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1.xml" ContentType="application/vnd.openxmlformats-officedocument.presentationml.tags+xml"/>
  <Override PartName="/ppt/notesSlides/notesSlide54.xml" ContentType="application/vnd.openxmlformats-officedocument.presentationml.notesSlide+xml"/>
  <Override PartName="/ppt/tags/tag2.xml" ContentType="application/vnd.openxmlformats-officedocument.presentationml.tags+xml"/>
  <Override PartName="/ppt/notesSlides/notesSlide55.xml" ContentType="application/vnd.openxmlformats-officedocument.presentationml.notesSlide+xml"/>
  <Override PartName="/ppt/tags/tag3.xml" ContentType="application/vnd.openxmlformats-officedocument.presentationml.tags+xml"/>
  <Override PartName="/ppt/notesSlides/notesSlide56.xml" ContentType="application/vnd.openxmlformats-officedocument.presentationml.notesSlide+xml"/>
  <Override PartName="/ppt/tags/tag4.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5.xml" ContentType="application/vnd.openxmlformats-officedocument.presentationml.tags+xml"/>
  <Override PartName="/ppt/notesSlides/notesSlide60.xml" ContentType="application/vnd.openxmlformats-officedocument.presentationml.notesSlide+xml"/>
  <Override PartName="/ppt/tags/tag6.xml" ContentType="application/vnd.openxmlformats-officedocument.presentationml.tags+xml"/>
  <Override PartName="/ppt/notesSlides/notesSlide61.xml" ContentType="application/vnd.openxmlformats-officedocument.presentationml.notesSlide+xml"/>
  <Override PartName="/ppt/tags/tag7.xml" ContentType="application/vnd.openxmlformats-officedocument.presentationml.tags+xml"/>
  <Override PartName="/ppt/notesSlides/notesSlide62.xml" ContentType="application/vnd.openxmlformats-officedocument.presentationml.notesSlide+xml"/>
  <Override PartName="/ppt/tags/tag8.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11"/>
  </p:notesMasterIdLst>
  <p:sldIdLst>
    <p:sldId id="258" r:id="rId3"/>
    <p:sldId id="259" r:id="rId4"/>
    <p:sldId id="814" r:id="rId5"/>
    <p:sldId id="811" r:id="rId6"/>
    <p:sldId id="812" r:id="rId7"/>
    <p:sldId id="459" r:id="rId8"/>
    <p:sldId id="823" r:id="rId9"/>
    <p:sldId id="813" r:id="rId10"/>
    <p:sldId id="822" r:id="rId11"/>
    <p:sldId id="821" r:id="rId12"/>
    <p:sldId id="816" r:id="rId13"/>
    <p:sldId id="817" r:id="rId14"/>
    <p:sldId id="818" r:id="rId15"/>
    <p:sldId id="819" r:id="rId16"/>
    <p:sldId id="820" r:id="rId17"/>
    <p:sldId id="824" r:id="rId18"/>
    <p:sldId id="825" r:id="rId19"/>
    <p:sldId id="826" r:id="rId20"/>
    <p:sldId id="827" r:id="rId21"/>
    <p:sldId id="828" r:id="rId22"/>
    <p:sldId id="829" r:id="rId23"/>
    <p:sldId id="929" r:id="rId24"/>
    <p:sldId id="830" r:id="rId25"/>
    <p:sldId id="831" r:id="rId26"/>
    <p:sldId id="832" r:id="rId27"/>
    <p:sldId id="833" r:id="rId28"/>
    <p:sldId id="835" r:id="rId29"/>
    <p:sldId id="834" r:id="rId30"/>
    <p:sldId id="836" r:id="rId31"/>
    <p:sldId id="837" r:id="rId32"/>
    <p:sldId id="838" r:id="rId33"/>
    <p:sldId id="839" r:id="rId34"/>
    <p:sldId id="840" r:id="rId35"/>
    <p:sldId id="841" r:id="rId36"/>
    <p:sldId id="842" r:id="rId37"/>
    <p:sldId id="843" r:id="rId38"/>
    <p:sldId id="844" r:id="rId39"/>
    <p:sldId id="845" r:id="rId40"/>
    <p:sldId id="994" r:id="rId41"/>
    <p:sldId id="854" r:id="rId42"/>
    <p:sldId id="855" r:id="rId43"/>
    <p:sldId id="860" r:id="rId44"/>
    <p:sldId id="856" r:id="rId45"/>
    <p:sldId id="857" r:id="rId46"/>
    <p:sldId id="858" r:id="rId47"/>
    <p:sldId id="859" r:id="rId48"/>
    <p:sldId id="894" r:id="rId49"/>
    <p:sldId id="861" r:id="rId50"/>
    <p:sldId id="343" r:id="rId51"/>
    <p:sldId id="344" r:id="rId52"/>
    <p:sldId id="348" r:id="rId53"/>
    <p:sldId id="347" r:id="rId54"/>
    <p:sldId id="349" r:id="rId55"/>
    <p:sldId id="346" r:id="rId56"/>
    <p:sldId id="345" r:id="rId57"/>
    <p:sldId id="303" r:id="rId58"/>
    <p:sldId id="995" r:id="rId59"/>
    <p:sldId id="996" r:id="rId60"/>
    <p:sldId id="997" r:id="rId61"/>
    <p:sldId id="998" r:id="rId62"/>
    <p:sldId id="999" r:id="rId63"/>
    <p:sldId id="1000" r:id="rId64"/>
    <p:sldId id="1001" r:id="rId65"/>
    <p:sldId id="1002" r:id="rId66"/>
    <p:sldId id="1003" r:id="rId67"/>
    <p:sldId id="1004" r:id="rId68"/>
    <p:sldId id="1005" r:id="rId69"/>
    <p:sldId id="327" r:id="rId70"/>
    <p:sldId id="326" r:id="rId71"/>
    <p:sldId id="351" r:id="rId72"/>
    <p:sldId id="862" r:id="rId73"/>
    <p:sldId id="863" r:id="rId74"/>
    <p:sldId id="353" r:id="rId75"/>
    <p:sldId id="354" r:id="rId76"/>
    <p:sldId id="361" r:id="rId77"/>
    <p:sldId id="355" r:id="rId78"/>
    <p:sldId id="864" r:id="rId79"/>
    <p:sldId id="866" r:id="rId80"/>
    <p:sldId id="867" r:id="rId81"/>
    <p:sldId id="871" r:id="rId82"/>
    <p:sldId id="872" r:id="rId83"/>
    <p:sldId id="873" r:id="rId84"/>
    <p:sldId id="874" r:id="rId85"/>
    <p:sldId id="876" r:id="rId86"/>
    <p:sldId id="875" r:id="rId87"/>
    <p:sldId id="883" r:id="rId88"/>
    <p:sldId id="884" r:id="rId89"/>
    <p:sldId id="877" r:id="rId90"/>
    <p:sldId id="878" r:id="rId91"/>
    <p:sldId id="879" r:id="rId92"/>
    <p:sldId id="880" r:id="rId93"/>
    <p:sldId id="881" r:id="rId94"/>
    <p:sldId id="882" r:id="rId95"/>
    <p:sldId id="885" r:id="rId96"/>
    <p:sldId id="886" r:id="rId97"/>
    <p:sldId id="887" r:id="rId98"/>
    <p:sldId id="888" r:id="rId99"/>
    <p:sldId id="889" r:id="rId100"/>
    <p:sldId id="890" r:id="rId101"/>
    <p:sldId id="891" r:id="rId102"/>
    <p:sldId id="892" r:id="rId103"/>
    <p:sldId id="893" r:id="rId104"/>
    <p:sldId id="988" r:id="rId105"/>
    <p:sldId id="896" r:id="rId106"/>
    <p:sldId id="990" r:id="rId107"/>
    <p:sldId id="991" r:id="rId108"/>
    <p:sldId id="992" r:id="rId109"/>
    <p:sldId id="993" r:id="rId110"/>
  </p:sldIdLst>
  <p:sldSz cx="12192000" cy="6858000"/>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F00FF"/>
    <a:srgbClr val="B6D4ED"/>
    <a:srgbClr val="223D7B"/>
    <a:srgbClr val="AF3A26"/>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61722" autoAdjust="0"/>
  </p:normalViewPr>
  <p:slideViewPr>
    <p:cSldViewPr snapToGrid="0">
      <p:cViewPr varScale="1">
        <p:scale>
          <a:sx n="56" d="100"/>
          <a:sy n="56" d="100"/>
        </p:scale>
        <p:origin x="16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presProps" Target="pres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viewProps" Target="view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AF7C9579-FC4C-43CA-90B7-6AD6DC85B494}" type="datetimeFigureOut">
              <a:rPr lang="zh-CN" altLang="en-US" smtClean="0"/>
              <a:t>2024/12/6</a:t>
            </a:fld>
            <a:endParaRPr lang="zh-CN" altLang="en-US"/>
          </a:p>
        </p:txBody>
      </p:sp>
      <p:sp>
        <p:nvSpPr>
          <p:cNvPr id="4" name="幻灯片图像占位符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8"/>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679BBAD-F242-41CD-8B90-0F0E15491C5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1" dirty="0">
                <a:solidFill>
                  <a:srgbClr val="FF00FF"/>
                </a:solidFill>
                <a:sym typeface="+mn-ea"/>
              </a:rPr>
              <a:t>五大常用算法：分治法、动态规划、贪心算法、回溯法、分支限界法</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r>
              <a:rPr lang="zh-CN" altLang="en-US" b="1" dirty="0">
                <a:solidFill>
                  <a:srgbClr val="FF00FF"/>
                </a:solidFill>
                <a:sym typeface="+mn-ea"/>
              </a:rPr>
              <a:t>使用的算法就是图的深度优先遍历算法，回溯算法</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r>
              <a:rPr lang="zh-CN" altLang="en-US" b="1" dirty="0">
                <a:solidFill>
                  <a:srgbClr val="FF00FF"/>
                </a:solidFill>
                <a:sym typeface="+mn-ea"/>
              </a:rPr>
              <a:t>访问图中的每个顶点，且每个顶点仅被访问一遍</a:t>
            </a:r>
          </a:p>
          <a:p>
            <a:pPr marL="0" indent="0">
              <a:lnSpc>
                <a:spcPct val="260000"/>
              </a:lnSpc>
            </a:pPr>
            <a:r>
              <a:rPr lang="zh-CN" altLang="zh-CN" b="1" dirty="0">
                <a:solidFill>
                  <a:srgbClr val="FF00FF"/>
                </a:solidFill>
                <a:sym typeface="+mn-ea"/>
              </a:rPr>
              <a:t>从</a:t>
            </a:r>
            <a:r>
              <a:rPr lang="en-US" altLang="zh-CN" b="1" dirty="0">
                <a:solidFill>
                  <a:srgbClr val="FF00FF"/>
                </a:solidFill>
                <a:sym typeface="+mn-ea"/>
              </a:rPr>
              <a:t>V1</a:t>
            </a:r>
            <a:r>
              <a:rPr lang="zh-CN" altLang="en-US" b="1" dirty="0">
                <a:solidFill>
                  <a:srgbClr val="FF00FF"/>
                </a:solidFill>
                <a:sym typeface="+mn-ea"/>
              </a:rPr>
              <a:t>开始访问，寻找与</a:t>
            </a:r>
            <a:r>
              <a:rPr lang="en-US" altLang="zh-CN" b="1" dirty="0">
                <a:solidFill>
                  <a:srgbClr val="FF00FF"/>
                </a:solidFill>
                <a:sym typeface="+mn-ea"/>
              </a:rPr>
              <a:t>V1</a:t>
            </a:r>
            <a:r>
              <a:rPr lang="zh-CN" altLang="en-US" b="1" dirty="0">
                <a:solidFill>
                  <a:srgbClr val="FF00FF"/>
                </a:solidFill>
                <a:sym typeface="+mn-ea"/>
              </a:rPr>
              <a:t>相连，且未访问过的顶点，到</a:t>
            </a:r>
            <a:r>
              <a:rPr lang="en-US" altLang="zh-CN" b="1" dirty="0">
                <a:solidFill>
                  <a:srgbClr val="FF00FF"/>
                </a:solidFill>
                <a:sym typeface="+mn-ea"/>
              </a:rPr>
              <a:t>V5</a:t>
            </a:r>
            <a:r>
              <a:rPr lang="zh-CN" altLang="en-US" b="1" dirty="0">
                <a:solidFill>
                  <a:srgbClr val="FF00FF"/>
                </a:solidFill>
                <a:sym typeface="+mn-ea"/>
              </a:rPr>
              <a:t>后开始回溯</a:t>
            </a:r>
          </a:p>
          <a:p>
            <a:pPr marL="0" indent="0">
              <a:lnSpc>
                <a:spcPct val="260000"/>
              </a:lnSpc>
            </a:pPr>
            <a:r>
              <a:rPr lang="zh-CN" altLang="en-US" b="1" dirty="0">
                <a:solidFill>
                  <a:srgbClr val="FF00FF"/>
                </a:solidFill>
                <a:sym typeface="+mn-ea"/>
              </a:rPr>
              <a:t>退回到</a:t>
            </a:r>
            <a:r>
              <a:rPr lang="en-US" altLang="zh-CN" b="1" dirty="0">
                <a:solidFill>
                  <a:srgbClr val="FF00FF"/>
                </a:solidFill>
                <a:sym typeface="+mn-ea"/>
              </a:rPr>
              <a:t>V1</a:t>
            </a:r>
            <a:r>
              <a:rPr lang="zh-CN" altLang="en-US" b="1" dirty="0">
                <a:solidFill>
                  <a:srgbClr val="FF00FF"/>
                </a:solidFill>
                <a:sym typeface="+mn-ea"/>
              </a:rPr>
              <a:t>后，找到一个与</a:t>
            </a:r>
            <a:r>
              <a:rPr lang="en-US" altLang="zh-CN" b="1" dirty="0">
                <a:solidFill>
                  <a:srgbClr val="FF00FF"/>
                </a:solidFill>
                <a:sym typeface="+mn-ea"/>
              </a:rPr>
              <a:t>V1</a:t>
            </a:r>
            <a:r>
              <a:rPr lang="zh-CN" altLang="en-US" b="1" dirty="0">
                <a:solidFill>
                  <a:srgbClr val="FF00FF"/>
                </a:solidFill>
                <a:sym typeface="+mn-ea"/>
              </a:rPr>
              <a:t>相连，且没有访问过的</a:t>
            </a:r>
            <a:r>
              <a:rPr lang="en-US" altLang="zh-CN" b="1" dirty="0">
                <a:solidFill>
                  <a:srgbClr val="FF00FF"/>
                </a:solidFill>
                <a:sym typeface="+mn-ea"/>
              </a:rPr>
              <a:t>V3</a:t>
            </a:r>
            <a:r>
              <a:rPr lang="zh-CN" altLang="en-US" b="1" dirty="0">
                <a:solidFill>
                  <a:srgbClr val="FF00FF"/>
                </a:solidFill>
                <a:sym typeface="+mn-ea"/>
              </a:rPr>
              <a:t>顶点</a:t>
            </a:r>
          </a:p>
          <a:p>
            <a:pPr marL="0" indent="0">
              <a:lnSpc>
                <a:spcPct val="260000"/>
              </a:lnSpc>
            </a:pPr>
            <a:r>
              <a:rPr lang="zh-CN" altLang="en-US" b="1" dirty="0">
                <a:solidFill>
                  <a:srgbClr val="FF00FF"/>
                </a:solidFill>
                <a:sym typeface="+mn-ea"/>
              </a:rPr>
              <a:t>回退到</a:t>
            </a:r>
            <a:r>
              <a:rPr lang="en-US" altLang="zh-CN" b="1" dirty="0">
                <a:solidFill>
                  <a:srgbClr val="FF00FF"/>
                </a:solidFill>
                <a:sym typeface="+mn-ea"/>
              </a:rPr>
              <a:t>V1</a:t>
            </a:r>
            <a:r>
              <a:rPr lang="zh-CN" altLang="en-US" b="1" dirty="0">
                <a:solidFill>
                  <a:srgbClr val="FF00FF"/>
                </a:solidFill>
                <a:sym typeface="+mn-ea"/>
              </a:rPr>
              <a:t>，找不到与</a:t>
            </a:r>
            <a:r>
              <a:rPr lang="en-US" altLang="zh-CN" b="1" dirty="0">
                <a:solidFill>
                  <a:srgbClr val="FF00FF"/>
                </a:solidFill>
                <a:sym typeface="+mn-ea"/>
              </a:rPr>
              <a:t>V1</a:t>
            </a:r>
            <a:r>
              <a:rPr lang="zh-CN" altLang="en-US" b="1" dirty="0">
                <a:solidFill>
                  <a:srgbClr val="FF00FF"/>
                </a:solidFill>
                <a:sym typeface="+mn-ea"/>
              </a:rPr>
              <a:t>相连，且未访问过的顶点了。算法结束</a:t>
            </a:r>
          </a:p>
          <a:p>
            <a:pPr marL="0" indent="0">
              <a:lnSpc>
                <a:spcPct val="260000"/>
              </a:lnSpc>
            </a:pPr>
            <a:endParaRPr lang="zh-CN" altLang="en-US" b="1" dirty="0">
              <a:solidFill>
                <a:srgbClr val="FF00FF"/>
              </a:solidFill>
              <a:sym typeface="+mn-ea"/>
            </a:endParaRPr>
          </a:p>
          <a:p>
            <a:pPr marL="0" indent="0">
              <a:lnSpc>
                <a:spcPct val="260000"/>
              </a:lnSpc>
            </a:pPr>
            <a:r>
              <a:rPr lang="zh-CN" altLang="en-US" b="1" dirty="0">
                <a:solidFill>
                  <a:srgbClr val="FF00FF"/>
                </a:solidFill>
                <a:sym typeface="+mn-ea"/>
              </a:rPr>
              <a:t>网络爬虫与图挂上钩：网页看做顶点，超链接看做边，互联网看做是由超链接和网页构成的图</a:t>
            </a:r>
          </a:p>
          <a:p>
            <a:pPr marL="0" indent="0">
              <a:lnSpc>
                <a:spcPct val="260000"/>
              </a:lnSpc>
            </a:pPr>
            <a:r>
              <a:rPr lang="zh-CN" altLang="en-US" b="1" dirty="0">
                <a:solidFill>
                  <a:srgbClr val="FF00FF"/>
                </a:solidFill>
                <a:sym typeface="+mn-ea"/>
              </a:rPr>
              <a:t>深度优先遍历的顺序为：</a:t>
            </a:r>
            <a:r>
              <a:rPr lang="en-US" altLang="zh-CN" b="1" dirty="0">
                <a:solidFill>
                  <a:srgbClr val="FF00FF"/>
                </a:solidFill>
                <a:sym typeface="+mn-ea"/>
              </a:rPr>
              <a:t>V1</a:t>
            </a:r>
            <a:r>
              <a:rPr lang="zh-CN" altLang="en-US" b="1" dirty="0">
                <a:solidFill>
                  <a:srgbClr val="FF00FF"/>
                </a:solidFill>
                <a:sym typeface="+mn-ea"/>
              </a:rPr>
              <a:t>，</a:t>
            </a:r>
            <a:r>
              <a:rPr lang="en-US" altLang="zh-CN" b="1" dirty="0">
                <a:solidFill>
                  <a:srgbClr val="FF00FF"/>
                </a:solidFill>
                <a:sym typeface="+mn-ea"/>
              </a:rPr>
              <a:t>V2</a:t>
            </a:r>
            <a:r>
              <a:rPr lang="zh-CN" altLang="en-US" b="1" dirty="0">
                <a:solidFill>
                  <a:srgbClr val="FF00FF"/>
                </a:solidFill>
                <a:sym typeface="+mn-ea"/>
              </a:rPr>
              <a:t>，</a:t>
            </a:r>
            <a:r>
              <a:rPr lang="en-US" altLang="zh-CN" b="1" dirty="0">
                <a:solidFill>
                  <a:srgbClr val="FF00FF"/>
                </a:solidFill>
                <a:sym typeface="+mn-ea"/>
              </a:rPr>
              <a:t>V4</a:t>
            </a:r>
            <a:r>
              <a:rPr lang="zh-CN" altLang="en-US" b="1" dirty="0">
                <a:solidFill>
                  <a:srgbClr val="FF00FF"/>
                </a:solidFill>
                <a:sym typeface="+mn-ea"/>
              </a:rPr>
              <a:t>，</a:t>
            </a:r>
            <a:r>
              <a:rPr lang="en-US" altLang="zh-CN" b="1" dirty="0">
                <a:solidFill>
                  <a:srgbClr val="FF00FF"/>
                </a:solidFill>
                <a:sym typeface="+mn-ea"/>
              </a:rPr>
              <a:t>V8</a:t>
            </a:r>
            <a:r>
              <a:rPr lang="zh-CN" altLang="en-US" b="1" dirty="0">
                <a:solidFill>
                  <a:srgbClr val="FF00FF"/>
                </a:solidFill>
                <a:sym typeface="+mn-ea"/>
              </a:rPr>
              <a:t>，</a:t>
            </a:r>
            <a:r>
              <a:rPr lang="en-US" altLang="zh-CN" b="1" dirty="0">
                <a:solidFill>
                  <a:srgbClr val="FF00FF"/>
                </a:solidFill>
                <a:sym typeface="+mn-ea"/>
              </a:rPr>
              <a:t>V5</a:t>
            </a:r>
            <a:r>
              <a:rPr lang="zh-CN" altLang="en-US" b="1" dirty="0">
                <a:solidFill>
                  <a:srgbClr val="FF00FF"/>
                </a:solidFill>
                <a:sym typeface="+mn-ea"/>
              </a:rPr>
              <a:t>，</a:t>
            </a:r>
            <a:r>
              <a:rPr lang="en-US" altLang="zh-CN" b="1" dirty="0">
                <a:solidFill>
                  <a:srgbClr val="FF00FF"/>
                </a:solidFill>
                <a:sym typeface="+mn-ea"/>
              </a:rPr>
              <a:t>V3</a:t>
            </a:r>
            <a:r>
              <a:rPr lang="zh-CN" altLang="en-US" b="1" dirty="0">
                <a:solidFill>
                  <a:srgbClr val="FF00FF"/>
                </a:solidFill>
                <a:sym typeface="+mn-ea"/>
              </a:rPr>
              <a:t>，</a:t>
            </a:r>
            <a:r>
              <a:rPr lang="en-US" altLang="zh-CN" b="1" dirty="0">
                <a:solidFill>
                  <a:srgbClr val="FF00FF"/>
                </a:solidFill>
                <a:sym typeface="+mn-ea"/>
              </a:rPr>
              <a:t>V6</a:t>
            </a:r>
            <a:r>
              <a:rPr lang="zh-CN" altLang="en-US" b="1" dirty="0">
                <a:solidFill>
                  <a:srgbClr val="FF00FF"/>
                </a:solidFill>
                <a:sym typeface="+mn-ea"/>
              </a:rPr>
              <a:t>，</a:t>
            </a:r>
            <a:r>
              <a:rPr lang="en-US" altLang="zh-CN" b="1" dirty="0">
                <a:solidFill>
                  <a:srgbClr val="FF00FF"/>
                </a:solidFill>
                <a:sym typeface="+mn-ea"/>
              </a:rPr>
              <a:t>V7</a:t>
            </a:r>
            <a:r>
              <a:rPr lang="zh-CN" altLang="en-US" b="1" dirty="0">
                <a:solidFill>
                  <a:srgbClr val="FF00FF"/>
                </a:solidFill>
                <a:sym typeface="+mn-ea"/>
              </a:rPr>
              <a:t>，这个遍历顺序并非唯一的，</a:t>
            </a:r>
            <a:r>
              <a:rPr lang="en-US" altLang="zh-CN" b="1" dirty="0">
                <a:solidFill>
                  <a:srgbClr val="FF00FF"/>
                </a:solidFill>
                <a:sym typeface="+mn-ea"/>
              </a:rPr>
              <a:t>V1</a:t>
            </a:r>
            <a:r>
              <a:rPr lang="zh-CN" altLang="en-US" b="1" dirty="0">
                <a:solidFill>
                  <a:srgbClr val="FF00FF"/>
                </a:solidFill>
                <a:sym typeface="+mn-ea"/>
              </a:rPr>
              <a:t>出发就有</a:t>
            </a:r>
            <a:r>
              <a:rPr lang="en-US" altLang="zh-CN" b="1" dirty="0">
                <a:solidFill>
                  <a:srgbClr val="FF00FF"/>
                </a:solidFill>
                <a:sym typeface="+mn-ea"/>
              </a:rPr>
              <a:t>2</a:t>
            </a:r>
            <a:r>
              <a:rPr lang="zh-CN" altLang="en-US" b="1" dirty="0">
                <a:solidFill>
                  <a:srgbClr val="FF00FF"/>
                </a:solidFill>
                <a:sym typeface="+mn-ea"/>
              </a:rPr>
              <a:t>条路可走</a:t>
            </a:r>
          </a:p>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r>
              <a:rPr lang="zh-CN" altLang="en-US" b="1" dirty="0">
                <a:effectLst>
                  <a:outerShdw blurRad="38100" dist="38100" dir="2700000">
                    <a:srgbClr val="000000"/>
                  </a:outerShdw>
                </a:effectLst>
                <a:latin typeface="Times New Roman" panose="02020603050405020304" charset="0"/>
                <a:sym typeface="+mn-ea"/>
              </a:rPr>
              <a:t>解空间一般用</a:t>
            </a:r>
            <a:r>
              <a:rPr lang="zh-CN" altLang="en-US" b="1" dirty="0">
                <a:solidFill>
                  <a:srgbClr val="FF3300"/>
                </a:solidFill>
                <a:effectLst>
                  <a:outerShdw blurRad="38100" dist="38100" dir="2700000">
                    <a:srgbClr val="000000"/>
                  </a:outerShdw>
                </a:effectLst>
                <a:latin typeface="Times New Roman" panose="02020603050405020304" charset="0"/>
                <a:sym typeface="+mn-ea"/>
              </a:rPr>
              <a:t>解空间树</a:t>
            </a:r>
            <a:r>
              <a:rPr lang="zh-CN" altLang="en-US" b="1" dirty="0">
                <a:effectLst>
                  <a:outerShdw blurRad="38100" dist="38100" dir="2700000">
                    <a:srgbClr val="000000"/>
                  </a:outerShdw>
                </a:effectLst>
                <a:latin typeface="Times New Roman" panose="02020603050405020304" charset="0"/>
                <a:sym typeface="+mn-ea"/>
              </a:rPr>
              <a:t>（</a:t>
            </a:r>
            <a:r>
              <a:rPr lang="en-US" altLang="zh-CN" b="1" dirty="0">
                <a:effectLst>
                  <a:outerShdw blurRad="38100" dist="38100" dir="2700000">
                    <a:srgbClr val="000000"/>
                  </a:outerShdw>
                </a:effectLst>
                <a:latin typeface="Times New Roman" panose="02020603050405020304" charset="0"/>
                <a:sym typeface="+mn-ea"/>
              </a:rPr>
              <a:t>Solution Space Trees,</a:t>
            </a:r>
            <a:r>
              <a:rPr lang="zh-CN" altLang="en-US" b="1" dirty="0">
                <a:effectLst>
                  <a:outerShdw blurRad="38100" dist="38100" dir="2700000">
                    <a:srgbClr val="000000"/>
                  </a:outerShdw>
                </a:effectLst>
                <a:latin typeface="Times New Roman" panose="02020603050405020304" charset="0"/>
                <a:sym typeface="+mn-ea"/>
              </a:rPr>
              <a:t>也称状态空间树）的方式组织，树的根结点位于第</a:t>
            </a:r>
            <a:r>
              <a:rPr lang="en-US" altLang="zh-CN" b="1" dirty="0">
                <a:effectLst>
                  <a:outerShdw blurRad="38100" dist="38100" dir="2700000">
                    <a:srgbClr val="000000"/>
                  </a:outerShdw>
                </a:effectLst>
                <a:latin typeface="Times New Roman" panose="02020603050405020304" charset="0"/>
                <a:sym typeface="+mn-ea"/>
              </a:rPr>
              <a:t>1</a:t>
            </a:r>
            <a:r>
              <a:rPr lang="zh-CN" altLang="en-US" b="1" dirty="0">
                <a:effectLst>
                  <a:outerShdw blurRad="38100" dist="38100" dir="2700000">
                    <a:srgbClr val="000000"/>
                  </a:outerShdw>
                </a:effectLst>
                <a:latin typeface="Times New Roman" panose="02020603050405020304" charset="0"/>
                <a:sym typeface="+mn-ea"/>
              </a:rPr>
              <a:t>层，表示搜索的初始状态，第</a:t>
            </a:r>
            <a:r>
              <a:rPr lang="en-US" altLang="zh-CN" b="1" dirty="0">
                <a:effectLst>
                  <a:outerShdw blurRad="38100" dist="38100" dir="2700000">
                    <a:srgbClr val="000000"/>
                  </a:outerShdw>
                </a:effectLst>
                <a:latin typeface="Times New Roman" panose="02020603050405020304" charset="0"/>
                <a:sym typeface="+mn-ea"/>
              </a:rPr>
              <a:t>2</a:t>
            </a:r>
            <a:r>
              <a:rPr lang="zh-CN" altLang="en-US" b="1" dirty="0">
                <a:effectLst>
                  <a:outerShdw blurRad="38100" dist="38100" dir="2700000">
                    <a:srgbClr val="000000"/>
                  </a:outerShdw>
                </a:effectLst>
                <a:latin typeface="Times New Roman" panose="02020603050405020304" charset="0"/>
                <a:sym typeface="+mn-ea"/>
              </a:rPr>
              <a:t>层的结点表示对解向量的第一个分量做出选择后到达的状态，第</a:t>
            </a:r>
            <a:r>
              <a:rPr lang="en-US" altLang="zh-CN" b="1" dirty="0">
                <a:effectLst>
                  <a:outerShdw blurRad="38100" dist="38100" dir="2700000">
                    <a:srgbClr val="000000"/>
                  </a:outerShdw>
                </a:effectLst>
                <a:latin typeface="Times New Roman" panose="02020603050405020304" charset="0"/>
                <a:sym typeface="+mn-ea"/>
              </a:rPr>
              <a:t>1</a:t>
            </a:r>
            <a:r>
              <a:rPr lang="zh-CN" altLang="en-US" b="1" dirty="0">
                <a:effectLst>
                  <a:outerShdw blurRad="38100" dist="38100" dir="2700000">
                    <a:srgbClr val="000000"/>
                  </a:outerShdw>
                </a:effectLst>
                <a:latin typeface="Times New Roman" panose="02020603050405020304" charset="0"/>
                <a:sym typeface="+mn-ea"/>
              </a:rPr>
              <a:t>层到第</a:t>
            </a:r>
            <a:r>
              <a:rPr lang="en-US" altLang="zh-CN" b="1" dirty="0">
                <a:effectLst>
                  <a:outerShdw blurRad="38100" dist="38100" dir="2700000">
                    <a:srgbClr val="000000"/>
                  </a:outerShdw>
                </a:effectLst>
                <a:latin typeface="Times New Roman" panose="02020603050405020304" charset="0"/>
                <a:sym typeface="+mn-ea"/>
              </a:rPr>
              <a:t>2</a:t>
            </a:r>
            <a:r>
              <a:rPr lang="zh-CN" altLang="en-US" b="1" dirty="0">
                <a:effectLst>
                  <a:outerShdw blurRad="38100" dist="38100" dir="2700000">
                    <a:srgbClr val="000000"/>
                  </a:outerShdw>
                </a:effectLst>
                <a:latin typeface="Times New Roman" panose="02020603050405020304" charset="0"/>
                <a:sym typeface="+mn-ea"/>
              </a:rPr>
              <a:t>层的边上标出对第一个分量选择的结果，依此类推，从树的</a:t>
            </a:r>
            <a:r>
              <a:rPr lang="zh-CN" altLang="en-US" b="1" dirty="0">
                <a:solidFill>
                  <a:schemeClr val="folHlink"/>
                </a:solidFill>
                <a:effectLst>
                  <a:outerShdw blurRad="38100" dist="38100" dir="2700000">
                    <a:srgbClr val="000000"/>
                  </a:outerShdw>
                </a:effectLst>
                <a:latin typeface="Times New Roman" panose="02020603050405020304" charset="0"/>
                <a:sym typeface="+mn-ea"/>
              </a:rPr>
              <a:t>根结点到叶子结点的路径就构成了解空间的一个可能解</a:t>
            </a:r>
            <a:r>
              <a:rPr lang="zh-CN" altLang="en-US" b="1" dirty="0">
                <a:effectLst>
                  <a:outerShdw blurRad="38100" dist="38100" dir="2700000">
                    <a:srgbClr val="000000"/>
                  </a:outerShdw>
                </a:effectLst>
                <a:latin typeface="Times New Roman" panose="02020603050405020304" charset="0"/>
                <a:sym typeface="+mn-ea"/>
              </a:rPr>
              <a:t>。</a:t>
            </a:r>
          </a:p>
          <a:p>
            <a:pPr marL="0" indent="0">
              <a:lnSpc>
                <a:spcPct val="260000"/>
              </a:lnSpc>
            </a:pPr>
            <a:endParaRPr lang="zh-CN" altLang="en-US" dirty="0">
              <a:sym typeface="+mn-ea"/>
            </a:endParaRPr>
          </a:p>
          <a:p>
            <a:pPr marL="0" indent="0">
              <a:lnSpc>
                <a:spcPct val="260000"/>
              </a:lnSpc>
            </a:pPr>
            <a:r>
              <a:rPr lang="zh-CN" altLang="en-US" dirty="0">
                <a:sym typeface="+mn-ea"/>
              </a:rPr>
              <a:t>用</a:t>
            </a:r>
            <a:r>
              <a:rPr lang="zh-CN" altLang="en-US" b="1" dirty="0">
                <a:solidFill>
                  <a:srgbClr val="FF0000"/>
                </a:solidFill>
                <a:sym typeface="+mn-ea"/>
              </a:rPr>
              <a:t>完全二叉树</a:t>
            </a:r>
            <a:r>
              <a:rPr lang="zh-CN" altLang="en-US" dirty="0">
                <a:sym typeface="+mn-ea"/>
              </a:rPr>
              <a:t>表示的</a:t>
            </a:r>
            <a:r>
              <a:rPr lang="zh-CN" altLang="en-US" b="1" dirty="0">
                <a:solidFill>
                  <a:srgbClr val="FF0000"/>
                </a:solidFill>
                <a:sym typeface="+mn-ea"/>
              </a:rPr>
              <a:t>解空间</a:t>
            </a:r>
          </a:p>
          <a:p>
            <a:pPr marL="0" indent="0">
              <a:lnSpc>
                <a:spcPct val="260000"/>
              </a:lnSpc>
            </a:pPr>
            <a:r>
              <a:rPr lang="en-US" altLang="zh-CN" b="1" dirty="0">
                <a:solidFill>
                  <a:srgbClr val="FF0000"/>
                </a:solidFill>
                <a:sym typeface="+mn-ea"/>
              </a:rPr>
              <a:t>n=3</a:t>
            </a:r>
          </a:p>
          <a:p>
            <a:pPr marL="0" indent="0">
              <a:lnSpc>
                <a:spcPct val="260000"/>
              </a:lnSpc>
            </a:pPr>
            <a:r>
              <a:rPr lang="zh-CN" altLang="zh-CN" b="1" dirty="0">
                <a:solidFill>
                  <a:srgbClr val="FF0000"/>
                </a:solidFill>
                <a:sym typeface="+mn-ea"/>
              </a:rPr>
              <a:t>左边子树表示</a:t>
            </a:r>
            <a:r>
              <a:rPr lang="en-US" altLang="zh-CN" b="1" dirty="0">
                <a:solidFill>
                  <a:srgbClr val="FF0000"/>
                </a:solidFill>
                <a:sym typeface="+mn-ea"/>
              </a:rPr>
              <a:t>1</a:t>
            </a:r>
            <a:r>
              <a:rPr lang="zh-CN" altLang="en-US" b="1" dirty="0">
                <a:solidFill>
                  <a:srgbClr val="FF0000"/>
                </a:solidFill>
                <a:sym typeface="+mn-ea"/>
              </a:rPr>
              <a:t>号物品要放入背包 ，右边子树表示</a:t>
            </a:r>
            <a:r>
              <a:rPr lang="en-US" altLang="zh-CN" b="1" dirty="0">
                <a:solidFill>
                  <a:srgbClr val="FF0000"/>
                </a:solidFill>
                <a:sym typeface="+mn-ea"/>
              </a:rPr>
              <a:t>1</a:t>
            </a:r>
            <a:r>
              <a:rPr lang="zh-CN" altLang="en-US" b="1" dirty="0">
                <a:solidFill>
                  <a:srgbClr val="FF0000"/>
                </a:solidFill>
                <a:sym typeface="+mn-ea"/>
              </a:rPr>
              <a:t>号物品不放入背包</a:t>
            </a:r>
          </a:p>
          <a:p>
            <a:pPr marL="0" indent="0">
              <a:lnSpc>
                <a:spcPct val="260000"/>
              </a:lnSpc>
            </a:pPr>
            <a:r>
              <a:rPr lang="zh-CN" altLang="en-US" b="1" dirty="0">
                <a:effectLst>
                  <a:outerShdw blurRad="38100" dist="38100" dir="2700000">
                    <a:srgbClr val="000000"/>
                  </a:outerShdw>
                </a:effectLst>
                <a:latin typeface="宋体" panose="02010600030101010101" pitchFamily="2" charset="-122"/>
                <a:sym typeface="+mn-ea"/>
              </a:rPr>
              <a:t>树中的</a:t>
            </a:r>
            <a:r>
              <a:rPr lang="en-US" altLang="zh-CN" b="1">
                <a:effectLst>
                  <a:outerShdw blurRad="38100" dist="38100" dir="2700000">
                    <a:srgbClr val="000000"/>
                  </a:outerShdw>
                </a:effectLst>
                <a:latin typeface="Times New Roman" panose="02020603050405020304" charset="0"/>
                <a:sym typeface="+mn-ea"/>
              </a:rPr>
              <a:t>8</a:t>
            </a:r>
            <a:r>
              <a:rPr lang="zh-CN" altLang="en-US" b="1" dirty="0">
                <a:effectLst>
                  <a:outerShdw blurRad="38100" dist="38100" dir="2700000">
                    <a:srgbClr val="000000"/>
                  </a:outerShdw>
                </a:effectLst>
                <a:latin typeface="宋体" panose="02010600030101010101" pitchFamily="2" charset="-122"/>
                <a:sym typeface="+mn-ea"/>
              </a:rPr>
              <a:t>个叶子结点分别代表该问题的</a:t>
            </a:r>
            <a:r>
              <a:rPr lang="en-US" altLang="zh-CN" b="1">
                <a:effectLst>
                  <a:outerShdw blurRad="38100" dist="38100" dir="2700000">
                    <a:srgbClr val="000000"/>
                  </a:outerShdw>
                </a:effectLst>
                <a:latin typeface="Times New Roman" panose="02020603050405020304" charset="0"/>
                <a:sym typeface="+mn-ea"/>
              </a:rPr>
              <a:t>8</a:t>
            </a:r>
            <a:r>
              <a:rPr lang="zh-CN" altLang="en-US" b="1" dirty="0">
                <a:effectLst>
                  <a:outerShdw blurRad="38100" dist="38100" dir="2700000">
                    <a:srgbClr val="000000"/>
                  </a:outerShdw>
                </a:effectLst>
                <a:latin typeface="宋体" panose="02010600030101010101" pitchFamily="2" charset="-122"/>
                <a:sym typeface="+mn-ea"/>
              </a:rPr>
              <a:t>个可能解。</a:t>
            </a:r>
            <a:r>
              <a:rPr lang="zh-CN" altLang="en-US" b="1" dirty="0">
                <a:effectLst>
                  <a:outerShdw blurRad="38100" dist="38100" dir="2700000">
                    <a:srgbClr val="000000"/>
                  </a:outerShdw>
                </a:effectLst>
                <a:latin typeface="Times New Roman" panose="02020603050405020304" charset="0"/>
                <a:sym typeface="+mn-ea"/>
              </a:rPr>
              <a:t> </a:t>
            </a:r>
            <a:endParaRPr lang="zh-CN" altLang="en-US" b="1">
              <a:effectLst>
                <a:outerShdw blurRad="38100" dist="38100" dir="2700000">
                  <a:srgbClr val="000000"/>
                </a:outerShdw>
              </a:effectLst>
              <a:latin typeface="Times New Roman" panose="02020603050405020304" charset="0"/>
            </a:endParaRPr>
          </a:p>
          <a:p>
            <a:pPr marL="0" indent="0">
              <a:lnSpc>
                <a:spcPct val="260000"/>
              </a:lnSpc>
            </a:pPr>
            <a:endParaRPr lang="zh-CN" altLang="en-US" b="1" dirty="0">
              <a:solidFill>
                <a:srgbClr val="FF0000"/>
              </a:solidFill>
              <a:sym typeface="+mn-ea"/>
            </a:endParaRPr>
          </a:p>
          <a:p>
            <a:pPr marL="0" lvl="1" indent="0">
              <a:lnSpc>
                <a:spcPct val="260000"/>
              </a:lnSpc>
            </a:pPr>
            <a:r>
              <a:rPr lang="zh-CN" altLang="en-US" dirty="0">
                <a:sym typeface="+mn-ea"/>
              </a:rPr>
              <a:t>例如，从跟结点到结点</a:t>
            </a:r>
            <a:r>
              <a:rPr lang="en-US" altLang="zh-CN" dirty="0">
                <a:sym typeface="+mn-ea"/>
              </a:rPr>
              <a:t>H</a:t>
            </a:r>
            <a:r>
              <a:rPr lang="zh-CN" altLang="en-US" dirty="0">
                <a:sym typeface="+mn-ea"/>
              </a:rPr>
              <a:t>的路径相应于解空间中元素（</a:t>
            </a:r>
            <a:r>
              <a:rPr lang="en-US" altLang="zh-CN" dirty="0">
                <a:sym typeface="+mn-ea"/>
              </a:rPr>
              <a:t>1,1,1</a:t>
            </a:r>
            <a:r>
              <a:rPr lang="zh-CN" altLang="en-US" dirty="0">
                <a:sym typeface="+mn-ea"/>
              </a:rPr>
              <a:t>）</a:t>
            </a:r>
            <a:endParaRPr lang="zh-CN" altLang="en-US" dirty="0"/>
          </a:p>
          <a:p>
            <a:pPr marL="0" indent="0">
              <a:lnSpc>
                <a:spcPct val="260000"/>
              </a:lnSpc>
            </a:pPr>
            <a:endParaRPr lang="zh-CN" altLang="en-US" b="1" dirty="0">
              <a:effectLst>
                <a:outerShdw blurRad="38100" dist="38100" dir="2700000">
                  <a:srgbClr val="000000"/>
                </a:outerShdw>
              </a:effectLst>
              <a:latin typeface="Times New Roman" panose="02020603050405020304" charset="0"/>
            </a:endParaRPr>
          </a:p>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1" dirty="0">
              <a:solidFill>
                <a:srgbClr val="FF00FF"/>
              </a:solidFill>
              <a:sym typeface="+mn-e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r>
              <a:rPr lang="zh-CN" altLang="en-US" b="1" dirty="0">
                <a:solidFill>
                  <a:srgbClr val="FF0000"/>
                </a:solidFill>
                <a:sym typeface="+mn-ea"/>
              </a:rPr>
              <a:t>解空间是一颗完全二叉树</a:t>
            </a:r>
          </a:p>
          <a:p>
            <a:pPr marL="0" indent="0">
              <a:lnSpc>
                <a:spcPct val="260000"/>
              </a:lnSpc>
            </a:pPr>
            <a:r>
              <a:rPr lang="en-US" altLang="zh-CN" b="1" dirty="0">
                <a:solidFill>
                  <a:srgbClr val="FF00FF"/>
                </a:solidFill>
                <a:sym typeface="+mn-ea"/>
              </a:rPr>
              <a:t>n=3</a:t>
            </a:r>
            <a:r>
              <a:rPr lang="zh-CN" altLang="en-US" b="1" dirty="0">
                <a:solidFill>
                  <a:srgbClr val="FF00FF"/>
                </a:solidFill>
                <a:sym typeface="+mn-ea"/>
              </a:rPr>
              <a:t>表示有三种物品</a:t>
            </a:r>
          </a:p>
          <a:p>
            <a:pPr marL="0" indent="0">
              <a:lnSpc>
                <a:spcPct val="260000"/>
              </a:lnSpc>
            </a:pPr>
            <a:r>
              <a:rPr lang="zh-CN" altLang="en-US" dirty="0">
                <a:sym typeface="+mn-ea"/>
              </a:rPr>
              <a:t>针对所给问题，</a:t>
            </a:r>
            <a:r>
              <a:rPr lang="zh-CN" altLang="en-US" dirty="0">
                <a:solidFill>
                  <a:srgbClr val="0000FF"/>
                </a:solidFill>
                <a:sym typeface="+mn-ea"/>
              </a:rPr>
              <a:t>定义</a:t>
            </a:r>
            <a:r>
              <a:rPr lang="zh-CN" altLang="en-US" dirty="0">
                <a:sym typeface="+mn-ea"/>
              </a:rPr>
              <a:t>问题的</a:t>
            </a:r>
            <a:r>
              <a:rPr lang="zh-CN" altLang="en-US" dirty="0">
                <a:solidFill>
                  <a:srgbClr val="0000FF"/>
                </a:solidFill>
                <a:sym typeface="+mn-ea"/>
              </a:rPr>
              <a:t>解空间</a:t>
            </a:r>
            <a:endParaRPr lang="zh-CN" altLang="en-US" b="1" dirty="0">
              <a:solidFill>
                <a:srgbClr val="FF00FF"/>
              </a:solidFill>
              <a:sym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1" dirty="0">
              <a:solidFill>
                <a:srgbClr val="FF00FF"/>
              </a:solidFill>
              <a:sym typeface="+mn-ea"/>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r>
              <a:rPr lang="en-US" altLang="zh-CN" dirty="0">
                <a:sym typeface="+mn-ea"/>
              </a:rPr>
              <a:t>t</a:t>
            </a:r>
            <a:r>
              <a:rPr lang="zh-CN" altLang="en-US" dirty="0">
                <a:sym typeface="+mn-ea"/>
              </a:rPr>
              <a:t>代表搜索的深度，层次</a:t>
            </a:r>
          </a:p>
          <a:p>
            <a:pPr marL="0" indent="0">
              <a:lnSpc>
                <a:spcPct val="260000"/>
              </a:lnSpc>
            </a:pPr>
            <a:r>
              <a:rPr lang="en-US" altLang="zh-CN" dirty="0">
                <a:sym typeface="+mn-ea"/>
              </a:rPr>
              <a:t>for</a:t>
            </a:r>
            <a:r>
              <a:rPr lang="zh-CN" altLang="en-US" dirty="0">
                <a:sym typeface="+mn-ea"/>
              </a:rPr>
              <a:t>循环作用：搜索遍当前扩展的所有未搜索过的子树。</a:t>
            </a:r>
          </a:p>
          <a:p>
            <a:pPr marL="0" indent="0">
              <a:lnSpc>
                <a:spcPct val="260000"/>
              </a:lnSpc>
            </a:pPr>
            <a:r>
              <a:rPr lang="en-US" altLang="zh-CN" dirty="0">
                <a:sym typeface="+mn-ea"/>
              </a:rPr>
              <a:t>Constraint(t)</a:t>
            </a:r>
            <a:r>
              <a:rPr lang="zh-CN" altLang="en-US" dirty="0">
                <a:sym typeface="+mn-ea"/>
              </a:rPr>
              <a:t>和</a:t>
            </a:r>
            <a:r>
              <a:rPr lang="en-US" altLang="zh-CN" dirty="0">
                <a:sym typeface="+mn-ea"/>
              </a:rPr>
              <a:t>Bound(t)</a:t>
            </a:r>
            <a:r>
              <a:rPr lang="zh-CN" altLang="en-US" dirty="0">
                <a:sym typeface="+mn-ea"/>
              </a:rPr>
              <a:t>表示当前扩展节点处的约束函数和限界函数。</a:t>
            </a:r>
            <a:endParaRPr lang="en-US" altLang="zh-CN" b="1" dirty="0">
              <a:solidFill>
                <a:srgbClr val="FF00FF"/>
              </a:solidFill>
              <a:sym typeface="+mn-ea"/>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r>
              <a:rPr lang="en-US" altLang="zh-CN" dirty="0">
                <a:latin typeface="Times New Roman" panose="02020603050405020304" charset="0"/>
                <a:sym typeface="+mn-ea"/>
              </a:rPr>
              <a:t>f(</a:t>
            </a:r>
            <a:r>
              <a:rPr lang="en-US" altLang="zh-CN" dirty="0" err="1">
                <a:latin typeface="Times New Roman" panose="02020603050405020304" charset="0"/>
                <a:sym typeface="+mn-ea"/>
              </a:rPr>
              <a:t>n,t</a:t>
            </a:r>
            <a:r>
              <a:rPr lang="en-US" altLang="zh-CN" dirty="0">
                <a:latin typeface="Times New Roman" panose="02020603050405020304" charset="0"/>
                <a:sym typeface="+mn-ea"/>
              </a:rPr>
              <a:t>),g(</a:t>
            </a:r>
            <a:r>
              <a:rPr lang="en-US" altLang="zh-CN" dirty="0" err="1">
                <a:latin typeface="Times New Roman" panose="02020603050405020304" charset="0"/>
                <a:sym typeface="+mn-ea"/>
              </a:rPr>
              <a:t>n,t</a:t>
            </a:r>
            <a:r>
              <a:rPr lang="en-US" altLang="zh-CN" dirty="0">
                <a:latin typeface="Times New Roman" panose="02020603050405020304" charset="0"/>
                <a:sym typeface="+mn-ea"/>
              </a:rPr>
              <a:t>)</a:t>
            </a:r>
            <a:r>
              <a:rPr lang="zh-CN" altLang="en-US" dirty="0">
                <a:latin typeface="Times New Roman" panose="02020603050405020304" charset="0"/>
                <a:sym typeface="+mn-ea"/>
              </a:rPr>
              <a:t>分别表示在当前扩展结点处未搜索过的子树的起始编号和终止编号</a:t>
            </a:r>
            <a:endParaRPr lang="en-US" altLang="zh-CN" dirty="0">
              <a:sym typeface="+mn-ea"/>
            </a:endParaRPr>
          </a:p>
          <a:p>
            <a:pPr marL="0" indent="0">
              <a:lnSpc>
                <a:spcPct val="260000"/>
              </a:lnSpc>
            </a:pPr>
            <a:r>
              <a:rPr lang="en-US" altLang="zh-CN" dirty="0">
                <a:sym typeface="+mn-ea"/>
              </a:rPr>
              <a:t>Constraint(t)</a:t>
            </a:r>
            <a:r>
              <a:rPr lang="zh-CN" altLang="en-US" dirty="0">
                <a:sym typeface="+mn-ea"/>
              </a:rPr>
              <a:t>和</a:t>
            </a:r>
            <a:r>
              <a:rPr lang="en-US" altLang="zh-CN" dirty="0">
                <a:sym typeface="+mn-ea"/>
              </a:rPr>
              <a:t>Bound(t)</a:t>
            </a:r>
            <a:r>
              <a:rPr lang="zh-CN" altLang="en-US" dirty="0">
                <a:sym typeface="+mn-ea"/>
              </a:rPr>
              <a:t>表示当前扩展节点处的约束函数和限界函数。</a:t>
            </a:r>
          </a:p>
          <a:p>
            <a:pPr marL="0" indent="0">
              <a:lnSpc>
                <a:spcPct val="260000"/>
              </a:lnSpc>
            </a:pPr>
            <a:r>
              <a:rPr lang="en-US" altLang="zh-CN" dirty="0">
                <a:latin typeface="微软雅黑" panose="020B0503020204020204" pitchFamily="34" charset="-122"/>
                <a:ea typeface="微软雅黑" panose="020B0503020204020204" pitchFamily="34" charset="-122"/>
                <a:sym typeface="+mn-ea"/>
              </a:rPr>
              <a:t>Solution(t)</a:t>
            </a:r>
            <a:r>
              <a:rPr lang="zh-CN" altLang="en-US" dirty="0">
                <a:latin typeface="微软雅黑" panose="020B0503020204020204" pitchFamily="34" charset="-122"/>
                <a:ea typeface="微软雅黑" panose="020B0503020204020204" pitchFamily="34" charset="-122"/>
                <a:sym typeface="+mn-ea"/>
              </a:rPr>
              <a:t>：判断在当前扩展节点处是否已得到问题的可行解。它返回值为</a:t>
            </a:r>
            <a:r>
              <a:rPr lang="en-US" altLang="zh-CN" dirty="0">
                <a:latin typeface="微软雅黑" panose="020B0503020204020204" pitchFamily="34" charset="-122"/>
                <a:ea typeface="微软雅黑" panose="020B0503020204020204" pitchFamily="34" charset="-122"/>
                <a:sym typeface="+mn-ea"/>
              </a:rPr>
              <a:t>true</a:t>
            </a:r>
            <a:r>
              <a:rPr lang="zh-CN" altLang="en-US" dirty="0">
                <a:latin typeface="微软雅黑" panose="020B0503020204020204" pitchFamily="34" charset="-122"/>
                <a:ea typeface="微软雅黑" panose="020B0503020204020204" pitchFamily="34" charset="-122"/>
                <a:sym typeface="+mn-ea"/>
              </a:rPr>
              <a:t>时，当前扩展节点处</a:t>
            </a:r>
            <a:r>
              <a:rPr lang="en-US" altLang="zh-CN" dirty="0">
                <a:latin typeface="微软雅黑" panose="020B0503020204020204" pitchFamily="34" charset="-122"/>
                <a:ea typeface="微软雅黑" panose="020B0503020204020204" pitchFamily="34" charset="-122"/>
                <a:sym typeface="+mn-ea"/>
              </a:rPr>
              <a:t>x[1</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t]</a:t>
            </a:r>
            <a:r>
              <a:rPr lang="zh-CN" altLang="en-US" dirty="0">
                <a:latin typeface="微软雅黑" panose="020B0503020204020204" pitchFamily="34" charset="-122"/>
                <a:ea typeface="微软雅黑" panose="020B0503020204020204" pitchFamily="34" charset="-122"/>
                <a:sym typeface="+mn-ea"/>
              </a:rPr>
              <a:t>是问题的可行解。此时，由</a:t>
            </a:r>
            <a:r>
              <a:rPr lang="en-US" altLang="zh-CN" dirty="0">
                <a:latin typeface="微软雅黑" panose="020B0503020204020204" pitchFamily="34" charset="-122"/>
                <a:ea typeface="微软雅黑" panose="020B0503020204020204" pitchFamily="34" charset="-122"/>
                <a:sym typeface="+mn-ea"/>
              </a:rPr>
              <a:t>Output(x)</a:t>
            </a:r>
            <a:r>
              <a:rPr lang="zh-CN" altLang="en-US" dirty="0">
                <a:latin typeface="微软雅黑" panose="020B0503020204020204" pitchFamily="34" charset="-122"/>
                <a:ea typeface="微软雅黑" panose="020B0503020204020204" pitchFamily="34" charset="-122"/>
                <a:sym typeface="+mn-ea"/>
              </a:rPr>
              <a:t>记录或输出得到的可行解。</a:t>
            </a:r>
          </a:p>
          <a:p>
            <a:pPr fontAlgn="auto">
              <a:lnSpc>
                <a:spcPct val="150000"/>
              </a:lnSpc>
            </a:pPr>
            <a:r>
              <a:rPr lang="zh-CN" altLang="en-US" dirty="0">
                <a:latin typeface="微软雅黑" panose="020B0503020204020204" pitchFamily="34" charset="-122"/>
                <a:ea typeface="微软雅黑" panose="020B0503020204020204" pitchFamily="34" charset="-122"/>
                <a:sym typeface="+mn-ea"/>
              </a:rPr>
              <a:t>它的返回值为</a:t>
            </a:r>
            <a:r>
              <a:rPr lang="en-US" altLang="zh-CN" dirty="0">
                <a:latin typeface="微软雅黑" panose="020B0503020204020204" pitchFamily="34" charset="-122"/>
                <a:ea typeface="微软雅黑" panose="020B0503020204020204" pitchFamily="34" charset="-122"/>
                <a:sym typeface="+mn-ea"/>
              </a:rPr>
              <a:t>false</a:t>
            </a:r>
            <a:r>
              <a:rPr lang="zh-CN" altLang="en-US" dirty="0">
                <a:latin typeface="微软雅黑" panose="020B0503020204020204" pitchFamily="34" charset="-122"/>
                <a:ea typeface="微软雅黑" panose="020B0503020204020204" pitchFamily="34" charset="-122"/>
                <a:sym typeface="+mn-ea"/>
              </a:rPr>
              <a:t>时，在当前扩展结点处</a:t>
            </a:r>
            <a:r>
              <a:rPr lang="en-US" altLang="zh-CN" dirty="0">
                <a:latin typeface="微软雅黑" panose="020B0503020204020204" pitchFamily="34" charset="-122"/>
                <a:ea typeface="微软雅黑" panose="020B0503020204020204" pitchFamily="34" charset="-122"/>
                <a:sym typeface="+mn-ea"/>
              </a:rPr>
              <a:t>x[1:t]</a:t>
            </a:r>
            <a:r>
              <a:rPr lang="zh-CN" altLang="en-US" dirty="0">
                <a:latin typeface="微软雅黑" panose="020B0503020204020204" pitchFamily="34" charset="-122"/>
                <a:ea typeface="微软雅黑" panose="020B0503020204020204" pitchFamily="34" charset="-122"/>
                <a:sym typeface="+mn-ea"/>
              </a:rPr>
              <a:t>只是问题的部分解，还需向纵深方向继续搜索。</a:t>
            </a:r>
            <a:endParaRPr kumimoji="0" lang="zh-CN" altLang="en-US" dirty="0">
              <a:latin typeface="微软雅黑" panose="020B0503020204020204" pitchFamily="34" charset="-122"/>
              <a:ea typeface="微软雅黑" panose="020B0503020204020204" pitchFamily="34" charset="-122"/>
            </a:endParaRPr>
          </a:p>
          <a:p>
            <a:pPr fontAlgn="auto">
              <a:lnSpc>
                <a:spcPct val="150000"/>
              </a:lnSpc>
            </a:pPr>
            <a:r>
              <a:rPr lang="zh-CN" altLang="en-US" dirty="0">
                <a:latin typeface="微软雅黑" panose="020B0503020204020204" pitchFamily="34" charset="-122"/>
                <a:ea typeface="微软雅黑" panose="020B0503020204020204" pitchFamily="34" charset="-122"/>
                <a:sym typeface="+mn-ea"/>
              </a:rPr>
              <a:t>搜索边界： </a:t>
            </a:r>
            <a:r>
              <a:rPr lang="en-US" altLang="zh-CN" dirty="0">
                <a:latin typeface="微软雅黑" panose="020B0503020204020204" pitchFamily="34" charset="-122"/>
                <a:ea typeface="微软雅黑" panose="020B0503020204020204" pitchFamily="34" charset="-122"/>
                <a:sym typeface="+mn-ea"/>
              </a:rPr>
              <a:t>f(</a:t>
            </a:r>
            <a:r>
              <a:rPr lang="en-US" altLang="zh-CN" dirty="0" err="1">
                <a:latin typeface="微软雅黑" panose="020B0503020204020204" pitchFamily="34" charset="-122"/>
                <a:ea typeface="微软雅黑" panose="020B0503020204020204" pitchFamily="34" charset="-122"/>
                <a:sym typeface="+mn-ea"/>
              </a:rPr>
              <a:t>n,t</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和</a:t>
            </a:r>
            <a:r>
              <a:rPr lang="en-US" altLang="zh-CN" dirty="0">
                <a:latin typeface="微软雅黑" panose="020B0503020204020204" pitchFamily="34" charset="-122"/>
                <a:ea typeface="微软雅黑" panose="020B0503020204020204" pitchFamily="34" charset="-122"/>
                <a:sym typeface="+mn-ea"/>
              </a:rPr>
              <a:t>g(</a:t>
            </a:r>
            <a:r>
              <a:rPr lang="en-US" altLang="zh-CN" dirty="0" err="1">
                <a:latin typeface="微软雅黑" panose="020B0503020204020204" pitchFamily="34" charset="-122"/>
                <a:ea typeface="微软雅黑" panose="020B0503020204020204" pitchFamily="34" charset="-122"/>
                <a:sym typeface="+mn-ea"/>
              </a:rPr>
              <a:t>n,t</a:t>
            </a:r>
            <a:r>
              <a:rPr lang="en-US" altLang="zh-CN" dirty="0">
                <a:latin typeface="微软雅黑" panose="020B0503020204020204" pitchFamily="34" charset="-122"/>
                <a:ea typeface="微软雅黑" panose="020B0503020204020204" pitchFamily="34" charset="-122"/>
                <a:sym typeface="+mn-ea"/>
              </a:rPr>
              <a:t>)</a:t>
            </a:r>
            <a:endParaRPr lang="zh-CN" altLang="en-US" b="1" dirty="0">
              <a:solidFill>
                <a:srgbClr val="FF00FF"/>
              </a:solidFill>
              <a:sym typeface="+mn-ea"/>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79BBAD-F242-41CD-8B90-0F0E15491C52}" type="slidenum">
              <a:rPr lang="zh-CN" altLang="en-US" smtClean="0"/>
              <a:t>39</a:t>
            </a:fld>
            <a:endParaRPr lang="zh-CN" altLang="en-US"/>
          </a:p>
        </p:txBody>
      </p:sp>
    </p:spTree>
    <p:extLst>
      <p:ext uri="{BB962C8B-B14F-4D97-AF65-F5344CB8AC3E}">
        <p14:creationId xmlns:p14="http://schemas.microsoft.com/office/powerpoint/2010/main" val="39277283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r>
              <a:rPr lang="zh-CN" altLang="en-US" b="1" dirty="0">
                <a:solidFill>
                  <a:srgbClr val="FF00FF"/>
                </a:solidFill>
                <a:sym typeface="+mn-ea"/>
              </a:rPr>
              <a:t>例如，当n=3,c</a:t>
            </a:r>
            <a:r>
              <a:rPr lang="zh-CN" altLang="en-US" b="1" baseline="-25000" dirty="0">
                <a:solidFill>
                  <a:srgbClr val="FF00FF"/>
                </a:solidFill>
                <a:sym typeface="+mn-ea"/>
              </a:rPr>
              <a:t>1</a:t>
            </a:r>
            <a:r>
              <a:rPr lang="zh-CN" altLang="en-US" b="1" dirty="0">
                <a:solidFill>
                  <a:srgbClr val="FF00FF"/>
                </a:solidFill>
                <a:sym typeface="+mn-ea"/>
              </a:rPr>
              <a:t>=c</a:t>
            </a:r>
            <a:r>
              <a:rPr lang="zh-CN" altLang="en-US" b="1" baseline="-25000" dirty="0">
                <a:solidFill>
                  <a:srgbClr val="FF00FF"/>
                </a:solidFill>
                <a:sym typeface="+mn-ea"/>
              </a:rPr>
              <a:t>2</a:t>
            </a:r>
            <a:r>
              <a:rPr lang="zh-CN" altLang="en-US" b="1" dirty="0">
                <a:solidFill>
                  <a:srgbClr val="FF00FF"/>
                </a:solidFill>
                <a:sym typeface="+mn-ea"/>
              </a:rPr>
              <a:t>=50,且w=[10,40,40]时，可将集装箱1和集装箱2装上一艘轮船，而将集装箱3装在第二艘轮船；如果w=[20,40,40],则无法将这3个集装箱都装上轮船。</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r>
              <a:rPr lang="zh-CN" altLang="en-US" b="1" dirty="0">
                <a:solidFill>
                  <a:srgbClr val="FF00FF"/>
                </a:solidFill>
                <a:sym typeface="+mn-ea"/>
              </a:rPr>
              <a:t>因此是一棵子集树。与</a:t>
            </a:r>
            <a:r>
              <a:rPr lang="en-US" altLang="zh-CN" b="1" dirty="0">
                <a:solidFill>
                  <a:srgbClr val="FF00FF"/>
                </a:solidFill>
                <a:sym typeface="+mn-ea"/>
              </a:rPr>
              <a:t>0-1</a:t>
            </a:r>
            <a:r>
              <a:rPr lang="zh-CN" altLang="en-US" b="1" dirty="0">
                <a:solidFill>
                  <a:srgbClr val="FF00FF"/>
                </a:solidFill>
                <a:sym typeface="+mn-ea"/>
              </a:rPr>
              <a:t>背包问题相同</a:t>
            </a:r>
          </a:p>
          <a:p>
            <a:pPr marL="0" indent="0">
              <a:lnSpc>
                <a:spcPct val="260000"/>
              </a:lnSpc>
            </a:pPr>
            <a:r>
              <a:rPr lang="zh-CN" altLang="en-US" b="1" dirty="0">
                <a:solidFill>
                  <a:srgbClr val="FF00FF"/>
                </a:solidFill>
                <a:sym typeface="+mn-ea"/>
              </a:rPr>
              <a:t>max(w</a:t>
            </a:r>
            <a:r>
              <a:rPr lang="zh-CN" altLang="en-US" b="1" baseline="-25000" dirty="0">
                <a:solidFill>
                  <a:srgbClr val="FF00FF"/>
                </a:solidFill>
                <a:sym typeface="+mn-ea"/>
              </a:rPr>
              <a:t>1</a:t>
            </a:r>
            <a:r>
              <a:rPr lang="zh-CN" altLang="en-US" b="1" dirty="0">
                <a:solidFill>
                  <a:srgbClr val="FF00FF"/>
                </a:solidFill>
                <a:sym typeface="+mn-ea"/>
              </a:rPr>
              <a:t>x</a:t>
            </a:r>
            <a:r>
              <a:rPr lang="zh-CN" altLang="en-US" b="1" baseline="-25000" dirty="0">
                <a:solidFill>
                  <a:srgbClr val="FF00FF"/>
                </a:solidFill>
                <a:sym typeface="+mn-ea"/>
              </a:rPr>
              <a:t>1</a:t>
            </a:r>
            <a:r>
              <a:rPr lang="zh-CN" altLang="en-US" b="1" dirty="0">
                <a:solidFill>
                  <a:srgbClr val="FF00FF"/>
                </a:solidFill>
                <a:sym typeface="+mn-ea"/>
              </a:rPr>
              <a:t>+w</a:t>
            </a:r>
            <a:r>
              <a:rPr lang="zh-CN" altLang="en-US" b="1" baseline="-25000" dirty="0">
                <a:solidFill>
                  <a:srgbClr val="FF00FF"/>
                </a:solidFill>
                <a:sym typeface="+mn-ea"/>
              </a:rPr>
              <a:t>2</a:t>
            </a:r>
            <a:r>
              <a:rPr lang="zh-CN" altLang="en-US" b="1" dirty="0">
                <a:solidFill>
                  <a:srgbClr val="FF00FF"/>
                </a:solidFill>
                <a:sym typeface="+mn-ea"/>
              </a:rPr>
              <a:t>x</a:t>
            </a:r>
            <a:r>
              <a:rPr lang="zh-CN" altLang="en-US" b="1" baseline="-25000" dirty="0">
                <a:solidFill>
                  <a:srgbClr val="FF00FF"/>
                </a:solidFill>
                <a:sym typeface="+mn-ea"/>
              </a:rPr>
              <a:t>2</a:t>
            </a:r>
            <a:r>
              <a:rPr lang="zh-CN" altLang="en-US" b="1" dirty="0">
                <a:solidFill>
                  <a:srgbClr val="FF00FF"/>
                </a:solidFill>
                <a:sym typeface="+mn-ea"/>
              </a:rPr>
              <a:t>+...+w</a:t>
            </a:r>
            <a:r>
              <a:rPr lang="zh-CN" altLang="en-US" b="1" baseline="-25000" dirty="0">
                <a:solidFill>
                  <a:srgbClr val="FF00FF"/>
                </a:solidFill>
                <a:sym typeface="+mn-ea"/>
              </a:rPr>
              <a:t>i</a:t>
            </a:r>
            <a:r>
              <a:rPr lang="zh-CN" altLang="en-US" b="1" dirty="0">
                <a:solidFill>
                  <a:srgbClr val="FF00FF"/>
                </a:solidFill>
                <a:sym typeface="+mn-ea"/>
              </a:rPr>
              <a:t>x</a:t>
            </a:r>
            <a:r>
              <a:rPr lang="zh-CN" altLang="en-US" b="1" baseline="-25000" dirty="0">
                <a:solidFill>
                  <a:srgbClr val="FF00FF"/>
                </a:solidFill>
                <a:sym typeface="+mn-ea"/>
              </a:rPr>
              <a:t>i</a:t>
            </a:r>
            <a:r>
              <a:rPr lang="zh-CN" altLang="en-US" b="1" dirty="0">
                <a:solidFill>
                  <a:srgbClr val="FF00FF"/>
                </a:solidFill>
                <a:sym typeface="+mn-ea"/>
              </a:rPr>
              <a:t>) </a:t>
            </a:r>
          </a:p>
          <a:p>
            <a:pPr marL="0" indent="0">
              <a:lnSpc>
                <a:spcPct val="260000"/>
              </a:lnSpc>
            </a:pPr>
            <a:r>
              <a:rPr lang="zh-CN" altLang="en-US" b="1" dirty="0">
                <a:solidFill>
                  <a:srgbClr val="FF00FF"/>
                </a:solidFill>
                <a:sym typeface="+mn-ea"/>
              </a:rPr>
              <a:t>(w</a:t>
            </a:r>
            <a:r>
              <a:rPr lang="zh-CN" altLang="en-US" b="1" baseline="-25000" dirty="0">
                <a:solidFill>
                  <a:srgbClr val="FF00FF"/>
                </a:solidFill>
                <a:sym typeface="+mn-ea"/>
              </a:rPr>
              <a:t>1</a:t>
            </a:r>
            <a:r>
              <a:rPr lang="zh-CN" altLang="en-US" b="1" dirty="0">
                <a:solidFill>
                  <a:srgbClr val="FF00FF"/>
                </a:solidFill>
                <a:sym typeface="+mn-ea"/>
              </a:rPr>
              <a:t>x</a:t>
            </a:r>
            <a:r>
              <a:rPr lang="zh-CN" altLang="en-US" b="1" baseline="-25000" dirty="0">
                <a:solidFill>
                  <a:srgbClr val="FF00FF"/>
                </a:solidFill>
                <a:sym typeface="+mn-ea"/>
              </a:rPr>
              <a:t>1</a:t>
            </a:r>
            <a:r>
              <a:rPr lang="zh-CN" altLang="en-US" b="1" dirty="0">
                <a:solidFill>
                  <a:srgbClr val="FF00FF"/>
                </a:solidFill>
                <a:sym typeface="+mn-ea"/>
              </a:rPr>
              <a:t>+w</a:t>
            </a:r>
            <a:r>
              <a:rPr lang="zh-CN" altLang="en-US" b="1" baseline="-25000" dirty="0">
                <a:solidFill>
                  <a:srgbClr val="FF00FF"/>
                </a:solidFill>
                <a:sym typeface="+mn-ea"/>
              </a:rPr>
              <a:t>2</a:t>
            </a:r>
            <a:r>
              <a:rPr lang="zh-CN" altLang="en-US" b="1" dirty="0">
                <a:solidFill>
                  <a:srgbClr val="FF00FF"/>
                </a:solidFill>
                <a:sym typeface="+mn-ea"/>
              </a:rPr>
              <a:t>x</a:t>
            </a:r>
            <a:r>
              <a:rPr lang="zh-CN" altLang="en-US" b="1" baseline="-25000" dirty="0">
                <a:solidFill>
                  <a:srgbClr val="FF00FF"/>
                </a:solidFill>
                <a:sym typeface="+mn-ea"/>
              </a:rPr>
              <a:t>2</a:t>
            </a:r>
            <a:r>
              <a:rPr lang="zh-CN" altLang="en-US" b="1" dirty="0">
                <a:solidFill>
                  <a:srgbClr val="FF00FF"/>
                </a:solidFill>
                <a:sym typeface="+mn-ea"/>
              </a:rPr>
              <a:t>+...+w</a:t>
            </a:r>
            <a:r>
              <a:rPr lang="zh-CN" altLang="en-US" b="1" baseline="-25000" dirty="0">
                <a:solidFill>
                  <a:srgbClr val="FF00FF"/>
                </a:solidFill>
                <a:sym typeface="+mn-ea"/>
              </a:rPr>
              <a:t>i</a:t>
            </a:r>
            <a:r>
              <a:rPr lang="zh-CN" altLang="en-US" b="1" dirty="0">
                <a:solidFill>
                  <a:srgbClr val="FF00FF"/>
                </a:solidFill>
                <a:sym typeface="+mn-ea"/>
              </a:rPr>
              <a:t>x</a:t>
            </a:r>
            <a:r>
              <a:rPr lang="zh-CN" altLang="en-US" b="1" baseline="-25000" dirty="0">
                <a:solidFill>
                  <a:srgbClr val="FF00FF"/>
                </a:solidFill>
                <a:sym typeface="+mn-ea"/>
              </a:rPr>
              <a:t>i</a:t>
            </a:r>
            <a:r>
              <a:rPr lang="zh-CN" altLang="en-US" b="1" dirty="0">
                <a:solidFill>
                  <a:srgbClr val="FF00FF"/>
                </a:solidFill>
                <a:sym typeface="+mn-ea"/>
              </a:rPr>
              <a:t>)&lt;= c</a:t>
            </a:r>
            <a:r>
              <a:rPr lang="zh-CN" altLang="en-US" b="1" baseline="-25000" dirty="0">
                <a:solidFill>
                  <a:srgbClr val="FF00FF"/>
                </a:solidFill>
                <a:sym typeface="+mn-ea"/>
              </a:rPr>
              <a:t>1</a:t>
            </a:r>
            <a:r>
              <a:rPr lang="zh-CN" altLang="en-US" b="1" dirty="0">
                <a:solidFill>
                  <a:srgbClr val="FF00FF"/>
                </a:solidFill>
                <a:sym typeface="+mn-ea"/>
              </a:rPr>
              <a:t>;</a:t>
            </a:r>
          </a:p>
          <a:p>
            <a:pPr marL="0" indent="0">
              <a:lnSpc>
                <a:spcPct val="260000"/>
              </a:lnSpc>
            </a:pPr>
            <a:r>
              <a:rPr lang="zh-CN" altLang="en-US" b="1" dirty="0">
                <a:solidFill>
                  <a:srgbClr val="FF00FF"/>
                </a:solidFill>
                <a:sym typeface="+mn-ea"/>
              </a:rPr>
              <a:t>x</a:t>
            </a:r>
            <a:r>
              <a:rPr lang="zh-CN" altLang="en-US" b="1" baseline="-25000" dirty="0">
                <a:solidFill>
                  <a:srgbClr val="FF00FF"/>
                </a:solidFill>
                <a:sym typeface="+mn-ea"/>
              </a:rPr>
              <a:t>i</a:t>
            </a:r>
            <a:r>
              <a:rPr lang="zh-CN" altLang="en-US" b="1" dirty="0">
                <a:solidFill>
                  <a:srgbClr val="FF00FF"/>
                </a:solidFill>
                <a:sym typeface="+mn-ea"/>
              </a:rPr>
              <a:t> ∈{0,1},1&lt;=i&lt;=n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1" dirty="0">
              <a:solidFill>
                <a:srgbClr val="FF00FF"/>
              </a:solidFill>
              <a:sym typeface="+mn-ea"/>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r>
              <a:rPr lang="zh-CN" altLang="en-US" b="1" dirty="0">
                <a:solidFill>
                  <a:srgbClr val="FF00FF"/>
                </a:solidFill>
                <a:sym typeface="+mn-ea"/>
              </a:rPr>
              <a:t>用回溯法解装载问题时，用子集树表示其解空间显然是最合适的。</a:t>
            </a:r>
          </a:p>
          <a:p>
            <a:pPr marL="0" indent="0">
              <a:lnSpc>
                <a:spcPct val="260000"/>
              </a:lnSpc>
            </a:pPr>
            <a:r>
              <a:rPr lang="zh-CN" altLang="en-US" b="1" dirty="0">
                <a:solidFill>
                  <a:srgbClr val="FF00FF"/>
                </a:solidFill>
                <a:sym typeface="+mn-ea"/>
              </a:rPr>
              <a:t>可行性约束函数可剪去不满足约束条件（(w</a:t>
            </a:r>
            <a:r>
              <a:rPr lang="zh-CN" altLang="en-US" b="1" baseline="-25000" dirty="0">
                <a:solidFill>
                  <a:srgbClr val="FF00FF"/>
                </a:solidFill>
                <a:sym typeface="+mn-ea"/>
              </a:rPr>
              <a:t>1</a:t>
            </a:r>
            <a:r>
              <a:rPr lang="zh-CN" altLang="en-US" b="1" dirty="0">
                <a:solidFill>
                  <a:srgbClr val="FF00FF"/>
                </a:solidFill>
                <a:sym typeface="+mn-ea"/>
              </a:rPr>
              <a:t>x</a:t>
            </a:r>
            <a:r>
              <a:rPr lang="zh-CN" altLang="en-US" b="1" baseline="-25000" dirty="0">
                <a:solidFill>
                  <a:srgbClr val="FF00FF"/>
                </a:solidFill>
                <a:sym typeface="+mn-ea"/>
              </a:rPr>
              <a:t>1</a:t>
            </a:r>
            <a:r>
              <a:rPr lang="zh-CN" altLang="en-US" b="1" dirty="0">
                <a:solidFill>
                  <a:srgbClr val="FF00FF"/>
                </a:solidFill>
                <a:sym typeface="+mn-ea"/>
              </a:rPr>
              <a:t>+w</a:t>
            </a:r>
            <a:r>
              <a:rPr lang="zh-CN" altLang="en-US" b="1" baseline="-25000" dirty="0">
                <a:solidFill>
                  <a:srgbClr val="FF00FF"/>
                </a:solidFill>
                <a:sym typeface="+mn-ea"/>
              </a:rPr>
              <a:t>2</a:t>
            </a:r>
            <a:r>
              <a:rPr lang="zh-CN" altLang="en-US" b="1" dirty="0">
                <a:solidFill>
                  <a:srgbClr val="FF00FF"/>
                </a:solidFill>
                <a:sym typeface="+mn-ea"/>
              </a:rPr>
              <a:t>x</a:t>
            </a:r>
            <a:r>
              <a:rPr lang="zh-CN" altLang="en-US" b="1" baseline="-25000" dirty="0">
                <a:solidFill>
                  <a:srgbClr val="FF00FF"/>
                </a:solidFill>
                <a:sym typeface="+mn-ea"/>
              </a:rPr>
              <a:t>2</a:t>
            </a:r>
            <a:r>
              <a:rPr lang="zh-CN" altLang="en-US" b="1" dirty="0">
                <a:solidFill>
                  <a:srgbClr val="FF00FF"/>
                </a:solidFill>
                <a:sym typeface="+mn-ea"/>
              </a:rPr>
              <a:t>+...+w</a:t>
            </a:r>
            <a:r>
              <a:rPr lang="zh-CN" altLang="en-US" b="1" baseline="-25000" dirty="0">
                <a:solidFill>
                  <a:srgbClr val="FF00FF"/>
                </a:solidFill>
                <a:sym typeface="+mn-ea"/>
              </a:rPr>
              <a:t>i</a:t>
            </a:r>
            <a:r>
              <a:rPr lang="zh-CN" altLang="en-US" b="1" dirty="0">
                <a:solidFill>
                  <a:srgbClr val="FF00FF"/>
                </a:solidFill>
                <a:sym typeface="+mn-ea"/>
              </a:rPr>
              <a:t>x</a:t>
            </a:r>
            <a:r>
              <a:rPr lang="zh-CN" altLang="en-US" b="1" baseline="-25000" dirty="0">
                <a:solidFill>
                  <a:srgbClr val="FF00FF"/>
                </a:solidFill>
                <a:sym typeface="+mn-ea"/>
              </a:rPr>
              <a:t>i</a:t>
            </a:r>
            <a:r>
              <a:rPr lang="zh-CN" altLang="en-US" b="1" dirty="0">
                <a:solidFill>
                  <a:srgbClr val="FF00FF"/>
                </a:solidFill>
                <a:sym typeface="+mn-ea"/>
              </a:rPr>
              <a:t>)&lt;= c</a:t>
            </a:r>
            <a:r>
              <a:rPr lang="zh-CN" altLang="en-US" b="1" baseline="-25000" dirty="0">
                <a:solidFill>
                  <a:srgbClr val="FF00FF"/>
                </a:solidFill>
                <a:sym typeface="+mn-ea"/>
              </a:rPr>
              <a:t>1</a:t>
            </a:r>
            <a:r>
              <a:rPr lang="zh-CN" altLang="en-US" b="1" dirty="0">
                <a:solidFill>
                  <a:srgbClr val="FF00FF"/>
                </a:solidFill>
                <a:sym typeface="+mn-ea"/>
              </a:rPr>
              <a:t>）的子树。</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r>
              <a:rPr lang="zh-CN" altLang="en-US" b="1" dirty="0">
                <a:solidFill>
                  <a:srgbClr val="FF00FF"/>
                </a:solidFill>
                <a:sym typeface="+mn-ea"/>
              </a:rPr>
              <a:t>可以引入一个上界函数，用于剪去不含最优解的子树</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r>
              <a:rPr lang="en-US" altLang="zh-CN" b="1" dirty="0">
                <a:solidFill>
                  <a:srgbClr val="FF00FF"/>
                </a:solidFill>
                <a:sym typeface="+mn-ea"/>
              </a:rPr>
              <a:t>n=3</a:t>
            </a:r>
            <a:r>
              <a:rPr lang="zh-CN" altLang="en-US" b="1" dirty="0">
                <a:solidFill>
                  <a:srgbClr val="FF00FF"/>
                </a:solidFill>
                <a:sym typeface="+mn-ea"/>
              </a:rPr>
              <a:t>时的解空间树，一颗子集树</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r>
              <a:rPr lang="en-US" altLang="zh-CN" b="1" dirty="0">
                <a:solidFill>
                  <a:srgbClr val="FF00FF"/>
                </a:solidFill>
                <a:sym typeface="+mn-ea"/>
              </a:rPr>
              <a:t>c</a:t>
            </a:r>
            <a:r>
              <a:rPr lang="zh-CN" altLang="en-US" b="1" dirty="0">
                <a:solidFill>
                  <a:srgbClr val="FF00FF"/>
                </a:solidFill>
                <a:sym typeface="+mn-ea"/>
              </a:rPr>
              <a:t>为第一艘船的载重量</a:t>
            </a:r>
          </a:p>
          <a:p>
            <a:pPr marL="0" indent="0">
              <a:lnSpc>
                <a:spcPct val="260000"/>
              </a:lnSpc>
            </a:pPr>
            <a:r>
              <a:rPr lang="zh-CN" dirty="0">
                <a:latin typeface="微软雅黑" panose="020B0503020204020204" pitchFamily="34" charset="-122"/>
                <a:ea typeface="微软雅黑" panose="020B0503020204020204" pitchFamily="34" charset="-122"/>
                <a:sym typeface="+mn-ea"/>
              </a:rPr>
              <a:t>cw是当前载重量</a:t>
            </a:r>
          </a:p>
          <a:p>
            <a:pPr marL="0" indent="0">
              <a:lnSpc>
                <a:spcPct val="260000"/>
              </a:lnSpc>
            </a:pPr>
            <a:r>
              <a:rPr lang="zh-CN" dirty="0">
                <a:latin typeface="微软雅黑" panose="020B0503020204020204" pitchFamily="34" charset="-122"/>
                <a:ea typeface="微软雅黑" panose="020B0503020204020204" pitchFamily="34" charset="-122"/>
                <a:sym typeface="+mn-ea"/>
              </a:rPr>
              <a:t>bestw是当前最优载重量</a:t>
            </a:r>
          </a:p>
          <a:p>
            <a:pPr marL="0" indent="0">
              <a:lnSpc>
                <a:spcPct val="260000"/>
              </a:lnSpc>
            </a:pPr>
            <a:r>
              <a:rPr lang="zh-CN" altLang="en-US" b="1" dirty="0">
                <a:solidFill>
                  <a:srgbClr val="FF00FF"/>
                </a:solidFill>
                <a:sym typeface="+mn-ea"/>
              </a:rPr>
              <a:t>n个元素的子集树,最坏时解空间的叶子结点数目就是2^n</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79BBAD-F242-41CD-8B90-0F0E15491C52}" type="slidenum">
              <a:rPr lang="zh-CN" altLang="en-US" smtClean="0"/>
              <a:t>49</a:t>
            </a:fld>
            <a:endParaRPr lang="zh-CN" altLang="en-US"/>
          </a:p>
        </p:txBody>
      </p:sp>
    </p:spTree>
    <p:extLst>
      <p:ext uri="{BB962C8B-B14F-4D97-AF65-F5344CB8AC3E}">
        <p14:creationId xmlns:p14="http://schemas.microsoft.com/office/powerpoint/2010/main" val="2663262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将以</a:t>
            </a:r>
            <a:r>
              <a:rPr lang="en-US" altLang="zh-CN" dirty="0"/>
              <a:t>z</a:t>
            </a:r>
            <a:r>
              <a:rPr lang="zh-CN" altLang="en-US" dirty="0"/>
              <a:t>为根的子树剪掉。</a:t>
            </a:r>
          </a:p>
        </p:txBody>
      </p:sp>
      <p:sp>
        <p:nvSpPr>
          <p:cNvPr id="4" name="灯片编号占位符 3"/>
          <p:cNvSpPr>
            <a:spLocks noGrp="1"/>
          </p:cNvSpPr>
          <p:nvPr>
            <p:ph type="sldNum" sz="quarter" idx="10"/>
          </p:nvPr>
        </p:nvSpPr>
        <p:spPr/>
        <p:txBody>
          <a:bodyPr/>
          <a:lstStyle/>
          <a:p>
            <a:fld id="{58CC9574-A819-4FE4-99A7-1E27AD09ADC2}" type="slidenum">
              <a:rPr lang="en-US" altLang="zh-CN" smtClean="0"/>
              <a:t>53</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将以</a:t>
            </a:r>
            <a:r>
              <a:rPr lang="en-US" altLang="zh-CN" dirty="0"/>
              <a:t>z</a:t>
            </a:r>
            <a:r>
              <a:rPr lang="zh-CN" altLang="en-US" dirty="0"/>
              <a:t>为根的子树剪掉。平均情况下能够减少检查的结点数。</a:t>
            </a:r>
          </a:p>
        </p:txBody>
      </p:sp>
      <p:sp>
        <p:nvSpPr>
          <p:cNvPr id="4" name="灯片编号占位符 3"/>
          <p:cNvSpPr>
            <a:spLocks noGrp="1"/>
          </p:cNvSpPr>
          <p:nvPr>
            <p:ph type="sldNum" sz="quarter" idx="10"/>
          </p:nvPr>
        </p:nvSpPr>
        <p:spPr/>
        <p:txBody>
          <a:bodyPr/>
          <a:lstStyle/>
          <a:p>
            <a:fld id="{58CC9574-A819-4FE4-99A7-1E27AD09ADC2}" type="slidenum">
              <a:rPr lang="en-US" altLang="zh-CN" smtClean="0"/>
              <a:t>54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1" dirty="0">
              <a:solidFill>
                <a:srgbClr val="FF00FF"/>
              </a:solidFill>
              <a:sym typeface="+mn-ea"/>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dirty="0"/>
          </a:p>
        </p:txBody>
      </p:sp>
      <p:sp>
        <p:nvSpPr>
          <p:cNvPr id="4" name="Slide Number Placeholder 3"/>
          <p:cNvSpPr>
            <a:spLocks noGrp="1"/>
          </p:cNvSpPr>
          <p:nvPr>
            <p:ph type="sldNum" sz="quarter" idx="10"/>
          </p:nvPr>
        </p:nvSpPr>
        <p:spPr/>
        <p:txBody>
          <a:bodyPr/>
          <a:lstStyle/>
          <a:p>
            <a:fld id="{58CC9574-A819-4FE4-99A7-1E27AD09ADC2}" type="slidenum">
              <a:rPr lang="en-US" altLang="zh-CN" smtClean="0"/>
              <a:t>56</a:t>
            </a:fld>
            <a:endParaRPr lang="zh-CN"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将以</a:t>
            </a:r>
            <a:r>
              <a:rPr lang="en-US" altLang="zh-CN" dirty="0"/>
              <a:t>z</a:t>
            </a:r>
            <a:r>
              <a:rPr lang="zh-CN" altLang="en-US" dirty="0"/>
              <a:t>为根的子树剪掉。</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CC9574-A819-4FE4-99A7-1E27AD09ADC2}" type="slidenum">
              <a:rPr kumimoji="0" lang="en-US" altLang="zh-CN"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将以</a:t>
            </a:r>
            <a:r>
              <a:rPr lang="en-US" altLang="zh-CN" dirty="0"/>
              <a:t>z</a:t>
            </a:r>
            <a:r>
              <a:rPr lang="zh-CN" altLang="en-US" dirty="0"/>
              <a:t>为根的子树剪掉。平均情况下能够减少检查的结点数。</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CC9574-A819-4FE4-99A7-1E27AD09ADC2}" type="slidenum">
              <a:rPr kumimoji="0" lang="en-US" altLang="zh-CN"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CC9574-A819-4FE4-99A7-1E27AD09ADC2}" type="slidenum">
              <a:rPr kumimoji="0" lang="en-US" altLang="zh-CN"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891980-0BF3-461C-95D4-87E094E9751C}" type="slidenum">
              <a:rPr kumimoji="0" lang="en-US" altLang="zh-CN"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891980-0BF3-461C-95D4-87E094E9751C}" type="slidenum">
              <a:rPr kumimoji="0" lang="en-US" altLang="zh-CN"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68</a:t>
            </a:fld>
            <a:endParaRPr lang="zh-CN" dirty="0">
              <a:solidFill>
                <a:prstClr val="black"/>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69</a:t>
            </a:fld>
            <a:endParaRPr lang="zh-CN" dirty="0">
              <a:solidFill>
                <a:prstClr val="black"/>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1" dirty="0">
              <a:solidFill>
                <a:srgbClr val="FF00FF"/>
              </a:solidFill>
              <a:sym typeface="+mn-ea"/>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73</a:t>
            </a:fld>
            <a:endParaRPr lang="zh-CN" dirty="0">
              <a:solidFill>
                <a:prstClr val="black"/>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74</a:t>
            </a:fld>
            <a:endParaRPr lang="zh-CN" dirty="0">
              <a:solidFill>
                <a:prstClr val="black"/>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75</a:t>
            </a:fld>
            <a:endParaRPr lang="zh-CN" dirty="0">
              <a:solidFill>
                <a:prstClr val="black"/>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a:t>子树随着作业的减少而减少。</a:t>
            </a:r>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76</a:t>
            </a:fld>
            <a:endParaRPr lang="zh-CN" dirty="0">
              <a:solidFill>
                <a:prstClr val="black"/>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r>
              <a:rPr lang="zh-CN" altLang="en-US" b="1" dirty="0">
                <a:solidFill>
                  <a:srgbClr val="FF00FF"/>
                </a:solidFill>
                <a:sym typeface="+mn-ea"/>
              </a:rPr>
              <a:t>类Flowshop的数据成员记录解空间的结点信息</a:t>
            </a:r>
          </a:p>
          <a:p>
            <a:pPr marL="0" indent="0">
              <a:lnSpc>
                <a:spcPct val="260000"/>
              </a:lnSpc>
            </a:pPr>
            <a:r>
              <a:rPr lang="zh-CN" altLang="en-US" b="1" dirty="0">
                <a:solidFill>
                  <a:srgbClr val="FF00FF"/>
                </a:solidFill>
                <a:sym typeface="+mn-ea"/>
              </a:rPr>
              <a:t>在递归函数Backtrack中，</a:t>
            </a:r>
          </a:p>
          <a:p>
            <a:pPr marL="0" indent="0">
              <a:lnSpc>
                <a:spcPct val="260000"/>
              </a:lnSpc>
            </a:pPr>
            <a:r>
              <a:rPr lang="zh-CN" altLang="en-US" b="1" dirty="0">
                <a:solidFill>
                  <a:srgbClr val="FF00FF"/>
                </a:solidFill>
                <a:sym typeface="+mn-ea"/>
              </a:rPr>
              <a:t>当i&gt;n时，算法搜索至叶子结点，得到一个新的作业调度方案。此时算法适时更新当前最优值和相应的当前最佳调度。</a:t>
            </a:r>
          </a:p>
          <a:p>
            <a:pPr marL="0" indent="0">
              <a:lnSpc>
                <a:spcPct val="260000"/>
              </a:lnSpc>
            </a:pPr>
            <a:r>
              <a:rPr lang="zh-CN" altLang="en-US" b="1" dirty="0">
                <a:solidFill>
                  <a:srgbClr val="FF00FF"/>
                </a:solidFill>
                <a:sym typeface="+mn-ea"/>
              </a:rPr>
              <a:t>当i&lt;n时，当前扩展结点在i-1层，以深度优先方式，递归的对相应子树进行搜索，对不满足上界约束的结点，则剪去相应的子树。</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r>
              <a:rPr lang="en-US" altLang="zh-CN" b="1" dirty="0">
                <a:solidFill>
                  <a:srgbClr val="FF00FF"/>
                </a:solidFill>
                <a:sym typeface="+mn-ea"/>
              </a:rPr>
              <a:t>N</a:t>
            </a:r>
            <a:r>
              <a:rPr lang="zh-CN" altLang="en-US" b="1" dirty="0">
                <a:solidFill>
                  <a:srgbClr val="FF00FF"/>
                </a:solidFill>
                <a:sym typeface="+mn-ea"/>
              </a:rPr>
              <a:t>皇后问题是一个古老而著名的问题，是回溯算法的典型例题</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r>
              <a:rPr lang="zh-CN" altLang="en-US" b="1" dirty="0">
                <a:solidFill>
                  <a:srgbClr val="FF00FF"/>
                </a:solidFill>
                <a:sym typeface="+mn-ea"/>
              </a:rPr>
              <a:t>四皇后问题</a:t>
            </a:r>
          </a:p>
          <a:p>
            <a:pPr marL="0" indent="0">
              <a:lnSpc>
                <a:spcPct val="260000"/>
              </a:lnSpc>
            </a:pPr>
            <a:r>
              <a:rPr lang="zh-CN" altLang="en-US" b="1" dirty="0">
                <a:solidFill>
                  <a:srgbClr val="FF00FF"/>
                </a:solidFill>
                <a:sym typeface="+mn-ea"/>
              </a:rPr>
              <a:t>给棋盘上的行和列从1到</a:t>
            </a:r>
            <a:r>
              <a:rPr lang="en-US" altLang="zh-CN" b="1" dirty="0">
                <a:solidFill>
                  <a:srgbClr val="FF00FF"/>
                </a:solidFill>
                <a:sym typeface="+mn-ea"/>
              </a:rPr>
              <a:t>4</a:t>
            </a:r>
            <a:r>
              <a:rPr lang="zh-CN" altLang="en-US" b="1" dirty="0">
                <a:solidFill>
                  <a:srgbClr val="FF00FF"/>
                </a:solidFill>
                <a:sym typeface="+mn-ea"/>
              </a:rPr>
              <a:t>编号，同时也给皇后从1到</a:t>
            </a:r>
            <a:r>
              <a:rPr lang="en-US" altLang="zh-CN" b="1" dirty="0">
                <a:solidFill>
                  <a:srgbClr val="FF00FF"/>
                </a:solidFill>
                <a:sym typeface="+mn-ea"/>
              </a:rPr>
              <a:t>4</a:t>
            </a:r>
            <a:r>
              <a:rPr lang="zh-CN" altLang="en-US" b="1" dirty="0">
                <a:solidFill>
                  <a:srgbClr val="FF00FF"/>
                </a:solidFill>
                <a:sym typeface="+mn-ea"/>
              </a:rPr>
              <a:t>编号。由于每一个皇后应放在不同的行上，不失一般性，假设皇后i放在第i行上，因此</a:t>
            </a:r>
            <a:r>
              <a:rPr lang="en-US" altLang="zh-CN" b="1" dirty="0">
                <a:solidFill>
                  <a:srgbClr val="FF00FF"/>
                </a:solidFill>
                <a:sym typeface="+mn-ea"/>
              </a:rPr>
              <a:t>4</a:t>
            </a:r>
            <a:r>
              <a:rPr lang="zh-CN" altLang="en-US" b="1" dirty="0">
                <a:solidFill>
                  <a:srgbClr val="FF00FF"/>
                </a:solidFill>
                <a:sym typeface="+mn-ea"/>
              </a:rPr>
              <a:t>皇后问题可以表示成</a:t>
            </a:r>
            <a:r>
              <a:rPr lang="en-US" altLang="zh-CN" b="1" dirty="0">
                <a:solidFill>
                  <a:srgbClr val="FF00FF"/>
                </a:solidFill>
                <a:sym typeface="+mn-ea"/>
              </a:rPr>
              <a:t>4</a:t>
            </a:r>
            <a:r>
              <a:rPr lang="zh-CN" altLang="en-US" b="1" dirty="0">
                <a:solidFill>
                  <a:srgbClr val="FF00FF"/>
                </a:solidFill>
                <a:sym typeface="+mn-ea"/>
              </a:rPr>
              <a:t>元组(x1， </a:t>
            </a:r>
          </a:p>
          <a:p>
            <a:pPr marL="0" indent="0">
              <a:lnSpc>
                <a:spcPct val="260000"/>
              </a:lnSpc>
            </a:pPr>
            <a:r>
              <a:rPr lang="zh-CN" altLang="en-US" b="1" dirty="0">
                <a:solidFill>
                  <a:srgbClr val="FF00FF"/>
                </a:solidFill>
                <a:sym typeface="+mn-ea"/>
              </a:rPr>
              <a:t>x2， …， x</a:t>
            </a:r>
            <a:r>
              <a:rPr lang="en-US" altLang="zh-CN" b="1" dirty="0">
                <a:solidFill>
                  <a:srgbClr val="FF00FF"/>
                </a:solidFill>
                <a:sym typeface="+mn-ea"/>
              </a:rPr>
              <a:t>4</a:t>
            </a:r>
            <a:r>
              <a:rPr lang="zh-CN" altLang="en-US" b="1" dirty="0">
                <a:solidFill>
                  <a:srgbClr val="FF00FF"/>
                </a:solidFill>
                <a:sym typeface="+mn-ea"/>
              </a:rPr>
              <a:t>)， 其中xi(i=1， 2， …， </a:t>
            </a:r>
            <a:r>
              <a:rPr lang="en-US" altLang="zh-CN" b="1" dirty="0">
                <a:solidFill>
                  <a:srgbClr val="FF00FF"/>
                </a:solidFill>
                <a:sym typeface="+mn-ea"/>
              </a:rPr>
              <a:t>4</a:t>
            </a:r>
            <a:r>
              <a:rPr lang="zh-CN" altLang="en-US" b="1" dirty="0">
                <a:solidFill>
                  <a:srgbClr val="FF00FF"/>
                </a:solidFill>
                <a:sym typeface="+mn-ea"/>
              </a:rPr>
              <a:t>)表示皇后i所放置的列号。</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r>
              <a:rPr lang="zh-CN" altLang="en-US" b="1" dirty="0">
                <a:solidFill>
                  <a:srgbClr val="FF00FF"/>
                </a:solidFill>
                <a:sym typeface="+mn-ea"/>
              </a:rPr>
              <a:t>用完全</a:t>
            </a:r>
            <a:r>
              <a:rPr lang="en-US" altLang="zh-CN" b="1" dirty="0">
                <a:solidFill>
                  <a:srgbClr val="FF00FF"/>
                </a:solidFill>
                <a:sym typeface="+mn-ea"/>
              </a:rPr>
              <a:t>n</a:t>
            </a:r>
            <a:r>
              <a:rPr lang="zh-CN" altLang="en-US" b="1" dirty="0">
                <a:solidFill>
                  <a:srgbClr val="FF00FF"/>
                </a:solidFill>
                <a:sym typeface="+mn-ea"/>
              </a:rPr>
              <a:t>叉树表示解空间</a:t>
            </a:r>
          </a:p>
          <a:p>
            <a:pPr marL="0" indent="0">
              <a:lnSpc>
                <a:spcPct val="260000"/>
              </a:lnSpc>
            </a:pPr>
            <a:r>
              <a:rPr lang="zh-CN" altLang="en-US" b="1" dirty="0">
                <a:solidFill>
                  <a:srgbClr val="FF00FF"/>
                </a:solidFill>
                <a:sym typeface="+mn-ea"/>
              </a:rPr>
              <a:t>首先要把第一个皇后放到棋盘上由于第一个皇后有n列可以放，因此可扩展出n种情况。先选其中一列放下这个皇后；</a:t>
            </a:r>
          </a:p>
          <a:p>
            <a:pPr marL="0" indent="0">
              <a:lnSpc>
                <a:spcPct val="260000"/>
              </a:lnSpc>
            </a:pPr>
            <a:r>
              <a:rPr lang="zh-CN" altLang="en-US" b="1" dirty="0">
                <a:solidFill>
                  <a:srgbClr val="FF00FF"/>
                </a:solidFill>
                <a:sym typeface="+mn-ea"/>
              </a:rPr>
              <a:t>然后开始放第二个皇后。同样第二个皇后也有n列可以放，因此也能扩展出n种情况，但第二个皇后可能会和第一个皇后发生攻击，而一旦发生攻击，就没有必要往下扩展第三个皇后，而如果没有发生攻击，则继续放第三个皇后； </a:t>
            </a:r>
          </a:p>
          <a:p>
            <a:pPr marL="0" indent="0">
              <a:lnSpc>
                <a:spcPct val="260000"/>
              </a:lnSpc>
            </a:pPr>
            <a:r>
              <a:rPr lang="zh-CN" altLang="en-US" b="1" dirty="0">
                <a:solidFill>
                  <a:srgbClr val="FF00FF"/>
                </a:solidFill>
                <a:sym typeface="+mn-ea"/>
              </a:rPr>
              <a:t>依此类推，直到n个皇后全都放下</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1" dirty="0">
              <a:solidFill>
                <a:srgbClr val="FF00FF"/>
              </a:solidFill>
              <a:sym typeface="+mn-ea"/>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r>
              <a:rPr lang="zh-CN" altLang="en-US" b="1" dirty="0">
                <a:solidFill>
                  <a:srgbClr val="0000FF"/>
                </a:solidFill>
                <a:latin typeface="微软雅黑" panose="020B0503020204020204" pitchFamily="34" charset="-122"/>
                <a:ea typeface="微软雅黑" panose="020B0503020204020204" pitchFamily="34" charset="-122"/>
                <a:sym typeface="+mn-ea"/>
              </a:rPr>
              <a:t>确定约束条件</a:t>
            </a:r>
          </a:p>
          <a:p>
            <a:pPr marL="0" indent="0">
              <a:lnSpc>
                <a:spcPct val="260000"/>
              </a:lnSpc>
            </a:pPr>
            <a:r>
              <a:rPr lang="en-US" altLang="zh-CN" dirty="0">
                <a:latin typeface="楷体" panose="02010609060101010101" pitchFamily="49" charset="-122"/>
                <a:ea typeface="楷体" panose="02010609060101010101" pitchFamily="49" charset="-122"/>
                <a:cs typeface="+mj-cs"/>
                <a:sym typeface="+mn-ea"/>
              </a:rPr>
              <a:t>n</a:t>
            </a:r>
            <a:r>
              <a:rPr lang="zh-CN" altLang="en-US" dirty="0">
                <a:latin typeface="楷体" panose="02010609060101010101" pitchFamily="49" charset="-122"/>
                <a:ea typeface="楷体" panose="02010609060101010101" pitchFamily="49" charset="-122"/>
                <a:cs typeface="+mj-cs"/>
                <a:sym typeface="+mn-ea"/>
              </a:rPr>
              <a:t>后问题中，由于任意两个皇后不能在同一行，那么要想把</a:t>
            </a:r>
            <a:r>
              <a:rPr lang="en-US" altLang="zh-CN" dirty="0">
                <a:latin typeface="楷体" panose="02010609060101010101" pitchFamily="49" charset="-122"/>
                <a:ea typeface="楷体" panose="02010609060101010101" pitchFamily="49" charset="-122"/>
                <a:cs typeface="+mj-cs"/>
                <a:sym typeface="+mn-ea"/>
              </a:rPr>
              <a:t>n</a:t>
            </a:r>
            <a:r>
              <a:rPr lang="zh-CN" altLang="en-US" dirty="0">
                <a:latin typeface="楷体" panose="02010609060101010101" pitchFamily="49" charset="-122"/>
                <a:ea typeface="楷体" panose="02010609060101010101" pitchFamily="49" charset="-122"/>
                <a:cs typeface="+mj-cs"/>
                <a:sym typeface="+mn-ea"/>
              </a:rPr>
              <a:t>个皇后摆放在</a:t>
            </a:r>
            <a:r>
              <a:rPr lang="en-US" altLang="zh-CN" dirty="0">
                <a:latin typeface="楷体" panose="02010609060101010101" pitchFamily="49" charset="-122"/>
                <a:ea typeface="楷体" panose="02010609060101010101" pitchFamily="49" charset="-122"/>
                <a:cs typeface="+mj-cs"/>
                <a:sym typeface="+mn-ea"/>
              </a:rPr>
              <a:t>n</a:t>
            </a:r>
            <a:r>
              <a:rPr lang="zh-CN" altLang="en-US" dirty="0">
                <a:latin typeface="楷体" panose="02010609060101010101" pitchFamily="49" charset="-122"/>
                <a:ea typeface="楷体" panose="02010609060101010101" pitchFamily="49" charset="-122"/>
                <a:cs typeface="+mj-cs"/>
                <a:sym typeface="+mn-ea"/>
              </a:rPr>
              <a:t>行的棋盘中，棋盘的每一行都必须有且仅有一个皇后。使用解向量</a:t>
            </a:r>
            <a:r>
              <a:rPr lang="en-US" altLang="zh-CN" dirty="0">
                <a:latin typeface="楷体" panose="02010609060101010101" pitchFamily="49" charset="-122"/>
                <a:ea typeface="楷体" panose="02010609060101010101" pitchFamily="49" charset="-122"/>
                <a:cs typeface="+mj-cs"/>
                <a:sym typeface="+mn-ea"/>
              </a:rPr>
              <a:t>X=</a:t>
            </a:r>
            <a:r>
              <a:rPr lang="zh-CN" altLang="en-US" dirty="0">
                <a:latin typeface="楷体" panose="02010609060101010101" pitchFamily="49" charset="-122"/>
                <a:ea typeface="楷体" panose="02010609060101010101" pitchFamily="49" charset="-122"/>
                <a:cs typeface="+mj-cs"/>
                <a:sym typeface="+mn-ea"/>
              </a:rPr>
              <a:t>｛</a:t>
            </a:r>
            <a:r>
              <a:rPr lang="en-US" altLang="zh-CN" dirty="0">
                <a:latin typeface="楷体" panose="02010609060101010101" pitchFamily="49" charset="-122"/>
                <a:ea typeface="楷体" panose="02010609060101010101" pitchFamily="49" charset="-122"/>
                <a:cs typeface="+mj-cs"/>
                <a:sym typeface="+mn-ea"/>
              </a:rPr>
              <a:t>x[1],</a:t>
            </a:r>
            <a:r>
              <a:rPr lang="en-US" altLang="zh-CN" dirty="0">
                <a:latin typeface="楷体" panose="02010609060101010101" pitchFamily="49" charset="-122"/>
                <a:ea typeface="楷体" panose="02010609060101010101" pitchFamily="49" charset="-122"/>
                <a:sym typeface="+mn-ea"/>
              </a:rPr>
              <a:t> x[2], …,</a:t>
            </a:r>
            <a:r>
              <a:rPr lang="en-US" altLang="zh-CN" dirty="0">
                <a:sym typeface="+mn-ea"/>
              </a:rPr>
              <a:t> x[n]}</a:t>
            </a:r>
            <a:r>
              <a:rPr lang="zh-CN" altLang="en-US" dirty="0">
                <a:latin typeface="楷体" panose="02010609060101010101" pitchFamily="49" charset="-122"/>
                <a:ea typeface="楷体" panose="02010609060101010101" pitchFamily="49" charset="-122"/>
                <a:cs typeface="+mj-cs"/>
                <a:sym typeface="+mn-ea"/>
              </a:rPr>
              <a:t>表示</a:t>
            </a:r>
            <a:r>
              <a:rPr lang="en-US" altLang="zh-CN" dirty="0">
                <a:latin typeface="楷体" panose="02010609060101010101" pitchFamily="49" charset="-122"/>
                <a:ea typeface="楷体" panose="02010609060101010101" pitchFamily="49" charset="-122"/>
                <a:cs typeface="+mj-cs"/>
                <a:sym typeface="+mn-ea"/>
              </a:rPr>
              <a:t>n</a:t>
            </a:r>
            <a:r>
              <a:rPr lang="zh-CN" altLang="en-US" dirty="0">
                <a:latin typeface="楷体" panose="02010609060101010101" pitchFamily="49" charset="-122"/>
                <a:ea typeface="楷体" panose="02010609060101010101" pitchFamily="49" charset="-122"/>
                <a:cs typeface="+mj-cs"/>
                <a:sym typeface="+mn-ea"/>
              </a:rPr>
              <a:t>后问题的一个解。其中，</a:t>
            </a:r>
            <a:r>
              <a:rPr lang="en-US" altLang="zh-CN" dirty="0">
                <a:latin typeface="楷体" panose="02010609060101010101" pitchFamily="49" charset="-122"/>
                <a:ea typeface="楷体" panose="02010609060101010101" pitchFamily="49" charset="-122"/>
                <a:cs typeface="+mj-cs"/>
                <a:sym typeface="+mn-ea"/>
              </a:rPr>
              <a:t>x[</a:t>
            </a:r>
            <a:r>
              <a:rPr lang="en-US" altLang="zh-CN" dirty="0" err="1">
                <a:latin typeface="楷体" panose="02010609060101010101" pitchFamily="49" charset="-122"/>
                <a:ea typeface="楷体" panose="02010609060101010101" pitchFamily="49" charset="-122"/>
                <a:cs typeface="+mj-cs"/>
                <a:sym typeface="+mn-ea"/>
              </a:rPr>
              <a:t>i</a:t>
            </a:r>
            <a:r>
              <a:rPr lang="en-US" altLang="zh-CN" dirty="0">
                <a:latin typeface="楷体" panose="02010609060101010101" pitchFamily="49" charset="-122"/>
                <a:ea typeface="楷体" panose="02010609060101010101" pitchFamily="49" charset="-122"/>
                <a:cs typeface="+mj-cs"/>
                <a:sym typeface="+mn-ea"/>
              </a:rPr>
              <a:t>]</a:t>
            </a:r>
            <a:r>
              <a:rPr lang="zh-CN" altLang="en-US" dirty="0">
                <a:latin typeface="楷体" panose="02010609060101010101" pitchFamily="49" charset="-122"/>
                <a:ea typeface="楷体" panose="02010609060101010101" pitchFamily="49" charset="-122"/>
                <a:cs typeface="+mj-cs"/>
                <a:sym typeface="+mn-ea"/>
              </a:rPr>
              <a:t>表示皇后</a:t>
            </a:r>
            <a:r>
              <a:rPr lang="en-US" altLang="zh-CN" dirty="0" err="1">
                <a:latin typeface="楷体" panose="02010609060101010101" pitchFamily="49" charset="-122"/>
                <a:ea typeface="楷体" panose="02010609060101010101" pitchFamily="49" charset="-122"/>
                <a:cs typeface="+mj-cs"/>
                <a:sym typeface="+mn-ea"/>
              </a:rPr>
              <a:t>i</a:t>
            </a:r>
            <a:r>
              <a:rPr lang="zh-CN" altLang="en-US" dirty="0">
                <a:latin typeface="楷体" panose="02010609060101010101" pitchFamily="49" charset="-122"/>
                <a:ea typeface="楷体" panose="02010609060101010101" pitchFamily="49" charset="-122"/>
                <a:cs typeface="+mj-cs"/>
                <a:sym typeface="+mn-ea"/>
              </a:rPr>
              <a:t>放在棋盘的第</a:t>
            </a:r>
            <a:r>
              <a:rPr lang="en-US" altLang="zh-CN" dirty="0" err="1">
                <a:latin typeface="楷体" panose="02010609060101010101" pitchFamily="49" charset="-122"/>
                <a:ea typeface="楷体" panose="02010609060101010101" pitchFamily="49" charset="-122"/>
                <a:cs typeface="+mj-cs"/>
                <a:sym typeface="+mn-ea"/>
              </a:rPr>
              <a:t>i</a:t>
            </a:r>
            <a:r>
              <a:rPr lang="zh-CN" altLang="en-US" dirty="0">
                <a:latin typeface="楷体" panose="02010609060101010101" pitchFamily="49" charset="-122"/>
                <a:ea typeface="楷体" panose="02010609060101010101" pitchFamily="49" charset="-122"/>
                <a:cs typeface="+mj-cs"/>
                <a:sym typeface="+mn-ea"/>
              </a:rPr>
              <a:t>行的第</a:t>
            </a:r>
            <a:r>
              <a:rPr lang="en-US" altLang="zh-CN" dirty="0">
                <a:latin typeface="楷体" panose="02010609060101010101" pitchFamily="49" charset="-122"/>
                <a:ea typeface="楷体" panose="02010609060101010101" pitchFamily="49" charset="-122"/>
                <a:cs typeface="+mj-cs"/>
                <a:sym typeface="+mn-ea"/>
              </a:rPr>
              <a:t>x[</a:t>
            </a:r>
            <a:r>
              <a:rPr lang="en-US" altLang="zh-CN" dirty="0" err="1">
                <a:latin typeface="楷体" panose="02010609060101010101" pitchFamily="49" charset="-122"/>
                <a:ea typeface="楷体" panose="02010609060101010101" pitchFamily="49" charset="-122"/>
                <a:cs typeface="+mj-cs"/>
                <a:sym typeface="+mn-ea"/>
              </a:rPr>
              <a:t>i</a:t>
            </a:r>
            <a:r>
              <a:rPr lang="en-US" altLang="zh-CN" dirty="0">
                <a:latin typeface="楷体" panose="02010609060101010101" pitchFamily="49" charset="-122"/>
                <a:ea typeface="楷体" panose="02010609060101010101" pitchFamily="49" charset="-122"/>
                <a:cs typeface="+mj-cs"/>
                <a:sym typeface="+mn-ea"/>
              </a:rPr>
              <a:t>]</a:t>
            </a:r>
            <a:r>
              <a:rPr lang="zh-CN" altLang="en-US" dirty="0">
                <a:latin typeface="楷体" panose="02010609060101010101" pitchFamily="49" charset="-122"/>
                <a:ea typeface="楷体" panose="02010609060101010101" pitchFamily="49" charset="-122"/>
                <a:cs typeface="+mj-cs"/>
                <a:sym typeface="+mn-ea"/>
              </a:rPr>
              <a:t>列。又因为任意两个皇后都不能在同一列，即解向量中的任意两个元素的值不能相同，因此</a:t>
            </a:r>
            <a:r>
              <a:rPr lang="en-US" altLang="zh-CN" dirty="0">
                <a:latin typeface="楷体" panose="02010609060101010101" pitchFamily="49" charset="-122"/>
                <a:ea typeface="楷体" panose="02010609060101010101" pitchFamily="49" charset="-122"/>
                <a:cs typeface="+mj-cs"/>
                <a:sym typeface="+mn-ea"/>
              </a:rPr>
              <a:t>n</a:t>
            </a:r>
            <a:r>
              <a:rPr lang="zh-CN" altLang="en-US" dirty="0">
                <a:latin typeface="楷体" panose="02010609060101010101" pitchFamily="49" charset="-122"/>
                <a:ea typeface="楷体" panose="02010609060101010101" pitchFamily="49" charset="-122"/>
                <a:cs typeface="+mj-cs"/>
                <a:sym typeface="+mn-ea"/>
              </a:rPr>
              <a:t>皇后问题的解空间数可以看做是一个</a:t>
            </a:r>
            <a:r>
              <a:rPr lang="zh-CN" altLang="en-US">
                <a:latin typeface="楷体" panose="02010609060101010101" pitchFamily="49" charset="-122"/>
                <a:ea typeface="楷体" panose="02010609060101010101" pitchFamily="49" charset="-122"/>
                <a:cs typeface="+mj-cs"/>
                <a:sym typeface="+mn-ea"/>
              </a:rPr>
              <a:t>排列树。</a:t>
            </a:r>
            <a:endParaRPr lang="zh-CN" altLang="en-US" b="1" dirty="0">
              <a:solidFill>
                <a:srgbClr val="0000FF"/>
              </a:solidFill>
              <a:latin typeface="微软雅黑" panose="020B0503020204020204" pitchFamily="34" charset="-122"/>
              <a:ea typeface="微软雅黑" panose="020B0503020204020204" pitchFamily="34" charset="-122"/>
              <a:sym typeface="+mn-ea"/>
            </a:endParaRPr>
          </a:p>
          <a:p>
            <a:pPr marL="0" indent="0">
              <a:lnSpc>
                <a:spcPct val="260000"/>
              </a:lnSpc>
            </a:pPr>
            <a:r>
              <a:rPr lang="zh-CN" altLang="en-US" b="1" dirty="0">
                <a:solidFill>
                  <a:srgbClr val="FF00FF"/>
                </a:solidFill>
                <a:sym typeface="+mn-ea"/>
              </a:rPr>
              <a:t>条件二：我们从第一行开始放皇后，第一行有</a:t>
            </a:r>
            <a:r>
              <a:rPr lang="en-US" altLang="zh-CN" b="1" dirty="0">
                <a:solidFill>
                  <a:srgbClr val="FF00FF"/>
                </a:solidFill>
                <a:sym typeface="+mn-ea"/>
              </a:rPr>
              <a:t>n</a:t>
            </a:r>
            <a:r>
              <a:rPr lang="zh-CN" altLang="en-US" b="1" dirty="0">
                <a:solidFill>
                  <a:srgbClr val="FF00FF"/>
                </a:solidFill>
                <a:sym typeface="+mn-ea"/>
              </a:rPr>
              <a:t>个位置可以放，我们用</a:t>
            </a:r>
            <a:r>
              <a:rPr lang="en-US" altLang="zh-CN" b="1" dirty="0">
                <a:solidFill>
                  <a:srgbClr val="FF00FF"/>
                </a:solidFill>
                <a:sym typeface="+mn-ea"/>
              </a:rPr>
              <a:t>x[1]</a:t>
            </a:r>
            <a:r>
              <a:rPr lang="zh-CN" altLang="zh-CN" b="1" dirty="0">
                <a:solidFill>
                  <a:srgbClr val="FF00FF"/>
                </a:solidFill>
                <a:sym typeface="+mn-ea"/>
              </a:rPr>
              <a:t>来表示第一行的皇后所在的列，第二行有</a:t>
            </a:r>
            <a:r>
              <a:rPr lang="en-US" altLang="zh-CN" b="1" dirty="0">
                <a:solidFill>
                  <a:srgbClr val="FF00FF"/>
                </a:solidFill>
                <a:sym typeface="+mn-ea"/>
              </a:rPr>
              <a:t>n-1</a:t>
            </a:r>
            <a:r>
              <a:rPr lang="zh-CN" altLang="en-US" b="1" dirty="0">
                <a:solidFill>
                  <a:srgbClr val="FF00FF"/>
                </a:solidFill>
                <a:sym typeface="+mn-ea"/>
              </a:rPr>
              <a:t>个位置可以放，我们用</a:t>
            </a:r>
            <a:r>
              <a:rPr lang="en-US" altLang="zh-CN" b="1" dirty="0">
                <a:solidFill>
                  <a:srgbClr val="FF00FF"/>
                </a:solidFill>
                <a:sym typeface="+mn-ea"/>
              </a:rPr>
              <a:t>x[2]</a:t>
            </a:r>
            <a:r>
              <a:rPr lang="zh-CN" altLang="zh-CN" b="1" dirty="0">
                <a:solidFill>
                  <a:srgbClr val="FF00FF"/>
                </a:solidFill>
                <a:sym typeface="+mn-ea"/>
              </a:rPr>
              <a:t>表示第二行皇后所在的列。。。</a:t>
            </a:r>
          </a:p>
          <a:p>
            <a:pPr marL="0" indent="0">
              <a:lnSpc>
                <a:spcPct val="260000"/>
              </a:lnSpc>
            </a:pPr>
            <a:r>
              <a:rPr lang="zh-CN" altLang="en-US" b="1" dirty="0">
                <a:solidFill>
                  <a:srgbClr val="FF00FF"/>
                </a:solidFill>
                <a:sym typeface="+mn-ea"/>
              </a:rPr>
              <a:t>我们用一个数组</a:t>
            </a:r>
            <a:r>
              <a:rPr lang="en-US" altLang="zh-CN" b="1" dirty="0">
                <a:solidFill>
                  <a:srgbClr val="FF00FF"/>
                </a:solidFill>
                <a:sym typeface="+mn-ea"/>
              </a:rPr>
              <a:t>x[n]</a:t>
            </a:r>
            <a:r>
              <a:rPr lang="zh-CN" altLang="en-US" b="1" dirty="0">
                <a:solidFill>
                  <a:srgbClr val="FF00FF"/>
                </a:solidFill>
                <a:sym typeface="+mn-ea"/>
              </a:rPr>
              <a:t>来表示问题的解，</a:t>
            </a:r>
            <a:r>
              <a:rPr lang="en-US" altLang="zh-CN" b="1" dirty="0">
                <a:solidFill>
                  <a:srgbClr val="FF00FF"/>
                </a:solidFill>
                <a:sym typeface="+mn-ea"/>
              </a:rPr>
              <a:t>x[i]</a:t>
            </a:r>
            <a:r>
              <a:rPr lang="zh-CN" altLang="zh-CN" b="1" dirty="0">
                <a:solidFill>
                  <a:srgbClr val="FF00FF"/>
                </a:solidFill>
                <a:sym typeface="+mn-ea"/>
              </a:rPr>
              <a:t>表示皇后</a:t>
            </a:r>
            <a:r>
              <a:rPr lang="en-US" altLang="zh-CN" b="1" dirty="0">
                <a:solidFill>
                  <a:srgbClr val="FF00FF"/>
                </a:solidFill>
                <a:sym typeface="+mn-ea"/>
              </a:rPr>
              <a:t>i</a:t>
            </a:r>
            <a:r>
              <a:rPr lang="zh-CN" altLang="en-US" b="1" dirty="0">
                <a:solidFill>
                  <a:srgbClr val="FF00FF"/>
                </a:solidFill>
                <a:sym typeface="+mn-ea"/>
              </a:rPr>
              <a:t>放在第</a:t>
            </a:r>
            <a:r>
              <a:rPr lang="en-US" altLang="zh-CN" b="1" dirty="0">
                <a:solidFill>
                  <a:srgbClr val="FF00FF"/>
                </a:solidFill>
                <a:sym typeface="+mn-ea"/>
              </a:rPr>
              <a:t>i</a:t>
            </a:r>
            <a:r>
              <a:rPr lang="zh-CN" altLang="en-US" b="1" dirty="0">
                <a:solidFill>
                  <a:srgbClr val="FF00FF"/>
                </a:solidFill>
                <a:sym typeface="+mn-ea"/>
              </a:rPr>
              <a:t>行第</a:t>
            </a:r>
            <a:r>
              <a:rPr lang="en-US" altLang="zh-CN" b="1" dirty="0">
                <a:solidFill>
                  <a:srgbClr val="FF00FF"/>
                </a:solidFill>
                <a:sym typeface="+mn-ea"/>
              </a:rPr>
              <a:t>x[i]</a:t>
            </a:r>
            <a:r>
              <a:rPr lang="zh-CN" altLang="zh-CN" b="1" dirty="0">
                <a:solidFill>
                  <a:srgbClr val="FF00FF"/>
                </a:solidFill>
                <a:sym typeface="+mn-ea"/>
              </a:rPr>
              <a:t>列。</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r>
              <a:rPr lang="zh-CN" altLang="en-US" b="1" dirty="0">
                <a:solidFill>
                  <a:srgbClr val="0000FF"/>
                </a:solidFill>
                <a:latin typeface="微软雅黑" panose="020B0503020204020204" pitchFamily="34" charset="-122"/>
                <a:ea typeface="微软雅黑" panose="020B0503020204020204" pitchFamily="34" charset="-122"/>
                <a:sym typeface="+mn-ea"/>
              </a:rPr>
              <a:t>确定约束条件</a:t>
            </a:r>
          </a:p>
          <a:p>
            <a:pPr marL="0" indent="0">
              <a:lnSpc>
                <a:spcPct val="260000"/>
              </a:lnSpc>
            </a:pPr>
            <a:r>
              <a:rPr lang="zh-CN" altLang="zh-CN" b="1" dirty="0">
                <a:solidFill>
                  <a:srgbClr val="FF00FF"/>
                </a:solidFill>
                <a:sym typeface="+mn-ea"/>
              </a:rPr>
              <a:t>如何保证任何两个皇后不在同一条斜线上？设两个皇后</a:t>
            </a:r>
            <a:r>
              <a:rPr lang="en-US" altLang="zh-CN" b="1" dirty="0">
                <a:solidFill>
                  <a:srgbClr val="FF00FF"/>
                </a:solidFill>
                <a:sym typeface="+mn-ea"/>
              </a:rPr>
              <a:t>q1</a:t>
            </a:r>
            <a:r>
              <a:rPr lang="zh-CN" altLang="en-US" b="1" dirty="0">
                <a:solidFill>
                  <a:srgbClr val="FF00FF"/>
                </a:solidFill>
                <a:sym typeface="+mn-ea"/>
              </a:rPr>
              <a:t>和</a:t>
            </a:r>
            <a:r>
              <a:rPr lang="en-US" altLang="zh-CN" b="1" dirty="0">
                <a:solidFill>
                  <a:srgbClr val="FF00FF"/>
                </a:solidFill>
                <a:sym typeface="+mn-ea"/>
              </a:rPr>
              <a:t>q2</a:t>
            </a:r>
            <a:r>
              <a:rPr lang="zh-CN" altLang="en-US" b="1" dirty="0">
                <a:solidFill>
                  <a:srgbClr val="FF00FF"/>
                </a:solidFill>
                <a:sym typeface="+mn-ea"/>
              </a:rPr>
              <a:t>放在</a:t>
            </a:r>
            <a:r>
              <a:rPr lang="en-US" altLang="zh-CN" b="1" dirty="0">
                <a:solidFill>
                  <a:srgbClr val="FF00FF"/>
                </a:solidFill>
                <a:sym typeface="+mn-ea"/>
              </a:rPr>
              <a:t>(i,j)</a:t>
            </a:r>
            <a:r>
              <a:rPr lang="zh-CN" altLang="zh-CN" b="1" dirty="0">
                <a:solidFill>
                  <a:srgbClr val="FF00FF"/>
                </a:solidFill>
                <a:sym typeface="+mn-ea"/>
              </a:rPr>
              <a:t>和</a:t>
            </a:r>
            <a:r>
              <a:rPr lang="en-US" altLang="zh-CN" b="1" dirty="0">
                <a:solidFill>
                  <a:srgbClr val="FF00FF"/>
                </a:solidFill>
                <a:sym typeface="+mn-ea"/>
              </a:rPr>
              <a:t>(k,l)</a:t>
            </a:r>
            <a:r>
              <a:rPr lang="zh-CN" altLang="en-US" b="1" dirty="0">
                <a:solidFill>
                  <a:srgbClr val="FF00FF"/>
                </a:solidFill>
                <a:sym typeface="+mn-ea"/>
              </a:rPr>
              <a:t>位置上，如果</a:t>
            </a:r>
            <a:r>
              <a:rPr lang="en-US" altLang="zh-CN" b="1" dirty="0">
                <a:solidFill>
                  <a:srgbClr val="FF00FF"/>
                </a:solidFill>
                <a:sym typeface="+mn-ea"/>
              </a:rPr>
              <a:t>q1</a:t>
            </a:r>
            <a:r>
              <a:rPr lang="zh-CN" altLang="en-US" b="1" dirty="0">
                <a:solidFill>
                  <a:srgbClr val="FF00FF"/>
                </a:solidFill>
                <a:sym typeface="+mn-ea"/>
              </a:rPr>
              <a:t>和</a:t>
            </a:r>
            <a:r>
              <a:rPr lang="en-US" altLang="zh-CN" b="1" dirty="0">
                <a:solidFill>
                  <a:srgbClr val="FF00FF"/>
                </a:solidFill>
                <a:sym typeface="+mn-ea"/>
              </a:rPr>
              <a:t>q2</a:t>
            </a:r>
            <a:r>
              <a:rPr lang="zh-CN" altLang="en-US" b="1" dirty="0">
                <a:solidFill>
                  <a:srgbClr val="FF00FF"/>
                </a:solidFill>
                <a:sym typeface="+mn-ea"/>
              </a:rPr>
              <a:t>在斜率为</a:t>
            </a:r>
            <a:r>
              <a:rPr lang="en-US" altLang="zh-CN" b="1" dirty="0">
                <a:solidFill>
                  <a:srgbClr val="FF00FF"/>
                </a:solidFill>
                <a:sym typeface="+mn-ea"/>
              </a:rPr>
              <a:t>-1</a:t>
            </a:r>
            <a:r>
              <a:rPr lang="zh-CN" altLang="en-US" b="1" dirty="0">
                <a:solidFill>
                  <a:srgbClr val="FF00FF"/>
                </a:solidFill>
                <a:sym typeface="+mn-ea"/>
              </a:rPr>
              <a:t>的对角线上，那么</a:t>
            </a:r>
            <a:r>
              <a:rPr lang="en-US" altLang="zh-CN" b="1" dirty="0">
                <a:solidFill>
                  <a:srgbClr val="FF00FF"/>
                </a:solidFill>
                <a:sym typeface="+mn-ea"/>
              </a:rPr>
              <a:t>i-j=k-l</a:t>
            </a:r>
            <a:r>
              <a:rPr lang="zh-CN" altLang="en-US" b="1" dirty="0">
                <a:solidFill>
                  <a:srgbClr val="FF00FF"/>
                </a:solidFill>
                <a:sym typeface="+mn-ea"/>
              </a:rPr>
              <a:t>成立，</a:t>
            </a:r>
          </a:p>
          <a:p>
            <a:pPr marL="0" indent="0">
              <a:lnSpc>
                <a:spcPct val="260000"/>
              </a:lnSpc>
            </a:pPr>
            <a:r>
              <a:rPr lang="zh-CN" altLang="en-US" b="1" dirty="0">
                <a:solidFill>
                  <a:srgbClr val="FF00FF"/>
                </a:solidFill>
                <a:sym typeface="+mn-ea"/>
              </a:rPr>
              <a:t>如果在斜率为</a:t>
            </a:r>
            <a:r>
              <a:rPr lang="en-US" altLang="zh-CN" b="1" dirty="0">
                <a:solidFill>
                  <a:srgbClr val="FF00FF"/>
                </a:solidFill>
                <a:sym typeface="+mn-ea"/>
              </a:rPr>
              <a:t>1</a:t>
            </a:r>
            <a:r>
              <a:rPr lang="zh-CN" altLang="en-US" b="1" dirty="0">
                <a:solidFill>
                  <a:srgbClr val="FF00FF"/>
                </a:solidFill>
                <a:sym typeface="+mn-ea"/>
              </a:rPr>
              <a:t>的对角线上，那么</a:t>
            </a:r>
            <a:r>
              <a:rPr lang="en-US" altLang="zh-CN" b="1" dirty="0">
                <a:solidFill>
                  <a:srgbClr val="FF00FF"/>
                </a:solidFill>
                <a:sym typeface="+mn-ea"/>
              </a:rPr>
              <a:t>i+j=k+l</a:t>
            </a:r>
            <a:r>
              <a:rPr lang="zh-CN" altLang="en-US" b="1" dirty="0">
                <a:solidFill>
                  <a:srgbClr val="FF00FF"/>
                </a:solidFill>
                <a:sym typeface="+mn-ea"/>
              </a:rPr>
              <a:t>成立，由此可知只要</a:t>
            </a:r>
            <a:r>
              <a:rPr lang="en-US" altLang="zh-CN" b="1" dirty="0">
                <a:solidFill>
                  <a:srgbClr val="FF00FF"/>
                </a:solidFill>
                <a:sym typeface="+mn-ea"/>
              </a:rPr>
              <a:t>|i-k|</a:t>
            </a:r>
            <a:r>
              <a:rPr lang="en-US" altLang="zh-CN" b="1" dirty="0">
                <a:solidFill>
                  <a:srgbClr val="FF00FF"/>
                </a:solidFill>
                <a:latin typeface="Arial" panose="020B0604020202020204" pitchFamily="34" charset="0"/>
                <a:sym typeface="+mn-ea"/>
              </a:rPr>
              <a:t>≠|j-l|</a:t>
            </a:r>
            <a:r>
              <a:rPr lang="zh-CN" altLang="zh-CN" b="1" dirty="0">
                <a:solidFill>
                  <a:srgbClr val="FF00FF"/>
                </a:solidFill>
                <a:latin typeface="Arial" panose="020B0604020202020204" pitchFamily="34" charset="0"/>
                <a:sym typeface="+mn-ea"/>
              </a:rPr>
              <a:t>成立，</a:t>
            </a:r>
            <a:r>
              <a:rPr lang="en-US" altLang="zh-CN" b="1" dirty="0">
                <a:solidFill>
                  <a:srgbClr val="FF00FF"/>
                </a:solidFill>
                <a:latin typeface="Arial" panose="020B0604020202020204" pitchFamily="34" charset="0"/>
                <a:sym typeface="+mn-ea"/>
              </a:rPr>
              <a:t>q1</a:t>
            </a:r>
            <a:r>
              <a:rPr lang="zh-CN" altLang="en-US" b="1" dirty="0">
                <a:solidFill>
                  <a:srgbClr val="FF00FF"/>
                </a:solidFill>
                <a:latin typeface="Arial" panose="020B0604020202020204" pitchFamily="34" charset="0"/>
                <a:sym typeface="+mn-ea"/>
              </a:rPr>
              <a:t>和</a:t>
            </a:r>
            <a:r>
              <a:rPr lang="en-US" altLang="zh-CN" b="1" dirty="0">
                <a:solidFill>
                  <a:srgbClr val="FF00FF"/>
                </a:solidFill>
                <a:latin typeface="Arial" panose="020B0604020202020204" pitchFamily="34" charset="0"/>
                <a:sym typeface="+mn-ea"/>
              </a:rPr>
              <a:t>q2</a:t>
            </a:r>
            <a:r>
              <a:rPr lang="zh-CN" altLang="en-US" b="1" dirty="0">
                <a:solidFill>
                  <a:srgbClr val="FF00FF"/>
                </a:solidFill>
                <a:latin typeface="Arial" panose="020B0604020202020204" pitchFamily="34" charset="0"/>
                <a:sym typeface="+mn-ea"/>
              </a:rPr>
              <a:t>就不再同一条斜线上。</a:t>
            </a:r>
          </a:p>
          <a:p>
            <a:pPr marL="0" indent="0">
              <a:lnSpc>
                <a:spcPct val="260000"/>
              </a:lnSpc>
            </a:pPr>
            <a:endParaRPr lang="en-US" altLang="zh-CN" b="1" dirty="0">
              <a:solidFill>
                <a:srgbClr val="FF00FF"/>
              </a:solidFill>
              <a:sym typeface="+mn-ea"/>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en-US" b="1" dirty="0">
              <a:solidFill>
                <a:srgbClr val="FF00FF"/>
              </a:solidFill>
              <a:sym typeface="+mn-ea"/>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r>
              <a:rPr lang="zh-CN" altLang="en-US" b="1" dirty="0">
                <a:solidFill>
                  <a:srgbClr val="FF00FF"/>
                </a:solidFill>
                <a:sym typeface="+mn-ea"/>
              </a:rPr>
              <a:t>如何在</a:t>
            </a:r>
            <a:r>
              <a:rPr lang="en-US" altLang="zh-CN" b="1" dirty="0">
                <a:solidFill>
                  <a:srgbClr val="FF00FF"/>
                </a:solidFill>
                <a:sym typeface="+mn-ea"/>
              </a:rPr>
              <a:t>4*4</a:t>
            </a:r>
            <a:r>
              <a:rPr lang="zh-CN" altLang="en-US" b="1" dirty="0">
                <a:solidFill>
                  <a:srgbClr val="FF00FF"/>
                </a:solidFill>
                <a:sym typeface="+mn-ea"/>
              </a:rPr>
              <a:t>的棋盘上放置</a:t>
            </a:r>
            <a:r>
              <a:rPr lang="en-US" altLang="zh-CN" b="1" dirty="0">
                <a:solidFill>
                  <a:srgbClr val="FF00FF"/>
                </a:solidFill>
                <a:sym typeface="+mn-ea"/>
              </a:rPr>
              <a:t>4</a:t>
            </a:r>
            <a:r>
              <a:rPr lang="zh-CN" altLang="en-US" b="1" dirty="0">
                <a:solidFill>
                  <a:srgbClr val="FF00FF"/>
                </a:solidFill>
                <a:sym typeface="+mn-ea"/>
              </a:rPr>
              <a:t>个皇后，使他们互不攻击</a:t>
            </a:r>
          </a:p>
          <a:p>
            <a:pPr algn="l"/>
            <a:r>
              <a:rPr lang="zh-CN" altLang="en-US" dirty="0">
                <a:latin typeface="楷体" panose="02010609060101010101" pitchFamily="49" charset="-122"/>
                <a:ea typeface="楷体" panose="02010609060101010101" pitchFamily="49" charset="-122"/>
                <a:sym typeface="+mn-ea"/>
              </a:rPr>
              <a:t>首先先定义节点</a:t>
            </a:r>
            <a:r>
              <a:rPr lang="en-US" altLang="zh-CN" dirty="0" err="1">
                <a:latin typeface="楷体" panose="02010609060101010101" pitchFamily="49" charset="-122"/>
                <a:ea typeface="楷体" panose="02010609060101010101" pitchFamily="49" charset="-122"/>
                <a:sym typeface="+mn-ea"/>
              </a:rPr>
              <a:t>i</a:t>
            </a:r>
            <a:r>
              <a:rPr lang="en-US" altLang="zh-CN" dirty="0">
                <a:latin typeface="楷体" panose="02010609060101010101" pitchFamily="49" charset="-122"/>
                <a:ea typeface="楷体" panose="02010609060101010101" pitchFamily="49" charset="-122"/>
                <a:sym typeface="+mn-ea"/>
              </a:rPr>
              <a:t>-j</a:t>
            </a:r>
            <a:r>
              <a:rPr lang="zh-CN" altLang="en-US" dirty="0">
                <a:latin typeface="楷体" panose="02010609060101010101" pitchFamily="49" charset="-122"/>
                <a:ea typeface="楷体" panose="02010609060101010101" pitchFamily="49" charset="-122"/>
                <a:sym typeface="+mn-ea"/>
              </a:rPr>
              <a:t>表示该节点为解空间树中第</a:t>
            </a:r>
            <a:r>
              <a:rPr lang="en-US" altLang="zh-CN" dirty="0" err="1">
                <a:latin typeface="楷体" panose="02010609060101010101" pitchFamily="49" charset="-122"/>
                <a:ea typeface="楷体" panose="02010609060101010101" pitchFamily="49" charset="-122"/>
                <a:sym typeface="+mn-ea"/>
              </a:rPr>
              <a:t>i</a:t>
            </a:r>
            <a:r>
              <a:rPr lang="zh-CN" altLang="en-US" dirty="0">
                <a:latin typeface="楷体" panose="02010609060101010101" pitchFamily="49" charset="-122"/>
                <a:ea typeface="楷体" panose="02010609060101010101" pitchFamily="49" charset="-122"/>
                <a:sym typeface="+mn-ea"/>
              </a:rPr>
              <a:t>行的第</a:t>
            </a:r>
            <a:r>
              <a:rPr lang="en-US" altLang="zh-CN" dirty="0">
                <a:latin typeface="楷体" panose="02010609060101010101" pitchFamily="49" charset="-122"/>
                <a:ea typeface="楷体" panose="02010609060101010101" pitchFamily="49" charset="-122"/>
                <a:sym typeface="+mn-ea"/>
              </a:rPr>
              <a:t>j</a:t>
            </a:r>
            <a:r>
              <a:rPr lang="zh-CN" altLang="en-US" dirty="0">
                <a:latin typeface="楷体" panose="02010609060101010101" pitchFamily="49" charset="-122"/>
                <a:ea typeface="楷体" panose="02010609060101010101" pitchFamily="49" charset="-122"/>
                <a:sym typeface="+mn-ea"/>
              </a:rPr>
              <a:t>个。解空间树中第</a:t>
            </a:r>
            <a:r>
              <a:rPr lang="en-US" altLang="zh-CN" dirty="0" err="1">
                <a:latin typeface="楷体" panose="02010609060101010101" pitchFamily="49" charset="-122"/>
                <a:ea typeface="楷体" panose="02010609060101010101" pitchFamily="49" charset="-122"/>
                <a:sym typeface="+mn-ea"/>
              </a:rPr>
              <a:t>i</a:t>
            </a:r>
            <a:r>
              <a:rPr lang="zh-CN" altLang="en-US" dirty="0">
                <a:latin typeface="楷体" panose="02010609060101010101" pitchFamily="49" charset="-122"/>
                <a:ea typeface="楷体" panose="02010609060101010101" pitchFamily="49" charset="-122"/>
                <a:sym typeface="+mn-ea"/>
              </a:rPr>
              <a:t>层节点各子树的值表示第</a:t>
            </a:r>
            <a:r>
              <a:rPr lang="en-US" altLang="zh-CN" dirty="0" err="1">
                <a:latin typeface="楷体" panose="02010609060101010101" pitchFamily="49" charset="-122"/>
                <a:ea typeface="楷体" panose="02010609060101010101" pitchFamily="49" charset="-122"/>
                <a:sym typeface="+mn-ea"/>
              </a:rPr>
              <a:t>i</a:t>
            </a:r>
            <a:r>
              <a:rPr lang="zh-CN" altLang="en-US" dirty="0">
                <a:latin typeface="楷体" panose="02010609060101010101" pitchFamily="49" charset="-122"/>
                <a:ea typeface="楷体" panose="02010609060101010101" pitchFamily="49" charset="-122"/>
                <a:sym typeface="+mn-ea"/>
              </a:rPr>
              <a:t>行皇后所在的列位置。</a:t>
            </a:r>
            <a:endParaRPr lang="en-US" altLang="zh-CN" dirty="0">
              <a:solidFill>
                <a:schemeClr val="tx1"/>
              </a:solidFill>
              <a:latin typeface="楷体" panose="02010609060101010101" pitchFamily="49" charset="-122"/>
              <a:ea typeface="楷体" panose="02010609060101010101" pitchFamily="49" charset="-122"/>
            </a:endParaRPr>
          </a:p>
          <a:p>
            <a:pPr algn="l"/>
            <a:r>
              <a:rPr lang="zh-CN" altLang="en-US" dirty="0">
                <a:latin typeface="楷体" panose="02010609060101010101" pitchFamily="49" charset="-122"/>
                <a:ea typeface="楷体" panose="02010609060101010101" pitchFamily="49" charset="-122"/>
                <a:sym typeface="+mn-ea"/>
              </a:rPr>
              <a:t>（</a:t>
            </a:r>
            <a:r>
              <a:rPr lang="en-US" altLang="zh-CN" dirty="0">
                <a:latin typeface="楷体" panose="02010609060101010101" pitchFamily="49" charset="-122"/>
                <a:ea typeface="楷体" panose="02010609060101010101" pitchFamily="49" charset="-122"/>
                <a:sym typeface="+mn-ea"/>
              </a:rPr>
              <a:t>1</a:t>
            </a:r>
            <a:r>
              <a:rPr lang="zh-CN" altLang="en-US" dirty="0">
                <a:latin typeface="楷体" panose="02010609060101010101" pitchFamily="49" charset="-122"/>
                <a:ea typeface="楷体" panose="02010609060101010101" pitchFamily="49" charset="-122"/>
                <a:sym typeface="+mn-ea"/>
              </a:rPr>
              <a:t>）初始化。将解向量初始化为空</a:t>
            </a:r>
            <a:r>
              <a:rPr lang="en-US" altLang="zh-CN" dirty="0">
                <a:latin typeface="楷体" panose="02010609060101010101" pitchFamily="49" charset="-122"/>
                <a:ea typeface="楷体" panose="02010609060101010101" pitchFamily="49" charset="-122"/>
                <a:sym typeface="+mn-ea"/>
              </a:rPr>
              <a:t>X=</a:t>
            </a:r>
            <a:r>
              <a:rPr lang="zh-CN" altLang="en-US" dirty="0">
                <a:sym typeface="+mn-ea"/>
              </a:rPr>
              <a:t>∅</a:t>
            </a:r>
            <a:r>
              <a:rPr lang="zh-CN" altLang="en-US" dirty="0">
                <a:latin typeface="楷体" panose="02010609060101010101" pitchFamily="49" charset="-122"/>
                <a:ea typeface="楷体" panose="02010609060101010101" pitchFamily="49" charset="-122"/>
                <a:sym typeface="+mn-ea"/>
              </a:rPr>
              <a:t>，并将解空间数的根节点</a:t>
            </a:r>
            <a:r>
              <a:rPr lang="en-US" altLang="zh-CN" dirty="0">
                <a:latin typeface="楷体" panose="02010609060101010101" pitchFamily="49" charset="-122"/>
                <a:ea typeface="楷体" panose="02010609060101010101" pitchFamily="49" charset="-122"/>
                <a:sym typeface="+mn-ea"/>
              </a:rPr>
              <a:t>1-1</a:t>
            </a:r>
            <a:r>
              <a:rPr lang="zh-CN" altLang="en-US" dirty="0">
                <a:latin typeface="楷体" panose="02010609060101010101" pitchFamily="49" charset="-122"/>
                <a:ea typeface="楷体" panose="02010609060101010101" pitchFamily="49" charset="-122"/>
                <a:sym typeface="+mn-ea"/>
              </a:rPr>
              <a:t>设为当前访问节点。</a:t>
            </a:r>
          </a:p>
          <a:p>
            <a:pPr algn="l"/>
            <a:r>
              <a:rPr lang="en-US" altLang="zh-CN" dirty="0">
                <a:latin typeface="楷体" panose="02010609060101010101" pitchFamily="49" charset="-122"/>
                <a:ea typeface="楷体" panose="02010609060101010101" pitchFamily="49" charset="-122"/>
                <a:sym typeface="+mn-ea"/>
              </a:rPr>
              <a:t>2</a:t>
            </a:r>
            <a:r>
              <a:rPr lang="zh-CN" altLang="en-US" dirty="0">
                <a:latin typeface="楷体" panose="02010609060101010101" pitchFamily="49" charset="-122"/>
                <a:ea typeface="楷体" panose="02010609060101010101" pitchFamily="49" charset="-122"/>
                <a:sym typeface="+mn-ea"/>
              </a:rPr>
              <a:t>）对根节点</a:t>
            </a:r>
            <a:r>
              <a:rPr lang="en-US" altLang="zh-CN" dirty="0">
                <a:latin typeface="楷体" panose="02010609060101010101" pitchFamily="49" charset="-122"/>
                <a:ea typeface="楷体" panose="02010609060101010101" pitchFamily="49" charset="-122"/>
                <a:sym typeface="+mn-ea"/>
              </a:rPr>
              <a:t>1-1</a:t>
            </a:r>
            <a:r>
              <a:rPr lang="zh-CN" altLang="en-US" dirty="0">
                <a:latin typeface="楷体" panose="02010609060101010101" pitchFamily="49" charset="-122"/>
                <a:ea typeface="楷体" panose="02010609060101010101" pitchFamily="49" charset="-122"/>
                <a:sym typeface="+mn-ea"/>
              </a:rPr>
              <a:t>的第一个孩子节点</a:t>
            </a:r>
            <a:r>
              <a:rPr lang="en-US" altLang="zh-CN" dirty="0">
                <a:latin typeface="楷体" panose="02010609060101010101" pitchFamily="49" charset="-122"/>
                <a:ea typeface="楷体" panose="02010609060101010101" pitchFamily="49" charset="-122"/>
                <a:sym typeface="+mn-ea"/>
              </a:rPr>
              <a:t>2-1</a:t>
            </a:r>
            <a:r>
              <a:rPr lang="zh-CN" altLang="en-US" dirty="0">
                <a:latin typeface="楷体" panose="02010609060101010101" pitchFamily="49" charset="-122"/>
                <a:ea typeface="楷体" panose="02010609060101010101" pitchFamily="49" charset="-122"/>
                <a:sym typeface="+mn-ea"/>
              </a:rPr>
              <a:t>进行搜索，得到部分解</a:t>
            </a:r>
            <a:r>
              <a:rPr lang="en-US" altLang="zh-CN" dirty="0">
                <a:latin typeface="楷体" panose="02010609060101010101" pitchFamily="49" charset="-122"/>
                <a:ea typeface="楷体" panose="02010609060101010101" pitchFamily="49" charset="-122"/>
                <a:sym typeface="+mn-ea"/>
              </a:rPr>
              <a:t>X=</a:t>
            </a:r>
            <a:r>
              <a:rPr lang="zh-CN" altLang="en-US" dirty="0">
                <a:latin typeface="楷体" panose="02010609060101010101" pitchFamily="49" charset="-122"/>
                <a:ea typeface="楷体" panose="02010609060101010101" pitchFamily="49" charset="-122"/>
                <a:sym typeface="+mn-ea"/>
              </a:rPr>
              <a:t>｛</a:t>
            </a:r>
            <a:r>
              <a:rPr lang="en-US" altLang="zh-CN" dirty="0">
                <a:latin typeface="楷体" panose="02010609060101010101" pitchFamily="49" charset="-122"/>
                <a:ea typeface="楷体" panose="02010609060101010101" pitchFamily="49" charset="-122"/>
                <a:sym typeface="+mn-ea"/>
              </a:rPr>
              <a:t>1</a:t>
            </a:r>
            <a:r>
              <a:rPr lang="zh-CN" altLang="en-US" dirty="0">
                <a:latin typeface="楷体" panose="02010609060101010101" pitchFamily="49" charset="-122"/>
                <a:ea typeface="楷体" panose="02010609060101010101" pitchFamily="49" charset="-122"/>
                <a:sym typeface="+mn-ea"/>
              </a:rPr>
              <a:t>｝。将节点</a:t>
            </a:r>
            <a:r>
              <a:rPr lang="en-US" altLang="zh-CN" dirty="0">
                <a:latin typeface="楷体" panose="02010609060101010101" pitchFamily="49" charset="-122"/>
                <a:ea typeface="楷体" panose="02010609060101010101" pitchFamily="49" charset="-122"/>
                <a:sym typeface="+mn-ea"/>
              </a:rPr>
              <a:t>2-1</a:t>
            </a:r>
            <a:r>
              <a:rPr lang="zh-CN" altLang="en-US" dirty="0">
                <a:latin typeface="楷体" panose="02010609060101010101" pitchFamily="49" charset="-122"/>
                <a:ea typeface="楷体" panose="02010609060101010101" pitchFamily="49" charset="-122"/>
                <a:sym typeface="+mn-ea"/>
              </a:rPr>
              <a:t>设置为当前</a:t>
            </a:r>
            <a:r>
              <a:rPr lang="zh-CN" altLang="en-US">
                <a:latin typeface="楷体" panose="02010609060101010101" pitchFamily="49" charset="-122"/>
                <a:ea typeface="楷体" panose="02010609060101010101" pitchFamily="49" charset="-122"/>
                <a:sym typeface="+mn-ea"/>
              </a:rPr>
              <a:t>访问节点</a:t>
            </a:r>
            <a:r>
              <a:rPr lang="zh-CN" altLang="en-US" dirty="0">
                <a:latin typeface="楷体" panose="02010609060101010101" pitchFamily="49" charset="-122"/>
                <a:ea typeface="楷体" panose="02010609060101010101" pitchFamily="49" charset="-122"/>
                <a:sym typeface="+mn-ea"/>
              </a:rPr>
              <a:t>，并对以节点</a:t>
            </a:r>
            <a:r>
              <a:rPr lang="en-US" altLang="zh-CN" dirty="0">
                <a:latin typeface="楷体" panose="02010609060101010101" pitchFamily="49" charset="-122"/>
                <a:ea typeface="楷体" panose="02010609060101010101" pitchFamily="49" charset="-122"/>
                <a:sym typeface="+mn-ea"/>
              </a:rPr>
              <a:t>2-1</a:t>
            </a:r>
            <a:r>
              <a:rPr lang="zh-CN" altLang="en-US" dirty="0">
                <a:latin typeface="楷体" panose="02010609060101010101" pitchFamily="49" charset="-122"/>
                <a:ea typeface="楷体" panose="02010609060101010101" pitchFamily="49" charset="-122"/>
                <a:sym typeface="+mn-ea"/>
              </a:rPr>
              <a:t>为根的子树进行搜索。</a:t>
            </a:r>
            <a:br>
              <a:rPr lang="en-US" altLang="zh-CN" dirty="0">
                <a:latin typeface="楷体" panose="02010609060101010101" pitchFamily="49" charset="-122"/>
                <a:ea typeface="楷体" panose="02010609060101010101" pitchFamily="49" charset="-122"/>
                <a:sym typeface="+mn-ea"/>
              </a:rPr>
            </a:br>
            <a:r>
              <a:rPr lang="zh-CN" altLang="en-US" dirty="0">
                <a:latin typeface="楷体" panose="02010609060101010101" pitchFamily="49" charset="-122"/>
                <a:ea typeface="楷体" panose="02010609060101010101" pitchFamily="49" charset="-122"/>
                <a:sym typeface="+mn-ea"/>
              </a:rPr>
              <a:t>（</a:t>
            </a:r>
            <a:r>
              <a:rPr lang="en-US" altLang="zh-CN" dirty="0">
                <a:latin typeface="楷体" panose="02010609060101010101" pitchFamily="49" charset="-122"/>
                <a:ea typeface="楷体" panose="02010609060101010101" pitchFamily="49" charset="-122"/>
                <a:sym typeface="+mn-ea"/>
              </a:rPr>
              <a:t>3</a:t>
            </a:r>
            <a:r>
              <a:rPr lang="zh-CN" altLang="en-US" dirty="0">
                <a:latin typeface="楷体" panose="02010609060101010101" pitchFamily="49" charset="-122"/>
                <a:ea typeface="楷体" panose="02010609060101010101" pitchFamily="49" charset="-122"/>
                <a:sym typeface="+mn-ea"/>
              </a:rPr>
              <a:t>）对节点</a:t>
            </a:r>
            <a:r>
              <a:rPr lang="en-US" altLang="zh-CN" dirty="0">
                <a:latin typeface="楷体" panose="02010609060101010101" pitchFamily="49" charset="-122"/>
                <a:ea typeface="楷体" panose="02010609060101010101" pitchFamily="49" charset="-122"/>
                <a:sym typeface="+mn-ea"/>
              </a:rPr>
              <a:t>2-1</a:t>
            </a:r>
            <a:r>
              <a:rPr lang="zh-CN" altLang="en-US" dirty="0">
                <a:latin typeface="楷体" panose="02010609060101010101" pitchFamily="49" charset="-122"/>
                <a:ea typeface="楷体" panose="02010609060101010101" pitchFamily="49" charset="-122"/>
                <a:sym typeface="+mn-ea"/>
              </a:rPr>
              <a:t>的孩子</a:t>
            </a:r>
            <a:r>
              <a:rPr lang="en-US" altLang="zh-CN" dirty="0">
                <a:latin typeface="楷体" panose="02010609060101010101" pitchFamily="49" charset="-122"/>
                <a:ea typeface="楷体" panose="02010609060101010101" pitchFamily="49" charset="-122"/>
                <a:sym typeface="+mn-ea"/>
              </a:rPr>
              <a:t>3-1</a:t>
            </a:r>
            <a:r>
              <a:rPr lang="zh-CN" altLang="en-US" dirty="0">
                <a:latin typeface="楷体" panose="02010609060101010101" pitchFamily="49" charset="-122"/>
                <a:ea typeface="楷体" panose="02010609060101010101" pitchFamily="49" charset="-122"/>
                <a:sym typeface="+mn-ea"/>
              </a:rPr>
              <a:t>节点进行搜索，得到部分解</a:t>
            </a:r>
            <a:r>
              <a:rPr lang="en-US" altLang="zh-CN" dirty="0">
                <a:latin typeface="楷体" panose="02010609060101010101" pitchFamily="49" charset="-122"/>
                <a:ea typeface="楷体" panose="02010609060101010101" pitchFamily="49" charset="-122"/>
                <a:sym typeface="+mn-ea"/>
              </a:rPr>
              <a:t>X=</a:t>
            </a:r>
            <a:r>
              <a:rPr lang="zh-CN" altLang="en-US" dirty="0">
                <a:latin typeface="楷体" panose="02010609060101010101" pitchFamily="49" charset="-122"/>
                <a:ea typeface="楷体" panose="02010609060101010101" pitchFamily="49" charset="-122"/>
                <a:sym typeface="+mn-ea"/>
              </a:rPr>
              <a:t>｛</a:t>
            </a:r>
            <a:r>
              <a:rPr lang="en-US" altLang="zh-CN" dirty="0">
                <a:latin typeface="楷体" panose="02010609060101010101" pitchFamily="49" charset="-122"/>
                <a:ea typeface="楷体" panose="02010609060101010101" pitchFamily="49" charset="-122"/>
                <a:sym typeface="+mn-ea"/>
              </a:rPr>
              <a:t>1</a:t>
            </a:r>
            <a:r>
              <a:rPr lang="zh-CN" altLang="en-US" dirty="0">
                <a:latin typeface="楷体" panose="02010609060101010101" pitchFamily="49" charset="-122"/>
                <a:ea typeface="楷体" panose="02010609060101010101" pitchFamily="49" charset="-122"/>
                <a:sym typeface="+mn-ea"/>
              </a:rPr>
              <a:t>，</a:t>
            </a:r>
            <a:r>
              <a:rPr lang="en-US" altLang="zh-CN" dirty="0">
                <a:latin typeface="楷体" panose="02010609060101010101" pitchFamily="49" charset="-122"/>
                <a:ea typeface="楷体" panose="02010609060101010101" pitchFamily="49" charset="-122"/>
                <a:sym typeface="+mn-ea"/>
              </a:rPr>
              <a:t>2</a:t>
            </a:r>
            <a:r>
              <a:rPr lang="zh-CN" altLang="en-US" dirty="0">
                <a:latin typeface="楷体" panose="02010609060101010101" pitchFamily="49" charset="-122"/>
                <a:ea typeface="楷体" panose="02010609060101010101" pitchFamily="49" charset="-122"/>
                <a:sym typeface="+mn-ea"/>
              </a:rPr>
              <a:t>｝。由于该部分解不满足约束，因此舍弃该节点为根的子树进行搜索，并沿着姐空间回溯到节点</a:t>
            </a:r>
            <a:r>
              <a:rPr lang="en-US" altLang="zh-CN" dirty="0">
                <a:latin typeface="楷体" panose="02010609060101010101" pitchFamily="49" charset="-122"/>
                <a:ea typeface="楷体" panose="02010609060101010101" pitchFamily="49" charset="-122"/>
                <a:sym typeface="+mn-ea"/>
              </a:rPr>
              <a:t>2-1</a:t>
            </a:r>
            <a:r>
              <a:rPr lang="zh-CN" altLang="en-US" dirty="0">
                <a:latin typeface="楷体" panose="02010609060101010101" pitchFamily="49" charset="-122"/>
                <a:ea typeface="楷体" panose="02010609060101010101" pitchFamily="49" charset="-122"/>
                <a:sym typeface="+mn-ea"/>
              </a:rPr>
              <a:t>。</a:t>
            </a:r>
            <a:br>
              <a:rPr lang="en-US" altLang="zh-CN" dirty="0">
                <a:latin typeface="楷体" panose="02010609060101010101" pitchFamily="49" charset="-122"/>
                <a:ea typeface="楷体" panose="02010609060101010101" pitchFamily="49" charset="-122"/>
                <a:sym typeface="+mn-ea"/>
              </a:rPr>
            </a:br>
            <a:r>
              <a:rPr lang="zh-CN" altLang="en-US" dirty="0">
                <a:latin typeface="楷体" panose="02010609060101010101" pitchFamily="49" charset="-122"/>
                <a:ea typeface="楷体" panose="02010609060101010101" pitchFamily="49" charset="-122"/>
                <a:sym typeface="+mn-ea"/>
              </a:rPr>
              <a:t>（</a:t>
            </a:r>
            <a:r>
              <a:rPr lang="en-US" altLang="zh-CN" dirty="0">
                <a:latin typeface="楷体" panose="02010609060101010101" pitchFamily="49" charset="-122"/>
                <a:ea typeface="楷体" panose="02010609060101010101" pitchFamily="49" charset="-122"/>
                <a:sym typeface="+mn-ea"/>
              </a:rPr>
              <a:t>4</a:t>
            </a:r>
            <a:r>
              <a:rPr lang="zh-CN" altLang="en-US" dirty="0">
                <a:latin typeface="楷体" panose="02010609060101010101" pitchFamily="49" charset="-122"/>
                <a:ea typeface="楷体" panose="02010609060101010101" pitchFamily="49" charset="-122"/>
                <a:sym typeface="+mn-ea"/>
              </a:rPr>
              <a:t>）对节点</a:t>
            </a:r>
            <a:r>
              <a:rPr lang="en-US" altLang="zh-CN" dirty="0">
                <a:latin typeface="楷体" panose="02010609060101010101" pitchFamily="49" charset="-122"/>
                <a:ea typeface="楷体" panose="02010609060101010101" pitchFamily="49" charset="-122"/>
                <a:sym typeface="+mn-ea"/>
              </a:rPr>
              <a:t>2-1</a:t>
            </a:r>
            <a:r>
              <a:rPr lang="zh-CN" altLang="en-US" dirty="0">
                <a:latin typeface="楷体" panose="02010609060101010101" pitchFamily="49" charset="-122"/>
                <a:ea typeface="楷体" panose="02010609060101010101" pitchFamily="49" charset="-122"/>
                <a:sym typeface="+mn-ea"/>
              </a:rPr>
              <a:t>的第二个孩子</a:t>
            </a:r>
            <a:r>
              <a:rPr lang="en-US" altLang="zh-CN" dirty="0">
                <a:latin typeface="楷体" panose="02010609060101010101" pitchFamily="49" charset="-122"/>
                <a:ea typeface="楷体" panose="02010609060101010101" pitchFamily="49" charset="-122"/>
                <a:sym typeface="+mn-ea"/>
              </a:rPr>
              <a:t>3-2</a:t>
            </a:r>
            <a:r>
              <a:rPr lang="zh-CN" altLang="en-US" dirty="0">
                <a:latin typeface="楷体" panose="02010609060101010101" pitchFamily="49" charset="-122"/>
                <a:ea typeface="楷体" panose="02010609060101010101" pitchFamily="49" charset="-122"/>
                <a:sym typeface="+mn-ea"/>
              </a:rPr>
              <a:t>进行搜索，得到部分解</a:t>
            </a:r>
            <a:r>
              <a:rPr lang="en-US" altLang="zh-CN" dirty="0">
                <a:latin typeface="楷体" panose="02010609060101010101" pitchFamily="49" charset="-122"/>
                <a:ea typeface="楷体" panose="02010609060101010101" pitchFamily="49" charset="-122"/>
                <a:sym typeface="+mn-ea"/>
              </a:rPr>
              <a:t>X=</a:t>
            </a:r>
            <a:r>
              <a:rPr lang="zh-CN" altLang="en-US" dirty="0">
                <a:latin typeface="楷体" panose="02010609060101010101" pitchFamily="49" charset="-122"/>
                <a:ea typeface="楷体" panose="02010609060101010101" pitchFamily="49" charset="-122"/>
                <a:sym typeface="+mn-ea"/>
              </a:rPr>
              <a:t>｛</a:t>
            </a:r>
            <a:r>
              <a:rPr lang="en-US" altLang="zh-CN" dirty="0">
                <a:latin typeface="楷体" panose="02010609060101010101" pitchFamily="49" charset="-122"/>
                <a:ea typeface="楷体" panose="02010609060101010101" pitchFamily="49" charset="-122"/>
                <a:sym typeface="+mn-ea"/>
              </a:rPr>
              <a:t>1</a:t>
            </a:r>
            <a:r>
              <a:rPr lang="zh-CN" altLang="en-US" dirty="0">
                <a:latin typeface="楷体" panose="02010609060101010101" pitchFamily="49" charset="-122"/>
                <a:ea typeface="楷体" panose="02010609060101010101" pitchFamily="49" charset="-122"/>
                <a:sym typeface="+mn-ea"/>
              </a:rPr>
              <a:t>，</a:t>
            </a:r>
            <a:r>
              <a:rPr lang="en-US" altLang="zh-CN" dirty="0">
                <a:latin typeface="楷体" panose="02010609060101010101" pitchFamily="49" charset="-122"/>
                <a:ea typeface="楷体" panose="02010609060101010101" pitchFamily="49" charset="-122"/>
                <a:sym typeface="+mn-ea"/>
              </a:rPr>
              <a:t>3</a:t>
            </a:r>
            <a:r>
              <a:rPr lang="zh-CN" altLang="en-US" dirty="0">
                <a:latin typeface="楷体" panose="02010609060101010101" pitchFamily="49" charset="-122"/>
                <a:ea typeface="楷体" panose="02010609060101010101" pitchFamily="49" charset="-122"/>
                <a:sym typeface="+mn-ea"/>
              </a:rPr>
              <a:t>｝。该部分解满足所有的约束条件，因此将节点</a:t>
            </a:r>
            <a:r>
              <a:rPr lang="en-US" altLang="zh-CN" dirty="0">
                <a:latin typeface="楷体" panose="02010609060101010101" pitchFamily="49" charset="-122"/>
                <a:ea typeface="楷体" panose="02010609060101010101" pitchFamily="49" charset="-122"/>
                <a:sym typeface="+mn-ea"/>
              </a:rPr>
              <a:t>3-2</a:t>
            </a:r>
            <a:r>
              <a:rPr lang="zh-CN" altLang="en-US" dirty="0">
                <a:latin typeface="楷体" panose="02010609060101010101" pitchFamily="49" charset="-122"/>
                <a:ea typeface="楷体" panose="02010609060101010101" pitchFamily="49" charset="-122"/>
                <a:sym typeface="+mn-ea"/>
              </a:rPr>
              <a:t>设置为当前访问节点，并对以该节点为根的子节点进行搜索。</a:t>
            </a:r>
            <a:br>
              <a:rPr lang="en-US" altLang="zh-CN" dirty="0">
                <a:latin typeface="楷体" panose="02010609060101010101" pitchFamily="49" charset="-122"/>
                <a:ea typeface="楷体" panose="02010609060101010101" pitchFamily="49" charset="-122"/>
                <a:sym typeface="+mn-ea"/>
              </a:rPr>
            </a:br>
            <a:r>
              <a:rPr lang="zh-CN" altLang="en-US" dirty="0">
                <a:latin typeface="楷体" panose="02010609060101010101" pitchFamily="49" charset="-122"/>
                <a:ea typeface="楷体" panose="02010609060101010101" pitchFamily="49" charset="-122"/>
                <a:sym typeface="+mn-ea"/>
              </a:rPr>
              <a:t>（</a:t>
            </a:r>
            <a:r>
              <a:rPr lang="en-US" altLang="zh-CN" dirty="0">
                <a:latin typeface="楷体" panose="02010609060101010101" pitchFamily="49" charset="-122"/>
                <a:ea typeface="楷体" panose="02010609060101010101" pitchFamily="49" charset="-122"/>
                <a:sym typeface="+mn-ea"/>
              </a:rPr>
              <a:t>5</a:t>
            </a:r>
            <a:r>
              <a:rPr lang="zh-CN" altLang="en-US" dirty="0">
                <a:latin typeface="楷体" panose="02010609060101010101" pitchFamily="49" charset="-122"/>
                <a:ea typeface="楷体" panose="02010609060101010101" pitchFamily="49" charset="-122"/>
                <a:sym typeface="+mn-ea"/>
              </a:rPr>
              <a:t>）对节点</a:t>
            </a:r>
            <a:r>
              <a:rPr lang="en-US" altLang="zh-CN" dirty="0">
                <a:latin typeface="楷体" panose="02010609060101010101" pitchFamily="49" charset="-122"/>
                <a:ea typeface="楷体" panose="02010609060101010101" pitchFamily="49" charset="-122"/>
                <a:sym typeface="+mn-ea"/>
              </a:rPr>
              <a:t>3-2</a:t>
            </a:r>
            <a:r>
              <a:rPr lang="zh-CN" altLang="en-US" dirty="0">
                <a:latin typeface="楷体" panose="02010609060101010101" pitchFamily="49" charset="-122"/>
                <a:ea typeface="楷体" panose="02010609060101010101" pitchFamily="49" charset="-122"/>
                <a:sym typeface="+mn-ea"/>
              </a:rPr>
              <a:t>的第一个孩子节点</a:t>
            </a:r>
            <a:r>
              <a:rPr lang="en-US" altLang="zh-CN" dirty="0">
                <a:latin typeface="楷体" panose="02010609060101010101" pitchFamily="49" charset="-122"/>
                <a:ea typeface="楷体" panose="02010609060101010101" pitchFamily="49" charset="-122"/>
                <a:sym typeface="+mn-ea"/>
              </a:rPr>
              <a:t>4-3</a:t>
            </a:r>
            <a:r>
              <a:rPr lang="zh-CN" altLang="en-US" dirty="0">
                <a:latin typeface="楷体" panose="02010609060101010101" pitchFamily="49" charset="-122"/>
                <a:ea typeface="楷体" panose="02010609060101010101" pitchFamily="49" charset="-122"/>
                <a:sym typeface="+mn-ea"/>
              </a:rPr>
              <a:t>进行搜索，得到部分解</a:t>
            </a:r>
            <a:r>
              <a:rPr lang="en-US" altLang="zh-CN" dirty="0">
                <a:latin typeface="楷体" panose="02010609060101010101" pitchFamily="49" charset="-122"/>
                <a:ea typeface="楷体" panose="02010609060101010101" pitchFamily="49" charset="-122"/>
                <a:sym typeface="+mn-ea"/>
              </a:rPr>
              <a:t>X=</a:t>
            </a:r>
            <a:r>
              <a:rPr lang="zh-CN" altLang="en-US" dirty="0">
                <a:latin typeface="楷体" panose="02010609060101010101" pitchFamily="49" charset="-122"/>
                <a:ea typeface="楷体" panose="02010609060101010101" pitchFamily="49" charset="-122"/>
                <a:sym typeface="+mn-ea"/>
              </a:rPr>
              <a:t>｛</a:t>
            </a:r>
            <a:r>
              <a:rPr lang="en-US" altLang="zh-CN" dirty="0">
                <a:latin typeface="楷体" panose="02010609060101010101" pitchFamily="49" charset="-122"/>
                <a:ea typeface="楷体" panose="02010609060101010101" pitchFamily="49" charset="-122"/>
                <a:sym typeface="+mn-ea"/>
              </a:rPr>
              <a:t>1</a:t>
            </a:r>
            <a:r>
              <a:rPr lang="zh-CN" altLang="en-US" dirty="0">
                <a:latin typeface="楷体" panose="02010609060101010101" pitchFamily="49" charset="-122"/>
                <a:ea typeface="楷体" panose="02010609060101010101" pitchFamily="49" charset="-122"/>
                <a:sym typeface="+mn-ea"/>
              </a:rPr>
              <a:t>，</a:t>
            </a:r>
            <a:r>
              <a:rPr lang="en-US" altLang="zh-CN" dirty="0">
                <a:latin typeface="楷体" panose="02010609060101010101" pitchFamily="49" charset="-122"/>
                <a:ea typeface="楷体" panose="02010609060101010101" pitchFamily="49" charset="-122"/>
                <a:sym typeface="+mn-ea"/>
              </a:rPr>
              <a:t>3</a:t>
            </a:r>
            <a:r>
              <a:rPr lang="zh-CN" altLang="en-US" dirty="0">
                <a:latin typeface="楷体" panose="02010609060101010101" pitchFamily="49" charset="-122"/>
                <a:ea typeface="楷体" panose="02010609060101010101" pitchFamily="49" charset="-122"/>
                <a:sym typeface="+mn-ea"/>
              </a:rPr>
              <a:t>，</a:t>
            </a:r>
            <a:r>
              <a:rPr lang="en-US" altLang="zh-CN" dirty="0">
                <a:latin typeface="楷体" panose="02010609060101010101" pitchFamily="49" charset="-122"/>
                <a:ea typeface="楷体" panose="02010609060101010101" pitchFamily="49" charset="-122"/>
                <a:sym typeface="+mn-ea"/>
              </a:rPr>
              <a:t>2</a:t>
            </a:r>
            <a:r>
              <a:rPr lang="zh-CN" altLang="en-US" dirty="0">
                <a:latin typeface="楷体" panose="02010609060101010101" pitchFamily="49" charset="-122"/>
                <a:ea typeface="楷体" panose="02010609060101010101" pitchFamily="49" charset="-122"/>
                <a:sym typeface="+mn-ea"/>
              </a:rPr>
              <a:t>｝。检查发现该部分解不满足约束方程，因此舍弃对以</a:t>
            </a:r>
            <a:r>
              <a:rPr lang="en-US" altLang="zh-CN" dirty="0">
                <a:latin typeface="楷体" panose="02010609060101010101" pitchFamily="49" charset="-122"/>
                <a:ea typeface="楷体" panose="02010609060101010101" pitchFamily="49" charset="-122"/>
                <a:sym typeface="+mn-ea"/>
              </a:rPr>
              <a:t>4-3</a:t>
            </a:r>
            <a:r>
              <a:rPr lang="zh-CN" altLang="en-US" dirty="0">
                <a:latin typeface="楷体" panose="02010609060101010101" pitchFamily="49" charset="-122"/>
                <a:ea typeface="楷体" panose="02010609060101010101" pitchFamily="49" charset="-122"/>
                <a:sym typeface="+mn-ea"/>
              </a:rPr>
              <a:t>为根的子树进行搜索，并沿着解空间回溯到节点</a:t>
            </a:r>
            <a:r>
              <a:rPr lang="en-US" altLang="zh-CN" dirty="0">
                <a:latin typeface="楷体" panose="02010609060101010101" pitchFamily="49" charset="-122"/>
                <a:ea typeface="楷体" panose="02010609060101010101" pitchFamily="49" charset="-122"/>
                <a:sym typeface="+mn-ea"/>
              </a:rPr>
              <a:t>3-2</a:t>
            </a:r>
            <a:r>
              <a:rPr lang="zh-CN" altLang="en-US" dirty="0">
                <a:latin typeface="楷体" panose="02010609060101010101" pitchFamily="49" charset="-122"/>
                <a:ea typeface="楷体" panose="02010609060101010101" pitchFamily="49" charset="-122"/>
                <a:sym typeface="+mn-ea"/>
              </a:rPr>
              <a:t>。</a:t>
            </a:r>
            <a:br>
              <a:rPr lang="en-US" altLang="zh-CN" dirty="0">
                <a:latin typeface="楷体" panose="02010609060101010101" pitchFamily="49" charset="-122"/>
                <a:ea typeface="楷体" panose="02010609060101010101" pitchFamily="49" charset="-122"/>
                <a:sym typeface="+mn-ea"/>
              </a:rPr>
            </a:br>
            <a:r>
              <a:rPr lang="zh-CN" altLang="en-US" dirty="0">
                <a:latin typeface="楷体" panose="02010609060101010101" pitchFamily="49" charset="-122"/>
                <a:ea typeface="楷体" panose="02010609060101010101" pitchFamily="49" charset="-122"/>
                <a:sym typeface="+mn-ea"/>
              </a:rPr>
              <a:t>（</a:t>
            </a:r>
            <a:r>
              <a:rPr lang="en-US" altLang="zh-CN" dirty="0">
                <a:latin typeface="楷体" panose="02010609060101010101" pitchFamily="49" charset="-122"/>
                <a:ea typeface="楷体" panose="02010609060101010101" pitchFamily="49" charset="-122"/>
                <a:sym typeface="+mn-ea"/>
              </a:rPr>
              <a:t> 6</a:t>
            </a:r>
            <a:r>
              <a:rPr lang="zh-CN" altLang="en-US" dirty="0">
                <a:latin typeface="楷体" panose="02010609060101010101" pitchFamily="49" charset="-122"/>
                <a:ea typeface="楷体" panose="02010609060101010101" pitchFamily="49" charset="-122"/>
                <a:sym typeface="+mn-ea"/>
              </a:rPr>
              <a:t>）依次类推，最后可得到问题的一个可行解为</a:t>
            </a:r>
            <a:r>
              <a:rPr lang="en-US" altLang="zh-CN" dirty="0">
                <a:latin typeface="楷体" panose="02010609060101010101" pitchFamily="49" charset="-122"/>
                <a:ea typeface="楷体" panose="02010609060101010101" pitchFamily="49" charset="-122"/>
                <a:sym typeface="+mn-ea"/>
              </a:rPr>
              <a:t>X=</a:t>
            </a:r>
            <a:r>
              <a:rPr lang="zh-CN" altLang="en-US" dirty="0">
                <a:latin typeface="楷体" panose="02010609060101010101" pitchFamily="49" charset="-122"/>
                <a:ea typeface="楷体" panose="02010609060101010101" pitchFamily="49" charset="-122"/>
                <a:sym typeface="+mn-ea"/>
              </a:rPr>
              <a:t>｛</a:t>
            </a:r>
            <a:r>
              <a:rPr lang="en-US" altLang="zh-CN" dirty="0">
                <a:latin typeface="楷体" panose="02010609060101010101" pitchFamily="49" charset="-122"/>
                <a:ea typeface="楷体" panose="02010609060101010101" pitchFamily="49" charset="-122"/>
                <a:sym typeface="+mn-ea"/>
              </a:rPr>
              <a:t>2</a:t>
            </a:r>
            <a:r>
              <a:rPr lang="zh-CN" altLang="en-US" dirty="0">
                <a:latin typeface="楷体" panose="02010609060101010101" pitchFamily="49" charset="-122"/>
                <a:ea typeface="楷体" panose="02010609060101010101" pitchFamily="49" charset="-122"/>
                <a:sym typeface="+mn-ea"/>
              </a:rPr>
              <a:t>，</a:t>
            </a:r>
            <a:r>
              <a:rPr lang="en-US" altLang="zh-CN" dirty="0">
                <a:latin typeface="楷体" panose="02010609060101010101" pitchFamily="49" charset="-122"/>
                <a:ea typeface="楷体" panose="02010609060101010101" pitchFamily="49" charset="-122"/>
                <a:sym typeface="+mn-ea"/>
              </a:rPr>
              <a:t>4</a:t>
            </a:r>
            <a:r>
              <a:rPr lang="zh-CN" altLang="en-US" dirty="0">
                <a:latin typeface="楷体" panose="02010609060101010101" pitchFamily="49" charset="-122"/>
                <a:ea typeface="楷体" panose="02010609060101010101" pitchFamily="49" charset="-122"/>
                <a:sym typeface="+mn-ea"/>
              </a:rPr>
              <a:t>，</a:t>
            </a:r>
            <a:r>
              <a:rPr lang="en-US" altLang="zh-CN" dirty="0">
                <a:latin typeface="楷体" panose="02010609060101010101" pitchFamily="49" charset="-122"/>
                <a:ea typeface="楷体" panose="02010609060101010101" pitchFamily="49" charset="-122"/>
                <a:sym typeface="+mn-ea"/>
              </a:rPr>
              <a:t>1</a:t>
            </a:r>
            <a:r>
              <a:rPr lang="zh-CN" altLang="en-US" dirty="0">
                <a:latin typeface="楷体" panose="02010609060101010101" pitchFamily="49" charset="-122"/>
                <a:ea typeface="楷体" panose="02010609060101010101" pitchFamily="49" charset="-122"/>
                <a:sym typeface="+mn-ea"/>
              </a:rPr>
              <a:t>，</a:t>
            </a:r>
            <a:r>
              <a:rPr lang="en-US" altLang="zh-CN" dirty="0">
                <a:latin typeface="楷体" panose="02010609060101010101" pitchFamily="49" charset="-122"/>
                <a:ea typeface="楷体" panose="02010609060101010101" pitchFamily="49" charset="-122"/>
                <a:sym typeface="+mn-ea"/>
              </a:rPr>
              <a:t>3</a:t>
            </a:r>
            <a:r>
              <a:rPr lang="zh-CN" altLang="en-US" dirty="0">
                <a:latin typeface="楷体" panose="02010609060101010101" pitchFamily="49" charset="-122"/>
                <a:ea typeface="楷体" panose="02010609060101010101" pitchFamily="49" charset="-122"/>
                <a:sym typeface="+mn-ea"/>
              </a:rPr>
              <a:t>｝。</a:t>
            </a:r>
            <a:endParaRPr lang="zh-CN" altLang="en-US" dirty="0">
              <a:solidFill>
                <a:schemeClr val="tx1"/>
              </a:solidFill>
            </a:endParaRPr>
          </a:p>
          <a:p>
            <a:pPr algn="l"/>
            <a:endParaRPr lang="en-US" altLang="zh-CN" dirty="0">
              <a:solidFill>
                <a:schemeClr val="tx1"/>
              </a:solidFill>
              <a:latin typeface="楷体" panose="02010609060101010101" pitchFamily="49" charset="-122"/>
              <a:ea typeface="楷体" panose="02010609060101010101" pitchFamily="49" charset="-122"/>
            </a:endParaRPr>
          </a:p>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r>
              <a:rPr lang="zh-CN" altLang="en-US" dirty="0">
                <a:sym typeface="+mn-ea"/>
              </a:rPr>
              <a:t>在实际中，并不需要生成问题的整个状态空间。通过使用限界函数来删除那些还没有生成其所有子结点的活结点。 如果用(x1， x2， …， xi)表示到当前E结点的路径，那么xi+1就是这样的一些结点，它使得(x1， x2， …， xi， xi+1)没有两个皇后处于相互攻击的棋盘格局。</a:t>
            </a:r>
          </a:p>
          <a:p>
            <a:pPr marL="0" indent="0">
              <a:lnSpc>
                <a:spcPct val="260000"/>
              </a:lnSpc>
            </a:pPr>
            <a:endParaRPr lang="zh-CN" altLang="en-US" dirty="0">
              <a:sym typeface="+mn-ea"/>
            </a:endParaRPr>
          </a:p>
          <a:p>
            <a:pPr marL="0" indent="0">
              <a:lnSpc>
                <a:spcPct val="260000"/>
              </a:lnSpc>
            </a:pPr>
            <a:r>
              <a:rPr lang="zh-CN" altLang="en-US" dirty="0">
                <a:sym typeface="+mn-ea"/>
              </a:rPr>
              <a:t>扩展结点</a:t>
            </a:r>
            <a:r>
              <a:rPr lang="en-US" dirty="0">
                <a:sym typeface="+mn-ea"/>
              </a:rPr>
              <a:t>E</a:t>
            </a:r>
          </a:p>
          <a:p>
            <a:pPr marL="0" indent="0">
              <a:lnSpc>
                <a:spcPct val="260000"/>
              </a:lnSpc>
            </a:pPr>
            <a:endParaRPr lang="en-US" b="1" dirty="0">
              <a:solidFill>
                <a:srgbClr val="FF00FF"/>
              </a:solidFill>
              <a:sym typeface="+mn-ea"/>
            </a:endParaRPr>
          </a:p>
          <a:p>
            <a:pPr marL="0" indent="0">
              <a:lnSpc>
                <a:spcPct val="260000"/>
              </a:lnSpc>
            </a:pPr>
            <a:r>
              <a:rPr lang="en-US" b="1" dirty="0">
                <a:solidFill>
                  <a:srgbClr val="FF00FF"/>
                </a:solidFill>
                <a:sym typeface="+mn-ea"/>
              </a:rPr>
              <a:t>新结点2变成一个活结点和新的E结点， 原来的E结点1仍然是一个活结点。结点2生成结点3，但立即被杀死。</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r>
              <a:rPr lang="zh-CN" altLang="en-US" dirty="0">
                <a:sym typeface="+mn-ea"/>
              </a:rPr>
              <a:t>扩展结点</a:t>
            </a:r>
            <a:r>
              <a:rPr lang="en-US" dirty="0">
                <a:sym typeface="+mn-ea"/>
              </a:rPr>
              <a:t>E</a:t>
            </a:r>
            <a:endParaRPr lang="en-US" b="1" dirty="0">
              <a:solidFill>
                <a:srgbClr val="FF00FF"/>
              </a:solidFill>
              <a:sym typeface="+mn-ea"/>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r>
              <a:rPr lang="zh-CN" altLang="en-US" dirty="0">
                <a:sym typeface="+mn-ea"/>
              </a:rPr>
              <a:t>扩展结点</a:t>
            </a:r>
            <a:r>
              <a:rPr lang="en-US" dirty="0">
                <a:sym typeface="+mn-ea"/>
              </a:rPr>
              <a:t>E</a:t>
            </a:r>
            <a:endParaRPr lang="en-US" b="1" dirty="0">
              <a:solidFill>
                <a:srgbClr val="FF00FF"/>
              </a:solidFill>
              <a:sym typeface="+mn-ea"/>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r>
              <a:rPr lang="zh-CN" altLang="en-US" dirty="0">
                <a:sym typeface="+mn-ea"/>
              </a:rPr>
              <a:t>扩展结点</a:t>
            </a:r>
            <a:r>
              <a:rPr lang="en-US" dirty="0">
                <a:sym typeface="+mn-ea"/>
              </a:rPr>
              <a:t>E</a:t>
            </a:r>
            <a:endParaRPr lang="en-US" b="1" dirty="0">
              <a:solidFill>
                <a:srgbClr val="FF00FF"/>
              </a:solidFill>
              <a:sym typeface="+mn-ea"/>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r>
              <a:rPr lang="zh-CN" altLang="en-US" dirty="0">
                <a:sym typeface="+mn-ea"/>
              </a:rPr>
              <a:t>扩展结点</a:t>
            </a:r>
            <a:r>
              <a:rPr lang="en-US" dirty="0">
                <a:sym typeface="+mn-ea"/>
              </a:rPr>
              <a:t>E</a:t>
            </a:r>
            <a:endParaRPr lang="en-US" b="1" dirty="0">
              <a:solidFill>
                <a:srgbClr val="FF00FF"/>
              </a:solidFill>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r>
              <a:rPr lang="zh-CN" altLang="en-US" b="1" dirty="0">
                <a:solidFill>
                  <a:srgbClr val="FF00FF"/>
                </a:solidFill>
                <a:sym typeface="+mn-ea"/>
              </a:rPr>
              <a:t>回溯主要体现在当他没有路可走时，他会退回到上一个岔路口，重新在没有走过的路线中找一个没有走过的路走</a:t>
            </a:r>
          </a:p>
          <a:p>
            <a:pPr marL="0" indent="0">
              <a:lnSpc>
                <a:spcPct val="260000"/>
              </a:lnSpc>
            </a:pPr>
            <a:r>
              <a:rPr lang="zh-CN" altLang="en-US" b="1" dirty="0">
                <a:solidFill>
                  <a:srgbClr val="FF00FF"/>
                </a:solidFill>
                <a:sym typeface="+mn-ea"/>
              </a:rPr>
              <a:t>扫地机器人</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en-US" b="1" dirty="0">
              <a:solidFill>
                <a:srgbClr val="FF00FF"/>
              </a:solidFill>
              <a:sym typeface="+mn-ea"/>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a:p>
            <a:endParaRPr lang="zh-CN" altLang="en-US" b="1" dirty="0">
              <a:solidFill>
                <a:srgbClr val="FF00FF"/>
              </a:solidFill>
              <a:sym typeface="+mn-ea"/>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r>
              <a:rPr lang="zh-CN" altLang="en-US" b="1" dirty="0">
                <a:solidFill>
                  <a:srgbClr val="FF00FF"/>
                </a:solidFill>
                <a:sym typeface="+mn-ea"/>
              </a:rPr>
              <a:t>对于右子树时，先计算上界函数，以判断是否将其减去，剪枝啦啦！</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r>
              <a:rPr lang="en-US" altLang="zh-CN" b="1" err="1">
                <a:solidFill>
                  <a:srgbClr val="A50021"/>
                </a:solidFill>
                <a:effectLst/>
                <a:latin typeface="Times New Roman" panose="02020603050405020304" charset="0"/>
                <a:ea typeface="华文新魏" panose="02010800040101010101" pitchFamily="2" charset="-122"/>
                <a:sym typeface="+mn-ea"/>
              </a:rPr>
              <a:t>bestp</a:t>
            </a:r>
            <a:r>
              <a:rPr lang="zh-CN" altLang="en-US" b="1" dirty="0">
                <a:solidFill>
                  <a:srgbClr val="000000"/>
                </a:solidFill>
                <a:effectLst/>
                <a:latin typeface="华文新魏" panose="02010800040101010101" pitchFamily="2" charset="-122"/>
                <a:ea typeface="华文新魏" panose="02010800040101010101" pitchFamily="2" charset="-122"/>
                <a:sym typeface="+mn-ea"/>
              </a:rPr>
              <a:t>表示当前最优解的装包价值</a:t>
            </a:r>
          </a:p>
          <a:p>
            <a:pPr marL="0" indent="0">
              <a:lnSpc>
                <a:spcPct val="260000"/>
              </a:lnSpc>
            </a:pPr>
            <a:r>
              <a:rPr lang="en-US" altLang="zh-CN" b="1" err="1">
                <a:solidFill>
                  <a:srgbClr val="A50021"/>
                </a:solidFill>
                <a:effectLst/>
                <a:latin typeface="Times New Roman" panose="02020603050405020304" charset="0"/>
                <a:ea typeface="华文新魏" panose="02010800040101010101" pitchFamily="2" charset="-122"/>
                <a:sym typeface="+mn-ea"/>
              </a:rPr>
              <a:t>cw</a:t>
            </a:r>
            <a:r>
              <a:rPr lang="zh-CN" altLang="en-US" b="1" dirty="0">
                <a:solidFill>
                  <a:srgbClr val="000000"/>
                </a:solidFill>
                <a:effectLst/>
                <a:latin typeface="华文新魏" panose="02010800040101010101" pitchFamily="2" charset="-122"/>
                <a:ea typeface="华文新魏" panose="02010800040101010101" pitchFamily="2" charset="-122"/>
                <a:sym typeface="+mn-ea"/>
              </a:rPr>
              <a:t>表示当前路径已装包重量</a:t>
            </a:r>
          </a:p>
          <a:p>
            <a:pPr marL="0" indent="0">
              <a:lnSpc>
                <a:spcPct val="260000"/>
              </a:lnSpc>
            </a:pPr>
            <a:r>
              <a:rPr lang="en-US" altLang="zh-CN" b="1" dirty="0">
                <a:solidFill>
                  <a:srgbClr val="000000"/>
                </a:solidFill>
                <a:effectLst/>
                <a:latin typeface="华文新魏" panose="02010800040101010101" pitchFamily="2" charset="-122"/>
                <a:ea typeface="华文新魏" panose="02010800040101010101" pitchFamily="2" charset="-122"/>
                <a:sym typeface="+mn-ea"/>
              </a:rPr>
              <a:t>cp</a:t>
            </a:r>
            <a:r>
              <a:rPr lang="zh-CN" altLang="en-US" b="1" dirty="0">
                <a:solidFill>
                  <a:srgbClr val="000000"/>
                </a:solidFill>
                <a:effectLst/>
                <a:latin typeface="华文新魏" panose="02010800040101010101" pitchFamily="2" charset="-122"/>
                <a:ea typeface="华文新魏" panose="02010800040101010101" pitchFamily="2" charset="-122"/>
                <a:sym typeface="+mn-ea"/>
              </a:rPr>
              <a:t>表示当前路径已装包价值</a:t>
            </a:r>
          </a:p>
          <a:p>
            <a:pPr marL="0" indent="0">
              <a:lnSpc>
                <a:spcPct val="260000"/>
              </a:lnSpc>
            </a:pPr>
            <a:endParaRPr lang="zh-CN" altLang="en-US" b="1" dirty="0">
              <a:solidFill>
                <a:srgbClr val="000000"/>
              </a:solidFill>
              <a:effectLst/>
              <a:latin typeface="华文新魏" panose="02010800040101010101" pitchFamily="2" charset="-122"/>
              <a:ea typeface="华文新魏" panose="02010800040101010101" pitchFamily="2" charset="-122"/>
              <a:sym typeface="+mn-ea"/>
            </a:endParaRPr>
          </a:p>
          <a:p>
            <a:pPr marL="0" indent="0">
              <a:lnSpc>
                <a:spcPct val="260000"/>
              </a:lnSpc>
            </a:pPr>
            <a:r>
              <a:rPr lang="en-US" altLang="zh-CN" err="1">
                <a:solidFill>
                  <a:srgbClr val="FF0066"/>
                </a:solidFill>
                <a:effectLst/>
                <a:latin typeface="Times New Roman" panose="02020603050405020304" charset="0"/>
                <a:sym typeface="+mn-ea"/>
              </a:rPr>
              <a:t>Bound</a:t>
            </a:r>
            <a:r>
              <a:rPr lang="zh-CN" altLang="en-US" b="1" dirty="0">
                <a:solidFill>
                  <a:srgbClr val="FF00FF"/>
                </a:solidFill>
                <a:sym typeface="+mn-ea"/>
              </a:rPr>
              <a:t>上界函数   </a:t>
            </a:r>
            <a:r>
              <a:rPr lang="en-US" altLang="zh-CN" b="1" dirty="0">
                <a:solidFill>
                  <a:srgbClr val="FF00FF"/>
                </a:solidFill>
                <a:sym typeface="+mn-ea"/>
              </a:rPr>
              <a:t>b</a:t>
            </a:r>
            <a:r>
              <a:rPr lang="zh-CN" altLang="en-US" b="1" dirty="0">
                <a:solidFill>
                  <a:srgbClr val="FF00FF"/>
                </a:solidFill>
                <a:sym typeface="+mn-ea"/>
              </a:rPr>
              <a:t>为上界</a:t>
            </a:r>
            <a:endParaRPr lang="zh-CN" altLang="en-US" b="1" dirty="0">
              <a:solidFill>
                <a:srgbClr val="FF00FF"/>
              </a:solidFill>
              <a:effectLst/>
              <a:latin typeface="华文新魏" panose="02010800040101010101" pitchFamily="2" charset="-122"/>
              <a:ea typeface="华文新魏" panose="02010800040101010101" pitchFamily="2" charset="-122"/>
              <a:sym typeface="+mn-ea"/>
            </a:endParaRPr>
          </a:p>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r>
              <a:rPr lang="zh-CN" altLang="en-US" b="1" dirty="0">
                <a:solidFill>
                  <a:srgbClr val="000000"/>
                </a:solidFill>
                <a:ea typeface="华文行楷" panose="02010800040101010101" pitchFamily="2" charset="-122"/>
                <a:sym typeface="+mn-ea"/>
              </a:rPr>
              <a:t>在其解空间树上搜索最优解的过程如下图所示</a:t>
            </a:r>
            <a:r>
              <a:rPr lang="zh-CN" altLang="en-US" b="1" dirty="0">
                <a:solidFill>
                  <a:srgbClr val="000000"/>
                </a:solidFill>
                <a:sym typeface="+mn-ea"/>
              </a:rPr>
              <a:t>。</a:t>
            </a:r>
            <a:endParaRPr lang="zh-CN" altLang="en-US" b="1" dirty="0">
              <a:solidFill>
                <a:srgbClr val="000000"/>
              </a:solidFill>
            </a:endParaRPr>
          </a:p>
          <a:p>
            <a:pPr marL="0" indent="0">
              <a:lnSpc>
                <a:spcPct val="260000"/>
              </a:lnSpc>
            </a:pPr>
            <a:endParaRPr lang="en-US" altLang="zh-CN" b="1" err="1">
              <a:solidFill>
                <a:srgbClr val="A50021"/>
              </a:solidFill>
              <a:effectLst/>
              <a:latin typeface="Times New Roman" panose="02020603050405020304" charset="0"/>
              <a:ea typeface="华文新魏" panose="02010800040101010101" pitchFamily="2" charset="-122"/>
              <a:sym typeface="+mn-ea"/>
            </a:endParaRPr>
          </a:p>
          <a:p>
            <a:pPr marL="0" indent="0">
              <a:lnSpc>
                <a:spcPct val="260000"/>
              </a:lnSpc>
            </a:pPr>
            <a:r>
              <a:rPr lang="en-US" altLang="zh-CN" b="1" err="1">
                <a:solidFill>
                  <a:srgbClr val="A50021"/>
                </a:solidFill>
                <a:effectLst/>
                <a:latin typeface="Times New Roman" panose="02020603050405020304" charset="0"/>
                <a:ea typeface="华文新魏" panose="02010800040101010101" pitchFamily="2" charset="-122"/>
                <a:sym typeface="+mn-ea"/>
              </a:rPr>
              <a:t>bestp</a:t>
            </a:r>
            <a:r>
              <a:rPr lang="zh-CN" altLang="en-US" b="1" dirty="0">
                <a:solidFill>
                  <a:srgbClr val="000000"/>
                </a:solidFill>
                <a:effectLst/>
                <a:latin typeface="华文新魏" panose="02010800040101010101" pitchFamily="2" charset="-122"/>
                <a:ea typeface="华文新魏" panose="02010800040101010101" pitchFamily="2" charset="-122"/>
                <a:sym typeface="+mn-ea"/>
              </a:rPr>
              <a:t>表示当前最优解的装包价值</a:t>
            </a:r>
          </a:p>
          <a:p>
            <a:pPr marL="0" indent="0">
              <a:lnSpc>
                <a:spcPct val="260000"/>
              </a:lnSpc>
            </a:pPr>
            <a:r>
              <a:rPr lang="en-US" altLang="zh-CN" b="1" err="1">
                <a:solidFill>
                  <a:srgbClr val="A50021"/>
                </a:solidFill>
                <a:effectLst/>
                <a:latin typeface="Times New Roman" panose="02020603050405020304" charset="0"/>
                <a:ea typeface="华文新魏" panose="02010800040101010101" pitchFamily="2" charset="-122"/>
                <a:sym typeface="+mn-ea"/>
              </a:rPr>
              <a:t>cw</a:t>
            </a:r>
            <a:r>
              <a:rPr lang="zh-CN" altLang="en-US" b="1" dirty="0">
                <a:solidFill>
                  <a:srgbClr val="000000"/>
                </a:solidFill>
                <a:effectLst/>
                <a:latin typeface="华文新魏" panose="02010800040101010101" pitchFamily="2" charset="-122"/>
                <a:ea typeface="华文新魏" panose="02010800040101010101" pitchFamily="2" charset="-122"/>
                <a:sym typeface="+mn-ea"/>
              </a:rPr>
              <a:t>表示当前路径已装包重量</a:t>
            </a:r>
          </a:p>
          <a:p>
            <a:pPr marL="0" indent="0">
              <a:lnSpc>
                <a:spcPct val="260000"/>
              </a:lnSpc>
            </a:pPr>
            <a:r>
              <a:rPr lang="en-US" altLang="zh-CN" b="1" dirty="0">
                <a:solidFill>
                  <a:srgbClr val="000000"/>
                </a:solidFill>
                <a:effectLst/>
                <a:latin typeface="华文新魏" panose="02010800040101010101" pitchFamily="2" charset="-122"/>
                <a:ea typeface="华文新魏" panose="02010800040101010101" pitchFamily="2" charset="-122"/>
                <a:sym typeface="+mn-ea"/>
              </a:rPr>
              <a:t>cp</a:t>
            </a:r>
            <a:r>
              <a:rPr lang="zh-CN" altLang="en-US" b="1" dirty="0">
                <a:solidFill>
                  <a:srgbClr val="000000"/>
                </a:solidFill>
                <a:effectLst/>
                <a:latin typeface="华文新魏" panose="02010800040101010101" pitchFamily="2" charset="-122"/>
                <a:ea typeface="华文新魏" panose="02010800040101010101" pitchFamily="2" charset="-122"/>
                <a:sym typeface="+mn-ea"/>
              </a:rPr>
              <a:t>表示当前路径已装包价值</a:t>
            </a:r>
            <a:endParaRPr lang="en-US" altLang="zh-CN">
              <a:solidFill>
                <a:schemeClr val="tx2"/>
              </a:solidFill>
              <a:effectLst/>
              <a:latin typeface="Times New Roman" panose="02020603050405020304" charset="0"/>
              <a:sym typeface="+mn-ea"/>
            </a:endParaRPr>
          </a:p>
          <a:p>
            <a:pPr marL="0" indent="0">
              <a:lnSpc>
                <a:spcPct val="260000"/>
              </a:lnSpc>
            </a:pPr>
            <a:endParaRPr lang="zh-CN" altLang="en-US" b="1" dirty="0">
              <a:solidFill>
                <a:srgbClr val="FF00FF"/>
              </a:solidFill>
              <a:sym typeface="+mn-ea"/>
            </a:endParaRPr>
          </a:p>
          <a:p>
            <a:pPr marL="0" indent="0">
              <a:lnSpc>
                <a:spcPct val="260000"/>
              </a:lnSpc>
            </a:pPr>
            <a:r>
              <a:rPr lang="zh-CN" altLang="en-US" b="1" dirty="0">
                <a:solidFill>
                  <a:srgbClr val="FF00FF"/>
                </a:solidFill>
                <a:sym typeface="+mn-ea"/>
              </a:rPr>
              <a:t>约束函数和上界函数</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203864"/>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ctr" anchorCtr="0">
            <a:normAutofit/>
          </a:bodyPr>
          <a:lstStyle>
            <a:lvl1pPr algn="ctr">
              <a:defRPr sz="6600" b="1">
                <a:solidFill>
                  <a:schemeClr val="bg1"/>
                </a:solidFill>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8" name="任意多边形 7"/>
          <p:cNvSpPr/>
          <p:nvPr userDrawn="1"/>
        </p:nvSpPr>
        <p:spPr>
          <a:xfrm>
            <a:off x="4234" y="5710767"/>
            <a:ext cx="12183533" cy="1147233"/>
          </a:xfrm>
          <a:custGeom>
            <a:avLst/>
            <a:gdLst>
              <a:gd name="connsiteX0" fmla="*/ 3825592 w 9138323"/>
              <a:gd name="connsiteY0" fmla="*/ 0 h 859537"/>
              <a:gd name="connsiteX1" fmla="*/ 4096303 w 9138323"/>
              <a:gd name="connsiteY1" fmla="*/ 83060 h 859537"/>
              <a:gd name="connsiteX2" fmla="*/ 4125154 w 9138323"/>
              <a:gd name="connsiteY2" fmla="*/ 106971 h 859537"/>
              <a:gd name="connsiteX3" fmla="*/ 4162050 w 9138323"/>
              <a:gd name="connsiteY3" fmla="*/ 76393 h 859537"/>
              <a:gd name="connsiteX4" fmla="*/ 4342300 w 9138323"/>
              <a:gd name="connsiteY4" fmla="*/ 21088 h 859537"/>
              <a:gd name="connsiteX5" fmla="*/ 4639354 w 9138323"/>
              <a:gd name="connsiteY5" fmla="*/ 218869 h 859537"/>
              <a:gd name="connsiteX6" fmla="*/ 4653136 w 9138323"/>
              <a:gd name="connsiteY6" fmla="*/ 287442 h 859537"/>
              <a:gd name="connsiteX7" fmla="*/ 4714569 w 9138323"/>
              <a:gd name="connsiteY7" fmla="*/ 293663 h 859537"/>
              <a:gd name="connsiteX8" fmla="*/ 4868055 w 9138323"/>
              <a:gd name="connsiteY8" fmla="*/ 354192 h 859537"/>
              <a:gd name="connsiteX9" fmla="*/ 4926135 w 9138323"/>
              <a:gd name="connsiteY9" fmla="*/ 396727 h 859537"/>
              <a:gd name="connsiteX10" fmla="*/ 4974485 w 9138323"/>
              <a:gd name="connsiteY10" fmla="*/ 370366 h 859537"/>
              <a:gd name="connsiteX11" fmla="*/ 5099974 w 9138323"/>
              <a:gd name="connsiteY11" fmla="*/ 344918 h 859537"/>
              <a:gd name="connsiteX12" fmla="*/ 5280224 w 9138323"/>
              <a:gd name="connsiteY12" fmla="*/ 400223 h 859537"/>
              <a:gd name="connsiteX13" fmla="*/ 5294059 w 9138323"/>
              <a:gd name="connsiteY13" fmla="*/ 411689 h 859537"/>
              <a:gd name="connsiteX14" fmla="*/ 5324701 w 9138323"/>
              <a:gd name="connsiteY14" fmla="*/ 386293 h 859537"/>
              <a:gd name="connsiteX15" fmla="*/ 5504952 w 9138323"/>
              <a:gd name="connsiteY15" fmla="*/ 330988 h 859537"/>
              <a:gd name="connsiteX16" fmla="*/ 5685202 w 9138323"/>
              <a:gd name="connsiteY16" fmla="*/ 386293 h 859537"/>
              <a:gd name="connsiteX17" fmla="*/ 5711865 w 9138323"/>
              <a:gd name="connsiteY17" fmla="*/ 408390 h 859537"/>
              <a:gd name="connsiteX18" fmla="*/ 5764783 w 9138323"/>
              <a:gd name="connsiteY18" fmla="*/ 343967 h 859537"/>
              <a:gd name="connsiteX19" fmla="*/ 6243258 w 9138323"/>
              <a:gd name="connsiteY19" fmla="*/ 144890 h 859537"/>
              <a:gd name="connsiteX20" fmla="*/ 6721733 w 9138323"/>
              <a:gd name="connsiteY20" fmla="*/ 343967 h 859537"/>
              <a:gd name="connsiteX21" fmla="*/ 6799757 w 9138323"/>
              <a:gd name="connsiteY21" fmla="*/ 438956 h 859537"/>
              <a:gd name="connsiteX22" fmla="*/ 6875686 w 9138323"/>
              <a:gd name="connsiteY22" fmla="*/ 397558 h 859537"/>
              <a:gd name="connsiteX23" fmla="*/ 7064152 w 9138323"/>
              <a:gd name="connsiteY23" fmla="*/ 359339 h 859537"/>
              <a:gd name="connsiteX24" fmla="*/ 7252617 w 9138323"/>
              <a:gd name="connsiteY24" fmla="*/ 397558 h 859537"/>
              <a:gd name="connsiteX25" fmla="*/ 7323961 w 9138323"/>
              <a:gd name="connsiteY25" fmla="*/ 436456 h 859537"/>
              <a:gd name="connsiteX26" fmla="*/ 7335578 w 9138323"/>
              <a:gd name="connsiteY26" fmla="*/ 414961 h 859537"/>
              <a:gd name="connsiteX27" fmla="*/ 7602907 w 9138323"/>
              <a:gd name="connsiteY27" fmla="*/ 272187 h 859537"/>
              <a:gd name="connsiteX28" fmla="*/ 7925296 w 9138323"/>
              <a:gd name="connsiteY28" fmla="*/ 596017 h 859537"/>
              <a:gd name="connsiteX29" fmla="*/ 7923535 w 9138323"/>
              <a:gd name="connsiteY29" fmla="*/ 604778 h 859537"/>
              <a:gd name="connsiteX30" fmla="*/ 7993021 w 9138323"/>
              <a:gd name="connsiteY30" fmla="*/ 583112 h 859537"/>
              <a:gd name="connsiteX31" fmla="*/ 8129393 w 9138323"/>
              <a:gd name="connsiteY31" fmla="*/ 569303 h 859537"/>
              <a:gd name="connsiteX32" fmla="*/ 8265765 w 9138323"/>
              <a:gd name="connsiteY32" fmla="*/ 583112 h 859537"/>
              <a:gd name="connsiteX33" fmla="*/ 8299780 w 9138323"/>
              <a:gd name="connsiteY33" fmla="*/ 593718 h 859537"/>
              <a:gd name="connsiteX34" fmla="*/ 8317449 w 9138323"/>
              <a:gd name="connsiteY34" fmla="*/ 572207 h 859537"/>
              <a:gd name="connsiteX35" fmla="*/ 8659817 w 9138323"/>
              <a:gd name="connsiteY35" fmla="*/ 429759 h 859537"/>
              <a:gd name="connsiteX36" fmla="*/ 9134163 w 9138323"/>
              <a:gd name="connsiteY36" fmla="*/ 818090 h 859537"/>
              <a:gd name="connsiteX37" fmla="*/ 9138323 w 9138323"/>
              <a:gd name="connsiteY37" fmla="*/ 859537 h 859537"/>
              <a:gd name="connsiteX38" fmla="*/ 4141781 w 9138323"/>
              <a:gd name="connsiteY38" fmla="*/ 859537 h 859537"/>
              <a:gd name="connsiteX39" fmla="*/ 4141242 w 9138323"/>
              <a:gd name="connsiteY39" fmla="*/ 854166 h 859537"/>
              <a:gd name="connsiteX40" fmla="*/ 4134437 w 9138323"/>
              <a:gd name="connsiteY40" fmla="*/ 859537 h 859537"/>
              <a:gd name="connsiteX41" fmla="*/ 1390 w 9138323"/>
              <a:gd name="connsiteY41" fmla="*/ 859537 h 859537"/>
              <a:gd name="connsiteX42" fmla="*/ 0 w 9138323"/>
              <a:gd name="connsiteY42" fmla="*/ 845688 h 859537"/>
              <a:gd name="connsiteX43" fmla="*/ 418787 w 9138323"/>
              <a:gd name="connsiteY43" fmla="*/ 425029 h 859537"/>
              <a:gd name="connsiteX44" fmla="*/ 581797 w 9138323"/>
              <a:gd name="connsiteY44" fmla="*/ 458087 h 859537"/>
              <a:gd name="connsiteX45" fmla="*/ 590440 w 9138323"/>
              <a:gd name="connsiteY45" fmla="*/ 462798 h 859537"/>
              <a:gd name="connsiteX46" fmla="*/ 598218 w 9138323"/>
              <a:gd name="connsiteY46" fmla="*/ 385294 h 859537"/>
              <a:gd name="connsiteX47" fmla="*/ 1029094 w 9138323"/>
              <a:gd name="connsiteY47" fmla="*/ 32550 h 859537"/>
              <a:gd name="connsiteX48" fmla="*/ 1340088 w 9138323"/>
              <a:gd name="connsiteY48" fmla="*/ 161944 h 859537"/>
              <a:gd name="connsiteX49" fmla="*/ 1364611 w 9138323"/>
              <a:gd name="connsiteY49" fmla="*/ 191799 h 859537"/>
              <a:gd name="connsiteX50" fmla="*/ 1403078 w 9138323"/>
              <a:gd name="connsiteY50" fmla="*/ 179805 h 859537"/>
              <a:gd name="connsiteX51" fmla="*/ 1539449 w 9138323"/>
              <a:gd name="connsiteY51" fmla="*/ 165996 h 859537"/>
              <a:gd name="connsiteX52" fmla="*/ 1802839 w 9138323"/>
              <a:gd name="connsiteY52" fmla="*/ 219409 h 859537"/>
              <a:gd name="connsiteX53" fmla="*/ 1857061 w 9138323"/>
              <a:gd name="connsiteY53" fmla="*/ 248972 h 859537"/>
              <a:gd name="connsiteX54" fmla="*/ 1899461 w 9138323"/>
              <a:gd name="connsiteY54" fmla="*/ 213833 h 859537"/>
              <a:gd name="connsiteX55" fmla="*/ 2133608 w 9138323"/>
              <a:gd name="connsiteY55" fmla="*/ 141991 h 859537"/>
              <a:gd name="connsiteX56" fmla="*/ 2367756 w 9138323"/>
              <a:gd name="connsiteY56" fmla="*/ 213833 h 859537"/>
              <a:gd name="connsiteX57" fmla="*/ 2420881 w 9138323"/>
              <a:gd name="connsiteY57" fmla="*/ 257860 h 859537"/>
              <a:gd name="connsiteX58" fmla="*/ 2509751 w 9138323"/>
              <a:gd name="connsiteY58" fmla="*/ 184207 h 859537"/>
              <a:gd name="connsiteX59" fmla="*/ 2939610 w 9138323"/>
              <a:gd name="connsiteY59" fmla="*/ 52317 h 859537"/>
              <a:gd name="connsiteX60" fmla="*/ 3369468 w 9138323"/>
              <a:gd name="connsiteY60" fmla="*/ 184207 h 859537"/>
              <a:gd name="connsiteX61" fmla="*/ 3418479 w 9138323"/>
              <a:gd name="connsiteY61" fmla="*/ 224826 h 859537"/>
              <a:gd name="connsiteX62" fmla="*/ 3424100 w 9138323"/>
              <a:gd name="connsiteY62" fmla="*/ 214426 h 859537"/>
              <a:gd name="connsiteX63" fmla="*/ 3825592 w 9138323"/>
              <a:gd name="connsiteY63" fmla="*/ 0 h 85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138323" h="859537">
                <a:moveTo>
                  <a:pt x="3825592" y="0"/>
                </a:moveTo>
                <a:cubicBezTo>
                  <a:pt x="3925869" y="0"/>
                  <a:pt x="4019027" y="30620"/>
                  <a:pt x="4096303" y="83060"/>
                </a:cubicBezTo>
                <a:lnTo>
                  <a:pt x="4125154" y="106971"/>
                </a:lnTo>
                <a:lnTo>
                  <a:pt x="4162050" y="76393"/>
                </a:lnTo>
                <a:cubicBezTo>
                  <a:pt x="4213504" y="41476"/>
                  <a:pt x="4275531" y="21088"/>
                  <a:pt x="4342300" y="21088"/>
                </a:cubicBezTo>
                <a:cubicBezTo>
                  <a:pt x="4475837" y="21088"/>
                  <a:pt x="4590411" y="102641"/>
                  <a:pt x="4639354" y="218869"/>
                </a:cubicBezTo>
                <a:lnTo>
                  <a:pt x="4653136" y="287442"/>
                </a:lnTo>
                <a:lnTo>
                  <a:pt x="4714569" y="293663"/>
                </a:lnTo>
                <a:cubicBezTo>
                  <a:pt x="4769728" y="305000"/>
                  <a:pt x="4821470" y="325759"/>
                  <a:pt x="4868055" y="354192"/>
                </a:cubicBezTo>
                <a:lnTo>
                  <a:pt x="4926135" y="396727"/>
                </a:lnTo>
                <a:lnTo>
                  <a:pt x="4974485" y="370366"/>
                </a:lnTo>
                <a:cubicBezTo>
                  <a:pt x="5013055" y="353979"/>
                  <a:pt x="5055461" y="344918"/>
                  <a:pt x="5099974" y="344918"/>
                </a:cubicBezTo>
                <a:cubicBezTo>
                  <a:pt x="5166742" y="344918"/>
                  <a:pt x="5228770" y="365306"/>
                  <a:pt x="5280224" y="400223"/>
                </a:cubicBezTo>
                <a:lnTo>
                  <a:pt x="5294059" y="411689"/>
                </a:lnTo>
                <a:lnTo>
                  <a:pt x="5324701" y="386293"/>
                </a:lnTo>
                <a:cubicBezTo>
                  <a:pt x="5376155" y="351376"/>
                  <a:pt x="5438184" y="330988"/>
                  <a:pt x="5504952" y="330988"/>
                </a:cubicBezTo>
                <a:cubicBezTo>
                  <a:pt x="5571721" y="330988"/>
                  <a:pt x="5633748" y="351376"/>
                  <a:pt x="5685202" y="386293"/>
                </a:cubicBezTo>
                <a:lnTo>
                  <a:pt x="5711865" y="408390"/>
                </a:lnTo>
                <a:lnTo>
                  <a:pt x="5764783" y="343967"/>
                </a:lnTo>
                <a:cubicBezTo>
                  <a:pt x="5887234" y="220967"/>
                  <a:pt x="6056401" y="144890"/>
                  <a:pt x="6243258" y="144890"/>
                </a:cubicBezTo>
                <a:cubicBezTo>
                  <a:pt x="6430113" y="144890"/>
                  <a:pt x="6599280" y="220967"/>
                  <a:pt x="6721733" y="343967"/>
                </a:cubicBezTo>
                <a:lnTo>
                  <a:pt x="6799757" y="438956"/>
                </a:lnTo>
                <a:lnTo>
                  <a:pt x="6875686" y="397558"/>
                </a:lnTo>
                <a:cubicBezTo>
                  <a:pt x="6933612" y="372948"/>
                  <a:pt x="6997300" y="359339"/>
                  <a:pt x="7064152" y="359339"/>
                </a:cubicBezTo>
                <a:cubicBezTo>
                  <a:pt x="7131003" y="359339"/>
                  <a:pt x="7194690" y="372948"/>
                  <a:pt x="7252617" y="397558"/>
                </a:cubicBezTo>
                <a:lnTo>
                  <a:pt x="7323961" y="436456"/>
                </a:lnTo>
                <a:lnTo>
                  <a:pt x="7335578" y="414961"/>
                </a:lnTo>
                <a:cubicBezTo>
                  <a:pt x="7393514" y="328821"/>
                  <a:pt x="7491626" y="272187"/>
                  <a:pt x="7602907" y="272187"/>
                </a:cubicBezTo>
                <a:cubicBezTo>
                  <a:pt x="7780958" y="272187"/>
                  <a:pt x="7925296" y="417171"/>
                  <a:pt x="7925296" y="596017"/>
                </a:cubicBezTo>
                <a:lnTo>
                  <a:pt x="7923535" y="604778"/>
                </a:lnTo>
                <a:lnTo>
                  <a:pt x="7993021" y="583112"/>
                </a:lnTo>
                <a:cubicBezTo>
                  <a:pt x="8037071" y="574058"/>
                  <a:pt x="8082679" y="569303"/>
                  <a:pt x="8129393" y="569303"/>
                </a:cubicBezTo>
                <a:cubicBezTo>
                  <a:pt x="8176107" y="569303"/>
                  <a:pt x="8221715" y="574058"/>
                  <a:pt x="8265765" y="583112"/>
                </a:cubicBezTo>
                <a:lnTo>
                  <a:pt x="8299780" y="593718"/>
                </a:lnTo>
                <a:lnTo>
                  <a:pt x="8317449" y="572207"/>
                </a:lnTo>
                <a:cubicBezTo>
                  <a:pt x="8405068" y="484195"/>
                  <a:pt x="8526114" y="429759"/>
                  <a:pt x="8659817" y="429759"/>
                </a:cubicBezTo>
                <a:cubicBezTo>
                  <a:pt x="8893798" y="429759"/>
                  <a:pt x="9089015" y="596470"/>
                  <a:pt x="9134163" y="818090"/>
                </a:cubicBezTo>
                <a:lnTo>
                  <a:pt x="9138323" y="859537"/>
                </a:lnTo>
                <a:lnTo>
                  <a:pt x="4141781" y="859537"/>
                </a:lnTo>
                <a:lnTo>
                  <a:pt x="4141242" y="854166"/>
                </a:lnTo>
                <a:lnTo>
                  <a:pt x="4134437" y="859537"/>
                </a:lnTo>
                <a:lnTo>
                  <a:pt x="1390" y="859537"/>
                </a:lnTo>
                <a:lnTo>
                  <a:pt x="0" y="845688"/>
                </a:lnTo>
                <a:cubicBezTo>
                  <a:pt x="0" y="613364"/>
                  <a:pt x="187497" y="425029"/>
                  <a:pt x="418787" y="425029"/>
                </a:cubicBezTo>
                <a:cubicBezTo>
                  <a:pt x="476609" y="425029"/>
                  <a:pt x="531694" y="436800"/>
                  <a:pt x="581797" y="458087"/>
                </a:cubicBezTo>
                <a:lnTo>
                  <a:pt x="590440" y="462798"/>
                </a:lnTo>
                <a:lnTo>
                  <a:pt x="598218" y="385294"/>
                </a:lnTo>
                <a:cubicBezTo>
                  <a:pt x="639228" y="183984"/>
                  <a:pt x="816556" y="32550"/>
                  <a:pt x="1029094" y="32550"/>
                </a:cubicBezTo>
                <a:cubicBezTo>
                  <a:pt x="1150545" y="32550"/>
                  <a:pt x="1260498" y="81998"/>
                  <a:pt x="1340088" y="161944"/>
                </a:cubicBezTo>
                <a:lnTo>
                  <a:pt x="1364611" y="191799"/>
                </a:lnTo>
                <a:lnTo>
                  <a:pt x="1403078" y="179805"/>
                </a:lnTo>
                <a:cubicBezTo>
                  <a:pt x="1447126" y="170751"/>
                  <a:pt x="1492736" y="165996"/>
                  <a:pt x="1539449" y="165996"/>
                </a:cubicBezTo>
                <a:cubicBezTo>
                  <a:pt x="1632877" y="165996"/>
                  <a:pt x="1721883" y="185015"/>
                  <a:pt x="1802839" y="219409"/>
                </a:cubicBezTo>
                <a:lnTo>
                  <a:pt x="1857061" y="248972"/>
                </a:lnTo>
                <a:lnTo>
                  <a:pt x="1899461" y="213833"/>
                </a:lnTo>
                <a:cubicBezTo>
                  <a:pt x="1966300" y="168476"/>
                  <a:pt x="2046875" y="141991"/>
                  <a:pt x="2133608" y="141991"/>
                </a:cubicBezTo>
                <a:cubicBezTo>
                  <a:pt x="2220342" y="141991"/>
                  <a:pt x="2300918" y="168476"/>
                  <a:pt x="2367756" y="213833"/>
                </a:cubicBezTo>
                <a:lnTo>
                  <a:pt x="2420881" y="257860"/>
                </a:lnTo>
                <a:lnTo>
                  <a:pt x="2509751" y="184207"/>
                </a:lnTo>
                <a:cubicBezTo>
                  <a:pt x="2632456" y="100939"/>
                  <a:pt x="2780381" y="52317"/>
                  <a:pt x="2939610" y="52317"/>
                </a:cubicBezTo>
                <a:cubicBezTo>
                  <a:pt x="3098839" y="52317"/>
                  <a:pt x="3246763" y="100939"/>
                  <a:pt x="3369468" y="184207"/>
                </a:cubicBezTo>
                <a:lnTo>
                  <a:pt x="3418479" y="224826"/>
                </a:lnTo>
                <a:lnTo>
                  <a:pt x="3424100" y="214426"/>
                </a:lnTo>
                <a:cubicBezTo>
                  <a:pt x="3511111" y="85057"/>
                  <a:pt x="3658462" y="0"/>
                  <a:pt x="382559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a:defRPr/>
            </a:pP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2"/>
            <a:ext cx="2743200" cy="365125"/>
          </a:xfrm>
          <a:prstGeom prst="rect">
            <a:avLst/>
          </a:prstGeom>
        </p:spPr>
        <p:txBody>
          <a:bodyPr/>
          <a:lstStyle/>
          <a:p>
            <a:fld id="{68A26DF2-B983-44D9-BFC8-DD070C5E7A97}" type="datetimeFigureOut">
              <a:rPr lang="zh-CN" altLang="en-US" smtClean="0"/>
              <a:t>2024/12/6</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p>
            <a:fld id="{FD73C38F-0CA0-40EC-A919-880E215D0F4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2"/>
            <a:ext cx="2743200" cy="365125"/>
          </a:xfrm>
          <a:prstGeom prst="rect">
            <a:avLst/>
          </a:prstGeom>
        </p:spPr>
        <p:txBody>
          <a:bodyPr/>
          <a:lstStyle/>
          <a:p>
            <a:fld id="{68A26DF2-B983-44D9-BFC8-DD070C5E7A97}" type="datetimeFigureOut">
              <a:rPr lang="zh-CN" altLang="en-US" smtClean="0"/>
              <a:t>2024/12/6</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p>
            <a:fld id="{FD73C38F-0CA0-40EC-A919-880E215D0F4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Only">
  <p:cSld name="1_仅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cstate="print"/>
          <a:stretch>
            <a:fillRect/>
          </a:stretch>
        </p:blipFill>
        <p:spPr>
          <a:xfrm>
            <a:off x="0" y="762000"/>
            <a:ext cx="3260651" cy="2286000"/>
          </a:xfrm>
          <a:prstGeom prst="rect">
            <a:avLst/>
          </a:prstGeom>
        </p:spPr>
      </p:pic>
      <p:sp>
        <p:nvSpPr>
          <p:cNvPr id="2" name="Title 1"/>
          <p:cNvSpPr>
            <a:spLocks noGrp="1"/>
          </p:cNvSpPr>
          <p:nvPr>
            <p:ph type="title"/>
          </p:nvPr>
        </p:nvSpPr>
        <p:spPr>
          <a:xfrm>
            <a:off x="1295400" y="6103621"/>
            <a:ext cx="9347200" cy="700405"/>
          </a:xfrm>
        </p:spPr>
        <p:txBody>
          <a:bodyPr>
            <a:noAutofit/>
          </a:bodyPr>
          <a:lstStyle>
            <a:lvl1pPr algn="ctr" eaLnBrk="1" latinLnBrk="0" hangingPunct="1">
              <a:defRPr kumimoji="0" lang="zh-CN" sz="4000" b="1"/>
            </a:lvl1pPr>
          </a:lstStyle>
          <a:p>
            <a:pPr eaLnBrk="1" latinLnBrk="0" hangingPunct="1"/>
            <a:r>
              <a:rPr lang="zh-CN" altLang="en-US"/>
              <a:t>单击此处编辑母版标题样式</a:t>
            </a:r>
          </a:p>
        </p:txBody>
      </p:sp>
    </p:spTree>
    <p:extLst>
      <p:ext uri="{BB962C8B-B14F-4D97-AF65-F5344CB8AC3E}">
        <p14:creationId xmlns:p14="http://schemas.microsoft.com/office/powerpoint/2010/main" val="8298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7398" y="20548"/>
            <a:ext cx="4664703" cy="2825393"/>
          </a:xfrm>
          <a:prstGeom prst="rect">
            <a:avLst/>
          </a:prstGeom>
        </p:spPr>
      </p:pic>
      <p:pic>
        <p:nvPicPr>
          <p:cNvPr id="8" name="Picture 7"/>
          <p:cNvPicPr>
            <a:picLocks noChangeAspect="1"/>
          </p:cNvPicPr>
          <p:nvPr userDrawn="1"/>
        </p:nvPicPr>
        <p:blipFill>
          <a:blip r:embed="rId3" cstate="print"/>
          <a:stretch>
            <a:fillRect/>
          </a:stretch>
        </p:blipFill>
        <p:spPr>
          <a:xfrm>
            <a:off x="4671315" y="20548"/>
            <a:ext cx="7499224" cy="2825496"/>
          </a:xfrm>
          <a:prstGeom prst="rect">
            <a:avLst/>
          </a:prstGeom>
        </p:spPr>
      </p:pic>
      <p:pic>
        <p:nvPicPr>
          <p:cNvPr id="9" name="Picture 8"/>
          <p:cNvPicPr>
            <a:picLocks noChangeAspect="1"/>
          </p:cNvPicPr>
          <p:nvPr userDrawn="1"/>
        </p:nvPicPr>
        <p:blipFill>
          <a:blip r:embed="rId4" cstate="print"/>
          <a:stretch>
            <a:fillRect/>
          </a:stretch>
        </p:blipFill>
        <p:spPr>
          <a:xfrm>
            <a:off x="27898" y="2818500"/>
            <a:ext cx="10225325" cy="2296266"/>
          </a:xfrm>
          <a:prstGeom prst="rect">
            <a:avLst/>
          </a:prstGeom>
        </p:spPr>
      </p:pic>
      <p:pic>
        <p:nvPicPr>
          <p:cNvPr id="10" name="Picture 9"/>
          <p:cNvPicPr>
            <a:picLocks noChangeAspect="1"/>
          </p:cNvPicPr>
          <p:nvPr userDrawn="1"/>
        </p:nvPicPr>
        <p:blipFill>
          <a:blip r:embed="rId5" cstate="print"/>
          <a:stretch>
            <a:fillRect/>
          </a:stretch>
        </p:blipFill>
        <p:spPr>
          <a:xfrm>
            <a:off x="10216159" y="2819400"/>
            <a:ext cx="1948444" cy="2293850"/>
          </a:xfrm>
          <a:prstGeom prst="rect">
            <a:avLst/>
          </a:prstGeom>
        </p:spPr>
      </p:pic>
      <p:pic>
        <p:nvPicPr>
          <p:cNvPr id="11" name="Picture 10"/>
          <p:cNvPicPr/>
          <p:nvPr userDrawn="1"/>
        </p:nvPicPr>
        <p:blipFill>
          <a:blip r:embed="rId6" cstate="print"/>
          <a:stretch>
            <a:fillRect/>
          </a:stretch>
        </p:blipFill>
        <p:spPr>
          <a:xfrm>
            <a:off x="27397" y="5089818"/>
            <a:ext cx="12131040" cy="1737360"/>
          </a:xfrm>
          <a:prstGeom prst="rect">
            <a:avLst/>
          </a:prstGeom>
        </p:spPr>
      </p:pic>
      <p:sp>
        <p:nvSpPr>
          <p:cNvPr id="14" name="Rectangle 13"/>
          <p:cNvSpPr/>
          <p:nvPr userDrawn="1"/>
        </p:nvSpPr>
        <p:spPr>
          <a:xfrm>
            <a:off x="11673640" y="2469776"/>
            <a:ext cx="4064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ltLang="en-US" sz="1800">
              <a:solidFill>
                <a:srgbClr val="F47F28"/>
              </a:solidFill>
            </a:endParaRPr>
          </a:p>
        </p:txBody>
      </p:sp>
      <p:sp>
        <p:nvSpPr>
          <p:cNvPr id="4" name="Date Placeholder 3"/>
          <p:cNvSpPr>
            <a:spLocks noGrp="1"/>
          </p:cNvSpPr>
          <p:nvPr>
            <p:ph type="dt" sz="half" idx="10"/>
          </p:nvPr>
        </p:nvSpPr>
        <p:spPr/>
        <p:txBody>
          <a:bodyPr/>
          <a:lstStyle>
            <a:lvl1pPr eaLnBrk="1" latinLnBrk="0" hangingPunct="1">
              <a:defRPr kumimoji="0" lang="zh-CN">
                <a:solidFill>
                  <a:schemeClr val="bg1"/>
                </a:solidFill>
              </a:defRPr>
            </a:lvl1pPr>
          </a:lstStyle>
          <a:p>
            <a:fld id="{A258050E-B668-4FA7-85AD-C750C80A6E9B}" type="datetimeFigureOut">
              <a:rPr lang="zh-CN" altLang="en-US"/>
              <a:t>2024/12/6</a:t>
            </a:fld>
            <a:endParaRPr kumimoji="0" lang="zh-CN"/>
          </a:p>
        </p:txBody>
      </p:sp>
      <p:sp>
        <p:nvSpPr>
          <p:cNvPr id="5" name="Footer Placeholder 4"/>
          <p:cNvSpPr>
            <a:spLocks noGrp="1"/>
          </p:cNvSpPr>
          <p:nvPr>
            <p:ph type="ftr" sz="quarter" idx="11"/>
          </p:nvPr>
        </p:nvSpPr>
        <p:spPr/>
        <p:txBody>
          <a:bodyPr/>
          <a:lstStyle>
            <a:lvl1pPr eaLnBrk="1" latinLnBrk="0" hangingPunct="1">
              <a:defRPr kumimoji="0" lang="zh-CN">
                <a:solidFill>
                  <a:schemeClr val="bg1"/>
                </a:solidFill>
              </a:defRPr>
            </a:lvl1pPr>
          </a:lstStyle>
          <a:p>
            <a:endParaRPr kumimoji="0" lang="zh-CN"/>
          </a:p>
        </p:txBody>
      </p:sp>
      <p:sp>
        <p:nvSpPr>
          <p:cNvPr id="6" name="Slide Number Placeholder 5"/>
          <p:cNvSpPr>
            <a:spLocks noGrp="1"/>
          </p:cNvSpPr>
          <p:nvPr>
            <p:ph type="sldNum" sz="quarter" idx="12"/>
          </p:nvPr>
        </p:nvSpPr>
        <p:spPr/>
        <p:txBody>
          <a:bodyPr/>
          <a:lstStyle>
            <a:lvl1pPr eaLnBrk="1" latinLnBrk="0" hangingPunct="1">
              <a:defRPr kumimoji="0" lang="zh-CN">
                <a:solidFill>
                  <a:schemeClr val="bg1"/>
                </a:solidFill>
              </a:defRPr>
            </a:lvl1pPr>
          </a:lstStyle>
          <a:p>
            <a:fld id="{240D5ECE-8B49-45CD-BE81-EF81920D1969}" type="slidenum">
              <a:rPr/>
              <a:t>‹#›</a:t>
            </a:fld>
            <a:endParaRPr kumimoji="0" lang="zh-CN"/>
          </a:p>
        </p:txBody>
      </p:sp>
      <p:sp>
        <p:nvSpPr>
          <p:cNvPr id="15" name="Text Placeholder 15"/>
          <p:cNvSpPr>
            <a:spLocks noGrp="1"/>
          </p:cNvSpPr>
          <p:nvPr>
            <p:ph type="body" sz="quarter" idx="14" hasCustomPrompt="1"/>
          </p:nvPr>
        </p:nvSpPr>
        <p:spPr>
          <a:xfrm>
            <a:off x="4775200" y="1295400"/>
            <a:ext cx="6807200" cy="1416269"/>
          </a:xfrm>
        </p:spPr>
        <p:txBody>
          <a:bodyPr anchor="b">
            <a:normAutofit/>
          </a:bodyPr>
          <a:lstStyle>
            <a:lvl1pPr algn="r" eaLnBrk="1" latinLnBrk="0" hangingPunct="1">
              <a:buNone/>
              <a:defRPr kumimoji="0" lang="zh-CN" sz="2200" kern="1200">
                <a:solidFill>
                  <a:schemeClr val="tx1">
                    <a:lumMod val="75000"/>
                    <a:lumOff val="25000"/>
                  </a:schemeClr>
                </a:solidFill>
                <a:latin typeface="Calibri" pitchFamily="34" charset="0"/>
                <a:ea typeface="+mn-ea"/>
                <a:cs typeface="+mn-cs"/>
              </a:defRPr>
            </a:lvl1pPr>
          </a:lstStyle>
          <a:p>
            <a:pPr lvl="0"/>
            <a:r>
              <a:rPr kumimoji="0" lang="zh-CN"/>
              <a:t>单击此处编辑母版副标题样式</a:t>
            </a:r>
          </a:p>
        </p:txBody>
      </p:sp>
      <p:sp>
        <p:nvSpPr>
          <p:cNvPr id="2" name="Title 1"/>
          <p:cNvSpPr>
            <a:spLocks noGrp="1"/>
          </p:cNvSpPr>
          <p:nvPr>
            <p:ph type="title"/>
          </p:nvPr>
        </p:nvSpPr>
        <p:spPr>
          <a:xfrm>
            <a:off x="141792" y="4114800"/>
            <a:ext cx="9753600" cy="914400"/>
          </a:xfrm>
        </p:spPr>
        <p:txBody>
          <a:bodyPr anchor="b" anchorCtr="0">
            <a:normAutofit/>
          </a:bodyPr>
          <a:lstStyle>
            <a:lvl1pPr marL="0" indent="0" eaLnBrk="1" latinLnBrk="0" hangingPunct="1">
              <a:defRPr kumimoji="0" lang="zh-CN" sz="3600" b="1" kern="1200" baseline="0">
                <a:solidFill>
                  <a:schemeClr val="bg1"/>
                </a:solidFill>
                <a:latin typeface="Arial" pitchFamily="34" charset="0"/>
                <a:ea typeface="+mn-ea"/>
                <a:cs typeface="Arial" pitchFamily="34" charset="0"/>
              </a:defRPr>
            </a:lvl1pPr>
          </a:lstStyle>
          <a:p>
            <a:pPr marL="342900" lvl="0" indent="-342900" algn="l" defTabSz="914400" eaLnBrk="1" latinLnBrk="0" hangingPunct="1"/>
            <a:r>
              <a:rPr lang="zh-CN" altLang="en-US"/>
              <a:t>单击此处编辑母版标题样式</a:t>
            </a:r>
          </a:p>
        </p:txBody>
      </p:sp>
    </p:spTree>
    <p:extLst>
      <p:ext uri="{BB962C8B-B14F-4D97-AF65-F5344CB8AC3E}">
        <p14:creationId xmlns:p14="http://schemas.microsoft.com/office/powerpoint/2010/main" val="394611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62400" y="1992354"/>
            <a:ext cx="7823200" cy="1970046"/>
          </a:xfrm>
        </p:spPr>
        <p:txBody>
          <a:bodyPr anchor="ctr">
            <a:normAutofit/>
          </a:bodyPr>
          <a:lstStyle>
            <a:lvl1pPr algn="l" eaLnBrk="1" latinLnBrk="0" hangingPunct="1">
              <a:defRPr kumimoji="0" lang="zh-CN" sz="3000" b="1" cap="all"/>
            </a:lvl1pPr>
          </a:lstStyle>
          <a:p>
            <a:pPr eaLnBrk="1" latinLnBrk="0" hangingPunct="1"/>
            <a:r>
              <a:rPr lang="zh-CN" altLang="en-US"/>
              <a:t>单击此处编辑母版标题样式</a:t>
            </a:r>
          </a:p>
        </p:txBody>
      </p:sp>
      <p:sp>
        <p:nvSpPr>
          <p:cNvPr id="3" name="Text Placeholder 2"/>
          <p:cNvSpPr>
            <a:spLocks noGrp="1"/>
          </p:cNvSpPr>
          <p:nvPr>
            <p:ph type="body" idx="1"/>
          </p:nvPr>
        </p:nvSpPr>
        <p:spPr>
          <a:xfrm>
            <a:off x="508001" y="5105401"/>
            <a:ext cx="10972801" cy="375787"/>
          </a:xfrm>
        </p:spPr>
        <p:txBody>
          <a:bodyPr anchor="b">
            <a:normAutofit/>
          </a:bodyPr>
          <a:lstStyle>
            <a:lvl1pPr marL="0" indent="0" algn="r" eaLnBrk="1" latinLnBrk="0" hangingPunct="1">
              <a:buNone/>
              <a:defRPr kumimoji="0" lang="zh-CN" sz="1800">
                <a:solidFill>
                  <a:schemeClr val="tx1">
                    <a:lumMod val="65000"/>
                    <a:lumOff val="35000"/>
                  </a:schemeClr>
                </a:solidFill>
              </a:defRPr>
            </a:lvl1pPr>
            <a:lvl2pPr marL="457200" indent="0" eaLnBrk="1" latinLnBrk="0" hangingPunct="1">
              <a:buNone/>
              <a:defRPr kumimoji="0" lang="zh-CN" sz="1800">
                <a:solidFill>
                  <a:schemeClr val="tx1">
                    <a:tint val="75000"/>
                  </a:schemeClr>
                </a:solidFill>
              </a:defRPr>
            </a:lvl2pPr>
            <a:lvl3pPr marL="914400" indent="0" eaLnBrk="1" latinLnBrk="0" hangingPunct="1">
              <a:buNone/>
              <a:defRPr kumimoji="0" lang="zh-CN" sz="1600">
                <a:solidFill>
                  <a:schemeClr val="tx1">
                    <a:tint val="75000"/>
                  </a:schemeClr>
                </a:solidFill>
              </a:defRPr>
            </a:lvl3pPr>
            <a:lvl4pPr marL="1371600" indent="0" eaLnBrk="1" latinLnBrk="0" hangingPunct="1">
              <a:buNone/>
              <a:defRPr kumimoji="0" lang="zh-CN" sz="1400">
                <a:solidFill>
                  <a:schemeClr val="tx1">
                    <a:tint val="75000"/>
                  </a:schemeClr>
                </a:solidFill>
              </a:defRPr>
            </a:lvl4pPr>
            <a:lvl5pPr marL="1828800" indent="0" eaLnBrk="1" latinLnBrk="0" hangingPunct="1">
              <a:buNone/>
              <a:defRPr kumimoji="0" lang="zh-CN" sz="1400">
                <a:solidFill>
                  <a:schemeClr val="tx1">
                    <a:tint val="75000"/>
                  </a:schemeClr>
                </a:solidFill>
              </a:defRPr>
            </a:lvl5pPr>
            <a:lvl6pPr marL="2286000" indent="0" eaLnBrk="1" latinLnBrk="0" hangingPunct="1">
              <a:buNone/>
              <a:defRPr kumimoji="0" lang="zh-CN" sz="1400">
                <a:solidFill>
                  <a:schemeClr val="tx1">
                    <a:tint val="75000"/>
                  </a:schemeClr>
                </a:solidFill>
              </a:defRPr>
            </a:lvl6pPr>
            <a:lvl7pPr marL="2743200" indent="0" eaLnBrk="1" latinLnBrk="0" hangingPunct="1">
              <a:buNone/>
              <a:defRPr kumimoji="0" lang="zh-CN" sz="1400">
                <a:solidFill>
                  <a:schemeClr val="tx1">
                    <a:tint val="75000"/>
                  </a:schemeClr>
                </a:solidFill>
              </a:defRPr>
            </a:lvl7pPr>
            <a:lvl8pPr marL="3200400" indent="0" eaLnBrk="1" latinLnBrk="0" hangingPunct="1">
              <a:buNone/>
              <a:defRPr kumimoji="0" lang="zh-CN" sz="1400">
                <a:solidFill>
                  <a:schemeClr val="tx1">
                    <a:tint val="75000"/>
                  </a:schemeClr>
                </a:solidFill>
              </a:defRPr>
            </a:lvl8pPr>
            <a:lvl9pPr marL="3657600" indent="0" eaLnBrk="1" latinLnBrk="0" hangingPunct="1">
              <a:buNone/>
              <a:defRPr kumimoji="0" lang="zh-CN" sz="1400">
                <a:solidFill>
                  <a:schemeClr val="tx1">
                    <a:tint val="75000"/>
                  </a:schemeClr>
                </a:solidFill>
              </a:defRPr>
            </a:lvl9pPr>
          </a:lstStyle>
          <a:p>
            <a:pPr lvl="0" eaLnBrk="1" latinLnBrk="0" hangingPunct="1"/>
            <a:r>
              <a:rPr lang="zh-CN" altLang="en-US"/>
              <a:t>单击此处编辑母版文本样式</a:t>
            </a:r>
          </a:p>
        </p:txBody>
      </p:sp>
      <p:sp>
        <p:nvSpPr>
          <p:cNvPr id="5" name="Footer Placeholder 4"/>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endParaRPr kumimoji="0" lang="zh-CN"/>
          </a:p>
        </p:txBody>
      </p:sp>
      <p:sp>
        <p:nvSpPr>
          <p:cNvPr id="6" name="Slide Number Placeholder 5"/>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fld id="{240D5ECE-8B49-45CD-BE81-EF81920D1969}" type="slidenum">
              <a:rPr/>
              <a:t>‹#›</a:t>
            </a:fld>
            <a:endParaRPr kumimoji="0" lang="zh-CN"/>
          </a:p>
        </p:txBody>
      </p:sp>
      <p:sp>
        <p:nvSpPr>
          <p:cNvPr id="7" name="Oval 6"/>
          <p:cNvSpPr/>
          <p:nvPr userDrawn="1"/>
        </p:nvSpPr>
        <p:spPr>
          <a:xfrm>
            <a:off x="1016000" y="1946209"/>
            <a:ext cx="27432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ltLang="en-US" sz="1800"/>
              <a:t>             </a:t>
            </a:r>
          </a:p>
        </p:txBody>
      </p:sp>
      <p:sp>
        <p:nvSpPr>
          <p:cNvPr id="8" name="Rectangle 7"/>
          <p:cNvSpPr/>
          <p:nvPr userDrawn="1"/>
        </p:nvSpPr>
        <p:spPr>
          <a:xfrm>
            <a:off x="11582400" y="5265376"/>
            <a:ext cx="6096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ltLang="en-US" sz="1800">
                <a:solidFill>
                  <a:srgbClr val="FF6600"/>
                </a:solidFill>
              </a:rPr>
              <a:t>           </a:t>
            </a:r>
          </a:p>
        </p:txBody>
      </p:sp>
      <p:sp>
        <p:nvSpPr>
          <p:cNvPr id="9" name="Oval 8"/>
          <p:cNvSpPr/>
          <p:nvPr userDrawn="1"/>
        </p:nvSpPr>
        <p:spPr>
          <a:xfrm>
            <a:off x="1343104" y="1992354"/>
            <a:ext cx="2111296"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ltLang="en-US" sz="1800"/>
              <a:t>       </a:t>
            </a:r>
          </a:p>
        </p:txBody>
      </p:sp>
    </p:spTree>
    <p:extLst>
      <p:ext uri="{BB962C8B-B14F-4D97-AF65-F5344CB8AC3E}">
        <p14:creationId xmlns:p14="http://schemas.microsoft.com/office/powerpoint/2010/main" val="1891956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a:fillRect/>
          </a:stretch>
        </p:blipFill>
        <p:spPr>
          <a:xfrm>
            <a:off x="4707" y="5867400"/>
            <a:ext cx="12192000" cy="1053694"/>
          </a:xfrm>
          <a:prstGeom prst="rect">
            <a:avLst/>
          </a:prstGeom>
        </p:spPr>
      </p:pic>
      <p:sp>
        <p:nvSpPr>
          <p:cNvPr id="2" name="Title 1"/>
          <p:cNvSpPr>
            <a:spLocks noGrp="1"/>
          </p:cNvSpPr>
          <p:nvPr>
            <p:ph type="title"/>
          </p:nvPr>
        </p:nvSpPr>
        <p:spPr>
          <a:xfrm>
            <a:off x="581573" y="76200"/>
            <a:ext cx="11204027" cy="685800"/>
          </a:xfrm>
        </p:spPr>
        <p:txBody>
          <a:bodyPr anchor="ctr" anchorCtr="0">
            <a:normAutofit/>
          </a:bodyPr>
          <a:lstStyle>
            <a:lvl1pPr algn="l" eaLnBrk="1" latinLnBrk="0" hangingPunct="1">
              <a:defRPr kumimoji="0" lang="zh-CN" sz="3000" b="0">
                <a:solidFill>
                  <a:schemeClr val="tx1">
                    <a:lumMod val="85000"/>
                    <a:lumOff val="15000"/>
                  </a:schemeClr>
                </a:solidFill>
              </a:defRPr>
            </a:lvl1pPr>
          </a:lstStyle>
          <a:p>
            <a:pPr eaLnBrk="1" latinLnBrk="0" hangingPunct="1"/>
            <a:r>
              <a:rPr lang="zh-CN" altLang="en-US"/>
              <a:t>单击此处编辑母版标题样式</a:t>
            </a:r>
          </a:p>
        </p:txBody>
      </p:sp>
      <p:sp>
        <p:nvSpPr>
          <p:cNvPr id="3" name="Content Placeholder 2"/>
          <p:cNvSpPr>
            <a:spLocks noGrp="1"/>
          </p:cNvSpPr>
          <p:nvPr>
            <p:ph idx="1"/>
          </p:nvPr>
        </p:nvSpPr>
        <p:spPr/>
        <p:txBody>
          <a:bodyPr/>
          <a:lstStyle>
            <a:lvl1pPr eaLnBrk="1" latinLnBrk="0" hangingPunct="1">
              <a:defRPr kumimoji="0" lang="zh-CN">
                <a:solidFill>
                  <a:schemeClr val="tx1">
                    <a:lumMod val="85000"/>
                    <a:lumOff val="15000"/>
                  </a:schemeClr>
                </a:solidFill>
              </a:defRPr>
            </a:lvl1pPr>
            <a:lvl2pPr eaLnBrk="1" latinLnBrk="0" hangingPunct="1">
              <a:defRPr kumimoji="0" lang="zh-CN">
                <a:solidFill>
                  <a:schemeClr val="tx1">
                    <a:lumMod val="85000"/>
                    <a:lumOff val="15000"/>
                  </a:schemeClr>
                </a:solidFill>
              </a:defRPr>
            </a:lvl2pPr>
            <a:lvl3pPr eaLnBrk="1" latinLnBrk="0" hangingPunct="1">
              <a:defRPr kumimoji="0" lang="zh-CN">
                <a:solidFill>
                  <a:schemeClr val="tx1">
                    <a:lumMod val="85000"/>
                    <a:lumOff val="15000"/>
                  </a:schemeClr>
                </a:solidFill>
              </a:defRPr>
            </a:lvl3pPr>
            <a:lvl4pPr eaLnBrk="1" latinLnBrk="0" hangingPunct="1">
              <a:defRPr kumimoji="0" lang="zh-CN">
                <a:solidFill>
                  <a:schemeClr val="tx1">
                    <a:lumMod val="85000"/>
                    <a:lumOff val="15000"/>
                  </a:schemeClr>
                </a:solidFill>
              </a:defRPr>
            </a:lvl4pPr>
            <a:lvl5pPr eaLnBrk="1" latinLnBrk="0" hangingPunct="1">
              <a:defRPr kumimoji="0" lang="zh-CN">
                <a:solidFill>
                  <a:schemeClr val="tx1">
                    <a:lumMod val="85000"/>
                    <a:lumOff val="15000"/>
                  </a:schemeClr>
                </a:solidFill>
              </a:defRPr>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4" name="Date Placeholder 3"/>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fld id="{A258050E-B668-4FA7-85AD-C750C80A6E9B}" type="datetimeFigureOut">
              <a:rPr lang="zh-CN" altLang="en-US"/>
              <a:t>2024/12/6</a:t>
            </a:fld>
            <a:endParaRPr kumimoji="0" lang="zh-CN"/>
          </a:p>
        </p:txBody>
      </p:sp>
      <p:sp>
        <p:nvSpPr>
          <p:cNvPr id="5" name="Footer Placeholder 4"/>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endParaRPr kumimoji="0" lang="zh-CN"/>
          </a:p>
        </p:txBody>
      </p:sp>
      <p:sp>
        <p:nvSpPr>
          <p:cNvPr id="6" name="Slide Number Placeholder 5"/>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fld id="{240D5ECE-8B49-45CD-BE81-EF81920D1969}" type="slidenum">
              <a:rPr/>
              <a:t>‹#›</a:t>
            </a:fld>
            <a:endParaRPr kumimoji="0" lang="zh-CN"/>
          </a:p>
        </p:txBody>
      </p:sp>
    </p:spTree>
    <p:extLst>
      <p:ext uri="{BB962C8B-B14F-4D97-AF65-F5344CB8AC3E}">
        <p14:creationId xmlns:p14="http://schemas.microsoft.com/office/powerpoint/2010/main" val="266547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内容: 强调">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a:t>单击此处编辑母版标题样式</a:t>
            </a:r>
          </a:p>
        </p:txBody>
      </p:sp>
      <p:sp>
        <p:nvSpPr>
          <p:cNvPr id="3" name="Date Placeholder 2"/>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fld id="{A258050E-B668-4FA7-85AD-C750C80A6E9B}" type="datetimeFigureOut">
              <a:rPr lang="zh-CN" altLang="en-US"/>
              <a:t>2024/12/6</a:t>
            </a:fld>
            <a:endParaRPr kumimoji="0" lang="zh-CN"/>
          </a:p>
        </p:txBody>
      </p:sp>
      <p:sp>
        <p:nvSpPr>
          <p:cNvPr id="4" name="Footer Placeholder 3"/>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endParaRPr kumimoji="0" lang="zh-CN"/>
          </a:p>
        </p:txBody>
      </p:sp>
      <p:sp>
        <p:nvSpPr>
          <p:cNvPr id="5" name="Slide Number Placeholder 4"/>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fld id="{240D5ECE-8B49-45CD-BE81-EF81920D1969}" type="slidenum">
              <a:rPr/>
              <a:t>‹#›</a:t>
            </a:fld>
            <a:endParaRPr kumimoji="0" lang="zh-CN"/>
          </a:p>
        </p:txBody>
      </p:sp>
      <p:sp>
        <p:nvSpPr>
          <p:cNvPr id="6" name="Content Placeholder 2"/>
          <p:cNvSpPr>
            <a:spLocks noGrp="1"/>
          </p:cNvSpPr>
          <p:nvPr>
            <p:ph idx="1"/>
          </p:nvPr>
        </p:nvSpPr>
        <p:spPr>
          <a:xfrm>
            <a:off x="609600" y="1600201"/>
            <a:ext cx="10972800" cy="4525963"/>
          </a:xfrm>
        </p:spPr>
        <p:txBody>
          <a:bodyPr/>
          <a:lstStyle>
            <a:lvl1pPr eaLnBrk="1" latinLnBrk="0" hangingPunct="1">
              <a:defRPr kumimoji="0" lang="zh-CN">
                <a:solidFill>
                  <a:schemeClr val="tx1">
                    <a:lumMod val="85000"/>
                    <a:lumOff val="15000"/>
                  </a:schemeClr>
                </a:solidFill>
              </a:defRPr>
            </a:lvl1pPr>
            <a:lvl2pPr eaLnBrk="1" latinLnBrk="0" hangingPunct="1">
              <a:defRPr kumimoji="0" lang="zh-CN">
                <a:solidFill>
                  <a:schemeClr val="tx1">
                    <a:lumMod val="85000"/>
                    <a:lumOff val="15000"/>
                  </a:schemeClr>
                </a:solidFill>
              </a:defRPr>
            </a:lvl2pPr>
            <a:lvl3pPr eaLnBrk="1" latinLnBrk="0" hangingPunct="1">
              <a:defRPr kumimoji="0" lang="zh-CN">
                <a:solidFill>
                  <a:schemeClr val="tx1">
                    <a:lumMod val="85000"/>
                    <a:lumOff val="15000"/>
                  </a:schemeClr>
                </a:solidFill>
              </a:defRPr>
            </a:lvl3pPr>
            <a:lvl4pPr eaLnBrk="1" latinLnBrk="0" hangingPunct="1">
              <a:defRPr kumimoji="0" lang="zh-CN">
                <a:solidFill>
                  <a:schemeClr val="tx1">
                    <a:lumMod val="85000"/>
                    <a:lumOff val="15000"/>
                  </a:schemeClr>
                </a:solidFill>
              </a:defRPr>
            </a:lvl4pPr>
            <a:lvl5pPr eaLnBrk="1" latinLnBrk="0" hangingPunct="1">
              <a:defRPr kumimoji="0" lang="zh-CN">
                <a:solidFill>
                  <a:schemeClr val="tx1">
                    <a:lumMod val="85000"/>
                    <a:lumOff val="15000"/>
                  </a:schemeClr>
                </a:solidFill>
              </a:defRPr>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Tree>
    <p:extLst>
      <p:ext uri="{BB962C8B-B14F-4D97-AF65-F5344CB8AC3E}">
        <p14:creationId xmlns:p14="http://schemas.microsoft.com/office/powerpoint/2010/main" val="1800582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Obj" preserve="1">
  <p:cSld name="两栏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999" y="1"/>
            <a:ext cx="9424020" cy="838200"/>
          </a:xfrm>
        </p:spPr>
        <p:txBody>
          <a:bodyPr anchor="b">
            <a:normAutofit/>
          </a:bodyPr>
          <a:lstStyle>
            <a:lvl1pPr algn="l" eaLnBrk="1" latinLnBrk="0" hangingPunct="1">
              <a:defRPr kumimoji="0" lang="zh-CN" sz="2800">
                <a:solidFill>
                  <a:schemeClr val="bg1"/>
                </a:solidFill>
              </a:defRPr>
            </a:lvl1pPr>
          </a:lstStyle>
          <a:p>
            <a:pPr eaLnBrk="1" latinLnBrk="0" hangingPunct="1"/>
            <a:r>
              <a:rPr lang="zh-CN" altLang="en-US"/>
              <a:t>单击此处编辑母版标题样式</a:t>
            </a:r>
          </a:p>
        </p:txBody>
      </p:sp>
      <p:sp>
        <p:nvSpPr>
          <p:cNvPr id="3" name="Content Placeholder 2"/>
          <p:cNvSpPr>
            <a:spLocks noGrp="1"/>
          </p:cNvSpPr>
          <p:nvPr>
            <p:ph sz="half" idx="1"/>
          </p:nvPr>
        </p:nvSpPr>
        <p:spPr>
          <a:xfrm>
            <a:off x="609600" y="1676402"/>
            <a:ext cx="5384800" cy="3971455"/>
          </a:xfrm>
        </p:spPr>
        <p:txBody>
          <a:bodyPr/>
          <a:lstStyle>
            <a:lvl1pPr eaLnBrk="1" latinLnBrk="0" hangingPunct="1">
              <a:defRPr kumimoji="0" lang="zh-CN" sz="2800">
                <a:solidFill>
                  <a:schemeClr val="tx1">
                    <a:lumMod val="85000"/>
                    <a:lumOff val="15000"/>
                  </a:schemeClr>
                </a:solidFill>
              </a:defRPr>
            </a:lvl1pPr>
            <a:lvl2pPr eaLnBrk="1" latinLnBrk="0" hangingPunct="1">
              <a:defRPr kumimoji="0" lang="zh-CN" sz="2400">
                <a:solidFill>
                  <a:schemeClr val="tx1">
                    <a:lumMod val="85000"/>
                    <a:lumOff val="15000"/>
                  </a:schemeClr>
                </a:solidFill>
              </a:defRPr>
            </a:lvl2pPr>
            <a:lvl3pPr eaLnBrk="1" latinLnBrk="0" hangingPunct="1">
              <a:defRPr kumimoji="0" lang="zh-CN" sz="2000">
                <a:solidFill>
                  <a:schemeClr val="tx1">
                    <a:lumMod val="85000"/>
                    <a:lumOff val="15000"/>
                  </a:schemeClr>
                </a:solidFill>
              </a:defRPr>
            </a:lvl3pPr>
            <a:lvl4pPr eaLnBrk="1" latinLnBrk="0" hangingPunct="1">
              <a:defRPr kumimoji="0" lang="zh-CN" sz="1800">
                <a:solidFill>
                  <a:schemeClr val="tx1">
                    <a:lumMod val="85000"/>
                    <a:lumOff val="15000"/>
                  </a:schemeClr>
                </a:solidFill>
              </a:defRPr>
            </a:lvl4pPr>
            <a:lvl5pPr eaLnBrk="1" latinLnBrk="0" hangingPunct="1">
              <a:defRPr kumimoji="0" lang="zh-CN" sz="1800">
                <a:solidFill>
                  <a:schemeClr val="tx1">
                    <a:lumMod val="85000"/>
                    <a:lumOff val="15000"/>
                  </a:schemeClr>
                </a:solidFill>
              </a:defRPr>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4" name="Content Placeholder 3"/>
          <p:cNvSpPr>
            <a:spLocks noGrp="1"/>
          </p:cNvSpPr>
          <p:nvPr>
            <p:ph sz="half" idx="2"/>
          </p:nvPr>
        </p:nvSpPr>
        <p:spPr>
          <a:xfrm>
            <a:off x="6197600" y="1676400"/>
            <a:ext cx="5384800" cy="3971454"/>
          </a:xfrm>
        </p:spPr>
        <p:txBody>
          <a:bodyPr/>
          <a:lstStyle>
            <a:lvl1pPr eaLnBrk="1" latinLnBrk="0" hangingPunct="1">
              <a:defRPr kumimoji="0" lang="zh-CN" sz="2800">
                <a:solidFill>
                  <a:schemeClr val="tx1">
                    <a:lumMod val="85000"/>
                    <a:lumOff val="15000"/>
                  </a:schemeClr>
                </a:solidFill>
              </a:defRPr>
            </a:lvl1pPr>
            <a:lvl2pPr eaLnBrk="1" latinLnBrk="0" hangingPunct="1">
              <a:defRPr kumimoji="0" lang="zh-CN" sz="2400">
                <a:solidFill>
                  <a:schemeClr val="tx1">
                    <a:lumMod val="85000"/>
                    <a:lumOff val="15000"/>
                  </a:schemeClr>
                </a:solidFill>
              </a:defRPr>
            </a:lvl2pPr>
            <a:lvl3pPr eaLnBrk="1" latinLnBrk="0" hangingPunct="1">
              <a:defRPr kumimoji="0" lang="zh-CN" sz="2000">
                <a:solidFill>
                  <a:schemeClr val="tx1">
                    <a:lumMod val="85000"/>
                    <a:lumOff val="15000"/>
                  </a:schemeClr>
                </a:solidFill>
              </a:defRPr>
            </a:lvl3pPr>
            <a:lvl4pPr eaLnBrk="1" latinLnBrk="0" hangingPunct="1">
              <a:defRPr kumimoji="0" lang="zh-CN" sz="1800">
                <a:solidFill>
                  <a:schemeClr val="tx1">
                    <a:lumMod val="85000"/>
                    <a:lumOff val="15000"/>
                  </a:schemeClr>
                </a:solidFill>
              </a:defRPr>
            </a:lvl4pPr>
            <a:lvl5pPr eaLnBrk="1" latinLnBrk="0" hangingPunct="1">
              <a:defRPr kumimoji="0" lang="zh-CN" sz="1800">
                <a:solidFill>
                  <a:schemeClr val="tx1">
                    <a:lumMod val="85000"/>
                    <a:lumOff val="15000"/>
                  </a:schemeClr>
                </a:solidFill>
              </a:defRPr>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5" name="Date Placeholder 4"/>
          <p:cNvSpPr>
            <a:spLocks noGrp="1"/>
          </p:cNvSpPr>
          <p:nvPr>
            <p:ph type="dt" sz="half" idx="10"/>
          </p:nvPr>
        </p:nvSpPr>
        <p:spPr/>
        <p:txBody>
          <a:bodyPr/>
          <a:lstStyle/>
          <a:p>
            <a:fld id="{A258050E-B668-4FA7-85AD-C750C80A6E9B}" type="datetimeFigureOut">
              <a:rPr lang="zh-CN" altLang="en-US"/>
              <a:t>2024/12/6</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240D5ECE-8B49-45CD-BE81-EF81920D1969}" type="slidenum">
              <a:rPr/>
              <a:t>‹#›</a:t>
            </a:fld>
            <a:endParaRPr kumimoji="0" lang="zh-CN"/>
          </a:p>
        </p:txBody>
      </p:sp>
    </p:spTree>
    <p:extLst>
      <p:ext uri="{BB962C8B-B14F-4D97-AF65-F5344CB8AC3E}">
        <p14:creationId xmlns:p14="http://schemas.microsoft.com/office/powerpoint/2010/main" val="16172912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仅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cstate="print"/>
          <a:stretch>
            <a:fillRect/>
          </a:stretch>
        </p:blipFill>
        <p:spPr>
          <a:xfrm>
            <a:off x="0" y="762000"/>
            <a:ext cx="3260651" cy="2286000"/>
          </a:xfrm>
          <a:prstGeom prst="rect">
            <a:avLst/>
          </a:prstGeom>
        </p:spPr>
      </p:pic>
      <p:sp>
        <p:nvSpPr>
          <p:cNvPr id="2" name="Title 1"/>
          <p:cNvSpPr>
            <a:spLocks noGrp="1"/>
          </p:cNvSpPr>
          <p:nvPr>
            <p:ph type="title"/>
          </p:nvPr>
        </p:nvSpPr>
        <p:spPr>
          <a:xfrm>
            <a:off x="1295400" y="6103621"/>
            <a:ext cx="9347200" cy="700405"/>
          </a:xfrm>
        </p:spPr>
        <p:txBody>
          <a:bodyPr>
            <a:noAutofit/>
          </a:bodyPr>
          <a:lstStyle>
            <a:lvl1pPr algn="ctr" eaLnBrk="1" latinLnBrk="0" hangingPunct="1">
              <a:defRPr kumimoji="0" lang="zh-CN" sz="4000" b="1"/>
            </a:lvl1pPr>
          </a:lstStyle>
          <a:p>
            <a:pPr eaLnBrk="1" latinLnBrk="0" hangingPunct="1"/>
            <a:r>
              <a:rPr lang="zh-CN" altLang="en-US"/>
              <a:t>单击此处编辑母版标题样式</a:t>
            </a:r>
          </a:p>
        </p:txBody>
      </p:sp>
    </p:spTree>
    <p:extLst>
      <p:ext uri="{BB962C8B-B14F-4D97-AF65-F5344CB8AC3E}">
        <p14:creationId xmlns:p14="http://schemas.microsoft.com/office/powerpoint/2010/main" val="283390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仅标题: 强调">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zh-CN" altLang="en-US"/>
              <a:t>2024/12/6</a:t>
            </a:fld>
            <a:endParaRPr kumimoji="0" lang="zh-CN"/>
          </a:p>
        </p:txBody>
      </p:sp>
      <p:sp>
        <p:nvSpPr>
          <p:cNvPr id="3" name="Footer Placeholder 2"/>
          <p:cNvSpPr>
            <a:spLocks noGrp="1"/>
          </p:cNvSpPr>
          <p:nvPr>
            <p:ph type="ftr" sz="quarter" idx="11"/>
          </p:nvPr>
        </p:nvSpPr>
        <p:spPr/>
        <p:txBody>
          <a:bodyPr/>
          <a:lstStyle/>
          <a:p>
            <a:endParaRPr kumimoji="0" lang="zh-CN"/>
          </a:p>
        </p:txBody>
      </p:sp>
      <p:sp>
        <p:nvSpPr>
          <p:cNvPr id="4" name="Slide Number Placeholder 3"/>
          <p:cNvSpPr>
            <a:spLocks noGrp="1"/>
          </p:cNvSpPr>
          <p:nvPr>
            <p:ph type="sldNum" sz="quarter" idx="12"/>
          </p:nvPr>
        </p:nvSpPr>
        <p:spPr/>
        <p:txBody>
          <a:bodyPr/>
          <a:lstStyle/>
          <a:p>
            <a:fld id="{240D5ECE-8B49-45CD-BE81-EF81920D1969}" type="slidenum">
              <a:rPr/>
              <a:t>‹#›</a:t>
            </a:fld>
            <a:endParaRPr kumimoji="0" lang="zh-CN"/>
          </a:p>
        </p:txBody>
      </p:sp>
      <p:sp>
        <p:nvSpPr>
          <p:cNvPr id="6" name="Title 1"/>
          <p:cNvSpPr>
            <a:spLocks noGrp="1"/>
          </p:cNvSpPr>
          <p:nvPr>
            <p:ph type="title"/>
          </p:nvPr>
        </p:nvSpPr>
        <p:spPr>
          <a:xfrm>
            <a:off x="387200" y="3081000"/>
            <a:ext cx="11582400" cy="1095600"/>
          </a:xfrm>
        </p:spPr>
        <p:txBody>
          <a:bodyPr>
            <a:normAutofit/>
          </a:bodyPr>
          <a:lstStyle>
            <a:lvl1pPr algn="ctr" eaLnBrk="1" latinLnBrk="0" hangingPunct="1">
              <a:defRPr kumimoji="0" lang="zh-CN" sz="4600" b="1" kern="1200" spc="-150" baseline="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kumimoji="0" lang="zh-CN"/>
              <a:t>单击此处编辑母版标题样式</a:t>
            </a:r>
          </a:p>
        </p:txBody>
      </p:sp>
      <p:sp>
        <p:nvSpPr>
          <p:cNvPr id="7" name="Text Placeholder 2"/>
          <p:cNvSpPr>
            <a:spLocks noGrp="1"/>
          </p:cNvSpPr>
          <p:nvPr>
            <p:ph type="body" idx="1"/>
          </p:nvPr>
        </p:nvSpPr>
        <p:spPr>
          <a:xfrm>
            <a:off x="378603" y="2424752"/>
            <a:ext cx="11592000" cy="639762"/>
          </a:xfrm>
        </p:spPr>
        <p:txBody>
          <a:bodyPr anchor="b">
            <a:normAutofit/>
          </a:bodyPr>
          <a:lstStyle>
            <a:lvl1pPr marL="0" indent="0" algn="ctr" eaLnBrk="1" latinLnBrk="0" hangingPunct="1">
              <a:buNone/>
              <a:defRPr kumimoji="0" lang="zh-CN" sz="2800" kern="1200">
                <a:solidFill>
                  <a:srgbClr val="2E507A">
                    <a:alpha val="81000"/>
                  </a:srgbClr>
                </a:solidFill>
                <a:latin typeface="+mn-lt"/>
                <a:ea typeface="+mn-ea"/>
                <a:cs typeface="+mn-cs"/>
              </a:defRPr>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eaLnBrk="1" latinLnBrk="0" hangingPunct="1"/>
            <a:r>
              <a:rPr lang="zh-CN" altLang="en-US"/>
              <a:t>单击此处编辑母版文本样式</a:t>
            </a:r>
          </a:p>
        </p:txBody>
      </p:sp>
    </p:spTree>
    <p:extLst>
      <p:ext uri="{BB962C8B-B14F-4D97-AF65-F5344CB8AC3E}">
        <p14:creationId xmlns:p14="http://schemas.microsoft.com/office/powerpoint/2010/main" val="100145061"/>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0" y="6581149"/>
            <a:ext cx="12192000" cy="274302"/>
          </a:xfrm>
          <a:prstGeom prst="rect">
            <a:avLst/>
          </a:prstGeom>
          <a:solidFill>
            <a:srgbClr val="26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标题和文本">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eaLnBrk="1" latinLnBrk="0" hangingPunct="1">
              <a:defRPr kumimoji="0" lang="zh-CN">
                <a:solidFill>
                  <a:schemeClr val="bg1"/>
                </a:solidFill>
              </a:defRPr>
            </a:lvl1pPr>
          </a:lstStyle>
          <a:p>
            <a:fld id="{A258050E-B668-4FA7-85AD-C750C80A6E9B}" type="datetimeFigureOut">
              <a:rPr lang="zh-CN" altLang="en-US"/>
              <a:t>2024/12/6</a:t>
            </a:fld>
            <a:endParaRPr kumimoji="0" lang="zh-CN"/>
          </a:p>
        </p:txBody>
      </p:sp>
      <p:sp>
        <p:nvSpPr>
          <p:cNvPr id="4" name="Footer Placeholder 3"/>
          <p:cNvSpPr>
            <a:spLocks noGrp="1"/>
          </p:cNvSpPr>
          <p:nvPr>
            <p:ph type="ftr" sz="quarter" idx="11"/>
          </p:nvPr>
        </p:nvSpPr>
        <p:spPr/>
        <p:txBody>
          <a:bodyPr/>
          <a:lstStyle>
            <a:lvl1pPr eaLnBrk="1" latinLnBrk="0" hangingPunct="1">
              <a:defRPr kumimoji="0" lang="zh-CN">
                <a:solidFill>
                  <a:schemeClr val="bg1"/>
                </a:solidFill>
              </a:defRPr>
            </a:lvl1pPr>
          </a:lstStyle>
          <a:p>
            <a:endParaRPr kumimoji="0" lang="zh-CN"/>
          </a:p>
        </p:txBody>
      </p:sp>
      <p:sp>
        <p:nvSpPr>
          <p:cNvPr id="5" name="Slide Number Placeholder 4"/>
          <p:cNvSpPr>
            <a:spLocks noGrp="1"/>
          </p:cNvSpPr>
          <p:nvPr>
            <p:ph type="sldNum" sz="quarter" idx="12"/>
          </p:nvPr>
        </p:nvSpPr>
        <p:spPr/>
        <p:txBody>
          <a:bodyPr/>
          <a:lstStyle>
            <a:lvl1pPr eaLnBrk="1" latinLnBrk="0" hangingPunct="1">
              <a:defRPr kumimoji="0" lang="zh-CN">
                <a:solidFill>
                  <a:schemeClr val="bg1"/>
                </a:solidFill>
              </a:defRPr>
            </a:lvl1pPr>
          </a:lstStyle>
          <a:p>
            <a:fld id="{240D5ECE-8B49-45CD-BE81-EF81920D1969}" type="slidenum">
              <a:rPr/>
              <a:t>‹#›</a:t>
            </a:fld>
            <a:endParaRPr kumimoji="0" lang="zh-CN"/>
          </a:p>
        </p:txBody>
      </p:sp>
      <p:sp>
        <p:nvSpPr>
          <p:cNvPr id="7" name="Rectangle 6"/>
          <p:cNvSpPr/>
          <p:nvPr userDrawn="1"/>
        </p:nvSpPr>
        <p:spPr>
          <a:xfrm>
            <a:off x="0" y="2895600"/>
            <a:ext cx="100584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ltLang="en-US" sz="1800"/>
          </a:p>
        </p:txBody>
      </p:sp>
      <p:sp>
        <p:nvSpPr>
          <p:cNvPr id="9" name="Title 1"/>
          <p:cNvSpPr>
            <a:spLocks noGrp="1"/>
          </p:cNvSpPr>
          <p:nvPr>
            <p:ph type="title"/>
          </p:nvPr>
        </p:nvSpPr>
        <p:spPr>
          <a:xfrm>
            <a:off x="553156" y="3200400"/>
            <a:ext cx="9347200" cy="1676400"/>
          </a:xfrm>
        </p:spPr>
        <p:txBody>
          <a:bodyPr>
            <a:normAutofit/>
          </a:bodyPr>
          <a:lstStyle>
            <a:lvl1pPr marL="0" algn="l" defTabSz="914400" rtl="0" eaLnBrk="1" latinLnBrk="0" hangingPunct="1">
              <a:defRPr kumimoji="0" lang="zh-CN" sz="4000" kern="1200">
                <a:solidFill>
                  <a:schemeClr val="bg1"/>
                </a:solidFill>
                <a:latin typeface="+mn-lt"/>
                <a:ea typeface="+mn-ea"/>
                <a:cs typeface="+mn-cs"/>
              </a:defRPr>
            </a:lvl1pPr>
          </a:lstStyle>
          <a:p>
            <a:pPr eaLnBrk="1" latinLnBrk="0" hangingPunct="1"/>
            <a:r>
              <a:rPr lang="zh-CN" altLang="en-US"/>
              <a:t>单击此处编辑母版标题样式</a:t>
            </a:r>
          </a:p>
        </p:txBody>
      </p:sp>
      <p:sp>
        <p:nvSpPr>
          <p:cNvPr id="10" name="Text Placeholder 15"/>
          <p:cNvSpPr>
            <a:spLocks noGrp="1"/>
          </p:cNvSpPr>
          <p:nvPr>
            <p:ph type="body" sz="quarter" idx="14" hasCustomPrompt="1"/>
          </p:nvPr>
        </p:nvSpPr>
        <p:spPr>
          <a:xfrm>
            <a:off x="6197600" y="664780"/>
            <a:ext cx="5588000" cy="381000"/>
          </a:xfrm>
        </p:spPr>
        <p:txBody>
          <a:bodyPr>
            <a:normAutofit/>
          </a:bodyPr>
          <a:lstStyle>
            <a:lvl1pPr algn="r" eaLnBrk="1" latinLnBrk="0" hangingPunct="1">
              <a:buNone/>
              <a:defRPr kumimoji="0" lang="zh-CN" sz="1800" b="1" kern="1200">
                <a:solidFill>
                  <a:schemeClr val="bg1">
                    <a:lumMod val="65000"/>
                  </a:schemeClr>
                </a:solidFill>
                <a:latin typeface="Calibri" pitchFamily="34" charset="0"/>
                <a:ea typeface="+mn-ea"/>
                <a:cs typeface="+mn-cs"/>
              </a:defRPr>
            </a:lvl1pPr>
          </a:lstStyle>
          <a:p>
            <a:pPr lvl="0"/>
            <a:r>
              <a:rPr kumimoji="0" lang="zh-CN"/>
              <a:t>单击此处编辑母版副标题样式</a:t>
            </a:r>
          </a:p>
        </p:txBody>
      </p:sp>
    </p:spTree>
    <p:extLst>
      <p:ext uri="{BB962C8B-B14F-4D97-AF65-F5344CB8AC3E}">
        <p14:creationId xmlns:p14="http://schemas.microsoft.com/office/powerpoint/2010/main" val="973315437"/>
      </p:ext>
    </p:extLst>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1" y="609600"/>
            <a:ext cx="4011084" cy="825500"/>
          </a:xfrm>
        </p:spPr>
        <p:txBody>
          <a:bodyPr anchor="b"/>
          <a:lstStyle>
            <a:lvl1pPr algn="l" eaLnBrk="1" latinLnBrk="0" hangingPunct="1">
              <a:defRPr kumimoji="0" lang="zh-CN" sz="2000" b="1"/>
            </a:lvl1pPr>
          </a:lstStyle>
          <a:p>
            <a:pPr eaLnBrk="1" latinLnBrk="0" hangingPunct="1"/>
            <a:r>
              <a:rPr lang="zh-CN" altLang="en-US"/>
              <a:t>单击此处编辑母版标题样式</a:t>
            </a:r>
          </a:p>
        </p:txBody>
      </p:sp>
      <p:sp>
        <p:nvSpPr>
          <p:cNvPr id="3" name="Content Placeholder 2"/>
          <p:cNvSpPr>
            <a:spLocks noGrp="1"/>
          </p:cNvSpPr>
          <p:nvPr>
            <p:ph idx="1"/>
          </p:nvPr>
        </p:nvSpPr>
        <p:spPr>
          <a:xfrm>
            <a:off x="5071533" y="609600"/>
            <a:ext cx="6815667" cy="5334000"/>
          </a:xfrm>
        </p:spPr>
        <p:txBody>
          <a:bodyPr/>
          <a:lstStyle>
            <a:lvl1pPr eaLnBrk="1" latinLnBrk="0" hangingPunct="1">
              <a:defRPr kumimoji="0" lang="zh-CN" sz="2800">
                <a:solidFill>
                  <a:schemeClr val="bg1"/>
                </a:solidFill>
              </a:defRPr>
            </a:lvl1pPr>
            <a:lvl2pPr eaLnBrk="1" latinLnBrk="0" hangingPunct="1">
              <a:defRPr kumimoji="0" lang="zh-CN" sz="2800">
                <a:solidFill>
                  <a:schemeClr val="bg1"/>
                </a:solidFill>
              </a:defRPr>
            </a:lvl2pPr>
            <a:lvl3pPr eaLnBrk="1" latinLnBrk="0" hangingPunct="1">
              <a:defRPr kumimoji="0" lang="zh-CN" sz="2400">
                <a:solidFill>
                  <a:schemeClr val="bg1"/>
                </a:solidFill>
              </a:defRPr>
            </a:lvl3pPr>
            <a:lvl4pPr eaLnBrk="1" latinLnBrk="0" hangingPunct="1">
              <a:defRPr kumimoji="0" lang="zh-CN" sz="2000">
                <a:solidFill>
                  <a:schemeClr val="bg1"/>
                </a:solidFill>
              </a:defRPr>
            </a:lvl4pPr>
            <a:lvl5pPr eaLnBrk="1" latinLnBrk="0" hangingPunct="1">
              <a:defRPr kumimoji="0" lang="zh-CN" sz="2000">
                <a:solidFill>
                  <a:schemeClr val="bg1"/>
                </a:solidFill>
              </a:defRPr>
            </a:lvl5pPr>
            <a:lvl6pPr eaLnBrk="1" latinLnBrk="0" hangingPunct="1">
              <a:defRPr kumimoji="0" lang="zh-CN" sz="2000"/>
            </a:lvl6pPr>
            <a:lvl7pPr eaLnBrk="1" latinLnBrk="0" hangingPunct="1">
              <a:defRPr kumimoji="0" lang="zh-CN" sz="2000"/>
            </a:lvl7pPr>
            <a:lvl8pPr eaLnBrk="1" latinLnBrk="0" hangingPunct="1">
              <a:defRPr kumimoji="0" lang="zh-CN" sz="2000"/>
            </a:lvl8pPr>
            <a:lvl9pPr eaLnBrk="1" latinLnBrk="0" hangingPunct="1">
              <a:defRPr kumimoji="0" lang="zh-CN" sz="20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4" name="Text Placeholder 3"/>
          <p:cNvSpPr>
            <a:spLocks noGrp="1"/>
          </p:cNvSpPr>
          <p:nvPr>
            <p:ph type="body" sz="half" idx="2"/>
          </p:nvPr>
        </p:nvSpPr>
        <p:spPr>
          <a:xfrm>
            <a:off x="304801" y="1435102"/>
            <a:ext cx="4011084" cy="3822699"/>
          </a:xfrm>
        </p:spPr>
        <p:txBody>
          <a:bodyPr/>
          <a:lstStyle>
            <a:lvl1pPr marL="0" indent="0" eaLnBrk="1" latinLnBrk="0" hangingPunct="1">
              <a:buNone/>
              <a:defRPr kumimoji="0" lang="zh-CN" sz="1400">
                <a:solidFill>
                  <a:schemeClr val="tx1">
                    <a:lumMod val="75000"/>
                    <a:lumOff val="25000"/>
                  </a:schemeClr>
                </a:solidFill>
              </a:defRPr>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eaLnBrk="1" latinLnBrk="0" hangingPunct="1"/>
            <a:r>
              <a:rPr lang="zh-CN" altLang="en-US"/>
              <a:t>单击此处编辑母版文本样式</a:t>
            </a:r>
          </a:p>
        </p:txBody>
      </p:sp>
      <p:sp>
        <p:nvSpPr>
          <p:cNvPr id="5" name="Date Placeholder 4"/>
          <p:cNvSpPr>
            <a:spLocks noGrp="1"/>
          </p:cNvSpPr>
          <p:nvPr>
            <p:ph type="dt" sz="half" idx="10"/>
          </p:nvPr>
        </p:nvSpPr>
        <p:spPr/>
        <p:txBody>
          <a:bodyPr/>
          <a:lstStyle>
            <a:lvl1pPr eaLnBrk="1" latinLnBrk="0" hangingPunct="1">
              <a:defRPr kumimoji="0" lang="zh-CN">
                <a:solidFill>
                  <a:schemeClr val="bg1"/>
                </a:solidFill>
              </a:defRPr>
            </a:lvl1pPr>
          </a:lstStyle>
          <a:p>
            <a:fld id="{A258050E-B668-4FA7-85AD-C750C80A6E9B}" type="datetimeFigureOut">
              <a:rPr lang="zh-CN" altLang="en-US"/>
              <a:t>2024/12/6</a:t>
            </a:fld>
            <a:endParaRPr kumimoji="0" lang="zh-CN"/>
          </a:p>
        </p:txBody>
      </p:sp>
      <p:sp>
        <p:nvSpPr>
          <p:cNvPr id="6" name="Footer Placeholder 5"/>
          <p:cNvSpPr>
            <a:spLocks noGrp="1"/>
          </p:cNvSpPr>
          <p:nvPr>
            <p:ph type="ftr" sz="quarter" idx="11"/>
          </p:nvPr>
        </p:nvSpPr>
        <p:spPr/>
        <p:txBody>
          <a:bodyPr/>
          <a:lstStyle>
            <a:lvl1pPr eaLnBrk="1" latinLnBrk="0" hangingPunct="1">
              <a:defRPr kumimoji="0" lang="zh-CN">
                <a:solidFill>
                  <a:schemeClr val="bg1"/>
                </a:solidFill>
              </a:defRPr>
            </a:lvl1pPr>
          </a:lstStyle>
          <a:p>
            <a:endParaRPr kumimoji="0" lang="zh-CN"/>
          </a:p>
        </p:txBody>
      </p:sp>
      <p:sp>
        <p:nvSpPr>
          <p:cNvPr id="7" name="Slide Number Placeholder 6"/>
          <p:cNvSpPr>
            <a:spLocks noGrp="1"/>
          </p:cNvSpPr>
          <p:nvPr>
            <p:ph type="sldNum" sz="quarter" idx="12"/>
          </p:nvPr>
        </p:nvSpPr>
        <p:spPr/>
        <p:txBody>
          <a:bodyPr/>
          <a:lstStyle>
            <a:lvl1pPr eaLnBrk="1" latinLnBrk="0" hangingPunct="1">
              <a:defRPr kumimoji="0" lang="zh-CN">
                <a:solidFill>
                  <a:schemeClr val="bg1"/>
                </a:solidFill>
              </a:defRPr>
            </a:lvl1pPr>
          </a:lstStyle>
          <a:p>
            <a:fld id="{240D5ECE-8B49-45CD-BE81-EF81920D1969}" type="slidenum">
              <a:rPr/>
              <a:t>‹#›</a:t>
            </a:fld>
            <a:endParaRPr kumimoji="0" lang="zh-CN"/>
          </a:p>
        </p:txBody>
      </p:sp>
    </p:spTree>
    <p:extLst>
      <p:ext uri="{BB962C8B-B14F-4D97-AF65-F5344CB8AC3E}">
        <p14:creationId xmlns:p14="http://schemas.microsoft.com/office/powerpoint/2010/main" val="23201316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媒体(带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eaLnBrk="1" latinLnBrk="0" hangingPunct="1">
              <a:defRPr kumimoji="0" lang="zh-CN">
                <a:solidFill>
                  <a:schemeClr val="bg1"/>
                </a:solidFill>
              </a:defRPr>
            </a:lvl1pPr>
          </a:lstStyle>
          <a:p>
            <a:fld id="{A258050E-B668-4FA7-85AD-C750C80A6E9B}" type="datetimeFigureOut">
              <a:rPr lang="zh-CN" altLang="en-US"/>
              <a:t>2024/12/6</a:t>
            </a:fld>
            <a:endParaRPr kumimoji="0" lang="zh-CN"/>
          </a:p>
        </p:txBody>
      </p:sp>
      <p:sp>
        <p:nvSpPr>
          <p:cNvPr id="4" name="Footer Placeholder 3"/>
          <p:cNvSpPr>
            <a:spLocks noGrp="1"/>
          </p:cNvSpPr>
          <p:nvPr>
            <p:ph type="ftr" sz="quarter" idx="11"/>
          </p:nvPr>
        </p:nvSpPr>
        <p:spPr/>
        <p:txBody>
          <a:bodyPr/>
          <a:lstStyle>
            <a:lvl1pPr eaLnBrk="1" latinLnBrk="0" hangingPunct="1">
              <a:defRPr kumimoji="0" lang="zh-CN">
                <a:solidFill>
                  <a:schemeClr val="bg1"/>
                </a:solidFill>
              </a:defRPr>
            </a:lvl1pPr>
          </a:lstStyle>
          <a:p>
            <a:endParaRPr kumimoji="0" lang="zh-CN"/>
          </a:p>
        </p:txBody>
      </p:sp>
      <p:sp>
        <p:nvSpPr>
          <p:cNvPr id="5" name="Slide Number Placeholder 4"/>
          <p:cNvSpPr>
            <a:spLocks noGrp="1"/>
          </p:cNvSpPr>
          <p:nvPr>
            <p:ph type="sldNum" sz="quarter" idx="12"/>
          </p:nvPr>
        </p:nvSpPr>
        <p:spPr/>
        <p:txBody>
          <a:bodyPr/>
          <a:lstStyle>
            <a:lvl1pPr eaLnBrk="1" latinLnBrk="0" hangingPunct="1">
              <a:defRPr kumimoji="0" lang="zh-CN">
                <a:solidFill>
                  <a:schemeClr val="bg1"/>
                </a:solidFill>
              </a:defRPr>
            </a:lvl1pPr>
          </a:lstStyle>
          <a:p>
            <a:fld id="{240D5ECE-8B49-45CD-BE81-EF81920D1969}" type="slidenum">
              <a:rPr/>
              <a:t>‹#›</a:t>
            </a:fld>
            <a:endParaRPr kumimoji="0" lang="zh-CN"/>
          </a:p>
        </p:txBody>
      </p:sp>
      <p:sp>
        <p:nvSpPr>
          <p:cNvPr id="6" name="Rectangle 5"/>
          <p:cNvSpPr/>
          <p:nvPr userDrawn="1"/>
        </p:nvSpPr>
        <p:spPr>
          <a:xfrm>
            <a:off x="793684" y="4800600"/>
            <a:ext cx="6498336"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ltLang="en-US" sz="1800" b="1">
              <a:latin typeface="Georgia" pitchFamily="18" charset="0"/>
            </a:endParaRPr>
          </a:p>
        </p:txBody>
      </p:sp>
      <p:sp>
        <p:nvSpPr>
          <p:cNvPr id="7" name="Title 1"/>
          <p:cNvSpPr>
            <a:spLocks noGrp="1"/>
          </p:cNvSpPr>
          <p:nvPr>
            <p:ph type="title"/>
          </p:nvPr>
        </p:nvSpPr>
        <p:spPr>
          <a:xfrm>
            <a:off x="808736" y="4800600"/>
            <a:ext cx="6412325" cy="566738"/>
          </a:xfrm>
        </p:spPr>
        <p:txBody>
          <a:bodyPr anchor="b">
            <a:normAutofit/>
          </a:bodyPr>
          <a:lstStyle>
            <a:lvl1pPr algn="ctr" eaLnBrk="1" latinLnBrk="0" hangingPunct="1">
              <a:defRPr kumimoji="0" lang="zh-CN" sz="1800" b="0">
                <a:solidFill>
                  <a:schemeClr val="bg1">
                    <a:lumMod val="85000"/>
                  </a:schemeClr>
                </a:solidFill>
                <a:latin typeface="Georgia" pitchFamily="18" charset="0"/>
              </a:defRPr>
            </a:lvl1pPr>
          </a:lstStyle>
          <a:p>
            <a:pPr eaLnBrk="1" latinLnBrk="0" hangingPunct="1"/>
            <a:r>
              <a:rPr lang="zh-CN" altLang="en-US"/>
              <a:t>单击此处编辑母版标题样式</a:t>
            </a:r>
          </a:p>
        </p:txBody>
      </p:sp>
      <p:sp>
        <p:nvSpPr>
          <p:cNvPr id="9" name="Media Placeholder 8"/>
          <p:cNvSpPr>
            <a:spLocks noGrp="1"/>
          </p:cNvSpPr>
          <p:nvPr>
            <p:ph type="media" sz="quarter" idx="13" hasCustomPrompt="1"/>
          </p:nvPr>
        </p:nvSpPr>
        <p:spPr>
          <a:xfrm>
            <a:off x="782696" y="838200"/>
            <a:ext cx="6498336" cy="3812822"/>
          </a:xfrm>
        </p:spPr>
        <p:txBody>
          <a:bodyPr/>
          <a:lstStyle>
            <a:lvl1pPr eaLnBrk="1" latinLnBrk="0" hangingPunct="1">
              <a:buNone/>
              <a:defRPr kumimoji="0" lang="zh-CN"/>
            </a:lvl1pPr>
          </a:lstStyle>
          <a:p>
            <a:pPr eaLnBrk="1" latinLnBrk="0" hangingPunct="1"/>
            <a:r>
              <a:rPr lang="zh-CN" altLang="en-US"/>
              <a:t>单击图标添加媒体</a:t>
            </a:r>
          </a:p>
        </p:txBody>
      </p:sp>
      <p:sp>
        <p:nvSpPr>
          <p:cNvPr id="11" name="Text Placeholder 10"/>
          <p:cNvSpPr>
            <a:spLocks noGrp="1"/>
          </p:cNvSpPr>
          <p:nvPr>
            <p:ph type="body" sz="quarter" idx="14"/>
          </p:nvPr>
        </p:nvSpPr>
        <p:spPr>
          <a:xfrm>
            <a:off x="7702484" y="838201"/>
            <a:ext cx="3759200" cy="4636911"/>
          </a:xfrm>
        </p:spPr>
        <p:txBody>
          <a:bodyPr>
            <a:normAutofit/>
          </a:bodyPr>
          <a:lstStyle>
            <a:lvl1pPr marL="0" indent="0" algn="l" eaLnBrk="1" latinLnBrk="0" hangingPunct="1">
              <a:buNone/>
              <a:defRPr kumimoji="0" lang="zh-CN" sz="2400">
                <a:solidFill>
                  <a:schemeClr val="bg1"/>
                </a:solidFill>
              </a:defRPr>
            </a:lvl1pPr>
          </a:lstStyle>
          <a:p>
            <a:pPr lvl="0" eaLnBrk="1" latinLnBrk="0" hangingPunct="1"/>
            <a:r>
              <a:rPr lang="zh-CN" altLang="en-US"/>
              <a:t>单击此处编辑母版文本样式</a:t>
            </a:r>
          </a:p>
        </p:txBody>
      </p:sp>
    </p:spTree>
    <p:extLst>
      <p:ext uri="{BB962C8B-B14F-4D97-AF65-F5344CB8AC3E}">
        <p14:creationId xmlns:p14="http://schemas.microsoft.com/office/powerpoint/2010/main" val="222927594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2390400" y="4800600"/>
            <a:ext cx="73344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ltLang="en-US" sz="1800" b="1">
              <a:latin typeface="Georgia" pitchFamily="18" charset="0"/>
            </a:endParaRPr>
          </a:p>
        </p:txBody>
      </p:sp>
      <p:sp>
        <p:nvSpPr>
          <p:cNvPr id="2" name="Title 1"/>
          <p:cNvSpPr>
            <a:spLocks noGrp="1"/>
          </p:cNvSpPr>
          <p:nvPr>
            <p:ph type="title"/>
          </p:nvPr>
        </p:nvSpPr>
        <p:spPr>
          <a:xfrm>
            <a:off x="2389717" y="4800600"/>
            <a:ext cx="7315200" cy="566738"/>
          </a:xfrm>
        </p:spPr>
        <p:txBody>
          <a:bodyPr anchor="b">
            <a:normAutofit/>
          </a:bodyPr>
          <a:lstStyle>
            <a:lvl1pPr algn="ctr" eaLnBrk="1" latinLnBrk="0" hangingPunct="1">
              <a:defRPr kumimoji="0" lang="zh-CN" sz="1800" b="0">
                <a:solidFill>
                  <a:schemeClr val="bg1">
                    <a:lumMod val="85000"/>
                  </a:schemeClr>
                </a:solidFill>
                <a:latin typeface="Georgia" pitchFamily="18" charset="0"/>
              </a:defRPr>
            </a:lvl1pPr>
          </a:lstStyle>
          <a:p>
            <a:pPr eaLnBrk="1" latinLnBrk="0" hangingPunct="1"/>
            <a:r>
              <a:rPr lang="zh-CN" altLang="en-US"/>
              <a:t>单击此处编辑母版标题样式</a:t>
            </a:r>
          </a:p>
        </p:txBody>
      </p:sp>
      <p:sp>
        <p:nvSpPr>
          <p:cNvPr id="3" name="Picture Placeholder 2"/>
          <p:cNvSpPr>
            <a:spLocks noGrp="1"/>
          </p:cNvSpPr>
          <p:nvPr>
            <p:ph type="pic" idx="1"/>
          </p:nvPr>
        </p:nvSpPr>
        <p:spPr>
          <a:xfrm>
            <a:off x="2389717" y="612775"/>
            <a:ext cx="7315200" cy="4114800"/>
          </a:xfrm>
        </p:spPr>
        <p:txBody>
          <a:bodyPr/>
          <a:lstStyle>
            <a:lvl1pPr marL="0" indent="0" eaLnBrk="1" latinLnBrk="0" hangingPunct="1">
              <a:buNone/>
              <a:defRPr kumimoji="0" lang="zh-CN" sz="3200"/>
            </a:lvl1pPr>
            <a:lvl2pPr marL="457200" indent="0" eaLnBrk="1" latinLnBrk="0" hangingPunct="1">
              <a:buNone/>
              <a:defRPr kumimoji="0" lang="zh-CN" sz="2800"/>
            </a:lvl2pPr>
            <a:lvl3pPr marL="914400" indent="0" eaLnBrk="1" latinLnBrk="0" hangingPunct="1">
              <a:buNone/>
              <a:defRPr kumimoji="0" lang="zh-CN" sz="2400"/>
            </a:lvl3pPr>
            <a:lvl4pPr marL="1371600" indent="0" eaLnBrk="1" latinLnBrk="0" hangingPunct="1">
              <a:buNone/>
              <a:defRPr kumimoji="0" lang="zh-CN" sz="2000"/>
            </a:lvl4pPr>
            <a:lvl5pPr marL="1828800" indent="0" eaLnBrk="1" latinLnBrk="0" hangingPunct="1">
              <a:buNone/>
              <a:defRPr kumimoji="0" lang="zh-CN" sz="2000"/>
            </a:lvl5pPr>
            <a:lvl6pPr marL="2286000" indent="0" eaLnBrk="1" latinLnBrk="0" hangingPunct="1">
              <a:buNone/>
              <a:defRPr kumimoji="0" lang="zh-CN" sz="2000"/>
            </a:lvl6pPr>
            <a:lvl7pPr marL="2743200" indent="0" eaLnBrk="1" latinLnBrk="0" hangingPunct="1">
              <a:buNone/>
              <a:defRPr kumimoji="0" lang="zh-CN" sz="2000"/>
            </a:lvl7pPr>
            <a:lvl8pPr marL="3200400" indent="0" eaLnBrk="1" latinLnBrk="0" hangingPunct="1">
              <a:buNone/>
              <a:defRPr kumimoji="0" lang="zh-CN" sz="2000"/>
            </a:lvl8pPr>
            <a:lvl9pPr marL="3657600" indent="0" eaLnBrk="1" latinLnBrk="0" hangingPunct="1">
              <a:buNone/>
              <a:defRPr kumimoji="0" lang="zh-CN" sz="2000"/>
            </a:lvl9pPr>
          </a:lstStyle>
          <a:p>
            <a:pPr eaLnBrk="1" latinLnBrk="0" hangingPunct="1"/>
            <a:r>
              <a:rPr lang="zh-CN" altLang="en-US"/>
              <a:t>单击图标添加图片</a:t>
            </a:r>
          </a:p>
        </p:txBody>
      </p:sp>
      <p:sp>
        <p:nvSpPr>
          <p:cNvPr id="4" name="Text Placeholder 3"/>
          <p:cNvSpPr>
            <a:spLocks noGrp="1"/>
          </p:cNvSpPr>
          <p:nvPr>
            <p:ph type="body" sz="half" idx="2"/>
          </p:nvPr>
        </p:nvSpPr>
        <p:spPr>
          <a:xfrm>
            <a:off x="2389717" y="5562600"/>
            <a:ext cx="7315200" cy="609600"/>
          </a:xfrm>
        </p:spPr>
        <p:txBody>
          <a:bodyPr/>
          <a:lstStyle>
            <a:lvl1pPr marL="0" indent="0" algn="ctr"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eaLnBrk="1" latinLnBrk="0" hangingPunct="1"/>
            <a:r>
              <a:rPr lang="zh-CN" altLang="en-US"/>
              <a:t>单击此处编辑母版文本样式</a:t>
            </a:r>
          </a:p>
        </p:txBody>
      </p:sp>
      <p:sp>
        <p:nvSpPr>
          <p:cNvPr id="5" name="Date Placeholder 4"/>
          <p:cNvSpPr>
            <a:spLocks noGrp="1"/>
          </p:cNvSpPr>
          <p:nvPr>
            <p:ph type="dt" sz="half" idx="10"/>
          </p:nvPr>
        </p:nvSpPr>
        <p:spPr/>
        <p:txBody>
          <a:bodyPr/>
          <a:lstStyle>
            <a:lvl1pPr eaLnBrk="1" latinLnBrk="0" hangingPunct="1">
              <a:defRPr kumimoji="0" lang="zh-CN">
                <a:solidFill>
                  <a:schemeClr val="bg1"/>
                </a:solidFill>
              </a:defRPr>
            </a:lvl1pPr>
          </a:lstStyle>
          <a:p>
            <a:fld id="{A258050E-B668-4FA7-85AD-C750C80A6E9B}" type="datetimeFigureOut">
              <a:rPr lang="zh-CN" altLang="en-US"/>
              <a:t>2024/12/6</a:t>
            </a:fld>
            <a:endParaRPr kumimoji="0" lang="zh-CN"/>
          </a:p>
        </p:txBody>
      </p:sp>
      <p:sp>
        <p:nvSpPr>
          <p:cNvPr id="6" name="Footer Placeholder 5"/>
          <p:cNvSpPr>
            <a:spLocks noGrp="1"/>
          </p:cNvSpPr>
          <p:nvPr>
            <p:ph type="ftr" sz="quarter" idx="11"/>
          </p:nvPr>
        </p:nvSpPr>
        <p:spPr/>
        <p:txBody>
          <a:bodyPr/>
          <a:lstStyle>
            <a:lvl1pPr eaLnBrk="1" latinLnBrk="0" hangingPunct="1">
              <a:defRPr kumimoji="0" lang="zh-CN">
                <a:solidFill>
                  <a:schemeClr val="bg1"/>
                </a:solidFill>
              </a:defRPr>
            </a:lvl1pPr>
          </a:lstStyle>
          <a:p>
            <a:endParaRPr kumimoji="0" lang="zh-CN"/>
          </a:p>
        </p:txBody>
      </p:sp>
      <p:sp>
        <p:nvSpPr>
          <p:cNvPr id="7" name="Slide Number Placeholder 6"/>
          <p:cNvSpPr>
            <a:spLocks noGrp="1"/>
          </p:cNvSpPr>
          <p:nvPr>
            <p:ph type="sldNum" sz="quarter" idx="12"/>
          </p:nvPr>
        </p:nvSpPr>
        <p:spPr/>
        <p:txBody>
          <a:bodyPr/>
          <a:lstStyle>
            <a:lvl1pPr eaLnBrk="1" latinLnBrk="0" hangingPunct="1">
              <a:defRPr kumimoji="0" lang="zh-CN">
                <a:solidFill>
                  <a:schemeClr val="bg1"/>
                </a:solidFill>
              </a:defRPr>
            </a:lvl1pPr>
          </a:lstStyle>
          <a:p>
            <a:fld id="{240D5ECE-8B49-45CD-BE81-EF81920D1969}" type="slidenum">
              <a:rPr/>
              <a:t>‹#›</a:t>
            </a:fld>
            <a:endParaRPr kumimoji="0" lang="zh-CN"/>
          </a:p>
        </p:txBody>
      </p:sp>
    </p:spTree>
    <p:extLst>
      <p:ext uri="{BB962C8B-B14F-4D97-AF65-F5344CB8AC3E}">
        <p14:creationId xmlns:p14="http://schemas.microsoft.com/office/powerpoint/2010/main" val="13032019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标题和竖排文字">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4" name="Date Placeholder 3"/>
          <p:cNvSpPr>
            <a:spLocks noGrp="1"/>
          </p:cNvSpPr>
          <p:nvPr>
            <p:ph type="dt" sz="half" idx="10"/>
          </p:nvPr>
        </p:nvSpPr>
        <p:spPr/>
        <p:txBody>
          <a:bodyPr/>
          <a:lstStyle/>
          <a:p>
            <a:fld id="{A258050E-B668-4FA7-85AD-C750C80A6E9B}" type="datetimeFigureOut">
              <a:rPr lang="zh-CN" altLang="en-US"/>
              <a:t>2024/12/6</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240D5ECE-8B49-45CD-BE81-EF81920D1969}" type="slidenum">
              <a:rPr/>
              <a:t>‹#›</a:t>
            </a:fld>
            <a:endParaRPr kumimoji="0" lang="zh-CN"/>
          </a:p>
        </p:txBody>
      </p:sp>
      <p:sp>
        <p:nvSpPr>
          <p:cNvPr id="14" name="Title 1"/>
          <p:cNvSpPr>
            <a:spLocks noGrp="1"/>
          </p:cNvSpPr>
          <p:nvPr>
            <p:ph type="title" hasCustomPrompt="1"/>
          </p:nvPr>
        </p:nvSpPr>
        <p:spPr>
          <a:xfrm>
            <a:off x="0" y="414867"/>
            <a:ext cx="6705600" cy="457200"/>
          </a:xfrm>
          <a:solidFill>
            <a:schemeClr val="tx1">
              <a:lumMod val="50000"/>
              <a:lumOff val="50000"/>
            </a:schemeClr>
          </a:solidFill>
        </p:spPr>
        <p:txBody>
          <a:bodyPr>
            <a:normAutofit/>
          </a:bodyPr>
          <a:lstStyle>
            <a:lvl1pPr algn="l" eaLnBrk="1" latinLnBrk="0" hangingPunct="1">
              <a:defRPr kumimoji="0" lang="zh-CN" sz="2800" b="1" kern="1200" baseline="0">
                <a:solidFill>
                  <a:schemeClr val="bg1"/>
                </a:solidFill>
                <a:latin typeface="+mn-lt"/>
                <a:ea typeface="+mn-ea"/>
                <a:cs typeface="+mn-cs"/>
              </a:defRPr>
            </a:lvl1pPr>
          </a:lstStyle>
          <a:p>
            <a:r>
              <a:rPr kumimoji="0" lang="zh-CN"/>
              <a:t>    单击此处编辑母版标题样式</a:t>
            </a:r>
          </a:p>
        </p:txBody>
      </p:sp>
    </p:spTree>
    <p:extLst>
      <p:ext uri="{BB962C8B-B14F-4D97-AF65-F5344CB8AC3E}">
        <p14:creationId xmlns:p14="http://schemas.microsoft.com/office/powerpoint/2010/main" val="7598066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274639"/>
            <a:ext cx="2743200" cy="5851525"/>
          </a:xfrm>
        </p:spPr>
        <p:txBody>
          <a:bodyPr vert="eaVert"/>
          <a:lstStyle/>
          <a:p>
            <a:pPr eaLnBrk="1" latinLnBrk="0" hangingPunct="1"/>
            <a:r>
              <a:rPr lang="zh-CN" altLang="en-US"/>
              <a:t>单击此处编辑母版标题样式</a:t>
            </a:r>
          </a:p>
        </p:txBody>
      </p:sp>
      <p:sp>
        <p:nvSpPr>
          <p:cNvPr id="3" name="Vertical Text Placeholder 2"/>
          <p:cNvSpPr>
            <a:spLocks noGrp="1"/>
          </p:cNvSpPr>
          <p:nvPr>
            <p:ph type="body" orient="vert" idx="1"/>
          </p:nvPr>
        </p:nvSpPr>
        <p:spPr>
          <a:xfrm>
            <a:off x="609600" y="274639"/>
            <a:ext cx="68072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4" name="Date Placeholder 3"/>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fld id="{A258050E-B668-4FA7-85AD-C750C80A6E9B}" type="datetimeFigureOut">
              <a:rPr lang="zh-CN" altLang="en-US"/>
              <a:t>2024/12/6</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fld id="{240D5ECE-8B49-45CD-BE81-EF81920D1969}" type="slidenum">
              <a:rPr/>
              <a:t>‹#›</a:t>
            </a:fld>
            <a:endParaRPr kumimoji="0" lang="zh-CN"/>
          </a:p>
        </p:txBody>
      </p:sp>
    </p:spTree>
    <p:extLst>
      <p:ext uri="{BB962C8B-B14F-4D97-AF65-F5344CB8AC3E}">
        <p14:creationId xmlns:p14="http://schemas.microsoft.com/office/powerpoint/2010/main" val="20709774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空白">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a:fillRect/>
          </a:stretch>
        </p:blipFill>
        <p:spPr>
          <a:xfrm>
            <a:off x="4707" y="5867400"/>
            <a:ext cx="12192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zh-CN" altLang="en-US"/>
              <a:t>2024/12/6</a:t>
            </a:fld>
            <a:endParaRPr kumimoji="0" lang="zh-CN"/>
          </a:p>
        </p:txBody>
      </p:sp>
      <p:sp>
        <p:nvSpPr>
          <p:cNvPr id="3" name="Footer Placeholder 2"/>
          <p:cNvSpPr>
            <a:spLocks noGrp="1"/>
          </p:cNvSpPr>
          <p:nvPr>
            <p:ph type="ftr" sz="quarter" idx="11"/>
          </p:nvPr>
        </p:nvSpPr>
        <p:spPr/>
        <p:txBody>
          <a:bodyPr/>
          <a:lstStyle/>
          <a:p>
            <a:endParaRPr kumimoji="0" lang="zh-CN"/>
          </a:p>
        </p:txBody>
      </p:sp>
      <p:sp>
        <p:nvSpPr>
          <p:cNvPr id="4" name="Slide Number Placeholder 3"/>
          <p:cNvSpPr>
            <a:spLocks noGrp="1"/>
          </p:cNvSpPr>
          <p:nvPr>
            <p:ph type="sldNum" sz="quarter" idx="12"/>
          </p:nvPr>
        </p:nvSpPr>
        <p:spPr/>
        <p:txBody>
          <a:bodyPr/>
          <a:lstStyle/>
          <a:p>
            <a:fld id="{73820FCD-5F4C-4989-BE05-0A8208BCBC21}" type="slidenum">
              <a:rPr/>
              <a:t>‹#›</a:t>
            </a:fld>
            <a:endParaRPr kumimoji="0" lang="zh-CN"/>
          </a:p>
        </p:txBody>
      </p:sp>
    </p:spTree>
    <p:extLst>
      <p:ext uri="{BB962C8B-B14F-4D97-AF65-F5344CB8AC3E}">
        <p14:creationId xmlns:p14="http://schemas.microsoft.com/office/powerpoint/2010/main" val="127655996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p>
            <a:pPr fontAlgn="base">
              <a:spcBef>
                <a:spcPct val="0"/>
              </a:spcBef>
              <a:spcAft>
                <a:spcPct val="0"/>
              </a:spcAft>
              <a:defRPr/>
            </a:pPr>
            <a:endParaRPr lang="en-US" altLang="zh-CN">
              <a:solidFill>
                <a:schemeClr val="tx1"/>
              </a:solidFill>
              <a:latin typeface="Arial" charset="0"/>
            </a:endParaRPr>
          </a:p>
        </p:txBody>
      </p:sp>
      <p:sp>
        <p:nvSpPr>
          <p:cNvPr id="6" name="灯片编号占位符 5"/>
          <p:cNvSpPr>
            <a:spLocks noGrp="1"/>
          </p:cNvSpPr>
          <p:nvPr>
            <p:ph type="sldNum" sz="quarter" idx="11"/>
          </p:nvPr>
        </p:nvSpPr>
        <p:spPr/>
        <p:txBody>
          <a:bodyPr/>
          <a:lstStyle/>
          <a:p>
            <a:pPr lvl="0" algn="r" eaLnBrk="1" hangingPunct="1"/>
            <a:fld id="{9A0DB2DC-4C9A-4742-B13C-FB6460FD3503}" type="slidenum">
              <a:rPr lang="zh-CN" altLang="en-US" sz="1200" dirty="0">
                <a:latin typeface="Arial Black" pitchFamily="34" charset="0"/>
              </a:rPr>
              <a:t>‹#›</a:t>
            </a:fld>
            <a:endParaRPr lang="zh-CN" altLang="en-US" sz="1200" dirty="0">
              <a:latin typeface="Arial Black" pitchFamily="34" charset="0"/>
            </a:endParaRPr>
          </a:p>
        </p:txBody>
      </p:sp>
      <p:sp>
        <p:nvSpPr>
          <p:cNvPr id="7" name="日期占位符 6"/>
          <p:cNvSpPr>
            <a:spLocks noGrp="1"/>
          </p:cNvSpPr>
          <p:nvPr>
            <p:ph type="dt" sz="half" idx="12"/>
          </p:nvPr>
        </p:nvSpPr>
        <p:spPr/>
        <p:txBody>
          <a:bodyPr/>
          <a:lstStyle/>
          <a:p>
            <a:pPr fontAlgn="base">
              <a:spcBef>
                <a:spcPct val="0"/>
              </a:spcBef>
              <a:spcAft>
                <a:spcPct val="0"/>
              </a:spcAft>
              <a:defRPr/>
            </a:pPr>
            <a:endParaRPr lang="en-US" altLang="zh-CN">
              <a:solidFill>
                <a:schemeClr val="tx1"/>
              </a:solidFill>
              <a:latin typeface="Arial" charset="0"/>
            </a:endParaRPr>
          </a:p>
        </p:txBody>
      </p:sp>
    </p:spTree>
    <p:extLst>
      <p:ext uri="{BB962C8B-B14F-4D97-AF65-F5344CB8AC3E}">
        <p14:creationId xmlns:p14="http://schemas.microsoft.com/office/powerpoint/2010/main" val="543655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2"/>
            <a:ext cx="2743200" cy="365125"/>
          </a:xfrm>
          <a:prstGeom prst="rect">
            <a:avLst/>
          </a:prstGeom>
        </p:spPr>
        <p:txBody>
          <a:bodyPr/>
          <a:lstStyle/>
          <a:p>
            <a:fld id="{68A26DF2-B983-44D9-BFC8-DD070C5E7A97}" type="datetimeFigureOut">
              <a:rPr lang="zh-CN" altLang="en-US" smtClean="0"/>
              <a:t>2024/12/6</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p>
            <a:fld id="{FD73C38F-0CA0-40EC-A919-880E215D0F4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2"/>
            <a:ext cx="2743200" cy="365125"/>
          </a:xfrm>
          <a:prstGeom prst="rect">
            <a:avLst/>
          </a:prstGeom>
        </p:spPr>
        <p:txBody>
          <a:bodyPr/>
          <a:lstStyle/>
          <a:p>
            <a:fld id="{68A26DF2-B983-44D9-BFC8-DD070C5E7A97}" type="datetimeFigureOut">
              <a:rPr lang="zh-CN" altLang="en-US" smtClean="0"/>
              <a:t>2024/12/6</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2"/>
            <a:ext cx="2743200" cy="365125"/>
          </a:xfrm>
          <a:prstGeom prst="rect">
            <a:avLst/>
          </a:prstGeom>
        </p:spPr>
        <p:txBody>
          <a:bodyPr/>
          <a:lstStyle/>
          <a:p>
            <a:fld id="{FD73C38F-0CA0-40EC-A919-880E215D0F4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2"/>
            <a:ext cx="2743200" cy="365125"/>
          </a:xfrm>
          <a:prstGeom prst="rect">
            <a:avLst/>
          </a:prstGeom>
        </p:spPr>
        <p:txBody>
          <a:bodyPr/>
          <a:lstStyle/>
          <a:p>
            <a:fld id="{68A26DF2-B983-44D9-BFC8-DD070C5E7A97}" type="datetimeFigureOut">
              <a:rPr lang="zh-CN" altLang="en-US" smtClean="0"/>
              <a:t>2024/12/6</a:t>
            </a:fld>
            <a:endParaRPr lang="zh-CN" altLang="en-US"/>
          </a:p>
        </p:txBody>
      </p:sp>
      <p:sp>
        <p:nvSpPr>
          <p:cNvPr id="8" name="页脚占位符 7"/>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2"/>
            <a:ext cx="2743200" cy="365125"/>
          </a:xfrm>
          <a:prstGeom prst="rect">
            <a:avLst/>
          </a:prstGeom>
        </p:spPr>
        <p:txBody>
          <a:bodyPr/>
          <a:lstStyle/>
          <a:p>
            <a:fld id="{FD73C38F-0CA0-40EC-A919-880E215D0F4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203864"/>
        </a:solidFill>
        <a:effectLst/>
      </p:bgPr>
    </p:bg>
    <p:spTree>
      <p:nvGrpSpPr>
        <p:cNvPr id="1" name=""/>
        <p:cNvGrpSpPr/>
        <p:nvPr/>
      </p:nvGrpSpPr>
      <p:grpSpPr>
        <a:xfrm>
          <a:off x="0" y="0"/>
          <a:ext cx="0" cy="0"/>
          <a:chOff x="0" y="0"/>
          <a:chExt cx="0" cy="0"/>
        </a:xfrm>
      </p:grpSpPr>
      <p:sp>
        <p:nvSpPr>
          <p:cNvPr id="10" name="矩形 9"/>
          <p:cNvSpPr/>
          <p:nvPr userDrawn="1"/>
        </p:nvSpPr>
        <p:spPr>
          <a:xfrm>
            <a:off x="0" y="6286500"/>
            <a:ext cx="12192000" cy="571500"/>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9"/>
          <p:cNvSpPr/>
          <p:nvPr userDrawn="1"/>
        </p:nvSpPr>
        <p:spPr bwMode="auto">
          <a:xfrm>
            <a:off x="0" y="1629279"/>
            <a:ext cx="7992533" cy="5228721"/>
          </a:xfrm>
          <a:custGeom>
            <a:avLst/>
            <a:gdLst>
              <a:gd name="T0" fmla="*/ 351 w 368"/>
              <a:gd name="T1" fmla="*/ 64 h 304"/>
              <a:gd name="T2" fmla="*/ 355 w 368"/>
              <a:gd name="T3" fmla="*/ 52 h 304"/>
              <a:gd name="T4" fmla="*/ 325 w 368"/>
              <a:gd name="T5" fmla="*/ 36 h 304"/>
              <a:gd name="T6" fmla="*/ 0 w 368"/>
              <a:gd name="T7" fmla="*/ 0 h 304"/>
              <a:gd name="T8" fmla="*/ 0 w 368"/>
              <a:gd name="T9" fmla="*/ 304 h 304"/>
              <a:gd name="T10" fmla="*/ 300 w 368"/>
              <a:gd name="T11" fmla="*/ 304 h 304"/>
              <a:gd name="T12" fmla="*/ 368 w 368"/>
              <a:gd name="T13" fmla="*/ 104 h 304"/>
              <a:gd name="T14" fmla="*/ 365 w 368"/>
              <a:gd name="T15" fmla="*/ 65 h 304"/>
              <a:gd name="T16" fmla="*/ 351 w 368"/>
              <a:gd name="T17" fmla="*/ 6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304">
                <a:moveTo>
                  <a:pt x="351" y="64"/>
                </a:moveTo>
                <a:cubicBezTo>
                  <a:pt x="349" y="59"/>
                  <a:pt x="355" y="52"/>
                  <a:pt x="355" y="52"/>
                </a:cubicBezTo>
                <a:cubicBezTo>
                  <a:pt x="325" y="36"/>
                  <a:pt x="325" y="36"/>
                  <a:pt x="325" y="36"/>
                </a:cubicBezTo>
                <a:cubicBezTo>
                  <a:pt x="226" y="97"/>
                  <a:pt x="47" y="113"/>
                  <a:pt x="0" y="0"/>
                </a:cubicBezTo>
                <a:cubicBezTo>
                  <a:pt x="0" y="304"/>
                  <a:pt x="0" y="304"/>
                  <a:pt x="0" y="304"/>
                </a:cubicBezTo>
                <a:cubicBezTo>
                  <a:pt x="300" y="304"/>
                  <a:pt x="300" y="304"/>
                  <a:pt x="300" y="304"/>
                </a:cubicBezTo>
                <a:cubicBezTo>
                  <a:pt x="247" y="200"/>
                  <a:pt x="368" y="104"/>
                  <a:pt x="368" y="104"/>
                </a:cubicBezTo>
                <a:cubicBezTo>
                  <a:pt x="365" y="65"/>
                  <a:pt x="365" y="65"/>
                  <a:pt x="365" y="65"/>
                </a:cubicBezTo>
                <a:cubicBezTo>
                  <a:pt x="365" y="65"/>
                  <a:pt x="354" y="70"/>
                  <a:pt x="351" y="64"/>
                </a:cubicBezTo>
                <a:close/>
              </a:path>
            </a:pathLst>
          </a:custGeom>
          <a:solidFill>
            <a:schemeClr val="bg1">
              <a:lumMod val="9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Freeform 18"/>
          <p:cNvSpPr/>
          <p:nvPr userDrawn="1"/>
        </p:nvSpPr>
        <p:spPr bwMode="auto">
          <a:xfrm>
            <a:off x="7603839" y="83897"/>
            <a:ext cx="4363024" cy="3610777"/>
          </a:xfrm>
          <a:custGeom>
            <a:avLst/>
            <a:gdLst>
              <a:gd name="T0" fmla="*/ 238 w 242"/>
              <a:gd name="T1" fmla="*/ 8 h 200"/>
              <a:gd name="T2" fmla="*/ 200 w 242"/>
              <a:gd name="T3" fmla="*/ 18 h 200"/>
              <a:gd name="T4" fmla="*/ 152 w 242"/>
              <a:gd name="T5" fmla="*/ 45 h 200"/>
              <a:gd name="T6" fmla="*/ 55 w 242"/>
              <a:gd name="T7" fmla="*/ 11 h 200"/>
              <a:gd name="T8" fmla="*/ 22 w 242"/>
              <a:gd name="T9" fmla="*/ 16 h 200"/>
              <a:gd name="T10" fmla="*/ 118 w 242"/>
              <a:gd name="T11" fmla="*/ 69 h 200"/>
              <a:gd name="T12" fmla="*/ 45 w 242"/>
              <a:gd name="T13" fmla="*/ 117 h 200"/>
              <a:gd name="T14" fmla="*/ 12 w 242"/>
              <a:gd name="T15" fmla="*/ 106 h 200"/>
              <a:gd name="T16" fmla="*/ 0 w 242"/>
              <a:gd name="T17" fmla="*/ 110 h 200"/>
              <a:gd name="T18" fmla="*/ 31 w 242"/>
              <a:gd name="T19" fmla="*/ 127 h 200"/>
              <a:gd name="T20" fmla="*/ 23 w 242"/>
              <a:gd name="T21" fmla="*/ 136 h 200"/>
              <a:gd name="T22" fmla="*/ 37 w 242"/>
              <a:gd name="T23" fmla="*/ 135 h 200"/>
              <a:gd name="T24" fmla="*/ 39 w 242"/>
              <a:gd name="T25" fmla="*/ 174 h 200"/>
              <a:gd name="T26" fmla="*/ 46 w 242"/>
              <a:gd name="T27" fmla="*/ 165 h 200"/>
              <a:gd name="T28" fmla="*/ 53 w 242"/>
              <a:gd name="T29" fmla="*/ 130 h 200"/>
              <a:gd name="T30" fmla="*/ 132 w 242"/>
              <a:gd name="T31" fmla="*/ 95 h 200"/>
              <a:gd name="T32" fmla="*/ 134 w 242"/>
              <a:gd name="T33" fmla="*/ 200 h 200"/>
              <a:gd name="T34" fmla="*/ 150 w 242"/>
              <a:gd name="T35" fmla="*/ 177 h 200"/>
              <a:gd name="T36" fmla="*/ 168 w 242"/>
              <a:gd name="T37" fmla="*/ 74 h 200"/>
              <a:gd name="T38" fmla="*/ 222 w 242"/>
              <a:gd name="T39" fmla="*/ 33 h 200"/>
              <a:gd name="T40" fmla="*/ 238 w 242"/>
              <a:gd name="T41" fmla="*/ 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2" h="200">
                <a:moveTo>
                  <a:pt x="238" y="8"/>
                </a:moveTo>
                <a:cubicBezTo>
                  <a:pt x="233" y="0"/>
                  <a:pt x="200" y="18"/>
                  <a:pt x="200" y="18"/>
                </a:cubicBezTo>
                <a:cubicBezTo>
                  <a:pt x="184" y="25"/>
                  <a:pt x="168" y="35"/>
                  <a:pt x="152" y="45"/>
                </a:cubicBezTo>
                <a:cubicBezTo>
                  <a:pt x="122" y="36"/>
                  <a:pt x="85" y="20"/>
                  <a:pt x="55" y="11"/>
                </a:cubicBezTo>
                <a:cubicBezTo>
                  <a:pt x="48" y="9"/>
                  <a:pt x="22" y="16"/>
                  <a:pt x="22" y="16"/>
                </a:cubicBezTo>
                <a:cubicBezTo>
                  <a:pt x="48" y="30"/>
                  <a:pt x="91" y="54"/>
                  <a:pt x="118" y="69"/>
                </a:cubicBezTo>
                <a:cubicBezTo>
                  <a:pt x="94" y="85"/>
                  <a:pt x="69" y="100"/>
                  <a:pt x="45" y="117"/>
                </a:cubicBezTo>
                <a:cubicBezTo>
                  <a:pt x="35" y="114"/>
                  <a:pt x="22" y="109"/>
                  <a:pt x="12" y="106"/>
                </a:cubicBezTo>
                <a:cubicBezTo>
                  <a:pt x="0" y="110"/>
                  <a:pt x="0" y="110"/>
                  <a:pt x="0" y="110"/>
                </a:cubicBezTo>
                <a:cubicBezTo>
                  <a:pt x="6" y="114"/>
                  <a:pt x="25" y="123"/>
                  <a:pt x="31" y="127"/>
                </a:cubicBezTo>
                <a:cubicBezTo>
                  <a:pt x="26" y="132"/>
                  <a:pt x="23" y="135"/>
                  <a:pt x="23" y="136"/>
                </a:cubicBezTo>
                <a:cubicBezTo>
                  <a:pt x="24" y="138"/>
                  <a:pt x="29" y="137"/>
                  <a:pt x="37" y="135"/>
                </a:cubicBezTo>
                <a:cubicBezTo>
                  <a:pt x="37" y="148"/>
                  <a:pt x="38" y="161"/>
                  <a:pt x="39" y="174"/>
                </a:cubicBezTo>
                <a:cubicBezTo>
                  <a:pt x="44" y="172"/>
                  <a:pt x="46" y="165"/>
                  <a:pt x="46" y="165"/>
                </a:cubicBezTo>
                <a:cubicBezTo>
                  <a:pt x="48" y="153"/>
                  <a:pt x="50" y="141"/>
                  <a:pt x="53" y="130"/>
                </a:cubicBezTo>
                <a:cubicBezTo>
                  <a:pt x="80" y="120"/>
                  <a:pt x="107" y="108"/>
                  <a:pt x="132" y="95"/>
                </a:cubicBezTo>
                <a:cubicBezTo>
                  <a:pt x="132" y="130"/>
                  <a:pt x="133" y="165"/>
                  <a:pt x="134" y="200"/>
                </a:cubicBezTo>
                <a:cubicBezTo>
                  <a:pt x="143" y="197"/>
                  <a:pt x="148" y="186"/>
                  <a:pt x="150" y="177"/>
                </a:cubicBezTo>
                <a:cubicBezTo>
                  <a:pt x="156" y="142"/>
                  <a:pt x="161" y="108"/>
                  <a:pt x="168" y="74"/>
                </a:cubicBezTo>
                <a:cubicBezTo>
                  <a:pt x="187" y="62"/>
                  <a:pt x="206" y="49"/>
                  <a:pt x="222" y="33"/>
                </a:cubicBezTo>
                <a:cubicBezTo>
                  <a:pt x="224" y="32"/>
                  <a:pt x="242" y="15"/>
                  <a:pt x="238" y="8"/>
                </a:cubicBezTo>
                <a:close/>
              </a:path>
            </a:pathLst>
          </a:custGeom>
          <a:solidFill>
            <a:schemeClr val="bg1">
              <a:lumMod val="9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alphaModFix amt="30000"/>
            <a:lum/>
          </a:blip>
          <a:srcRect/>
          <a:stretch>
            <a:fillRect t="-9000" b="-9000"/>
          </a:stretch>
        </a:blipFill>
        <a:effectLst/>
      </p:bgPr>
    </p:bg>
    <p:spTree>
      <p:nvGrpSpPr>
        <p:cNvPr id="1" name=""/>
        <p:cNvGrpSpPr/>
        <p:nvPr/>
      </p:nvGrpSpPr>
      <p:grpSpPr>
        <a:xfrm>
          <a:off x="0" y="0"/>
          <a:ext cx="0" cy="0"/>
          <a:chOff x="0" y="0"/>
          <a:chExt cx="0" cy="0"/>
        </a:xfrm>
      </p:grpSpPr>
      <p:sp>
        <p:nvSpPr>
          <p:cNvPr id="6" name="TextBox 2"/>
          <p:cNvSpPr txBox="1"/>
          <p:nvPr userDrawn="1"/>
        </p:nvSpPr>
        <p:spPr>
          <a:xfrm>
            <a:off x="4000714" y="712857"/>
            <a:ext cx="4190571" cy="707886"/>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565"/>
            <a:r>
              <a:rPr lang="zh-CN" altLang="en-US" sz="4000" kern="0" dirty="0">
                <a:solidFill>
                  <a:srgbClr val="223D7B"/>
                </a:solidFill>
                <a:latin typeface="微软雅黑" panose="020B0503020204020204" pitchFamily="34" charset="-122"/>
                <a:ea typeface="微软雅黑" panose="020B0503020204020204" pitchFamily="34" charset="-122"/>
              </a:rPr>
              <a:t>目录</a:t>
            </a:r>
            <a:r>
              <a:rPr lang="en-US" altLang="zh-CN" sz="4000" kern="0" dirty="0">
                <a:solidFill>
                  <a:srgbClr val="223D7B"/>
                </a:solidFill>
                <a:latin typeface="微软雅黑" panose="020B0503020204020204" pitchFamily="34" charset="-122"/>
                <a:ea typeface="微软雅黑" panose="020B0503020204020204" pitchFamily="34" charset="-122"/>
              </a:rPr>
              <a:t>/CONTENTS</a:t>
            </a:r>
            <a:endParaRPr lang="zh-CN" altLang="en-US" sz="4000" kern="0" dirty="0">
              <a:solidFill>
                <a:srgbClr val="223D7B"/>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2"/>
            <a:ext cx="2743200" cy="365125"/>
          </a:xfrm>
          <a:prstGeom prst="rect">
            <a:avLst/>
          </a:prstGeom>
        </p:spPr>
        <p:txBody>
          <a:bodyPr/>
          <a:lstStyle/>
          <a:p>
            <a:fld id="{68A26DF2-B983-44D9-BFC8-DD070C5E7A97}" type="datetimeFigureOut">
              <a:rPr lang="zh-CN" altLang="en-US" smtClean="0"/>
              <a:t>2024/12/6</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2"/>
            <a:ext cx="2743200" cy="365125"/>
          </a:xfrm>
          <a:prstGeom prst="rect">
            <a:avLst/>
          </a:prstGeom>
        </p:spPr>
        <p:txBody>
          <a:bodyPr/>
          <a:lstStyle/>
          <a:p>
            <a:fld id="{FD73C38F-0CA0-40EC-A919-880E215D0F4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2"/>
            <a:ext cx="2743200" cy="365125"/>
          </a:xfrm>
          <a:prstGeom prst="rect">
            <a:avLst/>
          </a:prstGeom>
        </p:spPr>
        <p:txBody>
          <a:bodyPr/>
          <a:lstStyle/>
          <a:p>
            <a:fld id="{68A26DF2-B983-44D9-BFC8-DD070C5E7A97}" type="datetimeFigureOut">
              <a:rPr lang="zh-CN" altLang="en-US" smtClean="0"/>
              <a:t>2024/12/6</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2"/>
            <a:ext cx="2743200" cy="365125"/>
          </a:xfrm>
          <a:prstGeom prst="rect">
            <a:avLst/>
          </a:prstGeom>
        </p:spPr>
        <p:txBody>
          <a:bodyPr/>
          <a:lstStyle/>
          <a:p>
            <a:fld id="{FD73C38F-0CA0-40EC-A919-880E215D0F4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jpeg"/><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30000"/>
            <a:lum/>
          </a:blip>
          <a:srcRect/>
          <a:stretch>
            <a:fillRect t="-9000" b="-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81597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5081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marL="0" indent="0" algn="l" defTabSz="913765" rtl="0" eaLnBrk="1" latinLnBrk="0" hangingPunct="1">
        <a:lnSpc>
          <a:spcPct val="90000"/>
        </a:lnSpc>
        <a:spcBef>
          <a:spcPts val="1000"/>
        </a:spcBef>
        <a:buFont typeface="Arial" panose="020B0604020202020204" pitchFamily="34" charset="0"/>
        <a:buNone/>
        <a:defRPr lang="zh-CN" altLang="en-US" sz="3600" kern="1200" dirty="0" smtClean="0">
          <a:solidFill>
            <a:srgbClr val="223D7B"/>
          </a:solidFill>
          <a:latin typeface="微软雅黑" panose="020B0503020204020204" pitchFamily="34" charset="-122"/>
          <a:ea typeface="微软雅黑" panose="020B0503020204020204" pitchFamily="34" charset="-122"/>
          <a:cs typeface="+mn-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7" cstate="print"/>
          <a:srcRect l="2599" r="5874" b="5262"/>
          <a:stretch>
            <a:fillRect/>
          </a:stretch>
        </p:blipFill>
        <p:spPr>
          <a:xfrm>
            <a:off x="4707" y="5867400"/>
            <a:ext cx="12192000" cy="1053694"/>
          </a:xfrm>
          <a:prstGeom prst="rect">
            <a:avLst/>
          </a:prstGeom>
        </p:spPr>
      </p:pic>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pPr eaLnBrk="1" latinLnBrk="0" hangingPunct="1"/>
            <a:r>
              <a:rPr kumimoji="0" lang="zh-CN" altLang="en-US"/>
              <a:t>单击此处编辑母版标题样式</a:t>
            </a:r>
            <a:endParaRPr kumimoji="0"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latinLnBrk="0" hangingPunct="1">
              <a:defRPr kumimoji="0" lang="zh-CN" sz="1200">
                <a:solidFill>
                  <a:schemeClr val="tx1">
                    <a:tint val="75000"/>
                  </a:schemeClr>
                </a:solidFill>
              </a:defRPr>
            </a:lvl1pPr>
          </a:lstStyle>
          <a:p>
            <a:fld id="{A258050E-B668-4FA7-85AD-C750C80A6E9B}" type="datetimeFigureOut">
              <a:rPr lang="zh-CN" altLang="en-US"/>
              <a:t>2024/12/6</a:t>
            </a:fld>
            <a:endParaRPr kumimoji="0" lang="zh-C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latinLnBrk="0" hangingPunct="1">
              <a:defRPr kumimoji="0" lang="zh-CN" sz="1200">
                <a:solidFill>
                  <a:schemeClr val="tx1">
                    <a:tint val="75000"/>
                  </a:schemeClr>
                </a:solidFill>
              </a:defRPr>
            </a:lvl1pPr>
          </a:lstStyle>
          <a:p>
            <a:endParaRPr kumimoji="0" lang="zh-C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eaLnBrk="1" latinLnBrk="0" hangingPunct="1">
              <a:defRPr kumimoji="0" lang="zh-CN" sz="1200">
                <a:solidFill>
                  <a:schemeClr val="tx1">
                    <a:tint val="75000"/>
                  </a:schemeClr>
                </a:solidFill>
              </a:defRPr>
            </a:lvl1pPr>
          </a:lstStyle>
          <a:p>
            <a:fld id="{240D5ECE-8B49-45CD-BE81-EF81920D1969}" type="slidenum">
              <a:rPr/>
              <a:t>‹#›</a:t>
            </a:fld>
            <a:endParaRPr kumimoji="0" lang="zh-C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Tree>
    <p:extLst>
      <p:ext uri="{BB962C8B-B14F-4D97-AF65-F5344CB8AC3E}">
        <p14:creationId xmlns:p14="http://schemas.microsoft.com/office/powerpoint/2010/main" val="410913399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txStyles>
    <p:titleStyle>
      <a:lvl1pPr algn="ctr" defTabSz="914400" rtl="0" eaLnBrk="1" latinLnBrk="0" hangingPunct="1">
        <a:spcBef>
          <a:spcPct val="0"/>
        </a:spcBef>
        <a:buNone/>
        <a:defRPr kumimoji="0" lang="zh-CN"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9pPr>
    </p:bodyStyle>
    <p:otherStyle>
      <a:defPPr>
        <a:defRPr kumimoji="0" lang="zh-CN"/>
      </a:defPPr>
      <a:lvl1pPr marL="0" algn="l" defTabSz="914400" rtl="0" eaLnBrk="1" latinLnBrk="0" hangingPunct="1">
        <a:defRPr kumimoji="0" lang="zh-CN" sz="1800" kern="1200">
          <a:solidFill>
            <a:schemeClr val="tx1"/>
          </a:solidFill>
          <a:latin typeface="+mn-lt"/>
          <a:ea typeface="+mn-ea"/>
          <a:cs typeface="+mn-cs"/>
        </a:defRPr>
      </a:lvl1pPr>
      <a:lvl2pPr marL="457200" algn="l" defTabSz="914400" rtl="0" eaLnBrk="1" latinLnBrk="0" hangingPunct="1">
        <a:defRPr kumimoji="0" lang="zh-CN" sz="1800" kern="1200">
          <a:solidFill>
            <a:schemeClr val="tx1"/>
          </a:solidFill>
          <a:latin typeface="+mn-lt"/>
          <a:ea typeface="+mn-ea"/>
          <a:cs typeface="+mn-cs"/>
        </a:defRPr>
      </a:lvl2pPr>
      <a:lvl3pPr marL="914400" algn="l" defTabSz="914400" rtl="0" eaLnBrk="1" latinLnBrk="0" hangingPunct="1">
        <a:defRPr kumimoji="0" lang="zh-CN" sz="1800" kern="1200">
          <a:solidFill>
            <a:schemeClr val="tx1"/>
          </a:solidFill>
          <a:latin typeface="+mn-lt"/>
          <a:ea typeface="+mn-ea"/>
          <a:cs typeface="+mn-cs"/>
        </a:defRPr>
      </a:lvl3pPr>
      <a:lvl4pPr marL="1371600" algn="l" defTabSz="914400" rtl="0" eaLnBrk="1" latinLnBrk="0" hangingPunct="1">
        <a:defRPr kumimoji="0" lang="zh-CN" sz="1800" kern="1200">
          <a:solidFill>
            <a:schemeClr val="tx1"/>
          </a:solidFill>
          <a:latin typeface="+mn-lt"/>
          <a:ea typeface="+mn-ea"/>
          <a:cs typeface="+mn-cs"/>
        </a:defRPr>
      </a:lvl4pPr>
      <a:lvl5pPr marL="1828800" algn="l" defTabSz="914400" rtl="0" eaLnBrk="1" latinLnBrk="0" hangingPunct="1">
        <a:defRPr kumimoji="0" lang="zh-CN" sz="1800" kern="1200">
          <a:solidFill>
            <a:schemeClr val="tx1"/>
          </a:solidFill>
          <a:latin typeface="+mn-lt"/>
          <a:ea typeface="+mn-ea"/>
          <a:cs typeface="+mn-cs"/>
        </a:defRPr>
      </a:lvl5pPr>
      <a:lvl6pPr marL="2286000" algn="l" defTabSz="914400" rtl="0" eaLnBrk="1" latinLnBrk="0" hangingPunct="1">
        <a:defRPr kumimoji="0" lang="zh-CN" sz="1800" kern="1200">
          <a:solidFill>
            <a:schemeClr val="tx1"/>
          </a:solidFill>
          <a:latin typeface="+mn-lt"/>
          <a:ea typeface="+mn-ea"/>
          <a:cs typeface="+mn-cs"/>
        </a:defRPr>
      </a:lvl6pPr>
      <a:lvl7pPr marL="2743200" algn="l" defTabSz="914400" rtl="0" eaLnBrk="1" latinLnBrk="0" hangingPunct="1">
        <a:defRPr kumimoji="0" lang="zh-CN" sz="1800" kern="1200">
          <a:solidFill>
            <a:schemeClr val="tx1"/>
          </a:solidFill>
          <a:latin typeface="+mn-lt"/>
          <a:ea typeface="+mn-ea"/>
          <a:cs typeface="+mn-cs"/>
        </a:defRPr>
      </a:lvl7pPr>
      <a:lvl8pPr marL="3200400" algn="l" defTabSz="914400" rtl="0" eaLnBrk="1" latinLnBrk="0" hangingPunct="1">
        <a:defRPr kumimoji="0" lang="zh-CN" sz="1800" kern="1200">
          <a:solidFill>
            <a:schemeClr val="tx1"/>
          </a:solidFill>
          <a:latin typeface="+mn-lt"/>
          <a:ea typeface="+mn-ea"/>
          <a:cs typeface="+mn-cs"/>
        </a:defRPr>
      </a:lvl8pPr>
      <a:lvl9pPr marL="3657600" algn="l" defTabSz="914400" rtl="0" eaLnBrk="1" latinLnBrk="0" hangingPunct="1">
        <a:defRPr kumimoji="0"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3.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4.emf"/><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4.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6.emf"/><Relationship Id="rId4" Type="http://schemas.openxmlformats.org/officeDocument/2006/relationships/oleObject" Target="../embeddings/oleObject4.bin"/></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9.wmf"/><Relationship Id="rId4" Type="http://schemas.openxmlformats.org/officeDocument/2006/relationships/oleObject" Target="../embeddings/oleObject5.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0.wmf"/><Relationship Id="rId4" Type="http://schemas.openxmlformats.org/officeDocument/2006/relationships/oleObject" Target="../embeddings/oleObject6.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1.wmf"/><Relationship Id="rId4" Type="http://schemas.openxmlformats.org/officeDocument/2006/relationships/oleObject" Target="../embeddings/oleObject7.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2.wmf"/><Relationship Id="rId4" Type="http://schemas.openxmlformats.org/officeDocument/2006/relationships/oleObject" Target="../embeddings/oleObject8.bin"/></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3.wmf"/><Relationship Id="rId4" Type="http://schemas.openxmlformats.org/officeDocument/2006/relationships/oleObject" Target="../embeddings/oleObject9.bin"/></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10.vml"/><Relationship Id="rId5" Type="http://schemas.openxmlformats.org/officeDocument/2006/relationships/image" Target="../media/image27.png"/><Relationship Id="rId4" Type="http://schemas.openxmlformats.org/officeDocument/2006/relationships/image" Target="../media/image35.wmf"/></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12.xml"/><Relationship Id="rId5" Type="http://schemas.openxmlformats.org/officeDocument/2006/relationships/image" Target="../media/image40.png"/><Relationship Id="rId4" Type="http://schemas.openxmlformats.org/officeDocument/2006/relationships/image" Target="../media/image39.png"/></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12.xml"/><Relationship Id="rId5" Type="http://schemas.openxmlformats.org/officeDocument/2006/relationships/image" Target="../media/image41.png"/><Relationship Id="rId4" Type="http://schemas.openxmlformats.org/officeDocument/2006/relationships/image" Target="../media/image39.pn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8.xml"/><Relationship Id="rId1" Type="http://schemas.openxmlformats.org/officeDocument/2006/relationships/vmlDrawing" Target="../drawings/vmlDrawing11.vml"/><Relationship Id="rId5" Type="http://schemas.openxmlformats.org/officeDocument/2006/relationships/image" Target="../media/image27.png"/><Relationship Id="rId4" Type="http://schemas.openxmlformats.org/officeDocument/2006/relationships/image" Target="../media/image35.wmf"/></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18.xml"/><Relationship Id="rId5" Type="http://schemas.openxmlformats.org/officeDocument/2006/relationships/image" Target="../media/image40.png"/><Relationship Id="rId4" Type="http://schemas.openxmlformats.org/officeDocument/2006/relationships/image" Target="../media/image39.png"/></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2.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39.png"/></Relationships>
</file>

<file path=ppt/slides/_rels/slide6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3.xml"/><Relationship Id="rId1" Type="http://schemas.openxmlformats.org/officeDocument/2006/relationships/slideLayout" Target="../slideLayouts/slideLayout26.xml"/><Relationship Id="rId4" Type="http://schemas.openxmlformats.org/officeDocument/2006/relationships/image" Target="../media/image43.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8.xml"/><Relationship Id="rId1" Type="http://schemas.openxmlformats.org/officeDocument/2006/relationships/tags" Target="../tags/tag1.xml"/><Relationship Id="rId5" Type="http://schemas.openxmlformats.org/officeDocument/2006/relationships/image" Target="../media/image45.png"/><Relationship Id="rId4" Type="http://schemas.openxmlformats.org/officeDocument/2006/relationships/image" Target="../media/image44.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8.xml"/><Relationship Id="rId1" Type="http://schemas.openxmlformats.org/officeDocument/2006/relationships/tags" Target="../tags/tag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2.xml"/><Relationship Id="rId1" Type="http://schemas.openxmlformats.org/officeDocument/2006/relationships/tags" Target="../tags/tag3.xml"/><Relationship Id="rId5" Type="http://schemas.openxmlformats.org/officeDocument/2006/relationships/image" Target="../media/image45.png"/><Relationship Id="rId4" Type="http://schemas.openxmlformats.org/officeDocument/2006/relationships/image" Target="../media/image44.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2.xml"/><Relationship Id="rId1" Type="http://schemas.openxmlformats.org/officeDocument/2006/relationships/tags" Target="../tags/tag4.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notesSlide" Target="../notesSlides/notesSlide60.xml"/><Relationship Id="rId7" Type="http://schemas.openxmlformats.org/officeDocument/2006/relationships/image" Target="../media/image53.png"/><Relationship Id="rId2" Type="http://schemas.openxmlformats.org/officeDocument/2006/relationships/slideLayout" Target="../slideLayouts/slideLayout12.xml"/><Relationship Id="rId1" Type="http://schemas.openxmlformats.org/officeDocument/2006/relationships/tags" Target="../tags/tag5.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2.xml"/><Relationship Id="rId1" Type="http://schemas.openxmlformats.org/officeDocument/2006/relationships/tags" Target="../tags/tag6.xml"/><Relationship Id="rId6" Type="http://schemas.openxmlformats.org/officeDocument/2006/relationships/image" Target="../media/image55.png"/><Relationship Id="rId5" Type="http://schemas.openxmlformats.org/officeDocument/2006/relationships/image" Target="../media/image53.png"/><Relationship Id="rId4" Type="http://schemas.openxmlformats.org/officeDocument/2006/relationships/image" Target="../media/image50.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2.xml"/><Relationship Id="rId7" Type="http://schemas.openxmlformats.org/officeDocument/2006/relationships/image" Target="../media/image58.png"/><Relationship Id="rId2" Type="http://schemas.openxmlformats.org/officeDocument/2006/relationships/slideLayout" Target="../slideLayouts/slideLayout12.xml"/><Relationship Id="rId1" Type="http://schemas.openxmlformats.org/officeDocument/2006/relationships/tags" Target="../tags/tag7.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0.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2.xml"/><Relationship Id="rId1" Type="http://schemas.openxmlformats.org/officeDocument/2006/relationships/tags" Target="../tags/tag8.xml"/><Relationship Id="rId5" Type="http://schemas.openxmlformats.org/officeDocument/2006/relationships/image" Target="../media/image59.png"/><Relationship Id="rId4" Type="http://schemas.openxmlformats.org/officeDocument/2006/relationships/image" Target="../media/image50.png"/></Relationships>
</file>

<file path=ppt/slides/_rels/slide7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3864"/>
        </a:solidFill>
        <a:effectLst/>
      </p:bgPr>
    </p:bg>
    <p:spTree>
      <p:nvGrpSpPr>
        <p:cNvPr id="1" name=""/>
        <p:cNvGrpSpPr/>
        <p:nvPr/>
      </p:nvGrpSpPr>
      <p:grpSpPr>
        <a:xfrm>
          <a:off x="0" y="0"/>
          <a:ext cx="0" cy="0"/>
          <a:chOff x="0" y="0"/>
          <a:chExt cx="0" cy="0"/>
        </a:xfrm>
      </p:grpSpPr>
      <p:sp>
        <p:nvSpPr>
          <p:cNvPr id="6" name="文本框 10"/>
          <p:cNvSpPr txBox="1"/>
          <p:nvPr/>
        </p:nvSpPr>
        <p:spPr>
          <a:xfrm>
            <a:off x="395600" y="4495067"/>
            <a:ext cx="6249249" cy="184665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6000" b="1" dirty="0">
                <a:solidFill>
                  <a:srgbClr val="223D7B"/>
                </a:solidFill>
                <a:latin typeface="微软雅黑" panose="020B0503020204020204" pitchFamily="34" charset="-122"/>
                <a:ea typeface="微软雅黑" panose="020B0503020204020204" pitchFamily="34" charset="-122"/>
              </a:rPr>
              <a:t>回溯法</a:t>
            </a:r>
            <a:endParaRPr lang="en-US" altLang="zh-CN" sz="6000" b="1" dirty="0">
              <a:solidFill>
                <a:srgbClr val="223D7B"/>
              </a:solidFill>
              <a:latin typeface="微软雅黑" panose="020B0503020204020204" pitchFamily="34" charset="-122"/>
              <a:ea typeface="微软雅黑" panose="020B0503020204020204" pitchFamily="34" charset="-122"/>
            </a:endParaRPr>
          </a:p>
          <a:p>
            <a:pPr algn="ctr"/>
            <a:r>
              <a:rPr lang="zh-CN" altLang="en-US" sz="5400" b="1" dirty="0">
                <a:solidFill>
                  <a:srgbClr val="223D7B"/>
                </a:solidFill>
                <a:latin typeface="微软雅黑" panose="020B0503020204020204" pitchFamily="34" charset="-122"/>
                <a:ea typeface="微软雅黑" panose="020B0503020204020204" pitchFamily="34" charset="-122"/>
              </a:rPr>
              <a:t>王晓茹</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ltLang="en-US" dirty="0"/>
              <a:t>回溯法</a:t>
            </a:r>
            <a:r>
              <a:rPr lang="zh-CN" altLang="en-US" dirty="0"/>
              <a:t>引言</a:t>
            </a:r>
          </a:p>
        </p:txBody>
      </p:sp>
      <p:sp>
        <p:nvSpPr>
          <p:cNvPr id="5" name="内容占位符 4"/>
          <p:cNvSpPr>
            <a:spLocks noGrp="1"/>
          </p:cNvSpPr>
          <p:nvPr>
            <p:ph idx="1"/>
          </p:nvPr>
        </p:nvSpPr>
        <p:spPr>
          <a:xfrm>
            <a:off x="838835" y="1299845"/>
            <a:ext cx="3119120" cy="4146550"/>
          </a:xfrm>
        </p:spPr>
        <p:txBody>
          <a:bodyPr>
            <a:noAutofit/>
          </a:bodyPr>
          <a:lstStyle/>
          <a:p>
            <a:pPr marL="0" indent="0" algn="l">
              <a:lnSpc>
                <a:spcPct val="150000"/>
              </a:lnSpc>
              <a:spcBef>
                <a:spcPts val="0"/>
              </a:spcBef>
              <a:buFont typeface="Wingdings" panose="05000000000000000000" charset="0"/>
              <a:buNone/>
            </a:pPr>
            <a:r>
              <a:rPr lang="zh-CN" sz="2400" b="1">
                <a:solidFill>
                  <a:srgbClr val="3333FF"/>
                </a:solidFill>
                <a:sym typeface="+mn-ea"/>
              </a:rPr>
              <a:t>罗密欧与朱丽叶问题：</a:t>
            </a:r>
          </a:p>
          <a:p>
            <a:pPr marL="0" indent="0" algn="l">
              <a:lnSpc>
                <a:spcPct val="150000"/>
              </a:lnSpc>
              <a:spcBef>
                <a:spcPts val="0"/>
              </a:spcBef>
              <a:buFont typeface="Wingdings" panose="05000000000000000000" charset="0"/>
              <a:buNone/>
            </a:pPr>
            <a:r>
              <a:rPr sz="2400">
                <a:sym typeface="+mn-ea"/>
              </a:rPr>
              <a:t>迷宫是一些互相连通的交叉路口的集合，给定一个入口、一个出口。</a:t>
            </a:r>
          </a:p>
          <a:p>
            <a:pPr marL="0" indent="0" algn="l">
              <a:lnSpc>
                <a:spcPct val="150000"/>
              </a:lnSpc>
              <a:spcBef>
                <a:spcPts val="0"/>
              </a:spcBef>
              <a:buFont typeface="Wingdings" panose="05000000000000000000" charset="0"/>
              <a:buNone/>
            </a:pPr>
            <a:r>
              <a:rPr sz="2400">
                <a:sym typeface="+mn-ea"/>
              </a:rPr>
              <a:t>当从入口到出口存在通路时，输出选中的一条通路；否则，输出无通路存在。</a:t>
            </a:r>
          </a:p>
        </p:txBody>
      </p:sp>
      <p:pic>
        <p:nvPicPr>
          <p:cNvPr id="2" name="图片 1"/>
          <p:cNvPicPr>
            <a:picLocks noChangeAspect="1"/>
          </p:cNvPicPr>
          <p:nvPr/>
        </p:nvPicPr>
        <p:blipFill>
          <a:blip r:embed="rId3"/>
          <a:stretch>
            <a:fillRect/>
          </a:stretch>
        </p:blipFill>
        <p:spPr>
          <a:xfrm>
            <a:off x="3780155" y="2040255"/>
            <a:ext cx="8074660" cy="4165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5.5 </a:t>
            </a:r>
            <a:r>
              <a:rPr altLang="zh-CN" dirty="0"/>
              <a:t>图的</a:t>
            </a:r>
            <a:r>
              <a:rPr lang="en-US" altLang="zh-CN" dirty="0"/>
              <a:t>m</a:t>
            </a:r>
            <a:r>
              <a:rPr dirty="0"/>
              <a:t>着色问题</a:t>
            </a:r>
          </a:p>
        </p:txBody>
      </p:sp>
      <p:sp>
        <p:nvSpPr>
          <p:cNvPr id="2" name="文本框 1"/>
          <p:cNvSpPr txBox="1"/>
          <p:nvPr/>
        </p:nvSpPr>
        <p:spPr>
          <a:xfrm>
            <a:off x="838200" y="1359535"/>
            <a:ext cx="7915910" cy="4246245"/>
          </a:xfrm>
          <a:prstGeom prst="rect">
            <a:avLst/>
          </a:prstGeom>
          <a:noFill/>
        </p:spPr>
        <p:txBody>
          <a:bodyPr wrap="square" rtlCol="0" anchor="t">
            <a:spAutoFit/>
          </a:bodyPr>
          <a:lstStyle/>
          <a:p>
            <a:pPr marL="457200" indent="-457200" fontAlgn="auto">
              <a:lnSpc>
                <a:spcPct val="150000"/>
              </a:lnSpc>
              <a:spcBef>
                <a:spcPct val="0"/>
              </a:spcBef>
              <a:buFont typeface="+mj-ea"/>
              <a:buAutoNum type="circleNumDbPlain"/>
            </a:pPr>
            <a:r>
              <a:rPr lang="zh-CN" altLang="en-US" sz="2000" dirty="0">
                <a:latin typeface="微软雅黑" panose="020B0503020204020204" pitchFamily="34" charset="-122"/>
                <a:ea typeface="微软雅黑" panose="020B0503020204020204" pitchFamily="34" charset="-122"/>
                <a:sym typeface="+mn-ea"/>
              </a:rPr>
              <a:t>把</a:t>
            </a:r>
            <a:r>
              <a:rPr lang="en-US" altLang="zh-CN" sz="2000" dirty="0">
                <a:latin typeface="微软雅黑" panose="020B0503020204020204" pitchFamily="34" charset="-122"/>
                <a:ea typeface="微软雅黑" panose="020B0503020204020204" pitchFamily="34" charset="-122"/>
                <a:sym typeface="+mn-ea"/>
              </a:rPr>
              <a:t>5</a:t>
            </a:r>
            <a:r>
              <a:rPr lang="zh-CN" altLang="en-US" sz="2000" dirty="0">
                <a:latin typeface="微软雅黑" panose="020B0503020204020204" pitchFamily="34" charset="-122"/>
                <a:ea typeface="微软雅黑" panose="020B0503020204020204" pitchFamily="34" charset="-122"/>
                <a:sym typeface="+mn-ea"/>
              </a:rPr>
              <a:t>元组初始化为（</a:t>
            </a:r>
            <a:r>
              <a:rPr lang="en-US" altLang="zh-CN" sz="2000" dirty="0">
                <a:latin typeface="微软雅黑" panose="020B0503020204020204" pitchFamily="34" charset="-122"/>
                <a:ea typeface="微软雅黑" panose="020B0503020204020204" pitchFamily="34" charset="-122"/>
                <a:sym typeface="+mn-ea"/>
              </a:rPr>
              <a:t>0,0,0,0,0</a:t>
            </a:r>
            <a:r>
              <a:rPr lang="zh-CN" altLang="en-US" sz="2000" dirty="0">
                <a:latin typeface="微软雅黑" panose="020B0503020204020204" pitchFamily="34" charset="-122"/>
                <a:ea typeface="微软雅黑" panose="020B0503020204020204" pitchFamily="34" charset="-122"/>
                <a:sym typeface="+mn-ea"/>
              </a:rPr>
              <a:t>），从根结点开始向下搜索，以颜色</a:t>
            </a:r>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为顶点</a:t>
            </a:r>
            <a:r>
              <a:rPr lang="en-US" altLang="zh-CN" sz="2000" dirty="0">
                <a:latin typeface="微软雅黑" panose="020B0503020204020204" pitchFamily="34" charset="-122"/>
                <a:ea typeface="微软雅黑" panose="020B0503020204020204" pitchFamily="34" charset="-122"/>
                <a:sym typeface="+mn-ea"/>
              </a:rPr>
              <a:t>A</a:t>
            </a:r>
            <a:r>
              <a:rPr lang="zh-CN" altLang="en-US" sz="2000" dirty="0">
                <a:latin typeface="微软雅黑" panose="020B0503020204020204" pitchFamily="34" charset="-122"/>
                <a:ea typeface="微软雅黑" panose="020B0503020204020204" pitchFamily="34" charset="-122"/>
                <a:sym typeface="+mn-ea"/>
              </a:rPr>
              <a:t>着色，生成结点</a:t>
            </a:r>
            <a:r>
              <a:rPr lang="en-US"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时，产生</a:t>
            </a:r>
            <a:r>
              <a:rPr lang="en-US" altLang="zh-CN" sz="2000" dirty="0">
                <a:latin typeface="微软雅黑" panose="020B0503020204020204" pitchFamily="34" charset="-122"/>
                <a:ea typeface="微软雅黑" panose="020B0503020204020204" pitchFamily="34" charset="-122"/>
                <a:sym typeface="+mn-ea"/>
              </a:rPr>
              <a:t>(1,0,0,0,0)</a:t>
            </a:r>
            <a:r>
              <a:rPr lang="zh-CN" altLang="en-US" sz="2000" dirty="0">
                <a:latin typeface="微软雅黑" panose="020B0503020204020204" pitchFamily="34" charset="-122"/>
                <a:ea typeface="微软雅黑" panose="020B0503020204020204" pitchFamily="34" charset="-122"/>
                <a:sym typeface="+mn-ea"/>
              </a:rPr>
              <a:t>，是个有效着色。</a:t>
            </a:r>
          </a:p>
          <a:p>
            <a:pPr marL="457200" indent="-457200" fontAlgn="auto">
              <a:lnSpc>
                <a:spcPct val="150000"/>
              </a:lnSpc>
              <a:spcBef>
                <a:spcPct val="0"/>
              </a:spcBef>
              <a:buFont typeface="+mj-ea"/>
              <a:buAutoNum type="circleNumDbPlain"/>
            </a:pPr>
            <a:r>
              <a:rPr lang="zh-CN" altLang="en-US" sz="2000" dirty="0">
                <a:latin typeface="微软雅黑" panose="020B0503020204020204" pitchFamily="34" charset="-122"/>
                <a:ea typeface="微软雅黑" panose="020B0503020204020204" pitchFamily="34" charset="-122"/>
                <a:sym typeface="+mn-ea"/>
              </a:rPr>
              <a:t>以颜色1为顶点B着色生成结点3时，产生(1,1,0,0,0)，是个无效着色，结点3为d_结点。</a:t>
            </a:r>
          </a:p>
          <a:p>
            <a:pPr marL="457200" indent="-457200" fontAlgn="auto">
              <a:lnSpc>
                <a:spcPct val="150000"/>
              </a:lnSpc>
              <a:spcBef>
                <a:spcPct val="0"/>
              </a:spcBef>
              <a:buFont typeface="+mj-ea"/>
              <a:buAutoNum type="circleNumDbPlain"/>
            </a:pPr>
            <a:r>
              <a:rPr lang="zh-CN" altLang="en-US" sz="2000" dirty="0">
                <a:latin typeface="微软雅黑" panose="020B0503020204020204" pitchFamily="34" charset="-122"/>
                <a:ea typeface="微软雅黑" panose="020B0503020204020204" pitchFamily="34" charset="-122"/>
                <a:sym typeface="+mn-ea"/>
              </a:rPr>
              <a:t>以颜色2为顶点B着色生成结点4，产生(1,2,0,0,0)，是个有效着色。</a:t>
            </a:r>
          </a:p>
          <a:p>
            <a:pPr marL="457200" indent="-457200" fontAlgn="auto">
              <a:lnSpc>
                <a:spcPct val="150000"/>
              </a:lnSpc>
              <a:spcBef>
                <a:spcPct val="0"/>
              </a:spcBef>
              <a:buFont typeface="+mj-ea"/>
              <a:buAutoNum type="circleNumDbPlain"/>
            </a:pPr>
            <a:r>
              <a:rPr lang="zh-CN" altLang="en-US" sz="2000" dirty="0">
                <a:latin typeface="微软雅黑" panose="020B0503020204020204" pitchFamily="34" charset="-122"/>
                <a:ea typeface="微软雅黑" panose="020B0503020204020204" pitchFamily="34" charset="-122"/>
                <a:sym typeface="+mn-ea"/>
              </a:rPr>
              <a:t>分别以颜色1和2为顶点C着色生成结点5和6，产生(1,2,1,0,0)和(1,2,2,0,0)，都是无效着色，因此结点5和6都是d_结点。</a:t>
            </a:r>
          </a:p>
          <a:p>
            <a:pPr marL="457200" indent="-457200" fontAlgn="auto">
              <a:lnSpc>
                <a:spcPct val="150000"/>
              </a:lnSpc>
              <a:spcBef>
                <a:spcPct val="0"/>
              </a:spcBef>
              <a:buFont typeface="+mj-ea"/>
              <a:buAutoNum type="circleNumDbPlain"/>
            </a:pPr>
            <a:r>
              <a:rPr lang="zh-CN" altLang="en-US" sz="2000" dirty="0">
                <a:latin typeface="微软雅黑" panose="020B0503020204020204" pitchFamily="34" charset="-122"/>
                <a:ea typeface="微软雅黑" panose="020B0503020204020204" pitchFamily="34" charset="-122"/>
                <a:sym typeface="+mn-ea"/>
              </a:rPr>
              <a:t>以颜色3为顶点C着色，产生(1,2,3,0,0)，是个有效着色。重复上述步骤，最后得到有效着色(1,2,3,3,1)。</a:t>
            </a:r>
          </a:p>
        </p:txBody>
      </p:sp>
      <p:pic>
        <p:nvPicPr>
          <p:cNvPr id="3" name="Picture 5"/>
          <p:cNvPicPr>
            <a:picLocks noChangeAspect="1"/>
          </p:cNvPicPr>
          <p:nvPr/>
        </p:nvPicPr>
        <p:blipFill>
          <a:blip r:embed="rId3"/>
          <a:srcRect l="53602" b="11226"/>
          <a:stretch>
            <a:fillRect/>
          </a:stretch>
        </p:blipFill>
        <p:spPr>
          <a:xfrm>
            <a:off x="8899525" y="2308860"/>
            <a:ext cx="2607310" cy="4082415"/>
          </a:xfrm>
          <a:prstGeom prst="rect">
            <a:avLst/>
          </a:prstGeom>
          <a:noFill/>
          <a:ln w="9525">
            <a:noFill/>
          </a:ln>
        </p:spPr>
      </p:pic>
      <p:pic>
        <p:nvPicPr>
          <p:cNvPr id="5" name="Picture 5"/>
          <p:cNvPicPr>
            <a:picLocks noChangeAspect="1"/>
          </p:cNvPicPr>
          <p:nvPr/>
        </p:nvPicPr>
        <p:blipFill>
          <a:blip r:embed="rId3"/>
          <a:srcRect t="40258" r="62958" b="11194"/>
          <a:stretch>
            <a:fillRect/>
          </a:stretch>
        </p:blipFill>
        <p:spPr>
          <a:xfrm>
            <a:off x="9272905" y="224155"/>
            <a:ext cx="1859915" cy="199517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5.5 </a:t>
            </a:r>
            <a:r>
              <a:rPr altLang="zh-CN" dirty="0"/>
              <a:t>图的</a:t>
            </a:r>
            <a:r>
              <a:rPr lang="en-US" altLang="zh-CN" dirty="0"/>
              <a:t>m</a:t>
            </a:r>
            <a:r>
              <a:rPr dirty="0"/>
              <a:t>着色问题</a:t>
            </a:r>
          </a:p>
        </p:txBody>
      </p:sp>
      <p:sp>
        <p:nvSpPr>
          <p:cNvPr id="18435" name="Rectangle 3"/>
          <p:cNvSpPr>
            <a:spLocks noGrp="1"/>
          </p:cNvSpPr>
          <p:nvPr>
            <p:ph idx="1"/>
          </p:nvPr>
        </p:nvSpPr>
        <p:spPr>
          <a:xfrm>
            <a:off x="792480" y="1268730"/>
            <a:ext cx="10561320" cy="5220970"/>
          </a:xfrm>
        </p:spPr>
        <p:txBody>
          <a:bodyPr vert="horz" wrap="square" lIns="91440" tIns="45720" rIns="91440" bIns="45720" anchor="t"/>
          <a:lstStyle/>
          <a:p>
            <a:pPr marL="0" indent="0" fontAlgn="auto">
              <a:lnSpc>
                <a:spcPct val="150000"/>
              </a:lnSpc>
              <a:spcBef>
                <a:spcPts val="0"/>
              </a:spcBef>
              <a:buNone/>
            </a:pPr>
            <a:r>
              <a:rPr lang="zh-CN" altLang="en-US" sz="2000" dirty="0"/>
              <a:t>设数组</a:t>
            </a:r>
            <a:r>
              <a:rPr lang="en-US" altLang="zh-CN" sz="2000" dirty="0"/>
              <a:t>color[n]</a:t>
            </a:r>
            <a:r>
              <a:rPr lang="zh-CN" altLang="en-US" sz="2000" dirty="0"/>
              <a:t>表示顶点的着色情况，回溯法求解</a:t>
            </a:r>
            <a:r>
              <a:rPr lang="en-US" altLang="zh-CN" sz="2000" dirty="0"/>
              <a:t>m</a:t>
            </a:r>
            <a:r>
              <a:rPr lang="zh-CN" altLang="en-US" sz="2000" dirty="0"/>
              <a:t>着色问题的算法如下：</a:t>
            </a:r>
            <a:r>
              <a:rPr lang="zh-CN" altLang="en-US" sz="2000" b="0" dirty="0"/>
              <a:t>           </a:t>
            </a:r>
            <a:endParaRPr lang="zh-CN" altLang="en-US" sz="2000" dirty="0"/>
          </a:p>
          <a:p>
            <a:pPr marL="0" indent="0" fontAlgn="auto">
              <a:lnSpc>
                <a:spcPct val="150000"/>
              </a:lnSpc>
              <a:spcBef>
                <a:spcPts val="0"/>
              </a:spcBef>
              <a:buNone/>
            </a:pPr>
            <a:r>
              <a:rPr lang="en-US" altLang="zh-CN" sz="2000" dirty="0"/>
              <a:t>1</a:t>
            </a:r>
            <a:r>
              <a:rPr lang="zh-CN" altLang="en-US" sz="2000" dirty="0"/>
              <a:t>．将数组</a:t>
            </a:r>
            <a:r>
              <a:rPr lang="en-US" altLang="zh-CN" sz="2000" dirty="0"/>
              <a:t>color[n]</a:t>
            </a:r>
            <a:r>
              <a:rPr lang="zh-CN" altLang="en-US" sz="2000" dirty="0"/>
              <a:t>初始化为</a:t>
            </a:r>
            <a:r>
              <a:rPr lang="en-US" altLang="zh-CN" sz="2000" dirty="0"/>
              <a:t>0</a:t>
            </a:r>
            <a:r>
              <a:rPr lang="zh-CN" altLang="en-US" sz="2000" dirty="0"/>
              <a:t>；</a:t>
            </a:r>
          </a:p>
          <a:p>
            <a:pPr marL="0" indent="0" fontAlgn="auto">
              <a:lnSpc>
                <a:spcPct val="150000"/>
              </a:lnSpc>
              <a:spcBef>
                <a:spcPts val="0"/>
              </a:spcBef>
              <a:buNone/>
            </a:pPr>
            <a:r>
              <a:rPr lang="en-US" altLang="zh-CN" sz="2000" dirty="0"/>
              <a:t>2</a:t>
            </a:r>
            <a:r>
              <a:rPr lang="zh-CN" altLang="en-US" sz="2000" dirty="0"/>
              <a:t>．</a:t>
            </a:r>
            <a:r>
              <a:rPr lang="en-US" altLang="zh-CN" sz="2000" dirty="0"/>
              <a:t>k=1;</a:t>
            </a:r>
          </a:p>
          <a:p>
            <a:pPr marL="0" indent="0" fontAlgn="auto">
              <a:lnSpc>
                <a:spcPct val="150000"/>
              </a:lnSpc>
              <a:spcBef>
                <a:spcPts val="0"/>
              </a:spcBef>
              <a:buNone/>
            </a:pPr>
            <a:r>
              <a:rPr lang="en-US" altLang="zh-CN" sz="2000" dirty="0"/>
              <a:t>3</a:t>
            </a:r>
            <a:r>
              <a:rPr lang="zh-CN" altLang="en-US" sz="2000" dirty="0"/>
              <a:t>．</a:t>
            </a:r>
            <a:r>
              <a:rPr lang="en-US" altLang="zh-CN" sz="2000" dirty="0"/>
              <a:t>while (k&gt;=1)</a:t>
            </a:r>
          </a:p>
          <a:p>
            <a:pPr marL="0" indent="0" fontAlgn="auto">
              <a:lnSpc>
                <a:spcPct val="150000"/>
              </a:lnSpc>
              <a:spcBef>
                <a:spcPts val="0"/>
              </a:spcBef>
              <a:buNone/>
            </a:pPr>
            <a:r>
              <a:rPr lang="en-US" altLang="zh-CN" sz="2000" dirty="0"/>
              <a:t>3.1  </a:t>
            </a:r>
            <a:r>
              <a:rPr lang="zh-CN" altLang="en-US" sz="2000" dirty="0"/>
              <a:t>依次考察每一种颜色，若顶点</a:t>
            </a:r>
            <a:r>
              <a:rPr lang="en-US" altLang="zh-CN" sz="2000" dirty="0"/>
              <a:t>k</a:t>
            </a:r>
            <a:r>
              <a:rPr lang="zh-CN" altLang="en-US" sz="2000" dirty="0"/>
              <a:t>的着色与其他顶点的着色不发生冲突，则转步骤</a:t>
            </a:r>
            <a:r>
              <a:rPr lang="en-US" altLang="zh-CN" sz="2000" dirty="0"/>
              <a:t>3.2</a:t>
            </a:r>
            <a:r>
              <a:rPr lang="zh-CN" altLang="en-US" sz="2000" dirty="0"/>
              <a:t>；否则，搜索下一个颜色；</a:t>
            </a:r>
            <a:br>
              <a:rPr lang="zh-CN" altLang="en-US" sz="2000" dirty="0"/>
            </a:br>
            <a:r>
              <a:rPr lang="en-US" altLang="zh-CN" sz="2000" dirty="0"/>
              <a:t>3.2  </a:t>
            </a:r>
            <a:r>
              <a:rPr lang="zh-CN" altLang="en-US" sz="2000" dirty="0"/>
              <a:t>若顶点已全部着色，则输出数组</a:t>
            </a:r>
            <a:r>
              <a:rPr lang="en-US" altLang="zh-CN" sz="2000" dirty="0"/>
              <a:t>color[n]</a:t>
            </a:r>
            <a:r>
              <a:rPr lang="zh-CN" altLang="en-US" sz="2000" dirty="0"/>
              <a:t>，返回；</a:t>
            </a:r>
            <a:br>
              <a:rPr lang="zh-CN" altLang="en-US" sz="2000" dirty="0"/>
            </a:br>
            <a:r>
              <a:rPr lang="en-US" altLang="zh-CN" sz="2000" dirty="0"/>
              <a:t>3.3  </a:t>
            </a:r>
            <a:r>
              <a:rPr lang="zh-CN" altLang="en-US" sz="2000" dirty="0"/>
              <a:t>否则，</a:t>
            </a:r>
          </a:p>
          <a:p>
            <a:pPr marL="0" indent="0" fontAlgn="auto">
              <a:lnSpc>
                <a:spcPct val="150000"/>
              </a:lnSpc>
              <a:spcBef>
                <a:spcPts val="0"/>
              </a:spcBef>
              <a:buNone/>
            </a:pPr>
            <a:r>
              <a:rPr lang="zh-CN" altLang="en-US" sz="2000" dirty="0"/>
              <a:t>       </a:t>
            </a:r>
            <a:r>
              <a:rPr lang="en-US" altLang="zh-CN" sz="2000" dirty="0"/>
              <a:t>3.3.1  </a:t>
            </a:r>
            <a:r>
              <a:rPr lang="zh-CN" altLang="en-US" sz="2000" dirty="0"/>
              <a:t>若顶点</a:t>
            </a:r>
            <a:r>
              <a:rPr lang="en-US" altLang="zh-CN" sz="2000" dirty="0"/>
              <a:t>k</a:t>
            </a:r>
            <a:r>
              <a:rPr lang="zh-CN" altLang="en-US" sz="2000" dirty="0"/>
              <a:t>是一个合法着色，则</a:t>
            </a:r>
            <a:r>
              <a:rPr lang="en-US" altLang="zh-CN" sz="2000" dirty="0"/>
              <a:t>k=k+1</a:t>
            </a:r>
            <a:r>
              <a:rPr lang="zh-CN" altLang="en-US" sz="2000" dirty="0"/>
              <a:t>，转步骤</a:t>
            </a:r>
            <a:r>
              <a:rPr lang="en-US" altLang="zh-CN" sz="2000" dirty="0"/>
              <a:t>3</a:t>
            </a:r>
            <a:r>
              <a:rPr lang="zh-CN" altLang="en-US" sz="2000" dirty="0"/>
              <a:t>处理下一个顶点；</a:t>
            </a:r>
          </a:p>
          <a:p>
            <a:pPr marL="0" indent="0" fontAlgn="auto">
              <a:lnSpc>
                <a:spcPct val="150000"/>
              </a:lnSpc>
              <a:spcBef>
                <a:spcPts val="0"/>
              </a:spcBef>
              <a:buNone/>
            </a:pPr>
            <a:r>
              <a:rPr lang="zh-CN" altLang="en-US" sz="2000" dirty="0"/>
              <a:t>       </a:t>
            </a:r>
            <a:r>
              <a:rPr lang="en-US" altLang="zh-CN" sz="2000" dirty="0"/>
              <a:t>3.3.2  </a:t>
            </a:r>
            <a:r>
              <a:rPr lang="zh-CN" altLang="en-US" sz="2000" dirty="0"/>
              <a:t>否则，重置顶点</a:t>
            </a:r>
            <a:r>
              <a:rPr lang="en-US" altLang="zh-CN" sz="2000" dirty="0"/>
              <a:t>k</a:t>
            </a:r>
            <a:r>
              <a:rPr lang="zh-CN" altLang="en-US" sz="2000" dirty="0"/>
              <a:t>的着色情况，</a:t>
            </a:r>
            <a:r>
              <a:rPr lang="en-US" altLang="zh-CN" sz="2000" dirty="0"/>
              <a:t>k=k-1</a:t>
            </a:r>
            <a:r>
              <a:rPr lang="zh-CN" altLang="en-US" sz="2000" dirty="0"/>
              <a:t>，转步骤</a:t>
            </a:r>
            <a:r>
              <a:rPr lang="en-US" altLang="zh-CN" sz="2000" dirty="0"/>
              <a:t>3</a:t>
            </a:r>
            <a:r>
              <a:rPr lang="zh-CN" altLang="en-US" sz="2000" dirty="0"/>
              <a:t>。</a:t>
            </a:r>
          </a:p>
          <a:p>
            <a:pPr eaLnBrk="1" hangingPunct="1">
              <a:lnSpc>
                <a:spcPct val="90000"/>
              </a:lnSpc>
              <a:buNone/>
            </a:pP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39750" y="61913"/>
            <a:ext cx="8066088" cy="6319837"/>
          </a:xfrm>
          <a:prstGeom prst="rect">
            <a:avLst/>
          </a:prstGeom>
          <a:noFill/>
          <a:ln w="9525">
            <a:noFill/>
          </a:ln>
        </p:spPr>
        <p:txBody>
          <a:bodyPr/>
          <a:lstStyle/>
          <a:p>
            <a:pPr algn="ctr" eaLnBrk="0" hangingPunct="0">
              <a:spcAft>
                <a:spcPts val="775"/>
              </a:spcAft>
            </a:pPr>
            <a:endParaRPr lang="en-US" altLang="zh-CN" sz="2000" b="1" dirty="0">
              <a:effectLst/>
              <a:latin typeface="Times New Roman" panose="02020603050405020304" charset="0"/>
            </a:endParaRPr>
          </a:p>
          <a:p>
            <a:pPr>
              <a:buClrTx/>
            </a:pPr>
            <a:r>
              <a:rPr lang="en-US" altLang="zh-CN" b="1" err="1">
                <a:effectLst/>
                <a:latin typeface="Times New Roman" panose="02020603050405020304" charset="0"/>
              </a:rPr>
              <a:t>GraphColor(int n,int m,int color[],bool</a:t>
            </a:r>
            <a:r>
              <a:rPr lang="en-US" altLang="zh-CN" b="1">
                <a:effectLst/>
                <a:latin typeface="Times New Roman" panose="02020603050405020304" charset="0"/>
              </a:rPr>
              <a:t> c[][5])</a:t>
            </a:r>
          </a:p>
          <a:p>
            <a:pPr>
              <a:buClrTx/>
            </a:pPr>
            <a:r>
              <a:rPr lang="en-US" altLang="zh-CN" b="1">
                <a:effectLst/>
                <a:latin typeface="Times New Roman" panose="02020603050405020304" charset="0"/>
              </a:rPr>
              <a:t>{</a:t>
            </a:r>
          </a:p>
          <a:p>
            <a:pPr>
              <a:buClrTx/>
            </a:pPr>
            <a:r>
              <a:rPr lang="en-US" altLang="zh-CN" b="1" err="1">
                <a:effectLst/>
                <a:latin typeface="Times New Roman" panose="02020603050405020304" charset="0"/>
              </a:rPr>
              <a:t>     int i,k</a:t>
            </a:r>
            <a:r>
              <a:rPr lang="en-US" altLang="zh-CN" b="1">
                <a:effectLst/>
                <a:latin typeface="Times New Roman" panose="02020603050405020304" charset="0"/>
              </a:rPr>
              <a:t>;  </a:t>
            </a:r>
          </a:p>
          <a:p>
            <a:pPr>
              <a:buClrTx/>
            </a:pPr>
            <a:r>
              <a:rPr lang="en-US" altLang="zh-CN" b="1" dirty="0">
                <a:effectLst/>
                <a:latin typeface="Times New Roman" panose="02020603050405020304" charset="0"/>
              </a:rPr>
              <a:t>    for (i=0; i&lt;n; i++ )           //</a:t>
            </a:r>
            <a:r>
              <a:rPr lang="zh-CN" altLang="en-US" b="1" dirty="0">
                <a:effectLst/>
                <a:latin typeface="Times New Roman" panose="02020603050405020304" charset="0"/>
              </a:rPr>
              <a:t>将解向量</a:t>
            </a:r>
            <a:r>
              <a:rPr lang="en-US" altLang="zh-CN" b="1" err="1">
                <a:effectLst/>
                <a:latin typeface="Times New Roman" panose="02020603050405020304" charset="0"/>
              </a:rPr>
              <a:t>color[n</a:t>
            </a:r>
            <a:r>
              <a:rPr lang="en-US" altLang="zh-CN" b="1" dirty="0">
                <a:effectLst/>
                <a:latin typeface="Times New Roman" panose="02020603050405020304" charset="0"/>
              </a:rPr>
              <a:t>]</a:t>
            </a:r>
            <a:r>
              <a:rPr lang="zh-CN" altLang="en-US" b="1" dirty="0">
                <a:effectLst/>
                <a:latin typeface="Times New Roman" panose="02020603050405020304" charset="0"/>
              </a:rPr>
              <a:t>初始化为</a:t>
            </a:r>
            <a:r>
              <a:rPr lang="en-US" altLang="zh-CN" b="1">
                <a:effectLst/>
                <a:latin typeface="Times New Roman" panose="02020603050405020304" charset="0"/>
              </a:rPr>
              <a:t>0</a:t>
            </a:r>
          </a:p>
          <a:p>
            <a:pPr>
              <a:buClrTx/>
            </a:pPr>
            <a:r>
              <a:rPr lang="en-US" altLang="zh-CN" b="1" err="1">
                <a:effectLst/>
                <a:latin typeface="Times New Roman" panose="02020603050405020304" charset="0"/>
              </a:rPr>
              <a:t>        color[i</a:t>
            </a:r>
            <a:r>
              <a:rPr lang="en-US" altLang="zh-CN" b="1">
                <a:effectLst/>
                <a:latin typeface="Times New Roman" panose="02020603050405020304" charset="0"/>
              </a:rPr>
              <a:t>]=0;</a:t>
            </a:r>
          </a:p>
          <a:p>
            <a:pPr>
              <a:buClrTx/>
            </a:pPr>
            <a:r>
              <a:rPr lang="en-US" altLang="zh-CN" b="1">
                <a:effectLst/>
                <a:latin typeface="Times New Roman" panose="02020603050405020304" charset="0"/>
              </a:rPr>
              <a:t>    k=0;</a:t>
            </a:r>
          </a:p>
          <a:p>
            <a:pPr>
              <a:buClrTx/>
            </a:pPr>
            <a:r>
              <a:rPr lang="en-US" altLang="zh-CN" b="1">
                <a:effectLst/>
                <a:latin typeface="Times New Roman" panose="02020603050405020304" charset="0"/>
              </a:rPr>
              <a:t>    while (k&gt;=0)</a:t>
            </a:r>
          </a:p>
          <a:p>
            <a:pPr>
              <a:buClrTx/>
            </a:pPr>
            <a:r>
              <a:rPr lang="en-US" altLang="zh-CN" b="1" err="1">
                <a:effectLst/>
                <a:latin typeface="Times New Roman" panose="02020603050405020304" charset="0"/>
              </a:rPr>
              <a:t>    {   color[k</a:t>
            </a:r>
            <a:r>
              <a:rPr lang="en-US" altLang="zh-CN" b="1" dirty="0">
                <a:effectLst/>
                <a:latin typeface="Times New Roman" panose="02020603050405020304" charset="0"/>
              </a:rPr>
              <a:t>]=color[k]+1;       //</a:t>
            </a:r>
            <a:r>
              <a:rPr lang="zh-CN" altLang="en-US" b="1" dirty="0">
                <a:effectLst/>
                <a:latin typeface="Times New Roman" panose="02020603050405020304" charset="0"/>
              </a:rPr>
              <a:t>使当前颜色数加</a:t>
            </a:r>
            <a:r>
              <a:rPr lang="en-US" altLang="zh-CN" b="1">
                <a:effectLst/>
                <a:latin typeface="Times New Roman" panose="02020603050405020304" charset="0"/>
              </a:rPr>
              <a:t>1</a:t>
            </a:r>
          </a:p>
          <a:p>
            <a:pPr>
              <a:buClrTx/>
            </a:pPr>
            <a:r>
              <a:rPr lang="en-US" altLang="zh-CN" b="1" err="1">
                <a:effectLst/>
                <a:latin typeface="Times New Roman" panose="02020603050405020304" charset="0"/>
              </a:rPr>
              <a:t>         while ((color[k</a:t>
            </a:r>
            <a:r>
              <a:rPr lang="en-US" altLang="zh-CN" b="1">
                <a:effectLst/>
                <a:latin typeface="Times New Roman" panose="02020603050405020304" charset="0"/>
              </a:rPr>
              <a:t>]&lt;=m) &amp;&amp; (!</a:t>
            </a:r>
            <a:r>
              <a:rPr lang="en-US" altLang="zh-CN" b="1" err="1">
                <a:solidFill>
                  <a:schemeClr val="folHlink"/>
                </a:solidFill>
                <a:effectLst/>
                <a:latin typeface="Times New Roman" panose="02020603050405020304" charset="0"/>
              </a:rPr>
              <a:t>ok(color,k,c,n</a:t>
            </a:r>
            <a:r>
              <a:rPr lang="en-US" altLang="zh-CN" b="1">
                <a:solidFill>
                  <a:schemeClr val="folHlink"/>
                </a:solidFill>
                <a:effectLst/>
                <a:latin typeface="Times New Roman" panose="02020603050405020304" charset="0"/>
              </a:rPr>
              <a:t>)</a:t>
            </a:r>
            <a:r>
              <a:rPr lang="en-US" altLang="zh-CN" b="1" dirty="0">
                <a:effectLst/>
                <a:latin typeface="Times New Roman" panose="02020603050405020304" charset="0"/>
              </a:rPr>
              <a:t>)) //</a:t>
            </a:r>
            <a:r>
              <a:rPr lang="zh-CN" altLang="en-US" b="1" dirty="0">
                <a:effectLst/>
                <a:latin typeface="Times New Roman" panose="02020603050405020304" charset="0"/>
              </a:rPr>
              <a:t>当前颜色是否有效</a:t>
            </a:r>
          </a:p>
          <a:p>
            <a:pPr>
              <a:buClrTx/>
            </a:pPr>
            <a:r>
              <a:rPr lang="zh-CN" altLang="en-US" b="1" dirty="0">
                <a:effectLst/>
                <a:latin typeface="Times New Roman" panose="02020603050405020304" charset="0"/>
              </a:rPr>
              <a:t>		    </a:t>
            </a:r>
            <a:r>
              <a:rPr lang="en-US" altLang="zh-CN" b="1" err="1">
                <a:effectLst/>
                <a:latin typeface="Times New Roman" panose="02020603050405020304" charset="0"/>
              </a:rPr>
              <a:t>color[k</a:t>
            </a:r>
            <a:r>
              <a:rPr lang="en-US" altLang="zh-CN" b="1" dirty="0">
                <a:effectLst/>
                <a:latin typeface="Times New Roman" panose="02020603050405020304" charset="0"/>
              </a:rPr>
              <a:t>]=color[k]+1;   //</a:t>
            </a:r>
            <a:r>
              <a:rPr lang="zh-CN" altLang="en-US" b="1" dirty="0">
                <a:effectLst/>
                <a:latin typeface="Times New Roman" panose="02020603050405020304" charset="0"/>
              </a:rPr>
              <a:t>无效，搜索下一个颜色</a:t>
            </a:r>
          </a:p>
          <a:p>
            <a:pPr>
              <a:buClrTx/>
            </a:pPr>
            <a:r>
              <a:rPr lang="zh-CN" altLang="en-US" b="1" dirty="0">
                <a:effectLst/>
                <a:latin typeface="Times New Roman" panose="02020603050405020304" charset="0"/>
              </a:rPr>
              <a:t>         </a:t>
            </a:r>
            <a:r>
              <a:rPr lang="en-US" altLang="zh-CN" b="1" err="1">
                <a:effectLst/>
                <a:latin typeface="Times New Roman" panose="02020603050405020304" charset="0"/>
              </a:rPr>
              <a:t>if (color[k</a:t>
            </a:r>
            <a:r>
              <a:rPr lang="en-US" altLang="zh-CN" b="1" dirty="0">
                <a:effectLst/>
                <a:latin typeface="Times New Roman" panose="02020603050405020304" charset="0"/>
              </a:rPr>
              <a:t>]&lt;=m)       //</a:t>
            </a:r>
            <a:r>
              <a:rPr lang="zh-CN" altLang="en-US" b="1" dirty="0">
                <a:effectLst/>
                <a:latin typeface="Times New Roman" panose="02020603050405020304" charset="0"/>
              </a:rPr>
              <a:t>求解完毕，输出解</a:t>
            </a:r>
          </a:p>
          <a:p>
            <a:pPr>
              <a:buClrTx/>
            </a:pPr>
            <a:r>
              <a:rPr lang="zh-CN" altLang="en-US" b="1">
                <a:effectLst/>
                <a:latin typeface="Times New Roman" panose="02020603050405020304" charset="0"/>
              </a:rPr>
              <a:t>        </a:t>
            </a:r>
            <a:r>
              <a:rPr lang="en-US" altLang="zh-CN" b="1">
                <a:effectLst/>
                <a:latin typeface="Times New Roman" panose="02020603050405020304" charset="0"/>
              </a:rPr>
              <a:t>{</a:t>
            </a:r>
          </a:p>
          <a:p>
            <a:pPr>
              <a:buClrTx/>
            </a:pPr>
            <a:r>
              <a:rPr lang="en-US" altLang="zh-CN" b="1" dirty="0">
                <a:effectLst/>
                <a:latin typeface="Times New Roman" panose="02020603050405020304" charset="0"/>
              </a:rPr>
              <a:t>                if (k==n-1)break;  //</a:t>
            </a:r>
            <a:r>
              <a:rPr lang="zh-CN" altLang="en-US" b="1" dirty="0">
                <a:effectLst/>
                <a:latin typeface="Times New Roman" panose="02020603050405020304" charset="0"/>
              </a:rPr>
              <a:t>是最后的顶点，完成搜索</a:t>
            </a:r>
          </a:p>
          <a:p>
            <a:pPr>
              <a:buClrTx/>
            </a:pPr>
            <a:r>
              <a:rPr lang="zh-CN" altLang="en-US" b="1" dirty="0">
                <a:effectLst/>
                <a:latin typeface="Times New Roman" panose="02020603050405020304" charset="0"/>
              </a:rPr>
              <a:t>	       </a:t>
            </a:r>
            <a:r>
              <a:rPr lang="en-US" altLang="zh-CN" b="1" dirty="0">
                <a:effectLst/>
                <a:latin typeface="Times New Roman" panose="02020603050405020304" charset="0"/>
              </a:rPr>
              <a:t>else k=k+1;        //</a:t>
            </a:r>
            <a:r>
              <a:rPr lang="zh-CN" altLang="en-US" b="1" dirty="0">
                <a:effectLst/>
                <a:latin typeface="Times New Roman" panose="02020603050405020304" charset="0"/>
              </a:rPr>
              <a:t>否，处理下一个顶点</a:t>
            </a:r>
          </a:p>
          <a:p>
            <a:pPr>
              <a:buClrTx/>
            </a:pPr>
            <a:r>
              <a:rPr lang="zh-CN" altLang="en-US" b="1">
                <a:effectLst/>
                <a:latin typeface="Times New Roman" panose="02020603050405020304" charset="0"/>
              </a:rPr>
              <a:t>         </a:t>
            </a:r>
            <a:r>
              <a:rPr lang="en-US" altLang="zh-CN" b="1">
                <a:effectLst/>
                <a:latin typeface="Times New Roman" panose="02020603050405020304" charset="0"/>
              </a:rPr>
              <a:t>}</a:t>
            </a:r>
          </a:p>
          <a:p>
            <a:pPr>
              <a:buClrTx/>
            </a:pPr>
            <a:r>
              <a:rPr lang="en-US" altLang="zh-CN" b="1" dirty="0">
                <a:effectLst/>
                <a:latin typeface="Times New Roman" panose="02020603050405020304" charset="0"/>
              </a:rPr>
              <a:t>         else                   //</a:t>
            </a:r>
            <a:r>
              <a:rPr lang="zh-CN" altLang="en-US" b="1" dirty="0">
                <a:effectLst/>
                <a:latin typeface="Times New Roman" panose="02020603050405020304" charset="0"/>
              </a:rPr>
              <a:t>搜索失败，回溯到前一个顶点</a:t>
            </a:r>
          </a:p>
          <a:p>
            <a:pPr>
              <a:buClrTx/>
            </a:pPr>
            <a:r>
              <a:rPr lang="zh-CN" altLang="en-US" b="1">
                <a:effectLst/>
                <a:latin typeface="Times New Roman" panose="02020603050405020304" charset="0"/>
              </a:rPr>
              <a:t>         </a:t>
            </a:r>
            <a:r>
              <a:rPr lang="en-US" altLang="zh-CN" b="1">
                <a:effectLst/>
                <a:latin typeface="Times New Roman" panose="02020603050405020304" charset="0"/>
              </a:rPr>
              <a:t>{</a:t>
            </a:r>
          </a:p>
          <a:p>
            <a:pPr>
              <a:buClrTx/>
            </a:pPr>
            <a:r>
              <a:rPr lang="en-US" altLang="zh-CN" b="1" err="1">
                <a:effectLst/>
                <a:latin typeface="Times New Roman" panose="02020603050405020304" charset="0"/>
              </a:rPr>
              <a:t>	   color[k</a:t>
            </a:r>
            <a:r>
              <a:rPr lang="en-US" altLang="zh-CN" b="1">
                <a:effectLst/>
                <a:latin typeface="Times New Roman" panose="02020603050405020304" charset="0"/>
              </a:rPr>
              <a:t>]=0;</a:t>
            </a:r>
          </a:p>
          <a:p>
            <a:pPr>
              <a:buClrTx/>
            </a:pPr>
            <a:r>
              <a:rPr lang="en-US" altLang="zh-CN" b="1">
                <a:effectLst/>
                <a:latin typeface="Times New Roman" panose="02020603050405020304" charset="0"/>
              </a:rPr>
              <a:t>	    k=k-1;</a:t>
            </a:r>
          </a:p>
          <a:p>
            <a:pPr>
              <a:buClrTx/>
            </a:pPr>
            <a:r>
              <a:rPr lang="en-US" altLang="zh-CN" b="1">
                <a:effectLst/>
                <a:latin typeface="Times New Roman" panose="02020603050405020304" charset="0"/>
              </a:rPr>
              <a:t>          }</a:t>
            </a:r>
          </a:p>
          <a:p>
            <a:pPr>
              <a:buClrTx/>
            </a:pPr>
            <a:r>
              <a:rPr lang="en-US" altLang="zh-CN" b="1">
                <a:effectLst/>
                <a:latin typeface="Times New Roman" panose="02020603050405020304" charset="0"/>
              </a:rPr>
              <a:t>     }</a:t>
            </a:r>
          </a:p>
          <a:p>
            <a:pPr>
              <a:buClrTx/>
            </a:pPr>
            <a:r>
              <a:rPr lang="en-US" altLang="zh-CN" b="1">
                <a:effectLst/>
                <a:latin typeface="Times New Roman" panose="02020603050405020304" charset="0"/>
              </a:rPr>
              <a:t>}</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5.6 0-1</a:t>
            </a:r>
            <a:r>
              <a:rPr dirty="0"/>
              <a:t>背包问题</a:t>
            </a:r>
          </a:p>
        </p:txBody>
      </p:sp>
      <p:sp>
        <p:nvSpPr>
          <p:cNvPr id="18435" name="Rectangle 3"/>
          <p:cNvSpPr>
            <a:spLocks noGrp="1"/>
          </p:cNvSpPr>
          <p:nvPr>
            <p:ph idx="1"/>
          </p:nvPr>
        </p:nvSpPr>
        <p:spPr>
          <a:xfrm>
            <a:off x="792480" y="1268730"/>
            <a:ext cx="10561320" cy="4567555"/>
          </a:xfrm>
        </p:spPr>
        <p:txBody>
          <a:bodyPr vert="horz" wrap="square" lIns="91440" tIns="45720" rIns="91440" bIns="45720" anchor="t">
            <a:noAutofit/>
          </a:bodyPr>
          <a:lstStyle/>
          <a:p>
            <a:pPr marL="338455" indent="-338455" fontAlgn="auto">
              <a:lnSpc>
                <a:spcPct val="150000"/>
              </a:lnSpc>
              <a:spcBef>
                <a:spcPts val="0"/>
              </a:spcBef>
              <a:buFont typeface="Wingdings" panose="05000000000000000000" charset="0"/>
              <a:buChar char=""/>
            </a:pPr>
            <a:r>
              <a:rPr sz="2200" dirty="0"/>
              <a:t>0</a:t>
            </a:r>
            <a:r>
              <a:rPr lang="en-US" sz="2200" dirty="0"/>
              <a:t>-</a:t>
            </a:r>
            <a:r>
              <a:rPr sz="2200" dirty="0"/>
              <a:t>1背包问题属于找最优解问题，适合于用</a:t>
            </a:r>
            <a:r>
              <a:rPr sz="2200" dirty="0">
                <a:solidFill>
                  <a:srgbClr val="3333FF"/>
                </a:solidFill>
              </a:rPr>
              <a:t>子集树</a:t>
            </a:r>
            <a:r>
              <a:rPr sz="2200" dirty="0"/>
              <a:t>表示0</a:t>
            </a:r>
            <a:r>
              <a:rPr lang="en-US" sz="2200" dirty="0"/>
              <a:t>-</a:t>
            </a:r>
            <a:r>
              <a:rPr sz="2200" dirty="0"/>
              <a:t>1背包问题的解空间。</a:t>
            </a:r>
          </a:p>
          <a:p>
            <a:pPr marL="338455" indent="-338455" fontAlgn="auto">
              <a:lnSpc>
                <a:spcPct val="150000"/>
              </a:lnSpc>
              <a:spcBef>
                <a:spcPts val="0"/>
              </a:spcBef>
              <a:buFont typeface="Wingdings" panose="05000000000000000000" charset="0"/>
              <a:buChar char=""/>
            </a:pPr>
            <a:r>
              <a:rPr sz="2200" dirty="0"/>
              <a:t>在搜索解空间树</a:t>
            </a:r>
            <a:r>
              <a:rPr lang="zh-CN" sz="2200" dirty="0"/>
              <a:t>时</a:t>
            </a:r>
            <a:r>
              <a:rPr sz="2200" dirty="0"/>
              <a:t>，只要其左儿子节点是一个可行结点，搜索就进入左子树</a:t>
            </a:r>
            <a:r>
              <a:rPr lang="zh-CN" sz="2200" dirty="0"/>
              <a:t>。</a:t>
            </a:r>
            <a:r>
              <a:rPr sz="2200" dirty="0"/>
              <a:t>在右子树中有可能包含最优解是才进入右子树搜索</a:t>
            </a:r>
            <a:r>
              <a:rPr lang="zh-CN" sz="2200" dirty="0"/>
              <a:t>，</a:t>
            </a:r>
            <a:r>
              <a:rPr sz="2200" dirty="0"/>
              <a:t>否则将右子树剪去。</a:t>
            </a:r>
          </a:p>
          <a:p>
            <a:pPr marL="338455" indent="-338455" fontAlgn="auto">
              <a:lnSpc>
                <a:spcPct val="150000"/>
              </a:lnSpc>
              <a:spcBef>
                <a:spcPts val="0"/>
              </a:spcBef>
              <a:buFont typeface="Wingdings" panose="05000000000000000000" charset="0"/>
              <a:buChar char=""/>
            </a:pPr>
            <a:r>
              <a:rPr sz="2200" dirty="0"/>
              <a:t>设r是当前剩余物品价值总和；cp是当前结点的价值；b</a:t>
            </a:r>
            <a:r>
              <a:rPr lang="en-US" sz="2200" dirty="0"/>
              <a:t>est</a:t>
            </a:r>
            <a:r>
              <a:rPr sz="2200" dirty="0"/>
              <a:t>p是当前</a:t>
            </a:r>
            <a:r>
              <a:rPr lang="zh-CN" sz="2200" dirty="0"/>
              <a:t>最优价</a:t>
            </a:r>
            <a:r>
              <a:rPr sz="2200" dirty="0"/>
              <a:t>值。当cp+r</a:t>
            </a:r>
            <a:r>
              <a:rPr sz="2200" dirty="0">
                <a:latin typeface="Arial" panose="020B0604020202020204" pitchFamily="34" charset="0"/>
              </a:rPr>
              <a:t>≤</a:t>
            </a:r>
            <a:r>
              <a:rPr sz="2200" dirty="0"/>
              <a:t>b</a:t>
            </a:r>
            <a:r>
              <a:rPr lang="en-US" sz="2200" dirty="0"/>
              <a:t>est</a:t>
            </a:r>
            <a:r>
              <a:rPr sz="2200" dirty="0"/>
              <a:t>p时</a:t>
            </a:r>
            <a:r>
              <a:rPr lang="zh-CN" sz="2200" dirty="0"/>
              <a:t>，</a:t>
            </a:r>
            <a:r>
              <a:rPr sz="2200" dirty="0"/>
              <a:t>可剪去以</a:t>
            </a:r>
            <a:r>
              <a:rPr lang="zh-CN" sz="2200" dirty="0"/>
              <a:t>当前结点</a:t>
            </a:r>
            <a:r>
              <a:rPr sz="2200" dirty="0"/>
              <a:t>为根的子树。</a:t>
            </a:r>
          </a:p>
          <a:p>
            <a:pPr marL="338455" indent="-338455" fontAlgn="auto">
              <a:lnSpc>
                <a:spcPct val="150000"/>
              </a:lnSpc>
              <a:spcBef>
                <a:spcPts val="0"/>
              </a:spcBef>
              <a:buFont typeface="Wingdings" panose="05000000000000000000" charset="0"/>
              <a:buChar char=""/>
            </a:pPr>
            <a:r>
              <a:rPr sz="2200" dirty="0"/>
              <a:t>计算右子树中解的上界的更好方法是将剩余物品依其单位重量价值排序，然后依次装入物品，直至装不下时，再装入该物品的一部分而装满背包。由此得到的价值是右子树中解的上界。</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5.6 0-1</a:t>
            </a:r>
            <a:r>
              <a:rPr dirty="0"/>
              <a:t>背包问题</a:t>
            </a:r>
          </a:p>
        </p:txBody>
      </p:sp>
      <p:sp>
        <p:nvSpPr>
          <p:cNvPr id="18435" name="Rectangle 3"/>
          <p:cNvSpPr>
            <a:spLocks noGrp="1"/>
          </p:cNvSpPr>
          <p:nvPr>
            <p:ph idx="1"/>
          </p:nvPr>
        </p:nvSpPr>
        <p:spPr>
          <a:xfrm>
            <a:off x="792480" y="1268730"/>
            <a:ext cx="10561320" cy="3024505"/>
          </a:xfrm>
        </p:spPr>
        <p:txBody>
          <a:bodyPr vert="horz" wrap="square" lIns="91440" tIns="45720" rIns="91440" bIns="45720" anchor="t">
            <a:noAutofit/>
          </a:bodyPr>
          <a:lstStyle/>
          <a:p>
            <a:pPr marL="0" indent="0" fontAlgn="auto">
              <a:lnSpc>
                <a:spcPct val="150000"/>
              </a:lnSpc>
              <a:spcBef>
                <a:spcPts val="0"/>
              </a:spcBef>
              <a:buFont typeface="Wingdings" panose="05000000000000000000" charset="0"/>
              <a:buNone/>
            </a:pPr>
            <a:r>
              <a:rPr sz="2200" dirty="0"/>
              <a:t>对于0-1背包问题回溯法的一个实例</a:t>
            </a:r>
            <a:r>
              <a:rPr lang="zh-CN" sz="2200" dirty="0"/>
              <a:t>，</a:t>
            </a:r>
            <a:r>
              <a:rPr sz="2200" dirty="0"/>
              <a:t>n=4，</a:t>
            </a:r>
            <a:r>
              <a:rPr lang="en-US" sz="2200" dirty="0"/>
              <a:t>c</a:t>
            </a:r>
            <a:r>
              <a:rPr sz="2200" dirty="0"/>
              <a:t>=7，p=[9,10,7,4]</a:t>
            </a:r>
            <a:r>
              <a:rPr lang="zh-CN" sz="2200" dirty="0"/>
              <a:t>，</a:t>
            </a:r>
            <a:r>
              <a:rPr sz="2200" dirty="0"/>
              <a:t>w=[3,5,2,1]</a:t>
            </a:r>
            <a:r>
              <a:rPr lang="zh-CN" sz="2200" dirty="0"/>
              <a:t>。</a:t>
            </a:r>
            <a:r>
              <a:rPr sz="2200" dirty="0"/>
              <a:t>这4个物品的单位重量价值分别为[3,2,3</a:t>
            </a:r>
            <a:r>
              <a:rPr lang="en-US" sz="2200" dirty="0"/>
              <a:t>.</a:t>
            </a:r>
            <a:r>
              <a:rPr sz="2200" dirty="0"/>
              <a:t>5,4]</a:t>
            </a:r>
            <a:r>
              <a:rPr lang="zh-CN" sz="2200" dirty="0"/>
              <a:t>。</a:t>
            </a:r>
            <a:r>
              <a:rPr sz="2200" dirty="0"/>
              <a:t>以物品为单位价值的递减序装入物品。先装入物品4，然后装入物品3和1</a:t>
            </a:r>
            <a:r>
              <a:rPr lang="zh-CN" sz="2200" dirty="0"/>
              <a:t>。</a:t>
            </a:r>
            <a:r>
              <a:rPr sz="2200" dirty="0"/>
              <a:t>装入这3个物品后，剩余的背包容量为1，只能装入0.2个物品2</a:t>
            </a:r>
            <a:r>
              <a:rPr lang="zh-CN" sz="2200" dirty="0"/>
              <a:t>。</a:t>
            </a:r>
            <a:r>
              <a:rPr sz="2200" dirty="0"/>
              <a:t>由此可得到一个解为x=[1,0.2,1,1]</a:t>
            </a:r>
            <a:r>
              <a:rPr lang="zh-CN" sz="2200" dirty="0"/>
              <a:t>，</a:t>
            </a:r>
            <a:r>
              <a:rPr sz="2200" dirty="0"/>
              <a:t>其相应的价值为22</a:t>
            </a:r>
            <a:r>
              <a:rPr lang="zh-CN" sz="2200" dirty="0"/>
              <a:t>。</a:t>
            </a:r>
            <a:r>
              <a:rPr sz="2200" dirty="0"/>
              <a:t>尽管这不是一个可行解，但可以证明其价值是最有大的上界。因此，对于这个实例，最优值不超过22</a:t>
            </a:r>
            <a:r>
              <a:rPr lang="zh-CN" sz="2200" dirty="0"/>
              <a:t>。</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5.6 0-1</a:t>
            </a:r>
            <a:r>
              <a:rPr dirty="0"/>
              <a:t>背包问题</a:t>
            </a:r>
          </a:p>
        </p:txBody>
      </p:sp>
      <p:sp>
        <p:nvSpPr>
          <p:cNvPr id="18435" name="Rectangle 3"/>
          <p:cNvSpPr>
            <a:spLocks noGrp="1"/>
          </p:cNvSpPr>
          <p:nvPr>
            <p:ph idx="1"/>
          </p:nvPr>
        </p:nvSpPr>
        <p:spPr>
          <a:xfrm>
            <a:off x="792480" y="1268730"/>
            <a:ext cx="10561320" cy="3024505"/>
          </a:xfrm>
        </p:spPr>
        <p:txBody>
          <a:bodyPr vert="horz" wrap="square" lIns="91440" tIns="45720" rIns="91440" bIns="45720" anchor="t">
            <a:noAutofit/>
          </a:bodyPr>
          <a:lstStyle/>
          <a:p>
            <a:pPr marL="0" indent="0" fontAlgn="auto">
              <a:lnSpc>
                <a:spcPct val="150000"/>
              </a:lnSpc>
              <a:spcBef>
                <a:spcPts val="0"/>
              </a:spcBef>
              <a:buFont typeface="Wingdings" panose="05000000000000000000" charset="0"/>
              <a:buNone/>
            </a:pPr>
            <a:r>
              <a:rPr sz="2200" dirty="0"/>
              <a:t>对于n=3时的0-1背包问题，其解空间用一棵完全二叉树表示，如下图所示。</a:t>
            </a:r>
          </a:p>
        </p:txBody>
      </p:sp>
      <p:grpSp>
        <p:nvGrpSpPr>
          <p:cNvPr id="102407" name="组合 102406"/>
          <p:cNvGrpSpPr/>
          <p:nvPr/>
        </p:nvGrpSpPr>
        <p:grpSpPr>
          <a:xfrm>
            <a:off x="2039938" y="2030413"/>
            <a:ext cx="8066087" cy="3816350"/>
            <a:chOff x="521" y="845"/>
            <a:chExt cx="5081" cy="2404"/>
          </a:xfrm>
        </p:grpSpPr>
        <p:sp>
          <p:nvSpPr>
            <p:cNvPr id="102408" name="矩形 102407"/>
            <p:cNvSpPr/>
            <p:nvPr/>
          </p:nvSpPr>
          <p:spPr>
            <a:xfrm>
              <a:off x="1973" y="1071"/>
              <a:ext cx="362" cy="272"/>
            </a:xfrm>
            <a:prstGeom prst="rect">
              <a:avLst/>
            </a:prstGeom>
            <a:noFill/>
            <a:ln w="9525">
              <a:noFill/>
            </a:ln>
          </p:spPr>
          <p:txBody>
            <a:bodyPr wrap="none" anchor="ctr"/>
            <a:lstStyle/>
            <a:p>
              <a:pPr algn="ctr"/>
              <a:r>
                <a:rPr lang="en-US" altLang="zh-CN">
                  <a:latin typeface="Verdana" panose="020B0604030504040204" pitchFamily="34" charset="0"/>
                </a:rPr>
                <a:t>1</a:t>
              </a:r>
            </a:p>
          </p:txBody>
        </p:sp>
        <p:sp>
          <p:nvSpPr>
            <p:cNvPr id="102409" name="椭圆 102408"/>
            <p:cNvSpPr/>
            <p:nvPr/>
          </p:nvSpPr>
          <p:spPr>
            <a:xfrm>
              <a:off x="2789" y="845"/>
              <a:ext cx="318" cy="318"/>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lstStyle/>
            <a:p>
              <a:pPr algn="ctr"/>
              <a:r>
                <a:rPr lang="en-US" altLang="zh-CN" sz="2400" b="1">
                  <a:solidFill>
                    <a:srgbClr val="0000FF"/>
                  </a:solidFill>
                  <a:latin typeface="Verdana" panose="020B0604030504040204" pitchFamily="34" charset="0"/>
                </a:rPr>
                <a:t>A</a:t>
              </a:r>
            </a:p>
          </p:txBody>
        </p:sp>
        <p:sp>
          <p:nvSpPr>
            <p:cNvPr id="102410" name="椭圆 102409"/>
            <p:cNvSpPr/>
            <p:nvPr/>
          </p:nvSpPr>
          <p:spPr>
            <a:xfrm>
              <a:off x="1519" y="1389"/>
              <a:ext cx="318" cy="318"/>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lstStyle/>
            <a:p>
              <a:pPr algn="ctr"/>
              <a:r>
                <a:rPr lang="en-US" altLang="zh-CN" sz="2400" b="1">
                  <a:solidFill>
                    <a:srgbClr val="0000FF"/>
                  </a:solidFill>
                  <a:latin typeface="Verdana" panose="020B0604030504040204" pitchFamily="34" charset="0"/>
                </a:rPr>
                <a:t>B</a:t>
              </a:r>
            </a:p>
          </p:txBody>
        </p:sp>
        <p:sp>
          <p:nvSpPr>
            <p:cNvPr id="102411" name="椭圆 102410"/>
            <p:cNvSpPr/>
            <p:nvPr/>
          </p:nvSpPr>
          <p:spPr>
            <a:xfrm>
              <a:off x="4059" y="1525"/>
              <a:ext cx="318" cy="318"/>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lstStyle/>
            <a:p>
              <a:pPr algn="ctr"/>
              <a:r>
                <a:rPr lang="en-US" altLang="zh-CN" sz="2400" b="1">
                  <a:solidFill>
                    <a:srgbClr val="0000FF"/>
                  </a:solidFill>
                  <a:latin typeface="Verdana" panose="020B0604030504040204" pitchFamily="34" charset="0"/>
                </a:rPr>
                <a:t>C</a:t>
              </a:r>
            </a:p>
          </p:txBody>
        </p:sp>
        <p:sp>
          <p:nvSpPr>
            <p:cNvPr id="102412" name="直接连接符 102411"/>
            <p:cNvSpPr/>
            <p:nvPr/>
          </p:nvSpPr>
          <p:spPr>
            <a:xfrm flipH="1">
              <a:off x="1837" y="1071"/>
              <a:ext cx="952" cy="409"/>
            </a:xfrm>
            <a:prstGeom prst="line">
              <a:avLst/>
            </a:prstGeom>
            <a:ln w="28575" cap="flat" cmpd="sng">
              <a:solidFill>
                <a:schemeClr val="tx1"/>
              </a:solidFill>
              <a:prstDash val="solid"/>
              <a:headEnd type="none" w="med" len="med"/>
              <a:tailEnd type="none" w="med" len="med"/>
            </a:ln>
          </p:spPr>
        </p:sp>
        <p:sp>
          <p:nvSpPr>
            <p:cNvPr id="102413" name="直接连接符 102412"/>
            <p:cNvSpPr/>
            <p:nvPr/>
          </p:nvSpPr>
          <p:spPr>
            <a:xfrm>
              <a:off x="3107" y="1071"/>
              <a:ext cx="998" cy="545"/>
            </a:xfrm>
            <a:prstGeom prst="line">
              <a:avLst/>
            </a:prstGeom>
            <a:ln w="28575" cap="flat" cmpd="sng">
              <a:solidFill>
                <a:schemeClr val="tx1"/>
              </a:solidFill>
              <a:prstDash val="solid"/>
              <a:headEnd type="none" w="med" len="med"/>
              <a:tailEnd type="none" w="med" len="med"/>
            </a:ln>
          </p:spPr>
        </p:sp>
        <p:sp>
          <p:nvSpPr>
            <p:cNvPr id="102414" name="矩形 102413"/>
            <p:cNvSpPr/>
            <p:nvPr/>
          </p:nvSpPr>
          <p:spPr>
            <a:xfrm>
              <a:off x="3470" y="1117"/>
              <a:ext cx="362" cy="272"/>
            </a:xfrm>
            <a:prstGeom prst="rect">
              <a:avLst/>
            </a:prstGeom>
            <a:noFill/>
            <a:ln w="9525">
              <a:noFill/>
            </a:ln>
          </p:spPr>
          <p:txBody>
            <a:bodyPr wrap="none" anchor="ctr"/>
            <a:lstStyle/>
            <a:p>
              <a:pPr algn="ctr"/>
              <a:r>
                <a:rPr lang="en-US" altLang="zh-CN">
                  <a:latin typeface="Verdana" panose="020B0604030504040204" pitchFamily="34" charset="0"/>
                </a:rPr>
                <a:t>0</a:t>
              </a:r>
            </a:p>
          </p:txBody>
        </p:sp>
        <p:sp>
          <p:nvSpPr>
            <p:cNvPr id="102415" name="直接连接符 102414"/>
            <p:cNvSpPr/>
            <p:nvPr/>
          </p:nvSpPr>
          <p:spPr>
            <a:xfrm flipH="1">
              <a:off x="1202" y="1661"/>
              <a:ext cx="363" cy="454"/>
            </a:xfrm>
            <a:prstGeom prst="line">
              <a:avLst/>
            </a:prstGeom>
            <a:ln w="28575" cap="flat" cmpd="sng">
              <a:solidFill>
                <a:schemeClr val="tx1"/>
              </a:solidFill>
              <a:prstDash val="solid"/>
              <a:headEnd type="none" w="med" len="med"/>
              <a:tailEnd type="none" w="med" len="med"/>
            </a:ln>
          </p:spPr>
        </p:sp>
        <p:sp>
          <p:nvSpPr>
            <p:cNvPr id="102416" name="直接连接符 102415"/>
            <p:cNvSpPr/>
            <p:nvPr/>
          </p:nvSpPr>
          <p:spPr>
            <a:xfrm>
              <a:off x="1791" y="1661"/>
              <a:ext cx="408" cy="454"/>
            </a:xfrm>
            <a:prstGeom prst="line">
              <a:avLst/>
            </a:prstGeom>
            <a:ln w="28575" cap="flat" cmpd="sng">
              <a:solidFill>
                <a:schemeClr val="tx1"/>
              </a:solidFill>
              <a:prstDash val="solid"/>
              <a:headEnd type="none" w="med" len="med"/>
              <a:tailEnd type="none" w="med" len="med"/>
            </a:ln>
          </p:spPr>
        </p:sp>
        <p:sp>
          <p:nvSpPr>
            <p:cNvPr id="102417" name="椭圆 102416"/>
            <p:cNvSpPr/>
            <p:nvPr/>
          </p:nvSpPr>
          <p:spPr>
            <a:xfrm>
              <a:off x="930" y="2069"/>
              <a:ext cx="318" cy="318"/>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lstStyle/>
            <a:p>
              <a:pPr algn="ctr"/>
              <a:r>
                <a:rPr lang="en-US" altLang="zh-CN" sz="2400" b="1">
                  <a:solidFill>
                    <a:srgbClr val="0000FF"/>
                  </a:solidFill>
                  <a:latin typeface="Verdana" panose="020B0604030504040204" pitchFamily="34" charset="0"/>
                </a:rPr>
                <a:t>D</a:t>
              </a:r>
            </a:p>
          </p:txBody>
        </p:sp>
        <p:sp>
          <p:nvSpPr>
            <p:cNvPr id="102418" name="椭圆 102417"/>
            <p:cNvSpPr/>
            <p:nvPr/>
          </p:nvSpPr>
          <p:spPr>
            <a:xfrm>
              <a:off x="2109" y="2115"/>
              <a:ext cx="318" cy="318"/>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lstStyle/>
            <a:p>
              <a:pPr algn="ctr"/>
              <a:r>
                <a:rPr lang="en-US" altLang="zh-CN" sz="2400" b="1">
                  <a:solidFill>
                    <a:srgbClr val="0000FF"/>
                  </a:solidFill>
                  <a:latin typeface="Verdana" panose="020B0604030504040204" pitchFamily="34" charset="0"/>
                </a:rPr>
                <a:t>E</a:t>
              </a:r>
            </a:p>
          </p:txBody>
        </p:sp>
        <p:sp>
          <p:nvSpPr>
            <p:cNvPr id="102419" name="椭圆 102418"/>
            <p:cNvSpPr/>
            <p:nvPr/>
          </p:nvSpPr>
          <p:spPr>
            <a:xfrm>
              <a:off x="3515" y="2205"/>
              <a:ext cx="318" cy="318"/>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lstStyle/>
            <a:p>
              <a:pPr algn="ctr"/>
              <a:r>
                <a:rPr lang="en-US" altLang="zh-CN" sz="2400" b="1">
                  <a:solidFill>
                    <a:srgbClr val="0000FF"/>
                  </a:solidFill>
                  <a:latin typeface="Verdana" panose="020B0604030504040204" pitchFamily="34" charset="0"/>
                </a:rPr>
                <a:t>F</a:t>
              </a:r>
            </a:p>
          </p:txBody>
        </p:sp>
        <p:sp>
          <p:nvSpPr>
            <p:cNvPr id="102420" name="椭圆 102419"/>
            <p:cNvSpPr/>
            <p:nvPr/>
          </p:nvSpPr>
          <p:spPr>
            <a:xfrm>
              <a:off x="4785" y="2160"/>
              <a:ext cx="318" cy="318"/>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lstStyle/>
            <a:p>
              <a:pPr algn="ctr"/>
              <a:r>
                <a:rPr lang="en-US" altLang="zh-CN" sz="2400" b="1">
                  <a:solidFill>
                    <a:srgbClr val="0000FF"/>
                  </a:solidFill>
                  <a:latin typeface="Verdana" panose="020B0604030504040204" pitchFamily="34" charset="0"/>
                </a:rPr>
                <a:t>G</a:t>
              </a:r>
            </a:p>
          </p:txBody>
        </p:sp>
        <p:sp>
          <p:nvSpPr>
            <p:cNvPr id="102421" name="椭圆 102420"/>
            <p:cNvSpPr/>
            <p:nvPr/>
          </p:nvSpPr>
          <p:spPr>
            <a:xfrm>
              <a:off x="521" y="2840"/>
              <a:ext cx="318" cy="318"/>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lstStyle/>
            <a:p>
              <a:pPr algn="ctr"/>
              <a:r>
                <a:rPr lang="en-US" altLang="zh-CN" sz="2400" b="1">
                  <a:solidFill>
                    <a:srgbClr val="0000FF"/>
                  </a:solidFill>
                  <a:latin typeface="Verdana" panose="020B0604030504040204" pitchFamily="34" charset="0"/>
                </a:rPr>
                <a:t>H</a:t>
              </a:r>
            </a:p>
          </p:txBody>
        </p:sp>
        <p:sp>
          <p:nvSpPr>
            <p:cNvPr id="102422" name="椭圆 102421"/>
            <p:cNvSpPr/>
            <p:nvPr/>
          </p:nvSpPr>
          <p:spPr>
            <a:xfrm>
              <a:off x="1247" y="2840"/>
              <a:ext cx="318" cy="318"/>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lstStyle/>
            <a:p>
              <a:pPr algn="ctr"/>
              <a:r>
                <a:rPr lang="en-US" altLang="zh-CN" sz="2400" b="1">
                  <a:solidFill>
                    <a:srgbClr val="0000FF"/>
                  </a:solidFill>
                  <a:latin typeface="Verdana" panose="020B0604030504040204" pitchFamily="34" charset="0"/>
                </a:rPr>
                <a:t>I</a:t>
              </a:r>
            </a:p>
          </p:txBody>
        </p:sp>
        <p:sp>
          <p:nvSpPr>
            <p:cNvPr id="102423" name="椭圆 102422"/>
            <p:cNvSpPr/>
            <p:nvPr/>
          </p:nvSpPr>
          <p:spPr>
            <a:xfrm>
              <a:off x="1746" y="2886"/>
              <a:ext cx="318" cy="318"/>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lstStyle/>
            <a:p>
              <a:pPr algn="ctr"/>
              <a:r>
                <a:rPr lang="en-US" altLang="zh-CN" sz="2400" b="1">
                  <a:solidFill>
                    <a:srgbClr val="0000FF"/>
                  </a:solidFill>
                  <a:latin typeface="Verdana" panose="020B0604030504040204" pitchFamily="34" charset="0"/>
                </a:rPr>
                <a:t>J</a:t>
              </a:r>
            </a:p>
          </p:txBody>
        </p:sp>
        <p:sp>
          <p:nvSpPr>
            <p:cNvPr id="102424" name="椭圆 102423"/>
            <p:cNvSpPr/>
            <p:nvPr/>
          </p:nvSpPr>
          <p:spPr>
            <a:xfrm>
              <a:off x="2472" y="2886"/>
              <a:ext cx="318" cy="318"/>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lstStyle/>
            <a:p>
              <a:pPr algn="ctr"/>
              <a:r>
                <a:rPr lang="en-US" altLang="zh-CN" sz="2400" b="1">
                  <a:solidFill>
                    <a:srgbClr val="0000FF"/>
                  </a:solidFill>
                  <a:latin typeface="Verdana" panose="020B0604030504040204" pitchFamily="34" charset="0"/>
                </a:rPr>
                <a:t>K</a:t>
              </a:r>
            </a:p>
          </p:txBody>
        </p:sp>
        <p:sp>
          <p:nvSpPr>
            <p:cNvPr id="102425" name="椭圆 102424"/>
            <p:cNvSpPr/>
            <p:nvPr/>
          </p:nvSpPr>
          <p:spPr>
            <a:xfrm>
              <a:off x="3107" y="2931"/>
              <a:ext cx="318" cy="318"/>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lstStyle/>
            <a:p>
              <a:pPr algn="ctr"/>
              <a:r>
                <a:rPr lang="en-US" altLang="zh-CN" sz="2400" b="1">
                  <a:solidFill>
                    <a:srgbClr val="0000FF"/>
                  </a:solidFill>
                  <a:latin typeface="Verdana" panose="020B0604030504040204" pitchFamily="34" charset="0"/>
                </a:rPr>
                <a:t>L</a:t>
              </a:r>
            </a:p>
          </p:txBody>
        </p:sp>
        <p:sp>
          <p:nvSpPr>
            <p:cNvPr id="102426" name="椭圆 102425"/>
            <p:cNvSpPr/>
            <p:nvPr/>
          </p:nvSpPr>
          <p:spPr>
            <a:xfrm>
              <a:off x="3878" y="2931"/>
              <a:ext cx="318" cy="318"/>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lstStyle/>
            <a:p>
              <a:pPr algn="ctr"/>
              <a:r>
                <a:rPr lang="en-US" altLang="zh-CN" sz="2400" b="1">
                  <a:solidFill>
                    <a:srgbClr val="0000FF"/>
                  </a:solidFill>
                  <a:latin typeface="Verdana" panose="020B0604030504040204" pitchFamily="34" charset="0"/>
                </a:rPr>
                <a:t>M</a:t>
              </a:r>
            </a:p>
          </p:txBody>
        </p:sp>
        <p:sp>
          <p:nvSpPr>
            <p:cNvPr id="102427" name="椭圆 102426"/>
            <p:cNvSpPr/>
            <p:nvPr/>
          </p:nvSpPr>
          <p:spPr>
            <a:xfrm>
              <a:off x="4513" y="2886"/>
              <a:ext cx="318" cy="318"/>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lstStyle/>
            <a:p>
              <a:pPr algn="ctr"/>
              <a:r>
                <a:rPr lang="en-US" altLang="zh-CN" sz="2400" b="1">
                  <a:solidFill>
                    <a:srgbClr val="0000FF"/>
                  </a:solidFill>
                  <a:latin typeface="Verdana" panose="020B0604030504040204" pitchFamily="34" charset="0"/>
                </a:rPr>
                <a:t>N</a:t>
              </a:r>
            </a:p>
          </p:txBody>
        </p:sp>
        <p:sp>
          <p:nvSpPr>
            <p:cNvPr id="102428" name="椭圆 102427"/>
            <p:cNvSpPr/>
            <p:nvPr/>
          </p:nvSpPr>
          <p:spPr>
            <a:xfrm>
              <a:off x="5284" y="2886"/>
              <a:ext cx="318" cy="318"/>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lstStyle/>
            <a:p>
              <a:pPr algn="ctr"/>
              <a:r>
                <a:rPr lang="en-US" altLang="zh-CN" sz="2400" b="1">
                  <a:solidFill>
                    <a:srgbClr val="0000FF"/>
                  </a:solidFill>
                  <a:latin typeface="Verdana" panose="020B0604030504040204" pitchFamily="34" charset="0"/>
                </a:rPr>
                <a:t>O</a:t>
              </a:r>
            </a:p>
          </p:txBody>
        </p:sp>
        <p:sp>
          <p:nvSpPr>
            <p:cNvPr id="102429" name="直接连接符 102428"/>
            <p:cNvSpPr/>
            <p:nvPr/>
          </p:nvSpPr>
          <p:spPr>
            <a:xfrm flipH="1">
              <a:off x="3742" y="1797"/>
              <a:ext cx="363" cy="408"/>
            </a:xfrm>
            <a:prstGeom prst="line">
              <a:avLst/>
            </a:prstGeom>
            <a:ln w="28575" cap="flat" cmpd="sng">
              <a:solidFill>
                <a:schemeClr val="tx1"/>
              </a:solidFill>
              <a:prstDash val="solid"/>
              <a:headEnd type="none" w="med" len="med"/>
              <a:tailEnd type="none" w="med" len="med"/>
            </a:ln>
          </p:spPr>
        </p:sp>
        <p:sp>
          <p:nvSpPr>
            <p:cNvPr id="102430" name="直接连接符 102429"/>
            <p:cNvSpPr/>
            <p:nvPr/>
          </p:nvSpPr>
          <p:spPr>
            <a:xfrm>
              <a:off x="4332" y="1797"/>
              <a:ext cx="544" cy="408"/>
            </a:xfrm>
            <a:prstGeom prst="line">
              <a:avLst/>
            </a:prstGeom>
            <a:ln w="28575" cap="flat" cmpd="sng">
              <a:solidFill>
                <a:schemeClr val="tx1"/>
              </a:solidFill>
              <a:prstDash val="solid"/>
              <a:headEnd type="none" w="med" len="med"/>
              <a:tailEnd type="none" w="med" len="med"/>
            </a:ln>
          </p:spPr>
        </p:sp>
        <p:sp>
          <p:nvSpPr>
            <p:cNvPr id="102431" name="直接连接符 102430"/>
            <p:cNvSpPr/>
            <p:nvPr/>
          </p:nvSpPr>
          <p:spPr>
            <a:xfrm>
              <a:off x="1111" y="2387"/>
              <a:ext cx="227" cy="453"/>
            </a:xfrm>
            <a:prstGeom prst="line">
              <a:avLst/>
            </a:prstGeom>
            <a:ln w="28575" cap="flat" cmpd="sng">
              <a:solidFill>
                <a:schemeClr val="tx1"/>
              </a:solidFill>
              <a:prstDash val="solid"/>
              <a:headEnd type="none" w="med" len="med"/>
              <a:tailEnd type="none" w="med" len="med"/>
            </a:ln>
          </p:spPr>
        </p:sp>
        <p:sp>
          <p:nvSpPr>
            <p:cNvPr id="102432" name="直接连接符 102431"/>
            <p:cNvSpPr/>
            <p:nvPr/>
          </p:nvSpPr>
          <p:spPr>
            <a:xfrm>
              <a:off x="2381" y="2387"/>
              <a:ext cx="317" cy="499"/>
            </a:xfrm>
            <a:prstGeom prst="line">
              <a:avLst/>
            </a:prstGeom>
            <a:ln w="28575" cap="flat" cmpd="sng">
              <a:solidFill>
                <a:schemeClr val="tx1"/>
              </a:solidFill>
              <a:prstDash val="solid"/>
              <a:headEnd type="none" w="med" len="med"/>
              <a:tailEnd type="none" w="med" len="med"/>
            </a:ln>
          </p:spPr>
        </p:sp>
        <p:sp>
          <p:nvSpPr>
            <p:cNvPr id="102433" name="直接连接符 102432"/>
            <p:cNvSpPr/>
            <p:nvPr/>
          </p:nvSpPr>
          <p:spPr>
            <a:xfrm>
              <a:off x="3787" y="2478"/>
              <a:ext cx="272" cy="453"/>
            </a:xfrm>
            <a:prstGeom prst="line">
              <a:avLst/>
            </a:prstGeom>
            <a:ln w="28575" cap="flat" cmpd="sng">
              <a:solidFill>
                <a:schemeClr val="tx1"/>
              </a:solidFill>
              <a:prstDash val="solid"/>
              <a:headEnd type="none" w="med" len="med"/>
              <a:tailEnd type="none" w="med" len="med"/>
            </a:ln>
          </p:spPr>
        </p:sp>
        <p:sp>
          <p:nvSpPr>
            <p:cNvPr id="102434" name="直接连接符 102433"/>
            <p:cNvSpPr/>
            <p:nvPr/>
          </p:nvSpPr>
          <p:spPr>
            <a:xfrm>
              <a:off x="5057" y="2432"/>
              <a:ext cx="408" cy="454"/>
            </a:xfrm>
            <a:prstGeom prst="line">
              <a:avLst/>
            </a:prstGeom>
            <a:ln w="28575" cap="flat" cmpd="sng">
              <a:solidFill>
                <a:schemeClr val="tx1"/>
              </a:solidFill>
              <a:prstDash val="solid"/>
              <a:headEnd type="none" w="med" len="med"/>
              <a:tailEnd type="none" w="med" len="med"/>
            </a:ln>
          </p:spPr>
        </p:sp>
        <p:sp>
          <p:nvSpPr>
            <p:cNvPr id="102435" name="直接连接符 102434"/>
            <p:cNvSpPr/>
            <p:nvPr/>
          </p:nvSpPr>
          <p:spPr>
            <a:xfrm flipH="1">
              <a:off x="703" y="2387"/>
              <a:ext cx="317" cy="453"/>
            </a:xfrm>
            <a:prstGeom prst="line">
              <a:avLst/>
            </a:prstGeom>
            <a:ln w="28575" cap="flat" cmpd="sng">
              <a:solidFill>
                <a:schemeClr val="tx1"/>
              </a:solidFill>
              <a:prstDash val="solid"/>
              <a:headEnd type="none" w="med" len="med"/>
              <a:tailEnd type="none" w="med" len="med"/>
            </a:ln>
          </p:spPr>
        </p:sp>
        <p:sp>
          <p:nvSpPr>
            <p:cNvPr id="102436" name="直接连接符 102435"/>
            <p:cNvSpPr/>
            <p:nvPr/>
          </p:nvSpPr>
          <p:spPr>
            <a:xfrm flipH="1">
              <a:off x="1927" y="2432"/>
              <a:ext cx="273" cy="454"/>
            </a:xfrm>
            <a:prstGeom prst="line">
              <a:avLst/>
            </a:prstGeom>
            <a:ln w="28575" cap="flat" cmpd="sng">
              <a:solidFill>
                <a:schemeClr val="tx1"/>
              </a:solidFill>
              <a:prstDash val="solid"/>
              <a:headEnd type="none" w="med" len="med"/>
              <a:tailEnd type="none" w="med" len="med"/>
            </a:ln>
          </p:spPr>
        </p:sp>
        <p:sp>
          <p:nvSpPr>
            <p:cNvPr id="102437" name="直接连接符 102436"/>
            <p:cNvSpPr/>
            <p:nvPr/>
          </p:nvSpPr>
          <p:spPr>
            <a:xfrm flipH="1">
              <a:off x="3288" y="2478"/>
              <a:ext cx="272" cy="453"/>
            </a:xfrm>
            <a:prstGeom prst="line">
              <a:avLst/>
            </a:prstGeom>
            <a:ln w="28575" cap="flat" cmpd="sng">
              <a:solidFill>
                <a:schemeClr val="tx1"/>
              </a:solidFill>
              <a:prstDash val="solid"/>
              <a:headEnd type="none" w="med" len="med"/>
              <a:tailEnd type="none" w="med" len="med"/>
            </a:ln>
          </p:spPr>
        </p:sp>
        <p:sp>
          <p:nvSpPr>
            <p:cNvPr id="102438" name="直接连接符 102437"/>
            <p:cNvSpPr/>
            <p:nvPr/>
          </p:nvSpPr>
          <p:spPr>
            <a:xfrm flipH="1">
              <a:off x="4649" y="2478"/>
              <a:ext cx="272" cy="408"/>
            </a:xfrm>
            <a:prstGeom prst="line">
              <a:avLst/>
            </a:prstGeom>
            <a:ln w="28575" cap="flat" cmpd="sng">
              <a:solidFill>
                <a:schemeClr val="tx1"/>
              </a:solidFill>
              <a:prstDash val="solid"/>
              <a:headEnd type="none" w="med" len="med"/>
              <a:tailEnd type="none" w="med" len="med"/>
            </a:ln>
          </p:spPr>
        </p:sp>
        <p:sp>
          <p:nvSpPr>
            <p:cNvPr id="102440" name="矩形 102439"/>
            <p:cNvSpPr/>
            <p:nvPr/>
          </p:nvSpPr>
          <p:spPr>
            <a:xfrm>
              <a:off x="1156" y="1706"/>
              <a:ext cx="362" cy="272"/>
            </a:xfrm>
            <a:prstGeom prst="rect">
              <a:avLst/>
            </a:prstGeom>
            <a:noFill/>
            <a:ln w="9525">
              <a:noFill/>
            </a:ln>
          </p:spPr>
          <p:txBody>
            <a:bodyPr wrap="none" anchor="ctr"/>
            <a:lstStyle/>
            <a:p>
              <a:pPr algn="ctr"/>
              <a:r>
                <a:rPr lang="en-US" altLang="zh-CN">
                  <a:latin typeface="Verdana" panose="020B0604030504040204" pitchFamily="34" charset="0"/>
                </a:rPr>
                <a:t>1</a:t>
              </a:r>
            </a:p>
          </p:txBody>
        </p:sp>
        <p:sp>
          <p:nvSpPr>
            <p:cNvPr id="102441" name="矩形 102440"/>
            <p:cNvSpPr/>
            <p:nvPr/>
          </p:nvSpPr>
          <p:spPr>
            <a:xfrm>
              <a:off x="612" y="2478"/>
              <a:ext cx="362" cy="272"/>
            </a:xfrm>
            <a:prstGeom prst="rect">
              <a:avLst/>
            </a:prstGeom>
            <a:noFill/>
            <a:ln w="9525">
              <a:noFill/>
            </a:ln>
          </p:spPr>
          <p:txBody>
            <a:bodyPr wrap="none" anchor="ctr"/>
            <a:lstStyle/>
            <a:p>
              <a:pPr algn="ctr"/>
              <a:r>
                <a:rPr lang="en-US" altLang="zh-CN">
                  <a:latin typeface="Verdana" panose="020B0604030504040204" pitchFamily="34" charset="0"/>
                </a:rPr>
                <a:t>1</a:t>
              </a:r>
            </a:p>
          </p:txBody>
        </p:sp>
        <p:sp>
          <p:nvSpPr>
            <p:cNvPr id="102442" name="矩形 102441"/>
            <p:cNvSpPr/>
            <p:nvPr/>
          </p:nvSpPr>
          <p:spPr>
            <a:xfrm>
              <a:off x="1791" y="2478"/>
              <a:ext cx="362" cy="272"/>
            </a:xfrm>
            <a:prstGeom prst="rect">
              <a:avLst/>
            </a:prstGeom>
            <a:noFill/>
            <a:ln w="9525">
              <a:noFill/>
            </a:ln>
          </p:spPr>
          <p:txBody>
            <a:bodyPr wrap="none" anchor="ctr"/>
            <a:lstStyle/>
            <a:p>
              <a:pPr algn="ctr"/>
              <a:r>
                <a:rPr lang="en-US" altLang="zh-CN">
                  <a:latin typeface="Verdana" panose="020B0604030504040204" pitchFamily="34" charset="0"/>
                </a:rPr>
                <a:t>1</a:t>
              </a:r>
            </a:p>
          </p:txBody>
        </p:sp>
        <p:sp>
          <p:nvSpPr>
            <p:cNvPr id="102443" name="矩形 102442"/>
            <p:cNvSpPr/>
            <p:nvPr/>
          </p:nvSpPr>
          <p:spPr>
            <a:xfrm>
              <a:off x="3606" y="1842"/>
              <a:ext cx="362" cy="272"/>
            </a:xfrm>
            <a:prstGeom prst="rect">
              <a:avLst/>
            </a:prstGeom>
            <a:noFill/>
            <a:ln w="9525">
              <a:noFill/>
            </a:ln>
          </p:spPr>
          <p:txBody>
            <a:bodyPr wrap="none" anchor="ctr"/>
            <a:lstStyle/>
            <a:p>
              <a:pPr algn="ctr"/>
              <a:r>
                <a:rPr lang="en-US" altLang="zh-CN">
                  <a:latin typeface="Verdana" panose="020B0604030504040204" pitchFamily="34" charset="0"/>
                </a:rPr>
                <a:t>1</a:t>
              </a:r>
            </a:p>
          </p:txBody>
        </p:sp>
        <p:sp>
          <p:nvSpPr>
            <p:cNvPr id="102444" name="矩形 102443"/>
            <p:cNvSpPr/>
            <p:nvPr/>
          </p:nvSpPr>
          <p:spPr>
            <a:xfrm>
              <a:off x="3107" y="2523"/>
              <a:ext cx="362" cy="272"/>
            </a:xfrm>
            <a:prstGeom prst="rect">
              <a:avLst/>
            </a:prstGeom>
            <a:noFill/>
            <a:ln w="9525">
              <a:noFill/>
            </a:ln>
          </p:spPr>
          <p:txBody>
            <a:bodyPr wrap="none" anchor="ctr"/>
            <a:lstStyle/>
            <a:p>
              <a:pPr algn="ctr"/>
              <a:r>
                <a:rPr lang="en-US" altLang="zh-CN">
                  <a:latin typeface="Verdana" panose="020B0604030504040204" pitchFamily="34" charset="0"/>
                </a:rPr>
                <a:t>1</a:t>
              </a:r>
            </a:p>
          </p:txBody>
        </p:sp>
        <p:sp>
          <p:nvSpPr>
            <p:cNvPr id="102445" name="矩形 102444"/>
            <p:cNvSpPr/>
            <p:nvPr/>
          </p:nvSpPr>
          <p:spPr>
            <a:xfrm>
              <a:off x="4513" y="2523"/>
              <a:ext cx="362" cy="272"/>
            </a:xfrm>
            <a:prstGeom prst="rect">
              <a:avLst/>
            </a:prstGeom>
            <a:noFill/>
            <a:ln w="9525">
              <a:noFill/>
            </a:ln>
          </p:spPr>
          <p:txBody>
            <a:bodyPr wrap="none" anchor="ctr"/>
            <a:lstStyle/>
            <a:p>
              <a:pPr algn="ctr"/>
              <a:r>
                <a:rPr lang="en-US" altLang="zh-CN">
                  <a:latin typeface="Verdana" panose="020B0604030504040204" pitchFamily="34" charset="0"/>
                </a:rPr>
                <a:t>1</a:t>
              </a:r>
            </a:p>
          </p:txBody>
        </p:sp>
        <p:sp>
          <p:nvSpPr>
            <p:cNvPr id="102446" name="矩形 102445"/>
            <p:cNvSpPr/>
            <p:nvPr/>
          </p:nvSpPr>
          <p:spPr>
            <a:xfrm>
              <a:off x="1882" y="1661"/>
              <a:ext cx="362" cy="272"/>
            </a:xfrm>
            <a:prstGeom prst="rect">
              <a:avLst/>
            </a:prstGeom>
            <a:noFill/>
            <a:ln w="9525">
              <a:noFill/>
            </a:ln>
          </p:spPr>
          <p:txBody>
            <a:bodyPr wrap="none" anchor="ctr"/>
            <a:lstStyle/>
            <a:p>
              <a:pPr algn="ctr"/>
              <a:r>
                <a:rPr lang="en-US" altLang="zh-CN">
                  <a:latin typeface="Verdana" panose="020B0604030504040204" pitchFamily="34" charset="0"/>
                </a:rPr>
                <a:t>0</a:t>
              </a:r>
            </a:p>
          </p:txBody>
        </p:sp>
        <p:sp>
          <p:nvSpPr>
            <p:cNvPr id="102447" name="矩形 102446"/>
            <p:cNvSpPr/>
            <p:nvPr/>
          </p:nvSpPr>
          <p:spPr>
            <a:xfrm>
              <a:off x="2426" y="2478"/>
              <a:ext cx="362" cy="272"/>
            </a:xfrm>
            <a:prstGeom prst="rect">
              <a:avLst/>
            </a:prstGeom>
            <a:noFill/>
            <a:ln w="9525">
              <a:noFill/>
            </a:ln>
          </p:spPr>
          <p:txBody>
            <a:bodyPr wrap="none" anchor="ctr"/>
            <a:lstStyle/>
            <a:p>
              <a:pPr algn="ctr"/>
              <a:r>
                <a:rPr lang="en-US" altLang="zh-CN">
                  <a:latin typeface="Verdana" panose="020B0604030504040204" pitchFamily="34" charset="0"/>
                </a:rPr>
                <a:t>0</a:t>
              </a:r>
            </a:p>
          </p:txBody>
        </p:sp>
        <p:sp>
          <p:nvSpPr>
            <p:cNvPr id="102448" name="矩形 102447"/>
            <p:cNvSpPr/>
            <p:nvPr/>
          </p:nvSpPr>
          <p:spPr>
            <a:xfrm>
              <a:off x="3833" y="2523"/>
              <a:ext cx="362" cy="272"/>
            </a:xfrm>
            <a:prstGeom prst="rect">
              <a:avLst/>
            </a:prstGeom>
            <a:noFill/>
            <a:ln w="9525">
              <a:noFill/>
            </a:ln>
          </p:spPr>
          <p:txBody>
            <a:bodyPr wrap="none" anchor="ctr"/>
            <a:lstStyle/>
            <a:p>
              <a:pPr algn="ctr"/>
              <a:r>
                <a:rPr lang="en-US" altLang="zh-CN">
                  <a:latin typeface="Verdana" panose="020B0604030504040204" pitchFamily="34" charset="0"/>
                </a:rPr>
                <a:t>0</a:t>
              </a:r>
            </a:p>
          </p:txBody>
        </p:sp>
        <p:sp>
          <p:nvSpPr>
            <p:cNvPr id="102449" name="矩形 102448"/>
            <p:cNvSpPr/>
            <p:nvPr/>
          </p:nvSpPr>
          <p:spPr>
            <a:xfrm>
              <a:off x="4513" y="1797"/>
              <a:ext cx="362" cy="272"/>
            </a:xfrm>
            <a:prstGeom prst="rect">
              <a:avLst/>
            </a:prstGeom>
            <a:noFill/>
            <a:ln w="9525">
              <a:noFill/>
            </a:ln>
          </p:spPr>
          <p:txBody>
            <a:bodyPr wrap="none" anchor="ctr"/>
            <a:lstStyle/>
            <a:p>
              <a:pPr algn="ctr"/>
              <a:r>
                <a:rPr lang="en-US" altLang="zh-CN">
                  <a:latin typeface="Verdana" panose="020B0604030504040204" pitchFamily="34" charset="0"/>
                </a:rPr>
                <a:t>0</a:t>
              </a:r>
            </a:p>
          </p:txBody>
        </p:sp>
        <p:sp>
          <p:nvSpPr>
            <p:cNvPr id="102450" name="矩形 102449"/>
            <p:cNvSpPr/>
            <p:nvPr/>
          </p:nvSpPr>
          <p:spPr>
            <a:xfrm>
              <a:off x="5193" y="2523"/>
              <a:ext cx="362" cy="272"/>
            </a:xfrm>
            <a:prstGeom prst="rect">
              <a:avLst/>
            </a:prstGeom>
            <a:noFill/>
            <a:ln w="9525">
              <a:noFill/>
            </a:ln>
          </p:spPr>
          <p:txBody>
            <a:bodyPr wrap="none" anchor="ctr"/>
            <a:lstStyle/>
            <a:p>
              <a:pPr algn="ctr"/>
              <a:r>
                <a:rPr lang="en-US" altLang="zh-CN">
                  <a:latin typeface="Verdana" panose="020B0604030504040204" pitchFamily="34" charset="0"/>
                </a:rPr>
                <a:t>0</a:t>
              </a:r>
            </a:p>
          </p:txBody>
        </p:sp>
        <p:sp>
          <p:nvSpPr>
            <p:cNvPr id="102451" name="矩形 102450"/>
            <p:cNvSpPr/>
            <p:nvPr/>
          </p:nvSpPr>
          <p:spPr>
            <a:xfrm>
              <a:off x="1111" y="2478"/>
              <a:ext cx="362" cy="272"/>
            </a:xfrm>
            <a:prstGeom prst="rect">
              <a:avLst/>
            </a:prstGeom>
            <a:noFill/>
            <a:ln w="9525">
              <a:noFill/>
            </a:ln>
          </p:spPr>
          <p:txBody>
            <a:bodyPr wrap="none" anchor="ctr"/>
            <a:lstStyle/>
            <a:p>
              <a:pPr algn="ctr"/>
              <a:r>
                <a:rPr lang="en-US" altLang="zh-CN">
                  <a:latin typeface="Verdana" panose="020B0604030504040204" pitchFamily="34" charset="0"/>
                </a:rPr>
                <a:t>0</a:t>
              </a: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5.6 0-1</a:t>
            </a:r>
            <a:r>
              <a:rPr dirty="0"/>
              <a:t>背包问题</a:t>
            </a:r>
          </a:p>
        </p:txBody>
      </p:sp>
      <p:sp>
        <p:nvSpPr>
          <p:cNvPr id="10248" name="矩形 10247"/>
          <p:cNvSpPr/>
          <p:nvPr/>
        </p:nvSpPr>
        <p:spPr>
          <a:xfrm>
            <a:off x="987425" y="1867535"/>
            <a:ext cx="4572000" cy="4724400"/>
          </a:xfrm>
          <a:prstGeom prst="rect">
            <a:avLst/>
          </a:prstGeom>
          <a:solidFill>
            <a:schemeClr val="accent2"/>
          </a:solidFill>
          <a:ln w="9525" cap="flat" cmpd="sng">
            <a:solidFill>
              <a:srgbClr val="0000FF"/>
            </a:solidFill>
            <a:prstDash val="solid"/>
            <a:miter/>
            <a:headEnd type="none" w="med" len="med"/>
            <a:tailEnd type="none" w="med" len="med"/>
          </a:ln>
        </p:spPr>
        <p:txBody>
          <a:bodyPr anchor="ctr"/>
          <a:lstStyle>
            <a:lvl1pPr marL="0" lvl="0" indent="0" algn="ctr" defTabSz="914400" rtl="0" eaLnBrk="1" fontAlgn="base" latinLnBrk="0" hangingPunct="1">
              <a:lnSpc>
                <a:spcPct val="90000"/>
              </a:lnSpc>
              <a:spcBef>
                <a:spcPct val="0"/>
              </a:spcBef>
              <a:spcAft>
                <a:spcPct val="0"/>
              </a:spcAft>
              <a:buNone/>
              <a:defRPr sz="5200" b="1" u="none" kern="1200" baseline="0">
                <a:solidFill>
                  <a:schemeClr val="tx2"/>
                </a:solidFill>
                <a:effectLst>
                  <a:outerShdw blurRad="38100" dist="38100" dir="2700000">
                    <a:srgbClr val="C0C0C0"/>
                  </a:outerShdw>
                </a:effectLst>
                <a:latin typeface="Verdana" panose="020B0604030504040204" pitchFamily="34" charset="0"/>
                <a:ea typeface="宋体" panose="02010600030101010101" pitchFamily="2" charset="-122"/>
              </a:defRPr>
            </a:lvl1pPr>
          </a:lstStyle>
          <a:p>
            <a:pPr lvl="0" algn="l"/>
            <a:r>
              <a:rPr lang="en-US" altLang="zh-CN" sz="2800" err="1">
                <a:solidFill>
                  <a:srgbClr val="000000"/>
                </a:solidFill>
                <a:effectLst/>
                <a:latin typeface="Times New Roman" panose="02020603050405020304" charset="0"/>
              </a:rPr>
              <a:t>Backtrack(int i)</a:t>
            </a:r>
            <a:br>
              <a:rPr lang="en-US" altLang="zh-CN" sz="2800" err="1">
                <a:solidFill>
                  <a:srgbClr val="000000"/>
                </a:solidFill>
                <a:effectLst/>
                <a:latin typeface="Times New Roman" panose="02020603050405020304" charset="0"/>
              </a:rPr>
            </a:br>
            <a:r>
              <a:rPr lang="en-US" altLang="zh-CN" sz="2800" err="1">
                <a:solidFill>
                  <a:srgbClr val="000000"/>
                </a:solidFill>
                <a:effectLst/>
                <a:latin typeface="Times New Roman" panose="02020603050405020304" charset="0"/>
              </a:rPr>
              <a:t>{ if (i &gt; n) </a:t>
            </a:r>
            <a:br>
              <a:rPr lang="en-US" altLang="zh-CN" sz="2800" err="1">
                <a:solidFill>
                  <a:srgbClr val="000000"/>
                </a:solidFill>
                <a:effectLst/>
                <a:latin typeface="Times New Roman" panose="02020603050405020304" charset="0"/>
              </a:rPr>
            </a:br>
            <a:r>
              <a:rPr lang="en-US" altLang="zh-CN" sz="2800" err="1">
                <a:solidFill>
                  <a:srgbClr val="000000"/>
                </a:solidFill>
                <a:effectLst/>
                <a:latin typeface="Times New Roman" panose="02020603050405020304" charset="0"/>
              </a:rPr>
              <a:t>      { bestp</a:t>
            </a:r>
            <a:r>
              <a:rPr lang="en-US" altLang="zh-CN" sz="2800">
                <a:solidFill>
                  <a:srgbClr val="000000"/>
                </a:solidFill>
                <a:effectLst/>
                <a:latin typeface="Times New Roman" panose="02020603050405020304" charset="0"/>
              </a:rPr>
              <a:t>=cp; return;}</a:t>
            </a:r>
            <a:r>
              <a:rPr lang="en-US" altLang="zh-CN" sz="2800">
                <a:effectLst/>
                <a:latin typeface="Times New Roman" panose="02020603050405020304" charset="0"/>
              </a:rPr>
              <a:t> </a:t>
            </a:r>
            <a:br>
              <a:rPr lang="en-US" altLang="zh-CN" sz="2800">
                <a:effectLst/>
                <a:latin typeface="Times New Roman" panose="02020603050405020304" charset="0"/>
              </a:rPr>
            </a:br>
            <a:r>
              <a:rPr lang="en-US" altLang="zh-CN" sz="2800">
                <a:effectLst/>
                <a:latin typeface="Times New Roman" panose="02020603050405020304" charset="0"/>
              </a:rPr>
              <a:t>  </a:t>
            </a:r>
            <a:r>
              <a:rPr lang="en-US" altLang="zh-CN" sz="2800">
                <a:solidFill>
                  <a:srgbClr val="000000"/>
                </a:solidFill>
                <a:effectLst/>
                <a:latin typeface="Times New Roman" panose="02020603050405020304" charset="0"/>
              </a:rPr>
              <a:t>if (</a:t>
            </a:r>
            <a:r>
              <a:rPr lang="en-US" altLang="zh-CN" sz="2800" err="1">
                <a:solidFill>
                  <a:srgbClr val="FF0066"/>
                </a:solidFill>
                <a:effectLst/>
                <a:latin typeface="Times New Roman" panose="02020603050405020304" charset="0"/>
              </a:rPr>
              <a:t>cw+w[i</a:t>
            </a:r>
            <a:r>
              <a:rPr lang="en-US" altLang="zh-CN" sz="2800">
                <a:solidFill>
                  <a:srgbClr val="FF0066"/>
                </a:solidFill>
                <a:effectLst/>
                <a:latin typeface="Times New Roman" panose="02020603050405020304" charset="0"/>
              </a:rPr>
              <a:t>]&lt;=c</a:t>
            </a:r>
            <a:r>
              <a:rPr lang="en-US" altLang="zh-CN" sz="2800">
                <a:effectLst/>
                <a:latin typeface="Times New Roman" panose="02020603050405020304" charset="0"/>
              </a:rPr>
              <a:t>) </a:t>
            </a:r>
            <a:r>
              <a:rPr lang="en-US" altLang="zh-CN" sz="2800">
                <a:solidFill>
                  <a:schemeClr val="tx1"/>
                </a:solidFill>
                <a:effectLst/>
                <a:latin typeface="Times New Roman" panose="02020603050405020304" charset="0"/>
              </a:rPr>
              <a:t>{</a:t>
            </a:r>
            <a:r>
              <a:rPr lang="en-US" altLang="zh-CN" sz="2800" err="1">
                <a:solidFill>
                  <a:srgbClr val="0000FF"/>
                </a:solidFill>
                <a:effectLst/>
                <a:latin typeface="Times New Roman" panose="02020603050405020304" charset="0"/>
              </a:rPr>
              <a:t>//x[i</a:t>
            </a:r>
            <a:r>
              <a:rPr lang="en-US" altLang="zh-CN" sz="2800">
                <a:solidFill>
                  <a:srgbClr val="0000FF"/>
                </a:solidFill>
                <a:effectLst/>
                <a:latin typeface="Times New Roman" panose="02020603050405020304" charset="0"/>
              </a:rPr>
              <a:t>]=1</a:t>
            </a:r>
            <a:r>
              <a:rPr lang="en-US" altLang="zh-CN" sz="2800">
                <a:effectLst/>
                <a:latin typeface="Times New Roman" panose="02020603050405020304" charset="0"/>
              </a:rPr>
              <a:t> </a:t>
            </a:r>
            <a:br>
              <a:rPr lang="en-US" altLang="zh-CN" sz="2800">
                <a:effectLst/>
                <a:latin typeface="Times New Roman" panose="02020603050405020304" charset="0"/>
              </a:rPr>
            </a:br>
            <a:r>
              <a:rPr lang="en-US" altLang="zh-CN" sz="2800">
                <a:effectLst/>
                <a:latin typeface="Times New Roman" panose="02020603050405020304" charset="0"/>
              </a:rPr>
              <a:t>        </a:t>
            </a:r>
            <a:r>
              <a:rPr lang="en-US" altLang="zh-CN" sz="2800" err="1">
                <a:solidFill>
                  <a:srgbClr val="000000"/>
                </a:solidFill>
                <a:effectLst/>
                <a:latin typeface="Times New Roman" panose="02020603050405020304" charset="0"/>
              </a:rPr>
              <a:t>cw+=w[i];  cp+=p[i]; </a:t>
            </a:r>
            <a:br>
              <a:rPr lang="en-US" altLang="zh-CN" sz="2800" err="1">
                <a:solidFill>
                  <a:srgbClr val="000000"/>
                </a:solidFill>
                <a:effectLst/>
                <a:latin typeface="Times New Roman" panose="02020603050405020304" charset="0"/>
              </a:rPr>
            </a:br>
            <a:r>
              <a:rPr lang="en-US" altLang="zh-CN" sz="2800" err="1">
                <a:solidFill>
                  <a:srgbClr val="000000"/>
                </a:solidFill>
                <a:effectLst/>
                <a:latin typeface="Times New Roman" panose="02020603050405020304" charset="0"/>
              </a:rPr>
              <a:t>        Backtrack(i+1);</a:t>
            </a:r>
            <a:br>
              <a:rPr lang="en-US" altLang="zh-CN" sz="2800" err="1">
                <a:solidFill>
                  <a:srgbClr val="000000"/>
                </a:solidFill>
                <a:effectLst/>
                <a:latin typeface="Times New Roman" panose="02020603050405020304" charset="0"/>
              </a:rPr>
            </a:br>
            <a:r>
              <a:rPr lang="en-US" altLang="zh-CN" sz="2800" err="1">
                <a:solidFill>
                  <a:srgbClr val="000000"/>
                </a:solidFill>
                <a:effectLst/>
                <a:latin typeface="Times New Roman" panose="02020603050405020304" charset="0"/>
              </a:rPr>
              <a:t>        cw-=w[i];  cp-=p[i</a:t>
            </a:r>
            <a:r>
              <a:rPr lang="en-US" altLang="zh-CN" sz="2800">
                <a:solidFill>
                  <a:srgbClr val="000000"/>
                </a:solidFill>
                <a:effectLst/>
                <a:latin typeface="Times New Roman" panose="02020603050405020304" charset="0"/>
              </a:rPr>
              <a:t>]; }</a:t>
            </a:r>
            <a:r>
              <a:rPr lang="en-US" altLang="zh-CN" sz="2800">
                <a:effectLst/>
                <a:latin typeface="Times New Roman" panose="02020603050405020304" charset="0"/>
              </a:rPr>
              <a:t> </a:t>
            </a:r>
            <a:br>
              <a:rPr lang="en-US" altLang="zh-CN" sz="2800">
                <a:effectLst/>
                <a:latin typeface="Times New Roman" panose="02020603050405020304" charset="0"/>
              </a:rPr>
            </a:br>
            <a:r>
              <a:rPr lang="en-US" altLang="zh-CN" sz="2800">
                <a:solidFill>
                  <a:srgbClr val="000000"/>
                </a:solidFill>
                <a:effectLst/>
                <a:latin typeface="Times New Roman" panose="02020603050405020304" charset="0"/>
              </a:rPr>
              <a:t>if(</a:t>
            </a:r>
            <a:r>
              <a:rPr lang="en-US" altLang="zh-CN" sz="2800" err="1">
                <a:solidFill>
                  <a:srgbClr val="FF0066"/>
                </a:solidFill>
                <a:effectLst/>
                <a:latin typeface="Times New Roman" panose="02020603050405020304" charset="0"/>
              </a:rPr>
              <a:t>Bound(i+1)&gt;bestp</a:t>
            </a:r>
            <a:r>
              <a:rPr lang="en-US" altLang="zh-CN" sz="2800">
                <a:solidFill>
                  <a:srgbClr val="000000"/>
                </a:solidFill>
                <a:effectLst/>
                <a:latin typeface="Times New Roman" panose="02020603050405020304" charset="0"/>
              </a:rPr>
              <a:t>)  </a:t>
            </a:r>
            <a:r>
              <a:rPr lang="en-US" altLang="zh-CN" sz="2800">
                <a:effectLst/>
                <a:latin typeface="Times New Roman" panose="02020603050405020304" charset="0"/>
              </a:rPr>
              <a:t>	</a:t>
            </a:r>
            <a:r>
              <a:rPr lang="en-US" altLang="zh-CN" sz="2800" err="1">
                <a:solidFill>
                  <a:srgbClr val="0000FF"/>
                </a:solidFill>
                <a:effectLst/>
                <a:latin typeface="Times New Roman" panose="02020603050405020304" charset="0"/>
              </a:rPr>
              <a:t>//x[i</a:t>
            </a:r>
            <a:r>
              <a:rPr lang="en-US" altLang="zh-CN" sz="2800">
                <a:solidFill>
                  <a:srgbClr val="0000FF"/>
                </a:solidFill>
                <a:effectLst/>
                <a:latin typeface="Times New Roman" panose="02020603050405020304" charset="0"/>
              </a:rPr>
              <a:t>]=0</a:t>
            </a:r>
            <a:r>
              <a:rPr lang="en-US" altLang="zh-CN" sz="2800">
                <a:effectLst/>
                <a:latin typeface="Times New Roman" panose="02020603050405020304" charset="0"/>
              </a:rPr>
              <a:t> </a:t>
            </a:r>
            <a:br>
              <a:rPr lang="en-US" altLang="zh-CN" sz="2800">
                <a:effectLst/>
                <a:latin typeface="Times New Roman" panose="02020603050405020304" charset="0"/>
              </a:rPr>
            </a:br>
            <a:r>
              <a:rPr lang="en-US" altLang="zh-CN" sz="2800">
                <a:effectLst/>
                <a:latin typeface="Times New Roman" panose="02020603050405020304" charset="0"/>
              </a:rPr>
              <a:t>   </a:t>
            </a:r>
            <a:r>
              <a:rPr lang="en-US" altLang="zh-CN" sz="2800">
                <a:solidFill>
                  <a:srgbClr val="000000"/>
                </a:solidFill>
                <a:effectLst/>
                <a:latin typeface="Times New Roman" panose="02020603050405020304" charset="0"/>
              </a:rPr>
              <a:t>Backtrack(i+1) ;</a:t>
            </a:r>
            <a:br>
              <a:rPr lang="en-US" altLang="zh-CN" sz="2800">
                <a:solidFill>
                  <a:srgbClr val="000000"/>
                </a:solidFill>
                <a:effectLst/>
                <a:latin typeface="Times New Roman" panose="02020603050405020304" charset="0"/>
              </a:rPr>
            </a:br>
            <a:r>
              <a:rPr lang="en-US" altLang="zh-CN" sz="2800">
                <a:solidFill>
                  <a:srgbClr val="000000"/>
                </a:solidFill>
                <a:effectLst/>
                <a:latin typeface="Times New Roman" panose="02020603050405020304" charset="0"/>
              </a:rPr>
              <a:t>}</a:t>
            </a:r>
            <a:endParaRPr lang="en-US" altLang="zh-CN" sz="2400">
              <a:solidFill>
                <a:srgbClr val="000000"/>
              </a:solidFill>
              <a:effectLst/>
              <a:latin typeface="Times New Roman" panose="02020603050405020304" charset="0"/>
            </a:endParaRPr>
          </a:p>
        </p:txBody>
      </p:sp>
      <p:sp>
        <p:nvSpPr>
          <p:cNvPr id="10249" name="矩形 10248"/>
          <p:cNvSpPr/>
          <p:nvPr/>
        </p:nvSpPr>
        <p:spPr>
          <a:xfrm>
            <a:off x="5559425" y="1867535"/>
            <a:ext cx="5447665" cy="4724400"/>
          </a:xfrm>
          <a:prstGeom prst="rect">
            <a:avLst/>
          </a:prstGeom>
          <a:solidFill>
            <a:srgbClr val="FFFF99"/>
          </a:solidFill>
          <a:ln w="9525" cap="flat" cmpd="sng">
            <a:solidFill>
              <a:schemeClr val="hlink"/>
            </a:solidFill>
            <a:prstDash val="solid"/>
            <a:miter/>
            <a:headEnd type="none" w="med" len="med"/>
            <a:tailEnd type="none" w="med" len="med"/>
          </a:ln>
        </p:spPr>
        <p:txBody>
          <a:bodyPr/>
          <a:lstStyle>
            <a:lvl1pPr marL="0" lvl="0" indent="0" algn="ctr" defTabSz="914400" rtl="0" eaLnBrk="1" fontAlgn="base" latinLnBrk="0" hangingPunct="1">
              <a:lnSpc>
                <a:spcPct val="100000"/>
              </a:lnSpc>
              <a:spcBef>
                <a:spcPct val="20000"/>
              </a:spcBef>
              <a:spcAft>
                <a:spcPct val="0"/>
              </a:spcAft>
              <a:buNone/>
              <a:defRPr sz="3200" b="1" u="none" kern="1200" baseline="0">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defRPr>
            </a:lvl1pPr>
            <a:lvl2pPr marL="457200" lvl="1" indent="0" algn="ctr" defTabSz="914400" rtl="0" eaLnBrk="1" fontAlgn="base" latinLnBrk="0" hangingPunct="1">
              <a:lnSpc>
                <a:spcPct val="100000"/>
              </a:lnSpc>
              <a:spcBef>
                <a:spcPct val="20000"/>
              </a:spcBef>
              <a:spcAft>
                <a:spcPct val="0"/>
              </a:spcAft>
              <a:buNone/>
              <a:defRPr sz="2800" b="1" i="0" u="none" kern="1200" baseline="0">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defRPr>
            </a:lvl2pPr>
            <a:lvl3pPr marL="914400" lvl="2" indent="0" algn="ctr" defTabSz="914400" rtl="0" eaLnBrk="1" fontAlgn="base" latinLnBrk="0" hangingPunct="1">
              <a:lnSpc>
                <a:spcPct val="100000"/>
              </a:lnSpc>
              <a:spcBef>
                <a:spcPct val="20000"/>
              </a:spcBef>
              <a:spcAft>
                <a:spcPct val="0"/>
              </a:spcAft>
              <a:buNone/>
              <a:defRPr sz="2400" b="1" i="0" u="none" kern="1200" baseline="0">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defRPr>
            </a:lvl3pPr>
            <a:lvl4pPr marL="1371600" lvl="3" indent="0" algn="ctr" defTabSz="914400" rtl="0" eaLnBrk="1" fontAlgn="base" latinLnBrk="0" hangingPunct="1">
              <a:lnSpc>
                <a:spcPct val="100000"/>
              </a:lnSpc>
              <a:spcBef>
                <a:spcPct val="20000"/>
              </a:spcBef>
              <a:spcAft>
                <a:spcPct val="0"/>
              </a:spcAft>
              <a:buNone/>
              <a:defRPr sz="2000" b="1" i="0" u="none" kern="1200" baseline="0">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defRPr>
            </a:lvl4pPr>
            <a:lvl5pPr marL="1828800" lvl="4" indent="0" algn="ctr" defTabSz="914400" rtl="0" eaLnBrk="1" fontAlgn="base" latinLnBrk="0" hangingPunct="1">
              <a:lnSpc>
                <a:spcPct val="100000"/>
              </a:lnSpc>
              <a:spcBef>
                <a:spcPct val="20000"/>
              </a:spcBef>
              <a:spcAft>
                <a:spcPct val="0"/>
              </a:spcAft>
              <a:buNone/>
              <a:defRPr sz="2000" b="1" i="0" u="none" kern="1200" baseline="0">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defRPr>
            </a:lvl5pPr>
          </a:lstStyle>
          <a:p>
            <a:pPr marL="342900" lvl="0" indent="-342900" algn="l">
              <a:lnSpc>
                <a:spcPct val="80000"/>
              </a:lnSpc>
            </a:pPr>
            <a:r>
              <a:rPr lang="en-US" altLang="zh-CN" sz="2800" err="1">
                <a:solidFill>
                  <a:schemeClr val="tx2"/>
                </a:solidFill>
                <a:effectLst/>
                <a:latin typeface="Times New Roman" panose="02020603050405020304" charset="0"/>
              </a:rPr>
              <a:t>Bound (int</a:t>
            </a:r>
            <a:r>
              <a:rPr lang="en-US" altLang="zh-CN" sz="2800">
                <a:solidFill>
                  <a:schemeClr val="tx2"/>
                </a:solidFill>
                <a:effectLst/>
                <a:latin typeface="Times New Roman" panose="02020603050405020304" charset="0"/>
              </a:rPr>
              <a:t> i)</a:t>
            </a:r>
            <a:r>
              <a:rPr lang="en-US" altLang="zh-CN" sz="2800">
                <a:effectLst/>
                <a:latin typeface="Times New Roman" panose="02020603050405020304" charset="0"/>
              </a:rPr>
              <a:t> </a:t>
            </a:r>
          </a:p>
          <a:p>
            <a:pPr marL="342900" lvl="0" indent="-342900" algn="l">
              <a:lnSpc>
                <a:spcPct val="80000"/>
              </a:lnSpc>
            </a:pPr>
            <a:r>
              <a:rPr lang="en-US" altLang="zh-CN" sz="2400" err="1">
                <a:solidFill>
                  <a:schemeClr val="tx2"/>
                </a:solidFill>
                <a:effectLst/>
                <a:latin typeface="Times New Roman" panose="02020603050405020304" charset="0"/>
              </a:rPr>
              <a:t>{cleft = c-cw</a:t>
            </a:r>
            <a:r>
              <a:rPr lang="en-US" altLang="zh-CN" sz="2400">
                <a:solidFill>
                  <a:schemeClr val="tx2"/>
                </a:solidFill>
                <a:effectLst/>
                <a:latin typeface="Times New Roman" panose="02020603050405020304" charset="0"/>
              </a:rPr>
              <a:t>;</a:t>
            </a:r>
            <a:r>
              <a:rPr lang="en-US" altLang="zh-CN" sz="2400">
                <a:effectLst/>
                <a:latin typeface="Times New Roman" panose="02020603050405020304" charset="0"/>
              </a:rPr>
              <a:t> </a:t>
            </a:r>
            <a:r>
              <a:rPr lang="en-US" altLang="zh-CN" sz="2400" dirty="0">
                <a:solidFill>
                  <a:srgbClr val="0000FF"/>
                </a:solidFill>
                <a:effectLst/>
                <a:latin typeface="宋体" panose="02010600030101010101" pitchFamily="2" charset="-122"/>
              </a:rPr>
              <a:t>//</a:t>
            </a:r>
            <a:r>
              <a:rPr lang="zh-CN" altLang="en-US" sz="2400" dirty="0">
                <a:solidFill>
                  <a:srgbClr val="0000FF"/>
                </a:solidFill>
                <a:effectLst/>
                <a:latin typeface="宋体" panose="02010600030101010101" pitchFamily="2" charset="-122"/>
              </a:rPr>
              <a:t>剩余容量</a:t>
            </a:r>
            <a:r>
              <a:rPr lang="zh-CN" altLang="en-US" sz="2400" dirty="0">
                <a:effectLst/>
                <a:latin typeface="宋体" panose="02010600030101010101" pitchFamily="2" charset="-122"/>
              </a:rPr>
              <a:t> </a:t>
            </a:r>
          </a:p>
          <a:p>
            <a:pPr marL="342900" lvl="0" indent="-342900" algn="l">
              <a:lnSpc>
                <a:spcPct val="80000"/>
              </a:lnSpc>
            </a:pPr>
            <a:r>
              <a:rPr lang="zh-CN" altLang="en-US" sz="2400">
                <a:effectLst/>
                <a:latin typeface="Times New Roman" panose="02020603050405020304" charset="0"/>
              </a:rPr>
              <a:t> </a:t>
            </a:r>
            <a:r>
              <a:rPr lang="en-US" altLang="zh-CN" sz="2400">
                <a:solidFill>
                  <a:schemeClr val="tx2"/>
                </a:solidFill>
                <a:effectLst/>
                <a:latin typeface="Times New Roman" panose="02020603050405020304" charset="0"/>
              </a:rPr>
              <a:t>b = cp;</a:t>
            </a:r>
            <a:r>
              <a:rPr lang="en-US" altLang="zh-CN" sz="2400">
                <a:effectLst/>
                <a:latin typeface="Times New Roman" panose="02020603050405020304" charset="0"/>
              </a:rPr>
              <a:t> </a:t>
            </a:r>
            <a:r>
              <a:rPr lang="en-US" altLang="zh-CN" sz="2400" dirty="0">
                <a:solidFill>
                  <a:srgbClr val="0000FF"/>
                </a:solidFill>
                <a:effectLst/>
                <a:latin typeface="宋体" panose="02010600030101010101" pitchFamily="2" charset="-122"/>
              </a:rPr>
              <a:t>// </a:t>
            </a:r>
            <a:r>
              <a:rPr lang="zh-CN" altLang="en-US" sz="2400" dirty="0">
                <a:solidFill>
                  <a:srgbClr val="0000FF"/>
                </a:solidFill>
                <a:effectLst/>
                <a:latin typeface="宋体" panose="02010600030101010101" pitchFamily="2" charset="-122"/>
              </a:rPr>
              <a:t>以物品单位重量价值递减序装入物品</a:t>
            </a:r>
            <a:r>
              <a:rPr lang="zh-CN" altLang="en-US" sz="2400" dirty="0">
                <a:solidFill>
                  <a:srgbClr val="0000FF"/>
                </a:solidFill>
                <a:effectLst/>
                <a:latin typeface="Times New Roman" panose="02020603050405020304" charset="0"/>
              </a:rPr>
              <a:t> </a:t>
            </a:r>
          </a:p>
          <a:p>
            <a:pPr marL="342900" lvl="0" indent="-342900" algn="l">
              <a:lnSpc>
                <a:spcPct val="80000"/>
              </a:lnSpc>
            </a:pPr>
            <a:r>
              <a:rPr lang="en-US" altLang="zh-CN" sz="2400" err="1">
                <a:solidFill>
                  <a:schemeClr val="tx2"/>
                </a:solidFill>
                <a:effectLst/>
                <a:latin typeface="Times New Roman" panose="02020603050405020304" charset="0"/>
              </a:rPr>
              <a:t>while (i&lt;=n &amp;&amp; w[i</a:t>
            </a:r>
            <a:r>
              <a:rPr lang="en-US" altLang="zh-CN" sz="2400">
                <a:solidFill>
                  <a:schemeClr val="tx2"/>
                </a:solidFill>
                <a:effectLst/>
                <a:latin typeface="Times New Roman" panose="02020603050405020304" charset="0"/>
              </a:rPr>
              <a:t>]&lt;= cleft) </a:t>
            </a:r>
          </a:p>
          <a:p>
            <a:pPr marL="342900" lvl="0" indent="-342900" algn="l">
              <a:lnSpc>
                <a:spcPct val="80000"/>
              </a:lnSpc>
            </a:pPr>
            <a:r>
              <a:rPr lang="en-US" altLang="zh-CN" sz="2400" err="1">
                <a:solidFill>
                  <a:schemeClr val="tx2"/>
                </a:solidFill>
                <a:effectLst/>
                <a:latin typeface="Times New Roman" panose="02020603050405020304" charset="0"/>
              </a:rPr>
              <a:t>    { cleft - = w[i</a:t>
            </a:r>
            <a:r>
              <a:rPr lang="en-US" altLang="zh-CN" sz="2400">
                <a:solidFill>
                  <a:schemeClr val="tx2"/>
                </a:solidFill>
                <a:effectLst/>
                <a:latin typeface="Times New Roman" panose="02020603050405020304" charset="0"/>
              </a:rPr>
              <a:t>]; </a:t>
            </a:r>
          </a:p>
          <a:p>
            <a:pPr marL="342900" lvl="0" indent="-342900" algn="l">
              <a:lnSpc>
                <a:spcPct val="80000"/>
              </a:lnSpc>
            </a:pPr>
            <a:r>
              <a:rPr lang="en-US" altLang="zh-CN" sz="2400" err="1">
                <a:solidFill>
                  <a:schemeClr val="tx2"/>
                </a:solidFill>
                <a:effectLst/>
                <a:latin typeface="Times New Roman" panose="02020603050405020304" charset="0"/>
              </a:rPr>
              <a:t>       b+ = p[i</a:t>
            </a:r>
            <a:r>
              <a:rPr lang="en-US" altLang="zh-CN" sz="2400">
                <a:solidFill>
                  <a:schemeClr val="tx2"/>
                </a:solidFill>
                <a:effectLst/>
                <a:latin typeface="Times New Roman" panose="02020603050405020304" charset="0"/>
              </a:rPr>
              <a:t>]; </a:t>
            </a:r>
          </a:p>
          <a:p>
            <a:pPr marL="342900" lvl="0" indent="-342900" algn="l">
              <a:lnSpc>
                <a:spcPct val="80000"/>
              </a:lnSpc>
            </a:pPr>
            <a:r>
              <a:rPr lang="en-US" altLang="zh-CN" sz="2400">
                <a:solidFill>
                  <a:schemeClr val="tx2"/>
                </a:solidFill>
                <a:effectLst/>
                <a:latin typeface="Times New Roman" panose="02020603050405020304" charset="0"/>
              </a:rPr>
              <a:t>       i++; </a:t>
            </a:r>
          </a:p>
          <a:p>
            <a:pPr marL="342900" lvl="0" indent="-342900" algn="l">
              <a:lnSpc>
                <a:spcPct val="80000"/>
              </a:lnSpc>
            </a:pPr>
            <a:r>
              <a:rPr lang="en-US" altLang="zh-CN" sz="2400">
                <a:solidFill>
                  <a:schemeClr val="tx2"/>
                </a:solidFill>
                <a:effectLst/>
                <a:latin typeface="Times New Roman" panose="02020603050405020304" charset="0"/>
              </a:rPr>
              <a:t>     } </a:t>
            </a:r>
          </a:p>
          <a:p>
            <a:pPr marL="342900" lvl="0" indent="-342900" algn="l">
              <a:lnSpc>
                <a:spcPct val="80000"/>
              </a:lnSpc>
            </a:pPr>
            <a:r>
              <a:rPr lang="en-US" altLang="zh-CN" sz="2400" dirty="0">
                <a:solidFill>
                  <a:srgbClr val="0000FF"/>
                </a:solidFill>
                <a:effectLst/>
                <a:latin typeface="宋体" panose="02010600030101010101" pitchFamily="2" charset="-122"/>
              </a:rPr>
              <a:t>//</a:t>
            </a:r>
            <a:r>
              <a:rPr lang="zh-CN" altLang="en-US" sz="2400" dirty="0">
                <a:solidFill>
                  <a:srgbClr val="0000FF"/>
                </a:solidFill>
                <a:effectLst/>
                <a:latin typeface="宋体" panose="02010600030101010101" pitchFamily="2" charset="-122"/>
              </a:rPr>
              <a:t>装满背包 </a:t>
            </a:r>
          </a:p>
          <a:p>
            <a:pPr marL="342900" lvl="0" indent="-342900" algn="l">
              <a:lnSpc>
                <a:spcPct val="80000"/>
              </a:lnSpc>
            </a:pPr>
            <a:r>
              <a:rPr lang="en-US" altLang="zh-CN" sz="2400" dirty="0">
                <a:solidFill>
                  <a:schemeClr val="tx2"/>
                </a:solidFill>
                <a:effectLst/>
                <a:latin typeface="Times New Roman" panose="02020603050405020304" charset="0"/>
              </a:rPr>
              <a:t>if</a:t>
            </a:r>
            <a:r>
              <a:rPr lang="zh-CN" altLang="en-US" sz="2400" dirty="0">
                <a:solidFill>
                  <a:schemeClr val="tx2"/>
                </a:solidFill>
                <a:effectLst/>
                <a:latin typeface="Times New Roman" panose="02020603050405020304" charset="0"/>
              </a:rPr>
              <a:t>（</a:t>
            </a:r>
            <a:r>
              <a:rPr lang="en-US" altLang="zh-CN" sz="2400" dirty="0">
                <a:solidFill>
                  <a:schemeClr val="tx2"/>
                </a:solidFill>
                <a:effectLst/>
                <a:latin typeface="Times New Roman" panose="02020603050405020304" charset="0"/>
              </a:rPr>
              <a:t>i&lt;=n</a:t>
            </a:r>
            <a:r>
              <a:rPr lang="zh-CN" altLang="en-US" sz="2400" dirty="0">
                <a:solidFill>
                  <a:schemeClr val="tx2"/>
                </a:solidFill>
                <a:effectLst/>
                <a:latin typeface="Times New Roman" panose="02020603050405020304" charset="0"/>
              </a:rPr>
              <a:t>） </a:t>
            </a:r>
            <a:r>
              <a:rPr lang="en-US" altLang="zh-CN" sz="2400" err="1">
                <a:solidFill>
                  <a:schemeClr val="tx2"/>
                </a:solidFill>
                <a:effectLst/>
                <a:latin typeface="Times New Roman" panose="02020603050405020304" charset="0"/>
              </a:rPr>
              <a:t>b+=p[i]/w[i</a:t>
            </a:r>
            <a:r>
              <a:rPr lang="en-US" altLang="zh-CN" sz="2400">
                <a:solidFill>
                  <a:schemeClr val="tx2"/>
                </a:solidFill>
                <a:effectLst/>
                <a:latin typeface="Times New Roman" panose="02020603050405020304" charset="0"/>
              </a:rPr>
              <a:t>]*cleft; </a:t>
            </a:r>
          </a:p>
          <a:p>
            <a:pPr marL="342900" lvl="0" indent="-342900" algn="l">
              <a:lnSpc>
                <a:spcPct val="80000"/>
              </a:lnSpc>
            </a:pPr>
            <a:r>
              <a:rPr lang="en-US" altLang="zh-CN" sz="2400">
                <a:solidFill>
                  <a:schemeClr val="tx2"/>
                </a:solidFill>
                <a:effectLst/>
                <a:latin typeface="Times New Roman" panose="02020603050405020304" charset="0"/>
              </a:rPr>
              <a:t>return b; </a:t>
            </a:r>
          </a:p>
          <a:p>
            <a:pPr marL="342900" lvl="0" indent="-342900" algn="l">
              <a:lnSpc>
                <a:spcPct val="80000"/>
              </a:lnSpc>
            </a:pPr>
            <a:r>
              <a:rPr lang="en-US" altLang="zh-CN" sz="2400">
                <a:solidFill>
                  <a:schemeClr val="tx2"/>
                </a:solidFill>
                <a:effectLst/>
                <a:latin typeface="Times New Roman" panose="02020603050405020304" charset="0"/>
              </a:rPr>
              <a:t>}</a:t>
            </a:r>
            <a:r>
              <a:rPr lang="en-US" altLang="zh-CN" sz="2400" b="0">
                <a:solidFill>
                  <a:schemeClr val="tx2"/>
                </a:solidFill>
                <a:effectLst/>
              </a:rPr>
              <a:t> </a:t>
            </a:r>
          </a:p>
        </p:txBody>
      </p:sp>
      <p:sp>
        <p:nvSpPr>
          <p:cNvPr id="10251" name="圆角矩形标注 10250"/>
          <p:cNvSpPr/>
          <p:nvPr/>
        </p:nvSpPr>
        <p:spPr>
          <a:xfrm>
            <a:off x="3974783" y="1644650"/>
            <a:ext cx="3671887" cy="1341438"/>
          </a:xfrm>
          <a:prstGeom prst="wedgeRoundRectCallout">
            <a:avLst>
              <a:gd name="adj1" fmla="val -79745"/>
              <a:gd name="adj2" fmla="val 48815"/>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r>
              <a:rPr lang="en-US" altLang="zh-CN" sz="2000" b="1" err="1">
                <a:solidFill>
                  <a:srgbClr val="A50021"/>
                </a:solidFill>
                <a:effectLst/>
                <a:latin typeface="Times New Roman" panose="02020603050405020304" charset="0"/>
                <a:ea typeface="华文新魏" panose="02010800040101010101" pitchFamily="2" charset="-122"/>
              </a:rPr>
              <a:t>bestp</a:t>
            </a:r>
            <a:r>
              <a:rPr lang="zh-CN" altLang="en-US" sz="2000" b="1" dirty="0">
                <a:solidFill>
                  <a:srgbClr val="000000"/>
                </a:solidFill>
                <a:effectLst/>
                <a:latin typeface="华文新魏" panose="02010800040101010101" pitchFamily="2" charset="-122"/>
                <a:ea typeface="华文新魏" panose="02010800040101010101" pitchFamily="2" charset="-122"/>
              </a:rPr>
              <a:t>表示当前最优解的装包价值，初值为</a:t>
            </a:r>
            <a:r>
              <a:rPr lang="en-US" altLang="zh-CN" sz="2000" b="1">
                <a:solidFill>
                  <a:srgbClr val="A50021"/>
                </a:solidFill>
                <a:effectLst/>
                <a:latin typeface="Times New Roman" panose="02020603050405020304" charset="0"/>
                <a:ea typeface="华文新魏" panose="02010800040101010101" pitchFamily="2" charset="-122"/>
              </a:rPr>
              <a:t>0</a:t>
            </a:r>
            <a:r>
              <a:rPr lang="zh-CN" altLang="en-US" sz="2000" b="1" dirty="0">
                <a:solidFill>
                  <a:srgbClr val="000000"/>
                </a:solidFill>
                <a:effectLst/>
                <a:latin typeface="华文新魏" panose="02010800040101010101" pitchFamily="2" charset="-122"/>
                <a:ea typeface="华文新魏" panose="02010800040101010101" pitchFamily="2" charset="-122"/>
              </a:rPr>
              <a:t>。</a:t>
            </a:r>
          </a:p>
          <a:p>
            <a:r>
              <a:rPr lang="zh-CN" altLang="en-US" sz="2000" b="1" dirty="0">
                <a:solidFill>
                  <a:srgbClr val="000000"/>
                </a:solidFill>
                <a:effectLst/>
                <a:latin typeface="华文新魏" panose="02010800040101010101" pitchFamily="2" charset="-122"/>
                <a:ea typeface="华文新魏" panose="02010800040101010101" pitchFamily="2" charset="-122"/>
              </a:rPr>
              <a:t>能走到这儿，意味着得到更优解，因此才改写。</a:t>
            </a:r>
          </a:p>
        </p:txBody>
      </p:sp>
      <p:sp>
        <p:nvSpPr>
          <p:cNvPr id="10252" name="圆角矩形标注 10251"/>
          <p:cNvSpPr/>
          <p:nvPr/>
        </p:nvSpPr>
        <p:spPr>
          <a:xfrm>
            <a:off x="5272088" y="3280410"/>
            <a:ext cx="3382962" cy="1008063"/>
          </a:xfrm>
          <a:prstGeom prst="wedgeRoundRectCallout">
            <a:avLst>
              <a:gd name="adj1" fmla="val -60560"/>
              <a:gd name="adj2" fmla="val 24171"/>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r>
              <a:rPr lang="en-US" altLang="zh-CN" sz="2000" b="1" err="1">
                <a:solidFill>
                  <a:srgbClr val="A50021"/>
                </a:solidFill>
                <a:effectLst/>
                <a:latin typeface="Times New Roman" panose="02020603050405020304" charset="0"/>
                <a:ea typeface="华文新魏" panose="02010800040101010101" pitchFamily="2" charset="-122"/>
              </a:rPr>
              <a:t>cw</a:t>
            </a:r>
            <a:r>
              <a:rPr lang="zh-CN" altLang="en-US" sz="2000" b="1" dirty="0">
                <a:solidFill>
                  <a:srgbClr val="000000"/>
                </a:solidFill>
                <a:effectLst/>
                <a:latin typeface="华文新魏" panose="02010800040101010101" pitchFamily="2" charset="-122"/>
                <a:ea typeface="华文新魏" panose="02010800040101010101" pitchFamily="2" charset="-122"/>
              </a:rPr>
              <a:t>和</a:t>
            </a:r>
            <a:r>
              <a:rPr lang="en-US" altLang="zh-CN" sz="2000" b="1">
                <a:solidFill>
                  <a:srgbClr val="A50021"/>
                </a:solidFill>
                <a:effectLst/>
                <a:latin typeface="Times New Roman" panose="02020603050405020304" charset="0"/>
                <a:ea typeface="华文新魏" panose="02010800040101010101" pitchFamily="2" charset="-122"/>
              </a:rPr>
              <a:t>cp</a:t>
            </a:r>
            <a:r>
              <a:rPr lang="zh-CN" altLang="en-US" sz="2000" b="1" dirty="0">
                <a:solidFill>
                  <a:srgbClr val="000000"/>
                </a:solidFill>
                <a:effectLst/>
                <a:latin typeface="华文新魏" panose="02010800040101010101" pitchFamily="2" charset="-122"/>
                <a:ea typeface="华文新魏" panose="02010800040101010101" pitchFamily="2" charset="-122"/>
              </a:rPr>
              <a:t>是全局变量，表示当前路径已装包重量及装包价值，初值均为</a:t>
            </a:r>
            <a:r>
              <a:rPr lang="en-US" altLang="zh-CN" sz="2000" b="1">
                <a:solidFill>
                  <a:srgbClr val="A50021"/>
                </a:solidFill>
                <a:effectLst/>
                <a:latin typeface="Times New Roman" panose="02020603050405020304" charset="0"/>
                <a:ea typeface="华文新魏" panose="02010800040101010101" pitchFamily="2" charset="-122"/>
              </a:rPr>
              <a:t>0</a:t>
            </a:r>
            <a:r>
              <a:rPr lang="en-US" altLang="zh-CN" sz="2000" dirty="0">
                <a:solidFill>
                  <a:srgbClr val="000000"/>
                </a:solidFill>
                <a:effectLst/>
                <a:latin typeface="华文新魏" panose="02010800040101010101" pitchFamily="2" charset="-122"/>
                <a:ea typeface="华文新魏" panose="02010800040101010101" pitchFamily="2" charset="-122"/>
              </a:rPr>
              <a:t> </a:t>
            </a:r>
            <a:r>
              <a:rPr lang="zh-CN" altLang="en-US" sz="2000" dirty="0">
                <a:solidFill>
                  <a:srgbClr val="000000"/>
                </a:solidFill>
                <a:effectLst/>
                <a:latin typeface="华文新魏" panose="02010800040101010101" pitchFamily="2" charset="-122"/>
                <a:ea typeface="华文新魏" panose="02010800040101010101" pitchFamily="2" charset="-122"/>
              </a:rPr>
              <a:t>。</a:t>
            </a:r>
            <a:r>
              <a:rPr lang="zh-CN" altLang="en-US" sz="2000" b="1" dirty="0">
                <a:solidFill>
                  <a:srgbClr val="000000"/>
                </a:solidFill>
                <a:effectLst>
                  <a:outerShdw blurRad="38100" dist="38100" dir="2700000">
                    <a:srgbClr val="FFFFFF"/>
                  </a:outerShdw>
                </a:effectLst>
                <a:latin typeface="华文新魏" panose="02010800040101010101" pitchFamily="2" charset="-122"/>
                <a:ea typeface="华文新魏" panose="02010800040101010101" pitchFamily="2" charset="-122"/>
              </a:rPr>
              <a:t> </a:t>
            </a:r>
          </a:p>
        </p:txBody>
      </p:sp>
      <p:sp>
        <p:nvSpPr>
          <p:cNvPr id="10253" name="圆角矩形标注 10252"/>
          <p:cNvSpPr/>
          <p:nvPr/>
        </p:nvSpPr>
        <p:spPr>
          <a:xfrm>
            <a:off x="1076325" y="3856673"/>
            <a:ext cx="1692275" cy="431800"/>
          </a:xfrm>
          <a:prstGeom prst="wedgeRoundRectCallout">
            <a:avLst>
              <a:gd name="adj1" fmla="val 15292"/>
              <a:gd name="adj2" fmla="val -129778"/>
              <a:gd name="adj3" fmla="val 16667"/>
            </a:avLst>
          </a:prstGeom>
          <a:solidFill>
            <a:schemeClr val="accent1"/>
          </a:solidFill>
          <a:ln w="9525" cap="flat" cmpd="sng">
            <a:solidFill>
              <a:srgbClr val="FF9900"/>
            </a:solidFill>
            <a:prstDash val="solid"/>
            <a:miter/>
            <a:headEnd type="none" w="med" len="med"/>
            <a:tailEnd type="none" w="med" len="med"/>
          </a:ln>
        </p:spPr>
        <p:txBody>
          <a:bodyPr/>
          <a:lstStyle/>
          <a:p>
            <a:r>
              <a:rPr lang="zh-CN" altLang="en-US" sz="2400" b="1" dirty="0">
                <a:solidFill>
                  <a:srgbClr val="A50021"/>
                </a:solidFill>
                <a:effectLst/>
                <a:latin typeface="Verdana" panose="020B0604030504040204" pitchFamily="34" charset="0"/>
                <a:ea typeface="华文新魏" panose="02010800040101010101" pitchFamily="2" charset="-122"/>
              </a:rPr>
              <a:t>约束条件</a:t>
            </a:r>
          </a:p>
        </p:txBody>
      </p:sp>
      <p:sp>
        <p:nvSpPr>
          <p:cNvPr id="10254" name="圆角矩形标注 10253"/>
          <p:cNvSpPr/>
          <p:nvPr/>
        </p:nvSpPr>
        <p:spPr>
          <a:xfrm>
            <a:off x="3975100" y="5583873"/>
            <a:ext cx="1512888" cy="503237"/>
          </a:xfrm>
          <a:prstGeom prst="wedgeRoundRectCallout">
            <a:avLst>
              <a:gd name="adj1" fmla="val -55667"/>
              <a:gd name="adj2" fmla="val -96690"/>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r>
              <a:rPr lang="zh-CN" altLang="en-US" sz="2400" b="1" dirty="0">
                <a:solidFill>
                  <a:srgbClr val="A50021"/>
                </a:solidFill>
                <a:effectLst/>
                <a:latin typeface="Verdana" panose="020B0604030504040204" pitchFamily="34" charset="0"/>
                <a:ea typeface="华文新魏" panose="02010800040101010101" pitchFamily="2" charset="-122"/>
              </a:rPr>
              <a:t>限界条件</a:t>
            </a:r>
          </a:p>
        </p:txBody>
      </p:sp>
      <p:sp>
        <p:nvSpPr>
          <p:cNvPr id="2" name="文本框 1"/>
          <p:cNvSpPr txBox="1"/>
          <p:nvPr/>
        </p:nvSpPr>
        <p:spPr>
          <a:xfrm>
            <a:off x="987425" y="1033145"/>
            <a:ext cx="5283200" cy="737235"/>
          </a:xfrm>
          <a:prstGeom prst="rect">
            <a:avLst/>
          </a:prstGeom>
          <a:noFill/>
        </p:spPr>
        <p:txBody>
          <a:bodyPr wrap="square" rtlCol="0" anchor="t">
            <a:spAutoFit/>
          </a:bodyPr>
          <a:lstStyle/>
          <a:p>
            <a:pPr marL="0" algn="l" defTabSz="913765" fontAlgn="auto">
              <a:lnSpc>
                <a:spcPct val="150000"/>
              </a:lnSpc>
              <a:spcBef>
                <a:spcPts val="0"/>
              </a:spcBef>
              <a:buFont typeface="+mj-lt"/>
              <a:buNone/>
            </a:pPr>
            <a:r>
              <a:rPr lang="en-US" altLang="zh-CN" sz="2800" dirty="0">
                <a:solidFill>
                  <a:srgbClr val="3333FF"/>
                </a:solidFill>
                <a:latin typeface="黑体" panose="02010609060101010101" pitchFamily="2" charset="-122"/>
                <a:ea typeface="黑体" panose="02010609060101010101" pitchFamily="2" charset="-122"/>
                <a:sym typeface="+mn-ea"/>
              </a:rPr>
              <a:t>0-1</a:t>
            </a:r>
            <a:r>
              <a:rPr lang="zh-CN" altLang="en-US" sz="2800" dirty="0">
                <a:solidFill>
                  <a:srgbClr val="3333FF"/>
                </a:solidFill>
                <a:latin typeface="黑体" panose="02010609060101010101" pitchFamily="2" charset="-122"/>
                <a:ea typeface="黑体" panose="02010609060101010101" pitchFamily="2" charset="-122"/>
                <a:sym typeface="+mn-ea"/>
              </a:rPr>
              <a:t>背包问题的回溯算法</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51"/>
                                        </p:tgtEl>
                                        <p:attrNameLst>
                                          <p:attrName>style.visibility</p:attrName>
                                        </p:attrNameLst>
                                      </p:cBhvr>
                                      <p:to>
                                        <p:strVal val="visible"/>
                                      </p:to>
                                    </p:set>
                                    <p:anim calcmode="lin" valueType="num">
                                      <p:cBhvr additive="base">
                                        <p:cTn id="7" dur="500" fill="hold"/>
                                        <p:tgtEl>
                                          <p:spTgt spid="10251"/>
                                        </p:tgtEl>
                                        <p:attrNameLst>
                                          <p:attrName>ppt_x</p:attrName>
                                        </p:attrNameLst>
                                      </p:cBhvr>
                                      <p:tavLst>
                                        <p:tav tm="0">
                                          <p:val>
                                            <p:strVal val="#ppt_x"/>
                                          </p:val>
                                        </p:tav>
                                        <p:tav tm="100000">
                                          <p:val>
                                            <p:strVal val="#ppt_x"/>
                                          </p:val>
                                        </p:tav>
                                      </p:tavLst>
                                    </p:anim>
                                    <p:anim calcmode="lin" valueType="num">
                                      <p:cBhvr additive="base">
                                        <p:cTn id="8" dur="500" fill="hold"/>
                                        <p:tgtEl>
                                          <p:spTgt spid="102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10251"/>
                                        </p:tgtEl>
                                        <p:attrNameLst>
                                          <p:attrName>ppt_x</p:attrName>
                                        </p:attrNameLst>
                                      </p:cBhvr>
                                      <p:tavLst>
                                        <p:tav tm="0">
                                          <p:val>
                                            <p:strVal val="ppt_x"/>
                                          </p:val>
                                        </p:tav>
                                        <p:tav tm="100000">
                                          <p:val>
                                            <p:strVal val="ppt_x"/>
                                          </p:val>
                                        </p:tav>
                                      </p:tavLst>
                                    </p:anim>
                                    <p:anim calcmode="lin" valueType="num">
                                      <p:cBhvr additive="base">
                                        <p:cTn id="13" dur="500"/>
                                        <p:tgtEl>
                                          <p:spTgt spid="10251"/>
                                        </p:tgtEl>
                                        <p:attrNameLst>
                                          <p:attrName>ppt_y</p:attrName>
                                        </p:attrNameLst>
                                      </p:cBhvr>
                                      <p:tavLst>
                                        <p:tav tm="0">
                                          <p:val>
                                            <p:strVal val="ppt_y"/>
                                          </p:val>
                                        </p:tav>
                                        <p:tav tm="100000">
                                          <p:val>
                                            <p:strVal val="1+ppt_h/2"/>
                                          </p:val>
                                        </p:tav>
                                      </p:tavLst>
                                    </p:anim>
                                    <p:set>
                                      <p:cBhvr>
                                        <p:cTn id="14" dur="1" fill="hold">
                                          <p:stCondLst>
                                            <p:cond delay="499"/>
                                          </p:stCondLst>
                                        </p:cTn>
                                        <p:tgtEl>
                                          <p:spTgt spid="1025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52"/>
                                        </p:tgtEl>
                                        <p:attrNameLst>
                                          <p:attrName>style.visibility</p:attrName>
                                        </p:attrNameLst>
                                      </p:cBhvr>
                                      <p:to>
                                        <p:strVal val="visible"/>
                                      </p:to>
                                    </p:set>
                                    <p:anim calcmode="lin" valueType="num">
                                      <p:cBhvr additive="base">
                                        <p:cTn id="19" dur="500" fill="hold"/>
                                        <p:tgtEl>
                                          <p:spTgt spid="10252"/>
                                        </p:tgtEl>
                                        <p:attrNameLst>
                                          <p:attrName>ppt_x</p:attrName>
                                        </p:attrNameLst>
                                      </p:cBhvr>
                                      <p:tavLst>
                                        <p:tav tm="0">
                                          <p:val>
                                            <p:strVal val="#ppt_x"/>
                                          </p:val>
                                        </p:tav>
                                        <p:tav tm="100000">
                                          <p:val>
                                            <p:strVal val="#ppt_x"/>
                                          </p:val>
                                        </p:tav>
                                      </p:tavLst>
                                    </p:anim>
                                    <p:anim calcmode="lin" valueType="num">
                                      <p:cBhvr additive="base">
                                        <p:cTn id="20" dur="500" fill="hold"/>
                                        <p:tgtEl>
                                          <p:spTgt spid="102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10252"/>
                                        </p:tgtEl>
                                        <p:attrNameLst>
                                          <p:attrName>ppt_x</p:attrName>
                                        </p:attrNameLst>
                                      </p:cBhvr>
                                      <p:tavLst>
                                        <p:tav tm="0">
                                          <p:val>
                                            <p:strVal val="ppt_x"/>
                                          </p:val>
                                        </p:tav>
                                        <p:tav tm="100000">
                                          <p:val>
                                            <p:strVal val="ppt_x"/>
                                          </p:val>
                                        </p:tav>
                                      </p:tavLst>
                                    </p:anim>
                                    <p:anim calcmode="lin" valueType="num">
                                      <p:cBhvr additive="base">
                                        <p:cTn id="25" dur="500"/>
                                        <p:tgtEl>
                                          <p:spTgt spid="10252"/>
                                        </p:tgtEl>
                                        <p:attrNameLst>
                                          <p:attrName>ppt_y</p:attrName>
                                        </p:attrNameLst>
                                      </p:cBhvr>
                                      <p:tavLst>
                                        <p:tav tm="0">
                                          <p:val>
                                            <p:strVal val="ppt_y"/>
                                          </p:val>
                                        </p:tav>
                                        <p:tav tm="100000">
                                          <p:val>
                                            <p:strVal val="1+ppt_h/2"/>
                                          </p:val>
                                        </p:tav>
                                      </p:tavLst>
                                    </p:anim>
                                    <p:set>
                                      <p:cBhvr>
                                        <p:cTn id="26" dur="1" fill="hold">
                                          <p:stCondLst>
                                            <p:cond delay="499"/>
                                          </p:stCondLst>
                                        </p:cTn>
                                        <p:tgtEl>
                                          <p:spTgt spid="1025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253"/>
                                        </p:tgtEl>
                                        <p:attrNameLst>
                                          <p:attrName>style.visibility</p:attrName>
                                        </p:attrNameLst>
                                      </p:cBhvr>
                                      <p:to>
                                        <p:strVal val="visible"/>
                                      </p:to>
                                    </p:set>
                                    <p:anim calcmode="lin" valueType="num">
                                      <p:cBhvr additive="base">
                                        <p:cTn id="31" dur="500" fill="hold"/>
                                        <p:tgtEl>
                                          <p:spTgt spid="10253"/>
                                        </p:tgtEl>
                                        <p:attrNameLst>
                                          <p:attrName>ppt_x</p:attrName>
                                        </p:attrNameLst>
                                      </p:cBhvr>
                                      <p:tavLst>
                                        <p:tav tm="0">
                                          <p:val>
                                            <p:strVal val="#ppt_x"/>
                                          </p:val>
                                        </p:tav>
                                        <p:tav tm="100000">
                                          <p:val>
                                            <p:strVal val="#ppt_x"/>
                                          </p:val>
                                        </p:tav>
                                      </p:tavLst>
                                    </p:anim>
                                    <p:anim calcmode="lin" valueType="num">
                                      <p:cBhvr additive="base">
                                        <p:cTn id="32" dur="500" fill="hold"/>
                                        <p:tgtEl>
                                          <p:spTgt spid="1025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10253"/>
                                        </p:tgtEl>
                                        <p:attrNameLst>
                                          <p:attrName>ppt_x</p:attrName>
                                        </p:attrNameLst>
                                      </p:cBhvr>
                                      <p:tavLst>
                                        <p:tav tm="0">
                                          <p:val>
                                            <p:strVal val="ppt_x"/>
                                          </p:val>
                                        </p:tav>
                                        <p:tav tm="100000">
                                          <p:val>
                                            <p:strVal val="ppt_x"/>
                                          </p:val>
                                        </p:tav>
                                      </p:tavLst>
                                    </p:anim>
                                    <p:anim calcmode="lin" valueType="num">
                                      <p:cBhvr additive="base">
                                        <p:cTn id="37" dur="500"/>
                                        <p:tgtEl>
                                          <p:spTgt spid="10253"/>
                                        </p:tgtEl>
                                        <p:attrNameLst>
                                          <p:attrName>ppt_y</p:attrName>
                                        </p:attrNameLst>
                                      </p:cBhvr>
                                      <p:tavLst>
                                        <p:tav tm="0">
                                          <p:val>
                                            <p:strVal val="ppt_y"/>
                                          </p:val>
                                        </p:tav>
                                        <p:tav tm="100000">
                                          <p:val>
                                            <p:strVal val="1+ppt_h/2"/>
                                          </p:val>
                                        </p:tav>
                                      </p:tavLst>
                                    </p:anim>
                                    <p:set>
                                      <p:cBhvr>
                                        <p:cTn id="38" dur="1" fill="hold">
                                          <p:stCondLst>
                                            <p:cond delay="499"/>
                                          </p:stCondLst>
                                        </p:cTn>
                                        <p:tgtEl>
                                          <p:spTgt spid="1025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254"/>
                                        </p:tgtEl>
                                        <p:attrNameLst>
                                          <p:attrName>style.visibility</p:attrName>
                                        </p:attrNameLst>
                                      </p:cBhvr>
                                      <p:to>
                                        <p:strVal val="visible"/>
                                      </p:to>
                                    </p:set>
                                    <p:anim calcmode="lin" valueType="num">
                                      <p:cBhvr additive="base">
                                        <p:cTn id="43" dur="500" fill="hold"/>
                                        <p:tgtEl>
                                          <p:spTgt spid="10254"/>
                                        </p:tgtEl>
                                        <p:attrNameLst>
                                          <p:attrName>ppt_x</p:attrName>
                                        </p:attrNameLst>
                                      </p:cBhvr>
                                      <p:tavLst>
                                        <p:tav tm="0">
                                          <p:val>
                                            <p:strVal val="#ppt_x"/>
                                          </p:val>
                                        </p:tav>
                                        <p:tav tm="100000">
                                          <p:val>
                                            <p:strVal val="#ppt_x"/>
                                          </p:val>
                                        </p:tav>
                                      </p:tavLst>
                                    </p:anim>
                                    <p:anim calcmode="lin" valueType="num">
                                      <p:cBhvr additive="base">
                                        <p:cTn id="44" dur="500" fill="hold"/>
                                        <p:tgtEl>
                                          <p:spTgt spid="1025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1" nodeType="clickEffect">
                                  <p:stCondLst>
                                    <p:cond delay="0"/>
                                  </p:stCondLst>
                                  <p:childTnLst>
                                    <p:anim calcmode="lin" valueType="num">
                                      <p:cBhvr additive="base">
                                        <p:cTn id="48" dur="500"/>
                                        <p:tgtEl>
                                          <p:spTgt spid="10254"/>
                                        </p:tgtEl>
                                        <p:attrNameLst>
                                          <p:attrName>ppt_x</p:attrName>
                                        </p:attrNameLst>
                                      </p:cBhvr>
                                      <p:tavLst>
                                        <p:tav tm="0">
                                          <p:val>
                                            <p:strVal val="ppt_x"/>
                                          </p:val>
                                        </p:tav>
                                        <p:tav tm="100000">
                                          <p:val>
                                            <p:strVal val="ppt_x"/>
                                          </p:val>
                                        </p:tav>
                                      </p:tavLst>
                                    </p:anim>
                                    <p:anim calcmode="lin" valueType="num">
                                      <p:cBhvr additive="base">
                                        <p:cTn id="49" dur="500"/>
                                        <p:tgtEl>
                                          <p:spTgt spid="10254"/>
                                        </p:tgtEl>
                                        <p:attrNameLst>
                                          <p:attrName>ppt_y</p:attrName>
                                        </p:attrNameLst>
                                      </p:cBhvr>
                                      <p:tavLst>
                                        <p:tav tm="0">
                                          <p:val>
                                            <p:strVal val="ppt_y"/>
                                          </p:val>
                                        </p:tav>
                                        <p:tav tm="100000">
                                          <p:val>
                                            <p:strVal val="1+ppt_h/2"/>
                                          </p:val>
                                        </p:tav>
                                      </p:tavLst>
                                    </p:anim>
                                    <p:set>
                                      <p:cBhvr>
                                        <p:cTn id="50" dur="1" fill="hold">
                                          <p:stCondLst>
                                            <p:cond delay="499"/>
                                          </p:stCondLst>
                                        </p:cTn>
                                        <p:tgtEl>
                                          <p:spTgt spid="102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bldLvl="0" animBg="1"/>
      <p:bldP spid="10251" grpId="1" bldLvl="0" animBg="1"/>
      <p:bldP spid="10252" grpId="0" bldLvl="0" animBg="1"/>
      <p:bldP spid="10252" grpId="1" bldLvl="0" animBg="1"/>
      <p:bldP spid="10253" grpId="0" bldLvl="0" animBg="1"/>
      <p:bldP spid="10253" grpId="1" bldLvl="0" animBg="1"/>
      <p:bldP spid="10254" grpId="0" bldLvl="0" animBg="1"/>
      <p:bldP spid="10254" grpId="1" bldLvl="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5.6 0-1</a:t>
            </a:r>
            <a:r>
              <a:rPr dirty="0"/>
              <a:t>背包问题</a:t>
            </a:r>
          </a:p>
        </p:txBody>
      </p:sp>
      <p:sp>
        <p:nvSpPr>
          <p:cNvPr id="10250" name="矩形 10249"/>
          <p:cNvSpPr/>
          <p:nvPr/>
        </p:nvSpPr>
        <p:spPr>
          <a:xfrm>
            <a:off x="960120" y="1375410"/>
            <a:ext cx="10393680" cy="3435985"/>
          </a:xfrm>
          <a:prstGeom prst="rect">
            <a:avLst/>
          </a:prstGeom>
          <a:solidFill>
            <a:schemeClr val="folHlink">
              <a:alpha val="35000"/>
            </a:schemeClr>
          </a:solidFill>
          <a:ln w="9525" cap="flat" cmpd="sng">
            <a:solidFill>
              <a:schemeClr val="accent2"/>
            </a:solidFill>
            <a:prstDash val="solid"/>
            <a:miter/>
            <a:headEnd type="none" w="med" len="med"/>
            <a:tailEnd type="none" w="med" len="med"/>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5pPr>
          </a:lstStyle>
          <a:p>
            <a:pPr marL="0" lvl="0" indent="0">
              <a:lnSpc>
                <a:spcPct val="150000"/>
              </a:lnSpc>
              <a:spcBef>
                <a:spcPts val="0"/>
              </a:spcBef>
            </a:pPr>
            <a:r>
              <a:rPr lang="zh-CN" altLang="en-US" b="1" u="sng" dirty="0">
                <a:solidFill>
                  <a:srgbClr val="FF0000"/>
                </a:solidFill>
                <a:ea typeface="黑体" panose="02010609060101010101" pitchFamily="2" charset="-122"/>
              </a:rPr>
              <a:t>算法效率</a:t>
            </a:r>
          </a:p>
          <a:p>
            <a:pPr marL="0" lvl="0" indent="0">
              <a:lnSpc>
                <a:spcPct val="150000"/>
              </a:lnSpc>
              <a:spcBef>
                <a:spcPts val="0"/>
              </a:spcBef>
              <a:buNone/>
            </a:pPr>
            <a:r>
              <a:rPr lang="zh-CN" altLang="en-US" sz="2400" b="1" dirty="0"/>
              <a:t>  </a:t>
            </a:r>
            <a:r>
              <a:rPr lang="zh-CN" altLang="en-US" sz="2800" b="1" dirty="0">
                <a:solidFill>
                  <a:srgbClr val="000000"/>
                </a:solidFill>
                <a:ea typeface="华文新魏" panose="02010800040101010101" pitchFamily="2" charset="-122"/>
              </a:rPr>
              <a:t>计算上界函数</a:t>
            </a:r>
            <a:r>
              <a:rPr lang="en-US" altLang="zh-CN" sz="2800" b="1">
                <a:solidFill>
                  <a:srgbClr val="000000"/>
                </a:solidFill>
                <a:latin typeface="Times New Roman" panose="02020603050405020304" charset="0"/>
              </a:rPr>
              <a:t>Bound </a:t>
            </a:r>
            <a:r>
              <a:rPr lang="zh-CN" altLang="en-US" sz="2800" b="1" dirty="0">
                <a:solidFill>
                  <a:srgbClr val="000000"/>
                </a:solidFill>
                <a:ea typeface="华文新魏" panose="02010800040101010101" pitchFamily="2" charset="-122"/>
              </a:rPr>
              <a:t>需要</a:t>
            </a:r>
            <a:r>
              <a:rPr lang="en-US" altLang="zh-CN" sz="2800" b="1" err="1">
                <a:solidFill>
                  <a:srgbClr val="000000"/>
                </a:solidFill>
              </a:rPr>
              <a:t>O(n</a:t>
            </a:r>
            <a:r>
              <a:rPr lang="en-US" altLang="zh-CN" sz="2800" b="1">
                <a:solidFill>
                  <a:srgbClr val="000000"/>
                </a:solidFill>
              </a:rPr>
              <a:t>)</a:t>
            </a:r>
            <a:r>
              <a:rPr lang="zh-CN" altLang="en-US" sz="2800" b="1" dirty="0">
                <a:solidFill>
                  <a:srgbClr val="000000"/>
                </a:solidFill>
                <a:ea typeface="华文新魏" panose="02010800040101010101" pitchFamily="2" charset="-122"/>
              </a:rPr>
              <a:t>时间，在最坏情况下有</a:t>
            </a:r>
            <a:r>
              <a:rPr lang="en-US" altLang="zh-CN" sz="2800" b="1">
                <a:solidFill>
                  <a:srgbClr val="000000"/>
                </a:solidFill>
              </a:rPr>
              <a:t>O(2</a:t>
            </a:r>
            <a:r>
              <a:rPr lang="en-US" altLang="zh-CN" sz="2800" b="1" baseline="30000">
                <a:solidFill>
                  <a:srgbClr val="000000"/>
                </a:solidFill>
              </a:rPr>
              <a:t>n</a:t>
            </a:r>
            <a:r>
              <a:rPr lang="en-US" altLang="zh-CN" sz="2800" b="1">
                <a:solidFill>
                  <a:srgbClr val="000000"/>
                </a:solidFill>
              </a:rPr>
              <a:t>)</a:t>
            </a:r>
            <a:r>
              <a:rPr lang="zh-CN" altLang="en-US" sz="2800" b="1" dirty="0">
                <a:solidFill>
                  <a:srgbClr val="000000"/>
                </a:solidFill>
                <a:ea typeface="华文新魏" panose="02010800040101010101" pitchFamily="2" charset="-122"/>
              </a:rPr>
              <a:t>个右儿子结点需要计算上界函数，所以解</a:t>
            </a:r>
            <a:r>
              <a:rPr lang="en-US" altLang="zh-CN" sz="2800" b="1">
                <a:solidFill>
                  <a:srgbClr val="000000"/>
                </a:solidFill>
              </a:rPr>
              <a:t>0-1</a:t>
            </a:r>
            <a:r>
              <a:rPr lang="zh-CN" altLang="en-US" sz="2800" b="1" dirty="0">
                <a:solidFill>
                  <a:srgbClr val="000000"/>
                </a:solidFill>
                <a:ea typeface="华文新魏" panose="02010800040101010101" pitchFamily="2" charset="-122"/>
              </a:rPr>
              <a:t>背包问题的回溯算法</a:t>
            </a:r>
            <a:r>
              <a:rPr lang="en-US" altLang="zh-CN" sz="2800" b="1">
                <a:solidFill>
                  <a:srgbClr val="000000"/>
                </a:solidFill>
              </a:rPr>
              <a:t>Backtrack</a:t>
            </a:r>
            <a:r>
              <a:rPr lang="zh-CN" altLang="en-US" sz="2800" b="1" dirty="0">
                <a:solidFill>
                  <a:srgbClr val="000000"/>
                </a:solidFill>
                <a:ea typeface="华文新魏" panose="02010800040101010101" pitchFamily="2" charset="-122"/>
              </a:rPr>
              <a:t>的计算时间为：</a:t>
            </a:r>
          </a:p>
          <a:p>
            <a:pPr marL="0" lvl="0" indent="0">
              <a:lnSpc>
                <a:spcPct val="150000"/>
              </a:lnSpc>
              <a:spcBef>
                <a:spcPts val="0"/>
              </a:spcBef>
              <a:buNone/>
            </a:pPr>
            <a:r>
              <a:rPr lang="zh-CN" altLang="en-US" sz="2800" b="1" dirty="0">
                <a:solidFill>
                  <a:srgbClr val="000000"/>
                </a:solidFill>
                <a:ea typeface="华文新魏" panose="02010800040101010101" pitchFamily="2" charset="-122"/>
              </a:rPr>
              <a:t>   </a:t>
            </a:r>
            <a:r>
              <a:rPr lang="en-US" altLang="zh-CN" sz="2800" b="1" err="1">
                <a:solidFill>
                  <a:srgbClr val="000000"/>
                </a:solidFill>
              </a:rPr>
              <a:t>T(n</a:t>
            </a:r>
            <a:r>
              <a:rPr lang="en-US" altLang="zh-CN" sz="2800" b="1">
                <a:solidFill>
                  <a:srgbClr val="000000"/>
                </a:solidFill>
              </a:rPr>
              <a:t>)=O(n2</a:t>
            </a:r>
            <a:r>
              <a:rPr lang="en-US" altLang="zh-CN" sz="2800" b="1" baseline="30000">
                <a:solidFill>
                  <a:srgbClr val="000000"/>
                </a:solidFill>
              </a:rPr>
              <a:t>n</a:t>
            </a:r>
            <a:r>
              <a:rPr lang="en-US" altLang="zh-CN" sz="2800" b="1">
                <a:solidFill>
                  <a:srgbClr val="000000"/>
                </a:solidFill>
              </a:rPr>
              <a:t>)</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8200" y="365125"/>
            <a:ext cx="3856990" cy="815975"/>
          </a:xfrm>
        </p:spPr>
        <p:txBody>
          <a:bodyPr/>
          <a:lstStyle/>
          <a:p>
            <a:r>
              <a:rPr lang="en-US" altLang="zh-CN" dirty="0"/>
              <a:t>5.6 0-1</a:t>
            </a:r>
            <a:r>
              <a:rPr dirty="0"/>
              <a:t>背包问题</a:t>
            </a:r>
          </a:p>
        </p:txBody>
      </p:sp>
      <p:sp>
        <p:nvSpPr>
          <p:cNvPr id="8197" name="标题 8196"/>
          <p:cNvSpPr>
            <a:spLocks noGrp="1"/>
          </p:cNvSpPr>
          <p:nvPr/>
        </p:nvSpPr>
        <p:spPr>
          <a:xfrm>
            <a:off x="4607560" y="248285"/>
            <a:ext cx="7558405" cy="749300"/>
          </a:xfrm>
          <a:prstGeom prst="rect">
            <a:avLst/>
          </a:prstGeom>
          <a:noFill/>
          <a:ln w="9525">
            <a:noFill/>
          </a:ln>
        </p:spPr>
        <p:txBody>
          <a:bodyPr vert="horz" wrap="square" lIns="91440" tIns="45720" rIns="91440" bIns="45720" anchor="b"/>
          <a:lstStyle>
            <a:lvl1pPr marL="0" lvl="0" indent="0" algn="ctr" defTabSz="914400" rtl="0" eaLnBrk="1" fontAlgn="base" latinLnBrk="0" hangingPunct="1">
              <a:lnSpc>
                <a:spcPct val="90000"/>
              </a:lnSpc>
              <a:spcBef>
                <a:spcPct val="0"/>
              </a:spcBef>
              <a:spcAft>
                <a:spcPct val="0"/>
              </a:spcAft>
              <a:buNone/>
              <a:defRPr sz="4400" b="0" i="0" u="none" kern="1200" baseline="0">
                <a:solidFill>
                  <a:schemeClr val="tx2"/>
                </a:solidFill>
                <a:effectLst>
                  <a:outerShdw blurRad="38100" dist="38100" dir="2700000">
                    <a:srgbClr val="C0C0C0"/>
                  </a:outerShdw>
                </a:effectLst>
                <a:latin typeface="+mj-lt"/>
                <a:ea typeface="+mj-ea"/>
                <a:cs typeface="+mj-cs"/>
              </a:defRPr>
            </a:lvl1pPr>
          </a:lstStyle>
          <a:p>
            <a:pPr algn="l"/>
            <a:r>
              <a:rPr lang="en-US" altLang="zh-CN" sz="2800" b="1">
                <a:solidFill>
                  <a:srgbClr val="000000"/>
                </a:solidFill>
                <a:effectLst/>
              </a:rPr>
              <a:t>n=3</a:t>
            </a:r>
            <a:r>
              <a:rPr lang="zh-CN" altLang="en-US" sz="2800" b="1" dirty="0">
                <a:solidFill>
                  <a:srgbClr val="000000"/>
                </a:solidFill>
                <a:effectLst/>
              </a:rPr>
              <a:t>，</a:t>
            </a:r>
            <a:r>
              <a:rPr lang="en-US" altLang="zh-CN" sz="2800" b="1" dirty="0">
                <a:solidFill>
                  <a:srgbClr val="000000"/>
                </a:solidFill>
                <a:effectLst/>
              </a:rPr>
              <a:t>W={16</a:t>
            </a:r>
            <a:r>
              <a:rPr lang="zh-CN" altLang="en-US" sz="2800" b="1" dirty="0">
                <a:solidFill>
                  <a:srgbClr val="000000"/>
                </a:solidFill>
                <a:effectLst/>
              </a:rPr>
              <a:t>，</a:t>
            </a:r>
            <a:r>
              <a:rPr lang="en-US" altLang="zh-CN" sz="2800" b="1" dirty="0">
                <a:solidFill>
                  <a:srgbClr val="000000"/>
                </a:solidFill>
                <a:effectLst/>
              </a:rPr>
              <a:t>15</a:t>
            </a:r>
            <a:r>
              <a:rPr lang="zh-CN" altLang="en-US" sz="2800" b="1" dirty="0">
                <a:solidFill>
                  <a:srgbClr val="000000"/>
                </a:solidFill>
                <a:effectLst/>
              </a:rPr>
              <a:t>，</a:t>
            </a:r>
            <a:r>
              <a:rPr lang="en-US" altLang="zh-CN" sz="2800" b="1" dirty="0">
                <a:solidFill>
                  <a:srgbClr val="000000"/>
                </a:solidFill>
                <a:effectLst/>
              </a:rPr>
              <a:t>15}</a:t>
            </a:r>
            <a:r>
              <a:rPr lang="zh-CN" altLang="en-US" sz="2800" b="1" dirty="0">
                <a:solidFill>
                  <a:srgbClr val="000000"/>
                </a:solidFill>
                <a:effectLst/>
              </a:rPr>
              <a:t>，</a:t>
            </a:r>
            <a:r>
              <a:rPr lang="en-US" altLang="zh-CN" sz="2800" b="1" dirty="0">
                <a:solidFill>
                  <a:srgbClr val="000000"/>
                </a:solidFill>
                <a:effectLst/>
              </a:rPr>
              <a:t>p={45</a:t>
            </a:r>
            <a:r>
              <a:rPr lang="zh-CN" altLang="en-US" sz="2800" b="1" dirty="0">
                <a:solidFill>
                  <a:srgbClr val="000000"/>
                </a:solidFill>
                <a:effectLst/>
              </a:rPr>
              <a:t>，</a:t>
            </a:r>
            <a:r>
              <a:rPr lang="en-US" altLang="zh-CN" sz="2800" b="1" dirty="0">
                <a:solidFill>
                  <a:srgbClr val="000000"/>
                </a:solidFill>
                <a:effectLst/>
              </a:rPr>
              <a:t>25</a:t>
            </a:r>
            <a:r>
              <a:rPr lang="zh-CN" altLang="en-US" sz="2800" b="1" dirty="0">
                <a:solidFill>
                  <a:srgbClr val="000000"/>
                </a:solidFill>
                <a:effectLst/>
              </a:rPr>
              <a:t>，</a:t>
            </a:r>
            <a:r>
              <a:rPr lang="en-US" altLang="zh-CN" sz="2800" b="1" dirty="0">
                <a:solidFill>
                  <a:srgbClr val="000000"/>
                </a:solidFill>
                <a:effectLst/>
              </a:rPr>
              <a:t>25}</a:t>
            </a:r>
            <a:r>
              <a:rPr lang="zh-CN" altLang="en-US" sz="2800" b="1" dirty="0">
                <a:solidFill>
                  <a:srgbClr val="000000"/>
                </a:solidFill>
                <a:effectLst/>
              </a:rPr>
              <a:t>，</a:t>
            </a:r>
            <a:r>
              <a:rPr lang="en-US" altLang="zh-CN" sz="2800" b="1" dirty="0">
                <a:solidFill>
                  <a:srgbClr val="000000"/>
                </a:solidFill>
                <a:effectLst/>
              </a:rPr>
              <a:t>C=30</a:t>
            </a:r>
            <a:r>
              <a:rPr lang="zh-CN" altLang="en-US" sz="2800" b="1" dirty="0">
                <a:solidFill>
                  <a:srgbClr val="000000"/>
                </a:solidFill>
                <a:effectLst/>
              </a:rPr>
              <a:t>。</a:t>
            </a:r>
          </a:p>
        </p:txBody>
      </p:sp>
      <p:sp>
        <p:nvSpPr>
          <p:cNvPr id="3" name="矩形 2"/>
          <p:cNvSpPr/>
          <p:nvPr/>
        </p:nvSpPr>
        <p:spPr>
          <a:xfrm>
            <a:off x="1778000" y="1110933"/>
            <a:ext cx="9144000" cy="52578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rgbClr val="006699"/>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rgbClr val="006699"/>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rgbClr val="006699"/>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rgbClr val="006699"/>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rgbClr val="006699"/>
                </a:solidFill>
                <a:latin typeface="Verdana" panose="020B0604030504040204" pitchFamily="34" charset="0"/>
                <a:ea typeface="宋体" panose="02010600030101010101" pitchFamily="2" charset="-122"/>
              </a:defRPr>
            </a:lvl5pPr>
          </a:lstStyle>
          <a:p>
            <a:pPr lvl="0">
              <a:buNone/>
            </a:pPr>
            <a:r>
              <a:rPr lang="en-US" altLang="zh-CN" sz="2800" b="1">
                <a:solidFill>
                  <a:srgbClr val="A50021"/>
                </a:solidFill>
                <a:latin typeface="黑体" panose="02010609060101010101" pitchFamily="2" charset="-122"/>
                <a:ea typeface="黑体" panose="02010609060101010101" pitchFamily="2" charset="-122"/>
              </a:rPr>
              <a:t>  </a:t>
            </a:r>
            <a:endParaRPr lang="en-US" altLang="zh-CN" b="1" dirty="0">
              <a:latin typeface="Times New Roman" panose="02020603050405020304" charset="0"/>
            </a:endParaRPr>
          </a:p>
        </p:txBody>
      </p:sp>
      <p:sp>
        <p:nvSpPr>
          <p:cNvPr id="8232" name="矩形 8231"/>
          <p:cNvSpPr/>
          <p:nvPr/>
        </p:nvSpPr>
        <p:spPr>
          <a:xfrm>
            <a:off x="4478338" y="1972945"/>
            <a:ext cx="574675" cy="431800"/>
          </a:xfrm>
          <a:prstGeom prst="rect">
            <a:avLst/>
          </a:prstGeom>
          <a:noFill/>
          <a:ln w="9525">
            <a:noFill/>
          </a:ln>
        </p:spPr>
        <p:txBody>
          <a:bodyPr wrap="none" anchor="ctr"/>
          <a:lstStyle/>
          <a:p>
            <a:pPr algn="ctr"/>
            <a:r>
              <a:rPr lang="en-US" altLang="zh-CN" sz="2000" b="1">
                <a:latin typeface="Verdana" panose="020B0604030504040204" pitchFamily="34" charset="0"/>
              </a:rPr>
              <a:t>1</a:t>
            </a:r>
          </a:p>
        </p:txBody>
      </p:sp>
      <p:sp>
        <p:nvSpPr>
          <p:cNvPr id="8233" name="椭圆 8232"/>
          <p:cNvSpPr/>
          <p:nvPr/>
        </p:nvSpPr>
        <p:spPr>
          <a:xfrm>
            <a:off x="5773738" y="1614170"/>
            <a:ext cx="504825" cy="504825"/>
          </a:xfrm>
          <a:prstGeom prst="ellipse">
            <a:avLst/>
          </a:prstGeom>
          <a:solidFill>
            <a:srgbClr val="EDFAD2"/>
          </a:solidFill>
          <a:ln w="28575" cap="flat" cmpd="sng">
            <a:solidFill>
              <a:srgbClr val="006699"/>
            </a:solidFill>
            <a:prstDash val="solid"/>
            <a:headEnd type="none" w="med" len="med"/>
            <a:tailEnd type="none" w="med" len="med"/>
          </a:ln>
        </p:spPr>
        <p:txBody>
          <a:bodyPr wrap="none" anchor="ctr"/>
          <a:lstStyle/>
          <a:p>
            <a:pPr algn="ctr"/>
            <a:r>
              <a:rPr lang="en-US" altLang="zh-CN" b="1">
                <a:latin typeface="Verdana" panose="020B0604030504040204" pitchFamily="34" charset="0"/>
              </a:rPr>
              <a:t>A</a:t>
            </a:r>
          </a:p>
        </p:txBody>
      </p:sp>
      <p:sp>
        <p:nvSpPr>
          <p:cNvPr id="8234" name="椭圆 8233"/>
          <p:cNvSpPr/>
          <p:nvPr/>
        </p:nvSpPr>
        <p:spPr>
          <a:xfrm>
            <a:off x="3757613" y="2477770"/>
            <a:ext cx="504825" cy="504825"/>
          </a:xfrm>
          <a:prstGeom prst="ellipse">
            <a:avLst/>
          </a:prstGeom>
          <a:solidFill>
            <a:srgbClr val="EDFAD2"/>
          </a:solidFill>
          <a:ln w="28575" cap="flat" cmpd="sng">
            <a:solidFill>
              <a:srgbClr val="006699"/>
            </a:solidFill>
            <a:prstDash val="solid"/>
            <a:headEnd type="none" w="med" len="med"/>
            <a:tailEnd type="none" w="med" len="med"/>
          </a:ln>
        </p:spPr>
        <p:txBody>
          <a:bodyPr wrap="none" anchor="ctr"/>
          <a:lstStyle/>
          <a:p>
            <a:pPr algn="ctr"/>
            <a:r>
              <a:rPr lang="en-US" altLang="zh-CN" b="1">
                <a:latin typeface="Verdana" panose="020B0604030504040204" pitchFamily="34" charset="0"/>
              </a:rPr>
              <a:t>B</a:t>
            </a:r>
          </a:p>
        </p:txBody>
      </p:sp>
      <p:sp>
        <p:nvSpPr>
          <p:cNvPr id="8235" name="椭圆 8234"/>
          <p:cNvSpPr/>
          <p:nvPr/>
        </p:nvSpPr>
        <p:spPr>
          <a:xfrm>
            <a:off x="7789863" y="2693670"/>
            <a:ext cx="504825" cy="504825"/>
          </a:xfrm>
          <a:prstGeom prst="ellipse">
            <a:avLst/>
          </a:prstGeom>
          <a:solidFill>
            <a:srgbClr val="EDFAD2"/>
          </a:solidFill>
          <a:ln w="28575" cap="flat" cmpd="sng">
            <a:solidFill>
              <a:srgbClr val="006699"/>
            </a:solidFill>
            <a:prstDash val="solid"/>
            <a:headEnd type="none" w="med" len="med"/>
            <a:tailEnd type="none" w="med" len="med"/>
          </a:ln>
        </p:spPr>
        <p:txBody>
          <a:bodyPr wrap="none" anchor="ctr"/>
          <a:lstStyle/>
          <a:p>
            <a:pPr algn="ctr"/>
            <a:r>
              <a:rPr lang="en-US" altLang="zh-CN" b="1">
                <a:latin typeface="Verdana" panose="020B0604030504040204" pitchFamily="34" charset="0"/>
              </a:rPr>
              <a:t>C</a:t>
            </a:r>
          </a:p>
        </p:txBody>
      </p:sp>
      <p:sp>
        <p:nvSpPr>
          <p:cNvPr id="8236" name="直接连接符 8235"/>
          <p:cNvSpPr/>
          <p:nvPr/>
        </p:nvSpPr>
        <p:spPr>
          <a:xfrm flipH="1">
            <a:off x="4262438" y="1972945"/>
            <a:ext cx="1511300" cy="649288"/>
          </a:xfrm>
          <a:prstGeom prst="line">
            <a:avLst/>
          </a:prstGeom>
          <a:ln w="28575" cap="flat" cmpd="sng">
            <a:solidFill>
              <a:srgbClr val="006699"/>
            </a:solidFill>
            <a:prstDash val="solid"/>
            <a:headEnd type="none" w="med" len="med"/>
            <a:tailEnd type="none" w="med" len="med"/>
          </a:ln>
        </p:spPr>
      </p:sp>
      <p:sp>
        <p:nvSpPr>
          <p:cNvPr id="8237" name="直接连接符 8236"/>
          <p:cNvSpPr/>
          <p:nvPr/>
        </p:nvSpPr>
        <p:spPr>
          <a:xfrm>
            <a:off x="6278563" y="1972945"/>
            <a:ext cx="1511300" cy="865188"/>
          </a:xfrm>
          <a:prstGeom prst="line">
            <a:avLst/>
          </a:prstGeom>
          <a:ln w="28575" cap="flat" cmpd="sng">
            <a:solidFill>
              <a:srgbClr val="006699"/>
            </a:solidFill>
            <a:prstDash val="solid"/>
            <a:headEnd type="none" w="med" len="med"/>
            <a:tailEnd type="none" w="med" len="med"/>
          </a:ln>
        </p:spPr>
      </p:sp>
      <p:sp>
        <p:nvSpPr>
          <p:cNvPr id="8238" name="矩形 8237"/>
          <p:cNvSpPr/>
          <p:nvPr/>
        </p:nvSpPr>
        <p:spPr>
          <a:xfrm>
            <a:off x="6854825" y="2045970"/>
            <a:ext cx="574675" cy="431800"/>
          </a:xfrm>
          <a:prstGeom prst="rect">
            <a:avLst/>
          </a:prstGeom>
          <a:noFill/>
          <a:ln w="9525">
            <a:noFill/>
          </a:ln>
        </p:spPr>
        <p:txBody>
          <a:bodyPr wrap="none" anchor="ctr"/>
          <a:lstStyle/>
          <a:p>
            <a:pPr algn="ctr"/>
            <a:r>
              <a:rPr lang="en-US" altLang="zh-CN" sz="2000" b="1">
                <a:latin typeface="Verdana" panose="020B0604030504040204" pitchFamily="34" charset="0"/>
              </a:rPr>
              <a:t>0</a:t>
            </a:r>
          </a:p>
        </p:txBody>
      </p:sp>
      <p:sp>
        <p:nvSpPr>
          <p:cNvPr id="8239" name="直接连接符 8238"/>
          <p:cNvSpPr/>
          <p:nvPr/>
        </p:nvSpPr>
        <p:spPr>
          <a:xfrm flipH="1">
            <a:off x="3254375" y="2909570"/>
            <a:ext cx="576263" cy="720725"/>
          </a:xfrm>
          <a:prstGeom prst="line">
            <a:avLst/>
          </a:prstGeom>
          <a:ln w="28575" cap="flat" cmpd="sng">
            <a:solidFill>
              <a:srgbClr val="006699"/>
            </a:solidFill>
            <a:prstDash val="solid"/>
            <a:headEnd type="none" w="med" len="med"/>
            <a:tailEnd type="none" w="med" len="med"/>
          </a:ln>
        </p:spPr>
      </p:sp>
      <p:sp>
        <p:nvSpPr>
          <p:cNvPr id="8240" name="直接连接符 8239"/>
          <p:cNvSpPr/>
          <p:nvPr/>
        </p:nvSpPr>
        <p:spPr>
          <a:xfrm>
            <a:off x="4189413" y="2909570"/>
            <a:ext cx="647700" cy="720725"/>
          </a:xfrm>
          <a:prstGeom prst="line">
            <a:avLst/>
          </a:prstGeom>
          <a:ln w="28575" cap="flat" cmpd="sng">
            <a:solidFill>
              <a:srgbClr val="006699"/>
            </a:solidFill>
            <a:prstDash val="solid"/>
            <a:headEnd type="none" w="med" len="med"/>
            <a:tailEnd type="none" w="med" len="med"/>
          </a:ln>
        </p:spPr>
      </p:sp>
      <p:sp>
        <p:nvSpPr>
          <p:cNvPr id="8241" name="椭圆 8240"/>
          <p:cNvSpPr/>
          <p:nvPr/>
        </p:nvSpPr>
        <p:spPr>
          <a:xfrm>
            <a:off x="2822575" y="3557270"/>
            <a:ext cx="504825" cy="504825"/>
          </a:xfrm>
          <a:prstGeom prst="ellipse">
            <a:avLst/>
          </a:prstGeom>
          <a:solidFill>
            <a:srgbClr val="EDFAD2"/>
          </a:solidFill>
          <a:ln w="28575" cap="flat" cmpd="sng">
            <a:solidFill>
              <a:srgbClr val="006699"/>
            </a:solidFill>
            <a:prstDash val="solid"/>
            <a:headEnd type="none" w="med" len="med"/>
            <a:tailEnd type="none" w="med" len="med"/>
          </a:ln>
        </p:spPr>
        <p:txBody>
          <a:bodyPr wrap="none" anchor="ctr"/>
          <a:lstStyle/>
          <a:p>
            <a:pPr algn="ctr"/>
            <a:r>
              <a:rPr lang="en-US" altLang="zh-CN" b="1">
                <a:latin typeface="Verdana" panose="020B0604030504040204" pitchFamily="34" charset="0"/>
              </a:rPr>
              <a:t>D</a:t>
            </a:r>
          </a:p>
        </p:txBody>
      </p:sp>
      <p:sp>
        <p:nvSpPr>
          <p:cNvPr id="8242" name="椭圆 8241"/>
          <p:cNvSpPr/>
          <p:nvPr/>
        </p:nvSpPr>
        <p:spPr>
          <a:xfrm>
            <a:off x="4694238" y="3630295"/>
            <a:ext cx="504825" cy="504825"/>
          </a:xfrm>
          <a:prstGeom prst="ellipse">
            <a:avLst/>
          </a:prstGeom>
          <a:solidFill>
            <a:srgbClr val="EDFAD2"/>
          </a:solidFill>
          <a:ln w="28575" cap="flat" cmpd="sng">
            <a:solidFill>
              <a:srgbClr val="006699"/>
            </a:solidFill>
            <a:prstDash val="solid"/>
            <a:headEnd type="none" w="med" len="med"/>
            <a:tailEnd type="none" w="med" len="med"/>
          </a:ln>
        </p:spPr>
        <p:txBody>
          <a:bodyPr wrap="none" anchor="ctr"/>
          <a:lstStyle/>
          <a:p>
            <a:pPr algn="ctr"/>
            <a:r>
              <a:rPr lang="en-US" altLang="zh-CN" b="1">
                <a:latin typeface="Verdana" panose="020B0604030504040204" pitchFamily="34" charset="0"/>
              </a:rPr>
              <a:t>E</a:t>
            </a:r>
          </a:p>
        </p:txBody>
      </p:sp>
      <p:sp>
        <p:nvSpPr>
          <p:cNvPr id="8243" name="椭圆 8242"/>
          <p:cNvSpPr/>
          <p:nvPr/>
        </p:nvSpPr>
        <p:spPr>
          <a:xfrm>
            <a:off x="6926263" y="3773170"/>
            <a:ext cx="504825" cy="504825"/>
          </a:xfrm>
          <a:prstGeom prst="ellipse">
            <a:avLst/>
          </a:prstGeom>
          <a:solidFill>
            <a:srgbClr val="EDFAD2"/>
          </a:solidFill>
          <a:ln w="28575" cap="flat" cmpd="sng">
            <a:solidFill>
              <a:srgbClr val="006699"/>
            </a:solidFill>
            <a:prstDash val="solid"/>
            <a:headEnd type="none" w="med" len="med"/>
            <a:tailEnd type="none" w="med" len="med"/>
          </a:ln>
        </p:spPr>
        <p:txBody>
          <a:bodyPr wrap="none" anchor="ctr"/>
          <a:lstStyle/>
          <a:p>
            <a:pPr algn="ctr"/>
            <a:r>
              <a:rPr lang="en-US" altLang="zh-CN" b="1">
                <a:latin typeface="Verdana" panose="020B0604030504040204" pitchFamily="34" charset="0"/>
              </a:rPr>
              <a:t>F</a:t>
            </a:r>
          </a:p>
        </p:txBody>
      </p:sp>
      <p:sp>
        <p:nvSpPr>
          <p:cNvPr id="8244" name="椭圆 8243"/>
          <p:cNvSpPr/>
          <p:nvPr/>
        </p:nvSpPr>
        <p:spPr>
          <a:xfrm>
            <a:off x="8942388" y="3701733"/>
            <a:ext cx="504825" cy="504825"/>
          </a:xfrm>
          <a:prstGeom prst="ellipse">
            <a:avLst/>
          </a:prstGeom>
          <a:solidFill>
            <a:srgbClr val="EDFAD2"/>
          </a:solidFill>
          <a:ln w="28575" cap="flat" cmpd="sng">
            <a:solidFill>
              <a:srgbClr val="006699"/>
            </a:solidFill>
            <a:prstDash val="solid"/>
            <a:headEnd type="none" w="med" len="med"/>
            <a:tailEnd type="none" w="med" len="med"/>
          </a:ln>
        </p:spPr>
        <p:txBody>
          <a:bodyPr wrap="none" anchor="ctr"/>
          <a:lstStyle/>
          <a:p>
            <a:pPr algn="ctr"/>
            <a:r>
              <a:rPr lang="en-US" altLang="zh-CN" b="1">
                <a:latin typeface="Verdana" panose="020B0604030504040204" pitchFamily="34" charset="0"/>
              </a:rPr>
              <a:t>G</a:t>
            </a:r>
          </a:p>
        </p:txBody>
      </p:sp>
      <p:sp>
        <p:nvSpPr>
          <p:cNvPr id="8245" name="椭圆 8244"/>
          <p:cNvSpPr/>
          <p:nvPr/>
        </p:nvSpPr>
        <p:spPr>
          <a:xfrm>
            <a:off x="2173288" y="4781233"/>
            <a:ext cx="504825" cy="504825"/>
          </a:xfrm>
          <a:prstGeom prst="ellipse">
            <a:avLst/>
          </a:prstGeom>
          <a:solidFill>
            <a:srgbClr val="EDFAD2"/>
          </a:solidFill>
          <a:ln w="28575" cap="flat" cmpd="sng">
            <a:solidFill>
              <a:srgbClr val="006699"/>
            </a:solidFill>
            <a:prstDash val="solid"/>
            <a:headEnd type="none" w="med" len="med"/>
            <a:tailEnd type="none" w="med" len="med"/>
          </a:ln>
        </p:spPr>
        <p:txBody>
          <a:bodyPr wrap="none" anchor="ctr"/>
          <a:lstStyle/>
          <a:p>
            <a:pPr algn="ctr"/>
            <a:r>
              <a:rPr lang="en-US" altLang="zh-CN" b="1">
                <a:latin typeface="Verdana" panose="020B0604030504040204" pitchFamily="34" charset="0"/>
              </a:rPr>
              <a:t>H</a:t>
            </a:r>
          </a:p>
        </p:txBody>
      </p:sp>
      <p:sp>
        <p:nvSpPr>
          <p:cNvPr id="8246" name="椭圆 8245"/>
          <p:cNvSpPr/>
          <p:nvPr/>
        </p:nvSpPr>
        <p:spPr>
          <a:xfrm>
            <a:off x="3325813" y="4781233"/>
            <a:ext cx="504825" cy="504825"/>
          </a:xfrm>
          <a:prstGeom prst="ellipse">
            <a:avLst/>
          </a:prstGeom>
          <a:solidFill>
            <a:srgbClr val="EDFAD2"/>
          </a:solidFill>
          <a:ln w="28575" cap="flat" cmpd="sng">
            <a:solidFill>
              <a:srgbClr val="006699"/>
            </a:solidFill>
            <a:prstDash val="solid"/>
            <a:headEnd type="none" w="med" len="med"/>
            <a:tailEnd type="none" w="med" len="med"/>
          </a:ln>
        </p:spPr>
        <p:txBody>
          <a:bodyPr wrap="none" anchor="ctr"/>
          <a:lstStyle/>
          <a:p>
            <a:pPr algn="ctr"/>
            <a:r>
              <a:rPr lang="en-US" altLang="zh-CN" sz="2400" b="1">
                <a:solidFill>
                  <a:srgbClr val="000000"/>
                </a:solidFill>
                <a:latin typeface="Verdana" panose="020B0604030504040204" pitchFamily="34" charset="0"/>
              </a:rPr>
              <a:t>I</a:t>
            </a:r>
          </a:p>
        </p:txBody>
      </p:sp>
      <p:sp>
        <p:nvSpPr>
          <p:cNvPr id="8247" name="椭圆 8246"/>
          <p:cNvSpPr/>
          <p:nvPr/>
        </p:nvSpPr>
        <p:spPr>
          <a:xfrm>
            <a:off x="4117975" y="4854258"/>
            <a:ext cx="504825" cy="504825"/>
          </a:xfrm>
          <a:prstGeom prst="ellipse">
            <a:avLst/>
          </a:prstGeom>
          <a:solidFill>
            <a:srgbClr val="EDFAD2"/>
          </a:solidFill>
          <a:ln w="28575" cap="flat" cmpd="sng">
            <a:solidFill>
              <a:srgbClr val="006699"/>
            </a:solidFill>
            <a:prstDash val="solid"/>
            <a:headEnd type="none" w="med" len="med"/>
            <a:tailEnd type="none" w="med" len="med"/>
          </a:ln>
        </p:spPr>
        <p:txBody>
          <a:bodyPr wrap="none" anchor="ctr"/>
          <a:lstStyle/>
          <a:p>
            <a:pPr algn="ctr"/>
            <a:r>
              <a:rPr lang="en-US" altLang="zh-CN" b="1">
                <a:latin typeface="Verdana" panose="020B0604030504040204" pitchFamily="34" charset="0"/>
              </a:rPr>
              <a:t>J</a:t>
            </a:r>
          </a:p>
        </p:txBody>
      </p:sp>
      <p:sp>
        <p:nvSpPr>
          <p:cNvPr id="8248" name="椭圆 8247"/>
          <p:cNvSpPr/>
          <p:nvPr/>
        </p:nvSpPr>
        <p:spPr>
          <a:xfrm>
            <a:off x="5270500" y="4854258"/>
            <a:ext cx="504825" cy="504825"/>
          </a:xfrm>
          <a:prstGeom prst="ellipse">
            <a:avLst/>
          </a:prstGeom>
          <a:solidFill>
            <a:srgbClr val="EDFAD2"/>
          </a:solidFill>
          <a:ln w="28575" cap="flat" cmpd="sng">
            <a:solidFill>
              <a:srgbClr val="006699"/>
            </a:solidFill>
            <a:prstDash val="solid"/>
            <a:headEnd type="none" w="med" len="med"/>
            <a:tailEnd type="none" w="med" len="med"/>
          </a:ln>
        </p:spPr>
        <p:txBody>
          <a:bodyPr wrap="none" anchor="ctr"/>
          <a:lstStyle/>
          <a:p>
            <a:pPr algn="ctr"/>
            <a:r>
              <a:rPr lang="en-US" altLang="zh-CN" b="1">
                <a:latin typeface="Verdana" panose="020B0604030504040204" pitchFamily="34" charset="0"/>
              </a:rPr>
              <a:t>K</a:t>
            </a:r>
          </a:p>
        </p:txBody>
      </p:sp>
      <p:sp>
        <p:nvSpPr>
          <p:cNvPr id="8249" name="椭圆 8248"/>
          <p:cNvSpPr/>
          <p:nvPr/>
        </p:nvSpPr>
        <p:spPr>
          <a:xfrm>
            <a:off x="6278563" y="4925695"/>
            <a:ext cx="504825" cy="504825"/>
          </a:xfrm>
          <a:prstGeom prst="ellipse">
            <a:avLst/>
          </a:prstGeom>
          <a:solidFill>
            <a:srgbClr val="EDFAD2"/>
          </a:solidFill>
          <a:ln w="28575" cap="flat" cmpd="sng">
            <a:solidFill>
              <a:srgbClr val="006699"/>
            </a:solidFill>
            <a:prstDash val="solid"/>
            <a:headEnd type="none" w="med" len="med"/>
            <a:tailEnd type="none" w="med" len="med"/>
          </a:ln>
        </p:spPr>
        <p:txBody>
          <a:bodyPr wrap="none" anchor="ctr"/>
          <a:lstStyle/>
          <a:p>
            <a:pPr algn="ctr"/>
            <a:r>
              <a:rPr lang="en-US" altLang="zh-CN" b="1">
                <a:latin typeface="Verdana" panose="020B0604030504040204" pitchFamily="34" charset="0"/>
              </a:rPr>
              <a:t>L</a:t>
            </a:r>
          </a:p>
        </p:txBody>
      </p:sp>
      <p:sp>
        <p:nvSpPr>
          <p:cNvPr id="8250" name="椭圆 8249"/>
          <p:cNvSpPr/>
          <p:nvPr/>
        </p:nvSpPr>
        <p:spPr>
          <a:xfrm>
            <a:off x="7502525" y="4925695"/>
            <a:ext cx="504825" cy="504825"/>
          </a:xfrm>
          <a:prstGeom prst="ellipse">
            <a:avLst/>
          </a:prstGeom>
          <a:solidFill>
            <a:srgbClr val="EDFAD2"/>
          </a:solidFill>
          <a:ln w="28575" cap="flat" cmpd="sng">
            <a:solidFill>
              <a:srgbClr val="006699"/>
            </a:solidFill>
            <a:prstDash val="solid"/>
            <a:headEnd type="none" w="med" len="med"/>
            <a:tailEnd type="none" w="med" len="med"/>
          </a:ln>
        </p:spPr>
        <p:txBody>
          <a:bodyPr wrap="none" anchor="ctr"/>
          <a:lstStyle/>
          <a:p>
            <a:pPr algn="ctr"/>
            <a:r>
              <a:rPr lang="en-US" altLang="zh-CN" b="1">
                <a:latin typeface="Verdana" panose="020B0604030504040204" pitchFamily="34" charset="0"/>
              </a:rPr>
              <a:t>M</a:t>
            </a:r>
          </a:p>
        </p:txBody>
      </p:sp>
      <p:sp>
        <p:nvSpPr>
          <p:cNvPr id="8251" name="椭圆 8250"/>
          <p:cNvSpPr/>
          <p:nvPr/>
        </p:nvSpPr>
        <p:spPr>
          <a:xfrm>
            <a:off x="8510588" y="4854258"/>
            <a:ext cx="504825" cy="504825"/>
          </a:xfrm>
          <a:prstGeom prst="ellipse">
            <a:avLst/>
          </a:prstGeom>
          <a:solidFill>
            <a:srgbClr val="EDFAD2"/>
          </a:solidFill>
          <a:ln w="28575" cap="flat" cmpd="sng">
            <a:solidFill>
              <a:srgbClr val="006699"/>
            </a:solidFill>
            <a:prstDash val="solid"/>
            <a:headEnd type="none" w="med" len="med"/>
            <a:tailEnd type="none" w="med" len="med"/>
          </a:ln>
        </p:spPr>
        <p:txBody>
          <a:bodyPr wrap="none" anchor="ctr"/>
          <a:lstStyle/>
          <a:p>
            <a:pPr algn="ctr"/>
            <a:r>
              <a:rPr lang="en-US" altLang="zh-CN" sz="2400" b="1">
                <a:solidFill>
                  <a:srgbClr val="000000"/>
                </a:solidFill>
                <a:latin typeface="Verdana" panose="020B0604030504040204" pitchFamily="34" charset="0"/>
              </a:rPr>
              <a:t>N</a:t>
            </a:r>
          </a:p>
        </p:txBody>
      </p:sp>
      <p:sp>
        <p:nvSpPr>
          <p:cNvPr id="8252" name="椭圆 8251"/>
          <p:cNvSpPr/>
          <p:nvPr/>
        </p:nvSpPr>
        <p:spPr>
          <a:xfrm>
            <a:off x="9734550" y="4854258"/>
            <a:ext cx="504825" cy="504825"/>
          </a:xfrm>
          <a:prstGeom prst="ellipse">
            <a:avLst/>
          </a:prstGeom>
          <a:solidFill>
            <a:srgbClr val="EDFAD2"/>
          </a:solidFill>
          <a:ln w="28575" cap="flat" cmpd="sng">
            <a:solidFill>
              <a:srgbClr val="006699"/>
            </a:solidFill>
            <a:prstDash val="solid"/>
            <a:headEnd type="none" w="med" len="med"/>
            <a:tailEnd type="none" w="med" len="med"/>
          </a:ln>
        </p:spPr>
        <p:txBody>
          <a:bodyPr wrap="none" anchor="ctr"/>
          <a:lstStyle/>
          <a:p>
            <a:pPr algn="ctr"/>
            <a:r>
              <a:rPr lang="en-US" altLang="zh-CN" sz="2400" b="1">
                <a:solidFill>
                  <a:srgbClr val="000000"/>
                </a:solidFill>
                <a:latin typeface="Verdana" panose="020B0604030504040204" pitchFamily="34" charset="0"/>
              </a:rPr>
              <a:t>O</a:t>
            </a:r>
          </a:p>
        </p:txBody>
      </p:sp>
      <p:sp>
        <p:nvSpPr>
          <p:cNvPr id="8253" name="直接连接符 8252"/>
          <p:cNvSpPr/>
          <p:nvPr/>
        </p:nvSpPr>
        <p:spPr>
          <a:xfrm flipH="1">
            <a:off x="7286625" y="3125470"/>
            <a:ext cx="576263" cy="647700"/>
          </a:xfrm>
          <a:prstGeom prst="line">
            <a:avLst/>
          </a:prstGeom>
          <a:ln w="28575" cap="flat" cmpd="sng">
            <a:solidFill>
              <a:srgbClr val="006699"/>
            </a:solidFill>
            <a:prstDash val="solid"/>
            <a:headEnd type="none" w="med" len="med"/>
            <a:tailEnd type="none" w="med" len="med"/>
          </a:ln>
        </p:spPr>
      </p:sp>
      <p:sp>
        <p:nvSpPr>
          <p:cNvPr id="8254" name="直接连接符 8253"/>
          <p:cNvSpPr/>
          <p:nvPr/>
        </p:nvSpPr>
        <p:spPr>
          <a:xfrm>
            <a:off x="8223250" y="3125470"/>
            <a:ext cx="863600" cy="647700"/>
          </a:xfrm>
          <a:prstGeom prst="line">
            <a:avLst/>
          </a:prstGeom>
          <a:ln w="28575" cap="flat" cmpd="sng">
            <a:solidFill>
              <a:srgbClr val="006699"/>
            </a:solidFill>
            <a:prstDash val="solid"/>
            <a:headEnd type="none" w="med" len="med"/>
            <a:tailEnd type="none" w="med" len="med"/>
          </a:ln>
        </p:spPr>
      </p:sp>
      <p:sp>
        <p:nvSpPr>
          <p:cNvPr id="8255" name="直接连接符 8254"/>
          <p:cNvSpPr/>
          <p:nvPr/>
        </p:nvSpPr>
        <p:spPr>
          <a:xfrm>
            <a:off x="3109913" y="4062095"/>
            <a:ext cx="360362" cy="719138"/>
          </a:xfrm>
          <a:prstGeom prst="line">
            <a:avLst/>
          </a:prstGeom>
          <a:ln w="28575" cap="flat" cmpd="sng">
            <a:solidFill>
              <a:srgbClr val="006699"/>
            </a:solidFill>
            <a:prstDash val="solid"/>
            <a:headEnd type="none" w="med" len="med"/>
            <a:tailEnd type="none" w="med" len="med"/>
          </a:ln>
        </p:spPr>
      </p:sp>
      <p:sp>
        <p:nvSpPr>
          <p:cNvPr id="8256" name="直接连接符 8255"/>
          <p:cNvSpPr/>
          <p:nvPr/>
        </p:nvSpPr>
        <p:spPr>
          <a:xfrm>
            <a:off x="5126038" y="4062095"/>
            <a:ext cx="503237" cy="792163"/>
          </a:xfrm>
          <a:prstGeom prst="line">
            <a:avLst/>
          </a:prstGeom>
          <a:ln w="28575" cap="flat" cmpd="sng">
            <a:solidFill>
              <a:srgbClr val="006699"/>
            </a:solidFill>
            <a:prstDash val="solid"/>
            <a:headEnd type="none" w="med" len="med"/>
            <a:tailEnd type="none" w="med" len="med"/>
          </a:ln>
        </p:spPr>
      </p:sp>
      <p:sp>
        <p:nvSpPr>
          <p:cNvPr id="8257" name="直接连接符 8256"/>
          <p:cNvSpPr/>
          <p:nvPr/>
        </p:nvSpPr>
        <p:spPr>
          <a:xfrm>
            <a:off x="7358063" y="4206558"/>
            <a:ext cx="431800" cy="719137"/>
          </a:xfrm>
          <a:prstGeom prst="line">
            <a:avLst/>
          </a:prstGeom>
          <a:ln w="28575" cap="flat" cmpd="sng">
            <a:solidFill>
              <a:srgbClr val="006699"/>
            </a:solidFill>
            <a:prstDash val="solid"/>
            <a:headEnd type="none" w="med" len="med"/>
            <a:tailEnd type="none" w="med" len="med"/>
          </a:ln>
        </p:spPr>
      </p:sp>
      <p:sp>
        <p:nvSpPr>
          <p:cNvPr id="8258" name="直接连接符 8257"/>
          <p:cNvSpPr/>
          <p:nvPr/>
        </p:nvSpPr>
        <p:spPr>
          <a:xfrm>
            <a:off x="9374188" y="4133533"/>
            <a:ext cx="647700" cy="720725"/>
          </a:xfrm>
          <a:prstGeom prst="line">
            <a:avLst/>
          </a:prstGeom>
          <a:ln w="28575" cap="flat" cmpd="sng">
            <a:solidFill>
              <a:srgbClr val="006699"/>
            </a:solidFill>
            <a:prstDash val="solid"/>
            <a:headEnd type="none" w="med" len="med"/>
            <a:tailEnd type="none" w="med" len="med"/>
          </a:ln>
        </p:spPr>
      </p:sp>
      <p:sp>
        <p:nvSpPr>
          <p:cNvPr id="8259" name="直接连接符 8258"/>
          <p:cNvSpPr/>
          <p:nvPr/>
        </p:nvSpPr>
        <p:spPr>
          <a:xfrm flipH="1">
            <a:off x="2462213" y="4062095"/>
            <a:ext cx="503237" cy="719138"/>
          </a:xfrm>
          <a:prstGeom prst="line">
            <a:avLst/>
          </a:prstGeom>
          <a:ln w="28575" cap="flat" cmpd="sng">
            <a:solidFill>
              <a:srgbClr val="006699"/>
            </a:solidFill>
            <a:prstDash val="solid"/>
            <a:headEnd type="none" w="med" len="med"/>
            <a:tailEnd type="none" w="med" len="med"/>
          </a:ln>
        </p:spPr>
      </p:sp>
      <p:sp>
        <p:nvSpPr>
          <p:cNvPr id="8260" name="直接连接符 8259"/>
          <p:cNvSpPr/>
          <p:nvPr/>
        </p:nvSpPr>
        <p:spPr>
          <a:xfrm flipH="1">
            <a:off x="4405313" y="4133533"/>
            <a:ext cx="433387" cy="720725"/>
          </a:xfrm>
          <a:prstGeom prst="line">
            <a:avLst/>
          </a:prstGeom>
          <a:ln w="28575" cap="flat" cmpd="sng">
            <a:solidFill>
              <a:srgbClr val="006699"/>
            </a:solidFill>
            <a:prstDash val="solid"/>
            <a:headEnd type="none" w="med" len="med"/>
            <a:tailEnd type="none" w="med" len="med"/>
          </a:ln>
        </p:spPr>
      </p:sp>
      <p:sp>
        <p:nvSpPr>
          <p:cNvPr id="8261" name="直接连接符 8260"/>
          <p:cNvSpPr/>
          <p:nvPr/>
        </p:nvSpPr>
        <p:spPr>
          <a:xfrm flipH="1">
            <a:off x="6565900" y="4206558"/>
            <a:ext cx="431800" cy="719137"/>
          </a:xfrm>
          <a:prstGeom prst="line">
            <a:avLst/>
          </a:prstGeom>
          <a:ln w="28575" cap="flat" cmpd="sng">
            <a:solidFill>
              <a:srgbClr val="006699"/>
            </a:solidFill>
            <a:prstDash val="solid"/>
            <a:headEnd type="none" w="med" len="med"/>
            <a:tailEnd type="none" w="med" len="med"/>
          </a:ln>
        </p:spPr>
      </p:sp>
      <p:sp>
        <p:nvSpPr>
          <p:cNvPr id="8262" name="直接连接符 8261"/>
          <p:cNvSpPr/>
          <p:nvPr/>
        </p:nvSpPr>
        <p:spPr>
          <a:xfrm flipH="1">
            <a:off x="8726488" y="4206558"/>
            <a:ext cx="431800" cy="647700"/>
          </a:xfrm>
          <a:prstGeom prst="line">
            <a:avLst/>
          </a:prstGeom>
          <a:ln w="28575" cap="flat" cmpd="sng">
            <a:solidFill>
              <a:srgbClr val="006699"/>
            </a:solidFill>
            <a:prstDash val="solid"/>
            <a:headEnd type="none" w="med" len="med"/>
            <a:tailEnd type="none" w="med" len="med"/>
          </a:ln>
        </p:spPr>
      </p:sp>
      <p:sp>
        <p:nvSpPr>
          <p:cNvPr id="8264" name="矩形 8263"/>
          <p:cNvSpPr/>
          <p:nvPr/>
        </p:nvSpPr>
        <p:spPr>
          <a:xfrm>
            <a:off x="3181350" y="2981008"/>
            <a:ext cx="574675" cy="431800"/>
          </a:xfrm>
          <a:prstGeom prst="rect">
            <a:avLst/>
          </a:prstGeom>
          <a:noFill/>
          <a:ln w="9525">
            <a:noFill/>
          </a:ln>
        </p:spPr>
        <p:txBody>
          <a:bodyPr wrap="none" anchor="ctr"/>
          <a:lstStyle/>
          <a:p>
            <a:pPr algn="ctr"/>
            <a:r>
              <a:rPr lang="en-US" altLang="zh-CN" sz="2000" b="1">
                <a:latin typeface="Verdana" panose="020B0604030504040204" pitchFamily="34" charset="0"/>
              </a:rPr>
              <a:t>1</a:t>
            </a:r>
          </a:p>
        </p:txBody>
      </p:sp>
      <p:sp>
        <p:nvSpPr>
          <p:cNvPr id="8265" name="矩形 8264"/>
          <p:cNvSpPr/>
          <p:nvPr/>
        </p:nvSpPr>
        <p:spPr>
          <a:xfrm>
            <a:off x="2317750" y="4206558"/>
            <a:ext cx="574675" cy="431800"/>
          </a:xfrm>
          <a:prstGeom prst="rect">
            <a:avLst/>
          </a:prstGeom>
          <a:noFill/>
          <a:ln w="9525">
            <a:noFill/>
          </a:ln>
        </p:spPr>
        <p:txBody>
          <a:bodyPr wrap="none" anchor="ctr"/>
          <a:lstStyle/>
          <a:p>
            <a:pPr algn="ctr"/>
            <a:r>
              <a:rPr lang="en-US" altLang="zh-CN" sz="2000" b="1">
                <a:latin typeface="Verdana" panose="020B0604030504040204" pitchFamily="34" charset="0"/>
              </a:rPr>
              <a:t>1</a:t>
            </a:r>
          </a:p>
        </p:txBody>
      </p:sp>
      <p:sp>
        <p:nvSpPr>
          <p:cNvPr id="8266" name="矩形 8265"/>
          <p:cNvSpPr/>
          <p:nvPr/>
        </p:nvSpPr>
        <p:spPr>
          <a:xfrm>
            <a:off x="4189413" y="4206558"/>
            <a:ext cx="574675" cy="431800"/>
          </a:xfrm>
          <a:prstGeom prst="rect">
            <a:avLst/>
          </a:prstGeom>
          <a:noFill/>
          <a:ln w="9525">
            <a:noFill/>
          </a:ln>
        </p:spPr>
        <p:txBody>
          <a:bodyPr wrap="none" anchor="ctr"/>
          <a:lstStyle/>
          <a:p>
            <a:pPr algn="ctr"/>
            <a:r>
              <a:rPr lang="en-US" altLang="zh-CN" sz="2000" b="1">
                <a:latin typeface="Verdana" panose="020B0604030504040204" pitchFamily="34" charset="0"/>
              </a:rPr>
              <a:t>1</a:t>
            </a:r>
          </a:p>
        </p:txBody>
      </p:sp>
      <p:sp>
        <p:nvSpPr>
          <p:cNvPr id="8267" name="矩形 8266"/>
          <p:cNvSpPr/>
          <p:nvPr/>
        </p:nvSpPr>
        <p:spPr>
          <a:xfrm>
            <a:off x="7070725" y="3196908"/>
            <a:ext cx="574675" cy="431800"/>
          </a:xfrm>
          <a:prstGeom prst="rect">
            <a:avLst/>
          </a:prstGeom>
          <a:noFill/>
          <a:ln w="9525">
            <a:noFill/>
          </a:ln>
        </p:spPr>
        <p:txBody>
          <a:bodyPr wrap="none" anchor="ctr"/>
          <a:lstStyle/>
          <a:p>
            <a:pPr algn="ctr"/>
            <a:r>
              <a:rPr lang="en-US" altLang="zh-CN" sz="2000" b="1">
                <a:latin typeface="Verdana" panose="020B0604030504040204" pitchFamily="34" charset="0"/>
              </a:rPr>
              <a:t>1</a:t>
            </a:r>
          </a:p>
        </p:txBody>
      </p:sp>
      <p:sp>
        <p:nvSpPr>
          <p:cNvPr id="8268" name="矩形 8267"/>
          <p:cNvSpPr/>
          <p:nvPr/>
        </p:nvSpPr>
        <p:spPr>
          <a:xfrm>
            <a:off x="6278563" y="4277995"/>
            <a:ext cx="574675" cy="431800"/>
          </a:xfrm>
          <a:prstGeom prst="rect">
            <a:avLst/>
          </a:prstGeom>
          <a:noFill/>
          <a:ln w="9525">
            <a:noFill/>
          </a:ln>
        </p:spPr>
        <p:txBody>
          <a:bodyPr wrap="none" anchor="ctr"/>
          <a:lstStyle/>
          <a:p>
            <a:pPr algn="ctr"/>
            <a:r>
              <a:rPr lang="en-US" altLang="zh-CN" sz="2000" b="1">
                <a:latin typeface="Verdana" panose="020B0604030504040204" pitchFamily="34" charset="0"/>
              </a:rPr>
              <a:t>1</a:t>
            </a:r>
          </a:p>
        </p:txBody>
      </p:sp>
      <p:sp>
        <p:nvSpPr>
          <p:cNvPr id="8269" name="矩形 8268"/>
          <p:cNvSpPr/>
          <p:nvPr/>
        </p:nvSpPr>
        <p:spPr>
          <a:xfrm>
            <a:off x="8510588" y="4277995"/>
            <a:ext cx="574675" cy="431800"/>
          </a:xfrm>
          <a:prstGeom prst="rect">
            <a:avLst/>
          </a:prstGeom>
          <a:noFill/>
          <a:ln w="9525">
            <a:noFill/>
          </a:ln>
        </p:spPr>
        <p:txBody>
          <a:bodyPr wrap="none" anchor="ctr"/>
          <a:lstStyle/>
          <a:p>
            <a:pPr algn="ctr"/>
            <a:r>
              <a:rPr lang="en-US" altLang="zh-CN" sz="2000" b="1">
                <a:latin typeface="Verdana" panose="020B0604030504040204" pitchFamily="34" charset="0"/>
              </a:rPr>
              <a:t>1</a:t>
            </a:r>
          </a:p>
        </p:txBody>
      </p:sp>
      <p:sp>
        <p:nvSpPr>
          <p:cNvPr id="8270" name="矩形 8269"/>
          <p:cNvSpPr/>
          <p:nvPr/>
        </p:nvSpPr>
        <p:spPr>
          <a:xfrm>
            <a:off x="4333875" y="2909570"/>
            <a:ext cx="574675" cy="431800"/>
          </a:xfrm>
          <a:prstGeom prst="rect">
            <a:avLst/>
          </a:prstGeom>
          <a:noFill/>
          <a:ln w="9525">
            <a:noFill/>
          </a:ln>
        </p:spPr>
        <p:txBody>
          <a:bodyPr wrap="none" anchor="ctr"/>
          <a:lstStyle/>
          <a:p>
            <a:pPr algn="ctr"/>
            <a:r>
              <a:rPr lang="en-US" altLang="zh-CN" sz="2000" b="1">
                <a:latin typeface="Verdana" panose="020B0604030504040204" pitchFamily="34" charset="0"/>
              </a:rPr>
              <a:t>0</a:t>
            </a:r>
          </a:p>
        </p:txBody>
      </p:sp>
      <p:sp>
        <p:nvSpPr>
          <p:cNvPr id="8271" name="矩形 8270"/>
          <p:cNvSpPr/>
          <p:nvPr/>
        </p:nvSpPr>
        <p:spPr>
          <a:xfrm>
            <a:off x="5197475" y="4206558"/>
            <a:ext cx="574675" cy="431800"/>
          </a:xfrm>
          <a:prstGeom prst="rect">
            <a:avLst/>
          </a:prstGeom>
          <a:noFill/>
          <a:ln w="9525">
            <a:noFill/>
          </a:ln>
        </p:spPr>
        <p:txBody>
          <a:bodyPr wrap="none" anchor="ctr"/>
          <a:lstStyle/>
          <a:p>
            <a:pPr algn="ctr"/>
            <a:r>
              <a:rPr lang="en-US" altLang="zh-CN" sz="2000" b="1">
                <a:latin typeface="Verdana" panose="020B0604030504040204" pitchFamily="34" charset="0"/>
              </a:rPr>
              <a:t>0</a:t>
            </a:r>
          </a:p>
        </p:txBody>
      </p:sp>
      <p:sp>
        <p:nvSpPr>
          <p:cNvPr id="8272" name="矩形 8271"/>
          <p:cNvSpPr/>
          <p:nvPr/>
        </p:nvSpPr>
        <p:spPr>
          <a:xfrm>
            <a:off x="7431088" y="4277995"/>
            <a:ext cx="574675" cy="431800"/>
          </a:xfrm>
          <a:prstGeom prst="rect">
            <a:avLst/>
          </a:prstGeom>
          <a:noFill/>
          <a:ln w="9525">
            <a:noFill/>
          </a:ln>
        </p:spPr>
        <p:txBody>
          <a:bodyPr wrap="none" anchor="ctr"/>
          <a:lstStyle/>
          <a:p>
            <a:pPr algn="ctr"/>
            <a:r>
              <a:rPr lang="en-US" altLang="zh-CN" sz="2000" b="1">
                <a:latin typeface="Verdana" panose="020B0604030504040204" pitchFamily="34" charset="0"/>
              </a:rPr>
              <a:t>0</a:t>
            </a:r>
          </a:p>
        </p:txBody>
      </p:sp>
      <p:sp>
        <p:nvSpPr>
          <p:cNvPr id="8273" name="矩形 8272"/>
          <p:cNvSpPr/>
          <p:nvPr/>
        </p:nvSpPr>
        <p:spPr>
          <a:xfrm>
            <a:off x="8510588" y="3125470"/>
            <a:ext cx="574675" cy="431800"/>
          </a:xfrm>
          <a:prstGeom prst="rect">
            <a:avLst/>
          </a:prstGeom>
          <a:noFill/>
          <a:ln w="9525">
            <a:noFill/>
          </a:ln>
        </p:spPr>
        <p:txBody>
          <a:bodyPr wrap="none" anchor="ctr"/>
          <a:lstStyle/>
          <a:p>
            <a:pPr algn="ctr"/>
            <a:r>
              <a:rPr lang="en-US" altLang="zh-CN" sz="2000" b="1">
                <a:latin typeface="Verdana" panose="020B0604030504040204" pitchFamily="34" charset="0"/>
              </a:rPr>
              <a:t>0</a:t>
            </a:r>
          </a:p>
        </p:txBody>
      </p:sp>
      <p:sp>
        <p:nvSpPr>
          <p:cNvPr id="8274" name="矩形 8273"/>
          <p:cNvSpPr/>
          <p:nvPr/>
        </p:nvSpPr>
        <p:spPr>
          <a:xfrm>
            <a:off x="9590088" y="4277995"/>
            <a:ext cx="574675" cy="431800"/>
          </a:xfrm>
          <a:prstGeom prst="rect">
            <a:avLst/>
          </a:prstGeom>
          <a:noFill/>
          <a:ln w="9525">
            <a:noFill/>
          </a:ln>
        </p:spPr>
        <p:txBody>
          <a:bodyPr wrap="none" anchor="ctr"/>
          <a:lstStyle/>
          <a:p>
            <a:pPr algn="ctr"/>
            <a:r>
              <a:rPr lang="en-US" altLang="zh-CN" sz="2000" b="1">
                <a:latin typeface="Verdana" panose="020B0604030504040204" pitchFamily="34" charset="0"/>
              </a:rPr>
              <a:t>0</a:t>
            </a:r>
          </a:p>
        </p:txBody>
      </p:sp>
      <p:sp>
        <p:nvSpPr>
          <p:cNvPr id="8275" name="矩形 8274"/>
          <p:cNvSpPr/>
          <p:nvPr/>
        </p:nvSpPr>
        <p:spPr>
          <a:xfrm>
            <a:off x="3109913" y="4206558"/>
            <a:ext cx="574675" cy="431800"/>
          </a:xfrm>
          <a:prstGeom prst="rect">
            <a:avLst/>
          </a:prstGeom>
          <a:noFill/>
          <a:ln w="9525">
            <a:noFill/>
          </a:ln>
        </p:spPr>
        <p:txBody>
          <a:bodyPr wrap="none" anchor="ctr"/>
          <a:lstStyle/>
          <a:p>
            <a:pPr algn="ctr"/>
            <a:r>
              <a:rPr lang="en-US" altLang="zh-CN" sz="2000" b="1">
                <a:latin typeface="Verdana" panose="020B0604030504040204" pitchFamily="34" charset="0"/>
              </a:rPr>
              <a:t>0</a:t>
            </a:r>
          </a:p>
        </p:txBody>
      </p:sp>
      <p:sp>
        <p:nvSpPr>
          <p:cNvPr id="8276" name="椭圆 8275"/>
          <p:cNvSpPr/>
          <p:nvPr/>
        </p:nvSpPr>
        <p:spPr>
          <a:xfrm>
            <a:off x="5900738" y="1741170"/>
            <a:ext cx="504825" cy="504825"/>
          </a:xfrm>
          <a:prstGeom prst="ellipse">
            <a:avLst/>
          </a:prstGeom>
          <a:solidFill>
            <a:srgbClr val="FFFF00"/>
          </a:solidFill>
          <a:ln w="28575" cap="flat" cmpd="sng">
            <a:solidFill>
              <a:srgbClr val="006699"/>
            </a:solidFill>
            <a:prstDash val="solid"/>
            <a:headEnd type="none" w="med" len="med"/>
            <a:tailEnd type="none" w="med" len="med"/>
          </a:ln>
        </p:spPr>
        <p:txBody>
          <a:bodyPr wrap="none" anchor="ctr"/>
          <a:lstStyle/>
          <a:p>
            <a:pPr algn="ctr"/>
            <a:r>
              <a:rPr lang="en-US" altLang="zh-CN" b="1">
                <a:latin typeface="Verdana" panose="020B0604030504040204" pitchFamily="34" charset="0"/>
              </a:rPr>
              <a:t>A</a:t>
            </a:r>
          </a:p>
        </p:txBody>
      </p:sp>
      <p:sp>
        <p:nvSpPr>
          <p:cNvPr id="8277" name="椭圆 8276"/>
          <p:cNvSpPr/>
          <p:nvPr/>
        </p:nvSpPr>
        <p:spPr>
          <a:xfrm>
            <a:off x="3884613" y="2604770"/>
            <a:ext cx="504825" cy="504825"/>
          </a:xfrm>
          <a:prstGeom prst="ellipse">
            <a:avLst/>
          </a:prstGeom>
          <a:solidFill>
            <a:srgbClr val="FFFF00"/>
          </a:solidFill>
          <a:ln w="28575" cap="flat" cmpd="sng">
            <a:solidFill>
              <a:srgbClr val="006699"/>
            </a:solidFill>
            <a:prstDash val="solid"/>
            <a:headEnd type="none" w="med" len="med"/>
            <a:tailEnd type="none" w="med" len="med"/>
          </a:ln>
        </p:spPr>
        <p:txBody>
          <a:bodyPr wrap="none" anchor="ctr"/>
          <a:lstStyle/>
          <a:p>
            <a:pPr algn="ctr"/>
            <a:r>
              <a:rPr lang="en-US" altLang="zh-CN" b="1">
                <a:latin typeface="Verdana" panose="020B0604030504040204" pitchFamily="34" charset="0"/>
              </a:rPr>
              <a:t>B</a:t>
            </a:r>
          </a:p>
        </p:txBody>
      </p:sp>
      <p:sp>
        <p:nvSpPr>
          <p:cNvPr id="8280" name="椭圆 8279"/>
          <p:cNvSpPr/>
          <p:nvPr/>
        </p:nvSpPr>
        <p:spPr>
          <a:xfrm>
            <a:off x="2820988" y="3558858"/>
            <a:ext cx="504825" cy="504825"/>
          </a:xfrm>
          <a:prstGeom prst="ellipse">
            <a:avLst/>
          </a:prstGeom>
          <a:solidFill>
            <a:srgbClr val="C0C0C0"/>
          </a:solidFill>
          <a:ln w="28575" cap="flat" cmpd="sng">
            <a:solidFill>
              <a:srgbClr val="006699"/>
            </a:solidFill>
            <a:prstDash val="solid"/>
            <a:headEnd type="none" w="med" len="med"/>
            <a:tailEnd type="none" w="med" len="med"/>
          </a:ln>
        </p:spPr>
        <p:txBody>
          <a:bodyPr wrap="none" anchor="ctr"/>
          <a:lstStyle/>
          <a:p>
            <a:pPr algn="ctr"/>
            <a:r>
              <a:rPr lang="en-US" altLang="zh-CN" b="1">
                <a:latin typeface="Verdana" panose="020B0604030504040204" pitchFamily="34" charset="0"/>
              </a:rPr>
              <a:t>D</a:t>
            </a:r>
          </a:p>
        </p:txBody>
      </p:sp>
      <p:sp>
        <p:nvSpPr>
          <p:cNvPr id="8281" name="椭圆 8280"/>
          <p:cNvSpPr/>
          <p:nvPr/>
        </p:nvSpPr>
        <p:spPr>
          <a:xfrm>
            <a:off x="2173288" y="4782820"/>
            <a:ext cx="504825" cy="504825"/>
          </a:xfrm>
          <a:prstGeom prst="ellipse">
            <a:avLst/>
          </a:prstGeom>
          <a:noFill/>
          <a:ln w="28575" cap="flat" cmpd="sng">
            <a:solidFill>
              <a:srgbClr val="006699"/>
            </a:solidFill>
            <a:prstDash val="solid"/>
            <a:headEnd type="none" w="med" len="med"/>
            <a:tailEnd type="none" w="med" len="med"/>
          </a:ln>
        </p:spPr>
        <p:txBody>
          <a:bodyPr wrap="none" anchor="ctr"/>
          <a:lstStyle/>
          <a:p>
            <a:pPr algn="ctr"/>
            <a:r>
              <a:rPr lang="en-US" altLang="zh-CN" sz="2400" b="1">
                <a:solidFill>
                  <a:srgbClr val="000000"/>
                </a:solidFill>
                <a:latin typeface="Verdana" panose="020B0604030504040204" pitchFamily="34" charset="0"/>
              </a:rPr>
              <a:t>H</a:t>
            </a:r>
          </a:p>
        </p:txBody>
      </p:sp>
      <p:sp>
        <p:nvSpPr>
          <p:cNvPr id="8282" name="椭圆 8281"/>
          <p:cNvSpPr/>
          <p:nvPr/>
        </p:nvSpPr>
        <p:spPr>
          <a:xfrm>
            <a:off x="4821238" y="3757295"/>
            <a:ext cx="504825" cy="504825"/>
          </a:xfrm>
          <a:prstGeom prst="ellipse">
            <a:avLst/>
          </a:prstGeom>
          <a:solidFill>
            <a:srgbClr val="FFFF00"/>
          </a:solidFill>
          <a:ln w="28575" cap="flat" cmpd="sng">
            <a:solidFill>
              <a:srgbClr val="006699"/>
            </a:solidFill>
            <a:prstDash val="solid"/>
            <a:headEnd type="none" w="med" len="med"/>
            <a:tailEnd type="none" w="med" len="med"/>
          </a:ln>
        </p:spPr>
        <p:txBody>
          <a:bodyPr wrap="none" anchor="ctr"/>
          <a:lstStyle/>
          <a:p>
            <a:pPr algn="ctr"/>
            <a:r>
              <a:rPr lang="en-US" altLang="zh-CN" b="1">
                <a:latin typeface="Verdana" panose="020B0604030504040204" pitchFamily="34" charset="0"/>
              </a:rPr>
              <a:t>E</a:t>
            </a:r>
          </a:p>
        </p:txBody>
      </p:sp>
      <p:sp>
        <p:nvSpPr>
          <p:cNvPr id="8285" name="椭圆 8284"/>
          <p:cNvSpPr/>
          <p:nvPr/>
        </p:nvSpPr>
        <p:spPr>
          <a:xfrm>
            <a:off x="4244975" y="4981258"/>
            <a:ext cx="504825" cy="504825"/>
          </a:xfrm>
          <a:prstGeom prst="ellipse">
            <a:avLst/>
          </a:prstGeom>
          <a:solidFill>
            <a:srgbClr val="C0C0C0"/>
          </a:solidFill>
          <a:ln w="28575" cap="flat" cmpd="sng">
            <a:solidFill>
              <a:srgbClr val="006699"/>
            </a:solidFill>
            <a:prstDash val="solid"/>
            <a:headEnd type="none" w="med" len="med"/>
            <a:tailEnd type="none" w="med" len="med"/>
          </a:ln>
        </p:spPr>
        <p:txBody>
          <a:bodyPr wrap="none" anchor="ctr"/>
          <a:lstStyle/>
          <a:p>
            <a:pPr algn="ctr"/>
            <a:r>
              <a:rPr lang="en-US" altLang="zh-CN" sz="2400" b="1">
                <a:solidFill>
                  <a:srgbClr val="000000"/>
                </a:solidFill>
                <a:latin typeface="Verdana" panose="020B0604030504040204" pitchFamily="34" charset="0"/>
              </a:rPr>
              <a:t>J</a:t>
            </a:r>
          </a:p>
        </p:txBody>
      </p:sp>
      <p:sp>
        <p:nvSpPr>
          <p:cNvPr id="8287" name="椭圆 8286"/>
          <p:cNvSpPr/>
          <p:nvPr/>
        </p:nvSpPr>
        <p:spPr>
          <a:xfrm>
            <a:off x="5397500" y="4981258"/>
            <a:ext cx="504825" cy="504825"/>
          </a:xfrm>
          <a:prstGeom prst="ellipse">
            <a:avLst/>
          </a:prstGeom>
          <a:solidFill>
            <a:srgbClr val="FF00FF"/>
          </a:solidFill>
          <a:ln w="28575" cap="flat" cmpd="sng">
            <a:solidFill>
              <a:srgbClr val="006699"/>
            </a:solidFill>
            <a:prstDash val="solid"/>
            <a:headEnd type="none" w="med" len="med"/>
            <a:tailEnd type="none" w="med" len="med"/>
          </a:ln>
        </p:spPr>
        <p:txBody>
          <a:bodyPr wrap="none" anchor="ctr"/>
          <a:lstStyle/>
          <a:p>
            <a:pPr algn="ctr"/>
            <a:r>
              <a:rPr lang="en-US" altLang="zh-CN" sz="2400" b="1">
                <a:solidFill>
                  <a:srgbClr val="000000"/>
                </a:solidFill>
                <a:latin typeface="Verdana" panose="020B0604030504040204" pitchFamily="34" charset="0"/>
              </a:rPr>
              <a:t>K</a:t>
            </a:r>
          </a:p>
        </p:txBody>
      </p:sp>
      <p:sp>
        <p:nvSpPr>
          <p:cNvPr id="8288" name="矩形 8287"/>
          <p:cNvSpPr/>
          <p:nvPr/>
        </p:nvSpPr>
        <p:spPr>
          <a:xfrm>
            <a:off x="4765675" y="5501958"/>
            <a:ext cx="1223963" cy="431800"/>
          </a:xfrm>
          <a:prstGeom prst="rect">
            <a:avLst/>
          </a:prstGeom>
          <a:noFill/>
          <a:ln w="9525">
            <a:noFill/>
          </a:ln>
        </p:spPr>
        <p:txBody>
          <a:bodyPr wrap="none" anchor="ctr"/>
          <a:lstStyle/>
          <a:p>
            <a:pPr algn="ctr"/>
            <a:r>
              <a:rPr lang="en-US" altLang="zh-CN" b="1" err="1">
                <a:solidFill>
                  <a:srgbClr val="A50021"/>
                </a:solidFill>
                <a:latin typeface="Verdana" panose="020B0604030504040204" pitchFamily="34" charset="0"/>
              </a:rPr>
              <a:t>bestp</a:t>
            </a:r>
            <a:r>
              <a:rPr lang="en-US" altLang="zh-CN" b="1">
                <a:solidFill>
                  <a:srgbClr val="A50021"/>
                </a:solidFill>
                <a:latin typeface="Verdana" panose="020B0604030504040204" pitchFamily="34" charset="0"/>
              </a:rPr>
              <a:t>=45</a:t>
            </a:r>
          </a:p>
        </p:txBody>
      </p:sp>
      <p:sp>
        <p:nvSpPr>
          <p:cNvPr id="8289" name="椭圆 8288"/>
          <p:cNvSpPr/>
          <p:nvPr/>
        </p:nvSpPr>
        <p:spPr>
          <a:xfrm>
            <a:off x="4948238" y="3884295"/>
            <a:ext cx="504825" cy="504825"/>
          </a:xfrm>
          <a:prstGeom prst="ellipse">
            <a:avLst/>
          </a:prstGeom>
          <a:solidFill>
            <a:srgbClr val="EDFAD2"/>
          </a:solidFill>
          <a:ln w="28575" cap="flat" cmpd="sng">
            <a:solidFill>
              <a:srgbClr val="006699"/>
            </a:solidFill>
            <a:prstDash val="solid"/>
            <a:headEnd type="none" w="med" len="med"/>
            <a:tailEnd type="none" w="med" len="med"/>
          </a:ln>
        </p:spPr>
        <p:txBody>
          <a:bodyPr wrap="none" anchor="ctr"/>
          <a:lstStyle/>
          <a:p>
            <a:pPr algn="ctr"/>
            <a:r>
              <a:rPr lang="en-US" altLang="zh-CN" b="1">
                <a:latin typeface="Verdana" panose="020B0604030504040204" pitchFamily="34" charset="0"/>
              </a:rPr>
              <a:t>E</a:t>
            </a:r>
          </a:p>
        </p:txBody>
      </p:sp>
      <p:sp>
        <p:nvSpPr>
          <p:cNvPr id="8290" name="椭圆 8289"/>
          <p:cNvSpPr/>
          <p:nvPr/>
        </p:nvSpPr>
        <p:spPr>
          <a:xfrm>
            <a:off x="4011613" y="2731770"/>
            <a:ext cx="504825" cy="504825"/>
          </a:xfrm>
          <a:prstGeom prst="ellipse">
            <a:avLst/>
          </a:prstGeom>
          <a:solidFill>
            <a:srgbClr val="EDFAD2"/>
          </a:solidFill>
          <a:ln w="28575" cap="flat" cmpd="sng">
            <a:solidFill>
              <a:srgbClr val="006699"/>
            </a:solidFill>
            <a:prstDash val="solid"/>
            <a:headEnd type="none" w="med" len="med"/>
            <a:tailEnd type="none" w="med" len="med"/>
          </a:ln>
        </p:spPr>
        <p:txBody>
          <a:bodyPr wrap="none" anchor="ctr"/>
          <a:lstStyle/>
          <a:p>
            <a:pPr algn="ctr"/>
            <a:r>
              <a:rPr lang="en-US" altLang="zh-CN" b="1">
                <a:latin typeface="Verdana" panose="020B0604030504040204" pitchFamily="34" charset="0"/>
              </a:rPr>
              <a:t>B</a:t>
            </a:r>
          </a:p>
        </p:txBody>
      </p:sp>
      <p:sp>
        <p:nvSpPr>
          <p:cNvPr id="8291" name="椭圆 8290"/>
          <p:cNvSpPr/>
          <p:nvPr/>
        </p:nvSpPr>
        <p:spPr>
          <a:xfrm>
            <a:off x="7916863" y="2820670"/>
            <a:ext cx="504825" cy="504825"/>
          </a:xfrm>
          <a:prstGeom prst="ellipse">
            <a:avLst/>
          </a:prstGeom>
          <a:solidFill>
            <a:srgbClr val="FFFF00"/>
          </a:solidFill>
          <a:ln w="28575" cap="flat" cmpd="sng">
            <a:solidFill>
              <a:srgbClr val="006699"/>
            </a:solidFill>
            <a:prstDash val="solid"/>
            <a:headEnd type="none" w="med" len="med"/>
            <a:tailEnd type="none" w="med" len="med"/>
          </a:ln>
        </p:spPr>
        <p:txBody>
          <a:bodyPr wrap="none" anchor="ctr"/>
          <a:lstStyle/>
          <a:p>
            <a:pPr algn="ctr"/>
            <a:r>
              <a:rPr lang="en-US" altLang="zh-CN" b="1">
                <a:latin typeface="Verdana" panose="020B0604030504040204" pitchFamily="34" charset="0"/>
              </a:rPr>
              <a:t>C</a:t>
            </a:r>
          </a:p>
        </p:txBody>
      </p:sp>
      <p:sp>
        <p:nvSpPr>
          <p:cNvPr id="8292" name="椭圆 8291"/>
          <p:cNvSpPr/>
          <p:nvPr/>
        </p:nvSpPr>
        <p:spPr>
          <a:xfrm>
            <a:off x="6926263" y="3774758"/>
            <a:ext cx="504825" cy="504825"/>
          </a:xfrm>
          <a:prstGeom prst="ellipse">
            <a:avLst/>
          </a:prstGeom>
          <a:solidFill>
            <a:srgbClr val="FFFF00"/>
          </a:solidFill>
          <a:ln w="28575" cap="flat" cmpd="sng">
            <a:solidFill>
              <a:srgbClr val="006699"/>
            </a:solidFill>
            <a:prstDash val="solid"/>
            <a:headEnd type="none" w="med" len="med"/>
            <a:tailEnd type="none" w="med" len="med"/>
          </a:ln>
        </p:spPr>
        <p:txBody>
          <a:bodyPr wrap="none" anchor="ctr"/>
          <a:lstStyle/>
          <a:p>
            <a:pPr algn="ctr"/>
            <a:r>
              <a:rPr lang="en-US" altLang="zh-CN" b="1">
                <a:latin typeface="Verdana" panose="020B0604030504040204" pitchFamily="34" charset="0"/>
              </a:rPr>
              <a:t>F</a:t>
            </a:r>
          </a:p>
        </p:txBody>
      </p:sp>
      <p:sp>
        <p:nvSpPr>
          <p:cNvPr id="8294" name="椭圆 8293"/>
          <p:cNvSpPr/>
          <p:nvPr/>
        </p:nvSpPr>
        <p:spPr>
          <a:xfrm>
            <a:off x="6278563" y="4927283"/>
            <a:ext cx="504825" cy="504825"/>
          </a:xfrm>
          <a:prstGeom prst="ellipse">
            <a:avLst/>
          </a:prstGeom>
          <a:solidFill>
            <a:srgbClr val="FF0000"/>
          </a:solidFill>
          <a:ln w="28575" cap="flat" cmpd="sng">
            <a:solidFill>
              <a:srgbClr val="006699"/>
            </a:solidFill>
            <a:prstDash val="solid"/>
            <a:headEnd type="none" w="med" len="med"/>
            <a:tailEnd type="none" w="med" len="med"/>
          </a:ln>
        </p:spPr>
        <p:txBody>
          <a:bodyPr wrap="none" anchor="ctr"/>
          <a:lstStyle/>
          <a:p>
            <a:pPr algn="ctr"/>
            <a:r>
              <a:rPr lang="en-US" altLang="zh-CN" sz="2400" b="1">
                <a:solidFill>
                  <a:srgbClr val="000000"/>
                </a:solidFill>
                <a:latin typeface="Verdana" panose="020B0604030504040204" pitchFamily="34" charset="0"/>
              </a:rPr>
              <a:t>L</a:t>
            </a:r>
          </a:p>
        </p:txBody>
      </p:sp>
      <p:sp>
        <p:nvSpPr>
          <p:cNvPr id="8295" name="矩形 8294"/>
          <p:cNvSpPr/>
          <p:nvPr/>
        </p:nvSpPr>
        <p:spPr>
          <a:xfrm>
            <a:off x="6062663" y="5501958"/>
            <a:ext cx="1223962" cy="431800"/>
          </a:xfrm>
          <a:prstGeom prst="rect">
            <a:avLst/>
          </a:prstGeom>
          <a:noFill/>
          <a:ln w="9525">
            <a:noFill/>
          </a:ln>
        </p:spPr>
        <p:txBody>
          <a:bodyPr wrap="none" anchor="ctr"/>
          <a:lstStyle/>
          <a:p>
            <a:pPr algn="ctr"/>
            <a:r>
              <a:rPr lang="en-US" altLang="zh-CN" b="1" err="1">
                <a:solidFill>
                  <a:srgbClr val="FF0066"/>
                </a:solidFill>
                <a:latin typeface="Verdana" panose="020B0604030504040204" pitchFamily="34" charset="0"/>
              </a:rPr>
              <a:t>bestp</a:t>
            </a:r>
            <a:r>
              <a:rPr lang="en-US" altLang="zh-CN" b="1">
                <a:solidFill>
                  <a:srgbClr val="FF0066"/>
                </a:solidFill>
                <a:latin typeface="Verdana" panose="020B0604030504040204" pitchFamily="34" charset="0"/>
              </a:rPr>
              <a:t>=50</a:t>
            </a:r>
          </a:p>
        </p:txBody>
      </p:sp>
      <p:sp>
        <p:nvSpPr>
          <p:cNvPr id="8297" name="椭圆 8296"/>
          <p:cNvSpPr/>
          <p:nvPr/>
        </p:nvSpPr>
        <p:spPr>
          <a:xfrm>
            <a:off x="7502525" y="4927283"/>
            <a:ext cx="504825" cy="504825"/>
          </a:xfrm>
          <a:prstGeom prst="ellipse">
            <a:avLst/>
          </a:prstGeom>
          <a:solidFill>
            <a:srgbClr val="C0C0C0"/>
          </a:solidFill>
          <a:ln w="28575" cap="flat" cmpd="sng">
            <a:solidFill>
              <a:srgbClr val="006699"/>
            </a:solidFill>
            <a:prstDash val="solid"/>
            <a:headEnd type="none" w="med" len="med"/>
            <a:tailEnd type="none" w="med" len="med"/>
          </a:ln>
        </p:spPr>
        <p:txBody>
          <a:bodyPr wrap="none" anchor="ctr"/>
          <a:lstStyle/>
          <a:p>
            <a:pPr algn="ctr"/>
            <a:r>
              <a:rPr lang="en-US" altLang="zh-CN" sz="2400" b="1">
                <a:solidFill>
                  <a:srgbClr val="000000"/>
                </a:solidFill>
                <a:latin typeface="Verdana" panose="020B0604030504040204" pitchFamily="34" charset="0"/>
              </a:rPr>
              <a:t>M</a:t>
            </a:r>
          </a:p>
        </p:txBody>
      </p:sp>
      <p:sp>
        <p:nvSpPr>
          <p:cNvPr id="8298" name="矩形 8297"/>
          <p:cNvSpPr/>
          <p:nvPr/>
        </p:nvSpPr>
        <p:spPr>
          <a:xfrm>
            <a:off x="7502525" y="5501958"/>
            <a:ext cx="574675" cy="431800"/>
          </a:xfrm>
          <a:prstGeom prst="rect">
            <a:avLst/>
          </a:prstGeom>
          <a:noFill/>
          <a:ln w="9525">
            <a:noFill/>
          </a:ln>
        </p:spPr>
        <p:txBody>
          <a:bodyPr wrap="none" anchor="ctr"/>
          <a:lstStyle/>
          <a:p>
            <a:pPr algn="ctr"/>
            <a:r>
              <a:rPr lang="en-US" altLang="zh-CN" sz="2400" b="1">
                <a:solidFill>
                  <a:srgbClr val="0000FF"/>
                </a:solidFill>
                <a:latin typeface="Verdana" panose="020B0604030504040204" pitchFamily="34" charset="0"/>
              </a:rPr>
              <a:t>25</a:t>
            </a:r>
          </a:p>
        </p:txBody>
      </p:sp>
      <p:sp>
        <p:nvSpPr>
          <p:cNvPr id="8299" name="椭圆 8298"/>
          <p:cNvSpPr/>
          <p:nvPr/>
        </p:nvSpPr>
        <p:spPr>
          <a:xfrm>
            <a:off x="7053263" y="3901758"/>
            <a:ext cx="504825" cy="504825"/>
          </a:xfrm>
          <a:prstGeom prst="ellipse">
            <a:avLst/>
          </a:prstGeom>
          <a:solidFill>
            <a:srgbClr val="EDFAD2"/>
          </a:solidFill>
          <a:ln w="28575" cap="flat" cmpd="sng">
            <a:solidFill>
              <a:srgbClr val="006699"/>
            </a:solidFill>
            <a:prstDash val="solid"/>
            <a:headEnd type="none" w="med" len="med"/>
            <a:tailEnd type="none" w="med" len="med"/>
          </a:ln>
        </p:spPr>
        <p:txBody>
          <a:bodyPr wrap="none" anchor="ctr"/>
          <a:lstStyle/>
          <a:p>
            <a:pPr algn="ctr"/>
            <a:r>
              <a:rPr lang="en-US" altLang="zh-CN" b="1">
                <a:latin typeface="Verdana" panose="020B0604030504040204" pitchFamily="34" charset="0"/>
              </a:rPr>
              <a:t>F</a:t>
            </a:r>
          </a:p>
        </p:txBody>
      </p:sp>
      <p:sp>
        <p:nvSpPr>
          <p:cNvPr id="8300" name="椭圆 8299"/>
          <p:cNvSpPr/>
          <p:nvPr/>
        </p:nvSpPr>
        <p:spPr>
          <a:xfrm>
            <a:off x="9069388" y="3828733"/>
            <a:ext cx="504825" cy="504825"/>
          </a:xfrm>
          <a:prstGeom prst="ellipse">
            <a:avLst/>
          </a:prstGeom>
          <a:solidFill>
            <a:srgbClr val="C0C0C0"/>
          </a:solidFill>
          <a:ln w="28575" cap="flat" cmpd="sng">
            <a:solidFill>
              <a:srgbClr val="006699"/>
            </a:solidFill>
            <a:prstDash val="solid"/>
            <a:headEnd type="none" w="med" len="med"/>
            <a:tailEnd type="none" w="med" len="med"/>
          </a:ln>
        </p:spPr>
        <p:txBody>
          <a:bodyPr wrap="none" anchor="ctr"/>
          <a:lstStyle/>
          <a:p>
            <a:pPr algn="ctr"/>
            <a:r>
              <a:rPr lang="en-US" altLang="zh-CN" b="1">
                <a:latin typeface="Verdana" panose="020B0604030504040204" pitchFamily="34" charset="0"/>
              </a:rPr>
              <a:t>G</a:t>
            </a:r>
          </a:p>
        </p:txBody>
      </p:sp>
      <p:sp>
        <p:nvSpPr>
          <p:cNvPr id="8303" name="矩形 8302"/>
          <p:cNvSpPr/>
          <p:nvPr/>
        </p:nvSpPr>
        <p:spPr>
          <a:xfrm>
            <a:off x="8510588" y="5501958"/>
            <a:ext cx="574675" cy="431800"/>
          </a:xfrm>
          <a:prstGeom prst="rect">
            <a:avLst/>
          </a:prstGeom>
          <a:noFill/>
          <a:ln w="9525">
            <a:noFill/>
          </a:ln>
        </p:spPr>
        <p:txBody>
          <a:bodyPr wrap="none" anchor="ctr"/>
          <a:lstStyle/>
          <a:p>
            <a:pPr algn="ctr"/>
            <a:r>
              <a:rPr lang="en-US" altLang="zh-CN" sz="2400" b="1">
                <a:solidFill>
                  <a:srgbClr val="0000FF"/>
                </a:solidFill>
                <a:latin typeface="Verdana" panose="020B0604030504040204" pitchFamily="34" charset="0"/>
              </a:rPr>
              <a:t>25</a:t>
            </a:r>
          </a:p>
        </p:txBody>
      </p:sp>
      <p:sp>
        <p:nvSpPr>
          <p:cNvPr id="8306" name="矩形 8305"/>
          <p:cNvSpPr/>
          <p:nvPr/>
        </p:nvSpPr>
        <p:spPr>
          <a:xfrm>
            <a:off x="9734550" y="5501958"/>
            <a:ext cx="574675" cy="431800"/>
          </a:xfrm>
          <a:prstGeom prst="rect">
            <a:avLst/>
          </a:prstGeom>
          <a:noFill/>
          <a:ln w="9525">
            <a:noFill/>
          </a:ln>
        </p:spPr>
        <p:txBody>
          <a:bodyPr wrap="none" anchor="ctr"/>
          <a:lstStyle/>
          <a:p>
            <a:pPr algn="ctr"/>
            <a:r>
              <a:rPr lang="en-US" altLang="zh-CN" sz="2400" b="1">
                <a:solidFill>
                  <a:srgbClr val="0000FF"/>
                </a:solidFill>
                <a:latin typeface="Verdana" panose="020B0604030504040204" pitchFamily="34" charset="0"/>
              </a:rPr>
              <a:t>0</a:t>
            </a:r>
          </a:p>
        </p:txBody>
      </p:sp>
      <p:sp>
        <p:nvSpPr>
          <p:cNvPr id="8309" name="椭圆 8308"/>
          <p:cNvSpPr/>
          <p:nvPr/>
        </p:nvSpPr>
        <p:spPr>
          <a:xfrm>
            <a:off x="8043863" y="2947670"/>
            <a:ext cx="504825" cy="504825"/>
          </a:xfrm>
          <a:prstGeom prst="ellipse">
            <a:avLst/>
          </a:prstGeom>
          <a:solidFill>
            <a:srgbClr val="EDFAD2"/>
          </a:solidFill>
          <a:ln w="28575" cap="flat" cmpd="sng">
            <a:solidFill>
              <a:srgbClr val="006699"/>
            </a:solidFill>
            <a:prstDash val="solid"/>
            <a:headEnd type="none" w="med" len="med"/>
            <a:tailEnd type="none" w="med" len="med"/>
          </a:ln>
        </p:spPr>
        <p:txBody>
          <a:bodyPr wrap="none" anchor="ctr"/>
          <a:lstStyle/>
          <a:p>
            <a:pPr algn="ctr"/>
            <a:r>
              <a:rPr lang="en-US" altLang="zh-CN" b="1">
                <a:latin typeface="Verdana" panose="020B0604030504040204" pitchFamily="34" charset="0"/>
              </a:rPr>
              <a:t>C</a:t>
            </a:r>
          </a:p>
        </p:txBody>
      </p:sp>
      <p:sp>
        <p:nvSpPr>
          <p:cNvPr id="8310" name="椭圆 8309"/>
          <p:cNvSpPr/>
          <p:nvPr/>
        </p:nvSpPr>
        <p:spPr>
          <a:xfrm>
            <a:off x="6027738" y="1868170"/>
            <a:ext cx="504825" cy="504825"/>
          </a:xfrm>
          <a:prstGeom prst="ellipse">
            <a:avLst/>
          </a:prstGeom>
          <a:solidFill>
            <a:srgbClr val="EDFAD2"/>
          </a:solidFill>
          <a:ln w="28575" cap="flat" cmpd="sng">
            <a:solidFill>
              <a:srgbClr val="006699"/>
            </a:solidFill>
            <a:prstDash val="solid"/>
            <a:headEnd type="none" w="med" len="med"/>
            <a:tailEnd type="none" w="med" len="med"/>
          </a:ln>
        </p:spPr>
        <p:txBody>
          <a:bodyPr wrap="none" anchor="ctr"/>
          <a:lstStyle/>
          <a:p>
            <a:pPr algn="ctr"/>
            <a:r>
              <a:rPr lang="en-US" altLang="zh-CN" b="1">
                <a:latin typeface="Verdana" panose="020B0604030504040204" pitchFamily="34" charset="0"/>
              </a:rPr>
              <a:t>A</a:t>
            </a:r>
          </a:p>
        </p:txBody>
      </p:sp>
      <p:sp>
        <p:nvSpPr>
          <p:cNvPr id="8311" name="圆角矩形标注 8310"/>
          <p:cNvSpPr/>
          <p:nvPr/>
        </p:nvSpPr>
        <p:spPr>
          <a:xfrm>
            <a:off x="4910138" y="2190433"/>
            <a:ext cx="2232025" cy="1295400"/>
          </a:xfrm>
          <a:prstGeom prst="wedgeRoundRectCallout">
            <a:avLst>
              <a:gd name="adj1" fmla="val -40255"/>
              <a:gd name="adj2" fmla="val 65810"/>
              <a:gd name="adj3" fmla="val 16667"/>
            </a:avLst>
          </a:prstGeom>
          <a:solidFill>
            <a:srgbClr val="FFFF00"/>
          </a:solidFill>
          <a:ln w="9525" cap="flat" cmpd="sng">
            <a:solidFill>
              <a:srgbClr val="006699"/>
            </a:solidFill>
            <a:prstDash val="solid"/>
            <a:miter/>
            <a:headEnd type="none" w="med" len="med"/>
            <a:tailEnd type="none" w="med" len="med"/>
          </a:ln>
        </p:spPr>
        <p:txBody>
          <a:bodyPr/>
          <a:lstStyle/>
          <a:p>
            <a:r>
              <a:rPr lang="en-US" altLang="zh-CN" sz="2000" b="1">
                <a:latin typeface="Times New Roman" panose="02020603050405020304" charset="0"/>
              </a:rPr>
              <a:t>Bound(3)=</a:t>
            </a:r>
          </a:p>
          <a:p>
            <a:r>
              <a:rPr lang="en-US" altLang="zh-CN" sz="2000" b="1">
                <a:latin typeface="Times New Roman" panose="02020603050405020304" charset="0"/>
              </a:rPr>
              <a:t>cp+(14/15)*p[3]</a:t>
            </a:r>
          </a:p>
          <a:p>
            <a:r>
              <a:rPr lang="en-US" altLang="zh-CN" sz="2000" b="1">
                <a:latin typeface="Times New Roman" panose="02020603050405020304" charset="0"/>
              </a:rPr>
              <a:t>=45+(14/15)*25</a:t>
            </a:r>
          </a:p>
          <a:p>
            <a:r>
              <a:rPr lang="en-US" altLang="zh-CN" sz="2000" b="1" err="1">
                <a:solidFill>
                  <a:srgbClr val="FF0066"/>
                </a:solidFill>
                <a:latin typeface="Times New Roman" panose="02020603050405020304" charset="0"/>
              </a:rPr>
              <a:t>&gt;bestp</a:t>
            </a:r>
            <a:endParaRPr lang="en-US" altLang="zh-CN" sz="2000" b="1">
              <a:solidFill>
                <a:srgbClr val="FF0066"/>
              </a:solidFill>
              <a:latin typeface="Times New Roman" panose="02020603050405020304" charset="0"/>
            </a:endParaRPr>
          </a:p>
        </p:txBody>
      </p:sp>
      <p:sp>
        <p:nvSpPr>
          <p:cNvPr id="8312" name="圆角矩形标注 8311"/>
          <p:cNvSpPr/>
          <p:nvPr/>
        </p:nvSpPr>
        <p:spPr>
          <a:xfrm>
            <a:off x="1778000" y="2261870"/>
            <a:ext cx="1800225" cy="504825"/>
          </a:xfrm>
          <a:prstGeom prst="wedgeRoundRectCallout">
            <a:avLst>
              <a:gd name="adj1" fmla="val 15787"/>
              <a:gd name="adj2" fmla="val 202514"/>
              <a:gd name="adj3" fmla="val 16667"/>
            </a:avLst>
          </a:prstGeom>
          <a:solidFill>
            <a:srgbClr val="FFFF00"/>
          </a:solidFill>
          <a:ln w="9525" cap="flat" cmpd="sng">
            <a:solidFill>
              <a:srgbClr val="006699"/>
            </a:solidFill>
            <a:prstDash val="solid"/>
            <a:miter/>
            <a:headEnd type="none" w="med" len="med"/>
            <a:tailEnd type="none" w="med" len="med"/>
          </a:ln>
        </p:spPr>
        <p:txBody>
          <a:bodyPr/>
          <a:lstStyle/>
          <a:p>
            <a:r>
              <a:rPr lang="en-US" altLang="zh-CN" b="1">
                <a:solidFill>
                  <a:srgbClr val="FF0066"/>
                </a:solidFill>
                <a:effectLst>
                  <a:outerShdw blurRad="38100" dist="38100" dir="2700000">
                    <a:srgbClr val="000000"/>
                  </a:outerShdw>
                </a:effectLst>
                <a:latin typeface="Verdana" panose="020B0604030504040204" pitchFamily="34" charset="0"/>
              </a:rPr>
              <a:t>cw+w[2]</a:t>
            </a:r>
            <a:r>
              <a:rPr lang="en-US" altLang="zh-CN" b="1">
                <a:solidFill>
                  <a:srgbClr val="FF0066"/>
                </a:solidFill>
                <a:effectLst>
                  <a:outerShdw blurRad="38100" dist="38100" dir="2700000">
                    <a:srgbClr val="000000"/>
                  </a:outerShdw>
                </a:effectLst>
                <a:latin typeface="Times New Roman" panose="02020603050405020304" charset="0"/>
              </a:rPr>
              <a:t>&gt;</a:t>
            </a:r>
            <a:r>
              <a:rPr lang="en-US" altLang="zh-CN" b="1">
                <a:solidFill>
                  <a:srgbClr val="FF0066"/>
                </a:solidFill>
                <a:effectLst>
                  <a:outerShdw blurRad="38100" dist="38100" dir="2700000">
                    <a:srgbClr val="000000"/>
                  </a:outerShdw>
                </a:effectLst>
                <a:latin typeface="Verdana" panose="020B0604030504040204" pitchFamily="34" charset="0"/>
              </a:rPr>
              <a:t>c</a:t>
            </a:r>
          </a:p>
        </p:txBody>
      </p:sp>
      <p:sp>
        <p:nvSpPr>
          <p:cNvPr id="8313" name="圆角矩形标注 8312"/>
          <p:cNvSpPr/>
          <p:nvPr/>
        </p:nvSpPr>
        <p:spPr>
          <a:xfrm>
            <a:off x="7862888" y="1110933"/>
            <a:ext cx="2232025" cy="1008062"/>
          </a:xfrm>
          <a:prstGeom prst="wedgeRoundRectCallout">
            <a:avLst>
              <a:gd name="adj1" fmla="val -39685"/>
              <a:gd name="adj2" fmla="val 105120"/>
              <a:gd name="adj3" fmla="val 16667"/>
            </a:avLst>
          </a:prstGeom>
          <a:solidFill>
            <a:srgbClr val="FFFF00"/>
          </a:solidFill>
          <a:ln w="9525" cap="flat" cmpd="sng">
            <a:solidFill>
              <a:srgbClr val="006699"/>
            </a:solidFill>
            <a:prstDash val="solid"/>
            <a:miter/>
            <a:headEnd type="none" w="med" len="med"/>
            <a:tailEnd type="none" w="med" len="med"/>
          </a:ln>
        </p:spPr>
        <p:txBody>
          <a:bodyPr/>
          <a:lstStyle/>
          <a:p>
            <a:r>
              <a:rPr lang="en-US" altLang="zh-CN" sz="2000" b="1">
                <a:latin typeface="Times New Roman" panose="02020603050405020304" charset="0"/>
              </a:rPr>
              <a:t>Bound(2)=</a:t>
            </a:r>
          </a:p>
          <a:p>
            <a:r>
              <a:rPr lang="en-US" altLang="zh-CN" sz="2000" b="1">
                <a:latin typeface="Times New Roman" panose="02020603050405020304" charset="0"/>
              </a:rPr>
              <a:t>cp+p[2]+p[3]</a:t>
            </a:r>
          </a:p>
          <a:p>
            <a:r>
              <a:rPr lang="en-US" altLang="zh-CN" sz="2000" b="1">
                <a:latin typeface="Times New Roman" panose="02020603050405020304" charset="0"/>
              </a:rPr>
              <a:t>=25+25</a:t>
            </a:r>
            <a:r>
              <a:rPr lang="en-US" altLang="zh-CN" sz="2000" b="1" err="1">
                <a:solidFill>
                  <a:srgbClr val="FF0066"/>
                </a:solidFill>
                <a:latin typeface="Times New Roman" panose="02020603050405020304" charset="0"/>
              </a:rPr>
              <a:t>&gt;bestp</a:t>
            </a:r>
            <a:endParaRPr lang="en-US" altLang="zh-CN" sz="2000" b="1">
              <a:solidFill>
                <a:srgbClr val="FF0066"/>
              </a:solidFill>
              <a:latin typeface="Times New Roman" panose="02020603050405020304" charset="0"/>
            </a:endParaRPr>
          </a:p>
          <a:p>
            <a:endParaRPr lang="en-US" altLang="zh-CN" sz="2000" b="1">
              <a:latin typeface="Times New Roman" panose="02020603050405020304" charset="0"/>
            </a:endParaRPr>
          </a:p>
        </p:txBody>
      </p:sp>
      <p:sp>
        <p:nvSpPr>
          <p:cNvPr id="8315" name="文本框 8314"/>
          <p:cNvSpPr txBox="1"/>
          <p:nvPr/>
        </p:nvSpPr>
        <p:spPr>
          <a:xfrm>
            <a:off x="1957388" y="1469708"/>
            <a:ext cx="2592387" cy="528637"/>
          </a:xfrm>
          <a:prstGeom prst="rect">
            <a:avLst/>
          </a:prstGeom>
          <a:solidFill>
            <a:srgbClr val="EDFAD2"/>
          </a:solidFill>
          <a:ln w="9525" cap="flat" cmpd="sng">
            <a:solidFill>
              <a:srgbClr val="00FFFF"/>
            </a:solidFill>
            <a:prstDash val="solid"/>
            <a:miter/>
            <a:headEnd type="none" w="med" len="med"/>
            <a:tailEnd type="none" w="med" len="med"/>
          </a:ln>
        </p:spPr>
        <p:txBody>
          <a:bodyPr>
            <a:spAutoFit/>
          </a:bodyPr>
          <a:lstStyle/>
          <a:p>
            <a:pPr>
              <a:spcBef>
                <a:spcPct val="50000"/>
              </a:spcBef>
            </a:pPr>
            <a:r>
              <a:rPr lang="en-US" altLang="zh-CN" sz="2400" b="1" err="1">
                <a:solidFill>
                  <a:srgbClr val="0000FF"/>
                </a:solidFill>
                <a:latin typeface="Verdana" panose="020B0604030504040204" pitchFamily="34" charset="0"/>
              </a:rPr>
              <a:t>bestp</a:t>
            </a:r>
            <a:r>
              <a:rPr lang="zh-CN" altLang="en-US" sz="2800" b="1" dirty="0">
                <a:solidFill>
                  <a:srgbClr val="0000FF"/>
                </a:solidFill>
                <a:latin typeface="Verdana" panose="020B0604030504040204" pitchFamily="34" charset="0"/>
                <a:ea typeface="华文新魏" panose="02010800040101010101" pitchFamily="2" charset="-122"/>
              </a:rPr>
              <a:t>初值为</a:t>
            </a:r>
            <a:r>
              <a:rPr lang="en-US" altLang="zh-CN" sz="2400" b="1">
                <a:solidFill>
                  <a:srgbClr val="0000FF"/>
                </a:solidFill>
                <a:latin typeface="Verdana" panose="020B0604030504040204" pitchFamily="34" charset="0"/>
              </a:rPr>
              <a:t>0</a:t>
            </a:r>
          </a:p>
        </p:txBody>
      </p:sp>
      <p:sp>
        <p:nvSpPr>
          <p:cNvPr id="8316" name="圆角矩形标注 8315"/>
          <p:cNvSpPr/>
          <p:nvPr/>
        </p:nvSpPr>
        <p:spPr>
          <a:xfrm>
            <a:off x="7645400" y="3414395"/>
            <a:ext cx="2519363" cy="719138"/>
          </a:xfrm>
          <a:prstGeom prst="wedgeRoundRectCallout">
            <a:avLst>
              <a:gd name="adj1" fmla="val -37963"/>
              <a:gd name="adj2" fmla="val 171412"/>
              <a:gd name="adj3" fmla="val 16667"/>
            </a:avLst>
          </a:prstGeom>
          <a:solidFill>
            <a:srgbClr val="FFFF00"/>
          </a:solidFill>
          <a:ln w="9525" cap="flat" cmpd="sng">
            <a:solidFill>
              <a:srgbClr val="006699"/>
            </a:solidFill>
            <a:prstDash val="solid"/>
            <a:miter/>
            <a:headEnd type="none" w="med" len="med"/>
            <a:tailEnd type="none" w="med" len="med"/>
          </a:ln>
        </p:spPr>
        <p:txBody>
          <a:bodyPr/>
          <a:lstStyle/>
          <a:p>
            <a:r>
              <a:rPr lang="en-US" altLang="zh-CN" sz="2000" b="1">
                <a:latin typeface="Times New Roman" panose="02020603050405020304" charset="0"/>
              </a:rPr>
              <a:t>Bound(4)=cp=25</a:t>
            </a:r>
          </a:p>
          <a:p>
            <a:r>
              <a:rPr lang="en-US" altLang="zh-CN" sz="2000" b="1" err="1">
                <a:solidFill>
                  <a:srgbClr val="FF0066"/>
                </a:solidFill>
                <a:latin typeface="Times New Roman" panose="02020603050405020304" charset="0"/>
              </a:rPr>
              <a:t>&lt;bestp</a:t>
            </a:r>
            <a:endParaRPr lang="en-US" altLang="zh-CN" sz="2000" b="1">
              <a:latin typeface="Times New Roman" panose="02020603050405020304" charset="0"/>
            </a:endParaRPr>
          </a:p>
        </p:txBody>
      </p:sp>
      <p:sp>
        <p:nvSpPr>
          <p:cNvPr id="8317" name="圆角矩形标注 8316"/>
          <p:cNvSpPr/>
          <p:nvPr/>
        </p:nvSpPr>
        <p:spPr>
          <a:xfrm>
            <a:off x="3757613" y="1469708"/>
            <a:ext cx="1871662" cy="504825"/>
          </a:xfrm>
          <a:prstGeom prst="wedgeRoundRectCallout">
            <a:avLst>
              <a:gd name="adj1" fmla="val -38380"/>
              <a:gd name="adj2" fmla="val 147171"/>
              <a:gd name="adj3" fmla="val 16667"/>
            </a:avLst>
          </a:prstGeom>
          <a:solidFill>
            <a:srgbClr val="FFFF00"/>
          </a:solidFill>
          <a:ln w="9525" cap="flat" cmpd="sng">
            <a:solidFill>
              <a:srgbClr val="006699"/>
            </a:solidFill>
            <a:prstDash val="solid"/>
            <a:miter/>
            <a:headEnd type="none" w="med" len="med"/>
            <a:tailEnd type="none" w="med" len="med"/>
          </a:ln>
        </p:spPr>
        <p:txBody>
          <a:bodyPr/>
          <a:lstStyle/>
          <a:p>
            <a:r>
              <a:rPr lang="en-US" altLang="zh-CN" b="1">
                <a:solidFill>
                  <a:srgbClr val="FF0066"/>
                </a:solidFill>
                <a:effectLst>
                  <a:outerShdw blurRad="38100" dist="38100" dir="2700000">
                    <a:srgbClr val="000000"/>
                  </a:outerShdw>
                </a:effectLst>
                <a:latin typeface="Verdana" panose="020B0604030504040204" pitchFamily="34" charset="0"/>
              </a:rPr>
              <a:t>cw+w[1]</a:t>
            </a:r>
            <a:r>
              <a:rPr lang="en-US" altLang="zh-CN" b="1">
                <a:solidFill>
                  <a:srgbClr val="FF0066"/>
                </a:solidFill>
                <a:effectLst>
                  <a:outerShdw blurRad="38100" dist="38100" dir="2700000">
                    <a:srgbClr val="000000"/>
                  </a:outerShdw>
                </a:effectLst>
                <a:latin typeface="Times New Roman" panose="02020603050405020304" charset="0"/>
                <a:cs typeface="Times New Roman" panose="02020603050405020304" charset="0"/>
              </a:rPr>
              <a:t>≤</a:t>
            </a:r>
            <a:r>
              <a:rPr lang="en-US" altLang="zh-CN" b="1">
                <a:solidFill>
                  <a:srgbClr val="FF0066"/>
                </a:solidFill>
                <a:effectLst>
                  <a:outerShdw blurRad="38100" dist="38100" dir="2700000">
                    <a:srgbClr val="000000"/>
                  </a:outerShdw>
                </a:effectLst>
                <a:latin typeface="Verdana" panose="020B0604030504040204" pitchFamily="34" charset="0"/>
              </a:rPr>
              <a:t>c</a:t>
            </a:r>
          </a:p>
        </p:txBody>
      </p:sp>
      <p:sp>
        <p:nvSpPr>
          <p:cNvPr id="8318" name="圆角矩形标注 8317"/>
          <p:cNvSpPr/>
          <p:nvPr/>
        </p:nvSpPr>
        <p:spPr>
          <a:xfrm>
            <a:off x="3036888" y="3342958"/>
            <a:ext cx="1800225" cy="504825"/>
          </a:xfrm>
          <a:prstGeom prst="wedgeRoundRectCallout">
            <a:avLst>
              <a:gd name="adj1" fmla="val 18255"/>
              <a:gd name="adj2" fmla="val 254718"/>
              <a:gd name="adj3" fmla="val 16667"/>
            </a:avLst>
          </a:prstGeom>
          <a:solidFill>
            <a:srgbClr val="FFFF00"/>
          </a:solidFill>
          <a:ln w="9525" cap="flat" cmpd="sng">
            <a:solidFill>
              <a:srgbClr val="006699"/>
            </a:solidFill>
            <a:prstDash val="solid"/>
            <a:miter/>
            <a:headEnd type="none" w="med" len="med"/>
            <a:tailEnd type="none" w="med" len="med"/>
          </a:ln>
        </p:spPr>
        <p:txBody>
          <a:bodyPr/>
          <a:lstStyle/>
          <a:p>
            <a:r>
              <a:rPr lang="en-US" altLang="zh-CN" b="1">
                <a:solidFill>
                  <a:srgbClr val="FF0066"/>
                </a:solidFill>
                <a:effectLst>
                  <a:outerShdw blurRad="38100" dist="38100" dir="2700000">
                    <a:srgbClr val="000000"/>
                  </a:outerShdw>
                </a:effectLst>
                <a:latin typeface="Verdana" panose="020B0604030504040204" pitchFamily="34" charset="0"/>
              </a:rPr>
              <a:t>cw+w[3]</a:t>
            </a:r>
            <a:r>
              <a:rPr lang="en-US" altLang="zh-CN" b="1">
                <a:solidFill>
                  <a:srgbClr val="FF0066"/>
                </a:solidFill>
                <a:effectLst>
                  <a:outerShdw blurRad="38100" dist="38100" dir="2700000">
                    <a:srgbClr val="000000"/>
                  </a:outerShdw>
                </a:effectLst>
                <a:latin typeface="Times New Roman" panose="02020603050405020304" charset="0"/>
              </a:rPr>
              <a:t>&gt;</a:t>
            </a:r>
            <a:r>
              <a:rPr lang="en-US" altLang="zh-CN" b="1">
                <a:solidFill>
                  <a:srgbClr val="FF0066"/>
                </a:solidFill>
                <a:effectLst>
                  <a:outerShdw blurRad="38100" dist="38100" dir="2700000">
                    <a:srgbClr val="000000"/>
                  </a:outerShdw>
                </a:effectLst>
                <a:latin typeface="Verdana" panose="020B0604030504040204" pitchFamily="34" charset="0"/>
              </a:rPr>
              <a:t>c</a:t>
            </a:r>
          </a:p>
        </p:txBody>
      </p:sp>
      <p:sp>
        <p:nvSpPr>
          <p:cNvPr id="8319" name="圆角矩形标注 8318"/>
          <p:cNvSpPr/>
          <p:nvPr/>
        </p:nvSpPr>
        <p:spPr>
          <a:xfrm>
            <a:off x="5486400" y="3701733"/>
            <a:ext cx="2232025" cy="647700"/>
          </a:xfrm>
          <a:prstGeom prst="wedgeRoundRectCallout">
            <a:avLst>
              <a:gd name="adj1" fmla="val -41037"/>
              <a:gd name="adj2" fmla="val 138481"/>
              <a:gd name="adj3" fmla="val 16667"/>
            </a:avLst>
          </a:prstGeom>
          <a:solidFill>
            <a:srgbClr val="FFFF00"/>
          </a:solidFill>
          <a:ln w="9525" cap="flat" cmpd="sng">
            <a:solidFill>
              <a:srgbClr val="006699"/>
            </a:solidFill>
            <a:prstDash val="solid"/>
            <a:miter/>
            <a:headEnd type="none" w="med" len="med"/>
            <a:tailEnd type="none" w="med" len="med"/>
          </a:ln>
        </p:spPr>
        <p:txBody>
          <a:bodyPr/>
          <a:lstStyle/>
          <a:p>
            <a:r>
              <a:rPr lang="en-US" altLang="zh-CN" sz="2000" b="1">
                <a:latin typeface="Times New Roman" panose="02020603050405020304" charset="0"/>
              </a:rPr>
              <a:t>Bound(4)= cp=45</a:t>
            </a:r>
          </a:p>
          <a:p>
            <a:r>
              <a:rPr lang="en-US" altLang="zh-CN" sz="2000" b="1" err="1">
                <a:solidFill>
                  <a:srgbClr val="FF0066"/>
                </a:solidFill>
                <a:latin typeface="Times New Roman" panose="02020603050405020304" charset="0"/>
              </a:rPr>
              <a:t>&gt;bestp</a:t>
            </a:r>
            <a:endParaRPr lang="en-US" altLang="zh-CN" sz="2000" b="1">
              <a:solidFill>
                <a:srgbClr val="FF0066"/>
              </a:solidFill>
              <a:latin typeface="Times New Roman" panose="02020603050405020304" charset="0"/>
            </a:endParaRPr>
          </a:p>
        </p:txBody>
      </p:sp>
      <p:sp>
        <p:nvSpPr>
          <p:cNvPr id="8320" name="圆角矩形标注 8319"/>
          <p:cNvSpPr/>
          <p:nvPr/>
        </p:nvSpPr>
        <p:spPr>
          <a:xfrm>
            <a:off x="5341938" y="2909570"/>
            <a:ext cx="1871662" cy="504825"/>
          </a:xfrm>
          <a:prstGeom prst="wedgeRoundRectCallout">
            <a:avLst>
              <a:gd name="adj1" fmla="val 39227"/>
              <a:gd name="adj2" fmla="val 144968"/>
              <a:gd name="adj3" fmla="val 16667"/>
            </a:avLst>
          </a:prstGeom>
          <a:solidFill>
            <a:srgbClr val="FFFF00"/>
          </a:solidFill>
          <a:ln w="9525" cap="flat" cmpd="sng">
            <a:solidFill>
              <a:srgbClr val="006699"/>
            </a:solidFill>
            <a:prstDash val="solid"/>
            <a:miter/>
            <a:headEnd type="none" w="med" len="med"/>
            <a:tailEnd type="none" w="med" len="med"/>
          </a:ln>
        </p:spPr>
        <p:txBody>
          <a:bodyPr/>
          <a:lstStyle/>
          <a:p>
            <a:r>
              <a:rPr lang="en-US" altLang="zh-CN" b="1">
                <a:solidFill>
                  <a:srgbClr val="FF0066"/>
                </a:solidFill>
                <a:effectLst>
                  <a:outerShdw blurRad="38100" dist="38100" dir="2700000">
                    <a:srgbClr val="000000"/>
                  </a:outerShdw>
                </a:effectLst>
                <a:latin typeface="Verdana" panose="020B0604030504040204" pitchFamily="34" charset="0"/>
              </a:rPr>
              <a:t>cw+w[2]</a:t>
            </a:r>
            <a:r>
              <a:rPr lang="en-US" altLang="zh-CN" b="1">
                <a:solidFill>
                  <a:srgbClr val="FF0066"/>
                </a:solidFill>
                <a:effectLst>
                  <a:outerShdw blurRad="38100" dist="38100" dir="2700000">
                    <a:srgbClr val="000000"/>
                  </a:outerShdw>
                </a:effectLst>
                <a:latin typeface="Times New Roman" panose="02020603050405020304" charset="0"/>
                <a:cs typeface="Times New Roman" panose="02020603050405020304" charset="0"/>
              </a:rPr>
              <a:t>≤</a:t>
            </a:r>
            <a:r>
              <a:rPr lang="en-US" altLang="zh-CN" b="1">
                <a:solidFill>
                  <a:srgbClr val="FF0066"/>
                </a:solidFill>
                <a:effectLst>
                  <a:outerShdw blurRad="38100" dist="38100" dir="2700000">
                    <a:srgbClr val="000000"/>
                  </a:outerShdw>
                </a:effectLst>
                <a:latin typeface="Verdana" panose="020B0604030504040204" pitchFamily="34" charset="0"/>
              </a:rPr>
              <a:t>c</a:t>
            </a:r>
          </a:p>
        </p:txBody>
      </p:sp>
      <p:sp>
        <p:nvSpPr>
          <p:cNvPr id="8322" name="圆角矩形标注 8321"/>
          <p:cNvSpPr/>
          <p:nvPr/>
        </p:nvSpPr>
        <p:spPr>
          <a:xfrm>
            <a:off x="6854825" y="4351020"/>
            <a:ext cx="1871663" cy="504825"/>
          </a:xfrm>
          <a:prstGeom prst="wedgeRoundRectCallout">
            <a:avLst>
              <a:gd name="adj1" fmla="val -56532"/>
              <a:gd name="adj2" fmla="val 82389"/>
              <a:gd name="adj3" fmla="val 16667"/>
            </a:avLst>
          </a:prstGeom>
          <a:solidFill>
            <a:srgbClr val="FFFF00"/>
          </a:solidFill>
          <a:ln w="9525" cap="flat" cmpd="sng">
            <a:solidFill>
              <a:srgbClr val="006699"/>
            </a:solidFill>
            <a:prstDash val="solid"/>
            <a:miter/>
            <a:headEnd type="none" w="med" len="med"/>
            <a:tailEnd type="none" w="med" len="med"/>
          </a:ln>
        </p:spPr>
        <p:txBody>
          <a:bodyPr/>
          <a:lstStyle/>
          <a:p>
            <a:r>
              <a:rPr lang="en-US" altLang="zh-CN" b="1">
                <a:solidFill>
                  <a:srgbClr val="FF0066"/>
                </a:solidFill>
                <a:effectLst>
                  <a:outerShdw blurRad="38100" dist="38100" dir="2700000">
                    <a:srgbClr val="000000"/>
                  </a:outerShdw>
                </a:effectLst>
                <a:latin typeface="Verdana" panose="020B0604030504040204" pitchFamily="34" charset="0"/>
              </a:rPr>
              <a:t>cw+w[3]</a:t>
            </a:r>
            <a:r>
              <a:rPr lang="en-US" altLang="zh-CN" b="1">
                <a:solidFill>
                  <a:srgbClr val="FF0066"/>
                </a:solidFill>
                <a:effectLst>
                  <a:outerShdw blurRad="38100" dist="38100" dir="2700000">
                    <a:srgbClr val="000000"/>
                  </a:outerShdw>
                </a:effectLst>
                <a:latin typeface="Times New Roman" panose="02020603050405020304" charset="0"/>
                <a:cs typeface="Times New Roman" panose="02020603050405020304" charset="0"/>
              </a:rPr>
              <a:t>≤</a:t>
            </a:r>
            <a:r>
              <a:rPr lang="en-US" altLang="zh-CN" b="1">
                <a:solidFill>
                  <a:srgbClr val="FF0066"/>
                </a:solidFill>
                <a:effectLst>
                  <a:outerShdw blurRad="38100" dist="38100" dir="2700000">
                    <a:srgbClr val="000000"/>
                  </a:outerShdw>
                </a:effectLst>
                <a:latin typeface="Verdana" panose="020B0604030504040204" pitchFamily="34" charset="0"/>
              </a:rPr>
              <a:t>c</a:t>
            </a:r>
          </a:p>
        </p:txBody>
      </p:sp>
      <p:sp>
        <p:nvSpPr>
          <p:cNvPr id="8323" name="圆角矩形标注 8322"/>
          <p:cNvSpPr/>
          <p:nvPr/>
        </p:nvSpPr>
        <p:spPr>
          <a:xfrm>
            <a:off x="8402638" y="5501958"/>
            <a:ext cx="2519362" cy="719137"/>
          </a:xfrm>
          <a:prstGeom prst="wedgeRoundRectCallout">
            <a:avLst>
              <a:gd name="adj1" fmla="val -12824"/>
              <a:gd name="adj2" fmla="val -232120"/>
              <a:gd name="adj3" fmla="val 16667"/>
            </a:avLst>
          </a:prstGeom>
          <a:solidFill>
            <a:srgbClr val="FFFF00"/>
          </a:solidFill>
          <a:ln w="9525" cap="flat" cmpd="sng">
            <a:solidFill>
              <a:srgbClr val="006699"/>
            </a:solidFill>
            <a:prstDash val="solid"/>
            <a:miter/>
            <a:headEnd type="none" w="med" len="med"/>
            <a:tailEnd type="none" w="med" len="med"/>
          </a:ln>
        </p:spPr>
        <p:txBody>
          <a:bodyPr/>
          <a:lstStyle/>
          <a:p>
            <a:r>
              <a:rPr lang="en-US" altLang="zh-CN" sz="2000" b="1">
                <a:latin typeface="Times New Roman" panose="02020603050405020304" charset="0"/>
              </a:rPr>
              <a:t>Bound(3)=cp+p[3]=25</a:t>
            </a:r>
            <a:r>
              <a:rPr lang="en-US" altLang="zh-CN" sz="2000" b="1" err="1">
                <a:solidFill>
                  <a:srgbClr val="FF0066"/>
                </a:solidFill>
                <a:latin typeface="Times New Roman" panose="02020603050405020304" charset="0"/>
              </a:rPr>
              <a:t>&lt;bestp</a:t>
            </a:r>
            <a:endParaRPr lang="en-US" altLang="zh-CN" sz="2000" b="1">
              <a:solidFill>
                <a:srgbClr val="FF0066"/>
              </a:solidFill>
              <a:latin typeface="Times New Roman" panose="02020603050405020304" charset="0"/>
            </a:endParaRPr>
          </a:p>
          <a:p>
            <a:endParaRPr lang="en-US" altLang="zh-CN" sz="2000" b="1">
              <a:latin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76"/>
                                        </p:tgtEl>
                                        <p:attrNameLst>
                                          <p:attrName>style.visibility</p:attrName>
                                        </p:attrNameLst>
                                      </p:cBhvr>
                                      <p:to>
                                        <p:strVal val="visible"/>
                                      </p:to>
                                    </p:set>
                                    <p:anim calcmode="lin" valueType="num">
                                      <p:cBhvr additive="base">
                                        <p:cTn id="7" dur="500" fill="hold"/>
                                        <p:tgtEl>
                                          <p:spTgt spid="8276"/>
                                        </p:tgtEl>
                                        <p:attrNameLst>
                                          <p:attrName>ppt_x</p:attrName>
                                        </p:attrNameLst>
                                      </p:cBhvr>
                                      <p:tavLst>
                                        <p:tav tm="0">
                                          <p:val>
                                            <p:strVal val="#ppt_x"/>
                                          </p:val>
                                        </p:tav>
                                        <p:tav tm="100000">
                                          <p:val>
                                            <p:strVal val="#ppt_x"/>
                                          </p:val>
                                        </p:tav>
                                      </p:tavLst>
                                    </p:anim>
                                    <p:anim calcmode="lin" valueType="num">
                                      <p:cBhvr additive="base">
                                        <p:cTn id="8" dur="500" fill="hold"/>
                                        <p:tgtEl>
                                          <p:spTgt spid="82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317"/>
                                        </p:tgtEl>
                                        <p:attrNameLst>
                                          <p:attrName>style.visibility</p:attrName>
                                        </p:attrNameLst>
                                      </p:cBhvr>
                                      <p:to>
                                        <p:strVal val="visible"/>
                                      </p:to>
                                    </p:set>
                                    <p:anim calcmode="lin" valueType="num">
                                      <p:cBhvr additive="base">
                                        <p:cTn id="13" dur="500" fill="hold"/>
                                        <p:tgtEl>
                                          <p:spTgt spid="8317"/>
                                        </p:tgtEl>
                                        <p:attrNameLst>
                                          <p:attrName>ppt_x</p:attrName>
                                        </p:attrNameLst>
                                      </p:cBhvr>
                                      <p:tavLst>
                                        <p:tav tm="0">
                                          <p:val>
                                            <p:strVal val="#ppt_x"/>
                                          </p:val>
                                        </p:tav>
                                        <p:tav tm="100000">
                                          <p:val>
                                            <p:strVal val="#ppt_x"/>
                                          </p:val>
                                        </p:tav>
                                      </p:tavLst>
                                    </p:anim>
                                    <p:anim calcmode="lin" valueType="num">
                                      <p:cBhvr additive="base">
                                        <p:cTn id="14" dur="500" fill="hold"/>
                                        <p:tgtEl>
                                          <p:spTgt spid="83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277"/>
                                        </p:tgtEl>
                                        <p:attrNameLst>
                                          <p:attrName>style.visibility</p:attrName>
                                        </p:attrNameLst>
                                      </p:cBhvr>
                                      <p:to>
                                        <p:strVal val="visible"/>
                                      </p:to>
                                    </p:set>
                                    <p:anim calcmode="lin" valueType="num">
                                      <p:cBhvr additive="base">
                                        <p:cTn id="19" dur="500" fill="hold"/>
                                        <p:tgtEl>
                                          <p:spTgt spid="8277"/>
                                        </p:tgtEl>
                                        <p:attrNameLst>
                                          <p:attrName>ppt_x</p:attrName>
                                        </p:attrNameLst>
                                      </p:cBhvr>
                                      <p:tavLst>
                                        <p:tav tm="0">
                                          <p:val>
                                            <p:strVal val="#ppt_x"/>
                                          </p:val>
                                        </p:tav>
                                        <p:tav tm="100000">
                                          <p:val>
                                            <p:strVal val="#ppt_x"/>
                                          </p:val>
                                        </p:tav>
                                      </p:tavLst>
                                    </p:anim>
                                    <p:anim calcmode="lin" valueType="num">
                                      <p:cBhvr additive="base">
                                        <p:cTn id="20" dur="500" fill="hold"/>
                                        <p:tgtEl>
                                          <p:spTgt spid="827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8317"/>
                                        </p:tgtEl>
                                        <p:attrNameLst>
                                          <p:attrName>ppt_x</p:attrName>
                                        </p:attrNameLst>
                                      </p:cBhvr>
                                      <p:tavLst>
                                        <p:tav tm="0">
                                          <p:val>
                                            <p:strVal val="ppt_x"/>
                                          </p:val>
                                        </p:tav>
                                        <p:tav tm="100000">
                                          <p:val>
                                            <p:strVal val="ppt_x"/>
                                          </p:val>
                                        </p:tav>
                                      </p:tavLst>
                                    </p:anim>
                                    <p:anim calcmode="lin" valueType="num">
                                      <p:cBhvr additive="base">
                                        <p:cTn id="25" dur="500"/>
                                        <p:tgtEl>
                                          <p:spTgt spid="8317"/>
                                        </p:tgtEl>
                                        <p:attrNameLst>
                                          <p:attrName>ppt_y</p:attrName>
                                        </p:attrNameLst>
                                      </p:cBhvr>
                                      <p:tavLst>
                                        <p:tav tm="0">
                                          <p:val>
                                            <p:strVal val="ppt_y"/>
                                          </p:val>
                                        </p:tav>
                                        <p:tav tm="100000">
                                          <p:val>
                                            <p:strVal val="1+ppt_h/2"/>
                                          </p:val>
                                        </p:tav>
                                      </p:tavLst>
                                    </p:anim>
                                    <p:set>
                                      <p:cBhvr>
                                        <p:cTn id="26" dur="1" fill="hold">
                                          <p:stCondLst>
                                            <p:cond delay="499"/>
                                          </p:stCondLst>
                                        </p:cTn>
                                        <p:tgtEl>
                                          <p:spTgt spid="831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312"/>
                                        </p:tgtEl>
                                        <p:attrNameLst>
                                          <p:attrName>style.visibility</p:attrName>
                                        </p:attrNameLst>
                                      </p:cBhvr>
                                      <p:to>
                                        <p:strVal val="visible"/>
                                      </p:to>
                                    </p:set>
                                    <p:anim calcmode="lin" valueType="num">
                                      <p:cBhvr additive="base">
                                        <p:cTn id="31" dur="500" fill="hold"/>
                                        <p:tgtEl>
                                          <p:spTgt spid="8312"/>
                                        </p:tgtEl>
                                        <p:attrNameLst>
                                          <p:attrName>ppt_x</p:attrName>
                                        </p:attrNameLst>
                                      </p:cBhvr>
                                      <p:tavLst>
                                        <p:tav tm="0">
                                          <p:val>
                                            <p:strVal val="#ppt_x"/>
                                          </p:val>
                                        </p:tav>
                                        <p:tav tm="100000">
                                          <p:val>
                                            <p:strVal val="#ppt_x"/>
                                          </p:val>
                                        </p:tav>
                                      </p:tavLst>
                                    </p:anim>
                                    <p:anim calcmode="lin" valueType="num">
                                      <p:cBhvr additive="base">
                                        <p:cTn id="32" dur="500" fill="hold"/>
                                        <p:tgtEl>
                                          <p:spTgt spid="83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280"/>
                                        </p:tgtEl>
                                        <p:attrNameLst>
                                          <p:attrName>style.visibility</p:attrName>
                                        </p:attrNameLst>
                                      </p:cBhvr>
                                      <p:to>
                                        <p:strVal val="visible"/>
                                      </p:to>
                                    </p:set>
                                    <p:anim calcmode="lin" valueType="num">
                                      <p:cBhvr additive="base">
                                        <p:cTn id="37" dur="500" fill="hold"/>
                                        <p:tgtEl>
                                          <p:spTgt spid="8280"/>
                                        </p:tgtEl>
                                        <p:attrNameLst>
                                          <p:attrName>ppt_x</p:attrName>
                                        </p:attrNameLst>
                                      </p:cBhvr>
                                      <p:tavLst>
                                        <p:tav tm="0">
                                          <p:val>
                                            <p:strVal val="#ppt_x"/>
                                          </p:val>
                                        </p:tav>
                                        <p:tav tm="100000">
                                          <p:val>
                                            <p:strVal val="#ppt_x"/>
                                          </p:val>
                                        </p:tav>
                                      </p:tavLst>
                                    </p:anim>
                                    <p:anim calcmode="lin" valueType="num">
                                      <p:cBhvr additive="base">
                                        <p:cTn id="38" dur="500" fill="hold"/>
                                        <p:tgtEl>
                                          <p:spTgt spid="828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1" nodeType="clickEffect">
                                  <p:stCondLst>
                                    <p:cond delay="0"/>
                                  </p:stCondLst>
                                  <p:childTnLst>
                                    <p:anim calcmode="lin" valueType="num">
                                      <p:cBhvr additive="base">
                                        <p:cTn id="42" dur="500"/>
                                        <p:tgtEl>
                                          <p:spTgt spid="8312"/>
                                        </p:tgtEl>
                                        <p:attrNameLst>
                                          <p:attrName>ppt_x</p:attrName>
                                        </p:attrNameLst>
                                      </p:cBhvr>
                                      <p:tavLst>
                                        <p:tav tm="0">
                                          <p:val>
                                            <p:strVal val="ppt_x"/>
                                          </p:val>
                                        </p:tav>
                                        <p:tav tm="100000">
                                          <p:val>
                                            <p:strVal val="ppt_x"/>
                                          </p:val>
                                        </p:tav>
                                      </p:tavLst>
                                    </p:anim>
                                    <p:anim calcmode="lin" valueType="num">
                                      <p:cBhvr additive="base">
                                        <p:cTn id="43" dur="500"/>
                                        <p:tgtEl>
                                          <p:spTgt spid="8312"/>
                                        </p:tgtEl>
                                        <p:attrNameLst>
                                          <p:attrName>ppt_y</p:attrName>
                                        </p:attrNameLst>
                                      </p:cBhvr>
                                      <p:tavLst>
                                        <p:tav tm="0">
                                          <p:val>
                                            <p:strVal val="ppt_y"/>
                                          </p:val>
                                        </p:tav>
                                        <p:tav tm="100000">
                                          <p:val>
                                            <p:strVal val="1+ppt_h/2"/>
                                          </p:val>
                                        </p:tav>
                                      </p:tavLst>
                                    </p:anim>
                                    <p:set>
                                      <p:cBhvr>
                                        <p:cTn id="44" dur="1" fill="hold">
                                          <p:stCondLst>
                                            <p:cond delay="499"/>
                                          </p:stCondLst>
                                        </p:cTn>
                                        <p:tgtEl>
                                          <p:spTgt spid="831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311"/>
                                        </p:tgtEl>
                                        <p:attrNameLst>
                                          <p:attrName>style.visibility</p:attrName>
                                        </p:attrNameLst>
                                      </p:cBhvr>
                                      <p:to>
                                        <p:strVal val="visible"/>
                                      </p:to>
                                    </p:set>
                                    <p:anim calcmode="lin" valueType="num">
                                      <p:cBhvr additive="base">
                                        <p:cTn id="49" dur="500" fill="hold"/>
                                        <p:tgtEl>
                                          <p:spTgt spid="8311"/>
                                        </p:tgtEl>
                                        <p:attrNameLst>
                                          <p:attrName>ppt_x</p:attrName>
                                        </p:attrNameLst>
                                      </p:cBhvr>
                                      <p:tavLst>
                                        <p:tav tm="0">
                                          <p:val>
                                            <p:strVal val="#ppt_x"/>
                                          </p:val>
                                        </p:tav>
                                        <p:tav tm="100000">
                                          <p:val>
                                            <p:strVal val="#ppt_x"/>
                                          </p:val>
                                        </p:tav>
                                      </p:tavLst>
                                    </p:anim>
                                    <p:anim calcmode="lin" valueType="num">
                                      <p:cBhvr additive="base">
                                        <p:cTn id="50" dur="500" fill="hold"/>
                                        <p:tgtEl>
                                          <p:spTgt spid="83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282"/>
                                        </p:tgtEl>
                                        <p:attrNameLst>
                                          <p:attrName>style.visibility</p:attrName>
                                        </p:attrNameLst>
                                      </p:cBhvr>
                                      <p:to>
                                        <p:strVal val="visible"/>
                                      </p:to>
                                    </p:set>
                                    <p:anim calcmode="lin" valueType="num">
                                      <p:cBhvr additive="base">
                                        <p:cTn id="55" dur="500" fill="hold"/>
                                        <p:tgtEl>
                                          <p:spTgt spid="8282"/>
                                        </p:tgtEl>
                                        <p:attrNameLst>
                                          <p:attrName>ppt_x</p:attrName>
                                        </p:attrNameLst>
                                      </p:cBhvr>
                                      <p:tavLst>
                                        <p:tav tm="0">
                                          <p:val>
                                            <p:strVal val="#ppt_x"/>
                                          </p:val>
                                        </p:tav>
                                        <p:tav tm="100000">
                                          <p:val>
                                            <p:strVal val="#ppt_x"/>
                                          </p:val>
                                        </p:tav>
                                      </p:tavLst>
                                    </p:anim>
                                    <p:anim calcmode="lin" valueType="num">
                                      <p:cBhvr additive="base">
                                        <p:cTn id="56" dur="500" fill="hold"/>
                                        <p:tgtEl>
                                          <p:spTgt spid="828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grpId="1" nodeType="clickEffect">
                                  <p:stCondLst>
                                    <p:cond delay="0"/>
                                  </p:stCondLst>
                                  <p:childTnLst>
                                    <p:anim calcmode="lin" valueType="num">
                                      <p:cBhvr additive="base">
                                        <p:cTn id="60" dur="500"/>
                                        <p:tgtEl>
                                          <p:spTgt spid="8311"/>
                                        </p:tgtEl>
                                        <p:attrNameLst>
                                          <p:attrName>ppt_x</p:attrName>
                                        </p:attrNameLst>
                                      </p:cBhvr>
                                      <p:tavLst>
                                        <p:tav tm="0">
                                          <p:val>
                                            <p:strVal val="ppt_x"/>
                                          </p:val>
                                        </p:tav>
                                        <p:tav tm="100000">
                                          <p:val>
                                            <p:strVal val="ppt_x"/>
                                          </p:val>
                                        </p:tav>
                                      </p:tavLst>
                                    </p:anim>
                                    <p:anim calcmode="lin" valueType="num">
                                      <p:cBhvr additive="base">
                                        <p:cTn id="61" dur="500"/>
                                        <p:tgtEl>
                                          <p:spTgt spid="8311"/>
                                        </p:tgtEl>
                                        <p:attrNameLst>
                                          <p:attrName>ppt_y</p:attrName>
                                        </p:attrNameLst>
                                      </p:cBhvr>
                                      <p:tavLst>
                                        <p:tav tm="0">
                                          <p:val>
                                            <p:strVal val="ppt_y"/>
                                          </p:val>
                                        </p:tav>
                                        <p:tav tm="100000">
                                          <p:val>
                                            <p:strVal val="1+ppt_h/2"/>
                                          </p:val>
                                        </p:tav>
                                      </p:tavLst>
                                    </p:anim>
                                    <p:set>
                                      <p:cBhvr>
                                        <p:cTn id="62" dur="1" fill="hold">
                                          <p:stCondLst>
                                            <p:cond delay="499"/>
                                          </p:stCondLst>
                                        </p:cTn>
                                        <p:tgtEl>
                                          <p:spTgt spid="831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318"/>
                                        </p:tgtEl>
                                        <p:attrNameLst>
                                          <p:attrName>style.visibility</p:attrName>
                                        </p:attrNameLst>
                                      </p:cBhvr>
                                      <p:to>
                                        <p:strVal val="visible"/>
                                      </p:to>
                                    </p:set>
                                    <p:anim calcmode="lin" valueType="num">
                                      <p:cBhvr additive="base">
                                        <p:cTn id="67" dur="500" fill="hold"/>
                                        <p:tgtEl>
                                          <p:spTgt spid="8318"/>
                                        </p:tgtEl>
                                        <p:attrNameLst>
                                          <p:attrName>ppt_x</p:attrName>
                                        </p:attrNameLst>
                                      </p:cBhvr>
                                      <p:tavLst>
                                        <p:tav tm="0">
                                          <p:val>
                                            <p:strVal val="#ppt_x"/>
                                          </p:val>
                                        </p:tav>
                                        <p:tav tm="100000">
                                          <p:val>
                                            <p:strVal val="#ppt_x"/>
                                          </p:val>
                                        </p:tav>
                                      </p:tavLst>
                                    </p:anim>
                                    <p:anim calcmode="lin" valueType="num">
                                      <p:cBhvr additive="base">
                                        <p:cTn id="68" dur="500" fill="hold"/>
                                        <p:tgtEl>
                                          <p:spTgt spid="831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8285"/>
                                        </p:tgtEl>
                                        <p:attrNameLst>
                                          <p:attrName>style.visibility</p:attrName>
                                        </p:attrNameLst>
                                      </p:cBhvr>
                                      <p:to>
                                        <p:strVal val="visible"/>
                                      </p:to>
                                    </p:set>
                                    <p:anim calcmode="lin" valueType="num">
                                      <p:cBhvr additive="base">
                                        <p:cTn id="73" dur="500" fill="hold"/>
                                        <p:tgtEl>
                                          <p:spTgt spid="8285"/>
                                        </p:tgtEl>
                                        <p:attrNameLst>
                                          <p:attrName>ppt_x</p:attrName>
                                        </p:attrNameLst>
                                      </p:cBhvr>
                                      <p:tavLst>
                                        <p:tav tm="0">
                                          <p:val>
                                            <p:strVal val="#ppt_x"/>
                                          </p:val>
                                        </p:tav>
                                        <p:tav tm="100000">
                                          <p:val>
                                            <p:strVal val="#ppt_x"/>
                                          </p:val>
                                        </p:tav>
                                      </p:tavLst>
                                    </p:anim>
                                    <p:anim calcmode="lin" valueType="num">
                                      <p:cBhvr additive="base">
                                        <p:cTn id="74" dur="500" fill="hold"/>
                                        <p:tgtEl>
                                          <p:spTgt spid="828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1" nodeType="clickEffect">
                                  <p:stCondLst>
                                    <p:cond delay="0"/>
                                  </p:stCondLst>
                                  <p:childTnLst>
                                    <p:anim calcmode="lin" valueType="num">
                                      <p:cBhvr additive="base">
                                        <p:cTn id="78" dur="500"/>
                                        <p:tgtEl>
                                          <p:spTgt spid="8318"/>
                                        </p:tgtEl>
                                        <p:attrNameLst>
                                          <p:attrName>ppt_x</p:attrName>
                                        </p:attrNameLst>
                                      </p:cBhvr>
                                      <p:tavLst>
                                        <p:tav tm="0">
                                          <p:val>
                                            <p:strVal val="ppt_x"/>
                                          </p:val>
                                        </p:tav>
                                        <p:tav tm="100000">
                                          <p:val>
                                            <p:strVal val="ppt_x"/>
                                          </p:val>
                                        </p:tav>
                                      </p:tavLst>
                                    </p:anim>
                                    <p:anim calcmode="lin" valueType="num">
                                      <p:cBhvr additive="base">
                                        <p:cTn id="79" dur="500"/>
                                        <p:tgtEl>
                                          <p:spTgt spid="8318"/>
                                        </p:tgtEl>
                                        <p:attrNameLst>
                                          <p:attrName>ppt_y</p:attrName>
                                        </p:attrNameLst>
                                      </p:cBhvr>
                                      <p:tavLst>
                                        <p:tav tm="0">
                                          <p:val>
                                            <p:strVal val="ppt_y"/>
                                          </p:val>
                                        </p:tav>
                                        <p:tav tm="100000">
                                          <p:val>
                                            <p:strVal val="1+ppt_h/2"/>
                                          </p:val>
                                        </p:tav>
                                      </p:tavLst>
                                    </p:anim>
                                    <p:set>
                                      <p:cBhvr>
                                        <p:cTn id="80" dur="1" fill="hold">
                                          <p:stCondLst>
                                            <p:cond delay="499"/>
                                          </p:stCondLst>
                                        </p:cTn>
                                        <p:tgtEl>
                                          <p:spTgt spid="8318"/>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8319"/>
                                        </p:tgtEl>
                                        <p:attrNameLst>
                                          <p:attrName>style.visibility</p:attrName>
                                        </p:attrNameLst>
                                      </p:cBhvr>
                                      <p:to>
                                        <p:strVal val="visible"/>
                                      </p:to>
                                    </p:set>
                                    <p:anim calcmode="lin" valueType="num">
                                      <p:cBhvr additive="base">
                                        <p:cTn id="85" dur="500" fill="hold"/>
                                        <p:tgtEl>
                                          <p:spTgt spid="8319"/>
                                        </p:tgtEl>
                                        <p:attrNameLst>
                                          <p:attrName>ppt_x</p:attrName>
                                        </p:attrNameLst>
                                      </p:cBhvr>
                                      <p:tavLst>
                                        <p:tav tm="0">
                                          <p:val>
                                            <p:strVal val="#ppt_x"/>
                                          </p:val>
                                        </p:tav>
                                        <p:tav tm="100000">
                                          <p:val>
                                            <p:strVal val="#ppt_x"/>
                                          </p:val>
                                        </p:tav>
                                      </p:tavLst>
                                    </p:anim>
                                    <p:anim calcmode="lin" valueType="num">
                                      <p:cBhvr additive="base">
                                        <p:cTn id="86" dur="500" fill="hold"/>
                                        <p:tgtEl>
                                          <p:spTgt spid="831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8287"/>
                                        </p:tgtEl>
                                        <p:attrNameLst>
                                          <p:attrName>style.visibility</p:attrName>
                                        </p:attrNameLst>
                                      </p:cBhvr>
                                      <p:to>
                                        <p:strVal val="visible"/>
                                      </p:to>
                                    </p:set>
                                    <p:anim calcmode="lin" valueType="num">
                                      <p:cBhvr additive="base">
                                        <p:cTn id="91" dur="500" fill="hold"/>
                                        <p:tgtEl>
                                          <p:spTgt spid="8287"/>
                                        </p:tgtEl>
                                        <p:attrNameLst>
                                          <p:attrName>ppt_x</p:attrName>
                                        </p:attrNameLst>
                                      </p:cBhvr>
                                      <p:tavLst>
                                        <p:tav tm="0">
                                          <p:val>
                                            <p:strVal val="#ppt_x"/>
                                          </p:val>
                                        </p:tav>
                                        <p:tav tm="100000">
                                          <p:val>
                                            <p:strVal val="#ppt_x"/>
                                          </p:val>
                                        </p:tav>
                                      </p:tavLst>
                                    </p:anim>
                                    <p:anim calcmode="lin" valueType="num">
                                      <p:cBhvr additive="base">
                                        <p:cTn id="92" dur="500" fill="hold"/>
                                        <p:tgtEl>
                                          <p:spTgt spid="8287"/>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xit" presetSubtype="4" fill="hold" grpId="1" nodeType="clickEffect">
                                  <p:stCondLst>
                                    <p:cond delay="0"/>
                                  </p:stCondLst>
                                  <p:childTnLst>
                                    <p:anim calcmode="lin" valueType="num">
                                      <p:cBhvr additive="base">
                                        <p:cTn id="96" dur="500"/>
                                        <p:tgtEl>
                                          <p:spTgt spid="8319"/>
                                        </p:tgtEl>
                                        <p:attrNameLst>
                                          <p:attrName>ppt_x</p:attrName>
                                        </p:attrNameLst>
                                      </p:cBhvr>
                                      <p:tavLst>
                                        <p:tav tm="0">
                                          <p:val>
                                            <p:strVal val="ppt_x"/>
                                          </p:val>
                                        </p:tav>
                                        <p:tav tm="100000">
                                          <p:val>
                                            <p:strVal val="ppt_x"/>
                                          </p:val>
                                        </p:tav>
                                      </p:tavLst>
                                    </p:anim>
                                    <p:anim calcmode="lin" valueType="num">
                                      <p:cBhvr additive="base">
                                        <p:cTn id="97" dur="500"/>
                                        <p:tgtEl>
                                          <p:spTgt spid="8319"/>
                                        </p:tgtEl>
                                        <p:attrNameLst>
                                          <p:attrName>ppt_y</p:attrName>
                                        </p:attrNameLst>
                                      </p:cBhvr>
                                      <p:tavLst>
                                        <p:tav tm="0">
                                          <p:val>
                                            <p:strVal val="ppt_y"/>
                                          </p:val>
                                        </p:tav>
                                        <p:tav tm="100000">
                                          <p:val>
                                            <p:strVal val="1+ppt_h/2"/>
                                          </p:val>
                                        </p:tav>
                                      </p:tavLst>
                                    </p:anim>
                                    <p:set>
                                      <p:cBhvr>
                                        <p:cTn id="98" dur="1" fill="hold">
                                          <p:stCondLst>
                                            <p:cond delay="499"/>
                                          </p:stCondLst>
                                        </p:cTn>
                                        <p:tgtEl>
                                          <p:spTgt spid="8319"/>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8288"/>
                                        </p:tgtEl>
                                        <p:attrNameLst>
                                          <p:attrName>style.visibility</p:attrName>
                                        </p:attrNameLst>
                                      </p:cBhvr>
                                      <p:to>
                                        <p:strVal val="visible"/>
                                      </p:to>
                                    </p:set>
                                    <p:anim calcmode="lin" valueType="num">
                                      <p:cBhvr additive="base">
                                        <p:cTn id="103" dur="500" fill="hold"/>
                                        <p:tgtEl>
                                          <p:spTgt spid="8288"/>
                                        </p:tgtEl>
                                        <p:attrNameLst>
                                          <p:attrName>ppt_x</p:attrName>
                                        </p:attrNameLst>
                                      </p:cBhvr>
                                      <p:tavLst>
                                        <p:tav tm="0">
                                          <p:val>
                                            <p:strVal val="#ppt_x"/>
                                          </p:val>
                                        </p:tav>
                                        <p:tav tm="100000">
                                          <p:val>
                                            <p:strVal val="#ppt_x"/>
                                          </p:val>
                                        </p:tav>
                                      </p:tavLst>
                                    </p:anim>
                                    <p:anim calcmode="lin" valueType="num">
                                      <p:cBhvr additive="base">
                                        <p:cTn id="104" dur="500" fill="hold"/>
                                        <p:tgtEl>
                                          <p:spTgt spid="8288"/>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8289"/>
                                        </p:tgtEl>
                                        <p:attrNameLst>
                                          <p:attrName>style.visibility</p:attrName>
                                        </p:attrNameLst>
                                      </p:cBhvr>
                                      <p:to>
                                        <p:strVal val="visible"/>
                                      </p:to>
                                    </p:set>
                                    <p:anim calcmode="lin" valueType="num">
                                      <p:cBhvr additive="base">
                                        <p:cTn id="109" dur="500" fill="hold"/>
                                        <p:tgtEl>
                                          <p:spTgt spid="8289"/>
                                        </p:tgtEl>
                                        <p:attrNameLst>
                                          <p:attrName>ppt_x</p:attrName>
                                        </p:attrNameLst>
                                      </p:cBhvr>
                                      <p:tavLst>
                                        <p:tav tm="0">
                                          <p:val>
                                            <p:strVal val="#ppt_x"/>
                                          </p:val>
                                        </p:tav>
                                        <p:tav tm="100000">
                                          <p:val>
                                            <p:strVal val="#ppt_x"/>
                                          </p:val>
                                        </p:tav>
                                      </p:tavLst>
                                    </p:anim>
                                    <p:anim calcmode="lin" valueType="num">
                                      <p:cBhvr additive="base">
                                        <p:cTn id="110" dur="500" fill="hold"/>
                                        <p:tgtEl>
                                          <p:spTgt spid="8289"/>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8290"/>
                                        </p:tgtEl>
                                        <p:attrNameLst>
                                          <p:attrName>style.visibility</p:attrName>
                                        </p:attrNameLst>
                                      </p:cBhvr>
                                      <p:to>
                                        <p:strVal val="visible"/>
                                      </p:to>
                                    </p:set>
                                    <p:anim calcmode="lin" valueType="num">
                                      <p:cBhvr additive="base">
                                        <p:cTn id="115" dur="500" fill="hold"/>
                                        <p:tgtEl>
                                          <p:spTgt spid="8290"/>
                                        </p:tgtEl>
                                        <p:attrNameLst>
                                          <p:attrName>ppt_x</p:attrName>
                                        </p:attrNameLst>
                                      </p:cBhvr>
                                      <p:tavLst>
                                        <p:tav tm="0">
                                          <p:val>
                                            <p:strVal val="#ppt_x"/>
                                          </p:val>
                                        </p:tav>
                                        <p:tav tm="100000">
                                          <p:val>
                                            <p:strVal val="#ppt_x"/>
                                          </p:val>
                                        </p:tav>
                                      </p:tavLst>
                                    </p:anim>
                                    <p:anim calcmode="lin" valueType="num">
                                      <p:cBhvr additive="base">
                                        <p:cTn id="116" dur="500" fill="hold"/>
                                        <p:tgtEl>
                                          <p:spTgt spid="8290"/>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8313"/>
                                        </p:tgtEl>
                                        <p:attrNameLst>
                                          <p:attrName>style.visibility</p:attrName>
                                        </p:attrNameLst>
                                      </p:cBhvr>
                                      <p:to>
                                        <p:strVal val="visible"/>
                                      </p:to>
                                    </p:set>
                                    <p:anim calcmode="lin" valueType="num">
                                      <p:cBhvr additive="base">
                                        <p:cTn id="121" dur="500" fill="hold"/>
                                        <p:tgtEl>
                                          <p:spTgt spid="8313"/>
                                        </p:tgtEl>
                                        <p:attrNameLst>
                                          <p:attrName>ppt_x</p:attrName>
                                        </p:attrNameLst>
                                      </p:cBhvr>
                                      <p:tavLst>
                                        <p:tav tm="0">
                                          <p:val>
                                            <p:strVal val="#ppt_x"/>
                                          </p:val>
                                        </p:tav>
                                        <p:tav tm="100000">
                                          <p:val>
                                            <p:strVal val="#ppt_x"/>
                                          </p:val>
                                        </p:tav>
                                      </p:tavLst>
                                    </p:anim>
                                    <p:anim calcmode="lin" valueType="num">
                                      <p:cBhvr additive="base">
                                        <p:cTn id="122" dur="500" fill="hold"/>
                                        <p:tgtEl>
                                          <p:spTgt spid="8313"/>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8291"/>
                                        </p:tgtEl>
                                        <p:attrNameLst>
                                          <p:attrName>style.visibility</p:attrName>
                                        </p:attrNameLst>
                                      </p:cBhvr>
                                      <p:to>
                                        <p:strVal val="visible"/>
                                      </p:to>
                                    </p:set>
                                    <p:anim calcmode="lin" valueType="num">
                                      <p:cBhvr additive="base">
                                        <p:cTn id="127" dur="500" fill="hold"/>
                                        <p:tgtEl>
                                          <p:spTgt spid="8291"/>
                                        </p:tgtEl>
                                        <p:attrNameLst>
                                          <p:attrName>ppt_x</p:attrName>
                                        </p:attrNameLst>
                                      </p:cBhvr>
                                      <p:tavLst>
                                        <p:tav tm="0">
                                          <p:val>
                                            <p:strVal val="#ppt_x"/>
                                          </p:val>
                                        </p:tav>
                                        <p:tav tm="100000">
                                          <p:val>
                                            <p:strVal val="#ppt_x"/>
                                          </p:val>
                                        </p:tav>
                                      </p:tavLst>
                                    </p:anim>
                                    <p:anim calcmode="lin" valueType="num">
                                      <p:cBhvr additive="base">
                                        <p:cTn id="128" dur="500" fill="hold"/>
                                        <p:tgtEl>
                                          <p:spTgt spid="8291"/>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xit" presetSubtype="4" fill="hold" grpId="1" nodeType="clickEffect">
                                  <p:stCondLst>
                                    <p:cond delay="0"/>
                                  </p:stCondLst>
                                  <p:childTnLst>
                                    <p:anim calcmode="lin" valueType="num">
                                      <p:cBhvr additive="base">
                                        <p:cTn id="132" dur="500"/>
                                        <p:tgtEl>
                                          <p:spTgt spid="8313"/>
                                        </p:tgtEl>
                                        <p:attrNameLst>
                                          <p:attrName>ppt_x</p:attrName>
                                        </p:attrNameLst>
                                      </p:cBhvr>
                                      <p:tavLst>
                                        <p:tav tm="0">
                                          <p:val>
                                            <p:strVal val="ppt_x"/>
                                          </p:val>
                                        </p:tav>
                                        <p:tav tm="100000">
                                          <p:val>
                                            <p:strVal val="ppt_x"/>
                                          </p:val>
                                        </p:tav>
                                      </p:tavLst>
                                    </p:anim>
                                    <p:anim calcmode="lin" valueType="num">
                                      <p:cBhvr additive="base">
                                        <p:cTn id="133" dur="500"/>
                                        <p:tgtEl>
                                          <p:spTgt spid="8313"/>
                                        </p:tgtEl>
                                        <p:attrNameLst>
                                          <p:attrName>ppt_y</p:attrName>
                                        </p:attrNameLst>
                                      </p:cBhvr>
                                      <p:tavLst>
                                        <p:tav tm="0">
                                          <p:val>
                                            <p:strVal val="ppt_y"/>
                                          </p:val>
                                        </p:tav>
                                        <p:tav tm="100000">
                                          <p:val>
                                            <p:strVal val="1+ppt_h/2"/>
                                          </p:val>
                                        </p:tav>
                                      </p:tavLst>
                                    </p:anim>
                                    <p:set>
                                      <p:cBhvr>
                                        <p:cTn id="134" dur="1" fill="hold">
                                          <p:stCondLst>
                                            <p:cond delay="499"/>
                                          </p:stCondLst>
                                        </p:cTn>
                                        <p:tgtEl>
                                          <p:spTgt spid="8313"/>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8320"/>
                                        </p:tgtEl>
                                        <p:attrNameLst>
                                          <p:attrName>style.visibility</p:attrName>
                                        </p:attrNameLst>
                                      </p:cBhvr>
                                      <p:to>
                                        <p:strVal val="visible"/>
                                      </p:to>
                                    </p:set>
                                    <p:anim calcmode="lin" valueType="num">
                                      <p:cBhvr additive="base">
                                        <p:cTn id="139" dur="500" fill="hold"/>
                                        <p:tgtEl>
                                          <p:spTgt spid="8320"/>
                                        </p:tgtEl>
                                        <p:attrNameLst>
                                          <p:attrName>ppt_x</p:attrName>
                                        </p:attrNameLst>
                                      </p:cBhvr>
                                      <p:tavLst>
                                        <p:tav tm="0">
                                          <p:val>
                                            <p:strVal val="#ppt_x"/>
                                          </p:val>
                                        </p:tav>
                                        <p:tav tm="100000">
                                          <p:val>
                                            <p:strVal val="#ppt_x"/>
                                          </p:val>
                                        </p:tav>
                                      </p:tavLst>
                                    </p:anim>
                                    <p:anim calcmode="lin" valueType="num">
                                      <p:cBhvr additive="base">
                                        <p:cTn id="140" dur="500" fill="hold"/>
                                        <p:tgtEl>
                                          <p:spTgt spid="8320"/>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8292"/>
                                        </p:tgtEl>
                                        <p:attrNameLst>
                                          <p:attrName>style.visibility</p:attrName>
                                        </p:attrNameLst>
                                      </p:cBhvr>
                                      <p:to>
                                        <p:strVal val="visible"/>
                                      </p:to>
                                    </p:set>
                                    <p:anim calcmode="lin" valueType="num">
                                      <p:cBhvr additive="base">
                                        <p:cTn id="145" dur="500" fill="hold"/>
                                        <p:tgtEl>
                                          <p:spTgt spid="8292"/>
                                        </p:tgtEl>
                                        <p:attrNameLst>
                                          <p:attrName>ppt_x</p:attrName>
                                        </p:attrNameLst>
                                      </p:cBhvr>
                                      <p:tavLst>
                                        <p:tav tm="0">
                                          <p:val>
                                            <p:strVal val="#ppt_x"/>
                                          </p:val>
                                        </p:tav>
                                        <p:tav tm="100000">
                                          <p:val>
                                            <p:strVal val="#ppt_x"/>
                                          </p:val>
                                        </p:tav>
                                      </p:tavLst>
                                    </p:anim>
                                    <p:anim calcmode="lin" valueType="num">
                                      <p:cBhvr additive="base">
                                        <p:cTn id="146" dur="500" fill="hold"/>
                                        <p:tgtEl>
                                          <p:spTgt spid="8292"/>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xit" presetSubtype="4" fill="hold" grpId="1" nodeType="clickEffect">
                                  <p:stCondLst>
                                    <p:cond delay="0"/>
                                  </p:stCondLst>
                                  <p:childTnLst>
                                    <p:anim calcmode="lin" valueType="num">
                                      <p:cBhvr additive="base">
                                        <p:cTn id="150" dur="500"/>
                                        <p:tgtEl>
                                          <p:spTgt spid="8320"/>
                                        </p:tgtEl>
                                        <p:attrNameLst>
                                          <p:attrName>ppt_x</p:attrName>
                                        </p:attrNameLst>
                                      </p:cBhvr>
                                      <p:tavLst>
                                        <p:tav tm="0">
                                          <p:val>
                                            <p:strVal val="ppt_x"/>
                                          </p:val>
                                        </p:tav>
                                        <p:tav tm="100000">
                                          <p:val>
                                            <p:strVal val="ppt_x"/>
                                          </p:val>
                                        </p:tav>
                                      </p:tavLst>
                                    </p:anim>
                                    <p:anim calcmode="lin" valueType="num">
                                      <p:cBhvr additive="base">
                                        <p:cTn id="151" dur="500"/>
                                        <p:tgtEl>
                                          <p:spTgt spid="8320"/>
                                        </p:tgtEl>
                                        <p:attrNameLst>
                                          <p:attrName>ppt_y</p:attrName>
                                        </p:attrNameLst>
                                      </p:cBhvr>
                                      <p:tavLst>
                                        <p:tav tm="0">
                                          <p:val>
                                            <p:strVal val="ppt_y"/>
                                          </p:val>
                                        </p:tav>
                                        <p:tav tm="100000">
                                          <p:val>
                                            <p:strVal val="1+ppt_h/2"/>
                                          </p:val>
                                        </p:tav>
                                      </p:tavLst>
                                    </p:anim>
                                    <p:set>
                                      <p:cBhvr>
                                        <p:cTn id="152" dur="1" fill="hold">
                                          <p:stCondLst>
                                            <p:cond delay="499"/>
                                          </p:stCondLst>
                                        </p:cTn>
                                        <p:tgtEl>
                                          <p:spTgt spid="8320"/>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8322"/>
                                        </p:tgtEl>
                                        <p:attrNameLst>
                                          <p:attrName>style.visibility</p:attrName>
                                        </p:attrNameLst>
                                      </p:cBhvr>
                                      <p:to>
                                        <p:strVal val="visible"/>
                                      </p:to>
                                    </p:set>
                                    <p:anim calcmode="lin" valueType="num">
                                      <p:cBhvr additive="base">
                                        <p:cTn id="157" dur="500" fill="hold"/>
                                        <p:tgtEl>
                                          <p:spTgt spid="8322"/>
                                        </p:tgtEl>
                                        <p:attrNameLst>
                                          <p:attrName>ppt_x</p:attrName>
                                        </p:attrNameLst>
                                      </p:cBhvr>
                                      <p:tavLst>
                                        <p:tav tm="0">
                                          <p:val>
                                            <p:strVal val="#ppt_x"/>
                                          </p:val>
                                        </p:tav>
                                        <p:tav tm="100000">
                                          <p:val>
                                            <p:strVal val="#ppt_x"/>
                                          </p:val>
                                        </p:tav>
                                      </p:tavLst>
                                    </p:anim>
                                    <p:anim calcmode="lin" valueType="num">
                                      <p:cBhvr additive="base">
                                        <p:cTn id="158" dur="500" fill="hold"/>
                                        <p:tgtEl>
                                          <p:spTgt spid="8322"/>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8294"/>
                                        </p:tgtEl>
                                        <p:attrNameLst>
                                          <p:attrName>style.visibility</p:attrName>
                                        </p:attrNameLst>
                                      </p:cBhvr>
                                      <p:to>
                                        <p:strVal val="visible"/>
                                      </p:to>
                                    </p:set>
                                    <p:anim calcmode="lin" valueType="num">
                                      <p:cBhvr additive="base">
                                        <p:cTn id="163" dur="500" fill="hold"/>
                                        <p:tgtEl>
                                          <p:spTgt spid="8294"/>
                                        </p:tgtEl>
                                        <p:attrNameLst>
                                          <p:attrName>ppt_x</p:attrName>
                                        </p:attrNameLst>
                                      </p:cBhvr>
                                      <p:tavLst>
                                        <p:tav tm="0">
                                          <p:val>
                                            <p:strVal val="#ppt_x"/>
                                          </p:val>
                                        </p:tav>
                                        <p:tav tm="100000">
                                          <p:val>
                                            <p:strVal val="#ppt_x"/>
                                          </p:val>
                                        </p:tav>
                                      </p:tavLst>
                                    </p:anim>
                                    <p:anim calcmode="lin" valueType="num">
                                      <p:cBhvr additive="base">
                                        <p:cTn id="164" dur="500" fill="hold"/>
                                        <p:tgtEl>
                                          <p:spTgt spid="8294"/>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xit" presetSubtype="4" fill="hold" grpId="1" nodeType="clickEffect">
                                  <p:stCondLst>
                                    <p:cond delay="0"/>
                                  </p:stCondLst>
                                  <p:childTnLst>
                                    <p:anim calcmode="lin" valueType="num">
                                      <p:cBhvr additive="base">
                                        <p:cTn id="168" dur="500"/>
                                        <p:tgtEl>
                                          <p:spTgt spid="8322"/>
                                        </p:tgtEl>
                                        <p:attrNameLst>
                                          <p:attrName>ppt_x</p:attrName>
                                        </p:attrNameLst>
                                      </p:cBhvr>
                                      <p:tavLst>
                                        <p:tav tm="0">
                                          <p:val>
                                            <p:strVal val="ppt_x"/>
                                          </p:val>
                                        </p:tav>
                                        <p:tav tm="100000">
                                          <p:val>
                                            <p:strVal val="ppt_x"/>
                                          </p:val>
                                        </p:tav>
                                      </p:tavLst>
                                    </p:anim>
                                    <p:anim calcmode="lin" valueType="num">
                                      <p:cBhvr additive="base">
                                        <p:cTn id="169" dur="500"/>
                                        <p:tgtEl>
                                          <p:spTgt spid="8322"/>
                                        </p:tgtEl>
                                        <p:attrNameLst>
                                          <p:attrName>ppt_y</p:attrName>
                                        </p:attrNameLst>
                                      </p:cBhvr>
                                      <p:tavLst>
                                        <p:tav tm="0">
                                          <p:val>
                                            <p:strVal val="ppt_y"/>
                                          </p:val>
                                        </p:tav>
                                        <p:tav tm="100000">
                                          <p:val>
                                            <p:strVal val="1+ppt_h/2"/>
                                          </p:val>
                                        </p:tav>
                                      </p:tavLst>
                                    </p:anim>
                                    <p:set>
                                      <p:cBhvr>
                                        <p:cTn id="170" dur="1" fill="hold">
                                          <p:stCondLst>
                                            <p:cond delay="499"/>
                                          </p:stCondLst>
                                        </p:cTn>
                                        <p:tgtEl>
                                          <p:spTgt spid="8322"/>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8295"/>
                                        </p:tgtEl>
                                        <p:attrNameLst>
                                          <p:attrName>style.visibility</p:attrName>
                                        </p:attrNameLst>
                                      </p:cBhvr>
                                      <p:to>
                                        <p:strVal val="visible"/>
                                      </p:to>
                                    </p:set>
                                    <p:anim calcmode="lin" valueType="num">
                                      <p:cBhvr additive="base">
                                        <p:cTn id="175" dur="500" fill="hold"/>
                                        <p:tgtEl>
                                          <p:spTgt spid="8295"/>
                                        </p:tgtEl>
                                        <p:attrNameLst>
                                          <p:attrName>ppt_x</p:attrName>
                                        </p:attrNameLst>
                                      </p:cBhvr>
                                      <p:tavLst>
                                        <p:tav tm="0">
                                          <p:val>
                                            <p:strVal val="#ppt_x"/>
                                          </p:val>
                                        </p:tav>
                                        <p:tav tm="100000">
                                          <p:val>
                                            <p:strVal val="#ppt_x"/>
                                          </p:val>
                                        </p:tav>
                                      </p:tavLst>
                                    </p:anim>
                                    <p:anim calcmode="lin" valueType="num">
                                      <p:cBhvr additive="base">
                                        <p:cTn id="176" dur="500" fill="hold"/>
                                        <p:tgtEl>
                                          <p:spTgt spid="8295"/>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grpId="0" nodeType="clickEffect">
                                  <p:stCondLst>
                                    <p:cond delay="0"/>
                                  </p:stCondLst>
                                  <p:childTnLst>
                                    <p:set>
                                      <p:cBhvr>
                                        <p:cTn id="180" dur="1" fill="hold">
                                          <p:stCondLst>
                                            <p:cond delay="0"/>
                                          </p:stCondLst>
                                        </p:cTn>
                                        <p:tgtEl>
                                          <p:spTgt spid="8316"/>
                                        </p:tgtEl>
                                        <p:attrNameLst>
                                          <p:attrName>style.visibility</p:attrName>
                                        </p:attrNameLst>
                                      </p:cBhvr>
                                      <p:to>
                                        <p:strVal val="visible"/>
                                      </p:to>
                                    </p:set>
                                    <p:anim calcmode="lin" valueType="num">
                                      <p:cBhvr additive="base">
                                        <p:cTn id="181" dur="500" fill="hold"/>
                                        <p:tgtEl>
                                          <p:spTgt spid="8316"/>
                                        </p:tgtEl>
                                        <p:attrNameLst>
                                          <p:attrName>ppt_x</p:attrName>
                                        </p:attrNameLst>
                                      </p:cBhvr>
                                      <p:tavLst>
                                        <p:tav tm="0">
                                          <p:val>
                                            <p:strVal val="#ppt_x"/>
                                          </p:val>
                                        </p:tav>
                                        <p:tav tm="100000">
                                          <p:val>
                                            <p:strVal val="#ppt_x"/>
                                          </p:val>
                                        </p:tav>
                                      </p:tavLst>
                                    </p:anim>
                                    <p:anim calcmode="lin" valueType="num">
                                      <p:cBhvr additive="base">
                                        <p:cTn id="182" dur="500" fill="hold"/>
                                        <p:tgtEl>
                                          <p:spTgt spid="8316"/>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8297"/>
                                        </p:tgtEl>
                                        <p:attrNameLst>
                                          <p:attrName>style.visibility</p:attrName>
                                        </p:attrNameLst>
                                      </p:cBhvr>
                                      <p:to>
                                        <p:strVal val="visible"/>
                                      </p:to>
                                    </p:set>
                                    <p:anim calcmode="lin" valueType="num">
                                      <p:cBhvr additive="base">
                                        <p:cTn id="187" dur="500" fill="hold"/>
                                        <p:tgtEl>
                                          <p:spTgt spid="8297"/>
                                        </p:tgtEl>
                                        <p:attrNameLst>
                                          <p:attrName>ppt_x</p:attrName>
                                        </p:attrNameLst>
                                      </p:cBhvr>
                                      <p:tavLst>
                                        <p:tav tm="0">
                                          <p:val>
                                            <p:strVal val="#ppt_x"/>
                                          </p:val>
                                        </p:tav>
                                        <p:tav tm="100000">
                                          <p:val>
                                            <p:strVal val="#ppt_x"/>
                                          </p:val>
                                        </p:tav>
                                      </p:tavLst>
                                    </p:anim>
                                    <p:anim calcmode="lin" valueType="num">
                                      <p:cBhvr additive="base">
                                        <p:cTn id="188" dur="500" fill="hold"/>
                                        <p:tgtEl>
                                          <p:spTgt spid="8297"/>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xit" presetSubtype="4" fill="hold" grpId="1" nodeType="clickEffect">
                                  <p:stCondLst>
                                    <p:cond delay="0"/>
                                  </p:stCondLst>
                                  <p:childTnLst>
                                    <p:anim calcmode="lin" valueType="num">
                                      <p:cBhvr additive="base">
                                        <p:cTn id="192" dur="500"/>
                                        <p:tgtEl>
                                          <p:spTgt spid="8316"/>
                                        </p:tgtEl>
                                        <p:attrNameLst>
                                          <p:attrName>ppt_x</p:attrName>
                                        </p:attrNameLst>
                                      </p:cBhvr>
                                      <p:tavLst>
                                        <p:tav tm="0">
                                          <p:val>
                                            <p:strVal val="ppt_x"/>
                                          </p:val>
                                        </p:tav>
                                        <p:tav tm="100000">
                                          <p:val>
                                            <p:strVal val="ppt_x"/>
                                          </p:val>
                                        </p:tav>
                                      </p:tavLst>
                                    </p:anim>
                                    <p:anim calcmode="lin" valueType="num">
                                      <p:cBhvr additive="base">
                                        <p:cTn id="193" dur="500"/>
                                        <p:tgtEl>
                                          <p:spTgt spid="8316"/>
                                        </p:tgtEl>
                                        <p:attrNameLst>
                                          <p:attrName>ppt_y</p:attrName>
                                        </p:attrNameLst>
                                      </p:cBhvr>
                                      <p:tavLst>
                                        <p:tav tm="0">
                                          <p:val>
                                            <p:strVal val="ppt_y"/>
                                          </p:val>
                                        </p:tav>
                                        <p:tav tm="100000">
                                          <p:val>
                                            <p:strVal val="1+ppt_h/2"/>
                                          </p:val>
                                        </p:tav>
                                      </p:tavLst>
                                    </p:anim>
                                    <p:set>
                                      <p:cBhvr>
                                        <p:cTn id="194" dur="1" fill="hold">
                                          <p:stCondLst>
                                            <p:cond delay="499"/>
                                          </p:stCondLst>
                                        </p:cTn>
                                        <p:tgtEl>
                                          <p:spTgt spid="8316"/>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grpId="0" nodeType="clickEffect">
                                  <p:stCondLst>
                                    <p:cond delay="0"/>
                                  </p:stCondLst>
                                  <p:childTnLst>
                                    <p:set>
                                      <p:cBhvr>
                                        <p:cTn id="198" dur="1" fill="hold">
                                          <p:stCondLst>
                                            <p:cond delay="0"/>
                                          </p:stCondLst>
                                        </p:cTn>
                                        <p:tgtEl>
                                          <p:spTgt spid="8298"/>
                                        </p:tgtEl>
                                        <p:attrNameLst>
                                          <p:attrName>style.visibility</p:attrName>
                                        </p:attrNameLst>
                                      </p:cBhvr>
                                      <p:to>
                                        <p:strVal val="visible"/>
                                      </p:to>
                                    </p:set>
                                    <p:anim calcmode="lin" valueType="num">
                                      <p:cBhvr additive="base">
                                        <p:cTn id="199" dur="500" fill="hold"/>
                                        <p:tgtEl>
                                          <p:spTgt spid="8298"/>
                                        </p:tgtEl>
                                        <p:attrNameLst>
                                          <p:attrName>ppt_x</p:attrName>
                                        </p:attrNameLst>
                                      </p:cBhvr>
                                      <p:tavLst>
                                        <p:tav tm="0">
                                          <p:val>
                                            <p:strVal val="#ppt_x"/>
                                          </p:val>
                                        </p:tav>
                                        <p:tav tm="100000">
                                          <p:val>
                                            <p:strVal val="#ppt_x"/>
                                          </p:val>
                                        </p:tav>
                                      </p:tavLst>
                                    </p:anim>
                                    <p:anim calcmode="lin" valueType="num">
                                      <p:cBhvr additive="base">
                                        <p:cTn id="200" dur="500" fill="hold"/>
                                        <p:tgtEl>
                                          <p:spTgt spid="8298"/>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grpId="0" nodeType="clickEffect">
                                  <p:stCondLst>
                                    <p:cond delay="0"/>
                                  </p:stCondLst>
                                  <p:childTnLst>
                                    <p:set>
                                      <p:cBhvr>
                                        <p:cTn id="204" dur="1" fill="hold">
                                          <p:stCondLst>
                                            <p:cond delay="0"/>
                                          </p:stCondLst>
                                        </p:cTn>
                                        <p:tgtEl>
                                          <p:spTgt spid="8299"/>
                                        </p:tgtEl>
                                        <p:attrNameLst>
                                          <p:attrName>style.visibility</p:attrName>
                                        </p:attrNameLst>
                                      </p:cBhvr>
                                      <p:to>
                                        <p:strVal val="visible"/>
                                      </p:to>
                                    </p:set>
                                    <p:anim calcmode="lin" valueType="num">
                                      <p:cBhvr additive="base">
                                        <p:cTn id="205" dur="500" fill="hold"/>
                                        <p:tgtEl>
                                          <p:spTgt spid="8299"/>
                                        </p:tgtEl>
                                        <p:attrNameLst>
                                          <p:attrName>ppt_x</p:attrName>
                                        </p:attrNameLst>
                                      </p:cBhvr>
                                      <p:tavLst>
                                        <p:tav tm="0">
                                          <p:val>
                                            <p:strVal val="#ppt_x"/>
                                          </p:val>
                                        </p:tav>
                                        <p:tav tm="100000">
                                          <p:val>
                                            <p:strVal val="#ppt_x"/>
                                          </p:val>
                                        </p:tav>
                                      </p:tavLst>
                                    </p:anim>
                                    <p:anim calcmode="lin" valueType="num">
                                      <p:cBhvr additive="base">
                                        <p:cTn id="206" dur="500" fill="hold"/>
                                        <p:tgtEl>
                                          <p:spTgt spid="8299"/>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grpId="0" nodeType="clickEffect">
                                  <p:stCondLst>
                                    <p:cond delay="0"/>
                                  </p:stCondLst>
                                  <p:childTnLst>
                                    <p:set>
                                      <p:cBhvr>
                                        <p:cTn id="210" dur="1" fill="hold">
                                          <p:stCondLst>
                                            <p:cond delay="0"/>
                                          </p:stCondLst>
                                        </p:cTn>
                                        <p:tgtEl>
                                          <p:spTgt spid="8323"/>
                                        </p:tgtEl>
                                        <p:attrNameLst>
                                          <p:attrName>style.visibility</p:attrName>
                                        </p:attrNameLst>
                                      </p:cBhvr>
                                      <p:to>
                                        <p:strVal val="visible"/>
                                      </p:to>
                                    </p:set>
                                    <p:anim calcmode="lin" valueType="num">
                                      <p:cBhvr additive="base">
                                        <p:cTn id="211" dur="500" fill="hold"/>
                                        <p:tgtEl>
                                          <p:spTgt spid="8323"/>
                                        </p:tgtEl>
                                        <p:attrNameLst>
                                          <p:attrName>ppt_x</p:attrName>
                                        </p:attrNameLst>
                                      </p:cBhvr>
                                      <p:tavLst>
                                        <p:tav tm="0">
                                          <p:val>
                                            <p:strVal val="#ppt_x"/>
                                          </p:val>
                                        </p:tav>
                                        <p:tav tm="100000">
                                          <p:val>
                                            <p:strVal val="#ppt_x"/>
                                          </p:val>
                                        </p:tav>
                                      </p:tavLst>
                                    </p:anim>
                                    <p:anim calcmode="lin" valueType="num">
                                      <p:cBhvr additive="base">
                                        <p:cTn id="212" dur="500" fill="hold"/>
                                        <p:tgtEl>
                                          <p:spTgt spid="8323"/>
                                        </p:tgtEl>
                                        <p:attrNameLst>
                                          <p:attrName>ppt_y</p:attrName>
                                        </p:attrNameLst>
                                      </p:cBhvr>
                                      <p:tavLst>
                                        <p:tav tm="0">
                                          <p:val>
                                            <p:strVal val="1+#ppt_h/2"/>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4" fill="hold" grpId="0" nodeType="clickEffect">
                                  <p:stCondLst>
                                    <p:cond delay="0"/>
                                  </p:stCondLst>
                                  <p:childTnLst>
                                    <p:set>
                                      <p:cBhvr>
                                        <p:cTn id="216" dur="1" fill="hold">
                                          <p:stCondLst>
                                            <p:cond delay="0"/>
                                          </p:stCondLst>
                                        </p:cTn>
                                        <p:tgtEl>
                                          <p:spTgt spid="8300"/>
                                        </p:tgtEl>
                                        <p:attrNameLst>
                                          <p:attrName>style.visibility</p:attrName>
                                        </p:attrNameLst>
                                      </p:cBhvr>
                                      <p:to>
                                        <p:strVal val="visible"/>
                                      </p:to>
                                    </p:set>
                                    <p:anim calcmode="lin" valueType="num">
                                      <p:cBhvr additive="base">
                                        <p:cTn id="217" dur="500" fill="hold"/>
                                        <p:tgtEl>
                                          <p:spTgt spid="8300"/>
                                        </p:tgtEl>
                                        <p:attrNameLst>
                                          <p:attrName>ppt_x</p:attrName>
                                        </p:attrNameLst>
                                      </p:cBhvr>
                                      <p:tavLst>
                                        <p:tav tm="0">
                                          <p:val>
                                            <p:strVal val="#ppt_x"/>
                                          </p:val>
                                        </p:tav>
                                        <p:tav tm="100000">
                                          <p:val>
                                            <p:strVal val="#ppt_x"/>
                                          </p:val>
                                        </p:tav>
                                      </p:tavLst>
                                    </p:anim>
                                    <p:anim calcmode="lin" valueType="num">
                                      <p:cBhvr additive="base">
                                        <p:cTn id="218" dur="500" fill="hold"/>
                                        <p:tgtEl>
                                          <p:spTgt spid="8300"/>
                                        </p:tgtEl>
                                        <p:attrNameLst>
                                          <p:attrName>ppt_y</p:attrName>
                                        </p:attrNameLst>
                                      </p:cBhvr>
                                      <p:tavLst>
                                        <p:tav tm="0">
                                          <p:val>
                                            <p:strVal val="1+#ppt_h/2"/>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xit" presetSubtype="4" fill="hold" grpId="1" nodeType="clickEffect">
                                  <p:stCondLst>
                                    <p:cond delay="0"/>
                                  </p:stCondLst>
                                  <p:childTnLst>
                                    <p:anim calcmode="lin" valueType="num">
                                      <p:cBhvr additive="base">
                                        <p:cTn id="222" dur="500"/>
                                        <p:tgtEl>
                                          <p:spTgt spid="8323"/>
                                        </p:tgtEl>
                                        <p:attrNameLst>
                                          <p:attrName>ppt_x</p:attrName>
                                        </p:attrNameLst>
                                      </p:cBhvr>
                                      <p:tavLst>
                                        <p:tav tm="0">
                                          <p:val>
                                            <p:strVal val="ppt_x"/>
                                          </p:val>
                                        </p:tav>
                                        <p:tav tm="100000">
                                          <p:val>
                                            <p:strVal val="ppt_x"/>
                                          </p:val>
                                        </p:tav>
                                      </p:tavLst>
                                    </p:anim>
                                    <p:anim calcmode="lin" valueType="num">
                                      <p:cBhvr additive="base">
                                        <p:cTn id="223" dur="500"/>
                                        <p:tgtEl>
                                          <p:spTgt spid="8323"/>
                                        </p:tgtEl>
                                        <p:attrNameLst>
                                          <p:attrName>ppt_y</p:attrName>
                                        </p:attrNameLst>
                                      </p:cBhvr>
                                      <p:tavLst>
                                        <p:tav tm="0">
                                          <p:val>
                                            <p:strVal val="ppt_y"/>
                                          </p:val>
                                        </p:tav>
                                        <p:tav tm="100000">
                                          <p:val>
                                            <p:strVal val="1+ppt_h/2"/>
                                          </p:val>
                                        </p:tav>
                                      </p:tavLst>
                                    </p:anim>
                                    <p:set>
                                      <p:cBhvr>
                                        <p:cTn id="224" dur="1" fill="hold">
                                          <p:stCondLst>
                                            <p:cond delay="499"/>
                                          </p:stCondLst>
                                        </p:cTn>
                                        <p:tgtEl>
                                          <p:spTgt spid="8323"/>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2" presetClass="entr" presetSubtype="4" fill="hold" grpId="0" nodeType="clickEffect">
                                  <p:stCondLst>
                                    <p:cond delay="0"/>
                                  </p:stCondLst>
                                  <p:childTnLst>
                                    <p:set>
                                      <p:cBhvr>
                                        <p:cTn id="228" dur="1" fill="hold">
                                          <p:stCondLst>
                                            <p:cond delay="0"/>
                                          </p:stCondLst>
                                        </p:cTn>
                                        <p:tgtEl>
                                          <p:spTgt spid="8303"/>
                                        </p:tgtEl>
                                        <p:attrNameLst>
                                          <p:attrName>style.visibility</p:attrName>
                                        </p:attrNameLst>
                                      </p:cBhvr>
                                      <p:to>
                                        <p:strVal val="visible"/>
                                      </p:to>
                                    </p:set>
                                    <p:anim calcmode="lin" valueType="num">
                                      <p:cBhvr additive="base">
                                        <p:cTn id="229" dur="500" fill="hold"/>
                                        <p:tgtEl>
                                          <p:spTgt spid="8303"/>
                                        </p:tgtEl>
                                        <p:attrNameLst>
                                          <p:attrName>ppt_x</p:attrName>
                                        </p:attrNameLst>
                                      </p:cBhvr>
                                      <p:tavLst>
                                        <p:tav tm="0">
                                          <p:val>
                                            <p:strVal val="#ppt_x"/>
                                          </p:val>
                                        </p:tav>
                                        <p:tav tm="100000">
                                          <p:val>
                                            <p:strVal val="#ppt_x"/>
                                          </p:val>
                                        </p:tav>
                                      </p:tavLst>
                                    </p:anim>
                                    <p:anim calcmode="lin" valueType="num">
                                      <p:cBhvr additive="base">
                                        <p:cTn id="230" dur="500" fill="hold"/>
                                        <p:tgtEl>
                                          <p:spTgt spid="8303"/>
                                        </p:tgtEl>
                                        <p:attrNameLst>
                                          <p:attrName>ppt_y</p:attrName>
                                        </p:attrNameLst>
                                      </p:cBhvr>
                                      <p:tavLst>
                                        <p:tav tm="0">
                                          <p:val>
                                            <p:strVal val="1+#ppt_h/2"/>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ntr" presetSubtype="4" fill="hold" grpId="0" nodeType="clickEffect">
                                  <p:stCondLst>
                                    <p:cond delay="0"/>
                                  </p:stCondLst>
                                  <p:childTnLst>
                                    <p:set>
                                      <p:cBhvr>
                                        <p:cTn id="234" dur="1" fill="hold">
                                          <p:stCondLst>
                                            <p:cond delay="0"/>
                                          </p:stCondLst>
                                        </p:cTn>
                                        <p:tgtEl>
                                          <p:spTgt spid="8306"/>
                                        </p:tgtEl>
                                        <p:attrNameLst>
                                          <p:attrName>style.visibility</p:attrName>
                                        </p:attrNameLst>
                                      </p:cBhvr>
                                      <p:to>
                                        <p:strVal val="visible"/>
                                      </p:to>
                                    </p:set>
                                    <p:anim calcmode="lin" valueType="num">
                                      <p:cBhvr additive="base">
                                        <p:cTn id="235" dur="500" fill="hold"/>
                                        <p:tgtEl>
                                          <p:spTgt spid="8306"/>
                                        </p:tgtEl>
                                        <p:attrNameLst>
                                          <p:attrName>ppt_x</p:attrName>
                                        </p:attrNameLst>
                                      </p:cBhvr>
                                      <p:tavLst>
                                        <p:tav tm="0">
                                          <p:val>
                                            <p:strVal val="#ppt_x"/>
                                          </p:val>
                                        </p:tav>
                                        <p:tav tm="100000">
                                          <p:val>
                                            <p:strVal val="#ppt_x"/>
                                          </p:val>
                                        </p:tav>
                                      </p:tavLst>
                                    </p:anim>
                                    <p:anim calcmode="lin" valueType="num">
                                      <p:cBhvr additive="base">
                                        <p:cTn id="236" dur="500" fill="hold"/>
                                        <p:tgtEl>
                                          <p:spTgt spid="8306"/>
                                        </p:tgtEl>
                                        <p:attrNameLst>
                                          <p:attrName>ppt_y</p:attrName>
                                        </p:attrNameLst>
                                      </p:cBhvr>
                                      <p:tavLst>
                                        <p:tav tm="0">
                                          <p:val>
                                            <p:strVal val="1+#ppt_h/2"/>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presetID="2" presetClass="entr" presetSubtype="4" fill="hold" grpId="0" nodeType="clickEffect">
                                  <p:stCondLst>
                                    <p:cond delay="0"/>
                                  </p:stCondLst>
                                  <p:childTnLst>
                                    <p:set>
                                      <p:cBhvr>
                                        <p:cTn id="240" dur="1" fill="hold">
                                          <p:stCondLst>
                                            <p:cond delay="0"/>
                                          </p:stCondLst>
                                        </p:cTn>
                                        <p:tgtEl>
                                          <p:spTgt spid="8309"/>
                                        </p:tgtEl>
                                        <p:attrNameLst>
                                          <p:attrName>style.visibility</p:attrName>
                                        </p:attrNameLst>
                                      </p:cBhvr>
                                      <p:to>
                                        <p:strVal val="visible"/>
                                      </p:to>
                                    </p:set>
                                    <p:anim calcmode="lin" valueType="num">
                                      <p:cBhvr additive="base">
                                        <p:cTn id="241" dur="500" fill="hold"/>
                                        <p:tgtEl>
                                          <p:spTgt spid="8309"/>
                                        </p:tgtEl>
                                        <p:attrNameLst>
                                          <p:attrName>ppt_x</p:attrName>
                                        </p:attrNameLst>
                                      </p:cBhvr>
                                      <p:tavLst>
                                        <p:tav tm="0">
                                          <p:val>
                                            <p:strVal val="#ppt_x"/>
                                          </p:val>
                                        </p:tav>
                                        <p:tav tm="100000">
                                          <p:val>
                                            <p:strVal val="#ppt_x"/>
                                          </p:val>
                                        </p:tav>
                                      </p:tavLst>
                                    </p:anim>
                                    <p:anim calcmode="lin" valueType="num">
                                      <p:cBhvr additive="base">
                                        <p:cTn id="242" dur="500" fill="hold"/>
                                        <p:tgtEl>
                                          <p:spTgt spid="8309"/>
                                        </p:tgtEl>
                                        <p:attrNameLst>
                                          <p:attrName>ppt_y</p:attrName>
                                        </p:attrNameLst>
                                      </p:cBhvr>
                                      <p:tavLst>
                                        <p:tav tm="0">
                                          <p:val>
                                            <p:strVal val="1+#ppt_h/2"/>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 presetClass="entr" presetSubtype="4" fill="hold" grpId="0" nodeType="clickEffect">
                                  <p:stCondLst>
                                    <p:cond delay="0"/>
                                  </p:stCondLst>
                                  <p:childTnLst>
                                    <p:set>
                                      <p:cBhvr>
                                        <p:cTn id="246" dur="1" fill="hold">
                                          <p:stCondLst>
                                            <p:cond delay="0"/>
                                          </p:stCondLst>
                                        </p:cTn>
                                        <p:tgtEl>
                                          <p:spTgt spid="8310"/>
                                        </p:tgtEl>
                                        <p:attrNameLst>
                                          <p:attrName>style.visibility</p:attrName>
                                        </p:attrNameLst>
                                      </p:cBhvr>
                                      <p:to>
                                        <p:strVal val="visible"/>
                                      </p:to>
                                    </p:set>
                                    <p:anim calcmode="lin" valueType="num">
                                      <p:cBhvr additive="base">
                                        <p:cTn id="247" dur="500" fill="hold"/>
                                        <p:tgtEl>
                                          <p:spTgt spid="8310"/>
                                        </p:tgtEl>
                                        <p:attrNameLst>
                                          <p:attrName>ppt_x</p:attrName>
                                        </p:attrNameLst>
                                      </p:cBhvr>
                                      <p:tavLst>
                                        <p:tav tm="0">
                                          <p:val>
                                            <p:strVal val="#ppt_x"/>
                                          </p:val>
                                        </p:tav>
                                        <p:tav tm="100000">
                                          <p:val>
                                            <p:strVal val="#ppt_x"/>
                                          </p:val>
                                        </p:tav>
                                      </p:tavLst>
                                    </p:anim>
                                    <p:anim calcmode="lin" valueType="num">
                                      <p:cBhvr additive="base">
                                        <p:cTn id="248" dur="500" fill="hold"/>
                                        <p:tgtEl>
                                          <p:spTgt spid="83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6" grpId="0" bldLvl="0" animBg="1"/>
      <p:bldP spid="8277" grpId="0" bldLvl="0" animBg="1"/>
      <p:bldP spid="8280" grpId="0" bldLvl="0" animBg="1"/>
      <p:bldP spid="8282" grpId="0" bldLvl="0" animBg="1"/>
      <p:bldP spid="8285" grpId="0" bldLvl="0" animBg="1"/>
      <p:bldP spid="8287" grpId="0" bldLvl="0" animBg="1"/>
      <p:bldP spid="8288" grpId="0"/>
      <p:bldP spid="8289" grpId="0" bldLvl="0" animBg="1"/>
      <p:bldP spid="8290" grpId="0" bldLvl="0" animBg="1"/>
      <p:bldP spid="8291" grpId="0" bldLvl="0" animBg="1"/>
      <p:bldP spid="8292" grpId="0" bldLvl="0" animBg="1"/>
      <p:bldP spid="8294" grpId="0" bldLvl="0" animBg="1"/>
      <p:bldP spid="8295" grpId="0"/>
      <p:bldP spid="8297" grpId="0" bldLvl="0" animBg="1"/>
      <p:bldP spid="8298" grpId="0"/>
      <p:bldP spid="8299" grpId="0" bldLvl="0" animBg="1"/>
      <p:bldP spid="8300" grpId="0" bldLvl="0" animBg="1"/>
      <p:bldP spid="8303" grpId="0"/>
      <p:bldP spid="8306" grpId="0"/>
      <p:bldP spid="8309" grpId="0" bldLvl="0" animBg="1"/>
      <p:bldP spid="8310" grpId="0" bldLvl="0" animBg="1"/>
      <p:bldP spid="8311" grpId="0" bldLvl="0" animBg="1"/>
      <p:bldP spid="8311" grpId="1" bldLvl="0" animBg="1"/>
      <p:bldP spid="8312" grpId="0" bldLvl="0" animBg="1"/>
      <p:bldP spid="8312" grpId="1" bldLvl="0" animBg="1"/>
      <p:bldP spid="8313" grpId="0" bldLvl="0" animBg="1"/>
      <p:bldP spid="8313" grpId="1" bldLvl="0" animBg="1"/>
      <p:bldP spid="8316" grpId="0" bldLvl="0" animBg="1"/>
      <p:bldP spid="8316" grpId="1" bldLvl="0" animBg="1"/>
      <p:bldP spid="8317" grpId="0" bldLvl="0" animBg="1"/>
      <p:bldP spid="8317" grpId="1" bldLvl="0" animBg="1"/>
      <p:bldP spid="8318" grpId="0" bldLvl="0" animBg="1"/>
      <p:bldP spid="8318" grpId="1" bldLvl="0" animBg="1"/>
      <p:bldP spid="8319" grpId="0" bldLvl="0" animBg="1"/>
      <p:bldP spid="8319" grpId="1" bldLvl="0" animBg="1"/>
      <p:bldP spid="8320" grpId="0" bldLvl="0" animBg="1"/>
      <p:bldP spid="8320" grpId="1" bldLvl="0" animBg="1"/>
      <p:bldP spid="8322" grpId="0" bldLvl="0" animBg="1"/>
      <p:bldP spid="8322" grpId="1" bldLvl="0" animBg="1"/>
      <p:bldP spid="8323" grpId="0" bldLvl="0" animBg="1"/>
      <p:bldP spid="8323" grpId="1"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ltLang="en-US" dirty="0"/>
              <a:t>回溯法</a:t>
            </a:r>
            <a:r>
              <a:rPr lang="zh-CN" altLang="en-US" dirty="0"/>
              <a:t>引言</a:t>
            </a:r>
          </a:p>
        </p:txBody>
      </p:sp>
      <p:sp>
        <p:nvSpPr>
          <p:cNvPr id="3" name="内容占位符 2"/>
          <p:cNvSpPr>
            <a:spLocks noGrp="1"/>
          </p:cNvSpPr>
          <p:nvPr>
            <p:ph idx="1"/>
          </p:nvPr>
        </p:nvSpPr>
        <p:spPr>
          <a:xfrm>
            <a:off x="838835" y="1299845"/>
            <a:ext cx="10354310" cy="4146550"/>
          </a:xfrm>
        </p:spPr>
        <p:txBody>
          <a:bodyPr>
            <a:noAutofit/>
          </a:bodyPr>
          <a:lstStyle/>
          <a:p>
            <a:pPr marL="0" indent="0" algn="l">
              <a:lnSpc>
                <a:spcPct val="150000"/>
              </a:lnSpc>
              <a:spcBef>
                <a:spcPts val="0"/>
              </a:spcBef>
              <a:buFont typeface="Wingdings" panose="05000000000000000000" charset="0"/>
              <a:buNone/>
            </a:pPr>
            <a:r>
              <a:rPr lang="zh-CN" sz="2400" b="1">
                <a:solidFill>
                  <a:srgbClr val="3333FF"/>
                </a:solidFill>
                <a:sym typeface="+mn-ea"/>
              </a:rPr>
              <a:t>搜索引擎中的网络爬虫：</a:t>
            </a:r>
          </a:p>
          <a:p>
            <a:pPr marL="342900" indent="-342900" algn="l">
              <a:lnSpc>
                <a:spcPct val="150000"/>
              </a:lnSpc>
              <a:spcBef>
                <a:spcPts val="0"/>
              </a:spcBef>
              <a:buFont typeface="Wingdings" panose="05000000000000000000" charset="0"/>
              <a:buChar char="l"/>
            </a:pPr>
            <a:r>
              <a:rPr lang="zh-CN" altLang="zh-CN" sz="2400">
                <a:solidFill>
                  <a:srgbClr val="FF00FF"/>
                </a:solidFill>
                <a:sym typeface="+mn-ea"/>
              </a:rPr>
              <a:t>搜索引擎</a:t>
            </a:r>
            <a:r>
              <a:rPr lang="zh-CN" altLang="zh-CN" sz="2400">
                <a:sym typeface="+mn-ea"/>
              </a:rPr>
              <a:t>是指根据一定的策略，运用特定的计算机程序从互联网上搜集信息，对信息进行组织和处理后，为用户提供检索服务，将用户检索相关的信息展示给用户的系统</a:t>
            </a:r>
          </a:p>
          <a:p>
            <a:pPr marL="342900" indent="-342900" algn="l">
              <a:lnSpc>
                <a:spcPct val="150000"/>
              </a:lnSpc>
              <a:spcBef>
                <a:spcPts val="0"/>
              </a:spcBef>
              <a:buFont typeface="Wingdings" panose="05000000000000000000" charset="0"/>
              <a:buChar char="l"/>
            </a:pPr>
            <a:r>
              <a:rPr lang="zh-CN" altLang="zh-CN" sz="2400">
                <a:sym typeface="+mn-ea"/>
              </a:rPr>
              <a:t>搜索引擎的组成：</a:t>
            </a:r>
            <a:br>
              <a:rPr lang="zh-CN" altLang="zh-CN" sz="2400">
                <a:sym typeface="+mn-ea"/>
              </a:rPr>
            </a:br>
            <a:r>
              <a:rPr lang="zh-CN" altLang="zh-CN" sz="2400">
                <a:sym typeface="+mn-ea"/>
              </a:rPr>
              <a:t>下载、索引、查询</a:t>
            </a:r>
          </a:p>
        </p:txBody>
      </p:sp>
      <p:pic>
        <p:nvPicPr>
          <p:cNvPr id="7" name="图片 6"/>
          <p:cNvPicPr>
            <a:picLocks noChangeAspect="1"/>
          </p:cNvPicPr>
          <p:nvPr/>
        </p:nvPicPr>
        <p:blipFill>
          <a:blip r:embed="rId3"/>
          <a:stretch>
            <a:fillRect/>
          </a:stretch>
        </p:blipFill>
        <p:spPr>
          <a:xfrm>
            <a:off x="4463415" y="3043555"/>
            <a:ext cx="7000240" cy="26663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ltLang="en-US" dirty="0"/>
              <a:t>回溯法</a:t>
            </a:r>
            <a:r>
              <a:rPr lang="zh-CN" altLang="en-US" dirty="0"/>
              <a:t>引言</a:t>
            </a:r>
          </a:p>
        </p:txBody>
      </p:sp>
      <p:sp>
        <p:nvSpPr>
          <p:cNvPr id="5" name="内容占位符 4"/>
          <p:cNvSpPr>
            <a:spLocks noGrp="1"/>
          </p:cNvSpPr>
          <p:nvPr>
            <p:ph idx="1"/>
          </p:nvPr>
        </p:nvSpPr>
        <p:spPr>
          <a:xfrm>
            <a:off x="838835" y="1299845"/>
            <a:ext cx="10354310" cy="4146550"/>
          </a:xfrm>
        </p:spPr>
        <p:txBody>
          <a:bodyPr>
            <a:noAutofit/>
          </a:bodyPr>
          <a:lstStyle/>
          <a:p>
            <a:pPr marL="0" indent="0" algn="l">
              <a:lnSpc>
                <a:spcPct val="150000"/>
              </a:lnSpc>
              <a:spcBef>
                <a:spcPts val="0"/>
              </a:spcBef>
              <a:buFont typeface="Wingdings" panose="05000000000000000000" charset="0"/>
              <a:buNone/>
            </a:pPr>
            <a:r>
              <a:rPr lang="zh-CN" sz="2400" b="1">
                <a:solidFill>
                  <a:srgbClr val="3333FF"/>
                </a:solidFill>
                <a:sym typeface="+mn-ea"/>
              </a:rPr>
              <a:t>搜索引擎中的网络爬虫：</a:t>
            </a:r>
          </a:p>
          <a:p>
            <a:pPr marL="342900" indent="-342900" algn="l">
              <a:lnSpc>
                <a:spcPct val="150000"/>
              </a:lnSpc>
              <a:spcBef>
                <a:spcPts val="0"/>
              </a:spcBef>
              <a:buFont typeface="Wingdings" panose="05000000000000000000" charset="0"/>
              <a:buChar char="l"/>
            </a:pPr>
            <a:r>
              <a:rPr lang="zh-CN" altLang="zh-CN" sz="2400">
                <a:sym typeface="+mn-ea"/>
              </a:rPr>
              <a:t>网络爬虫：自动下载互联网中的所有网页</a:t>
            </a:r>
          </a:p>
          <a:p>
            <a:pPr marL="342900" indent="-342900" algn="l">
              <a:lnSpc>
                <a:spcPct val="150000"/>
              </a:lnSpc>
              <a:spcBef>
                <a:spcPts val="0"/>
              </a:spcBef>
              <a:buFont typeface="Wingdings" panose="05000000000000000000" charset="0"/>
              <a:buChar char="l"/>
            </a:pPr>
            <a:r>
              <a:rPr lang="zh-CN" altLang="zh-CN" sz="2400">
                <a:solidFill>
                  <a:srgbClr val="FF00FF"/>
                </a:solidFill>
                <a:sym typeface="+mn-ea"/>
              </a:rPr>
              <a:t>网络爬虫的原理：</a:t>
            </a:r>
            <a:br>
              <a:rPr lang="zh-CN" altLang="zh-CN" sz="2400">
                <a:sym typeface="+mn-ea"/>
              </a:rPr>
            </a:br>
            <a:r>
              <a:rPr lang="zh-CN" altLang="zh-CN" sz="2400">
                <a:sym typeface="+mn-ea"/>
              </a:rPr>
              <a:t>图的遍历，从图中某一顶点出发遍历图中所有的顶点，且使每个顶点仅被访问一次。</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ltLang="en-US" dirty="0"/>
              <a:t>回溯法</a:t>
            </a:r>
            <a:r>
              <a:rPr lang="zh-CN" altLang="en-US" dirty="0"/>
              <a:t>引言</a:t>
            </a:r>
          </a:p>
        </p:txBody>
      </p:sp>
      <p:sp>
        <p:nvSpPr>
          <p:cNvPr id="3" name="内容占位符 2"/>
          <p:cNvSpPr>
            <a:spLocks noGrp="1"/>
          </p:cNvSpPr>
          <p:nvPr>
            <p:ph idx="1"/>
          </p:nvPr>
        </p:nvSpPr>
        <p:spPr>
          <a:xfrm>
            <a:off x="838835" y="1299845"/>
            <a:ext cx="10354310" cy="737870"/>
          </a:xfrm>
        </p:spPr>
        <p:txBody>
          <a:bodyPr>
            <a:noAutofit/>
          </a:bodyPr>
          <a:lstStyle/>
          <a:p>
            <a:pPr marL="0" indent="0" algn="l">
              <a:lnSpc>
                <a:spcPct val="150000"/>
              </a:lnSpc>
              <a:spcBef>
                <a:spcPts val="0"/>
              </a:spcBef>
              <a:buFont typeface="Wingdings" panose="05000000000000000000" charset="0"/>
              <a:buNone/>
            </a:pPr>
            <a:r>
              <a:rPr lang="zh-CN" sz="2400">
                <a:solidFill>
                  <a:srgbClr val="3333FF"/>
                </a:solidFill>
                <a:sym typeface="+mn-ea"/>
              </a:rPr>
              <a:t>回溯算法：</a:t>
            </a:r>
            <a:r>
              <a:rPr lang="zh-CN" sz="2400" b="1">
                <a:solidFill>
                  <a:srgbClr val="FF0000"/>
                </a:solidFill>
                <a:sym typeface="+mn-ea"/>
              </a:rPr>
              <a:t>图的深度优先遍历</a:t>
            </a:r>
          </a:p>
          <a:p>
            <a:pPr marL="342900" indent="-342900" algn="l">
              <a:lnSpc>
                <a:spcPct val="150000"/>
              </a:lnSpc>
              <a:spcBef>
                <a:spcPts val="0"/>
              </a:spcBef>
              <a:buFont typeface="Wingdings" panose="05000000000000000000" charset="0"/>
              <a:buChar char="l"/>
            </a:pPr>
            <a:endParaRPr lang="zh-CN" altLang="zh-CN" sz="2400">
              <a:sym typeface="+mn-ea"/>
            </a:endParaRPr>
          </a:p>
        </p:txBody>
      </p:sp>
      <p:sp>
        <p:nvSpPr>
          <p:cNvPr id="6" name="椭圆 5"/>
          <p:cNvSpPr/>
          <p:nvPr/>
        </p:nvSpPr>
        <p:spPr>
          <a:xfrm>
            <a:off x="2126615" y="2381885"/>
            <a:ext cx="684530" cy="684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b="1">
                <a:latin typeface="Times New Roman" panose="02020603050405020304" charset="0"/>
              </a:rPr>
              <a:t>V1</a:t>
            </a:r>
          </a:p>
        </p:txBody>
      </p:sp>
      <p:sp>
        <p:nvSpPr>
          <p:cNvPr id="7" name="椭圆 6"/>
          <p:cNvSpPr/>
          <p:nvPr/>
        </p:nvSpPr>
        <p:spPr>
          <a:xfrm>
            <a:off x="1358900" y="3272790"/>
            <a:ext cx="684530" cy="684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b="1">
                <a:latin typeface="Times New Roman" panose="02020603050405020304" charset="0"/>
              </a:rPr>
              <a:t>V2</a:t>
            </a:r>
          </a:p>
        </p:txBody>
      </p:sp>
      <p:sp>
        <p:nvSpPr>
          <p:cNvPr id="8" name="椭圆 7"/>
          <p:cNvSpPr/>
          <p:nvPr/>
        </p:nvSpPr>
        <p:spPr>
          <a:xfrm>
            <a:off x="3622040" y="3351530"/>
            <a:ext cx="684530" cy="684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b="1">
                <a:latin typeface="Times New Roman" panose="02020603050405020304" charset="0"/>
              </a:rPr>
              <a:t>V3</a:t>
            </a:r>
          </a:p>
        </p:txBody>
      </p:sp>
      <p:sp>
        <p:nvSpPr>
          <p:cNvPr id="9" name="椭圆 8"/>
          <p:cNvSpPr/>
          <p:nvPr/>
        </p:nvSpPr>
        <p:spPr>
          <a:xfrm>
            <a:off x="581660" y="4312285"/>
            <a:ext cx="684530" cy="684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b="1">
                <a:latin typeface="Times New Roman" panose="02020603050405020304" charset="0"/>
              </a:rPr>
              <a:t>V4</a:t>
            </a:r>
          </a:p>
        </p:txBody>
      </p:sp>
      <p:sp>
        <p:nvSpPr>
          <p:cNvPr id="10" name="椭圆 9"/>
          <p:cNvSpPr/>
          <p:nvPr/>
        </p:nvSpPr>
        <p:spPr>
          <a:xfrm>
            <a:off x="2043430" y="4220210"/>
            <a:ext cx="684530" cy="684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b="1">
                <a:latin typeface="Times New Roman" panose="02020603050405020304" charset="0"/>
              </a:rPr>
              <a:t>V5</a:t>
            </a:r>
          </a:p>
        </p:txBody>
      </p:sp>
      <p:sp>
        <p:nvSpPr>
          <p:cNvPr id="11" name="椭圆 10"/>
          <p:cNvSpPr/>
          <p:nvPr/>
        </p:nvSpPr>
        <p:spPr>
          <a:xfrm>
            <a:off x="1647825" y="5417820"/>
            <a:ext cx="684530" cy="684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b="1">
                <a:latin typeface="Times New Roman" panose="02020603050405020304" charset="0"/>
              </a:rPr>
              <a:t>V8</a:t>
            </a:r>
          </a:p>
        </p:txBody>
      </p:sp>
      <p:sp>
        <p:nvSpPr>
          <p:cNvPr id="12" name="椭圆 11"/>
          <p:cNvSpPr/>
          <p:nvPr/>
        </p:nvSpPr>
        <p:spPr>
          <a:xfrm>
            <a:off x="3135630" y="4220210"/>
            <a:ext cx="684530" cy="684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b="1">
                <a:latin typeface="Times New Roman" panose="02020603050405020304" charset="0"/>
              </a:rPr>
              <a:t>V6</a:t>
            </a:r>
          </a:p>
        </p:txBody>
      </p:sp>
      <p:sp>
        <p:nvSpPr>
          <p:cNvPr id="13" name="椭圆 12"/>
          <p:cNvSpPr/>
          <p:nvPr/>
        </p:nvSpPr>
        <p:spPr>
          <a:xfrm>
            <a:off x="4306570" y="4220210"/>
            <a:ext cx="684530" cy="684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b="1">
                <a:latin typeface="Times New Roman" panose="02020603050405020304" charset="0"/>
              </a:rPr>
              <a:t>V7</a:t>
            </a:r>
          </a:p>
        </p:txBody>
      </p:sp>
      <p:cxnSp>
        <p:nvCxnSpPr>
          <p:cNvPr id="14" name="直接连接符 13"/>
          <p:cNvCxnSpPr>
            <a:stCxn id="6" idx="3"/>
            <a:endCxn id="7" idx="7"/>
          </p:cNvCxnSpPr>
          <p:nvPr/>
        </p:nvCxnSpPr>
        <p:spPr>
          <a:xfrm flipH="1">
            <a:off x="1943100" y="2966085"/>
            <a:ext cx="283845" cy="407035"/>
          </a:xfrm>
          <a:prstGeom prst="line">
            <a:avLst/>
          </a:prstGeom>
          <a:ln w="25400"/>
        </p:spPr>
        <p:style>
          <a:lnRef idx="2">
            <a:schemeClr val="accent1"/>
          </a:lnRef>
          <a:fillRef idx="0">
            <a:schemeClr val="accent1"/>
          </a:fillRef>
          <a:effectRef idx="1">
            <a:schemeClr val="accent1"/>
          </a:effectRef>
          <a:fontRef idx="minor">
            <a:schemeClr val="tx1"/>
          </a:fontRef>
        </p:style>
      </p:cxnSp>
      <p:cxnSp>
        <p:nvCxnSpPr>
          <p:cNvPr id="15" name="直接连接符 14"/>
          <p:cNvCxnSpPr>
            <a:stCxn id="7" idx="3"/>
            <a:endCxn id="9" idx="7"/>
          </p:cNvCxnSpPr>
          <p:nvPr/>
        </p:nvCxnSpPr>
        <p:spPr>
          <a:xfrm flipH="1">
            <a:off x="1165860" y="3856990"/>
            <a:ext cx="293370" cy="555625"/>
          </a:xfrm>
          <a:prstGeom prst="line">
            <a:avLst/>
          </a:prstGeom>
          <a:ln w="25400"/>
        </p:spPr>
        <p:style>
          <a:lnRef idx="2">
            <a:schemeClr val="accent1"/>
          </a:lnRef>
          <a:fillRef idx="0">
            <a:schemeClr val="accent1"/>
          </a:fillRef>
          <a:effectRef idx="1">
            <a:schemeClr val="accent1"/>
          </a:effectRef>
          <a:fontRef idx="minor">
            <a:schemeClr val="tx1"/>
          </a:fontRef>
        </p:style>
      </p:cxnSp>
      <p:cxnSp>
        <p:nvCxnSpPr>
          <p:cNvPr id="16" name="直接连接符 15"/>
          <p:cNvCxnSpPr>
            <a:stCxn id="7" idx="5"/>
          </p:cNvCxnSpPr>
          <p:nvPr/>
        </p:nvCxnSpPr>
        <p:spPr>
          <a:xfrm>
            <a:off x="1943100" y="3856990"/>
            <a:ext cx="328295" cy="381000"/>
          </a:xfrm>
          <a:prstGeom prst="line">
            <a:avLst/>
          </a:prstGeom>
          <a:ln w="25400"/>
        </p:spPr>
        <p:style>
          <a:lnRef idx="2">
            <a:schemeClr val="accent1"/>
          </a:lnRef>
          <a:fillRef idx="0">
            <a:schemeClr val="accent1"/>
          </a:fillRef>
          <a:effectRef idx="1">
            <a:schemeClr val="accent1"/>
          </a:effectRef>
          <a:fontRef idx="minor">
            <a:schemeClr val="tx1"/>
          </a:fontRef>
        </p:style>
      </p:cxnSp>
      <p:cxnSp>
        <p:nvCxnSpPr>
          <p:cNvPr id="17" name="直接连接符 16"/>
          <p:cNvCxnSpPr>
            <a:stCxn id="9" idx="5"/>
            <a:endCxn id="11" idx="1"/>
          </p:cNvCxnSpPr>
          <p:nvPr/>
        </p:nvCxnSpPr>
        <p:spPr>
          <a:xfrm>
            <a:off x="1165860" y="4896485"/>
            <a:ext cx="582295" cy="621665"/>
          </a:xfrm>
          <a:prstGeom prst="line">
            <a:avLst/>
          </a:prstGeom>
          <a:ln w="25400"/>
        </p:spPr>
        <p:style>
          <a:lnRef idx="2">
            <a:schemeClr val="accent1"/>
          </a:lnRef>
          <a:fillRef idx="0">
            <a:schemeClr val="accent1"/>
          </a:fillRef>
          <a:effectRef idx="1">
            <a:schemeClr val="accent1"/>
          </a:effectRef>
          <a:fontRef idx="minor">
            <a:schemeClr val="tx1"/>
          </a:fontRef>
        </p:style>
      </p:cxnSp>
      <p:cxnSp>
        <p:nvCxnSpPr>
          <p:cNvPr id="18" name="直接连接符 17"/>
          <p:cNvCxnSpPr>
            <a:stCxn id="10" idx="4"/>
            <a:endCxn id="11" idx="7"/>
          </p:cNvCxnSpPr>
          <p:nvPr/>
        </p:nvCxnSpPr>
        <p:spPr>
          <a:xfrm flipH="1">
            <a:off x="2232025" y="4904740"/>
            <a:ext cx="153670" cy="613410"/>
          </a:xfrm>
          <a:prstGeom prst="line">
            <a:avLst/>
          </a:prstGeom>
          <a:ln w="25400"/>
        </p:spPr>
        <p:style>
          <a:lnRef idx="2">
            <a:schemeClr val="accent1"/>
          </a:lnRef>
          <a:fillRef idx="0">
            <a:schemeClr val="accent1"/>
          </a:fillRef>
          <a:effectRef idx="1">
            <a:schemeClr val="accent1"/>
          </a:effectRef>
          <a:fontRef idx="minor">
            <a:schemeClr val="tx1"/>
          </a:fontRef>
        </p:style>
      </p:cxnSp>
      <p:cxnSp>
        <p:nvCxnSpPr>
          <p:cNvPr id="19" name="直接连接符 18"/>
          <p:cNvCxnSpPr>
            <a:stCxn id="6" idx="5"/>
            <a:endCxn id="8" idx="1"/>
          </p:cNvCxnSpPr>
          <p:nvPr/>
        </p:nvCxnSpPr>
        <p:spPr>
          <a:xfrm>
            <a:off x="2710815" y="2966085"/>
            <a:ext cx="1011555" cy="485775"/>
          </a:xfrm>
          <a:prstGeom prst="line">
            <a:avLst/>
          </a:prstGeom>
          <a:ln w="25400"/>
        </p:spPr>
        <p:style>
          <a:lnRef idx="2">
            <a:schemeClr val="accent1"/>
          </a:lnRef>
          <a:fillRef idx="0">
            <a:schemeClr val="accent1"/>
          </a:fillRef>
          <a:effectRef idx="1">
            <a:schemeClr val="accent1"/>
          </a:effectRef>
          <a:fontRef idx="minor">
            <a:schemeClr val="tx1"/>
          </a:fontRef>
        </p:style>
      </p:cxnSp>
      <p:cxnSp>
        <p:nvCxnSpPr>
          <p:cNvPr id="20" name="直接连接符 19"/>
          <p:cNvCxnSpPr>
            <a:stCxn id="8" idx="3"/>
            <a:endCxn id="12" idx="0"/>
          </p:cNvCxnSpPr>
          <p:nvPr/>
        </p:nvCxnSpPr>
        <p:spPr>
          <a:xfrm flipH="1">
            <a:off x="3477895" y="3935730"/>
            <a:ext cx="244475" cy="284480"/>
          </a:xfrm>
          <a:prstGeom prst="line">
            <a:avLst/>
          </a:prstGeom>
          <a:ln w="25400"/>
        </p:spPr>
        <p:style>
          <a:lnRef idx="2">
            <a:schemeClr val="accent1"/>
          </a:lnRef>
          <a:fillRef idx="0">
            <a:schemeClr val="accent1"/>
          </a:fillRef>
          <a:effectRef idx="1">
            <a:schemeClr val="accent1"/>
          </a:effectRef>
          <a:fontRef idx="minor">
            <a:schemeClr val="tx1"/>
          </a:fontRef>
        </p:style>
      </p:cxnSp>
      <p:cxnSp>
        <p:nvCxnSpPr>
          <p:cNvPr id="21" name="直接连接符 20"/>
          <p:cNvCxnSpPr>
            <a:stCxn id="12" idx="6"/>
            <a:endCxn id="13" idx="2"/>
          </p:cNvCxnSpPr>
          <p:nvPr/>
        </p:nvCxnSpPr>
        <p:spPr>
          <a:xfrm>
            <a:off x="3820160" y="4562475"/>
            <a:ext cx="486410" cy="0"/>
          </a:xfrm>
          <a:prstGeom prst="line">
            <a:avLst/>
          </a:prstGeom>
          <a:ln w="25400"/>
        </p:spPr>
        <p:style>
          <a:lnRef idx="2">
            <a:schemeClr val="accent1"/>
          </a:lnRef>
          <a:fillRef idx="0">
            <a:schemeClr val="accent1"/>
          </a:fillRef>
          <a:effectRef idx="1">
            <a:schemeClr val="accent1"/>
          </a:effectRef>
          <a:fontRef idx="minor">
            <a:schemeClr val="tx1"/>
          </a:fontRef>
        </p:style>
      </p:cxnSp>
      <p:cxnSp>
        <p:nvCxnSpPr>
          <p:cNvPr id="22" name="直接连接符 21"/>
          <p:cNvCxnSpPr>
            <a:endCxn id="8" idx="5"/>
          </p:cNvCxnSpPr>
          <p:nvPr/>
        </p:nvCxnSpPr>
        <p:spPr>
          <a:xfrm flipH="1" flipV="1">
            <a:off x="4206240" y="3935730"/>
            <a:ext cx="316230" cy="302260"/>
          </a:xfrm>
          <a:prstGeom prst="line">
            <a:avLst/>
          </a:prstGeom>
          <a:ln w="25400"/>
        </p:spPr>
        <p:style>
          <a:lnRef idx="2">
            <a:schemeClr val="accent1"/>
          </a:lnRef>
          <a:fillRef idx="0">
            <a:schemeClr val="accent1"/>
          </a:fillRef>
          <a:effectRef idx="1">
            <a:schemeClr val="accent1"/>
          </a:effectRef>
          <a:fontRef idx="minor">
            <a:schemeClr val="tx1"/>
          </a:fontRef>
        </p:style>
      </p:cxnSp>
      <p:sp>
        <p:nvSpPr>
          <p:cNvPr id="23" name="椭圆 22"/>
          <p:cNvSpPr/>
          <p:nvPr/>
        </p:nvSpPr>
        <p:spPr>
          <a:xfrm>
            <a:off x="8796020" y="852170"/>
            <a:ext cx="684530" cy="684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b="1">
                <a:latin typeface="Times New Roman" panose="02020603050405020304" charset="0"/>
              </a:rPr>
              <a:t>V1</a:t>
            </a:r>
          </a:p>
        </p:txBody>
      </p:sp>
      <p:sp>
        <p:nvSpPr>
          <p:cNvPr id="24" name="椭圆 23"/>
          <p:cNvSpPr/>
          <p:nvPr/>
        </p:nvSpPr>
        <p:spPr>
          <a:xfrm>
            <a:off x="7738745" y="1697355"/>
            <a:ext cx="684530" cy="684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b="1">
                <a:latin typeface="Times New Roman" panose="02020603050405020304" charset="0"/>
              </a:rPr>
              <a:t>V2</a:t>
            </a:r>
          </a:p>
        </p:txBody>
      </p:sp>
      <p:sp>
        <p:nvSpPr>
          <p:cNvPr id="25" name="椭圆 24"/>
          <p:cNvSpPr/>
          <p:nvPr/>
        </p:nvSpPr>
        <p:spPr>
          <a:xfrm>
            <a:off x="6882130" y="2688590"/>
            <a:ext cx="684530" cy="684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b="1">
                <a:latin typeface="Times New Roman" panose="02020603050405020304" charset="0"/>
              </a:rPr>
              <a:t>V4</a:t>
            </a:r>
          </a:p>
        </p:txBody>
      </p:sp>
      <p:sp>
        <p:nvSpPr>
          <p:cNvPr id="26" name="椭圆 25"/>
          <p:cNvSpPr/>
          <p:nvPr/>
        </p:nvSpPr>
        <p:spPr>
          <a:xfrm>
            <a:off x="6882130" y="3957320"/>
            <a:ext cx="684530" cy="684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b="1">
                <a:latin typeface="Times New Roman" panose="02020603050405020304" charset="0"/>
              </a:rPr>
              <a:t>V8</a:t>
            </a:r>
          </a:p>
        </p:txBody>
      </p:sp>
      <p:sp>
        <p:nvSpPr>
          <p:cNvPr id="27" name="椭圆 26"/>
          <p:cNvSpPr/>
          <p:nvPr/>
        </p:nvSpPr>
        <p:spPr>
          <a:xfrm>
            <a:off x="6882130" y="5307965"/>
            <a:ext cx="684530" cy="684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b="1">
                <a:latin typeface="Times New Roman" panose="02020603050405020304" charset="0"/>
              </a:rPr>
              <a:t>V5</a:t>
            </a:r>
          </a:p>
        </p:txBody>
      </p:sp>
      <p:cxnSp>
        <p:nvCxnSpPr>
          <p:cNvPr id="28" name="直接箭头连接符 27"/>
          <p:cNvCxnSpPr>
            <a:endCxn id="24" idx="7"/>
          </p:cNvCxnSpPr>
          <p:nvPr/>
        </p:nvCxnSpPr>
        <p:spPr>
          <a:xfrm flipH="1">
            <a:off x="8322945" y="1355090"/>
            <a:ext cx="464185" cy="442595"/>
          </a:xfrm>
          <a:prstGeom prst="straightConnector1">
            <a:avLst/>
          </a:prstGeom>
          <a:noFill/>
          <a:ln w="254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9" name="直接箭头连接符 28"/>
          <p:cNvCxnSpPr/>
          <p:nvPr/>
        </p:nvCxnSpPr>
        <p:spPr>
          <a:xfrm flipH="1">
            <a:off x="7357110" y="2245995"/>
            <a:ext cx="464185" cy="442595"/>
          </a:xfrm>
          <a:prstGeom prst="straightConnector1">
            <a:avLst/>
          </a:prstGeom>
          <a:noFill/>
          <a:ln w="254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0" name="直接箭头连接符 29"/>
          <p:cNvCxnSpPr>
            <a:stCxn id="25" idx="4"/>
            <a:endCxn id="26" idx="0"/>
          </p:cNvCxnSpPr>
          <p:nvPr/>
        </p:nvCxnSpPr>
        <p:spPr>
          <a:xfrm>
            <a:off x="7224395" y="3373120"/>
            <a:ext cx="0" cy="584200"/>
          </a:xfrm>
          <a:prstGeom prst="straightConnector1">
            <a:avLst/>
          </a:prstGeom>
          <a:noFill/>
          <a:ln w="254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1" name="直接箭头连接符 30"/>
          <p:cNvCxnSpPr/>
          <p:nvPr/>
        </p:nvCxnSpPr>
        <p:spPr>
          <a:xfrm>
            <a:off x="7224395" y="4723765"/>
            <a:ext cx="0" cy="584200"/>
          </a:xfrm>
          <a:prstGeom prst="straightConnector1">
            <a:avLst/>
          </a:prstGeom>
          <a:noFill/>
          <a:ln w="254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2" name="弧形 31"/>
          <p:cNvSpPr/>
          <p:nvPr/>
        </p:nvSpPr>
        <p:spPr>
          <a:xfrm>
            <a:off x="6882130" y="4237990"/>
            <a:ext cx="1513840" cy="1421765"/>
          </a:xfrm>
          <a:prstGeom prst="arc">
            <a:avLst>
              <a:gd name="adj1" fmla="val 16200000"/>
              <a:gd name="adj2" fmla="val 5208495"/>
            </a:avLst>
          </a:prstGeom>
          <a:noFill/>
          <a:ln w="25400">
            <a:solidFill>
              <a:schemeClr val="tx1"/>
            </a:solidFill>
            <a:prstDash val="dash"/>
            <a:headEnd type="arrow"/>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33" name="弧形 32"/>
          <p:cNvSpPr/>
          <p:nvPr/>
        </p:nvSpPr>
        <p:spPr>
          <a:xfrm>
            <a:off x="6996430" y="2966085"/>
            <a:ext cx="1426210" cy="1144270"/>
          </a:xfrm>
          <a:prstGeom prst="arc">
            <a:avLst>
              <a:gd name="adj1" fmla="val 16200000"/>
              <a:gd name="adj2" fmla="val 5208495"/>
            </a:avLst>
          </a:prstGeom>
          <a:noFill/>
          <a:ln w="25400">
            <a:solidFill>
              <a:schemeClr val="tx1"/>
            </a:solidFill>
            <a:prstDash val="dash"/>
            <a:headEnd type="arrow"/>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34" name="弧形 33"/>
          <p:cNvSpPr/>
          <p:nvPr/>
        </p:nvSpPr>
        <p:spPr>
          <a:xfrm>
            <a:off x="7357745" y="2245360"/>
            <a:ext cx="1774190" cy="696595"/>
          </a:xfrm>
          <a:prstGeom prst="arc">
            <a:avLst>
              <a:gd name="adj1" fmla="val 16200000"/>
              <a:gd name="adj2" fmla="val 8833782"/>
            </a:avLst>
          </a:prstGeom>
          <a:noFill/>
          <a:ln w="25400">
            <a:solidFill>
              <a:schemeClr val="tx1"/>
            </a:solidFill>
            <a:prstDash val="dash"/>
            <a:headEnd type="arrow"/>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35" name="弧形 34"/>
          <p:cNvSpPr/>
          <p:nvPr/>
        </p:nvSpPr>
        <p:spPr>
          <a:xfrm>
            <a:off x="8050530" y="1549400"/>
            <a:ext cx="1774190" cy="696595"/>
          </a:xfrm>
          <a:prstGeom prst="arc">
            <a:avLst>
              <a:gd name="adj1" fmla="val 18961855"/>
              <a:gd name="adj2" fmla="val 8833782"/>
            </a:avLst>
          </a:prstGeom>
          <a:noFill/>
          <a:ln w="25400">
            <a:solidFill>
              <a:schemeClr val="tx1"/>
            </a:solidFill>
            <a:prstDash val="dash"/>
            <a:headEnd type="arrow"/>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36" name="椭圆 35"/>
          <p:cNvSpPr/>
          <p:nvPr/>
        </p:nvSpPr>
        <p:spPr>
          <a:xfrm>
            <a:off x="10182860" y="1697355"/>
            <a:ext cx="684530" cy="684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b="1">
                <a:latin typeface="Times New Roman" panose="02020603050405020304" charset="0"/>
              </a:rPr>
              <a:t>V3</a:t>
            </a:r>
          </a:p>
        </p:txBody>
      </p:sp>
      <p:cxnSp>
        <p:nvCxnSpPr>
          <p:cNvPr id="37" name="直接箭头连接符 36"/>
          <p:cNvCxnSpPr>
            <a:endCxn id="36" idx="1"/>
          </p:cNvCxnSpPr>
          <p:nvPr/>
        </p:nvCxnSpPr>
        <p:spPr>
          <a:xfrm>
            <a:off x="9480550" y="1355090"/>
            <a:ext cx="802640" cy="442595"/>
          </a:xfrm>
          <a:prstGeom prst="straightConnector1">
            <a:avLst/>
          </a:prstGeom>
          <a:noFill/>
          <a:ln w="254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8" name="椭圆 37"/>
          <p:cNvSpPr/>
          <p:nvPr/>
        </p:nvSpPr>
        <p:spPr>
          <a:xfrm>
            <a:off x="9598660" y="2767330"/>
            <a:ext cx="684530" cy="684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b="1">
                <a:latin typeface="Times New Roman" panose="02020603050405020304" charset="0"/>
              </a:rPr>
              <a:t>V6</a:t>
            </a:r>
          </a:p>
        </p:txBody>
      </p:sp>
      <p:sp>
        <p:nvSpPr>
          <p:cNvPr id="39" name="椭圆 38"/>
          <p:cNvSpPr/>
          <p:nvPr/>
        </p:nvSpPr>
        <p:spPr>
          <a:xfrm>
            <a:off x="9598660" y="3957320"/>
            <a:ext cx="684530" cy="684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b="1">
                <a:latin typeface="Times New Roman" panose="02020603050405020304" charset="0"/>
              </a:rPr>
              <a:t>V7</a:t>
            </a:r>
          </a:p>
        </p:txBody>
      </p:sp>
      <p:cxnSp>
        <p:nvCxnSpPr>
          <p:cNvPr id="40" name="直接箭头连接符 39"/>
          <p:cNvCxnSpPr/>
          <p:nvPr/>
        </p:nvCxnSpPr>
        <p:spPr>
          <a:xfrm flipH="1">
            <a:off x="10090150" y="2372360"/>
            <a:ext cx="293370" cy="404495"/>
          </a:xfrm>
          <a:prstGeom prst="straightConnector1">
            <a:avLst/>
          </a:prstGeom>
          <a:noFill/>
          <a:ln w="254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1" name="直接箭头连接符 40"/>
          <p:cNvCxnSpPr/>
          <p:nvPr/>
        </p:nvCxnSpPr>
        <p:spPr>
          <a:xfrm>
            <a:off x="9940925" y="3401695"/>
            <a:ext cx="0" cy="584200"/>
          </a:xfrm>
          <a:prstGeom prst="straightConnector1">
            <a:avLst/>
          </a:prstGeom>
          <a:noFill/>
          <a:ln w="254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42" name="弧形 41"/>
          <p:cNvSpPr/>
          <p:nvPr/>
        </p:nvSpPr>
        <p:spPr>
          <a:xfrm>
            <a:off x="9480550" y="3061335"/>
            <a:ext cx="1526540" cy="1250950"/>
          </a:xfrm>
          <a:prstGeom prst="arc">
            <a:avLst>
              <a:gd name="adj1" fmla="val 16200000"/>
              <a:gd name="adj2" fmla="val 5208495"/>
            </a:avLst>
          </a:prstGeom>
          <a:noFill/>
          <a:ln w="25400">
            <a:solidFill>
              <a:schemeClr val="tx1"/>
            </a:solidFill>
            <a:prstDash val="dash"/>
            <a:headEnd type="arrow"/>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43" name="弧形 42"/>
          <p:cNvSpPr/>
          <p:nvPr/>
        </p:nvSpPr>
        <p:spPr>
          <a:xfrm>
            <a:off x="9940925" y="2269490"/>
            <a:ext cx="1774190" cy="696595"/>
          </a:xfrm>
          <a:prstGeom prst="arc">
            <a:avLst>
              <a:gd name="adj1" fmla="val 16200000"/>
              <a:gd name="adj2" fmla="val 8833782"/>
            </a:avLst>
          </a:prstGeom>
          <a:noFill/>
          <a:ln w="25400">
            <a:solidFill>
              <a:schemeClr val="tx1"/>
            </a:solidFill>
            <a:prstDash val="dash"/>
            <a:headEnd type="arrow"/>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44" name="弧形 43"/>
          <p:cNvSpPr/>
          <p:nvPr/>
        </p:nvSpPr>
        <p:spPr>
          <a:xfrm>
            <a:off x="8395970" y="1101090"/>
            <a:ext cx="3661410" cy="936625"/>
          </a:xfrm>
          <a:prstGeom prst="arc">
            <a:avLst>
              <a:gd name="adj1" fmla="val 12769464"/>
              <a:gd name="adj2" fmla="val 1702142"/>
            </a:avLst>
          </a:prstGeom>
          <a:noFill/>
          <a:ln w="25400">
            <a:solidFill>
              <a:schemeClr val="tx1"/>
            </a:solidFill>
            <a:prstDash val="dash"/>
            <a:headEnd type="arrow"/>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5.1 </a:t>
            </a:r>
            <a:r>
              <a:rPr altLang="en-US" dirty="0"/>
              <a:t>回溯法的算法框架</a:t>
            </a:r>
          </a:p>
        </p:txBody>
      </p:sp>
      <p:sp>
        <p:nvSpPr>
          <p:cNvPr id="5" name="内容占位符 4"/>
          <p:cNvSpPr>
            <a:spLocks noGrp="1"/>
          </p:cNvSpPr>
          <p:nvPr>
            <p:ph idx="1"/>
          </p:nvPr>
        </p:nvSpPr>
        <p:spPr>
          <a:xfrm>
            <a:off x="838835" y="1299845"/>
            <a:ext cx="10354310" cy="4146550"/>
          </a:xfrm>
        </p:spPr>
        <p:txBody>
          <a:bodyPr>
            <a:noAutofit/>
          </a:bodyPr>
          <a:lstStyle/>
          <a:p>
            <a:pPr marL="0" indent="0" algn="l">
              <a:lnSpc>
                <a:spcPct val="150000"/>
              </a:lnSpc>
              <a:spcBef>
                <a:spcPts val="0"/>
              </a:spcBef>
              <a:buFont typeface="Wingdings" panose="05000000000000000000" charset="0"/>
              <a:buNone/>
            </a:pPr>
            <a:r>
              <a:rPr lang="en-US" altLang="zh-CN" b="1">
                <a:solidFill>
                  <a:srgbClr val="3333FF"/>
                </a:solidFill>
                <a:sym typeface="+mn-ea"/>
              </a:rPr>
              <a:t>5</a:t>
            </a:r>
            <a:r>
              <a:rPr lang="zh-CN" b="1">
                <a:solidFill>
                  <a:srgbClr val="3333FF"/>
                </a:solidFill>
                <a:sym typeface="+mn-ea"/>
              </a:rPr>
              <a:t>.1.1 问题的解空间</a:t>
            </a:r>
          </a:p>
          <a:p>
            <a:pPr marL="328295" lvl="0" indent="-342900" fontAlgn="auto">
              <a:lnSpc>
                <a:spcPct val="150000"/>
              </a:lnSpc>
              <a:spcBef>
                <a:spcPts val="0"/>
              </a:spcBef>
              <a:buFont typeface="Wingdings" panose="05000000000000000000" charset="0"/>
              <a:buChar char=""/>
            </a:pPr>
            <a:r>
              <a:rPr lang="zh-CN" altLang="en-US" sz="2400" dirty="0">
                <a:sym typeface="+mn-ea"/>
              </a:rPr>
              <a:t>问题的</a:t>
            </a:r>
            <a:r>
              <a:rPr lang="zh-CN" altLang="en-US" sz="2400" dirty="0">
                <a:solidFill>
                  <a:srgbClr val="FF0000"/>
                </a:solidFill>
                <a:sym typeface="+mn-ea"/>
              </a:rPr>
              <a:t>解向量</a:t>
            </a:r>
            <a:endParaRPr lang="en-US" altLang="zh-CN" sz="2400" dirty="0">
              <a:solidFill>
                <a:srgbClr val="FF0000"/>
              </a:solidFill>
            </a:endParaRPr>
          </a:p>
          <a:p>
            <a:pPr marL="0" lvl="1" indent="0" fontAlgn="auto">
              <a:lnSpc>
                <a:spcPct val="150000"/>
              </a:lnSpc>
              <a:spcBef>
                <a:spcPts val="0"/>
              </a:spcBef>
              <a:buNone/>
            </a:pPr>
            <a:r>
              <a:rPr lang="zh-CN" altLang="en-US" sz="2400" dirty="0">
                <a:sym typeface="+mn-ea"/>
              </a:rPr>
              <a:t>回溯法希望一个问题的解能够表示成一个</a:t>
            </a:r>
            <a:r>
              <a:rPr lang="en-US" altLang="zh-CN" sz="2400" dirty="0">
                <a:solidFill>
                  <a:srgbClr val="0000FF"/>
                </a:solidFill>
                <a:sym typeface="+mn-ea"/>
              </a:rPr>
              <a:t>n</a:t>
            </a:r>
            <a:r>
              <a:rPr lang="zh-CN" altLang="en-US" sz="2400" dirty="0">
                <a:sym typeface="+mn-ea"/>
              </a:rPr>
              <a:t>元式</a:t>
            </a:r>
            <a:r>
              <a:rPr lang="en-US" altLang="zh-CN" sz="2400" dirty="0">
                <a:solidFill>
                  <a:srgbClr val="0000FF"/>
                </a:solidFill>
                <a:sym typeface="+mn-ea"/>
              </a:rPr>
              <a:t>(x</a:t>
            </a:r>
            <a:r>
              <a:rPr lang="en-US" altLang="zh-CN" sz="2400" baseline="-25000" dirty="0">
                <a:solidFill>
                  <a:srgbClr val="0000FF"/>
                </a:solidFill>
                <a:sym typeface="+mn-ea"/>
              </a:rPr>
              <a:t>1</a:t>
            </a:r>
            <a:r>
              <a:rPr lang="en-US" altLang="zh-CN" sz="2400" dirty="0">
                <a:solidFill>
                  <a:srgbClr val="0000FF"/>
                </a:solidFill>
                <a:sym typeface="+mn-ea"/>
              </a:rPr>
              <a:t>,x</a:t>
            </a:r>
            <a:r>
              <a:rPr lang="en-US" altLang="zh-CN" sz="2400" baseline="-25000" dirty="0">
                <a:solidFill>
                  <a:srgbClr val="0000FF"/>
                </a:solidFill>
                <a:sym typeface="+mn-ea"/>
              </a:rPr>
              <a:t>2</a:t>
            </a:r>
            <a:r>
              <a:rPr lang="en-US" altLang="zh-CN" sz="2400" dirty="0">
                <a:solidFill>
                  <a:srgbClr val="0000FF"/>
                </a:solidFill>
                <a:sym typeface="+mn-ea"/>
              </a:rPr>
              <a:t>,…,</a:t>
            </a:r>
            <a:r>
              <a:rPr lang="en-US" altLang="zh-CN" sz="2400" dirty="0" err="1">
                <a:solidFill>
                  <a:srgbClr val="0000FF"/>
                </a:solidFill>
                <a:sym typeface="+mn-ea"/>
              </a:rPr>
              <a:t>x</a:t>
            </a:r>
            <a:r>
              <a:rPr lang="en-US" altLang="zh-CN" sz="2400" baseline="-25000" dirty="0" err="1">
                <a:solidFill>
                  <a:srgbClr val="0000FF"/>
                </a:solidFill>
                <a:sym typeface="+mn-ea"/>
              </a:rPr>
              <a:t>n</a:t>
            </a:r>
            <a:r>
              <a:rPr lang="en-US" altLang="zh-CN" sz="2400" dirty="0">
                <a:solidFill>
                  <a:srgbClr val="0000FF"/>
                </a:solidFill>
                <a:sym typeface="+mn-ea"/>
              </a:rPr>
              <a:t>)</a:t>
            </a:r>
            <a:r>
              <a:rPr lang="zh-CN" altLang="en-US" sz="2400" dirty="0">
                <a:sym typeface="+mn-ea"/>
              </a:rPr>
              <a:t>的形式。</a:t>
            </a:r>
            <a:endParaRPr lang="zh-CN" altLang="en-US" sz="2400" dirty="0"/>
          </a:p>
          <a:p>
            <a:pPr marL="328295" lvl="0" indent="-342900" fontAlgn="auto">
              <a:lnSpc>
                <a:spcPct val="150000"/>
              </a:lnSpc>
              <a:spcBef>
                <a:spcPts val="0"/>
              </a:spcBef>
              <a:buFont typeface="Wingdings" panose="05000000000000000000" charset="0"/>
              <a:buChar char=""/>
            </a:pPr>
            <a:r>
              <a:rPr lang="zh-CN" altLang="en-US" sz="2400" dirty="0">
                <a:sym typeface="+mn-ea"/>
              </a:rPr>
              <a:t>显约束</a:t>
            </a:r>
            <a:endParaRPr lang="en-US" altLang="zh-CN" sz="2400" dirty="0"/>
          </a:p>
          <a:p>
            <a:pPr marL="0" lvl="1" indent="0" fontAlgn="auto">
              <a:lnSpc>
                <a:spcPct val="150000"/>
              </a:lnSpc>
              <a:spcBef>
                <a:spcPts val="0"/>
              </a:spcBef>
              <a:buNone/>
            </a:pPr>
            <a:r>
              <a:rPr lang="zh-CN" altLang="en-US" sz="2400" dirty="0">
                <a:sym typeface="+mn-ea"/>
              </a:rPr>
              <a:t>对分量</a:t>
            </a:r>
            <a:r>
              <a:rPr lang="en-US" altLang="zh-CN" sz="2400" dirty="0">
                <a:solidFill>
                  <a:srgbClr val="0000FF"/>
                </a:solidFill>
                <a:sym typeface="+mn-ea"/>
              </a:rPr>
              <a:t>x</a:t>
            </a:r>
            <a:r>
              <a:rPr lang="en-US" altLang="zh-CN" sz="2400" baseline="-25000" dirty="0">
                <a:solidFill>
                  <a:srgbClr val="0000FF"/>
                </a:solidFill>
                <a:sym typeface="+mn-ea"/>
              </a:rPr>
              <a:t>i</a:t>
            </a:r>
            <a:r>
              <a:rPr lang="zh-CN" altLang="en-US" sz="2400" dirty="0">
                <a:sym typeface="+mn-ea"/>
              </a:rPr>
              <a:t>的取值限定。</a:t>
            </a:r>
            <a:endParaRPr lang="zh-CN" altLang="en-US" sz="2400" dirty="0"/>
          </a:p>
          <a:p>
            <a:pPr lvl="0" fontAlgn="auto">
              <a:lnSpc>
                <a:spcPct val="150000"/>
              </a:lnSpc>
              <a:spcBef>
                <a:spcPts val="0"/>
              </a:spcBef>
              <a:buFont typeface="Wingdings" panose="05000000000000000000" charset="0"/>
              <a:buChar char=""/>
            </a:pPr>
            <a:r>
              <a:rPr lang="zh-CN" altLang="en-US" sz="2400" dirty="0">
                <a:sym typeface="+mn-ea"/>
              </a:rPr>
              <a:t>隐约束</a:t>
            </a:r>
            <a:endParaRPr lang="en-US" altLang="zh-CN" sz="2400" dirty="0"/>
          </a:p>
          <a:p>
            <a:pPr marL="0" lvl="1" indent="0" fontAlgn="auto">
              <a:lnSpc>
                <a:spcPct val="150000"/>
              </a:lnSpc>
              <a:spcBef>
                <a:spcPts val="0"/>
              </a:spcBef>
              <a:buNone/>
            </a:pPr>
            <a:r>
              <a:rPr lang="zh-CN" altLang="en-US" sz="2400" dirty="0">
                <a:sym typeface="+mn-ea"/>
              </a:rPr>
              <a:t>为满足问题的解而对</a:t>
            </a:r>
            <a:r>
              <a:rPr lang="zh-CN" altLang="en-US" sz="2400" dirty="0">
                <a:solidFill>
                  <a:srgbClr val="0000FF"/>
                </a:solidFill>
                <a:sym typeface="+mn-ea"/>
              </a:rPr>
              <a:t>不同分量之间</a:t>
            </a:r>
            <a:r>
              <a:rPr lang="zh-CN" altLang="en-US" sz="2400" dirty="0">
                <a:sym typeface="+mn-ea"/>
              </a:rPr>
              <a:t>施加的约束。</a:t>
            </a:r>
            <a:endParaRPr lang="zh-CN" altLang="zh-CN" sz="240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5.1 </a:t>
            </a:r>
            <a:r>
              <a:rPr altLang="en-US" dirty="0"/>
              <a:t>回溯法的算法框架</a:t>
            </a:r>
          </a:p>
        </p:txBody>
      </p:sp>
      <p:sp>
        <p:nvSpPr>
          <p:cNvPr id="3" name="内容占位符 2"/>
          <p:cNvSpPr>
            <a:spLocks noGrp="1"/>
          </p:cNvSpPr>
          <p:nvPr>
            <p:ph idx="1"/>
          </p:nvPr>
        </p:nvSpPr>
        <p:spPr>
          <a:xfrm>
            <a:off x="805180" y="1104265"/>
            <a:ext cx="10420985" cy="4371975"/>
          </a:xfrm>
        </p:spPr>
        <p:txBody>
          <a:bodyPr/>
          <a:lstStyle/>
          <a:p>
            <a:pPr marL="0" lvl="0" indent="0" fontAlgn="auto">
              <a:lnSpc>
                <a:spcPct val="150000"/>
              </a:lnSpc>
              <a:spcBef>
                <a:spcPts val="0"/>
              </a:spcBef>
              <a:buNone/>
            </a:pPr>
            <a:r>
              <a:rPr lang="zh-CN" altLang="en-US" b="1">
                <a:solidFill>
                  <a:srgbClr val="3333FF"/>
                </a:solidFill>
              </a:rPr>
              <a:t>解空间（</a:t>
            </a:r>
            <a:r>
              <a:rPr lang="en-US" altLang="zh-CN" b="1">
                <a:solidFill>
                  <a:srgbClr val="3333FF"/>
                </a:solidFill>
              </a:rPr>
              <a:t>Solution Space</a:t>
            </a:r>
            <a:r>
              <a:rPr lang="zh-CN" altLang="en-US" b="1">
                <a:solidFill>
                  <a:srgbClr val="3333FF"/>
                </a:solidFill>
              </a:rPr>
              <a:t>）</a:t>
            </a:r>
          </a:p>
          <a:p>
            <a:pPr marL="435610" lvl="1" indent="-457200" fontAlgn="auto">
              <a:lnSpc>
                <a:spcPct val="150000"/>
              </a:lnSpc>
              <a:spcBef>
                <a:spcPts val="0"/>
              </a:spcBef>
              <a:buFont typeface="Wingdings" panose="05000000000000000000" charset="0"/>
              <a:buChar char=""/>
            </a:pPr>
            <a:r>
              <a:rPr lang="zh-CN" altLang="en-US"/>
              <a:t>对于问题的一个</a:t>
            </a:r>
            <a:r>
              <a:rPr lang="zh-CN" altLang="en-US">
                <a:solidFill>
                  <a:srgbClr val="FF0000"/>
                </a:solidFill>
              </a:rPr>
              <a:t>实例</a:t>
            </a:r>
            <a:r>
              <a:rPr lang="zh-CN" altLang="en-US"/>
              <a:t>，解向量满足</a:t>
            </a:r>
            <a:r>
              <a:rPr lang="zh-CN" altLang="en-US">
                <a:solidFill>
                  <a:srgbClr val="FF0000"/>
                </a:solidFill>
              </a:rPr>
              <a:t>显式约束</a:t>
            </a:r>
            <a:r>
              <a:rPr lang="zh-CN" altLang="en-US"/>
              <a:t>条件的</a:t>
            </a:r>
            <a:r>
              <a:rPr lang="zh-CN" altLang="en-US">
                <a:solidFill>
                  <a:srgbClr val="FF0000"/>
                </a:solidFill>
              </a:rPr>
              <a:t>所有多元组</a:t>
            </a:r>
            <a:r>
              <a:rPr lang="zh-CN" altLang="en-US"/>
              <a:t>，构成了该实例的一个解空间。</a:t>
            </a:r>
            <a:endParaRPr lang="en-US" altLang="zh-CN"/>
          </a:p>
          <a:p>
            <a:pPr marL="0" lvl="1" indent="-457200" fontAlgn="auto">
              <a:lnSpc>
                <a:spcPct val="150000"/>
              </a:lnSpc>
              <a:spcBef>
                <a:spcPts val="0"/>
              </a:spcBef>
              <a:buFont typeface="Wingdings" panose="05000000000000000000" charset="0"/>
              <a:buNone/>
            </a:pPr>
            <a:r>
              <a:rPr lang="zh-CN" altLang="en-US"/>
              <a:t>注意：同一问题可有</a:t>
            </a:r>
            <a:r>
              <a:rPr lang="zh-CN" altLang="en-US">
                <a:solidFill>
                  <a:srgbClr val="0000FF"/>
                </a:solidFill>
              </a:rPr>
              <a:t>多种表示</a:t>
            </a:r>
            <a:r>
              <a:rPr lang="zh-CN" altLang="en-US"/>
              <a:t>，有些表示更简单，所需状态空间更小（存储量少，搜索方法简单）。</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5.1 </a:t>
            </a:r>
            <a:r>
              <a:rPr altLang="en-US" dirty="0"/>
              <a:t>回溯法的算法框架</a:t>
            </a:r>
          </a:p>
        </p:txBody>
      </p:sp>
      <p:sp>
        <p:nvSpPr>
          <p:cNvPr id="5" name="内容占位符 4"/>
          <p:cNvSpPr>
            <a:spLocks noGrp="1"/>
          </p:cNvSpPr>
          <p:nvPr>
            <p:ph idx="1"/>
          </p:nvPr>
        </p:nvSpPr>
        <p:spPr>
          <a:xfrm>
            <a:off x="749935" y="1181100"/>
            <a:ext cx="10939145" cy="5514975"/>
          </a:xfrm>
        </p:spPr>
        <p:txBody>
          <a:bodyPr>
            <a:noAutofit/>
          </a:bodyPr>
          <a:lstStyle/>
          <a:p>
            <a:pPr marL="0" lvl="0" indent="0" fontAlgn="auto">
              <a:lnSpc>
                <a:spcPct val="150000"/>
              </a:lnSpc>
              <a:spcBef>
                <a:spcPts val="0"/>
              </a:spcBef>
              <a:buNone/>
            </a:pPr>
            <a:r>
              <a:rPr lang="zh-CN" altLang="en-US" dirty="0"/>
              <a:t>例如</a:t>
            </a:r>
          </a:p>
          <a:p>
            <a:pPr marL="0" lvl="0" indent="0" fontAlgn="auto">
              <a:lnSpc>
                <a:spcPct val="150000"/>
              </a:lnSpc>
              <a:spcBef>
                <a:spcPts val="0"/>
              </a:spcBef>
              <a:buNone/>
            </a:pPr>
            <a:r>
              <a:rPr lang="zh-CN" altLang="en-US" sz="2400" dirty="0">
                <a:solidFill>
                  <a:schemeClr val="tx1"/>
                </a:solidFill>
              </a:rPr>
              <a:t>对于有</a:t>
            </a:r>
            <a:r>
              <a:rPr lang="en-US" altLang="zh-CN" sz="2400" dirty="0">
                <a:solidFill>
                  <a:schemeClr val="tx1"/>
                </a:solidFill>
              </a:rPr>
              <a:t>n</a:t>
            </a:r>
            <a:r>
              <a:rPr lang="zh-CN" altLang="en-US" sz="2400" dirty="0">
                <a:solidFill>
                  <a:schemeClr val="tx1"/>
                </a:solidFill>
              </a:rPr>
              <a:t>种可选物品的</a:t>
            </a:r>
            <a:r>
              <a:rPr lang="en-US" altLang="zh-CN" sz="2400" dirty="0">
                <a:solidFill>
                  <a:schemeClr val="tx1"/>
                </a:solidFill>
              </a:rPr>
              <a:t>0-1</a:t>
            </a:r>
            <a:r>
              <a:rPr lang="zh-CN" altLang="en-US" sz="2400" dirty="0">
                <a:solidFill>
                  <a:schemeClr val="tx1"/>
                </a:solidFill>
              </a:rPr>
              <a:t>背包问题</a:t>
            </a:r>
          </a:p>
          <a:p>
            <a:pPr lvl="0" fontAlgn="auto">
              <a:lnSpc>
                <a:spcPct val="150000"/>
              </a:lnSpc>
              <a:spcBef>
                <a:spcPts val="0"/>
              </a:spcBef>
              <a:buFont typeface="Wingdings" panose="05000000000000000000" charset="0"/>
              <a:buChar char=""/>
            </a:pPr>
            <a:r>
              <a:rPr lang="zh-CN" altLang="en-US" sz="2400" dirty="0">
                <a:solidFill>
                  <a:srgbClr val="0000FF"/>
                </a:solidFill>
              </a:rPr>
              <a:t>解空间</a:t>
            </a:r>
            <a:r>
              <a:rPr lang="zh-CN" altLang="en-US" sz="2400" dirty="0"/>
              <a:t>由</a:t>
            </a:r>
            <a:r>
              <a:rPr lang="en-US" altLang="zh-CN" sz="2400" dirty="0">
                <a:solidFill>
                  <a:srgbClr val="0000FF"/>
                </a:solidFill>
              </a:rPr>
              <a:t>2</a:t>
            </a:r>
            <a:r>
              <a:rPr lang="en-US" altLang="zh-CN" sz="2400" baseline="30000" dirty="0">
                <a:solidFill>
                  <a:srgbClr val="0000FF"/>
                </a:solidFill>
              </a:rPr>
              <a:t>n</a:t>
            </a:r>
            <a:r>
              <a:rPr lang="zh-CN" altLang="en-US" sz="2400" dirty="0"/>
              <a:t>个长度为</a:t>
            </a:r>
            <a:r>
              <a:rPr lang="en-US" altLang="zh-CN" sz="2400" dirty="0">
                <a:solidFill>
                  <a:srgbClr val="0000FF"/>
                </a:solidFill>
              </a:rPr>
              <a:t>n</a:t>
            </a:r>
            <a:r>
              <a:rPr lang="zh-CN" altLang="en-US" sz="2400" dirty="0"/>
              <a:t>的</a:t>
            </a:r>
            <a:r>
              <a:rPr lang="en-US" altLang="zh-CN" sz="2400" dirty="0">
                <a:solidFill>
                  <a:srgbClr val="0000FF"/>
                </a:solidFill>
              </a:rPr>
              <a:t>0-1</a:t>
            </a:r>
            <a:r>
              <a:rPr lang="zh-CN" altLang="en-US" dirty="0"/>
              <a:t>向量组成</a:t>
            </a:r>
          </a:p>
          <a:p>
            <a:pPr lvl="0" fontAlgn="auto">
              <a:lnSpc>
                <a:spcPct val="150000"/>
              </a:lnSpc>
              <a:spcBef>
                <a:spcPts val="0"/>
              </a:spcBef>
              <a:buFont typeface="Wingdings" panose="05000000000000000000" charset="0"/>
              <a:buChar char=""/>
            </a:pPr>
            <a:r>
              <a:rPr lang="en-US" altLang="zh-CN" sz="2400" dirty="0">
                <a:solidFill>
                  <a:srgbClr val="0000FF"/>
                </a:solidFill>
              </a:rPr>
              <a:t>n=3</a:t>
            </a:r>
            <a:r>
              <a:rPr lang="zh-CN" altLang="en-US" sz="2400" dirty="0"/>
              <a:t>时，解空间为</a:t>
            </a:r>
            <a:r>
              <a:rPr lang="en-US" altLang="zh-CN" sz="2400" dirty="0">
                <a:solidFill>
                  <a:srgbClr val="0000FF"/>
                </a:solidFill>
                <a:ea typeface="仿宋_GB2312" pitchFamily="49" charset="-122"/>
              </a:rPr>
              <a:t>{(0,0,0),(0,0,1),(0,1,0),(0,1,1), (1,0,0),(1,0,1),(1,1,0),(1,1,1)}</a:t>
            </a:r>
          </a:p>
          <a:p>
            <a:pPr marL="0" lvl="0" indent="0" fontAlgn="auto">
              <a:lnSpc>
                <a:spcPct val="150000"/>
              </a:lnSpc>
              <a:spcBef>
                <a:spcPts val="0"/>
              </a:spcBef>
              <a:buNone/>
            </a:pPr>
            <a:r>
              <a:rPr lang="zh-CN" altLang="en-US" sz="2400" dirty="0"/>
              <a:t>用</a:t>
            </a:r>
            <a:r>
              <a:rPr lang="zh-CN" altLang="en-US" sz="2400" b="1" dirty="0">
                <a:solidFill>
                  <a:srgbClr val="FF0000"/>
                </a:solidFill>
              </a:rPr>
              <a:t>完全二叉树</a:t>
            </a:r>
            <a:r>
              <a:rPr lang="zh-CN" altLang="en-US" sz="2400" dirty="0"/>
              <a:t>表示的</a:t>
            </a:r>
            <a:r>
              <a:rPr lang="zh-CN" altLang="en-US" sz="2400" b="1" dirty="0">
                <a:solidFill>
                  <a:srgbClr val="FF0000"/>
                </a:solidFill>
              </a:rPr>
              <a:t>解空间</a:t>
            </a:r>
          </a:p>
          <a:p>
            <a:pPr marL="342900" lvl="1" indent="-342900" fontAlgn="auto">
              <a:lnSpc>
                <a:spcPct val="150000"/>
              </a:lnSpc>
              <a:spcBef>
                <a:spcPts val="0"/>
              </a:spcBef>
              <a:buFont typeface="Wingdings" panose="05000000000000000000" charset="0"/>
              <a:buChar char=""/>
            </a:pPr>
            <a:r>
              <a:rPr lang="zh-CN" altLang="en-US" sz="2000" dirty="0"/>
              <a:t>边上的数字给出了向量</a:t>
            </a:r>
            <a:r>
              <a:rPr lang="en-US" altLang="zh-CN" sz="2000" dirty="0">
                <a:solidFill>
                  <a:srgbClr val="FF0000"/>
                </a:solidFill>
              </a:rPr>
              <a:t>x</a:t>
            </a:r>
            <a:r>
              <a:rPr lang="zh-CN" altLang="en-US" sz="2000" dirty="0"/>
              <a:t>中第</a:t>
            </a:r>
            <a:r>
              <a:rPr lang="en-US" altLang="zh-CN" sz="2000" dirty="0" err="1">
                <a:solidFill>
                  <a:srgbClr val="FF0000"/>
                </a:solidFill>
              </a:rPr>
              <a:t>i</a:t>
            </a:r>
            <a:r>
              <a:rPr lang="zh-CN" altLang="en-US" sz="2000" dirty="0"/>
              <a:t>个分量的值</a:t>
            </a:r>
            <a:r>
              <a:rPr lang="en-US" altLang="zh-CN" sz="2000" dirty="0">
                <a:solidFill>
                  <a:srgbClr val="FF0000"/>
                </a:solidFill>
              </a:rPr>
              <a:t>x</a:t>
            </a:r>
            <a:r>
              <a:rPr lang="en-US" altLang="zh-CN" sz="2000" baseline="-25000" dirty="0">
                <a:solidFill>
                  <a:srgbClr val="FF0000"/>
                </a:solidFill>
              </a:rPr>
              <a:t>i</a:t>
            </a:r>
            <a:endParaRPr lang="zh-CN" altLang="en-US" sz="2000" dirty="0"/>
          </a:p>
          <a:p>
            <a:pPr marL="342900" lvl="1" indent="-342900" fontAlgn="auto">
              <a:lnSpc>
                <a:spcPct val="150000"/>
              </a:lnSpc>
              <a:spcBef>
                <a:spcPts val="0"/>
              </a:spcBef>
              <a:buFont typeface="Wingdings" panose="05000000000000000000" charset="0"/>
              <a:buChar char=""/>
            </a:pPr>
            <a:r>
              <a:rPr lang="zh-CN" altLang="en-US" sz="2000" dirty="0">
                <a:solidFill>
                  <a:srgbClr val="FF0000"/>
                </a:solidFill>
              </a:rPr>
              <a:t>根节点</a:t>
            </a:r>
            <a:r>
              <a:rPr lang="zh-CN" altLang="en-US" sz="2000" dirty="0"/>
              <a:t>到</a:t>
            </a:r>
            <a:r>
              <a:rPr lang="zh-CN" altLang="en-US" sz="2000" dirty="0">
                <a:solidFill>
                  <a:srgbClr val="FF0000"/>
                </a:solidFill>
              </a:rPr>
              <a:t>叶节点</a:t>
            </a:r>
            <a:r>
              <a:rPr lang="zh-CN" altLang="en-US" sz="2000" dirty="0"/>
              <a:t>的路径定义了解问题的一个解</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anim calcmode="lin" valueType="num">
                                      <p:cBhvr>
                                        <p:cTn id="8"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500"/>
                                        <p:tgtEl>
                                          <p:spTgt spid="5">
                                            <p:txEl>
                                              <p:pRg st="2" end="2"/>
                                            </p:txEl>
                                          </p:spTgt>
                                        </p:tgtEl>
                                      </p:cBhvr>
                                    </p:animEffect>
                                    <p:anim calcmode="lin" valueType="num">
                                      <p:cBhvr>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500"/>
                                        <p:tgtEl>
                                          <p:spTgt spid="5">
                                            <p:txEl>
                                              <p:pRg st="3" end="3"/>
                                            </p:txEl>
                                          </p:spTgt>
                                        </p:tgtEl>
                                      </p:cBhvr>
                                    </p:animEffect>
                                    <p:anim calcmode="lin" valueType="num">
                                      <p:cBhvr>
                                        <p:cTn id="2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500"/>
                                        <p:tgtEl>
                                          <p:spTgt spid="5">
                                            <p:txEl>
                                              <p:pRg st="4" end="4"/>
                                            </p:txEl>
                                          </p:spTgt>
                                        </p:tgtEl>
                                      </p:cBhvr>
                                    </p:animEffect>
                                    <p:anim calcmode="lin" valueType="num">
                                      <p:cBhvr>
                                        <p:cTn id="2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500"/>
                                        <p:tgtEl>
                                          <p:spTgt spid="5">
                                            <p:txEl>
                                              <p:pRg st="5" end="5"/>
                                            </p:txEl>
                                          </p:spTgt>
                                        </p:tgtEl>
                                      </p:cBhvr>
                                    </p:animEffect>
                                    <p:anim calcmode="lin" valueType="num">
                                      <p:cBhvr>
                                        <p:cTn id="36"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fade">
                                      <p:cBhvr>
                                        <p:cTn id="42" dur="500"/>
                                        <p:tgtEl>
                                          <p:spTgt spid="5">
                                            <p:txEl>
                                              <p:pRg st="6" end="6"/>
                                            </p:txEl>
                                          </p:spTgt>
                                        </p:tgtEl>
                                      </p:cBhvr>
                                    </p:animEffect>
                                    <p:anim calcmode="lin" valueType="num">
                                      <p:cBhvr>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5.1 </a:t>
            </a:r>
            <a:r>
              <a:rPr altLang="en-US" dirty="0"/>
              <a:t>回溯法的算法框架</a:t>
            </a:r>
          </a:p>
        </p:txBody>
      </p:sp>
      <p:graphicFrame>
        <p:nvGraphicFramePr>
          <p:cNvPr id="13316" name="Object 3"/>
          <p:cNvGraphicFramePr>
            <a:graphicFrameLocks noChangeAspect="1"/>
          </p:cNvGraphicFramePr>
          <p:nvPr/>
        </p:nvGraphicFramePr>
        <p:xfrm>
          <a:off x="1538764" y="1129824"/>
          <a:ext cx="8331835" cy="5238115"/>
        </p:xfrm>
        <a:graphic>
          <a:graphicData uri="http://schemas.openxmlformats.org/presentationml/2006/ole">
            <mc:AlternateContent xmlns:mc="http://schemas.openxmlformats.org/markup-compatibility/2006">
              <mc:Choice xmlns:v="urn:schemas-microsoft-com:vml" Requires="v">
                <p:oleObj spid="_x0000_s13347" name="Visio" r:id="rId4" imgW="4508500" imgH="2832100" progId="Visio.Drawing.11">
                  <p:embed/>
                </p:oleObj>
              </mc:Choice>
              <mc:Fallback>
                <p:oleObj name="Visio" r:id="rId4" imgW="4508500" imgH="2832100" progId="Visio.Drawing.11">
                  <p:embed/>
                  <p:pic>
                    <p:nvPicPr>
                      <p:cNvPr id="0" name="Picture 22"/>
                      <p:cNvPicPr>
                        <a:picLocks noChangeAspect="1" noChangeArrowheads="1"/>
                      </p:cNvPicPr>
                      <p:nvPr/>
                    </p:nvPicPr>
                    <p:blipFill>
                      <a:blip r:embed="rId5"/>
                      <a:srcRect/>
                      <a:stretch>
                        <a:fillRect/>
                      </a:stretch>
                    </p:blipFill>
                    <p:spPr bwMode="auto">
                      <a:xfrm>
                        <a:off x="1538764" y="1129824"/>
                        <a:ext cx="8331835" cy="5238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625" name="直接连接符 110624"/>
          <p:cNvSpPr/>
          <p:nvPr/>
        </p:nvSpPr>
        <p:spPr>
          <a:xfrm flipV="1">
            <a:off x="9722803" y="1404938"/>
            <a:ext cx="1949450" cy="0"/>
          </a:xfrm>
          <a:prstGeom prst="line">
            <a:avLst/>
          </a:prstGeom>
          <a:ln w="9525" cap="flat" cmpd="sng">
            <a:solidFill>
              <a:srgbClr val="000000"/>
            </a:solidFill>
            <a:prstDash val="dash"/>
            <a:headEnd type="none" w="med" len="med"/>
            <a:tailEnd type="none" w="med" len="med"/>
          </a:ln>
        </p:spPr>
      </p:sp>
      <p:sp>
        <p:nvSpPr>
          <p:cNvPr id="110626" name="文本框 110625"/>
          <p:cNvSpPr txBox="1"/>
          <p:nvPr/>
        </p:nvSpPr>
        <p:spPr>
          <a:xfrm>
            <a:off x="9821228" y="1881188"/>
            <a:ext cx="1700212" cy="230187"/>
          </a:xfrm>
          <a:prstGeom prst="rect">
            <a:avLst/>
          </a:prstGeom>
          <a:noFill/>
          <a:ln w="9525">
            <a:noFill/>
          </a:ln>
        </p:spPr>
        <p:txBody>
          <a:bodyPr lIns="0" tIns="0" rIns="0" bIns="0"/>
          <a:lstStyle/>
          <a:p>
            <a:pPr algn="just" eaLnBrk="0" hangingPunct="0">
              <a:lnSpc>
                <a:spcPct val="80000"/>
              </a:lnSpc>
            </a:pPr>
            <a:r>
              <a:rPr lang="zh-CN" altLang="en-US" sz="2000" b="1" dirty="0">
                <a:latin typeface="Times New Roman" panose="02020603050405020304" charset="0"/>
              </a:rPr>
              <a:t>对物品</a:t>
            </a:r>
            <a:r>
              <a:rPr lang="en-US" altLang="zh-CN" sz="2000" b="1" dirty="0">
                <a:latin typeface="Times New Roman" panose="02020603050405020304" charset="0"/>
              </a:rPr>
              <a:t>1</a:t>
            </a:r>
            <a:r>
              <a:rPr lang="zh-CN" altLang="en-US" sz="2000" b="1" dirty="0">
                <a:latin typeface="Times New Roman" panose="02020603050405020304" charset="0"/>
              </a:rPr>
              <a:t>的选择</a:t>
            </a:r>
          </a:p>
        </p:txBody>
      </p:sp>
      <p:sp>
        <p:nvSpPr>
          <p:cNvPr id="110627" name="直接连接符 110626"/>
          <p:cNvSpPr/>
          <p:nvPr/>
        </p:nvSpPr>
        <p:spPr>
          <a:xfrm flipV="1">
            <a:off x="9759315" y="2607628"/>
            <a:ext cx="1946275" cy="0"/>
          </a:xfrm>
          <a:prstGeom prst="line">
            <a:avLst/>
          </a:prstGeom>
          <a:ln w="9525" cap="flat" cmpd="sng">
            <a:solidFill>
              <a:srgbClr val="000000"/>
            </a:solidFill>
            <a:prstDash val="dash"/>
            <a:headEnd type="none" w="med" len="med"/>
            <a:tailEnd type="none" w="med" len="med"/>
          </a:ln>
        </p:spPr>
      </p:sp>
      <p:sp>
        <p:nvSpPr>
          <p:cNvPr id="110628" name="直接连接符 110627"/>
          <p:cNvSpPr/>
          <p:nvPr/>
        </p:nvSpPr>
        <p:spPr>
          <a:xfrm flipV="1">
            <a:off x="9818053" y="4161790"/>
            <a:ext cx="1947862" cy="0"/>
          </a:xfrm>
          <a:prstGeom prst="line">
            <a:avLst/>
          </a:prstGeom>
          <a:ln w="9525" cap="flat" cmpd="sng">
            <a:solidFill>
              <a:srgbClr val="000000"/>
            </a:solidFill>
            <a:prstDash val="dash"/>
            <a:headEnd type="none" w="med" len="med"/>
            <a:tailEnd type="none" w="med" len="med"/>
          </a:ln>
        </p:spPr>
      </p:sp>
      <p:sp>
        <p:nvSpPr>
          <p:cNvPr id="110629" name="直接连接符 110628"/>
          <p:cNvSpPr/>
          <p:nvPr/>
        </p:nvSpPr>
        <p:spPr>
          <a:xfrm flipV="1">
            <a:off x="9818053" y="5913438"/>
            <a:ext cx="1947862" cy="0"/>
          </a:xfrm>
          <a:prstGeom prst="line">
            <a:avLst/>
          </a:prstGeom>
          <a:ln w="9525" cap="flat" cmpd="sng">
            <a:solidFill>
              <a:srgbClr val="000000"/>
            </a:solidFill>
            <a:prstDash val="dash"/>
            <a:headEnd type="none" w="med" len="med"/>
            <a:tailEnd type="none" w="med" len="med"/>
          </a:ln>
        </p:spPr>
      </p:sp>
      <p:sp>
        <p:nvSpPr>
          <p:cNvPr id="110630" name="文本框 110629"/>
          <p:cNvSpPr txBox="1"/>
          <p:nvPr/>
        </p:nvSpPr>
        <p:spPr>
          <a:xfrm>
            <a:off x="9894253" y="4945698"/>
            <a:ext cx="1673225" cy="231775"/>
          </a:xfrm>
          <a:prstGeom prst="rect">
            <a:avLst/>
          </a:prstGeom>
          <a:noFill/>
          <a:ln w="9525">
            <a:noFill/>
          </a:ln>
        </p:spPr>
        <p:txBody>
          <a:bodyPr lIns="0" tIns="0" rIns="0" bIns="0"/>
          <a:lstStyle/>
          <a:p>
            <a:pPr algn="just" eaLnBrk="0" hangingPunct="0">
              <a:lnSpc>
                <a:spcPct val="80000"/>
              </a:lnSpc>
            </a:pPr>
            <a:r>
              <a:rPr lang="zh-CN" altLang="en-US" sz="2000" b="1" dirty="0">
                <a:latin typeface="Times New Roman" panose="02020603050405020304" charset="0"/>
              </a:rPr>
              <a:t>对物品</a:t>
            </a:r>
            <a:r>
              <a:rPr lang="en-US" altLang="zh-CN" sz="2000" b="1" dirty="0">
                <a:latin typeface="Times New Roman" panose="02020603050405020304" charset="0"/>
              </a:rPr>
              <a:t>3</a:t>
            </a:r>
            <a:r>
              <a:rPr lang="zh-CN" altLang="en-US" sz="2000" b="1" dirty="0">
                <a:latin typeface="Times New Roman" panose="02020603050405020304" charset="0"/>
              </a:rPr>
              <a:t>的选择</a:t>
            </a:r>
          </a:p>
        </p:txBody>
      </p:sp>
      <p:sp>
        <p:nvSpPr>
          <p:cNvPr id="110631" name="文本框 110630"/>
          <p:cNvSpPr txBox="1"/>
          <p:nvPr/>
        </p:nvSpPr>
        <p:spPr>
          <a:xfrm>
            <a:off x="9849803" y="3290253"/>
            <a:ext cx="1771650" cy="231775"/>
          </a:xfrm>
          <a:prstGeom prst="rect">
            <a:avLst/>
          </a:prstGeom>
          <a:noFill/>
          <a:ln w="9525">
            <a:noFill/>
          </a:ln>
        </p:spPr>
        <p:txBody>
          <a:bodyPr lIns="0" tIns="0" rIns="0" bIns="0"/>
          <a:lstStyle/>
          <a:p>
            <a:pPr algn="just" eaLnBrk="0" hangingPunct="0">
              <a:lnSpc>
                <a:spcPct val="80000"/>
              </a:lnSpc>
            </a:pPr>
            <a:r>
              <a:rPr lang="zh-CN" altLang="en-US" sz="2000" b="1" dirty="0">
                <a:latin typeface="Times New Roman" panose="02020603050405020304" charset="0"/>
              </a:rPr>
              <a:t>对物品</a:t>
            </a:r>
            <a:r>
              <a:rPr lang="en-US" altLang="zh-CN" sz="2000" b="1" dirty="0">
                <a:latin typeface="Times New Roman" panose="02020603050405020304" charset="0"/>
              </a:rPr>
              <a:t>2</a:t>
            </a:r>
            <a:r>
              <a:rPr lang="zh-CN" altLang="en-US" sz="2000" b="1" dirty="0">
                <a:latin typeface="Times New Roman" panose="02020603050405020304" charset="0"/>
              </a:rPr>
              <a:t>的选择</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5.1 </a:t>
            </a:r>
            <a:r>
              <a:rPr altLang="en-US" dirty="0"/>
              <a:t>回溯法的算法框架</a:t>
            </a:r>
          </a:p>
        </p:txBody>
      </p:sp>
      <p:sp>
        <p:nvSpPr>
          <p:cNvPr id="5" name="内容占位符 4"/>
          <p:cNvSpPr>
            <a:spLocks noGrp="1"/>
          </p:cNvSpPr>
          <p:nvPr>
            <p:ph idx="1"/>
          </p:nvPr>
        </p:nvSpPr>
        <p:spPr>
          <a:xfrm>
            <a:off x="838835" y="1299845"/>
            <a:ext cx="10354310" cy="4525645"/>
          </a:xfrm>
        </p:spPr>
        <p:txBody>
          <a:bodyPr>
            <a:noAutofit/>
          </a:bodyPr>
          <a:lstStyle/>
          <a:p>
            <a:pPr marL="0" indent="0" algn="l">
              <a:lnSpc>
                <a:spcPct val="150000"/>
              </a:lnSpc>
              <a:spcBef>
                <a:spcPts val="0"/>
              </a:spcBef>
              <a:buFont typeface="Wingdings" panose="05000000000000000000" charset="0"/>
              <a:buNone/>
            </a:pPr>
            <a:r>
              <a:rPr lang="en-US" altLang="zh-CN" b="1">
                <a:solidFill>
                  <a:srgbClr val="3333FF"/>
                </a:solidFill>
                <a:sym typeface="+mn-ea"/>
              </a:rPr>
              <a:t>5</a:t>
            </a:r>
            <a:r>
              <a:rPr lang="zh-CN" b="1">
                <a:solidFill>
                  <a:srgbClr val="3333FF"/>
                </a:solidFill>
                <a:sym typeface="+mn-ea"/>
              </a:rPr>
              <a:t>.1.</a:t>
            </a:r>
            <a:r>
              <a:rPr lang="en-US" altLang="zh-CN" b="1">
                <a:solidFill>
                  <a:srgbClr val="3333FF"/>
                </a:solidFill>
                <a:sym typeface="+mn-ea"/>
              </a:rPr>
              <a:t>2</a:t>
            </a:r>
            <a:r>
              <a:rPr lang="zh-CN" b="1">
                <a:solidFill>
                  <a:srgbClr val="3333FF"/>
                </a:solidFill>
                <a:sym typeface="+mn-ea"/>
              </a:rPr>
              <a:t> 回溯法的基本思想</a:t>
            </a:r>
          </a:p>
          <a:p>
            <a:pPr marL="328295" lvl="0" indent="-342900" fontAlgn="auto">
              <a:lnSpc>
                <a:spcPct val="150000"/>
              </a:lnSpc>
              <a:spcBef>
                <a:spcPts val="0"/>
              </a:spcBef>
              <a:buFont typeface="Wingdings" panose="05000000000000000000" charset="0"/>
              <a:buChar char=""/>
            </a:pPr>
            <a:r>
              <a:rPr lang="zh-CN" altLang="en-US" sz="2400" dirty="0">
                <a:sym typeface="+mn-ea"/>
              </a:rPr>
              <a:t>回溯法的基本步骤</a:t>
            </a:r>
            <a:endParaRPr lang="zh-CN" altLang="en-US" sz="2400" dirty="0"/>
          </a:p>
          <a:p>
            <a:pPr marL="0" lvl="1" indent="0" fontAlgn="auto">
              <a:lnSpc>
                <a:spcPct val="150000"/>
              </a:lnSpc>
              <a:spcBef>
                <a:spcPts val="0"/>
              </a:spcBef>
              <a:buNone/>
            </a:pPr>
            <a:r>
              <a:rPr lang="en-US" altLang="zh-CN" sz="2400" dirty="0">
                <a:sym typeface="+mn-ea"/>
              </a:rPr>
              <a:t>(1)</a:t>
            </a:r>
            <a:r>
              <a:rPr lang="zh-CN" altLang="en-US" sz="2400" dirty="0">
                <a:sym typeface="+mn-ea"/>
              </a:rPr>
              <a:t>针对所给问题，</a:t>
            </a:r>
            <a:r>
              <a:rPr lang="zh-CN" altLang="en-US" sz="2400" dirty="0">
                <a:solidFill>
                  <a:srgbClr val="0000FF"/>
                </a:solidFill>
                <a:sym typeface="+mn-ea"/>
              </a:rPr>
              <a:t>定义</a:t>
            </a:r>
            <a:r>
              <a:rPr lang="zh-CN" altLang="en-US" sz="2400" dirty="0">
                <a:sym typeface="+mn-ea"/>
              </a:rPr>
              <a:t>问题的</a:t>
            </a:r>
            <a:r>
              <a:rPr lang="zh-CN" altLang="en-US" sz="2400" dirty="0">
                <a:solidFill>
                  <a:srgbClr val="0000FF"/>
                </a:solidFill>
                <a:sym typeface="+mn-ea"/>
              </a:rPr>
              <a:t>解空间</a:t>
            </a:r>
            <a:r>
              <a:rPr lang="zh-CN" altLang="en-US" sz="2400" dirty="0">
                <a:sym typeface="+mn-ea"/>
              </a:rPr>
              <a:t>；</a:t>
            </a:r>
            <a:endParaRPr lang="zh-CN" altLang="en-US" sz="2400" dirty="0"/>
          </a:p>
          <a:p>
            <a:pPr marL="0" lvl="1" indent="0" fontAlgn="auto">
              <a:lnSpc>
                <a:spcPct val="150000"/>
              </a:lnSpc>
              <a:spcBef>
                <a:spcPts val="0"/>
              </a:spcBef>
              <a:buNone/>
            </a:pPr>
            <a:r>
              <a:rPr lang="en-US" altLang="zh-CN" sz="2400" dirty="0">
                <a:sym typeface="+mn-ea"/>
              </a:rPr>
              <a:t>(2)</a:t>
            </a:r>
            <a:r>
              <a:rPr lang="zh-CN" altLang="en-US" sz="2400" dirty="0">
                <a:solidFill>
                  <a:srgbClr val="0000FF"/>
                </a:solidFill>
                <a:sym typeface="+mn-ea"/>
              </a:rPr>
              <a:t>确定</a:t>
            </a:r>
            <a:r>
              <a:rPr lang="zh-CN" altLang="en-US" sz="2400" dirty="0">
                <a:sym typeface="+mn-ea"/>
              </a:rPr>
              <a:t>易于搜索的</a:t>
            </a:r>
            <a:r>
              <a:rPr lang="zh-CN" altLang="en-US" sz="2400" dirty="0">
                <a:solidFill>
                  <a:srgbClr val="0000FF"/>
                </a:solidFill>
                <a:sym typeface="+mn-ea"/>
              </a:rPr>
              <a:t>解空间结构</a:t>
            </a:r>
            <a:r>
              <a:rPr lang="zh-CN" altLang="en-US" sz="2400" dirty="0">
                <a:sym typeface="+mn-ea"/>
              </a:rPr>
              <a:t>；</a:t>
            </a:r>
            <a:endParaRPr lang="zh-CN" altLang="en-US" sz="2400" dirty="0"/>
          </a:p>
          <a:p>
            <a:pPr marL="0" lvl="1" indent="0" fontAlgn="auto">
              <a:lnSpc>
                <a:spcPct val="150000"/>
              </a:lnSpc>
              <a:spcBef>
                <a:spcPts val="0"/>
              </a:spcBef>
              <a:buNone/>
            </a:pPr>
            <a:r>
              <a:rPr lang="en-US" altLang="zh-CN" sz="2400" dirty="0">
                <a:sym typeface="+mn-ea"/>
              </a:rPr>
              <a:t>(3)</a:t>
            </a:r>
            <a:r>
              <a:rPr lang="zh-CN" altLang="en-US" sz="2400" dirty="0">
                <a:sym typeface="+mn-ea"/>
              </a:rPr>
              <a:t>以</a:t>
            </a:r>
            <a:r>
              <a:rPr lang="zh-CN" altLang="en-US" sz="2400" b="1" dirty="0">
                <a:solidFill>
                  <a:srgbClr val="0000FF"/>
                </a:solidFill>
                <a:sym typeface="+mn-ea"/>
              </a:rPr>
              <a:t>深度优先</a:t>
            </a:r>
            <a:r>
              <a:rPr lang="zh-CN" altLang="en-US" sz="2400" dirty="0">
                <a:sym typeface="+mn-ea"/>
              </a:rPr>
              <a:t>方式</a:t>
            </a:r>
            <a:r>
              <a:rPr lang="zh-CN" altLang="en-US" sz="2400" dirty="0">
                <a:solidFill>
                  <a:srgbClr val="0000FF"/>
                </a:solidFill>
                <a:sym typeface="+mn-ea"/>
              </a:rPr>
              <a:t>搜索解空间</a:t>
            </a:r>
            <a:r>
              <a:rPr lang="zh-CN" altLang="en-US" sz="2400" dirty="0">
                <a:sym typeface="+mn-ea"/>
              </a:rPr>
              <a:t>，并在搜索过程中用</a:t>
            </a:r>
            <a:r>
              <a:rPr lang="zh-CN" altLang="en-US" sz="2400" dirty="0">
                <a:solidFill>
                  <a:srgbClr val="0000FF"/>
                </a:solidFill>
                <a:sym typeface="+mn-ea"/>
              </a:rPr>
              <a:t>剪枝函数</a:t>
            </a:r>
            <a:r>
              <a:rPr lang="zh-CN" altLang="en-US" sz="2400" dirty="0">
                <a:sym typeface="+mn-ea"/>
              </a:rPr>
              <a:t>避免无效搜索。</a:t>
            </a:r>
            <a:endParaRPr lang="zh-CN" altLang="en-US" sz="2400" dirty="0"/>
          </a:p>
          <a:p>
            <a:pPr marL="328295" lvl="0" indent="-342900" fontAlgn="auto">
              <a:lnSpc>
                <a:spcPct val="150000"/>
              </a:lnSpc>
              <a:spcBef>
                <a:spcPts val="0"/>
              </a:spcBef>
              <a:buFont typeface="Wingdings" panose="05000000000000000000" charset="0"/>
              <a:buChar char=""/>
            </a:pPr>
            <a:r>
              <a:rPr lang="zh-CN" altLang="en-US" sz="2400" dirty="0">
                <a:sym typeface="+mn-ea"/>
              </a:rPr>
              <a:t>常用剪枝函数</a:t>
            </a:r>
            <a:endParaRPr lang="zh-CN" altLang="en-US" sz="2400" dirty="0"/>
          </a:p>
          <a:p>
            <a:pPr marL="328295" lvl="1" indent="-342900" fontAlgn="auto">
              <a:lnSpc>
                <a:spcPct val="150000"/>
              </a:lnSpc>
              <a:spcBef>
                <a:spcPts val="0"/>
              </a:spcBef>
              <a:buFont typeface="Wingdings" panose="05000000000000000000" charset="0"/>
              <a:buChar char=""/>
            </a:pPr>
            <a:r>
              <a:rPr lang="zh-CN" altLang="en-US" sz="2400" dirty="0">
                <a:sym typeface="+mn-ea"/>
              </a:rPr>
              <a:t>用</a:t>
            </a:r>
            <a:r>
              <a:rPr lang="zh-CN" altLang="en-US" sz="2400" dirty="0">
                <a:solidFill>
                  <a:srgbClr val="0000FF"/>
                </a:solidFill>
                <a:sym typeface="+mn-ea"/>
              </a:rPr>
              <a:t>约束函数</a:t>
            </a:r>
            <a:r>
              <a:rPr lang="zh-CN" altLang="en-US" sz="2400" dirty="0">
                <a:sym typeface="+mn-ea"/>
              </a:rPr>
              <a:t>在</a:t>
            </a:r>
            <a:r>
              <a:rPr lang="zh-CN" altLang="en-US" sz="2400" dirty="0">
                <a:solidFill>
                  <a:srgbClr val="0000FF"/>
                </a:solidFill>
                <a:sym typeface="+mn-ea"/>
              </a:rPr>
              <a:t>扩展结点</a:t>
            </a:r>
            <a:r>
              <a:rPr lang="zh-CN" altLang="en-US" sz="2400" dirty="0">
                <a:sym typeface="+mn-ea"/>
              </a:rPr>
              <a:t>处剪去</a:t>
            </a:r>
            <a:r>
              <a:rPr lang="zh-CN" altLang="en-US" sz="2400" dirty="0">
                <a:solidFill>
                  <a:srgbClr val="0000FF"/>
                </a:solidFill>
                <a:sym typeface="+mn-ea"/>
              </a:rPr>
              <a:t>不满足约束</a:t>
            </a:r>
            <a:r>
              <a:rPr lang="zh-CN" altLang="en-US" sz="2400" dirty="0">
                <a:sym typeface="+mn-ea"/>
              </a:rPr>
              <a:t>的子树；</a:t>
            </a:r>
            <a:endParaRPr lang="zh-CN" altLang="en-US" sz="2400" dirty="0"/>
          </a:p>
          <a:p>
            <a:pPr marL="328295" lvl="1" indent="-342900" fontAlgn="auto">
              <a:lnSpc>
                <a:spcPct val="150000"/>
              </a:lnSpc>
              <a:spcBef>
                <a:spcPts val="0"/>
              </a:spcBef>
              <a:buFont typeface="Wingdings" panose="05000000000000000000" charset="0"/>
              <a:buChar char=""/>
            </a:pPr>
            <a:r>
              <a:rPr lang="zh-CN" altLang="en-US" sz="2400" dirty="0">
                <a:sym typeface="+mn-ea"/>
              </a:rPr>
              <a:t>用</a:t>
            </a:r>
            <a:r>
              <a:rPr lang="zh-CN" altLang="en-US" sz="2400" dirty="0">
                <a:solidFill>
                  <a:srgbClr val="0000FF"/>
                </a:solidFill>
                <a:sym typeface="+mn-ea"/>
              </a:rPr>
              <a:t>限界函数</a:t>
            </a:r>
            <a:r>
              <a:rPr lang="zh-CN" altLang="en-US" sz="2400" dirty="0">
                <a:sym typeface="+mn-ea"/>
              </a:rPr>
              <a:t>剪去</a:t>
            </a:r>
            <a:r>
              <a:rPr lang="zh-CN" altLang="en-US" sz="2400" dirty="0">
                <a:solidFill>
                  <a:srgbClr val="0000FF"/>
                </a:solidFill>
                <a:sym typeface="+mn-ea"/>
              </a:rPr>
              <a:t>得不到最优解</a:t>
            </a:r>
            <a:r>
              <a:rPr lang="zh-CN" altLang="en-US" sz="2400" dirty="0">
                <a:sym typeface="+mn-ea"/>
              </a:rPr>
              <a:t>的子树。</a:t>
            </a:r>
            <a:endParaRPr lang="zh-CN" altLang="zh-CN" sz="240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5.1 </a:t>
            </a:r>
            <a:r>
              <a:rPr altLang="en-US" dirty="0"/>
              <a:t>回溯法的算法框架</a:t>
            </a:r>
          </a:p>
        </p:txBody>
      </p:sp>
      <p:sp>
        <p:nvSpPr>
          <p:cNvPr id="5" name="内容占位符 4"/>
          <p:cNvSpPr>
            <a:spLocks noGrp="1"/>
          </p:cNvSpPr>
          <p:nvPr>
            <p:ph idx="1"/>
          </p:nvPr>
        </p:nvSpPr>
        <p:spPr>
          <a:xfrm>
            <a:off x="838835" y="1299845"/>
            <a:ext cx="10354310" cy="4525645"/>
          </a:xfrm>
        </p:spPr>
        <p:txBody>
          <a:bodyPr>
            <a:noAutofit/>
          </a:bodyPr>
          <a:lstStyle/>
          <a:p>
            <a:pPr marL="0" indent="0" algn="l">
              <a:lnSpc>
                <a:spcPct val="150000"/>
              </a:lnSpc>
              <a:spcBef>
                <a:spcPts val="0"/>
              </a:spcBef>
              <a:buFont typeface="Wingdings" panose="05000000000000000000" charset="0"/>
              <a:buNone/>
            </a:pPr>
            <a:r>
              <a:rPr b="1">
                <a:solidFill>
                  <a:srgbClr val="3333FF"/>
                </a:solidFill>
                <a:sym typeface="+mn-ea"/>
              </a:rPr>
              <a:t>空间复杂性</a:t>
            </a:r>
          </a:p>
          <a:p>
            <a:pPr marL="338455" lvl="0" indent="-338455" fontAlgn="auto">
              <a:lnSpc>
                <a:spcPct val="150000"/>
              </a:lnSpc>
              <a:spcBef>
                <a:spcPts val="0"/>
              </a:spcBef>
              <a:buFont typeface="Wingdings" panose="05000000000000000000" charset="0"/>
              <a:buChar char=""/>
            </a:pPr>
            <a:r>
              <a:rPr lang="zh-CN" altLang="en-US" sz="2400" dirty="0">
                <a:sym typeface="+mn-ea"/>
              </a:rPr>
              <a:t>用回溯法解题的一个显著特征是在搜索过程中</a:t>
            </a:r>
            <a:r>
              <a:rPr lang="zh-CN" altLang="en-US" sz="2400" dirty="0">
                <a:solidFill>
                  <a:srgbClr val="0000FF"/>
                </a:solidFill>
                <a:sym typeface="+mn-ea"/>
              </a:rPr>
              <a:t>动态产生问题的解空间</a:t>
            </a:r>
            <a:r>
              <a:rPr lang="zh-CN" altLang="en-US" sz="2400" dirty="0">
                <a:sym typeface="+mn-ea"/>
              </a:rPr>
              <a:t>。在任何时刻，</a:t>
            </a:r>
            <a:r>
              <a:rPr lang="zh-CN" altLang="en-US" sz="2400" b="1" dirty="0">
                <a:sym typeface="+mn-ea"/>
              </a:rPr>
              <a:t>算法只保存从根结点到当前扩展结点的路径。</a:t>
            </a:r>
            <a:endParaRPr lang="en-US" altLang="zh-CN" sz="2400" b="1" dirty="0"/>
          </a:p>
          <a:p>
            <a:pPr marL="338455" lvl="0" indent="-338455" fontAlgn="auto">
              <a:lnSpc>
                <a:spcPct val="150000"/>
              </a:lnSpc>
              <a:spcBef>
                <a:spcPts val="0"/>
              </a:spcBef>
              <a:buFont typeface="Wingdings" panose="05000000000000000000" charset="0"/>
              <a:buChar char=""/>
            </a:pPr>
            <a:r>
              <a:rPr lang="zh-CN" altLang="en-US" sz="2400" dirty="0">
                <a:sym typeface="+mn-ea"/>
              </a:rPr>
              <a:t>如果解空间树中从根结点到叶结点的最长路径的长度为</a:t>
            </a:r>
            <a:r>
              <a:rPr lang="en-US" altLang="zh-CN" sz="2400" dirty="0">
                <a:solidFill>
                  <a:srgbClr val="0000FF"/>
                </a:solidFill>
                <a:sym typeface="+mn-ea"/>
              </a:rPr>
              <a:t>h(n)</a:t>
            </a:r>
            <a:r>
              <a:rPr lang="zh-CN" altLang="en-US" sz="2400" dirty="0">
                <a:sym typeface="+mn-ea"/>
              </a:rPr>
              <a:t>，则回溯法所需的计算空间通常为</a:t>
            </a:r>
            <a:r>
              <a:rPr lang="en-US" altLang="zh-CN" sz="2400" dirty="0">
                <a:solidFill>
                  <a:srgbClr val="0000FF"/>
                </a:solidFill>
                <a:sym typeface="+mn-ea"/>
              </a:rPr>
              <a:t>O(h(n))</a:t>
            </a:r>
            <a:r>
              <a:rPr lang="zh-CN" altLang="en-US" sz="2400" dirty="0">
                <a:sym typeface="+mn-ea"/>
              </a:rPr>
              <a:t>。</a:t>
            </a:r>
            <a:endParaRPr lang="en-US" altLang="zh-CN" sz="2400" dirty="0"/>
          </a:p>
          <a:p>
            <a:pPr marL="338455" lvl="0" indent="-338455" fontAlgn="auto">
              <a:lnSpc>
                <a:spcPct val="150000"/>
              </a:lnSpc>
              <a:spcBef>
                <a:spcPts val="0"/>
              </a:spcBef>
              <a:buFont typeface="Wingdings" panose="05000000000000000000" charset="0"/>
              <a:buChar char=""/>
            </a:pPr>
            <a:r>
              <a:rPr lang="zh-CN" altLang="en-US" sz="2400" dirty="0">
                <a:sym typeface="+mn-ea"/>
              </a:rPr>
              <a:t>显式地存储整个解空间则需要</a:t>
            </a:r>
            <a:r>
              <a:rPr lang="en-US" altLang="zh-CN" sz="2400" dirty="0">
                <a:solidFill>
                  <a:srgbClr val="0000FF"/>
                </a:solidFill>
                <a:sym typeface="+mn-ea"/>
              </a:rPr>
              <a:t>O(2</a:t>
            </a:r>
            <a:r>
              <a:rPr lang="en-US" altLang="zh-CN" sz="2400" baseline="30000" dirty="0">
                <a:solidFill>
                  <a:srgbClr val="0000FF"/>
                </a:solidFill>
                <a:sym typeface="+mn-ea"/>
              </a:rPr>
              <a:t>h(n</a:t>
            </a:r>
            <a:r>
              <a:rPr lang="zh-CN" altLang="en-US" sz="2400" baseline="30000" dirty="0">
                <a:solidFill>
                  <a:srgbClr val="0000FF"/>
                </a:solidFill>
                <a:sym typeface="+mn-ea"/>
              </a:rPr>
              <a:t>）</a:t>
            </a:r>
            <a:r>
              <a:rPr lang="en-US" altLang="zh-CN" sz="2400" dirty="0">
                <a:solidFill>
                  <a:srgbClr val="0000FF"/>
                </a:solidFill>
                <a:sym typeface="+mn-ea"/>
              </a:rPr>
              <a:t>)</a:t>
            </a:r>
            <a:r>
              <a:rPr lang="zh-CN" altLang="en-US" sz="2400" dirty="0">
                <a:sym typeface="+mn-ea"/>
              </a:rPr>
              <a:t>或</a:t>
            </a:r>
            <a:r>
              <a:rPr lang="en-US" altLang="zh-CN" sz="2400" dirty="0">
                <a:solidFill>
                  <a:srgbClr val="0000FF"/>
                </a:solidFill>
                <a:sym typeface="+mn-ea"/>
              </a:rPr>
              <a:t>O(h(n)!)</a:t>
            </a:r>
            <a:r>
              <a:rPr lang="zh-CN" altLang="en-US" sz="2400" dirty="0">
                <a:sym typeface="+mn-ea"/>
              </a:rPr>
              <a:t>内存空间。</a:t>
            </a:r>
            <a:endParaRPr lang="zh-CN" altLang="zh-CN" sz="240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9000" b="-9000"/>
          </a:stretch>
        </a:blipFill>
        <a:effectLst/>
      </p:bgPr>
    </p:bg>
    <p:spTree>
      <p:nvGrpSpPr>
        <p:cNvPr id="1" name=""/>
        <p:cNvGrpSpPr/>
        <p:nvPr/>
      </p:nvGrpSpPr>
      <p:grpSpPr>
        <a:xfrm>
          <a:off x="0" y="0"/>
          <a:ext cx="0" cy="0"/>
          <a:chOff x="0" y="0"/>
          <a:chExt cx="0" cy="0"/>
        </a:xfrm>
      </p:grpSpPr>
      <p:sp>
        <p:nvSpPr>
          <p:cNvPr id="2" name="圆角矩形 1"/>
          <p:cNvSpPr/>
          <p:nvPr/>
        </p:nvSpPr>
        <p:spPr>
          <a:xfrm>
            <a:off x="2351584" y="1694299"/>
            <a:ext cx="7488832" cy="624069"/>
          </a:xfrm>
          <a:prstGeom prst="roundRect">
            <a:avLst/>
          </a:prstGeom>
          <a:solidFill>
            <a:srgbClr val="223D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1218565"/>
            <a:r>
              <a:rPr lang="en-US" altLang="zh-CN" sz="2500" i="1" dirty="0">
                <a:latin typeface="微软雅黑" panose="020B0503020204020204" pitchFamily="34" charset="-122"/>
                <a:ea typeface="微软雅黑" panose="020B0503020204020204" pitchFamily="34" charset="-122"/>
              </a:rPr>
              <a:t>5.1</a:t>
            </a:r>
            <a:r>
              <a:rPr lang="en-US" altLang="zh-CN" sz="2500" dirty="0">
                <a:latin typeface="微软雅黑" panose="020B0503020204020204" pitchFamily="34" charset="-122"/>
                <a:ea typeface="微软雅黑" panose="020B0503020204020204" pitchFamily="34" charset="-122"/>
              </a:rPr>
              <a:t>  </a:t>
            </a:r>
            <a:r>
              <a:rPr lang="zh-CN" altLang="en-US" sz="2500" dirty="0">
                <a:latin typeface="微软雅黑" panose="020B0503020204020204" pitchFamily="34" charset="-122"/>
                <a:ea typeface="微软雅黑" panose="020B0503020204020204" pitchFamily="34" charset="-122"/>
              </a:rPr>
              <a:t>回溯法的算法框架</a:t>
            </a:r>
          </a:p>
        </p:txBody>
      </p:sp>
      <p:sp>
        <p:nvSpPr>
          <p:cNvPr id="4" name="圆角矩形 3"/>
          <p:cNvSpPr/>
          <p:nvPr/>
        </p:nvSpPr>
        <p:spPr>
          <a:xfrm>
            <a:off x="2350706" y="2500797"/>
            <a:ext cx="7488832" cy="624069"/>
          </a:xfrm>
          <a:prstGeom prst="roundRect">
            <a:avLst/>
          </a:prstGeom>
          <a:solidFill>
            <a:srgbClr val="223D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1218565"/>
            <a:r>
              <a:rPr lang="en-US" altLang="zh-CN" sz="2500" i="1" dirty="0">
                <a:latin typeface="微软雅黑" panose="020B0503020204020204" pitchFamily="34" charset="-122"/>
                <a:ea typeface="微软雅黑" panose="020B0503020204020204" pitchFamily="34" charset="-122"/>
              </a:rPr>
              <a:t>5.2  </a:t>
            </a:r>
            <a:r>
              <a:rPr lang="zh-CN" altLang="zh-CN" sz="2500" dirty="0">
                <a:latin typeface="微软雅黑" panose="020B0503020204020204" pitchFamily="34" charset="-122"/>
                <a:ea typeface="微软雅黑" panose="020B0503020204020204" pitchFamily="34" charset="-122"/>
              </a:rPr>
              <a:t>装载问题</a:t>
            </a:r>
          </a:p>
        </p:txBody>
      </p:sp>
      <p:sp>
        <p:nvSpPr>
          <p:cNvPr id="5" name="圆角矩形 4"/>
          <p:cNvSpPr/>
          <p:nvPr/>
        </p:nvSpPr>
        <p:spPr>
          <a:xfrm>
            <a:off x="2338006" y="4085757"/>
            <a:ext cx="7488832" cy="624069"/>
          </a:xfrm>
          <a:prstGeom prst="roundRect">
            <a:avLst/>
          </a:prstGeom>
          <a:solidFill>
            <a:srgbClr val="223D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1218565"/>
            <a:r>
              <a:rPr lang="en-US" altLang="zh-CN" sz="2500" i="1" dirty="0">
                <a:latin typeface="微软雅黑" panose="020B0503020204020204" pitchFamily="34" charset="-122"/>
                <a:ea typeface="微软雅黑" panose="020B0503020204020204" pitchFamily="34" charset="-122"/>
              </a:rPr>
              <a:t>5.4  </a:t>
            </a:r>
            <a:r>
              <a:rPr lang="en-US" altLang="zh-CN" sz="2500" dirty="0">
                <a:latin typeface="微软雅黑" panose="020B0503020204020204" pitchFamily="34" charset="-122"/>
                <a:ea typeface="微软雅黑" panose="020B0503020204020204" pitchFamily="34" charset="-122"/>
              </a:rPr>
              <a:t>n</a:t>
            </a:r>
            <a:r>
              <a:rPr lang="zh-CN" altLang="en-US" sz="2500" dirty="0">
                <a:latin typeface="微软雅黑" panose="020B0503020204020204" pitchFamily="34" charset="-122"/>
                <a:ea typeface="微软雅黑" panose="020B0503020204020204" pitchFamily="34" charset="-122"/>
              </a:rPr>
              <a:t>后问题</a:t>
            </a:r>
          </a:p>
        </p:txBody>
      </p:sp>
      <p:sp>
        <p:nvSpPr>
          <p:cNvPr id="6" name="圆角矩形 5"/>
          <p:cNvSpPr/>
          <p:nvPr/>
        </p:nvSpPr>
        <p:spPr>
          <a:xfrm>
            <a:off x="2327846" y="4883317"/>
            <a:ext cx="7488832" cy="624069"/>
          </a:xfrm>
          <a:prstGeom prst="roundRect">
            <a:avLst/>
          </a:prstGeom>
          <a:solidFill>
            <a:srgbClr val="223D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1218565"/>
            <a:r>
              <a:rPr lang="en-US" altLang="zh-CN" sz="2500" i="1" dirty="0">
                <a:latin typeface="微软雅黑" panose="020B0503020204020204" pitchFamily="34" charset="-122"/>
                <a:ea typeface="微软雅黑" panose="020B0503020204020204" pitchFamily="34" charset="-122"/>
              </a:rPr>
              <a:t>5.5  </a:t>
            </a:r>
            <a:r>
              <a:rPr lang="zh-CN" altLang="en-US" sz="2500" dirty="0">
                <a:latin typeface="微软雅黑" panose="020B0503020204020204" pitchFamily="34" charset="-122"/>
                <a:ea typeface="微软雅黑" panose="020B0503020204020204" pitchFamily="34" charset="-122"/>
              </a:rPr>
              <a:t>图的</a:t>
            </a:r>
            <a:r>
              <a:rPr lang="en-US" altLang="zh-CN" sz="2500" dirty="0">
                <a:latin typeface="微软雅黑" panose="020B0503020204020204" pitchFamily="34" charset="-122"/>
                <a:ea typeface="微软雅黑" panose="020B0503020204020204" pitchFamily="34" charset="-122"/>
              </a:rPr>
              <a:t>m</a:t>
            </a:r>
            <a:r>
              <a:rPr lang="zh-CN" altLang="en-US" sz="2500" dirty="0">
                <a:latin typeface="微软雅黑" panose="020B0503020204020204" pitchFamily="34" charset="-122"/>
                <a:ea typeface="微软雅黑" panose="020B0503020204020204" pitchFamily="34" charset="-122"/>
              </a:rPr>
              <a:t>着色问题</a:t>
            </a:r>
          </a:p>
        </p:txBody>
      </p:sp>
      <p:sp>
        <p:nvSpPr>
          <p:cNvPr id="8" name="圆角矩形 7"/>
          <p:cNvSpPr/>
          <p:nvPr/>
        </p:nvSpPr>
        <p:spPr>
          <a:xfrm>
            <a:off x="2301176" y="5671352"/>
            <a:ext cx="7488832" cy="624069"/>
          </a:xfrm>
          <a:prstGeom prst="roundRect">
            <a:avLst/>
          </a:prstGeom>
          <a:solidFill>
            <a:srgbClr val="223D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1218565"/>
            <a:r>
              <a:rPr lang="en-US" altLang="zh-CN" sz="2500" i="1" dirty="0">
                <a:latin typeface="微软雅黑" panose="020B0503020204020204" pitchFamily="34" charset="-122"/>
                <a:ea typeface="微软雅黑" panose="020B0503020204020204" pitchFamily="34" charset="-122"/>
              </a:rPr>
              <a:t>5.6  </a:t>
            </a:r>
            <a:r>
              <a:rPr lang="en-US" altLang="zh-CN" sz="2500" dirty="0">
                <a:latin typeface="微软雅黑" panose="020B0503020204020204" pitchFamily="34" charset="-122"/>
                <a:ea typeface="微软雅黑" panose="020B0503020204020204" pitchFamily="34" charset="-122"/>
              </a:rPr>
              <a:t>0-1</a:t>
            </a:r>
            <a:r>
              <a:rPr lang="zh-CN" altLang="en-US" sz="2500" dirty="0">
                <a:latin typeface="微软雅黑" panose="020B0503020204020204" pitchFamily="34" charset="-122"/>
                <a:ea typeface="微软雅黑" panose="020B0503020204020204" pitchFamily="34" charset="-122"/>
              </a:rPr>
              <a:t>背包问题</a:t>
            </a:r>
          </a:p>
        </p:txBody>
      </p:sp>
      <p:sp>
        <p:nvSpPr>
          <p:cNvPr id="9" name="圆角矩形 8"/>
          <p:cNvSpPr/>
          <p:nvPr/>
        </p:nvSpPr>
        <p:spPr>
          <a:xfrm>
            <a:off x="2351976" y="3293277"/>
            <a:ext cx="7488832" cy="624069"/>
          </a:xfrm>
          <a:prstGeom prst="roundRect">
            <a:avLst/>
          </a:prstGeom>
          <a:solidFill>
            <a:srgbClr val="223D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1218565"/>
            <a:r>
              <a:rPr lang="en-US" altLang="zh-CN" sz="2500" i="1" dirty="0">
                <a:latin typeface="微软雅黑" panose="020B0503020204020204" pitchFamily="34" charset="-122"/>
                <a:ea typeface="微软雅黑" panose="020B0503020204020204" pitchFamily="34" charset="-122"/>
              </a:rPr>
              <a:t>5.3  </a:t>
            </a:r>
            <a:r>
              <a:rPr lang="zh-CN" altLang="en-US" sz="2500" dirty="0">
                <a:latin typeface="微软雅黑" panose="020B0503020204020204" pitchFamily="34" charset="-122"/>
                <a:ea typeface="微软雅黑" panose="020B0503020204020204" pitchFamily="34" charset="-122"/>
              </a:rPr>
              <a:t>批处理作业调度</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5.1 </a:t>
            </a:r>
            <a:r>
              <a:rPr altLang="en-US" dirty="0"/>
              <a:t>回溯法的算法框架</a:t>
            </a:r>
          </a:p>
        </p:txBody>
      </p:sp>
      <p:sp>
        <p:nvSpPr>
          <p:cNvPr id="5" name="内容占位符 4"/>
          <p:cNvSpPr>
            <a:spLocks noGrp="1"/>
          </p:cNvSpPr>
          <p:nvPr>
            <p:ph idx="1"/>
          </p:nvPr>
        </p:nvSpPr>
        <p:spPr>
          <a:xfrm>
            <a:off x="838835" y="1299845"/>
            <a:ext cx="10354310" cy="4525645"/>
          </a:xfrm>
        </p:spPr>
        <p:txBody>
          <a:bodyPr>
            <a:noAutofit/>
          </a:bodyPr>
          <a:lstStyle/>
          <a:p>
            <a:pPr marL="0" indent="0" algn="l">
              <a:lnSpc>
                <a:spcPct val="150000"/>
              </a:lnSpc>
              <a:spcBef>
                <a:spcPts val="0"/>
              </a:spcBef>
              <a:buFont typeface="Wingdings" panose="05000000000000000000" charset="0"/>
              <a:buNone/>
            </a:pPr>
            <a:r>
              <a:rPr b="1">
                <a:solidFill>
                  <a:srgbClr val="3333FF"/>
                </a:solidFill>
                <a:sym typeface="+mn-ea"/>
              </a:rPr>
              <a:t>生成问题状态的基本方法</a:t>
            </a:r>
          </a:p>
          <a:p>
            <a:pPr marL="328295" lvl="0" indent="-342900" fontAlgn="auto">
              <a:lnSpc>
                <a:spcPct val="150000"/>
              </a:lnSpc>
              <a:spcBef>
                <a:spcPts val="0"/>
              </a:spcBef>
              <a:buFont typeface="Wingdings" panose="05000000000000000000" charset="0"/>
              <a:buChar char=""/>
              <a:defRPr/>
            </a:pPr>
            <a:r>
              <a:rPr lang="zh-CN" altLang="en-US" sz="2400" dirty="0">
                <a:sym typeface="+mn-ea"/>
              </a:rPr>
              <a:t>扩展结点（</a:t>
            </a:r>
            <a:r>
              <a:rPr lang="en-US" altLang="zh-CN" sz="2400" b="1" dirty="0">
                <a:solidFill>
                  <a:schemeClr val="bg2">
                    <a:lumMod val="25000"/>
                  </a:schemeClr>
                </a:solidFill>
                <a:sym typeface="+mn-ea"/>
              </a:rPr>
              <a:t>E-</a:t>
            </a:r>
            <a:r>
              <a:rPr lang="zh-CN" altLang="en-US" sz="2400" b="1" dirty="0">
                <a:solidFill>
                  <a:schemeClr val="bg2">
                    <a:lumMod val="25000"/>
                  </a:schemeClr>
                </a:solidFill>
                <a:sym typeface="+mn-ea"/>
              </a:rPr>
              <a:t>结点</a:t>
            </a:r>
            <a:r>
              <a:rPr lang="en-US" altLang="zh-CN" sz="2400" b="1" dirty="0">
                <a:solidFill>
                  <a:schemeClr val="bg2">
                    <a:lumMod val="25000"/>
                  </a:schemeClr>
                </a:solidFill>
                <a:sym typeface="+mn-ea"/>
              </a:rPr>
              <a:t>,Expansion Node</a:t>
            </a:r>
            <a:r>
              <a:rPr lang="zh-CN" altLang="en-US" sz="2400" dirty="0">
                <a:sym typeface="+mn-ea"/>
              </a:rPr>
              <a:t>）</a:t>
            </a:r>
            <a:endParaRPr lang="en-US" altLang="zh-CN" sz="2400" dirty="0"/>
          </a:p>
          <a:p>
            <a:pPr marL="0" lvl="1" indent="0" fontAlgn="auto">
              <a:lnSpc>
                <a:spcPct val="150000"/>
              </a:lnSpc>
              <a:spcBef>
                <a:spcPts val="0"/>
              </a:spcBef>
              <a:buFont typeface="Wingdings" panose="05000000000000000000" charset="0"/>
              <a:buNone/>
              <a:defRPr/>
            </a:pPr>
            <a:r>
              <a:rPr lang="zh-CN" altLang="en-US" sz="2400" dirty="0">
                <a:sym typeface="+mn-ea"/>
              </a:rPr>
              <a:t>一个</a:t>
            </a:r>
            <a:r>
              <a:rPr lang="zh-CN" altLang="en-US" sz="2400" b="1" dirty="0">
                <a:solidFill>
                  <a:srgbClr val="0000FF"/>
                </a:solidFill>
                <a:sym typeface="+mn-ea"/>
              </a:rPr>
              <a:t>正在</a:t>
            </a:r>
            <a:r>
              <a:rPr lang="zh-CN" altLang="en-US" sz="2400" dirty="0">
                <a:solidFill>
                  <a:srgbClr val="0000FF"/>
                </a:solidFill>
                <a:sym typeface="+mn-ea"/>
              </a:rPr>
              <a:t>产生儿子的结点</a:t>
            </a:r>
            <a:r>
              <a:rPr lang="zh-CN" altLang="en-US" sz="2400" dirty="0">
                <a:sym typeface="+mn-ea"/>
              </a:rPr>
              <a:t>称为</a:t>
            </a:r>
            <a:r>
              <a:rPr lang="zh-CN" altLang="en-US" sz="2400" dirty="0">
                <a:solidFill>
                  <a:srgbClr val="0000FF"/>
                </a:solidFill>
                <a:sym typeface="+mn-ea"/>
              </a:rPr>
              <a:t>扩展结点</a:t>
            </a:r>
            <a:endParaRPr lang="zh-CN" altLang="en-US" sz="2400" dirty="0">
              <a:solidFill>
                <a:srgbClr val="0000FF"/>
              </a:solidFill>
            </a:endParaRPr>
          </a:p>
          <a:p>
            <a:pPr marL="328295" lvl="0" indent="-342900" fontAlgn="auto">
              <a:lnSpc>
                <a:spcPct val="150000"/>
              </a:lnSpc>
              <a:spcBef>
                <a:spcPts val="0"/>
              </a:spcBef>
              <a:buFont typeface="Wingdings" panose="05000000000000000000" charset="0"/>
              <a:buChar char=""/>
              <a:defRPr/>
            </a:pPr>
            <a:r>
              <a:rPr lang="zh-CN" altLang="en-US" sz="2400" dirty="0">
                <a:sym typeface="+mn-ea"/>
              </a:rPr>
              <a:t>活结点（</a:t>
            </a:r>
            <a:r>
              <a:rPr lang="en-US" altLang="zh-CN" sz="2400" b="1" dirty="0">
                <a:solidFill>
                  <a:schemeClr val="bg2">
                    <a:lumMod val="25000"/>
                  </a:schemeClr>
                </a:solidFill>
                <a:sym typeface="+mn-ea"/>
              </a:rPr>
              <a:t>L-</a:t>
            </a:r>
            <a:r>
              <a:rPr lang="zh-CN" altLang="en-US" sz="2400" b="1" dirty="0">
                <a:solidFill>
                  <a:schemeClr val="bg2">
                    <a:lumMod val="25000"/>
                  </a:schemeClr>
                </a:solidFill>
                <a:sym typeface="+mn-ea"/>
              </a:rPr>
              <a:t>结点</a:t>
            </a:r>
            <a:r>
              <a:rPr lang="en-US" altLang="zh-CN" sz="2400" b="1" dirty="0">
                <a:solidFill>
                  <a:schemeClr val="bg2">
                    <a:lumMod val="25000"/>
                  </a:schemeClr>
                </a:solidFill>
                <a:sym typeface="+mn-ea"/>
              </a:rPr>
              <a:t>,Live Node</a:t>
            </a:r>
            <a:r>
              <a:rPr lang="zh-CN" altLang="en-US" sz="2400" dirty="0">
                <a:sym typeface="+mn-ea"/>
              </a:rPr>
              <a:t>）</a:t>
            </a:r>
            <a:endParaRPr lang="en-US" altLang="zh-CN" sz="2400" dirty="0"/>
          </a:p>
          <a:p>
            <a:pPr marL="0" lvl="1" indent="0" fontAlgn="auto">
              <a:lnSpc>
                <a:spcPct val="150000"/>
              </a:lnSpc>
              <a:spcBef>
                <a:spcPts val="0"/>
              </a:spcBef>
              <a:buFont typeface="Wingdings" panose="05000000000000000000" charset="0"/>
              <a:buNone/>
              <a:defRPr/>
            </a:pPr>
            <a:r>
              <a:rPr lang="zh-CN" altLang="en-US" sz="2400" dirty="0">
                <a:sym typeface="+mn-ea"/>
              </a:rPr>
              <a:t>一个</a:t>
            </a:r>
            <a:r>
              <a:rPr lang="zh-CN" altLang="en-US" sz="2400" dirty="0">
                <a:solidFill>
                  <a:srgbClr val="0000FF"/>
                </a:solidFill>
                <a:sym typeface="+mn-ea"/>
              </a:rPr>
              <a:t>自身已生成</a:t>
            </a:r>
            <a:r>
              <a:rPr lang="zh-CN" altLang="en-US" sz="2400" dirty="0">
                <a:sym typeface="+mn-ea"/>
              </a:rPr>
              <a:t>但其</a:t>
            </a:r>
            <a:r>
              <a:rPr lang="zh-CN" altLang="en-US" sz="2400" dirty="0">
                <a:solidFill>
                  <a:srgbClr val="0000FF"/>
                </a:solidFill>
                <a:sym typeface="+mn-ea"/>
              </a:rPr>
              <a:t>儿子还没有全部生成</a:t>
            </a:r>
            <a:r>
              <a:rPr lang="zh-CN" altLang="en-US" sz="2400" dirty="0">
                <a:sym typeface="+mn-ea"/>
              </a:rPr>
              <a:t>的节点称做</a:t>
            </a:r>
            <a:r>
              <a:rPr lang="zh-CN" altLang="en-US" sz="2400" dirty="0">
                <a:solidFill>
                  <a:srgbClr val="0000FF"/>
                </a:solidFill>
                <a:sym typeface="+mn-ea"/>
              </a:rPr>
              <a:t>活结点</a:t>
            </a:r>
            <a:endParaRPr lang="zh-CN" altLang="en-US" sz="2400" dirty="0">
              <a:solidFill>
                <a:srgbClr val="0000FF"/>
              </a:solidFill>
            </a:endParaRPr>
          </a:p>
          <a:p>
            <a:pPr marL="328295" lvl="0" indent="-342900" fontAlgn="auto">
              <a:lnSpc>
                <a:spcPct val="150000"/>
              </a:lnSpc>
              <a:spcBef>
                <a:spcPts val="0"/>
              </a:spcBef>
              <a:buFont typeface="Wingdings" panose="05000000000000000000" charset="0"/>
              <a:buChar char=""/>
              <a:defRPr/>
            </a:pPr>
            <a:r>
              <a:rPr lang="zh-CN" altLang="en-US" sz="2400" dirty="0">
                <a:sym typeface="+mn-ea"/>
              </a:rPr>
              <a:t>死结点（</a:t>
            </a:r>
            <a:r>
              <a:rPr lang="en-US" altLang="zh-CN" sz="2400" b="1" dirty="0">
                <a:solidFill>
                  <a:schemeClr val="bg2">
                    <a:lumMod val="25000"/>
                  </a:schemeClr>
                </a:solidFill>
                <a:sym typeface="+mn-ea"/>
              </a:rPr>
              <a:t>D-</a:t>
            </a:r>
            <a:r>
              <a:rPr lang="zh-CN" altLang="en-US" sz="2400" b="1" dirty="0">
                <a:solidFill>
                  <a:schemeClr val="bg2">
                    <a:lumMod val="25000"/>
                  </a:schemeClr>
                </a:solidFill>
                <a:sym typeface="+mn-ea"/>
              </a:rPr>
              <a:t>结点</a:t>
            </a:r>
            <a:r>
              <a:rPr lang="en-US" altLang="zh-CN" sz="2400" b="1" dirty="0">
                <a:solidFill>
                  <a:schemeClr val="bg2">
                    <a:lumMod val="25000"/>
                  </a:schemeClr>
                </a:solidFill>
                <a:sym typeface="+mn-ea"/>
              </a:rPr>
              <a:t>,Dead Node</a:t>
            </a:r>
            <a:r>
              <a:rPr lang="zh-CN" altLang="en-US" sz="2400" dirty="0">
                <a:sym typeface="+mn-ea"/>
              </a:rPr>
              <a:t>）</a:t>
            </a:r>
            <a:endParaRPr lang="en-US" altLang="zh-CN" sz="2400" dirty="0"/>
          </a:p>
          <a:p>
            <a:pPr marL="0" lvl="1" indent="0" fontAlgn="auto">
              <a:lnSpc>
                <a:spcPct val="150000"/>
              </a:lnSpc>
              <a:spcBef>
                <a:spcPts val="0"/>
              </a:spcBef>
              <a:buFont typeface="Wingdings" panose="05000000000000000000" charset="0"/>
              <a:buNone/>
              <a:defRPr/>
            </a:pPr>
            <a:r>
              <a:rPr lang="zh-CN" altLang="en-US" sz="2400" dirty="0">
                <a:sym typeface="+mn-ea"/>
              </a:rPr>
              <a:t>一个</a:t>
            </a:r>
            <a:r>
              <a:rPr lang="zh-CN" altLang="en-US" sz="2400" dirty="0">
                <a:solidFill>
                  <a:srgbClr val="0000FF"/>
                </a:solidFill>
                <a:sym typeface="+mn-ea"/>
              </a:rPr>
              <a:t>所有儿子已经产生</a:t>
            </a:r>
            <a:r>
              <a:rPr lang="zh-CN" altLang="en-US" sz="2400" dirty="0">
                <a:sym typeface="+mn-ea"/>
              </a:rPr>
              <a:t>的结点称做</a:t>
            </a:r>
            <a:r>
              <a:rPr lang="zh-CN" altLang="en-US" sz="2400" dirty="0">
                <a:solidFill>
                  <a:srgbClr val="0000FF"/>
                </a:solidFill>
                <a:sym typeface="+mn-ea"/>
              </a:rPr>
              <a:t>死结点</a:t>
            </a:r>
            <a:endParaRPr lang="zh-CN" altLang="zh-CN" sz="240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5.1 </a:t>
            </a:r>
            <a:r>
              <a:rPr altLang="en-US" dirty="0"/>
              <a:t>回溯法的算法框架</a:t>
            </a:r>
          </a:p>
        </p:txBody>
      </p:sp>
      <p:sp>
        <p:nvSpPr>
          <p:cNvPr id="5" name="内容占位符 4"/>
          <p:cNvSpPr>
            <a:spLocks noGrp="1"/>
          </p:cNvSpPr>
          <p:nvPr>
            <p:ph idx="1"/>
          </p:nvPr>
        </p:nvSpPr>
        <p:spPr>
          <a:xfrm>
            <a:off x="838835" y="1299845"/>
            <a:ext cx="10354310" cy="4525645"/>
          </a:xfrm>
        </p:spPr>
        <p:txBody>
          <a:bodyPr>
            <a:noAutofit/>
          </a:bodyPr>
          <a:lstStyle/>
          <a:p>
            <a:pPr marL="0" indent="0" algn="l">
              <a:lnSpc>
                <a:spcPct val="150000"/>
              </a:lnSpc>
              <a:spcBef>
                <a:spcPts val="0"/>
              </a:spcBef>
              <a:buFont typeface="Wingdings" panose="05000000000000000000" charset="0"/>
              <a:buNone/>
            </a:pPr>
            <a:r>
              <a:rPr b="1">
                <a:solidFill>
                  <a:srgbClr val="3333FF"/>
                </a:solidFill>
                <a:sym typeface="+mn-ea"/>
              </a:rPr>
              <a:t>深度优先的问题状态生成法</a:t>
            </a:r>
          </a:p>
          <a:p>
            <a:pPr marL="338455" lvl="0" indent="-338455" fontAlgn="auto">
              <a:lnSpc>
                <a:spcPct val="150000"/>
              </a:lnSpc>
              <a:spcBef>
                <a:spcPts val="0"/>
              </a:spcBef>
              <a:buFont typeface="Wingdings" panose="05000000000000000000" charset="0"/>
              <a:buChar char=""/>
            </a:pPr>
            <a:r>
              <a:rPr lang="zh-CN" altLang="en-US" sz="2400">
                <a:sym typeface="+mn-ea"/>
              </a:rPr>
              <a:t>如果对一个</a:t>
            </a:r>
            <a:r>
              <a:rPr lang="zh-CN" altLang="en-US" sz="2400" b="1">
                <a:solidFill>
                  <a:srgbClr val="0000FF"/>
                </a:solidFill>
                <a:sym typeface="+mn-ea"/>
              </a:rPr>
              <a:t>扩展结点</a:t>
            </a:r>
            <a:r>
              <a:rPr lang="en-US" altLang="zh-CN" sz="2400" b="1">
                <a:solidFill>
                  <a:srgbClr val="0000FF"/>
                </a:solidFill>
                <a:sym typeface="+mn-ea"/>
              </a:rPr>
              <a:t>R</a:t>
            </a:r>
            <a:r>
              <a:rPr lang="zh-CN" altLang="en-US" sz="2400">
                <a:sym typeface="+mn-ea"/>
              </a:rPr>
              <a:t>，一旦产生了它的一个</a:t>
            </a:r>
            <a:r>
              <a:rPr lang="zh-CN" altLang="en-US" sz="2400" b="1">
                <a:solidFill>
                  <a:srgbClr val="0000FF"/>
                </a:solidFill>
                <a:sym typeface="+mn-ea"/>
              </a:rPr>
              <a:t>儿子</a:t>
            </a:r>
            <a:r>
              <a:rPr lang="en-US" altLang="zh-CN" sz="2400" b="1">
                <a:solidFill>
                  <a:srgbClr val="0000FF"/>
                </a:solidFill>
                <a:sym typeface="+mn-ea"/>
              </a:rPr>
              <a:t>C</a:t>
            </a:r>
            <a:r>
              <a:rPr lang="zh-CN" altLang="en-US" sz="2400">
                <a:sym typeface="+mn-ea"/>
              </a:rPr>
              <a:t>，就把</a:t>
            </a:r>
            <a:r>
              <a:rPr lang="en-US" altLang="zh-CN" sz="2400">
                <a:solidFill>
                  <a:srgbClr val="0000FF"/>
                </a:solidFill>
                <a:sym typeface="+mn-ea"/>
              </a:rPr>
              <a:t>C</a:t>
            </a:r>
            <a:r>
              <a:rPr lang="zh-CN" altLang="en-US" sz="2400">
                <a:sym typeface="+mn-ea"/>
              </a:rPr>
              <a:t>当做新的</a:t>
            </a:r>
            <a:r>
              <a:rPr lang="zh-CN" altLang="en-US" sz="2400">
                <a:solidFill>
                  <a:srgbClr val="0000FF"/>
                </a:solidFill>
                <a:sym typeface="+mn-ea"/>
              </a:rPr>
              <a:t>扩展结点</a:t>
            </a:r>
            <a:r>
              <a:rPr lang="zh-CN" altLang="en-US" sz="2400">
                <a:sym typeface="+mn-ea"/>
              </a:rPr>
              <a:t>。</a:t>
            </a:r>
            <a:endParaRPr lang="en-US" altLang="zh-CN" sz="2400"/>
          </a:p>
          <a:p>
            <a:pPr marL="338455" lvl="0" indent="-338455" fontAlgn="auto">
              <a:lnSpc>
                <a:spcPct val="150000"/>
              </a:lnSpc>
              <a:spcBef>
                <a:spcPts val="0"/>
              </a:spcBef>
              <a:buFont typeface="Wingdings" panose="05000000000000000000" charset="0"/>
              <a:buChar char=""/>
            </a:pPr>
            <a:r>
              <a:rPr lang="zh-CN" altLang="en-US" sz="2400">
                <a:sym typeface="+mn-ea"/>
              </a:rPr>
              <a:t>在</a:t>
            </a:r>
            <a:r>
              <a:rPr lang="zh-CN" altLang="en-US" sz="2400">
                <a:solidFill>
                  <a:srgbClr val="0000FF"/>
                </a:solidFill>
                <a:sym typeface="+mn-ea"/>
              </a:rPr>
              <a:t>完成</a:t>
            </a:r>
            <a:r>
              <a:rPr lang="zh-CN" altLang="en-US" sz="2400">
                <a:sym typeface="+mn-ea"/>
              </a:rPr>
              <a:t>对子树</a:t>
            </a:r>
            <a:r>
              <a:rPr lang="en-US" altLang="zh-CN" sz="2400">
                <a:sym typeface="+mn-ea"/>
              </a:rPr>
              <a:t>C</a:t>
            </a:r>
            <a:r>
              <a:rPr lang="zh-CN" altLang="en-US" sz="2400">
                <a:sym typeface="+mn-ea"/>
              </a:rPr>
              <a:t>（以</a:t>
            </a:r>
            <a:r>
              <a:rPr lang="en-US" altLang="zh-CN" sz="2400">
                <a:sym typeface="+mn-ea"/>
              </a:rPr>
              <a:t>C</a:t>
            </a:r>
            <a:r>
              <a:rPr lang="zh-CN" altLang="en-US" sz="2400">
                <a:sym typeface="+mn-ea"/>
              </a:rPr>
              <a:t>为根的子树）的</a:t>
            </a:r>
            <a:r>
              <a:rPr lang="zh-CN" altLang="en-US" sz="2400">
                <a:solidFill>
                  <a:srgbClr val="0000FF"/>
                </a:solidFill>
                <a:sym typeface="+mn-ea"/>
              </a:rPr>
              <a:t>穷尽搜索</a:t>
            </a:r>
            <a:r>
              <a:rPr lang="zh-CN" altLang="en-US" sz="2400">
                <a:sym typeface="+mn-ea"/>
              </a:rPr>
              <a:t>之后，将</a:t>
            </a:r>
            <a:r>
              <a:rPr lang="en-US" altLang="zh-CN" sz="2400">
                <a:solidFill>
                  <a:srgbClr val="0000FF"/>
                </a:solidFill>
                <a:sym typeface="+mn-ea"/>
              </a:rPr>
              <a:t>R</a:t>
            </a:r>
            <a:r>
              <a:rPr lang="zh-CN" altLang="en-US" sz="2400">
                <a:sym typeface="+mn-ea"/>
              </a:rPr>
              <a:t>重新变成</a:t>
            </a:r>
            <a:r>
              <a:rPr lang="zh-CN" altLang="en-US" sz="2400">
                <a:solidFill>
                  <a:srgbClr val="0000FF"/>
                </a:solidFill>
                <a:sym typeface="+mn-ea"/>
              </a:rPr>
              <a:t>扩展结点</a:t>
            </a:r>
            <a:r>
              <a:rPr lang="zh-CN" altLang="en-US" sz="2400">
                <a:sym typeface="+mn-ea"/>
              </a:rPr>
              <a:t>，继续生成</a:t>
            </a:r>
            <a:r>
              <a:rPr lang="en-US" altLang="zh-CN" sz="2400">
                <a:sym typeface="+mn-ea"/>
              </a:rPr>
              <a:t>R</a:t>
            </a:r>
            <a:r>
              <a:rPr lang="zh-CN" altLang="en-US" sz="2400">
                <a:sym typeface="+mn-ea"/>
              </a:rPr>
              <a:t>的下一个儿子（如果存在）。</a:t>
            </a:r>
          </a:p>
          <a:p>
            <a:pPr marL="0" lvl="0" indent="0" fontAlgn="auto">
              <a:lnSpc>
                <a:spcPct val="150000"/>
              </a:lnSpc>
              <a:spcBef>
                <a:spcPts val="0"/>
              </a:spcBef>
              <a:buFont typeface="Wingdings" panose="05000000000000000000" charset="0"/>
              <a:buNone/>
            </a:pPr>
            <a:r>
              <a:rPr sz="2800" b="1">
                <a:solidFill>
                  <a:srgbClr val="3333FF"/>
                </a:solidFill>
                <a:sym typeface="+mn-ea"/>
              </a:rPr>
              <a:t>宽度优先的问题状态生成法</a:t>
            </a:r>
            <a:endParaRPr lang="zh-CN" altLang="zh-CN" sz="2400">
              <a:sym typeface="+mn-ea"/>
            </a:endParaRPr>
          </a:p>
          <a:p>
            <a:pPr marL="338455" lvl="0" indent="-338455" fontAlgn="auto">
              <a:lnSpc>
                <a:spcPct val="150000"/>
              </a:lnSpc>
              <a:spcBef>
                <a:spcPts val="0"/>
              </a:spcBef>
              <a:buFont typeface="Wingdings" panose="05000000000000000000" charset="0"/>
              <a:buChar char=""/>
            </a:pPr>
            <a:r>
              <a:rPr lang="zh-CN" altLang="zh-CN" sz="2400">
                <a:sym typeface="+mn-ea"/>
              </a:rPr>
              <a:t>一个扩展结点变成死结点之前，它一直是扩展结点。</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5.1 </a:t>
            </a:r>
            <a:r>
              <a:rPr altLang="en-US" dirty="0"/>
              <a:t>回溯法的算法框架</a:t>
            </a:r>
          </a:p>
        </p:txBody>
      </p:sp>
      <p:grpSp>
        <p:nvGrpSpPr>
          <p:cNvPr id="176332" name="组合 176331"/>
          <p:cNvGrpSpPr/>
          <p:nvPr/>
        </p:nvGrpSpPr>
        <p:grpSpPr>
          <a:xfrm>
            <a:off x="2551748" y="1070293"/>
            <a:ext cx="7659687" cy="3479800"/>
            <a:chOff x="640" y="1818"/>
            <a:chExt cx="4825" cy="2192"/>
          </a:xfrm>
        </p:grpSpPr>
        <p:sp>
          <p:nvSpPr>
            <p:cNvPr id="176333" name="文本框 176332"/>
            <p:cNvSpPr txBox="1"/>
            <p:nvPr/>
          </p:nvSpPr>
          <p:spPr>
            <a:xfrm>
              <a:off x="3107" y="3134"/>
              <a:ext cx="177" cy="166"/>
            </a:xfrm>
            <a:prstGeom prst="rect">
              <a:avLst/>
            </a:prstGeom>
            <a:noFill/>
            <a:ln w="9525">
              <a:noFill/>
            </a:ln>
          </p:spPr>
          <p:txBody>
            <a:bodyPr lIns="0" tIns="0" rIns="0" bIns="0"/>
            <a:lstStyle/>
            <a:p>
              <a:pPr algn="just" eaLnBrk="0" hangingPunct="0">
                <a:lnSpc>
                  <a:spcPct val="80000"/>
                </a:lnSpc>
              </a:pPr>
              <a:r>
                <a:rPr lang="en-US" altLang="zh-CN" sz="2000" b="1">
                  <a:latin typeface="Times New Roman" panose="02020603050405020304" charset="0"/>
                </a:rPr>
                <a:t>1</a:t>
              </a:r>
            </a:p>
          </p:txBody>
        </p:sp>
        <p:sp>
          <p:nvSpPr>
            <p:cNvPr id="176334" name="文本框 176333"/>
            <p:cNvSpPr txBox="1"/>
            <p:nvPr/>
          </p:nvSpPr>
          <p:spPr>
            <a:xfrm>
              <a:off x="1171" y="3794"/>
              <a:ext cx="757" cy="213"/>
            </a:xfrm>
            <a:prstGeom prst="rect">
              <a:avLst/>
            </a:prstGeom>
            <a:noFill/>
            <a:ln w="9525">
              <a:noFill/>
            </a:ln>
          </p:spPr>
          <p:txBody>
            <a:bodyPr lIns="0" tIns="0" rIns="0" bIns="0"/>
            <a:lstStyle/>
            <a:p>
              <a:pPr algn="just" eaLnBrk="0" hangingPunct="0">
                <a:lnSpc>
                  <a:spcPct val="80000"/>
                </a:lnSpc>
              </a:pPr>
              <a:r>
                <a:rPr lang="zh-CN" altLang="en-US" sz="2000" b="1" dirty="0">
                  <a:latin typeface="Times New Roman" panose="02020603050405020304" charset="0"/>
                </a:rPr>
                <a:t>不可行解</a:t>
              </a:r>
            </a:p>
          </p:txBody>
        </p:sp>
        <p:sp>
          <p:nvSpPr>
            <p:cNvPr id="176335" name="文本框 176334"/>
            <p:cNvSpPr txBox="1"/>
            <p:nvPr/>
          </p:nvSpPr>
          <p:spPr>
            <a:xfrm>
              <a:off x="1967" y="3797"/>
              <a:ext cx="658" cy="213"/>
            </a:xfrm>
            <a:prstGeom prst="rect">
              <a:avLst/>
            </a:prstGeom>
            <a:noFill/>
            <a:ln w="9525">
              <a:noFill/>
            </a:ln>
          </p:spPr>
          <p:txBody>
            <a:bodyPr lIns="0" tIns="0" rIns="0" bIns="0"/>
            <a:lstStyle/>
            <a:p>
              <a:pPr algn="just" eaLnBrk="0" hangingPunct="0">
                <a:lnSpc>
                  <a:spcPct val="80000"/>
                </a:lnSpc>
              </a:pPr>
              <a:r>
                <a:rPr lang="zh-CN" altLang="en-US" sz="2000" b="1" dirty="0">
                  <a:latin typeface="Times New Roman" panose="02020603050405020304" charset="0"/>
                </a:rPr>
                <a:t>价值</a:t>
              </a:r>
              <a:r>
                <a:rPr lang="en-US" altLang="zh-CN" sz="2000" b="1">
                  <a:latin typeface="Times New Roman" panose="02020603050405020304" charset="0"/>
                </a:rPr>
                <a:t>=20</a:t>
              </a:r>
            </a:p>
          </p:txBody>
        </p:sp>
        <p:sp>
          <p:nvSpPr>
            <p:cNvPr id="176336" name="文本框 176335"/>
            <p:cNvSpPr txBox="1"/>
            <p:nvPr/>
          </p:nvSpPr>
          <p:spPr>
            <a:xfrm>
              <a:off x="2777" y="3794"/>
              <a:ext cx="658" cy="213"/>
            </a:xfrm>
            <a:prstGeom prst="rect">
              <a:avLst/>
            </a:prstGeom>
            <a:noFill/>
            <a:ln w="9525">
              <a:noFill/>
            </a:ln>
          </p:spPr>
          <p:txBody>
            <a:bodyPr lIns="0" tIns="0" rIns="0" bIns="0"/>
            <a:lstStyle/>
            <a:p>
              <a:pPr algn="just" eaLnBrk="0" hangingPunct="0">
                <a:lnSpc>
                  <a:spcPct val="80000"/>
                </a:lnSpc>
              </a:pPr>
              <a:r>
                <a:rPr lang="zh-CN" altLang="en-US" sz="2000" b="1" dirty="0">
                  <a:latin typeface="Times New Roman" panose="02020603050405020304" charset="0"/>
                </a:rPr>
                <a:t>价值</a:t>
              </a:r>
              <a:r>
                <a:rPr lang="en-US" altLang="zh-CN" sz="2000" b="1">
                  <a:latin typeface="Times New Roman" panose="02020603050405020304" charset="0"/>
                </a:rPr>
                <a:t>=55</a:t>
              </a:r>
            </a:p>
          </p:txBody>
        </p:sp>
        <p:sp>
          <p:nvSpPr>
            <p:cNvPr id="176337" name="文本框 176336"/>
            <p:cNvSpPr txBox="1"/>
            <p:nvPr/>
          </p:nvSpPr>
          <p:spPr>
            <a:xfrm>
              <a:off x="3470" y="3794"/>
              <a:ext cx="659" cy="213"/>
            </a:xfrm>
            <a:prstGeom prst="rect">
              <a:avLst/>
            </a:prstGeom>
            <a:noFill/>
            <a:ln w="9525">
              <a:noFill/>
            </a:ln>
          </p:spPr>
          <p:txBody>
            <a:bodyPr lIns="0" tIns="0" rIns="0" bIns="0"/>
            <a:lstStyle/>
            <a:p>
              <a:pPr algn="just" eaLnBrk="0" hangingPunct="0">
                <a:lnSpc>
                  <a:spcPct val="80000"/>
                </a:lnSpc>
              </a:pPr>
              <a:r>
                <a:rPr lang="zh-CN" altLang="en-US" sz="2000" b="1" dirty="0">
                  <a:latin typeface="Times New Roman" panose="02020603050405020304" charset="0"/>
                </a:rPr>
                <a:t>价值</a:t>
              </a:r>
              <a:r>
                <a:rPr lang="en-US" altLang="zh-CN" sz="2000" b="1">
                  <a:latin typeface="Times New Roman" panose="02020603050405020304" charset="0"/>
                </a:rPr>
                <a:t>=30</a:t>
              </a:r>
            </a:p>
          </p:txBody>
        </p:sp>
        <p:sp>
          <p:nvSpPr>
            <p:cNvPr id="176338" name="文本框 176337"/>
            <p:cNvSpPr txBox="1"/>
            <p:nvPr/>
          </p:nvSpPr>
          <p:spPr>
            <a:xfrm>
              <a:off x="4148" y="3794"/>
              <a:ext cx="659" cy="213"/>
            </a:xfrm>
            <a:prstGeom prst="rect">
              <a:avLst/>
            </a:prstGeom>
            <a:noFill/>
            <a:ln w="9525">
              <a:noFill/>
            </a:ln>
          </p:spPr>
          <p:txBody>
            <a:bodyPr lIns="0" tIns="0" rIns="0" bIns="0"/>
            <a:lstStyle/>
            <a:p>
              <a:pPr algn="just" eaLnBrk="0" hangingPunct="0">
                <a:lnSpc>
                  <a:spcPct val="80000"/>
                </a:lnSpc>
              </a:pPr>
              <a:r>
                <a:rPr lang="zh-CN" altLang="en-US" sz="2000" b="1" dirty="0">
                  <a:latin typeface="Times New Roman" panose="02020603050405020304" charset="0"/>
                </a:rPr>
                <a:t>价值</a:t>
              </a:r>
              <a:r>
                <a:rPr lang="en-US" altLang="zh-CN" sz="2000" b="1">
                  <a:latin typeface="Times New Roman" panose="02020603050405020304" charset="0"/>
                </a:rPr>
                <a:t>=25</a:t>
              </a:r>
            </a:p>
          </p:txBody>
        </p:sp>
        <p:sp>
          <p:nvSpPr>
            <p:cNvPr id="176339" name="文本框 176338"/>
            <p:cNvSpPr txBox="1"/>
            <p:nvPr/>
          </p:nvSpPr>
          <p:spPr>
            <a:xfrm>
              <a:off x="4856" y="3797"/>
              <a:ext cx="609" cy="213"/>
            </a:xfrm>
            <a:prstGeom prst="rect">
              <a:avLst/>
            </a:prstGeom>
            <a:noFill/>
            <a:ln w="9525">
              <a:noFill/>
            </a:ln>
          </p:spPr>
          <p:txBody>
            <a:bodyPr lIns="0" tIns="0" rIns="0" bIns="0"/>
            <a:lstStyle/>
            <a:p>
              <a:pPr algn="just" eaLnBrk="0" hangingPunct="0">
                <a:lnSpc>
                  <a:spcPct val="80000"/>
                </a:lnSpc>
              </a:pPr>
              <a:r>
                <a:rPr lang="zh-CN" altLang="en-US" sz="2000" b="1" dirty="0">
                  <a:latin typeface="Times New Roman" panose="02020603050405020304" charset="0"/>
                </a:rPr>
                <a:t>价值</a:t>
              </a:r>
              <a:r>
                <a:rPr lang="en-US" altLang="zh-CN" sz="2000" b="1">
                  <a:latin typeface="Times New Roman" panose="02020603050405020304" charset="0"/>
                </a:rPr>
                <a:t>=0</a:t>
              </a:r>
            </a:p>
          </p:txBody>
        </p:sp>
        <p:sp>
          <p:nvSpPr>
            <p:cNvPr id="176340" name="直接连接符 176339"/>
            <p:cNvSpPr/>
            <p:nvPr/>
          </p:nvSpPr>
          <p:spPr>
            <a:xfrm flipH="1">
              <a:off x="1466" y="1979"/>
              <a:ext cx="1081" cy="313"/>
            </a:xfrm>
            <a:prstGeom prst="line">
              <a:avLst/>
            </a:prstGeom>
            <a:ln w="9525" cap="flat" cmpd="sng">
              <a:solidFill>
                <a:srgbClr val="000000"/>
              </a:solidFill>
              <a:prstDash val="solid"/>
              <a:headEnd type="none" w="med" len="med"/>
              <a:tailEnd type="none" w="med" len="med"/>
            </a:ln>
          </p:spPr>
        </p:sp>
        <p:sp>
          <p:nvSpPr>
            <p:cNvPr id="176341" name="直接连接符 176340"/>
            <p:cNvSpPr/>
            <p:nvPr/>
          </p:nvSpPr>
          <p:spPr>
            <a:xfrm>
              <a:off x="2783" y="1979"/>
              <a:ext cx="1218" cy="315"/>
            </a:xfrm>
            <a:prstGeom prst="line">
              <a:avLst/>
            </a:prstGeom>
            <a:ln w="9525" cap="flat" cmpd="sng">
              <a:solidFill>
                <a:srgbClr val="000000"/>
              </a:solidFill>
              <a:prstDash val="solid"/>
              <a:headEnd type="none" w="med" len="med"/>
              <a:tailEnd type="none" w="med" len="med"/>
            </a:ln>
          </p:spPr>
        </p:sp>
        <p:sp>
          <p:nvSpPr>
            <p:cNvPr id="176342" name="直接连接符 176341"/>
            <p:cNvSpPr/>
            <p:nvPr/>
          </p:nvSpPr>
          <p:spPr>
            <a:xfrm flipH="1">
              <a:off x="866" y="2435"/>
              <a:ext cx="384" cy="377"/>
            </a:xfrm>
            <a:prstGeom prst="line">
              <a:avLst/>
            </a:prstGeom>
            <a:ln w="9525" cap="flat" cmpd="sng">
              <a:solidFill>
                <a:srgbClr val="000000"/>
              </a:solidFill>
              <a:prstDash val="solid"/>
              <a:headEnd type="none" w="med" len="med"/>
              <a:tailEnd type="none" w="med" len="med"/>
            </a:ln>
          </p:spPr>
        </p:sp>
        <p:sp>
          <p:nvSpPr>
            <p:cNvPr id="176343" name="直接连接符 176342"/>
            <p:cNvSpPr/>
            <p:nvPr/>
          </p:nvSpPr>
          <p:spPr>
            <a:xfrm>
              <a:off x="1446" y="2451"/>
              <a:ext cx="374" cy="378"/>
            </a:xfrm>
            <a:prstGeom prst="line">
              <a:avLst/>
            </a:prstGeom>
            <a:ln w="9525" cap="flat" cmpd="sng">
              <a:solidFill>
                <a:srgbClr val="000000"/>
              </a:solidFill>
              <a:prstDash val="solid"/>
              <a:headEnd type="none" w="med" len="med"/>
              <a:tailEnd type="none" w="med" len="med"/>
            </a:ln>
          </p:spPr>
        </p:sp>
        <p:sp>
          <p:nvSpPr>
            <p:cNvPr id="176344" name="直接连接符 176343"/>
            <p:cNvSpPr/>
            <p:nvPr/>
          </p:nvSpPr>
          <p:spPr>
            <a:xfrm flipH="1">
              <a:off x="3578" y="2397"/>
              <a:ext cx="413" cy="435"/>
            </a:xfrm>
            <a:prstGeom prst="line">
              <a:avLst/>
            </a:prstGeom>
            <a:ln w="9525" cap="flat" cmpd="sng">
              <a:solidFill>
                <a:srgbClr val="000000"/>
              </a:solidFill>
              <a:prstDash val="solid"/>
              <a:headEnd type="none" w="med" len="med"/>
              <a:tailEnd type="none" w="med" len="med"/>
            </a:ln>
          </p:spPr>
        </p:sp>
        <p:sp>
          <p:nvSpPr>
            <p:cNvPr id="176345" name="直接连接符 176344"/>
            <p:cNvSpPr/>
            <p:nvPr/>
          </p:nvSpPr>
          <p:spPr>
            <a:xfrm>
              <a:off x="4197" y="2413"/>
              <a:ext cx="443" cy="430"/>
            </a:xfrm>
            <a:prstGeom prst="line">
              <a:avLst/>
            </a:prstGeom>
            <a:ln w="9525" cap="flat" cmpd="sng">
              <a:solidFill>
                <a:srgbClr val="000000"/>
              </a:solidFill>
              <a:prstDash val="solid"/>
              <a:headEnd type="none" w="med" len="med"/>
              <a:tailEnd type="none" w="med" len="med"/>
            </a:ln>
          </p:spPr>
        </p:sp>
        <p:sp>
          <p:nvSpPr>
            <p:cNvPr id="176346" name="直接连接符 176345"/>
            <p:cNvSpPr/>
            <p:nvPr/>
          </p:nvSpPr>
          <p:spPr>
            <a:xfrm flipH="1">
              <a:off x="1643" y="3015"/>
              <a:ext cx="216" cy="423"/>
            </a:xfrm>
            <a:prstGeom prst="line">
              <a:avLst/>
            </a:prstGeom>
            <a:ln w="9525" cap="flat" cmpd="sng">
              <a:solidFill>
                <a:srgbClr val="000000"/>
              </a:solidFill>
              <a:prstDash val="solid"/>
              <a:headEnd type="none" w="med" len="med"/>
              <a:tailEnd type="none" w="med" len="med"/>
            </a:ln>
          </p:spPr>
        </p:sp>
        <p:sp>
          <p:nvSpPr>
            <p:cNvPr id="176347" name="直接连接符 176346"/>
            <p:cNvSpPr/>
            <p:nvPr/>
          </p:nvSpPr>
          <p:spPr>
            <a:xfrm>
              <a:off x="2006" y="3000"/>
              <a:ext cx="207" cy="452"/>
            </a:xfrm>
            <a:prstGeom prst="line">
              <a:avLst/>
            </a:prstGeom>
            <a:ln w="9525" cap="flat" cmpd="sng">
              <a:solidFill>
                <a:srgbClr val="000000"/>
              </a:solidFill>
              <a:prstDash val="solid"/>
              <a:headEnd type="none" w="med" len="med"/>
              <a:tailEnd type="none" w="med" len="med"/>
            </a:ln>
          </p:spPr>
        </p:sp>
        <p:sp>
          <p:nvSpPr>
            <p:cNvPr id="176348" name="直接连接符 176347"/>
            <p:cNvSpPr/>
            <p:nvPr/>
          </p:nvSpPr>
          <p:spPr>
            <a:xfrm flipH="1">
              <a:off x="3205" y="3003"/>
              <a:ext cx="216" cy="455"/>
            </a:xfrm>
            <a:prstGeom prst="line">
              <a:avLst/>
            </a:prstGeom>
            <a:ln w="9525" cap="flat" cmpd="sng">
              <a:solidFill>
                <a:srgbClr val="000000"/>
              </a:solidFill>
              <a:prstDash val="solid"/>
              <a:headEnd type="none" w="med" len="med"/>
              <a:tailEnd type="none" w="med" len="med"/>
            </a:ln>
          </p:spPr>
        </p:sp>
        <p:sp>
          <p:nvSpPr>
            <p:cNvPr id="176349" name="直接连接符 176348"/>
            <p:cNvSpPr/>
            <p:nvPr/>
          </p:nvSpPr>
          <p:spPr>
            <a:xfrm>
              <a:off x="3588" y="3012"/>
              <a:ext cx="197" cy="454"/>
            </a:xfrm>
            <a:prstGeom prst="line">
              <a:avLst/>
            </a:prstGeom>
            <a:ln w="9525" cap="flat" cmpd="sng">
              <a:solidFill>
                <a:srgbClr val="000000"/>
              </a:solidFill>
              <a:prstDash val="solid"/>
              <a:headEnd type="none" w="med" len="med"/>
              <a:tailEnd type="none" w="med" len="med"/>
            </a:ln>
          </p:spPr>
        </p:sp>
        <p:sp>
          <p:nvSpPr>
            <p:cNvPr id="176350" name="直接连接符 176349"/>
            <p:cNvSpPr/>
            <p:nvPr/>
          </p:nvSpPr>
          <p:spPr>
            <a:xfrm flipH="1">
              <a:off x="4473" y="3015"/>
              <a:ext cx="176" cy="440"/>
            </a:xfrm>
            <a:prstGeom prst="line">
              <a:avLst/>
            </a:prstGeom>
            <a:ln w="9525" cap="flat" cmpd="sng">
              <a:solidFill>
                <a:srgbClr val="000000"/>
              </a:solidFill>
              <a:prstDash val="solid"/>
              <a:headEnd type="none" w="med" len="med"/>
              <a:tailEnd type="none" w="med" len="med"/>
            </a:ln>
          </p:spPr>
        </p:sp>
        <p:sp>
          <p:nvSpPr>
            <p:cNvPr id="176351" name="直接连接符 176350"/>
            <p:cNvSpPr/>
            <p:nvPr/>
          </p:nvSpPr>
          <p:spPr>
            <a:xfrm>
              <a:off x="4826" y="3022"/>
              <a:ext cx="158" cy="427"/>
            </a:xfrm>
            <a:prstGeom prst="line">
              <a:avLst/>
            </a:prstGeom>
            <a:ln w="9525" cap="flat" cmpd="sng">
              <a:solidFill>
                <a:srgbClr val="000000"/>
              </a:solidFill>
              <a:prstDash val="solid"/>
              <a:headEnd type="none" w="med" len="med"/>
              <a:tailEnd type="none" w="med" len="med"/>
            </a:ln>
          </p:spPr>
        </p:sp>
        <p:sp>
          <p:nvSpPr>
            <p:cNvPr id="176352" name="文本框 176351"/>
            <p:cNvSpPr txBox="1"/>
            <p:nvPr/>
          </p:nvSpPr>
          <p:spPr>
            <a:xfrm>
              <a:off x="1839" y="1915"/>
              <a:ext cx="177" cy="166"/>
            </a:xfrm>
            <a:prstGeom prst="rect">
              <a:avLst/>
            </a:prstGeom>
            <a:noFill/>
            <a:ln w="9525">
              <a:noFill/>
            </a:ln>
          </p:spPr>
          <p:txBody>
            <a:bodyPr lIns="0" tIns="0" rIns="0" bIns="0"/>
            <a:lstStyle/>
            <a:p>
              <a:pPr algn="just" eaLnBrk="0" hangingPunct="0">
                <a:lnSpc>
                  <a:spcPct val="80000"/>
                </a:lnSpc>
              </a:pPr>
              <a:r>
                <a:rPr lang="en-US" altLang="zh-CN" sz="2000" b="1">
                  <a:latin typeface="Times New Roman" panose="02020603050405020304" charset="0"/>
                </a:rPr>
                <a:t>1</a:t>
              </a:r>
            </a:p>
          </p:txBody>
        </p:sp>
        <p:sp>
          <p:nvSpPr>
            <p:cNvPr id="176353" name="文本框 176352"/>
            <p:cNvSpPr txBox="1"/>
            <p:nvPr/>
          </p:nvSpPr>
          <p:spPr>
            <a:xfrm>
              <a:off x="808" y="2512"/>
              <a:ext cx="176" cy="166"/>
            </a:xfrm>
            <a:prstGeom prst="rect">
              <a:avLst/>
            </a:prstGeom>
            <a:noFill/>
            <a:ln w="9525">
              <a:noFill/>
            </a:ln>
          </p:spPr>
          <p:txBody>
            <a:bodyPr lIns="0" tIns="0" rIns="0" bIns="0"/>
            <a:lstStyle/>
            <a:p>
              <a:pPr algn="just" eaLnBrk="0" hangingPunct="0">
                <a:lnSpc>
                  <a:spcPct val="80000"/>
                </a:lnSpc>
              </a:pPr>
              <a:r>
                <a:rPr lang="en-US" altLang="zh-CN" sz="2000" b="1">
                  <a:latin typeface="Times New Roman" panose="02020603050405020304" charset="0"/>
                </a:rPr>
                <a:t>1</a:t>
              </a:r>
            </a:p>
          </p:txBody>
        </p:sp>
        <p:sp>
          <p:nvSpPr>
            <p:cNvPr id="176354" name="文本框 176353"/>
            <p:cNvSpPr txBox="1"/>
            <p:nvPr/>
          </p:nvSpPr>
          <p:spPr>
            <a:xfrm>
              <a:off x="1505" y="3111"/>
              <a:ext cx="177" cy="167"/>
            </a:xfrm>
            <a:prstGeom prst="rect">
              <a:avLst/>
            </a:prstGeom>
            <a:noFill/>
            <a:ln w="9525">
              <a:noFill/>
            </a:ln>
          </p:spPr>
          <p:txBody>
            <a:bodyPr lIns="0" tIns="0" rIns="0" bIns="0"/>
            <a:lstStyle/>
            <a:p>
              <a:pPr algn="just" eaLnBrk="0" hangingPunct="0">
                <a:lnSpc>
                  <a:spcPct val="80000"/>
                </a:lnSpc>
              </a:pPr>
              <a:r>
                <a:rPr lang="en-US" altLang="zh-CN" sz="2000" b="1">
                  <a:latin typeface="Times New Roman" panose="02020603050405020304" charset="0"/>
                </a:rPr>
                <a:t>1</a:t>
              </a:r>
            </a:p>
          </p:txBody>
        </p:sp>
        <p:sp>
          <p:nvSpPr>
            <p:cNvPr id="176355" name="文本框 176354"/>
            <p:cNvSpPr txBox="1"/>
            <p:nvPr/>
          </p:nvSpPr>
          <p:spPr>
            <a:xfrm>
              <a:off x="4325" y="3131"/>
              <a:ext cx="177" cy="166"/>
            </a:xfrm>
            <a:prstGeom prst="rect">
              <a:avLst/>
            </a:prstGeom>
            <a:noFill/>
            <a:ln w="9525">
              <a:noFill/>
            </a:ln>
          </p:spPr>
          <p:txBody>
            <a:bodyPr lIns="0" tIns="0" rIns="0" bIns="0"/>
            <a:lstStyle/>
            <a:p>
              <a:pPr algn="just" eaLnBrk="0" hangingPunct="0">
                <a:lnSpc>
                  <a:spcPct val="80000"/>
                </a:lnSpc>
              </a:pPr>
              <a:r>
                <a:rPr lang="en-US" altLang="zh-CN" sz="2000" b="1">
                  <a:latin typeface="Times New Roman" panose="02020603050405020304" charset="0"/>
                </a:rPr>
                <a:t>1</a:t>
              </a:r>
            </a:p>
          </p:txBody>
        </p:sp>
        <p:sp>
          <p:nvSpPr>
            <p:cNvPr id="176356" name="文本框 176355"/>
            <p:cNvSpPr txBox="1"/>
            <p:nvPr/>
          </p:nvSpPr>
          <p:spPr>
            <a:xfrm>
              <a:off x="3343" y="1896"/>
              <a:ext cx="176" cy="166"/>
            </a:xfrm>
            <a:prstGeom prst="rect">
              <a:avLst/>
            </a:prstGeom>
            <a:noFill/>
            <a:ln w="9525">
              <a:noFill/>
            </a:ln>
          </p:spPr>
          <p:txBody>
            <a:bodyPr lIns="0" tIns="0" rIns="0" bIns="0"/>
            <a:lstStyle/>
            <a:p>
              <a:pPr algn="just" eaLnBrk="0" hangingPunct="0">
                <a:lnSpc>
                  <a:spcPct val="80000"/>
                </a:lnSpc>
              </a:pPr>
              <a:r>
                <a:rPr lang="en-US" altLang="zh-CN" sz="2000" b="1">
                  <a:latin typeface="Times New Roman" panose="02020603050405020304" charset="0"/>
                </a:rPr>
                <a:t>0</a:t>
              </a:r>
            </a:p>
          </p:txBody>
        </p:sp>
        <p:sp>
          <p:nvSpPr>
            <p:cNvPr id="176357" name="文本框 176356"/>
            <p:cNvSpPr txBox="1"/>
            <p:nvPr/>
          </p:nvSpPr>
          <p:spPr>
            <a:xfrm>
              <a:off x="1721" y="2515"/>
              <a:ext cx="177" cy="166"/>
            </a:xfrm>
            <a:prstGeom prst="rect">
              <a:avLst/>
            </a:prstGeom>
            <a:noFill/>
            <a:ln w="9525">
              <a:noFill/>
            </a:ln>
          </p:spPr>
          <p:txBody>
            <a:bodyPr lIns="0" tIns="0" rIns="0" bIns="0"/>
            <a:lstStyle/>
            <a:p>
              <a:pPr algn="just" eaLnBrk="0" hangingPunct="0">
                <a:lnSpc>
                  <a:spcPct val="80000"/>
                </a:lnSpc>
              </a:pPr>
              <a:r>
                <a:rPr lang="en-US" altLang="zh-CN" sz="2000" b="1">
                  <a:latin typeface="Times New Roman" panose="02020603050405020304" charset="0"/>
                </a:rPr>
                <a:t>0</a:t>
              </a:r>
            </a:p>
          </p:txBody>
        </p:sp>
        <p:sp>
          <p:nvSpPr>
            <p:cNvPr id="176358" name="文本框 176357"/>
            <p:cNvSpPr txBox="1"/>
            <p:nvPr/>
          </p:nvSpPr>
          <p:spPr>
            <a:xfrm>
              <a:off x="2203" y="3114"/>
              <a:ext cx="177" cy="166"/>
            </a:xfrm>
            <a:prstGeom prst="rect">
              <a:avLst/>
            </a:prstGeom>
            <a:noFill/>
            <a:ln w="9525">
              <a:noFill/>
            </a:ln>
          </p:spPr>
          <p:txBody>
            <a:bodyPr lIns="0" tIns="0" rIns="0" bIns="0"/>
            <a:lstStyle/>
            <a:p>
              <a:pPr algn="just" eaLnBrk="0" hangingPunct="0">
                <a:lnSpc>
                  <a:spcPct val="80000"/>
                </a:lnSpc>
              </a:pPr>
              <a:r>
                <a:rPr lang="en-US" altLang="zh-CN" sz="2000" b="1">
                  <a:latin typeface="Times New Roman" panose="02020603050405020304" charset="0"/>
                </a:rPr>
                <a:t>0</a:t>
              </a:r>
            </a:p>
          </p:txBody>
        </p:sp>
        <p:sp>
          <p:nvSpPr>
            <p:cNvPr id="176359" name="文本框 176358"/>
            <p:cNvSpPr txBox="1"/>
            <p:nvPr/>
          </p:nvSpPr>
          <p:spPr>
            <a:xfrm>
              <a:off x="3765" y="3125"/>
              <a:ext cx="177" cy="167"/>
            </a:xfrm>
            <a:prstGeom prst="rect">
              <a:avLst/>
            </a:prstGeom>
            <a:noFill/>
            <a:ln w="9525">
              <a:noFill/>
            </a:ln>
          </p:spPr>
          <p:txBody>
            <a:bodyPr lIns="0" tIns="0" rIns="0" bIns="0"/>
            <a:lstStyle/>
            <a:p>
              <a:pPr algn="just" eaLnBrk="0" hangingPunct="0">
                <a:lnSpc>
                  <a:spcPct val="80000"/>
                </a:lnSpc>
              </a:pPr>
              <a:r>
                <a:rPr lang="en-US" altLang="zh-CN" sz="2000" b="1">
                  <a:latin typeface="Times New Roman" panose="02020603050405020304" charset="0"/>
                </a:rPr>
                <a:t>0</a:t>
              </a:r>
            </a:p>
          </p:txBody>
        </p:sp>
        <p:sp>
          <p:nvSpPr>
            <p:cNvPr id="176360" name="文本框 176359"/>
            <p:cNvSpPr txBox="1"/>
            <p:nvPr/>
          </p:nvSpPr>
          <p:spPr>
            <a:xfrm>
              <a:off x="4522" y="2543"/>
              <a:ext cx="177" cy="166"/>
            </a:xfrm>
            <a:prstGeom prst="rect">
              <a:avLst/>
            </a:prstGeom>
            <a:noFill/>
            <a:ln w="9525">
              <a:noFill/>
            </a:ln>
          </p:spPr>
          <p:txBody>
            <a:bodyPr lIns="0" tIns="0" rIns="0" bIns="0"/>
            <a:lstStyle/>
            <a:p>
              <a:pPr algn="just" eaLnBrk="0" hangingPunct="0">
                <a:lnSpc>
                  <a:spcPct val="80000"/>
                </a:lnSpc>
              </a:pPr>
              <a:r>
                <a:rPr lang="en-US" altLang="zh-CN" sz="2000" b="1">
                  <a:latin typeface="Times New Roman" panose="02020603050405020304" charset="0"/>
                </a:rPr>
                <a:t>0</a:t>
              </a:r>
            </a:p>
          </p:txBody>
        </p:sp>
        <p:sp>
          <p:nvSpPr>
            <p:cNvPr id="176361" name="文本框 176360"/>
            <p:cNvSpPr txBox="1"/>
            <p:nvPr/>
          </p:nvSpPr>
          <p:spPr>
            <a:xfrm>
              <a:off x="5013" y="3114"/>
              <a:ext cx="177" cy="166"/>
            </a:xfrm>
            <a:prstGeom prst="rect">
              <a:avLst/>
            </a:prstGeom>
            <a:noFill/>
            <a:ln w="9525">
              <a:noFill/>
            </a:ln>
          </p:spPr>
          <p:txBody>
            <a:bodyPr lIns="0" tIns="0" rIns="0" bIns="0"/>
            <a:lstStyle/>
            <a:p>
              <a:pPr algn="just" eaLnBrk="0" hangingPunct="0">
                <a:lnSpc>
                  <a:spcPct val="80000"/>
                </a:lnSpc>
              </a:pPr>
              <a:r>
                <a:rPr lang="en-US" altLang="zh-CN" sz="2000" b="1">
                  <a:latin typeface="Times New Roman" panose="02020603050405020304" charset="0"/>
                </a:rPr>
                <a:t>0</a:t>
              </a:r>
            </a:p>
          </p:txBody>
        </p:sp>
        <p:sp>
          <p:nvSpPr>
            <p:cNvPr id="176362" name="文本框 176361"/>
            <p:cNvSpPr txBox="1"/>
            <p:nvPr/>
          </p:nvSpPr>
          <p:spPr>
            <a:xfrm>
              <a:off x="3598" y="2458"/>
              <a:ext cx="177" cy="166"/>
            </a:xfrm>
            <a:prstGeom prst="rect">
              <a:avLst/>
            </a:prstGeom>
            <a:noFill/>
            <a:ln w="9525">
              <a:noFill/>
            </a:ln>
          </p:spPr>
          <p:txBody>
            <a:bodyPr lIns="0" tIns="0" rIns="0" bIns="0"/>
            <a:lstStyle/>
            <a:p>
              <a:pPr algn="just" eaLnBrk="0" hangingPunct="0">
                <a:lnSpc>
                  <a:spcPct val="80000"/>
                </a:lnSpc>
              </a:pPr>
              <a:r>
                <a:rPr lang="en-US" altLang="zh-CN" sz="2000" b="1">
                  <a:latin typeface="Times New Roman" panose="02020603050405020304" charset="0"/>
                </a:rPr>
                <a:t>1</a:t>
              </a:r>
            </a:p>
          </p:txBody>
        </p:sp>
        <p:sp>
          <p:nvSpPr>
            <p:cNvPr id="176363" name="椭圆 176362"/>
            <p:cNvSpPr/>
            <p:nvPr/>
          </p:nvSpPr>
          <p:spPr>
            <a:xfrm>
              <a:off x="2537" y="1818"/>
              <a:ext cx="267" cy="23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2000" b="1">
                  <a:latin typeface="Times New Roman" panose="02020603050405020304" charset="0"/>
                </a:rPr>
                <a:t>1</a:t>
              </a:r>
              <a:endParaRPr lang="en-US" altLang="zh-CN" sz="2000" b="1" i="1">
                <a:latin typeface="Times New Roman" panose="02020603050405020304" charset="0"/>
              </a:endParaRPr>
            </a:p>
          </p:txBody>
        </p:sp>
        <p:sp>
          <p:nvSpPr>
            <p:cNvPr id="176364" name="椭圆 176363"/>
            <p:cNvSpPr/>
            <p:nvPr/>
          </p:nvSpPr>
          <p:spPr>
            <a:xfrm>
              <a:off x="1220" y="2233"/>
              <a:ext cx="267" cy="23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2000" b="1">
                  <a:latin typeface="Times New Roman" panose="02020603050405020304" charset="0"/>
                </a:rPr>
                <a:t>2</a:t>
              </a:r>
              <a:endParaRPr lang="en-US" altLang="zh-CN" sz="2000" b="1" i="1">
                <a:latin typeface="Times New Roman" panose="02020603050405020304" charset="0"/>
              </a:endParaRPr>
            </a:p>
          </p:txBody>
        </p:sp>
        <p:sp>
          <p:nvSpPr>
            <p:cNvPr id="176365" name="椭圆 176364"/>
            <p:cNvSpPr/>
            <p:nvPr/>
          </p:nvSpPr>
          <p:spPr>
            <a:xfrm>
              <a:off x="640" y="2787"/>
              <a:ext cx="268" cy="236"/>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endParaRPr sz="2000" b="1" dirty="0">
                <a:latin typeface="Times New Roman" panose="02020603050405020304" charset="0"/>
              </a:endParaRPr>
            </a:p>
          </p:txBody>
        </p:sp>
        <p:sp>
          <p:nvSpPr>
            <p:cNvPr id="176366" name="椭圆 176365"/>
            <p:cNvSpPr/>
            <p:nvPr/>
          </p:nvSpPr>
          <p:spPr>
            <a:xfrm>
              <a:off x="2105" y="3442"/>
              <a:ext cx="267" cy="23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2000" b="1">
                  <a:latin typeface="Times New Roman" panose="02020603050405020304" charset="0"/>
                </a:rPr>
                <a:t>8</a:t>
              </a:r>
              <a:endParaRPr lang="en-US" altLang="zh-CN" sz="2000" b="1" i="1">
                <a:latin typeface="Times New Roman" panose="02020603050405020304" charset="0"/>
              </a:endParaRPr>
            </a:p>
          </p:txBody>
        </p:sp>
        <p:sp>
          <p:nvSpPr>
            <p:cNvPr id="176367" name="椭圆 176366"/>
            <p:cNvSpPr/>
            <p:nvPr/>
          </p:nvSpPr>
          <p:spPr>
            <a:xfrm>
              <a:off x="3067" y="3440"/>
              <a:ext cx="268" cy="236"/>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2000" b="1">
                  <a:latin typeface="Times New Roman" panose="02020603050405020304" charset="0"/>
                </a:rPr>
                <a:t>11</a:t>
              </a:r>
              <a:endParaRPr lang="en-US" altLang="zh-CN" sz="2000" b="1" i="1">
                <a:latin typeface="Times New Roman" panose="02020603050405020304" charset="0"/>
              </a:endParaRPr>
            </a:p>
          </p:txBody>
        </p:sp>
        <p:sp>
          <p:nvSpPr>
            <p:cNvPr id="176368" name="椭圆 176367"/>
            <p:cNvSpPr/>
            <p:nvPr/>
          </p:nvSpPr>
          <p:spPr>
            <a:xfrm>
              <a:off x="3677" y="3461"/>
              <a:ext cx="267" cy="236"/>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2000" b="1">
                  <a:latin typeface="Times New Roman" panose="02020603050405020304" charset="0"/>
                </a:rPr>
                <a:t>12</a:t>
              </a:r>
              <a:endParaRPr lang="en-US" altLang="zh-CN" sz="2000" b="1" i="1">
                <a:latin typeface="Times New Roman" panose="02020603050405020304" charset="0"/>
              </a:endParaRPr>
            </a:p>
          </p:txBody>
        </p:sp>
        <p:sp>
          <p:nvSpPr>
            <p:cNvPr id="176369" name="椭圆 176368"/>
            <p:cNvSpPr/>
            <p:nvPr/>
          </p:nvSpPr>
          <p:spPr>
            <a:xfrm>
              <a:off x="4325" y="3451"/>
              <a:ext cx="267" cy="236"/>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2000" b="1">
                  <a:latin typeface="Times New Roman" panose="02020603050405020304" charset="0"/>
                </a:rPr>
                <a:t>14</a:t>
              </a:r>
              <a:endParaRPr lang="en-US" altLang="zh-CN" sz="2000" b="1" i="1">
                <a:latin typeface="Times New Roman" panose="02020603050405020304" charset="0"/>
              </a:endParaRPr>
            </a:p>
          </p:txBody>
        </p:sp>
        <p:sp>
          <p:nvSpPr>
            <p:cNvPr id="176370" name="椭圆 176369"/>
            <p:cNvSpPr/>
            <p:nvPr/>
          </p:nvSpPr>
          <p:spPr>
            <a:xfrm>
              <a:off x="4915" y="3451"/>
              <a:ext cx="267" cy="236"/>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2000" b="1">
                  <a:latin typeface="Times New Roman" panose="02020603050405020304" charset="0"/>
                </a:rPr>
                <a:t>15</a:t>
              </a:r>
              <a:endParaRPr lang="en-US" altLang="zh-CN" sz="2000" b="1" i="1">
                <a:latin typeface="Times New Roman" panose="02020603050405020304" charset="0"/>
              </a:endParaRPr>
            </a:p>
          </p:txBody>
        </p:sp>
        <p:sp>
          <p:nvSpPr>
            <p:cNvPr id="176371" name="椭圆 176370"/>
            <p:cNvSpPr/>
            <p:nvPr/>
          </p:nvSpPr>
          <p:spPr>
            <a:xfrm>
              <a:off x="4600" y="2807"/>
              <a:ext cx="268" cy="235"/>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2000" b="1">
                  <a:latin typeface="Times New Roman" panose="02020603050405020304" charset="0"/>
                </a:rPr>
                <a:t>13</a:t>
              </a:r>
              <a:endParaRPr lang="en-US" altLang="zh-CN" sz="2000" b="1" i="1">
                <a:latin typeface="Times New Roman" panose="02020603050405020304" charset="0"/>
              </a:endParaRPr>
            </a:p>
          </p:txBody>
        </p:sp>
        <p:sp>
          <p:nvSpPr>
            <p:cNvPr id="176372" name="椭圆 176371"/>
            <p:cNvSpPr/>
            <p:nvPr/>
          </p:nvSpPr>
          <p:spPr>
            <a:xfrm>
              <a:off x="3382" y="2793"/>
              <a:ext cx="267" cy="235"/>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2000" b="1">
                  <a:latin typeface="Times New Roman" panose="02020603050405020304" charset="0"/>
                </a:rPr>
                <a:t>10</a:t>
              </a:r>
              <a:endParaRPr lang="en-US" altLang="zh-CN" sz="2000" b="1" i="1">
                <a:latin typeface="Times New Roman" panose="02020603050405020304" charset="0"/>
              </a:endParaRPr>
            </a:p>
          </p:txBody>
        </p:sp>
        <p:sp>
          <p:nvSpPr>
            <p:cNvPr id="176373" name="椭圆 176372"/>
            <p:cNvSpPr/>
            <p:nvPr/>
          </p:nvSpPr>
          <p:spPr>
            <a:xfrm>
              <a:off x="1790" y="2807"/>
              <a:ext cx="267" cy="23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2000" b="1">
                  <a:latin typeface="Times New Roman" panose="02020603050405020304" charset="0"/>
                </a:rPr>
                <a:t>6</a:t>
              </a:r>
              <a:endParaRPr lang="en-US" altLang="zh-CN" sz="2000" b="1" i="1">
                <a:latin typeface="Times New Roman" panose="02020603050405020304" charset="0"/>
              </a:endParaRPr>
            </a:p>
          </p:txBody>
        </p:sp>
        <p:sp>
          <p:nvSpPr>
            <p:cNvPr id="176374" name="椭圆 176373"/>
            <p:cNvSpPr/>
            <p:nvPr/>
          </p:nvSpPr>
          <p:spPr>
            <a:xfrm>
              <a:off x="3962" y="2208"/>
              <a:ext cx="267" cy="23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2000" b="1">
                  <a:latin typeface="Times New Roman" panose="02020603050405020304" charset="0"/>
                </a:rPr>
                <a:t>9</a:t>
              </a:r>
              <a:endParaRPr lang="en-US" altLang="zh-CN" sz="2000" b="1" i="1">
                <a:latin typeface="Times New Roman" panose="02020603050405020304" charset="0"/>
              </a:endParaRPr>
            </a:p>
          </p:txBody>
        </p:sp>
        <p:sp>
          <p:nvSpPr>
            <p:cNvPr id="176375" name="直接连接符 176374"/>
            <p:cNvSpPr/>
            <p:nvPr/>
          </p:nvSpPr>
          <p:spPr>
            <a:xfrm>
              <a:off x="690" y="2817"/>
              <a:ext cx="167" cy="174"/>
            </a:xfrm>
            <a:prstGeom prst="line">
              <a:avLst/>
            </a:prstGeom>
            <a:ln w="9525" cap="flat" cmpd="sng">
              <a:solidFill>
                <a:srgbClr val="000000"/>
              </a:solidFill>
              <a:prstDash val="solid"/>
              <a:headEnd type="none" w="med" len="med"/>
              <a:tailEnd type="none" w="med" len="med"/>
            </a:ln>
          </p:spPr>
        </p:sp>
        <p:sp>
          <p:nvSpPr>
            <p:cNvPr id="176376" name="直接连接符 176375"/>
            <p:cNvSpPr/>
            <p:nvPr/>
          </p:nvSpPr>
          <p:spPr>
            <a:xfrm flipH="1">
              <a:off x="690" y="2825"/>
              <a:ext cx="167" cy="183"/>
            </a:xfrm>
            <a:prstGeom prst="line">
              <a:avLst/>
            </a:prstGeom>
            <a:ln w="9525" cap="flat" cmpd="sng">
              <a:solidFill>
                <a:srgbClr val="000000"/>
              </a:solidFill>
              <a:prstDash val="solid"/>
              <a:headEnd type="none" w="med" len="med"/>
              <a:tailEnd type="none" w="med" len="med"/>
            </a:ln>
          </p:spPr>
        </p:sp>
        <p:sp>
          <p:nvSpPr>
            <p:cNvPr id="176377" name="椭圆 176376"/>
            <p:cNvSpPr/>
            <p:nvPr/>
          </p:nvSpPr>
          <p:spPr>
            <a:xfrm>
              <a:off x="1486" y="3434"/>
              <a:ext cx="267" cy="23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endParaRPr sz="2000" b="1" dirty="0">
                <a:latin typeface="Times New Roman" panose="02020603050405020304" charset="0"/>
              </a:endParaRPr>
            </a:p>
          </p:txBody>
        </p:sp>
        <p:sp>
          <p:nvSpPr>
            <p:cNvPr id="176378" name="直接连接符 176377"/>
            <p:cNvSpPr/>
            <p:nvPr/>
          </p:nvSpPr>
          <p:spPr>
            <a:xfrm>
              <a:off x="1535" y="3463"/>
              <a:ext cx="167" cy="175"/>
            </a:xfrm>
            <a:prstGeom prst="line">
              <a:avLst/>
            </a:prstGeom>
            <a:ln w="9525" cap="flat" cmpd="sng">
              <a:solidFill>
                <a:srgbClr val="000000"/>
              </a:solidFill>
              <a:prstDash val="solid"/>
              <a:headEnd type="none" w="med" len="med"/>
              <a:tailEnd type="none" w="med" len="med"/>
            </a:ln>
          </p:spPr>
        </p:sp>
        <p:sp>
          <p:nvSpPr>
            <p:cNvPr id="176379" name="直接连接符 176378"/>
            <p:cNvSpPr/>
            <p:nvPr/>
          </p:nvSpPr>
          <p:spPr>
            <a:xfrm flipH="1">
              <a:off x="1535" y="3472"/>
              <a:ext cx="167" cy="182"/>
            </a:xfrm>
            <a:prstGeom prst="line">
              <a:avLst/>
            </a:prstGeom>
            <a:ln w="9525" cap="flat" cmpd="sng">
              <a:solidFill>
                <a:srgbClr val="000000"/>
              </a:solidFill>
              <a:prstDash val="solid"/>
              <a:headEnd type="none" w="med" len="med"/>
              <a:tailEnd type="none" w="med" len="med"/>
            </a:ln>
          </p:spPr>
        </p:sp>
      </p:grpSp>
      <p:sp>
        <p:nvSpPr>
          <p:cNvPr id="176132" name="文本框 176131"/>
          <p:cNvSpPr txBox="1"/>
          <p:nvPr/>
        </p:nvSpPr>
        <p:spPr>
          <a:xfrm>
            <a:off x="701040" y="4550410"/>
            <a:ext cx="10793095" cy="2814955"/>
          </a:xfrm>
          <a:prstGeom prst="rect">
            <a:avLst/>
          </a:prstGeom>
          <a:noFill/>
          <a:ln w="6350">
            <a:noFill/>
          </a:ln>
        </p:spPr>
        <p:txBody>
          <a:bodyPr wrap="square">
            <a:spAutoFit/>
          </a:bodyPr>
          <a:lstStyle/>
          <a:p>
            <a:pPr fontAlgn="auto">
              <a:lnSpc>
                <a:spcPct val="150000"/>
              </a:lnSpc>
              <a:spcBef>
                <a:spcPts val="0"/>
              </a:spcBef>
              <a:buClrTx/>
            </a:pPr>
            <a:r>
              <a:rPr lang="zh-CN" altLang="en-US" sz="2000" dirty="0">
                <a:solidFill>
                  <a:srgbClr val="000000"/>
                </a:solidFill>
                <a:latin typeface="微软雅黑" panose="020B0503020204020204" pitchFamily="34" charset="-122"/>
                <a:ea typeface="微软雅黑" panose="020B0503020204020204" pitchFamily="34" charset="-122"/>
              </a:rPr>
              <a:t>当搜索到一个</a:t>
            </a:r>
            <a:r>
              <a:rPr lang="en-US" sz="2000" dirty="0">
                <a:solidFill>
                  <a:srgbClr val="000000"/>
                </a:solidFill>
                <a:latin typeface="微软雅黑" panose="020B0503020204020204" pitchFamily="34" charset="-122"/>
                <a:ea typeface="微软雅黑" panose="020B0503020204020204" pitchFamily="34" charset="-122"/>
              </a:rPr>
              <a:t>L</a:t>
            </a:r>
            <a:r>
              <a:rPr lang="zh-CN" altLang="en-US" sz="2000" dirty="0">
                <a:solidFill>
                  <a:srgbClr val="000000"/>
                </a:solidFill>
                <a:latin typeface="微软雅黑" panose="020B0503020204020204" pitchFamily="34" charset="-122"/>
                <a:ea typeface="微软雅黑" panose="020B0503020204020204" pitchFamily="34" charset="-122"/>
              </a:rPr>
              <a:t>结点时，就把这个</a:t>
            </a:r>
            <a:r>
              <a:rPr lang="en-US" sz="2000" dirty="0">
                <a:solidFill>
                  <a:srgbClr val="000000"/>
                </a:solidFill>
                <a:latin typeface="微软雅黑" panose="020B0503020204020204" pitchFamily="34" charset="-122"/>
                <a:ea typeface="微软雅黑" panose="020B0503020204020204" pitchFamily="34" charset="-122"/>
              </a:rPr>
              <a:t>L</a:t>
            </a:r>
            <a:r>
              <a:rPr lang="zh-CN" altLang="en-US" sz="2000" dirty="0">
                <a:solidFill>
                  <a:srgbClr val="000000"/>
                </a:solidFill>
                <a:latin typeface="微软雅黑" panose="020B0503020204020204" pitchFamily="34" charset="-122"/>
                <a:ea typeface="微软雅黑" panose="020B0503020204020204" pitchFamily="34" charset="-122"/>
              </a:rPr>
              <a:t>结点变成为</a:t>
            </a:r>
            <a:r>
              <a:rPr lang="en-US" altLang="zh-CN" sz="2000" dirty="0">
                <a:solidFill>
                  <a:srgbClr val="000000"/>
                </a:solidFill>
                <a:latin typeface="微软雅黑" panose="020B0503020204020204" pitchFamily="34" charset="-122"/>
                <a:ea typeface="微软雅黑" panose="020B0503020204020204" pitchFamily="34" charset="-122"/>
              </a:rPr>
              <a:t>E</a:t>
            </a:r>
            <a:r>
              <a:rPr lang="zh-CN" altLang="en-US" sz="2000" dirty="0">
                <a:solidFill>
                  <a:srgbClr val="000000"/>
                </a:solidFill>
                <a:latin typeface="微软雅黑" panose="020B0503020204020204" pitchFamily="34" charset="-122"/>
                <a:ea typeface="微软雅黑" panose="020B0503020204020204" pitchFamily="34" charset="-122"/>
              </a:rPr>
              <a:t>结点，继续向下搜索这个结点的儿子结点。当搜索到一个</a:t>
            </a:r>
            <a:r>
              <a:rPr lang="en-US" altLang="zh-CN" sz="2000" dirty="0">
                <a:solidFill>
                  <a:srgbClr val="000000"/>
                </a:solidFill>
                <a:latin typeface="微软雅黑" panose="020B0503020204020204" pitchFamily="34" charset="-122"/>
                <a:ea typeface="微软雅黑" panose="020B0503020204020204" pitchFamily="34" charset="-122"/>
              </a:rPr>
              <a:t>D</a:t>
            </a:r>
            <a:r>
              <a:rPr lang="zh-CN" altLang="en-US" sz="2000" dirty="0">
                <a:solidFill>
                  <a:srgbClr val="000000"/>
                </a:solidFill>
                <a:latin typeface="微软雅黑" panose="020B0503020204020204" pitchFamily="34" charset="-122"/>
                <a:ea typeface="微软雅黑" panose="020B0503020204020204" pitchFamily="34" charset="-122"/>
              </a:rPr>
              <a:t>结点，而还未得到问题的最终解时，就向上回溯到它的父亲结点。如果这个父亲结点当前还是</a:t>
            </a:r>
            <a:r>
              <a:rPr lang="en-US" altLang="zh-CN" sz="2000" dirty="0">
                <a:solidFill>
                  <a:srgbClr val="000000"/>
                </a:solidFill>
                <a:latin typeface="微软雅黑" panose="020B0503020204020204" pitchFamily="34" charset="-122"/>
                <a:ea typeface="微软雅黑" panose="020B0503020204020204" pitchFamily="34" charset="-122"/>
              </a:rPr>
              <a:t>E</a:t>
            </a:r>
            <a:r>
              <a:rPr lang="zh-CN" altLang="en-US" sz="2000" dirty="0">
                <a:solidFill>
                  <a:srgbClr val="000000"/>
                </a:solidFill>
                <a:latin typeface="微软雅黑" panose="020B0503020204020204" pitchFamily="34" charset="-122"/>
                <a:ea typeface="微软雅黑" panose="020B0503020204020204" pitchFamily="34" charset="-122"/>
              </a:rPr>
              <a:t>结点，就继续搜索这个父亲结点的另一个儿子结点；如果这个父情结点随着所有儿子结点都已搜索完毕而变成</a:t>
            </a:r>
            <a:r>
              <a:rPr lang="en-US" altLang="zh-CN" sz="2000" dirty="0">
                <a:solidFill>
                  <a:srgbClr val="000000"/>
                </a:solidFill>
                <a:latin typeface="微软雅黑" panose="020B0503020204020204" pitchFamily="34" charset="-122"/>
                <a:ea typeface="微软雅黑" panose="020B0503020204020204" pitchFamily="34" charset="-122"/>
              </a:rPr>
              <a:t>D</a:t>
            </a:r>
            <a:r>
              <a:rPr lang="zh-CN" altLang="en-US" sz="2000" dirty="0">
                <a:solidFill>
                  <a:srgbClr val="000000"/>
                </a:solidFill>
                <a:latin typeface="微软雅黑" panose="020B0503020204020204" pitchFamily="34" charset="-122"/>
                <a:ea typeface="微软雅黑" panose="020B0503020204020204" pitchFamily="34" charset="-122"/>
              </a:rPr>
              <a:t>结点，就沿着这个父结点向上，回溯到它的祖父结点。这个过程继续进行，直到找到满足问题的最终解。</a:t>
            </a:r>
          </a:p>
          <a:p>
            <a:pPr>
              <a:spcBef>
                <a:spcPct val="50000"/>
              </a:spcBef>
              <a:buClrTx/>
            </a:pPr>
            <a:endParaRPr lang="zh-CN" altLang="en-US" dirty="0">
              <a:solidFill>
                <a:srgbClr val="000000"/>
              </a:solidFill>
              <a:latin typeface="Tahom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5.1 </a:t>
            </a:r>
            <a:r>
              <a:rPr altLang="en-US" dirty="0"/>
              <a:t>回溯法的算法框架</a:t>
            </a:r>
          </a:p>
        </p:txBody>
      </p:sp>
      <p:sp>
        <p:nvSpPr>
          <p:cNvPr id="3" name="内容占位符 2"/>
          <p:cNvSpPr>
            <a:spLocks noGrp="1"/>
          </p:cNvSpPr>
          <p:nvPr>
            <p:ph idx="1"/>
          </p:nvPr>
        </p:nvSpPr>
        <p:spPr/>
        <p:txBody>
          <a:bodyPr/>
          <a:lstStyle/>
          <a:p>
            <a:pPr marL="0" lvl="0" indent="0" fontAlgn="auto">
              <a:lnSpc>
                <a:spcPct val="150000"/>
              </a:lnSpc>
              <a:spcBef>
                <a:spcPts val="0"/>
              </a:spcBef>
              <a:buNone/>
              <a:defRPr/>
            </a:pPr>
            <a:r>
              <a:rPr b="1">
                <a:solidFill>
                  <a:srgbClr val="3333FF"/>
                </a:solidFill>
              </a:rPr>
              <a:t>回溯法</a:t>
            </a:r>
            <a:endParaRPr lang="en-US" altLang="zh-CN" dirty="0"/>
          </a:p>
          <a:p>
            <a:pPr marL="328295" lvl="1" indent="-342900" fontAlgn="auto">
              <a:lnSpc>
                <a:spcPct val="150000"/>
              </a:lnSpc>
              <a:spcBef>
                <a:spcPts val="0"/>
              </a:spcBef>
              <a:buFont typeface="Wingdings" panose="05000000000000000000" charset="0"/>
              <a:buChar char=""/>
              <a:defRPr/>
            </a:pPr>
            <a:r>
              <a:rPr lang="zh-CN" altLang="en-US" dirty="0"/>
              <a:t>为了避免生成那些不可能产生最佳解的问题状态，要不断地利用</a:t>
            </a:r>
            <a:r>
              <a:rPr lang="zh-CN" altLang="en-US" dirty="0">
                <a:solidFill>
                  <a:srgbClr val="0000FF"/>
                </a:solidFill>
              </a:rPr>
              <a:t>限界函数</a:t>
            </a:r>
            <a:r>
              <a:rPr lang="en-US" altLang="zh-CN" dirty="0">
                <a:solidFill>
                  <a:srgbClr val="FF0000"/>
                </a:solidFill>
              </a:rPr>
              <a:t>(Bounding Function)</a:t>
            </a:r>
            <a:r>
              <a:rPr lang="zh-CN" altLang="en-US" dirty="0"/>
              <a:t>来处死那些实际上不可能产生所需解的活结点，以减少问题的计算量。</a:t>
            </a:r>
            <a:endParaRPr lang="en-US" altLang="zh-CN" dirty="0"/>
          </a:p>
          <a:p>
            <a:pPr marL="328295" lvl="1" indent="-342900" fontAlgn="auto">
              <a:lnSpc>
                <a:spcPct val="150000"/>
              </a:lnSpc>
              <a:spcBef>
                <a:spcPts val="0"/>
              </a:spcBef>
              <a:buFont typeface="Wingdings" panose="05000000000000000000" charset="0"/>
              <a:buChar char=""/>
              <a:defRPr/>
            </a:pPr>
            <a:r>
              <a:rPr lang="zh-CN" altLang="en-US" dirty="0"/>
              <a:t>具有</a:t>
            </a:r>
            <a:r>
              <a:rPr lang="zh-CN" altLang="en-US" dirty="0">
                <a:solidFill>
                  <a:srgbClr val="0000FF"/>
                </a:solidFill>
              </a:rPr>
              <a:t>限界函数</a:t>
            </a:r>
            <a:r>
              <a:rPr lang="zh-CN" altLang="en-US" dirty="0"/>
              <a:t>的深度优先生成法称为</a:t>
            </a:r>
            <a:r>
              <a:rPr lang="zh-CN" altLang="en-US" sz="4800" b="1" dirty="0">
                <a:solidFill>
                  <a:srgbClr val="FF0066"/>
                </a:solidFill>
                <a:effectLst>
                  <a:outerShdw blurRad="38100" dist="38100" dir="2700000" algn="tl">
                    <a:srgbClr val="000000">
                      <a:alpha val="43137"/>
                    </a:srgbClr>
                  </a:outerShdw>
                </a:effectLst>
              </a:rPr>
              <a:t>回溯法。</a:t>
            </a:r>
            <a:endParaRPr lang="zh-CN" altLang="en-US" b="1" dirty="0">
              <a:solidFill>
                <a:srgbClr val="FF0066"/>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anim calcmode="lin" valueType="num">
                                      <p:cBhvr>
                                        <p:cTn id="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5.1 </a:t>
            </a:r>
            <a:r>
              <a:rPr altLang="en-US" dirty="0"/>
              <a:t>回溯法的算法框架</a:t>
            </a:r>
          </a:p>
        </p:txBody>
      </p:sp>
      <p:sp>
        <p:nvSpPr>
          <p:cNvPr id="3" name="内容占位符 2"/>
          <p:cNvSpPr>
            <a:spLocks noGrp="1"/>
          </p:cNvSpPr>
          <p:nvPr>
            <p:ph idx="1"/>
          </p:nvPr>
        </p:nvSpPr>
        <p:spPr>
          <a:xfrm>
            <a:off x="838200" y="1061085"/>
            <a:ext cx="10515600" cy="4351338"/>
          </a:xfrm>
        </p:spPr>
        <p:txBody>
          <a:bodyPr/>
          <a:lstStyle/>
          <a:p>
            <a:pPr marL="0" lvl="0" indent="0" fontAlgn="auto">
              <a:lnSpc>
                <a:spcPct val="150000"/>
              </a:lnSpc>
              <a:spcBef>
                <a:spcPts val="0"/>
              </a:spcBef>
              <a:buNone/>
              <a:defRPr/>
            </a:pPr>
            <a:r>
              <a:rPr b="1">
                <a:solidFill>
                  <a:srgbClr val="3333FF"/>
                </a:solidFill>
              </a:rPr>
              <a:t>0-1背包问题</a:t>
            </a:r>
          </a:p>
          <a:p>
            <a:pPr marL="323850" lvl="0" indent="-338455" fontAlgn="auto">
              <a:lnSpc>
                <a:spcPct val="150000"/>
              </a:lnSpc>
              <a:spcBef>
                <a:spcPts val="0"/>
              </a:spcBef>
              <a:buFont typeface="Arial" panose="020B0604020202020204" pitchFamily="34" charset="0"/>
              <a:buChar char="•"/>
            </a:pPr>
            <a:r>
              <a:rPr lang="en-US" altLang="zh-CN" sz="2400">
                <a:sym typeface="+mn-ea"/>
              </a:rPr>
              <a:t>n=3, </a:t>
            </a:r>
            <a:r>
              <a:rPr lang="en-US" altLang="zh-CN" sz="2400">
                <a:solidFill>
                  <a:srgbClr val="FF0000"/>
                </a:solidFill>
                <a:sym typeface="+mn-ea"/>
              </a:rPr>
              <a:t>C=30</a:t>
            </a:r>
            <a:r>
              <a:rPr lang="en-US" altLang="zh-CN" sz="2400">
                <a:sym typeface="+mn-ea"/>
              </a:rPr>
              <a:t>, </a:t>
            </a:r>
            <a:r>
              <a:rPr lang="en-US" altLang="zh-CN" sz="2400">
                <a:solidFill>
                  <a:srgbClr val="0000FF"/>
                </a:solidFill>
                <a:sym typeface="+mn-ea"/>
              </a:rPr>
              <a:t>w={16, 15, 15}</a:t>
            </a:r>
            <a:r>
              <a:rPr lang="en-US" altLang="zh-CN" sz="2400">
                <a:sym typeface="+mn-ea"/>
              </a:rPr>
              <a:t>, </a:t>
            </a:r>
            <a:r>
              <a:rPr lang="en-US" altLang="zh-CN" sz="2400">
                <a:solidFill>
                  <a:srgbClr val="FF0000"/>
                </a:solidFill>
                <a:sym typeface="+mn-ea"/>
              </a:rPr>
              <a:t>v={45,25,25}</a:t>
            </a:r>
            <a:endParaRPr lang="en-US" altLang="zh-CN" sz="2400">
              <a:solidFill>
                <a:srgbClr val="FF0000"/>
              </a:solidFill>
            </a:endParaRPr>
          </a:p>
          <a:p>
            <a:pPr marL="323850" lvl="0" indent="-338455" fontAlgn="auto">
              <a:lnSpc>
                <a:spcPct val="150000"/>
              </a:lnSpc>
              <a:spcBef>
                <a:spcPts val="0"/>
              </a:spcBef>
              <a:buFont typeface="Arial" panose="020B0604020202020204" pitchFamily="34" charset="0"/>
              <a:buChar char="•"/>
            </a:pPr>
            <a:r>
              <a:rPr lang="zh-CN" altLang="en-US" sz="2400">
                <a:sym typeface="+mn-ea"/>
              </a:rPr>
              <a:t>开始时，</a:t>
            </a:r>
            <a:endParaRPr lang="en-US" altLang="zh-CN" sz="2400"/>
          </a:p>
          <a:p>
            <a:pPr marL="323850" lvl="1" indent="-338455" fontAlgn="auto">
              <a:lnSpc>
                <a:spcPct val="150000"/>
              </a:lnSpc>
              <a:spcBef>
                <a:spcPts val="0"/>
              </a:spcBef>
            </a:pPr>
            <a:r>
              <a:rPr lang="en-US" altLang="zh-CN" sz="2400" b="1">
                <a:solidFill>
                  <a:srgbClr val="0000FF"/>
                </a:solidFill>
                <a:sym typeface="+mn-ea"/>
              </a:rPr>
              <a:t>C</a:t>
            </a:r>
            <a:r>
              <a:rPr lang="en-US" altLang="zh-CN" sz="2400" b="1" baseline="-25000">
                <a:solidFill>
                  <a:srgbClr val="0000FF"/>
                </a:solidFill>
                <a:sym typeface="+mn-ea"/>
              </a:rPr>
              <a:t>r</a:t>
            </a:r>
            <a:r>
              <a:rPr lang="en-US" altLang="zh-CN" sz="2400" b="1">
                <a:solidFill>
                  <a:srgbClr val="0000FF"/>
                </a:solidFill>
                <a:sym typeface="+mn-ea"/>
              </a:rPr>
              <a:t>=C=30</a:t>
            </a:r>
            <a:r>
              <a:rPr lang="zh-CN" altLang="en-US" sz="2400" b="1">
                <a:solidFill>
                  <a:srgbClr val="0000FF"/>
                </a:solidFill>
                <a:sym typeface="+mn-ea"/>
              </a:rPr>
              <a:t>，</a:t>
            </a:r>
            <a:r>
              <a:rPr lang="en-US" altLang="zh-CN" sz="2400" b="1">
                <a:solidFill>
                  <a:srgbClr val="0000FF"/>
                </a:solidFill>
                <a:sym typeface="+mn-ea"/>
              </a:rPr>
              <a:t>V=0</a:t>
            </a:r>
            <a:br>
              <a:rPr lang="en-US" altLang="zh-CN" sz="2400" b="1">
                <a:solidFill>
                  <a:srgbClr val="0000FF"/>
                </a:solidFill>
                <a:sym typeface="+mn-ea"/>
              </a:rPr>
            </a:br>
            <a:r>
              <a:rPr lang="en-US" altLang="zh-CN" sz="2400">
                <a:solidFill>
                  <a:srgbClr val="FF0000"/>
                </a:solidFill>
                <a:sym typeface="+mn-ea"/>
              </a:rPr>
              <a:t>C</a:t>
            </a:r>
            <a:r>
              <a:rPr lang="zh-CN" altLang="en-US" sz="2400">
                <a:solidFill>
                  <a:srgbClr val="FF0000"/>
                </a:solidFill>
                <a:sym typeface="+mn-ea"/>
              </a:rPr>
              <a:t>为容量，</a:t>
            </a:r>
            <a:r>
              <a:rPr lang="en-US" altLang="zh-CN" sz="2400">
                <a:solidFill>
                  <a:srgbClr val="FF0000"/>
                </a:solidFill>
                <a:sym typeface="+mn-ea"/>
              </a:rPr>
              <a:t>C</a:t>
            </a:r>
            <a:r>
              <a:rPr lang="en-US" altLang="zh-CN" sz="2400" baseline="-25000">
                <a:solidFill>
                  <a:srgbClr val="FF0000"/>
                </a:solidFill>
                <a:sym typeface="+mn-ea"/>
              </a:rPr>
              <a:t>r</a:t>
            </a:r>
            <a:r>
              <a:rPr lang="zh-CN" altLang="en-US" sz="2400">
                <a:solidFill>
                  <a:srgbClr val="FF0000"/>
                </a:solidFill>
                <a:sym typeface="+mn-ea"/>
              </a:rPr>
              <a:t>为剩余空间，</a:t>
            </a:r>
            <a:r>
              <a:rPr lang="en-US" altLang="zh-CN" sz="2400">
                <a:solidFill>
                  <a:srgbClr val="FF0000"/>
                </a:solidFill>
                <a:sym typeface="+mn-ea"/>
              </a:rPr>
              <a:t>V</a:t>
            </a:r>
            <a:r>
              <a:rPr lang="zh-CN" altLang="en-US" sz="2400">
                <a:solidFill>
                  <a:srgbClr val="FF0000"/>
                </a:solidFill>
                <a:sym typeface="+mn-ea"/>
              </a:rPr>
              <a:t>为价值。</a:t>
            </a:r>
            <a:endParaRPr lang="en-US" altLang="zh-CN" sz="2400"/>
          </a:p>
          <a:p>
            <a:pPr marL="323850" lvl="1" indent="-338455" fontAlgn="auto">
              <a:lnSpc>
                <a:spcPct val="150000"/>
              </a:lnSpc>
              <a:spcBef>
                <a:spcPts val="0"/>
              </a:spcBef>
            </a:pPr>
            <a:r>
              <a:rPr lang="en-US" altLang="zh-CN" sz="2400">
                <a:solidFill>
                  <a:srgbClr val="FF0000"/>
                </a:solidFill>
                <a:sym typeface="+mn-ea"/>
              </a:rPr>
              <a:t>A</a:t>
            </a:r>
            <a:r>
              <a:rPr lang="zh-CN" altLang="en-US" sz="2400">
                <a:sym typeface="+mn-ea"/>
              </a:rPr>
              <a:t>为唯一活结点，也是当前</a:t>
            </a:r>
            <a:r>
              <a:rPr lang="zh-CN" altLang="en-US" sz="2400">
                <a:solidFill>
                  <a:srgbClr val="FF0000"/>
                </a:solidFill>
                <a:sym typeface="+mn-ea"/>
              </a:rPr>
              <a:t>扩展结点。</a:t>
            </a:r>
            <a:endParaRPr lang="zh-CN" altLang="en-US" sz="2400" b="1" dirty="0">
              <a:solidFill>
                <a:srgbClr val="FF0066"/>
              </a:solidFill>
              <a:effectLst>
                <a:outerShdw blurRad="38100" dist="38100" dir="2700000" algn="tl">
                  <a:srgbClr val="000000">
                    <a:alpha val="43137"/>
                  </a:srgbClr>
                </a:outerShdw>
              </a:effectLst>
            </a:endParaRPr>
          </a:p>
        </p:txBody>
      </p:sp>
      <p:graphicFrame>
        <p:nvGraphicFramePr>
          <p:cNvPr id="16386" name="Object 2"/>
          <p:cNvGraphicFramePr>
            <a:graphicFrameLocks noChangeAspect="1"/>
          </p:cNvGraphicFramePr>
          <p:nvPr/>
        </p:nvGraphicFramePr>
        <p:xfrm>
          <a:off x="6722587" y="2512537"/>
          <a:ext cx="4906010" cy="2612390"/>
        </p:xfrm>
        <a:graphic>
          <a:graphicData uri="http://schemas.openxmlformats.org/presentationml/2006/ole">
            <mc:AlternateContent xmlns:mc="http://schemas.openxmlformats.org/markup-compatibility/2006">
              <mc:Choice xmlns:v="urn:schemas-microsoft-com:vml" Requires="v">
                <p:oleObj spid="_x0000_s19491" name="Visio" r:id="rId4" imgW="4508500" imgH="2400300" progId="Visio.Drawing.11">
                  <p:embed/>
                </p:oleObj>
              </mc:Choice>
              <mc:Fallback>
                <p:oleObj name="Visio" r:id="rId4" imgW="4508500" imgH="2400300" progId="Visio.Drawing.11">
                  <p:embed/>
                  <p:pic>
                    <p:nvPicPr>
                      <p:cNvPr id="0" name="Picture 22"/>
                      <p:cNvPicPr>
                        <a:picLocks noChangeAspect="1" noChangeArrowheads="1"/>
                      </p:cNvPicPr>
                      <p:nvPr/>
                    </p:nvPicPr>
                    <p:blipFill>
                      <a:blip r:embed="rId5"/>
                      <a:srcRect/>
                      <a:stretch>
                        <a:fillRect/>
                      </a:stretch>
                    </p:blipFill>
                    <p:spPr bwMode="auto">
                      <a:xfrm>
                        <a:off x="6722587" y="2512537"/>
                        <a:ext cx="4906010" cy="2612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fade">
                                      <p:cBhvr>
                                        <p:cTn id="7"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5.1 </a:t>
            </a:r>
            <a:r>
              <a:rPr altLang="en-US" dirty="0"/>
              <a:t>回溯法的算法框架</a:t>
            </a:r>
          </a:p>
        </p:txBody>
      </p:sp>
      <p:sp>
        <p:nvSpPr>
          <p:cNvPr id="20483" name="内容占位符 2"/>
          <p:cNvSpPr>
            <a:spLocks noGrp="1"/>
          </p:cNvSpPr>
          <p:nvPr>
            <p:ph idx="1"/>
          </p:nvPr>
        </p:nvSpPr>
        <p:spPr>
          <a:xfrm>
            <a:off x="875030" y="1082040"/>
            <a:ext cx="8345488" cy="728663"/>
          </a:xfrm>
        </p:spPr>
        <p:txBody>
          <a:bodyPr/>
          <a:lstStyle/>
          <a:p>
            <a:r>
              <a:rPr lang="en-US" altLang="zh-CN"/>
              <a:t>n=3, </a:t>
            </a:r>
            <a:r>
              <a:rPr lang="en-US" altLang="zh-CN">
                <a:solidFill>
                  <a:srgbClr val="FF0000"/>
                </a:solidFill>
              </a:rPr>
              <a:t>C=30</a:t>
            </a:r>
            <a:r>
              <a:rPr lang="en-US" altLang="zh-CN"/>
              <a:t>, </a:t>
            </a:r>
            <a:r>
              <a:rPr lang="en-US" altLang="zh-CN">
                <a:solidFill>
                  <a:srgbClr val="0000FF"/>
                </a:solidFill>
              </a:rPr>
              <a:t>w={16,15,15}</a:t>
            </a:r>
            <a:r>
              <a:rPr lang="en-US" altLang="zh-CN"/>
              <a:t>, </a:t>
            </a:r>
            <a:r>
              <a:rPr lang="en-US" altLang="zh-CN">
                <a:solidFill>
                  <a:srgbClr val="FF0000"/>
                </a:solidFill>
              </a:rPr>
              <a:t>v={45,25,25}</a:t>
            </a:r>
            <a:endParaRPr lang="zh-CN" altLang="en-US"/>
          </a:p>
        </p:txBody>
      </p:sp>
      <p:grpSp>
        <p:nvGrpSpPr>
          <p:cNvPr id="96" name="组合 95"/>
          <p:cNvGrpSpPr/>
          <p:nvPr/>
        </p:nvGrpSpPr>
        <p:grpSpPr bwMode="auto">
          <a:xfrm>
            <a:off x="4430395" y="1953578"/>
            <a:ext cx="2347913" cy="649287"/>
            <a:chOff x="3857620" y="1785926"/>
            <a:chExt cx="2347255" cy="649288"/>
          </a:xfrm>
        </p:grpSpPr>
        <p:sp>
          <p:nvSpPr>
            <p:cNvPr id="44" name="Oval 62"/>
            <p:cNvSpPr>
              <a:spLocks noChangeArrowheads="1"/>
            </p:cNvSpPr>
            <p:nvPr/>
          </p:nvSpPr>
          <p:spPr bwMode="auto">
            <a:xfrm>
              <a:off x="3857620" y="1785926"/>
              <a:ext cx="649288" cy="649288"/>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dirty="0"/>
                <a:t>A</a:t>
              </a:r>
            </a:p>
          </p:txBody>
        </p:sp>
        <p:sp>
          <p:nvSpPr>
            <p:cNvPr id="20516" name="Text Box 65"/>
            <p:cNvSpPr txBox="1">
              <a:spLocks noChangeArrowheads="1"/>
            </p:cNvSpPr>
            <p:nvPr/>
          </p:nvSpPr>
          <p:spPr bwMode="auto">
            <a:xfrm>
              <a:off x="4500562" y="1857364"/>
              <a:ext cx="1704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C</a:t>
              </a:r>
              <a:r>
                <a:rPr lang="en-US" altLang="zh-CN" sz="2000" b="1" baseline="-25000">
                  <a:solidFill>
                    <a:srgbClr val="0000FF"/>
                  </a:solidFill>
                </a:rPr>
                <a:t>r</a:t>
              </a:r>
              <a:r>
                <a:rPr lang="en-US" altLang="zh-CN" sz="2000" b="1">
                  <a:solidFill>
                    <a:srgbClr val="0000FF"/>
                  </a:solidFill>
                </a:rPr>
                <a:t>=C=30,V=0</a:t>
              </a:r>
            </a:p>
          </p:txBody>
        </p:sp>
      </p:grpSp>
      <p:grpSp>
        <p:nvGrpSpPr>
          <p:cNvPr id="97" name="组合 96"/>
          <p:cNvGrpSpPr/>
          <p:nvPr/>
        </p:nvGrpSpPr>
        <p:grpSpPr bwMode="auto">
          <a:xfrm>
            <a:off x="1144270" y="2596515"/>
            <a:ext cx="2095500" cy="903288"/>
            <a:chOff x="571472" y="2428868"/>
            <a:chExt cx="2095557" cy="903316"/>
          </a:xfrm>
        </p:grpSpPr>
        <p:sp>
          <p:nvSpPr>
            <p:cNvPr id="46" name="Oval 64"/>
            <p:cNvSpPr>
              <a:spLocks noChangeArrowheads="1"/>
            </p:cNvSpPr>
            <p:nvPr/>
          </p:nvSpPr>
          <p:spPr bwMode="auto">
            <a:xfrm>
              <a:off x="2017742" y="2682896"/>
              <a:ext cx="649287" cy="649288"/>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dirty="0"/>
                <a:t>B</a:t>
              </a:r>
            </a:p>
          </p:txBody>
        </p:sp>
        <p:sp>
          <p:nvSpPr>
            <p:cNvPr id="20512" name="Text Box 66"/>
            <p:cNvSpPr txBox="1">
              <a:spLocks noChangeArrowheads="1"/>
            </p:cNvSpPr>
            <p:nvPr/>
          </p:nvSpPr>
          <p:spPr bwMode="auto">
            <a:xfrm>
              <a:off x="571472" y="2428868"/>
              <a:ext cx="1537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w</a:t>
              </a:r>
              <a:r>
                <a:rPr lang="en-US" altLang="zh-CN" sz="2000" b="1" baseline="-25000">
                  <a:solidFill>
                    <a:srgbClr val="0000FF"/>
                  </a:solidFill>
                </a:rPr>
                <a:t>1</a:t>
              </a:r>
              <a:r>
                <a:rPr lang="en-US" altLang="zh-CN" sz="2000" b="1">
                  <a:solidFill>
                    <a:srgbClr val="0000FF"/>
                  </a:solidFill>
                </a:rPr>
                <a:t>=16,v</a:t>
              </a:r>
              <a:r>
                <a:rPr lang="en-US" altLang="zh-CN" sz="2000" b="1" baseline="-25000">
                  <a:solidFill>
                    <a:srgbClr val="0000FF"/>
                  </a:solidFill>
                </a:rPr>
                <a:t>1</a:t>
              </a:r>
              <a:r>
                <a:rPr lang="en-US" altLang="zh-CN" sz="2000" b="1">
                  <a:solidFill>
                    <a:srgbClr val="0000FF"/>
                  </a:solidFill>
                </a:rPr>
                <a:t>=45</a:t>
              </a:r>
            </a:p>
            <a:p>
              <a:r>
                <a:rPr lang="en-US" altLang="zh-CN" sz="2000" b="1">
                  <a:solidFill>
                    <a:srgbClr val="0000FF"/>
                  </a:solidFill>
                </a:rPr>
                <a:t>C</a:t>
              </a:r>
              <a:r>
                <a:rPr lang="en-US" altLang="zh-CN" sz="2000" b="1" baseline="-25000">
                  <a:solidFill>
                    <a:srgbClr val="0000FF"/>
                  </a:solidFill>
                </a:rPr>
                <a:t>r</a:t>
              </a:r>
              <a:r>
                <a:rPr lang="en-US" altLang="zh-CN" sz="2000" b="1">
                  <a:solidFill>
                    <a:srgbClr val="0000FF"/>
                  </a:solidFill>
                </a:rPr>
                <a:t>=14,V=45</a:t>
              </a:r>
            </a:p>
          </p:txBody>
        </p:sp>
      </p:grpSp>
      <p:cxnSp>
        <p:nvCxnSpPr>
          <p:cNvPr id="75" name="直接连接符 74"/>
          <p:cNvCxnSpPr>
            <a:cxnSpLocks noChangeShapeType="1"/>
          </p:cNvCxnSpPr>
          <p:nvPr/>
        </p:nvCxnSpPr>
        <p:spPr bwMode="auto">
          <a:xfrm rot="10800000" flipV="1">
            <a:off x="3144520" y="2277428"/>
            <a:ext cx="1285875" cy="668337"/>
          </a:xfrm>
          <a:prstGeom prst="line">
            <a:avLst/>
          </a:prstGeom>
          <a:noFill/>
          <a:ln w="19050" algn="ctr">
            <a:solidFill>
              <a:srgbClr val="0070C0"/>
            </a:solidFill>
            <a:round/>
          </a:ln>
        </p:spPr>
      </p:cxnSp>
      <p:sp>
        <p:nvSpPr>
          <p:cNvPr id="84" name="圆角矩形标注 83"/>
          <p:cNvSpPr/>
          <p:nvPr/>
        </p:nvSpPr>
        <p:spPr bwMode="auto">
          <a:xfrm>
            <a:off x="4716142" y="2739384"/>
            <a:ext cx="3500462" cy="1500198"/>
          </a:xfrm>
          <a:prstGeom prst="wedgeRoundRectCallout">
            <a:avLst>
              <a:gd name="adj1" fmla="val -66382"/>
              <a:gd name="adj2" fmla="val -26469"/>
              <a:gd name="adj3" fmla="val 16667"/>
            </a:avLst>
          </a:prstGeom>
          <a:solidFill>
            <a:srgbClr val="CCFF99"/>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lstStyle/>
          <a:p>
            <a:pPr>
              <a:lnSpc>
                <a:spcPct val="120000"/>
              </a:lnSpc>
              <a:defRPr/>
            </a:pPr>
            <a:r>
              <a:rPr lang="zh-CN" altLang="en-US" b="1" dirty="0">
                <a:solidFill>
                  <a:srgbClr val="0070C0"/>
                </a:solidFill>
                <a:latin typeface="微软雅黑" panose="020B0503020204020204" pitchFamily="34" charset="-122"/>
              </a:rPr>
              <a:t>扩展</a:t>
            </a:r>
            <a:r>
              <a:rPr lang="en-US" altLang="zh-CN" b="1" dirty="0">
                <a:solidFill>
                  <a:srgbClr val="0070C0"/>
                </a:solidFill>
                <a:latin typeface="微软雅黑" panose="020B0503020204020204" pitchFamily="34" charset="-122"/>
              </a:rPr>
              <a:t>A</a:t>
            </a:r>
            <a:r>
              <a:rPr lang="zh-CN" altLang="en-US" b="1" dirty="0">
                <a:solidFill>
                  <a:srgbClr val="0070C0"/>
                </a:solidFill>
                <a:latin typeface="微软雅黑" panose="020B0503020204020204" pitchFamily="34" charset="-122"/>
              </a:rPr>
              <a:t>，先到达</a:t>
            </a:r>
            <a:r>
              <a:rPr lang="en-US" altLang="zh-CN" b="1" dirty="0">
                <a:solidFill>
                  <a:srgbClr val="0070C0"/>
                </a:solidFill>
                <a:latin typeface="微软雅黑" panose="020B0503020204020204" pitchFamily="34" charset="-122"/>
              </a:rPr>
              <a:t>B</a:t>
            </a:r>
            <a:r>
              <a:rPr lang="zh-CN" altLang="en-US" b="1" dirty="0">
                <a:solidFill>
                  <a:srgbClr val="0070C0"/>
                </a:solidFill>
                <a:latin typeface="微软雅黑" panose="020B0503020204020204" pitchFamily="34" charset="-122"/>
              </a:rPr>
              <a:t>结点</a:t>
            </a:r>
          </a:p>
          <a:p>
            <a:pPr>
              <a:lnSpc>
                <a:spcPct val="120000"/>
              </a:lnSpc>
              <a:defRPr/>
            </a:pPr>
            <a:r>
              <a:rPr lang="en-US" altLang="zh-CN" b="1" dirty="0">
                <a:solidFill>
                  <a:srgbClr val="FF0000"/>
                </a:solidFill>
                <a:latin typeface="微软雅黑" panose="020B0503020204020204" pitchFamily="34" charset="-122"/>
              </a:rPr>
              <a:t>C</a:t>
            </a:r>
            <a:r>
              <a:rPr lang="en-US" altLang="zh-CN" b="1" baseline="-25000" dirty="0">
                <a:solidFill>
                  <a:srgbClr val="FF0000"/>
                </a:solidFill>
                <a:latin typeface="微软雅黑" panose="020B0503020204020204" pitchFamily="34" charset="-122"/>
              </a:rPr>
              <a:t>r</a:t>
            </a:r>
            <a:r>
              <a:rPr lang="en-US" altLang="zh-CN" b="1" dirty="0">
                <a:solidFill>
                  <a:srgbClr val="FF0000"/>
                </a:solidFill>
                <a:latin typeface="微软雅黑" panose="020B0503020204020204" pitchFamily="34" charset="-122"/>
              </a:rPr>
              <a:t>=C</a:t>
            </a:r>
            <a:r>
              <a:rPr lang="en-US" altLang="zh-CN" b="1" baseline="-25000" dirty="0">
                <a:solidFill>
                  <a:srgbClr val="FF0000"/>
                </a:solidFill>
                <a:latin typeface="微软雅黑" panose="020B0503020204020204" pitchFamily="34" charset="-122"/>
              </a:rPr>
              <a:t>r</a:t>
            </a:r>
            <a:r>
              <a:rPr lang="en-US" altLang="zh-CN" b="1" dirty="0">
                <a:solidFill>
                  <a:srgbClr val="FF0000"/>
                </a:solidFill>
                <a:latin typeface="微软雅黑" panose="020B0503020204020204" pitchFamily="34" charset="-122"/>
              </a:rPr>
              <a:t>-w</a:t>
            </a:r>
            <a:r>
              <a:rPr lang="en-US" altLang="zh-CN" b="1" baseline="-25000" dirty="0">
                <a:solidFill>
                  <a:srgbClr val="FF0000"/>
                </a:solidFill>
                <a:latin typeface="微软雅黑" panose="020B0503020204020204" pitchFamily="34" charset="-122"/>
              </a:rPr>
              <a:t>1</a:t>
            </a:r>
            <a:r>
              <a:rPr lang="en-US" altLang="zh-CN" b="1" dirty="0">
                <a:solidFill>
                  <a:srgbClr val="FF0000"/>
                </a:solidFill>
                <a:latin typeface="微软雅黑" panose="020B0503020204020204" pitchFamily="34" charset="-122"/>
              </a:rPr>
              <a:t>=14</a:t>
            </a:r>
            <a:r>
              <a:rPr lang="zh-CN" altLang="en-US" b="1" dirty="0">
                <a:solidFill>
                  <a:srgbClr val="0070C0"/>
                </a:solidFill>
                <a:latin typeface="微软雅黑" panose="020B0503020204020204" pitchFamily="34" charset="-122"/>
              </a:rPr>
              <a:t>，</a:t>
            </a:r>
            <a:r>
              <a:rPr lang="en-US" altLang="zh-CN" b="1" dirty="0">
                <a:solidFill>
                  <a:srgbClr val="FF0000"/>
                </a:solidFill>
                <a:latin typeface="微软雅黑" panose="020B0503020204020204" pitchFamily="34" charset="-122"/>
              </a:rPr>
              <a:t>V=V+v</a:t>
            </a:r>
            <a:r>
              <a:rPr lang="en-US" altLang="zh-CN" b="1" baseline="-25000" dirty="0">
                <a:solidFill>
                  <a:srgbClr val="FF0000"/>
                </a:solidFill>
                <a:latin typeface="微软雅黑" panose="020B0503020204020204" pitchFamily="34" charset="-122"/>
              </a:rPr>
              <a:t>1</a:t>
            </a:r>
            <a:r>
              <a:rPr lang="en-US" altLang="zh-CN" b="1" dirty="0">
                <a:solidFill>
                  <a:srgbClr val="FF0000"/>
                </a:solidFill>
                <a:latin typeface="微软雅黑" panose="020B0503020204020204" pitchFamily="34" charset="-122"/>
              </a:rPr>
              <a:t>=45</a:t>
            </a:r>
          </a:p>
          <a:p>
            <a:pPr>
              <a:lnSpc>
                <a:spcPct val="120000"/>
              </a:lnSpc>
              <a:defRPr/>
            </a:pPr>
            <a:r>
              <a:rPr lang="zh-CN" altLang="en-US" b="1" dirty="0">
                <a:solidFill>
                  <a:srgbClr val="0070C0"/>
                </a:solidFill>
                <a:latin typeface="微软雅黑" panose="020B0503020204020204" pitchFamily="34" charset="-122"/>
              </a:rPr>
              <a:t>此时</a:t>
            </a:r>
            <a:r>
              <a:rPr lang="en-US" altLang="zh-CN" b="1" dirty="0">
                <a:solidFill>
                  <a:srgbClr val="0070C0"/>
                </a:solidFill>
                <a:latin typeface="微软雅黑" panose="020B0503020204020204" pitchFamily="34" charset="-122"/>
              </a:rPr>
              <a:t>A</a:t>
            </a:r>
            <a:r>
              <a:rPr lang="zh-CN" altLang="en-US" b="1" dirty="0">
                <a:solidFill>
                  <a:srgbClr val="0070C0"/>
                </a:solidFill>
                <a:latin typeface="微软雅黑" panose="020B0503020204020204" pitchFamily="34" charset="-122"/>
              </a:rPr>
              <a:t>、</a:t>
            </a:r>
            <a:r>
              <a:rPr lang="en-US" altLang="zh-CN" b="1" dirty="0">
                <a:solidFill>
                  <a:srgbClr val="0070C0"/>
                </a:solidFill>
                <a:latin typeface="微软雅黑" panose="020B0503020204020204" pitchFamily="34" charset="-122"/>
              </a:rPr>
              <a:t>B</a:t>
            </a:r>
            <a:r>
              <a:rPr lang="zh-CN" altLang="en-US" b="1" dirty="0">
                <a:solidFill>
                  <a:srgbClr val="0070C0"/>
                </a:solidFill>
                <a:latin typeface="微软雅黑" panose="020B0503020204020204" pitchFamily="34" charset="-122"/>
              </a:rPr>
              <a:t>为活结点</a:t>
            </a:r>
            <a:endParaRPr lang="en-US" altLang="zh-CN" b="1" dirty="0">
              <a:solidFill>
                <a:srgbClr val="0070C0"/>
              </a:solidFill>
              <a:latin typeface="微软雅黑" panose="020B0503020204020204" pitchFamily="34" charset="-122"/>
            </a:endParaRPr>
          </a:p>
          <a:p>
            <a:pPr>
              <a:lnSpc>
                <a:spcPct val="120000"/>
              </a:lnSpc>
              <a:defRPr/>
            </a:pPr>
            <a:r>
              <a:rPr lang="en-US" altLang="zh-CN" b="1" dirty="0">
                <a:solidFill>
                  <a:srgbClr val="0070C0"/>
                </a:solidFill>
                <a:latin typeface="微软雅黑" panose="020B0503020204020204" pitchFamily="34" charset="-122"/>
              </a:rPr>
              <a:t>B</a:t>
            </a:r>
            <a:r>
              <a:rPr lang="zh-CN" altLang="en-US" b="1" dirty="0">
                <a:solidFill>
                  <a:srgbClr val="0070C0"/>
                </a:solidFill>
                <a:latin typeface="微软雅黑" panose="020B0503020204020204" pitchFamily="34" charset="-122"/>
              </a:rPr>
              <a:t>成为当前</a:t>
            </a:r>
            <a:r>
              <a:rPr lang="zh-CN" altLang="en-US" b="1" dirty="0">
                <a:solidFill>
                  <a:srgbClr val="FF0000"/>
                </a:solidFill>
                <a:latin typeface="微软雅黑" panose="020B0503020204020204" pitchFamily="34" charset="-122"/>
              </a:rPr>
              <a:t>扩展结点</a:t>
            </a:r>
          </a:p>
          <a:p>
            <a:pPr>
              <a:lnSpc>
                <a:spcPct val="120000"/>
              </a:lnSpc>
              <a:defRPr/>
            </a:pPr>
            <a:endParaRPr lang="zh-CN" altLang="en-US" b="1" dirty="0">
              <a:solidFill>
                <a:srgbClr val="0070C0"/>
              </a:solidFill>
              <a:latin typeface="微软雅黑" panose="020B0503020204020204" pitchFamily="34" charset="-122"/>
            </a:endParaRPr>
          </a:p>
        </p:txBody>
      </p:sp>
      <p:sp>
        <p:nvSpPr>
          <p:cNvPr id="85" name="圆角矩形标注 84"/>
          <p:cNvSpPr/>
          <p:nvPr/>
        </p:nvSpPr>
        <p:spPr bwMode="auto">
          <a:xfrm>
            <a:off x="4787580" y="4382458"/>
            <a:ext cx="3429024" cy="1500198"/>
          </a:xfrm>
          <a:prstGeom prst="wedgeRoundRectCallout">
            <a:avLst>
              <a:gd name="adj1" fmla="val -74028"/>
              <a:gd name="adj2" fmla="val -26469"/>
              <a:gd name="adj3" fmla="val 16667"/>
            </a:avLst>
          </a:prstGeom>
          <a:solidFill>
            <a:srgbClr val="CCFF99"/>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lstStyle/>
          <a:p>
            <a:pPr>
              <a:lnSpc>
                <a:spcPct val="120000"/>
              </a:lnSpc>
              <a:defRPr/>
            </a:pPr>
            <a:r>
              <a:rPr lang="zh-CN" altLang="en-US" b="1" dirty="0">
                <a:solidFill>
                  <a:srgbClr val="0070C0"/>
                </a:solidFill>
                <a:latin typeface="微软雅黑" panose="020B0503020204020204" pitchFamily="34" charset="-122"/>
              </a:rPr>
              <a:t>扩展</a:t>
            </a:r>
            <a:r>
              <a:rPr lang="en-US" altLang="zh-CN" b="1" dirty="0">
                <a:solidFill>
                  <a:srgbClr val="0070C0"/>
                </a:solidFill>
                <a:latin typeface="微软雅黑" panose="020B0503020204020204" pitchFamily="34" charset="-122"/>
              </a:rPr>
              <a:t>B</a:t>
            </a:r>
            <a:r>
              <a:rPr lang="zh-CN" altLang="en-US" b="1" dirty="0">
                <a:solidFill>
                  <a:srgbClr val="0070C0"/>
                </a:solidFill>
                <a:latin typeface="微软雅黑" panose="020B0503020204020204" pitchFamily="34" charset="-122"/>
              </a:rPr>
              <a:t>，先到达</a:t>
            </a:r>
            <a:r>
              <a:rPr lang="en-US" altLang="zh-CN" b="1" dirty="0">
                <a:solidFill>
                  <a:srgbClr val="0070C0"/>
                </a:solidFill>
                <a:latin typeface="微软雅黑" panose="020B0503020204020204" pitchFamily="34" charset="-122"/>
              </a:rPr>
              <a:t>D</a:t>
            </a:r>
          </a:p>
          <a:p>
            <a:pPr>
              <a:lnSpc>
                <a:spcPct val="120000"/>
              </a:lnSpc>
              <a:defRPr/>
            </a:pPr>
            <a:r>
              <a:rPr lang="en-US" altLang="zh-CN" b="1" dirty="0">
                <a:solidFill>
                  <a:srgbClr val="FF0000"/>
                </a:solidFill>
                <a:latin typeface="微软雅黑" panose="020B0503020204020204" pitchFamily="34" charset="-122"/>
              </a:rPr>
              <a:t>C</a:t>
            </a:r>
            <a:r>
              <a:rPr lang="en-US" altLang="zh-CN" b="1" baseline="-25000" dirty="0">
                <a:solidFill>
                  <a:srgbClr val="FF0000"/>
                </a:solidFill>
                <a:latin typeface="微软雅黑" panose="020B0503020204020204" pitchFamily="34" charset="-122"/>
              </a:rPr>
              <a:t>r</a:t>
            </a:r>
            <a:r>
              <a:rPr lang="en-US" altLang="zh-CN" b="1" dirty="0">
                <a:solidFill>
                  <a:srgbClr val="FF0000"/>
                </a:solidFill>
                <a:latin typeface="微软雅黑" panose="020B0503020204020204" pitchFamily="34" charset="-122"/>
              </a:rPr>
              <a:t>&lt;w</a:t>
            </a:r>
            <a:r>
              <a:rPr lang="en-US" altLang="zh-CN" b="1" baseline="-25000" dirty="0">
                <a:solidFill>
                  <a:srgbClr val="FF0000"/>
                </a:solidFill>
                <a:latin typeface="微软雅黑" panose="020B0503020204020204" pitchFamily="34" charset="-122"/>
              </a:rPr>
              <a:t>2</a:t>
            </a:r>
          </a:p>
          <a:p>
            <a:pPr>
              <a:lnSpc>
                <a:spcPct val="120000"/>
              </a:lnSpc>
              <a:defRPr/>
            </a:pPr>
            <a:r>
              <a:rPr lang="en-US" altLang="zh-CN" b="1" dirty="0">
                <a:solidFill>
                  <a:srgbClr val="0070C0"/>
                </a:solidFill>
                <a:latin typeface="微软雅黑" panose="020B0503020204020204" pitchFamily="34" charset="-122"/>
              </a:rPr>
              <a:t>D</a:t>
            </a:r>
            <a:r>
              <a:rPr lang="zh-CN" altLang="en-US" b="1" dirty="0">
                <a:solidFill>
                  <a:srgbClr val="0070C0"/>
                </a:solidFill>
                <a:latin typeface="微软雅黑" panose="020B0503020204020204" pitchFamily="34" charset="-122"/>
              </a:rPr>
              <a:t>导致一个</a:t>
            </a:r>
            <a:r>
              <a:rPr lang="zh-CN" altLang="en-US" b="1" dirty="0">
                <a:solidFill>
                  <a:srgbClr val="FF0000"/>
                </a:solidFill>
                <a:latin typeface="微软雅黑" panose="020B0503020204020204" pitchFamily="34" charset="-122"/>
              </a:rPr>
              <a:t>不可行解</a:t>
            </a:r>
            <a:endParaRPr lang="en-US" altLang="zh-CN" b="1" dirty="0">
              <a:solidFill>
                <a:srgbClr val="FF0000"/>
              </a:solidFill>
              <a:latin typeface="微软雅黑" panose="020B0503020204020204" pitchFamily="34" charset="-122"/>
            </a:endParaRPr>
          </a:p>
          <a:p>
            <a:pPr>
              <a:lnSpc>
                <a:spcPct val="120000"/>
              </a:lnSpc>
              <a:defRPr/>
            </a:pPr>
            <a:r>
              <a:rPr lang="zh-CN" altLang="en-US" b="1" dirty="0">
                <a:solidFill>
                  <a:srgbClr val="0070C0"/>
                </a:solidFill>
                <a:latin typeface="微软雅黑" panose="020B0503020204020204" pitchFamily="34" charset="-122"/>
              </a:rPr>
              <a:t>回溯到</a:t>
            </a:r>
            <a:r>
              <a:rPr lang="en-US" altLang="zh-CN" b="1" dirty="0">
                <a:solidFill>
                  <a:srgbClr val="0070C0"/>
                </a:solidFill>
                <a:latin typeface="微软雅黑" panose="020B0503020204020204" pitchFamily="34" charset="-122"/>
              </a:rPr>
              <a:t>B</a:t>
            </a:r>
          </a:p>
          <a:p>
            <a:pPr>
              <a:lnSpc>
                <a:spcPct val="120000"/>
              </a:lnSpc>
              <a:defRPr/>
            </a:pPr>
            <a:endParaRPr lang="zh-CN" altLang="en-US" b="1" dirty="0">
              <a:solidFill>
                <a:srgbClr val="0070C0"/>
              </a:solidFill>
              <a:latin typeface="微软雅黑" panose="020B0503020204020204" pitchFamily="34" charset="-122"/>
            </a:endParaRPr>
          </a:p>
        </p:txBody>
      </p:sp>
      <p:grpSp>
        <p:nvGrpSpPr>
          <p:cNvPr id="99" name="组合 98"/>
          <p:cNvGrpSpPr/>
          <p:nvPr/>
        </p:nvGrpSpPr>
        <p:grpSpPr bwMode="auto">
          <a:xfrm>
            <a:off x="1942783" y="3931603"/>
            <a:ext cx="1776412" cy="873125"/>
            <a:chOff x="1370042" y="3763983"/>
            <a:chExt cx="1775752" cy="872969"/>
          </a:xfrm>
        </p:grpSpPr>
        <p:sp>
          <p:nvSpPr>
            <p:cNvPr id="86" name="Oval 71"/>
            <p:cNvSpPr>
              <a:spLocks noChangeArrowheads="1"/>
            </p:cNvSpPr>
            <p:nvPr/>
          </p:nvSpPr>
          <p:spPr bwMode="auto">
            <a:xfrm>
              <a:off x="1370042" y="3763983"/>
              <a:ext cx="649287" cy="649288"/>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a:t>D</a:t>
              </a:r>
            </a:p>
          </p:txBody>
        </p:sp>
        <p:sp>
          <p:nvSpPr>
            <p:cNvPr id="20508" name="Text Box 72"/>
            <p:cNvSpPr txBox="1">
              <a:spLocks noChangeArrowheads="1"/>
            </p:cNvSpPr>
            <p:nvPr/>
          </p:nvSpPr>
          <p:spPr bwMode="auto">
            <a:xfrm>
              <a:off x="1928794" y="3929066"/>
              <a:ext cx="1217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FF0000"/>
                  </a:solidFill>
                </a:rPr>
                <a:t>C</a:t>
              </a:r>
              <a:r>
                <a:rPr lang="en-US" altLang="zh-CN" sz="2000" b="1" baseline="-25000">
                  <a:solidFill>
                    <a:srgbClr val="FF0000"/>
                  </a:solidFill>
                </a:rPr>
                <a:t>r</a:t>
              </a:r>
              <a:r>
                <a:rPr lang="en-US" altLang="zh-CN" sz="2000" b="1">
                  <a:solidFill>
                    <a:srgbClr val="FF0000"/>
                  </a:solidFill>
                </a:rPr>
                <a:t>&lt;w</a:t>
              </a:r>
              <a:r>
                <a:rPr lang="en-US" altLang="zh-CN" sz="2000" b="1" baseline="-25000">
                  <a:solidFill>
                    <a:srgbClr val="FF0000"/>
                  </a:solidFill>
                </a:rPr>
                <a:t>2</a:t>
              </a:r>
            </a:p>
            <a:p>
              <a:r>
                <a:rPr lang="zh-CN" altLang="en-US" sz="2000" b="1">
                  <a:solidFill>
                    <a:srgbClr val="FF0000"/>
                  </a:solidFill>
                  <a:ea typeface="楷体_GB2312" pitchFamily="49" charset="-122"/>
                </a:rPr>
                <a:t>不可行解</a:t>
              </a:r>
            </a:p>
          </p:txBody>
        </p:sp>
      </p:grpSp>
      <p:cxnSp>
        <p:nvCxnSpPr>
          <p:cNvPr id="89" name="直接连接符 88"/>
          <p:cNvCxnSpPr>
            <a:cxnSpLocks noChangeShapeType="1"/>
          </p:cNvCxnSpPr>
          <p:nvPr/>
        </p:nvCxnSpPr>
        <p:spPr bwMode="auto">
          <a:xfrm rot="5400000">
            <a:off x="2213452" y="3459321"/>
            <a:ext cx="527050" cy="417513"/>
          </a:xfrm>
          <a:prstGeom prst="line">
            <a:avLst/>
          </a:prstGeom>
          <a:noFill/>
          <a:ln w="19050" algn="ctr">
            <a:solidFill>
              <a:srgbClr val="0070C0"/>
            </a:solidFill>
            <a:round/>
          </a:ln>
        </p:spPr>
      </p:cxnSp>
      <p:grpSp>
        <p:nvGrpSpPr>
          <p:cNvPr id="98" name="组合 97"/>
          <p:cNvGrpSpPr/>
          <p:nvPr/>
        </p:nvGrpSpPr>
        <p:grpSpPr bwMode="auto">
          <a:xfrm>
            <a:off x="1358583" y="4579303"/>
            <a:ext cx="1506537" cy="2024062"/>
            <a:chOff x="785786" y="4411683"/>
            <a:chExt cx="1506544" cy="2024059"/>
          </a:xfrm>
        </p:grpSpPr>
        <p:sp>
          <p:nvSpPr>
            <p:cNvPr id="91" name="Oval 88"/>
            <p:cNvSpPr>
              <a:spLocks noChangeArrowheads="1"/>
            </p:cNvSpPr>
            <p:nvPr/>
          </p:nvSpPr>
          <p:spPr bwMode="auto">
            <a:xfrm>
              <a:off x="785786" y="5780108"/>
              <a:ext cx="649288" cy="649288"/>
            </a:xfrm>
            <a:prstGeom prst="ellipse">
              <a:avLst/>
            </a:prstGeom>
            <a:solidFill>
              <a:srgbClr val="FF66FF"/>
            </a:solidFill>
            <a:ln w="19050">
              <a:solidFill>
                <a:srgbClr val="FF0000"/>
              </a:solidFill>
              <a:prstDash val="lgDash"/>
            </a:ln>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en-US" altLang="zh-CN" sz="2000" b="1"/>
                <a:t>H</a:t>
              </a:r>
            </a:p>
          </p:txBody>
        </p:sp>
        <p:sp>
          <p:nvSpPr>
            <p:cNvPr id="92" name="Oval 89"/>
            <p:cNvSpPr>
              <a:spLocks noChangeArrowheads="1"/>
            </p:cNvSpPr>
            <p:nvPr/>
          </p:nvSpPr>
          <p:spPr bwMode="auto">
            <a:xfrm>
              <a:off x="1643042" y="5786454"/>
              <a:ext cx="649288" cy="649288"/>
            </a:xfrm>
            <a:prstGeom prst="ellipse">
              <a:avLst/>
            </a:prstGeom>
            <a:solidFill>
              <a:srgbClr val="FF66FF"/>
            </a:solidFill>
            <a:ln w="19050">
              <a:solidFill>
                <a:srgbClr val="FF0000"/>
              </a:solidFill>
              <a:prstDash val="lgDash"/>
            </a:ln>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en-US" altLang="zh-CN" sz="2000" b="1"/>
                <a:t>I</a:t>
              </a:r>
            </a:p>
          </p:txBody>
        </p:sp>
        <p:sp>
          <p:nvSpPr>
            <p:cNvPr id="20503" name="Line 90"/>
            <p:cNvSpPr>
              <a:spLocks noChangeShapeType="1"/>
            </p:cNvSpPr>
            <p:nvPr/>
          </p:nvSpPr>
          <p:spPr bwMode="auto">
            <a:xfrm flipH="1">
              <a:off x="1071538" y="4429132"/>
              <a:ext cx="500066" cy="1357322"/>
            </a:xfrm>
            <a:prstGeom prst="line">
              <a:avLst/>
            </a:prstGeom>
            <a:noFill/>
            <a:ln w="19050">
              <a:solidFill>
                <a:srgbClr val="FF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0504" name="Line 91"/>
            <p:cNvSpPr>
              <a:spLocks noChangeShapeType="1"/>
            </p:cNvSpPr>
            <p:nvPr/>
          </p:nvSpPr>
          <p:spPr bwMode="auto">
            <a:xfrm>
              <a:off x="1730405" y="4411683"/>
              <a:ext cx="198389" cy="1446209"/>
            </a:xfrm>
            <a:prstGeom prst="line">
              <a:avLst/>
            </a:prstGeom>
            <a:noFill/>
            <a:ln w="19050">
              <a:solidFill>
                <a:srgbClr val="FF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grpSp>
      <p:sp>
        <p:nvSpPr>
          <p:cNvPr id="95" name="Freeform 86"/>
          <p:cNvSpPr/>
          <p:nvPr/>
        </p:nvSpPr>
        <p:spPr bwMode="auto">
          <a:xfrm>
            <a:off x="2519045" y="3499803"/>
            <a:ext cx="503238" cy="576262"/>
          </a:xfrm>
          <a:custGeom>
            <a:avLst/>
            <a:gdLst>
              <a:gd name="T0" fmla="*/ 0 w 317"/>
              <a:gd name="T1" fmla="*/ 363 h 363"/>
              <a:gd name="T2" fmla="*/ 272 w 317"/>
              <a:gd name="T3" fmla="*/ 181 h 363"/>
              <a:gd name="T4" fmla="*/ 272 w 317"/>
              <a:gd name="T5" fmla="*/ 0 h 363"/>
              <a:gd name="T6" fmla="*/ 0 60000 65536"/>
              <a:gd name="T7" fmla="*/ 0 60000 65536"/>
              <a:gd name="T8" fmla="*/ 0 60000 65536"/>
            </a:gdLst>
            <a:ahLst/>
            <a:cxnLst>
              <a:cxn ang="T6">
                <a:pos x="T0" y="T1"/>
              </a:cxn>
              <a:cxn ang="T7">
                <a:pos x="T2" y="T3"/>
              </a:cxn>
              <a:cxn ang="T8">
                <a:pos x="T4" y="T5"/>
              </a:cxn>
            </a:cxnLst>
            <a:rect l="0" t="0" r="r" b="b"/>
            <a:pathLst>
              <a:path w="317" h="363">
                <a:moveTo>
                  <a:pt x="0" y="363"/>
                </a:moveTo>
                <a:cubicBezTo>
                  <a:pt x="113" y="302"/>
                  <a:pt x="227" y="241"/>
                  <a:pt x="272" y="181"/>
                </a:cubicBezTo>
                <a:cubicBezTo>
                  <a:pt x="317" y="121"/>
                  <a:pt x="272" y="30"/>
                  <a:pt x="272" y="0"/>
                </a:cubicBezTo>
              </a:path>
            </a:pathLst>
          </a:custGeom>
          <a:noFill/>
          <a:ln w="19050">
            <a:solidFill>
              <a:srgbClr val="0000FF"/>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500"/>
                                        <p:tgtEl>
                                          <p:spTgt spid="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7"/>
                                        </p:tgtEl>
                                        <p:attrNameLst>
                                          <p:attrName>style.visibility</p:attrName>
                                        </p:attrNameLst>
                                      </p:cBhvr>
                                      <p:to>
                                        <p:strVal val="visible"/>
                                      </p:to>
                                    </p:set>
                                    <p:animEffect transition="in" filter="fade">
                                      <p:cBhvr>
                                        <p:cTn id="17" dur="500"/>
                                        <p:tgtEl>
                                          <p:spTgt spid="9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fade">
                                      <p:cBhvr>
                                        <p:cTn id="22" dur="500"/>
                                        <p:tgtEl>
                                          <p:spTgt spid="8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fade">
                                      <p:cBhvr>
                                        <p:cTn id="27" dur="500"/>
                                        <p:tgtEl>
                                          <p:spTgt spid="8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9"/>
                                        </p:tgtEl>
                                        <p:attrNameLst>
                                          <p:attrName>style.visibility</p:attrName>
                                        </p:attrNameLst>
                                      </p:cBhvr>
                                      <p:to>
                                        <p:strVal val="visible"/>
                                      </p:to>
                                    </p:set>
                                    <p:animEffect transition="in" filter="fade">
                                      <p:cBhvr>
                                        <p:cTn id="32" dur="500"/>
                                        <p:tgtEl>
                                          <p:spTgt spid="9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8"/>
                                        </p:tgtEl>
                                        <p:attrNameLst>
                                          <p:attrName>style.visibility</p:attrName>
                                        </p:attrNameLst>
                                      </p:cBhvr>
                                      <p:to>
                                        <p:strVal val="visible"/>
                                      </p:to>
                                    </p:set>
                                    <p:animEffect transition="in" filter="fade">
                                      <p:cBhvr>
                                        <p:cTn id="37" dur="500"/>
                                        <p:tgtEl>
                                          <p:spTgt spid="98"/>
                                        </p:tgtEl>
                                      </p:cBhvr>
                                    </p:animEffect>
                                  </p:childTnLst>
                                </p:cTn>
                              </p:par>
                            </p:childTnLst>
                          </p:cTn>
                        </p:par>
                        <p:par>
                          <p:cTn id="38" fill="hold">
                            <p:stCondLst>
                              <p:cond delay="500"/>
                            </p:stCondLst>
                            <p:childTnLst>
                              <p:par>
                                <p:cTn id="39" presetID="26" presetClass="emph" presetSubtype="0" fill="hold" nodeType="afterEffect">
                                  <p:stCondLst>
                                    <p:cond delay="0"/>
                                  </p:stCondLst>
                                  <p:childTnLst>
                                    <p:animEffect transition="out" filter="fade">
                                      <p:cBhvr>
                                        <p:cTn id="40" dur="500" tmFilter="0, 0; .2, .5; .8, .5; 1, 0"/>
                                        <p:tgtEl>
                                          <p:spTgt spid="98"/>
                                        </p:tgtEl>
                                      </p:cBhvr>
                                    </p:animEffect>
                                    <p:animScale>
                                      <p:cBhvr>
                                        <p:cTn id="41" dur="250" autoRev="1" fill="hold"/>
                                        <p:tgtEl>
                                          <p:spTgt spid="98"/>
                                        </p:tgtEl>
                                      </p:cBhvr>
                                      <p:by x="105000" y="105000"/>
                                    </p:animScale>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85"/>
                                        </p:tgtEl>
                                        <p:attrNameLst>
                                          <p:attrName>style.visibility</p:attrName>
                                        </p:attrNameLst>
                                      </p:cBhvr>
                                      <p:to>
                                        <p:strVal val="visible"/>
                                      </p:to>
                                    </p:set>
                                    <p:animEffect transition="in" filter="fade">
                                      <p:cBhvr>
                                        <p:cTn id="46" dur="500"/>
                                        <p:tgtEl>
                                          <p:spTgt spid="8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95"/>
                                        </p:tgtEl>
                                        <p:attrNameLst>
                                          <p:attrName>style.visibility</p:attrName>
                                        </p:attrNameLst>
                                      </p:cBhvr>
                                      <p:to>
                                        <p:strVal val="visible"/>
                                      </p:to>
                                    </p:set>
                                    <p:animEffect transition="in" filter="fade">
                                      <p:cBhvr>
                                        <p:cTn id="51" dur="10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5.1 </a:t>
            </a:r>
            <a:r>
              <a:rPr altLang="en-US" dirty="0"/>
              <a:t>回溯法的算法框架</a:t>
            </a:r>
          </a:p>
        </p:txBody>
      </p:sp>
      <p:sp>
        <p:nvSpPr>
          <p:cNvPr id="20483" name="内容占位符 2"/>
          <p:cNvSpPr>
            <a:spLocks noGrp="1"/>
          </p:cNvSpPr>
          <p:nvPr>
            <p:ph idx="1"/>
          </p:nvPr>
        </p:nvSpPr>
        <p:spPr>
          <a:xfrm>
            <a:off x="875030" y="1082040"/>
            <a:ext cx="8345488" cy="728663"/>
          </a:xfrm>
        </p:spPr>
        <p:txBody>
          <a:bodyPr/>
          <a:lstStyle/>
          <a:p>
            <a:r>
              <a:rPr lang="en-US" altLang="zh-CN"/>
              <a:t>n=3, </a:t>
            </a:r>
            <a:r>
              <a:rPr lang="en-US" altLang="zh-CN">
                <a:solidFill>
                  <a:srgbClr val="FF0000"/>
                </a:solidFill>
              </a:rPr>
              <a:t>C=30</a:t>
            </a:r>
            <a:r>
              <a:rPr lang="en-US" altLang="zh-CN"/>
              <a:t>, </a:t>
            </a:r>
            <a:r>
              <a:rPr lang="en-US" altLang="zh-CN">
                <a:solidFill>
                  <a:srgbClr val="0000FF"/>
                </a:solidFill>
              </a:rPr>
              <a:t>w={16,15,15}</a:t>
            </a:r>
            <a:r>
              <a:rPr lang="en-US" altLang="zh-CN"/>
              <a:t>, </a:t>
            </a:r>
            <a:r>
              <a:rPr lang="en-US" altLang="zh-CN">
                <a:solidFill>
                  <a:srgbClr val="FF0000"/>
                </a:solidFill>
              </a:rPr>
              <a:t>v={45,25,25}</a:t>
            </a:r>
            <a:endParaRPr lang="zh-CN" altLang="en-US"/>
          </a:p>
        </p:txBody>
      </p:sp>
      <p:sp>
        <p:nvSpPr>
          <p:cNvPr id="2" name="Oval 62"/>
          <p:cNvSpPr>
            <a:spLocks noChangeArrowheads="1"/>
          </p:cNvSpPr>
          <p:nvPr/>
        </p:nvSpPr>
        <p:spPr bwMode="auto">
          <a:xfrm>
            <a:off x="4178930" y="1785926"/>
            <a:ext cx="649288" cy="649288"/>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dirty="0"/>
              <a:t>A</a:t>
            </a:r>
          </a:p>
        </p:txBody>
      </p:sp>
      <p:sp>
        <p:nvSpPr>
          <p:cNvPr id="21511" name="Text Box 65"/>
          <p:cNvSpPr txBox="1">
            <a:spLocks noChangeArrowheads="1"/>
          </p:cNvSpPr>
          <p:nvPr/>
        </p:nvSpPr>
        <p:spPr bwMode="auto">
          <a:xfrm>
            <a:off x="4821873" y="1857375"/>
            <a:ext cx="1704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C</a:t>
            </a:r>
            <a:r>
              <a:rPr lang="en-US" altLang="zh-CN" sz="2000" b="1" baseline="-25000">
                <a:solidFill>
                  <a:srgbClr val="0000FF"/>
                </a:solidFill>
              </a:rPr>
              <a:t>r</a:t>
            </a:r>
            <a:r>
              <a:rPr lang="en-US" altLang="zh-CN" sz="2000" b="1">
                <a:solidFill>
                  <a:srgbClr val="0000FF"/>
                </a:solidFill>
              </a:rPr>
              <a:t>=C=30,V=0</a:t>
            </a:r>
          </a:p>
        </p:txBody>
      </p:sp>
      <p:sp>
        <p:nvSpPr>
          <p:cNvPr id="3" name="Oval 64"/>
          <p:cNvSpPr>
            <a:spLocks noChangeArrowheads="1"/>
          </p:cNvSpPr>
          <p:nvPr/>
        </p:nvSpPr>
        <p:spPr bwMode="auto">
          <a:xfrm>
            <a:off x="2339052" y="2682896"/>
            <a:ext cx="649287" cy="649288"/>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dirty="0"/>
              <a:t>B</a:t>
            </a:r>
          </a:p>
        </p:txBody>
      </p:sp>
      <p:sp>
        <p:nvSpPr>
          <p:cNvPr id="21515" name="Text Box 66"/>
          <p:cNvSpPr txBox="1">
            <a:spLocks noChangeArrowheads="1"/>
          </p:cNvSpPr>
          <p:nvPr/>
        </p:nvSpPr>
        <p:spPr bwMode="auto">
          <a:xfrm>
            <a:off x="892810" y="2428875"/>
            <a:ext cx="15382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w</a:t>
            </a:r>
            <a:r>
              <a:rPr lang="en-US" altLang="zh-CN" sz="2000" b="1" baseline="-25000">
                <a:solidFill>
                  <a:srgbClr val="0000FF"/>
                </a:solidFill>
              </a:rPr>
              <a:t>1</a:t>
            </a:r>
            <a:r>
              <a:rPr lang="en-US" altLang="zh-CN" sz="2000" b="1">
                <a:solidFill>
                  <a:srgbClr val="0000FF"/>
                </a:solidFill>
              </a:rPr>
              <a:t>=16,v</a:t>
            </a:r>
            <a:r>
              <a:rPr lang="en-US" altLang="zh-CN" sz="2000" b="1" baseline="-25000">
                <a:solidFill>
                  <a:srgbClr val="0000FF"/>
                </a:solidFill>
              </a:rPr>
              <a:t>1</a:t>
            </a:r>
            <a:r>
              <a:rPr lang="en-US" altLang="zh-CN" sz="2000" b="1">
                <a:solidFill>
                  <a:srgbClr val="0000FF"/>
                </a:solidFill>
              </a:rPr>
              <a:t>=45</a:t>
            </a:r>
          </a:p>
          <a:p>
            <a:r>
              <a:rPr lang="en-US" altLang="zh-CN" sz="2000" b="1">
                <a:solidFill>
                  <a:srgbClr val="0000FF"/>
                </a:solidFill>
              </a:rPr>
              <a:t>C</a:t>
            </a:r>
            <a:r>
              <a:rPr lang="en-US" altLang="zh-CN" sz="2000" b="1" baseline="-25000">
                <a:solidFill>
                  <a:srgbClr val="0000FF"/>
                </a:solidFill>
              </a:rPr>
              <a:t>r</a:t>
            </a:r>
            <a:r>
              <a:rPr lang="en-US" altLang="zh-CN" sz="2000" b="1">
                <a:solidFill>
                  <a:srgbClr val="0000FF"/>
                </a:solidFill>
              </a:rPr>
              <a:t>=14,V=45</a:t>
            </a:r>
          </a:p>
        </p:txBody>
      </p:sp>
      <p:sp>
        <p:nvSpPr>
          <p:cNvPr id="50" name="Oval 71"/>
          <p:cNvSpPr>
            <a:spLocks noChangeArrowheads="1"/>
          </p:cNvSpPr>
          <p:nvPr/>
        </p:nvSpPr>
        <p:spPr bwMode="auto">
          <a:xfrm>
            <a:off x="1691352" y="3763983"/>
            <a:ext cx="649287" cy="649288"/>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a:t>D</a:t>
            </a:r>
          </a:p>
        </p:txBody>
      </p:sp>
      <p:sp>
        <p:nvSpPr>
          <p:cNvPr id="21519" name="Text Box 72"/>
          <p:cNvSpPr txBox="1">
            <a:spLocks noChangeArrowheads="1"/>
          </p:cNvSpPr>
          <p:nvPr/>
        </p:nvSpPr>
        <p:spPr bwMode="auto">
          <a:xfrm>
            <a:off x="2250123" y="3929063"/>
            <a:ext cx="12176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FF0000"/>
                </a:solidFill>
              </a:rPr>
              <a:t>C</a:t>
            </a:r>
            <a:r>
              <a:rPr lang="en-US" altLang="zh-CN" sz="2000" b="1" baseline="-25000">
                <a:solidFill>
                  <a:srgbClr val="FF0000"/>
                </a:solidFill>
              </a:rPr>
              <a:t>r</a:t>
            </a:r>
            <a:r>
              <a:rPr lang="en-US" altLang="zh-CN" sz="2000" b="1">
                <a:solidFill>
                  <a:srgbClr val="FF0000"/>
                </a:solidFill>
              </a:rPr>
              <a:t>&lt;w</a:t>
            </a:r>
            <a:r>
              <a:rPr lang="en-US" altLang="zh-CN" sz="2000" b="1" baseline="-25000">
                <a:solidFill>
                  <a:srgbClr val="FF0000"/>
                </a:solidFill>
              </a:rPr>
              <a:t>2</a:t>
            </a:r>
          </a:p>
          <a:p>
            <a:r>
              <a:rPr lang="zh-CN" altLang="en-US" sz="2000" b="1">
                <a:solidFill>
                  <a:srgbClr val="FF0000"/>
                </a:solidFill>
                <a:ea typeface="楷体_GB2312" pitchFamily="49" charset="-122"/>
              </a:rPr>
              <a:t>不可行解</a:t>
            </a:r>
          </a:p>
        </p:txBody>
      </p:sp>
      <p:grpSp>
        <p:nvGrpSpPr>
          <p:cNvPr id="5" name="组合 4"/>
          <p:cNvGrpSpPr/>
          <p:nvPr/>
        </p:nvGrpSpPr>
        <p:grpSpPr bwMode="auto">
          <a:xfrm>
            <a:off x="2337435" y="4929188"/>
            <a:ext cx="1844675" cy="708025"/>
            <a:chOff x="2016154" y="4929198"/>
            <a:chExt cx="1844020" cy="708035"/>
          </a:xfrm>
        </p:grpSpPr>
        <p:sp>
          <p:nvSpPr>
            <p:cNvPr id="52" name="Oval 75"/>
            <p:cNvSpPr>
              <a:spLocks noChangeArrowheads="1"/>
            </p:cNvSpPr>
            <p:nvPr/>
          </p:nvSpPr>
          <p:spPr bwMode="auto">
            <a:xfrm>
              <a:off x="2016154" y="4987946"/>
              <a:ext cx="649288" cy="649287"/>
            </a:xfrm>
            <a:prstGeom prst="ellipse">
              <a:avLst/>
            </a:prstGeom>
            <a:solidFill>
              <a:srgbClr val="C00000"/>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dirty="0"/>
                <a:t>J</a:t>
              </a:r>
            </a:p>
          </p:txBody>
        </p:sp>
        <p:sp>
          <p:nvSpPr>
            <p:cNvPr id="21561" name="Text Box 77"/>
            <p:cNvSpPr txBox="1">
              <a:spLocks noChangeArrowheads="1"/>
            </p:cNvSpPr>
            <p:nvPr/>
          </p:nvSpPr>
          <p:spPr bwMode="auto">
            <a:xfrm>
              <a:off x="2643174" y="4929198"/>
              <a:ext cx="1217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FF0000"/>
                  </a:solidFill>
                </a:rPr>
                <a:t>C</a:t>
              </a:r>
              <a:r>
                <a:rPr lang="en-US" altLang="zh-CN" sz="2000" b="1" baseline="-25000">
                  <a:solidFill>
                    <a:srgbClr val="FF0000"/>
                  </a:solidFill>
                </a:rPr>
                <a:t>r</a:t>
              </a:r>
              <a:r>
                <a:rPr lang="en-US" altLang="zh-CN" sz="2000" b="1">
                  <a:solidFill>
                    <a:srgbClr val="FF0000"/>
                  </a:solidFill>
                </a:rPr>
                <a:t>&lt;w</a:t>
              </a:r>
              <a:r>
                <a:rPr lang="en-US" altLang="zh-CN" sz="2000" b="1" baseline="-25000">
                  <a:solidFill>
                    <a:srgbClr val="FF0000"/>
                  </a:solidFill>
                </a:rPr>
                <a:t>3</a:t>
              </a:r>
            </a:p>
            <a:p>
              <a:r>
                <a:rPr lang="zh-CN" altLang="en-US" sz="2000" b="1">
                  <a:solidFill>
                    <a:srgbClr val="FF0000"/>
                  </a:solidFill>
                  <a:ea typeface="楷体_GB2312" pitchFamily="49" charset="-122"/>
                </a:rPr>
                <a:t>不可行解</a:t>
              </a:r>
            </a:p>
          </p:txBody>
        </p:sp>
      </p:grpSp>
      <p:grpSp>
        <p:nvGrpSpPr>
          <p:cNvPr id="93" name="组合 92"/>
          <p:cNvGrpSpPr/>
          <p:nvPr/>
        </p:nvGrpSpPr>
        <p:grpSpPr bwMode="auto">
          <a:xfrm>
            <a:off x="4139248" y="4843463"/>
            <a:ext cx="1968500" cy="1016000"/>
            <a:chOff x="3817967" y="4843483"/>
            <a:chExt cx="1968479" cy="1015663"/>
          </a:xfrm>
        </p:grpSpPr>
        <p:sp>
          <p:nvSpPr>
            <p:cNvPr id="54" name="Oval 79"/>
            <p:cNvSpPr>
              <a:spLocks noChangeArrowheads="1"/>
            </p:cNvSpPr>
            <p:nvPr/>
          </p:nvSpPr>
          <p:spPr bwMode="auto">
            <a:xfrm>
              <a:off x="3817967" y="4914921"/>
              <a:ext cx="649288" cy="649288"/>
            </a:xfrm>
            <a:prstGeom prst="ellipse">
              <a:avLst/>
            </a:prstGeom>
            <a:solidFill>
              <a:srgbClr val="008000"/>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a:t>K</a:t>
              </a:r>
            </a:p>
          </p:txBody>
        </p:sp>
        <p:sp>
          <p:nvSpPr>
            <p:cNvPr id="21557" name="Text Box 80"/>
            <p:cNvSpPr txBox="1">
              <a:spLocks noChangeArrowheads="1"/>
            </p:cNvSpPr>
            <p:nvPr/>
          </p:nvSpPr>
          <p:spPr bwMode="auto">
            <a:xfrm>
              <a:off x="4394230" y="4843483"/>
              <a:ext cx="139221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6600"/>
                  </a:solidFill>
                </a:rPr>
                <a:t>C</a:t>
              </a:r>
              <a:r>
                <a:rPr lang="en-US" altLang="zh-CN" sz="2000" b="1" baseline="-25000">
                  <a:solidFill>
                    <a:srgbClr val="006600"/>
                  </a:solidFill>
                </a:rPr>
                <a:t>r</a:t>
              </a:r>
              <a:r>
                <a:rPr lang="en-US" altLang="zh-CN" sz="2000" b="1">
                  <a:solidFill>
                    <a:srgbClr val="006600"/>
                  </a:solidFill>
                </a:rPr>
                <a:t>=14</a:t>
              </a:r>
            </a:p>
            <a:p>
              <a:r>
                <a:rPr lang="en-US" altLang="zh-CN" sz="2000" b="1">
                  <a:solidFill>
                    <a:srgbClr val="006600"/>
                  </a:solidFill>
                </a:rPr>
                <a:t>V=45</a:t>
              </a:r>
            </a:p>
            <a:p>
              <a:r>
                <a:rPr lang="en-US" altLang="zh-CN" sz="2000" b="1">
                  <a:solidFill>
                    <a:srgbClr val="006600"/>
                  </a:solidFill>
                </a:rPr>
                <a:t>x=(1,0,0)</a:t>
              </a:r>
            </a:p>
          </p:txBody>
        </p:sp>
      </p:grpSp>
      <p:sp>
        <p:nvSpPr>
          <p:cNvPr id="56" name="Freeform 83"/>
          <p:cNvSpPr/>
          <p:nvPr/>
        </p:nvSpPr>
        <p:spPr bwMode="auto">
          <a:xfrm>
            <a:off x="2915285" y="4411663"/>
            <a:ext cx="863600" cy="720725"/>
          </a:xfrm>
          <a:custGeom>
            <a:avLst/>
            <a:gdLst>
              <a:gd name="T0" fmla="*/ 0 w 544"/>
              <a:gd name="T1" fmla="*/ 454 h 454"/>
              <a:gd name="T2" fmla="*/ 408 w 544"/>
              <a:gd name="T3" fmla="*/ 272 h 454"/>
              <a:gd name="T4" fmla="*/ 544 w 544"/>
              <a:gd name="T5" fmla="*/ 0 h 454"/>
              <a:gd name="T6" fmla="*/ 0 60000 65536"/>
              <a:gd name="T7" fmla="*/ 0 60000 65536"/>
              <a:gd name="T8" fmla="*/ 0 60000 65536"/>
            </a:gdLst>
            <a:ahLst/>
            <a:cxnLst>
              <a:cxn ang="T6">
                <a:pos x="T0" y="T1"/>
              </a:cxn>
              <a:cxn ang="T7">
                <a:pos x="T2" y="T3"/>
              </a:cxn>
              <a:cxn ang="T8">
                <a:pos x="T4" y="T5"/>
              </a:cxn>
            </a:cxnLst>
            <a:rect l="0" t="0" r="r" b="b"/>
            <a:pathLst>
              <a:path w="544" h="454">
                <a:moveTo>
                  <a:pt x="0" y="454"/>
                </a:moveTo>
                <a:cubicBezTo>
                  <a:pt x="158" y="401"/>
                  <a:pt x="317" y="348"/>
                  <a:pt x="408" y="272"/>
                </a:cubicBezTo>
                <a:cubicBezTo>
                  <a:pt x="499" y="196"/>
                  <a:pt x="521" y="45"/>
                  <a:pt x="544" y="0"/>
                </a:cubicBezTo>
              </a:path>
            </a:pathLst>
          </a:custGeom>
          <a:noFill/>
          <a:ln w="19050">
            <a:solidFill>
              <a:srgbClr val="0000FF"/>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23" name="Freeform 86"/>
          <p:cNvSpPr/>
          <p:nvPr/>
        </p:nvSpPr>
        <p:spPr bwMode="auto">
          <a:xfrm>
            <a:off x="2267585" y="3332163"/>
            <a:ext cx="503238" cy="576262"/>
          </a:xfrm>
          <a:custGeom>
            <a:avLst/>
            <a:gdLst>
              <a:gd name="T0" fmla="*/ 0 w 317"/>
              <a:gd name="T1" fmla="*/ 363 h 363"/>
              <a:gd name="T2" fmla="*/ 272 w 317"/>
              <a:gd name="T3" fmla="*/ 181 h 363"/>
              <a:gd name="T4" fmla="*/ 272 w 317"/>
              <a:gd name="T5" fmla="*/ 0 h 363"/>
              <a:gd name="T6" fmla="*/ 0 60000 65536"/>
              <a:gd name="T7" fmla="*/ 0 60000 65536"/>
              <a:gd name="T8" fmla="*/ 0 60000 65536"/>
            </a:gdLst>
            <a:ahLst/>
            <a:cxnLst>
              <a:cxn ang="T6">
                <a:pos x="T0" y="T1"/>
              </a:cxn>
              <a:cxn ang="T7">
                <a:pos x="T2" y="T3"/>
              </a:cxn>
              <a:cxn ang="T8">
                <a:pos x="T4" y="T5"/>
              </a:cxn>
            </a:cxnLst>
            <a:rect l="0" t="0" r="r" b="b"/>
            <a:pathLst>
              <a:path w="317" h="363">
                <a:moveTo>
                  <a:pt x="0" y="363"/>
                </a:moveTo>
                <a:cubicBezTo>
                  <a:pt x="113" y="302"/>
                  <a:pt x="227" y="241"/>
                  <a:pt x="272" y="181"/>
                </a:cubicBezTo>
                <a:cubicBezTo>
                  <a:pt x="317" y="121"/>
                  <a:pt x="272" y="30"/>
                  <a:pt x="272" y="0"/>
                </a:cubicBezTo>
              </a:path>
            </a:pathLst>
          </a:custGeom>
          <a:noFill/>
          <a:ln w="19050">
            <a:solidFill>
              <a:srgbClr val="0000FF"/>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 name="Freeform 87"/>
          <p:cNvSpPr/>
          <p:nvPr/>
        </p:nvSpPr>
        <p:spPr bwMode="auto">
          <a:xfrm>
            <a:off x="2915285" y="2395538"/>
            <a:ext cx="1584325" cy="503237"/>
          </a:xfrm>
          <a:custGeom>
            <a:avLst/>
            <a:gdLst>
              <a:gd name="T0" fmla="*/ 0 w 998"/>
              <a:gd name="T1" fmla="*/ 317 h 317"/>
              <a:gd name="T2" fmla="*/ 544 w 998"/>
              <a:gd name="T3" fmla="*/ 227 h 317"/>
              <a:gd name="T4" fmla="*/ 998 w 998"/>
              <a:gd name="T5" fmla="*/ 0 h 317"/>
              <a:gd name="T6" fmla="*/ 0 60000 65536"/>
              <a:gd name="T7" fmla="*/ 0 60000 65536"/>
              <a:gd name="T8" fmla="*/ 0 60000 65536"/>
            </a:gdLst>
            <a:ahLst/>
            <a:cxnLst>
              <a:cxn ang="T6">
                <a:pos x="T0" y="T1"/>
              </a:cxn>
              <a:cxn ang="T7">
                <a:pos x="T2" y="T3"/>
              </a:cxn>
              <a:cxn ang="T8">
                <a:pos x="T4" y="T5"/>
              </a:cxn>
            </a:cxnLst>
            <a:rect l="0" t="0" r="r" b="b"/>
            <a:pathLst>
              <a:path w="998" h="317">
                <a:moveTo>
                  <a:pt x="0" y="317"/>
                </a:moveTo>
                <a:cubicBezTo>
                  <a:pt x="189" y="298"/>
                  <a:pt x="378" y="280"/>
                  <a:pt x="544" y="227"/>
                </a:cubicBezTo>
                <a:cubicBezTo>
                  <a:pt x="710" y="174"/>
                  <a:pt x="923" y="38"/>
                  <a:pt x="998" y="0"/>
                </a:cubicBezTo>
              </a:path>
            </a:pathLst>
          </a:custGeom>
          <a:noFill/>
          <a:ln w="19050">
            <a:solidFill>
              <a:srgbClr val="0000FF"/>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 name="Oval 88"/>
          <p:cNvSpPr>
            <a:spLocks noChangeArrowheads="1"/>
          </p:cNvSpPr>
          <p:nvPr/>
        </p:nvSpPr>
        <p:spPr bwMode="auto">
          <a:xfrm>
            <a:off x="1107096" y="5780108"/>
            <a:ext cx="649288" cy="649288"/>
          </a:xfrm>
          <a:prstGeom prst="ellipse">
            <a:avLst/>
          </a:prstGeom>
          <a:solidFill>
            <a:srgbClr val="FF66FF"/>
          </a:solidFill>
          <a:ln w="19050">
            <a:solidFill>
              <a:srgbClr val="FF0000"/>
            </a:solidFill>
            <a:prstDash val="lgDash"/>
          </a:ln>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en-US" altLang="zh-CN" sz="2000" b="1"/>
              <a:t>H</a:t>
            </a:r>
          </a:p>
        </p:txBody>
      </p:sp>
      <p:sp>
        <p:nvSpPr>
          <p:cNvPr id="62" name="Oval 89"/>
          <p:cNvSpPr>
            <a:spLocks noChangeArrowheads="1"/>
          </p:cNvSpPr>
          <p:nvPr/>
        </p:nvSpPr>
        <p:spPr bwMode="auto">
          <a:xfrm>
            <a:off x="1964352" y="5786454"/>
            <a:ext cx="649288" cy="649288"/>
          </a:xfrm>
          <a:prstGeom prst="ellipse">
            <a:avLst/>
          </a:prstGeom>
          <a:solidFill>
            <a:srgbClr val="FF66FF"/>
          </a:solidFill>
          <a:ln w="19050">
            <a:solidFill>
              <a:srgbClr val="FF0000"/>
            </a:solidFill>
            <a:prstDash val="lgDash"/>
          </a:ln>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en-US" altLang="zh-CN" sz="2000" b="1"/>
              <a:t>I</a:t>
            </a:r>
          </a:p>
        </p:txBody>
      </p:sp>
      <p:sp>
        <p:nvSpPr>
          <p:cNvPr id="21531" name="Line 90"/>
          <p:cNvSpPr>
            <a:spLocks noChangeShapeType="1"/>
          </p:cNvSpPr>
          <p:nvPr/>
        </p:nvSpPr>
        <p:spPr bwMode="auto">
          <a:xfrm flipH="1">
            <a:off x="1392873" y="4429125"/>
            <a:ext cx="500062" cy="1357313"/>
          </a:xfrm>
          <a:prstGeom prst="line">
            <a:avLst/>
          </a:prstGeom>
          <a:noFill/>
          <a:ln w="19050">
            <a:solidFill>
              <a:srgbClr val="FF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1532" name="Line 91"/>
          <p:cNvSpPr>
            <a:spLocks noChangeShapeType="1"/>
          </p:cNvSpPr>
          <p:nvPr/>
        </p:nvSpPr>
        <p:spPr bwMode="auto">
          <a:xfrm>
            <a:off x="2051685" y="4411663"/>
            <a:ext cx="198438" cy="1446212"/>
          </a:xfrm>
          <a:prstGeom prst="line">
            <a:avLst/>
          </a:prstGeom>
          <a:noFill/>
          <a:ln w="19050">
            <a:solidFill>
              <a:srgbClr val="FF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grpSp>
        <p:nvGrpSpPr>
          <p:cNvPr id="6" name="组合 5"/>
          <p:cNvGrpSpPr/>
          <p:nvPr/>
        </p:nvGrpSpPr>
        <p:grpSpPr bwMode="auto">
          <a:xfrm>
            <a:off x="3562985" y="3429000"/>
            <a:ext cx="1392238" cy="984250"/>
            <a:chOff x="3241704" y="3429000"/>
            <a:chExt cx="1392787" cy="984270"/>
          </a:xfrm>
        </p:grpSpPr>
        <p:sp>
          <p:nvSpPr>
            <p:cNvPr id="65" name="Oval 73"/>
            <p:cNvSpPr>
              <a:spLocks noChangeArrowheads="1"/>
            </p:cNvSpPr>
            <p:nvPr/>
          </p:nvSpPr>
          <p:spPr bwMode="auto">
            <a:xfrm>
              <a:off x="3241704" y="3763983"/>
              <a:ext cx="649288" cy="649287"/>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a:t>E</a:t>
              </a:r>
            </a:p>
          </p:txBody>
        </p:sp>
        <p:sp>
          <p:nvSpPr>
            <p:cNvPr id="21553" name="Text Box 74"/>
            <p:cNvSpPr txBox="1">
              <a:spLocks noChangeArrowheads="1"/>
            </p:cNvSpPr>
            <p:nvPr/>
          </p:nvSpPr>
          <p:spPr bwMode="auto">
            <a:xfrm>
              <a:off x="3786182" y="3429000"/>
              <a:ext cx="84830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C</a:t>
              </a:r>
              <a:r>
                <a:rPr lang="en-US" altLang="zh-CN" sz="2000" b="1" baseline="-25000">
                  <a:solidFill>
                    <a:srgbClr val="0000FF"/>
                  </a:solidFill>
                </a:rPr>
                <a:t>r</a:t>
              </a:r>
              <a:r>
                <a:rPr lang="en-US" altLang="zh-CN" sz="2000" b="1">
                  <a:solidFill>
                    <a:srgbClr val="0000FF"/>
                  </a:solidFill>
                </a:rPr>
                <a:t>=14</a:t>
              </a:r>
            </a:p>
            <a:p>
              <a:r>
                <a:rPr lang="en-US" altLang="zh-CN" sz="2000" b="1">
                  <a:solidFill>
                    <a:srgbClr val="0000FF"/>
                  </a:solidFill>
                </a:rPr>
                <a:t>V=45</a:t>
              </a:r>
            </a:p>
          </p:txBody>
        </p:sp>
      </p:grpSp>
      <p:sp>
        <p:nvSpPr>
          <p:cNvPr id="71" name="Freeform 130"/>
          <p:cNvSpPr/>
          <p:nvPr/>
        </p:nvSpPr>
        <p:spPr bwMode="auto">
          <a:xfrm>
            <a:off x="4139248" y="4267200"/>
            <a:ext cx="515937" cy="720725"/>
          </a:xfrm>
          <a:custGeom>
            <a:avLst/>
            <a:gdLst>
              <a:gd name="T0" fmla="*/ 318 w 325"/>
              <a:gd name="T1" fmla="*/ 454 h 454"/>
              <a:gd name="T2" fmla="*/ 272 w 325"/>
              <a:gd name="T3" fmla="*/ 91 h 454"/>
              <a:gd name="T4" fmla="*/ 0 w 325"/>
              <a:gd name="T5" fmla="*/ 0 h 454"/>
              <a:gd name="T6" fmla="*/ 0 60000 65536"/>
              <a:gd name="T7" fmla="*/ 0 60000 65536"/>
              <a:gd name="T8" fmla="*/ 0 60000 65536"/>
            </a:gdLst>
            <a:ahLst/>
            <a:cxnLst>
              <a:cxn ang="T6">
                <a:pos x="T0" y="T1"/>
              </a:cxn>
              <a:cxn ang="T7">
                <a:pos x="T2" y="T3"/>
              </a:cxn>
              <a:cxn ang="T8">
                <a:pos x="T4" y="T5"/>
              </a:cxn>
            </a:cxnLst>
            <a:rect l="0" t="0" r="r" b="b"/>
            <a:pathLst>
              <a:path w="325" h="454">
                <a:moveTo>
                  <a:pt x="318" y="454"/>
                </a:moveTo>
                <a:cubicBezTo>
                  <a:pt x="321" y="310"/>
                  <a:pt x="325" y="166"/>
                  <a:pt x="272" y="91"/>
                </a:cubicBezTo>
                <a:cubicBezTo>
                  <a:pt x="219" y="16"/>
                  <a:pt x="45" y="15"/>
                  <a:pt x="0" y="0"/>
                </a:cubicBezTo>
              </a:path>
            </a:pathLst>
          </a:custGeom>
          <a:noFill/>
          <a:ln w="19050">
            <a:solidFill>
              <a:srgbClr val="0000FF"/>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21535" name="直接连接符 74"/>
          <p:cNvCxnSpPr>
            <a:cxnSpLocks noChangeShapeType="1"/>
          </p:cNvCxnSpPr>
          <p:nvPr/>
        </p:nvCxnSpPr>
        <p:spPr bwMode="auto">
          <a:xfrm rot="10800000" flipV="1">
            <a:off x="2893060" y="2109788"/>
            <a:ext cx="1285875" cy="668337"/>
          </a:xfrm>
          <a:prstGeom prst="line">
            <a:avLst/>
          </a:prstGeom>
          <a:noFill/>
          <a:ln w="19050" algn="ctr">
            <a:solidFill>
              <a:srgbClr val="0070C0"/>
            </a:solidFill>
            <a:round/>
          </a:ln>
        </p:spPr>
      </p:cxnSp>
      <p:cxnSp>
        <p:nvCxnSpPr>
          <p:cNvPr id="21536" name="直接连接符 75"/>
          <p:cNvCxnSpPr>
            <a:cxnSpLocks noChangeShapeType="1"/>
          </p:cNvCxnSpPr>
          <p:nvPr/>
        </p:nvCxnSpPr>
        <p:spPr bwMode="auto">
          <a:xfrm rot="5400000">
            <a:off x="1961992" y="3291681"/>
            <a:ext cx="527050" cy="417513"/>
          </a:xfrm>
          <a:prstGeom prst="line">
            <a:avLst/>
          </a:prstGeom>
          <a:noFill/>
          <a:ln w="19050" algn="ctr">
            <a:solidFill>
              <a:srgbClr val="0070C0"/>
            </a:solidFill>
            <a:round/>
          </a:ln>
        </p:spPr>
      </p:cxnSp>
      <p:cxnSp>
        <p:nvCxnSpPr>
          <p:cNvPr id="77" name="直接连接符 76"/>
          <p:cNvCxnSpPr>
            <a:cxnSpLocks noChangeShapeType="1"/>
          </p:cNvCxnSpPr>
          <p:nvPr/>
        </p:nvCxnSpPr>
        <p:spPr bwMode="auto">
          <a:xfrm rot="16200000" flipH="1">
            <a:off x="2964498" y="3165475"/>
            <a:ext cx="622300" cy="765175"/>
          </a:xfrm>
          <a:prstGeom prst="line">
            <a:avLst/>
          </a:prstGeom>
          <a:noFill/>
          <a:ln w="19050" algn="ctr">
            <a:solidFill>
              <a:srgbClr val="0070C0"/>
            </a:solidFill>
            <a:round/>
          </a:ln>
        </p:spPr>
      </p:cxnSp>
      <p:cxnSp>
        <p:nvCxnSpPr>
          <p:cNvPr id="81" name="直接连接符 80"/>
          <p:cNvCxnSpPr>
            <a:cxnSpLocks noChangeShapeType="1"/>
          </p:cNvCxnSpPr>
          <p:nvPr/>
        </p:nvCxnSpPr>
        <p:spPr bwMode="auto">
          <a:xfrm rot="5400000">
            <a:off x="2892266" y="4317207"/>
            <a:ext cx="765175" cy="766762"/>
          </a:xfrm>
          <a:prstGeom prst="line">
            <a:avLst/>
          </a:prstGeom>
          <a:noFill/>
          <a:ln w="19050" algn="ctr">
            <a:solidFill>
              <a:srgbClr val="0070C0"/>
            </a:solidFill>
            <a:round/>
          </a:ln>
        </p:spPr>
      </p:cxnSp>
      <p:cxnSp>
        <p:nvCxnSpPr>
          <p:cNvPr id="82" name="直接连接符 81"/>
          <p:cNvCxnSpPr>
            <a:cxnSpLocks noChangeShapeType="1"/>
          </p:cNvCxnSpPr>
          <p:nvPr/>
        </p:nvCxnSpPr>
        <p:spPr bwMode="auto">
          <a:xfrm rot="16200000" flipH="1">
            <a:off x="3992404" y="4442619"/>
            <a:ext cx="596900" cy="347662"/>
          </a:xfrm>
          <a:prstGeom prst="line">
            <a:avLst/>
          </a:prstGeom>
          <a:noFill/>
          <a:ln w="19050" algn="ctr">
            <a:solidFill>
              <a:srgbClr val="0070C0"/>
            </a:solidFill>
            <a:round/>
          </a:ln>
        </p:spPr>
      </p:cxnSp>
      <p:sp>
        <p:nvSpPr>
          <p:cNvPr id="87" name="圆角矩形标注 86"/>
          <p:cNvSpPr/>
          <p:nvPr/>
        </p:nvSpPr>
        <p:spPr bwMode="auto">
          <a:xfrm>
            <a:off x="4750434" y="2357430"/>
            <a:ext cx="3143272" cy="1143008"/>
          </a:xfrm>
          <a:prstGeom prst="wedgeRoundRectCallout">
            <a:avLst>
              <a:gd name="adj1" fmla="val -67446"/>
              <a:gd name="adj2" fmla="val 50603"/>
              <a:gd name="adj3" fmla="val 16667"/>
            </a:avLst>
          </a:prstGeom>
          <a:solidFill>
            <a:srgbClr val="CCFF99"/>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lstStyle/>
          <a:p>
            <a:pPr>
              <a:lnSpc>
                <a:spcPct val="120000"/>
              </a:lnSpc>
              <a:defRPr/>
            </a:pPr>
            <a:r>
              <a:rPr lang="zh-CN" altLang="en-US" b="1" dirty="0">
                <a:solidFill>
                  <a:srgbClr val="0070C0"/>
                </a:solidFill>
                <a:latin typeface="微软雅黑" panose="020B0503020204020204" pitchFamily="34" charset="-122"/>
              </a:rPr>
              <a:t>再扩展</a:t>
            </a:r>
            <a:r>
              <a:rPr lang="en-US" altLang="zh-CN" b="1" dirty="0">
                <a:solidFill>
                  <a:srgbClr val="0070C0"/>
                </a:solidFill>
                <a:latin typeface="微软雅黑" panose="020B0503020204020204" pitchFamily="34" charset="-122"/>
              </a:rPr>
              <a:t>B</a:t>
            </a:r>
            <a:r>
              <a:rPr lang="zh-CN" altLang="en-US" b="1" dirty="0">
                <a:solidFill>
                  <a:srgbClr val="0070C0"/>
                </a:solidFill>
                <a:latin typeface="微软雅黑" panose="020B0503020204020204" pitchFamily="34" charset="-122"/>
              </a:rPr>
              <a:t>到达</a:t>
            </a:r>
            <a:r>
              <a:rPr lang="en-US" altLang="zh-CN" b="1" dirty="0">
                <a:solidFill>
                  <a:srgbClr val="0070C0"/>
                </a:solidFill>
                <a:latin typeface="微软雅黑" panose="020B0503020204020204" pitchFamily="34" charset="-122"/>
              </a:rPr>
              <a:t>E</a:t>
            </a:r>
          </a:p>
          <a:p>
            <a:pPr>
              <a:lnSpc>
                <a:spcPct val="120000"/>
              </a:lnSpc>
              <a:defRPr/>
            </a:pPr>
            <a:r>
              <a:rPr lang="en-US" altLang="zh-CN" b="1" dirty="0">
                <a:solidFill>
                  <a:srgbClr val="0070C0"/>
                </a:solidFill>
                <a:latin typeface="微软雅黑" panose="020B0503020204020204" pitchFamily="34" charset="-122"/>
              </a:rPr>
              <a:t>E</a:t>
            </a:r>
            <a:r>
              <a:rPr lang="zh-CN" altLang="en-US" b="1" dirty="0">
                <a:solidFill>
                  <a:srgbClr val="0070C0"/>
                </a:solidFill>
                <a:latin typeface="微软雅黑" panose="020B0503020204020204" pitchFamily="34" charset="-122"/>
              </a:rPr>
              <a:t>可行，此时</a:t>
            </a:r>
            <a:r>
              <a:rPr lang="en-US" altLang="zh-CN" b="1" dirty="0">
                <a:solidFill>
                  <a:srgbClr val="0070C0"/>
                </a:solidFill>
                <a:latin typeface="微软雅黑" panose="020B0503020204020204" pitchFamily="34" charset="-122"/>
              </a:rPr>
              <a:t>A,B,E</a:t>
            </a:r>
            <a:r>
              <a:rPr lang="zh-CN" altLang="en-US" b="1" dirty="0">
                <a:solidFill>
                  <a:srgbClr val="0070C0"/>
                </a:solidFill>
                <a:latin typeface="微软雅黑" panose="020B0503020204020204" pitchFamily="34" charset="-122"/>
              </a:rPr>
              <a:t>是活结点</a:t>
            </a:r>
            <a:endParaRPr lang="en-US" altLang="zh-CN" b="1" dirty="0">
              <a:solidFill>
                <a:srgbClr val="0070C0"/>
              </a:solidFill>
              <a:latin typeface="微软雅黑" panose="020B0503020204020204" pitchFamily="34" charset="-122"/>
            </a:endParaRPr>
          </a:p>
          <a:p>
            <a:pPr>
              <a:lnSpc>
                <a:spcPct val="120000"/>
              </a:lnSpc>
              <a:defRPr/>
            </a:pPr>
            <a:r>
              <a:rPr lang="en-US" altLang="zh-CN" b="1" dirty="0">
                <a:solidFill>
                  <a:srgbClr val="0070C0"/>
                </a:solidFill>
                <a:latin typeface="微软雅黑" panose="020B0503020204020204" pitchFamily="34" charset="-122"/>
              </a:rPr>
              <a:t>E</a:t>
            </a:r>
            <a:r>
              <a:rPr lang="zh-CN" altLang="en-US" b="1" dirty="0">
                <a:solidFill>
                  <a:srgbClr val="0070C0"/>
                </a:solidFill>
                <a:latin typeface="微软雅黑" panose="020B0503020204020204" pitchFamily="34" charset="-122"/>
              </a:rPr>
              <a:t>成为新的扩展结点</a:t>
            </a:r>
          </a:p>
          <a:p>
            <a:pPr>
              <a:lnSpc>
                <a:spcPct val="120000"/>
              </a:lnSpc>
              <a:defRPr/>
            </a:pPr>
            <a:endParaRPr lang="zh-CN" altLang="en-US" b="1" dirty="0">
              <a:solidFill>
                <a:srgbClr val="0070C0"/>
              </a:solidFill>
              <a:latin typeface="微软雅黑" panose="020B0503020204020204" pitchFamily="34" charset="-122"/>
            </a:endParaRPr>
          </a:p>
        </p:txBody>
      </p:sp>
      <p:sp>
        <p:nvSpPr>
          <p:cNvPr id="88" name="圆角矩形标注 87"/>
          <p:cNvSpPr/>
          <p:nvPr/>
        </p:nvSpPr>
        <p:spPr bwMode="auto">
          <a:xfrm>
            <a:off x="2535856" y="5643578"/>
            <a:ext cx="2286016" cy="1143008"/>
          </a:xfrm>
          <a:prstGeom prst="wedgeRoundRectCallout">
            <a:avLst>
              <a:gd name="adj1" fmla="val -32325"/>
              <a:gd name="adj2" fmla="val -60616"/>
              <a:gd name="adj3" fmla="val 16667"/>
            </a:avLst>
          </a:prstGeom>
          <a:solidFill>
            <a:srgbClr val="CCFF99"/>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lstStyle/>
          <a:p>
            <a:pPr>
              <a:lnSpc>
                <a:spcPct val="120000"/>
              </a:lnSpc>
              <a:defRPr/>
            </a:pPr>
            <a:r>
              <a:rPr lang="zh-CN" altLang="en-US" b="1" dirty="0">
                <a:solidFill>
                  <a:srgbClr val="0070C0"/>
                </a:solidFill>
                <a:latin typeface="微软雅黑" panose="020B0503020204020204" pitchFamily="34" charset="-122"/>
              </a:rPr>
              <a:t>扩展</a:t>
            </a:r>
            <a:r>
              <a:rPr lang="en-US" altLang="zh-CN" b="1" dirty="0">
                <a:solidFill>
                  <a:srgbClr val="0070C0"/>
                </a:solidFill>
                <a:latin typeface="微软雅黑" panose="020B0503020204020204" pitchFamily="34" charset="-122"/>
              </a:rPr>
              <a:t>E</a:t>
            </a:r>
            <a:r>
              <a:rPr lang="zh-CN" altLang="en-US" b="1" dirty="0">
                <a:solidFill>
                  <a:srgbClr val="0070C0"/>
                </a:solidFill>
                <a:latin typeface="微软雅黑" panose="020B0503020204020204" pitchFamily="34" charset="-122"/>
              </a:rPr>
              <a:t>，先到达</a:t>
            </a:r>
            <a:r>
              <a:rPr lang="en-US" altLang="zh-CN" b="1" dirty="0">
                <a:solidFill>
                  <a:srgbClr val="0070C0"/>
                </a:solidFill>
                <a:latin typeface="微软雅黑" panose="020B0503020204020204" pitchFamily="34" charset="-122"/>
              </a:rPr>
              <a:t>J</a:t>
            </a:r>
          </a:p>
          <a:p>
            <a:pPr>
              <a:lnSpc>
                <a:spcPct val="120000"/>
              </a:lnSpc>
              <a:defRPr/>
            </a:pPr>
            <a:r>
              <a:rPr lang="en-US" altLang="zh-CN" b="1" dirty="0">
                <a:solidFill>
                  <a:srgbClr val="FF0000"/>
                </a:solidFill>
                <a:latin typeface="微软雅黑" panose="020B0503020204020204" pitchFamily="34" charset="-122"/>
              </a:rPr>
              <a:t>C</a:t>
            </a:r>
            <a:r>
              <a:rPr lang="en-US" altLang="zh-CN" b="1" baseline="-25000" dirty="0">
                <a:solidFill>
                  <a:srgbClr val="FF0000"/>
                </a:solidFill>
                <a:latin typeface="微软雅黑" panose="020B0503020204020204" pitchFamily="34" charset="-122"/>
              </a:rPr>
              <a:t>r</a:t>
            </a:r>
            <a:r>
              <a:rPr lang="en-US" altLang="zh-CN" b="1" dirty="0">
                <a:solidFill>
                  <a:srgbClr val="FF0000"/>
                </a:solidFill>
                <a:latin typeface="微软雅黑" panose="020B0503020204020204" pitchFamily="34" charset="-122"/>
              </a:rPr>
              <a:t>&lt;w</a:t>
            </a:r>
            <a:r>
              <a:rPr lang="en-US" altLang="zh-CN" b="1" baseline="-25000" dirty="0">
                <a:solidFill>
                  <a:srgbClr val="FF0000"/>
                </a:solidFill>
                <a:latin typeface="微软雅黑" panose="020B0503020204020204" pitchFamily="34" charset="-122"/>
              </a:rPr>
              <a:t>3</a:t>
            </a:r>
            <a:r>
              <a:rPr lang="zh-CN" altLang="en-US" b="1" dirty="0">
                <a:solidFill>
                  <a:srgbClr val="0070C0"/>
                </a:solidFill>
                <a:latin typeface="微软雅黑" panose="020B0503020204020204" pitchFamily="34" charset="-122"/>
              </a:rPr>
              <a:t>，</a:t>
            </a:r>
            <a:r>
              <a:rPr lang="en-US" altLang="zh-CN" b="1" dirty="0">
                <a:solidFill>
                  <a:srgbClr val="0070C0"/>
                </a:solidFill>
                <a:latin typeface="微软雅黑" panose="020B0503020204020204" pitchFamily="34" charset="-122"/>
              </a:rPr>
              <a:t>J</a:t>
            </a:r>
            <a:r>
              <a:rPr lang="zh-CN" altLang="en-US" b="1" dirty="0">
                <a:solidFill>
                  <a:srgbClr val="FF0000"/>
                </a:solidFill>
                <a:latin typeface="微软雅黑" panose="020B0503020204020204" pitchFamily="34" charset="-122"/>
              </a:rPr>
              <a:t>不可行解</a:t>
            </a:r>
            <a:endParaRPr lang="en-US" altLang="zh-CN" b="1" dirty="0">
              <a:solidFill>
                <a:srgbClr val="FF0000"/>
              </a:solidFill>
              <a:latin typeface="微软雅黑" panose="020B0503020204020204" pitchFamily="34" charset="-122"/>
            </a:endParaRPr>
          </a:p>
          <a:p>
            <a:pPr>
              <a:lnSpc>
                <a:spcPct val="120000"/>
              </a:lnSpc>
              <a:defRPr/>
            </a:pPr>
            <a:r>
              <a:rPr lang="zh-CN" altLang="en-US" b="1" dirty="0">
                <a:solidFill>
                  <a:srgbClr val="FF0000"/>
                </a:solidFill>
                <a:latin typeface="微软雅黑" panose="020B0503020204020204" pitchFamily="34" charset="-122"/>
              </a:rPr>
              <a:t>回溯</a:t>
            </a:r>
            <a:r>
              <a:rPr lang="zh-CN" altLang="en-US" b="1" dirty="0">
                <a:solidFill>
                  <a:srgbClr val="0070C0"/>
                </a:solidFill>
                <a:latin typeface="微软雅黑" panose="020B0503020204020204" pitchFamily="34" charset="-122"/>
              </a:rPr>
              <a:t>到</a:t>
            </a:r>
            <a:r>
              <a:rPr lang="en-US" altLang="zh-CN" b="1" dirty="0">
                <a:solidFill>
                  <a:srgbClr val="0070C0"/>
                </a:solidFill>
                <a:latin typeface="微软雅黑" panose="020B0503020204020204" pitchFamily="34" charset="-122"/>
              </a:rPr>
              <a:t>E</a:t>
            </a:r>
          </a:p>
          <a:p>
            <a:pPr>
              <a:lnSpc>
                <a:spcPct val="120000"/>
              </a:lnSpc>
              <a:defRPr/>
            </a:pPr>
            <a:endParaRPr lang="zh-CN" altLang="en-US" b="1" dirty="0">
              <a:solidFill>
                <a:srgbClr val="0070C0"/>
              </a:solidFill>
              <a:latin typeface="微软雅黑" panose="020B0503020204020204" pitchFamily="34" charset="-122"/>
            </a:endParaRPr>
          </a:p>
        </p:txBody>
      </p:sp>
      <p:sp>
        <p:nvSpPr>
          <p:cNvPr id="7" name="圆角矩形标注 6"/>
          <p:cNvSpPr/>
          <p:nvPr/>
        </p:nvSpPr>
        <p:spPr bwMode="auto">
          <a:xfrm>
            <a:off x="5822004" y="3643314"/>
            <a:ext cx="3500462" cy="2214578"/>
          </a:xfrm>
          <a:prstGeom prst="wedgeRoundRectCallout">
            <a:avLst>
              <a:gd name="adj1" fmla="val -70802"/>
              <a:gd name="adj2" fmla="val -2261"/>
              <a:gd name="adj3" fmla="val 16667"/>
            </a:avLst>
          </a:prstGeom>
          <a:solidFill>
            <a:srgbClr val="CCFF99"/>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lstStyle/>
          <a:p>
            <a:pPr>
              <a:lnSpc>
                <a:spcPct val="120000"/>
              </a:lnSpc>
              <a:defRPr/>
            </a:pPr>
            <a:r>
              <a:rPr lang="zh-CN" altLang="en-US" b="1" dirty="0">
                <a:solidFill>
                  <a:srgbClr val="0070C0"/>
                </a:solidFill>
                <a:latin typeface="微软雅黑" panose="020B0503020204020204" pitchFamily="34" charset="-122"/>
              </a:rPr>
              <a:t>扩展</a:t>
            </a:r>
            <a:r>
              <a:rPr lang="en-US" altLang="zh-CN" b="1" dirty="0">
                <a:solidFill>
                  <a:srgbClr val="0070C0"/>
                </a:solidFill>
                <a:latin typeface="微软雅黑" panose="020B0503020204020204" pitchFamily="34" charset="-122"/>
              </a:rPr>
              <a:t>E</a:t>
            </a:r>
            <a:r>
              <a:rPr lang="zh-CN" altLang="en-US" b="1" dirty="0">
                <a:solidFill>
                  <a:srgbClr val="0070C0"/>
                </a:solidFill>
                <a:latin typeface="微软雅黑" panose="020B0503020204020204" pitchFamily="34" charset="-122"/>
              </a:rPr>
              <a:t>到达</a:t>
            </a:r>
            <a:r>
              <a:rPr lang="en-US" altLang="zh-CN" b="1" dirty="0">
                <a:solidFill>
                  <a:srgbClr val="0070C0"/>
                </a:solidFill>
                <a:latin typeface="微软雅黑" panose="020B0503020204020204" pitchFamily="34" charset="-122"/>
              </a:rPr>
              <a:t>K</a:t>
            </a:r>
          </a:p>
          <a:p>
            <a:pPr>
              <a:lnSpc>
                <a:spcPct val="120000"/>
              </a:lnSpc>
              <a:defRPr/>
            </a:pPr>
            <a:r>
              <a:rPr lang="en-US" altLang="zh-CN" b="1" dirty="0">
                <a:solidFill>
                  <a:srgbClr val="0070C0"/>
                </a:solidFill>
                <a:latin typeface="微软雅黑" panose="020B0503020204020204" pitchFamily="34" charset="-122"/>
              </a:rPr>
              <a:t>K</a:t>
            </a:r>
            <a:r>
              <a:rPr lang="zh-CN" altLang="en-US" b="1" dirty="0">
                <a:solidFill>
                  <a:srgbClr val="0070C0"/>
                </a:solidFill>
                <a:latin typeface="微软雅黑" panose="020B0503020204020204" pitchFamily="34" charset="-122"/>
              </a:rPr>
              <a:t>是叶结点，得到一个可行解</a:t>
            </a:r>
            <a:endParaRPr lang="en-US" altLang="zh-CN" b="1" dirty="0">
              <a:solidFill>
                <a:srgbClr val="0070C0"/>
              </a:solidFill>
              <a:latin typeface="微软雅黑" panose="020B0503020204020204" pitchFamily="34" charset="-122"/>
            </a:endParaRPr>
          </a:p>
          <a:p>
            <a:pPr>
              <a:lnSpc>
                <a:spcPct val="120000"/>
              </a:lnSpc>
              <a:defRPr/>
            </a:pPr>
            <a:r>
              <a:rPr lang="en-US" altLang="zh-CN" b="1" dirty="0">
                <a:solidFill>
                  <a:srgbClr val="FF0000"/>
                </a:solidFill>
                <a:latin typeface="微软雅黑" panose="020B0503020204020204" pitchFamily="34" charset="-122"/>
              </a:rPr>
              <a:t>x=(1,0,0)</a:t>
            </a:r>
            <a:r>
              <a:rPr lang="zh-CN" altLang="en-US" b="1" dirty="0">
                <a:solidFill>
                  <a:srgbClr val="FF0000"/>
                </a:solidFill>
                <a:latin typeface="微软雅黑" panose="020B0503020204020204" pitchFamily="34" charset="-122"/>
              </a:rPr>
              <a:t>，</a:t>
            </a:r>
            <a:r>
              <a:rPr lang="en-US" altLang="zh-CN" b="1" dirty="0">
                <a:solidFill>
                  <a:srgbClr val="FF0000"/>
                </a:solidFill>
                <a:latin typeface="微软雅黑" panose="020B0503020204020204" pitchFamily="34" charset="-122"/>
              </a:rPr>
              <a:t>V=45</a:t>
            </a:r>
          </a:p>
          <a:p>
            <a:pPr>
              <a:lnSpc>
                <a:spcPct val="120000"/>
              </a:lnSpc>
              <a:defRPr/>
            </a:pPr>
            <a:r>
              <a:rPr lang="en-US" altLang="zh-CN" b="1" dirty="0">
                <a:solidFill>
                  <a:srgbClr val="0070C0"/>
                </a:solidFill>
                <a:latin typeface="微软雅黑" panose="020B0503020204020204" pitchFamily="34" charset="-122"/>
              </a:rPr>
              <a:t>K</a:t>
            </a:r>
            <a:r>
              <a:rPr lang="zh-CN" altLang="en-US" b="1" dirty="0">
                <a:solidFill>
                  <a:srgbClr val="0070C0"/>
                </a:solidFill>
                <a:latin typeface="微软雅黑" panose="020B0503020204020204" pitchFamily="34" charset="-122"/>
              </a:rPr>
              <a:t>不可扩展，死结点，返回到</a:t>
            </a:r>
            <a:r>
              <a:rPr lang="en-US" altLang="zh-CN" b="1" dirty="0">
                <a:solidFill>
                  <a:srgbClr val="0070C0"/>
                </a:solidFill>
                <a:latin typeface="微软雅黑" panose="020B0503020204020204" pitchFamily="34" charset="-122"/>
              </a:rPr>
              <a:t>E</a:t>
            </a:r>
          </a:p>
          <a:p>
            <a:pPr>
              <a:lnSpc>
                <a:spcPct val="120000"/>
              </a:lnSpc>
              <a:defRPr/>
            </a:pPr>
            <a:r>
              <a:rPr lang="en-US" altLang="zh-CN" b="1" dirty="0">
                <a:solidFill>
                  <a:srgbClr val="0070C0"/>
                </a:solidFill>
                <a:latin typeface="微软雅黑" panose="020B0503020204020204" pitchFamily="34" charset="-122"/>
              </a:rPr>
              <a:t>E</a:t>
            </a:r>
            <a:r>
              <a:rPr lang="zh-CN" altLang="en-US" b="1" dirty="0">
                <a:solidFill>
                  <a:srgbClr val="0070C0"/>
                </a:solidFill>
                <a:latin typeface="微软雅黑" panose="020B0503020204020204" pitchFamily="34" charset="-122"/>
              </a:rPr>
              <a:t>成为死结点，返回到</a:t>
            </a:r>
            <a:r>
              <a:rPr lang="en-US" altLang="zh-CN" b="1" dirty="0">
                <a:solidFill>
                  <a:srgbClr val="0070C0"/>
                </a:solidFill>
                <a:latin typeface="微软雅黑" panose="020B0503020204020204" pitchFamily="34" charset="-122"/>
              </a:rPr>
              <a:t>B</a:t>
            </a:r>
          </a:p>
          <a:p>
            <a:pPr>
              <a:lnSpc>
                <a:spcPct val="120000"/>
              </a:lnSpc>
              <a:defRPr/>
            </a:pPr>
            <a:r>
              <a:rPr lang="en-US" altLang="zh-CN" b="1" dirty="0">
                <a:solidFill>
                  <a:srgbClr val="0070C0"/>
                </a:solidFill>
                <a:latin typeface="微软雅黑" panose="020B0503020204020204" pitchFamily="34" charset="-122"/>
              </a:rPr>
              <a:t>B</a:t>
            </a:r>
            <a:r>
              <a:rPr lang="zh-CN" altLang="en-US" b="1" dirty="0">
                <a:solidFill>
                  <a:srgbClr val="0070C0"/>
                </a:solidFill>
                <a:latin typeface="微软雅黑" panose="020B0503020204020204" pitchFamily="34" charset="-122"/>
              </a:rPr>
              <a:t>成为死结点，</a:t>
            </a:r>
            <a:r>
              <a:rPr lang="zh-CN" altLang="en-US" b="1" dirty="0">
                <a:solidFill>
                  <a:srgbClr val="FF0000"/>
                </a:solidFill>
                <a:latin typeface="微软雅黑" panose="020B0503020204020204" pitchFamily="34" charset="-122"/>
              </a:rPr>
              <a:t>返回到</a:t>
            </a:r>
            <a:r>
              <a:rPr lang="en-US" altLang="zh-CN" b="1" dirty="0">
                <a:solidFill>
                  <a:srgbClr val="FF0000"/>
                </a:solidFill>
                <a:latin typeface="微软雅黑" panose="020B0503020204020204" pitchFamily="34" charset="-122"/>
              </a:rPr>
              <a:t>A</a:t>
            </a:r>
            <a:endParaRPr lang="zh-CN" altLang="en-US" b="1" dirty="0">
              <a:solidFill>
                <a:srgbClr val="FF0000"/>
              </a:solidFill>
              <a:latin typeface="微软雅黑" panose="020B0503020204020204" pitchFamily="34" charset="-122"/>
            </a:endParaRPr>
          </a:p>
        </p:txBody>
      </p:sp>
      <p:sp>
        <p:nvSpPr>
          <p:cNvPr id="90" name="Freeform 85"/>
          <p:cNvSpPr/>
          <p:nvPr/>
        </p:nvSpPr>
        <p:spPr bwMode="auto">
          <a:xfrm>
            <a:off x="3059748" y="3043238"/>
            <a:ext cx="792162" cy="720725"/>
          </a:xfrm>
          <a:custGeom>
            <a:avLst/>
            <a:gdLst>
              <a:gd name="T0" fmla="*/ 499 w 499"/>
              <a:gd name="T1" fmla="*/ 454 h 454"/>
              <a:gd name="T2" fmla="*/ 408 w 499"/>
              <a:gd name="T3" fmla="*/ 136 h 454"/>
              <a:gd name="T4" fmla="*/ 0 w 499"/>
              <a:gd name="T5" fmla="*/ 0 h 454"/>
              <a:gd name="T6" fmla="*/ 0 60000 65536"/>
              <a:gd name="T7" fmla="*/ 0 60000 65536"/>
              <a:gd name="T8" fmla="*/ 0 60000 65536"/>
            </a:gdLst>
            <a:ahLst/>
            <a:cxnLst>
              <a:cxn ang="T6">
                <a:pos x="T0" y="T1"/>
              </a:cxn>
              <a:cxn ang="T7">
                <a:pos x="T2" y="T3"/>
              </a:cxn>
              <a:cxn ang="T8">
                <a:pos x="T4" y="T5"/>
              </a:cxn>
            </a:cxnLst>
            <a:rect l="0" t="0" r="r" b="b"/>
            <a:pathLst>
              <a:path w="499" h="454">
                <a:moveTo>
                  <a:pt x="499" y="454"/>
                </a:moveTo>
                <a:cubicBezTo>
                  <a:pt x="495" y="333"/>
                  <a:pt x="491" y="212"/>
                  <a:pt x="408" y="136"/>
                </a:cubicBezTo>
                <a:cubicBezTo>
                  <a:pt x="325" y="60"/>
                  <a:pt x="68" y="23"/>
                  <a:pt x="0" y="0"/>
                </a:cubicBezTo>
              </a:path>
            </a:pathLst>
          </a:custGeom>
          <a:noFill/>
          <a:ln w="19050">
            <a:solidFill>
              <a:srgbClr val="0000FF"/>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10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fade">
                                      <p:cBhvr>
                                        <p:cTn id="17" dur="1000"/>
                                        <p:tgtEl>
                                          <p:spTgt spid="8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1000"/>
                                        <p:tgtEl>
                                          <p:spTgt spid="8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8"/>
                                        </p:tgtEl>
                                        <p:attrNameLst>
                                          <p:attrName>style.visibility</p:attrName>
                                        </p:attrNameLst>
                                      </p:cBhvr>
                                      <p:to>
                                        <p:strVal val="visible"/>
                                      </p:to>
                                    </p:set>
                                    <p:animEffect transition="in" filter="fade">
                                      <p:cBhvr>
                                        <p:cTn id="32" dur="1000"/>
                                        <p:tgtEl>
                                          <p:spTgt spid="8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fade">
                                      <p:cBhvr>
                                        <p:cTn id="37" dur="1000"/>
                                        <p:tgtEl>
                                          <p:spTgt spid="5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2"/>
                                        </p:tgtEl>
                                        <p:attrNameLst>
                                          <p:attrName>style.visibility</p:attrName>
                                        </p:attrNameLst>
                                      </p:cBhvr>
                                      <p:to>
                                        <p:strVal val="visible"/>
                                      </p:to>
                                    </p:set>
                                    <p:animEffect transition="in" filter="fade">
                                      <p:cBhvr>
                                        <p:cTn id="42" dur="1000"/>
                                        <p:tgtEl>
                                          <p:spTgt spid="8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3"/>
                                        </p:tgtEl>
                                        <p:attrNameLst>
                                          <p:attrName>style.visibility</p:attrName>
                                        </p:attrNameLst>
                                      </p:cBhvr>
                                      <p:to>
                                        <p:strVal val="visible"/>
                                      </p:to>
                                    </p:set>
                                    <p:animEffect transition="in" filter="fade">
                                      <p:cBhvr>
                                        <p:cTn id="47" dur="1000"/>
                                        <p:tgtEl>
                                          <p:spTgt spid="9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10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1"/>
                                        </p:tgtEl>
                                        <p:attrNameLst>
                                          <p:attrName>style.visibility</p:attrName>
                                        </p:attrNameLst>
                                      </p:cBhvr>
                                      <p:to>
                                        <p:strVal val="visible"/>
                                      </p:to>
                                    </p:set>
                                    <p:animEffect transition="in" filter="fade">
                                      <p:cBhvr>
                                        <p:cTn id="57" dur="1000"/>
                                        <p:tgtEl>
                                          <p:spTgt spid="71"/>
                                        </p:tgtEl>
                                      </p:cBhvr>
                                    </p:animEffect>
                                  </p:childTnLst>
                                </p:cTn>
                              </p:par>
                            </p:childTnLst>
                          </p:cTn>
                        </p:par>
                        <p:par>
                          <p:cTn id="58" fill="hold">
                            <p:stCondLst>
                              <p:cond delay="1000"/>
                            </p:stCondLst>
                            <p:childTnLst>
                              <p:par>
                                <p:cTn id="59" presetID="10" presetClass="entr" presetSubtype="0" fill="hold" grpId="0" nodeType="afterEffect">
                                  <p:stCondLst>
                                    <p:cond delay="0"/>
                                  </p:stCondLst>
                                  <p:childTnLst>
                                    <p:set>
                                      <p:cBhvr>
                                        <p:cTn id="60" dur="1" fill="hold">
                                          <p:stCondLst>
                                            <p:cond delay="0"/>
                                          </p:stCondLst>
                                        </p:cTn>
                                        <p:tgtEl>
                                          <p:spTgt spid="90"/>
                                        </p:tgtEl>
                                        <p:attrNameLst>
                                          <p:attrName>style.visibility</p:attrName>
                                        </p:attrNameLst>
                                      </p:cBhvr>
                                      <p:to>
                                        <p:strVal val="visible"/>
                                      </p:to>
                                    </p:set>
                                    <p:animEffect transition="in" filter="fade">
                                      <p:cBhvr>
                                        <p:cTn id="61" dur="1000"/>
                                        <p:tgtEl>
                                          <p:spTgt spid="90"/>
                                        </p:tgtEl>
                                      </p:cBhvr>
                                    </p:animEffect>
                                  </p:childTnLst>
                                </p:cTn>
                              </p:par>
                            </p:childTnLst>
                          </p:cTn>
                        </p:par>
                        <p:par>
                          <p:cTn id="62" fill="hold">
                            <p:stCondLst>
                              <p:cond delay="2000"/>
                            </p:stCondLst>
                            <p:childTnLst>
                              <p:par>
                                <p:cTn id="63" presetID="10" presetClass="entr" presetSubtype="0" fill="hold" grpId="0" nodeType="afterEffect">
                                  <p:stCondLst>
                                    <p:cond delay="0"/>
                                  </p:stCondLst>
                                  <p:childTnLst>
                                    <p:set>
                                      <p:cBhvr>
                                        <p:cTn id="64" dur="1" fill="hold">
                                          <p:stCondLst>
                                            <p:cond delay="0"/>
                                          </p:stCondLst>
                                        </p:cTn>
                                        <p:tgtEl>
                                          <p:spTgt spid="60"/>
                                        </p:tgtEl>
                                        <p:attrNameLst>
                                          <p:attrName>style.visibility</p:attrName>
                                        </p:attrNameLst>
                                      </p:cBhvr>
                                      <p:to>
                                        <p:strVal val="visible"/>
                                      </p:to>
                                    </p:set>
                                    <p:animEffect transition="in" filter="fade">
                                      <p:cBhvr>
                                        <p:cTn id="65"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ldLvl="0" animBg="1"/>
      <p:bldP spid="60" grpId="0" bldLvl="0" animBg="1"/>
      <p:bldP spid="71" grpId="0" bldLvl="0" animBg="1"/>
      <p:bldP spid="90"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5.1 </a:t>
            </a:r>
            <a:r>
              <a:rPr altLang="en-US" dirty="0"/>
              <a:t>回溯法的算法框架</a:t>
            </a:r>
          </a:p>
        </p:txBody>
      </p:sp>
      <p:sp>
        <p:nvSpPr>
          <p:cNvPr id="20483" name="内容占位符 2"/>
          <p:cNvSpPr>
            <a:spLocks noGrp="1"/>
          </p:cNvSpPr>
          <p:nvPr>
            <p:ph idx="1"/>
          </p:nvPr>
        </p:nvSpPr>
        <p:spPr>
          <a:xfrm>
            <a:off x="875030" y="1082040"/>
            <a:ext cx="8345488" cy="728663"/>
          </a:xfrm>
        </p:spPr>
        <p:txBody>
          <a:bodyPr/>
          <a:lstStyle/>
          <a:p>
            <a:r>
              <a:rPr lang="en-US" altLang="zh-CN"/>
              <a:t>n=3, </a:t>
            </a:r>
            <a:r>
              <a:rPr lang="en-US" altLang="zh-CN">
                <a:solidFill>
                  <a:srgbClr val="FF0000"/>
                </a:solidFill>
              </a:rPr>
              <a:t>C=30</a:t>
            </a:r>
            <a:r>
              <a:rPr lang="en-US" altLang="zh-CN"/>
              <a:t>, </a:t>
            </a:r>
            <a:r>
              <a:rPr lang="en-US" altLang="zh-CN">
                <a:solidFill>
                  <a:srgbClr val="0000FF"/>
                </a:solidFill>
              </a:rPr>
              <a:t>w={16,15,15}</a:t>
            </a:r>
            <a:r>
              <a:rPr lang="en-US" altLang="zh-CN"/>
              <a:t>, </a:t>
            </a:r>
            <a:r>
              <a:rPr lang="en-US" altLang="zh-CN">
                <a:solidFill>
                  <a:srgbClr val="FF0000"/>
                </a:solidFill>
              </a:rPr>
              <a:t>v={45,25,25}</a:t>
            </a:r>
            <a:endParaRPr lang="zh-CN" altLang="en-US"/>
          </a:p>
        </p:txBody>
      </p:sp>
      <p:sp>
        <p:nvSpPr>
          <p:cNvPr id="22531" name="内容占位符 2"/>
          <p:cNvSpPr>
            <a:spLocks noGrp="1"/>
          </p:cNvSpPr>
          <p:nvPr/>
        </p:nvSpPr>
        <p:spPr>
          <a:xfrm>
            <a:off x="2649220" y="914400"/>
            <a:ext cx="8345488" cy="5638800"/>
          </a:xfrm>
          <a:prstGeom prst="rect">
            <a:avLst/>
          </a:prstGeom>
          <a:noFill/>
          <a:ln>
            <a:noFill/>
          </a:ln>
        </p:spPr>
        <p:txBody>
          <a:bodyPr vert="horz" wrap="square" lIns="91440" tIns="45720" rIns="91440" bIns="45720" numCol="1" anchor="t" anchorCtr="0" compatLnSpc="1"/>
          <a:lstStyle>
            <a:lvl1pPr marL="342900" indent="-342900" algn="l" rtl="0" fontAlgn="base">
              <a:lnSpc>
                <a:spcPct val="120000"/>
              </a:lnSpc>
              <a:spcBef>
                <a:spcPct val="20000"/>
              </a:spcBef>
              <a:spcAft>
                <a:spcPct val="0"/>
              </a:spcAft>
              <a:buClr>
                <a:schemeClr val="folHlink"/>
              </a:buClr>
              <a:buSzPct val="60000"/>
              <a:buFont typeface="Wingdings" panose="05000000000000000000" pitchFamily="2" charset="2"/>
              <a:buChar char="n"/>
              <a:defRPr sz="2800" b="0" baseline="0">
                <a:solidFill>
                  <a:srgbClr val="292929"/>
                </a:solidFill>
                <a:latin typeface="Consolas" panose="020B0609020204030204" pitchFamily="49" charset="0"/>
                <a:ea typeface="+mn-ea"/>
                <a:cs typeface="+mn-cs"/>
              </a:defRPr>
            </a:lvl1pPr>
            <a:lvl2pPr marL="742950" indent="-285750" algn="l" rtl="0" fontAlgn="base">
              <a:lnSpc>
                <a:spcPct val="120000"/>
              </a:lnSpc>
              <a:spcBef>
                <a:spcPct val="20000"/>
              </a:spcBef>
              <a:spcAft>
                <a:spcPct val="0"/>
              </a:spcAft>
              <a:buClr>
                <a:schemeClr val="hlink"/>
              </a:buClr>
              <a:buSzPct val="55000"/>
              <a:buFont typeface="Wingdings" panose="05000000000000000000" pitchFamily="2" charset="2"/>
              <a:buChar char="n"/>
              <a:defRPr sz="2600" b="0" baseline="0">
                <a:solidFill>
                  <a:srgbClr val="003366"/>
                </a:solidFill>
                <a:latin typeface="Consolas" panose="020B0609020204030204" pitchFamily="49" charset="0"/>
                <a:ea typeface="+mn-ea"/>
              </a:defRPr>
            </a:lvl2pPr>
            <a:lvl3pPr marL="1143000" indent="-228600" algn="l" rtl="0" fontAlgn="base">
              <a:lnSpc>
                <a:spcPct val="120000"/>
              </a:lnSpc>
              <a:spcBef>
                <a:spcPct val="20000"/>
              </a:spcBef>
              <a:spcAft>
                <a:spcPct val="0"/>
              </a:spcAft>
              <a:buClr>
                <a:schemeClr val="folHlink"/>
              </a:buClr>
              <a:buSzPct val="50000"/>
              <a:buFont typeface="Wingdings" panose="05000000000000000000" pitchFamily="2" charset="2"/>
              <a:buChar char="n"/>
              <a:defRPr sz="2400" b="0" baseline="0">
                <a:solidFill>
                  <a:srgbClr val="990033"/>
                </a:solidFill>
                <a:latin typeface="Consolas" panose="020B0609020204030204" pitchFamily="49" charset="0"/>
                <a:ea typeface="+mn-ea"/>
              </a:defRPr>
            </a:lvl3pPr>
            <a:lvl4pPr marL="1600200" indent="-228600" algn="l" rtl="0" fontAlgn="base">
              <a:lnSpc>
                <a:spcPct val="120000"/>
              </a:lnSpc>
              <a:spcBef>
                <a:spcPct val="20000"/>
              </a:spcBef>
              <a:spcAft>
                <a:spcPct val="0"/>
              </a:spcAft>
              <a:buClr>
                <a:schemeClr val="accent2"/>
              </a:buClr>
              <a:buSzPct val="55000"/>
              <a:buFont typeface="Wingdings" panose="05000000000000000000" pitchFamily="2" charset="2"/>
              <a:buChar char="n"/>
              <a:defRPr sz="2200" b="0" baseline="0">
                <a:solidFill>
                  <a:srgbClr val="6600CC"/>
                </a:solidFill>
                <a:latin typeface="Consolas" panose="020B0609020204030204" pitchFamily="49" charset="0"/>
                <a:ea typeface="+mn-ea"/>
              </a:defRPr>
            </a:lvl4pPr>
            <a:lvl5pPr marL="2057400" indent="-228600" algn="l" rtl="0" fontAlgn="base">
              <a:lnSpc>
                <a:spcPct val="120000"/>
              </a:lnSpc>
              <a:spcBef>
                <a:spcPct val="20000"/>
              </a:spcBef>
              <a:spcAft>
                <a:spcPct val="0"/>
              </a:spcAft>
              <a:buClr>
                <a:schemeClr val="accent1"/>
              </a:buClr>
              <a:buSzPct val="50000"/>
              <a:buFont typeface="Wingdings" panose="05000000000000000000" pitchFamily="2" charset="2"/>
              <a:buChar char="n"/>
              <a:defRPr sz="2200" b="0" baseline="0">
                <a:solidFill>
                  <a:schemeClr val="tx1"/>
                </a:solidFill>
                <a:latin typeface="Consolas" panose="020B0609020204030204" pitchFamily="49" charset="0"/>
                <a:ea typeface="+mn-ea"/>
              </a:defRPr>
            </a:lvl5pPr>
            <a:lvl6pPr marL="25146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6pPr>
            <a:lvl7pPr marL="29718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7pPr>
            <a:lvl8pPr marL="34290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8pPr>
            <a:lvl9pPr marL="38862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9pPr>
          </a:lstStyle>
          <a:p>
            <a:pPr marL="0" lvl="1" indent="0">
              <a:buClr>
                <a:schemeClr val="folHlink"/>
              </a:buClr>
              <a:buSzPct val="60000"/>
              <a:buNone/>
            </a:pPr>
            <a:r>
              <a:rPr lang="en-US" altLang="zh-CN"/>
              <a:t> </a:t>
            </a:r>
            <a:endParaRPr lang="zh-CN" altLang="en-US"/>
          </a:p>
        </p:txBody>
      </p:sp>
      <p:sp>
        <p:nvSpPr>
          <p:cNvPr id="44" name="Oval 62"/>
          <p:cNvSpPr>
            <a:spLocks noChangeArrowheads="1"/>
          </p:cNvSpPr>
          <p:nvPr/>
        </p:nvSpPr>
        <p:spPr bwMode="auto">
          <a:xfrm>
            <a:off x="5897240" y="1785926"/>
            <a:ext cx="649288" cy="649288"/>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dirty="0"/>
              <a:t>A</a:t>
            </a:r>
          </a:p>
        </p:txBody>
      </p:sp>
      <p:sp>
        <p:nvSpPr>
          <p:cNvPr id="22535" name="Text Box 65"/>
          <p:cNvSpPr txBox="1">
            <a:spLocks noChangeArrowheads="1"/>
          </p:cNvSpPr>
          <p:nvPr/>
        </p:nvSpPr>
        <p:spPr bwMode="auto">
          <a:xfrm>
            <a:off x="6540183" y="1857375"/>
            <a:ext cx="1704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C</a:t>
            </a:r>
            <a:r>
              <a:rPr lang="en-US" altLang="zh-CN" sz="2000" b="1" baseline="-25000">
                <a:solidFill>
                  <a:srgbClr val="0000FF"/>
                </a:solidFill>
              </a:rPr>
              <a:t>r</a:t>
            </a:r>
            <a:r>
              <a:rPr lang="en-US" altLang="zh-CN" sz="2000" b="1">
                <a:solidFill>
                  <a:srgbClr val="0000FF"/>
                </a:solidFill>
              </a:rPr>
              <a:t>=C=30,V=0</a:t>
            </a:r>
          </a:p>
        </p:txBody>
      </p:sp>
      <p:sp>
        <p:nvSpPr>
          <p:cNvPr id="46" name="Oval 64"/>
          <p:cNvSpPr>
            <a:spLocks noChangeArrowheads="1"/>
          </p:cNvSpPr>
          <p:nvPr/>
        </p:nvSpPr>
        <p:spPr bwMode="auto">
          <a:xfrm>
            <a:off x="4057362" y="2682896"/>
            <a:ext cx="649287" cy="649288"/>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dirty="0"/>
              <a:t>B</a:t>
            </a:r>
          </a:p>
        </p:txBody>
      </p:sp>
      <p:sp>
        <p:nvSpPr>
          <p:cNvPr id="22539" name="Text Box 66"/>
          <p:cNvSpPr txBox="1">
            <a:spLocks noChangeArrowheads="1"/>
          </p:cNvSpPr>
          <p:nvPr/>
        </p:nvSpPr>
        <p:spPr bwMode="auto">
          <a:xfrm>
            <a:off x="2611120" y="2428875"/>
            <a:ext cx="15382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w</a:t>
            </a:r>
            <a:r>
              <a:rPr lang="en-US" altLang="zh-CN" sz="2000" b="1" baseline="-25000">
                <a:solidFill>
                  <a:srgbClr val="0000FF"/>
                </a:solidFill>
              </a:rPr>
              <a:t>1</a:t>
            </a:r>
            <a:r>
              <a:rPr lang="en-US" altLang="zh-CN" sz="2000" b="1">
                <a:solidFill>
                  <a:srgbClr val="0000FF"/>
                </a:solidFill>
              </a:rPr>
              <a:t>=16,v</a:t>
            </a:r>
            <a:r>
              <a:rPr lang="en-US" altLang="zh-CN" sz="2000" b="1" baseline="-25000">
                <a:solidFill>
                  <a:srgbClr val="0000FF"/>
                </a:solidFill>
              </a:rPr>
              <a:t>1</a:t>
            </a:r>
            <a:r>
              <a:rPr lang="en-US" altLang="zh-CN" sz="2000" b="1">
                <a:solidFill>
                  <a:srgbClr val="0000FF"/>
                </a:solidFill>
              </a:rPr>
              <a:t>=45</a:t>
            </a:r>
          </a:p>
          <a:p>
            <a:r>
              <a:rPr lang="en-US" altLang="zh-CN" sz="2000" b="1">
                <a:solidFill>
                  <a:srgbClr val="0000FF"/>
                </a:solidFill>
              </a:rPr>
              <a:t>C</a:t>
            </a:r>
            <a:r>
              <a:rPr lang="en-US" altLang="zh-CN" sz="2000" b="1" baseline="-25000">
                <a:solidFill>
                  <a:srgbClr val="0000FF"/>
                </a:solidFill>
              </a:rPr>
              <a:t>r</a:t>
            </a:r>
            <a:r>
              <a:rPr lang="en-US" altLang="zh-CN" sz="2000" b="1">
                <a:solidFill>
                  <a:srgbClr val="0000FF"/>
                </a:solidFill>
              </a:rPr>
              <a:t>=14,V=45</a:t>
            </a:r>
          </a:p>
        </p:txBody>
      </p:sp>
      <p:grpSp>
        <p:nvGrpSpPr>
          <p:cNvPr id="87" name="组合 86"/>
          <p:cNvGrpSpPr/>
          <p:nvPr/>
        </p:nvGrpSpPr>
        <p:grpSpPr bwMode="auto">
          <a:xfrm>
            <a:off x="7441883" y="2682875"/>
            <a:ext cx="1949450" cy="649288"/>
            <a:chOff x="5402292" y="2682896"/>
            <a:chExt cx="1948754" cy="649287"/>
          </a:xfrm>
        </p:grpSpPr>
        <p:sp>
          <p:nvSpPr>
            <p:cNvPr id="48" name="Oval 67"/>
            <p:cNvSpPr>
              <a:spLocks noChangeArrowheads="1"/>
            </p:cNvSpPr>
            <p:nvPr/>
          </p:nvSpPr>
          <p:spPr bwMode="auto">
            <a:xfrm>
              <a:off x="5402292" y="2682896"/>
              <a:ext cx="649287" cy="649287"/>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dirty="0"/>
                <a:t>C</a:t>
              </a:r>
            </a:p>
          </p:txBody>
        </p:sp>
        <p:sp>
          <p:nvSpPr>
            <p:cNvPr id="22601" name="Text Box 68"/>
            <p:cNvSpPr txBox="1">
              <a:spLocks noChangeArrowheads="1"/>
            </p:cNvSpPr>
            <p:nvPr/>
          </p:nvSpPr>
          <p:spPr bwMode="auto">
            <a:xfrm>
              <a:off x="5978554" y="2755921"/>
              <a:ext cx="13724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C</a:t>
              </a:r>
              <a:r>
                <a:rPr lang="en-US" altLang="zh-CN" sz="2000" b="1" baseline="-25000">
                  <a:solidFill>
                    <a:srgbClr val="0000FF"/>
                  </a:solidFill>
                </a:rPr>
                <a:t>r</a:t>
              </a:r>
              <a:r>
                <a:rPr lang="en-US" altLang="zh-CN" sz="2000" b="1">
                  <a:solidFill>
                    <a:srgbClr val="0000FF"/>
                  </a:solidFill>
                </a:rPr>
                <a:t>=30,V=0</a:t>
              </a:r>
            </a:p>
          </p:txBody>
        </p:sp>
      </p:grpSp>
      <p:sp>
        <p:nvSpPr>
          <p:cNvPr id="50" name="Oval 71"/>
          <p:cNvSpPr>
            <a:spLocks noChangeArrowheads="1"/>
          </p:cNvSpPr>
          <p:nvPr/>
        </p:nvSpPr>
        <p:spPr bwMode="auto">
          <a:xfrm>
            <a:off x="3409662" y="3763983"/>
            <a:ext cx="649287" cy="649288"/>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a:t>D</a:t>
            </a:r>
          </a:p>
        </p:txBody>
      </p:sp>
      <p:sp>
        <p:nvSpPr>
          <p:cNvPr id="22544" name="Text Box 72"/>
          <p:cNvSpPr txBox="1">
            <a:spLocks noChangeArrowheads="1"/>
          </p:cNvSpPr>
          <p:nvPr/>
        </p:nvSpPr>
        <p:spPr bwMode="auto">
          <a:xfrm>
            <a:off x="3968433" y="3929063"/>
            <a:ext cx="12176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FF0000"/>
                </a:solidFill>
              </a:rPr>
              <a:t>C</a:t>
            </a:r>
            <a:r>
              <a:rPr lang="en-US" altLang="zh-CN" sz="2000" b="1" baseline="-25000">
                <a:solidFill>
                  <a:srgbClr val="FF0000"/>
                </a:solidFill>
              </a:rPr>
              <a:t>r</a:t>
            </a:r>
            <a:r>
              <a:rPr lang="en-US" altLang="zh-CN" sz="2000" b="1">
                <a:solidFill>
                  <a:srgbClr val="FF0000"/>
                </a:solidFill>
              </a:rPr>
              <a:t>&lt;w</a:t>
            </a:r>
            <a:r>
              <a:rPr lang="en-US" altLang="zh-CN" sz="2000" b="1" baseline="-25000">
                <a:solidFill>
                  <a:srgbClr val="FF0000"/>
                </a:solidFill>
              </a:rPr>
              <a:t>2</a:t>
            </a:r>
          </a:p>
          <a:p>
            <a:r>
              <a:rPr lang="zh-CN" altLang="en-US" sz="2000" b="1">
                <a:solidFill>
                  <a:srgbClr val="FF0000"/>
                </a:solidFill>
                <a:ea typeface="楷体_GB2312" pitchFamily="49" charset="-122"/>
              </a:rPr>
              <a:t>不可行解</a:t>
            </a:r>
          </a:p>
        </p:txBody>
      </p:sp>
      <p:sp>
        <p:nvSpPr>
          <p:cNvPr id="52" name="Oval 75"/>
          <p:cNvSpPr>
            <a:spLocks noChangeArrowheads="1"/>
          </p:cNvSpPr>
          <p:nvPr/>
        </p:nvSpPr>
        <p:spPr bwMode="auto">
          <a:xfrm>
            <a:off x="4055774" y="4987946"/>
            <a:ext cx="649288" cy="649287"/>
          </a:xfrm>
          <a:prstGeom prst="ellipse">
            <a:avLst/>
          </a:prstGeom>
          <a:solidFill>
            <a:srgbClr val="C00000"/>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dirty="0"/>
              <a:t>J</a:t>
            </a:r>
          </a:p>
        </p:txBody>
      </p:sp>
      <p:sp>
        <p:nvSpPr>
          <p:cNvPr id="22548" name="Text Box 77"/>
          <p:cNvSpPr txBox="1">
            <a:spLocks noChangeArrowheads="1"/>
          </p:cNvSpPr>
          <p:nvPr/>
        </p:nvSpPr>
        <p:spPr bwMode="auto">
          <a:xfrm>
            <a:off x="4682808" y="5143500"/>
            <a:ext cx="12176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FF0000"/>
                </a:solidFill>
              </a:rPr>
              <a:t>C</a:t>
            </a:r>
            <a:r>
              <a:rPr lang="en-US" altLang="zh-CN" sz="2000" b="1" baseline="-25000">
                <a:solidFill>
                  <a:srgbClr val="FF0000"/>
                </a:solidFill>
              </a:rPr>
              <a:t>r</a:t>
            </a:r>
            <a:r>
              <a:rPr lang="en-US" altLang="zh-CN" sz="2000" b="1">
                <a:solidFill>
                  <a:srgbClr val="FF0000"/>
                </a:solidFill>
              </a:rPr>
              <a:t>&lt;w</a:t>
            </a:r>
            <a:r>
              <a:rPr lang="en-US" altLang="zh-CN" sz="2000" b="1" baseline="-25000">
                <a:solidFill>
                  <a:srgbClr val="FF0000"/>
                </a:solidFill>
              </a:rPr>
              <a:t>3</a:t>
            </a:r>
          </a:p>
          <a:p>
            <a:r>
              <a:rPr lang="zh-CN" altLang="en-US" sz="2000" b="1">
                <a:solidFill>
                  <a:srgbClr val="FF0000"/>
                </a:solidFill>
                <a:ea typeface="楷体_GB2312" pitchFamily="49" charset="-122"/>
              </a:rPr>
              <a:t>不可行解</a:t>
            </a:r>
          </a:p>
        </p:txBody>
      </p:sp>
      <p:sp>
        <p:nvSpPr>
          <p:cNvPr id="54" name="Oval 79"/>
          <p:cNvSpPr>
            <a:spLocks noChangeArrowheads="1"/>
          </p:cNvSpPr>
          <p:nvPr/>
        </p:nvSpPr>
        <p:spPr bwMode="auto">
          <a:xfrm>
            <a:off x="5857587" y="4914921"/>
            <a:ext cx="649288" cy="649288"/>
          </a:xfrm>
          <a:prstGeom prst="ellipse">
            <a:avLst/>
          </a:prstGeom>
          <a:solidFill>
            <a:srgbClr val="008000"/>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a:t>K</a:t>
            </a:r>
          </a:p>
        </p:txBody>
      </p:sp>
      <p:sp>
        <p:nvSpPr>
          <p:cNvPr id="22552" name="Text Box 80"/>
          <p:cNvSpPr txBox="1">
            <a:spLocks noChangeArrowheads="1"/>
          </p:cNvSpPr>
          <p:nvPr/>
        </p:nvSpPr>
        <p:spPr bwMode="auto">
          <a:xfrm>
            <a:off x="6433820" y="4843463"/>
            <a:ext cx="14636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6600"/>
                </a:solidFill>
              </a:rPr>
              <a:t>C</a:t>
            </a:r>
            <a:r>
              <a:rPr lang="en-US" altLang="zh-CN" sz="2000" b="1" baseline="-25000">
                <a:solidFill>
                  <a:srgbClr val="006600"/>
                </a:solidFill>
              </a:rPr>
              <a:t>r</a:t>
            </a:r>
            <a:r>
              <a:rPr lang="en-US" altLang="zh-CN" sz="2000" b="1">
                <a:solidFill>
                  <a:srgbClr val="006600"/>
                </a:solidFill>
              </a:rPr>
              <a:t>=14</a:t>
            </a:r>
          </a:p>
          <a:p>
            <a:r>
              <a:rPr lang="en-US" altLang="zh-CN" sz="2000" b="1">
                <a:solidFill>
                  <a:srgbClr val="006600"/>
                </a:solidFill>
              </a:rPr>
              <a:t>V=45</a:t>
            </a:r>
          </a:p>
          <a:p>
            <a:r>
              <a:rPr lang="en-US" altLang="zh-CN" sz="2000" b="1">
                <a:solidFill>
                  <a:srgbClr val="006600"/>
                </a:solidFill>
              </a:rPr>
              <a:t>x=(1,0,0)</a:t>
            </a:r>
          </a:p>
        </p:txBody>
      </p:sp>
      <p:sp>
        <p:nvSpPr>
          <p:cNvPr id="22553" name="Freeform 83"/>
          <p:cNvSpPr/>
          <p:nvPr/>
        </p:nvSpPr>
        <p:spPr bwMode="auto">
          <a:xfrm>
            <a:off x="4633595" y="4411663"/>
            <a:ext cx="863600" cy="720725"/>
          </a:xfrm>
          <a:custGeom>
            <a:avLst/>
            <a:gdLst>
              <a:gd name="T0" fmla="*/ 0 w 544"/>
              <a:gd name="T1" fmla="*/ 454 h 454"/>
              <a:gd name="T2" fmla="*/ 408 w 544"/>
              <a:gd name="T3" fmla="*/ 272 h 454"/>
              <a:gd name="T4" fmla="*/ 544 w 544"/>
              <a:gd name="T5" fmla="*/ 0 h 454"/>
              <a:gd name="T6" fmla="*/ 0 60000 65536"/>
              <a:gd name="T7" fmla="*/ 0 60000 65536"/>
              <a:gd name="T8" fmla="*/ 0 60000 65536"/>
            </a:gdLst>
            <a:ahLst/>
            <a:cxnLst>
              <a:cxn ang="T6">
                <a:pos x="T0" y="T1"/>
              </a:cxn>
              <a:cxn ang="T7">
                <a:pos x="T2" y="T3"/>
              </a:cxn>
              <a:cxn ang="T8">
                <a:pos x="T4" y="T5"/>
              </a:cxn>
            </a:cxnLst>
            <a:rect l="0" t="0" r="r" b="b"/>
            <a:pathLst>
              <a:path w="544" h="454">
                <a:moveTo>
                  <a:pt x="0" y="454"/>
                </a:moveTo>
                <a:cubicBezTo>
                  <a:pt x="158" y="401"/>
                  <a:pt x="317" y="348"/>
                  <a:pt x="408" y="272"/>
                </a:cubicBezTo>
                <a:cubicBezTo>
                  <a:pt x="499" y="196"/>
                  <a:pt x="521" y="45"/>
                  <a:pt x="544" y="0"/>
                </a:cubicBezTo>
              </a:path>
            </a:pathLst>
          </a:custGeom>
          <a:noFill/>
          <a:ln w="19050">
            <a:solidFill>
              <a:srgbClr val="0000FF"/>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 name="Freeform 84"/>
          <p:cNvSpPr/>
          <p:nvPr/>
        </p:nvSpPr>
        <p:spPr bwMode="auto">
          <a:xfrm>
            <a:off x="7586345" y="4195763"/>
            <a:ext cx="358775" cy="720725"/>
          </a:xfrm>
          <a:custGeom>
            <a:avLst/>
            <a:gdLst>
              <a:gd name="T0" fmla="*/ 318 w 325"/>
              <a:gd name="T1" fmla="*/ 454 h 454"/>
              <a:gd name="T2" fmla="*/ 272 w 325"/>
              <a:gd name="T3" fmla="*/ 91 h 454"/>
              <a:gd name="T4" fmla="*/ 0 w 325"/>
              <a:gd name="T5" fmla="*/ 0 h 454"/>
              <a:gd name="T6" fmla="*/ 0 60000 65536"/>
              <a:gd name="T7" fmla="*/ 0 60000 65536"/>
              <a:gd name="T8" fmla="*/ 0 60000 65536"/>
            </a:gdLst>
            <a:ahLst/>
            <a:cxnLst>
              <a:cxn ang="T6">
                <a:pos x="T0" y="T1"/>
              </a:cxn>
              <a:cxn ang="T7">
                <a:pos x="T2" y="T3"/>
              </a:cxn>
              <a:cxn ang="T8">
                <a:pos x="T4" y="T5"/>
              </a:cxn>
            </a:cxnLst>
            <a:rect l="0" t="0" r="r" b="b"/>
            <a:pathLst>
              <a:path w="325" h="454">
                <a:moveTo>
                  <a:pt x="318" y="454"/>
                </a:moveTo>
                <a:cubicBezTo>
                  <a:pt x="321" y="310"/>
                  <a:pt x="325" y="166"/>
                  <a:pt x="272" y="91"/>
                </a:cubicBezTo>
                <a:cubicBezTo>
                  <a:pt x="219" y="16"/>
                  <a:pt x="45" y="15"/>
                  <a:pt x="0" y="0"/>
                </a:cubicBezTo>
              </a:path>
            </a:pathLst>
          </a:custGeom>
          <a:noFill/>
          <a:ln w="19050">
            <a:solidFill>
              <a:srgbClr val="0000FF"/>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55" name="Freeform 85"/>
          <p:cNvSpPr/>
          <p:nvPr/>
        </p:nvSpPr>
        <p:spPr bwMode="auto">
          <a:xfrm>
            <a:off x="4778058" y="3043238"/>
            <a:ext cx="792162" cy="720725"/>
          </a:xfrm>
          <a:custGeom>
            <a:avLst/>
            <a:gdLst>
              <a:gd name="T0" fmla="*/ 499 w 499"/>
              <a:gd name="T1" fmla="*/ 454 h 454"/>
              <a:gd name="T2" fmla="*/ 408 w 499"/>
              <a:gd name="T3" fmla="*/ 136 h 454"/>
              <a:gd name="T4" fmla="*/ 0 w 499"/>
              <a:gd name="T5" fmla="*/ 0 h 454"/>
              <a:gd name="T6" fmla="*/ 0 60000 65536"/>
              <a:gd name="T7" fmla="*/ 0 60000 65536"/>
              <a:gd name="T8" fmla="*/ 0 60000 65536"/>
            </a:gdLst>
            <a:ahLst/>
            <a:cxnLst>
              <a:cxn ang="T6">
                <a:pos x="T0" y="T1"/>
              </a:cxn>
              <a:cxn ang="T7">
                <a:pos x="T2" y="T3"/>
              </a:cxn>
              <a:cxn ang="T8">
                <a:pos x="T4" y="T5"/>
              </a:cxn>
            </a:cxnLst>
            <a:rect l="0" t="0" r="r" b="b"/>
            <a:pathLst>
              <a:path w="499" h="454">
                <a:moveTo>
                  <a:pt x="499" y="454"/>
                </a:moveTo>
                <a:cubicBezTo>
                  <a:pt x="495" y="333"/>
                  <a:pt x="491" y="212"/>
                  <a:pt x="408" y="136"/>
                </a:cubicBezTo>
                <a:cubicBezTo>
                  <a:pt x="325" y="60"/>
                  <a:pt x="68" y="23"/>
                  <a:pt x="0" y="0"/>
                </a:cubicBezTo>
              </a:path>
            </a:pathLst>
          </a:custGeom>
          <a:noFill/>
          <a:ln w="19050">
            <a:solidFill>
              <a:srgbClr val="0000FF"/>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56" name="Freeform 86"/>
          <p:cNvSpPr/>
          <p:nvPr/>
        </p:nvSpPr>
        <p:spPr bwMode="auto">
          <a:xfrm>
            <a:off x="3985895" y="3332163"/>
            <a:ext cx="503238" cy="576262"/>
          </a:xfrm>
          <a:custGeom>
            <a:avLst/>
            <a:gdLst>
              <a:gd name="T0" fmla="*/ 0 w 317"/>
              <a:gd name="T1" fmla="*/ 363 h 363"/>
              <a:gd name="T2" fmla="*/ 272 w 317"/>
              <a:gd name="T3" fmla="*/ 181 h 363"/>
              <a:gd name="T4" fmla="*/ 272 w 317"/>
              <a:gd name="T5" fmla="*/ 0 h 363"/>
              <a:gd name="T6" fmla="*/ 0 60000 65536"/>
              <a:gd name="T7" fmla="*/ 0 60000 65536"/>
              <a:gd name="T8" fmla="*/ 0 60000 65536"/>
            </a:gdLst>
            <a:ahLst/>
            <a:cxnLst>
              <a:cxn ang="T6">
                <a:pos x="T0" y="T1"/>
              </a:cxn>
              <a:cxn ang="T7">
                <a:pos x="T2" y="T3"/>
              </a:cxn>
              <a:cxn ang="T8">
                <a:pos x="T4" y="T5"/>
              </a:cxn>
            </a:cxnLst>
            <a:rect l="0" t="0" r="r" b="b"/>
            <a:pathLst>
              <a:path w="317" h="363">
                <a:moveTo>
                  <a:pt x="0" y="363"/>
                </a:moveTo>
                <a:cubicBezTo>
                  <a:pt x="113" y="302"/>
                  <a:pt x="227" y="241"/>
                  <a:pt x="272" y="181"/>
                </a:cubicBezTo>
                <a:cubicBezTo>
                  <a:pt x="317" y="121"/>
                  <a:pt x="272" y="30"/>
                  <a:pt x="272" y="0"/>
                </a:cubicBezTo>
              </a:path>
            </a:pathLst>
          </a:custGeom>
          <a:noFill/>
          <a:ln w="19050">
            <a:solidFill>
              <a:srgbClr val="0000FF"/>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57" name="Freeform 87"/>
          <p:cNvSpPr/>
          <p:nvPr/>
        </p:nvSpPr>
        <p:spPr bwMode="auto">
          <a:xfrm>
            <a:off x="4633595" y="2395538"/>
            <a:ext cx="1584325" cy="503237"/>
          </a:xfrm>
          <a:custGeom>
            <a:avLst/>
            <a:gdLst>
              <a:gd name="T0" fmla="*/ 0 w 998"/>
              <a:gd name="T1" fmla="*/ 317 h 317"/>
              <a:gd name="T2" fmla="*/ 544 w 998"/>
              <a:gd name="T3" fmla="*/ 227 h 317"/>
              <a:gd name="T4" fmla="*/ 998 w 998"/>
              <a:gd name="T5" fmla="*/ 0 h 317"/>
              <a:gd name="T6" fmla="*/ 0 60000 65536"/>
              <a:gd name="T7" fmla="*/ 0 60000 65536"/>
              <a:gd name="T8" fmla="*/ 0 60000 65536"/>
            </a:gdLst>
            <a:ahLst/>
            <a:cxnLst>
              <a:cxn ang="T6">
                <a:pos x="T0" y="T1"/>
              </a:cxn>
              <a:cxn ang="T7">
                <a:pos x="T2" y="T3"/>
              </a:cxn>
              <a:cxn ang="T8">
                <a:pos x="T4" y="T5"/>
              </a:cxn>
            </a:cxnLst>
            <a:rect l="0" t="0" r="r" b="b"/>
            <a:pathLst>
              <a:path w="998" h="317">
                <a:moveTo>
                  <a:pt x="0" y="317"/>
                </a:moveTo>
                <a:cubicBezTo>
                  <a:pt x="189" y="298"/>
                  <a:pt x="378" y="280"/>
                  <a:pt x="544" y="227"/>
                </a:cubicBezTo>
                <a:cubicBezTo>
                  <a:pt x="710" y="174"/>
                  <a:pt x="923" y="38"/>
                  <a:pt x="998" y="0"/>
                </a:cubicBezTo>
              </a:path>
            </a:pathLst>
          </a:custGeom>
          <a:noFill/>
          <a:ln w="19050">
            <a:solidFill>
              <a:srgbClr val="0000FF"/>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 name="Oval 88"/>
          <p:cNvSpPr>
            <a:spLocks noChangeArrowheads="1"/>
          </p:cNvSpPr>
          <p:nvPr/>
        </p:nvSpPr>
        <p:spPr bwMode="auto">
          <a:xfrm>
            <a:off x="2825406" y="5780108"/>
            <a:ext cx="649288" cy="649288"/>
          </a:xfrm>
          <a:prstGeom prst="ellipse">
            <a:avLst/>
          </a:prstGeom>
          <a:solidFill>
            <a:srgbClr val="FF66FF"/>
          </a:solidFill>
          <a:ln w="19050">
            <a:solidFill>
              <a:srgbClr val="FF0000"/>
            </a:solidFill>
            <a:prstDash val="lgDash"/>
          </a:ln>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en-US" altLang="zh-CN" sz="2000" b="1"/>
              <a:t>H</a:t>
            </a:r>
          </a:p>
        </p:txBody>
      </p:sp>
      <p:sp>
        <p:nvSpPr>
          <p:cNvPr id="62" name="Oval 89"/>
          <p:cNvSpPr>
            <a:spLocks noChangeArrowheads="1"/>
          </p:cNvSpPr>
          <p:nvPr/>
        </p:nvSpPr>
        <p:spPr bwMode="auto">
          <a:xfrm>
            <a:off x="3682662" y="5786454"/>
            <a:ext cx="649288" cy="649288"/>
          </a:xfrm>
          <a:prstGeom prst="ellipse">
            <a:avLst/>
          </a:prstGeom>
          <a:solidFill>
            <a:srgbClr val="FF66FF"/>
          </a:solidFill>
          <a:ln w="19050">
            <a:solidFill>
              <a:srgbClr val="FF0000"/>
            </a:solidFill>
            <a:prstDash val="lgDash"/>
          </a:ln>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en-US" altLang="zh-CN" sz="2000" b="1"/>
              <a:t>I</a:t>
            </a:r>
          </a:p>
        </p:txBody>
      </p:sp>
      <p:sp>
        <p:nvSpPr>
          <p:cNvPr id="22564" name="Line 90"/>
          <p:cNvSpPr>
            <a:spLocks noChangeShapeType="1"/>
          </p:cNvSpPr>
          <p:nvPr/>
        </p:nvSpPr>
        <p:spPr bwMode="auto">
          <a:xfrm flipH="1">
            <a:off x="3111183" y="4429125"/>
            <a:ext cx="500062" cy="1357313"/>
          </a:xfrm>
          <a:prstGeom prst="line">
            <a:avLst/>
          </a:prstGeom>
          <a:noFill/>
          <a:ln w="19050">
            <a:solidFill>
              <a:srgbClr val="FF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2565" name="Line 91"/>
          <p:cNvSpPr>
            <a:spLocks noChangeShapeType="1"/>
          </p:cNvSpPr>
          <p:nvPr/>
        </p:nvSpPr>
        <p:spPr bwMode="auto">
          <a:xfrm>
            <a:off x="3769995" y="4411663"/>
            <a:ext cx="198438" cy="1446212"/>
          </a:xfrm>
          <a:prstGeom prst="line">
            <a:avLst/>
          </a:prstGeom>
          <a:noFill/>
          <a:ln w="19050">
            <a:solidFill>
              <a:srgbClr val="FF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5" name="Oval 73"/>
          <p:cNvSpPr>
            <a:spLocks noChangeArrowheads="1"/>
          </p:cNvSpPr>
          <p:nvPr/>
        </p:nvSpPr>
        <p:spPr bwMode="auto">
          <a:xfrm>
            <a:off x="5281324" y="3763983"/>
            <a:ext cx="649288" cy="649287"/>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a:t>E</a:t>
            </a:r>
          </a:p>
        </p:txBody>
      </p:sp>
      <p:sp>
        <p:nvSpPr>
          <p:cNvPr id="22569" name="Text Box 74"/>
          <p:cNvSpPr txBox="1">
            <a:spLocks noChangeArrowheads="1"/>
          </p:cNvSpPr>
          <p:nvPr/>
        </p:nvSpPr>
        <p:spPr bwMode="auto">
          <a:xfrm>
            <a:off x="5825808" y="3429000"/>
            <a:ext cx="847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C</a:t>
            </a:r>
            <a:r>
              <a:rPr lang="en-US" altLang="zh-CN" sz="2000" b="1" baseline="-25000">
                <a:solidFill>
                  <a:srgbClr val="0000FF"/>
                </a:solidFill>
              </a:rPr>
              <a:t>r</a:t>
            </a:r>
            <a:r>
              <a:rPr lang="en-US" altLang="zh-CN" sz="2000" b="1">
                <a:solidFill>
                  <a:srgbClr val="0000FF"/>
                </a:solidFill>
              </a:rPr>
              <a:t>=14</a:t>
            </a:r>
          </a:p>
          <a:p>
            <a:r>
              <a:rPr lang="en-US" altLang="zh-CN" sz="2000" b="1">
                <a:solidFill>
                  <a:srgbClr val="0000FF"/>
                </a:solidFill>
              </a:rPr>
              <a:t>V=45</a:t>
            </a:r>
          </a:p>
        </p:txBody>
      </p:sp>
      <p:grpSp>
        <p:nvGrpSpPr>
          <p:cNvPr id="89" name="组合 88"/>
          <p:cNvGrpSpPr/>
          <p:nvPr/>
        </p:nvGrpSpPr>
        <p:grpSpPr bwMode="auto">
          <a:xfrm>
            <a:off x="7440295" y="4843463"/>
            <a:ext cx="2143125" cy="1323975"/>
            <a:chOff x="5400704" y="4843483"/>
            <a:chExt cx="2142717" cy="1323439"/>
          </a:xfrm>
        </p:grpSpPr>
        <p:sp>
          <p:nvSpPr>
            <p:cNvPr id="67" name="Oval 102"/>
            <p:cNvSpPr>
              <a:spLocks noChangeArrowheads="1"/>
            </p:cNvSpPr>
            <p:nvPr/>
          </p:nvSpPr>
          <p:spPr bwMode="auto">
            <a:xfrm>
              <a:off x="5400704" y="4916508"/>
              <a:ext cx="649288" cy="649287"/>
            </a:xfrm>
            <a:prstGeom prst="ellipse">
              <a:avLst/>
            </a:prstGeom>
            <a:solidFill>
              <a:srgbClr val="008000"/>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a:t>L</a:t>
              </a:r>
            </a:p>
          </p:txBody>
        </p:sp>
        <p:sp>
          <p:nvSpPr>
            <p:cNvPr id="22597" name="Text Box 111"/>
            <p:cNvSpPr txBox="1">
              <a:spLocks noChangeArrowheads="1"/>
            </p:cNvSpPr>
            <p:nvPr/>
          </p:nvSpPr>
          <p:spPr bwMode="auto">
            <a:xfrm>
              <a:off x="5976967" y="4843483"/>
              <a:ext cx="156645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6600"/>
                  </a:solidFill>
                </a:rPr>
                <a:t>w</a:t>
              </a:r>
              <a:r>
                <a:rPr lang="en-US" altLang="zh-CN" sz="2000" b="1" baseline="-25000">
                  <a:solidFill>
                    <a:srgbClr val="006600"/>
                  </a:solidFill>
                </a:rPr>
                <a:t>3</a:t>
              </a:r>
              <a:r>
                <a:rPr lang="en-US" altLang="zh-CN" sz="2000" b="1">
                  <a:solidFill>
                    <a:srgbClr val="006600"/>
                  </a:solidFill>
                </a:rPr>
                <a:t>=15,v</a:t>
              </a:r>
              <a:r>
                <a:rPr lang="en-US" altLang="zh-CN" sz="2000" b="1" baseline="-25000">
                  <a:solidFill>
                    <a:srgbClr val="006600"/>
                  </a:solidFill>
                </a:rPr>
                <a:t>3</a:t>
              </a:r>
              <a:r>
                <a:rPr lang="en-US" altLang="zh-CN" sz="2000" b="1">
                  <a:solidFill>
                    <a:srgbClr val="006600"/>
                  </a:solidFill>
                </a:rPr>
                <a:t>=25</a:t>
              </a:r>
            </a:p>
            <a:p>
              <a:r>
                <a:rPr lang="en-US" altLang="zh-CN" sz="2000" b="1">
                  <a:solidFill>
                    <a:srgbClr val="006600"/>
                  </a:solidFill>
                </a:rPr>
                <a:t>C</a:t>
              </a:r>
              <a:r>
                <a:rPr lang="en-US" altLang="zh-CN" sz="2000" b="1" baseline="-25000">
                  <a:solidFill>
                    <a:srgbClr val="006600"/>
                  </a:solidFill>
                </a:rPr>
                <a:t>r</a:t>
              </a:r>
              <a:r>
                <a:rPr lang="en-US" altLang="zh-CN" sz="2000" b="1">
                  <a:solidFill>
                    <a:srgbClr val="006600"/>
                  </a:solidFill>
                </a:rPr>
                <a:t>=0,V=50</a:t>
              </a:r>
            </a:p>
            <a:p>
              <a:r>
                <a:rPr lang="en-US" altLang="zh-CN" sz="2000" b="1">
                  <a:solidFill>
                    <a:srgbClr val="006600"/>
                  </a:solidFill>
                </a:rPr>
                <a:t>50&gt;45</a:t>
              </a:r>
            </a:p>
            <a:p>
              <a:r>
                <a:rPr lang="en-US" altLang="zh-CN" sz="2000" b="1">
                  <a:solidFill>
                    <a:srgbClr val="006600"/>
                  </a:solidFill>
                </a:rPr>
                <a:t>x=(0,1,1)</a:t>
              </a:r>
            </a:p>
          </p:txBody>
        </p:sp>
      </p:grpSp>
      <p:grpSp>
        <p:nvGrpSpPr>
          <p:cNvPr id="88" name="组合 87"/>
          <p:cNvGrpSpPr/>
          <p:nvPr/>
        </p:nvGrpSpPr>
        <p:grpSpPr bwMode="auto">
          <a:xfrm>
            <a:off x="7010083" y="3643313"/>
            <a:ext cx="2211387" cy="708025"/>
            <a:chOff x="4970492" y="3643314"/>
            <a:chExt cx="2210678" cy="707886"/>
          </a:xfrm>
        </p:grpSpPr>
        <p:sp>
          <p:nvSpPr>
            <p:cNvPr id="69" name="Oval 100"/>
            <p:cNvSpPr>
              <a:spLocks noChangeArrowheads="1"/>
            </p:cNvSpPr>
            <p:nvPr/>
          </p:nvSpPr>
          <p:spPr bwMode="auto">
            <a:xfrm>
              <a:off x="4970492" y="3690958"/>
              <a:ext cx="649288" cy="649288"/>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a:t>F</a:t>
              </a:r>
            </a:p>
          </p:txBody>
        </p:sp>
        <p:sp>
          <p:nvSpPr>
            <p:cNvPr id="22593" name="Text Box 110"/>
            <p:cNvSpPr txBox="1">
              <a:spLocks noChangeArrowheads="1"/>
            </p:cNvSpPr>
            <p:nvPr/>
          </p:nvSpPr>
          <p:spPr bwMode="auto">
            <a:xfrm>
              <a:off x="5643570" y="3643314"/>
              <a:ext cx="1537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w</a:t>
              </a:r>
              <a:r>
                <a:rPr lang="en-US" altLang="zh-CN" sz="2000" b="1" baseline="-25000">
                  <a:solidFill>
                    <a:srgbClr val="0000FF"/>
                  </a:solidFill>
                </a:rPr>
                <a:t>2</a:t>
              </a:r>
              <a:r>
                <a:rPr lang="en-US" altLang="zh-CN" sz="2000" b="1">
                  <a:solidFill>
                    <a:srgbClr val="0000FF"/>
                  </a:solidFill>
                </a:rPr>
                <a:t>=15,v</a:t>
              </a:r>
              <a:r>
                <a:rPr lang="en-US" altLang="zh-CN" sz="2000" b="1" baseline="-25000">
                  <a:solidFill>
                    <a:srgbClr val="0000FF"/>
                  </a:solidFill>
                </a:rPr>
                <a:t>2</a:t>
              </a:r>
              <a:r>
                <a:rPr lang="en-US" altLang="zh-CN" sz="2000" b="1">
                  <a:solidFill>
                    <a:srgbClr val="0000FF"/>
                  </a:solidFill>
                </a:rPr>
                <a:t>=25</a:t>
              </a:r>
            </a:p>
            <a:p>
              <a:r>
                <a:rPr lang="en-US" altLang="zh-CN" sz="2000" b="1">
                  <a:solidFill>
                    <a:srgbClr val="0000FF"/>
                  </a:solidFill>
                </a:rPr>
                <a:t>C</a:t>
              </a:r>
              <a:r>
                <a:rPr lang="en-US" altLang="zh-CN" sz="2000" b="1" baseline="-25000">
                  <a:solidFill>
                    <a:srgbClr val="0000FF"/>
                  </a:solidFill>
                </a:rPr>
                <a:t>r</a:t>
              </a:r>
              <a:r>
                <a:rPr lang="en-US" altLang="zh-CN" sz="2000" b="1">
                  <a:solidFill>
                    <a:srgbClr val="0000FF"/>
                  </a:solidFill>
                </a:rPr>
                <a:t>=15,V=25</a:t>
              </a:r>
            </a:p>
          </p:txBody>
        </p:sp>
      </p:grpSp>
      <p:sp>
        <p:nvSpPr>
          <p:cNvPr id="22572" name="Freeform 130"/>
          <p:cNvSpPr/>
          <p:nvPr/>
        </p:nvSpPr>
        <p:spPr bwMode="auto">
          <a:xfrm>
            <a:off x="5857558" y="4267200"/>
            <a:ext cx="515937" cy="720725"/>
          </a:xfrm>
          <a:custGeom>
            <a:avLst/>
            <a:gdLst>
              <a:gd name="T0" fmla="*/ 318 w 325"/>
              <a:gd name="T1" fmla="*/ 454 h 454"/>
              <a:gd name="T2" fmla="*/ 272 w 325"/>
              <a:gd name="T3" fmla="*/ 91 h 454"/>
              <a:gd name="T4" fmla="*/ 0 w 325"/>
              <a:gd name="T5" fmla="*/ 0 h 454"/>
              <a:gd name="T6" fmla="*/ 0 60000 65536"/>
              <a:gd name="T7" fmla="*/ 0 60000 65536"/>
              <a:gd name="T8" fmla="*/ 0 60000 65536"/>
            </a:gdLst>
            <a:ahLst/>
            <a:cxnLst>
              <a:cxn ang="T6">
                <a:pos x="T0" y="T1"/>
              </a:cxn>
              <a:cxn ang="T7">
                <a:pos x="T2" y="T3"/>
              </a:cxn>
              <a:cxn ang="T8">
                <a:pos x="T4" y="T5"/>
              </a:cxn>
            </a:cxnLst>
            <a:rect l="0" t="0" r="r" b="b"/>
            <a:pathLst>
              <a:path w="325" h="454">
                <a:moveTo>
                  <a:pt x="318" y="454"/>
                </a:moveTo>
                <a:cubicBezTo>
                  <a:pt x="321" y="310"/>
                  <a:pt x="325" y="166"/>
                  <a:pt x="272" y="91"/>
                </a:cubicBezTo>
                <a:cubicBezTo>
                  <a:pt x="219" y="16"/>
                  <a:pt x="45" y="15"/>
                  <a:pt x="0" y="0"/>
                </a:cubicBezTo>
              </a:path>
            </a:pathLst>
          </a:custGeom>
          <a:noFill/>
          <a:ln w="19050">
            <a:solidFill>
              <a:srgbClr val="0000FF"/>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22573" name="直接连接符 74"/>
          <p:cNvCxnSpPr>
            <a:cxnSpLocks noChangeShapeType="1"/>
          </p:cNvCxnSpPr>
          <p:nvPr/>
        </p:nvCxnSpPr>
        <p:spPr bwMode="auto">
          <a:xfrm rot="10800000" flipV="1">
            <a:off x="4611370" y="2109788"/>
            <a:ext cx="1285875" cy="668337"/>
          </a:xfrm>
          <a:prstGeom prst="line">
            <a:avLst/>
          </a:prstGeom>
          <a:noFill/>
          <a:ln w="19050" algn="ctr">
            <a:solidFill>
              <a:srgbClr val="0070C0"/>
            </a:solidFill>
            <a:round/>
          </a:ln>
        </p:spPr>
      </p:cxnSp>
      <p:cxnSp>
        <p:nvCxnSpPr>
          <p:cNvPr id="22574" name="直接连接符 75"/>
          <p:cNvCxnSpPr>
            <a:cxnSpLocks noChangeShapeType="1"/>
          </p:cNvCxnSpPr>
          <p:nvPr/>
        </p:nvCxnSpPr>
        <p:spPr bwMode="auto">
          <a:xfrm rot="5400000">
            <a:off x="3680302" y="3291681"/>
            <a:ext cx="527050" cy="417513"/>
          </a:xfrm>
          <a:prstGeom prst="line">
            <a:avLst/>
          </a:prstGeom>
          <a:noFill/>
          <a:ln w="19050" algn="ctr">
            <a:solidFill>
              <a:srgbClr val="0070C0"/>
            </a:solidFill>
            <a:round/>
          </a:ln>
        </p:spPr>
      </p:cxnSp>
      <p:cxnSp>
        <p:nvCxnSpPr>
          <p:cNvPr id="22575" name="直接连接符 76"/>
          <p:cNvCxnSpPr>
            <a:cxnSpLocks noChangeShapeType="1"/>
          </p:cNvCxnSpPr>
          <p:nvPr/>
        </p:nvCxnSpPr>
        <p:spPr bwMode="auto">
          <a:xfrm rot="16200000" flipH="1">
            <a:off x="4682808" y="3165475"/>
            <a:ext cx="622300" cy="765175"/>
          </a:xfrm>
          <a:prstGeom prst="line">
            <a:avLst/>
          </a:prstGeom>
          <a:noFill/>
          <a:ln w="19050" algn="ctr">
            <a:solidFill>
              <a:srgbClr val="0070C0"/>
            </a:solidFill>
            <a:round/>
          </a:ln>
        </p:spPr>
      </p:cxnSp>
      <p:cxnSp>
        <p:nvCxnSpPr>
          <p:cNvPr id="78" name="直接连接符 77"/>
          <p:cNvCxnSpPr>
            <a:cxnSpLocks noChangeShapeType="1"/>
          </p:cNvCxnSpPr>
          <p:nvPr/>
        </p:nvCxnSpPr>
        <p:spPr bwMode="auto">
          <a:xfrm>
            <a:off x="6546533" y="2109788"/>
            <a:ext cx="990600" cy="668337"/>
          </a:xfrm>
          <a:prstGeom prst="line">
            <a:avLst/>
          </a:prstGeom>
          <a:noFill/>
          <a:ln w="19050" algn="ctr">
            <a:solidFill>
              <a:srgbClr val="0070C0"/>
            </a:solidFill>
            <a:round/>
          </a:ln>
        </p:spPr>
      </p:cxnSp>
      <p:cxnSp>
        <p:nvCxnSpPr>
          <p:cNvPr id="79" name="直接连接符 78"/>
          <p:cNvCxnSpPr>
            <a:cxnSpLocks noChangeShapeType="1"/>
          </p:cNvCxnSpPr>
          <p:nvPr/>
        </p:nvCxnSpPr>
        <p:spPr bwMode="auto">
          <a:xfrm rot="5400000">
            <a:off x="7209314" y="3363119"/>
            <a:ext cx="454025" cy="201613"/>
          </a:xfrm>
          <a:prstGeom prst="line">
            <a:avLst/>
          </a:prstGeom>
          <a:noFill/>
          <a:ln w="19050" algn="ctr">
            <a:solidFill>
              <a:srgbClr val="0070C0"/>
            </a:solidFill>
            <a:round/>
          </a:ln>
        </p:spPr>
      </p:cxnSp>
      <p:cxnSp>
        <p:nvCxnSpPr>
          <p:cNvPr id="22578" name="直接连接符 80"/>
          <p:cNvCxnSpPr>
            <a:cxnSpLocks noChangeShapeType="1"/>
          </p:cNvCxnSpPr>
          <p:nvPr/>
        </p:nvCxnSpPr>
        <p:spPr bwMode="auto">
          <a:xfrm rot="5400000">
            <a:off x="4610576" y="4317207"/>
            <a:ext cx="765175" cy="766762"/>
          </a:xfrm>
          <a:prstGeom prst="line">
            <a:avLst/>
          </a:prstGeom>
          <a:noFill/>
          <a:ln w="19050" algn="ctr">
            <a:solidFill>
              <a:srgbClr val="0070C0"/>
            </a:solidFill>
            <a:round/>
          </a:ln>
        </p:spPr>
      </p:cxnSp>
      <p:cxnSp>
        <p:nvCxnSpPr>
          <p:cNvPr id="22579" name="直接连接符 81"/>
          <p:cNvCxnSpPr>
            <a:cxnSpLocks noChangeShapeType="1"/>
          </p:cNvCxnSpPr>
          <p:nvPr/>
        </p:nvCxnSpPr>
        <p:spPr bwMode="auto">
          <a:xfrm rot="16200000" flipH="1">
            <a:off x="5710714" y="4442619"/>
            <a:ext cx="596900" cy="347662"/>
          </a:xfrm>
          <a:prstGeom prst="line">
            <a:avLst/>
          </a:prstGeom>
          <a:noFill/>
          <a:ln w="19050" algn="ctr">
            <a:solidFill>
              <a:srgbClr val="0070C0"/>
            </a:solidFill>
            <a:round/>
          </a:ln>
        </p:spPr>
      </p:cxnSp>
      <p:cxnSp>
        <p:nvCxnSpPr>
          <p:cNvPr id="83" name="直接连接符 82"/>
          <p:cNvCxnSpPr>
            <a:cxnSpLocks noChangeShapeType="1"/>
          </p:cNvCxnSpPr>
          <p:nvPr/>
        </p:nvCxnSpPr>
        <p:spPr bwMode="auto">
          <a:xfrm rot="16200000" flipH="1">
            <a:off x="7099776" y="4575969"/>
            <a:ext cx="671513" cy="200025"/>
          </a:xfrm>
          <a:prstGeom prst="line">
            <a:avLst/>
          </a:prstGeom>
          <a:noFill/>
          <a:ln w="19050" algn="ctr">
            <a:solidFill>
              <a:srgbClr val="0070C0"/>
            </a:solidFill>
            <a:round/>
          </a:ln>
        </p:spPr>
      </p:cxnSp>
      <p:sp>
        <p:nvSpPr>
          <p:cNvPr id="84" name="圆角矩形标注 83"/>
          <p:cNvSpPr/>
          <p:nvPr/>
        </p:nvSpPr>
        <p:spPr bwMode="auto">
          <a:xfrm>
            <a:off x="8326132" y="214290"/>
            <a:ext cx="2643206" cy="1857388"/>
          </a:xfrm>
          <a:prstGeom prst="wedgeRoundRectCallout">
            <a:avLst>
              <a:gd name="adj1" fmla="val -53092"/>
              <a:gd name="adj2" fmla="val 71615"/>
              <a:gd name="adj3" fmla="val 16667"/>
            </a:avLst>
          </a:prstGeom>
          <a:solidFill>
            <a:srgbClr val="CCFF99"/>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lstStyle/>
          <a:p>
            <a:pPr>
              <a:lnSpc>
                <a:spcPct val="120000"/>
              </a:lnSpc>
              <a:defRPr/>
            </a:pPr>
            <a:r>
              <a:rPr lang="en-US" altLang="zh-CN" b="1" dirty="0">
                <a:solidFill>
                  <a:srgbClr val="0070C0"/>
                </a:solidFill>
                <a:latin typeface="微软雅黑" panose="020B0503020204020204" pitchFamily="34" charset="-122"/>
              </a:rPr>
              <a:t>A</a:t>
            </a:r>
            <a:r>
              <a:rPr lang="zh-CN" altLang="en-US" b="1" dirty="0">
                <a:solidFill>
                  <a:srgbClr val="0070C0"/>
                </a:solidFill>
                <a:latin typeface="微软雅黑" panose="020B0503020204020204" pitchFamily="34" charset="-122"/>
              </a:rPr>
              <a:t>再次成为扩展结点</a:t>
            </a:r>
            <a:endParaRPr lang="en-US" altLang="zh-CN" b="1" dirty="0">
              <a:solidFill>
                <a:srgbClr val="0070C0"/>
              </a:solidFill>
              <a:latin typeface="微软雅黑" panose="020B0503020204020204" pitchFamily="34" charset="-122"/>
            </a:endParaRPr>
          </a:p>
          <a:p>
            <a:pPr>
              <a:lnSpc>
                <a:spcPct val="120000"/>
              </a:lnSpc>
              <a:defRPr/>
            </a:pPr>
            <a:r>
              <a:rPr lang="zh-CN" altLang="en-US" b="1" dirty="0">
                <a:solidFill>
                  <a:srgbClr val="0070C0"/>
                </a:solidFill>
                <a:latin typeface="微软雅黑" panose="020B0503020204020204" pitchFamily="34" charset="-122"/>
              </a:rPr>
              <a:t>扩展</a:t>
            </a:r>
            <a:r>
              <a:rPr lang="en-US" altLang="zh-CN" b="1" dirty="0">
                <a:solidFill>
                  <a:srgbClr val="0070C0"/>
                </a:solidFill>
                <a:latin typeface="微软雅黑" panose="020B0503020204020204" pitchFamily="34" charset="-122"/>
              </a:rPr>
              <a:t>A</a:t>
            </a:r>
            <a:r>
              <a:rPr lang="zh-CN" altLang="en-US" b="1" dirty="0">
                <a:solidFill>
                  <a:srgbClr val="0070C0"/>
                </a:solidFill>
                <a:latin typeface="微软雅黑" panose="020B0503020204020204" pitchFamily="34" charset="-122"/>
              </a:rPr>
              <a:t>到达</a:t>
            </a:r>
            <a:r>
              <a:rPr lang="en-US" altLang="zh-CN" b="1" dirty="0">
                <a:solidFill>
                  <a:srgbClr val="0070C0"/>
                </a:solidFill>
                <a:latin typeface="微软雅黑" panose="020B0503020204020204" pitchFamily="34" charset="-122"/>
              </a:rPr>
              <a:t>C</a:t>
            </a:r>
          </a:p>
          <a:p>
            <a:pPr>
              <a:lnSpc>
                <a:spcPct val="120000"/>
              </a:lnSpc>
              <a:defRPr/>
            </a:pPr>
            <a:r>
              <a:rPr lang="en-US" altLang="zh-CN" b="1" dirty="0">
                <a:solidFill>
                  <a:srgbClr val="FF0000"/>
                </a:solidFill>
                <a:latin typeface="微软雅黑" panose="020B0503020204020204" pitchFamily="34" charset="-122"/>
              </a:rPr>
              <a:t>C</a:t>
            </a:r>
            <a:r>
              <a:rPr lang="en-US" altLang="zh-CN" b="1" baseline="-25000" dirty="0">
                <a:solidFill>
                  <a:srgbClr val="FF0000"/>
                </a:solidFill>
                <a:latin typeface="微软雅黑" panose="020B0503020204020204" pitchFamily="34" charset="-122"/>
              </a:rPr>
              <a:t>r</a:t>
            </a:r>
            <a:r>
              <a:rPr lang="en-US" altLang="zh-CN" b="1" dirty="0">
                <a:solidFill>
                  <a:srgbClr val="FF0000"/>
                </a:solidFill>
                <a:latin typeface="微软雅黑" panose="020B0503020204020204" pitchFamily="34" charset="-122"/>
              </a:rPr>
              <a:t>=30</a:t>
            </a:r>
            <a:r>
              <a:rPr lang="zh-CN" altLang="en-US" b="1" dirty="0">
                <a:solidFill>
                  <a:srgbClr val="FF0000"/>
                </a:solidFill>
                <a:latin typeface="微软雅黑" panose="020B0503020204020204" pitchFamily="34" charset="-122"/>
              </a:rPr>
              <a:t>，</a:t>
            </a:r>
            <a:r>
              <a:rPr lang="en-US" altLang="zh-CN" b="1" dirty="0">
                <a:solidFill>
                  <a:srgbClr val="FF0000"/>
                </a:solidFill>
                <a:latin typeface="微软雅黑" panose="020B0503020204020204" pitchFamily="34" charset="-122"/>
              </a:rPr>
              <a:t>V=0</a:t>
            </a:r>
            <a:r>
              <a:rPr lang="zh-CN" altLang="en-US" b="1" dirty="0">
                <a:solidFill>
                  <a:srgbClr val="0070C0"/>
                </a:solidFill>
                <a:latin typeface="微软雅黑" panose="020B0503020204020204" pitchFamily="34" charset="-122"/>
              </a:rPr>
              <a:t>，</a:t>
            </a:r>
            <a:endParaRPr lang="en-US" altLang="zh-CN" b="1" dirty="0">
              <a:solidFill>
                <a:srgbClr val="0070C0"/>
              </a:solidFill>
              <a:latin typeface="微软雅黑" panose="020B0503020204020204" pitchFamily="34" charset="-122"/>
            </a:endParaRPr>
          </a:p>
          <a:p>
            <a:pPr>
              <a:lnSpc>
                <a:spcPct val="120000"/>
              </a:lnSpc>
              <a:defRPr/>
            </a:pPr>
            <a:r>
              <a:rPr lang="zh-CN" altLang="en-US" b="1" dirty="0">
                <a:solidFill>
                  <a:srgbClr val="0070C0"/>
                </a:solidFill>
                <a:latin typeface="微软雅黑" panose="020B0503020204020204" pitchFamily="34" charset="-122"/>
              </a:rPr>
              <a:t>活结点为</a:t>
            </a:r>
            <a:r>
              <a:rPr lang="en-US" altLang="zh-CN" b="1" dirty="0">
                <a:solidFill>
                  <a:srgbClr val="0070C0"/>
                </a:solidFill>
                <a:latin typeface="微软雅黑" panose="020B0503020204020204" pitchFamily="34" charset="-122"/>
              </a:rPr>
              <a:t>A</a:t>
            </a:r>
            <a:r>
              <a:rPr lang="zh-CN" altLang="en-US" b="1" dirty="0">
                <a:solidFill>
                  <a:srgbClr val="0070C0"/>
                </a:solidFill>
                <a:latin typeface="微软雅黑" panose="020B0503020204020204" pitchFamily="34" charset="-122"/>
              </a:rPr>
              <a:t>、</a:t>
            </a:r>
            <a:r>
              <a:rPr lang="en-US" altLang="zh-CN" b="1" dirty="0">
                <a:solidFill>
                  <a:srgbClr val="0070C0"/>
                </a:solidFill>
                <a:latin typeface="微软雅黑" panose="020B0503020204020204" pitchFamily="34" charset="-122"/>
              </a:rPr>
              <a:t>C</a:t>
            </a:r>
          </a:p>
          <a:p>
            <a:pPr>
              <a:lnSpc>
                <a:spcPct val="120000"/>
              </a:lnSpc>
              <a:defRPr/>
            </a:pPr>
            <a:r>
              <a:rPr lang="en-US" altLang="zh-CN" b="1" dirty="0">
                <a:solidFill>
                  <a:srgbClr val="0070C0"/>
                </a:solidFill>
                <a:latin typeface="微软雅黑" panose="020B0503020204020204" pitchFamily="34" charset="-122"/>
              </a:rPr>
              <a:t>C</a:t>
            </a:r>
            <a:r>
              <a:rPr lang="zh-CN" altLang="en-US" b="1" dirty="0">
                <a:solidFill>
                  <a:srgbClr val="0070C0"/>
                </a:solidFill>
                <a:latin typeface="微软雅黑" panose="020B0503020204020204" pitchFamily="34" charset="-122"/>
              </a:rPr>
              <a:t>为当前扩展结点</a:t>
            </a:r>
          </a:p>
        </p:txBody>
      </p:sp>
      <p:sp>
        <p:nvSpPr>
          <p:cNvPr id="85" name="圆角矩形标注 84"/>
          <p:cNvSpPr/>
          <p:nvPr/>
        </p:nvSpPr>
        <p:spPr bwMode="auto">
          <a:xfrm>
            <a:off x="4182728" y="2071678"/>
            <a:ext cx="2643206" cy="1857388"/>
          </a:xfrm>
          <a:prstGeom prst="wedgeRoundRectCallout">
            <a:avLst>
              <a:gd name="adj1" fmla="val 61660"/>
              <a:gd name="adj2" fmla="val 37994"/>
              <a:gd name="adj3" fmla="val 16667"/>
            </a:avLst>
          </a:prstGeom>
          <a:solidFill>
            <a:srgbClr val="CCFF99"/>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lstStyle/>
          <a:p>
            <a:pPr>
              <a:lnSpc>
                <a:spcPct val="120000"/>
              </a:lnSpc>
              <a:defRPr/>
            </a:pPr>
            <a:r>
              <a:rPr lang="zh-CN" altLang="en-US" b="1" dirty="0">
                <a:solidFill>
                  <a:srgbClr val="0070C0"/>
                </a:solidFill>
                <a:latin typeface="微软雅黑" panose="020B0503020204020204" pitchFamily="34" charset="-122"/>
              </a:rPr>
              <a:t>扩展</a:t>
            </a:r>
            <a:r>
              <a:rPr lang="en-US" altLang="zh-CN" b="1" dirty="0">
                <a:solidFill>
                  <a:srgbClr val="0070C0"/>
                </a:solidFill>
                <a:latin typeface="微软雅黑" panose="020B0503020204020204" pitchFamily="34" charset="-122"/>
              </a:rPr>
              <a:t>C</a:t>
            </a:r>
            <a:r>
              <a:rPr lang="zh-CN" altLang="en-US" b="1" dirty="0">
                <a:solidFill>
                  <a:srgbClr val="0070C0"/>
                </a:solidFill>
                <a:latin typeface="微软雅黑" panose="020B0503020204020204" pitchFamily="34" charset="-122"/>
              </a:rPr>
              <a:t>，先到达</a:t>
            </a:r>
            <a:r>
              <a:rPr lang="en-US" altLang="zh-CN" b="1" dirty="0">
                <a:solidFill>
                  <a:srgbClr val="0070C0"/>
                </a:solidFill>
                <a:latin typeface="微软雅黑" panose="020B0503020204020204" pitchFamily="34" charset="-122"/>
              </a:rPr>
              <a:t>F</a:t>
            </a:r>
          </a:p>
          <a:p>
            <a:pPr>
              <a:lnSpc>
                <a:spcPct val="120000"/>
              </a:lnSpc>
              <a:defRPr/>
            </a:pPr>
            <a:r>
              <a:rPr lang="en-US" altLang="zh-CN" b="1" dirty="0">
                <a:solidFill>
                  <a:srgbClr val="FF0000"/>
                </a:solidFill>
                <a:latin typeface="微软雅黑" panose="020B0503020204020204" pitchFamily="34" charset="-122"/>
              </a:rPr>
              <a:t>C</a:t>
            </a:r>
            <a:r>
              <a:rPr lang="en-US" altLang="zh-CN" b="1" baseline="-25000" dirty="0">
                <a:solidFill>
                  <a:srgbClr val="FF0000"/>
                </a:solidFill>
                <a:latin typeface="微软雅黑" panose="020B0503020204020204" pitchFamily="34" charset="-122"/>
              </a:rPr>
              <a:t>r</a:t>
            </a:r>
            <a:r>
              <a:rPr lang="en-US" altLang="zh-CN" b="1" dirty="0">
                <a:solidFill>
                  <a:srgbClr val="FF0000"/>
                </a:solidFill>
                <a:latin typeface="微软雅黑" panose="020B0503020204020204" pitchFamily="34" charset="-122"/>
              </a:rPr>
              <a:t>=C</a:t>
            </a:r>
            <a:r>
              <a:rPr lang="en-US" altLang="zh-CN" b="1" baseline="-25000" dirty="0">
                <a:solidFill>
                  <a:srgbClr val="FF0000"/>
                </a:solidFill>
                <a:latin typeface="微软雅黑" panose="020B0503020204020204" pitchFamily="34" charset="-122"/>
              </a:rPr>
              <a:t>r</a:t>
            </a:r>
            <a:r>
              <a:rPr lang="en-US" altLang="zh-CN" b="1" dirty="0">
                <a:solidFill>
                  <a:srgbClr val="FF0000"/>
                </a:solidFill>
                <a:latin typeface="微软雅黑" panose="020B0503020204020204" pitchFamily="34" charset="-122"/>
              </a:rPr>
              <a:t>-w</a:t>
            </a:r>
            <a:r>
              <a:rPr lang="en-US" altLang="zh-CN" b="1" baseline="-25000" dirty="0">
                <a:solidFill>
                  <a:srgbClr val="FF0000"/>
                </a:solidFill>
                <a:latin typeface="微软雅黑" panose="020B0503020204020204" pitchFamily="34" charset="-122"/>
              </a:rPr>
              <a:t>2</a:t>
            </a:r>
            <a:r>
              <a:rPr lang="en-US" altLang="zh-CN" b="1" dirty="0">
                <a:solidFill>
                  <a:srgbClr val="FF0000"/>
                </a:solidFill>
                <a:latin typeface="微软雅黑" panose="020B0503020204020204" pitchFamily="34" charset="-122"/>
              </a:rPr>
              <a:t>=15</a:t>
            </a:r>
          </a:p>
          <a:p>
            <a:pPr>
              <a:lnSpc>
                <a:spcPct val="120000"/>
              </a:lnSpc>
              <a:defRPr/>
            </a:pPr>
            <a:r>
              <a:rPr lang="en-US" altLang="zh-CN" b="1" dirty="0">
                <a:solidFill>
                  <a:srgbClr val="FF0000"/>
                </a:solidFill>
                <a:latin typeface="微软雅黑" panose="020B0503020204020204" pitchFamily="34" charset="-122"/>
              </a:rPr>
              <a:t>V=V+v</a:t>
            </a:r>
            <a:r>
              <a:rPr lang="en-US" altLang="zh-CN" b="1" baseline="-25000" dirty="0">
                <a:solidFill>
                  <a:srgbClr val="FF0000"/>
                </a:solidFill>
                <a:latin typeface="微软雅黑" panose="020B0503020204020204" pitchFamily="34" charset="-122"/>
              </a:rPr>
              <a:t>2</a:t>
            </a:r>
            <a:r>
              <a:rPr lang="en-US" altLang="zh-CN" b="1" dirty="0">
                <a:solidFill>
                  <a:srgbClr val="FF0000"/>
                </a:solidFill>
                <a:latin typeface="微软雅黑" panose="020B0503020204020204" pitchFamily="34" charset="-122"/>
              </a:rPr>
              <a:t>=25</a:t>
            </a:r>
          </a:p>
          <a:p>
            <a:pPr>
              <a:lnSpc>
                <a:spcPct val="120000"/>
              </a:lnSpc>
              <a:defRPr/>
            </a:pPr>
            <a:r>
              <a:rPr lang="zh-CN" altLang="en-US" b="1" dirty="0">
                <a:solidFill>
                  <a:srgbClr val="0070C0"/>
                </a:solidFill>
                <a:latin typeface="微软雅黑" panose="020B0503020204020204" pitchFamily="34" charset="-122"/>
              </a:rPr>
              <a:t>此时活结点为</a:t>
            </a:r>
            <a:r>
              <a:rPr lang="en-US" altLang="zh-CN" b="1" dirty="0">
                <a:solidFill>
                  <a:srgbClr val="0070C0"/>
                </a:solidFill>
                <a:latin typeface="微软雅黑" panose="020B0503020204020204" pitchFamily="34" charset="-122"/>
              </a:rPr>
              <a:t>A,C,F</a:t>
            </a:r>
          </a:p>
          <a:p>
            <a:pPr>
              <a:lnSpc>
                <a:spcPct val="120000"/>
              </a:lnSpc>
              <a:defRPr/>
            </a:pPr>
            <a:r>
              <a:rPr lang="en-US" altLang="zh-CN" b="1" dirty="0">
                <a:solidFill>
                  <a:srgbClr val="0070C0"/>
                </a:solidFill>
                <a:latin typeface="微软雅黑" panose="020B0503020204020204" pitchFamily="34" charset="-122"/>
              </a:rPr>
              <a:t>F</a:t>
            </a:r>
            <a:r>
              <a:rPr lang="zh-CN" altLang="en-US" b="1" dirty="0">
                <a:solidFill>
                  <a:srgbClr val="0070C0"/>
                </a:solidFill>
                <a:latin typeface="微软雅黑" panose="020B0503020204020204" pitchFamily="34" charset="-122"/>
              </a:rPr>
              <a:t>成为当前扩展结点</a:t>
            </a:r>
          </a:p>
        </p:txBody>
      </p:sp>
      <p:sp>
        <p:nvSpPr>
          <p:cNvPr id="86" name="圆角矩形标注 85"/>
          <p:cNvSpPr/>
          <p:nvPr/>
        </p:nvSpPr>
        <p:spPr bwMode="auto">
          <a:xfrm>
            <a:off x="4182728" y="3929066"/>
            <a:ext cx="2714644" cy="2857496"/>
          </a:xfrm>
          <a:prstGeom prst="wedgeRoundRectCallout">
            <a:avLst>
              <a:gd name="adj1" fmla="val 69557"/>
              <a:gd name="adj2" fmla="val 1379"/>
              <a:gd name="adj3" fmla="val 16667"/>
            </a:avLst>
          </a:prstGeom>
          <a:solidFill>
            <a:srgbClr val="CCFF99"/>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lstStyle/>
          <a:p>
            <a:pPr>
              <a:lnSpc>
                <a:spcPct val="120000"/>
              </a:lnSpc>
              <a:defRPr/>
            </a:pPr>
            <a:r>
              <a:rPr lang="zh-CN" altLang="en-US" b="1" dirty="0">
                <a:solidFill>
                  <a:srgbClr val="0070C0"/>
                </a:solidFill>
                <a:latin typeface="微软雅黑" panose="020B0503020204020204" pitchFamily="34" charset="-122"/>
              </a:rPr>
              <a:t>扩展</a:t>
            </a:r>
            <a:r>
              <a:rPr lang="en-US" altLang="zh-CN" b="1" dirty="0">
                <a:solidFill>
                  <a:srgbClr val="0070C0"/>
                </a:solidFill>
                <a:latin typeface="微软雅黑" panose="020B0503020204020204" pitchFamily="34" charset="-122"/>
              </a:rPr>
              <a:t>F</a:t>
            </a:r>
            <a:r>
              <a:rPr lang="zh-CN" altLang="en-US" b="1" dirty="0">
                <a:solidFill>
                  <a:srgbClr val="0070C0"/>
                </a:solidFill>
                <a:latin typeface="微软雅黑" panose="020B0503020204020204" pitchFamily="34" charset="-122"/>
              </a:rPr>
              <a:t>，先到达</a:t>
            </a:r>
            <a:r>
              <a:rPr lang="en-US" altLang="zh-CN" b="1" dirty="0">
                <a:solidFill>
                  <a:srgbClr val="0070C0"/>
                </a:solidFill>
                <a:latin typeface="微软雅黑" panose="020B0503020204020204" pitchFamily="34" charset="-122"/>
              </a:rPr>
              <a:t>L</a:t>
            </a:r>
          </a:p>
          <a:p>
            <a:pPr>
              <a:lnSpc>
                <a:spcPct val="120000"/>
              </a:lnSpc>
              <a:defRPr/>
            </a:pPr>
            <a:r>
              <a:rPr lang="en-US" altLang="zh-CN" b="1" dirty="0">
                <a:solidFill>
                  <a:srgbClr val="FF0000"/>
                </a:solidFill>
                <a:latin typeface="微软雅黑" panose="020B0503020204020204" pitchFamily="34" charset="-122"/>
              </a:rPr>
              <a:t>C</a:t>
            </a:r>
            <a:r>
              <a:rPr lang="en-US" altLang="zh-CN" b="1" baseline="-25000" dirty="0">
                <a:solidFill>
                  <a:srgbClr val="FF0000"/>
                </a:solidFill>
                <a:latin typeface="微软雅黑" panose="020B0503020204020204" pitchFamily="34" charset="-122"/>
              </a:rPr>
              <a:t>r</a:t>
            </a:r>
            <a:r>
              <a:rPr lang="en-US" altLang="zh-CN" b="1" dirty="0">
                <a:solidFill>
                  <a:srgbClr val="FF0000"/>
                </a:solidFill>
                <a:latin typeface="微软雅黑" panose="020B0503020204020204" pitchFamily="34" charset="-122"/>
              </a:rPr>
              <a:t>=C</a:t>
            </a:r>
            <a:r>
              <a:rPr lang="en-US" altLang="zh-CN" b="1" baseline="-25000" dirty="0">
                <a:solidFill>
                  <a:srgbClr val="FF0000"/>
                </a:solidFill>
                <a:latin typeface="微软雅黑" panose="020B0503020204020204" pitchFamily="34" charset="-122"/>
              </a:rPr>
              <a:t>r</a:t>
            </a:r>
            <a:r>
              <a:rPr lang="en-US" altLang="zh-CN" b="1" dirty="0">
                <a:solidFill>
                  <a:srgbClr val="FF0000"/>
                </a:solidFill>
                <a:latin typeface="微软雅黑" panose="020B0503020204020204" pitchFamily="34" charset="-122"/>
              </a:rPr>
              <a:t>-w</a:t>
            </a:r>
            <a:r>
              <a:rPr lang="en-US" altLang="zh-CN" b="1" baseline="-25000" dirty="0">
                <a:solidFill>
                  <a:srgbClr val="FF0000"/>
                </a:solidFill>
                <a:latin typeface="微软雅黑" panose="020B0503020204020204" pitchFamily="34" charset="-122"/>
              </a:rPr>
              <a:t>3</a:t>
            </a:r>
            <a:r>
              <a:rPr lang="en-US" altLang="zh-CN" b="1" dirty="0">
                <a:solidFill>
                  <a:srgbClr val="FF0000"/>
                </a:solidFill>
                <a:latin typeface="微软雅黑" panose="020B0503020204020204" pitchFamily="34" charset="-122"/>
              </a:rPr>
              <a:t>=0</a:t>
            </a:r>
          </a:p>
          <a:p>
            <a:pPr>
              <a:lnSpc>
                <a:spcPct val="120000"/>
              </a:lnSpc>
              <a:defRPr/>
            </a:pPr>
            <a:r>
              <a:rPr lang="en-US" altLang="zh-CN" b="1" dirty="0">
                <a:solidFill>
                  <a:srgbClr val="FF0000"/>
                </a:solidFill>
                <a:latin typeface="微软雅黑" panose="020B0503020204020204" pitchFamily="34" charset="-122"/>
              </a:rPr>
              <a:t>V=V+v</a:t>
            </a:r>
            <a:r>
              <a:rPr lang="en-US" altLang="zh-CN" b="1" baseline="-25000" dirty="0">
                <a:solidFill>
                  <a:srgbClr val="FF0000"/>
                </a:solidFill>
                <a:latin typeface="微软雅黑" panose="020B0503020204020204" pitchFamily="34" charset="-122"/>
              </a:rPr>
              <a:t>3</a:t>
            </a:r>
            <a:r>
              <a:rPr lang="en-US" altLang="zh-CN" b="1" dirty="0">
                <a:solidFill>
                  <a:srgbClr val="FF0000"/>
                </a:solidFill>
                <a:latin typeface="微软雅黑" panose="020B0503020204020204" pitchFamily="34" charset="-122"/>
              </a:rPr>
              <a:t>=50</a:t>
            </a:r>
          </a:p>
          <a:p>
            <a:pPr>
              <a:lnSpc>
                <a:spcPct val="120000"/>
              </a:lnSpc>
              <a:defRPr/>
            </a:pPr>
            <a:r>
              <a:rPr lang="en-US" altLang="zh-CN" b="1" dirty="0">
                <a:solidFill>
                  <a:srgbClr val="0070C0"/>
                </a:solidFill>
                <a:latin typeface="微软雅黑" panose="020B0503020204020204" pitchFamily="34" charset="-122"/>
              </a:rPr>
              <a:t>L</a:t>
            </a:r>
            <a:r>
              <a:rPr lang="zh-CN" altLang="en-US" b="1" dirty="0">
                <a:solidFill>
                  <a:srgbClr val="0070C0"/>
                </a:solidFill>
                <a:latin typeface="微软雅黑" panose="020B0503020204020204" pitchFamily="34" charset="-122"/>
              </a:rPr>
              <a:t>是叶结点，且</a:t>
            </a:r>
            <a:r>
              <a:rPr lang="en-US" altLang="zh-CN" b="1" dirty="0">
                <a:solidFill>
                  <a:srgbClr val="FF0000"/>
                </a:solidFill>
                <a:latin typeface="微软雅黑" panose="020B0503020204020204" pitchFamily="34" charset="-122"/>
              </a:rPr>
              <a:t>50&gt;45</a:t>
            </a:r>
          </a:p>
          <a:p>
            <a:pPr>
              <a:lnSpc>
                <a:spcPct val="120000"/>
              </a:lnSpc>
              <a:defRPr/>
            </a:pPr>
            <a:r>
              <a:rPr lang="zh-CN" altLang="en-US" b="1" dirty="0">
                <a:solidFill>
                  <a:srgbClr val="0070C0"/>
                </a:solidFill>
                <a:latin typeface="微软雅黑" panose="020B0503020204020204" pitchFamily="34" charset="-122"/>
              </a:rPr>
              <a:t>得到一个可行解</a:t>
            </a:r>
            <a:endParaRPr lang="en-US" altLang="zh-CN" b="1" dirty="0">
              <a:solidFill>
                <a:srgbClr val="0070C0"/>
              </a:solidFill>
              <a:latin typeface="微软雅黑" panose="020B0503020204020204" pitchFamily="34" charset="-122"/>
            </a:endParaRPr>
          </a:p>
          <a:p>
            <a:pPr>
              <a:lnSpc>
                <a:spcPct val="120000"/>
              </a:lnSpc>
              <a:defRPr/>
            </a:pPr>
            <a:r>
              <a:rPr lang="en-US" altLang="zh-CN" b="1" dirty="0">
                <a:solidFill>
                  <a:srgbClr val="FF0000"/>
                </a:solidFill>
                <a:latin typeface="微软雅黑" panose="020B0503020204020204" pitchFamily="34" charset="-122"/>
              </a:rPr>
              <a:t>x=(0,1,1)</a:t>
            </a:r>
            <a:r>
              <a:rPr lang="zh-CN" altLang="en-US" b="1" dirty="0">
                <a:solidFill>
                  <a:srgbClr val="FF0000"/>
                </a:solidFill>
                <a:latin typeface="微软雅黑" panose="020B0503020204020204" pitchFamily="34" charset="-122"/>
              </a:rPr>
              <a:t>，</a:t>
            </a:r>
            <a:r>
              <a:rPr lang="en-US" altLang="zh-CN" b="1" dirty="0">
                <a:solidFill>
                  <a:srgbClr val="FF0000"/>
                </a:solidFill>
                <a:latin typeface="微软雅黑" panose="020B0503020204020204" pitchFamily="34" charset="-122"/>
              </a:rPr>
              <a:t>V=50</a:t>
            </a:r>
          </a:p>
          <a:p>
            <a:pPr>
              <a:lnSpc>
                <a:spcPct val="120000"/>
              </a:lnSpc>
              <a:defRPr/>
            </a:pPr>
            <a:r>
              <a:rPr lang="en-US" altLang="zh-CN" b="1" dirty="0">
                <a:solidFill>
                  <a:srgbClr val="0070C0"/>
                </a:solidFill>
                <a:latin typeface="微软雅黑" panose="020B0503020204020204" pitchFamily="34" charset="-122"/>
              </a:rPr>
              <a:t>L</a:t>
            </a:r>
            <a:r>
              <a:rPr lang="zh-CN" altLang="en-US" b="1" dirty="0">
                <a:solidFill>
                  <a:srgbClr val="0070C0"/>
                </a:solidFill>
                <a:latin typeface="微软雅黑" panose="020B0503020204020204" pitchFamily="34" charset="-122"/>
              </a:rPr>
              <a:t>不可扩展，死结点</a:t>
            </a:r>
            <a:endParaRPr lang="en-US" altLang="zh-CN" b="1" dirty="0">
              <a:solidFill>
                <a:srgbClr val="0070C0"/>
              </a:solidFill>
              <a:latin typeface="微软雅黑" panose="020B0503020204020204" pitchFamily="34" charset="-122"/>
            </a:endParaRPr>
          </a:p>
          <a:p>
            <a:pPr>
              <a:lnSpc>
                <a:spcPct val="120000"/>
              </a:lnSpc>
              <a:defRPr/>
            </a:pPr>
            <a:r>
              <a:rPr lang="zh-CN" altLang="en-US" b="1" dirty="0">
                <a:solidFill>
                  <a:srgbClr val="0070C0"/>
                </a:solidFill>
                <a:latin typeface="微软雅黑" panose="020B0503020204020204" pitchFamily="34" charset="-122"/>
              </a:rPr>
              <a:t>返回</a:t>
            </a:r>
            <a:r>
              <a:rPr lang="en-US" altLang="zh-CN" b="1" dirty="0">
                <a:solidFill>
                  <a:srgbClr val="0070C0"/>
                </a:solidFill>
                <a:latin typeface="微软雅黑" panose="020B0503020204020204" pitchFamily="34" charset="-122"/>
              </a:rPr>
              <a:t>F</a:t>
            </a:r>
            <a:endParaRPr lang="zh-CN" altLang="en-US" b="1" dirty="0">
              <a:solidFill>
                <a:srgbClr val="0070C0"/>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500"/>
                                        <p:tgtEl>
                                          <p:spTgt spid="8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fade">
                                      <p:cBhvr>
                                        <p:cTn id="17" dur="500"/>
                                        <p:tgtEl>
                                          <p:spTgt spid="8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fade">
                                      <p:cBhvr>
                                        <p:cTn id="22" dur="500"/>
                                        <p:tgtEl>
                                          <p:spTgt spid="7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fade">
                                      <p:cBhvr>
                                        <p:cTn id="27" dur="500"/>
                                        <p:tgtEl>
                                          <p:spTgt spid="8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5"/>
                                        </p:tgtEl>
                                        <p:attrNameLst>
                                          <p:attrName>style.visibility</p:attrName>
                                        </p:attrNameLst>
                                      </p:cBhvr>
                                      <p:to>
                                        <p:strVal val="visible"/>
                                      </p:to>
                                    </p:set>
                                    <p:animEffect transition="in" filter="fade">
                                      <p:cBhvr>
                                        <p:cTn id="32" dur="500"/>
                                        <p:tgtEl>
                                          <p:spTgt spid="8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fade">
                                      <p:cBhvr>
                                        <p:cTn id="37" dur="500"/>
                                        <p:tgtEl>
                                          <p:spTgt spid="8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9"/>
                                        </p:tgtEl>
                                        <p:attrNameLst>
                                          <p:attrName>style.visibility</p:attrName>
                                        </p:attrNameLst>
                                      </p:cBhvr>
                                      <p:to>
                                        <p:strVal val="visible"/>
                                      </p:to>
                                    </p:set>
                                    <p:animEffect transition="in" filter="fade">
                                      <p:cBhvr>
                                        <p:cTn id="42" dur="500"/>
                                        <p:tgtEl>
                                          <p:spTgt spid="8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5.1 </a:t>
            </a:r>
            <a:r>
              <a:rPr altLang="en-US" dirty="0"/>
              <a:t>回溯法的算法框架</a:t>
            </a:r>
          </a:p>
        </p:txBody>
      </p:sp>
      <p:sp>
        <p:nvSpPr>
          <p:cNvPr id="20483" name="内容占位符 2"/>
          <p:cNvSpPr>
            <a:spLocks noGrp="1"/>
          </p:cNvSpPr>
          <p:nvPr>
            <p:ph idx="1"/>
          </p:nvPr>
        </p:nvSpPr>
        <p:spPr>
          <a:xfrm>
            <a:off x="875030" y="1082040"/>
            <a:ext cx="8345488" cy="728663"/>
          </a:xfrm>
        </p:spPr>
        <p:txBody>
          <a:bodyPr/>
          <a:lstStyle/>
          <a:p>
            <a:r>
              <a:rPr lang="en-US" altLang="zh-CN"/>
              <a:t>n=3, </a:t>
            </a:r>
            <a:r>
              <a:rPr lang="en-US" altLang="zh-CN">
                <a:solidFill>
                  <a:srgbClr val="FF0000"/>
                </a:solidFill>
              </a:rPr>
              <a:t>C=30</a:t>
            </a:r>
            <a:r>
              <a:rPr lang="en-US" altLang="zh-CN"/>
              <a:t>, </a:t>
            </a:r>
            <a:r>
              <a:rPr lang="en-US" altLang="zh-CN">
                <a:solidFill>
                  <a:srgbClr val="0000FF"/>
                </a:solidFill>
              </a:rPr>
              <a:t>w={16,15,15}</a:t>
            </a:r>
            <a:r>
              <a:rPr lang="en-US" altLang="zh-CN"/>
              <a:t>, </a:t>
            </a:r>
            <a:r>
              <a:rPr lang="en-US" altLang="zh-CN">
                <a:solidFill>
                  <a:srgbClr val="FF0000"/>
                </a:solidFill>
              </a:rPr>
              <a:t>v={45,25,25}</a:t>
            </a:r>
            <a:endParaRPr lang="zh-CN" altLang="en-US"/>
          </a:p>
        </p:txBody>
      </p:sp>
      <p:sp>
        <p:nvSpPr>
          <p:cNvPr id="44" name="Oval 62"/>
          <p:cNvSpPr>
            <a:spLocks noChangeArrowheads="1"/>
          </p:cNvSpPr>
          <p:nvPr/>
        </p:nvSpPr>
        <p:spPr bwMode="auto">
          <a:xfrm>
            <a:off x="5394320" y="1785926"/>
            <a:ext cx="649288" cy="649288"/>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dirty="0"/>
              <a:t>A</a:t>
            </a:r>
          </a:p>
        </p:txBody>
      </p:sp>
      <p:sp>
        <p:nvSpPr>
          <p:cNvPr id="23559" name="Text Box 65"/>
          <p:cNvSpPr txBox="1">
            <a:spLocks noChangeArrowheads="1"/>
          </p:cNvSpPr>
          <p:nvPr/>
        </p:nvSpPr>
        <p:spPr bwMode="auto">
          <a:xfrm>
            <a:off x="6037263" y="1857375"/>
            <a:ext cx="1704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C</a:t>
            </a:r>
            <a:r>
              <a:rPr lang="en-US" altLang="zh-CN" sz="2000" b="1" baseline="-25000">
                <a:solidFill>
                  <a:srgbClr val="0000FF"/>
                </a:solidFill>
              </a:rPr>
              <a:t>r</a:t>
            </a:r>
            <a:r>
              <a:rPr lang="en-US" altLang="zh-CN" sz="2000" b="1">
                <a:solidFill>
                  <a:srgbClr val="0000FF"/>
                </a:solidFill>
              </a:rPr>
              <a:t>=C=30,V=0</a:t>
            </a:r>
          </a:p>
        </p:txBody>
      </p:sp>
      <p:sp>
        <p:nvSpPr>
          <p:cNvPr id="46" name="Oval 64"/>
          <p:cNvSpPr>
            <a:spLocks noChangeArrowheads="1"/>
          </p:cNvSpPr>
          <p:nvPr/>
        </p:nvSpPr>
        <p:spPr bwMode="auto">
          <a:xfrm>
            <a:off x="3554442" y="2682896"/>
            <a:ext cx="649287" cy="649288"/>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dirty="0"/>
              <a:t>B</a:t>
            </a:r>
          </a:p>
        </p:txBody>
      </p:sp>
      <p:sp>
        <p:nvSpPr>
          <p:cNvPr id="23563" name="Text Box 66"/>
          <p:cNvSpPr txBox="1">
            <a:spLocks noChangeArrowheads="1"/>
          </p:cNvSpPr>
          <p:nvPr/>
        </p:nvSpPr>
        <p:spPr bwMode="auto">
          <a:xfrm>
            <a:off x="2108200" y="2428875"/>
            <a:ext cx="15382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w</a:t>
            </a:r>
            <a:r>
              <a:rPr lang="en-US" altLang="zh-CN" sz="2000" b="1" baseline="-25000">
                <a:solidFill>
                  <a:srgbClr val="0000FF"/>
                </a:solidFill>
              </a:rPr>
              <a:t>1</a:t>
            </a:r>
            <a:r>
              <a:rPr lang="en-US" altLang="zh-CN" sz="2000" b="1">
                <a:solidFill>
                  <a:srgbClr val="0000FF"/>
                </a:solidFill>
              </a:rPr>
              <a:t>=16,v</a:t>
            </a:r>
            <a:r>
              <a:rPr lang="en-US" altLang="zh-CN" sz="2000" b="1" baseline="-25000">
                <a:solidFill>
                  <a:srgbClr val="0000FF"/>
                </a:solidFill>
              </a:rPr>
              <a:t>1</a:t>
            </a:r>
            <a:r>
              <a:rPr lang="en-US" altLang="zh-CN" sz="2000" b="1">
                <a:solidFill>
                  <a:srgbClr val="0000FF"/>
                </a:solidFill>
              </a:rPr>
              <a:t>=45</a:t>
            </a:r>
          </a:p>
          <a:p>
            <a:r>
              <a:rPr lang="en-US" altLang="zh-CN" sz="2000" b="1">
                <a:solidFill>
                  <a:srgbClr val="0000FF"/>
                </a:solidFill>
              </a:rPr>
              <a:t>C</a:t>
            </a:r>
            <a:r>
              <a:rPr lang="en-US" altLang="zh-CN" sz="2000" b="1" baseline="-25000">
                <a:solidFill>
                  <a:srgbClr val="0000FF"/>
                </a:solidFill>
              </a:rPr>
              <a:t>r</a:t>
            </a:r>
            <a:r>
              <a:rPr lang="en-US" altLang="zh-CN" sz="2000" b="1">
                <a:solidFill>
                  <a:srgbClr val="0000FF"/>
                </a:solidFill>
              </a:rPr>
              <a:t>=14,V=45</a:t>
            </a:r>
          </a:p>
        </p:txBody>
      </p:sp>
      <p:sp>
        <p:nvSpPr>
          <p:cNvPr id="48" name="Oval 67"/>
          <p:cNvSpPr>
            <a:spLocks noChangeArrowheads="1"/>
          </p:cNvSpPr>
          <p:nvPr/>
        </p:nvSpPr>
        <p:spPr bwMode="auto">
          <a:xfrm>
            <a:off x="6938992" y="2682896"/>
            <a:ext cx="649287" cy="649287"/>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dirty="0"/>
              <a:t>C</a:t>
            </a:r>
          </a:p>
        </p:txBody>
      </p:sp>
      <p:sp>
        <p:nvSpPr>
          <p:cNvPr id="23567" name="Text Box 68"/>
          <p:cNvSpPr txBox="1">
            <a:spLocks noChangeArrowheads="1"/>
          </p:cNvSpPr>
          <p:nvPr/>
        </p:nvSpPr>
        <p:spPr bwMode="auto">
          <a:xfrm>
            <a:off x="7515225" y="2755900"/>
            <a:ext cx="1373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C</a:t>
            </a:r>
            <a:r>
              <a:rPr lang="en-US" altLang="zh-CN" sz="2000" b="1" baseline="-25000">
                <a:solidFill>
                  <a:srgbClr val="0000FF"/>
                </a:solidFill>
              </a:rPr>
              <a:t>r</a:t>
            </a:r>
            <a:r>
              <a:rPr lang="en-US" altLang="zh-CN" sz="2000" b="1">
                <a:solidFill>
                  <a:srgbClr val="0000FF"/>
                </a:solidFill>
              </a:rPr>
              <a:t>=30,V=0</a:t>
            </a:r>
          </a:p>
        </p:txBody>
      </p:sp>
      <p:sp>
        <p:nvSpPr>
          <p:cNvPr id="8" name="Oval 71"/>
          <p:cNvSpPr>
            <a:spLocks noChangeArrowheads="1"/>
          </p:cNvSpPr>
          <p:nvPr/>
        </p:nvSpPr>
        <p:spPr bwMode="auto">
          <a:xfrm>
            <a:off x="2906742" y="3763983"/>
            <a:ext cx="649287" cy="649288"/>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a:t>D</a:t>
            </a:r>
          </a:p>
        </p:txBody>
      </p:sp>
      <p:sp>
        <p:nvSpPr>
          <p:cNvPr id="23571" name="Text Box 72"/>
          <p:cNvSpPr txBox="1">
            <a:spLocks noChangeArrowheads="1"/>
          </p:cNvSpPr>
          <p:nvPr/>
        </p:nvSpPr>
        <p:spPr bwMode="auto">
          <a:xfrm>
            <a:off x="3465513" y="3929063"/>
            <a:ext cx="12176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FF0000"/>
                </a:solidFill>
              </a:rPr>
              <a:t>C</a:t>
            </a:r>
            <a:r>
              <a:rPr lang="en-US" altLang="zh-CN" sz="2000" b="1" baseline="-25000">
                <a:solidFill>
                  <a:srgbClr val="FF0000"/>
                </a:solidFill>
              </a:rPr>
              <a:t>r</a:t>
            </a:r>
            <a:r>
              <a:rPr lang="en-US" altLang="zh-CN" sz="2000" b="1">
                <a:solidFill>
                  <a:srgbClr val="FF0000"/>
                </a:solidFill>
              </a:rPr>
              <a:t>&lt;w</a:t>
            </a:r>
            <a:r>
              <a:rPr lang="en-US" altLang="zh-CN" sz="2000" b="1" baseline="-25000">
                <a:solidFill>
                  <a:srgbClr val="FF0000"/>
                </a:solidFill>
              </a:rPr>
              <a:t>2</a:t>
            </a:r>
          </a:p>
          <a:p>
            <a:r>
              <a:rPr lang="zh-CN" altLang="en-US" sz="2000" b="1">
                <a:solidFill>
                  <a:srgbClr val="FF0000"/>
                </a:solidFill>
                <a:ea typeface="楷体_GB2312" pitchFamily="49" charset="-122"/>
              </a:rPr>
              <a:t>不可行解</a:t>
            </a:r>
          </a:p>
        </p:txBody>
      </p:sp>
      <p:sp>
        <p:nvSpPr>
          <p:cNvPr id="9" name="Oval 75"/>
          <p:cNvSpPr>
            <a:spLocks noChangeArrowheads="1"/>
          </p:cNvSpPr>
          <p:nvPr/>
        </p:nvSpPr>
        <p:spPr bwMode="auto">
          <a:xfrm>
            <a:off x="3552854" y="4987946"/>
            <a:ext cx="649288" cy="649287"/>
          </a:xfrm>
          <a:prstGeom prst="ellipse">
            <a:avLst/>
          </a:prstGeom>
          <a:solidFill>
            <a:srgbClr val="C00000"/>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dirty="0"/>
              <a:t>J</a:t>
            </a:r>
          </a:p>
        </p:txBody>
      </p:sp>
      <p:sp>
        <p:nvSpPr>
          <p:cNvPr id="23575" name="Text Box 77"/>
          <p:cNvSpPr txBox="1">
            <a:spLocks noChangeArrowheads="1"/>
          </p:cNvSpPr>
          <p:nvPr/>
        </p:nvSpPr>
        <p:spPr bwMode="auto">
          <a:xfrm>
            <a:off x="4179888" y="5143500"/>
            <a:ext cx="12176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FF0000"/>
                </a:solidFill>
              </a:rPr>
              <a:t>C</a:t>
            </a:r>
            <a:r>
              <a:rPr lang="en-US" altLang="zh-CN" sz="2000" b="1" baseline="-25000">
                <a:solidFill>
                  <a:srgbClr val="FF0000"/>
                </a:solidFill>
              </a:rPr>
              <a:t>r</a:t>
            </a:r>
            <a:r>
              <a:rPr lang="en-US" altLang="zh-CN" sz="2000" b="1">
                <a:solidFill>
                  <a:srgbClr val="FF0000"/>
                </a:solidFill>
              </a:rPr>
              <a:t>&lt;w</a:t>
            </a:r>
            <a:r>
              <a:rPr lang="en-US" altLang="zh-CN" sz="2000" b="1" baseline="-25000">
                <a:solidFill>
                  <a:srgbClr val="FF0000"/>
                </a:solidFill>
              </a:rPr>
              <a:t>3</a:t>
            </a:r>
          </a:p>
          <a:p>
            <a:r>
              <a:rPr lang="zh-CN" altLang="en-US" sz="2000" b="1">
                <a:solidFill>
                  <a:srgbClr val="FF0000"/>
                </a:solidFill>
                <a:ea typeface="楷体_GB2312" pitchFamily="49" charset="-122"/>
              </a:rPr>
              <a:t>不可行解</a:t>
            </a:r>
          </a:p>
        </p:txBody>
      </p:sp>
      <p:sp>
        <p:nvSpPr>
          <p:cNvPr id="10" name="Oval 79"/>
          <p:cNvSpPr>
            <a:spLocks noChangeArrowheads="1"/>
          </p:cNvSpPr>
          <p:nvPr/>
        </p:nvSpPr>
        <p:spPr bwMode="auto">
          <a:xfrm>
            <a:off x="5354667" y="4914921"/>
            <a:ext cx="649288" cy="649288"/>
          </a:xfrm>
          <a:prstGeom prst="ellipse">
            <a:avLst/>
          </a:prstGeom>
          <a:solidFill>
            <a:srgbClr val="008000"/>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a:t>K</a:t>
            </a:r>
          </a:p>
        </p:txBody>
      </p:sp>
      <p:sp>
        <p:nvSpPr>
          <p:cNvPr id="23579" name="Text Box 80"/>
          <p:cNvSpPr txBox="1">
            <a:spLocks noChangeArrowheads="1"/>
          </p:cNvSpPr>
          <p:nvPr/>
        </p:nvSpPr>
        <p:spPr bwMode="auto">
          <a:xfrm>
            <a:off x="5930900" y="4843463"/>
            <a:ext cx="12239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6600"/>
                </a:solidFill>
              </a:rPr>
              <a:t>C</a:t>
            </a:r>
            <a:r>
              <a:rPr lang="en-US" altLang="zh-CN" sz="2000" b="1" baseline="-25000">
                <a:solidFill>
                  <a:srgbClr val="006600"/>
                </a:solidFill>
              </a:rPr>
              <a:t>r</a:t>
            </a:r>
            <a:r>
              <a:rPr lang="en-US" altLang="zh-CN" sz="2000" b="1">
                <a:solidFill>
                  <a:srgbClr val="006600"/>
                </a:solidFill>
              </a:rPr>
              <a:t>=14</a:t>
            </a:r>
          </a:p>
          <a:p>
            <a:r>
              <a:rPr lang="en-US" altLang="zh-CN" sz="2000" b="1">
                <a:solidFill>
                  <a:srgbClr val="006600"/>
                </a:solidFill>
              </a:rPr>
              <a:t>V=45</a:t>
            </a:r>
          </a:p>
          <a:p>
            <a:r>
              <a:rPr lang="en-US" altLang="zh-CN" sz="2000" b="1">
                <a:solidFill>
                  <a:srgbClr val="006600"/>
                </a:solidFill>
              </a:rPr>
              <a:t>x=(1,0,0)</a:t>
            </a:r>
          </a:p>
        </p:txBody>
      </p:sp>
      <p:sp>
        <p:nvSpPr>
          <p:cNvPr id="23580" name="Freeform 83"/>
          <p:cNvSpPr/>
          <p:nvPr/>
        </p:nvSpPr>
        <p:spPr bwMode="auto">
          <a:xfrm>
            <a:off x="4130675" y="4411663"/>
            <a:ext cx="863600" cy="720725"/>
          </a:xfrm>
          <a:custGeom>
            <a:avLst/>
            <a:gdLst>
              <a:gd name="T0" fmla="*/ 0 w 544"/>
              <a:gd name="T1" fmla="*/ 454 h 454"/>
              <a:gd name="T2" fmla="*/ 408 w 544"/>
              <a:gd name="T3" fmla="*/ 272 h 454"/>
              <a:gd name="T4" fmla="*/ 544 w 544"/>
              <a:gd name="T5" fmla="*/ 0 h 454"/>
              <a:gd name="T6" fmla="*/ 0 60000 65536"/>
              <a:gd name="T7" fmla="*/ 0 60000 65536"/>
              <a:gd name="T8" fmla="*/ 0 60000 65536"/>
            </a:gdLst>
            <a:ahLst/>
            <a:cxnLst>
              <a:cxn ang="T6">
                <a:pos x="T0" y="T1"/>
              </a:cxn>
              <a:cxn ang="T7">
                <a:pos x="T2" y="T3"/>
              </a:cxn>
              <a:cxn ang="T8">
                <a:pos x="T4" y="T5"/>
              </a:cxn>
            </a:cxnLst>
            <a:rect l="0" t="0" r="r" b="b"/>
            <a:pathLst>
              <a:path w="544" h="454">
                <a:moveTo>
                  <a:pt x="0" y="454"/>
                </a:moveTo>
                <a:cubicBezTo>
                  <a:pt x="158" y="401"/>
                  <a:pt x="317" y="348"/>
                  <a:pt x="408" y="272"/>
                </a:cubicBezTo>
                <a:cubicBezTo>
                  <a:pt x="499" y="196"/>
                  <a:pt x="521" y="45"/>
                  <a:pt x="544" y="0"/>
                </a:cubicBezTo>
              </a:path>
            </a:pathLst>
          </a:custGeom>
          <a:noFill/>
          <a:ln w="19050">
            <a:solidFill>
              <a:srgbClr val="0000FF"/>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81" name="Freeform 84"/>
          <p:cNvSpPr/>
          <p:nvPr/>
        </p:nvSpPr>
        <p:spPr bwMode="auto">
          <a:xfrm>
            <a:off x="7083425" y="4195763"/>
            <a:ext cx="358775" cy="720725"/>
          </a:xfrm>
          <a:custGeom>
            <a:avLst/>
            <a:gdLst>
              <a:gd name="T0" fmla="*/ 318 w 325"/>
              <a:gd name="T1" fmla="*/ 454 h 454"/>
              <a:gd name="T2" fmla="*/ 272 w 325"/>
              <a:gd name="T3" fmla="*/ 91 h 454"/>
              <a:gd name="T4" fmla="*/ 0 w 325"/>
              <a:gd name="T5" fmla="*/ 0 h 454"/>
              <a:gd name="T6" fmla="*/ 0 60000 65536"/>
              <a:gd name="T7" fmla="*/ 0 60000 65536"/>
              <a:gd name="T8" fmla="*/ 0 60000 65536"/>
            </a:gdLst>
            <a:ahLst/>
            <a:cxnLst>
              <a:cxn ang="T6">
                <a:pos x="T0" y="T1"/>
              </a:cxn>
              <a:cxn ang="T7">
                <a:pos x="T2" y="T3"/>
              </a:cxn>
              <a:cxn ang="T8">
                <a:pos x="T4" y="T5"/>
              </a:cxn>
            </a:cxnLst>
            <a:rect l="0" t="0" r="r" b="b"/>
            <a:pathLst>
              <a:path w="325" h="454">
                <a:moveTo>
                  <a:pt x="318" y="454"/>
                </a:moveTo>
                <a:cubicBezTo>
                  <a:pt x="321" y="310"/>
                  <a:pt x="325" y="166"/>
                  <a:pt x="272" y="91"/>
                </a:cubicBezTo>
                <a:cubicBezTo>
                  <a:pt x="219" y="16"/>
                  <a:pt x="45" y="15"/>
                  <a:pt x="0" y="0"/>
                </a:cubicBezTo>
              </a:path>
            </a:pathLst>
          </a:custGeom>
          <a:noFill/>
          <a:ln w="19050">
            <a:solidFill>
              <a:srgbClr val="0000FF"/>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82" name="Freeform 85"/>
          <p:cNvSpPr/>
          <p:nvPr/>
        </p:nvSpPr>
        <p:spPr bwMode="auto">
          <a:xfrm>
            <a:off x="4275138" y="3043238"/>
            <a:ext cx="792162" cy="720725"/>
          </a:xfrm>
          <a:custGeom>
            <a:avLst/>
            <a:gdLst>
              <a:gd name="T0" fmla="*/ 499 w 499"/>
              <a:gd name="T1" fmla="*/ 454 h 454"/>
              <a:gd name="T2" fmla="*/ 408 w 499"/>
              <a:gd name="T3" fmla="*/ 136 h 454"/>
              <a:gd name="T4" fmla="*/ 0 w 499"/>
              <a:gd name="T5" fmla="*/ 0 h 454"/>
              <a:gd name="T6" fmla="*/ 0 60000 65536"/>
              <a:gd name="T7" fmla="*/ 0 60000 65536"/>
              <a:gd name="T8" fmla="*/ 0 60000 65536"/>
            </a:gdLst>
            <a:ahLst/>
            <a:cxnLst>
              <a:cxn ang="T6">
                <a:pos x="T0" y="T1"/>
              </a:cxn>
              <a:cxn ang="T7">
                <a:pos x="T2" y="T3"/>
              </a:cxn>
              <a:cxn ang="T8">
                <a:pos x="T4" y="T5"/>
              </a:cxn>
            </a:cxnLst>
            <a:rect l="0" t="0" r="r" b="b"/>
            <a:pathLst>
              <a:path w="499" h="454">
                <a:moveTo>
                  <a:pt x="499" y="454"/>
                </a:moveTo>
                <a:cubicBezTo>
                  <a:pt x="495" y="333"/>
                  <a:pt x="491" y="212"/>
                  <a:pt x="408" y="136"/>
                </a:cubicBezTo>
                <a:cubicBezTo>
                  <a:pt x="325" y="60"/>
                  <a:pt x="68" y="23"/>
                  <a:pt x="0" y="0"/>
                </a:cubicBezTo>
              </a:path>
            </a:pathLst>
          </a:custGeom>
          <a:noFill/>
          <a:ln w="19050">
            <a:solidFill>
              <a:srgbClr val="0000FF"/>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83" name="Freeform 86"/>
          <p:cNvSpPr/>
          <p:nvPr/>
        </p:nvSpPr>
        <p:spPr bwMode="auto">
          <a:xfrm>
            <a:off x="3482975" y="3332163"/>
            <a:ext cx="503238" cy="576262"/>
          </a:xfrm>
          <a:custGeom>
            <a:avLst/>
            <a:gdLst>
              <a:gd name="T0" fmla="*/ 0 w 317"/>
              <a:gd name="T1" fmla="*/ 363 h 363"/>
              <a:gd name="T2" fmla="*/ 272 w 317"/>
              <a:gd name="T3" fmla="*/ 181 h 363"/>
              <a:gd name="T4" fmla="*/ 272 w 317"/>
              <a:gd name="T5" fmla="*/ 0 h 363"/>
              <a:gd name="T6" fmla="*/ 0 60000 65536"/>
              <a:gd name="T7" fmla="*/ 0 60000 65536"/>
              <a:gd name="T8" fmla="*/ 0 60000 65536"/>
            </a:gdLst>
            <a:ahLst/>
            <a:cxnLst>
              <a:cxn ang="T6">
                <a:pos x="T0" y="T1"/>
              </a:cxn>
              <a:cxn ang="T7">
                <a:pos x="T2" y="T3"/>
              </a:cxn>
              <a:cxn ang="T8">
                <a:pos x="T4" y="T5"/>
              </a:cxn>
            </a:cxnLst>
            <a:rect l="0" t="0" r="r" b="b"/>
            <a:pathLst>
              <a:path w="317" h="363">
                <a:moveTo>
                  <a:pt x="0" y="363"/>
                </a:moveTo>
                <a:cubicBezTo>
                  <a:pt x="113" y="302"/>
                  <a:pt x="227" y="241"/>
                  <a:pt x="272" y="181"/>
                </a:cubicBezTo>
                <a:cubicBezTo>
                  <a:pt x="317" y="121"/>
                  <a:pt x="272" y="30"/>
                  <a:pt x="272" y="0"/>
                </a:cubicBezTo>
              </a:path>
            </a:pathLst>
          </a:custGeom>
          <a:noFill/>
          <a:ln w="19050">
            <a:solidFill>
              <a:srgbClr val="0000FF"/>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84" name="Freeform 87"/>
          <p:cNvSpPr/>
          <p:nvPr/>
        </p:nvSpPr>
        <p:spPr bwMode="auto">
          <a:xfrm>
            <a:off x="4130675" y="2395538"/>
            <a:ext cx="1584325" cy="503237"/>
          </a:xfrm>
          <a:custGeom>
            <a:avLst/>
            <a:gdLst>
              <a:gd name="T0" fmla="*/ 0 w 998"/>
              <a:gd name="T1" fmla="*/ 317 h 317"/>
              <a:gd name="T2" fmla="*/ 544 w 998"/>
              <a:gd name="T3" fmla="*/ 227 h 317"/>
              <a:gd name="T4" fmla="*/ 998 w 998"/>
              <a:gd name="T5" fmla="*/ 0 h 317"/>
              <a:gd name="T6" fmla="*/ 0 60000 65536"/>
              <a:gd name="T7" fmla="*/ 0 60000 65536"/>
              <a:gd name="T8" fmla="*/ 0 60000 65536"/>
            </a:gdLst>
            <a:ahLst/>
            <a:cxnLst>
              <a:cxn ang="T6">
                <a:pos x="T0" y="T1"/>
              </a:cxn>
              <a:cxn ang="T7">
                <a:pos x="T2" y="T3"/>
              </a:cxn>
              <a:cxn ang="T8">
                <a:pos x="T4" y="T5"/>
              </a:cxn>
            </a:cxnLst>
            <a:rect l="0" t="0" r="r" b="b"/>
            <a:pathLst>
              <a:path w="998" h="317">
                <a:moveTo>
                  <a:pt x="0" y="317"/>
                </a:moveTo>
                <a:cubicBezTo>
                  <a:pt x="189" y="298"/>
                  <a:pt x="378" y="280"/>
                  <a:pt x="544" y="227"/>
                </a:cubicBezTo>
                <a:cubicBezTo>
                  <a:pt x="710" y="174"/>
                  <a:pt x="923" y="38"/>
                  <a:pt x="998" y="0"/>
                </a:cubicBezTo>
              </a:path>
            </a:pathLst>
          </a:custGeom>
          <a:noFill/>
          <a:ln w="19050">
            <a:solidFill>
              <a:srgbClr val="0000FF"/>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 name="Oval 88"/>
          <p:cNvSpPr>
            <a:spLocks noChangeArrowheads="1"/>
          </p:cNvSpPr>
          <p:nvPr/>
        </p:nvSpPr>
        <p:spPr bwMode="auto">
          <a:xfrm>
            <a:off x="2322486" y="5780108"/>
            <a:ext cx="649288" cy="649288"/>
          </a:xfrm>
          <a:prstGeom prst="ellipse">
            <a:avLst/>
          </a:prstGeom>
          <a:solidFill>
            <a:srgbClr val="FF66FF"/>
          </a:solidFill>
          <a:ln w="19050">
            <a:solidFill>
              <a:srgbClr val="FF0000"/>
            </a:solidFill>
            <a:prstDash val="lgDash"/>
          </a:ln>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en-US" altLang="zh-CN" sz="2000" b="1"/>
              <a:t>H</a:t>
            </a:r>
          </a:p>
        </p:txBody>
      </p:sp>
      <p:sp>
        <p:nvSpPr>
          <p:cNvPr id="12" name="Oval 89"/>
          <p:cNvSpPr>
            <a:spLocks noChangeArrowheads="1"/>
          </p:cNvSpPr>
          <p:nvPr/>
        </p:nvSpPr>
        <p:spPr bwMode="auto">
          <a:xfrm>
            <a:off x="3179742" y="5786454"/>
            <a:ext cx="649288" cy="649288"/>
          </a:xfrm>
          <a:prstGeom prst="ellipse">
            <a:avLst/>
          </a:prstGeom>
          <a:solidFill>
            <a:srgbClr val="FF66FF"/>
          </a:solidFill>
          <a:ln w="19050">
            <a:solidFill>
              <a:srgbClr val="FF0000"/>
            </a:solidFill>
            <a:prstDash val="lgDash"/>
          </a:ln>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en-US" altLang="zh-CN" sz="2000" b="1"/>
              <a:t>I</a:t>
            </a:r>
          </a:p>
        </p:txBody>
      </p:sp>
      <p:sp>
        <p:nvSpPr>
          <p:cNvPr id="23591" name="Line 90"/>
          <p:cNvSpPr>
            <a:spLocks noChangeShapeType="1"/>
          </p:cNvSpPr>
          <p:nvPr/>
        </p:nvSpPr>
        <p:spPr bwMode="auto">
          <a:xfrm flipH="1">
            <a:off x="2608263" y="4429125"/>
            <a:ext cx="500062" cy="1357313"/>
          </a:xfrm>
          <a:prstGeom prst="line">
            <a:avLst/>
          </a:prstGeom>
          <a:noFill/>
          <a:ln w="19050">
            <a:solidFill>
              <a:srgbClr val="FF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3592" name="Line 91"/>
          <p:cNvSpPr>
            <a:spLocks noChangeShapeType="1"/>
          </p:cNvSpPr>
          <p:nvPr/>
        </p:nvSpPr>
        <p:spPr bwMode="auto">
          <a:xfrm>
            <a:off x="3267075" y="4411663"/>
            <a:ext cx="198438" cy="1446212"/>
          </a:xfrm>
          <a:prstGeom prst="line">
            <a:avLst/>
          </a:prstGeom>
          <a:noFill/>
          <a:ln w="19050">
            <a:solidFill>
              <a:srgbClr val="FF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3" name="Oval 73"/>
          <p:cNvSpPr>
            <a:spLocks noChangeArrowheads="1"/>
          </p:cNvSpPr>
          <p:nvPr/>
        </p:nvSpPr>
        <p:spPr bwMode="auto">
          <a:xfrm>
            <a:off x="4778404" y="3763983"/>
            <a:ext cx="649288" cy="649287"/>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a:t>E</a:t>
            </a:r>
          </a:p>
        </p:txBody>
      </p:sp>
      <p:sp>
        <p:nvSpPr>
          <p:cNvPr id="23596" name="Text Box 74"/>
          <p:cNvSpPr txBox="1">
            <a:spLocks noChangeArrowheads="1"/>
          </p:cNvSpPr>
          <p:nvPr/>
        </p:nvSpPr>
        <p:spPr bwMode="auto">
          <a:xfrm>
            <a:off x="5322888" y="3429000"/>
            <a:ext cx="847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C</a:t>
            </a:r>
            <a:r>
              <a:rPr lang="en-US" altLang="zh-CN" sz="2000" b="1" baseline="-25000">
                <a:solidFill>
                  <a:srgbClr val="0000FF"/>
                </a:solidFill>
              </a:rPr>
              <a:t>r</a:t>
            </a:r>
            <a:r>
              <a:rPr lang="en-US" altLang="zh-CN" sz="2000" b="1">
                <a:solidFill>
                  <a:srgbClr val="0000FF"/>
                </a:solidFill>
              </a:rPr>
              <a:t>=14</a:t>
            </a:r>
          </a:p>
          <a:p>
            <a:r>
              <a:rPr lang="en-US" altLang="zh-CN" sz="2000" b="1">
                <a:solidFill>
                  <a:srgbClr val="0000FF"/>
                </a:solidFill>
              </a:rPr>
              <a:t>V=45</a:t>
            </a:r>
          </a:p>
        </p:txBody>
      </p:sp>
      <p:sp>
        <p:nvSpPr>
          <p:cNvPr id="67" name="Oval 102"/>
          <p:cNvSpPr>
            <a:spLocks noChangeArrowheads="1"/>
          </p:cNvSpPr>
          <p:nvPr/>
        </p:nvSpPr>
        <p:spPr bwMode="auto">
          <a:xfrm>
            <a:off x="6937404" y="4916508"/>
            <a:ext cx="649288" cy="649287"/>
          </a:xfrm>
          <a:prstGeom prst="ellipse">
            <a:avLst/>
          </a:prstGeom>
          <a:solidFill>
            <a:srgbClr val="008000"/>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a:t>L</a:t>
            </a:r>
          </a:p>
        </p:txBody>
      </p:sp>
      <p:sp>
        <p:nvSpPr>
          <p:cNvPr id="23600" name="Text Box 111"/>
          <p:cNvSpPr txBox="1">
            <a:spLocks noChangeArrowheads="1"/>
          </p:cNvSpPr>
          <p:nvPr/>
        </p:nvSpPr>
        <p:spPr bwMode="auto">
          <a:xfrm>
            <a:off x="7513638" y="4843463"/>
            <a:ext cx="15668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6600"/>
                </a:solidFill>
              </a:rPr>
              <a:t>w</a:t>
            </a:r>
            <a:r>
              <a:rPr lang="en-US" altLang="zh-CN" sz="2000" b="1" baseline="-25000">
                <a:solidFill>
                  <a:srgbClr val="006600"/>
                </a:solidFill>
              </a:rPr>
              <a:t>3</a:t>
            </a:r>
            <a:r>
              <a:rPr lang="en-US" altLang="zh-CN" sz="2000" b="1">
                <a:solidFill>
                  <a:srgbClr val="006600"/>
                </a:solidFill>
              </a:rPr>
              <a:t>=15,v</a:t>
            </a:r>
            <a:r>
              <a:rPr lang="en-US" altLang="zh-CN" sz="2000" b="1" baseline="-25000">
                <a:solidFill>
                  <a:srgbClr val="006600"/>
                </a:solidFill>
              </a:rPr>
              <a:t>3</a:t>
            </a:r>
            <a:r>
              <a:rPr lang="en-US" altLang="zh-CN" sz="2000" b="1">
                <a:solidFill>
                  <a:srgbClr val="006600"/>
                </a:solidFill>
              </a:rPr>
              <a:t>=25</a:t>
            </a:r>
          </a:p>
          <a:p>
            <a:r>
              <a:rPr lang="en-US" altLang="zh-CN" sz="2000" b="1">
                <a:solidFill>
                  <a:srgbClr val="006600"/>
                </a:solidFill>
              </a:rPr>
              <a:t>C</a:t>
            </a:r>
            <a:r>
              <a:rPr lang="en-US" altLang="zh-CN" sz="2000" b="1" baseline="-25000">
                <a:solidFill>
                  <a:srgbClr val="006600"/>
                </a:solidFill>
              </a:rPr>
              <a:t>r</a:t>
            </a:r>
            <a:r>
              <a:rPr lang="en-US" altLang="zh-CN" sz="2000" b="1">
                <a:solidFill>
                  <a:srgbClr val="006600"/>
                </a:solidFill>
              </a:rPr>
              <a:t>=0,V=50</a:t>
            </a:r>
          </a:p>
          <a:p>
            <a:r>
              <a:rPr lang="en-US" altLang="zh-CN" sz="2000" b="1">
                <a:solidFill>
                  <a:srgbClr val="006600"/>
                </a:solidFill>
              </a:rPr>
              <a:t>50&gt;45</a:t>
            </a:r>
          </a:p>
          <a:p>
            <a:r>
              <a:rPr lang="en-US" altLang="zh-CN" sz="2000" b="1">
                <a:solidFill>
                  <a:srgbClr val="006600"/>
                </a:solidFill>
              </a:rPr>
              <a:t>x=(0,1,1)</a:t>
            </a:r>
          </a:p>
        </p:txBody>
      </p:sp>
      <p:sp>
        <p:nvSpPr>
          <p:cNvPr id="69" name="Oval 100"/>
          <p:cNvSpPr>
            <a:spLocks noChangeArrowheads="1"/>
          </p:cNvSpPr>
          <p:nvPr/>
        </p:nvSpPr>
        <p:spPr bwMode="auto">
          <a:xfrm>
            <a:off x="6507192" y="3690958"/>
            <a:ext cx="649288" cy="649288"/>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a:t>F</a:t>
            </a:r>
          </a:p>
        </p:txBody>
      </p:sp>
      <p:sp>
        <p:nvSpPr>
          <p:cNvPr id="23604" name="Text Box 110"/>
          <p:cNvSpPr txBox="1">
            <a:spLocks noChangeArrowheads="1"/>
          </p:cNvSpPr>
          <p:nvPr/>
        </p:nvSpPr>
        <p:spPr bwMode="auto">
          <a:xfrm>
            <a:off x="7180263" y="3792538"/>
            <a:ext cx="15382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w</a:t>
            </a:r>
            <a:r>
              <a:rPr lang="en-US" altLang="zh-CN" sz="2000" b="1" baseline="-25000">
                <a:solidFill>
                  <a:srgbClr val="0000FF"/>
                </a:solidFill>
              </a:rPr>
              <a:t>2</a:t>
            </a:r>
            <a:r>
              <a:rPr lang="en-US" altLang="zh-CN" sz="2000" b="1">
                <a:solidFill>
                  <a:srgbClr val="0000FF"/>
                </a:solidFill>
              </a:rPr>
              <a:t>=15,v</a:t>
            </a:r>
            <a:r>
              <a:rPr lang="en-US" altLang="zh-CN" sz="2000" b="1" baseline="-25000">
                <a:solidFill>
                  <a:srgbClr val="0000FF"/>
                </a:solidFill>
              </a:rPr>
              <a:t>2</a:t>
            </a:r>
            <a:r>
              <a:rPr lang="en-US" altLang="zh-CN" sz="2000" b="1">
                <a:solidFill>
                  <a:srgbClr val="0000FF"/>
                </a:solidFill>
              </a:rPr>
              <a:t>=25</a:t>
            </a:r>
          </a:p>
          <a:p>
            <a:r>
              <a:rPr lang="en-US" altLang="zh-CN" sz="2000" b="1">
                <a:solidFill>
                  <a:srgbClr val="0000FF"/>
                </a:solidFill>
              </a:rPr>
              <a:t>C</a:t>
            </a:r>
            <a:r>
              <a:rPr lang="en-US" altLang="zh-CN" sz="2000" b="1" baseline="-25000">
                <a:solidFill>
                  <a:srgbClr val="0000FF"/>
                </a:solidFill>
              </a:rPr>
              <a:t>r</a:t>
            </a:r>
            <a:r>
              <a:rPr lang="en-US" altLang="zh-CN" sz="2000" b="1">
                <a:solidFill>
                  <a:srgbClr val="0000FF"/>
                </a:solidFill>
              </a:rPr>
              <a:t>=15,V=25</a:t>
            </a:r>
          </a:p>
        </p:txBody>
      </p:sp>
      <p:sp>
        <p:nvSpPr>
          <p:cNvPr id="23605" name="Freeform 130"/>
          <p:cNvSpPr/>
          <p:nvPr/>
        </p:nvSpPr>
        <p:spPr bwMode="auto">
          <a:xfrm>
            <a:off x="5354638" y="4267200"/>
            <a:ext cx="515937" cy="720725"/>
          </a:xfrm>
          <a:custGeom>
            <a:avLst/>
            <a:gdLst>
              <a:gd name="T0" fmla="*/ 318 w 325"/>
              <a:gd name="T1" fmla="*/ 454 h 454"/>
              <a:gd name="T2" fmla="*/ 272 w 325"/>
              <a:gd name="T3" fmla="*/ 91 h 454"/>
              <a:gd name="T4" fmla="*/ 0 w 325"/>
              <a:gd name="T5" fmla="*/ 0 h 454"/>
              <a:gd name="T6" fmla="*/ 0 60000 65536"/>
              <a:gd name="T7" fmla="*/ 0 60000 65536"/>
              <a:gd name="T8" fmla="*/ 0 60000 65536"/>
            </a:gdLst>
            <a:ahLst/>
            <a:cxnLst>
              <a:cxn ang="T6">
                <a:pos x="T0" y="T1"/>
              </a:cxn>
              <a:cxn ang="T7">
                <a:pos x="T2" y="T3"/>
              </a:cxn>
              <a:cxn ang="T8">
                <a:pos x="T4" y="T5"/>
              </a:cxn>
            </a:cxnLst>
            <a:rect l="0" t="0" r="r" b="b"/>
            <a:pathLst>
              <a:path w="325" h="454">
                <a:moveTo>
                  <a:pt x="318" y="454"/>
                </a:moveTo>
                <a:cubicBezTo>
                  <a:pt x="321" y="310"/>
                  <a:pt x="325" y="166"/>
                  <a:pt x="272" y="91"/>
                </a:cubicBezTo>
                <a:cubicBezTo>
                  <a:pt x="219" y="16"/>
                  <a:pt x="45" y="15"/>
                  <a:pt x="0" y="0"/>
                </a:cubicBezTo>
              </a:path>
            </a:pathLst>
          </a:custGeom>
          <a:noFill/>
          <a:ln w="19050">
            <a:solidFill>
              <a:srgbClr val="0000FF"/>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23606" name="直接连接符 74"/>
          <p:cNvCxnSpPr>
            <a:cxnSpLocks noChangeShapeType="1"/>
          </p:cNvCxnSpPr>
          <p:nvPr/>
        </p:nvCxnSpPr>
        <p:spPr bwMode="auto">
          <a:xfrm rot="10800000" flipV="1">
            <a:off x="4108450" y="2109788"/>
            <a:ext cx="1285875" cy="668337"/>
          </a:xfrm>
          <a:prstGeom prst="line">
            <a:avLst/>
          </a:prstGeom>
          <a:noFill/>
          <a:ln w="19050" algn="ctr">
            <a:solidFill>
              <a:srgbClr val="0070C0"/>
            </a:solidFill>
            <a:round/>
          </a:ln>
        </p:spPr>
      </p:cxnSp>
      <p:cxnSp>
        <p:nvCxnSpPr>
          <p:cNvPr id="23607" name="直接连接符 75"/>
          <p:cNvCxnSpPr>
            <a:cxnSpLocks noChangeShapeType="1"/>
          </p:cNvCxnSpPr>
          <p:nvPr/>
        </p:nvCxnSpPr>
        <p:spPr bwMode="auto">
          <a:xfrm rot="5400000">
            <a:off x="3177382" y="3291681"/>
            <a:ext cx="527050" cy="417513"/>
          </a:xfrm>
          <a:prstGeom prst="line">
            <a:avLst/>
          </a:prstGeom>
          <a:noFill/>
          <a:ln w="19050" algn="ctr">
            <a:solidFill>
              <a:srgbClr val="0070C0"/>
            </a:solidFill>
            <a:round/>
          </a:ln>
        </p:spPr>
      </p:cxnSp>
      <p:cxnSp>
        <p:nvCxnSpPr>
          <p:cNvPr id="23608" name="直接连接符 76"/>
          <p:cNvCxnSpPr>
            <a:cxnSpLocks noChangeShapeType="1"/>
          </p:cNvCxnSpPr>
          <p:nvPr/>
        </p:nvCxnSpPr>
        <p:spPr bwMode="auto">
          <a:xfrm rot="16200000" flipH="1">
            <a:off x="4179888" y="3165475"/>
            <a:ext cx="622300" cy="765175"/>
          </a:xfrm>
          <a:prstGeom prst="line">
            <a:avLst/>
          </a:prstGeom>
          <a:noFill/>
          <a:ln w="19050" algn="ctr">
            <a:solidFill>
              <a:srgbClr val="0070C0"/>
            </a:solidFill>
            <a:round/>
          </a:ln>
        </p:spPr>
      </p:cxnSp>
      <p:cxnSp>
        <p:nvCxnSpPr>
          <p:cNvPr id="23609" name="直接连接符 77"/>
          <p:cNvCxnSpPr>
            <a:cxnSpLocks noChangeShapeType="1"/>
          </p:cNvCxnSpPr>
          <p:nvPr/>
        </p:nvCxnSpPr>
        <p:spPr bwMode="auto">
          <a:xfrm>
            <a:off x="6043613" y="2109788"/>
            <a:ext cx="990600" cy="668337"/>
          </a:xfrm>
          <a:prstGeom prst="line">
            <a:avLst/>
          </a:prstGeom>
          <a:noFill/>
          <a:ln w="19050" algn="ctr">
            <a:solidFill>
              <a:srgbClr val="0070C0"/>
            </a:solidFill>
            <a:round/>
          </a:ln>
        </p:spPr>
      </p:cxnSp>
      <p:cxnSp>
        <p:nvCxnSpPr>
          <p:cNvPr id="23610" name="直接连接符 78"/>
          <p:cNvCxnSpPr>
            <a:cxnSpLocks noChangeShapeType="1"/>
          </p:cNvCxnSpPr>
          <p:nvPr/>
        </p:nvCxnSpPr>
        <p:spPr bwMode="auto">
          <a:xfrm rot="5400000">
            <a:off x="6706394" y="3363119"/>
            <a:ext cx="454025" cy="201613"/>
          </a:xfrm>
          <a:prstGeom prst="line">
            <a:avLst/>
          </a:prstGeom>
          <a:noFill/>
          <a:ln w="19050" algn="ctr">
            <a:solidFill>
              <a:srgbClr val="0070C0"/>
            </a:solidFill>
            <a:round/>
          </a:ln>
        </p:spPr>
      </p:cxnSp>
      <p:cxnSp>
        <p:nvCxnSpPr>
          <p:cNvPr id="23611" name="直接连接符 80"/>
          <p:cNvCxnSpPr>
            <a:cxnSpLocks noChangeShapeType="1"/>
          </p:cNvCxnSpPr>
          <p:nvPr/>
        </p:nvCxnSpPr>
        <p:spPr bwMode="auto">
          <a:xfrm rot="5400000">
            <a:off x="4107656" y="4317207"/>
            <a:ext cx="765175" cy="766762"/>
          </a:xfrm>
          <a:prstGeom prst="line">
            <a:avLst/>
          </a:prstGeom>
          <a:noFill/>
          <a:ln w="19050" algn="ctr">
            <a:solidFill>
              <a:srgbClr val="0070C0"/>
            </a:solidFill>
            <a:round/>
          </a:ln>
        </p:spPr>
      </p:cxnSp>
      <p:cxnSp>
        <p:nvCxnSpPr>
          <p:cNvPr id="23612" name="直接连接符 81"/>
          <p:cNvCxnSpPr>
            <a:cxnSpLocks noChangeShapeType="1"/>
          </p:cNvCxnSpPr>
          <p:nvPr/>
        </p:nvCxnSpPr>
        <p:spPr bwMode="auto">
          <a:xfrm rot="16200000" flipH="1">
            <a:off x="5207794" y="4442619"/>
            <a:ext cx="596900" cy="347662"/>
          </a:xfrm>
          <a:prstGeom prst="line">
            <a:avLst/>
          </a:prstGeom>
          <a:noFill/>
          <a:ln w="19050" algn="ctr">
            <a:solidFill>
              <a:srgbClr val="0070C0"/>
            </a:solidFill>
            <a:round/>
          </a:ln>
        </p:spPr>
      </p:cxnSp>
      <p:cxnSp>
        <p:nvCxnSpPr>
          <p:cNvPr id="23613" name="直接连接符 82"/>
          <p:cNvCxnSpPr>
            <a:cxnSpLocks noChangeShapeType="1"/>
          </p:cNvCxnSpPr>
          <p:nvPr/>
        </p:nvCxnSpPr>
        <p:spPr bwMode="auto">
          <a:xfrm rot="16200000" flipH="1">
            <a:off x="6596856" y="4575969"/>
            <a:ext cx="671513" cy="200025"/>
          </a:xfrm>
          <a:prstGeom prst="line">
            <a:avLst/>
          </a:prstGeom>
          <a:noFill/>
          <a:ln w="19050" algn="ctr">
            <a:solidFill>
              <a:srgbClr val="0070C0"/>
            </a:solidFill>
            <a:round/>
          </a:ln>
        </p:spPr>
      </p:cxnSp>
      <p:sp>
        <p:nvSpPr>
          <p:cNvPr id="84" name="圆角矩形标注 83"/>
          <p:cNvSpPr/>
          <p:nvPr/>
        </p:nvSpPr>
        <p:spPr bwMode="auto">
          <a:xfrm>
            <a:off x="3322618" y="3714752"/>
            <a:ext cx="3643338" cy="2928958"/>
          </a:xfrm>
          <a:prstGeom prst="wedgeRoundRectCallout">
            <a:avLst>
              <a:gd name="adj1" fmla="val 73986"/>
              <a:gd name="adj2" fmla="val -18486"/>
              <a:gd name="adj3" fmla="val 16667"/>
            </a:avLst>
          </a:prstGeom>
          <a:solidFill>
            <a:srgbClr val="CCFF99"/>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lstStyle/>
          <a:p>
            <a:pPr>
              <a:lnSpc>
                <a:spcPct val="120000"/>
              </a:lnSpc>
              <a:defRPr/>
            </a:pPr>
            <a:r>
              <a:rPr lang="zh-CN" altLang="en-US" b="1" dirty="0">
                <a:solidFill>
                  <a:srgbClr val="0070C0"/>
                </a:solidFill>
                <a:latin typeface="微软雅黑" panose="020B0503020204020204" pitchFamily="34" charset="-122"/>
              </a:rPr>
              <a:t>再扩展</a:t>
            </a:r>
            <a:r>
              <a:rPr lang="en-US" altLang="zh-CN" b="1" dirty="0">
                <a:solidFill>
                  <a:srgbClr val="0070C0"/>
                </a:solidFill>
                <a:latin typeface="微软雅黑" panose="020B0503020204020204" pitchFamily="34" charset="-122"/>
              </a:rPr>
              <a:t>F</a:t>
            </a:r>
            <a:r>
              <a:rPr lang="zh-CN" altLang="en-US" b="1" dirty="0">
                <a:solidFill>
                  <a:srgbClr val="0070C0"/>
                </a:solidFill>
                <a:latin typeface="微软雅黑" panose="020B0503020204020204" pitchFamily="34" charset="-122"/>
              </a:rPr>
              <a:t>到达</a:t>
            </a:r>
            <a:r>
              <a:rPr lang="en-US" altLang="zh-CN" b="1" dirty="0">
                <a:solidFill>
                  <a:srgbClr val="0070C0"/>
                </a:solidFill>
                <a:latin typeface="微软雅黑" panose="020B0503020204020204" pitchFamily="34" charset="-122"/>
              </a:rPr>
              <a:t>M</a:t>
            </a:r>
          </a:p>
          <a:p>
            <a:pPr>
              <a:lnSpc>
                <a:spcPct val="120000"/>
              </a:lnSpc>
              <a:defRPr/>
            </a:pPr>
            <a:r>
              <a:rPr lang="en-US" altLang="zh-CN" b="1" dirty="0">
                <a:solidFill>
                  <a:srgbClr val="0070C0"/>
                </a:solidFill>
                <a:latin typeface="微软雅黑" panose="020B0503020204020204" pitchFamily="34" charset="-122"/>
              </a:rPr>
              <a:t>M</a:t>
            </a:r>
            <a:r>
              <a:rPr lang="zh-CN" altLang="en-US" b="1" dirty="0">
                <a:solidFill>
                  <a:srgbClr val="0070C0"/>
                </a:solidFill>
                <a:latin typeface="微软雅黑" panose="020B0503020204020204" pitchFamily="34" charset="-122"/>
              </a:rPr>
              <a:t>是叶结点，且</a:t>
            </a:r>
            <a:r>
              <a:rPr lang="en-US" altLang="zh-CN" b="1" dirty="0">
                <a:solidFill>
                  <a:srgbClr val="FF0000"/>
                </a:solidFill>
                <a:latin typeface="微软雅黑" panose="020B0503020204020204" pitchFamily="34" charset="-122"/>
              </a:rPr>
              <a:t>25&lt;50</a:t>
            </a:r>
          </a:p>
          <a:p>
            <a:pPr>
              <a:lnSpc>
                <a:spcPct val="120000"/>
              </a:lnSpc>
              <a:defRPr/>
            </a:pPr>
            <a:r>
              <a:rPr lang="zh-CN" altLang="en-US" b="1" dirty="0">
                <a:solidFill>
                  <a:srgbClr val="0070C0"/>
                </a:solidFill>
                <a:latin typeface="微软雅黑" panose="020B0503020204020204" pitchFamily="34" charset="-122"/>
              </a:rPr>
              <a:t>不是最优解</a:t>
            </a:r>
          </a:p>
          <a:p>
            <a:pPr>
              <a:lnSpc>
                <a:spcPct val="120000"/>
              </a:lnSpc>
              <a:defRPr/>
            </a:pPr>
            <a:r>
              <a:rPr lang="en-US" altLang="zh-CN" b="1" dirty="0">
                <a:solidFill>
                  <a:srgbClr val="0070C0"/>
                </a:solidFill>
                <a:latin typeface="微软雅黑" panose="020B0503020204020204" pitchFamily="34" charset="-122"/>
              </a:rPr>
              <a:t>M</a:t>
            </a:r>
            <a:r>
              <a:rPr lang="zh-CN" altLang="en-US" b="1" dirty="0">
                <a:solidFill>
                  <a:srgbClr val="0070C0"/>
                </a:solidFill>
                <a:latin typeface="微软雅黑" panose="020B0503020204020204" pitchFamily="34" charset="-122"/>
              </a:rPr>
              <a:t>不可扩展，成为死结点</a:t>
            </a:r>
            <a:endParaRPr lang="en-US" altLang="zh-CN" b="1" dirty="0">
              <a:solidFill>
                <a:srgbClr val="0070C0"/>
              </a:solidFill>
              <a:latin typeface="微软雅黑" panose="020B0503020204020204" pitchFamily="34" charset="-122"/>
            </a:endParaRPr>
          </a:p>
          <a:p>
            <a:pPr>
              <a:lnSpc>
                <a:spcPct val="120000"/>
              </a:lnSpc>
              <a:defRPr/>
            </a:pPr>
            <a:r>
              <a:rPr lang="zh-CN" altLang="en-US" b="1" dirty="0">
                <a:solidFill>
                  <a:srgbClr val="0070C0"/>
                </a:solidFill>
                <a:latin typeface="微软雅黑" panose="020B0503020204020204" pitchFamily="34" charset="-122"/>
              </a:rPr>
              <a:t>返回到</a:t>
            </a:r>
            <a:r>
              <a:rPr lang="en-US" altLang="zh-CN" b="1" dirty="0">
                <a:solidFill>
                  <a:srgbClr val="0070C0"/>
                </a:solidFill>
                <a:latin typeface="微软雅黑" panose="020B0503020204020204" pitchFamily="34" charset="-122"/>
              </a:rPr>
              <a:t>F</a:t>
            </a:r>
            <a:r>
              <a:rPr lang="zh-CN" altLang="en-US" b="1" dirty="0">
                <a:solidFill>
                  <a:srgbClr val="0070C0"/>
                </a:solidFill>
                <a:latin typeface="微软雅黑" panose="020B0503020204020204" pitchFamily="34" charset="-122"/>
              </a:rPr>
              <a:t>，</a:t>
            </a:r>
            <a:endParaRPr lang="en-US" altLang="zh-CN" b="1" dirty="0">
              <a:solidFill>
                <a:srgbClr val="0070C0"/>
              </a:solidFill>
              <a:latin typeface="微软雅黑" panose="020B0503020204020204" pitchFamily="34" charset="-122"/>
            </a:endParaRPr>
          </a:p>
          <a:p>
            <a:pPr>
              <a:lnSpc>
                <a:spcPct val="120000"/>
              </a:lnSpc>
              <a:defRPr/>
            </a:pPr>
            <a:r>
              <a:rPr lang="en-US" altLang="zh-CN" b="1" dirty="0">
                <a:solidFill>
                  <a:srgbClr val="0070C0"/>
                </a:solidFill>
                <a:latin typeface="微软雅黑" panose="020B0503020204020204" pitchFamily="34" charset="-122"/>
              </a:rPr>
              <a:t>F</a:t>
            </a:r>
            <a:r>
              <a:rPr lang="zh-CN" altLang="en-US" b="1" dirty="0">
                <a:solidFill>
                  <a:srgbClr val="0070C0"/>
                </a:solidFill>
                <a:latin typeface="微软雅黑" panose="020B0503020204020204" pitchFamily="34" charset="-122"/>
              </a:rPr>
              <a:t>没有可扩展结点，成为死结点</a:t>
            </a:r>
            <a:endParaRPr lang="en-US" altLang="zh-CN" b="1" dirty="0">
              <a:solidFill>
                <a:srgbClr val="0070C0"/>
              </a:solidFill>
              <a:latin typeface="微软雅黑" panose="020B0503020204020204" pitchFamily="34" charset="-122"/>
            </a:endParaRPr>
          </a:p>
          <a:p>
            <a:pPr>
              <a:lnSpc>
                <a:spcPct val="120000"/>
              </a:lnSpc>
              <a:defRPr/>
            </a:pPr>
            <a:r>
              <a:rPr lang="zh-CN" altLang="en-US" b="1" dirty="0">
                <a:solidFill>
                  <a:srgbClr val="0070C0"/>
                </a:solidFill>
                <a:latin typeface="微软雅黑" panose="020B0503020204020204" pitchFamily="34" charset="-122"/>
              </a:rPr>
              <a:t>返回到</a:t>
            </a:r>
            <a:r>
              <a:rPr lang="en-US" altLang="zh-CN" b="1" dirty="0">
                <a:solidFill>
                  <a:srgbClr val="0070C0"/>
                </a:solidFill>
                <a:latin typeface="微软雅黑" panose="020B0503020204020204" pitchFamily="34" charset="-122"/>
              </a:rPr>
              <a:t>C</a:t>
            </a:r>
            <a:r>
              <a:rPr lang="zh-CN" altLang="en-US" b="1" dirty="0">
                <a:solidFill>
                  <a:srgbClr val="0070C0"/>
                </a:solidFill>
                <a:latin typeface="微软雅黑" panose="020B0503020204020204" pitchFamily="34" charset="-122"/>
              </a:rPr>
              <a:t>，再扩展</a:t>
            </a:r>
            <a:r>
              <a:rPr lang="en-US" altLang="zh-CN" b="1" dirty="0">
                <a:solidFill>
                  <a:srgbClr val="FF0000"/>
                </a:solidFill>
                <a:latin typeface="微软雅黑" panose="020B0503020204020204" pitchFamily="34" charset="-122"/>
              </a:rPr>
              <a:t>C</a:t>
            </a:r>
            <a:r>
              <a:rPr lang="zh-CN" altLang="en-US" b="1" dirty="0">
                <a:solidFill>
                  <a:srgbClr val="FF0000"/>
                </a:solidFill>
                <a:latin typeface="微软雅黑" panose="020B0503020204020204" pitchFamily="34" charset="-122"/>
              </a:rPr>
              <a:t>到达</a:t>
            </a:r>
            <a:r>
              <a:rPr lang="en-US" altLang="zh-CN" b="1" dirty="0">
                <a:solidFill>
                  <a:srgbClr val="FF0000"/>
                </a:solidFill>
                <a:latin typeface="微软雅黑" panose="020B0503020204020204" pitchFamily="34" charset="-122"/>
              </a:rPr>
              <a:t>G</a:t>
            </a:r>
          </a:p>
          <a:p>
            <a:pPr>
              <a:lnSpc>
                <a:spcPct val="120000"/>
              </a:lnSpc>
              <a:defRPr/>
            </a:pPr>
            <a:r>
              <a:rPr lang="en-US" altLang="zh-CN" b="1" dirty="0">
                <a:solidFill>
                  <a:srgbClr val="0070C0"/>
                </a:solidFill>
                <a:latin typeface="微软雅黑" panose="020B0503020204020204" pitchFamily="34" charset="-122"/>
              </a:rPr>
              <a:t>……</a:t>
            </a:r>
            <a:endParaRPr lang="zh-CN" altLang="en-US" b="1" dirty="0">
              <a:solidFill>
                <a:srgbClr val="0070C0"/>
              </a:solidFill>
              <a:latin typeface="微软雅黑" panose="020B0503020204020204" pitchFamily="34" charset="-122"/>
            </a:endParaRPr>
          </a:p>
        </p:txBody>
      </p:sp>
      <p:grpSp>
        <p:nvGrpSpPr>
          <p:cNvPr id="97" name="组合 96"/>
          <p:cNvGrpSpPr/>
          <p:nvPr/>
        </p:nvGrpSpPr>
        <p:grpSpPr bwMode="auto">
          <a:xfrm>
            <a:off x="8537575" y="4286250"/>
            <a:ext cx="1651000" cy="1158875"/>
            <a:chOff x="7000892" y="4286256"/>
            <a:chExt cx="1651005" cy="1158539"/>
          </a:xfrm>
        </p:grpSpPr>
        <p:sp>
          <p:nvSpPr>
            <p:cNvPr id="43" name="Oval 103"/>
            <p:cNvSpPr>
              <a:spLocks noChangeArrowheads="1"/>
            </p:cNvSpPr>
            <p:nvPr/>
          </p:nvSpPr>
          <p:spPr bwMode="auto">
            <a:xfrm>
              <a:off x="7000892" y="4286256"/>
              <a:ext cx="649288" cy="649288"/>
            </a:xfrm>
            <a:prstGeom prst="ellipse">
              <a:avLst/>
            </a:prstGeom>
            <a:solidFill>
              <a:srgbClr val="002060"/>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a:t>M</a:t>
              </a:r>
            </a:p>
          </p:txBody>
        </p:sp>
        <p:sp>
          <p:nvSpPr>
            <p:cNvPr id="23628" name="Text Box 132"/>
            <p:cNvSpPr txBox="1">
              <a:spLocks noChangeArrowheads="1"/>
            </p:cNvSpPr>
            <p:nvPr/>
          </p:nvSpPr>
          <p:spPr bwMode="auto">
            <a:xfrm>
              <a:off x="7643834" y="4429132"/>
              <a:ext cx="100806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C00000"/>
                  </a:solidFill>
                </a:rPr>
                <a:t>25&lt;50</a:t>
              </a:r>
            </a:p>
            <a:p>
              <a:r>
                <a:rPr lang="zh-CN" altLang="en-US" sz="2000" b="1">
                  <a:solidFill>
                    <a:srgbClr val="C00000"/>
                  </a:solidFill>
                  <a:ea typeface="楷体_GB2312" pitchFamily="49" charset="-122"/>
                </a:rPr>
                <a:t>不是最优解</a:t>
              </a:r>
            </a:p>
          </p:txBody>
        </p:sp>
      </p:grpSp>
      <p:sp>
        <p:nvSpPr>
          <p:cNvPr id="73" name="Freeform 134"/>
          <p:cNvSpPr/>
          <p:nvPr/>
        </p:nvSpPr>
        <p:spPr bwMode="auto">
          <a:xfrm rot="-410044">
            <a:off x="7154863" y="3643313"/>
            <a:ext cx="1882775" cy="623887"/>
          </a:xfrm>
          <a:custGeom>
            <a:avLst/>
            <a:gdLst>
              <a:gd name="T0" fmla="*/ 1225 w 1429"/>
              <a:gd name="T1" fmla="*/ 159 h 159"/>
              <a:gd name="T2" fmla="*/ 1225 w 1429"/>
              <a:gd name="T3" fmla="*/ 23 h 159"/>
              <a:gd name="T4" fmla="*/ 0 w 1429"/>
              <a:gd name="T5" fmla="*/ 23 h 159"/>
              <a:gd name="T6" fmla="*/ 0 60000 65536"/>
              <a:gd name="T7" fmla="*/ 0 60000 65536"/>
              <a:gd name="T8" fmla="*/ 0 60000 65536"/>
            </a:gdLst>
            <a:ahLst/>
            <a:cxnLst>
              <a:cxn ang="T6">
                <a:pos x="T0" y="T1"/>
              </a:cxn>
              <a:cxn ang="T7">
                <a:pos x="T2" y="T3"/>
              </a:cxn>
              <a:cxn ang="T8">
                <a:pos x="T4" y="T5"/>
              </a:cxn>
            </a:cxnLst>
            <a:rect l="0" t="0" r="r" b="b"/>
            <a:pathLst>
              <a:path w="1429" h="159">
                <a:moveTo>
                  <a:pt x="1225" y="159"/>
                </a:moveTo>
                <a:cubicBezTo>
                  <a:pt x="1327" y="102"/>
                  <a:pt x="1429" y="46"/>
                  <a:pt x="1225" y="23"/>
                </a:cubicBezTo>
                <a:cubicBezTo>
                  <a:pt x="1021" y="0"/>
                  <a:pt x="204" y="23"/>
                  <a:pt x="0" y="23"/>
                </a:cubicBezTo>
              </a:path>
            </a:pathLst>
          </a:custGeom>
          <a:noFill/>
          <a:ln w="19050">
            <a:solidFill>
              <a:srgbClr val="0000FF"/>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74" name="直接连接符 73"/>
          <p:cNvCxnSpPr>
            <a:cxnSpLocks noChangeShapeType="1"/>
          </p:cNvCxnSpPr>
          <p:nvPr/>
        </p:nvCxnSpPr>
        <p:spPr bwMode="auto">
          <a:xfrm>
            <a:off x="7156450" y="4016375"/>
            <a:ext cx="1381125" cy="595313"/>
          </a:xfrm>
          <a:prstGeom prst="line">
            <a:avLst/>
          </a:prstGeom>
          <a:noFill/>
          <a:ln w="19050" algn="ctr">
            <a:solidFill>
              <a:srgbClr val="0070C0"/>
            </a:solidFill>
            <a:round/>
          </a:ln>
        </p:spPr>
      </p:cxnSp>
      <p:sp>
        <p:nvSpPr>
          <p:cNvPr id="14" name="Freeform 86"/>
          <p:cNvSpPr/>
          <p:nvPr/>
        </p:nvSpPr>
        <p:spPr bwMode="auto">
          <a:xfrm>
            <a:off x="7180263" y="3281363"/>
            <a:ext cx="360362" cy="433387"/>
          </a:xfrm>
          <a:custGeom>
            <a:avLst/>
            <a:gdLst>
              <a:gd name="T0" fmla="*/ 0 w 317"/>
              <a:gd name="T1" fmla="*/ 363 h 363"/>
              <a:gd name="T2" fmla="*/ 272 w 317"/>
              <a:gd name="T3" fmla="*/ 181 h 363"/>
              <a:gd name="T4" fmla="*/ 272 w 317"/>
              <a:gd name="T5" fmla="*/ 0 h 363"/>
              <a:gd name="T6" fmla="*/ 0 60000 65536"/>
              <a:gd name="T7" fmla="*/ 0 60000 65536"/>
              <a:gd name="T8" fmla="*/ 0 60000 65536"/>
            </a:gdLst>
            <a:ahLst/>
            <a:cxnLst>
              <a:cxn ang="T6">
                <a:pos x="T0" y="T1"/>
              </a:cxn>
              <a:cxn ang="T7">
                <a:pos x="T2" y="T3"/>
              </a:cxn>
              <a:cxn ang="T8">
                <a:pos x="T4" y="T5"/>
              </a:cxn>
            </a:cxnLst>
            <a:rect l="0" t="0" r="r" b="b"/>
            <a:pathLst>
              <a:path w="317" h="363">
                <a:moveTo>
                  <a:pt x="0" y="363"/>
                </a:moveTo>
                <a:cubicBezTo>
                  <a:pt x="113" y="302"/>
                  <a:pt x="227" y="241"/>
                  <a:pt x="272" y="181"/>
                </a:cubicBezTo>
                <a:cubicBezTo>
                  <a:pt x="317" y="121"/>
                  <a:pt x="272" y="30"/>
                  <a:pt x="272" y="0"/>
                </a:cubicBezTo>
              </a:path>
            </a:pathLst>
          </a:custGeom>
          <a:noFill/>
          <a:ln w="19050">
            <a:solidFill>
              <a:srgbClr val="0000FF"/>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 name="Oval 100"/>
          <p:cNvSpPr>
            <a:spLocks noChangeArrowheads="1"/>
          </p:cNvSpPr>
          <p:nvPr/>
        </p:nvSpPr>
        <p:spPr bwMode="auto">
          <a:xfrm>
            <a:off x="9609162" y="3429000"/>
            <a:ext cx="649288" cy="649288"/>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dirty="0"/>
              <a:t>G</a:t>
            </a:r>
          </a:p>
        </p:txBody>
      </p:sp>
      <p:cxnSp>
        <p:nvCxnSpPr>
          <p:cNvPr id="15" name="直接连接符 14"/>
          <p:cNvCxnSpPr>
            <a:cxnSpLocks noChangeShapeType="1"/>
          </p:cNvCxnSpPr>
          <p:nvPr/>
        </p:nvCxnSpPr>
        <p:spPr bwMode="auto">
          <a:xfrm>
            <a:off x="7394575" y="3143250"/>
            <a:ext cx="2214563" cy="611188"/>
          </a:xfrm>
          <a:prstGeom prst="line">
            <a:avLst/>
          </a:prstGeom>
          <a:noFill/>
          <a:ln w="19050" algn="ctr">
            <a:solidFill>
              <a:srgbClr val="0070C0"/>
            </a:solidFill>
            <a:round/>
          </a:ln>
        </p:spPr>
      </p:cxn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fade">
                                      <p:cBhvr>
                                        <p:cTn id="12" dur="500"/>
                                        <p:tgtEl>
                                          <p:spTgt spid="9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fade">
                                      <p:cBhvr>
                                        <p:cTn id="17" dur="500"/>
                                        <p:tgtEl>
                                          <p:spTgt spid="8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500"/>
                                        <p:tgtEl>
                                          <p:spTgt spid="7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2"/>
                                        </p:tgtEl>
                                        <p:attrNameLst>
                                          <p:attrName>style.visibility</p:attrName>
                                        </p:attrNameLst>
                                      </p:cBhvr>
                                      <p:to>
                                        <p:strVal val="visible"/>
                                      </p:to>
                                    </p:set>
                                    <p:animEffect transition="in" filter="fade">
                                      <p:cBhvr>
                                        <p:cTn id="37"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ldLvl="0" animBg="1"/>
      <p:bldP spid="14"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5.1 </a:t>
            </a:r>
            <a:r>
              <a:rPr altLang="en-US" dirty="0"/>
              <a:t>回溯法的算法框架</a:t>
            </a:r>
          </a:p>
        </p:txBody>
      </p:sp>
      <p:sp>
        <p:nvSpPr>
          <p:cNvPr id="20483" name="内容占位符 2"/>
          <p:cNvSpPr>
            <a:spLocks noGrp="1"/>
          </p:cNvSpPr>
          <p:nvPr>
            <p:ph idx="1"/>
          </p:nvPr>
        </p:nvSpPr>
        <p:spPr>
          <a:xfrm>
            <a:off x="875030" y="1082040"/>
            <a:ext cx="8345488" cy="728663"/>
          </a:xfrm>
        </p:spPr>
        <p:txBody>
          <a:bodyPr/>
          <a:lstStyle/>
          <a:p>
            <a:r>
              <a:rPr lang="en-US" altLang="zh-CN"/>
              <a:t>n=3, </a:t>
            </a:r>
            <a:r>
              <a:rPr lang="en-US" altLang="zh-CN">
                <a:solidFill>
                  <a:srgbClr val="FF0000"/>
                </a:solidFill>
              </a:rPr>
              <a:t>C=30</a:t>
            </a:r>
            <a:r>
              <a:rPr lang="en-US" altLang="zh-CN"/>
              <a:t>, </a:t>
            </a:r>
            <a:r>
              <a:rPr lang="en-US" altLang="zh-CN">
                <a:solidFill>
                  <a:srgbClr val="0000FF"/>
                </a:solidFill>
              </a:rPr>
              <a:t>w={16,15,15}</a:t>
            </a:r>
            <a:r>
              <a:rPr lang="en-US" altLang="zh-CN"/>
              <a:t>, </a:t>
            </a:r>
            <a:r>
              <a:rPr lang="en-US" altLang="zh-CN">
                <a:solidFill>
                  <a:srgbClr val="FF0000"/>
                </a:solidFill>
              </a:rPr>
              <a:t>v={45,25,25}</a:t>
            </a:r>
            <a:endParaRPr lang="zh-CN" altLang="en-US"/>
          </a:p>
        </p:txBody>
      </p:sp>
      <p:sp>
        <p:nvSpPr>
          <p:cNvPr id="3" name="内容占位符 2"/>
          <p:cNvSpPr>
            <a:spLocks noGrp="1"/>
          </p:cNvSpPr>
          <p:nvPr/>
        </p:nvSpPr>
        <p:spPr>
          <a:xfrm>
            <a:off x="889000" y="1559560"/>
            <a:ext cx="8345488" cy="5638800"/>
          </a:xfrm>
          <a:prstGeom prst="rect">
            <a:avLst/>
          </a:prstGeom>
          <a:noFill/>
          <a:ln>
            <a:noFill/>
          </a:ln>
        </p:spPr>
        <p:txBody>
          <a:bodyPr vert="horz" wrap="square" lIns="91440" tIns="45720" rIns="91440" bIns="45720" numCol="1" anchor="t" anchorCtr="0" compatLnSpc="1"/>
          <a:lstStyle>
            <a:lvl1pPr marL="342900" indent="-342900" algn="l" rtl="0" fontAlgn="base">
              <a:lnSpc>
                <a:spcPct val="120000"/>
              </a:lnSpc>
              <a:spcBef>
                <a:spcPct val="20000"/>
              </a:spcBef>
              <a:spcAft>
                <a:spcPct val="0"/>
              </a:spcAft>
              <a:buClr>
                <a:schemeClr val="folHlink"/>
              </a:buClr>
              <a:buSzPct val="60000"/>
              <a:buFont typeface="Wingdings" panose="05000000000000000000" pitchFamily="2" charset="2"/>
              <a:buChar char="n"/>
              <a:defRPr sz="2800" b="0" baseline="0">
                <a:solidFill>
                  <a:srgbClr val="292929"/>
                </a:solidFill>
                <a:latin typeface="Consolas" panose="020B0609020204030204" pitchFamily="49" charset="0"/>
                <a:ea typeface="+mn-ea"/>
                <a:cs typeface="+mn-cs"/>
              </a:defRPr>
            </a:lvl1pPr>
            <a:lvl2pPr marL="742950" indent="-285750" algn="l" rtl="0" fontAlgn="base">
              <a:lnSpc>
                <a:spcPct val="120000"/>
              </a:lnSpc>
              <a:spcBef>
                <a:spcPct val="20000"/>
              </a:spcBef>
              <a:spcAft>
                <a:spcPct val="0"/>
              </a:spcAft>
              <a:buClr>
                <a:schemeClr val="hlink"/>
              </a:buClr>
              <a:buSzPct val="55000"/>
              <a:buFont typeface="Wingdings" panose="05000000000000000000" pitchFamily="2" charset="2"/>
              <a:buChar char="n"/>
              <a:defRPr sz="2600" b="0" baseline="0">
                <a:solidFill>
                  <a:srgbClr val="003366"/>
                </a:solidFill>
                <a:latin typeface="Consolas" panose="020B0609020204030204" pitchFamily="49" charset="0"/>
                <a:ea typeface="+mn-ea"/>
              </a:defRPr>
            </a:lvl2pPr>
            <a:lvl3pPr marL="1143000" indent="-228600" algn="l" rtl="0" fontAlgn="base">
              <a:lnSpc>
                <a:spcPct val="120000"/>
              </a:lnSpc>
              <a:spcBef>
                <a:spcPct val="20000"/>
              </a:spcBef>
              <a:spcAft>
                <a:spcPct val="0"/>
              </a:spcAft>
              <a:buClr>
                <a:schemeClr val="folHlink"/>
              </a:buClr>
              <a:buSzPct val="50000"/>
              <a:buFont typeface="Wingdings" panose="05000000000000000000" pitchFamily="2" charset="2"/>
              <a:buChar char="n"/>
              <a:defRPr sz="2400" b="0" baseline="0">
                <a:solidFill>
                  <a:srgbClr val="990033"/>
                </a:solidFill>
                <a:latin typeface="Consolas" panose="020B0609020204030204" pitchFamily="49" charset="0"/>
                <a:ea typeface="+mn-ea"/>
              </a:defRPr>
            </a:lvl3pPr>
            <a:lvl4pPr marL="1600200" indent="-228600" algn="l" rtl="0" fontAlgn="base">
              <a:lnSpc>
                <a:spcPct val="120000"/>
              </a:lnSpc>
              <a:spcBef>
                <a:spcPct val="20000"/>
              </a:spcBef>
              <a:spcAft>
                <a:spcPct val="0"/>
              </a:spcAft>
              <a:buClr>
                <a:schemeClr val="accent2"/>
              </a:buClr>
              <a:buSzPct val="55000"/>
              <a:buFont typeface="Wingdings" panose="05000000000000000000" pitchFamily="2" charset="2"/>
              <a:buChar char="n"/>
              <a:defRPr sz="2200" b="0" baseline="0">
                <a:solidFill>
                  <a:srgbClr val="6600CC"/>
                </a:solidFill>
                <a:latin typeface="Consolas" panose="020B0609020204030204" pitchFamily="49" charset="0"/>
                <a:ea typeface="+mn-ea"/>
              </a:defRPr>
            </a:lvl4pPr>
            <a:lvl5pPr marL="2057400" indent="-228600" algn="l" rtl="0" fontAlgn="base">
              <a:lnSpc>
                <a:spcPct val="120000"/>
              </a:lnSpc>
              <a:spcBef>
                <a:spcPct val="20000"/>
              </a:spcBef>
              <a:spcAft>
                <a:spcPct val="0"/>
              </a:spcAft>
              <a:buClr>
                <a:schemeClr val="accent1"/>
              </a:buClr>
              <a:buSzPct val="50000"/>
              <a:buFont typeface="Wingdings" panose="05000000000000000000" pitchFamily="2" charset="2"/>
              <a:buChar char="n"/>
              <a:defRPr sz="2200" b="0" baseline="0">
                <a:solidFill>
                  <a:schemeClr val="tx1"/>
                </a:solidFill>
                <a:latin typeface="Consolas" panose="020B0609020204030204" pitchFamily="49" charset="0"/>
                <a:ea typeface="+mn-ea"/>
              </a:defRPr>
            </a:lvl5pPr>
            <a:lvl6pPr marL="25146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6pPr>
            <a:lvl7pPr marL="29718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7pPr>
            <a:lvl8pPr marL="34290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8pPr>
            <a:lvl9pPr marL="38862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9pPr>
          </a:lstStyle>
          <a:p>
            <a:pPr lvl="0">
              <a:spcBef>
                <a:spcPts val="0"/>
              </a:spcBef>
            </a:pPr>
            <a:r>
              <a:rPr lang="zh-CN" altLang="en-US" sz="2400">
                <a:latin typeface="微软雅黑" panose="020B0503020204020204" pitchFamily="34" charset="-122"/>
                <a:ea typeface="微软雅黑" panose="020B0503020204020204" pitchFamily="34" charset="-122"/>
              </a:rPr>
              <a:t>扩展到</a:t>
            </a:r>
            <a:r>
              <a:rPr lang="en-US" altLang="zh-CN" sz="2400">
                <a:latin typeface="微软雅黑" panose="020B0503020204020204" pitchFamily="34" charset="-122"/>
                <a:ea typeface="微软雅黑" panose="020B0503020204020204" pitchFamily="34" charset="-122"/>
              </a:rPr>
              <a:t>G</a:t>
            </a:r>
            <a:r>
              <a:rPr lang="zh-CN" altLang="en-US" sz="2400">
                <a:latin typeface="微软雅黑" panose="020B0503020204020204" pitchFamily="34" charset="-122"/>
                <a:ea typeface="微软雅黑" panose="020B0503020204020204" pitchFamily="34" charset="-122"/>
              </a:rPr>
              <a:t>以后</a:t>
            </a:r>
            <a:r>
              <a:rPr lang="en-US" altLang="zh-CN" sz="2400">
                <a:latin typeface="微软雅黑" panose="020B0503020204020204" pitchFamily="34" charset="-122"/>
                <a:ea typeface="微软雅黑" panose="020B0503020204020204" pitchFamily="34" charset="-122"/>
              </a:rPr>
              <a:t>……</a:t>
            </a:r>
          </a:p>
          <a:p>
            <a:pPr lvl="1">
              <a:spcBef>
                <a:spcPts val="0"/>
              </a:spcBef>
            </a:pPr>
            <a:r>
              <a:rPr lang="en-US" altLang="zh-CN" sz="2400">
                <a:latin typeface="微软雅黑" panose="020B0503020204020204" pitchFamily="34" charset="-122"/>
                <a:ea typeface="微软雅黑" panose="020B0503020204020204" pitchFamily="34" charset="-122"/>
              </a:rPr>
              <a:t>C</a:t>
            </a:r>
            <a:r>
              <a:rPr lang="en-US" altLang="zh-CN" sz="2400" baseline="-25000">
                <a:latin typeface="微软雅黑" panose="020B0503020204020204" pitchFamily="34" charset="-122"/>
                <a:ea typeface="微软雅黑" panose="020B0503020204020204" pitchFamily="34" charset="-122"/>
              </a:rPr>
              <a:t>r</a:t>
            </a:r>
            <a:r>
              <a:rPr lang="en-US" altLang="zh-CN" sz="2400">
                <a:latin typeface="微软雅黑" panose="020B0503020204020204" pitchFamily="34" charset="-122"/>
                <a:ea typeface="微软雅黑" panose="020B0503020204020204" pitchFamily="34" charset="-122"/>
              </a:rPr>
              <a:t>=30</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V=0</a:t>
            </a:r>
            <a:r>
              <a:rPr lang="zh-CN" altLang="en-US" sz="2400">
                <a:latin typeface="微软雅黑" panose="020B0503020204020204" pitchFamily="34" charset="-122"/>
                <a:ea typeface="微软雅黑" panose="020B0503020204020204" pitchFamily="34" charset="-122"/>
              </a:rPr>
              <a:t>，</a:t>
            </a:r>
            <a:br>
              <a:rPr lang="en-US" altLang="zh-CN" sz="2400">
                <a:latin typeface="微软雅黑" panose="020B0503020204020204" pitchFamily="34" charset="-122"/>
                <a:ea typeface="微软雅黑" panose="020B0503020204020204" pitchFamily="34" charset="-122"/>
              </a:rPr>
            </a:br>
            <a:r>
              <a:rPr lang="zh-CN" altLang="en-US" sz="2400">
                <a:latin typeface="微软雅黑" panose="020B0503020204020204" pitchFamily="34" charset="-122"/>
                <a:ea typeface="微软雅黑" panose="020B0503020204020204" pitchFamily="34" charset="-122"/>
              </a:rPr>
              <a:t>活结点为</a:t>
            </a:r>
            <a:r>
              <a:rPr lang="en-US" altLang="zh-CN" sz="2400">
                <a:latin typeface="微软雅黑" panose="020B0503020204020204" pitchFamily="34" charset="-122"/>
                <a:ea typeface="微软雅黑" panose="020B0503020204020204" pitchFamily="34" charset="-122"/>
              </a:rPr>
              <a:t>A</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C</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G</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G</a:t>
            </a:r>
            <a:r>
              <a:rPr lang="zh-CN" altLang="en-US" sz="2400">
                <a:latin typeface="微软雅黑" panose="020B0503020204020204" pitchFamily="34" charset="-122"/>
                <a:ea typeface="微软雅黑" panose="020B0503020204020204" pitchFamily="34" charset="-122"/>
              </a:rPr>
              <a:t>为当前扩展结点</a:t>
            </a:r>
          </a:p>
          <a:p>
            <a:pPr lvl="1">
              <a:spcBef>
                <a:spcPts val="0"/>
              </a:spcBef>
            </a:pPr>
            <a:r>
              <a:rPr lang="zh-CN" altLang="en-US" sz="2400">
                <a:latin typeface="微软雅黑" panose="020B0503020204020204" pitchFamily="34" charset="-122"/>
                <a:ea typeface="微软雅黑" panose="020B0503020204020204" pitchFamily="34" charset="-122"/>
              </a:rPr>
              <a:t>扩展</a:t>
            </a:r>
            <a:r>
              <a:rPr lang="en-US" altLang="zh-CN" sz="2400">
                <a:latin typeface="微软雅黑" panose="020B0503020204020204" pitchFamily="34" charset="-122"/>
                <a:ea typeface="微软雅黑" panose="020B0503020204020204" pitchFamily="34" charset="-122"/>
              </a:rPr>
              <a:t>G</a:t>
            </a:r>
            <a:r>
              <a:rPr lang="zh-CN" altLang="en-US" sz="2400">
                <a:latin typeface="微软雅黑" panose="020B0503020204020204" pitchFamily="34" charset="-122"/>
                <a:ea typeface="微软雅黑" panose="020B0503020204020204" pitchFamily="34" charset="-122"/>
              </a:rPr>
              <a:t>，先到达</a:t>
            </a:r>
            <a:r>
              <a:rPr lang="en-US" altLang="zh-CN" sz="2400">
                <a:latin typeface="微软雅黑" panose="020B0503020204020204" pitchFamily="34" charset="-122"/>
                <a:ea typeface="微软雅黑" panose="020B0503020204020204" pitchFamily="34" charset="-122"/>
              </a:rPr>
              <a:t>N</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N</a:t>
            </a:r>
            <a:r>
              <a:rPr lang="zh-CN" altLang="en-US" sz="2400">
                <a:latin typeface="微软雅黑" panose="020B0503020204020204" pitchFamily="34" charset="-122"/>
                <a:ea typeface="微软雅黑" panose="020B0503020204020204" pitchFamily="34" charset="-122"/>
              </a:rPr>
              <a:t>是叶结点，且</a:t>
            </a:r>
            <a:r>
              <a:rPr lang="en-US" altLang="zh-CN" sz="2400">
                <a:latin typeface="微软雅黑" panose="020B0503020204020204" pitchFamily="34" charset="-122"/>
                <a:ea typeface="微软雅黑" panose="020B0503020204020204" pitchFamily="34" charset="-122"/>
              </a:rPr>
              <a:t>25&lt;50</a:t>
            </a:r>
            <a:r>
              <a:rPr lang="zh-CN" altLang="en-US" sz="2400">
                <a:latin typeface="微软雅黑" panose="020B0503020204020204" pitchFamily="34" charset="-122"/>
                <a:ea typeface="微软雅黑" panose="020B0503020204020204" pitchFamily="34" charset="-122"/>
              </a:rPr>
              <a:t>，不是最优解，又</a:t>
            </a:r>
            <a:r>
              <a:rPr lang="en-US" altLang="zh-CN" sz="2400">
                <a:latin typeface="微软雅黑" panose="020B0503020204020204" pitchFamily="34" charset="-122"/>
                <a:ea typeface="微软雅黑" panose="020B0503020204020204" pitchFamily="34" charset="-122"/>
              </a:rPr>
              <a:t>N</a:t>
            </a:r>
            <a:r>
              <a:rPr lang="zh-CN" altLang="en-US" sz="2400">
                <a:latin typeface="微软雅黑" panose="020B0503020204020204" pitchFamily="34" charset="-122"/>
                <a:ea typeface="微软雅黑" panose="020B0503020204020204" pitchFamily="34" charset="-122"/>
              </a:rPr>
              <a:t>不可扩展，返回到</a:t>
            </a:r>
            <a:r>
              <a:rPr lang="en-US" altLang="zh-CN" sz="2400">
                <a:latin typeface="微软雅黑" panose="020B0503020204020204" pitchFamily="34" charset="-122"/>
                <a:ea typeface="微软雅黑" panose="020B0503020204020204" pitchFamily="34" charset="-122"/>
              </a:rPr>
              <a:t>G</a:t>
            </a:r>
          </a:p>
          <a:p>
            <a:pPr lvl="1">
              <a:spcBef>
                <a:spcPts val="0"/>
              </a:spcBef>
            </a:pPr>
            <a:r>
              <a:rPr lang="zh-CN" altLang="en-US" sz="2400">
                <a:latin typeface="微软雅黑" panose="020B0503020204020204" pitchFamily="34" charset="-122"/>
                <a:ea typeface="微软雅黑" panose="020B0503020204020204" pitchFamily="34" charset="-122"/>
              </a:rPr>
              <a:t>再扩展</a:t>
            </a:r>
            <a:r>
              <a:rPr lang="en-US" altLang="zh-CN" sz="2400">
                <a:latin typeface="微软雅黑" panose="020B0503020204020204" pitchFamily="34" charset="-122"/>
                <a:ea typeface="微软雅黑" panose="020B0503020204020204" pitchFamily="34" charset="-122"/>
              </a:rPr>
              <a:t>G</a:t>
            </a:r>
            <a:r>
              <a:rPr lang="zh-CN" altLang="en-US" sz="2400">
                <a:latin typeface="微软雅黑" panose="020B0503020204020204" pitchFamily="34" charset="-122"/>
                <a:ea typeface="微软雅黑" panose="020B0503020204020204" pitchFamily="34" charset="-122"/>
              </a:rPr>
              <a:t>到达</a:t>
            </a:r>
            <a:r>
              <a:rPr lang="en-US" altLang="zh-CN" sz="2400">
                <a:latin typeface="微软雅黑" panose="020B0503020204020204" pitchFamily="34" charset="-122"/>
                <a:ea typeface="微软雅黑" panose="020B0503020204020204" pitchFamily="34" charset="-122"/>
              </a:rPr>
              <a:t>O</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O</a:t>
            </a:r>
            <a:r>
              <a:rPr lang="zh-CN" altLang="en-US" sz="2400">
                <a:latin typeface="微软雅黑" panose="020B0503020204020204" pitchFamily="34" charset="-122"/>
                <a:ea typeface="微软雅黑" panose="020B0503020204020204" pitchFamily="34" charset="-122"/>
              </a:rPr>
              <a:t>是叶结点，且</a:t>
            </a:r>
            <a:r>
              <a:rPr lang="en-US" altLang="zh-CN" sz="2400">
                <a:latin typeface="微软雅黑" panose="020B0503020204020204" pitchFamily="34" charset="-122"/>
                <a:ea typeface="微软雅黑" panose="020B0503020204020204" pitchFamily="34" charset="-122"/>
              </a:rPr>
              <a:t>0&lt;50</a:t>
            </a:r>
            <a:r>
              <a:rPr lang="zh-CN" altLang="en-US" sz="2400">
                <a:latin typeface="微软雅黑" panose="020B0503020204020204" pitchFamily="34" charset="-122"/>
                <a:ea typeface="微软雅黑" panose="020B0503020204020204" pitchFamily="34" charset="-122"/>
              </a:rPr>
              <a:t>，不是最优解，又</a:t>
            </a:r>
            <a:r>
              <a:rPr lang="en-US" altLang="zh-CN" sz="2400">
                <a:latin typeface="微软雅黑" panose="020B0503020204020204" pitchFamily="34" charset="-122"/>
                <a:ea typeface="微软雅黑" panose="020B0503020204020204" pitchFamily="34" charset="-122"/>
              </a:rPr>
              <a:t>O</a:t>
            </a:r>
            <a:r>
              <a:rPr lang="zh-CN" altLang="en-US" sz="2400">
                <a:latin typeface="微软雅黑" panose="020B0503020204020204" pitchFamily="34" charset="-122"/>
                <a:ea typeface="微软雅黑" panose="020B0503020204020204" pitchFamily="34" charset="-122"/>
              </a:rPr>
              <a:t>不可扩展，返回到</a:t>
            </a:r>
            <a:r>
              <a:rPr lang="en-US" altLang="zh-CN" sz="2400">
                <a:latin typeface="微软雅黑" panose="020B0503020204020204" pitchFamily="34" charset="-122"/>
                <a:ea typeface="微软雅黑" panose="020B0503020204020204" pitchFamily="34" charset="-122"/>
              </a:rPr>
              <a:t>G</a:t>
            </a:r>
          </a:p>
          <a:p>
            <a:pPr lvl="1">
              <a:spcBef>
                <a:spcPts val="0"/>
              </a:spcBef>
            </a:pPr>
            <a:r>
              <a:rPr lang="en-US" altLang="zh-CN" sz="2400">
                <a:latin typeface="微软雅黑" panose="020B0503020204020204" pitchFamily="34" charset="-122"/>
                <a:ea typeface="微软雅黑" panose="020B0503020204020204" pitchFamily="34" charset="-122"/>
              </a:rPr>
              <a:t>G</a:t>
            </a:r>
            <a:r>
              <a:rPr lang="zh-CN" altLang="en-US" sz="2400">
                <a:latin typeface="微软雅黑" panose="020B0503020204020204" pitchFamily="34" charset="-122"/>
                <a:ea typeface="微软雅黑" panose="020B0503020204020204" pitchFamily="34" charset="-122"/>
              </a:rPr>
              <a:t>没有可扩展结点，成为死结点，返回到</a:t>
            </a:r>
            <a:r>
              <a:rPr lang="en-US" altLang="zh-CN" sz="2400">
                <a:latin typeface="微软雅黑" panose="020B0503020204020204" pitchFamily="34" charset="-122"/>
                <a:ea typeface="微软雅黑" panose="020B0503020204020204" pitchFamily="34" charset="-122"/>
              </a:rPr>
              <a:t>C</a:t>
            </a:r>
          </a:p>
          <a:p>
            <a:pPr lvl="1">
              <a:spcBef>
                <a:spcPts val="0"/>
              </a:spcBef>
            </a:pPr>
            <a:r>
              <a:rPr lang="en-US" altLang="zh-CN" sz="2400">
                <a:latin typeface="微软雅黑" panose="020B0503020204020204" pitchFamily="34" charset="-122"/>
                <a:ea typeface="微软雅黑" panose="020B0503020204020204" pitchFamily="34" charset="-122"/>
              </a:rPr>
              <a:t>C</a:t>
            </a:r>
            <a:r>
              <a:rPr lang="zh-CN" altLang="en-US" sz="2400">
                <a:latin typeface="微软雅黑" panose="020B0503020204020204" pitchFamily="34" charset="-122"/>
                <a:ea typeface="微软雅黑" panose="020B0503020204020204" pitchFamily="34" charset="-122"/>
              </a:rPr>
              <a:t>没有可扩展结点，成为死结点，返回到</a:t>
            </a:r>
            <a:r>
              <a:rPr lang="en-US" altLang="zh-CN" sz="2400">
                <a:latin typeface="微软雅黑" panose="020B0503020204020204" pitchFamily="34" charset="-122"/>
                <a:ea typeface="微软雅黑" panose="020B0503020204020204" pitchFamily="34" charset="-122"/>
              </a:rPr>
              <a:t>A</a:t>
            </a:r>
          </a:p>
          <a:p>
            <a:pPr lvl="1">
              <a:spcBef>
                <a:spcPts val="0"/>
              </a:spcBef>
            </a:pPr>
            <a:r>
              <a:rPr lang="en-US" altLang="zh-CN" sz="2400">
                <a:latin typeface="微软雅黑" panose="020B0503020204020204" pitchFamily="34" charset="-122"/>
                <a:ea typeface="微软雅黑" panose="020B0503020204020204" pitchFamily="34" charset="-122"/>
              </a:rPr>
              <a:t>A</a:t>
            </a:r>
            <a:r>
              <a:rPr lang="zh-CN" altLang="en-US" sz="2400">
                <a:latin typeface="微软雅黑" panose="020B0503020204020204" pitchFamily="34" charset="-122"/>
                <a:ea typeface="微软雅黑" panose="020B0503020204020204" pitchFamily="34" charset="-122"/>
              </a:rPr>
              <a:t>没有可扩展结点，成为死结点，</a:t>
            </a:r>
            <a:r>
              <a:rPr lang="zh-CN" altLang="en-US" sz="2000">
                <a:solidFill>
                  <a:srgbClr val="FF0000"/>
                </a:solidFill>
                <a:latin typeface="微软雅黑" panose="020B0503020204020204" pitchFamily="34" charset="-122"/>
                <a:ea typeface="微软雅黑" panose="020B0503020204020204" pitchFamily="34" charset="-122"/>
              </a:rPr>
              <a:t>算法结束</a:t>
            </a:r>
          </a:p>
          <a:p>
            <a:pPr lvl="1">
              <a:spcBef>
                <a:spcPts val="0"/>
              </a:spcBef>
            </a:pPr>
            <a:r>
              <a:rPr lang="zh-CN" altLang="en-US" sz="2400">
                <a:latin typeface="微软雅黑" panose="020B0503020204020204" pitchFamily="34" charset="-122"/>
                <a:ea typeface="微软雅黑" panose="020B0503020204020204" pitchFamily="34" charset="-122"/>
              </a:rPr>
              <a:t>最优解</a:t>
            </a:r>
            <a:r>
              <a:rPr lang="en-US" altLang="zh-CN" sz="2400">
                <a:solidFill>
                  <a:srgbClr val="FF0000"/>
                </a:solidFill>
                <a:latin typeface="微软雅黑" panose="020B0503020204020204" pitchFamily="34" charset="-122"/>
                <a:ea typeface="微软雅黑" panose="020B0503020204020204" pitchFamily="34" charset="-122"/>
              </a:rPr>
              <a:t>X=(0,1,1)</a:t>
            </a:r>
            <a:r>
              <a:rPr lang="zh-CN" altLang="en-US" sz="2400">
                <a:latin typeface="微软雅黑" panose="020B0503020204020204" pitchFamily="34" charset="-122"/>
                <a:ea typeface="微软雅黑" panose="020B0503020204020204" pitchFamily="34" charset="-122"/>
              </a:rPr>
              <a:t>，最优值</a:t>
            </a:r>
            <a:r>
              <a:rPr lang="en-US" altLang="zh-CN" sz="2400">
                <a:solidFill>
                  <a:srgbClr val="FF0000"/>
                </a:solidFill>
                <a:latin typeface="微软雅黑" panose="020B0503020204020204" pitchFamily="34" charset="-122"/>
                <a:ea typeface="微软雅黑" panose="020B0503020204020204" pitchFamily="34" charset="-122"/>
              </a:rPr>
              <a:t>50</a:t>
            </a:r>
            <a:r>
              <a:rPr lang="zh-CN" altLang="en-US" sz="2400">
                <a:latin typeface="微软雅黑" panose="020B0503020204020204" pitchFamily="34" charset="-122"/>
                <a:ea typeface="微软雅黑" panose="020B0503020204020204" pitchFamily="34" charset="-122"/>
              </a:rPr>
              <a:t>。</a:t>
            </a:r>
          </a:p>
        </p:txBody>
      </p:sp>
      <p:graphicFrame>
        <p:nvGraphicFramePr>
          <p:cNvPr id="16386" name="Object 2"/>
          <p:cNvGraphicFramePr>
            <a:graphicFrameLocks noChangeAspect="1"/>
          </p:cNvGraphicFramePr>
          <p:nvPr/>
        </p:nvGraphicFramePr>
        <p:xfrm>
          <a:off x="7901305" y="343535"/>
          <a:ext cx="4142740" cy="2205990"/>
        </p:xfrm>
        <a:graphic>
          <a:graphicData uri="http://schemas.openxmlformats.org/presentationml/2006/ole">
            <mc:AlternateContent xmlns:mc="http://schemas.openxmlformats.org/markup-compatibility/2006">
              <mc:Choice xmlns:v="urn:schemas-microsoft-com:vml" Requires="v">
                <p:oleObj spid="_x0000_s20491" name="Visio" r:id="rId4" imgW="4508500" imgH="2400300" progId="Visio.Drawing.11">
                  <p:embed/>
                </p:oleObj>
              </mc:Choice>
              <mc:Fallback>
                <p:oleObj name="Visio" r:id="rId4" imgW="4508500" imgH="2400300" progId="Visio.Drawing.11">
                  <p:embed/>
                  <p:pic>
                    <p:nvPicPr>
                      <p:cNvPr id="0" name="Picture 22"/>
                      <p:cNvPicPr>
                        <a:picLocks noChangeAspect="1" noChangeArrowheads="1"/>
                      </p:cNvPicPr>
                      <p:nvPr/>
                    </p:nvPicPr>
                    <p:blipFill>
                      <a:blip r:embed="rId5"/>
                      <a:srcRect/>
                      <a:stretch>
                        <a:fillRect/>
                      </a:stretch>
                    </p:blipFill>
                    <p:spPr bwMode="auto">
                      <a:xfrm>
                        <a:off x="7901305" y="343535"/>
                        <a:ext cx="4142740" cy="2205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1000"/>
                                        <p:tgtEl>
                                          <p:spTgt spid="3">
                                            <p:txEl>
                                              <p:pRg st="3" end="3"/>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1000"/>
                                        <p:tgtEl>
                                          <p:spTgt spid="3">
                                            <p:txEl>
                                              <p:pRg st="4" end="4"/>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1000"/>
                                        <p:tgtEl>
                                          <p:spTgt spid="3">
                                            <p:txEl>
                                              <p:pRg st="6" end="6"/>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16386"/>
                                        </p:tgtEl>
                                        <p:attrNameLst>
                                          <p:attrName>style.visibility</p:attrName>
                                        </p:attrNameLst>
                                      </p:cBhvr>
                                      <p:to>
                                        <p:strVal val="visible"/>
                                      </p:to>
                                    </p:set>
                                    <p:animEffect transition="in" filter="fade">
                                      <p:cBhvr>
                                        <p:cTn id="31"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ltLang="en-US" dirty="0"/>
              <a:t>回溯法</a:t>
            </a:r>
            <a:r>
              <a:rPr lang="zh-CN" altLang="en-US" dirty="0"/>
              <a:t>引言</a:t>
            </a:r>
          </a:p>
        </p:txBody>
      </p:sp>
      <p:sp>
        <p:nvSpPr>
          <p:cNvPr id="5" name="文本框 4"/>
          <p:cNvSpPr txBox="1"/>
          <p:nvPr/>
        </p:nvSpPr>
        <p:spPr>
          <a:xfrm>
            <a:off x="838200" y="1269365"/>
            <a:ext cx="3521710" cy="5077460"/>
          </a:xfrm>
          <a:prstGeom prst="rect">
            <a:avLst/>
          </a:prstGeom>
          <a:noFill/>
        </p:spPr>
        <p:txBody>
          <a:bodyPr wrap="square" rtlCol="0" anchor="t">
            <a:spAutoFit/>
          </a:bodyPr>
          <a:lstStyle/>
          <a:p>
            <a:pPr marL="342900" indent="-342900" algn="l" defTabSz="913765" fontAlgn="auto">
              <a:lnSpc>
                <a:spcPct val="150000"/>
              </a:lnSpc>
              <a:spcBef>
                <a:spcPts val="0"/>
              </a:spcBef>
              <a:buFont typeface="Wingdings" panose="05000000000000000000" charset="0"/>
              <a:buChar char=""/>
            </a:pPr>
            <a:r>
              <a:rPr lang="zh-CN" altLang="en-US" sz="2400" b="1">
                <a:solidFill>
                  <a:srgbClr val="3333FF"/>
                </a:solidFill>
                <a:latin typeface="微软雅黑" panose="020B0503020204020204" pitchFamily="34" charset="-122"/>
                <a:ea typeface="微软雅黑" panose="020B0503020204020204" pitchFamily="34" charset="-122"/>
                <a:sym typeface="+mn-ea"/>
              </a:rPr>
              <a:t>实例</a:t>
            </a:r>
          </a:p>
          <a:p>
            <a:pPr marL="342900" indent="-342900" algn="l" defTabSz="913765" fontAlgn="auto">
              <a:lnSpc>
                <a:spcPct val="150000"/>
              </a:lnSpc>
              <a:spcBef>
                <a:spcPts val="0"/>
              </a:spcBef>
              <a:buFont typeface="Wingdings" panose="05000000000000000000" charset="0"/>
              <a:buChar char=""/>
            </a:pPr>
            <a:r>
              <a:rPr lang="zh-CN" altLang="en-US" sz="2400">
                <a:latin typeface="微软雅黑" panose="020B0503020204020204" pitchFamily="34" charset="-122"/>
                <a:ea typeface="微软雅黑" panose="020B0503020204020204" pitchFamily="34" charset="-122"/>
                <a:sym typeface="+mn-ea"/>
              </a:rPr>
              <a:t>杭州走到罗马</a:t>
            </a:r>
          </a:p>
          <a:p>
            <a:pPr marL="342900" indent="-342900" algn="l" defTabSz="913765" fontAlgn="auto">
              <a:lnSpc>
                <a:spcPct val="150000"/>
              </a:lnSpc>
              <a:spcBef>
                <a:spcPts val="0"/>
              </a:spcBef>
              <a:buFont typeface="Wingdings" panose="05000000000000000000" charset="0"/>
              <a:buChar char=""/>
            </a:pPr>
            <a:r>
              <a:rPr lang="zh-CN" altLang="en-US" sz="2400">
                <a:latin typeface="微软雅黑" panose="020B0503020204020204" pitchFamily="34" charset="-122"/>
                <a:ea typeface="微软雅黑" panose="020B0503020204020204" pitchFamily="34" charset="-122"/>
                <a:sym typeface="+mn-ea"/>
              </a:rPr>
              <a:t>若完全不认识路，会怎样走</a:t>
            </a:r>
          </a:p>
          <a:p>
            <a:pPr marL="342900" indent="-342900" algn="l" defTabSz="913765" fontAlgn="auto">
              <a:lnSpc>
                <a:spcPct val="150000"/>
              </a:lnSpc>
              <a:spcBef>
                <a:spcPts val="0"/>
              </a:spcBef>
              <a:buFont typeface="Wingdings" panose="05000000000000000000" charset="0"/>
              <a:buChar char=""/>
            </a:pPr>
            <a:endParaRPr lang="zh-CN" altLang="en-US" sz="2400">
              <a:latin typeface="微软雅黑" panose="020B0503020204020204" pitchFamily="34" charset="-122"/>
              <a:ea typeface="微软雅黑" panose="020B0503020204020204" pitchFamily="34" charset="-122"/>
              <a:sym typeface="+mn-ea"/>
            </a:endParaRPr>
          </a:p>
          <a:p>
            <a:pPr marL="342900" indent="-342900" algn="l" defTabSz="913765" fontAlgn="auto">
              <a:lnSpc>
                <a:spcPct val="150000"/>
              </a:lnSpc>
              <a:spcBef>
                <a:spcPts val="0"/>
              </a:spcBef>
              <a:buFont typeface="Wingdings" panose="05000000000000000000" charset="0"/>
              <a:buChar char=""/>
            </a:pPr>
            <a:r>
              <a:rPr lang="zh-CN" altLang="en-US" sz="2400" b="1">
                <a:solidFill>
                  <a:srgbClr val="3333FF"/>
                </a:solidFill>
                <a:latin typeface="微软雅黑" panose="020B0503020204020204" pitchFamily="34" charset="-122"/>
                <a:ea typeface="微软雅黑" panose="020B0503020204020204" pitchFamily="34" charset="-122"/>
                <a:sym typeface="+mn-ea"/>
              </a:rPr>
              <a:t>两类问题</a:t>
            </a:r>
          </a:p>
          <a:p>
            <a:pPr marL="342900" indent="-342900" algn="l" defTabSz="913765" fontAlgn="auto">
              <a:lnSpc>
                <a:spcPct val="150000"/>
              </a:lnSpc>
              <a:spcBef>
                <a:spcPts val="0"/>
              </a:spcBef>
              <a:buFont typeface="Wingdings" panose="05000000000000000000" charset="0"/>
              <a:buChar char=""/>
            </a:pPr>
            <a:r>
              <a:rPr lang="zh-CN" altLang="en-US" sz="2400">
                <a:latin typeface="微软雅黑" panose="020B0503020204020204" pitchFamily="34" charset="-122"/>
                <a:ea typeface="微软雅黑" panose="020B0503020204020204" pitchFamily="34" charset="-122"/>
                <a:sym typeface="+mn-ea"/>
              </a:rPr>
              <a:t>存在性问题（可行解）</a:t>
            </a:r>
          </a:p>
          <a:p>
            <a:pPr marL="342900" indent="-342900" algn="l" defTabSz="913765" fontAlgn="auto">
              <a:lnSpc>
                <a:spcPct val="150000"/>
              </a:lnSpc>
              <a:spcBef>
                <a:spcPts val="0"/>
              </a:spcBef>
              <a:buFont typeface="Wingdings" panose="05000000000000000000" charset="0"/>
              <a:buChar char=""/>
            </a:pPr>
            <a:r>
              <a:rPr lang="zh-CN" altLang="en-US" sz="2400">
                <a:latin typeface="微软雅黑" panose="020B0503020204020204" pitchFamily="34" charset="-122"/>
                <a:ea typeface="微软雅黑" panose="020B0503020204020204" pitchFamily="34" charset="-122"/>
                <a:sym typeface="+mn-ea"/>
              </a:rPr>
              <a:t>优化问题（最优解）</a:t>
            </a:r>
            <a:endParaRPr lang="zh-CN" altLang="en-US" sz="2400" b="1">
              <a:solidFill>
                <a:srgbClr val="3333FF"/>
              </a:solidFill>
              <a:latin typeface="微软雅黑" panose="020B0503020204020204" pitchFamily="34" charset="-122"/>
              <a:ea typeface="微软雅黑" panose="020B0503020204020204" pitchFamily="34" charset="-122"/>
              <a:sym typeface="+mn-ea"/>
            </a:endParaRPr>
          </a:p>
          <a:p>
            <a:pPr marL="342900" indent="-342900" algn="l" defTabSz="913765" fontAlgn="auto">
              <a:lnSpc>
                <a:spcPct val="150000"/>
              </a:lnSpc>
              <a:spcBef>
                <a:spcPts val="0"/>
              </a:spcBef>
              <a:buFont typeface="Wingdings" panose="05000000000000000000" charset="0"/>
              <a:buChar char=""/>
            </a:pPr>
            <a:endParaRPr lang="zh-CN" altLang="en-US" sz="240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3"/>
          <a:stretch>
            <a:fillRect/>
          </a:stretch>
        </p:blipFill>
        <p:spPr>
          <a:xfrm>
            <a:off x="6351270" y="1680845"/>
            <a:ext cx="5375275" cy="4645660"/>
          </a:xfrm>
          <a:prstGeom prst="rect">
            <a:avLst/>
          </a:prstGeom>
        </p:spPr>
      </p:pic>
      <p:sp>
        <p:nvSpPr>
          <p:cNvPr id="7" name="文本框 6"/>
          <p:cNvSpPr txBox="1"/>
          <p:nvPr/>
        </p:nvSpPr>
        <p:spPr>
          <a:xfrm>
            <a:off x="8239125" y="1035685"/>
            <a:ext cx="1052195" cy="645160"/>
          </a:xfrm>
          <a:prstGeom prst="rect">
            <a:avLst/>
          </a:prstGeom>
          <a:noFill/>
        </p:spPr>
        <p:txBody>
          <a:bodyPr wrap="square" rtlCol="0" anchor="t">
            <a:spAutoFit/>
          </a:bodyPr>
          <a:lstStyle/>
          <a:p>
            <a:pPr marL="0" algn="l" defTabSz="913765" fontAlgn="auto">
              <a:lnSpc>
                <a:spcPct val="150000"/>
              </a:lnSpc>
              <a:spcBef>
                <a:spcPts val="0"/>
              </a:spcBef>
              <a:buFont typeface="+mj-lt"/>
              <a:buNone/>
            </a:pPr>
            <a:r>
              <a:rPr lang="zh-CN" altLang="zh-CN" sz="2400" b="1">
                <a:solidFill>
                  <a:srgbClr val="FF0000"/>
                </a:solidFill>
                <a:latin typeface="+mn-ea"/>
                <a:sym typeface="+mn-ea"/>
              </a:rPr>
              <a:t>杭州</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5.1 </a:t>
            </a:r>
            <a:r>
              <a:rPr altLang="en-US" dirty="0"/>
              <a:t>回溯法的算法框架</a:t>
            </a:r>
          </a:p>
        </p:txBody>
      </p:sp>
      <p:sp>
        <p:nvSpPr>
          <p:cNvPr id="5" name="内容占位符 4"/>
          <p:cNvSpPr>
            <a:spLocks noGrp="1"/>
          </p:cNvSpPr>
          <p:nvPr>
            <p:ph idx="1"/>
          </p:nvPr>
        </p:nvSpPr>
        <p:spPr>
          <a:xfrm>
            <a:off x="944880" y="1375410"/>
            <a:ext cx="4176713" cy="5638800"/>
          </a:xfrm>
        </p:spPr>
        <p:txBody>
          <a:bodyPr/>
          <a:lstStyle/>
          <a:p>
            <a:pPr marL="0" indent="0" fontAlgn="auto">
              <a:lnSpc>
                <a:spcPct val="150000"/>
              </a:lnSpc>
              <a:spcBef>
                <a:spcPts val="0"/>
              </a:spcBef>
              <a:buNone/>
            </a:pPr>
            <a:r>
              <a:rPr lang="zh-CN" altLang="en-US" b="1">
                <a:solidFill>
                  <a:srgbClr val="3333FF"/>
                </a:solidFill>
              </a:rPr>
              <a:t>推销员问题</a:t>
            </a:r>
          </a:p>
          <a:p>
            <a:pPr marL="342900" lvl="1" indent="-342900" fontAlgn="auto">
              <a:lnSpc>
                <a:spcPct val="150000"/>
              </a:lnSpc>
              <a:spcBef>
                <a:spcPts val="0"/>
              </a:spcBef>
              <a:buFont typeface="Wingdings" panose="05000000000000000000" charset="0"/>
              <a:buChar char=""/>
            </a:pPr>
            <a:r>
              <a:rPr lang="zh-CN" altLang="en-US" sz="2400"/>
              <a:t>问题描述</a:t>
            </a:r>
          </a:p>
          <a:p>
            <a:pPr marL="0" lvl="2" indent="0" fontAlgn="auto">
              <a:lnSpc>
                <a:spcPct val="150000"/>
              </a:lnSpc>
              <a:spcBef>
                <a:spcPts val="0"/>
              </a:spcBef>
              <a:buNone/>
            </a:pPr>
            <a:r>
              <a:rPr lang="zh-CN" altLang="en-US" sz="2400"/>
              <a:t>每个城市一遍，最后回到住地的路线，使总的路程最短。</a:t>
            </a:r>
          </a:p>
          <a:p>
            <a:pPr marL="0" lvl="1" indent="0" fontAlgn="auto">
              <a:lnSpc>
                <a:spcPct val="150000"/>
              </a:lnSpc>
              <a:spcBef>
                <a:spcPts val="0"/>
              </a:spcBef>
              <a:buNone/>
            </a:pPr>
            <a:r>
              <a:rPr lang="zh-CN" altLang="en-US" sz="2400"/>
              <a:t>该问题是一个</a:t>
            </a:r>
            <a:r>
              <a:rPr lang="en-US" altLang="zh-CN" sz="2400">
                <a:solidFill>
                  <a:srgbClr val="FF0000"/>
                </a:solidFill>
              </a:rPr>
              <a:t>NP</a:t>
            </a:r>
            <a:r>
              <a:rPr lang="zh-CN" altLang="en-US" sz="2400">
                <a:solidFill>
                  <a:srgbClr val="FF0000"/>
                </a:solidFill>
              </a:rPr>
              <a:t>完全问题</a:t>
            </a:r>
            <a:r>
              <a:rPr lang="zh-CN" altLang="en-US" sz="2400"/>
              <a:t>， 有</a:t>
            </a:r>
            <a:r>
              <a:rPr lang="en-US" altLang="zh-CN" sz="2400">
                <a:solidFill>
                  <a:srgbClr val="FF0000"/>
                </a:solidFill>
              </a:rPr>
              <a:t>(n-1)!</a:t>
            </a:r>
            <a:r>
              <a:rPr lang="zh-CN" altLang="en-US" sz="2400"/>
              <a:t>条可选路线</a:t>
            </a:r>
          </a:p>
          <a:p>
            <a:pPr marL="0" lvl="1" indent="0" fontAlgn="auto">
              <a:lnSpc>
                <a:spcPct val="150000"/>
              </a:lnSpc>
              <a:spcBef>
                <a:spcPts val="0"/>
              </a:spcBef>
              <a:buNone/>
            </a:pPr>
            <a:r>
              <a:rPr lang="zh-CN" altLang="en-US" sz="2400"/>
              <a:t>最优解</a:t>
            </a:r>
            <a:r>
              <a:rPr lang="en-US" altLang="zh-CN" sz="2400">
                <a:solidFill>
                  <a:srgbClr val="FF0000"/>
                </a:solidFill>
              </a:rPr>
              <a:t>(1,3,2,4,1)</a:t>
            </a:r>
            <a:r>
              <a:rPr lang="zh-CN" altLang="en-US" sz="2400"/>
              <a:t>，最优值</a:t>
            </a:r>
            <a:r>
              <a:rPr lang="en-US" altLang="zh-CN" sz="2400">
                <a:solidFill>
                  <a:srgbClr val="FF0000"/>
                </a:solidFill>
              </a:rPr>
              <a:t>25</a:t>
            </a:r>
          </a:p>
        </p:txBody>
      </p:sp>
      <p:grpSp>
        <p:nvGrpSpPr>
          <p:cNvPr id="71" name="组合 70"/>
          <p:cNvGrpSpPr/>
          <p:nvPr/>
        </p:nvGrpSpPr>
        <p:grpSpPr bwMode="auto">
          <a:xfrm>
            <a:off x="7320280" y="738823"/>
            <a:ext cx="2744788" cy="1624012"/>
            <a:chOff x="5473730" y="1357298"/>
            <a:chExt cx="2744787" cy="1624013"/>
          </a:xfrm>
        </p:grpSpPr>
        <p:sp>
          <p:nvSpPr>
            <p:cNvPr id="6" name="Oval 5"/>
            <p:cNvSpPr>
              <a:spLocks noChangeArrowheads="1"/>
            </p:cNvSpPr>
            <p:nvPr/>
          </p:nvSpPr>
          <p:spPr bwMode="auto">
            <a:xfrm>
              <a:off x="5761067" y="1646223"/>
              <a:ext cx="360363" cy="360363"/>
            </a:xfrm>
            <a:prstGeom prst="ellipse">
              <a:avLst/>
            </a:prstGeom>
            <a:solidFill>
              <a:srgbClr val="99FF33"/>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a:solidFill>
                    <a:srgbClr val="C00000"/>
                  </a:solidFill>
                </a:rPr>
                <a:t>1</a:t>
              </a:r>
            </a:p>
          </p:txBody>
        </p:sp>
        <p:sp>
          <p:nvSpPr>
            <p:cNvPr id="7" name="Oval 6"/>
            <p:cNvSpPr>
              <a:spLocks noChangeArrowheads="1"/>
            </p:cNvSpPr>
            <p:nvPr/>
          </p:nvSpPr>
          <p:spPr bwMode="auto">
            <a:xfrm>
              <a:off x="7489855" y="1501761"/>
              <a:ext cx="360363" cy="360363"/>
            </a:xfrm>
            <a:prstGeom prst="ellipse">
              <a:avLst/>
            </a:prstGeom>
            <a:solidFill>
              <a:srgbClr val="99FF33"/>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a:solidFill>
                    <a:srgbClr val="C00000"/>
                  </a:solidFill>
                </a:rPr>
                <a:t>2</a:t>
              </a:r>
            </a:p>
          </p:txBody>
        </p:sp>
        <p:sp>
          <p:nvSpPr>
            <p:cNvPr id="8" name="Oval 7"/>
            <p:cNvSpPr>
              <a:spLocks noChangeArrowheads="1"/>
            </p:cNvSpPr>
            <p:nvPr/>
          </p:nvSpPr>
          <p:spPr bwMode="auto">
            <a:xfrm>
              <a:off x="5545167" y="2438386"/>
              <a:ext cx="360363" cy="360363"/>
            </a:xfrm>
            <a:prstGeom prst="ellipse">
              <a:avLst/>
            </a:prstGeom>
            <a:solidFill>
              <a:srgbClr val="99FF33"/>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a:solidFill>
                    <a:srgbClr val="C00000"/>
                  </a:solidFill>
                </a:rPr>
                <a:t>3</a:t>
              </a:r>
            </a:p>
          </p:txBody>
        </p:sp>
        <p:sp>
          <p:nvSpPr>
            <p:cNvPr id="9" name="Oval 8"/>
            <p:cNvSpPr>
              <a:spLocks noChangeArrowheads="1"/>
            </p:cNvSpPr>
            <p:nvPr/>
          </p:nvSpPr>
          <p:spPr bwMode="auto">
            <a:xfrm>
              <a:off x="7705755" y="2438386"/>
              <a:ext cx="360363" cy="360363"/>
            </a:xfrm>
            <a:prstGeom prst="ellipse">
              <a:avLst/>
            </a:prstGeom>
            <a:solidFill>
              <a:srgbClr val="99FF33"/>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a:solidFill>
                    <a:srgbClr val="C00000"/>
                  </a:solidFill>
                </a:rPr>
                <a:t>4</a:t>
              </a:r>
            </a:p>
          </p:txBody>
        </p:sp>
        <p:sp>
          <p:nvSpPr>
            <p:cNvPr id="25667" name="Line 9"/>
            <p:cNvSpPr>
              <a:spLocks noChangeShapeType="1"/>
            </p:cNvSpPr>
            <p:nvPr/>
          </p:nvSpPr>
          <p:spPr bwMode="auto">
            <a:xfrm>
              <a:off x="5905530" y="2654286"/>
              <a:ext cx="180022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68" name="Text Box 10"/>
            <p:cNvSpPr txBox="1">
              <a:spLocks noChangeArrowheads="1"/>
            </p:cNvSpPr>
            <p:nvPr/>
          </p:nvSpPr>
          <p:spPr bwMode="auto">
            <a:xfrm>
              <a:off x="6481792" y="2581261"/>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t>20</a:t>
              </a:r>
            </a:p>
          </p:txBody>
        </p:sp>
        <p:sp>
          <p:nvSpPr>
            <p:cNvPr id="25669" name="Line 11"/>
            <p:cNvSpPr>
              <a:spLocks noChangeShapeType="1"/>
            </p:cNvSpPr>
            <p:nvPr/>
          </p:nvSpPr>
          <p:spPr bwMode="auto">
            <a:xfrm flipH="1">
              <a:off x="5761067" y="2006586"/>
              <a:ext cx="144463" cy="431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70" name="Text Box 12"/>
            <p:cNvSpPr txBox="1">
              <a:spLocks noChangeArrowheads="1"/>
            </p:cNvSpPr>
            <p:nvPr/>
          </p:nvSpPr>
          <p:spPr bwMode="auto">
            <a:xfrm>
              <a:off x="5473730" y="2006586"/>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t>6</a:t>
              </a:r>
            </a:p>
          </p:txBody>
        </p:sp>
        <p:sp>
          <p:nvSpPr>
            <p:cNvPr id="25671" name="Line 13"/>
            <p:cNvSpPr>
              <a:spLocks noChangeShapeType="1"/>
            </p:cNvSpPr>
            <p:nvPr/>
          </p:nvSpPr>
          <p:spPr bwMode="auto">
            <a:xfrm flipV="1">
              <a:off x="6121430" y="1717661"/>
              <a:ext cx="1368425" cy="714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72" name="Text Box 14"/>
            <p:cNvSpPr txBox="1">
              <a:spLocks noChangeArrowheads="1"/>
            </p:cNvSpPr>
            <p:nvPr/>
          </p:nvSpPr>
          <p:spPr bwMode="auto">
            <a:xfrm>
              <a:off x="6626255" y="1357298"/>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t>30</a:t>
              </a:r>
            </a:p>
          </p:txBody>
        </p:sp>
        <p:sp>
          <p:nvSpPr>
            <p:cNvPr id="25673" name="Line 15"/>
            <p:cNvSpPr>
              <a:spLocks noChangeShapeType="1"/>
            </p:cNvSpPr>
            <p:nvPr/>
          </p:nvSpPr>
          <p:spPr bwMode="auto">
            <a:xfrm flipH="1">
              <a:off x="5834092" y="1789098"/>
              <a:ext cx="1655763" cy="7207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74" name="Text Box 16"/>
            <p:cNvSpPr txBox="1">
              <a:spLocks noChangeArrowheads="1"/>
            </p:cNvSpPr>
            <p:nvPr/>
          </p:nvSpPr>
          <p:spPr bwMode="auto">
            <a:xfrm>
              <a:off x="5905530" y="207802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t>5</a:t>
              </a:r>
            </a:p>
          </p:txBody>
        </p:sp>
        <p:sp>
          <p:nvSpPr>
            <p:cNvPr id="25675" name="Line 17"/>
            <p:cNvSpPr>
              <a:spLocks noChangeShapeType="1"/>
            </p:cNvSpPr>
            <p:nvPr/>
          </p:nvSpPr>
          <p:spPr bwMode="auto">
            <a:xfrm>
              <a:off x="6121430" y="1933561"/>
              <a:ext cx="1584325" cy="6477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76" name="Text Box 18"/>
            <p:cNvSpPr txBox="1">
              <a:spLocks noChangeArrowheads="1"/>
            </p:cNvSpPr>
            <p:nvPr/>
          </p:nvSpPr>
          <p:spPr bwMode="auto">
            <a:xfrm>
              <a:off x="6842155" y="2222486"/>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t>4</a:t>
              </a:r>
            </a:p>
          </p:txBody>
        </p:sp>
        <p:sp>
          <p:nvSpPr>
            <p:cNvPr id="25677" name="Line 19"/>
            <p:cNvSpPr>
              <a:spLocks noChangeShapeType="1"/>
            </p:cNvSpPr>
            <p:nvPr/>
          </p:nvSpPr>
          <p:spPr bwMode="auto">
            <a:xfrm>
              <a:off x="7705755" y="1862123"/>
              <a:ext cx="144463" cy="5762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78" name="Text Box 20"/>
            <p:cNvSpPr txBox="1">
              <a:spLocks noChangeArrowheads="1"/>
            </p:cNvSpPr>
            <p:nvPr/>
          </p:nvSpPr>
          <p:spPr bwMode="auto">
            <a:xfrm>
              <a:off x="7777192" y="1933561"/>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t>10</a:t>
              </a:r>
            </a:p>
          </p:txBody>
        </p:sp>
      </p:grpSp>
      <p:grpSp>
        <p:nvGrpSpPr>
          <p:cNvPr id="72" name="组合 71"/>
          <p:cNvGrpSpPr/>
          <p:nvPr/>
        </p:nvGrpSpPr>
        <p:grpSpPr bwMode="auto">
          <a:xfrm>
            <a:off x="6784975" y="2915920"/>
            <a:ext cx="3816350" cy="2881313"/>
            <a:chOff x="5041930" y="3086086"/>
            <a:chExt cx="3816350" cy="2881313"/>
          </a:xfrm>
        </p:grpSpPr>
        <p:sp>
          <p:nvSpPr>
            <p:cNvPr id="22" name="Oval 21"/>
            <p:cNvSpPr>
              <a:spLocks noChangeArrowheads="1"/>
            </p:cNvSpPr>
            <p:nvPr/>
          </p:nvSpPr>
          <p:spPr bwMode="auto">
            <a:xfrm>
              <a:off x="6769130" y="3086086"/>
              <a:ext cx="360363"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dirty="0">
                  <a:solidFill>
                    <a:srgbClr val="FF0000"/>
                  </a:solidFill>
                </a:rPr>
                <a:t>A</a:t>
              </a:r>
            </a:p>
          </p:txBody>
        </p:sp>
        <p:sp>
          <p:nvSpPr>
            <p:cNvPr id="23" name="Oval 22"/>
            <p:cNvSpPr>
              <a:spLocks noChangeArrowheads="1"/>
            </p:cNvSpPr>
            <p:nvPr/>
          </p:nvSpPr>
          <p:spPr bwMode="auto">
            <a:xfrm>
              <a:off x="6769130" y="3590911"/>
              <a:ext cx="360363"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rPr>
                <a:t>B</a:t>
              </a:r>
            </a:p>
          </p:txBody>
        </p:sp>
        <p:sp>
          <p:nvSpPr>
            <p:cNvPr id="24" name="Oval 23"/>
            <p:cNvSpPr>
              <a:spLocks noChangeArrowheads="1"/>
            </p:cNvSpPr>
            <p:nvPr/>
          </p:nvSpPr>
          <p:spPr bwMode="auto">
            <a:xfrm>
              <a:off x="5400705" y="4167174"/>
              <a:ext cx="360363" cy="360362"/>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rPr>
                <a:t>C</a:t>
              </a:r>
            </a:p>
          </p:txBody>
        </p:sp>
        <p:sp>
          <p:nvSpPr>
            <p:cNvPr id="25" name="Oval 24"/>
            <p:cNvSpPr>
              <a:spLocks noChangeArrowheads="1"/>
            </p:cNvSpPr>
            <p:nvPr/>
          </p:nvSpPr>
          <p:spPr bwMode="auto">
            <a:xfrm>
              <a:off x="6769130" y="4094149"/>
              <a:ext cx="360363" cy="360362"/>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rPr>
                <a:t>D</a:t>
              </a:r>
            </a:p>
          </p:txBody>
        </p:sp>
        <p:sp>
          <p:nvSpPr>
            <p:cNvPr id="26" name="Oval 27"/>
            <p:cNvSpPr>
              <a:spLocks noChangeArrowheads="1"/>
            </p:cNvSpPr>
            <p:nvPr/>
          </p:nvSpPr>
          <p:spPr bwMode="auto">
            <a:xfrm>
              <a:off x="8137555" y="4094149"/>
              <a:ext cx="360363" cy="360362"/>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dirty="0">
                  <a:solidFill>
                    <a:srgbClr val="FF0000"/>
                  </a:solidFill>
                </a:rPr>
                <a:t>E</a:t>
              </a:r>
            </a:p>
          </p:txBody>
        </p:sp>
        <p:sp>
          <p:nvSpPr>
            <p:cNvPr id="27" name="Oval 28"/>
            <p:cNvSpPr>
              <a:spLocks noChangeArrowheads="1"/>
            </p:cNvSpPr>
            <p:nvPr/>
          </p:nvSpPr>
          <p:spPr bwMode="auto">
            <a:xfrm>
              <a:off x="5041930" y="4886311"/>
              <a:ext cx="360363"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rPr>
                <a:t>F</a:t>
              </a:r>
            </a:p>
          </p:txBody>
        </p:sp>
        <p:sp>
          <p:nvSpPr>
            <p:cNvPr id="28" name="Oval 29"/>
            <p:cNvSpPr>
              <a:spLocks noChangeArrowheads="1"/>
            </p:cNvSpPr>
            <p:nvPr/>
          </p:nvSpPr>
          <p:spPr bwMode="auto">
            <a:xfrm>
              <a:off x="5761068" y="4886311"/>
              <a:ext cx="360362"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rPr>
                <a:t>G</a:t>
              </a:r>
            </a:p>
          </p:txBody>
        </p:sp>
        <p:sp>
          <p:nvSpPr>
            <p:cNvPr id="29" name="Oval 30"/>
            <p:cNvSpPr>
              <a:spLocks noChangeArrowheads="1"/>
            </p:cNvSpPr>
            <p:nvPr/>
          </p:nvSpPr>
          <p:spPr bwMode="auto">
            <a:xfrm>
              <a:off x="6410355" y="4886311"/>
              <a:ext cx="360363"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rPr>
                <a:t>H</a:t>
              </a:r>
            </a:p>
          </p:txBody>
        </p:sp>
        <p:sp>
          <p:nvSpPr>
            <p:cNvPr id="30" name="Oval 31"/>
            <p:cNvSpPr>
              <a:spLocks noChangeArrowheads="1"/>
            </p:cNvSpPr>
            <p:nvPr/>
          </p:nvSpPr>
          <p:spPr bwMode="auto">
            <a:xfrm>
              <a:off x="7129493" y="4886311"/>
              <a:ext cx="360362"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rPr>
                <a:t>I</a:t>
              </a:r>
            </a:p>
          </p:txBody>
        </p:sp>
        <p:sp>
          <p:nvSpPr>
            <p:cNvPr id="31" name="Oval 35"/>
            <p:cNvSpPr>
              <a:spLocks noChangeArrowheads="1"/>
            </p:cNvSpPr>
            <p:nvPr/>
          </p:nvSpPr>
          <p:spPr bwMode="auto">
            <a:xfrm>
              <a:off x="7778780" y="4886311"/>
              <a:ext cx="360363"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dirty="0">
                  <a:solidFill>
                    <a:srgbClr val="FF0000"/>
                  </a:solidFill>
                </a:rPr>
                <a:t>J</a:t>
              </a:r>
            </a:p>
          </p:txBody>
        </p:sp>
        <p:sp>
          <p:nvSpPr>
            <p:cNvPr id="32" name="Oval 36"/>
            <p:cNvSpPr>
              <a:spLocks noChangeArrowheads="1"/>
            </p:cNvSpPr>
            <p:nvPr/>
          </p:nvSpPr>
          <p:spPr bwMode="auto">
            <a:xfrm>
              <a:off x="8497918" y="4886311"/>
              <a:ext cx="360362"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rPr>
                <a:t>K</a:t>
              </a:r>
            </a:p>
          </p:txBody>
        </p:sp>
        <p:sp>
          <p:nvSpPr>
            <p:cNvPr id="33" name="Oval 37"/>
            <p:cNvSpPr>
              <a:spLocks noChangeArrowheads="1"/>
            </p:cNvSpPr>
            <p:nvPr/>
          </p:nvSpPr>
          <p:spPr bwMode="auto">
            <a:xfrm>
              <a:off x="5041930" y="5607036"/>
              <a:ext cx="360363"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rPr>
                <a:t>L</a:t>
              </a:r>
            </a:p>
          </p:txBody>
        </p:sp>
        <p:sp>
          <p:nvSpPr>
            <p:cNvPr id="34" name="Oval 38"/>
            <p:cNvSpPr>
              <a:spLocks noChangeArrowheads="1"/>
            </p:cNvSpPr>
            <p:nvPr/>
          </p:nvSpPr>
          <p:spPr bwMode="auto">
            <a:xfrm>
              <a:off x="5761068" y="5607036"/>
              <a:ext cx="360362"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rPr>
                <a:t>M</a:t>
              </a:r>
            </a:p>
          </p:txBody>
        </p:sp>
        <p:sp>
          <p:nvSpPr>
            <p:cNvPr id="35" name="Oval 39"/>
            <p:cNvSpPr>
              <a:spLocks noChangeArrowheads="1"/>
            </p:cNvSpPr>
            <p:nvPr/>
          </p:nvSpPr>
          <p:spPr bwMode="auto">
            <a:xfrm>
              <a:off x="6410355" y="5607036"/>
              <a:ext cx="360363"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rPr>
                <a:t>N</a:t>
              </a:r>
            </a:p>
          </p:txBody>
        </p:sp>
        <p:sp>
          <p:nvSpPr>
            <p:cNvPr id="36" name="Oval 40"/>
            <p:cNvSpPr>
              <a:spLocks noChangeArrowheads="1"/>
            </p:cNvSpPr>
            <p:nvPr/>
          </p:nvSpPr>
          <p:spPr bwMode="auto">
            <a:xfrm>
              <a:off x="7129493" y="5607036"/>
              <a:ext cx="360362"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rPr>
                <a:t>O</a:t>
              </a:r>
            </a:p>
          </p:txBody>
        </p:sp>
        <p:sp>
          <p:nvSpPr>
            <p:cNvPr id="37" name="Oval 41"/>
            <p:cNvSpPr>
              <a:spLocks noChangeArrowheads="1"/>
            </p:cNvSpPr>
            <p:nvPr/>
          </p:nvSpPr>
          <p:spPr bwMode="auto">
            <a:xfrm>
              <a:off x="7778780" y="5607036"/>
              <a:ext cx="360363"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rPr>
                <a:t>P</a:t>
              </a:r>
            </a:p>
          </p:txBody>
        </p:sp>
        <p:sp>
          <p:nvSpPr>
            <p:cNvPr id="38" name="Oval 42"/>
            <p:cNvSpPr>
              <a:spLocks noChangeArrowheads="1"/>
            </p:cNvSpPr>
            <p:nvPr/>
          </p:nvSpPr>
          <p:spPr bwMode="auto">
            <a:xfrm>
              <a:off x="8497918" y="5607036"/>
              <a:ext cx="360362"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rPr>
                <a:t>Q</a:t>
              </a:r>
            </a:p>
          </p:txBody>
        </p:sp>
        <p:sp>
          <p:nvSpPr>
            <p:cNvPr id="25623" name="Line 43"/>
            <p:cNvSpPr>
              <a:spLocks noChangeShapeType="1"/>
            </p:cNvSpPr>
            <p:nvPr/>
          </p:nvSpPr>
          <p:spPr bwMode="auto">
            <a:xfrm>
              <a:off x="6913592" y="3446448"/>
              <a:ext cx="0" cy="1444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24" name="Text Box 44"/>
            <p:cNvSpPr txBox="1">
              <a:spLocks noChangeArrowheads="1"/>
            </p:cNvSpPr>
            <p:nvPr/>
          </p:nvSpPr>
          <p:spPr bwMode="auto">
            <a:xfrm>
              <a:off x="6616716" y="3314702"/>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1</a:t>
              </a:r>
            </a:p>
          </p:txBody>
        </p:sp>
        <p:sp>
          <p:nvSpPr>
            <p:cNvPr id="25625" name="Line 45"/>
            <p:cNvSpPr>
              <a:spLocks noChangeShapeType="1"/>
            </p:cNvSpPr>
            <p:nvPr/>
          </p:nvSpPr>
          <p:spPr bwMode="auto">
            <a:xfrm>
              <a:off x="6913592" y="3951273"/>
              <a:ext cx="0" cy="1428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26" name="Line 46"/>
            <p:cNvSpPr>
              <a:spLocks noChangeShapeType="1"/>
            </p:cNvSpPr>
            <p:nvPr/>
          </p:nvSpPr>
          <p:spPr bwMode="auto">
            <a:xfrm flipH="1">
              <a:off x="5689630" y="3878248"/>
              <a:ext cx="1079500" cy="360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27" name="Line 47"/>
            <p:cNvSpPr>
              <a:spLocks noChangeShapeType="1"/>
            </p:cNvSpPr>
            <p:nvPr/>
          </p:nvSpPr>
          <p:spPr bwMode="auto">
            <a:xfrm>
              <a:off x="7129492" y="3878248"/>
              <a:ext cx="1008063" cy="2889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28" name="Line 48"/>
            <p:cNvSpPr>
              <a:spLocks noChangeShapeType="1"/>
            </p:cNvSpPr>
            <p:nvPr/>
          </p:nvSpPr>
          <p:spPr bwMode="auto">
            <a:xfrm flipH="1">
              <a:off x="5257830" y="4525948"/>
              <a:ext cx="215900" cy="360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29" name="Line 49"/>
            <p:cNvSpPr>
              <a:spLocks noChangeShapeType="1"/>
            </p:cNvSpPr>
            <p:nvPr/>
          </p:nvSpPr>
          <p:spPr bwMode="auto">
            <a:xfrm>
              <a:off x="5618192" y="4525948"/>
              <a:ext cx="287338" cy="360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30" name="Line 50"/>
            <p:cNvSpPr>
              <a:spLocks noChangeShapeType="1"/>
            </p:cNvSpPr>
            <p:nvPr/>
          </p:nvSpPr>
          <p:spPr bwMode="auto">
            <a:xfrm flipH="1">
              <a:off x="6624667" y="4454511"/>
              <a:ext cx="217488" cy="431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31" name="Line 51"/>
            <p:cNvSpPr>
              <a:spLocks noChangeShapeType="1"/>
            </p:cNvSpPr>
            <p:nvPr/>
          </p:nvSpPr>
          <p:spPr bwMode="auto">
            <a:xfrm>
              <a:off x="6985030" y="4454511"/>
              <a:ext cx="287338" cy="431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32" name="Line 52"/>
            <p:cNvSpPr>
              <a:spLocks noChangeShapeType="1"/>
            </p:cNvSpPr>
            <p:nvPr/>
          </p:nvSpPr>
          <p:spPr bwMode="auto">
            <a:xfrm flipH="1">
              <a:off x="7993092" y="4454511"/>
              <a:ext cx="217488" cy="431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33" name="Line 53"/>
            <p:cNvSpPr>
              <a:spLocks noChangeShapeType="1"/>
            </p:cNvSpPr>
            <p:nvPr/>
          </p:nvSpPr>
          <p:spPr bwMode="auto">
            <a:xfrm>
              <a:off x="8353455" y="4454511"/>
              <a:ext cx="287338" cy="431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34" name="Line 54"/>
            <p:cNvSpPr>
              <a:spLocks noChangeShapeType="1"/>
            </p:cNvSpPr>
            <p:nvPr/>
          </p:nvSpPr>
          <p:spPr bwMode="auto">
            <a:xfrm>
              <a:off x="5216528" y="5246673"/>
              <a:ext cx="0" cy="360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35" name="Line 55"/>
            <p:cNvSpPr>
              <a:spLocks noChangeShapeType="1"/>
            </p:cNvSpPr>
            <p:nvPr/>
          </p:nvSpPr>
          <p:spPr bwMode="auto">
            <a:xfrm>
              <a:off x="5937253" y="5246673"/>
              <a:ext cx="0" cy="360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36" name="Line 56"/>
            <p:cNvSpPr>
              <a:spLocks noChangeShapeType="1"/>
            </p:cNvSpPr>
            <p:nvPr/>
          </p:nvSpPr>
          <p:spPr bwMode="auto">
            <a:xfrm>
              <a:off x="6657978" y="5246673"/>
              <a:ext cx="0" cy="360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37" name="Line 57"/>
            <p:cNvSpPr>
              <a:spLocks noChangeShapeType="1"/>
            </p:cNvSpPr>
            <p:nvPr/>
          </p:nvSpPr>
          <p:spPr bwMode="auto">
            <a:xfrm>
              <a:off x="7305678" y="5246673"/>
              <a:ext cx="0" cy="360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38" name="Line 58"/>
            <p:cNvSpPr>
              <a:spLocks noChangeShapeType="1"/>
            </p:cNvSpPr>
            <p:nvPr/>
          </p:nvSpPr>
          <p:spPr bwMode="auto">
            <a:xfrm>
              <a:off x="8024815" y="5246673"/>
              <a:ext cx="0" cy="360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39" name="Line 59"/>
            <p:cNvSpPr>
              <a:spLocks noChangeShapeType="1"/>
            </p:cNvSpPr>
            <p:nvPr/>
          </p:nvSpPr>
          <p:spPr bwMode="auto">
            <a:xfrm>
              <a:off x="8674103" y="5246673"/>
              <a:ext cx="0" cy="360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40" name="Text Box 60"/>
            <p:cNvSpPr txBox="1">
              <a:spLocks noChangeArrowheads="1"/>
            </p:cNvSpPr>
            <p:nvPr/>
          </p:nvSpPr>
          <p:spPr bwMode="auto">
            <a:xfrm>
              <a:off x="5976967" y="3814768"/>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2</a:t>
              </a:r>
            </a:p>
          </p:txBody>
        </p:sp>
        <p:sp>
          <p:nvSpPr>
            <p:cNvPr id="25641" name="Text Box 61"/>
            <p:cNvSpPr txBox="1">
              <a:spLocks noChangeArrowheads="1"/>
            </p:cNvSpPr>
            <p:nvPr/>
          </p:nvSpPr>
          <p:spPr bwMode="auto">
            <a:xfrm>
              <a:off x="6626255" y="3806811"/>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3</a:t>
              </a:r>
            </a:p>
          </p:txBody>
        </p:sp>
        <p:sp>
          <p:nvSpPr>
            <p:cNvPr id="25642" name="Text Box 62"/>
            <p:cNvSpPr txBox="1">
              <a:spLocks noChangeArrowheads="1"/>
            </p:cNvSpPr>
            <p:nvPr/>
          </p:nvSpPr>
          <p:spPr bwMode="auto">
            <a:xfrm>
              <a:off x="7500958" y="3814768"/>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4</a:t>
              </a:r>
            </a:p>
          </p:txBody>
        </p:sp>
        <p:sp>
          <p:nvSpPr>
            <p:cNvPr id="25643" name="Text Box 63"/>
            <p:cNvSpPr txBox="1">
              <a:spLocks noChangeArrowheads="1"/>
            </p:cNvSpPr>
            <p:nvPr/>
          </p:nvSpPr>
          <p:spPr bwMode="auto">
            <a:xfrm>
              <a:off x="5187956" y="4529148"/>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3</a:t>
              </a:r>
            </a:p>
          </p:txBody>
        </p:sp>
        <p:sp>
          <p:nvSpPr>
            <p:cNvPr id="25644" name="Text Box 64"/>
            <p:cNvSpPr txBox="1">
              <a:spLocks noChangeArrowheads="1"/>
            </p:cNvSpPr>
            <p:nvPr/>
          </p:nvSpPr>
          <p:spPr bwMode="auto">
            <a:xfrm>
              <a:off x="5715008" y="4454511"/>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4</a:t>
              </a:r>
            </a:p>
          </p:txBody>
        </p:sp>
        <p:sp>
          <p:nvSpPr>
            <p:cNvPr id="25645" name="Text Box 65"/>
            <p:cNvSpPr txBox="1">
              <a:spLocks noChangeArrowheads="1"/>
            </p:cNvSpPr>
            <p:nvPr/>
          </p:nvSpPr>
          <p:spPr bwMode="auto">
            <a:xfrm>
              <a:off x="5160992" y="5243528"/>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4</a:t>
              </a:r>
            </a:p>
          </p:txBody>
        </p:sp>
        <p:sp>
          <p:nvSpPr>
            <p:cNvPr id="25646" name="Text Box 66"/>
            <p:cNvSpPr txBox="1">
              <a:spLocks noChangeArrowheads="1"/>
            </p:cNvSpPr>
            <p:nvPr/>
          </p:nvSpPr>
          <p:spPr bwMode="auto">
            <a:xfrm>
              <a:off x="5808692" y="5243528"/>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3</a:t>
              </a:r>
            </a:p>
          </p:txBody>
        </p:sp>
        <p:sp>
          <p:nvSpPr>
            <p:cNvPr id="25647" name="Text Box 67"/>
            <p:cNvSpPr txBox="1">
              <a:spLocks noChangeArrowheads="1"/>
            </p:cNvSpPr>
            <p:nvPr/>
          </p:nvSpPr>
          <p:spPr bwMode="auto">
            <a:xfrm>
              <a:off x="6529417" y="5243528"/>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4</a:t>
              </a:r>
            </a:p>
          </p:txBody>
        </p:sp>
        <p:sp>
          <p:nvSpPr>
            <p:cNvPr id="25648" name="Text Box 68"/>
            <p:cNvSpPr txBox="1">
              <a:spLocks noChangeArrowheads="1"/>
            </p:cNvSpPr>
            <p:nvPr/>
          </p:nvSpPr>
          <p:spPr bwMode="auto">
            <a:xfrm>
              <a:off x="7177117" y="5243528"/>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2</a:t>
              </a:r>
            </a:p>
          </p:txBody>
        </p:sp>
        <p:sp>
          <p:nvSpPr>
            <p:cNvPr id="25649" name="Text Box 69"/>
            <p:cNvSpPr txBox="1">
              <a:spLocks noChangeArrowheads="1"/>
            </p:cNvSpPr>
            <p:nvPr/>
          </p:nvSpPr>
          <p:spPr bwMode="auto">
            <a:xfrm>
              <a:off x="7897842" y="5243528"/>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3</a:t>
              </a:r>
            </a:p>
          </p:txBody>
        </p:sp>
        <p:sp>
          <p:nvSpPr>
            <p:cNvPr id="25650" name="Text Box 70"/>
            <p:cNvSpPr txBox="1">
              <a:spLocks noChangeArrowheads="1"/>
            </p:cNvSpPr>
            <p:nvPr/>
          </p:nvSpPr>
          <p:spPr bwMode="auto">
            <a:xfrm>
              <a:off x="8545542" y="5243528"/>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2</a:t>
              </a:r>
            </a:p>
          </p:txBody>
        </p:sp>
        <p:sp>
          <p:nvSpPr>
            <p:cNvPr id="25651" name="Text Box 71"/>
            <p:cNvSpPr txBox="1">
              <a:spLocks noChangeArrowheads="1"/>
            </p:cNvSpPr>
            <p:nvPr/>
          </p:nvSpPr>
          <p:spPr bwMode="auto">
            <a:xfrm>
              <a:off x="6545278" y="438307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2</a:t>
              </a:r>
            </a:p>
          </p:txBody>
        </p:sp>
        <p:sp>
          <p:nvSpPr>
            <p:cNvPr id="25652" name="Text Box 72"/>
            <p:cNvSpPr txBox="1">
              <a:spLocks noChangeArrowheads="1"/>
            </p:cNvSpPr>
            <p:nvPr/>
          </p:nvSpPr>
          <p:spPr bwMode="auto">
            <a:xfrm>
              <a:off x="7072330" y="438307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4</a:t>
              </a:r>
            </a:p>
          </p:txBody>
        </p:sp>
        <p:sp>
          <p:nvSpPr>
            <p:cNvPr id="25653" name="Text Box 73"/>
            <p:cNvSpPr txBox="1">
              <a:spLocks noChangeArrowheads="1"/>
            </p:cNvSpPr>
            <p:nvPr/>
          </p:nvSpPr>
          <p:spPr bwMode="auto">
            <a:xfrm>
              <a:off x="7831162" y="438307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2</a:t>
              </a:r>
            </a:p>
          </p:txBody>
        </p:sp>
        <p:sp>
          <p:nvSpPr>
            <p:cNvPr id="25654" name="Text Box 74"/>
            <p:cNvSpPr txBox="1">
              <a:spLocks noChangeArrowheads="1"/>
            </p:cNvSpPr>
            <p:nvPr/>
          </p:nvSpPr>
          <p:spPr bwMode="auto">
            <a:xfrm>
              <a:off x="8429652" y="438307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3</a:t>
              </a: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 calcmode="lin" valueType="num">
                                      <p:cBhvr>
                                        <p:cTn id="12"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13"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14" dur="500"/>
                                        <p:tgtEl>
                                          <p:spTgt spid="5">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p:cTn id="19"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fade">
                                      <p:cBhvr>
                                        <p:cTn id="2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7618" y="1273810"/>
            <a:ext cx="6991350" cy="526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内容占位符 13"/>
          <p:cNvSpPr>
            <a:spLocks noGrp="1"/>
          </p:cNvSpPr>
          <p:nvPr>
            <p:ph idx="1"/>
          </p:nvPr>
        </p:nvSpPr>
        <p:spPr>
          <a:xfrm>
            <a:off x="1922780" y="86534"/>
            <a:ext cx="8345488" cy="6508576"/>
          </a:xfrm>
          <a:solidFill>
            <a:schemeClr val="bg1">
              <a:alpha val="58038"/>
            </a:schemeClr>
          </a:solidFill>
        </p:spPr>
        <p:txBody>
          <a:bodyPr/>
          <a:lstStyle/>
          <a:p>
            <a:pPr lvl="1" fontAlgn="auto">
              <a:lnSpc>
                <a:spcPct val="150000"/>
              </a:lnSpc>
            </a:pPr>
            <a:r>
              <a:rPr lang="zh-CN" altLang="en-US" dirty="0"/>
              <a:t>回溯算法将用深度优先方式从根节点开始，通过搜索解空间树发现一个</a:t>
            </a:r>
            <a:r>
              <a:rPr lang="zh-CN" altLang="en-US" dirty="0">
                <a:solidFill>
                  <a:srgbClr val="FF0000"/>
                </a:solidFill>
              </a:rPr>
              <a:t>最小耗费的旅行</a:t>
            </a:r>
            <a:r>
              <a:rPr lang="zh-CN" altLang="en-US" dirty="0"/>
              <a:t>。</a:t>
            </a:r>
          </a:p>
          <a:p>
            <a:pPr lvl="2" fontAlgn="auto">
              <a:lnSpc>
                <a:spcPct val="150000"/>
              </a:lnSpc>
            </a:pPr>
            <a:r>
              <a:rPr lang="zh-CN" altLang="en-US" dirty="0"/>
              <a:t>一个可能的搜索为 </a:t>
            </a:r>
            <a:r>
              <a:rPr lang="en-US" altLang="zh-CN" dirty="0"/>
              <a:t>ABCFL</a:t>
            </a:r>
            <a:r>
              <a:rPr lang="zh-CN" altLang="en-US" dirty="0"/>
              <a:t>。</a:t>
            </a:r>
            <a:r>
              <a:rPr lang="en-US" altLang="zh-CN" dirty="0"/>
              <a:t>L</a:t>
            </a:r>
            <a:r>
              <a:rPr lang="zh-CN" altLang="en-US" dirty="0"/>
              <a:t>点，旅行</a:t>
            </a:r>
            <a:r>
              <a:rPr lang="en-US" altLang="zh-CN" b="1" dirty="0">
                <a:solidFill>
                  <a:srgbClr val="0000FF"/>
                </a:solidFill>
              </a:rPr>
              <a:t>1-2-3-4-1</a:t>
            </a:r>
            <a:r>
              <a:rPr lang="zh-CN" altLang="en-US" dirty="0"/>
              <a:t>作为当前最好的旅行被记录下来，耗费 </a:t>
            </a:r>
            <a:r>
              <a:rPr lang="en-US" altLang="zh-CN" dirty="0">
                <a:solidFill>
                  <a:srgbClr val="0000FF"/>
                </a:solidFill>
              </a:rPr>
              <a:t>59</a:t>
            </a:r>
            <a:r>
              <a:rPr lang="zh-CN" altLang="en-US" dirty="0"/>
              <a:t>。</a:t>
            </a:r>
            <a:endParaRPr lang="en-US" altLang="zh-CN" dirty="0"/>
          </a:p>
          <a:p>
            <a:pPr lvl="2" fontAlgn="auto">
              <a:lnSpc>
                <a:spcPct val="150000"/>
              </a:lnSpc>
            </a:pPr>
            <a:r>
              <a:rPr lang="zh-CN" altLang="en-US" dirty="0"/>
              <a:t>从</a:t>
            </a:r>
            <a:r>
              <a:rPr lang="en-US" altLang="zh-CN" dirty="0"/>
              <a:t>L</a:t>
            </a:r>
            <a:r>
              <a:rPr lang="zh-CN" altLang="en-US" dirty="0"/>
              <a:t>点回溯到活节点</a:t>
            </a:r>
            <a:r>
              <a:rPr lang="en-US" altLang="zh-CN" dirty="0"/>
              <a:t>F</a:t>
            </a:r>
            <a:r>
              <a:rPr lang="zh-CN" altLang="en-US" dirty="0"/>
              <a:t>，</a:t>
            </a:r>
            <a:r>
              <a:rPr lang="en-US" altLang="zh-CN" dirty="0"/>
              <a:t>F</a:t>
            </a:r>
            <a:r>
              <a:rPr lang="zh-CN" altLang="en-US" dirty="0"/>
              <a:t>没有未被检查的孩子，所以它成为死节点，回溯到 </a:t>
            </a:r>
            <a:r>
              <a:rPr lang="en-US" altLang="zh-CN" dirty="0"/>
              <a:t>C</a:t>
            </a:r>
            <a:r>
              <a:rPr lang="zh-CN" altLang="en-US" dirty="0"/>
              <a:t>点。</a:t>
            </a:r>
            <a:endParaRPr lang="en-US" altLang="zh-CN" dirty="0"/>
          </a:p>
          <a:p>
            <a:pPr lvl="2" fontAlgn="auto">
              <a:lnSpc>
                <a:spcPct val="150000"/>
              </a:lnSpc>
            </a:pPr>
            <a:r>
              <a:rPr lang="en-US" altLang="zh-CN" dirty="0"/>
              <a:t>C</a:t>
            </a:r>
            <a:r>
              <a:rPr lang="zh-CN" altLang="en-US" dirty="0"/>
              <a:t>变为</a:t>
            </a:r>
            <a:r>
              <a:rPr lang="en-US" altLang="zh-CN" dirty="0">
                <a:solidFill>
                  <a:srgbClr val="0000FF"/>
                </a:solidFill>
              </a:rPr>
              <a:t>E-</a:t>
            </a:r>
            <a:r>
              <a:rPr lang="zh-CN" altLang="en-US" dirty="0">
                <a:solidFill>
                  <a:srgbClr val="0000FF"/>
                </a:solidFill>
              </a:rPr>
              <a:t>节点</a:t>
            </a:r>
            <a:r>
              <a:rPr lang="zh-CN" altLang="en-US" dirty="0"/>
              <a:t>，向前移动到</a:t>
            </a:r>
            <a:r>
              <a:rPr lang="en-US" altLang="zh-CN" dirty="0"/>
              <a:t>G</a:t>
            </a:r>
            <a:r>
              <a:rPr lang="zh-CN" altLang="en-US" dirty="0"/>
              <a:t>，然后是</a:t>
            </a:r>
            <a:r>
              <a:rPr lang="en-US" altLang="zh-CN" dirty="0"/>
              <a:t>M</a:t>
            </a:r>
            <a:r>
              <a:rPr lang="zh-CN" altLang="en-US" dirty="0"/>
              <a:t>。这样构造出了旅行</a:t>
            </a:r>
            <a:r>
              <a:rPr lang="en-US" altLang="zh-CN" dirty="0">
                <a:solidFill>
                  <a:srgbClr val="0000FF"/>
                </a:solidFill>
              </a:rPr>
              <a:t>1-2-4-3-1</a:t>
            </a:r>
            <a:r>
              <a:rPr lang="zh-CN" altLang="en-US" dirty="0"/>
              <a:t>，它的耗费是</a:t>
            </a:r>
            <a:r>
              <a:rPr lang="en-US" altLang="zh-CN" dirty="0">
                <a:solidFill>
                  <a:srgbClr val="0000FF"/>
                </a:solidFill>
              </a:rPr>
              <a:t>66</a:t>
            </a:r>
            <a:r>
              <a:rPr lang="zh-CN" altLang="en-US" dirty="0"/>
              <a:t>。不比当前的最佳旅行好，</a:t>
            </a:r>
            <a:r>
              <a:rPr lang="zh-CN" altLang="en-US" dirty="0">
                <a:solidFill>
                  <a:srgbClr val="0000FF"/>
                </a:solidFill>
              </a:rPr>
              <a:t>抛弃</a:t>
            </a:r>
            <a:r>
              <a:rPr lang="zh-CN" altLang="en-US" dirty="0"/>
              <a:t>它并</a:t>
            </a:r>
            <a:r>
              <a:rPr lang="zh-CN" altLang="en-US" dirty="0">
                <a:solidFill>
                  <a:srgbClr val="0000FF"/>
                </a:solidFill>
              </a:rPr>
              <a:t>回溯</a:t>
            </a:r>
            <a:r>
              <a:rPr lang="zh-CN" altLang="en-US" dirty="0"/>
              <a:t>到</a:t>
            </a:r>
            <a:r>
              <a:rPr lang="en-US" altLang="zh-CN" dirty="0"/>
              <a:t>G</a:t>
            </a:r>
            <a:r>
              <a:rPr lang="zh-CN" altLang="en-US" dirty="0"/>
              <a:t>，然后是</a:t>
            </a:r>
            <a:r>
              <a:rPr lang="en-US" altLang="zh-CN" dirty="0"/>
              <a:t>C,B</a:t>
            </a:r>
            <a:r>
              <a:rPr lang="zh-CN" altLang="en-US" dirty="0"/>
              <a:t>。</a:t>
            </a:r>
            <a:endParaRPr lang="en-US" altLang="zh-CN" dirty="0"/>
          </a:p>
        </p:txBody>
      </p:sp>
      <p:grpSp>
        <p:nvGrpSpPr>
          <p:cNvPr id="71" name="组合 70"/>
          <p:cNvGrpSpPr/>
          <p:nvPr/>
        </p:nvGrpSpPr>
        <p:grpSpPr bwMode="auto">
          <a:xfrm>
            <a:off x="130175" y="1902143"/>
            <a:ext cx="2744788" cy="1624012"/>
            <a:chOff x="5473730" y="1357298"/>
            <a:chExt cx="2744787" cy="1624013"/>
          </a:xfrm>
        </p:grpSpPr>
        <p:sp>
          <p:nvSpPr>
            <p:cNvPr id="6" name="Oval 5"/>
            <p:cNvSpPr>
              <a:spLocks noChangeArrowheads="1"/>
            </p:cNvSpPr>
            <p:nvPr/>
          </p:nvSpPr>
          <p:spPr bwMode="auto">
            <a:xfrm>
              <a:off x="5761067" y="1646223"/>
              <a:ext cx="360363" cy="360363"/>
            </a:xfrm>
            <a:prstGeom prst="ellipse">
              <a:avLst/>
            </a:prstGeom>
            <a:solidFill>
              <a:srgbClr val="99FF33"/>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a:solidFill>
                    <a:srgbClr val="C00000"/>
                  </a:solidFill>
                </a:rPr>
                <a:t>1</a:t>
              </a:r>
            </a:p>
          </p:txBody>
        </p:sp>
        <p:sp>
          <p:nvSpPr>
            <p:cNvPr id="7" name="Oval 6"/>
            <p:cNvSpPr>
              <a:spLocks noChangeArrowheads="1"/>
            </p:cNvSpPr>
            <p:nvPr/>
          </p:nvSpPr>
          <p:spPr bwMode="auto">
            <a:xfrm>
              <a:off x="7489855" y="1501761"/>
              <a:ext cx="360363" cy="360363"/>
            </a:xfrm>
            <a:prstGeom prst="ellipse">
              <a:avLst/>
            </a:prstGeom>
            <a:solidFill>
              <a:srgbClr val="99FF33"/>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a:solidFill>
                    <a:srgbClr val="C00000"/>
                  </a:solidFill>
                </a:rPr>
                <a:t>2</a:t>
              </a:r>
            </a:p>
          </p:txBody>
        </p:sp>
        <p:sp>
          <p:nvSpPr>
            <p:cNvPr id="8" name="Oval 7"/>
            <p:cNvSpPr>
              <a:spLocks noChangeArrowheads="1"/>
            </p:cNvSpPr>
            <p:nvPr/>
          </p:nvSpPr>
          <p:spPr bwMode="auto">
            <a:xfrm>
              <a:off x="5545167" y="2438386"/>
              <a:ext cx="360363" cy="360363"/>
            </a:xfrm>
            <a:prstGeom prst="ellipse">
              <a:avLst/>
            </a:prstGeom>
            <a:solidFill>
              <a:srgbClr val="99FF33"/>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a:solidFill>
                    <a:srgbClr val="C00000"/>
                  </a:solidFill>
                </a:rPr>
                <a:t>3</a:t>
              </a:r>
            </a:p>
          </p:txBody>
        </p:sp>
        <p:sp>
          <p:nvSpPr>
            <p:cNvPr id="9" name="Oval 8"/>
            <p:cNvSpPr>
              <a:spLocks noChangeArrowheads="1"/>
            </p:cNvSpPr>
            <p:nvPr/>
          </p:nvSpPr>
          <p:spPr bwMode="auto">
            <a:xfrm>
              <a:off x="7705755" y="2438386"/>
              <a:ext cx="360363" cy="360363"/>
            </a:xfrm>
            <a:prstGeom prst="ellipse">
              <a:avLst/>
            </a:prstGeom>
            <a:solidFill>
              <a:srgbClr val="99FF33"/>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a:solidFill>
                    <a:srgbClr val="C00000"/>
                  </a:solidFill>
                </a:rPr>
                <a:t>4</a:t>
              </a:r>
            </a:p>
          </p:txBody>
        </p:sp>
        <p:sp>
          <p:nvSpPr>
            <p:cNvPr id="25667" name="Line 9"/>
            <p:cNvSpPr>
              <a:spLocks noChangeShapeType="1"/>
            </p:cNvSpPr>
            <p:nvPr/>
          </p:nvSpPr>
          <p:spPr bwMode="auto">
            <a:xfrm>
              <a:off x="5905530" y="2654286"/>
              <a:ext cx="180022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68" name="Text Box 10"/>
            <p:cNvSpPr txBox="1">
              <a:spLocks noChangeArrowheads="1"/>
            </p:cNvSpPr>
            <p:nvPr/>
          </p:nvSpPr>
          <p:spPr bwMode="auto">
            <a:xfrm>
              <a:off x="6481792" y="2581261"/>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t>20</a:t>
              </a:r>
            </a:p>
          </p:txBody>
        </p:sp>
        <p:sp>
          <p:nvSpPr>
            <p:cNvPr id="25669" name="Line 11"/>
            <p:cNvSpPr>
              <a:spLocks noChangeShapeType="1"/>
            </p:cNvSpPr>
            <p:nvPr/>
          </p:nvSpPr>
          <p:spPr bwMode="auto">
            <a:xfrm flipH="1">
              <a:off x="5761067" y="2006586"/>
              <a:ext cx="144463" cy="431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70" name="Text Box 12"/>
            <p:cNvSpPr txBox="1">
              <a:spLocks noChangeArrowheads="1"/>
            </p:cNvSpPr>
            <p:nvPr/>
          </p:nvSpPr>
          <p:spPr bwMode="auto">
            <a:xfrm>
              <a:off x="5473730" y="2006586"/>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t>6</a:t>
              </a:r>
            </a:p>
          </p:txBody>
        </p:sp>
        <p:sp>
          <p:nvSpPr>
            <p:cNvPr id="25671" name="Line 13"/>
            <p:cNvSpPr>
              <a:spLocks noChangeShapeType="1"/>
            </p:cNvSpPr>
            <p:nvPr/>
          </p:nvSpPr>
          <p:spPr bwMode="auto">
            <a:xfrm flipV="1">
              <a:off x="6121430" y="1717661"/>
              <a:ext cx="1368425" cy="714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72" name="Text Box 14"/>
            <p:cNvSpPr txBox="1">
              <a:spLocks noChangeArrowheads="1"/>
            </p:cNvSpPr>
            <p:nvPr/>
          </p:nvSpPr>
          <p:spPr bwMode="auto">
            <a:xfrm>
              <a:off x="6626255" y="1357298"/>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t>30</a:t>
              </a:r>
            </a:p>
          </p:txBody>
        </p:sp>
        <p:sp>
          <p:nvSpPr>
            <p:cNvPr id="25673" name="Line 15"/>
            <p:cNvSpPr>
              <a:spLocks noChangeShapeType="1"/>
            </p:cNvSpPr>
            <p:nvPr/>
          </p:nvSpPr>
          <p:spPr bwMode="auto">
            <a:xfrm flipH="1">
              <a:off x="5834092" y="1789098"/>
              <a:ext cx="1655763" cy="7207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74" name="Text Box 16"/>
            <p:cNvSpPr txBox="1">
              <a:spLocks noChangeArrowheads="1"/>
            </p:cNvSpPr>
            <p:nvPr/>
          </p:nvSpPr>
          <p:spPr bwMode="auto">
            <a:xfrm>
              <a:off x="5905530" y="207802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t>5</a:t>
              </a:r>
            </a:p>
          </p:txBody>
        </p:sp>
        <p:sp>
          <p:nvSpPr>
            <p:cNvPr id="25675" name="Line 17"/>
            <p:cNvSpPr>
              <a:spLocks noChangeShapeType="1"/>
            </p:cNvSpPr>
            <p:nvPr/>
          </p:nvSpPr>
          <p:spPr bwMode="auto">
            <a:xfrm>
              <a:off x="6121430" y="1933561"/>
              <a:ext cx="1584325" cy="6477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76" name="Text Box 18"/>
            <p:cNvSpPr txBox="1">
              <a:spLocks noChangeArrowheads="1"/>
            </p:cNvSpPr>
            <p:nvPr/>
          </p:nvSpPr>
          <p:spPr bwMode="auto">
            <a:xfrm>
              <a:off x="6842155" y="2222486"/>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t>4</a:t>
              </a:r>
            </a:p>
          </p:txBody>
        </p:sp>
        <p:sp>
          <p:nvSpPr>
            <p:cNvPr id="25677" name="Line 19"/>
            <p:cNvSpPr>
              <a:spLocks noChangeShapeType="1"/>
            </p:cNvSpPr>
            <p:nvPr/>
          </p:nvSpPr>
          <p:spPr bwMode="auto">
            <a:xfrm>
              <a:off x="7705755" y="1862123"/>
              <a:ext cx="144463" cy="5762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78" name="Text Box 20"/>
            <p:cNvSpPr txBox="1">
              <a:spLocks noChangeArrowheads="1"/>
            </p:cNvSpPr>
            <p:nvPr/>
          </p:nvSpPr>
          <p:spPr bwMode="auto">
            <a:xfrm>
              <a:off x="7777192" y="1933561"/>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t>10</a:t>
              </a: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fade">
                                      <p:cBhvr>
                                        <p:cTn id="7" dur="1000"/>
                                        <p:tgtEl>
                                          <p:spTgt spid="14">
                                            <p:txEl>
                                              <p:pRg st="1" end="1"/>
                                            </p:txEl>
                                          </p:spTgt>
                                        </p:tgtEl>
                                      </p:cBhvr>
                                    </p:animEffect>
                                    <p:anim calcmode="lin" valueType="num">
                                      <p:cBhvr>
                                        <p:cTn id="8"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xEl>
                                              <p:pRg st="2" end="2"/>
                                            </p:txEl>
                                          </p:spTgt>
                                        </p:tgtEl>
                                        <p:attrNameLst>
                                          <p:attrName>style.visibility</p:attrName>
                                        </p:attrNameLst>
                                      </p:cBhvr>
                                      <p:to>
                                        <p:strVal val="visible"/>
                                      </p:to>
                                    </p:set>
                                    <p:animEffect transition="in" filter="fade">
                                      <p:cBhvr>
                                        <p:cTn id="14" dur="1000"/>
                                        <p:tgtEl>
                                          <p:spTgt spid="14">
                                            <p:txEl>
                                              <p:pRg st="2" end="2"/>
                                            </p:txEl>
                                          </p:spTgt>
                                        </p:tgtEl>
                                      </p:cBhvr>
                                    </p:animEffect>
                                    <p:anim calcmode="lin" valueType="num">
                                      <p:cBhvr>
                                        <p:cTn id="15"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xEl>
                                              <p:pRg st="3" end="3"/>
                                            </p:txEl>
                                          </p:spTgt>
                                        </p:tgtEl>
                                        <p:attrNameLst>
                                          <p:attrName>style.visibility</p:attrName>
                                        </p:attrNameLst>
                                      </p:cBhvr>
                                      <p:to>
                                        <p:strVal val="visible"/>
                                      </p:to>
                                    </p:set>
                                    <p:animEffect transition="in" filter="fade">
                                      <p:cBhvr>
                                        <p:cTn id="21" dur="1000"/>
                                        <p:tgtEl>
                                          <p:spTgt spid="14">
                                            <p:txEl>
                                              <p:pRg st="3" end="3"/>
                                            </p:txEl>
                                          </p:spTgt>
                                        </p:tgtEl>
                                      </p:cBhvr>
                                    </p:animEffect>
                                    <p:anim calcmode="lin" valueType="num">
                                      <p:cBhvr>
                                        <p:cTn id="22" dur="1000" fill="hold"/>
                                        <p:tgtEl>
                                          <p:spTgt spid="1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5.1 </a:t>
            </a:r>
            <a:r>
              <a:rPr altLang="en-US" dirty="0"/>
              <a:t>回溯法的算法框架</a:t>
            </a:r>
          </a:p>
        </p:txBody>
      </p:sp>
      <p:sp>
        <p:nvSpPr>
          <p:cNvPr id="3" name="内容占位符 2"/>
          <p:cNvSpPr>
            <a:spLocks noGrp="1"/>
          </p:cNvSpPr>
          <p:nvPr>
            <p:ph idx="1"/>
          </p:nvPr>
        </p:nvSpPr>
        <p:spPr>
          <a:xfrm>
            <a:off x="763270" y="1038860"/>
            <a:ext cx="10515600" cy="4351338"/>
          </a:xfrm>
        </p:spPr>
        <p:txBody>
          <a:bodyPr/>
          <a:lstStyle/>
          <a:p>
            <a:pPr lvl="0" fontAlgn="auto">
              <a:lnSpc>
                <a:spcPct val="150000"/>
              </a:lnSpc>
            </a:pPr>
            <a:r>
              <a:rPr lang="zh-CN" altLang="en-US" sz="2400"/>
              <a:t>从</a:t>
            </a:r>
            <a:r>
              <a:rPr lang="en-US" altLang="zh-CN" sz="2400"/>
              <a:t>B</a:t>
            </a:r>
            <a:r>
              <a:rPr lang="zh-CN" altLang="en-US" sz="2400"/>
              <a:t>点，搜索向前移动到</a:t>
            </a:r>
            <a:r>
              <a:rPr lang="en-US" altLang="zh-CN" sz="2400"/>
              <a:t>D</a:t>
            </a:r>
            <a:r>
              <a:rPr lang="zh-CN" altLang="en-US" sz="2400"/>
              <a:t>，然后是</a:t>
            </a:r>
            <a:r>
              <a:rPr lang="en-US" altLang="zh-CN" sz="2400"/>
              <a:t>H,N</a:t>
            </a:r>
            <a:r>
              <a:rPr lang="zh-CN" altLang="en-US" sz="2400"/>
              <a:t>。这个旅行</a:t>
            </a:r>
            <a:r>
              <a:rPr lang="en-US" altLang="zh-CN" sz="2400">
                <a:solidFill>
                  <a:srgbClr val="0000FF"/>
                </a:solidFill>
              </a:rPr>
              <a:t>1-3-2-4-1</a:t>
            </a:r>
            <a:r>
              <a:rPr lang="zh-CN" altLang="en-US" sz="2400"/>
              <a:t>的耗费是</a:t>
            </a:r>
            <a:r>
              <a:rPr lang="en-US" altLang="zh-CN" sz="2400"/>
              <a:t>25</a:t>
            </a:r>
            <a:r>
              <a:rPr lang="zh-CN" altLang="en-US" sz="2400"/>
              <a:t>，比当前的最佳旅行好，把它作为当前的最好旅行。</a:t>
            </a:r>
            <a:endParaRPr lang="en-US" altLang="zh-CN" sz="2400"/>
          </a:p>
          <a:p>
            <a:pPr lvl="0" fontAlgn="auto">
              <a:lnSpc>
                <a:spcPct val="150000"/>
              </a:lnSpc>
            </a:pPr>
            <a:r>
              <a:rPr lang="zh-CN" altLang="en-US" sz="2400"/>
              <a:t>从</a:t>
            </a:r>
            <a:r>
              <a:rPr lang="en-US" altLang="zh-CN" sz="2400"/>
              <a:t>N</a:t>
            </a:r>
            <a:r>
              <a:rPr lang="zh-CN" altLang="en-US" sz="2400"/>
              <a:t>点，搜索回溯到</a:t>
            </a:r>
            <a:r>
              <a:rPr lang="en-US" altLang="zh-CN" sz="2400"/>
              <a:t>H</a:t>
            </a:r>
            <a:r>
              <a:rPr lang="zh-CN" altLang="en-US" sz="2400"/>
              <a:t>，然后是</a:t>
            </a:r>
            <a:r>
              <a:rPr lang="en-US" altLang="zh-CN" sz="2400"/>
              <a:t>D</a:t>
            </a:r>
            <a:r>
              <a:rPr lang="zh-CN" altLang="en-US" sz="2400"/>
              <a:t>。在</a:t>
            </a:r>
            <a:r>
              <a:rPr lang="en-US" altLang="zh-CN" sz="2400"/>
              <a:t>D</a:t>
            </a:r>
            <a:r>
              <a:rPr lang="zh-CN" altLang="en-US" sz="2400"/>
              <a:t>点，再次向前移动，到达</a:t>
            </a:r>
            <a:r>
              <a:rPr lang="en-US" altLang="zh-CN" sz="2400"/>
              <a:t>O</a:t>
            </a:r>
            <a:r>
              <a:rPr lang="zh-CN" altLang="en-US" sz="2400"/>
              <a:t>点。</a:t>
            </a:r>
            <a:endParaRPr lang="en-US" altLang="zh-CN" sz="2400"/>
          </a:p>
          <a:p>
            <a:pPr lvl="0" fontAlgn="auto">
              <a:lnSpc>
                <a:spcPct val="150000"/>
              </a:lnSpc>
            </a:pPr>
            <a:r>
              <a:rPr lang="zh-CN" altLang="en-US" sz="2400"/>
              <a:t>如此继续下去，可搜索完整个树，得出</a:t>
            </a:r>
            <a:r>
              <a:rPr lang="en-US" altLang="zh-CN" sz="2400">
                <a:solidFill>
                  <a:srgbClr val="0000FF"/>
                </a:solidFill>
              </a:rPr>
              <a:t>1-3-2-4-1</a:t>
            </a:r>
            <a:r>
              <a:rPr lang="zh-CN" altLang="en-US" sz="2400"/>
              <a:t>是最少耗费的旅行，耗费值为</a:t>
            </a:r>
            <a:r>
              <a:rPr lang="en-US" altLang="zh-CN" sz="2400">
                <a:solidFill>
                  <a:srgbClr val="0000FF"/>
                </a:solidFill>
              </a:rPr>
              <a:t>25</a:t>
            </a:r>
            <a:r>
              <a:rPr lang="zh-CN" altLang="en-US" sz="2400"/>
              <a:t>。</a:t>
            </a:r>
          </a:p>
        </p:txBody>
      </p:sp>
      <p:grpSp>
        <p:nvGrpSpPr>
          <p:cNvPr id="27652" name="组合 52"/>
          <p:cNvGrpSpPr/>
          <p:nvPr/>
        </p:nvGrpSpPr>
        <p:grpSpPr bwMode="auto">
          <a:xfrm>
            <a:off x="4930140" y="3547110"/>
            <a:ext cx="3816350" cy="2881313"/>
            <a:chOff x="5041930" y="3086086"/>
            <a:chExt cx="3816350" cy="2881313"/>
          </a:xfrm>
        </p:grpSpPr>
        <p:sp>
          <p:nvSpPr>
            <p:cNvPr id="10" name="Oval 21"/>
            <p:cNvSpPr>
              <a:spLocks noChangeArrowheads="1"/>
            </p:cNvSpPr>
            <p:nvPr/>
          </p:nvSpPr>
          <p:spPr bwMode="auto">
            <a:xfrm>
              <a:off x="6769130" y="3086086"/>
              <a:ext cx="360363"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dirty="0">
                  <a:solidFill>
                    <a:srgbClr val="FF0000"/>
                  </a:solidFill>
                </a:rPr>
                <a:t>A</a:t>
              </a:r>
            </a:p>
          </p:txBody>
        </p:sp>
        <p:sp>
          <p:nvSpPr>
            <p:cNvPr id="11" name="Oval 22"/>
            <p:cNvSpPr>
              <a:spLocks noChangeArrowheads="1"/>
            </p:cNvSpPr>
            <p:nvPr/>
          </p:nvSpPr>
          <p:spPr bwMode="auto">
            <a:xfrm>
              <a:off x="6769130" y="3590911"/>
              <a:ext cx="360363"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rPr>
                <a:t>B</a:t>
              </a:r>
            </a:p>
          </p:txBody>
        </p:sp>
        <p:sp>
          <p:nvSpPr>
            <p:cNvPr id="12" name="Oval 23"/>
            <p:cNvSpPr>
              <a:spLocks noChangeArrowheads="1"/>
            </p:cNvSpPr>
            <p:nvPr/>
          </p:nvSpPr>
          <p:spPr bwMode="auto">
            <a:xfrm>
              <a:off x="5400705" y="4167174"/>
              <a:ext cx="360363" cy="360362"/>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rPr>
                <a:t>C</a:t>
              </a:r>
            </a:p>
          </p:txBody>
        </p:sp>
        <p:sp>
          <p:nvSpPr>
            <p:cNvPr id="13" name="Oval 24"/>
            <p:cNvSpPr>
              <a:spLocks noChangeArrowheads="1"/>
            </p:cNvSpPr>
            <p:nvPr/>
          </p:nvSpPr>
          <p:spPr bwMode="auto">
            <a:xfrm>
              <a:off x="6769130" y="4094149"/>
              <a:ext cx="360363" cy="360362"/>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rPr>
                <a:t>D</a:t>
              </a:r>
            </a:p>
          </p:txBody>
        </p:sp>
        <p:sp>
          <p:nvSpPr>
            <p:cNvPr id="14" name="Oval 27"/>
            <p:cNvSpPr>
              <a:spLocks noChangeArrowheads="1"/>
            </p:cNvSpPr>
            <p:nvPr/>
          </p:nvSpPr>
          <p:spPr bwMode="auto">
            <a:xfrm>
              <a:off x="8137555" y="4094149"/>
              <a:ext cx="360363" cy="360362"/>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dirty="0">
                  <a:solidFill>
                    <a:srgbClr val="FF0000"/>
                  </a:solidFill>
                </a:rPr>
                <a:t>E</a:t>
              </a:r>
            </a:p>
          </p:txBody>
        </p:sp>
        <p:sp>
          <p:nvSpPr>
            <p:cNvPr id="15" name="Oval 28"/>
            <p:cNvSpPr>
              <a:spLocks noChangeArrowheads="1"/>
            </p:cNvSpPr>
            <p:nvPr/>
          </p:nvSpPr>
          <p:spPr bwMode="auto">
            <a:xfrm>
              <a:off x="5041930" y="4886311"/>
              <a:ext cx="360363"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rPr>
                <a:t>F</a:t>
              </a:r>
            </a:p>
          </p:txBody>
        </p:sp>
        <p:sp>
          <p:nvSpPr>
            <p:cNvPr id="16" name="Oval 29"/>
            <p:cNvSpPr>
              <a:spLocks noChangeArrowheads="1"/>
            </p:cNvSpPr>
            <p:nvPr/>
          </p:nvSpPr>
          <p:spPr bwMode="auto">
            <a:xfrm>
              <a:off x="5761068" y="4886311"/>
              <a:ext cx="360362"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rPr>
                <a:t>G</a:t>
              </a:r>
            </a:p>
          </p:txBody>
        </p:sp>
        <p:sp>
          <p:nvSpPr>
            <p:cNvPr id="17" name="Oval 30"/>
            <p:cNvSpPr>
              <a:spLocks noChangeArrowheads="1"/>
            </p:cNvSpPr>
            <p:nvPr/>
          </p:nvSpPr>
          <p:spPr bwMode="auto">
            <a:xfrm>
              <a:off x="6410355" y="4886311"/>
              <a:ext cx="360363"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rPr>
                <a:t>H</a:t>
              </a:r>
            </a:p>
          </p:txBody>
        </p:sp>
        <p:sp>
          <p:nvSpPr>
            <p:cNvPr id="18" name="Oval 31"/>
            <p:cNvSpPr>
              <a:spLocks noChangeArrowheads="1"/>
            </p:cNvSpPr>
            <p:nvPr/>
          </p:nvSpPr>
          <p:spPr bwMode="auto">
            <a:xfrm>
              <a:off x="7129493" y="4886311"/>
              <a:ext cx="360362"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rPr>
                <a:t>I</a:t>
              </a:r>
            </a:p>
          </p:txBody>
        </p:sp>
        <p:sp>
          <p:nvSpPr>
            <p:cNvPr id="19" name="Oval 35"/>
            <p:cNvSpPr>
              <a:spLocks noChangeArrowheads="1"/>
            </p:cNvSpPr>
            <p:nvPr/>
          </p:nvSpPr>
          <p:spPr bwMode="auto">
            <a:xfrm>
              <a:off x="7778780" y="4886311"/>
              <a:ext cx="360363"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rPr>
                <a:t>J</a:t>
              </a:r>
            </a:p>
          </p:txBody>
        </p:sp>
        <p:sp>
          <p:nvSpPr>
            <p:cNvPr id="20" name="Oval 36"/>
            <p:cNvSpPr>
              <a:spLocks noChangeArrowheads="1"/>
            </p:cNvSpPr>
            <p:nvPr/>
          </p:nvSpPr>
          <p:spPr bwMode="auto">
            <a:xfrm>
              <a:off x="8497918" y="4886311"/>
              <a:ext cx="360362"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rPr>
                <a:t>K</a:t>
              </a:r>
            </a:p>
          </p:txBody>
        </p:sp>
        <p:sp>
          <p:nvSpPr>
            <p:cNvPr id="21" name="Oval 37"/>
            <p:cNvSpPr>
              <a:spLocks noChangeArrowheads="1"/>
            </p:cNvSpPr>
            <p:nvPr/>
          </p:nvSpPr>
          <p:spPr bwMode="auto">
            <a:xfrm>
              <a:off x="5041930" y="5607036"/>
              <a:ext cx="360363"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rPr>
                <a:t>L</a:t>
              </a:r>
            </a:p>
          </p:txBody>
        </p:sp>
        <p:sp>
          <p:nvSpPr>
            <p:cNvPr id="39" name="Oval 38"/>
            <p:cNvSpPr>
              <a:spLocks noChangeArrowheads="1"/>
            </p:cNvSpPr>
            <p:nvPr/>
          </p:nvSpPr>
          <p:spPr bwMode="auto">
            <a:xfrm>
              <a:off x="5761068" y="5607036"/>
              <a:ext cx="360362"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rPr>
                <a:t>M</a:t>
              </a:r>
            </a:p>
          </p:txBody>
        </p:sp>
        <p:sp>
          <p:nvSpPr>
            <p:cNvPr id="40" name="Oval 39"/>
            <p:cNvSpPr>
              <a:spLocks noChangeArrowheads="1"/>
            </p:cNvSpPr>
            <p:nvPr/>
          </p:nvSpPr>
          <p:spPr bwMode="auto">
            <a:xfrm>
              <a:off x="6410355" y="5607036"/>
              <a:ext cx="360363"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rPr>
                <a:t>N</a:t>
              </a:r>
            </a:p>
          </p:txBody>
        </p:sp>
        <p:sp>
          <p:nvSpPr>
            <p:cNvPr id="41" name="Oval 40"/>
            <p:cNvSpPr>
              <a:spLocks noChangeArrowheads="1"/>
            </p:cNvSpPr>
            <p:nvPr/>
          </p:nvSpPr>
          <p:spPr bwMode="auto">
            <a:xfrm>
              <a:off x="7129493" y="5607036"/>
              <a:ext cx="360362"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rPr>
                <a:t>O</a:t>
              </a:r>
            </a:p>
          </p:txBody>
        </p:sp>
        <p:sp>
          <p:nvSpPr>
            <p:cNvPr id="42" name="Oval 41"/>
            <p:cNvSpPr>
              <a:spLocks noChangeArrowheads="1"/>
            </p:cNvSpPr>
            <p:nvPr/>
          </p:nvSpPr>
          <p:spPr bwMode="auto">
            <a:xfrm>
              <a:off x="7778780" y="5607036"/>
              <a:ext cx="360363"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rPr>
                <a:t>P</a:t>
              </a:r>
            </a:p>
          </p:txBody>
        </p:sp>
        <p:sp>
          <p:nvSpPr>
            <p:cNvPr id="43" name="Oval 42"/>
            <p:cNvSpPr>
              <a:spLocks noChangeArrowheads="1"/>
            </p:cNvSpPr>
            <p:nvPr/>
          </p:nvSpPr>
          <p:spPr bwMode="auto">
            <a:xfrm>
              <a:off x="8497918" y="5607036"/>
              <a:ext cx="360362"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rPr>
                <a:t>Q</a:t>
              </a:r>
            </a:p>
          </p:txBody>
        </p:sp>
        <p:sp>
          <p:nvSpPr>
            <p:cNvPr id="27671" name="Line 43"/>
            <p:cNvSpPr>
              <a:spLocks noChangeShapeType="1"/>
            </p:cNvSpPr>
            <p:nvPr/>
          </p:nvSpPr>
          <p:spPr bwMode="auto">
            <a:xfrm>
              <a:off x="6913592" y="3446448"/>
              <a:ext cx="0" cy="1444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72" name="Text Box 44"/>
            <p:cNvSpPr txBox="1">
              <a:spLocks noChangeArrowheads="1"/>
            </p:cNvSpPr>
            <p:nvPr/>
          </p:nvSpPr>
          <p:spPr bwMode="auto">
            <a:xfrm>
              <a:off x="6616716" y="3314702"/>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1</a:t>
              </a:r>
            </a:p>
          </p:txBody>
        </p:sp>
        <p:sp>
          <p:nvSpPr>
            <p:cNvPr id="27673" name="Line 45"/>
            <p:cNvSpPr>
              <a:spLocks noChangeShapeType="1"/>
            </p:cNvSpPr>
            <p:nvPr/>
          </p:nvSpPr>
          <p:spPr bwMode="auto">
            <a:xfrm>
              <a:off x="6913592" y="3951273"/>
              <a:ext cx="0" cy="1428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74" name="Line 46"/>
            <p:cNvSpPr>
              <a:spLocks noChangeShapeType="1"/>
            </p:cNvSpPr>
            <p:nvPr/>
          </p:nvSpPr>
          <p:spPr bwMode="auto">
            <a:xfrm flipH="1">
              <a:off x="5689630" y="3878248"/>
              <a:ext cx="1079500" cy="360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75" name="Line 47"/>
            <p:cNvSpPr>
              <a:spLocks noChangeShapeType="1"/>
            </p:cNvSpPr>
            <p:nvPr/>
          </p:nvSpPr>
          <p:spPr bwMode="auto">
            <a:xfrm>
              <a:off x="7129492" y="3878248"/>
              <a:ext cx="1008063" cy="2889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76" name="Line 48"/>
            <p:cNvSpPr>
              <a:spLocks noChangeShapeType="1"/>
            </p:cNvSpPr>
            <p:nvPr/>
          </p:nvSpPr>
          <p:spPr bwMode="auto">
            <a:xfrm flipH="1">
              <a:off x="5257830" y="4525948"/>
              <a:ext cx="215900" cy="360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77" name="Line 49"/>
            <p:cNvSpPr>
              <a:spLocks noChangeShapeType="1"/>
            </p:cNvSpPr>
            <p:nvPr/>
          </p:nvSpPr>
          <p:spPr bwMode="auto">
            <a:xfrm>
              <a:off x="5618192" y="4525948"/>
              <a:ext cx="287338" cy="360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78" name="Line 50"/>
            <p:cNvSpPr>
              <a:spLocks noChangeShapeType="1"/>
            </p:cNvSpPr>
            <p:nvPr/>
          </p:nvSpPr>
          <p:spPr bwMode="auto">
            <a:xfrm flipH="1">
              <a:off x="6624667" y="4454511"/>
              <a:ext cx="217488" cy="431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79" name="Line 51"/>
            <p:cNvSpPr>
              <a:spLocks noChangeShapeType="1"/>
            </p:cNvSpPr>
            <p:nvPr/>
          </p:nvSpPr>
          <p:spPr bwMode="auto">
            <a:xfrm>
              <a:off x="6985030" y="4454511"/>
              <a:ext cx="287338" cy="431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80" name="Line 52"/>
            <p:cNvSpPr>
              <a:spLocks noChangeShapeType="1"/>
            </p:cNvSpPr>
            <p:nvPr/>
          </p:nvSpPr>
          <p:spPr bwMode="auto">
            <a:xfrm flipH="1">
              <a:off x="7993092" y="4454511"/>
              <a:ext cx="217488" cy="431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81" name="Line 53"/>
            <p:cNvSpPr>
              <a:spLocks noChangeShapeType="1"/>
            </p:cNvSpPr>
            <p:nvPr/>
          </p:nvSpPr>
          <p:spPr bwMode="auto">
            <a:xfrm>
              <a:off x="8353455" y="4454511"/>
              <a:ext cx="287338" cy="431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82" name="Line 54"/>
            <p:cNvSpPr>
              <a:spLocks noChangeShapeType="1"/>
            </p:cNvSpPr>
            <p:nvPr/>
          </p:nvSpPr>
          <p:spPr bwMode="auto">
            <a:xfrm>
              <a:off x="5216528" y="5246673"/>
              <a:ext cx="0" cy="360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83" name="Line 55"/>
            <p:cNvSpPr>
              <a:spLocks noChangeShapeType="1"/>
            </p:cNvSpPr>
            <p:nvPr/>
          </p:nvSpPr>
          <p:spPr bwMode="auto">
            <a:xfrm>
              <a:off x="5937253" y="5246673"/>
              <a:ext cx="0" cy="360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84" name="Line 56"/>
            <p:cNvSpPr>
              <a:spLocks noChangeShapeType="1"/>
            </p:cNvSpPr>
            <p:nvPr/>
          </p:nvSpPr>
          <p:spPr bwMode="auto">
            <a:xfrm>
              <a:off x="6657978" y="5246673"/>
              <a:ext cx="0" cy="360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85" name="Line 57"/>
            <p:cNvSpPr>
              <a:spLocks noChangeShapeType="1"/>
            </p:cNvSpPr>
            <p:nvPr/>
          </p:nvSpPr>
          <p:spPr bwMode="auto">
            <a:xfrm>
              <a:off x="7305678" y="5246673"/>
              <a:ext cx="0" cy="360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86" name="Line 58"/>
            <p:cNvSpPr>
              <a:spLocks noChangeShapeType="1"/>
            </p:cNvSpPr>
            <p:nvPr/>
          </p:nvSpPr>
          <p:spPr bwMode="auto">
            <a:xfrm>
              <a:off x="8024815" y="5246673"/>
              <a:ext cx="0" cy="360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87" name="Line 59"/>
            <p:cNvSpPr>
              <a:spLocks noChangeShapeType="1"/>
            </p:cNvSpPr>
            <p:nvPr/>
          </p:nvSpPr>
          <p:spPr bwMode="auto">
            <a:xfrm>
              <a:off x="8674103" y="5246673"/>
              <a:ext cx="0" cy="360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88" name="Text Box 60"/>
            <p:cNvSpPr txBox="1">
              <a:spLocks noChangeArrowheads="1"/>
            </p:cNvSpPr>
            <p:nvPr/>
          </p:nvSpPr>
          <p:spPr bwMode="auto">
            <a:xfrm>
              <a:off x="5976967" y="3814768"/>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2</a:t>
              </a:r>
            </a:p>
          </p:txBody>
        </p:sp>
        <p:sp>
          <p:nvSpPr>
            <p:cNvPr id="27689" name="Text Box 61"/>
            <p:cNvSpPr txBox="1">
              <a:spLocks noChangeArrowheads="1"/>
            </p:cNvSpPr>
            <p:nvPr/>
          </p:nvSpPr>
          <p:spPr bwMode="auto">
            <a:xfrm>
              <a:off x="6626255" y="3806811"/>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3</a:t>
              </a:r>
            </a:p>
          </p:txBody>
        </p:sp>
        <p:sp>
          <p:nvSpPr>
            <p:cNvPr id="27690" name="Text Box 62"/>
            <p:cNvSpPr txBox="1">
              <a:spLocks noChangeArrowheads="1"/>
            </p:cNvSpPr>
            <p:nvPr/>
          </p:nvSpPr>
          <p:spPr bwMode="auto">
            <a:xfrm>
              <a:off x="7500958" y="3814768"/>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4</a:t>
              </a:r>
            </a:p>
          </p:txBody>
        </p:sp>
        <p:sp>
          <p:nvSpPr>
            <p:cNvPr id="27691" name="Text Box 63"/>
            <p:cNvSpPr txBox="1">
              <a:spLocks noChangeArrowheads="1"/>
            </p:cNvSpPr>
            <p:nvPr/>
          </p:nvSpPr>
          <p:spPr bwMode="auto">
            <a:xfrm>
              <a:off x="5187956" y="4529148"/>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3</a:t>
              </a:r>
            </a:p>
          </p:txBody>
        </p:sp>
        <p:sp>
          <p:nvSpPr>
            <p:cNvPr id="27692" name="Text Box 64"/>
            <p:cNvSpPr txBox="1">
              <a:spLocks noChangeArrowheads="1"/>
            </p:cNvSpPr>
            <p:nvPr/>
          </p:nvSpPr>
          <p:spPr bwMode="auto">
            <a:xfrm>
              <a:off x="5715008" y="4454511"/>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4</a:t>
              </a:r>
            </a:p>
          </p:txBody>
        </p:sp>
        <p:sp>
          <p:nvSpPr>
            <p:cNvPr id="27693" name="Text Box 65"/>
            <p:cNvSpPr txBox="1">
              <a:spLocks noChangeArrowheads="1"/>
            </p:cNvSpPr>
            <p:nvPr/>
          </p:nvSpPr>
          <p:spPr bwMode="auto">
            <a:xfrm>
              <a:off x="5160992" y="5243528"/>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4</a:t>
              </a:r>
            </a:p>
          </p:txBody>
        </p:sp>
        <p:sp>
          <p:nvSpPr>
            <p:cNvPr id="27694" name="Text Box 66"/>
            <p:cNvSpPr txBox="1">
              <a:spLocks noChangeArrowheads="1"/>
            </p:cNvSpPr>
            <p:nvPr/>
          </p:nvSpPr>
          <p:spPr bwMode="auto">
            <a:xfrm>
              <a:off x="5808692" y="5243528"/>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3</a:t>
              </a:r>
            </a:p>
          </p:txBody>
        </p:sp>
        <p:sp>
          <p:nvSpPr>
            <p:cNvPr id="27695" name="Text Box 67"/>
            <p:cNvSpPr txBox="1">
              <a:spLocks noChangeArrowheads="1"/>
            </p:cNvSpPr>
            <p:nvPr/>
          </p:nvSpPr>
          <p:spPr bwMode="auto">
            <a:xfrm>
              <a:off x="6529417" y="5243528"/>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4</a:t>
              </a:r>
            </a:p>
          </p:txBody>
        </p:sp>
        <p:sp>
          <p:nvSpPr>
            <p:cNvPr id="27696" name="Text Box 68"/>
            <p:cNvSpPr txBox="1">
              <a:spLocks noChangeArrowheads="1"/>
            </p:cNvSpPr>
            <p:nvPr/>
          </p:nvSpPr>
          <p:spPr bwMode="auto">
            <a:xfrm>
              <a:off x="7177117" y="5243528"/>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2</a:t>
              </a:r>
            </a:p>
          </p:txBody>
        </p:sp>
        <p:sp>
          <p:nvSpPr>
            <p:cNvPr id="27697" name="Text Box 69"/>
            <p:cNvSpPr txBox="1">
              <a:spLocks noChangeArrowheads="1"/>
            </p:cNvSpPr>
            <p:nvPr/>
          </p:nvSpPr>
          <p:spPr bwMode="auto">
            <a:xfrm>
              <a:off x="7897842" y="5243528"/>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3</a:t>
              </a:r>
            </a:p>
          </p:txBody>
        </p:sp>
        <p:sp>
          <p:nvSpPr>
            <p:cNvPr id="27698" name="Text Box 70"/>
            <p:cNvSpPr txBox="1">
              <a:spLocks noChangeArrowheads="1"/>
            </p:cNvSpPr>
            <p:nvPr/>
          </p:nvSpPr>
          <p:spPr bwMode="auto">
            <a:xfrm>
              <a:off x="8545542" y="5243528"/>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2</a:t>
              </a:r>
            </a:p>
          </p:txBody>
        </p:sp>
        <p:sp>
          <p:nvSpPr>
            <p:cNvPr id="27699" name="Text Box 71"/>
            <p:cNvSpPr txBox="1">
              <a:spLocks noChangeArrowheads="1"/>
            </p:cNvSpPr>
            <p:nvPr/>
          </p:nvSpPr>
          <p:spPr bwMode="auto">
            <a:xfrm>
              <a:off x="6545278" y="438307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2</a:t>
              </a:r>
            </a:p>
          </p:txBody>
        </p:sp>
        <p:sp>
          <p:nvSpPr>
            <p:cNvPr id="27700" name="Text Box 72"/>
            <p:cNvSpPr txBox="1">
              <a:spLocks noChangeArrowheads="1"/>
            </p:cNvSpPr>
            <p:nvPr/>
          </p:nvSpPr>
          <p:spPr bwMode="auto">
            <a:xfrm>
              <a:off x="7072330" y="438307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4</a:t>
              </a:r>
            </a:p>
          </p:txBody>
        </p:sp>
        <p:sp>
          <p:nvSpPr>
            <p:cNvPr id="27701" name="Text Box 73"/>
            <p:cNvSpPr txBox="1">
              <a:spLocks noChangeArrowheads="1"/>
            </p:cNvSpPr>
            <p:nvPr/>
          </p:nvSpPr>
          <p:spPr bwMode="auto">
            <a:xfrm>
              <a:off x="7831162" y="438307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2</a:t>
              </a:r>
            </a:p>
          </p:txBody>
        </p:sp>
        <p:sp>
          <p:nvSpPr>
            <p:cNvPr id="27702" name="Text Box 74"/>
            <p:cNvSpPr txBox="1">
              <a:spLocks noChangeArrowheads="1"/>
            </p:cNvSpPr>
            <p:nvPr/>
          </p:nvSpPr>
          <p:spPr bwMode="auto">
            <a:xfrm>
              <a:off x="8429652" y="438307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rPr>
                <a:t>3</a:t>
              </a:r>
            </a:p>
          </p:txBody>
        </p:sp>
      </p:grpSp>
      <p:grpSp>
        <p:nvGrpSpPr>
          <p:cNvPr id="71" name="组合 70"/>
          <p:cNvGrpSpPr/>
          <p:nvPr/>
        </p:nvGrpSpPr>
        <p:grpSpPr bwMode="auto">
          <a:xfrm>
            <a:off x="945515" y="4411663"/>
            <a:ext cx="2744788" cy="1624012"/>
            <a:chOff x="5473730" y="1357298"/>
            <a:chExt cx="2744787" cy="1624013"/>
          </a:xfrm>
        </p:grpSpPr>
        <p:sp>
          <p:nvSpPr>
            <p:cNvPr id="6" name="Oval 5"/>
            <p:cNvSpPr>
              <a:spLocks noChangeArrowheads="1"/>
            </p:cNvSpPr>
            <p:nvPr/>
          </p:nvSpPr>
          <p:spPr bwMode="auto">
            <a:xfrm>
              <a:off x="5761067" y="1646223"/>
              <a:ext cx="360363" cy="360363"/>
            </a:xfrm>
            <a:prstGeom prst="ellipse">
              <a:avLst/>
            </a:prstGeom>
            <a:solidFill>
              <a:srgbClr val="99FF33"/>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a:solidFill>
                    <a:srgbClr val="C00000"/>
                  </a:solidFill>
                </a:rPr>
                <a:t>1</a:t>
              </a:r>
            </a:p>
          </p:txBody>
        </p:sp>
        <p:sp>
          <p:nvSpPr>
            <p:cNvPr id="7" name="Oval 6"/>
            <p:cNvSpPr>
              <a:spLocks noChangeArrowheads="1"/>
            </p:cNvSpPr>
            <p:nvPr/>
          </p:nvSpPr>
          <p:spPr bwMode="auto">
            <a:xfrm>
              <a:off x="7489855" y="1501761"/>
              <a:ext cx="360363" cy="360363"/>
            </a:xfrm>
            <a:prstGeom prst="ellipse">
              <a:avLst/>
            </a:prstGeom>
            <a:solidFill>
              <a:srgbClr val="99FF33"/>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a:solidFill>
                    <a:srgbClr val="C00000"/>
                  </a:solidFill>
                </a:rPr>
                <a:t>2</a:t>
              </a:r>
            </a:p>
          </p:txBody>
        </p:sp>
        <p:sp>
          <p:nvSpPr>
            <p:cNvPr id="8" name="Oval 7"/>
            <p:cNvSpPr>
              <a:spLocks noChangeArrowheads="1"/>
            </p:cNvSpPr>
            <p:nvPr/>
          </p:nvSpPr>
          <p:spPr bwMode="auto">
            <a:xfrm>
              <a:off x="5545167" y="2438386"/>
              <a:ext cx="360363" cy="360363"/>
            </a:xfrm>
            <a:prstGeom prst="ellipse">
              <a:avLst/>
            </a:prstGeom>
            <a:solidFill>
              <a:srgbClr val="99FF33"/>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a:solidFill>
                    <a:srgbClr val="C00000"/>
                  </a:solidFill>
                </a:rPr>
                <a:t>3</a:t>
              </a:r>
            </a:p>
          </p:txBody>
        </p:sp>
        <p:sp>
          <p:nvSpPr>
            <p:cNvPr id="9" name="Oval 8"/>
            <p:cNvSpPr>
              <a:spLocks noChangeArrowheads="1"/>
            </p:cNvSpPr>
            <p:nvPr/>
          </p:nvSpPr>
          <p:spPr bwMode="auto">
            <a:xfrm>
              <a:off x="7705755" y="2438386"/>
              <a:ext cx="360363" cy="360363"/>
            </a:xfrm>
            <a:prstGeom prst="ellipse">
              <a:avLst/>
            </a:prstGeom>
            <a:solidFill>
              <a:srgbClr val="99FF33"/>
            </a:solidFill>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en-US" altLang="zh-CN" sz="2000" b="1">
                  <a:solidFill>
                    <a:srgbClr val="C00000"/>
                  </a:solidFill>
                </a:rPr>
                <a:t>4</a:t>
              </a:r>
            </a:p>
          </p:txBody>
        </p:sp>
        <p:sp>
          <p:nvSpPr>
            <p:cNvPr id="25667" name="Line 9"/>
            <p:cNvSpPr>
              <a:spLocks noChangeShapeType="1"/>
            </p:cNvSpPr>
            <p:nvPr/>
          </p:nvSpPr>
          <p:spPr bwMode="auto">
            <a:xfrm>
              <a:off x="5905530" y="2654286"/>
              <a:ext cx="180022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68" name="Text Box 10"/>
            <p:cNvSpPr txBox="1">
              <a:spLocks noChangeArrowheads="1"/>
            </p:cNvSpPr>
            <p:nvPr/>
          </p:nvSpPr>
          <p:spPr bwMode="auto">
            <a:xfrm>
              <a:off x="6481792" y="2581261"/>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t>20</a:t>
              </a:r>
            </a:p>
          </p:txBody>
        </p:sp>
        <p:sp>
          <p:nvSpPr>
            <p:cNvPr id="25669" name="Line 11"/>
            <p:cNvSpPr>
              <a:spLocks noChangeShapeType="1"/>
            </p:cNvSpPr>
            <p:nvPr/>
          </p:nvSpPr>
          <p:spPr bwMode="auto">
            <a:xfrm flipH="1">
              <a:off x="5761067" y="2006586"/>
              <a:ext cx="144463" cy="431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70" name="Text Box 12"/>
            <p:cNvSpPr txBox="1">
              <a:spLocks noChangeArrowheads="1"/>
            </p:cNvSpPr>
            <p:nvPr/>
          </p:nvSpPr>
          <p:spPr bwMode="auto">
            <a:xfrm>
              <a:off x="5473730" y="2006586"/>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t>6</a:t>
              </a:r>
            </a:p>
          </p:txBody>
        </p:sp>
        <p:sp>
          <p:nvSpPr>
            <p:cNvPr id="25671" name="Line 13"/>
            <p:cNvSpPr>
              <a:spLocks noChangeShapeType="1"/>
            </p:cNvSpPr>
            <p:nvPr/>
          </p:nvSpPr>
          <p:spPr bwMode="auto">
            <a:xfrm flipV="1">
              <a:off x="6121430" y="1717661"/>
              <a:ext cx="1368425" cy="714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72" name="Text Box 14"/>
            <p:cNvSpPr txBox="1">
              <a:spLocks noChangeArrowheads="1"/>
            </p:cNvSpPr>
            <p:nvPr/>
          </p:nvSpPr>
          <p:spPr bwMode="auto">
            <a:xfrm>
              <a:off x="6626255" y="1357298"/>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t>30</a:t>
              </a:r>
            </a:p>
          </p:txBody>
        </p:sp>
        <p:sp>
          <p:nvSpPr>
            <p:cNvPr id="25673" name="Line 15"/>
            <p:cNvSpPr>
              <a:spLocks noChangeShapeType="1"/>
            </p:cNvSpPr>
            <p:nvPr/>
          </p:nvSpPr>
          <p:spPr bwMode="auto">
            <a:xfrm flipH="1">
              <a:off x="5834092" y="1789098"/>
              <a:ext cx="1655763" cy="7207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74" name="Text Box 16"/>
            <p:cNvSpPr txBox="1">
              <a:spLocks noChangeArrowheads="1"/>
            </p:cNvSpPr>
            <p:nvPr/>
          </p:nvSpPr>
          <p:spPr bwMode="auto">
            <a:xfrm>
              <a:off x="5905530" y="207802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t>5</a:t>
              </a:r>
            </a:p>
          </p:txBody>
        </p:sp>
        <p:sp>
          <p:nvSpPr>
            <p:cNvPr id="25675" name="Line 17"/>
            <p:cNvSpPr>
              <a:spLocks noChangeShapeType="1"/>
            </p:cNvSpPr>
            <p:nvPr/>
          </p:nvSpPr>
          <p:spPr bwMode="auto">
            <a:xfrm>
              <a:off x="6121430" y="1933561"/>
              <a:ext cx="1584325" cy="6477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76" name="Text Box 18"/>
            <p:cNvSpPr txBox="1">
              <a:spLocks noChangeArrowheads="1"/>
            </p:cNvSpPr>
            <p:nvPr/>
          </p:nvSpPr>
          <p:spPr bwMode="auto">
            <a:xfrm>
              <a:off x="6842155" y="2222486"/>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t>4</a:t>
              </a:r>
            </a:p>
          </p:txBody>
        </p:sp>
        <p:sp>
          <p:nvSpPr>
            <p:cNvPr id="25677" name="Line 19"/>
            <p:cNvSpPr>
              <a:spLocks noChangeShapeType="1"/>
            </p:cNvSpPr>
            <p:nvPr/>
          </p:nvSpPr>
          <p:spPr bwMode="auto">
            <a:xfrm>
              <a:off x="7705755" y="1862123"/>
              <a:ext cx="144463" cy="5762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78" name="Text Box 20"/>
            <p:cNvSpPr txBox="1">
              <a:spLocks noChangeArrowheads="1"/>
            </p:cNvSpPr>
            <p:nvPr/>
          </p:nvSpPr>
          <p:spPr bwMode="auto">
            <a:xfrm>
              <a:off x="7777192" y="1933561"/>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t>10</a:t>
              </a: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5.1 </a:t>
            </a:r>
            <a:r>
              <a:rPr altLang="en-US" dirty="0"/>
              <a:t>回溯法的算法框架</a:t>
            </a:r>
          </a:p>
        </p:txBody>
      </p:sp>
      <p:sp>
        <p:nvSpPr>
          <p:cNvPr id="3" name="内容占位符 2"/>
          <p:cNvSpPr>
            <a:spLocks noGrp="1"/>
          </p:cNvSpPr>
          <p:nvPr>
            <p:ph idx="1"/>
          </p:nvPr>
        </p:nvSpPr>
        <p:spPr>
          <a:xfrm>
            <a:off x="861060" y="927100"/>
            <a:ext cx="10515600" cy="4351338"/>
          </a:xfrm>
        </p:spPr>
        <p:txBody>
          <a:bodyPr/>
          <a:lstStyle/>
          <a:p>
            <a:pPr marL="0" lvl="0" indent="0" fontAlgn="auto">
              <a:lnSpc>
                <a:spcPct val="150000"/>
              </a:lnSpc>
              <a:spcBef>
                <a:spcPts val="0"/>
              </a:spcBef>
              <a:buNone/>
            </a:pPr>
            <a:r>
              <a:rPr lang="en-US" altLang="zh-CN" sz="2400" b="1">
                <a:solidFill>
                  <a:srgbClr val="3333FF"/>
                </a:solidFill>
                <a:sym typeface="+mn-ea"/>
              </a:rPr>
              <a:t>5</a:t>
            </a:r>
            <a:r>
              <a:rPr lang="zh-CN" sz="2400" b="1">
                <a:solidFill>
                  <a:srgbClr val="3333FF"/>
                </a:solidFill>
                <a:sym typeface="+mn-ea"/>
              </a:rPr>
              <a:t>.1.</a:t>
            </a:r>
            <a:r>
              <a:rPr lang="en-US" altLang="zh-CN" sz="2400" b="1">
                <a:solidFill>
                  <a:srgbClr val="3333FF"/>
                </a:solidFill>
                <a:sym typeface="+mn-ea"/>
              </a:rPr>
              <a:t>3</a:t>
            </a:r>
            <a:r>
              <a:rPr lang="zh-CN" sz="2400" b="1">
                <a:solidFill>
                  <a:srgbClr val="3333FF"/>
                </a:solidFill>
                <a:sym typeface="+mn-ea"/>
              </a:rPr>
              <a:t> 递归回溯</a:t>
            </a:r>
          </a:p>
          <a:p>
            <a:pPr marL="0" lvl="0" indent="0" fontAlgn="auto">
              <a:lnSpc>
                <a:spcPct val="150000"/>
              </a:lnSpc>
              <a:spcBef>
                <a:spcPts val="0"/>
              </a:spcBef>
              <a:buNone/>
            </a:pPr>
            <a:r>
              <a:rPr lang="zh-CN" altLang="en-US" sz="2400" dirty="0">
                <a:sym typeface="+mn-ea"/>
              </a:rPr>
              <a:t>回溯法</a:t>
            </a:r>
            <a:r>
              <a:rPr lang="zh-CN" altLang="en-US" sz="2400" dirty="0">
                <a:solidFill>
                  <a:srgbClr val="FF0000"/>
                </a:solidFill>
                <a:sym typeface="+mn-ea"/>
              </a:rPr>
              <a:t>对解空间作深度优先搜索</a:t>
            </a:r>
            <a:r>
              <a:rPr lang="zh-CN" altLang="en-US" sz="2400" dirty="0">
                <a:sym typeface="+mn-ea"/>
              </a:rPr>
              <a:t>，因此，在一般情况下用</a:t>
            </a:r>
            <a:r>
              <a:rPr lang="zh-CN" altLang="en-US" sz="2400" dirty="0">
                <a:solidFill>
                  <a:srgbClr val="FF0000"/>
                </a:solidFill>
                <a:sym typeface="+mn-ea"/>
              </a:rPr>
              <a:t>递归方法</a:t>
            </a:r>
            <a:r>
              <a:rPr lang="zh-CN" altLang="en-US" sz="2400" dirty="0">
                <a:sym typeface="+mn-ea"/>
              </a:rPr>
              <a:t>实现回溯法，</a:t>
            </a:r>
            <a:r>
              <a:rPr lang="en-US" altLang="zh-CN" sz="2400" dirty="0">
                <a:sym typeface="+mn-ea"/>
              </a:rPr>
              <a:t>t</a:t>
            </a:r>
            <a:r>
              <a:rPr lang="zh-CN" altLang="en-US" sz="2400" dirty="0">
                <a:sym typeface="+mn-ea"/>
              </a:rPr>
              <a:t>表示搜索深度。</a:t>
            </a:r>
            <a:endParaRPr lang="zh-CN" altLang="en-US" sz="2400"/>
          </a:p>
        </p:txBody>
      </p:sp>
      <p:sp>
        <p:nvSpPr>
          <p:cNvPr id="2" name="矩形 1"/>
          <p:cNvSpPr/>
          <p:nvPr/>
        </p:nvSpPr>
        <p:spPr>
          <a:xfrm>
            <a:off x="441960" y="2611120"/>
            <a:ext cx="10514965" cy="3661410"/>
          </a:xfrm>
          <a:prstGeom prst="rect">
            <a:avLst/>
          </a:prstGeom>
        </p:spPr>
        <p:txBody>
          <a:bodyPr wrap="square">
            <a:spAutoFit/>
          </a:bodyPr>
          <a:lstStyle/>
          <a:p>
            <a:pPr lvl="1" fontAlgn="auto">
              <a:spcBef>
                <a:spcPts val="0"/>
              </a:spcBef>
              <a:spcAft>
                <a:spcPts val="0"/>
              </a:spcAft>
              <a:buFont typeface="Wingdings" panose="05000000000000000000" pitchFamily="2" charset="2"/>
              <a:buNone/>
              <a:defRPr/>
            </a:pPr>
            <a:r>
              <a:rPr lang="en-US" altLang="zh-CN" sz="2000" b="1" dirty="0">
                <a:solidFill>
                  <a:srgbClr val="0000FF"/>
                </a:solidFill>
                <a:latin typeface="Times New Roman" panose="02020603050405020304" charset="0"/>
                <a:ea typeface="+mn-ea"/>
              </a:rPr>
              <a:t>void</a:t>
            </a:r>
            <a:r>
              <a:rPr lang="en-US" altLang="zh-CN" sz="2000" b="1" dirty="0">
                <a:solidFill>
                  <a:schemeClr val="tx1">
                    <a:lumMod val="95000"/>
                    <a:lumOff val="5000"/>
                  </a:schemeClr>
                </a:solidFill>
                <a:latin typeface="Times New Roman" panose="02020603050405020304" charset="0"/>
                <a:ea typeface="+mn-ea"/>
              </a:rPr>
              <a:t> backtrack (</a:t>
            </a:r>
            <a:r>
              <a:rPr lang="en-US" altLang="zh-CN" sz="2000" b="1" dirty="0" err="1">
                <a:solidFill>
                  <a:srgbClr val="0000FF"/>
                </a:solidFill>
                <a:latin typeface="Times New Roman" panose="02020603050405020304" charset="0"/>
                <a:ea typeface="+mn-ea"/>
              </a:rPr>
              <a:t>int</a:t>
            </a:r>
            <a:r>
              <a:rPr lang="en-US" altLang="zh-CN" sz="2000" b="1" dirty="0">
                <a:solidFill>
                  <a:schemeClr val="tx1">
                    <a:lumMod val="95000"/>
                    <a:lumOff val="5000"/>
                  </a:schemeClr>
                </a:solidFill>
                <a:latin typeface="Times New Roman" panose="02020603050405020304" charset="0"/>
                <a:ea typeface="+mn-ea"/>
              </a:rPr>
              <a:t> t)</a:t>
            </a:r>
            <a:r>
              <a:rPr lang="en-US" altLang="zh-CN" sz="2000" b="1" dirty="0">
                <a:solidFill>
                  <a:schemeClr val="tx1">
                    <a:lumMod val="95000"/>
                    <a:lumOff val="5000"/>
                  </a:schemeClr>
                </a:solidFill>
                <a:latin typeface="Times New Roman" panose="02020603050405020304" charset="0"/>
                <a:sym typeface="+mn-ea"/>
              </a:rPr>
              <a:t>{</a:t>
            </a:r>
            <a:endParaRPr lang="en-US" altLang="zh-CN" b="1" dirty="0">
              <a:solidFill>
                <a:schemeClr val="tx1">
                  <a:lumMod val="95000"/>
                  <a:lumOff val="5000"/>
                </a:schemeClr>
              </a:solidFill>
              <a:latin typeface="Times New Roman" panose="02020603050405020304" charset="0"/>
              <a:ea typeface="+mn-ea"/>
              <a:sym typeface="+mn-ea"/>
            </a:endParaRPr>
          </a:p>
          <a:p>
            <a:pPr lvl="2" fontAlgn="auto">
              <a:spcBef>
                <a:spcPts val="0"/>
              </a:spcBef>
              <a:spcAft>
                <a:spcPts val="0"/>
              </a:spcAft>
              <a:defRPr/>
            </a:pPr>
            <a:r>
              <a:rPr lang="en-US" altLang="zh-CN" sz="2000" b="1" dirty="0">
                <a:solidFill>
                  <a:srgbClr val="0000FF"/>
                </a:solidFill>
                <a:latin typeface="Times New Roman" panose="02020603050405020304" charset="0"/>
                <a:ea typeface="+mn-ea"/>
              </a:rPr>
              <a:t>if</a:t>
            </a:r>
            <a:r>
              <a:rPr lang="en-US" altLang="zh-CN" sz="2000" b="1" dirty="0">
                <a:solidFill>
                  <a:schemeClr val="tx1">
                    <a:lumMod val="95000"/>
                    <a:lumOff val="5000"/>
                  </a:schemeClr>
                </a:solidFill>
                <a:latin typeface="Times New Roman" panose="02020603050405020304" charset="0"/>
                <a:ea typeface="+mn-ea"/>
              </a:rPr>
              <a:t> (t&gt;n)              </a:t>
            </a:r>
            <a:r>
              <a:rPr lang="en-US" altLang="zh-CN" sz="2000" dirty="0">
                <a:latin typeface="Times New Roman" panose="02020603050405020304" charset="0"/>
              </a:rPr>
              <a:t>//</a:t>
            </a:r>
            <a:r>
              <a:rPr lang="en-US" altLang="zh-CN" sz="2000" dirty="0" err="1">
                <a:latin typeface="Times New Roman" panose="02020603050405020304" charset="0"/>
              </a:rPr>
              <a:t>t&gt;n</a:t>
            </a:r>
            <a:r>
              <a:rPr lang="zh-CN" altLang="en-US" sz="2000" dirty="0">
                <a:latin typeface="Times New Roman" panose="02020603050405020304" charset="0"/>
              </a:rPr>
              <a:t>表示算法已搜索到叶节点</a:t>
            </a:r>
            <a:endParaRPr lang="zh-CN" altLang="en-US" b="1" dirty="0">
              <a:solidFill>
                <a:schemeClr val="tx1">
                  <a:lumMod val="95000"/>
                  <a:lumOff val="5000"/>
                </a:schemeClr>
              </a:solidFill>
              <a:latin typeface="Times New Roman" panose="02020603050405020304" charset="0"/>
              <a:ea typeface="+mn-ea"/>
            </a:endParaRPr>
          </a:p>
          <a:p>
            <a:pPr lvl="2" fontAlgn="auto">
              <a:spcBef>
                <a:spcPts val="0"/>
              </a:spcBef>
              <a:spcAft>
                <a:spcPts val="0"/>
              </a:spcAft>
              <a:defRPr/>
            </a:pPr>
            <a:r>
              <a:rPr lang="en-US" altLang="zh-CN" sz="2000" b="1" dirty="0">
                <a:solidFill>
                  <a:schemeClr val="tx1">
                    <a:lumMod val="95000"/>
                    <a:lumOff val="5000"/>
                  </a:schemeClr>
                </a:solidFill>
                <a:latin typeface="Times New Roman" panose="02020603050405020304" charset="0"/>
                <a:ea typeface="+mn-ea"/>
              </a:rPr>
              <a:t>   </a:t>
            </a:r>
            <a:r>
              <a:rPr lang="en-US" altLang="zh-CN" sz="2000" b="1" dirty="0">
                <a:solidFill>
                  <a:srgbClr val="0000FF"/>
                </a:solidFill>
                <a:latin typeface="Times New Roman" panose="02020603050405020304" charset="0"/>
                <a:ea typeface="+mn-ea"/>
              </a:rPr>
              <a:t>output</a:t>
            </a:r>
            <a:r>
              <a:rPr lang="en-US" altLang="zh-CN" sz="2000" b="1" dirty="0">
                <a:solidFill>
                  <a:schemeClr val="tx1">
                    <a:lumMod val="95000"/>
                    <a:lumOff val="5000"/>
                  </a:schemeClr>
                </a:solidFill>
                <a:latin typeface="Times New Roman" panose="02020603050405020304" charset="0"/>
                <a:ea typeface="+mn-ea"/>
              </a:rPr>
              <a:t>(x);</a:t>
            </a:r>
            <a:r>
              <a:rPr lang="en-US" altLang="zh-CN" sz="2400" dirty="0">
                <a:latin typeface="Times New Roman" panose="02020603050405020304" charset="0"/>
              </a:rPr>
              <a:t>     </a:t>
            </a:r>
            <a:r>
              <a:rPr lang="en-US" altLang="zh-CN" sz="2000" dirty="0">
                <a:latin typeface="Times New Roman" panose="02020603050405020304" charset="0"/>
              </a:rPr>
              <a:t>//</a:t>
            </a:r>
            <a:r>
              <a:rPr lang="zh-CN" altLang="en-US" sz="2000" dirty="0">
                <a:latin typeface="Times New Roman" panose="02020603050405020304" charset="0"/>
              </a:rPr>
              <a:t>记录或输出得到的可行解</a:t>
            </a:r>
            <a:r>
              <a:rPr lang="en-US" altLang="zh-CN" sz="2000" dirty="0">
                <a:latin typeface="Times New Roman" panose="02020603050405020304" charset="0"/>
              </a:rPr>
              <a:t>x</a:t>
            </a:r>
          </a:p>
          <a:p>
            <a:pPr lvl="2" fontAlgn="auto">
              <a:spcBef>
                <a:spcPts val="0"/>
              </a:spcBef>
              <a:spcAft>
                <a:spcPts val="0"/>
              </a:spcAft>
              <a:defRPr/>
            </a:pPr>
            <a:r>
              <a:rPr lang="en-US" altLang="zh-CN" sz="2400" b="1" dirty="0">
                <a:solidFill>
                  <a:srgbClr val="0000FF"/>
                </a:solidFill>
                <a:latin typeface="Times New Roman" panose="02020603050405020304" charset="0"/>
                <a:ea typeface="+mn-ea"/>
              </a:rPr>
              <a:t>else</a:t>
            </a:r>
          </a:p>
          <a:p>
            <a:pPr lvl="3" fontAlgn="auto">
              <a:spcBef>
                <a:spcPts val="0"/>
              </a:spcBef>
              <a:spcAft>
                <a:spcPts val="0"/>
              </a:spcAft>
              <a:defRPr/>
            </a:pPr>
            <a:r>
              <a:rPr lang="en-US" altLang="zh-CN" sz="2000" b="1" dirty="0">
                <a:solidFill>
                  <a:srgbClr val="0000FF"/>
                </a:solidFill>
                <a:latin typeface="Times New Roman" panose="02020603050405020304" charset="0"/>
                <a:ea typeface="+mn-ea"/>
              </a:rPr>
              <a:t>for</a:t>
            </a:r>
            <a:r>
              <a:rPr lang="en-US" altLang="zh-CN" sz="2000" b="1" dirty="0">
                <a:solidFill>
                  <a:schemeClr val="tx1">
                    <a:lumMod val="95000"/>
                    <a:lumOff val="5000"/>
                  </a:schemeClr>
                </a:solidFill>
                <a:latin typeface="Times New Roman" panose="02020603050405020304" charset="0"/>
                <a:ea typeface="+mn-ea"/>
              </a:rPr>
              <a:t> (</a:t>
            </a:r>
            <a:r>
              <a:rPr lang="en-US" altLang="zh-CN" sz="2000" b="1" dirty="0" err="1">
                <a:solidFill>
                  <a:srgbClr val="0000FF"/>
                </a:solidFill>
                <a:latin typeface="Times New Roman" panose="02020603050405020304" charset="0"/>
                <a:ea typeface="+mn-ea"/>
              </a:rPr>
              <a:t>int</a:t>
            </a:r>
            <a:r>
              <a:rPr lang="en-US" altLang="zh-CN" sz="2000" b="1" dirty="0">
                <a:solidFill>
                  <a:schemeClr val="tx1">
                    <a:lumMod val="95000"/>
                    <a:lumOff val="5000"/>
                  </a:schemeClr>
                </a:solidFill>
                <a:latin typeface="Times New Roman" panose="02020603050405020304" charset="0"/>
                <a:ea typeface="+mn-ea"/>
              </a:rPr>
              <a:t> </a:t>
            </a:r>
            <a:r>
              <a:rPr lang="en-US" altLang="zh-CN" sz="2000" b="1" dirty="0" err="1">
                <a:solidFill>
                  <a:schemeClr val="tx1">
                    <a:lumMod val="95000"/>
                    <a:lumOff val="5000"/>
                  </a:schemeClr>
                </a:solidFill>
                <a:latin typeface="Times New Roman" panose="02020603050405020304" charset="0"/>
                <a:ea typeface="+mn-ea"/>
              </a:rPr>
              <a:t>i</a:t>
            </a:r>
            <a:r>
              <a:rPr lang="en-US" altLang="zh-CN" sz="2000" b="1" dirty="0">
                <a:solidFill>
                  <a:schemeClr val="tx1">
                    <a:lumMod val="95000"/>
                    <a:lumOff val="5000"/>
                  </a:schemeClr>
                </a:solidFill>
                <a:latin typeface="Times New Roman" panose="02020603050405020304" charset="0"/>
                <a:ea typeface="+mn-ea"/>
              </a:rPr>
              <a:t>=f(</a:t>
            </a:r>
            <a:r>
              <a:rPr lang="en-US" altLang="zh-CN" sz="2000" b="1" dirty="0" err="1">
                <a:solidFill>
                  <a:schemeClr val="tx1">
                    <a:lumMod val="95000"/>
                    <a:lumOff val="5000"/>
                  </a:schemeClr>
                </a:solidFill>
                <a:latin typeface="Times New Roman" panose="02020603050405020304" charset="0"/>
                <a:ea typeface="+mn-ea"/>
              </a:rPr>
              <a:t>n,t</a:t>
            </a:r>
            <a:r>
              <a:rPr lang="en-US" altLang="zh-CN" sz="2000" b="1" dirty="0">
                <a:solidFill>
                  <a:schemeClr val="tx1">
                    <a:lumMod val="95000"/>
                    <a:lumOff val="5000"/>
                  </a:schemeClr>
                </a:solidFill>
                <a:latin typeface="Times New Roman" panose="02020603050405020304" charset="0"/>
                <a:ea typeface="+mn-ea"/>
              </a:rPr>
              <a:t>);</a:t>
            </a:r>
            <a:r>
              <a:rPr lang="en-US" altLang="zh-CN" sz="2000" b="1" dirty="0" err="1">
                <a:solidFill>
                  <a:schemeClr val="tx1">
                    <a:lumMod val="95000"/>
                    <a:lumOff val="5000"/>
                  </a:schemeClr>
                </a:solidFill>
                <a:latin typeface="Times New Roman" panose="02020603050405020304" charset="0"/>
                <a:ea typeface="+mn-ea"/>
              </a:rPr>
              <a:t>i</a:t>
            </a:r>
            <a:r>
              <a:rPr lang="en-US" altLang="zh-CN" sz="2000" b="1" dirty="0">
                <a:solidFill>
                  <a:schemeClr val="tx1">
                    <a:lumMod val="95000"/>
                    <a:lumOff val="5000"/>
                  </a:schemeClr>
                </a:solidFill>
                <a:latin typeface="Times New Roman" panose="02020603050405020304" charset="0"/>
                <a:ea typeface="+mn-ea"/>
              </a:rPr>
              <a:t>&lt;=g(</a:t>
            </a:r>
            <a:r>
              <a:rPr lang="en-US" altLang="zh-CN" sz="2000" b="1" dirty="0" err="1">
                <a:solidFill>
                  <a:schemeClr val="tx1">
                    <a:lumMod val="95000"/>
                    <a:lumOff val="5000"/>
                  </a:schemeClr>
                </a:solidFill>
                <a:latin typeface="Times New Roman" panose="02020603050405020304" charset="0"/>
                <a:ea typeface="+mn-ea"/>
              </a:rPr>
              <a:t>n,t</a:t>
            </a:r>
            <a:r>
              <a:rPr lang="en-US" altLang="zh-CN" sz="2000" b="1" dirty="0">
                <a:solidFill>
                  <a:schemeClr val="tx1">
                    <a:lumMod val="95000"/>
                    <a:lumOff val="5000"/>
                  </a:schemeClr>
                </a:solidFill>
                <a:latin typeface="Times New Roman" panose="02020603050405020304" charset="0"/>
                <a:ea typeface="+mn-ea"/>
              </a:rPr>
              <a:t>);</a:t>
            </a:r>
            <a:r>
              <a:rPr lang="en-US" altLang="zh-CN" sz="2000" b="1" dirty="0" err="1">
                <a:solidFill>
                  <a:schemeClr val="tx1">
                    <a:lumMod val="95000"/>
                    <a:lumOff val="5000"/>
                  </a:schemeClr>
                </a:solidFill>
                <a:latin typeface="Times New Roman" panose="02020603050405020304" charset="0"/>
                <a:ea typeface="+mn-ea"/>
              </a:rPr>
              <a:t>i</a:t>
            </a:r>
            <a:r>
              <a:rPr lang="en-US" altLang="zh-CN" sz="2000" b="1" dirty="0">
                <a:solidFill>
                  <a:schemeClr val="tx1">
                    <a:lumMod val="95000"/>
                    <a:lumOff val="5000"/>
                  </a:schemeClr>
                </a:solidFill>
                <a:latin typeface="Times New Roman" panose="02020603050405020304" charset="0"/>
                <a:ea typeface="+mn-ea"/>
              </a:rPr>
              <a:t>++) </a:t>
            </a:r>
            <a:r>
              <a:rPr lang="en-US" altLang="zh-CN" sz="2000" b="1" dirty="0">
                <a:solidFill>
                  <a:schemeClr val="tx1">
                    <a:lumMod val="95000"/>
                    <a:lumOff val="5000"/>
                  </a:schemeClr>
                </a:solidFill>
                <a:latin typeface="Times New Roman" panose="02020603050405020304" charset="0"/>
                <a:sym typeface="+mn-ea"/>
              </a:rPr>
              <a:t>{</a:t>
            </a:r>
            <a:endParaRPr lang="en-US" altLang="zh-CN" b="1" dirty="0">
              <a:solidFill>
                <a:schemeClr val="tx1">
                  <a:lumMod val="95000"/>
                  <a:lumOff val="5000"/>
                </a:schemeClr>
              </a:solidFill>
              <a:latin typeface="Times New Roman" panose="02020603050405020304" charset="0"/>
              <a:ea typeface="+mn-ea"/>
              <a:sym typeface="+mn-ea"/>
            </a:endParaRPr>
          </a:p>
          <a:p>
            <a:r>
              <a:rPr lang="en-US" altLang="zh-CN" sz="2000" b="1" dirty="0">
                <a:solidFill>
                  <a:schemeClr val="tx1">
                    <a:lumMod val="95000"/>
                    <a:lumOff val="5000"/>
                  </a:schemeClr>
                </a:solidFill>
                <a:latin typeface="Times New Roman" panose="02020603050405020304" charset="0"/>
                <a:ea typeface="+mn-ea"/>
              </a:rPr>
              <a:t>         </a:t>
            </a:r>
            <a:r>
              <a:rPr lang="zh-CN" altLang="en-US" dirty="0">
                <a:latin typeface="Times New Roman" panose="02020603050405020304" charset="0"/>
              </a:rPr>
              <a:t>//其中</a:t>
            </a:r>
            <a:r>
              <a:rPr lang="en-US" altLang="zh-CN" dirty="0">
                <a:latin typeface="Times New Roman" panose="02020603050405020304" charset="0"/>
              </a:rPr>
              <a:t>f(</a:t>
            </a:r>
            <a:r>
              <a:rPr lang="en-US" altLang="zh-CN" dirty="0" err="1">
                <a:latin typeface="Times New Roman" panose="02020603050405020304" charset="0"/>
              </a:rPr>
              <a:t>n,t</a:t>
            </a:r>
            <a:r>
              <a:rPr lang="en-US" altLang="zh-CN" dirty="0">
                <a:latin typeface="Times New Roman" panose="02020603050405020304" charset="0"/>
              </a:rPr>
              <a:t>),g(</a:t>
            </a:r>
            <a:r>
              <a:rPr lang="en-US" altLang="zh-CN" dirty="0" err="1">
                <a:latin typeface="Times New Roman" panose="02020603050405020304" charset="0"/>
              </a:rPr>
              <a:t>n,t</a:t>
            </a:r>
            <a:r>
              <a:rPr lang="en-US" altLang="zh-CN" dirty="0">
                <a:latin typeface="Times New Roman" panose="02020603050405020304" charset="0"/>
              </a:rPr>
              <a:t>)</a:t>
            </a:r>
            <a:r>
              <a:rPr lang="zh-CN" altLang="en-US" dirty="0">
                <a:latin typeface="Times New Roman" panose="02020603050405020304" charset="0"/>
              </a:rPr>
              <a:t>分别表示在当前扩展结点处未搜索过的子树的起始编号和终止编号。</a:t>
            </a:r>
            <a:endParaRPr lang="zh-CN" altLang="en-US" sz="1600" b="1" dirty="0">
              <a:solidFill>
                <a:schemeClr val="tx1">
                  <a:lumMod val="95000"/>
                  <a:lumOff val="5000"/>
                </a:schemeClr>
              </a:solidFill>
              <a:latin typeface="Times New Roman" panose="02020603050405020304" charset="0"/>
              <a:ea typeface="+mn-ea"/>
            </a:endParaRPr>
          </a:p>
          <a:p>
            <a:pPr lvl="4" fontAlgn="auto">
              <a:spcBef>
                <a:spcPts val="0"/>
              </a:spcBef>
              <a:spcAft>
                <a:spcPts val="0"/>
              </a:spcAft>
              <a:defRPr/>
            </a:pPr>
            <a:r>
              <a:rPr lang="en-US" altLang="zh-CN" sz="2000" b="1" dirty="0">
                <a:solidFill>
                  <a:schemeClr val="tx1">
                    <a:lumMod val="95000"/>
                    <a:lumOff val="5000"/>
                  </a:schemeClr>
                </a:solidFill>
                <a:latin typeface="Times New Roman" panose="02020603050405020304" charset="0"/>
                <a:ea typeface="+mn-ea"/>
              </a:rPr>
              <a:t>x[t]=h(</a:t>
            </a:r>
            <a:r>
              <a:rPr lang="en-US" altLang="zh-CN" sz="2000" b="1" dirty="0" err="1">
                <a:solidFill>
                  <a:schemeClr val="tx1">
                    <a:lumMod val="95000"/>
                    <a:lumOff val="5000"/>
                  </a:schemeClr>
                </a:solidFill>
                <a:latin typeface="Times New Roman" panose="02020603050405020304" charset="0"/>
                <a:ea typeface="+mn-ea"/>
              </a:rPr>
              <a:t>i</a:t>
            </a:r>
            <a:r>
              <a:rPr lang="en-US" altLang="zh-CN" sz="2000" b="1" dirty="0">
                <a:solidFill>
                  <a:schemeClr val="tx1">
                    <a:lumMod val="95000"/>
                    <a:lumOff val="5000"/>
                  </a:schemeClr>
                </a:solidFill>
                <a:latin typeface="Times New Roman" panose="02020603050405020304" charset="0"/>
                <a:ea typeface="+mn-ea"/>
              </a:rPr>
              <a:t>);</a:t>
            </a:r>
            <a:r>
              <a:rPr lang="en-US" altLang="zh-CN" sz="2400" dirty="0">
                <a:latin typeface="Times New Roman" panose="02020603050405020304" charset="0"/>
              </a:rPr>
              <a:t>    </a:t>
            </a:r>
            <a:r>
              <a:rPr lang="en-US" altLang="zh-CN" dirty="0">
                <a:latin typeface="Times New Roman" panose="02020603050405020304" charset="0"/>
              </a:rPr>
              <a:t>//h(</a:t>
            </a:r>
            <a:r>
              <a:rPr lang="en-US" altLang="zh-CN" dirty="0" err="1">
                <a:latin typeface="Times New Roman" panose="02020603050405020304" charset="0"/>
              </a:rPr>
              <a:t>i</a:t>
            </a:r>
            <a:r>
              <a:rPr lang="en-US" altLang="zh-CN" dirty="0">
                <a:latin typeface="Times New Roman" panose="02020603050405020304" charset="0"/>
              </a:rPr>
              <a:t>)</a:t>
            </a:r>
            <a:r>
              <a:rPr lang="zh-CN" altLang="en-US" dirty="0">
                <a:latin typeface="Times New Roman" panose="02020603050405020304" charset="0"/>
              </a:rPr>
              <a:t>表示在当前扩展节点处</a:t>
            </a:r>
            <a:r>
              <a:rPr lang="en-US" altLang="zh-CN" dirty="0">
                <a:latin typeface="Times New Roman" panose="02020603050405020304" charset="0"/>
              </a:rPr>
              <a:t>x[t]</a:t>
            </a:r>
            <a:r>
              <a:rPr lang="zh-CN" altLang="en-US" dirty="0">
                <a:latin typeface="Times New Roman" panose="02020603050405020304" charset="0"/>
              </a:rPr>
              <a:t>的第</a:t>
            </a:r>
            <a:r>
              <a:rPr lang="en-US" altLang="zh-CN" dirty="0" err="1">
                <a:latin typeface="Times New Roman" panose="02020603050405020304" charset="0"/>
              </a:rPr>
              <a:t>i</a:t>
            </a:r>
            <a:r>
              <a:rPr lang="zh-CN" altLang="en-US" dirty="0">
                <a:latin typeface="Times New Roman" panose="02020603050405020304" charset="0"/>
              </a:rPr>
              <a:t>个可选值</a:t>
            </a:r>
          </a:p>
          <a:p>
            <a:pPr lvl="4" fontAlgn="auto">
              <a:spcBef>
                <a:spcPts val="0"/>
              </a:spcBef>
              <a:spcAft>
                <a:spcPts val="0"/>
              </a:spcAft>
              <a:defRPr/>
            </a:pPr>
            <a:r>
              <a:rPr lang="en-US" altLang="zh-CN" sz="2000" b="1" dirty="0">
                <a:solidFill>
                  <a:srgbClr val="0000FF"/>
                </a:solidFill>
                <a:latin typeface="Times New Roman" panose="02020603050405020304" charset="0"/>
                <a:ea typeface="+mn-ea"/>
              </a:rPr>
              <a:t>if </a:t>
            </a:r>
            <a:r>
              <a:rPr lang="en-US" altLang="zh-CN" sz="2000" b="1" dirty="0">
                <a:solidFill>
                  <a:schemeClr val="tx1">
                    <a:lumMod val="95000"/>
                    <a:lumOff val="5000"/>
                  </a:schemeClr>
                </a:solidFill>
                <a:latin typeface="Times New Roman" panose="02020603050405020304" charset="0"/>
                <a:ea typeface="+mn-ea"/>
              </a:rPr>
              <a:t>(constraint(t)&amp;&amp;bound(t))</a:t>
            </a:r>
          </a:p>
          <a:p>
            <a:pPr lvl="4" fontAlgn="auto">
              <a:spcBef>
                <a:spcPts val="0"/>
              </a:spcBef>
              <a:spcAft>
                <a:spcPts val="0"/>
              </a:spcAft>
              <a:defRPr/>
            </a:pPr>
            <a:r>
              <a:rPr lang="en-US" altLang="zh-CN" sz="2000" b="1" dirty="0">
                <a:solidFill>
                  <a:schemeClr val="tx1">
                    <a:lumMod val="95000"/>
                    <a:lumOff val="5000"/>
                  </a:schemeClr>
                </a:solidFill>
                <a:latin typeface="Times New Roman" panose="02020603050405020304" charset="0"/>
                <a:ea typeface="+mn-ea"/>
              </a:rPr>
              <a:t>	backtrack(t+1);</a:t>
            </a:r>
          </a:p>
          <a:p>
            <a:pPr lvl="3" fontAlgn="auto">
              <a:spcBef>
                <a:spcPts val="0"/>
              </a:spcBef>
              <a:spcAft>
                <a:spcPts val="0"/>
              </a:spcAft>
              <a:defRPr/>
            </a:pPr>
            <a:r>
              <a:rPr lang="en-US" altLang="zh-CN" sz="2000" b="1" dirty="0">
                <a:solidFill>
                  <a:schemeClr val="tx1">
                    <a:lumMod val="95000"/>
                    <a:lumOff val="5000"/>
                  </a:schemeClr>
                </a:solidFill>
                <a:latin typeface="Times New Roman" panose="02020603050405020304" charset="0"/>
                <a:ea typeface="+mn-ea"/>
              </a:rPr>
              <a:t>}</a:t>
            </a:r>
          </a:p>
          <a:p>
            <a:pPr lvl="1" fontAlgn="auto">
              <a:spcBef>
                <a:spcPts val="0"/>
              </a:spcBef>
              <a:spcAft>
                <a:spcPts val="0"/>
              </a:spcAft>
              <a:buFont typeface="Wingdings" panose="05000000000000000000" pitchFamily="2" charset="2"/>
              <a:buNone/>
              <a:defRPr/>
            </a:pPr>
            <a:r>
              <a:rPr lang="en-US" altLang="zh-CN" sz="2000" b="1" dirty="0">
                <a:solidFill>
                  <a:schemeClr val="tx1">
                    <a:lumMod val="95000"/>
                    <a:lumOff val="5000"/>
                  </a:schemeClr>
                </a:solidFill>
                <a:latin typeface="Times New Roman" panose="02020603050405020304" charset="0"/>
                <a:ea typeface="+mn-ea"/>
              </a:rPr>
              <a:t>}</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5.1 </a:t>
            </a:r>
            <a:r>
              <a:rPr altLang="en-US" dirty="0"/>
              <a:t>回溯法的算法框架</a:t>
            </a:r>
          </a:p>
        </p:txBody>
      </p:sp>
      <p:sp>
        <p:nvSpPr>
          <p:cNvPr id="101379" name="Rectangle 3"/>
          <p:cNvSpPr>
            <a:spLocks noGrp="1" noChangeArrowheads="1"/>
          </p:cNvSpPr>
          <p:nvPr>
            <p:ph type="body" idx="1"/>
          </p:nvPr>
        </p:nvSpPr>
        <p:spPr>
          <a:xfrm>
            <a:off x="838200" y="1059815"/>
            <a:ext cx="10514965" cy="6266180"/>
          </a:xfrm>
        </p:spPr>
        <p:txBody>
          <a:bodyPr>
            <a:normAutofit/>
          </a:bodyPr>
          <a:lstStyle/>
          <a:p>
            <a:pPr marL="0" indent="0" fontAlgn="auto">
              <a:lnSpc>
                <a:spcPct val="150000"/>
              </a:lnSpc>
              <a:buFontTx/>
              <a:buNone/>
            </a:pPr>
            <a:r>
              <a:rPr lang="en-US" altLang="zh-CN" sz="2400" b="1" dirty="0">
                <a:solidFill>
                  <a:srgbClr val="3333FF"/>
                </a:solidFill>
                <a:latin typeface="Times New Roman" panose="02020603050405020304" charset="0"/>
              </a:rPr>
              <a:t>if (Constraint(t)&amp;&amp;Bound(t) )  backtrack(t + 1)</a:t>
            </a:r>
            <a:r>
              <a:rPr lang="zh-CN" altLang="en-US" sz="2400" b="1" dirty="0">
                <a:solidFill>
                  <a:srgbClr val="3333FF"/>
                </a:solidFill>
                <a:latin typeface="Times New Roman" panose="02020603050405020304" charset="0"/>
              </a:rPr>
              <a:t>；</a:t>
            </a:r>
          </a:p>
          <a:p>
            <a:pPr marL="0" indent="0" fontAlgn="auto">
              <a:lnSpc>
                <a:spcPct val="150000"/>
              </a:lnSpc>
              <a:spcBef>
                <a:spcPts val="0"/>
              </a:spcBef>
              <a:buFontTx/>
              <a:buNone/>
            </a:pPr>
            <a:r>
              <a:rPr lang="en-US" altLang="zh-CN" sz="2000" dirty="0"/>
              <a:t>if</a:t>
            </a:r>
            <a:r>
              <a:rPr lang="zh-CN" altLang="en-US" sz="2000" dirty="0"/>
              <a:t>语句含义：</a:t>
            </a:r>
            <a:r>
              <a:rPr lang="en-US" altLang="zh-CN" sz="2000" dirty="0"/>
              <a:t>Constraint(t)</a:t>
            </a:r>
            <a:r>
              <a:rPr lang="zh-CN" altLang="en-US" sz="2000" dirty="0"/>
              <a:t>和</a:t>
            </a:r>
            <a:r>
              <a:rPr lang="en-US" altLang="zh-CN" sz="2000" dirty="0"/>
              <a:t>Bound(t)</a:t>
            </a:r>
            <a:r>
              <a:rPr lang="zh-CN" altLang="en-US" sz="2000" dirty="0"/>
              <a:t>表示当前扩展节点处的</a:t>
            </a:r>
            <a:r>
              <a:rPr lang="zh-CN" altLang="en-US" sz="2000" dirty="0">
                <a:solidFill>
                  <a:srgbClr val="3333FF"/>
                </a:solidFill>
              </a:rPr>
              <a:t>约束函数</a:t>
            </a:r>
            <a:r>
              <a:rPr lang="zh-CN" altLang="en-US" sz="2000" dirty="0"/>
              <a:t>和</a:t>
            </a:r>
            <a:r>
              <a:rPr lang="zh-CN" altLang="en-US" sz="2000" dirty="0">
                <a:solidFill>
                  <a:srgbClr val="3333FF"/>
                </a:solidFill>
              </a:rPr>
              <a:t>限界函数</a:t>
            </a:r>
            <a:r>
              <a:rPr lang="zh-CN" altLang="en-US" sz="2000" dirty="0"/>
              <a:t>。</a:t>
            </a:r>
          </a:p>
          <a:p>
            <a:pPr fontAlgn="auto">
              <a:lnSpc>
                <a:spcPct val="150000"/>
              </a:lnSpc>
              <a:spcBef>
                <a:spcPts val="0"/>
              </a:spcBef>
              <a:buFont typeface="Wingdings" panose="05000000000000000000" charset="0"/>
              <a:buChar char=""/>
            </a:pPr>
            <a:r>
              <a:rPr lang="en-US" altLang="zh-CN" sz="2000" dirty="0"/>
              <a:t>Constraint(t): </a:t>
            </a:r>
            <a:r>
              <a:rPr lang="zh-CN" altLang="en-US" sz="2000" dirty="0"/>
              <a:t>返回值为</a:t>
            </a:r>
            <a:r>
              <a:rPr lang="en-US" altLang="zh-CN" sz="2000" dirty="0"/>
              <a:t>true</a:t>
            </a:r>
            <a:r>
              <a:rPr lang="zh-CN" altLang="en-US" sz="2000" dirty="0"/>
              <a:t>时，在当前扩展节点处</a:t>
            </a:r>
            <a:r>
              <a:rPr lang="en-US" altLang="zh-CN" sz="2000" dirty="0"/>
              <a:t>x[1:t]</a:t>
            </a:r>
            <a:r>
              <a:rPr lang="zh-CN" altLang="en-US" sz="2000" dirty="0"/>
              <a:t>的</a:t>
            </a:r>
            <a:r>
              <a:rPr lang="zh-CN" altLang="en-US" sz="2000" dirty="0">
                <a:solidFill>
                  <a:srgbClr val="3333FF"/>
                </a:solidFill>
              </a:rPr>
              <a:t>取值满足问题的约束条件</a:t>
            </a:r>
            <a:r>
              <a:rPr lang="zh-CN" altLang="en-US" sz="2000" dirty="0"/>
              <a:t>，否则不满足问题的约束条件，可剪去相应的子树</a:t>
            </a:r>
          </a:p>
          <a:p>
            <a:pPr fontAlgn="auto">
              <a:lnSpc>
                <a:spcPct val="150000"/>
              </a:lnSpc>
              <a:spcBef>
                <a:spcPts val="0"/>
              </a:spcBef>
              <a:buFont typeface="Wingdings" panose="05000000000000000000" charset="0"/>
              <a:buChar char=""/>
            </a:pPr>
            <a:r>
              <a:rPr lang="en-US" altLang="zh-CN" sz="2000" dirty="0"/>
              <a:t>Bound(t): </a:t>
            </a:r>
            <a:r>
              <a:rPr lang="zh-CN" altLang="en-US" sz="2000" dirty="0"/>
              <a:t>返回的值为</a:t>
            </a:r>
            <a:r>
              <a:rPr lang="en-US" altLang="zh-CN" sz="2000" dirty="0"/>
              <a:t>true</a:t>
            </a:r>
            <a:r>
              <a:rPr lang="zh-CN" altLang="en-US" sz="2000" dirty="0"/>
              <a:t>时，在当前扩展节点处</a:t>
            </a:r>
            <a:r>
              <a:rPr lang="en-US" altLang="zh-CN" sz="2000" dirty="0"/>
              <a:t>x[1</a:t>
            </a:r>
            <a:r>
              <a:rPr lang="zh-CN" altLang="en-US" sz="2000" dirty="0"/>
              <a:t>：</a:t>
            </a:r>
            <a:r>
              <a:rPr lang="en-US" altLang="zh-CN" sz="2000" dirty="0"/>
              <a:t>t]</a:t>
            </a:r>
            <a:r>
              <a:rPr lang="zh-CN" altLang="en-US" sz="2000" dirty="0"/>
              <a:t>的取值为</a:t>
            </a:r>
            <a:r>
              <a:rPr lang="zh-CN" altLang="en-US" sz="2000" dirty="0">
                <a:solidFill>
                  <a:srgbClr val="3333FF"/>
                </a:solidFill>
              </a:rPr>
              <a:t>目标函数不越界</a:t>
            </a:r>
            <a:r>
              <a:rPr lang="zh-CN" altLang="en-US" sz="2000" dirty="0"/>
              <a:t>，还需由</a:t>
            </a:r>
            <a:r>
              <a:rPr lang="en-US" altLang="zh-CN" sz="2000" dirty="0"/>
              <a:t>backtrack(t+1)</a:t>
            </a:r>
            <a:r>
              <a:rPr lang="zh-CN" altLang="en-US" sz="2000" dirty="0"/>
              <a:t>对其相应的子树做进一步搜索。否则，当前扩展节点处</a:t>
            </a:r>
            <a:r>
              <a:rPr lang="en-US" altLang="zh-CN" sz="2000" dirty="0"/>
              <a:t>x[1</a:t>
            </a:r>
            <a:r>
              <a:rPr lang="zh-CN" altLang="en-US" sz="2000" dirty="0"/>
              <a:t>：</a:t>
            </a:r>
            <a:r>
              <a:rPr lang="en-US" altLang="zh-CN" sz="2000" dirty="0"/>
              <a:t>t]</a:t>
            </a:r>
            <a:r>
              <a:rPr lang="zh-CN" altLang="en-US" sz="2000" dirty="0"/>
              <a:t>的取值是目标函数越界，可剪去相应的子树</a:t>
            </a:r>
          </a:p>
          <a:p>
            <a:pPr fontAlgn="auto">
              <a:lnSpc>
                <a:spcPct val="150000"/>
              </a:lnSpc>
              <a:spcBef>
                <a:spcPts val="0"/>
              </a:spcBef>
              <a:buFont typeface="Wingdings" panose="05000000000000000000" charset="0"/>
              <a:buChar char=""/>
            </a:pPr>
            <a:r>
              <a:rPr lang="zh-CN" altLang="en-US" sz="2000" dirty="0"/>
              <a:t>递归出口：</a:t>
            </a:r>
            <a:r>
              <a:rPr lang="en-US" altLang="zh-CN" sz="2000" dirty="0"/>
              <a:t>backtrack(t)</a:t>
            </a:r>
            <a:r>
              <a:rPr lang="zh-CN" altLang="en-US" sz="2000" dirty="0"/>
              <a:t>执行完毕，返回</a:t>
            </a:r>
            <a:r>
              <a:rPr lang="en-US" altLang="zh-CN" sz="2000" dirty="0"/>
              <a:t>t-1</a:t>
            </a:r>
            <a:r>
              <a:rPr lang="zh-CN" altLang="en-US" sz="2000" dirty="0"/>
              <a:t>层继续执行，对还没有测试过的</a:t>
            </a:r>
            <a:r>
              <a:rPr lang="en-US" altLang="zh-CN" sz="2000" dirty="0"/>
              <a:t>x[t-1]</a:t>
            </a:r>
            <a:r>
              <a:rPr lang="zh-CN" altLang="en-US" sz="2000" dirty="0"/>
              <a:t>的值继续搜索。当</a:t>
            </a:r>
            <a:r>
              <a:rPr lang="en-US" altLang="zh-CN" sz="2000" dirty="0"/>
              <a:t>t=1</a:t>
            </a:r>
            <a:r>
              <a:rPr lang="zh-CN" altLang="en-US" sz="2000" dirty="0"/>
              <a:t>时，若以测试完</a:t>
            </a:r>
            <a:r>
              <a:rPr lang="en-US" altLang="zh-CN" sz="2000" dirty="0"/>
              <a:t>x[1]</a:t>
            </a:r>
            <a:r>
              <a:rPr lang="zh-CN" altLang="en-US" sz="2000" dirty="0"/>
              <a:t>的所有可选值，外层调用就全部结束。</a:t>
            </a:r>
          </a:p>
          <a:p>
            <a:pPr fontAlgn="auto">
              <a:lnSpc>
                <a:spcPct val="150000"/>
              </a:lnSpc>
              <a:buFontTx/>
              <a:buNone/>
            </a:pPr>
            <a:r>
              <a:rPr lang="zh-CN" altLang="en-US" sz="2400" dirty="0"/>
              <a:t>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5.1 </a:t>
            </a:r>
            <a:r>
              <a:rPr altLang="en-US" dirty="0"/>
              <a:t>回溯法的算法框架</a:t>
            </a:r>
          </a:p>
        </p:txBody>
      </p:sp>
      <p:sp>
        <p:nvSpPr>
          <p:cNvPr id="3" name="内容占位符 2"/>
          <p:cNvSpPr>
            <a:spLocks noGrp="1"/>
          </p:cNvSpPr>
          <p:nvPr>
            <p:ph idx="1"/>
          </p:nvPr>
        </p:nvSpPr>
        <p:spPr>
          <a:xfrm>
            <a:off x="861060" y="927100"/>
            <a:ext cx="10515600" cy="4351338"/>
          </a:xfrm>
        </p:spPr>
        <p:txBody>
          <a:bodyPr/>
          <a:lstStyle/>
          <a:p>
            <a:pPr marL="0" lvl="0" indent="0" fontAlgn="auto">
              <a:lnSpc>
                <a:spcPct val="150000"/>
              </a:lnSpc>
              <a:spcBef>
                <a:spcPts val="0"/>
              </a:spcBef>
              <a:buNone/>
            </a:pPr>
            <a:r>
              <a:rPr lang="en-US" altLang="zh-CN" sz="2400" b="1">
                <a:solidFill>
                  <a:srgbClr val="3333FF"/>
                </a:solidFill>
                <a:sym typeface="+mn-ea"/>
              </a:rPr>
              <a:t>5</a:t>
            </a:r>
            <a:r>
              <a:rPr lang="zh-CN" sz="2400" b="1">
                <a:solidFill>
                  <a:srgbClr val="3333FF"/>
                </a:solidFill>
                <a:sym typeface="+mn-ea"/>
              </a:rPr>
              <a:t>.1.</a:t>
            </a:r>
            <a:r>
              <a:rPr lang="en-US" altLang="zh-CN" sz="2400" b="1">
                <a:solidFill>
                  <a:srgbClr val="3333FF"/>
                </a:solidFill>
                <a:sym typeface="+mn-ea"/>
              </a:rPr>
              <a:t>4</a:t>
            </a:r>
            <a:r>
              <a:rPr lang="zh-CN" sz="2400" b="1">
                <a:solidFill>
                  <a:srgbClr val="3333FF"/>
                </a:solidFill>
                <a:sym typeface="+mn-ea"/>
              </a:rPr>
              <a:t> 迭代回溯</a:t>
            </a:r>
          </a:p>
          <a:p>
            <a:pPr marL="0" lvl="0" indent="0" fontAlgn="auto">
              <a:lnSpc>
                <a:spcPct val="150000"/>
              </a:lnSpc>
              <a:spcBef>
                <a:spcPts val="0"/>
              </a:spcBef>
              <a:buNone/>
            </a:pPr>
            <a:r>
              <a:rPr lang="zh-CN" altLang="en-US" sz="2400" dirty="0">
                <a:sym typeface="+mn-ea"/>
              </a:rPr>
              <a:t>采用树的</a:t>
            </a:r>
            <a:r>
              <a:rPr lang="zh-CN" altLang="en-US" sz="2400" dirty="0">
                <a:solidFill>
                  <a:srgbClr val="FF0000"/>
                </a:solidFill>
                <a:sym typeface="+mn-ea"/>
              </a:rPr>
              <a:t>非递归</a:t>
            </a:r>
            <a:r>
              <a:rPr lang="zh-CN" altLang="en-US" sz="2400" dirty="0">
                <a:sym typeface="+mn-ea"/>
              </a:rPr>
              <a:t>深度优先遍历算法，可将回溯法表示为一个</a:t>
            </a:r>
            <a:r>
              <a:rPr lang="zh-CN" altLang="en-US" sz="2400" b="1" dirty="0">
                <a:solidFill>
                  <a:srgbClr val="0000FF"/>
                </a:solidFill>
                <a:sym typeface="+mn-ea"/>
              </a:rPr>
              <a:t>非递归</a:t>
            </a:r>
            <a:r>
              <a:rPr lang="zh-CN" altLang="en-US" sz="2400" dirty="0">
                <a:sym typeface="+mn-ea"/>
              </a:rPr>
              <a:t>迭代过程。</a:t>
            </a:r>
            <a:endParaRPr lang="zh-CN" altLang="en-US" sz="2400"/>
          </a:p>
        </p:txBody>
      </p:sp>
      <p:sp>
        <p:nvSpPr>
          <p:cNvPr id="29700" name="矩形 3"/>
          <p:cNvSpPr>
            <a:spLocks noChangeArrowheads="1"/>
          </p:cNvSpPr>
          <p:nvPr/>
        </p:nvSpPr>
        <p:spPr bwMode="auto">
          <a:xfrm>
            <a:off x="973138" y="2163128"/>
            <a:ext cx="8215312" cy="4399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olas" panose="020B0609020204030204" pitchFamily="49" charset="0"/>
                <a:ea typeface="微软雅黑" panose="020B0503020204020204" pitchFamily="34" charset="-122"/>
              </a:defRPr>
            </a:lvl1pPr>
            <a:lvl2pPr marL="742950" indent="-285750">
              <a:defRPr>
                <a:solidFill>
                  <a:schemeClr val="tx1"/>
                </a:solidFill>
                <a:latin typeface="Consolas" panose="020B0609020204030204" pitchFamily="49" charset="0"/>
                <a:ea typeface="微软雅黑" panose="020B0503020204020204" pitchFamily="34" charset="-122"/>
              </a:defRPr>
            </a:lvl2pPr>
            <a:lvl3pPr marL="1143000" indent="-228600">
              <a:defRPr>
                <a:solidFill>
                  <a:schemeClr val="tx1"/>
                </a:solidFill>
                <a:latin typeface="Consolas" panose="020B0609020204030204" pitchFamily="49" charset="0"/>
                <a:ea typeface="微软雅黑" panose="020B0503020204020204" pitchFamily="34" charset="-122"/>
              </a:defRPr>
            </a:lvl3pPr>
            <a:lvl4pPr marL="1600200" indent="-228600">
              <a:defRPr>
                <a:solidFill>
                  <a:schemeClr val="tx1"/>
                </a:solidFill>
                <a:latin typeface="Consolas" panose="020B0609020204030204" pitchFamily="49" charset="0"/>
                <a:ea typeface="微软雅黑" panose="020B0503020204020204" pitchFamily="34" charset="-122"/>
              </a:defRPr>
            </a:lvl4pPr>
            <a:lvl5pPr marL="2057400" indent="-228600">
              <a:defRPr>
                <a:solidFill>
                  <a:schemeClr val="tx1"/>
                </a:solidFill>
                <a:latin typeface="Consolas" panose="020B0609020204030204" pitchFamily="49" charset="0"/>
                <a:ea typeface="微软雅黑" panose="020B0503020204020204" pitchFamily="34" charset="-122"/>
              </a:defRPr>
            </a:lvl5pPr>
            <a:lvl6pPr marL="25146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6pPr>
            <a:lvl7pPr marL="29718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7pPr>
            <a:lvl8pPr marL="34290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8pPr>
            <a:lvl9pPr marL="3886200" indent="-228600" fontAlgn="base">
              <a:spcBef>
                <a:spcPct val="0"/>
              </a:spcBef>
              <a:spcAft>
                <a:spcPct val="0"/>
              </a:spcAft>
              <a:defRPr>
                <a:solidFill>
                  <a:schemeClr val="tx1"/>
                </a:solidFill>
                <a:latin typeface="Consolas" panose="020B0609020204030204" pitchFamily="49" charset="0"/>
                <a:ea typeface="微软雅黑" panose="020B0503020204020204" pitchFamily="34" charset="-122"/>
              </a:defRPr>
            </a:lvl9pPr>
          </a:lstStyle>
          <a:p>
            <a:r>
              <a:rPr lang="en-US" altLang="zh-CN" sz="2000" b="1">
                <a:solidFill>
                  <a:srgbClr val="0000FF"/>
                </a:solidFill>
                <a:latin typeface="Times New Roman" panose="02020603050405020304" charset="0"/>
              </a:rPr>
              <a:t>void</a:t>
            </a:r>
            <a:r>
              <a:rPr lang="en-US" altLang="zh-CN" sz="2000" b="1">
                <a:solidFill>
                  <a:srgbClr val="000000"/>
                </a:solidFill>
                <a:latin typeface="Times New Roman" panose="02020603050405020304" charset="0"/>
              </a:rPr>
              <a:t> iterativeBacktrack  (){</a:t>
            </a:r>
          </a:p>
          <a:p>
            <a:r>
              <a:rPr lang="en-US" altLang="zh-CN" sz="2000" b="1">
                <a:solidFill>
                  <a:srgbClr val="000000"/>
                </a:solidFill>
                <a:latin typeface="Times New Roman" panose="02020603050405020304" charset="0"/>
              </a:rPr>
              <a:t>  </a:t>
            </a:r>
            <a:r>
              <a:rPr lang="en-US" altLang="zh-CN" sz="2000" b="1">
                <a:solidFill>
                  <a:srgbClr val="0000FF"/>
                </a:solidFill>
                <a:latin typeface="Times New Roman" panose="02020603050405020304" charset="0"/>
              </a:rPr>
              <a:t>int</a:t>
            </a:r>
            <a:r>
              <a:rPr lang="en-US" altLang="zh-CN" sz="2000" b="1">
                <a:solidFill>
                  <a:srgbClr val="000000"/>
                </a:solidFill>
                <a:latin typeface="Times New Roman" panose="02020603050405020304" charset="0"/>
              </a:rPr>
              <a:t> t=1;</a:t>
            </a:r>
          </a:p>
          <a:p>
            <a:r>
              <a:rPr lang="en-US" altLang="zh-CN" sz="2000" b="1">
                <a:solidFill>
                  <a:srgbClr val="000000"/>
                </a:solidFill>
                <a:latin typeface="Times New Roman" panose="02020603050405020304" charset="0"/>
              </a:rPr>
              <a:t>  </a:t>
            </a:r>
            <a:r>
              <a:rPr lang="en-US" altLang="zh-CN" sz="2000" b="1">
                <a:solidFill>
                  <a:srgbClr val="0000FF"/>
                </a:solidFill>
                <a:latin typeface="Times New Roman" panose="02020603050405020304" charset="0"/>
              </a:rPr>
              <a:t>while</a:t>
            </a:r>
            <a:r>
              <a:rPr lang="en-US" altLang="zh-CN" sz="2000" b="1">
                <a:solidFill>
                  <a:srgbClr val="000000"/>
                </a:solidFill>
                <a:latin typeface="Times New Roman" panose="02020603050405020304" charset="0"/>
              </a:rPr>
              <a:t>(t&gt;0){</a:t>
            </a:r>
          </a:p>
          <a:p>
            <a:r>
              <a:rPr lang="en-US" altLang="zh-CN" sz="2000" b="1">
                <a:solidFill>
                  <a:srgbClr val="000000"/>
                </a:solidFill>
                <a:latin typeface="Times New Roman" panose="02020603050405020304" charset="0"/>
              </a:rPr>
              <a:t>    </a:t>
            </a:r>
            <a:r>
              <a:rPr lang="en-US" altLang="zh-CN" sz="2000" b="1">
                <a:solidFill>
                  <a:srgbClr val="0000FF"/>
                </a:solidFill>
                <a:latin typeface="Times New Roman" panose="02020603050405020304" charset="0"/>
              </a:rPr>
              <a:t>if</a:t>
            </a:r>
            <a:r>
              <a:rPr lang="en-US" altLang="zh-CN" sz="2000" b="1">
                <a:solidFill>
                  <a:srgbClr val="000000"/>
                </a:solidFill>
                <a:latin typeface="Times New Roman" panose="02020603050405020304" charset="0"/>
              </a:rPr>
              <a:t> (f(n,t)&lt;=g(n,t))  </a:t>
            </a:r>
          </a:p>
          <a:p>
            <a:r>
              <a:rPr lang="en-US" altLang="zh-CN" sz="2000" b="1">
                <a:solidFill>
                  <a:srgbClr val="000000"/>
                </a:solidFill>
                <a:latin typeface="Times New Roman" panose="02020603050405020304" charset="0"/>
              </a:rPr>
              <a:t>       </a:t>
            </a:r>
            <a:r>
              <a:rPr lang="en-US" altLang="zh-CN" sz="2000" b="1">
                <a:solidFill>
                  <a:srgbClr val="0000FF"/>
                </a:solidFill>
                <a:latin typeface="Times New Roman" panose="02020603050405020304" charset="0"/>
              </a:rPr>
              <a:t>for</a:t>
            </a:r>
            <a:r>
              <a:rPr lang="en-US" altLang="zh-CN" sz="2000" b="1">
                <a:solidFill>
                  <a:srgbClr val="000000"/>
                </a:solidFill>
                <a:latin typeface="Times New Roman" panose="02020603050405020304" charset="0"/>
              </a:rPr>
              <a:t>(</a:t>
            </a:r>
            <a:r>
              <a:rPr lang="en-US" altLang="zh-CN" sz="2000" b="1">
                <a:solidFill>
                  <a:srgbClr val="0000FF"/>
                </a:solidFill>
                <a:latin typeface="Times New Roman" panose="02020603050405020304" charset="0"/>
              </a:rPr>
              <a:t>int</a:t>
            </a:r>
            <a:r>
              <a:rPr lang="en-US" altLang="zh-CN" sz="2000" b="1">
                <a:solidFill>
                  <a:srgbClr val="000000"/>
                </a:solidFill>
                <a:latin typeface="Times New Roman" panose="02020603050405020304" charset="0"/>
              </a:rPr>
              <a:t>  i=f(n,t);i&lt;=g(n,t);i++){</a:t>
            </a:r>
          </a:p>
          <a:p>
            <a:r>
              <a:rPr lang="en-US" altLang="zh-CN" sz="2000" b="1">
                <a:solidFill>
                  <a:srgbClr val="000000"/>
                </a:solidFill>
                <a:latin typeface="Times New Roman" panose="02020603050405020304" charset="0"/>
              </a:rPr>
              <a:t>          x[t]=h(i);</a:t>
            </a:r>
          </a:p>
          <a:p>
            <a:r>
              <a:rPr lang="en-US" altLang="zh-CN" sz="2000" b="1">
                <a:solidFill>
                  <a:srgbClr val="000000"/>
                </a:solidFill>
                <a:latin typeface="Times New Roman" panose="02020603050405020304" charset="0"/>
              </a:rPr>
              <a:t>          </a:t>
            </a:r>
            <a:r>
              <a:rPr lang="en-US" altLang="zh-CN" sz="2000" b="1">
                <a:solidFill>
                  <a:srgbClr val="0000FF"/>
                </a:solidFill>
                <a:latin typeface="Times New Roman" panose="02020603050405020304" charset="0"/>
              </a:rPr>
              <a:t>if</a:t>
            </a:r>
            <a:r>
              <a:rPr lang="en-US" altLang="zh-CN" sz="2000" b="1">
                <a:solidFill>
                  <a:srgbClr val="000000"/>
                </a:solidFill>
                <a:latin typeface="Times New Roman" panose="02020603050405020304" charset="0"/>
              </a:rPr>
              <a:t>(constraint(t) &amp;&amp; bound(t)){</a:t>
            </a:r>
          </a:p>
          <a:p>
            <a:r>
              <a:rPr lang="en-US" altLang="zh-CN" sz="2000" b="1">
                <a:solidFill>
                  <a:srgbClr val="000000"/>
                </a:solidFill>
                <a:latin typeface="Times New Roman" panose="02020603050405020304" charset="0"/>
              </a:rPr>
              <a:t>             </a:t>
            </a:r>
            <a:r>
              <a:rPr lang="en-US" altLang="zh-CN" sz="2000" b="1">
                <a:solidFill>
                  <a:srgbClr val="0000FF"/>
                </a:solidFill>
                <a:latin typeface="Times New Roman" panose="02020603050405020304" charset="0"/>
              </a:rPr>
              <a:t>if</a:t>
            </a:r>
            <a:r>
              <a:rPr lang="en-US" altLang="zh-CN" sz="2000" b="1">
                <a:solidFill>
                  <a:srgbClr val="000000"/>
                </a:solidFill>
                <a:latin typeface="Times New Roman" panose="02020603050405020304" charset="0"/>
              </a:rPr>
              <a:t>(solution(t)) output(x);</a:t>
            </a:r>
            <a:r>
              <a:rPr lang="en-US" altLang="zh-CN" sz="2000" b="1">
                <a:solidFill>
                  <a:srgbClr val="008200"/>
                </a:solidFill>
                <a:latin typeface="Times New Roman" panose="02020603050405020304" charset="0"/>
              </a:rPr>
              <a:t>//</a:t>
            </a:r>
            <a:r>
              <a:rPr lang="zh-CN" altLang="en-US" sz="2000" b="1">
                <a:solidFill>
                  <a:srgbClr val="008200"/>
                </a:solidFill>
                <a:latin typeface="Times New Roman" panose="02020603050405020304" charset="0"/>
              </a:rPr>
              <a:t>输出最优解</a:t>
            </a:r>
            <a:endParaRPr lang="zh-CN" altLang="en-US" sz="2000" b="1">
              <a:solidFill>
                <a:srgbClr val="000000"/>
              </a:solidFill>
              <a:latin typeface="Times New Roman" panose="02020603050405020304" charset="0"/>
            </a:endParaRPr>
          </a:p>
          <a:p>
            <a:r>
              <a:rPr lang="zh-CN" altLang="en-US" sz="2000" b="1">
                <a:solidFill>
                  <a:srgbClr val="000000"/>
                </a:solidFill>
                <a:latin typeface="Times New Roman" panose="02020603050405020304" charset="0"/>
              </a:rPr>
              <a:t>             </a:t>
            </a:r>
            <a:r>
              <a:rPr lang="en-US" altLang="zh-CN" sz="2000" b="1">
                <a:solidFill>
                  <a:srgbClr val="0000FF"/>
                </a:solidFill>
                <a:latin typeface="Times New Roman" panose="02020603050405020304" charset="0"/>
              </a:rPr>
              <a:t>else</a:t>
            </a:r>
            <a:r>
              <a:rPr lang="en-US" altLang="zh-CN" sz="2000" b="1">
                <a:solidFill>
                  <a:srgbClr val="000000"/>
                </a:solidFill>
                <a:latin typeface="Times New Roman" panose="02020603050405020304" charset="0"/>
              </a:rPr>
              <a:t> t++;</a:t>
            </a:r>
            <a:r>
              <a:rPr lang="en-US" altLang="zh-CN" sz="2000" b="1">
                <a:solidFill>
                  <a:srgbClr val="008200"/>
                </a:solidFill>
                <a:latin typeface="Times New Roman" panose="02020603050405020304" charset="0"/>
              </a:rPr>
              <a:t>//</a:t>
            </a:r>
            <a:r>
              <a:rPr lang="zh-CN" altLang="en-US" sz="2000" b="1">
                <a:solidFill>
                  <a:srgbClr val="008200"/>
                </a:solidFill>
                <a:latin typeface="Times New Roman" panose="02020603050405020304" charset="0"/>
              </a:rPr>
              <a:t>搜索下一层节点</a:t>
            </a:r>
            <a:endParaRPr lang="zh-CN" altLang="en-US" sz="2000" b="1">
              <a:solidFill>
                <a:srgbClr val="000000"/>
              </a:solidFill>
              <a:latin typeface="Times New Roman" panose="02020603050405020304" charset="0"/>
            </a:endParaRPr>
          </a:p>
          <a:p>
            <a:r>
              <a:rPr lang="zh-CN" altLang="en-US" sz="2000" b="1">
                <a:solidFill>
                  <a:srgbClr val="000000"/>
                </a:solidFill>
                <a:latin typeface="Times New Roman" panose="02020603050405020304" charset="0"/>
              </a:rPr>
              <a:t>           </a:t>
            </a:r>
            <a:r>
              <a:rPr lang="en-US" altLang="zh-CN" sz="2000" b="1">
                <a:solidFill>
                  <a:srgbClr val="000000"/>
                </a:solidFill>
                <a:latin typeface="Times New Roman" panose="02020603050405020304" charset="0"/>
              </a:rPr>
              <a:t>}</a:t>
            </a:r>
          </a:p>
          <a:p>
            <a:r>
              <a:rPr lang="en-US" altLang="zh-CN" sz="2000" b="1">
                <a:solidFill>
                  <a:srgbClr val="000000"/>
                </a:solidFill>
                <a:latin typeface="Times New Roman" panose="02020603050405020304" charset="0"/>
              </a:rPr>
              <a:t>        }</a:t>
            </a:r>
          </a:p>
          <a:p>
            <a:r>
              <a:rPr lang="en-US" altLang="zh-CN" sz="2000" b="1">
                <a:solidFill>
                  <a:srgbClr val="000000"/>
                </a:solidFill>
                <a:latin typeface="Times New Roman" panose="02020603050405020304" charset="0"/>
              </a:rPr>
              <a:t>    </a:t>
            </a:r>
            <a:r>
              <a:rPr lang="en-US" altLang="zh-CN" sz="2000" b="1">
                <a:solidFill>
                  <a:srgbClr val="0000FF"/>
                </a:solidFill>
                <a:latin typeface="Times New Roman" panose="02020603050405020304" charset="0"/>
              </a:rPr>
              <a:t>else</a:t>
            </a:r>
            <a:r>
              <a:rPr lang="en-US" altLang="zh-CN" sz="2000" b="1">
                <a:solidFill>
                  <a:srgbClr val="000000"/>
                </a:solidFill>
                <a:latin typeface="Times New Roman" panose="02020603050405020304" charset="0"/>
              </a:rPr>
              <a:t>  t--;</a:t>
            </a:r>
            <a:r>
              <a:rPr lang="en-US" altLang="zh-CN" sz="2000" b="1">
                <a:solidFill>
                  <a:srgbClr val="008200"/>
                </a:solidFill>
                <a:latin typeface="Times New Roman" panose="02020603050405020304" charset="0"/>
              </a:rPr>
              <a:t>//</a:t>
            </a:r>
            <a:r>
              <a:rPr lang="zh-CN" altLang="en-US" sz="2000" b="1">
                <a:solidFill>
                  <a:srgbClr val="008200"/>
                </a:solidFill>
                <a:latin typeface="Times New Roman" panose="02020603050405020304" charset="0"/>
              </a:rPr>
              <a:t>回溯到上一节点</a:t>
            </a:r>
            <a:endParaRPr lang="zh-CN" altLang="en-US" sz="2000" b="1">
              <a:solidFill>
                <a:srgbClr val="000000"/>
              </a:solidFill>
              <a:latin typeface="Times New Roman" panose="02020603050405020304" charset="0"/>
            </a:endParaRPr>
          </a:p>
          <a:p>
            <a:r>
              <a:rPr lang="zh-CN" altLang="en-US" sz="2000" b="1">
                <a:solidFill>
                  <a:srgbClr val="000000"/>
                </a:solidFill>
                <a:latin typeface="Times New Roman" panose="02020603050405020304" charset="0"/>
              </a:rPr>
              <a:t>  </a:t>
            </a:r>
            <a:r>
              <a:rPr lang="en-US" altLang="zh-CN" sz="2000" b="1">
                <a:solidFill>
                  <a:srgbClr val="000000"/>
                </a:solidFill>
                <a:latin typeface="Times New Roman" panose="02020603050405020304" charset="0"/>
              </a:rPr>
              <a:t>}</a:t>
            </a:r>
          </a:p>
          <a:p>
            <a:r>
              <a:rPr lang="en-US" altLang="zh-CN" sz="2000" b="1">
                <a:solidFill>
                  <a:srgbClr val="000000"/>
                </a:solidFill>
                <a:latin typeface="Times New Roman" panose="02020603050405020304" charset="0"/>
              </a:rPr>
              <a:t>}</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5.1 </a:t>
            </a:r>
            <a:r>
              <a:rPr altLang="en-US" dirty="0"/>
              <a:t>回溯法的算法框架</a:t>
            </a:r>
          </a:p>
        </p:txBody>
      </p:sp>
      <p:sp>
        <p:nvSpPr>
          <p:cNvPr id="3" name="内容占位符 2"/>
          <p:cNvSpPr>
            <a:spLocks noGrp="1"/>
          </p:cNvSpPr>
          <p:nvPr>
            <p:ph idx="1"/>
          </p:nvPr>
        </p:nvSpPr>
        <p:spPr>
          <a:xfrm>
            <a:off x="861060" y="927100"/>
            <a:ext cx="10515600" cy="4351338"/>
          </a:xfrm>
        </p:spPr>
        <p:txBody>
          <a:bodyPr/>
          <a:lstStyle/>
          <a:p>
            <a:pPr marL="0" lvl="0" indent="0" fontAlgn="auto">
              <a:lnSpc>
                <a:spcPct val="150000"/>
              </a:lnSpc>
              <a:spcBef>
                <a:spcPts val="0"/>
              </a:spcBef>
              <a:buNone/>
            </a:pPr>
            <a:r>
              <a:rPr lang="en-US" altLang="zh-CN" sz="2400" b="1">
                <a:solidFill>
                  <a:srgbClr val="3333FF"/>
                </a:solidFill>
                <a:sym typeface="+mn-ea"/>
              </a:rPr>
              <a:t>5</a:t>
            </a:r>
            <a:r>
              <a:rPr lang="zh-CN" sz="2400" b="1">
                <a:solidFill>
                  <a:srgbClr val="3333FF"/>
                </a:solidFill>
                <a:sym typeface="+mn-ea"/>
              </a:rPr>
              <a:t>.1.</a:t>
            </a:r>
            <a:r>
              <a:rPr lang="en-US" altLang="zh-CN" sz="2400" b="1">
                <a:solidFill>
                  <a:srgbClr val="3333FF"/>
                </a:solidFill>
                <a:sym typeface="+mn-ea"/>
              </a:rPr>
              <a:t>4</a:t>
            </a:r>
            <a:r>
              <a:rPr lang="zh-CN" sz="2400" b="1">
                <a:solidFill>
                  <a:srgbClr val="3333FF"/>
                </a:solidFill>
                <a:sym typeface="+mn-ea"/>
              </a:rPr>
              <a:t> 迭代回溯</a:t>
            </a:r>
            <a:endParaRPr lang="zh-CN" altLang="en-US" sz="2400"/>
          </a:p>
        </p:txBody>
      </p:sp>
      <p:sp>
        <p:nvSpPr>
          <p:cNvPr id="102404" name="Rectangle 4"/>
          <p:cNvSpPr>
            <a:spLocks noChangeArrowheads="1"/>
          </p:cNvSpPr>
          <p:nvPr/>
        </p:nvSpPr>
        <p:spPr bwMode="auto">
          <a:xfrm>
            <a:off x="697230" y="1668145"/>
            <a:ext cx="10657205" cy="5015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200" dirty="0">
                <a:latin typeface="Times New Roman" panose="02020603050405020304" charset="0"/>
              </a:rPr>
              <a:t>if (Constraint(t) &amp;&amp;Bound(t) ) </a:t>
            </a:r>
            <a:r>
              <a:rPr lang="en-US" altLang="zh-CN" sz="2200" dirty="0">
                <a:latin typeface="Times New Roman" panose="02020603050405020304" charset="0"/>
                <a:sym typeface="+mn-ea"/>
              </a:rPr>
              <a:t>{</a:t>
            </a:r>
            <a:endParaRPr lang="en-US" altLang="zh-CN" sz="2200" dirty="0">
              <a:latin typeface="Times New Roman" panose="02020603050405020304" charset="0"/>
            </a:endParaRPr>
          </a:p>
          <a:p>
            <a:pPr lvl="1"/>
            <a:r>
              <a:rPr lang="en-US" altLang="zh-CN" sz="2200" dirty="0">
                <a:latin typeface="Times New Roman" panose="02020603050405020304" charset="0"/>
              </a:rPr>
              <a:t>       if (Solution(t))      Output(x);</a:t>
            </a:r>
          </a:p>
          <a:p>
            <a:r>
              <a:rPr lang="en-US" altLang="zh-CN" sz="2200" dirty="0">
                <a:latin typeface="Times New Roman" panose="02020603050405020304" charset="0"/>
              </a:rPr>
              <a:t>	else t ++;</a:t>
            </a:r>
          </a:p>
          <a:p>
            <a:r>
              <a:rPr lang="en-US" altLang="zh-CN" sz="2200" dirty="0">
                <a:latin typeface="Times New Roman" panose="02020603050405020304" charset="0"/>
              </a:rPr>
              <a:t>}</a:t>
            </a:r>
          </a:p>
          <a:p>
            <a:r>
              <a:rPr lang="en-US" altLang="zh-CN" sz="2200" dirty="0">
                <a:latin typeface="Times New Roman" panose="02020603050405020304" charset="0"/>
              </a:rPr>
              <a:t> else t --;</a:t>
            </a:r>
            <a:endParaRPr kumimoji="0" lang="en-US" altLang="zh-CN" sz="2200" dirty="0"/>
          </a:p>
          <a:p>
            <a:pPr fontAlgn="auto">
              <a:lnSpc>
                <a:spcPct val="150000"/>
              </a:lnSpc>
            </a:pPr>
            <a:r>
              <a:rPr kumimoji="0" lang="zh-CN" altLang="en-US" sz="2000" b="1" dirty="0">
                <a:solidFill>
                  <a:srgbClr val="3333FF"/>
                </a:solidFill>
                <a:latin typeface="微软雅黑" panose="020B0503020204020204" pitchFamily="34" charset="-122"/>
                <a:ea typeface="微软雅黑" panose="020B0503020204020204" pitchFamily="34" charset="-122"/>
              </a:rPr>
              <a:t>分析：</a:t>
            </a:r>
          </a:p>
          <a:p>
            <a:pPr fontAlgn="auto">
              <a:lnSpc>
                <a:spcPct val="150000"/>
              </a:lnSpc>
            </a:pPr>
            <a:r>
              <a:rPr kumimoji="0" lang="en-US" altLang="zh-CN" sz="2000" dirty="0">
                <a:latin typeface="微软雅黑" panose="020B0503020204020204" pitchFamily="34" charset="-122"/>
                <a:ea typeface="微软雅黑" panose="020B0503020204020204" pitchFamily="34" charset="-122"/>
              </a:rPr>
              <a:t>Constraint(t):</a:t>
            </a:r>
            <a:r>
              <a:rPr kumimoji="0" lang="zh-CN" altLang="en-US" sz="2000" dirty="0">
                <a:latin typeface="微软雅黑" panose="020B0503020204020204" pitchFamily="34" charset="-122"/>
                <a:ea typeface="微软雅黑" panose="020B0503020204020204" pitchFamily="34" charset="-122"/>
              </a:rPr>
              <a:t>约束函数，剪枝</a:t>
            </a:r>
            <a:r>
              <a:rPr kumimoji="0" lang="zh-CN" altLang="en-US" dirty="0">
                <a:latin typeface="微软雅黑" panose="020B0503020204020204" pitchFamily="34" charset="-122"/>
                <a:ea typeface="微软雅黑" panose="020B0503020204020204" pitchFamily="34" charset="-122"/>
              </a:rPr>
              <a:t>条件（剪去不可行解）</a:t>
            </a:r>
          </a:p>
          <a:p>
            <a:pPr fontAlgn="auto">
              <a:lnSpc>
                <a:spcPct val="150000"/>
              </a:lnSpc>
            </a:pPr>
            <a:r>
              <a:rPr kumimoji="0" lang="en-US" altLang="zh-CN" sz="2000" dirty="0">
                <a:latin typeface="微软雅黑" panose="020B0503020204020204" pitchFamily="34" charset="-122"/>
                <a:ea typeface="微软雅黑" panose="020B0503020204020204" pitchFamily="34" charset="-122"/>
              </a:rPr>
              <a:t>Bound(t):</a:t>
            </a:r>
            <a:r>
              <a:rPr kumimoji="0" lang="zh-CN" altLang="en-US" sz="2000" dirty="0">
                <a:latin typeface="微软雅黑" panose="020B0503020204020204" pitchFamily="34" charset="-122"/>
                <a:ea typeface="微软雅黑" panose="020B0503020204020204" pitchFamily="34" charset="-122"/>
              </a:rPr>
              <a:t>限界函数，剪枝</a:t>
            </a:r>
            <a:r>
              <a:rPr kumimoji="0" lang="zh-CN" altLang="en-US" dirty="0">
                <a:latin typeface="微软雅黑" panose="020B0503020204020204" pitchFamily="34" charset="-122"/>
                <a:ea typeface="微软雅黑" panose="020B0503020204020204" pitchFamily="34" charset="-122"/>
              </a:rPr>
              <a:t>条件（剪去不可能最优的解）</a:t>
            </a:r>
          </a:p>
          <a:p>
            <a:pPr fontAlgn="auto">
              <a:lnSpc>
                <a:spcPct val="150000"/>
              </a:lnSpc>
            </a:pPr>
            <a:r>
              <a:rPr kumimoji="0" lang="en-US" altLang="zh-CN" sz="2000" dirty="0">
                <a:latin typeface="微软雅黑" panose="020B0503020204020204" pitchFamily="34" charset="-122"/>
                <a:ea typeface="微软雅黑" panose="020B0503020204020204" pitchFamily="34" charset="-122"/>
              </a:rPr>
              <a:t>Solution(t)</a:t>
            </a:r>
            <a:r>
              <a:rPr kumimoji="0" lang="zh-CN" altLang="en-US" sz="2000" dirty="0">
                <a:latin typeface="微软雅黑" panose="020B0503020204020204" pitchFamily="34" charset="-122"/>
                <a:ea typeface="微软雅黑" panose="020B0503020204020204" pitchFamily="34" charset="-122"/>
              </a:rPr>
              <a:t>：判断在当前扩展节点处是否已得到问题的可行解。它返回值为</a:t>
            </a:r>
            <a:r>
              <a:rPr kumimoji="0" lang="en-US" altLang="zh-CN" sz="2000" dirty="0">
                <a:latin typeface="微软雅黑" panose="020B0503020204020204" pitchFamily="34" charset="-122"/>
                <a:ea typeface="微软雅黑" panose="020B0503020204020204" pitchFamily="34" charset="-122"/>
              </a:rPr>
              <a:t>true</a:t>
            </a:r>
            <a:r>
              <a:rPr kumimoji="0" lang="zh-CN" altLang="en-US" sz="2000" dirty="0">
                <a:latin typeface="微软雅黑" panose="020B0503020204020204" pitchFamily="34" charset="-122"/>
                <a:ea typeface="微软雅黑" panose="020B0503020204020204" pitchFamily="34" charset="-122"/>
              </a:rPr>
              <a:t>时，当前扩展节点处</a:t>
            </a:r>
            <a:r>
              <a:rPr kumimoji="0" lang="en-US" altLang="zh-CN" sz="2000" dirty="0">
                <a:latin typeface="微软雅黑" panose="020B0503020204020204" pitchFamily="34" charset="-122"/>
                <a:ea typeface="微软雅黑" panose="020B0503020204020204" pitchFamily="34" charset="-122"/>
              </a:rPr>
              <a:t>x[1</a:t>
            </a:r>
            <a:r>
              <a:rPr kumimoji="0" lang="zh-CN" altLang="en-US" sz="2000" dirty="0">
                <a:latin typeface="微软雅黑" panose="020B0503020204020204" pitchFamily="34" charset="-122"/>
                <a:ea typeface="微软雅黑" panose="020B0503020204020204" pitchFamily="34" charset="-122"/>
              </a:rPr>
              <a:t>：</a:t>
            </a:r>
            <a:r>
              <a:rPr kumimoji="0" lang="en-US" altLang="zh-CN" sz="2000" dirty="0">
                <a:latin typeface="微软雅黑" panose="020B0503020204020204" pitchFamily="34" charset="-122"/>
                <a:ea typeface="微软雅黑" panose="020B0503020204020204" pitchFamily="34" charset="-122"/>
              </a:rPr>
              <a:t>t]</a:t>
            </a:r>
            <a:r>
              <a:rPr kumimoji="0" lang="zh-CN" altLang="en-US" sz="2000" dirty="0">
                <a:latin typeface="微软雅黑" panose="020B0503020204020204" pitchFamily="34" charset="-122"/>
                <a:ea typeface="微软雅黑" panose="020B0503020204020204" pitchFamily="34" charset="-122"/>
              </a:rPr>
              <a:t>是问题的可行解。此时，由</a:t>
            </a:r>
            <a:r>
              <a:rPr kumimoji="0" lang="en-US" altLang="zh-CN" sz="2000" dirty="0">
                <a:latin typeface="微软雅黑" panose="020B0503020204020204" pitchFamily="34" charset="-122"/>
                <a:ea typeface="微软雅黑" panose="020B0503020204020204" pitchFamily="34" charset="-122"/>
              </a:rPr>
              <a:t>Output(x)</a:t>
            </a:r>
            <a:r>
              <a:rPr kumimoji="0" lang="zh-CN" altLang="en-US" sz="2000" dirty="0">
                <a:latin typeface="微软雅黑" panose="020B0503020204020204" pitchFamily="34" charset="-122"/>
                <a:ea typeface="微软雅黑" panose="020B0503020204020204" pitchFamily="34" charset="-122"/>
              </a:rPr>
              <a:t>记录或输出得到的可行解。</a:t>
            </a:r>
          </a:p>
          <a:p>
            <a:pPr fontAlgn="auto">
              <a:lnSpc>
                <a:spcPct val="150000"/>
              </a:lnSpc>
            </a:pPr>
            <a:r>
              <a:rPr kumimoji="0" lang="zh-CN" altLang="en-US" sz="2000" dirty="0">
                <a:latin typeface="微软雅黑" panose="020B0503020204020204" pitchFamily="34" charset="-122"/>
                <a:ea typeface="微软雅黑" panose="020B0503020204020204" pitchFamily="34" charset="-122"/>
              </a:rPr>
              <a:t>它的返回值为</a:t>
            </a:r>
            <a:r>
              <a:rPr kumimoji="0" lang="en-US" altLang="zh-CN" sz="2000" dirty="0">
                <a:latin typeface="微软雅黑" panose="020B0503020204020204" pitchFamily="34" charset="-122"/>
                <a:ea typeface="微软雅黑" panose="020B0503020204020204" pitchFamily="34" charset="-122"/>
              </a:rPr>
              <a:t>false</a:t>
            </a:r>
            <a:r>
              <a:rPr kumimoji="0" lang="zh-CN" altLang="en-US" sz="2000" dirty="0">
                <a:latin typeface="微软雅黑" panose="020B0503020204020204" pitchFamily="34" charset="-122"/>
                <a:ea typeface="微软雅黑" panose="020B0503020204020204" pitchFamily="34" charset="-122"/>
              </a:rPr>
              <a:t>时，在当前扩展结点处</a:t>
            </a:r>
            <a:r>
              <a:rPr kumimoji="0" lang="en-US" altLang="zh-CN" sz="2000" dirty="0">
                <a:latin typeface="微软雅黑" panose="020B0503020204020204" pitchFamily="34" charset="-122"/>
                <a:ea typeface="微软雅黑" panose="020B0503020204020204" pitchFamily="34" charset="-122"/>
              </a:rPr>
              <a:t>x[1:t]</a:t>
            </a:r>
            <a:r>
              <a:rPr kumimoji="0" lang="zh-CN" altLang="en-US" sz="2000" dirty="0">
                <a:latin typeface="微软雅黑" panose="020B0503020204020204" pitchFamily="34" charset="-122"/>
                <a:ea typeface="微软雅黑" panose="020B0503020204020204" pitchFamily="34" charset="-122"/>
              </a:rPr>
              <a:t>只是问题的部分解，还需向纵深方向继续搜索。</a:t>
            </a:r>
          </a:p>
          <a:p>
            <a:pPr fontAlgn="auto">
              <a:lnSpc>
                <a:spcPct val="150000"/>
              </a:lnSpc>
            </a:pPr>
            <a:r>
              <a:rPr kumimoji="0" lang="zh-CN" altLang="en-US" sz="2000" dirty="0">
                <a:latin typeface="微软雅黑" panose="020B0503020204020204" pitchFamily="34" charset="-122"/>
                <a:ea typeface="微软雅黑" panose="020B0503020204020204" pitchFamily="34" charset="-122"/>
              </a:rPr>
              <a:t>搜索边界： </a:t>
            </a:r>
            <a:r>
              <a:rPr lang="en-US" altLang="zh-CN" sz="2000" dirty="0">
                <a:latin typeface="微软雅黑" panose="020B0503020204020204" pitchFamily="34" charset="-122"/>
                <a:ea typeface="微软雅黑" panose="020B0503020204020204" pitchFamily="34" charset="-122"/>
              </a:rPr>
              <a:t>f(</a:t>
            </a:r>
            <a:r>
              <a:rPr lang="en-US" altLang="zh-CN" sz="2000" dirty="0" err="1">
                <a:latin typeface="微软雅黑" panose="020B0503020204020204" pitchFamily="34" charset="-122"/>
                <a:ea typeface="微软雅黑" panose="020B0503020204020204" pitchFamily="34" charset="-122"/>
              </a:rPr>
              <a:t>n,t</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g(</a:t>
            </a:r>
            <a:r>
              <a:rPr lang="en-US" altLang="zh-CN" sz="2000" dirty="0" err="1">
                <a:latin typeface="微软雅黑" panose="020B0503020204020204" pitchFamily="34" charset="-122"/>
                <a:ea typeface="微软雅黑" panose="020B0503020204020204" pitchFamily="34" charset="-122"/>
              </a:rPr>
              <a:t>n,t</a:t>
            </a:r>
            <a:r>
              <a:rPr lang="en-US" altLang="zh-CN" sz="2000" dirty="0">
                <a:latin typeface="微软雅黑" panose="020B0503020204020204" pitchFamily="34" charset="-122"/>
                <a:ea typeface="微软雅黑" panose="020B0503020204020204" pitchFamily="34" charset="-122"/>
              </a:rPr>
              <a:t>)</a:t>
            </a:r>
            <a:endParaRPr kumimoji="0" lang="en-US" altLang="zh-CN"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5.1 </a:t>
            </a:r>
            <a:r>
              <a:rPr altLang="en-US" dirty="0"/>
              <a:t>回溯法的算法框架</a:t>
            </a:r>
          </a:p>
        </p:txBody>
      </p:sp>
      <p:sp>
        <p:nvSpPr>
          <p:cNvPr id="3" name="内容占位符 2"/>
          <p:cNvSpPr>
            <a:spLocks noGrp="1"/>
          </p:cNvSpPr>
          <p:nvPr>
            <p:ph idx="1"/>
          </p:nvPr>
        </p:nvSpPr>
        <p:spPr>
          <a:xfrm>
            <a:off x="861060" y="927100"/>
            <a:ext cx="10515600" cy="4351338"/>
          </a:xfrm>
        </p:spPr>
        <p:txBody>
          <a:bodyPr/>
          <a:lstStyle/>
          <a:p>
            <a:pPr marL="0" lvl="0" indent="0" fontAlgn="auto">
              <a:lnSpc>
                <a:spcPct val="150000"/>
              </a:lnSpc>
              <a:spcBef>
                <a:spcPts val="0"/>
              </a:spcBef>
              <a:buNone/>
            </a:pPr>
            <a:r>
              <a:rPr lang="en-US" altLang="zh-CN" sz="2400" b="1">
                <a:solidFill>
                  <a:srgbClr val="3333FF"/>
                </a:solidFill>
                <a:sym typeface="+mn-ea"/>
              </a:rPr>
              <a:t>5</a:t>
            </a:r>
            <a:r>
              <a:rPr lang="zh-CN" sz="2400" b="1">
                <a:solidFill>
                  <a:srgbClr val="3333FF"/>
                </a:solidFill>
                <a:sym typeface="+mn-ea"/>
              </a:rPr>
              <a:t>.1.</a:t>
            </a:r>
            <a:r>
              <a:rPr lang="en-US" altLang="zh-CN" sz="2400" b="1">
                <a:solidFill>
                  <a:srgbClr val="3333FF"/>
                </a:solidFill>
                <a:sym typeface="+mn-ea"/>
              </a:rPr>
              <a:t>5</a:t>
            </a:r>
            <a:r>
              <a:rPr lang="zh-CN" sz="2400" b="1">
                <a:solidFill>
                  <a:srgbClr val="3333FF"/>
                </a:solidFill>
                <a:sym typeface="+mn-ea"/>
              </a:rPr>
              <a:t> 子集树与排列树</a:t>
            </a:r>
          </a:p>
        </p:txBody>
      </p:sp>
      <p:sp>
        <p:nvSpPr>
          <p:cNvPr id="5" name="内容占位符 2"/>
          <p:cNvSpPr>
            <a:spLocks noGrp="1"/>
          </p:cNvSpPr>
          <p:nvPr/>
        </p:nvSpPr>
        <p:spPr>
          <a:xfrm>
            <a:off x="403860" y="1617980"/>
            <a:ext cx="10972165" cy="4740910"/>
          </a:xfrm>
          <a:prstGeom prst="rect">
            <a:avLst/>
          </a:prstGeom>
          <a:noFill/>
          <a:ln>
            <a:noFill/>
          </a:ln>
        </p:spPr>
        <p:txBody>
          <a:bodyPr vert="horz" wrap="square" lIns="91440" tIns="45720" rIns="91440" bIns="45720" numCol="1" anchor="t" anchorCtr="0" compatLnSpc="1"/>
          <a:lstStyle>
            <a:lvl1pPr marL="342900" indent="-342900" algn="l" rtl="0" fontAlgn="base">
              <a:lnSpc>
                <a:spcPct val="120000"/>
              </a:lnSpc>
              <a:spcBef>
                <a:spcPct val="20000"/>
              </a:spcBef>
              <a:spcAft>
                <a:spcPct val="0"/>
              </a:spcAft>
              <a:buClr>
                <a:schemeClr val="folHlink"/>
              </a:buClr>
              <a:buSzPct val="60000"/>
              <a:buFont typeface="Wingdings" panose="05000000000000000000" pitchFamily="2" charset="2"/>
              <a:buChar char="n"/>
              <a:defRPr sz="2800" b="0" baseline="0">
                <a:solidFill>
                  <a:srgbClr val="292929"/>
                </a:solidFill>
                <a:latin typeface="Consolas" panose="020B0609020204030204" pitchFamily="49" charset="0"/>
                <a:ea typeface="+mn-ea"/>
                <a:cs typeface="+mn-cs"/>
              </a:defRPr>
            </a:lvl1pPr>
            <a:lvl2pPr marL="742950" indent="-285750" algn="l" rtl="0" fontAlgn="base">
              <a:lnSpc>
                <a:spcPct val="120000"/>
              </a:lnSpc>
              <a:spcBef>
                <a:spcPct val="20000"/>
              </a:spcBef>
              <a:spcAft>
                <a:spcPct val="0"/>
              </a:spcAft>
              <a:buClr>
                <a:schemeClr val="hlink"/>
              </a:buClr>
              <a:buSzPct val="55000"/>
              <a:buFont typeface="Wingdings" panose="05000000000000000000" pitchFamily="2" charset="2"/>
              <a:buChar char="n"/>
              <a:defRPr sz="2600" b="0" baseline="0">
                <a:solidFill>
                  <a:srgbClr val="003366"/>
                </a:solidFill>
                <a:latin typeface="Consolas" panose="020B0609020204030204" pitchFamily="49" charset="0"/>
                <a:ea typeface="+mn-ea"/>
              </a:defRPr>
            </a:lvl2pPr>
            <a:lvl3pPr marL="1143000" indent="-228600" algn="l" rtl="0" fontAlgn="base">
              <a:lnSpc>
                <a:spcPct val="120000"/>
              </a:lnSpc>
              <a:spcBef>
                <a:spcPct val="20000"/>
              </a:spcBef>
              <a:spcAft>
                <a:spcPct val="0"/>
              </a:spcAft>
              <a:buClr>
                <a:schemeClr val="folHlink"/>
              </a:buClr>
              <a:buSzPct val="50000"/>
              <a:buFont typeface="Wingdings" panose="05000000000000000000" pitchFamily="2" charset="2"/>
              <a:buChar char="n"/>
              <a:defRPr sz="2400" b="0" baseline="0">
                <a:solidFill>
                  <a:srgbClr val="990033"/>
                </a:solidFill>
                <a:latin typeface="Consolas" panose="020B0609020204030204" pitchFamily="49" charset="0"/>
                <a:ea typeface="+mn-ea"/>
              </a:defRPr>
            </a:lvl3pPr>
            <a:lvl4pPr marL="1600200" indent="-228600" algn="l" rtl="0" fontAlgn="base">
              <a:lnSpc>
                <a:spcPct val="120000"/>
              </a:lnSpc>
              <a:spcBef>
                <a:spcPct val="20000"/>
              </a:spcBef>
              <a:spcAft>
                <a:spcPct val="0"/>
              </a:spcAft>
              <a:buClr>
                <a:schemeClr val="accent2"/>
              </a:buClr>
              <a:buSzPct val="55000"/>
              <a:buFont typeface="Wingdings" panose="05000000000000000000" pitchFamily="2" charset="2"/>
              <a:buChar char="n"/>
              <a:defRPr sz="2200" b="0" baseline="0">
                <a:solidFill>
                  <a:srgbClr val="6600CC"/>
                </a:solidFill>
                <a:latin typeface="Consolas" panose="020B0609020204030204" pitchFamily="49" charset="0"/>
                <a:ea typeface="+mn-ea"/>
              </a:defRPr>
            </a:lvl4pPr>
            <a:lvl5pPr marL="2057400" indent="-228600" algn="l" rtl="0" fontAlgn="base">
              <a:lnSpc>
                <a:spcPct val="120000"/>
              </a:lnSpc>
              <a:spcBef>
                <a:spcPct val="20000"/>
              </a:spcBef>
              <a:spcAft>
                <a:spcPct val="0"/>
              </a:spcAft>
              <a:buClr>
                <a:schemeClr val="accent1"/>
              </a:buClr>
              <a:buSzPct val="50000"/>
              <a:buFont typeface="Wingdings" panose="05000000000000000000" pitchFamily="2" charset="2"/>
              <a:buChar char="n"/>
              <a:defRPr sz="2200" b="0" baseline="0">
                <a:solidFill>
                  <a:schemeClr val="tx1"/>
                </a:solidFill>
                <a:latin typeface="Consolas" panose="020B0609020204030204" pitchFamily="49" charset="0"/>
                <a:ea typeface="+mn-ea"/>
              </a:defRPr>
            </a:lvl5pPr>
            <a:lvl6pPr marL="25146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6pPr>
            <a:lvl7pPr marL="29718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7pPr>
            <a:lvl8pPr marL="34290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8pPr>
            <a:lvl9pPr marL="38862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9pPr>
          </a:lstStyle>
          <a:p>
            <a:pPr lvl="1"/>
            <a:r>
              <a:rPr lang="zh-CN" altLang="en-US" sz="2400" dirty="0">
                <a:latin typeface="微软雅黑" panose="020B0503020204020204" pitchFamily="34" charset="-122"/>
                <a:ea typeface="微软雅黑" panose="020B0503020204020204" pitchFamily="34" charset="-122"/>
              </a:rPr>
              <a:t>子集树</a:t>
            </a:r>
          </a:p>
          <a:p>
            <a:pPr lvl="2"/>
            <a:r>
              <a:rPr lang="zh-CN" altLang="en-US" sz="2400" dirty="0">
                <a:latin typeface="微软雅黑" panose="020B0503020204020204" pitchFamily="34" charset="-122"/>
                <a:ea typeface="微软雅黑" panose="020B0503020204020204" pitchFamily="34" charset="-122"/>
              </a:rPr>
              <a:t>从</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个元素的集合</a:t>
            </a:r>
            <a:r>
              <a:rPr lang="en-US" altLang="zh-CN" sz="2400" dirty="0">
                <a:latin typeface="微软雅黑" panose="020B0503020204020204" pitchFamily="34" charset="-122"/>
                <a:ea typeface="微软雅黑" panose="020B0503020204020204" pitchFamily="34" charset="-122"/>
              </a:rPr>
              <a:t>S</a:t>
            </a:r>
            <a:r>
              <a:rPr lang="zh-CN" altLang="en-US" sz="2400" dirty="0">
                <a:latin typeface="微软雅黑" panose="020B0503020204020204" pitchFamily="34" charset="-122"/>
                <a:ea typeface="微软雅黑" panose="020B0503020204020204" pitchFamily="34" charset="-122"/>
              </a:rPr>
              <a:t>中找出</a:t>
            </a:r>
            <a:r>
              <a:rPr lang="en-US" altLang="zh-CN" sz="2400" dirty="0">
                <a:latin typeface="微软雅黑" panose="020B0503020204020204" pitchFamily="34" charset="-122"/>
                <a:ea typeface="微软雅黑" panose="020B0503020204020204" pitchFamily="34" charset="-122"/>
              </a:rPr>
              <a:t>S</a:t>
            </a:r>
            <a:r>
              <a:rPr lang="zh-CN" altLang="en-US" sz="2400" b="1" dirty="0">
                <a:solidFill>
                  <a:srgbClr val="0000FF"/>
                </a:solidFill>
                <a:latin typeface="微软雅黑" panose="020B0503020204020204" pitchFamily="34" charset="-122"/>
                <a:ea typeface="微软雅黑" panose="020B0503020204020204" pitchFamily="34" charset="-122"/>
              </a:rPr>
              <a:t>满足某种性质的子集</a:t>
            </a:r>
            <a:r>
              <a:rPr lang="zh-CN" altLang="en-US" sz="2400" dirty="0">
                <a:latin typeface="微软雅黑" panose="020B0503020204020204" pitchFamily="34" charset="-122"/>
                <a:ea typeface="微软雅黑" panose="020B0503020204020204" pitchFamily="34" charset="-122"/>
              </a:rPr>
              <a:t>，相应的解空间称为</a:t>
            </a:r>
            <a:r>
              <a:rPr lang="zh-CN" altLang="en-US" sz="2400" dirty="0">
                <a:solidFill>
                  <a:srgbClr val="0000FF"/>
                </a:solidFill>
                <a:latin typeface="微软雅黑" panose="020B0503020204020204" pitchFamily="34" charset="-122"/>
                <a:ea typeface="微软雅黑" panose="020B0503020204020204" pitchFamily="34" charset="-122"/>
              </a:rPr>
              <a:t>子集树</a:t>
            </a:r>
            <a:r>
              <a:rPr lang="zh-CN" altLang="en-US" sz="2400" dirty="0">
                <a:latin typeface="微软雅黑" panose="020B0503020204020204" pitchFamily="34" charset="-122"/>
                <a:ea typeface="微软雅黑" panose="020B0503020204020204" pitchFamily="34" charset="-122"/>
              </a:rPr>
              <a:t>。通常有</a:t>
            </a:r>
            <a:r>
              <a:rPr lang="en-US" altLang="zh-CN" sz="2400" b="1" dirty="0">
                <a:solidFill>
                  <a:srgbClr val="0000FF"/>
                </a:solidFill>
                <a:latin typeface="微软雅黑" panose="020B0503020204020204" pitchFamily="34" charset="-122"/>
                <a:ea typeface="微软雅黑" panose="020B0503020204020204" pitchFamily="34" charset="-122"/>
              </a:rPr>
              <a:t>2</a:t>
            </a:r>
            <a:r>
              <a:rPr lang="en-US" altLang="zh-CN" sz="2400" b="1" baseline="30000" dirty="0">
                <a:solidFill>
                  <a:srgbClr val="0000FF"/>
                </a:solidFill>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个叶结点，结点总数为</a:t>
            </a:r>
            <a:r>
              <a:rPr lang="en-US" altLang="zh-CN" sz="2400" b="1" dirty="0">
                <a:solidFill>
                  <a:srgbClr val="0000FF"/>
                </a:solidFill>
                <a:latin typeface="微软雅黑" panose="020B0503020204020204" pitchFamily="34" charset="-122"/>
                <a:ea typeface="微软雅黑" panose="020B0503020204020204" pitchFamily="34" charset="-122"/>
              </a:rPr>
              <a:t>2</a:t>
            </a:r>
            <a:r>
              <a:rPr lang="en-US" altLang="zh-CN" sz="2400" b="1" baseline="30000" dirty="0">
                <a:solidFill>
                  <a:srgbClr val="0000FF"/>
                </a:solidFill>
                <a:latin typeface="微软雅黑" panose="020B0503020204020204" pitchFamily="34" charset="-122"/>
                <a:ea typeface="微软雅黑" panose="020B0503020204020204" pitchFamily="34" charset="-122"/>
              </a:rPr>
              <a:t>n+1</a:t>
            </a:r>
            <a:r>
              <a:rPr lang="en-US" altLang="zh-CN" sz="2400" b="1" dirty="0">
                <a:solidFill>
                  <a:srgbClr val="0000FF"/>
                </a:solidFill>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。需</a:t>
            </a:r>
            <a:r>
              <a:rPr lang="en-US" altLang="zh-CN" sz="2400" dirty="0">
                <a:solidFill>
                  <a:srgbClr val="0000FF"/>
                </a:solidFill>
                <a:latin typeface="微软雅黑" panose="020B0503020204020204" pitchFamily="34" charset="-122"/>
                <a:ea typeface="微软雅黑" panose="020B0503020204020204" pitchFamily="34" charset="-122"/>
              </a:rPr>
              <a:t>Ω(2</a:t>
            </a:r>
            <a:r>
              <a:rPr lang="en-US" altLang="zh-CN" sz="2400" baseline="30000" dirty="0">
                <a:solidFill>
                  <a:srgbClr val="0000FF"/>
                </a:solidFill>
                <a:latin typeface="微软雅黑" panose="020B0503020204020204" pitchFamily="34" charset="-122"/>
                <a:ea typeface="微软雅黑" panose="020B0503020204020204" pitchFamily="34" charset="-122"/>
              </a:rPr>
              <a:t>n</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计算时间。</a:t>
            </a:r>
          </a:p>
          <a:p>
            <a:pPr lvl="2"/>
            <a:r>
              <a:rPr lang="zh-CN" altLang="en-US" sz="2400" dirty="0">
                <a:latin typeface="微软雅黑" panose="020B0503020204020204" pitchFamily="34" charset="-122"/>
                <a:ea typeface="微软雅黑" panose="020B0503020204020204" pitchFamily="34" charset="-122"/>
              </a:rPr>
              <a:t>如</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个物品的</a:t>
            </a:r>
            <a:r>
              <a:rPr lang="en-US" altLang="zh-CN" sz="2400" dirty="0">
                <a:solidFill>
                  <a:srgbClr val="0000FF"/>
                </a:solidFill>
                <a:latin typeface="微软雅黑" panose="020B0503020204020204" pitchFamily="34" charset="-122"/>
                <a:ea typeface="微软雅黑" panose="020B0503020204020204" pitchFamily="34" charset="-122"/>
              </a:rPr>
              <a:t>0-1</a:t>
            </a:r>
            <a:r>
              <a:rPr lang="zh-CN" altLang="en-US" sz="2400" dirty="0">
                <a:solidFill>
                  <a:srgbClr val="0000FF"/>
                </a:solidFill>
                <a:latin typeface="微软雅黑" panose="020B0503020204020204" pitchFamily="34" charset="-122"/>
                <a:ea typeface="微软雅黑" panose="020B0503020204020204" pitchFamily="34" charset="-122"/>
              </a:rPr>
              <a:t>背包问题</a:t>
            </a:r>
            <a:r>
              <a:rPr lang="zh-CN" altLang="en-US" sz="2400" dirty="0">
                <a:latin typeface="微软雅黑" panose="020B0503020204020204" pitchFamily="34" charset="-122"/>
                <a:ea typeface="微软雅黑" panose="020B0503020204020204" pitchFamily="34" charset="-122"/>
              </a:rPr>
              <a:t>的解空间是一棵</a:t>
            </a:r>
            <a:r>
              <a:rPr lang="zh-CN" altLang="en-US" sz="2400" dirty="0">
                <a:solidFill>
                  <a:srgbClr val="0000FF"/>
                </a:solidFill>
                <a:latin typeface="微软雅黑" panose="020B0503020204020204" pitchFamily="34" charset="-122"/>
                <a:ea typeface="微软雅黑" panose="020B0503020204020204" pitchFamily="34" charset="-122"/>
              </a:rPr>
              <a:t>子集树</a:t>
            </a:r>
            <a:r>
              <a:rPr lang="zh-CN" altLang="en-US" sz="2400" dirty="0">
                <a:latin typeface="微软雅黑" panose="020B0503020204020204" pitchFamily="34" charset="-122"/>
                <a:ea typeface="微软雅黑" panose="020B0503020204020204" pitchFamily="34" charset="-122"/>
              </a:rPr>
              <a:t>。</a:t>
            </a:r>
          </a:p>
          <a:p>
            <a:pPr lvl="1"/>
            <a:r>
              <a:rPr lang="zh-CN" altLang="en-US" sz="2400" dirty="0">
                <a:latin typeface="微软雅黑" panose="020B0503020204020204" pitchFamily="34" charset="-122"/>
                <a:ea typeface="微软雅黑" panose="020B0503020204020204" pitchFamily="34" charset="-122"/>
              </a:rPr>
              <a:t>排列树</a:t>
            </a:r>
          </a:p>
          <a:p>
            <a:pPr lvl="2"/>
            <a:r>
              <a:rPr lang="zh-CN" altLang="en-US" sz="2400" dirty="0">
                <a:latin typeface="微软雅黑" panose="020B0503020204020204" pitchFamily="34" charset="-122"/>
                <a:ea typeface="微软雅黑" panose="020B0503020204020204" pitchFamily="34" charset="-122"/>
              </a:rPr>
              <a:t>当所给问题的确定</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个元素</a:t>
            </a:r>
            <a:r>
              <a:rPr lang="zh-CN" altLang="en-US" sz="2400" b="1" dirty="0">
                <a:latin typeface="微软雅黑" panose="020B0503020204020204" pitchFamily="34" charset="-122"/>
                <a:ea typeface="微软雅黑" panose="020B0503020204020204" pitchFamily="34" charset="-122"/>
              </a:rPr>
              <a:t>满足某种性质的</a:t>
            </a:r>
            <a:r>
              <a:rPr lang="zh-CN" altLang="en-US" sz="2400" b="1" dirty="0">
                <a:solidFill>
                  <a:srgbClr val="FF0000"/>
                </a:solidFill>
                <a:latin typeface="微软雅黑" panose="020B0503020204020204" pitchFamily="34" charset="-122"/>
                <a:ea typeface="微软雅黑" panose="020B0503020204020204" pitchFamily="34" charset="-122"/>
              </a:rPr>
              <a:t>排列</a:t>
            </a:r>
            <a:r>
              <a:rPr lang="zh-CN" altLang="en-US" sz="2400" dirty="0">
                <a:solidFill>
                  <a:srgbClr val="FF0000"/>
                </a:solidFill>
                <a:latin typeface="微软雅黑" panose="020B0503020204020204" pitchFamily="34" charset="-122"/>
                <a:ea typeface="微软雅黑" panose="020B0503020204020204" pitchFamily="34" charset="-122"/>
              </a:rPr>
              <a:t>时</a:t>
            </a:r>
            <a:r>
              <a:rPr lang="zh-CN" altLang="en-US" sz="2400" dirty="0">
                <a:latin typeface="微软雅黑" panose="020B0503020204020204" pitchFamily="34" charset="-122"/>
                <a:ea typeface="微软雅黑" panose="020B0503020204020204" pitchFamily="34" charset="-122"/>
              </a:rPr>
              <a:t>，相应的解空间树称为</a:t>
            </a:r>
            <a:r>
              <a:rPr lang="zh-CN" altLang="en-US" sz="2400" dirty="0">
                <a:solidFill>
                  <a:srgbClr val="0000FF"/>
                </a:solidFill>
                <a:latin typeface="微软雅黑" panose="020B0503020204020204" pitchFamily="34" charset="-122"/>
                <a:ea typeface="微软雅黑" panose="020B0503020204020204" pitchFamily="34" charset="-122"/>
              </a:rPr>
              <a:t>排列树</a:t>
            </a:r>
            <a:r>
              <a:rPr lang="zh-CN" altLang="en-US" sz="2400" dirty="0">
                <a:latin typeface="微软雅黑" panose="020B0503020204020204" pitchFamily="34" charset="-122"/>
                <a:ea typeface="微软雅黑" panose="020B0503020204020204" pitchFamily="34" charset="-122"/>
              </a:rPr>
              <a:t>。排列树通常有</a:t>
            </a:r>
            <a:r>
              <a:rPr lang="en-US" altLang="zh-CN" sz="2400" dirty="0">
                <a:solidFill>
                  <a:srgbClr val="0000FF"/>
                </a:solidFill>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个叶结点。因此遍历排列树需要</a:t>
            </a:r>
            <a:r>
              <a:rPr lang="en-US" altLang="zh-CN" sz="2400" dirty="0">
                <a:solidFill>
                  <a:srgbClr val="0000FF"/>
                </a:solidFill>
                <a:latin typeface="微软雅黑" panose="020B0503020204020204" pitchFamily="34" charset="-122"/>
                <a:ea typeface="微软雅黑" panose="020B0503020204020204" pitchFamily="34" charset="-122"/>
              </a:rPr>
              <a:t>Ω(n!)</a:t>
            </a:r>
            <a:r>
              <a:rPr lang="zh-CN" altLang="en-US" sz="2400" dirty="0">
                <a:latin typeface="微软雅黑" panose="020B0503020204020204" pitchFamily="34" charset="-122"/>
                <a:ea typeface="微软雅黑" panose="020B0503020204020204" pitchFamily="34" charset="-122"/>
              </a:rPr>
              <a:t>计算时间。</a:t>
            </a:r>
          </a:p>
          <a:p>
            <a:pPr lvl="2"/>
            <a:r>
              <a:rPr lang="en-US" altLang="zh-CN" sz="2400" dirty="0">
                <a:solidFill>
                  <a:srgbClr val="0000FF"/>
                </a:solidFill>
                <a:latin typeface="微软雅黑" panose="020B0503020204020204" pitchFamily="34" charset="-122"/>
                <a:ea typeface="微软雅黑" panose="020B0503020204020204" pitchFamily="34" charset="-122"/>
              </a:rPr>
              <a:t>TSP(</a:t>
            </a:r>
            <a:r>
              <a:rPr lang="zh-CN" altLang="en-US" sz="2400" dirty="0">
                <a:solidFill>
                  <a:srgbClr val="0000FF"/>
                </a:solidFill>
                <a:latin typeface="微软雅黑" panose="020B0503020204020204" pitchFamily="34" charset="-122"/>
                <a:ea typeface="微软雅黑" panose="020B0503020204020204" pitchFamily="34" charset="-122"/>
              </a:rPr>
              <a:t>旅行售货员问题</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的解空间是一棵排列树。</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anim calcmode="lin" valueType="num">
                                      <p:cBhvr>
                                        <p:cTn id="2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1000"/>
                                        <p:tgtEl>
                                          <p:spTgt spid="5">
                                            <p:txEl>
                                              <p:pRg st="2" end="2"/>
                                            </p:txEl>
                                          </p:spTgt>
                                        </p:tgtEl>
                                      </p:cBhvr>
                                    </p:animEffect>
                                    <p:anim calcmode="lin" valueType="num">
                                      <p:cBhvr>
                                        <p:cTn id="2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fade">
                                      <p:cBhvr>
                                        <p:cTn id="33" dur="1000"/>
                                        <p:tgtEl>
                                          <p:spTgt spid="5">
                                            <p:txEl>
                                              <p:pRg st="3" end="3"/>
                                            </p:txEl>
                                          </p:spTgt>
                                        </p:tgtEl>
                                      </p:cBhvr>
                                    </p:animEffect>
                                    <p:anim calcmode="lin" valueType="num">
                                      <p:cBhvr>
                                        <p:cTn id="34"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5">
                                            <p:txEl>
                                              <p:pRg st="4" end="4"/>
                                            </p:txEl>
                                          </p:spTgt>
                                        </p:tgtEl>
                                        <p:attrNameLst>
                                          <p:attrName>style.visibility</p:attrName>
                                        </p:attrNameLst>
                                      </p:cBhvr>
                                      <p:to>
                                        <p:strVal val="visible"/>
                                      </p:to>
                                    </p:set>
                                    <p:animEffect transition="in" filter="fade">
                                      <p:cBhvr>
                                        <p:cTn id="40" dur="1000"/>
                                        <p:tgtEl>
                                          <p:spTgt spid="5">
                                            <p:txEl>
                                              <p:pRg st="4" end="4"/>
                                            </p:txEl>
                                          </p:spTgt>
                                        </p:tgtEl>
                                      </p:cBhvr>
                                    </p:animEffect>
                                    <p:anim calcmode="lin" valueType="num">
                                      <p:cBhvr>
                                        <p:cTn id="41"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fade">
                                      <p:cBhvr>
                                        <p:cTn id="47" dur="1000"/>
                                        <p:tgtEl>
                                          <p:spTgt spid="5">
                                            <p:txEl>
                                              <p:pRg st="5" end="5"/>
                                            </p:txEl>
                                          </p:spTgt>
                                        </p:tgtEl>
                                      </p:cBhvr>
                                    </p:animEffect>
                                    <p:anim calcmode="lin" valueType="num">
                                      <p:cBhvr>
                                        <p:cTn id="4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5.1 </a:t>
            </a:r>
            <a:r>
              <a:rPr altLang="en-US" dirty="0"/>
              <a:t>回溯法的算法框架</a:t>
            </a:r>
          </a:p>
        </p:txBody>
      </p:sp>
      <p:sp>
        <p:nvSpPr>
          <p:cNvPr id="3" name="内容占位符 2"/>
          <p:cNvSpPr>
            <a:spLocks noGrp="1"/>
          </p:cNvSpPr>
          <p:nvPr>
            <p:ph idx="1"/>
          </p:nvPr>
        </p:nvSpPr>
        <p:spPr>
          <a:xfrm>
            <a:off x="861060" y="927100"/>
            <a:ext cx="10515600" cy="4351338"/>
          </a:xfrm>
        </p:spPr>
        <p:txBody>
          <a:bodyPr/>
          <a:lstStyle/>
          <a:p>
            <a:pPr marL="0" lvl="0" indent="0" fontAlgn="auto">
              <a:lnSpc>
                <a:spcPct val="150000"/>
              </a:lnSpc>
              <a:spcBef>
                <a:spcPts val="0"/>
              </a:spcBef>
              <a:buNone/>
            </a:pPr>
            <a:r>
              <a:rPr lang="en-US" altLang="zh-CN" sz="2400" b="1">
                <a:solidFill>
                  <a:srgbClr val="3333FF"/>
                </a:solidFill>
                <a:sym typeface="+mn-ea"/>
              </a:rPr>
              <a:t>5</a:t>
            </a:r>
            <a:r>
              <a:rPr lang="zh-CN" sz="2400" b="1">
                <a:solidFill>
                  <a:srgbClr val="3333FF"/>
                </a:solidFill>
                <a:sym typeface="+mn-ea"/>
              </a:rPr>
              <a:t>.1.</a:t>
            </a:r>
            <a:r>
              <a:rPr lang="en-US" altLang="zh-CN" sz="2400" b="1">
                <a:solidFill>
                  <a:srgbClr val="3333FF"/>
                </a:solidFill>
                <a:sym typeface="+mn-ea"/>
              </a:rPr>
              <a:t>5</a:t>
            </a:r>
            <a:r>
              <a:rPr lang="zh-CN" sz="2400" b="1">
                <a:solidFill>
                  <a:srgbClr val="3333FF"/>
                </a:solidFill>
                <a:sym typeface="+mn-ea"/>
              </a:rPr>
              <a:t> 子集树与排列树</a:t>
            </a:r>
          </a:p>
        </p:txBody>
      </p:sp>
      <p:grpSp>
        <p:nvGrpSpPr>
          <p:cNvPr id="61" name="组合 60"/>
          <p:cNvGrpSpPr/>
          <p:nvPr/>
        </p:nvGrpSpPr>
        <p:grpSpPr bwMode="auto">
          <a:xfrm>
            <a:off x="7264400" y="1951355"/>
            <a:ext cx="3829050" cy="3524250"/>
            <a:chOff x="5715008" y="2500306"/>
            <a:chExt cx="3829342" cy="3524255"/>
          </a:xfrm>
        </p:grpSpPr>
        <p:sp>
          <p:nvSpPr>
            <p:cNvPr id="7" name="矩形 6"/>
            <p:cNvSpPr/>
            <p:nvPr/>
          </p:nvSpPr>
          <p:spPr>
            <a:xfrm>
              <a:off x="6929539" y="2500306"/>
              <a:ext cx="1262158" cy="523876"/>
            </a:xfrm>
            <a:prstGeom prst="rect">
              <a:avLst/>
            </a:prstGeom>
          </p:spPr>
          <p:txBody>
            <a:bodyPr wrap="none">
              <a:spAutoFit/>
            </a:bodyPr>
            <a:lstStyle/>
            <a:p>
              <a:pPr fontAlgn="auto">
                <a:spcBef>
                  <a:spcPts val="0"/>
                </a:spcBef>
                <a:spcAft>
                  <a:spcPts val="0"/>
                </a:spcAft>
                <a:defRPr/>
              </a:pPr>
              <a:r>
                <a:rPr lang="zh-CN" altLang="en-US" sz="2800" b="1" dirty="0">
                  <a:solidFill>
                    <a:srgbClr val="FF0000"/>
                  </a:solidFill>
                  <a:effectLst>
                    <a:outerShdw blurRad="38100" dist="38100" dir="2700000" algn="tl">
                      <a:srgbClr val="000000">
                        <a:alpha val="43137"/>
                      </a:srgbClr>
                    </a:outerShdw>
                  </a:effectLst>
                  <a:latin typeface="+mn-lt"/>
                  <a:ea typeface="+mn-ea"/>
                </a:rPr>
                <a:t>排列树</a:t>
              </a:r>
            </a:p>
          </p:txBody>
        </p:sp>
        <p:grpSp>
          <p:nvGrpSpPr>
            <p:cNvPr id="31753" name="组合 10"/>
            <p:cNvGrpSpPr/>
            <p:nvPr/>
          </p:nvGrpSpPr>
          <p:grpSpPr bwMode="auto">
            <a:xfrm>
              <a:off x="5715008" y="3143248"/>
              <a:ext cx="3829342" cy="2881313"/>
              <a:chOff x="5041930" y="3086086"/>
              <a:chExt cx="3829342" cy="2881313"/>
            </a:xfrm>
          </p:grpSpPr>
          <p:sp>
            <p:nvSpPr>
              <p:cNvPr id="12" name="Oval 21"/>
              <p:cNvSpPr>
                <a:spLocks noChangeArrowheads="1"/>
              </p:cNvSpPr>
              <p:nvPr/>
            </p:nvSpPr>
            <p:spPr bwMode="auto">
              <a:xfrm>
                <a:off x="6769262" y="3086083"/>
                <a:ext cx="360390"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dirty="0">
                    <a:solidFill>
                      <a:srgbClr val="FF0000"/>
                    </a:solidFill>
                    <a:effectLst>
                      <a:outerShdw blurRad="38100" dist="38100" dir="2700000" algn="tl">
                        <a:srgbClr val="000000">
                          <a:alpha val="43137"/>
                        </a:srgbClr>
                      </a:outerShdw>
                    </a:effectLst>
                  </a:rPr>
                  <a:t>A</a:t>
                </a:r>
              </a:p>
            </p:txBody>
          </p:sp>
          <p:sp>
            <p:nvSpPr>
              <p:cNvPr id="13" name="Oval 22"/>
              <p:cNvSpPr>
                <a:spLocks noChangeArrowheads="1"/>
              </p:cNvSpPr>
              <p:nvPr/>
            </p:nvSpPr>
            <p:spPr bwMode="auto">
              <a:xfrm>
                <a:off x="6769262" y="3590909"/>
                <a:ext cx="360390"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effectLst>
                      <a:outerShdw blurRad="38100" dist="38100" dir="2700000" algn="tl">
                        <a:srgbClr val="000000">
                          <a:alpha val="43137"/>
                        </a:srgbClr>
                      </a:outerShdw>
                    </a:effectLst>
                  </a:rPr>
                  <a:t>B</a:t>
                </a:r>
              </a:p>
            </p:txBody>
          </p:sp>
          <p:sp>
            <p:nvSpPr>
              <p:cNvPr id="14" name="Oval 23"/>
              <p:cNvSpPr>
                <a:spLocks noChangeArrowheads="1"/>
              </p:cNvSpPr>
              <p:nvPr/>
            </p:nvSpPr>
            <p:spPr bwMode="auto">
              <a:xfrm>
                <a:off x="5400732" y="4167172"/>
                <a:ext cx="360390" cy="360364"/>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effectLst>
                      <a:outerShdw blurRad="38100" dist="38100" dir="2700000" algn="tl">
                        <a:srgbClr val="000000">
                          <a:alpha val="43137"/>
                        </a:srgbClr>
                      </a:outerShdw>
                    </a:effectLst>
                  </a:rPr>
                  <a:t>C</a:t>
                </a:r>
              </a:p>
            </p:txBody>
          </p:sp>
          <p:sp>
            <p:nvSpPr>
              <p:cNvPr id="15" name="Oval 24"/>
              <p:cNvSpPr>
                <a:spLocks noChangeArrowheads="1"/>
              </p:cNvSpPr>
              <p:nvPr/>
            </p:nvSpPr>
            <p:spPr bwMode="auto">
              <a:xfrm>
                <a:off x="6769262" y="4094146"/>
                <a:ext cx="360390" cy="360364"/>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effectLst>
                      <a:outerShdw blurRad="38100" dist="38100" dir="2700000" algn="tl">
                        <a:srgbClr val="000000">
                          <a:alpha val="43137"/>
                        </a:srgbClr>
                      </a:outerShdw>
                    </a:effectLst>
                  </a:rPr>
                  <a:t>D</a:t>
                </a:r>
              </a:p>
            </p:txBody>
          </p:sp>
          <p:sp>
            <p:nvSpPr>
              <p:cNvPr id="16" name="Oval 27"/>
              <p:cNvSpPr>
                <a:spLocks noChangeArrowheads="1"/>
              </p:cNvSpPr>
              <p:nvPr/>
            </p:nvSpPr>
            <p:spPr bwMode="auto">
              <a:xfrm>
                <a:off x="8137791" y="4094146"/>
                <a:ext cx="360390" cy="360364"/>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dirty="0">
                    <a:solidFill>
                      <a:srgbClr val="FF0000"/>
                    </a:solidFill>
                    <a:effectLst>
                      <a:outerShdw blurRad="38100" dist="38100" dir="2700000" algn="tl">
                        <a:srgbClr val="000000">
                          <a:alpha val="43137"/>
                        </a:srgbClr>
                      </a:outerShdw>
                    </a:effectLst>
                  </a:rPr>
                  <a:t>E</a:t>
                </a:r>
              </a:p>
            </p:txBody>
          </p:sp>
          <p:sp>
            <p:nvSpPr>
              <p:cNvPr id="17" name="Oval 28"/>
              <p:cNvSpPr>
                <a:spLocks noChangeArrowheads="1"/>
              </p:cNvSpPr>
              <p:nvPr/>
            </p:nvSpPr>
            <p:spPr bwMode="auto">
              <a:xfrm>
                <a:off x="5041930" y="4886310"/>
                <a:ext cx="360390"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effectLst>
                      <a:outerShdw blurRad="38100" dist="38100" dir="2700000" algn="tl">
                        <a:srgbClr val="000000">
                          <a:alpha val="43137"/>
                        </a:srgbClr>
                      </a:outerShdw>
                    </a:effectLst>
                  </a:rPr>
                  <a:t>F</a:t>
                </a:r>
              </a:p>
            </p:txBody>
          </p:sp>
          <p:sp>
            <p:nvSpPr>
              <p:cNvPr id="18" name="Oval 29"/>
              <p:cNvSpPr>
                <a:spLocks noChangeArrowheads="1"/>
              </p:cNvSpPr>
              <p:nvPr/>
            </p:nvSpPr>
            <p:spPr bwMode="auto">
              <a:xfrm>
                <a:off x="5761123" y="4886310"/>
                <a:ext cx="360389"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effectLst>
                      <a:outerShdw blurRad="38100" dist="38100" dir="2700000" algn="tl">
                        <a:srgbClr val="000000">
                          <a:alpha val="43137"/>
                        </a:srgbClr>
                      </a:outerShdw>
                    </a:effectLst>
                  </a:rPr>
                  <a:t>G</a:t>
                </a:r>
              </a:p>
            </p:txBody>
          </p:sp>
          <p:sp>
            <p:nvSpPr>
              <p:cNvPr id="19" name="Oval 30"/>
              <p:cNvSpPr>
                <a:spLocks noChangeArrowheads="1"/>
              </p:cNvSpPr>
              <p:nvPr/>
            </p:nvSpPr>
            <p:spPr bwMode="auto">
              <a:xfrm>
                <a:off x="6410459" y="4886310"/>
                <a:ext cx="360390"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effectLst>
                      <a:outerShdw blurRad="38100" dist="38100" dir="2700000" algn="tl">
                        <a:srgbClr val="000000">
                          <a:alpha val="43137"/>
                        </a:srgbClr>
                      </a:outerShdw>
                    </a:effectLst>
                  </a:rPr>
                  <a:t>H</a:t>
                </a:r>
              </a:p>
            </p:txBody>
          </p:sp>
          <p:sp>
            <p:nvSpPr>
              <p:cNvPr id="20" name="Oval 31"/>
              <p:cNvSpPr>
                <a:spLocks noChangeArrowheads="1"/>
              </p:cNvSpPr>
              <p:nvPr/>
            </p:nvSpPr>
            <p:spPr bwMode="auto">
              <a:xfrm>
                <a:off x="7129652" y="4886310"/>
                <a:ext cx="360389"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effectLst>
                      <a:outerShdw blurRad="38100" dist="38100" dir="2700000" algn="tl">
                        <a:srgbClr val="000000">
                          <a:alpha val="43137"/>
                        </a:srgbClr>
                      </a:outerShdw>
                    </a:effectLst>
                  </a:rPr>
                  <a:t>I</a:t>
                </a:r>
              </a:p>
            </p:txBody>
          </p:sp>
          <p:sp>
            <p:nvSpPr>
              <p:cNvPr id="21" name="Oval 35"/>
              <p:cNvSpPr>
                <a:spLocks noChangeArrowheads="1"/>
              </p:cNvSpPr>
              <p:nvPr/>
            </p:nvSpPr>
            <p:spPr bwMode="auto">
              <a:xfrm>
                <a:off x="7778989" y="4886310"/>
                <a:ext cx="360390"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effectLst>
                      <a:outerShdw blurRad="38100" dist="38100" dir="2700000" algn="tl">
                        <a:srgbClr val="000000">
                          <a:alpha val="43137"/>
                        </a:srgbClr>
                      </a:outerShdw>
                    </a:effectLst>
                  </a:rPr>
                  <a:t>J</a:t>
                </a:r>
              </a:p>
            </p:txBody>
          </p:sp>
          <p:sp>
            <p:nvSpPr>
              <p:cNvPr id="22" name="Oval 36"/>
              <p:cNvSpPr>
                <a:spLocks noChangeArrowheads="1"/>
              </p:cNvSpPr>
              <p:nvPr/>
            </p:nvSpPr>
            <p:spPr bwMode="auto">
              <a:xfrm>
                <a:off x="8498182" y="4886310"/>
                <a:ext cx="360389"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effectLst>
                      <a:outerShdw blurRad="38100" dist="38100" dir="2700000" algn="tl">
                        <a:srgbClr val="000000">
                          <a:alpha val="43137"/>
                        </a:srgbClr>
                      </a:outerShdw>
                    </a:effectLst>
                  </a:rPr>
                  <a:t>K</a:t>
                </a:r>
              </a:p>
            </p:txBody>
          </p:sp>
          <p:sp>
            <p:nvSpPr>
              <p:cNvPr id="23" name="Oval 37"/>
              <p:cNvSpPr>
                <a:spLocks noChangeArrowheads="1"/>
              </p:cNvSpPr>
              <p:nvPr/>
            </p:nvSpPr>
            <p:spPr bwMode="auto">
              <a:xfrm>
                <a:off x="5041930" y="5607036"/>
                <a:ext cx="360390"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effectLst>
                      <a:outerShdw blurRad="38100" dist="38100" dir="2700000" algn="tl">
                        <a:srgbClr val="000000">
                          <a:alpha val="43137"/>
                        </a:srgbClr>
                      </a:outerShdw>
                    </a:effectLst>
                  </a:rPr>
                  <a:t>L</a:t>
                </a:r>
              </a:p>
            </p:txBody>
          </p:sp>
          <p:sp>
            <p:nvSpPr>
              <p:cNvPr id="24" name="Oval 38"/>
              <p:cNvSpPr>
                <a:spLocks noChangeArrowheads="1"/>
              </p:cNvSpPr>
              <p:nvPr/>
            </p:nvSpPr>
            <p:spPr bwMode="auto">
              <a:xfrm>
                <a:off x="5761123" y="5607036"/>
                <a:ext cx="360389"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effectLst>
                      <a:outerShdw blurRad="38100" dist="38100" dir="2700000" algn="tl">
                        <a:srgbClr val="000000">
                          <a:alpha val="43137"/>
                        </a:srgbClr>
                      </a:outerShdw>
                    </a:effectLst>
                  </a:rPr>
                  <a:t>M</a:t>
                </a:r>
              </a:p>
            </p:txBody>
          </p:sp>
          <p:sp>
            <p:nvSpPr>
              <p:cNvPr id="25" name="Oval 39"/>
              <p:cNvSpPr>
                <a:spLocks noChangeArrowheads="1"/>
              </p:cNvSpPr>
              <p:nvPr/>
            </p:nvSpPr>
            <p:spPr bwMode="auto">
              <a:xfrm>
                <a:off x="6410459" y="5607036"/>
                <a:ext cx="360390"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effectLst>
                      <a:outerShdw blurRad="38100" dist="38100" dir="2700000" algn="tl">
                        <a:srgbClr val="000000">
                          <a:alpha val="43137"/>
                        </a:srgbClr>
                      </a:outerShdw>
                    </a:effectLst>
                  </a:rPr>
                  <a:t>N</a:t>
                </a:r>
              </a:p>
            </p:txBody>
          </p:sp>
          <p:sp>
            <p:nvSpPr>
              <p:cNvPr id="26" name="Oval 40"/>
              <p:cNvSpPr>
                <a:spLocks noChangeArrowheads="1"/>
              </p:cNvSpPr>
              <p:nvPr/>
            </p:nvSpPr>
            <p:spPr bwMode="auto">
              <a:xfrm>
                <a:off x="7129652" y="5607036"/>
                <a:ext cx="360389"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effectLst>
                      <a:outerShdw blurRad="38100" dist="38100" dir="2700000" algn="tl">
                        <a:srgbClr val="000000">
                          <a:alpha val="43137"/>
                        </a:srgbClr>
                      </a:outerShdw>
                    </a:effectLst>
                  </a:rPr>
                  <a:t>O</a:t>
                </a:r>
              </a:p>
            </p:txBody>
          </p:sp>
          <p:sp>
            <p:nvSpPr>
              <p:cNvPr id="27" name="Oval 41"/>
              <p:cNvSpPr>
                <a:spLocks noChangeArrowheads="1"/>
              </p:cNvSpPr>
              <p:nvPr/>
            </p:nvSpPr>
            <p:spPr bwMode="auto">
              <a:xfrm>
                <a:off x="7778989" y="5607036"/>
                <a:ext cx="360390"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effectLst>
                      <a:outerShdw blurRad="38100" dist="38100" dir="2700000" algn="tl">
                        <a:srgbClr val="000000">
                          <a:alpha val="43137"/>
                        </a:srgbClr>
                      </a:outerShdw>
                    </a:effectLst>
                  </a:rPr>
                  <a:t>P</a:t>
                </a:r>
              </a:p>
            </p:txBody>
          </p:sp>
          <p:sp>
            <p:nvSpPr>
              <p:cNvPr id="28" name="Oval 42"/>
              <p:cNvSpPr>
                <a:spLocks noChangeArrowheads="1"/>
              </p:cNvSpPr>
              <p:nvPr/>
            </p:nvSpPr>
            <p:spPr bwMode="auto">
              <a:xfrm>
                <a:off x="8498182" y="5607036"/>
                <a:ext cx="360389"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US" altLang="zh-CN" sz="2000" b="1">
                    <a:solidFill>
                      <a:srgbClr val="FF0000"/>
                    </a:solidFill>
                    <a:effectLst>
                      <a:outerShdw blurRad="38100" dist="38100" dir="2700000" algn="tl">
                        <a:srgbClr val="000000">
                          <a:alpha val="43137"/>
                        </a:srgbClr>
                      </a:outerShdw>
                    </a:effectLst>
                  </a:rPr>
                  <a:t>Q</a:t>
                </a:r>
              </a:p>
            </p:txBody>
          </p:sp>
          <p:sp>
            <p:nvSpPr>
              <p:cNvPr id="29" name="Line 43"/>
              <p:cNvSpPr>
                <a:spLocks noChangeShapeType="1"/>
              </p:cNvSpPr>
              <p:nvPr/>
            </p:nvSpPr>
            <p:spPr bwMode="auto">
              <a:xfrm>
                <a:off x="6913736" y="3446446"/>
                <a:ext cx="0" cy="144463"/>
              </a:xfrm>
              <a:prstGeom prst="line">
                <a:avLst/>
              </a:prstGeom>
              <a:noFill/>
              <a:ln w="9525">
                <a:solidFill>
                  <a:schemeClr val="tx1"/>
                </a:solidFill>
                <a:round/>
              </a:ln>
              <a:effectLst/>
            </p:spPr>
            <p:txBody>
              <a:bodyPr/>
              <a:lstStyle/>
              <a:p>
                <a:pPr fontAlgn="auto">
                  <a:spcBef>
                    <a:spcPts val="0"/>
                  </a:spcBef>
                  <a:spcAft>
                    <a:spcPts val="0"/>
                  </a:spcAft>
                  <a:defRPr/>
                </a:pPr>
                <a:endParaRPr lang="zh-CN" altLang="en-US" sz="2000" b="1">
                  <a:effectLst>
                    <a:outerShdw blurRad="38100" dist="38100" dir="2700000" algn="tl">
                      <a:srgbClr val="000000">
                        <a:alpha val="43137"/>
                      </a:srgbClr>
                    </a:outerShdw>
                  </a:effectLst>
                  <a:latin typeface="+mn-lt"/>
                  <a:ea typeface="+mn-ea"/>
                </a:endParaRPr>
              </a:p>
            </p:txBody>
          </p:sp>
          <p:sp>
            <p:nvSpPr>
              <p:cNvPr id="30" name="Text Box 44"/>
              <p:cNvSpPr txBox="1">
                <a:spLocks noChangeArrowheads="1"/>
              </p:cNvSpPr>
              <p:nvPr/>
            </p:nvSpPr>
            <p:spPr bwMode="auto">
              <a:xfrm>
                <a:off x="6616850" y="3314683"/>
                <a:ext cx="325463" cy="400051"/>
              </a:xfrm>
              <a:prstGeom prst="rect">
                <a:avLst/>
              </a:prstGeom>
              <a:noFill/>
              <a:ln w="9525">
                <a:noFill/>
                <a:miter lim="800000"/>
              </a:ln>
              <a:effectLst/>
            </p:spPr>
            <p:txBody>
              <a:bodyPr wrap="none">
                <a:spAutoFit/>
              </a:bodyPr>
              <a:lstStyle/>
              <a:p>
                <a:pPr fontAlgn="auto">
                  <a:spcBef>
                    <a:spcPts val="0"/>
                  </a:spcBef>
                  <a:spcAft>
                    <a:spcPts val="0"/>
                  </a:spcAft>
                  <a:defRPr/>
                </a:pPr>
                <a:r>
                  <a:rPr lang="en-US" altLang="zh-CN" sz="2000" b="1" dirty="0">
                    <a:solidFill>
                      <a:srgbClr val="0000FF"/>
                    </a:solidFill>
                    <a:effectLst>
                      <a:outerShdw blurRad="38100" dist="38100" dir="2700000" algn="tl">
                        <a:srgbClr val="000000">
                          <a:alpha val="43137"/>
                        </a:srgbClr>
                      </a:outerShdw>
                    </a:effectLst>
                    <a:latin typeface="+mn-lt"/>
                    <a:ea typeface="+mn-ea"/>
                  </a:rPr>
                  <a:t>1</a:t>
                </a:r>
              </a:p>
            </p:txBody>
          </p:sp>
          <p:sp>
            <p:nvSpPr>
              <p:cNvPr id="31" name="Line 45"/>
              <p:cNvSpPr>
                <a:spLocks noChangeShapeType="1"/>
              </p:cNvSpPr>
              <p:nvPr/>
            </p:nvSpPr>
            <p:spPr bwMode="auto">
              <a:xfrm>
                <a:off x="6913736" y="3951271"/>
                <a:ext cx="0" cy="142875"/>
              </a:xfrm>
              <a:prstGeom prst="line">
                <a:avLst/>
              </a:prstGeom>
              <a:noFill/>
              <a:ln w="9525">
                <a:solidFill>
                  <a:schemeClr val="tx1"/>
                </a:solidFill>
                <a:round/>
              </a:ln>
              <a:effectLst/>
            </p:spPr>
            <p:txBody>
              <a:bodyPr/>
              <a:lstStyle/>
              <a:p>
                <a:pPr fontAlgn="auto">
                  <a:spcBef>
                    <a:spcPts val="0"/>
                  </a:spcBef>
                  <a:spcAft>
                    <a:spcPts val="0"/>
                  </a:spcAft>
                  <a:defRPr/>
                </a:pPr>
                <a:endParaRPr lang="zh-CN" altLang="en-US" sz="2000" b="1">
                  <a:solidFill>
                    <a:srgbClr val="0000FF"/>
                  </a:solidFill>
                  <a:effectLst>
                    <a:outerShdw blurRad="38100" dist="38100" dir="2700000" algn="tl">
                      <a:srgbClr val="000000">
                        <a:alpha val="43137"/>
                      </a:srgbClr>
                    </a:outerShdw>
                  </a:effectLst>
                  <a:latin typeface="+mn-lt"/>
                  <a:ea typeface="+mn-ea"/>
                </a:endParaRPr>
              </a:p>
            </p:txBody>
          </p:sp>
          <p:sp>
            <p:nvSpPr>
              <p:cNvPr id="32" name="Line 46"/>
              <p:cNvSpPr>
                <a:spLocks noChangeShapeType="1"/>
              </p:cNvSpPr>
              <p:nvPr/>
            </p:nvSpPr>
            <p:spPr bwMode="auto">
              <a:xfrm flipH="1">
                <a:off x="5689679" y="3878246"/>
                <a:ext cx="1079582" cy="360364"/>
              </a:xfrm>
              <a:prstGeom prst="line">
                <a:avLst/>
              </a:prstGeom>
              <a:noFill/>
              <a:ln w="9525">
                <a:solidFill>
                  <a:schemeClr val="tx1"/>
                </a:solidFill>
                <a:round/>
              </a:ln>
              <a:effectLst/>
            </p:spPr>
            <p:txBody>
              <a:bodyPr/>
              <a:lstStyle/>
              <a:p>
                <a:pPr fontAlgn="auto">
                  <a:spcBef>
                    <a:spcPts val="0"/>
                  </a:spcBef>
                  <a:spcAft>
                    <a:spcPts val="0"/>
                  </a:spcAft>
                  <a:defRPr/>
                </a:pPr>
                <a:endParaRPr lang="zh-CN" altLang="en-US" sz="2000" b="1">
                  <a:effectLst>
                    <a:outerShdw blurRad="38100" dist="38100" dir="2700000" algn="tl">
                      <a:srgbClr val="000000">
                        <a:alpha val="43137"/>
                      </a:srgbClr>
                    </a:outerShdw>
                  </a:effectLst>
                  <a:latin typeface="+mn-lt"/>
                  <a:ea typeface="+mn-ea"/>
                </a:endParaRPr>
              </a:p>
            </p:txBody>
          </p:sp>
          <p:sp>
            <p:nvSpPr>
              <p:cNvPr id="33" name="Line 47"/>
              <p:cNvSpPr>
                <a:spLocks noChangeShapeType="1"/>
              </p:cNvSpPr>
              <p:nvPr/>
            </p:nvSpPr>
            <p:spPr bwMode="auto">
              <a:xfrm>
                <a:off x="7129652" y="3878246"/>
                <a:ext cx="1008139" cy="288925"/>
              </a:xfrm>
              <a:prstGeom prst="line">
                <a:avLst/>
              </a:prstGeom>
              <a:noFill/>
              <a:ln w="9525">
                <a:solidFill>
                  <a:schemeClr val="tx1"/>
                </a:solidFill>
                <a:round/>
              </a:ln>
              <a:effectLst/>
            </p:spPr>
            <p:txBody>
              <a:bodyPr/>
              <a:lstStyle/>
              <a:p>
                <a:pPr fontAlgn="auto">
                  <a:spcBef>
                    <a:spcPts val="0"/>
                  </a:spcBef>
                  <a:spcAft>
                    <a:spcPts val="0"/>
                  </a:spcAft>
                  <a:defRPr/>
                </a:pPr>
                <a:endParaRPr lang="zh-CN" altLang="en-US" sz="2000" b="1">
                  <a:effectLst>
                    <a:outerShdw blurRad="38100" dist="38100" dir="2700000" algn="tl">
                      <a:srgbClr val="000000">
                        <a:alpha val="43137"/>
                      </a:srgbClr>
                    </a:outerShdw>
                  </a:effectLst>
                  <a:latin typeface="+mn-lt"/>
                  <a:ea typeface="+mn-ea"/>
                </a:endParaRPr>
              </a:p>
            </p:txBody>
          </p:sp>
          <p:sp>
            <p:nvSpPr>
              <p:cNvPr id="34" name="Line 48"/>
              <p:cNvSpPr>
                <a:spLocks noChangeShapeType="1"/>
              </p:cNvSpPr>
              <p:nvPr/>
            </p:nvSpPr>
            <p:spPr bwMode="auto">
              <a:xfrm flipH="1">
                <a:off x="5257846" y="4525947"/>
                <a:ext cx="215916" cy="360364"/>
              </a:xfrm>
              <a:prstGeom prst="line">
                <a:avLst/>
              </a:prstGeom>
              <a:noFill/>
              <a:ln w="9525">
                <a:solidFill>
                  <a:schemeClr val="tx1"/>
                </a:solidFill>
                <a:round/>
              </a:ln>
              <a:effectLst/>
            </p:spPr>
            <p:txBody>
              <a:bodyPr/>
              <a:lstStyle/>
              <a:p>
                <a:pPr fontAlgn="auto">
                  <a:spcBef>
                    <a:spcPts val="0"/>
                  </a:spcBef>
                  <a:spcAft>
                    <a:spcPts val="0"/>
                  </a:spcAft>
                  <a:defRPr/>
                </a:pPr>
                <a:endParaRPr lang="zh-CN" altLang="en-US" sz="2000" b="1">
                  <a:solidFill>
                    <a:srgbClr val="0000FF"/>
                  </a:solidFill>
                  <a:effectLst>
                    <a:outerShdw blurRad="38100" dist="38100" dir="2700000" algn="tl">
                      <a:srgbClr val="000000">
                        <a:alpha val="43137"/>
                      </a:srgbClr>
                    </a:outerShdw>
                  </a:effectLst>
                  <a:latin typeface="+mn-lt"/>
                  <a:ea typeface="+mn-ea"/>
                </a:endParaRPr>
              </a:p>
            </p:txBody>
          </p:sp>
          <p:sp>
            <p:nvSpPr>
              <p:cNvPr id="35" name="Line 49"/>
              <p:cNvSpPr>
                <a:spLocks noChangeShapeType="1"/>
              </p:cNvSpPr>
              <p:nvPr/>
            </p:nvSpPr>
            <p:spPr bwMode="auto">
              <a:xfrm>
                <a:off x="5618237" y="4525947"/>
                <a:ext cx="287359" cy="360364"/>
              </a:xfrm>
              <a:prstGeom prst="line">
                <a:avLst/>
              </a:prstGeom>
              <a:noFill/>
              <a:ln w="9525">
                <a:solidFill>
                  <a:schemeClr val="tx1"/>
                </a:solidFill>
                <a:round/>
              </a:ln>
              <a:effectLst/>
            </p:spPr>
            <p:txBody>
              <a:bodyPr/>
              <a:lstStyle/>
              <a:p>
                <a:pPr fontAlgn="auto">
                  <a:spcBef>
                    <a:spcPts val="0"/>
                  </a:spcBef>
                  <a:spcAft>
                    <a:spcPts val="0"/>
                  </a:spcAft>
                  <a:defRPr/>
                </a:pPr>
                <a:endParaRPr lang="zh-CN" altLang="en-US" sz="2000" b="1">
                  <a:solidFill>
                    <a:srgbClr val="0000FF"/>
                  </a:solidFill>
                  <a:effectLst>
                    <a:outerShdw blurRad="38100" dist="38100" dir="2700000" algn="tl">
                      <a:srgbClr val="000000">
                        <a:alpha val="43137"/>
                      </a:srgbClr>
                    </a:outerShdw>
                  </a:effectLst>
                  <a:latin typeface="+mn-lt"/>
                  <a:ea typeface="+mn-ea"/>
                </a:endParaRPr>
              </a:p>
            </p:txBody>
          </p:sp>
          <p:sp>
            <p:nvSpPr>
              <p:cNvPr id="36" name="Line 50"/>
              <p:cNvSpPr>
                <a:spLocks noChangeShapeType="1"/>
              </p:cNvSpPr>
              <p:nvPr/>
            </p:nvSpPr>
            <p:spPr bwMode="auto">
              <a:xfrm flipH="1">
                <a:off x="6624789" y="4454510"/>
                <a:ext cx="217504" cy="431801"/>
              </a:xfrm>
              <a:prstGeom prst="line">
                <a:avLst/>
              </a:prstGeom>
              <a:noFill/>
              <a:ln w="9525">
                <a:solidFill>
                  <a:schemeClr val="tx1"/>
                </a:solidFill>
                <a:round/>
              </a:ln>
              <a:effectLst/>
            </p:spPr>
            <p:txBody>
              <a:bodyPr/>
              <a:lstStyle/>
              <a:p>
                <a:pPr fontAlgn="auto">
                  <a:spcBef>
                    <a:spcPts val="0"/>
                  </a:spcBef>
                  <a:spcAft>
                    <a:spcPts val="0"/>
                  </a:spcAft>
                  <a:defRPr/>
                </a:pPr>
                <a:endParaRPr lang="zh-CN" altLang="en-US" sz="2000" b="1">
                  <a:solidFill>
                    <a:srgbClr val="0000FF"/>
                  </a:solidFill>
                  <a:effectLst>
                    <a:outerShdw blurRad="38100" dist="38100" dir="2700000" algn="tl">
                      <a:srgbClr val="000000">
                        <a:alpha val="43137"/>
                      </a:srgbClr>
                    </a:outerShdw>
                  </a:effectLst>
                  <a:latin typeface="+mn-lt"/>
                  <a:ea typeface="+mn-ea"/>
                </a:endParaRPr>
              </a:p>
            </p:txBody>
          </p:sp>
          <p:sp>
            <p:nvSpPr>
              <p:cNvPr id="37" name="Line 51"/>
              <p:cNvSpPr>
                <a:spLocks noChangeShapeType="1"/>
              </p:cNvSpPr>
              <p:nvPr/>
            </p:nvSpPr>
            <p:spPr bwMode="auto">
              <a:xfrm>
                <a:off x="6985178" y="4454510"/>
                <a:ext cx="287360" cy="431801"/>
              </a:xfrm>
              <a:prstGeom prst="line">
                <a:avLst/>
              </a:prstGeom>
              <a:noFill/>
              <a:ln w="9525">
                <a:solidFill>
                  <a:schemeClr val="tx1"/>
                </a:solidFill>
                <a:round/>
              </a:ln>
              <a:effectLst/>
            </p:spPr>
            <p:txBody>
              <a:bodyPr/>
              <a:lstStyle/>
              <a:p>
                <a:pPr fontAlgn="auto">
                  <a:spcBef>
                    <a:spcPts val="0"/>
                  </a:spcBef>
                  <a:spcAft>
                    <a:spcPts val="0"/>
                  </a:spcAft>
                  <a:defRPr/>
                </a:pPr>
                <a:endParaRPr lang="zh-CN" altLang="en-US" sz="2000" b="1">
                  <a:solidFill>
                    <a:srgbClr val="0000FF"/>
                  </a:solidFill>
                  <a:effectLst>
                    <a:outerShdw blurRad="38100" dist="38100" dir="2700000" algn="tl">
                      <a:srgbClr val="000000">
                        <a:alpha val="43137"/>
                      </a:srgbClr>
                    </a:outerShdw>
                  </a:effectLst>
                  <a:latin typeface="+mn-lt"/>
                  <a:ea typeface="+mn-ea"/>
                </a:endParaRPr>
              </a:p>
            </p:txBody>
          </p:sp>
          <p:sp>
            <p:nvSpPr>
              <p:cNvPr id="38" name="Line 52"/>
              <p:cNvSpPr>
                <a:spLocks noChangeShapeType="1"/>
              </p:cNvSpPr>
              <p:nvPr/>
            </p:nvSpPr>
            <p:spPr bwMode="auto">
              <a:xfrm flipH="1">
                <a:off x="7993318" y="4454510"/>
                <a:ext cx="217504" cy="431801"/>
              </a:xfrm>
              <a:prstGeom prst="line">
                <a:avLst/>
              </a:prstGeom>
              <a:noFill/>
              <a:ln w="9525">
                <a:solidFill>
                  <a:schemeClr val="tx1"/>
                </a:solidFill>
                <a:round/>
              </a:ln>
              <a:effectLst/>
            </p:spPr>
            <p:txBody>
              <a:bodyPr/>
              <a:lstStyle/>
              <a:p>
                <a:pPr fontAlgn="auto">
                  <a:spcBef>
                    <a:spcPts val="0"/>
                  </a:spcBef>
                  <a:spcAft>
                    <a:spcPts val="0"/>
                  </a:spcAft>
                  <a:defRPr/>
                </a:pPr>
                <a:endParaRPr lang="zh-CN" altLang="en-US" sz="2000" b="1">
                  <a:solidFill>
                    <a:srgbClr val="0000FF"/>
                  </a:solidFill>
                  <a:effectLst>
                    <a:outerShdw blurRad="38100" dist="38100" dir="2700000" algn="tl">
                      <a:srgbClr val="000000">
                        <a:alpha val="43137"/>
                      </a:srgbClr>
                    </a:outerShdw>
                  </a:effectLst>
                  <a:latin typeface="+mn-lt"/>
                  <a:ea typeface="+mn-ea"/>
                </a:endParaRPr>
              </a:p>
            </p:txBody>
          </p:sp>
          <p:sp>
            <p:nvSpPr>
              <p:cNvPr id="39" name="Line 53"/>
              <p:cNvSpPr>
                <a:spLocks noChangeShapeType="1"/>
              </p:cNvSpPr>
              <p:nvPr/>
            </p:nvSpPr>
            <p:spPr bwMode="auto">
              <a:xfrm>
                <a:off x="8353708" y="4454510"/>
                <a:ext cx="287360" cy="431801"/>
              </a:xfrm>
              <a:prstGeom prst="line">
                <a:avLst/>
              </a:prstGeom>
              <a:noFill/>
              <a:ln w="9525">
                <a:solidFill>
                  <a:schemeClr val="tx1"/>
                </a:solidFill>
                <a:round/>
              </a:ln>
              <a:effectLst/>
            </p:spPr>
            <p:txBody>
              <a:bodyPr/>
              <a:lstStyle/>
              <a:p>
                <a:pPr fontAlgn="auto">
                  <a:spcBef>
                    <a:spcPts val="0"/>
                  </a:spcBef>
                  <a:spcAft>
                    <a:spcPts val="0"/>
                  </a:spcAft>
                  <a:defRPr/>
                </a:pPr>
                <a:endParaRPr lang="zh-CN" altLang="en-US" sz="2000" b="1">
                  <a:solidFill>
                    <a:srgbClr val="0000FF"/>
                  </a:solidFill>
                  <a:effectLst>
                    <a:outerShdw blurRad="38100" dist="38100" dir="2700000" algn="tl">
                      <a:srgbClr val="000000">
                        <a:alpha val="43137"/>
                      </a:srgbClr>
                    </a:outerShdw>
                  </a:effectLst>
                  <a:latin typeface="+mn-lt"/>
                  <a:ea typeface="+mn-ea"/>
                </a:endParaRPr>
              </a:p>
            </p:txBody>
          </p:sp>
          <p:sp>
            <p:nvSpPr>
              <p:cNvPr id="40" name="Line 54"/>
              <p:cNvSpPr>
                <a:spLocks noChangeShapeType="1"/>
              </p:cNvSpPr>
              <p:nvPr/>
            </p:nvSpPr>
            <p:spPr bwMode="auto">
              <a:xfrm>
                <a:off x="5216568" y="5246673"/>
                <a:ext cx="0" cy="360364"/>
              </a:xfrm>
              <a:prstGeom prst="line">
                <a:avLst/>
              </a:prstGeom>
              <a:noFill/>
              <a:ln w="9525">
                <a:solidFill>
                  <a:schemeClr val="tx1"/>
                </a:solidFill>
                <a:round/>
              </a:ln>
              <a:effectLst/>
            </p:spPr>
            <p:txBody>
              <a:bodyPr/>
              <a:lstStyle/>
              <a:p>
                <a:pPr fontAlgn="auto">
                  <a:spcBef>
                    <a:spcPts val="0"/>
                  </a:spcBef>
                  <a:spcAft>
                    <a:spcPts val="0"/>
                  </a:spcAft>
                  <a:defRPr/>
                </a:pPr>
                <a:endParaRPr lang="zh-CN" altLang="en-US" sz="2000" b="1">
                  <a:effectLst>
                    <a:outerShdw blurRad="38100" dist="38100" dir="2700000" algn="tl">
                      <a:srgbClr val="000000">
                        <a:alpha val="43137"/>
                      </a:srgbClr>
                    </a:outerShdw>
                  </a:effectLst>
                  <a:latin typeface="+mn-lt"/>
                  <a:ea typeface="+mn-ea"/>
                </a:endParaRPr>
              </a:p>
            </p:txBody>
          </p:sp>
          <p:sp>
            <p:nvSpPr>
              <p:cNvPr id="41" name="Line 55"/>
              <p:cNvSpPr>
                <a:spLocks noChangeShapeType="1"/>
              </p:cNvSpPr>
              <p:nvPr/>
            </p:nvSpPr>
            <p:spPr bwMode="auto">
              <a:xfrm>
                <a:off x="5937348" y="5246673"/>
                <a:ext cx="0" cy="360364"/>
              </a:xfrm>
              <a:prstGeom prst="line">
                <a:avLst/>
              </a:prstGeom>
              <a:noFill/>
              <a:ln w="9525">
                <a:solidFill>
                  <a:schemeClr val="tx1"/>
                </a:solidFill>
                <a:round/>
              </a:ln>
              <a:effectLst/>
            </p:spPr>
            <p:txBody>
              <a:bodyPr/>
              <a:lstStyle/>
              <a:p>
                <a:pPr fontAlgn="auto">
                  <a:spcBef>
                    <a:spcPts val="0"/>
                  </a:spcBef>
                  <a:spcAft>
                    <a:spcPts val="0"/>
                  </a:spcAft>
                  <a:defRPr/>
                </a:pPr>
                <a:endParaRPr lang="zh-CN" altLang="en-US" sz="2000" b="1">
                  <a:effectLst>
                    <a:outerShdw blurRad="38100" dist="38100" dir="2700000" algn="tl">
                      <a:srgbClr val="000000">
                        <a:alpha val="43137"/>
                      </a:srgbClr>
                    </a:outerShdw>
                  </a:effectLst>
                  <a:latin typeface="+mn-lt"/>
                  <a:ea typeface="+mn-ea"/>
                </a:endParaRPr>
              </a:p>
            </p:txBody>
          </p:sp>
          <p:sp>
            <p:nvSpPr>
              <p:cNvPr id="42" name="Line 56"/>
              <p:cNvSpPr>
                <a:spLocks noChangeShapeType="1"/>
              </p:cNvSpPr>
              <p:nvPr/>
            </p:nvSpPr>
            <p:spPr bwMode="auto">
              <a:xfrm>
                <a:off x="6658128" y="5246673"/>
                <a:ext cx="0" cy="360364"/>
              </a:xfrm>
              <a:prstGeom prst="line">
                <a:avLst/>
              </a:prstGeom>
              <a:noFill/>
              <a:ln w="9525">
                <a:solidFill>
                  <a:schemeClr val="tx1"/>
                </a:solidFill>
                <a:round/>
              </a:ln>
              <a:effectLst/>
            </p:spPr>
            <p:txBody>
              <a:bodyPr/>
              <a:lstStyle/>
              <a:p>
                <a:pPr fontAlgn="auto">
                  <a:spcBef>
                    <a:spcPts val="0"/>
                  </a:spcBef>
                  <a:spcAft>
                    <a:spcPts val="0"/>
                  </a:spcAft>
                  <a:defRPr/>
                </a:pPr>
                <a:endParaRPr lang="zh-CN" altLang="en-US" sz="2000" b="1">
                  <a:effectLst>
                    <a:outerShdw blurRad="38100" dist="38100" dir="2700000" algn="tl">
                      <a:srgbClr val="000000">
                        <a:alpha val="43137"/>
                      </a:srgbClr>
                    </a:outerShdw>
                  </a:effectLst>
                  <a:latin typeface="+mn-lt"/>
                  <a:ea typeface="+mn-ea"/>
                </a:endParaRPr>
              </a:p>
            </p:txBody>
          </p:sp>
          <p:sp>
            <p:nvSpPr>
              <p:cNvPr id="43" name="Line 57"/>
              <p:cNvSpPr>
                <a:spLocks noChangeShapeType="1"/>
              </p:cNvSpPr>
              <p:nvPr/>
            </p:nvSpPr>
            <p:spPr bwMode="auto">
              <a:xfrm>
                <a:off x="7305878" y="5246673"/>
                <a:ext cx="0" cy="360364"/>
              </a:xfrm>
              <a:prstGeom prst="line">
                <a:avLst/>
              </a:prstGeom>
              <a:noFill/>
              <a:ln w="9525">
                <a:solidFill>
                  <a:schemeClr val="tx1"/>
                </a:solidFill>
                <a:round/>
              </a:ln>
              <a:effectLst/>
            </p:spPr>
            <p:txBody>
              <a:bodyPr/>
              <a:lstStyle/>
              <a:p>
                <a:pPr fontAlgn="auto">
                  <a:spcBef>
                    <a:spcPts val="0"/>
                  </a:spcBef>
                  <a:spcAft>
                    <a:spcPts val="0"/>
                  </a:spcAft>
                  <a:defRPr/>
                </a:pPr>
                <a:endParaRPr lang="zh-CN" altLang="en-US" sz="2000" b="1">
                  <a:effectLst>
                    <a:outerShdw blurRad="38100" dist="38100" dir="2700000" algn="tl">
                      <a:srgbClr val="000000">
                        <a:alpha val="43137"/>
                      </a:srgbClr>
                    </a:outerShdw>
                  </a:effectLst>
                  <a:latin typeface="+mn-lt"/>
                  <a:ea typeface="+mn-ea"/>
                </a:endParaRPr>
              </a:p>
            </p:txBody>
          </p:sp>
          <p:sp>
            <p:nvSpPr>
              <p:cNvPr id="44" name="Line 58"/>
              <p:cNvSpPr>
                <a:spLocks noChangeShapeType="1"/>
              </p:cNvSpPr>
              <p:nvPr/>
            </p:nvSpPr>
            <p:spPr bwMode="auto">
              <a:xfrm>
                <a:off x="8025070" y="5246673"/>
                <a:ext cx="0" cy="360364"/>
              </a:xfrm>
              <a:prstGeom prst="line">
                <a:avLst/>
              </a:prstGeom>
              <a:noFill/>
              <a:ln w="9525">
                <a:solidFill>
                  <a:schemeClr val="tx1"/>
                </a:solidFill>
                <a:round/>
              </a:ln>
              <a:effectLst/>
            </p:spPr>
            <p:txBody>
              <a:bodyPr/>
              <a:lstStyle/>
              <a:p>
                <a:pPr fontAlgn="auto">
                  <a:spcBef>
                    <a:spcPts val="0"/>
                  </a:spcBef>
                  <a:spcAft>
                    <a:spcPts val="0"/>
                  </a:spcAft>
                  <a:defRPr/>
                </a:pPr>
                <a:endParaRPr lang="zh-CN" altLang="en-US" sz="2000" b="1">
                  <a:effectLst>
                    <a:outerShdw blurRad="38100" dist="38100" dir="2700000" algn="tl">
                      <a:srgbClr val="000000">
                        <a:alpha val="43137"/>
                      </a:srgbClr>
                    </a:outerShdw>
                  </a:effectLst>
                  <a:latin typeface="+mn-lt"/>
                  <a:ea typeface="+mn-ea"/>
                </a:endParaRPr>
              </a:p>
            </p:txBody>
          </p:sp>
          <p:sp>
            <p:nvSpPr>
              <p:cNvPr id="45" name="Line 59"/>
              <p:cNvSpPr>
                <a:spLocks noChangeShapeType="1"/>
              </p:cNvSpPr>
              <p:nvPr/>
            </p:nvSpPr>
            <p:spPr bwMode="auto">
              <a:xfrm>
                <a:off x="8674407" y="5246673"/>
                <a:ext cx="0" cy="360364"/>
              </a:xfrm>
              <a:prstGeom prst="line">
                <a:avLst/>
              </a:prstGeom>
              <a:noFill/>
              <a:ln w="9525">
                <a:solidFill>
                  <a:schemeClr val="tx1"/>
                </a:solidFill>
                <a:round/>
              </a:ln>
              <a:effectLst/>
            </p:spPr>
            <p:txBody>
              <a:bodyPr/>
              <a:lstStyle/>
              <a:p>
                <a:pPr fontAlgn="auto">
                  <a:spcBef>
                    <a:spcPts val="0"/>
                  </a:spcBef>
                  <a:spcAft>
                    <a:spcPts val="0"/>
                  </a:spcAft>
                  <a:defRPr/>
                </a:pPr>
                <a:endParaRPr lang="zh-CN" altLang="en-US" sz="2000" b="1">
                  <a:effectLst>
                    <a:outerShdw blurRad="38100" dist="38100" dir="2700000" algn="tl">
                      <a:srgbClr val="000000">
                        <a:alpha val="43137"/>
                      </a:srgbClr>
                    </a:outerShdw>
                  </a:effectLst>
                  <a:latin typeface="+mn-lt"/>
                  <a:ea typeface="+mn-ea"/>
                </a:endParaRPr>
              </a:p>
            </p:txBody>
          </p:sp>
          <p:sp>
            <p:nvSpPr>
              <p:cNvPr id="46" name="Text Box 60"/>
              <p:cNvSpPr txBox="1">
                <a:spLocks noChangeArrowheads="1"/>
              </p:cNvSpPr>
              <p:nvPr/>
            </p:nvSpPr>
            <p:spPr bwMode="auto">
              <a:xfrm>
                <a:off x="5977039" y="3814746"/>
                <a:ext cx="325462" cy="400051"/>
              </a:xfrm>
              <a:prstGeom prst="rect">
                <a:avLst/>
              </a:prstGeom>
              <a:noFill/>
              <a:ln w="9525">
                <a:noFill/>
                <a:miter lim="800000"/>
              </a:ln>
              <a:effectLst/>
            </p:spPr>
            <p:txBody>
              <a:bodyPr wrap="none">
                <a:spAutoFit/>
              </a:bodyPr>
              <a:lstStyle/>
              <a:p>
                <a:pPr fontAlgn="auto">
                  <a:spcBef>
                    <a:spcPts val="0"/>
                  </a:spcBef>
                  <a:spcAft>
                    <a:spcPts val="0"/>
                  </a:spcAft>
                  <a:defRPr/>
                </a:pPr>
                <a:r>
                  <a:rPr lang="en-US" altLang="zh-CN" sz="2000" b="1" dirty="0">
                    <a:solidFill>
                      <a:srgbClr val="0000FF"/>
                    </a:solidFill>
                    <a:effectLst>
                      <a:outerShdw blurRad="38100" dist="38100" dir="2700000" algn="tl">
                        <a:srgbClr val="000000">
                          <a:alpha val="43137"/>
                        </a:srgbClr>
                      </a:outerShdw>
                    </a:effectLst>
                    <a:latin typeface="+mn-lt"/>
                    <a:ea typeface="+mn-ea"/>
                  </a:rPr>
                  <a:t>2</a:t>
                </a:r>
              </a:p>
            </p:txBody>
          </p:sp>
          <p:sp>
            <p:nvSpPr>
              <p:cNvPr id="47" name="Text Box 61"/>
              <p:cNvSpPr txBox="1">
                <a:spLocks noChangeArrowheads="1"/>
              </p:cNvSpPr>
              <p:nvPr/>
            </p:nvSpPr>
            <p:spPr bwMode="auto">
              <a:xfrm>
                <a:off x="6626376" y="3806809"/>
                <a:ext cx="325463" cy="400051"/>
              </a:xfrm>
              <a:prstGeom prst="rect">
                <a:avLst/>
              </a:prstGeom>
              <a:noFill/>
              <a:ln w="9525">
                <a:noFill/>
                <a:miter lim="800000"/>
              </a:ln>
              <a:effectLst/>
            </p:spPr>
            <p:txBody>
              <a:bodyPr wrap="none">
                <a:spAutoFit/>
              </a:bodyPr>
              <a:lstStyle/>
              <a:p>
                <a:pPr fontAlgn="auto">
                  <a:spcBef>
                    <a:spcPts val="0"/>
                  </a:spcBef>
                  <a:spcAft>
                    <a:spcPts val="0"/>
                  </a:spcAft>
                  <a:defRPr/>
                </a:pPr>
                <a:r>
                  <a:rPr lang="en-US" altLang="zh-CN" sz="2000" b="1" dirty="0">
                    <a:solidFill>
                      <a:srgbClr val="0000FF"/>
                    </a:solidFill>
                    <a:effectLst>
                      <a:outerShdw blurRad="38100" dist="38100" dir="2700000" algn="tl">
                        <a:srgbClr val="000000">
                          <a:alpha val="43137"/>
                        </a:srgbClr>
                      </a:outerShdw>
                    </a:effectLst>
                    <a:latin typeface="+mn-lt"/>
                    <a:ea typeface="+mn-ea"/>
                  </a:rPr>
                  <a:t>3</a:t>
                </a:r>
              </a:p>
            </p:txBody>
          </p:sp>
          <p:sp>
            <p:nvSpPr>
              <p:cNvPr id="48" name="Text Box 62"/>
              <p:cNvSpPr txBox="1">
                <a:spLocks noChangeArrowheads="1"/>
              </p:cNvSpPr>
              <p:nvPr/>
            </p:nvSpPr>
            <p:spPr bwMode="auto">
              <a:xfrm>
                <a:off x="7501156" y="3814746"/>
                <a:ext cx="325462" cy="400051"/>
              </a:xfrm>
              <a:prstGeom prst="rect">
                <a:avLst/>
              </a:prstGeom>
              <a:noFill/>
              <a:ln w="9525">
                <a:noFill/>
                <a:miter lim="800000"/>
              </a:ln>
              <a:effectLst/>
            </p:spPr>
            <p:txBody>
              <a:bodyPr wrap="none">
                <a:spAutoFit/>
              </a:bodyPr>
              <a:lstStyle/>
              <a:p>
                <a:pPr fontAlgn="auto">
                  <a:spcBef>
                    <a:spcPts val="0"/>
                  </a:spcBef>
                  <a:spcAft>
                    <a:spcPts val="0"/>
                  </a:spcAft>
                  <a:defRPr/>
                </a:pPr>
                <a:r>
                  <a:rPr lang="en-US" altLang="zh-CN" sz="2000" b="1" dirty="0">
                    <a:solidFill>
                      <a:srgbClr val="0000FF"/>
                    </a:solidFill>
                    <a:effectLst>
                      <a:outerShdw blurRad="38100" dist="38100" dir="2700000" algn="tl">
                        <a:srgbClr val="000000">
                          <a:alpha val="43137"/>
                        </a:srgbClr>
                      </a:outerShdw>
                    </a:effectLst>
                    <a:latin typeface="+mn-lt"/>
                    <a:ea typeface="+mn-ea"/>
                  </a:rPr>
                  <a:t>4</a:t>
                </a:r>
              </a:p>
            </p:txBody>
          </p:sp>
          <p:sp>
            <p:nvSpPr>
              <p:cNvPr id="49" name="Text Box 63"/>
              <p:cNvSpPr txBox="1">
                <a:spLocks noChangeArrowheads="1"/>
              </p:cNvSpPr>
              <p:nvPr/>
            </p:nvSpPr>
            <p:spPr bwMode="auto">
              <a:xfrm>
                <a:off x="5187991" y="4529122"/>
                <a:ext cx="325463" cy="400051"/>
              </a:xfrm>
              <a:prstGeom prst="rect">
                <a:avLst/>
              </a:prstGeom>
              <a:noFill/>
              <a:ln w="9525">
                <a:noFill/>
                <a:miter lim="800000"/>
              </a:ln>
              <a:effectLst/>
            </p:spPr>
            <p:txBody>
              <a:bodyPr wrap="none">
                <a:spAutoFit/>
              </a:bodyPr>
              <a:lstStyle/>
              <a:p>
                <a:pPr fontAlgn="auto">
                  <a:spcBef>
                    <a:spcPts val="0"/>
                  </a:spcBef>
                  <a:spcAft>
                    <a:spcPts val="0"/>
                  </a:spcAft>
                  <a:defRPr/>
                </a:pPr>
                <a:r>
                  <a:rPr lang="en-US" altLang="zh-CN" sz="2000" b="1" dirty="0">
                    <a:solidFill>
                      <a:srgbClr val="0000FF"/>
                    </a:solidFill>
                    <a:effectLst>
                      <a:outerShdw blurRad="38100" dist="38100" dir="2700000" algn="tl">
                        <a:srgbClr val="000000">
                          <a:alpha val="43137"/>
                        </a:srgbClr>
                      </a:outerShdw>
                    </a:effectLst>
                    <a:latin typeface="+mn-lt"/>
                    <a:ea typeface="+mn-ea"/>
                  </a:rPr>
                  <a:t>3</a:t>
                </a:r>
              </a:p>
            </p:txBody>
          </p:sp>
          <p:sp>
            <p:nvSpPr>
              <p:cNvPr id="50" name="Text Box 64"/>
              <p:cNvSpPr txBox="1">
                <a:spLocks noChangeArrowheads="1"/>
              </p:cNvSpPr>
              <p:nvPr/>
            </p:nvSpPr>
            <p:spPr bwMode="auto">
              <a:xfrm>
                <a:off x="5715081" y="4454510"/>
                <a:ext cx="325463" cy="400051"/>
              </a:xfrm>
              <a:prstGeom prst="rect">
                <a:avLst/>
              </a:prstGeom>
              <a:noFill/>
              <a:ln w="9525">
                <a:noFill/>
                <a:miter lim="800000"/>
              </a:ln>
              <a:effectLst/>
            </p:spPr>
            <p:txBody>
              <a:bodyPr wrap="none">
                <a:spAutoFit/>
              </a:bodyPr>
              <a:lstStyle/>
              <a:p>
                <a:pPr fontAlgn="auto">
                  <a:spcBef>
                    <a:spcPts val="0"/>
                  </a:spcBef>
                  <a:spcAft>
                    <a:spcPts val="0"/>
                  </a:spcAft>
                  <a:defRPr/>
                </a:pPr>
                <a:r>
                  <a:rPr lang="en-US" altLang="zh-CN" sz="2000" b="1" dirty="0">
                    <a:solidFill>
                      <a:srgbClr val="0000FF"/>
                    </a:solidFill>
                    <a:effectLst>
                      <a:outerShdw blurRad="38100" dist="38100" dir="2700000" algn="tl">
                        <a:srgbClr val="000000">
                          <a:alpha val="43137"/>
                        </a:srgbClr>
                      </a:outerShdw>
                    </a:effectLst>
                    <a:latin typeface="+mn-lt"/>
                    <a:ea typeface="+mn-ea"/>
                  </a:rPr>
                  <a:t>4</a:t>
                </a:r>
              </a:p>
            </p:txBody>
          </p:sp>
          <p:sp>
            <p:nvSpPr>
              <p:cNvPr id="51" name="Text Box 65"/>
              <p:cNvSpPr txBox="1">
                <a:spLocks noChangeArrowheads="1"/>
              </p:cNvSpPr>
              <p:nvPr/>
            </p:nvSpPr>
            <p:spPr bwMode="auto">
              <a:xfrm>
                <a:off x="5161002" y="5243498"/>
                <a:ext cx="325462" cy="400051"/>
              </a:xfrm>
              <a:prstGeom prst="rect">
                <a:avLst/>
              </a:prstGeom>
              <a:noFill/>
              <a:ln w="9525">
                <a:noFill/>
                <a:miter lim="800000"/>
              </a:ln>
              <a:effectLst/>
            </p:spPr>
            <p:txBody>
              <a:bodyPr wrap="none">
                <a:spAutoFit/>
              </a:bodyPr>
              <a:lstStyle/>
              <a:p>
                <a:pPr fontAlgn="auto">
                  <a:spcBef>
                    <a:spcPts val="0"/>
                  </a:spcBef>
                  <a:spcAft>
                    <a:spcPts val="0"/>
                  </a:spcAft>
                  <a:defRPr/>
                </a:pPr>
                <a:r>
                  <a:rPr lang="en-US" altLang="zh-CN" sz="2000" b="1" dirty="0">
                    <a:solidFill>
                      <a:srgbClr val="0000FF"/>
                    </a:solidFill>
                    <a:effectLst>
                      <a:outerShdw blurRad="38100" dist="38100" dir="2700000" algn="tl">
                        <a:srgbClr val="000000">
                          <a:alpha val="43137"/>
                        </a:srgbClr>
                      </a:outerShdw>
                    </a:effectLst>
                    <a:latin typeface="+mn-lt"/>
                    <a:ea typeface="+mn-ea"/>
                  </a:rPr>
                  <a:t>4</a:t>
                </a:r>
              </a:p>
            </p:txBody>
          </p:sp>
          <p:sp>
            <p:nvSpPr>
              <p:cNvPr id="52" name="Text Box 66"/>
              <p:cNvSpPr txBox="1">
                <a:spLocks noChangeArrowheads="1"/>
              </p:cNvSpPr>
              <p:nvPr/>
            </p:nvSpPr>
            <p:spPr bwMode="auto">
              <a:xfrm>
                <a:off x="5808751" y="5243498"/>
                <a:ext cx="325462" cy="400051"/>
              </a:xfrm>
              <a:prstGeom prst="rect">
                <a:avLst/>
              </a:prstGeom>
              <a:noFill/>
              <a:ln w="9525">
                <a:noFill/>
                <a:miter lim="800000"/>
              </a:ln>
              <a:effectLst/>
            </p:spPr>
            <p:txBody>
              <a:bodyPr wrap="none">
                <a:spAutoFit/>
              </a:bodyPr>
              <a:lstStyle/>
              <a:p>
                <a:pPr fontAlgn="auto">
                  <a:spcBef>
                    <a:spcPts val="0"/>
                  </a:spcBef>
                  <a:spcAft>
                    <a:spcPts val="0"/>
                  </a:spcAft>
                  <a:defRPr/>
                </a:pPr>
                <a:r>
                  <a:rPr lang="en-US" altLang="zh-CN" sz="2000" b="1">
                    <a:solidFill>
                      <a:srgbClr val="0000FF"/>
                    </a:solidFill>
                    <a:effectLst>
                      <a:outerShdw blurRad="38100" dist="38100" dir="2700000" algn="tl">
                        <a:srgbClr val="000000">
                          <a:alpha val="43137"/>
                        </a:srgbClr>
                      </a:outerShdw>
                    </a:effectLst>
                    <a:latin typeface="+mn-lt"/>
                    <a:ea typeface="+mn-ea"/>
                  </a:rPr>
                  <a:t>3</a:t>
                </a:r>
              </a:p>
            </p:txBody>
          </p:sp>
          <p:sp>
            <p:nvSpPr>
              <p:cNvPr id="53" name="Text Box 67"/>
              <p:cNvSpPr txBox="1">
                <a:spLocks noChangeArrowheads="1"/>
              </p:cNvSpPr>
              <p:nvPr/>
            </p:nvSpPr>
            <p:spPr bwMode="auto">
              <a:xfrm>
                <a:off x="6529531" y="5243498"/>
                <a:ext cx="325462" cy="400051"/>
              </a:xfrm>
              <a:prstGeom prst="rect">
                <a:avLst/>
              </a:prstGeom>
              <a:noFill/>
              <a:ln w="9525">
                <a:noFill/>
                <a:miter lim="800000"/>
              </a:ln>
              <a:effectLst/>
            </p:spPr>
            <p:txBody>
              <a:bodyPr wrap="none">
                <a:spAutoFit/>
              </a:bodyPr>
              <a:lstStyle/>
              <a:p>
                <a:pPr fontAlgn="auto">
                  <a:spcBef>
                    <a:spcPts val="0"/>
                  </a:spcBef>
                  <a:spcAft>
                    <a:spcPts val="0"/>
                  </a:spcAft>
                  <a:defRPr/>
                </a:pPr>
                <a:r>
                  <a:rPr lang="en-US" altLang="zh-CN" sz="2000" b="1" dirty="0">
                    <a:solidFill>
                      <a:srgbClr val="0000FF"/>
                    </a:solidFill>
                    <a:effectLst>
                      <a:outerShdw blurRad="38100" dist="38100" dir="2700000" algn="tl">
                        <a:srgbClr val="000000">
                          <a:alpha val="43137"/>
                        </a:srgbClr>
                      </a:outerShdw>
                    </a:effectLst>
                    <a:latin typeface="+mn-lt"/>
                    <a:ea typeface="+mn-ea"/>
                  </a:rPr>
                  <a:t>4</a:t>
                </a:r>
              </a:p>
            </p:txBody>
          </p:sp>
          <p:sp>
            <p:nvSpPr>
              <p:cNvPr id="54" name="Text Box 68"/>
              <p:cNvSpPr txBox="1">
                <a:spLocks noChangeArrowheads="1"/>
              </p:cNvSpPr>
              <p:nvPr/>
            </p:nvSpPr>
            <p:spPr bwMode="auto">
              <a:xfrm>
                <a:off x="7177281" y="5243498"/>
                <a:ext cx="325462" cy="400051"/>
              </a:xfrm>
              <a:prstGeom prst="rect">
                <a:avLst/>
              </a:prstGeom>
              <a:noFill/>
              <a:ln w="9525">
                <a:noFill/>
                <a:miter lim="800000"/>
              </a:ln>
              <a:effectLst/>
            </p:spPr>
            <p:txBody>
              <a:bodyPr wrap="none">
                <a:spAutoFit/>
              </a:bodyPr>
              <a:lstStyle/>
              <a:p>
                <a:pPr fontAlgn="auto">
                  <a:spcBef>
                    <a:spcPts val="0"/>
                  </a:spcBef>
                  <a:spcAft>
                    <a:spcPts val="0"/>
                  </a:spcAft>
                  <a:defRPr/>
                </a:pPr>
                <a:r>
                  <a:rPr lang="en-US" altLang="zh-CN" sz="2000" b="1">
                    <a:solidFill>
                      <a:srgbClr val="0000FF"/>
                    </a:solidFill>
                    <a:effectLst>
                      <a:outerShdw blurRad="38100" dist="38100" dir="2700000" algn="tl">
                        <a:srgbClr val="000000">
                          <a:alpha val="43137"/>
                        </a:srgbClr>
                      </a:outerShdw>
                    </a:effectLst>
                    <a:latin typeface="+mn-lt"/>
                    <a:ea typeface="+mn-ea"/>
                  </a:rPr>
                  <a:t>2</a:t>
                </a:r>
              </a:p>
            </p:txBody>
          </p:sp>
          <p:sp>
            <p:nvSpPr>
              <p:cNvPr id="55" name="Text Box 69"/>
              <p:cNvSpPr txBox="1">
                <a:spLocks noChangeArrowheads="1"/>
              </p:cNvSpPr>
              <p:nvPr/>
            </p:nvSpPr>
            <p:spPr bwMode="auto">
              <a:xfrm>
                <a:off x="7898061" y="5243498"/>
                <a:ext cx="325462" cy="400051"/>
              </a:xfrm>
              <a:prstGeom prst="rect">
                <a:avLst/>
              </a:prstGeom>
              <a:noFill/>
              <a:ln w="9525">
                <a:noFill/>
                <a:miter lim="800000"/>
              </a:ln>
              <a:effectLst/>
            </p:spPr>
            <p:txBody>
              <a:bodyPr wrap="none">
                <a:spAutoFit/>
              </a:bodyPr>
              <a:lstStyle/>
              <a:p>
                <a:pPr fontAlgn="auto">
                  <a:spcBef>
                    <a:spcPts val="0"/>
                  </a:spcBef>
                  <a:spcAft>
                    <a:spcPts val="0"/>
                  </a:spcAft>
                  <a:defRPr/>
                </a:pPr>
                <a:r>
                  <a:rPr lang="en-US" altLang="zh-CN" sz="2000" b="1">
                    <a:solidFill>
                      <a:srgbClr val="0000FF"/>
                    </a:solidFill>
                    <a:effectLst>
                      <a:outerShdw blurRad="38100" dist="38100" dir="2700000" algn="tl">
                        <a:srgbClr val="000000">
                          <a:alpha val="43137"/>
                        </a:srgbClr>
                      </a:outerShdw>
                    </a:effectLst>
                    <a:latin typeface="+mn-lt"/>
                    <a:ea typeface="+mn-ea"/>
                  </a:rPr>
                  <a:t>3</a:t>
                </a:r>
              </a:p>
            </p:txBody>
          </p:sp>
          <p:sp>
            <p:nvSpPr>
              <p:cNvPr id="56" name="Text Box 70"/>
              <p:cNvSpPr txBox="1">
                <a:spLocks noChangeArrowheads="1"/>
              </p:cNvSpPr>
              <p:nvPr/>
            </p:nvSpPr>
            <p:spPr bwMode="auto">
              <a:xfrm>
                <a:off x="8545810" y="5243498"/>
                <a:ext cx="325462" cy="400051"/>
              </a:xfrm>
              <a:prstGeom prst="rect">
                <a:avLst/>
              </a:prstGeom>
              <a:noFill/>
              <a:ln w="9525">
                <a:noFill/>
                <a:miter lim="800000"/>
              </a:ln>
              <a:effectLst/>
            </p:spPr>
            <p:txBody>
              <a:bodyPr wrap="none">
                <a:spAutoFit/>
              </a:bodyPr>
              <a:lstStyle/>
              <a:p>
                <a:pPr fontAlgn="auto">
                  <a:spcBef>
                    <a:spcPts val="0"/>
                  </a:spcBef>
                  <a:spcAft>
                    <a:spcPts val="0"/>
                  </a:spcAft>
                  <a:defRPr/>
                </a:pPr>
                <a:r>
                  <a:rPr lang="en-US" altLang="zh-CN" sz="2000" b="1" dirty="0">
                    <a:solidFill>
                      <a:srgbClr val="0000FF"/>
                    </a:solidFill>
                    <a:effectLst>
                      <a:outerShdw blurRad="38100" dist="38100" dir="2700000" algn="tl">
                        <a:srgbClr val="000000">
                          <a:alpha val="43137"/>
                        </a:srgbClr>
                      </a:outerShdw>
                    </a:effectLst>
                    <a:latin typeface="+mn-lt"/>
                    <a:ea typeface="+mn-ea"/>
                  </a:rPr>
                  <a:t>2</a:t>
                </a:r>
              </a:p>
            </p:txBody>
          </p:sp>
          <p:sp>
            <p:nvSpPr>
              <p:cNvPr id="57" name="Text Box 71"/>
              <p:cNvSpPr txBox="1">
                <a:spLocks noChangeArrowheads="1"/>
              </p:cNvSpPr>
              <p:nvPr/>
            </p:nvSpPr>
            <p:spPr bwMode="auto">
              <a:xfrm>
                <a:off x="6545408" y="4383072"/>
                <a:ext cx="325462" cy="400051"/>
              </a:xfrm>
              <a:prstGeom prst="rect">
                <a:avLst/>
              </a:prstGeom>
              <a:noFill/>
              <a:ln w="9525">
                <a:noFill/>
                <a:miter lim="800000"/>
              </a:ln>
              <a:effectLst/>
            </p:spPr>
            <p:txBody>
              <a:bodyPr wrap="none">
                <a:spAutoFit/>
              </a:bodyPr>
              <a:lstStyle/>
              <a:p>
                <a:pPr fontAlgn="auto">
                  <a:spcBef>
                    <a:spcPts val="0"/>
                  </a:spcBef>
                  <a:spcAft>
                    <a:spcPts val="0"/>
                  </a:spcAft>
                  <a:defRPr/>
                </a:pPr>
                <a:r>
                  <a:rPr lang="en-US" altLang="zh-CN" sz="2000" b="1" dirty="0">
                    <a:solidFill>
                      <a:srgbClr val="0000FF"/>
                    </a:solidFill>
                    <a:effectLst>
                      <a:outerShdw blurRad="38100" dist="38100" dir="2700000" algn="tl">
                        <a:srgbClr val="000000">
                          <a:alpha val="43137"/>
                        </a:srgbClr>
                      </a:outerShdw>
                    </a:effectLst>
                    <a:latin typeface="+mn-lt"/>
                    <a:ea typeface="+mn-ea"/>
                  </a:rPr>
                  <a:t>2</a:t>
                </a:r>
              </a:p>
            </p:txBody>
          </p:sp>
          <p:sp>
            <p:nvSpPr>
              <p:cNvPr id="58" name="Text Box 72"/>
              <p:cNvSpPr txBox="1">
                <a:spLocks noChangeArrowheads="1"/>
              </p:cNvSpPr>
              <p:nvPr/>
            </p:nvSpPr>
            <p:spPr bwMode="auto">
              <a:xfrm>
                <a:off x="7072498" y="4383072"/>
                <a:ext cx="325462" cy="400051"/>
              </a:xfrm>
              <a:prstGeom prst="rect">
                <a:avLst/>
              </a:prstGeom>
              <a:noFill/>
              <a:ln w="9525">
                <a:noFill/>
                <a:miter lim="800000"/>
              </a:ln>
              <a:effectLst/>
            </p:spPr>
            <p:txBody>
              <a:bodyPr wrap="none">
                <a:spAutoFit/>
              </a:bodyPr>
              <a:lstStyle/>
              <a:p>
                <a:pPr fontAlgn="auto">
                  <a:spcBef>
                    <a:spcPts val="0"/>
                  </a:spcBef>
                  <a:spcAft>
                    <a:spcPts val="0"/>
                  </a:spcAft>
                  <a:defRPr/>
                </a:pPr>
                <a:r>
                  <a:rPr lang="en-US" altLang="zh-CN" sz="2000" b="1" dirty="0">
                    <a:solidFill>
                      <a:srgbClr val="0000FF"/>
                    </a:solidFill>
                    <a:effectLst>
                      <a:outerShdw blurRad="38100" dist="38100" dir="2700000" algn="tl">
                        <a:srgbClr val="000000">
                          <a:alpha val="43137"/>
                        </a:srgbClr>
                      </a:outerShdw>
                    </a:effectLst>
                    <a:latin typeface="+mn-lt"/>
                    <a:ea typeface="+mn-ea"/>
                  </a:rPr>
                  <a:t>4</a:t>
                </a:r>
              </a:p>
            </p:txBody>
          </p:sp>
          <p:sp>
            <p:nvSpPr>
              <p:cNvPr id="59" name="Text Box 73"/>
              <p:cNvSpPr txBox="1">
                <a:spLocks noChangeArrowheads="1"/>
              </p:cNvSpPr>
              <p:nvPr/>
            </p:nvSpPr>
            <p:spPr bwMode="auto">
              <a:xfrm>
                <a:off x="7831381" y="4383072"/>
                <a:ext cx="325462" cy="400051"/>
              </a:xfrm>
              <a:prstGeom prst="rect">
                <a:avLst/>
              </a:prstGeom>
              <a:noFill/>
              <a:ln w="9525">
                <a:noFill/>
                <a:miter lim="800000"/>
              </a:ln>
              <a:effectLst/>
            </p:spPr>
            <p:txBody>
              <a:bodyPr wrap="none">
                <a:spAutoFit/>
              </a:bodyPr>
              <a:lstStyle/>
              <a:p>
                <a:pPr fontAlgn="auto">
                  <a:spcBef>
                    <a:spcPts val="0"/>
                  </a:spcBef>
                  <a:spcAft>
                    <a:spcPts val="0"/>
                  </a:spcAft>
                  <a:defRPr/>
                </a:pPr>
                <a:r>
                  <a:rPr lang="en-US" altLang="zh-CN" sz="2000" b="1" dirty="0">
                    <a:solidFill>
                      <a:srgbClr val="0000FF"/>
                    </a:solidFill>
                    <a:effectLst>
                      <a:outerShdw blurRad="38100" dist="38100" dir="2700000" algn="tl">
                        <a:srgbClr val="000000">
                          <a:alpha val="43137"/>
                        </a:srgbClr>
                      </a:outerShdw>
                    </a:effectLst>
                    <a:latin typeface="+mn-lt"/>
                    <a:ea typeface="+mn-ea"/>
                  </a:rPr>
                  <a:t>2</a:t>
                </a:r>
              </a:p>
            </p:txBody>
          </p:sp>
          <p:sp>
            <p:nvSpPr>
              <p:cNvPr id="60" name="Text Box 74"/>
              <p:cNvSpPr txBox="1">
                <a:spLocks noChangeArrowheads="1"/>
              </p:cNvSpPr>
              <p:nvPr/>
            </p:nvSpPr>
            <p:spPr bwMode="auto">
              <a:xfrm>
                <a:off x="8429913" y="4383072"/>
                <a:ext cx="325463" cy="400051"/>
              </a:xfrm>
              <a:prstGeom prst="rect">
                <a:avLst/>
              </a:prstGeom>
              <a:noFill/>
              <a:ln w="9525">
                <a:noFill/>
                <a:miter lim="800000"/>
              </a:ln>
              <a:effectLst/>
            </p:spPr>
            <p:txBody>
              <a:bodyPr wrap="none">
                <a:spAutoFit/>
              </a:bodyPr>
              <a:lstStyle/>
              <a:p>
                <a:pPr fontAlgn="auto">
                  <a:spcBef>
                    <a:spcPts val="0"/>
                  </a:spcBef>
                  <a:spcAft>
                    <a:spcPts val="0"/>
                  </a:spcAft>
                  <a:defRPr/>
                </a:pPr>
                <a:r>
                  <a:rPr lang="en-US" altLang="zh-CN" sz="2000" b="1" dirty="0">
                    <a:solidFill>
                      <a:srgbClr val="0000FF"/>
                    </a:solidFill>
                    <a:effectLst>
                      <a:outerShdw blurRad="38100" dist="38100" dir="2700000" algn="tl">
                        <a:srgbClr val="000000">
                          <a:alpha val="43137"/>
                        </a:srgbClr>
                      </a:outerShdw>
                    </a:effectLst>
                    <a:latin typeface="+mn-lt"/>
                    <a:ea typeface="+mn-ea"/>
                  </a:rPr>
                  <a:t>3</a:t>
                </a:r>
              </a:p>
            </p:txBody>
          </p:sp>
        </p:grpSp>
      </p:grpSp>
      <p:grpSp>
        <p:nvGrpSpPr>
          <p:cNvPr id="31749" name="组合 63"/>
          <p:cNvGrpSpPr/>
          <p:nvPr/>
        </p:nvGrpSpPr>
        <p:grpSpPr bwMode="auto">
          <a:xfrm>
            <a:off x="839470" y="2247900"/>
            <a:ext cx="4643438" cy="3143250"/>
            <a:chOff x="0" y="3714752"/>
            <a:chExt cx="4643437" cy="3143248"/>
          </a:xfrm>
        </p:grpSpPr>
        <p:graphicFrame>
          <p:nvGraphicFramePr>
            <p:cNvPr id="31750" name="Object 1"/>
            <p:cNvGraphicFramePr>
              <a:graphicFrameLocks noChangeAspect="1"/>
            </p:cNvGraphicFramePr>
            <p:nvPr/>
          </p:nvGraphicFramePr>
          <p:xfrm>
            <a:off x="0" y="4259263"/>
            <a:ext cx="4643437" cy="2598737"/>
          </p:xfrm>
          <a:graphic>
            <a:graphicData uri="http://schemas.openxmlformats.org/presentationml/2006/ole">
              <mc:AlternateContent xmlns:mc="http://schemas.openxmlformats.org/markup-compatibility/2006">
                <mc:Choice xmlns:v="urn:schemas-microsoft-com:vml" Requires="v">
                  <p:oleObj spid="_x0000_s31833" name="Visio" r:id="rId4" imgW="3531235" imgH="1976120" progId="Visio.Drawing.11">
                    <p:embed/>
                  </p:oleObj>
                </mc:Choice>
                <mc:Fallback>
                  <p:oleObj name="Visio" r:id="rId4" imgW="3531235" imgH="1976120" progId="Visio.Drawing.11">
                    <p:embed/>
                    <p:pic>
                      <p:nvPicPr>
                        <p:cNvPr id="0" name="Picture 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259263"/>
                          <a:ext cx="4643437" cy="259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 name="矩形 62"/>
            <p:cNvSpPr/>
            <p:nvPr/>
          </p:nvSpPr>
          <p:spPr>
            <a:xfrm>
              <a:off x="1666875" y="3714752"/>
              <a:ext cx="1262063" cy="523875"/>
            </a:xfrm>
            <a:prstGeom prst="rect">
              <a:avLst/>
            </a:prstGeom>
          </p:spPr>
          <p:txBody>
            <a:bodyPr wrap="none">
              <a:spAutoFit/>
            </a:bodyPr>
            <a:lstStyle/>
            <a:p>
              <a:pPr fontAlgn="auto">
                <a:spcBef>
                  <a:spcPts val="0"/>
                </a:spcBef>
                <a:spcAft>
                  <a:spcPts val="0"/>
                </a:spcAft>
                <a:defRPr/>
              </a:pPr>
              <a:r>
                <a:rPr lang="zh-CN" altLang="en-US" sz="2800" b="1" dirty="0">
                  <a:solidFill>
                    <a:srgbClr val="FF0000"/>
                  </a:solidFill>
                  <a:effectLst>
                    <a:outerShdw blurRad="38100" dist="38100" dir="2700000" algn="tl">
                      <a:srgbClr val="000000">
                        <a:alpha val="43137"/>
                      </a:srgbClr>
                    </a:outerShdw>
                  </a:effectLst>
                  <a:latin typeface="+mn-lt"/>
                  <a:ea typeface="+mn-ea"/>
                </a:rPr>
                <a:t>子集树</a:t>
              </a: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 calcmode="lin" valueType="num">
                                      <p:cBhvr>
                                        <p:cTn id="12" dur="500" fill="hold"/>
                                        <p:tgtEl>
                                          <p:spTgt spid="61"/>
                                        </p:tgtEl>
                                        <p:attrNameLst>
                                          <p:attrName>ppt_w</p:attrName>
                                        </p:attrNameLst>
                                      </p:cBhvr>
                                      <p:tavLst>
                                        <p:tav tm="0">
                                          <p:val>
                                            <p:fltVal val="0"/>
                                          </p:val>
                                        </p:tav>
                                        <p:tav tm="100000">
                                          <p:val>
                                            <p:strVal val="#ppt_w"/>
                                          </p:val>
                                        </p:tav>
                                      </p:tavLst>
                                    </p:anim>
                                    <p:anim calcmode="lin" valueType="num">
                                      <p:cBhvr>
                                        <p:cTn id="13" dur="500" fill="hold"/>
                                        <p:tgtEl>
                                          <p:spTgt spid="61"/>
                                        </p:tgtEl>
                                        <p:attrNameLst>
                                          <p:attrName>ppt_h</p:attrName>
                                        </p:attrNameLst>
                                      </p:cBhvr>
                                      <p:tavLst>
                                        <p:tav tm="0">
                                          <p:val>
                                            <p:fltVal val="0"/>
                                          </p:val>
                                        </p:tav>
                                        <p:tav tm="100000">
                                          <p:val>
                                            <p:strVal val="#ppt_h"/>
                                          </p:val>
                                        </p:tav>
                                      </p:tavLst>
                                    </p:anim>
                                    <p:animEffect transition="in" filter="fade">
                                      <p:cBhvr>
                                        <p:cTn id="1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298E6C95-0480-4B9A-A6D3-732FB524CE16}"/>
              </a:ext>
            </a:extLst>
          </p:cNvPr>
          <p:cNvSpPr>
            <a:spLocks noChangeArrowheads="1"/>
          </p:cNvSpPr>
          <p:nvPr/>
        </p:nvSpPr>
        <p:spPr bwMode="auto">
          <a:xfrm>
            <a:off x="2209800" y="0"/>
            <a:ext cx="7772400" cy="803275"/>
          </a:xfrm>
          <a:prstGeom prst="rect">
            <a:avLst/>
          </a:prstGeom>
          <a:noFill/>
          <a:ln>
            <a:noFill/>
          </a:ln>
          <a:effectLst/>
        </p:spPr>
        <p:txBody>
          <a:bodyPr anchor="ctr"/>
          <a:lstStyle/>
          <a:p>
            <a:r>
              <a:rPr lang="zh-CN" altLang="en-US" sz="4400">
                <a:solidFill>
                  <a:srgbClr val="262626"/>
                </a:solidFill>
                <a:effectLst>
                  <a:outerShdw blurRad="38100" dist="38100" dir="2700000" algn="tl">
                    <a:srgbClr val="C0C0C0"/>
                  </a:outerShdw>
                </a:effectLst>
                <a:ea typeface="黑体" pitchFamily="2" charset="-122"/>
              </a:rPr>
              <a:t>子集树与排列树</a:t>
            </a:r>
          </a:p>
        </p:txBody>
      </p:sp>
      <p:pic>
        <p:nvPicPr>
          <p:cNvPr id="5" name="Picture 5" descr="t51">
            <a:extLst>
              <a:ext uri="{FF2B5EF4-FFF2-40B4-BE49-F238E27FC236}">
                <a16:creationId xmlns:a16="http://schemas.microsoft.com/office/drawing/2014/main" id="{7807E290-E75E-4537-8899-A128955C68C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38980" y="943718"/>
            <a:ext cx="3671888" cy="1857375"/>
          </a:xfrm>
          <a:prstGeom prst="rect">
            <a:avLst/>
          </a:prstGeom>
          <a:noFill/>
          <a:ln>
            <a:noFill/>
          </a:ln>
        </p:spPr>
      </p:pic>
      <p:pic>
        <p:nvPicPr>
          <p:cNvPr id="6" name="Picture 6" descr="t53">
            <a:extLst>
              <a:ext uri="{FF2B5EF4-FFF2-40B4-BE49-F238E27FC236}">
                <a16:creationId xmlns:a16="http://schemas.microsoft.com/office/drawing/2014/main" id="{6A01C43D-86B8-4B8C-8BEC-255EDE3DF2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6566" y="537568"/>
            <a:ext cx="3168650" cy="2387600"/>
          </a:xfrm>
          <a:prstGeom prst="rect">
            <a:avLst/>
          </a:prstGeom>
          <a:noFill/>
          <a:ln>
            <a:noFill/>
          </a:ln>
        </p:spPr>
      </p:pic>
      <p:sp>
        <p:nvSpPr>
          <p:cNvPr id="7" name="Text Box 7">
            <a:extLst>
              <a:ext uri="{FF2B5EF4-FFF2-40B4-BE49-F238E27FC236}">
                <a16:creationId xmlns:a16="http://schemas.microsoft.com/office/drawing/2014/main" id="{71BBB7A4-2A5C-46ED-90FB-ECE18A7027BE}"/>
              </a:ext>
            </a:extLst>
          </p:cNvPr>
          <p:cNvSpPr txBox="1">
            <a:spLocks noChangeArrowheads="1"/>
          </p:cNvSpPr>
          <p:nvPr/>
        </p:nvSpPr>
        <p:spPr bwMode="auto">
          <a:xfrm>
            <a:off x="523069" y="2925168"/>
            <a:ext cx="4038600" cy="457200"/>
          </a:xfrm>
          <a:prstGeom prst="rect">
            <a:avLst/>
          </a:prstGeom>
          <a:noFill/>
          <a:ln>
            <a:noFill/>
          </a:ln>
          <a:effectLst/>
        </p:spPr>
        <p:txBody>
          <a:bodyPr wrap="none">
            <a:spAutoFit/>
          </a:bodyPr>
          <a:lstStyle/>
          <a:p>
            <a:pPr algn="ctr"/>
            <a:r>
              <a:rPr lang="zh-CN" altLang="en-US" sz="2400" dirty="0">
                <a:solidFill>
                  <a:srgbClr val="262626"/>
                </a:solidFill>
                <a:ea typeface="楷体_GB2312" pitchFamily="49" charset="-122"/>
              </a:rPr>
              <a:t>遍历子集树需</a:t>
            </a:r>
            <a:r>
              <a:rPr lang="en-US" altLang="zh-CN" sz="2400" dirty="0">
                <a:solidFill>
                  <a:srgbClr val="262626"/>
                </a:solidFill>
                <a:ea typeface="楷体_GB2312" pitchFamily="49" charset="-122"/>
              </a:rPr>
              <a:t>O(2</a:t>
            </a:r>
            <a:r>
              <a:rPr lang="en-US" altLang="zh-CN" sz="2400" baseline="30000" dirty="0">
                <a:solidFill>
                  <a:srgbClr val="262626"/>
                </a:solidFill>
                <a:ea typeface="楷体_GB2312" pitchFamily="49" charset="-122"/>
              </a:rPr>
              <a:t>n</a:t>
            </a:r>
            <a:r>
              <a:rPr lang="en-US" altLang="zh-CN" sz="2400" dirty="0">
                <a:solidFill>
                  <a:srgbClr val="262626"/>
                </a:solidFill>
                <a:ea typeface="楷体_GB2312" pitchFamily="49" charset="-122"/>
              </a:rPr>
              <a:t>)</a:t>
            </a:r>
            <a:r>
              <a:rPr lang="zh-CN" altLang="en-US" sz="2400" dirty="0">
                <a:solidFill>
                  <a:srgbClr val="262626"/>
                </a:solidFill>
                <a:ea typeface="楷体_GB2312" pitchFamily="49" charset="-122"/>
              </a:rPr>
              <a:t>计算时间 </a:t>
            </a:r>
          </a:p>
        </p:txBody>
      </p:sp>
      <p:sp>
        <p:nvSpPr>
          <p:cNvPr id="8" name="Text Box 8">
            <a:extLst>
              <a:ext uri="{FF2B5EF4-FFF2-40B4-BE49-F238E27FC236}">
                <a16:creationId xmlns:a16="http://schemas.microsoft.com/office/drawing/2014/main" id="{952D2D64-A078-468D-9B8F-13965AFE864A}"/>
              </a:ext>
            </a:extLst>
          </p:cNvPr>
          <p:cNvSpPr txBox="1">
            <a:spLocks noChangeArrowheads="1"/>
          </p:cNvSpPr>
          <p:nvPr/>
        </p:nvSpPr>
        <p:spPr bwMode="auto">
          <a:xfrm>
            <a:off x="6427787" y="2925168"/>
            <a:ext cx="4314825" cy="457200"/>
          </a:xfrm>
          <a:prstGeom prst="rect">
            <a:avLst/>
          </a:prstGeom>
          <a:noFill/>
          <a:ln>
            <a:noFill/>
          </a:ln>
          <a:effectLst/>
        </p:spPr>
        <p:txBody>
          <a:bodyPr wrap="none">
            <a:spAutoFit/>
          </a:bodyPr>
          <a:lstStyle/>
          <a:p>
            <a:pPr algn="ctr"/>
            <a:r>
              <a:rPr lang="zh-CN" altLang="en-US" sz="2400" dirty="0">
                <a:solidFill>
                  <a:srgbClr val="262626"/>
                </a:solidFill>
                <a:ea typeface="楷体_GB2312" pitchFamily="49" charset="-122"/>
              </a:rPr>
              <a:t>遍历排列树需要</a:t>
            </a:r>
            <a:r>
              <a:rPr lang="en-US" altLang="zh-CN" sz="2400" dirty="0">
                <a:solidFill>
                  <a:srgbClr val="262626"/>
                </a:solidFill>
                <a:ea typeface="楷体_GB2312" pitchFamily="49" charset="-122"/>
              </a:rPr>
              <a:t>O(n!)</a:t>
            </a:r>
            <a:r>
              <a:rPr lang="zh-CN" altLang="en-US" sz="2400" dirty="0">
                <a:solidFill>
                  <a:srgbClr val="262626"/>
                </a:solidFill>
                <a:ea typeface="楷体_GB2312" pitchFamily="49" charset="-122"/>
              </a:rPr>
              <a:t>计算时间 </a:t>
            </a:r>
          </a:p>
        </p:txBody>
      </p:sp>
      <p:sp>
        <p:nvSpPr>
          <p:cNvPr id="9" name="Text Box 9">
            <a:extLst>
              <a:ext uri="{FF2B5EF4-FFF2-40B4-BE49-F238E27FC236}">
                <a16:creationId xmlns:a16="http://schemas.microsoft.com/office/drawing/2014/main" id="{F4BD2853-00CC-4685-BEF8-BD1E5C8BDF73}"/>
              </a:ext>
            </a:extLst>
          </p:cNvPr>
          <p:cNvSpPr txBox="1">
            <a:spLocks noChangeArrowheads="1"/>
          </p:cNvSpPr>
          <p:nvPr/>
        </p:nvSpPr>
        <p:spPr bwMode="auto">
          <a:xfrm>
            <a:off x="866796" y="3506443"/>
            <a:ext cx="3416256" cy="2862322"/>
          </a:xfrm>
          <a:prstGeom prst="rect">
            <a:avLst/>
          </a:prstGeom>
          <a:noFill/>
          <a:ln>
            <a:noFill/>
          </a:ln>
          <a:effectLst/>
        </p:spPr>
        <p:txBody>
          <a:bodyPr wrap="none">
            <a:spAutoFit/>
          </a:bodyPr>
          <a:lstStyle/>
          <a:p>
            <a:r>
              <a:rPr lang="en-US" altLang="zh-CN" sz="2000" b="1" dirty="0">
                <a:solidFill>
                  <a:srgbClr val="262626"/>
                </a:solidFill>
                <a:ea typeface="楷体_GB2312" pitchFamily="49" charset="-122"/>
              </a:rPr>
              <a:t>void backtrack (</a:t>
            </a:r>
            <a:r>
              <a:rPr lang="en-US" altLang="zh-CN" sz="2000" b="1" dirty="0" err="1">
                <a:solidFill>
                  <a:srgbClr val="262626"/>
                </a:solidFill>
                <a:ea typeface="楷体_GB2312" pitchFamily="49" charset="-122"/>
              </a:rPr>
              <a:t>int</a:t>
            </a:r>
            <a:r>
              <a:rPr lang="en-US" altLang="zh-CN" sz="2000" b="1" dirty="0">
                <a:solidFill>
                  <a:srgbClr val="262626"/>
                </a:solidFill>
                <a:ea typeface="楷体_GB2312" pitchFamily="49" charset="-122"/>
              </a:rPr>
              <a:t> t)</a:t>
            </a:r>
          </a:p>
          <a:p>
            <a:r>
              <a:rPr lang="en-US" altLang="zh-CN" sz="2000" b="1" dirty="0">
                <a:solidFill>
                  <a:srgbClr val="262626"/>
                </a:solidFill>
                <a:ea typeface="楷体_GB2312" pitchFamily="49" charset="-122"/>
              </a:rPr>
              <a:t>{</a:t>
            </a:r>
          </a:p>
          <a:p>
            <a:r>
              <a:rPr lang="en-US" altLang="zh-CN" sz="2000" b="1" dirty="0">
                <a:solidFill>
                  <a:srgbClr val="262626"/>
                </a:solidFill>
                <a:ea typeface="楷体_GB2312" pitchFamily="49" charset="-122"/>
              </a:rPr>
              <a:t>  if (t&gt;n) output(x);</a:t>
            </a:r>
          </a:p>
          <a:p>
            <a:r>
              <a:rPr lang="en-US" altLang="zh-CN" sz="2000" b="1" dirty="0">
                <a:solidFill>
                  <a:srgbClr val="262626"/>
                </a:solidFill>
                <a:ea typeface="楷体_GB2312" pitchFamily="49" charset="-122"/>
              </a:rPr>
              <a:t>    else</a:t>
            </a:r>
          </a:p>
          <a:p>
            <a:r>
              <a:rPr lang="en-US" altLang="zh-CN" sz="2000" b="1" dirty="0">
                <a:solidFill>
                  <a:srgbClr val="262626"/>
                </a:solidFill>
                <a:ea typeface="楷体_GB2312" pitchFamily="49" charset="-122"/>
              </a:rPr>
              <a:t>      for (</a:t>
            </a:r>
            <a:r>
              <a:rPr lang="en-US" altLang="zh-CN" sz="2000" b="1" dirty="0" err="1">
                <a:solidFill>
                  <a:srgbClr val="262626"/>
                </a:solidFill>
                <a:ea typeface="楷体_GB2312" pitchFamily="49" charset="-122"/>
              </a:rPr>
              <a:t>int</a:t>
            </a:r>
            <a:r>
              <a:rPr lang="en-US" altLang="zh-CN" sz="2000" b="1" dirty="0">
                <a:solidFill>
                  <a:srgbClr val="262626"/>
                </a:solidFill>
                <a:ea typeface="楷体_GB2312" pitchFamily="49" charset="-122"/>
              </a:rPr>
              <a:t> i=0;i&lt;=1;i++) {</a:t>
            </a:r>
          </a:p>
          <a:p>
            <a:r>
              <a:rPr lang="en-US" altLang="zh-CN" sz="2000" b="1" dirty="0">
                <a:solidFill>
                  <a:srgbClr val="262626"/>
                </a:solidFill>
                <a:ea typeface="楷体_GB2312" pitchFamily="49" charset="-122"/>
              </a:rPr>
              <a:t>        x[t]=i;</a:t>
            </a:r>
          </a:p>
          <a:p>
            <a:r>
              <a:rPr lang="en-US" altLang="zh-CN" sz="2000" b="1" dirty="0">
                <a:solidFill>
                  <a:srgbClr val="262626"/>
                </a:solidFill>
                <a:ea typeface="楷体_GB2312" pitchFamily="49" charset="-122"/>
              </a:rPr>
              <a:t>        if (legal(t)) backtrack(t+1);</a:t>
            </a:r>
          </a:p>
          <a:p>
            <a:r>
              <a:rPr lang="en-US" altLang="zh-CN" sz="2000" b="1" dirty="0">
                <a:solidFill>
                  <a:srgbClr val="262626"/>
                </a:solidFill>
                <a:ea typeface="楷体_GB2312" pitchFamily="49" charset="-122"/>
              </a:rPr>
              <a:t>      }</a:t>
            </a:r>
          </a:p>
          <a:p>
            <a:r>
              <a:rPr lang="en-US" altLang="zh-CN" sz="2000" b="1" dirty="0">
                <a:solidFill>
                  <a:srgbClr val="262626"/>
                </a:solidFill>
                <a:ea typeface="楷体_GB2312" pitchFamily="49" charset="-122"/>
              </a:rPr>
              <a:t>}</a:t>
            </a:r>
            <a:endParaRPr lang="zh-CN" altLang="en-US" sz="2000" b="1" dirty="0">
              <a:solidFill>
                <a:srgbClr val="262626"/>
              </a:solidFill>
              <a:ea typeface="楷体_GB2312" pitchFamily="49" charset="-122"/>
            </a:endParaRPr>
          </a:p>
        </p:txBody>
      </p:sp>
      <p:sp>
        <p:nvSpPr>
          <p:cNvPr id="10" name="Text Box 10">
            <a:extLst>
              <a:ext uri="{FF2B5EF4-FFF2-40B4-BE49-F238E27FC236}">
                <a16:creationId xmlns:a16="http://schemas.microsoft.com/office/drawing/2014/main" id="{583CF9EA-C220-4C90-81A9-FE0D8975BA8C}"/>
              </a:ext>
            </a:extLst>
          </p:cNvPr>
          <p:cNvSpPr txBox="1">
            <a:spLocks noChangeArrowheads="1"/>
          </p:cNvSpPr>
          <p:nvPr/>
        </p:nvSpPr>
        <p:spPr bwMode="auto">
          <a:xfrm>
            <a:off x="7326356" y="3506443"/>
            <a:ext cx="3416256" cy="3170099"/>
          </a:xfrm>
          <a:prstGeom prst="rect">
            <a:avLst/>
          </a:prstGeom>
          <a:noFill/>
          <a:ln>
            <a:noFill/>
          </a:ln>
          <a:effectLst/>
        </p:spPr>
        <p:txBody>
          <a:bodyPr wrap="none">
            <a:spAutoFit/>
          </a:bodyPr>
          <a:lstStyle/>
          <a:p>
            <a:r>
              <a:rPr lang="en-US" altLang="zh-CN" sz="2000" b="1" dirty="0">
                <a:solidFill>
                  <a:srgbClr val="262626"/>
                </a:solidFill>
                <a:ea typeface="楷体_GB2312" pitchFamily="49" charset="-122"/>
              </a:rPr>
              <a:t>void backtrack (</a:t>
            </a:r>
            <a:r>
              <a:rPr lang="en-US" altLang="zh-CN" sz="2000" b="1" dirty="0" err="1">
                <a:solidFill>
                  <a:srgbClr val="262626"/>
                </a:solidFill>
                <a:ea typeface="楷体_GB2312" pitchFamily="49" charset="-122"/>
              </a:rPr>
              <a:t>int</a:t>
            </a:r>
            <a:r>
              <a:rPr lang="en-US" altLang="zh-CN" sz="2000" b="1" dirty="0">
                <a:solidFill>
                  <a:srgbClr val="262626"/>
                </a:solidFill>
                <a:ea typeface="楷体_GB2312" pitchFamily="49" charset="-122"/>
              </a:rPr>
              <a:t> t)</a:t>
            </a:r>
          </a:p>
          <a:p>
            <a:r>
              <a:rPr lang="en-US" altLang="zh-CN" sz="2000" b="1" dirty="0">
                <a:solidFill>
                  <a:srgbClr val="262626"/>
                </a:solidFill>
                <a:ea typeface="楷体_GB2312" pitchFamily="49" charset="-122"/>
              </a:rPr>
              <a:t>{</a:t>
            </a:r>
          </a:p>
          <a:p>
            <a:r>
              <a:rPr lang="en-US" altLang="zh-CN" sz="2000" b="1" dirty="0">
                <a:solidFill>
                  <a:srgbClr val="262626"/>
                </a:solidFill>
                <a:ea typeface="楷体_GB2312" pitchFamily="49" charset="-122"/>
              </a:rPr>
              <a:t>  if (t&gt;n) output(x);</a:t>
            </a:r>
          </a:p>
          <a:p>
            <a:r>
              <a:rPr lang="en-US" altLang="zh-CN" sz="2000" b="1" dirty="0">
                <a:solidFill>
                  <a:srgbClr val="262626"/>
                </a:solidFill>
                <a:ea typeface="楷体_GB2312" pitchFamily="49" charset="-122"/>
              </a:rPr>
              <a:t>    else</a:t>
            </a:r>
          </a:p>
          <a:p>
            <a:r>
              <a:rPr lang="en-US" altLang="zh-CN" sz="2000" b="1" dirty="0">
                <a:solidFill>
                  <a:srgbClr val="262626"/>
                </a:solidFill>
                <a:ea typeface="楷体_GB2312" pitchFamily="49" charset="-122"/>
              </a:rPr>
              <a:t>      for (</a:t>
            </a:r>
            <a:r>
              <a:rPr lang="en-US" altLang="zh-CN" sz="2000" b="1" dirty="0" err="1">
                <a:solidFill>
                  <a:srgbClr val="262626"/>
                </a:solidFill>
                <a:ea typeface="楷体_GB2312" pitchFamily="49" charset="-122"/>
              </a:rPr>
              <a:t>int</a:t>
            </a:r>
            <a:r>
              <a:rPr lang="en-US" altLang="zh-CN" sz="2000" b="1" dirty="0">
                <a:solidFill>
                  <a:srgbClr val="262626"/>
                </a:solidFill>
                <a:ea typeface="楷体_GB2312" pitchFamily="49" charset="-122"/>
              </a:rPr>
              <a:t> i=</a:t>
            </a:r>
            <a:r>
              <a:rPr lang="en-US" altLang="zh-CN" sz="2000" b="1" dirty="0" err="1">
                <a:solidFill>
                  <a:srgbClr val="262626"/>
                </a:solidFill>
                <a:ea typeface="楷体_GB2312" pitchFamily="49" charset="-122"/>
              </a:rPr>
              <a:t>t;i</a:t>
            </a:r>
            <a:r>
              <a:rPr lang="en-US" altLang="zh-CN" sz="2000" b="1" dirty="0">
                <a:solidFill>
                  <a:srgbClr val="262626"/>
                </a:solidFill>
                <a:ea typeface="楷体_GB2312" pitchFamily="49" charset="-122"/>
              </a:rPr>
              <a:t>&lt;=</a:t>
            </a:r>
            <a:r>
              <a:rPr lang="en-US" altLang="zh-CN" sz="2000" b="1" dirty="0" err="1">
                <a:solidFill>
                  <a:srgbClr val="262626"/>
                </a:solidFill>
                <a:ea typeface="楷体_GB2312" pitchFamily="49" charset="-122"/>
              </a:rPr>
              <a:t>n;i</a:t>
            </a:r>
            <a:r>
              <a:rPr lang="en-US" altLang="zh-CN" sz="2000" b="1" dirty="0">
                <a:solidFill>
                  <a:srgbClr val="262626"/>
                </a:solidFill>
                <a:ea typeface="楷体_GB2312" pitchFamily="49" charset="-122"/>
              </a:rPr>
              <a:t>++) {</a:t>
            </a:r>
          </a:p>
          <a:p>
            <a:r>
              <a:rPr lang="en-US" altLang="zh-CN" sz="2000" b="1" dirty="0">
                <a:solidFill>
                  <a:srgbClr val="262626"/>
                </a:solidFill>
                <a:ea typeface="楷体_GB2312" pitchFamily="49" charset="-122"/>
              </a:rPr>
              <a:t>        swap(x[t], x[i]);</a:t>
            </a:r>
          </a:p>
          <a:p>
            <a:r>
              <a:rPr lang="en-US" altLang="zh-CN" sz="2000" b="1" dirty="0">
                <a:solidFill>
                  <a:srgbClr val="262626"/>
                </a:solidFill>
                <a:ea typeface="楷体_GB2312" pitchFamily="49" charset="-122"/>
              </a:rPr>
              <a:t>        if (legal(t)) backtrack(t+1);</a:t>
            </a:r>
          </a:p>
          <a:p>
            <a:r>
              <a:rPr lang="en-US" altLang="zh-CN" sz="2000" b="1" dirty="0">
                <a:solidFill>
                  <a:srgbClr val="262626"/>
                </a:solidFill>
                <a:ea typeface="楷体_GB2312" pitchFamily="49" charset="-122"/>
              </a:rPr>
              <a:t>        swap(x[t], x[i]);</a:t>
            </a:r>
          </a:p>
          <a:p>
            <a:r>
              <a:rPr lang="en-US" altLang="zh-CN" sz="2000" b="1" dirty="0">
                <a:solidFill>
                  <a:srgbClr val="262626"/>
                </a:solidFill>
                <a:ea typeface="楷体_GB2312" pitchFamily="49" charset="-122"/>
              </a:rPr>
              <a:t>      }</a:t>
            </a:r>
          </a:p>
          <a:p>
            <a:r>
              <a:rPr lang="en-US" altLang="zh-CN" sz="2000" dirty="0">
                <a:solidFill>
                  <a:srgbClr val="262626"/>
                </a:solidFill>
                <a:ea typeface="楷体_GB2312" pitchFamily="49" charset="-122"/>
              </a:rPr>
              <a:t>} </a:t>
            </a:r>
            <a:endParaRPr lang="zh-CN" altLang="en-US" sz="2000" dirty="0">
              <a:solidFill>
                <a:srgbClr val="262626"/>
              </a:solidFill>
              <a:ea typeface="楷体_GB2312" pitchFamily="49" charset="-122"/>
            </a:endParaRPr>
          </a:p>
        </p:txBody>
      </p:sp>
    </p:spTree>
    <p:extLst>
      <p:ext uri="{BB962C8B-B14F-4D97-AF65-F5344CB8AC3E}">
        <p14:creationId xmlns:p14="http://schemas.microsoft.com/office/powerpoint/2010/main" val="1810821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ltLang="en-US" dirty="0"/>
              <a:t>回溯法</a:t>
            </a:r>
            <a:r>
              <a:rPr lang="zh-CN" altLang="en-US" dirty="0"/>
              <a:t>引言</a:t>
            </a:r>
          </a:p>
        </p:txBody>
      </p:sp>
      <p:sp>
        <p:nvSpPr>
          <p:cNvPr id="3" name="内容占位符 2"/>
          <p:cNvSpPr>
            <a:spLocks noGrp="1"/>
          </p:cNvSpPr>
          <p:nvPr>
            <p:ph idx="1"/>
          </p:nvPr>
        </p:nvSpPr>
        <p:spPr>
          <a:xfrm>
            <a:off x="838200" y="1389380"/>
            <a:ext cx="10515600" cy="4351338"/>
          </a:xfrm>
        </p:spPr>
        <p:txBody>
          <a:bodyPr>
            <a:normAutofit fontScale="90000" lnSpcReduction="10000"/>
          </a:bodyPr>
          <a:lstStyle/>
          <a:p>
            <a:pPr fontAlgn="auto">
              <a:lnSpc>
                <a:spcPct val="150000"/>
              </a:lnSpc>
              <a:buFont typeface="Wingdings" panose="05000000000000000000" charset="0"/>
              <a:buChar char=""/>
            </a:pPr>
            <a:r>
              <a:rPr lang="zh-CN" altLang="en-US"/>
              <a:t>理论上</a:t>
            </a:r>
            <a:endParaRPr lang="en-US" altLang="zh-CN"/>
          </a:p>
          <a:p>
            <a:pPr lvl="1" fontAlgn="auto">
              <a:lnSpc>
                <a:spcPct val="150000"/>
              </a:lnSpc>
              <a:buFont typeface="Wingdings" panose="05000000000000000000" charset="0"/>
              <a:buChar char=""/>
            </a:pPr>
            <a:r>
              <a:rPr lang="zh-CN" altLang="en-US"/>
              <a:t>寻找问题的解的一种可靠的方法是首先</a:t>
            </a:r>
            <a:r>
              <a:rPr lang="zh-CN" altLang="en-US">
                <a:solidFill>
                  <a:srgbClr val="C00000"/>
                </a:solidFill>
              </a:rPr>
              <a:t>列出所有候选解</a:t>
            </a:r>
            <a:r>
              <a:rPr lang="zh-CN" altLang="en-US"/>
              <a:t>，然后依次检查每一个，在检查完所有或部分候选解后，即可找到所需要的解。</a:t>
            </a:r>
            <a:endParaRPr lang="en-US" altLang="zh-CN"/>
          </a:p>
          <a:p>
            <a:pPr fontAlgn="auto">
              <a:lnSpc>
                <a:spcPct val="150000"/>
              </a:lnSpc>
              <a:buFont typeface="Wingdings" panose="05000000000000000000" charset="0"/>
              <a:buChar char=""/>
            </a:pPr>
            <a:r>
              <a:rPr lang="zh-CN" altLang="en-US"/>
              <a:t>但是</a:t>
            </a:r>
            <a:endParaRPr lang="en-US" altLang="zh-CN"/>
          </a:p>
          <a:p>
            <a:pPr lvl="1" fontAlgn="auto">
              <a:lnSpc>
                <a:spcPct val="150000"/>
              </a:lnSpc>
              <a:buFont typeface="Wingdings" panose="05000000000000000000" charset="0"/>
              <a:buChar char=""/>
            </a:pPr>
            <a:r>
              <a:rPr lang="zh-CN" altLang="en-US"/>
              <a:t>当候选</a:t>
            </a:r>
            <a:r>
              <a:rPr lang="zh-CN" altLang="en-US">
                <a:solidFill>
                  <a:srgbClr val="C00000"/>
                </a:solidFill>
              </a:rPr>
              <a:t>解数量有限</a:t>
            </a:r>
            <a:r>
              <a:rPr lang="zh-CN" altLang="en-US"/>
              <a:t>并且通过检查所有或部分候选解能够得到所需解时，上述方法是可行的。</a:t>
            </a:r>
            <a:endParaRPr lang="en-US" altLang="zh-CN"/>
          </a:p>
          <a:p>
            <a:pPr lvl="1" fontAlgn="auto">
              <a:lnSpc>
                <a:spcPct val="150000"/>
              </a:lnSpc>
              <a:buFont typeface="Wingdings" panose="05000000000000000000" charset="0"/>
              <a:buChar char=""/>
            </a:pPr>
            <a:r>
              <a:rPr lang="zh-CN" altLang="en-US"/>
              <a:t>若候选解的数量非常大（指数级，大数阶乘），即便采用最快的计算机也</a:t>
            </a:r>
            <a:r>
              <a:rPr lang="zh-CN" altLang="en-US">
                <a:solidFill>
                  <a:srgbClr val="C00000"/>
                </a:solidFill>
              </a:rPr>
              <a:t>只能解决规模很小的问题</a:t>
            </a:r>
            <a:r>
              <a:rPr lang="zh-CN" altLang="en-US"/>
              <a:t>。</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anim calcmode="lin" valueType="num">
                                      <p:cBhvr>
                                        <p:cTn id="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anim calcmode="lin" valueType="num">
                                      <p:cBhvr>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anim calcmode="lin" valueType="num">
                                      <p:cBhvr>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5.2 </a:t>
            </a:r>
            <a:r>
              <a:rPr dirty="0"/>
              <a:t>装载问题</a:t>
            </a:r>
          </a:p>
        </p:txBody>
      </p:sp>
      <p:sp>
        <p:nvSpPr>
          <p:cNvPr id="5" name="内容占位符 2"/>
          <p:cNvSpPr>
            <a:spLocks noGrp="1"/>
          </p:cNvSpPr>
          <p:nvPr/>
        </p:nvSpPr>
        <p:spPr>
          <a:xfrm>
            <a:off x="829945" y="1168400"/>
            <a:ext cx="10209530" cy="4740910"/>
          </a:xfrm>
          <a:prstGeom prst="rect">
            <a:avLst/>
          </a:prstGeom>
          <a:noFill/>
          <a:ln>
            <a:noFill/>
          </a:ln>
        </p:spPr>
        <p:txBody>
          <a:bodyPr vert="horz" wrap="square" lIns="91440" tIns="45720" rIns="91440" bIns="45720" numCol="1" anchor="t" anchorCtr="0" compatLnSpc="1"/>
          <a:lstStyle>
            <a:lvl1pPr marL="342900" indent="-342900" algn="l" rtl="0" fontAlgn="base">
              <a:lnSpc>
                <a:spcPct val="120000"/>
              </a:lnSpc>
              <a:spcBef>
                <a:spcPct val="20000"/>
              </a:spcBef>
              <a:spcAft>
                <a:spcPct val="0"/>
              </a:spcAft>
              <a:buClr>
                <a:schemeClr val="folHlink"/>
              </a:buClr>
              <a:buSzPct val="60000"/>
              <a:buFont typeface="Wingdings" panose="05000000000000000000" pitchFamily="2" charset="2"/>
              <a:buChar char="n"/>
              <a:defRPr sz="2800" b="0" baseline="0">
                <a:solidFill>
                  <a:srgbClr val="292929"/>
                </a:solidFill>
                <a:latin typeface="Consolas" panose="020B0609020204030204" pitchFamily="49" charset="0"/>
                <a:ea typeface="+mn-ea"/>
                <a:cs typeface="+mn-cs"/>
              </a:defRPr>
            </a:lvl1pPr>
            <a:lvl2pPr marL="742950" indent="-285750" algn="l" rtl="0" fontAlgn="base">
              <a:lnSpc>
                <a:spcPct val="120000"/>
              </a:lnSpc>
              <a:spcBef>
                <a:spcPct val="20000"/>
              </a:spcBef>
              <a:spcAft>
                <a:spcPct val="0"/>
              </a:spcAft>
              <a:buClr>
                <a:schemeClr val="hlink"/>
              </a:buClr>
              <a:buSzPct val="55000"/>
              <a:buFont typeface="Wingdings" panose="05000000000000000000" pitchFamily="2" charset="2"/>
              <a:buChar char="n"/>
              <a:defRPr sz="2600" b="0" baseline="0">
                <a:solidFill>
                  <a:srgbClr val="003366"/>
                </a:solidFill>
                <a:latin typeface="Consolas" panose="020B0609020204030204" pitchFamily="49" charset="0"/>
                <a:ea typeface="+mn-ea"/>
              </a:defRPr>
            </a:lvl2pPr>
            <a:lvl3pPr marL="1143000" indent="-228600" algn="l" rtl="0" fontAlgn="base">
              <a:lnSpc>
                <a:spcPct val="120000"/>
              </a:lnSpc>
              <a:spcBef>
                <a:spcPct val="20000"/>
              </a:spcBef>
              <a:spcAft>
                <a:spcPct val="0"/>
              </a:spcAft>
              <a:buClr>
                <a:schemeClr val="folHlink"/>
              </a:buClr>
              <a:buSzPct val="50000"/>
              <a:buFont typeface="Wingdings" panose="05000000000000000000" pitchFamily="2" charset="2"/>
              <a:buChar char="n"/>
              <a:defRPr sz="2400" b="0" baseline="0">
                <a:solidFill>
                  <a:srgbClr val="990033"/>
                </a:solidFill>
                <a:latin typeface="Consolas" panose="020B0609020204030204" pitchFamily="49" charset="0"/>
                <a:ea typeface="+mn-ea"/>
              </a:defRPr>
            </a:lvl3pPr>
            <a:lvl4pPr marL="1600200" indent="-228600" algn="l" rtl="0" fontAlgn="base">
              <a:lnSpc>
                <a:spcPct val="120000"/>
              </a:lnSpc>
              <a:spcBef>
                <a:spcPct val="20000"/>
              </a:spcBef>
              <a:spcAft>
                <a:spcPct val="0"/>
              </a:spcAft>
              <a:buClr>
                <a:schemeClr val="accent2"/>
              </a:buClr>
              <a:buSzPct val="55000"/>
              <a:buFont typeface="Wingdings" panose="05000000000000000000" pitchFamily="2" charset="2"/>
              <a:buChar char="n"/>
              <a:defRPr sz="2200" b="0" baseline="0">
                <a:solidFill>
                  <a:srgbClr val="6600CC"/>
                </a:solidFill>
                <a:latin typeface="Consolas" panose="020B0609020204030204" pitchFamily="49" charset="0"/>
                <a:ea typeface="+mn-ea"/>
              </a:defRPr>
            </a:lvl4pPr>
            <a:lvl5pPr marL="2057400" indent="-228600" algn="l" rtl="0" fontAlgn="base">
              <a:lnSpc>
                <a:spcPct val="120000"/>
              </a:lnSpc>
              <a:spcBef>
                <a:spcPct val="20000"/>
              </a:spcBef>
              <a:spcAft>
                <a:spcPct val="0"/>
              </a:spcAft>
              <a:buClr>
                <a:schemeClr val="accent1"/>
              </a:buClr>
              <a:buSzPct val="50000"/>
              <a:buFont typeface="Wingdings" panose="05000000000000000000" pitchFamily="2" charset="2"/>
              <a:buChar char="n"/>
              <a:defRPr sz="2200" b="0" baseline="0">
                <a:solidFill>
                  <a:schemeClr val="tx1"/>
                </a:solidFill>
                <a:latin typeface="Consolas" panose="020B0609020204030204" pitchFamily="49" charset="0"/>
                <a:ea typeface="+mn-ea"/>
              </a:defRPr>
            </a:lvl5pPr>
            <a:lvl6pPr marL="25146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6pPr>
            <a:lvl7pPr marL="29718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7pPr>
            <a:lvl8pPr marL="34290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8pPr>
            <a:lvl9pPr marL="38862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9pPr>
          </a:lstStyle>
          <a:p>
            <a:pPr marL="0" lvl="1" indent="0">
              <a:lnSpc>
                <a:spcPct val="150000"/>
              </a:lnSpc>
              <a:spcBef>
                <a:spcPts val="0"/>
              </a:spcBef>
              <a:buNone/>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有一批共n个集装箱要装上2艘载重量分别为c</a:t>
            </a:r>
            <a:r>
              <a:rPr lang="zh-CN" altLang="en-US" sz="2000" baseline="-25000" dirty="0">
                <a:solidFill>
                  <a:schemeClr val="tx1">
                    <a:lumMod val="95000"/>
                    <a:lumOff val="5000"/>
                  </a:schemeClr>
                </a:solidFill>
                <a:latin typeface="微软雅黑" panose="020B0503020204020204" pitchFamily="34" charset="-122"/>
                <a:ea typeface="微软雅黑" panose="020B0503020204020204" pitchFamily="34" charset="-122"/>
              </a:rPr>
              <a:t>1</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和c</a:t>
            </a:r>
            <a:r>
              <a:rPr lang="zh-CN" altLang="en-US" sz="2000" baseline="-25000" dirty="0">
                <a:solidFill>
                  <a:schemeClr val="tx1">
                    <a:lumMod val="95000"/>
                    <a:lumOff val="5000"/>
                  </a:schemeClr>
                </a:solidFill>
                <a:latin typeface="微软雅黑" panose="020B0503020204020204" pitchFamily="34" charset="-122"/>
                <a:ea typeface="微软雅黑" panose="020B0503020204020204" pitchFamily="34" charset="-122"/>
              </a:rPr>
              <a:t>2</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的轮船，其中集装箱i的重量为w</a:t>
            </a:r>
            <a:r>
              <a:rPr lang="zh-CN" altLang="en-US" sz="2000" baseline="-25000" dirty="0">
                <a:solidFill>
                  <a:schemeClr val="tx1">
                    <a:lumMod val="95000"/>
                    <a:lumOff val="5000"/>
                  </a:schemeClr>
                </a:solidFill>
                <a:latin typeface="微软雅黑" panose="020B0503020204020204" pitchFamily="34" charset="-122"/>
                <a:ea typeface="微软雅黑" panose="020B0503020204020204" pitchFamily="34" charset="-122"/>
              </a:rPr>
              <a:t>i</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，且</a:t>
            </a:r>
          </a:p>
          <a:p>
            <a:pPr marL="0" lvl="1" indent="0">
              <a:lnSpc>
                <a:spcPct val="150000"/>
              </a:lnSpc>
              <a:spcBef>
                <a:spcPts val="0"/>
              </a:spcBef>
              <a:buNone/>
            </a:pP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a:p>
            <a:pPr marL="0" lvl="1" indent="0">
              <a:lnSpc>
                <a:spcPct val="150000"/>
              </a:lnSpc>
              <a:spcBef>
                <a:spcPts val="0"/>
              </a:spcBef>
              <a:buNone/>
            </a:pP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a:p>
            <a:pPr marL="342900" lvl="1" indent="-342900">
              <a:lnSpc>
                <a:spcPct val="150000"/>
              </a:lnSpc>
              <a:spcBef>
                <a:spcPts val="0"/>
              </a:spcBef>
              <a:buClr>
                <a:srgbClr val="FF00FF"/>
              </a:buClr>
              <a:buFont typeface="Wingdings" panose="05000000000000000000" charset="0"/>
              <a:buChar char=""/>
            </a:pPr>
            <a:r>
              <a:rPr lang="zh-CN" altLang="en-US" sz="2400" b="1" dirty="0">
                <a:solidFill>
                  <a:srgbClr val="FF00FF"/>
                </a:solidFill>
                <a:latin typeface="微软雅黑" panose="020B0503020204020204" pitchFamily="34" charset="-122"/>
                <a:ea typeface="微软雅黑" panose="020B0503020204020204" pitchFamily="34" charset="-122"/>
              </a:rPr>
              <a:t>装载问题</a:t>
            </a:r>
          </a:p>
          <a:p>
            <a:pPr marL="342900" lvl="1" indent="-342900">
              <a:lnSpc>
                <a:spcPct val="150000"/>
              </a:lnSpc>
              <a:spcBef>
                <a:spcPts val="0"/>
              </a:spcBef>
              <a:buClr>
                <a:srgbClr val="000000"/>
              </a:buClr>
              <a:buFont typeface="Wingdings" panose="05000000000000000000" charset="0"/>
              <a:buChar cha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装载问题要求</a:t>
            </a:r>
            <a:r>
              <a:rPr lang="zh-CN" altLang="en-US" sz="2000" b="1" dirty="0">
                <a:solidFill>
                  <a:srgbClr val="3333FF"/>
                </a:solidFill>
                <a:latin typeface="微软雅黑" panose="020B0503020204020204" pitchFamily="34" charset="-122"/>
                <a:ea typeface="微软雅黑" panose="020B0503020204020204" pitchFamily="34" charset="-122"/>
              </a:rPr>
              <a:t>确定是否有一个合理的装载方案可将这</a:t>
            </a:r>
            <a:r>
              <a:rPr lang="en-US" altLang="zh-CN" sz="2000" b="1" dirty="0">
                <a:solidFill>
                  <a:srgbClr val="3333FF"/>
                </a:solidFill>
                <a:latin typeface="微软雅黑" panose="020B0503020204020204" pitchFamily="34" charset="-122"/>
                <a:ea typeface="微软雅黑" panose="020B0503020204020204" pitchFamily="34" charset="-122"/>
              </a:rPr>
              <a:t>n</a:t>
            </a:r>
            <a:r>
              <a:rPr lang="zh-CN" altLang="en-US" sz="2000" b="1" dirty="0">
                <a:solidFill>
                  <a:srgbClr val="3333FF"/>
                </a:solidFill>
                <a:latin typeface="微软雅黑" panose="020B0503020204020204" pitchFamily="34" charset="-122"/>
                <a:ea typeface="微软雅黑" panose="020B0503020204020204" pitchFamily="34" charset="-122"/>
              </a:rPr>
              <a:t>个集装箱装上这2艘轮船</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。如果有，找出一种装载方案。</a:t>
            </a:r>
          </a:p>
          <a:p>
            <a:pPr marL="342900" lvl="1" indent="-342900">
              <a:lnSpc>
                <a:spcPct val="150000"/>
              </a:lnSpc>
              <a:spcBef>
                <a:spcPts val="0"/>
              </a:spcBef>
              <a:buClr>
                <a:srgbClr val="000000"/>
              </a:buClr>
              <a:buFont typeface="Wingdings" panose="05000000000000000000" charset="0"/>
              <a:buChar cha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容易证明，如果一个给定装载问题有解，则采用下面的策略可得到最优装载方案。</a:t>
            </a:r>
          </a:p>
          <a:p>
            <a:pPr marL="0" lvl="1" indent="0">
              <a:lnSpc>
                <a:spcPct val="150000"/>
              </a:lnSpc>
              <a:spcBef>
                <a:spcPts val="0"/>
              </a:spcBef>
              <a:buNone/>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(1)首先将第一艘轮船尽可能装满；</a:t>
            </a:r>
          </a:p>
          <a:p>
            <a:pPr marL="0" lvl="1" indent="0">
              <a:lnSpc>
                <a:spcPct val="150000"/>
              </a:lnSpc>
              <a:spcBef>
                <a:spcPts val="0"/>
              </a:spcBef>
              <a:buNone/>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(2)将剩余的集装箱装上第二艘轮船。</a:t>
            </a:r>
          </a:p>
        </p:txBody>
      </p:sp>
      <p:graphicFrame>
        <p:nvGraphicFramePr>
          <p:cNvPr id="1026" name="Object 6"/>
          <p:cNvGraphicFramePr/>
          <p:nvPr/>
        </p:nvGraphicFramePr>
        <p:xfrm>
          <a:off x="863600" y="1744345"/>
          <a:ext cx="1590040" cy="751205"/>
        </p:xfrm>
        <a:graphic>
          <a:graphicData uri="http://schemas.openxmlformats.org/presentationml/2006/ole">
            <mc:AlternateContent xmlns:mc="http://schemas.openxmlformats.org/markup-compatibility/2006">
              <mc:Choice xmlns:v="urn:schemas-microsoft-com:vml" Requires="v">
                <p:oleObj spid="_x0000_s3093" r:id="rId4" imgW="927100" imgH="431800" progId="Equation.3">
                  <p:embed/>
                </p:oleObj>
              </mc:Choice>
              <mc:Fallback>
                <p:oleObj r:id="rId4" imgW="927100" imgH="431800" progId="Equation.3">
                  <p:embed/>
                  <p:pic>
                    <p:nvPicPr>
                      <p:cNvPr id="0" name="图片 3080"/>
                      <p:cNvPicPr/>
                      <p:nvPr/>
                    </p:nvPicPr>
                    <p:blipFill>
                      <a:blip r:embed="rId5"/>
                      <a:stretch>
                        <a:fillRect/>
                      </a:stretch>
                    </p:blipFill>
                    <p:spPr>
                      <a:xfrm>
                        <a:off x="863600" y="1744345"/>
                        <a:ext cx="1590040" cy="75120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fade">
                                      <p:cBhvr>
                                        <p:cTn id="14" dur="1000"/>
                                        <p:tgtEl>
                                          <p:spTgt spid="5">
                                            <p:txEl>
                                              <p:pRg st="3" end="3"/>
                                            </p:txEl>
                                          </p:spTgt>
                                        </p:tgtEl>
                                      </p:cBhvr>
                                    </p:animEffect>
                                    <p:anim calcmode="lin" valueType="num">
                                      <p:cBhvr>
                                        <p:cTn id="1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1000"/>
                                        <p:tgtEl>
                                          <p:spTgt spid="5">
                                            <p:txEl>
                                              <p:pRg st="5" end="5"/>
                                            </p:txEl>
                                          </p:spTgt>
                                        </p:tgtEl>
                                      </p:cBhvr>
                                    </p:animEffect>
                                    <p:anim calcmode="lin" valueType="num">
                                      <p:cBhvr>
                                        <p:cTn id="29"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1000"/>
                                        <p:tgtEl>
                                          <p:spTgt spid="5">
                                            <p:txEl>
                                              <p:pRg st="7" end="7"/>
                                            </p:txEl>
                                          </p:spTgt>
                                        </p:tgtEl>
                                      </p:cBhvr>
                                    </p:animEffect>
                                    <p:anim calcmode="lin" valueType="num">
                                      <p:cBhvr>
                                        <p:cTn id="43"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5.2 </a:t>
            </a:r>
            <a:r>
              <a:rPr dirty="0"/>
              <a:t>装载问题</a:t>
            </a:r>
          </a:p>
        </p:txBody>
      </p:sp>
      <p:sp>
        <p:nvSpPr>
          <p:cNvPr id="5" name="内容占位符 2"/>
          <p:cNvSpPr>
            <a:spLocks noGrp="1"/>
          </p:cNvSpPr>
          <p:nvPr/>
        </p:nvSpPr>
        <p:spPr>
          <a:xfrm>
            <a:off x="829945" y="1168400"/>
            <a:ext cx="10209530" cy="4740910"/>
          </a:xfrm>
          <a:prstGeom prst="rect">
            <a:avLst/>
          </a:prstGeom>
          <a:noFill/>
          <a:ln>
            <a:noFill/>
          </a:ln>
        </p:spPr>
        <p:txBody>
          <a:bodyPr vert="horz" wrap="square" lIns="91440" tIns="45720" rIns="91440" bIns="45720" numCol="1" anchor="t" anchorCtr="0" compatLnSpc="1"/>
          <a:lstStyle>
            <a:lvl1pPr marL="342900" indent="-342900" algn="l" rtl="0" fontAlgn="base">
              <a:lnSpc>
                <a:spcPct val="120000"/>
              </a:lnSpc>
              <a:spcBef>
                <a:spcPct val="20000"/>
              </a:spcBef>
              <a:spcAft>
                <a:spcPct val="0"/>
              </a:spcAft>
              <a:buClr>
                <a:schemeClr val="folHlink"/>
              </a:buClr>
              <a:buSzPct val="60000"/>
              <a:buFont typeface="Wingdings" panose="05000000000000000000" pitchFamily="2" charset="2"/>
              <a:buChar char="n"/>
              <a:defRPr sz="2800" b="0" baseline="0">
                <a:solidFill>
                  <a:srgbClr val="292929"/>
                </a:solidFill>
                <a:latin typeface="Consolas" panose="020B0609020204030204" pitchFamily="49" charset="0"/>
                <a:ea typeface="+mn-ea"/>
                <a:cs typeface="+mn-cs"/>
              </a:defRPr>
            </a:lvl1pPr>
            <a:lvl2pPr marL="742950" indent="-285750" algn="l" rtl="0" fontAlgn="base">
              <a:lnSpc>
                <a:spcPct val="120000"/>
              </a:lnSpc>
              <a:spcBef>
                <a:spcPct val="20000"/>
              </a:spcBef>
              <a:spcAft>
                <a:spcPct val="0"/>
              </a:spcAft>
              <a:buClr>
                <a:schemeClr val="hlink"/>
              </a:buClr>
              <a:buSzPct val="55000"/>
              <a:buFont typeface="Wingdings" panose="05000000000000000000" pitchFamily="2" charset="2"/>
              <a:buChar char="n"/>
              <a:defRPr sz="2600" b="0" baseline="0">
                <a:solidFill>
                  <a:srgbClr val="003366"/>
                </a:solidFill>
                <a:latin typeface="Consolas" panose="020B0609020204030204" pitchFamily="49" charset="0"/>
                <a:ea typeface="+mn-ea"/>
              </a:defRPr>
            </a:lvl2pPr>
            <a:lvl3pPr marL="1143000" indent="-228600" algn="l" rtl="0" fontAlgn="base">
              <a:lnSpc>
                <a:spcPct val="120000"/>
              </a:lnSpc>
              <a:spcBef>
                <a:spcPct val="20000"/>
              </a:spcBef>
              <a:spcAft>
                <a:spcPct val="0"/>
              </a:spcAft>
              <a:buClr>
                <a:schemeClr val="folHlink"/>
              </a:buClr>
              <a:buSzPct val="50000"/>
              <a:buFont typeface="Wingdings" panose="05000000000000000000" pitchFamily="2" charset="2"/>
              <a:buChar char="n"/>
              <a:defRPr sz="2400" b="0" baseline="0">
                <a:solidFill>
                  <a:srgbClr val="990033"/>
                </a:solidFill>
                <a:latin typeface="Consolas" panose="020B0609020204030204" pitchFamily="49" charset="0"/>
                <a:ea typeface="+mn-ea"/>
              </a:defRPr>
            </a:lvl3pPr>
            <a:lvl4pPr marL="1600200" indent="-228600" algn="l" rtl="0" fontAlgn="base">
              <a:lnSpc>
                <a:spcPct val="120000"/>
              </a:lnSpc>
              <a:spcBef>
                <a:spcPct val="20000"/>
              </a:spcBef>
              <a:spcAft>
                <a:spcPct val="0"/>
              </a:spcAft>
              <a:buClr>
                <a:schemeClr val="accent2"/>
              </a:buClr>
              <a:buSzPct val="55000"/>
              <a:buFont typeface="Wingdings" panose="05000000000000000000" pitchFamily="2" charset="2"/>
              <a:buChar char="n"/>
              <a:defRPr sz="2200" b="0" baseline="0">
                <a:solidFill>
                  <a:srgbClr val="6600CC"/>
                </a:solidFill>
                <a:latin typeface="Consolas" panose="020B0609020204030204" pitchFamily="49" charset="0"/>
                <a:ea typeface="+mn-ea"/>
              </a:defRPr>
            </a:lvl4pPr>
            <a:lvl5pPr marL="2057400" indent="-228600" algn="l" rtl="0" fontAlgn="base">
              <a:lnSpc>
                <a:spcPct val="120000"/>
              </a:lnSpc>
              <a:spcBef>
                <a:spcPct val="20000"/>
              </a:spcBef>
              <a:spcAft>
                <a:spcPct val="0"/>
              </a:spcAft>
              <a:buClr>
                <a:schemeClr val="accent1"/>
              </a:buClr>
              <a:buSzPct val="50000"/>
              <a:buFont typeface="Wingdings" panose="05000000000000000000" pitchFamily="2" charset="2"/>
              <a:buChar char="n"/>
              <a:defRPr sz="2200" b="0" baseline="0">
                <a:solidFill>
                  <a:schemeClr val="tx1"/>
                </a:solidFill>
                <a:latin typeface="Consolas" panose="020B0609020204030204" pitchFamily="49" charset="0"/>
                <a:ea typeface="+mn-ea"/>
              </a:defRPr>
            </a:lvl5pPr>
            <a:lvl6pPr marL="25146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6pPr>
            <a:lvl7pPr marL="29718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7pPr>
            <a:lvl8pPr marL="34290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8pPr>
            <a:lvl9pPr marL="38862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9pPr>
          </a:lstStyle>
          <a:p>
            <a:pPr marL="342900" lvl="1" indent="-342900">
              <a:lnSpc>
                <a:spcPct val="150000"/>
              </a:lnSpc>
              <a:spcBef>
                <a:spcPts val="0"/>
              </a:spcBef>
              <a:buClr>
                <a:srgbClr val="FF00FF"/>
              </a:buClr>
              <a:buFont typeface="Wingdings" panose="05000000000000000000" charset="0"/>
              <a:buChar char=""/>
            </a:pPr>
            <a:r>
              <a:rPr lang="zh-CN" altLang="en-US" sz="2400" b="1" dirty="0">
                <a:solidFill>
                  <a:srgbClr val="FF00FF"/>
                </a:solidFill>
                <a:latin typeface="微软雅黑" panose="020B0503020204020204" pitchFamily="34" charset="-122"/>
                <a:ea typeface="微软雅黑" panose="020B0503020204020204" pitchFamily="34" charset="-122"/>
              </a:rPr>
              <a:t>转换问题</a:t>
            </a:r>
          </a:p>
          <a:p>
            <a:pPr marL="342900" lvl="1" indent="-342900">
              <a:lnSpc>
                <a:spcPct val="150000"/>
              </a:lnSpc>
              <a:spcBef>
                <a:spcPts val="0"/>
              </a:spcBef>
              <a:buClr>
                <a:srgbClr val="000000"/>
              </a:buClr>
              <a:buFont typeface="Wingdings" panose="05000000000000000000" charset="0"/>
              <a:buChar char=""/>
            </a:pPr>
            <a:r>
              <a:rPr sz="2000" dirty="0">
                <a:solidFill>
                  <a:schemeClr val="tx1"/>
                </a:solidFill>
                <a:latin typeface="微软雅黑" panose="020B0503020204020204" pitchFamily="34" charset="-122"/>
                <a:ea typeface="微软雅黑" panose="020B0503020204020204" pitchFamily="34" charset="-122"/>
              </a:rPr>
              <a:t>将第一艘轮船尽可能装满</a:t>
            </a:r>
            <a:r>
              <a:rPr sz="2000" b="1" dirty="0">
                <a:solidFill>
                  <a:srgbClr val="FF0000"/>
                </a:solidFill>
                <a:latin typeface="微软雅黑" panose="020B0503020204020204" pitchFamily="34" charset="-122"/>
                <a:ea typeface="微软雅黑" panose="020B0503020204020204" pitchFamily="34" charset="-122"/>
              </a:rPr>
              <a:t>等价于</a:t>
            </a:r>
            <a:r>
              <a:rPr sz="2000" dirty="0">
                <a:solidFill>
                  <a:schemeClr val="tx1"/>
                </a:solidFill>
                <a:latin typeface="微软雅黑" panose="020B0503020204020204" pitchFamily="34" charset="-122"/>
                <a:ea typeface="微软雅黑" panose="020B0503020204020204" pitchFamily="34" charset="-122"/>
              </a:rPr>
              <a:t>选取全体集装箱的一个子集，使该子集中集装箱重量之和最接近第一艘轮船的载重量。</a:t>
            </a:r>
          </a:p>
          <a:p>
            <a:pPr marL="342900" lvl="1" indent="-342900">
              <a:lnSpc>
                <a:spcPct val="150000"/>
              </a:lnSpc>
              <a:spcBef>
                <a:spcPts val="0"/>
              </a:spcBef>
              <a:buClr>
                <a:srgbClr val="000000"/>
              </a:buClr>
              <a:buFont typeface="Wingdings" panose="05000000000000000000" charset="0"/>
              <a:buChar char=""/>
            </a:pPr>
            <a:r>
              <a:rPr sz="2000" dirty="0">
                <a:solidFill>
                  <a:schemeClr val="tx1"/>
                </a:solidFill>
                <a:latin typeface="微软雅黑" panose="020B0503020204020204" pitchFamily="34" charset="-122"/>
                <a:ea typeface="微软雅黑" panose="020B0503020204020204" pitchFamily="34" charset="-122"/>
              </a:rPr>
              <a:t>由此可知，装载问题等价于以下特殊的0-1背包问题。</a:t>
            </a:r>
          </a:p>
        </p:txBody>
      </p:sp>
      <p:graphicFrame>
        <p:nvGraphicFramePr>
          <p:cNvPr id="1027" name="Object 9"/>
          <p:cNvGraphicFramePr/>
          <p:nvPr/>
        </p:nvGraphicFramePr>
        <p:xfrm>
          <a:off x="1231900" y="3348355"/>
          <a:ext cx="2463800" cy="2324735"/>
        </p:xfrm>
        <a:graphic>
          <a:graphicData uri="http://schemas.openxmlformats.org/presentationml/2006/ole">
            <mc:AlternateContent xmlns:mc="http://schemas.openxmlformats.org/markup-compatibility/2006">
              <mc:Choice xmlns:v="urn:schemas-microsoft-com:vml" Requires="v">
                <p:oleObj spid="_x0000_s32779" r:id="rId4" imgW="1104900" imgH="1104900" progId="Equation.3">
                  <p:embed/>
                </p:oleObj>
              </mc:Choice>
              <mc:Fallback>
                <p:oleObj r:id="rId4" imgW="1104900" imgH="1104900" progId="Equation.3">
                  <p:embed/>
                  <p:pic>
                    <p:nvPicPr>
                      <p:cNvPr id="0" name="图片 3081"/>
                      <p:cNvPicPr/>
                      <p:nvPr/>
                    </p:nvPicPr>
                    <p:blipFill>
                      <a:blip r:embed="rId5"/>
                      <a:stretch>
                        <a:fillRect/>
                      </a:stretch>
                    </p:blipFill>
                    <p:spPr>
                      <a:xfrm>
                        <a:off x="1231900" y="3348355"/>
                        <a:ext cx="2463800" cy="2324735"/>
                      </a:xfrm>
                      <a:prstGeom prst="rect">
                        <a:avLst/>
                      </a:prstGeom>
                      <a:noFill/>
                      <a:ln w="38100">
                        <a:noFill/>
                        <a:miter/>
                      </a:ln>
                    </p:spPr>
                  </p:pic>
                </p:oleObj>
              </mc:Fallback>
            </mc:AlternateContent>
          </a:graphicData>
        </a:graphic>
      </p:graphicFrame>
      <p:sp>
        <p:nvSpPr>
          <p:cNvPr id="2" name="文本框 1"/>
          <p:cNvSpPr txBox="1"/>
          <p:nvPr/>
        </p:nvSpPr>
        <p:spPr>
          <a:xfrm>
            <a:off x="5220970" y="3919855"/>
            <a:ext cx="5646420" cy="1753235"/>
          </a:xfrm>
          <a:prstGeom prst="rect">
            <a:avLst/>
          </a:prstGeom>
          <a:solidFill>
            <a:srgbClr val="B6D4ED"/>
          </a:solidFill>
        </p:spPr>
        <p:txBody>
          <a:bodyPr wrap="square" rtlCol="0" anchor="t">
            <a:spAutoFit/>
          </a:bodyPr>
          <a:lstStyle/>
          <a:p>
            <a:pPr marL="0" algn="l" defTabSz="913765" fontAlgn="auto">
              <a:lnSpc>
                <a:spcPct val="150000"/>
              </a:lnSpc>
              <a:spcBef>
                <a:spcPts val="0"/>
              </a:spcBef>
              <a:buFont typeface="+mj-lt"/>
              <a:buNone/>
            </a:pPr>
            <a:r>
              <a:rPr lang="zh-CN" altLang="en-US" sz="2400">
                <a:latin typeface="微软雅黑" panose="020B0503020204020204" pitchFamily="34" charset="-122"/>
                <a:ea typeface="微软雅黑" panose="020B0503020204020204" pitchFamily="34" charset="-122"/>
                <a:sym typeface="+mn-ea"/>
              </a:rPr>
              <a:t>用回溯法设计解装载问题的O(2</a:t>
            </a:r>
            <a:r>
              <a:rPr lang="zh-CN" altLang="en-US" sz="2400" baseline="30000">
                <a:latin typeface="微软雅黑" panose="020B0503020204020204" pitchFamily="34" charset="-122"/>
                <a:ea typeface="微软雅黑" panose="020B0503020204020204" pitchFamily="34" charset="-122"/>
                <a:sym typeface="+mn-ea"/>
              </a:rPr>
              <a:t>n</a:t>
            </a:r>
            <a:r>
              <a:rPr lang="zh-CN" altLang="en-US" sz="2400">
                <a:latin typeface="微软雅黑" panose="020B0503020204020204" pitchFamily="34" charset="-122"/>
                <a:ea typeface="微软雅黑" panose="020B0503020204020204" pitchFamily="34" charset="-122"/>
                <a:sym typeface="+mn-ea"/>
              </a:rPr>
              <a:t>)计算时间算法。</a:t>
            </a:r>
          </a:p>
          <a:p>
            <a:pPr marL="0" algn="l" defTabSz="913765" fontAlgn="auto">
              <a:lnSpc>
                <a:spcPct val="150000"/>
              </a:lnSpc>
              <a:spcBef>
                <a:spcPts val="0"/>
              </a:spcBef>
              <a:buFont typeface="+mj-lt"/>
              <a:buNone/>
            </a:pPr>
            <a:r>
              <a:rPr lang="zh-CN" altLang="en-US" sz="2400">
                <a:latin typeface="微软雅黑" panose="020B0503020204020204" pitchFamily="34" charset="-122"/>
                <a:ea typeface="微软雅黑" panose="020B0503020204020204" pitchFamily="34" charset="-122"/>
                <a:sym typeface="+mn-ea"/>
              </a:rPr>
              <a:t>在某些情况下该算法优于动态规划算法。</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5.2 </a:t>
            </a:r>
            <a:r>
              <a:rPr dirty="0"/>
              <a:t>装载问题</a:t>
            </a:r>
          </a:p>
        </p:txBody>
      </p:sp>
      <p:sp>
        <p:nvSpPr>
          <p:cNvPr id="5" name="内容占位符 2"/>
          <p:cNvSpPr>
            <a:spLocks noGrp="1"/>
          </p:cNvSpPr>
          <p:nvPr/>
        </p:nvSpPr>
        <p:spPr>
          <a:xfrm>
            <a:off x="829945" y="1168400"/>
            <a:ext cx="10209530" cy="4740910"/>
          </a:xfrm>
          <a:prstGeom prst="rect">
            <a:avLst/>
          </a:prstGeom>
          <a:noFill/>
          <a:ln>
            <a:noFill/>
          </a:ln>
        </p:spPr>
        <p:txBody>
          <a:bodyPr vert="horz" wrap="square" lIns="91440" tIns="45720" rIns="91440" bIns="45720" numCol="1" anchor="t" anchorCtr="0" compatLnSpc="1"/>
          <a:lstStyle>
            <a:lvl1pPr marL="342900" indent="-342900" algn="l" rtl="0" fontAlgn="base">
              <a:lnSpc>
                <a:spcPct val="120000"/>
              </a:lnSpc>
              <a:spcBef>
                <a:spcPct val="20000"/>
              </a:spcBef>
              <a:spcAft>
                <a:spcPct val="0"/>
              </a:spcAft>
              <a:buClr>
                <a:schemeClr val="folHlink"/>
              </a:buClr>
              <a:buSzPct val="60000"/>
              <a:buFont typeface="Wingdings" panose="05000000000000000000" pitchFamily="2" charset="2"/>
              <a:buChar char="n"/>
              <a:defRPr sz="2800" b="0" baseline="0">
                <a:solidFill>
                  <a:srgbClr val="292929"/>
                </a:solidFill>
                <a:latin typeface="Consolas" panose="020B0609020204030204" pitchFamily="49" charset="0"/>
                <a:ea typeface="+mn-ea"/>
                <a:cs typeface="+mn-cs"/>
              </a:defRPr>
            </a:lvl1pPr>
            <a:lvl2pPr marL="742950" indent="-285750" algn="l" rtl="0" fontAlgn="base">
              <a:lnSpc>
                <a:spcPct val="120000"/>
              </a:lnSpc>
              <a:spcBef>
                <a:spcPct val="20000"/>
              </a:spcBef>
              <a:spcAft>
                <a:spcPct val="0"/>
              </a:spcAft>
              <a:buClr>
                <a:schemeClr val="hlink"/>
              </a:buClr>
              <a:buSzPct val="55000"/>
              <a:buFont typeface="Wingdings" panose="05000000000000000000" pitchFamily="2" charset="2"/>
              <a:buChar char="n"/>
              <a:defRPr sz="2600" b="0" baseline="0">
                <a:solidFill>
                  <a:srgbClr val="003366"/>
                </a:solidFill>
                <a:latin typeface="Consolas" panose="020B0609020204030204" pitchFamily="49" charset="0"/>
                <a:ea typeface="+mn-ea"/>
              </a:defRPr>
            </a:lvl2pPr>
            <a:lvl3pPr marL="1143000" indent="-228600" algn="l" rtl="0" fontAlgn="base">
              <a:lnSpc>
                <a:spcPct val="120000"/>
              </a:lnSpc>
              <a:spcBef>
                <a:spcPct val="20000"/>
              </a:spcBef>
              <a:spcAft>
                <a:spcPct val="0"/>
              </a:spcAft>
              <a:buClr>
                <a:schemeClr val="folHlink"/>
              </a:buClr>
              <a:buSzPct val="50000"/>
              <a:buFont typeface="Wingdings" panose="05000000000000000000" pitchFamily="2" charset="2"/>
              <a:buChar char="n"/>
              <a:defRPr sz="2400" b="0" baseline="0">
                <a:solidFill>
                  <a:srgbClr val="990033"/>
                </a:solidFill>
                <a:latin typeface="Consolas" panose="020B0609020204030204" pitchFamily="49" charset="0"/>
                <a:ea typeface="+mn-ea"/>
              </a:defRPr>
            </a:lvl3pPr>
            <a:lvl4pPr marL="1600200" indent="-228600" algn="l" rtl="0" fontAlgn="base">
              <a:lnSpc>
                <a:spcPct val="120000"/>
              </a:lnSpc>
              <a:spcBef>
                <a:spcPct val="20000"/>
              </a:spcBef>
              <a:spcAft>
                <a:spcPct val="0"/>
              </a:spcAft>
              <a:buClr>
                <a:schemeClr val="accent2"/>
              </a:buClr>
              <a:buSzPct val="55000"/>
              <a:buFont typeface="Wingdings" panose="05000000000000000000" pitchFamily="2" charset="2"/>
              <a:buChar char="n"/>
              <a:defRPr sz="2200" b="0" baseline="0">
                <a:solidFill>
                  <a:srgbClr val="6600CC"/>
                </a:solidFill>
                <a:latin typeface="Consolas" panose="020B0609020204030204" pitchFamily="49" charset="0"/>
                <a:ea typeface="+mn-ea"/>
              </a:defRPr>
            </a:lvl4pPr>
            <a:lvl5pPr marL="2057400" indent="-228600" algn="l" rtl="0" fontAlgn="base">
              <a:lnSpc>
                <a:spcPct val="120000"/>
              </a:lnSpc>
              <a:spcBef>
                <a:spcPct val="20000"/>
              </a:spcBef>
              <a:spcAft>
                <a:spcPct val="0"/>
              </a:spcAft>
              <a:buClr>
                <a:schemeClr val="accent1"/>
              </a:buClr>
              <a:buSzPct val="50000"/>
              <a:buFont typeface="Wingdings" panose="05000000000000000000" pitchFamily="2" charset="2"/>
              <a:buChar char="n"/>
              <a:defRPr sz="2200" b="0" baseline="0">
                <a:solidFill>
                  <a:schemeClr val="tx1"/>
                </a:solidFill>
                <a:latin typeface="Consolas" panose="020B0609020204030204" pitchFamily="49" charset="0"/>
                <a:ea typeface="+mn-ea"/>
              </a:defRPr>
            </a:lvl5pPr>
            <a:lvl6pPr marL="25146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6pPr>
            <a:lvl7pPr marL="29718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7pPr>
            <a:lvl8pPr marL="34290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8pPr>
            <a:lvl9pPr marL="38862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9pPr>
          </a:lstStyle>
          <a:p>
            <a:pPr marL="342900" lvl="1" indent="-342900">
              <a:lnSpc>
                <a:spcPct val="150000"/>
              </a:lnSpc>
              <a:spcBef>
                <a:spcPts val="0"/>
              </a:spcBef>
              <a:buClr>
                <a:srgbClr val="000000"/>
              </a:buClr>
              <a:buFont typeface="Wingdings" panose="05000000000000000000" charset="0"/>
              <a:buChar char=""/>
            </a:pPr>
            <a:r>
              <a:rPr sz="2400" dirty="0">
                <a:solidFill>
                  <a:schemeClr val="tx1"/>
                </a:solidFill>
                <a:latin typeface="微软雅黑" panose="020B0503020204020204" pitchFamily="34" charset="-122"/>
                <a:ea typeface="微软雅黑" panose="020B0503020204020204" pitchFamily="34" charset="-122"/>
              </a:rPr>
              <a:t>可行性约束函数：</a:t>
            </a:r>
          </a:p>
          <a:p>
            <a:pPr marL="342900" lvl="1" indent="-342900">
              <a:lnSpc>
                <a:spcPct val="150000"/>
              </a:lnSpc>
              <a:spcBef>
                <a:spcPts val="0"/>
              </a:spcBef>
              <a:buClr>
                <a:srgbClr val="000000"/>
              </a:buClr>
              <a:buFont typeface="Wingdings" panose="05000000000000000000" charset="0"/>
              <a:buChar char=""/>
            </a:pPr>
            <a:endParaRPr lang="zh-CN" sz="2400" dirty="0">
              <a:solidFill>
                <a:schemeClr val="tx1"/>
              </a:solidFill>
              <a:latin typeface="微软雅黑" panose="020B0503020204020204" pitchFamily="34" charset="-122"/>
              <a:ea typeface="微软雅黑" panose="020B0503020204020204" pitchFamily="34" charset="-122"/>
            </a:endParaRPr>
          </a:p>
          <a:p>
            <a:pPr marL="342900" lvl="1" indent="-342900">
              <a:lnSpc>
                <a:spcPct val="150000"/>
              </a:lnSpc>
              <a:spcBef>
                <a:spcPts val="0"/>
              </a:spcBef>
              <a:buClr>
                <a:srgbClr val="000000"/>
              </a:buClr>
              <a:buFont typeface="Wingdings" panose="05000000000000000000" charset="0"/>
              <a:buChar char=""/>
            </a:pPr>
            <a:r>
              <a:rPr lang="zh-CN" sz="2400" dirty="0">
                <a:solidFill>
                  <a:schemeClr val="tx1"/>
                </a:solidFill>
                <a:latin typeface="微软雅黑" panose="020B0503020204020204" pitchFamily="34" charset="-122"/>
                <a:ea typeface="微软雅黑" panose="020B0503020204020204" pitchFamily="34" charset="-122"/>
              </a:rPr>
              <a:t>在子集树的第j+1层的节点Z处，用cw记当前的装载重量，即cw=(w</a:t>
            </a:r>
            <a:r>
              <a:rPr lang="zh-CN" sz="2400" baseline="-25000" dirty="0">
                <a:solidFill>
                  <a:schemeClr val="tx1"/>
                </a:solidFill>
                <a:latin typeface="微软雅黑" panose="020B0503020204020204" pitchFamily="34" charset="-122"/>
                <a:ea typeface="微软雅黑" panose="020B0503020204020204" pitchFamily="34" charset="-122"/>
              </a:rPr>
              <a:t>1</a:t>
            </a:r>
            <a:r>
              <a:rPr lang="zh-CN" sz="2400" dirty="0">
                <a:solidFill>
                  <a:schemeClr val="tx1"/>
                </a:solidFill>
                <a:latin typeface="微软雅黑" panose="020B0503020204020204" pitchFamily="34" charset="-122"/>
                <a:ea typeface="微软雅黑" panose="020B0503020204020204" pitchFamily="34" charset="-122"/>
              </a:rPr>
              <a:t>x</a:t>
            </a:r>
            <a:r>
              <a:rPr lang="zh-CN" sz="2400" baseline="-25000" dirty="0">
                <a:solidFill>
                  <a:schemeClr val="tx1"/>
                </a:solidFill>
                <a:latin typeface="微软雅黑" panose="020B0503020204020204" pitchFamily="34" charset="-122"/>
                <a:ea typeface="微软雅黑" panose="020B0503020204020204" pitchFamily="34" charset="-122"/>
              </a:rPr>
              <a:t>1</a:t>
            </a:r>
            <a:r>
              <a:rPr lang="zh-CN" sz="2400" dirty="0">
                <a:solidFill>
                  <a:schemeClr val="tx1"/>
                </a:solidFill>
                <a:latin typeface="微软雅黑" panose="020B0503020204020204" pitchFamily="34" charset="-122"/>
                <a:ea typeface="微软雅黑" panose="020B0503020204020204" pitchFamily="34" charset="-122"/>
              </a:rPr>
              <a:t>+w</a:t>
            </a:r>
            <a:r>
              <a:rPr lang="zh-CN" sz="2400" baseline="-25000" dirty="0">
                <a:solidFill>
                  <a:schemeClr val="tx1"/>
                </a:solidFill>
                <a:latin typeface="微软雅黑" panose="020B0503020204020204" pitchFamily="34" charset="-122"/>
                <a:ea typeface="微软雅黑" panose="020B0503020204020204" pitchFamily="34" charset="-122"/>
              </a:rPr>
              <a:t>2</a:t>
            </a:r>
            <a:r>
              <a:rPr lang="zh-CN" sz="2400" dirty="0">
                <a:solidFill>
                  <a:schemeClr val="tx1"/>
                </a:solidFill>
                <a:latin typeface="微软雅黑" panose="020B0503020204020204" pitchFamily="34" charset="-122"/>
                <a:ea typeface="微软雅黑" panose="020B0503020204020204" pitchFamily="34" charset="-122"/>
              </a:rPr>
              <a:t>x</a:t>
            </a:r>
            <a:r>
              <a:rPr lang="zh-CN" sz="2400" baseline="-25000" dirty="0">
                <a:solidFill>
                  <a:schemeClr val="tx1"/>
                </a:solidFill>
                <a:latin typeface="微软雅黑" panose="020B0503020204020204" pitchFamily="34" charset="-122"/>
                <a:ea typeface="微软雅黑" panose="020B0503020204020204" pitchFamily="34" charset="-122"/>
              </a:rPr>
              <a:t>2</a:t>
            </a:r>
            <a:r>
              <a:rPr lang="zh-CN" sz="2400" dirty="0">
                <a:solidFill>
                  <a:schemeClr val="tx1"/>
                </a:solidFill>
                <a:latin typeface="微软雅黑" panose="020B0503020204020204" pitchFamily="34" charset="-122"/>
                <a:ea typeface="微软雅黑" panose="020B0503020204020204" pitchFamily="34" charset="-122"/>
              </a:rPr>
              <a:t>+...+w</a:t>
            </a:r>
            <a:r>
              <a:rPr lang="zh-CN" sz="2400" baseline="-25000" dirty="0">
                <a:solidFill>
                  <a:schemeClr val="tx1"/>
                </a:solidFill>
                <a:latin typeface="微软雅黑" panose="020B0503020204020204" pitchFamily="34" charset="-122"/>
                <a:ea typeface="微软雅黑" panose="020B0503020204020204" pitchFamily="34" charset="-122"/>
              </a:rPr>
              <a:t>j</a:t>
            </a:r>
            <a:r>
              <a:rPr lang="zh-CN" sz="2400" dirty="0">
                <a:solidFill>
                  <a:schemeClr val="tx1"/>
                </a:solidFill>
                <a:latin typeface="微软雅黑" panose="020B0503020204020204" pitchFamily="34" charset="-122"/>
                <a:ea typeface="微软雅黑" panose="020B0503020204020204" pitchFamily="34" charset="-122"/>
              </a:rPr>
              <a:t>x</a:t>
            </a:r>
            <a:r>
              <a:rPr lang="zh-CN" sz="2400" baseline="-25000" dirty="0">
                <a:solidFill>
                  <a:schemeClr val="tx1"/>
                </a:solidFill>
                <a:latin typeface="微软雅黑" panose="020B0503020204020204" pitchFamily="34" charset="-122"/>
                <a:ea typeface="微软雅黑" panose="020B0503020204020204" pitchFamily="34" charset="-122"/>
              </a:rPr>
              <a:t>j</a:t>
            </a:r>
            <a:r>
              <a:rPr lang="zh-CN" sz="2400" dirty="0">
                <a:solidFill>
                  <a:schemeClr val="tx1"/>
                </a:solidFill>
                <a:latin typeface="微软雅黑" panose="020B0503020204020204" pitchFamily="34" charset="-122"/>
                <a:ea typeface="微软雅黑" panose="020B0503020204020204" pitchFamily="34" charset="-122"/>
              </a:rPr>
              <a:t>)，当cw&gt;c</a:t>
            </a:r>
            <a:r>
              <a:rPr lang="zh-CN" sz="2400" baseline="-25000" dirty="0">
                <a:solidFill>
                  <a:schemeClr val="tx1"/>
                </a:solidFill>
                <a:latin typeface="微软雅黑" panose="020B0503020204020204" pitchFamily="34" charset="-122"/>
                <a:ea typeface="微软雅黑" panose="020B0503020204020204" pitchFamily="34" charset="-122"/>
              </a:rPr>
              <a:t>1</a:t>
            </a:r>
            <a:r>
              <a:rPr lang="zh-CN" sz="2400" dirty="0">
                <a:solidFill>
                  <a:schemeClr val="tx1"/>
                </a:solidFill>
                <a:latin typeface="微软雅黑" panose="020B0503020204020204" pitchFamily="34" charset="-122"/>
                <a:ea typeface="微软雅黑" panose="020B0503020204020204" pitchFamily="34" charset="-122"/>
              </a:rPr>
              <a:t>时，以节点Z为根的子树中所有节点都不满足约束条件，因而该子树中解均为不可行解，故可将该子树剪去。（</a:t>
            </a:r>
            <a:r>
              <a:rPr lang="zh-CN" sz="2400" dirty="0">
                <a:solidFill>
                  <a:srgbClr val="FF00FF"/>
                </a:solidFill>
                <a:latin typeface="微软雅黑" panose="020B0503020204020204" pitchFamily="34" charset="-122"/>
                <a:ea typeface="微软雅黑" panose="020B0503020204020204" pitchFamily="34" charset="-122"/>
              </a:rPr>
              <a:t>该约束函数去除不可行解，得到所有可行解</a:t>
            </a:r>
            <a:r>
              <a:rPr lang="zh-CN" sz="2400" dirty="0">
                <a:solidFill>
                  <a:schemeClr val="tx1"/>
                </a:solidFill>
                <a:latin typeface="微软雅黑" panose="020B0503020204020204" pitchFamily="34" charset="-122"/>
                <a:ea typeface="微软雅黑" panose="020B0503020204020204" pitchFamily="34" charset="-122"/>
              </a:rPr>
              <a:t>）</a:t>
            </a:r>
          </a:p>
        </p:txBody>
      </p:sp>
      <p:graphicFrame>
        <p:nvGraphicFramePr>
          <p:cNvPr id="291847" name="对象 291846"/>
          <p:cNvGraphicFramePr/>
          <p:nvPr/>
        </p:nvGraphicFramePr>
        <p:xfrm>
          <a:off x="3890010" y="1048385"/>
          <a:ext cx="2025650" cy="1137285"/>
        </p:xfrm>
        <a:graphic>
          <a:graphicData uri="http://schemas.openxmlformats.org/presentationml/2006/ole">
            <mc:AlternateContent xmlns:mc="http://schemas.openxmlformats.org/markup-compatibility/2006">
              <mc:Choice xmlns:v="urn:schemas-microsoft-com:vml" Requires="v">
                <p:oleObj spid="_x0000_s33803" r:id="rId4" imgW="761365" imgH="431800" progId="Equation.3">
                  <p:embed/>
                </p:oleObj>
              </mc:Choice>
              <mc:Fallback>
                <p:oleObj r:id="rId4" imgW="761365" imgH="431800" progId="Equation.3">
                  <p:embed/>
                  <p:pic>
                    <p:nvPicPr>
                      <p:cNvPr id="0" name="图片 3077"/>
                      <p:cNvPicPr/>
                      <p:nvPr/>
                    </p:nvPicPr>
                    <p:blipFill>
                      <a:blip r:embed="rId5"/>
                      <a:stretch>
                        <a:fillRect/>
                      </a:stretch>
                    </p:blipFill>
                    <p:spPr>
                      <a:xfrm>
                        <a:off x="3890010" y="1048385"/>
                        <a:ext cx="2025650" cy="113728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5.2 </a:t>
            </a:r>
            <a:r>
              <a:rPr dirty="0"/>
              <a:t>装载问题</a:t>
            </a:r>
          </a:p>
        </p:txBody>
      </p:sp>
      <p:sp>
        <p:nvSpPr>
          <p:cNvPr id="5" name="内容占位符 2"/>
          <p:cNvSpPr>
            <a:spLocks noGrp="1"/>
          </p:cNvSpPr>
          <p:nvPr/>
        </p:nvSpPr>
        <p:spPr>
          <a:xfrm>
            <a:off x="829945" y="1168400"/>
            <a:ext cx="10209530" cy="4740910"/>
          </a:xfrm>
          <a:prstGeom prst="rect">
            <a:avLst/>
          </a:prstGeom>
          <a:noFill/>
          <a:ln>
            <a:noFill/>
          </a:ln>
        </p:spPr>
        <p:txBody>
          <a:bodyPr vert="horz" wrap="square" lIns="91440" tIns="45720" rIns="91440" bIns="45720" numCol="1" anchor="t" anchorCtr="0" compatLnSpc="1"/>
          <a:lstStyle>
            <a:lvl1pPr marL="342900" indent="-342900" algn="l" rtl="0" fontAlgn="base">
              <a:lnSpc>
                <a:spcPct val="120000"/>
              </a:lnSpc>
              <a:spcBef>
                <a:spcPct val="20000"/>
              </a:spcBef>
              <a:spcAft>
                <a:spcPct val="0"/>
              </a:spcAft>
              <a:buClr>
                <a:schemeClr val="folHlink"/>
              </a:buClr>
              <a:buSzPct val="60000"/>
              <a:buFont typeface="Wingdings" panose="05000000000000000000" pitchFamily="2" charset="2"/>
              <a:buChar char="n"/>
              <a:defRPr sz="2800" b="0" baseline="0">
                <a:solidFill>
                  <a:srgbClr val="292929"/>
                </a:solidFill>
                <a:latin typeface="Consolas" panose="020B0609020204030204" pitchFamily="49" charset="0"/>
                <a:ea typeface="+mn-ea"/>
                <a:cs typeface="+mn-cs"/>
              </a:defRPr>
            </a:lvl1pPr>
            <a:lvl2pPr marL="742950" indent="-285750" algn="l" rtl="0" fontAlgn="base">
              <a:lnSpc>
                <a:spcPct val="120000"/>
              </a:lnSpc>
              <a:spcBef>
                <a:spcPct val="20000"/>
              </a:spcBef>
              <a:spcAft>
                <a:spcPct val="0"/>
              </a:spcAft>
              <a:buClr>
                <a:schemeClr val="hlink"/>
              </a:buClr>
              <a:buSzPct val="55000"/>
              <a:buFont typeface="Wingdings" panose="05000000000000000000" pitchFamily="2" charset="2"/>
              <a:buChar char="n"/>
              <a:defRPr sz="2600" b="0" baseline="0">
                <a:solidFill>
                  <a:srgbClr val="003366"/>
                </a:solidFill>
                <a:latin typeface="Consolas" panose="020B0609020204030204" pitchFamily="49" charset="0"/>
                <a:ea typeface="+mn-ea"/>
              </a:defRPr>
            </a:lvl2pPr>
            <a:lvl3pPr marL="1143000" indent="-228600" algn="l" rtl="0" fontAlgn="base">
              <a:lnSpc>
                <a:spcPct val="120000"/>
              </a:lnSpc>
              <a:spcBef>
                <a:spcPct val="20000"/>
              </a:spcBef>
              <a:spcAft>
                <a:spcPct val="0"/>
              </a:spcAft>
              <a:buClr>
                <a:schemeClr val="folHlink"/>
              </a:buClr>
              <a:buSzPct val="50000"/>
              <a:buFont typeface="Wingdings" panose="05000000000000000000" pitchFamily="2" charset="2"/>
              <a:buChar char="n"/>
              <a:defRPr sz="2400" b="0" baseline="0">
                <a:solidFill>
                  <a:srgbClr val="990033"/>
                </a:solidFill>
                <a:latin typeface="Consolas" panose="020B0609020204030204" pitchFamily="49" charset="0"/>
                <a:ea typeface="+mn-ea"/>
              </a:defRPr>
            </a:lvl3pPr>
            <a:lvl4pPr marL="1600200" indent="-228600" algn="l" rtl="0" fontAlgn="base">
              <a:lnSpc>
                <a:spcPct val="120000"/>
              </a:lnSpc>
              <a:spcBef>
                <a:spcPct val="20000"/>
              </a:spcBef>
              <a:spcAft>
                <a:spcPct val="0"/>
              </a:spcAft>
              <a:buClr>
                <a:schemeClr val="accent2"/>
              </a:buClr>
              <a:buSzPct val="55000"/>
              <a:buFont typeface="Wingdings" panose="05000000000000000000" pitchFamily="2" charset="2"/>
              <a:buChar char="n"/>
              <a:defRPr sz="2200" b="0" baseline="0">
                <a:solidFill>
                  <a:srgbClr val="6600CC"/>
                </a:solidFill>
                <a:latin typeface="Consolas" panose="020B0609020204030204" pitchFamily="49" charset="0"/>
                <a:ea typeface="+mn-ea"/>
              </a:defRPr>
            </a:lvl4pPr>
            <a:lvl5pPr marL="2057400" indent="-228600" algn="l" rtl="0" fontAlgn="base">
              <a:lnSpc>
                <a:spcPct val="120000"/>
              </a:lnSpc>
              <a:spcBef>
                <a:spcPct val="20000"/>
              </a:spcBef>
              <a:spcAft>
                <a:spcPct val="0"/>
              </a:spcAft>
              <a:buClr>
                <a:schemeClr val="accent1"/>
              </a:buClr>
              <a:buSzPct val="50000"/>
              <a:buFont typeface="Wingdings" panose="05000000000000000000" pitchFamily="2" charset="2"/>
              <a:buChar char="n"/>
              <a:defRPr sz="2200" b="0" baseline="0">
                <a:solidFill>
                  <a:schemeClr val="tx1"/>
                </a:solidFill>
                <a:latin typeface="Consolas" panose="020B0609020204030204" pitchFamily="49" charset="0"/>
                <a:ea typeface="+mn-ea"/>
              </a:defRPr>
            </a:lvl5pPr>
            <a:lvl6pPr marL="25146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6pPr>
            <a:lvl7pPr marL="29718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7pPr>
            <a:lvl8pPr marL="34290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8pPr>
            <a:lvl9pPr marL="38862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9pPr>
          </a:lstStyle>
          <a:p>
            <a:pPr marL="342900" lvl="1" indent="-342900">
              <a:lnSpc>
                <a:spcPct val="150000"/>
              </a:lnSpc>
              <a:spcBef>
                <a:spcPts val="0"/>
              </a:spcBef>
              <a:buClr>
                <a:srgbClr val="000000"/>
              </a:buClr>
              <a:buFont typeface="Wingdings" panose="05000000000000000000" charset="0"/>
              <a:buChar char=""/>
            </a:pPr>
            <a:r>
              <a:rPr sz="2400" dirty="0">
                <a:solidFill>
                  <a:schemeClr val="tx1"/>
                </a:solidFill>
                <a:latin typeface="微软雅黑" panose="020B0503020204020204" pitchFamily="34" charset="-122"/>
                <a:ea typeface="微软雅黑" panose="020B0503020204020204" pitchFamily="34" charset="-122"/>
              </a:rPr>
              <a:t>上界函数</a:t>
            </a:r>
            <a:r>
              <a:rPr lang="zh-CN" sz="2400" dirty="0">
                <a:solidFill>
                  <a:schemeClr val="tx1"/>
                </a:solidFill>
                <a:latin typeface="微软雅黑" panose="020B0503020204020204" pitchFamily="34" charset="-122"/>
                <a:ea typeface="微软雅黑" panose="020B0503020204020204" pitchFamily="34" charset="-122"/>
              </a:rPr>
              <a:t>：</a:t>
            </a:r>
          </a:p>
          <a:p>
            <a:pPr marL="800100" lvl="2" indent="-342900">
              <a:lnSpc>
                <a:spcPct val="150000"/>
              </a:lnSpc>
              <a:spcBef>
                <a:spcPts val="0"/>
              </a:spcBef>
              <a:buClr>
                <a:srgbClr val="000000"/>
              </a:buClr>
              <a:buFont typeface="Wingdings" panose="05000000000000000000" charset="0"/>
              <a:buChar char=""/>
            </a:pPr>
            <a:r>
              <a:rPr lang="zh-CN" sz="2400" dirty="0">
                <a:solidFill>
                  <a:schemeClr val="tx1"/>
                </a:solidFill>
                <a:latin typeface="微软雅黑" panose="020B0503020204020204" pitchFamily="34" charset="-122"/>
                <a:ea typeface="微软雅黑" panose="020B0503020204020204" pitchFamily="34" charset="-122"/>
              </a:rPr>
              <a:t>设</a:t>
            </a:r>
            <a:r>
              <a:rPr lang="en-US" altLang="zh-CN" sz="2400" dirty="0">
                <a:solidFill>
                  <a:schemeClr val="tx1"/>
                </a:solidFill>
                <a:latin typeface="微软雅黑" panose="020B0503020204020204" pitchFamily="34" charset="-122"/>
                <a:ea typeface="微软雅黑" panose="020B0503020204020204" pitchFamily="34" charset="-122"/>
              </a:rPr>
              <a:t>Z</a:t>
            </a:r>
            <a:r>
              <a:rPr lang="zh-CN" sz="2400" dirty="0">
                <a:solidFill>
                  <a:schemeClr val="tx1"/>
                </a:solidFill>
                <a:latin typeface="微软雅黑" panose="020B0503020204020204" pitchFamily="34" charset="-122"/>
                <a:ea typeface="微软雅黑" panose="020B0503020204020204" pitchFamily="34" charset="-122"/>
              </a:rPr>
              <a:t>是解空间树第i层上的当前扩展结点。cw是当前载重量；</a:t>
            </a:r>
            <a:r>
              <a:rPr lang="zh-CN" sz="2400" dirty="0">
                <a:solidFill>
                  <a:schemeClr val="tx1"/>
                </a:solidFill>
                <a:latin typeface="微软雅黑" panose="020B0503020204020204" pitchFamily="34" charset="-122"/>
                <a:ea typeface="微软雅黑" panose="020B0503020204020204" pitchFamily="34" charset="-122"/>
                <a:sym typeface="+mn-ea"/>
              </a:rPr>
              <a:t>bestw</a:t>
            </a:r>
            <a:r>
              <a:rPr lang="zh-CN" sz="2400" dirty="0">
                <a:solidFill>
                  <a:schemeClr val="tx1"/>
                </a:solidFill>
                <a:latin typeface="微软雅黑" panose="020B0503020204020204" pitchFamily="34" charset="-122"/>
                <a:ea typeface="微软雅黑" panose="020B0503020204020204" pitchFamily="34" charset="-122"/>
              </a:rPr>
              <a:t>是当前最优载重量；r是剩余集装箱的重量，即</a:t>
            </a:r>
          </a:p>
          <a:p>
            <a:pPr marL="800100" lvl="2" indent="-342900">
              <a:lnSpc>
                <a:spcPct val="150000"/>
              </a:lnSpc>
              <a:spcBef>
                <a:spcPts val="0"/>
              </a:spcBef>
              <a:buClr>
                <a:srgbClr val="000000"/>
              </a:buClr>
              <a:buFont typeface="Wingdings" panose="05000000000000000000" charset="0"/>
              <a:buChar char=""/>
            </a:pPr>
            <a:endParaRPr lang="zh-CN" sz="2400" dirty="0">
              <a:solidFill>
                <a:schemeClr val="tx1"/>
              </a:solidFill>
              <a:latin typeface="微软雅黑" panose="020B0503020204020204" pitchFamily="34" charset="-122"/>
              <a:ea typeface="微软雅黑" panose="020B0503020204020204" pitchFamily="34" charset="-122"/>
            </a:endParaRPr>
          </a:p>
          <a:p>
            <a:pPr marL="800100" lvl="2" indent="-342900">
              <a:lnSpc>
                <a:spcPct val="150000"/>
              </a:lnSpc>
              <a:spcBef>
                <a:spcPts val="0"/>
              </a:spcBef>
              <a:buClr>
                <a:srgbClr val="000000"/>
              </a:buClr>
              <a:buFont typeface="Wingdings" panose="05000000000000000000" charset="0"/>
              <a:buChar char=""/>
            </a:pPr>
            <a:r>
              <a:rPr lang="zh-CN" sz="2400" dirty="0">
                <a:solidFill>
                  <a:schemeClr val="tx1"/>
                </a:solidFill>
                <a:latin typeface="微软雅黑" panose="020B0503020204020204" pitchFamily="34" charset="-122"/>
                <a:ea typeface="微软雅黑" panose="020B0503020204020204" pitchFamily="34" charset="-122"/>
              </a:rPr>
              <a:t>定义上界函数为cw+r。在以</a:t>
            </a:r>
            <a:r>
              <a:rPr lang="en-US" altLang="zh-CN" sz="2400" dirty="0">
                <a:solidFill>
                  <a:schemeClr val="tx1"/>
                </a:solidFill>
                <a:latin typeface="微软雅黑" panose="020B0503020204020204" pitchFamily="34" charset="-122"/>
                <a:ea typeface="微软雅黑" panose="020B0503020204020204" pitchFamily="34" charset="-122"/>
              </a:rPr>
              <a:t>Z</a:t>
            </a:r>
            <a:r>
              <a:rPr lang="zh-CN" sz="2400" dirty="0">
                <a:solidFill>
                  <a:schemeClr val="tx1"/>
                </a:solidFill>
                <a:latin typeface="微软雅黑" panose="020B0503020204020204" pitchFamily="34" charset="-122"/>
                <a:ea typeface="微软雅黑" panose="020B0503020204020204" pitchFamily="34" charset="-122"/>
              </a:rPr>
              <a:t>为根的子树中任一叶结点所相应的载重量均不超过cw+r。因此，当cw+r&lt;=bestw时，可将z的右子树剪去。</a:t>
            </a:r>
            <a:endParaRPr lang="en-US" altLang="zh-CN" sz="2400" dirty="0">
              <a:solidFill>
                <a:schemeClr val="tx1"/>
              </a:solidFill>
              <a:latin typeface="微软雅黑" panose="020B0503020204020204" pitchFamily="34" charset="-122"/>
              <a:ea typeface="微软雅黑" panose="020B0503020204020204" pitchFamily="34" charset="-122"/>
            </a:endParaRPr>
          </a:p>
          <a:p>
            <a:pPr marL="0" lvl="1" indent="0">
              <a:lnSpc>
                <a:spcPct val="150000"/>
              </a:lnSpc>
              <a:spcBef>
                <a:spcPts val="0"/>
              </a:spcBef>
              <a:buClr>
                <a:srgbClr val="000000"/>
              </a:buClr>
              <a:buFont typeface="Wingdings" panose="05000000000000000000" charset="0"/>
              <a:buNone/>
            </a:pPr>
            <a:r>
              <a:rPr lang="zh-CN" sz="2800" dirty="0">
                <a:solidFill>
                  <a:srgbClr val="FF00FF"/>
                </a:solidFill>
                <a:latin typeface="微软雅黑" panose="020B0503020204020204" pitchFamily="34" charset="-122"/>
                <a:ea typeface="微软雅黑" panose="020B0503020204020204" pitchFamily="34" charset="-122"/>
              </a:rPr>
              <a:t>当前载重量cw+剩余集装箱的重量r</a:t>
            </a:r>
            <a:r>
              <a:rPr lang="zh-CN" sz="2800" dirty="0">
                <a:solidFill>
                  <a:srgbClr val="FF00FF"/>
                </a:solidFill>
                <a:latin typeface="Arial" panose="020B0604020202020204" pitchFamily="34" charset="0"/>
                <a:ea typeface="微软雅黑" panose="020B0503020204020204" pitchFamily="34" charset="-122"/>
              </a:rPr>
              <a:t>≤</a:t>
            </a:r>
            <a:r>
              <a:rPr lang="zh-CN" sz="2800" dirty="0">
                <a:solidFill>
                  <a:srgbClr val="FF00FF"/>
                </a:solidFill>
                <a:latin typeface="微软雅黑" panose="020B0503020204020204" pitchFamily="34" charset="-122"/>
                <a:ea typeface="微软雅黑" panose="020B0503020204020204" pitchFamily="34" charset="-122"/>
              </a:rPr>
              <a:t>当前最优载重量bestw</a:t>
            </a:r>
          </a:p>
        </p:txBody>
      </p:sp>
      <p:graphicFrame>
        <p:nvGraphicFramePr>
          <p:cNvPr id="7" name="对象 6"/>
          <p:cNvGraphicFramePr/>
          <p:nvPr/>
        </p:nvGraphicFramePr>
        <p:xfrm>
          <a:off x="7739063" y="2245678"/>
          <a:ext cx="1656715" cy="1170940"/>
        </p:xfrm>
        <a:graphic>
          <a:graphicData uri="http://schemas.openxmlformats.org/presentationml/2006/ole">
            <mc:AlternateContent xmlns:mc="http://schemas.openxmlformats.org/markup-compatibility/2006">
              <mc:Choice xmlns:v="urn:schemas-microsoft-com:vml" Requires="v">
                <p:oleObj spid="_x0000_s34827" r:id="rId4" imgW="622300" imgH="444500" progId="Equation.3">
                  <p:embed/>
                </p:oleObj>
              </mc:Choice>
              <mc:Fallback>
                <p:oleObj r:id="rId4" imgW="622300" imgH="444500" progId="Equation.3">
                  <p:embed/>
                  <p:pic>
                    <p:nvPicPr>
                      <p:cNvPr id="0" name="图片 3077"/>
                      <p:cNvPicPr/>
                      <p:nvPr/>
                    </p:nvPicPr>
                    <p:blipFill>
                      <a:blip r:embed="rId5"/>
                      <a:stretch>
                        <a:fillRect/>
                      </a:stretch>
                    </p:blipFill>
                    <p:spPr>
                      <a:xfrm>
                        <a:off x="7739063" y="2245678"/>
                        <a:ext cx="1656715" cy="117094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5.2 </a:t>
            </a:r>
            <a:r>
              <a:rPr dirty="0"/>
              <a:t>装载问题</a:t>
            </a:r>
          </a:p>
        </p:txBody>
      </p:sp>
      <p:sp>
        <p:nvSpPr>
          <p:cNvPr id="5" name="内容占位符 2"/>
          <p:cNvSpPr>
            <a:spLocks noGrp="1"/>
          </p:cNvSpPr>
          <p:nvPr/>
        </p:nvSpPr>
        <p:spPr>
          <a:xfrm>
            <a:off x="829945" y="1168400"/>
            <a:ext cx="10209530" cy="4740910"/>
          </a:xfrm>
          <a:prstGeom prst="rect">
            <a:avLst/>
          </a:prstGeom>
          <a:noFill/>
          <a:ln>
            <a:noFill/>
          </a:ln>
        </p:spPr>
        <p:txBody>
          <a:bodyPr vert="horz" wrap="square" lIns="91440" tIns="45720" rIns="91440" bIns="45720" numCol="1" anchor="t" anchorCtr="0" compatLnSpc="1"/>
          <a:lstStyle>
            <a:lvl1pPr marL="342900" indent="-342900" algn="l" rtl="0" fontAlgn="base">
              <a:lnSpc>
                <a:spcPct val="120000"/>
              </a:lnSpc>
              <a:spcBef>
                <a:spcPct val="20000"/>
              </a:spcBef>
              <a:spcAft>
                <a:spcPct val="0"/>
              </a:spcAft>
              <a:buClr>
                <a:schemeClr val="folHlink"/>
              </a:buClr>
              <a:buSzPct val="60000"/>
              <a:buFont typeface="Wingdings" panose="05000000000000000000" pitchFamily="2" charset="2"/>
              <a:buChar char="n"/>
              <a:defRPr sz="2800" b="0" baseline="0">
                <a:solidFill>
                  <a:srgbClr val="292929"/>
                </a:solidFill>
                <a:latin typeface="Consolas" panose="020B0609020204030204" pitchFamily="49" charset="0"/>
                <a:ea typeface="+mn-ea"/>
                <a:cs typeface="+mn-cs"/>
              </a:defRPr>
            </a:lvl1pPr>
            <a:lvl2pPr marL="742950" indent="-285750" algn="l" rtl="0" fontAlgn="base">
              <a:lnSpc>
                <a:spcPct val="120000"/>
              </a:lnSpc>
              <a:spcBef>
                <a:spcPct val="20000"/>
              </a:spcBef>
              <a:spcAft>
                <a:spcPct val="0"/>
              </a:spcAft>
              <a:buClr>
                <a:schemeClr val="hlink"/>
              </a:buClr>
              <a:buSzPct val="55000"/>
              <a:buFont typeface="Wingdings" panose="05000000000000000000" pitchFamily="2" charset="2"/>
              <a:buChar char="n"/>
              <a:defRPr sz="2600" b="0" baseline="0">
                <a:solidFill>
                  <a:srgbClr val="003366"/>
                </a:solidFill>
                <a:latin typeface="Consolas" panose="020B0609020204030204" pitchFamily="49" charset="0"/>
                <a:ea typeface="+mn-ea"/>
              </a:defRPr>
            </a:lvl2pPr>
            <a:lvl3pPr marL="1143000" indent="-228600" algn="l" rtl="0" fontAlgn="base">
              <a:lnSpc>
                <a:spcPct val="120000"/>
              </a:lnSpc>
              <a:spcBef>
                <a:spcPct val="20000"/>
              </a:spcBef>
              <a:spcAft>
                <a:spcPct val="0"/>
              </a:spcAft>
              <a:buClr>
                <a:schemeClr val="folHlink"/>
              </a:buClr>
              <a:buSzPct val="50000"/>
              <a:buFont typeface="Wingdings" panose="05000000000000000000" pitchFamily="2" charset="2"/>
              <a:buChar char="n"/>
              <a:defRPr sz="2400" b="0" baseline="0">
                <a:solidFill>
                  <a:srgbClr val="990033"/>
                </a:solidFill>
                <a:latin typeface="Consolas" panose="020B0609020204030204" pitchFamily="49" charset="0"/>
                <a:ea typeface="+mn-ea"/>
              </a:defRPr>
            </a:lvl3pPr>
            <a:lvl4pPr marL="1600200" indent="-228600" algn="l" rtl="0" fontAlgn="base">
              <a:lnSpc>
                <a:spcPct val="120000"/>
              </a:lnSpc>
              <a:spcBef>
                <a:spcPct val="20000"/>
              </a:spcBef>
              <a:spcAft>
                <a:spcPct val="0"/>
              </a:spcAft>
              <a:buClr>
                <a:schemeClr val="accent2"/>
              </a:buClr>
              <a:buSzPct val="55000"/>
              <a:buFont typeface="Wingdings" panose="05000000000000000000" pitchFamily="2" charset="2"/>
              <a:buChar char="n"/>
              <a:defRPr sz="2200" b="0" baseline="0">
                <a:solidFill>
                  <a:srgbClr val="6600CC"/>
                </a:solidFill>
                <a:latin typeface="Consolas" panose="020B0609020204030204" pitchFamily="49" charset="0"/>
                <a:ea typeface="+mn-ea"/>
              </a:defRPr>
            </a:lvl4pPr>
            <a:lvl5pPr marL="2057400" indent="-228600" algn="l" rtl="0" fontAlgn="base">
              <a:lnSpc>
                <a:spcPct val="120000"/>
              </a:lnSpc>
              <a:spcBef>
                <a:spcPct val="20000"/>
              </a:spcBef>
              <a:spcAft>
                <a:spcPct val="0"/>
              </a:spcAft>
              <a:buClr>
                <a:schemeClr val="accent1"/>
              </a:buClr>
              <a:buSzPct val="50000"/>
              <a:buFont typeface="Wingdings" panose="05000000000000000000" pitchFamily="2" charset="2"/>
              <a:buChar char="n"/>
              <a:defRPr sz="2200" b="0" baseline="0">
                <a:solidFill>
                  <a:schemeClr val="tx1"/>
                </a:solidFill>
                <a:latin typeface="Consolas" panose="020B0609020204030204" pitchFamily="49" charset="0"/>
                <a:ea typeface="+mn-ea"/>
              </a:defRPr>
            </a:lvl5pPr>
            <a:lvl6pPr marL="25146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6pPr>
            <a:lvl7pPr marL="29718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7pPr>
            <a:lvl8pPr marL="34290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8pPr>
            <a:lvl9pPr marL="38862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9pPr>
          </a:lstStyle>
          <a:p>
            <a:pPr marL="342900" lvl="1" indent="-342900">
              <a:lnSpc>
                <a:spcPct val="150000"/>
              </a:lnSpc>
              <a:spcBef>
                <a:spcPts val="0"/>
              </a:spcBef>
              <a:buClr>
                <a:srgbClr val="000000"/>
              </a:buClr>
              <a:buFont typeface="Wingdings" panose="05000000000000000000" charset="0"/>
              <a:buChar char=""/>
            </a:pPr>
            <a:endParaRPr lang="zh-CN" sz="2400" dirty="0">
              <a:solidFill>
                <a:schemeClr val="tx1"/>
              </a:solidFill>
              <a:latin typeface="微软雅黑" panose="020B0503020204020204" pitchFamily="34" charset="-122"/>
              <a:ea typeface="微软雅黑" panose="020B0503020204020204" pitchFamily="34" charset="-122"/>
            </a:endParaRPr>
          </a:p>
        </p:txBody>
      </p:sp>
      <p:pic>
        <p:nvPicPr>
          <p:cNvPr id="291849" name="图片 291848" descr="t51"/>
          <p:cNvPicPr>
            <a:picLocks noChangeAspect="1"/>
          </p:cNvPicPr>
          <p:nvPr/>
        </p:nvPicPr>
        <p:blipFill>
          <a:blip r:embed="rId3"/>
          <a:stretch>
            <a:fillRect/>
          </a:stretch>
        </p:blipFill>
        <p:spPr>
          <a:xfrm>
            <a:off x="2371725" y="2106930"/>
            <a:ext cx="7126605" cy="3604895"/>
          </a:xfrm>
          <a:prstGeom prst="rect">
            <a:avLst/>
          </a:prstGeom>
          <a:noFill/>
          <a:ln w="9525">
            <a:noFill/>
          </a:ln>
        </p:spPr>
      </p:pic>
      <p:sp>
        <p:nvSpPr>
          <p:cNvPr id="2" name="文本框 1"/>
          <p:cNvSpPr txBox="1"/>
          <p:nvPr/>
        </p:nvSpPr>
        <p:spPr>
          <a:xfrm>
            <a:off x="838200" y="1168400"/>
            <a:ext cx="2540000" cy="645160"/>
          </a:xfrm>
          <a:prstGeom prst="rect">
            <a:avLst/>
          </a:prstGeom>
          <a:noFill/>
        </p:spPr>
        <p:txBody>
          <a:bodyPr wrap="square" rtlCol="0" anchor="t">
            <a:spAutoFit/>
          </a:bodyPr>
          <a:lstStyle/>
          <a:p>
            <a:pPr marL="342900" indent="-342900" algn="l" defTabSz="913765" fontAlgn="auto">
              <a:lnSpc>
                <a:spcPct val="150000"/>
              </a:lnSpc>
              <a:spcBef>
                <a:spcPts val="0"/>
              </a:spcBef>
              <a:buFont typeface="Wingdings" panose="05000000000000000000" charset="0"/>
              <a:buChar char=""/>
            </a:pPr>
            <a:r>
              <a:rPr lang="zh-CN" altLang="en-US" sz="2400">
                <a:latin typeface="微软雅黑" panose="020B0503020204020204" pitchFamily="34" charset="-122"/>
                <a:ea typeface="微软雅黑" panose="020B0503020204020204" pitchFamily="34" charset="-122"/>
                <a:sym typeface="+mn-ea"/>
              </a:rPr>
              <a:t>解空间树</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5.2 </a:t>
            </a:r>
            <a:r>
              <a:rPr dirty="0"/>
              <a:t>装载问题</a:t>
            </a:r>
          </a:p>
        </p:txBody>
      </p:sp>
      <p:sp>
        <p:nvSpPr>
          <p:cNvPr id="5" name="内容占位符 2"/>
          <p:cNvSpPr>
            <a:spLocks noGrp="1"/>
          </p:cNvSpPr>
          <p:nvPr/>
        </p:nvSpPr>
        <p:spPr>
          <a:xfrm>
            <a:off x="829945" y="1168400"/>
            <a:ext cx="10209530" cy="4740910"/>
          </a:xfrm>
          <a:prstGeom prst="rect">
            <a:avLst/>
          </a:prstGeom>
          <a:noFill/>
          <a:ln>
            <a:noFill/>
          </a:ln>
        </p:spPr>
        <p:txBody>
          <a:bodyPr vert="horz" wrap="square" lIns="91440" tIns="45720" rIns="91440" bIns="45720" numCol="1" anchor="t" anchorCtr="0" compatLnSpc="1"/>
          <a:lstStyle>
            <a:lvl1pPr marL="342900" indent="-342900" algn="l" rtl="0" fontAlgn="base">
              <a:lnSpc>
                <a:spcPct val="120000"/>
              </a:lnSpc>
              <a:spcBef>
                <a:spcPct val="20000"/>
              </a:spcBef>
              <a:spcAft>
                <a:spcPct val="0"/>
              </a:spcAft>
              <a:buClr>
                <a:schemeClr val="folHlink"/>
              </a:buClr>
              <a:buSzPct val="60000"/>
              <a:buFont typeface="Wingdings" panose="05000000000000000000" pitchFamily="2" charset="2"/>
              <a:buChar char="n"/>
              <a:defRPr sz="2800" b="0" baseline="0">
                <a:solidFill>
                  <a:srgbClr val="292929"/>
                </a:solidFill>
                <a:latin typeface="Consolas" panose="020B0609020204030204" pitchFamily="49" charset="0"/>
                <a:ea typeface="+mn-ea"/>
                <a:cs typeface="+mn-cs"/>
              </a:defRPr>
            </a:lvl1pPr>
            <a:lvl2pPr marL="742950" indent="-285750" algn="l" rtl="0" fontAlgn="base">
              <a:lnSpc>
                <a:spcPct val="120000"/>
              </a:lnSpc>
              <a:spcBef>
                <a:spcPct val="20000"/>
              </a:spcBef>
              <a:spcAft>
                <a:spcPct val="0"/>
              </a:spcAft>
              <a:buClr>
                <a:schemeClr val="hlink"/>
              </a:buClr>
              <a:buSzPct val="55000"/>
              <a:buFont typeface="Wingdings" panose="05000000000000000000" pitchFamily="2" charset="2"/>
              <a:buChar char="n"/>
              <a:defRPr sz="2600" b="0" baseline="0">
                <a:solidFill>
                  <a:srgbClr val="003366"/>
                </a:solidFill>
                <a:latin typeface="Consolas" panose="020B0609020204030204" pitchFamily="49" charset="0"/>
                <a:ea typeface="+mn-ea"/>
              </a:defRPr>
            </a:lvl2pPr>
            <a:lvl3pPr marL="1143000" indent="-228600" algn="l" rtl="0" fontAlgn="base">
              <a:lnSpc>
                <a:spcPct val="120000"/>
              </a:lnSpc>
              <a:spcBef>
                <a:spcPct val="20000"/>
              </a:spcBef>
              <a:spcAft>
                <a:spcPct val="0"/>
              </a:spcAft>
              <a:buClr>
                <a:schemeClr val="folHlink"/>
              </a:buClr>
              <a:buSzPct val="50000"/>
              <a:buFont typeface="Wingdings" panose="05000000000000000000" pitchFamily="2" charset="2"/>
              <a:buChar char="n"/>
              <a:defRPr sz="2400" b="0" baseline="0">
                <a:solidFill>
                  <a:srgbClr val="990033"/>
                </a:solidFill>
                <a:latin typeface="Consolas" panose="020B0609020204030204" pitchFamily="49" charset="0"/>
                <a:ea typeface="+mn-ea"/>
              </a:defRPr>
            </a:lvl3pPr>
            <a:lvl4pPr marL="1600200" indent="-228600" algn="l" rtl="0" fontAlgn="base">
              <a:lnSpc>
                <a:spcPct val="120000"/>
              </a:lnSpc>
              <a:spcBef>
                <a:spcPct val="20000"/>
              </a:spcBef>
              <a:spcAft>
                <a:spcPct val="0"/>
              </a:spcAft>
              <a:buClr>
                <a:schemeClr val="accent2"/>
              </a:buClr>
              <a:buSzPct val="55000"/>
              <a:buFont typeface="Wingdings" panose="05000000000000000000" pitchFamily="2" charset="2"/>
              <a:buChar char="n"/>
              <a:defRPr sz="2200" b="0" baseline="0">
                <a:solidFill>
                  <a:srgbClr val="6600CC"/>
                </a:solidFill>
                <a:latin typeface="Consolas" panose="020B0609020204030204" pitchFamily="49" charset="0"/>
                <a:ea typeface="+mn-ea"/>
              </a:defRPr>
            </a:lvl4pPr>
            <a:lvl5pPr marL="2057400" indent="-228600" algn="l" rtl="0" fontAlgn="base">
              <a:lnSpc>
                <a:spcPct val="120000"/>
              </a:lnSpc>
              <a:spcBef>
                <a:spcPct val="20000"/>
              </a:spcBef>
              <a:spcAft>
                <a:spcPct val="0"/>
              </a:spcAft>
              <a:buClr>
                <a:schemeClr val="accent1"/>
              </a:buClr>
              <a:buSzPct val="50000"/>
              <a:buFont typeface="Wingdings" panose="05000000000000000000" pitchFamily="2" charset="2"/>
              <a:buChar char="n"/>
              <a:defRPr sz="2200" b="0" baseline="0">
                <a:solidFill>
                  <a:schemeClr val="tx1"/>
                </a:solidFill>
                <a:latin typeface="Consolas" panose="020B0609020204030204" pitchFamily="49" charset="0"/>
                <a:ea typeface="+mn-ea"/>
              </a:defRPr>
            </a:lvl5pPr>
            <a:lvl6pPr marL="25146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6pPr>
            <a:lvl7pPr marL="29718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7pPr>
            <a:lvl8pPr marL="34290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8pPr>
            <a:lvl9pPr marL="38862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9pPr>
          </a:lstStyle>
          <a:p>
            <a:pPr marL="342900" lvl="1" indent="-342900">
              <a:lnSpc>
                <a:spcPct val="150000"/>
              </a:lnSpc>
              <a:spcBef>
                <a:spcPts val="0"/>
              </a:spcBef>
              <a:buClr>
                <a:srgbClr val="000000"/>
              </a:buClr>
              <a:buFont typeface="Wingdings" panose="05000000000000000000" charset="0"/>
              <a:buChar char=""/>
            </a:pPr>
            <a:endParaRPr lang="zh-CN" sz="2400" dirty="0">
              <a:solidFill>
                <a:schemeClr val="tx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38200" y="1168400"/>
            <a:ext cx="10201275" cy="2306955"/>
          </a:xfrm>
          <a:prstGeom prst="rect">
            <a:avLst/>
          </a:prstGeom>
          <a:noFill/>
        </p:spPr>
        <p:txBody>
          <a:bodyPr wrap="square" rtlCol="0" anchor="t">
            <a:spAutoFit/>
          </a:bodyPr>
          <a:lstStyle/>
          <a:p>
            <a:pPr marL="342900" indent="-342900" algn="l" defTabSz="913765" fontAlgn="auto">
              <a:lnSpc>
                <a:spcPct val="150000"/>
              </a:lnSpc>
              <a:spcBef>
                <a:spcPts val="0"/>
              </a:spcBef>
              <a:buFont typeface="Wingdings" panose="05000000000000000000" charset="0"/>
              <a:buChar char=""/>
            </a:pPr>
            <a:r>
              <a:rPr lang="zh-CN" altLang="en-US" sz="2400">
                <a:latin typeface="微软雅黑" panose="020B0503020204020204" pitchFamily="34" charset="-122"/>
                <a:ea typeface="微软雅黑" panose="020B0503020204020204" pitchFamily="34" charset="-122"/>
                <a:sym typeface="+mn-ea"/>
              </a:rPr>
              <a:t>剪枝函数</a:t>
            </a:r>
          </a:p>
          <a:p>
            <a:pPr marL="342900" indent="-342900" algn="l" defTabSz="913765" fontAlgn="auto">
              <a:lnSpc>
                <a:spcPct val="150000"/>
              </a:lnSpc>
              <a:spcBef>
                <a:spcPts val="0"/>
              </a:spcBef>
              <a:buFont typeface="Wingdings" panose="05000000000000000000" charset="0"/>
              <a:buChar char=""/>
            </a:pPr>
            <a:r>
              <a:rPr lang="zh-CN" altLang="en-US" sz="2400" b="1">
                <a:solidFill>
                  <a:srgbClr val="3333FF"/>
                </a:solidFill>
                <a:latin typeface="微软雅黑" panose="020B0503020204020204" pitchFamily="34" charset="-122"/>
                <a:ea typeface="微软雅黑" panose="020B0503020204020204" pitchFamily="34" charset="-122"/>
                <a:sym typeface="+mn-ea"/>
              </a:rPr>
              <a:t>约束条件</a:t>
            </a:r>
            <a:r>
              <a:rPr lang="zh-CN" altLang="en-US" sz="2400">
                <a:latin typeface="微软雅黑" panose="020B0503020204020204" pitchFamily="34" charset="-122"/>
                <a:ea typeface="微软雅黑" panose="020B0503020204020204" pitchFamily="34" charset="-122"/>
                <a:sym typeface="+mn-ea"/>
              </a:rPr>
              <a:t>剪去”不可行解”的子树</a:t>
            </a:r>
          </a:p>
          <a:p>
            <a:pPr marL="342900" indent="-342900" algn="l" defTabSz="913765" fontAlgn="auto">
              <a:lnSpc>
                <a:spcPct val="150000"/>
              </a:lnSpc>
              <a:spcBef>
                <a:spcPts val="0"/>
              </a:spcBef>
              <a:buFont typeface="Wingdings" panose="05000000000000000000" charset="0"/>
              <a:buChar char=""/>
            </a:pPr>
            <a:r>
              <a:rPr lang="zh-CN" altLang="en-US" sz="2400" b="1">
                <a:solidFill>
                  <a:srgbClr val="3333FF"/>
                </a:solidFill>
                <a:latin typeface="微软雅黑" panose="020B0503020204020204" pitchFamily="34" charset="-122"/>
                <a:ea typeface="微软雅黑" panose="020B0503020204020204" pitchFamily="34" charset="-122"/>
                <a:sym typeface="+mn-ea"/>
              </a:rPr>
              <a:t>上界条件</a:t>
            </a:r>
            <a:r>
              <a:rPr lang="zh-CN" altLang="en-US" sz="2400">
                <a:latin typeface="微软雅黑" panose="020B0503020204020204" pitchFamily="34" charset="-122"/>
                <a:ea typeface="微软雅黑" panose="020B0503020204020204" pitchFamily="34" charset="-122"/>
                <a:sym typeface="+mn-ea"/>
              </a:rPr>
              <a:t>剪去不含最优解的子树</a:t>
            </a:r>
          </a:p>
          <a:p>
            <a:pPr indent="0" algn="l" defTabSz="913765" fontAlgn="auto">
              <a:lnSpc>
                <a:spcPct val="150000"/>
              </a:lnSpc>
              <a:spcBef>
                <a:spcPts val="0"/>
              </a:spcBef>
              <a:buFont typeface="Wingdings" panose="05000000000000000000" charset="0"/>
              <a:buNone/>
            </a:pPr>
            <a:r>
              <a:rPr lang="zh-CN" altLang="en-US" sz="2400">
                <a:solidFill>
                  <a:srgbClr val="FF00FF"/>
                </a:solidFill>
                <a:latin typeface="微软雅黑" panose="020B0503020204020204" pitchFamily="34" charset="-122"/>
                <a:ea typeface="微软雅黑" panose="020B0503020204020204" pitchFamily="34" charset="-122"/>
                <a:sym typeface="+mn-ea"/>
              </a:rPr>
              <a:t>保证算法搜索到的每个叶结点都是迄今为止找到的最优解</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5.2 </a:t>
            </a:r>
            <a:r>
              <a:rPr dirty="0"/>
              <a:t>装载问题</a:t>
            </a:r>
          </a:p>
        </p:txBody>
      </p:sp>
      <p:sp>
        <p:nvSpPr>
          <p:cNvPr id="5" name="内容占位符 2"/>
          <p:cNvSpPr>
            <a:spLocks noGrp="1"/>
          </p:cNvSpPr>
          <p:nvPr/>
        </p:nvSpPr>
        <p:spPr>
          <a:xfrm>
            <a:off x="829945" y="1168400"/>
            <a:ext cx="10209530" cy="4740910"/>
          </a:xfrm>
          <a:prstGeom prst="rect">
            <a:avLst/>
          </a:prstGeom>
          <a:noFill/>
          <a:ln>
            <a:noFill/>
          </a:ln>
        </p:spPr>
        <p:txBody>
          <a:bodyPr vert="horz" wrap="square" lIns="91440" tIns="45720" rIns="91440" bIns="45720" numCol="1" anchor="t" anchorCtr="0" compatLnSpc="1"/>
          <a:lstStyle>
            <a:lvl1pPr marL="342900" indent="-342900" algn="l" rtl="0" fontAlgn="base">
              <a:lnSpc>
                <a:spcPct val="120000"/>
              </a:lnSpc>
              <a:spcBef>
                <a:spcPct val="20000"/>
              </a:spcBef>
              <a:spcAft>
                <a:spcPct val="0"/>
              </a:spcAft>
              <a:buClr>
                <a:schemeClr val="folHlink"/>
              </a:buClr>
              <a:buSzPct val="60000"/>
              <a:buFont typeface="Wingdings" panose="05000000000000000000" pitchFamily="2" charset="2"/>
              <a:buChar char="n"/>
              <a:defRPr sz="2800" b="0" baseline="0">
                <a:solidFill>
                  <a:srgbClr val="292929"/>
                </a:solidFill>
                <a:latin typeface="Consolas" panose="020B0609020204030204" pitchFamily="49" charset="0"/>
                <a:ea typeface="+mn-ea"/>
                <a:cs typeface="+mn-cs"/>
              </a:defRPr>
            </a:lvl1pPr>
            <a:lvl2pPr marL="742950" indent="-285750" algn="l" rtl="0" fontAlgn="base">
              <a:lnSpc>
                <a:spcPct val="120000"/>
              </a:lnSpc>
              <a:spcBef>
                <a:spcPct val="20000"/>
              </a:spcBef>
              <a:spcAft>
                <a:spcPct val="0"/>
              </a:spcAft>
              <a:buClr>
                <a:schemeClr val="hlink"/>
              </a:buClr>
              <a:buSzPct val="55000"/>
              <a:buFont typeface="Wingdings" panose="05000000000000000000" pitchFamily="2" charset="2"/>
              <a:buChar char="n"/>
              <a:defRPr sz="2600" b="0" baseline="0">
                <a:solidFill>
                  <a:srgbClr val="003366"/>
                </a:solidFill>
                <a:latin typeface="Consolas" panose="020B0609020204030204" pitchFamily="49" charset="0"/>
                <a:ea typeface="+mn-ea"/>
              </a:defRPr>
            </a:lvl2pPr>
            <a:lvl3pPr marL="1143000" indent="-228600" algn="l" rtl="0" fontAlgn="base">
              <a:lnSpc>
                <a:spcPct val="120000"/>
              </a:lnSpc>
              <a:spcBef>
                <a:spcPct val="20000"/>
              </a:spcBef>
              <a:spcAft>
                <a:spcPct val="0"/>
              </a:spcAft>
              <a:buClr>
                <a:schemeClr val="folHlink"/>
              </a:buClr>
              <a:buSzPct val="50000"/>
              <a:buFont typeface="Wingdings" panose="05000000000000000000" pitchFamily="2" charset="2"/>
              <a:buChar char="n"/>
              <a:defRPr sz="2400" b="0" baseline="0">
                <a:solidFill>
                  <a:srgbClr val="990033"/>
                </a:solidFill>
                <a:latin typeface="Consolas" panose="020B0609020204030204" pitchFamily="49" charset="0"/>
                <a:ea typeface="+mn-ea"/>
              </a:defRPr>
            </a:lvl3pPr>
            <a:lvl4pPr marL="1600200" indent="-228600" algn="l" rtl="0" fontAlgn="base">
              <a:lnSpc>
                <a:spcPct val="120000"/>
              </a:lnSpc>
              <a:spcBef>
                <a:spcPct val="20000"/>
              </a:spcBef>
              <a:spcAft>
                <a:spcPct val="0"/>
              </a:spcAft>
              <a:buClr>
                <a:schemeClr val="accent2"/>
              </a:buClr>
              <a:buSzPct val="55000"/>
              <a:buFont typeface="Wingdings" panose="05000000000000000000" pitchFamily="2" charset="2"/>
              <a:buChar char="n"/>
              <a:defRPr sz="2200" b="0" baseline="0">
                <a:solidFill>
                  <a:srgbClr val="6600CC"/>
                </a:solidFill>
                <a:latin typeface="Consolas" panose="020B0609020204030204" pitchFamily="49" charset="0"/>
                <a:ea typeface="+mn-ea"/>
              </a:defRPr>
            </a:lvl4pPr>
            <a:lvl5pPr marL="2057400" indent="-228600" algn="l" rtl="0" fontAlgn="base">
              <a:lnSpc>
                <a:spcPct val="120000"/>
              </a:lnSpc>
              <a:spcBef>
                <a:spcPct val="20000"/>
              </a:spcBef>
              <a:spcAft>
                <a:spcPct val="0"/>
              </a:spcAft>
              <a:buClr>
                <a:schemeClr val="accent1"/>
              </a:buClr>
              <a:buSzPct val="50000"/>
              <a:buFont typeface="Wingdings" panose="05000000000000000000" pitchFamily="2" charset="2"/>
              <a:buChar char="n"/>
              <a:defRPr sz="2200" b="0" baseline="0">
                <a:solidFill>
                  <a:schemeClr val="tx1"/>
                </a:solidFill>
                <a:latin typeface="Consolas" panose="020B0609020204030204" pitchFamily="49" charset="0"/>
                <a:ea typeface="+mn-ea"/>
              </a:defRPr>
            </a:lvl5pPr>
            <a:lvl6pPr marL="25146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6pPr>
            <a:lvl7pPr marL="29718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7pPr>
            <a:lvl8pPr marL="34290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8pPr>
            <a:lvl9pPr marL="38862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9pPr>
          </a:lstStyle>
          <a:p>
            <a:pPr marL="342900" lvl="1" indent="-342900">
              <a:lnSpc>
                <a:spcPct val="150000"/>
              </a:lnSpc>
              <a:spcBef>
                <a:spcPts val="0"/>
              </a:spcBef>
              <a:buClr>
                <a:srgbClr val="000000"/>
              </a:buClr>
              <a:buFont typeface="Wingdings" panose="05000000000000000000" charset="0"/>
              <a:buChar char=""/>
            </a:pPr>
            <a:endParaRPr lang="zh-CN" sz="2400" dirty="0">
              <a:solidFill>
                <a:schemeClr val="tx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38200" y="1168400"/>
            <a:ext cx="10201275" cy="5262245"/>
          </a:xfrm>
          <a:prstGeom prst="rect">
            <a:avLst/>
          </a:prstGeom>
          <a:noFill/>
        </p:spPr>
        <p:txBody>
          <a:bodyPr wrap="square" rtlCol="0" anchor="t">
            <a:spAutoFit/>
          </a:bodyPr>
          <a:lstStyle/>
          <a:p>
            <a:pPr marL="342900" indent="-342900" algn="l" defTabSz="913765" fontAlgn="auto">
              <a:lnSpc>
                <a:spcPct val="150000"/>
              </a:lnSpc>
              <a:spcBef>
                <a:spcPts val="0"/>
              </a:spcBef>
              <a:buFont typeface="Wingdings" panose="05000000000000000000" charset="0"/>
              <a:buChar char=""/>
            </a:pPr>
            <a:r>
              <a:rPr lang="zh-CN" altLang="en-US" sz="2400">
                <a:latin typeface="微软雅黑" panose="020B0503020204020204" pitchFamily="34" charset="-122"/>
                <a:ea typeface="微软雅黑" panose="020B0503020204020204" pitchFamily="34" charset="-122"/>
                <a:sym typeface="+mn-ea"/>
              </a:rPr>
              <a:t>算法设计</a:t>
            </a:r>
          </a:p>
          <a:p>
            <a:pPr marL="342900" indent="-342900" algn="l" defTabSz="913765" fontAlgn="auto">
              <a:lnSpc>
                <a:spcPct val="150000"/>
              </a:lnSpc>
              <a:spcBef>
                <a:spcPts val="0"/>
              </a:spcBef>
              <a:buFont typeface="Wingdings" panose="05000000000000000000" charset="0"/>
              <a:buChar char=""/>
            </a:pPr>
            <a:r>
              <a:rPr lang="zh-CN" altLang="en-US" sz="2000">
                <a:latin typeface="微软雅黑" panose="020B0503020204020204" pitchFamily="34" charset="-122"/>
                <a:ea typeface="微软雅黑" panose="020B0503020204020204" pitchFamily="34" charset="-122"/>
                <a:sym typeface="+mn-ea"/>
              </a:rPr>
              <a:t>先考虑装载一艘轮船的情况，依次讨论每个集装箱的装载情况，共分为两种，要么装(1)，要么不装(0)，因此很明显其解空间树可以用子集树来表示。</a:t>
            </a:r>
          </a:p>
          <a:p>
            <a:pPr marL="342900" indent="-342900" algn="l" defTabSz="913765" fontAlgn="auto">
              <a:lnSpc>
                <a:spcPct val="150000"/>
              </a:lnSpc>
              <a:spcBef>
                <a:spcPts val="0"/>
              </a:spcBef>
              <a:buFont typeface="Wingdings" panose="05000000000000000000" charset="0"/>
              <a:buChar char=""/>
            </a:pPr>
            <a:r>
              <a:rPr lang="zh-CN" altLang="en-US" sz="2000">
                <a:latin typeface="微软雅黑" panose="020B0503020204020204" pitchFamily="34" charset="-122"/>
                <a:ea typeface="微软雅黑" panose="020B0503020204020204" pitchFamily="34" charset="-122"/>
                <a:sym typeface="+mn-ea"/>
              </a:rPr>
              <a:t>在算法</a:t>
            </a:r>
            <a:r>
              <a:rPr lang="en-US" altLang="zh-CN" sz="2000">
                <a:latin typeface="微软雅黑" panose="020B0503020204020204" pitchFamily="34" charset="-122"/>
                <a:ea typeface="微软雅黑" panose="020B0503020204020204" pitchFamily="34" charset="-122"/>
                <a:sym typeface="+mn-ea"/>
              </a:rPr>
              <a:t>m</a:t>
            </a:r>
            <a:r>
              <a:rPr lang="zh-CN" altLang="en-US" sz="2000">
                <a:latin typeface="微软雅黑" panose="020B0503020204020204" pitchFamily="34" charset="-122"/>
                <a:ea typeface="微软雅黑" panose="020B0503020204020204" pitchFamily="34" charset="-122"/>
                <a:sym typeface="+mn-ea"/>
              </a:rPr>
              <a:t>ax</a:t>
            </a:r>
            <a:r>
              <a:rPr lang="en-US" altLang="zh-CN" sz="2000">
                <a:latin typeface="微软雅黑" panose="020B0503020204020204" pitchFamily="34" charset="-122"/>
                <a:ea typeface="微软雅黑" panose="020B0503020204020204" pitchFamily="34" charset="-122"/>
                <a:sym typeface="+mn-ea"/>
              </a:rPr>
              <a:t>L</a:t>
            </a:r>
            <a:r>
              <a:rPr lang="zh-CN" altLang="en-US" sz="2000">
                <a:latin typeface="微软雅黑" panose="020B0503020204020204" pitchFamily="34" charset="-122"/>
                <a:ea typeface="微软雅黑" panose="020B0503020204020204" pitchFamily="34" charset="-122"/>
                <a:sym typeface="+mn-ea"/>
              </a:rPr>
              <a:t>oading中，返回不超过c的最大子集和。</a:t>
            </a:r>
          </a:p>
          <a:p>
            <a:pPr marL="342900" indent="-342900" algn="l" defTabSz="913765" fontAlgn="auto">
              <a:lnSpc>
                <a:spcPct val="150000"/>
              </a:lnSpc>
              <a:spcBef>
                <a:spcPts val="0"/>
              </a:spcBef>
              <a:buFont typeface="Wingdings" panose="05000000000000000000" charset="0"/>
              <a:buChar char=""/>
            </a:pPr>
            <a:r>
              <a:rPr lang="zh-CN" altLang="en-US" sz="2000">
                <a:latin typeface="微软雅黑" panose="020B0503020204020204" pitchFamily="34" charset="-122"/>
                <a:ea typeface="微软雅黑" panose="020B0503020204020204" pitchFamily="34" charset="-122"/>
                <a:sym typeface="+mn-ea"/>
              </a:rPr>
              <a:t>在算法</a:t>
            </a:r>
            <a:r>
              <a:rPr lang="en-US" altLang="zh-CN" sz="2000">
                <a:latin typeface="微软雅黑" panose="020B0503020204020204" pitchFamily="34" charset="-122"/>
                <a:ea typeface="微软雅黑" panose="020B0503020204020204" pitchFamily="34" charset="-122"/>
                <a:sym typeface="+mn-ea"/>
              </a:rPr>
              <a:t>m</a:t>
            </a:r>
            <a:r>
              <a:rPr lang="zh-CN" altLang="en-US" sz="2000">
                <a:latin typeface="微软雅黑" panose="020B0503020204020204" pitchFamily="34" charset="-122"/>
                <a:ea typeface="微软雅黑" panose="020B0503020204020204" pitchFamily="34" charset="-122"/>
                <a:sym typeface="+mn-ea"/>
              </a:rPr>
              <a:t>ax</a:t>
            </a:r>
            <a:r>
              <a:rPr lang="en-US" altLang="zh-CN" sz="2000">
                <a:latin typeface="微软雅黑" panose="020B0503020204020204" pitchFamily="34" charset="-122"/>
                <a:ea typeface="微软雅黑" panose="020B0503020204020204" pitchFamily="34" charset="-122"/>
                <a:sym typeface="+mn-ea"/>
              </a:rPr>
              <a:t>L</a:t>
            </a:r>
            <a:r>
              <a:rPr lang="zh-CN" altLang="en-US" sz="2000">
                <a:latin typeface="微软雅黑" panose="020B0503020204020204" pitchFamily="34" charset="-122"/>
                <a:ea typeface="微软雅黑" panose="020B0503020204020204" pitchFamily="34" charset="-122"/>
                <a:sym typeface="+mn-ea"/>
              </a:rPr>
              <a:t>oading中，调用递归函数</a:t>
            </a:r>
            <a:r>
              <a:rPr lang="en-US" altLang="zh-CN" sz="2000">
                <a:latin typeface="微软雅黑" panose="020B0503020204020204" pitchFamily="34" charset="-122"/>
                <a:ea typeface="微软雅黑" panose="020B0503020204020204" pitchFamily="34" charset="-122"/>
                <a:sym typeface="+mn-ea"/>
              </a:rPr>
              <a:t>b</a:t>
            </a:r>
            <a:r>
              <a:rPr lang="zh-CN" altLang="en-US" sz="2000">
                <a:latin typeface="微软雅黑" panose="020B0503020204020204" pitchFamily="34" charset="-122"/>
                <a:ea typeface="微软雅黑" panose="020B0503020204020204" pitchFamily="34" charset="-122"/>
                <a:sym typeface="+mn-ea"/>
              </a:rPr>
              <a:t>acktrack(1)实现回溯搜索。</a:t>
            </a:r>
            <a:r>
              <a:rPr lang="en-US" altLang="zh-CN" sz="2000">
                <a:latin typeface="微软雅黑" panose="020B0503020204020204" pitchFamily="34" charset="-122"/>
                <a:ea typeface="微软雅黑" panose="020B0503020204020204" pitchFamily="34" charset="-122"/>
                <a:sym typeface="+mn-ea"/>
              </a:rPr>
              <a:t>b</a:t>
            </a:r>
            <a:r>
              <a:rPr lang="zh-CN" altLang="en-US" sz="2000">
                <a:latin typeface="微软雅黑" panose="020B0503020204020204" pitchFamily="34" charset="-122"/>
                <a:ea typeface="微软雅黑" panose="020B0503020204020204" pitchFamily="34" charset="-122"/>
                <a:sym typeface="+mn-ea"/>
              </a:rPr>
              <a:t>acktrack(i)搜索子集树中的第i层子树。</a:t>
            </a:r>
          </a:p>
          <a:p>
            <a:pPr marL="342900" indent="-342900" algn="l" defTabSz="913765" fontAlgn="auto">
              <a:lnSpc>
                <a:spcPct val="150000"/>
              </a:lnSpc>
              <a:spcBef>
                <a:spcPts val="0"/>
              </a:spcBef>
              <a:buFont typeface="Wingdings" panose="05000000000000000000" charset="0"/>
              <a:buChar char=""/>
            </a:pPr>
            <a:r>
              <a:rPr lang="zh-CN" altLang="en-US" sz="2000">
                <a:latin typeface="微软雅黑" panose="020B0503020204020204" pitchFamily="34" charset="-122"/>
                <a:ea typeface="微软雅黑" panose="020B0503020204020204" pitchFamily="34" charset="-122"/>
                <a:sym typeface="+mn-ea"/>
              </a:rPr>
              <a:t>在算法</a:t>
            </a:r>
            <a:r>
              <a:rPr lang="en-US" altLang="zh-CN" sz="2000">
                <a:latin typeface="微软雅黑" panose="020B0503020204020204" pitchFamily="34" charset="-122"/>
                <a:ea typeface="微软雅黑" panose="020B0503020204020204" pitchFamily="34" charset="-122"/>
                <a:sym typeface="+mn-ea"/>
              </a:rPr>
              <a:t>b</a:t>
            </a:r>
            <a:r>
              <a:rPr lang="zh-CN" altLang="en-US" sz="2000">
                <a:latin typeface="微软雅黑" panose="020B0503020204020204" pitchFamily="34" charset="-122"/>
                <a:ea typeface="微软雅黑" panose="020B0503020204020204" pitchFamily="34" charset="-122"/>
                <a:sym typeface="+mn-ea"/>
              </a:rPr>
              <a:t>acktrack中，当i&gt;n时，算法搜索到叶结点，其相应的载重量为cw，如果cw&gt;bestw，则表示当前解优于当前的最优解，此时应该更新bestw。</a:t>
            </a:r>
          </a:p>
          <a:p>
            <a:pPr marL="342900" indent="-342900" algn="l" defTabSz="913765" fontAlgn="auto">
              <a:lnSpc>
                <a:spcPct val="150000"/>
              </a:lnSpc>
              <a:spcBef>
                <a:spcPts val="0"/>
              </a:spcBef>
              <a:buFont typeface="Wingdings" panose="05000000000000000000" charset="0"/>
              <a:buChar char=""/>
            </a:pPr>
            <a:r>
              <a:rPr lang="zh-CN" altLang="en-US" sz="2000">
                <a:latin typeface="微软雅黑" panose="020B0503020204020204" pitchFamily="34" charset="-122"/>
                <a:ea typeface="微软雅黑" panose="020B0503020204020204" pitchFamily="34" charset="-122"/>
                <a:sym typeface="+mn-ea"/>
              </a:rPr>
              <a:t>算法</a:t>
            </a:r>
            <a:r>
              <a:rPr lang="en-US" altLang="zh-CN" sz="2000">
                <a:latin typeface="微软雅黑" panose="020B0503020204020204" pitchFamily="34" charset="-122"/>
                <a:ea typeface="微软雅黑" panose="020B0503020204020204" pitchFamily="34" charset="-122"/>
                <a:sym typeface="+mn-ea"/>
              </a:rPr>
              <a:t>b</a:t>
            </a:r>
            <a:r>
              <a:rPr lang="zh-CN" altLang="en-US" sz="2000">
                <a:latin typeface="微软雅黑" panose="020B0503020204020204" pitchFamily="34" charset="-122"/>
                <a:ea typeface="微软雅黑" panose="020B0503020204020204" pitchFamily="34" charset="-122"/>
                <a:sym typeface="+mn-ea"/>
              </a:rPr>
              <a:t>acktrack动态地生成问题的解空间树。在每个结点处算法花费O(1)时间。子集树中结点个数为O(2</a:t>
            </a:r>
            <a:r>
              <a:rPr lang="zh-CN" altLang="en-US" sz="2000" baseline="30000">
                <a:latin typeface="微软雅黑" panose="020B0503020204020204" pitchFamily="34" charset="-122"/>
                <a:ea typeface="微软雅黑" panose="020B0503020204020204" pitchFamily="34" charset="-122"/>
                <a:sym typeface="+mn-ea"/>
              </a:rPr>
              <a:t>n</a:t>
            </a:r>
            <a:r>
              <a:rPr lang="zh-CN" altLang="en-US" sz="2000">
                <a:latin typeface="微软雅黑" panose="020B0503020204020204" pitchFamily="34" charset="-122"/>
                <a:ea typeface="微软雅黑" panose="020B0503020204020204" pitchFamily="34" charset="-122"/>
                <a:sym typeface="+mn-ea"/>
              </a:rPr>
              <a:t>)，故</a:t>
            </a:r>
            <a:r>
              <a:rPr lang="en-US" altLang="zh-CN" sz="2000">
                <a:latin typeface="微软雅黑" panose="020B0503020204020204" pitchFamily="34" charset="-122"/>
                <a:ea typeface="微软雅黑" panose="020B0503020204020204" pitchFamily="34" charset="-122"/>
                <a:sym typeface="+mn-ea"/>
              </a:rPr>
              <a:t>b</a:t>
            </a:r>
            <a:r>
              <a:rPr lang="zh-CN" altLang="en-US" sz="2000">
                <a:latin typeface="微软雅黑" panose="020B0503020204020204" pitchFamily="34" charset="-122"/>
                <a:ea typeface="微软雅黑" panose="020B0503020204020204" pitchFamily="34" charset="-122"/>
                <a:sym typeface="+mn-ea"/>
              </a:rPr>
              <a:t>acktrack所需的时间为O(2</a:t>
            </a:r>
            <a:r>
              <a:rPr lang="zh-CN" altLang="en-US" sz="2000" baseline="30000">
                <a:latin typeface="微软雅黑" panose="020B0503020204020204" pitchFamily="34" charset="-122"/>
                <a:ea typeface="微软雅黑" panose="020B0503020204020204" pitchFamily="34" charset="-122"/>
                <a:sym typeface="+mn-ea"/>
              </a:rPr>
              <a:t>n</a:t>
            </a:r>
            <a:r>
              <a:rPr lang="zh-CN" altLang="en-US" sz="2000">
                <a:latin typeface="微软雅黑" panose="020B0503020204020204" pitchFamily="34" charset="-122"/>
                <a:ea typeface="微软雅黑" panose="020B0503020204020204" pitchFamily="34" charset="-122"/>
                <a:sym typeface="+mn-ea"/>
              </a:rPr>
              <a:t>)。另外</a:t>
            </a:r>
            <a:r>
              <a:rPr lang="en-US" altLang="zh-CN" sz="2000">
                <a:latin typeface="微软雅黑" panose="020B0503020204020204" pitchFamily="34" charset="-122"/>
                <a:ea typeface="微软雅黑" panose="020B0503020204020204" pitchFamily="34" charset="-122"/>
                <a:sym typeface="+mn-ea"/>
              </a:rPr>
              <a:t>b</a:t>
            </a:r>
            <a:r>
              <a:rPr lang="zh-CN" altLang="en-US" sz="2000">
                <a:latin typeface="微软雅黑" panose="020B0503020204020204" pitchFamily="34" charset="-122"/>
                <a:ea typeface="微软雅黑" panose="020B0503020204020204" pitchFamily="34" charset="-122"/>
                <a:sym typeface="+mn-ea"/>
              </a:rPr>
              <a:t>acktrack还需要额外的O(n)的递归栈空间。</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5.2 </a:t>
            </a:r>
            <a:r>
              <a:rPr dirty="0"/>
              <a:t>装载问题</a:t>
            </a:r>
          </a:p>
        </p:txBody>
      </p:sp>
      <p:sp>
        <p:nvSpPr>
          <p:cNvPr id="5" name="内容占位符 2"/>
          <p:cNvSpPr>
            <a:spLocks noGrp="1"/>
          </p:cNvSpPr>
          <p:nvPr/>
        </p:nvSpPr>
        <p:spPr>
          <a:xfrm>
            <a:off x="829945" y="1168400"/>
            <a:ext cx="10209530" cy="4740910"/>
          </a:xfrm>
          <a:prstGeom prst="rect">
            <a:avLst/>
          </a:prstGeom>
          <a:noFill/>
          <a:ln>
            <a:noFill/>
          </a:ln>
        </p:spPr>
        <p:txBody>
          <a:bodyPr vert="horz" wrap="square" lIns="91440" tIns="45720" rIns="91440" bIns="45720" numCol="1" anchor="t" anchorCtr="0" compatLnSpc="1"/>
          <a:lstStyle>
            <a:lvl1pPr marL="342900" indent="-342900" algn="l" rtl="0" fontAlgn="base">
              <a:lnSpc>
                <a:spcPct val="120000"/>
              </a:lnSpc>
              <a:spcBef>
                <a:spcPct val="20000"/>
              </a:spcBef>
              <a:spcAft>
                <a:spcPct val="0"/>
              </a:spcAft>
              <a:buClr>
                <a:schemeClr val="folHlink"/>
              </a:buClr>
              <a:buSzPct val="60000"/>
              <a:buFont typeface="Wingdings" panose="05000000000000000000" pitchFamily="2" charset="2"/>
              <a:buChar char="n"/>
              <a:defRPr sz="2800" b="0" baseline="0">
                <a:solidFill>
                  <a:srgbClr val="292929"/>
                </a:solidFill>
                <a:latin typeface="Consolas" panose="020B0609020204030204" pitchFamily="49" charset="0"/>
                <a:ea typeface="+mn-ea"/>
                <a:cs typeface="+mn-cs"/>
              </a:defRPr>
            </a:lvl1pPr>
            <a:lvl2pPr marL="742950" indent="-285750" algn="l" rtl="0" fontAlgn="base">
              <a:lnSpc>
                <a:spcPct val="120000"/>
              </a:lnSpc>
              <a:spcBef>
                <a:spcPct val="20000"/>
              </a:spcBef>
              <a:spcAft>
                <a:spcPct val="0"/>
              </a:spcAft>
              <a:buClr>
                <a:schemeClr val="hlink"/>
              </a:buClr>
              <a:buSzPct val="55000"/>
              <a:buFont typeface="Wingdings" panose="05000000000000000000" pitchFamily="2" charset="2"/>
              <a:buChar char="n"/>
              <a:defRPr sz="2600" b="0" baseline="0">
                <a:solidFill>
                  <a:srgbClr val="003366"/>
                </a:solidFill>
                <a:latin typeface="Consolas" panose="020B0609020204030204" pitchFamily="49" charset="0"/>
                <a:ea typeface="+mn-ea"/>
              </a:defRPr>
            </a:lvl2pPr>
            <a:lvl3pPr marL="1143000" indent="-228600" algn="l" rtl="0" fontAlgn="base">
              <a:lnSpc>
                <a:spcPct val="120000"/>
              </a:lnSpc>
              <a:spcBef>
                <a:spcPct val="20000"/>
              </a:spcBef>
              <a:spcAft>
                <a:spcPct val="0"/>
              </a:spcAft>
              <a:buClr>
                <a:schemeClr val="folHlink"/>
              </a:buClr>
              <a:buSzPct val="50000"/>
              <a:buFont typeface="Wingdings" panose="05000000000000000000" pitchFamily="2" charset="2"/>
              <a:buChar char="n"/>
              <a:defRPr sz="2400" b="0" baseline="0">
                <a:solidFill>
                  <a:srgbClr val="990033"/>
                </a:solidFill>
                <a:latin typeface="Consolas" panose="020B0609020204030204" pitchFamily="49" charset="0"/>
                <a:ea typeface="+mn-ea"/>
              </a:defRPr>
            </a:lvl3pPr>
            <a:lvl4pPr marL="1600200" indent="-228600" algn="l" rtl="0" fontAlgn="base">
              <a:lnSpc>
                <a:spcPct val="120000"/>
              </a:lnSpc>
              <a:spcBef>
                <a:spcPct val="20000"/>
              </a:spcBef>
              <a:spcAft>
                <a:spcPct val="0"/>
              </a:spcAft>
              <a:buClr>
                <a:schemeClr val="accent2"/>
              </a:buClr>
              <a:buSzPct val="55000"/>
              <a:buFont typeface="Wingdings" panose="05000000000000000000" pitchFamily="2" charset="2"/>
              <a:buChar char="n"/>
              <a:defRPr sz="2200" b="0" baseline="0">
                <a:solidFill>
                  <a:srgbClr val="6600CC"/>
                </a:solidFill>
                <a:latin typeface="Consolas" panose="020B0609020204030204" pitchFamily="49" charset="0"/>
                <a:ea typeface="+mn-ea"/>
              </a:defRPr>
            </a:lvl4pPr>
            <a:lvl5pPr marL="2057400" indent="-228600" algn="l" rtl="0" fontAlgn="base">
              <a:lnSpc>
                <a:spcPct val="120000"/>
              </a:lnSpc>
              <a:spcBef>
                <a:spcPct val="20000"/>
              </a:spcBef>
              <a:spcAft>
                <a:spcPct val="0"/>
              </a:spcAft>
              <a:buClr>
                <a:schemeClr val="accent1"/>
              </a:buClr>
              <a:buSzPct val="50000"/>
              <a:buFont typeface="Wingdings" panose="05000000000000000000" pitchFamily="2" charset="2"/>
              <a:buChar char="n"/>
              <a:defRPr sz="2200" b="0" baseline="0">
                <a:solidFill>
                  <a:schemeClr val="tx1"/>
                </a:solidFill>
                <a:latin typeface="Consolas" panose="020B0609020204030204" pitchFamily="49" charset="0"/>
                <a:ea typeface="+mn-ea"/>
              </a:defRPr>
            </a:lvl5pPr>
            <a:lvl6pPr marL="25146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6pPr>
            <a:lvl7pPr marL="29718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7pPr>
            <a:lvl8pPr marL="34290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8pPr>
            <a:lvl9pPr marL="38862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9pPr>
          </a:lstStyle>
          <a:p>
            <a:pPr marL="342900" lvl="1" indent="-342900">
              <a:lnSpc>
                <a:spcPct val="150000"/>
              </a:lnSpc>
              <a:spcBef>
                <a:spcPts val="0"/>
              </a:spcBef>
              <a:buClr>
                <a:srgbClr val="000000"/>
              </a:buClr>
              <a:buFont typeface="Wingdings" panose="05000000000000000000" charset="0"/>
              <a:buChar char=""/>
            </a:pPr>
            <a:endParaRPr lang="zh-CN" sz="2400" dirty="0">
              <a:solidFill>
                <a:schemeClr val="tx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38200" y="1168400"/>
            <a:ext cx="10201275" cy="2953385"/>
          </a:xfrm>
          <a:prstGeom prst="rect">
            <a:avLst/>
          </a:prstGeom>
          <a:noFill/>
        </p:spPr>
        <p:txBody>
          <a:bodyPr wrap="square" rtlCol="0" anchor="t">
            <a:spAutoFit/>
          </a:bodyPr>
          <a:lstStyle/>
          <a:p>
            <a:pPr marL="342900" indent="-342900" algn="l" defTabSz="913765" fontAlgn="auto">
              <a:lnSpc>
                <a:spcPct val="150000"/>
              </a:lnSpc>
              <a:spcBef>
                <a:spcPts val="0"/>
              </a:spcBef>
              <a:buFont typeface="Wingdings" panose="05000000000000000000" charset="0"/>
              <a:buChar char=""/>
            </a:pPr>
            <a:r>
              <a:rPr lang="zh-CN" altLang="en-US" sz="2400">
                <a:latin typeface="微软雅黑" panose="020B0503020204020204" pitchFamily="34" charset="-122"/>
                <a:ea typeface="微软雅黑" panose="020B0503020204020204" pitchFamily="34" charset="-122"/>
                <a:sym typeface="+mn-ea"/>
              </a:rPr>
              <a:t>算法设计</a:t>
            </a:r>
          </a:p>
          <a:p>
            <a:pPr marL="342900" indent="-342900" algn="l" defTabSz="913765" fontAlgn="auto">
              <a:lnSpc>
                <a:spcPct val="150000"/>
              </a:lnSpc>
              <a:spcBef>
                <a:spcPts val="0"/>
              </a:spcBef>
              <a:buFont typeface="Wingdings" panose="05000000000000000000" charset="0"/>
              <a:buChar char=""/>
            </a:pPr>
            <a:r>
              <a:rPr lang="zh-CN" altLang="en-US" sz="2000">
                <a:latin typeface="微软雅黑" panose="020B0503020204020204" pitchFamily="34" charset="-122"/>
                <a:ea typeface="微软雅黑" panose="020B0503020204020204" pitchFamily="34" charset="-122"/>
                <a:sym typeface="+mn-ea"/>
              </a:rPr>
              <a:t>如果是多艘轮船的装载问题： </a:t>
            </a:r>
          </a:p>
          <a:p>
            <a:pPr marL="342900" indent="-342900" algn="l" defTabSz="913765" fontAlgn="auto">
              <a:lnSpc>
                <a:spcPct val="150000"/>
              </a:lnSpc>
              <a:spcBef>
                <a:spcPts val="0"/>
              </a:spcBef>
              <a:buFont typeface="Wingdings" panose="05000000000000000000" charset="0"/>
              <a:buChar char=""/>
            </a:pPr>
            <a:r>
              <a:rPr lang="zh-CN" altLang="en-US" sz="2000">
                <a:latin typeface="微软雅黑" panose="020B0503020204020204" pitchFamily="34" charset="-122"/>
                <a:ea typeface="微软雅黑" panose="020B0503020204020204" pitchFamily="34" charset="-122"/>
                <a:sym typeface="+mn-ea"/>
              </a:rPr>
              <a:t>同样选择回溯法解决——子集树，只是每个集装箱的选择范围不再仅仅是装否两种考虑情况，而变为不装载或是装载到某个编号的轮船上等多种考虑范围。</a:t>
            </a:r>
          </a:p>
          <a:p>
            <a:pPr marL="342900" indent="-342900" algn="l" defTabSz="913765" fontAlgn="auto">
              <a:lnSpc>
                <a:spcPct val="150000"/>
              </a:lnSpc>
              <a:spcBef>
                <a:spcPts val="0"/>
              </a:spcBef>
              <a:buFont typeface="Wingdings" panose="05000000000000000000" charset="0"/>
              <a:buChar char=""/>
            </a:pPr>
            <a:r>
              <a:rPr lang="zh-CN" altLang="en-US" sz="2000">
                <a:latin typeface="微软雅黑" panose="020B0503020204020204" pitchFamily="34" charset="-122"/>
                <a:ea typeface="微软雅黑" panose="020B0503020204020204" pitchFamily="34" charset="-122"/>
                <a:sym typeface="+mn-ea"/>
              </a:rPr>
              <a:t>例如：n=3，c1=c2=50，w=[10,40,40]，所以对于3个集装箱中的任何一个都有3种选择，不装、转载到1号轮船和转载到2号轮船。</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5.3 </a:t>
            </a:r>
            <a:r>
              <a:rPr dirty="0"/>
              <a:t>批处理作业调度</a:t>
            </a:r>
          </a:p>
        </p:txBody>
      </p:sp>
      <p:sp>
        <p:nvSpPr>
          <p:cNvPr id="5" name="内容占位符 2"/>
          <p:cNvSpPr>
            <a:spLocks noGrp="1"/>
          </p:cNvSpPr>
          <p:nvPr/>
        </p:nvSpPr>
        <p:spPr>
          <a:xfrm>
            <a:off x="829945" y="1168400"/>
            <a:ext cx="10774680" cy="4740910"/>
          </a:xfrm>
          <a:prstGeom prst="rect">
            <a:avLst/>
          </a:prstGeom>
          <a:noFill/>
          <a:ln>
            <a:noFill/>
          </a:ln>
        </p:spPr>
        <p:txBody>
          <a:bodyPr vert="horz" wrap="square" lIns="91440" tIns="45720" rIns="91440" bIns="45720" numCol="1" anchor="t" anchorCtr="0" compatLnSpc="1"/>
          <a:lstStyle>
            <a:lvl1pPr marL="342900" indent="-342900" algn="l" rtl="0" fontAlgn="base">
              <a:lnSpc>
                <a:spcPct val="120000"/>
              </a:lnSpc>
              <a:spcBef>
                <a:spcPct val="20000"/>
              </a:spcBef>
              <a:spcAft>
                <a:spcPct val="0"/>
              </a:spcAft>
              <a:buClr>
                <a:schemeClr val="folHlink"/>
              </a:buClr>
              <a:buSzPct val="60000"/>
              <a:buFont typeface="Wingdings" panose="05000000000000000000" pitchFamily="2" charset="2"/>
              <a:buChar char="n"/>
              <a:defRPr sz="2800" b="0" baseline="0">
                <a:solidFill>
                  <a:srgbClr val="292929"/>
                </a:solidFill>
                <a:latin typeface="Consolas" panose="020B0609020204030204" pitchFamily="49" charset="0"/>
                <a:ea typeface="+mn-ea"/>
                <a:cs typeface="+mn-cs"/>
              </a:defRPr>
            </a:lvl1pPr>
            <a:lvl2pPr marL="742950" indent="-285750" algn="l" rtl="0" fontAlgn="base">
              <a:lnSpc>
                <a:spcPct val="120000"/>
              </a:lnSpc>
              <a:spcBef>
                <a:spcPct val="20000"/>
              </a:spcBef>
              <a:spcAft>
                <a:spcPct val="0"/>
              </a:spcAft>
              <a:buClr>
                <a:schemeClr val="hlink"/>
              </a:buClr>
              <a:buSzPct val="55000"/>
              <a:buFont typeface="Wingdings" panose="05000000000000000000" pitchFamily="2" charset="2"/>
              <a:buChar char="n"/>
              <a:defRPr sz="2600" b="0" baseline="0">
                <a:solidFill>
                  <a:srgbClr val="003366"/>
                </a:solidFill>
                <a:latin typeface="Consolas" panose="020B0609020204030204" pitchFamily="49" charset="0"/>
                <a:ea typeface="+mn-ea"/>
              </a:defRPr>
            </a:lvl2pPr>
            <a:lvl3pPr marL="1143000" indent="-228600" algn="l" rtl="0" fontAlgn="base">
              <a:lnSpc>
                <a:spcPct val="120000"/>
              </a:lnSpc>
              <a:spcBef>
                <a:spcPct val="20000"/>
              </a:spcBef>
              <a:spcAft>
                <a:spcPct val="0"/>
              </a:spcAft>
              <a:buClr>
                <a:schemeClr val="folHlink"/>
              </a:buClr>
              <a:buSzPct val="50000"/>
              <a:buFont typeface="Wingdings" panose="05000000000000000000" pitchFamily="2" charset="2"/>
              <a:buChar char="n"/>
              <a:defRPr sz="2400" b="0" baseline="0">
                <a:solidFill>
                  <a:srgbClr val="990033"/>
                </a:solidFill>
                <a:latin typeface="Consolas" panose="020B0609020204030204" pitchFamily="49" charset="0"/>
                <a:ea typeface="+mn-ea"/>
              </a:defRPr>
            </a:lvl3pPr>
            <a:lvl4pPr marL="1600200" indent="-228600" algn="l" rtl="0" fontAlgn="base">
              <a:lnSpc>
                <a:spcPct val="120000"/>
              </a:lnSpc>
              <a:spcBef>
                <a:spcPct val="20000"/>
              </a:spcBef>
              <a:spcAft>
                <a:spcPct val="0"/>
              </a:spcAft>
              <a:buClr>
                <a:schemeClr val="accent2"/>
              </a:buClr>
              <a:buSzPct val="55000"/>
              <a:buFont typeface="Wingdings" panose="05000000000000000000" pitchFamily="2" charset="2"/>
              <a:buChar char="n"/>
              <a:defRPr sz="2200" b="0" baseline="0">
                <a:solidFill>
                  <a:srgbClr val="6600CC"/>
                </a:solidFill>
                <a:latin typeface="Consolas" panose="020B0609020204030204" pitchFamily="49" charset="0"/>
                <a:ea typeface="+mn-ea"/>
              </a:defRPr>
            </a:lvl4pPr>
            <a:lvl5pPr marL="2057400" indent="-228600" algn="l" rtl="0" fontAlgn="base">
              <a:lnSpc>
                <a:spcPct val="120000"/>
              </a:lnSpc>
              <a:spcBef>
                <a:spcPct val="20000"/>
              </a:spcBef>
              <a:spcAft>
                <a:spcPct val="0"/>
              </a:spcAft>
              <a:buClr>
                <a:schemeClr val="accent1"/>
              </a:buClr>
              <a:buSzPct val="50000"/>
              <a:buFont typeface="Wingdings" panose="05000000000000000000" pitchFamily="2" charset="2"/>
              <a:buChar char="n"/>
              <a:defRPr sz="2200" b="0" baseline="0">
                <a:solidFill>
                  <a:schemeClr val="tx1"/>
                </a:solidFill>
                <a:latin typeface="Consolas" panose="020B0609020204030204" pitchFamily="49" charset="0"/>
                <a:ea typeface="+mn-ea"/>
              </a:defRPr>
            </a:lvl5pPr>
            <a:lvl6pPr marL="25146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6pPr>
            <a:lvl7pPr marL="29718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7pPr>
            <a:lvl8pPr marL="34290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8pPr>
            <a:lvl9pPr marL="38862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9pPr>
          </a:lstStyle>
          <a:p>
            <a:pPr marL="0" lvl="1" indent="0">
              <a:lnSpc>
                <a:spcPct val="150000"/>
              </a:lnSpc>
              <a:spcBef>
                <a:spcPts val="0"/>
              </a:spcBef>
              <a:buNone/>
            </a:pPr>
            <a:r>
              <a:rPr lang="zh-CN" altLang="en-US" sz="2400" b="1" dirty="0">
                <a:solidFill>
                  <a:srgbClr val="3333FF"/>
                </a:solidFill>
                <a:latin typeface="微软雅黑" panose="020B0503020204020204" pitchFamily="34" charset="-122"/>
                <a:ea typeface="微软雅黑" panose="020B0503020204020204" pitchFamily="34" charset="-122"/>
              </a:rPr>
              <a:t>问题描述：</a:t>
            </a:r>
          </a:p>
          <a:p>
            <a:pPr marL="342900" lvl="1" indent="-342900">
              <a:lnSpc>
                <a:spcPct val="150000"/>
              </a:lnSpc>
              <a:spcBef>
                <a:spcPts val="0"/>
              </a:spcBef>
              <a:buFont typeface="Wingdings" panose="05000000000000000000" charset="0"/>
              <a:buChar cha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给定n个作业的集合{J</a:t>
            </a:r>
            <a:r>
              <a:rPr lang="zh-CN" altLang="en-US" sz="2000" baseline="-25000" dirty="0">
                <a:solidFill>
                  <a:schemeClr val="tx1">
                    <a:lumMod val="95000"/>
                    <a:lumOff val="5000"/>
                  </a:schemeClr>
                </a:solidFill>
                <a:latin typeface="微软雅黑" panose="020B0503020204020204" pitchFamily="34" charset="-122"/>
                <a:ea typeface="微软雅黑" panose="020B0503020204020204" pitchFamily="34" charset="-122"/>
              </a:rPr>
              <a:t>1</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,J</a:t>
            </a:r>
            <a:r>
              <a:rPr lang="zh-CN" altLang="en-US" sz="2000" baseline="-25000" dirty="0">
                <a:solidFill>
                  <a:schemeClr val="tx1">
                    <a:lumMod val="95000"/>
                    <a:lumOff val="5000"/>
                  </a:schemeClr>
                </a:solidFill>
                <a:latin typeface="微软雅黑" panose="020B0503020204020204" pitchFamily="34" charset="-122"/>
                <a:ea typeface="微软雅黑" panose="020B0503020204020204" pitchFamily="34" charset="-122"/>
              </a:rPr>
              <a:t>2</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,…,J</a:t>
            </a:r>
            <a:r>
              <a:rPr lang="zh-CN" altLang="en-US" sz="2000" baseline="-25000" dirty="0">
                <a:solidFill>
                  <a:schemeClr val="tx1">
                    <a:lumMod val="95000"/>
                    <a:lumOff val="5000"/>
                  </a:schemeClr>
                </a:solidFill>
                <a:latin typeface="微软雅黑" panose="020B0503020204020204" pitchFamily="34" charset="-122"/>
                <a:ea typeface="微软雅黑" panose="020B0503020204020204" pitchFamily="34" charset="-122"/>
              </a:rPr>
              <a:t>n</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a:t>
            </a:r>
          </a:p>
          <a:p>
            <a:pPr marL="342900" lvl="1" indent="-342900">
              <a:lnSpc>
                <a:spcPct val="150000"/>
              </a:lnSpc>
              <a:spcBef>
                <a:spcPts val="0"/>
              </a:spcBef>
              <a:buFont typeface="Wingdings" panose="05000000000000000000" charset="0"/>
              <a:buChar cha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每一个J</a:t>
            </a:r>
            <a:r>
              <a:rPr lang="zh-CN" altLang="en-US" sz="2000" baseline="-25000" dirty="0">
                <a:solidFill>
                  <a:schemeClr val="tx1">
                    <a:lumMod val="95000"/>
                    <a:lumOff val="5000"/>
                  </a:schemeClr>
                </a:solidFill>
                <a:latin typeface="微软雅黑" panose="020B0503020204020204" pitchFamily="34" charset="-122"/>
                <a:ea typeface="微软雅黑" panose="020B0503020204020204" pitchFamily="34" charset="-122"/>
              </a:rPr>
              <a:t>i</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作业都有两项任务分别在两台机器上完成。每个作业必须先由机器1处理，然后由机器2处理。</a:t>
            </a:r>
          </a:p>
          <a:p>
            <a:pPr marL="342900" lvl="1" indent="-342900">
              <a:lnSpc>
                <a:spcPct val="150000"/>
              </a:lnSpc>
              <a:spcBef>
                <a:spcPts val="0"/>
              </a:spcBef>
              <a:buFont typeface="Wingdings" panose="05000000000000000000" charset="0"/>
              <a:buChar cha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作业J</a:t>
            </a:r>
            <a:r>
              <a:rPr lang="zh-CN" altLang="en-US" sz="2000" baseline="-25000" dirty="0">
                <a:solidFill>
                  <a:schemeClr val="tx1">
                    <a:lumMod val="95000"/>
                    <a:lumOff val="5000"/>
                  </a:schemeClr>
                </a:solidFill>
                <a:latin typeface="微软雅黑" panose="020B0503020204020204" pitchFamily="34" charset="-122"/>
                <a:ea typeface="微软雅黑" panose="020B0503020204020204" pitchFamily="34" charset="-122"/>
              </a:rPr>
              <a:t>i</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需要机器j的</a:t>
            </a:r>
            <a:r>
              <a:rPr lang="zh-CN" altLang="en-US" sz="2000" u="sng" dirty="0">
                <a:solidFill>
                  <a:schemeClr val="tx1">
                    <a:lumMod val="95000"/>
                    <a:lumOff val="5000"/>
                  </a:schemeClr>
                </a:solidFill>
                <a:latin typeface="微软雅黑" panose="020B0503020204020204" pitchFamily="34" charset="-122"/>
                <a:ea typeface="微软雅黑" panose="020B0503020204020204" pitchFamily="34" charset="-122"/>
              </a:rPr>
              <a:t>处理时间</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为t</a:t>
            </a:r>
            <a:r>
              <a:rPr lang="zh-CN" altLang="en-US" sz="2000" baseline="-25000" dirty="0">
                <a:solidFill>
                  <a:schemeClr val="tx1">
                    <a:lumMod val="95000"/>
                    <a:lumOff val="5000"/>
                  </a:schemeClr>
                </a:solidFill>
                <a:latin typeface="微软雅黑" panose="020B0503020204020204" pitchFamily="34" charset="-122"/>
                <a:ea typeface="微软雅黑" panose="020B0503020204020204" pitchFamily="34" charset="-122"/>
              </a:rPr>
              <a:t>ji</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，其中i=1,2,...n，j=1,2。</a:t>
            </a:r>
          </a:p>
          <a:p>
            <a:pPr marL="342900" lvl="1" indent="-342900">
              <a:lnSpc>
                <a:spcPct val="150000"/>
              </a:lnSpc>
              <a:spcBef>
                <a:spcPts val="0"/>
              </a:spcBef>
              <a:buFont typeface="Wingdings" panose="05000000000000000000" charset="0"/>
              <a:buChar cha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对于一个确定的作业调度，设F</a:t>
            </a:r>
            <a:r>
              <a:rPr lang="zh-CN" altLang="en-US" sz="2000" baseline="-25000" dirty="0">
                <a:solidFill>
                  <a:schemeClr val="tx1">
                    <a:lumMod val="95000"/>
                    <a:lumOff val="5000"/>
                  </a:schemeClr>
                </a:solidFill>
                <a:latin typeface="微软雅黑" panose="020B0503020204020204" pitchFamily="34" charset="-122"/>
                <a:ea typeface="微软雅黑" panose="020B0503020204020204" pitchFamily="34" charset="-122"/>
              </a:rPr>
              <a:t>ji</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是作业i在机器j上</a:t>
            </a:r>
            <a:r>
              <a:rPr lang="zh-CN" altLang="en-US" sz="2000" u="sng" dirty="0">
                <a:solidFill>
                  <a:schemeClr val="tx1">
                    <a:lumMod val="95000"/>
                    <a:lumOff val="5000"/>
                  </a:schemeClr>
                </a:solidFill>
                <a:latin typeface="微软雅黑" panose="020B0503020204020204" pitchFamily="34" charset="-122"/>
                <a:ea typeface="微软雅黑" panose="020B0503020204020204" pitchFamily="34" charset="-122"/>
              </a:rPr>
              <a:t>完成处理的时间</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a:t>
            </a:r>
          </a:p>
          <a:p>
            <a:pPr marL="342900" lvl="1" indent="-342900">
              <a:lnSpc>
                <a:spcPct val="150000"/>
              </a:lnSpc>
              <a:spcBef>
                <a:spcPts val="0"/>
              </a:spcBef>
              <a:buFont typeface="Wingdings" panose="05000000000000000000" charset="0"/>
              <a:buChar cha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所有作业在</a:t>
            </a:r>
            <a:r>
              <a:rPr lang="zh-CN" altLang="en-US" sz="2000" dirty="0">
                <a:solidFill>
                  <a:srgbClr val="FF0000"/>
                </a:solidFill>
                <a:latin typeface="微软雅黑" panose="020B0503020204020204" pitchFamily="34" charset="-122"/>
                <a:ea typeface="微软雅黑" panose="020B0503020204020204" pitchFamily="34" charset="-122"/>
              </a:rPr>
              <a:t>机器2</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上完成处理的时间和                    称为该</a:t>
            </a:r>
            <a:r>
              <a:rPr lang="zh-CN" altLang="en-US" sz="2000" dirty="0">
                <a:solidFill>
                  <a:schemeClr val="tx1"/>
                </a:solidFill>
                <a:latin typeface="微软雅黑" panose="020B0503020204020204" pitchFamily="34" charset="-122"/>
                <a:ea typeface="微软雅黑" panose="020B0503020204020204" pitchFamily="34" charset="-122"/>
              </a:rPr>
              <a:t>作业调度的完成时间和</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a:t>
            </a:r>
          </a:p>
          <a:p>
            <a:pPr marL="342900" lvl="1" indent="0">
              <a:lnSpc>
                <a:spcPct val="150000"/>
              </a:lnSpc>
              <a:spcBef>
                <a:spcPts val="0"/>
              </a:spcBef>
              <a:buNone/>
            </a:pPr>
            <a:endParaRPr lang="zh-CN" altLang="en-US" sz="2400" b="1" dirty="0">
              <a:solidFill>
                <a:srgbClr val="3333FF"/>
              </a:solidFill>
              <a:latin typeface="微软雅黑" panose="020B0503020204020204" pitchFamily="34" charset="-122"/>
              <a:ea typeface="微软雅黑" panose="020B0503020204020204" pitchFamily="34" charset="-122"/>
            </a:endParaRPr>
          </a:p>
          <a:p>
            <a:pPr marL="342900" lvl="1" indent="0">
              <a:lnSpc>
                <a:spcPct val="150000"/>
              </a:lnSpc>
              <a:spcBef>
                <a:spcPts val="0"/>
              </a:spcBef>
              <a:buNone/>
            </a:pPr>
            <a:r>
              <a:rPr lang="zh-CN" altLang="en-US" sz="2400" b="1" dirty="0">
                <a:solidFill>
                  <a:srgbClr val="3333FF"/>
                </a:solidFill>
                <a:latin typeface="微软雅黑" panose="020B0503020204020204" pitchFamily="34" charset="-122"/>
                <a:ea typeface="微软雅黑" panose="020B0503020204020204" pitchFamily="34" charset="-122"/>
              </a:rPr>
              <a:t>批处理作业调度问题要求</a:t>
            </a:r>
            <a:r>
              <a:rPr lang="zh-CN" altLang="en-US" sz="2400" dirty="0">
                <a:solidFill>
                  <a:schemeClr val="tx1"/>
                </a:solidFill>
                <a:latin typeface="微软雅黑" panose="020B0503020204020204" pitchFamily="34" charset="-122"/>
                <a:ea typeface="微软雅黑" panose="020B0503020204020204" pitchFamily="34" charset="-122"/>
              </a:rPr>
              <a:t>对于给定的n个作业，制定最佳作业调度方案，</a:t>
            </a:r>
            <a:r>
              <a:rPr lang="zh-CN" altLang="en-US" sz="2400" b="1" dirty="0">
                <a:solidFill>
                  <a:srgbClr val="3333FF"/>
                </a:solidFill>
                <a:latin typeface="微软雅黑" panose="020B0503020204020204" pitchFamily="34" charset="-122"/>
                <a:ea typeface="微软雅黑" panose="020B0503020204020204" pitchFamily="34" charset="-122"/>
              </a:rPr>
              <a:t>使其完成时间和达到最小。</a:t>
            </a:r>
          </a:p>
          <a:p>
            <a:pPr marL="0" lvl="1" indent="0">
              <a:lnSpc>
                <a:spcPct val="150000"/>
              </a:lnSpc>
              <a:spcBef>
                <a:spcPts val="0"/>
              </a:spcBef>
              <a:buNone/>
            </a:pPr>
            <a:endParaRPr lang="zh-CN" altLang="en-US" sz="2400" b="1" dirty="0">
              <a:solidFill>
                <a:srgbClr val="3333FF"/>
              </a:solidFill>
              <a:latin typeface="微软雅黑" panose="020B0503020204020204" pitchFamily="34" charset="-122"/>
              <a:ea typeface="微软雅黑" panose="020B0503020204020204" pitchFamily="34" charset="-122"/>
            </a:endParaRPr>
          </a:p>
        </p:txBody>
      </p:sp>
      <p:graphicFrame>
        <p:nvGraphicFramePr>
          <p:cNvPr id="8196" name="对象 8195">
            <a:hlinkClick r:id="" action="ppaction://ole?verb=0"/>
          </p:cNvPr>
          <p:cNvGraphicFramePr>
            <a:graphicFrameLocks noChangeAspect="1"/>
          </p:cNvGraphicFramePr>
          <p:nvPr/>
        </p:nvGraphicFramePr>
        <p:xfrm>
          <a:off x="5586095" y="3938905"/>
          <a:ext cx="1363663" cy="798513"/>
        </p:xfrm>
        <a:graphic>
          <a:graphicData uri="http://schemas.openxmlformats.org/presentationml/2006/ole">
            <mc:AlternateContent xmlns:mc="http://schemas.openxmlformats.org/markup-compatibility/2006">
              <mc:Choice xmlns:v="urn:schemas-microsoft-com:vml" Requires="v">
                <p:oleObj spid="_x0000_s35851" r:id="rId4" imgW="737235" imgH="432435" progId="Equation.3">
                  <p:embed/>
                </p:oleObj>
              </mc:Choice>
              <mc:Fallback>
                <p:oleObj r:id="rId4" imgW="737235" imgH="432435" progId="Equation.3">
                  <p:embed/>
                  <p:pic>
                    <p:nvPicPr>
                      <p:cNvPr id="0" name="图片 3076"/>
                      <p:cNvPicPr/>
                      <p:nvPr/>
                    </p:nvPicPr>
                    <p:blipFill>
                      <a:blip r:embed="rId5"/>
                      <a:stretch>
                        <a:fillRect/>
                      </a:stretch>
                    </p:blipFill>
                    <p:spPr>
                      <a:xfrm>
                        <a:off x="5586095" y="3938905"/>
                        <a:ext cx="1363663" cy="798513"/>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9388" y="1052736"/>
            <a:ext cx="7481068" cy="3728814"/>
          </a:xfrm>
          <a:prstGeom prst="rect">
            <a:avLst/>
          </a:prstGeom>
          <a:noFill/>
          <a:ln>
            <a:noFill/>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ltLang="en-US" dirty="0"/>
              <a:t>回溯法</a:t>
            </a:r>
            <a:r>
              <a:rPr lang="zh-CN" altLang="en-US" dirty="0"/>
              <a:t>引言</a:t>
            </a:r>
          </a:p>
        </p:txBody>
      </p:sp>
      <p:sp>
        <p:nvSpPr>
          <p:cNvPr id="5" name="内容占位符 4"/>
          <p:cNvSpPr>
            <a:spLocks noGrp="1"/>
          </p:cNvSpPr>
          <p:nvPr>
            <p:ph idx="1"/>
          </p:nvPr>
        </p:nvSpPr>
        <p:spPr/>
        <p:txBody>
          <a:bodyPr/>
          <a:lstStyle/>
          <a:p>
            <a:pPr fontAlgn="auto">
              <a:lnSpc>
                <a:spcPct val="150000"/>
              </a:lnSpc>
              <a:buFont typeface="Wingdings" panose="05000000000000000000" charset="0"/>
              <a:buChar char=""/>
              <a:defRPr/>
            </a:pPr>
            <a:r>
              <a:rPr lang="zh-CN" altLang="en-US" sz="2500" dirty="0"/>
              <a:t>于是</a:t>
            </a:r>
          </a:p>
          <a:p>
            <a:pPr lvl="1" fontAlgn="auto">
              <a:lnSpc>
                <a:spcPct val="150000"/>
              </a:lnSpc>
              <a:buFont typeface="Wingdings" panose="05000000000000000000" charset="0"/>
              <a:buChar char=""/>
              <a:defRPr/>
            </a:pPr>
            <a:r>
              <a:rPr lang="zh-CN" altLang="en-US" dirty="0">
                <a:solidFill>
                  <a:srgbClr val="FF0000"/>
                </a:solidFill>
              </a:rPr>
              <a:t>回溯</a:t>
            </a:r>
            <a:r>
              <a:rPr lang="zh-CN" altLang="en-US" dirty="0"/>
              <a:t>和</a:t>
            </a:r>
            <a:r>
              <a:rPr lang="zh-CN" altLang="en-US" dirty="0">
                <a:solidFill>
                  <a:srgbClr val="FF0000"/>
                </a:solidFill>
              </a:rPr>
              <a:t>分枝限界法</a:t>
            </a:r>
            <a:r>
              <a:rPr lang="zh-CN" altLang="en-US" dirty="0"/>
              <a:t>是比较常用的</a:t>
            </a:r>
            <a:r>
              <a:rPr lang="zh-CN" altLang="en-US" dirty="0">
                <a:solidFill>
                  <a:schemeClr val="accent2">
                    <a:lumMod val="75000"/>
                  </a:schemeClr>
                </a:solidFill>
              </a:rPr>
              <a:t>对候选解进行系统检查两种方法。</a:t>
            </a:r>
            <a:endParaRPr lang="en-US" altLang="zh-CN" dirty="0">
              <a:solidFill>
                <a:schemeClr val="accent2">
                  <a:lumMod val="75000"/>
                </a:schemeClr>
              </a:solidFill>
            </a:endParaRPr>
          </a:p>
          <a:p>
            <a:pPr lvl="1" fontAlgn="auto">
              <a:lnSpc>
                <a:spcPct val="150000"/>
              </a:lnSpc>
              <a:buFont typeface="Wingdings" panose="05000000000000000000" charset="0"/>
              <a:buChar char=""/>
              <a:defRPr/>
            </a:pPr>
            <a:r>
              <a:rPr lang="zh-CN" altLang="en-US" dirty="0"/>
              <a:t>按照这两种方法对候选解进行系统检查通常会使问题的</a:t>
            </a:r>
            <a:r>
              <a:rPr lang="zh-CN" altLang="en-US" dirty="0">
                <a:solidFill>
                  <a:srgbClr val="FF0000"/>
                </a:solidFill>
              </a:rPr>
              <a:t>求解时间大大减少</a:t>
            </a:r>
            <a:r>
              <a:rPr lang="zh-CN" altLang="en-US" dirty="0"/>
              <a:t>（无论对于最坏情形还是对于一般情形） 。</a:t>
            </a:r>
            <a:endParaRPr lang="en-US" altLang="zh-CN" dirty="0"/>
          </a:p>
          <a:p>
            <a:pPr lvl="1" fontAlgn="auto">
              <a:lnSpc>
                <a:spcPct val="150000"/>
              </a:lnSpc>
              <a:buFont typeface="Wingdings" panose="05000000000000000000" charset="0"/>
              <a:buChar char=""/>
              <a:defRPr/>
            </a:pPr>
            <a:r>
              <a:rPr lang="zh-CN" altLang="en-US" dirty="0"/>
              <a:t>可以避免对很大的候选解集合进行检查，同时能够保证算法运行结束时可以找到所需要的解。</a:t>
            </a:r>
            <a:endParaRPr lang="en-US" altLang="zh-CN" dirty="0"/>
          </a:p>
          <a:p>
            <a:pPr lvl="1" fontAlgn="auto">
              <a:lnSpc>
                <a:spcPct val="150000"/>
              </a:lnSpc>
              <a:buFont typeface="Wingdings" panose="05000000000000000000" charset="0"/>
              <a:buChar char=""/>
              <a:defRPr/>
            </a:pPr>
            <a:r>
              <a:rPr lang="zh-CN" altLang="en-US" dirty="0"/>
              <a:t>通常能够用来</a:t>
            </a:r>
            <a:r>
              <a:rPr lang="zh-CN" altLang="en-US" dirty="0">
                <a:solidFill>
                  <a:srgbClr val="3333FF"/>
                </a:solidFill>
              </a:rPr>
              <a:t>求解规模很大</a:t>
            </a:r>
            <a:r>
              <a:rPr lang="zh-CN" altLang="en-US" dirty="0"/>
              <a:t>的问题。</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anim calcmode="lin" valueType="num">
                                      <p:cBhvr>
                                        <p:cTn id="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fade">
                                      <p:cBhvr>
                                        <p:cTn id="14" dur="500"/>
                                        <p:tgtEl>
                                          <p:spTgt spid="5">
                                            <p:txEl>
                                              <p:pRg st="3" end="3"/>
                                            </p:txEl>
                                          </p:spTgt>
                                        </p:tgtEl>
                                      </p:cBhvr>
                                    </p:animEffect>
                                    <p:anim calcmode="lin" valueType="num">
                                      <p:cBhvr>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6" dur="5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anim calcmode="lin" valueType="num">
                                      <p:cBhvr>
                                        <p:cTn id="2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5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p:nvPr/>
        </p:nvGraphicFramePr>
        <p:xfrm>
          <a:off x="1524000" y="260985"/>
          <a:ext cx="7806690" cy="4975860"/>
        </p:xfrm>
        <a:graphic>
          <a:graphicData uri="http://schemas.openxmlformats.org/presentationml/2006/ole">
            <mc:AlternateContent xmlns:mc="http://schemas.openxmlformats.org/markup-compatibility/2006">
              <mc:Choice xmlns:v="urn:schemas-microsoft-com:vml" Requires="v">
                <p:oleObj spid="_x0000_s36871" r:id="rId3" imgW="7800975" imgH="4972050" progId="Paint.Picture">
                  <p:embed/>
                </p:oleObj>
              </mc:Choice>
              <mc:Fallback>
                <p:oleObj r:id="rId3" imgW="7800975" imgH="4972050" progId="Paint.Picture">
                  <p:embed/>
                  <p:pic>
                    <p:nvPicPr>
                      <p:cNvPr id="2" name="对象 1"/>
                      <p:cNvPicPr/>
                      <p:nvPr/>
                    </p:nvPicPr>
                    <p:blipFill>
                      <a:blip r:embed="rId4"/>
                    </p:blipFill>
                    <p:spPr>
                      <a:xfrm>
                        <a:off x="1524000" y="260985"/>
                        <a:ext cx="7806690" cy="4975860"/>
                      </a:xfrm>
                      <a:prstGeom prst="rect">
                        <a:avLst/>
                      </a:prstGeom>
                    </p:spPr>
                  </p:pic>
                </p:oleObj>
              </mc:Fallback>
            </mc:AlternateContent>
          </a:graphicData>
        </a:graphic>
      </p:graphicFrame>
      <p:pic>
        <p:nvPicPr>
          <p:cNvPr id="4" name="Picture 9" descr="t5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852344" y="2060849"/>
            <a:ext cx="3671888" cy="18573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3036" y="548681"/>
            <a:ext cx="6954965" cy="4269259"/>
          </a:xfrm>
          <a:prstGeom prst="rect">
            <a:avLst/>
          </a:prstGeom>
          <a:noFill/>
          <a:ln>
            <a:noFill/>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498" y="188641"/>
            <a:ext cx="7128791" cy="4968551"/>
          </a:xfrm>
          <a:prstGeom prst="rect">
            <a:avLst/>
          </a:prstGeom>
          <a:noFill/>
          <a:ln>
            <a:noFill/>
          </a:ln>
          <a:effectLst/>
        </p:spPr>
      </p:pic>
      <p:sp>
        <p:nvSpPr>
          <p:cNvPr id="5" name="Title 8"/>
          <p:cNvSpPr>
            <a:spLocks noGrp="1"/>
          </p:cNvSpPr>
          <p:nvPr>
            <p:ph type="title"/>
          </p:nvPr>
        </p:nvSpPr>
        <p:spPr>
          <a:xfrm>
            <a:off x="2046369" y="6021288"/>
            <a:ext cx="8403020" cy="685800"/>
          </a:xfrm>
        </p:spPr>
        <p:txBody>
          <a:bodyPr>
            <a:normAutofit fontScale="90000"/>
          </a:bodyPr>
          <a:lstStyle/>
          <a:p>
            <a:pPr>
              <a:spcBef>
                <a:spcPts val="0"/>
              </a:spcBef>
            </a:pPr>
            <a:r>
              <a:rPr lang="zh-CN" altLang="en-US" sz="4800" dirty="0">
                <a:solidFill>
                  <a:srgbClr val="FF0000"/>
                </a:solidFill>
                <a:latin typeface="+mn-lt"/>
              </a:rPr>
              <a:t>约束函数？</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816" y="6165304"/>
            <a:ext cx="3848100" cy="419100"/>
          </a:xfrm>
          <a:prstGeom prst="rect">
            <a:avLst/>
          </a:prstGeom>
          <a:noFill/>
          <a:ln>
            <a:noFill/>
          </a:ln>
          <a:effectLst/>
        </p:spPr>
      </p:pic>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2012" y="57150"/>
            <a:ext cx="7753350" cy="438150"/>
          </a:xfrm>
          <a:prstGeom prst="rect">
            <a:avLst/>
          </a:prstGeom>
          <a:noFill/>
          <a:ln>
            <a:noFill/>
          </a:ln>
          <a:effectLst/>
        </p:spPr>
      </p:pic>
      <p:pic>
        <p:nvPicPr>
          <p:cNvPr id="2355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5560" y="1412776"/>
            <a:ext cx="7922750" cy="3456384"/>
          </a:xfrm>
          <a:prstGeom prst="rect">
            <a:avLst/>
          </a:prstGeom>
          <a:noFill/>
          <a:ln>
            <a:noFill/>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7728" y="6079038"/>
            <a:ext cx="4640188" cy="505367"/>
          </a:xfrm>
          <a:prstGeom prst="rect">
            <a:avLst/>
          </a:prstGeom>
          <a:noFill/>
          <a:ln>
            <a:noFill/>
          </a:ln>
          <a:effectLst/>
        </p:spPr>
      </p:pic>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2012" y="57150"/>
            <a:ext cx="7753350" cy="438150"/>
          </a:xfrm>
          <a:prstGeom prst="rect">
            <a:avLst/>
          </a:prstGeom>
          <a:noFill/>
          <a:ln>
            <a:noFill/>
          </a:ln>
          <a:effectLst/>
        </p:spPr>
      </p:pic>
      <p:pic>
        <p:nvPicPr>
          <p:cNvPr id="2355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9325" y="836712"/>
            <a:ext cx="7753350" cy="4667250"/>
          </a:xfrm>
          <a:prstGeom prst="rect">
            <a:avLst/>
          </a:prstGeom>
          <a:noFill/>
          <a:ln>
            <a:noFill/>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6092" y="188640"/>
            <a:ext cx="7101908" cy="5001344"/>
          </a:xfrm>
          <a:prstGeom prst="rect">
            <a:avLst/>
          </a:prstGeom>
          <a:noFill/>
          <a:ln>
            <a:noFill/>
          </a:ln>
          <a:effectLst/>
        </p:spPr>
      </p:pic>
      <p:sp>
        <p:nvSpPr>
          <p:cNvPr id="2" name="矩形 1"/>
          <p:cNvSpPr/>
          <p:nvPr/>
        </p:nvSpPr>
        <p:spPr>
          <a:xfrm>
            <a:off x="4727848" y="2996952"/>
            <a:ext cx="4176464" cy="864096"/>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658854" y="1196752"/>
            <a:ext cx="4005099" cy="4447786"/>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TextBox 22"/>
          <p:cNvSpPr txBox="1"/>
          <p:nvPr/>
        </p:nvSpPr>
        <p:spPr>
          <a:xfrm>
            <a:off x="1793706" y="1498802"/>
            <a:ext cx="3870246" cy="3512820"/>
          </a:xfrm>
          <a:prstGeom prst="rect">
            <a:avLst/>
          </a:prstGeom>
          <a:noFill/>
        </p:spPr>
        <p:txBody>
          <a:bodyPr wrap="square" lIns="91440" rtlCol="0">
            <a:normAutofit/>
          </a:bodyPr>
          <a:lstStyle/>
          <a:p>
            <a:pPr>
              <a:buClr>
                <a:prstClr val="black">
                  <a:lumMod val="50000"/>
                  <a:lumOff val="50000"/>
                </a:prstClr>
              </a:buClr>
              <a:buSzPct val="94000"/>
            </a:pPr>
            <a:r>
              <a:rPr lang="zh-CN" altLang="en-US" sz="2400" b="1" dirty="0"/>
              <a:t>在类</a:t>
            </a:r>
            <a:r>
              <a:rPr lang="en-US" altLang="zh-CN" sz="2400" b="1" dirty="0"/>
              <a:t>Loading</a:t>
            </a:r>
            <a:r>
              <a:rPr lang="zh-CN" altLang="en-US" sz="2400" b="1" dirty="0"/>
              <a:t>中增加两个私有数据成员</a:t>
            </a:r>
            <a:r>
              <a:rPr lang="en-US" altLang="zh-CN" sz="2400" b="1" dirty="0"/>
              <a:t>x</a:t>
            </a:r>
            <a:r>
              <a:rPr lang="zh-CN" altLang="en-US" sz="2400" b="1" dirty="0"/>
              <a:t>和</a:t>
            </a:r>
            <a:r>
              <a:rPr lang="en-US" altLang="zh-CN" sz="2400" b="1" dirty="0" err="1"/>
              <a:t>bestx</a:t>
            </a:r>
            <a:r>
              <a:rPr lang="zh-CN" altLang="en-US" sz="2400" b="1" dirty="0"/>
              <a:t>。</a:t>
            </a:r>
            <a:endParaRPr lang="en-US" altLang="zh-CN" sz="2400" b="1" dirty="0"/>
          </a:p>
          <a:p>
            <a:pPr>
              <a:buClr>
                <a:prstClr val="black">
                  <a:lumMod val="50000"/>
                  <a:lumOff val="50000"/>
                </a:prstClr>
              </a:buClr>
              <a:buSzPct val="94000"/>
            </a:pPr>
            <a:endParaRPr lang="zh-CN" altLang="en-US" sz="2400" b="1" dirty="0"/>
          </a:p>
          <a:p>
            <a:pPr marL="170180" indent="-170180">
              <a:buClr>
                <a:prstClr val="black">
                  <a:lumMod val="50000"/>
                  <a:lumOff val="50000"/>
                </a:prstClr>
              </a:buClr>
              <a:buSzPct val="94000"/>
              <a:buFont typeface="Calibri" pitchFamily="34" charset="0"/>
              <a:buChar char="»"/>
            </a:pPr>
            <a:r>
              <a:rPr lang="en-US" altLang="zh-CN" sz="2400" b="1" dirty="0"/>
              <a:t>X</a:t>
            </a:r>
            <a:r>
              <a:rPr lang="zh-CN" altLang="en-US" sz="2400" b="1" dirty="0"/>
              <a:t>记录从根至当前结点的路径</a:t>
            </a:r>
            <a:r>
              <a:rPr lang="en-US" altLang="zh-CN" sz="2400" b="1" dirty="0"/>
              <a:t>,x[</a:t>
            </a:r>
            <a:r>
              <a:rPr lang="en-US" altLang="zh-CN" sz="2400" b="1" dirty="0" err="1"/>
              <a:t>i</a:t>
            </a:r>
            <a:r>
              <a:rPr lang="en-US" altLang="zh-CN" sz="2400" b="1" dirty="0"/>
              <a:t>]=0/1;[1 0 1 1 0]</a:t>
            </a:r>
            <a:endParaRPr lang="zh-CN" altLang="en-US" sz="2400" b="1" dirty="0"/>
          </a:p>
          <a:p>
            <a:pPr marL="170180" indent="-170180">
              <a:buClr>
                <a:prstClr val="black">
                  <a:lumMod val="50000"/>
                  <a:lumOff val="50000"/>
                </a:prstClr>
              </a:buClr>
              <a:buSzPct val="94000"/>
              <a:buFont typeface="Calibri" pitchFamily="34" charset="0"/>
              <a:buChar char="»"/>
            </a:pPr>
            <a:r>
              <a:rPr lang="en-US" altLang="zh-CN" sz="2400" b="1" dirty="0" err="1"/>
              <a:t>Bestx</a:t>
            </a:r>
            <a:r>
              <a:rPr lang="zh-CN" altLang="en-US" sz="2400" b="1" dirty="0"/>
              <a:t>记录当前最优解，算法搜索到达一个叶子结点处，就修正</a:t>
            </a:r>
            <a:r>
              <a:rPr lang="en-US" altLang="zh-CN" sz="2400" b="1" dirty="0" err="1"/>
              <a:t>besx</a:t>
            </a:r>
            <a:r>
              <a:rPr lang="zh-CN" altLang="en-US" sz="2400" b="1" dirty="0"/>
              <a:t>的值。</a:t>
            </a:r>
          </a:p>
        </p:txBody>
      </p:sp>
      <p:sp>
        <p:nvSpPr>
          <p:cNvPr id="24" name="TextBox 23"/>
          <p:cNvSpPr txBox="1"/>
          <p:nvPr/>
        </p:nvSpPr>
        <p:spPr>
          <a:xfrm>
            <a:off x="1793706" y="309895"/>
            <a:ext cx="8313234" cy="693398"/>
          </a:xfrm>
          <a:prstGeom prst="rect">
            <a:avLst/>
          </a:prstGeom>
          <a:noFill/>
          <a:ln>
            <a:noFill/>
          </a:ln>
        </p:spPr>
        <p:txBody>
          <a:bodyPr wrap="square" tIns="0" bIns="0" rtlCol="0" anchor="b" anchorCtr="0">
            <a:normAutofit fontScale="92500" lnSpcReduction="20000"/>
          </a:bodyPr>
          <a:lstStyle/>
          <a:p>
            <a:r>
              <a:rPr lang="zh-CN" altLang="en-US" sz="5500" b="1" spc="-150" dirty="0">
                <a:solidFill>
                  <a:srgbClr val="FF0000"/>
                </a:solidFill>
                <a:latin typeface="Arial" pitchFamily="34" charset="0"/>
                <a:cs typeface="Arial" pitchFamily="34" charset="0"/>
              </a:rPr>
              <a:t>构造最优解</a:t>
            </a: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952" y="1049352"/>
            <a:ext cx="5004048" cy="4070337"/>
          </a:xfrm>
          <a:prstGeom prst="rect">
            <a:avLst/>
          </a:prstGeom>
          <a:noFill/>
          <a:ln>
            <a:noFill/>
          </a:ln>
          <a:effectLst/>
        </p:spPr>
      </p:pic>
      <p:sp>
        <p:nvSpPr>
          <p:cNvPr id="19" name="矩形 18"/>
          <p:cNvSpPr/>
          <p:nvPr/>
        </p:nvSpPr>
        <p:spPr>
          <a:xfrm>
            <a:off x="6960096" y="2924945"/>
            <a:ext cx="2664296" cy="495701"/>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14:prism/>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388" y="1052736"/>
            <a:ext cx="7481068" cy="3728814"/>
          </a:xfrm>
          <a:prstGeom prst="rect">
            <a:avLst/>
          </a:prstGeom>
          <a:noFill/>
          <a:ln>
            <a:noFill/>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p:nvPr/>
        </p:nvGraphicFramePr>
        <p:xfrm>
          <a:off x="1524000" y="260985"/>
          <a:ext cx="7806690" cy="4975860"/>
        </p:xfrm>
        <a:graphic>
          <a:graphicData uri="http://schemas.openxmlformats.org/presentationml/2006/ole">
            <mc:AlternateContent xmlns:mc="http://schemas.openxmlformats.org/markup-compatibility/2006">
              <mc:Choice xmlns:v="urn:schemas-microsoft-com:vml" Requires="v">
                <p:oleObj spid="_x0000_s37895" r:id="rId3" imgW="7800975" imgH="4972050" progId="Paint.Picture">
                  <p:embed/>
                </p:oleObj>
              </mc:Choice>
              <mc:Fallback>
                <p:oleObj r:id="rId3" imgW="7800975" imgH="4972050" progId="Paint.Picture">
                  <p:embed/>
                  <p:pic>
                    <p:nvPicPr>
                      <p:cNvPr id="2" name="对象 1"/>
                      <p:cNvPicPr/>
                      <p:nvPr/>
                    </p:nvPicPr>
                    <p:blipFill>
                      <a:blip r:embed="rId4"/>
                    </p:blipFill>
                    <p:spPr>
                      <a:xfrm>
                        <a:off x="1524000" y="260985"/>
                        <a:ext cx="7806690" cy="4975860"/>
                      </a:xfrm>
                      <a:prstGeom prst="rect">
                        <a:avLst/>
                      </a:prstGeom>
                    </p:spPr>
                  </p:pic>
                </p:oleObj>
              </mc:Fallback>
            </mc:AlternateContent>
          </a:graphicData>
        </a:graphic>
      </p:graphicFrame>
      <p:pic>
        <p:nvPicPr>
          <p:cNvPr id="4" name="Picture 9" descr="t5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852344" y="2060849"/>
            <a:ext cx="3671888" cy="18573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3036" y="548681"/>
            <a:ext cx="6954965" cy="4269259"/>
          </a:xfrm>
          <a:prstGeom prst="rect">
            <a:avLst/>
          </a:prstGeom>
          <a:noFill/>
          <a:ln>
            <a:noFill/>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ltLang="en-US" dirty="0"/>
              <a:t>回溯法</a:t>
            </a:r>
            <a:r>
              <a:rPr lang="zh-CN" altLang="en-US" dirty="0"/>
              <a:t>引言</a:t>
            </a:r>
          </a:p>
        </p:txBody>
      </p:sp>
      <p:sp>
        <p:nvSpPr>
          <p:cNvPr id="5" name="内容占位符 4"/>
          <p:cNvSpPr>
            <a:spLocks noGrp="1"/>
          </p:cNvSpPr>
          <p:nvPr>
            <p:ph idx="1"/>
          </p:nvPr>
        </p:nvSpPr>
        <p:spPr>
          <a:xfrm>
            <a:off x="838835" y="1299845"/>
            <a:ext cx="10670540" cy="5100955"/>
          </a:xfrm>
        </p:spPr>
        <p:txBody>
          <a:bodyPr>
            <a:noAutofit/>
          </a:bodyPr>
          <a:lstStyle/>
          <a:p>
            <a:pPr marL="342900" indent="-342900" algn="l" fontAlgn="auto">
              <a:lnSpc>
                <a:spcPct val="150000"/>
              </a:lnSpc>
              <a:spcBef>
                <a:spcPts val="0"/>
              </a:spcBef>
              <a:buFont typeface="Wingdings" panose="05000000000000000000" charset="0"/>
              <a:buChar char="p"/>
            </a:pPr>
            <a:r>
              <a:rPr sz="2400">
                <a:sym typeface="+mn-ea"/>
              </a:rPr>
              <a:t>回溯法实际上一个类似枚举的</a:t>
            </a:r>
            <a:r>
              <a:rPr sz="2400">
                <a:solidFill>
                  <a:srgbClr val="3333FF"/>
                </a:solidFill>
                <a:sym typeface="+mn-ea"/>
              </a:rPr>
              <a:t>搜索尝试</a:t>
            </a:r>
            <a:r>
              <a:rPr sz="2400">
                <a:sym typeface="+mn-ea"/>
              </a:rPr>
              <a:t>过程，主要是在搜索尝试过程中寻找问题的解，当发现已不满足求解条件时，就“</a:t>
            </a:r>
            <a:r>
              <a:rPr sz="2400">
                <a:solidFill>
                  <a:srgbClr val="3333FF"/>
                </a:solidFill>
                <a:sym typeface="+mn-ea"/>
              </a:rPr>
              <a:t>回溯</a:t>
            </a:r>
            <a:r>
              <a:rPr sz="2400">
                <a:sym typeface="+mn-ea"/>
              </a:rPr>
              <a:t>”返回，尝试别的路径。</a:t>
            </a:r>
          </a:p>
          <a:p>
            <a:pPr marL="342900" indent="-342900" algn="l" fontAlgn="auto">
              <a:lnSpc>
                <a:spcPct val="150000"/>
              </a:lnSpc>
              <a:spcBef>
                <a:spcPts val="0"/>
              </a:spcBef>
              <a:buFont typeface="Wingdings" panose="05000000000000000000" charset="0"/>
              <a:buChar char="p"/>
            </a:pPr>
            <a:r>
              <a:rPr sz="2400">
                <a:sym typeface="+mn-ea"/>
              </a:rPr>
              <a:t>回溯法是一种选优搜索法，按选优条件向前搜索，以达到目标。但当探索到某一步时，发现原先选择并不优或达不到目标，就退回一步重新选择，这种走不通就退回再走的技术为回溯法，而满足回溯条件的某个状态的点称为“</a:t>
            </a:r>
            <a:r>
              <a:rPr sz="2400">
                <a:solidFill>
                  <a:srgbClr val="3333FF"/>
                </a:solidFill>
                <a:sym typeface="+mn-ea"/>
              </a:rPr>
              <a:t>回溯点</a:t>
            </a:r>
            <a:r>
              <a:rPr sz="2400">
                <a:sym typeface="+mn-ea"/>
              </a:rPr>
              <a:t>”。</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498" y="188641"/>
            <a:ext cx="7128791" cy="4968551"/>
          </a:xfrm>
          <a:prstGeom prst="rect">
            <a:avLst/>
          </a:prstGeom>
          <a:noFill/>
          <a:ln>
            <a:noFill/>
          </a:ln>
          <a:effectLst/>
        </p:spPr>
      </p:pic>
      <p:sp>
        <p:nvSpPr>
          <p:cNvPr id="5" name="Title 8"/>
          <p:cNvSpPr>
            <a:spLocks noGrp="1"/>
          </p:cNvSpPr>
          <p:nvPr>
            <p:ph type="title"/>
          </p:nvPr>
        </p:nvSpPr>
        <p:spPr>
          <a:xfrm>
            <a:off x="2046369" y="6021288"/>
            <a:ext cx="8403020" cy="685800"/>
          </a:xfrm>
        </p:spPr>
        <p:txBody>
          <a:bodyPr>
            <a:normAutofit fontScale="90000"/>
          </a:bodyPr>
          <a:lstStyle/>
          <a:p>
            <a:pPr>
              <a:spcBef>
                <a:spcPts val="0"/>
              </a:spcBef>
            </a:pPr>
            <a:r>
              <a:rPr lang="zh-CN" altLang="en-US" sz="4800" dirty="0">
                <a:solidFill>
                  <a:srgbClr val="FF0000"/>
                </a:solidFill>
                <a:latin typeface="+mn-lt"/>
              </a:rPr>
              <a:t>约束函数？</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816" y="6165304"/>
            <a:ext cx="3848100" cy="419100"/>
          </a:xfrm>
          <a:prstGeom prst="rect">
            <a:avLst/>
          </a:prstGeom>
          <a:noFill/>
          <a:ln>
            <a:noFill/>
          </a:ln>
          <a:effectLst/>
        </p:spPr>
      </p:pic>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2012" y="57150"/>
            <a:ext cx="7753350" cy="438150"/>
          </a:xfrm>
          <a:prstGeom prst="rect">
            <a:avLst/>
          </a:prstGeom>
          <a:noFill/>
          <a:ln>
            <a:noFill/>
          </a:ln>
          <a:effectLst/>
        </p:spPr>
      </p:pic>
      <p:pic>
        <p:nvPicPr>
          <p:cNvPr id="2355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5560" y="1412776"/>
            <a:ext cx="7922750" cy="3456384"/>
          </a:xfrm>
          <a:prstGeom prst="rect">
            <a:avLst/>
          </a:prstGeom>
          <a:noFill/>
          <a:ln>
            <a:noFill/>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7728" y="6079038"/>
            <a:ext cx="4640188" cy="505367"/>
          </a:xfrm>
          <a:prstGeom prst="rect">
            <a:avLst/>
          </a:prstGeom>
          <a:noFill/>
          <a:ln>
            <a:noFill/>
          </a:ln>
          <a:effectLst/>
        </p:spPr>
      </p:pic>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2012" y="57150"/>
            <a:ext cx="7753350" cy="438150"/>
          </a:xfrm>
          <a:prstGeom prst="rect">
            <a:avLst/>
          </a:prstGeom>
          <a:noFill/>
          <a:ln>
            <a:noFill/>
          </a:ln>
          <a:effectLst/>
        </p:spPr>
      </p:pic>
      <p:pic>
        <p:nvPicPr>
          <p:cNvPr id="2355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9325" y="836712"/>
            <a:ext cx="7753350" cy="4667250"/>
          </a:xfrm>
          <a:prstGeom prst="rect">
            <a:avLst/>
          </a:prstGeom>
          <a:noFill/>
          <a:ln>
            <a:noFill/>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6092" y="188640"/>
            <a:ext cx="7101908" cy="5001344"/>
          </a:xfrm>
          <a:prstGeom prst="rect">
            <a:avLst/>
          </a:prstGeom>
          <a:noFill/>
          <a:ln>
            <a:noFill/>
          </a:ln>
          <a:effectLst/>
        </p:spPr>
      </p:pic>
      <p:sp>
        <p:nvSpPr>
          <p:cNvPr id="2" name="矩形 1"/>
          <p:cNvSpPr/>
          <p:nvPr/>
        </p:nvSpPr>
        <p:spPr>
          <a:xfrm>
            <a:off x="4727848" y="2996952"/>
            <a:ext cx="4176464" cy="864096"/>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rgbClr val="262626"/>
              </a:solidFill>
              <a:latin typeface="Calibri"/>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Rectangle 21"/>
          <p:cNvSpPr/>
          <p:nvPr/>
        </p:nvSpPr>
        <p:spPr>
          <a:xfrm>
            <a:off x="1658854" y="1196752"/>
            <a:ext cx="4005099" cy="4447786"/>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宋体" panose="02010600030101010101" pitchFamily="2" charset="-122"/>
            </a:endParaRPr>
          </a:p>
        </p:txBody>
      </p:sp>
      <p:sp>
        <p:nvSpPr>
          <p:cNvPr id="23" name="TextBox 22"/>
          <p:cNvSpPr txBox="1"/>
          <p:nvPr/>
        </p:nvSpPr>
        <p:spPr>
          <a:xfrm>
            <a:off x="1793706" y="1498802"/>
            <a:ext cx="3870246" cy="3512820"/>
          </a:xfrm>
          <a:prstGeom prst="rect">
            <a:avLst/>
          </a:prstGeom>
          <a:noFill/>
        </p:spPr>
        <p:txBody>
          <a:bodyPr wrap="square" lIns="91440" rtlCol="0">
            <a:normAutofit/>
          </a:bodyPr>
          <a:lstStyle/>
          <a:p>
            <a:pPr>
              <a:buClr>
                <a:prstClr val="black">
                  <a:lumMod val="50000"/>
                  <a:lumOff val="50000"/>
                </a:prstClr>
              </a:buClr>
              <a:buSzPct val="94000"/>
            </a:pPr>
            <a:r>
              <a:rPr lang="zh-CN" altLang="en-US" sz="2400" b="1" dirty="0">
                <a:solidFill>
                  <a:srgbClr val="262626"/>
                </a:solidFill>
                <a:latin typeface="Calibri"/>
                <a:ea typeface="宋体" panose="02010600030101010101" pitchFamily="2" charset="-122"/>
              </a:rPr>
              <a:t>在类</a:t>
            </a:r>
            <a:r>
              <a:rPr lang="en-US" altLang="zh-CN" sz="2400" b="1" dirty="0">
                <a:solidFill>
                  <a:srgbClr val="262626"/>
                </a:solidFill>
                <a:latin typeface="Calibri"/>
                <a:ea typeface="宋体" panose="02010600030101010101" pitchFamily="2" charset="-122"/>
              </a:rPr>
              <a:t>Loading</a:t>
            </a:r>
            <a:r>
              <a:rPr lang="zh-CN" altLang="en-US" sz="2400" b="1" dirty="0">
                <a:solidFill>
                  <a:srgbClr val="262626"/>
                </a:solidFill>
                <a:latin typeface="Calibri"/>
                <a:ea typeface="宋体" panose="02010600030101010101" pitchFamily="2" charset="-122"/>
              </a:rPr>
              <a:t>中增加两个私有数据成员</a:t>
            </a:r>
            <a:r>
              <a:rPr lang="en-US" altLang="zh-CN" sz="2400" b="1" dirty="0">
                <a:solidFill>
                  <a:srgbClr val="262626"/>
                </a:solidFill>
                <a:latin typeface="Calibri"/>
                <a:ea typeface="宋体" panose="02010600030101010101" pitchFamily="2" charset="-122"/>
              </a:rPr>
              <a:t>x</a:t>
            </a:r>
            <a:r>
              <a:rPr lang="zh-CN" altLang="en-US" sz="2400" b="1" dirty="0">
                <a:solidFill>
                  <a:srgbClr val="262626"/>
                </a:solidFill>
                <a:latin typeface="Calibri"/>
                <a:ea typeface="宋体" panose="02010600030101010101" pitchFamily="2" charset="-122"/>
              </a:rPr>
              <a:t>和</a:t>
            </a:r>
            <a:r>
              <a:rPr lang="en-US" altLang="zh-CN" sz="2400" b="1" dirty="0" err="1">
                <a:solidFill>
                  <a:srgbClr val="262626"/>
                </a:solidFill>
                <a:latin typeface="Calibri"/>
                <a:ea typeface="宋体" panose="02010600030101010101" pitchFamily="2" charset="-122"/>
              </a:rPr>
              <a:t>bestx</a:t>
            </a:r>
            <a:r>
              <a:rPr lang="zh-CN" altLang="en-US" sz="2400" b="1" dirty="0">
                <a:solidFill>
                  <a:srgbClr val="262626"/>
                </a:solidFill>
                <a:latin typeface="Calibri"/>
                <a:ea typeface="宋体" panose="02010600030101010101" pitchFamily="2" charset="-122"/>
              </a:rPr>
              <a:t>。</a:t>
            </a:r>
            <a:endParaRPr lang="en-US" altLang="zh-CN" sz="2400" b="1" dirty="0">
              <a:solidFill>
                <a:srgbClr val="262626"/>
              </a:solidFill>
              <a:latin typeface="Calibri"/>
              <a:ea typeface="宋体" panose="02010600030101010101" pitchFamily="2" charset="-122"/>
            </a:endParaRPr>
          </a:p>
          <a:p>
            <a:pPr>
              <a:buClr>
                <a:prstClr val="black">
                  <a:lumMod val="50000"/>
                  <a:lumOff val="50000"/>
                </a:prstClr>
              </a:buClr>
              <a:buSzPct val="94000"/>
            </a:pPr>
            <a:endParaRPr lang="zh-CN" altLang="en-US" sz="2400" b="1" dirty="0">
              <a:solidFill>
                <a:srgbClr val="262626"/>
              </a:solidFill>
              <a:latin typeface="Calibri"/>
              <a:ea typeface="宋体" panose="02010600030101010101" pitchFamily="2" charset="-122"/>
            </a:endParaRPr>
          </a:p>
          <a:p>
            <a:pPr marL="170180" indent="-170180">
              <a:buClr>
                <a:prstClr val="black">
                  <a:lumMod val="50000"/>
                  <a:lumOff val="50000"/>
                </a:prstClr>
              </a:buClr>
              <a:buSzPct val="94000"/>
              <a:buFont typeface="Calibri" pitchFamily="34" charset="0"/>
              <a:buChar char="»"/>
            </a:pPr>
            <a:r>
              <a:rPr lang="en-US" altLang="zh-CN" sz="2400" b="1" dirty="0">
                <a:solidFill>
                  <a:srgbClr val="262626"/>
                </a:solidFill>
                <a:latin typeface="Calibri"/>
                <a:ea typeface="宋体" panose="02010600030101010101" pitchFamily="2" charset="-122"/>
              </a:rPr>
              <a:t>X</a:t>
            </a:r>
            <a:r>
              <a:rPr lang="zh-CN" altLang="en-US" sz="2400" b="1" dirty="0">
                <a:solidFill>
                  <a:srgbClr val="262626"/>
                </a:solidFill>
                <a:latin typeface="Calibri"/>
                <a:ea typeface="宋体" panose="02010600030101010101" pitchFamily="2" charset="-122"/>
              </a:rPr>
              <a:t>记录从根至当前结点的路径</a:t>
            </a:r>
            <a:r>
              <a:rPr lang="en-US" altLang="zh-CN" sz="2400" b="1" dirty="0">
                <a:solidFill>
                  <a:srgbClr val="262626"/>
                </a:solidFill>
                <a:latin typeface="Calibri"/>
                <a:ea typeface="宋体" panose="02010600030101010101" pitchFamily="2" charset="-122"/>
              </a:rPr>
              <a:t>,x[</a:t>
            </a:r>
            <a:r>
              <a:rPr lang="en-US" altLang="zh-CN" sz="2400" b="1" dirty="0" err="1">
                <a:solidFill>
                  <a:srgbClr val="262626"/>
                </a:solidFill>
                <a:latin typeface="Calibri"/>
                <a:ea typeface="宋体" panose="02010600030101010101" pitchFamily="2" charset="-122"/>
              </a:rPr>
              <a:t>i</a:t>
            </a:r>
            <a:r>
              <a:rPr lang="en-US" altLang="zh-CN" sz="2400" b="1" dirty="0">
                <a:solidFill>
                  <a:srgbClr val="262626"/>
                </a:solidFill>
                <a:latin typeface="Calibri"/>
                <a:ea typeface="宋体" panose="02010600030101010101" pitchFamily="2" charset="-122"/>
              </a:rPr>
              <a:t>]=0/1;[1 0 1 1 0]</a:t>
            </a:r>
            <a:endParaRPr lang="zh-CN" altLang="en-US" sz="2400" b="1" dirty="0">
              <a:solidFill>
                <a:srgbClr val="262626"/>
              </a:solidFill>
              <a:latin typeface="Calibri"/>
              <a:ea typeface="宋体" panose="02010600030101010101" pitchFamily="2" charset="-122"/>
            </a:endParaRPr>
          </a:p>
          <a:p>
            <a:pPr marL="170180" indent="-170180">
              <a:buClr>
                <a:prstClr val="black">
                  <a:lumMod val="50000"/>
                  <a:lumOff val="50000"/>
                </a:prstClr>
              </a:buClr>
              <a:buSzPct val="94000"/>
              <a:buFont typeface="Calibri" pitchFamily="34" charset="0"/>
              <a:buChar char="»"/>
            </a:pPr>
            <a:r>
              <a:rPr lang="en-US" altLang="zh-CN" sz="2400" b="1" dirty="0" err="1">
                <a:solidFill>
                  <a:srgbClr val="262626"/>
                </a:solidFill>
                <a:latin typeface="Calibri"/>
                <a:ea typeface="宋体" panose="02010600030101010101" pitchFamily="2" charset="-122"/>
              </a:rPr>
              <a:t>Bestx</a:t>
            </a:r>
            <a:r>
              <a:rPr lang="zh-CN" altLang="en-US" sz="2400" b="1" dirty="0">
                <a:solidFill>
                  <a:srgbClr val="262626"/>
                </a:solidFill>
                <a:latin typeface="Calibri"/>
                <a:ea typeface="宋体" panose="02010600030101010101" pitchFamily="2" charset="-122"/>
              </a:rPr>
              <a:t>记录当前最优解，算法搜索到达一个叶子结点处，就修正</a:t>
            </a:r>
            <a:r>
              <a:rPr lang="en-US" altLang="zh-CN" sz="2400" b="1" dirty="0" err="1">
                <a:solidFill>
                  <a:srgbClr val="262626"/>
                </a:solidFill>
                <a:latin typeface="Calibri"/>
                <a:ea typeface="宋体" panose="02010600030101010101" pitchFamily="2" charset="-122"/>
              </a:rPr>
              <a:t>besx</a:t>
            </a:r>
            <a:r>
              <a:rPr lang="zh-CN" altLang="en-US" sz="2400" b="1" dirty="0">
                <a:solidFill>
                  <a:srgbClr val="262626"/>
                </a:solidFill>
                <a:latin typeface="Calibri"/>
                <a:ea typeface="宋体" panose="02010600030101010101" pitchFamily="2" charset="-122"/>
              </a:rPr>
              <a:t>的值。</a:t>
            </a:r>
          </a:p>
        </p:txBody>
      </p:sp>
      <p:sp>
        <p:nvSpPr>
          <p:cNvPr id="24" name="TextBox 23"/>
          <p:cNvSpPr txBox="1"/>
          <p:nvPr/>
        </p:nvSpPr>
        <p:spPr>
          <a:xfrm>
            <a:off x="1793706" y="309895"/>
            <a:ext cx="8313234" cy="693398"/>
          </a:xfrm>
          <a:prstGeom prst="rect">
            <a:avLst/>
          </a:prstGeom>
          <a:noFill/>
          <a:ln>
            <a:noFill/>
          </a:ln>
        </p:spPr>
        <p:txBody>
          <a:bodyPr wrap="square" tIns="0" bIns="0" rtlCol="0" anchor="b" anchorCtr="0">
            <a:normAutofit fontScale="92500" lnSpcReduction="20000"/>
          </a:bodyPr>
          <a:lstStyle/>
          <a:p>
            <a:r>
              <a:rPr lang="zh-CN" altLang="en-US" sz="5500" b="1" spc="-150" dirty="0">
                <a:solidFill>
                  <a:srgbClr val="FF0000"/>
                </a:solidFill>
                <a:latin typeface="Arial" pitchFamily="34" charset="0"/>
                <a:ea typeface="宋体" panose="02010600030101010101" pitchFamily="2" charset="-122"/>
                <a:cs typeface="Arial" pitchFamily="34" charset="0"/>
              </a:rPr>
              <a:t>构造最优解</a:t>
            </a:r>
          </a:p>
        </p:txBody>
      </p:sp>
      <p:pic>
        <p:nvPicPr>
          <p:cNvPr id="256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3952" y="1049352"/>
            <a:ext cx="5004048" cy="4070337"/>
          </a:xfrm>
          <a:prstGeom prst="rect">
            <a:avLst/>
          </a:prstGeom>
          <a:noFill/>
          <a:ln>
            <a:noFill/>
          </a:ln>
          <a:effectLst/>
        </p:spPr>
      </p:pic>
      <p:sp>
        <p:nvSpPr>
          <p:cNvPr id="19" name="矩形 18"/>
          <p:cNvSpPr/>
          <p:nvPr/>
        </p:nvSpPr>
        <p:spPr>
          <a:xfrm>
            <a:off x="6960096" y="2924945"/>
            <a:ext cx="2664296" cy="495701"/>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rgbClr val="262626"/>
              </a:solidFill>
              <a:latin typeface="Calibri"/>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14:prism/>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
            <a:ext cx="9128770" cy="6868245"/>
          </a:xfrm>
          <a:prstGeom prst="rect">
            <a:avLst/>
          </a:prstGeom>
          <a:noFill/>
          <a:ln>
            <a:noFill/>
          </a:ln>
          <a:effectLst/>
        </p:spPr>
      </p:pic>
      <p:pic>
        <p:nvPicPr>
          <p:cNvPr id="26627" name="Picture 3"/>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384032" y="2492897"/>
            <a:ext cx="4272558" cy="1152525"/>
          </a:xfrm>
          <a:prstGeom prst="rect">
            <a:avLst/>
          </a:prstGeom>
          <a:noFill/>
          <a:ln>
            <a:noFill/>
          </a:ln>
          <a:effec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046369" y="6021288"/>
            <a:ext cx="8403020" cy="685800"/>
          </a:xfrm>
        </p:spPr>
        <p:txBody>
          <a:bodyPr>
            <a:normAutofit fontScale="90000"/>
          </a:bodyPr>
          <a:lstStyle/>
          <a:p>
            <a:pPr>
              <a:spcBef>
                <a:spcPts val="0"/>
              </a:spcBef>
            </a:pPr>
            <a:r>
              <a:rPr lang="zh-CN" altLang="en-US" sz="4800" dirty="0">
                <a:solidFill>
                  <a:srgbClr val="FF0000"/>
                </a:solidFill>
                <a:latin typeface="+mn-lt"/>
              </a:rPr>
              <a:t>迭代回溯</a:t>
            </a:r>
          </a:p>
        </p:txBody>
      </p:sp>
      <p:pic>
        <p:nvPicPr>
          <p:cNvPr id="276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528" y="1"/>
            <a:ext cx="8096250" cy="942975"/>
          </a:xfrm>
          <a:prstGeom prst="rect">
            <a:avLst/>
          </a:prstGeom>
          <a:noFill/>
          <a:ln>
            <a:noFill/>
          </a:ln>
          <a:effectLst/>
        </p:spPr>
      </p:pic>
      <p:pic>
        <p:nvPicPr>
          <p:cNvPr id="276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8487" y="1124744"/>
            <a:ext cx="4714875" cy="4324350"/>
          </a:xfrm>
          <a:prstGeom prst="rect">
            <a:avLst/>
          </a:prstGeom>
          <a:noFill/>
          <a:ln>
            <a:noFill/>
          </a:ln>
          <a:effectLst/>
        </p:spPr>
      </p:pic>
      <p:pic>
        <p:nvPicPr>
          <p:cNvPr id="276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6041" y="1124744"/>
            <a:ext cx="3667125" cy="4210050"/>
          </a:xfrm>
          <a:prstGeom prst="rect">
            <a:avLst/>
          </a:prstGeom>
          <a:noFill/>
          <a:ln>
            <a:noFill/>
          </a:ln>
          <a:effec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5689" y="116632"/>
            <a:ext cx="5000625" cy="5410200"/>
          </a:xfrm>
          <a:prstGeom prst="rect">
            <a:avLst/>
          </a:prstGeom>
          <a:noFill/>
          <a:ln>
            <a:noFill/>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
            <a:ext cx="9128770" cy="6868245"/>
          </a:xfrm>
          <a:prstGeom prst="rect">
            <a:avLst/>
          </a:prstGeom>
          <a:noFill/>
          <a:ln>
            <a:noFill/>
          </a:ln>
          <a:effectLst/>
        </p:spPr>
      </p:pic>
      <p:pic>
        <p:nvPicPr>
          <p:cNvPr id="26627" name="Picture 3"/>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384032" y="2492897"/>
            <a:ext cx="4272558" cy="1152525"/>
          </a:xfrm>
          <a:prstGeom prst="rect">
            <a:avLst/>
          </a:prstGeom>
          <a:noFill/>
          <a:ln>
            <a:noFill/>
          </a:ln>
          <a:effec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046369" y="6021288"/>
            <a:ext cx="8403020" cy="685800"/>
          </a:xfrm>
        </p:spPr>
        <p:txBody>
          <a:bodyPr>
            <a:normAutofit fontScale="90000"/>
          </a:bodyPr>
          <a:lstStyle/>
          <a:p>
            <a:pPr>
              <a:spcBef>
                <a:spcPts val="0"/>
              </a:spcBef>
            </a:pPr>
            <a:r>
              <a:rPr lang="zh-CN" altLang="en-US" sz="4800" dirty="0">
                <a:solidFill>
                  <a:srgbClr val="FF0000"/>
                </a:solidFill>
                <a:latin typeface="+mn-lt"/>
              </a:rPr>
              <a:t>迭代回溯</a:t>
            </a:r>
          </a:p>
        </p:txBody>
      </p:sp>
      <p:pic>
        <p:nvPicPr>
          <p:cNvPr id="276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528" y="1"/>
            <a:ext cx="8096250" cy="942975"/>
          </a:xfrm>
          <a:prstGeom prst="rect">
            <a:avLst/>
          </a:prstGeom>
          <a:noFill/>
          <a:ln>
            <a:noFill/>
          </a:ln>
          <a:effectLst/>
        </p:spPr>
      </p:pic>
      <p:pic>
        <p:nvPicPr>
          <p:cNvPr id="276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8487" y="1124744"/>
            <a:ext cx="4714875" cy="4324350"/>
          </a:xfrm>
          <a:prstGeom prst="rect">
            <a:avLst/>
          </a:prstGeom>
          <a:noFill/>
          <a:ln>
            <a:noFill/>
          </a:ln>
          <a:effectLst/>
        </p:spPr>
      </p:pic>
      <p:pic>
        <p:nvPicPr>
          <p:cNvPr id="276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6041" y="1124744"/>
            <a:ext cx="3667125" cy="4210050"/>
          </a:xfrm>
          <a:prstGeom prst="rect">
            <a:avLst/>
          </a:prstGeom>
          <a:noFill/>
          <a:ln>
            <a:noFill/>
          </a:ln>
          <a:effec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ltLang="en-US" dirty="0"/>
              <a:t>回溯法</a:t>
            </a:r>
            <a:r>
              <a:rPr lang="zh-CN" altLang="en-US" dirty="0"/>
              <a:t>引言</a:t>
            </a:r>
          </a:p>
        </p:txBody>
      </p:sp>
      <p:sp>
        <p:nvSpPr>
          <p:cNvPr id="3" name="内容占位符 2"/>
          <p:cNvSpPr>
            <a:spLocks noGrp="1"/>
          </p:cNvSpPr>
          <p:nvPr>
            <p:ph idx="1"/>
          </p:nvPr>
        </p:nvSpPr>
        <p:spPr>
          <a:xfrm>
            <a:off x="838200" y="1270000"/>
            <a:ext cx="10451465" cy="4695825"/>
          </a:xfrm>
        </p:spPr>
        <p:txBody>
          <a:bodyPr>
            <a:normAutofit/>
          </a:bodyPr>
          <a:lstStyle/>
          <a:p>
            <a:pPr marL="323850" lvl="0" indent="-349250" fontAlgn="auto">
              <a:lnSpc>
                <a:spcPct val="140000"/>
              </a:lnSpc>
              <a:spcBef>
                <a:spcPts val="0"/>
              </a:spcBef>
              <a:buFont typeface="Wingdings" panose="05000000000000000000" charset="0"/>
              <a:buChar char=""/>
              <a:defRPr/>
            </a:pPr>
            <a:r>
              <a:rPr lang="zh-CN" altLang="en-US" sz="2400" dirty="0"/>
              <a:t>以</a:t>
            </a:r>
            <a:r>
              <a:rPr lang="zh-CN" altLang="en-US" sz="2400" dirty="0">
                <a:solidFill>
                  <a:srgbClr val="FF0000"/>
                </a:solidFill>
              </a:rPr>
              <a:t>深度优先</a:t>
            </a:r>
            <a:r>
              <a:rPr lang="zh-CN" altLang="en-US" sz="2400" dirty="0"/>
              <a:t>的方式系统地</a:t>
            </a:r>
            <a:r>
              <a:rPr lang="zh-CN" altLang="en-US" sz="2400" dirty="0">
                <a:solidFill>
                  <a:srgbClr val="FF0000"/>
                </a:solidFill>
              </a:rPr>
              <a:t>搜索</a:t>
            </a:r>
            <a:r>
              <a:rPr lang="zh-CN" altLang="en-US" sz="2400" dirty="0"/>
              <a:t>问题的解的算法称为回溯法</a:t>
            </a:r>
          </a:p>
          <a:p>
            <a:pPr marL="323850" lvl="0" indent="-349250" fontAlgn="auto">
              <a:lnSpc>
                <a:spcPct val="140000"/>
              </a:lnSpc>
              <a:spcBef>
                <a:spcPts val="0"/>
              </a:spcBef>
              <a:buFont typeface="Wingdings" panose="05000000000000000000" charset="0"/>
              <a:buChar char=""/>
              <a:defRPr/>
            </a:pPr>
            <a:r>
              <a:rPr lang="zh-CN" altLang="en-US" sz="2400" dirty="0"/>
              <a:t>使用场合</a:t>
            </a:r>
          </a:p>
          <a:p>
            <a:pPr marL="323850" lvl="0" indent="-349250" fontAlgn="auto">
              <a:lnSpc>
                <a:spcPct val="140000"/>
              </a:lnSpc>
              <a:spcBef>
                <a:spcPts val="0"/>
              </a:spcBef>
              <a:buFont typeface="Wingdings" panose="05000000000000000000" charset="0"/>
              <a:buChar char=""/>
              <a:defRPr/>
            </a:pPr>
            <a:r>
              <a:rPr lang="zh-CN" altLang="en-US" sz="2400" dirty="0"/>
              <a:t>对于许多问题，当需要找出它的解的集合或者要求回答什么解是满足某些约束条件的最佳解时，往往要使用回溯法。</a:t>
            </a:r>
          </a:p>
          <a:p>
            <a:pPr marL="323850" lvl="0" indent="-349250" fontAlgn="auto">
              <a:lnSpc>
                <a:spcPct val="140000"/>
              </a:lnSpc>
              <a:spcBef>
                <a:spcPts val="0"/>
              </a:spcBef>
              <a:buFont typeface="Wingdings" panose="05000000000000000000" charset="0"/>
              <a:buChar char=""/>
              <a:defRPr/>
            </a:pPr>
            <a:r>
              <a:rPr lang="zh-CN" altLang="en-US" sz="2400" dirty="0"/>
              <a:t>这种方法适用于解一些组合数相当大的问题，具有“</a:t>
            </a:r>
            <a:r>
              <a:rPr lang="zh-CN" altLang="en-US" sz="2400" dirty="0">
                <a:solidFill>
                  <a:srgbClr val="FF0000"/>
                </a:solidFill>
              </a:rPr>
              <a:t>通用解题法</a:t>
            </a:r>
            <a:r>
              <a:rPr lang="zh-CN" altLang="en-US" sz="2400" dirty="0"/>
              <a:t>”之称。</a:t>
            </a:r>
          </a:p>
          <a:p>
            <a:pPr marL="323850" lvl="0" indent="-349250" fontAlgn="auto">
              <a:lnSpc>
                <a:spcPct val="140000"/>
              </a:lnSpc>
              <a:spcBef>
                <a:spcPts val="0"/>
              </a:spcBef>
              <a:buFont typeface="Wingdings" panose="05000000000000000000" charset="0"/>
              <a:buChar char=""/>
              <a:defRPr/>
            </a:pPr>
            <a:r>
              <a:rPr lang="zh-CN" altLang="en-US" sz="2400" dirty="0"/>
              <a:t>回溯法的基本做法</a:t>
            </a:r>
          </a:p>
          <a:p>
            <a:pPr marL="323850" lvl="0" indent="-349250" fontAlgn="auto">
              <a:lnSpc>
                <a:spcPct val="140000"/>
              </a:lnSpc>
              <a:spcBef>
                <a:spcPts val="0"/>
              </a:spcBef>
              <a:buFont typeface="Wingdings" panose="05000000000000000000" charset="0"/>
              <a:buChar char=""/>
              <a:defRPr/>
            </a:pPr>
            <a:r>
              <a:rPr lang="zh-CN" altLang="en-US" sz="2400" dirty="0"/>
              <a:t>是搜索，或是一种组织得井井有条的，能避免不必要搜索的</a:t>
            </a:r>
            <a:r>
              <a:rPr lang="zh-CN" altLang="en-US" sz="2400" dirty="0">
                <a:solidFill>
                  <a:srgbClr val="FF0000"/>
                </a:solidFill>
              </a:rPr>
              <a:t>穷举式搜索法</a:t>
            </a:r>
            <a:r>
              <a:rPr lang="zh-CN" altLang="en-US" sz="2400" dirty="0"/>
              <a:t>。</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5689" y="116632"/>
            <a:ext cx="5000625" cy="5410200"/>
          </a:xfrm>
          <a:prstGeom prst="rect">
            <a:avLst/>
          </a:prstGeom>
          <a:noFill/>
          <a:ln>
            <a:noFill/>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5.3 </a:t>
            </a:r>
            <a:r>
              <a:rPr dirty="0"/>
              <a:t>批处理作业调度</a:t>
            </a:r>
          </a:p>
        </p:txBody>
      </p:sp>
      <p:sp>
        <p:nvSpPr>
          <p:cNvPr id="5" name="内容占位符 2"/>
          <p:cNvSpPr>
            <a:spLocks noGrp="1"/>
          </p:cNvSpPr>
          <p:nvPr/>
        </p:nvSpPr>
        <p:spPr>
          <a:xfrm>
            <a:off x="829945" y="1168400"/>
            <a:ext cx="10774680" cy="4740910"/>
          </a:xfrm>
          <a:prstGeom prst="rect">
            <a:avLst/>
          </a:prstGeom>
          <a:noFill/>
          <a:ln>
            <a:noFill/>
          </a:ln>
        </p:spPr>
        <p:txBody>
          <a:bodyPr vert="horz" wrap="square" lIns="91440" tIns="45720" rIns="91440" bIns="45720" numCol="1" anchor="t" anchorCtr="0" compatLnSpc="1"/>
          <a:lstStyle>
            <a:lvl1pPr marL="342900" indent="-342900" algn="l" rtl="0" fontAlgn="base">
              <a:lnSpc>
                <a:spcPct val="120000"/>
              </a:lnSpc>
              <a:spcBef>
                <a:spcPct val="20000"/>
              </a:spcBef>
              <a:spcAft>
                <a:spcPct val="0"/>
              </a:spcAft>
              <a:buClr>
                <a:schemeClr val="folHlink"/>
              </a:buClr>
              <a:buSzPct val="60000"/>
              <a:buFont typeface="Wingdings" panose="05000000000000000000" pitchFamily="2" charset="2"/>
              <a:buChar char="n"/>
              <a:defRPr sz="2800" b="0" baseline="0">
                <a:solidFill>
                  <a:srgbClr val="292929"/>
                </a:solidFill>
                <a:latin typeface="Consolas" panose="020B0609020204030204" pitchFamily="49" charset="0"/>
                <a:ea typeface="+mn-ea"/>
                <a:cs typeface="+mn-cs"/>
              </a:defRPr>
            </a:lvl1pPr>
            <a:lvl2pPr marL="742950" indent="-285750" algn="l" rtl="0" fontAlgn="base">
              <a:lnSpc>
                <a:spcPct val="120000"/>
              </a:lnSpc>
              <a:spcBef>
                <a:spcPct val="20000"/>
              </a:spcBef>
              <a:spcAft>
                <a:spcPct val="0"/>
              </a:spcAft>
              <a:buClr>
                <a:schemeClr val="hlink"/>
              </a:buClr>
              <a:buSzPct val="55000"/>
              <a:buFont typeface="Wingdings" panose="05000000000000000000" pitchFamily="2" charset="2"/>
              <a:buChar char="n"/>
              <a:defRPr sz="2600" b="0" baseline="0">
                <a:solidFill>
                  <a:srgbClr val="003366"/>
                </a:solidFill>
                <a:latin typeface="Consolas" panose="020B0609020204030204" pitchFamily="49" charset="0"/>
                <a:ea typeface="+mn-ea"/>
              </a:defRPr>
            </a:lvl2pPr>
            <a:lvl3pPr marL="1143000" indent="-228600" algn="l" rtl="0" fontAlgn="base">
              <a:lnSpc>
                <a:spcPct val="120000"/>
              </a:lnSpc>
              <a:spcBef>
                <a:spcPct val="20000"/>
              </a:spcBef>
              <a:spcAft>
                <a:spcPct val="0"/>
              </a:spcAft>
              <a:buClr>
                <a:schemeClr val="folHlink"/>
              </a:buClr>
              <a:buSzPct val="50000"/>
              <a:buFont typeface="Wingdings" panose="05000000000000000000" pitchFamily="2" charset="2"/>
              <a:buChar char="n"/>
              <a:defRPr sz="2400" b="0" baseline="0">
                <a:solidFill>
                  <a:srgbClr val="990033"/>
                </a:solidFill>
                <a:latin typeface="Consolas" panose="020B0609020204030204" pitchFamily="49" charset="0"/>
                <a:ea typeface="+mn-ea"/>
              </a:defRPr>
            </a:lvl3pPr>
            <a:lvl4pPr marL="1600200" indent="-228600" algn="l" rtl="0" fontAlgn="base">
              <a:lnSpc>
                <a:spcPct val="120000"/>
              </a:lnSpc>
              <a:spcBef>
                <a:spcPct val="20000"/>
              </a:spcBef>
              <a:spcAft>
                <a:spcPct val="0"/>
              </a:spcAft>
              <a:buClr>
                <a:schemeClr val="accent2"/>
              </a:buClr>
              <a:buSzPct val="55000"/>
              <a:buFont typeface="Wingdings" panose="05000000000000000000" pitchFamily="2" charset="2"/>
              <a:buChar char="n"/>
              <a:defRPr sz="2200" b="0" baseline="0">
                <a:solidFill>
                  <a:srgbClr val="6600CC"/>
                </a:solidFill>
                <a:latin typeface="Consolas" panose="020B0609020204030204" pitchFamily="49" charset="0"/>
                <a:ea typeface="+mn-ea"/>
              </a:defRPr>
            </a:lvl4pPr>
            <a:lvl5pPr marL="2057400" indent="-228600" algn="l" rtl="0" fontAlgn="base">
              <a:lnSpc>
                <a:spcPct val="120000"/>
              </a:lnSpc>
              <a:spcBef>
                <a:spcPct val="20000"/>
              </a:spcBef>
              <a:spcAft>
                <a:spcPct val="0"/>
              </a:spcAft>
              <a:buClr>
                <a:schemeClr val="accent1"/>
              </a:buClr>
              <a:buSzPct val="50000"/>
              <a:buFont typeface="Wingdings" panose="05000000000000000000" pitchFamily="2" charset="2"/>
              <a:buChar char="n"/>
              <a:defRPr sz="2200" b="0" baseline="0">
                <a:solidFill>
                  <a:schemeClr val="tx1"/>
                </a:solidFill>
                <a:latin typeface="Consolas" panose="020B0609020204030204" pitchFamily="49" charset="0"/>
                <a:ea typeface="+mn-ea"/>
              </a:defRPr>
            </a:lvl5pPr>
            <a:lvl6pPr marL="25146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6pPr>
            <a:lvl7pPr marL="29718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7pPr>
            <a:lvl8pPr marL="34290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8pPr>
            <a:lvl9pPr marL="38862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9pPr>
          </a:lstStyle>
          <a:p>
            <a:pPr marL="0" lvl="1" indent="0">
              <a:lnSpc>
                <a:spcPct val="150000"/>
              </a:lnSpc>
              <a:spcBef>
                <a:spcPts val="0"/>
              </a:spcBef>
              <a:buNone/>
            </a:pPr>
            <a:r>
              <a:rPr lang="zh-CN" altLang="en-US" sz="2400" b="1" dirty="0">
                <a:solidFill>
                  <a:srgbClr val="3333FF"/>
                </a:solidFill>
                <a:latin typeface="微软雅黑" panose="020B0503020204020204" pitchFamily="34" charset="-122"/>
                <a:ea typeface="微软雅黑" panose="020B0503020204020204" pitchFamily="34" charset="-122"/>
              </a:rPr>
              <a:t>问题解析：</a:t>
            </a:r>
          </a:p>
          <a:p>
            <a:pPr marL="0" lvl="1" indent="0">
              <a:lnSpc>
                <a:spcPct val="150000"/>
              </a:lnSpc>
              <a:spcBef>
                <a:spcPts val="0"/>
              </a:spcBef>
              <a:buFont typeface="Wingdings" panose="05000000000000000000" charset="0"/>
              <a:buNone/>
            </a:pPr>
            <a:endParaRPr lang="zh-CN" altLang="en-US" sz="2400" b="1" dirty="0">
              <a:solidFill>
                <a:srgbClr val="3333FF"/>
              </a:solidFill>
              <a:latin typeface="微软雅黑" panose="020B0503020204020204" pitchFamily="34" charset="-122"/>
              <a:ea typeface="微软雅黑" panose="020B0503020204020204" pitchFamily="34" charset="-122"/>
            </a:endParaRPr>
          </a:p>
          <a:p>
            <a:pPr marL="0" lvl="1" indent="0">
              <a:lnSpc>
                <a:spcPct val="150000"/>
              </a:lnSpc>
              <a:spcBef>
                <a:spcPts val="0"/>
              </a:spcBef>
              <a:buNone/>
            </a:pPr>
            <a:endParaRPr lang="zh-CN" altLang="en-US" sz="2400" b="1" dirty="0">
              <a:solidFill>
                <a:srgbClr val="3333FF"/>
              </a:solidFill>
              <a:latin typeface="微软雅黑" panose="020B0503020204020204" pitchFamily="34" charset="-122"/>
              <a:ea typeface="微软雅黑" panose="020B0503020204020204" pitchFamily="34" charset="-122"/>
            </a:endParaRPr>
          </a:p>
        </p:txBody>
      </p:sp>
      <p:graphicFrame>
        <p:nvGraphicFramePr>
          <p:cNvPr id="9219" name="内容占位符 9218"/>
          <p:cNvGraphicFramePr>
            <a:graphicFrameLocks noGrp="1"/>
          </p:cNvGraphicFramePr>
          <p:nvPr>
            <p:ph sz="half" idx="2"/>
          </p:nvPr>
        </p:nvGraphicFramePr>
        <p:xfrm>
          <a:off x="924560" y="1903730"/>
          <a:ext cx="4678045" cy="2355850"/>
        </p:xfrm>
        <a:graphic>
          <a:graphicData uri="http://schemas.openxmlformats.org/drawingml/2006/table">
            <a:tbl>
              <a:tblPr/>
              <a:tblGrid>
                <a:gridCol w="1559560">
                  <a:extLst>
                    <a:ext uri="{9D8B030D-6E8A-4147-A177-3AD203B41FA5}">
                      <a16:colId xmlns:a16="http://schemas.microsoft.com/office/drawing/2014/main" val="20000"/>
                    </a:ext>
                  </a:extLst>
                </a:gridCol>
                <a:gridCol w="1558290">
                  <a:extLst>
                    <a:ext uri="{9D8B030D-6E8A-4147-A177-3AD203B41FA5}">
                      <a16:colId xmlns:a16="http://schemas.microsoft.com/office/drawing/2014/main" val="20001"/>
                    </a:ext>
                  </a:extLst>
                </a:gridCol>
                <a:gridCol w="1560195">
                  <a:extLst>
                    <a:ext uri="{9D8B030D-6E8A-4147-A177-3AD203B41FA5}">
                      <a16:colId xmlns:a16="http://schemas.microsoft.com/office/drawing/2014/main" val="20002"/>
                    </a:ext>
                  </a:extLst>
                </a:gridCol>
              </a:tblGrid>
              <a:tr h="774700">
                <a:tc>
                  <a:txBody>
                    <a:bodyPr/>
                    <a:lstStyle>
                      <a:lvl1pPr marL="357505" lvl="0" indent="-357505" algn="l" defTabSz="914400" eaLnBrk="1" fontAlgn="base" latinLnBrk="0" hangingPunct="1">
                        <a:lnSpc>
                          <a:spcPct val="90000"/>
                        </a:lnSpc>
                        <a:spcBef>
                          <a:spcPts val="1800"/>
                        </a:spcBef>
                        <a:spcAft>
                          <a:spcPct val="0"/>
                        </a:spcAft>
                        <a:buClr>
                          <a:schemeClr val="accent1"/>
                        </a:buClr>
                        <a:buSzPct val="80000"/>
                        <a:buFont typeface="Wingdings 2" panose="05020102010507070707" pitchFamily="2" charset="2"/>
                        <a:buChar char=""/>
                        <a:defRPr sz="1800" u="none" kern="1200" baseline="0">
                          <a:solidFill>
                            <a:srgbClr val="9CB032"/>
                          </a:solidFill>
                          <a:latin typeface="Calibri" panose="020F0502020204030204" charset="0"/>
                          <a:ea typeface="幼圆" panose="02010509060101010101" pitchFamily="1" charset="-122"/>
                        </a:defRPr>
                      </a:lvl1pPr>
                      <a:lvl2pPr marL="357505" lvl="1" indent="-357505" algn="l" defTabSz="914400" eaLnBrk="1" fontAlgn="base" latinLnBrk="0" hangingPunct="1">
                        <a:lnSpc>
                          <a:spcPct val="130000"/>
                        </a:lnSpc>
                        <a:spcBef>
                          <a:spcPct val="0"/>
                        </a:spcBef>
                        <a:spcAft>
                          <a:spcPct val="0"/>
                        </a:spcAft>
                        <a:buFont typeface="Calibri" panose="020F0502020204030204" charset="0"/>
                        <a:buChar char=" "/>
                        <a:defRPr sz="1200" b="0" i="0" u="none" kern="1200" baseline="0">
                          <a:solidFill>
                            <a:schemeClr val="tx1"/>
                          </a:solidFill>
                          <a:latin typeface="Calibri" panose="020F0502020204030204" charset="0"/>
                          <a:ea typeface="幼圆" panose="02010509060101010101" pitchFamily="1" charset="-122"/>
                        </a:defRPr>
                      </a:lvl2pPr>
                      <a:lvl3pPr marL="1143000" lvl="2" indent="-228600" algn="l" defTabSz="914400" eaLnBrk="1" fontAlgn="base" latinLnBrk="0" hangingPunct="1">
                        <a:lnSpc>
                          <a:spcPct val="90000"/>
                        </a:lnSpc>
                        <a:spcBef>
                          <a:spcPts val="500"/>
                        </a:spcBef>
                        <a:spcAft>
                          <a:spcPct val="0"/>
                        </a:spcAft>
                        <a:buFont typeface="Calibri" panose="020F0502020204030204" charset="0"/>
                        <a:buChar char="•"/>
                        <a:defRPr sz="1800" b="0" i="0" u="none" kern="1200" baseline="0">
                          <a:solidFill>
                            <a:srgbClr val="7F7F7F"/>
                          </a:solidFill>
                          <a:latin typeface="Calibri" panose="020F0502020204030204" charset="0"/>
                          <a:ea typeface="幼圆" panose="02010509060101010101" pitchFamily="1" charset="-122"/>
                        </a:defRPr>
                      </a:lvl3pPr>
                      <a:lvl4pPr marL="1600200" lvl="3"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4pPr>
                      <a:lvl5pPr marL="2057400" lvl="4"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5pPr>
                    </a:lstStyle>
                    <a:p>
                      <a:pPr marL="0" lvl="0" indent="0" algn="ctr">
                        <a:buNone/>
                      </a:pPr>
                      <a:r>
                        <a:rPr lang="zh-CN" altLang="en-US" sz="2400" b="1" dirty="0">
                          <a:solidFill>
                            <a:srgbClr val="FFFFFF"/>
                          </a:solidFill>
                          <a:latin typeface="微软雅黑" panose="020B0503020204020204" pitchFamily="34" charset="-122"/>
                          <a:ea typeface="微软雅黑" panose="020B0503020204020204" pitchFamily="34" charset="-122"/>
                        </a:rPr>
                        <a:t>t</a:t>
                      </a:r>
                      <a:r>
                        <a:rPr lang="zh-CN" altLang="en-US" sz="2400" b="1" baseline="-25000" dirty="0">
                          <a:solidFill>
                            <a:srgbClr val="FFFFFF"/>
                          </a:solidFill>
                          <a:latin typeface="微软雅黑" panose="020B0503020204020204" pitchFamily="34" charset="-122"/>
                          <a:ea typeface="微软雅黑" panose="020B0503020204020204" pitchFamily="34" charset="-122"/>
                        </a:rPr>
                        <a:t>ji</a:t>
                      </a:r>
                    </a:p>
                  </a:txBody>
                  <a:tcPr marL="0" marR="0" marT="0" marB="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chemeClr val="accent2">
                        <a:alpha val="100000"/>
                      </a:schemeClr>
                    </a:solidFill>
                  </a:tcPr>
                </a:tc>
                <a:tc>
                  <a:txBody>
                    <a:bodyPr/>
                    <a:lstStyle>
                      <a:lvl1pPr marL="357505" lvl="0" indent="-357505" algn="l" defTabSz="914400" eaLnBrk="1" fontAlgn="base" latinLnBrk="0" hangingPunct="1">
                        <a:lnSpc>
                          <a:spcPct val="90000"/>
                        </a:lnSpc>
                        <a:spcBef>
                          <a:spcPts val="1800"/>
                        </a:spcBef>
                        <a:spcAft>
                          <a:spcPct val="0"/>
                        </a:spcAft>
                        <a:buClr>
                          <a:schemeClr val="accent1"/>
                        </a:buClr>
                        <a:buSzPct val="80000"/>
                        <a:buFont typeface="Wingdings 2" panose="05020102010507070707" pitchFamily="2" charset="2"/>
                        <a:buChar char=""/>
                        <a:defRPr sz="1800" u="none" kern="1200" baseline="0">
                          <a:solidFill>
                            <a:srgbClr val="9CB032"/>
                          </a:solidFill>
                          <a:latin typeface="Calibri" panose="020F0502020204030204" charset="0"/>
                          <a:ea typeface="幼圆" panose="02010509060101010101" pitchFamily="1" charset="-122"/>
                        </a:defRPr>
                      </a:lvl1pPr>
                      <a:lvl2pPr marL="357505" lvl="1" indent="-357505" algn="l" defTabSz="914400" eaLnBrk="1" fontAlgn="base" latinLnBrk="0" hangingPunct="1">
                        <a:lnSpc>
                          <a:spcPct val="130000"/>
                        </a:lnSpc>
                        <a:spcBef>
                          <a:spcPct val="0"/>
                        </a:spcBef>
                        <a:spcAft>
                          <a:spcPct val="0"/>
                        </a:spcAft>
                        <a:buFont typeface="Calibri" panose="020F0502020204030204" charset="0"/>
                        <a:buChar char=" "/>
                        <a:defRPr sz="1200" b="0" i="0" u="none" kern="1200" baseline="0">
                          <a:solidFill>
                            <a:schemeClr val="tx1"/>
                          </a:solidFill>
                          <a:latin typeface="Calibri" panose="020F0502020204030204" charset="0"/>
                          <a:ea typeface="幼圆" panose="02010509060101010101" pitchFamily="1" charset="-122"/>
                        </a:defRPr>
                      </a:lvl2pPr>
                      <a:lvl3pPr marL="1143000" lvl="2" indent="-228600" algn="l" defTabSz="914400" eaLnBrk="1" fontAlgn="base" latinLnBrk="0" hangingPunct="1">
                        <a:lnSpc>
                          <a:spcPct val="90000"/>
                        </a:lnSpc>
                        <a:spcBef>
                          <a:spcPts val="500"/>
                        </a:spcBef>
                        <a:spcAft>
                          <a:spcPct val="0"/>
                        </a:spcAft>
                        <a:buFont typeface="Calibri" panose="020F0502020204030204" charset="0"/>
                        <a:buChar char="•"/>
                        <a:defRPr sz="1800" b="0" i="0" u="none" kern="1200" baseline="0">
                          <a:solidFill>
                            <a:srgbClr val="7F7F7F"/>
                          </a:solidFill>
                          <a:latin typeface="Calibri" panose="020F0502020204030204" charset="0"/>
                          <a:ea typeface="幼圆" panose="02010509060101010101" pitchFamily="1" charset="-122"/>
                        </a:defRPr>
                      </a:lvl3pPr>
                      <a:lvl4pPr marL="1600200" lvl="3"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4pPr>
                      <a:lvl5pPr marL="2057400" lvl="4"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5pPr>
                    </a:lstStyle>
                    <a:p>
                      <a:pPr marL="0" lvl="0" indent="0" algn="ctr">
                        <a:buNone/>
                      </a:pPr>
                      <a:r>
                        <a:rPr lang="zh-CN" altLang="en-US" sz="2400" b="1" dirty="0">
                          <a:solidFill>
                            <a:srgbClr val="FFFFFF"/>
                          </a:solidFill>
                          <a:latin typeface="微软雅黑" panose="020B0503020204020204" pitchFamily="34" charset="-122"/>
                          <a:ea typeface="微软雅黑" panose="020B0503020204020204" pitchFamily="34" charset="-122"/>
                        </a:rPr>
                        <a:t>机器1</a:t>
                      </a:r>
                    </a:p>
                  </a:txBody>
                  <a:tcPr marL="0" marR="0" marT="0" marB="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chemeClr val="accent2">
                        <a:alpha val="100000"/>
                      </a:schemeClr>
                    </a:solidFill>
                  </a:tcPr>
                </a:tc>
                <a:tc>
                  <a:txBody>
                    <a:bodyPr/>
                    <a:lstStyle>
                      <a:lvl1pPr marL="357505" lvl="0" indent="-357505" algn="l" defTabSz="914400" eaLnBrk="1" fontAlgn="base" latinLnBrk="0" hangingPunct="1">
                        <a:lnSpc>
                          <a:spcPct val="90000"/>
                        </a:lnSpc>
                        <a:spcBef>
                          <a:spcPts val="1800"/>
                        </a:spcBef>
                        <a:spcAft>
                          <a:spcPct val="0"/>
                        </a:spcAft>
                        <a:buClr>
                          <a:schemeClr val="accent1"/>
                        </a:buClr>
                        <a:buSzPct val="80000"/>
                        <a:buFont typeface="Wingdings 2" panose="05020102010507070707" pitchFamily="2" charset="2"/>
                        <a:buChar char=""/>
                        <a:defRPr sz="1800" u="none" kern="1200" baseline="0">
                          <a:solidFill>
                            <a:srgbClr val="9CB032"/>
                          </a:solidFill>
                          <a:latin typeface="Calibri" panose="020F0502020204030204" charset="0"/>
                          <a:ea typeface="幼圆" panose="02010509060101010101" pitchFamily="1" charset="-122"/>
                        </a:defRPr>
                      </a:lvl1pPr>
                      <a:lvl2pPr marL="357505" lvl="1" indent="-357505" algn="l" defTabSz="914400" eaLnBrk="1" fontAlgn="base" latinLnBrk="0" hangingPunct="1">
                        <a:lnSpc>
                          <a:spcPct val="130000"/>
                        </a:lnSpc>
                        <a:spcBef>
                          <a:spcPct val="0"/>
                        </a:spcBef>
                        <a:spcAft>
                          <a:spcPct val="0"/>
                        </a:spcAft>
                        <a:buFont typeface="Calibri" panose="020F0502020204030204" charset="0"/>
                        <a:buChar char=" "/>
                        <a:defRPr sz="1200" b="0" i="0" u="none" kern="1200" baseline="0">
                          <a:solidFill>
                            <a:schemeClr val="tx1"/>
                          </a:solidFill>
                          <a:latin typeface="Calibri" panose="020F0502020204030204" charset="0"/>
                          <a:ea typeface="幼圆" panose="02010509060101010101" pitchFamily="1" charset="-122"/>
                        </a:defRPr>
                      </a:lvl2pPr>
                      <a:lvl3pPr marL="1143000" lvl="2" indent="-228600" algn="l" defTabSz="914400" eaLnBrk="1" fontAlgn="base" latinLnBrk="0" hangingPunct="1">
                        <a:lnSpc>
                          <a:spcPct val="90000"/>
                        </a:lnSpc>
                        <a:spcBef>
                          <a:spcPts val="500"/>
                        </a:spcBef>
                        <a:spcAft>
                          <a:spcPct val="0"/>
                        </a:spcAft>
                        <a:buFont typeface="Calibri" panose="020F0502020204030204" charset="0"/>
                        <a:buChar char="•"/>
                        <a:defRPr sz="1800" b="0" i="0" u="none" kern="1200" baseline="0">
                          <a:solidFill>
                            <a:srgbClr val="7F7F7F"/>
                          </a:solidFill>
                          <a:latin typeface="Calibri" panose="020F0502020204030204" charset="0"/>
                          <a:ea typeface="幼圆" panose="02010509060101010101" pitchFamily="1" charset="-122"/>
                        </a:defRPr>
                      </a:lvl3pPr>
                      <a:lvl4pPr marL="1600200" lvl="3"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4pPr>
                      <a:lvl5pPr marL="2057400" lvl="4"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5pPr>
                    </a:lstStyle>
                    <a:p>
                      <a:pPr marL="0" lvl="0" indent="0" algn="ctr">
                        <a:buNone/>
                      </a:pPr>
                      <a:r>
                        <a:rPr lang="zh-CN" altLang="en-US" sz="2400" b="1" dirty="0">
                          <a:solidFill>
                            <a:srgbClr val="FFFFFF"/>
                          </a:solidFill>
                          <a:latin typeface="微软雅黑" panose="020B0503020204020204" pitchFamily="34" charset="-122"/>
                          <a:ea typeface="微软雅黑" panose="020B0503020204020204" pitchFamily="34" charset="-122"/>
                        </a:rPr>
                        <a:t>机器2</a:t>
                      </a:r>
                    </a:p>
                  </a:txBody>
                  <a:tcPr marL="0" marR="0" marT="0" marB="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chemeClr val="accent2">
                        <a:alpha val="100000"/>
                      </a:schemeClr>
                    </a:solidFill>
                  </a:tcPr>
                </a:tc>
                <a:extLst>
                  <a:ext uri="{0D108BD9-81ED-4DB2-BD59-A6C34878D82A}">
                    <a16:rowId xmlns:a16="http://schemas.microsoft.com/office/drawing/2014/main" val="10000"/>
                  </a:ext>
                </a:extLst>
              </a:tr>
              <a:tr h="527050">
                <a:tc>
                  <a:txBody>
                    <a:bodyPr/>
                    <a:lstStyle>
                      <a:lvl1pPr marL="357505" lvl="0" indent="-357505" algn="l" defTabSz="914400" eaLnBrk="1" fontAlgn="base" latinLnBrk="0" hangingPunct="1">
                        <a:lnSpc>
                          <a:spcPct val="90000"/>
                        </a:lnSpc>
                        <a:spcBef>
                          <a:spcPts val="1800"/>
                        </a:spcBef>
                        <a:spcAft>
                          <a:spcPct val="0"/>
                        </a:spcAft>
                        <a:buClr>
                          <a:schemeClr val="accent1"/>
                        </a:buClr>
                        <a:buSzPct val="80000"/>
                        <a:buFont typeface="Wingdings 2" panose="05020102010507070707" pitchFamily="2" charset="2"/>
                        <a:buChar char=""/>
                        <a:defRPr sz="1800" u="none" kern="1200" baseline="0">
                          <a:solidFill>
                            <a:srgbClr val="9CB032"/>
                          </a:solidFill>
                          <a:latin typeface="Calibri" panose="020F0502020204030204" charset="0"/>
                          <a:ea typeface="幼圆" panose="02010509060101010101" pitchFamily="1" charset="-122"/>
                        </a:defRPr>
                      </a:lvl1pPr>
                      <a:lvl2pPr marL="357505" lvl="1" indent="-357505" algn="l" defTabSz="914400" eaLnBrk="1" fontAlgn="base" latinLnBrk="0" hangingPunct="1">
                        <a:lnSpc>
                          <a:spcPct val="130000"/>
                        </a:lnSpc>
                        <a:spcBef>
                          <a:spcPct val="0"/>
                        </a:spcBef>
                        <a:spcAft>
                          <a:spcPct val="0"/>
                        </a:spcAft>
                        <a:buFont typeface="Calibri" panose="020F0502020204030204" charset="0"/>
                        <a:buChar char=" "/>
                        <a:defRPr sz="1200" b="0" i="0" u="none" kern="1200" baseline="0">
                          <a:solidFill>
                            <a:schemeClr val="tx1"/>
                          </a:solidFill>
                          <a:latin typeface="Calibri" panose="020F0502020204030204" charset="0"/>
                          <a:ea typeface="幼圆" panose="02010509060101010101" pitchFamily="1" charset="-122"/>
                        </a:defRPr>
                      </a:lvl2pPr>
                      <a:lvl3pPr marL="1143000" lvl="2" indent="-228600" algn="l" defTabSz="914400" eaLnBrk="1" fontAlgn="base" latinLnBrk="0" hangingPunct="1">
                        <a:lnSpc>
                          <a:spcPct val="90000"/>
                        </a:lnSpc>
                        <a:spcBef>
                          <a:spcPts val="500"/>
                        </a:spcBef>
                        <a:spcAft>
                          <a:spcPct val="0"/>
                        </a:spcAft>
                        <a:buFont typeface="Calibri" panose="020F0502020204030204" charset="0"/>
                        <a:buChar char="•"/>
                        <a:defRPr sz="1800" b="0" i="0" u="none" kern="1200" baseline="0">
                          <a:solidFill>
                            <a:srgbClr val="7F7F7F"/>
                          </a:solidFill>
                          <a:latin typeface="Calibri" panose="020F0502020204030204" charset="0"/>
                          <a:ea typeface="幼圆" panose="02010509060101010101" pitchFamily="1" charset="-122"/>
                        </a:defRPr>
                      </a:lvl3pPr>
                      <a:lvl4pPr marL="1600200" lvl="3"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4pPr>
                      <a:lvl5pPr marL="2057400" lvl="4"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5pPr>
                    </a:lstStyle>
                    <a:p>
                      <a:pPr marL="0" lvl="0" indent="0" algn="ctr">
                        <a:buNone/>
                      </a:pPr>
                      <a:r>
                        <a:rPr lang="zh-CN" altLang="en-US" sz="2000" dirty="0">
                          <a:solidFill>
                            <a:srgbClr val="000000"/>
                          </a:solidFill>
                          <a:latin typeface="微软雅黑" panose="020B0503020204020204" pitchFamily="34" charset="-122"/>
                          <a:ea typeface="微软雅黑" panose="020B0503020204020204" pitchFamily="34" charset="-122"/>
                        </a:rPr>
                        <a:t>作业1</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57505" lvl="0" indent="-357505" algn="l" defTabSz="914400" eaLnBrk="1" fontAlgn="base" latinLnBrk="0" hangingPunct="1">
                        <a:lnSpc>
                          <a:spcPct val="90000"/>
                        </a:lnSpc>
                        <a:spcBef>
                          <a:spcPts val="1800"/>
                        </a:spcBef>
                        <a:spcAft>
                          <a:spcPct val="0"/>
                        </a:spcAft>
                        <a:buClr>
                          <a:schemeClr val="accent1"/>
                        </a:buClr>
                        <a:buSzPct val="80000"/>
                        <a:buFont typeface="Wingdings 2" panose="05020102010507070707" pitchFamily="2" charset="2"/>
                        <a:buChar char=""/>
                        <a:defRPr sz="1800" u="none" kern="1200" baseline="0">
                          <a:solidFill>
                            <a:srgbClr val="9CB032"/>
                          </a:solidFill>
                          <a:latin typeface="Calibri" panose="020F0502020204030204" charset="0"/>
                          <a:ea typeface="幼圆" panose="02010509060101010101" pitchFamily="1" charset="-122"/>
                        </a:defRPr>
                      </a:lvl1pPr>
                      <a:lvl2pPr marL="357505" lvl="1" indent="-357505" algn="l" defTabSz="914400" eaLnBrk="1" fontAlgn="base" latinLnBrk="0" hangingPunct="1">
                        <a:lnSpc>
                          <a:spcPct val="130000"/>
                        </a:lnSpc>
                        <a:spcBef>
                          <a:spcPct val="0"/>
                        </a:spcBef>
                        <a:spcAft>
                          <a:spcPct val="0"/>
                        </a:spcAft>
                        <a:buFont typeface="Calibri" panose="020F0502020204030204" charset="0"/>
                        <a:buChar char=" "/>
                        <a:defRPr sz="1200" b="0" i="0" u="none" kern="1200" baseline="0">
                          <a:solidFill>
                            <a:schemeClr val="tx1"/>
                          </a:solidFill>
                          <a:latin typeface="Calibri" panose="020F0502020204030204" charset="0"/>
                          <a:ea typeface="幼圆" panose="02010509060101010101" pitchFamily="1" charset="-122"/>
                        </a:defRPr>
                      </a:lvl2pPr>
                      <a:lvl3pPr marL="1143000" lvl="2" indent="-228600" algn="l" defTabSz="914400" eaLnBrk="1" fontAlgn="base" latinLnBrk="0" hangingPunct="1">
                        <a:lnSpc>
                          <a:spcPct val="90000"/>
                        </a:lnSpc>
                        <a:spcBef>
                          <a:spcPts val="500"/>
                        </a:spcBef>
                        <a:spcAft>
                          <a:spcPct val="0"/>
                        </a:spcAft>
                        <a:buFont typeface="Calibri" panose="020F0502020204030204" charset="0"/>
                        <a:buChar char="•"/>
                        <a:defRPr sz="1800" b="0" i="0" u="none" kern="1200" baseline="0">
                          <a:solidFill>
                            <a:srgbClr val="7F7F7F"/>
                          </a:solidFill>
                          <a:latin typeface="Calibri" panose="020F0502020204030204" charset="0"/>
                          <a:ea typeface="幼圆" panose="02010509060101010101" pitchFamily="1" charset="-122"/>
                        </a:defRPr>
                      </a:lvl3pPr>
                      <a:lvl4pPr marL="1600200" lvl="3"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4pPr>
                      <a:lvl5pPr marL="2057400" lvl="4"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5pPr>
                    </a:lstStyle>
                    <a:p>
                      <a:pPr marL="0" lvl="0" indent="0" algn="ctr">
                        <a:buNone/>
                      </a:pPr>
                      <a:r>
                        <a:rPr lang="zh-CN" altLang="en-US" sz="2000" dirty="0">
                          <a:solidFill>
                            <a:srgbClr val="000000"/>
                          </a:solidFill>
                          <a:latin typeface="微软雅黑" panose="020B0503020204020204" pitchFamily="34" charset="-122"/>
                          <a:ea typeface="微软雅黑" panose="020B0503020204020204" pitchFamily="34" charset="-122"/>
                        </a:rPr>
                        <a:t>2</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57505" lvl="0" indent="-357505" algn="l" defTabSz="914400" eaLnBrk="1" fontAlgn="base" latinLnBrk="0" hangingPunct="1">
                        <a:lnSpc>
                          <a:spcPct val="90000"/>
                        </a:lnSpc>
                        <a:spcBef>
                          <a:spcPts val="1800"/>
                        </a:spcBef>
                        <a:spcAft>
                          <a:spcPct val="0"/>
                        </a:spcAft>
                        <a:buClr>
                          <a:schemeClr val="accent1"/>
                        </a:buClr>
                        <a:buSzPct val="80000"/>
                        <a:buFont typeface="Wingdings 2" panose="05020102010507070707" pitchFamily="2" charset="2"/>
                        <a:buChar char=""/>
                        <a:defRPr sz="1800" u="none" kern="1200" baseline="0">
                          <a:solidFill>
                            <a:srgbClr val="9CB032"/>
                          </a:solidFill>
                          <a:latin typeface="Calibri" panose="020F0502020204030204" charset="0"/>
                          <a:ea typeface="幼圆" panose="02010509060101010101" pitchFamily="1" charset="-122"/>
                        </a:defRPr>
                      </a:lvl1pPr>
                      <a:lvl2pPr marL="357505" lvl="1" indent="-357505" algn="l" defTabSz="914400" eaLnBrk="1" fontAlgn="base" latinLnBrk="0" hangingPunct="1">
                        <a:lnSpc>
                          <a:spcPct val="130000"/>
                        </a:lnSpc>
                        <a:spcBef>
                          <a:spcPct val="0"/>
                        </a:spcBef>
                        <a:spcAft>
                          <a:spcPct val="0"/>
                        </a:spcAft>
                        <a:buFont typeface="Calibri" panose="020F0502020204030204" charset="0"/>
                        <a:buChar char=" "/>
                        <a:defRPr sz="1200" b="0" i="0" u="none" kern="1200" baseline="0">
                          <a:solidFill>
                            <a:schemeClr val="tx1"/>
                          </a:solidFill>
                          <a:latin typeface="Calibri" panose="020F0502020204030204" charset="0"/>
                          <a:ea typeface="幼圆" panose="02010509060101010101" pitchFamily="1" charset="-122"/>
                        </a:defRPr>
                      </a:lvl2pPr>
                      <a:lvl3pPr marL="1143000" lvl="2" indent="-228600" algn="l" defTabSz="914400" eaLnBrk="1" fontAlgn="base" latinLnBrk="0" hangingPunct="1">
                        <a:lnSpc>
                          <a:spcPct val="90000"/>
                        </a:lnSpc>
                        <a:spcBef>
                          <a:spcPts val="500"/>
                        </a:spcBef>
                        <a:spcAft>
                          <a:spcPct val="0"/>
                        </a:spcAft>
                        <a:buFont typeface="Calibri" panose="020F0502020204030204" charset="0"/>
                        <a:buChar char="•"/>
                        <a:defRPr sz="1800" b="0" i="0" u="none" kern="1200" baseline="0">
                          <a:solidFill>
                            <a:srgbClr val="7F7F7F"/>
                          </a:solidFill>
                          <a:latin typeface="Calibri" panose="020F0502020204030204" charset="0"/>
                          <a:ea typeface="幼圆" panose="02010509060101010101" pitchFamily="1" charset="-122"/>
                        </a:defRPr>
                      </a:lvl3pPr>
                      <a:lvl4pPr marL="1600200" lvl="3"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4pPr>
                      <a:lvl5pPr marL="2057400" lvl="4"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5pPr>
                    </a:lstStyle>
                    <a:p>
                      <a:pPr marL="0" lvl="0" indent="0" algn="ctr">
                        <a:buNone/>
                      </a:pPr>
                      <a:r>
                        <a:rPr lang="zh-CN" altLang="en-US" sz="2000" dirty="0">
                          <a:solidFill>
                            <a:srgbClr val="000000"/>
                          </a:solidFill>
                          <a:latin typeface="微软雅黑" panose="020B0503020204020204" pitchFamily="34" charset="-122"/>
                          <a:ea typeface="微软雅黑" panose="020B0503020204020204" pitchFamily="34" charset="-122"/>
                        </a:rPr>
                        <a:t>1</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1"/>
                  </a:ext>
                </a:extLst>
              </a:tr>
              <a:tr h="527050">
                <a:tc>
                  <a:txBody>
                    <a:bodyPr/>
                    <a:lstStyle>
                      <a:lvl1pPr marL="357505" lvl="0" indent="-357505" algn="l" defTabSz="914400" eaLnBrk="1" fontAlgn="base" latinLnBrk="0" hangingPunct="1">
                        <a:lnSpc>
                          <a:spcPct val="90000"/>
                        </a:lnSpc>
                        <a:spcBef>
                          <a:spcPts val="1800"/>
                        </a:spcBef>
                        <a:spcAft>
                          <a:spcPct val="0"/>
                        </a:spcAft>
                        <a:buClr>
                          <a:schemeClr val="accent1"/>
                        </a:buClr>
                        <a:buSzPct val="80000"/>
                        <a:buFont typeface="Wingdings 2" panose="05020102010507070707" pitchFamily="2" charset="2"/>
                        <a:buChar char=""/>
                        <a:defRPr sz="1800" u="none" kern="1200" baseline="0">
                          <a:solidFill>
                            <a:srgbClr val="9CB032"/>
                          </a:solidFill>
                          <a:latin typeface="Calibri" panose="020F0502020204030204" charset="0"/>
                          <a:ea typeface="幼圆" panose="02010509060101010101" pitchFamily="1" charset="-122"/>
                        </a:defRPr>
                      </a:lvl1pPr>
                      <a:lvl2pPr marL="357505" lvl="1" indent="-357505" algn="l" defTabSz="914400" eaLnBrk="1" fontAlgn="base" latinLnBrk="0" hangingPunct="1">
                        <a:lnSpc>
                          <a:spcPct val="130000"/>
                        </a:lnSpc>
                        <a:spcBef>
                          <a:spcPct val="0"/>
                        </a:spcBef>
                        <a:spcAft>
                          <a:spcPct val="0"/>
                        </a:spcAft>
                        <a:buFont typeface="Calibri" panose="020F0502020204030204" charset="0"/>
                        <a:buChar char=" "/>
                        <a:defRPr sz="1200" b="0" i="0" u="none" kern="1200" baseline="0">
                          <a:solidFill>
                            <a:schemeClr val="tx1"/>
                          </a:solidFill>
                          <a:latin typeface="Calibri" panose="020F0502020204030204" charset="0"/>
                          <a:ea typeface="幼圆" panose="02010509060101010101" pitchFamily="1" charset="-122"/>
                        </a:defRPr>
                      </a:lvl2pPr>
                      <a:lvl3pPr marL="1143000" lvl="2" indent="-228600" algn="l" defTabSz="914400" eaLnBrk="1" fontAlgn="base" latinLnBrk="0" hangingPunct="1">
                        <a:lnSpc>
                          <a:spcPct val="90000"/>
                        </a:lnSpc>
                        <a:spcBef>
                          <a:spcPts val="500"/>
                        </a:spcBef>
                        <a:spcAft>
                          <a:spcPct val="0"/>
                        </a:spcAft>
                        <a:buFont typeface="Calibri" panose="020F0502020204030204" charset="0"/>
                        <a:buChar char="•"/>
                        <a:defRPr sz="1800" b="0" i="0" u="none" kern="1200" baseline="0">
                          <a:solidFill>
                            <a:srgbClr val="7F7F7F"/>
                          </a:solidFill>
                          <a:latin typeface="Calibri" panose="020F0502020204030204" charset="0"/>
                          <a:ea typeface="幼圆" panose="02010509060101010101" pitchFamily="1" charset="-122"/>
                        </a:defRPr>
                      </a:lvl3pPr>
                      <a:lvl4pPr marL="1600200" lvl="3"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4pPr>
                      <a:lvl5pPr marL="2057400" lvl="4"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5pPr>
                    </a:lstStyle>
                    <a:p>
                      <a:pPr marL="0" lvl="0" indent="0" algn="ctr">
                        <a:buNone/>
                      </a:pPr>
                      <a:r>
                        <a:rPr lang="zh-CN" altLang="en-US" sz="2000" dirty="0">
                          <a:solidFill>
                            <a:srgbClr val="000000"/>
                          </a:solidFill>
                          <a:latin typeface="微软雅黑" panose="020B0503020204020204" pitchFamily="34" charset="-122"/>
                          <a:ea typeface="微软雅黑" panose="020B0503020204020204" pitchFamily="34" charset="-122"/>
                        </a:rPr>
                        <a:t>作业2</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57505" lvl="0" indent="-357505" algn="l" defTabSz="914400" eaLnBrk="1" fontAlgn="base" latinLnBrk="0" hangingPunct="1">
                        <a:lnSpc>
                          <a:spcPct val="90000"/>
                        </a:lnSpc>
                        <a:spcBef>
                          <a:spcPts val="1800"/>
                        </a:spcBef>
                        <a:spcAft>
                          <a:spcPct val="0"/>
                        </a:spcAft>
                        <a:buClr>
                          <a:schemeClr val="accent1"/>
                        </a:buClr>
                        <a:buSzPct val="80000"/>
                        <a:buFont typeface="Wingdings 2" panose="05020102010507070707" pitchFamily="2" charset="2"/>
                        <a:buChar char=""/>
                        <a:defRPr sz="1800" u="none" kern="1200" baseline="0">
                          <a:solidFill>
                            <a:srgbClr val="9CB032"/>
                          </a:solidFill>
                          <a:latin typeface="Calibri" panose="020F0502020204030204" charset="0"/>
                          <a:ea typeface="幼圆" panose="02010509060101010101" pitchFamily="1" charset="-122"/>
                        </a:defRPr>
                      </a:lvl1pPr>
                      <a:lvl2pPr marL="357505" lvl="1" indent="-357505" algn="l" defTabSz="914400" eaLnBrk="1" fontAlgn="base" latinLnBrk="0" hangingPunct="1">
                        <a:lnSpc>
                          <a:spcPct val="130000"/>
                        </a:lnSpc>
                        <a:spcBef>
                          <a:spcPct val="0"/>
                        </a:spcBef>
                        <a:spcAft>
                          <a:spcPct val="0"/>
                        </a:spcAft>
                        <a:buFont typeface="Calibri" panose="020F0502020204030204" charset="0"/>
                        <a:buChar char=" "/>
                        <a:defRPr sz="1200" b="0" i="0" u="none" kern="1200" baseline="0">
                          <a:solidFill>
                            <a:schemeClr val="tx1"/>
                          </a:solidFill>
                          <a:latin typeface="Calibri" panose="020F0502020204030204" charset="0"/>
                          <a:ea typeface="幼圆" panose="02010509060101010101" pitchFamily="1" charset="-122"/>
                        </a:defRPr>
                      </a:lvl2pPr>
                      <a:lvl3pPr marL="1143000" lvl="2" indent="-228600" algn="l" defTabSz="914400" eaLnBrk="1" fontAlgn="base" latinLnBrk="0" hangingPunct="1">
                        <a:lnSpc>
                          <a:spcPct val="90000"/>
                        </a:lnSpc>
                        <a:spcBef>
                          <a:spcPts val="500"/>
                        </a:spcBef>
                        <a:spcAft>
                          <a:spcPct val="0"/>
                        </a:spcAft>
                        <a:buFont typeface="Calibri" panose="020F0502020204030204" charset="0"/>
                        <a:buChar char="•"/>
                        <a:defRPr sz="1800" b="0" i="0" u="none" kern="1200" baseline="0">
                          <a:solidFill>
                            <a:srgbClr val="7F7F7F"/>
                          </a:solidFill>
                          <a:latin typeface="Calibri" panose="020F0502020204030204" charset="0"/>
                          <a:ea typeface="幼圆" panose="02010509060101010101" pitchFamily="1" charset="-122"/>
                        </a:defRPr>
                      </a:lvl3pPr>
                      <a:lvl4pPr marL="1600200" lvl="3"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4pPr>
                      <a:lvl5pPr marL="2057400" lvl="4"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5pPr>
                    </a:lstStyle>
                    <a:p>
                      <a:pPr marL="0" lvl="0" indent="0" algn="ctr">
                        <a:buNone/>
                      </a:pPr>
                      <a:r>
                        <a:rPr lang="zh-CN" altLang="en-US" sz="2000" dirty="0">
                          <a:solidFill>
                            <a:srgbClr val="000000"/>
                          </a:solidFill>
                          <a:latin typeface="微软雅黑" panose="020B0503020204020204" pitchFamily="34" charset="-122"/>
                          <a:ea typeface="微软雅黑" panose="020B0503020204020204" pitchFamily="34" charset="-122"/>
                        </a:rPr>
                        <a:t>3</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57505" lvl="0" indent="-357505" algn="l" defTabSz="914400" eaLnBrk="1" fontAlgn="base" latinLnBrk="0" hangingPunct="1">
                        <a:lnSpc>
                          <a:spcPct val="90000"/>
                        </a:lnSpc>
                        <a:spcBef>
                          <a:spcPts val="1800"/>
                        </a:spcBef>
                        <a:spcAft>
                          <a:spcPct val="0"/>
                        </a:spcAft>
                        <a:buClr>
                          <a:schemeClr val="accent1"/>
                        </a:buClr>
                        <a:buSzPct val="80000"/>
                        <a:buFont typeface="Wingdings 2" panose="05020102010507070707" pitchFamily="2" charset="2"/>
                        <a:buChar char=""/>
                        <a:defRPr sz="1800" u="none" kern="1200" baseline="0">
                          <a:solidFill>
                            <a:srgbClr val="9CB032"/>
                          </a:solidFill>
                          <a:latin typeface="Calibri" panose="020F0502020204030204" charset="0"/>
                          <a:ea typeface="幼圆" panose="02010509060101010101" pitchFamily="1" charset="-122"/>
                        </a:defRPr>
                      </a:lvl1pPr>
                      <a:lvl2pPr marL="357505" lvl="1" indent="-357505" algn="l" defTabSz="914400" eaLnBrk="1" fontAlgn="base" latinLnBrk="0" hangingPunct="1">
                        <a:lnSpc>
                          <a:spcPct val="130000"/>
                        </a:lnSpc>
                        <a:spcBef>
                          <a:spcPct val="0"/>
                        </a:spcBef>
                        <a:spcAft>
                          <a:spcPct val="0"/>
                        </a:spcAft>
                        <a:buFont typeface="Calibri" panose="020F0502020204030204" charset="0"/>
                        <a:buChar char=" "/>
                        <a:defRPr sz="1200" b="0" i="0" u="none" kern="1200" baseline="0">
                          <a:solidFill>
                            <a:schemeClr val="tx1"/>
                          </a:solidFill>
                          <a:latin typeface="Calibri" panose="020F0502020204030204" charset="0"/>
                          <a:ea typeface="幼圆" panose="02010509060101010101" pitchFamily="1" charset="-122"/>
                        </a:defRPr>
                      </a:lvl2pPr>
                      <a:lvl3pPr marL="1143000" lvl="2" indent="-228600" algn="l" defTabSz="914400" eaLnBrk="1" fontAlgn="base" latinLnBrk="0" hangingPunct="1">
                        <a:lnSpc>
                          <a:spcPct val="90000"/>
                        </a:lnSpc>
                        <a:spcBef>
                          <a:spcPts val="500"/>
                        </a:spcBef>
                        <a:spcAft>
                          <a:spcPct val="0"/>
                        </a:spcAft>
                        <a:buFont typeface="Calibri" panose="020F0502020204030204" charset="0"/>
                        <a:buChar char="•"/>
                        <a:defRPr sz="1800" b="0" i="0" u="none" kern="1200" baseline="0">
                          <a:solidFill>
                            <a:srgbClr val="7F7F7F"/>
                          </a:solidFill>
                          <a:latin typeface="Calibri" panose="020F0502020204030204" charset="0"/>
                          <a:ea typeface="幼圆" panose="02010509060101010101" pitchFamily="1" charset="-122"/>
                        </a:defRPr>
                      </a:lvl3pPr>
                      <a:lvl4pPr marL="1600200" lvl="3"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4pPr>
                      <a:lvl5pPr marL="2057400" lvl="4"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5pPr>
                    </a:lstStyle>
                    <a:p>
                      <a:pPr marL="0" lvl="0" indent="0" algn="ctr">
                        <a:buNone/>
                      </a:pPr>
                      <a:r>
                        <a:rPr lang="zh-CN" altLang="en-US" sz="2000" dirty="0">
                          <a:solidFill>
                            <a:srgbClr val="000000"/>
                          </a:solidFill>
                          <a:latin typeface="微软雅黑" panose="020B0503020204020204" pitchFamily="34" charset="-122"/>
                          <a:ea typeface="微软雅黑" panose="020B0503020204020204" pitchFamily="34" charset="-122"/>
                        </a:rPr>
                        <a:t>1</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2"/>
                  </a:ext>
                </a:extLst>
              </a:tr>
              <a:tr h="527050">
                <a:tc>
                  <a:txBody>
                    <a:bodyPr/>
                    <a:lstStyle>
                      <a:lvl1pPr marL="357505" lvl="0" indent="-357505" algn="l" defTabSz="914400" eaLnBrk="1" fontAlgn="base" latinLnBrk="0" hangingPunct="1">
                        <a:lnSpc>
                          <a:spcPct val="90000"/>
                        </a:lnSpc>
                        <a:spcBef>
                          <a:spcPts val="1800"/>
                        </a:spcBef>
                        <a:spcAft>
                          <a:spcPct val="0"/>
                        </a:spcAft>
                        <a:buClr>
                          <a:schemeClr val="accent1"/>
                        </a:buClr>
                        <a:buSzPct val="80000"/>
                        <a:buFont typeface="Wingdings 2" panose="05020102010507070707" pitchFamily="2" charset="2"/>
                        <a:buChar char=""/>
                        <a:defRPr sz="1800" u="none" kern="1200" baseline="0">
                          <a:solidFill>
                            <a:srgbClr val="9CB032"/>
                          </a:solidFill>
                          <a:latin typeface="Calibri" panose="020F0502020204030204" charset="0"/>
                          <a:ea typeface="幼圆" panose="02010509060101010101" pitchFamily="1" charset="-122"/>
                        </a:defRPr>
                      </a:lvl1pPr>
                      <a:lvl2pPr marL="357505" lvl="1" indent="-357505" algn="l" defTabSz="914400" eaLnBrk="1" fontAlgn="base" latinLnBrk="0" hangingPunct="1">
                        <a:lnSpc>
                          <a:spcPct val="130000"/>
                        </a:lnSpc>
                        <a:spcBef>
                          <a:spcPct val="0"/>
                        </a:spcBef>
                        <a:spcAft>
                          <a:spcPct val="0"/>
                        </a:spcAft>
                        <a:buFont typeface="Calibri" panose="020F0502020204030204" charset="0"/>
                        <a:buChar char=" "/>
                        <a:defRPr sz="1200" b="0" i="0" u="none" kern="1200" baseline="0">
                          <a:solidFill>
                            <a:schemeClr val="tx1"/>
                          </a:solidFill>
                          <a:latin typeface="Calibri" panose="020F0502020204030204" charset="0"/>
                          <a:ea typeface="幼圆" panose="02010509060101010101" pitchFamily="1" charset="-122"/>
                        </a:defRPr>
                      </a:lvl2pPr>
                      <a:lvl3pPr marL="1143000" lvl="2" indent="-228600" algn="l" defTabSz="914400" eaLnBrk="1" fontAlgn="base" latinLnBrk="0" hangingPunct="1">
                        <a:lnSpc>
                          <a:spcPct val="90000"/>
                        </a:lnSpc>
                        <a:spcBef>
                          <a:spcPts val="500"/>
                        </a:spcBef>
                        <a:spcAft>
                          <a:spcPct val="0"/>
                        </a:spcAft>
                        <a:buFont typeface="Calibri" panose="020F0502020204030204" charset="0"/>
                        <a:buChar char="•"/>
                        <a:defRPr sz="1800" b="0" i="0" u="none" kern="1200" baseline="0">
                          <a:solidFill>
                            <a:srgbClr val="7F7F7F"/>
                          </a:solidFill>
                          <a:latin typeface="Calibri" panose="020F0502020204030204" charset="0"/>
                          <a:ea typeface="幼圆" panose="02010509060101010101" pitchFamily="1" charset="-122"/>
                        </a:defRPr>
                      </a:lvl3pPr>
                      <a:lvl4pPr marL="1600200" lvl="3"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4pPr>
                      <a:lvl5pPr marL="2057400" lvl="4"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5pPr>
                    </a:lstStyle>
                    <a:p>
                      <a:pPr marL="0" lvl="0" indent="0" algn="ctr">
                        <a:buNone/>
                      </a:pPr>
                      <a:r>
                        <a:rPr lang="zh-CN" altLang="en-US" sz="2000" dirty="0">
                          <a:solidFill>
                            <a:srgbClr val="000000"/>
                          </a:solidFill>
                          <a:latin typeface="微软雅黑" panose="020B0503020204020204" pitchFamily="34" charset="-122"/>
                          <a:ea typeface="微软雅黑" panose="020B0503020204020204" pitchFamily="34" charset="-122"/>
                        </a:rPr>
                        <a:t>作业3</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57505" lvl="0" indent="-357505" algn="l" defTabSz="914400" eaLnBrk="1" fontAlgn="base" latinLnBrk="0" hangingPunct="1">
                        <a:lnSpc>
                          <a:spcPct val="90000"/>
                        </a:lnSpc>
                        <a:spcBef>
                          <a:spcPts val="1800"/>
                        </a:spcBef>
                        <a:spcAft>
                          <a:spcPct val="0"/>
                        </a:spcAft>
                        <a:buClr>
                          <a:schemeClr val="accent1"/>
                        </a:buClr>
                        <a:buSzPct val="80000"/>
                        <a:buFont typeface="Wingdings 2" panose="05020102010507070707" pitchFamily="2" charset="2"/>
                        <a:buChar char=""/>
                        <a:defRPr sz="1800" u="none" kern="1200" baseline="0">
                          <a:solidFill>
                            <a:srgbClr val="9CB032"/>
                          </a:solidFill>
                          <a:latin typeface="Calibri" panose="020F0502020204030204" charset="0"/>
                          <a:ea typeface="幼圆" panose="02010509060101010101" pitchFamily="1" charset="-122"/>
                        </a:defRPr>
                      </a:lvl1pPr>
                      <a:lvl2pPr marL="357505" lvl="1" indent="-357505" algn="l" defTabSz="914400" eaLnBrk="1" fontAlgn="base" latinLnBrk="0" hangingPunct="1">
                        <a:lnSpc>
                          <a:spcPct val="130000"/>
                        </a:lnSpc>
                        <a:spcBef>
                          <a:spcPct val="0"/>
                        </a:spcBef>
                        <a:spcAft>
                          <a:spcPct val="0"/>
                        </a:spcAft>
                        <a:buFont typeface="Calibri" panose="020F0502020204030204" charset="0"/>
                        <a:buChar char=" "/>
                        <a:defRPr sz="1200" b="0" i="0" u="none" kern="1200" baseline="0">
                          <a:solidFill>
                            <a:schemeClr val="tx1"/>
                          </a:solidFill>
                          <a:latin typeface="Calibri" panose="020F0502020204030204" charset="0"/>
                          <a:ea typeface="幼圆" panose="02010509060101010101" pitchFamily="1" charset="-122"/>
                        </a:defRPr>
                      </a:lvl2pPr>
                      <a:lvl3pPr marL="1143000" lvl="2" indent="-228600" algn="l" defTabSz="914400" eaLnBrk="1" fontAlgn="base" latinLnBrk="0" hangingPunct="1">
                        <a:lnSpc>
                          <a:spcPct val="90000"/>
                        </a:lnSpc>
                        <a:spcBef>
                          <a:spcPts val="500"/>
                        </a:spcBef>
                        <a:spcAft>
                          <a:spcPct val="0"/>
                        </a:spcAft>
                        <a:buFont typeface="Calibri" panose="020F0502020204030204" charset="0"/>
                        <a:buChar char="•"/>
                        <a:defRPr sz="1800" b="0" i="0" u="none" kern="1200" baseline="0">
                          <a:solidFill>
                            <a:srgbClr val="7F7F7F"/>
                          </a:solidFill>
                          <a:latin typeface="Calibri" panose="020F0502020204030204" charset="0"/>
                          <a:ea typeface="幼圆" panose="02010509060101010101" pitchFamily="1" charset="-122"/>
                        </a:defRPr>
                      </a:lvl3pPr>
                      <a:lvl4pPr marL="1600200" lvl="3"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4pPr>
                      <a:lvl5pPr marL="2057400" lvl="4"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5pPr>
                    </a:lstStyle>
                    <a:p>
                      <a:pPr marL="0" lvl="0" indent="0" algn="ctr">
                        <a:buNone/>
                      </a:pPr>
                      <a:r>
                        <a:rPr lang="zh-CN" altLang="en-US" sz="2000" dirty="0">
                          <a:solidFill>
                            <a:srgbClr val="000000"/>
                          </a:solidFill>
                          <a:latin typeface="微软雅黑" panose="020B0503020204020204" pitchFamily="34" charset="-122"/>
                          <a:ea typeface="微软雅黑" panose="020B0503020204020204" pitchFamily="34" charset="-122"/>
                        </a:rPr>
                        <a:t>2</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57505" lvl="0" indent="-357505" algn="l" defTabSz="914400" eaLnBrk="1" fontAlgn="base" latinLnBrk="0" hangingPunct="1">
                        <a:lnSpc>
                          <a:spcPct val="90000"/>
                        </a:lnSpc>
                        <a:spcBef>
                          <a:spcPts val="1800"/>
                        </a:spcBef>
                        <a:spcAft>
                          <a:spcPct val="0"/>
                        </a:spcAft>
                        <a:buClr>
                          <a:schemeClr val="accent1"/>
                        </a:buClr>
                        <a:buSzPct val="80000"/>
                        <a:buFont typeface="Wingdings 2" panose="05020102010507070707" pitchFamily="2" charset="2"/>
                        <a:buChar char=""/>
                        <a:defRPr sz="1800" u="none" kern="1200" baseline="0">
                          <a:solidFill>
                            <a:srgbClr val="9CB032"/>
                          </a:solidFill>
                          <a:latin typeface="Calibri" panose="020F0502020204030204" charset="0"/>
                          <a:ea typeface="幼圆" panose="02010509060101010101" pitchFamily="1" charset="-122"/>
                        </a:defRPr>
                      </a:lvl1pPr>
                      <a:lvl2pPr marL="357505" lvl="1" indent="-357505" algn="l" defTabSz="914400" eaLnBrk="1" fontAlgn="base" latinLnBrk="0" hangingPunct="1">
                        <a:lnSpc>
                          <a:spcPct val="130000"/>
                        </a:lnSpc>
                        <a:spcBef>
                          <a:spcPct val="0"/>
                        </a:spcBef>
                        <a:spcAft>
                          <a:spcPct val="0"/>
                        </a:spcAft>
                        <a:buFont typeface="Calibri" panose="020F0502020204030204" charset="0"/>
                        <a:buChar char=" "/>
                        <a:defRPr sz="1200" b="0" i="0" u="none" kern="1200" baseline="0">
                          <a:solidFill>
                            <a:schemeClr val="tx1"/>
                          </a:solidFill>
                          <a:latin typeface="Calibri" panose="020F0502020204030204" charset="0"/>
                          <a:ea typeface="幼圆" panose="02010509060101010101" pitchFamily="1" charset="-122"/>
                        </a:defRPr>
                      </a:lvl2pPr>
                      <a:lvl3pPr marL="1143000" lvl="2" indent="-228600" algn="l" defTabSz="914400" eaLnBrk="1" fontAlgn="base" latinLnBrk="0" hangingPunct="1">
                        <a:lnSpc>
                          <a:spcPct val="90000"/>
                        </a:lnSpc>
                        <a:spcBef>
                          <a:spcPts val="500"/>
                        </a:spcBef>
                        <a:spcAft>
                          <a:spcPct val="0"/>
                        </a:spcAft>
                        <a:buFont typeface="Calibri" panose="020F0502020204030204" charset="0"/>
                        <a:buChar char="•"/>
                        <a:defRPr sz="1800" b="0" i="0" u="none" kern="1200" baseline="0">
                          <a:solidFill>
                            <a:srgbClr val="7F7F7F"/>
                          </a:solidFill>
                          <a:latin typeface="Calibri" panose="020F0502020204030204" charset="0"/>
                          <a:ea typeface="幼圆" panose="02010509060101010101" pitchFamily="1" charset="-122"/>
                        </a:defRPr>
                      </a:lvl3pPr>
                      <a:lvl4pPr marL="1600200" lvl="3"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4pPr>
                      <a:lvl5pPr marL="2057400" lvl="4"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5pPr>
                    </a:lstStyle>
                    <a:p>
                      <a:pPr marL="0" lvl="0" indent="0" algn="ctr">
                        <a:buNone/>
                      </a:pPr>
                      <a:r>
                        <a:rPr lang="zh-CN" altLang="en-US" sz="2000" dirty="0">
                          <a:solidFill>
                            <a:srgbClr val="000000"/>
                          </a:solidFill>
                          <a:latin typeface="微软雅黑" panose="020B0503020204020204" pitchFamily="34" charset="-122"/>
                          <a:ea typeface="微软雅黑" panose="020B0503020204020204" pitchFamily="34" charset="-122"/>
                        </a:rPr>
                        <a:t>3</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3"/>
                  </a:ext>
                </a:extLst>
              </a:tr>
            </a:tbl>
          </a:graphicData>
        </a:graphic>
      </p:graphicFrame>
      <p:sp>
        <p:nvSpPr>
          <p:cNvPr id="9218" name="文本占位符 9217"/>
          <p:cNvSpPr>
            <a:spLocks noGrp="1"/>
          </p:cNvSpPr>
          <p:nvPr>
            <p:ph type="body" sz="half" idx="1"/>
          </p:nvPr>
        </p:nvSpPr>
        <p:spPr>
          <a:xfrm>
            <a:off x="5859780" y="1903730"/>
            <a:ext cx="5598795" cy="3067050"/>
          </a:xfrm>
          <a:solidFill>
            <a:srgbClr val="CCFFFF">
              <a:alpha val="100000"/>
            </a:srgbClr>
          </a:solidFill>
        </p:spPr>
        <p:txBody>
          <a:bodyPr lIns="90170" tIns="46990" rIns="90170" bIns="46990">
            <a:noAutofit/>
          </a:bodyPr>
          <a:lstStyle/>
          <a:p>
            <a:pPr marL="1905" indent="-359410">
              <a:lnSpc>
                <a:spcPct val="140000"/>
              </a:lnSpc>
              <a:buFont typeface="Wingdings" panose="05000000000000000000" charset="0"/>
              <a:buChar char=""/>
            </a:pPr>
            <a:r>
              <a:rPr lang="zh-CN" altLang="en-US" sz="2000" dirty="0">
                <a:solidFill>
                  <a:srgbClr val="000000"/>
                </a:solidFill>
              </a:rPr>
              <a:t>这个3个作业的6种可能的调度方案是：</a:t>
            </a:r>
          </a:p>
          <a:p>
            <a:pPr marL="1905" indent="-359410">
              <a:lnSpc>
                <a:spcPct val="140000"/>
              </a:lnSpc>
              <a:buNone/>
            </a:pPr>
            <a:r>
              <a:rPr lang="zh-CN" altLang="en-US" sz="2000" dirty="0">
                <a:solidFill>
                  <a:srgbClr val="000000"/>
                </a:solidFill>
              </a:rPr>
              <a:t>（1,2,3）（1</a:t>
            </a:r>
            <a:r>
              <a:rPr lang="en-US" altLang="zh-CN" sz="2000" dirty="0">
                <a:solidFill>
                  <a:srgbClr val="000000"/>
                </a:solidFill>
              </a:rPr>
              <a:t>,</a:t>
            </a:r>
            <a:r>
              <a:rPr lang="zh-CN" altLang="en-US" sz="2000" dirty="0">
                <a:solidFill>
                  <a:srgbClr val="000000"/>
                </a:solidFill>
              </a:rPr>
              <a:t>3,2）（2,1,3）</a:t>
            </a:r>
            <a:br>
              <a:rPr lang="zh-CN" altLang="en-US" sz="2000" dirty="0">
                <a:solidFill>
                  <a:srgbClr val="000000"/>
                </a:solidFill>
              </a:rPr>
            </a:br>
            <a:r>
              <a:rPr lang="zh-CN" altLang="en-US" sz="2000" dirty="0">
                <a:solidFill>
                  <a:srgbClr val="000000"/>
                </a:solidFill>
              </a:rPr>
              <a:t>（2,3,1）（3,1,2）（3,2,1）</a:t>
            </a:r>
          </a:p>
          <a:p>
            <a:pPr marL="1905" indent="-359410">
              <a:lnSpc>
                <a:spcPct val="140000"/>
              </a:lnSpc>
              <a:buFont typeface="Wingdings" panose="05000000000000000000" charset="0"/>
              <a:buChar char=""/>
            </a:pPr>
            <a:r>
              <a:rPr lang="zh-CN" altLang="en-US" sz="2000" dirty="0">
                <a:solidFill>
                  <a:srgbClr val="000000"/>
                </a:solidFill>
              </a:rPr>
              <a:t>对应的完成时间和分别是：19,18,20,21,19,19。</a:t>
            </a:r>
          </a:p>
          <a:p>
            <a:pPr marL="1905" indent="-359410">
              <a:lnSpc>
                <a:spcPct val="140000"/>
              </a:lnSpc>
              <a:buFont typeface="Wingdings" panose="05000000000000000000" charset="0"/>
              <a:buChar char=""/>
            </a:pPr>
            <a:r>
              <a:rPr lang="zh-CN" altLang="en-US" sz="2000" dirty="0">
                <a:solidFill>
                  <a:srgbClr val="000000"/>
                </a:solidFill>
              </a:rPr>
              <a:t>最佳调度方案是1,3,2，其完成时间和为18。</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5.3 </a:t>
            </a:r>
            <a:r>
              <a:rPr dirty="0"/>
              <a:t>批处理作业调度</a:t>
            </a:r>
          </a:p>
        </p:txBody>
      </p:sp>
      <p:sp>
        <p:nvSpPr>
          <p:cNvPr id="5" name="内容占位符 2"/>
          <p:cNvSpPr>
            <a:spLocks noGrp="1"/>
          </p:cNvSpPr>
          <p:nvPr/>
        </p:nvSpPr>
        <p:spPr>
          <a:xfrm>
            <a:off x="829945" y="1168400"/>
            <a:ext cx="10774680" cy="4740910"/>
          </a:xfrm>
          <a:prstGeom prst="rect">
            <a:avLst/>
          </a:prstGeom>
          <a:noFill/>
          <a:ln>
            <a:noFill/>
          </a:ln>
        </p:spPr>
        <p:txBody>
          <a:bodyPr vert="horz" wrap="square" lIns="91440" tIns="45720" rIns="91440" bIns="45720" numCol="1" anchor="t" anchorCtr="0" compatLnSpc="1"/>
          <a:lstStyle>
            <a:lvl1pPr marL="342900" indent="-342900" algn="l" rtl="0" fontAlgn="base">
              <a:lnSpc>
                <a:spcPct val="120000"/>
              </a:lnSpc>
              <a:spcBef>
                <a:spcPct val="20000"/>
              </a:spcBef>
              <a:spcAft>
                <a:spcPct val="0"/>
              </a:spcAft>
              <a:buClr>
                <a:schemeClr val="folHlink"/>
              </a:buClr>
              <a:buSzPct val="60000"/>
              <a:buFont typeface="Wingdings" panose="05000000000000000000" pitchFamily="2" charset="2"/>
              <a:buChar char="n"/>
              <a:defRPr sz="2800" b="0" baseline="0">
                <a:solidFill>
                  <a:srgbClr val="292929"/>
                </a:solidFill>
                <a:latin typeface="Consolas" panose="020B0609020204030204" pitchFamily="49" charset="0"/>
                <a:ea typeface="+mn-ea"/>
                <a:cs typeface="+mn-cs"/>
              </a:defRPr>
            </a:lvl1pPr>
            <a:lvl2pPr marL="742950" indent="-285750" algn="l" rtl="0" fontAlgn="base">
              <a:lnSpc>
                <a:spcPct val="120000"/>
              </a:lnSpc>
              <a:spcBef>
                <a:spcPct val="20000"/>
              </a:spcBef>
              <a:spcAft>
                <a:spcPct val="0"/>
              </a:spcAft>
              <a:buClr>
                <a:schemeClr val="hlink"/>
              </a:buClr>
              <a:buSzPct val="55000"/>
              <a:buFont typeface="Wingdings" panose="05000000000000000000" pitchFamily="2" charset="2"/>
              <a:buChar char="n"/>
              <a:defRPr sz="2600" b="0" baseline="0">
                <a:solidFill>
                  <a:srgbClr val="003366"/>
                </a:solidFill>
                <a:latin typeface="Consolas" panose="020B0609020204030204" pitchFamily="49" charset="0"/>
                <a:ea typeface="+mn-ea"/>
              </a:defRPr>
            </a:lvl2pPr>
            <a:lvl3pPr marL="1143000" indent="-228600" algn="l" rtl="0" fontAlgn="base">
              <a:lnSpc>
                <a:spcPct val="120000"/>
              </a:lnSpc>
              <a:spcBef>
                <a:spcPct val="20000"/>
              </a:spcBef>
              <a:spcAft>
                <a:spcPct val="0"/>
              </a:spcAft>
              <a:buClr>
                <a:schemeClr val="folHlink"/>
              </a:buClr>
              <a:buSzPct val="50000"/>
              <a:buFont typeface="Wingdings" panose="05000000000000000000" pitchFamily="2" charset="2"/>
              <a:buChar char="n"/>
              <a:defRPr sz="2400" b="0" baseline="0">
                <a:solidFill>
                  <a:srgbClr val="990033"/>
                </a:solidFill>
                <a:latin typeface="Consolas" panose="020B0609020204030204" pitchFamily="49" charset="0"/>
                <a:ea typeface="+mn-ea"/>
              </a:defRPr>
            </a:lvl3pPr>
            <a:lvl4pPr marL="1600200" indent="-228600" algn="l" rtl="0" fontAlgn="base">
              <a:lnSpc>
                <a:spcPct val="120000"/>
              </a:lnSpc>
              <a:spcBef>
                <a:spcPct val="20000"/>
              </a:spcBef>
              <a:spcAft>
                <a:spcPct val="0"/>
              </a:spcAft>
              <a:buClr>
                <a:schemeClr val="accent2"/>
              </a:buClr>
              <a:buSzPct val="55000"/>
              <a:buFont typeface="Wingdings" panose="05000000000000000000" pitchFamily="2" charset="2"/>
              <a:buChar char="n"/>
              <a:defRPr sz="2200" b="0" baseline="0">
                <a:solidFill>
                  <a:srgbClr val="6600CC"/>
                </a:solidFill>
                <a:latin typeface="Consolas" panose="020B0609020204030204" pitchFamily="49" charset="0"/>
                <a:ea typeface="+mn-ea"/>
              </a:defRPr>
            </a:lvl4pPr>
            <a:lvl5pPr marL="2057400" indent="-228600" algn="l" rtl="0" fontAlgn="base">
              <a:lnSpc>
                <a:spcPct val="120000"/>
              </a:lnSpc>
              <a:spcBef>
                <a:spcPct val="20000"/>
              </a:spcBef>
              <a:spcAft>
                <a:spcPct val="0"/>
              </a:spcAft>
              <a:buClr>
                <a:schemeClr val="accent1"/>
              </a:buClr>
              <a:buSzPct val="50000"/>
              <a:buFont typeface="Wingdings" panose="05000000000000000000" pitchFamily="2" charset="2"/>
              <a:buChar char="n"/>
              <a:defRPr sz="2200" b="0" baseline="0">
                <a:solidFill>
                  <a:schemeClr val="tx1"/>
                </a:solidFill>
                <a:latin typeface="Consolas" panose="020B0609020204030204" pitchFamily="49" charset="0"/>
                <a:ea typeface="+mn-ea"/>
              </a:defRPr>
            </a:lvl5pPr>
            <a:lvl6pPr marL="25146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6pPr>
            <a:lvl7pPr marL="29718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7pPr>
            <a:lvl8pPr marL="34290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8pPr>
            <a:lvl9pPr marL="38862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9pPr>
          </a:lstStyle>
          <a:p>
            <a:pPr marL="0" lvl="1" indent="0">
              <a:lnSpc>
                <a:spcPct val="150000"/>
              </a:lnSpc>
              <a:spcBef>
                <a:spcPts val="0"/>
              </a:spcBef>
              <a:buNone/>
            </a:pPr>
            <a:r>
              <a:rPr lang="zh-CN" altLang="en-US" sz="2400" b="1" dirty="0">
                <a:solidFill>
                  <a:srgbClr val="3333FF"/>
                </a:solidFill>
                <a:latin typeface="微软雅黑" panose="020B0503020204020204" pitchFamily="34" charset="-122"/>
                <a:ea typeface="微软雅黑" panose="020B0503020204020204" pitchFamily="34" charset="-122"/>
              </a:rPr>
              <a:t>问题解析：</a:t>
            </a:r>
          </a:p>
          <a:p>
            <a:pPr marL="0" lvl="1" indent="0">
              <a:lnSpc>
                <a:spcPct val="150000"/>
              </a:lnSpc>
              <a:spcBef>
                <a:spcPts val="0"/>
              </a:spcBef>
              <a:buFont typeface="Wingdings" panose="05000000000000000000" charset="0"/>
              <a:buNone/>
            </a:pPr>
            <a:endParaRPr lang="zh-CN" altLang="en-US" sz="2400" b="1" dirty="0">
              <a:solidFill>
                <a:srgbClr val="3333FF"/>
              </a:solidFill>
              <a:latin typeface="微软雅黑" panose="020B0503020204020204" pitchFamily="34" charset="-122"/>
              <a:ea typeface="微软雅黑" panose="020B0503020204020204" pitchFamily="34" charset="-122"/>
            </a:endParaRPr>
          </a:p>
          <a:p>
            <a:pPr marL="0" lvl="1" indent="0">
              <a:lnSpc>
                <a:spcPct val="150000"/>
              </a:lnSpc>
              <a:spcBef>
                <a:spcPts val="0"/>
              </a:spcBef>
              <a:buNone/>
            </a:pPr>
            <a:endParaRPr lang="zh-CN" altLang="en-US" sz="2400" b="1" dirty="0">
              <a:solidFill>
                <a:srgbClr val="3333FF"/>
              </a:solidFill>
              <a:latin typeface="微软雅黑" panose="020B0503020204020204" pitchFamily="34" charset="-122"/>
              <a:ea typeface="微软雅黑" panose="020B0503020204020204" pitchFamily="34" charset="-122"/>
            </a:endParaRPr>
          </a:p>
        </p:txBody>
      </p:sp>
      <p:graphicFrame>
        <p:nvGraphicFramePr>
          <p:cNvPr id="9219" name="内容占位符 9218"/>
          <p:cNvGraphicFramePr>
            <a:graphicFrameLocks noGrp="1"/>
          </p:cNvGraphicFramePr>
          <p:nvPr>
            <p:ph sz="half" idx="2"/>
          </p:nvPr>
        </p:nvGraphicFramePr>
        <p:xfrm>
          <a:off x="924560" y="1903730"/>
          <a:ext cx="3375025" cy="2355850"/>
        </p:xfrm>
        <a:graphic>
          <a:graphicData uri="http://schemas.openxmlformats.org/drawingml/2006/table">
            <a:tbl>
              <a:tblPr/>
              <a:tblGrid>
                <a:gridCol w="1125220">
                  <a:extLst>
                    <a:ext uri="{9D8B030D-6E8A-4147-A177-3AD203B41FA5}">
                      <a16:colId xmlns:a16="http://schemas.microsoft.com/office/drawing/2014/main" val="20000"/>
                    </a:ext>
                  </a:extLst>
                </a:gridCol>
                <a:gridCol w="1124585">
                  <a:extLst>
                    <a:ext uri="{9D8B030D-6E8A-4147-A177-3AD203B41FA5}">
                      <a16:colId xmlns:a16="http://schemas.microsoft.com/office/drawing/2014/main" val="20001"/>
                    </a:ext>
                  </a:extLst>
                </a:gridCol>
                <a:gridCol w="1125220">
                  <a:extLst>
                    <a:ext uri="{9D8B030D-6E8A-4147-A177-3AD203B41FA5}">
                      <a16:colId xmlns:a16="http://schemas.microsoft.com/office/drawing/2014/main" val="20002"/>
                    </a:ext>
                  </a:extLst>
                </a:gridCol>
              </a:tblGrid>
              <a:tr h="774700">
                <a:tc>
                  <a:txBody>
                    <a:bodyPr/>
                    <a:lstStyle>
                      <a:lvl1pPr marL="357505" lvl="0" indent="-357505" algn="l" defTabSz="914400" eaLnBrk="1" fontAlgn="base" latinLnBrk="0" hangingPunct="1">
                        <a:lnSpc>
                          <a:spcPct val="90000"/>
                        </a:lnSpc>
                        <a:spcBef>
                          <a:spcPts val="1800"/>
                        </a:spcBef>
                        <a:spcAft>
                          <a:spcPct val="0"/>
                        </a:spcAft>
                        <a:buClr>
                          <a:schemeClr val="accent1"/>
                        </a:buClr>
                        <a:buSzPct val="80000"/>
                        <a:buFont typeface="Wingdings 2" panose="05020102010507070707" pitchFamily="2" charset="2"/>
                        <a:buChar char=""/>
                        <a:defRPr sz="1800" u="none" kern="1200" baseline="0">
                          <a:solidFill>
                            <a:srgbClr val="9CB032"/>
                          </a:solidFill>
                          <a:latin typeface="Calibri" panose="020F0502020204030204" charset="0"/>
                          <a:ea typeface="幼圆" panose="02010509060101010101" pitchFamily="1" charset="-122"/>
                        </a:defRPr>
                      </a:lvl1pPr>
                      <a:lvl2pPr marL="357505" lvl="1" indent="-357505" algn="l" defTabSz="914400" eaLnBrk="1" fontAlgn="base" latinLnBrk="0" hangingPunct="1">
                        <a:lnSpc>
                          <a:spcPct val="130000"/>
                        </a:lnSpc>
                        <a:spcBef>
                          <a:spcPct val="0"/>
                        </a:spcBef>
                        <a:spcAft>
                          <a:spcPct val="0"/>
                        </a:spcAft>
                        <a:buFont typeface="Calibri" panose="020F0502020204030204" charset="0"/>
                        <a:buChar char=" "/>
                        <a:defRPr sz="1200" b="0" i="0" u="none" kern="1200" baseline="0">
                          <a:solidFill>
                            <a:schemeClr val="tx1"/>
                          </a:solidFill>
                          <a:latin typeface="Calibri" panose="020F0502020204030204" charset="0"/>
                          <a:ea typeface="幼圆" panose="02010509060101010101" pitchFamily="1" charset="-122"/>
                        </a:defRPr>
                      </a:lvl2pPr>
                      <a:lvl3pPr marL="1143000" lvl="2" indent="-228600" algn="l" defTabSz="914400" eaLnBrk="1" fontAlgn="base" latinLnBrk="0" hangingPunct="1">
                        <a:lnSpc>
                          <a:spcPct val="90000"/>
                        </a:lnSpc>
                        <a:spcBef>
                          <a:spcPts val="500"/>
                        </a:spcBef>
                        <a:spcAft>
                          <a:spcPct val="0"/>
                        </a:spcAft>
                        <a:buFont typeface="Calibri" panose="020F0502020204030204" charset="0"/>
                        <a:buChar char="•"/>
                        <a:defRPr sz="1800" b="0" i="0" u="none" kern="1200" baseline="0">
                          <a:solidFill>
                            <a:srgbClr val="7F7F7F"/>
                          </a:solidFill>
                          <a:latin typeface="Calibri" panose="020F0502020204030204" charset="0"/>
                          <a:ea typeface="幼圆" panose="02010509060101010101" pitchFamily="1" charset="-122"/>
                        </a:defRPr>
                      </a:lvl3pPr>
                      <a:lvl4pPr marL="1600200" lvl="3"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4pPr>
                      <a:lvl5pPr marL="2057400" lvl="4"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5pPr>
                    </a:lstStyle>
                    <a:p>
                      <a:pPr marL="0" lvl="0" indent="0" algn="ctr">
                        <a:buNone/>
                      </a:pPr>
                      <a:r>
                        <a:rPr lang="zh-CN" altLang="en-US" sz="2400" b="1" dirty="0">
                          <a:solidFill>
                            <a:srgbClr val="FFFFFF"/>
                          </a:solidFill>
                          <a:latin typeface="微软雅黑" panose="020B0503020204020204" pitchFamily="34" charset="-122"/>
                          <a:ea typeface="微软雅黑" panose="020B0503020204020204" pitchFamily="34" charset="-122"/>
                        </a:rPr>
                        <a:t>t</a:t>
                      </a:r>
                      <a:r>
                        <a:rPr lang="zh-CN" altLang="en-US" sz="2400" b="1" baseline="-25000" dirty="0">
                          <a:solidFill>
                            <a:srgbClr val="FFFFFF"/>
                          </a:solidFill>
                          <a:latin typeface="微软雅黑" panose="020B0503020204020204" pitchFamily="34" charset="-122"/>
                          <a:ea typeface="微软雅黑" panose="020B0503020204020204" pitchFamily="34" charset="-122"/>
                        </a:rPr>
                        <a:t>ji</a:t>
                      </a:r>
                    </a:p>
                  </a:txBody>
                  <a:tcPr marL="0" marR="0" marT="0" marB="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chemeClr val="accent2">
                        <a:alpha val="100000"/>
                      </a:schemeClr>
                    </a:solidFill>
                  </a:tcPr>
                </a:tc>
                <a:tc>
                  <a:txBody>
                    <a:bodyPr/>
                    <a:lstStyle>
                      <a:lvl1pPr marL="357505" lvl="0" indent="-357505" algn="l" defTabSz="914400" eaLnBrk="1" fontAlgn="base" latinLnBrk="0" hangingPunct="1">
                        <a:lnSpc>
                          <a:spcPct val="90000"/>
                        </a:lnSpc>
                        <a:spcBef>
                          <a:spcPts val="1800"/>
                        </a:spcBef>
                        <a:spcAft>
                          <a:spcPct val="0"/>
                        </a:spcAft>
                        <a:buClr>
                          <a:schemeClr val="accent1"/>
                        </a:buClr>
                        <a:buSzPct val="80000"/>
                        <a:buFont typeface="Wingdings 2" panose="05020102010507070707" pitchFamily="2" charset="2"/>
                        <a:buChar char=""/>
                        <a:defRPr sz="1800" u="none" kern="1200" baseline="0">
                          <a:solidFill>
                            <a:srgbClr val="9CB032"/>
                          </a:solidFill>
                          <a:latin typeface="Calibri" panose="020F0502020204030204" charset="0"/>
                          <a:ea typeface="幼圆" panose="02010509060101010101" pitchFamily="1" charset="-122"/>
                        </a:defRPr>
                      </a:lvl1pPr>
                      <a:lvl2pPr marL="357505" lvl="1" indent="-357505" algn="l" defTabSz="914400" eaLnBrk="1" fontAlgn="base" latinLnBrk="0" hangingPunct="1">
                        <a:lnSpc>
                          <a:spcPct val="130000"/>
                        </a:lnSpc>
                        <a:spcBef>
                          <a:spcPct val="0"/>
                        </a:spcBef>
                        <a:spcAft>
                          <a:spcPct val="0"/>
                        </a:spcAft>
                        <a:buFont typeface="Calibri" panose="020F0502020204030204" charset="0"/>
                        <a:buChar char=" "/>
                        <a:defRPr sz="1200" b="0" i="0" u="none" kern="1200" baseline="0">
                          <a:solidFill>
                            <a:schemeClr val="tx1"/>
                          </a:solidFill>
                          <a:latin typeface="Calibri" panose="020F0502020204030204" charset="0"/>
                          <a:ea typeface="幼圆" panose="02010509060101010101" pitchFamily="1" charset="-122"/>
                        </a:defRPr>
                      </a:lvl2pPr>
                      <a:lvl3pPr marL="1143000" lvl="2" indent="-228600" algn="l" defTabSz="914400" eaLnBrk="1" fontAlgn="base" latinLnBrk="0" hangingPunct="1">
                        <a:lnSpc>
                          <a:spcPct val="90000"/>
                        </a:lnSpc>
                        <a:spcBef>
                          <a:spcPts val="500"/>
                        </a:spcBef>
                        <a:spcAft>
                          <a:spcPct val="0"/>
                        </a:spcAft>
                        <a:buFont typeface="Calibri" panose="020F0502020204030204" charset="0"/>
                        <a:buChar char="•"/>
                        <a:defRPr sz="1800" b="0" i="0" u="none" kern="1200" baseline="0">
                          <a:solidFill>
                            <a:srgbClr val="7F7F7F"/>
                          </a:solidFill>
                          <a:latin typeface="Calibri" panose="020F0502020204030204" charset="0"/>
                          <a:ea typeface="幼圆" panose="02010509060101010101" pitchFamily="1" charset="-122"/>
                        </a:defRPr>
                      </a:lvl3pPr>
                      <a:lvl4pPr marL="1600200" lvl="3"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4pPr>
                      <a:lvl5pPr marL="2057400" lvl="4"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5pPr>
                    </a:lstStyle>
                    <a:p>
                      <a:pPr marL="0" lvl="0" indent="0" algn="ctr">
                        <a:buNone/>
                      </a:pPr>
                      <a:r>
                        <a:rPr lang="zh-CN" altLang="en-US" sz="2400" b="1" dirty="0">
                          <a:solidFill>
                            <a:srgbClr val="FFFFFF"/>
                          </a:solidFill>
                          <a:latin typeface="微软雅黑" panose="020B0503020204020204" pitchFamily="34" charset="-122"/>
                          <a:ea typeface="微软雅黑" panose="020B0503020204020204" pitchFamily="34" charset="-122"/>
                        </a:rPr>
                        <a:t>机器1</a:t>
                      </a:r>
                    </a:p>
                  </a:txBody>
                  <a:tcPr marL="0" marR="0" marT="0" marB="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chemeClr val="accent2">
                        <a:alpha val="100000"/>
                      </a:schemeClr>
                    </a:solidFill>
                  </a:tcPr>
                </a:tc>
                <a:tc>
                  <a:txBody>
                    <a:bodyPr/>
                    <a:lstStyle>
                      <a:lvl1pPr marL="357505" lvl="0" indent="-357505" algn="l" defTabSz="914400" eaLnBrk="1" fontAlgn="base" latinLnBrk="0" hangingPunct="1">
                        <a:lnSpc>
                          <a:spcPct val="90000"/>
                        </a:lnSpc>
                        <a:spcBef>
                          <a:spcPts val="1800"/>
                        </a:spcBef>
                        <a:spcAft>
                          <a:spcPct val="0"/>
                        </a:spcAft>
                        <a:buClr>
                          <a:schemeClr val="accent1"/>
                        </a:buClr>
                        <a:buSzPct val="80000"/>
                        <a:buFont typeface="Wingdings 2" panose="05020102010507070707" pitchFamily="2" charset="2"/>
                        <a:buChar char=""/>
                        <a:defRPr sz="1800" u="none" kern="1200" baseline="0">
                          <a:solidFill>
                            <a:srgbClr val="9CB032"/>
                          </a:solidFill>
                          <a:latin typeface="Calibri" panose="020F0502020204030204" charset="0"/>
                          <a:ea typeface="幼圆" panose="02010509060101010101" pitchFamily="1" charset="-122"/>
                        </a:defRPr>
                      </a:lvl1pPr>
                      <a:lvl2pPr marL="357505" lvl="1" indent="-357505" algn="l" defTabSz="914400" eaLnBrk="1" fontAlgn="base" latinLnBrk="0" hangingPunct="1">
                        <a:lnSpc>
                          <a:spcPct val="130000"/>
                        </a:lnSpc>
                        <a:spcBef>
                          <a:spcPct val="0"/>
                        </a:spcBef>
                        <a:spcAft>
                          <a:spcPct val="0"/>
                        </a:spcAft>
                        <a:buFont typeface="Calibri" panose="020F0502020204030204" charset="0"/>
                        <a:buChar char=" "/>
                        <a:defRPr sz="1200" b="0" i="0" u="none" kern="1200" baseline="0">
                          <a:solidFill>
                            <a:schemeClr val="tx1"/>
                          </a:solidFill>
                          <a:latin typeface="Calibri" panose="020F0502020204030204" charset="0"/>
                          <a:ea typeface="幼圆" panose="02010509060101010101" pitchFamily="1" charset="-122"/>
                        </a:defRPr>
                      </a:lvl2pPr>
                      <a:lvl3pPr marL="1143000" lvl="2" indent="-228600" algn="l" defTabSz="914400" eaLnBrk="1" fontAlgn="base" latinLnBrk="0" hangingPunct="1">
                        <a:lnSpc>
                          <a:spcPct val="90000"/>
                        </a:lnSpc>
                        <a:spcBef>
                          <a:spcPts val="500"/>
                        </a:spcBef>
                        <a:spcAft>
                          <a:spcPct val="0"/>
                        </a:spcAft>
                        <a:buFont typeface="Calibri" panose="020F0502020204030204" charset="0"/>
                        <a:buChar char="•"/>
                        <a:defRPr sz="1800" b="0" i="0" u="none" kern="1200" baseline="0">
                          <a:solidFill>
                            <a:srgbClr val="7F7F7F"/>
                          </a:solidFill>
                          <a:latin typeface="Calibri" panose="020F0502020204030204" charset="0"/>
                          <a:ea typeface="幼圆" panose="02010509060101010101" pitchFamily="1" charset="-122"/>
                        </a:defRPr>
                      </a:lvl3pPr>
                      <a:lvl4pPr marL="1600200" lvl="3"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4pPr>
                      <a:lvl5pPr marL="2057400" lvl="4"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5pPr>
                    </a:lstStyle>
                    <a:p>
                      <a:pPr marL="0" lvl="0" indent="0" algn="ctr">
                        <a:buNone/>
                      </a:pPr>
                      <a:r>
                        <a:rPr lang="zh-CN" altLang="en-US" sz="2400" b="1" dirty="0">
                          <a:solidFill>
                            <a:srgbClr val="FFFFFF"/>
                          </a:solidFill>
                          <a:latin typeface="微软雅黑" panose="020B0503020204020204" pitchFamily="34" charset="-122"/>
                          <a:ea typeface="微软雅黑" panose="020B0503020204020204" pitchFamily="34" charset="-122"/>
                        </a:rPr>
                        <a:t>机器2</a:t>
                      </a:r>
                    </a:p>
                  </a:txBody>
                  <a:tcPr marL="0" marR="0" marT="0" marB="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chemeClr val="accent2">
                        <a:alpha val="100000"/>
                      </a:schemeClr>
                    </a:solidFill>
                  </a:tcPr>
                </a:tc>
                <a:extLst>
                  <a:ext uri="{0D108BD9-81ED-4DB2-BD59-A6C34878D82A}">
                    <a16:rowId xmlns:a16="http://schemas.microsoft.com/office/drawing/2014/main" val="10000"/>
                  </a:ext>
                </a:extLst>
              </a:tr>
              <a:tr h="527050">
                <a:tc>
                  <a:txBody>
                    <a:bodyPr/>
                    <a:lstStyle>
                      <a:lvl1pPr marL="357505" lvl="0" indent="-357505" algn="l" defTabSz="914400" eaLnBrk="1" fontAlgn="base" latinLnBrk="0" hangingPunct="1">
                        <a:lnSpc>
                          <a:spcPct val="90000"/>
                        </a:lnSpc>
                        <a:spcBef>
                          <a:spcPts val="1800"/>
                        </a:spcBef>
                        <a:spcAft>
                          <a:spcPct val="0"/>
                        </a:spcAft>
                        <a:buClr>
                          <a:schemeClr val="accent1"/>
                        </a:buClr>
                        <a:buSzPct val="80000"/>
                        <a:buFont typeface="Wingdings 2" panose="05020102010507070707" pitchFamily="2" charset="2"/>
                        <a:buChar char=""/>
                        <a:defRPr sz="1800" u="none" kern="1200" baseline="0">
                          <a:solidFill>
                            <a:srgbClr val="9CB032"/>
                          </a:solidFill>
                          <a:latin typeface="Calibri" panose="020F0502020204030204" charset="0"/>
                          <a:ea typeface="幼圆" panose="02010509060101010101" pitchFamily="1" charset="-122"/>
                        </a:defRPr>
                      </a:lvl1pPr>
                      <a:lvl2pPr marL="357505" lvl="1" indent="-357505" algn="l" defTabSz="914400" eaLnBrk="1" fontAlgn="base" latinLnBrk="0" hangingPunct="1">
                        <a:lnSpc>
                          <a:spcPct val="130000"/>
                        </a:lnSpc>
                        <a:spcBef>
                          <a:spcPct val="0"/>
                        </a:spcBef>
                        <a:spcAft>
                          <a:spcPct val="0"/>
                        </a:spcAft>
                        <a:buFont typeface="Calibri" panose="020F0502020204030204" charset="0"/>
                        <a:buChar char=" "/>
                        <a:defRPr sz="1200" b="0" i="0" u="none" kern="1200" baseline="0">
                          <a:solidFill>
                            <a:schemeClr val="tx1"/>
                          </a:solidFill>
                          <a:latin typeface="Calibri" panose="020F0502020204030204" charset="0"/>
                          <a:ea typeface="幼圆" panose="02010509060101010101" pitchFamily="1" charset="-122"/>
                        </a:defRPr>
                      </a:lvl2pPr>
                      <a:lvl3pPr marL="1143000" lvl="2" indent="-228600" algn="l" defTabSz="914400" eaLnBrk="1" fontAlgn="base" latinLnBrk="0" hangingPunct="1">
                        <a:lnSpc>
                          <a:spcPct val="90000"/>
                        </a:lnSpc>
                        <a:spcBef>
                          <a:spcPts val="500"/>
                        </a:spcBef>
                        <a:spcAft>
                          <a:spcPct val="0"/>
                        </a:spcAft>
                        <a:buFont typeface="Calibri" panose="020F0502020204030204" charset="0"/>
                        <a:buChar char="•"/>
                        <a:defRPr sz="1800" b="0" i="0" u="none" kern="1200" baseline="0">
                          <a:solidFill>
                            <a:srgbClr val="7F7F7F"/>
                          </a:solidFill>
                          <a:latin typeface="Calibri" panose="020F0502020204030204" charset="0"/>
                          <a:ea typeface="幼圆" panose="02010509060101010101" pitchFamily="1" charset="-122"/>
                        </a:defRPr>
                      </a:lvl3pPr>
                      <a:lvl4pPr marL="1600200" lvl="3"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4pPr>
                      <a:lvl5pPr marL="2057400" lvl="4"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5pPr>
                    </a:lstStyle>
                    <a:p>
                      <a:pPr marL="0" lvl="0" indent="0" algn="ctr">
                        <a:buNone/>
                      </a:pPr>
                      <a:r>
                        <a:rPr lang="zh-CN" altLang="en-US" sz="2000" dirty="0">
                          <a:solidFill>
                            <a:srgbClr val="000000"/>
                          </a:solidFill>
                          <a:latin typeface="微软雅黑" panose="020B0503020204020204" pitchFamily="34" charset="-122"/>
                          <a:ea typeface="微软雅黑" panose="020B0503020204020204" pitchFamily="34" charset="-122"/>
                        </a:rPr>
                        <a:t>作业1</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57505" lvl="0" indent="-357505" algn="l" defTabSz="914400" eaLnBrk="1" fontAlgn="base" latinLnBrk="0" hangingPunct="1">
                        <a:lnSpc>
                          <a:spcPct val="90000"/>
                        </a:lnSpc>
                        <a:spcBef>
                          <a:spcPts val="1800"/>
                        </a:spcBef>
                        <a:spcAft>
                          <a:spcPct val="0"/>
                        </a:spcAft>
                        <a:buClr>
                          <a:schemeClr val="accent1"/>
                        </a:buClr>
                        <a:buSzPct val="80000"/>
                        <a:buFont typeface="Wingdings 2" panose="05020102010507070707" pitchFamily="2" charset="2"/>
                        <a:buChar char=""/>
                        <a:defRPr sz="1800" u="none" kern="1200" baseline="0">
                          <a:solidFill>
                            <a:srgbClr val="9CB032"/>
                          </a:solidFill>
                          <a:latin typeface="Calibri" panose="020F0502020204030204" charset="0"/>
                          <a:ea typeface="幼圆" panose="02010509060101010101" pitchFamily="1" charset="-122"/>
                        </a:defRPr>
                      </a:lvl1pPr>
                      <a:lvl2pPr marL="357505" lvl="1" indent="-357505" algn="l" defTabSz="914400" eaLnBrk="1" fontAlgn="base" latinLnBrk="0" hangingPunct="1">
                        <a:lnSpc>
                          <a:spcPct val="130000"/>
                        </a:lnSpc>
                        <a:spcBef>
                          <a:spcPct val="0"/>
                        </a:spcBef>
                        <a:spcAft>
                          <a:spcPct val="0"/>
                        </a:spcAft>
                        <a:buFont typeface="Calibri" panose="020F0502020204030204" charset="0"/>
                        <a:buChar char=" "/>
                        <a:defRPr sz="1200" b="0" i="0" u="none" kern="1200" baseline="0">
                          <a:solidFill>
                            <a:schemeClr val="tx1"/>
                          </a:solidFill>
                          <a:latin typeface="Calibri" panose="020F0502020204030204" charset="0"/>
                          <a:ea typeface="幼圆" panose="02010509060101010101" pitchFamily="1" charset="-122"/>
                        </a:defRPr>
                      </a:lvl2pPr>
                      <a:lvl3pPr marL="1143000" lvl="2" indent="-228600" algn="l" defTabSz="914400" eaLnBrk="1" fontAlgn="base" latinLnBrk="0" hangingPunct="1">
                        <a:lnSpc>
                          <a:spcPct val="90000"/>
                        </a:lnSpc>
                        <a:spcBef>
                          <a:spcPts val="500"/>
                        </a:spcBef>
                        <a:spcAft>
                          <a:spcPct val="0"/>
                        </a:spcAft>
                        <a:buFont typeface="Calibri" panose="020F0502020204030204" charset="0"/>
                        <a:buChar char="•"/>
                        <a:defRPr sz="1800" b="0" i="0" u="none" kern="1200" baseline="0">
                          <a:solidFill>
                            <a:srgbClr val="7F7F7F"/>
                          </a:solidFill>
                          <a:latin typeface="Calibri" panose="020F0502020204030204" charset="0"/>
                          <a:ea typeface="幼圆" panose="02010509060101010101" pitchFamily="1" charset="-122"/>
                        </a:defRPr>
                      </a:lvl3pPr>
                      <a:lvl4pPr marL="1600200" lvl="3"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4pPr>
                      <a:lvl5pPr marL="2057400" lvl="4"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5pPr>
                    </a:lstStyle>
                    <a:p>
                      <a:pPr marL="0" lvl="0" indent="0" algn="ctr">
                        <a:buNone/>
                      </a:pPr>
                      <a:r>
                        <a:rPr lang="zh-CN" altLang="en-US" sz="2000" dirty="0">
                          <a:solidFill>
                            <a:srgbClr val="000000"/>
                          </a:solidFill>
                          <a:latin typeface="微软雅黑" panose="020B0503020204020204" pitchFamily="34" charset="-122"/>
                          <a:ea typeface="微软雅黑" panose="020B0503020204020204" pitchFamily="34" charset="-122"/>
                        </a:rPr>
                        <a:t>2</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57505" lvl="0" indent="-357505" algn="l" defTabSz="914400" eaLnBrk="1" fontAlgn="base" latinLnBrk="0" hangingPunct="1">
                        <a:lnSpc>
                          <a:spcPct val="90000"/>
                        </a:lnSpc>
                        <a:spcBef>
                          <a:spcPts val="1800"/>
                        </a:spcBef>
                        <a:spcAft>
                          <a:spcPct val="0"/>
                        </a:spcAft>
                        <a:buClr>
                          <a:schemeClr val="accent1"/>
                        </a:buClr>
                        <a:buSzPct val="80000"/>
                        <a:buFont typeface="Wingdings 2" panose="05020102010507070707" pitchFamily="2" charset="2"/>
                        <a:buChar char=""/>
                        <a:defRPr sz="1800" u="none" kern="1200" baseline="0">
                          <a:solidFill>
                            <a:srgbClr val="9CB032"/>
                          </a:solidFill>
                          <a:latin typeface="Calibri" panose="020F0502020204030204" charset="0"/>
                          <a:ea typeface="幼圆" panose="02010509060101010101" pitchFamily="1" charset="-122"/>
                        </a:defRPr>
                      </a:lvl1pPr>
                      <a:lvl2pPr marL="357505" lvl="1" indent="-357505" algn="l" defTabSz="914400" eaLnBrk="1" fontAlgn="base" latinLnBrk="0" hangingPunct="1">
                        <a:lnSpc>
                          <a:spcPct val="130000"/>
                        </a:lnSpc>
                        <a:spcBef>
                          <a:spcPct val="0"/>
                        </a:spcBef>
                        <a:spcAft>
                          <a:spcPct val="0"/>
                        </a:spcAft>
                        <a:buFont typeface="Calibri" panose="020F0502020204030204" charset="0"/>
                        <a:buChar char=" "/>
                        <a:defRPr sz="1200" b="0" i="0" u="none" kern="1200" baseline="0">
                          <a:solidFill>
                            <a:schemeClr val="tx1"/>
                          </a:solidFill>
                          <a:latin typeface="Calibri" panose="020F0502020204030204" charset="0"/>
                          <a:ea typeface="幼圆" panose="02010509060101010101" pitchFamily="1" charset="-122"/>
                        </a:defRPr>
                      </a:lvl2pPr>
                      <a:lvl3pPr marL="1143000" lvl="2" indent="-228600" algn="l" defTabSz="914400" eaLnBrk="1" fontAlgn="base" latinLnBrk="0" hangingPunct="1">
                        <a:lnSpc>
                          <a:spcPct val="90000"/>
                        </a:lnSpc>
                        <a:spcBef>
                          <a:spcPts val="500"/>
                        </a:spcBef>
                        <a:spcAft>
                          <a:spcPct val="0"/>
                        </a:spcAft>
                        <a:buFont typeface="Calibri" panose="020F0502020204030204" charset="0"/>
                        <a:buChar char="•"/>
                        <a:defRPr sz="1800" b="0" i="0" u="none" kern="1200" baseline="0">
                          <a:solidFill>
                            <a:srgbClr val="7F7F7F"/>
                          </a:solidFill>
                          <a:latin typeface="Calibri" panose="020F0502020204030204" charset="0"/>
                          <a:ea typeface="幼圆" panose="02010509060101010101" pitchFamily="1" charset="-122"/>
                        </a:defRPr>
                      </a:lvl3pPr>
                      <a:lvl4pPr marL="1600200" lvl="3"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4pPr>
                      <a:lvl5pPr marL="2057400" lvl="4"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5pPr>
                    </a:lstStyle>
                    <a:p>
                      <a:pPr marL="0" lvl="0" indent="0" algn="ctr">
                        <a:buNone/>
                      </a:pPr>
                      <a:r>
                        <a:rPr lang="zh-CN" altLang="en-US" sz="2000" dirty="0">
                          <a:solidFill>
                            <a:srgbClr val="000000"/>
                          </a:solidFill>
                          <a:latin typeface="微软雅黑" panose="020B0503020204020204" pitchFamily="34" charset="-122"/>
                          <a:ea typeface="微软雅黑" panose="020B0503020204020204" pitchFamily="34" charset="-122"/>
                        </a:rPr>
                        <a:t>1</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1"/>
                  </a:ext>
                </a:extLst>
              </a:tr>
              <a:tr h="527050">
                <a:tc>
                  <a:txBody>
                    <a:bodyPr/>
                    <a:lstStyle>
                      <a:lvl1pPr marL="357505" lvl="0" indent="-357505" algn="l" defTabSz="914400" eaLnBrk="1" fontAlgn="base" latinLnBrk="0" hangingPunct="1">
                        <a:lnSpc>
                          <a:spcPct val="90000"/>
                        </a:lnSpc>
                        <a:spcBef>
                          <a:spcPts val="1800"/>
                        </a:spcBef>
                        <a:spcAft>
                          <a:spcPct val="0"/>
                        </a:spcAft>
                        <a:buClr>
                          <a:schemeClr val="accent1"/>
                        </a:buClr>
                        <a:buSzPct val="80000"/>
                        <a:buFont typeface="Wingdings 2" panose="05020102010507070707" pitchFamily="2" charset="2"/>
                        <a:buChar char=""/>
                        <a:defRPr sz="1800" u="none" kern="1200" baseline="0">
                          <a:solidFill>
                            <a:srgbClr val="9CB032"/>
                          </a:solidFill>
                          <a:latin typeface="Calibri" panose="020F0502020204030204" charset="0"/>
                          <a:ea typeface="幼圆" panose="02010509060101010101" pitchFamily="1" charset="-122"/>
                        </a:defRPr>
                      </a:lvl1pPr>
                      <a:lvl2pPr marL="357505" lvl="1" indent="-357505" algn="l" defTabSz="914400" eaLnBrk="1" fontAlgn="base" latinLnBrk="0" hangingPunct="1">
                        <a:lnSpc>
                          <a:spcPct val="130000"/>
                        </a:lnSpc>
                        <a:spcBef>
                          <a:spcPct val="0"/>
                        </a:spcBef>
                        <a:spcAft>
                          <a:spcPct val="0"/>
                        </a:spcAft>
                        <a:buFont typeface="Calibri" panose="020F0502020204030204" charset="0"/>
                        <a:buChar char=" "/>
                        <a:defRPr sz="1200" b="0" i="0" u="none" kern="1200" baseline="0">
                          <a:solidFill>
                            <a:schemeClr val="tx1"/>
                          </a:solidFill>
                          <a:latin typeface="Calibri" panose="020F0502020204030204" charset="0"/>
                          <a:ea typeface="幼圆" panose="02010509060101010101" pitchFamily="1" charset="-122"/>
                        </a:defRPr>
                      </a:lvl2pPr>
                      <a:lvl3pPr marL="1143000" lvl="2" indent="-228600" algn="l" defTabSz="914400" eaLnBrk="1" fontAlgn="base" latinLnBrk="0" hangingPunct="1">
                        <a:lnSpc>
                          <a:spcPct val="90000"/>
                        </a:lnSpc>
                        <a:spcBef>
                          <a:spcPts val="500"/>
                        </a:spcBef>
                        <a:spcAft>
                          <a:spcPct val="0"/>
                        </a:spcAft>
                        <a:buFont typeface="Calibri" panose="020F0502020204030204" charset="0"/>
                        <a:buChar char="•"/>
                        <a:defRPr sz="1800" b="0" i="0" u="none" kern="1200" baseline="0">
                          <a:solidFill>
                            <a:srgbClr val="7F7F7F"/>
                          </a:solidFill>
                          <a:latin typeface="Calibri" panose="020F0502020204030204" charset="0"/>
                          <a:ea typeface="幼圆" panose="02010509060101010101" pitchFamily="1" charset="-122"/>
                        </a:defRPr>
                      </a:lvl3pPr>
                      <a:lvl4pPr marL="1600200" lvl="3"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4pPr>
                      <a:lvl5pPr marL="2057400" lvl="4"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5pPr>
                    </a:lstStyle>
                    <a:p>
                      <a:pPr marL="0" lvl="0" indent="0" algn="ctr">
                        <a:buNone/>
                      </a:pPr>
                      <a:r>
                        <a:rPr lang="zh-CN" altLang="en-US" sz="2000" dirty="0">
                          <a:solidFill>
                            <a:srgbClr val="000000"/>
                          </a:solidFill>
                          <a:latin typeface="微软雅黑" panose="020B0503020204020204" pitchFamily="34" charset="-122"/>
                          <a:ea typeface="微软雅黑" panose="020B0503020204020204" pitchFamily="34" charset="-122"/>
                        </a:rPr>
                        <a:t>作业2</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57505" lvl="0" indent="-357505" algn="l" defTabSz="914400" eaLnBrk="1" fontAlgn="base" latinLnBrk="0" hangingPunct="1">
                        <a:lnSpc>
                          <a:spcPct val="90000"/>
                        </a:lnSpc>
                        <a:spcBef>
                          <a:spcPts val="1800"/>
                        </a:spcBef>
                        <a:spcAft>
                          <a:spcPct val="0"/>
                        </a:spcAft>
                        <a:buClr>
                          <a:schemeClr val="accent1"/>
                        </a:buClr>
                        <a:buSzPct val="80000"/>
                        <a:buFont typeface="Wingdings 2" panose="05020102010507070707" pitchFamily="2" charset="2"/>
                        <a:buChar char=""/>
                        <a:defRPr sz="1800" u="none" kern="1200" baseline="0">
                          <a:solidFill>
                            <a:srgbClr val="9CB032"/>
                          </a:solidFill>
                          <a:latin typeface="Calibri" panose="020F0502020204030204" charset="0"/>
                          <a:ea typeface="幼圆" panose="02010509060101010101" pitchFamily="1" charset="-122"/>
                        </a:defRPr>
                      </a:lvl1pPr>
                      <a:lvl2pPr marL="357505" lvl="1" indent="-357505" algn="l" defTabSz="914400" eaLnBrk="1" fontAlgn="base" latinLnBrk="0" hangingPunct="1">
                        <a:lnSpc>
                          <a:spcPct val="130000"/>
                        </a:lnSpc>
                        <a:spcBef>
                          <a:spcPct val="0"/>
                        </a:spcBef>
                        <a:spcAft>
                          <a:spcPct val="0"/>
                        </a:spcAft>
                        <a:buFont typeface="Calibri" panose="020F0502020204030204" charset="0"/>
                        <a:buChar char=" "/>
                        <a:defRPr sz="1200" b="0" i="0" u="none" kern="1200" baseline="0">
                          <a:solidFill>
                            <a:schemeClr val="tx1"/>
                          </a:solidFill>
                          <a:latin typeface="Calibri" panose="020F0502020204030204" charset="0"/>
                          <a:ea typeface="幼圆" panose="02010509060101010101" pitchFamily="1" charset="-122"/>
                        </a:defRPr>
                      </a:lvl2pPr>
                      <a:lvl3pPr marL="1143000" lvl="2" indent="-228600" algn="l" defTabSz="914400" eaLnBrk="1" fontAlgn="base" latinLnBrk="0" hangingPunct="1">
                        <a:lnSpc>
                          <a:spcPct val="90000"/>
                        </a:lnSpc>
                        <a:spcBef>
                          <a:spcPts val="500"/>
                        </a:spcBef>
                        <a:spcAft>
                          <a:spcPct val="0"/>
                        </a:spcAft>
                        <a:buFont typeface="Calibri" panose="020F0502020204030204" charset="0"/>
                        <a:buChar char="•"/>
                        <a:defRPr sz="1800" b="0" i="0" u="none" kern="1200" baseline="0">
                          <a:solidFill>
                            <a:srgbClr val="7F7F7F"/>
                          </a:solidFill>
                          <a:latin typeface="Calibri" panose="020F0502020204030204" charset="0"/>
                          <a:ea typeface="幼圆" panose="02010509060101010101" pitchFamily="1" charset="-122"/>
                        </a:defRPr>
                      </a:lvl3pPr>
                      <a:lvl4pPr marL="1600200" lvl="3"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4pPr>
                      <a:lvl5pPr marL="2057400" lvl="4"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5pPr>
                    </a:lstStyle>
                    <a:p>
                      <a:pPr marL="0" lvl="0" indent="0" algn="ctr">
                        <a:buNone/>
                      </a:pPr>
                      <a:r>
                        <a:rPr lang="zh-CN" altLang="en-US" sz="2000" dirty="0">
                          <a:solidFill>
                            <a:srgbClr val="000000"/>
                          </a:solidFill>
                          <a:latin typeface="微软雅黑" panose="020B0503020204020204" pitchFamily="34" charset="-122"/>
                          <a:ea typeface="微软雅黑" panose="020B0503020204020204" pitchFamily="34" charset="-122"/>
                        </a:rPr>
                        <a:t>3</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57505" lvl="0" indent="-357505" algn="l" defTabSz="914400" eaLnBrk="1" fontAlgn="base" latinLnBrk="0" hangingPunct="1">
                        <a:lnSpc>
                          <a:spcPct val="90000"/>
                        </a:lnSpc>
                        <a:spcBef>
                          <a:spcPts val="1800"/>
                        </a:spcBef>
                        <a:spcAft>
                          <a:spcPct val="0"/>
                        </a:spcAft>
                        <a:buClr>
                          <a:schemeClr val="accent1"/>
                        </a:buClr>
                        <a:buSzPct val="80000"/>
                        <a:buFont typeface="Wingdings 2" panose="05020102010507070707" pitchFamily="2" charset="2"/>
                        <a:buChar char=""/>
                        <a:defRPr sz="1800" u="none" kern="1200" baseline="0">
                          <a:solidFill>
                            <a:srgbClr val="9CB032"/>
                          </a:solidFill>
                          <a:latin typeface="Calibri" panose="020F0502020204030204" charset="0"/>
                          <a:ea typeface="幼圆" panose="02010509060101010101" pitchFamily="1" charset="-122"/>
                        </a:defRPr>
                      </a:lvl1pPr>
                      <a:lvl2pPr marL="357505" lvl="1" indent="-357505" algn="l" defTabSz="914400" eaLnBrk="1" fontAlgn="base" latinLnBrk="0" hangingPunct="1">
                        <a:lnSpc>
                          <a:spcPct val="130000"/>
                        </a:lnSpc>
                        <a:spcBef>
                          <a:spcPct val="0"/>
                        </a:spcBef>
                        <a:spcAft>
                          <a:spcPct val="0"/>
                        </a:spcAft>
                        <a:buFont typeface="Calibri" panose="020F0502020204030204" charset="0"/>
                        <a:buChar char=" "/>
                        <a:defRPr sz="1200" b="0" i="0" u="none" kern="1200" baseline="0">
                          <a:solidFill>
                            <a:schemeClr val="tx1"/>
                          </a:solidFill>
                          <a:latin typeface="Calibri" panose="020F0502020204030204" charset="0"/>
                          <a:ea typeface="幼圆" panose="02010509060101010101" pitchFamily="1" charset="-122"/>
                        </a:defRPr>
                      </a:lvl2pPr>
                      <a:lvl3pPr marL="1143000" lvl="2" indent="-228600" algn="l" defTabSz="914400" eaLnBrk="1" fontAlgn="base" latinLnBrk="0" hangingPunct="1">
                        <a:lnSpc>
                          <a:spcPct val="90000"/>
                        </a:lnSpc>
                        <a:spcBef>
                          <a:spcPts val="500"/>
                        </a:spcBef>
                        <a:spcAft>
                          <a:spcPct val="0"/>
                        </a:spcAft>
                        <a:buFont typeface="Calibri" panose="020F0502020204030204" charset="0"/>
                        <a:buChar char="•"/>
                        <a:defRPr sz="1800" b="0" i="0" u="none" kern="1200" baseline="0">
                          <a:solidFill>
                            <a:srgbClr val="7F7F7F"/>
                          </a:solidFill>
                          <a:latin typeface="Calibri" panose="020F0502020204030204" charset="0"/>
                          <a:ea typeface="幼圆" panose="02010509060101010101" pitchFamily="1" charset="-122"/>
                        </a:defRPr>
                      </a:lvl3pPr>
                      <a:lvl4pPr marL="1600200" lvl="3"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4pPr>
                      <a:lvl5pPr marL="2057400" lvl="4"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5pPr>
                    </a:lstStyle>
                    <a:p>
                      <a:pPr marL="0" lvl="0" indent="0" algn="ctr">
                        <a:buNone/>
                      </a:pPr>
                      <a:r>
                        <a:rPr lang="zh-CN" altLang="en-US" sz="2000" dirty="0">
                          <a:solidFill>
                            <a:srgbClr val="000000"/>
                          </a:solidFill>
                          <a:latin typeface="微软雅黑" panose="020B0503020204020204" pitchFamily="34" charset="-122"/>
                          <a:ea typeface="微软雅黑" panose="020B0503020204020204" pitchFamily="34" charset="-122"/>
                        </a:rPr>
                        <a:t>1</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2"/>
                  </a:ext>
                </a:extLst>
              </a:tr>
              <a:tr h="527050">
                <a:tc>
                  <a:txBody>
                    <a:bodyPr/>
                    <a:lstStyle>
                      <a:lvl1pPr marL="357505" lvl="0" indent="-357505" algn="l" defTabSz="914400" eaLnBrk="1" fontAlgn="base" latinLnBrk="0" hangingPunct="1">
                        <a:lnSpc>
                          <a:spcPct val="90000"/>
                        </a:lnSpc>
                        <a:spcBef>
                          <a:spcPts val="1800"/>
                        </a:spcBef>
                        <a:spcAft>
                          <a:spcPct val="0"/>
                        </a:spcAft>
                        <a:buClr>
                          <a:schemeClr val="accent1"/>
                        </a:buClr>
                        <a:buSzPct val="80000"/>
                        <a:buFont typeface="Wingdings 2" panose="05020102010507070707" pitchFamily="2" charset="2"/>
                        <a:buChar char=""/>
                        <a:defRPr sz="1800" u="none" kern="1200" baseline="0">
                          <a:solidFill>
                            <a:srgbClr val="9CB032"/>
                          </a:solidFill>
                          <a:latin typeface="Calibri" panose="020F0502020204030204" charset="0"/>
                          <a:ea typeface="幼圆" panose="02010509060101010101" pitchFamily="1" charset="-122"/>
                        </a:defRPr>
                      </a:lvl1pPr>
                      <a:lvl2pPr marL="357505" lvl="1" indent="-357505" algn="l" defTabSz="914400" eaLnBrk="1" fontAlgn="base" latinLnBrk="0" hangingPunct="1">
                        <a:lnSpc>
                          <a:spcPct val="130000"/>
                        </a:lnSpc>
                        <a:spcBef>
                          <a:spcPct val="0"/>
                        </a:spcBef>
                        <a:spcAft>
                          <a:spcPct val="0"/>
                        </a:spcAft>
                        <a:buFont typeface="Calibri" panose="020F0502020204030204" charset="0"/>
                        <a:buChar char=" "/>
                        <a:defRPr sz="1200" b="0" i="0" u="none" kern="1200" baseline="0">
                          <a:solidFill>
                            <a:schemeClr val="tx1"/>
                          </a:solidFill>
                          <a:latin typeface="Calibri" panose="020F0502020204030204" charset="0"/>
                          <a:ea typeface="幼圆" panose="02010509060101010101" pitchFamily="1" charset="-122"/>
                        </a:defRPr>
                      </a:lvl2pPr>
                      <a:lvl3pPr marL="1143000" lvl="2" indent="-228600" algn="l" defTabSz="914400" eaLnBrk="1" fontAlgn="base" latinLnBrk="0" hangingPunct="1">
                        <a:lnSpc>
                          <a:spcPct val="90000"/>
                        </a:lnSpc>
                        <a:spcBef>
                          <a:spcPts val="500"/>
                        </a:spcBef>
                        <a:spcAft>
                          <a:spcPct val="0"/>
                        </a:spcAft>
                        <a:buFont typeface="Calibri" panose="020F0502020204030204" charset="0"/>
                        <a:buChar char="•"/>
                        <a:defRPr sz="1800" b="0" i="0" u="none" kern="1200" baseline="0">
                          <a:solidFill>
                            <a:srgbClr val="7F7F7F"/>
                          </a:solidFill>
                          <a:latin typeface="Calibri" panose="020F0502020204030204" charset="0"/>
                          <a:ea typeface="幼圆" panose="02010509060101010101" pitchFamily="1" charset="-122"/>
                        </a:defRPr>
                      </a:lvl3pPr>
                      <a:lvl4pPr marL="1600200" lvl="3"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4pPr>
                      <a:lvl5pPr marL="2057400" lvl="4"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5pPr>
                    </a:lstStyle>
                    <a:p>
                      <a:pPr marL="0" lvl="0" indent="0" algn="ctr">
                        <a:buNone/>
                      </a:pPr>
                      <a:r>
                        <a:rPr lang="zh-CN" altLang="en-US" sz="2000" dirty="0">
                          <a:solidFill>
                            <a:srgbClr val="000000"/>
                          </a:solidFill>
                          <a:latin typeface="微软雅黑" panose="020B0503020204020204" pitchFamily="34" charset="-122"/>
                          <a:ea typeface="微软雅黑" panose="020B0503020204020204" pitchFamily="34" charset="-122"/>
                        </a:rPr>
                        <a:t>作业3</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57505" lvl="0" indent="-357505" algn="l" defTabSz="914400" eaLnBrk="1" fontAlgn="base" latinLnBrk="0" hangingPunct="1">
                        <a:lnSpc>
                          <a:spcPct val="90000"/>
                        </a:lnSpc>
                        <a:spcBef>
                          <a:spcPts val="1800"/>
                        </a:spcBef>
                        <a:spcAft>
                          <a:spcPct val="0"/>
                        </a:spcAft>
                        <a:buClr>
                          <a:schemeClr val="accent1"/>
                        </a:buClr>
                        <a:buSzPct val="80000"/>
                        <a:buFont typeface="Wingdings 2" panose="05020102010507070707" pitchFamily="2" charset="2"/>
                        <a:buChar char=""/>
                        <a:defRPr sz="1800" u="none" kern="1200" baseline="0">
                          <a:solidFill>
                            <a:srgbClr val="9CB032"/>
                          </a:solidFill>
                          <a:latin typeface="Calibri" panose="020F0502020204030204" charset="0"/>
                          <a:ea typeface="幼圆" panose="02010509060101010101" pitchFamily="1" charset="-122"/>
                        </a:defRPr>
                      </a:lvl1pPr>
                      <a:lvl2pPr marL="357505" lvl="1" indent="-357505" algn="l" defTabSz="914400" eaLnBrk="1" fontAlgn="base" latinLnBrk="0" hangingPunct="1">
                        <a:lnSpc>
                          <a:spcPct val="130000"/>
                        </a:lnSpc>
                        <a:spcBef>
                          <a:spcPct val="0"/>
                        </a:spcBef>
                        <a:spcAft>
                          <a:spcPct val="0"/>
                        </a:spcAft>
                        <a:buFont typeface="Calibri" panose="020F0502020204030204" charset="0"/>
                        <a:buChar char=" "/>
                        <a:defRPr sz="1200" b="0" i="0" u="none" kern="1200" baseline="0">
                          <a:solidFill>
                            <a:schemeClr val="tx1"/>
                          </a:solidFill>
                          <a:latin typeface="Calibri" panose="020F0502020204030204" charset="0"/>
                          <a:ea typeface="幼圆" panose="02010509060101010101" pitchFamily="1" charset="-122"/>
                        </a:defRPr>
                      </a:lvl2pPr>
                      <a:lvl3pPr marL="1143000" lvl="2" indent="-228600" algn="l" defTabSz="914400" eaLnBrk="1" fontAlgn="base" latinLnBrk="0" hangingPunct="1">
                        <a:lnSpc>
                          <a:spcPct val="90000"/>
                        </a:lnSpc>
                        <a:spcBef>
                          <a:spcPts val="500"/>
                        </a:spcBef>
                        <a:spcAft>
                          <a:spcPct val="0"/>
                        </a:spcAft>
                        <a:buFont typeface="Calibri" panose="020F0502020204030204" charset="0"/>
                        <a:buChar char="•"/>
                        <a:defRPr sz="1800" b="0" i="0" u="none" kern="1200" baseline="0">
                          <a:solidFill>
                            <a:srgbClr val="7F7F7F"/>
                          </a:solidFill>
                          <a:latin typeface="Calibri" panose="020F0502020204030204" charset="0"/>
                          <a:ea typeface="幼圆" panose="02010509060101010101" pitchFamily="1" charset="-122"/>
                        </a:defRPr>
                      </a:lvl3pPr>
                      <a:lvl4pPr marL="1600200" lvl="3"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4pPr>
                      <a:lvl5pPr marL="2057400" lvl="4"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5pPr>
                    </a:lstStyle>
                    <a:p>
                      <a:pPr marL="0" lvl="0" indent="0" algn="ctr">
                        <a:buNone/>
                      </a:pPr>
                      <a:r>
                        <a:rPr lang="zh-CN" altLang="en-US" sz="2000" dirty="0">
                          <a:solidFill>
                            <a:srgbClr val="000000"/>
                          </a:solidFill>
                          <a:latin typeface="微软雅黑" panose="020B0503020204020204" pitchFamily="34" charset="-122"/>
                          <a:ea typeface="微软雅黑" panose="020B0503020204020204" pitchFamily="34" charset="-122"/>
                        </a:rPr>
                        <a:t>2</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57505" lvl="0" indent="-357505" algn="l" defTabSz="914400" eaLnBrk="1" fontAlgn="base" latinLnBrk="0" hangingPunct="1">
                        <a:lnSpc>
                          <a:spcPct val="90000"/>
                        </a:lnSpc>
                        <a:spcBef>
                          <a:spcPts val="1800"/>
                        </a:spcBef>
                        <a:spcAft>
                          <a:spcPct val="0"/>
                        </a:spcAft>
                        <a:buClr>
                          <a:schemeClr val="accent1"/>
                        </a:buClr>
                        <a:buSzPct val="80000"/>
                        <a:buFont typeface="Wingdings 2" panose="05020102010507070707" pitchFamily="2" charset="2"/>
                        <a:buChar char=""/>
                        <a:defRPr sz="1800" u="none" kern="1200" baseline="0">
                          <a:solidFill>
                            <a:srgbClr val="9CB032"/>
                          </a:solidFill>
                          <a:latin typeface="Calibri" panose="020F0502020204030204" charset="0"/>
                          <a:ea typeface="幼圆" panose="02010509060101010101" pitchFamily="1" charset="-122"/>
                        </a:defRPr>
                      </a:lvl1pPr>
                      <a:lvl2pPr marL="357505" lvl="1" indent="-357505" algn="l" defTabSz="914400" eaLnBrk="1" fontAlgn="base" latinLnBrk="0" hangingPunct="1">
                        <a:lnSpc>
                          <a:spcPct val="130000"/>
                        </a:lnSpc>
                        <a:spcBef>
                          <a:spcPct val="0"/>
                        </a:spcBef>
                        <a:spcAft>
                          <a:spcPct val="0"/>
                        </a:spcAft>
                        <a:buFont typeface="Calibri" panose="020F0502020204030204" charset="0"/>
                        <a:buChar char=" "/>
                        <a:defRPr sz="1200" b="0" i="0" u="none" kern="1200" baseline="0">
                          <a:solidFill>
                            <a:schemeClr val="tx1"/>
                          </a:solidFill>
                          <a:latin typeface="Calibri" panose="020F0502020204030204" charset="0"/>
                          <a:ea typeface="幼圆" panose="02010509060101010101" pitchFamily="1" charset="-122"/>
                        </a:defRPr>
                      </a:lvl2pPr>
                      <a:lvl3pPr marL="1143000" lvl="2" indent="-228600" algn="l" defTabSz="914400" eaLnBrk="1" fontAlgn="base" latinLnBrk="0" hangingPunct="1">
                        <a:lnSpc>
                          <a:spcPct val="90000"/>
                        </a:lnSpc>
                        <a:spcBef>
                          <a:spcPts val="500"/>
                        </a:spcBef>
                        <a:spcAft>
                          <a:spcPct val="0"/>
                        </a:spcAft>
                        <a:buFont typeface="Calibri" panose="020F0502020204030204" charset="0"/>
                        <a:buChar char="•"/>
                        <a:defRPr sz="1800" b="0" i="0" u="none" kern="1200" baseline="0">
                          <a:solidFill>
                            <a:srgbClr val="7F7F7F"/>
                          </a:solidFill>
                          <a:latin typeface="Calibri" panose="020F0502020204030204" charset="0"/>
                          <a:ea typeface="幼圆" panose="02010509060101010101" pitchFamily="1" charset="-122"/>
                        </a:defRPr>
                      </a:lvl3pPr>
                      <a:lvl4pPr marL="1600200" lvl="3"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4pPr>
                      <a:lvl5pPr marL="2057400" lvl="4" indent="-228600" algn="l" defTabSz="914400" eaLnBrk="1" fontAlgn="base" latinLnBrk="0" hangingPunct="1">
                        <a:lnSpc>
                          <a:spcPct val="90000"/>
                        </a:lnSpc>
                        <a:spcBef>
                          <a:spcPts val="500"/>
                        </a:spcBef>
                        <a:spcAft>
                          <a:spcPct val="0"/>
                        </a:spcAft>
                        <a:buFont typeface="Calibri" panose="020F0502020204030204" charset="0"/>
                        <a:buChar char="•"/>
                        <a:defRPr sz="1600" b="0" i="0" u="none" kern="1200" baseline="0">
                          <a:solidFill>
                            <a:srgbClr val="7F7F7F"/>
                          </a:solidFill>
                          <a:latin typeface="Calibri" panose="020F0502020204030204" charset="0"/>
                          <a:ea typeface="幼圆" panose="02010509060101010101" pitchFamily="1" charset="-122"/>
                        </a:defRPr>
                      </a:lvl5pPr>
                    </a:lstStyle>
                    <a:p>
                      <a:pPr marL="0" lvl="0" indent="0" algn="ctr">
                        <a:buNone/>
                      </a:pPr>
                      <a:r>
                        <a:rPr lang="zh-CN" altLang="en-US" sz="2000" dirty="0">
                          <a:solidFill>
                            <a:srgbClr val="000000"/>
                          </a:solidFill>
                          <a:latin typeface="微软雅黑" panose="020B0503020204020204" pitchFamily="34" charset="-122"/>
                          <a:ea typeface="微软雅黑" panose="020B0503020204020204" pitchFamily="34" charset="-122"/>
                        </a:rPr>
                        <a:t>3</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3"/>
                  </a:ext>
                </a:extLst>
              </a:tr>
            </a:tbl>
          </a:graphicData>
        </a:graphic>
      </p:graphicFrame>
      <p:sp>
        <p:nvSpPr>
          <p:cNvPr id="3" name="文本框 2"/>
          <p:cNvSpPr txBox="1"/>
          <p:nvPr/>
        </p:nvSpPr>
        <p:spPr>
          <a:xfrm>
            <a:off x="4590415" y="1906270"/>
            <a:ext cx="7329805" cy="3046095"/>
          </a:xfrm>
          <a:prstGeom prst="rect">
            <a:avLst/>
          </a:prstGeom>
          <a:solidFill>
            <a:srgbClr val="B6D4ED"/>
          </a:solidFill>
        </p:spPr>
        <p:txBody>
          <a:bodyPr wrap="square" rtlCol="0" anchor="t">
            <a:spAutoFit/>
          </a:bodyPr>
          <a:lstStyle/>
          <a:p>
            <a:pPr marL="1905" indent="0" fontAlgn="auto">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sym typeface="+mn-ea"/>
              </a:rPr>
              <a:t>调度方案（1，2，3）的完成时间计算：</a:t>
            </a:r>
          </a:p>
          <a:p>
            <a:pPr marL="342900" indent="-349250" fontAlgn="auto">
              <a:lnSpc>
                <a:spcPct val="150000"/>
              </a:lnSpc>
              <a:buFont typeface="Arial" panose="020B0604020202020204" pitchFamily="34" charset="0"/>
              <a:buChar char="•"/>
            </a:pPr>
            <a:r>
              <a:rPr lang="zh-CN" altLang="en-US" sz="2000" dirty="0">
                <a:solidFill>
                  <a:srgbClr val="000000"/>
                </a:solidFill>
                <a:latin typeface="微软雅黑" panose="020B0503020204020204" pitchFamily="34" charset="-122"/>
                <a:ea typeface="微软雅黑" panose="020B0503020204020204" pitchFamily="34" charset="-122"/>
                <a:sym typeface="+mn-ea"/>
              </a:rPr>
              <a:t>作业一在机器1上完成的时间是2，在机器2上完成的时间是3。</a:t>
            </a:r>
          </a:p>
          <a:p>
            <a:pPr marL="342900" indent="-349250" fontAlgn="auto">
              <a:lnSpc>
                <a:spcPct val="150000"/>
              </a:lnSpc>
              <a:buFont typeface="Arial" panose="020B0604020202020204" pitchFamily="34" charset="0"/>
              <a:buChar char="•"/>
            </a:pPr>
            <a:r>
              <a:rPr lang="zh-CN" altLang="en-US" sz="2000" dirty="0">
                <a:solidFill>
                  <a:srgbClr val="000000"/>
                </a:solidFill>
                <a:latin typeface="微软雅黑" panose="020B0503020204020204" pitchFamily="34" charset="-122"/>
                <a:ea typeface="微软雅黑" panose="020B0503020204020204" pitchFamily="34" charset="-122"/>
                <a:sym typeface="+mn-ea"/>
              </a:rPr>
              <a:t>作业二在机器1上完成的时间是5，在机器2上完成的时间是6。</a:t>
            </a:r>
          </a:p>
          <a:p>
            <a:pPr marL="342900" indent="-349250" fontAlgn="auto">
              <a:lnSpc>
                <a:spcPct val="150000"/>
              </a:lnSpc>
              <a:buFont typeface="Arial" panose="020B0604020202020204" pitchFamily="34" charset="0"/>
              <a:buChar char="•"/>
            </a:pPr>
            <a:r>
              <a:rPr lang="zh-CN" altLang="en-US" sz="2000" dirty="0">
                <a:solidFill>
                  <a:srgbClr val="000000"/>
                </a:solidFill>
                <a:latin typeface="微软雅黑" panose="020B0503020204020204" pitchFamily="34" charset="-122"/>
                <a:ea typeface="微软雅黑" panose="020B0503020204020204" pitchFamily="34" charset="-122"/>
                <a:sym typeface="+mn-ea"/>
              </a:rPr>
              <a:t>作业三在机器1上完成的时间是7，在机器2上完成的时间是10。</a:t>
            </a:r>
          </a:p>
          <a:p>
            <a:pPr marL="1905" indent="0" algn="ctr" fontAlgn="auto">
              <a:lnSpc>
                <a:spcPct val="150000"/>
              </a:lnSpc>
              <a:buNone/>
            </a:pPr>
            <a:r>
              <a:rPr lang="zh-CN" altLang="en-US" sz="2800" i="1" dirty="0">
                <a:solidFill>
                  <a:srgbClr val="000000"/>
                </a:solidFill>
                <a:latin typeface="微软雅黑" panose="020B0503020204020204" pitchFamily="34" charset="-122"/>
                <a:ea typeface="微软雅黑" panose="020B0503020204020204" pitchFamily="34" charset="-122"/>
                <a:sym typeface="+mn-ea"/>
              </a:rPr>
              <a:t>f=3+6+10=19</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1"/>
          <p:cNvPicPr>
            <a:picLocks noChangeAspect="1"/>
          </p:cNvPicPr>
          <p:nvPr/>
        </p:nvPicPr>
        <p:blipFill>
          <a:blip r:embed="rId4" cstate="print"/>
          <a:stretch>
            <a:fillRect/>
          </a:stretch>
        </p:blipFill>
        <p:spPr>
          <a:xfrm>
            <a:off x="9473238" y="5797260"/>
            <a:ext cx="1133856" cy="1133856"/>
          </a:xfrm>
          <a:prstGeom prst="rect">
            <a:avLst/>
          </a:prstGeom>
        </p:spPr>
      </p:pic>
      <p:sp>
        <p:nvSpPr>
          <p:cNvPr id="12" name="Title 8"/>
          <p:cNvSpPr txBox="1"/>
          <p:nvPr/>
        </p:nvSpPr>
        <p:spPr>
          <a:xfrm>
            <a:off x="2046369" y="6021288"/>
            <a:ext cx="8403020"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0" lang="zh-CN" sz="4400" kern="1200">
                <a:solidFill>
                  <a:schemeClr val="tx1"/>
                </a:solidFill>
                <a:latin typeface="+mj-lt"/>
                <a:ea typeface="+mj-ea"/>
                <a:cs typeface="+mj-cs"/>
              </a:defRPr>
            </a:lvl1pPr>
          </a:lstStyle>
          <a:p>
            <a:pPr algn="ctr">
              <a:spcBef>
                <a:spcPts val="0"/>
              </a:spcBef>
            </a:pPr>
            <a:r>
              <a:rPr lang="zh-CN" altLang="en-US" sz="3200" b="1" dirty="0">
                <a:solidFill>
                  <a:srgbClr val="FF0000"/>
                </a:solidFill>
                <a:latin typeface="+mn-lt"/>
                <a:ea typeface="+mn-ea"/>
                <a:cs typeface="+mn-cs"/>
              </a:rPr>
              <a:t>批处理作业调度问题</a:t>
            </a:r>
            <a:endParaRPr lang="zh-CN" altLang="en-US" sz="4800" dirty="0">
              <a:solidFill>
                <a:srgbClr val="FF0000"/>
              </a:solidFill>
              <a:latin typeface="+mn-lt"/>
            </a:endParaRPr>
          </a:p>
        </p:txBody>
      </p:sp>
      <p:pic>
        <p:nvPicPr>
          <p:cNvPr id="2150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5419" y="1003598"/>
            <a:ext cx="7543800" cy="1581150"/>
          </a:xfrm>
          <a:prstGeom prst="rect">
            <a:avLst/>
          </a:prstGeom>
          <a:noFill/>
          <a:ln>
            <a:noFill/>
          </a:ln>
          <a:effectLst/>
        </p:spPr>
      </p:pic>
      <p:pic>
        <p:nvPicPr>
          <p:cNvPr id="2150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3725" y="2574827"/>
            <a:ext cx="7543800" cy="1343025"/>
          </a:xfrm>
          <a:prstGeom prst="rect">
            <a:avLst/>
          </a:prstGeom>
          <a:noFill/>
          <a:ln>
            <a:noFill/>
          </a:ln>
          <a:effectLst/>
        </p:spPr>
      </p:pic>
      <p:pic>
        <p:nvPicPr>
          <p:cNvPr id="2150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3725" y="260648"/>
            <a:ext cx="7886700" cy="742950"/>
          </a:xfrm>
          <a:prstGeom prst="rect">
            <a:avLst/>
          </a:prstGeom>
          <a:noFill/>
          <a:ln>
            <a:noFill/>
          </a:ln>
          <a:effectLst/>
        </p:spPr>
      </p:pic>
      <p:pic>
        <p:nvPicPr>
          <p:cNvPr id="2151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6369" y="3984891"/>
            <a:ext cx="7867650" cy="1504950"/>
          </a:xfrm>
          <a:prstGeom prst="rect">
            <a:avLst/>
          </a:prstGeom>
          <a:noFill/>
          <a:ln>
            <a:noFill/>
          </a:ln>
          <a:effec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accel="50000" decel="50000" fill="hold" nodeType="withEffect">
                                  <p:stCondLst>
                                    <p:cond delay="500"/>
                                  </p:stCondLst>
                                  <p:childTnLst>
                                    <p:animRot by="21600000">
                                      <p:cBhvr>
                                        <p:cTn id="6" dur="5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1"/>
          <p:cNvPicPr>
            <a:picLocks noChangeAspect="1"/>
          </p:cNvPicPr>
          <p:nvPr/>
        </p:nvPicPr>
        <p:blipFill>
          <a:blip r:embed="rId4" cstate="print"/>
          <a:stretch>
            <a:fillRect/>
          </a:stretch>
        </p:blipFill>
        <p:spPr>
          <a:xfrm>
            <a:off x="9534144" y="5797260"/>
            <a:ext cx="1133856" cy="1133856"/>
          </a:xfrm>
          <a:prstGeom prst="rect">
            <a:avLst/>
          </a:prstGeom>
        </p:spPr>
      </p:pic>
      <p:sp>
        <p:nvSpPr>
          <p:cNvPr id="12" name="Title 8"/>
          <p:cNvSpPr txBox="1"/>
          <p:nvPr/>
        </p:nvSpPr>
        <p:spPr>
          <a:xfrm>
            <a:off x="2046369" y="6021288"/>
            <a:ext cx="8403020"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0" lang="zh-CN" sz="4400" kern="1200">
                <a:solidFill>
                  <a:schemeClr val="tx1"/>
                </a:solidFill>
                <a:latin typeface="+mj-lt"/>
                <a:ea typeface="+mj-ea"/>
                <a:cs typeface="+mj-cs"/>
              </a:defRPr>
            </a:lvl1pPr>
          </a:lstStyle>
          <a:p>
            <a:pPr algn="ctr">
              <a:spcBef>
                <a:spcPts val="0"/>
              </a:spcBef>
            </a:pPr>
            <a:r>
              <a:rPr lang="zh-CN" altLang="en-US" sz="3200" b="1" dirty="0">
                <a:solidFill>
                  <a:srgbClr val="FF0000"/>
                </a:solidFill>
                <a:latin typeface="+mn-lt"/>
                <a:ea typeface="+mn-ea"/>
                <a:cs typeface="+mn-cs"/>
              </a:rPr>
              <a:t>批处理作业调度问题</a:t>
            </a:r>
            <a:endParaRPr lang="zh-CN" altLang="en-US" sz="4800" dirty="0">
              <a:solidFill>
                <a:srgbClr val="FF0000"/>
              </a:solidFill>
              <a:latin typeface="+mn-lt"/>
            </a:endParaRPr>
          </a:p>
        </p:txBody>
      </p:sp>
      <p:pic>
        <p:nvPicPr>
          <p:cNvPr id="2355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9348" y="105197"/>
            <a:ext cx="7886700" cy="742950"/>
          </a:xfrm>
          <a:prstGeom prst="rect">
            <a:avLst/>
          </a:prstGeom>
          <a:noFill/>
          <a:ln>
            <a:noFill/>
          </a:ln>
          <a:effectLst/>
        </p:spPr>
      </p:pic>
      <p:pic>
        <p:nvPicPr>
          <p:cNvPr id="235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7414" y="1085850"/>
            <a:ext cx="7877175" cy="4686300"/>
          </a:xfrm>
          <a:prstGeom prst="rect">
            <a:avLst/>
          </a:prstGeom>
          <a:noFill/>
          <a:ln>
            <a:noFill/>
          </a:ln>
          <a:effec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accel="50000" decel="50000" fill="hold" nodeType="withEffect">
                                  <p:stCondLst>
                                    <p:cond delay="500"/>
                                  </p:stCondLst>
                                  <p:childTnLst>
                                    <p:animRot by="21600000">
                                      <p:cBhvr>
                                        <p:cTn id="6" dur="5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1"/>
          <p:cNvPicPr>
            <a:picLocks noChangeAspect="1"/>
          </p:cNvPicPr>
          <p:nvPr/>
        </p:nvPicPr>
        <p:blipFill>
          <a:blip r:embed="rId4" cstate="print"/>
          <a:stretch>
            <a:fillRect/>
          </a:stretch>
        </p:blipFill>
        <p:spPr>
          <a:xfrm>
            <a:off x="9534144" y="5797260"/>
            <a:ext cx="1133856" cy="1133856"/>
          </a:xfrm>
          <a:prstGeom prst="rect">
            <a:avLst/>
          </a:prstGeom>
        </p:spPr>
      </p:pic>
      <p:sp>
        <p:nvSpPr>
          <p:cNvPr id="12" name="Title 8"/>
          <p:cNvSpPr txBox="1"/>
          <p:nvPr/>
        </p:nvSpPr>
        <p:spPr>
          <a:xfrm>
            <a:off x="2046369" y="6021288"/>
            <a:ext cx="8403020"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0" lang="zh-CN" sz="4400" kern="1200">
                <a:solidFill>
                  <a:schemeClr val="tx1"/>
                </a:solidFill>
                <a:latin typeface="+mj-lt"/>
                <a:ea typeface="+mj-ea"/>
                <a:cs typeface="+mj-cs"/>
              </a:defRPr>
            </a:lvl1pPr>
          </a:lstStyle>
          <a:p>
            <a:pPr algn="ctr">
              <a:spcBef>
                <a:spcPts val="0"/>
              </a:spcBef>
            </a:pPr>
            <a:r>
              <a:rPr lang="zh-CN" altLang="en-US" sz="3200" b="1" dirty="0">
                <a:solidFill>
                  <a:srgbClr val="FF0000"/>
                </a:solidFill>
                <a:latin typeface="+mn-lt"/>
                <a:ea typeface="+mn-ea"/>
                <a:cs typeface="+mn-cs"/>
              </a:rPr>
              <a:t>批处理作业调度问题</a:t>
            </a:r>
            <a:endParaRPr lang="zh-CN" altLang="en-US" sz="4800" dirty="0">
              <a:solidFill>
                <a:srgbClr val="FF0000"/>
              </a:solidFill>
              <a:latin typeface="+mn-lt"/>
            </a:endParaRPr>
          </a:p>
        </p:txBody>
      </p:sp>
      <p:pic>
        <p:nvPicPr>
          <p:cNvPr id="2253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8780" y="404664"/>
            <a:ext cx="8020050" cy="762000"/>
          </a:xfrm>
          <a:prstGeom prst="rect">
            <a:avLst/>
          </a:prstGeom>
          <a:noFill/>
          <a:ln>
            <a:noFill/>
          </a:ln>
          <a:effectLst/>
        </p:spPr>
      </p:pic>
      <p:pic>
        <p:nvPicPr>
          <p:cNvPr id="2253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1" y="1772816"/>
            <a:ext cx="9020175" cy="704850"/>
          </a:xfrm>
          <a:prstGeom prst="rect">
            <a:avLst/>
          </a:prstGeom>
          <a:noFill/>
          <a:ln>
            <a:noFill/>
          </a:ln>
          <a:effectLst/>
        </p:spPr>
      </p:pic>
      <p:pic>
        <p:nvPicPr>
          <p:cNvPr id="2253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0839" y="3257550"/>
            <a:ext cx="6410325" cy="342900"/>
          </a:xfrm>
          <a:prstGeom prst="rect">
            <a:avLst/>
          </a:prstGeom>
          <a:noFill/>
          <a:ln>
            <a:noFill/>
          </a:ln>
          <a:effec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accel="50000" decel="50000" fill="hold" nodeType="withEffect">
                                  <p:stCondLst>
                                    <p:cond delay="500"/>
                                  </p:stCondLst>
                                  <p:childTnLst>
                                    <p:animRot by="21600000">
                                      <p:cBhvr>
                                        <p:cTn id="6" dur="5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1"/>
          <p:cNvPicPr>
            <a:picLocks noChangeAspect="1"/>
          </p:cNvPicPr>
          <p:nvPr/>
        </p:nvPicPr>
        <p:blipFill>
          <a:blip r:embed="rId4" cstate="print"/>
          <a:stretch>
            <a:fillRect/>
          </a:stretch>
        </p:blipFill>
        <p:spPr>
          <a:xfrm>
            <a:off x="9581388" y="5797260"/>
            <a:ext cx="1133856" cy="1133856"/>
          </a:xfrm>
          <a:prstGeom prst="rect">
            <a:avLst/>
          </a:prstGeom>
        </p:spPr>
      </p:pic>
      <p:sp>
        <p:nvSpPr>
          <p:cNvPr id="12" name="Title 8"/>
          <p:cNvSpPr txBox="1"/>
          <p:nvPr/>
        </p:nvSpPr>
        <p:spPr>
          <a:xfrm>
            <a:off x="2046369" y="6021288"/>
            <a:ext cx="8403020"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0" lang="zh-CN" sz="4400" kern="1200">
                <a:solidFill>
                  <a:schemeClr val="tx1"/>
                </a:solidFill>
                <a:latin typeface="+mj-lt"/>
                <a:ea typeface="+mj-ea"/>
                <a:cs typeface="+mj-cs"/>
              </a:defRPr>
            </a:lvl1pPr>
          </a:lstStyle>
          <a:p>
            <a:pPr algn="ctr">
              <a:spcBef>
                <a:spcPts val="0"/>
              </a:spcBef>
            </a:pPr>
            <a:r>
              <a:rPr lang="zh-CN" altLang="en-US" sz="3200" b="1" dirty="0">
                <a:solidFill>
                  <a:srgbClr val="FF0000"/>
                </a:solidFill>
                <a:latin typeface="+mn-lt"/>
                <a:ea typeface="+mn-ea"/>
                <a:cs typeface="+mn-cs"/>
              </a:rPr>
              <a:t>批处理作业调度问题</a:t>
            </a:r>
            <a:endParaRPr lang="zh-CN" altLang="en-US" sz="4800" dirty="0">
              <a:solidFill>
                <a:srgbClr val="FF0000"/>
              </a:solidFill>
              <a:latin typeface="+mn-lt"/>
            </a:endParaRPr>
          </a:p>
        </p:txBody>
      </p:sp>
      <p:sp>
        <p:nvSpPr>
          <p:cNvPr id="4" name="标题 3"/>
          <p:cNvSpPr>
            <a:spLocks noGrp="1"/>
          </p:cNvSpPr>
          <p:nvPr>
            <p:ph type="title"/>
          </p:nvPr>
        </p:nvSpPr>
        <p:spPr>
          <a:xfrm>
            <a:off x="2570988" y="404664"/>
            <a:ext cx="7010400" cy="1143000"/>
          </a:xfrm>
        </p:spPr>
        <p:txBody>
          <a:bodyPr>
            <a:normAutofit fontScale="90000"/>
          </a:bodyPr>
          <a:lstStyle/>
          <a:p>
            <a:r>
              <a:rPr lang="zh-CN" altLang="en-US" dirty="0"/>
              <a:t>解空间？</a:t>
            </a:r>
            <a:br>
              <a:rPr lang="en-US" altLang="zh-CN" dirty="0"/>
            </a:br>
            <a:br>
              <a:rPr lang="en-US" altLang="zh-CN" dirty="0"/>
            </a:br>
            <a:endParaRPr lang="zh-CN" altLang="en-US" dirty="0"/>
          </a:p>
        </p:txBody>
      </p:sp>
      <p:pic>
        <p:nvPicPr>
          <p:cNvPr id="2457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1134" y="2564904"/>
            <a:ext cx="3162300" cy="2419350"/>
          </a:xfrm>
          <a:prstGeom prst="rect">
            <a:avLst/>
          </a:prstGeom>
          <a:noFill/>
          <a:ln>
            <a:noFill/>
          </a:ln>
          <a:effectLst/>
        </p:spPr>
      </p:pic>
      <p:sp>
        <p:nvSpPr>
          <p:cNvPr id="2" name="矩形 1"/>
          <p:cNvSpPr/>
          <p:nvPr/>
        </p:nvSpPr>
        <p:spPr>
          <a:xfrm>
            <a:off x="1631505" y="3027402"/>
            <a:ext cx="3185487" cy="369332"/>
          </a:xfrm>
          <a:prstGeom prst="rect">
            <a:avLst/>
          </a:prstGeom>
        </p:spPr>
        <p:txBody>
          <a:bodyPr wrap="none">
            <a:spAutoFit/>
          </a:bodyPr>
          <a:lstStyle/>
          <a:p>
            <a:r>
              <a:rPr lang="zh-CN" altLang="en-US" dirty="0"/>
              <a:t>子树随着作业的减少而减少。</a:t>
            </a:r>
            <a:endParaRPr lang="zh-CN" altLang="zh-CN" dirty="0"/>
          </a:p>
        </p:txBody>
      </p:sp>
      <p:sp>
        <p:nvSpPr>
          <p:cNvPr id="3" name="矩形 2"/>
          <p:cNvSpPr/>
          <p:nvPr/>
        </p:nvSpPr>
        <p:spPr>
          <a:xfrm>
            <a:off x="3016498" y="1484784"/>
            <a:ext cx="3007494" cy="369332"/>
          </a:xfrm>
          <a:prstGeom prst="rect">
            <a:avLst/>
          </a:prstGeom>
        </p:spPr>
        <p:txBody>
          <a:bodyPr wrap="square">
            <a:spAutoFit/>
          </a:bodyPr>
          <a:lstStyle/>
          <a:p>
            <a:r>
              <a:rPr lang="zh-CN" altLang="en-US" dirty="0"/>
              <a:t>是一个排列树。</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accel="50000" decel="50000" fill="hold" nodeType="withEffect">
                                  <p:stCondLst>
                                    <p:cond delay="500"/>
                                  </p:stCondLst>
                                  <p:childTnLst>
                                    <p:animRot by="21600000">
                                      <p:cBhvr>
                                        <p:cTn id="6" dur="500" fill="hold"/>
                                        <p:tgtEl>
                                          <p:spTgt spid="11"/>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4578"/>
                                        </p:tgtEl>
                                        <p:attrNameLst>
                                          <p:attrName>style.visibility</p:attrName>
                                        </p:attrNameLst>
                                      </p:cBhvr>
                                      <p:to>
                                        <p:strVal val="visible"/>
                                      </p:to>
                                    </p:set>
                                    <p:animEffect transition="in" filter="fade">
                                      <p:cBhvr>
                                        <p:cTn id="18" dur="5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5.3 </a:t>
            </a:r>
            <a:r>
              <a:rPr dirty="0"/>
              <a:t>批处理作业调度</a:t>
            </a:r>
          </a:p>
        </p:txBody>
      </p:sp>
      <p:sp>
        <p:nvSpPr>
          <p:cNvPr id="5" name="内容占位符 2"/>
          <p:cNvSpPr>
            <a:spLocks noGrp="1"/>
          </p:cNvSpPr>
          <p:nvPr/>
        </p:nvSpPr>
        <p:spPr>
          <a:xfrm>
            <a:off x="829945" y="1168400"/>
            <a:ext cx="10774680" cy="4740910"/>
          </a:xfrm>
          <a:prstGeom prst="rect">
            <a:avLst/>
          </a:prstGeom>
          <a:noFill/>
          <a:ln>
            <a:noFill/>
          </a:ln>
        </p:spPr>
        <p:txBody>
          <a:bodyPr vert="horz" wrap="square" lIns="91440" tIns="45720" rIns="91440" bIns="45720" numCol="1" anchor="t" anchorCtr="0" compatLnSpc="1"/>
          <a:lstStyle>
            <a:lvl1pPr marL="342900" indent="-342900" algn="l" rtl="0" fontAlgn="base">
              <a:lnSpc>
                <a:spcPct val="120000"/>
              </a:lnSpc>
              <a:spcBef>
                <a:spcPct val="20000"/>
              </a:spcBef>
              <a:spcAft>
                <a:spcPct val="0"/>
              </a:spcAft>
              <a:buClr>
                <a:schemeClr val="folHlink"/>
              </a:buClr>
              <a:buSzPct val="60000"/>
              <a:buFont typeface="Wingdings" panose="05000000000000000000" pitchFamily="2" charset="2"/>
              <a:buChar char="n"/>
              <a:defRPr sz="2800" b="0" baseline="0">
                <a:solidFill>
                  <a:srgbClr val="292929"/>
                </a:solidFill>
                <a:latin typeface="Consolas" panose="020B0609020204030204" pitchFamily="49" charset="0"/>
                <a:ea typeface="+mn-ea"/>
                <a:cs typeface="+mn-cs"/>
              </a:defRPr>
            </a:lvl1pPr>
            <a:lvl2pPr marL="742950" indent="-285750" algn="l" rtl="0" fontAlgn="base">
              <a:lnSpc>
                <a:spcPct val="120000"/>
              </a:lnSpc>
              <a:spcBef>
                <a:spcPct val="20000"/>
              </a:spcBef>
              <a:spcAft>
                <a:spcPct val="0"/>
              </a:spcAft>
              <a:buClr>
                <a:schemeClr val="hlink"/>
              </a:buClr>
              <a:buSzPct val="55000"/>
              <a:buFont typeface="Wingdings" panose="05000000000000000000" pitchFamily="2" charset="2"/>
              <a:buChar char="n"/>
              <a:defRPr sz="2600" b="0" baseline="0">
                <a:solidFill>
                  <a:srgbClr val="003366"/>
                </a:solidFill>
                <a:latin typeface="Consolas" panose="020B0609020204030204" pitchFamily="49" charset="0"/>
                <a:ea typeface="+mn-ea"/>
              </a:defRPr>
            </a:lvl2pPr>
            <a:lvl3pPr marL="1143000" indent="-228600" algn="l" rtl="0" fontAlgn="base">
              <a:lnSpc>
                <a:spcPct val="120000"/>
              </a:lnSpc>
              <a:spcBef>
                <a:spcPct val="20000"/>
              </a:spcBef>
              <a:spcAft>
                <a:spcPct val="0"/>
              </a:spcAft>
              <a:buClr>
                <a:schemeClr val="folHlink"/>
              </a:buClr>
              <a:buSzPct val="50000"/>
              <a:buFont typeface="Wingdings" panose="05000000000000000000" pitchFamily="2" charset="2"/>
              <a:buChar char="n"/>
              <a:defRPr sz="2400" b="0" baseline="0">
                <a:solidFill>
                  <a:srgbClr val="990033"/>
                </a:solidFill>
                <a:latin typeface="Consolas" panose="020B0609020204030204" pitchFamily="49" charset="0"/>
                <a:ea typeface="+mn-ea"/>
              </a:defRPr>
            </a:lvl3pPr>
            <a:lvl4pPr marL="1600200" indent="-228600" algn="l" rtl="0" fontAlgn="base">
              <a:lnSpc>
                <a:spcPct val="120000"/>
              </a:lnSpc>
              <a:spcBef>
                <a:spcPct val="20000"/>
              </a:spcBef>
              <a:spcAft>
                <a:spcPct val="0"/>
              </a:spcAft>
              <a:buClr>
                <a:schemeClr val="accent2"/>
              </a:buClr>
              <a:buSzPct val="55000"/>
              <a:buFont typeface="Wingdings" panose="05000000000000000000" pitchFamily="2" charset="2"/>
              <a:buChar char="n"/>
              <a:defRPr sz="2200" b="0" baseline="0">
                <a:solidFill>
                  <a:srgbClr val="6600CC"/>
                </a:solidFill>
                <a:latin typeface="Consolas" panose="020B0609020204030204" pitchFamily="49" charset="0"/>
                <a:ea typeface="+mn-ea"/>
              </a:defRPr>
            </a:lvl4pPr>
            <a:lvl5pPr marL="2057400" indent="-228600" algn="l" rtl="0" fontAlgn="base">
              <a:lnSpc>
                <a:spcPct val="120000"/>
              </a:lnSpc>
              <a:spcBef>
                <a:spcPct val="20000"/>
              </a:spcBef>
              <a:spcAft>
                <a:spcPct val="0"/>
              </a:spcAft>
              <a:buClr>
                <a:schemeClr val="accent1"/>
              </a:buClr>
              <a:buSzPct val="50000"/>
              <a:buFont typeface="Wingdings" panose="05000000000000000000" pitchFamily="2" charset="2"/>
              <a:buChar char="n"/>
              <a:defRPr sz="2200" b="0" baseline="0">
                <a:solidFill>
                  <a:schemeClr val="tx1"/>
                </a:solidFill>
                <a:latin typeface="Consolas" panose="020B0609020204030204" pitchFamily="49" charset="0"/>
                <a:ea typeface="+mn-ea"/>
              </a:defRPr>
            </a:lvl5pPr>
            <a:lvl6pPr marL="25146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6pPr>
            <a:lvl7pPr marL="29718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7pPr>
            <a:lvl8pPr marL="34290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8pPr>
            <a:lvl9pPr marL="38862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9pPr>
          </a:lstStyle>
          <a:p>
            <a:pPr marL="0" lvl="1" indent="0">
              <a:lnSpc>
                <a:spcPct val="150000"/>
              </a:lnSpc>
              <a:spcBef>
                <a:spcPts val="0"/>
              </a:spcBef>
              <a:buNone/>
            </a:pPr>
            <a:r>
              <a:rPr lang="zh-CN" altLang="en-US" sz="2400" b="1" dirty="0">
                <a:solidFill>
                  <a:srgbClr val="3333FF"/>
                </a:solidFill>
                <a:latin typeface="微软雅黑" panose="020B0503020204020204" pitchFamily="34" charset="-122"/>
                <a:ea typeface="微软雅黑" panose="020B0503020204020204" pitchFamily="34" charset="-122"/>
              </a:rPr>
              <a:t>算法设计：</a:t>
            </a:r>
          </a:p>
          <a:p>
            <a:pPr marL="0" lvl="1" indent="0">
              <a:lnSpc>
                <a:spcPct val="150000"/>
              </a:lnSpc>
              <a:spcBef>
                <a:spcPts val="0"/>
              </a:spcBef>
              <a:buFont typeface="Wingdings" panose="05000000000000000000" charset="0"/>
              <a:buNone/>
            </a:pPr>
            <a:r>
              <a:rPr lang="zh-CN" altLang="en-US" sz="2000" dirty="0">
                <a:solidFill>
                  <a:schemeClr val="tx1"/>
                </a:solidFill>
                <a:latin typeface="微软雅黑" panose="020B0503020204020204" pitchFamily="34" charset="-122"/>
                <a:ea typeface="微软雅黑" panose="020B0503020204020204" pitchFamily="34" charset="-122"/>
              </a:rPr>
              <a:t>批处理作业调度问题要从n个作业的所有排列中找出有最小完成时间和的作业调度，所以批处理作业调度问题的解空间是一颗</a:t>
            </a:r>
            <a:r>
              <a:rPr lang="zh-CN" altLang="en-US" sz="2000" b="1" dirty="0">
                <a:solidFill>
                  <a:srgbClr val="3333FF"/>
                </a:solidFill>
                <a:latin typeface="微软雅黑" panose="020B0503020204020204" pitchFamily="34" charset="-122"/>
                <a:ea typeface="微软雅黑" panose="020B0503020204020204" pitchFamily="34" charset="-122"/>
              </a:rPr>
              <a:t>排列树</a:t>
            </a:r>
            <a:r>
              <a:rPr lang="zh-CN" altLang="en-US" sz="2000" dirty="0">
                <a:solidFill>
                  <a:schemeClr val="tx1"/>
                </a:solidFill>
                <a:latin typeface="微软雅黑" panose="020B0503020204020204" pitchFamily="34" charset="-122"/>
                <a:ea typeface="微软雅黑" panose="020B0503020204020204" pitchFamily="34" charset="-122"/>
              </a:rPr>
              <a:t>。</a:t>
            </a:r>
          </a:p>
          <a:p>
            <a:pPr marL="0" lvl="1" indent="0">
              <a:lnSpc>
                <a:spcPct val="150000"/>
              </a:lnSpc>
              <a:spcBef>
                <a:spcPts val="0"/>
              </a:spcBef>
              <a:buNone/>
            </a:pPr>
            <a:endParaRPr lang="zh-CN" altLang="en-US" sz="2400" b="1" dirty="0">
              <a:solidFill>
                <a:srgbClr val="3333FF"/>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5271135" y="2299335"/>
            <a:ext cx="6333490" cy="41821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4" name="文本框 293893"/>
          <p:cNvSpPr txBox="1"/>
          <p:nvPr/>
        </p:nvSpPr>
        <p:spPr>
          <a:xfrm>
            <a:off x="501015" y="132715"/>
            <a:ext cx="6021705" cy="6185535"/>
          </a:xfrm>
          <a:prstGeom prst="rect">
            <a:avLst/>
          </a:prstGeom>
          <a:noFill/>
          <a:ln w="6350">
            <a:noFill/>
          </a:ln>
        </p:spPr>
        <p:txBody>
          <a:bodyPr wrap="square">
            <a:spAutoFit/>
          </a:bodyPr>
          <a:lstStyle/>
          <a:p>
            <a:pPr>
              <a:buClrTx/>
            </a:pPr>
            <a:r>
              <a:rPr lang="en-US" altLang="zh-CN" sz="2200" dirty="0">
                <a:latin typeface="Times New Roman" panose="02020603050405020304" charset="0"/>
                <a:ea typeface="楷体_GB2312" pitchFamily="49" charset="-122"/>
              </a:rPr>
              <a:t>private static void </a:t>
            </a:r>
            <a:r>
              <a:rPr lang="en-US" altLang="zh-CN" sz="2200" b="1" dirty="0">
                <a:latin typeface="Times New Roman" panose="02020603050405020304" charset="0"/>
                <a:ea typeface="楷体_GB2312" pitchFamily="49" charset="-122"/>
              </a:rPr>
              <a:t>backtrack</a:t>
            </a:r>
            <a:r>
              <a:rPr lang="en-US" altLang="zh-CN" sz="2200" dirty="0">
                <a:latin typeface="Times New Roman" panose="02020603050405020304" charset="0"/>
                <a:ea typeface="楷体_GB2312" pitchFamily="49" charset="-122"/>
              </a:rPr>
              <a:t>(int i) {</a:t>
            </a:r>
          </a:p>
          <a:p>
            <a:pPr>
              <a:buClrTx/>
            </a:pPr>
            <a:r>
              <a:rPr lang="en-US" altLang="zh-CN" sz="2200" dirty="0">
                <a:latin typeface="Times New Roman" panose="02020603050405020304" charset="0"/>
                <a:ea typeface="楷体_GB2312" pitchFamily="49" charset="-122"/>
              </a:rPr>
              <a:t>      </a:t>
            </a:r>
            <a:r>
              <a:rPr lang="en-US" altLang="zh-CN" sz="2200" b="1" dirty="0">
                <a:latin typeface="Times New Roman" panose="02020603050405020304" charset="0"/>
                <a:ea typeface="楷体_GB2312" pitchFamily="49" charset="-122"/>
              </a:rPr>
              <a:t>if </a:t>
            </a:r>
            <a:r>
              <a:rPr lang="en-US" altLang="zh-CN" sz="2200" dirty="0">
                <a:latin typeface="Times New Roman" panose="02020603050405020304" charset="0"/>
                <a:ea typeface="楷体_GB2312" pitchFamily="49" charset="-122"/>
              </a:rPr>
              <a:t>(i &gt; n) {</a:t>
            </a:r>
          </a:p>
          <a:p>
            <a:pPr>
              <a:buClrTx/>
            </a:pPr>
            <a:r>
              <a:rPr lang="en-US" altLang="zh-CN" sz="2200" dirty="0">
                <a:latin typeface="Times New Roman" panose="02020603050405020304" charset="0"/>
                <a:ea typeface="楷体_GB2312" pitchFamily="49" charset="-122"/>
              </a:rPr>
              <a:t>        </a:t>
            </a:r>
            <a:r>
              <a:rPr lang="en-US" altLang="zh-CN" sz="2200" b="1" dirty="0">
                <a:latin typeface="Times New Roman" panose="02020603050405020304" charset="0"/>
                <a:ea typeface="楷体_GB2312" pitchFamily="49" charset="-122"/>
              </a:rPr>
              <a:t>for</a:t>
            </a:r>
            <a:r>
              <a:rPr lang="en-US" altLang="zh-CN" sz="2200" dirty="0">
                <a:latin typeface="Times New Roman" panose="02020603050405020304" charset="0"/>
                <a:ea typeface="楷体_GB2312" pitchFamily="49" charset="-122"/>
              </a:rPr>
              <a:t> (int j = 1; j &lt;= n; j++) bestx[j] = x[j];</a:t>
            </a:r>
          </a:p>
          <a:p>
            <a:pPr>
              <a:buClrTx/>
            </a:pPr>
            <a:r>
              <a:rPr lang="en-US" altLang="zh-CN" sz="2200" dirty="0">
                <a:latin typeface="Times New Roman" panose="02020603050405020304" charset="0"/>
                <a:ea typeface="楷体_GB2312" pitchFamily="49" charset="-122"/>
              </a:rPr>
              <a:t>        bestf = f;</a:t>
            </a:r>
          </a:p>
          <a:p>
            <a:pPr>
              <a:buClrTx/>
            </a:pPr>
            <a:r>
              <a:rPr lang="en-US" altLang="zh-CN" sz="2200" dirty="0">
                <a:latin typeface="Times New Roman" panose="02020603050405020304" charset="0"/>
                <a:ea typeface="楷体_GB2312" pitchFamily="49" charset="-122"/>
              </a:rPr>
              <a:t>       }  </a:t>
            </a:r>
            <a:r>
              <a:rPr lang="en-US" altLang="zh-CN" sz="2200" b="1" dirty="0">
                <a:latin typeface="Times New Roman" panose="02020603050405020304" charset="0"/>
                <a:ea typeface="楷体_GB2312" pitchFamily="49" charset="-122"/>
              </a:rPr>
              <a:t>else</a:t>
            </a:r>
          </a:p>
          <a:p>
            <a:pPr>
              <a:buClrTx/>
            </a:pPr>
            <a:r>
              <a:rPr lang="en-US" altLang="zh-CN" sz="2200" dirty="0">
                <a:latin typeface="Times New Roman" panose="02020603050405020304" charset="0"/>
                <a:ea typeface="楷体_GB2312" pitchFamily="49" charset="-122"/>
              </a:rPr>
              <a:t>        </a:t>
            </a:r>
            <a:r>
              <a:rPr lang="en-US" altLang="zh-CN" sz="2200" b="1" dirty="0">
                <a:latin typeface="Times New Roman" panose="02020603050405020304" charset="0"/>
                <a:ea typeface="楷体_GB2312" pitchFamily="49" charset="-122"/>
              </a:rPr>
              <a:t>for</a:t>
            </a:r>
            <a:r>
              <a:rPr lang="en-US" altLang="zh-CN" sz="2200" dirty="0">
                <a:latin typeface="Times New Roman" panose="02020603050405020304" charset="0"/>
                <a:ea typeface="楷体_GB2312" pitchFamily="49" charset="-122"/>
              </a:rPr>
              <a:t> (int j = i; j &lt;= n; j++) {</a:t>
            </a:r>
          </a:p>
          <a:p>
            <a:pPr>
              <a:buClrTx/>
            </a:pPr>
            <a:r>
              <a:rPr lang="en-US" altLang="zh-CN" sz="2200" dirty="0">
                <a:latin typeface="Times New Roman" panose="02020603050405020304" charset="0"/>
                <a:ea typeface="楷体_GB2312" pitchFamily="49" charset="-122"/>
              </a:rPr>
              <a:t>          f1+=m[x[j]][1];</a:t>
            </a:r>
          </a:p>
          <a:p>
            <a:pPr>
              <a:buClrTx/>
            </a:pPr>
            <a:r>
              <a:rPr lang="en-US" altLang="zh-CN" sz="2200" dirty="0">
                <a:latin typeface="Times New Roman" panose="02020603050405020304" charset="0"/>
                <a:ea typeface="楷体_GB2312" pitchFamily="49" charset="-122"/>
              </a:rPr>
              <a:t>          f2[i]=((f2[i-1]&gt;f1)?f2[i-1]:f1)+m[x[j]][2];</a:t>
            </a:r>
          </a:p>
          <a:p>
            <a:pPr>
              <a:buClrTx/>
            </a:pPr>
            <a:r>
              <a:rPr lang="en-US" altLang="zh-CN" sz="2200" dirty="0">
                <a:latin typeface="Times New Roman" panose="02020603050405020304" charset="0"/>
                <a:ea typeface="楷体_GB2312" pitchFamily="49" charset="-122"/>
              </a:rPr>
              <a:t>          f+=f2[i];</a:t>
            </a:r>
          </a:p>
          <a:p>
            <a:pPr>
              <a:buClrTx/>
            </a:pPr>
            <a:r>
              <a:rPr lang="en-US" altLang="zh-CN" sz="2200" dirty="0">
                <a:latin typeface="Times New Roman" panose="02020603050405020304" charset="0"/>
                <a:ea typeface="楷体_GB2312" pitchFamily="49" charset="-122"/>
              </a:rPr>
              <a:t>          </a:t>
            </a:r>
            <a:r>
              <a:rPr lang="en-US" altLang="zh-CN" sz="2200" b="1" dirty="0">
                <a:latin typeface="Times New Roman" panose="02020603050405020304" charset="0"/>
                <a:ea typeface="楷体_GB2312" pitchFamily="49" charset="-122"/>
              </a:rPr>
              <a:t>if</a:t>
            </a:r>
            <a:r>
              <a:rPr lang="en-US" altLang="zh-CN" sz="2200" dirty="0">
                <a:latin typeface="Times New Roman" panose="02020603050405020304" charset="0"/>
                <a:ea typeface="楷体_GB2312" pitchFamily="49" charset="-122"/>
              </a:rPr>
              <a:t> (f &lt; bestf) {</a:t>
            </a:r>
          </a:p>
          <a:p>
            <a:pPr>
              <a:buClrTx/>
            </a:pPr>
            <a:r>
              <a:rPr lang="en-US" altLang="zh-CN" sz="2200" dirty="0">
                <a:latin typeface="Times New Roman" panose="02020603050405020304" charset="0"/>
                <a:ea typeface="楷体_GB2312" pitchFamily="49" charset="-122"/>
              </a:rPr>
              <a:t>            MyMath.</a:t>
            </a:r>
            <a:r>
              <a:rPr lang="en-US" altLang="zh-CN" sz="2200" b="1" dirty="0">
                <a:latin typeface="Times New Roman" panose="02020603050405020304" charset="0"/>
                <a:ea typeface="楷体_GB2312" pitchFamily="49" charset="-122"/>
              </a:rPr>
              <a:t>swap</a:t>
            </a:r>
            <a:r>
              <a:rPr lang="en-US" altLang="zh-CN" sz="2200" dirty="0">
                <a:latin typeface="Times New Roman" panose="02020603050405020304" charset="0"/>
                <a:ea typeface="楷体_GB2312" pitchFamily="49" charset="-122"/>
              </a:rPr>
              <a:t>(x,i,j);</a:t>
            </a:r>
          </a:p>
          <a:p>
            <a:pPr>
              <a:buClrTx/>
            </a:pPr>
            <a:r>
              <a:rPr lang="en-US" altLang="zh-CN" sz="2200" dirty="0">
                <a:latin typeface="Times New Roman" panose="02020603050405020304" charset="0"/>
                <a:ea typeface="楷体_GB2312" pitchFamily="49" charset="-122"/>
              </a:rPr>
              <a:t>            </a:t>
            </a:r>
            <a:r>
              <a:rPr lang="en-US" altLang="zh-CN" sz="2200" b="1" dirty="0">
                <a:latin typeface="Times New Roman" panose="02020603050405020304" charset="0"/>
                <a:ea typeface="楷体_GB2312" pitchFamily="49" charset="-122"/>
              </a:rPr>
              <a:t>backtrack</a:t>
            </a:r>
            <a:r>
              <a:rPr lang="en-US" altLang="zh-CN" sz="2200" dirty="0">
                <a:latin typeface="Times New Roman" panose="02020603050405020304" charset="0"/>
                <a:ea typeface="楷体_GB2312" pitchFamily="49" charset="-122"/>
              </a:rPr>
              <a:t>(i+1);</a:t>
            </a:r>
          </a:p>
          <a:p>
            <a:pPr>
              <a:buClrTx/>
            </a:pPr>
            <a:r>
              <a:rPr lang="en-US" altLang="zh-CN" sz="2200" dirty="0">
                <a:latin typeface="Times New Roman" panose="02020603050405020304" charset="0"/>
                <a:ea typeface="楷体_GB2312" pitchFamily="49" charset="-122"/>
              </a:rPr>
              <a:t>            MyMath.</a:t>
            </a:r>
            <a:r>
              <a:rPr lang="en-US" altLang="zh-CN" sz="2200" b="1" dirty="0">
                <a:latin typeface="Times New Roman" panose="02020603050405020304" charset="0"/>
                <a:ea typeface="楷体_GB2312" pitchFamily="49" charset="-122"/>
              </a:rPr>
              <a:t>swap</a:t>
            </a:r>
            <a:r>
              <a:rPr lang="en-US" altLang="zh-CN" sz="2200" dirty="0">
                <a:latin typeface="Times New Roman" panose="02020603050405020304" charset="0"/>
                <a:ea typeface="楷体_GB2312" pitchFamily="49" charset="-122"/>
              </a:rPr>
              <a:t>(x,i,j);</a:t>
            </a:r>
          </a:p>
          <a:p>
            <a:pPr>
              <a:buClrTx/>
            </a:pPr>
            <a:r>
              <a:rPr lang="en-US" altLang="zh-CN" sz="2200" dirty="0">
                <a:latin typeface="Times New Roman" panose="02020603050405020304" charset="0"/>
                <a:ea typeface="楷体_GB2312" pitchFamily="49" charset="-122"/>
              </a:rPr>
              <a:t>            }</a:t>
            </a:r>
          </a:p>
          <a:p>
            <a:pPr>
              <a:buClrTx/>
            </a:pPr>
            <a:r>
              <a:rPr lang="en-US" altLang="zh-CN" sz="2200" dirty="0">
                <a:latin typeface="Times New Roman" panose="02020603050405020304" charset="0"/>
                <a:ea typeface="楷体_GB2312" pitchFamily="49" charset="-122"/>
              </a:rPr>
              <a:t>          f1-=m[x[j]][1];</a:t>
            </a:r>
          </a:p>
          <a:p>
            <a:pPr>
              <a:buClrTx/>
            </a:pPr>
            <a:r>
              <a:rPr lang="en-US" altLang="zh-CN" sz="2200" dirty="0">
                <a:latin typeface="Times New Roman" panose="02020603050405020304" charset="0"/>
                <a:ea typeface="楷体_GB2312" pitchFamily="49" charset="-122"/>
              </a:rPr>
              <a:t>          f-=f2[i];</a:t>
            </a:r>
          </a:p>
          <a:p>
            <a:pPr>
              <a:buClrTx/>
            </a:pPr>
            <a:r>
              <a:rPr lang="en-US" altLang="zh-CN" sz="2200" dirty="0">
                <a:latin typeface="Times New Roman" panose="02020603050405020304" charset="0"/>
                <a:ea typeface="楷体_GB2312" pitchFamily="49" charset="-122"/>
              </a:rPr>
              <a:t>          }</a:t>
            </a:r>
          </a:p>
          <a:p>
            <a:pPr>
              <a:buClrTx/>
            </a:pPr>
            <a:r>
              <a:rPr lang="en-US" altLang="zh-CN" sz="2200" dirty="0">
                <a:latin typeface="Times New Roman" panose="02020603050405020304" charset="0"/>
                <a:ea typeface="楷体_GB2312" pitchFamily="49" charset="-122"/>
              </a:rPr>
              <a:t> }</a:t>
            </a:r>
          </a:p>
        </p:txBody>
      </p:sp>
      <p:sp>
        <p:nvSpPr>
          <p:cNvPr id="293896" name="文本框 293895"/>
          <p:cNvSpPr txBox="1"/>
          <p:nvPr/>
        </p:nvSpPr>
        <p:spPr>
          <a:xfrm>
            <a:off x="6172835" y="467995"/>
            <a:ext cx="5426075" cy="2922905"/>
          </a:xfrm>
          <a:prstGeom prst="rect">
            <a:avLst/>
          </a:prstGeom>
          <a:solidFill>
            <a:schemeClr val="hlink">
              <a:alpha val="24000"/>
            </a:schemeClr>
          </a:solidFill>
          <a:ln w="50800" cap="flat" cmpd="sng">
            <a:solidFill>
              <a:srgbClr val="FF6600"/>
            </a:solidFill>
            <a:prstDash val="solid"/>
            <a:miter/>
            <a:headEnd type="none" w="med" len="med"/>
            <a:tailEnd type="none" w="med" len="med"/>
          </a:ln>
        </p:spPr>
        <p:txBody>
          <a:bodyPr wrap="square">
            <a:spAutoFit/>
          </a:bodyPr>
          <a:lstStyle/>
          <a:p>
            <a:pPr>
              <a:buClrTx/>
            </a:pPr>
            <a:r>
              <a:rPr lang="en-US" altLang="zh-CN" sz="2000" dirty="0">
                <a:latin typeface="Times New Roman" panose="02020603050405020304" charset="0"/>
                <a:ea typeface="楷体_GB2312" pitchFamily="49" charset="-122"/>
              </a:rPr>
              <a:t>public class</a:t>
            </a:r>
            <a:r>
              <a:rPr lang="en-US" altLang="zh-CN" sz="2400" b="1" dirty="0">
                <a:latin typeface="Times New Roman" panose="02020603050405020304" charset="0"/>
                <a:ea typeface="楷体_GB2312" pitchFamily="49" charset="-122"/>
              </a:rPr>
              <a:t> FlowShop</a:t>
            </a:r>
          </a:p>
          <a:p>
            <a:pPr>
              <a:buClrTx/>
            </a:pPr>
            <a:r>
              <a:rPr lang="en-US" altLang="zh-CN" sz="2000" dirty="0">
                <a:latin typeface="Times New Roman" panose="02020603050405020304" charset="0"/>
                <a:ea typeface="楷体_GB2312" pitchFamily="49" charset="-122"/>
              </a:rPr>
              <a:t>      static int  n,      // </a:t>
            </a:r>
            <a:r>
              <a:rPr lang="zh-CN" altLang="en-US" sz="2000" dirty="0">
                <a:latin typeface="Times New Roman" panose="02020603050405020304" charset="0"/>
                <a:ea typeface="楷体_GB2312" pitchFamily="49" charset="-122"/>
              </a:rPr>
              <a:t>作业数</a:t>
            </a:r>
          </a:p>
          <a:p>
            <a:pPr>
              <a:buClrTx/>
            </a:pPr>
            <a:r>
              <a:rPr lang="zh-CN" altLang="en-US" sz="2000" dirty="0">
                <a:latin typeface="Times New Roman" panose="02020603050405020304" charset="0"/>
                <a:ea typeface="楷体_GB2312" pitchFamily="49" charset="-122"/>
              </a:rPr>
              <a:t>               </a:t>
            </a:r>
            <a:r>
              <a:rPr lang="en-US" altLang="zh-CN" sz="2000" dirty="0">
                <a:latin typeface="Times New Roman" panose="02020603050405020304" charset="0"/>
                <a:ea typeface="楷体_GB2312" pitchFamily="49" charset="-122"/>
              </a:rPr>
              <a:t>f1,           // </a:t>
            </a:r>
            <a:r>
              <a:rPr lang="zh-CN" altLang="en-US" sz="2000" dirty="0">
                <a:latin typeface="Times New Roman" panose="02020603050405020304" charset="0"/>
                <a:ea typeface="楷体_GB2312" pitchFamily="49" charset="-122"/>
              </a:rPr>
              <a:t>机器</a:t>
            </a:r>
            <a:r>
              <a:rPr lang="en-US" altLang="zh-CN" sz="2000" dirty="0">
                <a:latin typeface="Times New Roman" panose="02020603050405020304" charset="0"/>
                <a:ea typeface="楷体_GB2312" pitchFamily="49" charset="-122"/>
              </a:rPr>
              <a:t>1</a:t>
            </a:r>
            <a:r>
              <a:rPr lang="zh-CN" altLang="en-US" sz="2000" dirty="0">
                <a:latin typeface="Times New Roman" panose="02020603050405020304" charset="0"/>
                <a:ea typeface="楷体_GB2312" pitchFamily="49" charset="-122"/>
              </a:rPr>
              <a:t>完成处理时间</a:t>
            </a:r>
          </a:p>
          <a:p>
            <a:pPr>
              <a:buClrTx/>
            </a:pPr>
            <a:r>
              <a:rPr lang="zh-CN" altLang="en-US" sz="2000" dirty="0">
                <a:latin typeface="Times New Roman" panose="02020603050405020304" charset="0"/>
                <a:ea typeface="楷体_GB2312" pitchFamily="49" charset="-122"/>
              </a:rPr>
              <a:t>               </a:t>
            </a:r>
            <a:r>
              <a:rPr lang="en-US" altLang="zh-CN" sz="2000" dirty="0">
                <a:latin typeface="Times New Roman" panose="02020603050405020304" charset="0"/>
                <a:ea typeface="楷体_GB2312" pitchFamily="49" charset="-122"/>
              </a:rPr>
              <a:t>f,             // </a:t>
            </a:r>
            <a:r>
              <a:rPr lang="zh-CN" altLang="en-US" sz="2000" dirty="0">
                <a:latin typeface="Times New Roman" panose="02020603050405020304" charset="0"/>
                <a:ea typeface="楷体_GB2312" pitchFamily="49" charset="-122"/>
              </a:rPr>
              <a:t>完成时间和</a:t>
            </a:r>
          </a:p>
          <a:p>
            <a:pPr>
              <a:buClrTx/>
            </a:pPr>
            <a:r>
              <a:rPr lang="zh-CN" altLang="en-US" sz="2000" dirty="0">
                <a:latin typeface="Times New Roman" panose="02020603050405020304" charset="0"/>
                <a:ea typeface="楷体_GB2312" pitchFamily="49" charset="-122"/>
              </a:rPr>
              <a:t>               </a:t>
            </a:r>
            <a:r>
              <a:rPr lang="en-US" altLang="zh-CN" sz="2000" dirty="0">
                <a:latin typeface="Times New Roman" panose="02020603050405020304" charset="0"/>
                <a:ea typeface="楷体_GB2312" pitchFamily="49" charset="-122"/>
              </a:rPr>
              <a:t>bestf;      // </a:t>
            </a:r>
            <a:r>
              <a:rPr lang="zh-CN" altLang="en-US" sz="2000" dirty="0">
                <a:latin typeface="Times New Roman" panose="02020603050405020304" charset="0"/>
                <a:ea typeface="楷体_GB2312" pitchFamily="49" charset="-122"/>
              </a:rPr>
              <a:t>当前最优值</a:t>
            </a:r>
          </a:p>
          <a:p>
            <a:pPr>
              <a:buClrTx/>
            </a:pPr>
            <a:r>
              <a:rPr lang="zh-CN" altLang="en-US" sz="2000" dirty="0">
                <a:latin typeface="Times New Roman" panose="02020603050405020304" charset="0"/>
                <a:ea typeface="楷体_GB2312" pitchFamily="49" charset="-122"/>
              </a:rPr>
              <a:t>      </a:t>
            </a:r>
            <a:r>
              <a:rPr lang="en-US" altLang="zh-CN" sz="2000" dirty="0">
                <a:latin typeface="Times New Roman" panose="02020603050405020304" charset="0"/>
                <a:ea typeface="楷体_GB2312" pitchFamily="49" charset="-122"/>
              </a:rPr>
              <a:t>static int [][] m;   // </a:t>
            </a:r>
            <a:r>
              <a:rPr lang="zh-CN" altLang="en-US" sz="2000" dirty="0">
                <a:latin typeface="Times New Roman" panose="02020603050405020304" charset="0"/>
                <a:ea typeface="楷体_GB2312" pitchFamily="49" charset="-122"/>
              </a:rPr>
              <a:t>各作业所需的处理时间</a:t>
            </a:r>
          </a:p>
          <a:p>
            <a:pPr>
              <a:buClrTx/>
            </a:pPr>
            <a:r>
              <a:rPr lang="zh-CN" altLang="en-US" sz="2000" dirty="0">
                <a:latin typeface="Times New Roman" panose="02020603050405020304" charset="0"/>
                <a:ea typeface="楷体_GB2312" pitchFamily="49" charset="-122"/>
              </a:rPr>
              <a:t>      </a:t>
            </a:r>
            <a:r>
              <a:rPr lang="en-US" altLang="zh-CN" sz="2000" dirty="0">
                <a:latin typeface="Times New Roman" panose="02020603050405020304" charset="0"/>
                <a:ea typeface="楷体_GB2312" pitchFamily="49" charset="-122"/>
              </a:rPr>
              <a:t>static int [] x;     // </a:t>
            </a:r>
            <a:r>
              <a:rPr lang="zh-CN" altLang="en-US" sz="2000" dirty="0">
                <a:latin typeface="Times New Roman" panose="02020603050405020304" charset="0"/>
                <a:ea typeface="楷体_GB2312" pitchFamily="49" charset="-122"/>
              </a:rPr>
              <a:t>当前作业调度</a:t>
            </a:r>
          </a:p>
          <a:p>
            <a:pPr>
              <a:buClrTx/>
            </a:pPr>
            <a:r>
              <a:rPr lang="zh-CN" altLang="en-US" sz="2000" dirty="0">
                <a:latin typeface="Times New Roman" panose="02020603050405020304" charset="0"/>
                <a:ea typeface="楷体_GB2312" pitchFamily="49" charset="-122"/>
              </a:rPr>
              <a:t>      </a:t>
            </a:r>
            <a:r>
              <a:rPr lang="en-US" altLang="zh-CN" sz="2000" dirty="0">
                <a:latin typeface="Times New Roman" panose="02020603050405020304" charset="0"/>
                <a:ea typeface="楷体_GB2312" pitchFamily="49" charset="-122"/>
              </a:rPr>
              <a:t>static int [] bestx;  // </a:t>
            </a:r>
            <a:r>
              <a:rPr lang="zh-CN" altLang="en-US" sz="2000" dirty="0">
                <a:latin typeface="Times New Roman" panose="02020603050405020304" charset="0"/>
                <a:ea typeface="楷体_GB2312" pitchFamily="49" charset="-122"/>
              </a:rPr>
              <a:t>当前最优作业调度</a:t>
            </a:r>
          </a:p>
          <a:p>
            <a:pPr>
              <a:buClrTx/>
            </a:pPr>
            <a:r>
              <a:rPr lang="zh-CN" altLang="en-US" sz="2000" dirty="0">
                <a:latin typeface="Times New Roman" panose="02020603050405020304" charset="0"/>
                <a:ea typeface="楷体_GB2312" pitchFamily="49" charset="-122"/>
              </a:rPr>
              <a:t>      </a:t>
            </a:r>
            <a:r>
              <a:rPr lang="en-US" altLang="zh-CN" sz="2000" dirty="0">
                <a:latin typeface="Times New Roman" panose="02020603050405020304" charset="0"/>
                <a:ea typeface="楷体_GB2312" pitchFamily="49" charset="-122"/>
              </a:rPr>
              <a:t>static int [] f2;    // </a:t>
            </a:r>
            <a:r>
              <a:rPr lang="zh-CN" altLang="en-US" sz="2000" dirty="0">
                <a:latin typeface="Times New Roman" panose="02020603050405020304" charset="0"/>
                <a:ea typeface="楷体_GB2312" pitchFamily="49" charset="-122"/>
              </a:rPr>
              <a:t>机器</a:t>
            </a:r>
            <a:r>
              <a:rPr lang="en-US" altLang="zh-CN" sz="2000" dirty="0">
                <a:latin typeface="Times New Roman" panose="02020603050405020304" charset="0"/>
                <a:ea typeface="楷体_GB2312" pitchFamily="49" charset="-122"/>
              </a:rPr>
              <a:t>2</a:t>
            </a:r>
            <a:r>
              <a:rPr lang="zh-CN" altLang="en-US" sz="2000" dirty="0">
                <a:latin typeface="Times New Roman" panose="02020603050405020304" charset="0"/>
                <a:ea typeface="楷体_GB2312" pitchFamily="49" charset="-122"/>
              </a:rPr>
              <a:t>完成处理时间</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5.4 n</a:t>
            </a:r>
            <a:r>
              <a:rPr dirty="0"/>
              <a:t>后问题</a:t>
            </a:r>
          </a:p>
        </p:txBody>
      </p:sp>
      <p:sp>
        <p:nvSpPr>
          <p:cNvPr id="5" name="内容占位符 2"/>
          <p:cNvSpPr>
            <a:spLocks noGrp="1"/>
          </p:cNvSpPr>
          <p:nvPr/>
        </p:nvSpPr>
        <p:spPr>
          <a:xfrm>
            <a:off x="829945" y="1168400"/>
            <a:ext cx="5113655" cy="5009515"/>
          </a:xfrm>
          <a:prstGeom prst="rect">
            <a:avLst/>
          </a:prstGeom>
          <a:noFill/>
          <a:ln>
            <a:noFill/>
          </a:ln>
        </p:spPr>
        <p:txBody>
          <a:bodyPr vert="horz" wrap="square" lIns="91440" tIns="45720" rIns="91440" bIns="45720" numCol="1" anchor="t" anchorCtr="0" compatLnSpc="1"/>
          <a:lstStyle>
            <a:lvl1pPr marL="342900" indent="-342900" algn="l" rtl="0" fontAlgn="base">
              <a:lnSpc>
                <a:spcPct val="120000"/>
              </a:lnSpc>
              <a:spcBef>
                <a:spcPct val="20000"/>
              </a:spcBef>
              <a:spcAft>
                <a:spcPct val="0"/>
              </a:spcAft>
              <a:buClr>
                <a:schemeClr val="folHlink"/>
              </a:buClr>
              <a:buSzPct val="60000"/>
              <a:buFont typeface="Wingdings" panose="05000000000000000000" pitchFamily="2" charset="2"/>
              <a:buChar char="n"/>
              <a:defRPr sz="2800" b="0" baseline="0">
                <a:solidFill>
                  <a:srgbClr val="292929"/>
                </a:solidFill>
                <a:latin typeface="Consolas" panose="020B0609020204030204" pitchFamily="49" charset="0"/>
                <a:ea typeface="+mn-ea"/>
                <a:cs typeface="+mn-cs"/>
              </a:defRPr>
            </a:lvl1pPr>
            <a:lvl2pPr marL="742950" indent="-285750" algn="l" rtl="0" fontAlgn="base">
              <a:lnSpc>
                <a:spcPct val="120000"/>
              </a:lnSpc>
              <a:spcBef>
                <a:spcPct val="20000"/>
              </a:spcBef>
              <a:spcAft>
                <a:spcPct val="0"/>
              </a:spcAft>
              <a:buClr>
                <a:schemeClr val="hlink"/>
              </a:buClr>
              <a:buSzPct val="55000"/>
              <a:buFont typeface="Wingdings" panose="05000000000000000000" pitchFamily="2" charset="2"/>
              <a:buChar char="n"/>
              <a:defRPr sz="2600" b="0" baseline="0">
                <a:solidFill>
                  <a:srgbClr val="003366"/>
                </a:solidFill>
                <a:latin typeface="Consolas" panose="020B0609020204030204" pitchFamily="49" charset="0"/>
                <a:ea typeface="+mn-ea"/>
              </a:defRPr>
            </a:lvl2pPr>
            <a:lvl3pPr marL="1143000" indent="-228600" algn="l" rtl="0" fontAlgn="base">
              <a:lnSpc>
                <a:spcPct val="120000"/>
              </a:lnSpc>
              <a:spcBef>
                <a:spcPct val="20000"/>
              </a:spcBef>
              <a:spcAft>
                <a:spcPct val="0"/>
              </a:spcAft>
              <a:buClr>
                <a:schemeClr val="folHlink"/>
              </a:buClr>
              <a:buSzPct val="50000"/>
              <a:buFont typeface="Wingdings" panose="05000000000000000000" pitchFamily="2" charset="2"/>
              <a:buChar char="n"/>
              <a:defRPr sz="2400" b="0" baseline="0">
                <a:solidFill>
                  <a:srgbClr val="990033"/>
                </a:solidFill>
                <a:latin typeface="Consolas" panose="020B0609020204030204" pitchFamily="49" charset="0"/>
                <a:ea typeface="+mn-ea"/>
              </a:defRPr>
            </a:lvl3pPr>
            <a:lvl4pPr marL="1600200" indent="-228600" algn="l" rtl="0" fontAlgn="base">
              <a:lnSpc>
                <a:spcPct val="120000"/>
              </a:lnSpc>
              <a:spcBef>
                <a:spcPct val="20000"/>
              </a:spcBef>
              <a:spcAft>
                <a:spcPct val="0"/>
              </a:spcAft>
              <a:buClr>
                <a:schemeClr val="accent2"/>
              </a:buClr>
              <a:buSzPct val="55000"/>
              <a:buFont typeface="Wingdings" panose="05000000000000000000" pitchFamily="2" charset="2"/>
              <a:buChar char="n"/>
              <a:defRPr sz="2200" b="0" baseline="0">
                <a:solidFill>
                  <a:srgbClr val="6600CC"/>
                </a:solidFill>
                <a:latin typeface="Consolas" panose="020B0609020204030204" pitchFamily="49" charset="0"/>
                <a:ea typeface="+mn-ea"/>
              </a:defRPr>
            </a:lvl4pPr>
            <a:lvl5pPr marL="2057400" indent="-228600" algn="l" rtl="0" fontAlgn="base">
              <a:lnSpc>
                <a:spcPct val="120000"/>
              </a:lnSpc>
              <a:spcBef>
                <a:spcPct val="20000"/>
              </a:spcBef>
              <a:spcAft>
                <a:spcPct val="0"/>
              </a:spcAft>
              <a:buClr>
                <a:schemeClr val="accent1"/>
              </a:buClr>
              <a:buSzPct val="50000"/>
              <a:buFont typeface="Wingdings" panose="05000000000000000000" pitchFamily="2" charset="2"/>
              <a:buChar char="n"/>
              <a:defRPr sz="2200" b="0" baseline="0">
                <a:solidFill>
                  <a:schemeClr val="tx1"/>
                </a:solidFill>
                <a:latin typeface="Consolas" panose="020B0609020204030204" pitchFamily="49" charset="0"/>
                <a:ea typeface="+mn-ea"/>
              </a:defRPr>
            </a:lvl5pPr>
            <a:lvl6pPr marL="25146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6pPr>
            <a:lvl7pPr marL="29718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7pPr>
            <a:lvl8pPr marL="34290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8pPr>
            <a:lvl9pPr marL="3886200" indent="-228600" algn="l" rtl="0" eaLnBrk="1" fontAlgn="base" hangingPunct="1">
              <a:lnSpc>
                <a:spcPct val="120000"/>
              </a:lnSpc>
              <a:spcBef>
                <a:spcPct val="20000"/>
              </a:spcBef>
              <a:spcAft>
                <a:spcPct val="0"/>
              </a:spcAft>
              <a:buClr>
                <a:schemeClr val="accent1"/>
              </a:buClr>
              <a:buSzPct val="50000"/>
              <a:buFont typeface="Wingdings" panose="05000000000000000000" pitchFamily="2" charset="2"/>
              <a:buChar char="n"/>
              <a:defRPr sz="2200" b="1">
                <a:solidFill>
                  <a:schemeClr val="tx1"/>
                </a:solidFill>
                <a:latin typeface="+mn-lt"/>
                <a:ea typeface="宋体" panose="02010600030101010101" pitchFamily="2" charset="-122"/>
              </a:defRPr>
            </a:lvl9pPr>
          </a:lstStyle>
          <a:p>
            <a:pPr marL="0" lvl="1" indent="0">
              <a:lnSpc>
                <a:spcPct val="150000"/>
              </a:lnSpc>
              <a:spcBef>
                <a:spcPts val="0"/>
              </a:spcBef>
              <a:buNone/>
            </a:pPr>
            <a:r>
              <a:rPr lang="zh-CN" altLang="en-US" sz="2400" dirty="0">
                <a:solidFill>
                  <a:schemeClr val="tx1"/>
                </a:solidFill>
                <a:latin typeface="微软雅黑" panose="020B0503020204020204" pitchFamily="34" charset="-122"/>
                <a:ea typeface="微软雅黑" panose="020B0503020204020204" pitchFamily="34" charset="-122"/>
              </a:rPr>
              <a:t>八皇后问题是十九世纪著名的数学家高斯于1850年提出的。问题是：在8×8的棋盘上摆放八个皇后，使其不能互相攻击，即任意两个皇后都不能处于同一行、同一列或同一斜线上。可以把八皇后问题扩展到</a:t>
            </a:r>
            <a:r>
              <a:rPr lang="zh-CN" altLang="en-US" sz="2400" b="1" dirty="0">
                <a:solidFill>
                  <a:srgbClr val="FF00FF"/>
                </a:solidFill>
                <a:latin typeface="微软雅黑" panose="020B0503020204020204" pitchFamily="34" charset="-122"/>
                <a:ea typeface="微软雅黑" panose="020B0503020204020204" pitchFamily="34" charset="-122"/>
              </a:rPr>
              <a:t>n皇后问题</a:t>
            </a:r>
            <a:r>
              <a:rPr lang="zh-CN" altLang="en-US" sz="2400" dirty="0">
                <a:solidFill>
                  <a:schemeClr val="tx1"/>
                </a:solidFill>
                <a:latin typeface="微软雅黑" panose="020B0503020204020204" pitchFamily="34" charset="-122"/>
                <a:ea typeface="微软雅黑" panose="020B0503020204020204" pitchFamily="34" charset="-122"/>
              </a:rPr>
              <a:t>，即在n×n的棋盘上摆放n个皇后，使任意两个皇后都不能处于</a:t>
            </a:r>
            <a:r>
              <a:rPr lang="zh-CN" altLang="en-US" sz="2400" b="1" dirty="0">
                <a:solidFill>
                  <a:srgbClr val="3333FF"/>
                </a:solidFill>
                <a:latin typeface="微软雅黑" panose="020B0503020204020204" pitchFamily="34" charset="-122"/>
                <a:ea typeface="微软雅黑" panose="020B0503020204020204" pitchFamily="34" charset="-122"/>
              </a:rPr>
              <a:t>同一行、同一列或同一斜线上</a:t>
            </a:r>
            <a:r>
              <a:rPr lang="zh-CN" altLang="en-US" sz="2400" dirty="0">
                <a:solidFill>
                  <a:schemeClr val="tx1"/>
                </a:solidFill>
                <a:latin typeface="微软雅黑" panose="020B0503020204020204" pitchFamily="34" charset="-122"/>
                <a:ea typeface="微软雅黑" panose="020B0503020204020204" pitchFamily="34" charset="-122"/>
              </a:rPr>
              <a:t>。</a:t>
            </a:r>
          </a:p>
          <a:p>
            <a:pPr marL="0" lvl="1" indent="0">
              <a:lnSpc>
                <a:spcPct val="150000"/>
              </a:lnSpc>
              <a:spcBef>
                <a:spcPts val="0"/>
              </a:spcBef>
              <a:buNone/>
            </a:pPr>
            <a:endParaRPr lang="zh-CN" altLang="en-US" sz="2400" b="1" dirty="0">
              <a:solidFill>
                <a:srgbClr val="3333FF"/>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6149975" y="1345565"/>
            <a:ext cx="5308600" cy="46551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ltLang="en-US" dirty="0"/>
              <a:t>回溯法</a:t>
            </a:r>
            <a:r>
              <a:rPr lang="zh-CN" altLang="en-US" dirty="0"/>
              <a:t>引言</a:t>
            </a:r>
          </a:p>
        </p:txBody>
      </p:sp>
      <p:sp>
        <p:nvSpPr>
          <p:cNvPr id="3" name="内容占位符 2"/>
          <p:cNvSpPr>
            <a:spLocks noGrp="1"/>
          </p:cNvSpPr>
          <p:nvPr>
            <p:ph idx="1"/>
          </p:nvPr>
        </p:nvSpPr>
        <p:spPr>
          <a:xfrm>
            <a:off x="838200" y="1270000"/>
            <a:ext cx="10451465" cy="4695825"/>
          </a:xfrm>
        </p:spPr>
        <p:txBody>
          <a:bodyPr>
            <a:normAutofit lnSpcReduction="10000"/>
          </a:bodyPr>
          <a:lstStyle/>
          <a:p>
            <a:pPr marL="0" lvl="0" indent="0" fontAlgn="auto">
              <a:lnSpc>
                <a:spcPct val="180000"/>
              </a:lnSpc>
              <a:spcBef>
                <a:spcPts val="0"/>
              </a:spcBef>
              <a:buFont typeface="Wingdings" panose="05000000000000000000" charset="0"/>
              <a:buNone/>
              <a:defRPr/>
            </a:pPr>
            <a:r>
              <a:rPr lang="zh-CN" altLang="en-US" dirty="0">
                <a:solidFill>
                  <a:srgbClr val="3333FF"/>
                </a:solidFill>
              </a:rPr>
              <a:t>具体做法</a:t>
            </a:r>
          </a:p>
          <a:p>
            <a:pPr marL="342265" lvl="0" indent="-457200" fontAlgn="auto">
              <a:lnSpc>
                <a:spcPct val="180000"/>
              </a:lnSpc>
              <a:spcBef>
                <a:spcPts val="0"/>
              </a:spcBef>
              <a:buFont typeface="Wingdings" panose="05000000000000000000" charset="0"/>
              <a:buChar char=""/>
              <a:defRPr/>
            </a:pPr>
            <a:r>
              <a:rPr lang="zh-CN" altLang="en-US" sz="2400" dirty="0"/>
              <a:t>系统性</a:t>
            </a:r>
          </a:p>
          <a:p>
            <a:pPr marL="0" lvl="0" indent="0" fontAlgn="auto">
              <a:lnSpc>
                <a:spcPct val="180000"/>
              </a:lnSpc>
              <a:spcBef>
                <a:spcPts val="0"/>
              </a:spcBef>
              <a:buFont typeface="Wingdings" panose="05000000000000000000" charset="0"/>
              <a:buNone/>
              <a:defRPr/>
            </a:pPr>
            <a:r>
              <a:rPr lang="zh-CN" altLang="en-US" sz="2400" dirty="0"/>
              <a:t>回溯法在</a:t>
            </a:r>
            <a:r>
              <a:rPr lang="zh-CN" altLang="en-US" sz="2400" dirty="0">
                <a:solidFill>
                  <a:srgbClr val="FF0000"/>
                </a:solidFill>
              </a:rPr>
              <a:t>问题的解空间树</a:t>
            </a:r>
            <a:r>
              <a:rPr lang="zh-CN" altLang="en-US" sz="2400" dirty="0"/>
              <a:t>中，按</a:t>
            </a:r>
            <a:r>
              <a:rPr lang="zh-CN" altLang="en-US" sz="2400" dirty="0">
                <a:solidFill>
                  <a:srgbClr val="FF0000"/>
                </a:solidFill>
              </a:rPr>
              <a:t>深度优先</a:t>
            </a:r>
            <a:r>
              <a:rPr lang="zh-CN" altLang="en-US" sz="2400" dirty="0"/>
              <a:t>策略，从根结点出发搜索解空间树。</a:t>
            </a:r>
          </a:p>
          <a:p>
            <a:pPr marL="342265" lvl="0" indent="-457200" fontAlgn="auto">
              <a:lnSpc>
                <a:spcPct val="180000"/>
              </a:lnSpc>
              <a:spcBef>
                <a:spcPts val="0"/>
              </a:spcBef>
              <a:buFont typeface="Wingdings" panose="05000000000000000000" charset="0"/>
              <a:buChar char=""/>
              <a:defRPr/>
            </a:pPr>
            <a:r>
              <a:rPr lang="zh-CN" altLang="en-US" sz="2400" dirty="0"/>
              <a:t>跳跃性</a:t>
            </a:r>
          </a:p>
          <a:p>
            <a:pPr marL="0" lvl="0" indent="0" fontAlgn="auto">
              <a:lnSpc>
                <a:spcPct val="180000"/>
              </a:lnSpc>
              <a:spcBef>
                <a:spcPts val="0"/>
              </a:spcBef>
              <a:buFont typeface="Wingdings" panose="05000000000000000000" charset="0"/>
              <a:buNone/>
              <a:defRPr/>
            </a:pPr>
            <a:r>
              <a:rPr lang="zh-CN" altLang="en-US" sz="2400" dirty="0"/>
              <a:t>算法搜索至解空间树的任意一点时，先判断该结点是否包含问题的解。如果肯定不包含，则</a:t>
            </a:r>
            <a:r>
              <a:rPr lang="zh-CN" altLang="en-US" sz="2400" dirty="0">
                <a:solidFill>
                  <a:srgbClr val="FF0000"/>
                </a:solidFill>
              </a:rPr>
              <a:t>跳过</a:t>
            </a:r>
            <a:r>
              <a:rPr lang="zh-CN" altLang="en-US" sz="2400" dirty="0"/>
              <a:t>对该结点为根的子树的搜索，逐层向其祖先结点回溯；否则，</a:t>
            </a:r>
            <a:r>
              <a:rPr lang="zh-CN" altLang="en-US" sz="2400" dirty="0">
                <a:solidFill>
                  <a:srgbClr val="FF0000"/>
                </a:solidFill>
              </a:rPr>
              <a:t>进入该子树，继续</a:t>
            </a:r>
            <a:r>
              <a:rPr lang="zh-CN" altLang="en-US" sz="2400" dirty="0"/>
              <a:t>按深度优先策略搜索。</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5.4 n</a:t>
            </a:r>
            <a:r>
              <a:rPr dirty="0"/>
              <a:t>后问题</a:t>
            </a:r>
          </a:p>
        </p:txBody>
      </p:sp>
      <p:sp>
        <p:nvSpPr>
          <p:cNvPr id="4098" name="Rectangle 5"/>
          <p:cNvSpPr/>
          <p:nvPr/>
        </p:nvSpPr>
        <p:spPr>
          <a:xfrm>
            <a:off x="836930" y="1066800"/>
            <a:ext cx="10662920" cy="2811145"/>
          </a:xfrm>
          <a:prstGeom prst="rect">
            <a:avLst/>
          </a:prstGeom>
          <a:noFill/>
          <a:ln w="9525">
            <a:noFill/>
          </a:ln>
        </p:spPr>
        <p:txBody>
          <a:bodyPr/>
          <a:lstStyle/>
          <a:p>
            <a:pPr marL="342900" indent="-349250" fontAlgn="auto">
              <a:lnSpc>
                <a:spcPct val="150000"/>
              </a:lnSpc>
              <a:spcBef>
                <a:spcPts val="0"/>
              </a:spcBef>
              <a:buFont typeface="Wingdings" panose="05000000000000000000" charset="0"/>
              <a:buChar char=""/>
            </a:pPr>
            <a:r>
              <a:rPr lang="zh-CN" altLang="en-US" sz="2400" dirty="0">
                <a:solidFill>
                  <a:srgbClr val="0000FF"/>
                </a:solidFill>
                <a:latin typeface="微软雅黑" panose="020B0503020204020204" pitchFamily="34" charset="-122"/>
                <a:ea typeface="微软雅黑" panose="020B0503020204020204" pitchFamily="34" charset="-122"/>
              </a:rPr>
              <a:t>确定问题状态：</a:t>
            </a:r>
            <a:r>
              <a:rPr lang="zh-CN" altLang="en-US" sz="2400" dirty="0">
                <a:latin typeface="微软雅黑" panose="020B0503020204020204" pitchFamily="34" charset="-122"/>
                <a:ea typeface="微软雅黑" panose="020B0503020204020204" pitchFamily="34" charset="-122"/>
              </a:rPr>
              <a:t>问题的状态即棋盘的布局状态。</a:t>
            </a:r>
          </a:p>
          <a:p>
            <a:pPr marL="342900" indent="-349250" fontAlgn="auto">
              <a:lnSpc>
                <a:spcPct val="150000"/>
              </a:lnSpc>
              <a:spcBef>
                <a:spcPts val="0"/>
              </a:spcBef>
              <a:buFont typeface="Wingdings" panose="05000000000000000000" charset="0"/>
              <a:buChar char=""/>
            </a:pPr>
            <a:r>
              <a:rPr lang="zh-CN" altLang="en-US" sz="2400" dirty="0">
                <a:solidFill>
                  <a:srgbClr val="0000FF"/>
                </a:solidFill>
                <a:latin typeface="微软雅黑" panose="020B0503020204020204" pitchFamily="34" charset="-122"/>
                <a:ea typeface="微软雅黑" panose="020B0503020204020204" pitchFamily="34" charset="-122"/>
              </a:rPr>
              <a:t>构造状态空间树：</a:t>
            </a:r>
            <a:r>
              <a:rPr lang="zh-CN" altLang="en-US" sz="2400" dirty="0">
                <a:latin typeface="微软雅黑" panose="020B0503020204020204" pitchFamily="34" charset="-122"/>
                <a:ea typeface="微软雅黑" panose="020B0503020204020204" pitchFamily="34" charset="-122"/>
              </a:rPr>
              <a:t>状态空间树的根为空棋盘，每个布局的下一步可能布局是该布局结点的子结点。</a:t>
            </a:r>
          </a:p>
          <a:p>
            <a:pPr marL="742950" lvl="1" indent="0" fontAlgn="auto">
              <a:lnSpc>
                <a:spcPct val="150000"/>
              </a:lnSpc>
              <a:spcBef>
                <a:spcPts val="0"/>
              </a:spcBef>
              <a:buChar char="–"/>
            </a:pPr>
            <a:r>
              <a:rPr lang="zh-CN" altLang="en-US" sz="2400" dirty="0">
                <a:latin typeface="微软雅黑" panose="020B0503020204020204" pitchFamily="34" charset="-122"/>
                <a:ea typeface="微软雅黑" panose="020B0503020204020204" pitchFamily="34" charset="-122"/>
              </a:rPr>
              <a:t>由于可以预知，在每行中有且只有一个皇后，因此可采用逐行布局的方式，即每个布局有</a:t>
            </a:r>
            <a:r>
              <a:rPr lang="en-US" altLang="zh-CN" sz="2400" i="1">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个子结点。</a:t>
            </a:r>
            <a:endParaRPr lang="zh-CN" altLang="en-US" sz="2400">
              <a:latin typeface="微软雅黑" panose="020B0503020204020204" pitchFamily="34" charset="-122"/>
              <a:ea typeface="微软雅黑" panose="020B0503020204020204" pitchFamily="34" charset="-122"/>
            </a:endParaRPr>
          </a:p>
        </p:txBody>
      </p:sp>
      <p:grpSp>
        <p:nvGrpSpPr>
          <p:cNvPr id="4099" name="Group 6"/>
          <p:cNvGrpSpPr/>
          <p:nvPr/>
        </p:nvGrpSpPr>
        <p:grpSpPr>
          <a:xfrm>
            <a:off x="2564130" y="3930015"/>
            <a:ext cx="6710045" cy="2521585"/>
            <a:chOff x="930" y="2523"/>
            <a:chExt cx="3984" cy="1664"/>
          </a:xfrm>
        </p:grpSpPr>
        <p:grpSp>
          <p:nvGrpSpPr>
            <p:cNvPr id="4100" name="Group 7"/>
            <p:cNvGrpSpPr/>
            <p:nvPr/>
          </p:nvGrpSpPr>
          <p:grpSpPr>
            <a:xfrm>
              <a:off x="2562" y="2523"/>
              <a:ext cx="768" cy="704"/>
              <a:chOff x="2562" y="2523"/>
              <a:chExt cx="768" cy="704"/>
            </a:xfrm>
          </p:grpSpPr>
          <p:sp>
            <p:nvSpPr>
              <p:cNvPr id="4101" name="Rectangle 8"/>
              <p:cNvSpPr/>
              <p:nvPr/>
            </p:nvSpPr>
            <p:spPr>
              <a:xfrm>
                <a:off x="3138" y="3051"/>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02" name="Rectangle 9"/>
              <p:cNvSpPr/>
              <p:nvPr/>
            </p:nvSpPr>
            <p:spPr>
              <a:xfrm>
                <a:off x="2946" y="3051"/>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03" name="Rectangle 10"/>
              <p:cNvSpPr/>
              <p:nvPr/>
            </p:nvSpPr>
            <p:spPr>
              <a:xfrm>
                <a:off x="2754" y="3051"/>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04" name="Rectangle 11"/>
              <p:cNvSpPr/>
              <p:nvPr/>
            </p:nvSpPr>
            <p:spPr>
              <a:xfrm>
                <a:off x="2562" y="3051"/>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05" name="Rectangle 12"/>
              <p:cNvSpPr/>
              <p:nvPr/>
            </p:nvSpPr>
            <p:spPr>
              <a:xfrm>
                <a:off x="3138" y="2875"/>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06" name="Rectangle 13"/>
              <p:cNvSpPr/>
              <p:nvPr/>
            </p:nvSpPr>
            <p:spPr>
              <a:xfrm>
                <a:off x="2946" y="2875"/>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07" name="Rectangle 14"/>
              <p:cNvSpPr/>
              <p:nvPr/>
            </p:nvSpPr>
            <p:spPr>
              <a:xfrm>
                <a:off x="2754" y="2875"/>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08" name="Rectangle 15"/>
              <p:cNvSpPr/>
              <p:nvPr/>
            </p:nvSpPr>
            <p:spPr>
              <a:xfrm>
                <a:off x="2562" y="2875"/>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09" name="Rectangle 16"/>
              <p:cNvSpPr/>
              <p:nvPr/>
            </p:nvSpPr>
            <p:spPr>
              <a:xfrm>
                <a:off x="3138" y="2699"/>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10" name="Rectangle 17"/>
              <p:cNvSpPr/>
              <p:nvPr/>
            </p:nvSpPr>
            <p:spPr>
              <a:xfrm>
                <a:off x="2946" y="2699"/>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11" name="Rectangle 18"/>
              <p:cNvSpPr/>
              <p:nvPr/>
            </p:nvSpPr>
            <p:spPr>
              <a:xfrm>
                <a:off x="2754" y="2699"/>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12" name="Rectangle 19"/>
              <p:cNvSpPr/>
              <p:nvPr/>
            </p:nvSpPr>
            <p:spPr>
              <a:xfrm>
                <a:off x="2562" y="2699"/>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13" name="Rectangle 20"/>
              <p:cNvSpPr/>
              <p:nvPr/>
            </p:nvSpPr>
            <p:spPr>
              <a:xfrm>
                <a:off x="3138" y="2523"/>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14" name="Rectangle 21"/>
              <p:cNvSpPr/>
              <p:nvPr/>
            </p:nvSpPr>
            <p:spPr>
              <a:xfrm>
                <a:off x="2946" y="2523"/>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15" name="Rectangle 22"/>
              <p:cNvSpPr/>
              <p:nvPr/>
            </p:nvSpPr>
            <p:spPr>
              <a:xfrm>
                <a:off x="2754" y="2523"/>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16" name="Rectangle 23"/>
              <p:cNvSpPr/>
              <p:nvPr/>
            </p:nvSpPr>
            <p:spPr>
              <a:xfrm>
                <a:off x="2562" y="2523"/>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17" name="Line 24"/>
              <p:cNvSpPr/>
              <p:nvPr/>
            </p:nvSpPr>
            <p:spPr>
              <a:xfrm>
                <a:off x="2562" y="2523"/>
                <a:ext cx="768" cy="0"/>
              </a:xfrm>
              <a:prstGeom prst="line">
                <a:avLst/>
              </a:prstGeom>
              <a:ln w="28575" cap="sq" cmpd="sng">
                <a:solidFill>
                  <a:schemeClr val="tx1"/>
                </a:solidFill>
                <a:prstDash val="solid"/>
                <a:headEnd type="none" w="med" len="med"/>
                <a:tailEnd type="none" w="med" len="med"/>
              </a:ln>
            </p:spPr>
          </p:sp>
          <p:sp>
            <p:nvSpPr>
              <p:cNvPr id="4118" name="Line 25"/>
              <p:cNvSpPr/>
              <p:nvPr/>
            </p:nvSpPr>
            <p:spPr>
              <a:xfrm>
                <a:off x="2562" y="2699"/>
                <a:ext cx="768" cy="0"/>
              </a:xfrm>
              <a:prstGeom prst="line">
                <a:avLst/>
              </a:prstGeom>
              <a:ln w="12700" cap="flat" cmpd="sng">
                <a:solidFill>
                  <a:schemeClr val="tx1"/>
                </a:solidFill>
                <a:prstDash val="solid"/>
                <a:headEnd type="none" w="med" len="med"/>
                <a:tailEnd type="none" w="med" len="med"/>
              </a:ln>
            </p:spPr>
          </p:sp>
          <p:sp>
            <p:nvSpPr>
              <p:cNvPr id="4119" name="Line 26"/>
              <p:cNvSpPr/>
              <p:nvPr/>
            </p:nvSpPr>
            <p:spPr>
              <a:xfrm>
                <a:off x="2562" y="2875"/>
                <a:ext cx="768" cy="0"/>
              </a:xfrm>
              <a:prstGeom prst="line">
                <a:avLst/>
              </a:prstGeom>
              <a:ln w="12700" cap="flat" cmpd="sng">
                <a:solidFill>
                  <a:schemeClr val="tx1"/>
                </a:solidFill>
                <a:prstDash val="solid"/>
                <a:headEnd type="none" w="med" len="med"/>
                <a:tailEnd type="none" w="med" len="med"/>
              </a:ln>
            </p:spPr>
          </p:sp>
          <p:sp>
            <p:nvSpPr>
              <p:cNvPr id="4120" name="Line 27"/>
              <p:cNvSpPr/>
              <p:nvPr/>
            </p:nvSpPr>
            <p:spPr>
              <a:xfrm>
                <a:off x="2562" y="3051"/>
                <a:ext cx="768" cy="0"/>
              </a:xfrm>
              <a:prstGeom prst="line">
                <a:avLst/>
              </a:prstGeom>
              <a:ln w="12700" cap="flat" cmpd="sng">
                <a:solidFill>
                  <a:schemeClr val="tx1"/>
                </a:solidFill>
                <a:prstDash val="solid"/>
                <a:headEnd type="none" w="med" len="med"/>
                <a:tailEnd type="none" w="med" len="med"/>
              </a:ln>
            </p:spPr>
          </p:sp>
          <p:sp>
            <p:nvSpPr>
              <p:cNvPr id="4121" name="Line 28"/>
              <p:cNvSpPr/>
              <p:nvPr/>
            </p:nvSpPr>
            <p:spPr>
              <a:xfrm>
                <a:off x="2562" y="3227"/>
                <a:ext cx="768" cy="0"/>
              </a:xfrm>
              <a:prstGeom prst="line">
                <a:avLst/>
              </a:prstGeom>
              <a:ln w="28575" cap="sq" cmpd="sng">
                <a:solidFill>
                  <a:schemeClr val="tx1"/>
                </a:solidFill>
                <a:prstDash val="solid"/>
                <a:headEnd type="none" w="med" len="med"/>
                <a:tailEnd type="none" w="med" len="med"/>
              </a:ln>
            </p:spPr>
          </p:sp>
          <p:sp>
            <p:nvSpPr>
              <p:cNvPr id="4122" name="Line 29"/>
              <p:cNvSpPr/>
              <p:nvPr/>
            </p:nvSpPr>
            <p:spPr>
              <a:xfrm>
                <a:off x="2562" y="2523"/>
                <a:ext cx="0" cy="704"/>
              </a:xfrm>
              <a:prstGeom prst="line">
                <a:avLst/>
              </a:prstGeom>
              <a:ln w="28575" cap="sq" cmpd="sng">
                <a:solidFill>
                  <a:schemeClr val="tx1"/>
                </a:solidFill>
                <a:prstDash val="solid"/>
                <a:headEnd type="none" w="med" len="med"/>
                <a:tailEnd type="none" w="med" len="med"/>
              </a:ln>
            </p:spPr>
          </p:sp>
          <p:sp>
            <p:nvSpPr>
              <p:cNvPr id="4123" name="Line 30"/>
              <p:cNvSpPr/>
              <p:nvPr/>
            </p:nvSpPr>
            <p:spPr>
              <a:xfrm>
                <a:off x="2754" y="2523"/>
                <a:ext cx="0" cy="704"/>
              </a:xfrm>
              <a:prstGeom prst="line">
                <a:avLst/>
              </a:prstGeom>
              <a:ln w="12700" cap="flat" cmpd="sng">
                <a:solidFill>
                  <a:schemeClr val="tx1"/>
                </a:solidFill>
                <a:prstDash val="solid"/>
                <a:headEnd type="none" w="med" len="med"/>
                <a:tailEnd type="none" w="med" len="med"/>
              </a:ln>
            </p:spPr>
          </p:sp>
          <p:sp>
            <p:nvSpPr>
              <p:cNvPr id="4124" name="Line 31"/>
              <p:cNvSpPr/>
              <p:nvPr/>
            </p:nvSpPr>
            <p:spPr>
              <a:xfrm>
                <a:off x="2946" y="2523"/>
                <a:ext cx="0" cy="704"/>
              </a:xfrm>
              <a:prstGeom prst="line">
                <a:avLst/>
              </a:prstGeom>
              <a:ln w="12700" cap="flat" cmpd="sng">
                <a:solidFill>
                  <a:schemeClr val="tx1"/>
                </a:solidFill>
                <a:prstDash val="solid"/>
                <a:headEnd type="none" w="med" len="med"/>
                <a:tailEnd type="none" w="med" len="med"/>
              </a:ln>
            </p:spPr>
          </p:sp>
          <p:sp>
            <p:nvSpPr>
              <p:cNvPr id="4125" name="Line 32"/>
              <p:cNvSpPr/>
              <p:nvPr/>
            </p:nvSpPr>
            <p:spPr>
              <a:xfrm>
                <a:off x="3138" y="2523"/>
                <a:ext cx="0" cy="704"/>
              </a:xfrm>
              <a:prstGeom prst="line">
                <a:avLst/>
              </a:prstGeom>
              <a:ln w="12700" cap="flat" cmpd="sng">
                <a:solidFill>
                  <a:schemeClr val="tx1"/>
                </a:solidFill>
                <a:prstDash val="solid"/>
                <a:headEnd type="none" w="med" len="med"/>
                <a:tailEnd type="none" w="med" len="med"/>
              </a:ln>
            </p:spPr>
          </p:sp>
          <p:sp>
            <p:nvSpPr>
              <p:cNvPr id="4126" name="Line 33"/>
              <p:cNvSpPr/>
              <p:nvPr/>
            </p:nvSpPr>
            <p:spPr>
              <a:xfrm>
                <a:off x="3330" y="2523"/>
                <a:ext cx="0" cy="704"/>
              </a:xfrm>
              <a:prstGeom prst="line">
                <a:avLst/>
              </a:prstGeom>
              <a:ln w="28575" cap="sq" cmpd="sng">
                <a:solidFill>
                  <a:schemeClr val="tx1"/>
                </a:solidFill>
                <a:prstDash val="solid"/>
                <a:headEnd type="none" w="med" len="med"/>
                <a:tailEnd type="none" w="med" len="med"/>
              </a:ln>
            </p:spPr>
          </p:sp>
        </p:grpSp>
        <p:grpSp>
          <p:nvGrpSpPr>
            <p:cNvPr id="4127" name="Group 34"/>
            <p:cNvGrpSpPr/>
            <p:nvPr/>
          </p:nvGrpSpPr>
          <p:grpSpPr>
            <a:xfrm>
              <a:off x="930" y="3483"/>
              <a:ext cx="768" cy="704"/>
              <a:chOff x="930" y="3483"/>
              <a:chExt cx="768" cy="704"/>
            </a:xfrm>
          </p:grpSpPr>
          <p:sp>
            <p:nvSpPr>
              <p:cNvPr id="4128" name="Rectangle 35"/>
              <p:cNvSpPr/>
              <p:nvPr/>
            </p:nvSpPr>
            <p:spPr>
              <a:xfrm>
                <a:off x="1506" y="4011"/>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29" name="Rectangle 36"/>
              <p:cNvSpPr/>
              <p:nvPr/>
            </p:nvSpPr>
            <p:spPr>
              <a:xfrm>
                <a:off x="1314" y="4011"/>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30" name="Rectangle 37"/>
              <p:cNvSpPr/>
              <p:nvPr/>
            </p:nvSpPr>
            <p:spPr>
              <a:xfrm>
                <a:off x="1122" y="4011"/>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31" name="Rectangle 38"/>
              <p:cNvSpPr/>
              <p:nvPr/>
            </p:nvSpPr>
            <p:spPr>
              <a:xfrm>
                <a:off x="930" y="4011"/>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32" name="Rectangle 39"/>
              <p:cNvSpPr/>
              <p:nvPr/>
            </p:nvSpPr>
            <p:spPr>
              <a:xfrm>
                <a:off x="1506" y="3835"/>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33" name="Rectangle 40"/>
              <p:cNvSpPr/>
              <p:nvPr/>
            </p:nvSpPr>
            <p:spPr>
              <a:xfrm>
                <a:off x="1314" y="3835"/>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34" name="Rectangle 41"/>
              <p:cNvSpPr/>
              <p:nvPr/>
            </p:nvSpPr>
            <p:spPr>
              <a:xfrm>
                <a:off x="1122" y="3835"/>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35" name="Rectangle 42"/>
              <p:cNvSpPr/>
              <p:nvPr/>
            </p:nvSpPr>
            <p:spPr>
              <a:xfrm>
                <a:off x="930" y="3835"/>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36" name="Rectangle 43"/>
              <p:cNvSpPr/>
              <p:nvPr/>
            </p:nvSpPr>
            <p:spPr>
              <a:xfrm>
                <a:off x="1506" y="3659"/>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37" name="Rectangle 44"/>
              <p:cNvSpPr/>
              <p:nvPr/>
            </p:nvSpPr>
            <p:spPr>
              <a:xfrm>
                <a:off x="1314" y="3659"/>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38" name="Rectangle 45"/>
              <p:cNvSpPr/>
              <p:nvPr/>
            </p:nvSpPr>
            <p:spPr>
              <a:xfrm>
                <a:off x="1122" y="3659"/>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39" name="Rectangle 46"/>
              <p:cNvSpPr/>
              <p:nvPr/>
            </p:nvSpPr>
            <p:spPr>
              <a:xfrm>
                <a:off x="930" y="3659"/>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40" name="Rectangle 47"/>
              <p:cNvSpPr/>
              <p:nvPr/>
            </p:nvSpPr>
            <p:spPr>
              <a:xfrm>
                <a:off x="1506" y="3483"/>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41" name="Rectangle 48"/>
              <p:cNvSpPr/>
              <p:nvPr/>
            </p:nvSpPr>
            <p:spPr>
              <a:xfrm>
                <a:off x="1314" y="3483"/>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42" name="Rectangle 49"/>
              <p:cNvSpPr/>
              <p:nvPr/>
            </p:nvSpPr>
            <p:spPr>
              <a:xfrm>
                <a:off x="1122" y="3483"/>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43" name="Rectangle 50"/>
              <p:cNvSpPr/>
              <p:nvPr/>
            </p:nvSpPr>
            <p:spPr>
              <a:xfrm>
                <a:off x="930" y="3483"/>
                <a:ext cx="192" cy="176"/>
              </a:xfrm>
              <a:prstGeom prst="rect">
                <a:avLst/>
              </a:prstGeom>
              <a:solidFill>
                <a:srgbClr val="FF0000"/>
              </a:solidFill>
              <a:ln w="9525">
                <a:noFill/>
              </a:ln>
            </p:spPr>
            <p:txBody>
              <a:bodyPr/>
              <a:lstStyle/>
              <a:p>
                <a:pPr>
                  <a:spcBef>
                    <a:spcPct val="20000"/>
                  </a:spcBef>
                </a:pPr>
                <a:endParaRPr sz="800" dirty="0">
                  <a:latin typeface="Times New Roman" panose="02020603050405020304" charset="0"/>
                </a:endParaRPr>
              </a:p>
            </p:txBody>
          </p:sp>
          <p:sp>
            <p:nvSpPr>
              <p:cNvPr id="4144" name="Line 51"/>
              <p:cNvSpPr/>
              <p:nvPr/>
            </p:nvSpPr>
            <p:spPr>
              <a:xfrm>
                <a:off x="930" y="3483"/>
                <a:ext cx="768" cy="0"/>
              </a:xfrm>
              <a:prstGeom prst="line">
                <a:avLst/>
              </a:prstGeom>
              <a:ln w="28575" cap="sq" cmpd="sng">
                <a:solidFill>
                  <a:schemeClr val="tx1"/>
                </a:solidFill>
                <a:prstDash val="solid"/>
                <a:headEnd type="none" w="med" len="med"/>
                <a:tailEnd type="none" w="med" len="med"/>
              </a:ln>
            </p:spPr>
          </p:sp>
          <p:sp>
            <p:nvSpPr>
              <p:cNvPr id="4145" name="Line 52"/>
              <p:cNvSpPr/>
              <p:nvPr/>
            </p:nvSpPr>
            <p:spPr>
              <a:xfrm>
                <a:off x="930" y="3659"/>
                <a:ext cx="768" cy="0"/>
              </a:xfrm>
              <a:prstGeom prst="line">
                <a:avLst/>
              </a:prstGeom>
              <a:ln w="12700" cap="flat" cmpd="sng">
                <a:solidFill>
                  <a:schemeClr val="tx1"/>
                </a:solidFill>
                <a:prstDash val="solid"/>
                <a:headEnd type="none" w="med" len="med"/>
                <a:tailEnd type="none" w="med" len="med"/>
              </a:ln>
            </p:spPr>
          </p:sp>
          <p:sp>
            <p:nvSpPr>
              <p:cNvPr id="4146" name="Line 53"/>
              <p:cNvSpPr/>
              <p:nvPr/>
            </p:nvSpPr>
            <p:spPr>
              <a:xfrm>
                <a:off x="930" y="3835"/>
                <a:ext cx="768" cy="0"/>
              </a:xfrm>
              <a:prstGeom prst="line">
                <a:avLst/>
              </a:prstGeom>
              <a:ln w="12700" cap="flat" cmpd="sng">
                <a:solidFill>
                  <a:schemeClr val="tx1"/>
                </a:solidFill>
                <a:prstDash val="solid"/>
                <a:headEnd type="none" w="med" len="med"/>
                <a:tailEnd type="none" w="med" len="med"/>
              </a:ln>
            </p:spPr>
          </p:sp>
          <p:sp>
            <p:nvSpPr>
              <p:cNvPr id="4147" name="Line 54"/>
              <p:cNvSpPr/>
              <p:nvPr/>
            </p:nvSpPr>
            <p:spPr>
              <a:xfrm>
                <a:off x="930" y="4011"/>
                <a:ext cx="768" cy="0"/>
              </a:xfrm>
              <a:prstGeom prst="line">
                <a:avLst/>
              </a:prstGeom>
              <a:ln w="12700" cap="flat" cmpd="sng">
                <a:solidFill>
                  <a:schemeClr val="tx1"/>
                </a:solidFill>
                <a:prstDash val="solid"/>
                <a:headEnd type="none" w="med" len="med"/>
                <a:tailEnd type="none" w="med" len="med"/>
              </a:ln>
            </p:spPr>
          </p:sp>
          <p:sp>
            <p:nvSpPr>
              <p:cNvPr id="4148" name="Line 55"/>
              <p:cNvSpPr/>
              <p:nvPr/>
            </p:nvSpPr>
            <p:spPr>
              <a:xfrm>
                <a:off x="930" y="4187"/>
                <a:ext cx="768" cy="0"/>
              </a:xfrm>
              <a:prstGeom prst="line">
                <a:avLst/>
              </a:prstGeom>
              <a:ln w="28575" cap="sq" cmpd="sng">
                <a:solidFill>
                  <a:schemeClr val="tx1"/>
                </a:solidFill>
                <a:prstDash val="solid"/>
                <a:headEnd type="none" w="med" len="med"/>
                <a:tailEnd type="none" w="med" len="med"/>
              </a:ln>
            </p:spPr>
          </p:sp>
          <p:sp>
            <p:nvSpPr>
              <p:cNvPr id="4149" name="Line 56"/>
              <p:cNvSpPr/>
              <p:nvPr/>
            </p:nvSpPr>
            <p:spPr>
              <a:xfrm>
                <a:off x="930" y="3483"/>
                <a:ext cx="0" cy="704"/>
              </a:xfrm>
              <a:prstGeom prst="line">
                <a:avLst/>
              </a:prstGeom>
              <a:ln w="28575" cap="sq" cmpd="sng">
                <a:solidFill>
                  <a:schemeClr val="tx1"/>
                </a:solidFill>
                <a:prstDash val="solid"/>
                <a:headEnd type="none" w="med" len="med"/>
                <a:tailEnd type="none" w="med" len="med"/>
              </a:ln>
            </p:spPr>
          </p:sp>
          <p:sp>
            <p:nvSpPr>
              <p:cNvPr id="4150" name="Line 57"/>
              <p:cNvSpPr/>
              <p:nvPr/>
            </p:nvSpPr>
            <p:spPr>
              <a:xfrm>
                <a:off x="1122" y="3483"/>
                <a:ext cx="0" cy="704"/>
              </a:xfrm>
              <a:prstGeom prst="line">
                <a:avLst/>
              </a:prstGeom>
              <a:ln w="12700" cap="flat" cmpd="sng">
                <a:solidFill>
                  <a:schemeClr val="tx1"/>
                </a:solidFill>
                <a:prstDash val="solid"/>
                <a:headEnd type="none" w="med" len="med"/>
                <a:tailEnd type="none" w="med" len="med"/>
              </a:ln>
            </p:spPr>
          </p:sp>
          <p:sp>
            <p:nvSpPr>
              <p:cNvPr id="4151" name="Line 58"/>
              <p:cNvSpPr/>
              <p:nvPr/>
            </p:nvSpPr>
            <p:spPr>
              <a:xfrm>
                <a:off x="1314" y="3483"/>
                <a:ext cx="0" cy="704"/>
              </a:xfrm>
              <a:prstGeom prst="line">
                <a:avLst/>
              </a:prstGeom>
              <a:ln w="12700" cap="flat" cmpd="sng">
                <a:solidFill>
                  <a:schemeClr val="tx1"/>
                </a:solidFill>
                <a:prstDash val="solid"/>
                <a:headEnd type="none" w="med" len="med"/>
                <a:tailEnd type="none" w="med" len="med"/>
              </a:ln>
            </p:spPr>
          </p:sp>
          <p:sp>
            <p:nvSpPr>
              <p:cNvPr id="4152" name="Line 59"/>
              <p:cNvSpPr/>
              <p:nvPr/>
            </p:nvSpPr>
            <p:spPr>
              <a:xfrm>
                <a:off x="1506" y="3483"/>
                <a:ext cx="0" cy="704"/>
              </a:xfrm>
              <a:prstGeom prst="line">
                <a:avLst/>
              </a:prstGeom>
              <a:ln w="12700" cap="flat" cmpd="sng">
                <a:solidFill>
                  <a:schemeClr val="tx1"/>
                </a:solidFill>
                <a:prstDash val="solid"/>
                <a:headEnd type="none" w="med" len="med"/>
                <a:tailEnd type="none" w="med" len="med"/>
              </a:ln>
            </p:spPr>
          </p:sp>
          <p:sp>
            <p:nvSpPr>
              <p:cNvPr id="4153" name="Line 60"/>
              <p:cNvSpPr/>
              <p:nvPr/>
            </p:nvSpPr>
            <p:spPr>
              <a:xfrm>
                <a:off x="1698" y="3483"/>
                <a:ext cx="0" cy="704"/>
              </a:xfrm>
              <a:prstGeom prst="line">
                <a:avLst/>
              </a:prstGeom>
              <a:ln w="28575" cap="sq" cmpd="sng">
                <a:solidFill>
                  <a:schemeClr val="tx1"/>
                </a:solidFill>
                <a:prstDash val="solid"/>
                <a:headEnd type="none" w="med" len="med"/>
                <a:tailEnd type="none" w="med" len="med"/>
              </a:ln>
            </p:spPr>
          </p:sp>
        </p:grpSp>
        <p:grpSp>
          <p:nvGrpSpPr>
            <p:cNvPr id="4154" name="Group 61"/>
            <p:cNvGrpSpPr/>
            <p:nvPr/>
          </p:nvGrpSpPr>
          <p:grpSpPr>
            <a:xfrm>
              <a:off x="1986" y="3483"/>
              <a:ext cx="768" cy="704"/>
              <a:chOff x="1986" y="3483"/>
              <a:chExt cx="768" cy="704"/>
            </a:xfrm>
          </p:grpSpPr>
          <p:sp>
            <p:nvSpPr>
              <p:cNvPr id="4155" name="Rectangle 62"/>
              <p:cNvSpPr/>
              <p:nvPr/>
            </p:nvSpPr>
            <p:spPr>
              <a:xfrm>
                <a:off x="2562" y="4011"/>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56" name="Rectangle 63"/>
              <p:cNvSpPr/>
              <p:nvPr/>
            </p:nvSpPr>
            <p:spPr>
              <a:xfrm>
                <a:off x="2370" y="4011"/>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57" name="Rectangle 64"/>
              <p:cNvSpPr/>
              <p:nvPr/>
            </p:nvSpPr>
            <p:spPr>
              <a:xfrm>
                <a:off x="2178" y="4011"/>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58" name="Rectangle 65"/>
              <p:cNvSpPr/>
              <p:nvPr/>
            </p:nvSpPr>
            <p:spPr>
              <a:xfrm>
                <a:off x="1986" y="4011"/>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59" name="Rectangle 66"/>
              <p:cNvSpPr/>
              <p:nvPr/>
            </p:nvSpPr>
            <p:spPr>
              <a:xfrm>
                <a:off x="2562" y="3835"/>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60" name="Rectangle 67"/>
              <p:cNvSpPr/>
              <p:nvPr/>
            </p:nvSpPr>
            <p:spPr>
              <a:xfrm>
                <a:off x="2370" y="3835"/>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61" name="Rectangle 68"/>
              <p:cNvSpPr/>
              <p:nvPr/>
            </p:nvSpPr>
            <p:spPr>
              <a:xfrm>
                <a:off x="2178" y="3835"/>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62" name="Rectangle 69"/>
              <p:cNvSpPr/>
              <p:nvPr/>
            </p:nvSpPr>
            <p:spPr>
              <a:xfrm>
                <a:off x="1986" y="3835"/>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63" name="Rectangle 70"/>
              <p:cNvSpPr/>
              <p:nvPr/>
            </p:nvSpPr>
            <p:spPr>
              <a:xfrm>
                <a:off x="2562" y="3659"/>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64" name="Rectangle 71"/>
              <p:cNvSpPr/>
              <p:nvPr/>
            </p:nvSpPr>
            <p:spPr>
              <a:xfrm>
                <a:off x="2370" y="3659"/>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65" name="Rectangle 72"/>
              <p:cNvSpPr/>
              <p:nvPr/>
            </p:nvSpPr>
            <p:spPr>
              <a:xfrm>
                <a:off x="2178" y="3659"/>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66" name="Rectangle 73"/>
              <p:cNvSpPr/>
              <p:nvPr/>
            </p:nvSpPr>
            <p:spPr>
              <a:xfrm>
                <a:off x="1986" y="3659"/>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67" name="Rectangle 74"/>
              <p:cNvSpPr/>
              <p:nvPr/>
            </p:nvSpPr>
            <p:spPr>
              <a:xfrm>
                <a:off x="2562" y="3483"/>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68" name="Rectangle 75"/>
              <p:cNvSpPr/>
              <p:nvPr/>
            </p:nvSpPr>
            <p:spPr>
              <a:xfrm>
                <a:off x="2370" y="3483"/>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69" name="Rectangle 76"/>
              <p:cNvSpPr/>
              <p:nvPr/>
            </p:nvSpPr>
            <p:spPr>
              <a:xfrm>
                <a:off x="2178" y="3483"/>
                <a:ext cx="192" cy="176"/>
              </a:xfrm>
              <a:prstGeom prst="rect">
                <a:avLst/>
              </a:prstGeom>
              <a:solidFill>
                <a:srgbClr val="FF0000"/>
              </a:solidFill>
              <a:ln w="9525">
                <a:noFill/>
              </a:ln>
            </p:spPr>
            <p:txBody>
              <a:bodyPr/>
              <a:lstStyle/>
              <a:p>
                <a:pPr>
                  <a:spcBef>
                    <a:spcPct val="20000"/>
                  </a:spcBef>
                </a:pPr>
                <a:endParaRPr sz="800" dirty="0">
                  <a:latin typeface="Times New Roman" panose="02020603050405020304" charset="0"/>
                </a:endParaRPr>
              </a:p>
            </p:txBody>
          </p:sp>
          <p:sp>
            <p:nvSpPr>
              <p:cNvPr id="4170" name="Rectangle 77"/>
              <p:cNvSpPr/>
              <p:nvPr/>
            </p:nvSpPr>
            <p:spPr>
              <a:xfrm>
                <a:off x="1986" y="3483"/>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71" name="Line 78"/>
              <p:cNvSpPr/>
              <p:nvPr/>
            </p:nvSpPr>
            <p:spPr>
              <a:xfrm>
                <a:off x="1986" y="3483"/>
                <a:ext cx="768" cy="0"/>
              </a:xfrm>
              <a:prstGeom prst="line">
                <a:avLst/>
              </a:prstGeom>
              <a:ln w="28575" cap="sq" cmpd="sng">
                <a:solidFill>
                  <a:schemeClr val="tx1"/>
                </a:solidFill>
                <a:prstDash val="solid"/>
                <a:headEnd type="none" w="med" len="med"/>
                <a:tailEnd type="none" w="med" len="med"/>
              </a:ln>
            </p:spPr>
          </p:sp>
          <p:sp>
            <p:nvSpPr>
              <p:cNvPr id="4172" name="Line 79"/>
              <p:cNvSpPr/>
              <p:nvPr/>
            </p:nvSpPr>
            <p:spPr>
              <a:xfrm>
                <a:off x="1986" y="3659"/>
                <a:ext cx="768" cy="0"/>
              </a:xfrm>
              <a:prstGeom prst="line">
                <a:avLst/>
              </a:prstGeom>
              <a:ln w="12700" cap="flat" cmpd="sng">
                <a:solidFill>
                  <a:schemeClr val="tx1"/>
                </a:solidFill>
                <a:prstDash val="solid"/>
                <a:headEnd type="none" w="med" len="med"/>
                <a:tailEnd type="none" w="med" len="med"/>
              </a:ln>
            </p:spPr>
          </p:sp>
          <p:sp>
            <p:nvSpPr>
              <p:cNvPr id="4173" name="Line 80"/>
              <p:cNvSpPr/>
              <p:nvPr/>
            </p:nvSpPr>
            <p:spPr>
              <a:xfrm>
                <a:off x="1986" y="3835"/>
                <a:ext cx="768" cy="0"/>
              </a:xfrm>
              <a:prstGeom prst="line">
                <a:avLst/>
              </a:prstGeom>
              <a:ln w="12700" cap="flat" cmpd="sng">
                <a:solidFill>
                  <a:schemeClr val="tx1"/>
                </a:solidFill>
                <a:prstDash val="solid"/>
                <a:headEnd type="none" w="med" len="med"/>
                <a:tailEnd type="none" w="med" len="med"/>
              </a:ln>
            </p:spPr>
          </p:sp>
          <p:sp>
            <p:nvSpPr>
              <p:cNvPr id="4174" name="Line 81"/>
              <p:cNvSpPr/>
              <p:nvPr/>
            </p:nvSpPr>
            <p:spPr>
              <a:xfrm>
                <a:off x="1986" y="4011"/>
                <a:ext cx="768" cy="0"/>
              </a:xfrm>
              <a:prstGeom prst="line">
                <a:avLst/>
              </a:prstGeom>
              <a:ln w="12700" cap="flat" cmpd="sng">
                <a:solidFill>
                  <a:schemeClr val="tx1"/>
                </a:solidFill>
                <a:prstDash val="solid"/>
                <a:headEnd type="none" w="med" len="med"/>
                <a:tailEnd type="none" w="med" len="med"/>
              </a:ln>
            </p:spPr>
          </p:sp>
          <p:sp>
            <p:nvSpPr>
              <p:cNvPr id="4175" name="Line 82"/>
              <p:cNvSpPr/>
              <p:nvPr/>
            </p:nvSpPr>
            <p:spPr>
              <a:xfrm>
                <a:off x="1986" y="4187"/>
                <a:ext cx="768" cy="0"/>
              </a:xfrm>
              <a:prstGeom prst="line">
                <a:avLst/>
              </a:prstGeom>
              <a:ln w="28575" cap="sq" cmpd="sng">
                <a:solidFill>
                  <a:schemeClr val="tx1"/>
                </a:solidFill>
                <a:prstDash val="solid"/>
                <a:headEnd type="none" w="med" len="med"/>
                <a:tailEnd type="none" w="med" len="med"/>
              </a:ln>
            </p:spPr>
          </p:sp>
          <p:sp>
            <p:nvSpPr>
              <p:cNvPr id="4176" name="Line 83"/>
              <p:cNvSpPr/>
              <p:nvPr/>
            </p:nvSpPr>
            <p:spPr>
              <a:xfrm>
                <a:off x="1986" y="3483"/>
                <a:ext cx="0" cy="704"/>
              </a:xfrm>
              <a:prstGeom prst="line">
                <a:avLst/>
              </a:prstGeom>
              <a:ln w="28575" cap="sq" cmpd="sng">
                <a:solidFill>
                  <a:schemeClr val="tx1"/>
                </a:solidFill>
                <a:prstDash val="solid"/>
                <a:headEnd type="none" w="med" len="med"/>
                <a:tailEnd type="none" w="med" len="med"/>
              </a:ln>
            </p:spPr>
          </p:sp>
          <p:sp>
            <p:nvSpPr>
              <p:cNvPr id="4177" name="Line 84"/>
              <p:cNvSpPr/>
              <p:nvPr/>
            </p:nvSpPr>
            <p:spPr>
              <a:xfrm>
                <a:off x="2178" y="3483"/>
                <a:ext cx="0" cy="704"/>
              </a:xfrm>
              <a:prstGeom prst="line">
                <a:avLst/>
              </a:prstGeom>
              <a:ln w="12700" cap="flat" cmpd="sng">
                <a:solidFill>
                  <a:schemeClr val="tx1"/>
                </a:solidFill>
                <a:prstDash val="solid"/>
                <a:headEnd type="none" w="med" len="med"/>
                <a:tailEnd type="none" w="med" len="med"/>
              </a:ln>
            </p:spPr>
          </p:sp>
          <p:sp>
            <p:nvSpPr>
              <p:cNvPr id="4178" name="Line 85"/>
              <p:cNvSpPr/>
              <p:nvPr/>
            </p:nvSpPr>
            <p:spPr>
              <a:xfrm>
                <a:off x="2370" y="3483"/>
                <a:ext cx="0" cy="704"/>
              </a:xfrm>
              <a:prstGeom prst="line">
                <a:avLst/>
              </a:prstGeom>
              <a:ln w="12700" cap="flat" cmpd="sng">
                <a:solidFill>
                  <a:schemeClr val="tx1"/>
                </a:solidFill>
                <a:prstDash val="solid"/>
                <a:headEnd type="none" w="med" len="med"/>
                <a:tailEnd type="none" w="med" len="med"/>
              </a:ln>
            </p:spPr>
          </p:sp>
          <p:sp>
            <p:nvSpPr>
              <p:cNvPr id="4179" name="Line 86"/>
              <p:cNvSpPr/>
              <p:nvPr/>
            </p:nvSpPr>
            <p:spPr>
              <a:xfrm>
                <a:off x="2562" y="3483"/>
                <a:ext cx="0" cy="704"/>
              </a:xfrm>
              <a:prstGeom prst="line">
                <a:avLst/>
              </a:prstGeom>
              <a:ln w="12700" cap="flat" cmpd="sng">
                <a:solidFill>
                  <a:schemeClr val="tx1"/>
                </a:solidFill>
                <a:prstDash val="solid"/>
                <a:headEnd type="none" w="med" len="med"/>
                <a:tailEnd type="none" w="med" len="med"/>
              </a:ln>
            </p:spPr>
          </p:sp>
          <p:sp>
            <p:nvSpPr>
              <p:cNvPr id="4180" name="Line 87"/>
              <p:cNvSpPr/>
              <p:nvPr/>
            </p:nvSpPr>
            <p:spPr>
              <a:xfrm>
                <a:off x="2754" y="3483"/>
                <a:ext cx="0" cy="704"/>
              </a:xfrm>
              <a:prstGeom prst="line">
                <a:avLst/>
              </a:prstGeom>
              <a:ln w="28575" cap="sq" cmpd="sng">
                <a:solidFill>
                  <a:schemeClr val="tx1"/>
                </a:solidFill>
                <a:prstDash val="solid"/>
                <a:headEnd type="none" w="med" len="med"/>
                <a:tailEnd type="none" w="med" len="med"/>
              </a:ln>
            </p:spPr>
          </p:sp>
        </p:grpSp>
        <p:grpSp>
          <p:nvGrpSpPr>
            <p:cNvPr id="4181" name="Group 88"/>
            <p:cNvGrpSpPr/>
            <p:nvPr/>
          </p:nvGrpSpPr>
          <p:grpSpPr>
            <a:xfrm>
              <a:off x="2994" y="3483"/>
              <a:ext cx="768" cy="704"/>
              <a:chOff x="2994" y="3483"/>
              <a:chExt cx="768" cy="704"/>
            </a:xfrm>
          </p:grpSpPr>
          <p:sp>
            <p:nvSpPr>
              <p:cNvPr id="4182" name="Rectangle 89"/>
              <p:cNvSpPr/>
              <p:nvPr/>
            </p:nvSpPr>
            <p:spPr>
              <a:xfrm>
                <a:off x="3570" y="4011"/>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83" name="Rectangle 90"/>
              <p:cNvSpPr/>
              <p:nvPr/>
            </p:nvSpPr>
            <p:spPr>
              <a:xfrm>
                <a:off x="3378" y="4011"/>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84" name="Rectangle 91"/>
              <p:cNvSpPr/>
              <p:nvPr/>
            </p:nvSpPr>
            <p:spPr>
              <a:xfrm>
                <a:off x="3186" y="4011"/>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85" name="Rectangle 92"/>
              <p:cNvSpPr/>
              <p:nvPr/>
            </p:nvSpPr>
            <p:spPr>
              <a:xfrm>
                <a:off x="2994" y="4011"/>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86" name="Rectangle 93"/>
              <p:cNvSpPr/>
              <p:nvPr/>
            </p:nvSpPr>
            <p:spPr>
              <a:xfrm>
                <a:off x="3570" y="3835"/>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87" name="Rectangle 94"/>
              <p:cNvSpPr/>
              <p:nvPr/>
            </p:nvSpPr>
            <p:spPr>
              <a:xfrm>
                <a:off x="3378" y="3835"/>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88" name="Rectangle 95"/>
              <p:cNvSpPr/>
              <p:nvPr/>
            </p:nvSpPr>
            <p:spPr>
              <a:xfrm>
                <a:off x="3186" y="3835"/>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89" name="Rectangle 96"/>
              <p:cNvSpPr/>
              <p:nvPr/>
            </p:nvSpPr>
            <p:spPr>
              <a:xfrm>
                <a:off x="2994" y="3835"/>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90" name="Rectangle 97"/>
              <p:cNvSpPr/>
              <p:nvPr/>
            </p:nvSpPr>
            <p:spPr>
              <a:xfrm>
                <a:off x="3570" y="3659"/>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91" name="Rectangle 98"/>
              <p:cNvSpPr/>
              <p:nvPr/>
            </p:nvSpPr>
            <p:spPr>
              <a:xfrm>
                <a:off x="3378" y="3659"/>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92" name="Rectangle 99"/>
              <p:cNvSpPr/>
              <p:nvPr/>
            </p:nvSpPr>
            <p:spPr>
              <a:xfrm>
                <a:off x="3186" y="3659"/>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93" name="Rectangle 100"/>
              <p:cNvSpPr/>
              <p:nvPr/>
            </p:nvSpPr>
            <p:spPr>
              <a:xfrm>
                <a:off x="2994" y="3659"/>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94" name="Rectangle 101"/>
              <p:cNvSpPr/>
              <p:nvPr/>
            </p:nvSpPr>
            <p:spPr>
              <a:xfrm>
                <a:off x="3570" y="3483"/>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95" name="Rectangle 102"/>
              <p:cNvSpPr/>
              <p:nvPr/>
            </p:nvSpPr>
            <p:spPr>
              <a:xfrm>
                <a:off x="3378" y="3483"/>
                <a:ext cx="192" cy="176"/>
              </a:xfrm>
              <a:prstGeom prst="rect">
                <a:avLst/>
              </a:prstGeom>
              <a:solidFill>
                <a:srgbClr val="FF0000"/>
              </a:solidFill>
              <a:ln w="9525">
                <a:noFill/>
              </a:ln>
            </p:spPr>
            <p:txBody>
              <a:bodyPr/>
              <a:lstStyle/>
              <a:p>
                <a:pPr>
                  <a:spcBef>
                    <a:spcPct val="20000"/>
                  </a:spcBef>
                </a:pPr>
                <a:endParaRPr sz="800" dirty="0">
                  <a:latin typeface="Times New Roman" panose="02020603050405020304" charset="0"/>
                </a:endParaRPr>
              </a:p>
            </p:txBody>
          </p:sp>
          <p:sp>
            <p:nvSpPr>
              <p:cNvPr id="4196" name="Rectangle 103"/>
              <p:cNvSpPr/>
              <p:nvPr/>
            </p:nvSpPr>
            <p:spPr>
              <a:xfrm>
                <a:off x="3186" y="3483"/>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97" name="Rectangle 104"/>
              <p:cNvSpPr/>
              <p:nvPr/>
            </p:nvSpPr>
            <p:spPr>
              <a:xfrm>
                <a:off x="2994" y="3483"/>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198" name="Line 105"/>
              <p:cNvSpPr/>
              <p:nvPr/>
            </p:nvSpPr>
            <p:spPr>
              <a:xfrm>
                <a:off x="2994" y="3483"/>
                <a:ext cx="768" cy="0"/>
              </a:xfrm>
              <a:prstGeom prst="line">
                <a:avLst/>
              </a:prstGeom>
              <a:ln w="28575" cap="sq" cmpd="sng">
                <a:solidFill>
                  <a:schemeClr val="tx1"/>
                </a:solidFill>
                <a:prstDash val="solid"/>
                <a:headEnd type="none" w="med" len="med"/>
                <a:tailEnd type="none" w="med" len="med"/>
              </a:ln>
            </p:spPr>
          </p:sp>
          <p:sp>
            <p:nvSpPr>
              <p:cNvPr id="4199" name="Line 106"/>
              <p:cNvSpPr/>
              <p:nvPr/>
            </p:nvSpPr>
            <p:spPr>
              <a:xfrm>
                <a:off x="2994" y="3659"/>
                <a:ext cx="768" cy="0"/>
              </a:xfrm>
              <a:prstGeom prst="line">
                <a:avLst/>
              </a:prstGeom>
              <a:ln w="12700" cap="flat" cmpd="sng">
                <a:solidFill>
                  <a:schemeClr val="tx1"/>
                </a:solidFill>
                <a:prstDash val="solid"/>
                <a:headEnd type="none" w="med" len="med"/>
                <a:tailEnd type="none" w="med" len="med"/>
              </a:ln>
            </p:spPr>
          </p:sp>
          <p:sp>
            <p:nvSpPr>
              <p:cNvPr id="4200" name="Line 107"/>
              <p:cNvSpPr/>
              <p:nvPr/>
            </p:nvSpPr>
            <p:spPr>
              <a:xfrm>
                <a:off x="2994" y="3835"/>
                <a:ext cx="768" cy="0"/>
              </a:xfrm>
              <a:prstGeom prst="line">
                <a:avLst/>
              </a:prstGeom>
              <a:ln w="12700" cap="flat" cmpd="sng">
                <a:solidFill>
                  <a:schemeClr val="tx1"/>
                </a:solidFill>
                <a:prstDash val="solid"/>
                <a:headEnd type="none" w="med" len="med"/>
                <a:tailEnd type="none" w="med" len="med"/>
              </a:ln>
            </p:spPr>
          </p:sp>
          <p:sp>
            <p:nvSpPr>
              <p:cNvPr id="4201" name="Line 108"/>
              <p:cNvSpPr/>
              <p:nvPr/>
            </p:nvSpPr>
            <p:spPr>
              <a:xfrm>
                <a:off x="2994" y="4011"/>
                <a:ext cx="768" cy="0"/>
              </a:xfrm>
              <a:prstGeom prst="line">
                <a:avLst/>
              </a:prstGeom>
              <a:ln w="12700" cap="flat" cmpd="sng">
                <a:solidFill>
                  <a:schemeClr val="tx1"/>
                </a:solidFill>
                <a:prstDash val="solid"/>
                <a:headEnd type="none" w="med" len="med"/>
                <a:tailEnd type="none" w="med" len="med"/>
              </a:ln>
            </p:spPr>
          </p:sp>
          <p:sp>
            <p:nvSpPr>
              <p:cNvPr id="4202" name="Line 109"/>
              <p:cNvSpPr/>
              <p:nvPr/>
            </p:nvSpPr>
            <p:spPr>
              <a:xfrm>
                <a:off x="2994" y="4187"/>
                <a:ext cx="768" cy="0"/>
              </a:xfrm>
              <a:prstGeom prst="line">
                <a:avLst/>
              </a:prstGeom>
              <a:ln w="28575" cap="sq" cmpd="sng">
                <a:solidFill>
                  <a:schemeClr val="tx1"/>
                </a:solidFill>
                <a:prstDash val="solid"/>
                <a:headEnd type="none" w="med" len="med"/>
                <a:tailEnd type="none" w="med" len="med"/>
              </a:ln>
            </p:spPr>
          </p:sp>
          <p:sp>
            <p:nvSpPr>
              <p:cNvPr id="4203" name="Line 110"/>
              <p:cNvSpPr/>
              <p:nvPr/>
            </p:nvSpPr>
            <p:spPr>
              <a:xfrm>
                <a:off x="2994" y="3483"/>
                <a:ext cx="0" cy="704"/>
              </a:xfrm>
              <a:prstGeom prst="line">
                <a:avLst/>
              </a:prstGeom>
              <a:ln w="28575" cap="sq" cmpd="sng">
                <a:solidFill>
                  <a:schemeClr val="tx1"/>
                </a:solidFill>
                <a:prstDash val="solid"/>
                <a:headEnd type="none" w="med" len="med"/>
                <a:tailEnd type="none" w="med" len="med"/>
              </a:ln>
            </p:spPr>
          </p:sp>
          <p:sp>
            <p:nvSpPr>
              <p:cNvPr id="4204" name="Line 111"/>
              <p:cNvSpPr/>
              <p:nvPr/>
            </p:nvSpPr>
            <p:spPr>
              <a:xfrm>
                <a:off x="3186" y="3483"/>
                <a:ext cx="0" cy="704"/>
              </a:xfrm>
              <a:prstGeom prst="line">
                <a:avLst/>
              </a:prstGeom>
              <a:ln w="12700" cap="flat" cmpd="sng">
                <a:solidFill>
                  <a:schemeClr val="tx1"/>
                </a:solidFill>
                <a:prstDash val="solid"/>
                <a:headEnd type="none" w="med" len="med"/>
                <a:tailEnd type="none" w="med" len="med"/>
              </a:ln>
            </p:spPr>
          </p:sp>
          <p:sp>
            <p:nvSpPr>
              <p:cNvPr id="4205" name="Line 112"/>
              <p:cNvSpPr/>
              <p:nvPr/>
            </p:nvSpPr>
            <p:spPr>
              <a:xfrm>
                <a:off x="3378" y="3483"/>
                <a:ext cx="0" cy="704"/>
              </a:xfrm>
              <a:prstGeom prst="line">
                <a:avLst/>
              </a:prstGeom>
              <a:ln w="12700" cap="flat" cmpd="sng">
                <a:solidFill>
                  <a:schemeClr val="tx1"/>
                </a:solidFill>
                <a:prstDash val="solid"/>
                <a:headEnd type="none" w="med" len="med"/>
                <a:tailEnd type="none" w="med" len="med"/>
              </a:ln>
            </p:spPr>
          </p:sp>
          <p:sp>
            <p:nvSpPr>
              <p:cNvPr id="4206" name="Line 113"/>
              <p:cNvSpPr/>
              <p:nvPr/>
            </p:nvSpPr>
            <p:spPr>
              <a:xfrm>
                <a:off x="3570" y="3483"/>
                <a:ext cx="0" cy="704"/>
              </a:xfrm>
              <a:prstGeom prst="line">
                <a:avLst/>
              </a:prstGeom>
              <a:ln w="12700" cap="flat" cmpd="sng">
                <a:solidFill>
                  <a:schemeClr val="tx1"/>
                </a:solidFill>
                <a:prstDash val="solid"/>
                <a:headEnd type="none" w="med" len="med"/>
                <a:tailEnd type="none" w="med" len="med"/>
              </a:ln>
            </p:spPr>
          </p:sp>
          <p:sp>
            <p:nvSpPr>
              <p:cNvPr id="4207" name="Line 114"/>
              <p:cNvSpPr/>
              <p:nvPr/>
            </p:nvSpPr>
            <p:spPr>
              <a:xfrm>
                <a:off x="3762" y="3483"/>
                <a:ext cx="0" cy="704"/>
              </a:xfrm>
              <a:prstGeom prst="line">
                <a:avLst/>
              </a:prstGeom>
              <a:ln w="28575" cap="sq" cmpd="sng">
                <a:solidFill>
                  <a:schemeClr val="tx1"/>
                </a:solidFill>
                <a:prstDash val="solid"/>
                <a:headEnd type="none" w="med" len="med"/>
                <a:tailEnd type="none" w="med" len="med"/>
              </a:ln>
            </p:spPr>
          </p:sp>
        </p:grpSp>
        <p:grpSp>
          <p:nvGrpSpPr>
            <p:cNvPr id="4208" name="Group 115"/>
            <p:cNvGrpSpPr/>
            <p:nvPr/>
          </p:nvGrpSpPr>
          <p:grpSpPr>
            <a:xfrm>
              <a:off x="4146" y="3483"/>
              <a:ext cx="768" cy="704"/>
              <a:chOff x="4146" y="3483"/>
              <a:chExt cx="768" cy="704"/>
            </a:xfrm>
          </p:grpSpPr>
          <p:sp>
            <p:nvSpPr>
              <p:cNvPr id="4209" name="Rectangle 116"/>
              <p:cNvSpPr/>
              <p:nvPr/>
            </p:nvSpPr>
            <p:spPr>
              <a:xfrm>
                <a:off x="4722" y="4011"/>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210" name="Rectangle 117"/>
              <p:cNvSpPr/>
              <p:nvPr/>
            </p:nvSpPr>
            <p:spPr>
              <a:xfrm>
                <a:off x="4530" y="4011"/>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211" name="Rectangle 118"/>
              <p:cNvSpPr/>
              <p:nvPr/>
            </p:nvSpPr>
            <p:spPr>
              <a:xfrm>
                <a:off x="4338" y="4011"/>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212" name="Rectangle 119"/>
              <p:cNvSpPr/>
              <p:nvPr/>
            </p:nvSpPr>
            <p:spPr>
              <a:xfrm>
                <a:off x="4146" y="4011"/>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213" name="Rectangle 120"/>
              <p:cNvSpPr/>
              <p:nvPr/>
            </p:nvSpPr>
            <p:spPr>
              <a:xfrm>
                <a:off x="4722" y="3835"/>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214" name="Rectangle 121"/>
              <p:cNvSpPr/>
              <p:nvPr/>
            </p:nvSpPr>
            <p:spPr>
              <a:xfrm>
                <a:off x="4530" y="3835"/>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215" name="Rectangle 122"/>
              <p:cNvSpPr/>
              <p:nvPr/>
            </p:nvSpPr>
            <p:spPr>
              <a:xfrm>
                <a:off x="4338" y="3835"/>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216" name="Rectangle 123"/>
              <p:cNvSpPr/>
              <p:nvPr/>
            </p:nvSpPr>
            <p:spPr>
              <a:xfrm>
                <a:off x="4146" y="3835"/>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217" name="Rectangle 124"/>
              <p:cNvSpPr/>
              <p:nvPr/>
            </p:nvSpPr>
            <p:spPr>
              <a:xfrm>
                <a:off x="4722" y="3659"/>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218" name="Rectangle 125"/>
              <p:cNvSpPr/>
              <p:nvPr/>
            </p:nvSpPr>
            <p:spPr>
              <a:xfrm>
                <a:off x="4530" y="3659"/>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219" name="Rectangle 126"/>
              <p:cNvSpPr/>
              <p:nvPr/>
            </p:nvSpPr>
            <p:spPr>
              <a:xfrm>
                <a:off x="4338" y="3659"/>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220" name="Rectangle 127"/>
              <p:cNvSpPr/>
              <p:nvPr/>
            </p:nvSpPr>
            <p:spPr>
              <a:xfrm>
                <a:off x="4146" y="3659"/>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221" name="Rectangle 128"/>
              <p:cNvSpPr/>
              <p:nvPr/>
            </p:nvSpPr>
            <p:spPr>
              <a:xfrm>
                <a:off x="4722" y="3483"/>
                <a:ext cx="192" cy="176"/>
              </a:xfrm>
              <a:prstGeom prst="rect">
                <a:avLst/>
              </a:prstGeom>
              <a:solidFill>
                <a:srgbClr val="FF0000"/>
              </a:solidFill>
              <a:ln w="9525">
                <a:noFill/>
              </a:ln>
            </p:spPr>
            <p:txBody>
              <a:bodyPr/>
              <a:lstStyle/>
              <a:p>
                <a:pPr>
                  <a:spcBef>
                    <a:spcPct val="20000"/>
                  </a:spcBef>
                </a:pPr>
                <a:endParaRPr sz="800" dirty="0">
                  <a:latin typeface="Times New Roman" panose="02020603050405020304" charset="0"/>
                </a:endParaRPr>
              </a:p>
            </p:txBody>
          </p:sp>
          <p:sp>
            <p:nvSpPr>
              <p:cNvPr id="4222" name="Rectangle 129"/>
              <p:cNvSpPr/>
              <p:nvPr/>
            </p:nvSpPr>
            <p:spPr>
              <a:xfrm>
                <a:off x="4530" y="3483"/>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223" name="Rectangle 130"/>
              <p:cNvSpPr/>
              <p:nvPr/>
            </p:nvSpPr>
            <p:spPr>
              <a:xfrm>
                <a:off x="4338" y="3483"/>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224" name="Rectangle 131"/>
              <p:cNvSpPr/>
              <p:nvPr/>
            </p:nvSpPr>
            <p:spPr>
              <a:xfrm>
                <a:off x="4146" y="3483"/>
                <a:ext cx="192" cy="176"/>
              </a:xfrm>
              <a:prstGeom prst="rect">
                <a:avLst/>
              </a:prstGeom>
              <a:solidFill>
                <a:schemeClr val="bg1"/>
              </a:solidFill>
              <a:ln w="9525">
                <a:noFill/>
              </a:ln>
            </p:spPr>
            <p:txBody>
              <a:bodyPr/>
              <a:lstStyle/>
              <a:p>
                <a:pPr>
                  <a:spcBef>
                    <a:spcPct val="20000"/>
                  </a:spcBef>
                </a:pPr>
                <a:endParaRPr sz="800" dirty="0">
                  <a:latin typeface="Times New Roman" panose="02020603050405020304" charset="0"/>
                </a:endParaRPr>
              </a:p>
            </p:txBody>
          </p:sp>
          <p:sp>
            <p:nvSpPr>
              <p:cNvPr id="4225" name="Line 132"/>
              <p:cNvSpPr/>
              <p:nvPr/>
            </p:nvSpPr>
            <p:spPr>
              <a:xfrm>
                <a:off x="4146" y="3483"/>
                <a:ext cx="768" cy="0"/>
              </a:xfrm>
              <a:prstGeom prst="line">
                <a:avLst/>
              </a:prstGeom>
              <a:ln w="28575" cap="sq" cmpd="sng">
                <a:solidFill>
                  <a:schemeClr val="tx1"/>
                </a:solidFill>
                <a:prstDash val="solid"/>
                <a:headEnd type="none" w="med" len="med"/>
                <a:tailEnd type="none" w="med" len="med"/>
              </a:ln>
            </p:spPr>
          </p:sp>
          <p:sp>
            <p:nvSpPr>
              <p:cNvPr id="4226" name="Line 133"/>
              <p:cNvSpPr/>
              <p:nvPr/>
            </p:nvSpPr>
            <p:spPr>
              <a:xfrm>
                <a:off x="4146" y="3659"/>
                <a:ext cx="768" cy="0"/>
              </a:xfrm>
              <a:prstGeom prst="line">
                <a:avLst/>
              </a:prstGeom>
              <a:ln w="12700" cap="flat" cmpd="sng">
                <a:solidFill>
                  <a:schemeClr val="tx1"/>
                </a:solidFill>
                <a:prstDash val="solid"/>
                <a:headEnd type="none" w="med" len="med"/>
                <a:tailEnd type="none" w="med" len="med"/>
              </a:ln>
            </p:spPr>
          </p:sp>
          <p:sp>
            <p:nvSpPr>
              <p:cNvPr id="4227" name="Line 134"/>
              <p:cNvSpPr/>
              <p:nvPr/>
            </p:nvSpPr>
            <p:spPr>
              <a:xfrm>
                <a:off x="4146" y="3835"/>
                <a:ext cx="768" cy="0"/>
              </a:xfrm>
              <a:prstGeom prst="line">
                <a:avLst/>
              </a:prstGeom>
              <a:ln w="12700" cap="flat" cmpd="sng">
                <a:solidFill>
                  <a:schemeClr val="tx1"/>
                </a:solidFill>
                <a:prstDash val="solid"/>
                <a:headEnd type="none" w="med" len="med"/>
                <a:tailEnd type="none" w="med" len="med"/>
              </a:ln>
            </p:spPr>
          </p:sp>
          <p:sp>
            <p:nvSpPr>
              <p:cNvPr id="4228" name="Line 135"/>
              <p:cNvSpPr/>
              <p:nvPr/>
            </p:nvSpPr>
            <p:spPr>
              <a:xfrm>
                <a:off x="4146" y="4011"/>
                <a:ext cx="768" cy="0"/>
              </a:xfrm>
              <a:prstGeom prst="line">
                <a:avLst/>
              </a:prstGeom>
              <a:ln w="12700" cap="flat" cmpd="sng">
                <a:solidFill>
                  <a:schemeClr val="tx1"/>
                </a:solidFill>
                <a:prstDash val="solid"/>
                <a:headEnd type="none" w="med" len="med"/>
                <a:tailEnd type="none" w="med" len="med"/>
              </a:ln>
            </p:spPr>
          </p:sp>
          <p:sp>
            <p:nvSpPr>
              <p:cNvPr id="4229" name="Line 136"/>
              <p:cNvSpPr/>
              <p:nvPr/>
            </p:nvSpPr>
            <p:spPr>
              <a:xfrm>
                <a:off x="4146" y="4187"/>
                <a:ext cx="768" cy="0"/>
              </a:xfrm>
              <a:prstGeom prst="line">
                <a:avLst/>
              </a:prstGeom>
              <a:ln w="28575" cap="sq" cmpd="sng">
                <a:solidFill>
                  <a:schemeClr val="tx1"/>
                </a:solidFill>
                <a:prstDash val="solid"/>
                <a:headEnd type="none" w="med" len="med"/>
                <a:tailEnd type="none" w="med" len="med"/>
              </a:ln>
            </p:spPr>
          </p:sp>
          <p:sp>
            <p:nvSpPr>
              <p:cNvPr id="4230" name="Line 137"/>
              <p:cNvSpPr/>
              <p:nvPr/>
            </p:nvSpPr>
            <p:spPr>
              <a:xfrm>
                <a:off x="4146" y="3483"/>
                <a:ext cx="0" cy="704"/>
              </a:xfrm>
              <a:prstGeom prst="line">
                <a:avLst/>
              </a:prstGeom>
              <a:ln w="28575" cap="sq" cmpd="sng">
                <a:solidFill>
                  <a:schemeClr val="tx1"/>
                </a:solidFill>
                <a:prstDash val="solid"/>
                <a:headEnd type="none" w="med" len="med"/>
                <a:tailEnd type="none" w="med" len="med"/>
              </a:ln>
            </p:spPr>
          </p:sp>
          <p:sp>
            <p:nvSpPr>
              <p:cNvPr id="4231" name="Line 138"/>
              <p:cNvSpPr/>
              <p:nvPr/>
            </p:nvSpPr>
            <p:spPr>
              <a:xfrm>
                <a:off x="4338" y="3483"/>
                <a:ext cx="0" cy="704"/>
              </a:xfrm>
              <a:prstGeom prst="line">
                <a:avLst/>
              </a:prstGeom>
              <a:ln w="12700" cap="flat" cmpd="sng">
                <a:solidFill>
                  <a:schemeClr val="tx1"/>
                </a:solidFill>
                <a:prstDash val="solid"/>
                <a:headEnd type="none" w="med" len="med"/>
                <a:tailEnd type="none" w="med" len="med"/>
              </a:ln>
            </p:spPr>
          </p:sp>
          <p:sp>
            <p:nvSpPr>
              <p:cNvPr id="4232" name="Line 139"/>
              <p:cNvSpPr/>
              <p:nvPr/>
            </p:nvSpPr>
            <p:spPr>
              <a:xfrm>
                <a:off x="4530" y="3483"/>
                <a:ext cx="0" cy="704"/>
              </a:xfrm>
              <a:prstGeom prst="line">
                <a:avLst/>
              </a:prstGeom>
              <a:ln w="12700" cap="flat" cmpd="sng">
                <a:solidFill>
                  <a:schemeClr val="tx1"/>
                </a:solidFill>
                <a:prstDash val="solid"/>
                <a:headEnd type="none" w="med" len="med"/>
                <a:tailEnd type="none" w="med" len="med"/>
              </a:ln>
            </p:spPr>
          </p:sp>
          <p:sp>
            <p:nvSpPr>
              <p:cNvPr id="4233" name="Line 140"/>
              <p:cNvSpPr/>
              <p:nvPr/>
            </p:nvSpPr>
            <p:spPr>
              <a:xfrm>
                <a:off x="4722" y="3483"/>
                <a:ext cx="0" cy="704"/>
              </a:xfrm>
              <a:prstGeom prst="line">
                <a:avLst/>
              </a:prstGeom>
              <a:ln w="12700" cap="flat" cmpd="sng">
                <a:solidFill>
                  <a:schemeClr val="tx1"/>
                </a:solidFill>
                <a:prstDash val="solid"/>
                <a:headEnd type="none" w="med" len="med"/>
                <a:tailEnd type="none" w="med" len="med"/>
              </a:ln>
            </p:spPr>
          </p:sp>
          <p:sp>
            <p:nvSpPr>
              <p:cNvPr id="4234" name="Line 141"/>
              <p:cNvSpPr/>
              <p:nvPr/>
            </p:nvSpPr>
            <p:spPr>
              <a:xfrm>
                <a:off x="4914" y="3483"/>
                <a:ext cx="0" cy="704"/>
              </a:xfrm>
              <a:prstGeom prst="line">
                <a:avLst/>
              </a:prstGeom>
              <a:ln w="28575" cap="sq" cmpd="sng">
                <a:solidFill>
                  <a:schemeClr val="tx1"/>
                </a:solidFill>
                <a:prstDash val="solid"/>
                <a:headEnd type="none" w="med" len="med"/>
                <a:tailEnd type="none" w="med" len="med"/>
              </a:ln>
            </p:spPr>
          </p:sp>
        </p:grpSp>
        <p:cxnSp>
          <p:nvCxnSpPr>
            <p:cNvPr id="4235" name="AutoShape 142"/>
            <p:cNvCxnSpPr>
              <a:stCxn id="4122" idx="1"/>
              <a:endCxn id="4141" idx="0"/>
            </p:cNvCxnSpPr>
            <p:nvPr/>
          </p:nvCxnSpPr>
          <p:spPr>
            <a:xfrm flipH="1">
              <a:off x="1410" y="3236"/>
              <a:ext cx="1152" cy="247"/>
            </a:xfrm>
            <a:prstGeom prst="straightConnector1">
              <a:avLst/>
            </a:prstGeom>
            <a:ln w="9525" cap="flat" cmpd="sng">
              <a:solidFill>
                <a:schemeClr val="tx1"/>
              </a:solidFill>
              <a:prstDash val="solid"/>
              <a:headEnd type="none" w="med" len="med"/>
              <a:tailEnd type="none" w="med" len="med"/>
            </a:ln>
          </p:spPr>
        </p:cxnSp>
        <p:cxnSp>
          <p:nvCxnSpPr>
            <p:cNvPr id="4236" name="AutoShape 143"/>
            <p:cNvCxnSpPr>
              <a:stCxn id="4103" idx="2"/>
              <a:endCxn id="4169" idx="0"/>
            </p:cNvCxnSpPr>
            <p:nvPr/>
          </p:nvCxnSpPr>
          <p:spPr>
            <a:xfrm flipH="1">
              <a:off x="2274" y="3227"/>
              <a:ext cx="576" cy="256"/>
            </a:xfrm>
            <a:prstGeom prst="straightConnector1">
              <a:avLst/>
            </a:prstGeom>
            <a:ln w="9525" cap="flat" cmpd="sng">
              <a:solidFill>
                <a:schemeClr val="tx1"/>
              </a:solidFill>
              <a:prstDash val="solid"/>
              <a:headEnd type="none" w="med" len="med"/>
              <a:tailEnd type="none" w="med" len="med"/>
            </a:ln>
          </p:spPr>
        </p:cxnSp>
        <p:cxnSp>
          <p:nvCxnSpPr>
            <p:cNvPr id="4237" name="AutoShape 144"/>
            <p:cNvCxnSpPr>
              <a:stCxn id="4102" idx="2"/>
              <a:endCxn id="4195" idx="0"/>
            </p:cNvCxnSpPr>
            <p:nvPr/>
          </p:nvCxnSpPr>
          <p:spPr>
            <a:xfrm>
              <a:off x="3042" y="3227"/>
              <a:ext cx="432" cy="256"/>
            </a:xfrm>
            <a:prstGeom prst="straightConnector1">
              <a:avLst/>
            </a:prstGeom>
            <a:ln w="9525" cap="flat" cmpd="sng">
              <a:solidFill>
                <a:schemeClr val="tx1"/>
              </a:solidFill>
              <a:prstDash val="solid"/>
              <a:headEnd type="none" w="med" len="med"/>
              <a:tailEnd type="none" w="med" len="med"/>
            </a:ln>
          </p:spPr>
        </p:cxnSp>
        <p:cxnSp>
          <p:nvCxnSpPr>
            <p:cNvPr id="4238" name="AutoShape 145"/>
            <p:cNvCxnSpPr>
              <a:stCxn id="4126" idx="1"/>
              <a:endCxn id="4224" idx="0"/>
            </p:cNvCxnSpPr>
            <p:nvPr/>
          </p:nvCxnSpPr>
          <p:spPr>
            <a:xfrm>
              <a:off x="3330" y="3236"/>
              <a:ext cx="912" cy="247"/>
            </a:xfrm>
            <a:prstGeom prst="straightConnector1">
              <a:avLst/>
            </a:prstGeom>
            <a:ln w="9525" cap="flat" cmpd="sng">
              <a:solidFill>
                <a:schemeClr val="tx1"/>
              </a:solidFill>
              <a:prstDash val="solid"/>
              <a:headEnd type="none" w="med" len="med"/>
              <a:tailEnd type="none" w="med" len="med"/>
            </a:ln>
          </p:spPr>
        </p:cxn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5.4 n</a:t>
            </a:r>
            <a:r>
              <a:rPr dirty="0"/>
              <a:t>后问题</a:t>
            </a:r>
          </a:p>
        </p:txBody>
      </p:sp>
      <p:sp>
        <p:nvSpPr>
          <p:cNvPr id="123909" name="Rectangle 5"/>
          <p:cNvSpPr/>
          <p:nvPr/>
        </p:nvSpPr>
        <p:spPr>
          <a:xfrm>
            <a:off x="892175" y="1076325"/>
            <a:ext cx="10179685" cy="3305175"/>
          </a:xfrm>
          <a:prstGeom prst="rect">
            <a:avLst/>
          </a:prstGeom>
          <a:noFill/>
          <a:ln w="9525">
            <a:noFill/>
          </a:ln>
        </p:spPr>
        <p:txBody>
          <a:bodyPr/>
          <a:lstStyle/>
          <a:p>
            <a:pPr marL="342265" indent="-342900" fontAlgn="auto">
              <a:lnSpc>
                <a:spcPct val="150000"/>
              </a:lnSpc>
              <a:spcBef>
                <a:spcPts val="0"/>
              </a:spcBef>
              <a:buFont typeface="Wingdings" panose="05000000000000000000" charset="0"/>
              <a:buChar char=""/>
            </a:pPr>
            <a:r>
              <a:rPr lang="zh-CN" altLang="en-US" sz="2400" dirty="0">
                <a:latin typeface="Times New Roman" panose="02020603050405020304" charset="0"/>
                <a:ea typeface="微软雅黑" panose="020B0503020204020204" pitchFamily="34" charset="-122"/>
              </a:rPr>
              <a:t>设</a:t>
            </a:r>
            <a:r>
              <a:rPr lang="en-US" altLang="zh-CN" sz="2400" dirty="0">
                <a:latin typeface="Times New Roman" panose="02020603050405020304" charset="0"/>
                <a:ea typeface="微软雅黑" panose="020B0503020204020204" pitchFamily="34" charset="-122"/>
              </a:rPr>
              <a:t>4</a:t>
            </a:r>
            <a:r>
              <a:rPr lang="zh-CN" altLang="en-US" sz="2400" dirty="0">
                <a:latin typeface="Times New Roman" panose="02020603050405020304" charset="0"/>
                <a:ea typeface="微软雅黑" panose="020B0503020204020204" pitchFamily="34" charset="-122"/>
              </a:rPr>
              <a:t>个皇后为</a:t>
            </a:r>
            <a:r>
              <a:rPr lang="en-US" altLang="zh-CN" sz="2400">
                <a:latin typeface="Times New Roman" panose="02020603050405020304" charset="0"/>
                <a:ea typeface="微软雅黑" panose="020B0503020204020204" pitchFamily="34" charset="-122"/>
              </a:rPr>
              <a:t>x</a:t>
            </a:r>
            <a:r>
              <a:rPr lang="en-US" altLang="zh-CN" sz="2400" baseline="-25000">
                <a:latin typeface="Times New Roman" panose="02020603050405020304" charset="0"/>
                <a:ea typeface="微软雅黑" panose="020B0503020204020204" pitchFamily="34" charset="-122"/>
              </a:rPr>
              <a:t>i</a:t>
            </a:r>
            <a:r>
              <a:rPr lang="zh-CN" altLang="en-US" sz="2400" dirty="0">
                <a:latin typeface="Times New Roman" panose="02020603050405020304" charset="0"/>
                <a:ea typeface="微软雅黑" panose="020B0503020204020204" pitchFamily="34" charset="-122"/>
              </a:rPr>
              <a:t>，分别在第</a:t>
            </a:r>
            <a:r>
              <a:rPr lang="en-US" altLang="zh-CN" sz="2400">
                <a:latin typeface="Times New Roman" panose="02020603050405020304" charset="0"/>
                <a:ea typeface="微软雅黑" panose="020B0503020204020204" pitchFamily="34" charset="-122"/>
              </a:rPr>
              <a:t>i</a:t>
            </a:r>
            <a:r>
              <a:rPr lang="zh-CN" altLang="en-US" sz="2400" dirty="0">
                <a:latin typeface="Times New Roman" panose="02020603050405020304" charset="0"/>
                <a:ea typeface="微软雅黑" panose="020B0503020204020204" pitchFamily="34" charset="-122"/>
              </a:rPr>
              <a:t>行</a:t>
            </a:r>
            <a:r>
              <a:rPr lang="en-US" altLang="zh-CN" sz="2400">
                <a:latin typeface="Times New Roman" panose="02020603050405020304" charset="0"/>
                <a:ea typeface="微软雅黑" panose="020B0503020204020204" pitchFamily="34" charset="-122"/>
              </a:rPr>
              <a:t>(i</a:t>
            </a:r>
            <a:r>
              <a:rPr lang="en-US" altLang="zh-CN" sz="2400" dirty="0">
                <a:latin typeface="Times New Roman" panose="02020603050405020304" charset="0"/>
                <a:ea typeface="微软雅黑" panose="020B0503020204020204" pitchFamily="34" charset="-122"/>
              </a:rPr>
              <a:t>=1</a:t>
            </a:r>
            <a:r>
              <a:rPr lang="zh-CN" altLang="en-US" sz="2400" dirty="0">
                <a:latin typeface="Times New Roman" panose="02020603050405020304" charset="0"/>
                <a:ea typeface="微软雅黑" panose="020B0503020204020204" pitchFamily="34" charset="-122"/>
              </a:rPr>
              <a:t>，</a:t>
            </a:r>
            <a:r>
              <a:rPr lang="en-US" altLang="zh-CN" sz="2400" dirty="0">
                <a:latin typeface="Times New Roman" panose="02020603050405020304" charset="0"/>
                <a:ea typeface="微软雅黑" panose="020B0503020204020204" pitchFamily="34" charset="-122"/>
              </a:rPr>
              <a:t>2</a:t>
            </a:r>
            <a:r>
              <a:rPr lang="zh-CN" altLang="en-US" sz="2400" dirty="0">
                <a:latin typeface="Times New Roman" panose="02020603050405020304" charset="0"/>
                <a:ea typeface="微软雅黑" panose="020B0503020204020204" pitchFamily="34" charset="-122"/>
              </a:rPr>
              <a:t>，</a:t>
            </a:r>
            <a:r>
              <a:rPr lang="en-US" altLang="zh-CN" sz="2400" dirty="0">
                <a:latin typeface="Times New Roman" panose="02020603050405020304" charset="0"/>
                <a:ea typeface="微软雅黑" panose="020B0503020204020204" pitchFamily="34" charset="-122"/>
              </a:rPr>
              <a:t>3</a:t>
            </a:r>
            <a:r>
              <a:rPr lang="zh-CN" altLang="en-US" sz="2400" dirty="0">
                <a:latin typeface="Times New Roman" panose="02020603050405020304" charset="0"/>
                <a:ea typeface="微软雅黑" panose="020B0503020204020204" pitchFamily="34" charset="-122"/>
              </a:rPr>
              <a:t>，</a:t>
            </a:r>
            <a:r>
              <a:rPr lang="en-US" altLang="zh-CN" sz="2400" dirty="0">
                <a:latin typeface="Times New Roman" panose="02020603050405020304" charset="0"/>
                <a:ea typeface="微软雅黑" panose="020B0503020204020204" pitchFamily="34" charset="-122"/>
              </a:rPr>
              <a:t>4)</a:t>
            </a:r>
            <a:r>
              <a:rPr lang="zh-CN" altLang="en-US" sz="2400" dirty="0">
                <a:latin typeface="Times New Roman" panose="02020603050405020304" charset="0"/>
                <a:ea typeface="微软雅黑" panose="020B0503020204020204" pitchFamily="34" charset="-122"/>
              </a:rPr>
              <a:t>；</a:t>
            </a:r>
          </a:p>
          <a:p>
            <a:pPr marL="342265" indent="-342900" fontAlgn="auto">
              <a:lnSpc>
                <a:spcPct val="150000"/>
              </a:lnSpc>
              <a:spcBef>
                <a:spcPts val="0"/>
              </a:spcBef>
              <a:buFont typeface="Wingdings" panose="05000000000000000000" charset="0"/>
              <a:buChar char=""/>
            </a:pPr>
            <a:r>
              <a:rPr lang="zh-CN" altLang="en-US" sz="2400" dirty="0">
                <a:solidFill>
                  <a:srgbClr val="FF0000"/>
                </a:solidFill>
                <a:latin typeface="Times New Roman" panose="02020603050405020304" charset="0"/>
                <a:ea typeface="微软雅黑" panose="020B0503020204020204" pitchFamily="34" charset="-122"/>
              </a:rPr>
              <a:t>问题的解状态</a:t>
            </a:r>
            <a:r>
              <a:rPr lang="zh-CN" altLang="en-US" sz="2400" dirty="0">
                <a:latin typeface="Times New Roman" panose="02020603050405020304" charset="0"/>
                <a:ea typeface="微软雅黑" panose="020B0503020204020204" pitchFamily="34" charset="-122"/>
              </a:rPr>
              <a:t>：可以用</a:t>
            </a:r>
            <a:r>
              <a:rPr lang="en-US" altLang="zh-CN" sz="2400">
                <a:latin typeface="Times New Roman" panose="02020603050405020304" charset="0"/>
                <a:ea typeface="微软雅黑" panose="020B0503020204020204" pitchFamily="34" charset="-122"/>
              </a:rPr>
              <a:t>(1,</a:t>
            </a:r>
            <a:r>
              <a:rPr lang="en-US" altLang="zh-CN" sz="2400" i="1">
                <a:latin typeface="Times New Roman" panose="02020603050405020304" charset="0"/>
                <a:ea typeface="微软雅黑" panose="020B0503020204020204" pitchFamily="34" charset="-122"/>
              </a:rPr>
              <a:t>x</a:t>
            </a:r>
            <a:r>
              <a:rPr lang="en-US" altLang="zh-CN" sz="2400" baseline="-25000">
                <a:latin typeface="Times New Roman" panose="02020603050405020304" charset="0"/>
                <a:ea typeface="微软雅黑" panose="020B0503020204020204" pitchFamily="34" charset="-122"/>
              </a:rPr>
              <a:t>1</a:t>
            </a:r>
            <a:r>
              <a:rPr lang="en-US" altLang="zh-CN" sz="2400" dirty="0">
                <a:latin typeface="Times New Roman" panose="02020603050405020304" charset="0"/>
                <a:ea typeface="微软雅黑" panose="020B0503020204020204" pitchFamily="34" charset="-122"/>
              </a:rPr>
              <a:t>)</a:t>
            </a:r>
            <a:r>
              <a:rPr lang="zh-CN" altLang="en-US" sz="2400" dirty="0">
                <a:latin typeface="Times New Roman" panose="02020603050405020304" charset="0"/>
                <a:ea typeface="微软雅黑" panose="020B0503020204020204" pitchFamily="34" charset="-122"/>
              </a:rPr>
              <a:t>，</a:t>
            </a:r>
            <a:r>
              <a:rPr lang="en-US" altLang="zh-CN" sz="2400">
                <a:latin typeface="Times New Roman" panose="02020603050405020304" charset="0"/>
                <a:ea typeface="微软雅黑" panose="020B0503020204020204" pitchFamily="34" charset="-122"/>
              </a:rPr>
              <a:t>(2,</a:t>
            </a:r>
            <a:r>
              <a:rPr lang="en-US" altLang="zh-CN" sz="2400" i="1">
                <a:latin typeface="Times New Roman" panose="02020603050405020304" charset="0"/>
                <a:ea typeface="微软雅黑" panose="020B0503020204020204" pitchFamily="34" charset="-122"/>
              </a:rPr>
              <a:t>x</a:t>
            </a:r>
            <a:r>
              <a:rPr lang="en-US" altLang="zh-CN" sz="2400" baseline="-25000">
                <a:latin typeface="Times New Roman" panose="02020603050405020304" charset="0"/>
                <a:ea typeface="微软雅黑" panose="020B0503020204020204" pitchFamily="34" charset="-122"/>
              </a:rPr>
              <a:t>2</a:t>
            </a:r>
            <a:r>
              <a:rPr lang="en-US" altLang="zh-CN" sz="2400" dirty="0">
                <a:latin typeface="Times New Roman" panose="02020603050405020304" charset="0"/>
                <a:ea typeface="微软雅黑" panose="020B0503020204020204" pitchFamily="34" charset="-122"/>
              </a:rPr>
              <a:t>)</a:t>
            </a:r>
            <a:r>
              <a:rPr lang="zh-CN" altLang="en-US" sz="2400" dirty="0">
                <a:latin typeface="Times New Roman" panose="02020603050405020304" charset="0"/>
                <a:ea typeface="微软雅黑" panose="020B0503020204020204" pitchFamily="34" charset="-122"/>
              </a:rPr>
              <a:t>，</a:t>
            </a:r>
            <a:r>
              <a:rPr lang="en-US" altLang="zh-CN" sz="2400" dirty="0">
                <a:latin typeface="Times New Roman" panose="02020603050405020304" charset="0"/>
                <a:ea typeface="微软雅黑" panose="020B0503020204020204" pitchFamily="34" charset="-122"/>
              </a:rPr>
              <a:t>……</a:t>
            </a:r>
            <a:r>
              <a:rPr lang="zh-CN" altLang="en-US" sz="2400" dirty="0">
                <a:latin typeface="Times New Roman" panose="02020603050405020304" charset="0"/>
                <a:ea typeface="微软雅黑" panose="020B0503020204020204" pitchFamily="34" charset="-122"/>
              </a:rPr>
              <a:t>，</a:t>
            </a:r>
            <a:r>
              <a:rPr lang="en-US" altLang="zh-CN" sz="2400">
                <a:latin typeface="Times New Roman" panose="02020603050405020304" charset="0"/>
                <a:ea typeface="微软雅黑" panose="020B0503020204020204" pitchFamily="34" charset="-122"/>
              </a:rPr>
              <a:t>(4,</a:t>
            </a:r>
            <a:r>
              <a:rPr lang="en-US" altLang="zh-CN" sz="2400" i="1">
                <a:latin typeface="Times New Roman" panose="02020603050405020304" charset="0"/>
                <a:ea typeface="微软雅黑" panose="020B0503020204020204" pitchFamily="34" charset="-122"/>
              </a:rPr>
              <a:t>x</a:t>
            </a:r>
            <a:r>
              <a:rPr lang="en-US" altLang="zh-CN" sz="2400" baseline="-25000">
                <a:latin typeface="Times New Roman" panose="02020603050405020304" charset="0"/>
                <a:ea typeface="微软雅黑" panose="020B0503020204020204" pitchFamily="34" charset="-122"/>
              </a:rPr>
              <a:t>4</a:t>
            </a:r>
            <a:r>
              <a:rPr lang="en-US" altLang="zh-CN" sz="2400" dirty="0">
                <a:latin typeface="Times New Roman" panose="02020603050405020304" charset="0"/>
                <a:ea typeface="微软雅黑" panose="020B0503020204020204" pitchFamily="34" charset="-122"/>
              </a:rPr>
              <a:t>)</a:t>
            </a:r>
            <a:r>
              <a:rPr lang="zh-CN" altLang="en-US" sz="2400" dirty="0">
                <a:latin typeface="Times New Roman" panose="02020603050405020304" charset="0"/>
                <a:ea typeface="微软雅黑" panose="020B0503020204020204" pitchFamily="34" charset="-122"/>
              </a:rPr>
              <a:t>表示</a:t>
            </a:r>
            <a:r>
              <a:rPr lang="en-US" altLang="zh-CN" sz="2400" dirty="0">
                <a:latin typeface="Times New Roman" panose="02020603050405020304" charset="0"/>
                <a:ea typeface="微软雅黑" panose="020B0503020204020204" pitchFamily="34" charset="-122"/>
              </a:rPr>
              <a:t>4</a:t>
            </a:r>
            <a:r>
              <a:rPr lang="zh-CN" altLang="en-US" sz="2400" dirty="0">
                <a:latin typeface="Times New Roman" panose="02020603050405020304" charset="0"/>
                <a:ea typeface="微软雅黑" panose="020B0503020204020204" pitchFamily="34" charset="-122"/>
              </a:rPr>
              <a:t>个皇后的位置；</a:t>
            </a:r>
          </a:p>
          <a:p>
            <a:pPr marL="342265" lvl="1" indent="-342900" fontAlgn="auto">
              <a:lnSpc>
                <a:spcPct val="150000"/>
              </a:lnSpc>
              <a:spcBef>
                <a:spcPts val="0"/>
              </a:spcBef>
              <a:buFont typeface="Wingdings" panose="05000000000000000000" charset="0"/>
              <a:buChar char=""/>
            </a:pPr>
            <a:r>
              <a:rPr lang="zh-CN" altLang="en-US" sz="2400" dirty="0">
                <a:latin typeface="Times New Roman" panose="02020603050405020304" charset="0"/>
                <a:ea typeface="微软雅黑" panose="020B0503020204020204" pitchFamily="34" charset="-122"/>
              </a:rPr>
              <a:t>由于行号固定，可简单记为：</a:t>
            </a:r>
            <a:r>
              <a:rPr lang="en-US" altLang="zh-CN" sz="2400">
                <a:latin typeface="Times New Roman" panose="02020603050405020304" charset="0"/>
                <a:ea typeface="微软雅黑" panose="020B0503020204020204" pitchFamily="34" charset="-122"/>
              </a:rPr>
              <a:t>(</a:t>
            </a:r>
            <a:r>
              <a:rPr lang="en-US" altLang="zh-CN" sz="2400" i="1">
                <a:latin typeface="Times New Roman" panose="02020603050405020304" charset="0"/>
                <a:ea typeface="微软雅黑" panose="020B0503020204020204" pitchFamily="34" charset="-122"/>
              </a:rPr>
              <a:t>x</a:t>
            </a:r>
            <a:r>
              <a:rPr lang="en-US" altLang="zh-CN" sz="2400" baseline="-25000">
                <a:latin typeface="Times New Roman" panose="02020603050405020304" charset="0"/>
                <a:ea typeface="微软雅黑" panose="020B0503020204020204" pitchFamily="34" charset="-122"/>
              </a:rPr>
              <a:t>1</a:t>
            </a:r>
            <a:r>
              <a:rPr lang="en-US" altLang="zh-CN" sz="2400">
                <a:latin typeface="Times New Roman" panose="02020603050405020304" charset="0"/>
                <a:ea typeface="微软雅黑" panose="020B0503020204020204" pitchFamily="34" charset="-122"/>
              </a:rPr>
              <a:t>,</a:t>
            </a:r>
            <a:r>
              <a:rPr lang="en-US" altLang="zh-CN" sz="2400" i="1">
                <a:latin typeface="Times New Roman" panose="02020603050405020304" charset="0"/>
                <a:ea typeface="微软雅黑" panose="020B0503020204020204" pitchFamily="34" charset="-122"/>
              </a:rPr>
              <a:t>x</a:t>
            </a:r>
            <a:r>
              <a:rPr lang="en-US" altLang="zh-CN" sz="2400" baseline="-25000">
                <a:latin typeface="Times New Roman" panose="02020603050405020304" charset="0"/>
                <a:ea typeface="微软雅黑" panose="020B0503020204020204" pitchFamily="34" charset="-122"/>
              </a:rPr>
              <a:t>2</a:t>
            </a:r>
            <a:r>
              <a:rPr lang="en-US" altLang="zh-CN" sz="2400">
                <a:latin typeface="Times New Roman" panose="02020603050405020304" charset="0"/>
                <a:ea typeface="微软雅黑" panose="020B0503020204020204" pitchFamily="34" charset="-122"/>
              </a:rPr>
              <a:t>,</a:t>
            </a:r>
            <a:r>
              <a:rPr lang="en-US" altLang="zh-CN" sz="2400" i="1">
                <a:latin typeface="Times New Roman" panose="02020603050405020304" charset="0"/>
                <a:ea typeface="微软雅黑" panose="020B0503020204020204" pitchFamily="34" charset="-122"/>
              </a:rPr>
              <a:t>x</a:t>
            </a:r>
            <a:r>
              <a:rPr lang="en-US" altLang="zh-CN" sz="2400" baseline="-25000">
                <a:latin typeface="Times New Roman" panose="02020603050405020304" charset="0"/>
                <a:ea typeface="微软雅黑" panose="020B0503020204020204" pitchFamily="34" charset="-122"/>
              </a:rPr>
              <a:t>3</a:t>
            </a:r>
            <a:r>
              <a:rPr lang="en-US" altLang="zh-CN" sz="2400">
                <a:latin typeface="Times New Roman" panose="02020603050405020304" charset="0"/>
                <a:ea typeface="微软雅黑" panose="020B0503020204020204" pitchFamily="34" charset="-122"/>
              </a:rPr>
              <a:t>,</a:t>
            </a:r>
            <a:r>
              <a:rPr lang="en-US" altLang="zh-CN" sz="2400" i="1">
                <a:latin typeface="Times New Roman" panose="02020603050405020304" charset="0"/>
                <a:ea typeface="微软雅黑" panose="020B0503020204020204" pitchFamily="34" charset="-122"/>
              </a:rPr>
              <a:t>x</a:t>
            </a:r>
            <a:r>
              <a:rPr lang="en-US" altLang="zh-CN" sz="2400" baseline="-25000">
                <a:latin typeface="Times New Roman" panose="02020603050405020304" charset="0"/>
                <a:ea typeface="微软雅黑" panose="020B0503020204020204" pitchFamily="34" charset="-122"/>
              </a:rPr>
              <a:t>4</a:t>
            </a:r>
            <a:r>
              <a:rPr lang="en-US" altLang="zh-CN" sz="2400" dirty="0">
                <a:latin typeface="Times New Roman" panose="02020603050405020304" charset="0"/>
                <a:ea typeface="微软雅黑" panose="020B0503020204020204" pitchFamily="34" charset="-122"/>
              </a:rPr>
              <a:t>)</a:t>
            </a:r>
            <a:r>
              <a:rPr lang="zh-CN" altLang="en-US" sz="2400" dirty="0">
                <a:latin typeface="Times New Roman" panose="02020603050405020304" charset="0"/>
                <a:ea typeface="微软雅黑" panose="020B0503020204020204" pitchFamily="34" charset="-122"/>
              </a:rPr>
              <a:t>；例如：</a:t>
            </a:r>
            <a:r>
              <a:rPr lang="en-US" altLang="zh-CN" sz="2400">
                <a:latin typeface="Times New Roman" panose="02020603050405020304" charset="0"/>
                <a:ea typeface="微软雅黑" panose="020B0503020204020204" pitchFamily="34" charset="-122"/>
              </a:rPr>
              <a:t>(4, 2, 1,3)</a:t>
            </a:r>
          </a:p>
          <a:p>
            <a:pPr marL="342265" indent="-342900" fontAlgn="auto">
              <a:lnSpc>
                <a:spcPct val="150000"/>
              </a:lnSpc>
              <a:spcBef>
                <a:spcPts val="0"/>
              </a:spcBef>
              <a:buFont typeface="Wingdings" panose="05000000000000000000" charset="0"/>
              <a:buChar char=""/>
            </a:pPr>
            <a:r>
              <a:rPr lang="zh-CN" altLang="en-US" sz="2400" dirty="0">
                <a:solidFill>
                  <a:srgbClr val="FF0000"/>
                </a:solidFill>
                <a:latin typeface="Times New Roman" panose="02020603050405020304" charset="0"/>
                <a:ea typeface="微软雅黑" panose="020B0503020204020204" pitchFamily="34" charset="-122"/>
              </a:rPr>
              <a:t>问题的解空间</a:t>
            </a:r>
            <a:r>
              <a:rPr lang="zh-CN" altLang="en-US" sz="2400" dirty="0">
                <a:latin typeface="Times New Roman" panose="02020603050405020304" charset="0"/>
                <a:ea typeface="微软雅黑" panose="020B0503020204020204" pitchFamily="34" charset="-122"/>
              </a:rPr>
              <a:t>： </a:t>
            </a:r>
            <a:r>
              <a:rPr lang="en-US" altLang="zh-CN" sz="2400">
                <a:latin typeface="Times New Roman" panose="02020603050405020304" charset="0"/>
                <a:ea typeface="微软雅黑" panose="020B0503020204020204" pitchFamily="34" charset="-122"/>
              </a:rPr>
              <a:t>(</a:t>
            </a:r>
            <a:r>
              <a:rPr lang="en-US" altLang="zh-CN" sz="2400" i="1">
                <a:latin typeface="Times New Roman" panose="02020603050405020304" charset="0"/>
                <a:ea typeface="微软雅黑" panose="020B0503020204020204" pitchFamily="34" charset="-122"/>
              </a:rPr>
              <a:t>x</a:t>
            </a:r>
            <a:r>
              <a:rPr lang="en-US" altLang="zh-CN" sz="2400" baseline="-25000">
                <a:latin typeface="Times New Roman" panose="02020603050405020304" charset="0"/>
                <a:ea typeface="微软雅黑" panose="020B0503020204020204" pitchFamily="34" charset="-122"/>
              </a:rPr>
              <a:t>1</a:t>
            </a:r>
            <a:r>
              <a:rPr lang="en-US" altLang="zh-CN" sz="2400">
                <a:latin typeface="Times New Roman" panose="02020603050405020304" charset="0"/>
                <a:ea typeface="微软雅黑" panose="020B0503020204020204" pitchFamily="34" charset="-122"/>
              </a:rPr>
              <a:t>,</a:t>
            </a:r>
            <a:r>
              <a:rPr lang="en-US" altLang="zh-CN" sz="2400" i="1">
                <a:latin typeface="Times New Roman" panose="02020603050405020304" charset="0"/>
                <a:ea typeface="微软雅黑" panose="020B0503020204020204" pitchFamily="34" charset="-122"/>
              </a:rPr>
              <a:t>x</a:t>
            </a:r>
            <a:r>
              <a:rPr lang="en-US" altLang="zh-CN" sz="2400" baseline="-25000">
                <a:latin typeface="Times New Roman" panose="02020603050405020304" charset="0"/>
                <a:ea typeface="微软雅黑" panose="020B0503020204020204" pitchFamily="34" charset="-122"/>
              </a:rPr>
              <a:t>2</a:t>
            </a:r>
            <a:r>
              <a:rPr lang="en-US" altLang="zh-CN" sz="2400">
                <a:latin typeface="Times New Roman" panose="02020603050405020304" charset="0"/>
                <a:ea typeface="微软雅黑" panose="020B0503020204020204" pitchFamily="34" charset="-122"/>
              </a:rPr>
              <a:t>,</a:t>
            </a:r>
            <a:r>
              <a:rPr lang="en-US" altLang="zh-CN" sz="2400" i="1">
                <a:latin typeface="Times New Roman" panose="02020603050405020304" charset="0"/>
                <a:ea typeface="微软雅黑" panose="020B0503020204020204" pitchFamily="34" charset="-122"/>
              </a:rPr>
              <a:t>x</a:t>
            </a:r>
            <a:r>
              <a:rPr lang="en-US" altLang="zh-CN" sz="2400" baseline="-25000">
                <a:latin typeface="Times New Roman" panose="02020603050405020304" charset="0"/>
                <a:ea typeface="微软雅黑" panose="020B0503020204020204" pitchFamily="34" charset="-122"/>
              </a:rPr>
              <a:t>3</a:t>
            </a:r>
            <a:r>
              <a:rPr lang="en-US" altLang="zh-CN" sz="2400">
                <a:latin typeface="Times New Roman" panose="02020603050405020304" charset="0"/>
                <a:ea typeface="微软雅黑" panose="020B0503020204020204" pitchFamily="34" charset="-122"/>
              </a:rPr>
              <a:t>,</a:t>
            </a:r>
            <a:r>
              <a:rPr lang="en-US" altLang="zh-CN" sz="2400" i="1">
                <a:latin typeface="Times New Roman" panose="02020603050405020304" charset="0"/>
                <a:ea typeface="微软雅黑" panose="020B0503020204020204" pitchFamily="34" charset="-122"/>
              </a:rPr>
              <a:t>x</a:t>
            </a:r>
            <a:r>
              <a:rPr lang="en-US" altLang="zh-CN" sz="2400" baseline="-25000">
                <a:latin typeface="Times New Roman" panose="02020603050405020304" charset="0"/>
                <a:ea typeface="微软雅黑" panose="020B0503020204020204" pitchFamily="34" charset="-122"/>
              </a:rPr>
              <a:t>4</a:t>
            </a:r>
            <a:r>
              <a:rPr lang="en-US" altLang="zh-CN" sz="2400" dirty="0">
                <a:latin typeface="Times New Roman" panose="02020603050405020304" charset="0"/>
                <a:ea typeface="微软雅黑" panose="020B0503020204020204" pitchFamily="34" charset="-122"/>
              </a:rPr>
              <a:t>)</a:t>
            </a:r>
            <a:r>
              <a:rPr lang="zh-CN" altLang="en-US" sz="2400" dirty="0">
                <a:latin typeface="Times New Roman" panose="02020603050405020304" charset="0"/>
                <a:ea typeface="微软雅黑" panose="020B0503020204020204" pitchFamily="34" charset="-122"/>
              </a:rPr>
              <a:t>，</a:t>
            </a:r>
            <a:r>
              <a:rPr lang="en-US" altLang="zh-CN" sz="2400">
                <a:latin typeface="Times New Roman" panose="02020603050405020304" charset="0"/>
                <a:ea typeface="微软雅黑" panose="020B0503020204020204" pitchFamily="34" charset="-122"/>
              </a:rPr>
              <a:t>1≤</a:t>
            </a:r>
            <a:r>
              <a:rPr lang="en-US" altLang="zh-CN" sz="2400" i="1">
                <a:latin typeface="Times New Roman" panose="02020603050405020304" charset="0"/>
                <a:ea typeface="微软雅黑" panose="020B0503020204020204" pitchFamily="34" charset="-122"/>
              </a:rPr>
              <a:t>x</a:t>
            </a:r>
            <a:r>
              <a:rPr lang="en-US" altLang="zh-CN" sz="2400" i="1" baseline="-25000">
                <a:latin typeface="Times New Roman" panose="02020603050405020304" charset="0"/>
                <a:ea typeface="微软雅黑" panose="020B0503020204020204" pitchFamily="34" charset="-122"/>
              </a:rPr>
              <a:t>i</a:t>
            </a:r>
            <a:r>
              <a:rPr lang="en-US" altLang="zh-CN" sz="2400">
                <a:latin typeface="Times New Roman" panose="02020603050405020304" charset="0"/>
                <a:ea typeface="微软雅黑" panose="020B0503020204020204" pitchFamily="34" charset="-122"/>
              </a:rPr>
              <a:t>≤4(</a:t>
            </a:r>
            <a:r>
              <a:rPr lang="en-US" altLang="zh-CN" sz="2400" i="1">
                <a:latin typeface="Times New Roman" panose="02020603050405020304" charset="0"/>
                <a:ea typeface="微软雅黑" panose="020B0503020204020204" pitchFamily="34" charset="-122"/>
              </a:rPr>
              <a:t>i</a:t>
            </a:r>
            <a:r>
              <a:rPr lang="en-US" altLang="zh-CN" sz="2400" dirty="0">
                <a:latin typeface="Times New Roman" panose="02020603050405020304" charset="0"/>
                <a:ea typeface="微软雅黑" panose="020B0503020204020204" pitchFamily="34" charset="-122"/>
              </a:rPr>
              <a:t>=1</a:t>
            </a:r>
            <a:r>
              <a:rPr lang="zh-CN" altLang="en-US" sz="2400" dirty="0">
                <a:latin typeface="Times New Roman" panose="02020603050405020304" charset="0"/>
                <a:ea typeface="微软雅黑" panose="020B0503020204020204" pitchFamily="34" charset="-122"/>
              </a:rPr>
              <a:t>，</a:t>
            </a:r>
            <a:r>
              <a:rPr lang="en-US" altLang="zh-CN" sz="2400" dirty="0">
                <a:latin typeface="Times New Roman" panose="02020603050405020304" charset="0"/>
                <a:ea typeface="微软雅黑" panose="020B0503020204020204" pitchFamily="34" charset="-122"/>
              </a:rPr>
              <a:t>2</a:t>
            </a:r>
            <a:r>
              <a:rPr lang="zh-CN" altLang="en-US" sz="2400" dirty="0">
                <a:latin typeface="Times New Roman" panose="02020603050405020304" charset="0"/>
                <a:ea typeface="微软雅黑" panose="020B0503020204020204" pitchFamily="34" charset="-122"/>
              </a:rPr>
              <a:t>，</a:t>
            </a:r>
            <a:r>
              <a:rPr lang="en-US" altLang="zh-CN" sz="2400" dirty="0">
                <a:latin typeface="Times New Roman" panose="02020603050405020304" charset="0"/>
                <a:ea typeface="微软雅黑" panose="020B0503020204020204" pitchFamily="34" charset="-122"/>
              </a:rPr>
              <a:t>3</a:t>
            </a:r>
            <a:r>
              <a:rPr lang="zh-CN" altLang="en-US" sz="2400" dirty="0">
                <a:latin typeface="Times New Roman" panose="02020603050405020304" charset="0"/>
                <a:ea typeface="微软雅黑" panose="020B0503020204020204" pitchFamily="34" charset="-122"/>
              </a:rPr>
              <a:t>，</a:t>
            </a:r>
            <a:r>
              <a:rPr lang="en-US" altLang="zh-CN" sz="2400" dirty="0">
                <a:latin typeface="Times New Roman" panose="02020603050405020304" charset="0"/>
                <a:ea typeface="微软雅黑" panose="020B0503020204020204" pitchFamily="34" charset="-122"/>
              </a:rPr>
              <a:t>4)</a:t>
            </a:r>
            <a:r>
              <a:rPr lang="zh-CN" altLang="en-US" sz="2400" dirty="0">
                <a:latin typeface="Times New Roman" panose="02020603050405020304" charset="0"/>
                <a:ea typeface="微软雅黑" panose="020B0503020204020204" pitchFamily="34" charset="-122"/>
              </a:rPr>
              <a:t>，共</a:t>
            </a:r>
            <a:r>
              <a:rPr lang="en-US" altLang="zh-CN" sz="2400" dirty="0">
                <a:latin typeface="Times New Roman" panose="02020603050405020304" charset="0"/>
                <a:ea typeface="微软雅黑" panose="020B0503020204020204" pitchFamily="34" charset="-122"/>
              </a:rPr>
              <a:t>4</a:t>
            </a:r>
            <a:r>
              <a:rPr lang="zh-CN" altLang="en-US" sz="2400" dirty="0">
                <a:latin typeface="Times New Roman" panose="02020603050405020304" charset="0"/>
                <a:ea typeface="微软雅黑" panose="020B0503020204020204" pitchFamily="34" charset="-122"/>
              </a:rPr>
              <a:t>！个状态；</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909">
                                            <p:txEl>
                                              <p:pRg st="0" end="0"/>
                                            </p:txEl>
                                          </p:spTgt>
                                        </p:tgtEl>
                                        <p:attrNameLst>
                                          <p:attrName>style.visibility</p:attrName>
                                        </p:attrNameLst>
                                      </p:cBhvr>
                                      <p:to>
                                        <p:strVal val="visible"/>
                                      </p:to>
                                    </p:set>
                                    <p:animEffect transition="in" filter="blinds(horizontal)">
                                      <p:cBhvr>
                                        <p:cTn id="7" dur="500"/>
                                        <p:tgtEl>
                                          <p:spTgt spid="1239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3909">
                                            <p:txEl>
                                              <p:pRg st="1" end="1"/>
                                            </p:txEl>
                                          </p:spTgt>
                                        </p:tgtEl>
                                        <p:attrNameLst>
                                          <p:attrName>style.visibility</p:attrName>
                                        </p:attrNameLst>
                                      </p:cBhvr>
                                      <p:to>
                                        <p:strVal val="visible"/>
                                      </p:to>
                                    </p:set>
                                    <p:animEffect transition="in" filter="blinds(horizontal)">
                                      <p:cBhvr>
                                        <p:cTn id="12" dur="500"/>
                                        <p:tgtEl>
                                          <p:spTgt spid="12390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3909">
                                            <p:txEl>
                                              <p:pRg st="2" end="2"/>
                                            </p:txEl>
                                          </p:spTgt>
                                        </p:tgtEl>
                                        <p:attrNameLst>
                                          <p:attrName>style.visibility</p:attrName>
                                        </p:attrNameLst>
                                      </p:cBhvr>
                                      <p:to>
                                        <p:strVal val="visible"/>
                                      </p:to>
                                    </p:set>
                                    <p:animEffect transition="in" filter="blinds(horizontal)">
                                      <p:cBhvr>
                                        <p:cTn id="15" dur="500"/>
                                        <p:tgtEl>
                                          <p:spTgt spid="12390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3909">
                                            <p:txEl>
                                              <p:pRg st="3" end="3"/>
                                            </p:txEl>
                                          </p:spTgt>
                                        </p:tgtEl>
                                        <p:attrNameLst>
                                          <p:attrName>style.visibility</p:attrName>
                                        </p:attrNameLst>
                                      </p:cBhvr>
                                      <p:to>
                                        <p:strVal val="visible"/>
                                      </p:to>
                                    </p:set>
                                    <p:animEffect transition="in" filter="blinds(horizontal)">
                                      <p:cBhvr>
                                        <p:cTn id="20" dur="500"/>
                                        <p:tgtEl>
                                          <p:spTgt spid="12390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9"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5.4 n</a:t>
            </a:r>
            <a:r>
              <a:rPr dirty="0"/>
              <a:t>后问题</a:t>
            </a:r>
          </a:p>
        </p:txBody>
      </p:sp>
      <p:sp>
        <p:nvSpPr>
          <p:cNvPr id="6146" name="Text Box 5"/>
          <p:cNvSpPr txBox="1"/>
          <p:nvPr/>
        </p:nvSpPr>
        <p:spPr>
          <a:xfrm>
            <a:off x="2062163" y="3001963"/>
            <a:ext cx="192087"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2</a:t>
            </a:r>
          </a:p>
        </p:txBody>
      </p:sp>
      <p:sp>
        <p:nvSpPr>
          <p:cNvPr id="6147" name="Text Box 6"/>
          <p:cNvSpPr txBox="1"/>
          <p:nvPr/>
        </p:nvSpPr>
        <p:spPr>
          <a:xfrm>
            <a:off x="2489200" y="3194050"/>
            <a:ext cx="192088"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3</a:t>
            </a:r>
          </a:p>
        </p:txBody>
      </p:sp>
      <p:sp>
        <p:nvSpPr>
          <p:cNvPr id="6148" name="Text Box 7"/>
          <p:cNvSpPr txBox="1"/>
          <p:nvPr/>
        </p:nvSpPr>
        <p:spPr>
          <a:xfrm>
            <a:off x="3017838" y="3005138"/>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4</a:t>
            </a:r>
          </a:p>
        </p:txBody>
      </p:sp>
      <p:sp>
        <p:nvSpPr>
          <p:cNvPr id="6149" name="Text Box 8"/>
          <p:cNvSpPr txBox="1"/>
          <p:nvPr/>
        </p:nvSpPr>
        <p:spPr>
          <a:xfrm>
            <a:off x="1503363" y="4937125"/>
            <a:ext cx="134937" cy="268288"/>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4</a:t>
            </a:r>
          </a:p>
        </p:txBody>
      </p:sp>
      <p:sp>
        <p:nvSpPr>
          <p:cNvPr id="6150" name="Text Box 9"/>
          <p:cNvSpPr txBox="1"/>
          <p:nvPr/>
        </p:nvSpPr>
        <p:spPr>
          <a:xfrm>
            <a:off x="2638425" y="4940300"/>
            <a:ext cx="134938" cy="2698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2</a:t>
            </a:r>
          </a:p>
        </p:txBody>
      </p:sp>
      <p:sp>
        <p:nvSpPr>
          <p:cNvPr id="6151" name="Text Box 10"/>
          <p:cNvSpPr txBox="1"/>
          <p:nvPr/>
        </p:nvSpPr>
        <p:spPr>
          <a:xfrm>
            <a:off x="7504113" y="4979988"/>
            <a:ext cx="134937" cy="2698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2</a:t>
            </a:r>
          </a:p>
        </p:txBody>
      </p:sp>
      <p:sp>
        <p:nvSpPr>
          <p:cNvPr id="6152" name="Text Box 11"/>
          <p:cNvSpPr txBox="1"/>
          <p:nvPr/>
        </p:nvSpPr>
        <p:spPr>
          <a:xfrm>
            <a:off x="7908925" y="4953000"/>
            <a:ext cx="134938" cy="2698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1</a:t>
            </a:r>
          </a:p>
        </p:txBody>
      </p:sp>
      <p:sp>
        <p:nvSpPr>
          <p:cNvPr id="6153" name="Text Box 12"/>
          <p:cNvSpPr txBox="1"/>
          <p:nvPr/>
        </p:nvSpPr>
        <p:spPr>
          <a:xfrm>
            <a:off x="8256588" y="4951413"/>
            <a:ext cx="134937" cy="2698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2</a:t>
            </a:r>
          </a:p>
        </p:txBody>
      </p:sp>
      <p:sp>
        <p:nvSpPr>
          <p:cNvPr id="6154" name="Text Box 13"/>
          <p:cNvSpPr txBox="1"/>
          <p:nvPr/>
        </p:nvSpPr>
        <p:spPr>
          <a:xfrm>
            <a:off x="8639175" y="4954588"/>
            <a:ext cx="134938" cy="268287"/>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3</a:t>
            </a:r>
          </a:p>
        </p:txBody>
      </p:sp>
      <p:sp>
        <p:nvSpPr>
          <p:cNvPr id="6155" name="Text Box 14"/>
          <p:cNvSpPr txBox="1"/>
          <p:nvPr/>
        </p:nvSpPr>
        <p:spPr>
          <a:xfrm>
            <a:off x="9402763" y="4941888"/>
            <a:ext cx="134937" cy="2698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1</a:t>
            </a:r>
          </a:p>
        </p:txBody>
      </p:sp>
      <p:sp>
        <p:nvSpPr>
          <p:cNvPr id="6156" name="Text Box 15"/>
          <p:cNvSpPr txBox="1"/>
          <p:nvPr/>
        </p:nvSpPr>
        <p:spPr>
          <a:xfrm>
            <a:off x="3074988" y="4022725"/>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2</a:t>
            </a:r>
          </a:p>
        </p:txBody>
      </p:sp>
      <p:sp>
        <p:nvSpPr>
          <p:cNvPr id="6157" name="Text Box 16"/>
          <p:cNvSpPr txBox="1"/>
          <p:nvPr/>
        </p:nvSpPr>
        <p:spPr>
          <a:xfrm>
            <a:off x="3535363" y="4008438"/>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3</a:t>
            </a:r>
          </a:p>
        </p:txBody>
      </p:sp>
      <p:sp>
        <p:nvSpPr>
          <p:cNvPr id="6158" name="Text Box 17"/>
          <p:cNvSpPr txBox="1"/>
          <p:nvPr/>
        </p:nvSpPr>
        <p:spPr>
          <a:xfrm>
            <a:off x="5354638" y="3968750"/>
            <a:ext cx="192087"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1</a:t>
            </a:r>
          </a:p>
        </p:txBody>
      </p:sp>
      <p:sp>
        <p:nvSpPr>
          <p:cNvPr id="6159" name="Text Box 18"/>
          <p:cNvSpPr txBox="1"/>
          <p:nvPr/>
        </p:nvSpPr>
        <p:spPr>
          <a:xfrm>
            <a:off x="5827713" y="3967163"/>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3</a:t>
            </a:r>
          </a:p>
        </p:txBody>
      </p:sp>
      <p:sp>
        <p:nvSpPr>
          <p:cNvPr id="6160" name="Text Box 19"/>
          <p:cNvSpPr txBox="1"/>
          <p:nvPr/>
        </p:nvSpPr>
        <p:spPr>
          <a:xfrm>
            <a:off x="9029700" y="3952875"/>
            <a:ext cx="190500" cy="258763"/>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1</a:t>
            </a:r>
          </a:p>
        </p:txBody>
      </p:sp>
      <p:sp>
        <p:nvSpPr>
          <p:cNvPr id="6161" name="Text Box 20"/>
          <p:cNvSpPr txBox="1"/>
          <p:nvPr/>
        </p:nvSpPr>
        <p:spPr>
          <a:xfrm>
            <a:off x="9501188" y="3952875"/>
            <a:ext cx="192087"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3</a:t>
            </a:r>
          </a:p>
        </p:txBody>
      </p:sp>
      <p:sp>
        <p:nvSpPr>
          <p:cNvPr id="6162" name="Text Box 21"/>
          <p:cNvSpPr txBox="1"/>
          <p:nvPr/>
        </p:nvSpPr>
        <p:spPr>
          <a:xfrm>
            <a:off x="9815513" y="3967163"/>
            <a:ext cx="192087"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1</a:t>
            </a:r>
          </a:p>
        </p:txBody>
      </p:sp>
      <p:sp>
        <p:nvSpPr>
          <p:cNvPr id="6163" name="Text Box 22"/>
          <p:cNvSpPr txBox="1"/>
          <p:nvPr/>
        </p:nvSpPr>
        <p:spPr>
          <a:xfrm>
            <a:off x="10277475" y="3883025"/>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2</a:t>
            </a:r>
          </a:p>
        </p:txBody>
      </p:sp>
      <p:sp>
        <p:nvSpPr>
          <p:cNvPr id="6164" name="Text Box 23"/>
          <p:cNvSpPr txBox="1"/>
          <p:nvPr/>
        </p:nvSpPr>
        <p:spPr>
          <a:xfrm>
            <a:off x="8310563" y="3956050"/>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3</a:t>
            </a:r>
          </a:p>
        </p:txBody>
      </p:sp>
      <p:sp>
        <p:nvSpPr>
          <p:cNvPr id="6165" name="Text Box 24"/>
          <p:cNvSpPr txBox="1"/>
          <p:nvPr/>
        </p:nvSpPr>
        <p:spPr>
          <a:xfrm>
            <a:off x="8782050" y="3954463"/>
            <a:ext cx="192088"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2</a:t>
            </a:r>
          </a:p>
        </p:txBody>
      </p:sp>
      <p:sp>
        <p:nvSpPr>
          <p:cNvPr id="6166" name="Text Box 25"/>
          <p:cNvSpPr txBox="1"/>
          <p:nvPr/>
        </p:nvSpPr>
        <p:spPr>
          <a:xfrm>
            <a:off x="7569200" y="3968750"/>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1</a:t>
            </a:r>
          </a:p>
        </p:txBody>
      </p:sp>
      <p:sp>
        <p:nvSpPr>
          <p:cNvPr id="6167" name="Text Box 26"/>
          <p:cNvSpPr txBox="1"/>
          <p:nvPr/>
        </p:nvSpPr>
        <p:spPr>
          <a:xfrm>
            <a:off x="8018463" y="3967163"/>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2</a:t>
            </a:r>
          </a:p>
        </p:txBody>
      </p:sp>
      <p:sp>
        <p:nvSpPr>
          <p:cNvPr id="6168" name="Text Box 27"/>
          <p:cNvSpPr txBox="1"/>
          <p:nvPr/>
        </p:nvSpPr>
        <p:spPr>
          <a:xfrm>
            <a:off x="6805613" y="3968750"/>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1</a:t>
            </a:r>
          </a:p>
        </p:txBody>
      </p:sp>
      <p:sp>
        <p:nvSpPr>
          <p:cNvPr id="6169" name="Text Box 28"/>
          <p:cNvSpPr txBox="1"/>
          <p:nvPr/>
        </p:nvSpPr>
        <p:spPr>
          <a:xfrm>
            <a:off x="7277100" y="3967163"/>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4</a:t>
            </a:r>
          </a:p>
        </p:txBody>
      </p:sp>
      <p:sp>
        <p:nvSpPr>
          <p:cNvPr id="6170" name="Text Box 29"/>
          <p:cNvSpPr txBox="1"/>
          <p:nvPr/>
        </p:nvSpPr>
        <p:spPr>
          <a:xfrm>
            <a:off x="6062663" y="3968750"/>
            <a:ext cx="192087"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2</a:t>
            </a:r>
          </a:p>
        </p:txBody>
      </p:sp>
      <p:sp>
        <p:nvSpPr>
          <p:cNvPr id="6171" name="Text Box 30"/>
          <p:cNvSpPr txBox="1"/>
          <p:nvPr/>
        </p:nvSpPr>
        <p:spPr>
          <a:xfrm>
            <a:off x="6535738" y="3967163"/>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4</a:t>
            </a:r>
          </a:p>
        </p:txBody>
      </p:sp>
      <p:sp>
        <p:nvSpPr>
          <p:cNvPr id="6172" name="Text Box 31"/>
          <p:cNvSpPr txBox="1"/>
          <p:nvPr/>
        </p:nvSpPr>
        <p:spPr>
          <a:xfrm>
            <a:off x="4613275" y="3981450"/>
            <a:ext cx="192088"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1</a:t>
            </a:r>
          </a:p>
        </p:txBody>
      </p:sp>
      <p:sp>
        <p:nvSpPr>
          <p:cNvPr id="6173" name="Text Box 32"/>
          <p:cNvSpPr txBox="1"/>
          <p:nvPr/>
        </p:nvSpPr>
        <p:spPr>
          <a:xfrm>
            <a:off x="5073650" y="3979863"/>
            <a:ext cx="192088"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4</a:t>
            </a:r>
          </a:p>
        </p:txBody>
      </p:sp>
      <p:sp>
        <p:nvSpPr>
          <p:cNvPr id="6174" name="Text Box 33"/>
          <p:cNvSpPr txBox="1"/>
          <p:nvPr/>
        </p:nvSpPr>
        <p:spPr>
          <a:xfrm>
            <a:off x="3435350" y="4962525"/>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2</a:t>
            </a:r>
          </a:p>
        </p:txBody>
      </p:sp>
      <p:sp>
        <p:nvSpPr>
          <p:cNvPr id="6175" name="Text Box 34"/>
          <p:cNvSpPr txBox="1"/>
          <p:nvPr/>
        </p:nvSpPr>
        <p:spPr>
          <a:xfrm>
            <a:off x="3868738" y="4025900"/>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3</a:t>
            </a:r>
          </a:p>
        </p:txBody>
      </p:sp>
      <p:sp>
        <p:nvSpPr>
          <p:cNvPr id="6176" name="Text Box 35"/>
          <p:cNvSpPr txBox="1"/>
          <p:nvPr/>
        </p:nvSpPr>
        <p:spPr>
          <a:xfrm>
            <a:off x="2332038" y="4019550"/>
            <a:ext cx="192087" cy="258763"/>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2</a:t>
            </a:r>
          </a:p>
        </p:txBody>
      </p:sp>
      <p:sp>
        <p:nvSpPr>
          <p:cNvPr id="6177" name="Text Box 36"/>
          <p:cNvSpPr txBox="1"/>
          <p:nvPr/>
        </p:nvSpPr>
        <p:spPr>
          <a:xfrm>
            <a:off x="2794000" y="4019550"/>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4</a:t>
            </a:r>
          </a:p>
        </p:txBody>
      </p:sp>
      <p:sp>
        <p:nvSpPr>
          <p:cNvPr id="6178" name="Text Box 37"/>
          <p:cNvSpPr txBox="1"/>
          <p:nvPr/>
        </p:nvSpPr>
        <p:spPr>
          <a:xfrm>
            <a:off x="1579563" y="4021138"/>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3</a:t>
            </a:r>
          </a:p>
        </p:txBody>
      </p:sp>
      <p:sp>
        <p:nvSpPr>
          <p:cNvPr id="6179" name="Text Box 38"/>
          <p:cNvSpPr txBox="1"/>
          <p:nvPr/>
        </p:nvSpPr>
        <p:spPr>
          <a:xfrm>
            <a:off x="2051050" y="4019550"/>
            <a:ext cx="192088" cy="258763"/>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4</a:t>
            </a:r>
          </a:p>
        </p:txBody>
      </p:sp>
      <p:sp>
        <p:nvSpPr>
          <p:cNvPr id="6180" name="Text Box 39"/>
          <p:cNvSpPr txBox="1"/>
          <p:nvPr/>
        </p:nvSpPr>
        <p:spPr>
          <a:xfrm>
            <a:off x="8793163" y="3036888"/>
            <a:ext cx="192087"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1</a:t>
            </a:r>
          </a:p>
        </p:txBody>
      </p:sp>
      <p:sp>
        <p:nvSpPr>
          <p:cNvPr id="6181" name="Text Box 40"/>
          <p:cNvSpPr txBox="1"/>
          <p:nvPr/>
        </p:nvSpPr>
        <p:spPr>
          <a:xfrm>
            <a:off x="9142413" y="3281363"/>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2</a:t>
            </a:r>
          </a:p>
        </p:txBody>
      </p:sp>
      <p:sp>
        <p:nvSpPr>
          <p:cNvPr id="6182" name="Text Box 41"/>
          <p:cNvSpPr txBox="1"/>
          <p:nvPr/>
        </p:nvSpPr>
        <p:spPr>
          <a:xfrm>
            <a:off x="9748838" y="3041650"/>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3</a:t>
            </a:r>
          </a:p>
        </p:txBody>
      </p:sp>
      <p:sp>
        <p:nvSpPr>
          <p:cNvPr id="6183" name="Text Box 42"/>
          <p:cNvSpPr txBox="1"/>
          <p:nvPr/>
        </p:nvSpPr>
        <p:spPr>
          <a:xfrm>
            <a:off x="6557963" y="3022600"/>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1</a:t>
            </a:r>
          </a:p>
        </p:txBody>
      </p:sp>
      <p:sp>
        <p:nvSpPr>
          <p:cNvPr id="6184" name="Text Box 43"/>
          <p:cNvSpPr txBox="1"/>
          <p:nvPr/>
        </p:nvSpPr>
        <p:spPr>
          <a:xfrm>
            <a:off x="6938963" y="3184525"/>
            <a:ext cx="192087"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2</a:t>
            </a:r>
          </a:p>
        </p:txBody>
      </p:sp>
      <p:sp>
        <p:nvSpPr>
          <p:cNvPr id="6185" name="Text Box 44"/>
          <p:cNvSpPr txBox="1"/>
          <p:nvPr/>
        </p:nvSpPr>
        <p:spPr>
          <a:xfrm>
            <a:off x="7456488" y="3024188"/>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4</a:t>
            </a:r>
          </a:p>
        </p:txBody>
      </p:sp>
      <p:sp>
        <p:nvSpPr>
          <p:cNvPr id="6186" name="Text Box 45"/>
          <p:cNvSpPr txBox="1"/>
          <p:nvPr/>
        </p:nvSpPr>
        <p:spPr>
          <a:xfrm>
            <a:off x="4321175" y="3008313"/>
            <a:ext cx="192088"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1</a:t>
            </a:r>
          </a:p>
        </p:txBody>
      </p:sp>
      <p:sp>
        <p:nvSpPr>
          <p:cNvPr id="6187" name="Text Box 46"/>
          <p:cNvSpPr txBox="1"/>
          <p:nvPr/>
        </p:nvSpPr>
        <p:spPr>
          <a:xfrm>
            <a:off x="4737100" y="3184525"/>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3</a:t>
            </a:r>
          </a:p>
        </p:txBody>
      </p:sp>
      <p:sp>
        <p:nvSpPr>
          <p:cNvPr id="6188" name="Text Box 47"/>
          <p:cNvSpPr txBox="1"/>
          <p:nvPr/>
        </p:nvSpPr>
        <p:spPr>
          <a:xfrm>
            <a:off x="5287963" y="3022600"/>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4</a:t>
            </a:r>
          </a:p>
        </p:txBody>
      </p:sp>
      <p:sp>
        <p:nvSpPr>
          <p:cNvPr id="6189" name="Text Box 48"/>
          <p:cNvSpPr txBox="1"/>
          <p:nvPr/>
        </p:nvSpPr>
        <p:spPr>
          <a:xfrm>
            <a:off x="936625" y="1281113"/>
            <a:ext cx="4897438" cy="314325"/>
          </a:xfrm>
          <a:prstGeom prst="rect">
            <a:avLst/>
          </a:prstGeom>
          <a:noFill/>
          <a:ln w="9525">
            <a:noFill/>
          </a:ln>
        </p:spPr>
        <p:txBody>
          <a:bodyPr lIns="0" tIns="0" rIns="0" bIns="0"/>
          <a:lstStyle/>
          <a:p>
            <a:pPr algn="just" eaLnBrk="0" hangingPunct="0">
              <a:lnSpc>
                <a:spcPct val="80000"/>
              </a:lnSpc>
            </a:pPr>
            <a:r>
              <a:rPr sz="2400" dirty="0">
                <a:latin typeface="微软雅黑" panose="020B0503020204020204" pitchFamily="34" charset="-122"/>
                <a:ea typeface="微软雅黑" panose="020B0503020204020204" pitchFamily="34" charset="-122"/>
              </a:rPr>
              <a:t>4皇后问题解空间的树结构</a:t>
            </a:r>
          </a:p>
        </p:txBody>
      </p:sp>
      <p:sp>
        <p:nvSpPr>
          <p:cNvPr id="6190" name="Oval 49"/>
          <p:cNvSpPr/>
          <p:nvPr/>
        </p:nvSpPr>
        <p:spPr>
          <a:xfrm>
            <a:off x="1525588" y="5354638"/>
            <a:ext cx="306387"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600" b="1">
                <a:latin typeface="Times New Roman" panose="02020603050405020304" charset="0"/>
              </a:rPr>
              <a:t>5</a:t>
            </a:r>
            <a:endParaRPr lang="en-US" altLang="zh-CN" sz="1600" b="1" i="1">
              <a:latin typeface="Times New Roman" panose="02020603050405020304" charset="0"/>
            </a:endParaRPr>
          </a:p>
        </p:txBody>
      </p:sp>
      <p:sp>
        <p:nvSpPr>
          <p:cNvPr id="6191" name="Oval 50"/>
          <p:cNvSpPr/>
          <p:nvPr/>
        </p:nvSpPr>
        <p:spPr>
          <a:xfrm>
            <a:off x="7524750" y="5351463"/>
            <a:ext cx="306388" cy="347662"/>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47</a:t>
            </a:r>
            <a:endParaRPr lang="en-US" altLang="zh-CN" sz="1600" b="1" i="1">
              <a:latin typeface="Times New Roman" panose="02020603050405020304" charset="0"/>
            </a:endParaRPr>
          </a:p>
        </p:txBody>
      </p:sp>
      <p:sp>
        <p:nvSpPr>
          <p:cNvPr id="6192" name="Oval 51"/>
          <p:cNvSpPr/>
          <p:nvPr/>
        </p:nvSpPr>
        <p:spPr>
          <a:xfrm>
            <a:off x="8623300" y="5348288"/>
            <a:ext cx="306388" cy="347662"/>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55</a:t>
            </a:r>
            <a:endParaRPr lang="en-US" altLang="zh-CN" sz="1600" b="1" i="1">
              <a:latin typeface="Times New Roman" panose="02020603050405020304" charset="0"/>
            </a:endParaRPr>
          </a:p>
        </p:txBody>
      </p:sp>
      <p:sp>
        <p:nvSpPr>
          <p:cNvPr id="6193" name="Oval 52"/>
          <p:cNvSpPr/>
          <p:nvPr/>
        </p:nvSpPr>
        <p:spPr>
          <a:xfrm>
            <a:off x="1538288" y="4456113"/>
            <a:ext cx="304800" cy="347662"/>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600" b="1">
                <a:latin typeface="Times New Roman" panose="02020603050405020304" charset="0"/>
              </a:rPr>
              <a:t>4</a:t>
            </a:r>
            <a:endParaRPr lang="en-US" altLang="zh-CN" sz="1600" b="1" i="1">
              <a:latin typeface="Times New Roman" panose="02020603050405020304" charset="0"/>
            </a:endParaRPr>
          </a:p>
        </p:txBody>
      </p:sp>
      <p:sp>
        <p:nvSpPr>
          <p:cNvPr id="6194" name="Oval 53"/>
          <p:cNvSpPr/>
          <p:nvPr/>
        </p:nvSpPr>
        <p:spPr>
          <a:xfrm>
            <a:off x="2640013" y="4451350"/>
            <a:ext cx="304800" cy="347663"/>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11</a:t>
            </a:r>
            <a:endParaRPr lang="en-US" altLang="zh-CN" sz="1600" b="1" i="1">
              <a:latin typeface="Times New Roman" panose="02020603050405020304" charset="0"/>
            </a:endParaRPr>
          </a:p>
        </p:txBody>
      </p:sp>
      <p:sp>
        <p:nvSpPr>
          <p:cNvPr id="6195" name="Oval 54"/>
          <p:cNvSpPr/>
          <p:nvPr/>
        </p:nvSpPr>
        <p:spPr>
          <a:xfrm>
            <a:off x="4943475" y="4451350"/>
            <a:ext cx="304800" cy="347663"/>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27</a:t>
            </a:r>
            <a:endParaRPr lang="en-US" altLang="zh-CN" sz="1600" b="1" i="1">
              <a:latin typeface="Times New Roman" panose="02020603050405020304" charset="0"/>
            </a:endParaRPr>
          </a:p>
        </p:txBody>
      </p:sp>
      <p:sp>
        <p:nvSpPr>
          <p:cNvPr id="6196" name="Oval 55"/>
          <p:cNvSpPr/>
          <p:nvPr/>
        </p:nvSpPr>
        <p:spPr>
          <a:xfrm>
            <a:off x="7526338" y="4452938"/>
            <a:ext cx="304800" cy="347662"/>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46</a:t>
            </a:r>
            <a:endParaRPr lang="en-US" altLang="zh-CN" sz="1600" b="1" i="1">
              <a:latin typeface="Times New Roman" panose="02020603050405020304" charset="0"/>
            </a:endParaRPr>
          </a:p>
        </p:txBody>
      </p:sp>
      <p:sp>
        <p:nvSpPr>
          <p:cNvPr id="6197" name="Oval 56"/>
          <p:cNvSpPr/>
          <p:nvPr/>
        </p:nvSpPr>
        <p:spPr>
          <a:xfrm>
            <a:off x="7900988" y="4452938"/>
            <a:ext cx="304800" cy="347662"/>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48</a:t>
            </a:r>
            <a:endParaRPr lang="en-US" altLang="zh-CN" sz="1600" b="1" i="1">
              <a:latin typeface="Times New Roman" panose="02020603050405020304" charset="0"/>
            </a:endParaRPr>
          </a:p>
        </p:txBody>
      </p:sp>
      <p:sp>
        <p:nvSpPr>
          <p:cNvPr id="6198" name="Oval 57"/>
          <p:cNvSpPr/>
          <p:nvPr/>
        </p:nvSpPr>
        <p:spPr>
          <a:xfrm>
            <a:off x="8272463" y="4449763"/>
            <a:ext cx="304800" cy="347662"/>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52</a:t>
            </a:r>
            <a:endParaRPr lang="en-US" altLang="zh-CN" sz="1600" b="1" i="1">
              <a:latin typeface="Times New Roman" panose="02020603050405020304" charset="0"/>
            </a:endParaRPr>
          </a:p>
        </p:txBody>
      </p:sp>
      <p:sp>
        <p:nvSpPr>
          <p:cNvPr id="6199" name="Oval 58"/>
          <p:cNvSpPr/>
          <p:nvPr/>
        </p:nvSpPr>
        <p:spPr>
          <a:xfrm>
            <a:off x="8636000" y="4449763"/>
            <a:ext cx="306388" cy="347662"/>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54</a:t>
            </a:r>
            <a:endParaRPr lang="en-US" altLang="zh-CN" sz="1600" b="1" i="1">
              <a:latin typeface="Times New Roman" panose="02020603050405020304" charset="0"/>
            </a:endParaRPr>
          </a:p>
        </p:txBody>
      </p:sp>
      <p:sp>
        <p:nvSpPr>
          <p:cNvPr id="6200" name="Oval 59"/>
          <p:cNvSpPr/>
          <p:nvPr/>
        </p:nvSpPr>
        <p:spPr>
          <a:xfrm>
            <a:off x="9382125" y="4449763"/>
            <a:ext cx="304800" cy="347662"/>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59</a:t>
            </a:r>
            <a:endParaRPr lang="en-US" altLang="zh-CN" sz="1600" b="1" i="1">
              <a:latin typeface="Times New Roman" panose="02020603050405020304" charset="0"/>
            </a:endParaRPr>
          </a:p>
        </p:txBody>
      </p:sp>
      <p:sp>
        <p:nvSpPr>
          <p:cNvPr id="6201" name="Oval 60"/>
          <p:cNvSpPr/>
          <p:nvPr/>
        </p:nvSpPr>
        <p:spPr>
          <a:xfrm>
            <a:off x="1747838" y="3514725"/>
            <a:ext cx="306387"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600" b="1">
                <a:latin typeface="Times New Roman" panose="02020603050405020304" charset="0"/>
              </a:rPr>
              <a:t>3</a:t>
            </a:r>
            <a:endParaRPr lang="en-US" altLang="zh-CN" sz="1600" b="1" i="1">
              <a:latin typeface="Times New Roman" panose="02020603050405020304" charset="0"/>
            </a:endParaRPr>
          </a:p>
        </p:txBody>
      </p:sp>
      <p:sp>
        <p:nvSpPr>
          <p:cNvPr id="6202" name="Oval 61"/>
          <p:cNvSpPr/>
          <p:nvPr/>
        </p:nvSpPr>
        <p:spPr>
          <a:xfrm>
            <a:off x="2474913" y="3514725"/>
            <a:ext cx="304800" cy="347663"/>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600" b="1">
                <a:latin typeface="Times New Roman" panose="02020603050405020304" charset="0"/>
              </a:rPr>
              <a:t>8</a:t>
            </a:r>
            <a:endParaRPr lang="en-US" altLang="zh-CN" sz="1600" b="1" i="1">
              <a:latin typeface="Times New Roman" panose="02020603050405020304" charset="0"/>
            </a:endParaRPr>
          </a:p>
        </p:txBody>
      </p:sp>
      <p:sp>
        <p:nvSpPr>
          <p:cNvPr id="6203" name="Oval 62"/>
          <p:cNvSpPr/>
          <p:nvPr/>
        </p:nvSpPr>
        <p:spPr>
          <a:xfrm>
            <a:off x="3216275" y="3513138"/>
            <a:ext cx="304800" cy="346075"/>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13</a:t>
            </a:r>
            <a:endParaRPr lang="en-US" altLang="zh-CN" sz="1600" b="1" i="1">
              <a:latin typeface="Times New Roman" panose="02020603050405020304" charset="0"/>
            </a:endParaRPr>
          </a:p>
        </p:txBody>
      </p:sp>
      <p:sp>
        <p:nvSpPr>
          <p:cNvPr id="6204" name="Oval 63"/>
          <p:cNvSpPr/>
          <p:nvPr/>
        </p:nvSpPr>
        <p:spPr>
          <a:xfrm>
            <a:off x="4729163" y="3514725"/>
            <a:ext cx="306387" cy="347663"/>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24</a:t>
            </a:r>
            <a:endParaRPr lang="en-US" altLang="zh-CN" sz="1600" b="1" i="1">
              <a:latin typeface="Times New Roman" panose="02020603050405020304" charset="0"/>
            </a:endParaRPr>
          </a:p>
        </p:txBody>
      </p:sp>
      <p:sp>
        <p:nvSpPr>
          <p:cNvPr id="6205" name="Oval 64"/>
          <p:cNvSpPr/>
          <p:nvPr/>
        </p:nvSpPr>
        <p:spPr>
          <a:xfrm>
            <a:off x="5484813" y="3513138"/>
            <a:ext cx="304800" cy="346075"/>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29</a:t>
            </a:r>
            <a:endParaRPr lang="en-US" altLang="zh-CN" sz="1600" b="1" i="1">
              <a:latin typeface="Times New Roman" panose="02020603050405020304" charset="0"/>
            </a:endParaRPr>
          </a:p>
        </p:txBody>
      </p:sp>
      <p:sp>
        <p:nvSpPr>
          <p:cNvPr id="6206" name="Oval 65"/>
          <p:cNvSpPr/>
          <p:nvPr/>
        </p:nvSpPr>
        <p:spPr>
          <a:xfrm>
            <a:off x="6199188" y="3513138"/>
            <a:ext cx="306387" cy="346075"/>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35</a:t>
            </a:r>
            <a:endParaRPr lang="en-US" altLang="zh-CN" sz="1600" b="1" i="1">
              <a:latin typeface="Times New Roman" panose="02020603050405020304" charset="0"/>
            </a:endParaRPr>
          </a:p>
        </p:txBody>
      </p:sp>
      <p:sp>
        <p:nvSpPr>
          <p:cNvPr id="6207" name="Oval 66"/>
          <p:cNvSpPr/>
          <p:nvPr/>
        </p:nvSpPr>
        <p:spPr>
          <a:xfrm>
            <a:off x="6946900" y="3519488"/>
            <a:ext cx="304800" cy="347662"/>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40</a:t>
            </a:r>
            <a:endParaRPr lang="en-US" altLang="zh-CN" sz="1600" b="1" i="1">
              <a:latin typeface="Times New Roman" panose="02020603050405020304" charset="0"/>
            </a:endParaRPr>
          </a:p>
        </p:txBody>
      </p:sp>
      <p:sp>
        <p:nvSpPr>
          <p:cNvPr id="6208" name="Oval 67"/>
          <p:cNvSpPr/>
          <p:nvPr/>
        </p:nvSpPr>
        <p:spPr>
          <a:xfrm>
            <a:off x="7686675" y="3516313"/>
            <a:ext cx="306388" cy="347662"/>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45</a:t>
            </a:r>
            <a:endParaRPr lang="en-US" altLang="zh-CN" sz="1600" b="1" i="1">
              <a:latin typeface="Times New Roman" panose="02020603050405020304" charset="0"/>
            </a:endParaRPr>
          </a:p>
        </p:txBody>
      </p:sp>
      <p:sp>
        <p:nvSpPr>
          <p:cNvPr id="6209" name="Oval 68"/>
          <p:cNvSpPr/>
          <p:nvPr/>
        </p:nvSpPr>
        <p:spPr>
          <a:xfrm>
            <a:off x="8423275" y="3514725"/>
            <a:ext cx="304800" cy="346075"/>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51</a:t>
            </a:r>
            <a:endParaRPr lang="en-US" altLang="zh-CN" sz="1600" b="1" i="1">
              <a:latin typeface="Times New Roman" panose="02020603050405020304" charset="0"/>
            </a:endParaRPr>
          </a:p>
        </p:txBody>
      </p:sp>
      <p:sp>
        <p:nvSpPr>
          <p:cNvPr id="6210" name="Oval 69"/>
          <p:cNvSpPr/>
          <p:nvPr/>
        </p:nvSpPr>
        <p:spPr>
          <a:xfrm>
            <a:off x="9167813" y="3514725"/>
            <a:ext cx="306387" cy="346075"/>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56</a:t>
            </a:r>
            <a:endParaRPr lang="en-US" altLang="zh-CN" sz="1600" b="1" i="1">
              <a:latin typeface="Times New Roman" panose="02020603050405020304" charset="0"/>
            </a:endParaRPr>
          </a:p>
        </p:txBody>
      </p:sp>
      <p:sp>
        <p:nvSpPr>
          <p:cNvPr id="6211" name="Oval 70"/>
          <p:cNvSpPr/>
          <p:nvPr/>
        </p:nvSpPr>
        <p:spPr>
          <a:xfrm>
            <a:off x="9920288" y="3514725"/>
            <a:ext cx="306387" cy="346075"/>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61</a:t>
            </a:r>
            <a:endParaRPr lang="en-US" altLang="zh-CN" sz="1600" b="1" i="1">
              <a:latin typeface="Times New Roman" panose="02020603050405020304" charset="0"/>
            </a:endParaRPr>
          </a:p>
        </p:txBody>
      </p:sp>
      <p:sp>
        <p:nvSpPr>
          <p:cNvPr id="6212" name="Oval 71"/>
          <p:cNvSpPr/>
          <p:nvPr/>
        </p:nvSpPr>
        <p:spPr>
          <a:xfrm>
            <a:off x="2457450" y="2720975"/>
            <a:ext cx="304800" cy="347663"/>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600" b="1">
                <a:latin typeface="Times New Roman" panose="02020603050405020304" charset="0"/>
              </a:rPr>
              <a:t>2</a:t>
            </a:r>
            <a:endParaRPr lang="en-US" altLang="zh-CN" sz="1600" b="1" i="1">
              <a:latin typeface="Times New Roman" panose="02020603050405020304" charset="0"/>
            </a:endParaRPr>
          </a:p>
        </p:txBody>
      </p:sp>
      <p:sp>
        <p:nvSpPr>
          <p:cNvPr id="6213" name="Oval 72"/>
          <p:cNvSpPr/>
          <p:nvPr/>
        </p:nvSpPr>
        <p:spPr>
          <a:xfrm>
            <a:off x="4711700" y="2720975"/>
            <a:ext cx="304800" cy="347663"/>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18</a:t>
            </a:r>
            <a:endParaRPr lang="en-US" altLang="zh-CN" sz="1600" b="1" i="1">
              <a:latin typeface="Times New Roman" panose="02020603050405020304" charset="0"/>
            </a:endParaRPr>
          </a:p>
        </p:txBody>
      </p:sp>
      <p:sp>
        <p:nvSpPr>
          <p:cNvPr id="6214" name="Oval 73"/>
          <p:cNvSpPr/>
          <p:nvPr/>
        </p:nvSpPr>
        <p:spPr>
          <a:xfrm>
            <a:off x="6919913" y="2720975"/>
            <a:ext cx="304800" cy="347663"/>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34</a:t>
            </a:r>
            <a:endParaRPr lang="en-US" altLang="zh-CN" sz="1600" b="1" i="1">
              <a:latin typeface="Times New Roman" panose="02020603050405020304" charset="0"/>
            </a:endParaRPr>
          </a:p>
        </p:txBody>
      </p:sp>
      <p:sp>
        <p:nvSpPr>
          <p:cNvPr id="6215" name="Oval 74"/>
          <p:cNvSpPr/>
          <p:nvPr/>
        </p:nvSpPr>
        <p:spPr>
          <a:xfrm>
            <a:off x="9159875" y="2725738"/>
            <a:ext cx="306388" cy="347662"/>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50</a:t>
            </a:r>
          </a:p>
        </p:txBody>
      </p:sp>
      <p:sp>
        <p:nvSpPr>
          <p:cNvPr id="6216" name="Oval 75"/>
          <p:cNvSpPr/>
          <p:nvPr/>
        </p:nvSpPr>
        <p:spPr>
          <a:xfrm>
            <a:off x="5802313" y="1866900"/>
            <a:ext cx="306387" cy="347663"/>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600" b="1">
                <a:latin typeface="Times New Roman" panose="02020603050405020304" charset="0"/>
              </a:rPr>
              <a:t>1</a:t>
            </a:r>
            <a:endParaRPr lang="en-US" altLang="zh-CN" sz="1600" b="1" i="1">
              <a:latin typeface="Times New Roman" panose="02020603050405020304" charset="0"/>
            </a:endParaRPr>
          </a:p>
        </p:txBody>
      </p:sp>
      <p:sp>
        <p:nvSpPr>
          <p:cNvPr id="6217" name="Line 76"/>
          <p:cNvSpPr/>
          <p:nvPr/>
        </p:nvSpPr>
        <p:spPr>
          <a:xfrm flipH="1">
            <a:off x="2681288" y="2074863"/>
            <a:ext cx="3111500" cy="641350"/>
          </a:xfrm>
          <a:prstGeom prst="line">
            <a:avLst/>
          </a:prstGeom>
          <a:ln w="9525" cap="flat" cmpd="sng">
            <a:solidFill>
              <a:srgbClr val="000000"/>
            </a:solidFill>
            <a:prstDash val="solid"/>
            <a:headEnd type="none" w="med" len="med"/>
            <a:tailEnd type="none" w="med" len="med"/>
          </a:ln>
        </p:spPr>
      </p:sp>
      <p:sp>
        <p:nvSpPr>
          <p:cNvPr id="6218" name="Line 77"/>
          <p:cNvSpPr/>
          <p:nvPr/>
        </p:nvSpPr>
        <p:spPr>
          <a:xfrm flipH="1">
            <a:off x="4940300" y="2132013"/>
            <a:ext cx="876300" cy="584200"/>
          </a:xfrm>
          <a:prstGeom prst="line">
            <a:avLst/>
          </a:prstGeom>
          <a:ln w="9525" cap="flat" cmpd="sng">
            <a:solidFill>
              <a:srgbClr val="000000"/>
            </a:solidFill>
            <a:prstDash val="solid"/>
            <a:headEnd type="none" w="med" len="med"/>
            <a:tailEnd type="none" w="med" len="med"/>
          </a:ln>
        </p:spPr>
      </p:sp>
      <p:sp>
        <p:nvSpPr>
          <p:cNvPr id="6219" name="Line 78"/>
          <p:cNvSpPr/>
          <p:nvPr/>
        </p:nvSpPr>
        <p:spPr>
          <a:xfrm>
            <a:off x="6097588" y="2090738"/>
            <a:ext cx="920750" cy="641350"/>
          </a:xfrm>
          <a:prstGeom prst="line">
            <a:avLst/>
          </a:prstGeom>
          <a:ln w="9525" cap="flat" cmpd="sng">
            <a:solidFill>
              <a:srgbClr val="000000"/>
            </a:solidFill>
            <a:prstDash val="solid"/>
            <a:headEnd type="none" w="med" len="med"/>
            <a:tailEnd type="none" w="med" len="med"/>
          </a:ln>
        </p:spPr>
      </p:sp>
      <p:sp>
        <p:nvSpPr>
          <p:cNvPr id="6220" name="Line 79"/>
          <p:cNvSpPr/>
          <p:nvPr/>
        </p:nvSpPr>
        <p:spPr>
          <a:xfrm>
            <a:off x="6108700" y="2051050"/>
            <a:ext cx="3111500" cy="693738"/>
          </a:xfrm>
          <a:prstGeom prst="line">
            <a:avLst/>
          </a:prstGeom>
          <a:ln w="9525" cap="flat" cmpd="sng">
            <a:solidFill>
              <a:srgbClr val="000000"/>
            </a:solidFill>
            <a:prstDash val="solid"/>
            <a:headEnd type="none" w="med" len="med"/>
            <a:tailEnd type="none" w="med" len="med"/>
          </a:ln>
        </p:spPr>
      </p:sp>
      <p:sp>
        <p:nvSpPr>
          <p:cNvPr id="6221" name="Line 80"/>
          <p:cNvSpPr/>
          <p:nvPr/>
        </p:nvSpPr>
        <p:spPr>
          <a:xfrm flipH="1">
            <a:off x="1928813" y="2979738"/>
            <a:ext cx="538162" cy="514350"/>
          </a:xfrm>
          <a:prstGeom prst="line">
            <a:avLst/>
          </a:prstGeom>
          <a:ln w="9525" cap="flat" cmpd="sng">
            <a:solidFill>
              <a:srgbClr val="000000"/>
            </a:solidFill>
            <a:prstDash val="solid"/>
            <a:headEnd type="none" w="med" len="med"/>
            <a:tailEnd type="none" w="med" len="med"/>
          </a:ln>
        </p:spPr>
      </p:sp>
      <p:sp>
        <p:nvSpPr>
          <p:cNvPr id="6222" name="Line 81"/>
          <p:cNvSpPr/>
          <p:nvPr/>
        </p:nvSpPr>
        <p:spPr>
          <a:xfrm>
            <a:off x="2613025" y="3084513"/>
            <a:ext cx="0" cy="409575"/>
          </a:xfrm>
          <a:prstGeom prst="line">
            <a:avLst/>
          </a:prstGeom>
          <a:ln w="9525" cap="flat" cmpd="sng">
            <a:solidFill>
              <a:srgbClr val="000000"/>
            </a:solidFill>
            <a:prstDash val="solid"/>
            <a:headEnd type="none" w="med" len="med"/>
            <a:tailEnd type="none" w="med" len="med"/>
          </a:ln>
        </p:spPr>
      </p:sp>
      <p:sp>
        <p:nvSpPr>
          <p:cNvPr id="6223" name="Line 82"/>
          <p:cNvSpPr/>
          <p:nvPr/>
        </p:nvSpPr>
        <p:spPr>
          <a:xfrm flipH="1">
            <a:off x="4186238" y="2990850"/>
            <a:ext cx="539750" cy="533400"/>
          </a:xfrm>
          <a:prstGeom prst="line">
            <a:avLst/>
          </a:prstGeom>
          <a:ln w="9525" cap="flat" cmpd="sng">
            <a:solidFill>
              <a:srgbClr val="000000"/>
            </a:solidFill>
            <a:prstDash val="solid"/>
            <a:headEnd type="none" w="med" len="med"/>
            <a:tailEnd type="none" w="med" len="med"/>
          </a:ln>
        </p:spPr>
      </p:sp>
      <p:sp>
        <p:nvSpPr>
          <p:cNvPr id="6224" name="Line 83"/>
          <p:cNvSpPr/>
          <p:nvPr/>
        </p:nvSpPr>
        <p:spPr>
          <a:xfrm>
            <a:off x="4872038" y="3076575"/>
            <a:ext cx="0" cy="447675"/>
          </a:xfrm>
          <a:prstGeom prst="line">
            <a:avLst/>
          </a:prstGeom>
          <a:ln w="9525" cap="flat" cmpd="sng">
            <a:solidFill>
              <a:srgbClr val="000000"/>
            </a:solidFill>
            <a:prstDash val="solid"/>
            <a:headEnd type="none" w="med" len="med"/>
            <a:tailEnd type="none" w="med" len="med"/>
          </a:ln>
        </p:spPr>
      </p:sp>
      <p:sp>
        <p:nvSpPr>
          <p:cNvPr id="6225" name="Line 84"/>
          <p:cNvSpPr/>
          <p:nvPr/>
        </p:nvSpPr>
        <p:spPr>
          <a:xfrm>
            <a:off x="4984750" y="2967038"/>
            <a:ext cx="584200" cy="581025"/>
          </a:xfrm>
          <a:prstGeom prst="line">
            <a:avLst/>
          </a:prstGeom>
          <a:ln w="9525" cap="flat" cmpd="sng">
            <a:solidFill>
              <a:srgbClr val="000000"/>
            </a:solidFill>
            <a:prstDash val="solid"/>
            <a:headEnd type="none" w="med" len="med"/>
            <a:tailEnd type="none" w="med" len="med"/>
          </a:ln>
        </p:spPr>
      </p:sp>
      <p:sp>
        <p:nvSpPr>
          <p:cNvPr id="6226" name="Line 85"/>
          <p:cNvSpPr/>
          <p:nvPr/>
        </p:nvSpPr>
        <p:spPr>
          <a:xfrm flipH="1">
            <a:off x="6400800" y="2990850"/>
            <a:ext cx="550863" cy="530225"/>
          </a:xfrm>
          <a:prstGeom prst="line">
            <a:avLst/>
          </a:prstGeom>
          <a:ln w="9525" cap="flat" cmpd="sng">
            <a:solidFill>
              <a:srgbClr val="000000"/>
            </a:solidFill>
            <a:prstDash val="solid"/>
            <a:headEnd type="none" w="med" len="med"/>
            <a:tailEnd type="none" w="med" len="med"/>
          </a:ln>
        </p:spPr>
      </p:sp>
      <p:sp>
        <p:nvSpPr>
          <p:cNvPr id="6227" name="Line 86"/>
          <p:cNvSpPr/>
          <p:nvPr/>
        </p:nvSpPr>
        <p:spPr>
          <a:xfrm>
            <a:off x="7073900" y="3055938"/>
            <a:ext cx="0" cy="465137"/>
          </a:xfrm>
          <a:prstGeom prst="line">
            <a:avLst/>
          </a:prstGeom>
          <a:ln w="9525" cap="flat" cmpd="sng">
            <a:solidFill>
              <a:srgbClr val="000000"/>
            </a:solidFill>
            <a:prstDash val="solid"/>
            <a:headEnd type="none" w="med" len="med"/>
            <a:tailEnd type="none" w="med" len="med"/>
          </a:ln>
        </p:spPr>
      </p:sp>
      <p:sp>
        <p:nvSpPr>
          <p:cNvPr id="6228" name="Line 87"/>
          <p:cNvSpPr/>
          <p:nvPr/>
        </p:nvSpPr>
        <p:spPr>
          <a:xfrm>
            <a:off x="7186613" y="2990850"/>
            <a:ext cx="595312" cy="554038"/>
          </a:xfrm>
          <a:prstGeom prst="line">
            <a:avLst/>
          </a:prstGeom>
          <a:ln w="9525" cap="flat" cmpd="sng">
            <a:solidFill>
              <a:srgbClr val="000000"/>
            </a:solidFill>
            <a:prstDash val="solid"/>
            <a:headEnd type="none" w="med" len="med"/>
            <a:tailEnd type="none" w="med" len="med"/>
          </a:ln>
        </p:spPr>
      </p:sp>
      <p:sp>
        <p:nvSpPr>
          <p:cNvPr id="6229" name="Line 88"/>
          <p:cNvSpPr/>
          <p:nvPr/>
        </p:nvSpPr>
        <p:spPr>
          <a:xfrm flipH="1">
            <a:off x="8636000" y="3016250"/>
            <a:ext cx="561975" cy="503238"/>
          </a:xfrm>
          <a:prstGeom prst="line">
            <a:avLst/>
          </a:prstGeom>
          <a:ln w="9525" cap="flat" cmpd="sng">
            <a:solidFill>
              <a:srgbClr val="000000"/>
            </a:solidFill>
            <a:prstDash val="solid"/>
            <a:headEnd type="none" w="med" len="med"/>
            <a:tailEnd type="none" w="med" len="med"/>
          </a:ln>
        </p:spPr>
      </p:sp>
      <p:sp>
        <p:nvSpPr>
          <p:cNvPr id="6230" name="Line 89"/>
          <p:cNvSpPr/>
          <p:nvPr/>
        </p:nvSpPr>
        <p:spPr>
          <a:xfrm>
            <a:off x="9321800" y="3068638"/>
            <a:ext cx="0" cy="450850"/>
          </a:xfrm>
          <a:prstGeom prst="line">
            <a:avLst/>
          </a:prstGeom>
          <a:ln w="9525" cap="flat" cmpd="sng">
            <a:solidFill>
              <a:srgbClr val="000000"/>
            </a:solidFill>
            <a:prstDash val="solid"/>
            <a:headEnd type="none" w="med" len="med"/>
            <a:tailEnd type="none" w="med" len="med"/>
          </a:ln>
        </p:spPr>
      </p:sp>
      <p:sp>
        <p:nvSpPr>
          <p:cNvPr id="6231" name="Line 90"/>
          <p:cNvSpPr/>
          <p:nvPr/>
        </p:nvSpPr>
        <p:spPr>
          <a:xfrm>
            <a:off x="9434513" y="2990850"/>
            <a:ext cx="584200" cy="552450"/>
          </a:xfrm>
          <a:prstGeom prst="line">
            <a:avLst/>
          </a:prstGeom>
          <a:ln w="9525" cap="flat" cmpd="sng">
            <a:solidFill>
              <a:srgbClr val="000000"/>
            </a:solidFill>
            <a:prstDash val="solid"/>
            <a:headEnd type="none" w="med" len="med"/>
            <a:tailEnd type="none" w="med" len="med"/>
          </a:ln>
        </p:spPr>
      </p:sp>
      <p:sp>
        <p:nvSpPr>
          <p:cNvPr id="6232" name="Line 91"/>
          <p:cNvSpPr/>
          <p:nvPr/>
        </p:nvSpPr>
        <p:spPr>
          <a:xfrm flipH="1">
            <a:off x="1703388" y="3832225"/>
            <a:ext cx="123825" cy="625475"/>
          </a:xfrm>
          <a:prstGeom prst="line">
            <a:avLst/>
          </a:prstGeom>
          <a:ln w="9525" cap="flat" cmpd="sng">
            <a:solidFill>
              <a:srgbClr val="000000"/>
            </a:solidFill>
            <a:prstDash val="solid"/>
            <a:headEnd type="none" w="med" len="med"/>
            <a:tailEnd type="none" w="med" len="med"/>
          </a:ln>
        </p:spPr>
      </p:sp>
      <p:sp>
        <p:nvSpPr>
          <p:cNvPr id="6233" name="Line 92"/>
          <p:cNvSpPr/>
          <p:nvPr/>
        </p:nvSpPr>
        <p:spPr>
          <a:xfrm>
            <a:off x="1951038" y="3832225"/>
            <a:ext cx="88900" cy="625475"/>
          </a:xfrm>
          <a:prstGeom prst="line">
            <a:avLst/>
          </a:prstGeom>
          <a:ln w="9525" cap="flat" cmpd="sng">
            <a:solidFill>
              <a:srgbClr val="000000"/>
            </a:solidFill>
            <a:prstDash val="solid"/>
            <a:headEnd type="none" w="med" len="med"/>
            <a:tailEnd type="none" w="med" len="med"/>
          </a:ln>
        </p:spPr>
      </p:sp>
      <p:sp>
        <p:nvSpPr>
          <p:cNvPr id="6234" name="Line 93"/>
          <p:cNvSpPr/>
          <p:nvPr/>
        </p:nvSpPr>
        <p:spPr>
          <a:xfrm flipH="1">
            <a:off x="2444750" y="3846513"/>
            <a:ext cx="112713" cy="622300"/>
          </a:xfrm>
          <a:prstGeom prst="line">
            <a:avLst/>
          </a:prstGeom>
          <a:ln w="9525" cap="flat" cmpd="sng">
            <a:solidFill>
              <a:srgbClr val="000000"/>
            </a:solidFill>
            <a:prstDash val="solid"/>
            <a:headEnd type="none" w="med" len="med"/>
            <a:tailEnd type="none" w="med" len="med"/>
          </a:ln>
        </p:spPr>
      </p:sp>
      <p:sp>
        <p:nvSpPr>
          <p:cNvPr id="6235" name="Line 94"/>
          <p:cNvSpPr/>
          <p:nvPr/>
        </p:nvSpPr>
        <p:spPr>
          <a:xfrm>
            <a:off x="2681288" y="3846513"/>
            <a:ext cx="88900" cy="603250"/>
          </a:xfrm>
          <a:prstGeom prst="line">
            <a:avLst/>
          </a:prstGeom>
          <a:ln w="9525" cap="flat" cmpd="sng">
            <a:solidFill>
              <a:srgbClr val="000000"/>
            </a:solidFill>
            <a:prstDash val="solid"/>
            <a:headEnd type="none" w="med" len="med"/>
            <a:tailEnd type="none" w="med" len="med"/>
          </a:ln>
        </p:spPr>
      </p:sp>
      <p:sp>
        <p:nvSpPr>
          <p:cNvPr id="6236" name="Line 95"/>
          <p:cNvSpPr/>
          <p:nvPr/>
        </p:nvSpPr>
        <p:spPr>
          <a:xfrm flipH="1">
            <a:off x="3186113" y="3860800"/>
            <a:ext cx="123825" cy="592138"/>
          </a:xfrm>
          <a:prstGeom prst="line">
            <a:avLst/>
          </a:prstGeom>
          <a:ln w="9525" cap="flat" cmpd="sng">
            <a:solidFill>
              <a:srgbClr val="000000"/>
            </a:solidFill>
            <a:prstDash val="solid"/>
            <a:headEnd type="none" w="med" len="med"/>
            <a:tailEnd type="none" w="med" len="med"/>
          </a:ln>
        </p:spPr>
      </p:sp>
      <p:sp>
        <p:nvSpPr>
          <p:cNvPr id="6237" name="Line 96"/>
          <p:cNvSpPr/>
          <p:nvPr/>
        </p:nvSpPr>
        <p:spPr>
          <a:xfrm>
            <a:off x="3433763" y="3860800"/>
            <a:ext cx="101600" cy="600075"/>
          </a:xfrm>
          <a:prstGeom prst="line">
            <a:avLst/>
          </a:prstGeom>
          <a:ln w="9525" cap="flat" cmpd="sng">
            <a:solidFill>
              <a:srgbClr val="000000"/>
            </a:solidFill>
            <a:prstDash val="solid"/>
            <a:headEnd type="none" w="med" len="med"/>
            <a:tailEnd type="none" w="med" len="med"/>
          </a:ln>
        </p:spPr>
      </p:sp>
      <p:sp>
        <p:nvSpPr>
          <p:cNvPr id="6238" name="Line 97"/>
          <p:cNvSpPr/>
          <p:nvPr/>
        </p:nvSpPr>
        <p:spPr>
          <a:xfrm flipH="1">
            <a:off x="4714875" y="3844925"/>
            <a:ext cx="123825" cy="615950"/>
          </a:xfrm>
          <a:prstGeom prst="line">
            <a:avLst/>
          </a:prstGeom>
          <a:ln w="9525" cap="flat" cmpd="sng">
            <a:solidFill>
              <a:srgbClr val="000000"/>
            </a:solidFill>
            <a:prstDash val="solid"/>
            <a:headEnd type="none" w="med" len="med"/>
            <a:tailEnd type="none" w="med" len="med"/>
          </a:ln>
        </p:spPr>
      </p:sp>
      <p:sp>
        <p:nvSpPr>
          <p:cNvPr id="6239" name="Line 98"/>
          <p:cNvSpPr/>
          <p:nvPr/>
        </p:nvSpPr>
        <p:spPr>
          <a:xfrm>
            <a:off x="4962525" y="3844925"/>
            <a:ext cx="100013" cy="615950"/>
          </a:xfrm>
          <a:prstGeom prst="line">
            <a:avLst/>
          </a:prstGeom>
          <a:ln w="9525" cap="flat" cmpd="sng">
            <a:solidFill>
              <a:srgbClr val="000000"/>
            </a:solidFill>
            <a:prstDash val="solid"/>
            <a:headEnd type="none" w="med" len="med"/>
            <a:tailEnd type="none" w="med" len="med"/>
          </a:ln>
        </p:spPr>
      </p:sp>
      <p:sp>
        <p:nvSpPr>
          <p:cNvPr id="6240" name="Line 99"/>
          <p:cNvSpPr/>
          <p:nvPr/>
        </p:nvSpPr>
        <p:spPr>
          <a:xfrm flipH="1">
            <a:off x="5478463" y="3860800"/>
            <a:ext cx="112712" cy="588963"/>
          </a:xfrm>
          <a:prstGeom prst="line">
            <a:avLst/>
          </a:prstGeom>
          <a:ln w="9525" cap="flat" cmpd="sng">
            <a:solidFill>
              <a:srgbClr val="000000"/>
            </a:solidFill>
            <a:prstDash val="solid"/>
            <a:headEnd type="none" w="med" len="med"/>
            <a:tailEnd type="none" w="med" len="med"/>
          </a:ln>
        </p:spPr>
      </p:sp>
      <p:sp>
        <p:nvSpPr>
          <p:cNvPr id="6241" name="Line 100"/>
          <p:cNvSpPr/>
          <p:nvPr/>
        </p:nvSpPr>
        <p:spPr>
          <a:xfrm>
            <a:off x="5715000" y="3832225"/>
            <a:ext cx="90488" cy="625475"/>
          </a:xfrm>
          <a:prstGeom prst="line">
            <a:avLst/>
          </a:prstGeom>
          <a:ln w="9525" cap="flat" cmpd="sng">
            <a:solidFill>
              <a:srgbClr val="000000"/>
            </a:solidFill>
            <a:prstDash val="solid"/>
            <a:headEnd type="none" w="med" len="med"/>
            <a:tailEnd type="none" w="med" len="med"/>
          </a:ln>
        </p:spPr>
      </p:sp>
      <p:sp>
        <p:nvSpPr>
          <p:cNvPr id="6242" name="Line 101"/>
          <p:cNvSpPr/>
          <p:nvPr/>
        </p:nvSpPr>
        <p:spPr>
          <a:xfrm flipH="1">
            <a:off x="6186488" y="3848100"/>
            <a:ext cx="112712" cy="601663"/>
          </a:xfrm>
          <a:prstGeom prst="line">
            <a:avLst/>
          </a:prstGeom>
          <a:ln w="9525" cap="flat" cmpd="sng">
            <a:solidFill>
              <a:srgbClr val="000000"/>
            </a:solidFill>
            <a:prstDash val="solid"/>
            <a:headEnd type="none" w="med" len="med"/>
            <a:tailEnd type="none" w="med" len="med"/>
          </a:ln>
        </p:spPr>
      </p:sp>
      <p:sp>
        <p:nvSpPr>
          <p:cNvPr id="6243" name="Line 102"/>
          <p:cNvSpPr/>
          <p:nvPr/>
        </p:nvSpPr>
        <p:spPr>
          <a:xfrm>
            <a:off x="6423025" y="3848100"/>
            <a:ext cx="101600" cy="612775"/>
          </a:xfrm>
          <a:prstGeom prst="line">
            <a:avLst/>
          </a:prstGeom>
          <a:ln w="9525" cap="flat" cmpd="sng">
            <a:solidFill>
              <a:srgbClr val="000000"/>
            </a:solidFill>
            <a:prstDash val="solid"/>
            <a:headEnd type="none" w="med" len="med"/>
            <a:tailEnd type="none" w="med" len="med"/>
          </a:ln>
        </p:spPr>
      </p:sp>
      <p:sp>
        <p:nvSpPr>
          <p:cNvPr id="6244" name="Line 103"/>
          <p:cNvSpPr/>
          <p:nvPr/>
        </p:nvSpPr>
        <p:spPr>
          <a:xfrm flipH="1">
            <a:off x="6927850" y="3876675"/>
            <a:ext cx="112713" cy="584200"/>
          </a:xfrm>
          <a:prstGeom prst="line">
            <a:avLst/>
          </a:prstGeom>
          <a:ln w="9525" cap="flat" cmpd="sng">
            <a:solidFill>
              <a:srgbClr val="000000"/>
            </a:solidFill>
            <a:prstDash val="solid"/>
            <a:headEnd type="none" w="med" len="med"/>
            <a:tailEnd type="none" w="med" len="med"/>
          </a:ln>
        </p:spPr>
      </p:sp>
      <p:sp>
        <p:nvSpPr>
          <p:cNvPr id="6245" name="Line 104"/>
          <p:cNvSpPr/>
          <p:nvPr/>
        </p:nvSpPr>
        <p:spPr>
          <a:xfrm>
            <a:off x="7164388" y="3876675"/>
            <a:ext cx="90487" cy="601663"/>
          </a:xfrm>
          <a:prstGeom prst="line">
            <a:avLst/>
          </a:prstGeom>
          <a:ln w="9525" cap="flat" cmpd="sng">
            <a:solidFill>
              <a:srgbClr val="000000"/>
            </a:solidFill>
            <a:prstDash val="solid"/>
            <a:headEnd type="none" w="med" len="med"/>
            <a:tailEnd type="none" w="med" len="med"/>
          </a:ln>
        </p:spPr>
      </p:sp>
      <p:sp>
        <p:nvSpPr>
          <p:cNvPr id="6246" name="Line 105"/>
          <p:cNvSpPr/>
          <p:nvPr/>
        </p:nvSpPr>
        <p:spPr>
          <a:xfrm flipH="1">
            <a:off x="7670800" y="3860800"/>
            <a:ext cx="122238" cy="576263"/>
          </a:xfrm>
          <a:prstGeom prst="line">
            <a:avLst/>
          </a:prstGeom>
          <a:ln w="9525" cap="flat" cmpd="sng">
            <a:solidFill>
              <a:srgbClr val="000000"/>
            </a:solidFill>
            <a:prstDash val="solid"/>
            <a:headEnd type="none" w="med" len="med"/>
            <a:tailEnd type="none" w="med" len="med"/>
          </a:ln>
        </p:spPr>
      </p:sp>
      <p:sp>
        <p:nvSpPr>
          <p:cNvPr id="6247" name="Line 106"/>
          <p:cNvSpPr/>
          <p:nvPr/>
        </p:nvSpPr>
        <p:spPr>
          <a:xfrm>
            <a:off x="7916863" y="3848100"/>
            <a:ext cx="101600" cy="584200"/>
          </a:xfrm>
          <a:prstGeom prst="line">
            <a:avLst/>
          </a:prstGeom>
          <a:ln w="9525" cap="flat" cmpd="sng">
            <a:solidFill>
              <a:srgbClr val="000000"/>
            </a:solidFill>
            <a:prstDash val="solid"/>
            <a:headEnd type="none" w="med" len="med"/>
            <a:tailEnd type="none" w="med" len="med"/>
          </a:ln>
        </p:spPr>
      </p:sp>
      <p:sp>
        <p:nvSpPr>
          <p:cNvPr id="6248" name="Line 107"/>
          <p:cNvSpPr/>
          <p:nvPr/>
        </p:nvSpPr>
        <p:spPr>
          <a:xfrm flipH="1">
            <a:off x="8423275" y="3860800"/>
            <a:ext cx="100013" cy="584200"/>
          </a:xfrm>
          <a:prstGeom prst="line">
            <a:avLst/>
          </a:prstGeom>
          <a:ln w="9525" cap="flat" cmpd="sng">
            <a:solidFill>
              <a:srgbClr val="000000"/>
            </a:solidFill>
            <a:prstDash val="solid"/>
            <a:headEnd type="none" w="med" len="med"/>
            <a:tailEnd type="none" w="med" len="med"/>
          </a:ln>
        </p:spPr>
      </p:sp>
      <p:sp>
        <p:nvSpPr>
          <p:cNvPr id="6249" name="Line 108"/>
          <p:cNvSpPr/>
          <p:nvPr/>
        </p:nvSpPr>
        <p:spPr>
          <a:xfrm>
            <a:off x="8647113" y="3848100"/>
            <a:ext cx="101600" cy="592138"/>
          </a:xfrm>
          <a:prstGeom prst="line">
            <a:avLst/>
          </a:prstGeom>
          <a:ln w="9525" cap="flat" cmpd="sng">
            <a:solidFill>
              <a:srgbClr val="000000"/>
            </a:solidFill>
            <a:prstDash val="solid"/>
            <a:headEnd type="none" w="med" len="med"/>
            <a:tailEnd type="none" w="med" len="med"/>
          </a:ln>
        </p:spPr>
      </p:sp>
      <p:sp>
        <p:nvSpPr>
          <p:cNvPr id="6250" name="Line 109"/>
          <p:cNvSpPr/>
          <p:nvPr/>
        </p:nvSpPr>
        <p:spPr>
          <a:xfrm flipH="1">
            <a:off x="9153525" y="3848100"/>
            <a:ext cx="112713" cy="596900"/>
          </a:xfrm>
          <a:prstGeom prst="line">
            <a:avLst/>
          </a:prstGeom>
          <a:ln w="9525" cap="flat" cmpd="sng">
            <a:solidFill>
              <a:srgbClr val="000000"/>
            </a:solidFill>
            <a:prstDash val="solid"/>
            <a:headEnd type="none" w="med" len="med"/>
            <a:tailEnd type="none" w="med" len="med"/>
          </a:ln>
        </p:spPr>
      </p:sp>
      <p:sp>
        <p:nvSpPr>
          <p:cNvPr id="6251" name="Line 110"/>
          <p:cNvSpPr/>
          <p:nvPr/>
        </p:nvSpPr>
        <p:spPr>
          <a:xfrm>
            <a:off x="9388475" y="3848100"/>
            <a:ext cx="112713" cy="588963"/>
          </a:xfrm>
          <a:prstGeom prst="line">
            <a:avLst/>
          </a:prstGeom>
          <a:ln w="9525" cap="flat" cmpd="sng">
            <a:solidFill>
              <a:srgbClr val="000000"/>
            </a:solidFill>
            <a:prstDash val="solid"/>
            <a:headEnd type="none" w="med" len="med"/>
            <a:tailEnd type="none" w="med" len="med"/>
          </a:ln>
        </p:spPr>
      </p:sp>
      <p:sp>
        <p:nvSpPr>
          <p:cNvPr id="6252" name="Line 111"/>
          <p:cNvSpPr/>
          <p:nvPr/>
        </p:nvSpPr>
        <p:spPr>
          <a:xfrm flipH="1">
            <a:off x="9894888" y="3848100"/>
            <a:ext cx="134937" cy="609600"/>
          </a:xfrm>
          <a:prstGeom prst="line">
            <a:avLst/>
          </a:prstGeom>
          <a:ln w="9525" cap="flat" cmpd="sng">
            <a:solidFill>
              <a:srgbClr val="000000"/>
            </a:solidFill>
            <a:prstDash val="solid"/>
            <a:headEnd type="none" w="med" len="med"/>
            <a:tailEnd type="none" w="med" len="med"/>
          </a:ln>
        </p:spPr>
      </p:sp>
      <p:sp>
        <p:nvSpPr>
          <p:cNvPr id="6253" name="Line 112"/>
          <p:cNvSpPr/>
          <p:nvPr/>
        </p:nvSpPr>
        <p:spPr>
          <a:xfrm>
            <a:off x="10153650" y="3848100"/>
            <a:ext cx="112713" cy="617538"/>
          </a:xfrm>
          <a:prstGeom prst="line">
            <a:avLst/>
          </a:prstGeom>
          <a:ln w="9525" cap="flat" cmpd="sng">
            <a:solidFill>
              <a:srgbClr val="000000"/>
            </a:solidFill>
            <a:prstDash val="solid"/>
            <a:headEnd type="none" w="med" len="med"/>
            <a:tailEnd type="none" w="med" len="med"/>
          </a:ln>
        </p:spPr>
      </p:sp>
      <p:sp>
        <p:nvSpPr>
          <p:cNvPr id="6254" name="Line 113"/>
          <p:cNvSpPr/>
          <p:nvPr/>
        </p:nvSpPr>
        <p:spPr>
          <a:xfrm>
            <a:off x="1670050" y="4813300"/>
            <a:ext cx="0" cy="514350"/>
          </a:xfrm>
          <a:prstGeom prst="line">
            <a:avLst/>
          </a:prstGeom>
          <a:ln w="9525" cap="flat" cmpd="sng">
            <a:solidFill>
              <a:srgbClr val="000000"/>
            </a:solidFill>
            <a:prstDash val="solid"/>
            <a:headEnd type="none" w="med" len="med"/>
            <a:tailEnd type="none" w="med" len="med"/>
          </a:ln>
        </p:spPr>
      </p:sp>
      <p:sp>
        <p:nvSpPr>
          <p:cNvPr id="6255" name="Line 114"/>
          <p:cNvSpPr/>
          <p:nvPr/>
        </p:nvSpPr>
        <p:spPr>
          <a:xfrm>
            <a:off x="2782888" y="4813300"/>
            <a:ext cx="0" cy="530225"/>
          </a:xfrm>
          <a:prstGeom prst="line">
            <a:avLst/>
          </a:prstGeom>
          <a:ln w="9525" cap="flat" cmpd="sng">
            <a:solidFill>
              <a:srgbClr val="000000"/>
            </a:solidFill>
            <a:prstDash val="solid"/>
            <a:headEnd type="none" w="med" len="med"/>
            <a:tailEnd type="none" w="med" len="med"/>
          </a:ln>
        </p:spPr>
      </p:sp>
      <p:sp>
        <p:nvSpPr>
          <p:cNvPr id="6256" name="Line 115"/>
          <p:cNvSpPr/>
          <p:nvPr/>
        </p:nvSpPr>
        <p:spPr>
          <a:xfrm>
            <a:off x="7681913" y="4808538"/>
            <a:ext cx="0" cy="547687"/>
          </a:xfrm>
          <a:prstGeom prst="line">
            <a:avLst/>
          </a:prstGeom>
          <a:ln w="9525" cap="flat" cmpd="sng">
            <a:solidFill>
              <a:srgbClr val="000000"/>
            </a:solidFill>
            <a:prstDash val="solid"/>
            <a:headEnd type="none" w="med" len="med"/>
            <a:tailEnd type="none" w="med" len="med"/>
          </a:ln>
        </p:spPr>
      </p:sp>
      <p:sp>
        <p:nvSpPr>
          <p:cNvPr id="6257" name="Line 116"/>
          <p:cNvSpPr/>
          <p:nvPr/>
        </p:nvSpPr>
        <p:spPr>
          <a:xfrm>
            <a:off x="8051800" y="4810125"/>
            <a:ext cx="0" cy="557213"/>
          </a:xfrm>
          <a:prstGeom prst="line">
            <a:avLst/>
          </a:prstGeom>
          <a:ln w="9525" cap="flat" cmpd="sng">
            <a:solidFill>
              <a:srgbClr val="000000"/>
            </a:solidFill>
            <a:prstDash val="solid"/>
            <a:headEnd type="none" w="med" len="med"/>
            <a:tailEnd type="none" w="med" len="med"/>
          </a:ln>
        </p:spPr>
      </p:sp>
      <p:sp>
        <p:nvSpPr>
          <p:cNvPr id="6258" name="Line 117"/>
          <p:cNvSpPr/>
          <p:nvPr/>
        </p:nvSpPr>
        <p:spPr>
          <a:xfrm flipH="1">
            <a:off x="8434388" y="4797425"/>
            <a:ext cx="0" cy="541338"/>
          </a:xfrm>
          <a:prstGeom prst="line">
            <a:avLst/>
          </a:prstGeom>
          <a:ln w="9525" cap="flat" cmpd="sng">
            <a:solidFill>
              <a:srgbClr val="000000"/>
            </a:solidFill>
            <a:prstDash val="solid"/>
            <a:headEnd type="none" w="med" len="med"/>
            <a:tailEnd type="none" w="med" len="med"/>
          </a:ln>
        </p:spPr>
      </p:sp>
      <p:sp>
        <p:nvSpPr>
          <p:cNvPr id="6259" name="Line 118"/>
          <p:cNvSpPr/>
          <p:nvPr/>
        </p:nvSpPr>
        <p:spPr>
          <a:xfrm>
            <a:off x="8782050" y="4781550"/>
            <a:ext cx="0" cy="569913"/>
          </a:xfrm>
          <a:prstGeom prst="line">
            <a:avLst/>
          </a:prstGeom>
          <a:ln w="9525" cap="flat" cmpd="sng">
            <a:solidFill>
              <a:srgbClr val="000000"/>
            </a:solidFill>
            <a:prstDash val="solid"/>
            <a:headEnd type="none" w="med" len="med"/>
            <a:tailEnd type="none" w="med" len="med"/>
          </a:ln>
        </p:spPr>
      </p:sp>
      <p:sp>
        <p:nvSpPr>
          <p:cNvPr id="6260" name="Line 119"/>
          <p:cNvSpPr/>
          <p:nvPr/>
        </p:nvSpPr>
        <p:spPr>
          <a:xfrm>
            <a:off x="9536113" y="4797425"/>
            <a:ext cx="0" cy="530225"/>
          </a:xfrm>
          <a:prstGeom prst="line">
            <a:avLst/>
          </a:prstGeom>
          <a:ln w="9525" cap="flat" cmpd="sng">
            <a:solidFill>
              <a:srgbClr val="000000"/>
            </a:solidFill>
            <a:prstDash val="solid"/>
            <a:headEnd type="none" w="med" len="med"/>
            <a:tailEnd type="none" w="med" len="med"/>
          </a:ln>
        </p:spPr>
      </p:sp>
      <p:sp>
        <p:nvSpPr>
          <p:cNvPr id="6261" name="Text Box 120"/>
          <p:cNvSpPr txBox="1"/>
          <p:nvPr/>
        </p:nvSpPr>
        <p:spPr>
          <a:xfrm>
            <a:off x="5489575" y="2390775"/>
            <a:ext cx="192088"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2</a:t>
            </a:r>
          </a:p>
        </p:txBody>
      </p:sp>
      <p:sp>
        <p:nvSpPr>
          <p:cNvPr id="6262" name="Text Box 121"/>
          <p:cNvSpPr txBox="1"/>
          <p:nvPr/>
        </p:nvSpPr>
        <p:spPr>
          <a:xfrm>
            <a:off x="6265863" y="2378075"/>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3</a:t>
            </a:r>
          </a:p>
        </p:txBody>
      </p:sp>
      <p:sp>
        <p:nvSpPr>
          <p:cNvPr id="6263" name="Text Box 122"/>
          <p:cNvSpPr txBox="1"/>
          <p:nvPr/>
        </p:nvSpPr>
        <p:spPr>
          <a:xfrm>
            <a:off x="7681913" y="2066925"/>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4</a:t>
            </a:r>
          </a:p>
        </p:txBody>
      </p:sp>
      <p:sp>
        <p:nvSpPr>
          <p:cNvPr id="6264" name="Line 123"/>
          <p:cNvSpPr/>
          <p:nvPr/>
        </p:nvSpPr>
        <p:spPr>
          <a:xfrm>
            <a:off x="2725738" y="2987675"/>
            <a:ext cx="584200" cy="530225"/>
          </a:xfrm>
          <a:prstGeom prst="line">
            <a:avLst/>
          </a:prstGeom>
          <a:ln w="9525" cap="flat" cmpd="sng">
            <a:solidFill>
              <a:srgbClr val="000000"/>
            </a:solidFill>
            <a:prstDash val="solid"/>
            <a:headEnd type="none" w="med" len="med"/>
            <a:tailEnd type="none" w="med" len="med"/>
          </a:ln>
        </p:spPr>
      </p:sp>
      <p:sp>
        <p:nvSpPr>
          <p:cNvPr id="6265" name="Oval 125"/>
          <p:cNvSpPr/>
          <p:nvPr/>
        </p:nvSpPr>
        <p:spPr>
          <a:xfrm>
            <a:off x="2274888" y="4452938"/>
            <a:ext cx="306387" cy="347662"/>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b="1">
                <a:latin typeface="Times New Roman" panose="02020603050405020304" charset="0"/>
              </a:rPr>
              <a:t>9</a:t>
            </a:r>
          </a:p>
        </p:txBody>
      </p:sp>
      <p:sp>
        <p:nvSpPr>
          <p:cNvPr id="6266" name="Oval 129"/>
          <p:cNvSpPr/>
          <p:nvPr/>
        </p:nvSpPr>
        <p:spPr>
          <a:xfrm>
            <a:off x="2624138" y="5351463"/>
            <a:ext cx="306387" cy="347662"/>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12</a:t>
            </a:r>
          </a:p>
        </p:txBody>
      </p:sp>
      <p:sp>
        <p:nvSpPr>
          <p:cNvPr id="6267" name="Oval 133"/>
          <p:cNvSpPr/>
          <p:nvPr/>
        </p:nvSpPr>
        <p:spPr>
          <a:xfrm>
            <a:off x="3040063" y="4441825"/>
            <a:ext cx="306387" cy="347663"/>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14</a:t>
            </a:r>
          </a:p>
        </p:txBody>
      </p:sp>
      <p:sp>
        <p:nvSpPr>
          <p:cNvPr id="6268" name="Oval 137"/>
          <p:cNvSpPr/>
          <p:nvPr/>
        </p:nvSpPr>
        <p:spPr>
          <a:xfrm>
            <a:off x="3411538" y="4457700"/>
            <a:ext cx="304800"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16</a:t>
            </a:r>
          </a:p>
        </p:txBody>
      </p:sp>
      <p:sp>
        <p:nvSpPr>
          <p:cNvPr id="6269" name="Oval 141"/>
          <p:cNvSpPr/>
          <p:nvPr/>
        </p:nvSpPr>
        <p:spPr>
          <a:xfrm>
            <a:off x="4017963" y="3517900"/>
            <a:ext cx="306387" cy="347663"/>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19</a:t>
            </a:r>
          </a:p>
        </p:txBody>
      </p:sp>
      <p:sp>
        <p:nvSpPr>
          <p:cNvPr id="6270" name="Oval 145"/>
          <p:cNvSpPr/>
          <p:nvPr/>
        </p:nvSpPr>
        <p:spPr>
          <a:xfrm>
            <a:off x="4546600" y="4467225"/>
            <a:ext cx="304800"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25</a:t>
            </a:r>
          </a:p>
        </p:txBody>
      </p:sp>
      <p:sp>
        <p:nvSpPr>
          <p:cNvPr id="6271" name="Oval 149"/>
          <p:cNvSpPr/>
          <p:nvPr/>
        </p:nvSpPr>
        <p:spPr>
          <a:xfrm>
            <a:off x="5321300" y="4454525"/>
            <a:ext cx="306388" cy="347663"/>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30</a:t>
            </a:r>
          </a:p>
        </p:txBody>
      </p:sp>
      <p:sp>
        <p:nvSpPr>
          <p:cNvPr id="6272" name="Oval 157"/>
          <p:cNvSpPr/>
          <p:nvPr/>
        </p:nvSpPr>
        <p:spPr>
          <a:xfrm>
            <a:off x="7894638" y="5356225"/>
            <a:ext cx="306387"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49</a:t>
            </a:r>
          </a:p>
        </p:txBody>
      </p:sp>
      <p:sp>
        <p:nvSpPr>
          <p:cNvPr id="6273" name="Oval 173"/>
          <p:cNvSpPr/>
          <p:nvPr/>
        </p:nvSpPr>
        <p:spPr>
          <a:xfrm>
            <a:off x="8277225" y="5338763"/>
            <a:ext cx="304800" cy="347662"/>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53</a:t>
            </a:r>
          </a:p>
        </p:txBody>
      </p:sp>
      <p:sp>
        <p:nvSpPr>
          <p:cNvPr id="6274" name="Oval 181"/>
          <p:cNvSpPr/>
          <p:nvPr/>
        </p:nvSpPr>
        <p:spPr>
          <a:xfrm>
            <a:off x="9377363" y="5338763"/>
            <a:ext cx="306387" cy="347662"/>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60</a:t>
            </a:r>
          </a:p>
        </p:txBody>
      </p:sp>
      <p:sp>
        <p:nvSpPr>
          <p:cNvPr id="6275" name="Oval 193"/>
          <p:cNvSpPr/>
          <p:nvPr/>
        </p:nvSpPr>
        <p:spPr>
          <a:xfrm>
            <a:off x="1916113" y="4454525"/>
            <a:ext cx="306387" cy="347663"/>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r>
              <a:rPr lang="en-US" altLang="zh-CN" sz="1600" b="1">
                <a:latin typeface="Times New Roman" panose="02020603050405020304" charset="0"/>
              </a:rPr>
              <a:t>6</a:t>
            </a:r>
          </a:p>
        </p:txBody>
      </p:sp>
      <p:sp>
        <p:nvSpPr>
          <p:cNvPr id="6276" name="Text Box 196"/>
          <p:cNvSpPr txBox="1"/>
          <p:nvPr/>
        </p:nvSpPr>
        <p:spPr>
          <a:xfrm>
            <a:off x="4141788" y="2038350"/>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1</a:t>
            </a:r>
          </a:p>
        </p:txBody>
      </p:sp>
      <p:sp>
        <p:nvSpPr>
          <p:cNvPr id="6277" name="Oval 201"/>
          <p:cNvSpPr/>
          <p:nvPr/>
        </p:nvSpPr>
        <p:spPr>
          <a:xfrm>
            <a:off x="1924050" y="5337175"/>
            <a:ext cx="306388"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600" b="1">
                <a:latin typeface="Times New Roman" panose="02020603050405020304" charset="0"/>
              </a:rPr>
              <a:t>7</a:t>
            </a:r>
            <a:endParaRPr lang="en-US" altLang="zh-CN" sz="1600" b="1" i="1">
              <a:latin typeface="Times New Roman" panose="02020603050405020304" charset="0"/>
            </a:endParaRPr>
          </a:p>
        </p:txBody>
      </p:sp>
      <p:sp>
        <p:nvSpPr>
          <p:cNvPr id="6278" name="Line 202"/>
          <p:cNvSpPr/>
          <p:nvPr/>
        </p:nvSpPr>
        <p:spPr>
          <a:xfrm>
            <a:off x="2068513" y="4795838"/>
            <a:ext cx="0" cy="514350"/>
          </a:xfrm>
          <a:prstGeom prst="line">
            <a:avLst/>
          </a:prstGeom>
          <a:ln w="9525" cap="flat" cmpd="sng">
            <a:solidFill>
              <a:srgbClr val="000000"/>
            </a:solidFill>
            <a:prstDash val="solid"/>
            <a:headEnd type="none" w="med" len="med"/>
            <a:tailEnd type="none" w="med" len="med"/>
          </a:ln>
        </p:spPr>
      </p:sp>
      <p:sp>
        <p:nvSpPr>
          <p:cNvPr id="6279" name="Oval 203"/>
          <p:cNvSpPr/>
          <p:nvPr/>
        </p:nvSpPr>
        <p:spPr>
          <a:xfrm>
            <a:off x="2284413" y="5360988"/>
            <a:ext cx="306387"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10</a:t>
            </a:r>
            <a:endParaRPr lang="en-US" altLang="zh-CN" sz="1400" b="1" i="1">
              <a:latin typeface="Times New Roman" panose="02020603050405020304" charset="0"/>
            </a:endParaRPr>
          </a:p>
        </p:txBody>
      </p:sp>
      <p:sp>
        <p:nvSpPr>
          <p:cNvPr id="6280" name="Line 204"/>
          <p:cNvSpPr/>
          <p:nvPr/>
        </p:nvSpPr>
        <p:spPr>
          <a:xfrm>
            <a:off x="2428875" y="4819650"/>
            <a:ext cx="0" cy="514350"/>
          </a:xfrm>
          <a:prstGeom prst="line">
            <a:avLst/>
          </a:prstGeom>
          <a:ln w="9525" cap="flat" cmpd="sng">
            <a:solidFill>
              <a:srgbClr val="000000"/>
            </a:solidFill>
            <a:prstDash val="solid"/>
            <a:headEnd type="none" w="med" len="med"/>
            <a:tailEnd type="none" w="med" len="med"/>
          </a:ln>
        </p:spPr>
      </p:sp>
      <p:sp>
        <p:nvSpPr>
          <p:cNvPr id="6281" name="Oval 205"/>
          <p:cNvSpPr/>
          <p:nvPr/>
        </p:nvSpPr>
        <p:spPr>
          <a:xfrm>
            <a:off x="3057525" y="5360988"/>
            <a:ext cx="306388"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15</a:t>
            </a:r>
            <a:endParaRPr lang="en-US" altLang="zh-CN" sz="1400" b="1" i="1">
              <a:latin typeface="Times New Roman" panose="02020603050405020304" charset="0"/>
            </a:endParaRPr>
          </a:p>
        </p:txBody>
      </p:sp>
      <p:sp>
        <p:nvSpPr>
          <p:cNvPr id="6282" name="Line 206"/>
          <p:cNvSpPr/>
          <p:nvPr/>
        </p:nvSpPr>
        <p:spPr>
          <a:xfrm>
            <a:off x="3201988" y="4819650"/>
            <a:ext cx="0" cy="514350"/>
          </a:xfrm>
          <a:prstGeom prst="line">
            <a:avLst/>
          </a:prstGeom>
          <a:ln w="9525" cap="flat" cmpd="sng">
            <a:solidFill>
              <a:srgbClr val="000000"/>
            </a:solidFill>
            <a:prstDash val="solid"/>
            <a:headEnd type="none" w="med" len="med"/>
            <a:tailEnd type="none" w="med" len="med"/>
          </a:ln>
        </p:spPr>
      </p:sp>
      <p:sp>
        <p:nvSpPr>
          <p:cNvPr id="6283" name="Oval 207"/>
          <p:cNvSpPr/>
          <p:nvPr/>
        </p:nvSpPr>
        <p:spPr>
          <a:xfrm>
            <a:off x="3435350" y="5359400"/>
            <a:ext cx="306388"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17</a:t>
            </a:r>
            <a:endParaRPr lang="en-US" altLang="zh-CN" sz="1400" b="1" i="1">
              <a:latin typeface="Times New Roman" panose="02020603050405020304" charset="0"/>
            </a:endParaRPr>
          </a:p>
        </p:txBody>
      </p:sp>
      <p:sp>
        <p:nvSpPr>
          <p:cNvPr id="6284" name="Line 208"/>
          <p:cNvSpPr/>
          <p:nvPr/>
        </p:nvSpPr>
        <p:spPr>
          <a:xfrm>
            <a:off x="3579813" y="4818063"/>
            <a:ext cx="0" cy="514350"/>
          </a:xfrm>
          <a:prstGeom prst="line">
            <a:avLst/>
          </a:prstGeom>
          <a:ln w="9525" cap="flat" cmpd="sng">
            <a:solidFill>
              <a:srgbClr val="000000"/>
            </a:solidFill>
            <a:prstDash val="solid"/>
            <a:headEnd type="none" w="med" len="med"/>
            <a:tailEnd type="none" w="med" len="med"/>
          </a:ln>
        </p:spPr>
      </p:sp>
      <p:sp>
        <p:nvSpPr>
          <p:cNvPr id="6285" name="Line 209"/>
          <p:cNvSpPr/>
          <p:nvPr/>
        </p:nvSpPr>
        <p:spPr>
          <a:xfrm flipH="1">
            <a:off x="3941763" y="3810000"/>
            <a:ext cx="123825" cy="592138"/>
          </a:xfrm>
          <a:prstGeom prst="line">
            <a:avLst/>
          </a:prstGeom>
          <a:ln w="9525" cap="flat" cmpd="sng">
            <a:solidFill>
              <a:srgbClr val="000000"/>
            </a:solidFill>
            <a:prstDash val="solid"/>
            <a:headEnd type="none" w="med" len="med"/>
            <a:tailEnd type="none" w="med" len="med"/>
          </a:ln>
        </p:spPr>
      </p:sp>
      <p:sp>
        <p:nvSpPr>
          <p:cNvPr id="6286" name="Oval 210"/>
          <p:cNvSpPr/>
          <p:nvPr/>
        </p:nvSpPr>
        <p:spPr>
          <a:xfrm>
            <a:off x="3795713" y="4391025"/>
            <a:ext cx="306387" cy="347663"/>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20</a:t>
            </a:r>
          </a:p>
        </p:txBody>
      </p:sp>
      <p:sp>
        <p:nvSpPr>
          <p:cNvPr id="6287" name="Oval 211"/>
          <p:cNvSpPr/>
          <p:nvPr/>
        </p:nvSpPr>
        <p:spPr>
          <a:xfrm>
            <a:off x="3813175" y="5310188"/>
            <a:ext cx="306388"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21</a:t>
            </a:r>
            <a:endParaRPr lang="en-US" altLang="zh-CN" sz="1400" b="1" i="1">
              <a:latin typeface="Times New Roman" panose="02020603050405020304" charset="0"/>
            </a:endParaRPr>
          </a:p>
        </p:txBody>
      </p:sp>
      <p:sp>
        <p:nvSpPr>
          <p:cNvPr id="6288" name="Line 212"/>
          <p:cNvSpPr/>
          <p:nvPr/>
        </p:nvSpPr>
        <p:spPr>
          <a:xfrm>
            <a:off x="3957638" y="4768850"/>
            <a:ext cx="0" cy="514350"/>
          </a:xfrm>
          <a:prstGeom prst="line">
            <a:avLst/>
          </a:prstGeom>
          <a:ln w="9525" cap="flat" cmpd="sng">
            <a:solidFill>
              <a:srgbClr val="000000"/>
            </a:solidFill>
            <a:prstDash val="solid"/>
            <a:headEnd type="none" w="med" len="med"/>
            <a:tailEnd type="none" w="med" len="med"/>
          </a:ln>
        </p:spPr>
      </p:sp>
      <p:sp>
        <p:nvSpPr>
          <p:cNvPr id="6289" name="Text Box 213"/>
          <p:cNvSpPr txBox="1"/>
          <p:nvPr/>
        </p:nvSpPr>
        <p:spPr>
          <a:xfrm>
            <a:off x="4300538" y="4025900"/>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4</a:t>
            </a:r>
          </a:p>
        </p:txBody>
      </p:sp>
      <p:sp>
        <p:nvSpPr>
          <p:cNvPr id="6290" name="Text Box 214"/>
          <p:cNvSpPr txBox="1"/>
          <p:nvPr/>
        </p:nvSpPr>
        <p:spPr>
          <a:xfrm>
            <a:off x="3795713" y="4962525"/>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4</a:t>
            </a:r>
          </a:p>
        </p:txBody>
      </p:sp>
      <p:sp>
        <p:nvSpPr>
          <p:cNvPr id="6291" name="Text Box 215"/>
          <p:cNvSpPr txBox="1"/>
          <p:nvPr/>
        </p:nvSpPr>
        <p:spPr>
          <a:xfrm>
            <a:off x="1924050" y="4962525"/>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3</a:t>
            </a:r>
          </a:p>
        </p:txBody>
      </p:sp>
      <p:sp>
        <p:nvSpPr>
          <p:cNvPr id="6292" name="Text Box 216"/>
          <p:cNvSpPr txBox="1"/>
          <p:nvPr/>
        </p:nvSpPr>
        <p:spPr>
          <a:xfrm>
            <a:off x="2284413" y="4962525"/>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4</a:t>
            </a:r>
          </a:p>
        </p:txBody>
      </p:sp>
      <p:sp>
        <p:nvSpPr>
          <p:cNvPr id="6293" name="Text Box 217"/>
          <p:cNvSpPr txBox="1"/>
          <p:nvPr/>
        </p:nvSpPr>
        <p:spPr>
          <a:xfrm>
            <a:off x="3076575" y="4962525"/>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3</a:t>
            </a:r>
          </a:p>
        </p:txBody>
      </p:sp>
      <p:sp>
        <p:nvSpPr>
          <p:cNvPr id="6294" name="Line 218"/>
          <p:cNvSpPr/>
          <p:nvPr/>
        </p:nvSpPr>
        <p:spPr>
          <a:xfrm>
            <a:off x="4208463" y="3838575"/>
            <a:ext cx="101600" cy="600075"/>
          </a:xfrm>
          <a:prstGeom prst="line">
            <a:avLst/>
          </a:prstGeom>
          <a:ln w="9525" cap="flat" cmpd="sng">
            <a:solidFill>
              <a:srgbClr val="000000"/>
            </a:solidFill>
            <a:prstDash val="solid"/>
            <a:headEnd type="none" w="med" len="med"/>
            <a:tailEnd type="none" w="med" len="med"/>
          </a:ln>
        </p:spPr>
      </p:sp>
      <p:sp>
        <p:nvSpPr>
          <p:cNvPr id="6295" name="Oval 219"/>
          <p:cNvSpPr/>
          <p:nvPr/>
        </p:nvSpPr>
        <p:spPr>
          <a:xfrm>
            <a:off x="4186238" y="4435475"/>
            <a:ext cx="304800"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22</a:t>
            </a:r>
          </a:p>
        </p:txBody>
      </p:sp>
      <p:sp>
        <p:nvSpPr>
          <p:cNvPr id="6296" name="Oval 220"/>
          <p:cNvSpPr/>
          <p:nvPr/>
        </p:nvSpPr>
        <p:spPr>
          <a:xfrm>
            <a:off x="4210050" y="5337175"/>
            <a:ext cx="306388"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23</a:t>
            </a:r>
            <a:endParaRPr lang="en-US" altLang="zh-CN" sz="1400" b="1" i="1">
              <a:latin typeface="Times New Roman" panose="02020603050405020304" charset="0"/>
            </a:endParaRPr>
          </a:p>
        </p:txBody>
      </p:sp>
      <p:sp>
        <p:nvSpPr>
          <p:cNvPr id="6297" name="Line 221"/>
          <p:cNvSpPr/>
          <p:nvPr/>
        </p:nvSpPr>
        <p:spPr>
          <a:xfrm>
            <a:off x="4354513" y="4795838"/>
            <a:ext cx="0" cy="514350"/>
          </a:xfrm>
          <a:prstGeom prst="line">
            <a:avLst/>
          </a:prstGeom>
          <a:ln w="9525" cap="flat" cmpd="sng">
            <a:solidFill>
              <a:srgbClr val="000000"/>
            </a:solidFill>
            <a:prstDash val="solid"/>
            <a:headEnd type="none" w="med" len="med"/>
            <a:tailEnd type="none" w="med" len="med"/>
          </a:ln>
        </p:spPr>
      </p:sp>
      <p:sp>
        <p:nvSpPr>
          <p:cNvPr id="6298" name="Text Box 222"/>
          <p:cNvSpPr txBox="1"/>
          <p:nvPr/>
        </p:nvSpPr>
        <p:spPr>
          <a:xfrm>
            <a:off x="4181475" y="4962525"/>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3</a:t>
            </a:r>
          </a:p>
        </p:txBody>
      </p:sp>
      <p:sp>
        <p:nvSpPr>
          <p:cNvPr id="6299" name="Oval 223"/>
          <p:cNvSpPr/>
          <p:nvPr/>
        </p:nvSpPr>
        <p:spPr>
          <a:xfrm>
            <a:off x="4570413" y="5359400"/>
            <a:ext cx="306387"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26</a:t>
            </a:r>
            <a:endParaRPr lang="en-US" altLang="zh-CN" sz="1400" b="1" i="1">
              <a:latin typeface="Times New Roman" panose="02020603050405020304" charset="0"/>
            </a:endParaRPr>
          </a:p>
        </p:txBody>
      </p:sp>
      <p:sp>
        <p:nvSpPr>
          <p:cNvPr id="6300" name="Line 224"/>
          <p:cNvSpPr/>
          <p:nvPr/>
        </p:nvSpPr>
        <p:spPr>
          <a:xfrm>
            <a:off x="4714875" y="4818063"/>
            <a:ext cx="0" cy="514350"/>
          </a:xfrm>
          <a:prstGeom prst="line">
            <a:avLst/>
          </a:prstGeom>
          <a:ln w="9525" cap="flat" cmpd="sng">
            <a:solidFill>
              <a:srgbClr val="000000"/>
            </a:solidFill>
            <a:prstDash val="solid"/>
            <a:headEnd type="none" w="med" len="med"/>
            <a:tailEnd type="none" w="med" len="med"/>
          </a:ln>
        </p:spPr>
      </p:sp>
      <p:sp>
        <p:nvSpPr>
          <p:cNvPr id="6301" name="Text Box 225"/>
          <p:cNvSpPr txBox="1"/>
          <p:nvPr/>
        </p:nvSpPr>
        <p:spPr>
          <a:xfrm>
            <a:off x="4613275" y="4992688"/>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4</a:t>
            </a:r>
          </a:p>
        </p:txBody>
      </p:sp>
      <p:sp>
        <p:nvSpPr>
          <p:cNvPr id="6302" name="Text Box 226"/>
          <p:cNvSpPr txBox="1"/>
          <p:nvPr/>
        </p:nvSpPr>
        <p:spPr>
          <a:xfrm>
            <a:off x="4973638" y="4992688"/>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1</a:t>
            </a:r>
          </a:p>
        </p:txBody>
      </p:sp>
      <p:sp>
        <p:nvSpPr>
          <p:cNvPr id="6303" name="Oval 227"/>
          <p:cNvSpPr/>
          <p:nvPr/>
        </p:nvSpPr>
        <p:spPr>
          <a:xfrm>
            <a:off x="4948238" y="5359400"/>
            <a:ext cx="306387"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28</a:t>
            </a:r>
            <a:endParaRPr lang="en-US" altLang="zh-CN" sz="1400" b="1" i="1">
              <a:latin typeface="Times New Roman" panose="02020603050405020304" charset="0"/>
            </a:endParaRPr>
          </a:p>
        </p:txBody>
      </p:sp>
      <p:sp>
        <p:nvSpPr>
          <p:cNvPr id="6304" name="Line 228"/>
          <p:cNvSpPr/>
          <p:nvPr/>
        </p:nvSpPr>
        <p:spPr>
          <a:xfrm>
            <a:off x="5092700" y="4818063"/>
            <a:ext cx="0" cy="514350"/>
          </a:xfrm>
          <a:prstGeom prst="line">
            <a:avLst/>
          </a:prstGeom>
          <a:ln w="9525" cap="flat" cmpd="sng">
            <a:solidFill>
              <a:srgbClr val="000000"/>
            </a:solidFill>
            <a:prstDash val="solid"/>
            <a:headEnd type="none" w="med" len="med"/>
            <a:tailEnd type="none" w="med" len="med"/>
          </a:ln>
        </p:spPr>
      </p:sp>
      <p:sp>
        <p:nvSpPr>
          <p:cNvPr id="6305" name="Oval 229"/>
          <p:cNvSpPr/>
          <p:nvPr/>
        </p:nvSpPr>
        <p:spPr>
          <a:xfrm>
            <a:off x="5289550" y="5359400"/>
            <a:ext cx="306388"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31</a:t>
            </a:r>
            <a:endParaRPr lang="en-US" altLang="zh-CN" sz="1400" b="1" i="1">
              <a:latin typeface="Times New Roman" panose="02020603050405020304" charset="0"/>
            </a:endParaRPr>
          </a:p>
        </p:txBody>
      </p:sp>
      <p:sp>
        <p:nvSpPr>
          <p:cNvPr id="6306" name="Line 230"/>
          <p:cNvSpPr/>
          <p:nvPr/>
        </p:nvSpPr>
        <p:spPr>
          <a:xfrm>
            <a:off x="5434013" y="4818063"/>
            <a:ext cx="0" cy="514350"/>
          </a:xfrm>
          <a:prstGeom prst="line">
            <a:avLst/>
          </a:prstGeom>
          <a:ln w="9525" cap="flat" cmpd="sng">
            <a:solidFill>
              <a:srgbClr val="000000"/>
            </a:solidFill>
            <a:prstDash val="solid"/>
            <a:headEnd type="none" w="med" len="med"/>
            <a:tailEnd type="none" w="med" len="med"/>
          </a:ln>
        </p:spPr>
      </p:sp>
      <p:sp>
        <p:nvSpPr>
          <p:cNvPr id="6307" name="Oval 231"/>
          <p:cNvSpPr/>
          <p:nvPr/>
        </p:nvSpPr>
        <p:spPr>
          <a:xfrm>
            <a:off x="5721350" y="4459288"/>
            <a:ext cx="306388" cy="347662"/>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32</a:t>
            </a:r>
          </a:p>
        </p:txBody>
      </p:sp>
      <p:sp>
        <p:nvSpPr>
          <p:cNvPr id="6308" name="Oval 232"/>
          <p:cNvSpPr/>
          <p:nvPr/>
        </p:nvSpPr>
        <p:spPr>
          <a:xfrm>
            <a:off x="5689600" y="5364163"/>
            <a:ext cx="306388"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33</a:t>
            </a:r>
            <a:endParaRPr lang="en-US" altLang="zh-CN" sz="1400" b="1" i="1">
              <a:latin typeface="Times New Roman" panose="02020603050405020304" charset="0"/>
            </a:endParaRPr>
          </a:p>
        </p:txBody>
      </p:sp>
      <p:sp>
        <p:nvSpPr>
          <p:cNvPr id="6309" name="Line 233"/>
          <p:cNvSpPr/>
          <p:nvPr/>
        </p:nvSpPr>
        <p:spPr>
          <a:xfrm>
            <a:off x="5834063" y="4822825"/>
            <a:ext cx="0" cy="514350"/>
          </a:xfrm>
          <a:prstGeom prst="line">
            <a:avLst/>
          </a:prstGeom>
          <a:ln w="9525" cap="flat" cmpd="sng">
            <a:solidFill>
              <a:srgbClr val="000000"/>
            </a:solidFill>
            <a:prstDash val="solid"/>
            <a:headEnd type="none" w="med" len="med"/>
            <a:tailEnd type="none" w="med" len="med"/>
          </a:ln>
        </p:spPr>
      </p:sp>
      <p:sp>
        <p:nvSpPr>
          <p:cNvPr id="6310" name="Oval 234"/>
          <p:cNvSpPr/>
          <p:nvPr/>
        </p:nvSpPr>
        <p:spPr>
          <a:xfrm>
            <a:off x="6059488" y="4459288"/>
            <a:ext cx="306387" cy="347662"/>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36</a:t>
            </a:r>
          </a:p>
        </p:txBody>
      </p:sp>
      <p:sp>
        <p:nvSpPr>
          <p:cNvPr id="6311" name="Oval 235"/>
          <p:cNvSpPr/>
          <p:nvPr/>
        </p:nvSpPr>
        <p:spPr>
          <a:xfrm>
            <a:off x="6027738" y="5364163"/>
            <a:ext cx="306387"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37</a:t>
            </a:r>
            <a:endParaRPr lang="en-US" altLang="zh-CN" sz="1400" b="1" i="1">
              <a:latin typeface="Times New Roman" panose="02020603050405020304" charset="0"/>
            </a:endParaRPr>
          </a:p>
        </p:txBody>
      </p:sp>
      <p:sp>
        <p:nvSpPr>
          <p:cNvPr id="6312" name="Line 236"/>
          <p:cNvSpPr/>
          <p:nvPr/>
        </p:nvSpPr>
        <p:spPr>
          <a:xfrm>
            <a:off x="6172200" y="4822825"/>
            <a:ext cx="0" cy="514350"/>
          </a:xfrm>
          <a:prstGeom prst="line">
            <a:avLst/>
          </a:prstGeom>
          <a:ln w="9525" cap="flat" cmpd="sng">
            <a:solidFill>
              <a:srgbClr val="000000"/>
            </a:solidFill>
            <a:prstDash val="solid"/>
            <a:headEnd type="none" w="med" len="med"/>
            <a:tailEnd type="none" w="med" len="med"/>
          </a:ln>
        </p:spPr>
      </p:sp>
      <p:sp>
        <p:nvSpPr>
          <p:cNvPr id="6313" name="Oval 237"/>
          <p:cNvSpPr/>
          <p:nvPr/>
        </p:nvSpPr>
        <p:spPr>
          <a:xfrm>
            <a:off x="6442075" y="4459288"/>
            <a:ext cx="306388" cy="347662"/>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38</a:t>
            </a:r>
          </a:p>
        </p:txBody>
      </p:sp>
      <p:sp>
        <p:nvSpPr>
          <p:cNvPr id="6314" name="Oval 238"/>
          <p:cNvSpPr/>
          <p:nvPr/>
        </p:nvSpPr>
        <p:spPr>
          <a:xfrm>
            <a:off x="6410325" y="5364163"/>
            <a:ext cx="306388"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39</a:t>
            </a:r>
            <a:endParaRPr lang="en-US" altLang="zh-CN" sz="1400" b="1" i="1">
              <a:latin typeface="Times New Roman" panose="02020603050405020304" charset="0"/>
            </a:endParaRPr>
          </a:p>
        </p:txBody>
      </p:sp>
      <p:sp>
        <p:nvSpPr>
          <p:cNvPr id="6315" name="Line 239"/>
          <p:cNvSpPr/>
          <p:nvPr/>
        </p:nvSpPr>
        <p:spPr>
          <a:xfrm>
            <a:off x="6554788" y="4822825"/>
            <a:ext cx="0" cy="514350"/>
          </a:xfrm>
          <a:prstGeom prst="line">
            <a:avLst/>
          </a:prstGeom>
          <a:ln w="9525" cap="flat" cmpd="sng">
            <a:solidFill>
              <a:srgbClr val="000000"/>
            </a:solidFill>
            <a:prstDash val="solid"/>
            <a:headEnd type="none" w="med" len="med"/>
            <a:tailEnd type="none" w="med" len="med"/>
          </a:ln>
        </p:spPr>
      </p:sp>
      <p:sp>
        <p:nvSpPr>
          <p:cNvPr id="6316" name="Oval 240"/>
          <p:cNvSpPr/>
          <p:nvPr/>
        </p:nvSpPr>
        <p:spPr>
          <a:xfrm>
            <a:off x="6802438" y="4459288"/>
            <a:ext cx="306387" cy="347662"/>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41</a:t>
            </a:r>
          </a:p>
        </p:txBody>
      </p:sp>
      <p:sp>
        <p:nvSpPr>
          <p:cNvPr id="6317" name="Oval 241"/>
          <p:cNvSpPr/>
          <p:nvPr/>
        </p:nvSpPr>
        <p:spPr>
          <a:xfrm>
            <a:off x="6770688" y="5364163"/>
            <a:ext cx="306387"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42</a:t>
            </a:r>
            <a:endParaRPr lang="en-US" altLang="zh-CN" sz="1400" b="1" i="1">
              <a:latin typeface="Times New Roman" panose="02020603050405020304" charset="0"/>
            </a:endParaRPr>
          </a:p>
        </p:txBody>
      </p:sp>
      <p:sp>
        <p:nvSpPr>
          <p:cNvPr id="6318" name="Line 242"/>
          <p:cNvSpPr/>
          <p:nvPr/>
        </p:nvSpPr>
        <p:spPr>
          <a:xfrm>
            <a:off x="6915150" y="4822825"/>
            <a:ext cx="0" cy="514350"/>
          </a:xfrm>
          <a:prstGeom prst="line">
            <a:avLst/>
          </a:prstGeom>
          <a:ln w="9525" cap="flat" cmpd="sng">
            <a:solidFill>
              <a:srgbClr val="000000"/>
            </a:solidFill>
            <a:prstDash val="solid"/>
            <a:headEnd type="none" w="med" len="med"/>
            <a:tailEnd type="none" w="med" len="med"/>
          </a:ln>
        </p:spPr>
      </p:sp>
      <p:sp>
        <p:nvSpPr>
          <p:cNvPr id="6319" name="Oval 243"/>
          <p:cNvSpPr/>
          <p:nvPr/>
        </p:nvSpPr>
        <p:spPr>
          <a:xfrm>
            <a:off x="7162800" y="4459288"/>
            <a:ext cx="306388" cy="347662"/>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43</a:t>
            </a:r>
          </a:p>
        </p:txBody>
      </p:sp>
      <p:sp>
        <p:nvSpPr>
          <p:cNvPr id="6320" name="Oval 244"/>
          <p:cNvSpPr/>
          <p:nvPr/>
        </p:nvSpPr>
        <p:spPr>
          <a:xfrm>
            <a:off x="7131050" y="5364163"/>
            <a:ext cx="306388"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44</a:t>
            </a:r>
            <a:endParaRPr lang="en-US" altLang="zh-CN" sz="1400" b="1" i="1">
              <a:latin typeface="Times New Roman" panose="02020603050405020304" charset="0"/>
            </a:endParaRPr>
          </a:p>
        </p:txBody>
      </p:sp>
      <p:sp>
        <p:nvSpPr>
          <p:cNvPr id="6321" name="Line 245"/>
          <p:cNvSpPr/>
          <p:nvPr/>
        </p:nvSpPr>
        <p:spPr>
          <a:xfrm>
            <a:off x="7275513" y="4822825"/>
            <a:ext cx="0" cy="514350"/>
          </a:xfrm>
          <a:prstGeom prst="line">
            <a:avLst/>
          </a:prstGeom>
          <a:ln w="9525" cap="flat" cmpd="sng">
            <a:solidFill>
              <a:srgbClr val="000000"/>
            </a:solidFill>
            <a:prstDash val="solid"/>
            <a:headEnd type="none" w="med" len="med"/>
            <a:tailEnd type="none" w="med" len="med"/>
          </a:ln>
        </p:spPr>
      </p:sp>
      <p:sp>
        <p:nvSpPr>
          <p:cNvPr id="6322" name="Oval 246"/>
          <p:cNvSpPr/>
          <p:nvPr/>
        </p:nvSpPr>
        <p:spPr>
          <a:xfrm>
            <a:off x="9034463" y="4459288"/>
            <a:ext cx="306387" cy="347662"/>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57</a:t>
            </a:r>
          </a:p>
        </p:txBody>
      </p:sp>
      <p:sp>
        <p:nvSpPr>
          <p:cNvPr id="6323" name="Oval 247"/>
          <p:cNvSpPr/>
          <p:nvPr/>
        </p:nvSpPr>
        <p:spPr>
          <a:xfrm>
            <a:off x="9002713" y="5364163"/>
            <a:ext cx="306387"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58</a:t>
            </a:r>
            <a:endParaRPr lang="en-US" altLang="zh-CN" sz="1400" b="1" i="1">
              <a:latin typeface="Times New Roman" panose="02020603050405020304" charset="0"/>
            </a:endParaRPr>
          </a:p>
        </p:txBody>
      </p:sp>
      <p:sp>
        <p:nvSpPr>
          <p:cNvPr id="6324" name="Line 248"/>
          <p:cNvSpPr/>
          <p:nvPr/>
        </p:nvSpPr>
        <p:spPr>
          <a:xfrm>
            <a:off x="9147175" y="4822825"/>
            <a:ext cx="0" cy="514350"/>
          </a:xfrm>
          <a:prstGeom prst="line">
            <a:avLst/>
          </a:prstGeom>
          <a:ln w="9525" cap="flat" cmpd="sng">
            <a:solidFill>
              <a:srgbClr val="000000"/>
            </a:solidFill>
            <a:prstDash val="solid"/>
            <a:headEnd type="none" w="med" len="med"/>
            <a:tailEnd type="none" w="med" len="med"/>
          </a:ln>
        </p:spPr>
      </p:sp>
      <p:sp>
        <p:nvSpPr>
          <p:cNvPr id="6325" name="Oval 249"/>
          <p:cNvSpPr/>
          <p:nvPr/>
        </p:nvSpPr>
        <p:spPr>
          <a:xfrm>
            <a:off x="9772650" y="4459288"/>
            <a:ext cx="306388" cy="347662"/>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62</a:t>
            </a:r>
          </a:p>
        </p:txBody>
      </p:sp>
      <p:sp>
        <p:nvSpPr>
          <p:cNvPr id="6326" name="Oval 250"/>
          <p:cNvSpPr/>
          <p:nvPr/>
        </p:nvSpPr>
        <p:spPr>
          <a:xfrm>
            <a:off x="9740900" y="5364163"/>
            <a:ext cx="306388"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63</a:t>
            </a:r>
            <a:endParaRPr lang="en-US" altLang="zh-CN" sz="1400" b="1" i="1">
              <a:latin typeface="Times New Roman" panose="02020603050405020304" charset="0"/>
            </a:endParaRPr>
          </a:p>
        </p:txBody>
      </p:sp>
      <p:sp>
        <p:nvSpPr>
          <p:cNvPr id="6327" name="Line 251"/>
          <p:cNvSpPr/>
          <p:nvPr/>
        </p:nvSpPr>
        <p:spPr>
          <a:xfrm>
            <a:off x="9885363" y="4822825"/>
            <a:ext cx="0" cy="514350"/>
          </a:xfrm>
          <a:prstGeom prst="line">
            <a:avLst/>
          </a:prstGeom>
          <a:ln w="9525" cap="flat" cmpd="sng">
            <a:solidFill>
              <a:srgbClr val="000000"/>
            </a:solidFill>
            <a:prstDash val="solid"/>
            <a:headEnd type="none" w="med" len="med"/>
            <a:tailEnd type="none" w="med" len="med"/>
          </a:ln>
        </p:spPr>
      </p:sp>
      <p:sp>
        <p:nvSpPr>
          <p:cNvPr id="6328" name="Oval 252"/>
          <p:cNvSpPr/>
          <p:nvPr/>
        </p:nvSpPr>
        <p:spPr>
          <a:xfrm>
            <a:off x="10131425" y="4460875"/>
            <a:ext cx="306388" cy="347663"/>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64</a:t>
            </a:r>
          </a:p>
        </p:txBody>
      </p:sp>
      <p:sp>
        <p:nvSpPr>
          <p:cNvPr id="6329" name="Oval 253"/>
          <p:cNvSpPr/>
          <p:nvPr/>
        </p:nvSpPr>
        <p:spPr>
          <a:xfrm>
            <a:off x="10099675" y="5365750"/>
            <a:ext cx="306388"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65</a:t>
            </a:r>
            <a:endParaRPr lang="en-US" altLang="zh-CN" sz="1400" b="1" i="1">
              <a:latin typeface="Times New Roman" panose="02020603050405020304" charset="0"/>
            </a:endParaRPr>
          </a:p>
        </p:txBody>
      </p:sp>
      <p:sp>
        <p:nvSpPr>
          <p:cNvPr id="6330" name="Line 254"/>
          <p:cNvSpPr/>
          <p:nvPr/>
        </p:nvSpPr>
        <p:spPr>
          <a:xfrm>
            <a:off x="10244138" y="4824413"/>
            <a:ext cx="0" cy="514350"/>
          </a:xfrm>
          <a:prstGeom prst="line">
            <a:avLst/>
          </a:prstGeom>
          <a:ln w="9525" cap="flat" cmpd="sng">
            <a:solidFill>
              <a:srgbClr val="000000"/>
            </a:solidFill>
            <a:prstDash val="solid"/>
            <a:headEnd type="none" w="med" len="med"/>
            <a:tailEnd type="none" w="med" len="med"/>
          </a:ln>
        </p:spPr>
      </p:sp>
      <p:sp>
        <p:nvSpPr>
          <p:cNvPr id="6331" name="Text Box 255"/>
          <p:cNvSpPr txBox="1"/>
          <p:nvPr/>
        </p:nvSpPr>
        <p:spPr>
          <a:xfrm>
            <a:off x="5308600" y="4992688"/>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3</a:t>
            </a:r>
          </a:p>
        </p:txBody>
      </p:sp>
      <p:sp>
        <p:nvSpPr>
          <p:cNvPr id="6332" name="Text Box 256"/>
          <p:cNvSpPr txBox="1"/>
          <p:nvPr/>
        </p:nvSpPr>
        <p:spPr>
          <a:xfrm>
            <a:off x="5694363" y="4992688"/>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1</a:t>
            </a:r>
          </a:p>
        </p:txBody>
      </p:sp>
      <p:sp>
        <p:nvSpPr>
          <p:cNvPr id="6333" name="Text Box 257"/>
          <p:cNvSpPr txBox="1"/>
          <p:nvPr/>
        </p:nvSpPr>
        <p:spPr>
          <a:xfrm>
            <a:off x="6027738" y="4992688"/>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4</a:t>
            </a:r>
          </a:p>
        </p:txBody>
      </p:sp>
      <p:sp>
        <p:nvSpPr>
          <p:cNvPr id="6334" name="Text Box 258"/>
          <p:cNvSpPr txBox="1"/>
          <p:nvPr/>
        </p:nvSpPr>
        <p:spPr>
          <a:xfrm>
            <a:off x="6413500" y="4992688"/>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2</a:t>
            </a:r>
          </a:p>
        </p:txBody>
      </p:sp>
      <p:sp>
        <p:nvSpPr>
          <p:cNvPr id="6335" name="Text Box 259"/>
          <p:cNvSpPr txBox="1"/>
          <p:nvPr/>
        </p:nvSpPr>
        <p:spPr>
          <a:xfrm>
            <a:off x="6773863" y="4992688"/>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4</a:t>
            </a:r>
          </a:p>
        </p:txBody>
      </p:sp>
      <p:sp>
        <p:nvSpPr>
          <p:cNvPr id="6336" name="Text Box 260"/>
          <p:cNvSpPr txBox="1"/>
          <p:nvPr/>
        </p:nvSpPr>
        <p:spPr>
          <a:xfrm>
            <a:off x="7134225" y="4992688"/>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1</a:t>
            </a:r>
          </a:p>
        </p:txBody>
      </p:sp>
      <p:sp>
        <p:nvSpPr>
          <p:cNvPr id="6337" name="Text Box 261"/>
          <p:cNvSpPr txBox="1"/>
          <p:nvPr/>
        </p:nvSpPr>
        <p:spPr>
          <a:xfrm>
            <a:off x="9051925" y="4962525"/>
            <a:ext cx="134938" cy="2698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3</a:t>
            </a:r>
          </a:p>
        </p:txBody>
      </p:sp>
      <p:sp>
        <p:nvSpPr>
          <p:cNvPr id="6338" name="Text Box 262"/>
          <p:cNvSpPr txBox="1"/>
          <p:nvPr/>
        </p:nvSpPr>
        <p:spPr>
          <a:xfrm>
            <a:off x="9782175" y="4962525"/>
            <a:ext cx="134938" cy="2698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2</a:t>
            </a:r>
          </a:p>
        </p:txBody>
      </p:sp>
      <p:sp>
        <p:nvSpPr>
          <p:cNvPr id="6339" name="Text Box 263"/>
          <p:cNvSpPr txBox="1"/>
          <p:nvPr/>
        </p:nvSpPr>
        <p:spPr>
          <a:xfrm>
            <a:off x="10285413" y="4962525"/>
            <a:ext cx="134937" cy="2698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1</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5.4 n</a:t>
            </a:r>
            <a:r>
              <a:rPr dirty="0"/>
              <a:t>后问题</a:t>
            </a:r>
          </a:p>
        </p:txBody>
      </p:sp>
      <p:sp>
        <p:nvSpPr>
          <p:cNvPr id="7170" name="Text Box 5"/>
          <p:cNvSpPr txBox="1"/>
          <p:nvPr/>
        </p:nvSpPr>
        <p:spPr>
          <a:xfrm>
            <a:off x="838200" y="1181100"/>
            <a:ext cx="6740525" cy="2861310"/>
          </a:xfrm>
          <a:prstGeom prst="rect">
            <a:avLst/>
          </a:prstGeom>
          <a:noFill/>
          <a:ln w="9525">
            <a:noFill/>
          </a:ln>
        </p:spPr>
        <p:txBody>
          <a:bodyPr wrap="square">
            <a:spAutoFit/>
          </a:bodyPr>
          <a:lstStyle/>
          <a:p>
            <a:pPr indent="0" algn="just" fontAlgn="auto">
              <a:lnSpc>
                <a:spcPct val="150000"/>
              </a:lnSpc>
              <a:spcBef>
                <a:spcPct val="20000"/>
              </a:spcBef>
              <a:buNone/>
            </a:pPr>
            <a:r>
              <a:rPr lang="zh-CN" altLang="en-US" sz="2400" b="1" dirty="0">
                <a:solidFill>
                  <a:srgbClr val="0000FF"/>
                </a:solidFill>
                <a:latin typeface="微软雅黑" panose="020B0503020204020204" pitchFamily="34" charset="-122"/>
                <a:ea typeface="微软雅黑" panose="020B0503020204020204" pitchFamily="34" charset="-122"/>
              </a:rPr>
              <a:t>约束条件</a:t>
            </a:r>
          </a:p>
          <a:p>
            <a:pPr marL="342265" lvl="0" indent="0" algn="just" fontAlgn="auto">
              <a:lnSpc>
                <a:spcPct val="150000"/>
              </a:lnSpc>
              <a:spcBef>
                <a:spcPts val="0"/>
              </a:spcBef>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rPr>
              <a:t> 任意两个皇后不能位于同一行上</a:t>
            </a:r>
            <a:r>
              <a:rPr lang="en-US" altLang="zh-CN" sz="2400">
                <a:latin typeface="微软雅黑" panose="020B0503020204020204" pitchFamily="34" charset="-122"/>
                <a:ea typeface="微软雅黑" panose="020B0503020204020204" pitchFamily="34" charset="-122"/>
              </a:rPr>
              <a:t>;</a:t>
            </a:r>
          </a:p>
          <a:p>
            <a:pPr marL="342265" lvl="0" indent="0" algn="just" fontAlgn="auto">
              <a:lnSpc>
                <a:spcPct val="150000"/>
              </a:lnSpc>
              <a:spcBef>
                <a:spcPts val="0"/>
              </a:spcBef>
              <a:buFont typeface="Wingdings" panose="05000000000000000000" charset="0"/>
              <a:buChar cha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任意两个皇后不能位于同一列上，所以解向量</a:t>
            </a:r>
            <a:r>
              <a:rPr lang="en-US" altLang="zh-CN" sz="240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必须满足约束条件：</a:t>
            </a:r>
            <a:r>
              <a:rPr lang="zh-CN" altLang="en-US" sz="2400" i="1" dirty="0">
                <a:latin typeface="微软雅黑" panose="020B0503020204020204" pitchFamily="34" charset="-122"/>
                <a:ea typeface="微软雅黑" panose="020B0503020204020204" pitchFamily="34" charset="-122"/>
              </a:rPr>
              <a:t>   </a:t>
            </a:r>
          </a:p>
          <a:p>
            <a:pPr lvl="0" indent="0" algn="ctr" fontAlgn="auto">
              <a:lnSpc>
                <a:spcPct val="150000"/>
              </a:lnSpc>
              <a:spcBef>
                <a:spcPts val="0"/>
              </a:spcBef>
              <a:buFont typeface="Wingdings" panose="05000000000000000000" charset="0"/>
              <a:buNone/>
            </a:pPr>
            <a:r>
              <a:rPr lang="zh-CN" altLang="en-US" sz="2400" b="1" dirty="0">
                <a:solidFill>
                  <a:srgbClr val="FF0000"/>
                </a:solidFill>
                <a:latin typeface="Times New Roman" panose="02020603050405020304" charset="0"/>
                <a:ea typeface="微软雅黑" panose="020B0503020204020204" pitchFamily="34" charset="-122"/>
              </a:rPr>
              <a:t>当</a:t>
            </a:r>
            <a:r>
              <a:rPr lang="en-US" altLang="zh-CN" sz="2400" b="1">
                <a:solidFill>
                  <a:srgbClr val="FF0000"/>
                </a:solidFill>
                <a:latin typeface="Times New Roman" panose="02020603050405020304" charset="0"/>
                <a:ea typeface="微软雅黑" panose="020B0503020204020204" pitchFamily="34" charset="-122"/>
              </a:rPr>
              <a:t>i ≠ j</a:t>
            </a:r>
            <a:r>
              <a:rPr lang="zh-CN" altLang="en-US" sz="2400" b="1" dirty="0">
                <a:solidFill>
                  <a:srgbClr val="FF0000"/>
                </a:solidFill>
                <a:latin typeface="Times New Roman" panose="02020603050405020304" charset="0"/>
                <a:ea typeface="微软雅黑" panose="020B0503020204020204" pitchFamily="34" charset="-122"/>
              </a:rPr>
              <a:t>时，</a:t>
            </a:r>
            <a:r>
              <a:rPr lang="en-US" altLang="zh-CN" sz="2400" b="1" err="1">
                <a:solidFill>
                  <a:srgbClr val="FF0000"/>
                </a:solidFill>
                <a:latin typeface="Times New Roman" panose="02020603050405020304" charset="0"/>
                <a:ea typeface="微软雅黑" panose="020B0503020204020204" pitchFamily="34" charset="-122"/>
              </a:rPr>
              <a:t>x</a:t>
            </a:r>
            <a:r>
              <a:rPr lang="en-US" altLang="zh-CN" sz="2400" b="1" baseline="-30000" err="1">
                <a:solidFill>
                  <a:srgbClr val="FF0000"/>
                </a:solidFill>
                <a:latin typeface="Times New Roman" panose="02020603050405020304" charset="0"/>
                <a:ea typeface="微软雅黑" panose="020B0503020204020204" pitchFamily="34" charset="-122"/>
              </a:rPr>
              <a:t>i</a:t>
            </a:r>
            <a:r>
              <a:rPr lang="en-US" altLang="zh-CN" sz="2400" b="1" err="1">
                <a:solidFill>
                  <a:srgbClr val="FF0000"/>
                </a:solidFill>
                <a:latin typeface="Times New Roman" panose="02020603050405020304" charset="0"/>
                <a:ea typeface="微软雅黑" panose="020B0503020204020204" pitchFamily="34" charset="-122"/>
              </a:rPr>
              <a:t>≠x</a:t>
            </a:r>
            <a:r>
              <a:rPr lang="en-US" altLang="zh-CN" sz="2400" b="1" baseline="-30000" err="1">
                <a:solidFill>
                  <a:srgbClr val="FF0000"/>
                </a:solidFill>
                <a:latin typeface="Times New Roman" panose="02020603050405020304" charset="0"/>
                <a:ea typeface="微软雅黑" panose="020B0503020204020204" pitchFamily="34" charset="-122"/>
              </a:rPr>
              <a:t>j</a:t>
            </a:r>
            <a:r>
              <a:rPr lang="en-US" altLang="zh-CN" sz="2400" b="1" baseline="-30000">
                <a:solidFill>
                  <a:srgbClr val="FF0000"/>
                </a:solidFill>
                <a:latin typeface="Times New Roman" panose="02020603050405020304" charset="0"/>
                <a:ea typeface="微软雅黑" panose="020B0503020204020204" pitchFamily="34" charset="-122"/>
              </a:rPr>
              <a:t> </a:t>
            </a:r>
            <a:r>
              <a:rPr lang="en-US" altLang="zh-CN" sz="2400" baseline="-30000">
                <a:solidFill>
                  <a:srgbClr val="FF0000"/>
                </a:solidFill>
                <a:latin typeface="Times New Roman" panose="02020603050405020304" charset="0"/>
                <a:ea typeface="微软雅黑" panose="020B0503020204020204" pitchFamily="34" charset="-122"/>
              </a:rPr>
              <a:t>  </a:t>
            </a:r>
            <a:r>
              <a:rPr lang="en-US" altLang="zh-CN" sz="2400" i="1" baseline="-30000">
                <a:solidFill>
                  <a:srgbClr val="FF0000"/>
                </a:solidFill>
                <a:latin typeface="Times New Roman" panose="02020603050405020304" charset="0"/>
                <a:ea typeface="微软雅黑" panose="020B0503020204020204" pitchFamily="34" charset="-122"/>
              </a:rPr>
              <a:t>                           </a:t>
            </a:r>
            <a:r>
              <a:rPr lang="zh-CN" altLang="en-US" sz="2400" dirty="0">
                <a:solidFill>
                  <a:srgbClr val="FF0000"/>
                </a:solidFill>
                <a:latin typeface="Times New Roman" panose="02020603050405020304" charset="0"/>
                <a:ea typeface="微软雅黑" panose="020B0503020204020204" pitchFamily="34" charset="-122"/>
              </a:rPr>
              <a:t>（式</a:t>
            </a:r>
            <a:r>
              <a:rPr lang="en-US" altLang="zh-CN" sz="2400" dirty="0">
                <a:solidFill>
                  <a:srgbClr val="FF0000"/>
                </a:solidFill>
                <a:latin typeface="Times New Roman" panose="02020603050405020304" charset="0"/>
                <a:ea typeface="微软雅黑" panose="020B0503020204020204" pitchFamily="34" charset="-122"/>
              </a:rPr>
              <a:t>1</a:t>
            </a:r>
            <a:r>
              <a:rPr lang="zh-CN" altLang="en-US" sz="2400" dirty="0">
                <a:solidFill>
                  <a:srgbClr val="FF0000"/>
                </a:solidFill>
                <a:latin typeface="Times New Roman" panose="02020603050405020304" charset="0"/>
                <a:ea typeface="微软雅黑" panose="020B0503020204020204" pitchFamily="34" charset="-122"/>
              </a:rPr>
              <a:t>）</a:t>
            </a:r>
          </a:p>
        </p:txBody>
      </p:sp>
      <p:pic>
        <p:nvPicPr>
          <p:cNvPr id="3" name="图片 2"/>
          <p:cNvPicPr>
            <a:picLocks noChangeAspect="1"/>
          </p:cNvPicPr>
          <p:nvPr/>
        </p:nvPicPr>
        <p:blipFill>
          <a:blip r:embed="rId3"/>
          <a:stretch>
            <a:fillRect/>
          </a:stretch>
        </p:blipFill>
        <p:spPr>
          <a:xfrm>
            <a:off x="7828915" y="1654810"/>
            <a:ext cx="3680460" cy="31965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5.4 n</a:t>
            </a:r>
            <a:r>
              <a:rPr dirty="0"/>
              <a:t>后问题</a:t>
            </a:r>
          </a:p>
        </p:txBody>
      </p:sp>
      <p:sp>
        <p:nvSpPr>
          <p:cNvPr id="7170" name="Text Box 5"/>
          <p:cNvSpPr txBox="1"/>
          <p:nvPr/>
        </p:nvSpPr>
        <p:spPr>
          <a:xfrm>
            <a:off x="838200" y="1181100"/>
            <a:ext cx="6611620" cy="4154170"/>
          </a:xfrm>
          <a:prstGeom prst="rect">
            <a:avLst/>
          </a:prstGeom>
          <a:noFill/>
          <a:ln w="9525">
            <a:noFill/>
          </a:ln>
        </p:spPr>
        <p:txBody>
          <a:bodyPr wrap="square">
            <a:spAutoFit/>
          </a:bodyPr>
          <a:lstStyle/>
          <a:p>
            <a:pPr indent="0" algn="just">
              <a:spcBef>
                <a:spcPct val="20000"/>
              </a:spcBef>
              <a:buNone/>
            </a:pPr>
            <a:r>
              <a:rPr lang="zh-CN" altLang="en-US" sz="2400" b="1" dirty="0">
                <a:solidFill>
                  <a:srgbClr val="0000FF"/>
                </a:solidFill>
                <a:latin typeface="微软雅黑" panose="020B0503020204020204" pitchFamily="34" charset="-122"/>
                <a:ea typeface="微软雅黑" panose="020B0503020204020204" pitchFamily="34" charset="-122"/>
              </a:rPr>
              <a:t>约束条件</a:t>
            </a:r>
          </a:p>
          <a:p>
            <a:pPr marL="342265" lvl="0" indent="-342265" algn="just" fontAlgn="auto">
              <a:lnSpc>
                <a:spcPct val="150000"/>
              </a:lnSpc>
              <a:spcBef>
                <a:spcPts val="0"/>
              </a:spcBef>
              <a:buFont typeface="Wingdings" panose="05000000000000000000" charset="0"/>
              <a:buChar char=""/>
            </a:pPr>
            <a:r>
              <a:rPr lang="zh-CN" altLang="en-US" sz="2400" dirty="0">
                <a:latin typeface="Times New Roman" panose="02020603050405020304" charset="0"/>
                <a:ea typeface="微软雅黑" panose="020B0503020204020204" pitchFamily="34" charset="-122"/>
              </a:rPr>
              <a:t>任意两个皇后不能在同一条斜线上：若两个皇后摆放的位置分别是</a:t>
            </a:r>
            <a:r>
              <a:rPr lang="en-US" altLang="zh-CN" sz="2400">
                <a:latin typeface="Times New Roman" panose="02020603050405020304" charset="0"/>
                <a:ea typeface="微软雅黑" panose="020B0503020204020204" pitchFamily="34" charset="-122"/>
              </a:rPr>
              <a:t>(i, x</a:t>
            </a:r>
            <a:r>
              <a:rPr lang="en-US" altLang="zh-CN" sz="2400" baseline="-25000">
                <a:latin typeface="Times New Roman" panose="02020603050405020304" charset="0"/>
                <a:ea typeface="微软雅黑" panose="020B0503020204020204" pitchFamily="34" charset="-122"/>
              </a:rPr>
              <a:t>i</a:t>
            </a:r>
            <a:r>
              <a:rPr lang="en-US" altLang="zh-CN" sz="2400" dirty="0">
                <a:latin typeface="Times New Roman" panose="02020603050405020304" charset="0"/>
                <a:ea typeface="微软雅黑" panose="020B0503020204020204" pitchFamily="34" charset="-122"/>
              </a:rPr>
              <a:t>)</a:t>
            </a:r>
            <a:r>
              <a:rPr lang="zh-CN" altLang="en-US" sz="2400" dirty="0">
                <a:latin typeface="Times New Roman" panose="02020603050405020304" charset="0"/>
                <a:ea typeface="微软雅黑" panose="020B0503020204020204" pitchFamily="34" charset="-122"/>
              </a:rPr>
              <a:t>和</a:t>
            </a:r>
            <a:r>
              <a:rPr lang="en-US" altLang="zh-CN" sz="2400">
                <a:latin typeface="Times New Roman" panose="02020603050405020304" charset="0"/>
                <a:ea typeface="微软雅黑" panose="020B0503020204020204" pitchFamily="34" charset="-122"/>
              </a:rPr>
              <a:t>(j, </a:t>
            </a:r>
            <a:r>
              <a:rPr lang="en-US" altLang="zh-CN" sz="2400" err="1">
                <a:latin typeface="Times New Roman" panose="02020603050405020304" charset="0"/>
                <a:ea typeface="微软雅黑" panose="020B0503020204020204" pitchFamily="34" charset="-122"/>
              </a:rPr>
              <a:t>x</a:t>
            </a:r>
            <a:r>
              <a:rPr lang="en-US" altLang="zh-CN" sz="2400" baseline="-25000" err="1">
                <a:latin typeface="Times New Roman" panose="02020603050405020304" charset="0"/>
                <a:ea typeface="微软雅黑" panose="020B0503020204020204" pitchFamily="34" charset="-122"/>
              </a:rPr>
              <a:t>j</a:t>
            </a:r>
            <a:r>
              <a:rPr lang="en-US" altLang="zh-CN" sz="2400" dirty="0">
                <a:latin typeface="Times New Roman" panose="02020603050405020304" charset="0"/>
                <a:ea typeface="微软雅黑" panose="020B0503020204020204" pitchFamily="34" charset="-122"/>
              </a:rPr>
              <a:t>)</a:t>
            </a:r>
            <a:r>
              <a:rPr lang="zh-CN" altLang="en-US" sz="2400" dirty="0">
                <a:latin typeface="Times New Roman" panose="02020603050405020304" charset="0"/>
                <a:ea typeface="微软雅黑" panose="020B0503020204020204" pitchFamily="34" charset="-122"/>
              </a:rPr>
              <a:t>，若在斜率为</a:t>
            </a:r>
            <a:r>
              <a:rPr lang="en-US" altLang="zh-CN" sz="2400" dirty="0">
                <a:latin typeface="Times New Roman" panose="02020603050405020304" charset="0"/>
                <a:ea typeface="微软雅黑" panose="020B0503020204020204" pitchFamily="34" charset="-122"/>
              </a:rPr>
              <a:t>-1</a:t>
            </a:r>
            <a:r>
              <a:rPr lang="zh-CN" altLang="en-US" sz="2400" dirty="0">
                <a:latin typeface="Times New Roman" panose="02020603050405020304" charset="0"/>
                <a:ea typeface="微软雅黑" panose="020B0503020204020204" pitchFamily="34" charset="-122"/>
              </a:rPr>
              <a:t>的斜线上，则有</a:t>
            </a:r>
            <a:r>
              <a:rPr lang="en-US" altLang="zh-CN" sz="2400">
                <a:latin typeface="Times New Roman" panose="02020603050405020304" charset="0"/>
                <a:ea typeface="微软雅黑" panose="020B0503020204020204" pitchFamily="34" charset="-122"/>
              </a:rPr>
              <a:t>i</a:t>
            </a:r>
            <a:r>
              <a:rPr lang="zh-CN" altLang="en-US" sz="2400" dirty="0">
                <a:latin typeface="Times New Roman" panose="02020603050405020304" charset="0"/>
                <a:ea typeface="微软雅黑" panose="020B0503020204020204" pitchFamily="34" charset="-122"/>
              </a:rPr>
              <a:t>－</a:t>
            </a:r>
            <a:r>
              <a:rPr lang="en-US" altLang="zh-CN" sz="2400">
                <a:latin typeface="Times New Roman" panose="02020603050405020304" charset="0"/>
                <a:ea typeface="微软雅黑" panose="020B0503020204020204" pitchFamily="34" charset="-122"/>
              </a:rPr>
              <a:t>j= x</a:t>
            </a:r>
            <a:r>
              <a:rPr lang="en-US" altLang="zh-CN" sz="2400" baseline="-25000">
                <a:latin typeface="Times New Roman" panose="02020603050405020304" charset="0"/>
                <a:ea typeface="微软雅黑" panose="020B0503020204020204" pitchFamily="34" charset="-122"/>
              </a:rPr>
              <a:t>i</a:t>
            </a:r>
            <a:r>
              <a:rPr lang="zh-CN" altLang="en-US" sz="2400" dirty="0">
                <a:latin typeface="Times New Roman" panose="02020603050405020304" charset="0"/>
                <a:ea typeface="微软雅黑" panose="020B0503020204020204" pitchFamily="34" charset="-122"/>
              </a:rPr>
              <a:t>－</a:t>
            </a:r>
            <a:r>
              <a:rPr lang="en-US" altLang="zh-CN" sz="2400" err="1">
                <a:latin typeface="Times New Roman" panose="02020603050405020304" charset="0"/>
                <a:ea typeface="微软雅黑" panose="020B0503020204020204" pitchFamily="34" charset="-122"/>
              </a:rPr>
              <a:t>x</a:t>
            </a:r>
            <a:r>
              <a:rPr lang="en-US" altLang="zh-CN" sz="2400" baseline="-25000" err="1">
                <a:latin typeface="Times New Roman" panose="02020603050405020304" charset="0"/>
                <a:ea typeface="微软雅黑" panose="020B0503020204020204" pitchFamily="34" charset="-122"/>
              </a:rPr>
              <a:t>j</a:t>
            </a:r>
            <a:r>
              <a:rPr lang="zh-CN" altLang="zh-CN" sz="2400" err="1">
                <a:latin typeface="Times New Roman" panose="02020603050405020304" charset="0"/>
                <a:ea typeface="微软雅黑" panose="020B0503020204020204" pitchFamily="34" charset="-122"/>
              </a:rPr>
              <a:t>；</a:t>
            </a:r>
            <a:r>
              <a:rPr lang="zh-CN" altLang="en-US" sz="2400" dirty="0">
                <a:latin typeface="Times New Roman" panose="02020603050405020304" charset="0"/>
                <a:ea typeface="微软雅黑" panose="020B0503020204020204" pitchFamily="34" charset="-122"/>
              </a:rPr>
              <a:t>若在上斜率为</a:t>
            </a:r>
            <a:r>
              <a:rPr lang="en-US" altLang="zh-CN" sz="2400" dirty="0">
                <a:latin typeface="Times New Roman" panose="02020603050405020304" charset="0"/>
                <a:ea typeface="微软雅黑" panose="020B0503020204020204" pitchFamily="34" charset="-122"/>
              </a:rPr>
              <a:t>1</a:t>
            </a:r>
            <a:r>
              <a:rPr lang="zh-CN" altLang="en-US" sz="2400" dirty="0">
                <a:latin typeface="Times New Roman" panose="02020603050405020304" charset="0"/>
                <a:ea typeface="微软雅黑" panose="020B0503020204020204" pitchFamily="34" charset="-122"/>
              </a:rPr>
              <a:t>的斜线上，则有</a:t>
            </a:r>
            <a:r>
              <a:rPr lang="en-US" altLang="zh-CN" sz="2400">
                <a:latin typeface="Times New Roman" panose="02020603050405020304" charset="0"/>
                <a:ea typeface="微软雅黑" panose="020B0503020204020204" pitchFamily="34" charset="-122"/>
              </a:rPr>
              <a:t>i</a:t>
            </a:r>
            <a:r>
              <a:rPr lang="zh-CN" altLang="en-US" sz="2400" dirty="0">
                <a:latin typeface="Times New Roman" panose="02020603050405020304" charset="0"/>
                <a:ea typeface="微软雅黑" panose="020B0503020204020204" pitchFamily="34" charset="-122"/>
              </a:rPr>
              <a:t>＋</a:t>
            </a:r>
            <a:r>
              <a:rPr lang="en-US" altLang="zh-CN" sz="2400">
                <a:latin typeface="Times New Roman" panose="02020603050405020304" charset="0"/>
                <a:ea typeface="微软雅黑" panose="020B0503020204020204" pitchFamily="34" charset="-122"/>
              </a:rPr>
              <a:t>j= x</a:t>
            </a:r>
            <a:r>
              <a:rPr lang="en-US" altLang="zh-CN" sz="2400" baseline="-25000">
                <a:latin typeface="Times New Roman" panose="02020603050405020304" charset="0"/>
                <a:ea typeface="微软雅黑" panose="020B0503020204020204" pitchFamily="34" charset="-122"/>
              </a:rPr>
              <a:t>i</a:t>
            </a:r>
            <a:r>
              <a:rPr lang="zh-CN" altLang="en-US" sz="2400" dirty="0">
                <a:latin typeface="Times New Roman" panose="02020603050405020304" charset="0"/>
                <a:ea typeface="微软雅黑" panose="020B0503020204020204" pitchFamily="34" charset="-122"/>
              </a:rPr>
              <a:t>＋</a:t>
            </a:r>
            <a:r>
              <a:rPr lang="en-US" altLang="zh-CN" sz="2400" err="1">
                <a:latin typeface="Times New Roman" panose="02020603050405020304" charset="0"/>
                <a:ea typeface="微软雅黑" panose="020B0503020204020204" pitchFamily="34" charset="-122"/>
              </a:rPr>
              <a:t>x</a:t>
            </a:r>
            <a:r>
              <a:rPr lang="en-US" altLang="zh-CN" sz="2400" baseline="-25000" err="1">
                <a:latin typeface="Times New Roman" panose="02020603050405020304" charset="0"/>
                <a:ea typeface="微软雅黑" panose="020B0503020204020204" pitchFamily="34" charset="-122"/>
              </a:rPr>
              <a:t>j</a:t>
            </a:r>
            <a:r>
              <a:rPr lang="zh-CN" altLang="en-US" sz="2400" dirty="0">
                <a:latin typeface="Times New Roman" panose="02020603050405020304" charset="0"/>
                <a:ea typeface="微软雅黑" panose="020B0503020204020204" pitchFamily="34" charset="-122"/>
              </a:rPr>
              <a:t>。综合两种情况，解向量</a:t>
            </a:r>
            <a:r>
              <a:rPr lang="en-US" altLang="zh-CN" sz="2400">
                <a:latin typeface="Times New Roman" panose="02020603050405020304" charset="0"/>
                <a:ea typeface="微软雅黑" panose="020B0503020204020204" pitchFamily="34" charset="-122"/>
              </a:rPr>
              <a:t>X</a:t>
            </a:r>
            <a:r>
              <a:rPr lang="zh-CN" altLang="en-US" sz="2400" dirty="0">
                <a:latin typeface="Times New Roman" panose="02020603050405020304" charset="0"/>
                <a:ea typeface="微软雅黑" panose="020B0503020204020204" pitchFamily="34" charset="-122"/>
              </a:rPr>
              <a:t>必须满足约束条件：</a:t>
            </a:r>
          </a:p>
          <a:p>
            <a:pPr lvl="0" indent="0" algn="ctr" fontAlgn="auto">
              <a:lnSpc>
                <a:spcPct val="150000"/>
              </a:lnSpc>
              <a:spcBef>
                <a:spcPts val="0"/>
              </a:spcBef>
              <a:buFont typeface="Wingdings" panose="05000000000000000000" charset="0"/>
              <a:buNone/>
            </a:pPr>
            <a:r>
              <a:rPr lang="zh-CN" altLang="en-US" sz="2400" b="1" dirty="0">
                <a:solidFill>
                  <a:srgbClr val="FF0000"/>
                </a:solidFill>
                <a:latin typeface="Times New Roman" panose="02020603050405020304" charset="0"/>
                <a:ea typeface="微软雅黑" panose="020B0503020204020204" pitchFamily="34" charset="-122"/>
              </a:rPr>
              <a:t> </a:t>
            </a:r>
            <a:r>
              <a:rPr lang="en-US" altLang="zh-CN" sz="2400" b="1">
                <a:solidFill>
                  <a:srgbClr val="FF0000"/>
                </a:solidFill>
                <a:latin typeface="Times New Roman" panose="02020603050405020304" charset="0"/>
                <a:ea typeface="微软雅黑" panose="020B0503020204020204" pitchFamily="34" charset="-122"/>
              </a:rPr>
              <a:t>|i</a:t>
            </a:r>
            <a:r>
              <a:rPr lang="zh-CN" altLang="en-US" sz="2400" b="1" dirty="0">
                <a:solidFill>
                  <a:srgbClr val="FF0000"/>
                </a:solidFill>
                <a:latin typeface="Times New Roman" panose="02020603050405020304" charset="0"/>
                <a:ea typeface="微软雅黑" panose="020B0503020204020204" pitchFamily="34" charset="-122"/>
              </a:rPr>
              <a:t>－</a:t>
            </a:r>
            <a:r>
              <a:rPr lang="en-US" altLang="zh-CN" sz="2400" b="1" err="1">
                <a:solidFill>
                  <a:srgbClr val="FF0000"/>
                </a:solidFill>
                <a:latin typeface="Times New Roman" panose="02020603050405020304" charset="0"/>
                <a:ea typeface="微软雅黑" panose="020B0503020204020204" pitchFamily="34" charset="-122"/>
              </a:rPr>
              <a:t>x</a:t>
            </a:r>
            <a:r>
              <a:rPr lang="en-US" altLang="zh-CN" sz="2400" b="1" baseline="-25000" err="1">
                <a:solidFill>
                  <a:srgbClr val="FF0000"/>
                </a:solidFill>
                <a:latin typeface="Times New Roman" panose="02020603050405020304" charset="0"/>
                <a:ea typeface="微软雅黑" panose="020B0503020204020204" pitchFamily="34" charset="-122"/>
              </a:rPr>
              <a:t>i</a:t>
            </a:r>
            <a:r>
              <a:rPr lang="en-US" altLang="zh-CN" sz="2400" b="1" err="1">
                <a:solidFill>
                  <a:srgbClr val="FF0000"/>
                </a:solidFill>
                <a:latin typeface="Times New Roman" panose="02020603050405020304" charset="0"/>
                <a:ea typeface="微软雅黑" panose="020B0503020204020204" pitchFamily="34" charset="-122"/>
              </a:rPr>
              <a:t>|≠|j</a:t>
            </a:r>
            <a:r>
              <a:rPr lang="zh-CN" altLang="en-US" sz="2400" b="1" dirty="0">
                <a:solidFill>
                  <a:srgbClr val="FF0000"/>
                </a:solidFill>
                <a:latin typeface="Times New Roman" panose="02020603050405020304" charset="0"/>
                <a:ea typeface="微软雅黑" panose="020B0503020204020204" pitchFamily="34" charset="-122"/>
              </a:rPr>
              <a:t>－</a:t>
            </a:r>
            <a:r>
              <a:rPr lang="en-US" altLang="zh-CN" sz="2400" b="1" err="1">
                <a:solidFill>
                  <a:srgbClr val="FF0000"/>
                </a:solidFill>
                <a:latin typeface="Times New Roman" panose="02020603050405020304" charset="0"/>
                <a:ea typeface="微软雅黑" panose="020B0503020204020204" pitchFamily="34" charset="-122"/>
              </a:rPr>
              <a:t>x</a:t>
            </a:r>
            <a:r>
              <a:rPr lang="en-US" altLang="zh-CN" sz="2400" b="1" baseline="-25000" err="1">
                <a:solidFill>
                  <a:srgbClr val="FF0000"/>
                </a:solidFill>
                <a:latin typeface="Times New Roman" panose="02020603050405020304" charset="0"/>
                <a:ea typeface="微软雅黑" panose="020B0503020204020204" pitchFamily="34" charset="-122"/>
              </a:rPr>
              <a:t>j</a:t>
            </a:r>
            <a:r>
              <a:rPr lang="en-US" altLang="zh-CN" sz="2400" b="1" dirty="0">
                <a:solidFill>
                  <a:srgbClr val="FF0000"/>
                </a:solidFill>
                <a:latin typeface="Times New Roman" panose="02020603050405020304" charset="0"/>
                <a:ea typeface="微软雅黑" panose="020B0503020204020204" pitchFamily="34" charset="-122"/>
              </a:rPr>
              <a:t>|  </a:t>
            </a:r>
            <a:r>
              <a:rPr lang="en-US" altLang="zh-CN" sz="2400" dirty="0">
                <a:solidFill>
                  <a:srgbClr val="FF0000"/>
                </a:solidFill>
                <a:latin typeface="Times New Roman" panose="02020603050405020304" charset="0"/>
                <a:ea typeface="微软雅黑" panose="020B0503020204020204" pitchFamily="34" charset="-122"/>
              </a:rPr>
              <a:t>                  </a:t>
            </a:r>
            <a:r>
              <a:rPr lang="zh-CN" altLang="en-US" sz="2400" dirty="0">
                <a:solidFill>
                  <a:srgbClr val="FF0000"/>
                </a:solidFill>
                <a:latin typeface="Times New Roman" panose="02020603050405020304" charset="0"/>
                <a:ea typeface="微软雅黑" panose="020B0503020204020204" pitchFamily="34" charset="-122"/>
              </a:rPr>
              <a:t>（式</a:t>
            </a:r>
            <a:r>
              <a:rPr lang="en-US" altLang="zh-CN" sz="2400" dirty="0">
                <a:solidFill>
                  <a:srgbClr val="FF0000"/>
                </a:solidFill>
                <a:latin typeface="Times New Roman" panose="02020603050405020304" charset="0"/>
                <a:ea typeface="微软雅黑" panose="020B0503020204020204" pitchFamily="34" charset="-122"/>
              </a:rPr>
              <a:t>2</a:t>
            </a:r>
            <a:r>
              <a:rPr lang="zh-CN" altLang="en-US" sz="2400" dirty="0">
                <a:solidFill>
                  <a:srgbClr val="FF0000"/>
                </a:solidFill>
                <a:latin typeface="Times New Roman" panose="02020603050405020304" charset="0"/>
                <a:ea typeface="微软雅黑" panose="020B0503020204020204" pitchFamily="34" charset="-122"/>
              </a:rPr>
              <a:t>）</a:t>
            </a:r>
          </a:p>
          <a:p>
            <a:pPr algn="ctr"/>
            <a:endParaRPr lang="zh-CN" altLang="en-US" sz="2400" dirty="0">
              <a:solidFill>
                <a:srgbClr val="FF0000"/>
              </a:solidFill>
              <a:latin typeface="Times New Roman" panose="02020603050405020304" charset="0"/>
              <a:ea typeface="微软雅黑" panose="020B0503020204020204" pitchFamily="34" charset="-122"/>
            </a:endParaRPr>
          </a:p>
        </p:txBody>
      </p:sp>
      <p:sp>
        <p:nvSpPr>
          <p:cNvPr id="41989" name="Rectangle 5"/>
          <p:cNvSpPr/>
          <p:nvPr/>
        </p:nvSpPr>
        <p:spPr>
          <a:xfrm>
            <a:off x="1103948" y="5335270"/>
            <a:ext cx="8229600" cy="460375"/>
          </a:xfrm>
          <a:prstGeom prst="rect">
            <a:avLst/>
          </a:prstGeom>
          <a:noFill/>
          <a:ln w="9525" cap="flat" cmpd="sng">
            <a:solidFill>
              <a:schemeClr val="bg2"/>
            </a:solidFill>
            <a:prstDash val="solid"/>
            <a:miter/>
            <a:headEnd type="none" w="med" len="med"/>
            <a:tailEnd type="none" w="med" len="med"/>
          </a:ln>
        </p:spPr>
        <p:txBody>
          <a:bodyPr>
            <a:spAutoFit/>
          </a:bodyPr>
          <a:lstStyle/>
          <a:p>
            <a:pPr indent="0">
              <a:spcBef>
                <a:spcPct val="20000"/>
              </a:spcBef>
              <a:buNone/>
            </a:pPr>
            <a:r>
              <a:rPr lang="zh-CN" altLang="en-US" sz="2400" b="1" dirty="0">
                <a:latin typeface="微软雅黑" panose="020B0503020204020204" pitchFamily="34" charset="-122"/>
                <a:ea typeface="微软雅黑" panose="020B0503020204020204" pitchFamily="34" charset="-122"/>
              </a:rPr>
              <a:t>原问题即：在解空间中</a:t>
            </a:r>
            <a:r>
              <a:rPr lang="zh-CN" altLang="en-US" sz="2400" b="1" dirty="0">
                <a:solidFill>
                  <a:srgbClr val="FF0000"/>
                </a:solidFill>
                <a:latin typeface="微软雅黑" panose="020B0503020204020204" pitchFamily="34" charset="-122"/>
                <a:ea typeface="微软雅黑" panose="020B0503020204020204" pitchFamily="34" charset="-122"/>
              </a:rPr>
              <a:t>寻找符合约束条件</a:t>
            </a:r>
            <a:r>
              <a:rPr lang="zh-CN" altLang="en-US" sz="2400" b="1" dirty="0">
                <a:latin typeface="微软雅黑" panose="020B0503020204020204" pitchFamily="34" charset="-122"/>
                <a:ea typeface="微软雅黑" panose="020B0503020204020204" pitchFamily="34" charset="-122"/>
              </a:rPr>
              <a:t>的解状态。</a:t>
            </a:r>
          </a:p>
        </p:txBody>
      </p:sp>
      <p:pic>
        <p:nvPicPr>
          <p:cNvPr id="6" name="图片 5"/>
          <p:cNvPicPr>
            <a:picLocks noChangeAspect="1"/>
          </p:cNvPicPr>
          <p:nvPr/>
        </p:nvPicPr>
        <p:blipFill>
          <a:blip r:embed="rId3"/>
          <a:stretch>
            <a:fillRect/>
          </a:stretch>
        </p:blipFill>
        <p:spPr>
          <a:xfrm>
            <a:off x="7545070" y="1593850"/>
            <a:ext cx="4479290" cy="33286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9"/>
                                        </p:tgtEl>
                                        <p:attrNameLst>
                                          <p:attrName>style.visibility</p:attrName>
                                        </p:attrNameLst>
                                      </p:cBhvr>
                                      <p:to>
                                        <p:strVal val="visible"/>
                                      </p:to>
                                    </p:set>
                                    <p:animEffect transition="in" filter="blinds(horizontal)">
                                      <p:cBhvr>
                                        <p:cTn id="7" dur="5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bldLvl="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5.4 n</a:t>
            </a:r>
            <a:r>
              <a:rPr dirty="0"/>
              <a:t>后问题</a:t>
            </a:r>
          </a:p>
        </p:txBody>
      </p:sp>
      <p:sp>
        <p:nvSpPr>
          <p:cNvPr id="7170" name="Text Box 5"/>
          <p:cNvSpPr txBox="1"/>
          <p:nvPr/>
        </p:nvSpPr>
        <p:spPr>
          <a:xfrm>
            <a:off x="838200" y="1181100"/>
            <a:ext cx="10515600" cy="3046095"/>
          </a:xfrm>
          <a:prstGeom prst="rect">
            <a:avLst/>
          </a:prstGeom>
          <a:noFill/>
          <a:ln w="9525">
            <a:noFill/>
          </a:ln>
        </p:spPr>
        <p:txBody>
          <a:bodyPr wrap="square">
            <a:spAutoFit/>
          </a:bodyPr>
          <a:lstStyle/>
          <a:p>
            <a:pPr indent="0" algn="just">
              <a:spcBef>
                <a:spcPct val="20000"/>
              </a:spcBef>
              <a:buNone/>
            </a:pPr>
            <a:r>
              <a:rPr lang="zh-CN" altLang="en-US" sz="2400" b="1" dirty="0">
                <a:solidFill>
                  <a:srgbClr val="0000FF"/>
                </a:solidFill>
                <a:latin typeface="微软雅黑" panose="020B0503020204020204" pitchFamily="34" charset="-122"/>
                <a:ea typeface="微软雅黑" panose="020B0503020204020204" pitchFamily="34" charset="-122"/>
              </a:rPr>
              <a:t>搜索解空间，剪枝</a:t>
            </a:r>
          </a:p>
          <a:p>
            <a:pPr lvl="0" indent="0" algn="just" fontAlgn="auto">
              <a:lnSpc>
                <a:spcPct val="150000"/>
              </a:lnSpc>
              <a:spcBef>
                <a:spcPts val="0"/>
              </a:spcBef>
              <a:buFont typeface="Wingdings" panose="05000000000000000000" charset="0"/>
              <a:buNone/>
            </a:pPr>
            <a:r>
              <a:rPr lang="zh-CN"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1</a:t>
            </a:r>
            <a:r>
              <a:rPr lang="zh-CN" sz="2400">
                <a:latin typeface="微软雅黑" panose="020B0503020204020204" pitchFamily="34" charset="-122"/>
                <a:ea typeface="微软雅黑" panose="020B0503020204020204" pitchFamily="34" charset="-122"/>
              </a:rPr>
              <a:t>）</a:t>
            </a:r>
            <a:r>
              <a:rPr sz="2400">
                <a:latin typeface="微软雅黑" panose="020B0503020204020204" pitchFamily="34" charset="-122"/>
                <a:ea typeface="微软雅黑" panose="020B0503020204020204" pitchFamily="34" charset="-122"/>
              </a:rPr>
              <a:t>从空棋盘起，逐行放置棋子。</a:t>
            </a:r>
          </a:p>
          <a:p>
            <a:pPr lvl="0" indent="0" algn="just" fontAlgn="auto">
              <a:lnSpc>
                <a:spcPct val="150000"/>
              </a:lnSpc>
              <a:spcBef>
                <a:spcPts val="0"/>
              </a:spcBef>
              <a:buFont typeface="Wingdings" panose="05000000000000000000" charset="0"/>
              <a:buNone/>
            </a:pPr>
            <a:r>
              <a:rPr lang="zh-CN"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2</a:t>
            </a:r>
            <a:r>
              <a:rPr lang="zh-CN" sz="2400">
                <a:latin typeface="微软雅黑" panose="020B0503020204020204" pitchFamily="34" charset="-122"/>
                <a:ea typeface="微软雅黑" panose="020B0503020204020204" pitchFamily="34" charset="-122"/>
              </a:rPr>
              <a:t>）</a:t>
            </a:r>
            <a:r>
              <a:rPr sz="2400">
                <a:latin typeface="微软雅黑" panose="020B0503020204020204" pitchFamily="34" charset="-122"/>
                <a:ea typeface="微软雅黑" panose="020B0503020204020204" pitchFamily="34" charset="-122"/>
              </a:rPr>
              <a:t>每在一个布局中放下一个棋子，即推演到一个新的布局。</a:t>
            </a:r>
          </a:p>
          <a:p>
            <a:pPr lvl="0" indent="0" algn="just" fontAlgn="auto">
              <a:lnSpc>
                <a:spcPct val="150000"/>
              </a:lnSpc>
              <a:spcBef>
                <a:spcPts val="0"/>
              </a:spcBef>
              <a:buFont typeface="Wingdings" panose="05000000000000000000" charset="0"/>
              <a:buNone/>
            </a:pPr>
            <a:r>
              <a:rPr lang="zh-CN"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3</a:t>
            </a:r>
            <a:r>
              <a:rPr lang="zh-CN" sz="2400">
                <a:latin typeface="微软雅黑" panose="020B0503020204020204" pitchFamily="34" charset="-122"/>
                <a:ea typeface="微软雅黑" panose="020B0503020204020204" pitchFamily="34" charset="-122"/>
              </a:rPr>
              <a:t>）</a:t>
            </a:r>
            <a:r>
              <a:rPr sz="2400">
                <a:latin typeface="微软雅黑" panose="020B0503020204020204" pitchFamily="34" charset="-122"/>
                <a:ea typeface="微软雅黑" panose="020B0503020204020204" pitchFamily="34" charset="-122"/>
              </a:rPr>
              <a:t>如果当前行上没有可合法放置棋子的位置，则回溯到上一行，重新布放上一行的棋子。</a:t>
            </a:r>
          </a:p>
          <a:p>
            <a:pPr algn="ctr"/>
            <a:endParaRPr lang="zh-CN" altLang="en-US" sz="2400" dirty="0">
              <a:solidFill>
                <a:srgbClr val="FF0000"/>
              </a:solidFill>
              <a:latin typeface="Times New Roman" panose="0202060305040502030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5.4 n</a:t>
            </a:r>
            <a:r>
              <a:rPr dirty="0"/>
              <a:t>后问题</a:t>
            </a:r>
          </a:p>
        </p:txBody>
      </p:sp>
      <p:sp>
        <p:nvSpPr>
          <p:cNvPr id="7170" name="Text Box 5"/>
          <p:cNvSpPr txBox="1"/>
          <p:nvPr/>
        </p:nvSpPr>
        <p:spPr>
          <a:xfrm>
            <a:off x="838200" y="1181100"/>
            <a:ext cx="10515600" cy="2676525"/>
          </a:xfrm>
          <a:prstGeom prst="rect">
            <a:avLst/>
          </a:prstGeom>
          <a:noFill/>
          <a:ln w="9525">
            <a:noFill/>
          </a:ln>
        </p:spPr>
        <p:txBody>
          <a:bodyPr wrap="square">
            <a:spAutoFit/>
          </a:bodyPr>
          <a:lstStyle/>
          <a:p>
            <a:pPr indent="0" algn="just" fontAlgn="auto">
              <a:lnSpc>
                <a:spcPct val="150000"/>
              </a:lnSpc>
              <a:spcBef>
                <a:spcPts val="0"/>
              </a:spcBef>
              <a:buNone/>
            </a:pPr>
            <a:r>
              <a:rPr lang="zh-CN" sz="2400">
                <a:latin typeface="微软雅黑" panose="020B0503020204020204" pitchFamily="34" charset="-122"/>
                <a:ea typeface="微软雅黑" panose="020B0503020204020204" pitchFamily="34" charset="-122"/>
              </a:rPr>
              <a:t>为了简化问题，下面讨论</a:t>
            </a:r>
            <a:r>
              <a:rPr lang="en-US" altLang="zh-CN" sz="2400">
                <a:latin typeface="微软雅黑" panose="020B0503020204020204" pitchFamily="34" charset="-122"/>
                <a:ea typeface="微软雅黑" panose="020B0503020204020204" pitchFamily="34" charset="-122"/>
              </a:rPr>
              <a:t>4</a:t>
            </a:r>
            <a:r>
              <a:rPr lang="zh-CN" sz="2400">
                <a:latin typeface="微软雅黑" panose="020B0503020204020204" pitchFamily="34" charset="-122"/>
                <a:ea typeface="微软雅黑" panose="020B0503020204020204" pitchFamily="34" charset="-122"/>
              </a:rPr>
              <a:t>皇后问题。</a:t>
            </a:r>
          </a:p>
          <a:p>
            <a:pPr indent="0" algn="just" fontAlgn="auto">
              <a:lnSpc>
                <a:spcPct val="150000"/>
              </a:lnSpc>
              <a:spcBef>
                <a:spcPts val="0"/>
              </a:spcBef>
              <a:buNone/>
            </a:pPr>
            <a:r>
              <a:rPr lang="en-US" altLang="zh-CN" sz="2400">
                <a:latin typeface="微软雅黑" panose="020B0503020204020204" pitchFamily="34" charset="-122"/>
                <a:ea typeface="微软雅黑" panose="020B0503020204020204" pitchFamily="34" charset="-122"/>
              </a:rPr>
              <a:t>4</a:t>
            </a:r>
            <a:r>
              <a:rPr lang="zh-CN" sz="2400">
                <a:latin typeface="微软雅黑" panose="020B0503020204020204" pitchFamily="34" charset="-122"/>
                <a:ea typeface="微软雅黑" panose="020B0503020204020204" pitchFamily="34" charset="-122"/>
              </a:rPr>
              <a:t>皇后问题的解空间树是一个完全</a:t>
            </a:r>
            <a:r>
              <a:rPr lang="en-US" altLang="zh-CN" sz="2400">
                <a:latin typeface="微软雅黑" panose="020B0503020204020204" pitchFamily="34" charset="-122"/>
                <a:ea typeface="微软雅黑" panose="020B0503020204020204" pitchFamily="34" charset="-122"/>
              </a:rPr>
              <a:t>4</a:t>
            </a:r>
            <a:r>
              <a:rPr lang="zh-CN" altLang="en-US" sz="2400">
                <a:latin typeface="微软雅黑" panose="020B0503020204020204" pitchFamily="34" charset="-122"/>
                <a:ea typeface="微软雅黑" panose="020B0503020204020204" pitchFamily="34" charset="-122"/>
              </a:rPr>
              <a:t>叉树，树的根结点表示搜索的初始状态，从根结点到第</a:t>
            </a: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层结点对应皇后</a:t>
            </a: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在棋盘中第</a:t>
            </a: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行可能摆放的位置，从第</a:t>
            </a: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层到第</a:t>
            </a:r>
            <a:r>
              <a:rPr lang="en-US" altLang="zh-CN" sz="2400">
                <a:latin typeface="微软雅黑" panose="020B0503020204020204" pitchFamily="34" charset="-122"/>
                <a:ea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rPr>
              <a:t>层结点对应皇后</a:t>
            </a: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在棋盘中第</a:t>
            </a: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行的可能摆放的位置，以此类推。</a:t>
            </a:r>
          </a:p>
          <a:p>
            <a:pPr algn="ctr"/>
            <a:endParaRPr lang="zh-CN" altLang="en-US" sz="2400" dirty="0">
              <a:solidFill>
                <a:srgbClr val="FF0000"/>
              </a:solidFill>
              <a:latin typeface="Times New Roman" panose="02020603050405020304" charset="0"/>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3552190" y="3642360"/>
            <a:ext cx="4304665" cy="24955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5.4 n</a:t>
            </a:r>
            <a:r>
              <a:rPr dirty="0"/>
              <a:t>后问题</a:t>
            </a:r>
          </a:p>
        </p:txBody>
      </p:sp>
      <p:sp>
        <p:nvSpPr>
          <p:cNvPr id="7170" name="Text Box 5"/>
          <p:cNvSpPr txBox="1"/>
          <p:nvPr/>
        </p:nvSpPr>
        <p:spPr>
          <a:xfrm>
            <a:off x="838200" y="1181100"/>
            <a:ext cx="10515600" cy="1014730"/>
          </a:xfrm>
          <a:prstGeom prst="rect">
            <a:avLst/>
          </a:prstGeom>
          <a:noFill/>
          <a:ln w="9525">
            <a:noFill/>
          </a:ln>
        </p:spPr>
        <p:txBody>
          <a:bodyPr wrap="square">
            <a:spAutoFit/>
          </a:bodyPr>
          <a:lstStyle/>
          <a:p>
            <a:pPr indent="0" algn="just" fontAlgn="auto">
              <a:lnSpc>
                <a:spcPct val="150000"/>
              </a:lnSpc>
              <a:spcBef>
                <a:spcPts val="0"/>
              </a:spcBef>
              <a:buNone/>
            </a:pPr>
            <a:r>
              <a:rPr lang="zh-CN" altLang="en-US" sz="2400">
                <a:latin typeface="微软雅黑" panose="020B0503020204020204" pitchFamily="34" charset="-122"/>
                <a:ea typeface="微软雅黑" panose="020B0503020204020204" pitchFamily="34" charset="-122"/>
              </a:rPr>
              <a:t>回溯法求解</a:t>
            </a:r>
            <a:r>
              <a:rPr lang="en-US" altLang="zh-CN" sz="2400">
                <a:latin typeface="微软雅黑" panose="020B0503020204020204" pitchFamily="34" charset="-122"/>
                <a:ea typeface="微软雅黑" panose="020B0503020204020204" pitchFamily="34" charset="-122"/>
              </a:rPr>
              <a:t>4</a:t>
            </a:r>
            <a:r>
              <a:rPr lang="zh-CN" altLang="en-US" sz="2400">
                <a:latin typeface="微软雅黑" panose="020B0503020204020204" pitchFamily="34" charset="-122"/>
                <a:ea typeface="微软雅黑" panose="020B0503020204020204" pitchFamily="34" charset="-122"/>
              </a:rPr>
              <a:t>皇后问题的搜索过程：</a:t>
            </a:r>
          </a:p>
          <a:p>
            <a:pPr algn="ctr"/>
            <a:endParaRPr lang="zh-CN" altLang="en-US" sz="2400" dirty="0">
              <a:solidFill>
                <a:srgbClr val="FF0000"/>
              </a:solidFill>
              <a:latin typeface="Times New Roman" panose="02020603050405020304" charset="0"/>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950595" y="1960245"/>
            <a:ext cx="10403205" cy="45523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5.4 n</a:t>
            </a:r>
            <a:r>
              <a:rPr dirty="0"/>
              <a:t>后问题</a:t>
            </a:r>
          </a:p>
        </p:txBody>
      </p:sp>
      <p:sp>
        <p:nvSpPr>
          <p:cNvPr id="10242" name="直接连接符 10241"/>
          <p:cNvSpPr/>
          <p:nvPr/>
        </p:nvSpPr>
        <p:spPr>
          <a:xfrm>
            <a:off x="3089910" y="5457825"/>
            <a:ext cx="666750" cy="0"/>
          </a:xfrm>
          <a:prstGeom prst="line">
            <a:avLst/>
          </a:prstGeom>
          <a:ln w="38100" cap="flat" cmpd="sng">
            <a:solidFill>
              <a:schemeClr val="tx1"/>
            </a:solidFill>
            <a:prstDash val="solid"/>
            <a:headEnd type="none" w="med" len="med"/>
            <a:tailEnd type="triangle" w="med" len="med"/>
          </a:ln>
        </p:spPr>
      </p:sp>
      <p:sp>
        <p:nvSpPr>
          <p:cNvPr id="10243" name="文本框 10242"/>
          <p:cNvSpPr txBox="1"/>
          <p:nvPr/>
        </p:nvSpPr>
        <p:spPr>
          <a:xfrm>
            <a:off x="880110" y="2714625"/>
            <a:ext cx="7063740" cy="1476375"/>
          </a:xfrm>
          <a:prstGeom prst="rect">
            <a:avLst/>
          </a:prstGeom>
          <a:noFill/>
          <a:ln w="9525">
            <a:noFill/>
          </a:ln>
        </p:spPr>
        <p:txBody>
          <a:bodyPr wrap="square">
            <a:spAutoFit/>
          </a:bodyPr>
          <a:lstStyle/>
          <a:p>
            <a:pPr marL="342900" indent="-342900" fontAlgn="auto">
              <a:lnSpc>
                <a:spcPct val="150000"/>
              </a:lnSpc>
              <a:spcBef>
                <a:spcPts val="0"/>
              </a:spcBef>
              <a:buClr>
                <a:srgbClr val="000000"/>
              </a:buClr>
              <a:buFont typeface="Wingdings" panose="05000000000000000000" charset="0"/>
              <a:buChar char=""/>
            </a:pPr>
            <a:r>
              <a:rPr lang="zh-CN" altLang="en-US" sz="2000" dirty="0">
                <a:latin typeface="微软雅黑" panose="020B0503020204020204" pitchFamily="34" charset="-122"/>
                <a:ea typeface="微软雅黑" panose="020B0503020204020204" pitchFamily="34" charset="-122"/>
              </a:rPr>
              <a:t>结点</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变成</a:t>
            </a:r>
            <a:r>
              <a:rPr lang="en-US" altLang="zh-CN" sz="2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结点</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它再生成结点</a:t>
            </a: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路径变为</a:t>
            </a:r>
            <a:r>
              <a:rPr lang="en-US" altLang="zh-CN" sz="2000" dirty="0">
                <a:latin typeface="微软雅黑" panose="020B0503020204020204" pitchFamily="34" charset="-122"/>
                <a:ea typeface="微软雅黑" panose="020B0503020204020204" pitchFamily="34" charset="-122"/>
              </a:rPr>
              <a:t>(1, 2), </a:t>
            </a:r>
            <a:r>
              <a:rPr lang="zh-CN" altLang="en-US" sz="2000" dirty="0">
                <a:latin typeface="微软雅黑" panose="020B0503020204020204" pitchFamily="34" charset="-122"/>
                <a:ea typeface="微软雅黑" panose="020B0503020204020204" pitchFamily="34" charset="-122"/>
              </a:rPr>
              <a:t>即皇后</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在第</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列上，</a:t>
            </a:r>
            <a:r>
              <a:rPr lang="zh-CN" altLang="en-US" sz="2000">
                <a:latin typeface="微软雅黑" panose="020B0503020204020204" pitchFamily="34" charset="-122"/>
                <a:ea typeface="微软雅黑" panose="020B0503020204020204" pitchFamily="34" charset="-122"/>
              </a:rPr>
              <a:t>皇</a:t>
            </a:r>
            <a:r>
              <a:rPr lang="zh-CN" altLang="en-US" sz="2000" dirty="0">
                <a:latin typeface="微软雅黑" panose="020B0503020204020204" pitchFamily="34" charset="-122"/>
                <a:ea typeface="微软雅黑" panose="020B0503020204020204" pitchFamily="34" charset="-122"/>
              </a:rPr>
              <a:t>后</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在第</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列上</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所以结点</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被杀死</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此时应回溯。</a:t>
            </a:r>
            <a:endParaRPr lang="en-US" altLang="zh-CN" sz="2000">
              <a:latin typeface="微软雅黑" panose="020B0503020204020204" pitchFamily="34" charset="-122"/>
              <a:ea typeface="微软雅黑" panose="020B0503020204020204" pitchFamily="34" charset="-122"/>
            </a:endParaRPr>
          </a:p>
        </p:txBody>
      </p:sp>
      <p:sp>
        <p:nvSpPr>
          <p:cNvPr id="10244" name="椭圆 10243"/>
          <p:cNvSpPr/>
          <p:nvPr/>
        </p:nvSpPr>
        <p:spPr>
          <a:xfrm>
            <a:off x="10720705" y="1264920"/>
            <a:ext cx="457200" cy="419100"/>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1</a:t>
            </a:r>
          </a:p>
        </p:txBody>
      </p:sp>
      <p:grpSp>
        <p:nvGrpSpPr>
          <p:cNvPr id="10245" name="组合 10244"/>
          <p:cNvGrpSpPr/>
          <p:nvPr/>
        </p:nvGrpSpPr>
        <p:grpSpPr>
          <a:xfrm>
            <a:off x="8472805" y="2636520"/>
            <a:ext cx="1352550" cy="1162050"/>
            <a:chOff x="3876" y="1392"/>
            <a:chExt cx="852" cy="732"/>
          </a:xfrm>
        </p:grpSpPr>
        <p:sp>
          <p:nvSpPr>
            <p:cNvPr id="10246" name="椭圆 10245"/>
            <p:cNvSpPr/>
            <p:nvPr/>
          </p:nvSpPr>
          <p:spPr>
            <a:xfrm>
              <a:off x="3876" y="1860"/>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3</a:t>
              </a:r>
            </a:p>
          </p:txBody>
        </p:sp>
        <p:sp>
          <p:nvSpPr>
            <p:cNvPr id="10247" name="直接连接符 10246"/>
            <p:cNvSpPr/>
            <p:nvPr/>
          </p:nvSpPr>
          <p:spPr>
            <a:xfrm flipH="1">
              <a:off x="4044" y="1392"/>
              <a:ext cx="684" cy="468"/>
            </a:xfrm>
            <a:prstGeom prst="line">
              <a:avLst/>
            </a:prstGeom>
            <a:ln w="31750" cap="flat" cmpd="sng">
              <a:solidFill>
                <a:schemeClr val="tx1"/>
              </a:solidFill>
              <a:prstDash val="solid"/>
              <a:miter/>
              <a:headEnd type="none" w="med" len="med"/>
              <a:tailEnd type="none" w="med" len="med"/>
            </a:ln>
          </p:spPr>
        </p:sp>
        <p:sp>
          <p:nvSpPr>
            <p:cNvPr id="10248" name="文本框 10247"/>
            <p:cNvSpPr txBox="1"/>
            <p:nvPr/>
          </p:nvSpPr>
          <p:spPr>
            <a:xfrm>
              <a:off x="3924" y="1404"/>
              <a:ext cx="540" cy="288"/>
            </a:xfrm>
            <a:prstGeom prst="rect">
              <a:avLst/>
            </a:prstGeom>
            <a:noFill/>
            <a:ln w="9525">
              <a:noFill/>
            </a:ln>
          </p:spPr>
          <p:txBody>
            <a:bodyPr>
              <a:spAutoFit/>
            </a:bodyPr>
            <a:lstStyle/>
            <a:p>
              <a:pPr eaLnBrk="0" hangingPunct="0">
                <a:buClr>
                  <a:schemeClr val="bg1"/>
                </a:buClr>
              </a:pPr>
              <a:r>
                <a:rPr lang="en-US" altLang="zh-CN" sz="2400" b="1">
                  <a:solidFill>
                    <a:srgbClr val="0000FF"/>
                  </a:solidFill>
                  <a:latin typeface="Times New Roman" panose="02020603050405020304" charset="0"/>
                </a:rPr>
                <a:t>x</a:t>
              </a:r>
              <a:r>
                <a:rPr lang="en-US" altLang="zh-CN" sz="2400" b="1" baseline="-25000">
                  <a:solidFill>
                    <a:srgbClr val="0000FF"/>
                  </a:solidFill>
                  <a:latin typeface="Times New Roman" panose="02020603050405020304" charset="0"/>
                </a:rPr>
                <a:t>2</a:t>
              </a:r>
              <a:r>
                <a:rPr lang="en-US" altLang="zh-CN" sz="2400" b="1">
                  <a:solidFill>
                    <a:srgbClr val="0000FF"/>
                  </a:solidFill>
                  <a:latin typeface="Times New Roman" panose="02020603050405020304" charset="0"/>
                </a:rPr>
                <a:t>= 2</a:t>
              </a:r>
            </a:p>
          </p:txBody>
        </p:sp>
      </p:grpSp>
      <p:grpSp>
        <p:nvGrpSpPr>
          <p:cNvPr id="10249" name="组合 10248"/>
          <p:cNvGrpSpPr/>
          <p:nvPr/>
        </p:nvGrpSpPr>
        <p:grpSpPr>
          <a:xfrm>
            <a:off x="9634855" y="1588770"/>
            <a:ext cx="1314450" cy="1104900"/>
            <a:chOff x="4608" y="732"/>
            <a:chExt cx="828" cy="696"/>
          </a:xfrm>
        </p:grpSpPr>
        <p:sp>
          <p:nvSpPr>
            <p:cNvPr id="10250" name="椭圆 10249"/>
            <p:cNvSpPr/>
            <p:nvPr/>
          </p:nvSpPr>
          <p:spPr>
            <a:xfrm>
              <a:off x="4608" y="1164"/>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2</a:t>
              </a:r>
            </a:p>
          </p:txBody>
        </p:sp>
        <p:sp>
          <p:nvSpPr>
            <p:cNvPr id="10251" name="直接连接符 10250"/>
            <p:cNvSpPr/>
            <p:nvPr/>
          </p:nvSpPr>
          <p:spPr>
            <a:xfrm flipH="1">
              <a:off x="4764" y="792"/>
              <a:ext cx="672" cy="372"/>
            </a:xfrm>
            <a:prstGeom prst="line">
              <a:avLst/>
            </a:prstGeom>
            <a:ln w="31750" cap="flat" cmpd="sng">
              <a:solidFill>
                <a:schemeClr val="tx1"/>
              </a:solidFill>
              <a:prstDash val="solid"/>
              <a:miter/>
              <a:headEnd type="none" w="med" len="med"/>
              <a:tailEnd type="none" w="med" len="med"/>
            </a:ln>
          </p:spPr>
        </p:sp>
        <p:sp>
          <p:nvSpPr>
            <p:cNvPr id="10252" name="文本框 10251"/>
            <p:cNvSpPr txBox="1"/>
            <p:nvPr/>
          </p:nvSpPr>
          <p:spPr>
            <a:xfrm>
              <a:off x="4728" y="732"/>
              <a:ext cx="504" cy="288"/>
            </a:xfrm>
            <a:prstGeom prst="rect">
              <a:avLst/>
            </a:prstGeom>
            <a:noFill/>
            <a:ln w="9525">
              <a:noFill/>
            </a:ln>
          </p:spPr>
          <p:txBody>
            <a:bodyPr>
              <a:spAutoFit/>
            </a:bodyPr>
            <a:lstStyle/>
            <a:p>
              <a:pPr eaLnBrk="0" hangingPunct="0">
                <a:buClr>
                  <a:schemeClr val="bg1"/>
                </a:buClr>
              </a:pPr>
              <a:r>
                <a:rPr lang="en-US" altLang="zh-CN" sz="2400" b="1">
                  <a:solidFill>
                    <a:srgbClr val="0000FF"/>
                  </a:solidFill>
                  <a:latin typeface="Times New Roman" panose="02020603050405020304" charset="0"/>
                </a:rPr>
                <a:t>x</a:t>
              </a:r>
              <a:r>
                <a:rPr lang="en-US" altLang="zh-CN" sz="2400" b="1" baseline="-25000">
                  <a:solidFill>
                    <a:srgbClr val="0000FF"/>
                  </a:solidFill>
                  <a:latin typeface="Times New Roman" panose="02020603050405020304" charset="0"/>
                </a:rPr>
                <a:t>1</a:t>
              </a:r>
              <a:r>
                <a:rPr lang="en-US" altLang="zh-CN" sz="2400" b="1">
                  <a:solidFill>
                    <a:srgbClr val="0000FF"/>
                  </a:solidFill>
                  <a:latin typeface="Times New Roman" panose="02020603050405020304" charset="0"/>
                </a:rPr>
                <a:t>=1</a:t>
              </a:r>
            </a:p>
          </p:txBody>
        </p:sp>
      </p:grpSp>
      <p:sp>
        <p:nvSpPr>
          <p:cNvPr id="10253" name="文本框 10252"/>
          <p:cNvSpPr txBox="1"/>
          <p:nvPr/>
        </p:nvSpPr>
        <p:spPr>
          <a:xfrm>
            <a:off x="842010" y="1076325"/>
            <a:ext cx="7706995" cy="1476375"/>
          </a:xfrm>
          <a:prstGeom prst="rect">
            <a:avLst/>
          </a:prstGeom>
          <a:noFill/>
          <a:ln w="9525">
            <a:noFill/>
          </a:ln>
        </p:spPr>
        <p:txBody>
          <a:bodyPr wrap="square">
            <a:spAutoFit/>
          </a:bodyPr>
          <a:lstStyle/>
          <a:p>
            <a:pPr marL="342900" indent="-342900" fontAlgn="auto">
              <a:lnSpc>
                <a:spcPct val="150000"/>
              </a:lnSpc>
              <a:spcBef>
                <a:spcPts val="0"/>
              </a:spcBef>
              <a:buClr>
                <a:srgbClr val="000000"/>
              </a:buClr>
              <a:buFont typeface="Wingdings" panose="05000000000000000000" charset="0"/>
              <a:buChar char=""/>
            </a:pPr>
            <a:r>
              <a:rPr lang="zh-CN" altLang="en-US" sz="2000" dirty="0">
                <a:latin typeface="微软雅黑" panose="020B0503020204020204" pitchFamily="34" charset="-122"/>
                <a:ea typeface="微软雅黑" panose="020B0503020204020204" pitchFamily="34" charset="-122"/>
              </a:rPr>
              <a:t>开始把根结点</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作为唯一的活结点</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根结点就成为</a:t>
            </a:r>
            <a:r>
              <a:rPr lang="en-US" altLang="zh-CN" sz="2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结点而且路径为</a:t>
            </a:r>
            <a:r>
              <a:rPr lang="en-US" altLang="zh-CN" sz="2000" dirty="0">
                <a:latin typeface="微软雅黑" panose="020B0503020204020204" pitchFamily="34" charset="-122"/>
                <a:ea typeface="微软雅黑" panose="020B0503020204020204" pitchFamily="34" charset="-122"/>
              </a:rPr>
              <a:t>( ); </a:t>
            </a:r>
            <a:r>
              <a:rPr lang="zh-CN" altLang="en-US" sz="2000" dirty="0">
                <a:latin typeface="微软雅黑" panose="020B0503020204020204" pitchFamily="34" charset="-122"/>
                <a:ea typeface="微软雅黑" panose="020B0503020204020204" pitchFamily="34" charset="-122"/>
              </a:rPr>
              <a:t>接着生成子结点</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假设按自然数递增的次序来生成子结点</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那么结点</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被生成</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这条路径为</a:t>
            </a: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即把皇后</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放在第</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列上。</a:t>
            </a:r>
            <a:endParaRPr lang="en-US" altLang="zh-CN" sz="2000">
              <a:latin typeface="微软雅黑" panose="020B0503020204020204" pitchFamily="34" charset="-122"/>
              <a:ea typeface="微软雅黑" panose="020B0503020204020204" pitchFamily="34" charset="-122"/>
            </a:endParaRPr>
          </a:p>
        </p:txBody>
      </p:sp>
      <p:sp>
        <p:nvSpPr>
          <p:cNvPr id="10254" name="文本框 10253"/>
          <p:cNvSpPr txBox="1"/>
          <p:nvPr/>
        </p:nvSpPr>
        <p:spPr>
          <a:xfrm>
            <a:off x="8434705" y="3760470"/>
            <a:ext cx="666750" cy="384175"/>
          </a:xfrm>
          <a:prstGeom prst="rect">
            <a:avLst/>
          </a:prstGeom>
          <a:noFill/>
          <a:ln w="9525">
            <a:noFill/>
          </a:ln>
        </p:spPr>
        <p:txBody>
          <a:bodyPr>
            <a:spAutoFit/>
          </a:bodyPr>
          <a:lstStyle/>
          <a:p>
            <a:pPr>
              <a:lnSpc>
                <a:spcPct val="80000"/>
              </a:lnSpc>
              <a:spcBef>
                <a:spcPct val="50000"/>
              </a:spcBef>
              <a:buClr>
                <a:schemeClr val="bg1"/>
              </a:buClr>
            </a:pPr>
            <a:r>
              <a:rPr lang="en-US" altLang="zh-CN" sz="2400" b="1">
                <a:solidFill>
                  <a:srgbClr val="FF0000"/>
                </a:solidFill>
                <a:latin typeface="Times New Roman" panose="02020603050405020304" charset="0"/>
              </a:rPr>
              <a:t>kill</a:t>
            </a:r>
          </a:p>
        </p:txBody>
      </p:sp>
      <p:graphicFrame>
        <p:nvGraphicFramePr>
          <p:cNvPr id="10255" name="表格 10254"/>
          <p:cNvGraphicFramePr/>
          <p:nvPr/>
        </p:nvGraphicFramePr>
        <p:xfrm>
          <a:off x="1146810" y="4492625"/>
          <a:ext cx="1885950" cy="1797050"/>
        </p:xfrm>
        <a:graphic>
          <a:graphicData uri="http://schemas.openxmlformats.org/drawingml/2006/table">
            <a:tbl>
              <a:tblPr/>
              <a:tblGrid>
                <a:gridCol w="471488">
                  <a:extLst>
                    <a:ext uri="{9D8B030D-6E8A-4147-A177-3AD203B41FA5}">
                      <a16:colId xmlns:a16="http://schemas.microsoft.com/office/drawing/2014/main" val="20000"/>
                    </a:ext>
                  </a:extLst>
                </a:gridCol>
                <a:gridCol w="471487">
                  <a:extLst>
                    <a:ext uri="{9D8B030D-6E8A-4147-A177-3AD203B41FA5}">
                      <a16:colId xmlns:a16="http://schemas.microsoft.com/office/drawing/2014/main" val="20001"/>
                    </a:ext>
                  </a:extLst>
                </a:gridCol>
                <a:gridCol w="471488">
                  <a:extLst>
                    <a:ext uri="{9D8B030D-6E8A-4147-A177-3AD203B41FA5}">
                      <a16:colId xmlns:a16="http://schemas.microsoft.com/office/drawing/2014/main" val="20002"/>
                    </a:ext>
                  </a:extLst>
                </a:gridCol>
                <a:gridCol w="471487">
                  <a:extLst>
                    <a:ext uri="{9D8B030D-6E8A-4147-A177-3AD203B41FA5}">
                      <a16:colId xmlns:a16="http://schemas.microsoft.com/office/drawing/2014/main" val="20003"/>
                    </a:ext>
                  </a:extLst>
                </a:gridCol>
              </a:tblGrid>
              <a:tr h="449263">
                <a:tc>
                  <a:txBody>
                    <a:bodyPr/>
                    <a:lstStyle/>
                    <a:p>
                      <a:pPr marL="0" lvl="0" indent="0" algn="ctr">
                        <a:lnSpc>
                          <a:spcPct val="90000"/>
                        </a:lnSpc>
                        <a:buNone/>
                      </a:pPr>
                      <a:r>
                        <a:rPr lang="en-US" altLang="zh-CN" b="1">
                          <a:latin typeface="Times New Roman" panose="02020603050405020304" charset="0"/>
                        </a:rPr>
                        <a:t>1</a:t>
                      </a:r>
                      <a:endParaRPr lang="zh-CN" altLang="en-US" b="1">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90000"/>
                        </a:lnSpc>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90000"/>
                        </a:lnSpc>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90000"/>
                        </a:lnSpc>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49262">
                <a:tc>
                  <a:txBody>
                    <a:bodyPr/>
                    <a:lstStyle/>
                    <a:p>
                      <a:pPr marL="0" lvl="0" indent="0">
                        <a:lnSpc>
                          <a:spcPct val="90000"/>
                        </a:lnSpc>
                        <a:buNone/>
                      </a:pPr>
                      <a:endParaRPr lang="zh-CN" altLang="en-US"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90000"/>
                        </a:lnSpc>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90000"/>
                        </a:lnSpc>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90000"/>
                        </a:lnSpc>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49263">
                <a:tc>
                  <a:txBody>
                    <a:bodyPr/>
                    <a:lstStyle/>
                    <a:p>
                      <a:pPr marL="0" lvl="0" indent="0">
                        <a:lnSpc>
                          <a:spcPct val="90000"/>
                        </a:lnSpc>
                        <a:buNone/>
                      </a:pPr>
                      <a:endParaRPr lang="zh-CN" altLang="en-US"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90000"/>
                        </a:lnSpc>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90000"/>
                        </a:lnSpc>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90000"/>
                        </a:lnSpc>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49262">
                <a:tc>
                  <a:txBody>
                    <a:bodyPr/>
                    <a:lstStyle/>
                    <a:p>
                      <a:pPr marL="0" lvl="0" indent="0">
                        <a:lnSpc>
                          <a:spcPct val="90000"/>
                        </a:lnSpc>
                        <a:buNone/>
                      </a:pPr>
                      <a:endParaRPr lang="zh-CN" altLang="en-US"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90000"/>
                        </a:lnSpc>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90000"/>
                        </a:lnSpc>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90000"/>
                        </a:lnSpc>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graphicFrame>
        <p:nvGraphicFramePr>
          <p:cNvPr id="10282" name="表格 10281"/>
          <p:cNvGraphicFramePr/>
          <p:nvPr/>
        </p:nvGraphicFramePr>
        <p:xfrm>
          <a:off x="3813810" y="4492625"/>
          <a:ext cx="1885950" cy="1797050"/>
        </p:xfrm>
        <a:graphic>
          <a:graphicData uri="http://schemas.openxmlformats.org/drawingml/2006/table">
            <a:tbl>
              <a:tblPr/>
              <a:tblGrid>
                <a:gridCol w="471488">
                  <a:extLst>
                    <a:ext uri="{9D8B030D-6E8A-4147-A177-3AD203B41FA5}">
                      <a16:colId xmlns:a16="http://schemas.microsoft.com/office/drawing/2014/main" val="20000"/>
                    </a:ext>
                  </a:extLst>
                </a:gridCol>
                <a:gridCol w="471487">
                  <a:extLst>
                    <a:ext uri="{9D8B030D-6E8A-4147-A177-3AD203B41FA5}">
                      <a16:colId xmlns:a16="http://schemas.microsoft.com/office/drawing/2014/main" val="20001"/>
                    </a:ext>
                  </a:extLst>
                </a:gridCol>
                <a:gridCol w="471488">
                  <a:extLst>
                    <a:ext uri="{9D8B030D-6E8A-4147-A177-3AD203B41FA5}">
                      <a16:colId xmlns:a16="http://schemas.microsoft.com/office/drawing/2014/main" val="20002"/>
                    </a:ext>
                  </a:extLst>
                </a:gridCol>
                <a:gridCol w="471487">
                  <a:extLst>
                    <a:ext uri="{9D8B030D-6E8A-4147-A177-3AD203B41FA5}">
                      <a16:colId xmlns:a16="http://schemas.microsoft.com/office/drawing/2014/main" val="20003"/>
                    </a:ext>
                  </a:extLst>
                </a:gridCol>
              </a:tblGrid>
              <a:tr h="449263">
                <a:tc>
                  <a:txBody>
                    <a:bodyPr/>
                    <a:lstStyle/>
                    <a:p>
                      <a:pPr marL="0" lvl="0" indent="0" algn="ctr">
                        <a:lnSpc>
                          <a:spcPct val="90000"/>
                        </a:lnSpc>
                        <a:buNone/>
                      </a:pPr>
                      <a:r>
                        <a:rPr lang="en-US" altLang="zh-CN" b="1">
                          <a:latin typeface="Times New Roman" panose="02020603050405020304" charset="0"/>
                        </a:rPr>
                        <a:t>1</a:t>
                      </a:r>
                      <a:endParaRPr lang="zh-CN" altLang="en-US" b="1">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90000"/>
                        </a:lnSpc>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90000"/>
                        </a:lnSpc>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90000"/>
                        </a:lnSpc>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49262">
                <a:tc>
                  <a:txBody>
                    <a:bodyPr/>
                    <a:lstStyle/>
                    <a:p>
                      <a:pPr marL="0" lvl="0" indent="0" algn="ctr">
                        <a:lnSpc>
                          <a:spcPct val="90000"/>
                        </a:lnSpc>
                        <a:buNone/>
                      </a:pPr>
                      <a:endParaRPr lang="zh-CN" altLang="en-US"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90000"/>
                        </a:lnSpc>
                        <a:buNone/>
                      </a:pPr>
                      <a:r>
                        <a:rPr lang="en-US" altLang="zh-CN" b="1">
                          <a:solidFill>
                            <a:srgbClr val="FF0000"/>
                          </a:solidFill>
                          <a:latin typeface="Times New Roman" panose="02020603050405020304" charset="0"/>
                        </a:rPr>
                        <a:t>2</a:t>
                      </a:r>
                      <a:endParaRPr lang="zh-CN" altLang="en-US" b="1">
                        <a:solidFill>
                          <a:srgbClr val="FF0000"/>
                        </a:solidFill>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90000"/>
                        </a:lnSpc>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90000"/>
                        </a:lnSpc>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49263">
                <a:tc>
                  <a:txBody>
                    <a:bodyPr/>
                    <a:lstStyle/>
                    <a:p>
                      <a:pPr marL="0" lvl="0" indent="0" algn="ctr">
                        <a:lnSpc>
                          <a:spcPct val="90000"/>
                        </a:lnSpc>
                        <a:buNone/>
                      </a:pPr>
                      <a:endParaRPr lang="zh-CN" altLang="en-US"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90000"/>
                        </a:lnSpc>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90000"/>
                        </a:lnSpc>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90000"/>
                        </a:lnSpc>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49262">
                <a:tc>
                  <a:txBody>
                    <a:bodyPr/>
                    <a:lstStyle/>
                    <a:p>
                      <a:pPr marL="0" lvl="0" indent="0" algn="ctr">
                        <a:lnSpc>
                          <a:spcPct val="90000"/>
                        </a:lnSpc>
                        <a:buNone/>
                      </a:pPr>
                      <a:endParaRPr lang="zh-CN" altLang="en-US"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90000"/>
                        </a:lnSpc>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90000"/>
                        </a:lnSpc>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90000"/>
                        </a:lnSpc>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0249"/>
                                        </p:tgtEl>
                                        <p:attrNameLst>
                                          <p:attrName>style.visibility</p:attrName>
                                        </p:attrNameLst>
                                      </p:cBhvr>
                                      <p:to>
                                        <p:strVal val="visible"/>
                                      </p:to>
                                    </p:set>
                                    <p:animEffect transition="in" filter="wipe(up)">
                                      <p:cBhvr>
                                        <p:cTn id="11" dur="500"/>
                                        <p:tgtEl>
                                          <p:spTgt spid="1024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1025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024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0245"/>
                                        </p:tgtEl>
                                        <p:attrNameLst>
                                          <p:attrName>style.visibility</p:attrName>
                                        </p:attrNameLst>
                                      </p:cBhvr>
                                      <p:to>
                                        <p:strVal val="visible"/>
                                      </p:to>
                                    </p:set>
                                    <p:animEffect transition="in" filter="wipe(up)">
                                      <p:cBhvr>
                                        <p:cTn id="24" dur="500"/>
                                        <p:tgtEl>
                                          <p:spTgt spid="1024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0242"/>
                                        </p:tgtEl>
                                        <p:attrNameLst>
                                          <p:attrName>style.visibility</p:attrName>
                                        </p:attrNameLst>
                                      </p:cBhvr>
                                      <p:to>
                                        <p:strVal val="visible"/>
                                      </p:to>
                                    </p:set>
                                    <p:animEffect transition="in" filter="wipe(left)">
                                      <p:cBhvr>
                                        <p:cTn id="29" dur="500"/>
                                        <p:tgtEl>
                                          <p:spTgt spid="1024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1028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0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p:bldP spid="10244" grpId="0" bldLvl="0" animBg="1"/>
      <p:bldP spid="10254"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5.4 n</a:t>
            </a:r>
            <a:r>
              <a:rPr dirty="0"/>
              <a:t>后问题</a:t>
            </a:r>
          </a:p>
        </p:txBody>
      </p:sp>
      <p:grpSp>
        <p:nvGrpSpPr>
          <p:cNvPr id="11267" name="组合 11266"/>
          <p:cNvGrpSpPr/>
          <p:nvPr/>
        </p:nvGrpSpPr>
        <p:grpSpPr>
          <a:xfrm>
            <a:off x="7927340" y="3562985"/>
            <a:ext cx="1009650" cy="1104900"/>
            <a:chOff x="4236" y="1440"/>
            <a:chExt cx="636" cy="672"/>
          </a:xfrm>
        </p:grpSpPr>
        <p:sp>
          <p:nvSpPr>
            <p:cNvPr id="11268" name="椭圆 11267"/>
            <p:cNvSpPr/>
            <p:nvPr/>
          </p:nvSpPr>
          <p:spPr>
            <a:xfrm>
              <a:off x="4584" y="1848"/>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8</a:t>
              </a:r>
            </a:p>
          </p:txBody>
        </p:sp>
        <p:sp>
          <p:nvSpPr>
            <p:cNvPr id="11269" name="直接连接符 11268"/>
            <p:cNvSpPr/>
            <p:nvPr/>
          </p:nvSpPr>
          <p:spPr>
            <a:xfrm>
              <a:off x="4740" y="1440"/>
              <a:ext cx="0" cy="432"/>
            </a:xfrm>
            <a:prstGeom prst="line">
              <a:avLst/>
            </a:prstGeom>
            <a:ln w="31750" cap="flat" cmpd="sng">
              <a:solidFill>
                <a:schemeClr val="tx1"/>
              </a:solidFill>
              <a:prstDash val="solid"/>
              <a:miter/>
              <a:headEnd type="none" w="med" len="med"/>
              <a:tailEnd type="none" w="med" len="med"/>
            </a:ln>
          </p:spPr>
        </p:sp>
        <p:sp>
          <p:nvSpPr>
            <p:cNvPr id="11270" name="文本框 11269"/>
            <p:cNvSpPr txBox="1"/>
            <p:nvPr/>
          </p:nvSpPr>
          <p:spPr>
            <a:xfrm>
              <a:off x="4236" y="1560"/>
              <a:ext cx="540" cy="278"/>
            </a:xfrm>
            <a:prstGeom prst="rect">
              <a:avLst/>
            </a:prstGeom>
            <a:noFill/>
            <a:ln w="9525">
              <a:noFill/>
            </a:ln>
          </p:spPr>
          <p:txBody>
            <a:bodyPr>
              <a:spAutoFit/>
            </a:bodyPr>
            <a:lstStyle/>
            <a:p>
              <a:pPr eaLnBrk="0" hangingPunct="0">
                <a:buClr>
                  <a:schemeClr val="bg1"/>
                </a:buClr>
              </a:pPr>
              <a:r>
                <a:rPr lang="en-US" altLang="zh-CN" sz="2400" b="1">
                  <a:latin typeface="Times New Roman" panose="02020603050405020304" charset="0"/>
                </a:rPr>
                <a:t>x</a:t>
              </a:r>
              <a:r>
                <a:rPr lang="en-US" altLang="zh-CN" sz="2400" b="1" baseline="-25000">
                  <a:latin typeface="Times New Roman" panose="02020603050405020304" charset="0"/>
                </a:rPr>
                <a:t>2</a:t>
              </a:r>
              <a:r>
                <a:rPr lang="en-US" altLang="zh-CN" sz="2400" b="1">
                  <a:latin typeface="Times New Roman" panose="02020603050405020304" charset="0"/>
                </a:rPr>
                <a:t>= 3</a:t>
              </a:r>
            </a:p>
          </p:txBody>
        </p:sp>
      </p:grpSp>
      <p:sp>
        <p:nvSpPr>
          <p:cNvPr id="11271" name="文本框 11270"/>
          <p:cNvSpPr txBox="1"/>
          <p:nvPr/>
        </p:nvSpPr>
        <p:spPr>
          <a:xfrm>
            <a:off x="966470" y="1049020"/>
            <a:ext cx="10698480" cy="1014730"/>
          </a:xfrm>
          <a:prstGeom prst="rect">
            <a:avLst/>
          </a:prstGeom>
          <a:noFill/>
          <a:ln w="9525">
            <a:noFill/>
          </a:ln>
        </p:spPr>
        <p:txBody>
          <a:bodyPr wrap="square">
            <a:spAutoFit/>
          </a:bodyPr>
          <a:lstStyle/>
          <a:p>
            <a:pPr marL="342900" indent="-342900" fontAlgn="auto">
              <a:lnSpc>
                <a:spcPct val="150000"/>
              </a:lnSpc>
              <a:spcBef>
                <a:spcPts val="0"/>
              </a:spcBef>
              <a:buClr>
                <a:srgbClr val="000000"/>
              </a:buClr>
              <a:buFont typeface="Wingdings" panose="05000000000000000000" charset="0"/>
              <a:buChar char=""/>
            </a:pPr>
            <a:r>
              <a:rPr lang="zh-CN" altLang="en-US" sz="2000" dirty="0">
                <a:latin typeface="微软雅黑" panose="020B0503020204020204" pitchFamily="34" charset="-122"/>
                <a:ea typeface="微软雅黑" panose="020B0503020204020204" pitchFamily="34" charset="-122"/>
              </a:rPr>
              <a:t>回溯到结点</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生成结点</a:t>
            </a:r>
            <a:r>
              <a:rPr lang="en-US" altLang="zh-CN" sz="2000" dirty="0">
                <a:latin typeface="微软雅黑" panose="020B0503020204020204" pitchFamily="34" charset="-122"/>
                <a:ea typeface="微软雅黑" panose="020B0503020204020204" pitchFamily="34" charset="-122"/>
              </a:rPr>
              <a:t>8, </a:t>
            </a:r>
            <a:r>
              <a:rPr lang="zh-CN" altLang="en-US" sz="2000" dirty="0">
                <a:latin typeface="微软雅黑" panose="020B0503020204020204" pitchFamily="34" charset="-122"/>
                <a:ea typeface="微软雅黑" panose="020B0503020204020204" pitchFamily="34" charset="-122"/>
              </a:rPr>
              <a:t>路径变为</a:t>
            </a:r>
            <a:r>
              <a:rPr lang="en-US" altLang="zh-CN" sz="2000" dirty="0">
                <a:latin typeface="微软雅黑" panose="020B0503020204020204" pitchFamily="34" charset="-122"/>
                <a:ea typeface="微软雅黑" panose="020B0503020204020204" pitchFamily="34" charset="-122"/>
              </a:rPr>
              <a:t>(1, 3), </a:t>
            </a:r>
            <a:r>
              <a:rPr lang="zh-CN" altLang="en-US" sz="2000" dirty="0">
                <a:latin typeface="微软雅黑" panose="020B0503020204020204" pitchFamily="34" charset="-122"/>
                <a:ea typeface="微软雅黑" panose="020B0503020204020204" pitchFamily="34" charset="-122"/>
              </a:rPr>
              <a:t>则结点</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成为</a:t>
            </a:r>
            <a:r>
              <a:rPr lang="en-US" altLang="zh-CN" sz="2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结点</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它生成结点</a:t>
            </a:r>
            <a:r>
              <a:rPr lang="en-US" altLang="zh-CN" sz="2000" dirty="0">
                <a:latin typeface="微软雅黑" panose="020B0503020204020204" pitchFamily="34" charset="-122"/>
                <a:ea typeface="微软雅黑" panose="020B0503020204020204" pitchFamily="34" charset="-122"/>
              </a:rPr>
              <a:t>9</a:t>
            </a:r>
            <a:r>
              <a:rPr lang="zh-CN" altLang="en-US" sz="2000" dirty="0">
                <a:latin typeface="微软雅黑" panose="020B0503020204020204" pitchFamily="34" charset="-122"/>
                <a:ea typeface="微软雅黑" panose="020B0503020204020204" pitchFamily="34" charset="-122"/>
              </a:rPr>
              <a:t>和结点</a:t>
            </a:r>
            <a:r>
              <a:rPr lang="en-US" altLang="zh-CN" sz="2000" dirty="0">
                <a:latin typeface="微软雅黑" panose="020B0503020204020204" pitchFamily="34" charset="-122"/>
                <a:ea typeface="微软雅黑" panose="020B0503020204020204" pitchFamily="34" charset="-122"/>
              </a:rPr>
              <a:t>11</a:t>
            </a:r>
            <a:r>
              <a:rPr lang="zh-CN" altLang="en-US" sz="2000" dirty="0">
                <a:latin typeface="微软雅黑" panose="020B0503020204020204" pitchFamily="34" charset="-122"/>
                <a:ea typeface="微软雅黑" panose="020B0503020204020204" pitchFamily="34" charset="-122"/>
              </a:rPr>
              <a:t>都会被杀死</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即它的儿子表示不可能导致答案的棋盘格局</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所以结点</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也被杀死</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应回溯。</a:t>
            </a:r>
            <a:endParaRPr lang="en-US" altLang="zh-CN" sz="2000">
              <a:latin typeface="微软雅黑" panose="020B0503020204020204" pitchFamily="34" charset="-122"/>
              <a:ea typeface="微软雅黑" panose="020B0503020204020204" pitchFamily="34" charset="-122"/>
            </a:endParaRPr>
          </a:p>
        </p:txBody>
      </p:sp>
      <p:grpSp>
        <p:nvGrpSpPr>
          <p:cNvPr id="11272" name="组合 11271"/>
          <p:cNvGrpSpPr/>
          <p:nvPr/>
        </p:nvGrpSpPr>
        <p:grpSpPr>
          <a:xfrm>
            <a:off x="7279640" y="2134235"/>
            <a:ext cx="2743200" cy="2879725"/>
            <a:chOff x="3852" y="528"/>
            <a:chExt cx="1728" cy="1814"/>
          </a:xfrm>
        </p:grpSpPr>
        <p:sp>
          <p:nvSpPr>
            <p:cNvPr id="11273" name="椭圆 11272"/>
            <p:cNvSpPr/>
            <p:nvPr/>
          </p:nvSpPr>
          <p:spPr>
            <a:xfrm>
              <a:off x="5292" y="528"/>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1</a:t>
              </a:r>
            </a:p>
          </p:txBody>
        </p:sp>
        <p:grpSp>
          <p:nvGrpSpPr>
            <p:cNvPr id="11274" name="组合 11273"/>
            <p:cNvGrpSpPr/>
            <p:nvPr/>
          </p:nvGrpSpPr>
          <p:grpSpPr>
            <a:xfrm>
              <a:off x="3876" y="1392"/>
              <a:ext cx="852" cy="732"/>
              <a:chOff x="3876" y="1392"/>
              <a:chExt cx="852" cy="732"/>
            </a:xfrm>
          </p:grpSpPr>
          <p:sp>
            <p:nvSpPr>
              <p:cNvPr id="11275" name="椭圆 11274"/>
              <p:cNvSpPr/>
              <p:nvPr/>
            </p:nvSpPr>
            <p:spPr>
              <a:xfrm>
                <a:off x="3876" y="1860"/>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3</a:t>
                </a:r>
              </a:p>
            </p:txBody>
          </p:sp>
          <p:sp>
            <p:nvSpPr>
              <p:cNvPr id="11276" name="直接连接符 11275"/>
              <p:cNvSpPr/>
              <p:nvPr/>
            </p:nvSpPr>
            <p:spPr>
              <a:xfrm flipH="1">
                <a:off x="4044" y="1392"/>
                <a:ext cx="684" cy="468"/>
              </a:xfrm>
              <a:prstGeom prst="line">
                <a:avLst/>
              </a:prstGeom>
              <a:ln w="31750" cap="flat" cmpd="sng">
                <a:solidFill>
                  <a:schemeClr val="tx1"/>
                </a:solidFill>
                <a:prstDash val="solid"/>
                <a:miter/>
                <a:headEnd type="none" w="med" len="med"/>
                <a:tailEnd type="none" w="med" len="med"/>
              </a:ln>
            </p:spPr>
          </p:sp>
          <p:sp>
            <p:nvSpPr>
              <p:cNvPr id="11277" name="文本框 11276"/>
              <p:cNvSpPr txBox="1"/>
              <p:nvPr/>
            </p:nvSpPr>
            <p:spPr>
              <a:xfrm>
                <a:off x="3924" y="1404"/>
                <a:ext cx="540" cy="288"/>
              </a:xfrm>
              <a:prstGeom prst="rect">
                <a:avLst/>
              </a:prstGeom>
              <a:noFill/>
              <a:ln w="9525">
                <a:noFill/>
              </a:ln>
            </p:spPr>
            <p:txBody>
              <a:bodyPr>
                <a:spAutoFit/>
              </a:bodyPr>
              <a:lstStyle/>
              <a:p>
                <a:pPr eaLnBrk="0" hangingPunct="0">
                  <a:buClr>
                    <a:schemeClr val="bg1"/>
                  </a:buClr>
                </a:pPr>
                <a:r>
                  <a:rPr lang="en-US" altLang="zh-CN" sz="2400" b="1">
                    <a:solidFill>
                      <a:srgbClr val="0000FF"/>
                    </a:solidFill>
                    <a:latin typeface="Times New Roman" panose="02020603050405020304" charset="0"/>
                  </a:rPr>
                  <a:t>x</a:t>
                </a:r>
                <a:r>
                  <a:rPr lang="en-US" altLang="zh-CN" sz="2400" b="1" baseline="-25000">
                    <a:solidFill>
                      <a:srgbClr val="0000FF"/>
                    </a:solidFill>
                    <a:latin typeface="Times New Roman" panose="02020603050405020304" charset="0"/>
                  </a:rPr>
                  <a:t>2</a:t>
                </a:r>
                <a:r>
                  <a:rPr lang="en-US" altLang="zh-CN" sz="2400" b="1">
                    <a:solidFill>
                      <a:srgbClr val="0000FF"/>
                    </a:solidFill>
                    <a:latin typeface="Times New Roman" panose="02020603050405020304" charset="0"/>
                  </a:rPr>
                  <a:t>= 2</a:t>
                </a:r>
              </a:p>
            </p:txBody>
          </p:sp>
        </p:grpSp>
        <p:grpSp>
          <p:nvGrpSpPr>
            <p:cNvPr id="11278" name="组合 11277"/>
            <p:cNvGrpSpPr/>
            <p:nvPr/>
          </p:nvGrpSpPr>
          <p:grpSpPr>
            <a:xfrm>
              <a:off x="4608" y="732"/>
              <a:ext cx="828" cy="696"/>
              <a:chOff x="4608" y="732"/>
              <a:chExt cx="828" cy="696"/>
            </a:xfrm>
          </p:grpSpPr>
          <p:sp>
            <p:nvSpPr>
              <p:cNvPr id="11279" name="椭圆 11278"/>
              <p:cNvSpPr/>
              <p:nvPr/>
            </p:nvSpPr>
            <p:spPr>
              <a:xfrm>
                <a:off x="4608" y="1164"/>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2</a:t>
                </a:r>
              </a:p>
            </p:txBody>
          </p:sp>
          <p:sp>
            <p:nvSpPr>
              <p:cNvPr id="11280" name="直接连接符 11279"/>
              <p:cNvSpPr/>
              <p:nvPr/>
            </p:nvSpPr>
            <p:spPr>
              <a:xfrm flipH="1">
                <a:off x="4764" y="792"/>
                <a:ext cx="672" cy="372"/>
              </a:xfrm>
              <a:prstGeom prst="line">
                <a:avLst/>
              </a:prstGeom>
              <a:ln w="31750" cap="flat" cmpd="sng">
                <a:solidFill>
                  <a:schemeClr val="tx1"/>
                </a:solidFill>
                <a:prstDash val="solid"/>
                <a:miter/>
                <a:headEnd type="none" w="med" len="med"/>
                <a:tailEnd type="none" w="med" len="med"/>
              </a:ln>
            </p:spPr>
          </p:sp>
          <p:sp>
            <p:nvSpPr>
              <p:cNvPr id="11281" name="文本框 11280"/>
              <p:cNvSpPr txBox="1"/>
              <p:nvPr/>
            </p:nvSpPr>
            <p:spPr>
              <a:xfrm>
                <a:off x="4728" y="732"/>
                <a:ext cx="504" cy="288"/>
              </a:xfrm>
              <a:prstGeom prst="rect">
                <a:avLst/>
              </a:prstGeom>
              <a:noFill/>
              <a:ln w="9525">
                <a:noFill/>
              </a:ln>
            </p:spPr>
            <p:txBody>
              <a:bodyPr>
                <a:spAutoFit/>
              </a:bodyPr>
              <a:lstStyle/>
              <a:p>
                <a:pPr eaLnBrk="0" hangingPunct="0">
                  <a:buClr>
                    <a:schemeClr val="bg1"/>
                  </a:buClr>
                </a:pPr>
                <a:r>
                  <a:rPr lang="en-US" altLang="zh-CN" sz="2400" b="1">
                    <a:solidFill>
                      <a:srgbClr val="0000FF"/>
                    </a:solidFill>
                    <a:latin typeface="Times New Roman" panose="02020603050405020304" charset="0"/>
                  </a:rPr>
                  <a:t>x</a:t>
                </a:r>
                <a:r>
                  <a:rPr lang="en-US" altLang="zh-CN" sz="2400" b="1" baseline="-25000">
                    <a:solidFill>
                      <a:srgbClr val="0000FF"/>
                    </a:solidFill>
                    <a:latin typeface="Times New Roman" panose="02020603050405020304" charset="0"/>
                  </a:rPr>
                  <a:t>1</a:t>
                </a:r>
                <a:r>
                  <a:rPr lang="en-US" altLang="zh-CN" sz="2400" b="1">
                    <a:solidFill>
                      <a:srgbClr val="0000FF"/>
                    </a:solidFill>
                    <a:latin typeface="Times New Roman" panose="02020603050405020304" charset="0"/>
                  </a:rPr>
                  <a:t>=1</a:t>
                </a:r>
              </a:p>
            </p:txBody>
          </p:sp>
        </p:grpSp>
        <p:sp>
          <p:nvSpPr>
            <p:cNvPr id="11282" name="文本框 11281"/>
            <p:cNvSpPr txBox="1"/>
            <p:nvPr/>
          </p:nvSpPr>
          <p:spPr>
            <a:xfrm>
              <a:off x="3852" y="2100"/>
              <a:ext cx="420" cy="242"/>
            </a:xfrm>
            <a:prstGeom prst="rect">
              <a:avLst/>
            </a:prstGeom>
            <a:noFill/>
            <a:ln w="9525">
              <a:noFill/>
            </a:ln>
          </p:spPr>
          <p:txBody>
            <a:bodyPr>
              <a:spAutoFit/>
            </a:bodyPr>
            <a:lstStyle/>
            <a:p>
              <a:pPr>
                <a:lnSpc>
                  <a:spcPct val="80000"/>
                </a:lnSpc>
                <a:spcBef>
                  <a:spcPct val="50000"/>
                </a:spcBef>
                <a:buClr>
                  <a:schemeClr val="bg1"/>
                </a:buClr>
              </a:pPr>
              <a:r>
                <a:rPr lang="en-US" altLang="zh-CN" sz="2400" b="1">
                  <a:solidFill>
                    <a:srgbClr val="FF0000"/>
                  </a:solidFill>
                  <a:latin typeface="Times New Roman" panose="02020603050405020304" charset="0"/>
                </a:rPr>
                <a:t>kill</a:t>
              </a:r>
            </a:p>
          </p:txBody>
        </p:sp>
      </p:grpSp>
      <p:sp>
        <p:nvSpPr>
          <p:cNvPr id="11283" name="直接连接符 11282"/>
          <p:cNvSpPr/>
          <p:nvPr/>
        </p:nvSpPr>
        <p:spPr>
          <a:xfrm flipV="1">
            <a:off x="7584440" y="3524885"/>
            <a:ext cx="1047750" cy="723900"/>
          </a:xfrm>
          <a:prstGeom prst="line">
            <a:avLst/>
          </a:prstGeom>
          <a:ln w="38100" cap="flat" cmpd="sng">
            <a:solidFill>
              <a:srgbClr val="FF0000"/>
            </a:solidFill>
            <a:prstDash val="solid"/>
            <a:miter/>
            <a:headEnd type="none" w="med" len="med"/>
            <a:tailEnd type="triangle" w="med" len="med"/>
          </a:ln>
        </p:spPr>
      </p:sp>
      <p:grpSp>
        <p:nvGrpSpPr>
          <p:cNvPr id="11284" name="组合 11283"/>
          <p:cNvGrpSpPr/>
          <p:nvPr/>
        </p:nvGrpSpPr>
        <p:grpSpPr>
          <a:xfrm>
            <a:off x="8727440" y="4648835"/>
            <a:ext cx="1028700" cy="1371600"/>
            <a:chOff x="4740" y="2112"/>
            <a:chExt cx="648" cy="864"/>
          </a:xfrm>
        </p:grpSpPr>
        <p:sp>
          <p:nvSpPr>
            <p:cNvPr id="11285" name="椭圆 11284"/>
            <p:cNvSpPr/>
            <p:nvPr/>
          </p:nvSpPr>
          <p:spPr>
            <a:xfrm>
              <a:off x="4860" y="2712"/>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11</a:t>
              </a:r>
            </a:p>
          </p:txBody>
        </p:sp>
        <p:sp>
          <p:nvSpPr>
            <p:cNvPr id="11286" name="直接连接符 11285"/>
            <p:cNvSpPr/>
            <p:nvPr/>
          </p:nvSpPr>
          <p:spPr>
            <a:xfrm>
              <a:off x="4740" y="2112"/>
              <a:ext cx="264" cy="600"/>
            </a:xfrm>
            <a:prstGeom prst="line">
              <a:avLst/>
            </a:prstGeom>
            <a:ln w="31750" cap="flat" cmpd="sng">
              <a:solidFill>
                <a:schemeClr val="tx1"/>
              </a:solidFill>
              <a:prstDash val="solid"/>
              <a:miter/>
              <a:headEnd type="none" w="med" len="med"/>
              <a:tailEnd type="none" w="med" len="med"/>
            </a:ln>
          </p:spPr>
        </p:sp>
        <p:sp>
          <p:nvSpPr>
            <p:cNvPr id="11287" name="文本框 11286"/>
            <p:cNvSpPr txBox="1"/>
            <p:nvPr/>
          </p:nvSpPr>
          <p:spPr>
            <a:xfrm>
              <a:off x="4848" y="2208"/>
              <a:ext cx="540" cy="288"/>
            </a:xfrm>
            <a:prstGeom prst="rect">
              <a:avLst/>
            </a:prstGeom>
            <a:noFill/>
            <a:ln w="9525">
              <a:noFill/>
            </a:ln>
          </p:spPr>
          <p:txBody>
            <a:bodyPr>
              <a:spAutoFit/>
            </a:bodyPr>
            <a:lstStyle/>
            <a:p>
              <a:pPr eaLnBrk="0" hangingPunct="0">
                <a:buClr>
                  <a:schemeClr val="bg1"/>
                </a:buClr>
              </a:pPr>
              <a:r>
                <a:rPr lang="en-US" altLang="zh-CN" sz="2400" b="1">
                  <a:latin typeface="Times New Roman" panose="02020603050405020304" charset="0"/>
                </a:rPr>
                <a:t>x</a:t>
              </a:r>
              <a:r>
                <a:rPr lang="en-US" altLang="zh-CN" sz="2400" b="1" baseline="-25000">
                  <a:latin typeface="Times New Roman" panose="02020603050405020304" charset="0"/>
                </a:rPr>
                <a:t>3</a:t>
              </a:r>
              <a:r>
                <a:rPr lang="en-US" altLang="zh-CN" sz="2400" b="1">
                  <a:latin typeface="Times New Roman" panose="02020603050405020304" charset="0"/>
                </a:rPr>
                <a:t>=4</a:t>
              </a:r>
            </a:p>
          </p:txBody>
        </p:sp>
      </p:grpSp>
      <p:grpSp>
        <p:nvGrpSpPr>
          <p:cNvPr id="11288" name="组合 11287"/>
          <p:cNvGrpSpPr/>
          <p:nvPr/>
        </p:nvGrpSpPr>
        <p:grpSpPr>
          <a:xfrm>
            <a:off x="7813040" y="4667885"/>
            <a:ext cx="895350" cy="1352550"/>
            <a:chOff x="4164" y="2124"/>
            <a:chExt cx="564" cy="852"/>
          </a:xfrm>
        </p:grpSpPr>
        <p:sp>
          <p:nvSpPr>
            <p:cNvPr id="11289" name="椭圆 11288"/>
            <p:cNvSpPr/>
            <p:nvPr/>
          </p:nvSpPr>
          <p:spPr>
            <a:xfrm>
              <a:off x="4320" y="2712"/>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9</a:t>
              </a:r>
            </a:p>
          </p:txBody>
        </p:sp>
        <p:sp>
          <p:nvSpPr>
            <p:cNvPr id="11290" name="直接连接符 11289"/>
            <p:cNvSpPr/>
            <p:nvPr/>
          </p:nvSpPr>
          <p:spPr>
            <a:xfrm flipH="1">
              <a:off x="4464" y="2124"/>
              <a:ext cx="264" cy="588"/>
            </a:xfrm>
            <a:prstGeom prst="line">
              <a:avLst/>
            </a:prstGeom>
            <a:ln w="31750" cap="flat" cmpd="sng">
              <a:solidFill>
                <a:schemeClr val="tx1"/>
              </a:solidFill>
              <a:prstDash val="solid"/>
              <a:miter/>
              <a:headEnd type="none" w="med" len="med"/>
              <a:tailEnd type="none" w="med" len="med"/>
            </a:ln>
          </p:spPr>
        </p:sp>
        <p:sp>
          <p:nvSpPr>
            <p:cNvPr id="11291" name="文本框 11290"/>
            <p:cNvSpPr txBox="1"/>
            <p:nvPr/>
          </p:nvSpPr>
          <p:spPr>
            <a:xfrm>
              <a:off x="4164" y="2220"/>
              <a:ext cx="516" cy="288"/>
            </a:xfrm>
            <a:prstGeom prst="rect">
              <a:avLst/>
            </a:prstGeom>
            <a:noFill/>
            <a:ln w="9525">
              <a:noFill/>
            </a:ln>
          </p:spPr>
          <p:txBody>
            <a:bodyPr>
              <a:spAutoFit/>
            </a:bodyPr>
            <a:lstStyle/>
            <a:p>
              <a:pPr eaLnBrk="0" hangingPunct="0">
                <a:buClr>
                  <a:schemeClr val="bg1"/>
                </a:buClr>
              </a:pPr>
              <a:r>
                <a:rPr lang="en-US" altLang="zh-CN" sz="2400" b="1">
                  <a:latin typeface="Times New Roman" panose="02020603050405020304" charset="0"/>
                </a:rPr>
                <a:t>x</a:t>
              </a:r>
              <a:r>
                <a:rPr lang="en-US" altLang="zh-CN" sz="2400" b="1" baseline="-25000">
                  <a:latin typeface="Times New Roman" panose="02020603050405020304" charset="0"/>
                </a:rPr>
                <a:t>3</a:t>
              </a:r>
              <a:r>
                <a:rPr lang="en-US" altLang="zh-CN" sz="2400" b="1">
                  <a:latin typeface="Times New Roman" panose="02020603050405020304" charset="0"/>
                </a:rPr>
                <a:t>=2</a:t>
              </a:r>
            </a:p>
          </p:txBody>
        </p:sp>
      </p:grpSp>
      <p:graphicFrame>
        <p:nvGraphicFramePr>
          <p:cNvPr id="11292" name="表格 11291"/>
          <p:cNvGraphicFramePr/>
          <p:nvPr/>
        </p:nvGraphicFramePr>
        <p:xfrm>
          <a:off x="966470" y="2205038"/>
          <a:ext cx="1885950" cy="1797050"/>
        </p:xfrm>
        <a:graphic>
          <a:graphicData uri="http://schemas.openxmlformats.org/drawingml/2006/table">
            <a:tbl>
              <a:tblPr/>
              <a:tblGrid>
                <a:gridCol w="471488">
                  <a:extLst>
                    <a:ext uri="{9D8B030D-6E8A-4147-A177-3AD203B41FA5}">
                      <a16:colId xmlns:a16="http://schemas.microsoft.com/office/drawing/2014/main" val="20000"/>
                    </a:ext>
                  </a:extLst>
                </a:gridCol>
                <a:gridCol w="471487">
                  <a:extLst>
                    <a:ext uri="{9D8B030D-6E8A-4147-A177-3AD203B41FA5}">
                      <a16:colId xmlns:a16="http://schemas.microsoft.com/office/drawing/2014/main" val="20001"/>
                    </a:ext>
                  </a:extLst>
                </a:gridCol>
                <a:gridCol w="471488">
                  <a:extLst>
                    <a:ext uri="{9D8B030D-6E8A-4147-A177-3AD203B41FA5}">
                      <a16:colId xmlns:a16="http://schemas.microsoft.com/office/drawing/2014/main" val="20002"/>
                    </a:ext>
                  </a:extLst>
                </a:gridCol>
                <a:gridCol w="471487">
                  <a:extLst>
                    <a:ext uri="{9D8B030D-6E8A-4147-A177-3AD203B41FA5}">
                      <a16:colId xmlns:a16="http://schemas.microsoft.com/office/drawing/2014/main" val="20003"/>
                    </a:ext>
                  </a:extLst>
                </a:gridCol>
              </a:tblGrid>
              <a:tr h="449263">
                <a:tc>
                  <a:txBody>
                    <a:bodyPr/>
                    <a:lstStyle/>
                    <a:p>
                      <a:pPr marL="0" lvl="0" indent="0" algn="ctr">
                        <a:lnSpc>
                          <a:spcPct val="80000"/>
                        </a:lnSpc>
                        <a:spcBef>
                          <a:spcPct val="0"/>
                        </a:spcBef>
                        <a:buClr>
                          <a:schemeClr val="bg1"/>
                        </a:buClr>
                        <a:buNone/>
                      </a:pPr>
                      <a:r>
                        <a:rPr lang="en-US" altLang="zh-CN" b="1">
                          <a:latin typeface="Times New Roman" panose="02020603050405020304" charset="0"/>
                        </a:rPr>
                        <a:t>1</a:t>
                      </a:r>
                      <a:endParaRPr lang="zh-CN" altLang="en-US" b="1">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80000"/>
                        </a:lnSpc>
                        <a:spcBef>
                          <a:spcPct val="0"/>
                        </a:spcBef>
                        <a:buClr>
                          <a:schemeClr val="bg1"/>
                        </a:buClr>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80000"/>
                        </a:lnSpc>
                        <a:spcBef>
                          <a:spcPct val="0"/>
                        </a:spcBef>
                        <a:buClr>
                          <a:schemeClr val="bg1"/>
                        </a:buClr>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80000"/>
                        </a:lnSpc>
                        <a:spcBef>
                          <a:spcPct val="0"/>
                        </a:spcBef>
                        <a:buClr>
                          <a:schemeClr val="bg1"/>
                        </a:buClr>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49262">
                <a:tc>
                  <a:txBody>
                    <a:bodyPr/>
                    <a:lstStyle/>
                    <a:p>
                      <a:pPr marL="0" lvl="0" indent="0">
                        <a:lnSpc>
                          <a:spcPct val="80000"/>
                        </a:lnSpc>
                        <a:spcBef>
                          <a:spcPct val="0"/>
                        </a:spcBef>
                        <a:buClr>
                          <a:schemeClr val="bg1"/>
                        </a:buClr>
                        <a:buNone/>
                      </a:pPr>
                      <a:endParaRPr lang="zh-CN" altLang="en-US"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80000"/>
                        </a:lnSpc>
                        <a:spcBef>
                          <a:spcPct val="0"/>
                        </a:spcBef>
                        <a:buClr>
                          <a:schemeClr val="bg1"/>
                        </a:buClr>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80000"/>
                        </a:lnSpc>
                        <a:spcBef>
                          <a:spcPct val="0"/>
                        </a:spcBef>
                        <a:buClr>
                          <a:schemeClr val="bg1"/>
                        </a:buClr>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80000"/>
                        </a:lnSpc>
                        <a:spcBef>
                          <a:spcPct val="0"/>
                        </a:spcBef>
                        <a:buClr>
                          <a:schemeClr val="bg1"/>
                        </a:buClr>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49263">
                <a:tc>
                  <a:txBody>
                    <a:bodyPr/>
                    <a:lstStyle/>
                    <a:p>
                      <a:pPr marL="0" lvl="0" indent="0">
                        <a:lnSpc>
                          <a:spcPct val="80000"/>
                        </a:lnSpc>
                        <a:spcBef>
                          <a:spcPct val="0"/>
                        </a:spcBef>
                        <a:buClr>
                          <a:schemeClr val="bg1"/>
                        </a:buClr>
                        <a:buNone/>
                      </a:pPr>
                      <a:endParaRPr lang="zh-CN" altLang="en-US"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80000"/>
                        </a:lnSpc>
                        <a:spcBef>
                          <a:spcPct val="0"/>
                        </a:spcBef>
                        <a:buClr>
                          <a:schemeClr val="bg1"/>
                        </a:buClr>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80000"/>
                        </a:lnSpc>
                        <a:spcBef>
                          <a:spcPct val="0"/>
                        </a:spcBef>
                        <a:buClr>
                          <a:schemeClr val="bg1"/>
                        </a:buClr>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80000"/>
                        </a:lnSpc>
                        <a:spcBef>
                          <a:spcPct val="0"/>
                        </a:spcBef>
                        <a:buClr>
                          <a:schemeClr val="bg1"/>
                        </a:buClr>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49262">
                <a:tc>
                  <a:txBody>
                    <a:bodyPr/>
                    <a:lstStyle/>
                    <a:p>
                      <a:pPr marL="0" lvl="0" indent="0">
                        <a:lnSpc>
                          <a:spcPct val="80000"/>
                        </a:lnSpc>
                        <a:spcBef>
                          <a:spcPct val="0"/>
                        </a:spcBef>
                        <a:buClr>
                          <a:schemeClr val="bg1"/>
                        </a:buClr>
                        <a:buNone/>
                      </a:pPr>
                      <a:endParaRPr lang="zh-CN" altLang="en-US"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80000"/>
                        </a:lnSpc>
                        <a:spcBef>
                          <a:spcPct val="0"/>
                        </a:spcBef>
                        <a:buClr>
                          <a:schemeClr val="bg1"/>
                        </a:buClr>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80000"/>
                        </a:lnSpc>
                        <a:spcBef>
                          <a:spcPct val="0"/>
                        </a:spcBef>
                        <a:buClr>
                          <a:schemeClr val="bg1"/>
                        </a:buClr>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80000"/>
                        </a:lnSpc>
                        <a:spcBef>
                          <a:spcPct val="0"/>
                        </a:spcBef>
                        <a:buClr>
                          <a:schemeClr val="bg1"/>
                        </a:buClr>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graphicFrame>
        <p:nvGraphicFramePr>
          <p:cNvPr id="11319" name="表格 11318"/>
          <p:cNvGraphicFramePr/>
          <p:nvPr/>
        </p:nvGraphicFramePr>
        <p:xfrm>
          <a:off x="985520" y="4700588"/>
          <a:ext cx="1885950" cy="1797050"/>
        </p:xfrm>
        <a:graphic>
          <a:graphicData uri="http://schemas.openxmlformats.org/drawingml/2006/table">
            <a:tbl>
              <a:tblPr/>
              <a:tblGrid>
                <a:gridCol w="471488">
                  <a:extLst>
                    <a:ext uri="{9D8B030D-6E8A-4147-A177-3AD203B41FA5}">
                      <a16:colId xmlns:a16="http://schemas.microsoft.com/office/drawing/2014/main" val="20000"/>
                    </a:ext>
                  </a:extLst>
                </a:gridCol>
                <a:gridCol w="471487">
                  <a:extLst>
                    <a:ext uri="{9D8B030D-6E8A-4147-A177-3AD203B41FA5}">
                      <a16:colId xmlns:a16="http://schemas.microsoft.com/office/drawing/2014/main" val="20001"/>
                    </a:ext>
                  </a:extLst>
                </a:gridCol>
                <a:gridCol w="471488">
                  <a:extLst>
                    <a:ext uri="{9D8B030D-6E8A-4147-A177-3AD203B41FA5}">
                      <a16:colId xmlns:a16="http://schemas.microsoft.com/office/drawing/2014/main" val="20002"/>
                    </a:ext>
                  </a:extLst>
                </a:gridCol>
                <a:gridCol w="471487">
                  <a:extLst>
                    <a:ext uri="{9D8B030D-6E8A-4147-A177-3AD203B41FA5}">
                      <a16:colId xmlns:a16="http://schemas.microsoft.com/office/drawing/2014/main" val="20003"/>
                    </a:ext>
                  </a:extLst>
                </a:gridCol>
              </a:tblGrid>
              <a:tr h="449263">
                <a:tc>
                  <a:txBody>
                    <a:bodyPr/>
                    <a:lstStyle/>
                    <a:p>
                      <a:pPr marL="0" lvl="0" indent="0" algn="ctr">
                        <a:lnSpc>
                          <a:spcPct val="80000"/>
                        </a:lnSpc>
                        <a:spcBef>
                          <a:spcPct val="0"/>
                        </a:spcBef>
                        <a:buClr>
                          <a:schemeClr val="bg1"/>
                        </a:buClr>
                        <a:buNone/>
                      </a:pPr>
                      <a:r>
                        <a:rPr lang="en-US" altLang="zh-CN" b="1">
                          <a:latin typeface="Times New Roman" panose="02020603050405020304" charset="0"/>
                        </a:rPr>
                        <a:t>1</a:t>
                      </a:r>
                      <a:endParaRPr lang="zh-CN" altLang="en-US" b="1">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49262">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r>
                        <a:rPr lang="en-US" altLang="zh-CN" b="1">
                          <a:latin typeface="Times New Roman" panose="02020603050405020304" charset="0"/>
                        </a:rPr>
                        <a:t>2</a:t>
                      </a:r>
                      <a:endParaRPr lang="zh-CN" altLang="en-US" b="1">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49263">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49262">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graphicFrame>
        <p:nvGraphicFramePr>
          <p:cNvPr id="11346" name="表格 11345"/>
          <p:cNvGraphicFramePr/>
          <p:nvPr/>
        </p:nvGraphicFramePr>
        <p:xfrm>
          <a:off x="3709670" y="4694238"/>
          <a:ext cx="1885950" cy="1803400"/>
        </p:xfrm>
        <a:graphic>
          <a:graphicData uri="http://schemas.openxmlformats.org/drawingml/2006/table">
            <a:tbl>
              <a:tblPr/>
              <a:tblGrid>
                <a:gridCol w="471488">
                  <a:extLst>
                    <a:ext uri="{9D8B030D-6E8A-4147-A177-3AD203B41FA5}">
                      <a16:colId xmlns:a16="http://schemas.microsoft.com/office/drawing/2014/main" val="20000"/>
                    </a:ext>
                  </a:extLst>
                </a:gridCol>
                <a:gridCol w="471487">
                  <a:extLst>
                    <a:ext uri="{9D8B030D-6E8A-4147-A177-3AD203B41FA5}">
                      <a16:colId xmlns:a16="http://schemas.microsoft.com/office/drawing/2014/main" val="20001"/>
                    </a:ext>
                  </a:extLst>
                </a:gridCol>
                <a:gridCol w="471488">
                  <a:extLst>
                    <a:ext uri="{9D8B030D-6E8A-4147-A177-3AD203B41FA5}">
                      <a16:colId xmlns:a16="http://schemas.microsoft.com/office/drawing/2014/main" val="20002"/>
                    </a:ext>
                  </a:extLst>
                </a:gridCol>
                <a:gridCol w="471487">
                  <a:extLst>
                    <a:ext uri="{9D8B030D-6E8A-4147-A177-3AD203B41FA5}">
                      <a16:colId xmlns:a16="http://schemas.microsoft.com/office/drawing/2014/main" val="20003"/>
                    </a:ext>
                  </a:extLst>
                </a:gridCol>
              </a:tblGrid>
              <a:tr h="455613">
                <a:tc>
                  <a:txBody>
                    <a:bodyPr/>
                    <a:lstStyle/>
                    <a:p>
                      <a:pPr marL="0" lvl="0" indent="0" algn="ctr">
                        <a:lnSpc>
                          <a:spcPct val="80000"/>
                        </a:lnSpc>
                        <a:spcBef>
                          <a:spcPct val="0"/>
                        </a:spcBef>
                        <a:buClr>
                          <a:schemeClr val="bg1"/>
                        </a:buClr>
                        <a:buNone/>
                      </a:pPr>
                      <a:r>
                        <a:rPr lang="en-US" altLang="zh-CN" b="1">
                          <a:latin typeface="Times New Roman" panose="02020603050405020304" charset="0"/>
                        </a:rPr>
                        <a:t>1</a:t>
                      </a:r>
                      <a:endParaRPr lang="zh-CN" altLang="en-US" b="1">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49262">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r>
                        <a:rPr lang="en-US" altLang="zh-CN" b="1">
                          <a:latin typeface="Times New Roman" panose="02020603050405020304" charset="0"/>
                        </a:rPr>
                        <a:t>2</a:t>
                      </a:r>
                      <a:endParaRPr lang="zh-CN" altLang="en-US" b="1">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49263">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r>
                        <a:rPr lang="en-US" altLang="zh-CN" b="1">
                          <a:solidFill>
                            <a:srgbClr val="FF0000"/>
                          </a:solidFill>
                          <a:latin typeface="Times New Roman" panose="02020603050405020304" charset="0"/>
                        </a:rPr>
                        <a:t>3</a:t>
                      </a:r>
                      <a:endParaRPr lang="zh-CN" altLang="en-US" b="1">
                        <a:solidFill>
                          <a:srgbClr val="FF0000"/>
                        </a:solidFill>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solidFill>
                          <a:srgbClr val="FF0000"/>
                        </a:solidFill>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49262">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sp>
        <p:nvSpPr>
          <p:cNvPr id="11373" name="直接连接符 11372"/>
          <p:cNvSpPr/>
          <p:nvPr/>
        </p:nvSpPr>
        <p:spPr>
          <a:xfrm>
            <a:off x="1899920" y="4084638"/>
            <a:ext cx="0" cy="571500"/>
          </a:xfrm>
          <a:prstGeom prst="line">
            <a:avLst/>
          </a:prstGeom>
          <a:ln w="38100" cap="flat" cmpd="sng">
            <a:solidFill>
              <a:schemeClr val="tx1"/>
            </a:solidFill>
            <a:prstDash val="solid"/>
            <a:headEnd type="none" w="med" len="med"/>
            <a:tailEnd type="triangle" w="med" len="med"/>
          </a:ln>
        </p:spPr>
      </p:sp>
      <p:sp>
        <p:nvSpPr>
          <p:cNvPr id="11374" name="直接连接符 11373"/>
          <p:cNvSpPr/>
          <p:nvPr/>
        </p:nvSpPr>
        <p:spPr>
          <a:xfrm>
            <a:off x="2966720" y="5646738"/>
            <a:ext cx="666750" cy="0"/>
          </a:xfrm>
          <a:prstGeom prst="line">
            <a:avLst/>
          </a:prstGeom>
          <a:ln w="38100" cap="flat" cmpd="sng">
            <a:solidFill>
              <a:schemeClr val="tx1"/>
            </a:solidFill>
            <a:prstDash val="solid"/>
            <a:headEnd type="none" w="med" len="med"/>
            <a:tailEnd type="triangle" w="med" len="med"/>
          </a:ln>
        </p:spPr>
      </p:sp>
      <p:sp>
        <p:nvSpPr>
          <p:cNvPr id="11375" name="文本框 11374"/>
          <p:cNvSpPr txBox="1"/>
          <p:nvPr/>
        </p:nvSpPr>
        <p:spPr>
          <a:xfrm>
            <a:off x="8003540" y="5999798"/>
            <a:ext cx="647700" cy="384175"/>
          </a:xfrm>
          <a:prstGeom prst="rect">
            <a:avLst/>
          </a:prstGeom>
          <a:noFill/>
          <a:ln w="9525">
            <a:noFill/>
          </a:ln>
        </p:spPr>
        <p:txBody>
          <a:bodyPr>
            <a:spAutoFit/>
          </a:bodyPr>
          <a:lstStyle/>
          <a:p>
            <a:pPr>
              <a:lnSpc>
                <a:spcPct val="80000"/>
              </a:lnSpc>
              <a:spcBef>
                <a:spcPct val="50000"/>
              </a:spcBef>
              <a:buClr>
                <a:schemeClr val="bg1"/>
              </a:buClr>
            </a:pPr>
            <a:r>
              <a:rPr lang="en-US" altLang="zh-CN" sz="2400" b="1">
                <a:solidFill>
                  <a:srgbClr val="FF0000"/>
                </a:solidFill>
                <a:latin typeface="Times New Roman" panose="02020603050405020304" charset="0"/>
              </a:rPr>
              <a:t>kill</a:t>
            </a:r>
          </a:p>
        </p:txBody>
      </p:sp>
      <p:sp>
        <p:nvSpPr>
          <p:cNvPr id="11376" name="文本框 11375"/>
          <p:cNvSpPr txBox="1"/>
          <p:nvPr/>
        </p:nvSpPr>
        <p:spPr>
          <a:xfrm>
            <a:off x="8879840" y="5999798"/>
            <a:ext cx="647700" cy="384175"/>
          </a:xfrm>
          <a:prstGeom prst="rect">
            <a:avLst/>
          </a:prstGeom>
          <a:noFill/>
          <a:ln w="9525">
            <a:noFill/>
          </a:ln>
        </p:spPr>
        <p:txBody>
          <a:bodyPr>
            <a:spAutoFit/>
          </a:bodyPr>
          <a:lstStyle/>
          <a:p>
            <a:pPr>
              <a:lnSpc>
                <a:spcPct val="80000"/>
              </a:lnSpc>
              <a:spcBef>
                <a:spcPct val="50000"/>
              </a:spcBef>
              <a:buClr>
                <a:schemeClr val="bg1"/>
              </a:buClr>
            </a:pPr>
            <a:r>
              <a:rPr lang="en-US" altLang="zh-CN" sz="2400" b="1">
                <a:solidFill>
                  <a:srgbClr val="FF0000"/>
                </a:solidFill>
                <a:latin typeface="Times New Roman" panose="02020603050405020304" charset="0"/>
              </a:rPr>
              <a:t>kill</a:t>
            </a:r>
          </a:p>
        </p:txBody>
      </p:sp>
      <p:sp>
        <p:nvSpPr>
          <p:cNvPr id="11377" name="直接连接符 11376"/>
          <p:cNvSpPr/>
          <p:nvPr/>
        </p:nvSpPr>
        <p:spPr>
          <a:xfrm flipV="1">
            <a:off x="8287703" y="4629785"/>
            <a:ext cx="400050" cy="952500"/>
          </a:xfrm>
          <a:prstGeom prst="line">
            <a:avLst/>
          </a:prstGeom>
          <a:ln w="44450" cap="flat" cmpd="sng">
            <a:solidFill>
              <a:srgbClr val="FF0000"/>
            </a:solidFill>
            <a:prstDash val="solid"/>
            <a:headEnd type="none" w="med" len="med"/>
            <a:tailEnd type="triangle" w="med" len="med"/>
          </a:ln>
        </p:spPr>
      </p:sp>
      <p:sp>
        <p:nvSpPr>
          <p:cNvPr id="11378" name="直接连接符 11377"/>
          <p:cNvSpPr/>
          <p:nvPr/>
        </p:nvSpPr>
        <p:spPr>
          <a:xfrm flipH="1" flipV="1">
            <a:off x="8727440" y="4648835"/>
            <a:ext cx="419100" cy="933450"/>
          </a:xfrm>
          <a:prstGeom prst="line">
            <a:avLst/>
          </a:prstGeom>
          <a:ln w="44450" cap="flat" cmpd="sng">
            <a:solidFill>
              <a:srgbClr val="FF0000"/>
            </a:solidFill>
            <a:prstDash val="solid"/>
            <a:headEnd type="none" w="med" len="med"/>
            <a:tailEnd type="triangle" w="med" len="med"/>
          </a:ln>
        </p:spPr>
      </p:sp>
      <p:graphicFrame>
        <p:nvGraphicFramePr>
          <p:cNvPr id="11379" name="表格 11378"/>
          <p:cNvGraphicFramePr/>
          <p:nvPr/>
        </p:nvGraphicFramePr>
        <p:xfrm>
          <a:off x="3709670" y="2198688"/>
          <a:ext cx="1885950" cy="1803400"/>
        </p:xfrm>
        <a:graphic>
          <a:graphicData uri="http://schemas.openxmlformats.org/drawingml/2006/table">
            <a:tbl>
              <a:tblPr/>
              <a:tblGrid>
                <a:gridCol w="471488">
                  <a:extLst>
                    <a:ext uri="{9D8B030D-6E8A-4147-A177-3AD203B41FA5}">
                      <a16:colId xmlns:a16="http://schemas.microsoft.com/office/drawing/2014/main" val="20000"/>
                    </a:ext>
                  </a:extLst>
                </a:gridCol>
                <a:gridCol w="471487">
                  <a:extLst>
                    <a:ext uri="{9D8B030D-6E8A-4147-A177-3AD203B41FA5}">
                      <a16:colId xmlns:a16="http://schemas.microsoft.com/office/drawing/2014/main" val="20001"/>
                    </a:ext>
                  </a:extLst>
                </a:gridCol>
                <a:gridCol w="471488">
                  <a:extLst>
                    <a:ext uri="{9D8B030D-6E8A-4147-A177-3AD203B41FA5}">
                      <a16:colId xmlns:a16="http://schemas.microsoft.com/office/drawing/2014/main" val="20002"/>
                    </a:ext>
                  </a:extLst>
                </a:gridCol>
                <a:gridCol w="471487">
                  <a:extLst>
                    <a:ext uri="{9D8B030D-6E8A-4147-A177-3AD203B41FA5}">
                      <a16:colId xmlns:a16="http://schemas.microsoft.com/office/drawing/2014/main" val="20003"/>
                    </a:ext>
                  </a:extLst>
                </a:gridCol>
              </a:tblGrid>
              <a:tr h="455613">
                <a:tc>
                  <a:txBody>
                    <a:bodyPr/>
                    <a:lstStyle/>
                    <a:p>
                      <a:pPr marL="0" lvl="0" indent="0" algn="ctr">
                        <a:lnSpc>
                          <a:spcPct val="80000"/>
                        </a:lnSpc>
                        <a:spcBef>
                          <a:spcPct val="0"/>
                        </a:spcBef>
                        <a:buClr>
                          <a:schemeClr val="bg1"/>
                        </a:buClr>
                        <a:buNone/>
                      </a:pPr>
                      <a:r>
                        <a:rPr lang="en-US" altLang="zh-CN" b="1">
                          <a:latin typeface="Times New Roman" panose="02020603050405020304" charset="0"/>
                        </a:rPr>
                        <a:t>1</a:t>
                      </a:r>
                      <a:endParaRPr lang="zh-CN" altLang="en-US" b="1">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49262">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r>
                        <a:rPr lang="en-US" altLang="zh-CN" b="1">
                          <a:latin typeface="Times New Roman" panose="02020603050405020304" charset="0"/>
                        </a:rPr>
                        <a:t>2</a:t>
                      </a:r>
                      <a:endParaRPr lang="zh-CN" altLang="en-US" b="1">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49263">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solidFill>
                          <a:srgbClr val="FF0000"/>
                        </a:solidFill>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r>
                        <a:rPr lang="en-US" altLang="zh-CN" b="1">
                          <a:solidFill>
                            <a:srgbClr val="FF0000"/>
                          </a:solidFill>
                          <a:latin typeface="Times New Roman" panose="02020603050405020304" charset="0"/>
                        </a:rPr>
                        <a:t>3</a:t>
                      </a:r>
                      <a:endParaRPr lang="zh-CN" altLang="en-US" b="1">
                        <a:solidFill>
                          <a:srgbClr val="FF0000"/>
                        </a:solidFill>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49262">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sp>
        <p:nvSpPr>
          <p:cNvPr id="11406" name="直接连接符 11405"/>
          <p:cNvSpPr/>
          <p:nvPr/>
        </p:nvSpPr>
        <p:spPr>
          <a:xfrm flipV="1">
            <a:off x="4643120" y="4008438"/>
            <a:ext cx="0" cy="647700"/>
          </a:xfrm>
          <a:prstGeom prst="line">
            <a:avLst/>
          </a:prstGeom>
          <a:ln w="44450" cap="flat" cmpd="sng">
            <a:solidFill>
              <a:schemeClr val="tx1"/>
            </a:solidFill>
            <a:prstDash val="solid"/>
            <a:headEnd type="none" w="med" len="med"/>
            <a:tailEnd type="triangle" w="med" len="med"/>
          </a:ln>
        </p:spPr>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283"/>
                                        </p:tgtEl>
                                        <p:attrNameLst>
                                          <p:attrName>style.visibility</p:attrName>
                                        </p:attrNameLst>
                                      </p:cBhvr>
                                      <p:to>
                                        <p:strVal val="visible"/>
                                      </p:to>
                                    </p:set>
                                    <p:animEffect transition="in" filter="wipe(down)">
                                      <p:cBhvr>
                                        <p:cTn id="7" dur="500"/>
                                        <p:tgtEl>
                                          <p:spTgt spid="1128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1129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1267"/>
                                        </p:tgtEl>
                                        <p:attrNameLst>
                                          <p:attrName>style.visibility</p:attrName>
                                        </p:attrNameLst>
                                      </p:cBhvr>
                                      <p:to>
                                        <p:strVal val="visible"/>
                                      </p:to>
                                    </p:set>
                                    <p:animEffect transition="in" filter="wipe(up)">
                                      <p:cBhvr>
                                        <p:cTn id="16" dur="500"/>
                                        <p:tgtEl>
                                          <p:spTgt spid="1126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1373"/>
                                        </p:tgtEl>
                                        <p:attrNameLst>
                                          <p:attrName>style.visibility</p:attrName>
                                        </p:attrNameLst>
                                      </p:cBhvr>
                                      <p:to>
                                        <p:strVal val="visible"/>
                                      </p:to>
                                    </p:set>
                                    <p:animEffect transition="in" filter="wipe(up)">
                                      <p:cBhvr>
                                        <p:cTn id="21" dur="500"/>
                                        <p:tgtEl>
                                          <p:spTgt spid="1137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1131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1288"/>
                                        </p:tgtEl>
                                        <p:attrNameLst>
                                          <p:attrName>style.visibility</p:attrName>
                                        </p:attrNameLst>
                                      </p:cBhvr>
                                      <p:to>
                                        <p:strVal val="visible"/>
                                      </p:to>
                                    </p:set>
                                    <p:animEffect transition="in" filter="wipe(up)">
                                      <p:cBhvr>
                                        <p:cTn id="30" dur="500"/>
                                        <p:tgtEl>
                                          <p:spTgt spid="1128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1374"/>
                                        </p:tgtEl>
                                        <p:attrNameLst>
                                          <p:attrName>style.visibility</p:attrName>
                                        </p:attrNameLst>
                                      </p:cBhvr>
                                      <p:to>
                                        <p:strVal val="visible"/>
                                      </p:to>
                                    </p:set>
                                    <p:animEffect transition="in" filter="wipe(left)">
                                      <p:cBhvr>
                                        <p:cTn id="35" dur="500"/>
                                        <p:tgtEl>
                                          <p:spTgt spid="1137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1134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137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1377"/>
                                        </p:tgtEl>
                                        <p:attrNameLst>
                                          <p:attrName>style.visibility</p:attrName>
                                        </p:attrNameLst>
                                      </p:cBhvr>
                                      <p:to>
                                        <p:strVal val="visible"/>
                                      </p:to>
                                    </p:set>
                                    <p:animEffect transition="in" filter="wipe(down)">
                                      <p:cBhvr>
                                        <p:cTn id="48" dur="500"/>
                                        <p:tgtEl>
                                          <p:spTgt spid="1137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1284"/>
                                        </p:tgtEl>
                                        <p:attrNameLst>
                                          <p:attrName>style.visibility</p:attrName>
                                        </p:attrNameLst>
                                      </p:cBhvr>
                                      <p:to>
                                        <p:strVal val="visible"/>
                                      </p:to>
                                    </p:set>
                                    <p:animEffect transition="in" filter="wipe(up)">
                                      <p:cBhvr>
                                        <p:cTn id="53" dur="500"/>
                                        <p:tgtEl>
                                          <p:spTgt spid="1128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1406"/>
                                        </p:tgtEl>
                                        <p:attrNameLst>
                                          <p:attrName>style.visibility</p:attrName>
                                        </p:attrNameLst>
                                      </p:cBhvr>
                                      <p:to>
                                        <p:strVal val="visible"/>
                                      </p:to>
                                    </p:set>
                                    <p:animEffect transition="in" filter="wipe(down)">
                                      <p:cBhvr>
                                        <p:cTn id="58" dur="500"/>
                                        <p:tgtEl>
                                          <p:spTgt spid="11406"/>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137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137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11378"/>
                                        </p:tgtEl>
                                        <p:attrNameLst>
                                          <p:attrName>style.visibility</p:attrName>
                                        </p:attrNameLst>
                                      </p:cBhvr>
                                      <p:to>
                                        <p:strVal val="visible"/>
                                      </p:to>
                                    </p:set>
                                    <p:animEffect transition="in" filter="wipe(down)">
                                      <p:cBhvr>
                                        <p:cTn id="71" dur="500"/>
                                        <p:tgtEl>
                                          <p:spTgt spid="11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5" grpId="0"/>
      <p:bldP spid="1137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ltLang="en-US" dirty="0"/>
              <a:t>回溯法</a:t>
            </a:r>
            <a:r>
              <a:rPr lang="zh-CN" altLang="en-US" dirty="0"/>
              <a:t>引言</a:t>
            </a:r>
          </a:p>
        </p:txBody>
      </p:sp>
      <p:sp>
        <p:nvSpPr>
          <p:cNvPr id="3" name="内容占位符 2"/>
          <p:cNvSpPr>
            <a:spLocks noGrp="1"/>
          </p:cNvSpPr>
          <p:nvPr>
            <p:ph idx="1"/>
          </p:nvPr>
        </p:nvSpPr>
        <p:spPr>
          <a:xfrm>
            <a:off x="838200" y="1940560"/>
            <a:ext cx="10451465" cy="3588385"/>
          </a:xfrm>
        </p:spPr>
        <p:txBody>
          <a:bodyPr>
            <a:noAutofit/>
          </a:bodyPr>
          <a:lstStyle/>
          <a:p>
            <a:pPr marL="323850" lvl="0" indent="-349250" fontAlgn="auto">
              <a:lnSpc>
                <a:spcPct val="150000"/>
              </a:lnSpc>
              <a:spcBef>
                <a:spcPts val="0"/>
              </a:spcBef>
              <a:buFont typeface="Wingdings" panose="05000000000000000000" charset="0"/>
              <a:buChar char=""/>
              <a:defRPr/>
            </a:pPr>
            <a:r>
              <a:rPr lang="zh-CN" altLang="en-US" sz="2400" dirty="0"/>
              <a:t>可以把回溯法和分支限界法看成是穷举法的一个改进。该方法至少可以对某些组合难题的较大</a:t>
            </a:r>
            <a:r>
              <a:rPr lang="zh-CN" altLang="en-US" sz="2400" b="1" dirty="0">
                <a:solidFill>
                  <a:srgbClr val="3333FF"/>
                </a:solidFill>
              </a:rPr>
              <a:t>实例求解</a:t>
            </a:r>
            <a:r>
              <a:rPr lang="zh-CN" altLang="en-US" sz="2400" dirty="0"/>
              <a:t>。</a:t>
            </a:r>
          </a:p>
          <a:p>
            <a:pPr marL="323850" lvl="0" indent="-349250" fontAlgn="auto">
              <a:lnSpc>
                <a:spcPct val="150000"/>
              </a:lnSpc>
              <a:spcBef>
                <a:spcPts val="0"/>
              </a:spcBef>
              <a:buFont typeface="Wingdings" panose="05000000000000000000" charset="0"/>
              <a:buChar char=""/>
              <a:defRPr/>
            </a:pPr>
            <a:r>
              <a:rPr lang="zh-CN" altLang="en-US" sz="2400" dirty="0"/>
              <a:t>不同点</a:t>
            </a:r>
          </a:p>
          <a:p>
            <a:pPr marL="323850" lvl="0" indent="-349250" fontAlgn="auto">
              <a:lnSpc>
                <a:spcPct val="150000"/>
              </a:lnSpc>
              <a:spcBef>
                <a:spcPts val="0"/>
              </a:spcBef>
              <a:buFont typeface="Wingdings" panose="05000000000000000000" charset="0"/>
              <a:buChar char=""/>
              <a:defRPr/>
            </a:pPr>
            <a:r>
              <a:rPr lang="zh-CN" altLang="en-US" sz="2400" dirty="0"/>
              <a:t>每次只构造侯选解的一个部分</a:t>
            </a:r>
          </a:p>
          <a:p>
            <a:pPr marL="323850" lvl="0" indent="-349250" fontAlgn="auto">
              <a:lnSpc>
                <a:spcPct val="150000"/>
              </a:lnSpc>
              <a:spcBef>
                <a:spcPts val="0"/>
              </a:spcBef>
              <a:buFont typeface="Wingdings" panose="05000000000000000000" charset="0"/>
              <a:buChar char=""/>
              <a:defRPr/>
            </a:pPr>
            <a:r>
              <a:rPr lang="zh-CN" altLang="en-US" sz="2400" dirty="0"/>
              <a:t>然后评估这个部分构造解：如果加上剩余的分量也不可能求得一个解，就绝对不会生成剩下的分量</a:t>
            </a:r>
          </a:p>
        </p:txBody>
      </p:sp>
      <p:sp>
        <p:nvSpPr>
          <p:cNvPr id="2" name="文本框 1"/>
          <p:cNvSpPr txBox="1"/>
          <p:nvPr/>
        </p:nvSpPr>
        <p:spPr>
          <a:xfrm>
            <a:off x="838200" y="1181100"/>
            <a:ext cx="10450830" cy="645160"/>
          </a:xfrm>
          <a:prstGeom prst="rect">
            <a:avLst/>
          </a:prstGeom>
          <a:solidFill>
            <a:srgbClr val="FFFF00"/>
          </a:solidFill>
        </p:spPr>
        <p:txBody>
          <a:bodyPr wrap="square" rtlCol="0" anchor="t">
            <a:spAutoFit/>
          </a:bodyPr>
          <a:lstStyle/>
          <a:p>
            <a:pPr marL="0" algn="l" defTabSz="913765" fontAlgn="auto">
              <a:lnSpc>
                <a:spcPct val="150000"/>
              </a:lnSpc>
              <a:spcBef>
                <a:spcPts val="0"/>
              </a:spcBef>
              <a:buFont typeface="+mj-lt"/>
              <a:buNone/>
            </a:pPr>
            <a:r>
              <a:rPr lang="zh-CN" altLang="en-US" sz="2400" b="1">
                <a:solidFill>
                  <a:srgbClr val="3333FF"/>
                </a:solidFill>
                <a:latin typeface="微软雅黑" panose="020B0503020204020204" pitchFamily="34" charset="-122"/>
                <a:ea typeface="微软雅黑" panose="020B0503020204020204" pitchFamily="34" charset="-122"/>
                <a:sym typeface="+mn-ea"/>
              </a:rPr>
              <a:t>回溯法与穷举查找是一样的吗？</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5.4 n</a:t>
            </a:r>
            <a:r>
              <a:rPr dirty="0"/>
              <a:t>后问题</a:t>
            </a:r>
          </a:p>
        </p:txBody>
      </p:sp>
      <p:grpSp>
        <p:nvGrpSpPr>
          <p:cNvPr id="12291" name="组合 12290"/>
          <p:cNvGrpSpPr/>
          <p:nvPr/>
        </p:nvGrpSpPr>
        <p:grpSpPr>
          <a:xfrm>
            <a:off x="8989695" y="2416175"/>
            <a:ext cx="1581150" cy="1238250"/>
            <a:chOff x="4248" y="1344"/>
            <a:chExt cx="996" cy="780"/>
          </a:xfrm>
        </p:grpSpPr>
        <p:sp>
          <p:nvSpPr>
            <p:cNvPr id="12292" name="椭圆 12291"/>
            <p:cNvSpPr/>
            <p:nvPr/>
          </p:nvSpPr>
          <p:spPr>
            <a:xfrm>
              <a:off x="4956" y="1836"/>
              <a:ext cx="288" cy="288"/>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13</a:t>
              </a:r>
            </a:p>
          </p:txBody>
        </p:sp>
        <p:sp>
          <p:nvSpPr>
            <p:cNvPr id="12293" name="直接连接符 12292"/>
            <p:cNvSpPr/>
            <p:nvPr/>
          </p:nvSpPr>
          <p:spPr>
            <a:xfrm>
              <a:off x="4248" y="1416"/>
              <a:ext cx="840" cy="420"/>
            </a:xfrm>
            <a:prstGeom prst="line">
              <a:avLst/>
            </a:prstGeom>
            <a:ln w="31750" cap="flat" cmpd="sng">
              <a:solidFill>
                <a:schemeClr val="tx1"/>
              </a:solidFill>
              <a:prstDash val="solid"/>
              <a:miter/>
              <a:headEnd type="none" w="med" len="med"/>
              <a:tailEnd type="none" w="med" len="med"/>
            </a:ln>
          </p:spPr>
        </p:sp>
        <p:sp>
          <p:nvSpPr>
            <p:cNvPr id="12294" name="文本框 12293"/>
            <p:cNvSpPr txBox="1"/>
            <p:nvPr/>
          </p:nvSpPr>
          <p:spPr>
            <a:xfrm>
              <a:off x="4548" y="1344"/>
              <a:ext cx="552" cy="288"/>
            </a:xfrm>
            <a:prstGeom prst="rect">
              <a:avLst/>
            </a:prstGeom>
            <a:noFill/>
            <a:ln w="9525">
              <a:noFill/>
            </a:ln>
          </p:spPr>
          <p:txBody>
            <a:bodyPr>
              <a:spAutoFit/>
            </a:bodyPr>
            <a:lstStyle/>
            <a:p>
              <a:pPr eaLnBrk="0" hangingPunct="0">
                <a:buClr>
                  <a:schemeClr val="bg1"/>
                </a:buClr>
              </a:pPr>
              <a:r>
                <a:rPr lang="en-US" altLang="zh-CN" sz="2400" b="1">
                  <a:latin typeface="Times New Roman" panose="02020603050405020304" charset="0"/>
                </a:rPr>
                <a:t>x</a:t>
              </a:r>
              <a:r>
                <a:rPr lang="en-US" altLang="zh-CN" sz="2400" b="1" baseline="-25000">
                  <a:latin typeface="Times New Roman" panose="02020603050405020304" charset="0"/>
                </a:rPr>
                <a:t>2</a:t>
              </a:r>
              <a:r>
                <a:rPr lang="en-US" altLang="zh-CN" sz="2400" b="1">
                  <a:latin typeface="Times New Roman" panose="02020603050405020304" charset="0"/>
                </a:rPr>
                <a:t>= 4</a:t>
              </a:r>
            </a:p>
          </p:txBody>
        </p:sp>
      </p:grpSp>
      <p:grpSp>
        <p:nvGrpSpPr>
          <p:cNvPr id="12295" name="组合 12294"/>
          <p:cNvGrpSpPr/>
          <p:nvPr/>
        </p:nvGrpSpPr>
        <p:grpSpPr>
          <a:xfrm>
            <a:off x="9199245" y="5006975"/>
            <a:ext cx="971550" cy="1371600"/>
            <a:chOff x="4380" y="2976"/>
            <a:chExt cx="612" cy="864"/>
          </a:xfrm>
        </p:grpSpPr>
        <p:sp>
          <p:nvSpPr>
            <p:cNvPr id="12296" name="椭圆 12295"/>
            <p:cNvSpPr/>
            <p:nvPr/>
          </p:nvSpPr>
          <p:spPr>
            <a:xfrm>
              <a:off x="4704" y="3576"/>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15</a:t>
              </a:r>
            </a:p>
          </p:txBody>
        </p:sp>
        <p:sp>
          <p:nvSpPr>
            <p:cNvPr id="12297" name="直接连接符 12296"/>
            <p:cNvSpPr/>
            <p:nvPr/>
          </p:nvSpPr>
          <p:spPr>
            <a:xfrm>
              <a:off x="4848" y="2976"/>
              <a:ext cx="0" cy="600"/>
            </a:xfrm>
            <a:prstGeom prst="line">
              <a:avLst/>
            </a:prstGeom>
            <a:ln w="31750" cap="flat" cmpd="sng">
              <a:solidFill>
                <a:schemeClr val="tx1"/>
              </a:solidFill>
              <a:prstDash val="solid"/>
              <a:miter/>
              <a:headEnd type="none" w="med" len="med"/>
              <a:tailEnd type="none" w="med" len="med"/>
            </a:ln>
          </p:spPr>
        </p:sp>
        <p:sp>
          <p:nvSpPr>
            <p:cNvPr id="12298" name="文本框 12297"/>
            <p:cNvSpPr txBox="1"/>
            <p:nvPr/>
          </p:nvSpPr>
          <p:spPr>
            <a:xfrm>
              <a:off x="4380" y="3252"/>
              <a:ext cx="504" cy="219"/>
            </a:xfrm>
            <a:prstGeom prst="rect">
              <a:avLst/>
            </a:prstGeom>
            <a:noFill/>
            <a:ln w="9525">
              <a:noFill/>
            </a:ln>
          </p:spPr>
          <p:txBody>
            <a:bodyPr>
              <a:spAutoFit/>
            </a:bodyPr>
            <a:lstStyle/>
            <a:p>
              <a:pPr>
                <a:lnSpc>
                  <a:spcPct val="70000"/>
                </a:lnSpc>
                <a:spcBef>
                  <a:spcPct val="50000"/>
                </a:spcBef>
                <a:buClr>
                  <a:schemeClr val="bg1"/>
                </a:buClr>
              </a:pPr>
              <a:r>
                <a:rPr lang="en-US" altLang="zh-CN" sz="2400" b="1">
                  <a:latin typeface="Times New Roman" panose="02020603050405020304" charset="0"/>
                </a:rPr>
                <a:t>x</a:t>
              </a:r>
              <a:r>
                <a:rPr lang="en-US" altLang="zh-CN" sz="2400" b="1" baseline="-25000">
                  <a:latin typeface="Times New Roman" panose="02020603050405020304" charset="0"/>
                </a:rPr>
                <a:t>4</a:t>
              </a:r>
              <a:r>
                <a:rPr lang="en-US" altLang="zh-CN" sz="2400" b="1">
                  <a:latin typeface="Times New Roman" panose="02020603050405020304" charset="0"/>
                </a:rPr>
                <a:t>=3</a:t>
              </a:r>
            </a:p>
          </p:txBody>
        </p:sp>
      </p:grpSp>
      <p:sp>
        <p:nvSpPr>
          <p:cNvPr id="12299" name="文本框 12298"/>
          <p:cNvSpPr txBox="1"/>
          <p:nvPr/>
        </p:nvSpPr>
        <p:spPr>
          <a:xfrm>
            <a:off x="822325" y="1047750"/>
            <a:ext cx="7977505" cy="1198880"/>
          </a:xfrm>
          <a:prstGeom prst="rect">
            <a:avLst/>
          </a:prstGeom>
          <a:noFill/>
          <a:ln w="9525">
            <a:noFill/>
          </a:ln>
        </p:spPr>
        <p:txBody>
          <a:bodyPr wrap="square">
            <a:spAutoFit/>
          </a:bodyPr>
          <a:lstStyle/>
          <a:p>
            <a:pPr marL="342900" indent="-342900" fontAlgn="auto">
              <a:lnSpc>
                <a:spcPct val="120000"/>
              </a:lnSpc>
              <a:spcBef>
                <a:spcPts val="0"/>
              </a:spcBef>
              <a:buClr>
                <a:srgbClr val="000000"/>
              </a:buClr>
              <a:buFont typeface="Wingdings" panose="05000000000000000000" charset="0"/>
              <a:buChar char=""/>
            </a:pPr>
            <a:r>
              <a:rPr lang="zh-CN" altLang="en-US" sz="2000" dirty="0">
                <a:latin typeface="微软雅黑" panose="020B0503020204020204" pitchFamily="34" charset="-122"/>
                <a:ea typeface="微软雅黑" panose="020B0503020204020204" pitchFamily="34" charset="-122"/>
              </a:rPr>
              <a:t>回溯到结点</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生成结点</a:t>
            </a:r>
            <a:r>
              <a:rPr lang="en-US" altLang="zh-CN" sz="2000" dirty="0">
                <a:latin typeface="微软雅黑" panose="020B0503020204020204" pitchFamily="34" charset="-122"/>
                <a:ea typeface="微软雅黑" panose="020B0503020204020204" pitchFamily="34" charset="-122"/>
              </a:rPr>
              <a:t>13, </a:t>
            </a:r>
            <a:r>
              <a:rPr lang="zh-CN" altLang="en-US" sz="2000" dirty="0">
                <a:latin typeface="微软雅黑" panose="020B0503020204020204" pitchFamily="34" charset="-122"/>
                <a:ea typeface="微软雅黑" panose="020B0503020204020204" pitchFamily="34" charset="-122"/>
              </a:rPr>
              <a:t>路径变为</a:t>
            </a:r>
            <a:r>
              <a:rPr lang="en-US" altLang="zh-CN" sz="2000" dirty="0">
                <a:latin typeface="微软雅黑" panose="020B0503020204020204" pitchFamily="34" charset="-122"/>
                <a:ea typeface="微软雅黑" panose="020B0503020204020204" pitchFamily="34" charset="-122"/>
              </a:rPr>
              <a:t>(1, 4), </a:t>
            </a:r>
            <a:r>
              <a:rPr lang="zh-CN" altLang="en-US" sz="2000" dirty="0">
                <a:latin typeface="微软雅黑" panose="020B0503020204020204" pitchFamily="34" charset="-122"/>
                <a:ea typeface="微软雅黑" panose="020B0503020204020204" pitchFamily="34" charset="-122"/>
              </a:rPr>
              <a:t>结点</a:t>
            </a:r>
            <a:r>
              <a:rPr lang="en-US" altLang="zh-CN" sz="2000" dirty="0">
                <a:latin typeface="微软雅黑" panose="020B0503020204020204" pitchFamily="34" charset="-122"/>
                <a:ea typeface="微软雅黑" panose="020B0503020204020204" pitchFamily="34" charset="-122"/>
              </a:rPr>
              <a:t>13</a:t>
            </a:r>
            <a:r>
              <a:rPr lang="zh-CN" altLang="en-US" sz="2000" dirty="0">
                <a:latin typeface="微软雅黑" panose="020B0503020204020204" pitchFamily="34" charset="-122"/>
                <a:ea typeface="微软雅黑" panose="020B0503020204020204" pitchFamily="34" charset="-122"/>
              </a:rPr>
              <a:t>成为</a:t>
            </a:r>
            <a:r>
              <a:rPr lang="en-US" altLang="zh-CN" sz="2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结点</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由于它的儿子表示的是一些不可能导致答案结点的棋盘格局</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因此结点</a:t>
            </a:r>
            <a:r>
              <a:rPr lang="en-US" altLang="zh-CN" sz="2000" dirty="0">
                <a:latin typeface="微软雅黑" panose="020B0503020204020204" pitchFamily="34" charset="-122"/>
                <a:ea typeface="微软雅黑" panose="020B0503020204020204" pitchFamily="34" charset="-122"/>
              </a:rPr>
              <a:t>13</a:t>
            </a:r>
            <a:r>
              <a:rPr lang="zh-CN" altLang="en-US" sz="2000" dirty="0">
                <a:latin typeface="微软雅黑" panose="020B0503020204020204" pitchFamily="34" charset="-122"/>
                <a:ea typeface="微软雅黑" panose="020B0503020204020204" pitchFamily="34" charset="-122"/>
              </a:rPr>
              <a:t>也被杀死，应回溯。</a:t>
            </a:r>
            <a:endParaRPr lang="zh-CN" altLang="en-US" sz="2000">
              <a:latin typeface="微软雅黑" panose="020B0503020204020204" pitchFamily="34" charset="-122"/>
              <a:ea typeface="微软雅黑" panose="020B0503020204020204" pitchFamily="34" charset="-122"/>
            </a:endParaRPr>
          </a:p>
        </p:txBody>
      </p:sp>
      <p:grpSp>
        <p:nvGrpSpPr>
          <p:cNvPr id="12300" name="组合 12299"/>
          <p:cNvGrpSpPr/>
          <p:nvPr/>
        </p:nvGrpSpPr>
        <p:grpSpPr>
          <a:xfrm>
            <a:off x="7446645" y="1120775"/>
            <a:ext cx="2743200" cy="4249738"/>
            <a:chOff x="3276" y="528"/>
            <a:chExt cx="1728" cy="2677"/>
          </a:xfrm>
        </p:grpSpPr>
        <p:grpSp>
          <p:nvGrpSpPr>
            <p:cNvPr id="12301" name="组合 12300"/>
            <p:cNvGrpSpPr/>
            <p:nvPr/>
          </p:nvGrpSpPr>
          <p:grpSpPr>
            <a:xfrm>
              <a:off x="3684" y="1428"/>
              <a:ext cx="636" cy="696"/>
              <a:chOff x="4236" y="1440"/>
              <a:chExt cx="636" cy="672"/>
            </a:xfrm>
          </p:grpSpPr>
          <p:sp>
            <p:nvSpPr>
              <p:cNvPr id="12302" name="椭圆 12301"/>
              <p:cNvSpPr/>
              <p:nvPr/>
            </p:nvSpPr>
            <p:spPr>
              <a:xfrm>
                <a:off x="4584" y="1848"/>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8</a:t>
                </a:r>
              </a:p>
            </p:txBody>
          </p:sp>
          <p:sp>
            <p:nvSpPr>
              <p:cNvPr id="12303" name="直接连接符 12302"/>
              <p:cNvSpPr/>
              <p:nvPr/>
            </p:nvSpPr>
            <p:spPr>
              <a:xfrm>
                <a:off x="4740" y="1440"/>
                <a:ext cx="0" cy="432"/>
              </a:xfrm>
              <a:prstGeom prst="line">
                <a:avLst/>
              </a:prstGeom>
              <a:ln w="31750" cap="flat" cmpd="sng">
                <a:solidFill>
                  <a:schemeClr val="tx1"/>
                </a:solidFill>
                <a:prstDash val="solid"/>
                <a:miter/>
                <a:headEnd type="none" w="med" len="med"/>
                <a:tailEnd type="none" w="med" len="med"/>
              </a:ln>
            </p:spPr>
          </p:sp>
          <p:sp>
            <p:nvSpPr>
              <p:cNvPr id="12304" name="文本框 12303"/>
              <p:cNvSpPr txBox="1"/>
              <p:nvPr/>
            </p:nvSpPr>
            <p:spPr>
              <a:xfrm>
                <a:off x="4236" y="1560"/>
                <a:ext cx="540" cy="278"/>
              </a:xfrm>
              <a:prstGeom prst="rect">
                <a:avLst/>
              </a:prstGeom>
              <a:noFill/>
              <a:ln w="9525">
                <a:noFill/>
              </a:ln>
            </p:spPr>
            <p:txBody>
              <a:bodyPr>
                <a:spAutoFit/>
              </a:bodyPr>
              <a:lstStyle/>
              <a:p>
                <a:pPr eaLnBrk="0" hangingPunct="0">
                  <a:buClr>
                    <a:schemeClr val="bg1"/>
                  </a:buClr>
                </a:pPr>
                <a:r>
                  <a:rPr lang="en-US" altLang="zh-CN" sz="2400" b="1">
                    <a:latin typeface="Times New Roman" panose="02020603050405020304" charset="0"/>
                  </a:rPr>
                  <a:t>x</a:t>
                </a:r>
                <a:r>
                  <a:rPr lang="en-US" altLang="zh-CN" sz="2400" b="1" baseline="-25000">
                    <a:latin typeface="Times New Roman" panose="02020603050405020304" charset="0"/>
                  </a:rPr>
                  <a:t>2</a:t>
                </a:r>
                <a:r>
                  <a:rPr lang="en-US" altLang="zh-CN" sz="2400" b="1">
                    <a:latin typeface="Times New Roman" panose="02020603050405020304" charset="0"/>
                  </a:rPr>
                  <a:t>= 3</a:t>
                </a:r>
              </a:p>
            </p:txBody>
          </p:sp>
        </p:grpSp>
        <p:grpSp>
          <p:nvGrpSpPr>
            <p:cNvPr id="12305" name="组合 12304"/>
            <p:cNvGrpSpPr/>
            <p:nvPr/>
          </p:nvGrpSpPr>
          <p:grpSpPr>
            <a:xfrm>
              <a:off x="3276" y="528"/>
              <a:ext cx="1728" cy="2677"/>
              <a:chOff x="3276" y="528"/>
              <a:chExt cx="1728" cy="2677"/>
            </a:xfrm>
          </p:grpSpPr>
          <p:grpSp>
            <p:nvGrpSpPr>
              <p:cNvPr id="12306" name="组合 12305"/>
              <p:cNvGrpSpPr/>
              <p:nvPr/>
            </p:nvGrpSpPr>
            <p:grpSpPr>
              <a:xfrm>
                <a:off x="3276" y="528"/>
                <a:ext cx="1728" cy="1814"/>
                <a:chOff x="3852" y="528"/>
                <a:chExt cx="1728" cy="1814"/>
              </a:xfrm>
            </p:grpSpPr>
            <p:sp>
              <p:nvSpPr>
                <p:cNvPr id="12307" name="椭圆 12306"/>
                <p:cNvSpPr/>
                <p:nvPr/>
              </p:nvSpPr>
              <p:spPr>
                <a:xfrm>
                  <a:off x="5292" y="528"/>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1</a:t>
                  </a:r>
                </a:p>
              </p:txBody>
            </p:sp>
            <p:grpSp>
              <p:nvGrpSpPr>
                <p:cNvPr id="12308" name="组合 12307"/>
                <p:cNvGrpSpPr/>
                <p:nvPr/>
              </p:nvGrpSpPr>
              <p:grpSpPr>
                <a:xfrm>
                  <a:off x="3876" y="1392"/>
                  <a:ext cx="852" cy="732"/>
                  <a:chOff x="3876" y="1392"/>
                  <a:chExt cx="852" cy="732"/>
                </a:xfrm>
              </p:grpSpPr>
              <p:sp>
                <p:nvSpPr>
                  <p:cNvPr id="12309" name="椭圆 12308"/>
                  <p:cNvSpPr/>
                  <p:nvPr/>
                </p:nvSpPr>
                <p:spPr>
                  <a:xfrm>
                    <a:off x="3876" y="1860"/>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3</a:t>
                    </a:r>
                  </a:p>
                </p:txBody>
              </p:sp>
              <p:sp>
                <p:nvSpPr>
                  <p:cNvPr id="12310" name="直接连接符 12309"/>
                  <p:cNvSpPr/>
                  <p:nvPr/>
                </p:nvSpPr>
                <p:spPr>
                  <a:xfrm flipH="1">
                    <a:off x="4044" y="1392"/>
                    <a:ext cx="684" cy="468"/>
                  </a:xfrm>
                  <a:prstGeom prst="line">
                    <a:avLst/>
                  </a:prstGeom>
                  <a:ln w="31750" cap="flat" cmpd="sng">
                    <a:solidFill>
                      <a:schemeClr val="tx1"/>
                    </a:solidFill>
                    <a:prstDash val="solid"/>
                    <a:miter/>
                    <a:headEnd type="none" w="med" len="med"/>
                    <a:tailEnd type="none" w="med" len="med"/>
                  </a:ln>
                </p:spPr>
              </p:sp>
              <p:sp>
                <p:nvSpPr>
                  <p:cNvPr id="12311" name="文本框 12310"/>
                  <p:cNvSpPr txBox="1"/>
                  <p:nvPr/>
                </p:nvSpPr>
                <p:spPr>
                  <a:xfrm>
                    <a:off x="3924" y="1404"/>
                    <a:ext cx="540" cy="288"/>
                  </a:xfrm>
                  <a:prstGeom prst="rect">
                    <a:avLst/>
                  </a:prstGeom>
                  <a:noFill/>
                  <a:ln w="9525">
                    <a:noFill/>
                  </a:ln>
                </p:spPr>
                <p:txBody>
                  <a:bodyPr>
                    <a:spAutoFit/>
                  </a:bodyPr>
                  <a:lstStyle/>
                  <a:p>
                    <a:pPr eaLnBrk="0" hangingPunct="0">
                      <a:buClr>
                        <a:schemeClr val="bg1"/>
                      </a:buClr>
                    </a:pPr>
                    <a:r>
                      <a:rPr lang="en-US" altLang="zh-CN" sz="2400" b="1">
                        <a:solidFill>
                          <a:srgbClr val="0000FF"/>
                        </a:solidFill>
                        <a:latin typeface="Times New Roman" panose="02020603050405020304" charset="0"/>
                      </a:rPr>
                      <a:t>x</a:t>
                    </a:r>
                    <a:r>
                      <a:rPr lang="en-US" altLang="zh-CN" sz="2400" b="1" baseline="-25000">
                        <a:solidFill>
                          <a:srgbClr val="0000FF"/>
                        </a:solidFill>
                        <a:latin typeface="Times New Roman" panose="02020603050405020304" charset="0"/>
                      </a:rPr>
                      <a:t>2</a:t>
                    </a:r>
                    <a:r>
                      <a:rPr lang="en-US" altLang="zh-CN" sz="2400" b="1">
                        <a:solidFill>
                          <a:srgbClr val="0000FF"/>
                        </a:solidFill>
                        <a:latin typeface="Times New Roman" panose="02020603050405020304" charset="0"/>
                      </a:rPr>
                      <a:t>= 2</a:t>
                    </a:r>
                  </a:p>
                </p:txBody>
              </p:sp>
            </p:grpSp>
            <p:grpSp>
              <p:nvGrpSpPr>
                <p:cNvPr id="12312" name="组合 12311"/>
                <p:cNvGrpSpPr/>
                <p:nvPr/>
              </p:nvGrpSpPr>
              <p:grpSpPr>
                <a:xfrm>
                  <a:off x="4608" y="732"/>
                  <a:ext cx="828" cy="696"/>
                  <a:chOff x="4608" y="732"/>
                  <a:chExt cx="828" cy="696"/>
                </a:xfrm>
              </p:grpSpPr>
              <p:sp>
                <p:nvSpPr>
                  <p:cNvPr id="12313" name="椭圆 12312"/>
                  <p:cNvSpPr/>
                  <p:nvPr/>
                </p:nvSpPr>
                <p:spPr>
                  <a:xfrm>
                    <a:off x="4608" y="1164"/>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2</a:t>
                    </a:r>
                  </a:p>
                </p:txBody>
              </p:sp>
              <p:sp>
                <p:nvSpPr>
                  <p:cNvPr id="12314" name="直接连接符 12313"/>
                  <p:cNvSpPr/>
                  <p:nvPr/>
                </p:nvSpPr>
                <p:spPr>
                  <a:xfrm flipH="1">
                    <a:off x="4764" y="792"/>
                    <a:ext cx="672" cy="372"/>
                  </a:xfrm>
                  <a:prstGeom prst="line">
                    <a:avLst/>
                  </a:prstGeom>
                  <a:ln w="31750" cap="flat" cmpd="sng">
                    <a:solidFill>
                      <a:schemeClr val="tx1"/>
                    </a:solidFill>
                    <a:prstDash val="solid"/>
                    <a:miter/>
                    <a:headEnd type="none" w="med" len="med"/>
                    <a:tailEnd type="none" w="med" len="med"/>
                  </a:ln>
                </p:spPr>
              </p:sp>
              <p:sp>
                <p:nvSpPr>
                  <p:cNvPr id="12315" name="文本框 12314"/>
                  <p:cNvSpPr txBox="1"/>
                  <p:nvPr/>
                </p:nvSpPr>
                <p:spPr>
                  <a:xfrm>
                    <a:off x="4728" y="732"/>
                    <a:ext cx="504" cy="288"/>
                  </a:xfrm>
                  <a:prstGeom prst="rect">
                    <a:avLst/>
                  </a:prstGeom>
                  <a:noFill/>
                  <a:ln w="9525">
                    <a:noFill/>
                  </a:ln>
                </p:spPr>
                <p:txBody>
                  <a:bodyPr>
                    <a:spAutoFit/>
                  </a:bodyPr>
                  <a:lstStyle/>
                  <a:p>
                    <a:pPr eaLnBrk="0" hangingPunct="0">
                      <a:buClr>
                        <a:schemeClr val="bg1"/>
                      </a:buClr>
                    </a:pPr>
                    <a:r>
                      <a:rPr lang="en-US" altLang="zh-CN" sz="2400" b="1">
                        <a:solidFill>
                          <a:srgbClr val="0000FF"/>
                        </a:solidFill>
                        <a:latin typeface="Times New Roman" panose="02020603050405020304" charset="0"/>
                      </a:rPr>
                      <a:t>x</a:t>
                    </a:r>
                    <a:r>
                      <a:rPr lang="en-US" altLang="zh-CN" sz="2400" b="1" baseline="-25000">
                        <a:solidFill>
                          <a:srgbClr val="0000FF"/>
                        </a:solidFill>
                        <a:latin typeface="Times New Roman" panose="02020603050405020304" charset="0"/>
                      </a:rPr>
                      <a:t>1</a:t>
                    </a:r>
                    <a:r>
                      <a:rPr lang="en-US" altLang="zh-CN" sz="2400" b="1">
                        <a:solidFill>
                          <a:srgbClr val="0000FF"/>
                        </a:solidFill>
                        <a:latin typeface="Times New Roman" panose="02020603050405020304" charset="0"/>
                      </a:rPr>
                      <a:t>=1</a:t>
                    </a:r>
                  </a:p>
                </p:txBody>
              </p:sp>
            </p:grpSp>
            <p:sp>
              <p:nvSpPr>
                <p:cNvPr id="12316" name="文本框 12315"/>
                <p:cNvSpPr txBox="1"/>
                <p:nvPr/>
              </p:nvSpPr>
              <p:spPr>
                <a:xfrm>
                  <a:off x="3852" y="2100"/>
                  <a:ext cx="420" cy="242"/>
                </a:xfrm>
                <a:prstGeom prst="rect">
                  <a:avLst/>
                </a:prstGeom>
                <a:noFill/>
                <a:ln w="9525">
                  <a:noFill/>
                </a:ln>
              </p:spPr>
              <p:txBody>
                <a:bodyPr>
                  <a:spAutoFit/>
                </a:bodyPr>
                <a:lstStyle/>
                <a:p>
                  <a:pPr>
                    <a:lnSpc>
                      <a:spcPct val="80000"/>
                    </a:lnSpc>
                    <a:spcBef>
                      <a:spcPct val="50000"/>
                    </a:spcBef>
                    <a:buClr>
                      <a:schemeClr val="bg1"/>
                    </a:buClr>
                  </a:pPr>
                  <a:r>
                    <a:rPr lang="en-US" altLang="zh-CN" sz="2400" b="1">
                      <a:solidFill>
                        <a:srgbClr val="FF0000"/>
                      </a:solidFill>
                      <a:latin typeface="Times New Roman" panose="02020603050405020304" charset="0"/>
                    </a:rPr>
                    <a:t>kill</a:t>
                  </a:r>
                </a:p>
              </p:txBody>
            </p:sp>
          </p:grpSp>
          <p:sp>
            <p:nvSpPr>
              <p:cNvPr id="12317" name="直接连接符 12316"/>
              <p:cNvSpPr/>
              <p:nvPr/>
            </p:nvSpPr>
            <p:spPr>
              <a:xfrm flipV="1">
                <a:off x="3468" y="1404"/>
                <a:ext cx="660" cy="456"/>
              </a:xfrm>
              <a:prstGeom prst="line">
                <a:avLst/>
              </a:prstGeom>
              <a:ln w="38100" cap="flat" cmpd="sng">
                <a:solidFill>
                  <a:srgbClr val="FF0000"/>
                </a:solidFill>
                <a:prstDash val="solid"/>
                <a:miter/>
                <a:headEnd type="none" w="med" len="med"/>
                <a:tailEnd type="triangle" w="med" len="med"/>
              </a:ln>
            </p:spPr>
          </p:sp>
          <p:grpSp>
            <p:nvGrpSpPr>
              <p:cNvPr id="12318" name="组合 12317"/>
              <p:cNvGrpSpPr/>
              <p:nvPr/>
            </p:nvGrpSpPr>
            <p:grpSpPr>
              <a:xfrm>
                <a:off x="4188" y="2112"/>
                <a:ext cx="648" cy="864"/>
                <a:chOff x="4740" y="2112"/>
                <a:chExt cx="648" cy="864"/>
              </a:xfrm>
            </p:grpSpPr>
            <p:sp>
              <p:nvSpPr>
                <p:cNvPr id="12319" name="椭圆 12318"/>
                <p:cNvSpPr/>
                <p:nvPr/>
              </p:nvSpPr>
              <p:spPr>
                <a:xfrm>
                  <a:off x="4860" y="2712"/>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11</a:t>
                  </a:r>
                </a:p>
              </p:txBody>
            </p:sp>
            <p:sp>
              <p:nvSpPr>
                <p:cNvPr id="12320" name="直接连接符 12319"/>
                <p:cNvSpPr/>
                <p:nvPr/>
              </p:nvSpPr>
              <p:spPr>
                <a:xfrm>
                  <a:off x="4740" y="2112"/>
                  <a:ext cx="264" cy="600"/>
                </a:xfrm>
                <a:prstGeom prst="line">
                  <a:avLst/>
                </a:prstGeom>
                <a:ln w="31750" cap="flat" cmpd="sng">
                  <a:solidFill>
                    <a:schemeClr val="tx1"/>
                  </a:solidFill>
                  <a:prstDash val="solid"/>
                  <a:miter/>
                  <a:headEnd type="none" w="med" len="med"/>
                  <a:tailEnd type="none" w="med" len="med"/>
                </a:ln>
              </p:spPr>
            </p:sp>
            <p:sp>
              <p:nvSpPr>
                <p:cNvPr id="12321" name="文本框 12320"/>
                <p:cNvSpPr txBox="1"/>
                <p:nvPr/>
              </p:nvSpPr>
              <p:spPr>
                <a:xfrm>
                  <a:off x="4848" y="2208"/>
                  <a:ext cx="540" cy="288"/>
                </a:xfrm>
                <a:prstGeom prst="rect">
                  <a:avLst/>
                </a:prstGeom>
                <a:noFill/>
                <a:ln w="9525">
                  <a:noFill/>
                </a:ln>
              </p:spPr>
              <p:txBody>
                <a:bodyPr>
                  <a:spAutoFit/>
                </a:bodyPr>
                <a:lstStyle/>
                <a:p>
                  <a:pPr eaLnBrk="0" hangingPunct="0">
                    <a:buClr>
                      <a:schemeClr val="bg1"/>
                    </a:buClr>
                  </a:pPr>
                  <a:r>
                    <a:rPr lang="en-US" altLang="zh-CN" sz="2400" b="1">
                      <a:latin typeface="Times New Roman" panose="02020603050405020304" charset="0"/>
                    </a:rPr>
                    <a:t>x</a:t>
                  </a:r>
                  <a:r>
                    <a:rPr lang="en-US" altLang="zh-CN" sz="2400" b="1" baseline="-25000">
                      <a:latin typeface="Times New Roman" panose="02020603050405020304" charset="0"/>
                    </a:rPr>
                    <a:t>3</a:t>
                  </a:r>
                  <a:r>
                    <a:rPr lang="en-US" altLang="zh-CN" sz="2400" b="1">
                      <a:latin typeface="Times New Roman" panose="02020603050405020304" charset="0"/>
                    </a:rPr>
                    <a:t>=4</a:t>
                  </a:r>
                </a:p>
              </p:txBody>
            </p:sp>
          </p:grpSp>
          <p:grpSp>
            <p:nvGrpSpPr>
              <p:cNvPr id="12322" name="组合 12321"/>
              <p:cNvGrpSpPr/>
              <p:nvPr/>
            </p:nvGrpSpPr>
            <p:grpSpPr>
              <a:xfrm>
                <a:off x="3612" y="2124"/>
                <a:ext cx="564" cy="852"/>
                <a:chOff x="4164" y="2124"/>
                <a:chExt cx="564" cy="852"/>
              </a:xfrm>
            </p:grpSpPr>
            <p:sp>
              <p:nvSpPr>
                <p:cNvPr id="12323" name="椭圆 12322"/>
                <p:cNvSpPr/>
                <p:nvPr/>
              </p:nvSpPr>
              <p:spPr>
                <a:xfrm>
                  <a:off x="4320" y="2712"/>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9</a:t>
                  </a:r>
                </a:p>
              </p:txBody>
            </p:sp>
            <p:sp>
              <p:nvSpPr>
                <p:cNvPr id="12324" name="直接连接符 12323"/>
                <p:cNvSpPr/>
                <p:nvPr/>
              </p:nvSpPr>
              <p:spPr>
                <a:xfrm flipH="1">
                  <a:off x="4464" y="2124"/>
                  <a:ext cx="264" cy="588"/>
                </a:xfrm>
                <a:prstGeom prst="line">
                  <a:avLst/>
                </a:prstGeom>
                <a:ln w="31750" cap="flat" cmpd="sng">
                  <a:solidFill>
                    <a:schemeClr val="tx1"/>
                  </a:solidFill>
                  <a:prstDash val="solid"/>
                  <a:miter/>
                  <a:headEnd type="none" w="med" len="med"/>
                  <a:tailEnd type="none" w="med" len="med"/>
                </a:ln>
              </p:spPr>
            </p:sp>
            <p:sp>
              <p:nvSpPr>
                <p:cNvPr id="12325" name="文本框 12324"/>
                <p:cNvSpPr txBox="1"/>
                <p:nvPr/>
              </p:nvSpPr>
              <p:spPr>
                <a:xfrm>
                  <a:off x="4164" y="2220"/>
                  <a:ext cx="516" cy="288"/>
                </a:xfrm>
                <a:prstGeom prst="rect">
                  <a:avLst/>
                </a:prstGeom>
                <a:noFill/>
                <a:ln w="9525">
                  <a:noFill/>
                </a:ln>
              </p:spPr>
              <p:txBody>
                <a:bodyPr>
                  <a:spAutoFit/>
                </a:bodyPr>
                <a:lstStyle/>
                <a:p>
                  <a:pPr eaLnBrk="0" hangingPunct="0">
                    <a:buClr>
                      <a:schemeClr val="bg1"/>
                    </a:buClr>
                  </a:pPr>
                  <a:r>
                    <a:rPr lang="en-US" altLang="zh-CN" sz="2400" b="1">
                      <a:latin typeface="Times New Roman" panose="02020603050405020304" charset="0"/>
                    </a:rPr>
                    <a:t>x</a:t>
                  </a:r>
                  <a:r>
                    <a:rPr lang="en-US" altLang="zh-CN" sz="2400" b="1" baseline="-25000">
                      <a:latin typeface="Times New Roman" panose="02020603050405020304" charset="0"/>
                    </a:rPr>
                    <a:t>3</a:t>
                  </a:r>
                  <a:r>
                    <a:rPr lang="en-US" altLang="zh-CN" sz="2400" b="1">
                      <a:latin typeface="Times New Roman" panose="02020603050405020304" charset="0"/>
                    </a:rPr>
                    <a:t>=2</a:t>
                  </a:r>
                </a:p>
              </p:txBody>
            </p:sp>
          </p:grpSp>
          <p:sp>
            <p:nvSpPr>
              <p:cNvPr id="12326" name="文本框 12325"/>
              <p:cNvSpPr txBox="1"/>
              <p:nvPr/>
            </p:nvSpPr>
            <p:spPr>
              <a:xfrm>
                <a:off x="3732" y="2963"/>
                <a:ext cx="408" cy="242"/>
              </a:xfrm>
              <a:prstGeom prst="rect">
                <a:avLst/>
              </a:prstGeom>
              <a:noFill/>
              <a:ln w="9525">
                <a:noFill/>
              </a:ln>
            </p:spPr>
            <p:txBody>
              <a:bodyPr>
                <a:spAutoFit/>
              </a:bodyPr>
              <a:lstStyle/>
              <a:p>
                <a:pPr>
                  <a:lnSpc>
                    <a:spcPct val="80000"/>
                  </a:lnSpc>
                  <a:spcBef>
                    <a:spcPct val="50000"/>
                  </a:spcBef>
                  <a:buClr>
                    <a:schemeClr val="bg1"/>
                  </a:buClr>
                </a:pPr>
                <a:r>
                  <a:rPr lang="en-US" altLang="zh-CN" sz="2400" b="1">
                    <a:solidFill>
                      <a:srgbClr val="FF0000"/>
                    </a:solidFill>
                    <a:latin typeface="Times New Roman" panose="02020603050405020304" charset="0"/>
                  </a:rPr>
                  <a:t>kill</a:t>
                </a:r>
              </a:p>
            </p:txBody>
          </p:sp>
          <p:sp>
            <p:nvSpPr>
              <p:cNvPr id="12327" name="文本框 12326"/>
              <p:cNvSpPr txBox="1"/>
              <p:nvPr/>
            </p:nvSpPr>
            <p:spPr>
              <a:xfrm>
                <a:off x="4284" y="2963"/>
                <a:ext cx="408" cy="242"/>
              </a:xfrm>
              <a:prstGeom prst="rect">
                <a:avLst/>
              </a:prstGeom>
              <a:noFill/>
              <a:ln w="9525">
                <a:noFill/>
              </a:ln>
            </p:spPr>
            <p:txBody>
              <a:bodyPr>
                <a:spAutoFit/>
              </a:bodyPr>
              <a:lstStyle/>
              <a:p>
                <a:pPr>
                  <a:lnSpc>
                    <a:spcPct val="80000"/>
                  </a:lnSpc>
                  <a:spcBef>
                    <a:spcPct val="50000"/>
                  </a:spcBef>
                  <a:buClr>
                    <a:schemeClr val="bg1"/>
                  </a:buClr>
                </a:pPr>
                <a:r>
                  <a:rPr lang="en-US" altLang="zh-CN" sz="2400" b="1">
                    <a:solidFill>
                      <a:srgbClr val="FF0000"/>
                    </a:solidFill>
                    <a:latin typeface="Times New Roman" panose="02020603050405020304" charset="0"/>
                  </a:rPr>
                  <a:t>kill</a:t>
                </a:r>
              </a:p>
            </p:txBody>
          </p:sp>
        </p:grpSp>
      </p:grpSp>
      <p:sp>
        <p:nvSpPr>
          <p:cNvPr id="12328" name="直接连接符 12327"/>
          <p:cNvSpPr/>
          <p:nvPr/>
        </p:nvSpPr>
        <p:spPr>
          <a:xfrm flipV="1">
            <a:off x="8894445" y="2511425"/>
            <a:ext cx="0" cy="704850"/>
          </a:xfrm>
          <a:prstGeom prst="line">
            <a:avLst/>
          </a:prstGeom>
          <a:ln w="38100" cap="flat" cmpd="sng">
            <a:solidFill>
              <a:srgbClr val="FF0000"/>
            </a:solidFill>
            <a:prstDash val="solid"/>
            <a:miter/>
            <a:headEnd type="none" w="med" len="med"/>
            <a:tailEnd type="triangle" w="med" len="med"/>
          </a:ln>
        </p:spPr>
      </p:sp>
      <p:grpSp>
        <p:nvGrpSpPr>
          <p:cNvPr id="12329" name="组合 12328"/>
          <p:cNvGrpSpPr/>
          <p:nvPr/>
        </p:nvGrpSpPr>
        <p:grpSpPr>
          <a:xfrm>
            <a:off x="9580245" y="3521075"/>
            <a:ext cx="819150" cy="1485900"/>
            <a:chOff x="4620" y="2040"/>
            <a:chExt cx="516" cy="936"/>
          </a:xfrm>
        </p:grpSpPr>
        <p:sp>
          <p:nvSpPr>
            <p:cNvPr id="12330" name="椭圆 12329"/>
            <p:cNvSpPr/>
            <p:nvPr/>
          </p:nvSpPr>
          <p:spPr>
            <a:xfrm>
              <a:off x="4704" y="2712"/>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14</a:t>
              </a:r>
            </a:p>
          </p:txBody>
        </p:sp>
        <p:sp>
          <p:nvSpPr>
            <p:cNvPr id="12331" name="直接连接符 12330"/>
            <p:cNvSpPr/>
            <p:nvPr/>
          </p:nvSpPr>
          <p:spPr>
            <a:xfrm flipH="1">
              <a:off x="4848" y="2124"/>
              <a:ext cx="264" cy="588"/>
            </a:xfrm>
            <a:prstGeom prst="line">
              <a:avLst/>
            </a:prstGeom>
            <a:ln w="31750" cap="flat" cmpd="sng">
              <a:solidFill>
                <a:schemeClr val="tx1"/>
              </a:solidFill>
              <a:prstDash val="solid"/>
              <a:miter/>
              <a:headEnd type="none" w="med" len="med"/>
              <a:tailEnd type="none" w="med" len="med"/>
            </a:ln>
          </p:spPr>
        </p:sp>
        <p:sp>
          <p:nvSpPr>
            <p:cNvPr id="12332" name="文本框 12331"/>
            <p:cNvSpPr txBox="1"/>
            <p:nvPr/>
          </p:nvSpPr>
          <p:spPr>
            <a:xfrm>
              <a:off x="4620" y="2040"/>
              <a:ext cx="516" cy="288"/>
            </a:xfrm>
            <a:prstGeom prst="rect">
              <a:avLst/>
            </a:prstGeom>
            <a:noFill/>
            <a:ln w="9525">
              <a:noFill/>
            </a:ln>
          </p:spPr>
          <p:txBody>
            <a:bodyPr>
              <a:spAutoFit/>
            </a:bodyPr>
            <a:lstStyle/>
            <a:p>
              <a:pPr eaLnBrk="0" hangingPunct="0">
                <a:buClr>
                  <a:schemeClr val="bg1"/>
                </a:buClr>
              </a:pPr>
              <a:r>
                <a:rPr lang="en-US" altLang="zh-CN" sz="2400" b="1">
                  <a:latin typeface="Times New Roman" panose="02020603050405020304" charset="0"/>
                </a:rPr>
                <a:t>x</a:t>
              </a:r>
              <a:r>
                <a:rPr lang="en-US" altLang="zh-CN" sz="2400" b="1" baseline="-25000">
                  <a:latin typeface="Times New Roman" panose="02020603050405020304" charset="0"/>
                </a:rPr>
                <a:t>3</a:t>
              </a:r>
              <a:r>
                <a:rPr lang="en-US" altLang="zh-CN" sz="2400" b="1">
                  <a:latin typeface="Times New Roman" panose="02020603050405020304" charset="0"/>
                </a:rPr>
                <a:t>=2</a:t>
              </a:r>
            </a:p>
          </p:txBody>
        </p:sp>
      </p:grpSp>
      <p:sp>
        <p:nvSpPr>
          <p:cNvPr id="12333" name="文本框 12332"/>
          <p:cNvSpPr txBox="1"/>
          <p:nvPr/>
        </p:nvSpPr>
        <p:spPr>
          <a:xfrm>
            <a:off x="9853295" y="6357938"/>
            <a:ext cx="647700" cy="384175"/>
          </a:xfrm>
          <a:prstGeom prst="rect">
            <a:avLst/>
          </a:prstGeom>
          <a:noFill/>
          <a:ln w="9525">
            <a:noFill/>
          </a:ln>
        </p:spPr>
        <p:txBody>
          <a:bodyPr>
            <a:spAutoFit/>
          </a:bodyPr>
          <a:lstStyle/>
          <a:p>
            <a:pPr>
              <a:lnSpc>
                <a:spcPct val="80000"/>
              </a:lnSpc>
              <a:spcBef>
                <a:spcPct val="50000"/>
              </a:spcBef>
              <a:buClr>
                <a:schemeClr val="bg1"/>
              </a:buClr>
            </a:pPr>
            <a:r>
              <a:rPr lang="en-US" altLang="zh-CN" sz="2400" b="1">
                <a:solidFill>
                  <a:srgbClr val="FF0000"/>
                </a:solidFill>
                <a:latin typeface="Times New Roman" panose="02020603050405020304" charset="0"/>
              </a:rPr>
              <a:t>kill</a:t>
            </a:r>
          </a:p>
        </p:txBody>
      </p:sp>
      <p:graphicFrame>
        <p:nvGraphicFramePr>
          <p:cNvPr id="12334" name="表格 12333"/>
          <p:cNvGraphicFramePr/>
          <p:nvPr/>
        </p:nvGraphicFramePr>
        <p:xfrm>
          <a:off x="822008" y="2271713"/>
          <a:ext cx="1885950" cy="1797050"/>
        </p:xfrm>
        <a:graphic>
          <a:graphicData uri="http://schemas.openxmlformats.org/drawingml/2006/table">
            <a:tbl>
              <a:tblPr/>
              <a:tblGrid>
                <a:gridCol w="471488">
                  <a:extLst>
                    <a:ext uri="{9D8B030D-6E8A-4147-A177-3AD203B41FA5}">
                      <a16:colId xmlns:a16="http://schemas.microsoft.com/office/drawing/2014/main" val="20000"/>
                    </a:ext>
                  </a:extLst>
                </a:gridCol>
                <a:gridCol w="471487">
                  <a:extLst>
                    <a:ext uri="{9D8B030D-6E8A-4147-A177-3AD203B41FA5}">
                      <a16:colId xmlns:a16="http://schemas.microsoft.com/office/drawing/2014/main" val="20001"/>
                    </a:ext>
                  </a:extLst>
                </a:gridCol>
                <a:gridCol w="471488">
                  <a:extLst>
                    <a:ext uri="{9D8B030D-6E8A-4147-A177-3AD203B41FA5}">
                      <a16:colId xmlns:a16="http://schemas.microsoft.com/office/drawing/2014/main" val="20002"/>
                    </a:ext>
                  </a:extLst>
                </a:gridCol>
                <a:gridCol w="471487">
                  <a:extLst>
                    <a:ext uri="{9D8B030D-6E8A-4147-A177-3AD203B41FA5}">
                      <a16:colId xmlns:a16="http://schemas.microsoft.com/office/drawing/2014/main" val="20003"/>
                    </a:ext>
                  </a:extLst>
                </a:gridCol>
              </a:tblGrid>
              <a:tr h="449263">
                <a:tc>
                  <a:txBody>
                    <a:bodyPr/>
                    <a:lstStyle/>
                    <a:p>
                      <a:pPr marL="0" lvl="0" indent="0" algn="ctr">
                        <a:lnSpc>
                          <a:spcPct val="80000"/>
                        </a:lnSpc>
                        <a:spcBef>
                          <a:spcPct val="0"/>
                        </a:spcBef>
                        <a:buClr>
                          <a:schemeClr val="bg1"/>
                        </a:buClr>
                        <a:buNone/>
                      </a:pPr>
                      <a:r>
                        <a:rPr lang="en-US" altLang="zh-CN" b="1">
                          <a:latin typeface="Times New Roman" panose="02020603050405020304" charset="0"/>
                        </a:rPr>
                        <a:t>1</a:t>
                      </a:r>
                      <a:endParaRPr lang="zh-CN" altLang="en-US" b="1">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80000"/>
                        </a:lnSpc>
                        <a:spcBef>
                          <a:spcPct val="0"/>
                        </a:spcBef>
                        <a:buClr>
                          <a:schemeClr val="bg1"/>
                        </a:buClr>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80000"/>
                        </a:lnSpc>
                        <a:spcBef>
                          <a:spcPct val="0"/>
                        </a:spcBef>
                        <a:buClr>
                          <a:schemeClr val="bg1"/>
                        </a:buClr>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80000"/>
                        </a:lnSpc>
                        <a:spcBef>
                          <a:spcPct val="0"/>
                        </a:spcBef>
                        <a:buClr>
                          <a:schemeClr val="bg1"/>
                        </a:buClr>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49262">
                <a:tc>
                  <a:txBody>
                    <a:bodyPr/>
                    <a:lstStyle/>
                    <a:p>
                      <a:pPr marL="0" lvl="0" indent="0">
                        <a:lnSpc>
                          <a:spcPct val="80000"/>
                        </a:lnSpc>
                        <a:spcBef>
                          <a:spcPct val="0"/>
                        </a:spcBef>
                        <a:buClr>
                          <a:schemeClr val="bg1"/>
                        </a:buClr>
                        <a:buNone/>
                      </a:pPr>
                      <a:endParaRPr lang="zh-CN" altLang="en-US"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80000"/>
                        </a:lnSpc>
                        <a:spcBef>
                          <a:spcPct val="0"/>
                        </a:spcBef>
                        <a:buClr>
                          <a:schemeClr val="bg1"/>
                        </a:buClr>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80000"/>
                        </a:lnSpc>
                        <a:spcBef>
                          <a:spcPct val="0"/>
                        </a:spcBef>
                        <a:buClr>
                          <a:schemeClr val="bg1"/>
                        </a:buClr>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80000"/>
                        </a:lnSpc>
                        <a:spcBef>
                          <a:spcPct val="0"/>
                        </a:spcBef>
                        <a:buClr>
                          <a:schemeClr val="bg1"/>
                        </a:buClr>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49263">
                <a:tc>
                  <a:txBody>
                    <a:bodyPr/>
                    <a:lstStyle/>
                    <a:p>
                      <a:pPr marL="0" lvl="0" indent="0">
                        <a:lnSpc>
                          <a:spcPct val="80000"/>
                        </a:lnSpc>
                        <a:spcBef>
                          <a:spcPct val="0"/>
                        </a:spcBef>
                        <a:buClr>
                          <a:schemeClr val="bg1"/>
                        </a:buClr>
                        <a:buNone/>
                      </a:pPr>
                      <a:endParaRPr lang="zh-CN" altLang="en-US"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80000"/>
                        </a:lnSpc>
                        <a:spcBef>
                          <a:spcPct val="0"/>
                        </a:spcBef>
                        <a:buClr>
                          <a:schemeClr val="bg1"/>
                        </a:buClr>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80000"/>
                        </a:lnSpc>
                        <a:spcBef>
                          <a:spcPct val="0"/>
                        </a:spcBef>
                        <a:buClr>
                          <a:schemeClr val="bg1"/>
                        </a:buClr>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80000"/>
                        </a:lnSpc>
                        <a:spcBef>
                          <a:spcPct val="0"/>
                        </a:spcBef>
                        <a:buClr>
                          <a:schemeClr val="bg1"/>
                        </a:buClr>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49262">
                <a:tc>
                  <a:txBody>
                    <a:bodyPr/>
                    <a:lstStyle/>
                    <a:p>
                      <a:pPr marL="0" lvl="0" indent="0">
                        <a:lnSpc>
                          <a:spcPct val="80000"/>
                        </a:lnSpc>
                        <a:spcBef>
                          <a:spcPct val="0"/>
                        </a:spcBef>
                        <a:buClr>
                          <a:schemeClr val="bg1"/>
                        </a:buClr>
                        <a:buNone/>
                      </a:pPr>
                      <a:endParaRPr lang="zh-CN" altLang="en-US"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80000"/>
                        </a:lnSpc>
                        <a:spcBef>
                          <a:spcPct val="0"/>
                        </a:spcBef>
                        <a:buClr>
                          <a:schemeClr val="bg1"/>
                        </a:buClr>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80000"/>
                        </a:lnSpc>
                        <a:spcBef>
                          <a:spcPct val="0"/>
                        </a:spcBef>
                        <a:buClr>
                          <a:schemeClr val="bg1"/>
                        </a:buClr>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nSpc>
                          <a:spcPct val="80000"/>
                        </a:lnSpc>
                        <a:spcBef>
                          <a:spcPct val="0"/>
                        </a:spcBef>
                        <a:buClr>
                          <a:schemeClr val="bg1"/>
                        </a:buClr>
                        <a:buNone/>
                      </a:pPr>
                      <a:endParaRPr lang="zh-CN" altLang="en-US"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graphicFrame>
        <p:nvGraphicFramePr>
          <p:cNvPr id="12361" name="表格 12360"/>
          <p:cNvGraphicFramePr/>
          <p:nvPr/>
        </p:nvGraphicFramePr>
        <p:xfrm>
          <a:off x="841058" y="4767263"/>
          <a:ext cx="1885950" cy="1797050"/>
        </p:xfrm>
        <a:graphic>
          <a:graphicData uri="http://schemas.openxmlformats.org/drawingml/2006/table">
            <a:tbl>
              <a:tblPr/>
              <a:tblGrid>
                <a:gridCol w="471488">
                  <a:extLst>
                    <a:ext uri="{9D8B030D-6E8A-4147-A177-3AD203B41FA5}">
                      <a16:colId xmlns:a16="http://schemas.microsoft.com/office/drawing/2014/main" val="20000"/>
                    </a:ext>
                  </a:extLst>
                </a:gridCol>
                <a:gridCol w="471487">
                  <a:extLst>
                    <a:ext uri="{9D8B030D-6E8A-4147-A177-3AD203B41FA5}">
                      <a16:colId xmlns:a16="http://schemas.microsoft.com/office/drawing/2014/main" val="20001"/>
                    </a:ext>
                  </a:extLst>
                </a:gridCol>
                <a:gridCol w="471488">
                  <a:extLst>
                    <a:ext uri="{9D8B030D-6E8A-4147-A177-3AD203B41FA5}">
                      <a16:colId xmlns:a16="http://schemas.microsoft.com/office/drawing/2014/main" val="20002"/>
                    </a:ext>
                  </a:extLst>
                </a:gridCol>
                <a:gridCol w="471487">
                  <a:extLst>
                    <a:ext uri="{9D8B030D-6E8A-4147-A177-3AD203B41FA5}">
                      <a16:colId xmlns:a16="http://schemas.microsoft.com/office/drawing/2014/main" val="20003"/>
                    </a:ext>
                  </a:extLst>
                </a:gridCol>
              </a:tblGrid>
              <a:tr h="449263">
                <a:tc>
                  <a:txBody>
                    <a:bodyPr/>
                    <a:lstStyle/>
                    <a:p>
                      <a:pPr marL="0" lvl="0" indent="0" algn="ctr">
                        <a:lnSpc>
                          <a:spcPct val="80000"/>
                        </a:lnSpc>
                        <a:spcBef>
                          <a:spcPct val="0"/>
                        </a:spcBef>
                        <a:buClr>
                          <a:schemeClr val="bg1"/>
                        </a:buClr>
                        <a:buNone/>
                      </a:pPr>
                      <a:r>
                        <a:rPr lang="en-US" altLang="zh-CN" b="1">
                          <a:latin typeface="Times New Roman" panose="02020603050405020304" charset="0"/>
                        </a:rPr>
                        <a:t>1</a:t>
                      </a:r>
                      <a:endParaRPr lang="zh-CN" altLang="en-US" b="1">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49262">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r>
                        <a:rPr lang="en-US" altLang="zh-CN" b="1">
                          <a:latin typeface="Times New Roman" panose="02020603050405020304" charset="0"/>
                        </a:rPr>
                        <a:t>2</a:t>
                      </a:r>
                      <a:endParaRPr lang="zh-CN" altLang="en-US" b="1">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49263">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49262">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graphicFrame>
        <p:nvGraphicFramePr>
          <p:cNvPr id="12388" name="表格 12387"/>
          <p:cNvGraphicFramePr/>
          <p:nvPr/>
        </p:nvGraphicFramePr>
        <p:xfrm>
          <a:off x="3565208" y="4760913"/>
          <a:ext cx="1885950" cy="1803400"/>
        </p:xfrm>
        <a:graphic>
          <a:graphicData uri="http://schemas.openxmlformats.org/drawingml/2006/table">
            <a:tbl>
              <a:tblPr/>
              <a:tblGrid>
                <a:gridCol w="471488">
                  <a:extLst>
                    <a:ext uri="{9D8B030D-6E8A-4147-A177-3AD203B41FA5}">
                      <a16:colId xmlns:a16="http://schemas.microsoft.com/office/drawing/2014/main" val="20000"/>
                    </a:ext>
                  </a:extLst>
                </a:gridCol>
                <a:gridCol w="471487">
                  <a:extLst>
                    <a:ext uri="{9D8B030D-6E8A-4147-A177-3AD203B41FA5}">
                      <a16:colId xmlns:a16="http://schemas.microsoft.com/office/drawing/2014/main" val="20001"/>
                    </a:ext>
                  </a:extLst>
                </a:gridCol>
                <a:gridCol w="471488">
                  <a:extLst>
                    <a:ext uri="{9D8B030D-6E8A-4147-A177-3AD203B41FA5}">
                      <a16:colId xmlns:a16="http://schemas.microsoft.com/office/drawing/2014/main" val="20002"/>
                    </a:ext>
                  </a:extLst>
                </a:gridCol>
                <a:gridCol w="471487">
                  <a:extLst>
                    <a:ext uri="{9D8B030D-6E8A-4147-A177-3AD203B41FA5}">
                      <a16:colId xmlns:a16="http://schemas.microsoft.com/office/drawing/2014/main" val="20003"/>
                    </a:ext>
                  </a:extLst>
                </a:gridCol>
              </a:tblGrid>
              <a:tr h="455613">
                <a:tc>
                  <a:txBody>
                    <a:bodyPr/>
                    <a:lstStyle/>
                    <a:p>
                      <a:pPr marL="0" lvl="0" indent="0" algn="ctr">
                        <a:lnSpc>
                          <a:spcPct val="80000"/>
                        </a:lnSpc>
                        <a:spcBef>
                          <a:spcPct val="0"/>
                        </a:spcBef>
                        <a:buClr>
                          <a:schemeClr val="bg1"/>
                        </a:buClr>
                        <a:buNone/>
                      </a:pPr>
                      <a:r>
                        <a:rPr lang="en-US" altLang="zh-CN" b="1">
                          <a:latin typeface="Times New Roman" panose="02020603050405020304" charset="0"/>
                        </a:rPr>
                        <a:t>1</a:t>
                      </a:r>
                      <a:endParaRPr lang="zh-CN" altLang="en-US" b="1">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49262">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r>
                        <a:rPr lang="en-US" altLang="zh-CN" b="1">
                          <a:latin typeface="Times New Roman" panose="02020603050405020304" charset="0"/>
                        </a:rPr>
                        <a:t>2</a:t>
                      </a:r>
                      <a:endParaRPr lang="zh-CN" altLang="en-US" b="1">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49263">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r>
                        <a:rPr lang="en-US" altLang="zh-CN" b="1">
                          <a:latin typeface="Times New Roman" panose="02020603050405020304" charset="0"/>
                        </a:rPr>
                        <a:t>3</a:t>
                      </a:r>
                      <a:endParaRPr lang="zh-CN" altLang="en-US" b="1">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solidFill>
                          <a:srgbClr val="FF0000"/>
                        </a:solidFill>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49262">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r>
                        <a:rPr lang="en-US" altLang="zh-CN" b="1">
                          <a:solidFill>
                            <a:srgbClr val="FF0000"/>
                          </a:solidFill>
                          <a:latin typeface="Times New Roman" panose="02020603050405020304" charset="0"/>
                        </a:rPr>
                        <a:t>4</a:t>
                      </a:r>
                      <a:endParaRPr lang="zh-CN" altLang="en-US" b="1">
                        <a:solidFill>
                          <a:srgbClr val="FF0000"/>
                        </a:solidFill>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sp>
        <p:nvSpPr>
          <p:cNvPr id="12415" name="直接连接符 12414"/>
          <p:cNvSpPr/>
          <p:nvPr/>
        </p:nvSpPr>
        <p:spPr>
          <a:xfrm>
            <a:off x="1755458" y="4151313"/>
            <a:ext cx="0" cy="571500"/>
          </a:xfrm>
          <a:prstGeom prst="line">
            <a:avLst/>
          </a:prstGeom>
          <a:ln w="38100" cap="flat" cmpd="sng">
            <a:solidFill>
              <a:schemeClr val="tx1"/>
            </a:solidFill>
            <a:prstDash val="solid"/>
            <a:headEnd type="none" w="med" len="med"/>
            <a:tailEnd type="triangle" w="med" len="med"/>
          </a:ln>
        </p:spPr>
      </p:sp>
      <p:sp>
        <p:nvSpPr>
          <p:cNvPr id="12416" name="直接连接符 12415"/>
          <p:cNvSpPr/>
          <p:nvPr/>
        </p:nvSpPr>
        <p:spPr>
          <a:xfrm>
            <a:off x="2822258" y="5713413"/>
            <a:ext cx="666750" cy="0"/>
          </a:xfrm>
          <a:prstGeom prst="line">
            <a:avLst/>
          </a:prstGeom>
          <a:ln w="38100" cap="flat" cmpd="sng">
            <a:solidFill>
              <a:schemeClr val="tx1"/>
            </a:solidFill>
            <a:prstDash val="solid"/>
            <a:headEnd type="none" w="med" len="med"/>
            <a:tailEnd type="triangle" w="med" len="med"/>
          </a:ln>
        </p:spPr>
      </p:sp>
      <p:graphicFrame>
        <p:nvGraphicFramePr>
          <p:cNvPr id="12417" name="表格 12416"/>
          <p:cNvGraphicFramePr/>
          <p:nvPr/>
        </p:nvGraphicFramePr>
        <p:xfrm>
          <a:off x="3565208" y="2271713"/>
          <a:ext cx="1885950" cy="1797050"/>
        </p:xfrm>
        <a:graphic>
          <a:graphicData uri="http://schemas.openxmlformats.org/drawingml/2006/table">
            <a:tbl>
              <a:tblPr/>
              <a:tblGrid>
                <a:gridCol w="471488">
                  <a:extLst>
                    <a:ext uri="{9D8B030D-6E8A-4147-A177-3AD203B41FA5}">
                      <a16:colId xmlns:a16="http://schemas.microsoft.com/office/drawing/2014/main" val="20000"/>
                    </a:ext>
                  </a:extLst>
                </a:gridCol>
                <a:gridCol w="471487">
                  <a:extLst>
                    <a:ext uri="{9D8B030D-6E8A-4147-A177-3AD203B41FA5}">
                      <a16:colId xmlns:a16="http://schemas.microsoft.com/office/drawing/2014/main" val="20001"/>
                    </a:ext>
                  </a:extLst>
                </a:gridCol>
                <a:gridCol w="471488">
                  <a:extLst>
                    <a:ext uri="{9D8B030D-6E8A-4147-A177-3AD203B41FA5}">
                      <a16:colId xmlns:a16="http://schemas.microsoft.com/office/drawing/2014/main" val="20002"/>
                    </a:ext>
                  </a:extLst>
                </a:gridCol>
                <a:gridCol w="471487">
                  <a:extLst>
                    <a:ext uri="{9D8B030D-6E8A-4147-A177-3AD203B41FA5}">
                      <a16:colId xmlns:a16="http://schemas.microsoft.com/office/drawing/2014/main" val="20003"/>
                    </a:ext>
                  </a:extLst>
                </a:gridCol>
              </a:tblGrid>
              <a:tr h="449263">
                <a:tc>
                  <a:txBody>
                    <a:bodyPr/>
                    <a:lstStyle/>
                    <a:p>
                      <a:pPr marL="0" lvl="0" indent="0" algn="ctr">
                        <a:lnSpc>
                          <a:spcPct val="80000"/>
                        </a:lnSpc>
                        <a:spcBef>
                          <a:spcPct val="0"/>
                        </a:spcBef>
                        <a:buClr>
                          <a:schemeClr val="bg1"/>
                        </a:buClr>
                        <a:buNone/>
                      </a:pPr>
                      <a:r>
                        <a:rPr lang="en-US" altLang="zh-CN" b="1">
                          <a:latin typeface="Times New Roman" panose="02020603050405020304" charset="0"/>
                        </a:rPr>
                        <a:t>1</a:t>
                      </a:r>
                      <a:endParaRPr lang="zh-CN" altLang="en-US" b="1">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49262">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r>
                        <a:rPr lang="en-US" altLang="zh-CN" b="1">
                          <a:latin typeface="Times New Roman" panose="02020603050405020304" charset="0"/>
                        </a:rPr>
                        <a:t>2</a:t>
                      </a:r>
                      <a:endParaRPr lang="zh-CN" altLang="en-US" b="1">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49263">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r>
                        <a:rPr lang="en-US" altLang="zh-CN" b="1">
                          <a:solidFill>
                            <a:srgbClr val="FF0000"/>
                          </a:solidFill>
                          <a:latin typeface="Times New Roman" panose="02020603050405020304" charset="0"/>
                        </a:rPr>
                        <a:t>3</a:t>
                      </a:r>
                      <a:endParaRPr lang="zh-CN" altLang="en-US" b="1">
                        <a:solidFill>
                          <a:srgbClr val="FF0000"/>
                        </a:solidFill>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49262">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endParaRPr lang="zh-CN" altLang="en-US"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sp>
        <p:nvSpPr>
          <p:cNvPr id="12444" name="直接连接符 12443"/>
          <p:cNvSpPr/>
          <p:nvPr/>
        </p:nvSpPr>
        <p:spPr>
          <a:xfrm flipV="1">
            <a:off x="4498658" y="4094163"/>
            <a:ext cx="0" cy="628650"/>
          </a:xfrm>
          <a:prstGeom prst="line">
            <a:avLst/>
          </a:prstGeom>
          <a:ln w="38100" cap="flat" cmpd="sng">
            <a:solidFill>
              <a:schemeClr val="tx1"/>
            </a:solidFill>
            <a:prstDash val="solid"/>
            <a:miter/>
            <a:headEnd type="none" w="med" len="med"/>
            <a:tailEnd type="triangle" w="med" len="med"/>
          </a:ln>
        </p:spPr>
      </p:sp>
      <p:grpSp>
        <p:nvGrpSpPr>
          <p:cNvPr id="12445" name="组合 12444"/>
          <p:cNvGrpSpPr/>
          <p:nvPr/>
        </p:nvGrpSpPr>
        <p:grpSpPr>
          <a:xfrm>
            <a:off x="10342245" y="3654425"/>
            <a:ext cx="1028700" cy="1371600"/>
            <a:chOff x="4740" y="2112"/>
            <a:chExt cx="648" cy="864"/>
          </a:xfrm>
        </p:grpSpPr>
        <p:sp>
          <p:nvSpPr>
            <p:cNvPr id="12446" name="椭圆 12445"/>
            <p:cNvSpPr/>
            <p:nvPr/>
          </p:nvSpPr>
          <p:spPr>
            <a:xfrm>
              <a:off x="4860" y="2712"/>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16</a:t>
              </a:r>
            </a:p>
          </p:txBody>
        </p:sp>
        <p:sp>
          <p:nvSpPr>
            <p:cNvPr id="12447" name="直接连接符 12446"/>
            <p:cNvSpPr/>
            <p:nvPr/>
          </p:nvSpPr>
          <p:spPr>
            <a:xfrm>
              <a:off x="4740" y="2112"/>
              <a:ext cx="264" cy="600"/>
            </a:xfrm>
            <a:prstGeom prst="line">
              <a:avLst/>
            </a:prstGeom>
            <a:ln w="31750" cap="flat" cmpd="sng">
              <a:solidFill>
                <a:schemeClr val="tx1"/>
              </a:solidFill>
              <a:prstDash val="solid"/>
              <a:miter/>
              <a:headEnd type="none" w="med" len="med"/>
              <a:tailEnd type="none" w="med" len="med"/>
            </a:ln>
          </p:spPr>
        </p:sp>
        <p:sp>
          <p:nvSpPr>
            <p:cNvPr id="12448" name="文本框 12447"/>
            <p:cNvSpPr txBox="1"/>
            <p:nvPr/>
          </p:nvSpPr>
          <p:spPr>
            <a:xfrm>
              <a:off x="4848" y="2208"/>
              <a:ext cx="540" cy="288"/>
            </a:xfrm>
            <a:prstGeom prst="rect">
              <a:avLst/>
            </a:prstGeom>
            <a:noFill/>
            <a:ln w="9525">
              <a:noFill/>
            </a:ln>
          </p:spPr>
          <p:txBody>
            <a:bodyPr>
              <a:spAutoFit/>
            </a:bodyPr>
            <a:lstStyle/>
            <a:p>
              <a:pPr eaLnBrk="0" hangingPunct="0">
                <a:buClr>
                  <a:schemeClr val="bg1"/>
                </a:buClr>
              </a:pPr>
              <a:r>
                <a:rPr lang="en-US" altLang="zh-CN" sz="2400" b="1">
                  <a:latin typeface="Times New Roman" panose="02020603050405020304" charset="0"/>
                </a:rPr>
                <a:t>x</a:t>
              </a:r>
              <a:r>
                <a:rPr lang="en-US" altLang="zh-CN" sz="2400" b="1" baseline="-25000">
                  <a:latin typeface="Times New Roman" panose="02020603050405020304" charset="0"/>
                </a:rPr>
                <a:t>3</a:t>
              </a:r>
              <a:r>
                <a:rPr lang="en-US" altLang="zh-CN" sz="2400" b="1">
                  <a:latin typeface="Times New Roman" panose="02020603050405020304" charset="0"/>
                </a:rPr>
                <a:t>=3</a:t>
              </a:r>
            </a:p>
          </p:txBody>
        </p:sp>
      </p:grpSp>
      <p:sp>
        <p:nvSpPr>
          <p:cNvPr id="12449" name="文本框 12448"/>
          <p:cNvSpPr txBox="1"/>
          <p:nvPr/>
        </p:nvSpPr>
        <p:spPr>
          <a:xfrm>
            <a:off x="10494645" y="5005388"/>
            <a:ext cx="647700" cy="384175"/>
          </a:xfrm>
          <a:prstGeom prst="rect">
            <a:avLst/>
          </a:prstGeom>
          <a:noFill/>
          <a:ln w="9525">
            <a:noFill/>
          </a:ln>
        </p:spPr>
        <p:txBody>
          <a:bodyPr>
            <a:spAutoFit/>
          </a:bodyPr>
          <a:lstStyle/>
          <a:p>
            <a:pPr>
              <a:lnSpc>
                <a:spcPct val="80000"/>
              </a:lnSpc>
              <a:spcBef>
                <a:spcPct val="50000"/>
              </a:spcBef>
              <a:buClr>
                <a:schemeClr val="bg1"/>
              </a:buClr>
            </a:pPr>
            <a:r>
              <a:rPr lang="en-US" altLang="zh-CN" sz="2400" b="1">
                <a:solidFill>
                  <a:srgbClr val="FF0000"/>
                </a:solidFill>
                <a:latin typeface="Times New Roman" panose="02020603050405020304" charset="0"/>
              </a:rPr>
              <a:t>kill</a:t>
            </a:r>
          </a:p>
        </p:txBody>
      </p:sp>
      <p:sp>
        <p:nvSpPr>
          <p:cNvPr id="12450" name="直接连接符 12449"/>
          <p:cNvSpPr/>
          <p:nvPr/>
        </p:nvSpPr>
        <p:spPr>
          <a:xfrm flipV="1">
            <a:off x="8475345" y="3654425"/>
            <a:ext cx="400050" cy="914400"/>
          </a:xfrm>
          <a:prstGeom prst="line">
            <a:avLst/>
          </a:prstGeom>
          <a:ln w="44450" cap="flat" cmpd="sng">
            <a:solidFill>
              <a:srgbClr val="FF0000"/>
            </a:solidFill>
            <a:prstDash val="solid"/>
            <a:headEnd type="none" w="med" len="med"/>
            <a:tailEnd type="triangle" w="med" len="med"/>
          </a:ln>
        </p:spPr>
      </p:sp>
      <p:sp>
        <p:nvSpPr>
          <p:cNvPr id="12451" name="直接连接符 12450"/>
          <p:cNvSpPr/>
          <p:nvPr/>
        </p:nvSpPr>
        <p:spPr>
          <a:xfrm flipH="1" flipV="1">
            <a:off x="8894445" y="3654425"/>
            <a:ext cx="419100" cy="933450"/>
          </a:xfrm>
          <a:prstGeom prst="line">
            <a:avLst/>
          </a:prstGeom>
          <a:ln w="44450" cap="flat" cmpd="sng">
            <a:solidFill>
              <a:srgbClr val="FF0000"/>
            </a:solidFill>
            <a:prstDash val="solid"/>
            <a:headEnd type="none" w="med" len="med"/>
            <a:tailEnd type="triangle" w="med" len="med"/>
          </a:ln>
        </p:spPr>
      </p:sp>
      <p:grpSp>
        <p:nvGrpSpPr>
          <p:cNvPr id="12452" name="组合 12451"/>
          <p:cNvGrpSpPr/>
          <p:nvPr/>
        </p:nvGrpSpPr>
        <p:grpSpPr>
          <a:xfrm>
            <a:off x="9942195" y="3654425"/>
            <a:ext cx="419100" cy="2305050"/>
            <a:chOff x="4848" y="2124"/>
            <a:chExt cx="264" cy="1452"/>
          </a:xfrm>
        </p:grpSpPr>
        <p:sp>
          <p:nvSpPr>
            <p:cNvPr id="12453" name="直接连接符 12452"/>
            <p:cNvSpPr/>
            <p:nvPr/>
          </p:nvSpPr>
          <p:spPr>
            <a:xfrm flipV="1">
              <a:off x="4848" y="2976"/>
              <a:ext cx="0" cy="600"/>
            </a:xfrm>
            <a:prstGeom prst="line">
              <a:avLst/>
            </a:prstGeom>
            <a:ln w="44450" cap="flat" cmpd="sng">
              <a:solidFill>
                <a:srgbClr val="FF0000"/>
              </a:solidFill>
              <a:prstDash val="solid"/>
              <a:headEnd type="none" w="med" len="med"/>
              <a:tailEnd type="triangle" w="med" len="med"/>
            </a:ln>
          </p:spPr>
        </p:sp>
        <p:sp>
          <p:nvSpPr>
            <p:cNvPr id="12454" name="直接连接符 12453"/>
            <p:cNvSpPr/>
            <p:nvPr/>
          </p:nvSpPr>
          <p:spPr>
            <a:xfrm flipV="1">
              <a:off x="4848" y="2124"/>
              <a:ext cx="264" cy="576"/>
            </a:xfrm>
            <a:prstGeom prst="line">
              <a:avLst/>
            </a:prstGeom>
            <a:ln w="44450" cap="flat" cmpd="sng">
              <a:solidFill>
                <a:srgbClr val="FF0000"/>
              </a:solidFill>
              <a:prstDash val="solid"/>
              <a:headEnd type="none" w="med" len="med"/>
              <a:tailEnd type="triangle" w="med" len="med"/>
            </a:ln>
          </p:spPr>
        </p:sp>
      </p:grpSp>
      <p:sp>
        <p:nvSpPr>
          <p:cNvPr id="12455" name="直接连接符 12454"/>
          <p:cNvSpPr/>
          <p:nvPr/>
        </p:nvSpPr>
        <p:spPr>
          <a:xfrm flipH="1" flipV="1">
            <a:off x="10380345" y="3654425"/>
            <a:ext cx="381000" cy="952500"/>
          </a:xfrm>
          <a:prstGeom prst="line">
            <a:avLst/>
          </a:prstGeom>
          <a:ln w="44450" cap="flat" cmpd="sng">
            <a:solidFill>
              <a:srgbClr val="FF0000"/>
            </a:solidFill>
            <a:prstDash val="solid"/>
            <a:headEnd type="none" w="med" len="med"/>
            <a:tailEnd type="triangle" w="med" len="med"/>
          </a:ln>
        </p:spPr>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328"/>
                                        </p:tgtEl>
                                        <p:attrNameLst>
                                          <p:attrName>style.visibility</p:attrName>
                                        </p:attrNameLst>
                                      </p:cBhvr>
                                      <p:to>
                                        <p:strVal val="visible"/>
                                      </p:to>
                                    </p:set>
                                    <p:animEffect transition="in" filter="wipe(down)">
                                      <p:cBhvr>
                                        <p:cTn id="7" dur="500"/>
                                        <p:tgtEl>
                                          <p:spTgt spid="1232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1233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2291"/>
                                        </p:tgtEl>
                                        <p:attrNameLst>
                                          <p:attrName>style.visibility</p:attrName>
                                        </p:attrNameLst>
                                      </p:cBhvr>
                                      <p:to>
                                        <p:strVal val="visible"/>
                                      </p:to>
                                    </p:set>
                                    <p:animEffect transition="in" filter="wipe(up)">
                                      <p:cBhvr>
                                        <p:cTn id="16" dur="500"/>
                                        <p:tgtEl>
                                          <p:spTgt spid="1229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2415"/>
                                        </p:tgtEl>
                                        <p:attrNameLst>
                                          <p:attrName>style.visibility</p:attrName>
                                        </p:attrNameLst>
                                      </p:cBhvr>
                                      <p:to>
                                        <p:strVal val="visible"/>
                                      </p:to>
                                    </p:set>
                                    <p:animEffect transition="in" filter="wipe(up)">
                                      <p:cBhvr>
                                        <p:cTn id="21" dur="500"/>
                                        <p:tgtEl>
                                          <p:spTgt spid="1241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1236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2329"/>
                                        </p:tgtEl>
                                        <p:attrNameLst>
                                          <p:attrName>style.visibility</p:attrName>
                                        </p:attrNameLst>
                                      </p:cBhvr>
                                      <p:to>
                                        <p:strVal val="visible"/>
                                      </p:to>
                                    </p:set>
                                    <p:animEffect transition="in" filter="wipe(up)">
                                      <p:cBhvr>
                                        <p:cTn id="30" dur="500"/>
                                        <p:tgtEl>
                                          <p:spTgt spid="1232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2295"/>
                                        </p:tgtEl>
                                        <p:attrNameLst>
                                          <p:attrName>style.visibility</p:attrName>
                                        </p:attrNameLst>
                                      </p:cBhvr>
                                      <p:to>
                                        <p:strVal val="visible"/>
                                      </p:to>
                                    </p:set>
                                    <p:animEffect transition="in" filter="wipe(up)">
                                      <p:cBhvr>
                                        <p:cTn id="35" dur="500"/>
                                        <p:tgtEl>
                                          <p:spTgt spid="1229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416"/>
                                        </p:tgtEl>
                                        <p:attrNameLst>
                                          <p:attrName>style.visibility</p:attrName>
                                        </p:attrNameLst>
                                      </p:cBhvr>
                                      <p:to>
                                        <p:strVal val="visible"/>
                                      </p:to>
                                    </p:set>
                                    <p:animEffect transition="in" filter="wipe(left)">
                                      <p:cBhvr>
                                        <p:cTn id="40" dur="500"/>
                                        <p:tgtEl>
                                          <p:spTgt spid="1241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499"/>
                                          </p:stCondLst>
                                        </p:cTn>
                                        <p:tgtEl>
                                          <p:spTgt spid="1238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233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12452"/>
                                        </p:tgtEl>
                                        <p:attrNameLst>
                                          <p:attrName>style.visibility</p:attrName>
                                        </p:attrNameLst>
                                      </p:cBhvr>
                                      <p:to>
                                        <p:strVal val="visible"/>
                                      </p:to>
                                    </p:set>
                                    <p:animEffect transition="in" filter="wipe(down)">
                                      <p:cBhvr>
                                        <p:cTn id="53" dur="500"/>
                                        <p:tgtEl>
                                          <p:spTgt spid="1245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2445"/>
                                        </p:tgtEl>
                                        <p:attrNameLst>
                                          <p:attrName>style.visibility</p:attrName>
                                        </p:attrNameLst>
                                      </p:cBhvr>
                                      <p:to>
                                        <p:strVal val="visible"/>
                                      </p:to>
                                    </p:set>
                                    <p:animEffect transition="in" filter="wipe(up)">
                                      <p:cBhvr>
                                        <p:cTn id="58" dur="500"/>
                                        <p:tgtEl>
                                          <p:spTgt spid="1244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2444"/>
                                        </p:tgtEl>
                                        <p:attrNameLst>
                                          <p:attrName>style.visibility</p:attrName>
                                        </p:attrNameLst>
                                      </p:cBhvr>
                                      <p:to>
                                        <p:strVal val="visible"/>
                                      </p:to>
                                    </p:set>
                                    <p:animEffect transition="in" filter="wipe(down)">
                                      <p:cBhvr>
                                        <p:cTn id="63" dur="500"/>
                                        <p:tgtEl>
                                          <p:spTgt spid="12444"/>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499"/>
                                          </p:stCondLst>
                                        </p:cTn>
                                        <p:tgtEl>
                                          <p:spTgt spid="1241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12449"/>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12455"/>
                                        </p:tgtEl>
                                        <p:attrNameLst>
                                          <p:attrName>style.visibility</p:attrName>
                                        </p:attrNameLst>
                                      </p:cBhvr>
                                      <p:to>
                                        <p:strVal val="visible"/>
                                      </p:to>
                                    </p:set>
                                    <p:animEffect transition="in" filter="wipe(down)">
                                      <p:cBhvr>
                                        <p:cTn id="76" dur="500"/>
                                        <p:tgtEl>
                                          <p:spTgt spid="12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3" grpId="0"/>
      <p:bldP spid="12449"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5.4 n</a:t>
            </a:r>
            <a:r>
              <a:rPr dirty="0"/>
              <a:t>后问题</a:t>
            </a:r>
          </a:p>
        </p:txBody>
      </p:sp>
      <p:grpSp>
        <p:nvGrpSpPr>
          <p:cNvPr id="13314" name="组合 13313"/>
          <p:cNvGrpSpPr/>
          <p:nvPr/>
        </p:nvGrpSpPr>
        <p:grpSpPr>
          <a:xfrm>
            <a:off x="9619298" y="1329373"/>
            <a:ext cx="1733550" cy="1104900"/>
            <a:chOff x="4308" y="720"/>
            <a:chExt cx="1092" cy="696"/>
          </a:xfrm>
        </p:grpSpPr>
        <p:sp>
          <p:nvSpPr>
            <p:cNvPr id="13315" name="椭圆 13314"/>
            <p:cNvSpPr/>
            <p:nvPr/>
          </p:nvSpPr>
          <p:spPr>
            <a:xfrm>
              <a:off x="5112" y="1140"/>
              <a:ext cx="288" cy="276"/>
            </a:xfrm>
            <a:prstGeom prst="ellipse">
              <a:avLst/>
            </a:prstGeom>
            <a:solidFill>
              <a:srgbClr val="CCFFCC"/>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18</a:t>
              </a:r>
            </a:p>
          </p:txBody>
        </p:sp>
        <p:sp>
          <p:nvSpPr>
            <p:cNvPr id="13316" name="直接连接符 13315"/>
            <p:cNvSpPr/>
            <p:nvPr/>
          </p:nvSpPr>
          <p:spPr>
            <a:xfrm>
              <a:off x="4308" y="788"/>
              <a:ext cx="912" cy="368"/>
            </a:xfrm>
            <a:prstGeom prst="line">
              <a:avLst/>
            </a:prstGeom>
            <a:ln w="31750" cap="flat" cmpd="sng">
              <a:solidFill>
                <a:schemeClr val="tx1"/>
              </a:solidFill>
              <a:prstDash val="solid"/>
              <a:miter/>
              <a:headEnd type="none" w="med" len="med"/>
              <a:tailEnd type="none" w="med" len="med"/>
            </a:ln>
          </p:spPr>
        </p:sp>
        <p:sp>
          <p:nvSpPr>
            <p:cNvPr id="13317" name="文本框 13316"/>
            <p:cNvSpPr txBox="1"/>
            <p:nvPr/>
          </p:nvSpPr>
          <p:spPr>
            <a:xfrm>
              <a:off x="4680" y="720"/>
              <a:ext cx="552" cy="288"/>
            </a:xfrm>
            <a:prstGeom prst="rect">
              <a:avLst/>
            </a:prstGeom>
            <a:noFill/>
            <a:ln w="9525">
              <a:noFill/>
            </a:ln>
          </p:spPr>
          <p:txBody>
            <a:bodyPr>
              <a:spAutoFit/>
            </a:bodyPr>
            <a:lstStyle/>
            <a:p>
              <a:pPr eaLnBrk="0" hangingPunct="0">
                <a:buClr>
                  <a:schemeClr val="bg1"/>
                </a:buClr>
              </a:pPr>
              <a:r>
                <a:rPr lang="en-US" altLang="zh-CN" sz="2400" b="1">
                  <a:solidFill>
                    <a:srgbClr val="006600"/>
                  </a:solidFill>
                  <a:latin typeface="Times New Roman" panose="02020603050405020304" charset="0"/>
                </a:rPr>
                <a:t>x</a:t>
              </a:r>
              <a:r>
                <a:rPr lang="en-US" altLang="zh-CN" sz="2400" b="1" baseline="-25000">
                  <a:solidFill>
                    <a:srgbClr val="006600"/>
                  </a:solidFill>
                  <a:latin typeface="Times New Roman" panose="02020603050405020304" charset="0"/>
                </a:rPr>
                <a:t>1</a:t>
              </a:r>
              <a:r>
                <a:rPr lang="en-US" altLang="zh-CN" sz="2400" b="1">
                  <a:solidFill>
                    <a:srgbClr val="006600"/>
                  </a:solidFill>
                  <a:latin typeface="Times New Roman" panose="02020603050405020304" charset="0"/>
                </a:rPr>
                <a:t>= 2</a:t>
              </a:r>
            </a:p>
          </p:txBody>
        </p:sp>
      </p:grpSp>
      <p:sp>
        <p:nvSpPr>
          <p:cNvPr id="13318" name="直接连接符 13317"/>
          <p:cNvSpPr/>
          <p:nvPr/>
        </p:nvSpPr>
        <p:spPr>
          <a:xfrm>
            <a:off x="2132648" y="3685223"/>
            <a:ext cx="514350" cy="0"/>
          </a:xfrm>
          <a:prstGeom prst="line">
            <a:avLst/>
          </a:prstGeom>
          <a:ln w="38100" cap="flat" cmpd="sng">
            <a:solidFill>
              <a:schemeClr val="tx1"/>
            </a:solidFill>
            <a:prstDash val="solid"/>
            <a:headEnd type="none" w="med" len="med"/>
            <a:tailEnd type="triangle" w="med" len="med"/>
          </a:ln>
        </p:spPr>
      </p:sp>
      <p:grpSp>
        <p:nvGrpSpPr>
          <p:cNvPr id="13319" name="组合 13318"/>
          <p:cNvGrpSpPr/>
          <p:nvPr/>
        </p:nvGrpSpPr>
        <p:grpSpPr>
          <a:xfrm>
            <a:off x="6495098" y="1043623"/>
            <a:ext cx="3848100" cy="5602287"/>
            <a:chOff x="2340" y="540"/>
            <a:chExt cx="2424" cy="3529"/>
          </a:xfrm>
        </p:grpSpPr>
        <p:grpSp>
          <p:nvGrpSpPr>
            <p:cNvPr id="13320" name="组合 13319"/>
            <p:cNvGrpSpPr/>
            <p:nvPr/>
          </p:nvGrpSpPr>
          <p:grpSpPr>
            <a:xfrm>
              <a:off x="3264" y="1344"/>
              <a:ext cx="996" cy="780"/>
              <a:chOff x="4248" y="1344"/>
              <a:chExt cx="996" cy="780"/>
            </a:xfrm>
          </p:grpSpPr>
          <p:sp>
            <p:nvSpPr>
              <p:cNvPr id="13321" name="椭圆 13320"/>
              <p:cNvSpPr/>
              <p:nvPr/>
            </p:nvSpPr>
            <p:spPr>
              <a:xfrm>
                <a:off x="4956" y="1836"/>
                <a:ext cx="288" cy="288"/>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13</a:t>
                </a:r>
              </a:p>
            </p:txBody>
          </p:sp>
          <p:sp>
            <p:nvSpPr>
              <p:cNvPr id="13322" name="直接连接符 13321"/>
              <p:cNvSpPr/>
              <p:nvPr/>
            </p:nvSpPr>
            <p:spPr>
              <a:xfrm>
                <a:off x="4248" y="1416"/>
                <a:ext cx="840" cy="420"/>
              </a:xfrm>
              <a:prstGeom prst="line">
                <a:avLst/>
              </a:prstGeom>
              <a:ln w="31750" cap="flat" cmpd="sng">
                <a:solidFill>
                  <a:schemeClr val="tx1"/>
                </a:solidFill>
                <a:prstDash val="solid"/>
                <a:miter/>
                <a:headEnd type="none" w="med" len="med"/>
                <a:tailEnd type="none" w="med" len="med"/>
              </a:ln>
            </p:spPr>
          </p:sp>
          <p:sp>
            <p:nvSpPr>
              <p:cNvPr id="13323" name="文本框 13322"/>
              <p:cNvSpPr txBox="1"/>
              <p:nvPr/>
            </p:nvSpPr>
            <p:spPr>
              <a:xfrm>
                <a:off x="4548" y="1344"/>
                <a:ext cx="552" cy="288"/>
              </a:xfrm>
              <a:prstGeom prst="rect">
                <a:avLst/>
              </a:prstGeom>
              <a:noFill/>
              <a:ln w="9525">
                <a:noFill/>
              </a:ln>
            </p:spPr>
            <p:txBody>
              <a:bodyPr>
                <a:spAutoFit/>
              </a:bodyPr>
              <a:lstStyle/>
              <a:p>
                <a:pPr eaLnBrk="0" hangingPunct="0">
                  <a:buClr>
                    <a:schemeClr val="bg1"/>
                  </a:buClr>
                </a:pPr>
                <a:r>
                  <a:rPr lang="en-US" altLang="zh-CN" sz="2400" b="1">
                    <a:solidFill>
                      <a:srgbClr val="0000FF"/>
                    </a:solidFill>
                    <a:latin typeface="Times New Roman" panose="02020603050405020304" charset="0"/>
                  </a:rPr>
                  <a:t>x</a:t>
                </a:r>
                <a:r>
                  <a:rPr lang="en-US" altLang="zh-CN" sz="2400" b="1" baseline="-25000">
                    <a:solidFill>
                      <a:srgbClr val="0000FF"/>
                    </a:solidFill>
                    <a:latin typeface="Times New Roman" panose="02020603050405020304" charset="0"/>
                  </a:rPr>
                  <a:t>2</a:t>
                </a:r>
                <a:r>
                  <a:rPr lang="en-US" altLang="zh-CN" sz="2400" b="1">
                    <a:solidFill>
                      <a:srgbClr val="0000FF"/>
                    </a:solidFill>
                    <a:latin typeface="Times New Roman" panose="02020603050405020304" charset="0"/>
                  </a:rPr>
                  <a:t>= 4</a:t>
                </a:r>
              </a:p>
            </p:txBody>
          </p:sp>
        </p:grpSp>
        <p:grpSp>
          <p:nvGrpSpPr>
            <p:cNvPr id="13324" name="组合 13323"/>
            <p:cNvGrpSpPr/>
            <p:nvPr/>
          </p:nvGrpSpPr>
          <p:grpSpPr>
            <a:xfrm>
              <a:off x="3396" y="2976"/>
              <a:ext cx="612" cy="864"/>
              <a:chOff x="4380" y="2976"/>
              <a:chExt cx="612" cy="864"/>
            </a:xfrm>
          </p:grpSpPr>
          <p:sp>
            <p:nvSpPr>
              <p:cNvPr id="13325" name="椭圆 13324"/>
              <p:cNvSpPr/>
              <p:nvPr/>
            </p:nvSpPr>
            <p:spPr>
              <a:xfrm>
                <a:off x="4704" y="3576"/>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15</a:t>
                </a:r>
              </a:p>
            </p:txBody>
          </p:sp>
          <p:sp>
            <p:nvSpPr>
              <p:cNvPr id="13326" name="直接连接符 13325"/>
              <p:cNvSpPr/>
              <p:nvPr/>
            </p:nvSpPr>
            <p:spPr>
              <a:xfrm>
                <a:off x="4848" y="2976"/>
                <a:ext cx="0" cy="600"/>
              </a:xfrm>
              <a:prstGeom prst="line">
                <a:avLst/>
              </a:prstGeom>
              <a:ln w="31750" cap="flat" cmpd="sng">
                <a:solidFill>
                  <a:schemeClr val="tx1"/>
                </a:solidFill>
                <a:prstDash val="solid"/>
                <a:miter/>
                <a:headEnd type="none" w="med" len="med"/>
                <a:tailEnd type="none" w="med" len="med"/>
              </a:ln>
            </p:spPr>
          </p:sp>
          <p:sp>
            <p:nvSpPr>
              <p:cNvPr id="13327" name="文本框 13326"/>
              <p:cNvSpPr txBox="1"/>
              <p:nvPr/>
            </p:nvSpPr>
            <p:spPr>
              <a:xfrm>
                <a:off x="4380" y="3252"/>
                <a:ext cx="504" cy="219"/>
              </a:xfrm>
              <a:prstGeom prst="rect">
                <a:avLst/>
              </a:prstGeom>
              <a:noFill/>
              <a:ln w="9525">
                <a:noFill/>
              </a:ln>
            </p:spPr>
            <p:txBody>
              <a:bodyPr>
                <a:spAutoFit/>
              </a:bodyPr>
              <a:lstStyle/>
              <a:p>
                <a:pPr>
                  <a:lnSpc>
                    <a:spcPct val="70000"/>
                  </a:lnSpc>
                  <a:spcBef>
                    <a:spcPct val="50000"/>
                  </a:spcBef>
                  <a:buClr>
                    <a:schemeClr val="bg1"/>
                  </a:buClr>
                </a:pPr>
                <a:r>
                  <a:rPr lang="en-US" altLang="zh-CN" sz="2400" b="1">
                    <a:solidFill>
                      <a:srgbClr val="0000FF"/>
                    </a:solidFill>
                    <a:latin typeface="Times New Roman" panose="02020603050405020304" charset="0"/>
                  </a:rPr>
                  <a:t>x</a:t>
                </a:r>
                <a:r>
                  <a:rPr lang="en-US" altLang="zh-CN" sz="2400" b="1" baseline="-25000">
                    <a:solidFill>
                      <a:srgbClr val="0000FF"/>
                    </a:solidFill>
                    <a:latin typeface="Times New Roman" panose="02020603050405020304" charset="0"/>
                  </a:rPr>
                  <a:t>4</a:t>
                </a:r>
                <a:r>
                  <a:rPr lang="en-US" altLang="zh-CN" sz="2400" b="1">
                    <a:solidFill>
                      <a:srgbClr val="0000FF"/>
                    </a:solidFill>
                    <a:latin typeface="Times New Roman" panose="02020603050405020304" charset="0"/>
                  </a:rPr>
                  <a:t>=3</a:t>
                </a:r>
              </a:p>
            </p:txBody>
          </p:sp>
        </p:grpSp>
        <p:sp>
          <p:nvSpPr>
            <p:cNvPr id="13328" name="椭圆 13327"/>
            <p:cNvSpPr/>
            <p:nvPr/>
          </p:nvSpPr>
          <p:spPr>
            <a:xfrm>
              <a:off x="4116" y="540"/>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1</a:t>
              </a:r>
            </a:p>
          </p:txBody>
        </p:sp>
        <p:grpSp>
          <p:nvGrpSpPr>
            <p:cNvPr id="13329" name="组合 13328"/>
            <p:cNvGrpSpPr/>
            <p:nvPr/>
          </p:nvGrpSpPr>
          <p:grpSpPr>
            <a:xfrm>
              <a:off x="2340" y="1392"/>
              <a:ext cx="852" cy="732"/>
              <a:chOff x="3876" y="1392"/>
              <a:chExt cx="852" cy="732"/>
            </a:xfrm>
          </p:grpSpPr>
          <p:sp>
            <p:nvSpPr>
              <p:cNvPr id="13330" name="椭圆 13329"/>
              <p:cNvSpPr/>
              <p:nvPr/>
            </p:nvSpPr>
            <p:spPr>
              <a:xfrm>
                <a:off x="3876" y="1860"/>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3</a:t>
                </a:r>
              </a:p>
            </p:txBody>
          </p:sp>
          <p:sp>
            <p:nvSpPr>
              <p:cNvPr id="13331" name="直接连接符 13330"/>
              <p:cNvSpPr/>
              <p:nvPr/>
            </p:nvSpPr>
            <p:spPr>
              <a:xfrm flipH="1">
                <a:off x="4044" y="1392"/>
                <a:ext cx="684" cy="468"/>
              </a:xfrm>
              <a:prstGeom prst="line">
                <a:avLst/>
              </a:prstGeom>
              <a:ln w="31750" cap="flat" cmpd="sng">
                <a:solidFill>
                  <a:schemeClr val="tx1"/>
                </a:solidFill>
                <a:prstDash val="solid"/>
                <a:miter/>
                <a:headEnd type="none" w="med" len="med"/>
                <a:tailEnd type="none" w="med" len="med"/>
              </a:ln>
            </p:spPr>
          </p:sp>
          <p:sp>
            <p:nvSpPr>
              <p:cNvPr id="13332" name="文本框 13331"/>
              <p:cNvSpPr txBox="1"/>
              <p:nvPr/>
            </p:nvSpPr>
            <p:spPr>
              <a:xfrm>
                <a:off x="3924" y="1404"/>
                <a:ext cx="540" cy="288"/>
              </a:xfrm>
              <a:prstGeom prst="rect">
                <a:avLst/>
              </a:prstGeom>
              <a:noFill/>
              <a:ln w="9525">
                <a:noFill/>
              </a:ln>
            </p:spPr>
            <p:txBody>
              <a:bodyPr>
                <a:spAutoFit/>
              </a:bodyPr>
              <a:lstStyle/>
              <a:p>
                <a:pPr eaLnBrk="0" hangingPunct="0">
                  <a:buClr>
                    <a:schemeClr val="bg1"/>
                  </a:buClr>
                </a:pPr>
                <a:r>
                  <a:rPr lang="en-US" altLang="zh-CN" sz="2400" b="1">
                    <a:solidFill>
                      <a:srgbClr val="0000FF"/>
                    </a:solidFill>
                    <a:latin typeface="Times New Roman" panose="02020603050405020304" charset="0"/>
                  </a:rPr>
                  <a:t>x</a:t>
                </a:r>
                <a:r>
                  <a:rPr lang="en-US" altLang="zh-CN" sz="2400" b="1" baseline="-25000">
                    <a:solidFill>
                      <a:srgbClr val="0000FF"/>
                    </a:solidFill>
                    <a:latin typeface="Times New Roman" panose="02020603050405020304" charset="0"/>
                  </a:rPr>
                  <a:t>2</a:t>
                </a:r>
                <a:r>
                  <a:rPr lang="en-US" altLang="zh-CN" sz="2400" b="1">
                    <a:solidFill>
                      <a:srgbClr val="0000FF"/>
                    </a:solidFill>
                    <a:latin typeface="Times New Roman" panose="02020603050405020304" charset="0"/>
                  </a:rPr>
                  <a:t>= 2</a:t>
                </a:r>
              </a:p>
            </p:txBody>
          </p:sp>
        </p:grpSp>
        <p:grpSp>
          <p:nvGrpSpPr>
            <p:cNvPr id="13333" name="组合 13332"/>
            <p:cNvGrpSpPr/>
            <p:nvPr/>
          </p:nvGrpSpPr>
          <p:grpSpPr>
            <a:xfrm>
              <a:off x="3089" y="732"/>
              <a:ext cx="1111" cy="696"/>
              <a:chOff x="3089" y="732"/>
              <a:chExt cx="1111" cy="696"/>
            </a:xfrm>
          </p:grpSpPr>
          <p:sp>
            <p:nvSpPr>
              <p:cNvPr id="13334" name="椭圆 13333"/>
              <p:cNvSpPr/>
              <p:nvPr/>
            </p:nvSpPr>
            <p:spPr>
              <a:xfrm>
                <a:off x="3089" y="1164"/>
                <a:ext cx="295"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2</a:t>
                </a:r>
              </a:p>
            </p:txBody>
          </p:sp>
          <p:sp>
            <p:nvSpPr>
              <p:cNvPr id="13335" name="直接连接符 13334"/>
              <p:cNvSpPr/>
              <p:nvPr/>
            </p:nvSpPr>
            <p:spPr>
              <a:xfrm flipH="1">
                <a:off x="3242" y="792"/>
                <a:ext cx="958" cy="372"/>
              </a:xfrm>
              <a:prstGeom prst="line">
                <a:avLst/>
              </a:prstGeom>
              <a:ln w="31750" cap="flat" cmpd="sng">
                <a:solidFill>
                  <a:schemeClr val="tx1"/>
                </a:solidFill>
                <a:prstDash val="solid"/>
                <a:miter/>
                <a:headEnd type="none" w="med" len="med"/>
                <a:tailEnd type="none" w="med" len="med"/>
              </a:ln>
            </p:spPr>
          </p:sp>
          <p:sp>
            <p:nvSpPr>
              <p:cNvPr id="13336" name="文本框 13335"/>
              <p:cNvSpPr txBox="1"/>
              <p:nvPr/>
            </p:nvSpPr>
            <p:spPr>
              <a:xfrm>
                <a:off x="3216" y="732"/>
                <a:ext cx="516" cy="288"/>
              </a:xfrm>
              <a:prstGeom prst="rect">
                <a:avLst/>
              </a:prstGeom>
              <a:noFill/>
              <a:ln w="9525">
                <a:noFill/>
              </a:ln>
            </p:spPr>
            <p:txBody>
              <a:bodyPr>
                <a:spAutoFit/>
              </a:bodyPr>
              <a:lstStyle/>
              <a:p>
                <a:pPr eaLnBrk="0" hangingPunct="0">
                  <a:buClr>
                    <a:schemeClr val="bg1"/>
                  </a:buClr>
                </a:pPr>
                <a:r>
                  <a:rPr lang="en-US" altLang="zh-CN" sz="2400" b="1">
                    <a:solidFill>
                      <a:srgbClr val="0000FF"/>
                    </a:solidFill>
                    <a:latin typeface="Times New Roman" panose="02020603050405020304" charset="0"/>
                  </a:rPr>
                  <a:t>x</a:t>
                </a:r>
                <a:r>
                  <a:rPr lang="en-US" altLang="zh-CN" sz="2400" b="1" baseline="-25000">
                    <a:solidFill>
                      <a:srgbClr val="0000FF"/>
                    </a:solidFill>
                    <a:latin typeface="Times New Roman" panose="02020603050405020304" charset="0"/>
                  </a:rPr>
                  <a:t>1</a:t>
                </a:r>
                <a:r>
                  <a:rPr lang="en-US" altLang="zh-CN" sz="2400" b="1">
                    <a:solidFill>
                      <a:srgbClr val="0000FF"/>
                    </a:solidFill>
                    <a:latin typeface="Times New Roman" panose="02020603050405020304" charset="0"/>
                  </a:rPr>
                  <a:t>=1</a:t>
                </a:r>
              </a:p>
            </p:txBody>
          </p:sp>
        </p:grpSp>
        <p:sp>
          <p:nvSpPr>
            <p:cNvPr id="13337" name="文本框 13336"/>
            <p:cNvSpPr txBox="1"/>
            <p:nvPr/>
          </p:nvSpPr>
          <p:spPr>
            <a:xfrm>
              <a:off x="2352" y="2100"/>
              <a:ext cx="420" cy="242"/>
            </a:xfrm>
            <a:prstGeom prst="rect">
              <a:avLst/>
            </a:prstGeom>
            <a:noFill/>
            <a:ln w="9525">
              <a:noFill/>
            </a:ln>
          </p:spPr>
          <p:txBody>
            <a:bodyPr>
              <a:spAutoFit/>
            </a:bodyPr>
            <a:lstStyle/>
            <a:p>
              <a:pPr>
                <a:lnSpc>
                  <a:spcPct val="80000"/>
                </a:lnSpc>
                <a:spcBef>
                  <a:spcPct val="50000"/>
                </a:spcBef>
                <a:buClr>
                  <a:schemeClr val="bg1"/>
                </a:buClr>
              </a:pPr>
              <a:r>
                <a:rPr lang="en-US" altLang="zh-CN" sz="2400" b="1">
                  <a:solidFill>
                    <a:srgbClr val="FF0000"/>
                  </a:solidFill>
                  <a:latin typeface="Times New Roman" panose="02020603050405020304" charset="0"/>
                </a:rPr>
                <a:t>kill</a:t>
              </a:r>
            </a:p>
          </p:txBody>
        </p:sp>
        <p:sp>
          <p:nvSpPr>
            <p:cNvPr id="13338" name="直接连接符 13337"/>
            <p:cNvSpPr/>
            <p:nvPr/>
          </p:nvSpPr>
          <p:spPr>
            <a:xfrm flipV="1">
              <a:off x="2508" y="1404"/>
              <a:ext cx="660" cy="456"/>
            </a:xfrm>
            <a:prstGeom prst="line">
              <a:avLst/>
            </a:prstGeom>
            <a:ln w="38100" cap="flat" cmpd="sng">
              <a:solidFill>
                <a:srgbClr val="FF0000"/>
              </a:solidFill>
              <a:prstDash val="solid"/>
              <a:miter/>
              <a:headEnd type="none" w="med" len="med"/>
              <a:tailEnd type="triangle" w="med" len="med"/>
            </a:ln>
          </p:spPr>
        </p:sp>
        <p:grpSp>
          <p:nvGrpSpPr>
            <p:cNvPr id="13339" name="组合 13338"/>
            <p:cNvGrpSpPr/>
            <p:nvPr/>
          </p:nvGrpSpPr>
          <p:grpSpPr>
            <a:xfrm>
              <a:off x="3228" y="2112"/>
              <a:ext cx="648" cy="864"/>
              <a:chOff x="4740" y="2112"/>
              <a:chExt cx="648" cy="864"/>
            </a:xfrm>
          </p:grpSpPr>
          <p:sp>
            <p:nvSpPr>
              <p:cNvPr id="13340" name="椭圆 13339"/>
              <p:cNvSpPr/>
              <p:nvPr/>
            </p:nvSpPr>
            <p:spPr>
              <a:xfrm>
                <a:off x="4860" y="2712"/>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11</a:t>
                </a:r>
              </a:p>
            </p:txBody>
          </p:sp>
          <p:sp>
            <p:nvSpPr>
              <p:cNvPr id="13341" name="直接连接符 13340"/>
              <p:cNvSpPr/>
              <p:nvPr/>
            </p:nvSpPr>
            <p:spPr>
              <a:xfrm>
                <a:off x="4740" y="2112"/>
                <a:ext cx="264" cy="600"/>
              </a:xfrm>
              <a:prstGeom prst="line">
                <a:avLst/>
              </a:prstGeom>
              <a:ln w="31750" cap="flat" cmpd="sng">
                <a:solidFill>
                  <a:schemeClr val="tx1"/>
                </a:solidFill>
                <a:prstDash val="solid"/>
                <a:miter/>
                <a:headEnd type="none" w="med" len="med"/>
                <a:tailEnd type="none" w="med" len="med"/>
              </a:ln>
            </p:spPr>
          </p:sp>
          <p:sp>
            <p:nvSpPr>
              <p:cNvPr id="13342" name="文本框 13341"/>
              <p:cNvSpPr txBox="1"/>
              <p:nvPr/>
            </p:nvSpPr>
            <p:spPr>
              <a:xfrm>
                <a:off x="4848" y="2208"/>
                <a:ext cx="540" cy="288"/>
              </a:xfrm>
              <a:prstGeom prst="rect">
                <a:avLst/>
              </a:prstGeom>
              <a:noFill/>
              <a:ln w="9525">
                <a:noFill/>
              </a:ln>
            </p:spPr>
            <p:txBody>
              <a:bodyPr>
                <a:spAutoFit/>
              </a:bodyPr>
              <a:lstStyle/>
              <a:p>
                <a:pPr eaLnBrk="0" hangingPunct="0">
                  <a:buClr>
                    <a:schemeClr val="bg1"/>
                  </a:buClr>
                </a:pPr>
                <a:r>
                  <a:rPr lang="en-US" altLang="zh-CN" sz="2400" b="1">
                    <a:solidFill>
                      <a:srgbClr val="0000FF"/>
                    </a:solidFill>
                    <a:latin typeface="Times New Roman" panose="02020603050405020304" charset="0"/>
                  </a:rPr>
                  <a:t>x</a:t>
                </a:r>
                <a:r>
                  <a:rPr lang="en-US" altLang="zh-CN" sz="2400" b="1" baseline="-25000">
                    <a:solidFill>
                      <a:srgbClr val="0000FF"/>
                    </a:solidFill>
                    <a:latin typeface="Times New Roman" panose="02020603050405020304" charset="0"/>
                  </a:rPr>
                  <a:t>3</a:t>
                </a:r>
                <a:r>
                  <a:rPr lang="en-US" altLang="zh-CN" sz="2400" b="1">
                    <a:solidFill>
                      <a:srgbClr val="0000FF"/>
                    </a:solidFill>
                    <a:latin typeface="Times New Roman" panose="02020603050405020304" charset="0"/>
                  </a:rPr>
                  <a:t>=4</a:t>
                </a:r>
              </a:p>
            </p:txBody>
          </p:sp>
        </p:grpSp>
        <p:grpSp>
          <p:nvGrpSpPr>
            <p:cNvPr id="13343" name="组合 13342"/>
            <p:cNvGrpSpPr/>
            <p:nvPr/>
          </p:nvGrpSpPr>
          <p:grpSpPr>
            <a:xfrm>
              <a:off x="2652" y="2124"/>
              <a:ext cx="564" cy="852"/>
              <a:chOff x="4164" y="2124"/>
              <a:chExt cx="564" cy="852"/>
            </a:xfrm>
          </p:grpSpPr>
          <p:sp>
            <p:nvSpPr>
              <p:cNvPr id="13344" name="椭圆 13343"/>
              <p:cNvSpPr/>
              <p:nvPr/>
            </p:nvSpPr>
            <p:spPr>
              <a:xfrm>
                <a:off x="4320" y="2712"/>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9</a:t>
                </a:r>
              </a:p>
            </p:txBody>
          </p:sp>
          <p:sp>
            <p:nvSpPr>
              <p:cNvPr id="13345" name="直接连接符 13344"/>
              <p:cNvSpPr/>
              <p:nvPr/>
            </p:nvSpPr>
            <p:spPr>
              <a:xfrm flipH="1">
                <a:off x="4464" y="2124"/>
                <a:ext cx="264" cy="588"/>
              </a:xfrm>
              <a:prstGeom prst="line">
                <a:avLst/>
              </a:prstGeom>
              <a:ln w="31750" cap="flat" cmpd="sng">
                <a:solidFill>
                  <a:schemeClr val="tx1"/>
                </a:solidFill>
                <a:prstDash val="solid"/>
                <a:miter/>
                <a:headEnd type="none" w="med" len="med"/>
                <a:tailEnd type="none" w="med" len="med"/>
              </a:ln>
            </p:spPr>
          </p:sp>
          <p:sp>
            <p:nvSpPr>
              <p:cNvPr id="13346" name="文本框 13345"/>
              <p:cNvSpPr txBox="1"/>
              <p:nvPr/>
            </p:nvSpPr>
            <p:spPr>
              <a:xfrm>
                <a:off x="4164" y="2220"/>
                <a:ext cx="516" cy="288"/>
              </a:xfrm>
              <a:prstGeom prst="rect">
                <a:avLst/>
              </a:prstGeom>
              <a:noFill/>
              <a:ln w="9525">
                <a:noFill/>
              </a:ln>
            </p:spPr>
            <p:txBody>
              <a:bodyPr>
                <a:spAutoFit/>
              </a:bodyPr>
              <a:lstStyle/>
              <a:p>
                <a:pPr eaLnBrk="0" hangingPunct="0">
                  <a:buClr>
                    <a:schemeClr val="bg1"/>
                  </a:buClr>
                </a:pPr>
                <a:r>
                  <a:rPr lang="en-US" altLang="zh-CN" sz="2400" b="1">
                    <a:solidFill>
                      <a:srgbClr val="0000FF"/>
                    </a:solidFill>
                    <a:latin typeface="Times New Roman" panose="02020603050405020304" charset="0"/>
                  </a:rPr>
                  <a:t>x</a:t>
                </a:r>
                <a:r>
                  <a:rPr lang="en-US" altLang="zh-CN" sz="2400" b="1" baseline="-25000">
                    <a:solidFill>
                      <a:srgbClr val="0000FF"/>
                    </a:solidFill>
                    <a:latin typeface="Times New Roman" panose="02020603050405020304" charset="0"/>
                  </a:rPr>
                  <a:t>3</a:t>
                </a:r>
                <a:r>
                  <a:rPr lang="en-US" altLang="zh-CN" sz="2400" b="1">
                    <a:solidFill>
                      <a:srgbClr val="0000FF"/>
                    </a:solidFill>
                    <a:latin typeface="Times New Roman" panose="02020603050405020304" charset="0"/>
                  </a:rPr>
                  <a:t>=2</a:t>
                </a:r>
              </a:p>
            </p:txBody>
          </p:sp>
        </p:grpSp>
        <p:sp>
          <p:nvSpPr>
            <p:cNvPr id="13347" name="文本框 13346"/>
            <p:cNvSpPr txBox="1"/>
            <p:nvPr/>
          </p:nvSpPr>
          <p:spPr>
            <a:xfrm>
              <a:off x="2748" y="2963"/>
              <a:ext cx="408" cy="242"/>
            </a:xfrm>
            <a:prstGeom prst="rect">
              <a:avLst/>
            </a:prstGeom>
            <a:noFill/>
            <a:ln w="9525">
              <a:noFill/>
            </a:ln>
          </p:spPr>
          <p:txBody>
            <a:bodyPr>
              <a:spAutoFit/>
            </a:bodyPr>
            <a:lstStyle/>
            <a:p>
              <a:pPr>
                <a:lnSpc>
                  <a:spcPct val="80000"/>
                </a:lnSpc>
                <a:spcBef>
                  <a:spcPct val="50000"/>
                </a:spcBef>
                <a:buClr>
                  <a:schemeClr val="bg1"/>
                </a:buClr>
              </a:pPr>
              <a:r>
                <a:rPr lang="en-US" altLang="zh-CN" sz="2400" b="1">
                  <a:solidFill>
                    <a:srgbClr val="FF0000"/>
                  </a:solidFill>
                  <a:latin typeface="Times New Roman" panose="02020603050405020304" charset="0"/>
                </a:rPr>
                <a:t>kill</a:t>
              </a:r>
            </a:p>
          </p:txBody>
        </p:sp>
        <p:sp>
          <p:nvSpPr>
            <p:cNvPr id="13348" name="文本框 13347"/>
            <p:cNvSpPr txBox="1"/>
            <p:nvPr/>
          </p:nvSpPr>
          <p:spPr>
            <a:xfrm>
              <a:off x="3300" y="2963"/>
              <a:ext cx="408" cy="242"/>
            </a:xfrm>
            <a:prstGeom prst="rect">
              <a:avLst/>
            </a:prstGeom>
            <a:noFill/>
            <a:ln w="9525">
              <a:noFill/>
            </a:ln>
          </p:spPr>
          <p:txBody>
            <a:bodyPr>
              <a:spAutoFit/>
            </a:bodyPr>
            <a:lstStyle/>
            <a:p>
              <a:pPr>
                <a:lnSpc>
                  <a:spcPct val="80000"/>
                </a:lnSpc>
                <a:spcBef>
                  <a:spcPct val="50000"/>
                </a:spcBef>
                <a:buClr>
                  <a:schemeClr val="bg1"/>
                </a:buClr>
              </a:pPr>
              <a:r>
                <a:rPr lang="en-US" altLang="zh-CN" sz="2400" b="1">
                  <a:solidFill>
                    <a:srgbClr val="FF0000"/>
                  </a:solidFill>
                  <a:latin typeface="Times New Roman" panose="02020603050405020304" charset="0"/>
                </a:rPr>
                <a:t>kill</a:t>
              </a:r>
            </a:p>
          </p:txBody>
        </p:sp>
        <p:grpSp>
          <p:nvGrpSpPr>
            <p:cNvPr id="13349" name="组合 13348"/>
            <p:cNvGrpSpPr/>
            <p:nvPr/>
          </p:nvGrpSpPr>
          <p:grpSpPr>
            <a:xfrm>
              <a:off x="2736" y="1404"/>
              <a:ext cx="636" cy="720"/>
              <a:chOff x="2736" y="1404"/>
              <a:chExt cx="636" cy="720"/>
            </a:xfrm>
          </p:grpSpPr>
          <p:grpSp>
            <p:nvGrpSpPr>
              <p:cNvPr id="13350" name="组合 13349"/>
              <p:cNvGrpSpPr/>
              <p:nvPr/>
            </p:nvGrpSpPr>
            <p:grpSpPr>
              <a:xfrm>
                <a:off x="2736" y="1428"/>
                <a:ext cx="636" cy="696"/>
                <a:chOff x="4236" y="1440"/>
                <a:chExt cx="636" cy="672"/>
              </a:xfrm>
            </p:grpSpPr>
            <p:sp>
              <p:nvSpPr>
                <p:cNvPr id="13351" name="椭圆 13350"/>
                <p:cNvSpPr/>
                <p:nvPr/>
              </p:nvSpPr>
              <p:spPr>
                <a:xfrm>
                  <a:off x="4584" y="1848"/>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8</a:t>
                  </a:r>
                </a:p>
              </p:txBody>
            </p:sp>
            <p:sp>
              <p:nvSpPr>
                <p:cNvPr id="13352" name="直接连接符 13351"/>
                <p:cNvSpPr/>
                <p:nvPr/>
              </p:nvSpPr>
              <p:spPr>
                <a:xfrm>
                  <a:off x="4740" y="1440"/>
                  <a:ext cx="0" cy="432"/>
                </a:xfrm>
                <a:prstGeom prst="line">
                  <a:avLst/>
                </a:prstGeom>
                <a:ln w="31750" cap="flat" cmpd="sng">
                  <a:solidFill>
                    <a:schemeClr val="tx1"/>
                  </a:solidFill>
                  <a:prstDash val="solid"/>
                  <a:miter/>
                  <a:headEnd type="none" w="med" len="med"/>
                  <a:tailEnd type="none" w="med" len="med"/>
                </a:ln>
              </p:spPr>
            </p:sp>
            <p:sp>
              <p:nvSpPr>
                <p:cNvPr id="13353" name="文本框 13352"/>
                <p:cNvSpPr txBox="1"/>
                <p:nvPr/>
              </p:nvSpPr>
              <p:spPr>
                <a:xfrm>
                  <a:off x="4236" y="1560"/>
                  <a:ext cx="540" cy="278"/>
                </a:xfrm>
                <a:prstGeom prst="rect">
                  <a:avLst/>
                </a:prstGeom>
                <a:noFill/>
                <a:ln w="9525">
                  <a:noFill/>
                </a:ln>
              </p:spPr>
              <p:txBody>
                <a:bodyPr>
                  <a:spAutoFit/>
                </a:bodyPr>
                <a:lstStyle/>
                <a:p>
                  <a:pPr eaLnBrk="0" hangingPunct="0">
                    <a:buClr>
                      <a:schemeClr val="bg1"/>
                    </a:buClr>
                  </a:pPr>
                  <a:r>
                    <a:rPr lang="en-US" altLang="zh-CN" sz="2400" b="1">
                      <a:solidFill>
                        <a:srgbClr val="0000FF"/>
                      </a:solidFill>
                      <a:latin typeface="Times New Roman" panose="02020603050405020304" charset="0"/>
                    </a:rPr>
                    <a:t>x</a:t>
                  </a:r>
                  <a:r>
                    <a:rPr lang="en-US" altLang="zh-CN" sz="2400" b="1" baseline="-25000">
                      <a:solidFill>
                        <a:srgbClr val="0000FF"/>
                      </a:solidFill>
                      <a:latin typeface="Times New Roman" panose="02020603050405020304" charset="0"/>
                    </a:rPr>
                    <a:t>2</a:t>
                  </a:r>
                  <a:r>
                    <a:rPr lang="en-US" altLang="zh-CN" sz="2400" b="1">
                      <a:solidFill>
                        <a:srgbClr val="0000FF"/>
                      </a:solidFill>
                      <a:latin typeface="Times New Roman" panose="02020603050405020304" charset="0"/>
                    </a:rPr>
                    <a:t>= 3</a:t>
                  </a:r>
                </a:p>
              </p:txBody>
            </p:sp>
          </p:grpSp>
          <p:sp>
            <p:nvSpPr>
              <p:cNvPr id="13354" name="直接连接符 13353"/>
              <p:cNvSpPr/>
              <p:nvPr/>
            </p:nvSpPr>
            <p:spPr>
              <a:xfrm flipV="1">
                <a:off x="3240" y="1404"/>
                <a:ext cx="0" cy="444"/>
              </a:xfrm>
              <a:prstGeom prst="line">
                <a:avLst/>
              </a:prstGeom>
              <a:ln w="38100" cap="flat" cmpd="sng">
                <a:solidFill>
                  <a:srgbClr val="FF0000"/>
                </a:solidFill>
                <a:prstDash val="solid"/>
                <a:miter/>
                <a:headEnd type="none" w="med" len="med"/>
                <a:tailEnd type="triangle" w="med" len="med"/>
              </a:ln>
            </p:spPr>
          </p:sp>
        </p:grpSp>
        <p:grpSp>
          <p:nvGrpSpPr>
            <p:cNvPr id="13355" name="组合 13354"/>
            <p:cNvGrpSpPr/>
            <p:nvPr/>
          </p:nvGrpSpPr>
          <p:grpSpPr>
            <a:xfrm>
              <a:off x="3636" y="2040"/>
              <a:ext cx="516" cy="936"/>
              <a:chOff x="4620" y="2040"/>
              <a:chExt cx="516" cy="936"/>
            </a:xfrm>
          </p:grpSpPr>
          <p:sp>
            <p:nvSpPr>
              <p:cNvPr id="13356" name="椭圆 13355"/>
              <p:cNvSpPr/>
              <p:nvPr/>
            </p:nvSpPr>
            <p:spPr>
              <a:xfrm>
                <a:off x="4704" y="2712"/>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14</a:t>
                </a:r>
              </a:p>
            </p:txBody>
          </p:sp>
          <p:sp>
            <p:nvSpPr>
              <p:cNvPr id="13357" name="直接连接符 13356"/>
              <p:cNvSpPr/>
              <p:nvPr/>
            </p:nvSpPr>
            <p:spPr>
              <a:xfrm flipH="1">
                <a:off x="4848" y="2124"/>
                <a:ext cx="264" cy="588"/>
              </a:xfrm>
              <a:prstGeom prst="line">
                <a:avLst/>
              </a:prstGeom>
              <a:ln w="31750" cap="flat" cmpd="sng">
                <a:solidFill>
                  <a:schemeClr val="tx1"/>
                </a:solidFill>
                <a:prstDash val="solid"/>
                <a:miter/>
                <a:headEnd type="none" w="med" len="med"/>
                <a:tailEnd type="none" w="med" len="med"/>
              </a:ln>
            </p:spPr>
          </p:sp>
          <p:sp>
            <p:nvSpPr>
              <p:cNvPr id="13358" name="文本框 13357"/>
              <p:cNvSpPr txBox="1"/>
              <p:nvPr/>
            </p:nvSpPr>
            <p:spPr>
              <a:xfrm>
                <a:off x="4620" y="2040"/>
                <a:ext cx="516" cy="288"/>
              </a:xfrm>
              <a:prstGeom prst="rect">
                <a:avLst/>
              </a:prstGeom>
              <a:noFill/>
              <a:ln w="9525">
                <a:noFill/>
              </a:ln>
            </p:spPr>
            <p:txBody>
              <a:bodyPr>
                <a:spAutoFit/>
              </a:bodyPr>
              <a:lstStyle/>
              <a:p>
                <a:pPr eaLnBrk="0" hangingPunct="0">
                  <a:buClr>
                    <a:schemeClr val="bg1"/>
                  </a:buClr>
                </a:pPr>
                <a:r>
                  <a:rPr lang="en-US" altLang="zh-CN" sz="2400" b="1">
                    <a:solidFill>
                      <a:srgbClr val="0000FF"/>
                    </a:solidFill>
                    <a:latin typeface="Times New Roman" panose="02020603050405020304" charset="0"/>
                  </a:rPr>
                  <a:t>x</a:t>
                </a:r>
                <a:r>
                  <a:rPr lang="en-US" altLang="zh-CN" sz="2400" b="1" baseline="-25000">
                    <a:solidFill>
                      <a:srgbClr val="0000FF"/>
                    </a:solidFill>
                    <a:latin typeface="Times New Roman" panose="02020603050405020304" charset="0"/>
                  </a:rPr>
                  <a:t>3</a:t>
                </a:r>
                <a:r>
                  <a:rPr lang="en-US" altLang="zh-CN" sz="2400" b="1">
                    <a:solidFill>
                      <a:srgbClr val="0000FF"/>
                    </a:solidFill>
                    <a:latin typeface="Times New Roman" panose="02020603050405020304" charset="0"/>
                  </a:rPr>
                  <a:t>=2</a:t>
                </a:r>
              </a:p>
            </p:txBody>
          </p:sp>
        </p:grpSp>
        <p:sp>
          <p:nvSpPr>
            <p:cNvPr id="13359" name="文本框 13358"/>
            <p:cNvSpPr txBox="1"/>
            <p:nvPr/>
          </p:nvSpPr>
          <p:spPr>
            <a:xfrm>
              <a:off x="3684" y="3827"/>
              <a:ext cx="408" cy="242"/>
            </a:xfrm>
            <a:prstGeom prst="rect">
              <a:avLst/>
            </a:prstGeom>
            <a:noFill/>
            <a:ln w="9525">
              <a:noFill/>
            </a:ln>
          </p:spPr>
          <p:txBody>
            <a:bodyPr>
              <a:spAutoFit/>
            </a:bodyPr>
            <a:lstStyle/>
            <a:p>
              <a:pPr>
                <a:lnSpc>
                  <a:spcPct val="80000"/>
                </a:lnSpc>
                <a:spcBef>
                  <a:spcPct val="50000"/>
                </a:spcBef>
                <a:buClr>
                  <a:schemeClr val="bg1"/>
                </a:buClr>
              </a:pPr>
              <a:r>
                <a:rPr lang="en-US" altLang="zh-CN" sz="2400" b="1">
                  <a:solidFill>
                    <a:srgbClr val="FF0000"/>
                  </a:solidFill>
                  <a:latin typeface="Times New Roman" panose="02020603050405020304" charset="0"/>
                </a:rPr>
                <a:t>kill</a:t>
              </a:r>
            </a:p>
          </p:txBody>
        </p:sp>
        <p:grpSp>
          <p:nvGrpSpPr>
            <p:cNvPr id="13360" name="组合 13359"/>
            <p:cNvGrpSpPr/>
            <p:nvPr/>
          </p:nvGrpSpPr>
          <p:grpSpPr>
            <a:xfrm>
              <a:off x="4116" y="2124"/>
              <a:ext cx="648" cy="864"/>
              <a:chOff x="4740" y="2112"/>
              <a:chExt cx="648" cy="864"/>
            </a:xfrm>
          </p:grpSpPr>
          <p:sp>
            <p:nvSpPr>
              <p:cNvPr id="13361" name="椭圆 13360"/>
              <p:cNvSpPr/>
              <p:nvPr/>
            </p:nvSpPr>
            <p:spPr>
              <a:xfrm>
                <a:off x="4860" y="2712"/>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16</a:t>
                </a:r>
              </a:p>
            </p:txBody>
          </p:sp>
          <p:sp>
            <p:nvSpPr>
              <p:cNvPr id="13362" name="直接连接符 13361"/>
              <p:cNvSpPr/>
              <p:nvPr/>
            </p:nvSpPr>
            <p:spPr>
              <a:xfrm>
                <a:off x="4740" y="2112"/>
                <a:ext cx="264" cy="600"/>
              </a:xfrm>
              <a:prstGeom prst="line">
                <a:avLst/>
              </a:prstGeom>
              <a:ln w="31750" cap="flat" cmpd="sng">
                <a:solidFill>
                  <a:schemeClr val="tx1"/>
                </a:solidFill>
                <a:prstDash val="solid"/>
                <a:miter/>
                <a:headEnd type="none" w="med" len="med"/>
                <a:tailEnd type="none" w="med" len="med"/>
              </a:ln>
            </p:spPr>
          </p:sp>
          <p:sp>
            <p:nvSpPr>
              <p:cNvPr id="13363" name="文本框 13362"/>
              <p:cNvSpPr txBox="1"/>
              <p:nvPr/>
            </p:nvSpPr>
            <p:spPr>
              <a:xfrm>
                <a:off x="4848" y="2208"/>
                <a:ext cx="540" cy="288"/>
              </a:xfrm>
              <a:prstGeom prst="rect">
                <a:avLst/>
              </a:prstGeom>
              <a:noFill/>
              <a:ln w="9525">
                <a:noFill/>
              </a:ln>
            </p:spPr>
            <p:txBody>
              <a:bodyPr>
                <a:spAutoFit/>
              </a:bodyPr>
              <a:lstStyle/>
              <a:p>
                <a:pPr eaLnBrk="0" hangingPunct="0">
                  <a:buClr>
                    <a:schemeClr val="bg1"/>
                  </a:buClr>
                </a:pPr>
                <a:r>
                  <a:rPr lang="en-US" altLang="zh-CN" sz="2400" b="1">
                    <a:solidFill>
                      <a:srgbClr val="0000FF"/>
                    </a:solidFill>
                    <a:latin typeface="Times New Roman" panose="02020603050405020304" charset="0"/>
                  </a:rPr>
                  <a:t>x</a:t>
                </a:r>
                <a:r>
                  <a:rPr lang="en-US" altLang="zh-CN" sz="2400" b="1" baseline="-25000">
                    <a:solidFill>
                      <a:srgbClr val="0000FF"/>
                    </a:solidFill>
                    <a:latin typeface="Times New Roman" panose="02020603050405020304" charset="0"/>
                  </a:rPr>
                  <a:t>3</a:t>
                </a:r>
                <a:r>
                  <a:rPr lang="en-US" altLang="zh-CN" sz="2400" b="1">
                    <a:solidFill>
                      <a:srgbClr val="0000FF"/>
                    </a:solidFill>
                    <a:latin typeface="Times New Roman" panose="02020603050405020304" charset="0"/>
                  </a:rPr>
                  <a:t>=3</a:t>
                </a:r>
              </a:p>
            </p:txBody>
          </p:sp>
        </p:grpSp>
        <p:sp>
          <p:nvSpPr>
            <p:cNvPr id="13364" name="文本框 13363"/>
            <p:cNvSpPr txBox="1"/>
            <p:nvPr/>
          </p:nvSpPr>
          <p:spPr>
            <a:xfrm>
              <a:off x="4212" y="2975"/>
              <a:ext cx="408" cy="242"/>
            </a:xfrm>
            <a:prstGeom prst="rect">
              <a:avLst/>
            </a:prstGeom>
            <a:noFill/>
            <a:ln w="9525">
              <a:noFill/>
            </a:ln>
          </p:spPr>
          <p:txBody>
            <a:bodyPr>
              <a:spAutoFit/>
            </a:bodyPr>
            <a:lstStyle/>
            <a:p>
              <a:pPr>
                <a:lnSpc>
                  <a:spcPct val="80000"/>
                </a:lnSpc>
                <a:spcBef>
                  <a:spcPct val="50000"/>
                </a:spcBef>
                <a:buClr>
                  <a:schemeClr val="bg1"/>
                </a:buClr>
              </a:pPr>
              <a:r>
                <a:rPr lang="en-US" altLang="zh-CN" sz="2400" b="1">
                  <a:solidFill>
                    <a:srgbClr val="FF0000"/>
                  </a:solidFill>
                  <a:latin typeface="Times New Roman" panose="02020603050405020304" charset="0"/>
                </a:rPr>
                <a:t>kill</a:t>
              </a:r>
            </a:p>
          </p:txBody>
        </p:sp>
        <p:sp>
          <p:nvSpPr>
            <p:cNvPr id="13365" name="直接连接符 13364"/>
            <p:cNvSpPr/>
            <p:nvPr/>
          </p:nvSpPr>
          <p:spPr>
            <a:xfrm flipH="1" flipV="1">
              <a:off x="3264" y="1416"/>
              <a:ext cx="828" cy="420"/>
            </a:xfrm>
            <a:prstGeom prst="line">
              <a:avLst/>
            </a:prstGeom>
            <a:ln w="38100" cap="flat" cmpd="sng">
              <a:solidFill>
                <a:srgbClr val="FF0000"/>
              </a:solidFill>
              <a:prstDash val="solid"/>
              <a:miter/>
              <a:headEnd type="none" w="med" len="med"/>
              <a:tailEnd type="triangle" w="med" len="med"/>
            </a:ln>
          </p:spPr>
        </p:sp>
      </p:grpSp>
      <p:sp>
        <p:nvSpPr>
          <p:cNvPr id="13366" name="文本框 13365"/>
          <p:cNvSpPr txBox="1"/>
          <p:nvPr/>
        </p:nvSpPr>
        <p:spPr>
          <a:xfrm>
            <a:off x="875665" y="1043940"/>
            <a:ext cx="5886450" cy="1014730"/>
          </a:xfrm>
          <a:prstGeom prst="rect">
            <a:avLst/>
          </a:prstGeom>
          <a:noFill/>
          <a:ln w="9525">
            <a:noFill/>
          </a:ln>
        </p:spPr>
        <p:txBody>
          <a:bodyPr wrap="square">
            <a:spAutoFit/>
          </a:bodyPr>
          <a:lstStyle/>
          <a:p>
            <a:pPr marL="342900" indent="-342900">
              <a:spcBef>
                <a:spcPct val="20000"/>
              </a:spcBef>
              <a:buClr>
                <a:srgbClr val="000000"/>
              </a:buClr>
              <a:buFont typeface="Wingdings" panose="05000000000000000000" charset="0"/>
              <a:buChar char=""/>
            </a:pPr>
            <a:r>
              <a:rPr lang="zh-CN" altLang="en-US" sz="2000" dirty="0">
                <a:latin typeface="微软雅黑" panose="020B0503020204020204" pitchFamily="34" charset="-122"/>
                <a:ea typeface="微软雅黑" panose="020B0503020204020204" pitchFamily="34" charset="-122"/>
              </a:rPr>
              <a:t>结点</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的所有儿子表示的都是不可能导致答案的棋盘格局</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因此结点</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也被杀死</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再回溯到结点</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生成结点</a:t>
            </a:r>
            <a:r>
              <a:rPr lang="en-US" altLang="zh-CN" sz="2000" dirty="0">
                <a:latin typeface="微软雅黑" panose="020B0503020204020204" pitchFamily="34" charset="-122"/>
                <a:ea typeface="微软雅黑" panose="020B0503020204020204" pitchFamily="34" charset="-122"/>
              </a:rPr>
              <a:t>18, </a:t>
            </a:r>
            <a:r>
              <a:rPr lang="zh-CN" altLang="en-US" sz="2000" dirty="0">
                <a:latin typeface="微软雅黑" panose="020B0503020204020204" pitchFamily="34" charset="-122"/>
                <a:ea typeface="微软雅黑" panose="020B0503020204020204" pitchFamily="34" charset="-122"/>
              </a:rPr>
              <a:t>路径变为</a:t>
            </a:r>
            <a:r>
              <a:rPr lang="en-US" altLang="zh-CN" sz="2000">
                <a:latin typeface="微软雅黑" panose="020B0503020204020204" pitchFamily="34" charset="-122"/>
                <a:ea typeface="微软雅黑" panose="020B0503020204020204" pitchFamily="34" charset="-122"/>
              </a:rPr>
              <a:t>(2)</a:t>
            </a:r>
            <a:r>
              <a:rPr lang="zh-CN" altLang="en-US" sz="2000">
                <a:latin typeface="微软雅黑" panose="020B0503020204020204" pitchFamily="34" charset="-122"/>
                <a:ea typeface="微软雅黑" panose="020B0503020204020204" pitchFamily="34" charset="-122"/>
              </a:rPr>
              <a:t>。</a:t>
            </a:r>
          </a:p>
        </p:txBody>
      </p:sp>
      <p:sp>
        <p:nvSpPr>
          <p:cNvPr id="13367" name="直接连接符 13366"/>
          <p:cNvSpPr/>
          <p:nvPr/>
        </p:nvSpPr>
        <p:spPr>
          <a:xfrm flipV="1">
            <a:off x="7942898" y="1405573"/>
            <a:ext cx="1524000" cy="628650"/>
          </a:xfrm>
          <a:prstGeom prst="line">
            <a:avLst/>
          </a:prstGeom>
          <a:ln w="38100" cap="flat" cmpd="sng">
            <a:solidFill>
              <a:srgbClr val="FF0000"/>
            </a:solidFill>
            <a:prstDash val="solid"/>
            <a:miter/>
            <a:headEnd type="none" w="med" len="med"/>
            <a:tailEnd type="triangle" w="med" len="med"/>
          </a:ln>
        </p:spPr>
      </p:sp>
      <p:grpSp>
        <p:nvGrpSpPr>
          <p:cNvPr id="13368" name="组合 13367"/>
          <p:cNvGrpSpPr/>
          <p:nvPr/>
        </p:nvGrpSpPr>
        <p:grpSpPr>
          <a:xfrm>
            <a:off x="9752648" y="2377123"/>
            <a:ext cx="1257300" cy="1162050"/>
            <a:chOff x="4392" y="1380"/>
            <a:chExt cx="792" cy="732"/>
          </a:xfrm>
        </p:grpSpPr>
        <p:sp>
          <p:nvSpPr>
            <p:cNvPr id="13369" name="椭圆 13368"/>
            <p:cNvSpPr/>
            <p:nvPr/>
          </p:nvSpPr>
          <p:spPr>
            <a:xfrm>
              <a:off x="4392" y="1827"/>
              <a:ext cx="288" cy="285"/>
            </a:xfrm>
            <a:prstGeom prst="ellipse">
              <a:avLst/>
            </a:prstGeom>
            <a:solidFill>
              <a:srgbClr val="CCFFCC"/>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19</a:t>
              </a:r>
            </a:p>
          </p:txBody>
        </p:sp>
        <p:sp>
          <p:nvSpPr>
            <p:cNvPr id="13370" name="直接连接符 13369"/>
            <p:cNvSpPr/>
            <p:nvPr/>
          </p:nvSpPr>
          <p:spPr>
            <a:xfrm flipH="1">
              <a:off x="4548" y="1380"/>
              <a:ext cx="636" cy="447"/>
            </a:xfrm>
            <a:prstGeom prst="line">
              <a:avLst/>
            </a:prstGeom>
            <a:ln w="31750" cap="flat" cmpd="sng">
              <a:solidFill>
                <a:schemeClr val="tx1"/>
              </a:solidFill>
              <a:prstDash val="solid"/>
              <a:miter/>
              <a:headEnd type="none" w="med" len="med"/>
              <a:tailEnd type="none" w="med" len="med"/>
            </a:ln>
          </p:spPr>
        </p:sp>
        <p:sp>
          <p:nvSpPr>
            <p:cNvPr id="13371" name="文本框 13370"/>
            <p:cNvSpPr txBox="1"/>
            <p:nvPr/>
          </p:nvSpPr>
          <p:spPr>
            <a:xfrm>
              <a:off x="4440" y="1380"/>
              <a:ext cx="540" cy="288"/>
            </a:xfrm>
            <a:prstGeom prst="rect">
              <a:avLst/>
            </a:prstGeom>
            <a:noFill/>
            <a:ln w="9525">
              <a:noFill/>
            </a:ln>
          </p:spPr>
          <p:txBody>
            <a:bodyPr>
              <a:spAutoFit/>
            </a:bodyPr>
            <a:lstStyle/>
            <a:p>
              <a:pPr eaLnBrk="0" hangingPunct="0">
                <a:buClr>
                  <a:schemeClr val="bg1"/>
                </a:buClr>
              </a:pPr>
              <a:r>
                <a:rPr lang="en-US" altLang="zh-CN" sz="2400" b="1">
                  <a:solidFill>
                    <a:srgbClr val="006600"/>
                  </a:solidFill>
                  <a:latin typeface="Times New Roman" panose="02020603050405020304" charset="0"/>
                </a:rPr>
                <a:t>x</a:t>
              </a:r>
              <a:r>
                <a:rPr lang="en-US" altLang="zh-CN" sz="2400" b="1" baseline="-25000">
                  <a:solidFill>
                    <a:srgbClr val="006600"/>
                  </a:solidFill>
                  <a:latin typeface="Times New Roman" panose="02020603050405020304" charset="0"/>
                </a:rPr>
                <a:t>2</a:t>
              </a:r>
              <a:r>
                <a:rPr lang="en-US" altLang="zh-CN" sz="2400" b="1">
                  <a:solidFill>
                    <a:srgbClr val="006600"/>
                  </a:solidFill>
                  <a:latin typeface="Times New Roman" panose="02020603050405020304" charset="0"/>
                </a:rPr>
                <a:t>= 1</a:t>
              </a:r>
            </a:p>
          </p:txBody>
        </p:sp>
      </p:grpSp>
      <p:grpSp>
        <p:nvGrpSpPr>
          <p:cNvPr id="13372" name="组合 13371"/>
          <p:cNvGrpSpPr/>
          <p:nvPr/>
        </p:nvGrpSpPr>
        <p:grpSpPr>
          <a:xfrm>
            <a:off x="10286048" y="2434273"/>
            <a:ext cx="1009650" cy="1104900"/>
            <a:chOff x="4728" y="1416"/>
            <a:chExt cx="636" cy="696"/>
          </a:xfrm>
        </p:grpSpPr>
        <p:sp>
          <p:nvSpPr>
            <p:cNvPr id="13373" name="椭圆 13372"/>
            <p:cNvSpPr/>
            <p:nvPr/>
          </p:nvSpPr>
          <p:spPr>
            <a:xfrm>
              <a:off x="5076" y="1839"/>
              <a:ext cx="288" cy="273"/>
            </a:xfrm>
            <a:prstGeom prst="ellipse">
              <a:avLst/>
            </a:prstGeom>
            <a:solidFill>
              <a:srgbClr val="CCFFCC"/>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24</a:t>
              </a:r>
            </a:p>
          </p:txBody>
        </p:sp>
        <p:sp>
          <p:nvSpPr>
            <p:cNvPr id="13374" name="直接连接符 13373"/>
            <p:cNvSpPr/>
            <p:nvPr/>
          </p:nvSpPr>
          <p:spPr>
            <a:xfrm>
              <a:off x="5232" y="1416"/>
              <a:ext cx="0" cy="447"/>
            </a:xfrm>
            <a:prstGeom prst="line">
              <a:avLst/>
            </a:prstGeom>
            <a:ln w="31750" cap="flat" cmpd="sng">
              <a:solidFill>
                <a:schemeClr val="tx1"/>
              </a:solidFill>
              <a:prstDash val="solid"/>
              <a:miter/>
              <a:headEnd type="none" w="med" len="med"/>
              <a:tailEnd type="none" w="med" len="med"/>
            </a:ln>
          </p:spPr>
        </p:sp>
        <p:sp>
          <p:nvSpPr>
            <p:cNvPr id="13375" name="文本框 13374"/>
            <p:cNvSpPr txBox="1"/>
            <p:nvPr/>
          </p:nvSpPr>
          <p:spPr>
            <a:xfrm>
              <a:off x="4728" y="1588"/>
              <a:ext cx="540" cy="288"/>
            </a:xfrm>
            <a:prstGeom prst="rect">
              <a:avLst/>
            </a:prstGeom>
            <a:noFill/>
            <a:ln w="9525">
              <a:noFill/>
            </a:ln>
          </p:spPr>
          <p:txBody>
            <a:bodyPr>
              <a:spAutoFit/>
            </a:bodyPr>
            <a:lstStyle/>
            <a:p>
              <a:pPr eaLnBrk="0" hangingPunct="0">
                <a:buClr>
                  <a:schemeClr val="bg1"/>
                </a:buClr>
              </a:pPr>
              <a:r>
                <a:rPr lang="en-US" altLang="zh-CN" sz="2400" b="1">
                  <a:solidFill>
                    <a:srgbClr val="006600"/>
                  </a:solidFill>
                  <a:latin typeface="Times New Roman" panose="02020603050405020304" charset="0"/>
                </a:rPr>
                <a:t>x</a:t>
              </a:r>
              <a:r>
                <a:rPr lang="en-US" altLang="zh-CN" sz="2400" b="1" baseline="-25000">
                  <a:solidFill>
                    <a:srgbClr val="006600"/>
                  </a:solidFill>
                  <a:latin typeface="Times New Roman" panose="02020603050405020304" charset="0"/>
                </a:rPr>
                <a:t>2</a:t>
              </a:r>
              <a:r>
                <a:rPr lang="en-US" altLang="zh-CN" sz="2400" b="1">
                  <a:solidFill>
                    <a:srgbClr val="006600"/>
                  </a:solidFill>
                  <a:latin typeface="Times New Roman" panose="02020603050405020304" charset="0"/>
                </a:rPr>
                <a:t>= 3</a:t>
              </a:r>
            </a:p>
          </p:txBody>
        </p:sp>
      </p:grpSp>
      <p:sp>
        <p:nvSpPr>
          <p:cNvPr id="13376" name="直接连接符 13375"/>
          <p:cNvSpPr/>
          <p:nvPr/>
        </p:nvSpPr>
        <p:spPr>
          <a:xfrm flipV="1">
            <a:off x="11086148" y="2396173"/>
            <a:ext cx="0" cy="704850"/>
          </a:xfrm>
          <a:prstGeom prst="line">
            <a:avLst/>
          </a:prstGeom>
          <a:ln w="38100" cap="flat" cmpd="sng">
            <a:solidFill>
              <a:srgbClr val="FF0000"/>
            </a:solidFill>
            <a:prstDash val="solid"/>
            <a:miter/>
            <a:headEnd type="none" w="med" len="med"/>
            <a:tailEnd type="triangle" w="med" len="med"/>
          </a:ln>
        </p:spPr>
      </p:sp>
      <p:sp>
        <p:nvSpPr>
          <p:cNvPr id="13377" name="直接连接符 13376"/>
          <p:cNvSpPr/>
          <p:nvPr/>
        </p:nvSpPr>
        <p:spPr>
          <a:xfrm flipV="1">
            <a:off x="10000298" y="2396173"/>
            <a:ext cx="990600" cy="685800"/>
          </a:xfrm>
          <a:prstGeom prst="line">
            <a:avLst/>
          </a:prstGeom>
          <a:ln w="38100" cap="flat" cmpd="sng">
            <a:solidFill>
              <a:srgbClr val="FF0000"/>
            </a:solidFill>
            <a:prstDash val="solid"/>
            <a:miter/>
            <a:headEnd type="none" w="med" len="med"/>
            <a:tailEnd type="triangle" w="med" len="med"/>
          </a:ln>
        </p:spPr>
      </p:sp>
      <p:sp>
        <p:nvSpPr>
          <p:cNvPr id="13378" name="文本框 13377"/>
          <p:cNvSpPr txBox="1"/>
          <p:nvPr/>
        </p:nvSpPr>
        <p:spPr>
          <a:xfrm>
            <a:off x="9676448" y="3518535"/>
            <a:ext cx="647700" cy="384175"/>
          </a:xfrm>
          <a:prstGeom prst="rect">
            <a:avLst/>
          </a:prstGeom>
          <a:noFill/>
          <a:ln w="9525">
            <a:noFill/>
          </a:ln>
        </p:spPr>
        <p:txBody>
          <a:bodyPr>
            <a:spAutoFit/>
          </a:bodyPr>
          <a:lstStyle/>
          <a:p>
            <a:pPr>
              <a:lnSpc>
                <a:spcPct val="80000"/>
              </a:lnSpc>
              <a:spcBef>
                <a:spcPct val="50000"/>
              </a:spcBef>
              <a:buClr>
                <a:schemeClr val="bg1"/>
              </a:buClr>
            </a:pPr>
            <a:r>
              <a:rPr lang="en-US" altLang="zh-CN" sz="2400" b="1">
                <a:solidFill>
                  <a:srgbClr val="FF0000"/>
                </a:solidFill>
                <a:latin typeface="Times New Roman" panose="02020603050405020304" charset="0"/>
              </a:rPr>
              <a:t>kill</a:t>
            </a:r>
          </a:p>
        </p:txBody>
      </p:sp>
      <p:sp>
        <p:nvSpPr>
          <p:cNvPr id="13379" name="文本框 13378"/>
          <p:cNvSpPr txBox="1"/>
          <p:nvPr/>
        </p:nvSpPr>
        <p:spPr>
          <a:xfrm>
            <a:off x="10781348" y="3518535"/>
            <a:ext cx="647700" cy="384175"/>
          </a:xfrm>
          <a:prstGeom prst="rect">
            <a:avLst/>
          </a:prstGeom>
          <a:noFill/>
          <a:ln w="9525">
            <a:noFill/>
          </a:ln>
        </p:spPr>
        <p:txBody>
          <a:bodyPr>
            <a:spAutoFit/>
          </a:bodyPr>
          <a:lstStyle/>
          <a:p>
            <a:pPr>
              <a:lnSpc>
                <a:spcPct val="80000"/>
              </a:lnSpc>
              <a:spcBef>
                <a:spcPct val="50000"/>
              </a:spcBef>
              <a:buClr>
                <a:schemeClr val="bg1"/>
              </a:buClr>
            </a:pPr>
            <a:r>
              <a:rPr lang="en-US" altLang="zh-CN" sz="2400" b="1">
                <a:solidFill>
                  <a:srgbClr val="FF0000"/>
                </a:solidFill>
                <a:latin typeface="Times New Roman" panose="02020603050405020304" charset="0"/>
              </a:rPr>
              <a:t>kill</a:t>
            </a:r>
          </a:p>
        </p:txBody>
      </p:sp>
      <p:sp>
        <p:nvSpPr>
          <p:cNvPr id="13380" name="文本框 13379"/>
          <p:cNvSpPr txBox="1"/>
          <p:nvPr/>
        </p:nvSpPr>
        <p:spPr>
          <a:xfrm>
            <a:off x="875665" y="2362835"/>
            <a:ext cx="5526405" cy="398780"/>
          </a:xfrm>
          <a:prstGeom prst="rect">
            <a:avLst/>
          </a:prstGeom>
          <a:noFill/>
          <a:ln w="9525">
            <a:noFill/>
          </a:ln>
        </p:spPr>
        <p:txBody>
          <a:bodyPr wrap="square">
            <a:spAutoFit/>
          </a:bodyPr>
          <a:lstStyle/>
          <a:p>
            <a:pPr marL="342900" indent="-342900">
              <a:spcBef>
                <a:spcPct val="50000"/>
              </a:spcBef>
              <a:buClr>
                <a:srgbClr val="000000"/>
              </a:buClr>
              <a:buFont typeface="Wingdings" panose="05000000000000000000" charset="0"/>
              <a:buChar char=""/>
            </a:pPr>
            <a:r>
              <a:rPr lang="zh-CN" altLang="en-US" sz="2000" dirty="0">
                <a:latin typeface="微软雅黑" panose="020B0503020204020204" pitchFamily="34" charset="-122"/>
                <a:ea typeface="微软雅黑" panose="020B0503020204020204" pitchFamily="34" charset="-122"/>
              </a:rPr>
              <a:t>结点</a:t>
            </a:r>
            <a:r>
              <a:rPr lang="en-US" altLang="zh-CN" sz="2000" dirty="0">
                <a:latin typeface="微软雅黑" panose="020B0503020204020204" pitchFamily="34" charset="-122"/>
                <a:ea typeface="微软雅黑" panose="020B0503020204020204" pitchFamily="34" charset="-122"/>
              </a:rPr>
              <a:t>18</a:t>
            </a:r>
            <a:r>
              <a:rPr lang="zh-CN" altLang="en-US" sz="2000" dirty="0">
                <a:latin typeface="微软雅黑" panose="020B0503020204020204" pitchFamily="34" charset="-122"/>
                <a:ea typeface="微软雅黑" panose="020B0503020204020204" pitchFamily="34" charset="-122"/>
              </a:rPr>
              <a:t>的子结点</a:t>
            </a:r>
            <a:r>
              <a:rPr lang="en-US" altLang="zh-CN" sz="2000" dirty="0">
                <a:latin typeface="微软雅黑" panose="020B0503020204020204" pitchFamily="34" charset="-122"/>
                <a:ea typeface="微软雅黑" panose="020B0503020204020204" pitchFamily="34" charset="-122"/>
              </a:rPr>
              <a:t>19</a:t>
            </a:r>
            <a:r>
              <a:rPr lang="zh-CN" altLang="en-US" sz="2000" dirty="0">
                <a:latin typeface="微软雅黑" panose="020B0503020204020204" pitchFamily="34" charset="-122"/>
                <a:ea typeface="微软雅黑" panose="020B0503020204020204" pitchFamily="34" charset="-122"/>
              </a:rPr>
              <a:t>、结点</a:t>
            </a:r>
            <a:r>
              <a:rPr lang="en-US" altLang="zh-CN" sz="2000" dirty="0">
                <a:latin typeface="微软雅黑" panose="020B0503020204020204" pitchFamily="34" charset="-122"/>
                <a:ea typeface="微软雅黑" panose="020B0503020204020204" pitchFamily="34" charset="-122"/>
              </a:rPr>
              <a:t>24</a:t>
            </a:r>
            <a:r>
              <a:rPr lang="zh-CN" altLang="en-US" sz="2000" dirty="0">
                <a:latin typeface="微软雅黑" panose="020B0503020204020204" pitchFamily="34" charset="-122"/>
                <a:ea typeface="微软雅黑" panose="020B0503020204020204" pitchFamily="34" charset="-122"/>
              </a:rPr>
              <a:t>被杀死</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应回溯。</a:t>
            </a:r>
            <a:endParaRPr lang="en-US" altLang="zh-CN" sz="2000">
              <a:latin typeface="微软雅黑" panose="020B0503020204020204" pitchFamily="34" charset="-122"/>
              <a:ea typeface="微软雅黑" panose="020B0503020204020204" pitchFamily="34" charset="-122"/>
            </a:endParaRPr>
          </a:p>
        </p:txBody>
      </p:sp>
      <p:sp>
        <p:nvSpPr>
          <p:cNvPr id="13381" name="直接连接符 13380"/>
          <p:cNvSpPr/>
          <p:nvPr/>
        </p:nvSpPr>
        <p:spPr>
          <a:xfrm flipV="1">
            <a:off x="7466648" y="3558223"/>
            <a:ext cx="400050" cy="933450"/>
          </a:xfrm>
          <a:prstGeom prst="line">
            <a:avLst/>
          </a:prstGeom>
          <a:ln w="44450" cap="flat" cmpd="sng">
            <a:solidFill>
              <a:srgbClr val="FF0000"/>
            </a:solidFill>
            <a:prstDash val="solid"/>
            <a:headEnd type="none" w="med" len="med"/>
            <a:tailEnd type="triangle" w="med" len="med"/>
          </a:ln>
        </p:spPr>
      </p:sp>
      <p:sp>
        <p:nvSpPr>
          <p:cNvPr id="13382" name="直接连接符 13381"/>
          <p:cNvSpPr/>
          <p:nvPr/>
        </p:nvSpPr>
        <p:spPr>
          <a:xfrm flipH="1" flipV="1">
            <a:off x="7923848" y="3558223"/>
            <a:ext cx="400050" cy="933450"/>
          </a:xfrm>
          <a:prstGeom prst="line">
            <a:avLst/>
          </a:prstGeom>
          <a:ln w="44450" cap="flat" cmpd="sng">
            <a:solidFill>
              <a:srgbClr val="FF0000"/>
            </a:solidFill>
            <a:prstDash val="solid"/>
            <a:headEnd type="none" w="med" len="med"/>
            <a:tailEnd type="triangle" w="med" len="med"/>
          </a:ln>
        </p:spPr>
      </p:sp>
      <p:sp>
        <p:nvSpPr>
          <p:cNvPr id="13383" name="直接连接符 13382"/>
          <p:cNvSpPr/>
          <p:nvPr/>
        </p:nvSpPr>
        <p:spPr>
          <a:xfrm flipV="1">
            <a:off x="8914448" y="4910773"/>
            <a:ext cx="0" cy="933450"/>
          </a:xfrm>
          <a:prstGeom prst="line">
            <a:avLst/>
          </a:prstGeom>
          <a:ln w="44450" cap="flat" cmpd="sng">
            <a:solidFill>
              <a:srgbClr val="FF0000"/>
            </a:solidFill>
            <a:prstDash val="solid"/>
            <a:headEnd type="none" w="med" len="med"/>
            <a:tailEnd type="triangle" w="med" len="med"/>
          </a:ln>
        </p:spPr>
      </p:sp>
      <p:sp>
        <p:nvSpPr>
          <p:cNvPr id="13384" name="直接连接符 13383"/>
          <p:cNvSpPr/>
          <p:nvPr/>
        </p:nvSpPr>
        <p:spPr>
          <a:xfrm flipV="1">
            <a:off x="8914448" y="3577273"/>
            <a:ext cx="400050" cy="914400"/>
          </a:xfrm>
          <a:prstGeom prst="line">
            <a:avLst/>
          </a:prstGeom>
          <a:ln w="44450" cap="flat" cmpd="sng">
            <a:solidFill>
              <a:srgbClr val="FF0000"/>
            </a:solidFill>
            <a:prstDash val="solid"/>
            <a:headEnd type="none" w="med" len="med"/>
            <a:tailEnd type="triangle" w="med" len="med"/>
          </a:ln>
        </p:spPr>
      </p:sp>
      <p:sp>
        <p:nvSpPr>
          <p:cNvPr id="13385" name="直接连接符 13384"/>
          <p:cNvSpPr/>
          <p:nvPr/>
        </p:nvSpPr>
        <p:spPr>
          <a:xfrm flipH="1" flipV="1">
            <a:off x="9352598" y="3577273"/>
            <a:ext cx="381000" cy="933450"/>
          </a:xfrm>
          <a:prstGeom prst="line">
            <a:avLst/>
          </a:prstGeom>
          <a:ln w="44450" cap="flat" cmpd="sng">
            <a:solidFill>
              <a:srgbClr val="FF0000"/>
            </a:solidFill>
            <a:prstDash val="solid"/>
            <a:headEnd type="none" w="med" len="med"/>
            <a:tailEnd type="triangle" w="med" len="med"/>
          </a:ln>
        </p:spPr>
      </p:sp>
      <p:graphicFrame>
        <p:nvGraphicFramePr>
          <p:cNvPr id="13386" name="表格 13385"/>
          <p:cNvGraphicFramePr/>
          <p:nvPr/>
        </p:nvGraphicFramePr>
        <p:xfrm>
          <a:off x="729298" y="3480435"/>
          <a:ext cx="1295400" cy="1419608"/>
        </p:xfrm>
        <a:graphic>
          <a:graphicData uri="http://schemas.openxmlformats.org/drawingml/2006/table">
            <a:tbl>
              <a:tblPr/>
              <a:tblGrid>
                <a:gridCol w="323850">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tblGrid>
              <a:tr h="346075">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r>
                        <a:rPr lang="en-US" altLang="zh-CN" sz="2400" b="1">
                          <a:latin typeface="Times New Roman" panose="02020603050405020304" charset="0"/>
                        </a:rPr>
                        <a:t>1</a:t>
                      </a:r>
                      <a:endParaRPr lang="zh-CN" altLang="en-US" sz="2400" b="1">
                        <a:latin typeface="Times New Roman" panose="02020603050405020304" charset="0"/>
                      </a:endParaRPr>
                    </a:p>
                  </a:txBody>
                  <a:tcPr anchor="ctr" anchorCtr="1">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46075">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46075">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solidFill>
                          <a:srgbClr val="FF0000"/>
                        </a:solidFill>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46075">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graphicFrame>
        <p:nvGraphicFramePr>
          <p:cNvPr id="13413" name="表格 13412"/>
          <p:cNvGraphicFramePr/>
          <p:nvPr/>
        </p:nvGraphicFramePr>
        <p:xfrm>
          <a:off x="2742248" y="3081973"/>
          <a:ext cx="1333500" cy="1448754"/>
        </p:xfrm>
        <a:graphic>
          <a:graphicData uri="http://schemas.openxmlformats.org/drawingml/2006/table">
            <a:tbl>
              <a:tblPr/>
              <a:tblGrid>
                <a:gridCol w="333375">
                  <a:extLst>
                    <a:ext uri="{9D8B030D-6E8A-4147-A177-3AD203B41FA5}">
                      <a16:colId xmlns:a16="http://schemas.microsoft.com/office/drawing/2014/main" val="20000"/>
                    </a:ext>
                  </a:extLst>
                </a:gridCol>
                <a:gridCol w="333375">
                  <a:extLst>
                    <a:ext uri="{9D8B030D-6E8A-4147-A177-3AD203B41FA5}">
                      <a16:colId xmlns:a16="http://schemas.microsoft.com/office/drawing/2014/main" val="20001"/>
                    </a:ext>
                  </a:extLst>
                </a:gridCol>
                <a:gridCol w="333375">
                  <a:extLst>
                    <a:ext uri="{9D8B030D-6E8A-4147-A177-3AD203B41FA5}">
                      <a16:colId xmlns:a16="http://schemas.microsoft.com/office/drawing/2014/main" val="20002"/>
                    </a:ext>
                  </a:extLst>
                </a:gridCol>
                <a:gridCol w="333375">
                  <a:extLst>
                    <a:ext uri="{9D8B030D-6E8A-4147-A177-3AD203B41FA5}">
                      <a16:colId xmlns:a16="http://schemas.microsoft.com/office/drawing/2014/main" val="20003"/>
                    </a:ext>
                  </a:extLst>
                </a:gridCol>
              </a:tblGrid>
              <a:tr h="346075">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r>
                        <a:rPr lang="en-US" altLang="zh-CN" sz="2400" b="1">
                          <a:latin typeface="Times New Roman" panose="02020603050405020304" charset="0"/>
                        </a:rPr>
                        <a:t>1</a:t>
                      </a:r>
                      <a:endParaRPr lang="zh-CN" altLang="en-US" sz="2400" b="1">
                        <a:latin typeface="Times New Roman" panose="02020603050405020304" charset="0"/>
                      </a:endParaRPr>
                    </a:p>
                  </a:txBody>
                  <a:tcPr anchor="ctr" anchorCtr="1">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82588">
                <a:tc>
                  <a:txBody>
                    <a:bodyPr/>
                    <a:lstStyle/>
                    <a:p>
                      <a:pPr marL="0" lvl="0" indent="0" algn="ctr">
                        <a:lnSpc>
                          <a:spcPct val="80000"/>
                        </a:lnSpc>
                        <a:spcBef>
                          <a:spcPct val="0"/>
                        </a:spcBef>
                        <a:buClr>
                          <a:schemeClr val="bg1"/>
                        </a:buClr>
                        <a:buNone/>
                      </a:pPr>
                      <a:r>
                        <a:rPr lang="en-US" altLang="zh-CN" sz="2400" b="1">
                          <a:solidFill>
                            <a:srgbClr val="FF0000"/>
                          </a:solidFill>
                          <a:latin typeface="Times New Roman" panose="02020603050405020304" charset="0"/>
                        </a:rPr>
                        <a:t>2</a:t>
                      </a:r>
                      <a:endParaRPr lang="zh-CN" altLang="en-US" sz="2400" b="1">
                        <a:solidFill>
                          <a:srgbClr val="FF0000"/>
                        </a:solidFill>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46075">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solidFill>
                          <a:srgbClr val="FF0000"/>
                        </a:solidFill>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46075">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graphicFrame>
        <p:nvGraphicFramePr>
          <p:cNvPr id="13440" name="表格 13439"/>
          <p:cNvGraphicFramePr/>
          <p:nvPr/>
        </p:nvGraphicFramePr>
        <p:xfrm>
          <a:off x="2742248" y="5101273"/>
          <a:ext cx="1333500" cy="1448754"/>
        </p:xfrm>
        <a:graphic>
          <a:graphicData uri="http://schemas.openxmlformats.org/drawingml/2006/table">
            <a:tbl>
              <a:tblPr/>
              <a:tblGrid>
                <a:gridCol w="333375">
                  <a:extLst>
                    <a:ext uri="{9D8B030D-6E8A-4147-A177-3AD203B41FA5}">
                      <a16:colId xmlns:a16="http://schemas.microsoft.com/office/drawing/2014/main" val="20000"/>
                    </a:ext>
                  </a:extLst>
                </a:gridCol>
                <a:gridCol w="333375">
                  <a:extLst>
                    <a:ext uri="{9D8B030D-6E8A-4147-A177-3AD203B41FA5}">
                      <a16:colId xmlns:a16="http://schemas.microsoft.com/office/drawing/2014/main" val="20001"/>
                    </a:ext>
                  </a:extLst>
                </a:gridCol>
                <a:gridCol w="333375">
                  <a:extLst>
                    <a:ext uri="{9D8B030D-6E8A-4147-A177-3AD203B41FA5}">
                      <a16:colId xmlns:a16="http://schemas.microsoft.com/office/drawing/2014/main" val="20002"/>
                    </a:ext>
                  </a:extLst>
                </a:gridCol>
                <a:gridCol w="333375">
                  <a:extLst>
                    <a:ext uri="{9D8B030D-6E8A-4147-A177-3AD203B41FA5}">
                      <a16:colId xmlns:a16="http://schemas.microsoft.com/office/drawing/2014/main" val="20003"/>
                    </a:ext>
                  </a:extLst>
                </a:gridCol>
              </a:tblGrid>
              <a:tr h="346075">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r>
                        <a:rPr lang="en-US" altLang="zh-CN" sz="2400" b="1">
                          <a:latin typeface="Times New Roman" panose="02020603050405020304" charset="0"/>
                        </a:rPr>
                        <a:t>1</a:t>
                      </a:r>
                      <a:endParaRPr lang="zh-CN" altLang="en-US" sz="2400" b="1">
                        <a:latin typeface="Times New Roman" panose="02020603050405020304" charset="0"/>
                      </a:endParaRPr>
                    </a:p>
                  </a:txBody>
                  <a:tcPr anchor="ctr" anchorCtr="1">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82588">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80000"/>
                        </a:lnSpc>
                        <a:spcBef>
                          <a:spcPct val="0"/>
                        </a:spcBef>
                        <a:buClr>
                          <a:schemeClr val="bg1"/>
                        </a:buClr>
                        <a:buNone/>
                      </a:pPr>
                      <a:r>
                        <a:rPr lang="en-US" altLang="zh-CN" sz="2400" b="1">
                          <a:solidFill>
                            <a:srgbClr val="FF0000"/>
                          </a:solidFill>
                          <a:latin typeface="Times New Roman" panose="02020603050405020304" charset="0"/>
                        </a:rPr>
                        <a:t>2</a:t>
                      </a:r>
                      <a:endParaRPr lang="zh-CN" altLang="en-US" sz="2400" b="1">
                        <a:solidFill>
                          <a:srgbClr val="FF0000"/>
                        </a:solidFill>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46075">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solidFill>
                          <a:srgbClr val="FF0000"/>
                        </a:solidFill>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46075">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sp>
        <p:nvSpPr>
          <p:cNvPr id="13467" name="直接连接符 13466"/>
          <p:cNvSpPr/>
          <p:nvPr/>
        </p:nvSpPr>
        <p:spPr>
          <a:xfrm>
            <a:off x="3408998" y="4561523"/>
            <a:ext cx="0" cy="495300"/>
          </a:xfrm>
          <a:prstGeom prst="line">
            <a:avLst/>
          </a:prstGeom>
          <a:ln w="44450" cap="flat" cmpd="sng">
            <a:solidFill>
              <a:schemeClr val="tx1"/>
            </a:solidFill>
            <a:prstDash val="solid"/>
            <a:headEnd type="none" w="med" len="med"/>
            <a:tailEnd type="triangle" w="med" len="med"/>
          </a:ln>
        </p:spPr>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367"/>
                                        </p:tgtEl>
                                        <p:attrNameLst>
                                          <p:attrName>style.visibility</p:attrName>
                                        </p:attrNameLst>
                                      </p:cBhvr>
                                      <p:to>
                                        <p:strVal val="visible"/>
                                      </p:to>
                                    </p:set>
                                    <p:animEffect transition="in" filter="wipe(down)">
                                      <p:cBhvr>
                                        <p:cTn id="7" dur="500"/>
                                        <p:tgtEl>
                                          <p:spTgt spid="133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314"/>
                                        </p:tgtEl>
                                        <p:attrNameLst>
                                          <p:attrName>style.visibility</p:attrName>
                                        </p:attrNameLst>
                                      </p:cBhvr>
                                      <p:to>
                                        <p:strVal val="visible"/>
                                      </p:to>
                                    </p:set>
                                    <p:animEffect transition="in" filter="wipe(up)">
                                      <p:cBhvr>
                                        <p:cTn id="12" dur="500"/>
                                        <p:tgtEl>
                                          <p:spTgt spid="1331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338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338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3368"/>
                                        </p:tgtEl>
                                        <p:attrNameLst>
                                          <p:attrName>style.visibility</p:attrName>
                                        </p:attrNameLst>
                                      </p:cBhvr>
                                      <p:to>
                                        <p:strVal val="visible"/>
                                      </p:to>
                                    </p:set>
                                    <p:animEffect transition="in" filter="wipe(up)">
                                      <p:cBhvr>
                                        <p:cTn id="25" dur="500"/>
                                        <p:tgtEl>
                                          <p:spTgt spid="1336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3318"/>
                                        </p:tgtEl>
                                        <p:attrNameLst>
                                          <p:attrName>style.visibility</p:attrName>
                                        </p:attrNameLst>
                                      </p:cBhvr>
                                      <p:to>
                                        <p:strVal val="visible"/>
                                      </p:to>
                                    </p:set>
                                    <p:animEffect transition="in" filter="wipe(left)">
                                      <p:cBhvr>
                                        <p:cTn id="30" dur="500"/>
                                        <p:tgtEl>
                                          <p:spTgt spid="1331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34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37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3377"/>
                                        </p:tgtEl>
                                        <p:attrNameLst>
                                          <p:attrName>style.visibility</p:attrName>
                                        </p:attrNameLst>
                                      </p:cBhvr>
                                      <p:to>
                                        <p:strVal val="visible"/>
                                      </p:to>
                                    </p:set>
                                    <p:animEffect transition="in" filter="wipe(down)">
                                      <p:cBhvr>
                                        <p:cTn id="43" dur="500"/>
                                        <p:tgtEl>
                                          <p:spTgt spid="1337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3372"/>
                                        </p:tgtEl>
                                        <p:attrNameLst>
                                          <p:attrName>style.visibility</p:attrName>
                                        </p:attrNameLst>
                                      </p:cBhvr>
                                      <p:to>
                                        <p:strVal val="visible"/>
                                      </p:to>
                                    </p:set>
                                    <p:animEffect transition="in" filter="wipe(up)">
                                      <p:cBhvr>
                                        <p:cTn id="48" dur="500"/>
                                        <p:tgtEl>
                                          <p:spTgt spid="1337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3467"/>
                                        </p:tgtEl>
                                        <p:attrNameLst>
                                          <p:attrName>style.visibility</p:attrName>
                                        </p:attrNameLst>
                                      </p:cBhvr>
                                      <p:to>
                                        <p:strVal val="visible"/>
                                      </p:to>
                                    </p:set>
                                    <p:animEffect transition="in" filter="wipe(up)">
                                      <p:cBhvr>
                                        <p:cTn id="53" dur="500"/>
                                        <p:tgtEl>
                                          <p:spTgt spid="13467"/>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499"/>
                                          </p:stCondLst>
                                        </p:cTn>
                                        <p:tgtEl>
                                          <p:spTgt spid="1344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1337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13376"/>
                                        </p:tgtEl>
                                        <p:attrNameLst>
                                          <p:attrName>style.visibility</p:attrName>
                                        </p:attrNameLst>
                                      </p:cBhvr>
                                      <p:to>
                                        <p:strVal val="visible"/>
                                      </p:to>
                                    </p:set>
                                    <p:animEffect transition="in" filter="wipe(down)">
                                      <p:cBhvr>
                                        <p:cTn id="66" dur="500"/>
                                        <p:tgtEl>
                                          <p:spTgt spid="13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78" grpId="0"/>
      <p:bldP spid="13379" grpId="0"/>
      <p:bldP spid="13380"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表格 14337"/>
          <p:cNvGraphicFramePr/>
          <p:nvPr/>
        </p:nvGraphicFramePr>
        <p:xfrm>
          <a:off x="1066800" y="3213100"/>
          <a:ext cx="1295400" cy="1419608"/>
        </p:xfrm>
        <a:graphic>
          <a:graphicData uri="http://schemas.openxmlformats.org/drawingml/2006/table">
            <a:tbl>
              <a:tblPr/>
              <a:tblGrid>
                <a:gridCol w="323850">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tblGrid>
              <a:tr h="346075">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r>
                        <a:rPr lang="en-US" altLang="zh-CN" sz="2400" b="1">
                          <a:latin typeface="Times New Roman" panose="02020603050405020304" charset="0"/>
                        </a:rPr>
                        <a:t>1</a:t>
                      </a:r>
                      <a:endParaRPr lang="zh-CN" altLang="en-US" sz="2400" b="1">
                        <a:latin typeface="Times New Roman" panose="02020603050405020304" charset="0"/>
                      </a:endParaRPr>
                    </a:p>
                  </a:txBody>
                  <a:tcPr anchor="ctr" anchorCtr="1">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46075">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46075">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solidFill>
                          <a:srgbClr val="FF0000"/>
                        </a:solidFill>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46075">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grpSp>
        <p:nvGrpSpPr>
          <p:cNvPr id="14365" name="组合 14364"/>
          <p:cNvGrpSpPr/>
          <p:nvPr/>
        </p:nvGrpSpPr>
        <p:grpSpPr>
          <a:xfrm>
            <a:off x="9696450" y="4210050"/>
            <a:ext cx="971550" cy="1390650"/>
            <a:chOff x="4752" y="2532"/>
            <a:chExt cx="612" cy="876"/>
          </a:xfrm>
        </p:grpSpPr>
        <p:sp>
          <p:nvSpPr>
            <p:cNvPr id="14366" name="椭圆 14365"/>
            <p:cNvSpPr/>
            <p:nvPr/>
          </p:nvSpPr>
          <p:spPr>
            <a:xfrm>
              <a:off x="5076" y="3132"/>
              <a:ext cx="288" cy="276"/>
            </a:xfrm>
            <a:prstGeom prst="ellipse">
              <a:avLst/>
            </a:prstGeom>
            <a:solidFill>
              <a:srgbClr val="CCFFCC"/>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31</a:t>
              </a:r>
            </a:p>
          </p:txBody>
        </p:sp>
        <p:sp>
          <p:nvSpPr>
            <p:cNvPr id="14367" name="直接连接符 14366"/>
            <p:cNvSpPr/>
            <p:nvPr/>
          </p:nvSpPr>
          <p:spPr>
            <a:xfrm>
              <a:off x="5220" y="2532"/>
              <a:ext cx="0" cy="600"/>
            </a:xfrm>
            <a:prstGeom prst="line">
              <a:avLst/>
            </a:prstGeom>
            <a:ln w="31750" cap="flat" cmpd="sng">
              <a:solidFill>
                <a:schemeClr val="tx1"/>
              </a:solidFill>
              <a:prstDash val="solid"/>
              <a:miter/>
              <a:headEnd type="none" w="med" len="med"/>
              <a:tailEnd type="none" w="med" len="med"/>
            </a:ln>
          </p:spPr>
        </p:sp>
        <p:sp>
          <p:nvSpPr>
            <p:cNvPr id="14368" name="文本框 14367"/>
            <p:cNvSpPr txBox="1"/>
            <p:nvPr/>
          </p:nvSpPr>
          <p:spPr>
            <a:xfrm>
              <a:off x="4752" y="2676"/>
              <a:ext cx="552" cy="288"/>
            </a:xfrm>
            <a:prstGeom prst="rect">
              <a:avLst/>
            </a:prstGeom>
            <a:noFill/>
            <a:ln w="9525">
              <a:noFill/>
            </a:ln>
          </p:spPr>
          <p:txBody>
            <a:bodyPr>
              <a:spAutoFit/>
            </a:bodyPr>
            <a:lstStyle/>
            <a:p>
              <a:pPr eaLnBrk="0" hangingPunct="0">
                <a:buClr>
                  <a:schemeClr val="bg1"/>
                </a:buClr>
              </a:pPr>
              <a:r>
                <a:rPr lang="en-US" altLang="zh-CN" sz="2400" b="1">
                  <a:solidFill>
                    <a:srgbClr val="006600"/>
                  </a:solidFill>
                  <a:latin typeface="Times New Roman" panose="02020603050405020304" charset="0"/>
                </a:rPr>
                <a:t>x</a:t>
              </a:r>
              <a:r>
                <a:rPr lang="en-US" altLang="zh-CN" sz="2400" b="1" baseline="-25000">
                  <a:solidFill>
                    <a:srgbClr val="006600"/>
                  </a:solidFill>
                  <a:latin typeface="Times New Roman" panose="02020603050405020304" charset="0"/>
                </a:rPr>
                <a:t>4</a:t>
              </a:r>
              <a:r>
                <a:rPr lang="en-US" altLang="zh-CN" sz="2400" b="1">
                  <a:solidFill>
                    <a:srgbClr val="006600"/>
                  </a:solidFill>
                  <a:latin typeface="Times New Roman" panose="02020603050405020304" charset="0"/>
                </a:rPr>
                <a:t>=3</a:t>
              </a:r>
            </a:p>
          </p:txBody>
        </p:sp>
      </p:grpSp>
      <p:sp>
        <p:nvSpPr>
          <p:cNvPr id="14369" name="文本框 14368"/>
          <p:cNvSpPr txBox="1"/>
          <p:nvPr/>
        </p:nvSpPr>
        <p:spPr>
          <a:xfrm>
            <a:off x="1066800" y="304800"/>
            <a:ext cx="4725035" cy="706755"/>
          </a:xfrm>
          <a:prstGeom prst="rect">
            <a:avLst/>
          </a:prstGeom>
          <a:noFill/>
          <a:ln w="9525">
            <a:noFill/>
          </a:ln>
        </p:spPr>
        <p:txBody>
          <a:bodyPr wrap="square">
            <a:spAutoFit/>
          </a:bodyPr>
          <a:lstStyle/>
          <a:p>
            <a:pPr marL="342900" indent="-342900">
              <a:spcBef>
                <a:spcPct val="20000"/>
              </a:spcBef>
              <a:buClr>
                <a:srgbClr val="0D0D0D"/>
              </a:buClr>
              <a:buFont typeface="Wingdings" panose="05000000000000000000" charset="0"/>
              <a:buChar char=""/>
            </a:pPr>
            <a:r>
              <a:rPr lang="zh-CN" altLang="en-US" sz="2000" dirty="0">
                <a:latin typeface="微软雅黑" panose="020B0503020204020204" pitchFamily="34" charset="-122"/>
                <a:ea typeface="微软雅黑" panose="020B0503020204020204" pitchFamily="34" charset="-122"/>
              </a:rPr>
              <a:t>结点</a:t>
            </a:r>
            <a:r>
              <a:rPr lang="en-US" altLang="zh-CN" sz="2000" dirty="0">
                <a:latin typeface="微软雅黑" panose="020B0503020204020204" pitchFamily="34" charset="-122"/>
                <a:ea typeface="微软雅黑" panose="020B0503020204020204" pitchFamily="34" charset="-122"/>
              </a:rPr>
              <a:t>18</a:t>
            </a:r>
            <a:r>
              <a:rPr lang="zh-CN" altLang="en-US" sz="2000" dirty="0">
                <a:latin typeface="微软雅黑" panose="020B0503020204020204" pitchFamily="34" charset="-122"/>
                <a:ea typeface="微软雅黑" panose="020B0503020204020204" pitchFamily="34" charset="-122"/>
              </a:rPr>
              <a:t>生成结点</a:t>
            </a:r>
            <a:r>
              <a:rPr lang="en-US" altLang="zh-CN" sz="2000" dirty="0">
                <a:latin typeface="微软雅黑" panose="020B0503020204020204" pitchFamily="34" charset="-122"/>
                <a:ea typeface="微软雅黑" panose="020B0503020204020204" pitchFamily="34" charset="-122"/>
              </a:rPr>
              <a:t>29, </a:t>
            </a:r>
            <a:r>
              <a:rPr lang="zh-CN" altLang="en-US" sz="2000" dirty="0">
                <a:latin typeface="微软雅黑" panose="020B0503020204020204" pitchFamily="34" charset="-122"/>
                <a:ea typeface="微软雅黑" panose="020B0503020204020204" pitchFamily="34" charset="-122"/>
              </a:rPr>
              <a:t>结点</a:t>
            </a:r>
            <a:r>
              <a:rPr lang="en-US" altLang="zh-CN" sz="2000" dirty="0">
                <a:latin typeface="微软雅黑" panose="020B0503020204020204" pitchFamily="34" charset="-122"/>
                <a:ea typeface="微软雅黑" panose="020B0503020204020204" pitchFamily="34" charset="-122"/>
              </a:rPr>
              <a:t>29</a:t>
            </a:r>
            <a:r>
              <a:rPr lang="zh-CN" altLang="en-US" sz="2000" dirty="0">
                <a:latin typeface="微软雅黑" panose="020B0503020204020204" pitchFamily="34" charset="-122"/>
                <a:ea typeface="微软雅黑" panose="020B0503020204020204" pitchFamily="34" charset="-122"/>
              </a:rPr>
              <a:t>成为</a:t>
            </a:r>
            <a:r>
              <a:rPr lang="en-US" altLang="zh-CN" sz="2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结点</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路径变为</a:t>
            </a:r>
            <a:r>
              <a:rPr lang="en-US" altLang="zh-CN" sz="2000">
                <a:latin typeface="微软雅黑" panose="020B0503020204020204" pitchFamily="34" charset="-122"/>
                <a:ea typeface="微软雅黑" panose="020B0503020204020204" pitchFamily="34" charset="-122"/>
              </a:rPr>
              <a:t>(2,4);</a:t>
            </a:r>
          </a:p>
        </p:txBody>
      </p:sp>
      <p:grpSp>
        <p:nvGrpSpPr>
          <p:cNvPr id="14370" name="组合 14369"/>
          <p:cNvGrpSpPr/>
          <p:nvPr/>
        </p:nvGrpSpPr>
        <p:grpSpPr>
          <a:xfrm>
            <a:off x="5105400" y="323850"/>
            <a:ext cx="4933950" cy="5602288"/>
            <a:chOff x="2556" y="540"/>
            <a:chExt cx="3108" cy="3529"/>
          </a:xfrm>
        </p:grpSpPr>
        <p:grpSp>
          <p:nvGrpSpPr>
            <p:cNvPr id="14371" name="组合 14370"/>
            <p:cNvGrpSpPr/>
            <p:nvPr/>
          </p:nvGrpSpPr>
          <p:grpSpPr>
            <a:xfrm>
              <a:off x="4524" y="720"/>
              <a:ext cx="1092" cy="696"/>
              <a:chOff x="4308" y="720"/>
              <a:chExt cx="1092" cy="696"/>
            </a:xfrm>
          </p:grpSpPr>
          <p:sp>
            <p:nvSpPr>
              <p:cNvPr id="14372" name="椭圆 14371"/>
              <p:cNvSpPr/>
              <p:nvPr/>
            </p:nvSpPr>
            <p:spPr>
              <a:xfrm>
                <a:off x="5112" y="1140"/>
                <a:ext cx="288" cy="276"/>
              </a:xfrm>
              <a:prstGeom prst="ellipse">
                <a:avLst/>
              </a:prstGeom>
              <a:solidFill>
                <a:srgbClr val="CCFFCC"/>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18</a:t>
                </a:r>
              </a:p>
            </p:txBody>
          </p:sp>
          <p:sp>
            <p:nvSpPr>
              <p:cNvPr id="14373" name="直接连接符 14372"/>
              <p:cNvSpPr/>
              <p:nvPr/>
            </p:nvSpPr>
            <p:spPr>
              <a:xfrm>
                <a:off x="4308" y="788"/>
                <a:ext cx="912" cy="368"/>
              </a:xfrm>
              <a:prstGeom prst="line">
                <a:avLst/>
              </a:prstGeom>
              <a:ln w="31750" cap="flat" cmpd="sng">
                <a:solidFill>
                  <a:schemeClr val="tx1"/>
                </a:solidFill>
                <a:prstDash val="solid"/>
                <a:miter/>
                <a:headEnd type="none" w="med" len="med"/>
                <a:tailEnd type="none" w="med" len="med"/>
              </a:ln>
            </p:spPr>
          </p:sp>
          <p:sp>
            <p:nvSpPr>
              <p:cNvPr id="14374" name="文本框 14373"/>
              <p:cNvSpPr txBox="1"/>
              <p:nvPr/>
            </p:nvSpPr>
            <p:spPr>
              <a:xfrm>
                <a:off x="4680" y="720"/>
                <a:ext cx="552" cy="288"/>
              </a:xfrm>
              <a:prstGeom prst="rect">
                <a:avLst/>
              </a:prstGeom>
              <a:noFill/>
              <a:ln w="9525">
                <a:noFill/>
              </a:ln>
            </p:spPr>
            <p:txBody>
              <a:bodyPr>
                <a:spAutoFit/>
              </a:bodyPr>
              <a:lstStyle/>
              <a:p>
                <a:pPr eaLnBrk="0" hangingPunct="0">
                  <a:buClr>
                    <a:schemeClr val="bg1"/>
                  </a:buClr>
                </a:pPr>
                <a:r>
                  <a:rPr lang="en-US" altLang="zh-CN" sz="2400" b="1">
                    <a:solidFill>
                      <a:srgbClr val="006600"/>
                    </a:solidFill>
                    <a:latin typeface="Times New Roman" panose="02020603050405020304" charset="0"/>
                  </a:rPr>
                  <a:t>x</a:t>
                </a:r>
                <a:r>
                  <a:rPr lang="en-US" altLang="zh-CN" sz="2400" b="1" baseline="-25000">
                    <a:solidFill>
                      <a:srgbClr val="006600"/>
                    </a:solidFill>
                    <a:latin typeface="Times New Roman" panose="02020603050405020304" charset="0"/>
                  </a:rPr>
                  <a:t>1</a:t>
                </a:r>
                <a:r>
                  <a:rPr lang="en-US" altLang="zh-CN" sz="2400" b="1">
                    <a:solidFill>
                      <a:srgbClr val="006600"/>
                    </a:solidFill>
                    <a:latin typeface="Times New Roman" panose="02020603050405020304" charset="0"/>
                  </a:rPr>
                  <a:t>= 2</a:t>
                </a:r>
              </a:p>
            </p:txBody>
          </p:sp>
        </p:grpSp>
        <p:grpSp>
          <p:nvGrpSpPr>
            <p:cNvPr id="14375" name="组合 14374"/>
            <p:cNvGrpSpPr/>
            <p:nvPr/>
          </p:nvGrpSpPr>
          <p:grpSpPr>
            <a:xfrm>
              <a:off x="2556" y="540"/>
              <a:ext cx="2424" cy="3529"/>
              <a:chOff x="2340" y="540"/>
              <a:chExt cx="2424" cy="3529"/>
            </a:xfrm>
          </p:grpSpPr>
          <p:grpSp>
            <p:nvGrpSpPr>
              <p:cNvPr id="14376" name="组合 14375"/>
              <p:cNvGrpSpPr/>
              <p:nvPr/>
            </p:nvGrpSpPr>
            <p:grpSpPr>
              <a:xfrm>
                <a:off x="3264" y="1344"/>
                <a:ext cx="996" cy="780"/>
                <a:chOff x="4248" y="1344"/>
                <a:chExt cx="996" cy="780"/>
              </a:xfrm>
            </p:grpSpPr>
            <p:sp>
              <p:nvSpPr>
                <p:cNvPr id="14377" name="椭圆 14376"/>
                <p:cNvSpPr/>
                <p:nvPr/>
              </p:nvSpPr>
              <p:spPr>
                <a:xfrm>
                  <a:off x="4956" y="1836"/>
                  <a:ext cx="288" cy="288"/>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13</a:t>
                  </a:r>
                </a:p>
              </p:txBody>
            </p:sp>
            <p:sp>
              <p:nvSpPr>
                <p:cNvPr id="14378" name="直接连接符 14377"/>
                <p:cNvSpPr/>
                <p:nvPr/>
              </p:nvSpPr>
              <p:spPr>
                <a:xfrm>
                  <a:off x="4248" y="1416"/>
                  <a:ext cx="840" cy="420"/>
                </a:xfrm>
                <a:prstGeom prst="line">
                  <a:avLst/>
                </a:prstGeom>
                <a:ln w="31750" cap="flat" cmpd="sng">
                  <a:solidFill>
                    <a:schemeClr val="tx1"/>
                  </a:solidFill>
                  <a:prstDash val="solid"/>
                  <a:miter/>
                  <a:headEnd type="none" w="med" len="med"/>
                  <a:tailEnd type="none" w="med" len="med"/>
                </a:ln>
              </p:spPr>
            </p:sp>
            <p:sp>
              <p:nvSpPr>
                <p:cNvPr id="14379" name="文本框 14378"/>
                <p:cNvSpPr txBox="1"/>
                <p:nvPr/>
              </p:nvSpPr>
              <p:spPr>
                <a:xfrm>
                  <a:off x="4548" y="1344"/>
                  <a:ext cx="552" cy="288"/>
                </a:xfrm>
                <a:prstGeom prst="rect">
                  <a:avLst/>
                </a:prstGeom>
                <a:noFill/>
                <a:ln w="9525">
                  <a:noFill/>
                </a:ln>
              </p:spPr>
              <p:txBody>
                <a:bodyPr>
                  <a:spAutoFit/>
                </a:bodyPr>
                <a:lstStyle/>
                <a:p>
                  <a:pPr eaLnBrk="0" hangingPunct="0">
                    <a:buClr>
                      <a:schemeClr val="bg1"/>
                    </a:buClr>
                  </a:pPr>
                  <a:r>
                    <a:rPr lang="en-US" altLang="zh-CN" sz="2400" b="1">
                      <a:solidFill>
                        <a:srgbClr val="0000FF"/>
                      </a:solidFill>
                      <a:latin typeface="Times New Roman" panose="02020603050405020304" charset="0"/>
                    </a:rPr>
                    <a:t>x</a:t>
                  </a:r>
                  <a:r>
                    <a:rPr lang="en-US" altLang="zh-CN" sz="2400" b="1" baseline="-25000">
                      <a:solidFill>
                        <a:srgbClr val="0000FF"/>
                      </a:solidFill>
                      <a:latin typeface="Times New Roman" panose="02020603050405020304" charset="0"/>
                    </a:rPr>
                    <a:t>2</a:t>
                  </a:r>
                  <a:r>
                    <a:rPr lang="en-US" altLang="zh-CN" sz="2400" b="1">
                      <a:solidFill>
                        <a:srgbClr val="0000FF"/>
                      </a:solidFill>
                      <a:latin typeface="Times New Roman" panose="02020603050405020304" charset="0"/>
                    </a:rPr>
                    <a:t>= 4</a:t>
                  </a:r>
                </a:p>
              </p:txBody>
            </p:sp>
          </p:grpSp>
          <p:grpSp>
            <p:nvGrpSpPr>
              <p:cNvPr id="14380" name="组合 14379"/>
              <p:cNvGrpSpPr/>
              <p:nvPr/>
            </p:nvGrpSpPr>
            <p:grpSpPr>
              <a:xfrm>
                <a:off x="3396" y="2976"/>
                <a:ext cx="612" cy="864"/>
                <a:chOff x="4380" y="2976"/>
                <a:chExt cx="612" cy="864"/>
              </a:xfrm>
            </p:grpSpPr>
            <p:sp>
              <p:nvSpPr>
                <p:cNvPr id="14381" name="椭圆 14380"/>
                <p:cNvSpPr/>
                <p:nvPr/>
              </p:nvSpPr>
              <p:spPr>
                <a:xfrm>
                  <a:off x="4704" y="3576"/>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15</a:t>
                  </a:r>
                </a:p>
              </p:txBody>
            </p:sp>
            <p:sp>
              <p:nvSpPr>
                <p:cNvPr id="14382" name="直接连接符 14381"/>
                <p:cNvSpPr/>
                <p:nvPr/>
              </p:nvSpPr>
              <p:spPr>
                <a:xfrm>
                  <a:off x="4848" y="2976"/>
                  <a:ext cx="0" cy="600"/>
                </a:xfrm>
                <a:prstGeom prst="line">
                  <a:avLst/>
                </a:prstGeom>
                <a:ln w="31750" cap="flat" cmpd="sng">
                  <a:solidFill>
                    <a:schemeClr val="tx1"/>
                  </a:solidFill>
                  <a:prstDash val="solid"/>
                  <a:miter/>
                  <a:headEnd type="none" w="med" len="med"/>
                  <a:tailEnd type="none" w="med" len="med"/>
                </a:ln>
              </p:spPr>
            </p:sp>
            <p:sp>
              <p:nvSpPr>
                <p:cNvPr id="14383" name="文本框 14382"/>
                <p:cNvSpPr txBox="1"/>
                <p:nvPr/>
              </p:nvSpPr>
              <p:spPr>
                <a:xfrm>
                  <a:off x="4380" y="3252"/>
                  <a:ext cx="504" cy="219"/>
                </a:xfrm>
                <a:prstGeom prst="rect">
                  <a:avLst/>
                </a:prstGeom>
                <a:noFill/>
                <a:ln w="9525">
                  <a:noFill/>
                </a:ln>
              </p:spPr>
              <p:txBody>
                <a:bodyPr>
                  <a:spAutoFit/>
                </a:bodyPr>
                <a:lstStyle/>
                <a:p>
                  <a:pPr>
                    <a:lnSpc>
                      <a:spcPct val="70000"/>
                    </a:lnSpc>
                    <a:spcBef>
                      <a:spcPct val="50000"/>
                    </a:spcBef>
                    <a:buClr>
                      <a:schemeClr val="bg1"/>
                    </a:buClr>
                  </a:pPr>
                  <a:r>
                    <a:rPr lang="en-US" altLang="zh-CN" sz="2400" b="1">
                      <a:solidFill>
                        <a:srgbClr val="0000FF"/>
                      </a:solidFill>
                      <a:latin typeface="Times New Roman" panose="02020603050405020304" charset="0"/>
                    </a:rPr>
                    <a:t>x</a:t>
                  </a:r>
                  <a:r>
                    <a:rPr lang="en-US" altLang="zh-CN" sz="2400" b="1" baseline="-25000">
                      <a:solidFill>
                        <a:srgbClr val="0000FF"/>
                      </a:solidFill>
                      <a:latin typeface="Times New Roman" panose="02020603050405020304" charset="0"/>
                    </a:rPr>
                    <a:t>4</a:t>
                  </a:r>
                  <a:r>
                    <a:rPr lang="en-US" altLang="zh-CN" sz="2400" b="1">
                      <a:solidFill>
                        <a:srgbClr val="0000FF"/>
                      </a:solidFill>
                      <a:latin typeface="Times New Roman" panose="02020603050405020304" charset="0"/>
                    </a:rPr>
                    <a:t>=3</a:t>
                  </a:r>
                </a:p>
              </p:txBody>
            </p:sp>
          </p:grpSp>
          <p:sp>
            <p:nvSpPr>
              <p:cNvPr id="14384" name="椭圆 14383"/>
              <p:cNvSpPr/>
              <p:nvPr/>
            </p:nvSpPr>
            <p:spPr>
              <a:xfrm>
                <a:off x="4116" y="540"/>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1</a:t>
                </a:r>
              </a:p>
            </p:txBody>
          </p:sp>
          <p:grpSp>
            <p:nvGrpSpPr>
              <p:cNvPr id="14385" name="组合 14384"/>
              <p:cNvGrpSpPr/>
              <p:nvPr/>
            </p:nvGrpSpPr>
            <p:grpSpPr>
              <a:xfrm>
                <a:off x="2340" y="1392"/>
                <a:ext cx="852" cy="732"/>
                <a:chOff x="3876" y="1392"/>
                <a:chExt cx="852" cy="732"/>
              </a:xfrm>
            </p:grpSpPr>
            <p:sp>
              <p:nvSpPr>
                <p:cNvPr id="14386" name="椭圆 14385"/>
                <p:cNvSpPr/>
                <p:nvPr/>
              </p:nvSpPr>
              <p:spPr>
                <a:xfrm>
                  <a:off x="3876" y="1860"/>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3</a:t>
                  </a:r>
                </a:p>
              </p:txBody>
            </p:sp>
            <p:sp>
              <p:nvSpPr>
                <p:cNvPr id="14387" name="直接连接符 14386"/>
                <p:cNvSpPr/>
                <p:nvPr/>
              </p:nvSpPr>
              <p:spPr>
                <a:xfrm flipH="1">
                  <a:off x="4044" y="1392"/>
                  <a:ext cx="684" cy="468"/>
                </a:xfrm>
                <a:prstGeom prst="line">
                  <a:avLst/>
                </a:prstGeom>
                <a:ln w="31750" cap="flat" cmpd="sng">
                  <a:solidFill>
                    <a:schemeClr val="tx1"/>
                  </a:solidFill>
                  <a:prstDash val="solid"/>
                  <a:miter/>
                  <a:headEnd type="none" w="med" len="med"/>
                  <a:tailEnd type="none" w="med" len="med"/>
                </a:ln>
              </p:spPr>
            </p:sp>
            <p:sp>
              <p:nvSpPr>
                <p:cNvPr id="14388" name="文本框 14387"/>
                <p:cNvSpPr txBox="1"/>
                <p:nvPr/>
              </p:nvSpPr>
              <p:spPr>
                <a:xfrm>
                  <a:off x="3924" y="1404"/>
                  <a:ext cx="540" cy="288"/>
                </a:xfrm>
                <a:prstGeom prst="rect">
                  <a:avLst/>
                </a:prstGeom>
                <a:noFill/>
                <a:ln w="9525">
                  <a:noFill/>
                </a:ln>
              </p:spPr>
              <p:txBody>
                <a:bodyPr>
                  <a:spAutoFit/>
                </a:bodyPr>
                <a:lstStyle/>
                <a:p>
                  <a:pPr eaLnBrk="0" hangingPunct="0">
                    <a:buClr>
                      <a:schemeClr val="bg1"/>
                    </a:buClr>
                  </a:pPr>
                  <a:r>
                    <a:rPr lang="en-US" altLang="zh-CN" sz="2400" b="1">
                      <a:solidFill>
                        <a:srgbClr val="0000FF"/>
                      </a:solidFill>
                      <a:latin typeface="Times New Roman" panose="02020603050405020304" charset="0"/>
                    </a:rPr>
                    <a:t>x</a:t>
                  </a:r>
                  <a:r>
                    <a:rPr lang="en-US" altLang="zh-CN" sz="2400" b="1" baseline="-25000">
                      <a:solidFill>
                        <a:srgbClr val="0000FF"/>
                      </a:solidFill>
                      <a:latin typeface="Times New Roman" panose="02020603050405020304" charset="0"/>
                    </a:rPr>
                    <a:t>2</a:t>
                  </a:r>
                  <a:r>
                    <a:rPr lang="en-US" altLang="zh-CN" sz="2400" b="1">
                      <a:solidFill>
                        <a:srgbClr val="0000FF"/>
                      </a:solidFill>
                      <a:latin typeface="Times New Roman" panose="02020603050405020304" charset="0"/>
                    </a:rPr>
                    <a:t>= 2</a:t>
                  </a:r>
                </a:p>
              </p:txBody>
            </p:sp>
          </p:grpSp>
          <p:grpSp>
            <p:nvGrpSpPr>
              <p:cNvPr id="14389" name="组合 14388"/>
              <p:cNvGrpSpPr/>
              <p:nvPr/>
            </p:nvGrpSpPr>
            <p:grpSpPr>
              <a:xfrm>
                <a:off x="3089" y="732"/>
                <a:ext cx="1111" cy="696"/>
                <a:chOff x="3089" y="732"/>
                <a:chExt cx="1111" cy="696"/>
              </a:xfrm>
            </p:grpSpPr>
            <p:sp>
              <p:nvSpPr>
                <p:cNvPr id="14390" name="椭圆 14389"/>
                <p:cNvSpPr/>
                <p:nvPr/>
              </p:nvSpPr>
              <p:spPr>
                <a:xfrm>
                  <a:off x="3089" y="1164"/>
                  <a:ext cx="295"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2</a:t>
                  </a:r>
                </a:p>
              </p:txBody>
            </p:sp>
            <p:sp>
              <p:nvSpPr>
                <p:cNvPr id="14391" name="直接连接符 14390"/>
                <p:cNvSpPr/>
                <p:nvPr/>
              </p:nvSpPr>
              <p:spPr>
                <a:xfrm flipH="1">
                  <a:off x="3242" y="792"/>
                  <a:ext cx="958" cy="372"/>
                </a:xfrm>
                <a:prstGeom prst="line">
                  <a:avLst/>
                </a:prstGeom>
                <a:ln w="31750" cap="flat" cmpd="sng">
                  <a:solidFill>
                    <a:schemeClr val="tx1"/>
                  </a:solidFill>
                  <a:prstDash val="solid"/>
                  <a:miter/>
                  <a:headEnd type="none" w="med" len="med"/>
                  <a:tailEnd type="none" w="med" len="med"/>
                </a:ln>
              </p:spPr>
            </p:sp>
            <p:sp>
              <p:nvSpPr>
                <p:cNvPr id="14392" name="文本框 14391"/>
                <p:cNvSpPr txBox="1"/>
                <p:nvPr/>
              </p:nvSpPr>
              <p:spPr>
                <a:xfrm>
                  <a:off x="3216" y="732"/>
                  <a:ext cx="516" cy="288"/>
                </a:xfrm>
                <a:prstGeom prst="rect">
                  <a:avLst/>
                </a:prstGeom>
                <a:noFill/>
                <a:ln w="9525">
                  <a:noFill/>
                </a:ln>
              </p:spPr>
              <p:txBody>
                <a:bodyPr>
                  <a:spAutoFit/>
                </a:bodyPr>
                <a:lstStyle/>
                <a:p>
                  <a:pPr eaLnBrk="0" hangingPunct="0">
                    <a:buClr>
                      <a:schemeClr val="bg1"/>
                    </a:buClr>
                  </a:pPr>
                  <a:r>
                    <a:rPr lang="en-US" altLang="zh-CN" sz="2400" b="1">
                      <a:solidFill>
                        <a:srgbClr val="0000FF"/>
                      </a:solidFill>
                      <a:latin typeface="Times New Roman" panose="02020603050405020304" charset="0"/>
                    </a:rPr>
                    <a:t>x</a:t>
                  </a:r>
                  <a:r>
                    <a:rPr lang="en-US" altLang="zh-CN" sz="2400" b="1" baseline="-25000">
                      <a:solidFill>
                        <a:srgbClr val="0000FF"/>
                      </a:solidFill>
                      <a:latin typeface="Times New Roman" panose="02020603050405020304" charset="0"/>
                    </a:rPr>
                    <a:t>1</a:t>
                  </a:r>
                  <a:r>
                    <a:rPr lang="en-US" altLang="zh-CN" sz="2400" b="1">
                      <a:solidFill>
                        <a:srgbClr val="0000FF"/>
                      </a:solidFill>
                      <a:latin typeface="Times New Roman" panose="02020603050405020304" charset="0"/>
                    </a:rPr>
                    <a:t>=1</a:t>
                  </a:r>
                </a:p>
              </p:txBody>
            </p:sp>
          </p:grpSp>
          <p:sp>
            <p:nvSpPr>
              <p:cNvPr id="14393" name="文本框 14392"/>
              <p:cNvSpPr txBox="1"/>
              <p:nvPr/>
            </p:nvSpPr>
            <p:spPr>
              <a:xfrm>
                <a:off x="2352" y="2100"/>
                <a:ext cx="420" cy="242"/>
              </a:xfrm>
              <a:prstGeom prst="rect">
                <a:avLst/>
              </a:prstGeom>
              <a:noFill/>
              <a:ln w="9525">
                <a:noFill/>
              </a:ln>
            </p:spPr>
            <p:txBody>
              <a:bodyPr>
                <a:spAutoFit/>
              </a:bodyPr>
              <a:lstStyle/>
              <a:p>
                <a:pPr>
                  <a:lnSpc>
                    <a:spcPct val="80000"/>
                  </a:lnSpc>
                  <a:spcBef>
                    <a:spcPct val="50000"/>
                  </a:spcBef>
                  <a:buClr>
                    <a:schemeClr val="bg1"/>
                  </a:buClr>
                </a:pPr>
                <a:r>
                  <a:rPr lang="en-US" altLang="zh-CN" sz="2400" b="1">
                    <a:solidFill>
                      <a:srgbClr val="FF0000"/>
                    </a:solidFill>
                    <a:latin typeface="Times New Roman" panose="02020603050405020304" charset="0"/>
                  </a:rPr>
                  <a:t>kill</a:t>
                </a:r>
              </a:p>
            </p:txBody>
          </p:sp>
          <p:sp>
            <p:nvSpPr>
              <p:cNvPr id="14394" name="直接连接符 14393"/>
              <p:cNvSpPr/>
              <p:nvPr/>
            </p:nvSpPr>
            <p:spPr>
              <a:xfrm flipV="1">
                <a:off x="2508" y="1404"/>
                <a:ext cx="660" cy="456"/>
              </a:xfrm>
              <a:prstGeom prst="line">
                <a:avLst/>
              </a:prstGeom>
              <a:ln w="38100" cap="flat" cmpd="sng">
                <a:solidFill>
                  <a:srgbClr val="FF0000"/>
                </a:solidFill>
                <a:prstDash val="solid"/>
                <a:miter/>
                <a:headEnd type="none" w="med" len="med"/>
                <a:tailEnd type="triangle" w="med" len="med"/>
              </a:ln>
            </p:spPr>
          </p:sp>
          <p:grpSp>
            <p:nvGrpSpPr>
              <p:cNvPr id="14395" name="组合 14394"/>
              <p:cNvGrpSpPr/>
              <p:nvPr/>
            </p:nvGrpSpPr>
            <p:grpSpPr>
              <a:xfrm>
                <a:off x="3228" y="2112"/>
                <a:ext cx="648" cy="864"/>
                <a:chOff x="4740" y="2112"/>
                <a:chExt cx="648" cy="864"/>
              </a:xfrm>
            </p:grpSpPr>
            <p:sp>
              <p:nvSpPr>
                <p:cNvPr id="14396" name="椭圆 14395"/>
                <p:cNvSpPr/>
                <p:nvPr/>
              </p:nvSpPr>
              <p:spPr>
                <a:xfrm>
                  <a:off x="4860" y="2712"/>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11</a:t>
                  </a:r>
                </a:p>
              </p:txBody>
            </p:sp>
            <p:sp>
              <p:nvSpPr>
                <p:cNvPr id="14397" name="直接连接符 14396"/>
                <p:cNvSpPr/>
                <p:nvPr/>
              </p:nvSpPr>
              <p:spPr>
                <a:xfrm>
                  <a:off x="4740" y="2112"/>
                  <a:ext cx="264" cy="600"/>
                </a:xfrm>
                <a:prstGeom prst="line">
                  <a:avLst/>
                </a:prstGeom>
                <a:ln w="31750" cap="flat" cmpd="sng">
                  <a:solidFill>
                    <a:schemeClr val="tx1"/>
                  </a:solidFill>
                  <a:prstDash val="solid"/>
                  <a:miter/>
                  <a:headEnd type="none" w="med" len="med"/>
                  <a:tailEnd type="none" w="med" len="med"/>
                </a:ln>
              </p:spPr>
            </p:sp>
            <p:sp>
              <p:nvSpPr>
                <p:cNvPr id="14398" name="文本框 14397"/>
                <p:cNvSpPr txBox="1"/>
                <p:nvPr/>
              </p:nvSpPr>
              <p:spPr>
                <a:xfrm>
                  <a:off x="4848" y="2208"/>
                  <a:ext cx="540" cy="288"/>
                </a:xfrm>
                <a:prstGeom prst="rect">
                  <a:avLst/>
                </a:prstGeom>
                <a:noFill/>
                <a:ln w="9525">
                  <a:noFill/>
                </a:ln>
              </p:spPr>
              <p:txBody>
                <a:bodyPr>
                  <a:spAutoFit/>
                </a:bodyPr>
                <a:lstStyle/>
                <a:p>
                  <a:pPr eaLnBrk="0" hangingPunct="0">
                    <a:buClr>
                      <a:schemeClr val="bg1"/>
                    </a:buClr>
                  </a:pPr>
                  <a:r>
                    <a:rPr lang="en-US" altLang="zh-CN" sz="2400" b="1">
                      <a:solidFill>
                        <a:srgbClr val="0000FF"/>
                      </a:solidFill>
                      <a:latin typeface="Times New Roman" panose="02020603050405020304" charset="0"/>
                    </a:rPr>
                    <a:t>x</a:t>
                  </a:r>
                  <a:r>
                    <a:rPr lang="en-US" altLang="zh-CN" sz="2400" b="1" baseline="-25000">
                      <a:solidFill>
                        <a:srgbClr val="0000FF"/>
                      </a:solidFill>
                      <a:latin typeface="Times New Roman" panose="02020603050405020304" charset="0"/>
                    </a:rPr>
                    <a:t>3</a:t>
                  </a:r>
                  <a:r>
                    <a:rPr lang="en-US" altLang="zh-CN" sz="2400" b="1">
                      <a:solidFill>
                        <a:srgbClr val="0000FF"/>
                      </a:solidFill>
                      <a:latin typeface="Times New Roman" panose="02020603050405020304" charset="0"/>
                    </a:rPr>
                    <a:t>=4</a:t>
                  </a:r>
                </a:p>
              </p:txBody>
            </p:sp>
          </p:grpSp>
          <p:grpSp>
            <p:nvGrpSpPr>
              <p:cNvPr id="14399" name="组合 14398"/>
              <p:cNvGrpSpPr/>
              <p:nvPr/>
            </p:nvGrpSpPr>
            <p:grpSpPr>
              <a:xfrm>
                <a:off x="2652" y="2124"/>
                <a:ext cx="564" cy="852"/>
                <a:chOff x="4164" y="2124"/>
                <a:chExt cx="564" cy="852"/>
              </a:xfrm>
            </p:grpSpPr>
            <p:sp>
              <p:nvSpPr>
                <p:cNvPr id="14400" name="椭圆 14399"/>
                <p:cNvSpPr/>
                <p:nvPr/>
              </p:nvSpPr>
              <p:spPr>
                <a:xfrm>
                  <a:off x="4320" y="2712"/>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9</a:t>
                  </a:r>
                </a:p>
              </p:txBody>
            </p:sp>
            <p:sp>
              <p:nvSpPr>
                <p:cNvPr id="14401" name="直接连接符 14400"/>
                <p:cNvSpPr/>
                <p:nvPr/>
              </p:nvSpPr>
              <p:spPr>
                <a:xfrm flipH="1">
                  <a:off x="4464" y="2124"/>
                  <a:ext cx="264" cy="588"/>
                </a:xfrm>
                <a:prstGeom prst="line">
                  <a:avLst/>
                </a:prstGeom>
                <a:ln w="31750" cap="flat" cmpd="sng">
                  <a:solidFill>
                    <a:schemeClr val="tx1"/>
                  </a:solidFill>
                  <a:prstDash val="solid"/>
                  <a:miter/>
                  <a:headEnd type="none" w="med" len="med"/>
                  <a:tailEnd type="none" w="med" len="med"/>
                </a:ln>
              </p:spPr>
            </p:sp>
            <p:sp>
              <p:nvSpPr>
                <p:cNvPr id="14402" name="文本框 14401"/>
                <p:cNvSpPr txBox="1"/>
                <p:nvPr/>
              </p:nvSpPr>
              <p:spPr>
                <a:xfrm>
                  <a:off x="4164" y="2220"/>
                  <a:ext cx="516" cy="288"/>
                </a:xfrm>
                <a:prstGeom prst="rect">
                  <a:avLst/>
                </a:prstGeom>
                <a:noFill/>
                <a:ln w="9525">
                  <a:noFill/>
                </a:ln>
              </p:spPr>
              <p:txBody>
                <a:bodyPr>
                  <a:spAutoFit/>
                </a:bodyPr>
                <a:lstStyle/>
                <a:p>
                  <a:pPr eaLnBrk="0" hangingPunct="0">
                    <a:buClr>
                      <a:schemeClr val="bg1"/>
                    </a:buClr>
                  </a:pPr>
                  <a:r>
                    <a:rPr lang="en-US" altLang="zh-CN" sz="2400" b="1">
                      <a:solidFill>
                        <a:srgbClr val="0000FF"/>
                      </a:solidFill>
                      <a:latin typeface="Times New Roman" panose="02020603050405020304" charset="0"/>
                    </a:rPr>
                    <a:t>x</a:t>
                  </a:r>
                  <a:r>
                    <a:rPr lang="en-US" altLang="zh-CN" sz="2400" b="1" baseline="-25000">
                      <a:solidFill>
                        <a:srgbClr val="0000FF"/>
                      </a:solidFill>
                      <a:latin typeface="Times New Roman" panose="02020603050405020304" charset="0"/>
                    </a:rPr>
                    <a:t>3</a:t>
                  </a:r>
                  <a:r>
                    <a:rPr lang="en-US" altLang="zh-CN" sz="2400" b="1">
                      <a:solidFill>
                        <a:srgbClr val="0000FF"/>
                      </a:solidFill>
                      <a:latin typeface="Times New Roman" panose="02020603050405020304" charset="0"/>
                    </a:rPr>
                    <a:t>=2</a:t>
                  </a:r>
                </a:p>
              </p:txBody>
            </p:sp>
          </p:grpSp>
          <p:sp>
            <p:nvSpPr>
              <p:cNvPr id="14403" name="文本框 14402"/>
              <p:cNvSpPr txBox="1"/>
              <p:nvPr/>
            </p:nvSpPr>
            <p:spPr>
              <a:xfrm>
                <a:off x="2748" y="2963"/>
                <a:ext cx="408" cy="242"/>
              </a:xfrm>
              <a:prstGeom prst="rect">
                <a:avLst/>
              </a:prstGeom>
              <a:noFill/>
              <a:ln w="9525">
                <a:noFill/>
              </a:ln>
            </p:spPr>
            <p:txBody>
              <a:bodyPr>
                <a:spAutoFit/>
              </a:bodyPr>
              <a:lstStyle/>
              <a:p>
                <a:pPr>
                  <a:lnSpc>
                    <a:spcPct val="80000"/>
                  </a:lnSpc>
                  <a:spcBef>
                    <a:spcPct val="50000"/>
                  </a:spcBef>
                  <a:buClr>
                    <a:schemeClr val="bg1"/>
                  </a:buClr>
                </a:pPr>
                <a:r>
                  <a:rPr lang="en-US" altLang="zh-CN" sz="2400" b="1">
                    <a:solidFill>
                      <a:srgbClr val="FF0000"/>
                    </a:solidFill>
                    <a:latin typeface="Times New Roman" panose="02020603050405020304" charset="0"/>
                  </a:rPr>
                  <a:t>kill</a:t>
                </a:r>
              </a:p>
            </p:txBody>
          </p:sp>
          <p:sp>
            <p:nvSpPr>
              <p:cNvPr id="14404" name="文本框 14403"/>
              <p:cNvSpPr txBox="1"/>
              <p:nvPr/>
            </p:nvSpPr>
            <p:spPr>
              <a:xfrm>
                <a:off x="3300" y="2963"/>
                <a:ext cx="408" cy="242"/>
              </a:xfrm>
              <a:prstGeom prst="rect">
                <a:avLst/>
              </a:prstGeom>
              <a:noFill/>
              <a:ln w="9525">
                <a:noFill/>
              </a:ln>
            </p:spPr>
            <p:txBody>
              <a:bodyPr>
                <a:spAutoFit/>
              </a:bodyPr>
              <a:lstStyle/>
              <a:p>
                <a:pPr>
                  <a:lnSpc>
                    <a:spcPct val="80000"/>
                  </a:lnSpc>
                  <a:spcBef>
                    <a:spcPct val="50000"/>
                  </a:spcBef>
                  <a:buClr>
                    <a:schemeClr val="bg1"/>
                  </a:buClr>
                </a:pPr>
                <a:r>
                  <a:rPr lang="en-US" altLang="zh-CN" sz="2400" b="1">
                    <a:solidFill>
                      <a:srgbClr val="FF0000"/>
                    </a:solidFill>
                    <a:latin typeface="Times New Roman" panose="02020603050405020304" charset="0"/>
                  </a:rPr>
                  <a:t>kill</a:t>
                </a:r>
              </a:p>
            </p:txBody>
          </p:sp>
          <p:grpSp>
            <p:nvGrpSpPr>
              <p:cNvPr id="14405" name="组合 14404"/>
              <p:cNvGrpSpPr/>
              <p:nvPr/>
            </p:nvGrpSpPr>
            <p:grpSpPr>
              <a:xfrm>
                <a:off x="2736" y="1404"/>
                <a:ext cx="636" cy="720"/>
                <a:chOff x="2736" y="1404"/>
                <a:chExt cx="636" cy="720"/>
              </a:xfrm>
            </p:grpSpPr>
            <p:grpSp>
              <p:nvGrpSpPr>
                <p:cNvPr id="14406" name="组合 14405"/>
                <p:cNvGrpSpPr/>
                <p:nvPr/>
              </p:nvGrpSpPr>
              <p:grpSpPr>
                <a:xfrm>
                  <a:off x="2736" y="1428"/>
                  <a:ext cx="636" cy="696"/>
                  <a:chOff x="4236" y="1440"/>
                  <a:chExt cx="636" cy="672"/>
                </a:xfrm>
              </p:grpSpPr>
              <p:sp>
                <p:nvSpPr>
                  <p:cNvPr id="14407" name="椭圆 14406"/>
                  <p:cNvSpPr/>
                  <p:nvPr/>
                </p:nvSpPr>
                <p:spPr>
                  <a:xfrm>
                    <a:off x="4584" y="1848"/>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8</a:t>
                    </a:r>
                  </a:p>
                </p:txBody>
              </p:sp>
              <p:sp>
                <p:nvSpPr>
                  <p:cNvPr id="14408" name="直接连接符 14407"/>
                  <p:cNvSpPr/>
                  <p:nvPr/>
                </p:nvSpPr>
                <p:spPr>
                  <a:xfrm>
                    <a:off x="4740" y="1440"/>
                    <a:ext cx="0" cy="432"/>
                  </a:xfrm>
                  <a:prstGeom prst="line">
                    <a:avLst/>
                  </a:prstGeom>
                  <a:ln w="31750" cap="flat" cmpd="sng">
                    <a:solidFill>
                      <a:schemeClr val="tx1"/>
                    </a:solidFill>
                    <a:prstDash val="solid"/>
                    <a:miter/>
                    <a:headEnd type="none" w="med" len="med"/>
                    <a:tailEnd type="none" w="med" len="med"/>
                  </a:ln>
                </p:spPr>
              </p:sp>
              <p:sp>
                <p:nvSpPr>
                  <p:cNvPr id="14409" name="文本框 14408"/>
                  <p:cNvSpPr txBox="1"/>
                  <p:nvPr/>
                </p:nvSpPr>
                <p:spPr>
                  <a:xfrm>
                    <a:off x="4236" y="1560"/>
                    <a:ext cx="540" cy="278"/>
                  </a:xfrm>
                  <a:prstGeom prst="rect">
                    <a:avLst/>
                  </a:prstGeom>
                  <a:noFill/>
                  <a:ln w="9525">
                    <a:noFill/>
                  </a:ln>
                </p:spPr>
                <p:txBody>
                  <a:bodyPr>
                    <a:spAutoFit/>
                  </a:bodyPr>
                  <a:lstStyle/>
                  <a:p>
                    <a:pPr eaLnBrk="0" hangingPunct="0">
                      <a:buClr>
                        <a:schemeClr val="bg1"/>
                      </a:buClr>
                    </a:pPr>
                    <a:r>
                      <a:rPr lang="en-US" altLang="zh-CN" sz="2400" b="1">
                        <a:solidFill>
                          <a:srgbClr val="0000FF"/>
                        </a:solidFill>
                        <a:latin typeface="Times New Roman" panose="02020603050405020304" charset="0"/>
                      </a:rPr>
                      <a:t>x</a:t>
                    </a:r>
                    <a:r>
                      <a:rPr lang="en-US" altLang="zh-CN" sz="2400" b="1" baseline="-25000">
                        <a:solidFill>
                          <a:srgbClr val="0000FF"/>
                        </a:solidFill>
                        <a:latin typeface="Times New Roman" panose="02020603050405020304" charset="0"/>
                      </a:rPr>
                      <a:t>2</a:t>
                    </a:r>
                    <a:r>
                      <a:rPr lang="en-US" altLang="zh-CN" sz="2400" b="1">
                        <a:solidFill>
                          <a:srgbClr val="0000FF"/>
                        </a:solidFill>
                        <a:latin typeface="Times New Roman" panose="02020603050405020304" charset="0"/>
                      </a:rPr>
                      <a:t>= 3</a:t>
                    </a:r>
                  </a:p>
                </p:txBody>
              </p:sp>
            </p:grpSp>
            <p:sp>
              <p:nvSpPr>
                <p:cNvPr id="14410" name="直接连接符 14409"/>
                <p:cNvSpPr/>
                <p:nvPr/>
              </p:nvSpPr>
              <p:spPr>
                <a:xfrm flipV="1">
                  <a:off x="3240" y="1404"/>
                  <a:ext cx="0" cy="444"/>
                </a:xfrm>
                <a:prstGeom prst="line">
                  <a:avLst/>
                </a:prstGeom>
                <a:ln w="38100" cap="flat" cmpd="sng">
                  <a:solidFill>
                    <a:srgbClr val="FF0000"/>
                  </a:solidFill>
                  <a:prstDash val="solid"/>
                  <a:miter/>
                  <a:headEnd type="none" w="med" len="med"/>
                  <a:tailEnd type="triangle" w="med" len="med"/>
                </a:ln>
              </p:spPr>
            </p:sp>
          </p:grpSp>
          <p:grpSp>
            <p:nvGrpSpPr>
              <p:cNvPr id="14411" name="组合 14410"/>
              <p:cNvGrpSpPr/>
              <p:nvPr/>
            </p:nvGrpSpPr>
            <p:grpSpPr>
              <a:xfrm>
                <a:off x="3636" y="2040"/>
                <a:ext cx="516" cy="936"/>
                <a:chOff x="4620" y="2040"/>
                <a:chExt cx="516" cy="936"/>
              </a:xfrm>
            </p:grpSpPr>
            <p:sp>
              <p:nvSpPr>
                <p:cNvPr id="14412" name="椭圆 14411"/>
                <p:cNvSpPr/>
                <p:nvPr/>
              </p:nvSpPr>
              <p:spPr>
                <a:xfrm>
                  <a:off x="4704" y="2712"/>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14</a:t>
                  </a:r>
                </a:p>
              </p:txBody>
            </p:sp>
            <p:sp>
              <p:nvSpPr>
                <p:cNvPr id="14413" name="直接连接符 14412"/>
                <p:cNvSpPr/>
                <p:nvPr/>
              </p:nvSpPr>
              <p:spPr>
                <a:xfrm flipH="1">
                  <a:off x="4848" y="2124"/>
                  <a:ext cx="264" cy="588"/>
                </a:xfrm>
                <a:prstGeom prst="line">
                  <a:avLst/>
                </a:prstGeom>
                <a:ln w="31750" cap="flat" cmpd="sng">
                  <a:solidFill>
                    <a:schemeClr val="tx1"/>
                  </a:solidFill>
                  <a:prstDash val="solid"/>
                  <a:miter/>
                  <a:headEnd type="none" w="med" len="med"/>
                  <a:tailEnd type="none" w="med" len="med"/>
                </a:ln>
              </p:spPr>
            </p:sp>
            <p:sp>
              <p:nvSpPr>
                <p:cNvPr id="14414" name="文本框 14413"/>
                <p:cNvSpPr txBox="1"/>
                <p:nvPr/>
              </p:nvSpPr>
              <p:spPr>
                <a:xfrm>
                  <a:off x="4620" y="2040"/>
                  <a:ext cx="516" cy="288"/>
                </a:xfrm>
                <a:prstGeom prst="rect">
                  <a:avLst/>
                </a:prstGeom>
                <a:noFill/>
                <a:ln w="9525">
                  <a:noFill/>
                </a:ln>
              </p:spPr>
              <p:txBody>
                <a:bodyPr>
                  <a:spAutoFit/>
                </a:bodyPr>
                <a:lstStyle/>
                <a:p>
                  <a:pPr eaLnBrk="0" hangingPunct="0">
                    <a:buClr>
                      <a:schemeClr val="bg1"/>
                    </a:buClr>
                  </a:pPr>
                  <a:r>
                    <a:rPr lang="en-US" altLang="zh-CN" sz="2400" b="1">
                      <a:solidFill>
                        <a:srgbClr val="0000FF"/>
                      </a:solidFill>
                      <a:latin typeface="Times New Roman" panose="02020603050405020304" charset="0"/>
                    </a:rPr>
                    <a:t>x</a:t>
                  </a:r>
                  <a:r>
                    <a:rPr lang="en-US" altLang="zh-CN" sz="2400" b="1" baseline="-25000">
                      <a:solidFill>
                        <a:srgbClr val="0000FF"/>
                      </a:solidFill>
                      <a:latin typeface="Times New Roman" panose="02020603050405020304" charset="0"/>
                    </a:rPr>
                    <a:t>3</a:t>
                  </a:r>
                  <a:r>
                    <a:rPr lang="en-US" altLang="zh-CN" sz="2400" b="1">
                      <a:solidFill>
                        <a:srgbClr val="0000FF"/>
                      </a:solidFill>
                      <a:latin typeface="Times New Roman" panose="02020603050405020304" charset="0"/>
                    </a:rPr>
                    <a:t>=2</a:t>
                  </a:r>
                </a:p>
              </p:txBody>
            </p:sp>
          </p:grpSp>
          <p:sp>
            <p:nvSpPr>
              <p:cNvPr id="14415" name="文本框 14414"/>
              <p:cNvSpPr txBox="1"/>
              <p:nvPr/>
            </p:nvSpPr>
            <p:spPr>
              <a:xfrm>
                <a:off x="3684" y="3827"/>
                <a:ext cx="408" cy="242"/>
              </a:xfrm>
              <a:prstGeom prst="rect">
                <a:avLst/>
              </a:prstGeom>
              <a:noFill/>
              <a:ln w="9525">
                <a:noFill/>
              </a:ln>
            </p:spPr>
            <p:txBody>
              <a:bodyPr>
                <a:spAutoFit/>
              </a:bodyPr>
              <a:lstStyle/>
              <a:p>
                <a:pPr>
                  <a:lnSpc>
                    <a:spcPct val="80000"/>
                  </a:lnSpc>
                  <a:spcBef>
                    <a:spcPct val="50000"/>
                  </a:spcBef>
                  <a:buClr>
                    <a:schemeClr val="bg1"/>
                  </a:buClr>
                </a:pPr>
                <a:r>
                  <a:rPr lang="en-US" altLang="zh-CN" sz="2400" b="1">
                    <a:solidFill>
                      <a:srgbClr val="FF0000"/>
                    </a:solidFill>
                    <a:latin typeface="Times New Roman" panose="02020603050405020304" charset="0"/>
                  </a:rPr>
                  <a:t>kill</a:t>
                </a:r>
              </a:p>
            </p:txBody>
          </p:sp>
          <p:grpSp>
            <p:nvGrpSpPr>
              <p:cNvPr id="14416" name="组合 14415"/>
              <p:cNvGrpSpPr/>
              <p:nvPr/>
            </p:nvGrpSpPr>
            <p:grpSpPr>
              <a:xfrm>
                <a:off x="4116" y="2124"/>
                <a:ext cx="648" cy="864"/>
                <a:chOff x="4740" y="2112"/>
                <a:chExt cx="648" cy="864"/>
              </a:xfrm>
            </p:grpSpPr>
            <p:sp>
              <p:nvSpPr>
                <p:cNvPr id="14417" name="椭圆 14416"/>
                <p:cNvSpPr/>
                <p:nvPr/>
              </p:nvSpPr>
              <p:spPr>
                <a:xfrm>
                  <a:off x="4860" y="2712"/>
                  <a:ext cx="288" cy="264"/>
                </a:xfrm>
                <a:prstGeom prst="ellipse">
                  <a:avLst/>
                </a:prstGeom>
                <a:solidFill>
                  <a:srgbClr val="CCFFFF"/>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16</a:t>
                  </a:r>
                </a:p>
              </p:txBody>
            </p:sp>
            <p:sp>
              <p:nvSpPr>
                <p:cNvPr id="14418" name="直接连接符 14417"/>
                <p:cNvSpPr/>
                <p:nvPr/>
              </p:nvSpPr>
              <p:spPr>
                <a:xfrm>
                  <a:off x="4740" y="2112"/>
                  <a:ext cx="264" cy="600"/>
                </a:xfrm>
                <a:prstGeom prst="line">
                  <a:avLst/>
                </a:prstGeom>
                <a:ln w="31750" cap="flat" cmpd="sng">
                  <a:solidFill>
                    <a:schemeClr val="tx1"/>
                  </a:solidFill>
                  <a:prstDash val="solid"/>
                  <a:miter/>
                  <a:headEnd type="none" w="med" len="med"/>
                  <a:tailEnd type="none" w="med" len="med"/>
                </a:ln>
              </p:spPr>
            </p:sp>
            <p:sp>
              <p:nvSpPr>
                <p:cNvPr id="14419" name="文本框 14418"/>
                <p:cNvSpPr txBox="1"/>
                <p:nvPr/>
              </p:nvSpPr>
              <p:spPr>
                <a:xfrm>
                  <a:off x="4848" y="2208"/>
                  <a:ext cx="540" cy="288"/>
                </a:xfrm>
                <a:prstGeom prst="rect">
                  <a:avLst/>
                </a:prstGeom>
                <a:noFill/>
                <a:ln w="9525">
                  <a:noFill/>
                </a:ln>
              </p:spPr>
              <p:txBody>
                <a:bodyPr>
                  <a:spAutoFit/>
                </a:bodyPr>
                <a:lstStyle/>
                <a:p>
                  <a:pPr eaLnBrk="0" hangingPunct="0">
                    <a:buClr>
                      <a:schemeClr val="bg1"/>
                    </a:buClr>
                  </a:pPr>
                  <a:r>
                    <a:rPr lang="en-US" altLang="zh-CN" sz="2400" b="1">
                      <a:solidFill>
                        <a:srgbClr val="0000FF"/>
                      </a:solidFill>
                      <a:latin typeface="Times New Roman" panose="02020603050405020304" charset="0"/>
                    </a:rPr>
                    <a:t>x</a:t>
                  </a:r>
                  <a:r>
                    <a:rPr lang="en-US" altLang="zh-CN" sz="2400" b="1" baseline="-25000">
                      <a:solidFill>
                        <a:srgbClr val="0000FF"/>
                      </a:solidFill>
                      <a:latin typeface="Times New Roman" panose="02020603050405020304" charset="0"/>
                    </a:rPr>
                    <a:t>3</a:t>
                  </a:r>
                  <a:r>
                    <a:rPr lang="en-US" altLang="zh-CN" sz="2400" b="1">
                      <a:solidFill>
                        <a:srgbClr val="0000FF"/>
                      </a:solidFill>
                      <a:latin typeface="Times New Roman" panose="02020603050405020304" charset="0"/>
                    </a:rPr>
                    <a:t>=3</a:t>
                  </a:r>
                </a:p>
              </p:txBody>
            </p:sp>
          </p:grpSp>
          <p:sp>
            <p:nvSpPr>
              <p:cNvPr id="14420" name="文本框 14419"/>
              <p:cNvSpPr txBox="1"/>
              <p:nvPr/>
            </p:nvSpPr>
            <p:spPr>
              <a:xfrm>
                <a:off x="4212" y="2975"/>
                <a:ext cx="408" cy="242"/>
              </a:xfrm>
              <a:prstGeom prst="rect">
                <a:avLst/>
              </a:prstGeom>
              <a:noFill/>
              <a:ln w="9525">
                <a:noFill/>
              </a:ln>
            </p:spPr>
            <p:txBody>
              <a:bodyPr>
                <a:spAutoFit/>
              </a:bodyPr>
              <a:lstStyle/>
              <a:p>
                <a:pPr>
                  <a:lnSpc>
                    <a:spcPct val="80000"/>
                  </a:lnSpc>
                  <a:spcBef>
                    <a:spcPct val="50000"/>
                  </a:spcBef>
                  <a:buClr>
                    <a:schemeClr val="bg1"/>
                  </a:buClr>
                </a:pPr>
                <a:r>
                  <a:rPr lang="en-US" altLang="zh-CN" sz="2400" b="1">
                    <a:solidFill>
                      <a:srgbClr val="FF0000"/>
                    </a:solidFill>
                    <a:latin typeface="Times New Roman" panose="02020603050405020304" charset="0"/>
                  </a:rPr>
                  <a:t>kill</a:t>
                </a:r>
              </a:p>
            </p:txBody>
          </p:sp>
          <p:sp>
            <p:nvSpPr>
              <p:cNvPr id="14421" name="直接连接符 14420"/>
              <p:cNvSpPr/>
              <p:nvPr/>
            </p:nvSpPr>
            <p:spPr>
              <a:xfrm flipH="1" flipV="1">
                <a:off x="3264" y="1416"/>
                <a:ext cx="828" cy="420"/>
              </a:xfrm>
              <a:prstGeom prst="line">
                <a:avLst/>
              </a:prstGeom>
              <a:ln w="38100" cap="flat" cmpd="sng">
                <a:solidFill>
                  <a:srgbClr val="FF0000"/>
                </a:solidFill>
                <a:prstDash val="solid"/>
                <a:miter/>
                <a:headEnd type="none" w="med" len="med"/>
                <a:tailEnd type="triangle" w="med" len="med"/>
              </a:ln>
            </p:spPr>
          </p:sp>
        </p:grpSp>
        <p:sp>
          <p:nvSpPr>
            <p:cNvPr id="14422" name="直接连接符 14421"/>
            <p:cNvSpPr/>
            <p:nvPr/>
          </p:nvSpPr>
          <p:spPr>
            <a:xfrm flipV="1">
              <a:off x="3468" y="768"/>
              <a:ext cx="960" cy="396"/>
            </a:xfrm>
            <a:prstGeom prst="line">
              <a:avLst/>
            </a:prstGeom>
            <a:ln w="38100" cap="flat" cmpd="sng">
              <a:solidFill>
                <a:srgbClr val="FF0000"/>
              </a:solidFill>
              <a:prstDash val="solid"/>
              <a:miter/>
              <a:headEnd type="none" w="med" len="med"/>
              <a:tailEnd type="triangle" w="med" len="med"/>
            </a:ln>
          </p:spPr>
        </p:sp>
        <p:grpSp>
          <p:nvGrpSpPr>
            <p:cNvPr id="14423" name="组合 14422"/>
            <p:cNvGrpSpPr/>
            <p:nvPr/>
          </p:nvGrpSpPr>
          <p:grpSpPr>
            <a:xfrm>
              <a:off x="4608" y="1380"/>
              <a:ext cx="792" cy="732"/>
              <a:chOff x="4392" y="1380"/>
              <a:chExt cx="792" cy="732"/>
            </a:xfrm>
          </p:grpSpPr>
          <p:sp>
            <p:nvSpPr>
              <p:cNvPr id="14424" name="椭圆 14423"/>
              <p:cNvSpPr/>
              <p:nvPr/>
            </p:nvSpPr>
            <p:spPr>
              <a:xfrm>
                <a:off x="4392" y="1827"/>
                <a:ext cx="288" cy="285"/>
              </a:xfrm>
              <a:prstGeom prst="ellipse">
                <a:avLst/>
              </a:prstGeom>
              <a:solidFill>
                <a:srgbClr val="CCFFCC"/>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19</a:t>
                </a:r>
              </a:p>
            </p:txBody>
          </p:sp>
          <p:sp>
            <p:nvSpPr>
              <p:cNvPr id="14425" name="直接连接符 14424"/>
              <p:cNvSpPr/>
              <p:nvPr/>
            </p:nvSpPr>
            <p:spPr>
              <a:xfrm flipH="1">
                <a:off x="4548" y="1380"/>
                <a:ext cx="636" cy="447"/>
              </a:xfrm>
              <a:prstGeom prst="line">
                <a:avLst/>
              </a:prstGeom>
              <a:ln w="31750" cap="flat" cmpd="sng">
                <a:solidFill>
                  <a:schemeClr val="tx1"/>
                </a:solidFill>
                <a:prstDash val="solid"/>
                <a:miter/>
                <a:headEnd type="none" w="med" len="med"/>
                <a:tailEnd type="none" w="med" len="med"/>
              </a:ln>
            </p:spPr>
          </p:sp>
          <p:sp>
            <p:nvSpPr>
              <p:cNvPr id="14426" name="文本框 14425"/>
              <p:cNvSpPr txBox="1"/>
              <p:nvPr/>
            </p:nvSpPr>
            <p:spPr>
              <a:xfrm>
                <a:off x="4440" y="1380"/>
                <a:ext cx="540" cy="288"/>
              </a:xfrm>
              <a:prstGeom prst="rect">
                <a:avLst/>
              </a:prstGeom>
              <a:noFill/>
              <a:ln w="9525">
                <a:noFill/>
              </a:ln>
            </p:spPr>
            <p:txBody>
              <a:bodyPr>
                <a:spAutoFit/>
              </a:bodyPr>
              <a:lstStyle/>
              <a:p>
                <a:pPr eaLnBrk="0" hangingPunct="0">
                  <a:buClr>
                    <a:schemeClr val="bg1"/>
                  </a:buClr>
                </a:pPr>
                <a:r>
                  <a:rPr lang="en-US" altLang="zh-CN" sz="2400" b="1">
                    <a:solidFill>
                      <a:srgbClr val="006600"/>
                    </a:solidFill>
                    <a:latin typeface="Times New Roman" panose="02020603050405020304" charset="0"/>
                  </a:rPr>
                  <a:t>x</a:t>
                </a:r>
                <a:r>
                  <a:rPr lang="en-US" altLang="zh-CN" sz="2400" b="1" baseline="-25000">
                    <a:solidFill>
                      <a:srgbClr val="006600"/>
                    </a:solidFill>
                    <a:latin typeface="Times New Roman" panose="02020603050405020304" charset="0"/>
                  </a:rPr>
                  <a:t>2</a:t>
                </a:r>
                <a:r>
                  <a:rPr lang="en-US" altLang="zh-CN" sz="2400" b="1">
                    <a:solidFill>
                      <a:srgbClr val="006600"/>
                    </a:solidFill>
                    <a:latin typeface="Times New Roman" panose="02020603050405020304" charset="0"/>
                  </a:rPr>
                  <a:t>= 1</a:t>
                </a:r>
              </a:p>
            </p:txBody>
          </p:sp>
        </p:grpSp>
        <p:grpSp>
          <p:nvGrpSpPr>
            <p:cNvPr id="14427" name="组合 14426"/>
            <p:cNvGrpSpPr/>
            <p:nvPr/>
          </p:nvGrpSpPr>
          <p:grpSpPr>
            <a:xfrm>
              <a:off x="4944" y="1416"/>
              <a:ext cx="636" cy="696"/>
              <a:chOff x="4728" y="1416"/>
              <a:chExt cx="636" cy="696"/>
            </a:xfrm>
          </p:grpSpPr>
          <p:sp>
            <p:nvSpPr>
              <p:cNvPr id="14428" name="椭圆 14427"/>
              <p:cNvSpPr/>
              <p:nvPr/>
            </p:nvSpPr>
            <p:spPr>
              <a:xfrm>
                <a:off x="5076" y="1839"/>
                <a:ext cx="288" cy="273"/>
              </a:xfrm>
              <a:prstGeom prst="ellipse">
                <a:avLst/>
              </a:prstGeom>
              <a:solidFill>
                <a:srgbClr val="CCFFCC"/>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24</a:t>
                </a:r>
              </a:p>
            </p:txBody>
          </p:sp>
          <p:sp>
            <p:nvSpPr>
              <p:cNvPr id="14429" name="直接连接符 14428"/>
              <p:cNvSpPr/>
              <p:nvPr/>
            </p:nvSpPr>
            <p:spPr>
              <a:xfrm>
                <a:off x="5232" y="1416"/>
                <a:ext cx="0" cy="447"/>
              </a:xfrm>
              <a:prstGeom prst="line">
                <a:avLst/>
              </a:prstGeom>
              <a:ln w="31750" cap="flat" cmpd="sng">
                <a:solidFill>
                  <a:schemeClr val="tx1"/>
                </a:solidFill>
                <a:prstDash val="solid"/>
                <a:miter/>
                <a:headEnd type="none" w="med" len="med"/>
                <a:tailEnd type="none" w="med" len="med"/>
              </a:ln>
            </p:spPr>
          </p:sp>
          <p:sp>
            <p:nvSpPr>
              <p:cNvPr id="14430" name="文本框 14429"/>
              <p:cNvSpPr txBox="1"/>
              <p:nvPr/>
            </p:nvSpPr>
            <p:spPr>
              <a:xfrm>
                <a:off x="4728" y="1588"/>
                <a:ext cx="540" cy="288"/>
              </a:xfrm>
              <a:prstGeom prst="rect">
                <a:avLst/>
              </a:prstGeom>
              <a:noFill/>
              <a:ln w="9525">
                <a:noFill/>
              </a:ln>
            </p:spPr>
            <p:txBody>
              <a:bodyPr>
                <a:spAutoFit/>
              </a:bodyPr>
              <a:lstStyle/>
              <a:p>
                <a:pPr eaLnBrk="0" hangingPunct="0">
                  <a:buClr>
                    <a:schemeClr val="bg1"/>
                  </a:buClr>
                </a:pPr>
                <a:r>
                  <a:rPr lang="en-US" altLang="zh-CN" sz="2400" b="1">
                    <a:solidFill>
                      <a:srgbClr val="006600"/>
                    </a:solidFill>
                    <a:latin typeface="Times New Roman" panose="02020603050405020304" charset="0"/>
                  </a:rPr>
                  <a:t>x</a:t>
                </a:r>
                <a:r>
                  <a:rPr lang="en-US" altLang="zh-CN" sz="2400" b="1" baseline="-25000">
                    <a:solidFill>
                      <a:srgbClr val="006600"/>
                    </a:solidFill>
                    <a:latin typeface="Times New Roman" panose="02020603050405020304" charset="0"/>
                  </a:rPr>
                  <a:t>2</a:t>
                </a:r>
                <a:r>
                  <a:rPr lang="en-US" altLang="zh-CN" sz="2400" b="1">
                    <a:solidFill>
                      <a:srgbClr val="006600"/>
                    </a:solidFill>
                    <a:latin typeface="Times New Roman" panose="02020603050405020304" charset="0"/>
                  </a:rPr>
                  <a:t>= 3</a:t>
                </a:r>
              </a:p>
            </p:txBody>
          </p:sp>
        </p:grpSp>
        <p:sp>
          <p:nvSpPr>
            <p:cNvPr id="14431" name="直接连接符 14430"/>
            <p:cNvSpPr/>
            <p:nvPr/>
          </p:nvSpPr>
          <p:spPr>
            <a:xfrm flipV="1">
              <a:off x="5448" y="1392"/>
              <a:ext cx="0" cy="444"/>
            </a:xfrm>
            <a:prstGeom prst="line">
              <a:avLst/>
            </a:prstGeom>
            <a:ln w="38100" cap="flat" cmpd="sng">
              <a:solidFill>
                <a:srgbClr val="FF0000"/>
              </a:solidFill>
              <a:prstDash val="solid"/>
              <a:miter/>
              <a:headEnd type="none" w="med" len="med"/>
              <a:tailEnd type="triangle" w="med" len="med"/>
            </a:ln>
          </p:spPr>
        </p:sp>
        <p:sp>
          <p:nvSpPr>
            <p:cNvPr id="14432" name="直接连接符 14431"/>
            <p:cNvSpPr/>
            <p:nvPr/>
          </p:nvSpPr>
          <p:spPr>
            <a:xfrm flipV="1">
              <a:off x="4764" y="1392"/>
              <a:ext cx="624" cy="432"/>
            </a:xfrm>
            <a:prstGeom prst="line">
              <a:avLst/>
            </a:prstGeom>
            <a:ln w="38100" cap="flat" cmpd="sng">
              <a:solidFill>
                <a:srgbClr val="FF0000"/>
              </a:solidFill>
              <a:prstDash val="solid"/>
              <a:miter/>
              <a:headEnd type="none" w="med" len="med"/>
              <a:tailEnd type="triangle" w="med" len="med"/>
            </a:ln>
          </p:spPr>
        </p:sp>
        <p:sp>
          <p:nvSpPr>
            <p:cNvPr id="14433" name="文本框 14432"/>
            <p:cNvSpPr txBox="1"/>
            <p:nvPr/>
          </p:nvSpPr>
          <p:spPr>
            <a:xfrm>
              <a:off x="4560" y="2099"/>
              <a:ext cx="408" cy="242"/>
            </a:xfrm>
            <a:prstGeom prst="rect">
              <a:avLst/>
            </a:prstGeom>
            <a:noFill/>
            <a:ln w="9525">
              <a:noFill/>
            </a:ln>
          </p:spPr>
          <p:txBody>
            <a:bodyPr>
              <a:spAutoFit/>
            </a:bodyPr>
            <a:lstStyle/>
            <a:p>
              <a:pPr>
                <a:lnSpc>
                  <a:spcPct val="80000"/>
                </a:lnSpc>
                <a:spcBef>
                  <a:spcPct val="50000"/>
                </a:spcBef>
                <a:buClr>
                  <a:schemeClr val="bg1"/>
                </a:buClr>
              </a:pPr>
              <a:r>
                <a:rPr lang="en-US" altLang="zh-CN" sz="2400" b="1">
                  <a:solidFill>
                    <a:srgbClr val="FF0000"/>
                  </a:solidFill>
                  <a:latin typeface="Times New Roman" panose="02020603050405020304" charset="0"/>
                </a:rPr>
                <a:t>kill</a:t>
              </a:r>
            </a:p>
          </p:txBody>
        </p:sp>
        <p:sp>
          <p:nvSpPr>
            <p:cNvPr id="14434" name="文本框 14433"/>
            <p:cNvSpPr txBox="1"/>
            <p:nvPr/>
          </p:nvSpPr>
          <p:spPr>
            <a:xfrm>
              <a:off x="5256" y="2099"/>
              <a:ext cx="408" cy="242"/>
            </a:xfrm>
            <a:prstGeom prst="rect">
              <a:avLst/>
            </a:prstGeom>
            <a:noFill/>
            <a:ln w="9525">
              <a:noFill/>
            </a:ln>
          </p:spPr>
          <p:txBody>
            <a:bodyPr>
              <a:spAutoFit/>
            </a:bodyPr>
            <a:lstStyle/>
            <a:p>
              <a:pPr>
                <a:lnSpc>
                  <a:spcPct val="80000"/>
                </a:lnSpc>
                <a:spcBef>
                  <a:spcPct val="50000"/>
                </a:spcBef>
                <a:buClr>
                  <a:schemeClr val="bg1"/>
                </a:buClr>
              </a:pPr>
              <a:r>
                <a:rPr lang="en-US" altLang="zh-CN" sz="2400" b="1">
                  <a:solidFill>
                    <a:srgbClr val="FF0000"/>
                  </a:solidFill>
                  <a:latin typeface="Times New Roman" panose="02020603050405020304" charset="0"/>
                </a:rPr>
                <a:t>kill</a:t>
              </a:r>
            </a:p>
          </p:txBody>
        </p:sp>
      </p:grpSp>
      <p:graphicFrame>
        <p:nvGraphicFramePr>
          <p:cNvPr id="14435" name="表格 14434"/>
          <p:cNvGraphicFramePr/>
          <p:nvPr/>
        </p:nvGraphicFramePr>
        <p:xfrm>
          <a:off x="1085850" y="5099050"/>
          <a:ext cx="1295400" cy="1419608"/>
        </p:xfrm>
        <a:graphic>
          <a:graphicData uri="http://schemas.openxmlformats.org/drawingml/2006/table">
            <a:tbl>
              <a:tblPr/>
              <a:tblGrid>
                <a:gridCol w="323850">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tblGrid>
              <a:tr h="346075">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r>
                        <a:rPr lang="en-US" altLang="zh-CN" sz="2400" b="1">
                          <a:latin typeface="Times New Roman" panose="02020603050405020304" charset="0"/>
                        </a:rPr>
                        <a:t>1</a:t>
                      </a:r>
                      <a:endParaRPr lang="zh-CN" altLang="en-US" sz="2400" b="1">
                        <a:latin typeface="Times New Roman" panose="02020603050405020304" charset="0"/>
                      </a:endParaRPr>
                    </a:p>
                  </a:txBody>
                  <a:tcPr anchor="ctr" anchorCtr="1">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46075">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r>
                        <a:rPr lang="en-US" altLang="zh-CN" sz="2400" b="1">
                          <a:latin typeface="Times New Roman" panose="02020603050405020304" charset="0"/>
                        </a:rPr>
                        <a:t>2</a:t>
                      </a:r>
                      <a:endParaRPr lang="zh-CN" altLang="en-US" sz="2400" b="1">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46075">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solidFill>
                          <a:srgbClr val="FF0000"/>
                        </a:solidFill>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46075">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graphicFrame>
        <p:nvGraphicFramePr>
          <p:cNvPr id="14462" name="表格 14461"/>
          <p:cNvGraphicFramePr/>
          <p:nvPr/>
        </p:nvGraphicFramePr>
        <p:xfrm>
          <a:off x="2990850" y="5099050"/>
          <a:ext cx="1295400" cy="1419608"/>
        </p:xfrm>
        <a:graphic>
          <a:graphicData uri="http://schemas.openxmlformats.org/drawingml/2006/table">
            <a:tbl>
              <a:tblPr/>
              <a:tblGrid>
                <a:gridCol w="323850">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tblGrid>
              <a:tr h="346075">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r>
                        <a:rPr lang="en-US" altLang="zh-CN" sz="2400" b="1">
                          <a:latin typeface="Times New Roman" panose="02020603050405020304" charset="0"/>
                        </a:rPr>
                        <a:t>1</a:t>
                      </a:r>
                      <a:endParaRPr lang="zh-CN" altLang="en-US" sz="2400" b="1">
                        <a:latin typeface="Times New Roman" panose="02020603050405020304" charset="0"/>
                      </a:endParaRPr>
                    </a:p>
                  </a:txBody>
                  <a:tcPr anchor="ctr" anchorCtr="1">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46075">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r>
                        <a:rPr lang="en-US" altLang="zh-CN" sz="2400" b="1">
                          <a:latin typeface="Times New Roman" panose="02020603050405020304" charset="0"/>
                        </a:rPr>
                        <a:t>2</a:t>
                      </a:r>
                      <a:endParaRPr lang="zh-CN" altLang="en-US" sz="2400" b="1">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46075">
                <a:tc>
                  <a:txBody>
                    <a:bodyPr/>
                    <a:lstStyle/>
                    <a:p>
                      <a:pPr marL="0" lvl="0" indent="0" algn="ctr">
                        <a:lnSpc>
                          <a:spcPct val="70000"/>
                        </a:lnSpc>
                        <a:spcBef>
                          <a:spcPct val="0"/>
                        </a:spcBef>
                        <a:buClr>
                          <a:schemeClr val="bg1"/>
                        </a:buClr>
                        <a:buNone/>
                      </a:pPr>
                      <a:r>
                        <a:rPr lang="en-US" altLang="zh-CN" sz="2400" b="1">
                          <a:latin typeface="Times New Roman" panose="02020603050405020304" charset="0"/>
                        </a:rPr>
                        <a:t>3</a:t>
                      </a:r>
                      <a:endParaRPr lang="zh-CN" altLang="en-US" sz="2400" b="1">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solidFill>
                          <a:srgbClr val="FF0000"/>
                        </a:solidFill>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46075">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graphicFrame>
        <p:nvGraphicFramePr>
          <p:cNvPr id="14489" name="表格 14488"/>
          <p:cNvGraphicFramePr/>
          <p:nvPr/>
        </p:nvGraphicFramePr>
        <p:xfrm>
          <a:off x="2971800" y="3213100"/>
          <a:ext cx="1295400" cy="1419608"/>
        </p:xfrm>
        <a:graphic>
          <a:graphicData uri="http://schemas.openxmlformats.org/drawingml/2006/table">
            <a:tbl>
              <a:tblPr/>
              <a:tblGrid>
                <a:gridCol w="323850">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tblGrid>
              <a:tr h="346075">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CCFFCC"/>
                    </a:solidFill>
                  </a:tcPr>
                </a:tc>
                <a:tc>
                  <a:txBody>
                    <a:bodyPr/>
                    <a:lstStyle/>
                    <a:p>
                      <a:pPr marL="0" lvl="0" indent="0" algn="ctr">
                        <a:lnSpc>
                          <a:spcPct val="70000"/>
                        </a:lnSpc>
                        <a:spcBef>
                          <a:spcPct val="0"/>
                        </a:spcBef>
                        <a:buClr>
                          <a:schemeClr val="bg1"/>
                        </a:buClr>
                        <a:buNone/>
                      </a:pPr>
                      <a:r>
                        <a:rPr lang="en-US" altLang="zh-CN" sz="2400" b="1">
                          <a:latin typeface="Times New Roman" panose="02020603050405020304" charset="0"/>
                        </a:rPr>
                        <a:t>1</a:t>
                      </a:r>
                      <a:endParaRPr lang="zh-CN" altLang="en-US" sz="2400" b="1">
                        <a:latin typeface="Times New Roman" panose="02020603050405020304" charset="0"/>
                      </a:endParaRPr>
                    </a:p>
                  </a:txBody>
                  <a:tcPr anchor="ctr" anchorCtr="1">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CC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CC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346075">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CC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CC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CCFFCC"/>
                    </a:solidFill>
                  </a:tcPr>
                </a:tc>
                <a:tc>
                  <a:txBody>
                    <a:bodyPr/>
                    <a:lstStyle/>
                    <a:p>
                      <a:pPr marL="0" lvl="0" indent="0" algn="ctr">
                        <a:lnSpc>
                          <a:spcPct val="70000"/>
                        </a:lnSpc>
                        <a:spcBef>
                          <a:spcPct val="0"/>
                        </a:spcBef>
                        <a:buClr>
                          <a:schemeClr val="bg1"/>
                        </a:buClr>
                        <a:buNone/>
                      </a:pPr>
                      <a:r>
                        <a:rPr lang="en-US" altLang="zh-CN" sz="2400" b="1">
                          <a:latin typeface="Times New Roman" panose="02020603050405020304" charset="0"/>
                        </a:rPr>
                        <a:t>2</a:t>
                      </a:r>
                      <a:endParaRPr lang="zh-CN" altLang="en-US" sz="2400" b="1">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346075">
                <a:tc>
                  <a:txBody>
                    <a:bodyPr/>
                    <a:lstStyle/>
                    <a:p>
                      <a:pPr marL="0" lvl="0" indent="0" algn="ctr">
                        <a:lnSpc>
                          <a:spcPct val="70000"/>
                        </a:lnSpc>
                        <a:spcBef>
                          <a:spcPct val="0"/>
                        </a:spcBef>
                        <a:buClr>
                          <a:schemeClr val="bg1"/>
                        </a:buClr>
                        <a:buNone/>
                      </a:pPr>
                      <a:r>
                        <a:rPr lang="en-US" altLang="zh-CN" sz="2400" b="1">
                          <a:latin typeface="Times New Roman" panose="02020603050405020304" charset="0"/>
                        </a:rPr>
                        <a:t>3</a:t>
                      </a:r>
                      <a:endParaRPr lang="zh-CN" altLang="en-US" sz="2400" b="1">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CC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CCFFCC"/>
                    </a:solidFill>
                  </a:tcPr>
                </a:tc>
                <a:tc>
                  <a:txBody>
                    <a:bodyPr/>
                    <a:lstStyle/>
                    <a:p>
                      <a:pPr marL="0" lvl="0" indent="0" algn="ctr">
                        <a:lnSpc>
                          <a:spcPct val="70000"/>
                        </a:lnSpc>
                        <a:spcBef>
                          <a:spcPct val="0"/>
                        </a:spcBef>
                        <a:buClr>
                          <a:schemeClr val="bg1"/>
                        </a:buClr>
                        <a:buNone/>
                      </a:pPr>
                      <a:endParaRPr lang="zh-CN" altLang="en-US" sz="2400" b="1" dirty="0">
                        <a:solidFill>
                          <a:srgbClr val="FF0000"/>
                        </a:solidFill>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CC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346075">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CC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CCFFCC"/>
                    </a:solidFill>
                  </a:tcPr>
                </a:tc>
                <a:tc>
                  <a:txBody>
                    <a:bodyPr/>
                    <a:lstStyle/>
                    <a:p>
                      <a:pPr marL="0" lvl="0" indent="0" algn="ctr">
                        <a:lnSpc>
                          <a:spcPct val="70000"/>
                        </a:lnSpc>
                        <a:spcBef>
                          <a:spcPct val="0"/>
                        </a:spcBef>
                        <a:buClr>
                          <a:schemeClr val="bg1"/>
                        </a:buClr>
                        <a:buNone/>
                      </a:pPr>
                      <a:r>
                        <a:rPr lang="en-US" altLang="zh-CN" sz="2400" b="1">
                          <a:latin typeface="Times New Roman" panose="02020603050405020304" charset="0"/>
                        </a:rPr>
                        <a:t>4</a:t>
                      </a:r>
                      <a:endParaRPr lang="zh-CN" altLang="en-US" sz="2400" b="1">
                        <a:latin typeface="Times New Roman" panose="02020603050405020304"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CCFFCC"/>
                    </a:solidFill>
                  </a:tcPr>
                </a:tc>
                <a:tc>
                  <a:txBody>
                    <a:bodyPr/>
                    <a:lstStyle/>
                    <a:p>
                      <a:pPr marL="0" lvl="0" indent="0" algn="ctr">
                        <a:lnSpc>
                          <a:spcPct val="70000"/>
                        </a:lnSpc>
                        <a:spcBef>
                          <a:spcPct val="0"/>
                        </a:spcBef>
                        <a:buClr>
                          <a:schemeClr val="bg1"/>
                        </a:buClr>
                        <a:buNone/>
                      </a:pPr>
                      <a:endParaRPr lang="zh-CN" altLang="en-US" sz="2400" b="1" dirty="0">
                        <a:latin typeface="Times New Roman" panose="02020603050405020304"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bl>
          </a:graphicData>
        </a:graphic>
      </p:graphicFrame>
      <p:sp>
        <p:nvSpPr>
          <p:cNvPr id="14516" name="文本框 14515"/>
          <p:cNvSpPr txBox="1"/>
          <p:nvPr/>
        </p:nvSpPr>
        <p:spPr>
          <a:xfrm>
            <a:off x="1050925" y="1052830"/>
            <a:ext cx="4512310" cy="398780"/>
          </a:xfrm>
          <a:prstGeom prst="rect">
            <a:avLst/>
          </a:prstGeom>
          <a:noFill/>
          <a:ln w="9525">
            <a:noFill/>
          </a:ln>
        </p:spPr>
        <p:txBody>
          <a:bodyPr wrap="square">
            <a:spAutoFit/>
          </a:bodyPr>
          <a:lstStyle/>
          <a:p>
            <a:pPr marL="342900" indent="-342900">
              <a:spcBef>
                <a:spcPct val="50000"/>
              </a:spcBef>
              <a:buClr>
                <a:srgbClr val="000000"/>
              </a:buClr>
              <a:buFont typeface="Wingdings" panose="05000000000000000000" charset="0"/>
              <a:buChar char=""/>
            </a:pPr>
            <a:r>
              <a:rPr lang="zh-CN" altLang="en-US" sz="2000" dirty="0">
                <a:latin typeface="微软雅黑" panose="020B0503020204020204" pitchFamily="34" charset="-122"/>
                <a:ea typeface="微软雅黑" panose="020B0503020204020204" pitchFamily="34" charset="-122"/>
              </a:rPr>
              <a:t>结点</a:t>
            </a:r>
            <a:r>
              <a:rPr lang="en-US" altLang="zh-CN" sz="2000" dirty="0">
                <a:latin typeface="微软雅黑" panose="020B0503020204020204" pitchFamily="34" charset="-122"/>
                <a:ea typeface="微软雅黑" panose="020B0503020204020204" pitchFamily="34" charset="-122"/>
              </a:rPr>
              <a:t>29</a:t>
            </a:r>
            <a:r>
              <a:rPr lang="zh-CN" altLang="en-US" sz="2000" dirty="0">
                <a:latin typeface="微软雅黑" panose="020B0503020204020204" pitchFamily="34" charset="-122"/>
                <a:ea typeface="微软雅黑" panose="020B0503020204020204" pitchFamily="34" charset="-122"/>
              </a:rPr>
              <a:t>生成结点</a:t>
            </a:r>
            <a:r>
              <a:rPr lang="en-US" altLang="zh-CN" sz="2000" dirty="0">
                <a:latin typeface="微软雅黑" panose="020B0503020204020204" pitchFamily="34" charset="-122"/>
                <a:ea typeface="微软雅黑" panose="020B0503020204020204" pitchFamily="34" charset="-122"/>
              </a:rPr>
              <a:t>30, </a:t>
            </a:r>
            <a:r>
              <a:rPr lang="zh-CN" altLang="en-US" sz="2000" dirty="0">
                <a:latin typeface="微软雅黑" panose="020B0503020204020204" pitchFamily="34" charset="-122"/>
                <a:ea typeface="微软雅黑" panose="020B0503020204020204" pitchFamily="34" charset="-122"/>
              </a:rPr>
              <a:t>路径变为</a:t>
            </a:r>
            <a:r>
              <a:rPr lang="en-US" altLang="zh-CN" sz="2000">
                <a:latin typeface="微软雅黑" panose="020B0503020204020204" pitchFamily="34" charset="-122"/>
                <a:ea typeface="微软雅黑" panose="020B0503020204020204" pitchFamily="34" charset="-122"/>
              </a:rPr>
              <a:t>(2,4,1)</a:t>
            </a:r>
          </a:p>
        </p:txBody>
      </p:sp>
      <p:sp>
        <p:nvSpPr>
          <p:cNvPr id="14517" name="文本框 14516"/>
          <p:cNvSpPr txBox="1"/>
          <p:nvPr/>
        </p:nvSpPr>
        <p:spPr>
          <a:xfrm>
            <a:off x="1050925" y="1773555"/>
            <a:ext cx="3862705" cy="1014730"/>
          </a:xfrm>
          <a:prstGeom prst="rect">
            <a:avLst/>
          </a:prstGeom>
          <a:noFill/>
          <a:ln w="9525">
            <a:noFill/>
          </a:ln>
        </p:spPr>
        <p:txBody>
          <a:bodyPr wrap="square">
            <a:spAutoFit/>
          </a:bodyPr>
          <a:lstStyle/>
          <a:p>
            <a:pPr marL="342900" indent="-342900">
              <a:spcBef>
                <a:spcPct val="50000"/>
              </a:spcBef>
              <a:buClr>
                <a:srgbClr val="0D0D0D"/>
              </a:buClr>
              <a:buFont typeface="Wingdings" panose="05000000000000000000" charset="0"/>
              <a:buChar char=""/>
            </a:pPr>
            <a:r>
              <a:rPr lang="zh-CN" altLang="en-US" sz="2000" dirty="0">
                <a:latin typeface="微软雅黑" panose="020B0503020204020204" pitchFamily="34" charset="-122"/>
                <a:ea typeface="微软雅黑" panose="020B0503020204020204" pitchFamily="34" charset="-122"/>
              </a:rPr>
              <a:t>结点</a:t>
            </a:r>
            <a:r>
              <a:rPr lang="en-US" altLang="zh-CN" sz="2000" dirty="0">
                <a:latin typeface="微软雅黑" panose="020B0503020204020204" pitchFamily="34" charset="-122"/>
                <a:ea typeface="微软雅黑" panose="020B0503020204020204" pitchFamily="34" charset="-122"/>
              </a:rPr>
              <a:t>30</a:t>
            </a:r>
            <a:r>
              <a:rPr lang="zh-CN" altLang="en-US" sz="2000" dirty="0">
                <a:latin typeface="微软雅黑" panose="020B0503020204020204" pitchFamily="34" charset="-122"/>
                <a:ea typeface="微软雅黑" panose="020B0503020204020204" pitchFamily="34" charset="-122"/>
              </a:rPr>
              <a:t>生成结点</a:t>
            </a:r>
            <a:r>
              <a:rPr lang="en-US" altLang="zh-CN" sz="2000" dirty="0">
                <a:latin typeface="微软雅黑" panose="020B0503020204020204" pitchFamily="34" charset="-122"/>
                <a:ea typeface="微软雅黑" panose="020B0503020204020204" pitchFamily="34" charset="-122"/>
              </a:rPr>
              <a:t>31, </a:t>
            </a:r>
            <a:r>
              <a:rPr lang="zh-CN" altLang="en-US" sz="2000" dirty="0">
                <a:latin typeface="微软雅黑" panose="020B0503020204020204" pitchFamily="34" charset="-122"/>
                <a:ea typeface="微软雅黑" panose="020B0503020204020204" pitchFamily="34" charset="-122"/>
              </a:rPr>
              <a:t>路径变为</a:t>
            </a:r>
            <a:r>
              <a:rPr lang="en-US" altLang="zh-CN" sz="2000" dirty="0">
                <a:latin typeface="微软雅黑" panose="020B0503020204020204" pitchFamily="34" charset="-122"/>
                <a:ea typeface="微软雅黑" panose="020B0503020204020204" pitchFamily="34" charset="-122"/>
              </a:rPr>
              <a:t>(2,4,1,3), </a:t>
            </a:r>
            <a:r>
              <a:rPr lang="zh-CN" altLang="en-US" sz="2000" dirty="0">
                <a:latin typeface="微软雅黑" panose="020B0503020204020204" pitchFamily="34" charset="-122"/>
                <a:ea typeface="微软雅黑" panose="020B0503020204020204" pitchFamily="34" charset="-122"/>
              </a:rPr>
              <a:t>找到一个</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王后问题的可行解</a:t>
            </a:r>
            <a:endParaRPr lang="zh-CN" altLang="en-US" sz="2000">
              <a:latin typeface="微软雅黑" panose="020B0503020204020204" pitchFamily="34" charset="-122"/>
              <a:ea typeface="微软雅黑" panose="020B0503020204020204" pitchFamily="34" charset="-122"/>
            </a:endParaRPr>
          </a:p>
        </p:txBody>
      </p:sp>
      <p:grpSp>
        <p:nvGrpSpPr>
          <p:cNvPr id="14518" name="组合 14517"/>
          <p:cNvGrpSpPr/>
          <p:nvPr/>
        </p:nvGrpSpPr>
        <p:grpSpPr>
          <a:xfrm>
            <a:off x="9810750" y="1657350"/>
            <a:ext cx="1352550" cy="1162050"/>
            <a:chOff x="4824" y="924"/>
            <a:chExt cx="852" cy="732"/>
          </a:xfrm>
        </p:grpSpPr>
        <p:sp>
          <p:nvSpPr>
            <p:cNvPr id="14519" name="椭圆 14518"/>
            <p:cNvSpPr/>
            <p:nvPr/>
          </p:nvSpPr>
          <p:spPr>
            <a:xfrm>
              <a:off x="5352" y="1368"/>
              <a:ext cx="288" cy="288"/>
            </a:xfrm>
            <a:prstGeom prst="ellipse">
              <a:avLst/>
            </a:prstGeom>
            <a:solidFill>
              <a:srgbClr val="CCFFCC"/>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29</a:t>
              </a:r>
            </a:p>
          </p:txBody>
        </p:sp>
        <p:sp>
          <p:nvSpPr>
            <p:cNvPr id="14520" name="直接连接符 14519"/>
            <p:cNvSpPr/>
            <p:nvPr/>
          </p:nvSpPr>
          <p:spPr>
            <a:xfrm>
              <a:off x="4824" y="948"/>
              <a:ext cx="672" cy="432"/>
            </a:xfrm>
            <a:prstGeom prst="line">
              <a:avLst/>
            </a:prstGeom>
            <a:ln w="31750" cap="flat" cmpd="sng">
              <a:solidFill>
                <a:schemeClr val="tx1"/>
              </a:solidFill>
              <a:prstDash val="solid"/>
              <a:miter/>
              <a:headEnd type="none" w="med" len="med"/>
              <a:tailEnd type="none" w="med" len="med"/>
            </a:ln>
          </p:spPr>
        </p:sp>
        <p:sp>
          <p:nvSpPr>
            <p:cNvPr id="14521" name="文本框 14520"/>
            <p:cNvSpPr txBox="1"/>
            <p:nvPr/>
          </p:nvSpPr>
          <p:spPr>
            <a:xfrm>
              <a:off x="5124" y="924"/>
              <a:ext cx="552" cy="288"/>
            </a:xfrm>
            <a:prstGeom prst="rect">
              <a:avLst/>
            </a:prstGeom>
            <a:noFill/>
            <a:ln w="9525">
              <a:noFill/>
            </a:ln>
          </p:spPr>
          <p:txBody>
            <a:bodyPr>
              <a:spAutoFit/>
            </a:bodyPr>
            <a:lstStyle/>
            <a:p>
              <a:pPr eaLnBrk="0" hangingPunct="0">
                <a:buClr>
                  <a:schemeClr val="bg1"/>
                </a:buClr>
              </a:pPr>
              <a:r>
                <a:rPr lang="en-US" altLang="zh-CN" sz="2400" b="1">
                  <a:solidFill>
                    <a:srgbClr val="006600"/>
                  </a:solidFill>
                  <a:latin typeface="Times New Roman" panose="02020603050405020304" charset="0"/>
                </a:rPr>
                <a:t>x</a:t>
              </a:r>
              <a:r>
                <a:rPr lang="en-US" altLang="zh-CN" sz="2400" b="1" baseline="-25000">
                  <a:solidFill>
                    <a:srgbClr val="006600"/>
                  </a:solidFill>
                  <a:latin typeface="Times New Roman" panose="02020603050405020304" charset="0"/>
                </a:rPr>
                <a:t>2</a:t>
              </a:r>
              <a:r>
                <a:rPr lang="en-US" altLang="zh-CN" sz="2400" b="1">
                  <a:solidFill>
                    <a:srgbClr val="006600"/>
                  </a:solidFill>
                  <a:latin typeface="Times New Roman" panose="02020603050405020304" charset="0"/>
                </a:rPr>
                <a:t>= 4</a:t>
              </a:r>
            </a:p>
          </p:txBody>
        </p:sp>
      </p:grpSp>
      <p:grpSp>
        <p:nvGrpSpPr>
          <p:cNvPr id="14522" name="组合 14521"/>
          <p:cNvGrpSpPr/>
          <p:nvPr/>
        </p:nvGrpSpPr>
        <p:grpSpPr>
          <a:xfrm>
            <a:off x="9963150" y="2819400"/>
            <a:ext cx="895350" cy="1371600"/>
            <a:chOff x="4920" y="1656"/>
            <a:chExt cx="564" cy="864"/>
          </a:xfrm>
        </p:grpSpPr>
        <p:sp>
          <p:nvSpPr>
            <p:cNvPr id="14523" name="椭圆 14522"/>
            <p:cNvSpPr/>
            <p:nvPr/>
          </p:nvSpPr>
          <p:spPr>
            <a:xfrm>
              <a:off x="5076" y="2244"/>
              <a:ext cx="288" cy="276"/>
            </a:xfrm>
            <a:prstGeom prst="ellipse">
              <a:avLst/>
            </a:prstGeom>
            <a:solidFill>
              <a:srgbClr val="CCFFCC"/>
            </a:solidFill>
            <a:ln w="1905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400" b="1">
                  <a:latin typeface="Times New Roman" panose="02020603050405020304" charset="0"/>
                </a:rPr>
                <a:t>30</a:t>
              </a:r>
            </a:p>
          </p:txBody>
        </p:sp>
        <p:sp>
          <p:nvSpPr>
            <p:cNvPr id="14524" name="直接连接符 14523"/>
            <p:cNvSpPr/>
            <p:nvPr/>
          </p:nvSpPr>
          <p:spPr>
            <a:xfrm flipH="1">
              <a:off x="5220" y="1656"/>
              <a:ext cx="264" cy="588"/>
            </a:xfrm>
            <a:prstGeom prst="line">
              <a:avLst/>
            </a:prstGeom>
            <a:ln w="31750" cap="flat" cmpd="sng">
              <a:solidFill>
                <a:schemeClr val="tx1"/>
              </a:solidFill>
              <a:prstDash val="solid"/>
              <a:miter/>
              <a:headEnd type="none" w="med" len="med"/>
              <a:tailEnd type="none" w="med" len="med"/>
            </a:ln>
          </p:spPr>
        </p:sp>
        <p:sp>
          <p:nvSpPr>
            <p:cNvPr id="14525" name="文本框 14524"/>
            <p:cNvSpPr txBox="1"/>
            <p:nvPr/>
          </p:nvSpPr>
          <p:spPr>
            <a:xfrm>
              <a:off x="4920" y="1752"/>
              <a:ext cx="516" cy="288"/>
            </a:xfrm>
            <a:prstGeom prst="rect">
              <a:avLst/>
            </a:prstGeom>
            <a:noFill/>
            <a:ln w="9525">
              <a:noFill/>
            </a:ln>
          </p:spPr>
          <p:txBody>
            <a:bodyPr>
              <a:spAutoFit/>
            </a:bodyPr>
            <a:lstStyle/>
            <a:p>
              <a:pPr eaLnBrk="0" hangingPunct="0">
                <a:buClr>
                  <a:schemeClr val="bg1"/>
                </a:buClr>
              </a:pPr>
              <a:r>
                <a:rPr lang="en-US" altLang="zh-CN" sz="2400" b="1">
                  <a:solidFill>
                    <a:srgbClr val="006600"/>
                  </a:solidFill>
                  <a:latin typeface="Times New Roman" panose="02020603050405020304" charset="0"/>
                </a:rPr>
                <a:t>x</a:t>
              </a:r>
              <a:r>
                <a:rPr lang="en-US" altLang="zh-CN" sz="2400" b="1" baseline="-25000">
                  <a:solidFill>
                    <a:srgbClr val="006600"/>
                  </a:solidFill>
                  <a:latin typeface="Times New Roman" panose="02020603050405020304" charset="0"/>
                </a:rPr>
                <a:t>3</a:t>
              </a:r>
              <a:r>
                <a:rPr lang="en-US" altLang="zh-CN" sz="2400" b="1">
                  <a:solidFill>
                    <a:srgbClr val="006600"/>
                  </a:solidFill>
                  <a:latin typeface="Times New Roman" panose="02020603050405020304" charset="0"/>
                </a:rPr>
                <a:t>=1</a:t>
              </a:r>
            </a:p>
          </p:txBody>
        </p:sp>
      </p:grpSp>
      <p:sp>
        <p:nvSpPr>
          <p:cNvPr id="14526" name="直接连接符 14525"/>
          <p:cNvSpPr/>
          <p:nvPr/>
        </p:nvSpPr>
        <p:spPr>
          <a:xfrm>
            <a:off x="1714500" y="4635500"/>
            <a:ext cx="0" cy="438150"/>
          </a:xfrm>
          <a:prstGeom prst="line">
            <a:avLst/>
          </a:prstGeom>
          <a:ln w="38100" cap="flat" cmpd="sng">
            <a:solidFill>
              <a:schemeClr val="tx1"/>
            </a:solidFill>
            <a:prstDash val="solid"/>
            <a:miter/>
            <a:headEnd type="none" w="med" len="med"/>
            <a:tailEnd type="triangle" w="med" len="med"/>
          </a:ln>
        </p:spPr>
      </p:sp>
      <p:sp>
        <p:nvSpPr>
          <p:cNvPr id="14527" name="直接连接符 14526"/>
          <p:cNvSpPr/>
          <p:nvPr/>
        </p:nvSpPr>
        <p:spPr>
          <a:xfrm>
            <a:off x="2419350" y="5795963"/>
            <a:ext cx="533400" cy="0"/>
          </a:xfrm>
          <a:prstGeom prst="line">
            <a:avLst/>
          </a:prstGeom>
          <a:ln w="38100" cap="flat" cmpd="sng">
            <a:solidFill>
              <a:schemeClr val="tx1"/>
            </a:solidFill>
            <a:prstDash val="solid"/>
            <a:miter/>
            <a:headEnd type="none" w="med" len="med"/>
            <a:tailEnd type="triangle" w="med" len="med"/>
          </a:ln>
        </p:spPr>
      </p:sp>
      <p:sp>
        <p:nvSpPr>
          <p:cNvPr id="14528" name="直接连接符 14527"/>
          <p:cNvSpPr/>
          <p:nvPr/>
        </p:nvSpPr>
        <p:spPr>
          <a:xfrm flipH="1" flipV="1">
            <a:off x="3619500" y="4597400"/>
            <a:ext cx="0" cy="476250"/>
          </a:xfrm>
          <a:prstGeom prst="line">
            <a:avLst/>
          </a:prstGeom>
          <a:ln w="38100" cap="flat" cmpd="sng">
            <a:solidFill>
              <a:schemeClr val="tx1"/>
            </a:solidFill>
            <a:prstDash val="solid"/>
            <a:miter/>
            <a:headEnd type="none" w="med" len="med"/>
            <a:tailEnd type="triangle" w="med" len="med"/>
          </a:ln>
        </p:spPr>
      </p:sp>
      <p:sp>
        <p:nvSpPr>
          <p:cNvPr id="14529" name="云形标注 14528"/>
          <p:cNvSpPr/>
          <p:nvPr/>
        </p:nvSpPr>
        <p:spPr>
          <a:xfrm>
            <a:off x="5810250" y="4933950"/>
            <a:ext cx="762000" cy="1600200"/>
          </a:xfrm>
          <a:prstGeom prst="cloudCallout">
            <a:avLst>
              <a:gd name="adj1" fmla="val -70625"/>
              <a:gd name="adj2" fmla="val -80356"/>
            </a:avLst>
          </a:prstGeom>
          <a:solidFill>
            <a:schemeClr val="accent1"/>
          </a:solidFill>
          <a:ln w="44450" cap="flat" cmpd="sng">
            <a:solidFill>
              <a:srgbClr val="FF9900"/>
            </a:solidFill>
            <a:prstDash val="solid"/>
            <a:headEnd type="none" w="med" len="med"/>
            <a:tailEnd type="none" w="med" len="med"/>
          </a:ln>
        </p:spPr>
        <p:txBody>
          <a:bodyPr lIns="90000" tIns="46800" rIns="90000" bIns="46800"/>
          <a:lstStyle/>
          <a:p>
            <a:pPr algn="ctr">
              <a:buClr>
                <a:schemeClr val="bg1"/>
              </a:buClr>
            </a:pPr>
            <a:r>
              <a:rPr lang="zh-CN" altLang="en-US" sz="2400" b="1" dirty="0">
                <a:solidFill>
                  <a:srgbClr val="0000FF"/>
                </a:solidFill>
                <a:latin typeface="Times New Roman" panose="02020603050405020304" charset="0"/>
              </a:rPr>
              <a:t>可行解</a:t>
            </a:r>
            <a:endParaRPr lang="zh-CN" altLang="en-US" sz="2400" b="1">
              <a:solidFill>
                <a:srgbClr val="0000FF"/>
              </a:solidFill>
              <a:latin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4518"/>
                                        </p:tgtEl>
                                        <p:attrNameLst>
                                          <p:attrName>style.visibility</p:attrName>
                                        </p:attrNameLst>
                                      </p:cBhvr>
                                      <p:to>
                                        <p:strVal val="visible"/>
                                      </p:to>
                                    </p:set>
                                    <p:animEffect transition="in" filter="wipe(up)">
                                      <p:cBhvr>
                                        <p:cTn id="11" dur="500"/>
                                        <p:tgtEl>
                                          <p:spTgt spid="145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4526"/>
                                        </p:tgtEl>
                                        <p:attrNameLst>
                                          <p:attrName>style.visibility</p:attrName>
                                        </p:attrNameLst>
                                      </p:cBhvr>
                                      <p:to>
                                        <p:strVal val="visible"/>
                                      </p:to>
                                    </p:set>
                                    <p:animEffect transition="in" filter="wipe(up)">
                                      <p:cBhvr>
                                        <p:cTn id="16" dur="500"/>
                                        <p:tgtEl>
                                          <p:spTgt spid="1452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144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45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4522"/>
                                        </p:tgtEl>
                                        <p:attrNameLst>
                                          <p:attrName>style.visibility</p:attrName>
                                        </p:attrNameLst>
                                      </p:cBhvr>
                                      <p:to>
                                        <p:strVal val="visible"/>
                                      </p:to>
                                    </p:set>
                                    <p:animEffect transition="in" filter="wipe(up)">
                                      <p:cBhvr>
                                        <p:cTn id="29" dur="500"/>
                                        <p:tgtEl>
                                          <p:spTgt spid="1452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4527"/>
                                        </p:tgtEl>
                                        <p:attrNameLst>
                                          <p:attrName>style.visibility</p:attrName>
                                        </p:attrNameLst>
                                      </p:cBhvr>
                                      <p:to>
                                        <p:strVal val="visible"/>
                                      </p:to>
                                    </p:set>
                                    <p:animEffect transition="in" filter="wipe(left)">
                                      <p:cBhvr>
                                        <p:cTn id="34" dur="500"/>
                                        <p:tgtEl>
                                          <p:spTgt spid="1452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44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45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4365"/>
                                        </p:tgtEl>
                                        <p:attrNameLst>
                                          <p:attrName>style.visibility</p:attrName>
                                        </p:attrNameLst>
                                      </p:cBhvr>
                                      <p:to>
                                        <p:strVal val="visible"/>
                                      </p:to>
                                    </p:set>
                                    <p:animEffect transition="in" filter="wipe(up)">
                                      <p:cBhvr>
                                        <p:cTn id="47" dur="500"/>
                                        <p:tgtEl>
                                          <p:spTgt spid="1436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4528"/>
                                        </p:tgtEl>
                                        <p:attrNameLst>
                                          <p:attrName>style.visibility</p:attrName>
                                        </p:attrNameLst>
                                      </p:cBhvr>
                                      <p:to>
                                        <p:strVal val="visible"/>
                                      </p:to>
                                    </p:set>
                                    <p:animEffect transition="in" filter="wipe(down)">
                                      <p:cBhvr>
                                        <p:cTn id="52" dur="500"/>
                                        <p:tgtEl>
                                          <p:spTgt spid="14528"/>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499"/>
                                          </p:stCondLst>
                                        </p:cTn>
                                        <p:tgtEl>
                                          <p:spTgt spid="1448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4529"/>
                                        </p:tgtEl>
                                        <p:attrNameLst>
                                          <p:attrName>style.visibility</p:attrName>
                                        </p:attrNameLst>
                                      </p:cBhvr>
                                      <p:to>
                                        <p:strVal val="visible"/>
                                      </p:to>
                                    </p:set>
                                    <p:animEffect transition="in" filter="dissolve">
                                      <p:cBhvr>
                                        <p:cTn id="61" dur="500"/>
                                        <p:tgtEl>
                                          <p:spTgt spid="14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9" grpId="0"/>
      <p:bldP spid="14516" grpId="0"/>
      <p:bldP spid="14517" grpId="0"/>
      <p:bldP spid="14529" grpId="0" bldLvl="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p:nvPr/>
        </p:nvSpPr>
        <p:spPr>
          <a:xfrm>
            <a:off x="1931353" y="2693988"/>
            <a:ext cx="192087"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2</a:t>
            </a:r>
          </a:p>
        </p:txBody>
      </p:sp>
      <p:sp>
        <p:nvSpPr>
          <p:cNvPr id="15363" name="Text Box 5"/>
          <p:cNvSpPr txBox="1"/>
          <p:nvPr/>
        </p:nvSpPr>
        <p:spPr>
          <a:xfrm>
            <a:off x="2358390" y="2886075"/>
            <a:ext cx="192088"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3</a:t>
            </a:r>
          </a:p>
        </p:txBody>
      </p:sp>
      <p:sp>
        <p:nvSpPr>
          <p:cNvPr id="15364" name="Text Box 6"/>
          <p:cNvSpPr txBox="1"/>
          <p:nvPr/>
        </p:nvSpPr>
        <p:spPr>
          <a:xfrm>
            <a:off x="2887028" y="2697163"/>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4</a:t>
            </a:r>
          </a:p>
        </p:txBody>
      </p:sp>
      <p:sp>
        <p:nvSpPr>
          <p:cNvPr id="15365" name="Text Box 7"/>
          <p:cNvSpPr txBox="1"/>
          <p:nvPr/>
        </p:nvSpPr>
        <p:spPr>
          <a:xfrm>
            <a:off x="1372553" y="4629150"/>
            <a:ext cx="134937" cy="268288"/>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4</a:t>
            </a:r>
          </a:p>
        </p:txBody>
      </p:sp>
      <p:sp>
        <p:nvSpPr>
          <p:cNvPr id="15366" name="Text Box 8"/>
          <p:cNvSpPr txBox="1"/>
          <p:nvPr/>
        </p:nvSpPr>
        <p:spPr>
          <a:xfrm>
            <a:off x="2507615" y="4632325"/>
            <a:ext cx="134938" cy="2698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2</a:t>
            </a:r>
          </a:p>
        </p:txBody>
      </p:sp>
      <p:sp>
        <p:nvSpPr>
          <p:cNvPr id="15367" name="Text Box 9"/>
          <p:cNvSpPr txBox="1"/>
          <p:nvPr/>
        </p:nvSpPr>
        <p:spPr>
          <a:xfrm>
            <a:off x="7373303" y="4672013"/>
            <a:ext cx="134937" cy="2698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2</a:t>
            </a:r>
          </a:p>
        </p:txBody>
      </p:sp>
      <p:sp>
        <p:nvSpPr>
          <p:cNvPr id="15368" name="Text Box 10"/>
          <p:cNvSpPr txBox="1"/>
          <p:nvPr/>
        </p:nvSpPr>
        <p:spPr>
          <a:xfrm>
            <a:off x="7778115" y="4645025"/>
            <a:ext cx="134938" cy="2698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1</a:t>
            </a:r>
          </a:p>
        </p:txBody>
      </p:sp>
      <p:sp>
        <p:nvSpPr>
          <p:cNvPr id="15369" name="Text Box 11"/>
          <p:cNvSpPr txBox="1"/>
          <p:nvPr/>
        </p:nvSpPr>
        <p:spPr>
          <a:xfrm>
            <a:off x="8125778" y="4643438"/>
            <a:ext cx="134937" cy="2698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2</a:t>
            </a:r>
          </a:p>
        </p:txBody>
      </p:sp>
      <p:sp>
        <p:nvSpPr>
          <p:cNvPr id="15370" name="Text Box 12"/>
          <p:cNvSpPr txBox="1"/>
          <p:nvPr/>
        </p:nvSpPr>
        <p:spPr>
          <a:xfrm>
            <a:off x="8508365" y="4646613"/>
            <a:ext cx="134938" cy="268287"/>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3</a:t>
            </a:r>
          </a:p>
        </p:txBody>
      </p:sp>
      <p:sp>
        <p:nvSpPr>
          <p:cNvPr id="15371" name="Text Box 13"/>
          <p:cNvSpPr txBox="1"/>
          <p:nvPr/>
        </p:nvSpPr>
        <p:spPr>
          <a:xfrm>
            <a:off x="9271953" y="4633913"/>
            <a:ext cx="134937" cy="2698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1</a:t>
            </a:r>
          </a:p>
        </p:txBody>
      </p:sp>
      <p:sp>
        <p:nvSpPr>
          <p:cNvPr id="15372" name="Text Box 14"/>
          <p:cNvSpPr txBox="1"/>
          <p:nvPr/>
        </p:nvSpPr>
        <p:spPr>
          <a:xfrm>
            <a:off x="2944178" y="3714750"/>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2</a:t>
            </a:r>
          </a:p>
        </p:txBody>
      </p:sp>
      <p:sp>
        <p:nvSpPr>
          <p:cNvPr id="15373" name="Text Box 15"/>
          <p:cNvSpPr txBox="1"/>
          <p:nvPr/>
        </p:nvSpPr>
        <p:spPr>
          <a:xfrm>
            <a:off x="3404553" y="3700463"/>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3</a:t>
            </a:r>
          </a:p>
        </p:txBody>
      </p:sp>
      <p:sp>
        <p:nvSpPr>
          <p:cNvPr id="15374" name="Text Box 16"/>
          <p:cNvSpPr txBox="1"/>
          <p:nvPr/>
        </p:nvSpPr>
        <p:spPr>
          <a:xfrm>
            <a:off x="5223828" y="3660775"/>
            <a:ext cx="192087"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1</a:t>
            </a:r>
          </a:p>
        </p:txBody>
      </p:sp>
      <p:sp>
        <p:nvSpPr>
          <p:cNvPr id="15375" name="Text Box 17"/>
          <p:cNvSpPr txBox="1"/>
          <p:nvPr/>
        </p:nvSpPr>
        <p:spPr>
          <a:xfrm>
            <a:off x="5696903" y="3659188"/>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3</a:t>
            </a:r>
          </a:p>
        </p:txBody>
      </p:sp>
      <p:sp>
        <p:nvSpPr>
          <p:cNvPr id="15376" name="Text Box 18"/>
          <p:cNvSpPr txBox="1"/>
          <p:nvPr/>
        </p:nvSpPr>
        <p:spPr>
          <a:xfrm>
            <a:off x="8898890" y="3644900"/>
            <a:ext cx="190500" cy="258763"/>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1</a:t>
            </a:r>
          </a:p>
        </p:txBody>
      </p:sp>
      <p:sp>
        <p:nvSpPr>
          <p:cNvPr id="15377" name="Text Box 19"/>
          <p:cNvSpPr txBox="1"/>
          <p:nvPr/>
        </p:nvSpPr>
        <p:spPr>
          <a:xfrm>
            <a:off x="9370378" y="3644900"/>
            <a:ext cx="192087"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3</a:t>
            </a:r>
          </a:p>
        </p:txBody>
      </p:sp>
      <p:sp>
        <p:nvSpPr>
          <p:cNvPr id="15378" name="Text Box 20"/>
          <p:cNvSpPr txBox="1"/>
          <p:nvPr/>
        </p:nvSpPr>
        <p:spPr>
          <a:xfrm>
            <a:off x="9684703" y="3659188"/>
            <a:ext cx="192087"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1</a:t>
            </a:r>
          </a:p>
        </p:txBody>
      </p:sp>
      <p:sp>
        <p:nvSpPr>
          <p:cNvPr id="15379" name="Text Box 21"/>
          <p:cNvSpPr txBox="1"/>
          <p:nvPr/>
        </p:nvSpPr>
        <p:spPr>
          <a:xfrm>
            <a:off x="10146665" y="3833813"/>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2</a:t>
            </a:r>
          </a:p>
        </p:txBody>
      </p:sp>
      <p:sp>
        <p:nvSpPr>
          <p:cNvPr id="15380" name="Text Box 22"/>
          <p:cNvSpPr txBox="1"/>
          <p:nvPr/>
        </p:nvSpPr>
        <p:spPr>
          <a:xfrm>
            <a:off x="8179753" y="3648075"/>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3</a:t>
            </a:r>
          </a:p>
        </p:txBody>
      </p:sp>
      <p:sp>
        <p:nvSpPr>
          <p:cNvPr id="15381" name="Text Box 23"/>
          <p:cNvSpPr txBox="1"/>
          <p:nvPr/>
        </p:nvSpPr>
        <p:spPr>
          <a:xfrm>
            <a:off x="8651240" y="3646488"/>
            <a:ext cx="192088"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2</a:t>
            </a:r>
          </a:p>
        </p:txBody>
      </p:sp>
      <p:sp>
        <p:nvSpPr>
          <p:cNvPr id="15382" name="Text Box 24"/>
          <p:cNvSpPr txBox="1"/>
          <p:nvPr/>
        </p:nvSpPr>
        <p:spPr>
          <a:xfrm>
            <a:off x="7438390" y="3660775"/>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1</a:t>
            </a:r>
          </a:p>
        </p:txBody>
      </p:sp>
      <p:sp>
        <p:nvSpPr>
          <p:cNvPr id="15383" name="Text Box 25"/>
          <p:cNvSpPr txBox="1"/>
          <p:nvPr/>
        </p:nvSpPr>
        <p:spPr>
          <a:xfrm>
            <a:off x="7887653" y="3659188"/>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2</a:t>
            </a:r>
          </a:p>
        </p:txBody>
      </p:sp>
      <p:sp>
        <p:nvSpPr>
          <p:cNvPr id="15384" name="Text Box 26"/>
          <p:cNvSpPr txBox="1"/>
          <p:nvPr/>
        </p:nvSpPr>
        <p:spPr>
          <a:xfrm>
            <a:off x="6674803" y="3660775"/>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1</a:t>
            </a:r>
          </a:p>
        </p:txBody>
      </p:sp>
      <p:sp>
        <p:nvSpPr>
          <p:cNvPr id="15385" name="Text Box 27"/>
          <p:cNvSpPr txBox="1"/>
          <p:nvPr/>
        </p:nvSpPr>
        <p:spPr>
          <a:xfrm>
            <a:off x="7146290" y="3659188"/>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4</a:t>
            </a:r>
          </a:p>
        </p:txBody>
      </p:sp>
      <p:sp>
        <p:nvSpPr>
          <p:cNvPr id="15386" name="Text Box 28"/>
          <p:cNvSpPr txBox="1"/>
          <p:nvPr/>
        </p:nvSpPr>
        <p:spPr>
          <a:xfrm>
            <a:off x="5931853" y="3660775"/>
            <a:ext cx="192087"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2</a:t>
            </a:r>
          </a:p>
        </p:txBody>
      </p:sp>
      <p:sp>
        <p:nvSpPr>
          <p:cNvPr id="15387" name="Text Box 29"/>
          <p:cNvSpPr txBox="1"/>
          <p:nvPr/>
        </p:nvSpPr>
        <p:spPr>
          <a:xfrm>
            <a:off x="6404928" y="3659188"/>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4</a:t>
            </a:r>
          </a:p>
        </p:txBody>
      </p:sp>
      <p:sp>
        <p:nvSpPr>
          <p:cNvPr id="15388" name="Text Box 30"/>
          <p:cNvSpPr txBox="1"/>
          <p:nvPr/>
        </p:nvSpPr>
        <p:spPr>
          <a:xfrm>
            <a:off x="4482465" y="3673475"/>
            <a:ext cx="192088"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1</a:t>
            </a:r>
          </a:p>
        </p:txBody>
      </p:sp>
      <p:sp>
        <p:nvSpPr>
          <p:cNvPr id="15389" name="Text Box 31"/>
          <p:cNvSpPr txBox="1"/>
          <p:nvPr/>
        </p:nvSpPr>
        <p:spPr>
          <a:xfrm>
            <a:off x="4942840" y="3671888"/>
            <a:ext cx="192088"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4</a:t>
            </a:r>
          </a:p>
        </p:txBody>
      </p:sp>
      <p:sp>
        <p:nvSpPr>
          <p:cNvPr id="15390" name="Text Box 32"/>
          <p:cNvSpPr txBox="1"/>
          <p:nvPr/>
        </p:nvSpPr>
        <p:spPr>
          <a:xfrm>
            <a:off x="3304540" y="4654550"/>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2</a:t>
            </a:r>
          </a:p>
        </p:txBody>
      </p:sp>
      <p:sp>
        <p:nvSpPr>
          <p:cNvPr id="15391" name="Text Box 33"/>
          <p:cNvSpPr txBox="1"/>
          <p:nvPr/>
        </p:nvSpPr>
        <p:spPr>
          <a:xfrm>
            <a:off x="3737928" y="3717925"/>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3</a:t>
            </a:r>
          </a:p>
        </p:txBody>
      </p:sp>
      <p:sp>
        <p:nvSpPr>
          <p:cNvPr id="15392" name="Text Box 34"/>
          <p:cNvSpPr txBox="1"/>
          <p:nvPr/>
        </p:nvSpPr>
        <p:spPr>
          <a:xfrm>
            <a:off x="2201228" y="3711575"/>
            <a:ext cx="192087" cy="258763"/>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2</a:t>
            </a:r>
          </a:p>
        </p:txBody>
      </p:sp>
      <p:sp>
        <p:nvSpPr>
          <p:cNvPr id="15393" name="Text Box 35"/>
          <p:cNvSpPr txBox="1"/>
          <p:nvPr/>
        </p:nvSpPr>
        <p:spPr>
          <a:xfrm>
            <a:off x="2663190" y="3711575"/>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4</a:t>
            </a:r>
          </a:p>
        </p:txBody>
      </p:sp>
      <p:sp>
        <p:nvSpPr>
          <p:cNvPr id="15394" name="Text Box 36"/>
          <p:cNvSpPr txBox="1"/>
          <p:nvPr/>
        </p:nvSpPr>
        <p:spPr>
          <a:xfrm>
            <a:off x="1448753" y="3713163"/>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3</a:t>
            </a:r>
          </a:p>
        </p:txBody>
      </p:sp>
      <p:sp>
        <p:nvSpPr>
          <p:cNvPr id="15395" name="Text Box 37"/>
          <p:cNvSpPr txBox="1"/>
          <p:nvPr/>
        </p:nvSpPr>
        <p:spPr>
          <a:xfrm>
            <a:off x="1920240" y="3711575"/>
            <a:ext cx="192088" cy="258763"/>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4</a:t>
            </a:r>
          </a:p>
        </p:txBody>
      </p:sp>
      <p:sp>
        <p:nvSpPr>
          <p:cNvPr id="15396" name="Text Box 38"/>
          <p:cNvSpPr txBox="1"/>
          <p:nvPr/>
        </p:nvSpPr>
        <p:spPr>
          <a:xfrm>
            <a:off x="8662353" y="2728913"/>
            <a:ext cx="192087"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1</a:t>
            </a:r>
          </a:p>
        </p:txBody>
      </p:sp>
      <p:sp>
        <p:nvSpPr>
          <p:cNvPr id="15397" name="Text Box 39"/>
          <p:cNvSpPr txBox="1"/>
          <p:nvPr/>
        </p:nvSpPr>
        <p:spPr>
          <a:xfrm>
            <a:off x="9011603" y="2973388"/>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2</a:t>
            </a:r>
          </a:p>
        </p:txBody>
      </p:sp>
      <p:sp>
        <p:nvSpPr>
          <p:cNvPr id="15398" name="Text Box 40"/>
          <p:cNvSpPr txBox="1"/>
          <p:nvPr/>
        </p:nvSpPr>
        <p:spPr>
          <a:xfrm>
            <a:off x="9618028" y="2733675"/>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3</a:t>
            </a:r>
          </a:p>
        </p:txBody>
      </p:sp>
      <p:sp>
        <p:nvSpPr>
          <p:cNvPr id="15399" name="Text Box 41"/>
          <p:cNvSpPr txBox="1"/>
          <p:nvPr/>
        </p:nvSpPr>
        <p:spPr>
          <a:xfrm>
            <a:off x="6427153" y="2714625"/>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1</a:t>
            </a:r>
          </a:p>
        </p:txBody>
      </p:sp>
      <p:sp>
        <p:nvSpPr>
          <p:cNvPr id="15400" name="Text Box 42"/>
          <p:cNvSpPr txBox="1"/>
          <p:nvPr/>
        </p:nvSpPr>
        <p:spPr>
          <a:xfrm>
            <a:off x="6808153" y="2876550"/>
            <a:ext cx="192087"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2</a:t>
            </a:r>
          </a:p>
        </p:txBody>
      </p:sp>
      <p:sp>
        <p:nvSpPr>
          <p:cNvPr id="15401" name="Text Box 43"/>
          <p:cNvSpPr txBox="1"/>
          <p:nvPr/>
        </p:nvSpPr>
        <p:spPr>
          <a:xfrm>
            <a:off x="7325678" y="2716213"/>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4</a:t>
            </a:r>
          </a:p>
        </p:txBody>
      </p:sp>
      <p:sp>
        <p:nvSpPr>
          <p:cNvPr id="15402" name="Text Box 44"/>
          <p:cNvSpPr txBox="1"/>
          <p:nvPr/>
        </p:nvSpPr>
        <p:spPr>
          <a:xfrm>
            <a:off x="4190365" y="2700338"/>
            <a:ext cx="192088"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1</a:t>
            </a:r>
          </a:p>
        </p:txBody>
      </p:sp>
      <p:sp>
        <p:nvSpPr>
          <p:cNvPr id="15403" name="Text Box 45"/>
          <p:cNvSpPr txBox="1"/>
          <p:nvPr/>
        </p:nvSpPr>
        <p:spPr>
          <a:xfrm>
            <a:off x="4606290" y="2876550"/>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3</a:t>
            </a:r>
          </a:p>
        </p:txBody>
      </p:sp>
      <p:sp>
        <p:nvSpPr>
          <p:cNvPr id="15404" name="Text Box 46"/>
          <p:cNvSpPr txBox="1"/>
          <p:nvPr/>
        </p:nvSpPr>
        <p:spPr>
          <a:xfrm>
            <a:off x="5157153" y="2714625"/>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4</a:t>
            </a:r>
          </a:p>
        </p:txBody>
      </p:sp>
      <p:sp>
        <p:nvSpPr>
          <p:cNvPr id="15405" name="Text Box 47"/>
          <p:cNvSpPr txBox="1"/>
          <p:nvPr/>
        </p:nvSpPr>
        <p:spPr>
          <a:xfrm>
            <a:off x="829945" y="1180783"/>
            <a:ext cx="6553200" cy="314325"/>
          </a:xfrm>
          <a:prstGeom prst="rect">
            <a:avLst/>
          </a:prstGeom>
          <a:noFill/>
          <a:ln w="9525">
            <a:noFill/>
          </a:ln>
        </p:spPr>
        <p:txBody>
          <a:bodyPr lIns="0" tIns="0" rIns="0" bIns="0"/>
          <a:lstStyle/>
          <a:p>
            <a:pPr algn="just" eaLnBrk="0" hangingPunct="0">
              <a:lnSpc>
                <a:spcPct val="80000"/>
              </a:lnSpc>
            </a:pPr>
            <a:r>
              <a:rPr lang="en-US" altLang="zh-CN" sz="2400" b="1" dirty="0">
                <a:latin typeface="Times New Roman" panose="02020603050405020304" charset="0"/>
                <a:ea typeface="楷体_GB2312" pitchFamily="49" charset="-122"/>
              </a:rPr>
              <a:t>n=4</a:t>
            </a:r>
            <a:r>
              <a:rPr lang="zh-CN" altLang="en-US" sz="2400" b="1" dirty="0">
                <a:latin typeface="Times New Roman" panose="02020603050405020304" charset="0"/>
                <a:ea typeface="楷体_GB2312" pitchFamily="49" charset="-122"/>
              </a:rPr>
              <a:t>的</a:t>
            </a:r>
            <a:r>
              <a:rPr lang="en-US" altLang="zh-CN" sz="2400" b="1" dirty="0">
                <a:latin typeface="Times New Roman" panose="02020603050405020304" charset="0"/>
                <a:ea typeface="楷体_GB2312" pitchFamily="49" charset="-122"/>
              </a:rPr>
              <a:t>n</a:t>
            </a:r>
            <a:r>
              <a:rPr lang="zh-CN" altLang="en-US" sz="2400" b="1" dirty="0">
                <a:latin typeface="Times New Roman" panose="02020603050405020304" charset="0"/>
                <a:ea typeface="楷体_GB2312" pitchFamily="49" charset="-122"/>
              </a:rPr>
              <a:t>皇后问题的搜索、剪枝与回溯</a:t>
            </a:r>
          </a:p>
        </p:txBody>
      </p:sp>
      <p:sp>
        <p:nvSpPr>
          <p:cNvPr id="15406" name="Oval 48"/>
          <p:cNvSpPr/>
          <p:nvPr/>
        </p:nvSpPr>
        <p:spPr>
          <a:xfrm>
            <a:off x="1394778" y="5046663"/>
            <a:ext cx="306387"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600" b="1">
                <a:latin typeface="Times New Roman" panose="02020603050405020304" charset="0"/>
              </a:rPr>
              <a:t>5</a:t>
            </a:r>
            <a:endParaRPr lang="en-US" altLang="zh-CN" sz="1600" b="1" i="1">
              <a:latin typeface="Times New Roman" panose="02020603050405020304" charset="0"/>
            </a:endParaRPr>
          </a:p>
        </p:txBody>
      </p:sp>
      <p:sp>
        <p:nvSpPr>
          <p:cNvPr id="15407" name="Oval 49"/>
          <p:cNvSpPr/>
          <p:nvPr/>
        </p:nvSpPr>
        <p:spPr>
          <a:xfrm>
            <a:off x="7393940" y="5043488"/>
            <a:ext cx="306388" cy="347662"/>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47</a:t>
            </a:r>
            <a:endParaRPr lang="en-US" altLang="zh-CN" sz="1600" b="1" i="1">
              <a:latin typeface="Times New Roman" panose="02020603050405020304" charset="0"/>
            </a:endParaRPr>
          </a:p>
        </p:txBody>
      </p:sp>
      <p:sp>
        <p:nvSpPr>
          <p:cNvPr id="15408" name="Oval 50"/>
          <p:cNvSpPr/>
          <p:nvPr/>
        </p:nvSpPr>
        <p:spPr>
          <a:xfrm>
            <a:off x="8492490" y="5040313"/>
            <a:ext cx="306388" cy="347662"/>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55</a:t>
            </a:r>
            <a:endParaRPr lang="en-US" altLang="zh-CN" sz="1600" b="1" i="1">
              <a:latin typeface="Times New Roman" panose="02020603050405020304" charset="0"/>
            </a:endParaRPr>
          </a:p>
        </p:txBody>
      </p:sp>
      <p:sp>
        <p:nvSpPr>
          <p:cNvPr id="15409" name="Oval 51"/>
          <p:cNvSpPr/>
          <p:nvPr/>
        </p:nvSpPr>
        <p:spPr>
          <a:xfrm>
            <a:off x="1407478" y="4148138"/>
            <a:ext cx="304800" cy="347662"/>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600" b="1">
                <a:latin typeface="Times New Roman" panose="02020603050405020304" charset="0"/>
              </a:rPr>
              <a:t>4</a:t>
            </a:r>
            <a:endParaRPr lang="en-US" altLang="zh-CN" sz="1600" b="1" i="1">
              <a:latin typeface="Times New Roman" panose="02020603050405020304" charset="0"/>
            </a:endParaRPr>
          </a:p>
        </p:txBody>
      </p:sp>
      <p:sp>
        <p:nvSpPr>
          <p:cNvPr id="15410" name="Oval 52"/>
          <p:cNvSpPr/>
          <p:nvPr/>
        </p:nvSpPr>
        <p:spPr>
          <a:xfrm>
            <a:off x="2509203" y="4143375"/>
            <a:ext cx="304800" cy="347663"/>
          </a:xfrm>
          <a:prstGeom prst="ellipse">
            <a:avLst/>
          </a:prstGeom>
          <a:solidFill>
            <a:schemeClr val="hlink"/>
          </a:solid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11</a:t>
            </a:r>
            <a:endParaRPr lang="en-US" altLang="zh-CN" sz="1600" b="1" i="1">
              <a:latin typeface="Times New Roman" panose="02020603050405020304" charset="0"/>
            </a:endParaRPr>
          </a:p>
        </p:txBody>
      </p:sp>
      <p:sp>
        <p:nvSpPr>
          <p:cNvPr id="15411" name="Oval 53"/>
          <p:cNvSpPr/>
          <p:nvPr/>
        </p:nvSpPr>
        <p:spPr>
          <a:xfrm>
            <a:off x="4812665" y="4143375"/>
            <a:ext cx="304800" cy="347663"/>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27</a:t>
            </a:r>
            <a:endParaRPr lang="en-US" altLang="zh-CN" sz="1600" b="1" i="1">
              <a:latin typeface="Times New Roman" panose="02020603050405020304" charset="0"/>
            </a:endParaRPr>
          </a:p>
        </p:txBody>
      </p:sp>
      <p:sp>
        <p:nvSpPr>
          <p:cNvPr id="15412" name="Oval 54"/>
          <p:cNvSpPr/>
          <p:nvPr/>
        </p:nvSpPr>
        <p:spPr>
          <a:xfrm>
            <a:off x="7395528" y="4144963"/>
            <a:ext cx="304800" cy="347662"/>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46</a:t>
            </a:r>
            <a:endParaRPr lang="en-US" altLang="zh-CN" sz="1600" b="1" i="1">
              <a:latin typeface="Times New Roman" panose="02020603050405020304" charset="0"/>
            </a:endParaRPr>
          </a:p>
        </p:txBody>
      </p:sp>
      <p:sp>
        <p:nvSpPr>
          <p:cNvPr id="15413" name="Oval 55"/>
          <p:cNvSpPr/>
          <p:nvPr/>
        </p:nvSpPr>
        <p:spPr>
          <a:xfrm>
            <a:off x="7770178" y="4144963"/>
            <a:ext cx="304800" cy="347662"/>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48</a:t>
            </a:r>
            <a:endParaRPr lang="en-US" altLang="zh-CN" sz="1600" b="1" i="1">
              <a:latin typeface="Times New Roman" panose="02020603050405020304" charset="0"/>
            </a:endParaRPr>
          </a:p>
        </p:txBody>
      </p:sp>
      <p:sp>
        <p:nvSpPr>
          <p:cNvPr id="15414" name="Oval 56"/>
          <p:cNvSpPr/>
          <p:nvPr/>
        </p:nvSpPr>
        <p:spPr>
          <a:xfrm>
            <a:off x="8141653" y="4141788"/>
            <a:ext cx="304800" cy="347662"/>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52</a:t>
            </a:r>
            <a:endParaRPr lang="en-US" altLang="zh-CN" sz="1600" b="1" i="1">
              <a:latin typeface="Times New Roman" panose="02020603050405020304" charset="0"/>
            </a:endParaRPr>
          </a:p>
        </p:txBody>
      </p:sp>
      <p:sp>
        <p:nvSpPr>
          <p:cNvPr id="15415" name="Oval 57"/>
          <p:cNvSpPr/>
          <p:nvPr/>
        </p:nvSpPr>
        <p:spPr>
          <a:xfrm>
            <a:off x="8505190" y="4141788"/>
            <a:ext cx="306388" cy="347662"/>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54</a:t>
            </a:r>
            <a:endParaRPr lang="en-US" altLang="zh-CN" sz="1600" b="1" i="1">
              <a:latin typeface="Times New Roman" panose="02020603050405020304" charset="0"/>
            </a:endParaRPr>
          </a:p>
        </p:txBody>
      </p:sp>
      <p:sp>
        <p:nvSpPr>
          <p:cNvPr id="15416" name="Oval 58"/>
          <p:cNvSpPr/>
          <p:nvPr/>
        </p:nvSpPr>
        <p:spPr>
          <a:xfrm>
            <a:off x="9251315" y="4141788"/>
            <a:ext cx="304800" cy="347662"/>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59</a:t>
            </a:r>
            <a:endParaRPr lang="en-US" altLang="zh-CN" sz="1600" b="1" i="1">
              <a:latin typeface="Times New Roman" panose="02020603050405020304" charset="0"/>
            </a:endParaRPr>
          </a:p>
        </p:txBody>
      </p:sp>
      <p:sp>
        <p:nvSpPr>
          <p:cNvPr id="15417" name="Oval 59"/>
          <p:cNvSpPr/>
          <p:nvPr/>
        </p:nvSpPr>
        <p:spPr>
          <a:xfrm>
            <a:off x="1617028" y="3206750"/>
            <a:ext cx="306387" cy="346075"/>
          </a:xfrm>
          <a:prstGeom prst="ellipse">
            <a:avLst/>
          </a:prstGeom>
          <a:solidFill>
            <a:schemeClr val="hlink"/>
          </a:solid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600" b="1">
                <a:latin typeface="Times New Roman" panose="02020603050405020304" charset="0"/>
              </a:rPr>
              <a:t>3</a:t>
            </a:r>
            <a:endParaRPr lang="en-US" altLang="zh-CN" sz="1600" b="1" i="1">
              <a:latin typeface="Times New Roman" panose="02020603050405020304" charset="0"/>
            </a:endParaRPr>
          </a:p>
        </p:txBody>
      </p:sp>
      <p:sp>
        <p:nvSpPr>
          <p:cNvPr id="15418" name="Oval 60"/>
          <p:cNvSpPr/>
          <p:nvPr/>
        </p:nvSpPr>
        <p:spPr>
          <a:xfrm>
            <a:off x="2344103" y="3206750"/>
            <a:ext cx="304800" cy="347663"/>
          </a:xfrm>
          <a:prstGeom prst="ellipse">
            <a:avLst/>
          </a:prstGeom>
          <a:noFill/>
          <a:ln w="38100"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600" b="1">
                <a:latin typeface="Times New Roman" panose="02020603050405020304" charset="0"/>
              </a:rPr>
              <a:t>8</a:t>
            </a:r>
            <a:endParaRPr lang="en-US" altLang="zh-CN" sz="1600" b="1" i="1">
              <a:latin typeface="Times New Roman" panose="02020603050405020304" charset="0"/>
            </a:endParaRPr>
          </a:p>
        </p:txBody>
      </p:sp>
      <p:sp>
        <p:nvSpPr>
          <p:cNvPr id="15419" name="Oval 61"/>
          <p:cNvSpPr/>
          <p:nvPr/>
        </p:nvSpPr>
        <p:spPr>
          <a:xfrm>
            <a:off x="3085465" y="3205163"/>
            <a:ext cx="304800" cy="346075"/>
          </a:xfrm>
          <a:prstGeom prst="ellipse">
            <a:avLst/>
          </a:prstGeom>
          <a:noFill/>
          <a:ln w="38100"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400" b="1">
                <a:latin typeface="Times New Roman" panose="02020603050405020304" charset="0"/>
              </a:rPr>
              <a:t>13</a:t>
            </a:r>
            <a:endParaRPr lang="en-US" altLang="zh-CN" sz="1400" b="1" i="1">
              <a:latin typeface="Times New Roman" panose="02020603050405020304" charset="0"/>
            </a:endParaRPr>
          </a:p>
        </p:txBody>
      </p:sp>
      <p:sp>
        <p:nvSpPr>
          <p:cNvPr id="15420" name="Oval 62"/>
          <p:cNvSpPr/>
          <p:nvPr/>
        </p:nvSpPr>
        <p:spPr>
          <a:xfrm>
            <a:off x="4598353" y="3206750"/>
            <a:ext cx="306387" cy="347663"/>
          </a:xfrm>
          <a:prstGeom prst="ellipse">
            <a:avLst/>
          </a:prstGeom>
          <a:solidFill>
            <a:schemeClr val="hlink"/>
          </a:solid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24</a:t>
            </a:r>
            <a:endParaRPr lang="en-US" altLang="zh-CN" sz="1600" b="1" i="1">
              <a:latin typeface="Times New Roman" panose="02020603050405020304" charset="0"/>
            </a:endParaRPr>
          </a:p>
        </p:txBody>
      </p:sp>
      <p:sp>
        <p:nvSpPr>
          <p:cNvPr id="15421" name="Oval 63"/>
          <p:cNvSpPr/>
          <p:nvPr/>
        </p:nvSpPr>
        <p:spPr>
          <a:xfrm>
            <a:off x="5354003" y="3205163"/>
            <a:ext cx="304800" cy="346075"/>
          </a:xfrm>
          <a:prstGeom prst="ellipse">
            <a:avLst/>
          </a:prstGeom>
          <a:noFill/>
          <a:ln w="38100"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400" b="1">
                <a:latin typeface="Times New Roman" panose="02020603050405020304" charset="0"/>
              </a:rPr>
              <a:t>29</a:t>
            </a:r>
            <a:endParaRPr lang="en-US" altLang="zh-CN" sz="1400" b="1" i="1">
              <a:latin typeface="Times New Roman" panose="02020603050405020304" charset="0"/>
            </a:endParaRPr>
          </a:p>
        </p:txBody>
      </p:sp>
      <p:sp>
        <p:nvSpPr>
          <p:cNvPr id="15422" name="Oval 64"/>
          <p:cNvSpPr/>
          <p:nvPr/>
        </p:nvSpPr>
        <p:spPr>
          <a:xfrm>
            <a:off x="6068378" y="3205163"/>
            <a:ext cx="306387" cy="346075"/>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35</a:t>
            </a:r>
            <a:endParaRPr lang="en-US" altLang="zh-CN" sz="1600" b="1" i="1">
              <a:latin typeface="Times New Roman" panose="02020603050405020304" charset="0"/>
            </a:endParaRPr>
          </a:p>
        </p:txBody>
      </p:sp>
      <p:sp>
        <p:nvSpPr>
          <p:cNvPr id="15423" name="Oval 65"/>
          <p:cNvSpPr/>
          <p:nvPr/>
        </p:nvSpPr>
        <p:spPr>
          <a:xfrm>
            <a:off x="6816090" y="3211513"/>
            <a:ext cx="304800" cy="347662"/>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40</a:t>
            </a:r>
            <a:endParaRPr lang="en-US" altLang="zh-CN" sz="1600" b="1" i="1">
              <a:latin typeface="Times New Roman" panose="02020603050405020304" charset="0"/>
            </a:endParaRPr>
          </a:p>
        </p:txBody>
      </p:sp>
      <p:sp>
        <p:nvSpPr>
          <p:cNvPr id="15424" name="Oval 66"/>
          <p:cNvSpPr/>
          <p:nvPr/>
        </p:nvSpPr>
        <p:spPr>
          <a:xfrm>
            <a:off x="7555865" y="3208338"/>
            <a:ext cx="306388" cy="347662"/>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45</a:t>
            </a:r>
            <a:endParaRPr lang="en-US" altLang="zh-CN" sz="1600" b="1" i="1">
              <a:latin typeface="Times New Roman" panose="02020603050405020304" charset="0"/>
            </a:endParaRPr>
          </a:p>
        </p:txBody>
      </p:sp>
      <p:sp>
        <p:nvSpPr>
          <p:cNvPr id="15425" name="Oval 67"/>
          <p:cNvSpPr/>
          <p:nvPr/>
        </p:nvSpPr>
        <p:spPr>
          <a:xfrm>
            <a:off x="8292465" y="3206750"/>
            <a:ext cx="304800" cy="346075"/>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51</a:t>
            </a:r>
            <a:endParaRPr lang="en-US" altLang="zh-CN" sz="1600" b="1" i="1">
              <a:latin typeface="Times New Roman" panose="02020603050405020304" charset="0"/>
            </a:endParaRPr>
          </a:p>
        </p:txBody>
      </p:sp>
      <p:sp>
        <p:nvSpPr>
          <p:cNvPr id="15426" name="Oval 68"/>
          <p:cNvSpPr/>
          <p:nvPr/>
        </p:nvSpPr>
        <p:spPr>
          <a:xfrm>
            <a:off x="9037003" y="3206750"/>
            <a:ext cx="306387" cy="346075"/>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56</a:t>
            </a:r>
            <a:endParaRPr lang="en-US" altLang="zh-CN" sz="1600" b="1" i="1">
              <a:latin typeface="Times New Roman" panose="02020603050405020304" charset="0"/>
            </a:endParaRPr>
          </a:p>
        </p:txBody>
      </p:sp>
      <p:sp>
        <p:nvSpPr>
          <p:cNvPr id="15427" name="Oval 69"/>
          <p:cNvSpPr/>
          <p:nvPr/>
        </p:nvSpPr>
        <p:spPr>
          <a:xfrm>
            <a:off x="9789478" y="3206750"/>
            <a:ext cx="306387" cy="346075"/>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61</a:t>
            </a:r>
            <a:endParaRPr lang="en-US" altLang="zh-CN" sz="1600" b="1" i="1">
              <a:latin typeface="Times New Roman" panose="02020603050405020304" charset="0"/>
            </a:endParaRPr>
          </a:p>
        </p:txBody>
      </p:sp>
      <p:sp>
        <p:nvSpPr>
          <p:cNvPr id="15428" name="Oval 70"/>
          <p:cNvSpPr/>
          <p:nvPr/>
        </p:nvSpPr>
        <p:spPr>
          <a:xfrm>
            <a:off x="2326640" y="2413000"/>
            <a:ext cx="304800" cy="347663"/>
          </a:xfrm>
          <a:prstGeom prst="ellipse">
            <a:avLst/>
          </a:prstGeom>
          <a:noFill/>
          <a:ln w="38100"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600" b="1">
                <a:latin typeface="Times New Roman" panose="02020603050405020304" charset="0"/>
              </a:rPr>
              <a:t>2</a:t>
            </a:r>
            <a:endParaRPr lang="en-US" altLang="zh-CN" sz="1600" b="1" i="1">
              <a:latin typeface="Times New Roman" panose="02020603050405020304" charset="0"/>
            </a:endParaRPr>
          </a:p>
        </p:txBody>
      </p:sp>
      <p:sp>
        <p:nvSpPr>
          <p:cNvPr id="15429" name="Oval 71"/>
          <p:cNvSpPr/>
          <p:nvPr/>
        </p:nvSpPr>
        <p:spPr>
          <a:xfrm>
            <a:off x="4580890" y="2413000"/>
            <a:ext cx="304800" cy="347663"/>
          </a:xfrm>
          <a:prstGeom prst="ellipse">
            <a:avLst/>
          </a:prstGeom>
          <a:noFill/>
          <a:ln w="38100"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400" b="1">
                <a:latin typeface="Times New Roman" panose="02020603050405020304" charset="0"/>
              </a:rPr>
              <a:t>18</a:t>
            </a:r>
            <a:endParaRPr lang="en-US" altLang="zh-CN" sz="1400" b="1" i="1">
              <a:latin typeface="Times New Roman" panose="02020603050405020304" charset="0"/>
            </a:endParaRPr>
          </a:p>
        </p:txBody>
      </p:sp>
      <p:sp>
        <p:nvSpPr>
          <p:cNvPr id="15430" name="Oval 72"/>
          <p:cNvSpPr/>
          <p:nvPr/>
        </p:nvSpPr>
        <p:spPr>
          <a:xfrm>
            <a:off x="6789103" y="2413000"/>
            <a:ext cx="304800" cy="347663"/>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34</a:t>
            </a:r>
            <a:endParaRPr lang="en-US" altLang="zh-CN" sz="1600" b="1" i="1">
              <a:latin typeface="Times New Roman" panose="02020603050405020304" charset="0"/>
            </a:endParaRPr>
          </a:p>
        </p:txBody>
      </p:sp>
      <p:sp>
        <p:nvSpPr>
          <p:cNvPr id="15431" name="Oval 73"/>
          <p:cNvSpPr/>
          <p:nvPr/>
        </p:nvSpPr>
        <p:spPr>
          <a:xfrm>
            <a:off x="9029065" y="2417763"/>
            <a:ext cx="306388" cy="347662"/>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1600" b="1">
                <a:latin typeface="Times New Roman" panose="02020603050405020304" charset="0"/>
              </a:rPr>
              <a:t>50</a:t>
            </a:r>
          </a:p>
        </p:txBody>
      </p:sp>
      <p:sp>
        <p:nvSpPr>
          <p:cNvPr id="15432" name="Oval 74"/>
          <p:cNvSpPr/>
          <p:nvPr/>
        </p:nvSpPr>
        <p:spPr>
          <a:xfrm>
            <a:off x="5671503" y="1558925"/>
            <a:ext cx="306387" cy="347663"/>
          </a:xfrm>
          <a:prstGeom prst="ellipse">
            <a:avLst/>
          </a:prstGeom>
          <a:noFill/>
          <a:ln w="38100"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600" b="1">
                <a:latin typeface="Times New Roman" panose="02020603050405020304" charset="0"/>
              </a:rPr>
              <a:t>1</a:t>
            </a:r>
            <a:endParaRPr lang="en-US" altLang="zh-CN" sz="1600" b="1" i="1">
              <a:latin typeface="Times New Roman" panose="02020603050405020304" charset="0"/>
            </a:endParaRPr>
          </a:p>
        </p:txBody>
      </p:sp>
      <p:sp>
        <p:nvSpPr>
          <p:cNvPr id="15433" name="Line 75"/>
          <p:cNvSpPr/>
          <p:nvPr/>
        </p:nvSpPr>
        <p:spPr>
          <a:xfrm flipH="1">
            <a:off x="2550478" y="1766888"/>
            <a:ext cx="3111500" cy="641350"/>
          </a:xfrm>
          <a:prstGeom prst="line">
            <a:avLst/>
          </a:prstGeom>
          <a:ln w="38100" cap="flat" cmpd="sng">
            <a:solidFill>
              <a:srgbClr val="000000"/>
            </a:solidFill>
            <a:prstDash val="solid"/>
            <a:headEnd type="none" w="med" len="med"/>
            <a:tailEnd type="none" w="med" len="med"/>
          </a:ln>
        </p:spPr>
      </p:sp>
      <p:sp>
        <p:nvSpPr>
          <p:cNvPr id="15434" name="Line 76"/>
          <p:cNvSpPr/>
          <p:nvPr/>
        </p:nvSpPr>
        <p:spPr>
          <a:xfrm flipH="1">
            <a:off x="4809490" y="1824038"/>
            <a:ext cx="876300" cy="584200"/>
          </a:xfrm>
          <a:prstGeom prst="line">
            <a:avLst/>
          </a:prstGeom>
          <a:ln w="38100" cap="flat" cmpd="sng">
            <a:solidFill>
              <a:srgbClr val="000000"/>
            </a:solidFill>
            <a:prstDash val="solid"/>
            <a:headEnd type="none" w="med" len="med"/>
            <a:tailEnd type="none" w="med" len="med"/>
          </a:ln>
        </p:spPr>
      </p:sp>
      <p:sp>
        <p:nvSpPr>
          <p:cNvPr id="15435" name="Line 77"/>
          <p:cNvSpPr/>
          <p:nvPr/>
        </p:nvSpPr>
        <p:spPr>
          <a:xfrm>
            <a:off x="5966778" y="1782763"/>
            <a:ext cx="920750" cy="641350"/>
          </a:xfrm>
          <a:prstGeom prst="line">
            <a:avLst/>
          </a:prstGeom>
          <a:ln w="9525" cap="flat" cmpd="sng">
            <a:solidFill>
              <a:srgbClr val="000000"/>
            </a:solidFill>
            <a:prstDash val="solid"/>
            <a:headEnd type="none" w="med" len="med"/>
            <a:tailEnd type="none" w="med" len="med"/>
          </a:ln>
        </p:spPr>
      </p:sp>
      <p:sp>
        <p:nvSpPr>
          <p:cNvPr id="15436" name="Line 78"/>
          <p:cNvSpPr/>
          <p:nvPr/>
        </p:nvSpPr>
        <p:spPr>
          <a:xfrm>
            <a:off x="5977890" y="1743075"/>
            <a:ext cx="3111500" cy="693738"/>
          </a:xfrm>
          <a:prstGeom prst="line">
            <a:avLst/>
          </a:prstGeom>
          <a:ln w="9525" cap="flat" cmpd="sng">
            <a:solidFill>
              <a:srgbClr val="000000"/>
            </a:solidFill>
            <a:prstDash val="solid"/>
            <a:headEnd type="none" w="med" len="med"/>
            <a:tailEnd type="none" w="med" len="med"/>
          </a:ln>
        </p:spPr>
      </p:sp>
      <p:sp>
        <p:nvSpPr>
          <p:cNvPr id="15437" name="Line 79"/>
          <p:cNvSpPr/>
          <p:nvPr/>
        </p:nvSpPr>
        <p:spPr>
          <a:xfrm flipH="1">
            <a:off x="1798003" y="2671763"/>
            <a:ext cx="538162" cy="514350"/>
          </a:xfrm>
          <a:prstGeom prst="line">
            <a:avLst/>
          </a:prstGeom>
          <a:ln w="38100" cap="flat" cmpd="sng">
            <a:solidFill>
              <a:srgbClr val="000000"/>
            </a:solidFill>
            <a:prstDash val="solid"/>
            <a:headEnd type="none" w="med" len="med"/>
            <a:tailEnd type="none" w="med" len="med"/>
          </a:ln>
        </p:spPr>
      </p:sp>
      <p:sp>
        <p:nvSpPr>
          <p:cNvPr id="15438" name="Line 80"/>
          <p:cNvSpPr/>
          <p:nvPr/>
        </p:nvSpPr>
        <p:spPr>
          <a:xfrm>
            <a:off x="2482215" y="2776538"/>
            <a:ext cx="0" cy="409575"/>
          </a:xfrm>
          <a:prstGeom prst="line">
            <a:avLst/>
          </a:prstGeom>
          <a:ln w="38100" cap="flat" cmpd="sng">
            <a:solidFill>
              <a:srgbClr val="000000"/>
            </a:solidFill>
            <a:prstDash val="solid"/>
            <a:headEnd type="none" w="med" len="med"/>
            <a:tailEnd type="none" w="med" len="med"/>
          </a:ln>
        </p:spPr>
      </p:sp>
      <p:sp>
        <p:nvSpPr>
          <p:cNvPr id="15439" name="Line 81"/>
          <p:cNvSpPr/>
          <p:nvPr/>
        </p:nvSpPr>
        <p:spPr>
          <a:xfrm flipH="1">
            <a:off x="4055428" y="2682875"/>
            <a:ext cx="539750" cy="533400"/>
          </a:xfrm>
          <a:prstGeom prst="line">
            <a:avLst/>
          </a:prstGeom>
          <a:ln w="38100" cap="flat" cmpd="sng">
            <a:solidFill>
              <a:srgbClr val="000000"/>
            </a:solidFill>
            <a:prstDash val="solid"/>
            <a:headEnd type="none" w="med" len="med"/>
            <a:tailEnd type="none" w="med" len="med"/>
          </a:ln>
        </p:spPr>
      </p:sp>
      <p:sp>
        <p:nvSpPr>
          <p:cNvPr id="15440" name="Line 82"/>
          <p:cNvSpPr/>
          <p:nvPr/>
        </p:nvSpPr>
        <p:spPr>
          <a:xfrm>
            <a:off x="4741228" y="2768600"/>
            <a:ext cx="0" cy="447675"/>
          </a:xfrm>
          <a:prstGeom prst="line">
            <a:avLst/>
          </a:prstGeom>
          <a:ln w="38100" cap="flat" cmpd="sng">
            <a:solidFill>
              <a:srgbClr val="000000"/>
            </a:solidFill>
            <a:prstDash val="solid"/>
            <a:headEnd type="none" w="med" len="med"/>
            <a:tailEnd type="none" w="med" len="med"/>
          </a:ln>
        </p:spPr>
      </p:sp>
      <p:sp>
        <p:nvSpPr>
          <p:cNvPr id="15441" name="Line 83"/>
          <p:cNvSpPr/>
          <p:nvPr/>
        </p:nvSpPr>
        <p:spPr>
          <a:xfrm>
            <a:off x="4853940" y="2659063"/>
            <a:ext cx="584200" cy="581025"/>
          </a:xfrm>
          <a:prstGeom prst="line">
            <a:avLst/>
          </a:prstGeom>
          <a:ln w="38100" cap="flat" cmpd="sng">
            <a:solidFill>
              <a:srgbClr val="000000"/>
            </a:solidFill>
            <a:prstDash val="solid"/>
            <a:headEnd type="none" w="med" len="med"/>
            <a:tailEnd type="none" w="med" len="med"/>
          </a:ln>
        </p:spPr>
      </p:sp>
      <p:sp>
        <p:nvSpPr>
          <p:cNvPr id="15442" name="Line 84"/>
          <p:cNvSpPr/>
          <p:nvPr/>
        </p:nvSpPr>
        <p:spPr>
          <a:xfrm flipH="1">
            <a:off x="6269990" y="2682875"/>
            <a:ext cx="550863" cy="530225"/>
          </a:xfrm>
          <a:prstGeom prst="line">
            <a:avLst/>
          </a:prstGeom>
          <a:ln w="9525" cap="flat" cmpd="sng">
            <a:solidFill>
              <a:srgbClr val="000000"/>
            </a:solidFill>
            <a:prstDash val="solid"/>
            <a:headEnd type="none" w="med" len="med"/>
            <a:tailEnd type="none" w="med" len="med"/>
          </a:ln>
        </p:spPr>
      </p:sp>
      <p:sp>
        <p:nvSpPr>
          <p:cNvPr id="15443" name="Line 85"/>
          <p:cNvSpPr/>
          <p:nvPr/>
        </p:nvSpPr>
        <p:spPr>
          <a:xfrm>
            <a:off x="6943090" y="2747963"/>
            <a:ext cx="0" cy="465137"/>
          </a:xfrm>
          <a:prstGeom prst="line">
            <a:avLst/>
          </a:prstGeom>
          <a:ln w="9525" cap="flat" cmpd="sng">
            <a:solidFill>
              <a:srgbClr val="000000"/>
            </a:solidFill>
            <a:prstDash val="solid"/>
            <a:headEnd type="none" w="med" len="med"/>
            <a:tailEnd type="none" w="med" len="med"/>
          </a:ln>
        </p:spPr>
      </p:sp>
      <p:sp>
        <p:nvSpPr>
          <p:cNvPr id="15444" name="Line 86"/>
          <p:cNvSpPr/>
          <p:nvPr/>
        </p:nvSpPr>
        <p:spPr>
          <a:xfrm>
            <a:off x="7055803" y="2682875"/>
            <a:ext cx="595312" cy="554038"/>
          </a:xfrm>
          <a:prstGeom prst="line">
            <a:avLst/>
          </a:prstGeom>
          <a:ln w="9525" cap="flat" cmpd="sng">
            <a:solidFill>
              <a:srgbClr val="000000"/>
            </a:solidFill>
            <a:prstDash val="solid"/>
            <a:headEnd type="none" w="med" len="med"/>
            <a:tailEnd type="none" w="med" len="med"/>
          </a:ln>
        </p:spPr>
      </p:sp>
      <p:sp>
        <p:nvSpPr>
          <p:cNvPr id="15445" name="Line 87"/>
          <p:cNvSpPr/>
          <p:nvPr/>
        </p:nvSpPr>
        <p:spPr>
          <a:xfrm flipH="1">
            <a:off x="8505190" y="2708275"/>
            <a:ext cx="561975" cy="503238"/>
          </a:xfrm>
          <a:prstGeom prst="line">
            <a:avLst/>
          </a:prstGeom>
          <a:ln w="9525" cap="flat" cmpd="sng">
            <a:solidFill>
              <a:srgbClr val="000000"/>
            </a:solidFill>
            <a:prstDash val="solid"/>
            <a:headEnd type="none" w="med" len="med"/>
            <a:tailEnd type="none" w="med" len="med"/>
          </a:ln>
        </p:spPr>
      </p:sp>
      <p:sp>
        <p:nvSpPr>
          <p:cNvPr id="15446" name="Line 88"/>
          <p:cNvSpPr/>
          <p:nvPr/>
        </p:nvSpPr>
        <p:spPr>
          <a:xfrm>
            <a:off x="9190990" y="2760663"/>
            <a:ext cx="0" cy="450850"/>
          </a:xfrm>
          <a:prstGeom prst="line">
            <a:avLst/>
          </a:prstGeom>
          <a:ln w="9525" cap="flat" cmpd="sng">
            <a:solidFill>
              <a:srgbClr val="000000"/>
            </a:solidFill>
            <a:prstDash val="solid"/>
            <a:headEnd type="none" w="med" len="med"/>
            <a:tailEnd type="none" w="med" len="med"/>
          </a:ln>
        </p:spPr>
      </p:sp>
      <p:sp>
        <p:nvSpPr>
          <p:cNvPr id="15447" name="Line 89"/>
          <p:cNvSpPr/>
          <p:nvPr/>
        </p:nvSpPr>
        <p:spPr>
          <a:xfrm>
            <a:off x="9303703" y="2682875"/>
            <a:ext cx="584200" cy="552450"/>
          </a:xfrm>
          <a:prstGeom prst="line">
            <a:avLst/>
          </a:prstGeom>
          <a:ln w="9525" cap="flat" cmpd="sng">
            <a:solidFill>
              <a:srgbClr val="000000"/>
            </a:solidFill>
            <a:prstDash val="solid"/>
            <a:headEnd type="none" w="med" len="med"/>
            <a:tailEnd type="none" w="med" len="med"/>
          </a:ln>
        </p:spPr>
      </p:sp>
      <p:sp>
        <p:nvSpPr>
          <p:cNvPr id="15448" name="Line 90"/>
          <p:cNvSpPr/>
          <p:nvPr/>
        </p:nvSpPr>
        <p:spPr>
          <a:xfrm flipH="1">
            <a:off x="1572578" y="3524250"/>
            <a:ext cx="123825" cy="625475"/>
          </a:xfrm>
          <a:prstGeom prst="line">
            <a:avLst/>
          </a:prstGeom>
          <a:ln w="9525" cap="flat" cmpd="sng">
            <a:solidFill>
              <a:srgbClr val="000000"/>
            </a:solidFill>
            <a:prstDash val="solid"/>
            <a:headEnd type="none" w="med" len="med"/>
            <a:tailEnd type="none" w="med" len="med"/>
          </a:ln>
        </p:spPr>
      </p:sp>
      <p:sp>
        <p:nvSpPr>
          <p:cNvPr id="15449" name="Line 91"/>
          <p:cNvSpPr/>
          <p:nvPr/>
        </p:nvSpPr>
        <p:spPr>
          <a:xfrm>
            <a:off x="1820228" y="3524250"/>
            <a:ext cx="88900" cy="625475"/>
          </a:xfrm>
          <a:prstGeom prst="line">
            <a:avLst/>
          </a:prstGeom>
          <a:ln w="9525" cap="flat" cmpd="sng">
            <a:solidFill>
              <a:srgbClr val="000000"/>
            </a:solidFill>
            <a:prstDash val="solid"/>
            <a:headEnd type="none" w="med" len="med"/>
            <a:tailEnd type="none" w="med" len="med"/>
          </a:ln>
        </p:spPr>
      </p:sp>
      <p:sp>
        <p:nvSpPr>
          <p:cNvPr id="15450" name="Line 92"/>
          <p:cNvSpPr/>
          <p:nvPr/>
        </p:nvSpPr>
        <p:spPr>
          <a:xfrm flipH="1">
            <a:off x="2313940" y="3538538"/>
            <a:ext cx="112713" cy="622300"/>
          </a:xfrm>
          <a:prstGeom prst="line">
            <a:avLst/>
          </a:prstGeom>
          <a:ln w="38100" cap="flat" cmpd="sng">
            <a:solidFill>
              <a:srgbClr val="000000"/>
            </a:solidFill>
            <a:prstDash val="solid"/>
            <a:headEnd type="none" w="med" len="med"/>
            <a:tailEnd type="none" w="med" len="med"/>
          </a:ln>
        </p:spPr>
      </p:sp>
      <p:sp>
        <p:nvSpPr>
          <p:cNvPr id="15451" name="Line 93"/>
          <p:cNvSpPr/>
          <p:nvPr/>
        </p:nvSpPr>
        <p:spPr>
          <a:xfrm>
            <a:off x="2550478" y="3538538"/>
            <a:ext cx="88900" cy="603250"/>
          </a:xfrm>
          <a:prstGeom prst="line">
            <a:avLst/>
          </a:prstGeom>
          <a:ln w="38100" cap="flat" cmpd="sng">
            <a:solidFill>
              <a:srgbClr val="000000"/>
            </a:solidFill>
            <a:prstDash val="solid"/>
            <a:headEnd type="none" w="med" len="med"/>
            <a:tailEnd type="none" w="med" len="med"/>
          </a:ln>
        </p:spPr>
      </p:sp>
      <p:sp>
        <p:nvSpPr>
          <p:cNvPr id="15452" name="Line 94"/>
          <p:cNvSpPr/>
          <p:nvPr/>
        </p:nvSpPr>
        <p:spPr>
          <a:xfrm flipH="1">
            <a:off x="3055303" y="3552825"/>
            <a:ext cx="123825" cy="592138"/>
          </a:xfrm>
          <a:prstGeom prst="line">
            <a:avLst/>
          </a:prstGeom>
          <a:ln w="38100" cap="flat" cmpd="sng">
            <a:solidFill>
              <a:srgbClr val="000000"/>
            </a:solidFill>
            <a:prstDash val="solid"/>
            <a:headEnd type="none" w="med" len="med"/>
            <a:tailEnd type="none" w="med" len="med"/>
          </a:ln>
        </p:spPr>
      </p:sp>
      <p:sp>
        <p:nvSpPr>
          <p:cNvPr id="15453" name="Line 95"/>
          <p:cNvSpPr/>
          <p:nvPr/>
        </p:nvSpPr>
        <p:spPr>
          <a:xfrm>
            <a:off x="3302953" y="3552825"/>
            <a:ext cx="101600" cy="600075"/>
          </a:xfrm>
          <a:prstGeom prst="line">
            <a:avLst/>
          </a:prstGeom>
          <a:ln w="38100" cap="flat" cmpd="sng">
            <a:solidFill>
              <a:srgbClr val="000000"/>
            </a:solidFill>
            <a:prstDash val="solid"/>
            <a:headEnd type="none" w="med" len="med"/>
            <a:tailEnd type="none" w="med" len="med"/>
          </a:ln>
        </p:spPr>
      </p:sp>
      <p:sp>
        <p:nvSpPr>
          <p:cNvPr id="15454" name="Line 96"/>
          <p:cNvSpPr/>
          <p:nvPr/>
        </p:nvSpPr>
        <p:spPr>
          <a:xfrm flipH="1">
            <a:off x="4584065" y="3536950"/>
            <a:ext cx="123825" cy="615950"/>
          </a:xfrm>
          <a:prstGeom prst="line">
            <a:avLst/>
          </a:prstGeom>
          <a:ln w="9525" cap="flat" cmpd="sng">
            <a:solidFill>
              <a:srgbClr val="000000"/>
            </a:solidFill>
            <a:prstDash val="solid"/>
            <a:headEnd type="none" w="med" len="med"/>
            <a:tailEnd type="none" w="med" len="med"/>
          </a:ln>
        </p:spPr>
      </p:sp>
      <p:sp>
        <p:nvSpPr>
          <p:cNvPr id="15455" name="Line 97"/>
          <p:cNvSpPr/>
          <p:nvPr/>
        </p:nvSpPr>
        <p:spPr>
          <a:xfrm>
            <a:off x="4831715" y="3536950"/>
            <a:ext cx="100013" cy="615950"/>
          </a:xfrm>
          <a:prstGeom prst="line">
            <a:avLst/>
          </a:prstGeom>
          <a:ln w="9525" cap="flat" cmpd="sng">
            <a:solidFill>
              <a:srgbClr val="000000"/>
            </a:solidFill>
            <a:prstDash val="solid"/>
            <a:headEnd type="none" w="med" len="med"/>
            <a:tailEnd type="none" w="med" len="med"/>
          </a:ln>
        </p:spPr>
      </p:sp>
      <p:sp>
        <p:nvSpPr>
          <p:cNvPr id="15456" name="Line 98"/>
          <p:cNvSpPr/>
          <p:nvPr/>
        </p:nvSpPr>
        <p:spPr>
          <a:xfrm flipH="1">
            <a:off x="5347653" y="3552825"/>
            <a:ext cx="112712" cy="588963"/>
          </a:xfrm>
          <a:prstGeom prst="line">
            <a:avLst/>
          </a:prstGeom>
          <a:ln w="38100" cap="flat" cmpd="sng">
            <a:solidFill>
              <a:srgbClr val="000000"/>
            </a:solidFill>
            <a:prstDash val="solid"/>
            <a:headEnd type="none" w="med" len="med"/>
            <a:tailEnd type="none" w="med" len="med"/>
          </a:ln>
        </p:spPr>
      </p:sp>
      <p:sp>
        <p:nvSpPr>
          <p:cNvPr id="15457" name="Line 99"/>
          <p:cNvSpPr/>
          <p:nvPr/>
        </p:nvSpPr>
        <p:spPr>
          <a:xfrm>
            <a:off x="5584190" y="3524250"/>
            <a:ext cx="90488" cy="625475"/>
          </a:xfrm>
          <a:prstGeom prst="line">
            <a:avLst/>
          </a:prstGeom>
          <a:ln w="9525" cap="flat" cmpd="sng">
            <a:solidFill>
              <a:srgbClr val="000000"/>
            </a:solidFill>
            <a:prstDash val="solid"/>
            <a:headEnd type="none" w="med" len="med"/>
            <a:tailEnd type="none" w="med" len="med"/>
          </a:ln>
        </p:spPr>
      </p:sp>
      <p:sp>
        <p:nvSpPr>
          <p:cNvPr id="15458" name="Line 100"/>
          <p:cNvSpPr/>
          <p:nvPr/>
        </p:nvSpPr>
        <p:spPr>
          <a:xfrm flipH="1">
            <a:off x="6055678" y="3540125"/>
            <a:ext cx="112712" cy="601663"/>
          </a:xfrm>
          <a:prstGeom prst="line">
            <a:avLst/>
          </a:prstGeom>
          <a:ln w="9525" cap="flat" cmpd="sng">
            <a:solidFill>
              <a:srgbClr val="000000"/>
            </a:solidFill>
            <a:prstDash val="solid"/>
            <a:headEnd type="none" w="med" len="med"/>
            <a:tailEnd type="none" w="med" len="med"/>
          </a:ln>
        </p:spPr>
      </p:sp>
      <p:sp>
        <p:nvSpPr>
          <p:cNvPr id="15459" name="Line 101"/>
          <p:cNvSpPr/>
          <p:nvPr/>
        </p:nvSpPr>
        <p:spPr>
          <a:xfrm>
            <a:off x="6292215" y="3540125"/>
            <a:ext cx="101600" cy="612775"/>
          </a:xfrm>
          <a:prstGeom prst="line">
            <a:avLst/>
          </a:prstGeom>
          <a:ln w="9525" cap="flat" cmpd="sng">
            <a:solidFill>
              <a:srgbClr val="000000"/>
            </a:solidFill>
            <a:prstDash val="solid"/>
            <a:headEnd type="none" w="med" len="med"/>
            <a:tailEnd type="none" w="med" len="med"/>
          </a:ln>
        </p:spPr>
      </p:sp>
      <p:sp>
        <p:nvSpPr>
          <p:cNvPr id="15460" name="Line 102"/>
          <p:cNvSpPr/>
          <p:nvPr/>
        </p:nvSpPr>
        <p:spPr>
          <a:xfrm flipH="1">
            <a:off x="6797040" y="3568700"/>
            <a:ext cx="112713" cy="584200"/>
          </a:xfrm>
          <a:prstGeom prst="line">
            <a:avLst/>
          </a:prstGeom>
          <a:ln w="9525" cap="flat" cmpd="sng">
            <a:solidFill>
              <a:srgbClr val="000000"/>
            </a:solidFill>
            <a:prstDash val="solid"/>
            <a:headEnd type="none" w="med" len="med"/>
            <a:tailEnd type="none" w="med" len="med"/>
          </a:ln>
        </p:spPr>
      </p:sp>
      <p:sp>
        <p:nvSpPr>
          <p:cNvPr id="15461" name="Line 103"/>
          <p:cNvSpPr/>
          <p:nvPr/>
        </p:nvSpPr>
        <p:spPr>
          <a:xfrm>
            <a:off x="7033578" y="3568700"/>
            <a:ext cx="90487" cy="601663"/>
          </a:xfrm>
          <a:prstGeom prst="line">
            <a:avLst/>
          </a:prstGeom>
          <a:ln w="9525" cap="flat" cmpd="sng">
            <a:solidFill>
              <a:srgbClr val="000000"/>
            </a:solidFill>
            <a:prstDash val="solid"/>
            <a:headEnd type="none" w="med" len="med"/>
            <a:tailEnd type="none" w="med" len="med"/>
          </a:ln>
        </p:spPr>
      </p:sp>
      <p:sp>
        <p:nvSpPr>
          <p:cNvPr id="15462" name="Line 104"/>
          <p:cNvSpPr/>
          <p:nvPr/>
        </p:nvSpPr>
        <p:spPr>
          <a:xfrm flipH="1">
            <a:off x="7539990" y="3552825"/>
            <a:ext cx="122238" cy="576263"/>
          </a:xfrm>
          <a:prstGeom prst="line">
            <a:avLst/>
          </a:prstGeom>
          <a:ln w="9525" cap="flat" cmpd="sng">
            <a:solidFill>
              <a:srgbClr val="000000"/>
            </a:solidFill>
            <a:prstDash val="solid"/>
            <a:headEnd type="none" w="med" len="med"/>
            <a:tailEnd type="none" w="med" len="med"/>
          </a:ln>
        </p:spPr>
      </p:sp>
      <p:sp>
        <p:nvSpPr>
          <p:cNvPr id="15463" name="Line 105"/>
          <p:cNvSpPr/>
          <p:nvPr/>
        </p:nvSpPr>
        <p:spPr>
          <a:xfrm>
            <a:off x="7786053" y="3540125"/>
            <a:ext cx="101600" cy="584200"/>
          </a:xfrm>
          <a:prstGeom prst="line">
            <a:avLst/>
          </a:prstGeom>
          <a:ln w="9525" cap="flat" cmpd="sng">
            <a:solidFill>
              <a:srgbClr val="000000"/>
            </a:solidFill>
            <a:prstDash val="solid"/>
            <a:headEnd type="none" w="med" len="med"/>
            <a:tailEnd type="none" w="med" len="med"/>
          </a:ln>
        </p:spPr>
      </p:sp>
      <p:sp>
        <p:nvSpPr>
          <p:cNvPr id="15464" name="Line 106"/>
          <p:cNvSpPr/>
          <p:nvPr/>
        </p:nvSpPr>
        <p:spPr>
          <a:xfrm flipH="1">
            <a:off x="8292465" y="3552825"/>
            <a:ext cx="100013" cy="584200"/>
          </a:xfrm>
          <a:prstGeom prst="line">
            <a:avLst/>
          </a:prstGeom>
          <a:ln w="9525" cap="flat" cmpd="sng">
            <a:solidFill>
              <a:srgbClr val="000000"/>
            </a:solidFill>
            <a:prstDash val="solid"/>
            <a:headEnd type="none" w="med" len="med"/>
            <a:tailEnd type="none" w="med" len="med"/>
          </a:ln>
        </p:spPr>
      </p:sp>
      <p:sp>
        <p:nvSpPr>
          <p:cNvPr id="15465" name="Line 107"/>
          <p:cNvSpPr/>
          <p:nvPr/>
        </p:nvSpPr>
        <p:spPr>
          <a:xfrm>
            <a:off x="8516303" y="3540125"/>
            <a:ext cx="101600" cy="592138"/>
          </a:xfrm>
          <a:prstGeom prst="line">
            <a:avLst/>
          </a:prstGeom>
          <a:ln w="9525" cap="flat" cmpd="sng">
            <a:solidFill>
              <a:srgbClr val="000000"/>
            </a:solidFill>
            <a:prstDash val="solid"/>
            <a:headEnd type="none" w="med" len="med"/>
            <a:tailEnd type="none" w="med" len="med"/>
          </a:ln>
        </p:spPr>
      </p:sp>
      <p:sp>
        <p:nvSpPr>
          <p:cNvPr id="15466" name="Line 108"/>
          <p:cNvSpPr/>
          <p:nvPr/>
        </p:nvSpPr>
        <p:spPr>
          <a:xfrm flipH="1">
            <a:off x="9022715" y="3540125"/>
            <a:ext cx="112713" cy="596900"/>
          </a:xfrm>
          <a:prstGeom prst="line">
            <a:avLst/>
          </a:prstGeom>
          <a:ln w="9525" cap="flat" cmpd="sng">
            <a:solidFill>
              <a:srgbClr val="000000"/>
            </a:solidFill>
            <a:prstDash val="solid"/>
            <a:headEnd type="none" w="med" len="med"/>
            <a:tailEnd type="none" w="med" len="med"/>
          </a:ln>
        </p:spPr>
      </p:sp>
      <p:sp>
        <p:nvSpPr>
          <p:cNvPr id="15467" name="Line 109"/>
          <p:cNvSpPr/>
          <p:nvPr/>
        </p:nvSpPr>
        <p:spPr>
          <a:xfrm>
            <a:off x="9257665" y="3540125"/>
            <a:ext cx="112713" cy="588963"/>
          </a:xfrm>
          <a:prstGeom prst="line">
            <a:avLst/>
          </a:prstGeom>
          <a:ln w="9525" cap="flat" cmpd="sng">
            <a:solidFill>
              <a:srgbClr val="000000"/>
            </a:solidFill>
            <a:prstDash val="solid"/>
            <a:headEnd type="none" w="med" len="med"/>
            <a:tailEnd type="none" w="med" len="med"/>
          </a:ln>
        </p:spPr>
      </p:sp>
      <p:sp>
        <p:nvSpPr>
          <p:cNvPr id="15468" name="Line 110"/>
          <p:cNvSpPr/>
          <p:nvPr/>
        </p:nvSpPr>
        <p:spPr>
          <a:xfrm flipH="1">
            <a:off x="9764078" y="3540125"/>
            <a:ext cx="134937" cy="609600"/>
          </a:xfrm>
          <a:prstGeom prst="line">
            <a:avLst/>
          </a:prstGeom>
          <a:ln w="9525" cap="flat" cmpd="sng">
            <a:solidFill>
              <a:srgbClr val="000000"/>
            </a:solidFill>
            <a:prstDash val="solid"/>
            <a:headEnd type="none" w="med" len="med"/>
            <a:tailEnd type="none" w="med" len="med"/>
          </a:ln>
        </p:spPr>
      </p:sp>
      <p:sp>
        <p:nvSpPr>
          <p:cNvPr id="15469" name="Line 111"/>
          <p:cNvSpPr/>
          <p:nvPr/>
        </p:nvSpPr>
        <p:spPr>
          <a:xfrm>
            <a:off x="10022840" y="3540125"/>
            <a:ext cx="112713" cy="617538"/>
          </a:xfrm>
          <a:prstGeom prst="line">
            <a:avLst/>
          </a:prstGeom>
          <a:ln w="9525" cap="flat" cmpd="sng">
            <a:solidFill>
              <a:srgbClr val="000000"/>
            </a:solidFill>
            <a:prstDash val="solid"/>
            <a:headEnd type="none" w="med" len="med"/>
            <a:tailEnd type="none" w="med" len="med"/>
          </a:ln>
        </p:spPr>
      </p:sp>
      <p:sp>
        <p:nvSpPr>
          <p:cNvPr id="15470" name="Line 112"/>
          <p:cNvSpPr/>
          <p:nvPr/>
        </p:nvSpPr>
        <p:spPr>
          <a:xfrm>
            <a:off x="1539240" y="4505325"/>
            <a:ext cx="0" cy="514350"/>
          </a:xfrm>
          <a:prstGeom prst="line">
            <a:avLst/>
          </a:prstGeom>
          <a:ln w="9525" cap="flat" cmpd="sng">
            <a:solidFill>
              <a:srgbClr val="000000"/>
            </a:solidFill>
            <a:prstDash val="solid"/>
            <a:headEnd type="none" w="med" len="med"/>
            <a:tailEnd type="none" w="med" len="med"/>
          </a:ln>
        </p:spPr>
      </p:sp>
      <p:sp>
        <p:nvSpPr>
          <p:cNvPr id="15471" name="Line 113"/>
          <p:cNvSpPr/>
          <p:nvPr/>
        </p:nvSpPr>
        <p:spPr>
          <a:xfrm>
            <a:off x="2652078" y="4505325"/>
            <a:ext cx="0" cy="530225"/>
          </a:xfrm>
          <a:prstGeom prst="line">
            <a:avLst/>
          </a:prstGeom>
          <a:ln w="9525" cap="flat" cmpd="sng">
            <a:solidFill>
              <a:srgbClr val="000000"/>
            </a:solidFill>
            <a:prstDash val="solid"/>
            <a:headEnd type="none" w="med" len="med"/>
            <a:tailEnd type="none" w="med" len="med"/>
          </a:ln>
        </p:spPr>
      </p:sp>
      <p:sp>
        <p:nvSpPr>
          <p:cNvPr id="15472" name="Line 114"/>
          <p:cNvSpPr/>
          <p:nvPr/>
        </p:nvSpPr>
        <p:spPr>
          <a:xfrm>
            <a:off x="7551103" y="4500563"/>
            <a:ext cx="0" cy="547687"/>
          </a:xfrm>
          <a:prstGeom prst="line">
            <a:avLst/>
          </a:prstGeom>
          <a:ln w="9525" cap="flat" cmpd="sng">
            <a:solidFill>
              <a:srgbClr val="000000"/>
            </a:solidFill>
            <a:prstDash val="solid"/>
            <a:headEnd type="none" w="med" len="med"/>
            <a:tailEnd type="none" w="med" len="med"/>
          </a:ln>
        </p:spPr>
      </p:sp>
      <p:sp>
        <p:nvSpPr>
          <p:cNvPr id="15473" name="Line 115"/>
          <p:cNvSpPr/>
          <p:nvPr/>
        </p:nvSpPr>
        <p:spPr>
          <a:xfrm>
            <a:off x="7920990" y="4502150"/>
            <a:ext cx="0" cy="557213"/>
          </a:xfrm>
          <a:prstGeom prst="line">
            <a:avLst/>
          </a:prstGeom>
          <a:ln w="9525" cap="flat" cmpd="sng">
            <a:solidFill>
              <a:srgbClr val="000000"/>
            </a:solidFill>
            <a:prstDash val="solid"/>
            <a:headEnd type="none" w="med" len="med"/>
            <a:tailEnd type="none" w="med" len="med"/>
          </a:ln>
        </p:spPr>
      </p:sp>
      <p:sp>
        <p:nvSpPr>
          <p:cNvPr id="15474" name="Line 116"/>
          <p:cNvSpPr/>
          <p:nvPr/>
        </p:nvSpPr>
        <p:spPr>
          <a:xfrm flipH="1">
            <a:off x="8303578" y="4489450"/>
            <a:ext cx="0" cy="541338"/>
          </a:xfrm>
          <a:prstGeom prst="line">
            <a:avLst/>
          </a:prstGeom>
          <a:ln w="9525" cap="flat" cmpd="sng">
            <a:solidFill>
              <a:srgbClr val="000000"/>
            </a:solidFill>
            <a:prstDash val="solid"/>
            <a:headEnd type="none" w="med" len="med"/>
            <a:tailEnd type="none" w="med" len="med"/>
          </a:ln>
        </p:spPr>
      </p:sp>
      <p:sp>
        <p:nvSpPr>
          <p:cNvPr id="15475" name="Line 117"/>
          <p:cNvSpPr/>
          <p:nvPr/>
        </p:nvSpPr>
        <p:spPr>
          <a:xfrm>
            <a:off x="8651240" y="4473575"/>
            <a:ext cx="0" cy="569913"/>
          </a:xfrm>
          <a:prstGeom prst="line">
            <a:avLst/>
          </a:prstGeom>
          <a:ln w="9525" cap="flat" cmpd="sng">
            <a:solidFill>
              <a:srgbClr val="000000"/>
            </a:solidFill>
            <a:prstDash val="solid"/>
            <a:headEnd type="none" w="med" len="med"/>
            <a:tailEnd type="none" w="med" len="med"/>
          </a:ln>
        </p:spPr>
      </p:sp>
      <p:sp>
        <p:nvSpPr>
          <p:cNvPr id="15476" name="Line 118"/>
          <p:cNvSpPr/>
          <p:nvPr/>
        </p:nvSpPr>
        <p:spPr>
          <a:xfrm>
            <a:off x="9405303" y="4489450"/>
            <a:ext cx="0" cy="530225"/>
          </a:xfrm>
          <a:prstGeom prst="line">
            <a:avLst/>
          </a:prstGeom>
          <a:ln w="9525" cap="flat" cmpd="sng">
            <a:solidFill>
              <a:srgbClr val="000000"/>
            </a:solidFill>
            <a:prstDash val="solid"/>
            <a:headEnd type="none" w="med" len="med"/>
            <a:tailEnd type="none" w="med" len="med"/>
          </a:ln>
        </p:spPr>
      </p:sp>
      <p:sp>
        <p:nvSpPr>
          <p:cNvPr id="15477" name="Text Box 119"/>
          <p:cNvSpPr txBox="1"/>
          <p:nvPr/>
        </p:nvSpPr>
        <p:spPr>
          <a:xfrm>
            <a:off x="5358765" y="2082800"/>
            <a:ext cx="192088"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2</a:t>
            </a:r>
          </a:p>
        </p:txBody>
      </p:sp>
      <p:sp>
        <p:nvSpPr>
          <p:cNvPr id="15478" name="Text Box 120"/>
          <p:cNvSpPr txBox="1"/>
          <p:nvPr/>
        </p:nvSpPr>
        <p:spPr>
          <a:xfrm>
            <a:off x="6135053" y="2070100"/>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3</a:t>
            </a:r>
          </a:p>
        </p:txBody>
      </p:sp>
      <p:sp>
        <p:nvSpPr>
          <p:cNvPr id="15479" name="Text Box 121"/>
          <p:cNvSpPr txBox="1"/>
          <p:nvPr/>
        </p:nvSpPr>
        <p:spPr>
          <a:xfrm>
            <a:off x="7551103" y="1758950"/>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4</a:t>
            </a:r>
          </a:p>
        </p:txBody>
      </p:sp>
      <p:sp>
        <p:nvSpPr>
          <p:cNvPr id="15480" name="Line 122"/>
          <p:cNvSpPr/>
          <p:nvPr/>
        </p:nvSpPr>
        <p:spPr>
          <a:xfrm>
            <a:off x="2594928" y="2679700"/>
            <a:ext cx="584200" cy="530225"/>
          </a:xfrm>
          <a:prstGeom prst="line">
            <a:avLst/>
          </a:prstGeom>
          <a:ln w="38100" cap="flat" cmpd="sng">
            <a:solidFill>
              <a:srgbClr val="000000"/>
            </a:solidFill>
            <a:prstDash val="solid"/>
            <a:headEnd type="none" w="med" len="med"/>
            <a:tailEnd type="none" w="med" len="med"/>
          </a:ln>
        </p:spPr>
      </p:sp>
      <p:sp>
        <p:nvSpPr>
          <p:cNvPr id="15481" name="Oval 123"/>
          <p:cNvSpPr/>
          <p:nvPr/>
        </p:nvSpPr>
        <p:spPr>
          <a:xfrm>
            <a:off x="2144078" y="4144963"/>
            <a:ext cx="306387" cy="347662"/>
          </a:xfrm>
          <a:prstGeom prst="ellipse">
            <a:avLst/>
          </a:prstGeom>
          <a:solidFill>
            <a:schemeClr val="hlink"/>
          </a:solid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b="1">
                <a:latin typeface="Times New Roman" panose="02020603050405020304" charset="0"/>
              </a:rPr>
              <a:t>9</a:t>
            </a:r>
          </a:p>
        </p:txBody>
      </p:sp>
      <p:sp>
        <p:nvSpPr>
          <p:cNvPr id="15482" name="Oval 124"/>
          <p:cNvSpPr/>
          <p:nvPr/>
        </p:nvSpPr>
        <p:spPr>
          <a:xfrm>
            <a:off x="2493328" y="5043488"/>
            <a:ext cx="306387" cy="347662"/>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12</a:t>
            </a:r>
          </a:p>
        </p:txBody>
      </p:sp>
      <p:sp>
        <p:nvSpPr>
          <p:cNvPr id="15483" name="Oval 125"/>
          <p:cNvSpPr/>
          <p:nvPr/>
        </p:nvSpPr>
        <p:spPr>
          <a:xfrm>
            <a:off x="2855278" y="4133850"/>
            <a:ext cx="360362" cy="339725"/>
          </a:xfrm>
          <a:prstGeom prst="ellipse">
            <a:avLst/>
          </a:prstGeom>
          <a:noFill/>
          <a:ln w="38100"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14</a:t>
            </a:r>
          </a:p>
        </p:txBody>
      </p:sp>
      <p:sp>
        <p:nvSpPr>
          <p:cNvPr id="15484" name="Oval 126"/>
          <p:cNvSpPr/>
          <p:nvPr/>
        </p:nvSpPr>
        <p:spPr>
          <a:xfrm>
            <a:off x="3280728" y="4149725"/>
            <a:ext cx="304800" cy="346075"/>
          </a:xfrm>
          <a:prstGeom prst="ellipse">
            <a:avLst/>
          </a:prstGeom>
          <a:solidFill>
            <a:schemeClr val="hlink"/>
          </a:solid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16</a:t>
            </a:r>
          </a:p>
        </p:txBody>
      </p:sp>
      <p:sp>
        <p:nvSpPr>
          <p:cNvPr id="15485" name="Oval 127"/>
          <p:cNvSpPr/>
          <p:nvPr/>
        </p:nvSpPr>
        <p:spPr>
          <a:xfrm>
            <a:off x="3887153" y="3209925"/>
            <a:ext cx="306387" cy="347663"/>
          </a:xfrm>
          <a:prstGeom prst="ellipse">
            <a:avLst/>
          </a:prstGeom>
          <a:solidFill>
            <a:schemeClr val="hlink"/>
          </a:solid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19</a:t>
            </a:r>
          </a:p>
        </p:txBody>
      </p:sp>
      <p:sp>
        <p:nvSpPr>
          <p:cNvPr id="15486" name="Oval 128"/>
          <p:cNvSpPr/>
          <p:nvPr/>
        </p:nvSpPr>
        <p:spPr>
          <a:xfrm>
            <a:off x="4415790" y="4159250"/>
            <a:ext cx="304800"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25</a:t>
            </a:r>
          </a:p>
        </p:txBody>
      </p:sp>
      <p:sp>
        <p:nvSpPr>
          <p:cNvPr id="15487" name="Oval 129"/>
          <p:cNvSpPr/>
          <p:nvPr/>
        </p:nvSpPr>
        <p:spPr>
          <a:xfrm>
            <a:off x="5177790" y="4151313"/>
            <a:ext cx="392113" cy="363537"/>
          </a:xfrm>
          <a:prstGeom prst="ellipse">
            <a:avLst/>
          </a:prstGeom>
          <a:noFill/>
          <a:ln w="38100"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30</a:t>
            </a:r>
          </a:p>
        </p:txBody>
      </p:sp>
      <p:sp>
        <p:nvSpPr>
          <p:cNvPr id="15488" name="Oval 130"/>
          <p:cNvSpPr/>
          <p:nvPr/>
        </p:nvSpPr>
        <p:spPr>
          <a:xfrm>
            <a:off x="7763828" y="5048250"/>
            <a:ext cx="306387"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49</a:t>
            </a:r>
          </a:p>
        </p:txBody>
      </p:sp>
      <p:sp>
        <p:nvSpPr>
          <p:cNvPr id="15489" name="Oval 131"/>
          <p:cNvSpPr/>
          <p:nvPr/>
        </p:nvSpPr>
        <p:spPr>
          <a:xfrm>
            <a:off x="8146415" y="5030788"/>
            <a:ext cx="304800" cy="347662"/>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53</a:t>
            </a:r>
          </a:p>
        </p:txBody>
      </p:sp>
      <p:sp>
        <p:nvSpPr>
          <p:cNvPr id="15490" name="Oval 132"/>
          <p:cNvSpPr/>
          <p:nvPr/>
        </p:nvSpPr>
        <p:spPr>
          <a:xfrm>
            <a:off x="9246553" y="5030788"/>
            <a:ext cx="306387" cy="347662"/>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60</a:t>
            </a:r>
          </a:p>
        </p:txBody>
      </p:sp>
      <p:sp>
        <p:nvSpPr>
          <p:cNvPr id="15491" name="Oval 133"/>
          <p:cNvSpPr/>
          <p:nvPr/>
        </p:nvSpPr>
        <p:spPr>
          <a:xfrm>
            <a:off x="1785303" y="4146550"/>
            <a:ext cx="306387" cy="347663"/>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r>
              <a:rPr lang="en-US" altLang="zh-CN" sz="1600" b="1">
                <a:latin typeface="Times New Roman" panose="02020603050405020304" charset="0"/>
              </a:rPr>
              <a:t>6</a:t>
            </a:r>
          </a:p>
        </p:txBody>
      </p:sp>
      <p:sp>
        <p:nvSpPr>
          <p:cNvPr id="15492" name="Text Box 134"/>
          <p:cNvSpPr txBox="1"/>
          <p:nvPr/>
        </p:nvSpPr>
        <p:spPr>
          <a:xfrm>
            <a:off x="4010978" y="1730375"/>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1</a:t>
            </a:r>
          </a:p>
        </p:txBody>
      </p:sp>
      <p:sp>
        <p:nvSpPr>
          <p:cNvPr id="15493" name="Oval 135"/>
          <p:cNvSpPr/>
          <p:nvPr/>
        </p:nvSpPr>
        <p:spPr>
          <a:xfrm>
            <a:off x="1793240" y="5029200"/>
            <a:ext cx="306388"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600" b="1">
                <a:latin typeface="Times New Roman" panose="02020603050405020304" charset="0"/>
              </a:rPr>
              <a:t>7</a:t>
            </a:r>
            <a:endParaRPr lang="en-US" altLang="zh-CN" sz="1600" b="1" i="1">
              <a:latin typeface="Times New Roman" panose="02020603050405020304" charset="0"/>
            </a:endParaRPr>
          </a:p>
        </p:txBody>
      </p:sp>
      <p:sp>
        <p:nvSpPr>
          <p:cNvPr id="15494" name="Line 136"/>
          <p:cNvSpPr/>
          <p:nvPr/>
        </p:nvSpPr>
        <p:spPr>
          <a:xfrm>
            <a:off x="1937703" y="4487863"/>
            <a:ext cx="0" cy="514350"/>
          </a:xfrm>
          <a:prstGeom prst="line">
            <a:avLst/>
          </a:prstGeom>
          <a:ln w="9525" cap="flat" cmpd="sng">
            <a:solidFill>
              <a:srgbClr val="000000"/>
            </a:solidFill>
            <a:prstDash val="solid"/>
            <a:headEnd type="none" w="med" len="med"/>
            <a:tailEnd type="none" w="med" len="med"/>
          </a:ln>
        </p:spPr>
      </p:sp>
      <p:sp>
        <p:nvSpPr>
          <p:cNvPr id="15495" name="Oval 137"/>
          <p:cNvSpPr/>
          <p:nvPr/>
        </p:nvSpPr>
        <p:spPr>
          <a:xfrm>
            <a:off x="2153603" y="5053013"/>
            <a:ext cx="306387"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10</a:t>
            </a:r>
            <a:endParaRPr lang="en-US" altLang="zh-CN" sz="1400" b="1" i="1">
              <a:latin typeface="Times New Roman" panose="02020603050405020304" charset="0"/>
            </a:endParaRPr>
          </a:p>
        </p:txBody>
      </p:sp>
      <p:sp>
        <p:nvSpPr>
          <p:cNvPr id="15496" name="Line 138"/>
          <p:cNvSpPr/>
          <p:nvPr/>
        </p:nvSpPr>
        <p:spPr>
          <a:xfrm>
            <a:off x="2298065" y="4511675"/>
            <a:ext cx="0" cy="514350"/>
          </a:xfrm>
          <a:prstGeom prst="line">
            <a:avLst/>
          </a:prstGeom>
          <a:ln w="9525" cap="flat" cmpd="sng">
            <a:solidFill>
              <a:srgbClr val="000000"/>
            </a:solidFill>
            <a:prstDash val="solid"/>
            <a:headEnd type="none" w="med" len="med"/>
            <a:tailEnd type="none" w="med" len="med"/>
          </a:ln>
        </p:spPr>
      </p:sp>
      <p:sp>
        <p:nvSpPr>
          <p:cNvPr id="15497" name="Oval 139"/>
          <p:cNvSpPr/>
          <p:nvPr/>
        </p:nvSpPr>
        <p:spPr>
          <a:xfrm>
            <a:off x="2926715" y="5053013"/>
            <a:ext cx="306388" cy="346075"/>
          </a:xfrm>
          <a:prstGeom prst="ellipse">
            <a:avLst/>
          </a:prstGeom>
          <a:solidFill>
            <a:schemeClr val="hlink"/>
          </a:solid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15</a:t>
            </a:r>
            <a:endParaRPr lang="en-US" altLang="zh-CN" sz="1400" b="1" i="1">
              <a:latin typeface="Times New Roman" panose="02020603050405020304" charset="0"/>
            </a:endParaRPr>
          </a:p>
        </p:txBody>
      </p:sp>
      <p:sp>
        <p:nvSpPr>
          <p:cNvPr id="15498" name="Line 140"/>
          <p:cNvSpPr/>
          <p:nvPr/>
        </p:nvSpPr>
        <p:spPr>
          <a:xfrm flipH="1">
            <a:off x="3071178" y="4438650"/>
            <a:ext cx="17462" cy="587375"/>
          </a:xfrm>
          <a:prstGeom prst="line">
            <a:avLst/>
          </a:prstGeom>
          <a:ln w="38100" cap="flat" cmpd="sng">
            <a:solidFill>
              <a:srgbClr val="000000"/>
            </a:solidFill>
            <a:prstDash val="solid"/>
            <a:headEnd type="none" w="med" len="med"/>
            <a:tailEnd type="none" w="med" len="med"/>
          </a:ln>
        </p:spPr>
      </p:sp>
      <p:sp>
        <p:nvSpPr>
          <p:cNvPr id="15499" name="Oval 141"/>
          <p:cNvSpPr/>
          <p:nvPr/>
        </p:nvSpPr>
        <p:spPr>
          <a:xfrm>
            <a:off x="3304540" y="5051425"/>
            <a:ext cx="306388"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17</a:t>
            </a:r>
            <a:endParaRPr lang="en-US" altLang="zh-CN" sz="1400" b="1" i="1">
              <a:latin typeface="Times New Roman" panose="02020603050405020304" charset="0"/>
            </a:endParaRPr>
          </a:p>
        </p:txBody>
      </p:sp>
      <p:sp>
        <p:nvSpPr>
          <p:cNvPr id="15500" name="Line 142"/>
          <p:cNvSpPr/>
          <p:nvPr/>
        </p:nvSpPr>
        <p:spPr>
          <a:xfrm>
            <a:off x="3449003" y="4510088"/>
            <a:ext cx="0" cy="514350"/>
          </a:xfrm>
          <a:prstGeom prst="line">
            <a:avLst/>
          </a:prstGeom>
          <a:ln w="9525" cap="flat" cmpd="sng">
            <a:solidFill>
              <a:srgbClr val="000000"/>
            </a:solidFill>
            <a:prstDash val="solid"/>
            <a:headEnd type="none" w="med" len="med"/>
            <a:tailEnd type="none" w="med" len="med"/>
          </a:ln>
        </p:spPr>
      </p:sp>
      <p:sp>
        <p:nvSpPr>
          <p:cNvPr id="15501" name="Line 143"/>
          <p:cNvSpPr/>
          <p:nvPr/>
        </p:nvSpPr>
        <p:spPr>
          <a:xfrm flipH="1">
            <a:off x="3810953" y="3502025"/>
            <a:ext cx="123825" cy="592138"/>
          </a:xfrm>
          <a:prstGeom prst="line">
            <a:avLst/>
          </a:prstGeom>
          <a:ln w="9525" cap="flat" cmpd="sng">
            <a:solidFill>
              <a:srgbClr val="000000"/>
            </a:solidFill>
            <a:prstDash val="solid"/>
            <a:headEnd type="none" w="med" len="med"/>
            <a:tailEnd type="none" w="med" len="med"/>
          </a:ln>
        </p:spPr>
      </p:sp>
      <p:sp>
        <p:nvSpPr>
          <p:cNvPr id="15502" name="Oval 144"/>
          <p:cNvSpPr/>
          <p:nvPr/>
        </p:nvSpPr>
        <p:spPr>
          <a:xfrm>
            <a:off x="3664903" y="4083050"/>
            <a:ext cx="306387" cy="347663"/>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20</a:t>
            </a:r>
          </a:p>
        </p:txBody>
      </p:sp>
      <p:sp>
        <p:nvSpPr>
          <p:cNvPr id="15503" name="Oval 145"/>
          <p:cNvSpPr/>
          <p:nvPr/>
        </p:nvSpPr>
        <p:spPr>
          <a:xfrm>
            <a:off x="3682365" y="5002213"/>
            <a:ext cx="306388"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21</a:t>
            </a:r>
            <a:endParaRPr lang="en-US" altLang="zh-CN" sz="1400" b="1" i="1">
              <a:latin typeface="Times New Roman" panose="02020603050405020304" charset="0"/>
            </a:endParaRPr>
          </a:p>
        </p:txBody>
      </p:sp>
      <p:sp>
        <p:nvSpPr>
          <p:cNvPr id="15504" name="Line 146"/>
          <p:cNvSpPr/>
          <p:nvPr/>
        </p:nvSpPr>
        <p:spPr>
          <a:xfrm>
            <a:off x="3826828" y="4460875"/>
            <a:ext cx="0" cy="514350"/>
          </a:xfrm>
          <a:prstGeom prst="line">
            <a:avLst/>
          </a:prstGeom>
          <a:ln w="9525" cap="flat" cmpd="sng">
            <a:solidFill>
              <a:srgbClr val="000000"/>
            </a:solidFill>
            <a:prstDash val="solid"/>
            <a:headEnd type="none" w="med" len="med"/>
            <a:tailEnd type="none" w="med" len="med"/>
          </a:ln>
        </p:spPr>
      </p:sp>
      <p:sp>
        <p:nvSpPr>
          <p:cNvPr id="15505" name="Text Box 147"/>
          <p:cNvSpPr txBox="1"/>
          <p:nvPr/>
        </p:nvSpPr>
        <p:spPr>
          <a:xfrm>
            <a:off x="4169728" y="3717925"/>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4</a:t>
            </a:r>
          </a:p>
        </p:txBody>
      </p:sp>
      <p:sp>
        <p:nvSpPr>
          <p:cNvPr id="15506" name="Text Box 148"/>
          <p:cNvSpPr txBox="1"/>
          <p:nvPr/>
        </p:nvSpPr>
        <p:spPr>
          <a:xfrm>
            <a:off x="3664903" y="4654550"/>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4</a:t>
            </a:r>
          </a:p>
        </p:txBody>
      </p:sp>
      <p:sp>
        <p:nvSpPr>
          <p:cNvPr id="15507" name="Text Box 149"/>
          <p:cNvSpPr txBox="1"/>
          <p:nvPr/>
        </p:nvSpPr>
        <p:spPr>
          <a:xfrm>
            <a:off x="1793240" y="4654550"/>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3</a:t>
            </a:r>
          </a:p>
        </p:txBody>
      </p:sp>
      <p:sp>
        <p:nvSpPr>
          <p:cNvPr id="15508" name="Text Box 150"/>
          <p:cNvSpPr txBox="1"/>
          <p:nvPr/>
        </p:nvSpPr>
        <p:spPr>
          <a:xfrm>
            <a:off x="2153603" y="4654550"/>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4</a:t>
            </a:r>
          </a:p>
        </p:txBody>
      </p:sp>
      <p:sp>
        <p:nvSpPr>
          <p:cNvPr id="15509" name="Text Box 151"/>
          <p:cNvSpPr txBox="1"/>
          <p:nvPr/>
        </p:nvSpPr>
        <p:spPr>
          <a:xfrm>
            <a:off x="2945765" y="4654550"/>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3</a:t>
            </a:r>
          </a:p>
        </p:txBody>
      </p:sp>
      <p:sp>
        <p:nvSpPr>
          <p:cNvPr id="15510" name="Line 152"/>
          <p:cNvSpPr/>
          <p:nvPr/>
        </p:nvSpPr>
        <p:spPr>
          <a:xfrm>
            <a:off x="4077653" y="3530600"/>
            <a:ext cx="101600" cy="600075"/>
          </a:xfrm>
          <a:prstGeom prst="line">
            <a:avLst/>
          </a:prstGeom>
          <a:ln w="9525" cap="flat" cmpd="sng">
            <a:solidFill>
              <a:srgbClr val="000000"/>
            </a:solidFill>
            <a:prstDash val="solid"/>
            <a:headEnd type="none" w="med" len="med"/>
            <a:tailEnd type="none" w="med" len="med"/>
          </a:ln>
        </p:spPr>
      </p:sp>
      <p:sp>
        <p:nvSpPr>
          <p:cNvPr id="15511" name="Oval 153"/>
          <p:cNvSpPr/>
          <p:nvPr/>
        </p:nvSpPr>
        <p:spPr>
          <a:xfrm>
            <a:off x="4055428" y="4127500"/>
            <a:ext cx="304800"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22</a:t>
            </a:r>
          </a:p>
        </p:txBody>
      </p:sp>
      <p:sp>
        <p:nvSpPr>
          <p:cNvPr id="15512" name="Oval 154"/>
          <p:cNvSpPr/>
          <p:nvPr/>
        </p:nvSpPr>
        <p:spPr>
          <a:xfrm>
            <a:off x="4079240" y="5029200"/>
            <a:ext cx="306388"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23</a:t>
            </a:r>
            <a:endParaRPr lang="en-US" altLang="zh-CN" sz="1400" b="1" i="1">
              <a:latin typeface="Times New Roman" panose="02020603050405020304" charset="0"/>
            </a:endParaRPr>
          </a:p>
        </p:txBody>
      </p:sp>
      <p:sp>
        <p:nvSpPr>
          <p:cNvPr id="15513" name="Line 155"/>
          <p:cNvSpPr/>
          <p:nvPr/>
        </p:nvSpPr>
        <p:spPr>
          <a:xfrm>
            <a:off x="4223703" y="4487863"/>
            <a:ext cx="0" cy="514350"/>
          </a:xfrm>
          <a:prstGeom prst="line">
            <a:avLst/>
          </a:prstGeom>
          <a:ln w="9525" cap="flat" cmpd="sng">
            <a:solidFill>
              <a:srgbClr val="000000"/>
            </a:solidFill>
            <a:prstDash val="solid"/>
            <a:headEnd type="none" w="med" len="med"/>
            <a:tailEnd type="none" w="med" len="med"/>
          </a:ln>
        </p:spPr>
      </p:sp>
      <p:sp>
        <p:nvSpPr>
          <p:cNvPr id="15514" name="Text Box 156"/>
          <p:cNvSpPr txBox="1"/>
          <p:nvPr/>
        </p:nvSpPr>
        <p:spPr>
          <a:xfrm>
            <a:off x="4050665" y="4654550"/>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3</a:t>
            </a:r>
          </a:p>
        </p:txBody>
      </p:sp>
      <p:sp>
        <p:nvSpPr>
          <p:cNvPr id="15515" name="Oval 157"/>
          <p:cNvSpPr/>
          <p:nvPr/>
        </p:nvSpPr>
        <p:spPr>
          <a:xfrm>
            <a:off x="4439603" y="5051425"/>
            <a:ext cx="306387"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26</a:t>
            </a:r>
            <a:endParaRPr lang="en-US" altLang="zh-CN" sz="1400" b="1" i="1">
              <a:latin typeface="Times New Roman" panose="02020603050405020304" charset="0"/>
            </a:endParaRPr>
          </a:p>
        </p:txBody>
      </p:sp>
      <p:sp>
        <p:nvSpPr>
          <p:cNvPr id="15516" name="Line 158"/>
          <p:cNvSpPr/>
          <p:nvPr/>
        </p:nvSpPr>
        <p:spPr>
          <a:xfrm>
            <a:off x="4584065" y="4510088"/>
            <a:ext cx="0" cy="514350"/>
          </a:xfrm>
          <a:prstGeom prst="line">
            <a:avLst/>
          </a:prstGeom>
          <a:ln w="9525" cap="flat" cmpd="sng">
            <a:solidFill>
              <a:srgbClr val="000000"/>
            </a:solidFill>
            <a:prstDash val="solid"/>
            <a:headEnd type="none" w="med" len="med"/>
            <a:tailEnd type="none" w="med" len="med"/>
          </a:ln>
        </p:spPr>
      </p:sp>
      <p:sp>
        <p:nvSpPr>
          <p:cNvPr id="15517" name="Text Box 159"/>
          <p:cNvSpPr txBox="1"/>
          <p:nvPr/>
        </p:nvSpPr>
        <p:spPr>
          <a:xfrm>
            <a:off x="4482465" y="4684713"/>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4</a:t>
            </a:r>
          </a:p>
        </p:txBody>
      </p:sp>
      <p:sp>
        <p:nvSpPr>
          <p:cNvPr id="15518" name="Text Box 160"/>
          <p:cNvSpPr txBox="1"/>
          <p:nvPr/>
        </p:nvSpPr>
        <p:spPr>
          <a:xfrm>
            <a:off x="4842828" y="4684713"/>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1</a:t>
            </a:r>
          </a:p>
        </p:txBody>
      </p:sp>
      <p:sp>
        <p:nvSpPr>
          <p:cNvPr id="15519" name="Oval 161"/>
          <p:cNvSpPr/>
          <p:nvPr/>
        </p:nvSpPr>
        <p:spPr>
          <a:xfrm>
            <a:off x="4817428" y="5051425"/>
            <a:ext cx="306387"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28</a:t>
            </a:r>
            <a:endParaRPr lang="en-US" altLang="zh-CN" sz="1400" b="1" i="1">
              <a:latin typeface="Times New Roman" panose="02020603050405020304" charset="0"/>
            </a:endParaRPr>
          </a:p>
        </p:txBody>
      </p:sp>
      <p:sp>
        <p:nvSpPr>
          <p:cNvPr id="15520" name="Line 162"/>
          <p:cNvSpPr/>
          <p:nvPr/>
        </p:nvSpPr>
        <p:spPr>
          <a:xfrm>
            <a:off x="4961890" y="4510088"/>
            <a:ext cx="0" cy="514350"/>
          </a:xfrm>
          <a:prstGeom prst="line">
            <a:avLst/>
          </a:prstGeom>
          <a:ln w="9525" cap="flat" cmpd="sng">
            <a:solidFill>
              <a:srgbClr val="000000"/>
            </a:solidFill>
            <a:prstDash val="solid"/>
            <a:headEnd type="none" w="med" len="med"/>
            <a:tailEnd type="none" w="med" len="med"/>
          </a:ln>
        </p:spPr>
      </p:sp>
      <p:sp>
        <p:nvSpPr>
          <p:cNvPr id="15521" name="Oval 163"/>
          <p:cNvSpPr/>
          <p:nvPr/>
        </p:nvSpPr>
        <p:spPr>
          <a:xfrm>
            <a:off x="5158740" y="5051425"/>
            <a:ext cx="379413" cy="395288"/>
          </a:xfrm>
          <a:prstGeom prst="ellipse">
            <a:avLst/>
          </a:prstGeom>
          <a:noFill/>
          <a:ln w="38100"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31</a:t>
            </a:r>
            <a:endParaRPr lang="en-US" altLang="zh-CN" sz="1400" b="1" i="1">
              <a:latin typeface="Times New Roman" panose="02020603050405020304" charset="0"/>
            </a:endParaRPr>
          </a:p>
        </p:txBody>
      </p:sp>
      <p:sp>
        <p:nvSpPr>
          <p:cNvPr id="15522" name="Line 164"/>
          <p:cNvSpPr/>
          <p:nvPr/>
        </p:nvSpPr>
        <p:spPr>
          <a:xfrm>
            <a:off x="5303203" y="4510088"/>
            <a:ext cx="0" cy="514350"/>
          </a:xfrm>
          <a:prstGeom prst="line">
            <a:avLst/>
          </a:prstGeom>
          <a:ln w="38100" cap="flat" cmpd="sng">
            <a:solidFill>
              <a:srgbClr val="000000"/>
            </a:solidFill>
            <a:prstDash val="solid"/>
            <a:headEnd type="none" w="med" len="med"/>
            <a:tailEnd type="none" w="med" len="med"/>
          </a:ln>
        </p:spPr>
      </p:sp>
      <p:sp>
        <p:nvSpPr>
          <p:cNvPr id="15523" name="Oval 165"/>
          <p:cNvSpPr/>
          <p:nvPr/>
        </p:nvSpPr>
        <p:spPr>
          <a:xfrm>
            <a:off x="5590540" y="4151313"/>
            <a:ext cx="306388" cy="347662"/>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32</a:t>
            </a:r>
          </a:p>
        </p:txBody>
      </p:sp>
      <p:sp>
        <p:nvSpPr>
          <p:cNvPr id="15524" name="Oval 166"/>
          <p:cNvSpPr/>
          <p:nvPr/>
        </p:nvSpPr>
        <p:spPr>
          <a:xfrm>
            <a:off x="5558790" y="5056188"/>
            <a:ext cx="306388"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33</a:t>
            </a:r>
            <a:endParaRPr lang="en-US" altLang="zh-CN" sz="1400" b="1" i="1">
              <a:latin typeface="Times New Roman" panose="02020603050405020304" charset="0"/>
            </a:endParaRPr>
          </a:p>
        </p:txBody>
      </p:sp>
      <p:sp>
        <p:nvSpPr>
          <p:cNvPr id="15525" name="Line 167"/>
          <p:cNvSpPr/>
          <p:nvPr/>
        </p:nvSpPr>
        <p:spPr>
          <a:xfrm>
            <a:off x="5703253" y="4514850"/>
            <a:ext cx="0" cy="514350"/>
          </a:xfrm>
          <a:prstGeom prst="line">
            <a:avLst/>
          </a:prstGeom>
          <a:ln w="9525" cap="flat" cmpd="sng">
            <a:solidFill>
              <a:srgbClr val="000000"/>
            </a:solidFill>
            <a:prstDash val="solid"/>
            <a:headEnd type="none" w="med" len="med"/>
            <a:tailEnd type="none" w="med" len="med"/>
          </a:ln>
        </p:spPr>
      </p:sp>
      <p:sp>
        <p:nvSpPr>
          <p:cNvPr id="15526" name="Oval 168"/>
          <p:cNvSpPr/>
          <p:nvPr/>
        </p:nvSpPr>
        <p:spPr>
          <a:xfrm>
            <a:off x="5928678" y="4151313"/>
            <a:ext cx="306387" cy="347662"/>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36</a:t>
            </a:r>
          </a:p>
        </p:txBody>
      </p:sp>
      <p:sp>
        <p:nvSpPr>
          <p:cNvPr id="15527" name="Oval 169"/>
          <p:cNvSpPr/>
          <p:nvPr/>
        </p:nvSpPr>
        <p:spPr>
          <a:xfrm>
            <a:off x="5896928" y="5056188"/>
            <a:ext cx="306387"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37</a:t>
            </a:r>
            <a:endParaRPr lang="en-US" altLang="zh-CN" sz="1400" b="1" i="1">
              <a:latin typeface="Times New Roman" panose="02020603050405020304" charset="0"/>
            </a:endParaRPr>
          </a:p>
        </p:txBody>
      </p:sp>
      <p:sp>
        <p:nvSpPr>
          <p:cNvPr id="15528" name="Line 170"/>
          <p:cNvSpPr/>
          <p:nvPr/>
        </p:nvSpPr>
        <p:spPr>
          <a:xfrm>
            <a:off x="6041390" y="4514850"/>
            <a:ext cx="0" cy="514350"/>
          </a:xfrm>
          <a:prstGeom prst="line">
            <a:avLst/>
          </a:prstGeom>
          <a:ln w="9525" cap="flat" cmpd="sng">
            <a:solidFill>
              <a:srgbClr val="000000"/>
            </a:solidFill>
            <a:prstDash val="solid"/>
            <a:headEnd type="none" w="med" len="med"/>
            <a:tailEnd type="none" w="med" len="med"/>
          </a:ln>
        </p:spPr>
      </p:sp>
      <p:sp>
        <p:nvSpPr>
          <p:cNvPr id="15529" name="Oval 171"/>
          <p:cNvSpPr/>
          <p:nvPr/>
        </p:nvSpPr>
        <p:spPr>
          <a:xfrm>
            <a:off x="6311265" y="4151313"/>
            <a:ext cx="306388" cy="347662"/>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38</a:t>
            </a:r>
          </a:p>
        </p:txBody>
      </p:sp>
      <p:sp>
        <p:nvSpPr>
          <p:cNvPr id="15530" name="Oval 172"/>
          <p:cNvSpPr/>
          <p:nvPr/>
        </p:nvSpPr>
        <p:spPr>
          <a:xfrm>
            <a:off x="6279515" y="5056188"/>
            <a:ext cx="306388"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39</a:t>
            </a:r>
            <a:endParaRPr lang="en-US" altLang="zh-CN" sz="1400" b="1" i="1">
              <a:latin typeface="Times New Roman" panose="02020603050405020304" charset="0"/>
            </a:endParaRPr>
          </a:p>
        </p:txBody>
      </p:sp>
      <p:sp>
        <p:nvSpPr>
          <p:cNvPr id="15531" name="Line 173"/>
          <p:cNvSpPr/>
          <p:nvPr/>
        </p:nvSpPr>
        <p:spPr>
          <a:xfrm>
            <a:off x="6423978" y="4514850"/>
            <a:ext cx="0" cy="514350"/>
          </a:xfrm>
          <a:prstGeom prst="line">
            <a:avLst/>
          </a:prstGeom>
          <a:ln w="9525" cap="flat" cmpd="sng">
            <a:solidFill>
              <a:srgbClr val="000000"/>
            </a:solidFill>
            <a:prstDash val="solid"/>
            <a:headEnd type="none" w="med" len="med"/>
            <a:tailEnd type="none" w="med" len="med"/>
          </a:ln>
        </p:spPr>
      </p:sp>
      <p:sp>
        <p:nvSpPr>
          <p:cNvPr id="15532" name="Oval 174"/>
          <p:cNvSpPr/>
          <p:nvPr/>
        </p:nvSpPr>
        <p:spPr>
          <a:xfrm>
            <a:off x="6671628" y="4151313"/>
            <a:ext cx="306387" cy="347662"/>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41</a:t>
            </a:r>
          </a:p>
        </p:txBody>
      </p:sp>
      <p:sp>
        <p:nvSpPr>
          <p:cNvPr id="15533" name="Oval 175"/>
          <p:cNvSpPr/>
          <p:nvPr/>
        </p:nvSpPr>
        <p:spPr>
          <a:xfrm>
            <a:off x="6639878" y="5056188"/>
            <a:ext cx="306387"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42</a:t>
            </a:r>
            <a:endParaRPr lang="en-US" altLang="zh-CN" sz="1400" b="1" i="1">
              <a:latin typeface="Times New Roman" panose="02020603050405020304" charset="0"/>
            </a:endParaRPr>
          </a:p>
        </p:txBody>
      </p:sp>
      <p:sp>
        <p:nvSpPr>
          <p:cNvPr id="15534" name="Line 176"/>
          <p:cNvSpPr/>
          <p:nvPr/>
        </p:nvSpPr>
        <p:spPr>
          <a:xfrm>
            <a:off x="6784340" y="4514850"/>
            <a:ext cx="0" cy="514350"/>
          </a:xfrm>
          <a:prstGeom prst="line">
            <a:avLst/>
          </a:prstGeom>
          <a:ln w="9525" cap="flat" cmpd="sng">
            <a:solidFill>
              <a:srgbClr val="000000"/>
            </a:solidFill>
            <a:prstDash val="solid"/>
            <a:headEnd type="none" w="med" len="med"/>
            <a:tailEnd type="none" w="med" len="med"/>
          </a:ln>
        </p:spPr>
      </p:sp>
      <p:sp>
        <p:nvSpPr>
          <p:cNvPr id="15535" name="Oval 177"/>
          <p:cNvSpPr/>
          <p:nvPr/>
        </p:nvSpPr>
        <p:spPr>
          <a:xfrm>
            <a:off x="7031990" y="4151313"/>
            <a:ext cx="306388" cy="347662"/>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43</a:t>
            </a:r>
          </a:p>
        </p:txBody>
      </p:sp>
      <p:sp>
        <p:nvSpPr>
          <p:cNvPr id="15536" name="Oval 178"/>
          <p:cNvSpPr/>
          <p:nvPr/>
        </p:nvSpPr>
        <p:spPr>
          <a:xfrm>
            <a:off x="7000240" y="5056188"/>
            <a:ext cx="306388"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44</a:t>
            </a:r>
            <a:endParaRPr lang="en-US" altLang="zh-CN" sz="1400" b="1" i="1">
              <a:latin typeface="Times New Roman" panose="02020603050405020304" charset="0"/>
            </a:endParaRPr>
          </a:p>
        </p:txBody>
      </p:sp>
      <p:sp>
        <p:nvSpPr>
          <p:cNvPr id="15537" name="Line 179"/>
          <p:cNvSpPr/>
          <p:nvPr/>
        </p:nvSpPr>
        <p:spPr>
          <a:xfrm>
            <a:off x="7144703" y="4514850"/>
            <a:ext cx="0" cy="514350"/>
          </a:xfrm>
          <a:prstGeom prst="line">
            <a:avLst/>
          </a:prstGeom>
          <a:ln w="9525" cap="flat" cmpd="sng">
            <a:solidFill>
              <a:srgbClr val="000000"/>
            </a:solidFill>
            <a:prstDash val="solid"/>
            <a:headEnd type="none" w="med" len="med"/>
            <a:tailEnd type="none" w="med" len="med"/>
          </a:ln>
        </p:spPr>
      </p:sp>
      <p:sp>
        <p:nvSpPr>
          <p:cNvPr id="15538" name="Oval 180"/>
          <p:cNvSpPr/>
          <p:nvPr/>
        </p:nvSpPr>
        <p:spPr>
          <a:xfrm>
            <a:off x="8903653" y="4151313"/>
            <a:ext cx="306387" cy="347662"/>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57</a:t>
            </a:r>
          </a:p>
        </p:txBody>
      </p:sp>
      <p:sp>
        <p:nvSpPr>
          <p:cNvPr id="15539" name="Oval 181"/>
          <p:cNvSpPr/>
          <p:nvPr/>
        </p:nvSpPr>
        <p:spPr>
          <a:xfrm>
            <a:off x="8871903" y="5056188"/>
            <a:ext cx="306387"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58</a:t>
            </a:r>
            <a:endParaRPr lang="en-US" altLang="zh-CN" sz="1400" b="1" i="1">
              <a:latin typeface="Times New Roman" panose="02020603050405020304" charset="0"/>
            </a:endParaRPr>
          </a:p>
        </p:txBody>
      </p:sp>
      <p:sp>
        <p:nvSpPr>
          <p:cNvPr id="15540" name="Line 182"/>
          <p:cNvSpPr/>
          <p:nvPr/>
        </p:nvSpPr>
        <p:spPr>
          <a:xfrm>
            <a:off x="9016365" y="4514850"/>
            <a:ext cx="0" cy="514350"/>
          </a:xfrm>
          <a:prstGeom prst="line">
            <a:avLst/>
          </a:prstGeom>
          <a:ln w="9525" cap="flat" cmpd="sng">
            <a:solidFill>
              <a:srgbClr val="000000"/>
            </a:solidFill>
            <a:prstDash val="solid"/>
            <a:headEnd type="none" w="med" len="med"/>
            <a:tailEnd type="none" w="med" len="med"/>
          </a:ln>
        </p:spPr>
      </p:sp>
      <p:sp>
        <p:nvSpPr>
          <p:cNvPr id="15541" name="Oval 183"/>
          <p:cNvSpPr/>
          <p:nvPr/>
        </p:nvSpPr>
        <p:spPr>
          <a:xfrm>
            <a:off x="9641840" y="4151313"/>
            <a:ext cx="306388" cy="347662"/>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62</a:t>
            </a:r>
          </a:p>
        </p:txBody>
      </p:sp>
      <p:sp>
        <p:nvSpPr>
          <p:cNvPr id="15542" name="Oval 184"/>
          <p:cNvSpPr/>
          <p:nvPr/>
        </p:nvSpPr>
        <p:spPr>
          <a:xfrm>
            <a:off x="9610090" y="5056188"/>
            <a:ext cx="306388"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63</a:t>
            </a:r>
            <a:endParaRPr lang="en-US" altLang="zh-CN" sz="1400" b="1" i="1">
              <a:latin typeface="Times New Roman" panose="02020603050405020304" charset="0"/>
            </a:endParaRPr>
          </a:p>
        </p:txBody>
      </p:sp>
      <p:sp>
        <p:nvSpPr>
          <p:cNvPr id="15543" name="Line 185"/>
          <p:cNvSpPr/>
          <p:nvPr/>
        </p:nvSpPr>
        <p:spPr>
          <a:xfrm>
            <a:off x="9754553" y="4514850"/>
            <a:ext cx="0" cy="514350"/>
          </a:xfrm>
          <a:prstGeom prst="line">
            <a:avLst/>
          </a:prstGeom>
          <a:ln w="9525" cap="flat" cmpd="sng">
            <a:solidFill>
              <a:srgbClr val="000000"/>
            </a:solidFill>
            <a:prstDash val="solid"/>
            <a:headEnd type="none" w="med" len="med"/>
            <a:tailEnd type="none" w="med" len="med"/>
          </a:ln>
        </p:spPr>
      </p:sp>
      <p:sp>
        <p:nvSpPr>
          <p:cNvPr id="15544" name="Oval 186"/>
          <p:cNvSpPr/>
          <p:nvPr/>
        </p:nvSpPr>
        <p:spPr>
          <a:xfrm>
            <a:off x="10000615" y="4152900"/>
            <a:ext cx="306388" cy="347663"/>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64</a:t>
            </a:r>
          </a:p>
        </p:txBody>
      </p:sp>
      <p:sp>
        <p:nvSpPr>
          <p:cNvPr id="15545" name="Oval 187"/>
          <p:cNvSpPr/>
          <p:nvPr/>
        </p:nvSpPr>
        <p:spPr>
          <a:xfrm>
            <a:off x="9968865" y="5057775"/>
            <a:ext cx="306388" cy="346075"/>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1400" b="1">
                <a:latin typeface="Times New Roman" panose="02020603050405020304" charset="0"/>
              </a:rPr>
              <a:t>65</a:t>
            </a:r>
            <a:endParaRPr lang="en-US" altLang="zh-CN" sz="1400" b="1" i="1">
              <a:latin typeface="Times New Roman" panose="02020603050405020304" charset="0"/>
            </a:endParaRPr>
          </a:p>
        </p:txBody>
      </p:sp>
      <p:sp>
        <p:nvSpPr>
          <p:cNvPr id="15546" name="Line 188"/>
          <p:cNvSpPr/>
          <p:nvPr/>
        </p:nvSpPr>
        <p:spPr>
          <a:xfrm>
            <a:off x="10113328" y="4516438"/>
            <a:ext cx="0" cy="514350"/>
          </a:xfrm>
          <a:prstGeom prst="line">
            <a:avLst/>
          </a:prstGeom>
          <a:ln w="9525" cap="flat" cmpd="sng">
            <a:solidFill>
              <a:srgbClr val="000000"/>
            </a:solidFill>
            <a:prstDash val="solid"/>
            <a:headEnd type="none" w="med" len="med"/>
            <a:tailEnd type="none" w="med" len="med"/>
          </a:ln>
        </p:spPr>
      </p:sp>
      <p:sp>
        <p:nvSpPr>
          <p:cNvPr id="15547" name="Text Box 189"/>
          <p:cNvSpPr txBox="1"/>
          <p:nvPr/>
        </p:nvSpPr>
        <p:spPr>
          <a:xfrm>
            <a:off x="5177790" y="4684713"/>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3</a:t>
            </a:r>
          </a:p>
        </p:txBody>
      </p:sp>
      <p:sp>
        <p:nvSpPr>
          <p:cNvPr id="15548" name="Text Box 190"/>
          <p:cNvSpPr txBox="1"/>
          <p:nvPr/>
        </p:nvSpPr>
        <p:spPr>
          <a:xfrm>
            <a:off x="5563553" y="4684713"/>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1</a:t>
            </a:r>
          </a:p>
        </p:txBody>
      </p:sp>
      <p:sp>
        <p:nvSpPr>
          <p:cNvPr id="15549" name="Text Box 191"/>
          <p:cNvSpPr txBox="1"/>
          <p:nvPr/>
        </p:nvSpPr>
        <p:spPr>
          <a:xfrm>
            <a:off x="5896928" y="4684713"/>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4</a:t>
            </a:r>
          </a:p>
        </p:txBody>
      </p:sp>
      <p:sp>
        <p:nvSpPr>
          <p:cNvPr id="15550" name="Text Box 192"/>
          <p:cNvSpPr txBox="1"/>
          <p:nvPr/>
        </p:nvSpPr>
        <p:spPr>
          <a:xfrm>
            <a:off x="6282690" y="4684713"/>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2</a:t>
            </a:r>
          </a:p>
        </p:txBody>
      </p:sp>
      <p:sp>
        <p:nvSpPr>
          <p:cNvPr id="15551" name="Text Box 193"/>
          <p:cNvSpPr txBox="1"/>
          <p:nvPr/>
        </p:nvSpPr>
        <p:spPr>
          <a:xfrm>
            <a:off x="6643053" y="4684713"/>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4</a:t>
            </a:r>
          </a:p>
        </p:txBody>
      </p:sp>
      <p:sp>
        <p:nvSpPr>
          <p:cNvPr id="15552" name="Text Box 194"/>
          <p:cNvSpPr txBox="1"/>
          <p:nvPr/>
        </p:nvSpPr>
        <p:spPr>
          <a:xfrm>
            <a:off x="7003415" y="4684713"/>
            <a:ext cx="190500" cy="2571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1</a:t>
            </a:r>
          </a:p>
        </p:txBody>
      </p:sp>
      <p:sp>
        <p:nvSpPr>
          <p:cNvPr id="15553" name="Text Box 195"/>
          <p:cNvSpPr txBox="1"/>
          <p:nvPr/>
        </p:nvSpPr>
        <p:spPr>
          <a:xfrm>
            <a:off x="8921115" y="4654550"/>
            <a:ext cx="134938" cy="2698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3</a:t>
            </a:r>
          </a:p>
        </p:txBody>
      </p:sp>
      <p:sp>
        <p:nvSpPr>
          <p:cNvPr id="15554" name="Text Box 196"/>
          <p:cNvSpPr txBox="1"/>
          <p:nvPr/>
        </p:nvSpPr>
        <p:spPr>
          <a:xfrm>
            <a:off x="9651365" y="4654550"/>
            <a:ext cx="134938" cy="2698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2</a:t>
            </a:r>
          </a:p>
        </p:txBody>
      </p:sp>
      <p:sp>
        <p:nvSpPr>
          <p:cNvPr id="15555" name="Text Box 197"/>
          <p:cNvSpPr txBox="1"/>
          <p:nvPr/>
        </p:nvSpPr>
        <p:spPr>
          <a:xfrm>
            <a:off x="10154603" y="4654550"/>
            <a:ext cx="134937" cy="269875"/>
          </a:xfrm>
          <a:prstGeom prst="rect">
            <a:avLst/>
          </a:prstGeom>
          <a:noFill/>
          <a:ln w="9525">
            <a:noFill/>
          </a:ln>
        </p:spPr>
        <p:txBody>
          <a:bodyPr lIns="0" tIns="0" rIns="0" bIns="0"/>
          <a:lstStyle/>
          <a:p>
            <a:pPr algn="just" eaLnBrk="0" hangingPunct="0">
              <a:lnSpc>
                <a:spcPct val="72000"/>
              </a:lnSpc>
            </a:pPr>
            <a:r>
              <a:rPr lang="en-US" altLang="zh-CN" sz="1600" b="1">
                <a:latin typeface="Times New Roman" panose="02020603050405020304" charset="0"/>
              </a:rPr>
              <a:t>1</a:t>
            </a:r>
          </a:p>
        </p:txBody>
      </p:sp>
      <p:grpSp>
        <p:nvGrpSpPr>
          <p:cNvPr id="15556" name="Group 200"/>
          <p:cNvGrpSpPr/>
          <p:nvPr/>
        </p:nvGrpSpPr>
        <p:grpSpPr>
          <a:xfrm>
            <a:off x="2225040" y="4654550"/>
            <a:ext cx="144463" cy="215900"/>
            <a:chOff x="340" y="3566"/>
            <a:chExt cx="91" cy="136"/>
          </a:xfrm>
        </p:grpSpPr>
        <p:sp>
          <p:nvSpPr>
            <p:cNvPr id="15557" name="Line 198"/>
            <p:cNvSpPr/>
            <p:nvPr/>
          </p:nvSpPr>
          <p:spPr>
            <a:xfrm flipV="1">
              <a:off x="340" y="3566"/>
              <a:ext cx="91" cy="136"/>
            </a:xfrm>
            <a:prstGeom prst="line">
              <a:avLst/>
            </a:prstGeom>
            <a:ln w="6350" cap="flat" cmpd="sng">
              <a:solidFill>
                <a:srgbClr val="FF0000"/>
              </a:solidFill>
              <a:prstDash val="solid"/>
              <a:headEnd type="none" w="med" len="med"/>
              <a:tailEnd type="none" w="med" len="med"/>
            </a:ln>
          </p:spPr>
        </p:sp>
        <p:sp>
          <p:nvSpPr>
            <p:cNvPr id="15558" name="Line 199"/>
            <p:cNvSpPr/>
            <p:nvPr/>
          </p:nvSpPr>
          <p:spPr>
            <a:xfrm>
              <a:off x="340" y="3566"/>
              <a:ext cx="91" cy="136"/>
            </a:xfrm>
            <a:prstGeom prst="line">
              <a:avLst/>
            </a:prstGeom>
            <a:ln w="6350" cap="flat" cmpd="sng">
              <a:solidFill>
                <a:srgbClr val="FF0000"/>
              </a:solidFill>
              <a:prstDash val="solid"/>
              <a:headEnd type="none" w="med" len="med"/>
              <a:tailEnd type="none" w="med" len="med"/>
            </a:ln>
          </p:spPr>
        </p:sp>
      </p:grpSp>
      <p:grpSp>
        <p:nvGrpSpPr>
          <p:cNvPr id="15559" name="Group 201"/>
          <p:cNvGrpSpPr/>
          <p:nvPr/>
        </p:nvGrpSpPr>
        <p:grpSpPr>
          <a:xfrm>
            <a:off x="1648778" y="3430588"/>
            <a:ext cx="144462" cy="215900"/>
            <a:chOff x="340" y="3566"/>
            <a:chExt cx="91" cy="136"/>
          </a:xfrm>
        </p:grpSpPr>
        <p:sp>
          <p:nvSpPr>
            <p:cNvPr id="15560" name="Line 202"/>
            <p:cNvSpPr/>
            <p:nvPr/>
          </p:nvSpPr>
          <p:spPr>
            <a:xfrm flipV="1">
              <a:off x="340" y="3566"/>
              <a:ext cx="91" cy="136"/>
            </a:xfrm>
            <a:prstGeom prst="line">
              <a:avLst/>
            </a:prstGeom>
            <a:ln w="6350" cap="flat" cmpd="sng">
              <a:solidFill>
                <a:srgbClr val="FF0000"/>
              </a:solidFill>
              <a:prstDash val="solid"/>
              <a:headEnd type="none" w="med" len="med"/>
              <a:tailEnd type="none" w="med" len="med"/>
            </a:ln>
          </p:spPr>
        </p:sp>
        <p:sp>
          <p:nvSpPr>
            <p:cNvPr id="15561" name="Line 203"/>
            <p:cNvSpPr/>
            <p:nvPr/>
          </p:nvSpPr>
          <p:spPr>
            <a:xfrm>
              <a:off x="340" y="3566"/>
              <a:ext cx="91" cy="136"/>
            </a:xfrm>
            <a:prstGeom prst="line">
              <a:avLst/>
            </a:prstGeom>
            <a:ln w="6350" cap="flat" cmpd="sng">
              <a:solidFill>
                <a:srgbClr val="FF0000"/>
              </a:solidFill>
              <a:prstDash val="solid"/>
              <a:headEnd type="none" w="med" len="med"/>
              <a:tailEnd type="none" w="med" len="med"/>
            </a:ln>
          </p:spPr>
        </p:sp>
      </p:grpSp>
      <p:grpSp>
        <p:nvGrpSpPr>
          <p:cNvPr id="15562" name="Group 204"/>
          <p:cNvGrpSpPr/>
          <p:nvPr/>
        </p:nvGrpSpPr>
        <p:grpSpPr>
          <a:xfrm>
            <a:off x="2585403" y="4654550"/>
            <a:ext cx="144462" cy="215900"/>
            <a:chOff x="340" y="3566"/>
            <a:chExt cx="91" cy="136"/>
          </a:xfrm>
        </p:grpSpPr>
        <p:sp>
          <p:nvSpPr>
            <p:cNvPr id="15563" name="Line 205"/>
            <p:cNvSpPr/>
            <p:nvPr/>
          </p:nvSpPr>
          <p:spPr>
            <a:xfrm flipV="1">
              <a:off x="340" y="3566"/>
              <a:ext cx="91" cy="136"/>
            </a:xfrm>
            <a:prstGeom prst="line">
              <a:avLst/>
            </a:prstGeom>
            <a:ln w="6350" cap="flat" cmpd="sng">
              <a:solidFill>
                <a:srgbClr val="FF0000"/>
              </a:solidFill>
              <a:prstDash val="solid"/>
              <a:headEnd type="none" w="med" len="med"/>
              <a:tailEnd type="none" w="med" len="med"/>
            </a:ln>
          </p:spPr>
        </p:sp>
        <p:sp>
          <p:nvSpPr>
            <p:cNvPr id="15564" name="Line 206"/>
            <p:cNvSpPr/>
            <p:nvPr/>
          </p:nvSpPr>
          <p:spPr>
            <a:xfrm>
              <a:off x="340" y="3566"/>
              <a:ext cx="91" cy="136"/>
            </a:xfrm>
            <a:prstGeom prst="line">
              <a:avLst/>
            </a:prstGeom>
            <a:ln w="6350" cap="flat" cmpd="sng">
              <a:solidFill>
                <a:srgbClr val="FF0000"/>
              </a:solidFill>
              <a:prstDash val="solid"/>
              <a:headEnd type="none" w="med" len="med"/>
              <a:tailEnd type="none" w="med" len="med"/>
            </a:ln>
          </p:spPr>
        </p:sp>
      </p:grpSp>
      <p:grpSp>
        <p:nvGrpSpPr>
          <p:cNvPr id="15565" name="Group 207"/>
          <p:cNvGrpSpPr/>
          <p:nvPr/>
        </p:nvGrpSpPr>
        <p:grpSpPr>
          <a:xfrm>
            <a:off x="4672965" y="3430588"/>
            <a:ext cx="144463" cy="215900"/>
            <a:chOff x="340" y="3566"/>
            <a:chExt cx="91" cy="136"/>
          </a:xfrm>
        </p:grpSpPr>
        <p:sp>
          <p:nvSpPr>
            <p:cNvPr id="15566" name="Line 208"/>
            <p:cNvSpPr/>
            <p:nvPr/>
          </p:nvSpPr>
          <p:spPr>
            <a:xfrm flipV="1">
              <a:off x="340" y="3566"/>
              <a:ext cx="91" cy="136"/>
            </a:xfrm>
            <a:prstGeom prst="line">
              <a:avLst/>
            </a:prstGeom>
            <a:ln w="6350" cap="flat" cmpd="sng">
              <a:solidFill>
                <a:srgbClr val="FF0000"/>
              </a:solidFill>
              <a:prstDash val="solid"/>
              <a:headEnd type="none" w="med" len="med"/>
              <a:tailEnd type="none" w="med" len="med"/>
            </a:ln>
          </p:spPr>
        </p:sp>
        <p:sp>
          <p:nvSpPr>
            <p:cNvPr id="15567" name="Line 209"/>
            <p:cNvSpPr/>
            <p:nvPr/>
          </p:nvSpPr>
          <p:spPr>
            <a:xfrm>
              <a:off x="340" y="3566"/>
              <a:ext cx="91" cy="136"/>
            </a:xfrm>
            <a:prstGeom prst="line">
              <a:avLst/>
            </a:prstGeom>
            <a:ln w="6350" cap="flat" cmpd="sng">
              <a:solidFill>
                <a:srgbClr val="FF0000"/>
              </a:solidFill>
              <a:prstDash val="solid"/>
              <a:headEnd type="none" w="med" len="med"/>
              <a:tailEnd type="none" w="med" len="med"/>
            </a:ln>
          </p:spPr>
        </p:sp>
      </p:grpSp>
      <p:grpSp>
        <p:nvGrpSpPr>
          <p:cNvPr id="15568" name="Group 210"/>
          <p:cNvGrpSpPr/>
          <p:nvPr/>
        </p:nvGrpSpPr>
        <p:grpSpPr>
          <a:xfrm>
            <a:off x="3953828" y="3430588"/>
            <a:ext cx="144462" cy="215900"/>
            <a:chOff x="340" y="3566"/>
            <a:chExt cx="91" cy="136"/>
          </a:xfrm>
        </p:grpSpPr>
        <p:sp>
          <p:nvSpPr>
            <p:cNvPr id="15569" name="Line 211"/>
            <p:cNvSpPr/>
            <p:nvPr/>
          </p:nvSpPr>
          <p:spPr>
            <a:xfrm flipV="1">
              <a:off x="340" y="3566"/>
              <a:ext cx="91" cy="136"/>
            </a:xfrm>
            <a:prstGeom prst="line">
              <a:avLst/>
            </a:prstGeom>
            <a:ln w="6350" cap="flat" cmpd="sng">
              <a:solidFill>
                <a:srgbClr val="FF0000"/>
              </a:solidFill>
              <a:prstDash val="solid"/>
              <a:headEnd type="none" w="med" len="med"/>
              <a:tailEnd type="none" w="med" len="med"/>
            </a:ln>
          </p:spPr>
        </p:sp>
        <p:sp>
          <p:nvSpPr>
            <p:cNvPr id="15570" name="Line 212"/>
            <p:cNvSpPr/>
            <p:nvPr/>
          </p:nvSpPr>
          <p:spPr>
            <a:xfrm>
              <a:off x="340" y="3566"/>
              <a:ext cx="91" cy="136"/>
            </a:xfrm>
            <a:prstGeom prst="line">
              <a:avLst/>
            </a:prstGeom>
            <a:ln w="6350" cap="flat" cmpd="sng">
              <a:solidFill>
                <a:srgbClr val="FF0000"/>
              </a:solidFill>
              <a:prstDash val="solid"/>
              <a:headEnd type="none" w="med" len="med"/>
              <a:tailEnd type="none" w="med" len="med"/>
            </a:ln>
          </p:spPr>
        </p:sp>
      </p:grpSp>
      <p:grpSp>
        <p:nvGrpSpPr>
          <p:cNvPr id="15571" name="Group 213"/>
          <p:cNvGrpSpPr/>
          <p:nvPr/>
        </p:nvGrpSpPr>
        <p:grpSpPr>
          <a:xfrm>
            <a:off x="3377565" y="4583113"/>
            <a:ext cx="144463" cy="215900"/>
            <a:chOff x="340" y="3566"/>
            <a:chExt cx="91" cy="136"/>
          </a:xfrm>
        </p:grpSpPr>
        <p:sp>
          <p:nvSpPr>
            <p:cNvPr id="15572" name="Line 214"/>
            <p:cNvSpPr/>
            <p:nvPr/>
          </p:nvSpPr>
          <p:spPr>
            <a:xfrm flipV="1">
              <a:off x="340" y="3566"/>
              <a:ext cx="91" cy="136"/>
            </a:xfrm>
            <a:prstGeom prst="line">
              <a:avLst/>
            </a:prstGeom>
            <a:ln w="6350" cap="flat" cmpd="sng">
              <a:solidFill>
                <a:srgbClr val="FF0000"/>
              </a:solidFill>
              <a:prstDash val="solid"/>
              <a:headEnd type="none" w="med" len="med"/>
              <a:tailEnd type="none" w="med" len="med"/>
            </a:ln>
          </p:spPr>
        </p:sp>
        <p:sp>
          <p:nvSpPr>
            <p:cNvPr id="15573" name="Line 215"/>
            <p:cNvSpPr/>
            <p:nvPr/>
          </p:nvSpPr>
          <p:spPr>
            <a:xfrm>
              <a:off x="340" y="3566"/>
              <a:ext cx="91" cy="136"/>
            </a:xfrm>
            <a:prstGeom prst="line">
              <a:avLst/>
            </a:prstGeom>
            <a:ln w="6350" cap="flat" cmpd="sng">
              <a:solidFill>
                <a:srgbClr val="FF0000"/>
              </a:solidFill>
              <a:prstDash val="solid"/>
              <a:headEnd type="none" w="med" len="med"/>
              <a:tailEnd type="none" w="med" len="med"/>
            </a:ln>
          </p:spPr>
        </p:sp>
      </p:grpSp>
      <p:grpSp>
        <p:nvGrpSpPr>
          <p:cNvPr id="15574" name="Group 219"/>
          <p:cNvGrpSpPr/>
          <p:nvPr/>
        </p:nvGrpSpPr>
        <p:grpSpPr>
          <a:xfrm>
            <a:off x="3017203" y="5302250"/>
            <a:ext cx="144462" cy="215900"/>
            <a:chOff x="340" y="3566"/>
            <a:chExt cx="91" cy="136"/>
          </a:xfrm>
        </p:grpSpPr>
        <p:sp>
          <p:nvSpPr>
            <p:cNvPr id="15575" name="Line 220"/>
            <p:cNvSpPr/>
            <p:nvPr/>
          </p:nvSpPr>
          <p:spPr>
            <a:xfrm flipV="1">
              <a:off x="340" y="3566"/>
              <a:ext cx="91" cy="136"/>
            </a:xfrm>
            <a:prstGeom prst="line">
              <a:avLst/>
            </a:prstGeom>
            <a:ln w="6350" cap="flat" cmpd="sng">
              <a:solidFill>
                <a:srgbClr val="FF0000"/>
              </a:solidFill>
              <a:prstDash val="solid"/>
              <a:headEnd type="none" w="med" len="med"/>
              <a:tailEnd type="none" w="med" len="med"/>
            </a:ln>
          </p:spPr>
        </p:sp>
        <p:sp>
          <p:nvSpPr>
            <p:cNvPr id="15576" name="Line 221"/>
            <p:cNvSpPr/>
            <p:nvPr/>
          </p:nvSpPr>
          <p:spPr>
            <a:xfrm>
              <a:off x="340" y="3566"/>
              <a:ext cx="91" cy="136"/>
            </a:xfrm>
            <a:prstGeom prst="line">
              <a:avLst/>
            </a:prstGeom>
            <a:ln w="6350" cap="flat" cmpd="sng">
              <a:solidFill>
                <a:srgbClr val="FF0000"/>
              </a:solidFill>
              <a:prstDash val="solid"/>
              <a:headEnd type="none" w="med" len="med"/>
              <a:tailEnd type="none" w="med" len="med"/>
            </a:ln>
          </p:spPr>
        </p:sp>
      </p:grpSp>
      <p:grpSp>
        <p:nvGrpSpPr>
          <p:cNvPr id="15577" name="Group 224"/>
          <p:cNvGrpSpPr/>
          <p:nvPr/>
        </p:nvGrpSpPr>
        <p:grpSpPr>
          <a:xfrm>
            <a:off x="5177790" y="5375275"/>
            <a:ext cx="287338" cy="358775"/>
            <a:chOff x="1746" y="3385"/>
            <a:chExt cx="181" cy="136"/>
          </a:xfrm>
        </p:grpSpPr>
        <p:sp>
          <p:nvSpPr>
            <p:cNvPr id="15578" name="Line 222"/>
            <p:cNvSpPr/>
            <p:nvPr/>
          </p:nvSpPr>
          <p:spPr>
            <a:xfrm>
              <a:off x="1746" y="3430"/>
              <a:ext cx="91" cy="91"/>
            </a:xfrm>
            <a:prstGeom prst="line">
              <a:avLst/>
            </a:prstGeom>
            <a:ln w="6350" cap="flat" cmpd="sng">
              <a:solidFill>
                <a:srgbClr val="FF0000"/>
              </a:solidFill>
              <a:prstDash val="solid"/>
              <a:headEnd type="none" w="med" len="med"/>
              <a:tailEnd type="none" w="med" len="med"/>
            </a:ln>
          </p:spPr>
        </p:sp>
        <p:sp>
          <p:nvSpPr>
            <p:cNvPr id="15579" name="Line 223"/>
            <p:cNvSpPr/>
            <p:nvPr/>
          </p:nvSpPr>
          <p:spPr>
            <a:xfrm flipV="1">
              <a:off x="1837" y="3385"/>
              <a:ext cx="90" cy="136"/>
            </a:xfrm>
            <a:prstGeom prst="line">
              <a:avLst/>
            </a:prstGeom>
            <a:ln w="6350" cap="flat" cmpd="sng">
              <a:solidFill>
                <a:srgbClr val="FF0000"/>
              </a:solidFill>
              <a:prstDash val="solid"/>
              <a:headEnd type="none" w="med" len="med"/>
              <a:tailEnd type="none" w="med" len="med"/>
            </a:ln>
          </p:spPr>
        </p:sp>
      </p:grpSp>
      <p:sp>
        <p:nvSpPr>
          <p:cNvPr id="4" name="标题 3"/>
          <p:cNvSpPr>
            <a:spLocks noGrp="1"/>
          </p:cNvSpPr>
          <p:nvPr>
            <p:ph type="title"/>
          </p:nvPr>
        </p:nvSpPr>
        <p:spPr/>
        <p:txBody>
          <a:bodyPr/>
          <a:lstStyle/>
          <a:p>
            <a:r>
              <a:rPr lang="en-US" altLang="zh-CN" dirty="0"/>
              <a:t>5.4 n</a:t>
            </a:r>
            <a:r>
              <a:rPr dirty="0"/>
              <a:t>后问题</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5.5 </a:t>
            </a:r>
            <a:r>
              <a:rPr altLang="zh-CN" dirty="0"/>
              <a:t>图的</a:t>
            </a:r>
            <a:r>
              <a:rPr lang="en-US" altLang="zh-CN" dirty="0"/>
              <a:t>m</a:t>
            </a:r>
            <a:r>
              <a:rPr dirty="0"/>
              <a:t>着色问题</a:t>
            </a:r>
          </a:p>
        </p:txBody>
      </p:sp>
      <p:sp>
        <p:nvSpPr>
          <p:cNvPr id="7170" name="Text Box 5"/>
          <p:cNvSpPr txBox="1"/>
          <p:nvPr/>
        </p:nvSpPr>
        <p:spPr>
          <a:xfrm>
            <a:off x="838200" y="1181100"/>
            <a:ext cx="10515600" cy="1383665"/>
          </a:xfrm>
          <a:prstGeom prst="rect">
            <a:avLst/>
          </a:prstGeom>
          <a:noFill/>
          <a:ln w="9525">
            <a:noFill/>
          </a:ln>
        </p:spPr>
        <p:txBody>
          <a:bodyPr wrap="square">
            <a:spAutoFit/>
          </a:bodyPr>
          <a:lstStyle/>
          <a:p>
            <a:pPr indent="0" algn="just" fontAlgn="auto">
              <a:lnSpc>
                <a:spcPct val="150000"/>
              </a:lnSpc>
              <a:spcBef>
                <a:spcPts val="0"/>
              </a:spcBef>
              <a:buNone/>
            </a:pPr>
            <a:r>
              <a:rPr lang="zh-CN" altLang="en-US" sz="2000" dirty="0">
                <a:solidFill>
                  <a:schemeClr val="tx1"/>
                </a:solidFill>
                <a:latin typeface="微软雅黑" panose="020B0503020204020204" pitchFamily="34" charset="-122"/>
                <a:ea typeface="微软雅黑" panose="020B0503020204020204" pitchFamily="34" charset="-122"/>
              </a:rPr>
              <a:t>图的着色问题是由地图的着色问题引申而来的：用m种颜色为地图着色，使得地图上的每一个区域着一种颜色，且相邻区域颜色不同。</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endParaRPr lang="zh-CN" altLang="en-US" sz="2400" dirty="0">
              <a:solidFill>
                <a:srgbClr val="FF0000"/>
              </a:solidFill>
              <a:latin typeface="Times New Roman" panose="02020603050405020304" charset="0"/>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034665" y="2249170"/>
            <a:ext cx="5956300" cy="40417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5.5 </a:t>
            </a:r>
            <a:r>
              <a:rPr altLang="zh-CN" dirty="0"/>
              <a:t>图的</a:t>
            </a:r>
            <a:r>
              <a:rPr lang="en-US" altLang="zh-CN" dirty="0"/>
              <a:t>m</a:t>
            </a:r>
            <a:r>
              <a:rPr dirty="0"/>
              <a:t>着色问题</a:t>
            </a:r>
          </a:p>
        </p:txBody>
      </p:sp>
      <p:sp>
        <p:nvSpPr>
          <p:cNvPr id="7170" name="Text Box 5"/>
          <p:cNvSpPr txBox="1"/>
          <p:nvPr/>
        </p:nvSpPr>
        <p:spPr>
          <a:xfrm>
            <a:off x="838200" y="1181100"/>
            <a:ext cx="10515600" cy="1383665"/>
          </a:xfrm>
          <a:prstGeom prst="rect">
            <a:avLst/>
          </a:prstGeom>
          <a:noFill/>
          <a:ln w="9525">
            <a:noFill/>
          </a:ln>
        </p:spPr>
        <p:txBody>
          <a:bodyPr wrap="square">
            <a:spAutoFit/>
          </a:bodyPr>
          <a:lstStyle/>
          <a:p>
            <a:pPr indent="0" algn="just" fontAlgn="auto">
              <a:lnSpc>
                <a:spcPct val="150000"/>
              </a:lnSpc>
              <a:spcBef>
                <a:spcPts val="0"/>
              </a:spcBef>
              <a:buNone/>
            </a:pPr>
            <a:r>
              <a:rPr lang="zh-CN" altLang="en-US" sz="2000" b="1" dirty="0">
                <a:solidFill>
                  <a:srgbClr val="3333FF"/>
                </a:solidFill>
                <a:latin typeface="微软雅黑" panose="020B0503020204020204" pitchFamily="34" charset="-122"/>
                <a:ea typeface="微软雅黑" panose="020B0503020204020204" pitchFamily="34" charset="-122"/>
              </a:rPr>
              <a:t>问题处理</a:t>
            </a:r>
            <a:r>
              <a:rPr lang="zh-CN" altLang="en-US" sz="2000" dirty="0">
                <a:solidFill>
                  <a:schemeClr val="tx1"/>
                </a:solidFill>
                <a:latin typeface="微软雅黑" panose="020B0503020204020204" pitchFamily="34" charset="-122"/>
                <a:ea typeface="微软雅黑" panose="020B0503020204020204" pitchFamily="34" charset="-122"/>
              </a:rPr>
              <a:t>：如果把每一个区域收缩为一个顶点，把相邻两个区域用一条边相连接，就可以把一个区域图抽象为一个平面图。</a:t>
            </a:r>
          </a:p>
          <a:p>
            <a:pPr algn="ctr"/>
            <a:endParaRPr lang="zh-CN" altLang="en-US" sz="2400" dirty="0">
              <a:solidFill>
                <a:srgbClr val="FF0000"/>
              </a:solidFill>
              <a:latin typeface="Times New Roman" panose="02020603050405020304" charset="0"/>
              <a:ea typeface="微软雅黑" panose="020B0503020204020204" pitchFamily="34" charset="-122"/>
            </a:endParaRPr>
          </a:p>
        </p:txBody>
      </p:sp>
      <p:pic>
        <p:nvPicPr>
          <p:cNvPr id="3077" name="Picture 5"/>
          <p:cNvPicPr>
            <a:picLocks noChangeAspect="1"/>
          </p:cNvPicPr>
          <p:nvPr/>
        </p:nvPicPr>
        <p:blipFill>
          <a:blip r:embed="rId3"/>
          <a:srcRect b="12547"/>
          <a:stretch>
            <a:fillRect/>
          </a:stretch>
        </p:blipFill>
        <p:spPr>
          <a:xfrm>
            <a:off x="4173855" y="2364105"/>
            <a:ext cx="7616825" cy="3783965"/>
          </a:xfrm>
          <a:prstGeom prst="rect">
            <a:avLst/>
          </a:prstGeom>
          <a:noFill/>
          <a:ln w="9525">
            <a:noFill/>
          </a:ln>
        </p:spPr>
      </p:pic>
      <p:sp>
        <p:nvSpPr>
          <p:cNvPr id="3" name="文本框 2"/>
          <p:cNvSpPr txBox="1"/>
          <p:nvPr/>
        </p:nvSpPr>
        <p:spPr>
          <a:xfrm>
            <a:off x="758825" y="2364105"/>
            <a:ext cx="3412490" cy="3784600"/>
          </a:xfrm>
          <a:prstGeom prst="rect">
            <a:avLst/>
          </a:prstGeom>
          <a:solidFill>
            <a:srgbClr val="B6D4ED"/>
          </a:solidFill>
        </p:spPr>
        <p:txBody>
          <a:bodyPr wrap="square" rtlCol="0" anchor="t">
            <a:spAutoFit/>
          </a:bodyPr>
          <a:lstStyle/>
          <a:p>
            <a:pPr fontAlgn="auto">
              <a:lnSpc>
                <a:spcPct val="100000"/>
              </a:lnSpc>
              <a:buNone/>
            </a:pPr>
            <a:r>
              <a:rPr lang="zh-CN" altLang="en-US" sz="2000" dirty="0">
                <a:latin typeface="微软雅黑" panose="020B0503020204020204" pitchFamily="34" charset="-122"/>
                <a:ea typeface="微软雅黑" panose="020B0503020204020204" pitchFamily="34" charset="-122"/>
                <a:sym typeface="+mn-ea"/>
              </a:rPr>
              <a:t>例如，图（</a:t>
            </a:r>
            <a:r>
              <a:rPr lang="en-US" altLang="zh-CN" sz="2000" dirty="0">
                <a:latin typeface="微软雅黑" panose="020B0503020204020204" pitchFamily="34" charset="-122"/>
                <a:ea typeface="微软雅黑" panose="020B0503020204020204" pitchFamily="34" charset="-122"/>
                <a:sym typeface="+mn-ea"/>
              </a:rPr>
              <a:t>a</a:t>
            </a:r>
            <a:r>
              <a:rPr lang="zh-CN" altLang="en-US" sz="2000" dirty="0">
                <a:latin typeface="微软雅黑" panose="020B0503020204020204" pitchFamily="34" charset="-122"/>
                <a:ea typeface="微软雅黑" panose="020B0503020204020204" pitchFamily="34" charset="-122"/>
                <a:sym typeface="+mn-ea"/>
              </a:rPr>
              <a:t>）所示的区域图可抽象为（</a:t>
            </a:r>
            <a:r>
              <a:rPr lang="en-US" altLang="zh-CN" sz="2000" dirty="0">
                <a:latin typeface="微软雅黑" panose="020B0503020204020204" pitchFamily="34" charset="-122"/>
                <a:ea typeface="微软雅黑" panose="020B0503020204020204" pitchFamily="34" charset="-122"/>
                <a:sym typeface="+mn-ea"/>
              </a:rPr>
              <a:t>b</a:t>
            </a:r>
            <a:r>
              <a:rPr lang="zh-CN" altLang="en-US" sz="2000" dirty="0">
                <a:latin typeface="微软雅黑" panose="020B0503020204020204" pitchFamily="34" charset="-122"/>
                <a:ea typeface="微软雅黑" panose="020B0503020204020204" pitchFamily="34" charset="-122"/>
                <a:sym typeface="+mn-ea"/>
              </a:rPr>
              <a:t>）所表示的平面图。</a:t>
            </a:r>
            <a:r>
              <a:rPr lang="en-US" altLang="zh-CN" sz="2000" dirty="0">
                <a:latin typeface="微软雅黑" panose="020B0503020204020204" pitchFamily="34" charset="-122"/>
                <a:ea typeface="微软雅黑" panose="020B0503020204020204" pitchFamily="34" charset="-122"/>
                <a:sym typeface="+mn-ea"/>
              </a:rPr>
              <a:t>19</a:t>
            </a:r>
            <a:r>
              <a:rPr lang="zh-CN" altLang="en-US" sz="2000" dirty="0">
                <a:latin typeface="微软雅黑" panose="020B0503020204020204" pitchFamily="34" charset="-122"/>
                <a:ea typeface="微软雅黑" panose="020B0503020204020204" pitchFamily="34" charset="-122"/>
                <a:sym typeface="+mn-ea"/>
              </a:rPr>
              <a:t>世纪</a:t>
            </a:r>
            <a:r>
              <a:rPr lang="en-US" altLang="zh-CN" sz="2000" dirty="0">
                <a:latin typeface="微软雅黑" panose="020B0503020204020204" pitchFamily="34" charset="-122"/>
                <a:ea typeface="微软雅黑" panose="020B0503020204020204" pitchFamily="34" charset="-122"/>
                <a:sym typeface="+mn-ea"/>
              </a:rPr>
              <a:t>50</a:t>
            </a:r>
            <a:r>
              <a:rPr lang="zh-CN" altLang="en-US" sz="2000" dirty="0">
                <a:latin typeface="微软雅黑" panose="020B0503020204020204" pitchFamily="34" charset="-122"/>
                <a:ea typeface="微软雅黑" panose="020B0503020204020204" pitchFamily="34" charset="-122"/>
                <a:sym typeface="+mn-ea"/>
              </a:rPr>
              <a:t>年代，英国学者提出了任何地图都可以</a:t>
            </a:r>
            <a:r>
              <a:rPr lang="en-US" altLang="zh-CN" sz="2000" dirty="0">
                <a:latin typeface="微软雅黑" panose="020B0503020204020204" pitchFamily="34" charset="-122"/>
                <a:ea typeface="微软雅黑" panose="020B0503020204020204" pitchFamily="34" charset="-122"/>
                <a:sym typeface="+mn-ea"/>
              </a:rPr>
              <a:t>4</a:t>
            </a:r>
            <a:r>
              <a:rPr lang="zh-CN" altLang="en-US" sz="2000" dirty="0">
                <a:latin typeface="微软雅黑" panose="020B0503020204020204" pitchFamily="34" charset="-122"/>
                <a:ea typeface="微软雅黑" panose="020B0503020204020204" pitchFamily="34" charset="-122"/>
                <a:sym typeface="+mn-ea"/>
              </a:rPr>
              <a:t>种颜色来着色的</a:t>
            </a:r>
            <a:r>
              <a:rPr lang="en-US" altLang="zh-CN" sz="2000" dirty="0">
                <a:latin typeface="微软雅黑" panose="020B0503020204020204" pitchFamily="34" charset="-122"/>
                <a:ea typeface="微软雅黑" panose="020B0503020204020204" pitchFamily="34" charset="-122"/>
                <a:sym typeface="+mn-ea"/>
              </a:rPr>
              <a:t>4</a:t>
            </a:r>
            <a:r>
              <a:rPr lang="zh-CN" altLang="en-US" sz="2000" dirty="0">
                <a:latin typeface="微软雅黑" panose="020B0503020204020204" pitchFamily="34" charset="-122"/>
                <a:ea typeface="微软雅黑" panose="020B0503020204020204" pitchFamily="34" charset="-122"/>
                <a:sym typeface="+mn-ea"/>
              </a:rPr>
              <a:t>色猜想问题。过了</a:t>
            </a:r>
            <a:r>
              <a:rPr lang="en-US" altLang="zh-CN" sz="2000" dirty="0">
                <a:latin typeface="微软雅黑" panose="020B0503020204020204" pitchFamily="34" charset="-122"/>
                <a:ea typeface="微软雅黑" panose="020B0503020204020204" pitchFamily="34" charset="-122"/>
                <a:sym typeface="+mn-ea"/>
              </a:rPr>
              <a:t>100</a:t>
            </a:r>
            <a:r>
              <a:rPr lang="zh-CN" altLang="en-US" sz="2000" dirty="0">
                <a:latin typeface="微软雅黑" panose="020B0503020204020204" pitchFamily="34" charset="-122"/>
                <a:ea typeface="微软雅黑" panose="020B0503020204020204" pitchFamily="34" charset="-122"/>
                <a:sym typeface="+mn-ea"/>
              </a:rPr>
              <a:t>多年，这个问题才由美国学者在计算机上予以证明，这就是著名的四色定理。例如，在图中，区域用城市名表示，颜色用数字表示，则图中表示了不同区域的不同着色问题 。</a:t>
            </a:r>
            <a:endParaRPr lang="zh-CN" altLang="en-US" sz="200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5.5 </a:t>
            </a:r>
            <a:r>
              <a:rPr altLang="zh-CN" dirty="0"/>
              <a:t>图的</a:t>
            </a:r>
            <a:r>
              <a:rPr lang="en-US" altLang="zh-CN" dirty="0"/>
              <a:t>m</a:t>
            </a:r>
            <a:r>
              <a:rPr dirty="0"/>
              <a:t>着色问题</a:t>
            </a:r>
          </a:p>
        </p:txBody>
      </p:sp>
      <p:sp>
        <p:nvSpPr>
          <p:cNvPr id="26639" name="矩形 26638"/>
          <p:cNvSpPr/>
          <p:nvPr/>
        </p:nvSpPr>
        <p:spPr>
          <a:xfrm>
            <a:off x="838200" y="1268730"/>
            <a:ext cx="10371455" cy="3088640"/>
          </a:xfrm>
          <a:prstGeom prst="rect">
            <a:avLst/>
          </a:prstGeom>
          <a:noFill/>
          <a:ln w="9525">
            <a:noFill/>
          </a:ln>
        </p:spPr>
        <p:txBody>
          <a:bodyPr wrap="square">
            <a:spAutoFit/>
          </a:bodyPr>
          <a:lstStyle/>
          <a:p>
            <a:pPr marL="342900" indent="-342900" fontAlgn="auto">
              <a:lnSpc>
                <a:spcPct val="150000"/>
              </a:lnSpc>
              <a:spcBef>
                <a:spcPts val="0"/>
              </a:spcBef>
              <a:buFont typeface="Wingdings" panose="05000000000000000000" charset="0"/>
              <a:buChar char=""/>
            </a:pPr>
            <a:r>
              <a:rPr lang="zh-CN" altLang="en-US" sz="2000" dirty="0">
                <a:effectLst/>
                <a:latin typeface="微软雅黑" panose="020B0503020204020204" pitchFamily="34" charset="-122"/>
                <a:ea typeface="微软雅黑" panose="020B0503020204020204" pitchFamily="34" charset="-122"/>
              </a:rPr>
              <a:t>图着色问题描述为：给定无向连通图</a:t>
            </a:r>
            <a:r>
              <a:rPr lang="en-US" altLang="zh-CN" sz="2000">
                <a:effectLst/>
                <a:latin typeface="微软雅黑" panose="020B0503020204020204" pitchFamily="34" charset="-122"/>
                <a:ea typeface="微软雅黑" panose="020B0503020204020204" pitchFamily="34" charset="-122"/>
              </a:rPr>
              <a:t>G=(V, E</a:t>
            </a:r>
            <a:r>
              <a:rPr lang="en-US" altLang="zh-CN" sz="2000" dirty="0">
                <a:effectLst/>
                <a:latin typeface="微软雅黑" panose="020B0503020204020204" pitchFamily="34" charset="-122"/>
                <a:ea typeface="微软雅黑" panose="020B0503020204020204" pitchFamily="34" charset="-122"/>
              </a:rPr>
              <a:t>)</a:t>
            </a:r>
            <a:r>
              <a:rPr lang="zh-CN" altLang="en-US" sz="2000" dirty="0">
                <a:effectLst/>
                <a:latin typeface="微软雅黑" panose="020B0503020204020204" pitchFamily="34" charset="-122"/>
                <a:ea typeface="微软雅黑" panose="020B0503020204020204" pitchFamily="34" charset="-122"/>
              </a:rPr>
              <a:t>和正整数</a:t>
            </a:r>
            <a:r>
              <a:rPr lang="en-US" altLang="zh-CN" sz="2000">
                <a:effectLst/>
                <a:latin typeface="微软雅黑" panose="020B0503020204020204" pitchFamily="34" charset="-122"/>
                <a:ea typeface="微软雅黑" panose="020B0503020204020204" pitchFamily="34" charset="-122"/>
              </a:rPr>
              <a:t>m</a:t>
            </a:r>
            <a:r>
              <a:rPr lang="zh-CN" altLang="en-US" sz="2000" dirty="0">
                <a:effectLst/>
                <a:latin typeface="微软雅黑" panose="020B0503020204020204" pitchFamily="34" charset="-122"/>
                <a:ea typeface="微软雅黑" panose="020B0503020204020204" pitchFamily="34" charset="-122"/>
              </a:rPr>
              <a:t>，求最小的整数</a:t>
            </a:r>
            <a:r>
              <a:rPr lang="en-US" altLang="zh-CN" sz="2000">
                <a:effectLst/>
                <a:latin typeface="微软雅黑" panose="020B0503020204020204" pitchFamily="34" charset="-122"/>
                <a:ea typeface="微软雅黑" panose="020B0503020204020204" pitchFamily="34" charset="-122"/>
              </a:rPr>
              <a:t>m</a:t>
            </a:r>
            <a:r>
              <a:rPr lang="zh-CN" altLang="en-US" sz="2000" dirty="0">
                <a:effectLst/>
                <a:latin typeface="微软雅黑" panose="020B0503020204020204" pitchFamily="34" charset="-122"/>
                <a:ea typeface="微软雅黑" panose="020B0503020204020204" pitchFamily="34" charset="-122"/>
              </a:rPr>
              <a:t>，使得用</a:t>
            </a:r>
            <a:r>
              <a:rPr lang="en-US" altLang="zh-CN" sz="2000">
                <a:effectLst/>
                <a:latin typeface="微软雅黑" panose="020B0503020204020204" pitchFamily="34" charset="-122"/>
                <a:ea typeface="微软雅黑" panose="020B0503020204020204" pitchFamily="34" charset="-122"/>
              </a:rPr>
              <a:t>m</a:t>
            </a:r>
            <a:r>
              <a:rPr lang="zh-CN" altLang="en-US" sz="2000" dirty="0">
                <a:effectLst/>
                <a:latin typeface="微软雅黑" panose="020B0503020204020204" pitchFamily="34" charset="-122"/>
                <a:ea typeface="微软雅黑" panose="020B0503020204020204" pitchFamily="34" charset="-122"/>
              </a:rPr>
              <a:t>种颜色对</a:t>
            </a:r>
            <a:r>
              <a:rPr lang="en-US" altLang="zh-CN" sz="2000">
                <a:effectLst/>
                <a:latin typeface="微软雅黑" panose="020B0503020204020204" pitchFamily="34" charset="-122"/>
                <a:ea typeface="微软雅黑" panose="020B0503020204020204" pitchFamily="34" charset="-122"/>
              </a:rPr>
              <a:t>G</a:t>
            </a:r>
            <a:r>
              <a:rPr lang="zh-CN" altLang="en-US" sz="2000" dirty="0">
                <a:effectLst/>
                <a:latin typeface="微软雅黑" panose="020B0503020204020204" pitchFamily="34" charset="-122"/>
                <a:ea typeface="微软雅黑" panose="020B0503020204020204" pitchFamily="34" charset="-122"/>
              </a:rPr>
              <a:t>中的顶点着色，使得任意两个相邻顶点着色不同。这个问题是</a:t>
            </a:r>
            <a:r>
              <a:rPr lang="zh-CN" altLang="en-US" sz="2000" dirty="0">
                <a:solidFill>
                  <a:srgbClr val="FF00FF"/>
                </a:solidFill>
                <a:effectLst/>
                <a:latin typeface="微软雅黑" panose="020B0503020204020204" pitchFamily="34" charset="-122"/>
                <a:ea typeface="微软雅黑" panose="020B0503020204020204" pitchFamily="34" charset="-122"/>
              </a:rPr>
              <a:t>图的</a:t>
            </a:r>
            <a:r>
              <a:rPr lang="en-US" altLang="zh-CN" sz="2000" dirty="0">
                <a:solidFill>
                  <a:srgbClr val="FF00FF"/>
                </a:solidFill>
                <a:effectLst/>
                <a:latin typeface="微软雅黑" panose="020B0503020204020204" pitchFamily="34" charset="-122"/>
                <a:ea typeface="微软雅黑" panose="020B0503020204020204" pitchFamily="34" charset="-122"/>
              </a:rPr>
              <a:t>m</a:t>
            </a:r>
            <a:r>
              <a:rPr lang="zh-CN" altLang="en-US" sz="2000" dirty="0">
                <a:solidFill>
                  <a:srgbClr val="FF00FF"/>
                </a:solidFill>
                <a:effectLst/>
                <a:latin typeface="微软雅黑" panose="020B0503020204020204" pitchFamily="34" charset="-122"/>
                <a:ea typeface="微软雅黑" panose="020B0503020204020204" pitchFamily="34" charset="-122"/>
              </a:rPr>
              <a:t>可着色判定问题</a:t>
            </a:r>
            <a:r>
              <a:rPr lang="zh-CN" altLang="en-US" sz="2000" dirty="0">
                <a:effectLst/>
                <a:latin typeface="微软雅黑" panose="020B0503020204020204" pitchFamily="34" charset="-122"/>
                <a:ea typeface="微软雅黑" panose="020B0503020204020204" pitchFamily="34" charset="-122"/>
              </a:rPr>
              <a:t>。</a:t>
            </a:r>
          </a:p>
          <a:p>
            <a:pPr marL="342900" indent="-342900" fontAlgn="auto">
              <a:lnSpc>
                <a:spcPct val="150000"/>
              </a:lnSpc>
              <a:spcBef>
                <a:spcPts val="0"/>
              </a:spcBef>
              <a:buFont typeface="Wingdings" panose="05000000000000000000" charset="0"/>
              <a:buChar char=""/>
            </a:pPr>
            <a:r>
              <a:rPr lang="zh-CN" altLang="en-US" sz="2000" dirty="0">
                <a:effectLst/>
                <a:latin typeface="微软雅黑" panose="020B0503020204020204" pitchFamily="34" charset="-122"/>
                <a:ea typeface="微软雅黑" panose="020B0503020204020204" pitchFamily="34" charset="-122"/>
              </a:rPr>
              <a:t>若一个图最少需要</a:t>
            </a:r>
            <a:r>
              <a:rPr lang="en-US" altLang="zh-CN" sz="2000" dirty="0">
                <a:effectLst/>
                <a:latin typeface="微软雅黑" panose="020B0503020204020204" pitchFamily="34" charset="-122"/>
                <a:ea typeface="微软雅黑" panose="020B0503020204020204" pitchFamily="34" charset="-122"/>
              </a:rPr>
              <a:t>m</a:t>
            </a:r>
            <a:r>
              <a:rPr lang="zh-CN" altLang="en-US" sz="2000" dirty="0">
                <a:effectLst/>
                <a:latin typeface="微软雅黑" panose="020B0503020204020204" pitchFamily="34" charset="-122"/>
                <a:ea typeface="微软雅黑" panose="020B0503020204020204" pitchFamily="34" charset="-122"/>
              </a:rPr>
              <a:t>种颜色才能使图中每条边连接的</a:t>
            </a:r>
            <a:r>
              <a:rPr lang="en-US" altLang="zh-CN" sz="2000" dirty="0">
                <a:effectLst/>
                <a:latin typeface="微软雅黑" panose="020B0503020204020204" pitchFamily="34" charset="-122"/>
                <a:ea typeface="微软雅黑" panose="020B0503020204020204" pitchFamily="34" charset="-122"/>
              </a:rPr>
              <a:t>2</a:t>
            </a:r>
            <a:r>
              <a:rPr lang="zh-CN" altLang="en-US" sz="2000" dirty="0">
                <a:effectLst/>
                <a:latin typeface="微软雅黑" panose="020B0503020204020204" pitchFamily="34" charset="-122"/>
                <a:ea typeface="微软雅黑" panose="020B0503020204020204" pitchFamily="34" charset="-122"/>
              </a:rPr>
              <a:t>个顶点着不同颜色，则称这个数</a:t>
            </a:r>
            <a:r>
              <a:rPr lang="en-US" altLang="zh-CN" sz="2000" dirty="0">
                <a:effectLst/>
                <a:latin typeface="微软雅黑" panose="020B0503020204020204" pitchFamily="34" charset="-122"/>
                <a:ea typeface="微软雅黑" panose="020B0503020204020204" pitchFamily="34" charset="-122"/>
              </a:rPr>
              <a:t>m</a:t>
            </a:r>
            <a:r>
              <a:rPr lang="zh-CN" altLang="en-US" sz="2000" dirty="0">
                <a:effectLst/>
                <a:latin typeface="微软雅黑" panose="020B0503020204020204" pitchFamily="34" charset="-122"/>
                <a:ea typeface="微软雅黑" panose="020B0503020204020204" pitchFamily="34" charset="-122"/>
              </a:rPr>
              <a:t>为该</a:t>
            </a:r>
            <a:r>
              <a:rPr lang="zh-CN" altLang="en-US" sz="2000" dirty="0">
                <a:solidFill>
                  <a:srgbClr val="FF00FF"/>
                </a:solidFill>
                <a:effectLst/>
                <a:latin typeface="微软雅黑" panose="020B0503020204020204" pitchFamily="34" charset="-122"/>
                <a:ea typeface="微软雅黑" panose="020B0503020204020204" pitchFamily="34" charset="-122"/>
              </a:rPr>
              <a:t>图的色数</a:t>
            </a:r>
            <a:r>
              <a:rPr lang="zh-CN" altLang="en-US" sz="2000" dirty="0">
                <a:effectLst/>
                <a:latin typeface="微软雅黑" panose="020B0503020204020204" pitchFamily="34" charset="-122"/>
                <a:ea typeface="微软雅黑" panose="020B0503020204020204" pitchFamily="34" charset="-122"/>
              </a:rPr>
              <a:t>。求一个图的色数</a:t>
            </a:r>
            <a:r>
              <a:rPr lang="en-US" altLang="zh-CN" sz="2000" dirty="0">
                <a:effectLst/>
                <a:latin typeface="微软雅黑" panose="020B0503020204020204" pitchFamily="34" charset="-122"/>
                <a:ea typeface="微软雅黑" panose="020B0503020204020204" pitchFamily="34" charset="-122"/>
              </a:rPr>
              <a:t>m</a:t>
            </a:r>
            <a:r>
              <a:rPr lang="zh-CN" altLang="en-US" sz="2000" dirty="0">
                <a:effectLst/>
                <a:latin typeface="微软雅黑" panose="020B0503020204020204" pitchFamily="34" charset="-122"/>
                <a:ea typeface="微软雅黑" panose="020B0503020204020204" pitchFamily="34" charset="-122"/>
              </a:rPr>
              <a:t>的问题称为图的</a:t>
            </a:r>
            <a:r>
              <a:rPr lang="en-US" altLang="zh-CN" sz="2000" dirty="0">
                <a:solidFill>
                  <a:srgbClr val="FF00FF"/>
                </a:solidFill>
                <a:effectLst/>
                <a:latin typeface="微软雅黑" panose="020B0503020204020204" pitchFamily="34" charset="-122"/>
                <a:ea typeface="微软雅黑" panose="020B0503020204020204" pitchFamily="34" charset="-122"/>
              </a:rPr>
              <a:t>m</a:t>
            </a:r>
            <a:r>
              <a:rPr lang="zh-CN" altLang="en-US" sz="2000" dirty="0">
                <a:solidFill>
                  <a:srgbClr val="FF00FF"/>
                </a:solidFill>
                <a:effectLst/>
                <a:latin typeface="微软雅黑" panose="020B0503020204020204" pitchFamily="34" charset="-122"/>
                <a:ea typeface="微软雅黑" panose="020B0503020204020204" pitchFamily="34" charset="-122"/>
              </a:rPr>
              <a:t>可着色优化问题</a:t>
            </a:r>
            <a:r>
              <a:rPr lang="zh-CN" altLang="en-US" sz="2000" dirty="0">
                <a:effectLst/>
                <a:latin typeface="微软雅黑" panose="020B0503020204020204" pitchFamily="34" charset="-122"/>
                <a:ea typeface="微软雅黑" panose="020B0503020204020204" pitchFamily="34" charset="-122"/>
              </a:rPr>
              <a:t>。</a:t>
            </a:r>
          </a:p>
          <a:p>
            <a:pPr>
              <a:lnSpc>
                <a:spcPct val="110000"/>
              </a:lnSpc>
              <a:spcBef>
                <a:spcPct val="50000"/>
              </a:spcBef>
            </a:pPr>
            <a:endParaRPr lang="zh-CN" altLang="en-US" sz="2800" b="1" dirty="0">
              <a:effectLst>
                <a:outerShdw blurRad="38100" dist="38100" dir="2700000">
                  <a:srgbClr val="000000"/>
                </a:outerShdw>
              </a:effectLst>
              <a:latin typeface="Times New Roman" panose="02020603050405020304" charset="0"/>
            </a:endParaRPr>
          </a:p>
        </p:txBody>
      </p:sp>
      <p:pic>
        <p:nvPicPr>
          <p:cNvPr id="26641" name="图片 26640"/>
          <p:cNvPicPr>
            <a:picLocks noChangeAspect="1"/>
          </p:cNvPicPr>
          <p:nvPr/>
        </p:nvPicPr>
        <p:blipFill>
          <a:blip r:embed="rId3"/>
          <a:stretch>
            <a:fillRect/>
          </a:stretch>
        </p:blipFill>
        <p:spPr>
          <a:xfrm>
            <a:off x="2538095" y="3768725"/>
            <a:ext cx="6012815" cy="256222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5.5 </a:t>
            </a:r>
            <a:r>
              <a:rPr altLang="zh-CN" dirty="0"/>
              <a:t>图的</a:t>
            </a:r>
            <a:r>
              <a:rPr lang="en-US" altLang="zh-CN" dirty="0"/>
              <a:t>m</a:t>
            </a:r>
            <a:r>
              <a:rPr dirty="0"/>
              <a:t>着色问题</a:t>
            </a:r>
          </a:p>
        </p:txBody>
      </p:sp>
      <p:sp>
        <p:nvSpPr>
          <p:cNvPr id="26639" name="矩形 26638"/>
          <p:cNvSpPr/>
          <p:nvPr/>
        </p:nvSpPr>
        <p:spPr>
          <a:xfrm>
            <a:off x="838200" y="1268730"/>
            <a:ext cx="10371455" cy="4011930"/>
          </a:xfrm>
          <a:prstGeom prst="rect">
            <a:avLst/>
          </a:prstGeom>
          <a:noFill/>
          <a:ln w="9525">
            <a:noFill/>
          </a:ln>
        </p:spPr>
        <p:txBody>
          <a:bodyPr wrap="square">
            <a:spAutoFit/>
          </a:bodyPr>
          <a:lstStyle/>
          <a:p>
            <a:pPr marL="342900" indent="-342900" fontAlgn="auto">
              <a:lnSpc>
                <a:spcPct val="150000"/>
              </a:lnSpc>
              <a:spcBef>
                <a:spcPts val="0"/>
              </a:spcBef>
              <a:buFont typeface="Wingdings" panose="05000000000000000000" charset="0"/>
              <a:buChar char=""/>
            </a:pPr>
            <a:r>
              <a:rPr sz="2000">
                <a:effectLst/>
                <a:latin typeface="微软雅黑" panose="020B0503020204020204" pitchFamily="34" charset="-122"/>
                <a:ea typeface="微软雅黑" panose="020B0503020204020204" pitchFamily="34" charset="-122"/>
              </a:rPr>
              <a:t>由于用m种颜色为无向图G=(V, E)着色，其中，V的顶点个数为n，可以用一个n元组C=(c1, c2, …, cn)来描述图的一种可能着色，其中，ci∈{1, 2, …, m}(1≤i≤n)表示赋予顶点i的颜色。</a:t>
            </a:r>
          </a:p>
          <a:p>
            <a:pPr marL="342900" indent="-342900" fontAlgn="auto">
              <a:lnSpc>
                <a:spcPct val="150000"/>
              </a:lnSpc>
              <a:spcBef>
                <a:spcPts val="0"/>
              </a:spcBef>
              <a:buFont typeface="Wingdings" panose="05000000000000000000" charset="0"/>
              <a:buChar char=""/>
            </a:pPr>
            <a:r>
              <a:rPr sz="2000">
                <a:effectLst/>
                <a:latin typeface="微软雅黑" panose="020B0503020204020204" pitchFamily="34" charset="-122"/>
                <a:ea typeface="微软雅黑" panose="020B0503020204020204" pitchFamily="34" charset="-122"/>
              </a:rPr>
              <a:t>例如，5元组(1, 2, 2, 3, 1)表示对具有5个顶点的无向图的一种着色，顶点1着颜色1，顶点2着颜色2，顶点3着颜色2，如此等等。</a:t>
            </a:r>
          </a:p>
          <a:p>
            <a:pPr marL="342900" indent="-342900" fontAlgn="auto">
              <a:lnSpc>
                <a:spcPct val="150000"/>
              </a:lnSpc>
              <a:spcBef>
                <a:spcPts val="0"/>
              </a:spcBef>
              <a:buFont typeface="Wingdings" panose="05000000000000000000" charset="0"/>
              <a:buChar char=""/>
            </a:pPr>
            <a:r>
              <a:rPr sz="2000">
                <a:effectLst/>
                <a:latin typeface="微软雅黑" panose="020B0503020204020204" pitchFamily="34" charset="-122"/>
                <a:ea typeface="微软雅黑" panose="020B0503020204020204" pitchFamily="34" charset="-122"/>
              </a:rPr>
              <a:t>如果在n元组C中，所有相邻顶点都不会着相同颜色，就称此n元组为可行解，否则为无效解。</a:t>
            </a:r>
          </a:p>
          <a:p>
            <a:pPr>
              <a:lnSpc>
                <a:spcPct val="110000"/>
              </a:lnSpc>
              <a:spcBef>
                <a:spcPct val="50000"/>
              </a:spcBef>
            </a:pPr>
            <a:endParaRPr lang="zh-CN" altLang="en-US" sz="2800" b="1" dirty="0">
              <a:effectLst>
                <a:outerShdw blurRad="38100" dist="38100" dir="2700000">
                  <a:srgbClr val="000000"/>
                </a:outerShdw>
              </a:effectLst>
              <a:latin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5.5 </a:t>
            </a:r>
            <a:r>
              <a:rPr altLang="zh-CN" dirty="0"/>
              <a:t>图的</a:t>
            </a:r>
            <a:r>
              <a:rPr lang="en-US" altLang="zh-CN" dirty="0"/>
              <a:t>m</a:t>
            </a:r>
            <a:r>
              <a:rPr dirty="0"/>
              <a:t>着色问题</a:t>
            </a:r>
          </a:p>
        </p:txBody>
      </p:sp>
      <p:sp>
        <p:nvSpPr>
          <p:cNvPr id="26639" name="矩形 26638"/>
          <p:cNvSpPr/>
          <p:nvPr/>
        </p:nvSpPr>
        <p:spPr>
          <a:xfrm>
            <a:off x="838200" y="1167130"/>
            <a:ext cx="10371455" cy="5262245"/>
          </a:xfrm>
          <a:prstGeom prst="rect">
            <a:avLst/>
          </a:prstGeom>
          <a:noFill/>
          <a:ln w="9525">
            <a:noFill/>
          </a:ln>
        </p:spPr>
        <p:txBody>
          <a:bodyPr wrap="square">
            <a:spAutoFit/>
          </a:bodyPr>
          <a:lstStyle/>
          <a:p>
            <a:pPr indent="0" fontAlgn="auto">
              <a:lnSpc>
                <a:spcPct val="150000"/>
              </a:lnSpc>
              <a:spcBef>
                <a:spcPts val="0"/>
              </a:spcBef>
              <a:buFont typeface="Wingdings" panose="05000000000000000000" charset="0"/>
              <a:buNone/>
            </a:pPr>
            <a:r>
              <a:rPr sz="2400" b="1">
                <a:solidFill>
                  <a:srgbClr val="3333FF"/>
                </a:solidFill>
                <a:effectLst/>
                <a:latin typeface="微软雅黑" panose="020B0503020204020204" pitchFamily="34" charset="-122"/>
                <a:ea typeface="微软雅黑" panose="020B0503020204020204" pitchFamily="34" charset="-122"/>
              </a:rPr>
              <a:t>回溯法求解图着色问题：</a:t>
            </a:r>
          </a:p>
          <a:p>
            <a:pPr marL="342900" indent="-342900" fontAlgn="auto">
              <a:lnSpc>
                <a:spcPct val="150000"/>
              </a:lnSpc>
              <a:spcBef>
                <a:spcPts val="0"/>
              </a:spcBef>
              <a:buFont typeface="Wingdings" panose="05000000000000000000" charset="0"/>
              <a:buChar char=""/>
            </a:pPr>
            <a:r>
              <a:rPr sz="2000">
                <a:effectLst/>
                <a:latin typeface="微软雅黑" panose="020B0503020204020204" pitchFamily="34" charset="-122"/>
                <a:ea typeface="微软雅黑" panose="020B0503020204020204" pitchFamily="34" charset="-122"/>
              </a:rPr>
              <a:t>首先把所有顶点的颜色初始化为0，然后依次为每个顶点着色。如果其中i个顶点已经着色，并且相邻两个顶点的颜色都不一样，就称当前的着色是有效的局部着色；否则，就称为无效的着色。</a:t>
            </a:r>
          </a:p>
          <a:p>
            <a:pPr marL="342900" indent="-342900" fontAlgn="auto">
              <a:lnSpc>
                <a:spcPct val="150000"/>
              </a:lnSpc>
              <a:spcBef>
                <a:spcPts val="0"/>
              </a:spcBef>
              <a:buFont typeface="Wingdings" panose="05000000000000000000" charset="0"/>
              <a:buChar char=""/>
            </a:pPr>
            <a:r>
              <a:rPr sz="2000">
                <a:effectLst/>
                <a:latin typeface="微软雅黑" panose="020B0503020204020204" pitchFamily="34" charset="-122"/>
                <a:ea typeface="微软雅黑" panose="020B0503020204020204" pitchFamily="34" charset="-122"/>
              </a:rPr>
              <a:t>如果由根节点到当前节点路径上的着色，对应于一个有效着色，并且路径的长度小于n，那么相应的着色是有效的局部着色。这时，就从当前节点出发，继续探索它的儿子节点，并把儿子结点标记为当前结点。在另一方面，如果在相应路径上搜索不到有效的着色，就把当前结点标记为d_结点，并把控制转移去搜索对应于另一种颜色的兄弟结点。</a:t>
            </a:r>
          </a:p>
          <a:p>
            <a:pPr marL="342900" indent="-342900" fontAlgn="auto">
              <a:lnSpc>
                <a:spcPct val="150000"/>
              </a:lnSpc>
              <a:spcBef>
                <a:spcPts val="0"/>
              </a:spcBef>
              <a:buFont typeface="Wingdings" panose="05000000000000000000" charset="0"/>
              <a:buChar char=""/>
            </a:pPr>
            <a:r>
              <a:rPr sz="2000">
                <a:effectLst/>
                <a:latin typeface="微软雅黑" panose="020B0503020204020204" pitchFamily="34" charset="-122"/>
                <a:ea typeface="微软雅黑" panose="020B0503020204020204" pitchFamily="34" charset="-122"/>
              </a:rPr>
              <a:t>如果对所有m个兄弟结点，都搜索不到一种有效的着色，就回溯到它的父亲结点，并把父亲结点标记为d_结点，转移去搜索父亲结点的兄弟结点。这种搜索过程一直进行，直到根结点变为d_结点，或者搜索路径长度等于n，并找到了一个有效的着色为止。</a:t>
            </a:r>
            <a:endParaRPr lang="zh-CN" altLang="en-US" sz="2800" b="1" dirty="0">
              <a:effectLst>
                <a:outerShdw blurRad="38100" dist="38100" dir="2700000">
                  <a:srgbClr val="000000"/>
                </a:outerShdw>
              </a:effectLst>
              <a:latin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5.5 </a:t>
            </a:r>
            <a:r>
              <a:rPr altLang="zh-CN" dirty="0"/>
              <a:t>图的</a:t>
            </a:r>
            <a:r>
              <a:rPr lang="en-US" altLang="zh-CN" dirty="0"/>
              <a:t>m</a:t>
            </a:r>
            <a:r>
              <a:rPr dirty="0"/>
              <a:t>着色问题</a:t>
            </a:r>
          </a:p>
        </p:txBody>
      </p:sp>
      <p:sp>
        <p:nvSpPr>
          <p:cNvPr id="2" name="文本框 1"/>
          <p:cNvSpPr txBox="1"/>
          <p:nvPr/>
        </p:nvSpPr>
        <p:spPr>
          <a:xfrm>
            <a:off x="838200" y="1181100"/>
            <a:ext cx="3840480" cy="645160"/>
          </a:xfrm>
          <a:prstGeom prst="rect">
            <a:avLst/>
          </a:prstGeom>
          <a:noFill/>
        </p:spPr>
        <p:txBody>
          <a:bodyPr wrap="none" rtlCol="0" anchor="t">
            <a:spAutoFit/>
          </a:bodyPr>
          <a:lstStyle/>
          <a:p>
            <a:pPr marL="0" algn="l" defTabSz="913765" fontAlgn="auto">
              <a:lnSpc>
                <a:spcPct val="150000"/>
              </a:lnSpc>
              <a:spcBef>
                <a:spcPts val="0"/>
              </a:spcBef>
              <a:buFont typeface="+mj-lt"/>
              <a:buNone/>
            </a:pPr>
            <a:r>
              <a:rPr lang="zh-CN" altLang="en-US" sz="2400" dirty="0">
                <a:latin typeface="微软雅黑" panose="020B0503020204020204" pitchFamily="34" charset="-122"/>
                <a:ea typeface="微软雅黑" panose="020B0503020204020204" pitchFamily="34" charset="-122"/>
                <a:sym typeface="+mn-ea"/>
              </a:rPr>
              <a:t>回溯法求解图着色问题示例</a:t>
            </a:r>
          </a:p>
        </p:txBody>
      </p:sp>
      <p:sp>
        <p:nvSpPr>
          <p:cNvPr id="147462" name="椭圆 147461"/>
          <p:cNvSpPr/>
          <p:nvPr/>
        </p:nvSpPr>
        <p:spPr>
          <a:xfrm>
            <a:off x="1841500" y="2098675"/>
            <a:ext cx="392113" cy="354013"/>
          </a:xfrm>
          <a:prstGeom prst="ellipse">
            <a:avLst/>
          </a:prstGeom>
          <a:noFill/>
          <a:ln w="9525" cap="flat" cmpd="sng">
            <a:solidFill>
              <a:srgbClr val="000000"/>
            </a:solidFill>
            <a:prstDash val="solid"/>
            <a:headEnd type="none" w="med" len="med"/>
            <a:tailEnd type="none" w="med" len="med"/>
          </a:ln>
        </p:spPr>
        <p:txBody>
          <a:bodyPr lIns="18000" tIns="0" rIns="0" bIns="0"/>
          <a:lstStyle/>
          <a:p>
            <a:pPr algn="just" eaLnBrk="0" hangingPunct="0">
              <a:lnSpc>
                <a:spcPct val="80000"/>
              </a:lnSpc>
            </a:pPr>
            <a:r>
              <a:rPr lang="en-US" altLang="zh-CN" sz="2000">
                <a:effectLst/>
                <a:latin typeface="Times New Roman" panose="02020603050405020304" charset="0"/>
              </a:rPr>
              <a:t>A</a:t>
            </a:r>
          </a:p>
        </p:txBody>
      </p:sp>
      <p:sp>
        <p:nvSpPr>
          <p:cNvPr id="147463" name="椭圆 147462"/>
          <p:cNvSpPr/>
          <p:nvPr/>
        </p:nvSpPr>
        <p:spPr>
          <a:xfrm>
            <a:off x="2640013" y="3044825"/>
            <a:ext cx="393700" cy="354013"/>
          </a:xfrm>
          <a:prstGeom prst="ellipse">
            <a:avLst/>
          </a:prstGeom>
          <a:noFill/>
          <a:ln w="9525" cap="flat" cmpd="sng">
            <a:solidFill>
              <a:srgbClr val="000000"/>
            </a:solidFill>
            <a:prstDash val="solid"/>
            <a:headEnd type="none" w="med" len="med"/>
            <a:tailEnd type="none" w="med" len="med"/>
          </a:ln>
        </p:spPr>
        <p:txBody>
          <a:bodyPr lIns="18000" tIns="0" rIns="0" bIns="0"/>
          <a:lstStyle/>
          <a:p>
            <a:pPr algn="just" eaLnBrk="0" hangingPunct="0">
              <a:lnSpc>
                <a:spcPct val="80000"/>
              </a:lnSpc>
            </a:pPr>
            <a:r>
              <a:rPr lang="en-US" altLang="zh-CN" sz="2000">
                <a:effectLst/>
                <a:latin typeface="Times New Roman" panose="02020603050405020304" charset="0"/>
              </a:rPr>
              <a:t>C</a:t>
            </a:r>
          </a:p>
        </p:txBody>
      </p:sp>
      <p:sp>
        <p:nvSpPr>
          <p:cNvPr id="147464" name="椭圆 147463"/>
          <p:cNvSpPr/>
          <p:nvPr/>
        </p:nvSpPr>
        <p:spPr>
          <a:xfrm>
            <a:off x="1000125" y="3073400"/>
            <a:ext cx="392113" cy="354013"/>
          </a:xfrm>
          <a:prstGeom prst="ellipse">
            <a:avLst/>
          </a:prstGeom>
          <a:noFill/>
          <a:ln w="9525" cap="flat" cmpd="sng">
            <a:solidFill>
              <a:srgbClr val="000000"/>
            </a:solidFill>
            <a:prstDash val="solid"/>
            <a:headEnd type="none" w="med" len="med"/>
            <a:tailEnd type="none" w="med" len="med"/>
          </a:ln>
        </p:spPr>
        <p:txBody>
          <a:bodyPr lIns="18000" tIns="0" rIns="0" bIns="0"/>
          <a:lstStyle/>
          <a:p>
            <a:pPr algn="just" eaLnBrk="0" hangingPunct="0">
              <a:lnSpc>
                <a:spcPct val="80000"/>
              </a:lnSpc>
            </a:pPr>
            <a:r>
              <a:rPr lang="en-US" altLang="zh-CN" sz="2000">
                <a:effectLst/>
                <a:latin typeface="Times New Roman" panose="02020603050405020304" charset="0"/>
              </a:rPr>
              <a:t>B</a:t>
            </a:r>
          </a:p>
        </p:txBody>
      </p:sp>
      <p:sp>
        <p:nvSpPr>
          <p:cNvPr id="147465" name="椭圆 147464"/>
          <p:cNvSpPr/>
          <p:nvPr/>
        </p:nvSpPr>
        <p:spPr>
          <a:xfrm>
            <a:off x="971550" y="4302125"/>
            <a:ext cx="392113" cy="352425"/>
          </a:xfrm>
          <a:prstGeom prst="ellipse">
            <a:avLst/>
          </a:prstGeom>
          <a:noFill/>
          <a:ln w="9525" cap="flat" cmpd="sng">
            <a:solidFill>
              <a:srgbClr val="000000"/>
            </a:solidFill>
            <a:prstDash val="solid"/>
            <a:headEnd type="none" w="med" len="med"/>
            <a:tailEnd type="none" w="med" len="med"/>
          </a:ln>
        </p:spPr>
        <p:txBody>
          <a:bodyPr lIns="18000" tIns="0" rIns="0" bIns="0"/>
          <a:lstStyle/>
          <a:p>
            <a:pPr algn="just" eaLnBrk="0" hangingPunct="0">
              <a:lnSpc>
                <a:spcPct val="80000"/>
              </a:lnSpc>
            </a:pPr>
            <a:r>
              <a:rPr lang="en-US" altLang="zh-CN" sz="2000">
                <a:effectLst/>
                <a:latin typeface="Times New Roman" panose="02020603050405020304" charset="0"/>
              </a:rPr>
              <a:t>D</a:t>
            </a:r>
          </a:p>
        </p:txBody>
      </p:sp>
      <p:sp>
        <p:nvSpPr>
          <p:cNvPr id="147466" name="椭圆 147465"/>
          <p:cNvSpPr/>
          <p:nvPr/>
        </p:nvSpPr>
        <p:spPr>
          <a:xfrm>
            <a:off x="2598738" y="4373563"/>
            <a:ext cx="392112" cy="354012"/>
          </a:xfrm>
          <a:prstGeom prst="ellipse">
            <a:avLst/>
          </a:prstGeom>
          <a:noFill/>
          <a:ln w="9525" cap="flat" cmpd="sng">
            <a:solidFill>
              <a:srgbClr val="000000"/>
            </a:solidFill>
            <a:prstDash val="solid"/>
            <a:headEnd type="none" w="med" len="med"/>
            <a:tailEnd type="none" w="med" len="med"/>
          </a:ln>
        </p:spPr>
        <p:txBody>
          <a:bodyPr lIns="18000" tIns="0" rIns="0" bIns="0"/>
          <a:lstStyle/>
          <a:p>
            <a:pPr algn="just" eaLnBrk="0" hangingPunct="0">
              <a:lnSpc>
                <a:spcPct val="80000"/>
              </a:lnSpc>
            </a:pPr>
            <a:r>
              <a:rPr lang="en-US" altLang="zh-CN" sz="2000">
                <a:effectLst/>
                <a:latin typeface="Times New Roman" panose="02020603050405020304" charset="0"/>
              </a:rPr>
              <a:t>E</a:t>
            </a:r>
          </a:p>
        </p:txBody>
      </p:sp>
      <p:sp>
        <p:nvSpPr>
          <p:cNvPr id="147467" name="直接连接符 147466"/>
          <p:cNvSpPr/>
          <p:nvPr/>
        </p:nvSpPr>
        <p:spPr>
          <a:xfrm flipH="1">
            <a:off x="1293813" y="2416175"/>
            <a:ext cx="603250" cy="669925"/>
          </a:xfrm>
          <a:prstGeom prst="line">
            <a:avLst/>
          </a:prstGeom>
          <a:ln w="9525" cap="flat" cmpd="sng">
            <a:solidFill>
              <a:srgbClr val="000000"/>
            </a:solidFill>
            <a:prstDash val="solid"/>
            <a:headEnd type="none" w="med" len="med"/>
            <a:tailEnd type="none" w="med" len="med"/>
          </a:ln>
        </p:spPr>
      </p:sp>
      <p:sp>
        <p:nvSpPr>
          <p:cNvPr id="147468" name="直接连接符 147467"/>
          <p:cNvSpPr/>
          <p:nvPr/>
        </p:nvSpPr>
        <p:spPr>
          <a:xfrm>
            <a:off x="2163763" y="2395538"/>
            <a:ext cx="546100" cy="693737"/>
          </a:xfrm>
          <a:prstGeom prst="line">
            <a:avLst/>
          </a:prstGeom>
          <a:ln w="9525" cap="flat" cmpd="sng">
            <a:solidFill>
              <a:srgbClr val="000000"/>
            </a:solidFill>
            <a:prstDash val="solid"/>
            <a:headEnd type="none" w="med" len="med"/>
            <a:tailEnd type="none" w="med" len="med"/>
          </a:ln>
        </p:spPr>
      </p:sp>
      <p:sp>
        <p:nvSpPr>
          <p:cNvPr id="147469" name="直接连接符 147468"/>
          <p:cNvSpPr/>
          <p:nvPr/>
        </p:nvSpPr>
        <p:spPr>
          <a:xfrm>
            <a:off x="1392238" y="3276600"/>
            <a:ext cx="1247775" cy="0"/>
          </a:xfrm>
          <a:prstGeom prst="line">
            <a:avLst/>
          </a:prstGeom>
          <a:ln w="9525" cap="flat" cmpd="sng">
            <a:solidFill>
              <a:srgbClr val="000000"/>
            </a:solidFill>
            <a:prstDash val="solid"/>
            <a:headEnd type="none" w="med" len="med"/>
            <a:tailEnd type="none" w="med" len="med"/>
          </a:ln>
        </p:spPr>
      </p:sp>
      <p:sp>
        <p:nvSpPr>
          <p:cNvPr id="147470" name="直接连接符 147469"/>
          <p:cNvSpPr/>
          <p:nvPr/>
        </p:nvSpPr>
        <p:spPr>
          <a:xfrm>
            <a:off x="1195388" y="3427413"/>
            <a:ext cx="0" cy="852487"/>
          </a:xfrm>
          <a:prstGeom prst="line">
            <a:avLst/>
          </a:prstGeom>
          <a:ln w="9525" cap="flat" cmpd="sng">
            <a:solidFill>
              <a:srgbClr val="000000"/>
            </a:solidFill>
            <a:prstDash val="solid"/>
            <a:headEnd type="none" w="med" len="med"/>
            <a:tailEnd type="none" w="med" len="med"/>
          </a:ln>
        </p:spPr>
      </p:sp>
      <p:sp>
        <p:nvSpPr>
          <p:cNvPr id="147471" name="直接连接符 147470"/>
          <p:cNvSpPr/>
          <p:nvPr/>
        </p:nvSpPr>
        <p:spPr>
          <a:xfrm flipH="1">
            <a:off x="2822575" y="3398838"/>
            <a:ext cx="0" cy="960437"/>
          </a:xfrm>
          <a:prstGeom prst="line">
            <a:avLst/>
          </a:prstGeom>
          <a:ln w="9525" cap="flat" cmpd="sng">
            <a:solidFill>
              <a:srgbClr val="000000"/>
            </a:solidFill>
            <a:prstDash val="solid"/>
            <a:headEnd type="none" w="med" len="med"/>
            <a:tailEnd type="none" w="med" len="med"/>
          </a:ln>
        </p:spPr>
      </p:sp>
      <p:sp>
        <p:nvSpPr>
          <p:cNvPr id="147472" name="直接连接符 147471"/>
          <p:cNvSpPr/>
          <p:nvPr/>
        </p:nvSpPr>
        <p:spPr>
          <a:xfrm flipV="1">
            <a:off x="1363663" y="4495800"/>
            <a:ext cx="1235075" cy="1588"/>
          </a:xfrm>
          <a:prstGeom prst="line">
            <a:avLst/>
          </a:prstGeom>
          <a:ln w="9525" cap="flat" cmpd="sng">
            <a:solidFill>
              <a:srgbClr val="000000"/>
            </a:solidFill>
            <a:prstDash val="solid"/>
            <a:headEnd type="none" w="med" len="med"/>
            <a:tailEnd type="none" w="med" len="med"/>
          </a:ln>
        </p:spPr>
      </p:sp>
      <p:sp>
        <p:nvSpPr>
          <p:cNvPr id="147473" name="直接连接符 147472"/>
          <p:cNvSpPr/>
          <p:nvPr/>
        </p:nvSpPr>
        <p:spPr>
          <a:xfrm>
            <a:off x="1322388" y="3370263"/>
            <a:ext cx="1360487" cy="1031875"/>
          </a:xfrm>
          <a:prstGeom prst="line">
            <a:avLst/>
          </a:prstGeom>
          <a:ln w="9525" cap="flat" cmpd="sng">
            <a:solidFill>
              <a:srgbClr val="000000"/>
            </a:solidFill>
            <a:prstDash val="solid"/>
            <a:headEnd type="none" w="med" len="med"/>
            <a:tailEnd type="none" w="med" len="med"/>
          </a:ln>
        </p:spPr>
      </p:sp>
      <p:sp>
        <p:nvSpPr>
          <p:cNvPr id="147461" name="文本框 147460"/>
          <p:cNvSpPr txBox="1"/>
          <p:nvPr/>
        </p:nvSpPr>
        <p:spPr>
          <a:xfrm>
            <a:off x="6010275" y="3927475"/>
            <a:ext cx="533400" cy="273050"/>
          </a:xfrm>
          <a:prstGeom prst="rect">
            <a:avLst/>
          </a:prstGeom>
          <a:noFill/>
          <a:ln w="9525">
            <a:noFill/>
          </a:ln>
        </p:spPr>
        <p:txBody>
          <a:bodyPr lIns="0" tIns="0" rIns="0" bIns="0"/>
          <a:lstStyle/>
          <a:p>
            <a:pPr algn="just" eaLnBrk="0" hangingPunct="0">
              <a:lnSpc>
                <a:spcPct val="80000"/>
              </a:lnSpc>
            </a:pPr>
            <a:r>
              <a:rPr lang="en-US" altLang="zh-CN" sz="2000" b="1">
                <a:effectLst/>
                <a:latin typeface="Times New Roman" panose="02020603050405020304" charset="0"/>
              </a:rPr>
              <a:t>D=1</a:t>
            </a:r>
          </a:p>
        </p:txBody>
      </p:sp>
      <p:sp>
        <p:nvSpPr>
          <p:cNvPr id="147474" name="椭圆 147473"/>
          <p:cNvSpPr/>
          <p:nvPr/>
        </p:nvSpPr>
        <p:spPr>
          <a:xfrm>
            <a:off x="6950075" y="1255713"/>
            <a:ext cx="381000" cy="322262"/>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2000" b="1">
                <a:effectLst/>
                <a:latin typeface="Times New Roman" panose="02020603050405020304" charset="0"/>
              </a:rPr>
              <a:t>1</a:t>
            </a:r>
          </a:p>
        </p:txBody>
      </p:sp>
      <p:sp>
        <p:nvSpPr>
          <p:cNvPr id="147475" name="椭圆 147474"/>
          <p:cNvSpPr/>
          <p:nvPr/>
        </p:nvSpPr>
        <p:spPr>
          <a:xfrm>
            <a:off x="6178550" y="2003425"/>
            <a:ext cx="381000" cy="322263"/>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2000" b="1">
                <a:effectLst/>
                <a:latin typeface="Times New Roman" panose="02020603050405020304" charset="0"/>
              </a:rPr>
              <a:t>2</a:t>
            </a:r>
          </a:p>
        </p:txBody>
      </p:sp>
      <p:sp>
        <p:nvSpPr>
          <p:cNvPr id="147476" name="椭圆 147475"/>
          <p:cNvSpPr/>
          <p:nvPr/>
        </p:nvSpPr>
        <p:spPr>
          <a:xfrm>
            <a:off x="5435600" y="2795588"/>
            <a:ext cx="381000" cy="322262"/>
          </a:xfrm>
          <a:prstGeom prst="ellipse">
            <a:avLst/>
          </a:prstGeom>
          <a:solidFill>
            <a:srgbClr val="CC0000"/>
          </a:solid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2000" b="1">
                <a:effectLst/>
                <a:latin typeface="Times New Roman" panose="02020603050405020304" charset="0"/>
              </a:rPr>
              <a:t>3</a:t>
            </a:r>
          </a:p>
        </p:txBody>
      </p:sp>
      <p:sp>
        <p:nvSpPr>
          <p:cNvPr id="147477" name="椭圆 147476"/>
          <p:cNvSpPr/>
          <p:nvPr/>
        </p:nvSpPr>
        <p:spPr>
          <a:xfrm>
            <a:off x="6178550" y="2811463"/>
            <a:ext cx="381000" cy="322262"/>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2000" b="1">
                <a:effectLst/>
                <a:latin typeface="Times New Roman" panose="02020603050405020304" charset="0"/>
              </a:rPr>
              <a:t>4</a:t>
            </a:r>
          </a:p>
        </p:txBody>
      </p:sp>
      <p:sp>
        <p:nvSpPr>
          <p:cNvPr id="147478" name="椭圆 147477"/>
          <p:cNvSpPr/>
          <p:nvPr/>
        </p:nvSpPr>
        <p:spPr>
          <a:xfrm>
            <a:off x="5659438" y="3570288"/>
            <a:ext cx="381000" cy="322262"/>
          </a:xfrm>
          <a:prstGeom prst="ellipse">
            <a:avLst/>
          </a:prstGeom>
          <a:solidFill>
            <a:srgbClr val="CC0000"/>
          </a:solid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2000" b="1">
                <a:effectLst/>
                <a:latin typeface="Times New Roman" panose="02020603050405020304" charset="0"/>
              </a:rPr>
              <a:t>5</a:t>
            </a:r>
          </a:p>
        </p:txBody>
      </p:sp>
      <p:sp>
        <p:nvSpPr>
          <p:cNvPr id="147479" name="椭圆 147478"/>
          <p:cNvSpPr/>
          <p:nvPr/>
        </p:nvSpPr>
        <p:spPr>
          <a:xfrm>
            <a:off x="6178550" y="3570288"/>
            <a:ext cx="381000" cy="322262"/>
          </a:xfrm>
          <a:prstGeom prst="ellipse">
            <a:avLst/>
          </a:prstGeom>
          <a:solidFill>
            <a:srgbClr val="CC0000"/>
          </a:solid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2000" b="1">
                <a:effectLst/>
                <a:latin typeface="Times New Roman" panose="02020603050405020304" charset="0"/>
              </a:rPr>
              <a:t>6</a:t>
            </a:r>
          </a:p>
        </p:txBody>
      </p:sp>
      <p:sp>
        <p:nvSpPr>
          <p:cNvPr id="147480" name="椭圆 147479"/>
          <p:cNvSpPr/>
          <p:nvPr/>
        </p:nvSpPr>
        <p:spPr>
          <a:xfrm>
            <a:off x="6683375" y="3582988"/>
            <a:ext cx="381000" cy="322262"/>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2000" b="1">
                <a:effectLst/>
                <a:latin typeface="Times New Roman" panose="02020603050405020304" charset="0"/>
              </a:rPr>
              <a:t>7</a:t>
            </a:r>
          </a:p>
        </p:txBody>
      </p:sp>
      <p:sp>
        <p:nvSpPr>
          <p:cNvPr id="147481" name="直接连接符 147480"/>
          <p:cNvSpPr/>
          <p:nvPr/>
        </p:nvSpPr>
        <p:spPr>
          <a:xfrm flipH="1">
            <a:off x="6472238" y="1527175"/>
            <a:ext cx="519112" cy="487363"/>
          </a:xfrm>
          <a:prstGeom prst="line">
            <a:avLst/>
          </a:prstGeom>
          <a:ln w="9525" cap="flat" cmpd="sng">
            <a:solidFill>
              <a:srgbClr val="000000"/>
            </a:solidFill>
            <a:prstDash val="solid"/>
            <a:headEnd type="none" w="med" len="med"/>
            <a:tailEnd type="none" w="med" len="med"/>
          </a:ln>
        </p:spPr>
      </p:sp>
      <p:sp>
        <p:nvSpPr>
          <p:cNvPr id="147482" name="直接连接符 147481"/>
          <p:cNvSpPr/>
          <p:nvPr/>
        </p:nvSpPr>
        <p:spPr>
          <a:xfrm flipH="1">
            <a:off x="5715000" y="2284413"/>
            <a:ext cx="533400" cy="531812"/>
          </a:xfrm>
          <a:prstGeom prst="line">
            <a:avLst/>
          </a:prstGeom>
          <a:ln w="9525" cap="flat" cmpd="sng">
            <a:solidFill>
              <a:srgbClr val="000000"/>
            </a:solidFill>
            <a:prstDash val="solid"/>
            <a:headEnd type="none" w="med" len="med"/>
            <a:tailEnd type="none" w="med" len="med"/>
          </a:ln>
        </p:spPr>
      </p:sp>
      <p:sp>
        <p:nvSpPr>
          <p:cNvPr id="147483" name="直接连接符 147482"/>
          <p:cNvSpPr/>
          <p:nvPr/>
        </p:nvSpPr>
        <p:spPr>
          <a:xfrm>
            <a:off x="6361113" y="2339975"/>
            <a:ext cx="0" cy="463550"/>
          </a:xfrm>
          <a:prstGeom prst="line">
            <a:avLst/>
          </a:prstGeom>
          <a:ln w="9525" cap="flat" cmpd="sng">
            <a:solidFill>
              <a:srgbClr val="000000"/>
            </a:solidFill>
            <a:prstDash val="solid"/>
            <a:headEnd type="none" w="med" len="med"/>
            <a:tailEnd type="none" w="med" len="med"/>
          </a:ln>
        </p:spPr>
      </p:sp>
      <p:sp>
        <p:nvSpPr>
          <p:cNvPr id="147484" name="直接连接符 147483"/>
          <p:cNvSpPr/>
          <p:nvPr/>
        </p:nvSpPr>
        <p:spPr>
          <a:xfrm flipH="1">
            <a:off x="5856288" y="3100388"/>
            <a:ext cx="392112" cy="474662"/>
          </a:xfrm>
          <a:prstGeom prst="line">
            <a:avLst/>
          </a:prstGeom>
          <a:ln w="9525" cap="flat" cmpd="sng">
            <a:solidFill>
              <a:srgbClr val="000000"/>
            </a:solidFill>
            <a:prstDash val="solid"/>
            <a:headEnd type="none" w="med" len="med"/>
            <a:tailEnd type="none" w="med" len="med"/>
          </a:ln>
        </p:spPr>
      </p:sp>
      <p:sp>
        <p:nvSpPr>
          <p:cNvPr id="147485" name="直接连接符 147484"/>
          <p:cNvSpPr/>
          <p:nvPr/>
        </p:nvSpPr>
        <p:spPr>
          <a:xfrm>
            <a:off x="6346825" y="3140075"/>
            <a:ext cx="0" cy="422275"/>
          </a:xfrm>
          <a:prstGeom prst="line">
            <a:avLst/>
          </a:prstGeom>
          <a:ln w="9525" cap="flat" cmpd="sng">
            <a:solidFill>
              <a:srgbClr val="000000"/>
            </a:solidFill>
            <a:prstDash val="solid"/>
            <a:headEnd type="none" w="med" len="med"/>
            <a:tailEnd type="none" w="med" len="med"/>
          </a:ln>
        </p:spPr>
      </p:sp>
      <p:sp>
        <p:nvSpPr>
          <p:cNvPr id="147486" name="直接连接符 147485"/>
          <p:cNvSpPr/>
          <p:nvPr/>
        </p:nvSpPr>
        <p:spPr>
          <a:xfrm>
            <a:off x="6459538" y="3111500"/>
            <a:ext cx="336550" cy="463550"/>
          </a:xfrm>
          <a:prstGeom prst="line">
            <a:avLst/>
          </a:prstGeom>
          <a:ln w="9525" cap="flat" cmpd="sng">
            <a:solidFill>
              <a:srgbClr val="000000"/>
            </a:solidFill>
            <a:prstDash val="solid"/>
            <a:headEnd type="none" w="med" len="med"/>
            <a:tailEnd type="none" w="med" len="med"/>
          </a:ln>
        </p:spPr>
      </p:sp>
      <p:sp>
        <p:nvSpPr>
          <p:cNvPr id="147487" name="椭圆 147486"/>
          <p:cNvSpPr/>
          <p:nvPr/>
        </p:nvSpPr>
        <p:spPr>
          <a:xfrm>
            <a:off x="6164263" y="4341813"/>
            <a:ext cx="381000" cy="322262"/>
          </a:xfrm>
          <a:prstGeom prst="ellipse">
            <a:avLst/>
          </a:prstGeom>
          <a:no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2000" b="1">
                <a:effectLst/>
                <a:latin typeface="Times New Roman" panose="02020603050405020304" charset="0"/>
              </a:rPr>
              <a:t>8</a:t>
            </a:r>
          </a:p>
        </p:txBody>
      </p:sp>
      <p:sp>
        <p:nvSpPr>
          <p:cNvPr id="147488" name="椭圆 147487"/>
          <p:cNvSpPr/>
          <p:nvPr/>
        </p:nvSpPr>
        <p:spPr>
          <a:xfrm>
            <a:off x="6683375" y="4341813"/>
            <a:ext cx="381000" cy="322262"/>
          </a:xfrm>
          <a:prstGeom prst="ellipse">
            <a:avLst/>
          </a:prstGeom>
          <a:solidFill>
            <a:srgbClr val="CC0000"/>
          </a:solidFill>
          <a:ln w="9525" cap="flat" cmpd="sng">
            <a:solidFill>
              <a:srgbClr val="000000"/>
            </a:solidFill>
            <a:prstDash val="solid"/>
            <a:headEnd type="none" w="med" len="med"/>
            <a:tailEnd type="none" w="med" len="med"/>
          </a:ln>
        </p:spPr>
        <p:txBody>
          <a:bodyPr lIns="28800" tIns="0" rIns="0" bIns="0"/>
          <a:lstStyle/>
          <a:p>
            <a:pPr algn="just" eaLnBrk="0" hangingPunct="0">
              <a:lnSpc>
                <a:spcPct val="72000"/>
              </a:lnSpc>
            </a:pPr>
            <a:r>
              <a:rPr lang="en-US" altLang="zh-CN" sz="2000" b="1">
                <a:effectLst/>
                <a:latin typeface="Times New Roman" panose="02020603050405020304" charset="0"/>
              </a:rPr>
              <a:t>9</a:t>
            </a:r>
          </a:p>
        </p:txBody>
      </p:sp>
      <p:sp>
        <p:nvSpPr>
          <p:cNvPr id="147489" name="椭圆 147488"/>
          <p:cNvSpPr/>
          <p:nvPr/>
        </p:nvSpPr>
        <p:spPr>
          <a:xfrm>
            <a:off x="7188200" y="4354513"/>
            <a:ext cx="381000" cy="322262"/>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2000" b="1">
                <a:effectLst/>
                <a:latin typeface="Times New Roman" panose="02020603050405020304" charset="0"/>
              </a:rPr>
              <a:t>10</a:t>
            </a:r>
          </a:p>
        </p:txBody>
      </p:sp>
      <p:sp>
        <p:nvSpPr>
          <p:cNvPr id="147490" name="直接连接符 147489"/>
          <p:cNvSpPr/>
          <p:nvPr/>
        </p:nvSpPr>
        <p:spPr>
          <a:xfrm flipH="1">
            <a:off x="6361113" y="3871913"/>
            <a:ext cx="392112" cy="474662"/>
          </a:xfrm>
          <a:prstGeom prst="line">
            <a:avLst/>
          </a:prstGeom>
          <a:ln w="9525" cap="flat" cmpd="sng">
            <a:solidFill>
              <a:srgbClr val="000000"/>
            </a:solidFill>
            <a:prstDash val="solid"/>
            <a:headEnd type="none" w="med" len="med"/>
            <a:tailEnd type="none" w="med" len="med"/>
          </a:ln>
        </p:spPr>
      </p:sp>
      <p:sp>
        <p:nvSpPr>
          <p:cNvPr id="147491" name="直接连接符 147490"/>
          <p:cNvSpPr/>
          <p:nvPr/>
        </p:nvSpPr>
        <p:spPr>
          <a:xfrm>
            <a:off x="6851650" y="3911600"/>
            <a:ext cx="0" cy="422275"/>
          </a:xfrm>
          <a:prstGeom prst="line">
            <a:avLst/>
          </a:prstGeom>
          <a:ln w="9525" cap="flat" cmpd="sng">
            <a:solidFill>
              <a:srgbClr val="000000"/>
            </a:solidFill>
            <a:prstDash val="solid"/>
            <a:headEnd type="none" w="med" len="med"/>
            <a:tailEnd type="none" w="med" len="med"/>
          </a:ln>
        </p:spPr>
      </p:sp>
      <p:sp>
        <p:nvSpPr>
          <p:cNvPr id="147492" name="直接连接符 147491"/>
          <p:cNvSpPr/>
          <p:nvPr/>
        </p:nvSpPr>
        <p:spPr>
          <a:xfrm>
            <a:off x="6964363" y="3883025"/>
            <a:ext cx="336550" cy="463550"/>
          </a:xfrm>
          <a:prstGeom prst="line">
            <a:avLst/>
          </a:prstGeom>
          <a:ln w="9525" cap="flat" cmpd="sng">
            <a:solidFill>
              <a:srgbClr val="000000"/>
            </a:solidFill>
            <a:prstDash val="solid"/>
            <a:headEnd type="none" w="med" len="med"/>
            <a:tailEnd type="none" w="med" len="med"/>
          </a:ln>
        </p:spPr>
      </p:sp>
      <p:sp>
        <p:nvSpPr>
          <p:cNvPr id="147493" name="椭圆 147492"/>
          <p:cNvSpPr/>
          <p:nvPr/>
        </p:nvSpPr>
        <p:spPr>
          <a:xfrm>
            <a:off x="5383213" y="5102225"/>
            <a:ext cx="381000" cy="322263"/>
          </a:xfrm>
          <a:prstGeom prst="ellipse">
            <a:avLst/>
          </a:prstGeom>
          <a:solidFill>
            <a:srgbClr val="CC0000"/>
          </a:solid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2000" b="1">
                <a:effectLst/>
                <a:latin typeface="Times New Roman" panose="02020603050405020304" charset="0"/>
              </a:rPr>
              <a:t>11</a:t>
            </a:r>
          </a:p>
        </p:txBody>
      </p:sp>
      <p:sp>
        <p:nvSpPr>
          <p:cNvPr id="147494" name="椭圆 147493"/>
          <p:cNvSpPr/>
          <p:nvPr/>
        </p:nvSpPr>
        <p:spPr>
          <a:xfrm>
            <a:off x="5897563" y="5102225"/>
            <a:ext cx="381000" cy="322263"/>
          </a:xfrm>
          <a:prstGeom prst="ellipse">
            <a:avLst/>
          </a:prstGeom>
          <a:solidFill>
            <a:srgbClr val="CC0000"/>
          </a:solid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2000" b="1">
                <a:effectLst/>
                <a:latin typeface="Times New Roman" panose="02020603050405020304" charset="0"/>
              </a:rPr>
              <a:t>12</a:t>
            </a:r>
          </a:p>
        </p:txBody>
      </p:sp>
      <p:sp>
        <p:nvSpPr>
          <p:cNvPr id="147495" name="椭圆 147494"/>
          <p:cNvSpPr/>
          <p:nvPr/>
        </p:nvSpPr>
        <p:spPr>
          <a:xfrm>
            <a:off x="6402388" y="5113338"/>
            <a:ext cx="381000" cy="322262"/>
          </a:xfrm>
          <a:prstGeom prst="ellipse">
            <a:avLst/>
          </a:prstGeom>
          <a:solidFill>
            <a:srgbClr val="CC0000"/>
          </a:solid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2000" b="1">
                <a:effectLst/>
                <a:latin typeface="Times New Roman" panose="02020603050405020304" charset="0"/>
              </a:rPr>
              <a:t>13</a:t>
            </a:r>
          </a:p>
        </p:txBody>
      </p:sp>
      <p:sp>
        <p:nvSpPr>
          <p:cNvPr id="147496" name="直接连接符 147495"/>
          <p:cNvSpPr/>
          <p:nvPr/>
        </p:nvSpPr>
        <p:spPr>
          <a:xfrm flipH="1">
            <a:off x="5618163" y="4614863"/>
            <a:ext cx="601662" cy="474662"/>
          </a:xfrm>
          <a:prstGeom prst="line">
            <a:avLst/>
          </a:prstGeom>
          <a:ln w="9525" cap="flat" cmpd="sng">
            <a:solidFill>
              <a:srgbClr val="000000"/>
            </a:solidFill>
            <a:prstDash val="solid"/>
            <a:headEnd type="none" w="med" len="med"/>
            <a:tailEnd type="none" w="med" len="med"/>
          </a:ln>
        </p:spPr>
      </p:sp>
      <p:sp>
        <p:nvSpPr>
          <p:cNvPr id="147497" name="直接连接符 147496"/>
          <p:cNvSpPr/>
          <p:nvPr/>
        </p:nvSpPr>
        <p:spPr>
          <a:xfrm flipH="1">
            <a:off x="6135688" y="4668838"/>
            <a:ext cx="155575" cy="434975"/>
          </a:xfrm>
          <a:prstGeom prst="line">
            <a:avLst/>
          </a:prstGeom>
          <a:ln w="9525" cap="flat" cmpd="sng">
            <a:solidFill>
              <a:srgbClr val="000000"/>
            </a:solidFill>
            <a:prstDash val="solid"/>
            <a:headEnd type="none" w="med" len="med"/>
            <a:tailEnd type="none" w="med" len="med"/>
          </a:ln>
        </p:spPr>
      </p:sp>
      <p:sp>
        <p:nvSpPr>
          <p:cNvPr id="147498" name="直接连接符 147497"/>
          <p:cNvSpPr/>
          <p:nvPr/>
        </p:nvSpPr>
        <p:spPr>
          <a:xfrm>
            <a:off x="6388100" y="4651375"/>
            <a:ext cx="196850" cy="474663"/>
          </a:xfrm>
          <a:prstGeom prst="line">
            <a:avLst/>
          </a:prstGeom>
          <a:ln w="9525" cap="flat" cmpd="sng">
            <a:solidFill>
              <a:srgbClr val="000000"/>
            </a:solidFill>
            <a:prstDash val="solid"/>
            <a:headEnd type="none" w="med" len="med"/>
            <a:tailEnd type="none" w="med" len="med"/>
          </a:ln>
        </p:spPr>
      </p:sp>
      <p:sp>
        <p:nvSpPr>
          <p:cNvPr id="147499" name="椭圆 147498"/>
          <p:cNvSpPr/>
          <p:nvPr/>
        </p:nvSpPr>
        <p:spPr>
          <a:xfrm>
            <a:off x="6991350" y="5122863"/>
            <a:ext cx="381000" cy="322262"/>
          </a:xfrm>
          <a:prstGeom prst="ellipse">
            <a:avLst/>
          </a:prstGeom>
          <a:noFill/>
          <a:ln w="9525" cap="flat" cmpd="sng">
            <a:solidFill>
              <a:srgbClr val="000000"/>
            </a:solidFill>
            <a:prstDash val="solid"/>
            <a:headEnd type="none" w="med" len="med"/>
            <a:tailEnd type="none" w="med" len="med"/>
          </a:ln>
        </p:spPr>
        <p:txBody>
          <a:bodyPr lIns="0" tIns="0" rIns="0" bIns="0"/>
          <a:lstStyle/>
          <a:p>
            <a:pPr algn="just" eaLnBrk="0" hangingPunct="0">
              <a:lnSpc>
                <a:spcPct val="72000"/>
              </a:lnSpc>
            </a:pPr>
            <a:r>
              <a:rPr lang="en-US" altLang="zh-CN" sz="2000" b="1">
                <a:effectLst/>
                <a:latin typeface="Times New Roman" panose="02020603050405020304" charset="0"/>
              </a:rPr>
              <a:t>14</a:t>
            </a:r>
          </a:p>
        </p:txBody>
      </p:sp>
      <p:sp>
        <p:nvSpPr>
          <p:cNvPr id="147500" name="直接连接符 147499"/>
          <p:cNvSpPr/>
          <p:nvPr/>
        </p:nvSpPr>
        <p:spPr>
          <a:xfrm flipH="1">
            <a:off x="7188200" y="4683125"/>
            <a:ext cx="153988" cy="434975"/>
          </a:xfrm>
          <a:prstGeom prst="line">
            <a:avLst/>
          </a:prstGeom>
          <a:ln w="9525" cap="flat" cmpd="sng">
            <a:solidFill>
              <a:srgbClr val="000000"/>
            </a:solidFill>
            <a:prstDash val="solid"/>
            <a:headEnd type="none" w="med" len="med"/>
            <a:tailEnd type="none" w="med" len="med"/>
          </a:ln>
        </p:spPr>
      </p:sp>
      <p:sp>
        <p:nvSpPr>
          <p:cNvPr id="147501" name="文本框 147500"/>
          <p:cNvSpPr txBox="1"/>
          <p:nvPr/>
        </p:nvSpPr>
        <p:spPr>
          <a:xfrm>
            <a:off x="6823075" y="1774825"/>
            <a:ext cx="533400" cy="273050"/>
          </a:xfrm>
          <a:prstGeom prst="rect">
            <a:avLst/>
          </a:prstGeom>
          <a:noFill/>
          <a:ln w="9525">
            <a:noFill/>
          </a:ln>
        </p:spPr>
        <p:txBody>
          <a:bodyPr lIns="0" tIns="0" rIns="0" bIns="0"/>
          <a:lstStyle/>
          <a:p>
            <a:pPr algn="just" eaLnBrk="0" hangingPunct="0">
              <a:lnSpc>
                <a:spcPct val="80000"/>
              </a:lnSpc>
            </a:pPr>
            <a:r>
              <a:rPr lang="en-US" altLang="zh-CN" sz="2000" b="1">
                <a:effectLst/>
                <a:latin typeface="Times New Roman" panose="02020603050405020304" charset="0"/>
              </a:rPr>
              <a:t>A=1</a:t>
            </a:r>
          </a:p>
        </p:txBody>
      </p:sp>
      <p:sp>
        <p:nvSpPr>
          <p:cNvPr id="147502" name="文本框 147501"/>
          <p:cNvSpPr txBox="1"/>
          <p:nvPr/>
        </p:nvSpPr>
        <p:spPr>
          <a:xfrm>
            <a:off x="6445250" y="2425700"/>
            <a:ext cx="531813" cy="271463"/>
          </a:xfrm>
          <a:prstGeom prst="rect">
            <a:avLst/>
          </a:prstGeom>
          <a:noFill/>
          <a:ln w="9525">
            <a:noFill/>
          </a:ln>
        </p:spPr>
        <p:txBody>
          <a:bodyPr lIns="0" tIns="0" rIns="0" bIns="0"/>
          <a:lstStyle/>
          <a:p>
            <a:pPr algn="just" eaLnBrk="0" hangingPunct="0">
              <a:lnSpc>
                <a:spcPct val="80000"/>
              </a:lnSpc>
            </a:pPr>
            <a:r>
              <a:rPr lang="en-US" altLang="zh-CN" sz="2000" b="1">
                <a:effectLst/>
                <a:latin typeface="Times New Roman" panose="02020603050405020304" charset="0"/>
              </a:rPr>
              <a:t>B=2</a:t>
            </a:r>
          </a:p>
        </p:txBody>
      </p:sp>
      <p:sp>
        <p:nvSpPr>
          <p:cNvPr id="147503" name="文本框 147502"/>
          <p:cNvSpPr txBox="1"/>
          <p:nvPr/>
        </p:nvSpPr>
        <p:spPr>
          <a:xfrm>
            <a:off x="6724650" y="3155950"/>
            <a:ext cx="533400" cy="273050"/>
          </a:xfrm>
          <a:prstGeom prst="rect">
            <a:avLst/>
          </a:prstGeom>
          <a:noFill/>
          <a:ln w="9525">
            <a:noFill/>
          </a:ln>
        </p:spPr>
        <p:txBody>
          <a:bodyPr lIns="0" tIns="0" rIns="0" bIns="0"/>
          <a:lstStyle/>
          <a:p>
            <a:pPr algn="just" eaLnBrk="0" hangingPunct="0">
              <a:lnSpc>
                <a:spcPct val="80000"/>
              </a:lnSpc>
            </a:pPr>
            <a:r>
              <a:rPr lang="en-US" altLang="zh-CN" sz="2000" b="1">
                <a:effectLst/>
                <a:latin typeface="Times New Roman" panose="02020603050405020304" charset="0"/>
              </a:rPr>
              <a:t>C=3</a:t>
            </a:r>
          </a:p>
        </p:txBody>
      </p:sp>
      <p:sp>
        <p:nvSpPr>
          <p:cNvPr id="147504" name="文本框 147503"/>
          <p:cNvSpPr txBox="1"/>
          <p:nvPr/>
        </p:nvSpPr>
        <p:spPr>
          <a:xfrm>
            <a:off x="7216775" y="3903663"/>
            <a:ext cx="531813" cy="271462"/>
          </a:xfrm>
          <a:prstGeom prst="rect">
            <a:avLst/>
          </a:prstGeom>
          <a:noFill/>
          <a:ln w="9525">
            <a:noFill/>
          </a:ln>
        </p:spPr>
        <p:txBody>
          <a:bodyPr lIns="0" tIns="0" rIns="0" bIns="0"/>
          <a:lstStyle/>
          <a:p>
            <a:pPr algn="just" eaLnBrk="0" hangingPunct="0">
              <a:lnSpc>
                <a:spcPct val="80000"/>
              </a:lnSpc>
            </a:pPr>
            <a:r>
              <a:rPr lang="en-US" altLang="zh-CN" sz="2000" b="1">
                <a:effectLst/>
                <a:latin typeface="Times New Roman" panose="02020603050405020304" charset="0"/>
              </a:rPr>
              <a:t>D=3</a:t>
            </a:r>
          </a:p>
        </p:txBody>
      </p:sp>
      <p:sp>
        <p:nvSpPr>
          <p:cNvPr id="147505" name="文本框 147504"/>
          <p:cNvSpPr txBox="1"/>
          <p:nvPr/>
        </p:nvSpPr>
        <p:spPr>
          <a:xfrm>
            <a:off x="7356475" y="4797425"/>
            <a:ext cx="533400" cy="271463"/>
          </a:xfrm>
          <a:prstGeom prst="rect">
            <a:avLst/>
          </a:prstGeom>
          <a:noFill/>
          <a:ln w="9525">
            <a:noFill/>
          </a:ln>
        </p:spPr>
        <p:txBody>
          <a:bodyPr lIns="0" tIns="0" rIns="0" bIns="0"/>
          <a:lstStyle/>
          <a:p>
            <a:pPr algn="just" eaLnBrk="0" hangingPunct="0">
              <a:lnSpc>
                <a:spcPct val="80000"/>
              </a:lnSpc>
            </a:pPr>
            <a:r>
              <a:rPr lang="en-US" altLang="zh-CN" sz="2000" b="1">
                <a:effectLst/>
                <a:latin typeface="Times New Roman" panose="02020603050405020304" charset="0"/>
              </a:rPr>
              <a:t>E=1</a:t>
            </a:r>
          </a:p>
        </p:txBody>
      </p:sp>
      <p:sp>
        <p:nvSpPr>
          <p:cNvPr id="147506" name="文本框 147505"/>
          <p:cNvSpPr txBox="1"/>
          <p:nvPr/>
        </p:nvSpPr>
        <p:spPr>
          <a:xfrm>
            <a:off x="1154430" y="5699125"/>
            <a:ext cx="7305675" cy="593725"/>
          </a:xfrm>
          <a:prstGeom prst="rect">
            <a:avLst/>
          </a:prstGeom>
          <a:noFill/>
          <a:ln w="9525">
            <a:noFill/>
          </a:ln>
        </p:spPr>
        <p:txBody>
          <a:bodyPr lIns="0" tIns="0" rIns="0" bIns="0"/>
          <a:lstStyle/>
          <a:p>
            <a:pPr algn="just" eaLnBrk="0" hangingPunct="0"/>
            <a:r>
              <a:rPr lang="en-US" altLang="zh-CN" sz="2000" b="1" dirty="0">
                <a:effectLst/>
                <a:latin typeface="Times New Roman" panose="02020603050405020304" charset="0"/>
              </a:rPr>
              <a:t>(a) </a:t>
            </a:r>
            <a:r>
              <a:rPr lang="zh-CN" altLang="en-US" sz="2000" b="1" dirty="0">
                <a:effectLst/>
                <a:latin typeface="Times New Roman" panose="02020603050405020304" charset="0"/>
              </a:rPr>
              <a:t>一个无向图</a:t>
            </a:r>
            <a:r>
              <a:rPr lang="zh-CN" altLang="en-US" sz="2000" dirty="0">
                <a:effectLst/>
                <a:latin typeface="Times New Roman" panose="02020603050405020304" charset="0"/>
              </a:rPr>
              <a:t> </a:t>
            </a:r>
            <a:r>
              <a:rPr lang="zh-CN" altLang="en-US" sz="2000" b="1" dirty="0">
                <a:effectLst/>
                <a:latin typeface="Times New Roman" panose="02020603050405020304" charset="0"/>
              </a:rPr>
              <a:t>                                         </a:t>
            </a:r>
            <a:r>
              <a:rPr lang="en-US" altLang="zh-CN" sz="2000" b="1" dirty="0">
                <a:effectLst/>
                <a:latin typeface="Times New Roman" panose="02020603050405020304" charset="0"/>
              </a:rPr>
              <a:t>(b) </a:t>
            </a:r>
            <a:r>
              <a:rPr lang="zh-CN" altLang="en-US" sz="2000" b="1" dirty="0">
                <a:effectLst/>
                <a:latin typeface="Times New Roman" panose="02020603050405020304" charset="0"/>
              </a:rPr>
              <a:t>回溯法搜索空间</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2.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3.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4.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5.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6.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7.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8.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noFill/>
        <a:ln w="25400">
          <a:solidFill>
            <a:schemeClr val="tx1"/>
          </a:solidFill>
        </a:ln>
      </a:spPr>
      <a:bodyPr/>
      <a:lstStyle/>
      <a:style>
        <a:lnRef idx="2">
          <a:schemeClr val="accent1">
            <a:shade val="50000"/>
          </a:schemeClr>
        </a:lnRef>
        <a:fillRef idx="1">
          <a:schemeClr val="accent1"/>
        </a:fillRef>
        <a:effectRef idx="0">
          <a:schemeClr val="accent1"/>
        </a:effectRef>
        <a:fontRef idx="minor">
          <a:schemeClr val="lt1"/>
        </a:fontRef>
      </a:style>
    </a:lnDef>
    <a:txDef>
      <a:spPr>
        <a:solidFill>
          <a:srgbClr val="B6D4ED"/>
        </a:solidFill>
      </a:spPr>
      <a:bodyPr wrap="square" rtlCol="0" anchor="t">
        <a:spAutoFit/>
      </a:bodyPr>
      <a:lstStyle>
        <a:defPPr marL="0" algn="l" defTabSz="913765" fontAlgn="auto">
          <a:lnSpc>
            <a:spcPct val="150000"/>
          </a:lnSpc>
          <a:spcBef>
            <a:spcPts val="0"/>
          </a:spcBef>
          <a:buFont typeface="+mj-lt"/>
          <a:buNone/>
          <a:defRPr sz="2400">
            <a:latin typeface="微软雅黑" panose="020B0503020204020204" pitchFamily="34" charset="-122"/>
            <a:ea typeface="微软雅黑" panose="020B0503020204020204" pitchFamily="34" charset="-122"/>
            <a:sym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owerPoint 2010 简介">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667</TotalTime>
  <Words>10680</Words>
  <Application>Microsoft Office PowerPoint</Application>
  <PresentationFormat>宽屏</PresentationFormat>
  <Paragraphs>1485</Paragraphs>
  <Slides>108</Slides>
  <Notes>95</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3</vt:i4>
      </vt:variant>
      <vt:variant>
        <vt:lpstr>幻灯片标题</vt:lpstr>
      </vt:variant>
      <vt:variant>
        <vt:i4>108</vt:i4>
      </vt:variant>
    </vt:vector>
  </HeadingPairs>
  <TitlesOfParts>
    <vt:vector size="129" baseType="lpstr">
      <vt:lpstr>黑体</vt:lpstr>
      <vt:lpstr>华文新魏</vt:lpstr>
      <vt:lpstr>楷体</vt:lpstr>
      <vt:lpstr>宋体</vt:lpstr>
      <vt:lpstr>微软雅黑</vt:lpstr>
      <vt:lpstr>Arial</vt:lpstr>
      <vt:lpstr>Arial Black</vt:lpstr>
      <vt:lpstr>Calibri</vt:lpstr>
      <vt:lpstr>Calibri Light</vt:lpstr>
      <vt:lpstr>Consolas</vt:lpstr>
      <vt:lpstr>Georgia</vt:lpstr>
      <vt:lpstr>Tahoma</vt:lpstr>
      <vt:lpstr>Times New Roman</vt:lpstr>
      <vt:lpstr>Verdana</vt:lpstr>
      <vt:lpstr>Wingdings</vt:lpstr>
      <vt:lpstr>Wingdings 2</vt:lpstr>
      <vt:lpstr>Office 主题</vt:lpstr>
      <vt:lpstr>PowerPoint 2010 简介</vt:lpstr>
      <vt:lpstr>Visio</vt:lpstr>
      <vt:lpstr>Equation.3</vt:lpstr>
      <vt:lpstr>Bitmap Image</vt:lpstr>
      <vt:lpstr>PowerPoint 演示文稿</vt:lpstr>
      <vt:lpstr>PowerPoint 演示文稿</vt:lpstr>
      <vt:lpstr>回溯法引言</vt:lpstr>
      <vt:lpstr>回溯法引言</vt:lpstr>
      <vt:lpstr>回溯法引言</vt:lpstr>
      <vt:lpstr>回溯法引言</vt:lpstr>
      <vt:lpstr>回溯法引言</vt:lpstr>
      <vt:lpstr>回溯法引言</vt:lpstr>
      <vt:lpstr>回溯法引言</vt:lpstr>
      <vt:lpstr>回溯法引言</vt:lpstr>
      <vt:lpstr>回溯法引言</vt:lpstr>
      <vt:lpstr>回溯法引言</vt:lpstr>
      <vt:lpstr>回溯法引言</vt:lpstr>
      <vt:lpstr>5.1 回溯法的算法框架</vt:lpstr>
      <vt:lpstr>5.1 回溯法的算法框架</vt:lpstr>
      <vt:lpstr>5.1 回溯法的算法框架</vt:lpstr>
      <vt:lpstr>5.1 回溯法的算法框架</vt:lpstr>
      <vt:lpstr>5.1 回溯法的算法框架</vt:lpstr>
      <vt:lpstr>5.1 回溯法的算法框架</vt:lpstr>
      <vt:lpstr>5.1 回溯法的算法框架</vt:lpstr>
      <vt:lpstr>5.1 回溯法的算法框架</vt:lpstr>
      <vt:lpstr>5.1 回溯法的算法框架</vt:lpstr>
      <vt:lpstr>5.1 回溯法的算法框架</vt:lpstr>
      <vt:lpstr>5.1 回溯法的算法框架</vt:lpstr>
      <vt:lpstr>5.1 回溯法的算法框架</vt:lpstr>
      <vt:lpstr>5.1 回溯法的算法框架</vt:lpstr>
      <vt:lpstr>5.1 回溯法的算法框架</vt:lpstr>
      <vt:lpstr>5.1 回溯法的算法框架</vt:lpstr>
      <vt:lpstr>5.1 回溯法的算法框架</vt:lpstr>
      <vt:lpstr>5.1 回溯法的算法框架</vt:lpstr>
      <vt:lpstr>PowerPoint 演示文稿</vt:lpstr>
      <vt:lpstr>5.1 回溯法的算法框架</vt:lpstr>
      <vt:lpstr>5.1 回溯法的算法框架</vt:lpstr>
      <vt:lpstr>5.1 回溯法的算法框架</vt:lpstr>
      <vt:lpstr>5.1 回溯法的算法框架</vt:lpstr>
      <vt:lpstr>5.1 回溯法的算法框架</vt:lpstr>
      <vt:lpstr>5.1 回溯法的算法框架</vt:lpstr>
      <vt:lpstr>5.1 回溯法的算法框架</vt:lpstr>
      <vt:lpstr>PowerPoint 演示文稿</vt:lpstr>
      <vt:lpstr>5.2 装载问题</vt:lpstr>
      <vt:lpstr>5.2 装载问题</vt:lpstr>
      <vt:lpstr>5.2 装载问题</vt:lpstr>
      <vt:lpstr>5.2 装载问题</vt:lpstr>
      <vt:lpstr>5.2 装载问题</vt:lpstr>
      <vt:lpstr>5.2 装载问题</vt:lpstr>
      <vt:lpstr>5.2 装载问题</vt:lpstr>
      <vt:lpstr>5.2 装载问题</vt:lpstr>
      <vt:lpstr>5.3 批处理作业调度</vt:lpstr>
      <vt:lpstr>PowerPoint 演示文稿</vt:lpstr>
      <vt:lpstr>PowerPoint 演示文稿</vt:lpstr>
      <vt:lpstr>PowerPoint 演示文稿</vt:lpstr>
      <vt:lpstr>约束函数？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约束函数？</vt:lpstr>
      <vt:lpstr>PowerPoint 演示文稿</vt:lpstr>
      <vt:lpstr>PowerPoint 演示文稿</vt:lpstr>
      <vt:lpstr>PowerPoint 演示文稿</vt:lpstr>
      <vt:lpstr>PowerPoint 演示文稿</vt:lpstr>
      <vt:lpstr>PowerPoint 演示文稿</vt:lpstr>
      <vt:lpstr>迭代回溯</vt:lpstr>
      <vt:lpstr>PowerPoint 演示文稿</vt:lpstr>
      <vt:lpstr>PowerPoint 演示文稿</vt:lpstr>
      <vt:lpstr>迭代回溯</vt:lpstr>
      <vt:lpstr>PowerPoint 演示文稿</vt:lpstr>
      <vt:lpstr>5.3 批处理作业调度</vt:lpstr>
      <vt:lpstr>5.3 批处理作业调度</vt:lpstr>
      <vt:lpstr>PowerPoint 演示文稿</vt:lpstr>
      <vt:lpstr>PowerPoint 演示文稿</vt:lpstr>
      <vt:lpstr>PowerPoint 演示文稿</vt:lpstr>
      <vt:lpstr>解空间？  </vt:lpstr>
      <vt:lpstr>5.3 批处理作业调度</vt:lpstr>
      <vt:lpstr>PowerPoint 演示文稿</vt:lpstr>
      <vt:lpstr>5.4 n后问题</vt:lpstr>
      <vt:lpstr>5.4 n后问题</vt:lpstr>
      <vt:lpstr>5.4 n后问题</vt:lpstr>
      <vt:lpstr>5.4 n后问题</vt:lpstr>
      <vt:lpstr>5.4 n后问题</vt:lpstr>
      <vt:lpstr>5.4 n后问题</vt:lpstr>
      <vt:lpstr>5.4 n后问题</vt:lpstr>
      <vt:lpstr>5.4 n后问题</vt:lpstr>
      <vt:lpstr>5.4 n后问题</vt:lpstr>
      <vt:lpstr>5.4 n后问题</vt:lpstr>
      <vt:lpstr>5.4 n后问题</vt:lpstr>
      <vt:lpstr>5.4 n后问题</vt:lpstr>
      <vt:lpstr>5.4 n后问题</vt:lpstr>
      <vt:lpstr>PowerPoint 演示文稿</vt:lpstr>
      <vt:lpstr>5.4 n后问题</vt:lpstr>
      <vt:lpstr>5.5 图的m着色问题</vt:lpstr>
      <vt:lpstr>5.5 图的m着色问题</vt:lpstr>
      <vt:lpstr>5.5 图的m着色问题</vt:lpstr>
      <vt:lpstr>5.5 图的m着色问题</vt:lpstr>
      <vt:lpstr>5.5 图的m着色问题</vt:lpstr>
      <vt:lpstr>5.5 图的m着色问题</vt:lpstr>
      <vt:lpstr>5.5 图的m着色问题</vt:lpstr>
      <vt:lpstr>5.5 图的m着色问题</vt:lpstr>
      <vt:lpstr>PowerPoint 演示文稿</vt:lpstr>
      <vt:lpstr>5.6 0-1背包问题</vt:lpstr>
      <vt:lpstr>5.6 0-1背包问题</vt:lpstr>
      <vt:lpstr>5.6 0-1背包问题</vt:lpstr>
      <vt:lpstr>5.6 0-1背包问题</vt:lpstr>
      <vt:lpstr>5.6 0-1背包问题</vt:lpstr>
      <vt:lpstr>5.6 0-1背包问题</vt:lpstr>
    </vt:vector>
  </TitlesOfParts>
  <Company>zust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汪文彬</dc:creator>
  <cp:lastModifiedBy>yyxxyy</cp:lastModifiedBy>
  <cp:revision>4641</cp:revision>
  <dcterms:created xsi:type="dcterms:W3CDTF">2016-09-10T00:27:00Z</dcterms:created>
  <dcterms:modified xsi:type="dcterms:W3CDTF">2024-12-06T13:26:27Z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