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371" r:id="rId2"/>
    <p:sldId id="379" r:id="rId3"/>
    <p:sldId id="366" r:id="rId4"/>
    <p:sldId id="367" r:id="rId5"/>
    <p:sldId id="369" r:id="rId6"/>
    <p:sldId id="368" r:id="rId7"/>
    <p:sldId id="370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</p:sldIdLst>
  <p:sldSz cx="9144000" cy="6858000" type="screen4x3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66"/>
    <a:srgbClr val="FFFF00"/>
    <a:srgbClr val="DDDDDD"/>
    <a:srgbClr val="C0C0C0"/>
    <a:srgbClr val="00FF00"/>
    <a:srgbClr val="FD9BA7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404" y="702"/>
      </p:cViewPr>
      <p:guideLst>
        <p:guide orient="horz" pos="2236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288"/>
            <a:ext cx="44354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a typeface="宋体" pitchFamily="2" charset="-122"/>
              </a:defRPr>
            </a:lvl1pPr>
          </a:lstStyle>
          <a:p>
            <a:fld id="{24131A23-95D3-4E11-A624-6178C1BC70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147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138" y="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8063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430588"/>
            <a:ext cx="7507287" cy="313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54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a typeface="宋体" pitchFamily="2" charset="-122"/>
              </a:defRPr>
            </a:lvl1pPr>
          </a:lstStyle>
          <a:p>
            <a:fld id="{6272F5AE-187D-4847-8E55-9A17765DC0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810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defTabSz="990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defTabSz="990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defTabSz="990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defTabSz="990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fld id="{DACED0C0-03FB-4480-95AC-D44B7A628CA6}" type="slidenum">
              <a:rPr lang="en-US" altLang="zh-CN" sz="1300" b="0" smtClean="0">
                <a:ea typeface="宋体" pitchFamily="2" charset="-122"/>
              </a:rPr>
              <a:pPr eaLnBrk="1" hangingPunct="1"/>
              <a:t>13</a:t>
            </a:fld>
            <a:endParaRPr lang="en-US" altLang="zh-CN" sz="1300" b="0" smtClean="0">
              <a:ea typeface="宋体" pitchFamily="2" charset="-122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4863" y="533400"/>
            <a:ext cx="3548062" cy="2660650"/>
          </a:xfrm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3663" y="3549650"/>
            <a:ext cx="7507287" cy="301625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5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052513"/>
            <a:ext cx="7772400" cy="1143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smtClean="0"/>
          </a:p>
        </p:txBody>
      </p:sp>
      <p:sp>
        <p:nvSpPr>
          <p:cNvPr id="5146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b="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47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6813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48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49" name="Rectangle 2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fld id="{933A1DEB-0945-4F91-9ED0-FD912F629FA3}" type="slidenum">
              <a:rPr lang="en-US" altLang="zh-CN"/>
              <a:pPr/>
              <a:t>‹#›</a:t>
            </a:fld>
            <a:endParaRPr lang="en-US" altLang="zh-CN"/>
          </a:p>
        </p:txBody>
      </p:sp>
      <p:graphicFrame>
        <p:nvGraphicFramePr>
          <p:cNvPr id="5153" name="Object 33"/>
          <p:cNvGraphicFramePr>
            <a:graphicFrameLocks noChangeAspect="1"/>
          </p:cNvGraphicFramePr>
          <p:nvPr/>
        </p:nvGraphicFramePr>
        <p:xfrm>
          <a:off x="323850" y="2419350"/>
          <a:ext cx="8534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name="剪辑" r:id="rId3" imgW="4732560" imgH="423000" progId="MS_ClipArt_Gallery.2">
                  <p:embed/>
                </p:oleObj>
              </mc:Choice>
              <mc:Fallback>
                <p:oleObj name="剪辑" r:id="rId3" imgW="4732560" imgH="423000" progId="MS_ClipArt_Gallery.2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419350"/>
                        <a:ext cx="85344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2339975" y="2420938"/>
            <a:ext cx="4537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i="1" dirty="0">
                <a:solidFill>
                  <a:srgbClr val="0000FF"/>
                </a:solidFill>
                <a:ea typeface="宋体" pitchFamily="2" charset="-122"/>
              </a:rPr>
              <a:t>LI </a:t>
            </a:r>
            <a:r>
              <a:rPr lang="en-US" altLang="zh-CN" sz="1800" i="1" dirty="0" err="1">
                <a:solidFill>
                  <a:srgbClr val="0000FF"/>
                </a:solidFill>
                <a:ea typeface="宋体" pitchFamily="2" charset="-122"/>
              </a:rPr>
              <a:t>Wensheng</a:t>
            </a:r>
            <a:r>
              <a:rPr lang="en-US" altLang="zh-CN" sz="1800" i="1" dirty="0">
                <a:solidFill>
                  <a:srgbClr val="0000FF"/>
                </a:solidFill>
                <a:ea typeface="宋体" pitchFamily="2" charset="-122"/>
              </a:rPr>
              <a:t>,  </a:t>
            </a:r>
            <a:r>
              <a:rPr lang="en-US" altLang="zh-CN" sz="1800" i="1" dirty="0" smtClean="0">
                <a:solidFill>
                  <a:srgbClr val="0000FF"/>
                </a:solidFill>
                <a:ea typeface="宋体" pitchFamily="2" charset="-122"/>
              </a:rPr>
              <a:t>SCS, </a:t>
            </a:r>
            <a:r>
              <a:rPr lang="en-US" altLang="zh-CN" sz="1800" i="1" dirty="0">
                <a:solidFill>
                  <a:srgbClr val="0000FF"/>
                </a:solidFill>
                <a:ea typeface="宋体" pitchFamily="2" charset="-122"/>
              </a:rPr>
              <a:t>BUPT        </a:t>
            </a:r>
          </a:p>
        </p:txBody>
      </p:sp>
      <p:pic>
        <p:nvPicPr>
          <p:cNvPr id="5157" name="Picture 37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3F53CB-076B-48A5-92F1-CA83E3163A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950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217170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6270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94872F-17E9-4F62-B675-84DBF8AEB5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350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219200"/>
            <a:ext cx="4267200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267200" cy="2514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267200" cy="2514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5E4B2-EE11-40D3-B8C9-24D1CBE00C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463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219200"/>
            <a:ext cx="4267200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CE922-C5DC-4C09-AFD5-5D6D2AB0E5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539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00FF"/>
              </a:buClr>
              <a:defRPr/>
            </a:lvl1pPr>
            <a:lvl2pPr marL="742950" indent="-285750">
              <a:buClr>
                <a:srgbClr val="0000FF"/>
              </a:buClr>
              <a:buSzPct val="70000"/>
              <a:buFont typeface="Wingdings" pitchFamily="2" charset="2"/>
              <a:buChar char="u"/>
              <a:defRPr/>
            </a:lvl2pPr>
            <a:lvl3pPr marL="1143000" indent="-228600">
              <a:buClr>
                <a:srgbClr val="0000FF"/>
              </a:buClr>
              <a:buFont typeface="Wingdings" pitchFamily="2" charset="2"/>
              <a:buChar char="Ø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B95CB3-EBFB-4917-A570-4063C3B88C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08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22580E-0BE9-43B2-9C7E-24752B95EA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36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F3DCA6-D6A8-414E-A5D0-95566AF236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48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03DE90-6650-4473-BF97-CF013DEDA8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072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5E09F0-F053-4749-BABA-55C1FF69D4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44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B85C73-B7BC-4501-9394-9CAED65415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93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12C081-D2BE-4000-A9F3-2AFA1D2BE2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310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BC60AE-A28C-44C2-AA6F-E07D580099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62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graphicFrame>
        <p:nvGraphicFramePr>
          <p:cNvPr id="4130" name="Object 34"/>
          <p:cNvGraphicFramePr>
            <a:graphicFrameLocks noChangeAspect="1"/>
          </p:cNvGraphicFramePr>
          <p:nvPr/>
        </p:nvGraphicFramePr>
        <p:xfrm>
          <a:off x="-19050" y="0"/>
          <a:ext cx="762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" name="剪辑" r:id="rId16" imgW="44640" imgH="2657520" progId="MS_ClipArt_Gallery.2">
                  <p:embed/>
                </p:oleObj>
              </mc:Choice>
              <mc:Fallback>
                <p:oleObj name="剪辑" r:id="rId16" imgW="44640" imgH="2657520" progId="MS_ClipArt_Gallery.2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050" y="0"/>
                        <a:ext cx="762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1" name="Object 35"/>
          <p:cNvGraphicFramePr>
            <a:graphicFrameLocks noChangeAspect="1"/>
          </p:cNvGraphicFramePr>
          <p:nvPr/>
        </p:nvGraphicFramePr>
        <p:xfrm>
          <a:off x="9072563" y="0"/>
          <a:ext cx="1079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" name="剪辑" r:id="rId18" imgW="44640" imgH="2657520" progId="MS_ClipArt_Gallery.2">
                  <p:embed/>
                </p:oleObj>
              </mc:Choice>
              <mc:Fallback>
                <p:oleObj name="剪辑" r:id="rId18" imgW="44640" imgH="2657520" progId="MS_ClipArt_Gallery.2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2563" y="0"/>
                        <a:ext cx="10795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" name="Text Box 30"/>
          <p:cNvSpPr txBox="1">
            <a:spLocks noChangeArrowheads="1"/>
          </p:cNvSpPr>
          <p:nvPr/>
        </p:nvSpPr>
        <p:spPr bwMode="auto">
          <a:xfrm rot="5400000">
            <a:off x="-1045369" y="5487194"/>
            <a:ext cx="24098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sz="1200" b="0" i="1">
                <a:solidFill>
                  <a:srgbClr val="0000FF"/>
                </a:solidFill>
                <a:latin typeface="黑体" pitchFamily="2" charset="-122"/>
              </a:rPr>
              <a:t>Wensheng Li     BUPT</a:t>
            </a:r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97425" y="6534345"/>
            <a:ext cx="720080" cy="27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fld id="{BDC31F69-48EC-410A-B75D-4FCD1371C2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2800" b="1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anose="05000000000000000000" pitchFamily="2" charset="2"/>
        <a:buChar char="u"/>
        <a:defRPr kumimoji="1" sz="2400" b="1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Ø"/>
        <a:defRPr kumimoji="1" sz="2000" b="1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</a:t>
            </a:r>
            <a:r>
              <a:rPr lang="zh-CN" altLang="en-US" dirty="0" smtClean="0"/>
              <a:t>注释的</a:t>
            </a:r>
            <a:r>
              <a:rPr lang="en-US" altLang="zh-CN" dirty="0" smtClean="0"/>
              <a:t>DFA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CB3-EBFB-4917-A570-4063C3B88CF9}" type="slidenum">
              <a:rPr lang="en-US" altLang="zh-CN" smtClean="0"/>
              <a:pPr/>
              <a:t>1</a:t>
            </a:fld>
            <a:endParaRPr lang="en-US" altLang="zh-CN"/>
          </a:p>
        </p:txBody>
      </p:sp>
      <p:pic>
        <p:nvPicPr>
          <p:cNvPr id="2467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29" y="1028700"/>
            <a:ext cx="86296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263229" y="3428999"/>
            <a:ext cx="8629650" cy="2835315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习题</a:t>
            </a:r>
            <a:r>
              <a:rPr lang="en-US" altLang="zh-CN" dirty="0" smtClean="0"/>
              <a:t>3.1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设</a:t>
            </a:r>
            <a:r>
              <a:rPr lang="zh-CN" altLang="zh-CN" dirty="0"/>
              <a:t>某程序设计语言规定，其程序中的注释是由“</a:t>
            </a:r>
            <a:r>
              <a:rPr lang="en-US" altLang="zh-CN" dirty="0"/>
              <a:t>/*</a:t>
            </a:r>
            <a:r>
              <a:rPr lang="zh-CN" altLang="zh-CN" dirty="0"/>
              <a:t>”和“</a:t>
            </a:r>
            <a:r>
              <a:rPr lang="en-US" altLang="zh-CN" dirty="0"/>
              <a:t>*/</a:t>
            </a:r>
            <a:r>
              <a:rPr lang="zh-CN" altLang="zh-CN" dirty="0"/>
              <a:t>”括起来的字符串，注释中不能出现“</a:t>
            </a:r>
            <a:r>
              <a:rPr lang="en-US" altLang="zh-CN" dirty="0"/>
              <a:t>*/</a:t>
            </a:r>
            <a:r>
              <a:rPr lang="zh-CN" altLang="zh-CN" dirty="0"/>
              <a:t>”，除非它们出现在双引号中（假设双引号必须配对使用），请给出识别该语言注释结构的</a:t>
            </a:r>
            <a:r>
              <a:rPr lang="en-US" altLang="zh-CN" dirty="0"/>
              <a:t>DFA D</a:t>
            </a:r>
            <a:r>
              <a:rPr lang="zh-CN" altLang="zh-CN" dirty="0"/>
              <a:t>。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02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Step 2</a:t>
            </a:r>
            <a:r>
              <a:rPr lang="zh-CN" altLang="en-US" sz="3200" dirty="0" smtClean="0"/>
              <a:t>：</a:t>
            </a:r>
            <a:r>
              <a:rPr lang="zh-CN" altLang="zh-CN" sz="3200" dirty="0" smtClean="0"/>
              <a:t>文法</a:t>
            </a:r>
            <a:r>
              <a:rPr lang="en-US" altLang="zh-CN" sz="3200" i="1" dirty="0"/>
              <a:t>G′</a:t>
            </a:r>
            <a:r>
              <a:rPr lang="zh-CN" altLang="zh-CN" sz="3200" dirty="0"/>
              <a:t>的预测分析程序状态转换图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BF656-7411-47B5-802F-2CEAC26EF5C0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268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44" y="908720"/>
            <a:ext cx="6097826" cy="55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3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Step 3</a:t>
            </a:r>
            <a:r>
              <a:rPr lang="zh-CN" altLang="en-US" sz="3200" dirty="0" smtClean="0"/>
              <a:t>：</a:t>
            </a:r>
            <a:r>
              <a:rPr lang="zh-CN" altLang="zh-CN" sz="3200" dirty="0" smtClean="0"/>
              <a:t>化</a:t>
            </a:r>
            <a:r>
              <a:rPr lang="zh-CN" altLang="zh-CN" sz="3200" dirty="0"/>
              <a:t>简后的预测分析程序状态转换图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BF656-7411-47B5-802F-2CEAC26EF5C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18809"/>
            <a:ext cx="6975775" cy="506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73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Step4:</a:t>
            </a:r>
            <a:r>
              <a:rPr lang="zh-CN" altLang="en-US" sz="3200" dirty="0" smtClean="0"/>
              <a:t>根据状态转换图进行程序设计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685" y="818710"/>
            <a:ext cx="8640000" cy="1395155"/>
          </a:xfrm>
        </p:spPr>
        <p:txBody>
          <a:bodyPr/>
          <a:lstStyle/>
          <a:p>
            <a:r>
              <a:rPr lang="en-US" altLang="zh-CN" sz="2400" i="1" dirty="0" err="1"/>
              <a:t>bexpr</a:t>
            </a:r>
            <a:r>
              <a:rPr lang="zh-CN" altLang="zh-CN" sz="2400" dirty="0"/>
              <a:t>的</a:t>
            </a:r>
            <a:r>
              <a:rPr lang="zh-CN" altLang="zh-CN" sz="2400" dirty="0" smtClean="0"/>
              <a:t>函数</a:t>
            </a:r>
            <a:endParaRPr lang="en-US" altLang="zh-CN" sz="2400" dirty="0" smtClean="0"/>
          </a:p>
          <a:p>
            <a:r>
              <a:rPr lang="en-US" altLang="zh-CN" sz="2400" i="1" dirty="0" err="1"/>
              <a:t>bterm</a:t>
            </a:r>
            <a:r>
              <a:rPr lang="zh-CN" altLang="zh-CN" sz="2400" dirty="0"/>
              <a:t>的</a:t>
            </a:r>
            <a:r>
              <a:rPr lang="zh-CN" altLang="zh-CN" sz="2400" dirty="0" smtClean="0"/>
              <a:t>过程</a:t>
            </a:r>
            <a:endParaRPr lang="en-US" altLang="zh-CN" sz="2400" dirty="0" smtClean="0"/>
          </a:p>
          <a:p>
            <a:r>
              <a:rPr lang="en-US" altLang="zh-CN" sz="2400" i="1" dirty="0" err="1"/>
              <a:t>bfactor</a:t>
            </a:r>
            <a:r>
              <a:rPr lang="zh-CN" altLang="zh-CN" sz="2400" dirty="0"/>
              <a:t>的过程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BF656-7411-47B5-802F-2CEAC26EF5C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341530" y="2213865"/>
            <a:ext cx="3645405" cy="2250250"/>
            <a:chOff x="341530" y="2213865"/>
            <a:chExt cx="3645405" cy="2250250"/>
          </a:xfrm>
        </p:grpSpPr>
        <p:sp>
          <p:nvSpPr>
            <p:cNvPr id="5" name="矩形 4"/>
            <p:cNvSpPr/>
            <p:nvPr/>
          </p:nvSpPr>
          <p:spPr bwMode="auto">
            <a:xfrm>
              <a:off x="341530" y="2213865"/>
              <a:ext cx="3645405" cy="22502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dirty="0"/>
                <a:t>void </a:t>
              </a:r>
              <a:r>
                <a:rPr lang="en-US" altLang="zh-CN" sz="2000" dirty="0" err="1"/>
                <a:t>proc_expr</a:t>
              </a:r>
              <a:r>
                <a:rPr lang="en-US" altLang="zh-CN" sz="2000" dirty="0"/>
                <a:t>(void) {</a:t>
              </a:r>
              <a:endParaRPr lang="zh-CN" altLang="zh-CN" sz="2000" dirty="0"/>
            </a:p>
            <a:p>
              <a:r>
                <a:rPr lang="en-US" altLang="zh-CN" sz="2000" dirty="0" smtClean="0"/>
                <a:t>    </a:t>
              </a:r>
              <a:r>
                <a:rPr lang="en-US" altLang="zh-CN" sz="2000" dirty="0" err="1" smtClean="0"/>
                <a:t>proc_term</a:t>
              </a:r>
              <a:r>
                <a:rPr lang="en-US" altLang="zh-CN" sz="2000" dirty="0"/>
                <a:t>();</a:t>
              </a:r>
              <a:endParaRPr lang="zh-CN" altLang="zh-CN" sz="2000" dirty="0"/>
            </a:p>
            <a:p>
              <a:r>
                <a:rPr lang="en-US" altLang="zh-CN" sz="2000" dirty="0" smtClean="0"/>
                <a:t>    if </a:t>
              </a:r>
              <a:r>
                <a:rPr lang="en-US" altLang="zh-CN" sz="2000" dirty="0"/>
                <a:t>(char==</a:t>
              </a:r>
              <a:r>
                <a:rPr lang="en-US" altLang="zh-CN" sz="2000" dirty="0">
                  <a:sym typeface="Symbol"/>
                </a:rPr>
                <a:t></a:t>
              </a:r>
              <a:r>
                <a:rPr lang="en-US" altLang="zh-CN" sz="2000" dirty="0"/>
                <a:t>or</a:t>
              </a:r>
              <a:r>
                <a:rPr lang="en-US" altLang="zh-CN" sz="2000" dirty="0">
                  <a:sym typeface="Symbol"/>
                </a:rPr>
                <a:t></a:t>
              </a:r>
              <a:r>
                <a:rPr lang="en-US" altLang="zh-CN" sz="2000" dirty="0"/>
                <a:t>) {</a:t>
              </a:r>
              <a:endParaRPr lang="zh-CN" altLang="zh-CN" sz="2000" dirty="0"/>
            </a:p>
            <a:p>
              <a:r>
                <a:rPr lang="en-US" altLang="zh-CN" sz="2000" dirty="0" smtClean="0"/>
                <a:t>        </a:t>
              </a:r>
              <a:r>
                <a:rPr lang="en-US" altLang="zh-CN" sz="2000" dirty="0"/>
                <a:t>forward pointer;</a:t>
              </a:r>
              <a:endParaRPr lang="zh-CN" altLang="zh-CN" sz="2000" dirty="0"/>
            </a:p>
            <a:p>
              <a:r>
                <a:rPr lang="en-US" altLang="zh-CN" sz="2000" dirty="0" smtClean="0"/>
                <a:t>        </a:t>
              </a:r>
              <a:r>
                <a:rPr lang="en-US" altLang="zh-CN" sz="2000" dirty="0" err="1"/>
                <a:t>proc_expr</a:t>
              </a:r>
              <a:r>
                <a:rPr lang="en-US" altLang="zh-CN" sz="2000" dirty="0"/>
                <a:t>();</a:t>
              </a:r>
              <a:endParaRPr lang="zh-CN" altLang="zh-CN" sz="2000" dirty="0"/>
            </a:p>
            <a:p>
              <a:r>
                <a:rPr lang="en-US" altLang="zh-CN" sz="2000" dirty="0" smtClean="0"/>
                <a:t>    }</a:t>
              </a:r>
              <a:endParaRPr lang="zh-CN" altLang="zh-CN" sz="2000" dirty="0"/>
            </a:p>
            <a:p>
              <a:r>
                <a:rPr lang="en-US" altLang="zh-CN" sz="2000" dirty="0" smtClean="0"/>
                <a:t>}</a:t>
              </a:r>
              <a:endParaRPr lang="zh-CN" altLang="zh-CN" sz="2000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2682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215" y="3834045"/>
              <a:ext cx="2508715" cy="593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组合 8"/>
          <p:cNvGrpSpPr/>
          <p:nvPr/>
        </p:nvGrpSpPr>
        <p:grpSpPr>
          <a:xfrm>
            <a:off x="341530" y="4509120"/>
            <a:ext cx="3645405" cy="2250250"/>
            <a:chOff x="341530" y="4509120"/>
            <a:chExt cx="3645405" cy="2250250"/>
          </a:xfrm>
        </p:grpSpPr>
        <p:sp>
          <p:nvSpPr>
            <p:cNvPr id="6" name="矩形 5"/>
            <p:cNvSpPr/>
            <p:nvPr/>
          </p:nvSpPr>
          <p:spPr bwMode="auto">
            <a:xfrm>
              <a:off x="341530" y="4509120"/>
              <a:ext cx="3645405" cy="22502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dirty="0"/>
                <a:t>void </a:t>
              </a:r>
              <a:r>
                <a:rPr lang="en-US" altLang="zh-CN" sz="2000" dirty="0" err="1" smtClean="0"/>
                <a:t>proc_term</a:t>
              </a:r>
              <a:r>
                <a:rPr lang="en-US" altLang="zh-CN" sz="2000" dirty="0" smtClean="0"/>
                <a:t>(void</a:t>
              </a:r>
              <a:r>
                <a:rPr lang="en-US" altLang="zh-CN" sz="2000" dirty="0"/>
                <a:t>) {</a:t>
              </a:r>
              <a:endParaRPr lang="zh-CN" altLang="zh-CN" sz="2000" dirty="0"/>
            </a:p>
            <a:p>
              <a:r>
                <a:rPr lang="en-US" altLang="zh-CN" sz="2000" dirty="0" smtClean="0"/>
                <a:t>    </a:t>
              </a:r>
              <a:r>
                <a:rPr lang="en-US" altLang="zh-CN" sz="2000" dirty="0" err="1" smtClean="0"/>
                <a:t>proc_factor</a:t>
              </a:r>
              <a:r>
                <a:rPr lang="en-US" altLang="zh-CN" sz="2000" dirty="0" smtClean="0"/>
                <a:t>();</a:t>
              </a:r>
              <a:endParaRPr lang="zh-CN" altLang="zh-CN" sz="2000" dirty="0"/>
            </a:p>
            <a:p>
              <a:r>
                <a:rPr lang="en-US" altLang="zh-CN" sz="2000" dirty="0" smtClean="0"/>
                <a:t>    if </a:t>
              </a:r>
              <a:r>
                <a:rPr lang="en-US" altLang="zh-CN" sz="2000" dirty="0"/>
                <a:t>(char==</a:t>
              </a:r>
              <a:r>
                <a:rPr lang="en-US" altLang="zh-CN" sz="2000" dirty="0" smtClean="0">
                  <a:sym typeface="Symbol"/>
                </a:rPr>
                <a:t></a:t>
              </a:r>
              <a:r>
                <a:rPr lang="en-US" altLang="zh-CN" sz="2000" dirty="0" smtClean="0"/>
                <a:t>and</a:t>
              </a:r>
              <a:r>
                <a:rPr lang="en-US" altLang="zh-CN" sz="2000" dirty="0" smtClean="0">
                  <a:sym typeface="Symbol"/>
                </a:rPr>
                <a:t></a:t>
              </a:r>
              <a:r>
                <a:rPr lang="en-US" altLang="zh-CN" sz="2000" dirty="0"/>
                <a:t>) {</a:t>
              </a:r>
              <a:endParaRPr lang="zh-CN" altLang="zh-CN" sz="2000" dirty="0"/>
            </a:p>
            <a:p>
              <a:r>
                <a:rPr lang="en-US" altLang="zh-CN" sz="2000" dirty="0" smtClean="0"/>
                <a:t>        </a:t>
              </a:r>
              <a:r>
                <a:rPr lang="en-US" altLang="zh-CN" sz="2000" dirty="0"/>
                <a:t>forward pointer;</a:t>
              </a:r>
              <a:endParaRPr lang="zh-CN" altLang="zh-CN" sz="2000" dirty="0"/>
            </a:p>
            <a:p>
              <a:r>
                <a:rPr lang="en-US" altLang="zh-CN" sz="2000" dirty="0" smtClean="0"/>
                <a:t>        </a:t>
              </a:r>
              <a:r>
                <a:rPr lang="en-US" altLang="zh-CN" sz="2000" dirty="0" err="1" smtClean="0"/>
                <a:t>proc_term</a:t>
              </a:r>
              <a:r>
                <a:rPr lang="en-US" altLang="zh-CN" sz="2000" dirty="0" smtClean="0"/>
                <a:t>();</a:t>
              </a:r>
              <a:endParaRPr lang="zh-CN" altLang="zh-CN" sz="2000" dirty="0"/>
            </a:p>
            <a:p>
              <a:r>
                <a:rPr lang="en-US" altLang="zh-CN" sz="2000" dirty="0" smtClean="0"/>
                <a:t>    }</a:t>
              </a:r>
              <a:endParaRPr lang="zh-CN" altLang="zh-CN" sz="2000" dirty="0"/>
            </a:p>
            <a:p>
              <a:r>
                <a:rPr lang="en-US" altLang="zh-CN" sz="2000" dirty="0" smtClean="0"/>
                <a:t>}</a:t>
              </a:r>
              <a:endParaRPr lang="zh-CN" altLang="zh-CN" sz="2000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2682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1670" y="6153558"/>
              <a:ext cx="2344425" cy="560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9"/>
          <p:cNvGrpSpPr/>
          <p:nvPr/>
        </p:nvGrpSpPr>
        <p:grpSpPr>
          <a:xfrm>
            <a:off x="4166955" y="818709"/>
            <a:ext cx="4680000" cy="5895655"/>
            <a:chOff x="4166955" y="818709"/>
            <a:chExt cx="4680000" cy="5895655"/>
          </a:xfrm>
        </p:grpSpPr>
        <p:sp>
          <p:nvSpPr>
            <p:cNvPr id="7" name="矩形 6"/>
            <p:cNvSpPr/>
            <p:nvPr/>
          </p:nvSpPr>
          <p:spPr bwMode="auto">
            <a:xfrm>
              <a:off x="4166955" y="818709"/>
              <a:ext cx="4680000" cy="589565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dirty="0"/>
                <a:t>void </a:t>
              </a:r>
              <a:r>
                <a:rPr lang="en-US" altLang="zh-CN" sz="2000" dirty="0" err="1"/>
                <a:t>proc_factor</a:t>
              </a:r>
              <a:r>
                <a:rPr lang="en-US" altLang="zh-CN" sz="2000" dirty="0"/>
                <a:t>(void) {</a:t>
              </a:r>
              <a:endParaRPr lang="zh-CN" altLang="zh-CN" sz="2000" dirty="0"/>
            </a:p>
            <a:p>
              <a:r>
                <a:rPr lang="en-US" altLang="zh-CN" sz="2000" dirty="0" smtClean="0"/>
                <a:t>    if </a:t>
              </a:r>
              <a:r>
                <a:rPr lang="en-US" altLang="zh-CN" sz="2000" dirty="0"/>
                <a:t>(char==</a:t>
              </a:r>
              <a:r>
                <a:rPr lang="en-US" altLang="zh-CN" sz="2000" dirty="0">
                  <a:sym typeface="Symbol"/>
                </a:rPr>
                <a:t></a:t>
              </a:r>
              <a:r>
                <a:rPr lang="en-US" altLang="zh-CN" sz="2000" dirty="0"/>
                <a:t>not</a:t>
              </a:r>
              <a:r>
                <a:rPr lang="en-US" altLang="zh-CN" sz="2000" dirty="0">
                  <a:sym typeface="Symbol"/>
                </a:rPr>
                <a:t></a:t>
              </a:r>
              <a:r>
                <a:rPr lang="en-US" altLang="zh-CN" sz="2000" dirty="0"/>
                <a:t>){</a:t>
              </a:r>
              <a:endParaRPr lang="zh-CN" altLang="zh-CN" sz="2000" dirty="0"/>
            </a:p>
            <a:p>
              <a:r>
                <a:rPr lang="en-US" altLang="zh-CN" sz="2000" dirty="0" smtClean="0"/>
                <a:t>        </a:t>
              </a:r>
              <a:r>
                <a:rPr lang="en-US" altLang="zh-CN" sz="2000" dirty="0"/>
                <a:t>forward pointer;</a:t>
              </a:r>
              <a:endParaRPr lang="zh-CN" altLang="zh-CN" sz="2000" dirty="0"/>
            </a:p>
            <a:p>
              <a:r>
                <a:rPr lang="en-US" altLang="zh-CN" sz="2000" dirty="0" smtClean="0"/>
                <a:t>        </a:t>
              </a:r>
              <a:r>
                <a:rPr lang="en-US" altLang="zh-CN" sz="2000" dirty="0" err="1"/>
                <a:t>proc_factor</a:t>
              </a:r>
              <a:r>
                <a:rPr lang="en-US" altLang="zh-CN" sz="2000" dirty="0"/>
                <a:t>();</a:t>
              </a:r>
              <a:endParaRPr lang="zh-CN" altLang="zh-CN" sz="2000" dirty="0"/>
            </a:p>
            <a:p>
              <a:r>
                <a:rPr lang="en-US" altLang="zh-CN" sz="2000" dirty="0" smtClean="0"/>
                <a:t>    }</a:t>
              </a:r>
              <a:endParaRPr lang="zh-CN" altLang="zh-CN" sz="2000" dirty="0"/>
            </a:p>
            <a:p>
              <a:r>
                <a:rPr lang="en-US" altLang="zh-CN" sz="2000" dirty="0" smtClean="0"/>
                <a:t>    else </a:t>
              </a:r>
              <a:r>
                <a:rPr lang="en-US" altLang="zh-CN" sz="2000" dirty="0"/>
                <a:t>if (char==</a:t>
              </a:r>
              <a:r>
                <a:rPr lang="en-US" altLang="zh-CN" sz="2000" dirty="0">
                  <a:sym typeface="Symbol"/>
                </a:rPr>
                <a:t></a:t>
              </a:r>
              <a:r>
                <a:rPr lang="en-US" altLang="zh-CN" sz="2000" dirty="0"/>
                <a:t>(</a:t>
              </a:r>
              <a:r>
                <a:rPr lang="en-US" altLang="zh-CN" sz="2000" dirty="0">
                  <a:sym typeface="Symbol"/>
                </a:rPr>
                <a:t></a:t>
              </a:r>
              <a:r>
                <a:rPr lang="en-US" altLang="zh-CN" sz="2000" dirty="0"/>
                <a:t>) {</a:t>
              </a:r>
              <a:endParaRPr lang="zh-CN" altLang="zh-CN" sz="2000" dirty="0"/>
            </a:p>
            <a:p>
              <a:r>
                <a:rPr lang="en-US" altLang="zh-CN" sz="2000" dirty="0" smtClean="0"/>
                <a:t>        </a:t>
              </a:r>
              <a:r>
                <a:rPr lang="en-US" altLang="zh-CN" sz="2000" dirty="0"/>
                <a:t>forward pointer;</a:t>
              </a:r>
              <a:endParaRPr lang="zh-CN" altLang="zh-CN" sz="2000" dirty="0"/>
            </a:p>
            <a:p>
              <a:r>
                <a:rPr lang="en-US" altLang="zh-CN" sz="2000" dirty="0" smtClean="0"/>
                <a:t>        </a:t>
              </a:r>
              <a:r>
                <a:rPr lang="en-US" altLang="zh-CN" sz="2000" dirty="0" err="1"/>
                <a:t>proc_expr</a:t>
              </a:r>
              <a:r>
                <a:rPr lang="en-US" altLang="zh-CN" sz="2000" dirty="0"/>
                <a:t>();</a:t>
              </a:r>
              <a:endParaRPr lang="zh-CN" altLang="zh-CN" sz="2000" dirty="0"/>
            </a:p>
            <a:p>
              <a:r>
                <a:rPr lang="en-US" altLang="zh-CN" sz="2000" dirty="0" smtClean="0"/>
                <a:t>        </a:t>
              </a:r>
              <a:r>
                <a:rPr lang="en-US" altLang="zh-CN" sz="2000" dirty="0"/>
                <a:t>if (char==</a:t>
              </a:r>
              <a:r>
                <a:rPr lang="en-US" altLang="zh-CN" sz="2000" dirty="0">
                  <a:sym typeface="Symbol"/>
                </a:rPr>
                <a:t></a:t>
              </a:r>
              <a:r>
                <a:rPr lang="en-US" altLang="zh-CN" sz="2000" dirty="0"/>
                <a:t>)</a:t>
              </a:r>
              <a:r>
                <a:rPr lang="en-US" altLang="zh-CN" sz="2000" dirty="0">
                  <a:sym typeface="Symbol"/>
                </a:rPr>
                <a:t></a:t>
              </a:r>
              <a:r>
                <a:rPr lang="en-US" altLang="zh-CN" sz="2000" dirty="0"/>
                <a:t>)</a:t>
              </a:r>
              <a:endParaRPr lang="zh-CN" altLang="zh-CN" sz="2000" dirty="0"/>
            </a:p>
            <a:p>
              <a:r>
                <a:rPr lang="en-US" altLang="zh-CN" sz="2000" dirty="0" smtClean="0"/>
                <a:t>            </a:t>
              </a:r>
              <a:r>
                <a:rPr lang="en-US" altLang="zh-CN" sz="2000" dirty="0"/>
                <a:t>forward pointer;</a:t>
              </a:r>
              <a:endParaRPr lang="zh-CN" altLang="zh-CN" sz="2000" dirty="0"/>
            </a:p>
            <a:p>
              <a:r>
                <a:rPr lang="en-US" altLang="zh-CN" sz="2000" dirty="0" smtClean="0"/>
                <a:t>        </a:t>
              </a:r>
              <a:r>
                <a:rPr lang="en-US" altLang="zh-CN" sz="2000" dirty="0"/>
                <a:t>else  error();</a:t>
              </a:r>
              <a:endParaRPr lang="zh-CN" altLang="zh-CN" sz="2000" dirty="0"/>
            </a:p>
            <a:p>
              <a:r>
                <a:rPr lang="en-US" altLang="zh-CN" sz="2000" dirty="0" smtClean="0"/>
                <a:t>    };</a:t>
              </a:r>
              <a:endParaRPr lang="zh-CN" altLang="zh-CN" sz="2000" dirty="0"/>
            </a:p>
            <a:p>
              <a:r>
                <a:rPr lang="en-US" altLang="zh-CN" sz="2000" dirty="0" smtClean="0"/>
                <a:t>    else </a:t>
              </a:r>
              <a:r>
                <a:rPr lang="en-US" altLang="zh-CN" sz="2000" dirty="0"/>
                <a:t>if (char==</a:t>
              </a:r>
              <a:r>
                <a:rPr lang="en-US" altLang="zh-CN" sz="2000" dirty="0">
                  <a:sym typeface="Symbol"/>
                </a:rPr>
                <a:t></a:t>
              </a:r>
              <a:r>
                <a:rPr lang="en-US" altLang="zh-CN" sz="2000" dirty="0"/>
                <a:t>true</a:t>
              </a:r>
              <a:r>
                <a:rPr lang="en-US" altLang="zh-CN" sz="2000" dirty="0">
                  <a:sym typeface="Symbol"/>
                </a:rPr>
                <a:t></a:t>
              </a:r>
              <a:r>
                <a:rPr lang="en-US" altLang="zh-CN" sz="2000" dirty="0"/>
                <a:t>)||(char==</a:t>
              </a:r>
              <a:r>
                <a:rPr lang="en-US" altLang="zh-CN" sz="2000" dirty="0">
                  <a:sym typeface="Symbol"/>
                </a:rPr>
                <a:t></a:t>
              </a:r>
              <a:r>
                <a:rPr lang="en-US" altLang="zh-CN" sz="2000" dirty="0"/>
                <a:t>false</a:t>
              </a:r>
              <a:r>
                <a:rPr lang="en-US" altLang="zh-CN" sz="2000" dirty="0">
                  <a:sym typeface="Symbol"/>
                </a:rPr>
                <a:t></a:t>
              </a:r>
              <a:r>
                <a:rPr lang="en-US" altLang="zh-CN" sz="2000" dirty="0"/>
                <a:t>) </a:t>
              </a:r>
              <a:endParaRPr lang="zh-CN" altLang="zh-CN" sz="2000" dirty="0"/>
            </a:p>
            <a:p>
              <a:r>
                <a:rPr lang="en-US" altLang="zh-CN" sz="2000" dirty="0"/>
                <a:t>                forward pointer;</a:t>
              </a:r>
              <a:endParaRPr lang="zh-CN" altLang="zh-CN" sz="2000" dirty="0"/>
            </a:p>
            <a:p>
              <a:r>
                <a:rPr lang="en-US" altLang="zh-CN" sz="2000" dirty="0" smtClean="0"/>
                <a:t>    else </a:t>
              </a:r>
              <a:r>
                <a:rPr lang="en-US" altLang="zh-CN" sz="2000" dirty="0"/>
                <a:t>error();</a:t>
              </a:r>
              <a:endParaRPr lang="zh-CN" altLang="zh-CN" sz="2000" dirty="0"/>
            </a:p>
            <a:p>
              <a:r>
                <a:rPr lang="en-US" altLang="zh-CN" sz="2000" dirty="0"/>
                <a:t>  }</a:t>
              </a:r>
              <a:endParaRPr lang="zh-CN" altLang="en-US" sz="2000" dirty="0"/>
            </a:p>
          </p:txBody>
        </p:sp>
        <p:pic>
          <p:nvPicPr>
            <p:cNvPr id="26829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7005" y="5530436"/>
              <a:ext cx="4185465" cy="1136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486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82E16-E8C5-46D1-93D3-3C3BE69B902E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41530" y="233645"/>
            <a:ext cx="8591550" cy="4320481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判断下面的文法是否为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LL(1)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文法？</a:t>
            </a:r>
            <a:b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若不是，可否改写为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LL(1)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文法？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若可以，请构造其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LL(1)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分析表。</a:t>
            </a:r>
            <a:b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(L) | a</a:t>
            </a:r>
            <a:b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</a:b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 L L , S | S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sym typeface="Symbol" pitchFamily="18" charset="2"/>
              </a:rPr>
              <a:t>解答：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文法含有左递归，故不是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LL(1)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文法</a:t>
            </a:r>
          </a:p>
          <a:p>
            <a:pPr eaLnBrk="1" hangingPunct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改写文法： 消除左递归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(L) | a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 SL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L ,SL | 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1430" name="Group 70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496671647"/>
              </p:ext>
            </p:extLst>
          </p:nvPr>
        </p:nvGraphicFramePr>
        <p:xfrm>
          <a:off x="3924300" y="4845798"/>
          <a:ext cx="4991100" cy="1733552"/>
        </p:xfrm>
        <a:graphic>
          <a:graphicData uri="http://schemas.openxmlformats.org/drawingml/2006/table">
            <a:tbl>
              <a:tblPr/>
              <a:tblGrid>
                <a:gridCol w="525463"/>
                <a:gridCol w="985837"/>
                <a:gridCol w="1082675"/>
                <a:gridCol w="866775"/>
                <a:gridCol w="1054100"/>
                <a:gridCol w="476250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18" charset="2"/>
                        </a:rPr>
                        <a:t>,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a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(L)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LSL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LSL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18" charset="2"/>
                        </a:rPr>
                        <a:t>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L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L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SL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1429" name="Group 69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858754129"/>
              </p:ext>
            </p:extLst>
          </p:nvPr>
        </p:nvGraphicFramePr>
        <p:xfrm>
          <a:off x="395288" y="4850560"/>
          <a:ext cx="3384550" cy="1711326"/>
        </p:xfrm>
        <a:graphic>
          <a:graphicData uri="http://schemas.openxmlformats.org/drawingml/2006/table">
            <a:tbl>
              <a:tblPr/>
              <a:tblGrid>
                <a:gridCol w="576262"/>
                <a:gridCol w="1296988"/>
                <a:gridCol w="1511300"/>
              </a:tblGrid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(    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$    </a:t>
                      </a: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   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(    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18" charset="2"/>
                        </a:rPr>
                        <a:t>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1422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207247"/>
              </p:ext>
            </p:extLst>
          </p:nvPr>
        </p:nvGraphicFramePr>
        <p:xfrm>
          <a:off x="4526995" y="3591068"/>
          <a:ext cx="4321175" cy="1008062"/>
        </p:xfrm>
        <a:graphic>
          <a:graphicData uri="http://schemas.openxmlformats.org/drawingml/2006/table">
            <a:tbl>
              <a:tblPr/>
              <a:tblGrid>
                <a:gridCol w="4321175"/>
              </a:tblGrid>
              <a:tr h="5048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FIRST((L)) ∩FIRST(a) =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FIRST(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18" charset="2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) ∩FOLLOW(L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18" charset="2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) =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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36875" y="152399"/>
            <a:ext cx="8610600" cy="720000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rgbClr val="FF0000"/>
                </a:solidFill>
              </a:rPr>
              <a:t>练习</a:t>
            </a:r>
            <a:r>
              <a:rPr lang="zh-CN" altLang="en-US" sz="3600" dirty="0" smtClean="0">
                <a:solidFill>
                  <a:srgbClr val="FF0000"/>
                </a:solidFill>
              </a:rPr>
              <a:t>：</a:t>
            </a:r>
            <a:endParaRPr lang="zh-CN" alt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9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1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1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1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1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1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1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2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610600" cy="720000"/>
          </a:xfrm>
        </p:spPr>
        <p:txBody>
          <a:bodyPr/>
          <a:lstStyle/>
          <a:p>
            <a:r>
              <a:rPr lang="zh-CN" altLang="en-US" sz="3600" dirty="0" smtClean="0"/>
              <a:t>练习：</a:t>
            </a:r>
            <a:endParaRPr lang="zh-CN" altLang="en-US" sz="3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E5E4B2-EE11-40D3-B8C9-24D1CBE00CB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 bwMode="auto">
          <a:xfrm>
            <a:off x="1511660" y="2348880"/>
            <a:ext cx="2115234" cy="1800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err="1">
                <a:cs typeface="Times New Roman" panose="02020603050405020304" pitchFamily="18" charset="0"/>
              </a:rPr>
              <a:t>S</a:t>
            </a:r>
            <a:r>
              <a:rPr lang="en-US" altLang="zh-CN" sz="2400" dirty="0" err="1"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aAcBe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bA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’</a:t>
            </a:r>
          </a:p>
          <a:p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  <a:cs typeface="Times New Roman" panose="02020603050405020304" pitchFamily="18" charset="0"/>
              </a:rPr>
              <a:t>A’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 </a:t>
            </a:r>
            <a:r>
              <a:rPr lang="en-US" altLang="zh-CN" sz="2400" dirty="0" err="1">
                <a:cs typeface="Times New Roman" panose="02020603050405020304" pitchFamily="18" charset="0"/>
              </a:rPr>
              <a:t>bA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’ | </a:t>
            </a:r>
            <a:r>
              <a:rPr lang="en-US" altLang="zh-CN" sz="2400" dirty="0" smtClean="0">
                <a:cs typeface="Times New Roman" panose="02020603050405020304" pitchFamily="18" charset="0"/>
                <a:sym typeface="Symbol"/>
              </a:rPr>
              <a:t>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400" dirty="0" err="1">
                <a:cs typeface="Times New Roman" panose="02020603050405020304" pitchFamily="18" charset="0"/>
              </a:rPr>
              <a:t>d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845072"/>
              </p:ext>
            </p:extLst>
          </p:nvPr>
        </p:nvGraphicFramePr>
        <p:xfrm>
          <a:off x="4121949" y="2213865"/>
          <a:ext cx="472552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15"/>
                <a:gridCol w="2004129"/>
                <a:gridCol w="208148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A’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b,  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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504084"/>
              </p:ext>
            </p:extLst>
          </p:nvPr>
        </p:nvGraphicFramePr>
        <p:xfrm>
          <a:off x="529580" y="4419110"/>
          <a:ext cx="8227885" cy="203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184"/>
                <a:gridCol w="1682639"/>
                <a:gridCol w="1476055"/>
                <a:gridCol w="1336371"/>
                <a:gridCol w="1154139"/>
                <a:gridCol w="1023996"/>
                <a:gridCol w="886501"/>
              </a:tblGrid>
              <a:tr h="406844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68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aAcBe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68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</a:t>
                      </a: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68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A’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A’</a:t>
                      </a: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</a:t>
                      </a: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A’</a:t>
                      </a: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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68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Times New Roman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文本占位符 3"/>
          <p:cNvSpPr txBox="1">
            <a:spLocks/>
          </p:cNvSpPr>
          <p:nvPr/>
        </p:nvSpPr>
        <p:spPr bwMode="auto">
          <a:xfrm>
            <a:off x="228600" y="188640"/>
            <a:ext cx="7200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Monotype Sorts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14500" lvl="4" indent="0">
              <a:buFontTx/>
              <a:buNone/>
            </a:pPr>
            <a:r>
              <a:rPr lang="en-US" altLang="zh-CN" sz="2000" kern="0" dirty="0" smtClean="0"/>
              <a:t>1)  </a:t>
            </a:r>
            <a:r>
              <a:rPr lang="en-US" altLang="zh-CN" sz="2000" kern="0" dirty="0" err="1" smtClean="0"/>
              <a:t>S</a:t>
            </a:r>
            <a:r>
              <a:rPr lang="en-US" altLang="zh-CN" sz="2000" kern="0" dirty="0" err="1" smtClean="0">
                <a:sym typeface="Symbol" pitchFamily="18" charset="2"/>
              </a:rPr>
              <a:t></a:t>
            </a:r>
            <a:r>
              <a:rPr lang="en-US" altLang="zh-CN" sz="2000" kern="0" dirty="0" err="1" smtClean="0"/>
              <a:t>aAcBe</a:t>
            </a:r>
            <a:endParaRPr lang="en-US" altLang="zh-CN" sz="2000" kern="0" dirty="0" smtClean="0"/>
          </a:p>
          <a:p>
            <a:pPr marL="1714500" lvl="4" indent="0">
              <a:buFontTx/>
              <a:buNone/>
            </a:pPr>
            <a:r>
              <a:rPr lang="en-US" altLang="zh-CN" sz="2000" kern="0" dirty="0" smtClean="0"/>
              <a:t>2)  </a:t>
            </a:r>
            <a:r>
              <a:rPr lang="en-US" altLang="zh-CN" sz="2000" kern="0" dirty="0" err="1" smtClean="0"/>
              <a:t>A</a:t>
            </a:r>
            <a:r>
              <a:rPr lang="en-US" altLang="zh-CN" sz="2000" kern="0" dirty="0" err="1" smtClean="0">
                <a:sym typeface="Symbol" pitchFamily="18" charset="2"/>
              </a:rPr>
              <a:t></a:t>
            </a:r>
            <a:r>
              <a:rPr lang="en-US" altLang="zh-CN" sz="2000" kern="0" dirty="0" err="1" smtClean="0"/>
              <a:t>b</a:t>
            </a:r>
            <a:endParaRPr lang="en-US" altLang="zh-CN" sz="2000" kern="0" dirty="0" smtClean="0"/>
          </a:p>
          <a:p>
            <a:pPr marL="1714500" lvl="4" indent="0">
              <a:buFontTx/>
              <a:buNone/>
            </a:pPr>
            <a:r>
              <a:rPr lang="en-US" altLang="zh-CN" sz="2000" kern="0" dirty="0" smtClean="0"/>
              <a:t>3)  </a:t>
            </a:r>
            <a:r>
              <a:rPr lang="en-US" altLang="zh-CN" sz="2000" kern="0" dirty="0" err="1" smtClean="0"/>
              <a:t>A</a:t>
            </a:r>
            <a:r>
              <a:rPr lang="en-US" altLang="zh-CN" sz="2000" kern="0" dirty="0" err="1" smtClean="0">
                <a:sym typeface="Symbol" pitchFamily="18" charset="2"/>
              </a:rPr>
              <a:t></a:t>
            </a:r>
            <a:r>
              <a:rPr lang="en-US" altLang="zh-CN" sz="2000" kern="0" dirty="0" err="1" smtClean="0"/>
              <a:t>Ab</a:t>
            </a:r>
            <a:endParaRPr lang="en-US" altLang="zh-CN" sz="2000" kern="0" dirty="0" smtClean="0"/>
          </a:p>
          <a:p>
            <a:pPr marL="1714500" lvl="4" indent="0">
              <a:buFontTx/>
              <a:buNone/>
            </a:pPr>
            <a:r>
              <a:rPr lang="en-US" altLang="zh-CN" sz="2000" kern="0" dirty="0" smtClean="0"/>
              <a:t>4)  </a:t>
            </a:r>
            <a:r>
              <a:rPr lang="en-US" altLang="zh-CN" sz="2000" kern="0" dirty="0" err="1" smtClean="0"/>
              <a:t>B</a:t>
            </a:r>
            <a:r>
              <a:rPr lang="en-US" altLang="zh-CN" sz="2000" kern="0" dirty="0" err="1" smtClean="0">
                <a:sym typeface="Symbol" pitchFamily="18" charset="2"/>
              </a:rPr>
              <a:t></a:t>
            </a:r>
            <a:r>
              <a:rPr lang="en-US" altLang="zh-CN" sz="2000" kern="0" dirty="0" err="1" smtClean="0"/>
              <a:t>d</a:t>
            </a:r>
            <a:endParaRPr lang="en-US" altLang="zh-CN" sz="2000" kern="0" dirty="0" smtClean="0"/>
          </a:p>
          <a:p>
            <a:pPr marL="1714500" lvl="4" indent="0">
              <a:buFontTx/>
              <a:buNone/>
            </a:pPr>
            <a:r>
              <a:rPr lang="zh-CN" altLang="en-US" sz="2000" kern="0" dirty="0" smtClean="0"/>
              <a:t>构造</a:t>
            </a:r>
            <a:r>
              <a:rPr lang="en-US" altLang="zh-CN" sz="2000" kern="0" dirty="0" smtClean="0"/>
              <a:t>LL(1)</a:t>
            </a:r>
            <a:r>
              <a:rPr lang="zh-CN" altLang="en-US" sz="2000" kern="0" dirty="0" smtClean="0"/>
              <a:t>分析表，分析 </a:t>
            </a:r>
            <a:r>
              <a:rPr lang="en-US" altLang="zh-CN" sz="2000" kern="0" dirty="0" err="1" smtClean="0"/>
              <a:t>abbcde</a:t>
            </a:r>
            <a:r>
              <a:rPr lang="zh-CN" altLang="en-US" sz="2000" kern="0" dirty="0" smtClean="0"/>
              <a:t>。</a:t>
            </a:r>
            <a:endParaRPr lang="en-US" altLang="zh-CN" sz="2000" kern="0" dirty="0" smtClean="0"/>
          </a:p>
          <a:p>
            <a:pPr marL="0" indent="0">
              <a:buFont typeface="Monotype Sorts" pitchFamily="2" charset="2"/>
              <a:buNone/>
            </a:pPr>
            <a:r>
              <a:rPr lang="zh-CN" altLang="en-US" kern="0" dirty="0" smtClean="0">
                <a:solidFill>
                  <a:srgbClr val="FF0000"/>
                </a:solidFill>
              </a:rPr>
              <a:t>解答：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77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720000"/>
          </a:xfrm>
        </p:spPr>
        <p:txBody>
          <a:bodyPr/>
          <a:lstStyle/>
          <a:p>
            <a:r>
              <a:rPr lang="zh-CN" altLang="en-US" sz="3200" dirty="0" smtClean="0"/>
              <a:t>课堂练习</a:t>
            </a: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599" y="1088740"/>
            <a:ext cx="8528865" cy="531206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zh-CN" altLang="en-US" dirty="0" smtClean="0"/>
              <a:t>有</a:t>
            </a:r>
            <a:r>
              <a:rPr lang="zh-CN" altLang="en-US" dirty="0"/>
              <a:t>如下文法：</a:t>
            </a:r>
          </a:p>
          <a:p>
            <a:pPr marL="609600" indent="-609600">
              <a:buFontTx/>
              <a:buNone/>
            </a:pPr>
            <a:r>
              <a:rPr lang="zh-CN" altLang="en-US" dirty="0"/>
              <a:t>		</a:t>
            </a:r>
            <a:r>
              <a:rPr lang="en-US" altLang="zh-CN" dirty="0"/>
              <a:t>E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/>
              <a:t>E</a:t>
            </a:r>
            <a:r>
              <a:rPr lang="en-US" altLang="zh-CN" dirty="0">
                <a:sym typeface="Symbol" pitchFamily="18" charset="2"/>
              </a:rPr>
              <a:t></a:t>
            </a:r>
            <a:r>
              <a:rPr lang="en-US" altLang="zh-CN" dirty="0"/>
              <a:t>T  |  T</a:t>
            </a:r>
          </a:p>
          <a:p>
            <a:pPr marL="609600" indent="-609600">
              <a:buFontTx/>
              <a:buNone/>
            </a:pPr>
            <a:r>
              <a:rPr lang="en-US" altLang="zh-CN" dirty="0"/>
              <a:t>		T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/>
              <a:t>T</a:t>
            </a:r>
            <a:r>
              <a:rPr lang="en-US" altLang="zh-CN" dirty="0">
                <a:sym typeface="Symbol" pitchFamily="18" charset="2"/>
              </a:rPr>
              <a:t></a:t>
            </a:r>
            <a:r>
              <a:rPr lang="en-US" altLang="zh-CN" dirty="0"/>
              <a:t>F  |  F</a:t>
            </a:r>
          </a:p>
          <a:p>
            <a:pPr marL="609600" indent="-609600">
              <a:buFontTx/>
              <a:buNone/>
            </a:pPr>
            <a:r>
              <a:rPr lang="en-US" altLang="zh-CN" dirty="0"/>
              <a:t>		F</a:t>
            </a:r>
            <a:r>
              <a:rPr lang="en-US" altLang="zh-CN" dirty="0">
                <a:sym typeface="Symbol" pitchFamily="18" charset="2"/>
              </a:rPr>
              <a:t></a:t>
            </a:r>
            <a:r>
              <a:rPr lang="en-US" altLang="zh-CN" dirty="0"/>
              <a:t>F  |</a:t>
            </a:r>
            <a:r>
              <a:rPr lang="zh-CN" altLang="en-US" dirty="0"/>
              <a:t>（</a:t>
            </a:r>
            <a:r>
              <a:rPr lang="en-US" altLang="zh-CN" dirty="0"/>
              <a:t>E</a:t>
            </a:r>
            <a:r>
              <a:rPr lang="zh-CN" altLang="en-US" dirty="0"/>
              <a:t>）</a:t>
            </a:r>
            <a:r>
              <a:rPr lang="en-US" altLang="zh-CN" dirty="0"/>
              <a:t>|  t  |  f</a:t>
            </a:r>
          </a:p>
          <a:p>
            <a:pPr marL="609600" indent="-609600">
              <a:buFontTx/>
              <a:buNone/>
            </a:pPr>
            <a:r>
              <a:rPr lang="en-US" altLang="zh-CN" dirty="0" smtClean="0"/>
              <a:t>(1) </a:t>
            </a:r>
            <a:r>
              <a:rPr lang="zh-CN" altLang="en-US" dirty="0"/>
              <a:t>该文法是</a:t>
            </a:r>
            <a:r>
              <a:rPr lang="en-US" altLang="zh-CN" dirty="0"/>
              <a:t>LL(1)</a:t>
            </a:r>
            <a:r>
              <a:rPr lang="zh-CN" altLang="en-US" dirty="0"/>
              <a:t>文法吗？说明理由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若是</a:t>
            </a:r>
            <a:r>
              <a:rPr lang="zh-CN" altLang="en-US" dirty="0"/>
              <a:t>，</a:t>
            </a:r>
            <a:r>
              <a:rPr lang="zh-CN" altLang="en-US" dirty="0" smtClean="0"/>
              <a:t>做</a:t>
            </a:r>
            <a:r>
              <a:rPr lang="en-US" altLang="zh-CN" dirty="0" smtClean="0"/>
              <a:t>(3)</a:t>
            </a:r>
            <a:r>
              <a:rPr lang="zh-CN" altLang="en-US" dirty="0"/>
              <a:t>，若不是，</a:t>
            </a:r>
            <a:r>
              <a:rPr lang="zh-CN" altLang="en-US" dirty="0" smtClean="0"/>
              <a:t>做</a:t>
            </a:r>
            <a:r>
              <a:rPr lang="en-US" altLang="zh-CN" dirty="0" smtClean="0"/>
              <a:t>(2)</a:t>
            </a:r>
            <a:endParaRPr lang="en-US" altLang="zh-CN" dirty="0"/>
          </a:p>
          <a:p>
            <a:pPr marL="609600" indent="-609600">
              <a:buFontTx/>
              <a:buNone/>
            </a:pPr>
            <a:r>
              <a:rPr lang="en-US" altLang="zh-CN" dirty="0" smtClean="0"/>
              <a:t>(2) </a:t>
            </a:r>
            <a:r>
              <a:rPr lang="zh-CN" altLang="en-US" dirty="0"/>
              <a:t>请改写该文法为</a:t>
            </a:r>
            <a:r>
              <a:rPr lang="en-US" altLang="zh-CN" dirty="0"/>
              <a:t>LL(1)</a:t>
            </a:r>
            <a:r>
              <a:rPr lang="zh-CN" altLang="en-US" dirty="0" smtClean="0"/>
              <a:t>文法，继续做</a:t>
            </a:r>
            <a:r>
              <a:rPr lang="en-US" altLang="zh-CN" dirty="0" smtClean="0"/>
              <a:t>(3)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609600" indent="-609600">
              <a:buFontTx/>
              <a:buNone/>
            </a:pPr>
            <a:r>
              <a:rPr lang="en-US" altLang="zh-CN" dirty="0" smtClean="0"/>
              <a:t>(3) </a:t>
            </a:r>
            <a:r>
              <a:rPr lang="zh-CN" altLang="en-US" dirty="0"/>
              <a:t>构造每个非终结符号的</a:t>
            </a:r>
            <a:r>
              <a:rPr lang="en-US" altLang="zh-CN" dirty="0"/>
              <a:t>FIRST</a:t>
            </a:r>
            <a:r>
              <a:rPr lang="zh-CN" altLang="en-US" dirty="0"/>
              <a:t>和</a:t>
            </a:r>
            <a:r>
              <a:rPr lang="en-US" altLang="zh-CN" dirty="0"/>
              <a:t>FOLLOW</a:t>
            </a:r>
            <a:r>
              <a:rPr lang="zh-CN" altLang="en-US" dirty="0"/>
              <a:t>函数，继续做</a:t>
            </a:r>
            <a:r>
              <a:rPr lang="en-US" altLang="zh-CN" dirty="0" smtClean="0"/>
              <a:t>(4)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609600" indent="-609600">
              <a:buFontTx/>
              <a:buNone/>
            </a:pPr>
            <a:r>
              <a:rPr lang="en-US" altLang="zh-CN" dirty="0" smtClean="0"/>
              <a:t>(4) </a:t>
            </a:r>
            <a:r>
              <a:rPr lang="zh-CN" altLang="en-US" dirty="0"/>
              <a:t>构造</a:t>
            </a:r>
            <a:r>
              <a:rPr lang="en-US" altLang="zh-CN" dirty="0"/>
              <a:t>LL(1)</a:t>
            </a:r>
            <a:r>
              <a:rPr lang="zh-CN" altLang="en-US" dirty="0"/>
              <a:t>分析表。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ACE922-C5DC-4C09-AFD5-5D6D2AB0E5F6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76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043735"/>
            <a:ext cx="5515632" cy="30603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(1)  </a:t>
            </a:r>
            <a:r>
              <a:rPr lang="zh-CN" altLang="en-US" sz="1800" dirty="0" smtClean="0">
                <a:ea typeface="宋体" panose="02010600030101010101" pitchFamily="2" charset="-122"/>
              </a:rPr>
              <a:t>由于</a:t>
            </a:r>
            <a:r>
              <a:rPr lang="zh-CN" altLang="en-US" sz="1800" dirty="0">
                <a:ea typeface="宋体" panose="02010600030101010101" pitchFamily="2" charset="-122"/>
              </a:rPr>
              <a:t>该文法存在左递归，所以不是</a:t>
            </a:r>
            <a:r>
              <a:rPr lang="en-US" altLang="zh-CN" sz="1800" dirty="0">
                <a:ea typeface="宋体" panose="02010600030101010101" pitchFamily="2" charset="-122"/>
              </a:rPr>
              <a:t>LL(1)</a:t>
            </a:r>
            <a:r>
              <a:rPr lang="zh-CN" altLang="en-US" sz="1800" dirty="0" smtClean="0">
                <a:ea typeface="宋体" panose="02010600030101010101" pitchFamily="2" charset="-122"/>
              </a:rPr>
              <a:t>文法。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(2)  </a:t>
            </a:r>
            <a:r>
              <a:rPr lang="zh-CN" altLang="en-US" sz="1800" dirty="0" smtClean="0">
                <a:ea typeface="宋体" panose="02010600030101010101" pitchFamily="2" charset="-122"/>
              </a:rPr>
              <a:t>改写文法。</a:t>
            </a:r>
            <a:r>
              <a:rPr lang="zh-CN" altLang="en-US" sz="1800" dirty="0">
                <a:ea typeface="宋体" panose="02010600030101010101" pitchFamily="2" charset="-122"/>
              </a:rPr>
              <a:t>消除其中的左递归，得到文法</a:t>
            </a:r>
            <a:r>
              <a:rPr lang="en-US" altLang="zh-CN" sz="1800" dirty="0">
                <a:ea typeface="宋体" panose="02010600030101010101" pitchFamily="2" charset="-122"/>
              </a:rPr>
              <a:t>G’</a:t>
            </a:r>
            <a:r>
              <a:rPr lang="zh-CN" altLang="en-US" sz="1800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ea typeface="宋体" panose="02010600030101010101" pitchFamily="2" charset="-122"/>
              </a:rPr>
              <a:t>E</a:t>
            </a:r>
            <a:r>
              <a:rPr lang="en-US" altLang="zh-CN" sz="1800" dirty="0">
                <a:ea typeface="宋体" panose="02010600030101010101" pitchFamily="2" charset="-122"/>
                <a:sym typeface="Symbol"/>
              </a:rPr>
              <a:t></a:t>
            </a:r>
            <a:r>
              <a:rPr lang="en-US" altLang="zh-CN" sz="1800" dirty="0">
                <a:ea typeface="宋体" panose="02010600030101010101" pitchFamily="2" charset="-122"/>
                <a:sym typeface="Wingdings" pitchFamily="2" charset="2"/>
              </a:rPr>
              <a:t>TE’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  <a:sym typeface="Wingdings" pitchFamily="2" charset="2"/>
              </a:rPr>
              <a:t>		E’</a:t>
            </a:r>
            <a:r>
              <a:rPr lang="en-US" altLang="zh-CN" sz="1800" dirty="0">
                <a:ea typeface="宋体" panose="02010600030101010101" pitchFamily="2" charset="-122"/>
                <a:sym typeface="Symbol"/>
              </a:rPr>
              <a:t></a:t>
            </a:r>
            <a:r>
              <a:rPr lang="en-US" altLang="zh-CN" sz="1800" dirty="0">
                <a:ea typeface="宋体" panose="02010600030101010101" pitchFamily="2" charset="-122"/>
                <a:sym typeface="Symbol" pitchFamily="18" charset="2"/>
              </a:rPr>
              <a:t>TE’  |  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  <a:sym typeface="Symbol" pitchFamily="18" charset="2"/>
              </a:rPr>
              <a:t>		T</a:t>
            </a:r>
            <a:r>
              <a:rPr lang="en-US" altLang="zh-CN" sz="1800" dirty="0">
                <a:ea typeface="宋体" panose="02010600030101010101" pitchFamily="2" charset="-122"/>
                <a:sym typeface="Symbol"/>
              </a:rPr>
              <a:t></a:t>
            </a:r>
            <a:r>
              <a:rPr lang="en-US" altLang="zh-CN" sz="1800" dirty="0">
                <a:ea typeface="宋体" panose="02010600030101010101" pitchFamily="2" charset="-122"/>
                <a:sym typeface="Wingdings" pitchFamily="2" charset="2"/>
              </a:rPr>
              <a:t>FT’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  <a:sym typeface="Wingdings" pitchFamily="2" charset="2"/>
              </a:rPr>
              <a:t>		T’</a:t>
            </a:r>
            <a:r>
              <a:rPr lang="en-US" altLang="zh-CN" sz="1800" dirty="0">
                <a:ea typeface="宋体" panose="02010600030101010101" pitchFamily="2" charset="-122"/>
                <a:sym typeface="Symbol"/>
              </a:rPr>
              <a:t></a:t>
            </a:r>
            <a:r>
              <a:rPr lang="en-US" altLang="zh-CN" sz="1800" dirty="0">
                <a:ea typeface="宋体" panose="02010600030101010101" pitchFamily="2" charset="-122"/>
                <a:sym typeface="Symbol" pitchFamily="18" charset="2"/>
              </a:rPr>
              <a:t>FT’  |  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  <a:sym typeface="Symbol" pitchFamily="18" charset="2"/>
              </a:rPr>
              <a:t>		F</a:t>
            </a:r>
            <a:r>
              <a:rPr lang="en-US" altLang="zh-CN" sz="1800" dirty="0">
                <a:ea typeface="宋体" panose="02010600030101010101" pitchFamily="2" charset="-122"/>
                <a:sym typeface="Symbol"/>
              </a:rPr>
              <a:t></a:t>
            </a:r>
            <a:r>
              <a:rPr lang="en-US" altLang="zh-CN" sz="1800" dirty="0">
                <a:ea typeface="宋体" panose="02010600030101010101" pitchFamily="2" charset="-122"/>
                <a:sym typeface="Symbol" pitchFamily="18" charset="2"/>
              </a:rPr>
              <a:t>F  |  (E)  |  t  |  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ea typeface="宋体" panose="02010600030101010101" pitchFamily="2" charset="-122"/>
                <a:sym typeface="Symbol" pitchFamily="18" charset="2"/>
              </a:rPr>
              <a:t>(3) </a:t>
            </a:r>
            <a:r>
              <a:rPr lang="zh-CN" altLang="en-US" sz="1800" dirty="0">
                <a:ea typeface="宋体" panose="02010600030101010101" pitchFamily="2" charset="-122"/>
              </a:rPr>
              <a:t>每个非终结符号的</a:t>
            </a:r>
            <a:r>
              <a:rPr lang="en-US" altLang="zh-CN" sz="1800" dirty="0">
                <a:ea typeface="宋体" panose="02010600030101010101" pitchFamily="2" charset="-122"/>
              </a:rPr>
              <a:t>FIRST</a:t>
            </a:r>
            <a:r>
              <a:rPr lang="zh-CN" altLang="en-US" sz="1800" dirty="0" smtClean="0">
                <a:ea typeface="宋体" panose="02010600030101010101" pitchFamily="2" charset="-122"/>
              </a:rPr>
              <a:t>和</a:t>
            </a:r>
            <a:r>
              <a:rPr lang="en-US" altLang="zh-CN" sz="1800" dirty="0" smtClean="0"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ea typeface="宋体" panose="02010600030101010101" pitchFamily="2" charset="-122"/>
              </a:rPr>
            </a:br>
            <a:r>
              <a:rPr lang="en-US" altLang="zh-CN" sz="1800" dirty="0" smtClean="0">
                <a:ea typeface="宋体" panose="02010600030101010101" pitchFamily="2" charset="-122"/>
              </a:rPr>
              <a:t>FOLLOW</a:t>
            </a:r>
            <a:r>
              <a:rPr lang="zh-CN" altLang="en-US" sz="1800" dirty="0">
                <a:ea typeface="宋体" panose="02010600030101010101" pitchFamily="2" charset="-122"/>
              </a:rPr>
              <a:t>集合</a:t>
            </a:r>
            <a:r>
              <a:rPr lang="zh-CN" altLang="en-US" sz="1800" dirty="0" smtClean="0">
                <a:ea typeface="宋体" panose="02010600030101010101" pitchFamily="2" charset="-122"/>
              </a:rPr>
              <a:t>如右：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(4) </a:t>
            </a:r>
            <a:r>
              <a:rPr lang="zh-CN" altLang="en-US" sz="1800" dirty="0" smtClean="0">
                <a:ea typeface="宋体" panose="02010600030101010101" pitchFamily="2" charset="-122"/>
              </a:rPr>
              <a:t>文法</a:t>
            </a:r>
            <a:r>
              <a:rPr lang="zh-CN" altLang="en-US" sz="1800" dirty="0"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ea typeface="宋体" panose="02010600030101010101" pitchFamily="2" charset="-122"/>
              </a:rPr>
              <a:t>LL(1)</a:t>
            </a:r>
            <a:r>
              <a:rPr lang="zh-CN" altLang="en-US" sz="1800" dirty="0">
                <a:ea typeface="宋体" panose="02010600030101010101" pitchFamily="2" charset="-122"/>
              </a:rPr>
              <a:t>分析表</a:t>
            </a:r>
            <a:r>
              <a:rPr lang="zh-CN" altLang="en-US" sz="1800" dirty="0" smtClean="0">
                <a:ea typeface="宋体" panose="02010600030101010101" pitchFamily="2" charset="-122"/>
              </a:rPr>
              <a:t>如下：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ACE922-C5DC-4C09-AFD5-5D6D2AB0E5F6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720000"/>
          </a:xfrm>
        </p:spPr>
        <p:txBody>
          <a:bodyPr/>
          <a:lstStyle/>
          <a:p>
            <a:r>
              <a:rPr lang="zh-CN" altLang="en-US" sz="3200" dirty="0" smtClean="0"/>
              <a:t>参考答案</a:t>
            </a:r>
            <a:endParaRPr lang="zh-CN" altLang="en-US" sz="3200" dirty="0"/>
          </a:p>
        </p:txBody>
      </p:sp>
      <p:pic>
        <p:nvPicPr>
          <p:cNvPr id="268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995" y="1808820"/>
            <a:ext cx="3915435" cy="21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7"/>
          <p:cNvSpPr txBox="1">
            <a:spLocks noChangeArrowheads="1"/>
          </p:cNvSpPr>
          <p:nvPr/>
        </p:nvSpPr>
        <p:spPr bwMode="auto">
          <a:xfrm>
            <a:off x="3894823" y="26612"/>
            <a:ext cx="2792412" cy="1006475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|  T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|  F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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|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t  |  f</a:t>
            </a:r>
          </a:p>
        </p:txBody>
      </p:sp>
      <p:pic>
        <p:nvPicPr>
          <p:cNvPr id="268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67" y="4104075"/>
            <a:ext cx="7875874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65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dirty="0"/>
              <a:t>证明下面的文法是</a:t>
            </a:r>
            <a:r>
              <a:rPr lang="en-US" altLang="zh-CN" dirty="0"/>
              <a:t>LL(1)</a:t>
            </a:r>
            <a:r>
              <a:rPr lang="zh-CN" altLang="en-US" dirty="0"/>
              <a:t>的，但不是</a:t>
            </a:r>
            <a:r>
              <a:rPr lang="en-US" altLang="zh-CN" dirty="0"/>
              <a:t>SLR(1)</a:t>
            </a:r>
            <a:r>
              <a:rPr lang="zh-CN" altLang="en-US" dirty="0"/>
              <a:t>的。</a:t>
            </a:r>
          </a:p>
          <a:p>
            <a:pPr>
              <a:buFontTx/>
              <a:buNone/>
            </a:pPr>
            <a:r>
              <a:rPr lang="zh-CN" altLang="en-US" dirty="0"/>
              <a:t>		</a:t>
            </a:r>
            <a:r>
              <a:rPr lang="en-US" altLang="zh-CN" dirty="0"/>
              <a:t>S</a:t>
            </a:r>
            <a:r>
              <a:rPr lang="en-US" altLang="zh-CN" dirty="0">
                <a:sym typeface="Symbol"/>
              </a:rPr>
              <a:t></a:t>
            </a:r>
            <a:r>
              <a:rPr lang="en-US" altLang="zh-CN" dirty="0">
                <a:sym typeface="Wingdings" pitchFamily="2" charset="2"/>
              </a:rPr>
              <a:t>(X  |  E]  |  F)</a:t>
            </a:r>
          </a:p>
          <a:p>
            <a:pPr>
              <a:buFontTx/>
              <a:buNone/>
            </a:pPr>
            <a:r>
              <a:rPr lang="en-US" altLang="zh-CN" dirty="0">
                <a:sym typeface="Wingdings" pitchFamily="2" charset="2"/>
              </a:rPr>
              <a:t>		X</a:t>
            </a:r>
            <a:r>
              <a:rPr lang="en-US" altLang="zh-CN" dirty="0">
                <a:sym typeface="Symbol"/>
              </a:rPr>
              <a:t></a:t>
            </a:r>
            <a:r>
              <a:rPr lang="en-US" altLang="zh-CN" dirty="0">
                <a:sym typeface="Wingdings" pitchFamily="2" charset="2"/>
              </a:rPr>
              <a:t>E)  |  F] </a:t>
            </a:r>
          </a:p>
          <a:p>
            <a:pPr>
              <a:buFontTx/>
              <a:buNone/>
            </a:pPr>
            <a:r>
              <a:rPr lang="en-US" altLang="zh-CN" dirty="0">
                <a:sym typeface="Wingdings" pitchFamily="2" charset="2"/>
              </a:rPr>
              <a:t>		E</a:t>
            </a:r>
            <a:r>
              <a:rPr lang="en-US" altLang="zh-CN" dirty="0">
                <a:sym typeface="Symbol"/>
              </a:rPr>
              <a:t></a:t>
            </a:r>
            <a:r>
              <a:rPr lang="en-US" altLang="zh-CN" dirty="0">
                <a:sym typeface="Wingdings" pitchFamily="2" charset="2"/>
              </a:rPr>
              <a:t>A</a:t>
            </a:r>
          </a:p>
          <a:p>
            <a:pPr>
              <a:buFontTx/>
              <a:buNone/>
            </a:pPr>
            <a:r>
              <a:rPr lang="en-US" altLang="zh-CN" dirty="0">
                <a:sym typeface="Wingdings" pitchFamily="2" charset="2"/>
              </a:rPr>
              <a:t>		F</a:t>
            </a:r>
            <a:r>
              <a:rPr lang="en-US" altLang="zh-CN" dirty="0">
                <a:sym typeface="Symbol"/>
              </a:rPr>
              <a:t></a:t>
            </a:r>
            <a:r>
              <a:rPr lang="en-US" altLang="zh-CN" dirty="0">
                <a:sym typeface="Wingdings" pitchFamily="2" charset="2"/>
              </a:rPr>
              <a:t>A</a:t>
            </a:r>
          </a:p>
          <a:p>
            <a:pPr>
              <a:buFontTx/>
              <a:buNone/>
            </a:pPr>
            <a:r>
              <a:rPr lang="en-US" altLang="zh-CN" dirty="0">
                <a:sym typeface="Wingdings" pitchFamily="2" charset="2"/>
              </a:rPr>
              <a:t>		A</a:t>
            </a:r>
            <a:r>
              <a:rPr lang="en-US" altLang="zh-CN" dirty="0">
                <a:sym typeface="Symbol"/>
              </a:rPr>
              <a:t></a:t>
            </a:r>
            <a:r>
              <a:rPr lang="en-US" altLang="zh-CN" dirty="0">
                <a:sym typeface="Symbol" pitchFamily="18" charset="2"/>
              </a:rPr>
              <a:t>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BF656-7411-47B5-802F-2CEAC26EF5C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95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解答</a:t>
            </a:r>
            <a:r>
              <a:rPr lang="zh-CN" altLang="en-US" dirty="0" smtClean="0"/>
              <a:t>：</a:t>
            </a:r>
            <a:r>
              <a:rPr lang="zh-CN" altLang="en-US" sz="3200" dirty="0" smtClean="0"/>
              <a:t>证明</a:t>
            </a:r>
            <a:r>
              <a:rPr lang="zh-CN" altLang="en-US" sz="3200" dirty="0"/>
              <a:t>该文法是</a:t>
            </a:r>
            <a:r>
              <a:rPr lang="en-US" altLang="zh-CN" sz="3200" dirty="0"/>
              <a:t>LL(1)</a:t>
            </a:r>
            <a:r>
              <a:rPr lang="zh-CN" altLang="en-US" sz="3200" dirty="0"/>
              <a:t>文法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31222"/>
            <a:ext cx="8686800" cy="5469578"/>
          </a:xfrm>
        </p:spPr>
        <p:txBody>
          <a:bodyPr/>
          <a:lstStyle/>
          <a:p>
            <a:r>
              <a:rPr lang="zh-CN" altLang="en-US" sz="2400" dirty="0"/>
              <a:t>该文法每个非终结符号的</a:t>
            </a:r>
            <a:r>
              <a:rPr lang="en-US" altLang="zh-CN" sz="2400" dirty="0" smtClean="0"/>
              <a:t>FIRST</a:t>
            </a:r>
            <a:r>
              <a:rPr lang="zh-CN" altLang="en-US" sz="2400" dirty="0" smtClean="0"/>
              <a:t>集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和</a:t>
            </a:r>
            <a:r>
              <a:rPr lang="en-US" altLang="zh-CN" sz="2400" dirty="0"/>
              <a:t>FOLLOW</a:t>
            </a:r>
            <a:r>
              <a:rPr lang="zh-CN" altLang="en-US" sz="2400" dirty="0"/>
              <a:t>集合</a:t>
            </a:r>
            <a:r>
              <a:rPr lang="zh-CN" altLang="en-US" sz="2400" dirty="0" smtClean="0"/>
              <a:t>如下：</a:t>
            </a:r>
            <a:endParaRPr lang="en-US" altLang="zh-CN" sz="24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r>
              <a:rPr lang="zh-CN" altLang="en-US" sz="2400" dirty="0" smtClean="0"/>
              <a:t>该文法的</a:t>
            </a:r>
            <a:r>
              <a:rPr lang="en-US" altLang="zh-CN" sz="2400" dirty="0" smtClean="0"/>
              <a:t>LL(1)</a:t>
            </a:r>
            <a:r>
              <a:rPr lang="zh-CN" altLang="en-US" sz="2400" dirty="0" smtClean="0"/>
              <a:t>分析表如右：</a:t>
            </a:r>
            <a:endParaRPr lang="en-US" altLang="zh-CN" sz="2400" dirty="0" smtClean="0"/>
          </a:p>
          <a:p>
            <a:pPr lvl="2"/>
            <a:endParaRPr lang="en-US" altLang="zh-CN" dirty="0" smtClean="0"/>
          </a:p>
          <a:p>
            <a:r>
              <a:rPr lang="zh-CN" altLang="en-US" sz="2400" dirty="0" smtClean="0"/>
              <a:t>结论：</a:t>
            </a:r>
            <a:r>
              <a:rPr lang="en-US" altLang="zh-CN" sz="2400" dirty="0"/>
              <a:t> LL(1)</a:t>
            </a:r>
            <a:r>
              <a:rPr lang="zh-CN" altLang="en-US" sz="2400" dirty="0"/>
              <a:t>分析</a:t>
            </a:r>
            <a:r>
              <a:rPr lang="zh-CN" altLang="en-US" sz="2400" dirty="0" smtClean="0"/>
              <a:t>表中</a:t>
            </a:r>
            <a:r>
              <a:rPr lang="zh-CN" altLang="en-US" sz="2400" dirty="0"/>
              <a:t>不含有</a:t>
            </a:r>
            <a:r>
              <a:rPr lang="zh-CN" altLang="en-US" sz="2400" dirty="0" smtClean="0"/>
              <a:t>多重定义</a:t>
            </a:r>
            <a:r>
              <a:rPr lang="zh-CN" altLang="en-US" sz="2400" dirty="0"/>
              <a:t>的入口</a:t>
            </a:r>
            <a:r>
              <a:rPr lang="zh-CN" altLang="en-US" sz="2400" dirty="0" smtClean="0"/>
              <a:t>，所以</a:t>
            </a:r>
            <a:r>
              <a:rPr lang="zh-CN" altLang="en-US" sz="2400" dirty="0"/>
              <a:t>该</a:t>
            </a:r>
            <a:r>
              <a:rPr lang="zh-CN" altLang="en-US" sz="2400" dirty="0" smtClean="0"/>
              <a:t>文法是</a:t>
            </a:r>
            <a:r>
              <a:rPr lang="en-US" altLang="zh-CN" sz="2400" dirty="0"/>
              <a:t>LL(1)</a:t>
            </a:r>
            <a:r>
              <a:rPr lang="zh-CN" altLang="en-US" sz="2400" dirty="0" smtClean="0"/>
              <a:t>文法</a:t>
            </a:r>
            <a:endParaRPr lang="en-US" altLang="zh-CN" sz="2400" dirty="0" smtClean="0"/>
          </a:p>
          <a:p>
            <a:r>
              <a:rPr lang="zh-CN" altLang="en-US" sz="2400" dirty="0"/>
              <a:t>也</a:t>
            </a:r>
            <a:r>
              <a:rPr lang="zh-CN" altLang="en-US" sz="2400" dirty="0" smtClean="0"/>
              <a:t>可以分析产生式，根据候选式的</a:t>
            </a:r>
            <a:r>
              <a:rPr lang="en-US" altLang="zh-CN" sz="2400" dirty="0" smtClean="0"/>
              <a:t>first</a:t>
            </a:r>
            <a:r>
              <a:rPr lang="zh-CN" altLang="en-US" sz="2400" dirty="0" smtClean="0"/>
              <a:t>集合互不相交来说明。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BF656-7411-47B5-802F-2CEAC26EF5C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Rectangle 119"/>
          <p:cNvSpPr>
            <a:spLocks noChangeArrowheads="1"/>
          </p:cNvSpPr>
          <p:nvPr/>
        </p:nvSpPr>
        <p:spPr bwMode="auto">
          <a:xfrm>
            <a:off x="6732240" y="98630"/>
            <a:ext cx="2160240" cy="166518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  |  E]  |  F)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)  |  F] 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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9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837221"/>
            <a:ext cx="3420380" cy="2581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030" y="2933945"/>
            <a:ext cx="3956224" cy="238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45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证明该文法不是</a:t>
            </a:r>
            <a:r>
              <a:rPr lang="en-US" altLang="zh-CN" sz="3200" dirty="0" smtClean="0"/>
              <a:t>SLR(1)</a:t>
            </a:r>
            <a:r>
              <a:rPr lang="zh-CN" altLang="en-US" sz="3200" dirty="0" smtClean="0"/>
              <a:t>文法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773705"/>
            <a:ext cx="8686800" cy="499610"/>
          </a:xfrm>
        </p:spPr>
        <p:txBody>
          <a:bodyPr/>
          <a:lstStyle/>
          <a:p>
            <a:r>
              <a:rPr lang="zh-CN" altLang="en-US" sz="2400" dirty="0"/>
              <a:t>构造该文法的</a:t>
            </a:r>
            <a:r>
              <a:rPr lang="en-US" altLang="zh-CN" sz="2400" dirty="0"/>
              <a:t>LR(0)</a:t>
            </a:r>
            <a:r>
              <a:rPr lang="zh-CN" altLang="en-US" sz="2400" dirty="0"/>
              <a:t>项目集规范族及识别所有活前缀的</a:t>
            </a:r>
            <a:r>
              <a:rPr lang="en-US" altLang="zh-CN" sz="2400" dirty="0"/>
              <a:t>DFA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BF656-7411-47B5-802F-2CEAC26EF5C0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5222" y="2080528"/>
            <a:ext cx="1439863" cy="2835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·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E]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F)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·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21872" y="1313765"/>
            <a:ext cx="1711325" cy="4048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S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·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AutoShape 5"/>
          <p:cNvCxnSpPr>
            <a:cxnSpLocks noChangeShapeType="1"/>
            <a:stCxn id="5" idx="0"/>
            <a:endCxn id="6" idx="2"/>
          </p:cNvCxnSpPr>
          <p:nvPr/>
        </p:nvCxnSpPr>
        <p:spPr bwMode="auto">
          <a:xfrm flipV="1">
            <a:off x="1375947" y="1718578"/>
            <a:ext cx="1588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96785" y="2080528"/>
            <a:ext cx="1439862" cy="23415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E)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F]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·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996785" y="4557028"/>
            <a:ext cx="1754187" cy="495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]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995197" y="5230128"/>
            <a:ext cx="1755775" cy="450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)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0772" y="5455553"/>
            <a:ext cx="1528763" cy="765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·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·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AutoShape 10"/>
          <p:cNvCxnSpPr>
            <a:cxnSpLocks noChangeShapeType="1"/>
            <a:stCxn id="5" idx="2"/>
            <a:endCxn id="11" idx="0"/>
          </p:cNvCxnSpPr>
          <p:nvPr/>
        </p:nvCxnSpPr>
        <p:spPr bwMode="auto">
          <a:xfrm>
            <a:off x="1375947" y="4915803"/>
            <a:ext cx="0" cy="53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095085" y="3206065"/>
            <a:ext cx="900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AutoShape 12"/>
          <p:cNvCxnSpPr>
            <a:cxnSpLocks noChangeShapeType="1"/>
            <a:stCxn id="5" idx="3"/>
            <a:endCxn id="9" idx="1"/>
          </p:cNvCxnSpPr>
          <p:nvPr/>
        </p:nvCxnSpPr>
        <p:spPr bwMode="auto">
          <a:xfrm>
            <a:off x="2095085" y="3498165"/>
            <a:ext cx="901700" cy="1306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096672" y="4779278"/>
            <a:ext cx="901700" cy="722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771360" y="1313765"/>
            <a:ext cx="1890712" cy="450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</a:p>
        </p:txBody>
      </p:sp>
      <p:cxnSp>
        <p:nvCxnSpPr>
          <p:cNvPr id="17" name="AutoShape 15"/>
          <p:cNvCxnSpPr>
            <a:cxnSpLocks noChangeShapeType="1"/>
            <a:stCxn id="8" idx="0"/>
            <a:endCxn id="16" idx="2"/>
          </p:cNvCxnSpPr>
          <p:nvPr/>
        </p:nvCxnSpPr>
        <p:spPr bwMode="auto">
          <a:xfrm flipV="1">
            <a:off x="3717510" y="1764615"/>
            <a:ext cx="0" cy="315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336760" y="2080528"/>
            <a:ext cx="1439862" cy="676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)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336760" y="2936190"/>
            <a:ext cx="1439862" cy="630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·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]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4436647" y="2351990"/>
            <a:ext cx="900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4436647" y="4104590"/>
            <a:ext cx="3870325" cy="4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5336760" y="4555440"/>
            <a:ext cx="2205037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]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·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381210" y="5230128"/>
            <a:ext cx="2160587" cy="450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)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·</a:t>
            </a:r>
          </a:p>
        </p:txBody>
      </p:sp>
      <p:cxnSp>
        <p:nvCxnSpPr>
          <p:cNvPr id="24" name="AutoShape 24"/>
          <p:cNvCxnSpPr>
            <a:cxnSpLocks noChangeShapeType="1"/>
            <a:stCxn id="9" idx="3"/>
            <a:endCxn id="22" idx="1"/>
          </p:cNvCxnSpPr>
          <p:nvPr/>
        </p:nvCxnSpPr>
        <p:spPr bwMode="auto">
          <a:xfrm>
            <a:off x="4750972" y="4804678"/>
            <a:ext cx="5857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5"/>
          <p:cNvCxnSpPr>
            <a:cxnSpLocks noChangeShapeType="1"/>
            <a:stCxn id="10" idx="3"/>
            <a:endCxn id="23" idx="1"/>
          </p:cNvCxnSpPr>
          <p:nvPr/>
        </p:nvCxnSpPr>
        <p:spPr bwMode="auto">
          <a:xfrm>
            <a:off x="4750972" y="5455553"/>
            <a:ext cx="6302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362410" y="2080528"/>
            <a:ext cx="1439862" cy="676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)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·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7362410" y="2936190"/>
            <a:ext cx="1439862" cy="630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]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·</a:t>
            </a:r>
          </a:p>
        </p:txBody>
      </p:sp>
      <p:cxnSp>
        <p:nvCxnSpPr>
          <p:cNvPr id="28" name="AutoShape 28"/>
          <p:cNvCxnSpPr>
            <a:cxnSpLocks noChangeShapeType="1"/>
            <a:stCxn id="18" idx="3"/>
            <a:endCxn id="26" idx="1"/>
          </p:cNvCxnSpPr>
          <p:nvPr/>
        </p:nvCxnSpPr>
        <p:spPr bwMode="auto">
          <a:xfrm>
            <a:off x="6776622" y="2418665"/>
            <a:ext cx="5857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29"/>
          <p:cNvCxnSpPr>
            <a:cxnSpLocks noChangeShapeType="1"/>
            <a:stCxn id="19" idx="3"/>
            <a:endCxn id="27" idx="1"/>
          </p:cNvCxnSpPr>
          <p:nvPr/>
        </p:nvCxnSpPr>
        <p:spPr bwMode="auto">
          <a:xfrm>
            <a:off x="6776622" y="3252103"/>
            <a:ext cx="5857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161510" y="3385453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AutoShape 32"/>
          <p:cNvCxnSpPr>
            <a:cxnSpLocks noChangeShapeType="1"/>
            <a:stCxn id="8" idx="3"/>
            <a:endCxn id="19" idx="1"/>
          </p:cNvCxnSpPr>
          <p:nvPr/>
        </p:nvCxnSpPr>
        <p:spPr bwMode="auto">
          <a:xfrm>
            <a:off x="4436647" y="3252103"/>
            <a:ext cx="9001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1329910" y="176620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2139535" y="2756803"/>
            <a:ext cx="2696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2183985" y="3341003"/>
            <a:ext cx="3561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2095085" y="4465533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1374360" y="4871353"/>
            <a:ext cx="3706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3671472" y="1764615"/>
            <a:ext cx="3706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4436985" y="1945253"/>
            <a:ext cx="3561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4455265" y="2845353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4435060" y="3700448"/>
            <a:ext cx="3706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4751947" y="4330518"/>
            <a:ext cx="2696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4797025" y="5051243"/>
            <a:ext cx="2696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3" name="Text Box 45"/>
          <p:cNvSpPr txBox="1">
            <a:spLocks noChangeArrowheads="1"/>
          </p:cNvSpPr>
          <p:nvPr/>
        </p:nvSpPr>
        <p:spPr bwMode="auto">
          <a:xfrm>
            <a:off x="6775035" y="1990258"/>
            <a:ext cx="2696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6777245" y="2850288"/>
            <a:ext cx="2696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cxnSp>
        <p:nvCxnSpPr>
          <p:cNvPr id="45" name="AutoShape 48"/>
          <p:cNvCxnSpPr>
            <a:cxnSpLocks noChangeShapeType="1"/>
            <a:stCxn id="21" idx="1"/>
            <a:endCxn id="11" idx="3"/>
          </p:cNvCxnSpPr>
          <p:nvPr/>
        </p:nvCxnSpPr>
        <p:spPr bwMode="auto">
          <a:xfrm rot="5400000">
            <a:off x="4378704" y="1909871"/>
            <a:ext cx="1689100" cy="61674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Rectangle 31"/>
          <p:cNvSpPr>
            <a:spLocks noChangeArrowheads="1"/>
          </p:cNvSpPr>
          <p:nvPr/>
        </p:nvSpPr>
        <p:spPr bwMode="auto">
          <a:xfrm>
            <a:off x="2456765" y="5905693"/>
            <a:ext cx="6365427" cy="728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zh-CN" altLang="en-US" sz="1800" b="1" dirty="0"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sz="1800" b="1" dirty="0">
                <a:ea typeface="宋体" panose="02010600030101010101" pitchFamily="2" charset="-122"/>
                <a:cs typeface="Times New Roman" panose="02020603050405020304" pitchFamily="18" charset="0"/>
              </a:rPr>
              <a:t>I5</a:t>
            </a:r>
            <a:r>
              <a:rPr lang="zh-CN" altLang="en-US" sz="1800" b="1" dirty="0">
                <a:ea typeface="宋体" panose="02010600030101010101" pitchFamily="2" charset="-122"/>
                <a:cs typeface="Times New Roman" panose="02020603050405020304" pitchFamily="18" charset="0"/>
              </a:rPr>
              <a:t>，由于</a:t>
            </a:r>
            <a:r>
              <a:rPr lang="en-US" altLang="zh-CN" sz="1800" b="1" dirty="0">
                <a:ea typeface="宋体" panose="02010600030101010101" pitchFamily="2" charset="-122"/>
                <a:cs typeface="Times New Roman" panose="02020603050405020304" pitchFamily="18" charset="0"/>
              </a:rPr>
              <a:t>FOLLOW(E)=FOLLOW(F)={ ], ) }</a:t>
            </a:r>
            <a:endParaRPr lang="en-US" altLang="zh-CN" sz="1800" b="1" dirty="0">
              <a:ea typeface="宋体" panose="02010600030101010101" pitchFamily="2" charset="-122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zh-CN" altLang="en-US" sz="1800" b="1" dirty="0">
                <a:ea typeface="宋体" panose="02010600030101010101" pitchFamily="2" charset="-122"/>
                <a:cs typeface="Times New Roman" panose="02020603050405020304" pitchFamily="18" charset="0"/>
              </a:rPr>
              <a:t>该集合中存在归约</a:t>
            </a:r>
            <a:r>
              <a:rPr lang="en-US" altLang="zh-CN" sz="1800" b="1" dirty="0"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1800" b="1" dirty="0">
                <a:ea typeface="宋体" panose="02010600030101010101" pitchFamily="2" charset="-122"/>
                <a:cs typeface="Times New Roman" panose="02020603050405020304" pitchFamily="18" charset="0"/>
              </a:rPr>
              <a:t>归约冲突，所以该文法不是</a:t>
            </a:r>
            <a:r>
              <a:rPr lang="en-US" altLang="zh-CN" sz="1800" b="1" dirty="0">
                <a:ea typeface="宋体" panose="02010600030101010101" pitchFamily="2" charset="-122"/>
                <a:cs typeface="Times New Roman" panose="02020603050405020304" pitchFamily="18" charset="0"/>
              </a:rPr>
              <a:t>SLR(1)</a:t>
            </a:r>
            <a:r>
              <a:rPr lang="zh-CN" altLang="en-US" sz="1800" b="1" dirty="0">
                <a:ea typeface="宋体" panose="02010600030101010101" pitchFamily="2" charset="-122"/>
                <a:cs typeface="Times New Roman" panose="02020603050405020304" pitchFamily="18" charset="0"/>
              </a:rPr>
              <a:t>文法。</a:t>
            </a:r>
          </a:p>
        </p:txBody>
      </p:sp>
    </p:spTree>
    <p:extLst>
      <p:ext uri="{BB962C8B-B14F-4D97-AF65-F5344CB8AC3E}">
        <p14:creationId xmlns:p14="http://schemas.microsoft.com/office/powerpoint/2010/main" val="2952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30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解答：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识别形如</a:t>
            </a:r>
            <a:r>
              <a:rPr lang="en-US" altLang="zh-CN" dirty="0"/>
              <a:t>/*……″…*/…″……*/</a:t>
            </a:r>
            <a:r>
              <a:rPr lang="zh-CN" altLang="zh-CN" dirty="0"/>
              <a:t>的注释的</a:t>
            </a:r>
            <a:r>
              <a:rPr lang="en-US" altLang="zh-CN" dirty="0"/>
              <a:t>DFA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CB3-EBFB-4917-A570-4063C3B88CF9}" type="slidenum">
              <a:rPr lang="en-US" altLang="zh-CN" smtClean="0"/>
              <a:pPr/>
              <a:t>2</a:t>
            </a:fld>
            <a:endParaRPr lang="en-US" altLang="zh-CN"/>
          </a:p>
        </p:txBody>
      </p:sp>
      <p:pic>
        <p:nvPicPr>
          <p:cNvPr id="245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2213865"/>
            <a:ext cx="8006380" cy="306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5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课堂练习</a:t>
            </a: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dirty="0"/>
              <a:t>说明下面的文法是</a:t>
            </a:r>
            <a:r>
              <a:rPr lang="en-US" altLang="zh-CN" dirty="0"/>
              <a:t>LR(1)</a:t>
            </a:r>
            <a:r>
              <a:rPr lang="zh-CN" altLang="en-US" dirty="0"/>
              <a:t>文法，但不是</a:t>
            </a:r>
            <a:r>
              <a:rPr lang="en-US" altLang="zh-CN" dirty="0" smtClean="0"/>
              <a:t>SLR(1)</a:t>
            </a:r>
            <a:r>
              <a:rPr lang="zh-CN" altLang="en-US" dirty="0" smtClean="0"/>
              <a:t>文法</a:t>
            </a:r>
            <a:r>
              <a:rPr lang="zh-CN" altLang="en-US" dirty="0"/>
              <a:t>。</a:t>
            </a:r>
          </a:p>
          <a:p>
            <a:pPr>
              <a:buFontTx/>
              <a:buNone/>
            </a:pPr>
            <a:r>
              <a:rPr lang="zh-CN" altLang="en-US" dirty="0"/>
              <a:t>		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/>
              </a:rPr>
              <a:t></a:t>
            </a:r>
            <a:r>
              <a:rPr lang="en-US" altLang="zh-CN" dirty="0" err="1">
                <a:sym typeface="Wingdings" pitchFamily="2" charset="2"/>
              </a:rPr>
              <a:t>Ma</a:t>
            </a:r>
            <a:r>
              <a:rPr lang="en-US" altLang="zh-CN" dirty="0">
                <a:sym typeface="Wingdings" pitchFamily="2" charset="2"/>
              </a:rPr>
              <a:t> | </a:t>
            </a:r>
            <a:r>
              <a:rPr lang="en-US" altLang="zh-CN" dirty="0" err="1">
                <a:sym typeface="Wingdings" pitchFamily="2" charset="2"/>
              </a:rPr>
              <a:t>bMc</a:t>
            </a:r>
            <a:r>
              <a:rPr lang="en-US" altLang="zh-CN" dirty="0">
                <a:sym typeface="Wingdings" pitchFamily="2" charset="2"/>
              </a:rPr>
              <a:t> | dc | </a:t>
            </a:r>
            <a:r>
              <a:rPr lang="en-US" altLang="zh-CN" dirty="0" err="1">
                <a:sym typeface="Wingdings" pitchFamily="2" charset="2"/>
              </a:rPr>
              <a:t>bda</a:t>
            </a:r>
            <a:endParaRPr lang="en-US" altLang="zh-CN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zh-CN" dirty="0">
                <a:sym typeface="Wingdings" pitchFamily="2" charset="2"/>
              </a:rPr>
              <a:t>		</a:t>
            </a:r>
            <a:r>
              <a:rPr lang="en-US" altLang="zh-CN" dirty="0" err="1">
                <a:sym typeface="Wingdings" pitchFamily="2" charset="2"/>
              </a:rPr>
              <a:t>M</a:t>
            </a:r>
            <a:r>
              <a:rPr lang="en-US" altLang="zh-CN" dirty="0" err="1">
                <a:sym typeface="Symbol"/>
              </a:rPr>
              <a:t></a:t>
            </a:r>
            <a:r>
              <a:rPr lang="en-US" altLang="zh-CN" dirty="0" err="1">
                <a:sym typeface="Wingdings" pitchFamily="2" charset="2"/>
              </a:rPr>
              <a:t>d</a:t>
            </a:r>
            <a:endParaRPr lang="en-US" altLang="zh-CN" dirty="0">
              <a:sym typeface="Wingdings" pitchFamily="2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BF656-7411-47B5-802F-2CEAC26EF5C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5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490" y="53625"/>
            <a:ext cx="6840000" cy="388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解答：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599" y="1127720"/>
            <a:ext cx="8708125" cy="45000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000" dirty="0" smtClean="0">
                <a:ea typeface="宋体" panose="02010600030101010101" pitchFamily="2" charset="-122"/>
              </a:rPr>
              <a:t>首先，拓</a:t>
            </a:r>
            <a:r>
              <a:rPr lang="zh-CN" altLang="en-US" sz="2000" dirty="0">
                <a:ea typeface="宋体" panose="02010600030101010101" pitchFamily="2" charset="-122"/>
              </a:rPr>
              <a:t>广文法</a:t>
            </a:r>
          </a:p>
          <a:p>
            <a:pPr>
              <a:buFontTx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ea typeface="宋体" panose="02010600030101010101" pitchFamily="2" charset="-122"/>
              </a:rPr>
              <a:t>0)  S</a:t>
            </a:r>
            <a:r>
              <a:rPr lang="en-US" altLang="zh-CN" sz="2000" dirty="0">
                <a:ea typeface="宋体" panose="02010600030101010101" pitchFamily="2" charset="-122"/>
                <a:sym typeface="Symbol"/>
              </a:rPr>
              <a:t></a:t>
            </a:r>
            <a:r>
              <a:rPr lang="en-US" altLang="zh-CN" sz="2000" dirty="0">
                <a:ea typeface="宋体" panose="02010600030101010101" pitchFamily="2" charset="-122"/>
                <a:sym typeface="Wingdings" pitchFamily="2" charset="2"/>
              </a:rPr>
              <a:t>X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ea typeface="宋体" panose="02010600030101010101" pitchFamily="2" charset="-122"/>
              </a:rPr>
              <a:t>1)  </a:t>
            </a:r>
            <a:r>
              <a:rPr lang="en-US" altLang="zh-CN" sz="2000" dirty="0" err="1">
                <a:ea typeface="宋体" panose="02010600030101010101" pitchFamily="2" charset="-122"/>
              </a:rPr>
              <a:t>X</a:t>
            </a:r>
            <a:r>
              <a:rPr lang="en-US" altLang="zh-CN" sz="2000" dirty="0" err="1">
                <a:ea typeface="宋体" panose="02010600030101010101" pitchFamily="2" charset="-122"/>
                <a:sym typeface="Symbol"/>
              </a:rPr>
              <a:t></a:t>
            </a:r>
            <a:r>
              <a:rPr lang="en-US" altLang="zh-CN" sz="2000" dirty="0" err="1">
                <a:ea typeface="宋体" panose="02010600030101010101" pitchFamily="2" charset="-122"/>
                <a:sym typeface="Wingdings" pitchFamily="2" charset="2"/>
              </a:rPr>
              <a:t>Ma</a:t>
            </a:r>
            <a:endParaRPr lang="en-US" altLang="zh-CN" sz="2000" dirty="0">
              <a:ea typeface="宋体" panose="02010600030101010101" pitchFamily="2" charset="-122"/>
              <a:sym typeface="Wingdings" pitchFamily="2" charset="2"/>
            </a:endParaRPr>
          </a:p>
          <a:p>
            <a:pPr>
              <a:buNone/>
            </a:pPr>
            <a:r>
              <a:rPr lang="en-US" altLang="zh-CN" sz="2000" dirty="0" smtClean="0">
                <a:ea typeface="宋体" panose="02010600030101010101" pitchFamily="2" charset="-122"/>
                <a:sym typeface="Wingdings" pitchFamily="2" charset="2"/>
              </a:rPr>
              <a:t>(</a:t>
            </a:r>
            <a:r>
              <a:rPr lang="en-US" altLang="zh-CN" sz="2000" dirty="0">
                <a:ea typeface="宋体" panose="02010600030101010101" pitchFamily="2" charset="-122"/>
                <a:sym typeface="Wingdings" pitchFamily="2" charset="2"/>
              </a:rPr>
              <a:t>2)  </a:t>
            </a:r>
            <a:r>
              <a:rPr lang="en-US" altLang="zh-CN" sz="2000" dirty="0">
                <a:ea typeface="宋体" panose="02010600030101010101" pitchFamily="2" charset="-122"/>
              </a:rPr>
              <a:t>X</a:t>
            </a:r>
            <a:r>
              <a:rPr lang="en-US" altLang="zh-CN" sz="2000" dirty="0">
                <a:ea typeface="宋体" panose="02010600030101010101" pitchFamily="2" charset="-122"/>
                <a:sym typeface="Symbol"/>
              </a:rPr>
              <a:t></a:t>
            </a:r>
            <a:r>
              <a:rPr lang="en-US" altLang="zh-CN" sz="2000" dirty="0">
                <a:ea typeface="宋体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  <a:sym typeface="Wingdings" pitchFamily="2" charset="2"/>
              </a:rPr>
              <a:t>bMc</a:t>
            </a:r>
            <a:endParaRPr lang="en-US" altLang="zh-CN" sz="2000" dirty="0">
              <a:ea typeface="宋体" panose="02010600030101010101" pitchFamily="2" charset="-122"/>
              <a:sym typeface="Wingdings" pitchFamily="2" charset="2"/>
            </a:endParaRPr>
          </a:p>
          <a:p>
            <a:pPr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ea typeface="宋体" panose="02010600030101010101" pitchFamily="2" charset="-122"/>
              </a:rPr>
              <a:t>3)  X</a:t>
            </a:r>
            <a:r>
              <a:rPr lang="en-US" altLang="zh-CN" sz="2000" dirty="0">
                <a:ea typeface="宋体" panose="02010600030101010101" pitchFamily="2" charset="-122"/>
                <a:sym typeface="Symbol"/>
              </a:rPr>
              <a:t></a:t>
            </a:r>
            <a:r>
              <a:rPr lang="en-US" altLang="zh-CN" sz="2000" dirty="0">
                <a:ea typeface="宋体" panose="02010600030101010101" pitchFamily="2" charset="-122"/>
                <a:sym typeface="Wingdings" pitchFamily="2" charset="2"/>
              </a:rPr>
              <a:t> dc</a:t>
            </a:r>
          </a:p>
          <a:p>
            <a:pPr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ea typeface="宋体" panose="02010600030101010101" pitchFamily="2" charset="-122"/>
              </a:rPr>
              <a:t>4)  X</a:t>
            </a:r>
            <a:r>
              <a:rPr lang="en-US" altLang="zh-CN" sz="2000" dirty="0">
                <a:ea typeface="宋体" panose="02010600030101010101" pitchFamily="2" charset="-122"/>
                <a:sym typeface="Symbol"/>
              </a:rPr>
              <a:t></a:t>
            </a:r>
            <a:r>
              <a:rPr lang="en-US" altLang="zh-CN" sz="2000" dirty="0">
                <a:ea typeface="宋体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  <a:sym typeface="Wingdings" pitchFamily="2" charset="2"/>
              </a:rPr>
              <a:t>bda</a:t>
            </a:r>
            <a:endParaRPr lang="en-US" altLang="zh-CN" sz="2000" dirty="0">
              <a:ea typeface="宋体" panose="02010600030101010101" pitchFamily="2" charset="-122"/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zh-CN" sz="2000" dirty="0" smtClean="0">
                <a:ea typeface="宋体" panose="02010600030101010101" pitchFamily="2" charset="-122"/>
                <a:sym typeface="Wingdings" pitchFamily="2" charset="2"/>
              </a:rPr>
              <a:t>(</a:t>
            </a:r>
            <a:r>
              <a:rPr lang="en-US" altLang="zh-CN" sz="2000" dirty="0">
                <a:ea typeface="宋体" panose="02010600030101010101" pitchFamily="2" charset="-122"/>
                <a:sym typeface="Wingdings" pitchFamily="2" charset="2"/>
              </a:rPr>
              <a:t>5)  </a:t>
            </a:r>
            <a:r>
              <a:rPr lang="en-US" altLang="zh-CN" sz="2000" dirty="0" err="1">
                <a:ea typeface="宋体" panose="02010600030101010101" pitchFamily="2" charset="-122"/>
                <a:sym typeface="Wingdings" pitchFamily="2" charset="2"/>
              </a:rPr>
              <a:t>M</a:t>
            </a:r>
            <a:r>
              <a:rPr lang="en-US" altLang="zh-CN" sz="2000" dirty="0" err="1">
                <a:ea typeface="宋体" panose="02010600030101010101" pitchFamily="2" charset="-122"/>
                <a:sym typeface="Symbol"/>
              </a:rPr>
              <a:t></a:t>
            </a:r>
            <a:r>
              <a:rPr lang="en-US" altLang="zh-CN" sz="2000" dirty="0" err="1" smtClean="0">
                <a:ea typeface="宋体" panose="02010600030101010101" pitchFamily="2" charset="-122"/>
                <a:sym typeface="Wingdings" pitchFamily="2" charset="2"/>
              </a:rPr>
              <a:t>d</a:t>
            </a:r>
            <a:endParaRPr lang="en-US" altLang="zh-CN" sz="2000" dirty="0" smtClean="0">
              <a:ea typeface="宋体" panose="02010600030101010101" pitchFamily="2" charset="-122"/>
              <a:sym typeface="Wingdings" pitchFamily="2" charset="2"/>
            </a:endParaRPr>
          </a:p>
          <a:p>
            <a:pPr>
              <a:buFontTx/>
              <a:buNone/>
            </a:pPr>
            <a:endParaRPr lang="en-US" altLang="zh-CN" sz="2000" dirty="0">
              <a:ea typeface="宋体" panose="02010600030101010101" pitchFamily="2" charset="-122"/>
              <a:sym typeface="Wingdings" pitchFamily="2" charset="2"/>
            </a:endParaRPr>
          </a:p>
          <a:p>
            <a:pPr marL="0" indent="0">
              <a:buNone/>
            </a:pPr>
            <a:r>
              <a:rPr lang="zh-CN" altLang="en-US" sz="1600" dirty="0" smtClean="0">
                <a:ea typeface="宋体" panose="02010600030101010101" pitchFamily="2" charset="-122"/>
              </a:rPr>
              <a:t>其次，构造文法</a:t>
            </a:r>
            <a:r>
              <a:rPr lang="zh-CN" altLang="en-US" sz="1600" dirty="0">
                <a:ea typeface="宋体" panose="02010600030101010101" pitchFamily="2" charset="-122"/>
              </a:rPr>
              <a:t>的</a:t>
            </a:r>
            <a:r>
              <a:rPr lang="en-US" altLang="zh-CN" sz="1600" dirty="0">
                <a:ea typeface="宋体" panose="02010600030101010101" pitchFamily="2" charset="-122"/>
              </a:rPr>
              <a:t>LR(1)</a:t>
            </a:r>
            <a:r>
              <a:rPr lang="zh-CN" altLang="en-US" sz="1600" dirty="0">
                <a:ea typeface="宋体" panose="02010600030101010101" pitchFamily="2" charset="-122"/>
              </a:rPr>
              <a:t>项目集规范</a:t>
            </a:r>
            <a:r>
              <a:rPr lang="zh-CN" altLang="en-US" sz="1600" dirty="0" smtClean="0">
                <a:ea typeface="宋体" panose="02010600030101010101" pitchFamily="2" charset="-122"/>
              </a:rPr>
              <a:t>族及识别其所有</a:t>
            </a:r>
            <a:r>
              <a:rPr lang="zh-CN" altLang="en-US" sz="1600" dirty="0">
                <a:ea typeface="宋体" panose="02010600030101010101" pitchFamily="2" charset="-122"/>
              </a:rPr>
              <a:t>活前缀的</a:t>
            </a:r>
            <a:r>
              <a:rPr lang="en-US" altLang="zh-CN" sz="1600" dirty="0" smtClean="0">
                <a:ea typeface="宋体" panose="02010600030101010101" pitchFamily="2" charset="-122"/>
              </a:rPr>
              <a:t>DFA</a:t>
            </a:r>
            <a:r>
              <a:rPr lang="zh-CN" altLang="en-US" sz="1600" dirty="0" smtClean="0">
                <a:ea typeface="宋体" panose="02010600030101010101" pitchFamily="2" charset="-122"/>
              </a:rPr>
              <a:t>。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ea typeface="宋体" panose="02010600030101010101" pitchFamily="2" charset="-122"/>
              </a:rPr>
              <a:t>判断</a:t>
            </a:r>
            <a:r>
              <a:rPr lang="zh-CN" altLang="en-US" sz="1600" dirty="0">
                <a:ea typeface="宋体" panose="02010600030101010101" pitchFamily="2" charset="-122"/>
              </a:rPr>
              <a:t>该文法是</a:t>
            </a:r>
            <a:r>
              <a:rPr lang="en-US" altLang="zh-CN" sz="1600" dirty="0">
                <a:ea typeface="宋体" panose="02010600030101010101" pitchFamily="2" charset="-122"/>
              </a:rPr>
              <a:t>LR(1)</a:t>
            </a:r>
            <a:r>
              <a:rPr lang="zh-CN" altLang="en-US" sz="1600" dirty="0">
                <a:ea typeface="宋体" panose="02010600030101010101" pitchFamily="2" charset="-122"/>
              </a:rPr>
              <a:t>文法</a:t>
            </a:r>
            <a:r>
              <a:rPr lang="zh-CN" altLang="en-US" sz="1600" dirty="0" smtClean="0">
                <a:ea typeface="宋体" panose="02010600030101010101" pitchFamily="2" charset="-122"/>
              </a:rPr>
              <a:t>：集合</a:t>
            </a:r>
            <a:r>
              <a:rPr lang="en-US" altLang="zh-CN" sz="1600" dirty="0" smtClean="0">
                <a:ea typeface="宋体" panose="02010600030101010101" pitchFamily="2" charset="-122"/>
              </a:rPr>
              <a:t>I0</a:t>
            </a:r>
            <a:r>
              <a:rPr lang="zh-CN" altLang="en-US" sz="1600" dirty="0" smtClean="0">
                <a:ea typeface="宋体" panose="02010600030101010101" pitchFamily="2" charset="-122"/>
              </a:rPr>
              <a:t>、</a:t>
            </a:r>
            <a:r>
              <a:rPr lang="en-US" altLang="zh-CN" sz="1600" dirty="0" smtClean="0">
                <a:ea typeface="宋体" panose="02010600030101010101" pitchFamily="2" charset="-122"/>
              </a:rPr>
              <a:t>I3</a:t>
            </a:r>
            <a:r>
              <a:rPr lang="zh-CN" altLang="en-US" sz="1600" dirty="0" smtClean="0">
                <a:ea typeface="宋体" panose="02010600030101010101" pitchFamily="2" charset="-122"/>
              </a:rPr>
              <a:t>中没有归约项目，所以，不存在冲突；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ea typeface="宋体" panose="02010600030101010101" pitchFamily="2" charset="-122"/>
              </a:rPr>
              <a:t>集合</a:t>
            </a:r>
            <a:r>
              <a:rPr lang="en-US" altLang="zh-CN" sz="1600" dirty="0" smtClean="0">
                <a:ea typeface="宋体" panose="02010600030101010101" pitchFamily="2" charset="-122"/>
              </a:rPr>
              <a:t>I1</a:t>
            </a:r>
            <a:r>
              <a:rPr lang="zh-CN" altLang="en-US" sz="1600" dirty="0" smtClean="0">
                <a:ea typeface="宋体" panose="02010600030101010101" pitchFamily="2" charset="-122"/>
              </a:rPr>
              <a:t>、</a:t>
            </a:r>
            <a:r>
              <a:rPr lang="en-US" altLang="zh-CN" sz="1600" dirty="0" smtClean="0">
                <a:ea typeface="宋体" panose="02010600030101010101" pitchFamily="2" charset="-122"/>
              </a:rPr>
              <a:t>I2</a:t>
            </a:r>
            <a:r>
              <a:rPr lang="zh-CN" altLang="en-US" sz="1600" dirty="0" smtClean="0">
                <a:ea typeface="宋体" panose="02010600030101010101" pitchFamily="2" charset="-122"/>
              </a:rPr>
              <a:t>、</a:t>
            </a:r>
            <a:r>
              <a:rPr lang="en-US" altLang="zh-CN" sz="1600" dirty="0" smtClean="0">
                <a:ea typeface="宋体" panose="02010600030101010101" pitchFamily="2" charset="-122"/>
              </a:rPr>
              <a:t>I5</a:t>
            </a:r>
            <a:r>
              <a:rPr lang="zh-CN" altLang="en-US" sz="1600" dirty="0" smtClean="0">
                <a:ea typeface="宋体" panose="02010600030101010101" pitchFamily="2" charset="-122"/>
              </a:rPr>
              <a:t>、</a:t>
            </a:r>
            <a:r>
              <a:rPr lang="en-US" altLang="zh-CN" sz="1600" dirty="0" smtClean="0">
                <a:ea typeface="宋体" panose="02010600030101010101" pitchFamily="2" charset="-122"/>
              </a:rPr>
              <a:t>I6</a:t>
            </a:r>
            <a:r>
              <a:rPr lang="zh-CN" altLang="en-US" sz="1600" dirty="0" smtClean="0">
                <a:ea typeface="宋体" panose="02010600030101010101" pitchFamily="2" charset="-122"/>
              </a:rPr>
              <a:t>、</a:t>
            </a:r>
            <a:r>
              <a:rPr lang="en-US" altLang="zh-CN" sz="1600" dirty="0" smtClean="0">
                <a:ea typeface="宋体" panose="02010600030101010101" pitchFamily="2" charset="-122"/>
              </a:rPr>
              <a:t>I8</a:t>
            </a:r>
            <a:r>
              <a:rPr lang="zh-CN" altLang="en-US" sz="1600" dirty="0" smtClean="0">
                <a:ea typeface="宋体" panose="02010600030101010101" pitchFamily="2" charset="-122"/>
              </a:rPr>
              <a:t>、</a:t>
            </a:r>
            <a:r>
              <a:rPr lang="en-US" altLang="zh-CN" sz="1600" dirty="0" smtClean="0">
                <a:ea typeface="宋体" panose="02010600030101010101" pitchFamily="2" charset="-122"/>
              </a:rPr>
              <a:t>I9</a:t>
            </a:r>
            <a:r>
              <a:rPr lang="zh-CN" altLang="en-US" sz="1600" dirty="0" smtClean="0">
                <a:ea typeface="宋体" panose="02010600030101010101" pitchFamily="2" charset="-122"/>
              </a:rPr>
              <a:t>、</a:t>
            </a:r>
            <a:r>
              <a:rPr lang="en-US" altLang="zh-CN" sz="1600" dirty="0" smtClean="0">
                <a:ea typeface="宋体" panose="02010600030101010101" pitchFamily="2" charset="-122"/>
              </a:rPr>
              <a:t>I10</a:t>
            </a:r>
            <a:r>
              <a:rPr lang="zh-CN" altLang="en-US" sz="1600" dirty="0" smtClean="0">
                <a:ea typeface="宋体" panose="02010600030101010101" pitchFamily="2" charset="-122"/>
              </a:rPr>
              <a:t>各只有一个归约项目，所以这些集合中没有冲突；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ea typeface="宋体" panose="02010600030101010101" pitchFamily="2" charset="-122"/>
              </a:rPr>
              <a:t>集合</a:t>
            </a:r>
            <a:r>
              <a:rPr lang="en-US" altLang="zh-CN" sz="1600" dirty="0" smtClean="0">
                <a:ea typeface="宋体" panose="02010600030101010101" pitchFamily="2" charset="-122"/>
              </a:rPr>
              <a:t>I4</a:t>
            </a:r>
            <a:r>
              <a:rPr lang="zh-CN" altLang="en-US" sz="1600" dirty="0" smtClean="0">
                <a:ea typeface="宋体" panose="02010600030101010101" pitchFamily="2" charset="-122"/>
              </a:rPr>
              <a:t>和</a:t>
            </a:r>
            <a:r>
              <a:rPr lang="en-US" altLang="zh-CN" sz="1600" dirty="0" smtClean="0">
                <a:ea typeface="宋体" panose="02010600030101010101" pitchFamily="2" charset="-122"/>
              </a:rPr>
              <a:t>I7</a:t>
            </a:r>
            <a:r>
              <a:rPr lang="zh-CN" altLang="en-US" sz="1600" dirty="0" smtClean="0">
                <a:ea typeface="宋体" panose="02010600030101010101" pitchFamily="2" charset="-122"/>
              </a:rPr>
              <a:t>中既有移进项目又有归约项目，但是归约符号和移进符号不同，所以也没有冲突。结论：是</a:t>
            </a:r>
            <a:r>
              <a:rPr lang="en-US" altLang="zh-CN" sz="1600" dirty="0" smtClean="0">
                <a:ea typeface="宋体" panose="02010600030101010101" pitchFamily="2" charset="-122"/>
              </a:rPr>
              <a:t>LR(1)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ea typeface="宋体" panose="02010600030101010101" pitchFamily="2" charset="-122"/>
              </a:rPr>
              <a:t>然后，构造文法</a:t>
            </a:r>
            <a:r>
              <a:rPr lang="zh-CN" altLang="en-US" sz="1600" dirty="0">
                <a:ea typeface="宋体" panose="02010600030101010101" pitchFamily="2" charset="-122"/>
              </a:rPr>
              <a:t>的</a:t>
            </a:r>
            <a:r>
              <a:rPr lang="en-US" altLang="zh-CN" sz="1600" dirty="0">
                <a:ea typeface="宋体" panose="02010600030101010101" pitchFamily="2" charset="-122"/>
              </a:rPr>
              <a:t>LR(0)</a:t>
            </a:r>
            <a:r>
              <a:rPr lang="zh-CN" altLang="en-US" sz="1600" dirty="0">
                <a:ea typeface="宋体" panose="02010600030101010101" pitchFamily="2" charset="-122"/>
              </a:rPr>
              <a:t>项目集规范</a:t>
            </a:r>
            <a:r>
              <a:rPr lang="zh-CN" altLang="en-US" sz="1600" dirty="0" smtClean="0">
                <a:ea typeface="宋体" panose="02010600030101010101" pitchFamily="2" charset="-122"/>
              </a:rPr>
              <a:t>族及识别其所有</a:t>
            </a:r>
            <a:r>
              <a:rPr lang="zh-CN" altLang="en-US" sz="1600" dirty="0">
                <a:ea typeface="宋体" panose="02010600030101010101" pitchFamily="2" charset="-122"/>
              </a:rPr>
              <a:t>活前缀的</a:t>
            </a:r>
            <a:r>
              <a:rPr lang="en-US" altLang="zh-CN" sz="1600" dirty="0" smtClean="0">
                <a:ea typeface="宋体" panose="02010600030101010101" pitchFamily="2" charset="-122"/>
              </a:rPr>
              <a:t>DFA</a:t>
            </a:r>
            <a:r>
              <a:rPr lang="zh-CN" altLang="en-US" sz="1600" dirty="0" smtClean="0">
                <a:ea typeface="宋体" panose="02010600030101010101" pitchFamily="2" charset="-122"/>
              </a:rPr>
              <a:t>。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BF656-7411-47B5-802F-2CEAC26EF5C0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341530" y="5814265"/>
            <a:ext cx="2655295" cy="900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FOLLOW(S)={ $ }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FOLLOW(X)={ $ }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FOLLOW(M)={ a, c }</a:t>
            </a: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3110098" y="5814265"/>
            <a:ext cx="5737377" cy="900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zh-CN" sz="1600" b="1" dirty="0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b="1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b="1" dirty="0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中存在</a:t>
            </a:r>
            <a:r>
              <a:rPr lang="zh-CN" altLang="en-US" sz="1600" b="1" dirty="0">
                <a:ea typeface="宋体" panose="02010600030101010101" pitchFamily="2" charset="-122"/>
                <a:cs typeface="Times New Roman" panose="02020603050405020304" pitchFamily="18" charset="0"/>
              </a:rPr>
              <a:t>移进</a:t>
            </a:r>
            <a:r>
              <a:rPr lang="en-US" altLang="zh-CN" sz="1600" b="1" dirty="0"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1600" b="1" dirty="0">
                <a:ea typeface="宋体" panose="02010600030101010101" pitchFamily="2" charset="-122"/>
                <a:cs typeface="Times New Roman" panose="02020603050405020304" pitchFamily="18" charset="0"/>
              </a:rPr>
              <a:t>归约冲突</a:t>
            </a: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cs typeface="Times New Roman" panose="02020603050405020304" pitchFamily="18" charset="0"/>
              </a:rPr>
              <a:t> FOLLOW(M)={ a, c }</a:t>
            </a:r>
            <a:r>
              <a:rPr lang="zh-CN" altLang="en-US" sz="1600" b="1" dirty="0"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1600" b="1" dirty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600" b="1" dirty="0">
                <a:ea typeface="宋体" panose="02010600030101010101" pitchFamily="2" charset="-122"/>
                <a:cs typeface="Times New Roman" panose="02020603050405020304" pitchFamily="18" charset="0"/>
              </a:rPr>
              <a:t>这种冲突用</a:t>
            </a:r>
            <a:r>
              <a:rPr lang="en-US" altLang="zh-CN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SLR(1)</a:t>
            </a: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sz="1600" b="1" dirty="0">
                <a:ea typeface="宋体" panose="02010600030101010101" pitchFamily="2" charset="-122"/>
                <a:cs typeface="Times New Roman" panose="02020603050405020304" pitchFamily="18" charset="0"/>
              </a:rPr>
              <a:t>无法解决，</a:t>
            </a:r>
          </a:p>
          <a:p>
            <a:r>
              <a:rPr lang="zh-CN" altLang="en-US" sz="1600" b="1" dirty="0">
                <a:ea typeface="宋体" panose="02010600030101010101" pitchFamily="2" charset="-122"/>
                <a:cs typeface="Times New Roman" panose="02020603050405020304" pitchFamily="18" charset="0"/>
              </a:rPr>
              <a:t>所以该文法不是</a:t>
            </a:r>
            <a:r>
              <a:rPr lang="en-US" altLang="zh-CN" sz="1600" b="1" dirty="0">
                <a:ea typeface="宋体" panose="02010600030101010101" pitchFamily="2" charset="-122"/>
                <a:cs typeface="Times New Roman" panose="02020603050405020304" pitchFamily="18" charset="0"/>
              </a:rPr>
              <a:t>SLR(1)</a:t>
            </a:r>
            <a:r>
              <a:rPr lang="zh-CN" altLang="en-US" sz="1600" b="1" dirty="0">
                <a:ea typeface="宋体" panose="02010600030101010101" pitchFamily="2" charset="-122"/>
                <a:cs typeface="Times New Roman" panose="02020603050405020304" pitchFamily="18" charset="0"/>
              </a:rPr>
              <a:t>文法。</a:t>
            </a:r>
          </a:p>
        </p:txBody>
      </p:sp>
      <p:sp>
        <p:nvSpPr>
          <p:cNvPr id="5" name="椭圆 4"/>
          <p:cNvSpPr/>
          <p:nvPr/>
        </p:nvSpPr>
        <p:spPr bwMode="auto">
          <a:xfrm>
            <a:off x="5832140" y="2123857"/>
            <a:ext cx="1332000" cy="103511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366755" y="2978952"/>
            <a:ext cx="1332000" cy="103511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14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5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r>
              <a:rPr lang="en-US" altLang="zh-CN" dirty="0"/>
              <a:t>4</a:t>
            </a:r>
            <a:endParaRPr lang="zh-CN" altLang="en-US" dirty="0" smtClean="0"/>
          </a:p>
        </p:txBody>
      </p:sp>
      <p:sp>
        <p:nvSpPr>
          <p:cNvPr id="151555" name="内容占位符 6"/>
          <p:cNvSpPr>
            <a:spLocks noGrp="1"/>
          </p:cNvSpPr>
          <p:nvPr>
            <p:ph idx="1"/>
          </p:nvPr>
        </p:nvSpPr>
        <p:spPr>
          <a:xfrm>
            <a:off x="268630" y="1133745"/>
            <a:ext cx="8686800" cy="5181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已知文法</a:t>
            </a:r>
            <a:r>
              <a:rPr lang="pl-P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G[A]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为：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l-P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pl-P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aABe|a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l-P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pl-P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Bb|d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pl-P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试给出与</a:t>
            </a:r>
            <a:r>
              <a:rPr lang="pl-P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G[A]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等价的</a:t>
            </a:r>
            <a:r>
              <a:rPr lang="pl-P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LL(1)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文法</a:t>
            </a:r>
            <a:r>
              <a:rPr lang="pl-PL" altLang="zh-CN" dirty="0" smtClean="0">
                <a:latin typeface="Times New Roman" pitchFamily="18" charset="0"/>
                <a:cs typeface="Times New Roman" pitchFamily="18" charset="0"/>
              </a:rPr>
              <a:t>G'[A]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pl-P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构造</a:t>
            </a:r>
            <a:r>
              <a:rPr lang="pl-PL" altLang="zh-CN" dirty="0" smtClean="0">
                <a:latin typeface="Times New Roman" pitchFamily="18" charset="0"/>
                <a:cs typeface="Times New Roman" pitchFamily="18" charset="0"/>
              </a:rPr>
              <a:t>G'[A]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的预测分析表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给出输入串</a:t>
            </a:r>
            <a:r>
              <a:rPr lang="pl-P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aade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的分析过程。</a:t>
            </a:r>
          </a:p>
          <a:p>
            <a:pPr marL="0" indent="0">
              <a:buFont typeface="Monotype Sorts" pitchFamily="2" charset="2"/>
              <a:buNone/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913229-5E07-4340-B82D-37792AC624B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" name="矩形标注 1"/>
          <p:cNvSpPr/>
          <p:nvPr/>
        </p:nvSpPr>
        <p:spPr bwMode="auto">
          <a:xfrm>
            <a:off x="3356865" y="233645"/>
            <a:ext cx="2250250" cy="1800200"/>
          </a:xfrm>
          <a:prstGeom prst="wedgeRectCallout">
            <a:avLst>
              <a:gd name="adj1" fmla="val 60916"/>
              <a:gd name="adj2" fmla="val 9297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 typeface="Monotype Sorts" pitchFamily="2" charset="2"/>
              <a:buNone/>
            </a:pPr>
            <a:r>
              <a:rPr lang="pl-PL" altLang="zh-CN" dirty="0" smtClean="0">
                <a:cs typeface="Times New Roman" panose="02020603050405020304" pitchFamily="18" charset="0"/>
              </a:rPr>
              <a:t>A</a:t>
            </a:r>
            <a:r>
              <a:rPr lang="zh-CN" altLang="zh-CN" dirty="0">
                <a:cs typeface="Times New Roman" panose="02020603050405020304" pitchFamily="18" charset="0"/>
              </a:rPr>
              <a:t>→</a:t>
            </a:r>
            <a:r>
              <a:rPr lang="pl-PL" altLang="zh-CN" dirty="0" smtClean="0"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cs typeface="Times New Roman" panose="02020603050405020304" pitchFamily="18" charset="0"/>
              </a:rPr>
              <a:t>A'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dirty="0" smtClean="0">
                <a:cs typeface="Times New Roman" panose="02020603050405020304" pitchFamily="18" charset="0"/>
              </a:rPr>
              <a:t>A'</a:t>
            </a:r>
            <a:r>
              <a:rPr lang="zh-CN" altLang="zh-CN" dirty="0" smtClean="0">
                <a:cs typeface="Times New Roman" panose="02020603050405020304" pitchFamily="18" charset="0"/>
              </a:rPr>
              <a:t>→</a:t>
            </a:r>
            <a:r>
              <a:rPr lang="pl-PL" altLang="zh-CN" dirty="0" smtClean="0"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cs typeface="Times New Roman" panose="02020603050405020304" pitchFamily="18" charset="0"/>
              </a:rPr>
              <a:t>B</a:t>
            </a:r>
            <a:r>
              <a:rPr lang="pl-PL" altLang="zh-CN" dirty="0" smtClean="0"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cs typeface="Times New Roman" panose="02020603050405020304" pitchFamily="18" charset="0"/>
              </a:rPr>
              <a:t> </a:t>
            </a:r>
            <a:r>
              <a:rPr lang="pl-PL" altLang="zh-CN" dirty="0" smtClean="0">
                <a:cs typeface="Times New Roman" panose="02020603050405020304" pitchFamily="18" charset="0"/>
              </a:rPr>
              <a:t>|</a:t>
            </a:r>
            <a:r>
              <a:rPr lang="en-US" altLang="zh-CN" dirty="0" smtClean="0">
                <a:cs typeface="Times New Roman" panose="02020603050405020304" pitchFamily="18" charset="0"/>
              </a:rPr>
              <a:t> </a:t>
            </a:r>
            <a:r>
              <a:rPr lang="pl-PL" altLang="zh-CN" dirty="0" smtClean="0">
                <a:cs typeface="Times New Roman" panose="02020603050405020304" pitchFamily="18" charset="0"/>
                <a:sym typeface="Symbol"/>
              </a:rPr>
              <a:t></a:t>
            </a:r>
            <a:endParaRPr lang="zh-CN" altLang="zh-CN" dirty="0">
              <a:cs typeface="Times New Roman" panose="02020603050405020304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pl-PL" altLang="zh-CN" dirty="0" smtClean="0">
                <a:cs typeface="Times New Roman" panose="02020603050405020304" pitchFamily="18" charset="0"/>
              </a:rPr>
              <a:t>B</a:t>
            </a:r>
            <a:r>
              <a:rPr lang="zh-CN" altLang="zh-CN" dirty="0" smtClean="0">
                <a:cs typeface="Times New Roman" panose="02020603050405020304" pitchFamily="18" charset="0"/>
              </a:rPr>
              <a:t>→</a:t>
            </a:r>
            <a:r>
              <a:rPr lang="en-US" altLang="zh-CN" dirty="0" smtClean="0">
                <a:cs typeface="Times New Roman" panose="02020603050405020304" pitchFamily="18" charset="0"/>
              </a:rPr>
              <a:t>dB'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dirty="0" smtClean="0">
                <a:cs typeface="Times New Roman" panose="02020603050405020304" pitchFamily="18" charset="0"/>
              </a:rPr>
              <a:t>B'</a:t>
            </a:r>
            <a:r>
              <a:rPr lang="zh-CN" altLang="zh-CN" dirty="0" smtClean="0">
                <a:cs typeface="Times New Roman" panose="02020603050405020304" pitchFamily="18" charset="0"/>
              </a:rPr>
              <a:t>→</a:t>
            </a:r>
            <a:r>
              <a:rPr lang="pl-PL" altLang="zh-CN" dirty="0" smtClean="0"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cs typeface="Times New Roman" panose="02020603050405020304" pitchFamily="18" charset="0"/>
              </a:rPr>
              <a:t>B' </a:t>
            </a:r>
            <a:r>
              <a:rPr lang="pl-PL" altLang="zh-CN" dirty="0" smtClean="0">
                <a:cs typeface="Times New Roman" panose="02020603050405020304" pitchFamily="18" charset="0"/>
              </a:rPr>
              <a:t>|</a:t>
            </a:r>
            <a:r>
              <a:rPr lang="en-US" altLang="zh-CN" dirty="0" smtClean="0">
                <a:cs typeface="Times New Roman" panose="02020603050405020304" pitchFamily="18" charset="0"/>
              </a:rPr>
              <a:t> </a:t>
            </a:r>
            <a:r>
              <a:rPr lang="pl-PL" altLang="zh-CN" dirty="0" smtClean="0">
                <a:cs typeface="Times New Roman" panose="02020603050405020304" pitchFamily="18" charset="0"/>
                <a:sym typeface="Symbol"/>
              </a:rPr>
              <a:t>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088218"/>
              </p:ext>
            </p:extLst>
          </p:nvPr>
        </p:nvGraphicFramePr>
        <p:xfrm>
          <a:off x="341530" y="4554125"/>
          <a:ext cx="542340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188000"/>
                <a:gridCol w="1120189"/>
                <a:gridCol w="999982"/>
                <a:gridCol w="810090"/>
                <a:gridCol w="81009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pl-PL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A'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A'</a:t>
                      </a:r>
                      <a:r>
                        <a:rPr lang="zh-CN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pl-PL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l-PL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A'</a:t>
                      </a:r>
                      <a:r>
                        <a:rPr lang="zh-CN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pl-PL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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A'</a:t>
                      </a:r>
                      <a:r>
                        <a:rPr lang="zh-CN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pl-PL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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B'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B'</a:t>
                      </a:r>
                      <a:r>
                        <a:rPr lang="zh-CN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pl-PL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B'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B'</a:t>
                      </a:r>
                      <a:r>
                        <a:rPr lang="zh-CN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pl-PL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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614783"/>
              </p:ext>
            </p:extLst>
          </p:nvPr>
        </p:nvGraphicFramePr>
        <p:xfrm>
          <a:off x="6057165" y="252471"/>
          <a:ext cx="280324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188000"/>
                <a:gridCol w="112018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$,  d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A'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 </a:t>
                      </a: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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$,  d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B'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 </a:t>
                      </a:r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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155" y="3208290"/>
            <a:ext cx="2604305" cy="3596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01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zh-CN" dirty="0" smtClean="0"/>
              <a:t>aade</a:t>
            </a:r>
            <a:r>
              <a:rPr lang="zh-CN" altLang="zh-CN" dirty="0"/>
              <a:t>的分析过程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701483"/>
              </p:ext>
            </p:extLst>
          </p:nvPr>
        </p:nvGraphicFramePr>
        <p:xfrm>
          <a:off x="4797025" y="908720"/>
          <a:ext cx="40609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010"/>
                <a:gridCol w="887638"/>
                <a:gridCol w="990110"/>
                <a:gridCol w="13501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步骤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栈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分析动作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$A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aade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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aA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'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$A'a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aade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$A'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ade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A'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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ABe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eBA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ade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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aA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'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eBA'a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ade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eBA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de$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A'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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eB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de$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dB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'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eB'd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de$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eB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e$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B'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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e$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(11)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分析成功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BF656-7411-47B5-802F-2CEAC26EF5C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896979"/>
              </p:ext>
            </p:extLst>
          </p:nvPr>
        </p:nvGraphicFramePr>
        <p:xfrm>
          <a:off x="327645" y="1133745"/>
          <a:ext cx="4109340" cy="1620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3" name="BMP 图像" r:id="rId3" imgW="4351397" imgH="1706667" progId="Paint.Picture">
                  <p:embed/>
                </p:oleObj>
              </mc:Choice>
              <mc:Fallback>
                <p:oleObj name="BMP 图像" r:id="rId3" imgW="4351397" imgH="170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45" y="1133745"/>
                        <a:ext cx="4109340" cy="16201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40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r>
              <a:rPr lang="en-US" altLang="zh-CN" dirty="0"/>
              <a:t>5</a:t>
            </a:r>
            <a:endParaRPr lang="zh-CN" altLang="en-US" dirty="0" smtClean="0"/>
          </a:p>
        </p:txBody>
      </p:sp>
      <p:sp>
        <p:nvSpPr>
          <p:cNvPr id="152579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zh-CN" altLang="zh-CN" dirty="0" smtClean="0"/>
              <a:t>有如下文法</a:t>
            </a:r>
            <a:r>
              <a:rPr lang="pl-PL" altLang="zh-CN" dirty="0" smtClean="0"/>
              <a:t>G[A]</a:t>
            </a:r>
            <a:r>
              <a:rPr lang="zh-CN" altLang="zh-CN" dirty="0" smtClean="0"/>
              <a:t>：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dirty="0" smtClean="0"/>
              <a:t>    </a:t>
            </a:r>
            <a:r>
              <a:rPr lang="pl-PL" altLang="zh-CN" dirty="0" smtClean="0"/>
              <a:t>A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l-PL" altLang="zh-CN" dirty="0" smtClean="0"/>
              <a:t>BA | a</a:t>
            </a:r>
            <a:endParaRPr lang="zh-CN" altLang="zh-CN" dirty="0" smtClean="0"/>
          </a:p>
          <a:p>
            <a:pPr marL="0" indent="0">
              <a:buFont typeface="Monotype Sorts" pitchFamily="2" charset="2"/>
              <a:buNone/>
            </a:pPr>
            <a:r>
              <a:rPr lang="en-US" altLang="zh-CN" dirty="0" smtClean="0"/>
              <a:t>    </a:t>
            </a:r>
            <a:r>
              <a:rPr lang="pl-PL" altLang="zh-CN" dirty="0" smtClean="0"/>
              <a:t>B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l-PL" altLang="zh-CN" dirty="0" smtClean="0"/>
              <a:t>aB | b</a:t>
            </a:r>
            <a:endParaRPr lang="zh-CN" altLang="zh-CN" dirty="0" smtClean="0"/>
          </a:p>
          <a:p>
            <a:pPr marL="0" indent="0">
              <a:buFont typeface="Monotype Sorts" pitchFamily="2" charset="2"/>
              <a:buNone/>
            </a:pPr>
            <a:r>
              <a:rPr lang="pl-PL" altLang="zh-CN" dirty="0" smtClean="0"/>
              <a:t>(1) </a:t>
            </a:r>
            <a:r>
              <a:rPr lang="zh-CN" altLang="zh-CN" dirty="0" smtClean="0"/>
              <a:t>判断该文法是以下哪些类型的文法，要求给出判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zh-CN" altLang="zh-CN" dirty="0" smtClean="0"/>
              <a:t>断过程。</a:t>
            </a:r>
          </a:p>
          <a:p>
            <a:pPr marL="0" indent="0">
              <a:buFont typeface="Monotype Sorts" pitchFamily="2" charset="2"/>
              <a:buNone/>
            </a:pPr>
            <a:r>
              <a:rPr lang="pl-PL" altLang="zh-CN" dirty="0" smtClean="0"/>
              <a:t>    LL(1)</a:t>
            </a:r>
            <a:r>
              <a:rPr lang="zh-CN" altLang="zh-CN" dirty="0" smtClean="0"/>
              <a:t>、</a:t>
            </a:r>
            <a:r>
              <a:rPr lang="pl-PL" altLang="zh-CN" dirty="0" smtClean="0"/>
              <a:t>LR(0)</a:t>
            </a:r>
            <a:r>
              <a:rPr lang="zh-CN" altLang="zh-CN" dirty="0" smtClean="0"/>
              <a:t>、</a:t>
            </a:r>
            <a:r>
              <a:rPr lang="pl-PL" altLang="zh-CN" dirty="0" smtClean="0"/>
              <a:t>SLR(1)</a:t>
            </a:r>
            <a:endParaRPr lang="zh-CN" altLang="zh-CN" dirty="0" smtClean="0"/>
          </a:p>
          <a:p>
            <a:pPr marL="0" indent="0">
              <a:buFont typeface="Monotype Sorts" pitchFamily="2" charset="2"/>
              <a:buNone/>
            </a:pPr>
            <a:r>
              <a:rPr lang="pt-BR" altLang="zh-CN" dirty="0" smtClean="0"/>
              <a:t>(2) </a:t>
            </a:r>
            <a:r>
              <a:rPr lang="zh-CN" altLang="zh-CN" dirty="0" smtClean="0"/>
              <a:t>构造该文法的</a:t>
            </a:r>
            <a:r>
              <a:rPr lang="pt-BR" altLang="zh-CN" dirty="0" smtClean="0"/>
              <a:t>LR(1)</a:t>
            </a:r>
            <a:r>
              <a:rPr lang="zh-CN" altLang="zh-CN" dirty="0" smtClean="0"/>
              <a:t>项目集规范族及识别其所有活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zh-CN" altLang="zh-CN" dirty="0" smtClean="0"/>
              <a:t>前缀的</a:t>
            </a:r>
            <a:r>
              <a:rPr lang="pt-BR" altLang="zh-CN" dirty="0" smtClean="0"/>
              <a:t>DFA</a:t>
            </a:r>
            <a:r>
              <a:rPr lang="zh-CN" altLang="zh-CN" dirty="0" smtClean="0"/>
              <a:t>。</a:t>
            </a:r>
          </a:p>
          <a:p>
            <a:pPr marL="0" indent="0">
              <a:buFont typeface="Monotype Sorts" pitchFamily="2" charset="2"/>
              <a:buNone/>
            </a:pPr>
            <a:r>
              <a:rPr lang="pt-BR" altLang="zh-CN" dirty="0" smtClean="0"/>
              <a:t>(3) </a:t>
            </a:r>
            <a:r>
              <a:rPr lang="zh-CN" altLang="zh-CN" dirty="0" smtClean="0"/>
              <a:t>构造该文法的</a:t>
            </a:r>
            <a:r>
              <a:rPr lang="pt-BR" altLang="zh-CN" dirty="0" smtClean="0"/>
              <a:t>LR(1)</a:t>
            </a:r>
            <a:r>
              <a:rPr lang="zh-CN" altLang="zh-CN" dirty="0" smtClean="0"/>
              <a:t>分析表</a:t>
            </a:r>
          </a:p>
          <a:p>
            <a:pPr marL="0" indent="0">
              <a:buFont typeface="Monotype Sorts" pitchFamily="2" charset="2"/>
              <a:buNone/>
            </a:pPr>
            <a:r>
              <a:rPr lang="pt-BR" altLang="zh-CN" dirty="0" smtClean="0"/>
              <a:t>(4) </a:t>
            </a:r>
            <a:r>
              <a:rPr lang="zh-CN" altLang="zh-CN" dirty="0" smtClean="0"/>
              <a:t>给出对输入符号串</a:t>
            </a:r>
            <a:r>
              <a:rPr lang="pt-BR" altLang="zh-CN" dirty="0" smtClean="0"/>
              <a:t>abb</a:t>
            </a:r>
            <a:r>
              <a:rPr lang="zh-CN" altLang="zh-CN" dirty="0" smtClean="0"/>
              <a:t>的分析过程。</a:t>
            </a:r>
          </a:p>
          <a:p>
            <a:pPr marL="0" indent="0">
              <a:buFont typeface="Monotype Sorts" pitchFamily="2" charset="2"/>
              <a:buNone/>
            </a:pP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28FB43-8B53-4A31-B80D-493B43194142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81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BF656-7411-47B5-802F-2CEAC26EF5C0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28600" y="994175"/>
            <a:ext cx="8686800" cy="5446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LR(0)</a:t>
            </a:r>
            <a:r>
              <a:rPr lang="zh-CN" altLang="en-US" sz="2400" dirty="0" smtClean="0"/>
              <a:t>项目集规范族及识别其所有活前缀的</a:t>
            </a:r>
            <a:r>
              <a:rPr lang="en-US" altLang="zh-CN" sz="2400" dirty="0" smtClean="0"/>
              <a:t>DFA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 bwMode="auto">
          <a:xfrm>
            <a:off x="736068" y="2933945"/>
            <a:ext cx="1530170" cy="23402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2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0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：</a:t>
            </a:r>
            <a:endParaRPr kumimoji="1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4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sym typeface="Symbol"/>
              </a:rPr>
              <a:t></a:t>
            </a:r>
            <a:r>
              <a:rPr kumimoji="1" lang="en-US" altLang="zh-CN" sz="24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sym typeface="Wingdings"/>
              </a:rPr>
              <a:t>A</a:t>
            </a:r>
          </a:p>
          <a:p>
            <a:r>
              <a:rPr lang="en-US" altLang="zh-CN" sz="2400" dirty="0" smtClean="0">
                <a:sym typeface="Wingdings"/>
              </a:rPr>
              <a:t>A</a:t>
            </a:r>
            <a:r>
              <a:rPr lang="en-US" altLang="zh-CN" sz="2400" dirty="0">
                <a:sym typeface="Symbol"/>
              </a:rPr>
              <a:t> </a:t>
            </a:r>
            <a:r>
              <a:rPr lang="en-US" altLang="zh-CN" sz="2400" dirty="0" smtClean="0">
                <a:sym typeface="Symbol"/>
              </a:rPr>
              <a:t></a:t>
            </a:r>
            <a:r>
              <a:rPr lang="en-US" altLang="zh-CN" sz="2400" dirty="0" smtClean="0">
                <a:sym typeface="Wingdings"/>
              </a:rPr>
              <a:t>BA</a:t>
            </a:r>
          </a:p>
          <a:p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sym typeface="Wingdings"/>
              </a:rPr>
              <a:t>A</a:t>
            </a:r>
            <a:r>
              <a:rPr lang="en-US" altLang="zh-CN" sz="2400" dirty="0">
                <a:sym typeface="Symbol"/>
              </a:rPr>
              <a:t> </a:t>
            </a:r>
            <a:r>
              <a:rPr lang="en-US" altLang="zh-CN" sz="2400" dirty="0" smtClean="0">
                <a:sym typeface="Symbol"/>
              </a:rPr>
              <a:t></a:t>
            </a:r>
            <a:r>
              <a:rPr lang="en-US" altLang="zh-CN" sz="2400" dirty="0" smtClean="0">
                <a:sym typeface="Wingdings"/>
              </a:rPr>
              <a:t>a</a:t>
            </a:r>
          </a:p>
          <a:p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sym typeface="Wingdings"/>
              </a:rPr>
              <a:t>B</a:t>
            </a:r>
            <a:r>
              <a:rPr lang="en-US" altLang="zh-CN" sz="2400" dirty="0">
                <a:sym typeface="Symbol"/>
              </a:rPr>
              <a:t> </a:t>
            </a:r>
            <a:r>
              <a:rPr lang="en-US" altLang="zh-CN" sz="2400" dirty="0" smtClean="0">
                <a:sym typeface="Symbol"/>
              </a:rPr>
              <a:t></a:t>
            </a:r>
            <a:r>
              <a:rPr lang="en-US" altLang="zh-CN" sz="2400" dirty="0" smtClean="0">
                <a:sym typeface="Wingdings"/>
              </a:rPr>
              <a:t></a:t>
            </a:r>
            <a:r>
              <a:rPr lang="en-US" altLang="zh-CN" sz="2400" dirty="0" err="1" smtClean="0">
                <a:sym typeface="Wingdings"/>
              </a:rPr>
              <a:t>aB</a:t>
            </a:r>
            <a:endParaRPr lang="en-US" altLang="zh-CN" sz="2400" dirty="0" smtClean="0">
              <a:sym typeface="Wingdings"/>
            </a:endParaRPr>
          </a:p>
          <a:p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sym typeface="Wingdings"/>
              </a:rPr>
              <a:t>B</a:t>
            </a:r>
            <a:r>
              <a:rPr lang="en-US" altLang="zh-CN" sz="2400" dirty="0">
                <a:sym typeface="Symbol"/>
              </a:rPr>
              <a:t> </a:t>
            </a:r>
            <a:r>
              <a:rPr lang="en-US" altLang="zh-CN" sz="2400" dirty="0" smtClean="0">
                <a:sym typeface="Symbol"/>
              </a:rPr>
              <a:t></a:t>
            </a:r>
            <a:r>
              <a:rPr lang="en-US" altLang="zh-CN" sz="2400" dirty="0" smtClean="0">
                <a:sym typeface="Wingdings"/>
              </a:rPr>
              <a:t>b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33985" y="1628800"/>
            <a:ext cx="1530170" cy="8100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2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：</a:t>
            </a:r>
            <a:endParaRPr kumimoji="1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sym typeface="Symbol"/>
              </a:rPr>
              <a:t>A</a:t>
            </a: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sym typeface="Wingdings"/>
              </a:rPr>
              <a:t>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121333" y="1583795"/>
            <a:ext cx="1530170" cy="23402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2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：</a:t>
            </a:r>
            <a:endParaRPr kumimoji="1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  <a:p>
            <a:r>
              <a:rPr lang="en-US" altLang="zh-CN" sz="2400" u="sng" dirty="0" smtClean="0">
                <a:solidFill>
                  <a:srgbClr val="0000FF"/>
                </a:solidFill>
                <a:sym typeface="Wingdings"/>
              </a:rPr>
              <a:t>A</a:t>
            </a:r>
            <a:r>
              <a:rPr lang="en-US" altLang="zh-CN" sz="2400" u="sng" dirty="0" smtClean="0">
                <a:solidFill>
                  <a:srgbClr val="0000FF"/>
                </a:solidFill>
                <a:sym typeface="Symbol"/>
              </a:rPr>
              <a:t> B</a:t>
            </a:r>
            <a:r>
              <a:rPr lang="en-US" altLang="zh-CN" sz="2400" u="sng" dirty="0" smtClean="0">
                <a:solidFill>
                  <a:srgbClr val="0000FF"/>
                </a:solidFill>
                <a:sym typeface="Wingdings"/>
              </a:rPr>
              <a:t>A</a:t>
            </a:r>
          </a:p>
          <a:p>
            <a:r>
              <a:rPr lang="en-US" altLang="zh-CN" sz="2400" dirty="0">
                <a:sym typeface="Wingdings"/>
              </a:rPr>
              <a:t>A</a:t>
            </a:r>
            <a:r>
              <a:rPr lang="en-US" altLang="zh-CN" sz="2400" dirty="0">
                <a:sym typeface="Symbol"/>
              </a:rPr>
              <a:t> </a:t>
            </a:r>
            <a:r>
              <a:rPr lang="en-US" altLang="zh-CN" sz="2400" dirty="0" smtClean="0">
                <a:sym typeface="Symbol"/>
              </a:rPr>
              <a:t></a:t>
            </a:r>
            <a:r>
              <a:rPr lang="en-US" altLang="zh-CN" sz="2400" dirty="0" smtClean="0">
                <a:sym typeface="Wingdings"/>
              </a:rPr>
              <a:t>BA</a:t>
            </a:r>
            <a:endParaRPr lang="en-US" altLang="zh-CN" sz="2400" dirty="0">
              <a:sym typeface="Wingdings"/>
            </a:endParaRPr>
          </a:p>
          <a:p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sym typeface="Wingdings"/>
              </a:rPr>
              <a:t>A</a:t>
            </a:r>
            <a:r>
              <a:rPr lang="en-US" altLang="zh-CN" sz="2400" dirty="0" smtClean="0">
                <a:sym typeface="Symbol"/>
              </a:rPr>
              <a:t> </a:t>
            </a:r>
            <a:r>
              <a:rPr lang="en-US" altLang="zh-CN" sz="2400" dirty="0" smtClean="0">
                <a:sym typeface="Wingdings"/>
              </a:rPr>
              <a:t>a</a:t>
            </a:r>
          </a:p>
          <a:p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sym typeface="Wingdings"/>
              </a:rPr>
              <a:t>B</a:t>
            </a:r>
            <a:r>
              <a:rPr lang="en-US" altLang="zh-CN" sz="2400" dirty="0">
                <a:sym typeface="Symbol"/>
              </a:rPr>
              <a:t> </a:t>
            </a:r>
            <a:r>
              <a:rPr lang="en-US" altLang="zh-CN" sz="2400" dirty="0" smtClean="0">
                <a:sym typeface="Symbol"/>
              </a:rPr>
              <a:t></a:t>
            </a:r>
            <a:r>
              <a:rPr lang="en-US" altLang="zh-CN" sz="2400" dirty="0" smtClean="0">
                <a:sym typeface="Wingdings"/>
              </a:rPr>
              <a:t></a:t>
            </a:r>
            <a:r>
              <a:rPr lang="en-US" altLang="zh-CN" sz="2400" dirty="0" err="1" smtClean="0">
                <a:sym typeface="Wingdings"/>
              </a:rPr>
              <a:t>aB</a:t>
            </a:r>
            <a:endParaRPr lang="en-US" altLang="zh-CN" sz="2400" dirty="0" smtClean="0">
              <a:sym typeface="Wingdings"/>
            </a:endParaRPr>
          </a:p>
          <a:p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sym typeface="Wingdings"/>
              </a:rPr>
              <a:t>B</a:t>
            </a:r>
            <a:r>
              <a:rPr lang="en-US" altLang="zh-CN" sz="2400" dirty="0">
                <a:sym typeface="Symbol"/>
              </a:rPr>
              <a:t> </a:t>
            </a:r>
            <a:r>
              <a:rPr lang="en-US" altLang="zh-CN" sz="2400" dirty="0" smtClean="0">
                <a:sym typeface="Symbol"/>
              </a:rPr>
              <a:t></a:t>
            </a:r>
            <a:r>
              <a:rPr lang="en-US" altLang="zh-CN" sz="2400" dirty="0" smtClean="0">
                <a:sym typeface="Wingdings"/>
              </a:rPr>
              <a:t>b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121333" y="4689140"/>
            <a:ext cx="1530170" cy="19352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2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：</a:t>
            </a:r>
            <a:endParaRPr kumimoji="1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  <a:p>
            <a:r>
              <a:rPr kumimoji="1" lang="en-US" altLang="zh-CN" sz="24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sym typeface="Wingdings"/>
              </a:rPr>
              <a:t>A</a:t>
            </a:r>
            <a:r>
              <a:rPr lang="en-US" altLang="zh-CN" sz="2400" u="sng" dirty="0" smtClean="0">
                <a:solidFill>
                  <a:srgbClr val="0000FF"/>
                </a:solidFill>
                <a:sym typeface="Symbol"/>
              </a:rPr>
              <a:t> a</a:t>
            </a:r>
            <a:r>
              <a:rPr lang="en-US" altLang="zh-CN" sz="2400" u="sng" dirty="0" smtClean="0">
                <a:solidFill>
                  <a:srgbClr val="0000FF"/>
                </a:solidFill>
                <a:sym typeface="Wingdings"/>
              </a:rPr>
              <a:t></a:t>
            </a:r>
          </a:p>
          <a:p>
            <a:r>
              <a:rPr lang="en-US" altLang="zh-CN" sz="2400" u="sng" dirty="0">
                <a:solidFill>
                  <a:srgbClr val="0000FF"/>
                </a:solidFill>
                <a:sym typeface="Wingdings"/>
              </a:rPr>
              <a:t>B</a:t>
            </a:r>
            <a:r>
              <a:rPr lang="en-US" altLang="zh-CN" sz="2400" u="sng" dirty="0">
                <a:solidFill>
                  <a:srgbClr val="0000FF"/>
                </a:solidFill>
                <a:sym typeface="Symbol"/>
              </a:rPr>
              <a:t> </a:t>
            </a:r>
            <a:r>
              <a:rPr lang="en-US" altLang="zh-CN" sz="2400" u="sng" dirty="0" err="1">
                <a:solidFill>
                  <a:srgbClr val="0000FF"/>
                </a:solidFill>
                <a:sym typeface="Symbol"/>
              </a:rPr>
              <a:t>a</a:t>
            </a:r>
            <a:r>
              <a:rPr lang="en-US" altLang="zh-CN" sz="2400" u="sng" dirty="0" err="1">
                <a:solidFill>
                  <a:srgbClr val="0000FF"/>
                </a:solidFill>
                <a:sym typeface="Wingdings"/>
              </a:rPr>
              <a:t>B</a:t>
            </a:r>
            <a:endParaRPr lang="en-US" altLang="zh-CN" sz="2400" u="sng" dirty="0">
              <a:solidFill>
                <a:srgbClr val="0000FF"/>
              </a:solidFill>
              <a:sym typeface="Wingdings"/>
            </a:endParaRPr>
          </a:p>
          <a:p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sym typeface="Wingdings"/>
              </a:rPr>
              <a:t>B</a:t>
            </a:r>
            <a:r>
              <a:rPr lang="en-US" altLang="zh-CN" sz="2400" dirty="0" smtClean="0">
                <a:sym typeface="Symbol"/>
              </a:rPr>
              <a:t> </a:t>
            </a:r>
            <a:r>
              <a:rPr lang="en-US" altLang="zh-CN" sz="2400" dirty="0" smtClean="0">
                <a:sym typeface="Wingdings"/>
              </a:rPr>
              <a:t></a:t>
            </a:r>
            <a:r>
              <a:rPr lang="en-US" altLang="zh-CN" sz="2400" dirty="0" err="1" smtClean="0">
                <a:sym typeface="Wingdings"/>
              </a:rPr>
              <a:t>aB</a:t>
            </a:r>
            <a:endParaRPr lang="en-US" altLang="zh-CN" sz="2400" dirty="0" smtClean="0">
              <a:sym typeface="Wingdings"/>
            </a:endParaRPr>
          </a:p>
          <a:p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sym typeface="Wingdings"/>
              </a:rPr>
              <a:t>B</a:t>
            </a:r>
            <a:r>
              <a:rPr lang="en-US" altLang="zh-CN" sz="2400" dirty="0">
                <a:sym typeface="Symbol"/>
              </a:rPr>
              <a:t> </a:t>
            </a:r>
            <a:r>
              <a:rPr lang="en-US" altLang="zh-CN" sz="2400" dirty="0" smtClean="0">
                <a:sym typeface="Symbol"/>
              </a:rPr>
              <a:t></a:t>
            </a:r>
            <a:r>
              <a:rPr lang="en-US" altLang="zh-CN" sz="2400" dirty="0" smtClean="0">
                <a:sym typeface="Wingdings"/>
              </a:rPr>
              <a:t>b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36068" y="5814265"/>
            <a:ext cx="1530170" cy="8100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4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：</a:t>
            </a:r>
            <a:endParaRPr kumimoji="1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  <a:p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sym typeface="Wingdings"/>
              </a:rPr>
              <a:t>B</a:t>
            </a:r>
            <a:r>
              <a:rPr lang="en-US" altLang="zh-CN" sz="2400" dirty="0" smtClean="0">
                <a:sym typeface="Symbol"/>
              </a:rPr>
              <a:t> b</a:t>
            </a:r>
            <a:r>
              <a:rPr lang="en-US" altLang="zh-CN" sz="2400" dirty="0" smtClean="0">
                <a:sym typeface="Wingdings"/>
              </a:rPr>
              <a:t>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13" name="直接箭头连接符 12"/>
          <p:cNvCxnSpPr>
            <a:stCxn id="7" idx="0"/>
          </p:cNvCxnSpPr>
          <p:nvPr/>
        </p:nvCxnSpPr>
        <p:spPr bwMode="auto">
          <a:xfrm flipV="1">
            <a:off x="1501153" y="2438890"/>
            <a:ext cx="0" cy="49505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7" idx="2"/>
            <a:endCxn id="11" idx="0"/>
          </p:cNvCxnSpPr>
          <p:nvPr/>
        </p:nvCxnSpPr>
        <p:spPr bwMode="auto">
          <a:xfrm>
            <a:off x="1501153" y="5274205"/>
            <a:ext cx="0" cy="5400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肘形连接符 17"/>
          <p:cNvCxnSpPr/>
          <p:nvPr/>
        </p:nvCxnSpPr>
        <p:spPr bwMode="auto">
          <a:xfrm>
            <a:off x="2279079" y="4468047"/>
            <a:ext cx="842254" cy="967608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肘形连接符 18"/>
          <p:cNvCxnSpPr>
            <a:endCxn id="9" idx="1"/>
          </p:cNvCxnSpPr>
          <p:nvPr/>
        </p:nvCxnSpPr>
        <p:spPr bwMode="auto">
          <a:xfrm flipV="1">
            <a:off x="2266238" y="2753925"/>
            <a:ext cx="855095" cy="94510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矩形 22"/>
          <p:cNvSpPr/>
          <p:nvPr/>
        </p:nvSpPr>
        <p:spPr bwMode="auto">
          <a:xfrm>
            <a:off x="5776628" y="1583795"/>
            <a:ext cx="1530170" cy="7650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2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5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：</a:t>
            </a:r>
            <a:endParaRPr kumimoji="1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  <a:p>
            <a:r>
              <a:rPr lang="en-US" altLang="zh-CN" sz="2400" dirty="0" smtClean="0">
                <a:sym typeface="Wingdings"/>
              </a:rPr>
              <a:t>A</a:t>
            </a:r>
            <a:r>
              <a:rPr lang="en-US" altLang="zh-CN" sz="2400" dirty="0" smtClean="0">
                <a:sym typeface="Symbol"/>
              </a:rPr>
              <a:t> BA</a:t>
            </a:r>
            <a:r>
              <a:rPr lang="en-US" altLang="zh-CN" sz="2400" dirty="0" smtClean="0">
                <a:sym typeface="Wingdings"/>
              </a:rPr>
              <a:t>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5821633" y="2465965"/>
            <a:ext cx="648000" cy="648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2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2</a:t>
            </a:r>
            <a:endParaRPr kumimoji="1" lang="zh-CN" altLang="en-US" sz="2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848708" y="3231050"/>
            <a:ext cx="648000" cy="648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2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4</a:t>
            </a:r>
            <a:endParaRPr kumimoji="1" lang="zh-CN" altLang="en-US" sz="2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29" name="直接箭头连接符 28"/>
          <p:cNvCxnSpPr>
            <a:endCxn id="28" idx="2"/>
          </p:cNvCxnSpPr>
          <p:nvPr/>
        </p:nvCxnSpPr>
        <p:spPr bwMode="auto">
          <a:xfrm>
            <a:off x="4651503" y="3555050"/>
            <a:ext cx="119720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箭头连接符 29"/>
          <p:cNvCxnSpPr>
            <a:stCxn id="9" idx="2"/>
            <a:endCxn id="10" idx="0"/>
          </p:cNvCxnSpPr>
          <p:nvPr/>
        </p:nvCxnSpPr>
        <p:spPr bwMode="auto">
          <a:xfrm>
            <a:off x="3886418" y="3924055"/>
            <a:ext cx="0" cy="76508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矩形 32"/>
          <p:cNvSpPr/>
          <p:nvPr/>
        </p:nvSpPr>
        <p:spPr bwMode="auto">
          <a:xfrm>
            <a:off x="5776627" y="4014066"/>
            <a:ext cx="2385265" cy="4539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2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6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：</a:t>
            </a:r>
            <a:r>
              <a:rPr lang="en-US" altLang="zh-CN" sz="2400" dirty="0" smtClean="0">
                <a:sym typeface="Wingdings"/>
              </a:rPr>
              <a:t>B</a:t>
            </a:r>
            <a:r>
              <a:rPr lang="en-US" altLang="zh-CN" sz="2400" dirty="0" smtClean="0">
                <a:sym typeface="Symbol"/>
              </a:rPr>
              <a:t> </a:t>
            </a:r>
            <a:r>
              <a:rPr lang="en-US" altLang="zh-CN" sz="2400" dirty="0">
                <a:sym typeface="Symbol"/>
              </a:rPr>
              <a:t></a:t>
            </a:r>
            <a:r>
              <a:rPr lang="en-US" altLang="zh-CN" sz="2400" dirty="0" err="1" smtClean="0">
                <a:sym typeface="Symbol"/>
              </a:rPr>
              <a:t>aB</a:t>
            </a:r>
            <a:r>
              <a:rPr lang="en-US" altLang="zh-CN" sz="2400" dirty="0" smtClean="0">
                <a:sym typeface="Wingdings"/>
              </a:rPr>
              <a:t>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776628" y="5094185"/>
            <a:ext cx="1530170" cy="15301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2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7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：</a:t>
            </a:r>
            <a:endParaRPr kumimoji="1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  <a:p>
            <a:r>
              <a:rPr lang="en-US" altLang="zh-CN" sz="2400" u="sng" dirty="0" smtClean="0">
                <a:solidFill>
                  <a:srgbClr val="0000FF"/>
                </a:solidFill>
                <a:sym typeface="Wingdings"/>
              </a:rPr>
              <a:t>B</a:t>
            </a:r>
            <a:r>
              <a:rPr lang="en-US" altLang="zh-CN" sz="2400" u="sng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altLang="zh-CN" sz="2400" u="sng" dirty="0">
                <a:solidFill>
                  <a:srgbClr val="0000FF"/>
                </a:solidFill>
                <a:sym typeface="Symbol"/>
              </a:rPr>
              <a:t></a:t>
            </a:r>
            <a:r>
              <a:rPr lang="en-US" altLang="zh-CN" sz="2400" u="sng" dirty="0" err="1">
                <a:solidFill>
                  <a:srgbClr val="0000FF"/>
                </a:solidFill>
                <a:sym typeface="Symbol"/>
              </a:rPr>
              <a:t>a</a:t>
            </a:r>
            <a:r>
              <a:rPr lang="en-US" altLang="zh-CN" sz="2400" u="sng" dirty="0" err="1">
                <a:solidFill>
                  <a:srgbClr val="0000FF"/>
                </a:solidFill>
                <a:sym typeface="Wingdings"/>
              </a:rPr>
              <a:t>B</a:t>
            </a:r>
            <a:endParaRPr lang="en-US" altLang="zh-CN" sz="2400" u="sng" dirty="0">
              <a:solidFill>
                <a:srgbClr val="0000FF"/>
              </a:solidFill>
              <a:sym typeface="Wingdings"/>
            </a:endParaRPr>
          </a:p>
          <a:p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sym typeface="Wingdings"/>
              </a:rPr>
              <a:t>B</a:t>
            </a:r>
            <a:r>
              <a:rPr lang="en-US" altLang="zh-CN" sz="2400" dirty="0" smtClean="0">
                <a:sym typeface="Symbol"/>
              </a:rPr>
              <a:t> </a:t>
            </a:r>
            <a:r>
              <a:rPr lang="en-US" altLang="zh-CN" sz="2400" dirty="0" smtClean="0">
                <a:sym typeface="Wingdings"/>
              </a:rPr>
              <a:t></a:t>
            </a:r>
            <a:r>
              <a:rPr lang="en-US" altLang="zh-CN" sz="2400" dirty="0" err="1" smtClean="0">
                <a:sym typeface="Wingdings"/>
              </a:rPr>
              <a:t>aB</a:t>
            </a:r>
            <a:endParaRPr lang="en-US" altLang="zh-CN" sz="2400" dirty="0" smtClean="0">
              <a:sym typeface="Wingdings"/>
            </a:endParaRPr>
          </a:p>
          <a:p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sym typeface="Wingdings"/>
              </a:rPr>
              <a:t>B</a:t>
            </a:r>
            <a:r>
              <a:rPr lang="en-US" altLang="zh-CN" sz="2400" dirty="0">
                <a:sym typeface="Symbol"/>
              </a:rPr>
              <a:t> </a:t>
            </a:r>
            <a:r>
              <a:rPr lang="en-US" altLang="zh-CN" sz="2400" dirty="0" smtClean="0">
                <a:sym typeface="Symbol"/>
              </a:rPr>
              <a:t></a:t>
            </a:r>
            <a:r>
              <a:rPr lang="en-US" altLang="zh-CN" sz="2400" dirty="0" smtClean="0">
                <a:sym typeface="Wingdings"/>
              </a:rPr>
              <a:t>b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17703" y="248335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66238" y="323736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66238" y="401406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501153" y="527420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678578" y="158379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cxnSp>
        <p:nvCxnSpPr>
          <p:cNvPr id="40" name="直接箭头连接符 39"/>
          <p:cNvCxnSpPr>
            <a:endCxn id="23" idx="1"/>
          </p:cNvCxnSpPr>
          <p:nvPr/>
        </p:nvCxnSpPr>
        <p:spPr bwMode="auto">
          <a:xfrm>
            <a:off x="4651503" y="1966338"/>
            <a:ext cx="112512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4660071" y="311396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cxnSp>
        <p:nvCxnSpPr>
          <p:cNvPr id="46" name="直接箭头连接符 45"/>
          <p:cNvCxnSpPr/>
          <p:nvPr/>
        </p:nvCxnSpPr>
        <p:spPr bwMode="auto">
          <a:xfrm>
            <a:off x="4651502" y="2791950"/>
            <a:ext cx="119720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4643240" y="234888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3886418" y="39258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cxnSp>
        <p:nvCxnSpPr>
          <p:cNvPr id="49" name="直接箭头连接符 48"/>
          <p:cNvCxnSpPr/>
          <p:nvPr/>
        </p:nvCxnSpPr>
        <p:spPr bwMode="auto">
          <a:xfrm>
            <a:off x="2279079" y="6232053"/>
            <a:ext cx="84225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Box 50"/>
          <p:cNvSpPr txBox="1"/>
          <p:nvPr/>
        </p:nvSpPr>
        <p:spPr>
          <a:xfrm>
            <a:off x="2773713" y="580265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cxnSp>
        <p:nvCxnSpPr>
          <p:cNvPr id="52" name="直接箭头连接符 51"/>
          <p:cNvCxnSpPr>
            <a:endCxn id="33" idx="1"/>
          </p:cNvCxnSpPr>
          <p:nvPr/>
        </p:nvCxnSpPr>
        <p:spPr bwMode="auto">
          <a:xfrm flipV="1">
            <a:off x="4651503" y="4241057"/>
            <a:ext cx="1125124" cy="7342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TextBox 53"/>
          <p:cNvSpPr txBox="1"/>
          <p:nvPr/>
        </p:nvSpPr>
        <p:spPr>
          <a:xfrm>
            <a:off x="4687395" y="436984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cxnSp>
        <p:nvCxnSpPr>
          <p:cNvPr id="55" name="直接箭头连接符 54"/>
          <p:cNvCxnSpPr>
            <a:endCxn id="34" idx="1"/>
          </p:cNvCxnSpPr>
          <p:nvPr/>
        </p:nvCxnSpPr>
        <p:spPr bwMode="auto">
          <a:xfrm>
            <a:off x="4651503" y="5859270"/>
            <a:ext cx="112512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/>
          <p:cNvSpPr txBox="1"/>
          <p:nvPr/>
        </p:nvSpPr>
        <p:spPr>
          <a:xfrm>
            <a:off x="4658120" y="53976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58" name="椭圆 57"/>
          <p:cNvSpPr/>
          <p:nvPr/>
        </p:nvSpPr>
        <p:spPr bwMode="auto">
          <a:xfrm>
            <a:off x="8217405" y="5154650"/>
            <a:ext cx="648000" cy="648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2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7</a:t>
            </a:r>
            <a:endParaRPr kumimoji="1" lang="zh-CN" altLang="en-US" sz="2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59" name="直接箭头连接符 58"/>
          <p:cNvCxnSpPr>
            <a:stCxn id="34" idx="0"/>
          </p:cNvCxnSpPr>
          <p:nvPr/>
        </p:nvCxnSpPr>
        <p:spPr bwMode="auto">
          <a:xfrm flipV="1">
            <a:off x="6541713" y="4475730"/>
            <a:ext cx="0" cy="61845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TextBox 59"/>
          <p:cNvSpPr txBox="1"/>
          <p:nvPr/>
        </p:nvSpPr>
        <p:spPr>
          <a:xfrm>
            <a:off x="6541713" y="463862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cxnSp>
        <p:nvCxnSpPr>
          <p:cNvPr id="65" name="直接箭头连接符 64"/>
          <p:cNvCxnSpPr>
            <a:endCxn id="58" idx="2"/>
          </p:cNvCxnSpPr>
          <p:nvPr/>
        </p:nvCxnSpPr>
        <p:spPr bwMode="auto">
          <a:xfrm>
            <a:off x="7306798" y="5478650"/>
            <a:ext cx="9106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7306798" y="50433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70" name="椭圆 69"/>
          <p:cNvSpPr/>
          <p:nvPr/>
        </p:nvSpPr>
        <p:spPr bwMode="auto">
          <a:xfrm>
            <a:off x="8217405" y="5886345"/>
            <a:ext cx="648000" cy="648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2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4</a:t>
            </a:r>
            <a:endParaRPr kumimoji="1" lang="zh-CN" altLang="en-US" sz="2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71" name="直接箭头连接符 70"/>
          <p:cNvCxnSpPr>
            <a:endCxn id="70" idx="2"/>
          </p:cNvCxnSpPr>
          <p:nvPr/>
        </p:nvCxnSpPr>
        <p:spPr bwMode="auto">
          <a:xfrm>
            <a:off x="7306798" y="6210345"/>
            <a:ext cx="9106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7306798" y="57750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cxnSp>
        <p:nvCxnSpPr>
          <p:cNvPr id="73" name="直接箭头连接符 72"/>
          <p:cNvCxnSpPr/>
          <p:nvPr/>
        </p:nvCxnSpPr>
        <p:spPr bwMode="auto">
          <a:xfrm>
            <a:off x="-10507" y="4028892"/>
            <a:ext cx="74657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TextBox 75"/>
          <p:cNvSpPr txBox="1"/>
          <p:nvPr/>
        </p:nvSpPr>
        <p:spPr>
          <a:xfrm>
            <a:off x="15988" y="3609020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开始</a:t>
            </a:r>
            <a:endParaRPr lang="zh-CN" altLang="en-US" sz="2000" dirty="0"/>
          </a:p>
        </p:txBody>
      </p:sp>
      <p:sp>
        <p:nvSpPr>
          <p:cNvPr id="79" name="矩形 78"/>
          <p:cNvSpPr/>
          <p:nvPr/>
        </p:nvSpPr>
        <p:spPr bwMode="auto">
          <a:xfrm>
            <a:off x="6736638" y="2594374"/>
            <a:ext cx="2372430" cy="117013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Follow(S)={$}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Follow(A)={$}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Follow(B)={a, b}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7723" y="53625"/>
            <a:ext cx="4873086" cy="92333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cs typeface="Times New Roman" panose="02020603050405020304" pitchFamily="18" charset="0"/>
              </a:rPr>
              <a:t>LR(0)</a:t>
            </a:r>
            <a:r>
              <a:rPr lang="zh-CN" altLang="en-US" sz="1800" dirty="0" smtClean="0">
                <a:cs typeface="Times New Roman" panose="02020603050405020304" pitchFamily="18" charset="0"/>
              </a:rPr>
              <a:t>文法，项目</a:t>
            </a:r>
            <a:r>
              <a:rPr lang="zh-CN" altLang="en-US" sz="1800" dirty="0">
                <a:cs typeface="Times New Roman" panose="02020603050405020304" pitchFamily="18" charset="0"/>
              </a:rPr>
              <a:t>集中</a:t>
            </a:r>
            <a:r>
              <a:rPr lang="zh-CN" altLang="en-US" sz="1800" dirty="0" smtClean="0">
                <a:cs typeface="Times New Roman" panose="02020603050405020304" pitchFamily="18" charset="0"/>
              </a:rPr>
              <a:t>：</a:t>
            </a:r>
            <a:endParaRPr lang="en-US" altLang="zh-CN" sz="1800" dirty="0" smtClean="0">
              <a:cs typeface="Times New Roman" panose="02020603050405020304" pitchFamily="18" charset="0"/>
            </a:endParaRPr>
          </a:p>
          <a:p>
            <a:r>
              <a:rPr lang="en-US" altLang="zh-CN" sz="1800" dirty="0" smtClean="0">
                <a:cs typeface="Times New Roman" panose="02020603050405020304" pitchFamily="18" charset="0"/>
              </a:rPr>
              <a:t>(1) </a:t>
            </a:r>
            <a:r>
              <a:rPr lang="zh-CN" altLang="en-US" sz="1800" dirty="0" smtClean="0">
                <a:cs typeface="Times New Roman" panose="02020603050405020304" pitchFamily="18" charset="0"/>
              </a:rPr>
              <a:t>要么</a:t>
            </a:r>
            <a:r>
              <a:rPr lang="zh-CN" altLang="en-US" sz="1800" dirty="0">
                <a:cs typeface="Times New Roman" panose="02020603050405020304" pitchFamily="18" charset="0"/>
              </a:rPr>
              <a:t>所有元素都是移进</a:t>
            </a:r>
            <a:r>
              <a:rPr lang="en-US" altLang="zh-CN" sz="1800" dirty="0">
                <a:cs typeface="Times New Roman" panose="02020603050405020304" pitchFamily="18" charset="0"/>
              </a:rPr>
              <a:t>-</a:t>
            </a:r>
            <a:r>
              <a:rPr lang="zh-CN" altLang="en-US" sz="1800" dirty="0">
                <a:cs typeface="Times New Roman" panose="02020603050405020304" pitchFamily="18" charset="0"/>
              </a:rPr>
              <a:t>待约项目</a:t>
            </a:r>
          </a:p>
          <a:p>
            <a:r>
              <a:rPr lang="en-US" altLang="zh-CN" sz="1800" dirty="0" smtClean="0">
                <a:cs typeface="Times New Roman" panose="02020603050405020304" pitchFamily="18" charset="0"/>
              </a:rPr>
              <a:t>(2) </a:t>
            </a:r>
            <a:r>
              <a:rPr lang="zh-CN" altLang="en-US" sz="1800" dirty="0" smtClean="0">
                <a:cs typeface="Times New Roman" panose="02020603050405020304" pitchFamily="18" charset="0"/>
              </a:rPr>
              <a:t>要么</a:t>
            </a:r>
            <a:r>
              <a:rPr lang="zh-CN" altLang="en-US" sz="1800" dirty="0">
                <a:cs typeface="Times New Roman" panose="02020603050405020304" pitchFamily="18" charset="0"/>
              </a:rPr>
              <a:t>只含有唯一的归约</a:t>
            </a:r>
            <a:r>
              <a:rPr lang="zh-CN" altLang="en-US" sz="1800" dirty="0" smtClean="0">
                <a:cs typeface="Times New Roman" panose="02020603050405020304" pitchFamily="18" charset="0"/>
              </a:rPr>
              <a:t>项目</a:t>
            </a:r>
            <a:endParaRPr lang="zh-CN" altLang="en-US" sz="1800" dirty="0"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42330" y="53625"/>
            <a:ext cx="1479892" cy="147732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0" indent="0">
              <a:buFont typeface="Monotype Sorts" pitchFamily="2" charset="2"/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 S</a:t>
            </a:r>
            <a:r>
              <a:rPr lang="pt-BR" altLang="zh-CN" sz="1800" dirty="0">
                <a:sym typeface="Symbol" pitchFamily="18" charset="2"/>
              </a:rPr>
              <a:t> </a:t>
            </a:r>
            <a:r>
              <a:rPr lang="pt-BR" altLang="zh-CN" sz="1800" dirty="0" smtClean="0">
                <a:sym typeface="Symbol" pitchFamily="18" charset="2"/>
              </a:rPr>
              <a:t>A</a:t>
            </a:r>
            <a:endParaRPr lang="en-US" altLang="zh-CN" sz="1800" dirty="0" smtClean="0"/>
          </a:p>
          <a:p>
            <a:r>
              <a:rPr lang="zh-CN" altLang="en-US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）</a:t>
            </a:r>
            <a:r>
              <a:rPr lang="pl-PL" altLang="zh-CN" sz="1800" dirty="0" smtClean="0"/>
              <a:t>A</a:t>
            </a:r>
            <a:r>
              <a:rPr lang="pt-BR" altLang="zh-CN" sz="1800" dirty="0">
                <a:sym typeface="Symbol" pitchFamily="18" charset="2"/>
              </a:rPr>
              <a:t></a:t>
            </a:r>
            <a:r>
              <a:rPr lang="pl-PL" altLang="zh-CN" sz="1800" dirty="0" smtClean="0"/>
              <a:t>BA</a:t>
            </a:r>
            <a:endParaRPr lang="zh-CN" altLang="zh-CN" sz="1800" dirty="0"/>
          </a:p>
          <a:p>
            <a:pPr marL="0" indent="0">
              <a:buFont typeface="Monotype Sorts" pitchFamily="2" charset="2"/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）</a:t>
            </a:r>
            <a:r>
              <a:rPr lang="pl-PL" altLang="zh-CN" sz="1800" dirty="0" smtClean="0"/>
              <a:t>A</a:t>
            </a:r>
            <a:r>
              <a:rPr lang="pt-BR" altLang="zh-CN" sz="1800" dirty="0" smtClean="0">
                <a:sym typeface="Symbol" pitchFamily="18" charset="2"/>
              </a:rPr>
              <a:t></a:t>
            </a:r>
            <a:r>
              <a:rPr lang="pl-PL" altLang="zh-CN" sz="1800" dirty="0" smtClean="0"/>
              <a:t>a</a:t>
            </a:r>
            <a:endParaRPr lang="zh-CN" altLang="zh-CN" sz="1800" dirty="0"/>
          </a:p>
          <a:p>
            <a:pPr marL="0" indent="0">
              <a:buFont typeface="Monotype Sorts" pitchFamily="2" charset="2"/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）</a:t>
            </a:r>
            <a:r>
              <a:rPr lang="pl-PL" altLang="zh-CN" sz="1800" dirty="0" smtClean="0"/>
              <a:t>B</a:t>
            </a:r>
            <a:r>
              <a:rPr lang="pt-BR" altLang="zh-CN" sz="1800" dirty="0">
                <a:sym typeface="Symbol" pitchFamily="18" charset="2"/>
              </a:rPr>
              <a:t></a:t>
            </a:r>
            <a:r>
              <a:rPr lang="pl-PL" altLang="zh-CN" sz="1800" dirty="0" smtClean="0"/>
              <a:t>aB</a:t>
            </a:r>
            <a:endParaRPr lang="en-US" altLang="zh-CN" sz="1800" dirty="0" smtClean="0"/>
          </a:p>
          <a:p>
            <a:pPr marL="0" indent="0">
              <a:buFont typeface="Monotype Sorts" pitchFamily="2" charset="2"/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）</a:t>
            </a:r>
            <a:r>
              <a:rPr lang="pl-PL" altLang="zh-CN" sz="1800" dirty="0" smtClean="0"/>
              <a:t>B</a:t>
            </a:r>
            <a:r>
              <a:rPr lang="pt-BR" altLang="zh-CN" sz="1800" dirty="0" smtClean="0">
                <a:sym typeface="Symbol" pitchFamily="18" charset="2"/>
              </a:rPr>
              <a:t></a:t>
            </a:r>
            <a:r>
              <a:rPr lang="pl-PL" altLang="zh-CN" sz="1800" dirty="0" smtClean="0"/>
              <a:t>b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889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5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参考答案（续）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98730"/>
            <a:ext cx="8686800" cy="5446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LR(1)</a:t>
            </a:r>
            <a:r>
              <a:rPr lang="zh-CN" altLang="en-US" sz="2400" dirty="0" smtClean="0"/>
              <a:t>项目集规范族及识别其所有活前缀的</a:t>
            </a:r>
            <a:r>
              <a:rPr lang="en-US" altLang="zh-CN" sz="2400" dirty="0" smtClean="0"/>
              <a:t>DFA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BF656-7411-47B5-802F-2CEAC26EF5C0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736067" y="2933945"/>
            <a:ext cx="1843077" cy="23402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1" lang="en-US" altLang="zh-CN" sz="2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0</a:t>
            </a:r>
            <a:r>
              <a:rPr kumimoji="1" lang="zh-CN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endParaRPr kumimoji="1" lang="en-US" altLang="zh-CN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2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S</a:t>
            </a:r>
            <a:r>
              <a:rPr kumimoji="1" lang="en-US" altLang="zh-CN" sz="22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sym typeface="Symbol"/>
              </a:rPr>
              <a:t></a:t>
            </a:r>
            <a:r>
              <a:rPr kumimoji="1" lang="en-US" altLang="zh-CN" sz="22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sym typeface="Wingdings"/>
              </a:rPr>
              <a:t>A,   $</a:t>
            </a:r>
          </a:p>
          <a:p>
            <a:r>
              <a:rPr lang="en-US" altLang="zh-CN" sz="2200" dirty="0" smtClean="0">
                <a:sym typeface="Wingdings"/>
              </a:rPr>
              <a:t>A</a:t>
            </a:r>
            <a:r>
              <a:rPr lang="en-US" altLang="zh-CN" sz="2200" dirty="0">
                <a:sym typeface="Symbol"/>
              </a:rPr>
              <a:t> </a:t>
            </a:r>
            <a:r>
              <a:rPr lang="en-US" altLang="zh-CN" sz="2200" dirty="0" smtClean="0">
                <a:sym typeface="Symbol"/>
              </a:rPr>
              <a:t></a:t>
            </a:r>
            <a:r>
              <a:rPr lang="en-US" altLang="zh-CN" sz="2200" dirty="0" smtClean="0">
                <a:sym typeface="Wingdings"/>
              </a:rPr>
              <a:t>BA,  $</a:t>
            </a:r>
          </a:p>
          <a:p>
            <a:r>
              <a:rPr kumimoji="1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Wingdings"/>
              </a:rPr>
              <a:t>A</a:t>
            </a:r>
            <a:r>
              <a:rPr lang="en-US" altLang="zh-CN" sz="2200" dirty="0">
                <a:sym typeface="Symbol"/>
              </a:rPr>
              <a:t> </a:t>
            </a:r>
            <a:r>
              <a:rPr lang="en-US" altLang="zh-CN" sz="2200" dirty="0" smtClean="0">
                <a:sym typeface="Symbol"/>
              </a:rPr>
              <a:t></a:t>
            </a:r>
            <a:r>
              <a:rPr lang="en-US" altLang="zh-CN" sz="2200" dirty="0" smtClean="0">
                <a:sym typeface="Wingdings"/>
              </a:rPr>
              <a:t>a,    $</a:t>
            </a:r>
          </a:p>
          <a:p>
            <a:r>
              <a:rPr kumimoji="1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Wingdings"/>
              </a:rPr>
              <a:t>B</a:t>
            </a:r>
            <a:r>
              <a:rPr lang="en-US" altLang="zh-CN" sz="2200" dirty="0">
                <a:sym typeface="Symbol"/>
              </a:rPr>
              <a:t> </a:t>
            </a:r>
            <a:r>
              <a:rPr lang="en-US" altLang="zh-CN" sz="2200" dirty="0" smtClean="0">
                <a:sym typeface="Symbol"/>
              </a:rPr>
              <a:t></a:t>
            </a:r>
            <a:r>
              <a:rPr lang="en-US" altLang="zh-CN" sz="2200" dirty="0" smtClean="0">
                <a:sym typeface="Wingdings"/>
              </a:rPr>
              <a:t></a:t>
            </a:r>
            <a:r>
              <a:rPr lang="en-US" altLang="zh-CN" sz="2200" dirty="0" err="1" smtClean="0">
                <a:sym typeface="Wingdings"/>
              </a:rPr>
              <a:t>aB</a:t>
            </a:r>
            <a:r>
              <a:rPr lang="en-US" altLang="zh-CN" sz="2200" dirty="0" smtClean="0">
                <a:sym typeface="Wingdings"/>
              </a:rPr>
              <a:t>,  a/b</a:t>
            </a:r>
          </a:p>
          <a:p>
            <a:r>
              <a:rPr kumimoji="1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Wingdings"/>
              </a:rPr>
              <a:t>B</a:t>
            </a:r>
            <a:r>
              <a:rPr lang="en-US" altLang="zh-CN" sz="2200" dirty="0">
                <a:sym typeface="Symbol"/>
              </a:rPr>
              <a:t> </a:t>
            </a:r>
            <a:r>
              <a:rPr lang="en-US" altLang="zh-CN" sz="2200" dirty="0" smtClean="0">
                <a:sym typeface="Symbol"/>
              </a:rPr>
              <a:t></a:t>
            </a:r>
            <a:r>
              <a:rPr lang="en-US" altLang="zh-CN" sz="2200" dirty="0" smtClean="0">
                <a:sym typeface="Wingdings"/>
              </a:rPr>
              <a:t>b,   a/b</a:t>
            </a:r>
            <a:endParaRPr kumimoji="1" lang="zh-CN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33984" y="1628800"/>
            <a:ext cx="1845159" cy="8100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2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：</a:t>
            </a:r>
            <a:endParaRPr kumimoji="1" lang="en-US" altLang="zh-CN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sym typeface="Symbol"/>
              </a:rPr>
              <a:t>A</a:t>
            </a:r>
            <a:r>
              <a:rPr kumimoji="1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sym typeface="Wingdings"/>
              </a:rPr>
              <a:t>,  $</a:t>
            </a:r>
            <a:endParaRPr kumimoji="1" lang="zh-CN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356864" y="1628800"/>
            <a:ext cx="1845205" cy="23402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1" lang="en-US" altLang="zh-CN" sz="2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1" lang="zh-CN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endParaRPr kumimoji="1" lang="en-US" altLang="zh-CN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zh-CN" sz="2200" u="sng" dirty="0" smtClean="0">
                <a:solidFill>
                  <a:srgbClr val="0000FF"/>
                </a:solidFill>
                <a:sym typeface="Wingdings"/>
              </a:rPr>
              <a:t>A</a:t>
            </a:r>
            <a:r>
              <a:rPr lang="en-US" altLang="zh-CN" sz="2200" u="sng" dirty="0" smtClean="0">
                <a:solidFill>
                  <a:srgbClr val="0000FF"/>
                </a:solidFill>
                <a:sym typeface="Symbol"/>
              </a:rPr>
              <a:t> B</a:t>
            </a:r>
            <a:r>
              <a:rPr lang="en-US" altLang="zh-CN" sz="2200" u="sng" dirty="0" smtClean="0">
                <a:solidFill>
                  <a:srgbClr val="0000FF"/>
                </a:solidFill>
                <a:sym typeface="Wingdings"/>
              </a:rPr>
              <a:t>A,  $</a:t>
            </a:r>
          </a:p>
          <a:p>
            <a:r>
              <a:rPr lang="en-US" altLang="zh-CN" sz="2200" dirty="0">
                <a:sym typeface="Wingdings"/>
              </a:rPr>
              <a:t>A</a:t>
            </a:r>
            <a:r>
              <a:rPr lang="en-US" altLang="zh-CN" sz="2200" dirty="0">
                <a:sym typeface="Symbol"/>
              </a:rPr>
              <a:t> </a:t>
            </a:r>
            <a:r>
              <a:rPr lang="en-US" altLang="zh-CN" sz="2200" dirty="0" smtClean="0">
                <a:sym typeface="Symbol"/>
              </a:rPr>
              <a:t></a:t>
            </a:r>
            <a:r>
              <a:rPr lang="en-US" altLang="zh-CN" sz="2200" dirty="0" smtClean="0">
                <a:sym typeface="Wingdings"/>
              </a:rPr>
              <a:t>BA,  $</a:t>
            </a:r>
            <a:endParaRPr lang="en-US" altLang="zh-CN" sz="2200" dirty="0">
              <a:sym typeface="Wingdings"/>
            </a:endParaRPr>
          </a:p>
          <a:p>
            <a:r>
              <a:rPr kumimoji="1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Wingdings"/>
              </a:rPr>
              <a:t>A</a:t>
            </a:r>
            <a:r>
              <a:rPr lang="en-US" altLang="zh-CN" sz="2200" dirty="0" smtClean="0">
                <a:sym typeface="Symbol"/>
              </a:rPr>
              <a:t> </a:t>
            </a:r>
            <a:r>
              <a:rPr lang="en-US" altLang="zh-CN" sz="2200" dirty="0" smtClean="0">
                <a:sym typeface="Wingdings"/>
              </a:rPr>
              <a:t>a,   $</a:t>
            </a:r>
          </a:p>
          <a:p>
            <a:r>
              <a:rPr kumimoji="1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Wingdings"/>
              </a:rPr>
              <a:t>B</a:t>
            </a:r>
            <a:r>
              <a:rPr lang="en-US" altLang="zh-CN" sz="2200" dirty="0">
                <a:sym typeface="Symbol"/>
              </a:rPr>
              <a:t> </a:t>
            </a:r>
            <a:r>
              <a:rPr lang="en-US" altLang="zh-CN" sz="2200" dirty="0" smtClean="0">
                <a:sym typeface="Symbol"/>
              </a:rPr>
              <a:t></a:t>
            </a:r>
            <a:r>
              <a:rPr lang="en-US" altLang="zh-CN" sz="2200" dirty="0" smtClean="0">
                <a:sym typeface="Wingdings"/>
              </a:rPr>
              <a:t></a:t>
            </a:r>
            <a:r>
              <a:rPr lang="en-US" altLang="zh-CN" sz="2200" dirty="0" err="1" smtClean="0">
                <a:sym typeface="Wingdings"/>
              </a:rPr>
              <a:t>aB</a:t>
            </a:r>
            <a:r>
              <a:rPr lang="en-US" altLang="zh-CN" sz="2200" dirty="0" smtClean="0">
                <a:sym typeface="Wingdings"/>
              </a:rPr>
              <a:t>,  a/b</a:t>
            </a:r>
          </a:p>
          <a:p>
            <a:r>
              <a:rPr kumimoji="1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Wingdings"/>
              </a:rPr>
              <a:t>B</a:t>
            </a:r>
            <a:r>
              <a:rPr lang="en-US" altLang="zh-CN" sz="2200" dirty="0">
                <a:sym typeface="Symbol"/>
              </a:rPr>
              <a:t> </a:t>
            </a:r>
            <a:r>
              <a:rPr lang="en-US" altLang="zh-CN" sz="2200" dirty="0" smtClean="0">
                <a:sym typeface="Symbol"/>
              </a:rPr>
              <a:t></a:t>
            </a:r>
            <a:r>
              <a:rPr lang="en-US" altLang="zh-CN" sz="2200" dirty="0" smtClean="0">
                <a:sym typeface="Wingdings"/>
              </a:rPr>
              <a:t>b,   a/b</a:t>
            </a:r>
            <a:endParaRPr kumimoji="1" lang="zh-CN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356865" y="4644135"/>
            <a:ext cx="1845204" cy="19352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1" lang="en-US" altLang="zh-CN" sz="2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</a:t>
            </a:r>
            <a:r>
              <a:rPr kumimoji="1" lang="zh-CN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endParaRPr kumimoji="1" lang="en-US" altLang="zh-CN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1" lang="en-US" altLang="zh-CN" sz="22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sym typeface="Wingdings"/>
              </a:rPr>
              <a:t>A</a:t>
            </a:r>
            <a:r>
              <a:rPr lang="en-US" altLang="zh-CN" sz="2200" u="sng" dirty="0" smtClean="0">
                <a:solidFill>
                  <a:srgbClr val="0000FF"/>
                </a:solidFill>
                <a:sym typeface="Symbol"/>
              </a:rPr>
              <a:t> a</a:t>
            </a:r>
            <a:r>
              <a:rPr lang="en-US" altLang="zh-CN" sz="2200" u="sng" dirty="0" smtClean="0">
                <a:solidFill>
                  <a:srgbClr val="0000FF"/>
                </a:solidFill>
                <a:sym typeface="Wingdings"/>
              </a:rPr>
              <a:t>,   $</a:t>
            </a:r>
          </a:p>
          <a:p>
            <a:r>
              <a:rPr lang="en-US" altLang="zh-CN" sz="2200" u="sng" dirty="0">
                <a:solidFill>
                  <a:srgbClr val="0000FF"/>
                </a:solidFill>
                <a:sym typeface="Wingdings"/>
              </a:rPr>
              <a:t>B</a:t>
            </a:r>
            <a:r>
              <a:rPr lang="en-US" altLang="zh-CN" sz="2200" u="sng" dirty="0">
                <a:solidFill>
                  <a:srgbClr val="0000FF"/>
                </a:solidFill>
                <a:sym typeface="Symbol"/>
              </a:rPr>
              <a:t> </a:t>
            </a:r>
            <a:r>
              <a:rPr lang="en-US" altLang="zh-CN" sz="2200" u="sng" dirty="0" err="1">
                <a:solidFill>
                  <a:srgbClr val="0000FF"/>
                </a:solidFill>
                <a:sym typeface="Symbol"/>
              </a:rPr>
              <a:t>a</a:t>
            </a:r>
            <a:r>
              <a:rPr lang="en-US" altLang="zh-CN" sz="2200" u="sng" dirty="0" err="1">
                <a:solidFill>
                  <a:srgbClr val="0000FF"/>
                </a:solidFill>
                <a:sym typeface="Wingdings"/>
              </a:rPr>
              <a:t></a:t>
            </a:r>
            <a:r>
              <a:rPr lang="en-US" altLang="zh-CN" sz="2200" u="sng" dirty="0" err="1" smtClean="0">
                <a:solidFill>
                  <a:srgbClr val="0000FF"/>
                </a:solidFill>
                <a:sym typeface="Wingdings"/>
              </a:rPr>
              <a:t>B</a:t>
            </a:r>
            <a:r>
              <a:rPr lang="en-US" altLang="zh-CN" sz="2200" u="sng" dirty="0" smtClean="0">
                <a:solidFill>
                  <a:srgbClr val="0000FF"/>
                </a:solidFill>
                <a:sym typeface="Wingdings"/>
              </a:rPr>
              <a:t>,  a/b</a:t>
            </a:r>
            <a:endParaRPr lang="en-US" altLang="zh-CN" sz="2200" u="sng" dirty="0">
              <a:solidFill>
                <a:srgbClr val="0000FF"/>
              </a:solidFill>
              <a:sym typeface="Wingdings"/>
            </a:endParaRPr>
          </a:p>
          <a:p>
            <a:r>
              <a:rPr kumimoji="1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Wingdings"/>
              </a:rPr>
              <a:t>B</a:t>
            </a:r>
            <a:r>
              <a:rPr lang="en-US" altLang="zh-CN" sz="2200" dirty="0" smtClean="0">
                <a:sym typeface="Symbol"/>
              </a:rPr>
              <a:t> </a:t>
            </a:r>
            <a:r>
              <a:rPr lang="en-US" altLang="zh-CN" sz="2200" dirty="0" smtClean="0">
                <a:sym typeface="Wingdings"/>
              </a:rPr>
              <a:t></a:t>
            </a:r>
            <a:r>
              <a:rPr lang="en-US" altLang="zh-CN" sz="2200" dirty="0" err="1" smtClean="0">
                <a:sym typeface="Wingdings"/>
              </a:rPr>
              <a:t>aB</a:t>
            </a:r>
            <a:r>
              <a:rPr lang="en-US" altLang="zh-CN" sz="2200" dirty="0" smtClean="0">
                <a:sym typeface="Wingdings"/>
              </a:rPr>
              <a:t>,  a/b</a:t>
            </a:r>
          </a:p>
          <a:p>
            <a:r>
              <a:rPr kumimoji="1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Wingdings"/>
              </a:rPr>
              <a:t>B</a:t>
            </a:r>
            <a:r>
              <a:rPr lang="en-US" altLang="zh-CN" sz="2200" dirty="0">
                <a:sym typeface="Symbol"/>
              </a:rPr>
              <a:t> </a:t>
            </a:r>
            <a:r>
              <a:rPr lang="en-US" altLang="zh-CN" sz="2200" dirty="0" smtClean="0">
                <a:sym typeface="Symbol"/>
              </a:rPr>
              <a:t></a:t>
            </a:r>
            <a:r>
              <a:rPr lang="en-US" altLang="zh-CN" sz="2200" dirty="0" smtClean="0">
                <a:sym typeface="Wingdings"/>
              </a:rPr>
              <a:t>b,   a/b</a:t>
            </a:r>
            <a:endParaRPr kumimoji="1" lang="zh-CN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6067" y="5814265"/>
            <a:ext cx="1843075" cy="8100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1" lang="en-US" altLang="zh-CN" sz="2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4</a:t>
            </a:r>
            <a:r>
              <a:rPr kumimoji="1" lang="zh-CN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endParaRPr kumimoji="1" lang="en-US" altLang="zh-CN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1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Wingdings"/>
              </a:rPr>
              <a:t>B</a:t>
            </a:r>
            <a:r>
              <a:rPr lang="en-US" altLang="zh-CN" sz="2200" dirty="0" smtClean="0">
                <a:sym typeface="Symbol"/>
              </a:rPr>
              <a:t> b</a:t>
            </a:r>
            <a:r>
              <a:rPr lang="en-US" altLang="zh-CN" sz="2200" dirty="0" smtClean="0">
                <a:sym typeface="Wingdings"/>
              </a:rPr>
              <a:t>,   a/b</a:t>
            </a:r>
            <a:endParaRPr kumimoji="1" lang="zh-CN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0" name="直接箭头连接符 9"/>
          <p:cNvCxnSpPr>
            <a:stCxn id="5" idx="0"/>
            <a:endCxn id="6" idx="2"/>
          </p:cNvCxnSpPr>
          <p:nvPr/>
        </p:nvCxnSpPr>
        <p:spPr bwMode="auto">
          <a:xfrm flipH="1" flipV="1">
            <a:off x="1656564" y="2438890"/>
            <a:ext cx="1042" cy="49505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>
            <a:stCxn id="5" idx="2"/>
            <a:endCxn id="9" idx="0"/>
          </p:cNvCxnSpPr>
          <p:nvPr/>
        </p:nvCxnSpPr>
        <p:spPr bwMode="auto">
          <a:xfrm flipH="1">
            <a:off x="1657605" y="5274205"/>
            <a:ext cx="1" cy="5400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肘形连接符 11"/>
          <p:cNvCxnSpPr>
            <a:endCxn id="8" idx="1"/>
          </p:cNvCxnSpPr>
          <p:nvPr/>
        </p:nvCxnSpPr>
        <p:spPr bwMode="auto">
          <a:xfrm>
            <a:off x="2579144" y="4689140"/>
            <a:ext cx="777721" cy="92260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肘形连接符 12"/>
          <p:cNvCxnSpPr>
            <a:endCxn id="7" idx="1"/>
          </p:cNvCxnSpPr>
          <p:nvPr/>
        </p:nvCxnSpPr>
        <p:spPr bwMode="auto">
          <a:xfrm flipV="1">
            <a:off x="2579144" y="2798930"/>
            <a:ext cx="777720" cy="85509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6344350" y="1583795"/>
            <a:ext cx="1693035" cy="7650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1" lang="en-US" altLang="zh-CN" sz="2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5</a:t>
            </a:r>
            <a:r>
              <a:rPr kumimoji="1" lang="zh-CN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endParaRPr kumimoji="1" lang="en-US" altLang="zh-CN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zh-CN" sz="2200" dirty="0" smtClean="0">
                <a:sym typeface="Wingdings"/>
              </a:rPr>
              <a:t>A</a:t>
            </a:r>
            <a:r>
              <a:rPr lang="en-US" altLang="zh-CN" sz="2200" dirty="0" smtClean="0">
                <a:sym typeface="Symbol"/>
              </a:rPr>
              <a:t> BA</a:t>
            </a:r>
            <a:r>
              <a:rPr lang="en-US" altLang="zh-CN" sz="2200" dirty="0" smtClean="0">
                <a:sym typeface="Wingdings"/>
              </a:rPr>
              <a:t>, $</a:t>
            </a:r>
            <a:endParaRPr kumimoji="1" lang="zh-CN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380463" y="2465965"/>
            <a:ext cx="648000" cy="648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2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2</a:t>
            </a:r>
            <a:endParaRPr kumimoji="1" lang="zh-CN" altLang="en-US" sz="2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6407538" y="3231050"/>
            <a:ext cx="648000" cy="648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2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4</a:t>
            </a:r>
            <a:endParaRPr kumimoji="1" lang="zh-CN" altLang="en-US" sz="2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17" name="直接箭头连接符 16"/>
          <p:cNvCxnSpPr>
            <a:endCxn id="16" idx="2"/>
          </p:cNvCxnSpPr>
          <p:nvPr/>
        </p:nvCxnSpPr>
        <p:spPr bwMode="auto">
          <a:xfrm>
            <a:off x="5210333" y="3555050"/>
            <a:ext cx="119720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 bwMode="auto">
          <a:xfrm>
            <a:off x="4279467" y="3969060"/>
            <a:ext cx="0" cy="6750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矩形 18"/>
          <p:cNvSpPr/>
          <p:nvPr/>
        </p:nvSpPr>
        <p:spPr bwMode="auto">
          <a:xfrm>
            <a:off x="6012160" y="4149080"/>
            <a:ext cx="2385265" cy="4539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1" lang="en-US" altLang="zh-CN" sz="2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6</a:t>
            </a:r>
            <a:r>
              <a:rPr kumimoji="1" lang="zh-CN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lang="en-US" altLang="zh-CN" sz="2200" dirty="0" smtClean="0">
                <a:sym typeface="Wingdings"/>
              </a:rPr>
              <a:t>B</a:t>
            </a:r>
            <a:r>
              <a:rPr lang="en-US" altLang="zh-CN" sz="2200" dirty="0" smtClean="0">
                <a:sym typeface="Symbol"/>
              </a:rPr>
              <a:t> </a:t>
            </a:r>
            <a:r>
              <a:rPr lang="en-US" altLang="zh-CN" sz="2200" dirty="0">
                <a:sym typeface="Symbol"/>
              </a:rPr>
              <a:t></a:t>
            </a:r>
            <a:r>
              <a:rPr lang="en-US" altLang="zh-CN" sz="2200" dirty="0" err="1" smtClean="0">
                <a:sym typeface="Symbol"/>
              </a:rPr>
              <a:t>aB</a:t>
            </a:r>
            <a:r>
              <a:rPr lang="en-US" altLang="zh-CN" sz="2200" dirty="0" smtClean="0">
                <a:sym typeface="Wingdings"/>
              </a:rPr>
              <a:t>,   a/b</a:t>
            </a:r>
            <a:endParaRPr kumimoji="1" lang="zh-CN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877145" y="5094185"/>
            <a:ext cx="1822857" cy="15301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1" lang="en-US" altLang="zh-CN" sz="2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7</a:t>
            </a:r>
            <a:r>
              <a:rPr kumimoji="1" lang="zh-CN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endParaRPr kumimoji="1" lang="en-US" altLang="zh-CN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zh-CN" sz="2200" u="sng" dirty="0" smtClean="0">
                <a:solidFill>
                  <a:srgbClr val="0000FF"/>
                </a:solidFill>
                <a:sym typeface="Wingdings"/>
              </a:rPr>
              <a:t>B</a:t>
            </a:r>
            <a:r>
              <a:rPr lang="en-US" altLang="zh-CN" sz="2200" u="sng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altLang="zh-CN" sz="2200" u="sng" dirty="0">
                <a:solidFill>
                  <a:srgbClr val="0000FF"/>
                </a:solidFill>
                <a:sym typeface="Symbol"/>
              </a:rPr>
              <a:t></a:t>
            </a:r>
            <a:r>
              <a:rPr lang="en-US" altLang="zh-CN" sz="2200" u="sng" dirty="0" err="1">
                <a:solidFill>
                  <a:srgbClr val="0000FF"/>
                </a:solidFill>
                <a:sym typeface="Symbol"/>
              </a:rPr>
              <a:t>a</a:t>
            </a:r>
            <a:r>
              <a:rPr lang="en-US" altLang="zh-CN" sz="2200" u="sng" dirty="0" err="1">
                <a:solidFill>
                  <a:srgbClr val="0000FF"/>
                </a:solidFill>
                <a:sym typeface="Wingdings"/>
              </a:rPr>
              <a:t></a:t>
            </a:r>
            <a:r>
              <a:rPr lang="en-US" altLang="zh-CN" sz="2200" u="sng" dirty="0" err="1" smtClean="0">
                <a:solidFill>
                  <a:srgbClr val="0000FF"/>
                </a:solidFill>
                <a:sym typeface="Wingdings"/>
              </a:rPr>
              <a:t>B</a:t>
            </a:r>
            <a:r>
              <a:rPr lang="en-US" altLang="zh-CN" sz="2200" u="sng" dirty="0" smtClean="0">
                <a:solidFill>
                  <a:srgbClr val="0000FF"/>
                </a:solidFill>
                <a:sym typeface="Wingdings"/>
              </a:rPr>
              <a:t>,  a/b</a:t>
            </a:r>
            <a:endParaRPr lang="en-US" altLang="zh-CN" sz="2200" u="sng" dirty="0">
              <a:solidFill>
                <a:srgbClr val="0000FF"/>
              </a:solidFill>
              <a:sym typeface="Wingdings"/>
            </a:endParaRPr>
          </a:p>
          <a:p>
            <a:r>
              <a:rPr kumimoji="1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Wingdings"/>
              </a:rPr>
              <a:t>B</a:t>
            </a:r>
            <a:r>
              <a:rPr lang="en-US" altLang="zh-CN" sz="2200" dirty="0" smtClean="0">
                <a:sym typeface="Symbol"/>
              </a:rPr>
              <a:t> </a:t>
            </a:r>
            <a:r>
              <a:rPr lang="en-US" altLang="zh-CN" sz="2200" dirty="0" smtClean="0">
                <a:sym typeface="Wingdings"/>
              </a:rPr>
              <a:t></a:t>
            </a:r>
            <a:r>
              <a:rPr lang="en-US" altLang="zh-CN" sz="2200" dirty="0" err="1" smtClean="0">
                <a:sym typeface="Wingdings"/>
              </a:rPr>
              <a:t>aB</a:t>
            </a:r>
            <a:r>
              <a:rPr lang="en-US" altLang="zh-CN" sz="2200" dirty="0" smtClean="0">
                <a:sym typeface="Wingdings"/>
              </a:rPr>
              <a:t>,  a/b</a:t>
            </a:r>
          </a:p>
          <a:p>
            <a:r>
              <a:rPr kumimoji="1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Wingdings"/>
              </a:rPr>
              <a:t>B</a:t>
            </a:r>
            <a:r>
              <a:rPr lang="en-US" altLang="zh-CN" sz="2200" dirty="0">
                <a:sym typeface="Symbol"/>
              </a:rPr>
              <a:t> </a:t>
            </a:r>
            <a:r>
              <a:rPr lang="en-US" altLang="zh-CN" sz="2200" dirty="0" smtClean="0">
                <a:sym typeface="Symbol"/>
              </a:rPr>
              <a:t></a:t>
            </a:r>
            <a:r>
              <a:rPr lang="en-US" altLang="zh-CN" sz="2200" dirty="0" smtClean="0">
                <a:sym typeface="Wingdings"/>
              </a:rPr>
              <a:t>b,  a/b</a:t>
            </a:r>
            <a:endParaRPr kumimoji="1" lang="zh-CN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8427" y="2503058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/>
              <a:t>A</a:t>
            </a:r>
            <a:endParaRPr lang="zh-CN" altLang="en-US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2568724" y="3237365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/>
              <a:t>B</a:t>
            </a:r>
            <a:endParaRPr lang="zh-CN" alt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2591968" y="4260286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/>
              <a:t>a</a:t>
            </a:r>
            <a:endParaRPr lang="zh-CN" altLang="en-US" sz="2200" dirty="0"/>
          </a:p>
        </p:txBody>
      </p:sp>
      <p:sp>
        <p:nvSpPr>
          <p:cNvPr id="24" name="TextBox 23"/>
          <p:cNvSpPr txBox="1"/>
          <p:nvPr/>
        </p:nvSpPr>
        <p:spPr>
          <a:xfrm>
            <a:off x="1304915" y="5274205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/>
              <a:t>b</a:t>
            </a:r>
            <a:endParaRPr lang="zh-CN" altLang="en-US" sz="2200" dirty="0"/>
          </a:p>
        </p:txBody>
      </p:sp>
      <p:sp>
        <p:nvSpPr>
          <p:cNvPr id="25" name="TextBox 24"/>
          <p:cNvSpPr txBox="1"/>
          <p:nvPr/>
        </p:nvSpPr>
        <p:spPr>
          <a:xfrm>
            <a:off x="5246301" y="1583795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/>
              <a:t>A</a:t>
            </a:r>
            <a:endParaRPr lang="zh-CN" altLang="en-US" sz="2200" dirty="0"/>
          </a:p>
        </p:txBody>
      </p:sp>
      <p:cxnSp>
        <p:nvCxnSpPr>
          <p:cNvPr id="26" name="直接箭头连接符 25"/>
          <p:cNvCxnSpPr>
            <a:endCxn id="14" idx="1"/>
          </p:cNvCxnSpPr>
          <p:nvPr/>
        </p:nvCxnSpPr>
        <p:spPr bwMode="auto">
          <a:xfrm>
            <a:off x="5219226" y="1966338"/>
            <a:ext cx="112512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5218901" y="3113965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/>
              <a:t>b</a:t>
            </a:r>
            <a:endParaRPr lang="zh-CN" altLang="en-US" sz="2200" dirty="0"/>
          </a:p>
        </p:txBody>
      </p:sp>
      <p:cxnSp>
        <p:nvCxnSpPr>
          <p:cNvPr id="28" name="直接箭头连接符 27"/>
          <p:cNvCxnSpPr/>
          <p:nvPr/>
        </p:nvCxnSpPr>
        <p:spPr bwMode="auto">
          <a:xfrm>
            <a:off x="5210332" y="2791950"/>
            <a:ext cx="119720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5202070" y="2348880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/>
              <a:t>B</a:t>
            </a:r>
            <a:endParaRPr lang="zh-CN" altLang="en-US" sz="2200" dirty="0"/>
          </a:p>
        </p:txBody>
      </p:sp>
      <p:sp>
        <p:nvSpPr>
          <p:cNvPr id="30" name="TextBox 29"/>
          <p:cNvSpPr txBox="1"/>
          <p:nvPr/>
        </p:nvSpPr>
        <p:spPr>
          <a:xfrm>
            <a:off x="3953737" y="3969060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/>
              <a:t>a</a:t>
            </a:r>
            <a:endParaRPr lang="zh-CN" altLang="en-US" sz="2200" dirty="0"/>
          </a:p>
        </p:txBody>
      </p:sp>
      <p:cxnSp>
        <p:nvCxnSpPr>
          <p:cNvPr id="31" name="直接箭头连接符 30"/>
          <p:cNvCxnSpPr>
            <a:stCxn id="9" idx="3"/>
          </p:cNvCxnSpPr>
          <p:nvPr/>
        </p:nvCxnSpPr>
        <p:spPr bwMode="auto">
          <a:xfrm>
            <a:off x="2579142" y="6219310"/>
            <a:ext cx="77772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3060110" y="580265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/>
              <a:t>b</a:t>
            </a:r>
            <a:endParaRPr lang="zh-CN" altLang="en-US" sz="2200" dirty="0"/>
          </a:p>
        </p:txBody>
      </p:sp>
      <p:sp>
        <p:nvSpPr>
          <p:cNvPr id="34" name="TextBox 33"/>
          <p:cNvSpPr txBox="1"/>
          <p:nvPr/>
        </p:nvSpPr>
        <p:spPr>
          <a:xfrm>
            <a:off x="5226981" y="4691173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/>
              <a:t>B</a:t>
            </a:r>
            <a:endParaRPr lang="zh-CN" altLang="en-US" sz="2200" dirty="0"/>
          </a:p>
        </p:txBody>
      </p:sp>
      <p:cxnSp>
        <p:nvCxnSpPr>
          <p:cNvPr id="35" name="直接箭头连接符 34"/>
          <p:cNvCxnSpPr>
            <a:endCxn id="20" idx="1"/>
          </p:cNvCxnSpPr>
          <p:nvPr/>
        </p:nvCxnSpPr>
        <p:spPr bwMode="auto">
          <a:xfrm>
            <a:off x="5202069" y="5859270"/>
            <a:ext cx="67507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5231913" y="5428383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/>
              <a:t>a</a:t>
            </a:r>
            <a:endParaRPr lang="zh-CN" altLang="en-US" sz="2200" dirty="0"/>
          </a:p>
        </p:txBody>
      </p:sp>
      <p:sp>
        <p:nvSpPr>
          <p:cNvPr id="37" name="椭圆 36"/>
          <p:cNvSpPr/>
          <p:nvPr/>
        </p:nvSpPr>
        <p:spPr bwMode="auto">
          <a:xfrm>
            <a:off x="8397425" y="5154650"/>
            <a:ext cx="648000" cy="648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2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7</a:t>
            </a:r>
            <a:endParaRPr kumimoji="1" lang="zh-CN" altLang="en-US" sz="2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 flipV="1">
            <a:off x="6788574" y="4603062"/>
            <a:ext cx="1423" cy="49112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6789997" y="4660346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/>
              <a:t>B</a:t>
            </a:r>
            <a:endParaRPr lang="zh-CN" altLang="en-US" sz="2200" dirty="0"/>
          </a:p>
        </p:txBody>
      </p:sp>
      <p:cxnSp>
        <p:nvCxnSpPr>
          <p:cNvPr id="40" name="直接箭头连接符 39"/>
          <p:cNvCxnSpPr>
            <a:endCxn id="37" idx="2"/>
          </p:cNvCxnSpPr>
          <p:nvPr/>
        </p:nvCxnSpPr>
        <p:spPr bwMode="auto">
          <a:xfrm>
            <a:off x="7700002" y="5474259"/>
            <a:ext cx="697423" cy="439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7857365" y="504337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/>
              <a:t>a</a:t>
            </a:r>
            <a:endParaRPr lang="zh-CN" altLang="en-US" sz="2200" dirty="0"/>
          </a:p>
        </p:txBody>
      </p:sp>
      <p:sp>
        <p:nvSpPr>
          <p:cNvPr id="42" name="椭圆 41"/>
          <p:cNvSpPr/>
          <p:nvPr/>
        </p:nvSpPr>
        <p:spPr bwMode="auto">
          <a:xfrm>
            <a:off x="8397425" y="5886345"/>
            <a:ext cx="648000" cy="648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2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4</a:t>
            </a:r>
            <a:endParaRPr kumimoji="1" lang="zh-CN" altLang="en-US" sz="2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43" name="直接箭头连接符 42"/>
          <p:cNvCxnSpPr>
            <a:endCxn id="42" idx="2"/>
          </p:cNvCxnSpPr>
          <p:nvPr/>
        </p:nvCxnSpPr>
        <p:spPr bwMode="auto">
          <a:xfrm>
            <a:off x="7700002" y="6205954"/>
            <a:ext cx="697423" cy="439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7857365" y="5775067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/>
              <a:t>b</a:t>
            </a:r>
            <a:endParaRPr lang="zh-CN" altLang="en-US" sz="2200" dirty="0"/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-10507" y="4028892"/>
            <a:ext cx="74657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15988" y="3609020"/>
            <a:ext cx="7521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/>
              <a:t>开始</a:t>
            </a:r>
            <a:endParaRPr lang="zh-CN" altLang="en-US" sz="2200" dirty="0"/>
          </a:p>
        </p:txBody>
      </p:sp>
      <p:cxnSp>
        <p:nvCxnSpPr>
          <p:cNvPr id="73" name="肘形连接符 72"/>
          <p:cNvCxnSpPr>
            <a:endCxn id="19" idx="1"/>
          </p:cNvCxnSpPr>
          <p:nvPr/>
        </p:nvCxnSpPr>
        <p:spPr bwMode="auto">
          <a:xfrm flipV="1">
            <a:off x="5202069" y="4376071"/>
            <a:ext cx="810091" cy="6770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7000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文法的</a:t>
            </a:r>
            <a:r>
              <a:rPr lang="en-US" altLang="zh-CN" dirty="0" smtClean="0"/>
              <a:t>LR(1)</a:t>
            </a:r>
            <a:r>
              <a:rPr lang="zh-CN" altLang="en-US" dirty="0" smtClean="0"/>
              <a:t>分析表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BF656-7411-47B5-802F-2CEAC26EF5C0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aphicFrame>
        <p:nvGraphicFramePr>
          <p:cNvPr id="5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266722"/>
              </p:ext>
            </p:extLst>
          </p:nvPr>
        </p:nvGraphicFramePr>
        <p:xfrm>
          <a:off x="1241630" y="1475795"/>
          <a:ext cx="677367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010"/>
                <a:gridCol w="1188132"/>
                <a:gridCol w="1188132"/>
                <a:gridCol w="1188132"/>
                <a:gridCol w="1188132"/>
                <a:gridCol w="118813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状态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goto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6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bb</a:t>
            </a:r>
            <a:r>
              <a:rPr lang="zh-CN" altLang="en-US" dirty="0" smtClean="0"/>
              <a:t>的分析过程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BF656-7411-47B5-802F-2CEAC26EF5C0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aphicFrame>
        <p:nvGraphicFramePr>
          <p:cNvPr id="5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519383"/>
              </p:ext>
            </p:extLst>
          </p:nvPr>
        </p:nvGraphicFramePr>
        <p:xfrm>
          <a:off x="1713765" y="908720"/>
          <a:ext cx="5243500" cy="586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010"/>
                <a:gridCol w="887638"/>
                <a:gridCol w="990110"/>
                <a:gridCol w="25327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步骤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栈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分析动作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abb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0 3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bb$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0 3 4</a:t>
                      </a:r>
                    </a:p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a b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b$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R4</a:t>
                      </a:r>
                    </a:p>
                    <a:p>
                      <a:pPr algn="l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b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0 3 6</a:t>
                      </a:r>
                    </a:p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a B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b$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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aB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0 2</a:t>
                      </a:r>
                    </a:p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B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b$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0 2 4</a:t>
                      </a:r>
                    </a:p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B b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弹出栈顶状态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0 2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goto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A)=5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将状态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压入栈顶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0 2 5</a:t>
                      </a:r>
                    </a:p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B A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BA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0 1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A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8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</a:t>
            </a:r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389820"/>
          </a:xfrm>
        </p:spPr>
        <p:txBody>
          <a:bodyPr/>
          <a:lstStyle/>
          <a:p>
            <a:r>
              <a:rPr lang="zh-CN" altLang="zh-CN" sz="2400" dirty="0"/>
              <a:t>自动机</a:t>
            </a:r>
            <a:r>
              <a:rPr lang="en-US" altLang="zh-CN" sz="2400" dirty="0"/>
              <a:t> M </a:t>
            </a:r>
            <a:r>
              <a:rPr lang="zh-CN" altLang="zh-CN" sz="2400" dirty="0"/>
              <a:t>的状态转换矩阵如下所示，其中初态是</a:t>
            </a:r>
            <a:r>
              <a:rPr lang="en-US" altLang="zh-CN" sz="2400" dirty="0"/>
              <a:t>S</a:t>
            </a:r>
            <a:r>
              <a:rPr lang="zh-CN" altLang="zh-CN" sz="2400" dirty="0"/>
              <a:t>，终态是</a:t>
            </a:r>
            <a:r>
              <a:rPr lang="en-US" altLang="zh-CN" sz="2400" dirty="0"/>
              <a:t>C</a:t>
            </a:r>
            <a:r>
              <a:rPr lang="zh-CN" altLang="zh-CN" sz="2400" dirty="0" smtClean="0"/>
              <a:t>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zh-CN" sz="2400" dirty="0" smtClean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）画出相应的状态转换图</a:t>
            </a:r>
            <a:r>
              <a:rPr lang="zh-CN" altLang="zh-CN" sz="2400" dirty="0" smtClean="0"/>
              <a:t>；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zh-CN" sz="2400" dirty="0" smtClean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）写出与之等价的右线性文法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解答：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CB3-EBFB-4917-A570-4063C3B88CF9}" type="slidenum">
              <a:rPr lang="en-US" altLang="zh-CN" smtClean="0"/>
              <a:pPr/>
              <a:t>3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718810"/>
            <a:ext cx="1935215" cy="198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3924055"/>
            <a:ext cx="4770530" cy="25652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012160" y="4104075"/>
            <a:ext cx="20601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/>
              <a:t>S</a:t>
            </a:r>
            <a:r>
              <a:rPr lang="de-DE" altLang="zh-CN" dirty="0">
                <a:sym typeface="Symbol"/>
              </a:rPr>
              <a:t></a:t>
            </a:r>
            <a:r>
              <a:rPr lang="de-DE" altLang="zh-CN" dirty="0"/>
              <a:t>aA | bS</a:t>
            </a:r>
            <a:endParaRPr lang="zh-CN" altLang="zh-CN" dirty="0"/>
          </a:p>
          <a:p>
            <a:r>
              <a:rPr lang="de-DE" altLang="zh-CN" dirty="0"/>
              <a:t>A</a:t>
            </a:r>
            <a:r>
              <a:rPr lang="de-DE" altLang="zh-CN" dirty="0">
                <a:sym typeface="Symbol"/>
              </a:rPr>
              <a:t></a:t>
            </a:r>
            <a:r>
              <a:rPr lang="de-DE" altLang="zh-CN" dirty="0"/>
              <a:t>aC | bB </a:t>
            </a:r>
            <a:endParaRPr lang="zh-CN" altLang="zh-CN" dirty="0"/>
          </a:p>
          <a:p>
            <a:r>
              <a:rPr lang="de-DE" altLang="zh-CN" dirty="0"/>
              <a:t>B</a:t>
            </a:r>
            <a:r>
              <a:rPr lang="de-DE" altLang="zh-CN" dirty="0">
                <a:sym typeface="Symbol"/>
              </a:rPr>
              <a:t></a:t>
            </a:r>
            <a:r>
              <a:rPr lang="de-DE" altLang="zh-CN" dirty="0"/>
              <a:t>aB | bC </a:t>
            </a:r>
            <a:endParaRPr lang="zh-CN" altLang="zh-CN" dirty="0"/>
          </a:p>
          <a:p>
            <a:r>
              <a:rPr lang="de-DE" altLang="zh-CN" dirty="0"/>
              <a:t>C</a:t>
            </a:r>
            <a:r>
              <a:rPr lang="de-DE" altLang="zh-CN" dirty="0">
                <a:sym typeface="Symbol"/>
              </a:rPr>
              <a:t></a:t>
            </a:r>
            <a:r>
              <a:rPr lang="de-DE" altLang="zh-CN" dirty="0"/>
              <a:t>aC | bC | </a:t>
            </a:r>
            <a:r>
              <a:rPr lang="de-DE" altLang="zh-CN" dirty="0">
                <a:sym typeface="Symbol"/>
              </a:rPr>
              <a:t>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3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</a:t>
            </a:r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174685"/>
          </a:xfrm>
        </p:spPr>
        <p:txBody>
          <a:bodyPr/>
          <a:lstStyle/>
          <a:p>
            <a:r>
              <a:rPr lang="zh-CN" altLang="zh-CN" sz="2400" dirty="0"/>
              <a:t>自动机</a:t>
            </a:r>
            <a:r>
              <a:rPr lang="en-US" altLang="zh-CN" sz="2400" dirty="0"/>
              <a:t> M </a:t>
            </a:r>
            <a:r>
              <a:rPr lang="zh-CN" altLang="zh-CN" sz="2400" dirty="0"/>
              <a:t>的状态转换图如下所</a:t>
            </a:r>
            <a:r>
              <a:rPr lang="zh-CN" altLang="zh-CN" sz="2400" dirty="0" smtClean="0"/>
              <a:t>示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zh-CN" sz="2400" dirty="0" smtClean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）该自动机识别的语言是什么</a:t>
            </a:r>
            <a:r>
              <a:rPr lang="zh-CN" altLang="zh-CN" sz="2400" dirty="0" smtClean="0"/>
              <a:t>？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zh-CN" sz="2400" dirty="0" smtClean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）给出与之等价的右线性文法。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CB3-EBFB-4917-A570-4063C3B88CF9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91" y="2416976"/>
            <a:ext cx="5400600" cy="14170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16125" y="3879050"/>
            <a:ext cx="8004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解答：</a:t>
            </a:r>
            <a:endParaRPr lang="en-US" altLang="zh-CN" dirty="0" smtClean="0"/>
          </a:p>
          <a:p>
            <a:r>
              <a:rPr lang="zh-CN" altLang="zh-CN" dirty="0" smtClean="0"/>
              <a:t>（</a:t>
            </a:r>
            <a:r>
              <a:rPr lang="de-DE" altLang="zh-CN" dirty="0"/>
              <a:t>1</a:t>
            </a:r>
            <a:r>
              <a:rPr lang="zh-CN" altLang="zh-CN" dirty="0"/>
              <a:t>）根据自动机知其产生的语言是：</a:t>
            </a:r>
            <a:r>
              <a:rPr lang="en-US" altLang="zh-CN" dirty="0"/>
              <a:t>L={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m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c</a:t>
            </a:r>
            <a:r>
              <a:rPr lang="en-US" altLang="zh-CN" baseline="30000" dirty="0" err="1"/>
              <a:t>i</a:t>
            </a:r>
            <a:r>
              <a:rPr lang="en-US" altLang="zh-CN" dirty="0"/>
              <a:t>| m</a:t>
            </a:r>
            <a:r>
              <a:rPr lang="en-US" altLang="zh-CN" dirty="0" smtClean="0"/>
              <a:t>, n, i</a:t>
            </a:r>
            <a:r>
              <a:rPr lang="en-US" altLang="zh-CN" dirty="0" smtClean="0">
                <a:sym typeface="Symbol"/>
              </a:rPr>
              <a:t></a:t>
            </a:r>
            <a:r>
              <a:rPr lang="en-US" altLang="zh-CN" dirty="0" smtClean="0"/>
              <a:t>1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6125" y="4730368"/>
            <a:ext cx="4669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）与之等价的右线性文法是：</a:t>
            </a:r>
          </a:p>
          <a:p>
            <a:r>
              <a:rPr lang="en-US" altLang="zh-CN" dirty="0" smtClean="0"/>
              <a:t>           </a:t>
            </a:r>
            <a:r>
              <a:rPr lang="en-US" altLang="zh-CN" dirty="0" err="1"/>
              <a:t>S→</a:t>
            </a:r>
            <a:r>
              <a:rPr lang="en-US" altLang="zh-CN" dirty="0" err="1" smtClean="0"/>
              <a:t>aA</a:t>
            </a:r>
            <a:r>
              <a:rPr lang="en-US" altLang="zh-CN" dirty="0" smtClean="0"/>
              <a:t>  </a:t>
            </a:r>
            <a:br>
              <a:rPr lang="en-US" altLang="zh-CN" dirty="0" smtClean="0"/>
            </a:br>
            <a:r>
              <a:rPr lang="en-US" altLang="zh-CN" dirty="0" smtClean="0"/>
              <a:t>           </a:t>
            </a:r>
            <a:r>
              <a:rPr lang="en-US" altLang="zh-CN" dirty="0" err="1" smtClean="0"/>
              <a:t>A</a:t>
            </a:r>
            <a:r>
              <a:rPr lang="en-US" altLang="zh-CN" dirty="0" err="1"/>
              <a:t>→</a:t>
            </a:r>
            <a:r>
              <a:rPr lang="en-US" altLang="zh-CN" dirty="0" err="1" smtClean="0"/>
              <a:t>aA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bB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</a:t>
            </a:r>
            <a:r>
              <a:rPr lang="en-US" altLang="zh-CN" dirty="0" err="1" smtClean="0"/>
              <a:t>B</a:t>
            </a:r>
            <a:r>
              <a:rPr lang="en-US" altLang="zh-CN" dirty="0" err="1"/>
              <a:t>→</a:t>
            </a:r>
            <a:r>
              <a:rPr lang="en-US" altLang="zh-CN" dirty="0" err="1" smtClean="0"/>
              <a:t>bB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cF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          </a:t>
            </a:r>
            <a:r>
              <a:rPr lang="en-US" altLang="zh-CN" dirty="0" err="1" smtClean="0"/>
              <a:t>F</a:t>
            </a:r>
            <a:r>
              <a:rPr lang="en-US" altLang="zh-CN" dirty="0" err="1"/>
              <a:t>→</a:t>
            </a:r>
            <a:r>
              <a:rPr lang="en-US" altLang="zh-CN" dirty="0" err="1" smtClean="0"/>
              <a:t>cF</a:t>
            </a:r>
            <a:r>
              <a:rPr lang="en-US" altLang="zh-CN" dirty="0" smtClean="0"/>
              <a:t> | </a:t>
            </a:r>
            <a:r>
              <a:rPr lang="zh-CN" altLang="zh-CN" dirty="0" smtClean="0"/>
              <a:t>ε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5189710"/>
            <a:ext cx="3645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或者：</a:t>
            </a:r>
            <a:r>
              <a:rPr lang="en-US" altLang="zh-CN" dirty="0" err="1" smtClean="0"/>
              <a:t>S</a:t>
            </a:r>
            <a:r>
              <a:rPr lang="en-US" altLang="zh-CN" dirty="0" err="1"/>
              <a:t>→</a:t>
            </a:r>
            <a:r>
              <a:rPr lang="en-US" altLang="zh-CN" dirty="0" err="1" smtClean="0"/>
              <a:t>aA</a:t>
            </a:r>
            <a:r>
              <a:rPr lang="en-US" altLang="zh-CN" dirty="0" smtClean="0"/>
              <a:t>  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dirty="0" err="1" smtClean="0"/>
              <a:t>A</a:t>
            </a:r>
            <a:r>
              <a:rPr lang="en-US" altLang="zh-CN" dirty="0" err="1"/>
              <a:t>→</a:t>
            </a:r>
            <a:r>
              <a:rPr lang="en-US" altLang="zh-CN" dirty="0" err="1" smtClean="0"/>
              <a:t>aA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bB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dirty="0" err="1" smtClean="0"/>
              <a:t>B</a:t>
            </a:r>
            <a:r>
              <a:rPr lang="en-US" altLang="zh-CN" dirty="0" err="1"/>
              <a:t>→</a:t>
            </a:r>
            <a:r>
              <a:rPr lang="en-US" altLang="zh-CN" dirty="0" err="1" smtClean="0"/>
              <a:t>bB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cF</a:t>
            </a:r>
            <a:r>
              <a:rPr lang="en-US" altLang="zh-CN" dirty="0" smtClean="0"/>
              <a:t> | c 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dirty="0" err="1" smtClean="0"/>
              <a:t>F</a:t>
            </a:r>
            <a:r>
              <a:rPr lang="en-US" altLang="zh-CN" dirty="0" err="1"/>
              <a:t>→</a:t>
            </a:r>
            <a:r>
              <a:rPr lang="en-US" altLang="zh-CN" dirty="0" err="1" smtClean="0"/>
              <a:t>cF</a:t>
            </a:r>
            <a:r>
              <a:rPr lang="en-US" altLang="zh-CN" dirty="0" smtClean="0"/>
              <a:t> | 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96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</a:t>
            </a:r>
            <a:r>
              <a:rPr lang="zh-CN" altLang="en-US" dirty="0" smtClean="0"/>
              <a:t>练习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43735"/>
            <a:ext cx="8686800" cy="38749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已知正则表达式：</a:t>
            </a:r>
            <a:r>
              <a:rPr lang="en-US" altLang="zh-CN" sz="2400" dirty="0"/>
              <a:t>(a</a:t>
            </a:r>
            <a:r>
              <a:rPr lang="en-US" altLang="zh-CN" sz="2400" baseline="30000" dirty="0"/>
              <a:t>*</a:t>
            </a:r>
            <a:r>
              <a:rPr lang="en-US" altLang="zh-CN" sz="2400" dirty="0"/>
              <a:t>|b)</a:t>
            </a:r>
            <a:r>
              <a:rPr lang="en-US" altLang="zh-CN" sz="2400" baseline="30000" dirty="0"/>
              <a:t>*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c|d</a:t>
            </a:r>
            <a:r>
              <a:rPr lang="en-US" altLang="zh-CN" sz="2400" dirty="0"/>
              <a:t>)</a:t>
            </a:r>
            <a:r>
              <a:rPr lang="zh-CN" altLang="zh-CN" sz="2400" dirty="0"/>
              <a:t>，判断下面哪几个正则表达式与其等价，请简述理由</a:t>
            </a:r>
            <a:r>
              <a:rPr lang="zh-CN" altLang="zh-CN" sz="2400" dirty="0" smtClean="0"/>
              <a:t>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(</a:t>
            </a:r>
            <a:r>
              <a:rPr lang="en-US" altLang="zh-CN" sz="2400" dirty="0"/>
              <a:t>1) a</a:t>
            </a:r>
            <a:r>
              <a:rPr lang="en-US" altLang="zh-CN" sz="2400" baseline="30000" dirty="0"/>
              <a:t>*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c|d</a:t>
            </a:r>
            <a:r>
              <a:rPr lang="en-US" altLang="zh-CN" sz="2400" dirty="0"/>
              <a:t>)|b(</a:t>
            </a:r>
            <a:r>
              <a:rPr lang="en-US" altLang="zh-CN" sz="2400" dirty="0" err="1"/>
              <a:t>c|d</a:t>
            </a:r>
            <a:r>
              <a:rPr lang="en-US" altLang="zh-CN" sz="2400" dirty="0" smtClean="0"/>
              <a:t>)</a:t>
            </a:r>
            <a:br>
              <a:rPr lang="en-US" altLang="zh-CN" sz="2400" dirty="0" smtClean="0"/>
            </a:br>
            <a:r>
              <a:rPr lang="en-US" altLang="zh-CN" sz="2400" dirty="0" smtClean="0"/>
              <a:t>(</a:t>
            </a:r>
            <a:r>
              <a:rPr lang="en-US" altLang="zh-CN" sz="2400" dirty="0"/>
              <a:t>2) a</a:t>
            </a:r>
            <a:r>
              <a:rPr lang="en-US" altLang="zh-CN" sz="2400" baseline="30000" dirty="0"/>
              <a:t>*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c|d</a:t>
            </a:r>
            <a:r>
              <a:rPr lang="en-US" altLang="zh-CN" sz="2400" dirty="0"/>
              <a:t>)</a:t>
            </a:r>
            <a:r>
              <a:rPr lang="en-US" altLang="zh-CN" sz="2400" baseline="30000" dirty="0"/>
              <a:t>*</a:t>
            </a:r>
            <a:r>
              <a:rPr lang="en-US" altLang="zh-CN" sz="2400" dirty="0"/>
              <a:t>| b(</a:t>
            </a:r>
            <a:r>
              <a:rPr lang="en-US" altLang="zh-CN" sz="2400" dirty="0" err="1"/>
              <a:t>c|d</a:t>
            </a:r>
            <a:r>
              <a:rPr lang="en-US" altLang="zh-CN" sz="2400" dirty="0" smtClean="0"/>
              <a:t>)</a:t>
            </a:r>
            <a:r>
              <a:rPr lang="en-US" altLang="zh-CN" sz="2400" baseline="30000" dirty="0" smtClean="0"/>
              <a:t>*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(</a:t>
            </a:r>
            <a:r>
              <a:rPr lang="en-US" altLang="zh-CN" sz="2400" dirty="0"/>
              <a:t>3) a</a:t>
            </a:r>
            <a:r>
              <a:rPr lang="en-US" altLang="zh-CN" sz="2400" baseline="30000" dirty="0"/>
              <a:t>*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c|d</a:t>
            </a:r>
            <a:r>
              <a:rPr lang="en-US" altLang="zh-CN" sz="2400" dirty="0"/>
              <a:t>)|b</a:t>
            </a:r>
            <a:r>
              <a:rPr lang="en-US" altLang="zh-CN" sz="2400" baseline="30000" dirty="0"/>
              <a:t>*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c|d</a:t>
            </a:r>
            <a:r>
              <a:rPr lang="en-US" altLang="zh-CN" sz="2400" dirty="0" smtClean="0"/>
              <a:t>)</a:t>
            </a:r>
            <a:br>
              <a:rPr lang="en-US" altLang="zh-CN" sz="2400" dirty="0" smtClean="0"/>
            </a:br>
            <a:r>
              <a:rPr lang="en-US" altLang="zh-CN" sz="2400" dirty="0" smtClean="0"/>
              <a:t>(</a:t>
            </a:r>
            <a:r>
              <a:rPr lang="en-US" altLang="zh-CN" sz="2400" dirty="0"/>
              <a:t>4) (</a:t>
            </a:r>
            <a:r>
              <a:rPr lang="en-US" altLang="zh-CN" sz="2400" dirty="0" err="1"/>
              <a:t>a|b</a:t>
            </a:r>
            <a:r>
              <a:rPr lang="en-US" altLang="zh-CN" sz="2400" dirty="0"/>
              <a:t>)</a:t>
            </a:r>
            <a:r>
              <a:rPr lang="en-US" altLang="zh-CN" sz="2400" baseline="30000" dirty="0"/>
              <a:t>*</a:t>
            </a:r>
            <a:r>
              <a:rPr lang="en-US" altLang="zh-CN" sz="2400" dirty="0"/>
              <a:t>c|(</a:t>
            </a:r>
            <a:r>
              <a:rPr lang="en-US" altLang="zh-CN" sz="2400" dirty="0" err="1"/>
              <a:t>a|b</a:t>
            </a:r>
            <a:r>
              <a:rPr lang="en-US" altLang="zh-CN" sz="2400" dirty="0"/>
              <a:t>)</a:t>
            </a:r>
            <a:r>
              <a:rPr lang="en-US" altLang="zh-CN" sz="2400" baseline="30000" dirty="0"/>
              <a:t>*</a:t>
            </a:r>
            <a:r>
              <a:rPr lang="en-US" altLang="zh-CN" sz="2400" dirty="0" smtClean="0"/>
              <a:t>d</a:t>
            </a:r>
            <a:br>
              <a:rPr lang="en-US" altLang="zh-CN" sz="2400" dirty="0" smtClean="0"/>
            </a:br>
            <a:r>
              <a:rPr lang="en-US" altLang="zh-CN" sz="2400" dirty="0" smtClean="0"/>
              <a:t>(5</a:t>
            </a:r>
            <a:r>
              <a:rPr lang="en-US" altLang="zh-CN" sz="2400" dirty="0"/>
              <a:t>) (a</a:t>
            </a:r>
            <a:r>
              <a:rPr lang="en-US" altLang="zh-CN" sz="2400" baseline="30000" dirty="0"/>
              <a:t>*</a:t>
            </a:r>
            <a:r>
              <a:rPr lang="en-US" altLang="zh-CN" sz="2400" dirty="0"/>
              <a:t>|b)</a:t>
            </a:r>
            <a:r>
              <a:rPr lang="en-US" altLang="zh-CN" sz="2400" baseline="30000" dirty="0"/>
              <a:t>*</a:t>
            </a:r>
            <a:r>
              <a:rPr lang="en-US" altLang="zh-CN" sz="2400" dirty="0"/>
              <a:t>c|(a</a:t>
            </a:r>
            <a:r>
              <a:rPr lang="en-US" altLang="zh-CN" sz="2400" baseline="30000" dirty="0"/>
              <a:t>*</a:t>
            </a:r>
            <a:r>
              <a:rPr lang="en-US" altLang="zh-CN" sz="2400" dirty="0"/>
              <a:t>|b)</a:t>
            </a:r>
            <a:r>
              <a:rPr lang="en-US" altLang="zh-CN" sz="2400" baseline="30000" dirty="0"/>
              <a:t>*</a:t>
            </a:r>
            <a:r>
              <a:rPr lang="en-US" altLang="zh-CN" sz="2400" dirty="0" smtClean="0"/>
              <a:t>d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解答：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CB3-EBFB-4917-A570-4063C3B88CF9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2309172" y="5184195"/>
            <a:ext cx="5593198" cy="113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(1)</a:t>
            </a:r>
            <a:r>
              <a:rPr lang="zh-CN" altLang="zh-CN" dirty="0"/>
              <a:t>、</a:t>
            </a:r>
            <a:r>
              <a:rPr lang="en-US" altLang="zh-CN" dirty="0"/>
              <a:t>(2)</a:t>
            </a:r>
            <a:r>
              <a:rPr lang="zh-CN" altLang="zh-CN" dirty="0"/>
              <a:t>、</a:t>
            </a:r>
            <a:r>
              <a:rPr lang="en-US" altLang="zh-CN" dirty="0"/>
              <a:t>(3)</a:t>
            </a:r>
            <a:r>
              <a:rPr lang="zh-CN" altLang="zh-CN" dirty="0"/>
              <a:t>与所</a:t>
            </a:r>
            <a:r>
              <a:rPr lang="zh-CN" altLang="zh-CN" dirty="0" smtClean="0"/>
              <a:t>给</a:t>
            </a:r>
            <a:r>
              <a:rPr lang="zh-CN" altLang="zh-CN" dirty="0"/>
              <a:t>正则</a:t>
            </a:r>
            <a:r>
              <a:rPr lang="zh-CN" altLang="zh-CN" dirty="0" smtClean="0"/>
              <a:t>表达式不等价</a:t>
            </a:r>
            <a:r>
              <a:rPr lang="zh-CN" altLang="en-US" dirty="0" smtClean="0"/>
              <a:t>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en-US" altLang="zh-CN" dirty="0"/>
              <a:t>4)</a:t>
            </a:r>
            <a:r>
              <a:rPr lang="zh-CN" altLang="zh-CN" dirty="0"/>
              <a:t>和</a:t>
            </a:r>
            <a:r>
              <a:rPr lang="en-US" altLang="zh-CN" dirty="0"/>
              <a:t>(5)</a:t>
            </a:r>
            <a:r>
              <a:rPr lang="zh-CN" altLang="zh-CN" dirty="0"/>
              <a:t>与所</a:t>
            </a:r>
            <a:r>
              <a:rPr lang="zh-CN" altLang="zh-CN" dirty="0" smtClean="0"/>
              <a:t>给</a:t>
            </a:r>
            <a:r>
              <a:rPr lang="zh-CN" altLang="zh-CN" dirty="0"/>
              <a:t>正则</a:t>
            </a:r>
            <a:r>
              <a:rPr lang="zh-CN" altLang="zh-CN" dirty="0" smtClean="0"/>
              <a:t>表达式</a:t>
            </a:r>
            <a:r>
              <a:rPr lang="zh-CN" altLang="zh-CN" dirty="0"/>
              <a:t>等价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4553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</a:t>
            </a:r>
            <a:r>
              <a:rPr lang="zh-CN" altLang="en-US" dirty="0" smtClean="0"/>
              <a:t>练习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84185"/>
            <a:ext cx="8686800" cy="5270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 smtClean="0"/>
              <a:t>有限自动机</a:t>
            </a:r>
            <a:r>
              <a:rPr lang="en-US" altLang="zh-CN" sz="2400" dirty="0" smtClean="0"/>
              <a:t>M</a:t>
            </a:r>
            <a:r>
              <a:rPr lang="zh-CN" altLang="zh-CN" sz="2400" dirty="0" smtClean="0"/>
              <a:t>：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M</a:t>
            </a:r>
            <a:r>
              <a:rPr lang="en-US" altLang="zh-CN" sz="2400" dirty="0"/>
              <a:t>=({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},{S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,S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,S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,S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,S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}, S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 {S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,S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,S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}, δ</a:t>
            </a:r>
            <a:r>
              <a:rPr lang="en-US" altLang="zh-CN" sz="2400" dirty="0" smtClean="0"/>
              <a:t>)</a:t>
            </a:r>
            <a:br>
              <a:rPr lang="en-US" altLang="zh-CN" sz="2400" dirty="0" smtClean="0"/>
            </a:br>
            <a:r>
              <a:rPr lang="en-US" altLang="zh-CN" sz="2400" dirty="0" smtClean="0"/>
              <a:t>δ</a:t>
            </a:r>
            <a:r>
              <a:rPr lang="zh-CN" altLang="zh-CN" sz="2400" dirty="0"/>
              <a:t>由</a:t>
            </a:r>
            <a:r>
              <a:rPr lang="zh-CN" altLang="zh-CN" sz="2400" dirty="0" smtClean="0"/>
              <a:t>如</a:t>
            </a:r>
            <a:r>
              <a:rPr lang="zh-CN" altLang="en-US" sz="2400" dirty="0"/>
              <a:t>右</a:t>
            </a:r>
            <a:r>
              <a:rPr lang="zh-CN" altLang="zh-CN" sz="2400" dirty="0" smtClean="0"/>
              <a:t>的</a:t>
            </a:r>
            <a:r>
              <a:rPr lang="zh-CN" altLang="zh-CN" sz="2400" dirty="0"/>
              <a:t>状态转移矩阵给</a:t>
            </a:r>
            <a:r>
              <a:rPr lang="zh-CN" altLang="zh-CN" sz="2400" dirty="0" smtClean="0"/>
              <a:t>出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pl-PL" altLang="zh-CN" sz="2400" dirty="0" smtClean="0"/>
              <a:t>(1</a:t>
            </a:r>
            <a:r>
              <a:rPr lang="pl-PL" altLang="zh-CN" sz="2400" dirty="0"/>
              <a:t>) </a:t>
            </a:r>
            <a:r>
              <a:rPr lang="zh-CN" altLang="zh-CN" sz="2400" dirty="0"/>
              <a:t>试画出该自动机的状态转换图</a:t>
            </a:r>
            <a:r>
              <a:rPr lang="zh-CN" altLang="zh-CN" sz="2400" dirty="0" smtClean="0"/>
              <a:t>；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pl-PL" altLang="zh-CN" sz="2400" dirty="0" smtClean="0"/>
              <a:t>(</a:t>
            </a:r>
            <a:r>
              <a:rPr lang="pl-PL" altLang="zh-CN" sz="2400" dirty="0"/>
              <a:t>2) </a:t>
            </a:r>
            <a:r>
              <a:rPr lang="zh-CN" altLang="zh-CN" sz="2400" dirty="0"/>
              <a:t>试找出一个长度最小的输入串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</a:t>
            </a:r>
            <a:r>
              <a:rPr lang="zh-CN" altLang="zh-CN" sz="2400" dirty="0" smtClean="0"/>
              <a:t>使得</a:t>
            </a:r>
            <a:r>
              <a:rPr lang="zh-CN" altLang="zh-CN" sz="2400" dirty="0"/>
              <a:t>在识别此输入串的过程中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</a:t>
            </a:r>
            <a:r>
              <a:rPr lang="zh-CN" altLang="zh-CN" sz="2400" dirty="0" smtClean="0"/>
              <a:t>每</a:t>
            </a:r>
            <a:r>
              <a:rPr lang="zh-CN" altLang="zh-CN" sz="2400" dirty="0"/>
              <a:t>一状态至少经历一次</a:t>
            </a:r>
            <a:r>
              <a:rPr lang="zh-CN" altLang="zh-CN" sz="2400" dirty="0" smtClean="0"/>
              <a:t>；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pl-PL" altLang="zh-CN" sz="2400" dirty="0" smtClean="0"/>
              <a:t>(</a:t>
            </a:r>
            <a:r>
              <a:rPr lang="pl-PL" altLang="zh-CN" sz="2400" dirty="0"/>
              <a:t>3) </a:t>
            </a:r>
            <a:r>
              <a:rPr lang="zh-CN" altLang="zh-CN" sz="2400" dirty="0"/>
              <a:t>试找出一个长度最小的输入串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</a:t>
            </a:r>
            <a:r>
              <a:rPr lang="zh-CN" altLang="zh-CN" sz="2400" dirty="0" smtClean="0"/>
              <a:t>使得</a:t>
            </a:r>
            <a:r>
              <a:rPr lang="zh-CN" altLang="zh-CN" sz="2400" dirty="0"/>
              <a:t>每一状态转换至少经历一次。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CB3-EBFB-4917-A570-4063C3B88CF9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245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165" y="2528900"/>
            <a:ext cx="2336468" cy="358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8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圆角矩形 78"/>
          <p:cNvSpPr/>
          <p:nvPr/>
        </p:nvSpPr>
        <p:spPr bwMode="auto">
          <a:xfrm>
            <a:off x="7002269" y="3698822"/>
            <a:ext cx="1656000" cy="601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8" name="圆角矩形 77"/>
          <p:cNvSpPr/>
          <p:nvPr/>
        </p:nvSpPr>
        <p:spPr bwMode="auto">
          <a:xfrm>
            <a:off x="4526995" y="3603212"/>
            <a:ext cx="2475275" cy="81589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 smtClean="0"/>
              <a:t>4</a:t>
            </a:r>
            <a:r>
              <a:rPr lang="zh-CN" altLang="en-US" dirty="0" smtClean="0"/>
              <a:t>参考答案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CB3-EBFB-4917-A570-4063C3B88CF9}" type="slidenum">
              <a:rPr lang="en-US" altLang="zh-CN" smtClean="0"/>
              <a:pPr/>
              <a:t>7</a:t>
            </a:fld>
            <a:endParaRPr lang="en-US" altLang="zh-CN"/>
          </a:p>
        </p:txBody>
      </p:sp>
      <p:grpSp>
        <p:nvGrpSpPr>
          <p:cNvPr id="69" name="组合 68"/>
          <p:cNvGrpSpPr/>
          <p:nvPr/>
        </p:nvGrpSpPr>
        <p:grpSpPr>
          <a:xfrm>
            <a:off x="243750" y="1358770"/>
            <a:ext cx="4148230" cy="4815535"/>
            <a:chOff x="386535" y="773705"/>
            <a:chExt cx="4148230" cy="4815535"/>
          </a:xfrm>
        </p:grpSpPr>
        <p:sp>
          <p:nvSpPr>
            <p:cNvPr id="5" name="椭圆 4"/>
            <p:cNvSpPr/>
            <p:nvPr/>
          </p:nvSpPr>
          <p:spPr bwMode="auto">
            <a:xfrm>
              <a:off x="1556665" y="2888940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/>
                <a:t>S0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1556665" y="4472586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/>
                <a:t>S1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311860" y="2888940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/>
                <a:t>S2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3311860" y="4472586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/>
                <a:t>S3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3311860" y="1133745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/>
                <a:t>S4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1556665" y="1133745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/>
                <a:t>S5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>
              <a:stCxn id="5" idx="4"/>
              <a:endCxn id="6" idx="0"/>
            </p:cNvCxnSpPr>
            <p:nvPr/>
          </p:nvCxnSpPr>
          <p:spPr bwMode="auto">
            <a:xfrm>
              <a:off x="1916705" y="3609020"/>
              <a:ext cx="0" cy="8635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/>
            <p:cNvCxnSpPr>
              <a:stCxn id="5" idx="6"/>
              <a:endCxn id="7" idx="2"/>
            </p:cNvCxnSpPr>
            <p:nvPr/>
          </p:nvCxnSpPr>
          <p:spPr bwMode="auto">
            <a:xfrm>
              <a:off x="2276745" y="3248980"/>
              <a:ext cx="103511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箭头连接符 15"/>
            <p:cNvCxnSpPr>
              <a:stCxn id="6" idx="6"/>
              <a:endCxn id="8" idx="2"/>
            </p:cNvCxnSpPr>
            <p:nvPr/>
          </p:nvCxnSpPr>
          <p:spPr bwMode="auto">
            <a:xfrm>
              <a:off x="2276745" y="4832626"/>
              <a:ext cx="103511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箭头连接符 18"/>
            <p:cNvCxnSpPr>
              <a:stCxn id="8" idx="1"/>
              <a:endCxn id="5" idx="5"/>
            </p:cNvCxnSpPr>
            <p:nvPr/>
          </p:nvCxnSpPr>
          <p:spPr bwMode="auto">
            <a:xfrm flipH="1" flipV="1">
              <a:off x="2171292" y="3503567"/>
              <a:ext cx="1246021" cy="10744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箭头连接符 21"/>
            <p:cNvCxnSpPr>
              <a:stCxn id="7" idx="0"/>
              <a:endCxn id="9" idx="4"/>
            </p:cNvCxnSpPr>
            <p:nvPr/>
          </p:nvCxnSpPr>
          <p:spPr bwMode="auto">
            <a:xfrm flipV="1">
              <a:off x="3671900" y="1853825"/>
              <a:ext cx="0" cy="103511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箭头连接符 27"/>
            <p:cNvCxnSpPr>
              <a:stCxn id="10" idx="4"/>
              <a:endCxn id="5" idx="0"/>
            </p:cNvCxnSpPr>
            <p:nvPr/>
          </p:nvCxnSpPr>
          <p:spPr bwMode="auto">
            <a:xfrm>
              <a:off x="1916705" y="1853825"/>
              <a:ext cx="0" cy="103511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箭头连接符 30"/>
            <p:cNvCxnSpPr>
              <a:stCxn id="10" idx="6"/>
              <a:endCxn id="9" idx="2"/>
            </p:cNvCxnSpPr>
            <p:nvPr/>
          </p:nvCxnSpPr>
          <p:spPr bwMode="auto">
            <a:xfrm>
              <a:off x="2276745" y="1493785"/>
              <a:ext cx="103511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1039108" y="3257785"/>
              <a:ext cx="51755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Box 35"/>
            <p:cNvSpPr txBox="1"/>
            <p:nvPr/>
          </p:nvSpPr>
          <p:spPr>
            <a:xfrm>
              <a:off x="386535" y="2843935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58271" y="283232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20557" y="380997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cxnSp>
          <p:nvCxnSpPr>
            <p:cNvPr id="41" name="曲线连接符 40"/>
            <p:cNvCxnSpPr>
              <a:stCxn id="6" idx="4"/>
              <a:endCxn id="6" idx="2"/>
            </p:cNvCxnSpPr>
            <p:nvPr/>
          </p:nvCxnSpPr>
          <p:spPr bwMode="auto">
            <a:xfrm rot="5400000" flipH="1">
              <a:off x="1556665" y="4832626"/>
              <a:ext cx="360040" cy="360040"/>
            </a:xfrm>
            <a:prstGeom prst="curvedConnector4">
              <a:avLst>
                <a:gd name="adj1" fmla="val -63493"/>
                <a:gd name="adj2" fmla="val 16349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曲线连接符 41"/>
            <p:cNvCxnSpPr>
              <a:stCxn id="8" idx="0"/>
              <a:endCxn id="8" idx="6"/>
            </p:cNvCxnSpPr>
            <p:nvPr/>
          </p:nvCxnSpPr>
          <p:spPr bwMode="auto">
            <a:xfrm rot="16200000" flipH="1">
              <a:off x="3671900" y="4472586"/>
              <a:ext cx="360040" cy="360040"/>
            </a:xfrm>
            <a:prstGeom prst="curvedConnector4">
              <a:avLst>
                <a:gd name="adj1" fmla="val -63493"/>
                <a:gd name="adj2" fmla="val 16349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曲线连接符 47"/>
            <p:cNvCxnSpPr>
              <a:stCxn id="9" idx="0"/>
              <a:endCxn id="9" idx="6"/>
            </p:cNvCxnSpPr>
            <p:nvPr/>
          </p:nvCxnSpPr>
          <p:spPr bwMode="auto">
            <a:xfrm rot="16200000" flipH="1">
              <a:off x="3671900" y="1133745"/>
              <a:ext cx="360040" cy="360040"/>
            </a:xfrm>
            <a:prstGeom prst="curvedConnector4">
              <a:avLst>
                <a:gd name="adj1" fmla="val -63493"/>
                <a:gd name="adj2" fmla="val 16349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TextBox 50"/>
            <p:cNvSpPr txBox="1"/>
            <p:nvPr/>
          </p:nvSpPr>
          <p:spPr>
            <a:xfrm>
              <a:off x="2568261" y="44525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cxnSp>
          <p:nvCxnSpPr>
            <p:cNvPr id="52" name="曲线连接符 51"/>
            <p:cNvCxnSpPr>
              <a:stCxn id="7" idx="1"/>
              <a:endCxn id="5" idx="7"/>
            </p:cNvCxnSpPr>
            <p:nvPr/>
          </p:nvCxnSpPr>
          <p:spPr bwMode="auto">
            <a:xfrm rot="16200000" flipV="1">
              <a:off x="2794303" y="2371382"/>
              <a:ext cx="12700" cy="1246021"/>
            </a:xfrm>
            <a:prstGeom prst="curvedConnector3">
              <a:avLst>
                <a:gd name="adj1" fmla="val 263033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TextBox 54"/>
            <p:cNvSpPr txBox="1"/>
            <p:nvPr/>
          </p:nvSpPr>
          <p:spPr>
            <a:xfrm>
              <a:off x="2658271" y="229226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10671" y="374403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58271" y="108874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cxnSp>
          <p:nvCxnSpPr>
            <p:cNvPr id="59" name="曲线连接符 58"/>
            <p:cNvCxnSpPr>
              <a:stCxn id="10" idx="5"/>
              <a:endCxn id="9" idx="3"/>
            </p:cNvCxnSpPr>
            <p:nvPr/>
          </p:nvCxnSpPr>
          <p:spPr bwMode="auto">
            <a:xfrm rot="16200000" flipH="1">
              <a:off x="2794302" y="1125361"/>
              <a:ext cx="12700" cy="1246021"/>
            </a:xfrm>
            <a:prstGeom prst="curvedConnector3">
              <a:avLst>
                <a:gd name="adj1" fmla="val 263033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TextBox 59"/>
            <p:cNvSpPr txBox="1"/>
            <p:nvPr/>
          </p:nvSpPr>
          <p:spPr>
            <a:xfrm>
              <a:off x="2681790" y="166219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65462" y="512757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66955" y="405400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630747" y="216886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78577" y="77370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16705" y="216886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66" name="椭圆 65"/>
            <p:cNvSpPr/>
            <p:nvPr/>
          </p:nvSpPr>
          <p:spPr bwMode="auto">
            <a:xfrm>
              <a:off x="1605522" y="4537189"/>
              <a:ext cx="630070" cy="590873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7" name="椭圆 66"/>
            <p:cNvSpPr/>
            <p:nvPr/>
          </p:nvSpPr>
          <p:spPr bwMode="auto">
            <a:xfrm>
              <a:off x="3356865" y="1198348"/>
              <a:ext cx="630070" cy="590873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/>
            <p:cNvSpPr/>
            <p:nvPr/>
          </p:nvSpPr>
          <p:spPr bwMode="auto">
            <a:xfrm>
              <a:off x="1605522" y="1198348"/>
              <a:ext cx="630070" cy="590873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545938" y="2078850"/>
            <a:ext cx="1781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/>
              <a:t>baaaba</a:t>
            </a:r>
            <a:endParaRPr lang="zh-CN" altLang="en-US" sz="4000" dirty="0"/>
          </a:p>
        </p:txBody>
      </p:sp>
      <p:sp>
        <p:nvSpPr>
          <p:cNvPr id="71" name="TextBox 70"/>
          <p:cNvSpPr txBox="1"/>
          <p:nvPr/>
        </p:nvSpPr>
        <p:spPr>
          <a:xfrm>
            <a:off x="4526995" y="3654025"/>
            <a:ext cx="4233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/>
              <a:t>aaabbaaabbbabab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4690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8" grpId="0" animBg="1"/>
      <p:bldP spid="70" grpId="0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4.1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有如下文法：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i="1" dirty="0" smtClean="0"/>
              <a:t>    </a:t>
            </a:r>
            <a:r>
              <a:rPr lang="en-US" altLang="zh-CN" i="1" dirty="0" err="1" smtClean="0"/>
              <a:t>bexpr</a:t>
            </a:r>
            <a:r>
              <a:rPr lang="en-US" altLang="zh-CN" dirty="0" err="1">
                <a:sym typeface="Symbol"/>
              </a:rPr>
              <a:t></a:t>
            </a:r>
            <a:r>
              <a:rPr lang="en-US" altLang="zh-CN" i="1" dirty="0" err="1"/>
              <a:t>bexpr</a:t>
            </a:r>
            <a:r>
              <a:rPr lang="en-US" altLang="zh-CN" dirty="0"/>
              <a:t> or </a:t>
            </a:r>
            <a:r>
              <a:rPr lang="en-US" altLang="zh-CN" i="1" dirty="0" err="1"/>
              <a:t>bterm</a:t>
            </a:r>
            <a:r>
              <a:rPr lang="en-US" altLang="zh-CN" i="1" dirty="0"/>
              <a:t> 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|  </a:t>
            </a:r>
            <a:r>
              <a:rPr lang="en-US" altLang="zh-CN" i="1" dirty="0" err="1"/>
              <a:t>bterm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i="1" dirty="0" smtClean="0"/>
              <a:t>    </a:t>
            </a:r>
            <a:r>
              <a:rPr lang="en-US" altLang="zh-CN" i="1" dirty="0" err="1" smtClean="0"/>
              <a:t>bterm</a:t>
            </a:r>
            <a:r>
              <a:rPr lang="en-US" altLang="zh-CN" dirty="0" err="1">
                <a:sym typeface="Symbol"/>
              </a:rPr>
              <a:t></a:t>
            </a:r>
            <a:r>
              <a:rPr lang="en-US" altLang="zh-CN" i="1" dirty="0" err="1"/>
              <a:t>bterm</a:t>
            </a:r>
            <a:r>
              <a:rPr lang="en-US" altLang="zh-CN" dirty="0"/>
              <a:t> and </a:t>
            </a:r>
            <a:r>
              <a:rPr lang="en-US" altLang="zh-CN" i="1" dirty="0" err="1"/>
              <a:t>bfactor</a:t>
            </a:r>
            <a:r>
              <a:rPr lang="en-US" altLang="zh-CN" i="1" dirty="0"/>
              <a:t> 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|  </a:t>
            </a:r>
            <a:r>
              <a:rPr lang="en-US" altLang="zh-CN" i="1" dirty="0" err="1"/>
              <a:t>bfactor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i="1" dirty="0" smtClean="0"/>
              <a:t>    </a:t>
            </a:r>
            <a:r>
              <a:rPr lang="en-US" altLang="zh-CN" i="1" dirty="0" err="1" smtClean="0"/>
              <a:t>bfactor</a:t>
            </a:r>
            <a:r>
              <a:rPr lang="en-US" altLang="zh-CN" dirty="0" err="1">
                <a:sym typeface="Symbol"/>
              </a:rPr>
              <a:t></a:t>
            </a:r>
            <a:r>
              <a:rPr lang="en-US" altLang="zh-CN" dirty="0" err="1"/>
              <a:t>not</a:t>
            </a:r>
            <a:r>
              <a:rPr lang="en-US" altLang="zh-CN" dirty="0"/>
              <a:t> </a:t>
            </a:r>
            <a:r>
              <a:rPr lang="en-US" altLang="zh-CN" i="1" dirty="0" err="1"/>
              <a:t>bfactor</a:t>
            </a:r>
            <a:r>
              <a:rPr lang="en-US" altLang="zh-CN" i="1" dirty="0"/>
              <a:t> 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|  </a:t>
            </a:r>
            <a:r>
              <a:rPr lang="en-US" altLang="zh-CN" dirty="0"/>
              <a:t>(</a:t>
            </a:r>
            <a:r>
              <a:rPr lang="en-US" altLang="zh-CN" i="1" dirty="0" err="1"/>
              <a:t>bexpr</a:t>
            </a:r>
            <a:r>
              <a:rPr lang="en-US" altLang="zh-CN" dirty="0"/>
              <a:t>) </a:t>
            </a:r>
            <a:r>
              <a:rPr lang="en-US" altLang="zh-CN" dirty="0" smtClean="0"/>
              <a:t> |  </a:t>
            </a:r>
            <a:r>
              <a:rPr lang="en-US" altLang="zh-CN" dirty="0"/>
              <a:t>true </a:t>
            </a:r>
            <a:r>
              <a:rPr lang="en-US" altLang="zh-CN" dirty="0" smtClean="0"/>
              <a:t> |  </a:t>
            </a:r>
            <a:r>
              <a:rPr lang="en-US" altLang="zh-CN" dirty="0"/>
              <a:t>false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 smtClean="0"/>
              <a:t>请构造</a:t>
            </a:r>
            <a:r>
              <a:rPr lang="zh-CN" altLang="zh-CN" dirty="0"/>
              <a:t>一</a:t>
            </a:r>
            <a:r>
              <a:rPr lang="zh-CN" altLang="zh-CN" dirty="0" smtClean="0"/>
              <a:t>个</a:t>
            </a:r>
            <a:r>
              <a:rPr lang="zh-CN" altLang="en-US" dirty="0" smtClean="0"/>
              <a:t>可以用来分析</a:t>
            </a:r>
            <a:r>
              <a:rPr lang="zh-CN" altLang="zh-CN" dirty="0" smtClean="0"/>
              <a:t>该文法</a:t>
            </a:r>
            <a:r>
              <a:rPr lang="zh-CN" altLang="en-US" dirty="0" smtClean="0"/>
              <a:t>所产生的句子的</a:t>
            </a:r>
            <a:r>
              <a:rPr lang="zh-CN" altLang="zh-CN" dirty="0"/>
              <a:t>递归调用</a:t>
            </a:r>
            <a:r>
              <a:rPr lang="zh-CN" altLang="zh-CN" dirty="0" smtClean="0"/>
              <a:t>分析程序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BF656-7411-47B5-802F-2CEAC26EF5C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9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1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消除</a:t>
            </a:r>
            <a:r>
              <a:rPr lang="zh-CN" altLang="zh-CN" dirty="0"/>
              <a:t>左递归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2" indent="0">
              <a:buNone/>
            </a:pPr>
            <a:r>
              <a:rPr lang="en-US" altLang="zh-CN" sz="2800" i="1" dirty="0" err="1"/>
              <a:t>bexpr</a:t>
            </a:r>
            <a:r>
              <a:rPr lang="en-US" altLang="zh-CN" sz="2800" dirty="0" err="1">
                <a:sym typeface="Symbol"/>
              </a:rPr>
              <a:t></a:t>
            </a:r>
            <a:r>
              <a:rPr lang="en-US" altLang="zh-CN" sz="2800" i="1" dirty="0" err="1"/>
              <a:t>bterm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E </a:t>
            </a:r>
            <a:r>
              <a:rPr lang="en-US" altLang="zh-CN" sz="2800" dirty="0" smtClean="0">
                <a:sym typeface="Symbol"/>
              </a:rPr>
              <a:t></a:t>
            </a:r>
            <a:endParaRPr lang="zh-CN" altLang="zh-CN" sz="2800" dirty="0"/>
          </a:p>
          <a:p>
            <a:pPr marL="800100" lvl="2" indent="0">
              <a:buNone/>
            </a:pPr>
            <a:r>
              <a:rPr lang="en-US" altLang="zh-CN" sz="2800" i="1" dirty="0"/>
              <a:t>E</a:t>
            </a:r>
            <a:r>
              <a:rPr lang="en-US" altLang="zh-CN" sz="2800" dirty="0">
                <a:sym typeface="Symbol"/>
              </a:rPr>
              <a:t>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/>
              </a:rPr>
              <a:t></a:t>
            </a:r>
            <a:r>
              <a:rPr lang="en-US" altLang="zh-CN" sz="2800" dirty="0"/>
              <a:t>or </a:t>
            </a:r>
            <a:r>
              <a:rPr lang="en-US" altLang="zh-CN" sz="2800" i="1" dirty="0" err="1"/>
              <a:t>bterm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E </a:t>
            </a:r>
            <a:r>
              <a:rPr lang="en-US" altLang="zh-CN" sz="2800" dirty="0" smtClean="0">
                <a:sym typeface="Symbol"/>
              </a:rPr>
              <a:t></a:t>
            </a:r>
            <a:r>
              <a:rPr lang="en-US" altLang="zh-CN" sz="2800" dirty="0" smtClean="0"/>
              <a:t>  |  </a:t>
            </a:r>
            <a:r>
              <a:rPr lang="en-US" altLang="zh-CN" sz="2800" dirty="0">
                <a:sym typeface="Symbol"/>
              </a:rPr>
              <a:t></a:t>
            </a:r>
            <a:endParaRPr lang="zh-CN" altLang="zh-CN" sz="2800" dirty="0"/>
          </a:p>
          <a:p>
            <a:pPr marL="800100" lvl="2" indent="0">
              <a:buNone/>
            </a:pPr>
            <a:r>
              <a:rPr lang="en-US" altLang="zh-CN" sz="2800" i="1" dirty="0" err="1"/>
              <a:t>bterm</a:t>
            </a:r>
            <a:r>
              <a:rPr lang="en-US" altLang="zh-CN" sz="2800" dirty="0" err="1">
                <a:sym typeface="Symbol"/>
              </a:rPr>
              <a:t></a:t>
            </a:r>
            <a:r>
              <a:rPr lang="en-US" altLang="zh-CN" sz="2800" i="1" dirty="0" err="1"/>
              <a:t>bfactor</a:t>
            </a:r>
            <a:r>
              <a:rPr lang="en-US" altLang="zh-CN" sz="2800" i="1" dirty="0"/>
              <a:t> </a:t>
            </a:r>
            <a:r>
              <a:rPr lang="en-US" altLang="zh-CN" sz="2800" i="1" dirty="0" smtClean="0"/>
              <a:t> T </a:t>
            </a:r>
            <a:r>
              <a:rPr lang="en-US" altLang="zh-CN" sz="2800" dirty="0" smtClean="0">
                <a:sym typeface="Symbol"/>
              </a:rPr>
              <a:t></a:t>
            </a:r>
            <a:endParaRPr lang="zh-CN" altLang="zh-CN" sz="2800" dirty="0"/>
          </a:p>
          <a:p>
            <a:pPr marL="800100" lvl="2" indent="0">
              <a:buNone/>
            </a:pPr>
            <a:r>
              <a:rPr lang="en-US" altLang="zh-CN" sz="2800" i="1" dirty="0" smtClean="0"/>
              <a:t>T </a:t>
            </a:r>
            <a:r>
              <a:rPr lang="en-US" altLang="zh-CN" sz="2800" dirty="0" smtClean="0">
                <a:sym typeface="Symbol"/>
              </a:rPr>
              <a:t></a:t>
            </a:r>
            <a:r>
              <a:rPr lang="en-US" altLang="zh-CN" sz="2800" dirty="0" smtClean="0"/>
              <a:t> </a:t>
            </a:r>
            <a:r>
              <a:rPr lang="en-US" altLang="zh-CN" sz="2800" dirty="0">
                <a:sym typeface="Symbol"/>
              </a:rPr>
              <a:t></a:t>
            </a:r>
            <a:r>
              <a:rPr lang="en-US" altLang="zh-CN" sz="2800" dirty="0"/>
              <a:t>and </a:t>
            </a:r>
            <a:r>
              <a:rPr lang="en-US" altLang="zh-CN" sz="2800" dirty="0" smtClean="0"/>
              <a:t> </a:t>
            </a:r>
            <a:r>
              <a:rPr lang="en-US" altLang="zh-CN" sz="2800" i="1" dirty="0" err="1" smtClean="0"/>
              <a:t>bfactor</a:t>
            </a:r>
            <a:r>
              <a:rPr lang="en-US" altLang="zh-CN" sz="2800" i="1" dirty="0" smtClean="0"/>
              <a:t>  T </a:t>
            </a:r>
            <a:r>
              <a:rPr lang="en-US" altLang="zh-CN" sz="2800" dirty="0" smtClean="0">
                <a:sym typeface="Symbol"/>
              </a:rPr>
              <a:t></a:t>
            </a:r>
            <a:r>
              <a:rPr lang="en-US" altLang="zh-CN" sz="2800" dirty="0" smtClean="0"/>
              <a:t>  |  </a:t>
            </a:r>
            <a:r>
              <a:rPr lang="en-US" altLang="zh-CN" sz="2800" dirty="0">
                <a:sym typeface="Symbol"/>
              </a:rPr>
              <a:t></a:t>
            </a:r>
            <a:endParaRPr lang="zh-CN" altLang="zh-CN" sz="2800" dirty="0"/>
          </a:p>
          <a:p>
            <a:pPr marL="800100" lvl="2" indent="0">
              <a:buNone/>
            </a:pPr>
            <a:r>
              <a:rPr lang="en-US" altLang="zh-CN" sz="2800" i="1" dirty="0" err="1"/>
              <a:t>bfactor</a:t>
            </a:r>
            <a:r>
              <a:rPr lang="en-US" altLang="zh-CN" sz="2800" dirty="0" err="1">
                <a:sym typeface="Symbol"/>
              </a:rPr>
              <a:t></a:t>
            </a:r>
            <a:r>
              <a:rPr lang="en-US" altLang="zh-CN" sz="2800" dirty="0" err="1"/>
              <a:t>not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en-US" altLang="zh-CN" sz="2800" i="1" dirty="0" err="1" smtClean="0"/>
              <a:t>bfactor</a:t>
            </a:r>
            <a:r>
              <a:rPr lang="en-US" altLang="zh-CN" sz="2800" dirty="0" smtClean="0"/>
              <a:t>  |  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bexpr</a:t>
            </a:r>
            <a:r>
              <a:rPr lang="en-US" altLang="zh-CN" sz="2800" dirty="0"/>
              <a:t>) </a:t>
            </a:r>
            <a:r>
              <a:rPr lang="en-US" altLang="zh-CN" sz="2800" dirty="0" smtClean="0"/>
              <a:t> |  </a:t>
            </a:r>
            <a:r>
              <a:rPr lang="en-US" altLang="zh-CN" sz="2800" dirty="0"/>
              <a:t>true </a:t>
            </a:r>
            <a:r>
              <a:rPr lang="en-US" altLang="zh-CN" sz="2800" dirty="0" smtClean="0"/>
              <a:t> |  </a:t>
            </a:r>
            <a:r>
              <a:rPr lang="en-US" altLang="zh-CN" sz="2800" dirty="0"/>
              <a:t>false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BF656-7411-47B5-802F-2CEAC26EF5C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7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领带型模板">
  <a:themeElements>
    <a:clrScheme name="领带型模板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领带型模板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领带型模板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领带型模板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领带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领带型模板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领带型模板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领带型模板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Office\Templates\演示文稿设计\领带型模板.pot</Template>
  <TotalTime>1310</TotalTime>
  <Words>2111</Words>
  <Application>Microsoft Office PowerPoint</Application>
  <PresentationFormat>全屏显示(4:3)</PresentationFormat>
  <Paragraphs>614</Paragraphs>
  <Slides>28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1" baseType="lpstr">
      <vt:lpstr>领带型模板</vt:lpstr>
      <vt:lpstr>剪辑</vt:lpstr>
      <vt:lpstr>BMP 图像</vt:lpstr>
      <vt:lpstr>识别注释的DFA</vt:lpstr>
      <vt:lpstr>解答：</vt:lpstr>
      <vt:lpstr>课堂练习1</vt:lpstr>
      <vt:lpstr>课堂练习2</vt:lpstr>
      <vt:lpstr>课堂练习3</vt:lpstr>
      <vt:lpstr>课堂练习4</vt:lpstr>
      <vt:lpstr>课堂练习4参考答案</vt:lpstr>
      <vt:lpstr>练习4.1</vt:lpstr>
      <vt:lpstr>Step 1：消除左递归</vt:lpstr>
      <vt:lpstr>Step 2：文法G′的预测分析程序状态转换图</vt:lpstr>
      <vt:lpstr>Step 3：化简后的预测分析程序状态转换图</vt:lpstr>
      <vt:lpstr>Step4:根据状态转换图进行程序设计</vt:lpstr>
      <vt:lpstr>练习：</vt:lpstr>
      <vt:lpstr>练习：</vt:lpstr>
      <vt:lpstr>课堂练习1</vt:lpstr>
      <vt:lpstr>参考答案</vt:lpstr>
      <vt:lpstr>课堂练习2</vt:lpstr>
      <vt:lpstr>解答：证明该文法是LL(1)文法</vt:lpstr>
      <vt:lpstr>证明该文法不是SLR(1)文法</vt:lpstr>
      <vt:lpstr>课堂练习3</vt:lpstr>
      <vt:lpstr>解答：</vt:lpstr>
      <vt:lpstr>课堂练习4</vt:lpstr>
      <vt:lpstr>aade的分析过程</vt:lpstr>
      <vt:lpstr>课堂练习5</vt:lpstr>
      <vt:lpstr>参考答案</vt:lpstr>
      <vt:lpstr>参考答案（续）</vt:lpstr>
      <vt:lpstr>文法的LR(1)分析表</vt:lpstr>
      <vt:lpstr>abb的分析过程</vt:lpstr>
    </vt:vector>
  </TitlesOfParts>
  <Company>BUPT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词法分析</dc:title>
  <dc:creator>Li Wensheng</dc:creator>
  <cp:lastModifiedBy>lisa-li</cp:lastModifiedBy>
  <cp:revision>243</cp:revision>
  <cp:lastPrinted>2002-07-19T08:01:10Z</cp:lastPrinted>
  <dcterms:created xsi:type="dcterms:W3CDTF">2002-06-11T01:14:55Z</dcterms:created>
  <dcterms:modified xsi:type="dcterms:W3CDTF">2019-11-04T01:52:11Z</dcterms:modified>
</cp:coreProperties>
</file>