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1" r:id="rId4"/>
    <p:sldId id="282" r:id="rId5"/>
    <p:sldId id="261" r:id="rId6"/>
    <p:sldId id="259" r:id="rId7"/>
    <p:sldId id="280" r:id="rId8"/>
    <p:sldId id="262" r:id="rId9"/>
    <p:sldId id="263" r:id="rId10"/>
    <p:sldId id="264" r:id="rId11"/>
    <p:sldId id="265" r:id="rId12"/>
    <p:sldId id="266" r:id="rId13"/>
    <p:sldId id="267" r:id="rId14"/>
    <p:sldId id="268" r:id="rId15"/>
    <p:sldId id="283" r:id="rId16"/>
    <p:sldId id="277" r:id="rId17"/>
    <p:sldId id="269" r:id="rId18"/>
    <p:sldId id="270" r:id="rId19"/>
    <p:sldId id="278" r:id="rId20"/>
    <p:sldId id="275" r:id="rId21"/>
    <p:sldId id="276" r:id="rId22"/>
    <p:sldId id="279" r:id="rId23"/>
    <p:sldId id="284" r:id="rId24"/>
    <p:sldId id="273" r:id="rId25"/>
    <p:sldId id="271" r:id="rId26"/>
    <p:sldId id="274" r:id="rId27"/>
    <p:sldId id="27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9" d="100"/>
          <a:sy n="109" d="100"/>
        </p:scale>
        <p:origin x="5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RAID</a:t>
            </a:r>
            <a:r>
              <a:rPr lang="zh-CN" altLang="en-US" smtClean="0"/>
              <a:t>技术</a:t>
            </a:r>
            <a:endParaRPr lang="zh-CN" altLang="en-US"/>
          </a:p>
        </p:txBody>
      </p:sp>
      <p:sp>
        <p:nvSpPr>
          <p:cNvPr id="3" name="副标题 2"/>
          <p:cNvSpPr>
            <a:spLocks noGrp="1"/>
          </p:cNvSpPr>
          <p:nvPr>
            <p:ph type="subTitle" idx="1"/>
          </p:nvPr>
        </p:nvSpPr>
        <p:spPr/>
        <p:txBody>
          <a:bodyPr/>
          <a:lstStyle/>
          <a:p>
            <a:r>
              <a:rPr lang="zh-CN" altLang="en-US" dirty="0" smtClean="0"/>
              <a:t>网络存储</a:t>
            </a:r>
            <a:r>
              <a:rPr lang="zh-CN" altLang="en-US" dirty="0" smtClean="0"/>
              <a:t>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2</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RAID2 </a:t>
            </a:r>
            <a:r>
              <a:rPr lang="zh-CN" altLang="en-US" sz="1600" smtClean="0"/>
              <a:t>称为纠错海明码磁盘阵列，其设计思想是利用海明码实现数据校验冗余。海明码自身具备纠错能力，因此 </a:t>
            </a:r>
            <a:r>
              <a:rPr lang="en-US" altLang="zh-CN" sz="1600" smtClean="0"/>
              <a:t>RAID2 </a:t>
            </a:r>
            <a:r>
              <a:rPr lang="zh-CN" altLang="en-US" sz="1600" smtClean="0"/>
              <a:t>可以在数据发生错误的情况下对纠正错误，保证数据的安全性。它的数据传输性能相当高，设计复杂性要低于后面介绍的 </a:t>
            </a:r>
            <a:r>
              <a:rPr lang="en-US" altLang="zh-CN" sz="1600" smtClean="0"/>
              <a:t>RAID3 </a:t>
            </a:r>
            <a:r>
              <a:rPr lang="zh-CN" altLang="en-US" sz="1600" smtClean="0"/>
              <a:t>、 </a:t>
            </a:r>
            <a:r>
              <a:rPr lang="en-US" altLang="zh-CN" sz="1600" smtClean="0"/>
              <a:t>RAID4 </a:t>
            </a:r>
            <a:r>
              <a:rPr lang="zh-CN" altLang="en-US" sz="1600" smtClean="0"/>
              <a:t>和 </a:t>
            </a:r>
            <a:r>
              <a:rPr lang="en-US" altLang="zh-CN" sz="1600" smtClean="0"/>
              <a:t>RAID5 </a:t>
            </a:r>
            <a:r>
              <a:rPr lang="zh-CN" altLang="en-US" sz="1600" smtClean="0"/>
              <a:t>。</a:t>
            </a:r>
            <a:endParaRPr lang="en-US" altLang="zh-CN" sz="1600" smtClean="0"/>
          </a:p>
          <a:p>
            <a:endParaRPr lang="en-US" altLang="zh-CN" sz="1600"/>
          </a:p>
          <a:p>
            <a:r>
              <a:rPr lang="zh-CN" altLang="en-US" sz="1600" smtClean="0"/>
              <a:t>但是，海明码的数据冗余开销太大，而且 </a:t>
            </a:r>
            <a:r>
              <a:rPr lang="en-US" altLang="zh-CN" sz="1600" smtClean="0"/>
              <a:t>RAID2 </a:t>
            </a:r>
            <a:r>
              <a:rPr lang="zh-CN" altLang="en-US" sz="1600" smtClean="0"/>
              <a:t>的数据输出性能受阵列中最慢磁盘驱动器的限制。再者，海明码是按位运算， </a:t>
            </a:r>
            <a:r>
              <a:rPr lang="en-US" altLang="zh-CN" sz="1600" smtClean="0"/>
              <a:t>RAID2 </a:t>
            </a:r>
            <a:r>
              <a:rPr lang="zh-CN" altLang="en-US" sz="1600" smtClean="0"/>
              <a:t>数据重建非常耗时。由于这些显著的缺陷，再加上大部分磁盘驱动器本身都具备了纠错功能，因此 </a:t>
            </a:r>
            <a:r>
              <a:rPr lang="en-US" altLang="zh-CN" sz="1600" smtClean="0"/>
              <a:t>RAID2 </a:t>
            </a:r>
            <a:r>
              <a:rPr lang="zh-CN" altLang="en-US" sz="1600" smtClean="0"/>
              <a:t>在实际中很少应用，没有形成商业产品，目前主流存储磁盘阵列均不提供 </a:t>
            </a:r>
            <a:r>
              <a:rPr lang="en-US" altLang="zh-CN" sz="1600" smtClean="0"/>
              <a:t>RAID2 </a:t>
            </a:r>
            <a:r>
              <a:rPr lang="zh-CN" altLang="en-US" sz="1600" smtClean="0"/>
              <a:t>支持。</a:t>
            </a:r>
            <a:endParaRPr lang="zh-CN" altLang="en-US" sz="1600"/>
          </a:p>
        </p:txBody>
      </p:sp>
      <p:pic>
        <p:nvPicPr>
          <p:cNvPr id="3074" name="Picture 2" descr="RA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801" y="2090650"/>
            <a:ext cx="5910350" cy="295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7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3</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 3</a:t>
            </a:r>
            <a:r>
              <a:rPr lang="zh-CN" altLang="en-US" sz="1600" smtClean="0"/>
              <a:t>采用一个专用的磁盘作为校验盘，其余磁盘作为数据盘，数据按字节的方式交叉存储到各个数据盘中。</a:t>
            </a:r>
            <a:r>
              <a:rPr lang="en-US" altLang="zh-CN" sz="1600" smtClean="0"/>
              <a:t>RAID3 </a:t>
            </a:r>
            <a:r>
              <a:rPr lang="zh-CN" altLang="en-US" sz="1600" smtClean="0"/>
              <a:t>至少需要三块磁盘，不同磁盘上同一带区的数据作 </a:t>
            </a:r>
            <a:r>
              <a:rPr lang="en-US" altLang="zh-CN" sz="1600" smtClean="0"/>
              <a:t>XOR </a:t>
            </a:r>
            <a:r>
              <a:rPr lang="zh-CN" altLang="en-US" sz="1600" smtClean="0"/>
              <a:t>校验，校验值写入校验盘中。向 </a:t>
            </a:r>
            <a:r>
              <a:rPr lang="en-US" altLang="zh-CN" sz="1600" smtClean="0"/>
              <a:t>RAID3 </a:t>
            </a:r>
            <a:r>
              <a:rPr lang="zh-CN" altLang="en-US" sz="1600" smtClean="0"/>
              <a:t>写入数据时，必须计算与所有同条带的校验值，并将新校验值写入校验盘中。一次写操作包含了写数据块、读取同条带的数据块、计算校验值、写入校验值等多个操作，系统开销非常大，性能较低。如果 </a:t>
            </a:r>
            <a:r>
              <a:rPr lang="en-US" altLang="zh-CN" sz="1600" smtClean="0"/>
              <a:t>RAID3 </a:t>
            </a:r>
            <a:r>
              <a:rPr lang="zh-CN" altLang="en-US" sz="1600" smtClean="0"/>
              <a:t>中某一磁盘出现故障，不会影响数据读取，可以借助校验数据和其他完好数据来重建数据。而且</a:t>
            </a:r>
            <a:r>
              <a:rPr lang="en-US" altLang="zh-CN" sz="1600" smtClean="0"/>
              <a:t>RAID3 </a:t>
            </a:r>
            <a:r>
              <a:rPr lang="zh-CN" altLang="en-US" sz="1600" smtClean="0"/>
              <a:t>只需要一个校验盘，阵列的存储空间利用率高，再加上并行访问的特征，能够为高带宽的大量读写提供高性能。</a:t>
            </a:r>
            <a:endParaRPr lang="zh-CN" altLang="en-US" sz="1600"/>
          </a:p>
        </p:txBody>
      </p:sp>
      <p:pic>
        <p:nvPicPr>
          <p:cNvPr id="5122" name="Picture 2" descr="RAID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974" y="1896946"/>
            <a:ext cx="4597826" cy="340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8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4</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RAID4 </a:t>
            </a:r>
            <a:r>
              <a:rPr lang="zh-CN" altLang="en-US" sz="1600" smtClean="0"/>
              <a:t>与 </a:t>
            </a:r>
            <a:r>
              <a:rPr lang="en-US" altLang="zh-CN" sz="1600" smtClean="0"/>
              <a:t>RAID3 </a:t>
            </a:r>
            <a:r>
              <a:rPr lang="zh-CN" altLang="en-US" sz="1600" smtClean="0"/>
              <a:t>的原理大致相同，区别在于条带化的方式不同。</a:t>
            </a:r>
            <a:r>
              <a:rPr lang="en-US" altLang="zh-CN" sz="1600" smtClean="0"/>
              <a:t>RAID4</a:t>
            </a:r>
            <a:r>
              <a:rPr lang="zh-CN" altLang="en-US" sz="1600" smtClean="0"/>
              <a:t>按照块的方式来组织数据，写操作只涉及当前数据盘和校验盘两个盘，多个 </a:t>
            </a:r>
            <a:r>
              <a:rPr lang="en-US" altLang="zh-CN" sz="1600" smtClean="0"/>
              <a:t>I/O </a:t>
            </a:r>
            <a:r>
              <a:rPr lang="zh-CN" altLang="en-US" sz="1600" smtClean="0"/>
              <a:t>请求可以同时得到处理，提高了系统性能。</a:t>
            </a:r>
            <a:endParaRPr lang="en-US" altLang="zh-CN" sz="1600" smtClean="0"/>
          </a:p>
          <a:p>
            <a:endParaRPr lang="en-US" altLang="zh-CN" sz="1600"/>
          </a:p>
          <a:p>
            <a:r>
              <a:rPr lang="en-US" altLang="zh-CN" sz="1600" smtClean="0"/>
              <a:t>RAID4 </a:t>
            </a:r>
            <a:r>
              <a:rPr lang="zh-CN" altLang="en-US" sz="1600" smtClean="0"/>
              <a:t>提供了非常好的读性能，但单一的校验盘往往成为系统性能的瓶颈。对于写操作， </a:t>
            </a:r>
            <a:r>
              <a:rPr lang="en-US" altLang="zh-CN" sz="1600" smtClean="0"/>
              <a:t>RAID4 </a:t>
            </a:r>
            <a:r>
              <a:rPr lang="zh-CN" altLang="en-US" sz="1600" smtClean="0"/>
              <a:t>只能一个磁盘一个磁盘地写，并且还要写入校验数据，因此写性能比较差。而且随着成员磁盘数量的增加，校验盘的系统瓶颈将更加突出。正是如上这些限制和不足， </a:t>
            </a:r>
            <a:r>
              <a:rPr lang="en-US" altLang="zh-CN" sz="1600" smtClean="0"/>
              <a:t>RAID4 </a:t>
            </a:r>
            <a:r>
              <a:rPr lang="zh-CN" altLang="en-US" sz="1600" smtClean="0"/>
              <a:t>在实际应用中很少见，主流存储产品也很少使用 </a:t>
            </a:r>
            <a:r>
              <a:rPr lang="en-US" altLang="zh-CN" sz="1600" smtClean="0"/>
              <a:t>RAID4 </a:t>
            </a:r>
            <a:r>
              <a:rPr lang="zh-CN" altLang="en-US" sz="1600" smtClean="0"/>
              <a:t>保护。</a:t>
            </a:r>
            <a:endParaRPr lang="zh-CN" altLang="en-US" sz="1600"/>
          </a:p>
        </p:txBody>
      </p:sp>
      <p:pic>
        <p:nvPicPr>
          <p:cNvPr id="4100" name="Picture 4" descr="RAID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505" y="1690688"/>
            <a:ext cx="4811000" cy="356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8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5</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 5 </a:t>
            </a:r>
            <a:r>
              <a:rPr lang="zh-CN" altLang="en-US" sz="1600" smtClean="0"/>
              <a:t>应该是目前最常见的 </a:t>
            </a:r>
            <a:r>
              <a:rPr lang="en-US" altLang="zh-CN" sz="1600" smtClean="0"/>
              <a:t>RAID </a:t>
            </a:r>
            <a:r>
              <a:rPr lang="zh-CN" altLang="en-US" sz="1600" smtClean="0"/>
              <a:t>等级，它把数据和相对应的奇偶校验信息存储到组成</a:t>
            </a:r>
            <a:r>
              <a:rPr lang="en-US" altLang="zh-CN" sz="1600" smtClean="0"/>
              <a:t>RAID 5</a:t>
            </a:r>
            <a:r>
              <a:rPr lang="zh-CN" altLang="en-US" sz="1600" smtClean="0"/>
              <a:t>的各个磁盘上，并且把奇偶校验信息和相对应的数据分别存储于不同的磁盘上，其中任意</a:t>
            </a:r>
            <a:r>
              <a:rPr lang="en-US" altLang="zh-CN" sz="1600" smtClean="0"/>
              <a:t>N-1</a:t>
            </a:r>
            <a:r>
              <a:rPr lang="zh-CN" altLang="en-US" sz="1600" smtClean="0"/>
              <a:t>块磁盘上都存储完整的数据，也就是说相当于一块磁盘容量的空间用于存储奇偶校验信息。因此当</a:t>
            </a:r>
            <a:r>
              <a:rPr lang="en-US" altLang="zh-CN" sz="1600" smtClean="0"/>
              <a:t>RAID 5</a:t>
            </a:r>
            <a:r>
              <a:rPr lang="zh-CN" altLang="en-US" sz="1600" smtClean="0"/>
              <a:t>的一个磁盘发生损坏后，不会影响数据的完整性，从而保证数据安全。当损坏的磁盘被替换后，</a:t>
            </a:r>
            <a:r>
              <a:rPr lang="en-US" altLang="zh-CN" sz="1600" smtClean="0"/>
              <a:t>RAID</a:t>
            </a:r>
            <a:r>
              <a:rPr lang="zh-CN" altLang="en-US" sz="1600" smtClean="0"/>
              <a:t>还会自动利用剩下奇偶校验信息去重建磁盘上的数据，来保持</a:t>
            </a:r>
            <a:r>
              <a:rPr lang="en-US" altLang="zh-CN" sz="1600" smtClean="0"/>
              <a:t>RAID 5</a:t>
            </a:r>
            <a:r>
              <a:rPr lang="zh-CN" altLang="en-US" sz="1600" smtClean="0"/>
              <a:t>的高可靠性。</a:t>
            </a:r>
            <a:endParaRPr lang="en-US" altLang="zh-CN" sz="1600" smtClean="0"/>
          </a:p>
          <a:p>
            <a:endParaRPr lang="en-US" altLang="zh-CN" sz="1600"/>
          </a:p>
          <a:p>
            <a:r>
              <a:rPr lang="en-US" altLang="zh-CN" sz="1600" smtClean="0"/>
              <a:t>RAID5</a:t>
            </a:r>
            <a:r>
              <a:rPr lang="zh-CN" altLang="en-US" sz="1600" smtClean="0"/>
              <a:t>可以理解为是</a:t>
            </a:r>
            <a:r>
              <a:rPr lang="en-US" altLang="zh-CN" sz="1600" smtClean="0"/>
              <a:t>RAID0</a:t>
            </a:r>
            <a:r>
              <a:rPr lang="zh-CN" altLang="en-US" sz="1600" smtClean="0"/>
              <a:t>和</a:t>
            </a:r>
            <a:r>
              <a:rPr lang="en-US" altLang="zh-CN" sz="1600" smtClean="0"/>
              <a:t>RAID1</a:t>
            </a:r>
            <a:r>
              <a:rPr lang="zh-CN" altLang="en-US" sz="1600" smtClean="0"/>
              <a:t>的折中方案。</a:t>
            </a:r>
            <a:r>
              <a:rPr lang="en-US" altLang="zh-CN" sz="1600" smtClean="0"/>
              <a:t>RAID5</a:t>
            </a:r>
            <a:r>
              <a:rPr lang="zh-CN" altLang="en-US" sz="1600" smtClean="0"/>
              <a:t>可以为系统提供数据安全保障，但保障程度要比镜像低而磁盘空间率要比镜像高。</a:t>
            </a:r>
            <a:r>
              <a:rPr lang="en-US" altLang="zh-CN" sz="1600" smtClean="0"/>
              <a:t>RAID5</a:t>
            </a:r>
            <a:r>
              <a:rPr lang="zh-CN" altLang="en-US" sz="1600" smtClean="0"/>
              <a:t>具有和</a:t>
            </a:r>
            <a:r>
              <a:rPr lang="en-US" altLang="zh-CN" sz="1600" smtClean="0"/>
              <a:t>RAID0</a:t>
            </a:r>
            <a:r>
              <a:rPr lang="zh-CN" altLang="en-US" sz="1600" smtClean="0"/>
              <a:t>近似的数据读取速度，只是因为多了一个奇偶校验信息，写入数据的速度相对单独写入一块硬盘的速度略慢，若使用</a:t>
            </a:r>
            <a:r>
              <a:rPr lang="en-US" altLang="zh-CN" sz="1600" smtClean="0"/>
              <a:t>"</a:t>
            </a:r>
            <a:r>
              <a:rPr lang="zh-CN" altLang="en-US" sz="1600" smtClean="0"/>
              <a:t>回写缓存</a:t>
            </a:r>
            <a:r>
              <a:rPr lang="en-US" altLang="zh-CN" sz="1600" smtClean="0"/>
              <a:t>"</a:t>
            </a:r>
            <a:r>
              <a:rPr lang="zh-CN" altLang="en-US" sz="1600" smtClean="0"/>
              <a:t>可以让性能改善不少。同时由于多个数据对应一个奇偶校验信息，</a:t>
            </a:r>
            <a:r>
              <a:rPr lang="en-US" altLang="zh-CN" sz="1600" smtClean="0"/>
              <a:t>RAID5</a:t>
            </a:r>
            <a:r>
              <a:rPr lang="zh-CN" altLang="en-US" sz="1600" smtClean="0"/>
              <a:t>的磁盘空间利用率要比</a:t>
            </a:r>
            <a:r>
              <a:rPr lang="en-US" altLang="zh-CN" sz="1600" smtClean="0"/>
              <a:t>RAID1</a:t>
            </a:r>
            <a:r>
              <a:rPr lang="zh-CN" altLang="en-US" sz="1600" smtClean="0"/>
              <a:t>高，存储成本相对便宜。</a:t>
            </a:r>
            <a:endParaRPr lang="zh-CN" altLang="en-US" sz="1600"/>
          </a:p>
        </p:txBody>
      </p:sp>
      <p:pic>
        <p:nvPicPr>
          <p:cNvPr id="6146" name="Picture 2" descr="RAI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57" y="1971761"/>
            <a:ext cx="4449676" cy="329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4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6</a:t>
            </a:r>
            <a:endParaRPr lang="zh-CN" altLang="en-US"/>
          </a:p>
        </p:txBody>
      </p:sp>
      <p:sp>
        <p:nvSpPr>
          <p:cNvPr id="3" name="内容占位符 2"/>
          <p:cNvSpPr>
            <a:spLocks noGrp="1"/>
          </p:cNvSpPr>
          <p:nvPr>
            <p:ph idx="1"/>
          </p:nvPr>
        </p:nvSpPr>
        <p:spPr>
          <a:xfrm>
            <a:off x="838200" y="1690688"/>
            <a:ext cx="5138651" cy="4600113"/>
          </a:xfrm>
        </p:spPr>
        <p:txBody>
          <a:bodyPr>
            <a:noAutofit/>
          </a:bodyPr>
          <a:lstStyle/>
          <a:p>
            <a:r>
              <a:rPr lang="zh-CN" altLang="en-US" sz="1600" smtClean="0"/>
              <a:t>前面所述的各个 </a:t>
            </a:r>
            <a:r>
              <a:rPr lang="en-US" altLang="zh-CN" sz="1600" smtClean="0"/>
              <a:t>RAID </a:t>
            </a:r>
            <a:r>
              <a:rPr lang="zh-CN" altLang="en-US" sz="1600" smtClean="0"/>
              <a:t>等级都只能保护因单个磁盘失效而造成的数据丢失。如果两个磁盘同时发生故障，数据将无法恢复。 </a:t>
            </a:r>
            <a:r>
              <a:rPr lang="en-US" altLang="zh-CN" sz="1600" smtClean="0"/>
              <a:t>RAID6 </a:t>
            </a:r>
            <a:r>
              <a:rPr lang="zh-CN" altLang="en-US" sz="1600" smtClean="0"/>
              <a:t>引入双重校验的概念，它可以保护阵列中同时出现两个磁盘失效时，阵列仍能够继续工作，不会发生数据丢失。 </a:t>
            </a:r>
            <a:r>
              <a:rPr lang="en-US" altLang="zh-CN" sz="1600" smtClean="0"/>
              <a:t>RAID6 </a:t>
            </a:r>
            <a:r>
              <a:rPr lang="zh-CN" altLang="en-US" sz="1600" smtClean="0"/>
              <a:t>等级是在 </a:t>
            </a:r>
            <a:r>
              <a:rPr lang="en-US" altLang="zh-CN" sz="1600" smtClean="0"/>
              <a:t>RAID5 </a:t>
            </a:r>
            <a:r>
              <a:rPr lang="zh-CN" altLang="en-US" sz="1600" smtClean="0"/>
              <a:t>的基础上为了进一步增强数据保护而设计的一种 </a:t>
            </a:r>
            <a:r>
              <a:rPr lang="en-US" altLang="zh-CN" sz="1600" smtClean="0"/>
              <a:t>RAID </a:t>
            </a:r>
            <a:r>
              <a:rPr lang="zh-CN" altLang="en-US" sz="1600" smtClean="0"/>
              <a:t>方式，它可以看作是一种扩展的 </a:t>
            </a:r>
            <a:r>
              <a:rPr lang="en-US" altLang="zh-CN" sz="1600" smtClean="0"/>
              <a:t>RAID5 </a:t>
            </a:r>
            <a:r>
              <a:rPr lang="zh-CN" altLang="en-US" sz="1600" smtClean="0"/>
              <a:t>等级。</a:t>
            </a:r>
            <a:endParaRPr lang="en-US" altLang="zh-CN" sz="1600" smtClean="0"/>
          </a:p>
          <a:p>
            <a:r>
              <a:rPr lang="en-US" altLang="zh-CN" sz="1600" smtClean="0"/>
              <a:t>RAID 6 </a:t>
            </a:r>
            <a:r>
              <a:rPr lang="zh-CN" altLang="en-US" sz="1600" smtClean="0"/>
              <a:t>不仅要支持数据的恢复，还要支持校验数据的恢复，因此实现代价很高，控制器的设计也比其他等级更复杂、更昂贵。 </a:t>
            </a:r>
            <a:r>
              <a:rPr lang="en-US" altLang="zh-CN" sz="1600" smtClean="0"/>
              <a:t>RAID6 </a:t>
            </a:r>
            <a:r>
              <a:rPr lang="zh-CN" altLang="en-US" sz="1600" smtClean="0"/>
              <a:t>思想最常见的实现方式是采用两个独立的校验算法，假设称为 </a:t>
            </a:r>
            <a:r>
              <a:rPr lang="en-US" altLang="zh-CN" sz="1600" smtClean="0"/>
              <a:t>P </a:t>
            </a:r>
            <a:r>
              <a:rPr lang="zh-CN" altLang="en-US" sz="1600" smtClean="0"/>
              <a:t>和 </a:t>
            </a:r>
            <a:r>
              <a:rPr lang="en-US" altLang="zh-CN" sz="1600" smtClean="0"/>
              <a:t>Q </a:t>
            </a:r>
            <a:r>
              <a:rPr lang="zh-CN" altLang="en-US" sz="1600" smtClean="0"/>
              <a:t>，校验数据可以分别存储在两个不同的校验盘上，或者分散存储在所有成员磁盘中。当两个磁盘同时失效时，即可通过求解两元方程来重建两个磁盘上的数据。</a:t>
            </a:r>
            <a:endParaRPr lang="en-US" altLang="zh-CN" sz="1600" smtClean="0"/>
          </a:p>
          <a:p>
            <a:r>
              <a:rPr lang="en-US" altLang="zh-CN" sz="1600" smtClean="0"/>
              <a:t>RAID 6 </a:t>
            </a:r>
            <a:r>
              <a:rPr lang="zh-CN" altLang="en-US" sz="1600" smtClean="0"/>
              <a:t>具有快速的读取性能、更高的容错能力。但是，它的成本要高于 </a:t>
            </a:r>
            <a:r>
              <a:rPr lang="en-US" altLang="zh-CN" sz="1600" smtClean="0"/>
              <a:t>RAID5 </a:t>
            </a:r>
            <a:r>
              <a:rPr lang="zh-CN" altLang="en-US" sz="1600" smtClean="0"/>
              <a:t>许多，写性能也较差，并有设计和实施非常复杂。因此， </a:t>
            </a:r>
            <a:r>
              <a:rPr lang="en-US" altLang="zh-CN" sz="1600" smtClean="0"/>
              <a:t>RAID6 </a:t>
            </a:r>
            <a:r>
              <a:rPr lang="zh-CN" altLang="en-US" sz="1600" smtClean="0"/>
              <a:t>很少得到实际应用，主要用于对数据安全等级要求非常高的场合。它一般是替代 </a:t>
            </a:r>
            <a:r>
              <a:rPr lang="en-US" altLang="zh-CN" sz="1600" smtClean="0"/>
              <a:t>RAID10 </a:t>
            </a:r>
            <a:r>
              <a:rPr lang="zh-CN" altLang="en-US" sz="1600" smtClean="0"/>
              <a:t>方案的经济性选择。</a:t>
            </a:r>
            <a:endParaRPr lang="zh-CN" altLang="en-US" sz="1600"/>
          </a:p>
        </p:txBody>
      </p:sp>
      <p:pic>
        <p:nvPicPr>
          <p:cNvPr id="7170" name="Picture 2" descr="RAID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873" y="2002675"/>
            <a:ext cx="5421702" cy="319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33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81879" y="154178"/>
            <a:ext cx="10824334" cy="6670484"/>
          </a:xfrm>
          <a:prstGeom prst="rect">
            <a:avLst/>
          </a:prstGeom>
        </p:spPr>
      </p:pic>
    </p:spTree>
    <p:extLst>
      <p:ext uri="{BB962C8B-B14F-4D97-AF65-F5344CB8AC3E}">
        <p14:creationId xmlns:p14="http://schemas.microsoft.com/office/powerpoint/2010/main" val="17217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Nested RAID</a:t>
            </a:r>
            <a:r>
              <a:rPr lang="zh-CN" altLang="en-US" smtClean="0"/>
              <a:t>（</a:t>
            </a:r>
            <a:r>
              <a:rPr lang="en-US" altLang="zh-CN" smtClean="0"/>
              <a:t>Hybrid RAID</a:t>
            </a:r>
            <a:r>
              <a:rPr lang="zh-CN" altLang="en-US" smtClean="0"/>
              <a:t>）</a:t>
            </a:r>
            <a:endParaRPr lang="zh-CN" altLang="en-US"/>
          </a:p>
        </p:txBody>
      </p:sp>
      <p:sp>
        <p:nvSpPr>
          <p:cNvPr id="3" name="内容占位符 2"/>
          <p:cNvSpPr>
            <a:spLocks noGrp="1"/>
          </p:cNvSpPr>
          <p:nvPr>
            <p:ph idx="1"/>
          </p:nvPr>
        </p:nvSpPr>
        <p:spPr/>
        <p:txBody>
          <a:bodyPr/>
          <a:lstStyle/>
          <a:p>
            <a:r>
              <a:rPr lang="en-US" altLang="zh-CN" smtClean="0"/>
              <a:t>RAID 01</a:t>
            </a:r>
            <a:r>
              <a:rPr lang="zh-CN" altLang="en-US" smtClean="0"/>
              <a:t>（</a:t>
            </a:r>
            <a:r>
              <a:rPr lang="en-US" altLang="zh-CN" smtClean="0"/>
              <a:t>RAID 0+1</a:t>
            </a:r>
            <a:r>
              <a:rPr lang="zh-CN" altLang="en-US" smtClean="0"/>
              <a:t>）</a:t>
            </a:r>
            <a:endParaRPr lang="en-US" altLang="zh-CN" smtClean="0"/>
          </a:p>
          <a:p>
            <a:r>
              <a:rPr lang="en-US" altLang="zh-CN" smtClean="0"/>
              <a:t>RAID 03</a:t>
            </a:r>
            <a:r>
              <a:rPr lang="zh-CN" altLang="en-US" smtClean="0"/>
              <a:t>（</a:t>
            </a:r>
            <a:r>
              <a:rPr lang="en-US" altLang="zh-CN" smtClean="0"/>
              <a:t> RAID 0+3 </a:t>
            </a:r>
            <a:r>
              <a:rPr lang="zh-CN" altLang="en-US" smtClean="0"/>
              <a:t>）</a:t>
            </a:r>
            <a:endParaRPr lang="en-US" altLang="zh-CN" smtClean="0"/>
          </a:p>
          <a:p>
            <a:r>
              <a:rPr lang="en-US" altLang="zh-CN" smtClean="0"/>
              <a:t>RAID 10</a:t>
            </a:r>
            <a:r>
              <a:rPr lang="zh-CN" altLang="en-US" smtClean="0"/>
              <a:t>（</a:t>
            </a:r>
            <a:r>
              <a:rPr lang="en-US" altLang="zh-CN" smtClean="0"/>
              <a:t> RAID 1+0 </a:t>
            </a:r>
            <a:r>
              <a:rPr lang="zh-CN" altLang="en-US" smtClean="0"/>
              <a:t>）</a:t>
            </a:r>
            <a:endParaRPr lang="en-US" altLang="zh-CN" smtClean="0"/>
          </a:p>
          <a:p>
            <a:r>
              <a:rPr lang="en-US" altLang="zh-CN" smtClean="0"/>
              <a:t>RAID 50</a:t>
            </a:r>
            <a:r>
              <a:rPr lang="zh-CN" altLang="en-US" smtClean="0"/>
              <a:t>（</a:t>
            </a:r>
            <a:r>
              <a:rPr lang="en-US" altLang="zh-CN" smtClean="0"/>
              <a:t> RAID 5+0 </a:t>
            </a:r>
            <a:r>
              <a:rPr lang="zh-CN" altLang="en-US" smtClean="0"/>
              <a:t>）</a:t>
            </a:r>
            <a:endParaRPr lang="en-US" altLang="zh-CN" smtClean="0"/>
          </a:p>
          <a:p>
            <a:r>
              <a:rPr lang="en-US" altLang="zh-CN" smtClean="0"/>
              <a:t>RAID 60</a:t>
            </a:r>
            <a:r>
              <a:rPr lang="zh-CN" altLang="en-US" smtClean="0"/>
              <a:t>（</a:t>
            </a:r>
            <a:r>
              <a:rPr lang="en-US" altLang="zh-CN" smtClean="0"/>
              <a:t> RAID 6+0 </a:t>
            </a:r>
            <a:r>
              <a:rPr lang="zh-CN" altLang="en-US" smtClean="0"/>
              <a:t>）</a:t>
            </a:r>
            <a:endParaRPr lang="en-US" altLang="zh-CN" smtClean="0"/>
          </a:p>
          <a:p>
            <a:r>
              <a:rPr lang="en-US" altLang="zh-CN" smtClean="0"/>
              <a:t>RAID 100</a:t>
            </a:r>
            <a:r>
              <a:rPr lang="zh-CN" altLang="en-US" smtClean="0"/>
              <a:t>（</a:t>
            </a:r>
            <a:r>
              <a:rPr lang="en-US" altLang="zh-CN" smtClean="0"/>
              <a:t>RAID 10+0</a:t>
            </a:r>
            <a:r>
              <a:rPr lang="zh-CN" altLang="en-US" smtClean="0"/>
              <a:t>）</a:t>
            </a:r>
            <a:endParaRPr lang="zh-CN" altLang="en-US"/>
          </a:p>
        </p:txBody>
      </p:sp>
    </p:spTree>
    <p:extLst>
      <p:ext uri="{BB962C8B-B14F-4D97-AF65-F5344CB8AC3E}">
        <p14:creationId xmlns:p14="http://schemas.microsoft.com/office/powerpoint/2010/main" val="30685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10 </a:t>
            </a:r>
            <a:r>
              <a:rPr lang="zh-CN" altLang="en-US" smtClean="0"/>
              <a:t>和 </a:t>
            </a:r>
            <a:r>
              <a:rPr lang="en-US" altLang="zh-CN" smtClean="0"/>
              <a:t>RAID 01</a:t>
            </a:r>
            <a:endParaRPr lang="zh-CN" altLang="en-US"/>
          </a:p>
        </p:txBody>
      </p:sp>
      <p:pic>
        <p:nvPicPr>
          <p:cNvPr id="8194" name="Picture 2" descr="RAID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84" y="2056564"/>
            <a:ext cx="4020038" cy="4020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AID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382" y="2060848"/>
            <a:ext cx="3876098" cy="387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01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56607" y="402387"/>
            <a:ext cx="4680412" cy="2710932"/>
          </a:xfrm>
          <a:prstGeom prst="rect">
            <a:avLst/>
          </a:prstGeom>
        </p:spPr>
      </p:pic>
      <p:pic>
        <p:nvPicPr>
          <p:cNvPr id="7" name="图片 6"/>
          <p:cNvPicPr>
            <a:picLocks noChangeAspect="1"/>
          </p:cNvPicPr>
          <p:nvPr/>
        </p:nvPicPr>
        <p:blipFill>
          <a:blip r:embed="rId3"/>
          <a:stretch>
            <a:fillRect/>
          </a:stretch>
        </p:blipFill>
        <p:spPr>
          <a:xfrm>
            <a:off x="6795134" y="401649"/>
            <a:ext cx="4717992" cy="2711670"/>
          </a:xfrm>
          <a:prstGeom prst="rect">
            <a:avLst/>
          </a:prstGeom>
        </p:spPr>
      </p:pic>
      <p:sp>
        <p:nvSpPr>
          <p:cNvPr id="8" name="内容占位符 2"/>
          <p:cNvSpPr>
            <a:spLocks noGrp="1"/>
          </p:cNvSpPr>
          <p:nvPr>
            <p:ph idx="1"/>
          </p:nvPr>
        </p:nvSpPr>
        <p:spPr>
          <a:xfrm>
            <a:off x="804949" y="3474719"/>
            <a:ext cx="10641675" cy="3100648"/>
          </a:xfrm>
        </p:spPr>
        <p:txBody>
          <a:bodyPr>
            <a:noAutofit/>
          </a:bodyPr>
          <a:lstStyle/>
          <a:p>
            <a:r>
              <a:rPr lang="en-US" altLang="zh-CN" sz="1600" smtClean="0"/>
              <a:t>Performance on both RAID 10 and RAID 01 will be the same.</a:t>
            </a:r>
          </a:p>
          <a:p>
            <a:r>
              <a:rPr lang="en-US" altLang="zh-CN" sz="1600" smtClean="0"/>
              <a:t>The storage capacity on these will be the same.</a:t>
            </a:r>
          </a:p>
          <a:p>
            <a:r>
              <a:rPr lang="en-US" altLang="zh-CN" sz="1600" smtClean="0"/>
              <a:t>The main difference is the fault tolerance level. On most implememntations of RAID controllers, RAID 01 fault tolerance is less. On RAID 01, since we have only two groups of RAID 0, if two drives (one in each group) fails, the entire RAID 01 will fail. In the above RAID 01 diagram, if Disk 1 and Disk 4 fails, both the groups will be down. So, the whole RAID 01 will fail.</a:t>
            </a:r>
          </a:p>
          <a:p>
            <a:r>
              <a:rPr lang="en-US" altLang="zh-CN" sz="1600" smtClean="0"/>
              <a:t>RAID 10 fault tolerance is more. On RAID 10, since there are many groups (as the individual group is only two disks), even if three disks fails (one in each group), the RAID 10 is still functional. In the above RAID 10 example, even if Disk 1, Disk 3, Disk 5 fails, the RAID 10 will still be functional.</a:t>
            </a:r>
          </a:p>
          <a:p>
            <a:r>
              <a:rPr lang="en-US" altLang="zh-CN" sz="1600" smtClean="0"/>
              <a:t>So, given a choice between RAID 10 and RAID 01, always choose RAID 10.</a:t>
            </a:r>
            <a:endParaRPr lang="zh-CN" altLang="en-US" sz="1600" smtClean="0"/>
          </a:p>
        </p:txBody>
      </p:sp>
    </p:spTree>
    <p:extLst>
      <p:ext uri="{BB962C8B-B14F-4D97-AF65-F5344CB8AC3E}">
        <p14:creationId xmlns:p14="http://schemas.microsoft.com/office/powerpoint/2010/main" val="114629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03</a:t>
            </a:r>
            <a:endParaRPr lang="zh-CN" altLang="en-US"/>
          </a:p>
        </p:txBody>
      </p:sp>
      <p:sp>
        <p:nvSpPr>
          <p:cNvPr id="3" name="内容占位符 2"/>
          <p:cNvSpPr>
            <a:spLocks noGrp="1"/>
          </p:cNvSpPr>
          <p:nvPr>
            <p:ph idx="1"/>
          </p:nvPr>
        </p:nvSpPr>
        <p:spPr>
          <a:xfrm>
            <a:off x="838200" y="1690688"/>
            <a:ext cx="5138651" cy="4600113"/>
          </a:xfrm>
        </p:spPr>
        <p:txBody>
          <a:bodyPr>
            <a:noAutofit/>
          </a:bodyPr>
          <a:lstStyle/>
          <a:p>
            <a:r>
              <a:rPr lang="zh-CN" altLang="en-US" sz="1600" smtClean="0"/>
              <a:t>与</a:t>
            </a:r>
            <a:r>
              <a:rPr lang="en-US" altLang="zh-CN" sz="1600" smtClean="0"/>
              <a:t>RAID 01</a:t>
            </a:r>
            <a:r>
              <a:rPr lang="zh-CN" altLang="en-US" sz="1600" smtClean="0"/>
              <a:t>类似，区别在于使用了字节条带和奇偶校验。</a:t>
            </a:r>
            <a:endParaRPr lang="zh-CN" altLang="en-US" sz="1600"/>
          </a:p>
        </p:txBody>
      </p:sp>
      <p:pic>
        <p:nvPicPr>
          <p:cNvPr id="14338" name="Picture 2" descr="https://upload.wikimedia.org/wikipedia/commons/thumb/0/0f/RAID_0%2B3.svg/330px-RAID_0%2B3.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8" y="1862050"/>
            <a:ext cx="5417821" cy="32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8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smtClean="0"/>
              <a:t>定义</a:t>
            </a:r>
            <a:endParaRPr lang="zh-CN" altLang="en-US"/>
          </a:p>
        </p:txBody>
      </p:sp>
      <p:sp>
        <p:nvSpPr>
          <p:cNvPr id="3" name="内容占位符 2"/>
          <p:cNvSpPr>
            <a:spLocks noGrp="1"/>
          </p:cNvSpPr>
          <p:nvPr>
            <p:ph idx="1"/>
          </p:nvPr>
        </p:nvSpPr>
        <p:spPr/>
        <p:txBody>
          <a:bodyPr/>
          <a:lstStyle/>
          <a:p>
            <a:r>
              <a:rPr lang="en-US" altLang="zh-CN" smtClean="0"/>
              <a:t>RAID</a:t>
            </a:r>
            <a:r>
              <a:rPr lang="zh-CN" altLang="en-US" smtClean="0"/>
              <a:t>（</a:t>
            </a:r>
            <a:r>
              <a:rPr lang="en-US" altLang="zh-CN" smtClean="0"/>
              <a:t>Redundant Array of Independent Disks</a:t>
            </a:r>
            <a:r>
              <a:rPr lang="zh-CN" altLang="en-US" smtClean="0"/>
              <a:t>，独立磁盘冗余阵列），它的基本思想就是把多个相对便宜的硬盘组合起来，成为一个硬盘阵列组，使得性能达到甚至超过一个价格昂贵、容量巨大的硬盘。</a:t>
            </a:r>
            <a:endParaRPr lang="en-US" altLang="zh-CN" smtClean="0"/>
          </a:p>
          <a:p>
            <a:r>
              <a:rPr lang="en-US" altLang="zh-CN" smtClean="0"/>
              <a:t>RAID</a:t>
            </a:r>
            <a:r>
              <a:rPr lang="zh-CN" altLang="en-US" smtClean="0"/>
              <a:t>通常被用在服务器上，使用完全相同的硬盘组成一个逻辑扇区，因此操作系统只会把它当做一个硬盘。</a:t>
            </a:r>
            <a:endParaRPr lang="en-US" altLang="zh-CN" smtClean="0"/>
          </a:p>
          <a:p>
            <a:r>
              <a:rPr lang="en-US" altLang="zh-CN" smtClean="0"/>
              <a:t>RAID</a:t>
            </a:r>
            <a:r>
              <a:rPr lang="zh-CN" altLang="en-US" smtClean="0"/>
              <a:t>分为不同的等级，各个不同的等级均在数据可靠性及读写性能上做了不同的权衡。在实际应用中，可以依据自己的实际需求选择不同的</a:t>
            </a:r>
            <a:r>
              <a:rPr lang="en-US" altLang="zh-CN" smtClean="0"/>
              <a:t>RAID</a:t>
            </a:r>
            <a:r>
              <a:rPr lang="zh-CN" altLang="en-US" smtClean="0"/>
              <a:t>方案。</a:t>
            </a:r>
            <a:endParaRPr lang="zh-CN" altLang="en-US"/>
          </a:p>
        </p:txBody>
      </p:sp>
    </p:spTree>
    <p:extLst>
      <p:ext uri="{BB962C8B-B14F-4D97-AF65-F5344CB8AC3E}">
        <p14:creationId xmlns:p14="http://schemas.microsoft.com/office/powerpoint/2010/main" val="93385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50</a:t>
            </a:r>
            <a:endParaRPr lang="zh-CN" altLang="en-US"/>
          </a:p>
        </p:txBody>
      </p:sp>
      <p:sp>
        <p:nvSpPr>
          <p:cNvPr id="3" name="内容占位符 2"/>
          <p:cNvSpPr>
            <a:spLocks noGrp="1"/>
          </p:cNvSpPr>
          <p:nvPr>
            <p:ph idx="1"/>
          </p:nvPr>
        </p:nvSpPr>
        <p:spPr>
          <a:xfrm>
            <a:off x="214745" y="1449619"/>
            <a:ext cx="5138651" cy="4600113"/>
          </a:xfrm>
        </p:spPr>
        <p:txBody>
          <a:bodyPr>
            <a:noAutofit/>
          </a:bodyPr>
          <a:lstStyle/>
          <a:p>
            <a:r>
              <a:rPr lang="en-US" altLang="zh-CN" sz="1600" smtClean="0"/>
              <a:t>RAID 5</a:t>
            </a:r>
            <a:r>
              <a:rPr lang="zh-CN" altLang="en-US" sz="1600" smtClean="0"/>
              <a:t>与</a:t>
            </a:r>
            <a:r>
              <a:rPr lang="en-US" altLang="zh-CN" sz="1600" smtClean="0"/>
              <a:t>RAID 0</a:t>
            </a:r>
            <a:r>
              <a:rPr lang="zh-CN" altLang="en-US" sz="1600" smtClean="0"/>
              <a:t>的组合，先作</a:t>
            </a:r>
            <a:r>
              <a:rPr lang="en-US" altLang="zh-CN" sz="1600" smtClean="0"/>
              <a:t>RAID 5</a:t>
            </a:r>
            <a:r>
              <a:rPr lang="zh-CN" altLang="en-US" sz="1600" smtClean="0"/>
              <a:t>，再作</a:t>
            </a:r>
            <a:r>
              <a:rPr lang="en-US" altLang="zh-CN" sz="1600" smtClean="0"/>
              <a:t>RAID 0</a:t>
            </a:r>
            <a:r>
              <a:rPr lang="zh-CN" altLang="en-US" sz="1600" smtClean="0"/>
              <a:t>，也就是对多组</a:t>
            </a:r>
            <a:r>
              <a:rPr lang="en-US" altLang="zh-CN" sz="1600" smtClean="0"/>
              <a:t>RAID 5</a:t>
            </a:r>
            <a:r>
              <a:rPr lang="zh-CN" altLang="en-US" sz="1600" smtClean="0"/>
              <a:t>彼此构成</a:t>
            </a:r>
            <a:r>
              <a:rPr lang="en-US" altLang="zh-CN" sz="1600" smtClean="0"/>
              <a:t>Stripe</a:t>
            </a:r>
            <a:r>
              <a:rPr lang="zh-CN" altLang="en-US" sz="1600" smtClean="0"/>
              <a:t>存取。由于</a:t>
            </a:r>
            <a:r>
              <a:rPr lang="en-US" altLang="zh-CN" sz="1600" smtClean="0"/>
              <a:t>RAID 50</a:t>
            </a:r>
            <a:r>
              <a:rPr lang="zh-CN" altLang="en-US" sz="1600" smtClean="0"/>
              <a:t>是以</a:t>
            </a:r>
            <a:r>
              <a:rPr lang="en-US" altLang="zh-CN" sz="1600" smtClean="0"/>
              <a:t>RAID 5</a:t>
            </a:r>
            <a:r>
              <a:rPr lang="zh-CN" altLang="en-US" sz="1600" smtClean="0"/>
              <a:t>为基础，而</a:t>
            </a:r>
            <a:r>
              <a:rPr lang="en-US" altLang="zh-CN" sz="1600" smtClean="0"/>
              <a:t>RAID 5</a:t>
            </a:r>
            <a:r>
              <a:rPr lang="zh-CN" altLang="en-US" sz="1600" smtClean="0"/>
              <a:t>至少需要</a:t>
            </a:r>
            <a:r>
              <a:rPr lang="en-US" altLang="zh-CN" sz="1600" smtClean="0"/>
              <a:t>3</a:t>
            </a:r>
            <a:r>
              <a:rPr lang="zh-CN" altLang="en-US" sz="1600" smtClean="0"/>
              <a:t>颗硬盘，因此要以多组</a:t>
            </a:r>
            <a:r>
              <a:rPr lang="en-US" altLang="zh-CN" sz="1600" smtClean="0"/>
              <a:t>RAID 5</a:t>
            </a:r>
            <a:r>
              <a:rPr lang="zh-CN" altLang="en-US" sz="1600" smtClean="0"/>
              <a:t>构成</a:t>
            </a:r>
            <a:r>
              <a:rPr lang="en-US" altLang="zh-CN" sz="1600" smtClean="0"/>
              <a:t>RAID 50</a:t>
            </a:r>
            <a:r>
              <a:rPr lang="zh-CN" altLang="en-US" sz="1600" smtClean="0"/>
              <a:t>，至少需要</a:t>
            </a:r>
            <a:r>
              <a:rPr lang="en-US" altLang="zh-CN" sz="1600" smtClean="0"/>
              <a:t>6</a:t>
            </a:r>
            <a:r>
              <a:rPr lang="zh-CN" altLang="en-US" sz="1600" smtClean="0"/>
              <a:t>颗硬盘。以</a:t>
            </a:r>
            <a:r>
              <a:rPr lang="en-US" altLang="zh-CN" sz="1600" smtClean="0"/>
              <a:t>RAID 50</a:t>
            </a:r>
            <a:r>
              <a:rPr lang="zh-CN" altLang="en-US" sz="1600" smtClean="0"/>
              <a:t>最小的</a:t>
            </a:r>
            <a:r>
              <a:rPr lang="en-US" altLang="zh-CN" sz="1600" smtClean="0"/>
              <a:t>6</a:t>
            </a:r>
            <a:r>
              <a:rPr lang="zh-CN" altLang="en-US" sz="1600" smtClean="0"/>
              <a:t>颗硬盘组态为例，先把</a:t>
            </a:r>
            <a:r>
              <a:rPr lang="en-US" altLang="zh-CN" sz="1600" smtClean="0"/>
              <a:t>6</a:t>
            </a:r>
            <a:r>
              <a:rPr lang="zh-CN" altLang="en-US" sz="1600" smtClean="0"/>
              <a:t>颗硬盘分为</a:t>
            </a:r>
            <a:r>
              <a:rPr lang="en-US" altLang="zh-CN" sz="1600" smtClean="0"/>
              <a:t>2</a:t>
            </a:r>
            <a:r>
              <a:rPr lang="zh-CN" altLang="en-US" sz="1600" smtClean="0"/>
              <a:t>组，每组</a:t>
            </a:r>
            <a:r>
              <a:rPr lang="en-US" altLang="zh-CN" sz="1600" smtClean="0"/>
              <a:t>3</a:t>
            </a:r>
            <a:r>
              <a:rPr lang="zh-CN" altLang="en-US" sz="1600" smtClean="0"/>
              <a:t>颗构成</a:t>
            </a:r>
            <a:r>
              <a:rPr lang="en-US" altLang="zh-CN" sz="1600" smtClean="0"/>
              <a:t>RAID 5</a:t>
            </a:r>
            <a:r>
              <a:rPr lang="zh-CN" altLang="en-US" sz="1600" smtClean="0"/>
              <a:t>，如此就得到两组</a:t>
            </a:r>
            <a:r>
              <a:rPr lang="en-US" altLang="zh-CN" sz="1600" smtClean="0"/>
              <a:t>RAID 5</a:t>
            </a:r>
            <a:r>
              <a:rPr lang="zh-CN" altLang="en-US" sz="1600" smtClean="0"/>
              <a:t>，然后再把两组</a:t>
            </a:r>
            <a:r>
              <a:rPr lang="en-US" altLang="zh-CN" sz="1600" smtClean="0"/>
              <a:t>RAID 5</a:t>
            </a:r>
            <a:r>
              <a:rPr lang="zh-CN" altLang="en-US" sz="1600" smtClean="0"/>
              <a:t>构成</a:t>
            </a:r>
            <a:r>
              <a:rPr lang="en-US" altLang="zh-CN" sz="1600" smtClean="0"/>
              <a:t>RAID 0</a:t>
            </a:r>
            <a:r>
              <a:rPr lang="zh-CN" altLang="en-US" sz="1600" smtClean="0"/>
              <a:t>。</a:t>
            </a:r>
          </a:p>
          <a:p>
            <a:endParaRPr lang="zh-CN" altLang="en-US" sz="1600" smtClean="0"/>
          </a:p>
          <a:p>
            <a:r>
              <a:rPr lang="en-US" altLang="zh-CN" sz="1600" smtClean="0"/>
              <a:t>RAID 50</a:t>
            </a:r>
            <a:r>
              <a:rPr lang="zh-CN" altLang="en-US" sz="1600" smtClean="0"/>
              <a:t>在底层的任一组或多组</a:t>
            </a:r>
            <a:r>
              <a:rPr lang="en-US" altLang="zh-CN" sz="1600" smtClean="0"/>
              <a:t>RAID 5</a:t>
            </a:r>
            <a:r>
              <a:rPr lang="zh-CN" altLang="en-US" sz="1600" smtClean="0"/>
              <a:t>中出现</a:t>
            </a:r>
            <a:r>
              <a:rPr lang="en-US" altLang="zh-CN" sz="1600" smtClean="0"/>
              <a:t>1</a:t>
            </a:r>
            <a:r>
              <a:rPr lang="zh-CN" altLang="en-US" sz="1600" smtClean="0"/>
              <a:t>颗硬盘损坏时，仍能维持运作，不过如果任一组</a:t>
            </a:r>
            <a:r>
              <a:rPr lang="en-US" altLang="zh-CN" sz="1600" smtClean="0"/>
              <a:t>RAID 5</a:t>
            </a:r>
            <a:r>
              <a:rPr lang="zh-CN" altLang="en-US" sz="1600" smtClean="0"/>
              <a:t>中出现</a:t>
            </a:r>
            <a:r>
              <a:rPr lang="en-US" altLang="zh-CN" sz="1600" smtClean="0"/>
              <a:t>2</a:t>
            </a:r>
            <a:r>
              <a:rPr lang="zh-CN" altLang="en-US" sz="1600" smtClean="0"/>
              <a:t>颗或</a:t>
            </a:r>
            <a:r>
              <a:rPr lang="en-US" altLang="zh-CN" sz="1600" smtClean="0"/>
              <a:t>2</a:t>
            </a:r>
            <a:r>
              <a:rPr lang="zh-CN" altLang="en-US" sz="1600" smtClean="0"/>
              <a:t>颗以上硬盘损毁，整组</a:t>
            </a:r>
            <a:r>
              <a:rPr lang="en-US" altLang="zh-CN" sz="1600" smtClean="0"/>
              <a:t>RAID 50</a:t>
            </a:r>
            <a:r>
              <a:rPr lang="zh-CN" altLang="en-US" sz="1600" smtClean="0"/>
              <a:t>就会失效。</a:t>
            </a:r>
          </a:p>
          <a:p>
            <a:endParaRPr lang="zh-CN" altLang="en-US" sz="1600" smtClean="0"/>
          </a:p>
          <a:p>
            <a:r>
              <a:rPr lang="en-US" altLang="zh-CN" sz="1600" smtClean="0"/>
              <a:t>RAID 50</a:t>
            </a:r>
            <a:r>
              <a:rPr lang="zh-CN" altLang="en-US" sz="1600" smtClean="0"/>
              <a:t>由于在上层把多组</a:t>
            </a:r>
            <a:r>
              <a:rPr lang="en-US" altLang="zh-CN" sz="1600" smtClean="0"/>
              <a:t>RAID 5</a:t>
            </a:r>
            <a:r>
              <a:rPr lang="zh-CN" altLang="en-US" sz="1600" smtClean="0"/>
              <a:t>构成</a:t>
            </a:r>
            <a:r>
              <a:rPr lang="en-US" altLang="zh-CN" sz="1600" smtClean="0"/>
              <a:t>Stripe</a:t>
            </a:r>
            <a:r>
              <a:rPr lang="zh-CN" altLang="en-US" sz="1600" smtClean="0"/>
              <a:t>，效能比起单纯的</a:t>
            </a:r>
            <a:r>
              <a:rPr lang="en-US" altLang="zh-CN" sz="1600" smtClean="0"/>
              <a:t>RAID 5</a:t>
            </a:r>
            <a:r>
              <a:rPr lang="zh-CN" altLang="en-US" sz="1600" smtClean="0"/>
              <a:t>高，容量利用率比</a:t>
            </a:r>
            <a:r>
              <a:rPr lang="en-US" altLang="zh-CN" sz="1600" smtClean="0"/>
              <a:t>RAID5</a:t>
            </a:r>
            <a:r>
              <a:rPr lang="zh-CN" altLang="en-US" sz="1600" smtClean="0"/>
              <a:t>要低。比如同样使用</a:t>
            </a:r>
            <a:r>
              <a:rPr lang="en-US" altLang="zh-CN" sz="1600" smtClean="0"/>
              <a:t>9</a:t>
            </a:r>
            <a:r>
              <a:rPr lang="zh-CN" altLang="en-US" sz="1600" smtClean="0"/>
              <a:t>颗硬盘，由各</a:t>
            </a:r>
            <a:r>
              <a:rPr lang="en-US" altLang="zh-CN" sz="1600" smtClean="0"/>
              <a:t>3</a:t>
            </a:r>
            <a:r>
              <a:rPr lang="zh-CN" altLang="en-US" sz="1600" smtClean="0"/>
              <a:t>颗</a:t>
            </a:r>
            <a:r>
              <a:rPr lang="en-US" altLang="zh-CN" sz="1600" smtClean="0"/>
              <a:t>RAID 5</a:t>
            </a:r>
            <a:r>
              <a:rPr lang="zh-CN" altLang="en-US" sz="1600" smtClean="0"/>
              <a:t>再组成</a:t>
            </a:r>
            <a:r>
              <a:rPr lang="en-US" altLang="zh-CN" sz="1600" smtClean="0"/>
              <a:t>RAID 0</a:t>
            </a:r>
            <a:r>
              <a:rPr lang="zh-CN" altLang="en-US" sz="1600" smtClean="0"/>
              <a:t>的</a:t>
            </a:r>
            <a:r>
              <a:rPr lang="en-US" altLang="zh-CN" sz="1600" smtClean="0"/>
              <a:t>RAID 50</a:t>
            </a:r>
            <a:r>
              <a:rPr lang="zh-CN" altLang="en-US" sz="1600" smtClean="0"/>
              <a:t>，每组</a:t>
            </a:r>
            <a:r>
              <a:rPr lang="en-US" altLang="zh-CN" sz="1600" smtClean="0"/>
              <a:t>RAID 5</a:t>
            </a:r>
            <a:r>
              <a:rPr lang="zh-CN" altLang="en-US" sz="1600" smtClean="0"/>
              <a:t>浪费一颗硬盘，利用率为</a:t>
            </a:r>
            <a:r>
              <a:rPr lang="en-US" altLang="zh-CN" sz="1600" smtClean="0"/>
              <a:t>(1-3/9)</a:t>
            </a:r>
            <a:r>
              <a:rPr lang="zh-CN" altLang="en-US" sz="1600" smtClean="0"/>
              <a:t>，</a:t>
            </a:r>
            <a:r>
              <a:rPr lang="en-US" altLang="zh-CN" sz="1600" smtClean="0"/>
              <a:t>RAID 5</a:t>
            </a:r>
            <a:r>
              <a:rPr lang="zh-CN" altLang="en-US" sz="1600" smtClean="0"/>
              <a:t>则为</a:t>
            </a:r>
            <a:r>
              <a:rPr lang="en-US" altLang="zh-CN" sz="1600" smtClean="0"/>
              <a:t>(1-1/9)</a:t>
            </a:r>
            <a:r>
              <a:rPr lang="zh-CN" altLang="en-US" sz="1600" smtClean="0"/>
              <a:t>。</a:t>
            </a:r>
          </a:p>
          <a:p>
            <a:endParaRPr lang="zh-CN" altLang="en-US" sz="1600"/>
          </a:p>
        </p:txBody>
      </p:sp>
      <p:pic>
        <p:nvPicPr>
          <p:cNvPr id="12290" name="Picture 2" descr="RAID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545" y="1538072"/>
            <a:ext cx="6504710" cy="221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475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60</a:t>
            </a:r>
            <a:endParaRPr lang="zh-CN" altLang="en-US"/>
          </a:p>
        </p:txBody>
      </p:sp>
      <p:sp>
        <p:nvSpPr>
          <p:cNvPr id="3" name="内容占位符 2"/>
          <p:cNvSpPr>
            <a:spLocks noGrp="1"/>
          </p:cNvSpPr>
          <p:nvPr>
            <p:ph idx="1"/>
          </p:nvPr>
        </p:nvSpPr>
        <p:spPr>
          <a:xfrm>
            <a:off x="214745" y="1449619"/>
            <a:ext cx="5138651" cy="4600113"/>
          </a:xfrm>
        </p:spPr>
        <p:txBody>
          <a:bodyPr>
            <a:noAutofit/>
          </a:bodyPr>
          <a:lstStyle/>
          <a:p>
            <a:r>
              <a:rPr lang="en-US" altLang="zh-CN" sz="1600" smtClean="0"/>
              <a:t>RAID 6</a:t>
            </a:r>
            <a:r>
              <a:rPr lang="zh-CN" altLang="en-US" sz="1600" smtClean="0"/>
              <a:t>与</a:t>
            </a:r>
            <a:r>
              <a:rPr lang="en-US" altLang="zh-CN" sz="1600" smtClean="0"/>
              <a:t>RAID 0</a:t>
            </a:r>
            <a:r>
              <a:rPr lang="zh-CN" altLang="en-US" sz="1600" smtClean="0"/>
              <a:t>的组合：先作</a:t>
            </a:r>
            <a:r>
              <a:rPr lang="en-US" altLang="zh-CN" sz="1600" smtClean="0"/>
              <a:t>RAID 6</a:t>
            </a:r>
            <a:r>
              <a:rPr lang="zh-CN" altLang="en-US" sz="1600" smtClean="0"/>
              <a:t>，再作</a:t>
            </a:r>
            <a:r>
              <a:rPr lang="en-US" altLang="zh-CN" sz="1600" smtClean="0"/>
              <a:t>RAID 0</a:t>
            </a:r>
            <a:r>
              <a:rPr lang="zh-CN" altLang="en-US" sz="1600" smtClean="0"/>
              <a:t>。换句话说，就是对两组以上的</a:t>
            </a:r>
            <a:r>
              <a:rPr lang="en-US" altLang="zh-CN" sz="1600" smtClean="0"/>
              <a:t>RAID 6</a:t>
            </a:r>
            <a:r>
              <a:rPr lang="zh-CN" altLang="en-US" sz="1600" smtClean="0"/>
              <a:t>作</a:t>
            </a:r>
            <a:r>
              <a:rPr lang="en-US" altLang="zh-CN" sz="1600" smtClean="0"/>
              <a:t>Stripe</a:t>
            </a:r>
            <a:r>
              <a:rPr lang="zh-CN" altLang="en-US" sz="1600" smtClean="0"/>
              <a:t>存取。</a:t>
            </a:r>
            <a:r>
              <a:rPr lang="en-US" altLang="zh-CN" sz="1600" smtClean="0"/>
              <a:t>RAID 6</a:t>
            </a:r>
            <a:r>
              <a:rPr lang="zh-CN" altLang="en-US" sz="1600" smtClean="0"/>
              <a:t>至少需具备</a:t>
            </a:r>
            <a:r>
              <a:rPr lang="en-US" altLang="zh-CN" sz="1600" smtClean="0"/>
              <a:t>4</a:t>
            </a:r>
            <a:r>
              <a:rPr lang="zh-CN" altLang="en-US" sz="1600" smtClean="0"/>
              <a:t>颗硬盘，所以</a:t>
            </a:r>
            <a:r>
              <a:rPr lang="en-US" altLang="zh-CN" sz="1600" smtClean="0"/>
              <a:t>RAID 60</a:t>
            </a:r>
            <a:r>
              <a:rPr lang="zh-CN" altLang="en-US" sz="1600" smtClean="0"/>
              <a:t>的最小需求是</a:t>
            </a:r>
            <a:r>
              <a:rPr lang="en-US" altLang="zh-CN" sz="1600" smtClean="0"/>
              <a:t>8</a:t>
            </a:r>
            <a:r>
              <a:rPr lang="zh-CN" altLang="en-US" sz="1600" smtClean="0"/>
              <a:t>颗硬盘。</a:t>
            </a:r>
          </a:p>
          <a:p>
            <a:endParaRPr lang="zh-CN" altLang="en-US" sz="1600" smtClean="0"/>
          </a:p>
          <a:p>
            <a:r>
              <a:rPr lang="zh-CN" altLang="en-US" sz="1600" smtClean="0"/>
              <a:t>由于底层是以</a:t>
            </a:r>
            <a:r>
              <a:rPr lang="en-US" altLang="zh-CN" sz="1600" smtClean="0"/>
              <a:t>RAID 6</a:t>
            </a:r>
            <a:r>
              <a:rPr lang="zh-CN" altLang="en-US" sz="1600" smtClean="0"/>
              <a:t>组成，所以</a:t>
            </a:r>
            <a:r>
              <a:rPr lang="en-US" altLang="zh-CN" sz="1600" smtClean="0"/>
              <a:t>RAID 60</a:t>
            </a:r>
            <a:r>
              <a:rPr lang="zh-CN" altLang="en-US" sz="1600" smtClean="0"/>
              <a:t>可以容许任一组</a:t>
            </a:r>
            <a:r>
              <a:rPr lang="en-US" altLang="zh-CN" sz="1600" smtClean="0"/>
              <a:t>RAID 6</a:t>
            </a:r>
            <a:r>
              <a:rPr lang="zh-CN" altLang="en-US" sz="1600" smtClean="0"/>
              <a:t>中损毁最多</a:t>
            </a:r>
            <a:r>
              <a:rPr lang="en-US" altLang="zh-CN" sz="1600" smtClean="0"/>
              <a:t>2</a:t>
            </a:r>
            <a:r>
              <a:rPr lang="zh-CN" altLang="en-US" sz="1600" smtClean="0"/>
              <a:t>颗硬盘，而系统仍能维持运作；不过只要底层任一组</a:t>
            </a:r>
            <a:r>
              <a:rPr lang="en-US" altLang="zh-CN" sz="1600" smtClean="0"/>
              <a:t>RAID 6</a:t>
            </a:r>
            <a:r>
              <a:rPr lang="zh-CN" altLang="en-US" sz="1600" smtClean="0"/>
              <a:t>中损毁</a:t>
            </a:r>
            <a:r>
              <a:rPr lang="en-US" altLang="zh-CN" sz="1600" smtClean="0"/>
              <a:t>3</a:t>
            </a:r>
            <a:r>
              <a:rPr lang="zh-CN" altLang="en-US" sz="1600" smtClean="0"/>
              <a:t>颗硬盘，整组</a:t>
            </a:r>
            <a:r>
              <a:rPr lang="en-US" altLang="zh-CN" sz="1600" smtClean="0"/>
              <a:t>RAID 60</a:t>
            </a:r>
            <a:r>
              <a:rPr lang="zh-CN" altLang="en-US" sz="1600" smtClean="0"/>
              <a:t>就会失效，当然这种情况的机率相当低。</a:t>
            </a:r>
          </a:p>
          <a:p>
            <a:endParaRPr lang="zh-CN" altLang="en-US" sz="1600" smtClean="0"/>
          </a:p>
          <a:p>
            <a:r>
              <a:rPr lang="zh-CN" altLang="en-US" sz="1600" smtClean="0"/>
              <a:t>比起单纯的</a:t>
            </a:r>
            <a:r>
              <a:rPr lang="en-US" altLang="zh-CN" sz="1600" smtClean="0"/>
              <a:t>RAID 6</a:t>
            </a:r>
            <a:r>
              <a:rPr lang="zh-CN" altLang="en-US" sz="1600" smtClean="0"/>
              <a:t>，</a:t>
            </a:r>
            <a:r>
              <a:rPr lang="en-US" altLang="zh-CN" sz="1600" smtClean="0"/>
              <a:t>RAID 60</a:t>
            </a:r>
            <a:r>
              <a:rPr lang="zh-CN" altLang="en-US" sz="1600" smtClean="0"/>
              <a:t>的上层透过结合多组</a:t>
            </a:r>
            <a:r>
              <a:rPr lang="en-US" altLang="zh-CN" sz="1600" smtClean="0"/>
              <a:t>RAID 6</a:t>
            </a:r>
            <a:r>
              <a:rPr lang="zh-CN" altLang="en-US" sz="1600" smtClean="0"/>
              <a:t>构成</a:t>
            </a:r>
            <a:r>
              <a:rPr lang="en-US" altLang="zh-CN" sz="1600" smtClean="0"/>
              <a:t>Stripe</a:t>
            </a:r>
            <a:r>
              <a:rPr lang="zh-CN" altLang="en-US" sz="1600" smtClean="0"/>
              <a:t>存取，因此效能较高。不过使用门槛高，而且容量利用率低是较大的问题。</a:t>
            </a:r>
            <a:endParaRPr lang="zh-CN" altLang="en-US" sz="1600"/>
          </a:p>
        </p:txBody>
      </p:sp>
      <p:pic>
        <p:nvPicPr>
          <p:cNvPr id="13314" name="Picture 2" descr="raid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40834"/>
            <a:ext cx="5711268" cy="357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27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100</a:t>
            </a:r>
            <a:endParaRPr lang="zh-CN" altLang="en-US"/>
          </a:p>
        </p:txBody>
      </p:sp>
      <p:sp>
        <p:nvSpPr>
          <p:cNvPr id="3" name="内容占位符 2"/>
          <p:cNvSpPr>
            <a:spLocks noGrp="1"/>
          </p:cNvSpPr>
          <p:nvPr>
            <p:ph idx="1"/>
          </p:nvPr>
        </p:nvSpPr>
        <p:spPr>
          <a:xfrm>
            <a:off x="214745" y="1449619"/>
            <a:ext cx="5138651" cy="4600113"/>
          </a:xfrm>
        </p:spPr>
        <p:txBody>
          <a:bodyPr>
            <a:noAutofit/>
          </a:bodyPr>
          <a:lstStyle/>
          <a:p>
            <a:r>
              <a:rPr lang="zh-CN" altLang="en-US" sz="1600" smtClean="0"/>
              <a:t>相当于更宽的</a:t>
            </a:r>
            <a:r>
              <a:rPr lang="en-US" altLang="zh-CN" sz="1600" smtClean="0"/>
              <a:t>RAID 10</a:t>
            </a:r>
            <a:r>
              <a:rPr lang="zh-CN" altLang="en-US" sz="1600" smtClean="0"/>
              <a:t>。</a:t>
            </a:r>
            <a:endParaRPr lang="en-US" altLang="zh-CN" sz="1600" smtClean="0"/>
          </a:p>
          <a:p>
            <a:r>
              <a:rPr lang="zh-CN" altLang="en-US" sz="1600" smtClean="0"/>
              <a:t>通常是在硬件</a:t>
            </a:r>
            <a:r>
              <a:rPr lang="en-US" altLang="zh-CN" sz="1600" smtClean="0"/>
              <a:t>RAID 10</a:t>
            </a:r>
            <a:r>
              <a:rPr lang="zh-CN" altLang="en-US" sz="1600" smtClean="0"/>
              <a:t>上使用软件</a:t>
            </a:r>
            <a:r>
              <a:rPr lang="en-US" altLang="zh-CN" sz="1600" smtClean="0"/>
              <a:t>RAID 0</a:t>
            </a:r>
            <a:r>
              <a:rPr lang="zh-CN" altLang="en-US" sz="1600" smtClean="0"/>
              <a:t>。</a:t>
            </a:r>
            <a:r>
              <a:rPr lang="en-US" altLang="zh-CN" sz="1600" smtClean="0"/>
              <a:t>	</a:t>
            </a:r>
            <a:endParaRPr lang="zh-CN" altLang="en-US" sz="1600"/>
          </a:p>
        </p:txBody>
      </p:sp>
      <p:pic>
        <p:nvPicPr>
          <p:cNvPr id="15362" name="Picture 2" descr="https://upload.wikimedia.org/wikipedia/commons/thumb/c/ce/RAID_100.svg/510px-RAID_10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203" y="2172840"/>
            <a:ext cx="6932634" cy="315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18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0108" y="1889522"/>
            <a:ext cx="11931043" cy="3729399"/>
          </a:xfrm>
          <a:prstGeom prst="rect">
            <a:avLst/>
          </a:prstGeom>
        </p:spPr>
      </p:pic>
    </p:spTree>
    <p:extLst>
      <p:ext uri="{BB962C8B-B14F-4D97-AF65-F5344CB8AC3E}">
        <p14:creationId xmlns:p14="http://schemas.microsoft.com/office/powerpoint/2010/main" val="175538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Stripe Width </a:t>
            </a:r>
            <a:r>
              <a:rPr lang="zh-CN" altLang="en-US" smtClean="0"/>
              <a:t>和 </a:t>
            </a:r>
            <a:r>
              <a:rPr lang="en-US" altLang="zh-CN" smtClean="0"/>
              <a:t>Stripe Size</a:t>
            </a:r>
            <a:endParaRPr lang="zh-CN" altLang="en-US"/>
          </a:p>
        </p:txBody>
      </p:sp>
      <p:sp>
        <p:nvSpPr>
          <p:cNvPr id="3" name="内容占位符 2"/>
          <p:cNvSpPr>
            <a:spLocks noGrp="1"/>
          </p:cNvSpPr>
          <p:nvPr>
            <p:ph idx="1"/>
          </p:nvPr>
        </p:nvSpPr>
        <p:spPr/>
        <p:txBody>
          <a:bodyPr/>
          <a:lstStyle/>
          <a:p>
            <a:r>
              <a:rPr lang="en-US" altLang="zh-CN" smtClean="0"/>
              <a:t>Stripe Width </a:t>
            </a:r>
            <a:r>
              <a:rPr lang="zh-CN" altLang="en-US" smtClean="0"/>
              <a:t>由阵列的硬件决定，等于阵列中硬盘的个数</a:t>
            </a:r>
            <a:endParaRPr lang="en-US" altLang="zh-CN" smtClean="0"/>
          </a:p>
          <a:p>
            <a:r>
              <a:rPr lang="en-US" altLang="zh-CN" smtClean="0"/>
              <a:t>Stripe Size</a:t>
            </a:r>
            <a:r>
              <a:rPr lang="zh-CN" altLang="en-US" smtClean="0"/>
              <a:t>也称为</a:t>
            </a:r>
            <a:r>
              <a:rPr lang="en-US" altLang="zh-CN" smtClean="0"/>
              <a:t>Block Size</a:t>
            </a:r>
            <a:r>
              <a:rPr lang="zh-CN" altLang="en-US" smtClean="0"/>
              <a:t>、</a:t>
            </a:r>
            <a:r>
              <a:rPr lang="en-US" altLang="zh-CN" smtClean="0"/>
              <a:t>Chunk Size</a:t>
            </a:r>
            <a:r>
              <a:rPr lang="zh-CN" altLang="en-US" smtClean="0"/>
              <a:t>或</a:t>
            </a:r>
            <a:r>
              <a:rPr lang="en-US" altLang="zh-CN" smtClean="0"/>
              <a:t>Stripe Length</a:t>
            </a:r>
            <a:r>
              <a:rPr lang="zh-CN" altLang="en-US" smtClean="0"/>
              <a:t>，该数值与阵列的硬件无关，一般可由用户自定义参数，</a:t>
            </a:r>
            <a:r>
              <a:rPr lang="en-US" altLang="zh-CN" smtClean="0"/>
              <a:t>Stripe Size</a:t>
            </a:r>
            <a:r>
              <a:rPr lang="zh-CN" altLang="en-US" smtClean="0"/>
              <a:t>的大小就是阵列中每个硬盘存放数据的最小单位。</a:t>
            </a:r>
            <a:endParaRPr lang="en-US" altLang="zh-CN" smtClean="0"/>
          </a:p>
          <a:p>
            <a:r>
              <a:rPr lang="zh-CN" altLang="en-US" smtClean="0"/>
              <a:t>以一个</a:t>
            </a:r>
            <a:r>
              <a:rPr lang="en-US" altLang="zh-CN" smtClean="0"/>
              <a:t>Stripe Width</a:t>
            </a:r>
            <a:r>
              <a:rPr lang="zh-CN" altLang="en-US" smtClean="0"/>
              <a:t>为</a:t>
            </a:r>
            <a:r>
              <a:rPr lang="en-US" altLang="zh-CN" smtClean="0"/>
              <a:t>4</a:t>
            </a:r>
            <a:r>
              <a:rPr lang="zh-CN" altLang="en-US" smtClean="0"/>
              <a:t>的</a:t>
            </a:r>
            <a:r>
              <a:rPr lang="en-US" altLang="zh-CN" smtClean="0"/>
              <a:t>RAID 0</a:t>
            </a:r>
            <a:r>
              <a:rPr lang="zh-CN" altLang="en-US" smtClean="0"/>
              <a:t>为例，</a:t>
            </a:r>
            <a:r>
              <a:rPr lang="en-US" altLang="zh-CN" smtClean="0"/>
              <a:t>Stripe Size = 128KB</a:t>
            </a:r>
            <a:r>
              <a:rPr lang="zh-CN" altLang="en-US" smtClean="0"/>
              <a:t>时，假设要将</a:t>
            </a:r>
            <a:r>
              <a:rPr lang="en-US" altLang="zh-CN" smtClean="0"/>
              <a:t>1MB</a:t>
            </a:r>
            <a:r>
              <a:rPr lang="zh-CN" altLang="en-US" smtClean="0"/>
              <a:t>（</a:t>
            </a:r>
            <a:r>
              <a:rPr lang="en-US" altLang="zh-CN" smtClean="0"/>
              <a:t>1024KB</a:t>
            </a:r>
            <a:r>
              <a:rPr lang="zh-CN" altLang="en-US" smtClean="0"/>
              <a:t>）的数据写入阵列，数据分配：</a:t>
            </a:r>
            <a:endParaRPr lang="en-US" altLang="zh-CN" smtClean="0"/>
          </a:p>
          <a:p>
            <a:pPr lvl="1"/>
            <a:r>
              <a:rPr lang="zh-CN" altLang="en-US" smtClean="0"/>
              <a:t>因为</a:t>
            </a:r>
            <a:r>
              <a:rPr lang="en-US" altLang="zh-CN" smtClean="0"/>
              <a:t>Stripe Width</a:t>
            </a:r>
            <a:r>
              <a:rPr lang="zh-CN" altLang="en-US" smtClean="0"/>
              <a:t>为</a:t>
            </a:r>
            <a:r>
              <a:rPr lang="en-US" altLang="zh-CN" smtClean="0"/>
              <a:t>4</a:t>
            </a:r>
            <a:r>
              <a:rPr lang="zh-CN" altLang="en-US" smtClean="0"/>
              <a:t>，首先将</a:t>
            </a:r>
            <a:r>
              <a:rPr lang="en-US" altLang="zh-CN" smtClean="0"/>
              <a:t>1024KB</a:t>
            </a:r>
            <a:r>
              <a:rPr lang="zh-CN" altLang="en-US" smtClean="0"/>
              <a:t>的数据分为</a:t>
            </a:r>
            <a:r>
              <a:rPr lang="en-US" altLang="zh-CN" smtClean="0"/>
              <a:t>4</a:t>
            </a:r>
            <a:r>
              <a:rPr lang="zh-CN" altLang="en-US" smtClean="0"/>
              <a:t>份，每份</a:t>
            </a:r>
            <a:r>
              <a:rPr lang="en-US" altLang="zh-CN" smtClean="0"/>
              <a:t>1024KB/4 = 256KB</a:t>
            </a:r>
            <a:r>
              <a:rPr lang="zh-CN" altLang="en-US" smtClean="0"/>
              <a:t>，即每个硬盘被写入</a:t>
            </a:r>
            <a:r>
              <a:rPr lang="en-US" altLang="zh-CN" smtClean="0"/>
              <a:t>256KB</a:t>
            </a:r>
            <a:r>
              <a:rPr lang="zh-CN" altLang="en-US" smtClean="0"/>
              <a:t>的数据。</a:t>
            </a:r>
            <a:endParaRPr lang="en-US" altLang="zh-CN" smtClean="0"/>
          </a:p>
          <a:p>
            <a:pPr lvl="1"/>
            <a:r>
              <a:rPr lang="zh-CN" altLang="en-US" smtClean="0"/>
              <a:t>因为</a:t>
            </a:r>
            <a:r>
              <a:rPr lang="en-US" altLang="zh-CN" smtClean="0"/>
              <a:t>Stripe Size</a:t>
            </a:r>
            <a:r>
              <a:rPr lang="zh-CN" altLang="en-US" smtClean="0"/>
              <a:t>设定为</a:t>
            </a:r>
            <a:r>
              <a:rPr lang="en-US" altLang="zh-CN" smtClean="0"/>
              <a:t>128KB</a:t>
            </a:r>
            <a:r>
              <a:rPr lang="zh-CN" altLang="en-US" smtClean="0"/>
              <a:t>，因此</a:t>
            </a:r>
            <a:r>
              <a:rPr lang="en-US" altLang="zh-CN" smtClean="0"/>
              <a:t>256KB</a:t>
            </a:r>
            <a:r>
              <a:rPr lang="zh-CN" altLang="en-US" smtClean="0"/>
              <a:t>的数据被分为 </a:t>
            </a:r>
            <a:r>
              <a:rPr lang="en-US" altLang="zh-CN" smtClean="0"/>
              <a:t>256KB/128KB =2 Block</a:t>
            </a:r>
            <a:r>
              <a:rPr lang="zh-CN" altLang="en-US" smtClean="0"/>
              <a:t>后写入硬盘。</a:t>
            </a:r>
            <a:endParaRPr lang="zh-CN" altLang="en-US"/>
          </a:p>
        </p:txBody>
      </p:sp>
    </p:spTree>
    <p:extLst>
      <p:ext uri="{BB962C8B-B14F-4D97-AF65-F5344CB8AC3E}">
        <p14:creationId xmlns:p14="http://schemas.microsoft.com/office/powerpoint/2010/main" val="250377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a:t>
            </a:r>
            <a:r>
              <a:rPr lang="en-US" altLang="zh-CN" smtClean="0"/>
              <a:t>tripe Size</a:t>
            </a:r>
            <a:r>
              <a:rPr lang="zh-CN" altLang="en-US" smtClean="0"/>
              <a:t>的选择</a:t>
            </a:r>
            <a:endParaRPr lang="zh-CN" altLang="en-US"/>
          </a:p>
        </p:txBody>
      </p:sp>
      <p:sp>
        <p:nvSpPr>
          <p:cNvPr id="3" name="内容占位符 2"/>
          <p:cNvSpPr>
            <a:spLocks noGrp="1"/>
          </p:cNvSpPr>
          <p:nvPr>
            <p:ph idx="1"/>
          </p:nvPr>
        </p:nvSpPr>
        <p:spPr/>
        <p:txBody>
          <a:bodyPr/>
          <a:lstStyle/>
          <a:p>
            <a:r>
              <a:rPr lang="zh-CN" altLang="en-US" smtClean="0"/>
              <a:t>逻辑驱动器的</a:t>
            </a:r>
            <a:r>
              <a:rPr lang="en-US" altLang="zh-CN" smtClean="0"/>
              <a:t>Stripe Size</a:t>
            </a:r>
            <a:r>
              <a:rPr lang="zh-CN" altLang="en-US" smtClean="0"/>
              <a:t>，代表控制器每次写入一块物理磁盘的数据量，以</a:t>
            </a:r>
            <a:r>
              <a:rPr lang="en-US" altLang="zh-CN" smtClean="0"/>
              <a:t>KB</a:t>
            </a:r>
            <a:r>
              <a:rPr lang="zh-CN" altLang="en-US" smtClean="0"/>
              <a:t>为单位。</a:t>
            </a:r>
          </a:p>
          <a:p>
            <a:r>
              <a:rPr lang="zh-CN" altLang="en-US" smtClean="0"/>
              <a:t>不同</a:t>
            </a:r>
            <a:r>
              <a:rPr lang="en-US" altLang="zh-CN" smtClean="0"/>
              <a:t>Stripe Size</a:t>
            </a:r>
            <a:r>
              <a:rPr lang="zh-CN" altLang="en-US" smtClean="0"/>
              <a:t>的选择直接影响性能，如</a:t>
            </a:r>
            <a:r>
              <a:rPr lang="en-US" altLang="zh-CN" smtClean="0"/>
              <a:t>IOPS</a:t>
            </a:r>
            <a:r>
              <a:rPr lang="zh-CN" altLang="en-US" smtClean="0"/>
              <a:t>和吞吐量。</a:t>
            </a:r>
          </a:p>
          <a:p>
            <a:pPr lvl="1"/>
            <a:r>
              <a:rPr lang="en-US" altLang="zh-CN" smtClean="0"/>
              <a:t>Stripe Size</a:t>
            </a:r>
            <a:r>
              <a:rPr lang="zh-CN" altLang="en-US" smtClean="0"/>
              <a:t>值小，通过多块磁盘响应多个</a:t>
            </a:r>
            <a:r>
              <a:rPr lang="en-US" altLang="zh-CN" smtClean="0"/>
              <a:t>I/O</a:t>
            </a:r>
            <a:r>
              <a:rPr lang="zh-CN" altLang="en-US" smtClean="0"/>
              <a:t>请求，可以增加</a:t>
            </a:r>
            <a:r>
              <a:rPr lang="en-US" altLang="zh-CN" smtClean="0"/>
              <a:t>I/O</a:t>
            </a:r>
            <a:r>
              <a:rPr lang="zh-CN" altLang="en-US" smtClean="0"/>
              <a:t>访问速率（</a:t>
            </a:r>
            <a:r>
              <a:rPr lang="en-US" altLang="zh-CN" smtClean="0"/>
              <a:t>IOPS</a:t>
            </a:r>
            <a:r>
              <a:rPr lang="zh-CN" altLang="en-US" smtClean="0"/>
              <a:t>）</a:t>
            </a:r>
          </a:p>
          <a:p>
            <a:pPr lvl="1"/>
            <a:r>
              <a:rPr lang="en-US" altLang="zh-CN" smtClean="0"/>
              <a:t>Stripe Size</a:t>
            </a:r>
            <a:r>
              <a:rPr lang="zh-CN" altLang="en-US" smtClean="0"/>
              <a:t>值大，通过多块磁盘响应一个</a:t>
            </a:r>
            <a:r>
              <a:rPr lang="en-US" altLang="zh-CN" smtClean="0"/>
              <a:t>I/O</a:t>
            </a:r>
            <a:r>
              <a:rPr lang="zh-CN" altLang="en-US" smtClean="0"/>
              <a:t>请求，可以增加数据传输速率（</a:t>
            </a:r>
            <a:r>
              <a:rPr lang="en-US" altLang="zh-CN" smtClean="0"/>
              <a:t>Mbps</a:t>
            </a:r>
            <a:r>
              <a:rPr lang="zh-CN" altLang="en-US" smtClean="0"/>
              <a:t>）</a:t>
            </a:r>
            <a:endParaRPr lang="en-US" altLang="zh-CN" smtClean="0"/>
          </a:p>
          <a:p>
            <a:endParaRPr lang="zh-CN" altLang="en-US" smtClean="0"/>
          </a:p>
          <a:p>
            <a:endParaRPr lang="zh-CN" altLang="en-US" smtClean="0"/>
          </a:p>
        </p:txBody>
      </p:sp>
    </p:spTree>
    <p:extLst>
      <p:ext uri="{BB962C8B-B14F-4D97-AF65-F5344CB8AC3E}">
        <p14:creationId xmlns:p14="http://schemas.microsoft.com/office/powerpoint/2010/main" val="252340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Stripe Size </a:t>
            </a:r>
            <a:r>
              <a:rPr lang="zh-CN" altLang="en-US" smtClean="0"/>
              <a:t>评测</a:t>
            </a:r>
            <a:endParaRPr lang="zh-CN" altLang="en-US"/>
          </a:p>
        </p:txBody>
      </p:sp>
      <p:sp>
        <p:nvSpPr>
          <p:cNvPr id="3" name="内容占位符 2"/>
          <p:cNvSpPr>
            <a:spLocks noGrp="1"/>
          </p:cNvSpPr>
          <p:nvPr>
            <p:ph idx="1"/>
          </p:nvPr>
        </p:nvSpPr>
        <p:spPr>
          <a:xfrm>
            <a:off x="838200" y="1487978"/>
            <a:ext cx="10515600" cy="5112327"/>
          </a:xfrm>
        </p:spPr>
        <p:txBody>
          <a:bodyPr>
            <a:normAutofit fontScale="70000" lnSpcReduction="20000"/>
          </a:bodyPr>
          <a:lstStyle/>
          <a:p>
            <a:pPr>
              <a:lnSpc>
                <a:spcPct val="170000"/>
              </a:lnSpc>
            </a:pPr>
            <a:r>
              <a:rPr lang="zh-CN" altLang="en-US" sz="2900">
                <a:latin typeface="楷体" panose="02010609060101010101" pitchFamily="49" charset="-122"/>
                <a:ea typeface="楷体" panose="02010609060101010101" pitchFamily="49" charset="-122"/>
              </a:rPr>
              <a:t>如果典型的</a:t>
            </a:r>
            <a:r>
              <a:rPr lang="en-US" altLang="zh-CN" sz="2900">
                <a:latin typeface="楷体" panose="02010609060101010101" pitchFamily="49" charset="-122"/>
                <a:ea typeface="楷体" panose="02010609060101010101" pitchFamily="49" charset="-122"/>
              </a:rPr>
              <a:t>I/O size</a:t>
            </a:r>
            <a:r>
              <a:rPr lang="zh-CN" altLang="en-US" sz="2900">
                <a:latin typeface="楷体" panose="02010609060101010101" pitchFamily="49" charset="-122"/>
                <a:ea typeface="楷体" panose="02010609060101010101" pitchFamily="49" charset="-122"/>
              </a:rPr>
              <a:t>比</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大，增加</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，从而尽量减少响应同一个</a:t>
            </a:r>
            <a:r>
              <a:rPr lang="en-US" altLang="zh-CN" sz="2900">
                <a:latin typeface="楷体" panose="02010609060101010101" pitchFamily="49" charset="-122"/>
                <a:ea typeface="楷体" panose="02010609060101010101" pitchFamily="49" charset="-122"/>
              </a:rPr>
              <a:t>I/O</a:t>
            </a:r>
            <a:r>
              <a:rPr lang="zh-CN" altLang="en-US" sz="2900">
                <a:latin typeface="楷体" panose="02010609060101010101" pitchFamily="49" charset="-122"/>
                <a:ea typeface="楷体" panose="02010609060101010101" pitchFamily="49" charset="-122"/>
              </a:rPr>
              <a:t>请求的物理磁盘数量。这种设置适合于多用户、数据库、文件系统存储环境。使用单一磁盘响应单一请求，留下其他磁盘同时完成其他</a:t>
            </a:r>
            <a:r>
              <a:rPr lang="en-US" altLang="zh-CN" sz="2900">
                <a:latin typeface="楷体" panose="02010609060101010101" pitchFamily="49" charset="-122"/>
                <a:ea typeface="楷体" panose="02010609060101010101" pitchFamily="49" charset="-122"/>
              </a:rPr>
              <a:t>I/0</a:t>
            </a:r>
            <a:r>
              <a:rPr lang="zh-CN" altLang="en-US" sz="2900">
                <a:latin typeface="楷体" panose="02010609060101010101" pitchFamily="49" charset="-122"/>
                <a:ea typeface="楷体" panose="02010609060101010101" pitchFamily="49" charset="-122"/>
              </a:rPr>
              <a:t>请求。</a:t>
            </a:r>
            <a:endParaRPr lang="en-US" altLang="zh-CN" sz="2900">
              <a:latin typeface="楷体" panose="02010609060101010101" pitchFamily="49" charset="-122"/>
              <a:ea typeface="楷体" panose="02010609060101010101" pitchFamily="49" charset="-122"/>
            </a:endParaRPr>
          </a:p>
          <a:p>
            <a:r>
              <a:rPr lang="zh-CN" altLang="en-US" sz="2900">
                <a:latin typeface="楷体" panose="02010609060101010101" pitchFamily="49" charset="-122"/>
                <a:ea typeface="楷体" panose="02010609060101010101" pitchFamily="49" charset="-122"/>
              </a:rPr>
              <a:t>对于单用户、</a:t>
            </a:r>
            <a:r>
              <a:rPr lang="en-US" altLang="zh-CN" sz="2900">
                <a:latin typeface="楷体" panose="02010609060101010101" pitchFamily="49" charset="-122"/>
                <a:ea typeface="楷体" panose="02010609060101010101" pitchFamily="49" charset="-122"/>
              </a:rPr>
              <a:t>I/O</a:t>
            </a:r>
            <a:r>
              <a:rPr lang="zh-CN" altLang="en-US" sz="2900">
                <a:latin typeface="楷体" panose="02010609060101010101" pitchFamily="49" charset="-122"/>
                <a:ea typeface="楷体" panose="02010609060101010101" pitchFamily="49" charset="-122"/>
              </a:rPr>
              <a:t>值大的环境（如多媒体应用存储），如果一个</a:t>
            </a:r>
            <a:r>
              <a:rPr lang="en-US" altLang="zh-CN" sz="2900">
                <a:latin typeface="楷体" panose="02010609060101010101" pitchFamily="49" charset="-122"/>
                <a:ea typeface="楷体" panose="02010609060101010101" pitchFamily="49" charset="-122"/>
              </a:rPr>
              <a:t>I/O</a:t>
            </a:r>
            <a:r>
              <a:rPr lang="zh-CN" altLang="en-US" sz="2900">
                <a:latin typeface="楷体" panose="02010609060101010101" pitchFamily="49" charset="-122"/>
                <a:ea typeface="楷体" panose="02010609060101010101" pitchFamily="49" charset="-122"/>
              </a:rPr>
              <a:t>请求能被一个</a:t>
            </a:r>
            <a:r>
              <a:rPr lang="en-US" altLang="zh-CN" sz="2900">
                <a:latin typeface="楷体" panose="02010609060101010101" pitchFamily="49" charset="-122"/>
                <a:ea typeface="楷体" panose="02010609060101010101" pitchFamily="49" charset="-122"/>
              </a:rPr>
              <a:t>data stripe</a:t>
            </a:r>
            <a:r>
              <a:rPr lang="zh-CN" altLang="en-US" sz="2900">
                <a:latin typeface="楷体" panose="02010609060101010101" pitchFamily="49" charset="-122"/>
                <a:ea typeface="楷体" panose="02010609060101010101" pitchFamily="49" charset="-122"/>
              </a:rPr>
              <a:t>（</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乘以该</a:t>
            </a:r>
            <a:r>
              <a:rPr lang="en-US" altLang="zh-CN" sz="2900">
                <a:latin typeface="楷体" panose="02010609060101010101" pitchFamily="49" charset="-122"/>
                <a:ea typeface="楷体" panose="02010609060101010101" pitchFamily="49" charset="-122"/>
              </a:rPr>
              <a:t>ARRAY</a:t>
            </a:r>
            <a:r>
              <a:rPr lang="zh-CN" altLang="en-US" sz="2900">
                <a:latin typeface="楷体" panose="02010609060101010101" pitchFamily="49" charset="-122"/>
                <a:ea typeface="楷体" panose="02010609060101010101" pitchFamily="49" charset="-122"/>
              </a:rPr>
              <a:t>中响应</a:t>
            </a:r>
            <a:r>
              <a:rPr lang="en-US" altLang="zh-CN" sz="2900">
                <a:latin typeface="楷体" panose="02010609060101010101" pitchFamily="49" charset="-122"/>
                <a:ea typeface="楷体" panose="02010609060101010101" pitchFamily="49" charset="-122"/>
              </a:rPr>
              <a:t>I/O</a:t>
            </a:r>
            <a:r>
              <a:rPr lang="zh-CN" altLang="en-US" sz="2900">
                <a:latin typeface="楷体" panose="02010609060101010101" pitchFamily="49" charset="-122"/>
                <a:ea typeface="楷体" panose="02010609060101010101" pitchFamily="49" charset="-122"/>
              </a:rPr>
              <a:t>请求的磁盘数量）所响应，将使性能优化。这种情况下，多块磁盘响应同一个</a:t>
            </a:r>
            <a:r>
              <a:rPr lang="en-US" altLang="zh-CN" sz="2900">
                <a:latin typeface="楷体" panose="02010609060101010101" pitchFamily="49" charset="-122"/>
                <a:ea typeface="楷体" panose="02010609060101010101" pitchFamily="49" charset="-122"/>
              </a:rPr>
              <a:t>I/O</a:t>
            </a:r>
            <a:r>
              <a:rPr lang="zh-CN" altLang="en-US" sz="2900">
                <a:latin typeface="楷体" panose="02010609060101010101" pitchFamily="49" charset="-122"/>
                <a:ea typeface="楷体" panose="02010609060101010101" pitchFamily="49" charset="-122"/>
              </a:rPr>
              <a:t>请求，但每块磁盘只被访问一次。</a:t>
            </a:r>
            <a:endParaRPr lang="en-US" altLang="zh-CN" sz="2900">
              <a:latin typeface="楷体" panose="02010609060101010101" pitchFamily="49" charset="-122"/>
              <a:ea typeface="楷体" panose="02010609060101010101" pitchFamily="49" charset="-122"/>
            </a:endParaRPr>
          </a:p>
          <a:p>
            <a:r>
              <a:rPr lang="zh-CN" altLang="en-US" sz="2900">
                <a:latin typeface="楷体" panose="02010609060101010101" pitchFamily="49" charset="-122"/>
                <a:ea typeface="楷体" panose="02010609060101010101" pitchFamily="49" charset="-122"/>
              </a:rPr>
              <a:t>通常小</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适用于数据库，一般</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适用于文件服务器，大</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适用于多媒体应用。</a:t>
            </a:r>
            <a:endParaRPr lang="en-US" altLang="zh-CN" sz="2900">
              <a:latin typeface="楷体" panose="02010609060101010101" pitchFamily="49" charset="-122"/>
              <a:ea typeface="楷体" panose="02010609060101010101" pitchFamily="49" charset="-122"/>
            </a:endParaRPr>
          </a:p>
          <a:p>
            <a:r>
              <a:rPr lang="zh-CN" altLang="en-US" sz="2900">
                <a:latin typeface="楷体" panose="02010609060101010101" pitchFamily="49" charset="-122"/>
                <a:ea typeface="楷体" panose="02010609060101010101" pitchFamily="49" charset="-122"/>
              </a:rPr>
              <a:t>增加</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，理论上会增加最大磁盘吞吐量。</a:t>
            </a:r>
            <a:endParaRPr lang="en-US" altLang="zh-CN" sz="2900">
              <a:latin typeface="楷体" panose="02010609060101010101" pitchFamily="49" charset="-122"/>
              <a:ea typeface="楷体" panose="02010609060101010101" pitchFamily="49" charset="-122"/>
            </a:endParaRPr>
          </a:p>
          <a:p>
            <a:r>
              <a:rPr lang="zh-CN" altLang="en-US" sz="2900">
                <a:latin typeface="楷体" panose="02010609060101010101" pitchFamily="49" charset="-122"/>
                <a:ea typeface="楷体" panose="02010609060101010101" pitchFamily="49" charset="-122"/>
              </a:rPr>
              <a:t>经验</a:t>
            </a:r>
            <a:endParaRPr lang="en-US" altLang="zh-CN" sz="2900">
              <a:latin typeface="楷体" panose="02010609060101010101" pitchFamily="49" charset="-122"/>
              <a:ea typeface="楷体" panose="02010609060101010101" pitchFamily="49" charset="-122"/>
            </a:endParaRPr>
          </a:p>
          <a:p>
            <a:pPr lvl="1"/>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大小可以设置为</a:t>
            </a:r>
            <a:r>
              <a:rPr lang="en-US" altLang="zh-CN" sz="2900">
                <a:latin typeface="楷体" panose="02010609060101010101" pitchFamily="49" charset="-122"/>
                <a:ea typeface="楷体" panose="02010609060101010101" pitchFamily="49" charset="-122"/>
              </a:rPr>
              <a:t>8 KB, 16 KB, 32 KB, 64 KB, 128 KB, </a:t>
            </a:r>
            <a:r>
              <a:rPr lang="zh-CN" altLang="en-US" sz="2900">
                <a:latin typeface="楷体" panose="02010609060101010101" pitchFamily="49" charset="-122"/>
                <a:ea typeface="楷体" panose="02010609060101010101" pitchFamily="49" charset="-122"/>
              </a:rPr>
              <a:t>和 </a:t>
            </a:r>
            <a:r>
              <a:rPr lang="en-US" altLang="zh-CN" sz="2900">
                <a:latin typeface="楷体" panose="02010609060101010101" pitchFamily="49" charset="-122"/>
                <a:ea typeface="楷体" panose="02010609060101010101" pitchFamily="49" charset="-122"/>
              </a:rPr>
              <a:t>256 KB:</a:t>
            </a:r>
          </a:p>
          <a:p>
            <a:pPr lvl="1"/>
            <a:r>
              <a:rPr lang="en-US" altLang="zh-CN" sz="2900">
                <a:latin typeface="楷体" panose="02010609060101010101" pitchFamily="49" charset="-122"/>
                <a:ea typeface="楷体" panose="02010609060101010101" pitchFamily="49" charset="-122"/>
              </a:rPr>
              <a:t>Storage Manager</a:t>
            </a:r>
            <a:r>
              <a:rPr lang="zh-CN" altLang="en-US" sz="2900">
                <a:latin typeface="楷体" panose="02010609060101010101" pitchFamily="49" charset="-122"/>
                <a:ea typeface="楷体" panose="02010609060101010101" pitchFamily="49" charset="-122"/>
              </a:rPr>
              <a:t>设置</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的默认值是</a:t>
            </a:r>
            <a:r>
              <a:rPr lang="en-US" altLang="zh-CN" sz="2900">
                <a:latin typeface="楷体" panose="02010609060101010101" pitchFamily="49" charset="-122"/>
                <a:ea typeface="楷体" panose="02010609060101010101" pitchFamily="49" charset="-122"/>
              </a:rPr>
              <a:t>64 KB.</a:t>
            </a:r>
          </a:p>
          <a:p>
            <a:pPr lvl="1"/>
            <a:r>
              <a:rPr lang="zh-CN" altLang="en-US" sz="2900">
                <a:latin typeface="楷体" panose="02010609060101010101" pitchFamily="49" charset="-122"/>
                <a:ea typeface="楷体" panose="02010609060101010101" pitchFamily="49" charset="-122"/>
              </a:rPr>
              <a:t>对于数据库应用，</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在</a:t>
            </a:r>
            <a:r>
              <a:rPr lang="en-US" altLang="zh-CN" sz="2900">
                <a:latin typeface="楷体" panose="02010609060101010101" pitchFamily="49" charset="-122"/>
                <a:ea typeface="楷体" panose="02010609060101010101" pitchFamily="49" charset="-122"/>
              </a:rPr>
              <a:t>4-16 KB</a:t>
            </a:r>
            <a:r>
              <a:rPr lang="zh-CN" altLang="en-US" sz="2900">
                <a:latin typeface="楷体" panose="02010609060101010101" pitchFamily="49" charset="-122"/>
                <a:ea typeface="楷体" panose="02010609060101010101" pitchFamily="49" charset="-122"/>
              </a:rPr>
              <a:t>之间被证明效果比较好；对于大文件环境，比如流媒体或</a:t>
            </a:r>
            <a:r>
              <a:rPr lang="en-US" altLang="zh-CN" sz="2900">
                <a:latin typeface="楷体" panose="02010609060101010101" pitchFamily="49" charset="-122"/>
                <a:ea typeface="楷体" panose="02010609060101010101" pitchFamily="49" charset="-122"/>
              </a:rPr>
              <a:t>CAD</a:t>
            </a:r>
            <a:r>
              <a:rPr lang="zh-CN" altLang="en-US" sz="2900">
                <a:latin typeface="楷体" panose="02010609060101010101" pitchFamily="49" charset="-122"/>
                <a:ea typeface="楷体" panose="02010609060101010101" pitchFamily="49" charset="-122"/>
              </a:rPr>
              <a:t>，建议</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设置为</a:t>
            </a:r>
            <a:r>
              <a:rPr lang="en-US" altLang="zh-CN" sz="2900">
                <a:latin typeface="楷体" panose="02010609060101010101" pitchFamily="49" charset="-122"/>
                <a:ea typeface="楷体" panose="02010609060101010101" pitchFamily="49" charset="-122"/>
              </a:rPr>
              <a:t>128KB</a:t>
            </a:r>
            <a:r>
              <a:rPr lang="zh-CN" altLang="en-US" sz="2900">
                <a:latin typeface="楷体" panose="02010609060101010101" pitchFamily="49" charset="-122"/>
                <a:ea typeface="楷体" panose="02010609060101010101" pitchFamily="49" charset="-122"/>
              </a:rPr>
              <a:t>以上。</a:t>
            </a:r>
          </a:p>
          <a:p>
            <a:pPr lvl="1"/>
            <a:r>
              <a:rPr lang="zh-CN" altLang="en-US" sz="2900">
                <a:latin typeface="楷体" panose="02010609060101010101" pitchFamily="49" charset="-122"/>
                <a:ea typeface="楷体" panose="02010609060101010101" pitchFamily="49" charset="-122"/>
              </a:rPr>
              <a:t>对于</a:t>
            </a:r>
            <a:r>
              <a:rPr lang="en-US" altLang="zh-CN" sz="2900">
                <a:latin typeface="楷体" panose="02010609060101010101" pitchFamily="49" charset="-122"/>
                <a:ea typeface="楷体" panose="02010609060101010101" pitchFamily="49" charset="-122"/>
              </a:rPr>
              <a:t>Web</a:t>
            </a:r>
            <a:r>
              <a:rPr lang="zh-CN" altLang="en-US" sz="2900">
                <a:latin typeface="楷体" panose="02010609060101010101" pitchFamily="49" charset="-122"/>
                <a:ea typeface="楷体" panose="02010609060101010101" pitchFamily="49" charset="-122"/>
              </a:rPr>
              <a:t>服务器以及文件打印服务器，建议</a:t>
            </a:r>
            <a:r>
              <a:rPr lang="en-US" altLang="zh-CN" sz="2900">
                <a:latin typeface="楷体" panose="02010609060101010101" pitchFamily="49" charset="-122"/>
                <a:ea typeface="楷体" panose="02010609060101010101" pitchFamily="49" charset="-122"/>
              </a:rPr>
              <a:t>Stripe size</a:t>
            </a:r>
            <a:r>
              <a:rPr lang="zh-CN" altLang="en-US" sz="2900">
                <a:latin typeface="楷体" panose="02010609060101010101" pitchFamily="49" charset="-122"/>
                <a:ea typeface="楷体" panose="02010609060101010101" pitchFamily="49" charset="-122"/>
              </a:rPr>
              <a:t>设置为</a:t>
            </a:r>
            <a:r>
              <a:rPr lang="en-US" altLang="zh-CN" sz="2900">
                <a:latin typeface="楷体" panose="02010609060101010101" pitchFamily="49" charset="-122"/>
                <a:ea typeface="楷体" panose="02010609060101010101" pitchFamily="49" charset="-122"/>
              </a:rPr>
              <a:t>16-64 </a:t>
            </a:r>
            <a:r>
              <a:rPr lang="en-US" altLang="zh-CN" sz="2900" smtClean="0">
                <a:latin typeface="楷体" panose="02010609060101010101" pitchFamily="49" charset="-122"/>
                <a:ea typeface="楷体" panose="02010609060101010101" pitchFamily="49" charset="-122"/>
              </a:rPr>
              <a:t>KB</a:t>
            </a:r>
            <a:endParaRPr lang="zh-CN" altLang="en-US" sz="29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727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HDD RAID vs SSD RAID</a:t>
            </a:r>
            <a:endParaRPr lang="zh-CN" altLang="en-US"/>
          </a:p>
        </p:txBody>
      </p:sp>
      <p:pic>
        <p:nvPicPr>
          <p:cNvPr id="7" name="图片 6"/>
          <p:cNvPicPr>
            <a:picLocks noChangeAspect="1"/>
          </p:cNvPicPr>
          <p:nvPr/>
        </p:nvPicPr>
        <p:blipFill>
          <a:blip r:embed="rId2"/>
          <a:stretch>
            <a:fillRect/>
          </a:stretch>
        </p:blipFill>
        <p:spPr>
          <a:xfrm>
            <a:off x="6678555" y="2065497"/>
            <a:ext cx="5354420" cy="1496088"/>
          </a:xfrm>
          <a:prstGeom prst="rect">
            <a:avLst/>
          </a:prstGeom>
        </p:spPr>
      </p:pic>
      <p:sp>
        <p:nvSpPr>
          <p:cNvPr id="12" name="AutoShape 10" descr="https://helpdeskgeek.com/wp-content/pictures/2020/06/hard-159264-1.png.web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内容占位符 2"/>
          <p:cNvSpPr>
            <a:spLocks noGrp="1"/>
          </p:cNvSpPr>
          <p:nvPr>
            <p:ph idx="1"/>
          </p:nvPr>
        </p:nvSpPr>
        <p:spPr>
          <a:xfrm>
            <a:off x="838200" y="1487978"/>
            <a:ext cx="5615609" cy="5112327"/>
          </a:xfrm>
        </p:spPr>
        <p:txBody>
          <a:bodyPr>
            <a:normAutofit fontScale="70000" lnSpcReduction="20000"/>
          </a:bodyPr>
          <a:lstStyle/>
          <a:p>
            <a:pPr>
              <a:lnSpc>
                <a:spcPct val="170000"/>
              </a:lnSpc>
            </a:pPr>
            <a:r>
              <a:rPr lang="zh-CN" altLang="en-US" sz="2900" smtClean="0">
                <a:latin typeface="楷体" panose="02010609060101010101" pitchFamily="49" charset="-122"/>
                <a:ea typeface="楷体" panose="02010609060101010101" pitchFamily="49" charset="-122"/>
              </a:rPr>
              <a:t>适当的</a:t>
            </a:r>
            <a:r>
              <a:rPr lang="en-US" altLang="zh-CN" sz="2900" smtClean="0">
                <a:latin typeface="楷体" panose="02010609060101010101" pitchFamily="49" charset="-122"/>
                <a:ea typeface="楷体" panose="02010609060101010101" pitchFamily="49" charset="-122"/>
              </a:rPr>
              <a:t>RAID</a:t>
            </a:r>
            <a:r>
              <a:rPr lang="zh-CN" altLang="en-US" sz="2900" smtClean="0">
                <a:latin typeface="楷体" panose="02010609060101010101" pitchFamily="49" charset="-122"/>
                <a:ea typeface="楷体" panose="02010609060101010101" pitchFamily="49" charset="-122"/>
              </a:rPr>
              <a:t>可以提供数据保护。</a:t>
            </a:r>
            <a:endParaRPr lang="en-US" altLang="zh-CN" sz="2900" smtClean="0">
              <a:latin typeface="楷体" panose="02010609060101010101" pitchFamily="49" charset="-122"/>
              <a:ea typeface="楷体" panose="02010609060101010101" pitchFamily="49" charset="-122"/>
            </a:endParaRPr>
          </a:p>
          <a:p>
            <a:pPr>
              <a:lnSpc>
                <a:spcPct val="170000"/>
              </a:lnSpc>
            </a:pPr>
            <a:r>
              <a:rPr lang="en-US" altLang="zh-CN" sz="2900" smtClean="0">
                <a:latin typeface="楷体" panose="02010609060101010101" pitchFamily="49" charset="-122"/>
                <a:ea typeface="楷体" panose="02010609060101010101" pitchFamily="49" charset="-122"/>
              </a:rPr>
              <a:t>SSD RAID</a:t>
            </a:r>
            <a:r>
              <a:rPr lang="zh-CN" altLang="en-US" sz="2900" smtClean="0">
                <a:latin typeface="楷体" panose="02010609060101010101" pitchFamily="49" charset="-122"/>
                <a:ea typeface="楷体" panose="02010609060101010101" pitchFamily="49" charset="-122"/>
              </a:rPr>
              <a:t>的最大限制是成本，</a:t>
            </a:r>
            <a:r>
              <a:rPr lang="en-US" altLang="zh-CN" sz="2900" smtClean="0">
                <a:latin typeface="楷体" panose="02010609060101010101" pitchFamily="49" charset="-122"/>
                <a:ea typeface="楷体" panose="02010609060101010101" pitchFamily="49" charset="-122"/>
              </a:rPr>
              <a:t>SSD</a:t>
            </a:r>
            <a:r>
              <a:rPr lang="zh-CN" altLang="en-US" sz="2900" smtClean="0">
                <a:latin typeface="楷体" panose="02010609060101010101" pitchFamily="49" charset="-122"/>
                <a:ea typeface="楷体" panose="02010609060101010101" pitchFamily="49" charset="-122"/>
              </a:rPr>
              <a:t>每</a:t>
            </a:r>
            <a:r>
              <a:rPr lang="en-US" altLang="zh-CN" sz="2900" smtClean="0">
                <a:latin typeface="楷体" panose="02010609060101010101" pitchFamily="49" charset="-122"/>
                <a:ea typeface="楷体" panose="02010609060101010101" pitchFamily="49" charset="-122"/>
              </a:rPr>
              <a:t>GB</a:t>
            </a:r>
            <a:r>
              <a:rPr lang="zh-CN" altLang="en-US" sz="2900" smtClean="0">
                <a:latin typeface="楷体" panose="02010609060101010101" pitchFamily="49" charset="-122"/>
                <a:ea typeface="楷体" panose="02010609060101010101" pitchFamily="49" charset="-122"/>
              </a:rPr>
              <a:t>成本比</a:t>
            </a:r>
            <a:r>
              <a:rPr lang="en-US" altLang="zh-CN" sz="2900" smtClean="0">
                <a:latin typeface="楷体" panose="02010609060101010101" pitchFamily="49" charset="-122"/>
                <a:ea typeface="楷体" panose="02010609060101010101" pitchFamily="49" charset="-122"/>
              </a:rPr>
              <a:t>HDD</a:t>
            </a:r>
            <a:r>
              <a:rPr lang="zh-CN" altLang="en-US" sz="2900" smtClean="0">
                <a:latin typeface="楷体" panose="02010609060101010101" pitchFamily="49" charset="-122"/>
                <a:ea typeface="楷体" panose="02010609060101010101" pitchFamily="49" charset="-122"/>
              </a:rPr>
              <a:t>高。</a:t>
            </a:r>
            <a:endParaRPr lang="en-US" altLang="zh-CN" sz="2900" smtClean="0">
              <a:latin typeface="楷体" panose="02010609060101010101" pitchFamily="49" charset="-122"/>
              <a:ea typeface="楷体" panose="02010609060101010101" pitchFamily="49" charset="-122"/>
            </a:endParaRPr>
          </a:p>
          <a:p>
            <a:pPr>
              <a:lnSpc>
                <a:spcPct val="170000"/>
              </a:lnSpc>
            </a:pPr>
            <a:r>
              <a:rPr lang="zh-CN" altLang="en-US" sz="2900">
                <a:latin typeface="楷体" panose="02010609060101010101" pitchFamily="49" charset="-122"/>
                <a:ea typeface="楷体" panose="02010609060101010101" pitchFamily="49" charset="-122"/>
              </a:rPr>
              <a:t>一个 </a:t>
            </a:r>
            <a:r>
              <a:rPr lang="en-US" altLang="zh-CN" sz="2900">
                <a:latin typeface="楷体" panose="02010609060101010101" pitchFamily="49" charset="-122"/>
                <a:ea typeface="楷体" panose="02010609060101010101" pitchFamily="49" charset="-122"/>
              </a:rPr>
              <a:t>1990 </a:t>
            </a:r>
            <a:r>
              <a:rPr lang="zh-CN" altLang="en-US" sz="2900">
                <a:latin typeface="楷体" panose="02010609060101010101" pitchFamily="49" charset="-122"/>
                <a:ea typeface="楷体" panose="02010609060101010101" pitchFamily="49" charset="-122"/>
              </a:rPr>
              <a:t>年生产的 </a:t>
            </a:r>
            <a:r>
              <a:rPr lang="en-US" altLang="zh-CN" sz="2900">
                <a:latin typeface="楷体" panose="02010609060101010101" pitchFamily="49" charset="-122"/>
                <a:ea typeface="楷体" panose="02010609060101010101" pitchFamily="49" charset="-122"/>
              </a:rPr>
              <a:t>RAID5 </a:t>
            </a:r>
            <a:r>
              <a:rPr lang="zh-CN" altLang="en-US" sz="2900">
                <a:latin typeface="楷体" panose="02010609060101010101" pitchFamily="49" charset="-122"/>
                <a:ea typeface="楷体" panose="02010609060101010101" pitchFamily="49" charset="-122"/>
              </a:rPr>
              <a:t>阵列带有七个硬盘驱动器，每一个驱动器存储空间为 </a:t>
            </a:r>
            <a:r>
              <a:rPr lang="en-US" altLang="zh-CN" sz="2900">
                <a:latin typeface="楷体" panose="02010609060101010101" pitchFamily="49" charset="-122"/>
                <a:ea typeface="楷体" panose="02010609060101010101" pitchFamily="49" charset="-122"/>
              </a:rPr>
              <a:t>4GB</a:t>
            </a:r>
            <a:r>
              <a:rPr lang="zh-CN" altLang="en-US" sz="2900">
                <a:latin typeface="楷体" panose="02010609060101010101" pitchFamily="49" charset="-122"/>
                <a:ea typeface="楷体" panose="02010609060101010101" pitchFamily="49" charset="-122"/>
              </a:rPr>
              <a:t>，可在一到两小时完成修复；而如今生产的 </a:t>
            </a:r>
            <a:r>
              <a:rPr lang="en-US" altLang="zh-CN" sz="2900">
                <a:latin typeface="楷体" panose="02010609060101010101" pitchFamily="49" charset="-122"/>
                <a:ea typeface="楷体" panose="02010609060101010101" pitchFamily="49" charset="-122"/>
              </a:rPr>
              <a:t>RAID5 </a:t>
            </a:r>
            <a:r>
              <a:rPr lang="zh-CN" altLang="en-US" sz="2900">
                <a:latin typeface="楷体" panose="02010609060101010101" pitchFamily="49" charset="-122"/>
                <a:ea typeface="楷体" panose="02010609060101010101" pitchFamily="49" charset="-122"/>
              </a:rPr>
              <a:t>阵列所带的七个硬盘驱动器，每个存储空间为 </a:t>
            </a:r>
            <a:r>
              <a:rPr lang="en-US" altLang="zh-CN" sz="2900">
                <a:latin typeface="楷体" panose="02010609060101010101" pitchFamily="49" charset="-122"/>
                <a:ea typeface="楷体" panose="02010609060101010101" pitchFamily="49" charset="-122"/>
              </a:rPr>
              <a:t>14TB</a:t>
            </a:r>
            <a:r>
              <a:rPr lang="zh-CN" altLang="en-US" sz="2900">
                <a:latin typeface="楷体" panose="02010609060101010101" pitchFamily="49" charset="-122"/>
                <a:ea typeface="楷体" panose="02010609060101010101" pitchFamily="49" charset="-122"/>
              </a:rPr>
              <a:t>，可能花费数天时间才能修复。另一方面，固态硬盘提供的增强性能可以大幅度减少修复时间。</a:t>
            </a:r>
            <a:endParaRPr lang="en-US" altLang="zh-CN" sz="2900" smtClean="0">
              <a:latin typeface="楷体" panose="02010609060101010101" pitchFamily="49" charset="-122"/>
              <a:ea typeface="楷体" panose="02010609060101010101" pitchFamily="49" charset="-122"/>
            </a:endParaRPr>
          </a:p>
          <a:p>
            <a:pPr>
              <a:lnSpc>
                <a:spcPct val="170000"/>
              </a:lnSpc>
            </a:pPr>
            <a:endParaRPr lang="zh-CN" altLang="en-US" sz="29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6584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smtClean="0"/>
              <a:t>外形</a:t>
            </a:r>
            <a:endParaRPr lang="zh-CN" altLang="en-US"/>
          </a:p>
        </p:txBody>
      </p:sp>
      <p:pic>
        <p:nvPicPr>
          <p:cNvPr id="16386" name="Picture 2" descr="redundant array of independent di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371" y="4071046"/>
            <a:ext cx="3709266" cy="264947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Buffalo TeraStation 16TB 51210RH 12-Bay NAS Server (4 x 4T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132" y="68495"/>
            <a:ext cx="4573730" cy="457373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img.tfd.com/cde/_SAT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60936"/>
            <a:ext cx="5898448" cy="371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21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smtClean="0"/>
              <a:t>实现模式（软件和硬件）</a:t>
            </a:r>
            <a:endParaRPr lang="zh-CN" altLang="en-US"/>
          </a:p>
        </p:txBody>
      </p:sp>
      <p:sp>
        <p:nvSpPr>
          <p:cNvPr id="3" name="内容占位符 2"/>
          <p:cNvSpPr>
            <a:spLocks noGrp="1"/>
          </p:cNvSpPr>
          <p:nvPr>
            <p:ph idx="1"/>
          </p:nvPr>
        </p:nvSpPr>
        <p:spPr/>
        <p:txBody>
          <a:bodyPr>
            <a:normAutofit/>
          </a:bodyPr>
          <a:lstStyle/>
          <a:p>
            <a:r>
              <a:rPr lang="zh-CN" altLang="en-US" smtClean="0"/>
              <a:t>软件</a:t>
            </a:r>
            <a:r>
              <a:rPr lang="en-US" altLang="zh-CN" smtClean="0"/>
              <a:t>RAID</a:t>
            </a:r>
          </a:p>
          <a:p>
            <a:pPr lvl="1"/>
            <a:r>
              <a:rPr lang="zh-CN" altLang="en-US" smtClean="0"/>
              <a:t>基于主板的</a:t>
            </a:r>
            <a:r>
              <a:rPr lang="en-US" altLang="zh-CN" smtClean="0"/>
              <a:t>RAID</a:t>
            </a:r>
            <a:r>
              <a:rPr lang="zh-CN" altLang="en-US" smtClean="0"/>
              <a:t>，需要主板支持，通常是</a:t>
            </a:r>
            <a:r>
              <a:rPr lang="en-US" altLang="zh-CN" smtClean="0"/>
              <a:t>CPU</a:t>
            </a:r>
            <a:r>
              <a:rPr lang="zh-CN" altLang="en-US" smtClean="0"/>
              <a:t>内置的</a:t>
            </a:r>
            <a:r>
              <a:rPr lang="en-US" altLang="zh-CN" smtClean="0"/>
              <a:t>RAID</a:t>
            </a:r>
            <a:r>
              <a:rPr lang="zh-CN" altLang="en-US" smtClean="0"/>
              <a:t>功能，不需要专门的</a:t>
            </a:r>
            <a:r>
              <a:rPr lang="en-US" altLang="zh-CN" smtClean="0"/>
              <a:t>RAID</a:t>
            </a:r>
            <a:r>
              <a:rPr lang="zh-CN" altLang="en-US" smtClean="0"/>
              <a:t>卡。</a:t>
            </a:r>
            <a:endParaRPr lang="en-US" altLang="zh-CN" smtClean="0"/>
          </a:p>
          <a:p>
            <a:pPr lvl="1"/>
            <a:r>
              <a:rPr lang="zh-CN" altLang="en-US" smtClean="0"/>
              <a:t>硬件辅助</a:t>
            </a:r>
            <a:r>
              <a:rPr lang="en-US" altLang="zh-CN" smtClean="0"/>
              <a:t>RAID</a:t>
            </a:r>
            <a:r>
              <a:rPr lang="zh-CN" altLang="en-US" smtClean="0"/>
              <a:t>，需要基于</a:t>
            </a:r>
            <a:r>
              <a:rPr lang="en-US" altLang="zh-CN" smtClean="0"/>
              <a:t>fake-RAID</a:t>
            </a:r>
            <a:r>
              <a:rPr lang="zh-CN" altLang="en-US" smtClean="0"/>
              <a:t>（伪</a:t>
            </a:r>
            <a:r>
              <a:rPr lang="en-US" altLang="zh-CN" smtClean="0"/>
              <a:t>RAID</a:t>
            </a:r>
            <a:r>
              <a:rPr lang="zh-CN" altLang="en-US" smtClean="0"/>
              <a:t>）的</a:t>
            </a:r>
            <a:r>
              <a:rPr lang="en-US" altLang="zh-CN" smtClean="0"/>
              <a:t>RAID</a:t>
            </a:r>
            <a:r>
              <a:rPr lang="zh-CN" altLang="en-US" smtClean="0"/>
              <a:t>卡，芯片组的固件只负责内核加载之前对</a:t>
            </a:r>
            <a:r>
              <a:rPr lang="en-US" altLang="zh-CN" smtClean="0"/>
              <a:t>RAID</a:t>
            </a:r>
            <a:r>
              <a:rPr lang="zh-CN" altLang="en-US" smtClean="0"/>
              <a:t>阵列的管理，而内核加载之后，对</a:t>
            </a:r>
            <a:r>
              <a:rPr lang="en-US" altLang="zh-CN" smtClean="0"/>
              <a:t>RAID</a:t>
            </a:r>
            <a:r>
              <a:rPr lang="zh-CN" altLang="en-US" smtClean="0"/>
              <a:t>的控制就移交给内核和</a:t>
            </a:r>
            <a:r>
              <a:rPr lang="en-US" altLang="zh-CN" smtClean="0"/>
              <a:t>CPU</a:t>
            </a:r>
            <a:r>
              <a:rPr lang="zh-CN" altLang="en-US" smtClean="0"/>
              <a:t>了。所以计算仍由</a:t>
            </a:r>
            <a:r>
              <a:rPr lang="en-US" altLang="zh-CN" smtClean="0"/>
              <a:t>CPU</a:t>
            </a:r>
            <a:r>
              <a:rPr lang="zh-CN" altLang="en-US" smtClean="0"/>
              <a:t>完成。</a:t>
            </a:r>
            <a:endParaRPr lang="en-US" altLang="zh-CN" smtClean="0"/>
          </a:p>
          <a:p>
            <a:pPr lvl="1"/>
            <a:r>
              <a:rPr lang="zh-CN" altLang="en-US" smtClean="0"/>
              <a:t>操作系统提供的</a:t>
            </a:r>
            <a:r>
              <a:rPr lang="en-US" altLang="zh-CN" smtClean="0"/>
              <a:t>RAID</a:t>
            </a:r>
            <a:r>
              <a:rPr lang="zh-CN" altLang="en-US" smtClean="0"/>
              <a:t>，如</a:t>
            </a:r>
            <a:r>
              <a:rPr lang="en-US" altLang="zh-CN" smtClean="0"/>
              <a:t>Linux</a:t>
            </a:r>
            <a:r>
              <a:rPr lang="zh-CN" altLang="en-US" smtClean="0"/>
              <a:t>、</a:t>
            </a:r>
            <a:r>
              <a:rPr lang="en-US" altLang="zh-CN" smtClean="0"/>
              <a:t>FreeBSD</a:t>
            </a:r>
            <a:r>
              <a:rPr lang="zh-CN" altLang="en-US" smtClean="0"/>
              <a:t>和</a:t>
            </a:r>
            <a:r>
              <a:rPr lang="en-US" altLang="zh-CN" smtClean="0"/>
              <a:t>Windows Server</a:t>
            </a:r>
            <a:r>
              <a:rPr lang="zh-CN" altLang="en-US" smtClean="0"/>
              <a:t>内置</a:t>
            </a:r>
            <a:r>
              <a:rPr lang="en-US" altLang="zh-CN" smtClean="0"/>
              <a:t>RAID</a:t>
            </a:r>
            <a:r>
              <a:rPr lang="zh-CN" altLang="en-US" smtClean="0"/>
              <a:t>。</a:t>
            </a:r>
            <a:endParaRPr lang="en-US" altLang="zh-CN" smtClean="0"/>
          </a:p>
          <a:p>
            <a:r>
              <a:rPr lang="zh-CN" altLang="en-US" smtClean="0"/>
              <a:t>硬件</a:t>
            </a:r>
            <a:r>
              <a:rPr lang="en-US" altLang="zh-CN" smtClean="0"/>
              <a:t>RAID</a:t>
            </a:r>
          </a:p>
          <a:p>
            <a:pPr lvl="1"/>
            <a:r>
              <a:rPr lang="en-US" altLang="zh-CN" smtClean="0"/>
              <a:t>RIAD</a:t>
            </a:r>
            <a:r>
              <a:rPr lang="zh-CN" altLang="en-US" smtClean="0"/>
              <a:t>卡内置处理器，不需要主机的</a:t>
            </a:r>
            <a:r>
              <a:rPr lang="en-US" altLang="zh-CN" smtClean="0"/>
              <a:t>CPU</a:t>
            </a:r>
            <a:r>
              <a:rPr lang="zh-CN" altLang="en-US" smtClean="0"/>
              <a:t>运算。</a:t>
            </a:r>
            <a:endParaRPr lang="en-US" altLang="zh-CN" smtClean="0"/>
          </a:p>
          <a:p>
            <a:pPr lvl="1"/>
            <a:r>
              <a:rPr lang="zh-CN" altLang="en-US" smtClean="0"/>
              <a:t>价格高。</a:t>
            </a:r>
            <a:endParaRPr lang="zh-CN" altLang="en-US"/>
          </a:p>
        </p:txBody>
      </p:sp>
    </p:spTree>
    <p:extLst>
      <p:ext uri="{BB962C8B-B14F-4D97-AF65-F5344CB8AC3E}">
        <p14:creationId xmlns:p14="http://schemas.microsoft.com/office/powerpoint/2010/main" val="29223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smtClean="0"/>
              <a:t>中的概念和技术</a:t>
            </a:r>
            <a:endParaRPr lang="zh-CN" altLang="en-US"/>
          </a:p>
        </p:txBody>
      </p:sp>
      <p:sp>
        <p:nvSpPr>
          <p:cNvPr id="3" name="内容占位符 2"/>
          <p:cNvSpPr>
            <a:spLocks noGrp="1"/>
          </p:cNvSpPr>
          <p:nvPr>
            <p:ph idx="1"/>
          </p:nvPr>
        </p:nvSpPr>
        <p:spPr/>
        <p:txBody>
          <a:bodyPr>
            <a:normAutofit lnSpcReduction="10000"/>
          </a:bodyPr>
          <a:lstStyle/>
          <a:p>
            <a:r>
              <a:rPr lang="zh-CN" altLang="en-US" smtClean="0"/>
              <a:t>镜像</a:t>
            </a:r>
            <a:endParaRPr lang="en-US" altLang="zh-CN" smtClean="0"/>
          </a:p>
          <a:p>
            <a:pPr marL="457200" lvl="1" indent="0">
              <a:buNone/>
            </a:pPr>
            <a:r>
              <a:rPr lang="zh-CN" altLang="en-US" smtClean="0"/>
              <a:t>将数据复制到多个磁盘，一方面可以提高可靠性，另一方面可并发从两个或多个副本读取数据来提高读性能。显而易见，镜像的写性能要稍低， 确保数据正确地写到多个磁盘需要更多的时间消耗。</a:t>
            </a:r>
            <a:endParaRPr lang="en-US" altLang="zh-CN" smtClean="0"/>
          </a:p>
          <a:p>
            <a:r>
              <a:rPr lang="zh-CN" altLang="en-US" smtClean="0"/>
              <a:t>数据条带</a:t>
            </a:r>
            <a:endParaRPr lang="en-US" altLang="zh-CN" smtClean="0"/>
          </a:p>
          <a:p>
            <a:pPr marL="457200" lvl="1" indent="0">
              <a:buNone/>
            </a:pPr>
            <a:r>
              <a:rPr lang="zh-CN" altLang="en-US" smtClean="0"/>
              <a:t>类似于分布式存储，将一个文件数据存储于不同磁盘中。这种方式可以提升性能。</a:t>
            </a:r>
            <a:endParaRPr lang="en-US" altLang="zh-CN" smtClean="0"/>
          </a:p>
          <a:p>
            <a:r>
              <a:rPr lang="zh-CN" altLang="en-US" smtClean="0"/>
              <a:t>数据校验</a:t>
            </a:r>
            <a:endParaRPr lang="en-US" altLang="zh-CN" smtClean="0"/>
          </a:p>
          <a:p>
            <a:pPr marL="457200" lvl="1" indent="0">
              <a:buNone/>
            </a:pPr>
            <a:r>
              <a:rPr lang="zh-CN" altLang="en-US" smtClean="0"/>
              <a:t>利用冗余数据进行数据错误检测和修复，冗余数据通常采用海明码、异或操作等算法来计算获得。利用校验功能，可以很大程度上提高磁盘阵列的可靠性、鲁棒性和容错能力。不过，数据校验需要从多处读取数据并进行计算和对比，会影响系统性能。</a:t>
            </a:r>
            <a:endParaRPr lang="zh-CN" altLang="en-US"/>
          </a:p>
        </p:txBody>
      </p:sp>
    </p:spTree>
    <p:extLst>
      <p:ext uri="{BB962C8B-B14F-4D97-AF65-F5344CB8AC3E}">
        <p14:creationId xmlns:p14="http://schemas.microsoft.com/office/powerpoint/2010/main" val="304870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a:t>
            </a:r>
            <a:r>
              <a:rPr lang="zh-CN" altLang="en-US"/>
              <a:t>等级</a:t>
            </a:r>
          </a:p>
        </p:txBody>
      </p:sp>
      <p:pic>
        <p:nvPicPr>
          <p:cNvPr id="4" name="图片 3"/>
          <p:cNvPicPr>
            <a:picLocks noChangeAspect="1"/>
          </p:cNvPicPr>
          <p:nvPr/>
        </p:nvPicPr>
        <p:blipFill>
          <a:blip r:embed="rId2"/>
          <a:stretch>
            <a:fillRect/>
          </a:stretch>
        </p:blipFill>
        <p:spPr>
          <a:xfrm>
            <a:off x="936568" y="1445115"/>
            <a:ext cx="8614756" cy="5161831"/>
          </a:xfrm>
          <a:prstGeom prst="rect">
            <a:avLst/>
          </a:prstGeom>
        </p:spPr>
      </p:pic>
    </p:spTree>
    <p:extLst>
      <p:ext uri="{BB962C8B-B14F-4D97-AF65-F5344CB8AC3E}">
        <p14:creationId xmlns:p14="http://schemas.microsoft.com/office/powerpoint/2010/main" val="306329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Standard RAID</a:t>
            </a:r>
            <a:endParaRPr lang="zh-CN" altLang="en-US"/>
          </a:p>
        </p:txBody>
      </p:sp>
      <p:sp>
        <p:nvSpPr>
          <p:cNvPr id="3" name="内容占位符 2"/>
          <p:cNvSpPr>
            <a:spLocks noGrp="1"/>
          </p:cNvSpPr>
          <p:nvPr>
            <p:ph idx="1"/>
          </p:nvPr>
        </p:nvSpPr>
        <p:spPr/>
        <p:txBody>
          <a:bodyPr/>
          <a:lstStyle/>
          <a:p>
            <a:r>
              <a:rPr lang="en-US" altLang="zh-CN" smtClean="0"/>
              <a:t>RAID 0</a:t>
            </a:r>
          </a:p>
          <a:p>
            <a:r>
              <a:rPr lang="en-US" altLang="zh-CN" smtClean="0"/>
              <a:t>RAID 1</a:t>
            </a:r>
          </a:p>
          <a:p>
            <a:r>
              <a:rPr lang="en-US" altLang="zh-CN" smtClean="0"/>
              <a:t>RAID 2</a:t>
            </a:r>
          </a:p>
          <a:p>
            <a:r>
              <a:rPr lang="en-US" altLang="zh-CN" smtClean="0"/>
              <a:t>RAID 3</a:t>
            </a:r>
          </a:p>
          <a:p>
            <a:r>
              <a:rPr lang="en-US" altLang="zh-CN" smtClean="0"/>
              <a:t>RAID 4</a:t>
            </a:r>
          </a:p>
          <a:p>
            <a:r>
              <a:rPr lang="en-US" altLang="zh-CN" smtClean="0"/>
              <a:t>RAID 5</a:t>
            </a:r>
          </a:p>
          <a:p>
            <a:r>
              <a:rPr lang="en-US" altLang="zh-CN" smtClean="0"/>
              <a:t>RAID 6</a:t>
            </a:r>
            <a:endParaRPr lang="zh-CN" altLang="en-US"/>
          </a:p>
        </p:txBody>
      </p:sp>
    </p:spTree>
    <p:extLst>
      <p:ext uri="{BB962C8B-B14F-4D97-AF65-F5344CB8AC3E}">
        <p14:creationId xmlns:p14="http://schemas.microsoft.com/office/powerpoint/2010/main" val="42058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0</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RAID0 </a:t>
            </a:r>
            <a:r>
              <a:rPr lang="zh-CN" altLang="en-US" sz="1600" smtClean="0"/>
              <a:t>是一种简单的、无数据校验的数据条带化技术。实际上不是一种真正的 </a:t>
            </a:r>
            <a:r>
              <a:rPr lang="en-US" altLang="zh-CN" sz="1600" smtClean="0"/>
              <a:t>RAID </a:t>
            </a:r>
            <a:r>
              <a:rPr lang="zh-CN" altLang="en-US" sz="1600" smtClean="0"/>
              <a:t>，因为它并不提供任何形式的冗余策略。 </a:t>
            </a:r>
            <a:r>
              <a:rPr lang="en-US" altLang="zh-CN" sz="1600" smtClean="0"/>
              <a:t>RAID0 </a:t>
            </a:r>
            <a:r>
              <a:rPr lang="zh-CN" altLang="en-US" sz="1600" smtClean="0"/>
              <a:t>将所在磁盘条带化后组成大容量的存储空间（如图所示），将数据分散存储在所有磁盘中，以独立访问方式实现多块磁盘的并读访问。由于可以并发执行 </a:t>
            </a:r>
            <a:r>
              <a:rPr lang="en-US" altLang="zh-CN" sz="1600" smtClean="0"/>
              <a:t>I/O </a:t>
            </a:r>
            <a:r>
              <a:rPr lang="zh-CN" altLang="en-US" sz="1600" smtClean="0"/>
              <a:t>操作，总线带宽得到充分利用。再加上不需要进行数据校验，</a:t>
            </a:r>
            <a:r>
              <a:rPr lang="en-US" altLang="zh-CN" sz="1600" smtClean="0"/>
              <a:t>RAID0 </a:t>
            </a:r>
            <a:r>
              <a:rPr lang="zh-CN" altLang="en-US" sz="1600" smtClean="0"/>
              <a:t>的性能在所有 </a:t>
            </a:r>
            <a:r>
              <a:rPr lang="en-US" altLang="zh-CN" sz="1600" smtClean="0"/>
              <a:t>RAID </a:t>
            </a:r>
            <a:r>
              <a:rPr lang="zh-CN" altLang="en-US" sz="1600" smtClean="0"/>
              <a:t>等级中是最高的。理论上讲，一个由 </a:t>
            </a:r>
            <a:r>
              <a:rPr lang="en-US" altLang="zh-CN" sz="1600" smtClean="0"/>
              <a:t>n </a:t>
            </a:r>
            <a:r>
              <a:rPr lang="zh-CN" altLang="en-US" sz="1600" smtClean="0"/>
              <a:t>块磁盘组成的 </a:t>
            </a:r>
            <a:r>
              <a:rPr lang="en-US" altLang="zh-CN" sz="1600" smtClean="0"/>
              <a:t>RAID0 </a:t>
            </a:r>
            <a:r>
              <a:rPr lang="zh-CN" altLang="en-US" sz="1600" smtClean="0"/>
              <a:t>，它的读写性能是单个磁盘性能的 </a:t>
            </a:r>
            <a:r>
              <a:rPr lang="en-US" altLang="zh-CN" sz="1600" smtClean="0"/>
              <a:t>n </a:t>
            </a:r>
            <a:r>
              <a:rPr lang="zh-CN" altLang="en-US" sz="1600" smtClean="0"/>
              <a:t>倍，但由于总线带宽等多种因素的限制，实际的性能提升低于理论值。</a:t>
            </a:r>
          </a:p>
          <a:p>
            <a:r>
              <a:rPr lang="en-US" altLang="zh-CN" sz="1600" smtClean="0"/>
              <a:t>RAID0 </a:t>
            </a:r>
            <a:r>
              <a:rPr lang="zh-CN" altLang="en-US" sz="1600" smtClean="0"/>
              <a:t>具有低成本、高读写性能、 </a:t>
            </a:r>
            <a:r>
              <a:rPr lang="en-US" altLang="zh-CN" sz="1600" smtClean="0"/>
              <a:t>100% </a:t>
            </a:r>
            <a:r>
              <a:rPr lang="zh-CN" altLang="en-US" sz="1600" smtClean="0"/>
              <a:t>的高存储空间利用率等优点，但是它不提供数据冗余保护，一旦数据损坏，将无法恢复。 因此， </a:t>
            </a:r>
            <a:r>
              <a:rPr lang="en-US" altLang="zh-CN" sz="1600" smtClean="0"/>
              <a:t>RAID0 </a:t>
            </a:r>
            <a:r>
              <a:rPr lang="zh-CN" altLang="en-US" sz="1600" smtClean="0"/>
              <a:t>一般适用于对性能要求严格但对数据安全性和可靠性不高的应用，如视频、音频存储、临时数据缓存空间等。</a:t>
            </a:r>
            <a:endParaRPr lang="zh-CN" altLang="en-US" sz="1600"/>
          </a:p>
        </p:txBody>
      </p:sp>
      <p:pic>
        <p:nvPicPr>
          <p:cNvPr id="1026" name="Picture 2" descr="RAID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894" y="1105591"/>
            <a:ext cx="2903509" cy="44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3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RAID 1</a:t>
            </a:r>
            <a:endParaRPr lang="zh-CN" altLang="en-US"/>
          </a:p>
        </p:txBody>
      </p:sp>
      <p:sp>
        <p:nvSpPr>
          <p:cNvPr id="3" name="内容占位符 2"/>
          <p:cNvSpPr>
            <a:spLocks noGrp="1"/>
          </p:cNvSpPr>
          <p:nvPr>
            <p:ph idx="1"/>
          </p:nvPr>
        </p:nvSpPr>
        <p:spPr>
          <a:xfrm>
            <a:off x="838200" y="1825624"/>
            <a:ext cx="5138651" cy="4600113"/>
          </a:xfrm>
        </p:spPr>
        <p:txBody>
          <a:bodyPr>
            <a:noAutofit/>
          </a:bodyPr>
          <a:lstStyle/>
          <a:p>
            <a:r>
              <a:rPr lang="en-US" altLang="zh-CN" sz="1600" smtClean="0"/>
              <a:t>RAID1 </a:t>
            </a:r>
            <a:r>
              <a:rPr lang="zh-CN" altLang="en-US" sz="1600" smtClean="0"/>
              <a:t>称为镜像，它将数据完全一致地分别写到工作磁盘和镜像 磁盘，它的磁盘空间利用率为 </a:t>
            </a:r>
            <a:r>
              <a:rPr lang="en-US" altLang="zh-CN" sz="1600" smtClean="0"/>
              <a:t>50% </a:t>
            </a:r>
            <a:r>
              <a:rPr lang="zh-CN" altLang="en-US" sz="1600" smtClean="0"/>
              <a:t>。 </a:t>
            </a:r>
            <a:r>
              <a:rPr lang="en-US" altLang="zh-CN" sz="1600" smtClean="0"/>
              <a:t>RAID1 </a:t>
            </a:r>
            <a:r>
              <a:rPr lang="zh-CN" altLang="en-US" sz="1600" smtClean="0"/>
              <a:t>在数据写入时，响应时间会有所影响，但是读数据的时候没有影响。 </a:t>
            </a:r>
            <a:r>
              <a:rPr lang="en-US" altLang="zh-CN" sz="1600" smtClean="0"/>
              <a:t>RAID1 </a:t>
            </a:r>
            <a:r>
              <a:rPr lang="zh-CN" altLang="en-US" sz="1600" smtClean="0"/>
              <a:t>提供了最佳的数据保护，一旦工作磁盘发生故障，系统自动从镜像磁盘读取数据，不会影响用户工作。</a:t>
            </a:r>
          </a:p>
          <a:p>
            <a:endParaRPr lang="zh-CN" altLang="en-US" sz="1600" smtClean="0"/>
          </a:p>
          <a:p>
            <a:r>
              <a:rPr lang="en-US" altLang="zh-CN" sz="1600" smtClean="0"/>
              <a:t>RAID1 </a:t>
            </a:r>
            <a:r>
              <a:rPr lang="zh-CN" altLang="en-US" sz="1600" smtClean="0"/>
              <a:t>与 </a:t>
            </a:r>
            <a:r>
              <a:rPr lang="en-US" altLang="zh-CN" sz="1600" smtClean="0"/>
              <a:t>RAID0 </a:t>
            </a:r>
            <a:r>
              <a:rPr lang="zh-CN" altLang="en-US" sz="1600" smtClean="0"/>
              <a:t>刚好相反，是为了增强数据安全性使两块 磁盘数据呈现完全镜像，从而达到安全性好、技术简单、管理方便。 </a:t>
            </a:r>
            <a:r>
              <a:rPr lang="en-US" altLang="zh-CN" sz="1600" smtClean="0"/>
              <a:t>RAID1 </a:t>
            </a:r>
            <a:r>
              <a:rPr lang="zh-CN" altLang="en-US" sz="1600" smtClean="0"/>
              <a:t>拥有完全容错的能力，但实现成本高。 </a:t>
            </a:r>
            <a:r>
              <a:rPr lang="en-US" altLang="zh-CN" sz="1600" smtClean="0"/>
              <a:t>RAID1 </a:t>
            </a:r>
            <a:r>
              <a:rPr lang="zh-CN" altLang="en-US" sz="1600" smtClean="0"/>
              <a:t>应用于对顺序读写性能要求高以及对数据保护极为重视的应用，如对邮件系统的数据保护。</a:t>
            </a:r>
            <a:endParaRPr lang="zh-CN" altLang="en-US" sz="1600"/>
          </a:p>
        </p:txBody>
      </p:sp>
      <p:pic>
        <p:nvPicPr>
          <p:cNvPr id="2050" name="Picture 2" descr="RAI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58" y="1690688"/>
            <a:ext cx="2728941" cy="419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667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2991</Words>
  <Application>Microsoft Office PowerPoint</Application>
  <PresentationFormat>宽屏</PresentationFormat>
  <Paragraphs>111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楷体</vt:lpstr>
      <vt:lpstr>Arial</vt:lpstr>
      <vt:lpstr>Office 主题​​</vt:lpstr>
      <vt:lpstr>RAID技术</vt:lpstr>
      <vt:lpstr>RAID定义</vt:lpstr>
      <vt:lpstr>RAID外形</vt:lpstr>
      <vt:lpstr>RAID实现模式（软件和硬件）</vt:lpstr>
      <vt:lpstr>RAID中的概念和技术</vt:lpstr>
      <vt:lpstr>RAID等级</vt:lpstr>
      <vt:lpstr>Standard RAID</vt:lpstr>
      <vt:lpstr>RAID 0</vt:lpstr>
      <vt:lpstr>RAID 1</vt:lpstr>
      <vt:lpstr>RAID 2</vt:lpstr>
      <vt:lpstr>RAID 3</vt:lpstr>
      <vt:lpstr>RAID 4</vt:lpstr>
      <vt:lpstr>RAID 5</vt:lpstr>
      <vt:lpstr>RAID 6</vt:lpstr>
      <vt:lpstr>PowerPoint 演示文稿</vt:lpstr>
      <vt:lpstr>Nested RAID（Hybrid RAID）</vt:lpstr>
      <vt:lpstr>RAID 10 和 RAID 01</vt:lpstr>
      <vt:lpstr>PowerPoint 演示文稿</vt:lpstr>
      <vt:lpstr>RAID 03</vt:lpstr>
      <vt:lpstr>RAID 50</vt:lpstr>
      <vt:lpstr>RAID 60</vt:lpstr>
      <vt:lpstr>RAID 100</vt:lpstr>
      <vt:lpstr>PowerPoint 演示文稿</vt:lpstr>
      <vt:lpstr>Stripe Width 和 Stripe Size</vt:lpstr>
      <vt:lpstr>Stripe Size的选择</vt:lpstr>
      <vt:lpstr>Stripe Size 评测</vt:lpstr>
      <vt:lpstr>HDD RAID vs SSD RAID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47</cp:revision>
  <dcterms:created xsi:type="dcterms:W3CDTF">2020-09-24T12:40:36Z</dcterms:created>
  <dcterms:modified xsi:type="dcterms:W3CDTF">2021-09-12T08:49:05Z</dcterms:modified>
</cp:coreProperties>
</file>