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0" r:id="rId3"/>
    <p:sldId id="318" r:id="rId4"/>
    <p:sldId id="321" r:id="rId5"/>
    <p:sldId id="317" r:id="rId6"/>
    <p:sldId id="303" r:id="rId7"/>
    <p:sldId id="325" r:id="rId8"/>
    <p:sldId id="326" r:id="rId9"/>
    <p:sldId id="304" r:id="rId10"/>
    <p:sldId id="323" r:id="rId11"/>
    <p:sldId id="292" r:id="rId12"/>
    <p:sldId id="291" r:id="rId13"/>
    <p:sldId id="293" r:id="rId14"/>
    <p:sldId id="322" r:id="rId15"/>
    <p:sldId id="324" r:id="rId16"/>
    <p:sldId id="320" r:id="rId17"/>
    <p:sldId id="302" r:id="rId18"/>
    <p:sldId id="296" r:id="rId19"/>
    <p:sldId id="298" r:id="rId20"/>
    <p:sldId id="299" r:id="rId21"/>
    <p:sldId id="300" r:id="rId22"/>
    <p:sldId id="308" r:id="rId23"/>
    <p:sldId id="307" r:id="rId24"/>
    <p:sldId id="309" r:id="rId25"/>
    <p:sldId id="305" r:id="rId26"/>
    <p:sldId id="306" r:id="rId27"/>
    <p:sldId id="301" r:id="rId28"/>
    <p:sldId id="294" r:id="rId29"/>
    <p:sldId id="310" r:id="rId30"/>
    <p:sldId id="311" r:id="rId31"/>
    <p:sldId id="312" r:id="rId32"/>
    <p:sldId id="313" r:id="rId33"/>
    <p:sldId id="315" r:id="rId34"/>
    <p:sldId id="314" r:id="rId35"/>
    <p:sldId id="316" r:id="rId36"/>
    <p:sldId id="289"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80536" autoAdjust="0"/>
  </p:normalViewPr>
  <p:slideViewPr>
    <p:cSldViewPr snapToGrid="0">
      <p:cViewPr varScale="1">
        <p:scale>
          <a:sx n="88" d="100"/>
          <a:sy n="88" d="100"/>
        </p:scale>
        <p:origin x="14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F189D-AE99-4707-91B3-812F84E7AEA4}" type="datetimeFigureOut">
              <a:rPr lang="zh-CN" altLang="en-US" smtClean="0"/>
              <a:t>2021/9/12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2BB1D-E76B-4B74-B76A-C892A5465D18}" type="slidenum">
              <a:rPr lang="zh-CN" altLang="en-US" smtClean="0"/>
              <a:t>‹#›</a:t>
            </a:fld>
            <a:endParaRPr lang="zh-CN" altLang="en-US"/>
          </a:p>
        </p:txBody>
      </p:sp>
    </p:spTree>
    <p:extLst>
      <p:ext uri="{BB962C8B-B14F-4D97-AF65-F5344CB8AC3E}">
        <p14:creationId xmlns:p14="http://schemas.microsoft.com/office/powerpoint/2010/main" val="161215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19</a:t>
            </a:fld>
            <a:endParaRPr lang="zh-CN" altLang="en-US"/>
          </a:p>
        </p:txBody>
      </p:sp>
    </p:spTree>
    <p:extLst>
      <p:ext uri="{BB962C8B-B14F-4D97-AF65-F5344CB8AC3E}">
        <p14:creationId xmlns:p14="http://schemas.microsoft.com/office/powerpoint/2010/main" val="4279336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30</a:t>
            </a:fld>
            <a:endParaRPr lang="zh-CN" altLang="en-US"/>
          </a:p>
        </p:txBody>
      </p:sp>
    </p:spTree>
    <p:extLst>
      <p:ext uri="{BB962C8B-B14F-4D97-AF65-F5344CB8AC3E}">
        <p14:creationId xmlns:p14="http://schemas.microsoft.com/office/powerpoint/2010/main" val="162334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smtClean="0">
                <a:solidFill>
                  <a:schemeClr val="tx1"/>
                </a:solidFill>
                <a:effectLst/>
                <a:latin typeface="+mn-lt"/>
                <a:ea typeface="+mn-ea"/>
                <a:cs typeface="+mn-cs"/>
              </a:rPr>
              <a:t>设置目录权限为</a:t>
            </a:r>
            <a:r>
              <a:rPr lang="en-US" altLang="zh-CN" sz="1200" b="0" kern="1200" smtClean="0">
                <a:solidFill>
                  <a:schemeClr val="tx1"/>
                </a:solidFill>
                <a:effectLst/>
                <a:latin typeface="+mn-lt"/>
                <a:ea typeface="+mn-ea"/>
                <a:cs typeface="+mn-cs"/>
              </a:rPr>
              <a:t>2770</a:t>
            </a:r>
            <a:r>
              <a:rPr lang="zh-CN" altLang="en-US" sz="1200" b="0" kern="1200" smtClean="0">
                <a:solidFill>
                  <a:schemeClr val="tx1"/>
                </a:solidFill>
                <a:effectLst/>
                <a:latin typeface="+mn-lt"/>
                <a:ea typeface="+mn-ea"/>
                <a:cs typeface="+mn-cs"/>
              </a:rPr>
              <a:t>，其中第一个数字</a:t>
            </a:r>
            <a:r>
              <a:rPr lang="en-US" altLang="zh-CN" sz="1200" b="0" kern="1200" smtClean="0">
                <a:solidFill>
                  <a:schemeClr val="tx1"/>
                </a:solidFill>
                <a:effectLst/>
                <a:latin typeface="+mn-lt"/>
                <a:ea typeface="+mn-ea"/>
                <a:cs typeface="+mn-cs"/>
              </a:rPr>
              <a:t>2</a:t>
            </a:r>
            <a:r>
              <a:rPr lang="zh-CN" altLang="en-US" sz="1200" b="0" kern="1200" smtClean="0">
                <a:solidFill>
                  <a:schemeClr val="tx1"/>
                </a:solidFill>
                <a:effectLst/>
                <a:latin typeface="+mn-lt"/>
                <a:ea typeface="+mn-ea"/>
                <a:cs typeface="+mn-cs"/>
              </a:rPr>
              <a:t>（分别可以为</a:t>
            </a:r>
            <a:r>
              <a:rPr lang="en-US" altLang="zh-CN" sz="1200" b="0" kern="1200" smtClean="0">
                <a:solidFill>
                  <a:schemeClr val="tx1"/>
                </a:solidFill>
                <a:effectLst/>
                <a:latin typeface="+mn-lt"/>
                <a:ea typeface="+mn-ea"/>
                <a:cs typeface="+mn-cs"/>
              </a:rPr>
              <a:t>4</a:t>
            </a:r>
            <a:r>
              <a:rPr lang="zh-CN" altLang="en-US" sz="1200" b="0" kern="1200" smtClean="0">
                <a:solidFill>
                  <a:schemeClr val="tx1"/>
                </a:solidFill>
                <a:effectLst/>
                <a:latin typeface="+mn-lt"/>
                <a:ea typeface="+mn-ea"/>
                <a:cs typeface="+mn-cs"/>
              </a:rPr>
              <a:t>：</a:t>
            </a:r>
            <a:r>
              <a:rPr lang="en-US" altLang="zh-CN" sz="1200" b="0" kern="1200" smtClean="0">
                <a:solidFill>
                  <a:schemeClr val="tx1"/>
                </a:solidFill>
                <a:effectLst/>
                <a:latin typeface="+mn-lt"/>
                <a:ea typeface="+mn-ea"/>
                <a:cs typeface="+mn-cs"/>
              </a:rPr>
              <a:t>SUID</a:t>
            </a:r>
            <a:r>
              <a:rPr lang="zh-CN" altLang="en-US" sz="1200" b="0" kern="1200" smtClean="0">
                <a:solidFill>
                  <a:schemeClr val="tx1"/>
                </a:solidFill>
                <a:effectLst/>
                <a:latin typeface="+mn-lt"/>
                <a:ea typeface="+mn-ea"/>
                <a:cs typeface="+mn-cs"/>
              </a:rPr>
              <a:t>、</a:t>
            </a:r>
            <a:r>
              <a:rPr lang="en-US" altLang="zh-CN" sz="1200" b="0" kern="1200" smtClean="0">
                <a:solidFill>
                  <a:schemeClr val="tx1"/>
                </a:solidFill>
                <a:effectLst/>
                <a:latin typeface="+mn-lt"/>
                <a:ea typeface="+mn-ea"/>
                <a:cs typeface="+mn-cs"/>
              </a:rPr>
              <a:t>2</a:t>
            </a:r>
            <a:r>
              <a:rPr lang="zh-CN" altLang="en-US" sz="1200" b="0" kern="1200" smtClean="0">
                <a:solidFill>
                  <a:schemeClr val="tx1"/>
                </a:solidFill>
                <a:effectLst/>
                <a:latin typeface="+mn-lt"/>
                <a:ea typeface="+mn-ea"/>
                <a:cs typeface="+mn-cs"/>
              </a:rPr>
              <a:t>：</a:t>
            </a:r>
            <a:r>
              <a:rPr lang="en-US" altLang="zh-CN" sz="1200" b="0" kern="1200" smtClean="0">
                <a:solidFill>
                  <a:schemeClr val="tx1"/>
                </a:solidFill>
                <a:effectLst/>
                <a:latin typeface="+mn-lt"/>
                <a:ea typeface="+mn-ea"/>
                <a:cs typeface="+mn-cs"/>
              </a:rPr>
              <a:t>SGID</a:t>
            </a:r>
            <a:r>
              <a:rPr lang="zh-CN" altLang="en-US" sz="1200" b="0" kern="1200" smtClean="0">
                <a:solidFill>
                  <a:schemeClr val="tx1"/>
                </a:solidFill>
                <a:effectLst/>
                <a:latin typeface="+mn-lt"/>
                <a:ea typeface="+mn-ea"/>
                <a:cs typeface="+mn-cs"/>
              </a:rPr>
              <a:t>、</a:t>
            </a:r>
            <a:r>
              <a:rPr lang="en-US" altLang="zh-CN" sz="1200" b="0" kern="1200" smtClean="0">
                <a:solidFill>
                  <a:schemeClr val="tx1"/>
                </a:solidFill>
                <a:effectLst/>
                <a:latin typeface="+mn-lt"/>
                <a:ea typeface="+mn-ea"/>
                <a:cs typeface="+mn-cs"/>
              </a:rPr>
              <a:t>1</a:t>
            </a:r>
            <a:r>
              <a:rPr lang="zh-CN" altLang="en-US" sz="1200" b="0" kern="1200" smtClean="0">
                <a:solidFill>
                  <a:schemeClr val="tx1"/>
                </a:solidFill>
                <a:effectLst/>
                <a:latin typeface="+mn-lt"/>
                <a:ea typeface="+mn-ea"/>
                <a:cs typeface="+mn-cs"/>
              </a:rPr>
              <a:t>：</a:t>
            </a:r>
            <a:r>
              <a:rPr lang="en-US" altLang="zh-CN" sz="1200" b="0" kern="1200" smtClean="0">
                <a:solidFill>
                  <a:schemeClr val="tx1"/>
                </a:solidFill>
                <a:effectLst/>
                <a:latin typeface="+mn-lt"/>
                <a:ea typeface="+mn-ea"/>
                <a:cs typeface="+mn-cs"/>
              </a:rPr>
              <a:t>SBIT</a:t>
            </a:r>
            <a:r>
              <a:rPr lang="zh-CN" altLang="en-US" sz="1200" b="0" kern="1200" smtClean="0">
                <a:solidFill>
                  <a:schemeClr val="tx1"/>
                </a:solidFill>
                <a:effectLst/>
                <a:latin typeface="+mn-lt"/>
                <a:ea typeface="+mn-ea"/>
                <a:cs typeface="+mn-cs"/>
              </a:rPr>
              <a:t>）：</a:t>
            </a:r>
            <a:endParaRPr lang="en-US" altLang="zh-CN" sz="1200" b="0" kern="1200" smtClean="0">
              <a:solidFill>
                <a:schemeClr val="tx1"/>
              </a:solidFill>
              <a:effectLst/>
              <a:latin typeface="+mn-lt"/>
              <a:ea typeface="+mn-ea"/>
              <a:cs typeface="+mn-cs"/>
            </a:endParaRPr>
          </a:p>
          <a:p>
            <a:r>
              <a:rPr lang="zh-CN" altLang="en-US" sz="1200" b="0" kern="1200" smtClean="0">
                <a:solidFill>
                  <a:schemeClr val="tx1"/>
                </a:solidFill>
                <a:effectLst/>
                <a:latin typeface="+mn-lt"/>
                <a:ea typeface="+mn-ea"/>
                <a:cs typeface="+mn-cs"/>
              </a:rPr>
              <a:t>文件具有</a:t>
            </a:r>
            <a:r>
              <a:rPr lang="en-US" altLang="zh-CN" sz="1200" b="0" kern="1200" smtClean="0">
                <a:solidFill>
                  <a:schemeClr val="tx1"/>
                </a:solidFill>
                <a:effectLst/>
                <a:latin typeface="+mn-lt"/>
                <a:ea typeface="+mn-ea"/>
                <a:cs typeface="+mn-cs"/>
              </a:rPr>
              <a:t>SUID</a:t>
            </a:r>
            <a:r>
              <a:rPr lang="zh-CN" altLang="en-US" sz="1200" b="0" kern="1200" smtClean="0">
                <a:solidFill>
                  <a:schemeClr val="tx1"/>
                </a:solidFill>
                <a:effectLst/>
                <a:latin typeface="+mn-lt"/>
                <a:ea typeface="+mn-ea"/>
                <a:cs typeface="+mn-cs"/>
              </a:rPr>
              <a:t>的特殊权限时，代表当使用者运行此一</a:t>
            </a:r>
            <a:r>
              <a:rPr lang="en-US" altLang="zh-CN" sz="1200" b="0" kern="1200" smtClean="0">
                <a:solidFill>
                  <a:schemeClr val="tx1"/>
                </a:solidFill>
                <a:effectLst/>
                <a:latin typeface="+mn-lt"/>
                <a:ea typeface="+mn-ea"/>
                <a:cs typeface="+mn-cs"/>
              </a:rPr>
              <a:t>binary</a:t>
            </a:r>
            <a:r>
              <a:rPr lang="zh-CN" altLang="en-US" sz="1200" b="0" kern="1200" smtClean="0">
                <a:solidFill>
                  <a:schemeClr val="tx1"/>
                </a:solidFill>
                <a:effectLst/>
                <a:latin typeface="+mn-lt"/>
                <a:ea typeface="+mn-ea"/>
                <a:cs typeface="+mn-cs"/>
              </a:rPr>
              <a:t>程序时，在运行过程中使用者会暂时具有程序拥有者的权限</a:t>
            </a:r>
          </a:p>
          <a:p>
            <a:r>
              <a:rPr lang="zh-CN" altLang="en-US" sz="1200" b="0" kern="1200" smtClean="0">
                <a:solidFill>
                  <a:schemeClr val="tx1"/>
                </a:solidFill>
                <a:effectLst/>
                <a:latin typeface="+mn-lt"/>
                <a:ea typeface="+mn-ea"/>
                <a:cs typeface="+mn-cs"/>
              </a:rPr>
              <a:t>目录具有</a:t>
            </a:r>
            <a:r>
              <a:rPr lang="en-US" altLang="zh-CN" sz="1200" b="0" kern="1200" smtClean="0">
                <a:solidFill>
                  <a:schemeClr val="tx1"/>
                </a:solidFill>
                <a:effectLst/>
                <a:latin typeface="+mn-lt"/>
                <a:ea typeface="+mn-ea"/>
                <a:cs typeface="+mn-cs"/>
              </a:rPr>
              <a:t>SGID</a:t>
            </a:r>
            <a:r>
              <a:rPr lang="zh-CN" altLang="en-US" sz="1200" b="0" kern="1200" smtClean="0">
                <a:solidFill>
                  <a:schemeClr val="tx1"/>
                </a:solidFill>
                <a:effectLst/>
                <a:latin typeface="+mn-lt"/>
                <a:ea typeface="+mn-ea"/>
                <a:cs typeface="+mn-cs"/>
              </a:rPr>
              <a:t>的特殊权限时，代表使用者在这个目录底下新建的文件之群组都会与该目录的群组名称相同。</a:t>
            </a:r>
          </a:p>
          <a:p>
            <a:r>
              <a:rPr lang="zh-CN" altLang="en-US" sz="1200" b="0" kern="1200" smtClean="0">
                <a:solidFill>
                  <a:schemeClr val="tx1"/>
                </a:solidFill>
                <a:effectLst/>
                <a:latin typeface="+mn-lt"/>
                <a:ea typeface="+mn-ea"/>
                <a:cs typeface="+mn-cs"/>
              </a:rPr>
              <a:t>目录具有</a:t>
            </a:r>
            <a:r>
              <a:rPr lang="en-US" altLang="zh-CN" sz="1200" b="0" kern="1200" smtClean="0">
                <a:solidFill>
                  <a:schemeClr val="tx1"/>
                </a:solidFill>
                <a:effectLst/>
                <a:latin typeface="+mn-lt"/>
                <a:ea typeface="+mn-ea"/>
                <a:cs typeface="+mn-cs"/>
              </a:rPr>
              <a:t>SBIT</a:t>
            </a:r>
            <a:r>
              <a:rPr lang="zh-CN" altLang="en-US" sz="1200" b="0" kern="1200" smtClean="0">
                <a:solidFill>
                  <a:schemeClr val="tx1"/>
                </a:solidFill>
                <a:effectLst/>
                <a:latin typeface="+mn-lt"/>
                <a:ea typeface="+mn-ea"/>
                <a:cs typeface="+mn-cs"/>
              </a:rPr>
              <a:t>的特殊权限时，代表在该目录下使用者创建的文件只有自己与</a:t>
            </a:r>
            <a:r>
              <a:rPr lang="en-US" altLang="zh-CN" sz="1200" b="0" kern="1200" smtClean="0">
                <a:solidFill>
                  <a:schemeClr val="tx1"/>
                </a:solidFill>
                <a:effectLst/>
                <a:latin typeface="+mn-lt"/>
                <a:ea typeface="+mn-ea"/>
                <a:cs typeface="+mn-cs"/>
              </a:rPr>
              <a:t>root</a:t>
            </a:r>
            <a:r>
              <a:rPr lang="zh-CN" altLang="en-US" sz="1200" b="0" kern="1200" smtClean="0">
                <a:solidFill>
                  <a:schemeClr val="tx1"/>
                </a:solidFill>
                <a:effectLst/>
                <a:latin typeface="+mn-lt"/>
                <a:ea typeface="+mn-ea"/>
                <a:cs typeface="+mn-cs"/>
              </a:rPr>
              <a:t>能够删除！</a:t>
            </a:r>
          </a:p>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31</a:t>
            </a:fld>
            <a:endParaRPr lang="zh-CN" altLang="en-US"/>
          </a:p>
        </p:txBody>
      </p:sp>
    </p:spTree>
    <p:extLst>
      <p:ext uri="{BB962C8B-B14F-4D97-AF65-F5344CB8AC3E}">
        <p14:creationId xmlns:p14="http://schemas.microsoft.com/office/powerpoint/2010/main" val="2788054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32</a:t>
            </a:fld>
            <a:endParaRPr lang="zh-CN" altLang="en-US"/>
          </a:p>
        </p:txBody>
      </p:sp>
    </p:spTree>
    <p:extLst>
      <p:ext uri="{BB962C8B-B14F-4D97-AF65-F5344CB8AC3E}">
        <p14:creationId xmlns:p14="http://schemas.microsoft.com/office/powerpoint/2010/main" val="2034299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33</a:t>
            </a:fld>
            <a:endParaRPr lang="zh-CN" altLang="en-US"/>
          </a:p>
        </p:txBody>
      </p:sp>
    </p:spTree>
    <p:extLst>
      <p:ext uri="{BB962C8B-B14F-4D97-AF65-F5344CB8AC3E}">
        <p14:creationId xmlns:p14="http://schemas.microsoft.com/office/powerpoint/2010/main" val="208343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34</a:t>
            </a:fld>
            <a:endParaRPr lang="zh-CN" altLang="en-US"/>
          </a:p>
        </p:txBody>
      </p:sp>
    </p:spTree>
    <p:extLst>
      <p:ext uri="{BB962C8B-B14F-4D97-AF65-F5344CB8AC3E}">
        <p14:creationId xmlns:p14="http://schemas.microsoft.com/office/powerpoint/2010/main" val="2220181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35</a:t>
            </a:fld>
            <a:endParaRPr lang="zh-CN" altLang="en-US"/>
          </a:p>
        </p:txBody>
      </p:sp>
    </p:spTree>
    <p:extLst>
      <p:ext uri="{BB962C8B-B14F-4D97-AF65-F5344CB8AC3E}">
        <p14:creationId xmlns:p14="http://schemas.microsoft.com/office/powerpoint/2010/main" val="3918140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20</a:t>
            </a:fld>
            <a:endParaRPr lang="zh-CN" altLang="en-US"/>
          </a:p>
        </p:txBody>
      </p:sp>
    </p:spTree>
    <p:extLst>
      <p:ext uri="{BB962C8B-B14F-4D97-AF65-F5344CB8AC3E}">
        <p14:creationId xmlns:p14="http://schemas.microsoft.com/office/powerpoint/2010/main" val="249680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21</a:t>
            </a:fld>
            <a:endParaRPr lang="zh-CN" altLang="en-US"/>
          </a:p>
        </p:txBody>
      </p:sp>
    </p:spTree>
    <p:extLst>
      <p:ext uri="{BB962C8B-B14F-4D97-AF65-F5344CB8AC3E}">
        <p14:creationId xmlns:p14="http://schemas.microsoft.com/office/powerpoint/2010/main" val="2544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22</a:t>
            </a:fld>
            <a:endParaRPr lang="zh-CN" altLang="en-US"/>
          </a:p>
        </p:txBody>
      </p:sp>
    </p:spTree>
    <p:extLst>
      <p:ext uri="{BB962C8B-B14F-4D97-AF65-F5344CB8AC3E}">
        <p14:creationId xmlns:p14="http://schemas.microsoft.com/office/powerpoint/2010/main" val="1954199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23</a:t>
            </a:fld>
            <a:endParaRPr lang="zh-CN" altLang="en-US"/>
          </a:p>
        </p:txBody>
      </p:sp>
    </p:spTree>
    <p:extLst>
      <p:ext uri="{BB962C8B-B14F-4D97-AF65-F5344CB8AC3E}">
        <p14:creationId xmlns:p14="http://schemas.microsoft.com/office/powerpoint/2010/main" val="633338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24</a:t>
            </a:fld>
            <a:endParaRPr lang="zh-CN" altLang="en-US"/>
          </a:p>
        </p:txBody>
      </p:sp>
    </p:spTree>
    <p:extLst>
      <p:ext uri="{BB962C8B-B14F-4D97-AF65-F5344CB8AC3E}">
        <p14:creationId xmlns:p14="http://schemas.microsoft.com/office/powerpoint/2010/main" val="2475047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25</a:t>
            </a:fld>
            <a:endParaRPr lang="zh-CN" altLang="en-US"/>
          </a:p>
        </p:txBody>
      </p:sp>
    </p:spTree>
    <p:extLst>
      <p:ext uri="{BB962C8B-B14F-4D97-AF65-F5344CB8AC3E}">
        <p14:creationId xmlns:p14="http://schemas.microsoft.com/office/powerpoint/2010/main" val="3771601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26</a:t>
            </a:fld>
            <a:endParaRPr lang="zh-CN" altLang="en-US"/>
          </a:p>
        </p:txBody>
      </p:sp>
    </p:spTree>
    <p:extLst>
      <p:ext uri="{BB962C8B-B14F-4D97-AF65-F5344CB8AC3E}">
        <p14:creationId xmlns:p14="http://schemas.microsoft.com/office/powerpoint/2010/main" val="3533918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29</a:t>
            </a:fld>
            <a:endParaRPr lang="zh-CN" altLang="en-US"/>
          </a:p>
        </p:txBody>
      </p:sp>
    </p:spTree>
    <p:extLst>
      <p:ext uri="{BB962C8B-B14F-4D97-AF65-F5344CB8AC3E}">
        <p14:creationId xmlns:p14="http://schemas.microsoft.com/office/powerpoint/2010/main" val="429149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4337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2704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21778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90028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39869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56494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42381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2995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11894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1589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00125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0"/>
            <a:ext cx="10515600" cy="966651"/>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27698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5371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NAS</a:t>
            </a:r>
            <a:r>
              <a:rPr lang="zh-CN" altLang="en-US" smtClean="0"/>
              <a:t>网络文件系统</a:t>
            </a:r>
            <a:endParaRPr lang="zh-CN" altLang="en-US"/>
          </a:p>
        </p:txBody>
      </p:sp>
      <p:sp>
        <p:nvSpPr>
          <p:cNvPr id="3" name="副标题 2"/>
          <p:cNvSpPr>
            <a:spLocks noGrp="1"/>
          </p:cNvSpPr>
          <p:nvPr>
            <p:ph type="subTitle" idx="1"/>
          </p:nvPr>
        </p:nvSpPr>
        <p:spPr/>
        <p:txBody>
          <a:bodyPr/>
          <a:lstStyle/>
          <a:p>
            <a:r>
              <a:rPr lang="zh-CN" altLang="en-US" dirty="0" smtClean="0"/>
              <a:t>网络</a:t>
            </a:r>
            <a:r>
              <a:rPr lang="zh-CN" altLang="en-US" smtClean="0"/>
              <a:t>存储</a:t>
            </a:r>
            <a:r>
              <a:rPr lang="zh-CN" altLang="en-US" smtClean="0"/>
              <a:t>技术</a:t>
            </a:r>
            <a:endParaRPr lang="en-US" altLang="zh-CN" dirty="0" smtClean="0"/>
          </a:p>
        </p:txBody>
      </p:sp>
    </p:spTree>
    <p:extLst>
      <p:ext uri="{BB962C8B-B14F-4D97-AF65-F5344CB8AC3E}">
        <p14:creationId xmlns:p14="http://schemas.microsoft.com/office/powerpoint/2010/main" val="2084972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macOS</a:t>
            </a:r>
            <a:r>
              <a:rPr lang="zh-CN" altLang="en-US" smtClean="0"/>
              <a:t>访问其他</a:t>
            </a:r>
            <a:r>
              <a:rPr lang="en-US" altLang="zh-CN" smtClean="0"/>
              <a:t>NAS</a:t>
            </a:r>
            <a:r>
              <a:rPr lang="zh-CN" altLang="en-US" smtClean="0"/>
              <a:t>协议</a:t>
            </a:r>
            <a:endParaRPr lang="zh-CN" altLang="en-US"/>
          </a:p>
        </p:txBody>
      </p:sp>
      <p:pic>
        <p:nvPicPr>
          <p:cNvPr id="4" name="内容占位符 3"/>
          <p:cNvPicPr>
            <a:picLocks noGrp="1" noChangeAspect="1"/>
          </p:cNvPicPr>
          <p:nvPr>
            <p:ph idx="1"/>
          </p:nvPr>
        </p:nvPicPr>
        <p:blipFill>
          <a:blip r:embed="rId2"/>
          <a:stretch>
            <a:fillRect/>
          </a:stretch>
        </p:blipFill>
        <p:spPr>
          <a:xfrm>
            <a:off x="341041" y="891886"/>
            <a:ext cx="6314463" cy="4351338"/>
          </a:xfrm>
          <a:prstGeom prst="rect">
            <a:avLst/>
          </a:prstGeom>
          <a:ln>
            <a:solidFill>
              <a:srgbClr val="FF0000"/>
            </a:solidFill>
          </a:ln>
        </p:spPr>
      </p:pic>
      <p:pic>
        <p:nvPicPr>
          <p:cNvPr id="5122" name="Picture 2" descr=" wid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5504" y="1233054"/>
            <a:ext cx="5314950" cy="5400675"/>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49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NFS</a:t>
            </a:r>
            <a:endParaRPr lang="zh-CN" altLang="en-US"/>
          </a:p>
        </p:txBody>
      </p:sp>
      <p:sp>
        <p:nvSpPr>
          <p:cNvPr id="3" name="内容占位符 2"/>
          <p:cNvSpPr>
            <a:spLocks noGrp="1"/>
          </p:cNvSpPr>
          <p:nvPr>
            <p:ph idx="1"/>
          </p:nvPr>
        </p:nvSpPr>
        <p:spPr>
          <a:xfrm>
            <a:off x="848591" y="1276984"/>
            <a:ext cx="10515600" cy="5441868"/>
          </a:xfrm>
        </p:spPr>
        <p:txBody>
          <a:bodyPr>
            <a:normAutofit fontScale="55000" lnSpcReduction="20000"/>
          </a:bodyPr>
          <a:lstStyle/>
          <a:p>
            <a:r>
              <a:rPr lang="en-US" altLang="zh-CN" smtClean="0"/>
              <a:t>NFSv2</a:t>
            </a:r>
            <a:r>
              <a:rPr lang="zh-CN" altLang="en-US" smtClean="0"/>
              <a:t>：</a:t>
            </a:r>
            <a:r>
              <a:rPr lang="en-US" altLang="zh-CN" smtClean="0"/>
              <a:t>RFC 1094</a:t>
            </a:r>
            <a:r>
              <a:rPr lang="zh-CN" altLang="en-US" smtClean="0"/>
              <a:t>，</a:t>
            </a:r>
            <a:r>
              <a:rPr lang="en-US" altLang="zh-CN" smtClean="0"/>
              <a:t>1989</a:t>
            </a:r>
            <a:r>
              <a:rPr lang="zh-CN" altLang="en-US" smtClean="0"/>
              <a:t>年</a:t>
            </a:r>
            <a:endParaRPr lang="en-US" altLang="zh-CN" smtClean="0"/>
          </a:p>
          <a:p>
            <a:pPr lvl="1"/>
            <a:r>
              <a:rPr lang="en-US" altLang="zh-CN"/>
              <a:t>NFSv2</a:t>
            </a:r>
            <a:r>
              <a:rPr lang="zh-CN" altLang="en-US"/>
              <a:t>是第一个以</a:t>
            </a:r>
            <a:r>
              <a:rPr lang="en-US" altLang="zh-CN"/>
              <a:t>RFC</a:t>
            </a:r>
            <a:r>
              <a:rPr lang="zh-CN" altLang="en-US"/>
              <a:t>形式发布的版本，实现了基本的功能</a:t>
            </a:r>
            <a:r>
              <a:rPr lang="zh-CN" altLang="en-US" smtClean="0"/>
              <a:t>。</a:t>
            </a:r>
            <a:endParaRPr lang="en-US" altLang="zh-CN" smtClean="0"/>
          </a:p>
          <a:p>
            <a:r>
              <a:rPr lang="en-US" altLang="zh-CN" smtClean="0"/>
              <a:t>NFSv3</a:t>
            </a:r>
            <a:r>
              <a:rPr lang="zh-CN" altLang="en-US" smtClean="0"/>
              <a:t>：</a:t>
            </a:r>
            <a:r>
              <a:rPr lang="en-US" altLang="zh-CN" smtClean="0"/>
              <a:t>RFC 1813</a:t>
            </a:r>
            <a:r>
              <a:rPr lang="zh-CN" altLang="en-US" smtClean="0"/>
              <a:t>，</a:t>
            </a:r>
            <a:r>
              <a:rPr lang="en-US" altLang="zh-CN" smtClean="0"/>
              <a:t>1995</a:t>
            </a:r>
            <a:r>
              <a:rPr lang="zh-CN" altLang="en-US" smtClean="0"/>
              <a:t>年</a:t>
            </a:r>
            <a:endParaRPr lang="en-US" altLang="zh-CN" smtClean="0"/>
          </a:p>
          <a:p>
            <a:pPr lvl="1"/>
            <a:r>
              <a:rPr lang="en-US" altLang="zh-CN" smtClean="0"/>
              <a:t>(1) NFSv2</a:t>
            </a:r>
            <a:r>
              <a:rPr lang="zh-CN" altLang="en-US"/>
              <a:t>对每次读写操作中传输数据的最大长度进行了限制，上限值为</a:t>
            </a:r>
            <a:r>
              <a:rPr lang="en-US" altLang="zh-CN"/>
              <a:t>8192</a:t>
            </a:r>
            <a:r>
              <a:rPr lang="zh-CN" altLang="en-US"/>
              <a:t>字节，</a:t>
            </a:r>
            <a:r>
              <a:rPr lang="en-US" altLang="zh-CN"/>
              <a:t>NFSv3</a:t>
            </a:r>
            <a:r>
              <a:rPr lang="zh-CN" altLang="en-US"/>
              <a:t>取消了这个限制</a:t>
            </a:r>
            <a:r>
              <a:rPr lang="zh-CN" altLang="en-US" smtClean="0"/>
              <a:t>。</a:t>
            </a:r>
            <a:endParaRPr lang="zh-CN" altLang="en-US"/>
          </a:p>
          <a:p>
            <a:pPr lvl="1"/>
            <a:r>
              <a:rPr lang="en-US" altLang="zh-CN"/>
              <a:t>(2) NFSv3</a:t>
            </a:r>
            <a:r>
              <a:rPr lang="zh-CN" altLang="en-US"/>
              <a:t>对文件名称长度进行了限制，上限值为</a:t>
            </a:r>
            <a:r>
              <a:rPr lang="en-US" altLang="zh-CN"/>
              <a:t>255</a:t>
            </a:r>
            <a:r>
              <a:rPr lang="zh-CN" altLang="en-US"/>
              <a:t>字节，</a:t>
            </a:r>
            <a:r>
              <a:rPr lang="en-US" altLang="zh-CN"/>
              <a:t>NFSv3</a:t>
            </a:r>
            <a:r>
              <a:rPr lang="zh-CN" altLang="en-US"/>
              <a:t>取消了这个限制</a:t>
            </a:r>
            <a:r>
              <a:rPr lang="zh-CN" altLang="en-US" smtClean="0"/>
              <a:t>。</a:t>
            </a:r>
            <a:endParaRPr lang="zh-CN" altLang="en-US"/>
          </a:p>
          <a:p>
            <a:pPr lvl="1"/>
            <a:r>
              <a:rPr lang="en-US" altLang="zh-CN"/>
              <a:t>(3) NFSv2</a:t>
            </a:r>
            <a:r>
              <a:rPr lang="zh-CN" altLang="en-US"/>
              <a:t>对文件长度进行了限制，上限值为</a:t>
            </a:r>
            <a:r>
              <a:rPr lang="en-US" altLang="zh-CN"/>
              <a:t>0x7FFFFFFF</a:t>
            </a:r>
            <a:r>
              <a:rPr lang="zh-CN" altLang="en-US"/>
              <a:t>，</a:t>
            </a:r>
            <a:r>
              <a:rPr lang="en-US" altLang="zh-CN"/>
              <a:t>NFSv3</a:t>
            </a:r>
            <a:r>
              <a:rPr lang="zh-CN" altLang="en-US"/>
              <a:t>取消了这个限制</a:t>
            </a:r>
            <a:r>
              <a:rPr lang="zh-CN" altLang="en-US" smtClean="0"/>
              <a:t>。</a:t>
            </a:r>
            <a:endParaRPr lang="zh-CN" altLang="en-US"/>
          </a:p>
          <a:p>
            <a:pPr lvl="1"/>
            <a:r>
              <a:rPr lang="en-US" altLang="zh-CN"/>
              <a:t>(4) NFSv2</a:t>
            </a:r>
            <a:r>
              <a:rPr lang="zh-CN" altLang="en-US"/>
              <a:t>中文件句柄长度固定为</a:t>
            </a:r>
            <a:r>
              <a:rPr lang="en-US" altLang="zh-CN"/>
              <a:t>32</a:t>
            </a:r>
            <a:r>
              <a:rPr lang="zh-CN" altLang="en-US"/>
              <a:t>字节，</a:t>
            </a:r>
            <a:r>
              <a:rPr lang="en-US" altLang="zh-CN"/>
              <a:t>NFSv3</a:t>
            </a:r>
            <a:r>
              <a:rPr lang="zh-CN" altLang="en-US"/>
              <a:t>中文件句柄长度可变，上限值是</a:t>
            </a:r>
            <a:r>
              <a:rPr lang="en-US" altLang="zh-CN"/>
              <a:t>64</a:t>
            </a:r>
            <a:r>
              <a:rPr lang="zh-CN" altLang="en-US"/>
              <a:t>字节</a:t>
            </a:r>
            <a:r>
              <a:rPr lang="zh-CN" altLang="en-US" smtClean="0"/>
              <a:t>。</a:t>
            </a:r>
            <a:endParaRPr lang="zh-CN" altLang="en-US"/>
          </a:p>
          <a:p>
            <a:pPr lvl="1"/>
            <a:r>
              <a:rPr lang="en-US" altLang="zh-CN"/>
              <a:t>(5) NFSv2</a:t>
            </a:r>
            <a:r>
              <a:rPr lang="zh-CN" altLang="en-US"/>
              <a:t>只支持同步写，如果客户端向服务器端写入数据，服务器必须将数据写入磁盘中才能发送应答消息。</a:t>
            </a:r>
            <a:r>
              <a:rPr lang="en-US" altLang="zh-CN"/>
              <a:t>NFSv3</a:t>
            </a:r>
            <a:r>
              <a:rPr lang="zh-CN" altLang="en-US"/>
              <a:t>支持异步写操作，服务器只需要将数据写入缓存中就可以发送应答信息了。</a:t>
            </a:r>
            <a:r>
              <a:rPr lang="en-US" altLang="zh-CN"/>
              <a:t>NFSv3</a:t>
            </a:r>
            <a:r>
              <a:rPr lang="zh-CN" altLang="en-US"/>
              <a:t>增加了</a:t>
            </a:r>
            <a:r>
              <a:rPr lang="en-US" altLang="zh-CN"/>
              <a:t>COMMIT</a:t>
            </a:r>
            <a:r>
              <a:rPr lang="zh-CN" altLang="en-US"/>
              <a:t>请求，</a:t>
            </a:r>
            <a:r>
              <a:rPr lang="en-US" altLang="zh-CN"/>
              <a:t>COMMIT</a:t>
            </a:r>
            <a:r>
              <a:rPr lang="zh-CN" altLang="en-US"/>
              <a:t>请求可以将服务器缓存中的数据刷新到磁盘中</a:t>
            </a:r>
            <a:r>
              <a:rPr lang="zh-CN" altLang="en-US" smtClean="0"/>
              <a:t>。</a:t>
            </a:r>
            <a:endParaRPr lang="zh-CN" altLang="en-US"/>
          </a:p>
          <a:p>
            <a:pPr lvl="1"/>
            <a:r>
              <a:rPr lang="en-US" altLang="zh-CN"/>
              <a:t>(6) NFSv3</a:t>
            </a:r>
            <a:r>
              <a:rPr lang="zh-CN" altLang="en-US"/>
              <a:t>增加了</a:t>
            </a:r>
            <a:r>
              <a:rPr lang="en-US" altLang="zh-CN"/>
              <a:t>ACCESS</a:t>
            </a:r>
            <a:r>
              <a:rPr lang="zh-CN" altLang="en-US"/>
              <a:t>请求，</a:t>
            </a:r>
            <a:r>
              <a:rPr lang="en-US" altLang="zh-CN"/>
              <a:t>ACCESS</a:t>
            </a:r>
            <a:r>
              <a:rPr lang="zh-CN" altLang="en-US"/>
              <a:t>用来检查用户的访问权限。因为服务器端可能进行</a:t>
            </a:r>
            <a:r>
              <a:rPr lang="en-US" altLang="zh-CN"/>
              <a:t>uid</a:t>
            </a:r>
            <a:r>
              <a:rPr lang="zh-CN" altLang="en-US"/>
              <a:t>映射，因此客户端的</a:t>
            </a:r>
            <a:r>
              <a:rPr lang="en-US" altLang="zh-CN"/>
              <a:t>uid</a:t>
            </a:r>
            <a:r>
              <a:rPr lang="zh-CN" altLang="en-US"/>
              <a:t>和</a:t>
            </a:r>
            <a:r>
              <a:rPr lang="en-US" altLang="zh-CN"/>
              <a:t>gid</a:t>
            </a:r>
            <a:r>
              <a:rPr lang="zh-CN" altLang="en-US"/>
              <a:t>不能正确反映用户的访问权限。</a:t>
            </a:r>
            <a:r>
              <a:rPr lang="en-US" altLang="zh-CN"/>
              <a:t>NFSv2</a:t>
            </a:r>
            <a:r>
              <a:rPr lang="zh-CN" altLang="en-US"/>
              <a:t>的处理方法是不管访问权限，直接返送请求，如果没有访问权限就出错。</a:t>
            </a:r>
            <a:r>
              <a:rPr lang="en-US" altLang="zh-CN"/>
              <a:t>NFSv3</a:t>
            </a:r>
            <a:r>
              <a:rPr lang="zh-CN" altLang="en-US"/>
              <a:t>中增加了</a:t>
            </a:r>
            <a:r>
              <a:rPr lang="en-US" altLang="zh-CN"/>
              <a:t>ACCESS</a:t>
            </a:r>
            <a:r>
              <a:rPr lang="zh-CN" altLang="en-US"/>
              <a:t>请求，客户端可以检查是否有访问权限</a:t>
            </a:r>
            <a:r>
              <a:rPr lang="zh-CN" altLang="en-US" smtClean="0"/>
              <a:t>。</a:t>
            </a:r>
            <a:endParaRPr lang="zh-CN" altLang="en-US"/>
          </a:p>
          <a:p>
            <a:r>
              <a:rPr lang="en-US" altLang="zh-CN" smtClean="0"/>
              <a:t>NFSv4</a:t>
            </a:r>
            <a:r>
              <a:rPr lang="zh-CN" altLang="en-US" smtClean="0"/>
              <a:t>：</a:t>
            </a:r>
            <a:r>
              <a:rPr lang="en-US" altLang="zh-CN" smtClean="0"/>
              <a:t>RFC 3530</a:t>
            </a:r>
            <a:r>
              <a:rPr lang="zh-CN" altLang="en-US" smtClean="0"/>
              <a:t>，</a:t>
            </a:r>
            <a:r>
              <a:rPr lang="en-US" altLang="zh-CN" smtClean="0"/>
              <a:t>2000</a:t>
            </a:r>
            <a:r>
              <a:rPr lang="zh-CN" altLang="en-US" smtClean="0"/>
              <a:t>年</a:t>
            </a:r>
            <a:endParaRPr lang="en-US" altLang="zh-CN" smtClean="0"/>
          </a:p>
          <a:p>
            <a:pPr lvl="1"/>
            <a:r>
              <a:rPr lang="en-US" altLang="zh-CN"/>
              <a:t>(1) NFSv4</a:t>
            </a:r>
            <a:r>
              <a:rPr lang="zh-CN" altLang="en-US"/>
              <a:t>设计成了一种有状态的协议，自身实现了文件锁功能和获取文件系统根节点功能，不需要</a:t>
            </a:r>
            <a:r>
              <a:rPr lang="en-US" altLang="zh-CN"/>
              <a:t>NLM</a:t>
            </a:r>
            <a:r>
              <a:rPr lang="zh-CN" altLang="en-US"/>
              <a:t>和</a:t>
            </a:r>
            <a:r>
              <a:rPr lang="en-US" altLang="zh-CN"/>
              <a:t>MOUNT</a:t>
            </a:r>
            <a:r>
              <a:rPr lang="zh-CN" altLang="en-US"/>
              <a:t>协议协助了</a:t>
            </a:r>
            <a:r>
              <a:rPr lang="zh-CN" altLang="en-US" smtClean="0"/>
              <a:t>。</a:t>
            </a:r>
            <a:endParaRPr lang="zh-CN" altLang="en-US"/>
          </a:p>
          <a:p>
            <a:pPr lvl="1"/>
            <a:r>
              <a:rPr lang="en-US" altLang="zh-CN"/>
              <a:t>(2) NFSv4</a:t>
            </a:r>
            <a:r>
              <a:rPr lang="zh-CN" altLang="en-US"/>
              <a:t>增加了安全性，支持</a:t>
            </a:r>
            <a:r>
              <a:rPr lang="en-US" altLang="zh-CN"/>
              <a:t>RPCSEC-GSS</a:t>
            </a:r>
            <a:r>
              <a:rPr lang="zh-CN" altLang="en-US"/>
              <a:t>身份认证</a:t>
            </a:r>
            <a:r>
              <a:rPr lang="zh-CN" altLang="en-US" smtClean="0"/>
              <a:t>。</a:t>
            </a:r>
            <a:endParaRPr lang="zh-CN" altLang="en-US"/>
          </a:p>
          <a:p>
            <a:pPr lvl="1"/>
            <a:r>
              <a:rPr lang="en-US" altLang="zh-CN"/>
              <a:t>(3) NFSv4</a:t>
            </a:r>
            <a:r>
              <a:rPr lang="zh-CN" altLang="en-US"/>
              <a:t>只提供了两个请求</a:t>
            </a:r>
            <a:r>
              <a:rPr lang="en-US" altLang="zh-CN"/>
              <a:t>NULL</a:t>
            </a:r>
            <a:r>
              <a:rPr lang="zh-CN" altLang="en-US"/>
              <a:t>和</a:t>
            </a:r>
            <a:r>
              <a:rPr lang="en-US" altLang="zh-CN"/>
              <a:t>COMPOUND</a:t>
            </a:r>
            <a:r>
              <a:rPr lang="zh-CN" altLang="en-US"/>
              <a:t>，所有的操作都整合进了</a:t>
            </a:r>
            <a:r>
              <a:rPr lang="en-US" altLang="zh-CN"/>
              <a:t>COMPOUND</a:t>
            </a:r>
            <a:r>
              <a:rPr lang="zh-CN" altLang="en-US"/>
              <a:t>中，客户端可以根据实际请求将多个操作封装到一个</a:t>
            </a:r>
            <a:r>
              <a:rPr lang="en-US" altLang="zh-CN"/>
              <a:t>COMPOUND</a:t>
            </a:r>
            <a:r>
              <a:rPr lang="zh-CN" altLang="en-US"/>
              <a:t>请求中，增加了</a:t>
            </a:r>
            <a:r>
              <a:rPr lang="zh-CN" altLang="en-US" smtClean="0"/>
              <a:t>灵活性。</a:t>
            </a:r>
          </a:p>
          <a:p>
            <a:pPr lvl="1"/>
            <a:r>
              <a:rPr lang="en-US" altLang="zh-CN" smtClean="0"/>
              <a:t>(</a:t>
            </a:r>
            <a:r>
              <a:rPr lang="en-US" altLang="zh-CN"/>
              <a:t>4) NFSv4</a:t>
            </a:r>
            <a:r>
              <a:rPr lang="zh-CN" altLang="en-US"/>
              <a:t>文件系统的命令空间发生了变化，服务器端必须设置一个根文件系统</a:t>
            </a:r>
            <a:r>
              <a:rPr lang="en-US" altLang="zh-CN"/>
              <a:t>(fsid=0)</a:t>
            </a:r>
            <a:r>
              <a:rPr lang="zh-CN" altLang="en-US"/>
              <a:t>，其他文件系统挂载在根文件系统上导出</a:t>
            </a:r>
            <a:r>
              <a:rPr lang="zh-CN" altLang="en-US" smtClean="0"/>
              <a:t>。</a:t>
            </a:r>
          </a:p>
          <a:p>
            <a:pPr lvl="1"/>
            <a:r>
              <a:rPr lang="en-US" altLang="zh-CN" smtClean="0"/>
              <a:t>(</a:t>
            </a:r>
            <a:r>
              <a:rPr lang="en-US" altLang="zh-CN"/>
              <a:t>5) NFSv4</a:t>
            </a:r>
            <a:r>
              <a:rPr lang="zh-CN" altLang="en-US"/>
              <a:t>支持</a:t>
            </a:r>
            <a:r>
              <a:rPr lang="en-US" altLang="zh-CN"/>
              <a:t>delegation</a:t>
            </a:r>
            <a:r>
              <a:rPr lang="zh-CN" altLang="en-US"/>
              <a:t>。</a:t>
            </a:r>
            <a:endParaRPr lang="en-US" altLang="zh-CN" smtClean="0"/>
          </a:p>
          <a:p>
            <a:r>
              <a:rPr lang="en-US" altLang="zh-CN" smtClean="0"/>
              <a:t>NFSv4.1</a:t>
            </a:r>
            <a:r>
              <a:rPr lang="zh-CN" altLang="en-US" smtClean="0"/>
              <a:t>：</a:t>
            </a:r>
            <a:r>
              <a:rPr lang="en-US" altLang="zh-CN" smtClean="0"/>
              <a:t>RFC 5561</a:t>
            </a:r>
            <a:r>
              <a:rPr lang="zh-CN" altLang="en-US" smtClean="0"/>
              <a:t>，</a:t>
            </a:r>
            <a:r>
              <a:rPr lang="en-US" altLang="zh-CN" smtClean="0"/>
              <a:t>2010</a:t>
            </a:r>
            <a:r>
              <a:rPr lang="zh-CN" altLang="en-US" smtClean="0"/>
              <a:t>年</a:t>
            </a:r>
            <a:endParaRPr lang="en-US" altLang="zh-CN" smtClean="0"/>
          </a:p>
          <a:p>
            <a:pPr lvl="1"/>
            <a:r>
              <a:rPr lang="zh-CN" altLang="en-US"/>
              <a:t>与</a:t>
            </a:r>
            <a:r>
              <a:rPr lang="en-US" altLang="zh-CN"/>
              <a:t>NFSv4.0</a:t>
            </a:r>
            <a:r>
              <a:rPr lang="zh-CN" altLang="en-US"/>
              <a:t>相比，</a:t>
            </a:r>
            <a:r>
              <a:rPr lang="en-US" altLang="zh-CN"/>
              <a:t>NFSv4.1</a:t>
            </a:r>
            <a:r>
              <a:rPr lang="zh-CN" altLang="en-US"/>
              <a:t>最大的变化是支持并行存储了</a:t>
            </a:r>
            <a:endParaRPr lang="en-US" altLang="zh-CN" smtClean="0"/>
          </a:p>
          <a:p>
            <a:r>
              <a:rPr lang="en-US" altLang="zh-CN" smtClean="0"/>
              <a:t>NFSv4.2</a:t>
            </a:r>
            <a:r>
              <a:rPr lang="zh-CN" altLang="en-US" smtClean="0"/>
              <a:t>：</a:t>
            </a:r>
            <a:r>
              <a:rPr lang="en-US" altLang="zh-CN" smtClean="0"/>
              <a:t>RFC 7862</a:t>
            </a:r>
            <a:r>
              <a:rPr lang="zh-CN" altLang="en-US" smtClean="0"/>
              <a:t>，</a:t>
            </a:r>
            <a:r>
              <a:rPr lang="en-US" altLang="zh-CN" smtClean="0"/>
              <a:t>2016</a:t>
            </a:r>
            <a:r>
              <a:rPr lang="zh-CN" altLang="en-US" smtClean="0"/>
              <a:t>年</a:t>
            </a:r>
            <a:endParaRPr lang="en-US" altLang="zh-CN" smtClean="0"/>
          </a:p>
          <a:p>
            <a:pPr lvl="1"/>
            <a:r>
              <a:rPr lang="zh-CN" altLang="en-US" smtClean="0"/>
              <a:t>客户端</a:t>
            </a:r>
            <a:r>
              <a:rPr lang="zh-CN" altLang="en-US"/>
              <a:t>都会持续不断地回报有关底层基础架构的性能指标。这些指标可用于优化</a:t>
            </a:r>
            <a:r>
              <a:rPr lang="zh-CN" altLang="en-US" smtClean="0"/>
              <a:t>服务水平。</a:t>
            </a:r>
            <a:endParaRPr lang="en-US" altLang="zh-CN" smtClean="0"/>
          </a:p>
          <a:p>
            <a:pPr lvl="1"/>
            <a:r>
              <a:rPr lang="en-US" altLang="zh-CN"/>
              <a:t>ACL</a:t>
            </a:r>
            <a:r>
              <a:rPr lang="zh-CN" altLang="en-US"/>
              <a:t>可以与</a:t>
            </a:r>
            <a:r>
              <a:rPr lang="en-US" altLang="zh-CN"/>
              <a:t>Windows ACL</a:t>
            </a:r>
            <a:r>
              <a:rPr lang="zh-CN" altLang="en-US"/>
              <a:t>兼容，使得在</a:t>
            </a:r>
            <a:r>
              <a:rPr lang="en-US" altLang="zh-CN"/>
              <a:t>Linux</a:t>
            </a:r>
            <a:r>
              <a:rPr lang="zh-CN" altLang="en-US"/>
              <a:t>和</a:t>
            </a:r>
            <a:r>
              <a:rPr lang="en-US" altLang="zh-CN"/>
              <a:t>Windows</a:t>
            </a:r>
            <a:r>
              <a:rPr lang="zh-CN" altLang="en-US"/>
              <a:t>平台上安全地共享数据变得简单。</a:t>
            </a:r>
            <a:endParaRPr lang="en-US" altLang="zh-CN" smtClean="0"/>
          </a:p>
        </p:txBody>
      </p:sp>
    </p:spTree>
    <p:extLst>
      <p:ext uri="{BB962C8B-B14F-4D97-AF65-F5344CB8AC3E}">
        <p14:creationId xmlns:p14="http://schemas.microsoft.com/office/powerpoint/2010/main" val="520337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smtClean="0"/>
              <a:t>Remote Procedure Call</a:t>
            </a:r>
            <a:r>
              <a:rPr lang="zh-CN" altLang="en-US" sz="3600" smtClean="0"/>
              <a:t>（</a:t>
            </a:r>
            <a:r>
              <a:rPr lang="en-US" altLang="zh-CN" sz="3600" smtClean="0"/>
              <a:t>RPC</a:t>
            </a:r>
            <a:r>
              <a:rPr lang="zh-CN" altLang="en-US" sz="3600" smtClean="0"/>
              <a:t>）</a:t>
            </a:r>
            <a:r>
              <a:rPr lang="en-US" altLang="zh-CN" sz="3600" smtClean="0"/>
              <a:t>Program Number</a:t>
            </a:r>
            <a:endParaRPr lang="zh-CN" altLang="en-US" sz="3600"/>
          </a:p>
        </p:txBody>
      </p:sp>
      <p:sp>
        <p:nvSpPr>
          <p:cNvPr id="3" name="内容占位符 2"/>
          <p:cNvSpPr>
            <a:spLocks noGrp="1"/>
          </p:cNvSpPr>
          <p:nvPr>
            <p:ph idx="1"/>
          </p:nvPr>
        </p:nvSpPr>
        <p:spPr>
          <a:xfrm>
            <a:off x="350322" y="1338778"/>
            <a:ext cx="11728862" cy="703819"/>
          </a:xfrm>
        </p:spPr>
        <p:txBody>
          <a:bodyPr>
            <a:noAutofit/>
          </a:bodyPr>
          <a:lstStyle/>
          <a:p>
            <a:pPr marL="0" indent="0">
              <a:buNone/>
            </a:pPr>
            <a:r>
              <a:rPr lang="en-US" altLang="zh-CN" sz="2400" smtClean="0">
                <a:solidFill>
                  <a:srgbClr val="0070C0"/>
                </a:solidFill>
              </a:rPr>
              <a:t>https</a:t>
            </a:r>
            <a:r>
              <a:rPr lang="en-US" altLang="zh-CN" sz="2400">
                <a:solidFill>
                  <a:srgbClr val="0070C0"/>
                </a:solidFill>
              </a:rPr>
              <a:t>://</a:t>
            </a:r>
            <a:r>
              <a:rPr lang="en-US" altLang="zh-CN" sz="2400" smtClean="0">
                <a:solidFill>
                  <a:srgbClr val="0070C0"/>
                </a:solidFill>
              </a:rPr>
              <a:t>www.iana.org/assignments/rpc-program-numbers/rpc-program-numbers.xhtml</a:t>
            </a:r>
          </a:p>
        </p:txBody>
      </p:sp>
      <p:pic>
        <p:nvPicPr>
          <p:cNvPr id="4" name="图片 3"/>
          <p:cNvPicPr>
            <a:picLocks noChangeAspect="1"/>
          </p:cNvPicPr>
          <p:nvPr/>
        </p:nvPicPr>
        <p:blipFill>
          <a:blip r:embed="rId2"/>
          <a:stretch>
            <a:fillRect/>
          </a:stretch>
        </p:blipFill>
        <p:spPr>
          <a:xfrm>
            <a:off x="2718460" y="2042597"/>
            <a:ext cx="8953500" cy="4562475"/>
          </a:xfrm>
          <a:prstGeom prst="rect">
            <a:avLst/>
          </a:prstGeom>
          <a:solidFill>
            <a:srgbClr val="FF0000"/>
          </a:solidFill>
          <a:ln>
            <a:solidFill>
              <a:srgbClr val="FF0000"/>
            </a:solidFill>
          </a:ln>
        </p:spPr>
      </p:pic>
    </p:spTree>
    <p:extLst>
      <p:ext uri="{BB962C8B-B14F-4D97-AF65-F5344CB8AC3E}">
        <p14:creationId xmlns:p14="http://schemas.microsoft.com/office/powerpoint/2010/main" val="1926899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portmap</a:t>
            </a:r>
            <a:endParaRPr lang="zh-CN" altLang="en-US"/>
          </a:p>
        </p:txBody>
      </p:sp>
      <p:sp>
        <p:nvSpPr>
          <p:cNvPr id="3" name="内容占位符 2"/>
          <p:cNvSpPr>
            <a:spLocks noGrp="1"/>
          </p:cNvSpPr>
          <p:nvPr>
            <p:ph idx="1"/>
          </p:nvPr>
        </p:nvSpPr>
        <p:spPr/>
        <p:txBody>
          <a:bodyPr/>
          <a:lstStyle/>
          <a:p>
            <a:r>
              <a:rPr lang="en-US" altLang="zh-CN" smtClean="0"/>
              <a:t>Version 2: rpc.portmap, portmap</a:t>
            </a:r>
          </a:p>
          <a:p>
            <a:r>
              <a:rPr lang="en-US" altLang="zh-CN" smtClean="0"/>
              <a:t>Version 3 and 4 </a:t>
            </a:r>
            <a:r>
              <a:rPr lang="zh-CN" altLang="en-US" smtClean="0"/>
              <a:t>也称为</a:t>
            </a:r>
            <a:r>
              <a:rPr lang="en-US" altLang="zh-CN" smtClean="0"/>
              <a:t>rpcbind</a:t>
            </a:r>
            <a:r>
              <a:rPr lang="zh-CN" altLang="en-US" smtClean="0"/>
              <a:t>协议</a:t>
            </a:r>
            <a:endParaRPr lang="en-US" altLang="zh-CN" smtClean="0"/>
          </a:p>
          <a:p>
            <a:r>
              <a:rPr lang="zh-CN" altLang="en-US" smtClean="0"/>
              <a:t>使用</a:t>
            </a:r>
            <a:r>
              <a:rPr lang="en-US" altLang="zh-CN" smtClean="0"/>
              <a:t>TCP</a:t>
            </a:r>
            <a:r>
              <a:rPr lang="zh-CN" altLang="en-US" smtClean="0"/>
              <a:t>或</a:t>
            </a:r>
            <a:r>
              <a:rPr lang="en-US" altLang="zh-CN" smtClean="0"/>
              <a:t>UDP</a:t>
            </a:r>
            <a:r>
              <a:rPr lang="zh-CN" altLang="en-US" smtClean="0"/>
              <a:t>端口</a:t>
            </a:r>
            <a:r>
              <a:rPr lang="en-US" altLang="zh-CN" smtClean="0"/>
              <a:t>111</a:t>
            </a:r>
          </a:p>
          <a:p>
            <a:r>
              <a:rPr lang="zh-CN" altLang="en-US" smtClean="0"/>
              <a:t>映射</a:t>
            </a:r>
            <a:r>
              <a:rPr lang="en-US" altLang="zh-CN" smtClean="0"/>
              <a:t>program numer/version</a:t>
            </a:r>
            <a:r>
              <a:rPr lang="zh-CN" altLang="en-US" smtClean="0"/>
              <a:t>到某个端口</a:t>
            </a:r>
            <a:endParaRPr lang="en-US" altLang="zh-CN" smtClean="0"/>
          </a:p>
        </p:txBody>
      </p:sp>
      <p:pic>
        <p:nvPicPr>
          <p:cNvPr id="4" name="图片 3"/>
          <p:cNvPicPr>
            <a:picLocks noChangeAspect="1"/>
          </p:cNvPicPr>
          <p:nvPr/>
        </p:nvPicPr>
        <p:blipFill>
          <a:blip r:embed="rId2"/>
          <a:stretch>
            <a:fillRect/>
          </a:stretch>
        </p:blipFill>
        <p:spPr>
          <a:xfrm>
            <a:off x="7758112" y="1434306"/>
            <a:ext cx="3990975" cy="5133975"/>
          </a:xfrm>
          <a:prstGeom prst="rect">
            <a:avLst/>
          </a:prstGeom>
          <a:ln>
            <a:solidFill>
              <a:srgbClr val="FF0000"/>
            </a:solidFill>
          </a:ln>
        </p:spPr>
      </p:pic>
    </p:spTree>
    <p:extLst>
      <p:ext uri="{BB962C8B-B14F-4D97-AF65-F5344CB8AC3E}">
        <p14:creationId xmlns:p14="http://schemas.microsoft.com/office/powerpoint/2010/main" val="3753369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NFSv4 - pNFS</a:t>
            </a:r>
            <a:endParaRPr lang="zh-CN" altLang="en-US"/>
          </a:p>
        </p:txBody>
      </p:sp>
      <p:pic>
        <p:nvPicPr>
          <p:cNvPr id="4" name="内容占位符 3"/>
          <p:cNvPicPr>
            <a:picLocks noGrp="1" noChangeAspect="1"/>
          </p:cNvPicPr>
          <p:nvPr>
            <p:ph sz="half" idx="1"/>
          </p:nvPr>
        </p:nvPicPr>
        <p:blipFill>
          <a:blip r:embed="rId2"/>
          <a:stretch>
            <a:fillRect/>
          </a:stretch>
        </p:blipFill>
        <p:spPr>
          <a:xfrm>
            <a:off x="568035" y="1825625"/>
            <a:ext cx="5241565" cy="4076773"/>
          </a:xfrm>
          <a:prstGeom prst="rect">
            <a:avLst/>
          </a:prstGeom>
        </p:spPr>
      </p:pic>
      <p:sp>
        <p:nvSpPr>
          <p:cNvPr id="5" name="内容占位符 4"/>
          <p:cNvSpPr>
            <a:spLocks noGrp="1"/>
          </p:cNvSpPr>
          <p:nvPr>
            <p:ph sz="half" idx="2"/>
          </p:nvPr>
        </p:nvSpPr>
        <p:spPr/>
        <p:txBody>
          <a:bodyPr>
            <a:noAutofit/>
          </a:bodyPr>
          <a:lstStyle/>
          <a:p>
            <a:r>
              <a:rPr lang="en-US" altLang="zh-CN" sz="2000"/>
              <a:t>pNFS</a:t>
            </a:r>
            <a:r>
              <a:rPr lang="zh-CN" altLang="en-US" sz="2000"/>
              <a:t>如何修改了</a:t>
            </a:r>
            <a:r>
              <a:rPr lang="en-US" altLang="zh-CN" sz="2000"/>
              <a:t>NFS</a:t>
            </a:r>
            <a:r>
              <a:rPr lang="zh-CN" altLang="en-US" sz="2000"/>
              <a:t>结构，消除</a:t>
            </a:r>
            <a:r>
              <a:rPr lang="zh-CN" altLang="en-US" sz="2000" smtClean="0"/>
              <a:t>了性能</a:t>
            </a:r>
            <a:r>
              <a:rPr lang="zh-CN" altLang="en-US" sz="2000"/>
              <a:t>瓶颈。实质上的变化是</a:t>
            </a:r>
            <a:r>
              <a:rPr lang="en-US" altLang="zh-CN" sz="2000"/>
              <a:t>NFS</a:t>
            </a:r>
            <a:r>
              <a:rPr lang="zh-CN" altLang="en-US" sz="2000"/>
              <a:t>服务器移动到了带外，变成了一个元数据服务器</a:t>
            </a:r>
            <a:r>
              <a:rPr lang="zh-CN" altLang="en-US" sz="2000" smtClean="0"/>
              <a:t>。</a:t>
            </a:r>
            <a:endParaRPr lang="en-US" altLang="zh-CN" sz="2000" smtClean="0"/>
          </a:p>
          <a:p>
            <a:r>
              <a:rPr lang="en-US" altLang="zh-CN" sz="2000" smtClean="0"/>
              <a:t>Client</a:t>
            </a:r>
            <a:r>
              <a:rPr lang="zh-CN" altLang="en-US" sz="2000" smtClean="0"/>
              <a:t>首先与</a:t>
            </a:r>
            <a:r>
              <a:rPr lang="en-US" altLang="zh-CN" sz="2000"/>
              <a:t>NFS</a:t>
            </a:r>
            <a:r>
              <a:rPr lang="zh-CN" altLang="en-US" sz="2000"/>
              <a:t>服务器</a:t>
            </a:r>
            <a:r>
              <a:rPr lang="zh-CN" altLang="en-US" sz="2000" smtClean="0"/>
              <a:t>联系寻找</a:t>
            </a:r>
            <a:r>
              <a:rPr lang="zh-CN" altLang="en-US" sz="2000"/>
              <a:t>所要数据的布局图和读</a:t>
            </a:r>
            <a:r>
              <a:rPr lang="en-US" altLang="zh-CN" sz="2000"/>
              <a:t>/</a:t>
            </a:r>
            <a:r>
              <a:rPr lang="zh-CN" altLang="en-US" sz="2000"/>
              <a:t>修改</a:t>
            </a:r>
            <a:r>
              <a:rPr lang="en-US" altLang="zh-CN" sz="2000"/>
              <a:t>/</a:t>
            </a:r>
            <a:r>
              <a:rPr lang="zh-CN" altLang="en-US" sz="2000"/>
              <a:t>写这些数据的授权书。一旦客户端有了这两部分，它存取数据时就直接与存储设备联系。使用传统的</a:t>
            </a:r>
            <a:r>
              <a:rPr lang="en-US" altLang="zh-CN" sz="2000"/>
              <a:t>NFS</a:t>
            </a:r>
            <a:r>
              <a:rPr lang="zh-CN" altLang="en-US" sz="2000"/>
              <a:t>时数据的每个比特都要通过</a:t>
            </a:r>
            <a:r>
              <a:rPr lang="en-US" altLang="zh-CN" sz="2000"/>
              <a:t>NFS</a:t>
            </a:r>
            <a:r>
              <a:rPr lang="zh-CN" altLang="en-US" sz="2000"/>
              <a:t>服务器，使用</a:t>
            </a:r>
            <a:r>
              <a:rPr lang="en-US" altLang="zh-CN" sz="2000"/>
              <a:t>pNFS</a:t>
            </a:r>
            <a:r>
              <a:rPr lang="zh-CN" altLang="en-US" sz="2000"/>
              <a:t>时</a:t>
            </a:r>
            <a:r>
              <a:rPr lang="en-US" altLang="zh-CN" sz="2000"/>
              <a:t>NFS</a:t>
            </a:r>
            <a:r>
              <a:rPr lang="zh-CN" altLang="en-US" sz="2000"/>
              <a:t>服务器从主数据通路中移出来了，允许客户端自由地和快速地存取数据。当然所有的</a:t>
            </a:r>
            <a:r>
              <a:rPr lang="en-US" altLang="zh-CN" sz="2000"/>
              <a:t>NFS</a:t>
            </a:r>
            <a:r>
              <a:rPr lang="zh-CN" altLang="en-US" sz="2000"/>
              <a:t>的优点都继续保留，但现在消除了瓶颈，数据能够以并行方式以非常快的吞吐率被访问，系统容量能够容易的扩展而不影响总性能。</a:t>
            </a:r>
          </a:p>
        </p:txBody>
      </p:sp>
    </p:spTree>
    <p:extLst>
      <p:ext uri="{BB962C8B-B14F-4D97-AF65-F5344CB8AC3E}">
        <p14:creationId xmlns:p14="http://schemas.microsoft.com/office/powerpoint/2010/main" val="525781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SMB</a:t>
            </a:r>
            <a:r>
              <a:rPr lang="zh-CN" altLang="en-US" smtClean="0"/>
              <a:t>：</a:t>
            </a:r>
            <a:r>
              <a:rPr lang="en-US" altLang="zh-CN" smtClean="0"/>
              <a:t>Server Message Block</a:t>
            </a:r>
            <a:endParaRPr lang="zh-CN" altLang="en-US"/>
          </a:p>
        </p:txBody>
      </p:sp>
      <p:pic>
        <p:nvPicPr>
          <p:cNvPr id="4" name="内容占位符 3"/>
          <p:cNvPicPr>
            <a:picLocks noGrp="1" noChangeAspect="1"/>
          </p:cNvPicPr>
          <p:nvPr>
            <p:ph idx="1"/>
          </p:nvPr>
        </p:nvPicPr>
        <p:blipFill>
          <a:blip r:embed="rId2"/>
          <a:stretch>
            <a:fillRect/>
          </a:stretch>
        </p:blipFill>
        <p:spPr>
          <a:xfrm>
            <a:off x="570369" y="1132905"/>
            <a:ext cx="11051262" cy="3231276"/>
          </a:xfrm>
          <a:prstGeom prst="rect">
            <a:avLst/>
          </a:prstGeom>
        </p:spPr>
      </p:pic>
    </p:spTree>
    <p:extLst>
      <p:ext uri="{BB962C8B-B14F-4D97-AF65-F5344CB8AC3E}">
        <p14:creationId xmlns:p14="http://schemas.microsoft.com/office/powerpoint/2010/main" val="2849072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597371"/>
          </a:xfrm>
        </p:spPr>
        <p:txBody>
          <a:bodyPr>
            <a:normAutofit fontScale="90000"/>
          </a:bodyPr>
          <a:lstStyle/>
          <a:p>
            <a:r>
              <a:rPr lang="en-US" altLang="zh-CN" smtClean="0"/>
              <a:t>SMB</a:t>
            </a: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43514145"/>
              </p:ext>
            </p:extLst>
          </p:nvPr>
        </p:nvGraphicFramePr>
        <p:xfrm>
          <a:off x="385968" y="468505"/>
          <a:ext cx="11420064" cy="6293896"/>
        </p:xfrm>
        <a:graphic>
          <a:graphicData uri="http://schemas.openxmlformats.org/drawingml/2006/table">
            <a:tbl>
              <a:tblPr/>
              <a:tblGrid>
                <a:gridCol w="1451117">
                  <a:extLst>
                    <a:ext uri="{9D8B030D-6E8A-4147-A177-3AD203B41FA5}">
                      <a16:colId xmlns:a16="http://schemas.microsoft.com/office/drawing/2014/main" val="3956895120"/>
                    </a:ext>
                  </a:extLst>
                </a:gridCol>
                <a:gridCol w="1679713">
                  <a:extLst>
                    <a:ext uri="{9D8B030D-6E8A-4147-A177-3AD203B41FA5}">
                      <a16:colId xmlns:a16="http://schemas.microsoft.com/office/drawing/2014/main" val="2206828418"/>
                    </a:ext>
                  </a:extLst>
                </a:gridCol>
                <a:gridCol w="2425148">
                  <a:extLst>
                    <a:ext uri="{9D8B030D-6E8A-4147-A177-3AD203B41FA5}">
                      <a16:colId xmlns:a16="http://schemas.microsoft.com/office/drawing/2014/main" val="2598631988"/>
                    </a:ext>
                  </a:extLst>
                </a:gridCol>
                <a:gridCol w="5864086">
                  <a:extLst>
                    <a:ext uri="{9D8B030D-6E8A-4147-A177-3AD203B41FA5}">
                      <a16:colId xmlns:a16="http://schemas.microsoft.com/office/drawing/2014/main" val="433424181"/>
                    </a:ext>
                  </a:extLst>
                </a:gridCol>
              </a:tblGrid>
              <a:tr h="171133">
                <a:tc>
                  <a:txBody>
                    <a:bodyPr/>
                    <a:lstStyle/>
                    <a:p>
                      <a:pPr algn="ctr"/>
                      <a:r>
                        <a:rPr lang="en-US" altLang="zh-CN" sz="1200" b="1" smtClean="0">
                          <a:effectLst/>
                        </a:rPr>
                        <a:t>S</a:t>
                      </a:r>
                      <a:r>
                        <a:rPr lang="en-US" sz="1200" b="1" smtClean="0">
                          <a:effectLst/>
                        </a:rPr>
                        <a:t>MB</a:t>
                      </a:r>
                      <a:r>
                        <a:rPr lang="zh-CN" altLang="en-US" sz="1200" b="1">
                          <a:effectLst/>
                        </a:rPr>
                        <a:t>版本</a:t>
                      </a:r>
                      <a:endParaRPr lang="zh-CN" altLang="en-US" sz="1200" b="0">
                        <a:effectLst/>
                      </a:endParaRP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200" b="1">
                          <a:effectLst/>
                        </a:rPr>
                        <a:t>年代</a:t>
                      </a:r>
                      <a:endParaRPr lang="zh-CN" altLang="en-US" sz="1200" b="0">
                        <a:effectLst/>
                      </a:endParaRP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200" b="1">
                          <a:effectLst/>
                        </a:rPr>
                        <a:t>相应操作系统版本</a:t>
                      </a:r>
                      <a:endParaRPr lang="zh-CN" altLang="en-US" sz="1200" b="0">
                        <a:effectLst/>
                      </a:endParaRP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200" b="1">
                          <a:effectLst/>
                        </a:rPr>
                        <a:t>重要协议特性</a:t>
                      </a:r>
                      <a:endParaRPr lang="zh-CN" altLang="en-US" sz="1200" b="0">
                        <a:effectLst/>
                      </a:endParaRP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97363664"/>
                  </a:ext>
                </a:extLst>
              </a:tr>
              <a:tr h="481526">
                <a:tc>
                  <a:txBody>
                    <a:bodyPr/>
                    <a:lstStyle/>
                    <a:p>
                      <a:pPr algn="ctr"/>
                      <a:r>
                        <a:rPr lang="en-US" sz="1200" b="0">
                          <a:effectLst/>
                        </a:rPr>
                        <a:t>SMB 3.1.1</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200" b="0">
                          <a:effectLst/>
                        </a:rPr>
                        <a:t>2015</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sz="1200" b="0">
                          <a:effectLst/>
                        </a:rPr>
                        <a:t>Windows 10</a:t>
                      </a:r>
                    </a:p>
                    <a:p>
                      <a:pPr algn="ctr"/>
                      <a:r>
                        <a:rPr lang="en-US" sz="1200" b="0">
                          <a:effectLst/>
                        </a:rPr>
                        <a:t>Windows Server 2016</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en-US" altLang="zh-CN" sz="1200">
                          <a:effectLst/>
                        </a:rPr>
                        <a:t>- </a:t>
                      </a:r>
                      <a:r>
                        <a:rPr lang="zh-CN" altLang="en-US" sz="1200">
                          <a:effectLst/>
                        </a:rPr>
                        <a:t>传输加密算法协商</a:t>
                      </a:r>
                      <a:br>
                        <a:rPr lang="zh-CN" altLang="en-US" sz="1200">
                          <a:effectLst/>
                        </a:rPr>
                      </a:br>
                      <a:r>
                        <a:rPr lang="en-US" altLang="zh-CN" sz="1200">
                          <a:effectLst/>
                        </a:rPr>
                        <a:t>- </a:t>
                      </a:r>
                      <a:r>
                        <a:rPr lang="zh-CN" altLang="en-US" sz="1200">
                          <a:effectLst/>
                        </a:rPr>
                        <a:t>预认证完整性检查</a:t>
                      </a:r>
                      <a:r>
                        <a:rPr lang="en-US" altLang="zh-CN" sz="1200">
                          <a:effectLst/>
                        </a:rPr>
                        <a:t>(</a:t>
                      </a:r>
                      <a:r>
                        <a:rPr lang="en-US" sz="1200">
                          <a:effectLst/>
                        </a:rPr>
                        <a:t>pre-authentication integrity</a:t>
                      </a:r>
                      <a:r>
                        <a:rPr lang="en-US" sz="1200" smtClean="0">
                          <a:effectLst/>
                        </a:rPr>
                        <a:t>)</a:t>
                      </a:r>
                      <a:endParaRPr lang="en-US" sz="1200">
                        <a:effectLst/>
                      </a:endParaRP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745380914"/>
                  </a:ext>
                </a:extLst>
              </a:tr>
              <a:tr h="481526">
                <a:tc>
                  <a:txBody>
                    <a:bodyPr/>
                    <a:lstStyle/>
                    <a:p>
                      <a:pPr algn="ctr"/>
                      <a:r>
                        <a:rPr lang="en-US" sz="1200" b="0">
                          <a:effectLst/>
                        </a:rPr>
                        <a:t>SMB 3.0.2</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b="0">
                          <a:effectLst/>
                        </a:rPr>
                        <a:t>2013</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200" b="0">
                          <a:effectLst/>
                        </a:rPr>
                        <a:t>Windows 8.1</a:t>
                      </a:r>
                    </a:p>
                    <a:p>
                      <a:pPr algn="ctr"/>
                      <a:r>
                        <a:rPr lang="en-US" sz="1200" b="0">
                          <a:effectLst/>
                        </a:rPr>
                        <a:t>Windows Server 2012 R2</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en-US" altLang="zh-CN" sz="1200">
                          <a:effectLst/>
                        </a:rPr>
                        <a:t>- </a:t>
                      </a:r>
                      <a:r>
                        <a:rPr lang="zh-CN" altLang="en-US" sz="1200">
                          <a:effectLst/>
                        </a:rPr>
                        <a:t>客户端直读直写请求</a:t>
                      </a:r>
                      <a:br>
                        <a:rPr lang="zh-CN" altLang="en-US" sz="1200">
                          <a:effectLst/>
                        </a:rPr>
                      </a:br>
                      <a:r>
                        <a:rPr lang="en-US" altLang="zh-CN" sz="1200">
                          <a:effectLst/>
                        </a:rPr>
                        <a:t>- SMB Direct</a:t>
                      </a:r>
                      <a:r>
                        <a:rPr lang="zh-CN" altLang="en-US" sz="1200">
                          <a:effectLst/>
                        </a:rPr>
                        <a:t>（</a:t>
                      </a:r>
                      <a:r>
                        <a:rPr lang="en-US" altLang="zh-CN" sz="1200">
                          <a:effectLst/>
                        </a:rPr>
                        <a:t>RDMA</a:t>
                      </a:r>
                      <a:r>
                        <a:rPr lang="zh-CN" altLang="en-US" sz="1200">
                          <a:effectLst/>
                        </a:rPr>
                        <a:t>）性能</a:t>
                      </a:r>
                      <a:r>
                        <a:rPr lang="zh-CN" altLang="en-US" sz="1200" smtClean="0">
                          <a:effectLst/>
                        </a:rPr>
                        <a:t>改进</a:t>
                      </a:r>
                      <a:endParaRPr lang="zh-CN" altLang="en-US" sz="1200">
                        <a:effectLst/>
                      </a:endParaRP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97272274"/>
                  </a:ext>
                </a:extLst>
              </a:tr>
              <a:tr h="1169014">
                <a:tc>
                  <a:txBody>
                    <a:bodyPr/>
                    <a:lstStyle/>
                    <a:p>
                      <a:pPr algn="ctr"/>
                      <a:r>
                        <a:rPr lang="en-US" sz="1200" b="0">
                          <a:effectLst/>
                        </a:rPr>
                        <a:t>SMB 3.0</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200" b="0">
                          <a:effectLst/>
                        </a:rPr>
                        <a:t>2012</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sz="1200" b="0">
                          <a:effectLst/>
                        </a:rPr>
                        <a:t>Windows 8</a:t>
                      </a:r>
                    </a:p>
                    <a:p>
                      <a:pPr algn="ctr"/>
                      <a:r>
                        <a:rPr lang="en-US" sz="1200" b="0">
                          <a:effectLst/>
                        </a:rPr>
                        <a:t>Windows Server 2012</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en-US" altLang="zh-CN" sz="1200">
                          <a:effectLst/>
                        </a:rPr>
                        <a:t>- </a:t>
                      </a:r>
                      <a:r>
                        <a:rPr lang="zh-CN" altLang="en-US" sz="1200">
                          <a:effectLst/>
                        </a:rPr>
                        <a:t>目录级元数据客户端缓存</a:t>
                      </a:r>
                      <a:r>
                        <a:rPr lang="en-US" altLang="zh-CN" sz="1200">
                          <a:effectLst/>
                        </a:rPr>
                        <a:t>(</a:t>
                      </a:r>
                      <a:r>
                        <a:rPr lang="en-US" sz="1200">
                          <a:effectLst/>
                        </a:rPr>
                        <a:t>directory lease)</a:t>
                      </a:r>
                      <a:br>
                        <a:rPr lang="en-US" sz="1200">
                          <a:effectLst/>
                        </a:rPr>
                      </a:br>
                      <a:r>
                        <a:rPr lang="en-US" sz="1200">
                          <a:effectLst/>
                        </a:rPr>
                        <a:t>- </a:t>
                      </a:r>
                      <a:r>
                        <a:rPr lang="zh-CN" altLang="en-US" sz="1200">
                          <a:effectLst/>
                        </a:rPr>
                        <a:t>持久句柄</a:t>
                      </a:r>
                      <a:r>
                        <a:rPr lang="en-US" altLang="zh-CN" sz="1200">
                          <a:effectLst/>
                        </a:rPr>
                        <a:t>(</a:t>
                      </a:r>
                      <a:r>
                        <a:rPr lang="en-US" sz="1200">
                          <a:effectLst/>
                        </a:rPr>
                        <a:t>persistent handle)</a:t>
                      </a:r>
                      <a:br>
                        <a:rPr lang="en-US" sz="1200">
                          <a:effectLst/>
                        </a:rPr>
                      </a:br>
                      <a:r>
                        <a:rPr lang="en-US" sz="1200">
                          <a:effectLst/>
                        </a:rPr>
                        <a:t>- </a:t>
                      </a:r>
                      <a:r>
                        <a:rPr lang="zh-CN" altLang="en-US" sz="1200">
                          <a:effectLst/>
                        </a:rPr>
                        <a:t>基于</a:t>
                      </a:r>
                      <a:r>
                        <a:rPr lang="en-US" sz="1200">
                          <a:effectLst/>
                        </a:rPr>
                        <a:t>AES-CCM</a:t>
                      </a:r>
                      <a:r>
                        <a:rPr lang="zh-CN" altLang="en-US" sz="1200">
                          <a:effectLst/>
                        </a:rPr>
                        <a:t>算法的数据传输加密</a:t>
                      </a:r>
                      <a:br>
                        <a:rPr lang="zh-CN" altLang="en-US" sz="1200">
                          <a:effectLst/>
                        </a:rPr>
                      </a:br>
                      <a:r>
                        <a:rPr lang="en-US" altLang="zh-CN" sz="1200">
                          <a:effectLst/>
                        </a:rPr>
                        <a:t>- </a:t>
                      </a:r>
                      <a:r>
                        <a:rPr lang="zh-CN" altLang="en-US" sz="1200">
                          <a:effectLst/>
                        </a:rPr>
                        <a:t>消息签名</a:t>
                      </a:r>
                      <a:r>
                        <a:rPr lang="en-US" altLang="zh-CN" sz="1200">
                          <a:effectLst/>
                        </a:rPr>
                        <a:t>(</a:t>
                      </a:r>
                      <a:r>
                        <a:rPr lang="en-US" sz="1200">
                          <a:effectLst/>
                        </a:rPr>
                        <a:t>message signing)</a:t>
                      </a:r>
                      <a:r>
                        <a:rPr lang="zh-CN" altLang="en-US" sz="1200">
                          <a:effectLst/>
                        </a:rPr>
                        <a:t>改用</a:t>
                      </a:r>
                      <a:r>
                        <a:rPr lang="en-US" sz="1200">
                          <a:effectLst/>
                        </a:rPr>
                        <a:t>AES-CMAC</a:t>
                      </a:r>
                      <a:r>
                        <a:rPr lang="zh-CN" altLang="en-US" sz="1200">
                          <a:effectLst/>
                        </a:rPr>
                        <a:t>算法</a:t>
                      </a:r>
                      <a:br>
                        <a:rPr lang="zh-CN" altLang="en-US" sz="1200">
                          <a:effectLst/>
                        </a:rPr>
                      </a:br>
                      <a:r>
                        <a:rPr lang="en-US" altLang="zh-CN" sz="1200">
                          <a:effectLst/>
                        </a:rPr>
                        <a:t>- </a:t>
                      </a:r>
                      <a:r>
                        <a:rPr lang="en-US" sz="1200">
                          <a:effectLst/>
                        </a:rPr>
                        <a:t>SMB Direct（RDMA）</a:t>
                      </a:r>
                      <a:r>
                        <a:rPr lang="zh-CN" altLang="en-US" sz="1200">
                          <a:effectLst/>
                        </a:rPr>
                        <a:t>支持</a:t>
                      </a:r>
                      <a:br>
                        <a:rPr lang="zh-CN" altLang="en-US" sz="1200">
                          <a:effectLst/>
                        </a:rPr>
                      </a:br>
                      <a:r>
                        <a:rPr lang="en-US" altLang="zh-CN" sz="1200">
                          <a:effectLst/>
                        </a:rPr>
                        <a:t>- </a:t>
                      </a:r>
                      <a:r>
                        <a:rPr lang="zh-CN" altLang="en-US" sz="1200">
                          <a:effectLst/>
                        </a:rPr>
                        <a:t>多通道</a:t>
                      </a:r>
                      <a:r>
                        <a:rPr lang="en-US" altLang="zh-CN" sz="1200">
                          <a:effectLst/>
                        </a:rPr>
                        <a:t>(</a:t>
                      </a:r>
                      <a:r>
                        <a:rPr lang="en-US" sz="1200">
                          <a:effectLst/>
                        </a:rPr>
                        <a:t>multi-channel</a:t>
                      </a:r>
                      <a:r>
                        <a:rPr lang="en-US" sz="1200" smtClean="0">
                          <a:effectLst/>
                        </a:rPr>
                        <a:t>)</a:t>
                      </a:r>
                      <a:endParaRPr lang="en-US" sz="1200">
                        <a:effectLst/>
                      </a:endParaRP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87759479"/>
                  </a:ext>
                </a:extLst>
              </a:tr>
              <a:tr h="647521">
                <a:tc>
                  <a:txBody>
                    <a:bodyPr/>
                    <a:lstStyle/>
                    <a:p>
                      <a:pPr algn="ctr"/>
                      <a:r>
                        <a:rPr lang="en-US" sz="1200" b="0">
                          <a:effectLst/>
                        </a:rPr>
                        <a:t>SMB 2.1</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b="0">
                          <a:effectLst/>
                        </a:rPr>
                        <a:t>2009</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200" b="0">
                          <a:effectLst/>
                        </a:rPr>
                        <a:t>Windows 7</a:t>
                      </a:r>
                    </a:p>
                    <a:p>
                      <a:pPr algn="ctr"/>
                      <a:r>
                        <a:rPr lang="en-US" sz="1200" b="0">
                          <a:effectLst/>
                        </a:rPr>
                        <a:t>Windows Server 2008 R2</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en-US" altLang="zh-CN" sz="1200">
                          <a:effectLst/>
                        </a:rPr>
                        <a:t>- </a:t>
                      </a:r>
                      <a:r>
                        <a:rPr lang="zh-CN" altLang="en-US" sz="1200">
                          <a:effectLst/>
                        </a:rPr>
                        <a:t>基于</a:t>
                      </a:r>
                      <a:r>
                        <a:rPr lang="en-US" sz="1200">
                          <a:effectLst/>
                        </a:rPr>
                        <a:t>Lease</a:t>
                      </a:r>
                      <a:r>
                        <a:rPr lang="zh-CN" altLang="en-US" sz="1200">
                          <a:effectLst/>
                        </a:rPr>
                        <a:t>的文件数据客户端缓存</a:t>
                      </a:r>
                      <a:br>
                        <a:rPr lang="zh-CN" altLang="en-US" sz="1200">
                          <a:effectLst/>
                        </a:rPr>
                      </a:br>
                      <a:r>
                        <a:rPr lang="en-US" altLang="zh-CN" sz="1200">
                          <a:effectLst/>
                        </a:rPr>
                        <a:t>- </a:t>
                      </a:r>
                      <a:r>
                        <a:rPr lang="zh-CN" altLang="en-US" sz="1200">
                          <a:effectLst/>
                        </a:rPr>
                        <a:t>多协议版本支持协商</a:t>
                      </a:r>
                      <a:r>
                        <a:rPr lang="en-US" altLang="zh-CN" sz="1200">
                          <a:effectLst/>
                        </a:rPr>
                        <a:t>(</a:t>
                      </a:r>
                      <a:r>
                        <a:rPr lang="en-US" sz="1200">
                          <a:effectLst/>
                        </a:rPr>
                        <a:t>multi-protocol negotiate)</a:t>
                      </a:r>
                      <a:br>
                        <a:rPr lang="en-US" sz="1200">
                          <a:effectLst/>
                        </a:rPr>
                      </a:br>
                      <a:r>
                        <a:rPr lang="en-US" sz="1200">
                          <a:effectLst/>
                        </a:rPr>
                        <a:t>- </a:t>
                      </a:r>
                      <a:r>
                        <a:rPr lang="zh-CN" altLang="en-US" sz="1200">
                          <a:effectLst/>
                        </a:rPr>
                        <a:t>弹性句柄</a:t>
                      </a:r>
                      <a:r>
                        <a:rPr lang="en-US" altLang="zh-CN" sz="1200">
                          <a:effectLst/>
                        </a:rPr>
                        <a:t>(</a:t>
                      </a:r>
                      <a:r>
                        <a:rPr lang="en-US" sz="1200">
                          <a:effectLst/>
                        </a:rPr>
                        <a:t>resilient handle</a:t>
                      </a:r>
                      <a:r>
                        <a:rPr lang="en-US" sz="1200" smtClean="0">
                          <a:effectLst/>
                        </a:rPr>
                        <a:t>)</a:t>
                      </a:r>
                      <a:endParaRPr lang="en-US" sz="1200">
                        <a:effectLst/>
                      </a:endParaRP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687661777"/>
                  </a:ext>
                </a:extLst>
              </a:tr>
              <a:tr h="326330">
                <a:tc>
                  <a:txBody>
                    <a:bodyPr/>
                    <a:lstStyle/>
                    <a:p>
                      <a:pPr algn="ctr"/>
                      <a:r>
                        <a:rPr lang="en-US" sz="1200" b="0">
                          <a:effectLst/>
                        </a:rPr>
                        <a:t>SMB 2.0.2</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200" b="0">
                          <a:effectLst/>
                        </a:rPr>
                        <a:t>2008</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sz="1200" b="0">
                          <a:effectLst/>
                        </a:rPr>
                        <a:t>Windows Vista SP1</a:t>
                      </a:r>
                    </a:p>
                    <a:p>
                      <a:pPr algn="ctr"/>
                      <a:r>
                        <a:rPr lang="en-US" sz="1200" b="0">
                          <a:effectLst/>
                        </a:rPr>
                        <a:t>Windows Server 2008</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rowSpan="2">
                  <a:txBody>
                    <a:bodyPr/>
                    <a:lstStyle/>
                    <a:p>
                      <a:pPr algn="l"/>
                      <a:r>
                        <a:rPr lang="en-US" sz="1200">
                          <a:effectLst/>
                        </a:rPr>
                        <a:t>- SMB</a:t>
                      </a:r>
                      <a:r>
                        <a:rPr lang="zh-CN" altLang="en-US" sz="1200">
                          <a:effectLst/>
                        </a:rPr>
                        <a:t>指令数量减至</a:t>
                      </a:r>
                      <a:r>
                        <a:rPr lang="en-US" altLang="zh-CN" sz="1200">
                          <a:effectLst/>
                        </a:rPr>
                        <a:t>19</a:t>
                      </a:r>
                      <a:r>
                        <a:rPr lang="zh-CN" altLang="en-US" sz="1200">
                          <a:effectLst/>
                        </a:rPr>
                        <a:t>个</a:t>
                      </a:r>
                      <a:br>
                        <a:rPr lang="zh-CN" altLang="en-US" sz="1200">
                          <a:effectLst/>
                        </a:rPr>
                      </a:br>
                      <a:r>
                        <a:rPr lang="en-US" altLang="zh-CN" sz="1200">
                          <a:effectLst/>
                        </a:rPr>
                        <a:t>- </a:t>
                      </a:r>
                      <a:r>
                        <a:rPr lang="zh-CN" altLang="en-US" sz="1200">
                          <a:effectLst/>
                        </a:rPr>
                        <a:t>基于信用点</a:t>
                      </a:r>
                      <a:r>
                        <a:rPr lang="en-US" altLang="zh-CN" sz="1200">
                          <a:effectLst/>
                        </a:rPr>
                        <a:t>(</a:t>
                      </a:r>
                      <a:r>
                        <a:rPr lang="en-US" sz="1200">
                          <a:effectLst/>
                        </a:rPr>
                        <a:t>credit)</a:t>
                      </a:r>
                      <a:r>
                        <a:rPr lang="zh-CN" altLang="en-US" sz="1200">
                          <a:effectLst/>
                        </a:rPr>
                        <a:t>的流控机制</a:t>
                      </a:r>
                      <a:br>
                        <a:rPr lang="zh-CN" altLang="en-US" sz="1200">
                          <a:effectLst/>
                        </a:rPr>
                      </a:br>
                      <a:r>
                        <a:rPr lang="en-US" altLang="zh-CN" sz="1200">
                          <a:effectLst/>
                        </a:rPr>
                        <a:t>- </a:t>
                      </a:r>
                      <a:r>
                        <a:rPr lang="zh-CN" altLang="en-US" sz="1200">
                          <a:effectLst/>
                        </a:rPr>
                        <a:t>改进复合请求机制</a:t>
                      </a:r>
                      <a:r>
                        <a:rPr lang="en-US" altLang="zh-CN" sz="1200">
                          <a:effectLst/>
                        </a:rPr>
                        <a:t>(</a:t>
                      </a:r>
                      <a:r>
                        <a:rPr lang="en-US" sz="1200">
                          <a:effectLst/>
                        </a:rPr>
                        <a:t>request compounding)</a:t>
                      </a:r>
                      <a:br>
                        <a:rPr lang="en-US" sz="1200">
                          <a:effectLst/>
                        </a:rPr>
                      </a:br>
                      <a:r>
                        <a:rPr lang="en-US" sz="1200">
                          <a:effectLst/>
                        </a:rPr>
                        <a:t>- </a:t>
                      </a:r>
                      <a:r>
                        <a:rPr lang="zh-CN" altLang="en-US" sz="1200">
                          <a:effectLst/>
                        </a:rPr>
                        <a:t>耐用句柄</a:t>
                      </a:r>
                      <a:r>
                        <a:rPr lang="en-US" altLang="zh-CN" sz="1200">
                          <a:effectLst/>
                        </a:rPr>
                        <a:t>(</a:t>
                      </a:r>
                      <a:r>
                        <a:rPr lang="en-US" sz="1200">
                          <a:effectLst/>
                        </a:rPr>
                        <a:t>durable handle)</a:t>
                      </a:r>
                      <a:br>
                        <a:rPr lang="en-US" sz="1200">
                          <a:effectLst/>
                        </a:rPr>
                      </a:br>
                      <a:r>
                        <a:rPr lang="en-US" sz="1200">
                          <a:effectLst/>
                        </a:rPr>
                        <a:t>- </a:t>
                      </a:r>
                      <a:r>
                        <a:rPr lang="zh-CN" altLang="en-US" sz="1200">
                          <a:effectLst/>
                        </a:rPr>
                        <a:t>消息签名</a:t>
                      </a:r>
                      <a:r>
                        <a:rPr lang="en-US" altLang="zh-CN" sz="1200">
                          <a:effectLst/>
                        </a:rPr>
                        <a:t>(</a:t>
                      </a:r>
                      <a:r>
                        <a:rPr lang="en-US" sz="1200">
                          <a:effectLst/>
                        </a:rPr>
                        <a:t>message signing)</a:t>
                      </a:r>
                      <a:r>
                        <a:rPr lang="zh-CN" altLang="en-US" sz="1200">
                          <a:effectLst/>
                        </a:rPr>
                        <a:t>改用</a:t>
                      </a:r>
                      <a:r>
                        <a:rPr lang="en-US" sz="1200">
                          <a:effectLst/>
                        </a:rPr>
                        <a:t>SHA-256</a:t>
                      </a:r>
                      <a:r>
                        <a:rPr lang="zh-CN" altLang="en-US" sz="1200">
                          <a:effectLst/>
                        </a:rPr>
                        <a:t>算法</a:t>
                      </a:r>
                      <a:br>
                        <a:rPr lang="zh-CN" altLang="en-US" sz="1200">
                          <a:effectLst/>
                        </a:rPr>
                      </a:br>
                      <a:r>
                        <a:rPr lang="en-US" altLang="zh-CN" sz="1200">
                          <a:effectLst/>
                        </a:rPr>
                        <a:t>- </a:t>
                      </a:r>
                      <a:r>
                        <a:rPr lang="zh-CN" altLang="en-US" sz="1200">
                          <a:effectLst/>
                        </a:rPr>
                        <a:t>支持软链接</a:t>
                      </a:r>
                      <a:r>
                        <a:rPr lang="en-US" altLang="zh-CN" sz="1200">
                          <a:effectLst/>
                        </a:rPr>
                        <a:t>(</a:t>
                      </a:r>
                      <a:r>
                        <a:rPr lang="en-US" sz="1200">
                          <a:effectLst/>
                        </a:rPr>
                        <a:t>symbolic link)</a:t>
                      </a:r>
                      <a:br>
                        <a:rPr lang="en-US" sz="1200">
                          <a:effectLst/>
                        </a:rPr>
                      </a:br>
                      <a:r>
                        <a:rPr lang="en-US" sz="1200">
                          <a:effectLst/>
                        </a:rPr>
                        <a:t>- </a:t>
                      </a:r>
                      <a:r>
                        <a:rPr lang="zh-CN" altLang="en-US" sz="1200">
                          <a:effectLst/>
                        </a:rPr>
                        <a:t>提升最大数据块尺寸</a:t>
                      </a:r>
                      <a:r>
                        <a:rPr lang="en-US" altLang="zh-CN" sz="1200">
                          <a:effectLst/>
                        </a:rPr>
                        <a:t>(</a:t>
                      </a:r>
                      <a:r>
                        <a:rPr lang="en-US" sz="1200">
                          <a:effectLst/>
                        </a:rPr>
                        <a:t>maximum block size</a:t>
                      </a:r>
                      <a:r>
                        <a:rPr lang="en-US" sz="1200" smtClean="0">
                          <a:effectLst/>
                        </a:rPr>
                        <a:t>)</a:t>
                      </a:r>
                      <a:endParaRPr lang="en-US" sz="1200">
                        <a:effectLst/>
                      </a:endParaRP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990809301"/>
                  </a:ext>
                </a:extLst>
              </a:tr>
              <a:tr h="1042986">
                <a:tc>
                  <a:txBody>
                    <a:bodyPr/>
                    <a:lstStyle/>
                    <a:p>
                      <a:pPr algn="ctr"/>
                      <a:r>
                        <a:rPr lang="en-US" sz="1200" b="0">
                          <a:effectLst/>
                        </a:rPr>
                        <a:t>SMB 2.0</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b="0">
                          <a:effectLst/>
                        </a:rPr>
                        <a:t>2007</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200" b="0">
                          <a:effectLst/>
                        </a:rPr>
                        <a:t>Windows Vista</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vMerge="1">
                  <a:txBody>
                    <a:bodyPr/>
                    <a:lstStyle/>
                    <a:p>
                      <a:endParaRPr lang="zh-CN" altLang="en-US"/>
                    </a:p>
                  </a:txBody>
                  <a:tcPr/>
                </a:tc>
                <a:extLst>
                  <a:ext uri="{0D108BD9-81ED-4DB2-BD59-A6C34878D82A}">
                    <a16:rowId xmlns:a16="http://schemas.microsoft.com/office/drawing/2014/main" val="2643589102"/>
                  </a:ext>
                </a:extLst>
              </a:tr>
              <a:tr h="171133">
                <a:tc gridSpan="4">
                  <a:txBody>
                    <a:bodyPr/>
                    <a:lstStyle/>
                    <a:p>
                      <a:pPr algn="ctr"/>
                      <a:r>
                        <a:rPr lang="en-US" altLang="zh-CN" sz="1200" b="0">
                          <a:effectLst/>
                        </a:rPr>
                        <a:t>======================== </a:t>
                      </a:r>
                      <a:r>
                        <a:rPr lang="zh-CN" altLang="en-US" sz="1200" b="0">
                          <a:effectLst/>
                        </a:rPr>
                        <a:t>时代的分割线 </a:t>
                      </a:r>
                      <a:r>
                        <a:rPr lang="en-US" altLang="zh-CN" sz="1200" b="0">
                          <a:effectLst/>
                        </a:rPr>
                        <a:t>========================</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75375999"/>
                  </a:ext>
                </a:extLst>
              </a:tr>
              <a:tr h="1690507">
                <a:tc>
                  <a:txBody>
                    <a:bodyPr/>
                    <a:lstStyle/>
                    <a:p>
                      <a:pPr algn="ctr"/>
                      <a:r>
                        <a:rPr lang="en-US" sz="1200" b="0">
                          <a:effectLst/>
                        </a:rPr>
                        <a:t>SMB 1.0/CIFS</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b="0">
                          <a:effectLst/>
                        </a:rPr>
                        <a:t>2000</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200" b="0">
                          <a:effectLst/>
                        </a:rPr>
                        <a:t>Windows 2000</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en-US" altLang="zh-CN" sz="1200">
                          <a:effectLst/>
                        </a:rPr>
                        <a:t>- </a:t>
                      </a:r>
                      <a:r>
                        <a:rPr lang="zh-CN" altLang="en-US" sz="1200">
                          <a:effectLst/>
                        </a:rPr>
                        <a:t>包含</a:t>
                      </a:r>
                      <a:r>
                        <a:rPr lang="en-US" altLang="zh-CN" sz="1200">
                          <a:effectLst/>
                        </a:rPr>
                        <a:t>100+</a:t>
                      </a:r>
                      <a:r>
                        <a:rPr lang="zh-CN" altLang="en-US" sz="1200">
                          <a:effectLst/>
                        </a:rPr>
                        <a:t>指令的指令集</a:t>
                      </a:r>
                      <a:br>
                        <a:rPr lang="zh-CN" altLang="en-US" sz="1200">
                          <a:effectLst/>
                        </a:rPr>
                      </a:br>
                      <a:r>
                        <a:rPr lang="en-US" altLang="zh-CN" sz="1200">
                          <a:effectLst/>
                        </a:rPr>
                        <a:t>- </a:t>
                      </a:r>
                      <a:r>
                        <a:rPr lang="zh-CN" altLang="en-US" sz="1200">
                          <a:effectLst/>
                        </a:rPr>
                        <a:t>打开</a:t>
                      </a:r>
                      <a:r>
                        <a:rPr lang="en-US" altLang="zh-CN" sz="1200">
                          <a:effectLst/>
                        </a:rPr>
                        <a:t>(</a:t>
                      </a:r>
                      <a:r>
                        <a:rPr lang="en-US" sz="1200">
                          <a:effectLst/>
                        </a:rPr>
                        <a:t>open)、</a:t>
                      </a:r>
                      <a:r>
                        <a:rPr lang="zh-CN" altLang="en-US" sz="1200">
                          <a:effectLst/>
                        </a:rPr>
                        <a:t>读</a:t>
                      </a:r>
                      <a:r>
                        <a:rPr lang="en-US" altLang="zh-CN" sz="1200">
                          <a:effectLst/>
                        </a:rPr>
                        <a:t>(</a:t>
                      </a:r>
                      <a:r>
                        <a:rPr lang="en-US" sz="1200">
                          <a:effectLst/>
                        </a:rPr>
                        <a:t>read)、</a:t>
                      </a:r>
                      <a:r>
                        <a:rPr lang="zh-CN" altLang="en-US" sz="1200">
                          <a:effectLst/>
                        </a:rPr>
                        <a:t>修改</a:t>
                      </a:r>
                      <a:r>
                        <a:rPr lang="en-US" altLang="zh-CN" sz="1200">
                          <a:effectLst/>
                        </a:rPr>
                        <a:t>(</a:t>
                      </a:r>
                      <a:r>
                        <a:rPr lang="en-US" sz="1200">
                          <a:effectLst/>
                        </a:rPr>
                        <a:t>modify)、</a:t>
                      </a:r>
                      <a:r>
                        <a:rPr lang="zh-CN" altLang="en-US" sz="1200">
                          <a:effectLst/>
                        </a:rPr>
                        <a:t>关闭</a:t>
                      </a:r>
                      <a:r>
                        <a:rPr lang="en-US" altLang="zh-CN" sz="1200">
                          <a:effectLst/>
                        </a:rPr>
                        <a:t>(</a:t>
                      </a:r>
                      <a:r>
                        <a:rPr lang="en-US" sz="1200">
                          <a:effectLst/>
                        </a:rPr>
                        <a:t>close)</a:t>
                      </a:r>
                      <a:r>
                        <a:rPr lang="zh-CN" altLang="en-US" sz="1200">
                          <a:effectLst/>
                        </a:rPr>
                        <a:t>等文件操作</a:t>
                      </a:r>
                      <a:br>
                        <a:rPr lang="zh-CN" altLang="en-US" sz="1200">
                          <a:effectLst/>
                        </a:rPr>
                      </a:br>
                      <a:r>
                        <a:rPr lang="en-US" altLang="zh-CN" sz="1200">
                          <a:effectLst/>
                        </a:rPr>
                        <a:t>- </a:t>
                      </a:r>
                      <a:r>
                        <a:rPr lang="zh-CN" altLang="en-US" sz="1200">
                          <a:effectLst/>
                        </a:rPr>
                        <a:t>取消</a:t>
                      </a:r>
                      <a:r>
                        <a:rPr lang="en-US" altLang="zh-CN" sz="1200">
                          <a:effectLst/>
                        </a:rPr>
                        <a:t>(</a:t>
                      </a:r>
                      <a:r>
                        <a:rPr lang="en-US" sz="1200">
                          <a:effectLst/>
                        </a:rPr>
                        <a:t>cancel)</a:t>
                      </a:r>
                      <a:r>
                        <a:rPr lang="zh-CN" altLang="en-US" sz="1200">
                          <a:effectLst/>
                        </a:rPr>
                        <a:t>操作</a:t>
                      </a:r>
                      <a:br>
                        <a:rPr lang="zh-CN" altLang="en-US" sz="1200">
                          <a:effectLst/>
                        </a:rPr>
                      </a:br>
                      <a:r>
                        <a:rPr lang="en-US" altLang="zh-CN" sz="1200">
                          <a:effectLst/>
                        </a:rPr>
                        <a:t>- </a:t>
                      </a:r>
                      <a:r>
                        <a:rPr lang="zh-CN" altLang="en-US" sz="1200">
                          <a:effectLst/>
                        </a:rPr>
                        <a:t>直接运行于</a:t>
                      </a:r>
                      <a:r>
                        <a:rPr lang="en-US" sz="1200">
                          <a:effectLst/>
                        </a:rPr>
                        <a:t>TCP/IP</a:t>
                      </a:r>
                      <a:r>
                        <a:rPr lang="zh-CN" altLang="en-US" sz="1200">
                          <a:effectLst/>
                        </a:rPr>
                        <a:t>协议之上</a:t>
                      </a:r>
                      <a:r>
                        <a:rPr lang="en-US" altLang="zh-CN" sz="1200">
                          <a:effectLst/>
                        </a:rPr>
                        <a:t>(</a:t>
                      </a:r>
                      <a:r>
                        <a:rPr lang="en-US" sz="1200">
                          <a:effectLst/>
                        </a:rPr>
                        <a:t>Direct hosting of SMB over TCP/IP)</a:t>
                      </a:r>
                      <a:br>
                        <a:rPr lang="en-US" sz="1200">
                          <a:effectLst/>
                        </a:rPr>
                      </a:br>
                      <a:r>
                        <a:rPr lang="en-US" sz="1200">
                          <a:effectLst/>
                        </a:rPr>
                        <a:t>- </a:t>
                      </a:r>
                      <a:r>
                        <a:rPr lang="zh-CN" altLang="en-US" sz="1200">
                          <a:effectLst/>
                        </a:rPr>
                        <a:t>查询、设定文件和卷属性</a:t>
                      </a:r>
                      <a:r>
                        <a:rPr lang="en-US" altLang="zh-CN" sz="1200">
                          <a:effectLst/>
                        </a:rPr>
                        <a:t>(</a:t>
                      </a:r>
                      <a:r>
                        <a:rPr lang="en-US" sz="1200">
                          <a:effectLst/>
                        </a:rPr>
                        <a:t>attributes)</a:t>
                      </a:r>
                      <a:br>
                        <a:rPr lang="en-US" sz="1200">
                          <a:effectLst/>
                        </a:rPr>
                      </a:br>
                      <a:r>
                        <a:rPr lang="en-US" sz="1200">
                          <a:effectLst/>
                        </a:rPr>
                        <a:t>- </a:t>
                      </a:r>
                      <a:r>
                        <a:rPr lang="zh-CN" altLang="en-US" sz="1200">
                          <a:effectLst/>
                        </a:rPr>
                        <a:t>基于</a:t>
                      </a:r>
                      <a:r>
                        <a:rPr lang="en-US" sz="1200">
                          <a:effectLst/>
                        </a:rPr>
                        <a:t>NTLM、Kerbeors</a:t>
                      </a:r>
                      <a:r>
                        <a:rPr lang="zh-CN" altLang="en-US" sz="1200">
                          <a:effectLst/>
                        </a:rPr>
                        <a:t>等协议的用户认证</a:t>
                      </a:r>
                      <a:br>
                        <a:rPr lang="zh-CN" altLang="en-US" sz="1200">
                          <a:effectLst/>
                        </a:rPr>
                      </a:br>
                      <a:r>
                        <a:rPr lang="en-US" altLang="zh-CN" sz="1200">
                          <a:effectLst/>
                        </a:rPr>
                        <a:t>- </a:t>
                      </a:r>
                      <a:r>
                        <a:rPr lang="zh-CN" altLang="en-US" sz="1200">
                          <a:effectLst/>
                        </a:rPr>
                        <a:t>基于</a:t>
                      </a:r>
                      <a:r>
                        <a:rPr lang="en-US" sz="1200">
                          <a:effectLst/>
                        </a:rPr>
                        <a:t>MD5</a:t>
                      </a:r>
                      <a:r>
                        <a:rPr lang="zh-CN" altLang="en-US" sz="1200">
                          <a:effectLst/>
                        </a:rPr>
                        <a:t>算法的消息签名</a:t>
                      </a:r>
                      <a:r>
                        <a:rPr lang="en-US" altLang="zh-CN" sz="1200">
                          <a:effectLst/>
                        </a:rPr>
                        <a:t>(</a:t>
                      </a:r>
                      <a:r>
                        <a:rPr lang="en-US" sz="1200">
                          <a:effectLst/>
                        </a:rPr>
                        <a:t>message signing)</a:t>
                      </a:r>
                      <a:br>
                        <a:rPr lang="en-US" sz="1200">
                          <a:effectLst/>
                        </a:rPr>
                      </a:br>
                      <a:r>
                        <a:rPr lang="en-US" sz="1200">
                          <a:effectLst/>
                        </a:rPr>
                        <a:t>- </a:t>
                      </a:r>
                      <a:r>
                        <a:rPr lang="zh-CN" altLang="en-US" sz="1200">
                          <a:effectLst/>
                        </a:rPr>
                        <a:t>基于机会锁（</a:t>
                      </a:r>
                      <a:r>
                        <a:rPr lang="en-US" sz="1200">
                          <a:effectLst/>
                        </a:rPr>
                        <a:t>opportunistic lock / oplock）</a:t>
                      </a:r>
                      <a:r>
                        <a:rPr lang="zh-CN" altLang="en-US" sz="1200">
                          <a:effectLst/>
                        </a:rPr>
                        <a:t>的文件数据客户端缓存</a:t>
                      </a:r>
                    </a:p>
                  </a:txBody>
                  <a:tcPr marL="17802" marR="17802" marT="8216" marB="821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716799451"/>
                  </a:ext>
                </a:extLst>
              </a:tr>
            </a:tbl>
          </a:graphicData>
        </a:graphic>
      </p:graphicFrame>
    </p:spTree>
    <p:extLst>
      <p:ext uri="{BB962C8B-B14F-4D97-AF65-F5344CB8AC3E}">
        <p14:creationId xmlns:p14="http://schemas.microsoft.com/office/powerpoint/2010/main" val="2438462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NFS</a:t>
            </a:r>
            <a:r>
              <a:rPr lang="zh-CN" altLang="en-US" smtClean="0"/>
              <a:t>配置</a:t>
            </a:r>
            <a:endParaRPr lang="zh-CN" altLang="en-US"/>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98220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在</a:t>
            </a:r>
            <a:r>
              <a:rPr lang="en-US" altLang="zh-CN" smtClean="0"/>
              <a:t>Linux</a:t>
            </a:r>
            <a:r>
              <a:rPr lang="zh-CN" altLang="en-US" smtClean="0"/>
              <a:t>上设置</a:t>
            </a:r>
            <a:r>
              <a:rPr lang="en-US" altLang="zh-CN" smtClean="0"/>
              <a:t>NFS</a:t>
            </a:r>
            <a:endParaRPr lang="zh-CN" altLang="en-US"/>
          </a:p>
        </p:txBody>
      </p:sp>
      <p:sp>
        <p:nvSpPr>
          <p:cNvPr id="3" name="内容占位符 2"/>
          <p:cNvSpPr>
            <a:spLocks noGrp="1"/>
          </p:cNvSpPr>
          <p:nvPr>
            <p:ph idx="1"/>
          </p:nvPr>
        </p:nvSpPr>
        <p:spPr/>
        <p:txBody>
          <a:bodyPr>
            <a:normAutofit lnSpcReduction="10000"/>
          </a:bodyPr>
          <a:lstStyle/>
          <a:p>
            <a:r>
              <a:rPr lang="en-US" altLang="zh-CN" smtClean="0"/>
              <a:t>OS</a:t>
            </a:r>
            <a:r>
              <a:rPr lang="zh-CN" altLang="en-US" smtClean="0"/>
              <a:t>：</a:t>
            </a:r>
            <a:r>
              <a:rPr lang="en-US" altLang="zh-CN" smtClean="0"/>
              <a:t>Ubuntu 16.04</a:t>
            </a:r>
          </a:p>
          <a:p>
            <a:r>
              <a:rPr lang="en-US" altLang="zh-CN" smtClean="0"/>
              <a:t>Server</a:t>
            </a:r>
            <a:r>
              <a:rPr lang="zh-CN" altLang="en-US" smtClean="0"/>
              <a:t>：</a:t>
            </a:r>
            <a:r>
              <a:rPr lang="en-US" altLang="zh-CN" smtClean="0"/>
              <a:t>192.168.1.10</a:t>
            </a:r>
          </a:p>
          <a:p>
            <a:r>
              <a:rPr lang="en-US" altLang="zh-CN" smtClean="0"/>
              <a:t>Client</a:t>
            </a:r>
            <a:r>
              <a:rPr lang="zh-CN" altLang="en-US" smtClean="0"/>
              <a:t>：</a:t>
            </a:r>
            <a:r>
              <a:rPr lang="en-US" altLang="zh-CN" smtClean="0"/>
              <a:t>192.168.1.20</a:t>
            </a:r>
          </a:p>
          <a:p>
            <a:r>
              <a:rPr lang="zh-CN" altLang="en-US" smtClean="0"/>
              <a:t>步骤</a:t>
            </a:r>
            <a:endParaRPr lang="en-US" altLang="zh-CN" smtClean="0"/>
          </a:p>
          <a:p>
            <a:pPr lvl="1"/>
            <a:r>
              <a:rPr lang="zh-CN" altLang="en-US" smtClean="0"/>
              <a:t>下载安装模块</a:t>
            </a:r>
            <a:endParaRPr lang="en-US" altLang="zh-CN" smtClean="0"/>
          </a:p>
          <a:p>
            <a:pPr lvl="1"/>
            <a:r>
              <a:rPr lang="zh-CN" altLang="en-US" smtClean="0"/>
              <a:t>在</a:t>
            </a:r>
            <a:r>
              <a:rPr lang="en-US" altLang="zh-CN"/>
              <a:t>S</a:t>
            </a:r>
            <a:r>
              <a:rPr lang="en-US" altLang="zh-CN" smtClean="0"/>
              <a:t>erver</a:t>
            </a:r>
            <a:r>
              <a:rPr lang="zh-CN" altLang="en-US" smtClean="0"/>
              <a:t>上创建共享目录</a:t>
            </a:r>
            <a:endParaRPr lang="en-US" altLang="zh-CN" smtClean="0"/>
          </a:p>
          <a:p>
            <a:pPr lvl="1"/>
            <a:r>
              <a:rPr lang="zh-CN" altLang="en-US" smtClean="0"/>
              <a:t>在</a:t>
            </a:r>
            <a:r>
              <a:rPr lang="en-US" altLang="zh-CN" smtClean="0"/>
              <a:t>Server</a:t>
            </a:r>
            <a:r>
              <a:rPr lang="zh-CN" altLang="en-US" smtClean="0"/>
              <a:t>上配置</a:t>
            </a:r>
            <a:r>
              <a:rPr lang="en-US" altLang="zh-CN" smtClean="0"/>
              <a:t>NFS</a:t>
            </a:r>
            <a:r>
              <a:rPr lang="zh-CN" altLang="en-US" smtClean="0"/>
              <a:t>导出配置</a:t>
            </a:r>
            <a:endParaRPr lang="en-US" altLang="zh-CN" smtClean="0"/>
          </a:p>
          <a:p>
            <a:pPr lvl="1"/>
            <a:r>
              <a:rPr lang="zh-CN" altLang="en-US" smtClean="0"/>
              <a:t>在</a:t>
            </a:r>
            <a:r>
              <a:rPr lang="en-US" altLang="zh-CN" smtClean="0"/>
              <a:t>Server</a:t>
            </a:r>
            <a:r>
              <a:rPr lang="zh-CN" altLang="en-US" smtClean="0"/>
              <a:t>上修改防火墙参数</a:t>
            </a:r>
            <a:endParaRPr lang="en-US" altLang="zh-CN" smtClean="0"/>
          </a:p>
          <a:p>
            <a:pPr lvl="1"/>
            <a:r>
              <a:rPr lang="zh-CN" altLang="en-US" smtClean="0"/>
              <a:t>在</a:t>
            </a:r>
            <a:r>
              <a:rPr lang="en-US" altLang="zh-CN" smtClean="0"/>
              <a:t>Client</a:t>
            </a:r>
            <a:r>
              <a:rPr lang="zh-CN" altLang="en-US" smtClean="0"/>
              <a:t>上创建挂载点</a:t>
            </a:r>
            <a:endParaRPr lang="en-US" altLang="zh-CN" smtClean="0"/>
          </a:p>
          <a:p>
            <a:pPr lvl="1"/>
            <a:r>
              <a:rPr lang="zh-CN" altLang="en-US" smtClean="0"/>
              <a:t>在</a:t>
            </a:r>
            <a:r>
              <a:rPr lang="en-US" altLang="zh-CN" smtClean="0"/>
              <a:t>Client</a:t>
            </a:r>
            <a:r>
              <a:rPr lang="zh-CN" altLang="en-US" smtClean="0"/>
              <a:t>上挂载</a:t>
            </a:r>
            <a:r>
              <a:rPr lang="en-US" altLang="zh-CN" smtClean="0"/>
              <a:t>NFS</a:t>
            </a:r>
          </a:p>
        </p:txBody>
      </p:sp>
    </p:spTree>
    <p:extLst>
      <p:ext uri="{BB962C8B-B14F-4D97-AF65-F5344CB8AC3E}">
        <p14:creationId xmlns:p14="http://schemas.microsoft.com/office/powerpoint/2010/main" val="2887030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下载安装</a:t>
            </a:r>
            <a:r>
              <a:rPr lang="en-US" altLang="zh-CN" smtClean="0"/>
              <a:t>NFS</a:t>
            </a:r>
            <a:r>
              <a:rPr lang="zh-CN" altLang="en-US" smtClean="0"/>
              <a:t>模块</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19</a:t>
            </a:fld>
            <a:endParaRPr lang="zh-CN" altLang="en-US"/>
          </a:p>
        </p:txBody>
      </p:sp>
      <p:sp>
        <p:nvSpPr>
          <p:cNvPr id="10" name="矩形 9"/>
          <p:cNvSpPr/>
          <p:nvPr/>
        </p:nvSpPr>
        <p:spPr>
          <a:xfrm>
            <a:off x="599302" y="1337719"/>
            <a:ext cx="10102735" cy="523220"/>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apt-get update</a:t>
            </a:r>
          </a:p>
          <a:p>
            <a:r>
              <a:rPr lang="en-US" altLang="zh-CN" sz="1400">
                <a:solidFill>
                  <a:srgbClr val="000000"/>
                </a:solidFill>
                <a:latin typeface="Consolas" panose="020B0609020204030204" pitchFamily="49" charset="0"/>
              </a:rPr>
              <a:t>sudo apt-get install nfs-kernel-server</a:t>
            </a:r>
            <a:endParaRPr lang="en-US" altLang="zh-CN" sz="1400" smtClean="0">
              <a:solidFill>
                <a:srgbClr val="000000"/>
              </a:solidFill>
              <a:latin typeface="Consolas" panose="020B0609020204030204" pitchFamily="49" charset="0"/>
            </a:endParaRPr>
          </a:p>
        </p:txBody>
      </p:sp>
      <p:sp>
        <p:nvSpPr>
          <p:cNvPr id="12" name="文本框 11"/>
          <p:cNvSpPr txBox="1"/>
          <p:nvPr/>
        </p:nvSpPr>
        <p:spPr>
          <a:xfrm>
            <a:off x="599301" y="953221"/>
            <a:ext cx="11068090" cy="369332"/>
          </a:xfrm>
          <a:prstGeom prst="rect">
            <a:avLst/>
          </a:prstGeom>
          <a:noFill/>
          <a:ln>
            <a:noFill/>
          </a:ln>
        </p:spPr>
        <p:txBody>
          <a:bodyPr wrap="square" rtlCol="0">
            <a:spAutoFit/>
          </a:bodyPr>
          <a:lstStyle/>
          <a:p>
            <a:r>
              <a:rPr lang="en-US" altLang="zh-CN" smtClean="0"/>
              <a:t>Server</a:t>
            </a:r>
            <a:r>
              <a:rPr lang="zh-CN" altLang="en-US" smtClean="0"/>
              <a:t>运行</a:t>
            </a:r>
            <a:endParaRPr lang="zh-CN" altLang="en-US"/>
          </a:p>
        </p:txBody>
      </p:sp>
      <p:sp>
        <p:nvSpPr>
          <p:cNvPr id="9" name="矩形 8"/>
          <p:cNvSpPr/>
          <p:nvPr/>
        </p:nvSpPr>
        <p:spPr>
          <a:xfrm>
            <a:off x="599302" y="4126470"/>
            <a:ext cx="10102735" cy="523220"/>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apt-get update</a:t>
            </a:r>
          </a:p>
          <a:p>
            <a:r>
              <a:rPr lang="en-US" altLang="zh-CN" sz="1400">
                <a:solidFill>
                  <a:srgbClr val="000000"/>
                </a:solidFill>
                <a:latin typeface="Consolas" panose="020B0609020204030204" pitchFamily="49" charset="0"/>
              </a:rPr>
              <a:t>sudo apt-get install nfs-common</a:t>
            </a:r>
            <a:endParaRPr lang="en-US" altLang="zh-CN" sz="1400" smtClean="0">
              <a:solidFill>
                <a:srgbClr val="000000"/>
              </a:solidFill>
              <a:latin typeface="Consolas" panose="020B0609020204030204" pitchFamily="49" charset="0"/>
            </a:endParaRPr>
          </a:p>
        </p:txBody>
      </p:sp>
      <p:sp>
        <p:nvSpPr>
          <p:cNvPr id="11" name="文本框 10"/>
          <p:cNvSpPr txBox="1"/>
          <p:nvPr/>
        </p:nvSpPr>
        <p:spPr>
          <a:xfrm>
            <a:off x="599301" y="3741972"/>
            <a:ext cx="11068090" cy="369332"/>
          </a:xfrm>
          <a:prstGeom prst="rect">
            <a:avLst/>
          </a:prstGeom>
          <a:noFill/>
          <a:ln>
            <a:noFill/>
          </a:ln>
        </p:spPr>
        <p:txBody>
          <a:bodyPr wrap="square" rtlCol="0">
            <a:spAutoFit/>
          </a:bodyPr>
          <a:lstStyle/>
          <a:p>
            <a:r>
              <a:rPr lang="en-US" altLang="zh-CN" smtClean="0"/>
              <a:t>Client</a:t>
            </a:r>
            <a:r>
              <a:rPr lang="zh-CN" altLang="en-US" smtClean="0"/>
              <a:t>运行</a:t>
            </a:r>
            <a:endParaRPr lang="zh-CN" altLang="en-US"/>
          </a:p>
        </p:txBody>
      </p:sp>
      <p:sp>
        <p:nvSpPr>
          <p:cNvPr id="13" name="文本框 12"/>
          <p:cNvSpPr txBox="1"/>
          <p:nvPr/>
        </p:nvSpPr>
        <p:spPr>
          <a:xfrm>
            <a:off x="599301" y="4813427"/>
            <a:ext cx="11068090" cy="923330"/>
          </a:xfrm>
          <a:prstGeom prst="rect">
            <a:avLst/>
          </a:prstGeom>
          <a:noFill/>
          <a:ln>
            <a:noFill/>
          </a:ln>
        </p:spPr>
        <p:txBody>
          <a:bodyPr wrap="square" rtlCol="0">
            <a:spAutoFit/>
          </a:bodyPr>
          <a:lstStyle/>
          <a:p>
            <a:r>
              <a:rPr lang="en-US" altLang="zh-CN"/>
              <a:t>On the client </a:t>
            </a:r>
            <a:r>
              <a:rPr lang="en-US" altLang="zh-CN" smtClean="0"/>
              <a:t>host, </a:t>
            </a:r>
            <a:r>
              <a:rPr lang="en-US" altLang="zh-CN"/>
              <a:t>we need to install a package called nfs-common, which provides NFS functionality without including unneeded server components. Again, we will refresh the local package index prior to installation to ensure that we have up-to-date </a:t>
            </a:r>
            <a:r>
              <a:rPr lang="en-US" altLang="zh-CN" smtClean="0"/>
              <a:t>information.</a:t>
            </a:r>
            <a:endParaRPr lang="en-US" altLang="zh-CN"/>
          </a:p>
        </p:txBody>
      </p:sp>
      <p:sp>
        <p:nvSpPr>
          <p:cNvPr id="14" name="文本框 13"/>
          <p:cNvSpPr txBox="1"/>
          <p:nvPr/>
        </p:nvSpPr>
        <p:spPr>
          <a:xfrm>
            <a:off x="561955" y="2005916"/>
            <a:ext cx="11068090" cy="923330"/>
          </a:xfrm>
          <a:prstGeom prst="rect">
            <a:avLst/>
          </a:prstGeom>
          <a:noFill/>
          <a:ln>
            <a:noFill/>
          </a:ln>
        </p:spPr>
        <p:txBody>
          <a:bodyPr wrap="square" rtlCol="0">
            <a:spAutoFit/>
          </a:bodyPr>
          <a:lstStyle/>
          <a:p>
            <a:r>
              <a:rPr lang="en-US" altLang="zh-CN"/>
              <a:t>On the </a:t>
            </a:r>
            <a:r>
              <a:rPr lang="en-US" altLang="zh-CN" smtClean="0"/>
              <a:t>server host, </a:t>
            </a:r>
            <a:r>
              <a:rPr lang="en-US" altLang="zh-CN"/>
              <a:t>we will install the nfs-kernel-server package, which will allow us to share our directories. Since this is the first operation that we’re performing with apt in this session, we’ll refresh our local package index before the installation:</a:t>
            </a:r>
          </a:p>
        </p:txBody>
      </p:sp>
    </p:spTree>
    <p:extLst>
      <p:ext uri="{BB962C8B-B14F-4D97-AF65-F5344CB8AC3E}">
        <p14:creationId xmlns:p14="http://schemas.microsoft.com/office/powerpoint/2010/main" val="952981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NAS</a:t>
            </a:r>
            <a:endParaRPr lang="zh-CN" altLang="en-US"/>
          </a:p>
        </p:txBody>
      </p:sp>
      <p:sp>
        <p:nvSpPr>
          <p:cNvPr id="3" name="内容占位符 2"/>
          <p:cNvSpPr>
            <a:spLocks noGrp="1"/>
          </p:cNvSpPr>
          <p:nvPr>
            <p:ph idx="1"/>
          </p:nvPr>
        </p:nvSpPr>
        <p:spPr/>
        <p:txBody>
          <a:bodyPr/>
          <a:lstStyle/>
          <a:p>
            <a:r>
              <a:rPr lang="en-US" altLang="zh-CN" smtClean="0"/>
              <a:t>Network Attached Storage</a:t>
            </a:r>
          </a:p>
          <a:p>
            <a:r>
              <a:rPr lang="zh-CN" altLang="en-US" smtClean="0"/>
              <a:t>主流协议</a:t>
            </a:r>
            <a:endParaRPr lang="en-US" altLang="zh-CN" smtClean="0"/>
          </a:p>
          <a:p>
            <a:pPr lvl="1"/>
            <a:r>
              <a:rPr lang="en-US" altLang="zh-CN" smtClean="0"/>
              <a:t>AFP</a:t>
            </a:r>
            <a:r>
              <a:rPr lang="zh-CN" altLang="en-US" smtClean="0"/>
              <a:t>：</a:t>
            </a:r>
            <a:r>
              <a:rPr lang="en-US" altLang="zh-CN" smtClean="0"/>
              <a:t>Apple Filing Protocol</a:t>
            </a:r>
          </a:p>
          <a:p>
            <a:pPr lvl="1"/>
            <a:r>
              <a:rPr lang="en-US" altLang="zh-CN" smtClean="0"/>
              <a:t>NFS</a:t>
            </a:r>
            <a:r>
              <a:rPr lang="zh-CN" altLang="en-US" smtClean="0"/>
              <a:t>：</a:t>
            </a:r>
            <a:r>
              <a:rPr lang="en-US" altLang="zh-CN" smtClean="0"/>
              <a:t>Network File System</a:t>
            </a:r>
          </a:p>
          <a:p>
            <a:pPr lvl="1"/>
            <a:r>
              <a:rPr lang="en-US" altLang="zh-CN" smtClean="0"/>
              <a:t>SMB</a:t>
            </a:r>
            <a:r>
              <a:rPr lang="zh-CN" altLang="en-US" smtClean="0"/>
              <a:t>：</a:t>
            </a:r>
            <a:r>
              <a:rPr lang="en-US" altLang="zh-CN" smtClean="0"/>
              <a:t>Server Message Block</a:t>
            </a:r>
          </a:p>
          <a:p>
            <a:pPr lvl="1"/>
            <a:r>
              <a:rPr lang="en-US" altLang="zh-CN" smtClean="0"/>
              <a:t>FTP</a:t>
            </a:r>
            <a:r>
              <a:rPr lang="zh-CN" altLang="en-US" smtClean="0"/>
              <a:t>：</a:t>
            </a:r>
            <a:r>
              <a:rPr lang="en-US" altLang="zh-CN" smtClean="0"/>
              <a:t>File Transfer Protocol</a:t>
            </a:r>
          </a:p>
          <a:p>
            <a:pPr lvl="1"/>
            <a:r>
              <a:rPr lang="en-US" altLang="zh-CN" smtClean="0"/>
              <a:t>SFTP</a:t>
            </a:r>
            <a:r>
              <a:rPr lang="zh-CN" altLang="en-US" smtClean="0"/>
              <a:t>：</a:t>
            </a:r>
            <a:r>
              <a:rPr lang="en-US" altLang="zh-CN" smtClean="0"/>
              <a:t>SSH File Transfer Protocol</a:t>
            </a:r>
          </a:p>
          <a:p>
            <a:pPr lvl="1"/>
            <a:r>
              <a:rPr lang="en-US" altLang="zh-CN" smtClean="0"/>
              <a:t>HTTP</a:t>
            </a:r>
          </a:p>
          <a:p>
            <a:pPr lvl="1"/>
            <a:r>
              <a:rPr lang="en-US" altLang="zh-CN" smtClean="0"/>
              <a:t>WebDAV</a:t>
            </a:r>
            <a:r>
              <a:rPr lang="zh-CN" altLang="en-US" smtClean="0"/>
              <a:t>：</a:t>
            </a:r>
            <a:r>
              <a:rPr lang="en-US" altLang="zh-CN" smtClean="0"/>
              <a:t>Web Distributed Authoring and Versioning</a:t>
            </a:r>
          </a:p>
          <a:p>
            <a:pPr lvl="1"/>
            <a:endParaRPr lang="zh-CN" altLang="en-US"/>
          </a:p>
        </p:txBody>
      </p:sp>
    </p:spTree>
    <p:extLst>
      <p:ext uri="{BB962C8B-B14F-4D97-AF65-F5344CB8AC3E}">
        <p14:creationId xmlns:p14="http://schemas.microsoft.com/office/powerpoint/2010/main" val="484824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创建共享目录</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20</a:t>
            </a:fld>
            <a:endParaRPr lang="zh-CN" altLang="en-US"/>
          </a:p>
        </p:txBody>
      </p:sp>
      <p:sp>
        <p:nvSpPr>
          <p:cNvPr id="10" name="矩形 9"/>
          <p:cNvSpPr/>
          <p:nvPr/>
        </p:nvSpPr>
        <p:spPr>
          <a:xfrm>
            <a:off x="599302" y="1337719"/>
            <a:ext cx="10102735" cy="523220"/>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mkdir /var/nfs/general -</a:t>
            </a:r>
            <a:r>
              <a:rPr lang="en-US" altLang="zh-CN" sz="1400" smtClean="0">
                <a:solidFill>
                  <a:srgbClr val="000000"/>
                </a:solidFill>
                <a:latin typeface="Consolas" panose="020B0609020204030204" pitchFamily="49" charset="0"/>
              </a:rPr>
              <a:t>p</a:t>
            </a:r>
          </a:p>
          <a:p>
            <a:r>
              <a:rPr lang="en-US" altLang="zh-CN" sz="1400" smtClean="0">
                <a:solidFill>
                  <a:srgbClr val="000000"/>
                </a:solidFill>
                <a:latin typeface="Consolas" panose="020B0609020204030204" pitchFamily="49" charset="0"/>
              </a:rPr>
              <a:t>ls -la /var/nfs/general</a:t>
            </a:r>
            <a:endParaRPr lang="en-US" altLang="zh-CN" sz="1400">
              <a:solidFill>
                <a:srgbClr val="000000"/>
              </a:solidFill>
              <a:latin typeface="Consolas" panose="020B0609020204030204" pitchFamily="49" charset="0"/>
            </a:endParaRPr>
          </a:p>
        </p:txBody>
      </p:sp>
      <p:sp>
        <p:nvSpPr>
          <p:cNvPr id="12" name="文本框 11"/>
          <p:cNvSpPr txBox="1"/>
          <p:nvPr/>
        </p:nvSpPr>
        <p:spPr>
          <a:xfrm>
            <a:off x="599301" y="953221"/>
            <a:ext cx="11068090" cy="369332"/>
          </a:xfrm>
          <a:prstGeom prst="rect">
            <a:avLst/>
          </a:prstGeom>
          <a:noFill/>
          <a:ln>
            <a:noFill/>
          </a:ln>
        </p:spPr>
        <p:txBody>
          <a:bodyPr wrap="square" rtlCol="0">
            <a:spAutoFit/>
          </a:bodyPr>
          <a:lstStyle/>
          <a:p>
            <a:r>
              <a:rPr lang="en-US" altLang="zh-CN" smtClean="0"/>
              <a:t>Server</a:t>
            </a:r>
            <a:r>
              <a:rPr lang="zh-CN" altLang="en-US" smtClean="0"/>
              <a:t>运行</a:t>
            </a:r>
            <a:endParaRPr lang="zh-CN" altLang="en-US"/>
          </a:p>
        </p:txBody>
      </p:sp>
      <p:sp>
        <p:nvSpPr>
          <p:cNvPr id="9" name="矩形 8"/>
          <p:cNvSpPr/>
          <p:nvPr/>
        </p:nvSpPr>
        <p:spPr>
          <a:xfrm>
            <a:off x="599302" y="3332749"/>
            <a:ext cx="10102735" cy="307777"/>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chown nobody:nogroup /var/nfs/general</a:t>
            </a:r>
          </a:p>
        </p:txBody>
      </p:sp>
      <p:sp>
        <p:nvSpPr>
          <p:cNvPr id="11" name="文本框 10"/>
          <p:cNvSpPr txBox="1"/>
          <p:nvPr/>
        </p:nvSpPr>
        <p:spPr>
          <a:xfrm>
            <a:off x="599301" y="2948251"/>
            <a:ext cx="11068090" cy="369332"/>
          </a:xfrm>
          <a:prstGeom prst="rect">
            <a:avLst/>
          </a:prstGeom>
          <a:noFill/>
          <a:ln>
            <a:noFill/>
          </a:ln>
        </p:spPr>
        <p:txBody>
          <a:bodyPr wrap="square" rtlCol="0">
            <a:spAutoFit/>
          </a:bodyPr>
          <a:lstStyle/>
          <a:p>
            <a:r>
              <a:rPr lang="en-US" altLang="zh-CN" smtClean="0"/>
              <a:t>Server</a:t>
            </a:r>
            <a:r>
              <a:rPr lang="zh-CN" altLang="en-US" smtClean="0"/>
              <a:t>运行</a:t>
            </a:r>
            <a:endParaRPr lang="zh-CN" altLang="en-US"/>
          </a:p>
        </p:txBody>
      </p:sp>
      <p:sp>
        <p:nvSpPr>
          <p:cNvPr id="8" name="矩形 7"/>
          <p:cNvSpPr/>
          <p:nvPr/>
        </p:nvSpPr>
        <p:spPr>
          <a:xfrm>
            <a:off x="599302" y="2338838"/>
            <a:ext cx="10102735" cy="307777"/>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smtClean="0">
                <a:solidFill>
                  <a:srgbClr val="000000"/>
                </a:solidFill>
                <a:latin typeface="Consolas" panose="020B0609020204030204" pitchFamily="49" charset="0"/>
              </a:rPr>
              <a:t>4 </a:t>
            </a:r>
            <a:r>
              <a:rPr lang="en-US" altLang="zh-CN" sz="1400">
                <a:solidFill>
                  <a:srgbClr val="000000"/>
                </a:solidFill>
                <a:latin typeface="Consolas" panose="020B0609020204030204" pitchFamily="49" charset="0"/>
              </a:rPr>
              <a:t>drwxr-xr-x  2 root   root    4096 Jul 25 15:26 .</a:t>
            </a:r>
          </a:p>
        </p:txBody>
      </p:sp>
      <p:sp>
        <p:nvSpPr>
          <p:cNvPr id="13" name="文本框 12"/>
          <p:cNvSpPr txBox="1"/>
          <p:nvPr/>
        </p:nvSpPr>
        <p:spPr>
          <a:xfrm>
            <a:off x="599301" y="1985704"/>
            <a:ext cx="11068090" cy="369332"/>
          </a:xfrm>
          <a:prstGeom prst="rect">
            <a:avLst/>
          </a:prstGeom>
          <a:noFill/>
          <a:ln>
            <a:noFill/>
          </a:ln>
        </p:spPr>
        <p:txBody>
          <a:bodyPr wrap="square" rtlCol="0">
            <a:spAutoFit/>
          </a:bodyPr>
          <a:lstStyle/>
          <a:p>
            <a:r>
              <a:rPr lang="zh-CN" altLang="en-US" smtClean="0"/>
              <a:t>输出</a:t>
            </a:r>
            <a:endParaRPr lang="zh-CN" altLang="en-US"/>
          </a:p>
        </p:txBody>
      </p:sp>
      <p:sp>
        <p:nvSpPr>
          <p:cNvPr id="14" name="文本框 13"/>
          <p:cNvSpPr txBox="1"/>
          <p:nvPr/>
        </p:nvSpPr>
        <p:spPr>
          <a:xfrm>
            <a:off x="599301" y="3910798"/>
            <a:ext cx="11068090" cy="646331"/>
          </a:xfrm>
          <a:prstGeom prst="rect">
            <a:avLst/>
          </a:prstGeom>
          <a:noFill/>
          <a:ln>
            <a:noFill/>
          </a:ln>
        </p:spPr>
        <p:txBody>
          <a:bodyPr wrap="square" rtlCol="0">
            <a:spAutoFit/>
          </a:bodyPr>
          <a:lstStyle/>
          <a:p>
            <a:r>
              <a:rPr lang="en-US" altLang="zh-CN"/>
              <a:t>NFS will translate any root operations on the client to the nobody:nogroup credentials as a security measure. Therefore, we need to change the directory ownership to match those credentials.</a:t>
            </a:r>
            <a:endParaRPr lang="zh-CN" altLang="en-US"/>
          </a:p>
        </p:txBody>
      </p:sp>
    </p:spTree>
    <p:extLst>
      <p:ext uri="{BB962C8B-B14F-4D97-AF65-F5344CB8AC3E}">
        <p14:creationId xmlns:p14="http://schemas.microsoft.com/office/powerpoint/2010/main" val="95298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a:t>
            </a:r>
            <a:r>
              <a:rPr lang="en-US" altLang="zh-CN" smtClean="0"/>
              <a:t>NFS</a:t>
            </a:r>
            <a:r>
              <a:rPr lang="zh-CN" altLang="en-US" smtClean="0"/>
              <a:t>导出</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21</a:t>
            </a:fld>
            <a:endParaRPr lang="zh-CN" altLang="en-US"/>
          </a:p>
        </p:txBody>
      </p:sp>
      <p:sp>
        <p:nvSpPr>
          <p:cNvPr id="10" name="矩形 9"/>
          <p:cNvSpPr/>
          <p:nvPr/>
        </p:nvSpPr>
        <p:spPr>
          <a:xfrm>
            <a:off x="599302" y="1337719"/>
            <a:ext cx="10102735" cy="307777"/>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nano /etc/exports</a:t>
            </a:r>
          </a:p>
        </p:txBody>
      </p:sp>
      <p:sp>
        <p:nvSpPr>
          <p:cNvPr id="12" name="文本框 11"/>
          <p:cNvSpPr txBox="1"/>
          <p:nvPr/>
        </p:nvSpPr>
        <p:spPr>
          <a:xfrm>
            <a:off x="599301" y="953221"/>
            <a:ext cx="11068090" cy="369332"/>
          </a:xfrm>
          <a:prstGeom prst="rect">
            <a:avLst/>
          </a:prstGeom>
          <a:noFill/>
          <a:ln>
            <a:noFill/>
          </a:ln>
        </p:spPr>
        <p:txBody>
          <a:bodyPr wrap="square" rtlCol="0">
            <a:spAutoFit/>
          </a:bodyPr>
          <a:lstStyle/>
          <a:p>
            <a:r>
              <a:rPr lang="en-US" altLang="zh-CN"/>
              <a:t>server</a:t>
            </a:r>
            <a:r>
              <a:rPr lang="zh-CN" altLang="en-US" smtClean="0"/>
              <a:t>运行</a:t>
            </a:r>
            <a:endParaRPr lang="zh-CN" altLang="en-US"/>
          </a:p>
        </p:txBody>
      </p:sp>
      <p:sp>
        <p:nvSpPr>
          <p:cNvPr id="9" name="矩形 8"/>
          <p:cNvSpPr/>
          <p:nvPr/>
        </p:nvSpPr>
        <p:spPr>
          <a:xfrm>
            <a:off x="599302" y="2130017"/>
            <a:ext cx="10102735" cy="523220"/>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/var/nfs/general   </a:t>
            </a:r>
            <a:r>
              <a:rPr lang="en-US" altLang="zh-CN" sz="1400" smtClean="0">
                <a:solidFill>
                  <a:srgbClr val="000000"/>
                </a:solidFill>
                <a:latin typeface="Consolas" panose="020B0609020204030204" pitchFamily="49" charset="0"/>
              </a:rPr>
              <a:t>192.168.0.20(rw,sync,no_subtree_check</a:t>
            </a:r>
            <a:r>
              <a:rPr lang="en-US" altLang="zh-CN" sz="1400">
                <a:solidFill>
                  <a:srgbClr val="000000"/>
                </a:solidFill>
                <a:latin typeface="Consolas" panose="020B0609020204030204" pitchFamily="49" charset="0"/>
              </a:rPr>
              <a:t>)</a:t>
            </a:r>
          </a:p>
          <a:p>
            <a:r>
              <a:rPr lang="en-US" altLang="zh-CN" sz="1400" smtClean="0">
                <a:solidFill>
                  <a:srgbClr val="000000"/>
                </a:solidFill>
                <a:latin typeface="Consolas" panose="020B0609020204030204" pitchFamily="49" charset="0"/>
              </a:rPr>
              <a:t>/home              192.168.0.20(rw,sync,no_root_squash,no_subtree_check</a:t>
            </a:r>
            <a:r>
              <a:rPr lang="en-US" altLang="zh-CN" sz="1400">
                <a:solidFill>
                  <a:srgbClr val="000000"/>
                </a:solidFill>
                <a:latin typeface="Consolas" panose="020B0609020204030204" pitchFamily="49" charset="0"/>
              </a:rPr>
              <a:t>)</a:t>
            </a:r>
            <a:endParaRPr lang="en-US" altLang="zh-CN" sz="1400" smtClean="0">
              <a:solidFill>
                <a:srgbClr val="000000"/>
              </a:solidFill>
              <a:latin typeface="Consolas" panose="020B0609020204030204" pitchFamily="49" charset="0"/>
            </a:endParaRPr>
          </a:p>
        </p:txBody>
      </p:sp>
      <p:sp>
        <p:nvSpPr>
          <p:cNvPr id="11" name="文本框 10"/>
          <p:cNvSpPr txBox="1"/>
          <p:nvPr/>
        </p:nvSpPr>
        <p:spPr>
          <a:xfrm>
            <a:off x="599301" y="1745519"/>
            <a:ext cx="11068090" cy="369332"/>
          </a:xfrm>
          <a:prstGeom prst="rect">
            <a:avLst/>
          </a:prstGeom>
          <a:noFill/>
          <a:ln>
            <a:noFill/>
          </a:ln>
        </p:spPr>
        <p:txBody>
          <a:bodyPr wrap="square" rtlCol="0">
            <a:spAutoFit/>
          </a:bodyPr>
          <a:lstStyle/>
          <a:p>
            <a:r>
              <a:rPr lang="zh-CN" altLang="en-US" smtClean="0"/>
              <a:t>文件内容</a:t>
            </a:r>
            <a:endParaRPr lang="zh-CN" altLang="en-US"/>
          </a:p>
        </p:txBody>
      </p:sp>
      <p:sp>
        <p:nvSpPr>
          <p:cNvPr id="8" name="文本框 7"/>
          <p:cNvSpPr txBox="1"/>
          <p:nvPr/>
        </p:nvSpPr>
        <p:spPr>
          <a:xfrm>
            <a:off x="599301" y="2796633"/>
            <a:ext cx="11068090" cy="3416320"/>
          </a:xfrm>
          <a:prstGeom prst="rect">
            <a:avLst/>
          </a:prstGeom>
          <a:noFill/>
          <a:ln>
            <a:noFill/>
          </a:ln>
        </p:spPr>
        <p:txBody>
          <a:bodyPr wrap="square" rtlCol="0">
            <a:spAutoFit/>
          </a:bodyPr>
          <a:lstStyle/>
          <a:p>
            <a:pPr marL="285750" indent="-285750">
              <a:buFont typeface="Arial" panose="020B0604020202020204" pitchFamily="34" charset="0"/>
              <a:buChar char="•"/>
            </a:pPr>
            <a:r>
              <a:rPr lang="en-US" altLang="zh-CN" b="1" smtClean="0"/>
              <a:t>rw</a:t>
            </a:r>
            <a:r>
              <a:rPr lang="zh-CN" altLang="en-US" smtClean="0"/>
              <a:t>：</a:t>
            </a:r>
            <a:r>
              <a:rPr lang="en-US" altLang="zh-CN"/>
              <a:t>This option gives the client computer both read and write access to the volume.</a:t>
            </a:r>
          </a:p>
          <a:p>
            <a:pPr marL="285750" indent="-285750">
              <a:buFont typeface="Arial" panose="020B0604020202020204" pitchFamily="34" charset="0"/>
              <a:buChar char="•"/>
            </a:pPr>
            <a:r>
              <a:rPr lang="en-US" altLang="zh-CN" b="1" smtClean="0"/>
              <a:t>sync</a:t>
            </a:r>
            <a:r>
              <a:rPr lang="zh-CN" altLang="en-US" smtClean="0"/>
              <a:t>：</a:t>
            </a:r>
            <a:r>
              <a:rPr lang="en-US" altLang="zh-CN"/>
              <a:t>This option forces NFS to write changes to disk before replying. This results in a more stable and consistent environment since the reply reflects the actual state of the remote volume. However, it also reduces the speed of file operations.</a:t>
            </a:r>
          </a:p>
          <a:p>
            <a:pPr marL="285750" indent="-285750">
              <a:buFont typeface="Arial" panose="020B0604020202020204" pitchFamily="34" charset="0"/>
              <a:buChar char="•"/>
            </a:pPr>
            <a:r>
              <a:rPr lang="en-US" altLang="zh-CN" b="1" smtClean="0"/>
              <a:t>no_subtree_check</a:t>
            </a:r>
            <a:r>
              <a:rPr lang="zh-CN" altLang="en-US" smtClean="0"/>
              <a:t>：</a:t>
            </a:r>
            <a:r>
              <a:rPr lang="en-US" altLang="zh-CN"/>
              <a:t>This option prevents subtree checking, which is a process where the host must check whether the file is actually still available in the exported tree for every request. This can cause many problems when a file is renamed while the client has it opened. In almost all cases, it is better to disable subtree checking.</a:t>
            </a:r>
          </a:p>
          <a:p>
            <a:pPr marL="285750" indent="-285750">
              <a:buFont typeface="Arial" panose="020B0604020202020204" pitchFamily="34" charset="0"/>
              <a:buChar char="•"/>
            </a:pPr>
            <a:r>
              <a:rPr lang="en-US" altLang="zh-CN" b="1" smtClean="0"/>
              <a:t>no_root_squash</a:t>
            </a:r>
            <a:r>
              <a:rPr lang="zh-CN" altLang="en-US" smtClean="0"/>
              <a:t>：</a:t>
            </a:r>
            <a:r>
              <a:rPr lang="en-US" altLang="zh-CN"/>
              <a:t>By default, NFS translates requests from a root user remotely into a non-privileged user on the server. This was intended as security feature to prevent a root account on the client from using the file system of the host as root. no_root_squash disables this behavior for certain shares.</a:t>
            </a:r>
          </a:p>
          <a:p>
            <a:pPr marL="285750" indent="-285750">
              <a:buFont typeface="Arial" panose="020B0604020202020204" pitchFamily="34" charset="0"/>
              <a:buChar char="•"/>
            </a:pPr>
            <a:endParaRPr lang="zh-CN" altLang="en-US"/>
          </a:p>
        </p:txBody>
      </p:sp>
      <p:sp>
        <p:nvSpPr>
          <p:cNvPr id="13" name="矩形 12"/>
          <p:cNvSpPr/>
          <p:nvPr/>
        </p:nvSpPr>
        <p:spPr>
          <a:xfrm>
            <a:off x="599302" y="6059064"/>
            <a:ext cx="10102735" cy="307777"/>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smtClean="0">
                <a:solidFill>
                  <a:srgbClr val="000000"/>
                </a:solidFill>
                <a:latin typeface="Consolas" panose="020B0609020204030204" pitchFamily="49" charset="0"/>
              </a:rPr>
              <a:t>sudo systemctl restart nfs-kernel-server</a:t>
            </a:r>
            <a:endParaRPr lang="en-US" altLang="zh-CN" sz="1400">
              <a:solidFill>
                <a:srgbClr val="000000"/>
              </a:solidFill>
              <a:latin typeface="Consolas" panose="020B0609020204030204" pitchFamily="49" charset="0"/>
            </a:endParaRPr>
          </a:p>
        </p:txBody>
      </p:sp>
    </p:spTree>
    <p:extLst>
      <p:ext uri="{BB962C8B-B14F-4D97-AF65-F5344CB8AC3E}">
        <p14:creationId xmlns:p14="http://schemas.microsoft.com/office/powerpoint/2010/main" val="21000218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调整</a:t>
            </a:r>
            <a:r>
              <a:rPr lang="en-US" altLang="zh-CN" smtClean="0"/>
              <a:t>Server</a:t>
            </a:r>
            <a:r>
              <a:rPr lang="zh-CN" altLang="en-US" smtClean="0"/>
              <a:t>防火墙</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22</a:t>
            </a:fld>
            <a:endParaRPr lang="zh-CN" altLang="en-US"/>
          </a:p>
        </p:txBody>
      </p:sp>
      <p:sp>
        <p:nvSpPr>
          <p:cNvPr id="10" name="矩形 9"/>
          <p:cNvSpPr/>
          <p:nvPr/>
        </p:nvSpPr>
        <p:spPr>
          <a:xfrm>
            <a:off x="599302" y="1337719"/>
            <a:ext cx="10102735" cy="523220"/>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ufw allow from </a:t>
            </a:r>
            <a:r>
              <a:rPr lang="en-US" altLang="zh-CN" sz="1400" smtClean="0">
                <a:solidFill>
                  <a:srgbClr val="000000"/>
                </a:solidFill>
                <a:latin typeface="Consolas" panose="020B0609020204030204" pitchFamily="49" charset="0"/>
              </a:rPr>
              <a:t>192.168.0.20 </a:t>
            </a:r>
            <a:r>
              <a:rPr lang="en-US" altLang="zh-CN" sz="1400">
                <a:solidFill>
                  <a:srgbClr val="000000"/>
                </a:solidFill>
                <a:latin typeface="Consolas" panose="020B0609020204030204" pitchFamily="49" charset="0"/>
              </a:rPr>
              <a:t>to any port </a:t>
            </a:r>
            <a:r>
              <a:rPr lang="en-US" altLang="zh-CN" sz="1400" smtClean="0">
                <a:solidFill>
                  <a:srgbClr val="000000"/>
                </a:solidFill>
                <a:latin typeface="Consolas" panose="020B0609020204030204" pitchFamily="49" charset="0"/>
              </a:rPr>
              <a:t>nfs</a:t>
            </a:r>
          </a:p>
          <a:p>
            <a:r>
              <a:rPr lang="en-US" altLang="zh-CN" sz="1400" smtClean="0">
                <a:solidFill>
                  <a:srgbClr val="000000"/>
                </a:solidFill>
                <a:latin typeface="Consolas" panose="020B0609020204030204" pitchFamily="49" charset="0"/>
              </a:rPr>
              <a:t>sudo ufw status</a:t>
            </a:r>
            <a:endParaRPr lang="en-US" altLang="zh-CN" sz="1400">
              <a:solidFill>
                <a:srgbClr val="000000"/>
              </a:solidFill>
              <a:latin typeface="Consolas" panose="020B0609020204030204" pitchFamily="49" charset="0"/>
            </a:endParaRPr>
          </a:p>
        </p:txBody>
      </p:sp>
      <p:sp>
        <p:nvSpPr>
          <p:cNvPr id="12" name="文本框 11"/>
          <p:cNvSpPr txBox="1"/>
          <p:nvPr/>
        </p:nvSpPr>
        <p:spPr>
          <a:xfrm>
            <a:off x="599301" y="953221"/>
            <a:ext cx="11068090" cy="369332"/>
          </a:xfrm>
          <a:prstGeom prst="rect">
            <a:avLst/>
          </a:prstGeom>
          <a:noFill/>
          <a:ln>
            <a:noFill/>
          </a:ln>
        </p:spPr>
        <p:txBody>
          <a:bodyPr wrap="square" rtlCol="0">
            <a:spAutoFit/>
          </a:bodyPr>
          <a:lstStyle/>
          <a:p>
            <a:r>
              <a:rPr lang="en-US" altLang="zh-CN"/>
              <a:t>Server</a:t>
            </a:r>
            <a:r>
              <a:rPr lang="zh-CN" altLang="en-US" smtClean="0"/>
              <a:t>运行</a:t>
            </a:r>
            <a:endParaRPr lang="zh-CN" altLang="en-US"/>
          </a:p>
        </p:txBody>
      </p:sp>
      <p:sp>
        <p:nvSpPr>
          <p:cNvPr id="11" name="文本框 10"/>
          <p:cNvSpPr txBox="1"/>
          <p:nvPr/>
        </p:nvSpPr>
        <p:spPr>
          <a:xfrm>
            <a:off x="599301" y="4356025"/>
            <a:ext cx="11068090" cy="646331"/>
          </a:xfrm>
          <a:prstGeom prst="rect">
            <a:avLst/>
          </a:prstGeom>
          <a:noFill/>
          <a:ln>
            <a:noFill/>
          </a:ln>
        </p:spPr>
        <p:txBody>
          <a:bodyPr wrap="square" rtlCol="0">
            <a:spAutoFit/>
          </a:bodyPr>
          <a:lstStyle/>
          <a:p>
            <a:r>
              <a:rPr lang="en-US" altLang="zh-CN"/>
              <a:t>This confirms that UFW will only allow NFS traffic on port 2049 from our client machine.</a:t>
            </a:r>
          </a:p>
          <a:p>
            <a:endParaRPr lang="en-US" altLang="zh-CN"/>
          </a:p>
        </p:txBody>
      </p:sp>
      <p:sp>
        <p:nvSpPr>
          <p:cNvPr id="8" name="矩形 7"/>
          <p:cNvSpPr/>
          <p:nvPr/>
        </p:nvSpPr>
        <p:spPr>
          <a:xfrm>
            <a:off x="599301" y="2469846"/>
            <a:ext cx="10956823" cy="1600438"/>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Status: active</a:t>
            </a:r>
          </a:p>
          <a:p>
            <a:endParaRPr lang="en-US" altLang="zh-CN" sz="1400">
              <a:solidFill>
                <a:srgbClr val="000000"/>
              </a:solidFill>
              <a:latin typeface="Consolas" panose="020B0609020204030204" pitchFamily="49" charset="0"/>
            </a:endParaRPr>
          </a:p>
          <a:p>
            <a:r>
              <a:rPr lang="en-US" altLang="zh-CN" sz="1400">
                <a:solidFill>
                  <a:srgbClr val="000000"/>
                </a:solidFill>
                <a:latin typeface="Consolas" panose="020B0609020204030204" pitchFamily="49" charset="0"/>
              </a:rPr>
              <a:t>To                         Action      From</a:t>
            </a:r>
          </a:p>
          <a:p>
            <a:r>
              <a:rPr lang="en-US" altLang="zh-CN" sz="1400">
                <a:solidFill>
                  <a:srgbClr val="000000"/>
                </a:solidFill>
                <a:latin typeface="Consolas" panose="020B0609020204030204" pitchFamily="49" charset="0"/>
              </a:rPr>
              <a:t>--                         ------      ----</a:t>
            </a:r>
          </a:p>
          <a:p>
            <a:r>
              <a:rPr lang="en-US" altLang="zh-CN" sz="1400">
                <a:solidFill>
                  <a:srgbClr val="000000"/>
                </a:solidFill>
                <a:latin typeface="Consolas" panose="020B0609020204030204" pitchFamily="49" charset="0"/>
              </a:rPr>
              <a:t>OpenSSH                    ALLOW       Anywhere                 </a:t>
            </a:r>
          </a:p>
          <a:p>
            <a:r>
              <a:rPr lang="en-US" altLang="zh-CN" sz="1400">
                <a:solidFill>
                  <a:srgbClr val="000000"/>
                </a:solidFill>
                <a:latin typeface="Consolas" panose="020B0609020204030204" pitchFamily="49" charset="0"/>
              </a:rPr>
              <a:t>2049                       ALLOW       </a:t>
            </a:r>
            <a:r>
              <a:rPr lang="en-US" altLang="zh-CN" sz="1400" smtClean="0">
                <a:solidFill>
                  <a:srgbClr val="000000"/>
                </a:solidFill>
                <a:latin typeface="Consolas" panose="020B0609020204030204" pitchFamily="49" charset="0"/>
              </a:rPr>
              <a:t>192.168.0.20        </a:t>
            </a:r>
            <a:endParaRPr lang="en-US" altLang="zh-CN" sz="1400">
              <a:solidFill>
                <a:srgbClr val="000000"/>
              </a:solidFill>
              <a:latin typeface="Consolas" panose="020B0609020204030204" pitchFamily="49" charset="0"/>
            </a:endParaRPr>
          </a:p>
          <a:p>
            <a:r>
              <a:rPr lang="en-US" altLang="zh-CN" sz="1400">
                <a:solidFill>
                  <a:srgbClr val="000000"/>
                </a:solidFill>
                <a:latin typeface="Consolas" panose="020B0609020204030204" pitchFamily="49" charset="0"/>
              </a:rPr>
              <a:t>OpenSSH (v6)               ALLOW       Anywhere (v6)</a:t>
            </a:r>
          </a:p>
        </p:txBody>
      </p:sp>
      <p:sp>
        <p:nvSpPr>
          <p:cNvPr id="13" name="文本框 12"/>
          <p:cNvSpPr txBox="1"/>
          <p:nvPr/>
        </p:nvSpPr>
        <p:spPr>
          <a:xfrm>
            <a:off x="601929" y="2111643"/>
            <a:ext cx="11068090" cy="369332"/>
          </a:xfrm>
          <a:prstGeom prst="rect">
            <a:avLst/>
          </a:prstGeom>
          <a:noFill/>
          <a:ln>
            <a:noFill/>
          </a:ln>
        </p:spPr>
        <p:txBody>
          <a:bodyPr wrap="square" rtlCol="0">
            <a:spAutoFit/>
          </a:bodyPr>
          <a:lstStyle/>
          <a:p>
            <a:r>
              <a:rPr lang="zh-CN" altLang="en-US" smtClean="0"/>
              <a:t>验证防火墙配置</a:t>
            </a:r>
            <a:endParaRPr lang="zh-CN" altLang="en-US"/>
          </a:p>
        </p:txBody>
      </p:sp>
    </p:spTree>
    <p:extLst>
      <p:ext uri="{BB962C8B-B14F-4D97-AF65-F5344CB8AC3E}">
        <p14:creationId xmlns:p14="http://schemas.microsoft.com/office/powerpoint/2010/main" val="2051769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a:t>
            </a:r>
            <a:r>
              <a:rPr lang="zh-CN" altLang="en-US" smtClean="0"/>
              <a:t>挂载点</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23</a:t>
            </a:fld>
            <a:endParaRPr lang="zh-CN" altLang="en-US"/>
          </a:p>
        </p:txBody>
      </p:sp>
      <p:sp>
        <p:nvSpPr>
          <p:cNvPr id="10" name="矩形 9"/>
          <p:cNvSpPr/>
          <p:nvPr/>
        </p:nvSpPr>
        <p:spPr>
          <a:xfrm>
            <a:off x="599302" y="1337719"/>
            <a:ext cx="10102735" cy="523220"/>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mkdir -p /nfs/general</a:t>
            </a:r>
          </a:p>
          <a:p>
            <a:r>
              <a:rPr lang="en-US" altLang="zh-CN" sz="1400">
                <a:solidFill>
                  <a:srgbClr val="000000"/>
                </a:solidFill>
                <a:latin typeface="Consolas" panose="020B0609020204030204" pitchFamily="49" charset="0"/>
              </a:rPr>
              <a:t>sudo mkdir -p /nfs/home</a:t>
            </a:r>
          </a:p>
        </p:txBody>
      </p:sp>
      <p:sp>
        <p:nvSpPr>
          <p:cNvPr id="12" name="文本框 11"/>
          <p:cNvSpPr txBox="1"/>
          <p:nvPr/>
        </p:nvSpPr>
        <p:spPr>
          <a:xfrm>
            <a:off x="599301" y="953221"/>
            <a:ext cx="11068090" cy="369332"/>
          </a:xfrm>
          <a:prstGeom prst="rect">
            <a:avLst/>
          </a:prstGeom>
          <a:noFill/>
          <a:ln>
            <a:noFill/>
          </a:ln>
        </p:spPr>
        <p:txBody>
          <a:bodyPr wrap="square" rtlCol="0">
            <a:spAutoFit/>
          </a:bodyPr>
          <a:lstStyle/>
          <a:p>
            <a:r>
              <a:rPr lang="en-US" altLang="zh-CN"/>
              <a:t>Client</a:t>
            </a:r>
            <a:r>
              <a:rPr lang="zh-CN" altLang="en-US" smtClean="0"/>
              <a:t>运行</a:t>
            </a:r>
            <a:endParaRPr lang="zh-CN" altLang="en-US"/>
          </a:p>
        </p:txBody>
      </p:sp>
      <p:sp>
        <p:nvSpPr>
          <p:cNvPr id="11" name="文本框 10"/>
          <p:cNvSpPr txBox="1"/>
          <p:nvPr/>
        </p:nvSpPr>
        <p:spPr>
          <a:xfrm>
            <a:off x="599301" y="2244860"/>
            <a:ext cx="11068090" cy="646331"/>
          </a:xfrm>
          <a:prstGeom prst="rect">
            <a:avLst/>
          </a:prstGeom>
          <a:noFill/>
          <a:ln>
            <a:noFill/>
          </a:ln>
        </p:spPr>
        <p:txBody>
          <a:bodyPr wrap="square" rtlCol="0">
            <a:spAutoFit/>
          </a:bodyPr>
          <a:lstStyle/>
          <a:p>
            <a:r>
              <a:rPr lang="en-US" altLang="zh-CN"/>
              <a:t>Note: If there are files and directories in your mount point, as soon as you mount the NFS share, they’ll be hidden. Be sure if you mount in a directory that already exists that the directory is empty.</a:t>
            </a:r>
            <a:endParaRPr lang="zh-CN" altLang="en-US"/>
          </a:p>
        </p:txBody>
      </p:sp>
    </p:spTree>
    <p:extLst>
      <p:ext uri="{BB962C8B-B14F-4D97-AF65-F5344CB8AC3E}">
        <p14:creationId xmlns:p14="http://schemas.microsoft.com/office/powerpoint/2010/main" val="3054750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手动</a:t>
            </a:r>
            <a:r>
              <a:rPr lang="zh-CN" altLang="en-US" smtClean="0"/>
              <a:t>挂载</a:t>
            </a:r>
            <a:r>
              <a:rPr lang="en-US" altLang="zh-CN" smtClean="0"/>
              <a:t>NFS</a:t>
            </a:r>
            <a:r>
              <a:rPr lang="zh-CN" altLang="en-US" smtClean="0"/>
              <a:t>共享</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24</a:t>
            </a:fld>
            <a:endParaRPr lang="zh-CN" altLang="en-US"/>
          </a:p>
        </p:txBody>
      </p:sp>
      <p:sp>
        <p:nvSpPr>
          <p:cNvPr id="10" name="矩形 9"/>
          <p:cNvSpPr/>
          <p:nvPr/>
        </p:nvSpPr>
        <p:spPr>
          <a:xfrm>
            <a:off x="599302" y="1337719"/>
            <a:ext cx="10102735" cy="954107"/>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mount </a:t>
            </a:r>
            <a:r>
              <a:rPr lang="en-US" altLang="zh-CN" sz="1400" smtClean="0">
                <a:solidFill>
                  <a:srgbClr val="000000"/>
                </a:solidFill>
                <a:latin typeface="Consolas" panose="020B0609020204030204" pitchFamily="49" charset="0"/>
              </a:rPr>
              <a:t>192.168.0.10:/</a:t>
            </a:r>
            <a:r>
              <a:rPr lang="en-US" altLang="zh-CN" sz="1400">
                <a:solidFill>
                  <a:srgbClr val="000000"/>
                </a:solidFill>
                <a:latin typeface="Consolas" panose="020B0609020204030204" pitchFamily="49" charset="0"/>
              </a:rPr>
              <a:t>var/nfs/general /nfs/general</a:t>
            </a:r>
          </a:p>
          <a:p>
            <a:r>
              <a:rPr lang="en-US" altLang="zh-CN" sz="1400">
                <a:solidFill>
                  <a:srgbClr val="000000"/>
                </a:solidFill>
                <a:latin typeface="Consolas" panose="020B0609020204030204" pitchFamily="49" charset="0"/>
              </a:rPr>
              <a:t>sudo mount </a:t>
            </a:r>
            <a:r>
              <a:rPr lang="en-US" altLang="zh-CN" sz="1400" smtClean="0">
                <a:solidFill>
                  <a:srgbClr val="000000"/>
                </a:solidFill>
                <a:latin typeface="Consolas" panose="020B0609020204030204" pitchFamily="49" charset="0"/>
              </a:rPr>
              <a:t>192.168.0.10</a:t>
            </a:r>
            <a:r>
              <a:rPr lang="en-US" altLang="zh-CN" sz="1400">
                <a:solidFill>
                  <a:srgbClr val="000000"/>
                </a:solidFill>
                <a:latin typeface="Consolas" panose="020B0609020204030204" pitchFamily="49" charset="0"/>
              </a:rPr>
              <a:t>:/home /</a:t>
            </a:r>
            <a:r>
              <a:rPr lang="en-US" altLang="zh-CN" sz="1400" smtClean="0">
                <a:solidFill>
                  <a:srgbClr val="000000"/>
                </a:solidFill>
                <a:latin typeface="Consolas" panose="020B0609020204030204" pitchFamily="49" charset="0"/>
              </a:rPr>
              <a:t>nfs/home</a:t>
            </a:r>
          </a:p>
          <a:p>
            <a:endParaRPr lang="en-US" altLang="zh-CN" sz="1400">
              <a:solidFill>
                <a:srgbClr val="000000"/>
              </a:solidFill>
              <a:latin typeface="Consolas" panose="020B0609020204030204" pitchFamily="49" charset="0"/>
            </a:endParaRPr>
          </a:p>
          <a:p>
            <a:r>
              <a:rPr lang="en-US" altLang="zh-CN" sz="1400" smtClean="0">
                <a:solidFill>
                  <a:srgbClr val="000000"/>
                </a:solidFill>
                <a:latin typeface="Consolas" panose="020B0609020204030204" pitchFamily="49" charset="0"/>
              </a:rPr>
              <a:t>df -h</a:t>
            </a:r>
            <a:endParaRPr lang="en-US" altLang="zh-CN" sz="1400">
              <a:solidFill>
                <a:srgbClr val="000000"/>
              </a:solidFill>
              <a:latin typeface="Consolas" panose="020B0609020204030204" pitchFamily="49" charset="0"/>
            </a:endParaRPr>
          </a:p>
        </p:txBody>
      </p:sp>
      <p:sp>
        <p:nvSpPr>
          <p:cNvPr id="12" name="文本框 11"/>
          <p:cNvSpPr txBox="1"/>
          <p:nvPr/>
        </p:nvSpPr>
        <p:spPr>
          <a:xfrm>
            <a:off x="599301" y="953221"/>
            <a:ext cx="11068090" cy="369332"/>
          </a:xfrm>
          <a:prstGeom prst="rect">
            <a:avLst/>
          </a:prstGeom>
          <a:noFill/>
          <a:ln>
            <a:noFill/>
          </a:ln>
        </p:spPr>
        <p:txBody>
          <a:bodyPr wrap="square" rtlCol="0">
            <a:spAutoFit/>
          </a:bodyPr>
          <a:lstStyle/>
          <a:p>
            <a:r>
              <a:rPr lang="en-US" altLang="zh-CN"/>
              <a:t>Client</a:t>
            </a:r>
            <a:r>
              <a:rPr lang="zh-CN" altLang="en-US" smtClean="0"/>
              <a:t>运行</a:t>
            </a:r>
            <a:endParaRPr lang="zh-CN" altLang="en-US"/>
          </a:p>
        </p:txBody>
      </p:sp>
      <p:sp>
        <p:nvSpPr>
          <p:cNvPr id="11" name="文本框 10"/>
          <p:cNvSpPr txBox="1"/>
          <p:nvPr/>
        </p:nvSpPr>
        <p:spPr>
          <a:xfrm>
            <a:off x="599301" y="5338583"/>
            <a:ext cx="11068090" cy="1200329"/>
          </a:xfrm>
          <a:prstGeom prst="rect">
            <a:avLst/>
          </a:prstGeom>
          <a:noFill/>
          <a:ln>
            <a:noFill/>
          </a:ln>
        </p:spPr>
        <p:txBody>
          <a:bodyPr wrap="square" rtlCol="0">
            <a:spAutoFit/>
          </a:bodyPr>
          <a:lstStyle/>
          <a:p>
            <a:r>
              <a:rPr lang="en-US" altLang="zh-CN"/>
              <a:t>Both of the shares we mounted appear at the bottom. Because they were mounted from the same file system, they show the same disk usage. To see how much space is actually being used under each mount point, use the disk usage command du and the path of the mount. The -s flag will provide a summary of usage rather than displaying the usage for every file. The -h will print human readable output.</a:t>
            </a:r>
            <a:endParaRPr lang="zh-CN" altLang="en-US"/>
          </a:p>
        </p:txBody>
      </p:sp>
      <p:sp>
        <p:nvSpPr>
          <p:cNvPr id="8" name="矩形 7"/>
          <p:cNvSpPr/>
          <p:nvPr/>
        </p:nvSpPr>
        <p:spPr>
          <a:xfrm>
            <a:off x="599301" y="2880277"/>
            <a:ext cx="10956823" cy="2246769"/>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Filesystem                Size  Used Avail Use% Mounted on</a:t>
            </a:r>
          </a:p>
          <a:p>
            <a:r>
              <a:rPr lang="en-US" altLang="zh-CN" sz="1400">
                <a:solidFill>
                  <a:srgbClr val="000000"/>
                </a:solidFill>
                <a:latin typeface="Consolas" panose="020B0609020204030204" pitchFamily="49" charset="0"/>
              </a:rPr>
              <a:t>udev                      238M     0  238M   0% /dev</a:t>
            </a:r>
          </a:p>
          <a:p>
            <a:r>
              <a:rPr lang="en-US" altLang="zh-CN" sz="1400">
                <a:solidFill>
                  <a:srgbClr val="000000"/>
                </a:solidFill>
                <a:latin typeface="Consolas" panose="020B0609020204030204" pitchFamily="49" charset="0"/>
              </a:rPr>
              <a:t>tmpfs                      49M  628K   49M   2% /run</a:t>
            </a:r>
          </a:p>
          <a:p>
            <a:r>
              <a:rPr lang="en-US" altLang="zh-CN" sz="1400">
                <a:solidFill>
                  <a:srgbClr val="000000"/>
                </a:solidFill>
                <a:latin typeface="Consolas" panose="020B0609020204030204" pitchFamily="49" charset="0"/>
              </a:rPr>
              <a:t>/dev/vda1                  20G  1.2G   18G   7% /</a:t>
            </a:r>
          </a:p>
          <a:p>
            <a:r>
              <a:rPr lang="en-US" altLang="zh-CN" sz="1400">
                <a:solidFill>
                  <a:srgbClr val="000000"/>
                </a:solidFill>
                <a:latin typeface="Consolas" panose="020B0609020204030204" pitchFamily="49" charset="0"/>
              </a:rPr>
              <a:t>tmpfs                     245M     0  245M   0% /dev/shm</a:t>
            </a:r>
          </a:p>
          <a:p>
            <a:r>
              <a:rPr lang="en-US" altLang="zh-CN" sz="1400">
                <a:solidFill>
                  <a:srgbClr val="000000"/>
                </a:solidFill>
                <a:latin typeface="Consolas" panose="020B0609020204030204" pitchFamily="49" charset="0"/>
              </a:rPr>
              <a:t>tmpfs                     5.0M     0  5.0M   0% /run/lock</a:t>
            </a:r>
          </a:p>
          <a:p>
            <a:r>
              <a:rPr lang="en-US" altLang="zh-CN" sz="1400">
                <a:solidFill>
                  <a:srgbClr val="000000"/>
                </a:solidFill>
                <a:latin typeface="Consolas" panose="020B0609020204030204" pitchFamily="49" charset="0"/>
              </a:rPr>
              <a:t>tmpfs                     245M     0  245M   0% /sys/fs/cgroup</a:t>
            </a:r>
          </a:p>
          <a:p>
            <a:r>
              <a:rPr lang="en-US" altLang="zh-CN" sz="1400">
                <a:solidFill>
                  <a:srgbClr val="000000"/>
                </a:solidFill>
                <a:latin typeface="Consolas" panose="020B0609020204030204" pitchFamily="49" charset="0"/>
              </a:rPr>
              <a:t>tmpfs                      49M     0   49M   0% /run/user/0</a:t>
            </a:r>
          </a:p>
          <a:p>
            <a:r>
              <a:rPr lang="en-US" altLang="zh-CN" sz="1400" smtClean="0">
                <a:solidFill>
                  <a:srgbClr val="000000"/>
                </a:solidFill>
                <a:latin typeface="Consolas" panose="020B0609020204030204" pitchFamily="49" charset="0"/>
              </a:rPr>
              <a:t>192.168.0.10:/</a:t>
            </a:r>
            <a:r>
              <a:rPr lang="en-US" altLang="zh-CN" sz="1400">
                <a:solidFill>
                  <a:srgbClr val="000000"/>
                </a:solidFill>
                <a:latin typeface="Consolas" panose="020B0609020204030204" pitchFamily="49" charset="0"/>
              </a:rPr>
              <a:t>home      20G  1.2G   18G   7% /nfs/home</a:t>
            </a:r>
          </a:p>
          <a:p>
            <a:r>
              <a:rPr lang="en-US" altLang="zh-CN" sz="1400" smtClean="0">
                <a:solidFill>
                  <a:srgbClr val="000000"/>
                </a:solidFill>
                <a:latin typeface="Consolas" panose="020B0609020204030204" pitchFamily="49" charset="0"/>
              </a:rPr>
              <a:t>192.168.0.10</a:t>
            </a:r>
            <a:r>
              <a:rPr lang="en-US" altLang="zh-CN" sz="1400">
                <a:solidFill>
                  <a:srgbClr val="000000"/>
                </a:solidFill>
                <a:latin typeface="Consolas" panose="020B0609020204030204" pitchFamily="49" charset="0"/>
              </a:rPr>
              <a:t>:/var/nfs/general   20G  1.2G   18G   7% /nfs/general</a:t>
            </a:r>
          </a:p>
        </p:txBody>
      </p:sp>
      <p:sp>
        <p:nvSpPr>
          <p:cNvPr id="13" name="文本框 12"/>
          <p:cNvSpPr txBox="1"/>
          <p:nvPr/>
        </p:nvSpPr>
        <p:spPr>
          <a:xfrm>
            <a:off x="599301" y="2503362"/>
            <a:ext cx="11068090" cy="369332"/>
          </a:xfrm>
          <a:prstGeom prst="rect">
            <a:avLst/>
          </a:prstGeom>
          <a:noFill/>
          <a:ln>
            <a:noFill/>
          </a:ln>
        </p:spPr>
        <p:txBody>
          <a:bodyPr wrap="square" rtlCol="0">
            <a:spAutoFit/>
          </a:bodyPr>
          <a:lstStyle/>
          <a:p>
            <a:r>
              <a:rPr lang="zh-CN" altLang="en-US" smtClean="0"/>
              <a:t>查看挂载状态</a:t>
            </a:r>
            <a:endParaRPr lang="zh-CN" altLang="en-US"/>
          </a:p>
        </p:txBody>
      </p:sp>
    </p:spTree>
    <p:extLst>
      <p:ext uri="{BB962C8B-B14F-4D97-AF65-F5344CB8AC3E}">
        <p14:creationId xmlns:p14="http://schemas.microsoft.com/office/powerpoint/2010/main" val="2793490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启动时挂载远程</a:t>
            </a:r>
            <a:r>
              <a:rPr lang="en-US" altLang="zh-CN" smtClean="0"/>
              <a:t>NFS</a:t>
            </a:r>
            <a:r>
              <a:rPr lang="zh-CN" altLang="en-US" smtClean="0"/>
              <a:t>共享目录</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25</a:t>
            </a:fld>
            <a:endParaRPr lang="zh-CN" altLang="en-US"/>
          </a:p>
        </p:txBody>
      </p:sp>
      <p:sp>
        <p:nvSpPr>
          <p:cNvPr id="10" name="矩形 9"/>
          <p:cNvSpPr/>
          <p:nvPr/>
        </p:nvSpPr>
        <p:spPr>
          <a:xfrm>
            <a:off x="599302" y="1337719"/>
            <a:ext cx="10102735" cy="307777"/>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nano /etc/fstab</a:t>
            </a:r>
          </a:p>
        </p:txBody>
      </p:sp>
      <p:sp>
        <p:nvSpPr>
          <p:cNvPr id="12" name="文本框 11"/>
          <p:cNvSpPr txBox="1"/>
          <p:nvPr/>
        </p:nvSpPr>
        <p:spPr>
          <a:xfrm>
            <a:off x="599301" y="953221"/>
            <a:ext cx="11068090" cy="369332"/>
          </a:xfrm>
          <a:prstGeom prst="rect">
            <a:avLst/>
          </a:prstGeom>
          <a:noFill/>
          <a:ln>
            <a:noFill/>
          </a:ln>
        </p:spPr>
        <p:txBody>
          <a:bodyPr wrap="square" rtlCol="0">
            <a:spAutoFit/>
          </a:bodyPr>
          <a:lstStyle/>
          <a:p>
            <a:r>
              <a:rPr lang="en-US" altLang="zh-CN"/>
              <a:t>Client</a:t>
            </a:r>
            <a:r>
              <a:rPr lang="zh-CN" altLang="en-US" smtClean="0"/>
              <a:t>运行编辑配置文件</a:t>
            </a:r>
            <a:endParaRPr lang="zh-CN" altLang="en-US"/>
          </a:p>
        </p:txBody>
      </p:sp>
      <p:sp>
        <p:nvSpPr>
          <p:cNvPr id="11" name="文本框 10"/>
          <p:cNvSpPr txBox="1"/>
          <p:nvPr/>
        </p:nvSpPr>
        <p:spPr>
          <a:xfrm>
            <a:off x="599301" y="2760497"/>
            <a:ext cx="11068090" cy="646331"/>
          </a:xfrm>
          <a:prstGeom prst="rect">
            <a:avLst/>
          </a:prstGeom>
          <a:noFill/>
          <a:ln>
            <a:noFill/>
          </a:ln>
        </p:spPr>
        <p:txBody>
          <a:bodyPr wrap="square" rtlCol="0">
            <a:spAutoFit/>
          </a:bodyPr>
          <a:lstStyle/>
          <a:p>
            <a:r>
              <a:rPr lang="en-US" altLang="zh-CN"/>
              <a:t>The client server will automatically mount the remote partitions at boot, although it may take a few moments for the connection to be made and the shares to be available.</a:t>
            </a:r>
            <a:endParaRPr lang="zh-CN" altLang="en-US"/>
          </a:p>
        </p:txBody>
      </p:sp>
      <p:sp>
        <p:nvSpPr>
          <p:cNvPr id="8" name="矩形 7"/>
          <p:cNvSpPr/>
          <p:nvPr/>
        </p:nvSpPr>
        <p:spPr>
          <a:xfrm>
            <a:off x="599301" y="2142985"/>
            <a:ext cx="10956823" cy="523220"/>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smtClean="0">
                <a:solidFill>
                  <a:srgbClr val="000000"/>
                </a:solidFill>
                <a:latin typeface="Consolas" panose="020B0609020204030204" pitchFamily="49" charset="0"/>
              </a:rPr>
              <a:t>192.168.0.10:/var/nfs/general   /nfs/general   </a:t>
            </a:r>
            <a:r>
              <a:rPr lang="en-US" altLang="zh-CN" sz="1400">
                <a:solidFill>
                  <a:srgbClr val="000000"/>
                </a:solidFill>
                <a:latin typeface="Consolas" panose="020B0609020204030204" pitchFamily="49" charset="0"/>
              </a:rPr>
              <a:t>nfs auto,nofail,noatime,nolock,intr,tcp,actimeo=1800 0 0</a:t>
            </a:r>
          </a:p>
          <a:p>
            <a:r>
              <a:rPr lang="en-US" altLang="zh-CN" sz="1400" smtClean="0">
                <a:solidFill>
                  <a:srgbClr val="000000"/>
                </a:solidFill>
                <a:latin typeface="Consolas" panose="020B0609020204030204" pitchFamily="49" charset="0"/>
              </a:rPr>
              <a:t>192.168.0.10:/</a:t>
            </a:r>
            <a:r>
              <a:rPr lang="en-US" altLang="zh-CN" sz="1400">
                <a:solidFill>
                  <a:srgbClr val="000000"/>
                </a:solidFill>
                <a:latin typeface="Consolas" panose="020B0609020204030204" pitchFamily="49" charset="0"/>
              </a:rPr>
              <a:t>home       </a:t>
            </a:r>
            <a:r>
              <a:rPr lang="en-US" altLang="zh-CN" sz="1400" smtClean="0">
                <a:solidFill>
                  <a:srgbClr val="000000"/>
                </a:solidFill>
                <a:latin typeface="Consolas" panose="020B0609020204030204" pitchFamily="49" charset="0"/>
              </a:rPr>
              <a:t>       /</a:t>
            </a:r>
            <a:r>
              <a:rPr lang="en-US" altLang="zh-CN" sz="1400">
                <a:solidFill>
                  <a:srgbClr val="000000"/>
                </a:solidFill>
                <a:latin typeface="Consolas" panose="020B0609020204030204" pitchFamily="49" charset="0"/>
              </a:rPr>
              <a:t>nfs/home      nfs auto,nofail,noatime,nolock,intr,tcp,actimeo=1800 0 0</a:t>
            </a:r>
          </a:p>
        </p:txBody>
      </p:sp>
      <p:sp>
        <p:nvSpPr>
          <p:cNvPr id="13" name="文本框 12"/>
          <p:cNvSpPr txBox="1"/>
          <p:nvPr/>
        </p:nvSpPr>
        <p:spPr>
          <a:xfrm>
            <a:off x="599301" y="1766070"/>
            <a:ext cx="11068090" cy="369332"/>
          </a:xfrm>
          <a:prstGeom prst="rect">
            <a:avLst/>
          </a:prstGeom>
          <a:noFill/>
          <a:ln>
            <a:noFill/>
          </a:ln>
        </p:spPr>
        <p:txBody>
          <a:bodyPr wrap="square" rtlCol="0">
            <a:spAutoFit/>
          </a:bodyPr>
          <a:lstStyle/>
          <a:p>
            <a:r>
              <a:rPr lang="zh-CN" altLang="en-US" smtClean="0"/>
              <a:t>文件内容</a:t>
            </a:r>
            <a:endParaRPr lang="zh-CN" altLang="en-US"/>
          </a:p>
        </p:txBody>
      </p:sp>
    </p:spTree>
    <p:extLst>
      <p:ext uri="{BB962C8B-B14F-4D97-AF65-F5344CB8AC3E}">
        <p14:creationId xmlns:p14="http://schemas.microsoft.com/office/powerpoint/2010/main" val="2059904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卸载远程</a:t>
            </a:r>
            <a:r>
              <a:rPr lang="en-US" altLang="zh-CN" smtClean="0"/>
              <a:t>NFS</a:t>
            </a:r>
            <a:r>
              <a:rPr lang="zh-CN" altLang="en-US" smtClean="0"/>
              <a:t>共享</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26</a:t>
            </a:fld>
            <a:endParaRPr lang="zh-CN" altLang="en-US"/>
          </a:p>
        </p:txBody>
      </p:sp>
      <p:sp>
        <p:nvSpPr>
          <p:cNvPr id="10" name="矩形 9"/>
          <p:cNvSpPr/>
          <p:nvPr/>
        </p:nvSpPr>
        <p:spPr>
          <a:xfrm>
            <a:off x="599302" y="1337719"/>
            <a:ext cx="10102735" cy="523220"/>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umount /nfs/home</a:t>
            </a:r>
          </a:p>
          <a:p>
            <a:r>
              <a:rPr lang="en-US" altLang="zh-CN" sz="1400">
                <a:solidFill>
                  <a:srgbClr val="000000"/>
                </a:solidFill>
                <a:latin typeface="Consolas" panose="020B0609020204030204" pitchFamily="49" charset="0"/>
              </a:rPr>
              <a:t>sudo umount /nfs/general</a:t>
            </a:r>
          </a:p>
        </p:txBody>
      </p:sp>
      <p:sp>
        <p:nvSpPr>
          <p:cNvPr id="12" name="文本框 11"/>
          <p:cNvSpPr txBox="1"/>
          <p:nvPr/>
        </p:nvSpPr>
        <p:spPr>
          <a:xfrm>
            <a:off x="599301" y="953221"/>
            <a:ext cx="11068090" cy="369332"/>
          </a:xfrm>
          <a:prstGeom prst="rect">
            <a:avLst/>
          </a:prstGeom>
          <a:noFill/>
          <a:ln>
            <a:noFill/>
          </a:ln>
        </p:spPr>
        <p:txBody>
          <a:bodyPr wrap="square" rtlCol="0">
            <a:spAutoFit/>
          </a:bodyPr>
          <a:lstStyle/>
          <a:p>
            <a:r>
              <a:rPr lang="en-US" altLang="zh-CN"/>
              <a:t>Client</a:t>
            </a:r>
            <a:r>
              <a:rPr lang="zh-CN" altLang="en-US" smtClean="0"/>
              <a:t>运行</a:t>
            </a:r>
            <a:endParaRPr lang="zh-CN" altLang="en-US"/>
          </a:p>
        </p:txBody>
      </p:sp>
      <p:sp>
        <p:nvSpPr>
          <p:cNvPr id="8" name="矩形 7"/>
          <p:cNvSpPr/>
          <p:nvPr/>
        </p:nvSpPr>
        <p:spPr>
          <a:xfrm>
            <a:off x="601929" y="2572704"/>
            <a:ext cx="10956823" cy="307777"/>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smtClean="0">
                <a:solidFill>
                  <a:srgbClr val="000000"/>
                </a:solidFill>
                <a:latin typeface="Consolas" panose="020B0609020204030204" pitchFamily="49" charset="0"/>
              </a:rPr>
              <a:t>df -h</a:t>
            </a:r>
            <a:endParaRPr lang="en-US" altLang="zh-CN" sz="1400">
              <a:solidFill>
                <a:srgbClr val="000000"/>
              </a:solidFill>
              <a:latin typeface="Consolas" panose="020B0609020204030204" pitchFamily="49" charset="0"/>
            </a:endParaRPr>
          </a:p>
        </p:txBody>
      </p:sp>
      <p:sp>
        <p:nvSpPr>
          <p:cNvPr id="13" name="文本框 12"/>
          <p:cNvSpPr txBox="1"/>
          <p:nvPr/>
        </p:nvSpPr>
        <p:spPr>
          <a:xfrm>
            <a:off x="601929" y="2195789"/>
            <a:ext cx="11068090" cy="369332"/>
          </a:xfrm>
          <a:prstGeom prst="rect">
            <a:avLst/>
          </a:prstGeom>
          <a:noFill/>
          <a:ln>
            <a:noFill/>
          </a:ln>
        </p:spPr>
        <p:txBody>
          <a:bodyPr wrap="square" rtlCol="0">
            <a:spAutoFit/>
          </a:bodyPr>
          <a:lstStyle/>
          <a:p>
            <a:r>
              <a:rPr lang="en-US" altLang="zh-CN" smtClean="0"/>
              <a:t>Client</a:t>
            </a:r>
            <a:r>
              <a:rPr lang="zh-CN" altLang="en-US" smtClean="0"/>
              <a:t>运行查看卸载后的文件系统</a:t>
            </a:r>
            <a:endParaRPr lang="zh-CN" altLang="en-US"/>
          </a:p>
        </p:txBody>
      </p:sp>
      <p:sp>
        <p:nvSpPr>
          <p:cNvPr id="9" name="矩形 8"/>
          <p:cNvSpPr/>
          <p:nvPr/>
        </p:nvSpPr>
        <p:spPr>
          <a:xfrm>
            <a:off x="599301" y="3607973"/>
            <a:ext cx="10956823" cy="1815882"/>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Filesystem      Size  Used Avail Use% Mounted on</a:t>
            </a:r>
          </a:p>
          <a:p>
            <a:r>
              <a:rPr lang="en-US" altLang="zh-CN" sz="1400">
                <a:solidFill>
                  <a:srgbClr val="000000"/>
                </a:solidFill>
                <a:latin typeface="Consolas" panose="020B0609020204030204" pitchFamily="49" charset="0"/>
              </a:rPr>
              <a:t>/dev/vda         59G  1.3G   55G   3% /</a:t>
            </a:r>
          </a:p>
          <a:p>
            <a:r>
              <a:rPr lang="en-US" altLang="zh-CN" sz="1400">
                <a:solidFill>
                  <a:srgbClr val="000000"/>
                </a:solidFill>
                <a:latin typeface="Consolas" panose="020B0609020204030204" pitchFamily="49" charset="0"/>
              </a:rPr>
              <a:t>none            4.0K     0  4.0K   0% /sys/fs/cgroup</a:t>
            </a:r>
          </a:p>
          <a:p>
            <a:r>
              <a:rPr lang="en-US" altLang="zh-CN" sz="1400">
                <a:solidFill>
                  <a:srgbClr val="000000"/>
                </a:solidFill>
                <a:latin typeface="Consolas" panose="020B0609020204030204" pitchFamily="49" charset="0"/>
              </a:rPr>
              <a:t>udev            2.0G   12K  2.0G   1% /dev</a:t>
            </a:r>
          </a:p>
          <a:p>
            <a:r>
              <a:rPr lang="en-US" altLang="zh-CN" sz="1400">
                <a:solidFill>
                  <a:srgbClr val="000000"/>
                </a:solidFill>
                <a:latin typeface="Consolas" panose="020B0609020204030204" pitchFamily="49" charset="0"/>
              </a:rPr>
              <a:t>tmpfs           396M  320K  396M   1% /run</a:t>
            </a:r>
          </a:p>
          <a:p>
            <a:r>
              <a:rPr lang="en-US" altLang="zh-CN" sz="1400">
                <a:solidFill>
                  <a:srgbClr val="000000"/>
                </a:solidFill>
                <a:latin typeface="Consolas" panose="020B0609020204030204" pitchFamily="49" charset="0"/>
              </a:rPr>
              <a:t>none            5.0M     0  5.0M   0% /run/lock</a:t>
            </a:r>
          </a:p>
          <a:p>
            <a:r>
              <a:rPr lang="en-US" altLang="zh-CN" sz="1400">
                <a:solidFill>
                  <a:srgbClr val="000000"/>
                </a:solidFill>
                <a:latin typeface="Consolas" panose="020B0609020204030204" pitchFamily="49" charset="0"/>
              </a:rPr>
              <a:t>none            2.0G     0  2.0G   0% /run/shm</a:t>
            </a:r>
          </a:p>
          <a:p>
            <a:r>
              <a:rPr lang="en-US" altLang="zh-CN" sz="1400">
                <a:solidFill>
                  <a:srgbClr val="000000"/>
                </a:solidFill>
                <a:latin typeface="Consolas" panose="020B0609020204030204" pitchFamily="49" charset="0"/>
              </a:rPr>
              <a:t>none            100M     0  100M   0% /run/user</a:t>
            </a:r>
          </a:p>
        </p:txBody>
      </p:sp>
      <p:sp>
        <p:nvSpPr>
          <p:cNvPr id="14" name="文本框 13"/>
          <p:cNvSpPr txBox="1"/>
          <p:nvPr/>
        </p:nvSpPr>
        <p:spPr>
          <a:xfrm>
            <a:off x="599301" y="3222585"/>
            <a:ext cx="11068090" cy="369332"/>
          </a:xfrm>
          <a:prstGeom prst="rect">
            <a:avLst/>
          </a:prstGeom>
          <a:noFill/>
          <a:ln>
            <a:noFill/>
          </a:ln>
        </p:spPr>
        <p:txBody>
          <a:bodyPr wrap="square" rtlCol="0">
            <a:spAutoFit/>
          </a:bodyPr>
          <a:lstStyle/>
          <a:p>
            <a:r>
              <a:rPr lang="zh-CN" altLang="en-US" smtClean="0"/>
              <a:t>命令输出</a:t>
            </a:r>
            <a:endParaRPr lang="zh-CN" altLang="en-US"/>
          </a:p>
        </p:txBody>
      </p:sp>
    </p:spTree>
    <p:extLst>
      <p:ext uri="{BB962C8B-B14F-4D97-AF65-F5344CB8AC3E}">
        <p14:creationId xmlns:p14="http://schemas.microsoft.com/office/powerpoint/2010/main" val="19961644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Samba</a:t>
            </a:r>
            <a:r>
              <a:rPr lang="zh-CN" altLang="en-US" smtClean="0"/>
              <a:t>配置</a:t>
            </a:r>
            <a:endParaRPr lang="zh-CN" altLang="en-US"/>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044052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a:t>
            </a:r>
            <a:r>
              <a:rPr lang="en-US" altLang="zh-CN" smtClean="0"/>
              <a:t>Samba</a:t>
            </a:r>
            <a:r>
              <a:rPr lang="zh-CN" altLang="en-US" smtClean="0"/>
              <a:t>步骤</a:t>
            </a:r>
            <a:endParaRPr lang="zh-CN" altLang="en-US"/>
          </a:p>
        </p:txBody>
      </p:sp>
      <p:sp>
        <p:nvSpPr>
          <p:cNvPr id="3" name="内容占位符 2"/>
          <p:cNvSpPr>
            <a:spLocks noGrp="1"/>
          </p:cNvSpPr>
          <p:nvPr>
            <p:ph idx="1"/>
          </p:nvPr>
        </p:nvSpPr>
        <p:spPr/>
        <p:txBody>
          <a:bodyPr/>
          <a:lstStyle/>
          <a:p>
            <a:r>
              <a:rPr lang="zh-CN" altLang="en-US" smtClean="0"/>
              <a:t>安装</a:t>
            </a:r>
            <a:r>
              <a:rPr lang="en-US" altLang="zh-CN" smtClean="0"/>
              <a:t>Samba</a:t>
            </a:r>
          </a:p>
          <a:p>
            <a:r>
              <a:rPr lang="zh-CN" altLang="en-US" smtClean="0"/>
              <a:t>设置全局选项</a:t>
            </a:r>
            <a:endParaRPr lang="en-US" altLang="zh-CN" smtClean="0"/>
          </a:p>
          <a:p>
            <a:r>
              <a:rPr lang="zh-CN" altLang="en-US" smtClean="0"/>
              <a:t>创建用户</a:t>
            </a:r>
            <a:endParaRPr lang="en-US" altLang="zh-CN" smtClean="0"/>
          </a:p>
          <a:p>
            <a:r>
              <a:rPr lang="zh-CN" altLang="en-US" smtClean="0"/>
              <a:t>配置共享目录</a:t>
            </a:r>
            <a:endParaRPr lang="en-US" altLang="zh-CN" smtClean="0"/>
          </a:p>
          <a:p>
            <a:r>
              <a:rPr lang="zh-CN" altLang="en-US"/>
              <a:t>测试</a:t>
            </a:r>
          </a:p>
        </p:txBody>
      </p:sp>
    </p:spTree>
    <p:extLst>
      <p:ext uri="{BB962C8B-B14F-4D97-AF65-F5344CB8AC3E}">
        <p14:creationId xmlns:p14="http://schemas.microsoft.com/office/powerpoint/2010/main" val="34059439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安装</a:t>
            </a:r>
            <a:r>
              <a:rPr lang="en-US" altLang="zh-CN" smtClean="0"/>
              <a:t>Samba</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29</a:t>
            </a:fld>
            <a:endParaRPr lang="zh-CN" altLang="en-US"/>
          </a:p>
        </p:txBody>
      </p:sp>
      <p:sp>
        <p:nvSpPr>
          <p:cNvPr id="10" name="矩形 9"/>
          <p:cNvSpPr/>
          <p:nvPr/>
        </p:nvSpPr>
        <p:spPr>
          <a:xfrm>
            <a:off x="599302" y="1337719"/>
            <a:ext cx="10102735" cy="523220"/>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apt-get </a:t>
            </a:r>
            <a:r>
              <a:rPr lang="en-US" altLang="zh-CN" sz="1400" smtClean="0">
                <a:solidFill>
                  <a:srgbClr val="000000"/>
                </a:solidFill>
                <a:latin typeface="Consolas" panose="020B0609020204030204" pitchFamily="49" charset="0"/>
              </a:rPr>
              <a:t>update</a:t>
            </a:r>
          </a:p>
          <a:p>
            <a:r>
              <a:rPr lang="en-US" altLang="zh-CN" sz="1400">
                <a:solidFill>
                  <a:srgbClr val="000000"/>
                </a:solidFill>
                <a:latin typeface="Consolas" panose="020B0609020204030204" pitchFamily="49" charset="0"/>
              </a:rPr>
              <a:t>sudo apt-get install </a:t>
            </a:r>
            <a:r>
              <a:rPr lang="en-US" altLang="zh-CN" sz="1400" smtClean="0">
                <a:solidFill>
                  <a:srgbClr val="000000"/>
                </a:solidFill>
                <a:latin typeface="Consolas" panose="020B0609020204030204" pitchFamily="49" charset="0"/>
              </a:rPr>
              <a:t>samba</a:t>
            </a:r>
            <a:endParaRPr lang="en-US" altLang="zh-CN" sz="1400">
              <a:solidFill>
                <a:srgbClr val="000000"/>
              </a:solidFill>
              <a:latin typeface="Consolas" panose="020B0609020204030204" pitchFamily="49" charset="0"/>
            </a:endParaRPr>
          </a:p>
        </p:txBody>
      </p:sp>
      <p:sp>
        <p:nvSpPr>
          <p:cNvPr id="12" name="文本框 11"/>
          <p:cNvSpPr txBox="1"/>
          <p:nvPr/>
        </p:nvSpPr>
        <p:spPr>
          <a:xfrm>
            <a:off x="599301" y="953221"/>
            <a:ext cx="11068090" cy="369332"/>
          </a:xfrm>
          <a:prstGeom prst="rect">
            <a:avLst/>
          </a:prstGeom>
          <a:noFill/>
          <a:ln>
            <a:noFill/>
          </a:ln>
        </p:spPr>
        <p:txBody>
          <a:bodyPr wrap="square" rtlCol="0">
            <a:spAutoFit/>
          </a:bodyPr>
          <a:lstStyle/>
          <a:p>
            <a:r>
              <a:rPr lang="en-US" altLang="zh-CN" smtClean="0"/>
              <a:t>Server</a:t>
            </a:r>
            <a:r>
              <a:rPr lang="zh-CN" altLang="en-US" smtClean="0"/>
              <a:t>运行</a:t>
            </a:r>
            <a:endParaRPr lang="zh-CN" altLang="en-US"/>
          </a:p>
        </p:txBody>
      </p:sp>
      <p:sp>
        <p:nvSpPr>
          <p:cNvPr id="8" name="矩形 7"/>
          <p:cNvSpPr/>
          <p:nvPr/>
        </p:nvSpPr>
        <p:spPr>
          <a:xfrm>
            <a:off x="599301" y="2850183"/>
            <a:ext cx="10956823" cy="523220"/>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systemctl stop nmbd.service</a:t>
            </a:r>
          </a:p>
          <a:p>
            <a:r>
              <a:rPr lang="en-US" altLang="zh-CN" sz="1400">
                <a:solidFill>
                  <a:srgbClr val="000000"/>
                </a:solidFill>
                <a:latin typeface="Consolas" panose="020B0609020204030204" pitchFamily="49" charset="0"/>
              </a:rPr>
              <a:t>sudo systemctl disable </a:t>
            </a:r>
            <a:r>
              <a:rPr lang="en-US" altLang="zh-CN" sz="1400" smtClean="0">
                <a:solidFill>
                  <a:srgbClr val="000000"/>
                </a:solidFill>
                <a:latin typeface="Consolas" panose="020B0609020204030204" pitchFamily="49" charset="0"/>
              </a:rPr>
              <a:t>nmbd.service</a:t>
            </a:r>
          </a:p>
        </p:txBody>
      </p:sp>
      <p:sp>
        <p:nvSpPr>
          <p:cNvPr id="13" name="文本框 12"/>
          <p:cNvSpPr txBox="1"/>
          <p:nvPr/>
        </p:nvSpPr>
        <p:spPr>
          <a:xfrm>
            <a:off x="599301" y="2109340"/>
            <a:ext cx="11068090" cy="646331"/>
          </a:xfrm>
          <a:prstGeom prst="rect">
            <a:avLst/>
          </a:prstGeom>
          <a:noFill/>
          <a:ln>
            <a:noFill/>
          </a:ln>
        </p:spPr>
        <p:txBody>
          <a:bodyPr wrap="square" rtlCol="0">
            <a:spAutoFit/>
          </a:bodyPr>
          <a:lstStyle/>
          <a:p>
            <a:r>
              <a:rPr lang="en-US" altLang="zh-CN"/>
              <a:t>This command will install and start both the Samba server smbd and the Samba NetBIOS server nmbd. nmbd is not required for this tutorial, so in the interests of security you can stop and disable it with systemctl:</a:t>
            </a:r>
            <a:endParaRPr lang="zh-CN" altLang="en-US"/>
          </a:p>
        </p:txBody>
      </p:sp>
      <p:sp>
        <p:nvSpPr>
          <p:cNvPr id="11" name="文本框 10"/>
          <p:cNvSpPr txBox="1"/>
          <p:nvPr/>
        </p:nvSpPr>
        <p:spPr>
          <a:xfrm>
            <a:off x="599301" y="3651728"/>
            <a:ext cx="11068090" cy="646331"/>
          </a:xfrm>
          <a:prstGeom prst="rect">
            <a:avLst/>
          </a:prstGeom>
          <a:noFill/>
          <a:ln>
            <a:noFill/>
          </a:ln>
        </p:spPr>
        <p:txBody>
          <a:bodyPr wrap="square" rtlCol="0">
            <a:spAutoFit/>
          </a:bodyPr>
          <a:lstStyle/>
          <a:p>
            <a:r>
              <a:rPr lang="en-US" altLang="zh-CN"/>
              <a:t>To avoid security issues that can arise from running an unconfigured, network-enabled service, let’s stop the Samba server until configuration details are in </a:t>
            </a:r>
            <a:r>
              <a:rPr lang="en-US" altLang="zh-CN" smtClean="0"/>
              <a:t>place</a:t>
            </a:r>
            <a:endParaRPr lang="zh-CN" altLang="en-US"/>
          </a:p>
        </p:txBody>
      </p:sp>
      <p:sp>
        <p:nvSpPr>
          <p:cNvPr id="15" name="矩形 14"/>
          <p:cNvSpPr/>
          <p:nvPr/>
        </p:nvSpPr>
        <p:spPr>
          <a:xfrm>
            <a:off x="617588" y="4298059"/>
            <a:ext cx="10956823" cy="307777"/>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smtClean="0">
                <a:solidFill>
                  <a:srgbClr val="000000"/>
                </a:solidFill>
                <a:latin typeface="Consolas" panose="020B0609020204030204" pitchFamily="49" charset="0"/>
              </a:rPr>
              <a:t>sudo </a:t>
            </a:r>
            <a:r>
              <a:rPr lang="en-US" altLang="zh-CN" sz="1400">
                <a:solidFill>
                  <a:srgbClr val="000000"/>
                </a:solidFill>
                <a:latin typeface="Consolas" panose="020B0609020204030204" pitchFamily="49" charset="0"/>
              </a:rPr>
              <a:t>systemctl stop </a:t>
            </a:r>
            <a:r>
              <a:rPr lang="en-US" altLang="zh-CN" sz="1400" smtClean="0">
                <a:solidFill>
                  <a:srgbClr val="000000"/>
                </a:solidFill>
                <a:latin typeface="Consolas" panose="020B0609020204030204" pitchFamily="49" charset="0"/>
              </a:rPr>
              <a:t>smbd.service</a:t>
            </a:r>
            <a:endParaRPr lang="en-US" altLang="zh-CN" sz="1400">
              <a:solidFill>
                <a:srgbClr val="000000"/>
              </a:solidFill>
              <a:latin typeface="Consolas" panose="020B0609020204030204" pitchFamily="49" charset="0"/>
            </a:endParaRPr>
          </a:p>
        </p:txBody>
      </p:sp>
    </p:spTree>
    <p:extLst>
      <p:ext uri="{BB962C8B-B14F-4D97-AF65-F5344CB8AC3E}">
        <p14:creationId xmlns:p14="http://schemas.microsoft.com/office/powerpoint/2010/main" val="1460848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HTTP</a:t>
            </a:r>
            <a:r>
              <a:rPr lang="zh-CN" altLang="en-US" smtClean="0"/>
              <a:t>支持</a:t>
            </a:r>
            <a:r>
              <a:rPr lang="en-US" altLang="zh-CN" smtClean="0"/>
              <a:t>Range</a:t>
            </a:r>
            <a:r>
              <a:rPr lang="zh-CN" altLang="en-US" smtClean="0"/>
              <a:t>请求</a:t>
            </a:r>
            <a:endParaRPr lang="zh-CN" altLang="en-US"/>
          </a:p>
        </p:txBody>
      </p:sp>
      <p:pic>
        <p:nvPicPr>
          <p:cNvPr id="5" name="图片 4"/>
          <p:cNvPicPr>
            <a:picLocks noChangeAspect="1"/>
          </p:cNvPicPr>
          <p:nvPr/>
        </p:nvPicPr>
        <p:blipFill>
          <a:blip r:embed="rId2"/>
          <a:stretch>
            <a:fillRect/>
          </a:stretch>
        </p:blipFill>
        <p:spPr>
          <a:xfrm>
            <a:off x="713509" y="1184860"/>
            <a:ext cx="6648450" cy="5010150"/>
          </a:xfrm>
          <a:prstGeom prst="rect">
            <a:avLst/>
          </a:prstGeom>
          <a:ln>
            <a:solidFill>
              <a:srgbClr val="FF0000"/>
            </a:solidFill>
          </a:ln>
        </p:spPr>
      </p:pic>
      <p:pic>
        <p:nvPicPr>
          <p:cNvPr id="4" name="内容占位符 3"/>
          <p:cNvPicPr>
            <a:picLocks noGrp="1" noChangeAspect="1"/>
          </p:cNvPicPr>
          <p:nvPr>
            <p:ph idx="1"/>
          </p:nvPr>
        </p:nvPicPr>
        <p:blipFill>
          <a:blip r:embed="rId3"/>
          <a:stretch>
            <a:fillRect/>
          </a:stretch>
        </p:blipFill>
        <p:spPr>
          <a:xfrm>
            <a:off x="5919354" y="1184860"/>
            <a:ext cx="5915891" cy="5364765"/>
          </a:xfrm>
          <a:prstGeom prst="rect">
            <a:avLst/>
          </a:prstGeom>
          <a:ln>
            <a:solidFill>
              <a:srgbClr val="FF0000"/>
            </a:solidFill>
          </a:ln>
        </p:spPr>
      </p:pic>
    </p:spTree>
    <p:extLst>
      <p:ext uri="{BB962C8B-B14F-4D97-AF65-F5344CB8AC3E}">
        <p14:creationId xmlns:p14="http://schemas.microsoft.com/office/powerpoint/2010/main" val="33225961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设置全局选项</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30</a:t>
            </a:fld>
            <a:endParaRPr lang="zh-CN" altLang="en-US"/>
          </a:p>
        </p:txBody>
      </p:sp>
      <p:sp>
        <p:nvSpPr>
          <p:cNvPr id="10" name="矩形 9"/>
          <p:cNvSpPr/>
          <p:nvPr/>
        </p:nvSpPr>
        <p:spPr>
          <a:xfrm>
            <a:off x="599302" y="1337719"/>
            <a:ext cx="10102735" cy="307777"/>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mv /etc/samba/smb.conf /etc/samba/smb.conf.orig</a:t>
            </a:r>
          </a:p>
        </p:txBody>
      </p:sp>
      <p:sp>
        <p:nvSpPr>
          <p:cNvPr id="12" name="文本框 11"/>
          <p:cNvSpPr txBox="1"/>
          <p:nvPr/>
        </p:nvSpPr>
        <p:spPr>
          <a:xfrm>
            <a:off x="599301" y="953221"/>
            <a:ext cx="11068090" cy="369332"/>
          </a:xfrm>
          <a:prstGeom prst="rect">
            <a:avLst/>
          </a:prstGeom>
          <a:noFill/>
          <a:ln>
            <a:noFill/>
          </a:ln>
        </p:spPr>
        <p:txBody>
          <a:bodyPr wrap="square" rtlCol="0">
            <a:spAutoFit/>
          </a:bodyPr>
          <a:lstStyle/>
          <a:p>
            <a:r>
              <a:rPr lang="en-US" altLang="zh-CN" smtClean="0"/>
              <a:t>Server</a:t>
            </a:r>
            <a:r>
              <a:rPr lang="zh-CN" altLang="en-US" smtClean="0"/>
              <a:t>运行</a:t>
            </a:r>
            <a:endParaRPr lang="zh-CN" altLang="en-US"/>
          </a:p>
        </p:txBody>
      </p:sp>
      <p:sp>
        <p:nvSpPr>
          <p:cNvPr id="8" name="矩形 7"/>
          <p:cNvSpPr/>
          <p:nvPr/>
        </p:nvSpPr>
        <p:spPr>
          <a:xfrm>
            <a:off x="599301" y="3071718"/>
            <a:ext cx="10956823" cy="307777"/>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nano /etc/samba/smb.conf</a:t>
            </a:r>
          </a:p>
        </p:txBody>
      </p:sp>
      <p:sp>
        <p:nvSpPr>
          <p:cNvPr id="13" name="文本框 12"/>
          <p:cNvSpPr txBox="1"/>
          <p:nvPr/>
        </p:nvSpPr>
        <p:spPr>
          <a:xfrm>
            <a:off x="599301" y="1896075"/>
            <a:ext cx="11068090" cy="923330"/>
          </a:xfrm>
          <a:prstGeom prst="rect">
            <a:avLst/>
          </a:prstGeom>
          <a:noFill/>
          <a:ln>
            <a:noFill/>
          </a:ln>
        </p:spPr>
        <p:txBody>
          <a:bodyPr wrap="square" rtlCol="0">
            <a:spAutoFit/>
          </a:bodyPr>
          <a:lstStyle/>
          <a:p>
            <a:r>
              <a:rPr lang="en-US" altLang="zh-CN" smtClean="0"/>
              <a:t>Check host lo </a:t>
            </a:r>
            <a:r>
              <a:rPr lang="en-US" altLang="zh-CN"/>
              <a:t>is the loopback interface and eth0 is the external network interface, though your external interface may differ. Take note of both: you’ll include them with the interfaces directive in the [global] section of the smb.conf file.</a:t>
            </a:r>
            <a:endParaRPr lang="zh-CN" altLang="en-US"/>
          </a:p>
        </p:txBody>
      </p:sp>
      <p:sp>
        <p:nvSpPr>
          <p:cNvPr id="11" name="文本框 10"/>
          <p:cNvSpPr txBox="1"/>
          <p:nvPr/>
        </p:nvSpPr>
        <p:spPr>
          <a:xfrm>
            <a:off x="617588" y="3567439"/>
            <a:ext cx="11068090" cy="646331"/>
          </a:xfrm>
          <a:prstGeom prst="rect">
            <a:avLst/>
          </a:prstGeom>
          <a:noFill/>
          <a:ln>
            <a:noFill/>
          </a:ln>
        </p:spPr>
        <p:txBody>
          <a:bodyPr wrap="square" rtlCol="0">
            <a:spAutoFit/>
          </a:bodyPr>
          <a:lstStyle/>
          <a:p>
            <a:r>
              <a:rPr lang="en-US" altLang="zh-CN"/>
              <a:t>The [global] section of this file will define the server’s name, role, and other details, including network interfaces:</a:t>
            </a:r>
            <a:endParaRPr lang="zh-CN" altLang="en-US"/>
          </a:p>
        </p:txBody>
      </p:sp>
      <p:sp>
        <p:nvSpPr>
          <p:cNvPr id="15" name="矩形 14"/>
          <p:cNvSpPr/>
          <p:nvPr/>
        </p:nvSpPr>
        <p:spPr>
          <a:xfrm>
            <a:off x="617588" y="4298059"/>
            <a:ext cx="10956823" cy="2031325"/>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[global]</a:t>
            </a:r>
          </a:p>
          <a:p>
            <a:r>
              <a:rPr lang="en-US" altLang="zh-CN" sz="1400">
                <a:solidFill>
                  <a:srgbClr val="000000"/>
                </a:solidFill>
                <a:latin typeface="Consolas" panose="020B0609020204030204" pitchFamily="49" charset="0"/>
              </a:rPr>
              <a:t>        server string = samba_server</a:t>
            </a:r>
          </a:p>
          <a:p>
            <a:r>
              <a:rPr lang="en-US" altLang="zh-CN" sz="1400">
                <a:solidFill>
                  <a:srgbClr val="000000"/>
                </a:solidFill>
                <a:latin typeface="Consolas" panose="020B0609020204030204" pitchFamily="49" charset="0"/>
              </a:rPr>
              <a:t>        server role = standalone server</a:t>
            </a:r>
          </a:p>
          <a:p>
            <a:r>
              <a:rPr lang="en-US" altLang="zh-CN" sz="1400">
                <a:solidFill>
                  <a:srgbClr val="000000"/>
                </a:solidFill>
                <a:latin typeface="Consolas" panose="020B0609020204030204" pitchFamily="49" charset="0"/>
              </a:rPr>
              <a:t>        interfaces = lo </a:t>
            </a:r>
            <a:r>
              <a:rPr lang="en-US" altLang="zh-CN" sz="1400" smtClean="0">
                <a:solidFill>
                  <a:srgbClr val="000000"/>
                </a:solidFill>
                <a:latin typeface="Consolas" panose="020B0609020204030204" pitchFamily="49" charset="0"/>
              </a:rPr>
              <a:t>eth0</a:t>
            </a:r>
            <a:endParaRPr lang="en-US" altLang="zh-CN" sz="1400">
              <a:solidFill>
                <a:srgbClr val="000000"/>
              </a:solidFill>
              <a:latin typeface="Consolas" panose="020B0609020204030204" pitchFamily="49" charset="0"/>
            </a:endParaRPr>
          </a:p>
          <a:p>
            <a:r>
              <a:rPr lang="en-US" altLang="zh-CN" sz="1400">
                <a:solidFill>
                  <a:srgbClr val="000000"/>
                </a:solidFill>
                <a:latin typeface="Consolas" panose="020B0609020204030204" pitchFamily="49" charset="0"/>
              </a:rPr>
              <a:t>        bind interfaces only = yes</a:t>
            </a:r>
          </a:p>
          <a:p>
            <a:r>
              <a:rPr lang="en-US" altLang="zh-CN" sz="1400">
                <a:solidFill>
                  <a:srgbClr val="000000"/>
                </a:solidFill>
                <a:latin typeface="Consolas" panose="020B0609020204030204" pitchFamily="49" charset="0"/>
              </a:rPr>
              <a:t>        disable netbios = yes</a:t>
            </a:r>
          </a:p>
          <a:p>
            <a:r>
              <a:rPr lang="en-US" altLang="zh-CN" sz="1400">
                <a:solidFill>
                  <a:srgbClr val="000000"/>
                </a:solidFill>
                <a:latin typeface="Consolas" panose="020B0609020204030204" pitchFamily="49" charset="0"/>
              </a:rPr>
              <a:t>        smb ports = 445</a:t>
            </a:r>
          </a:p>
          <a:p>
            <a:r>
              <a:rPr lang="en-US" altLang="zh-CN" sz="1400">
                <a:solidFill>
                  <a:srgbClr val="000000"/>
                </a:solidFill>
                <a:latin typeface="Consolas" panose="020B0609020204030204" pitchFamily="49" charset="0"/>
              </a:rPr>
              <a:t>        log file = /var/log/samba/smb.log</a:t>
            </a:r>
          </a:p>
          <a:p>
            <a:r>
              <a:rPr lang="en-US" altLang="zh-CN" sz="1400">
                <a:solidFill>
                  <a:srgbClr val="000000"/>
                </a:solidFill>
                <a:latin typeface="Consolas" panose="020B0609020204030204" pitchFamily="49" charset="0"/>
              </a:rPr>
              <a:t>        max log size = 10000</a:t>
            </a:r>
          </a:p>
        </p:txBody>
      </p:sp>
    </p:spTree>
    <p:extLst>
      <p:ext uri="{BB962C8B-B14F-4D97-AF65-F5344CB8AC3E}">
        <p14:creationId xmlns:p14="http://schemas.microsoft.com/office/powerpoint/2010/main" val="23803209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创建用户</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31</a:t>
            </a:fld>
            <a:endParaRPr lang="zh-CN" altLang="en-US"/>
          </a:p>
        </p:txBody>
      </p:sp>
      <p:sp>
        <p:nvSpPr>
          <p:cNvPr id="10" name="矩形 9"/>
          <p:cNvSpPr/>
          <p:nvPr/>
        </p:nvSpPr>
        <p:spPr>
          <a:xfrm>
            <a:off x="599302" y="1337719"/>
            <a:ext cx="10102735" cy="523220"/>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mkdir /samba/</a:t>
            </a:r>
          </a:p>
          <a:p>
            <a:r>
              <a:rPr lang="en-US" altLang="zh-CN" sz="1400">
                <a:solidFill>
                  <a:srgbClr val="000000"/>
                </a:solidFill>
                <a:latin typeface="Consolas" panose="020B0609020204030204" pitchFamily="49" charset="0"/>
              </a:rPr>
              <a:t>sudo chown :sambashare /samba/</a:t>
            </a:r>
          </a:p>
        </p:txBody>
      </p:sp>
      <p:sp>
        <p:nvSpPr>
          <p:cNvPr id="12" name="文本框 11"/>
          <p:cNvSpPr txBox="1"/>
          <p:nvPr/>
        </p:nvSpPr>
        <p:spPr>
          <a:xfrm>
            <a:off x="599301" y="953221"/>
            <a:ext cx="11068090" cy="369332"/>
          </a:xfrm>
          <a:prstGeom prst="rect">
            <a:avLst/>
          </a:prstGeom>
          <a:noFill/>
          <a:ln>
            <a:noFill/>
          </a:ln>
        </p:spPr>
        <p:txBody>
          <a:bodyPr wrap="square" rtlCol="0">
            <a:spAutoFit/>
          </a:bodyPr>
          <a:lstStyle/>
          <a:p>
            <a:r>
              <a:rPr lang="en-US" altLang="zh-CN" smtClean="0"/>
              <a:t>Server</a:t>
            </a:r>
            <a:r>
              <a:rPr lang="zh-CN" altLang="en-US" smtClean="0"/>
              <a:t>运行</a:t>
            </a:r>
            <a:endParaRPr lang="zh-CN" altLang="en-US"/>
          </a:p>
        </p:txBody>
      </p:sp>
      <p:sp>
        <p:nvSpPr>
          <p:cNvPr id="8" name="矩形 7"/>
          <p:cNvSpPr/>
          <p:nvPr/>
        </p:nvSpPr>
        <p:spPr>
          <a:xfrm>
            <a:off x="599301" y="2603534"/>
            <a:ext cx="10956823" cy="307777"/>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mkdir /samba/david</a:t>
            </a:r>
          </a:p>
        </p:txBody>
      </p:sp>
      <p:sp>
        <p:nvSpPr>
          <p:cNvPr id="13" name="文本框 12"/>
          <p:cNvSpPr txBox="1"/>
          <p:nvPr/>
        </p:nvSpPr>
        <p:spPr>
          <a:xfrm>
            <a:off x="599301" y="2109340"/>
            <a:ext cx="11068090" cy="369332"/>
          </a:xfrm>
          <a:prstGeom prst="rect">
            <a:avLst/>
          </a:prstGeom>
          <a:noFill/>
          <a:ln>
            <a:noFill/>
          </a:ln>
        </p:spPr>
        <p:txBody>
          <a:bodyPr wrap="square" rtlCol="0">
            <a:spAutoFit/>
          </a:bodyPr>
          <a:lstStyle/>
          <a:p>
            <a:r>
              <a:rPr lang="en-US" altLang="zh-CN"/>
              <a:t>Next, create david’s home directory under the /samba/ directory</a:t>
            </a:r>
            <a:r>
              <a:rPr lang="en-US" altLang="zh-CN" smtClean="0"/>
              <a:t>:</a:t>
            </a:r>
            <a:endParaRPr lang="en-US" altLang="zh-CN"/>
          </a:p>
        </p:txBody>
      </p:sp>
      <p:sp>
        <p:nvSpPr>
          <p:cNvPr id="11" name="文本框 10"/>
          <p:cNvSpPr txBox="1"/>
          <p:nvPr/>
        </p:nvSpPr>
        <p:spPr>
          <a:xfrm>
            <a:off x="617588" y="3073067"/>
            <a:ext cx="11068090" cy="369332"/>
          </a:xfrm>
          <a:prstGeom prst="rect">
            <a:avLst/>
          </a:prstGeom>
          <a:noFill/>
          <a:ln>
            <a:noFill/>
          </a:ln>
        </p:spPr>
        <p:txBody>
          <a:bodyPr wrap="square" rtlCol="0">
            <a:spAutoFit/>
          </a:bodyPr>
          <a:lstStyle/>
          <a:p>
            <a:r>
              <a:rPr lang="en-US" altLang="zh-CN"/>
              <a:t>Now, add david as a system user with the following command</a:t>
            </a:r>
            <a:r>
              <a:rPr lang="en-US" altLang="zh-CN" smtClean="0"/>
              <a:t>:</a:t>
            </a:r>
            <a:endParaRPr lang="en-US" altLang="zh-CN"/>
          </a:p>
        </p:txBody>
      </p:sp>
      <p:sp>
        <p:nvSpPr>
          <p:cNvPr id="15" name="矩形 14"/>
          <p:cNvSpPr/>
          <p:nvPr/>
        </p:nvSpPr>
        <p:spPr>
          <a:xfrm>
            <a:off x="617588" y="3572825"/>
            <a:ext cx="10956823" cy="307777"/>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adduser --home /samba/david --no-create-home --shell /usr/sbin/nologin --ingroup sambashare david</a:t>
            </a:r>
          </a:p>
        </p:txBody>
      </p:sp>
      <p:sp>
        <p:nvSpPr>
          <p:cNvPr id="14" name="文本框 13"/>
          <p:cNvSpPr txBox="1"/>
          <p:nvPr/>
        </p:nvSpPr>
        <p:spPr>
          <a:xfrm>
            <a:off x="599301" y="4146885"/>
            <a:ext cx="11068090" cy="646331"/>
          </a:xfrm>
          <a:prstGeom prst="rect">
            <a:avLst/>
          </a:prstGeom>
          <a:noFill/>
          <a:ln>
            <a:noFill/>
          </a:ln>
        </p:spPr>
        <p:txBody>
          <a:bodyPr wrap="square" rtlCol="0">
            <a:spAutoFit/>
          </a:bodyPr>
          <a:lstStyle/>
          <a:p>
            <a:r>
              <a:rPr lang="en-US" altLang="zh-CN"/>
              <a:t>Now that the system user david exists, you can set the ownership and permissions on his Samba home directory:</a:t>
            </a:r>
          </a:p>
        </p:txBody>
      </p:sp>
      <p:sp>
        <p:nvSpPr>
          <p:cNvPr id="16" name="矩形 15"/>
          <p:cNvSpPr/>
          <p:nvPr/>
        </p:nvSpPr>
        <p:spPr>
          <a:xfrm>
            <a:off x="617587" y="4911899"/>
            <a:ext cx="10956823" cy="523220"/>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chown david:sambashare /samba/david/</a:t>
            </a:r>
          </a:p>
          <a:p>
            <a:r>
              <a:rPr lang="en-US" altLang="zh-CN" sz="1400">
                <a:solidFill>
                  <a:srgbClr val="000000"/>
                </a:solidFill>
                <a:latin typeface="Consolas" panose="020B0609020204030204" pitchFamily="49" charset="0"/>
              </a:rPr>
              <a:t>sudo chmod 2770 /samba/david/</a:t>
            </a:r>
          </a:p>
        </p:txBody>
      </p:sp>
      <p:sp>
        <p:nvSpPr>
          <p:cNvPr id="17" name="文本框 16"/>
          <p:cNvSpPr txBox="1"/>
          <p:nvPr/>
        </p:nvSpPr>
        <p:spPr>
          <a:xfrm>
            <a:off x="617588" y="5521146"/>
            <a:ext cx="11068090" cy="1200329"/>
          </a:xfrm>
          <a:prstGeom prst="rect">
            <a:avLst/>
          </a:prstGeom>
          <a:noFill/>
          <a:ln>
            <a:noFill/>
          </a:ln>
        </p:spPr>
        <p:txBody>
          <a:bodyPr wrap="square" rtlCol="0">
            <a:spAutoFit/>
          </a:bodyPr>
          <a:lstStyle/>
          <a:p>
            <a:r>
              <a:rPr lang="en-US" altLang="zh-CN"/>
              <a:t>Setting the permissions of the directory to 2770 means that new files or directories created under /samba/david/ will inherit the group ownership of the parent directory rather than the primary group of the user that created the file or directory. This means, for example, that if the admin user were to create a new directory in david’s share, david would be able to read and write to it.</a:t>
            </a:r>
          </a:p>
        </p:txBody>
      </p:sp>
    </p:spTree>
    <p:extLst>
      <p:ext uri="{BB962C8B-B14F-4D97-AF65-F5344CB8AC3E}">
        <p14:creationId xmlns:p14="http://schemas.microsoft.com/office/powerpoint/2010/main" val="31887824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a:t>
            </a:r>
            <a:r>
              <a:rPr lang="zh-CN" altLang="en-US" smtClean="0"/>
              <a:t>用户密码</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32</a:t>
            </a:fld>
            <a:endParaRPr lang="zh-CN" altLang="en-US"/>
          </a:p>
        </p:txBody>
      </p:sp>
      <p:sp>
        <p:nvSpPr>
          <p:cNvPr id="10" name="矩形 9"/>
          <p:cNvSpPr/>
          <p:nvPr/>
        </p:nvSpPr>
        <p:spPr>
          <a:xfrm>
            <a:off x="561955" y="1978978"/>
            <a:ext cx="10102735" cy="523220"/>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smbpasswd -a david</a:t>
            </a:r>
          </a:p>
          <a:p>
            <a:r>
              <a:rPr lang="en-US" altLang="zh-CN" sz="1400">
                <a:solidFill>
                  <a:srgbClr val="000000"/>
                </a:solidFill>
                <a:latin typeface="Consolas" panose="020B0609020204030204" pitchFamily="49" charset="0"/>
              </a:rPr>
              <a:t>sudo smbpasswd -e david</a:t>
            </a:r>
          </a:p>
        </p:txBody>
      </p:sp>
      <p:sp>
        <p:nvSpPr>
          <p:cNvPr id="12" name="文本框 11"/>
          <p:cNvSpPr txBox="1"/>
          <p:nvPr/>
        </p:nvSpPr>
        <p:spPr>
          <a:xfrm>
            <a:off x="561955" y="987371"/>
            <a:ext cx="11068090" cy="923330"/>
          </a:xfrm>
          <a:prstGeom prst="rect">
            <a:avLst/>
          </a:prstGeom>
          <a:noFill/>
          <a:ln>
            <a:noFill/>
          </a:ln>
        </p:spPr>
        <p:txBody>
          <a:bodyPr wrap="square" rtlCol="0">
            <a:spAutoFit/>
          </a:bodyPr>
          <a:lstStyle/>
          <a:p>
            <a:r>
              <a:rPr lang="en-US" altLang="zh-CN"/>
              <a:t>Next, add david to the Samba server. Samba keeps its own database of users and passwords, which it uses to authenticate logins. In order to log in, all users must be added to the Samba server and enabled. Execute the following smbpasswd commands to accomplish both of these tasks:</a:t>
            </a:r>
            <a:endParaRPr lang="zh-CN" altLang="en-US"/>
          </a:p>
        </p:txBody>
      </p:sp>
      <p:sp>
        <p:nvSpPr>
          <p:cNvPr id="18" name="文本框 17"/>
          <p:cNvSpPr txBox="1"/>
          <p:nvPr/>
        </p:nvSpPr>
        <p:spPr>
          <a:xfrm>
            <a:off x="561955" y="2748530"/>
            <a:ext cx="11068090" cy="1200329"/>
          </a:xfrm>
          <a:prstGeom prst="rect">
            <a:avLst/>
          </a:prstGeom>
          <a:noFill/>
          <a:ln>
            <a:noFill/>
          </a:ln>
        </p:spPr>
        <p:txBody>
          <a:bodyPr wrap="square" rtlCol="0">
            <a:spAutoFit/>
          </a:bodyPr>
          <a:lstStyle/>
          <a:p>
            <a:r>
              <a:rPr lang="en-US" altLang="zh-CN"/>
              <a:t>The options used here do the following:</a:t>
            </a:r>
          </a:p>
          <a:p>
            <a:endParaRPr lang="en-US" altLang="zh-CN"/>
          </a:p>
          <a:p>
            <a:r>
              <a:rPr lang="en-US" altLang="zh-CN"/>
              <a:t>-a - This adds the user to the Samba server without enabling them.</a:t>
            </a:r>
          </a:p>
          <a:p>
            <a:r>
              <a:rPr lang="en-US" altLang="zh-CN"/>
              <a:t>-e - This enables a previously-added user.</a:t>
            </a:r>
            <a:endParaRPr lang="zh-CN" altLang="en-US"/>
          </a:p>
        </p:txBody>
      </p:sp>
      <p:sp>
        <p:nvSpPr>
          <p:cNvPr id="19" name="文本框 18"/>
          <p:cNvSpPr txBox="1"/>
          <p:nvPr/>
        </p:nvSpPr>
        <p:spPr>
          <a:xfrm>
            <a:off x="561955" y="4318192"/>
            <a:ext cx="11068090" cy="646331"/>
          </a:xfrm>
          <a:prstGeom prst="rect">
            <a:avLst/>
          </a:prstGeom>
          <a:noFill/>
          <a:ln>
            <a:noFill/>
          </a:ln>
        </p:spPr>
        <p:txBody>
          <a:bodyPr wrap="square" rtlCol="0">
            <a:spAutoFit/>
          </a:bodyPr>
          <a:lstStyle/>
          <a:p>
            <a:r>
              <a:rPr lang="en-US" altLang="zh-CN"/>
              <a:t>The user david now exists as a system user without the ability to SSH into the server. He has a home directory at /samba/david, and is registered and enabled as a Samba user.</a:t>
            </a:r>
            <a:endParaRPr lang="zh-CN" altLang="en-US"/>
          </a:p>
        </p:txBody>
      </p:sp>
    </p:spTree>
    <p:extLst>
      <p:ext uri="{BB962C8B-B14F-4D97-AF65-F5344CB8AC3E}">
        <p14:creationId xmlns:p14="http://schemas.microsoft.com/office/powerpoint/2010/main" val="147773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创建共享管理员</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33</a:t>
            </a:fld>
            <a:endParaRPr lang="zh-CN" altLang="en-US"/>
          </a:p>
        </p:txBody>
      </p:sp>
      <p:sp>
        <p:nvSpPr>
          <p:cNvPr id="10" name="矩形 9"/>
          <p:cNvSpPr/>
          <p:nvPr/>
        </p:nvSpPr>
        <p:spPr>
          <a:xfrm>
            <a:off x="561955" y="1744839"/>
            <a:ext cx="11068090" cy="1384995"/>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mkdir /samba/everyone</a:t>
            </a:r>
          </a:p>
          <a:p>
            <a:r>
              <a:rPr lang="en-US" altLang="zh-CN" sz="1400">
                <a:solidFill>
                  <a:srgbClr val="000000"/>
                </a:solidFill>
                <a:latin typeface="Consolas" panose="020B0609020204030204" pitchFamily="49" charset="0"/>
              </a:rPr>
              <a:t>sudo adduser --home /samba/everyone --no-create-home --shell /usr/sbin/nologin --ingroup sambashare admin</a:t>
            </a:r>
          </a:p>
          <a:p>
            <a:r>
              <a:rPr lang="en-US" altLang="zh-CN" sz="1400">
                <a:solidFill>
                  <a:srgbClr val="000000"/>
                </a:solidFill>
                <a:latin typeface="Consolas" panose="020B0609020204030204" pitchFamily="49" charset="0"/>
              </a:rPr>
              <a:t>sudo chown admin:sambashare /samba/everyone/</a:t>
            </a:r>
          </a:p>
          <a:p>
            <a:r>
              <a:rPr lang="en-US" altLang="zh-CN" sz="1400">
                <a:solidFill>
                  <a:srgbClr val="000000"/>
                </a:solidFill>
                <a:latin typeface="Consolas" panose="020B0609020204030204" pitchFamily="49" charset="0"/>
              </a:rPr>
              <a:t>sudo chmod 2770 /samba/everyone/</a:t>
            </a:r>
          </a:p>
          <a:p>
            <a:r>
              <a:rPr lang="en-US" altLang="zh-CN" sz="1400">
                <a:solidFill>
                  <a:srgbClr val="000000"/>
                </a:solidFill>
                <a:latin typeface="Consolas" panose="020B0609020204030204" pitchFamily="49" charset="0"/>
              </a:rPr>
              <a:t>sudo smbpasswd -a admin</a:t>
            </a:r>
          </a:p>
          <a:p>
            <a:r>
              <a:rPr lang="en-US" altLang="zh-CN" sz="1400">
                <a:solidFill>
                  <a:srgbClr val="000000"/>
                </a:solidFill>
                <a:latin typeface="Consolas" panose="020B0609020204030204" pitchFamily="49" charset="0"/>
              </a:rPr>
              <a:t>sudo smbpasswd -e admin</a:t>
            </a:r>
          </a:p>
        </p:txBody>
      </p:sp>
      <p:sp>
        <p:nvSpPr>
          <p:cNvPr id="12" name="文本框 11"/>
          <p:cNvSpPr txBox="1"/>
          <p:nvPr/>
        </p:nvSpPr>
        <p:spPr>
          <a:xfrm>
            <a:off x="561955" y="987371"/>
            <a:ext cx="11068090" cy="646331"/>
          </a:xfrm>
          <a:prstGeom prst="rect">
            <a:avLst/>
          </a:prstGeom>
          <a:noFill/>
          <a:ln>
            <a:noFill/>
          </a:ln>
        </p:spPr>
        <p:txBody>
          <a:bodyPr wrap="square" rtlCol="0">
            <a:spAutoFit/>
          </a:bodyPr>
          <a:lstStyle/>
          <a:p>
            <a:r>
              <a:rPr lang="en-US" altLang="zh-CN"/>
              <a:t>To create the admin user, run through the following commands, changing the home directory to /samba/everyone/:</a:t>
            </a:r>
            <a:endParaRPr lang="zh-CN" altLang="en-US"/>
          </a:p>
        </p:txBody>
      </p:sp>
      <p:sp>
        <p:nvSpPr>
          <p:cNvPr id="19" name="文本框 18"/>
          <p:cNvSpPr txBox="1"/>
          <p:nvPr/>
        </p:nvSpPr>
        <p:spPr>
          <a:xfrm>
            <a:off x="561955" y="3240971"/>
            <a:ext cx="11068090" cy="2308324"/>
          </a:xfrm>
          <a:prstGeom prst="rect">
            <a:avLst/>
          </a:prstGeom>
          <a:noFill/>
          <a:ln>
            <a:noFill/>
          </a:ln>
        </p:spPr>
        <p:txBody>
          <a:bodyPr wrap="square" rtlCol="0">
            <a:spAutoFit/>
          </a:bodyPr>
          <a:lstStyle/>
          <a:p>
            <a:r>
              <a:rPr lang="en-US" altLang="zh-CN"/>
              <a:t>In addition to creating the admin user, let’s create a group called admins to make the management of the server easier. With read and write permissions to each share, this group can simplify the work of adding and deleting users. For example, if individual users function as admin users and then leave the organization, they need to be individually removed from each share. New administrators also need to be manually added to every share. Creating an admins group and giving this group read-write access to the shares means adding and removing users requires only a single command</a:t>
            </a:r>
            <a:r>
              <a:rPr lang="en-US" altLang="zh-CN" smtClean="0"/>
              <a:t>.</a:t>
            </a:r>
          </a:p>
          <a:p>
            <a:endParaRPr lang="en-US" altLang="zh-CN"/>
          </a:p>
          <a:p>
            <a:r>
              <a:rPr lang="en-US" altLang="zh-CN"/>
              <a:t>Execute the following commands to create a new group called admins and add the user admin to this group:</a:t>
            </a:r>
            <a:endParaRPr lang="zh-CN" altLang="en-US"/>
          </a:p>
        </p:txBody>
      </p:sp>
      <p:sp>
        <p:nvSpPr>
          <p:cNvPr id="9" name="矩形 8"/>
          <p:cNvSpPr/>
          <p:nvPr/>
        </p:nvSpPr>
        <p:spPr>
          <a:xfrm>
            <a:off x="561955" y="5549295"/>
            <a:ext cx="11068090" cy="523220"/>
          </a:xfrm>
          <a:prstGeom prst="rect">
            <a:avLst/>
          </a:prstGeom>
          <a:solidFill>
            <a:schemeClr val="accent5">
              <a:lumMod val="20000"/>
              <a:lumOff val="80000"/>
            </a:schemeClr>
          </a:solidFill>
          <a:ln>
            <a:solidFill>
              <a:srgbClr val="FF0000"/>
            </a:solidFill>
          </a:ln>
        </p:spPr>
        <p:txBody>
          <a:bodyPr wrap="square">
            <a:spAutoFit/>
          </a:bodyPr>
          <a:lstStyle/>
          <a:p>
            <a:r>
              <a:rPr lang="pt-BR" altLang="zh-CN" sz="1400">
                <a:solidFill>
                  <a:srgbClr val="000000"/>
                </a:solidFill>
                <a:latin typeface="Consolas" panose="020B0609020204030204" pitchFamily="49" charset="0"/>
              </a:rPr>
              <a:t>sudo groupadd admins</a:t>
            </a:r>
          </a:p>
          <a:p>
            <a:r>
              <a:rPr lang="pt-BR" altLang="zh-CN" sz="1400">
                <a:solidFill>
                  <a:srgbClr val="000000"/>
                </a:solidFill>
                <a:latin typeface="Consolas" panose="020B0609020204030204" pitchFamily="49" charset="0"/>
              </a:rPr>
              <a:t>sudo usermod -G admins admin</a:t>
            </a:r>
            <a:endParaRPr lang="en-US" altLang="zh-CN" sz="1400">
              <a:solidFill>
                <a:srgbClr val="000000"/>
              </a:solidFill>
              <a:latin typeface="Consolas" panose="020B0609020204030204" pitchFamily="49" charset="0"/>
            </a:endParaRPr>
          </a:p>
        </p:txBody>
      </p:sp>
    </p:spTree>
    <p:extLst>
      <p:ext uri="{BB962C8B-B14F-4D97-AF65-F5344CB8AC3E}">
        <p14:creationId xmlns:p14="http://schemas.microsoft.com/office/powerpoint/2010/main" val="23632178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a:t>
            </a:r>
            <a:r>
              <a:rPr lang="en-US" altLang="zh-CN" smtClean="0"/>
              <a:t>Samba</a:t>
            </a:r>
            <a:r>
              <a:rPr lang="zh-CN" altLang="en-US" smtClean="0"/>
              <a:t>共享目录</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34</a:t>
            </a:fld>
            <a:endParaRPr lang="zh-CN" altLang="en-US"/>
          </a:p>
        </p:txBody>
      </p:sp>
      <p:sp>
        <p:nvSpPr>
          <p:cNvPr id="10" name="矩形 9"/>
          <p:cNvSpPr/>
          <p:nvPr/>
        </p:nvSpPr>
        <p:spPr>
          <a:xfrm>
            <a:off x="561955" y="1744839"/>
            <a:ext cx="10102735" cy="307777"/>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nano /etc/samba/smb.conf</a:t>
            </a:r>
          </a:p>
        </p:txBody>
      </p:sp>
      <p:sp>
        <p:nvSpPr>
          <p:cNvPr id="12" name="文本框 11"/>
          <p:cNvSpPr txBox="1"/>
          <p:nvPr/>
        </p:nvSpPr>
        <p:spPr>
          <a:xfrm>
            <a:off x="561955" y="987371"/>
            <a:ext cx="11068090" cy="646331"/>
          </a:xfrm>
          <a:prstGeom prst="rect">
            <a:avLst/>
          </a:prstGeom>
          <a:noFill/>
          <a:ln>
            <a:noFill/>
          </a:ln>
        </p:spPr>
        <p:txBody>
          <a:bodyPr wrap="square" rtlCol="0">
            <a:spAutoFit/>
          </a:bodyPr>
          <a:lstStyle/>
          <a:p>
            <a:r>
              <a:rPr lang="en-US" altLang="zh-CN"/>
              <a:t>Each share will have its own section in the main Samba configuration file, /etc/samba/smb.conf, following the global parameters. These sections will define how each share will work.</a:t>
            </a:r>
            <a:endParaRPr lang="zh-CN" altLang="en-US"/>
          </a:p>
        </p:txBody>
      </p:sp>
      <p:sp>
        <p:nvSpPr>
          <p:cNvPr id="18" name="文本框 17"/>
          <p:cNvSpPr txBox="1"/>
          <p:nvPr/>
        </p:nvSpPr>
        <p:spPr>
          <a:xfrm>
            <a:off x="561955" y="2163753"/>
            <a:ext cx="11068090" cy="646331"/>
          </a:xfrm>
          <a:prstGeom prst="rect">
            <a:avLst/>
          </a:prstGeom>
          <a:noFill/>
          <a:ln>
            <a:noFill/>
          </a:ln>
        </p:spPr>
        <p:txBody>
          <a:bodyPr wrap="square" rtlCol="0">
            <a:spAutoFit/>
          </a:bodyPr>
          <a:lstStyle/>
          <a:p>
            <a:r>
              <a:rPr lang="en-US" altLang="zh-CN"/>
              <a:t>Add the following share configuration block for </a:t>
            </a:r>
            <a:r>
              <a:rPr lang="en-US" altLang="zh-CN" smtClean="0"/>
              <a:t>david, defining his home directory, the permissions for this directory’s group ownership, and the users that should have access to his share:</a:t>
            </a:r>
            <a:endParaRPr lang="zh-CN" altLang="en-US"/>
          </a:p>
        </p:txBody>
      </p:sp>
      <p:sp>
        <p:nvSpPr>
          <p:cNvPr id="8" name="矩形 7"/>
          <p:cNvSpPr/>
          <p:nvPr/>
        </p:nvSpPr>
        <p:spPr>
          <a:xfrm>
            <a:off x="561955" y="2827203"/>
            <a:ext cx="10102735" cy="3539430"/>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[global</a:t>
            </a:r>
            <a:r>
              <a:rPr lang="en-US" altLang="zh-CN" sz="1400" smtClean="0">
                <a:solidFill>
                  <a:srgbClr val="000000"/>
                </a:solidFill>
                <a:latin typeface="Consolas" panose="020B0609020204030204" pitchFamily="49" charset="0"/>
              </a:rPr>
              <a:t>]</a:t>
            </a:r>
          </a:p>
          <a:p>
            <a:r>
              <a:rPr lang="en-US" altLang="zh-CN" sz="1400" smtClean="0">
                <a:solidFill>
                  <a:srgbClr val="000000"/>
                </a:solidFill>
                <a:latin typeface="Consolas" panose="020B0609020204030204" pitchFamily="49" charset="0"/>
              </a:rPr>
              <a:t>...</a:t>
            </a:r>
          </a:p>
          <a:p>
            <a:r>
              <a:rPr lang="en-US" altLang="zh-CN" sz="1400" smtClean="0">
                <a:solidFill>
                  <a:srgbClr val="000000"/>
                </a:solidFill>
                <a:latin typeface="Consolas" panose="020B0609020204030204" pitchFamily="49" charset="0"/>
              </a:rPr>
              <a:t>[</a:t>
            </a:r>
            <a:r>
              <a:rPr lang="en-US" altLang="zh-CN" sz="1400">
                <a:solidFill>
                  <a:srgbClr val="000000"/>
                </a:solidFill>
                <a:latin typeface="Consolas" panose="020B0609020204030204" pitchFamily="49" charset="0"/>
              </a:rPr>
              <a:t>everyone]</a:t>
            </a:r>
          </a:p>
          <a:p>
            <a:r>
              <a:rPr lang="en-US" altLang="zh-CN" sz="1400">
                <a:solidFill>
                  <a:srgbClr val="000000"/>
                </a:solidFill>
                <a:latin typeface="Consolas" panose="020B0609020204030204" pitchFamily="49" charset="0"/>
              </a:rPr>
              <a:t>        path = /samba/everyone</a:t>
            </a:r>
          </a:p>
          <a:p>
            <a:r>
              <a:rPr lang="en-US" altLang="zh-CN" sz="1400">
                <a:solidFill>
                  <a:srgbClr val="000000"/>
                </a:solidFill>
                <a:latin typeface="Consolas" panose="020B0609020204030204" pitchFamily="49" charset="0"/>
              </a:rPr>
              <a:t>        browseable = yes</a:t>
            </a:r>
          </a:p>
          <a:p>
            <a:r>
              <a:rPr lang="en-US" altLang="zh-CN" sz="1400">
                <a:solidFill>
                  <a:srgbClr val="000000"/>
                </a:solidFill>
                <a:latin typeface="Consolas" panose="020B0609020204030204" pitchFamily="49" charset="0"/>
              </a:rPr>
              <a:t>        read only = no</a:t>
            </a:r>
          </a:p>
          <a:p>
            <a:r>
              <a:rPr lang="en-US" altLang="zh-CN" sz="1400">
                <a:solidFill>
                  <a:srgbClr val="000000"/>
                </a:solidFill>
                <a:latin typeface="Consolas" panose="020B0609020204030204" pitchFamily="49" charset="0"/>
              </a:rPr>
              <a:t>        force create mode = 0660</a:t>
            </a:r>
          </a:p>
          <a:p>
            <a:r>
              <a:rPr lang="en-US" altLang="zh-CN" sz="1400">
                <a:solidFill>
                  <a:srgbClr val="000000"/>
                </a:solidFill>
                <a:latin typeface="Consolas" panose="020B0609020204030204" pitchFamily="49" charset="0"/>
              </a:rPr>
              <a:t>        force directory mode = 2770</a:t>
            </a:r>
          </a:p>
          <a:p>
            <a:r>
              <a:rPr lang="en-US" altLang="zh-CN" sz="1400">
                <a:solidFill>
                  <a:srgbClr val="000000"/>
                </a:solidFill>
                <a:latin typeface="Consolas" panose="020B0609020204030204" pitchFamily="49" charset="0"/>
              </a:rPr>
              <a:t>        valid users = @sambashare @admins</a:t>
            </a:r>
          </a:p>
          <a:p>
            <a:r>
              <a:rPr lang="en-US" altLang="zh-CN" sz="1400" smtClean="0">
                <a:solidFill>
                  <a:srgbClr val="000000"/>
                </a:solidFill>
                <a:latin typeface="Consolas" panose="020B0609020204030204" pitchFamily="49" charset="0"/>
              </a:rPr>
              <a:t>[</a:t>
            </a:r>
            <a:r>
              <a:rPr lang="en-US" altLang="zh-CN" sz="1400">
                <a:solidFill>
                  <a:srgbClr val="000000"/>
                </a:solidFill>
                <a:latin typeface="Consolas" panose="020B0609020204030204" pitchFamily="49" charset="0"/>
              </a:rPr>
              <a:t>david]</a:t>
            </a:r>
          </a:p>
          <a:p>
            <a:r>
              <a:rPr lang="en-US" altLang="zh-CN" sz="1400">
                <a:solidFill>
                  <a:srgbClr val="000000"/>
                </a:solidFill>
                <a:latin typeface="Consolas" panose="020B0609020204030204" pitchFamily="49" charset="0"/>
              </a:rPr>
              <a:t>        path = /samba/david</a:t>
            </a:r>
          </a:p>
          <a:p>
            <a:r>
              <a:rPr lang="en-US" altLang="zh-CN" sz="1400">
                <a:solidFill>
                  <a:srgbClr val="000000"/>
                </a:solidFill>
                <a:latin typeface="Consolas" panose="020B0609020204030204" pitchFamily="49" charset="0"/>
              </a:rPr>
              <a:t>        browseable = no</a:t>
            </a:r>
          </a:p>
          <a:p>
            <a:r>
              <a:rPr lang="en-US" altLang="zh-CN" sz="1400">
                <a:solidFill>
                  <a:srgbClr val="000000"/>
                </a:solidFill>
                <a:latin typeface="Consolas" panose="020B0609020204030204" pitchFamily="49" charset="0"/>
              </a:rPr>
              <a:t>        read only = no</a:t>
            </a:r>
          </a:p>
          <a:p>
            <a:r>
              <a:rPr lang="en-US" altLang="zh-CN" sz="1400">
                <a:solidFill>
                  <a:srgbClr val="000000"/>
                </a:solidFill>
                <a:latin typeface="Consolas" panose="020B0609020204030204" pitchFamily="49" charset="0"/>
              </a:rPr>
              <a:t>        force create mode = 0660</a:t>
            </a:r>
          </a:p>
          <a:p>
            <a:r>
              <a:rPr lang="en-US" altLang="zh-CN" sz="1400">
                <a:solidFill>
                  <a:srgbClr val="000000"/>
                </a:solidFill>
                <a:latin typeface="Consolas" panose="020B0609020204030204" pitchFamily="49" charset="0"/>
              </a:rPr>
              <a:t>        force directory mode = 2770</a:t>
            </a:r>
          </a:p>
          <a:p>
            <a:r>
              <a:rPr lang="en-US" altLang="zh-CN" sz="1400">
                <a:solidFill>
                  <a:srgbClr val="000000"/>
                </a:solidFill>
                <a:latin typeface="Consolas" panose="020B0609020204030204" pitchFamily="49" charset="0"/>
              </a:rPr>
              <a:t>        valid users = david @admins</a:t>
            </a:r>
          </a:p>
        </p:txBody>
      </p:sp>
    </p:spTree>
    <p:extLst>
      <p:ext uri="{BB962C8B-B14F-4D97-AF65-F5344CB8AC3E}">
        <p14:creationId xmlns:p14="http://schemas.microsoft.com/office/powerpoint/2010/main" val="4162614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启动</a:t>
            </a:r>
            <a:r>
              <a:rPr lang="en-US" altLang="zh-CN" smtClean="0"/>
              <a:t>Samba</a:t>
            </a:r>
            <a:r>
              <a:rPr lang="zh-CN" altLang="en-US" smtClean="0"/>
              <a:t>服务</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35</a:t>
            </a:fld>
            <a:endParaRPr lang="zh-CN" altLang="en-US"/>
          </a:p>
        </p:txBody>
      </p:sp>
      <p:sp>
        <p:nvSpPr>
          <p:cNvPr id="10" name="矩形 9"/>
          <p:cNvSpPr/>
          <p:nvPr/>
        </p:nvSpPr>
        <p:spPr>
          <a:xfrm>
            <a:off x="561954" y="1479813"/>
            <a:ext cx="10102735" cy="307777"/>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testparm</a:t>
            </a:r>
          </a:p>
        </p:txBody>
      </p:sp>
      <p:sp>
        <p:nvSpPr>
          <p:cNvPr id="12" name="文本框 11"/>
          <p:cNvSpPr txBox="1"/>
          <p:nvPr/>
        </p:nvSpPr>
        <p:spPr>
          <a:xfrm>
            <a:off x="561955" y="987371"/>
            <a:ext cx="11068090" cy="646331"/>
          </a:xfrm>
          <a:prstGeom prst="rect">
            <a:avLst/>
          </a:prstGeom>
          <a:noFill/>
          <a:ln>
            <a:noFill/>
          </a:ln>
        </p:spPr>
        <p:txBody>
          <a:bodyPr wrap="square" rtlCol="0">
            <a:spAutoFit/>
          </a:bodyPr>
          <a:lstStyle/>
          <a:p>
            <a:r>
              <a:rPr lang="en-US" altLang="zh-CN"/>
              <a:t>Test the configuration again:</a:t>
            </a:r>
          </a:p>
          <a:p>
            <a:endParaRPr lang="en-US" altLang="zh-CN"/>
          </a:p>
        </p:txBody>
      </p:sp>
      <p:sp>
        <p:nvSpPr>
          <p:cNvPr id="18" name="文本框 17"/>
          <p:cNvSpPr txBox="1"/>
          <p:nvPr/>
        </p:nvSpPr>
        <p:spPr>
          <a:xfrm>
            <a:off x="561954" y="1956866"/>
            <a:ext cx="11068090" cy="369332"/>
          </a:xfrm>
          <a:prstGeom prst="rect">
            <a:avLst/>
          </a:prstGeom>
          <a:noFill/>
          <a:ln>
            <a:noFill/>
          </a:ln>
        </p:spPr>
        <p:txBody>
          <a:bodyPr wrap="square" rtlCol="0">
            <a:spAutoFit/>
          </a:bodyPr>
          <a:lstStyle/>
          <a:p>
            <a:r>
              <a:rPr lang="en-US" altLang="zh-CN"/>
              <a:t>This will produce output that looks like the following</a:t>
            </a:r>
            <a:r>
              <a:rPr lang="en-US" altLang="zh-CN" smtClean="0"/>
              <a:t>:</a:t>
            </a:r>
            <a:endParaRPr lang="en-US" altLang="zh-CN"/>
          </a:p>
        </p:txBody>
      </p:sp>
      <p:sp>
        <p:nvSpPr>
          <p:cNvPr id="8" name="矩形 7"/>
          <p:cNvSpPr/>
          <p:nvPr/>
        </p:nvSpPr>
        <p:spPr>
          <a:xfrm>
            <a:off x="561953" y="2326198"/>
            <a:ext cx="10102735" cy="1815882"/>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Load smb config files from /etc/samba/smb.conf</a:t>
            </a:r>
          </a:p>
          <a:p>
            <a:r>
              <a:rPr lang="en-US" altLang="zh-CN" sz="1400">
                <a:solidFill>
                  <a:srgbClr val="000000"/>
                </a:solidFill>
                <a:latin typeface="Consolas" panose="020B0609020204030204" pitchFamily="49" charset="0"/>
              </a:rPr>
              <a:t>rlimit_max: increasing rlimit_max (1024) to minimum Windows limit (16384)</a:t>
            </a:r>
          </a:p>
          <a:p>
            <a:r>
              <a:rPr lang="en-US" altLang="zh-CN" sz="1400">
                <a:solidFill>
                  <a:srgbClr val="000000"/>
                </a:solidFill>
                <a:latin typeface="Consolas" panose="020B0609020204030204" pitchFamily="49" charset="0"/>
              </a:rPr>
              <a:t>Processing section "[david]"</a:t>
            </a:r>
          </a:p>
          <a:p>
            <a:r>
              <a:rPr lang="en-US" altLang="zh-CN" sz="1400" smtClean="0">
                <a:solidFill>
                  <a:srgbClr val="000000"/>
                </a:solidFill>
                <a:latin typeface="Consolas" panose="020B0609020204030204" pitchFamily="49" charset="0"/>
              </a:rPr>
              <a:t>Processing </a:t>
            </a:r>
            <a:r>
              <a:rPr lang="en-US" altLang="zh-CN" sz="1400">
                <a:solidFill>
                  <a:srgbClr val="000000"/>
                </a:solidFill>
                <a:latin typeface="Consolas" panose="020B0609020204030204" pitchFamily="49" charset="0"/>
              </a:rPr>
              <a:t>section "[everyone]"</a:t>
            </a:r>
          </a:p>
          <a:p>
            <a:r>
              <a:rPr lang="en-US" altLang="zh-CN" sz="1400">
                <a:solidFill>
                  <a:srgbClr val="000000"/>
                </a:solidFill>
                <a:latin typeface="Consolas" panose="020B0609020204030204" pitchFamily="49" charset="0"/>
              </a:rPr>
              <a:t>Loaded services file OK.</a:t>
            </a:r>
          </a:p>
          <a:p>
            <a:r>
              <a:rPr lang="en-US" altLang="zh-CN" sz="1400">
                <a:solidFill>
                  <a:srgbClr val="000000"/>
                </a:solidFill>
                <a:latin typeface="Consolas" panose="020B0609020204030204" pitchFamily="49" charset="0"/>
              </a:rPr>
              <a:t>Server role: ROLE_STANDALONE</a:t>
            </a:r>
          </a:p>
          <a:p>
            <a:endParaRPr lang="en-US" altLang="zh-CN" sz="1400">
              <a:solidFill>
                <a:srgbClr val="000000"/>
              </a:solidFill>
              <a:latin typeface="Consolas" panose="020B0609020204030204" pitchFamily="49" charset="0"/>
            </a:endParaRPr>
          </a:p>
          <a:p>
            <a:r>
              <a:rPr lang="en-US" altLang="zh-CN" sz="1400">
                <a:solidFill>
                  <a:srgbClr val="000000"/>
                </a:solidFill>
                <a:latin typeface="Consolas" panose="020B0609020204030204" pitchFamily="49" charset="0"/>
              </a:rPr>
              <a:t>Press enter to see a dump of your service definitions</a:t>
            </a:r>
          </a:p>
        </p:txBody>
      </p:sp>
      <p:sp>
        <p:nvSpPr>
          <p:cNvPr id="9" name="文本框 8"/>
          <p:cNvSpPr txBox="1"/>
          <p:nvPr/>
        </p:nvSpPr>
        <p:spPr>
          <a:xfrm>
            <a:off x="561954" y="4311356"/>
            <a:ext cx="11068090" cy="369332"/>
          </a:xfrm>
          <a:prstGeom prst="rect">
            <a:avLst/>
          </a:prstGeom>
          <a:noFill/>
          <a:ln>
            <a:noFill/>
          </a:ln>
        </p:spPr>
        <p:txBody>
          <a:bodyPr wrap="square" rtlCol="0">
            <a:spAutoFit/>
          </a:bodyPr>
          <a:lstStyle/>
          <a:p>
            <a:r>
              <a:rPr lang="en-US" altLang="zh-CN"/>
              <a:t>With the configuration check complete, let’s start the Samba server with systemctl</a:t>
            </a:r>
            <a:r>
              <a:rPr lang="en-US" altLang="zh-CN" smtClean="0"/>
              <a:t>:</a:t>
            </a:r>
            <a:endParaRPr lang="en-US" altLang="zh-CN"/>
          </a:p>
        </p:txBody>
      </p:sp>
      <p:sp>
        <p:nvSpPr>
          <p:cNvPr id="11" name="矩形 10"/>
          <p:cNvSpPr/>
          <p:nvPr/>
        </p:nvSpPr>
        <p:spPr>
          <a:xfrm>
            <a:off x="561953" y="4680688"/>
            <a:ext cx="10102735" cy="307777"/>
          </a:xfrm>
          <a:prstGeom prst="rect">
            <a:avLst/>
          </a:prstGeom>
          <a:solidFill>
            <a:schemeClr val="accent5">
              <a:lumMod val="20000"/>
              <a:lumOff val="80000"/>
            </a:schemeClr>
          </a:solidFill>
          <a:ln>
            <a:solidFill>
              <a:srgbClr val="FF0000"/>
            </a:solidFill>
          </a:ln>
        </p:spPr>
        <p:txBody>
          <a:bodyPr wrap="square">
            <a:spAutoFit/>
          </a:bodyPr>
          <a:lstStyle/>
          <a:p>
            <a:r>
              <a:rPr lang="en-US" altLang="zh-CN" sz="1400">
                <a:solidFill>
                  <a:srgbClr val="000000"/>
                </a:solidFill>
                <a:latin typeface="Consolas" panose="020B0609020204030204" pitchFamily="49" charset="0"/>
              </a:rPr>
              <a:t>sudo systemctl start smbd.service</a:t>
            </a:r>
          </a:p>
        </p:txBody>
      </p:sp>
    </p:spTree>
    <p:extLst>
      <p:ext uri="{BB962C8B-B14F-4D97-AF65-F5344CB8AC3E}">
        <p14:creationId xmlns:p14="http://schemas.microsoft.com/office/powerpoint/2010/main" val="3924705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结束</a:t>
            </a:r>
            <a:endParaRPr lang="zh-CN" altLang="en-US"/>
          </a:p>
        </p:txBody>
      </p:sp>
      <p:sp>
        <p:nvSpPr>
          <p:cNvPr id="5" name="副标题 4"/>
          <p:cNvSpPr>
            <a:spLocks noGrp="1"/>
          </p:cNvSpPr>
          <p:nvPr>
            <p:ph type="subTitle" idx="1"/>
          </p:nvPr>
        </p:nvSpPr>
        <p:spPr/>
        <p:txBody>
          <a:bodyPr/>
          <a:lstStyle/>
          <a:p>
            <a:r>
              <a:rPr lang="en-US" altLang="zh-CN" smtClean="0"/>
              <a:t>NAS</a:t>
            </a:r>
            <a:r>
              <a:rPr lang="zh-CN" altLang="en-US" smtClean="0"/>
              <a:t>网络文件系统</a:t>
            </a:r>
            <a:endParaRPr lang="zh-CN" altLang="en-US"/>
          </a:p>
        </p:txBody>
      </p:sp>
    </p:spTree>
    <p:extLst>
      <p:ext uri="{BB962C8B-B14F-4D97-AF65-F5344CB8AC3E}">
        <p14:creationId xmlns:p14="http://schemas.microsoft.com/office/powerpoint/2010/main" val="206564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FTP</a:t>
            </a:r>
            <a:r>
              <a:rPr lang="zh-CN" altLang="en-US" smtClean="0"/>
              <a:t>支持</a:t>
            </a:r>
            <a:r>
              <a:rPr lang="en-US" altLang="zh-CN" smtClean="0"/>
              <a:t>Range</a:t>
            </a:r>
            <a:endParaRPr lang="zh-CN" altLang="en-US"/>
          </a:p>
        </p:txBody>
      </p:sp>
      <p:pic>
        <p:nvPicPr>
          <p:cNvPr id="4" name="内容占位符 3"/>
          <p:cNvPicPr>
            <a:picLocks noGrp="1" noChangeAspect="1"/>
          </p:cNvPicPr>
          <p:nvPr>
            <p:ph idx="1"/>
          </p:nvPr>
        </p:nvPicPr>
        <p:blipFill>
          <a:blip r:embed="rId2"/>
          <a:stretch>
            <a:fillRect/>
          </a:stretch>
        </p:blipFill>
        <p:spPr>
          <a:xfrm>
            <a:off x="430597" y="883523"/>
            <a:ext cx="11330806" cy="5205549"/>
          </a:xfrm>
          <a:prstGeom prst="rect">
            <a:avLst/>
          </a:prstGeom>
        </p:spPr>
      </p:pic>
    </p:spTree>
    <p:extLst>
      <p:ext uri="{BB962C8B-B14F-4D97-AF65-F5344CB8AC3E}">
        <p14:creationId xmlns:p14="http://schemas.microsoft.com/office/powerpoint/2010/main" val="2531597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WebDAV</a:t>
            </a:r>
            <a:endParaRPr lang="zh-CN" altLang="en-US"/>
          </a:p>
        </p:txBody>
      </p:sp>
      <p:sp>
        <p:nvSpPr>
          <p:cNvPr id="3" name="内容占位符 2"/>
          <p:cNvSpPr>
            <a:spLocks noGrp="1"/>
          </p:cNvSpPr>
          <p:nvPr>
            <p:ph idx="1"/>
          </p:nvPr>
        </p:nvSpPr>
        <p:spPr/>
        <p:txBody>
          <a:bodyPr>
            <a:normAutofit fontScale="77500" lnSpcReduction="20000"/>
          </a:bodyPr>
          <a:lstStyle/>
          <a:p>
            <a:r>
              <a:rPr lang="en-US" altLang="zh-CN" smtClean="0"/>
              <a:t>IETF</a:t>
            </a:r>
            <a:r>
              <a:rPr lang="zh-CN" altLang="en-US" smtClean="0"/>
              <a:t>标准化</a:t>
            </a:r>
            <a:r>
              <a:rPr lang="en-US" altLang="zh-CN" smtClean="0"/>
              <a:t>RFC</a:t>
            </a:r>
            <a:r>
              <a:rPr lang="zh-CN" altLang="en-US" smtClean="0"/>
              <a:t>定义</a:t>
            </a:r>
            <a:endParaRPr lang="en-US" altLang="zh-CN" smtClean="0"/>
          </a:p>
          <a:p>
            <a:r>
              <a:rPr lang="zh-CN" altLang="en-US" smtClean="0"/>
              <a:t>扩展了</a:t>
            </a:r>
            <a:r>
              <a:rPr lang="en-US" altLang="zh-CN" smtClean="0"/>
              <a:t>HTTP</a:t>
            </a:r>
            <a:r>
              <a:rPr lang="zh-CN" altLang="en-US" smtClean="0"/>
              <a:t>的</a:t>
            </a:r>
            <a:r>
              <a:rPr lang="en-US" altLang="zh-CN" smtClean="0"/>
              <a:t>method</a:t>
            </a:r>
            <a:r>
              <a:rPr lang="zh-CN" altLang="en-US" smtClean="0"/>
              <a:t>方法</a:t>
            </a:r>
            <a:endParaRPr lang="en-US" altLang="zh-CN" smtClean="0"/>
          </a:p>
          <a:p>
            <a:pPr lvl="1"/>
            <a:r>
              <a:rPr lang="en-US" altLang="zh-CN" smtClean="0"/>
              <a:t>COPY</a:t>
            </a:r>
            <a:endParaRPr lang="en-US" altLang="zh-CN"/>
          </a:p>
          <a:p>
            <a:pPr marL="914400" lvl="2" indent="0">
              <a:buNone/>
            </a:pPr>
            <a:r>
              <a:rPr lang="en-US" altLang="zh-CN" smtClean="0"/>
              <a:t>copy </a:t>
            </a:r>
            <a:r>
              <a:rPr lang="en-US" altLang="zh-CN"/>
              <a:t>a resource from one URI to another</a:t>
            </a:r>
          </a:p>
          <a:p>
            <a:pPr lvl="1"/>
            <a:r>
              <a:rPr lang="en-US" altLang="zh-CN" smtClean="0"/>
              <a:t>LOCK</a:t>
            </a:r>
            <a:endParaRPr lang="en-US" altLang="zh-CN"/>
          </a:p>
          <a:p>
            <a:pPr marL="914400" lvl="2" indent="0">
              <a:buNone/>
            </a:pPr>
            <a:r>
              <a:rPr lang="en-US" altLang="zh-CN" smtClean="0"/>
              <a:t>put </a:t>
            </a:r>
            <a:r>
              <a:rPr lang="en-US" altLang="zh-CN"/>
              <a:t>a lock on a resource. WebDAV supports both shared and exclusive locks</a:t>
            </a:r>
            <a:r>
              <a:rPr lang="en-US" altLang="zh-CN" smtClean="0"/>
              <a:t>.</a:t>
            </a:r>
          </a:p>
          <a:p>
            <a:pPr lvl="1"/>
            <a:r>
              <a:rPr lang="en-US" altLang="zh-CN" smtClean="0"/>
              <a:t>MKCOL</a:t>
            </a:r>
            <a:endParaRPr lang="en-US" altLang="zh-CN"/>
          </a:p>
          <a:p>
            <a:pPr marL="914400" lvl="2" indent="0">
              <a:buNone/>
            </a:pPr>
            <a:r>
              <a:rPr lang="en-US" altLang="zh-CN" smtClean="0"/>
              <a:t>create collections</a:t>
            </a:r>
            <a:r>
              <a:rPr lang="zh-CN" altLang="en-US" smtClean="0"/>
              <a:t>（</a:t>
            </a:r>
            <a:r>
              <a:rPr lang="en-US" altLang="zh-CN" smtClean="0"/>
              <a:t>a.k.a a directory</a:t>
            </a:r>
            <a:r>
              <a:rPr lang="zh-CN" altLang="en-US" smtClean="0"/>
              <a:t>）</a:t>
            </a:r>
            <a:endParaRPr lang="en-US" altLang="zh-CN" smtClean="0"/>
          </a:p>
          <a:p>
            <a:pPr lvl="1"/>
            <a:r>
              <a:rPr lang="en-US" altLang="zh-CN" smtClean="0"/>
              <a:t>MOVE</a:t>
            </a:r>
            <a:endParaRPr lang="en-US" altLang="zh-CN"/>
          </a:p>
          <a:p>
            <a:pPr marL="914400" lvl="2" indent="0">
              <a:buNone/>
            </a:pPr>
            <a:r>
              <a:rPr lang="en-US" altLang="zh-CN" smtClean="0"/>
              <a:t>move </a:t>
            </a:r>
            <a:r>
              <a:rPr lang="en-US" altLang="zh-CN"/>
              <a:t>a resource from one URI to another</a:t>
            </a:r>
          </a:p>
          <a:p>
            <a:pPr lvl="1"/>
            <a:r>
              <a:rPr lang="en-US" altLang="zh-CN" smtClean="0"/>
              <a:t>PROPFIND</a:t>
            </a:r>
            <a:endParaRPr lang="en-US" altLang="zh-CN"/>
          </a:p>
          <a:p>
            <a:pPr marL="914400" lvl="2" indent="0">
              <a:buNone/>
            </a:pPr>
            <a:r>
              <a:rPr lang="en-US" altLang="zh-CN" smtClean="0"/>
              <a:t>retrieve </a:t>
            </a:r>
            <a:r>
              <a:rPr lang="en-US" altLang="zh-CN"/>
              <a:t>properties, stored as XML, from a web resource.</a:t>
            </a:r>
          </a:p>
          <a:p>
            <a:pPr lvl="1"/>
            <a:r>
              <a:rPr lang="en-US" altLang="zh-CN" smtClean="0"/>
              <a:t>PROPPATCH</a:t>
            </a:r>
            <a:endParaRPr lang="en-US" altLang="zh-CN"/>
          </a:p>
          <a:p>
            <a:pPr marL="914400" lvl="2" indent="0">
              <a:buNone/>
            </a:pPr>
            <a:r>
              <a:rPr lang="en-US" altLang="zh-CN" smtClean="0"/>
              <a:t>change </a:t>
            </a:r>
            <a:r>
              <a:rPr lang="en-US" altLang="zh-CN"/>
              <a:t>and delete multiple properties on a resource in a single atomic act</a:t>
            </a:r>
          </a:p>
          <a:p>
            <a:pPr lvl="1"/>
            <a:r>
              <a:rPr lang="en-US" altLang="zh-CN" smtClean="0"/>
              <a:t>UNLOCK</a:t>
            </a:r>
            <a:endParaRPr lang="en-US" altLang="zh-CN"/>
          </a:p>
          <a:p>
            <a:pPr marL="914400" lvl="2" indent="0">
              <a:buNone/>
            </a:pPr>
            <a:r>
              <a:rPr lang="en-US" altLang="zh-CN" smtClean="0"/>
              <a:t>remove </a:t>
            </a:r>
            <a:r>
              <a:rPr lang="en-US" altLang="zh-CN"/>
              <a:t>a lock from a resource</a:t>
            </a:r>
          </a:p>
          <a:p>
            <a:pPr lvl="1"/>
            <a:endParaRPr lang="zh-CN" altLang="en-US"/>
          </a:p>
        </p:txBody>
      </p:sp>
    </p:spTree>
    <p:extLst>
      <p:ext uri="{BB962C8B-B14F-4D97-AF65-F5344CB8AC3E}">
        <p14:creationId xmlns:p14="http://schemas.microsoft.com/office/powerpoint/2010/main" val="1675604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FUSE</a:t>
            </a:r>
            <a:r>
              <a:rPr lang="zh-CN" altLang="en-US" smtClean="0"/>
              <a:t>：</a:t>
            </a:r>
            <a:r>
              <a:rPr lang="en-US" altLang="zh-CN" smtClean="0"/>
              <a:t>Filesystem in Userspace</a:t>
            </a:r>
            <a:endParaRPr lang="zh-CN" altLang="en-US"/>
          </a:p>
        </p:txBody>
      </p:sp>
      <p:pic>
        <p:nvPicPr>
          <p:cNvPr id="1026" name="Picture 2" descr="https://upload.wikimedia.org/wikipedia/commons/thumb/0/08/FUSE_structure.svg/280px-FUSE_structure.svg.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604436" y="1147708"/>
            <a:ext cx="5251433" cy="3976085"/>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4"/>
          <p:cNvSpPr>
            <a:spLocks noGrp="1"/>
          </p:cNvSpPr>
          <p:nvPr>
            <p:ph sz="half" idx="2"/>
          </p:nvPr>
        </p:nvSpPr>
        <p:spPr>
          <a:xfrm>
            <a:off x="331076" y="1147708"/>
            <a:ext cx="6273359" cy="4351338"/>
          </a:xfrm>
        </p:spPr>
        <p:txBody>
          <a:bodyPr/>
          <a:lstStyle/>
          <a:p>
            <a:r>
              <a:rPr lang="zh-CN" altLang="en-US" smtClean="0"/>
              <a:t>用于开发运行在用户空间的文件系统</a:t>
            </a:r>
            <a:endParaRPr lang="en-US" altLang="zh-CN" smtClean="0"/>
          </a:p>
          <a:p>
            <a:r>
              <a:rPr lang="en-US" altLang="zh-CN" smtClean="0"/>
              <a:t>Linux</a:t>
            </a:r>
            <a:r>
              <a:rPr lang="zh-CN" altLang="en-US" smtClean="0"/>
              <a:t>操作系统内置</a:t>
            </a:r>
            <a:endParaRPr lang="en-US" altLang="zh-CN" smtClean="0"/>
          </a:p>
          <a:p>
            <a:r>
              <a:rPr lang="en-US" altLang="zh-CN" smtClean="0"/>
              <a:t>libfuse</a:t>
            </a:r>
            <a:r>
              <a:rPr lang="zh-CN" altLang="en-US" smtClean="0"/>
              <a:t>用于开发</a:t>
            </a:r>
            <a:endParaRPr lang="en-US" altLang="zh-CN" smtClean="0"/>
          </a:p>
          <a:p>
            <a:r>
              <a:rPr lang="en-US" altLang="zh-CN" smtClean="0"/>
              <a:t>macOS</a:t>
            </a:r>
            <a:r>
              <a:rPr lang="zh-CN" altLang="en-US" smtClean="0"/>
              <a:t>：</a:t>
            </a:r>
            <a:r>
              <a:rPr lang="en-US" altLang="zh-CN" smtClean="0"/>
              <a:t>OSXFUSE</a:t>
            </a:r>
          </a:p>
          <a:p>
            <a:r>
              <a:rPr lang="en-US" altLang="zh-CN" smtClean="0"/>
              <a:t>Windows</a:t>
            </a:r>
            <a:r>
              <a:rPr lang="zh-CN" altLang="en-US" smtClean="0"/>
              <a:t>：</a:t>
            </a:r>
            <a:r>
              <a:rPr lang="en-US" altLang="zh-CN" smtClean="0"/>
              <a:t>Dokan</a:t>
            </a:r>
            <a:endParaRPr lang="zh-CN" altLang="en-US"/>
          </a:p>
        </p:txBody>
      </p:sp>
    </p:spTree>
    <p:extLst>
      <p:ext uri="{BB962C8B-B14F-4D97-AF65-F5344CB8AC3E}">
        <p14:creationId xmlns:p14="http://schemas.microsoft.com/office/powerpoint/2010/main" val="1954778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1049000" cy="966651"/>
          </a:xfrm>
        </p:spPr>
        <p:txBody>
          <a:bodyPr>
            <a:normAutofit fontScale="90000"/>
          </a:bodyPr>
          <a:lstStyle/>
          <a:p>
            <a:r>
              <a:rPr lang="en-US" altLang="zh-CN"/>
              <a:t>Dokan: user mode file system library for windows</a:t>
            </a:r>
            <a:endParaRPr lang="zh-CN" altLang="en-US"/>
          </a:p>
        </p:txBody>
      </p:sp>
      <p:pic>
        <p:nvPicPr>
          <p:cNvPr id="5" name="图片 4"/>
          <p:cNvPicPr>
            <a:picLocks noChangeAspect="1"/>
          </p:cNvPicPr>
          <p:nvPr/>
        </p:nvPicPr>
        <p:blipFill>
          <a:blip r:embed="rId2"/>
          <a:stretch>
            <a:fillRect/>
          </a:stretch>
        </p:blipFill>
        <p:spPr>
          <a:xfrm>
            <a:off x="540760" y="966651"/>
            <a:ext cx="10944225" cy="4286250"/>
          </a:xfrm>
          <a:prstGeom prst="rect">
            <a:avLst/>
          </a:prstGeom>
          <a:ln>
            <a:solidFill>
              <a:srgbClr val="FF0000"/>
            </a:solidFill>
          </a:ln>
        </p:spPr>
      </p:pic>
    </p:spTree>
    <p:extLst>
      <p:ext uri="{BB962C8B-B14F-4D97-AF65-F5344CB8AC3E}">
        <p14:creationId xmlns:p14="http://schemas.microsoft.com/office/powerpoint/2010/main" val="286025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dokan-sshfs, win-sshfs</a:t>
            </a:r>
            <a:endParaRPr lang="zh-CN" altLang="en-US"/>
          </a:p>
        </p:txBody>
      </p:sp>
      <p:sp>
        <p:nvSpPr>
          <p:cNvPr id="6" name="AutoShape 2" descr="im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p:cNvPicPr>
            <a:picLocks noChangeAspect="1"/>
          </p:cNvPicPr>
          <p:nvPr/>
        </p:nvPicPr>
        <p:blipFill>
          <a:blip r:embed="rId2"/>
          <a:stretch>
            <a:fillRect/>
          </a:stretch>
        </p:blipFill>
        <p:spPr>
          <a:xfrm>
            <a:off x="6096000" y="1276985"/>
            <a:ext cx="5572125" cy="4772025"/>
          </a:xfrm>
          <a:prstGeom prst="rect">
            <a:avLst/>
          </a:prstGeom>
        </p:spPr>
      </p:pic>
      <p:sp>
        <p:nvSpPr>
          <p:cNvPr id="9" name="内容占位符 2"/>
          <p:cNvSpPr txBox="1">
            <a:spLocks/>
          </p:cNvSpPr>
          <p:nvPr/>
        </p:nvSpPr>
        <p:spPr>
          <a:xfrm>
            <a:off x="342899" y="1276985"/>
            <a:ext cx="530975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1"/>
              <a:t>Dokan contains LGPL and MIT licensed programs</a:t>
            </a:r>
            <a:r>
              <a:rPr lang="en-US" altLang="zh-CN" sz="1800" b="1" smtClean="0"/>
              <a:t>.</a:t>
            </a:r>
            <a:endParaRPr lang="en-US" altLang="zh-CN" sz="1800" b="1"/>
          </a:p>
          <a:p>
            <a:r>
              <a:rPr lang="en-US" altLang="zh-CN" sz="1800"/>
              <a:t>user-mode library (dokan1.dll) LGPL</a:t>
            </a:r>
          </a:p>
          <a:p>
            <a:r>
              <a:rPr lang="en-US" altLang="zh-CN" sz="1800"/>
              <a:t>driver (dokan1.sys) LGPL</a:t>
            </a:r>
          </a:p>
          <a:p>
            <a:r>
              <a:rPr lang="en-US" altLang="zh-CN" sz="1800"/>
              <a:t>network library (dokannp1.dll) LGPL</a:t>
            </a:r>
          </a:p>
          <a:p>
            <a:r>
              <a:rPr lang="en-US" altLang="zh-CN" sz="1800"/>
              <a:t>fuse library (dokanfuse1.dll) LGPL</a:t>
            </a:r>
          </a:p>
          <a:p>
            <a:r>
              <a:rPr lang="en-US" altLang="zh-CN" sz="1800"/>
              <a:t>installer (DokanSetup.exe) LGPL</a:t>
            </a:r>
          </a:p>
          <a:p>
            <a:r>
              <a:rPr lang="en-US" altLang="zh-CN" sz="1800"/>
              <a:t>control program (dokanctl.exe) MIT</a:t>
            </a:r>
          </a:p>
          <a:p>
            <a:r>
              <a:rPr lang="en-US" altLang="zh-CN" sz="1800"/>
              <a:t>samples (mirror.exe / memfs.exe) MIT</a:t>
            </a:r>
            <a:endParaRPr lang="zh-CN" altLang="en-US" sz="1800"/>
          </a:p>
        </p:txBody>
      </p:sp>
    </p:spTree>
    <p:extLst>
      <p:ext uri="{BB962C8B-B14F-4D97-AF65-F5344CB8AC3E}">
        <p14:creationId xmlns:p14="http://schemas.microsoft.com/office/powerpoint/2010/main" val="3749767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AFP</a:t>
            </a:r>
            <a:r>
              <a:rPr lang="zh-CN" altLang="en-US" smtClean="0"/>
              <a:t>：</a:t>
            </a:r>
            <a:r>
              <a:rPr lang="en-US" altLang="zh-CN" smtClean="0"/>
              <a:t>Apple Filing Protocol</a:t>
            </a:r>
            <a:endParaRPr lang="zh-CN" altLang="en-US"/>
          </a:p>
        </p:txBody>
      </p:sp>
      <p:sp>
        <p:nvSpPr>
          <p:cNvPr id="3" name="内容占位符 2"/>
          <p:cNvSpPr>
            <a:spLocks noGrp="1"/>
          </p:cNvSpPr>
          <p:nvPr>
            <p:ph idx="1"/>
          </p:nvPr>
        </p:nvSpPr>
        <p:spPr/>
        <p:txBody>
          <a:bodyPr/>
          <a:lstStyle/>
          <a:p>
            <a:r>
              <a:rPr lang="zh-CN" altLang="en-US" smtClean="0"/>
              <a:t>早期为</a:t>
            </a:r>
            <a:r>
              <a:rPr lang="en-US" altLang="zh-CN" smtClean="0"/>
              <a:t>AppleTalk Filing Protocol</a:t>
            </a:r>
            <a:r>
              <a:rPr lang="zh-CN" altLang="en-US" smtClean="0"/>
              <a:t>，私有协议</a:t>
            </a:r>
            <a:endParaRPr lang="en-US" altLang="zh-CN" smtClean="0"/>
          </a:p>
          <a:p>
            <a:r>
              <a:rPr lang="en-US" altLang="zh-CN" smtClean="0"/>
              <a:t>AFP version 3.0</a:t>
            </a:r>
            <a:r>
              <a:rPr lang="zh-CN" altLang="en-US" smtClean="0"/>
              <a:t>使用</a:t>
            </a:r>
            <a:r>
              <a:rPr lang="en-US" altLang="zh-CN" smtClean="0"/>
              <a:t>TCP</a:t>
            </a:r>
            <a:r>
              <a:rPr lang="zh-CN" altLang="en-US" smtClean="0"/>
              <a:t>端口</a:t>
            </a:r>
            <a:r>
              <a:rPr lang="en-US" altLang="zh-CN" smtClean="0"/>
              <a:t>548</a:t>
            </a:r>
            <a:endParaRPr lang="zh-CN" altLang="en-US"/>
          </a:p>
        </p:txBody>
      </p:sp>
      <p:pic>
        <p:nvPicPr>
          <p:cNvPr id="4" name="图片 3"/>
          <p:cNvPicPr>
            <a:picLocks noChangeAspect="1"/>
          </p:cNvPicPr>
          <p:nvPr/>
        </p:nvPicPr>
        <p:blipFill>
          <a:blip r:embed="rId2"/>
          <a:stretch>
            <a:fillRect/>
          </a:stretch>
        </p:blipFill>
        <p:spPr>
          <a:xfrm>
            <a:off x="3896054" y="2522811"/>
            <a:ext cx="7962900" cy="4019550"/>
          </a:xfrm>
          <a:prstGeom prst="rect">
            <a:avLst/>
          </a:prstGeom>
          <a:ln>
            <a:solidFill>
              <a:srgbClr val="FF0000"/>
            </a:solidFill>
          </a:ln>
        </p:spPr>
      </p:pic>
    </p:spTree>
    <p:extLst>
      <p:ext uri="{BB962C8B-B14F-4D97-AF65-F5344CB8AC3E}">
        <p14:creationId xmlns:p14="http://schemas.microsoft.com/office/powerpoint/2010/main" val="494675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TotalTime>
  <Words>3062</Words>
  <Application>Microsoft Office PowerPoint</Application>
  <PresentationFormat>宽屏</PresentationFormat>
  <Paragraphs>355</Paragraphs>
  <Slides>36</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等线</vt:lpstr>
      <vt:lpstr>等线 Light</vt:lpstr>
      <vt:lpstr>Arial</vt:lpstr>
      <vt:lpstr>Consolas</vt:lpstr>
      <vt:lpstr>Office 主题​​</vt:lpstr>
      <vt:lpstr>NAS网络文件系统</vt:lpstr>
      <vt:lpstr>NAS</vt:lpstr>
      <vt:lpstr>HTTP支持Range请求</vt:lpstr>
      <vt:lpstr>FTP支持Range</vt:lpstr>
      <vt:lpstr>WebDAV</vt:lpstr>
      <vt:lpstr>FUSE：Filesystem in Userspace</vt:lpstr>
      <vt:lpstr>Dokan: user mode file system library for windows</vt:lpstr>
      <vt:lpstr>dokan-sshfs, win-sshfs</vt:lpstr>
      <vt:lpstr>AFP：Apple Filing Protocol</vt:lpstr>
      <vt:lpstr>macOS访问其他NAS协议</vt:lpstr>
      <vt:lpstr>NFS</vt:lpstr>
      <vt:lpstr>Remote Procedure Call（RPC）Program Number</vt:lpstr>
      <vt:lpstr>portmap</vt:lpstr>
      <vt:lpstr>NFSv4 - pNFS</vt:lpstr>
      <vt:lpstr>SMB：Server Message Block</vt:lpstr>
      <vt:lpstr>SMB</vt:lpstr>
      <vt:lpstr>NFS配置</vt:lpstr>
      <vt:lpstr>在Linux上设置NFS</vt:lpstr>
      <vt:lpstr>下载安装NFS模块</vt:lpstr>
      <vt:lpstr>创建共享目录</vt:lpstr>
      <vt:lpstr>配置NFS导出</vt:lpstr>
      <vt:lpstr>调整Server防火墙</vt:lpstr>
      <vt:lpstr>创建挂载点</vt:lpstr>
      <vt:lpstr>手动挂载NFS共享</vt:lpstr>
      <vt:lpstr>启动时挂载远程NFS共享目录</vt:lpstr>
      <vt:lpstr>卸载远程NFS共享</vt:lpstr>
      <vt:lpstr>Samba配置</vt:lpstr>
      <vt:lpstr>配置Samba步骤</vt:lpstr>
      <vt:lpstr>安装Samba</vt:lpstr>
      <vt:lpstr>设置全局选项</vt:lpstr>
      <vt:lpstr>创建用户</vt:lpstr>
      <vt:lpstr>设置用户密码</vt:lpstr>
      <vt:lpstr>创建共享管理员</vt:lpstr>
      <vt:lpstr>配置Samba共享目录</vt:lpstr>
      <vt:lpstr>启动Samba服务</vt:lpstr>
      <vt:lpstr>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RAID技术</dc:title>
  <dc:creator>pirenjie</dc:creator>
  <cp:lastModifiedBy>皮人杰 PIRENJIE</cp:lastModifiedBy>
  <cp:revision>196</cp:revision>
  <dcterms:created xsi:type="dcterms:W3CDTF">2020-09-24T12:40:36Z</dcterms:created>
  <dcterms:modified xsi:type="dcterms:W3CDTF">2021-09-12T08:49:16Z</dcterms:modified>
</cp:coreProperties>
</file>