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6" r:id="rId3"/>
    <p:sldId id="297" r:id="rId4"/>
    <p:sldId id="298" r:id="rId5"/>
    <p:sldId id="299" r:id="rId6"/>
    <p:sldId id="300" r:id="rId7"/>
    <p:sldId id="290" r:id="rId8"/>
    <p:sldId id="291" r:id="rId9"/>
    <p:sldId id="292" r:id="rId10"/>
    <p:sldId id="293" r:id="rId11"/>
    <p:sldId id="294" r:id="rId12"/>
    <p:sldId id="295" r:id="rId13"/>
    <p:sldId id="301" r:id="rId14"/>
    <p:sldId id="323" r:id="rId15"/>
    <p:sldId id="322" r:id="rId16"/>
    <p:sldId id="324" r:id="rId17"/>
    <p:sldId id="325" r:id="rId18"/>
    <p:sldId id="326" r:id="rId19"/>
    <p:sldId id="327" r:id="rId20"/>
    <p:sldId id="302" r:id="rId21"/>
    <p:sldId id="306" r:id="rId22"/>
    <p:sldId id="307" r:id="rId23"/>
    <p:sldId id="309" r:id="rId24"/>
    <p:sldId id="311" r:id="rId25"/>
    <p:sldId id="310" r:id="rId26"/>
    <p:sldId id="308" r:id="rId27"/>
    <p:sldId id="315" r:id="rId28"/>
    <p:sldId id="314" r:id="rId29"/>
    <p:sldId id="312" r:id="rId30"/>
    <p:sldId id="313" r:id="rId31"/>
    <p:sldId id="316" r:id="rId32"/>
    <p:sldId id="319" r:id="rId33"/>
    <p:sldId id="318" r:id="rId34"/>
    <p:sldId id="317"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4317" autoAdjust="0"/>
  </p:normalViewPr>
  <p:slideViewPr>
    <p:cSldViewPr snapToGrid="0">
      <p:cViewPr varScale="1">
        <p:scale>
          <a:sx n="76" d="100"/>
          <a:sy n="76" d="100"/>
        </p:scale>
        <p:origin x="7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2022/10/17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要正确理解 </a:t>
            </a:r>
            <a:r>
              <a:rPr lang="en-US" altLang="zh-CN" sz="1200" b="0" i="0" kern="1200" smtClean="0">
                <a:solidFill>
                  <a:schemeClr val="tx1"/>
                </a:solidFill>
                <a:effectLst/>
                <a:latin typeface="+mn-lt"/>
                <a:ea typeface="+mn-ea"/>
                <a:cs typeface="+mn-cs"/>
              </a:rPr>
              <a:t>FLP </a:t>
            </a:r>
            <a:r>
              <a:rPr lang="zh-CN" altLang="en-US" sz="1200" b="0" i="0" kern="1200" smtClean="0">
                <a:solidFill>
                  <a:schemeClr val="tx1"/>
                </a:solidFill>
                <a:effectLst/>
                <a:latin typeface="+mn-lt"/>
                <a:ea typeface="+mn-ea"/>
                <a:cs typeface="+mn-cs"/>
              </a:rPr>
              <a:t>不可能原理，首先要弄清楚“异步”的含义。</a:t>
            </a:r>
          </a:p>
          <a:p>
            <a:r>
              <a:rPr lang="zh-CN" altLang="en-US" sz="1200" b="0" i="0" kern="1200" smtClean="0">
                <a:solidFill>
                  <a:schemeClr val="tx1"/>
                </a:solidFill>
                <a:effectLst/>
                <a:latin typeface="+mn-lt"/>
                <a:ea typeface="+mn-ea"/>
                <a:cs typeface="+mn-cs"/>
              </a:rPr>
              <a:t>在分布式系统中，同步和异步这两个术语存在特殊的含义。</a:t>
            </a:r>
          </a:p>
          <a:p>
            <a:r>
              <a:rPr lang="zh-CN" altLang="en-US" sz="1200" b="0" i="0" kern="1200" smtClean="0">
                <a:solidFill>
                  <a:schemeClr val="tx1"/>
                </a:solidFill>
                <a:effectLst/>
                <a:latin typeface="+mn-lt"/>
                <a:ea typeface="+mn-ea"/>
                <a:cs typeface="+mn-cs"/>
              </a:rPr>
              <a:t>同步，是指系统中的各个节点的时钟误差存在上限；并且消息传递必须在一定时间内完成，否则认为失败；同时各个节点完成处理消息的时间是一定的。因此同步系统中可以很容易地判断消息是否丢失。</a:t>
            </a:r>
          </a:p>
          <a:p>
            <a:r>
              <a:rPr lang="zh-CN" altLang="en-US" sz="1200" b="0" i="0" kern="1200" smtClean="0">
                <a:solidFill>
                  <a:schemeClr val="tx1"/>
                </a:solidFill>
                <a:effectLst/>
                <a:latin typeface="+mn-lt"/>
                <a:ea typeface="+mn-ea"/>
                <a:cs typeface="+mn-cs"/>
              </a:rPr>
              <a:t>异步，则意味着系统中各个节点可能存在较大的时钟差异；同时消息传输时间是任意长的；各节点对消息进行处理的时间也可能是任意长的。这就造成无法判断某个消息迟迟没有被响应是哪里出了问题（节点故障还是传输故障？）。不幸地是，现实生活中的系统往往都是异步系统。</a:t>
            </a: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6</a:t>
            </a:fld>
            <a:endParaRPr lang="zh-CN" altLang="en-US"/>
          </a:p>
        </p:txBody>
      </p:sp>
    </p:spTree>
    <p:extLst>
      <p:ext uri="{BB962C8B-B14F-4D97-AF65-F5344CB8AC3E}">
        <p14:creationId xmlns:p14="http://schemas.microsoft.com/office/powerpoint/2010/main" val="875975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29</a:t>
            </a:fld>
            <a:endParaRPr lang="zh-CN" altLang="en-US"/>
          </a:p>
        </p:txBody>
      </p:sp>
    </p:spTree>
    <p:extLst>
      <p:ext uri="{BB962C8B-B14F-4D97-AF65-F5344CB8AC3E}">
        <p14:creationId xmlns:p14="http://schemas.microsoft.com/office/powerpoint/2010/main" val="172697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30</a:t>
            </a:fld>
            <a:endParaRPr lang="zh-CN" altLang="en-US"/>
          </a:p>
        </p:txBody>
      </p:sp>
    </p:spTree>
    <p:extLst>
      <p:ext uri="{BB962C8B-B14F-4D97-AF65-F5344CB8AC3E}">
        <p14:creationId xmlns:p14="http://schemas.microsoft.com/office/powerpoint/2010/main" val="323627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31</a:t>
            </a:fld>
            <a:endParaRPr lang="zh-CN" altLang="en-US"/>
          </a:p>
        </p:txBody>
      </p:sp>
    </p:spTree>
    <p:extLst>
      <p:ext uri="{BB962C8B-B14F-4D97-AF65-F5344CB8AC3E}">
        <p14:creationId xmlns:p14="http://schemas.microsoft.com/office/powerpoint/2010/main" val="330141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32</a:t>
            </a:fld>
            <a:endParaRPr lang="zh-CN" altLang="en-US"/>
          </a:p>
        </p:txBody>
      </p:sp>
    </p:spTree>
    <p:extLst>
      <p:ext uri="{BB962C8B-B14F-4D97-AF65-F5344CB8AC3E}">
        <p14:creationId xmlns:p14="http://schemas.microsoft.com/office/powerpoint/2010/main" val="1214042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33</a:t>
            </a:fld>
            <a:endParaRPr lang="zh-CN" altLang="en-US"/>
          </a:p>
        </p:txBody>
      </p:sp>
    </p:spTree>
    <p:extLst>
      <p:ext uri="{BB962C8B-B14F-4D97-AF65-F5344CB8AC3E}">
        <p14:creationId xmlns:p14="http://schemas.microsoft.com/office/powerpoint/2010/main" val="251137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7</a:t>
            </a:fld>
            <a:endParaRPr lang="zh-CN" altLang="en-US"/>
          </a:p>
        </p:txBody>
      </p:sp>
    </p:spTree>
    <p:extLst>
      <p:ext uri="{BB962C8B-B14F-4D97-AF65-F5344CB8AC3E}">
        <p14:creationId xmlns:p14="http://schemas.microsoft.com/office/powerpoint/2010/main" val="46771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图中服务器中的一致性模块</a:t>
            </a:r>
            <a:r>
              <a:rPr lang="en-US" altLang="zh-CN" sz="1200" b="0" i="0" kern="1200" smtClean="0">
                <a:solidFill>
                  <a:schemeClr val="tx1"/>
                </a:solidFill>
                <a:effectLst/>
                <a:latin typeface="+mn-lt"/>
                <a:ea typeface="+mn-ea"/>
                <a:cs typeface="+mn-cs"/>
              </a:rPr>
              <a:t>(Consensus Modle)</a:t>
            </a:r>
            <a:r>
              <a:rPr lang="zh-CN" altLang="en-US" sz="1200" b="0" i="0" kern="1200" smtClean="0">
                <a:solidFill>
                  <a:schemeClr val="tx1"/>
                </a:solidFill>
                <a:effectLst/>
                <a:latin typeface="+mn-lt"/>
                <a:ea typeface="+mn-ea"/>
                <a:cs typeface="+mn-cs"/>
              </a:rPr>
              <a:t>接受来自客户端的指令，并写入到自己的日志中，然后通过一致性模块和其他服务器交互，确保每一条日志都能以相同顺序写入到其他服务器的日志中，即便服务器宕机了一段时间。一旦日志命令都被正确的复制，每一台服务器就会顺序的处理命令，并向客户端返回结果。</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20</a:t>
            </a:fld>
            <a:endParaRPr lang="zh-CN" altLang="en-US"/>
          </a:p>
        </p:txBody>
      </p:sp>
    </p:spTree>
    <p:extLst>
      <p:ext uri="{BB962C8B-B14F-4D97-AF65-F5344CB8AC3E}">
        <p14:creationId xmlns:p14="http://schemas.microsoft.com/office/powerpoint/2010/main" val="103137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21</a:t>
            </a:fld>
            <a:endParaRPr lang="zh-CN" altLang="en-US"/>
          </a:p>
        </p:txBody>
      </p:sp>
    </p:spTree>
    <p:extLst>
      <p:ext uri="{BB962C8B-B14F-4D97-AF65-F5344CB8AC3E}">
        <p14:creationId xmlns:p14="http://schemas.microsoft.com/office/powerpoint/2010/main" val="4084897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从状态转换关系图中可以看出，集群刚启动时，所有节点都是</a:t>
            </a:r>
            <a:r>
              <a:rPr lang="en-US" altLang="zh-CN" sz="1200" b="0" i="0" kern="1200" smtClean="0">
                <a:solidFill>
                  <a:schemeClr val="tx1"/>
                </a:solidFill>
                <a:effectLst/>
                <a:latin typeface="+mn-lt"/>
                <a:ea typeface="+mn-ea"/>
                <a:cs typeface="+mn-cs"/>
              </a:rPr>
              <a:t>follower</a:t>
            </a:r>
            <a:r>
              <a:rPr lang="zh-CN" altLang="en-US" sz="1200" b="0" i="0" kern="1200" smtClean="0">
                <a:solidFill>
                  <a:schemeClr val="tx1"/>
                </a:solidFill>
                <a:effectLst/>
                <a:latin typeface="+mn-lt"/>
                <a:ea typeface="+mn-ea"/>
                <a:cs typeface="+mn-cs"/>
              </a:rPr>
              <a:t>，之后在</a:t>
            </a:r>
            <a:r>
              <a:rPr lang="en-US" altLang="zh-CN" sz="1200" b="0" i="0" kern="1200" smtClean="0">
                <a:solidFill>
                  <a:schemeClr val="tx1"/>
                </a:solidFill>
                <a:effectLst/>
                <a:latin typeface="+mn-lt"/>
                <a:ea typeface="+mn-ea"/>
                <a:cs typeface="+mn-cs"/>
              </a:rPr>
              <a:t>time out</a:t>
            </a:r>
            <a:r>
              <a:rPr lang="zh-CN" altLang="en-US" sz="1200" b="0" i="0" kern="1200" smtClean="0">
                <a:solidFill>
                  <a:schemeClr val="tx1"/>
                </a:solidFill>
                <a:effectLst/>
                <a:latin typeface="+mn-lt"/>
                <a:ea typeface="+mn-ea"/>
                <a:cs typeface="+mn-cs"/>
              </a:rPr>
              <a:t>信号的驱使下，</a:t>
            </a:r>
            <a:r>
              <a:rPr lang="en-US" altLang="zh-CN" sz="1200" b="0" i="0" kern="1200" smtClean="0">
                <a:solidFill>
                  <a:schemeClr val="tx1"/>
                </a:solidFill>
                <a:effectLst/>
                <a:latin typeface="+mn-lt"/>
                <a:ea typeface="+mn-ea"/>
                <a:cs typeface="+mn-cs"/>
              </a:rPr>
              <a:t>follower</a:t>
            </a:r>
            <a:r>
              <a:rPr lang="zh-CN" altLang="en-US" sz="1200" b="0" i="0" kern="1200" smtClean="0">
                <a:solidFill>
                  <a:schemeClr val="tx1"/>
                </a:solidFill>
                <a:effectLst/>
                <a:latin typeface="+mn-lt"/>
                <a:ea typeface="+mn-ea"/>
                <a:cs typeface="+mn-cs"/>
              </a:rPr>
              <a:t>会转变成</a:t>
            </a:r>
            <a:r>
              <a:rPr lang="en-US" altLang="zh-CN" sz="1200" b="0" i="0" kern="1200" smtClean="0">
                <a:solidFill>
                  <a:schemeClr val="tx1"/>
                </a:solidFill>
                <a:effectLst/>
                <a:latin typeface="+mn-lt"/>
                <a:ea typeface="+mn-ea"/>
                <a:cs typeface="+mn-cs"/>
              </a:rPr>
              <a:t>candidate</a:t>
            </a:r>
            <a:r>
              <a:rPr lang="zh-CN" altLang="en-US" sz="1200" b="0" i="0" kern="1200" smtClean="0">
                <a:solidFill>
                  <a:schemeClr val="tx1"/>
                </a:solidFill>
                <a:effectLst/>
                <a:latin typeface="+mn-lt"/>
                <a:ea typeface="+mn-ea"/>
                <a:cs typeface="+mn-cs"/>
              </a:rPr>
              <a:t>去拉取选票，获得大多数选票后就会成为</a:t>
            </a:r>
            <a:r>
              <a:rPr lang="en-US" altLang="zh-CN" sz="1200" b="0" i="0" kern="1200" smtClean="0">
                <a:solidFill>
                  <a:schemeClr val="tx1"/>
                </a:solidFill>
                <a:effectLst/>
                <a:latin typeface="+mn-lt"/>
                <a:ea typeface="+mn-ea"/>
                <a:cs typeface="+mn-cs"/>
              </a:rPr>
              <a:t>leader</a:t>
            </a:r>
            <a:r>
              <a:rPr lang="zh-CN" altLang="en-US" sz="1200" b="0" i="0" kern="1200" smtClean="0">
                <a:solidFill>
                  <a:schemeClr val="tx1"/>
                </a:solidFill>
                <a:effectLst/>
                <a:latin typeface="+mn-lt"/>
                <a:ea typeface="+mn-ea"/>
                <a:cs typeface="+mn-cs"/>
              </a:rPr>
              <a:t>，这时候如果其他候选人发现了新的</a:t>
            </a:r>
            <a:r>
              <a:rPr lang="en-US" altLang="zh-CN" sz="1200" b="0" i="0" kern="1200" smtClean="0">
                <a:solidFill>
                  <a:schemeClr val="tx1"/>
                </a:solidFill>
                <a:effectLst/>
                <a:latin typeface="+mn-lt"/>
                <a:ea typeface="+mn-ea"/>
                <a:cs typeface="+mn-cs"/>
              </a:rPr>
              <a:t>leader</a:t>
            </a:r>
            <a:r>
              <a:rPr lang="zh-CN" altLang="en-US" sz="1200" b="0" i="0" kern="1200" smtClean="0">
                <a:solidFill>
                  <a:schemeClr val="tx1"/>
                </a:solidFill>
                <a:effectLst/>
                <a:latin typeface="+mn-lt"/>
                <a:ea typeface="+mn-ea"/>
                <a:cs typeface="+mn-cs"/>
              </a:rPr>
              <a:t>已经诞生，就会自动转变为</a:t>
            </a:r>
            <a:r>
              <a:rPr lang="en-US" altLang="zh-CN" sz="1200" b="0" i="0" kern="1200" smtClean="0">
                <a:solidFill>
                  <a:schemeClr val="tx1"/>
                </a:solidFill>
                <a:effectLst/>
                <a:latin typeface="+mn-lt"/>
                <a:ea typeface="+mn-ea"/>
                <a:cs typeface="+mn-cs"/>
              </a:rPr>
              <a:t>follower</a:t>
            </a:r>
            <a:r>
              <a:rPr lang="zh-CN" altLang="en-US" sz="1200" b="0" i="0" kern="1200" smtClean="0">
                <a:solidFill>
                  <a:schemeClr val="tx1"/>
                </a:solidFill>
                <a:effectLst/>
                <a:latin typeface="+mn-lt"/>
                <a:ea typeface="+mn-ea"/>
                <a:cs typeface="+mn-cs"/>
              </a:rPr>
              <a:t>；而如果另一个</a:t>
            </a:r>
            <a:r>
              <a:rPr lang="en-US" altLang="zh-CN" sz="1200" b="0" i="0" kern="1200" smtClean="0">
                <a:solidFill>
                  <a:schemeClr val="tx1"/>
                </a:solidFill>
                <a:effectLst/>
                <a:latin typeface="+mn-lt"/>
                <a:ea typeface="+mn-ea"/>
                <a:cs typeface="+mn-cs"/>
              </a:rPr>
              <a:t>time out</a:t>
            </a:r>
            <a:r>
              <a:rPr lang="zh-CN" altLang="en-US" sz="1200" b="0" i="0" kern="1200" smtClean="0">
                <a:solidFill>
                  <a:schemeClr val="tx1"/>
                </a:solidFill>
                <a:effectLst/>
                <a:latin typeface="+mn-lt"/>
                <a:ea typeface="+mn-ea"/>
                <a:cs typeface="+mn-cs"/>
              </a:rPr>
              <a:t>信号发出时，还没有选举出</a:t>
            </a:r>
            <a:r>
              <a:rPr lang="en-US" altLang="zh-CN" sz="1200" b="0" i="0" kern="1200" smtClean="0">
                <a:solidFill>
                  <a:schemeClr val="tx1"/>
                </a:solidFill>
                <a:effectLst/>
                <a:latin typeface="+mn-lt"/>
                <a:ea typeface="+mn-ea"/>
                <a:cs typeface="+mn-cs"/>
              </a:rPr>
              <a:t>leader</a:t>
            </a:r>
            <a:r>
              <a:rPr lang="zh-CN" altLang="en-US" sz="1200" b="0" i="0" kern="1200" smtClean="0">
                <a:solidFill>
                  <a:schemeClr val="tx1"/>
                </a:solidFill>
                <a:effectLst/>
                <a:latin typeface="+mn-lt"/>
                <a:ea typeface="+mn-ea"/>
                <a:cs typeface="+mn-cs"/>
              </a:rPr>
              <a:t>，将会重新开始一次新的选举。可见，</a:t>
            </a:r>
            <a:r>
              <a:rPr lang="en-US" altLang="zh-CN" sz="1200" b="0" i="0" kern="1200" smtClean="0">
                <a:solidFill>
                  <a:schemeClr val="tx1"/>
                </a:solidFill>
                <a:effectLst/>
                <a:latin typeface="+mn-lt"/>
                <a:ea typeface="+mn-ea"/>
                <a:cs typeface="+mn-cs"/>
              </a:rPr>
              <a:t>time out</a:t>
            </a:r>
            <a:r>
              <a:rPr lang="zh-CN" altLang="en-US" sz="1200" b="0" i="0" kern="1200" smtClean="0">
                <a:solidFill>
                  <a:schemeClr val="tx1"/>
                </a:solidFill>
                <a:effectLst/>
                <a:latin typeface="+mn-lt"/>
                <a:ea typeface="+mn-ea"/>
                <a:cs typeface="+mn-cs"/>
              </a:rPr>
              <a:t>信号是促使角色转换得关键因素，类似于操作系统中得中断信号。</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23</a:t>
            </a:fld>
            <a:endParaRPr lang="zh-CN" altLang="en-US"/>
          </a:p>
        </p:txBody>
      </p:sp>
    </p:spTree>
    <p:extLst>
      <p:ext uri="{BB962C8B-B14F-4D97-AF65-F5344CB8AC3E}">
        <p14:creationId xmlns:p14="http://schemas.microsoft.com/office/powerpoint/2010/main" val="413573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24</a:t>
            </a:fld>
            <a:endParaRPr lang="zh-CN" altLang="en-US"/>
          </a:p>
        </p:txBody>
      </p:sp>
    </p:spTree>
    <p:extLst>
      <p:ext uri="{BB962C8B-B14F-4D97-AF65-F5344CB8AC3E}">
        <p14:creationId xmlns:p14="http://schemas.microsoft.com/office/powerpoint/2010/main" val="56719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26</a:t>
            </a:fld>
            <a:endParaRPr lang="zh-CN" altLang="en-US"/>
          </a:p>
        </p:txBody>
      </p:sp>
    </p:spTree>
    <p:extLst>
      <p:ext uri="{BB962C8B-B14F-4D97-AF65-F5344CB8AC3E}">
        <p14:creationId xmlns:p14="http://schemas.microsoft.com/office/powerpoint/2010/main" val="407969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27</a:t>
            </a:fld>
            <a:endParaRPr lang="zh-CN" altLang="en-US"/>
          </a:p>
        </p:txBody>
      </p:sp>
    </p:spTree>
    <p:extLst>
      <p:ext uri="{BB962C8B-B14F-4D97-AF65-F5344CB8AC3E}">
        <p14:creationId xmlns:p14="http://schemas.microsoft.com/office/powerpoint/2010/main" val="162772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28</a:t>
            </a:fld>
            <a:endParaRPr lang="zh-CN" altLang="en-US"/>
          </a:p>
        </p:txBody>
      </p:sp>
    </p:spTree>
    <p:extLst>
      <p:ext uri="{BB962C8B-B14F-4D97-AF65-F5344CB8AC3E}">
        <p14:creationId xmlns:p14="http://schemas.microsoft.com/office/powerpoint/2010/main" val="370382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2022/10/17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分布式共识</a:t>
            </a:r>
            <a:r>
              <a:rPr lang="en-US" altLang="zh-CN" dirty="0" smtClean="0"/>
              <a:t/>
            </a:r>
            <a:br>
              <a:rPr lang="en-US" altLang="zh-CN" dirty="0" smtClean="0"/>
            </a:br>
            <a:r>
              <a:rPr lang="en-US" altLang="zh-CN" dirty="0" smtClean="0"/>
              <a:t>Consensus</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Consistency </a:t>
            </a:r>
            <a:r>
              <a:rPr lang="zh-CN" altLang="en-US" smtClean="0"/>
              <a:t>保证一致性</a:t>
            </a:r>
            <a:endParaRPr lang="zh-CN" altLang="en-US"/>
          </a:p>
        </p:txBody>
      </p:sp>
      <p:sp>
        <p:nvSpPr>
          <p:cNvPr id="3" name="内容占位符 2"/>
          <p:cNvSpPr>
            <a:spLocks noGrp="1"/>
          </p:cNvSpPr>
          <p:nvPr>
            <p:ph sz="half" idx="1"/>
          </p:nvPr>
        </p:nvSpPr>
        <p:spPr/>
        <p:txBody>
          <a:bodyPr>
            <a:normAutofit lnSpcReduction="10000"/>
          </a:bodyPr>
          <a:lstStyle/>
          <a:p>
            <a:r>
              <a:rPr lang="zh-CN" altLang="en-US"/>
              <a:t>某条记录是 </a:t>
            </a:r>
            <a:r>
              <a:rPr lang="en-US" altLang="zh-CN"/>
              <a:t>v0</a:t>
            </a:r>
            <a:r>
              <a:rPr lang="zh-CN" altLang="en-US"/>
              <a:t>，用户向 </a:t>
            </a:r>
            <a:r>
              <a:rPr lang="en-US" altLang="zh-CN"/>
              <a:t>G1 </a:t>
            </a:r>
            <a:r>
              <a:rPr lang="zh-CN" altLang="en-US"/>
              <a:t>发起一个写操作，将其改为 </a:t>
            </a:r>
            <a:r>
              <a:rPr lang="en-US" altLang="zh-CN"/>
              <a:t>v1</a:t>
            </a:r>
            <a:r>
              <a:rPr lang="zh-CN" altLang="en-US"/>
              <a:t>。</a:t>
            </a:r>
            <a:endParaRPr lang="en-US" altLang="zh-CN" smtClean="0"/>
          </a:p>
          <a:p>
            <a:r>
              <a:rPr lang="zh-CN" altLang="en-US" smtClean="0"/>
              <a:t>用户</a:t>
            </a:r>
            <a:r>
              <a:rPr lang="zh-CN" altLang="en-US"/>
              <a:t>有可能向 </a:t>
            </a:r>
            <a:r>
              <a:rPr lang="en-US" altLang="zh-CN"/>
              <a:t>G2 </a:t>
            </a:r>
            <a:r>
              <a:rPr lang="zh-CN" altLang="en-US"/>
              <a:t>发起读操作，由于 </a:t>
            </a:r>
            <a:r>
              <a:rPr lang="en-US" altLang="zh-CN"/>
              <a:t>G2 </a:t>
            </a:r>
            <a:r>
              <a:rPr lang="zh-CN" altLang="en-US"/>
              <a:t>的值没有发生变化，因此返回的是 </a:t>
            </a:r>
            <a:r>
              <a:rPr lang="en-US" altLang="zh-CN"/>
              <a:t>v0</a:t>
            </a:r>
            <a:r>
              <a:rPr lang="zh-CN" altLang="en-US"/>
              <a:t>。</a:t>
            </a:r>
            <a:r>
              <a:rPr lang="en-US" altLang="zh-CN"/>
              <a:t>G1 </a:t>
            </a:r>
            <a:r>
              <a:rPr lang="zh-CN" altLang="en-US"/>
              <a:t>和 </a:t>
            </a:r>
            <a:r>
              <a:rPr lang="en-US" altLang="zh-CN"/>
              <a:t>G2 </a:t>
            </a:r>
            <a:r>
              <a:rPr lang="zh-CN" altLang="en-US"/>
              <a:t>读操作的结果不一致，这就不满足一致性了。</a:t>
            </a:r>
            <a:endParaRPr lang="en-US" altLang="zh-CN" smtClean="0"/>
          </a:p>
          <a:p>
            <a:r>
              <a:rPr lang="zh-CN" altLang="en-US" smtClean="0"/>
              <a:t>为了</a:t>
            </a:r>
            <a:r>
              <a:rPr lang="zh-CN" altLang="en-US"/>
              <a:t>让 </a:t>
            </a:r>
            <a:r>
              <a:rPr lang="en-US" altLang="zh-CN"/>
              <a:t>G2 </a:t>
            </a:r>
            <a:r>
              <a:rPr lang="zh-CN" altLang="en-US"/>
              <a:t>也能变为 </a:t>
            </a:r>
            <a:r>
              <a:rPr lang="en-US" altLang="zh-CN"/>
              <a:t>v1</a:t>
            </a:r>
            <a:r>
              <a:rPr lang="zh-CN" altLang="en-US"/>
              <a:t>，就要在 </a:t>
            </a:r>
            <a:r>
              <a:rPr lang="en-US" altLang="zh-CN"/>
              <a:t>G1 </a:t>
            </a:r>
            <a:r>
              <a:rPr lang="zh-CN" altLang="en-US"/>
              <a:t>写操作的时候，让 </a:t>
            </a:r>
            <a:r>
              <a:rPr lang="en-US" altLang="zh-CN"/>
              <a:t>G1 </a:t>
            </a:r>
            <a:r>
              <a:rPr lang="zh-CN" altLang="en-US"/>
              <a:t>向 </a:t>
            </a:r>
            <a:r>
              <a:rPr lang="en-US" altLang="zh-CN"/>
              <a:t>G2 </a:t>
            </a:r>
            <a:r>
              <a:rPr lang="zh-CN" altLang="en-US"/>
              <a:t>发送一条消息，要求 </a:t>
            </a:r>
            <a:r>
              <a:rPr lang="en-US" altLang="zh-CN"/>
              <a:t>G2 </a:t>
            </a:r>
            <a:r>
              <a:rPr lang="zh-CN" altLang="en-US"/>
              <a:t>也改成 </a:t>
            </a:r>
            <a:r>
              <a:rPr lang="en-US" altLang="zh-CN"/>
              <a:t>v1</a:t>
            </a:r>
            <a:r>
              <a:rPr lang="zh-CN" altLang="en-US"/>
              <a:t>。</a:t>
            </a:r>
          </a:p>
        </p:txBody>
      </p:sp>
      <p:pic>
        <p:nvPicPr>
          <p:cNvPr id="5" name="内容占位符 4"/>
          <p:cNvPicPr>
            <a:picLocks noGrp="1" noChangeAspect="1"/>
          </p:cNvPicPr>
          <p:nvPr>
            <p:ph sz="half" idx="2"/>
          </p:nvPr>
        </p:nvPicPr>
        <p:blipFill>
          <a:blip r:embed="rId2"/>
          <a:stretch>
            <a:fillRect/>
          </a:stretch>
        </p:blipFill>
        <p:spPr>
          <a:xfrm>
            <a:off x="6214726" y="1825625"/>
            <a:ext cx="5096547" cy="4351338"/>
          </a:xfrm>
          <a:prstGeom prst="rect">
            <a:avLst/>
          </a:prstGeom>
        </p:spPr>
      </p:pic>
    </p:spTree>
    <p:extLst>
      <p:ext uri="{BB962C8B-B14F-4D97-AF65-F5344CB8AC3E}">
        <p14:creationId xmlns:p14="http://schemas.microsoft.com/office/powerpoint/2010/main" val="33522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Availability </a:t>
            </a:r>
            <a:r>
              <a:rPr lang="zh-CN" altLang="en-US" smtClean="0"/>
              <a:t>可用性</a:t>
            </a:r>
            <a:endParaRPr lang="zh-CN" altLang="en-US"/>
          </a:p>
        </p:txBody>
      </p:sp>
      <p:sp>
        <p:nvSpPr>
          <p:cNvPr id="3" name="内容占位符 2"/>
          <p:cNvSpPr>
            <a:spLocks noGrp="1"/>
          </p:cNvSpPr>
          <p:nvPr>
            <p:ph idx="1"/>
          </p:nvPr>
        </p:nvSpPr>
        <p:spPr/>
        <p:txBody>
          <a:bodyPr/>
          <a:lstStyle/>
          <a:p>
            <a:r>
              <a:rPr lang="zh-CN" altLang="en-US"/>
              <a:t>只要收到用户的请求，服务器就必须给出回应</a:t>
            </a:r>
            <a:r>
              <a:rPr lang="zh-CN" altLang="en-US" smtClean="0"/>
              <a:t>。</a:t>
            </a:r>
            <a:endParaRPr lang="en-US" altLang="zh-CN" smtClean="0"/>
          </a:p>
          <a:p>
            <a:r>
              <a:rPr lang="zh-CN" altLang="en-US"/>
              <a:t>用户可以选择向 </a:t>
            </a:r>
            <a:r>
              <a:rPr lang="en-US" altLang="zh-CN"/>
              <a:t>G1 </a:t>
            </a:r>
            <a:r>
              <a:rPr lang="zh-CN" altLang="en-US"/>
              <a:t>或 </a:t>
            </a:r>
            <a:r>
              <a:rPr lang="en-US" altLang="zh-CN"/>
              <a:t>G2 </a:t>
            </a:r>
            <a:r>
              <a:rPr lang="zh-CN" altLang="en-US"/>
              <a:t>发起读操作。不管是哪台服务器，只要收到请求，就必须告诉用户，无论是</a:t>
            </a:r>
            <a:r>
              <a:rPr lang="en-US" altLang="zh-CN"/>
              <a:t>v0</a:t>
            </a:r>
            <a:r>
              <a:rPr lang="zh-CN" altLang="en-US"/>
              <a:t>还是 </a:t>
            </a:r>
            <a:r>
              <a:rPr lang="en-US" altLang="zh-CN"/>
              <a:t>v1</a:t>
            </a:r>
            <a:r>
              <a:rPr lang="zh-CN" altLang="en-US"/>
              <a:t>，否则就不满足可用性。</a:t>
            </a:r>
          </a:p>
        </p:txBody>
      </p:sp>
    </p:spTree>
    <p:extLst>
      <p:ext uri="{BB962C8B-B14F-4D97-AF65-F5344CB8AC3E}">
        <p14:creationId xmlns:p14="http://schemas.microsoft.com/office/powerpoint/2010/main" val="368348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Consistency </a:t>
            </a:r>
            <a:r>
              <a:rPr lang="zh-CN" altLang="en-US" smtClean="0"/>
              <a:t>和 </a:t>
            </a:r>
            <a:r>
              <a:rPr lang="en-US" altLang="zh-CN" smtClean="0"/>
              <a:t>Availability</a:t>
            </a:r>
            <a:r>
              <a:rPr lang="zh-CN" altLang="en-US" smtClean="0"/>
              <a:t>的矛盾</a:t>
            </a:r>
            <a:endParaRPr lang="zh-CN" altLang="en-US"/>
          </a:p>
        </p:txBody>
      </p:sp>
      <p:sp>
        <p:nvSpPr>
          <p:cNvPr id="3" name="内容占位符 2"/>
          <p:cNvSpPr>
            <a:spLocks noGrp="1"/>
          </p:cNvSpPr>
          <p:nvPr>
            <p:ph idx="1"/>
          </p:nvPr>
        </p:nvSpPr>
        <p:spPr/>
        <p:txBody>
          <a:bodyPr>
            <a:normAutofit fontScale="92500"/>
          </a:bodyPr>
          <a:lstStyle/>
          <a:p>
            <a:r>
              <a:rPr lang="zh-CN" altLang="en-US"/>
              <a:t>一致性和可用性</a:t>
            </a:r>
            <a:r>
              <a:rPr lang="zh-CN" altLang="en-US" smtClean="0"/>
              <a:t>，可能</a:t>
            </a:r>
            <a:r>
              <a:rPr lang="zh-CN" altLang="en-US"/>
              <a:t>同时</a:t>
            </a:r>
            <a:r>
              <a:rPr lang="zh-CN" altLang="en-US" smtClean="0"/>
              <a:t>成立。</a:t>
            </a:r>
            <a:endParaRPr lang="en-US" altLang="zh-CN" smtClean="0"/>
          </a:p>
          <a:p>
            <a:r>
              <a:rPr lang="zh-CN" altLang="en-US"/>
              <a:t>能通信失败（即出现分区容错）。如果保证 </a:t>
            </a:r>
            <a:r>
              <a:rPr lang="en-US" altLang="zh-CN"/>
              <a:t>G2 </a:t>
            </a:r>
            <a:r>
              <a:rPr lang="zh-CN" altLang="en-US"/>
              <a:t>的一致性，那么 </a:t>
            </a:r>
            <a:r>
              <a:rPr lang="en-US" altLang="zh-CN"/>
              <a:t>G1 </a:t>
            </a:r>
            <a:r>
              <a:rPr lang="zh-CN" altLang="en-US"/>
              <a:t>必须在写操作时，锁定 </a:t>
            </a:r>
            <a:r>
              <a:rPr lang="en-US" altLang="zh-CN"/>
              <a:t>G2 </a:t>
            </a:r>
            <a:r>
              <a:rPr lang="zh-CN" altLang="en-US"/>
              <a:t>的读操作和写操作</a:t>
            </a:r>
            <a:r>
              <a:rPr lang="zh-CN" altLang="en-US" smtClean="0"/>
              <a:t>。</a:t>
            </a:r>
            <a:endParaRPr lang="en-US" altLang="zh-CN" smtClean="0"/>
          </a:p>
          <a:p>
            <a:r>
              <a:rPr lang="zh-CN" altLang="en-US"/>
              <a:t>只有数据同步后，才能重新开放读写。锁定期间，</a:t>
            </a:r>
            <a:r>
              <a:rPr lang="en-US" altLang="zh-CN"/>
              <a:t>G2 </a:t>
            </a:r>
            <a:r>
              <a:rPr lang="zh-CN" altLang="en-US"/>
              <a:t>不能读写，没有</a:t>
            </a:r>
            <a:r>
              <a:rPr lang="zh-CN" altLang="en-US" smtClean="0"/>
              <a:t>可用性。</a:t>
            </a:r>
            <a:endParaRPr lang="en-US" altLang="zh-CN" smtClean="0"/>
          </a:p>
          <a:p>
            <a:r>
              <a:rPr lang="zh-CN" altLang="en-US"/>
              <a:t>如果保证 </a:t>
            </a:r>
            <a:r>
              <a:rPr lang="en-US" altLang="zh-CN"/>
              <a:t>G2 </a:t>
            </a:r>
            <a:r>
              <a:rPr lang="zh-CN" altLang="en-US"/>
              <a:t>的可用性，那么势必不能锁定 </a:t>
            </a:r>
            <a:r>
              <a:rPr lang="en-US" altLang="zh-CN"/>
              <a:t>G2</a:t>
            </a:r>
            <a:r>
              <a:rPr lang="zh-CN" altLang="en-US"/>
              <a:t>，所以一致性不成立</a:t>
            </a:r>
            <a:r>
              <a:rPr lang="zh-CN" altLang="en-US" smtClean="0"/>
              <a:t>。</a:t>
            </a:r>
            <a:endParaRPr lang="en-US" altLang="zh-CN" smtClean="0"/>
          </a:p>
          <a:p>
            <a:r>
              <a:rPr lang="zh-CN" altLang="en-US"/>
              <a:t>综上所述，</a:t>
            </a:r>
            <a:r>
              <a:rPr lang="en-US" altLang="zh-CN"/>
              <a:t>G2 </a:t>
            </a:r>
            <a:r>
              <a:rPr lang="zh-CN" altLang="en-US"/>
              <a:t>无法同时做到一致性和可用性</a:t>
            </a:r>
            <a:r>
              <a:rPr lang="zh-CN" altLang="en-US" smtClean="0"/>
              <a:t>。</a:t>
            </a:r>
            <a:endParaRPr lang="en-US" altLang="zh-CN" smtClean="0"/>
          </a:p>
          <a:p>
            <a:r>
              <a:rPr lang="zh-CN" altLang="en-US" smtClean="0"/>
              <a:t>系统设计</a:t>
            </a:r>
            <a:r>
              <a:rPr lang="zh-CN" altLang="en-US"/>
              <a:t>时只能选择一个目标。如果追求一致性，那么无法保证所有节点的可用性；如果追求所有节点的可用性，那就没法做到一致性。</a:t>
            </a:r>
          </a:p>
        </p:txBody>
      </p:sp>
    </p:spTree>
    <p:extLst>
      <p:ext uri="{BB962C8B-B14F-4D97-AF65-F5344CB8AC3E}">
        <p14:creationId xmlns:p14="http://schemas.microsoft.com/office/powerpoint/2010/main" val="371666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Paxos</a:t>
            </a:r>
            <a:r>
              <a:rPr lang="zh-CN" altLang="en-US" smtClean="0"/>
              <a:t>问题</a:t>
            </a:r>
            <a:endParaRPr lang="zh-CN" altLang="en-US"/>
          </a:p>
        </p:txBody>
      </p:sp>
      <p:sp>
        <p:nvSpPr>
          <p:cNvPr id="3" name="内容占位符 2"/>
          <p:cNvSpPr>
            <a:spLocks noGrp="1"/>
          </p:cNvSpPr>
          <p:nvPr>
            <p:ph idx="1"/>
          </p:nvPr>
        </p:nvSpPr>
        <p:spPr/>
        <p:txBody>
          <a:bodyPr>
            <a:normAutofit lnSpcReduction="10000"/>
          </a:bodyPr>
          <a:lstStyle/>
          <a:p>
            <a:r>
              <a:rPr lang="en-US" altLang="zh-CN"/>
              <a:t>Paxos </a:t>
            </a:r>
            <a:r>
              <a:rPr lang="zh-CN" altLang="en-US"/>
              <a:t>问题是指分布式的系统中存在故障（</a:t>
            </a:r>
            <a:r>
              <a:rPr lang="en-US" altLang="zh-CN"/>
              <a:t>crash fault</a:t>
            </a:r>
            <a:r>
              <a:rPr lang="zh-CN" altLang="en-US"/>
              <a:t>），但不存在恶意（</a:t>
            </a:r>
            <a:r>
              <a:rPr lang="en-US" altLang="zh-CN"/>
              <a:t>corrupt</a:t>
            </a:r>
            <a:r>
              <a:rPr lang="zh-CN" altLang="en-US"/>
              <a:t>）节点的场景（即可能消息丢失或重复，但无错误消息）下的共识达成问题。这也是分布式共识领域最为常见的问题。因为最早是 </a:t>
            </a:r>
            <a:r>
              <a:rPr lang="en-US" altLang="zh-CN"/>
              <a:t>Leslie Lamport </a:t>
            </a:r>
            <a:r>
              <a:rPr lang="zh-CN" altLang="en-US"/>
              <a:t>用 </a:t>
            </a:r>
            <a:r>
              <a:rPr lang="en-US" altLang="zh-CN"/>
              <a:t>Paxos </a:t>
            </a:r>
            <a:r>
              <a:rPr lang="zh-CN" altLang="en-US"/>
              <a:t>岛的故事模型来进行描述，而得以命名。解决 </a:t>
            </a:r>
            <a:r>
              <a:rPr lang="en-US" altLang="zh-CN"/>
              <a:t>Paxos </a:t>
            </a:r>
            <a:r>
              <a:rPr lang="zh-CN" altLang="en-US"/>
              <a:t>问题的算法主要有 </a:t>
            </a:r>
            <a:r>
              <a:rPr lang="en-US" altLang="zh-CN"/>
              <a:t>Paxos </a:t>
            </a:r>
            <a:r>
              <a:rPr lang="zh-CN" altLang="en-US"/>
              <a:t>系列算法和 </a:t>
            </a:r>
            <a:r>
              <a:rPr lang="en-US" altLang="zh-CN"/>
              <a:t>Raft </a:t>
            </a:r>
            <a:r>
              <a:rPr lang="zh-CN" altLang="en-US"/>
              <a:t>算法</a:t>
            </a:r>
            <a:r>
              <a:rPr lang="zh-CN" altLang="en-US" smtClean="0"/>
              <a:t>。</a:t>
            </a:r>
            <a:endParaRPr lang="en-US" altLang="zh-CN" smtClean="0"/>
          </a:p>
          <a:p>
            <a:r>
              <a:rPr lang="en-US" altLang="zh-CN"/>
              <a:t>1990 </a:t>
            </a:r>
            <a:r>
              <a:rPr lang="zh-CN" altLang="en-US"/>
              <a:t>年由 </a:t>
            </a:r>
            <a:r>
              <a:rPr lang="en-US" altLang="zh-CN"/>
              <a:t>Leslie Lamport </a:t>
            </a:r>
            <a:r>
              <a:rPr lang="zh-CN" altLang="en-US"/>
              <a:t>在论文</a:t>
            </a:r>
            <a:r>
              <a:rPr lang="en-US" altLang="zh-CN"/>
              <a:t>《The Part-time Parliament》</a:t>
            </a:r>
            <a:r>
              <a:rPr lang="zh-CN" altLang="en-US"/>
              <a:t>中提出的 </a:t>
            </a:r>
            <a:r>
              <a:rPr lang="en-US" altLang="zh-CN"/>
              <a:t>Paxos </a:t>
            </a:r>
            <a:r>
              <a:rPr lang="zh-CN" altLang="en-US"/>
              <a:t>共识算法，在工程角度实现了一种最大化保障分布式系统一致性（存在极小的概率无法实现一致）的机制。</a:t>
            </a:r>
            <a:r>
              <a:rPr lang="en-US" altLang="zh-CN"/>
              <a:t>Paxos </a:t>
            </a:r>
            <a:r>
              <a:rPr lang="zh-CN" altLang="en-US"/>
              <a:t>算法本质上与前者相同，被广泛应用在 </a:t>
            </a:r>
            <a:r>
              <a:rPr lang="en-US" altLang="zh-CN"/>
              <a:t>Chubby</a:t>
            </a:r>
            <a:r>
              <a:rPr lang="zh-CN" altLang="en-US"/>
              <a:t>、</a:t>
            </a:r>
            <a:r>
              <a:rPr lang="en-US" altLang="zh-CN"/>
              <a:t>ZooKeeper </a:t>
            </a:r>
            <a:r>
              <a:rPr lang="zh-CN" altLang="en-US"/>
              <a:t>这样的分布式系统中。</a:t>
            </a:r>
            <a:r>
              <a:rPr lang="en-US" altLang="zh-CN"/>
              <a:t>Leslie Lamport </a:t>
            </a:r>
            <a:r>
              <a:rPr lang="zh-CN" altLang="en-US"/>
              <a:t>作为分布式系统领域的早期研究者，因为相关杰出贡献获得了 </a:t>
            </a:r>
            <a:r>
              <a:rPr lang="en-US" altLang="zh-CN"/>
              <a:t>2013 </a:t>
            </a:r>
            <a:r>
              <a:rPr lang="zh-CN" altLang="en-US"/>
              <a:t>年度图灵奖。</a:t>
            </a:r>
          </a:p>
        </p:txBody>
      </p:sp>
    </p:spTree>
    <p:extLst>
      <p:ext uri="{BB962C8B-B14F-4D97-AF65-F5344CB8AC3E}">
        <p14:creationId xmlns:p14="http://schemas.microsoft.com/office/powerpoint/2010/main" val="11043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06099" y="204143"/>
            <a:ext cx="11560989" cy="3898300"/>
          </a:xfrm>
          <a:prstGeom prst="rect">
            <a:avLst/>
          </a:prstGeom>
        </p:spPr>
      </p:pic>
    </p:spTree>
    <p:extLst>
      <p:ext uri="{BB962C8B-B14F-4D97-AF65-F5344CB8AC3E}">
        <p14:creationId xmlns:p14="http://schemas.microsoft.com/office/powerpoint/2010/main" val="242585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22035" y="303512"/>
            <a:ext cx="11800465" cy="3502369"/>
          </a:xfrm>
          <a:prstGeom prst="rect">
            <a:avLst/>
          </a:prstGeom>
        </p:spPr>
      </p:pic>
    </p:spTree>
    <p:extLst>
      <p:ext uri="{BB962C8B-B14F-4D97-AF65-F5344CB8AC3E}">
        <p14:creationId xmlns:p14="http://schemas.microsoft.com/office/powerpoint/2010/main" val="233338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76312" y="16218"/>
            <a:ext cx="10301002" cy="6841782"/>
          </a:xfrm>
          <a:prstGeom prst="rect">
            <a:avLst/>
          </a:prstGeom>
        </p:spPr>
      </p:pic>
    </p:spTree>
    <p:extLst>
      <p:ext uri="{BB962C8B-B14F-4D97-AF65-F5344CB8AC3E}">
        <p14:creationId xmlns:p14="http://schemas.microsoft.com/office/powerpoint/2010/main" val="26944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0748" y="0"/>
            <a:ext cx="10698877" cy="6858000"/>
          </a:xfrm>
          <a:prstGeom prst="rect">
            <a:avLst/>
          </a:prstGeom>
        </p:spPr>
      </p:pic>
    </p:spTree>
    <p:extLst>
      <p:ext uri="{BB962C8B-B14F-4D97-AF65-F5344CB8AC3E}">
        <p14:creationId xmlns:p14="http://schemas.microsoft.com/office/powerpoint/2010/main" val="337383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64562" y="0"/>
            <a:ext cx="10845660" cy="6858000"/>
          </a:xfrm>
          <a:prstGeom prst="rect">
            <a:avLst/>
          </a:prstGeom>
        </p:spPr>
      </p:pic>
    </p:spTree>
    <p:extLst>
      <p:ext uri="{BB962C8B-B14F-4D97-AF65-F5344CB8AC3E}">
        <p14:creationId xmlns:p14="http://schemas.microsoft.com/office/powerpoint/2010/main" val="219418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53466" y="0"/>
            <a:ext cx="11491912" cy="3981450"/>
          </a:xfrm>
          <a:prstGeom prst="rect">
            <a:avLst/>
          </a:prstGeom>
        </p:spPr>
      </p:pic>
      <p:pic>
        <p:nvPicPr>
          <p:cNvPr id="3" name="图片 2"/>
          <p:cNvPicPr>
            <a:picLocks noChangeAspect="1"/>
          </p:cNvPicPr>
          <p:nvPr/>
        </p:nvPicPr>
        <p:blipFill>
          <a:blip r:embed="rId3"/>
          <a:stretch>
            <a:fillRect/>
          </a:stretch>
        </p:blipFill>
        <p:spPr>
          <a:xfrm>
            <a:off x="0" y="4464050"/>
            <a:ext cx="12052300" cy="2051050"/>
          </a:xfrm>
          <a:prstGeom prst="rect">
            <a:avLst/>
          </a:prstGeom>
        </p:spPr>
      </p:pic>
    </p:spTree>
    <p:extLst>
      <p:ext uri="{BB962C8B-B14F-4D97-AF65-F5344CB8AC3E}">
        <p14:creationId xmlns:p14="http://schemas.microsoft.com/office/powerpoint/2010/main" val="237226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共识 </a:t>
            </a:r>
            <a:r>
              <a:rPr lang="en-US" altLang="zh-CN" dirty="0" smtClean="0"/>
              <a:t>Consensus</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共识一般是指</a:t>
            </a:r>
            <a:r>
              <a:rPr lang="zh-CN" altLang="en-US"/>
              <a:t>在分布式系统中多个节点之间对某个事情（例如多个事务请求，先执行谁？）达成一致看法的过程</a:t>
            </a:r>
            <a:r>
              <a:rPr lang="zh-CN" altLang="en-US" smtClean="0"/>
              <a:t>。</a:t>
            </a:r>
            <a:endParaRPr lang="en-US" altLang="zh-CN" dirty="0" smtClean="0"/>
          </a:p>
          <a:p>
            <a:r>
              <a:rPr lang="zh-CN" altLang="en-US"/>
              <a:t>共识算法解决的是分布式系统对某个提案（</a:t>
            </a:r>
            <a:r>
              <a:rPr lang="en-US" altLang="zh-CN" dirty="0"/>
              <a:t>Proposal</a:t>
            </a:r>
            <a:r>
              <a:rPr lang="zh-CN" altLang="en-US"/>
              <a:t>），大部分节点达成一致意见的过程。提案的含义在分布式系统中十分宽泛，如多个事件发生的顺序、某个键对应的值、谁是主节点</a:t>
            </a:r>
            <a:r>
              <a:rPr lang="en-US" altLang="zh-CN" dirty="0"/>
              <a:t>……</a:t>
            </a:r>
            <a:r>
              <a:rPr lang="zh-CN" altLang="en-US"/>
              <a:t>等等。可以认为任何可以达成一致的信息都是一个提案</a:t>
            </a:r>
            <a:r>
              <a:rPr lang="zh-CN" altLang="en-US" smtClean="0"/>
              <a:t>。</a:t>
            </a:r>
            <a:endParaRPr lang="en-US" altLang="zh-CN" dirty="0" smtClean="0"/>
          </a:p>
          <a:p>
            <a:r>
              <a:rPr lang="zh-CN" altLang="en-US"/>
              <a:t>对于分布式系统来讲，各个节点通常都是相同的确定性状态机模型（又称为状态机复制问题，</a:t>
            </a:r>
            <a:r>
              <a:rPr lang="en-US" altLang="zh-CN" dirty="0"/>
              <a:t>State-Machine Replication</a:t>
            </a:r>
            <a:r>
              <a:rPr lang="zh-CN" altLang="en-US"/>
              <a:t>），从相同初始状态开始接收相同顺序的指令，则可以保证相同的结果状态。因此，系统中多个节点最关键地是对多个事件的顺序进行共识，即排序。</a:t>
            </a:r>
          </a:p>
        </p:txBody>
      </p:sp>
    </p:spTree>
    <p:extLst>
      <p:ext uri="{BB962C8B-B14F-4D97-AF65-F5344CB8AC3E}">
        <p14:creationId xmlns:p14="http://schemas.microsoft.com/office/powerpoint/2010/main" val="3339374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a:t>
            </a:r>
            <a:r>
              <a:rPr lang="zh-CN" altLang="en-US" smtClean="0"/>
              <a:t>算法</a:t>
            </a:r>
            <a:endParaRPr lang="zh-CN" altLang="en-US"/>
          </a:p>
        </p:txBody>
      </p:sp>
      <p:sp>
        <p:nvSpPr>
          <p:cNvPr id="4" name="内容占位符 3"/>
          <p:cNvSpPr>
            <a:spLocks noGrp="1"/>
          </p:cNvSpPr>
          <p:nvPr>
            <p:ph sz="half" idx="1"/>
          </p:nvPr>
        </p:nvSpPr>
        <p:spPr>
          <a:xfrm>
            <a:off x="838200" y="1371600"/>
            <a:ext cx="5181600" cy="4805363"/>
          </a:xfrm>
        </p:spPr>
        <p:txBody>
          <a:bodyPr>
            <a:normAutofit/>
          </a:bodyPr>
          <a:lstStyle/>
          <a:p>
            <a:pPr marL="514350" indent="-514350">
              <a:buFont typeface="+mj-ea"/>
              <a:buAutoNum type="circleNumDbPlain"/>
            </a:pPr>
            <a:r>
              <a:rPr lang="en-US" altLang="zh-CN" sz="2400"/>
              <a:t>Client</a:t>
            </a:r>
            <a:r>
              <a:rPr lang="zh-CN" altLang="en-US" sz="2400"/>
              <a:t>发起请求，每一条请求包含</a:t>
            </a:r>
            <a:r>
              <a:rPr lang="zh-CN" altLang="en-US" sz="2400" smtClean="0"/>
              <a:t>操作指令。</a:t>
            </a:r>
            <a:endParaRPr lang="zh-CN" altLang="en-US" sz="2400"/>
          </a:p>
          <a:p>
            <a:pPr marL="514350" indent="-514350">
              <a:buFont typeface="+mj-ea"/>
              <a:buAutoNum type="circleNumDbPlain"/>
            </a:pPr>
            <a:r>
              <a:rPr lang="zh-CN" altLang="en-US" sz="2400"/>
              <a:t>请求交由</a:t>
            </a:r>
            <a:r>
              <a:rPr lang="en-US" altLang="zh-CN" sz="2400"/>
              <a:t>Leader</a:t>
            </a:r>
            <a:r>
              <a:rPr lang="zh-CN" altLang="en-US" sz="2400"/>
              <a:t>处理，</a:t>
            </a:r>
            <a:r>
              <a:rPr lang="en-US" altLang="zh-CN" sz="2400"/>
              <a:t>Leader</a:t>
            </a:r>
            <a:r>
              <a:rPr lang="zh-CN" altLang="en-US" sz="2400"/>
              <a:t>将操作指令</a:t>
            </a:r>
            <a:r>
              <a:rPr lang="en-US" altLang="zh-CN" sz="2400"/>
              <a:t>(entry)</a:t>
            </a:r>
            <a:r>
              <a:rPr lang="zh-CN" altLang="en-US" sz="2400"/>
              <a:t>追加</a:t>
            </a:r>
            <a:r>
              <a:rPr lang="en-US" altLang="zh-CN" sz="2400"/>
              <a:t>(append)</a:t>
            </a:r>
            <a:r>
              <a:rPr lang="zh-CN" altLang="en-US" sz="2400"/>
              <a:t>至操作日志，紧接着对</a:t>
            </a:r>
            <a:r>
              <a:rPr lang="en-US" altLang="zh-CN" sz="2400"/>
              <a:t>Follower</a:t>
            </a:r>
            <a:r>
              <a:rPr lang="zh-CN" altLang="en-US" sz="2400"/>
              <a:t>发起</a:t>
            </a:r>
            <a:r>
              <a:rPr lang="en-US" altLang="zh-CN" sz="2400"/>
              <a:t>AppendEntries</a:t>
            </a:r>
            <a:r>
              <a:rPr lang="zh-CN" altLang="en-US" sz="2400"/>
              <a:t>请求、尝试让操作日志副本在</a:t>
            </a:r>
            <a:r>
              <a:rPr lang="en-US" altLang="zh-CN" sz="2400"/>
              <a:t>Follower</a:t>
            </a:r>
            <a:r>
              <a:rPr lang="zh-CN" altLang="en-US" sz="2400" smtClean="0"/>
              <a:t>落地。</a:t>
            </a:r>
            <a:endParaRPr lang="zh-CN" altLang="en-US" sz="2400"/>
          </a:p>
          <a:p>
            <a:pPr marL="514350" indent="-514350">
              <a:buFont typeface="+mj-ea"/>
              <a:buAutoNum type="circleNumDbPlain"/>
            </a:pPr>
            <a:r>
              <a:rPr lang="zh-CN" altLang="en-US" sz="2400"/>
              <a:t>如果</a:t>
            </a:r>
            <a:r>
              <a:rPr lang="en-US" altLang="zh-CN" sz="2400"/>
              <a:t>Follower</a:t>
            </a:r>
            <a:r>
              <a:rPr lang="zh-CN" altLang="en-US" sz="2400"/>
              <a:t>多数派</a:t>
            </a:r>
            <a:r>
              <a:rPr lang="en-US" altLang="zh-CN" sz="2400"/>
              <a:t>(quorum)</a:t>
            </a:r>
            <a:r>
              <a:rPr lang="zh-CN" altLang="en-US" sz="2400"/>
              <a:t>同意</a:t>
            </a:r>
            <a:r>
              <a:rPr lang="en-US" altLang="zh-CN" sz="2400"/>
              <a:t>AppendEntries</a:t>
            </a:r>
            <a:r>
              <a:rPr lang="zh-CN" altLang="en-US" sz="2400"/>
              <a:t>请求，</a:t>
            </a:r>
            <a:r>
              <a:rPr lang="en-US" altLang="zh-CN" sz="2400"/>
              <a:t>Leader</a:t>
            </a:r>
            <a:r>
              <a:rPr lang="zh-CN" altLang="en-US" sz="2400"/>
              <a:t>进行</a:t>
            </a:r>
            <a:r>
              <a:rPr lang="en-US" altLang="zh-CN" sz="2400"/>
              <a:t>commit</a:t>
            </a:r>
            <a:r>
              <a:rPr lang="zh-CN" altLang="en-US" sz="2400"/>
              <a:t>操作、把指令交由状态机</a:t>
            </a:r>
            <a:r>
              <a:rPr lang="zh-CN" altLang="en-US" sz="2400" smtClean="0"/>
              <a:t>处理。</a:t>
            </a:r>
            <a:endParaRPr lang="zh-CN" altLang="en-US" sz="2400"/>
          </a:p>
          <a:p>
            <a:pPr marL="514350" indent="-514350">
              <a:buFont typeface="+mj-ea"/>
              <a:buAutoNum type="circleNumDbPlain"/>
            </a:pPr>
            <a:r>
              <a:rPr lang="zh-CN" altLang="en-US" sz="2400" smtClean="0"/>
              <a:t>状态机处理</a:t>
            </a:r>
            <a:r>
              <a:rPr lang="zh-CN" altLang="en-US" sz="2400"/>
              <a:t>完成后将结果返回给</a:t>
            </a:r>
            <a:r>
              <a:rPr lang="en-US" altLang="zh-CN" sz="2400" smtClean="0"/>
              <a:t>Client</a:t>
            </a:r>
            <a:r>
              <a:rPr lang="zh-CN" altLang="en-US" sz="2400" smtClean="0"/>
              <a:t>。</a:t>
            </a:r>
            <a:endParaRPr lang="en-US" altLang="zh-CN" sz="2400"/>
          </a:p>
          <a:p>
            <a:pPr marL="514350" indent="-514350">
              <a:buFont typeface="+mj-ea"/>
              <a:buAutoNum type="circleNumDbPlain"/>
            </a:pPr>
            <a:endParaRPr lang="zh-CN" altLang="en-US" sz="2400"/>
          </a:p>
        </p:txBody>
      </p:sp>
      <p:pic>
        <p:nvPicPr>
          <p:cNvPr id="6" name="图片 5"/>
          <p:cNvPicPr>
            <a:picLocks noChangeAspect="1"/>
          </p:cNvPicPr>
          <p:nvPr/>
        </p:nvPicPr>
        <p:blipFill>
          <a:blip r:embed="rId3"/>
          <a:stretch>
            <a:fillRect/>
          </a:stretch>
        </p:blipFill>
        <p:spPr>
          <a:xfrm>
            <a:off x="6159064" y="1825625"/>
            <a:ext cx="5854001" cy="3235106"/>
          </a:xfrm>
          <a:prstGeom prst="rect">
            <a:avLst/>
          </a:prstGeom>
        </p:spPr>
      </p:pic>
    </p:spTree>
    <p:extLst>
      <p:ext uri="{BB962C8B-B14F-4D97-AF65-F5344CB8AC3E}">
        <p14:creationId xmlns:p14="http://schemas.microsoft.com/office/powerpoint/2010/main" val="256020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 - </a:t>
            </a:r>
            <a:r>
              <a:rPr lang="zh-CN" altLang="en-US"/>
              <a:t>复制</a:t>
            </a:r>
            <a:r>
              <a:rPr lang="zh-CN" altLang="en-US" smtClean="0"/>
              <a:t>状态机</a:t>
            </a:r>
            <a:r>
              <a:rPr lang="en-US" altLang="zh-CN" smtClean="0"/>
              <a:t>replicated state machine</a:t>
            </a:r>
            <a:endParaRPr lang="zh-CN" altLang="en-US"/>
          </a:p>
        </p:txBody>
      </p:sp>
      <p:sp>
        <p:nvSpPr>
          <p:cNvPr id="5" name="内容占位符 4"/>
          <p:cNvSpPr>
            <a:spLocks noGrp="1"/>
          </p:cNvSpPr>
          <p:nvPr>
            <p:ph idx="1"/>
          </p:nvPr>
        </p:nvSpPr>
        <p:spPr/>
        <p:txBody>
          <a:bodyPr/>
          <a:lstStyle/>
          <a:p>
            <a:r>
              <a:rPr lang="en-US" altLang="zh-CN"/>
              <a:t>Raft</a:t>
            </a:r>
            <a:r>
              <a:rPr lang="zh-CN" altLang="en-US"/>
              <a:t>协议可以使得一个集群的服务器组成复制</a:t>
            </a:r>
            <a:r>
              <a:rPr lang="zh-CN" altLang="en-US" smtClean="0"/>
              <a:t>状态机。</a:t>
            </a:r>
            <a:endParaRPr lang="en-US" altLang="zh-CN" smtClean="0"/>
          </a:p>
          <a:p>
            <a:r>
              <a:rPr lang="zh-CN" altLang="en-US" smtClean="0"/>
              <a:t>一</a:t>
            </a:r>
            <a:r>
              <a:rPr lang="zh-CN" altLang="en-US"/>
              <a:t>个分布式的复制状态机系统由多个复制单元组成，每个复制单元均是一个状态机，它的状态保存在一组状态变量中，状态机的变量只能通过外部命令来改变。简单理解的话，可以想象成是一组服务器，每个服务器是一个状态机，服务器的运行状态只能通过一行行的命令来改变。每一个状态机存储一个包含一系列指令的日志，严格按照顺序逐条执行日志中的指令，如果所有的状态机都能按照相同的日志执行指令，那么它们最终将达到相同的状态。因此，在复制状态机模型下，只要保证了操作日志的一致性，我们就能保证该分布式系统状态的一致性。</a:t>
            </a:r>
          </a:p>
        </p:txBody>
      </p:sp>
    </p:spTree>
    <p:extLst>
      <p:ext uri="{BB962C8B-B14F-4D97-AF65-F5344CB8AC3E}">
        <p14:creationId xmlns:p14="http://schemas.microsoft.com/office/powerpoint/2010/main" val="27377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a:t>
            </a:r>
            <a:r>
              <a:rPr lang="zh-CN" altLang="en-US" smtClean="0"/>
              <a:t>问题分解</a:t>
            </a:r>
            <a:r>
              <a:rPr lang="en-US" altLang="zh-CN" smtClean="0"/>
              <a:t> </a:t>
            </a:r>
            <a:endParaRPr lang="zh-CN" altLang="en-US"/>
          </a:p>
        </p:txBody>
      </p:sp>
      <p:sp>
        <p:nvSpPr>
          <p:cNvPr id="3" name="内容占位符 2"/>
          <p:cNvSpPr>
            <a:spLocks noGrp="1"/>
          </p:cNvSpPr>
          <p:nvPr>
            <p:ph idx="1"/>
          </p:nvPr>
        </p:nvSpPr>
        <p:spPr/>
        <p:txBody>
          <a:bodyPr/>
          <a:lstStyle/>
          <a:p>
            <a:pPr marL="0" indent="0">
              <a:buNone/>
            </a:pPr>
            <a:r>
              <a:rPr lang="zh-CN" altLang="en-US"/>
              <a:t>为了让一致性协议变得简单可理解，</a:t>
            </a:r>
            <a:r>
              <a:rPr lang="en-US" altLang="zh-CN"/>
              <a:t>Raft</a:t>
            </a:r>
            <a:r>
              <a:rPr lang="zh-CN" altLang="en-US" smtClean="0"/>
              <a:t>协议将</a:t>
            </a:r>
            <a:r>
              <a:rPr lang="zh-CN" altLang="en-US"/>
              <a:t>复杂问题进行分解，在</a:t>
            </a:r>
            <a:r>
              <a:rPr lang="en-US" altLang="zh-CN"/>
              <a:t>Raft</a:t>
            </a:r>
            <a:r>
              <a:rPr lang="zh-CN" altLang="en-US"/>
              <a:t>协议中，一致性问题被分解</a:t>
            </a:r>
            <a:r>
              <a:rPr lang="zh-CN" altLang="en-US" smtClean="0"/>
              <a:t>为</a:t>
            </a:r>
            <a:r>
              <a:rPr lang="zh-CN" altLang="en-US"/>
              <a:t>三个简单问题</a:t>
            </a:r>
            <a:r>
              <a:rPr lang="zh-CN" altLang="en-US" smtClean="0"/>
              <a:t>：</a:t>
            </a:r>
            <a:endParaRPr lang="en-US" altLang="zh-CN" smtClean="0"/>
          </a:p>
          <a:p>
            <a:r>
              <a:rPr lang="en-US" altLang="zh-CN" smtClean="0"/>
              <a:t>leader election</a:t>
            </a:r>
            <a:endParaRPr lang="en-US" altLang="zh-CN"/>
          </a:p>
          <a:p>
            <a:r>
              <a:rPr lang="en-US" altLang="zh-CN" smtClean="0"/>
              <a:t>log replication</a:t>
            </a:r>
            <a:endParaRPr lang="en-US" altLang="zh-CN"/>
          </a:p>
          <a:p>
            <a:r>
              <a:rPr lang="en-US" altLang="zh-CN" smtClean="0"/>
              <a:t>safety</a:t>
            </a:r>
            <a:endParaRPr lang="zh-CN" altLang="en-US"/>
          </a:p>
        </p:txBody>
      </p:sp>
    </p:spTree>
    <p:extLst>
      <p:ext uri="{BB962C8B-B14F-4D97-AF65-F5344CB8AC3E}">
        <p14:creationId xmlns:p14="http://schemas.microsoft.com/office/powerpoint/2010/main" val="235865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角色：</a:t>
            </a:r>
            <a:r>
              <a:rPr lang="en-US" altLang="zh-CN" smtClean="0"/>
              <a:t>leader</a:t>
            </a:r>
            <a:r>
              <a:rPr lang="zh-CN" altLang="en-US" smtClean="0"/>
              <a:t>、</a:t>
            </a:r>
            <a:r>
              <a:rPr lang="en-US" altLang="zh-CN" smtClean="0"/>
              <a:t>candidator</a:t>
            </a:r>
            <a:r>
              <a:rPr lang="zh-CN" altLang="en-US" smtClean="0"/>
              <a:t>、</a:t>
            </a:r>
            <a:r>
              <a:rPr lang="en-US" altLang="zh-CN" smtClean="0"/>
              <a:t>follower</a:t>
            </a:r>
            <a:endParaRPr lang="zh-CN" altLang="en-US"/>
          </a:p>
        </p:txBody>
      </p:sp>
      <p:sp>
        <p:nvSpPr>
          <p:cNvPr id="5" name="内容占位符 4"/>
          <p:cNvSpPr>
            <a:spLocks noGrp="1"/>
          </p:cNvSpPr>
          <p:nvPr>
            <p:ph idx="1"/>
          </p:nvPr>
        </p:nvSpPr>
        <p:spPr/>
        <p:txBody>
          <a:bodyPr>
            <a:noAutofit/>
          </a:bodyPr>
          <a:lstStyle/>
          <a:p>
            <a:pPr marL="0" indent="0">
              <a:buNone/>
            </a:pPr>
            <a:r>
              <a:rPr lang="zh-CN" altLang="en-US" sz="2400"/>
              <a:t>一个</a:t>
            </a:r>
            <a:r>
              <a:rPr lang="en-US" altLang="zh-CN" sz="2400"/>
              <a:t>Raft</a:t>
            </a:r>
            <a:r>
              <a:rPr lang="zh-CN" altLang="en-US" sz="2400"/>
              <a:t>集群拥有多个服务器，典型值是</a:t>
            </a:r>
            <a:r>
              <a:rPr lang="en-US" altLang="zh-CN" sz="2400"/>
              <a:t>5</a:t>
            </a:r>
            <a:r>
              <a:rPr lang="zh-CN" altLang="en-US" sz="2400"/>
              <a:t>，这样可以容忍两台服务器出现故障。服务器可能会处于如下三种角色：</a:t>
            </a:r>
            <a:r>
              <a:rPr lang="en-US" altLang="zh-CN" sz="2400"/>
              <a:t>leader</a:t>
            </a:r>
            <a:r>
              <a:rPr lang="zh-CN" altLang="en-US" sz="2400"/>
              <a:t>、</a:t>
            </a:r>
            <a:r>
              <a:rPr lang="en-US" altLang="zh-CN" sz="2400"/>
              <a:t>candidate</a:t>
            </a:r>
            <a:r>
              <a:rPr lang="zh-CN" altLang="en-US" sz="2400"/>
              <a:t>、</a:t>
            </a:r>
            <a:r>
              <a:rPr lang="en-US" altLang="zh-CN" sz="2400"/>
              <a:t>follower</a:t>
            </a:r>
            <a:r>
              <a:rPr lang="zh-CN" altLang="en-US" sz="2400"/>
              <a:t>，正常运行的情况下，会有一个</a:t>
            </a:r>
            <a:r>
              <a:rPr lang="en-US" altLang="zh-CN" sz="2400"/>
              <a:t>leader</a:t>
            </a:r>
            <a:r>
              <a:rPr lang="zh-CN" altLang="en-US" sz="2400"/>
              <a:t>，其他全为</a:t>
            </a:r>
            <a:r>
              <a:rPr lang="en-US" altLang="zh-CN" sz="2400"/>
              <a:t>follower</a:t>
            </a:r>
            <a:r>
              <a:rPr lang="zh-CN" altLang="en-US" sz="2400"/>
              <a:t>，</a:t>
            </a:r>
            <a:r>
              <a:rPr lang="en-US" altLang="zh-CN" sz="2400"/>
              <a:t>follower</a:t>
            </a:r>
            <a:r>
              <a:rPr lang="zh-CN" altLang="en-US" sz="2400"/>
              <a:t>只会响应</a:t>
            </a:r>
            <a:r>
              <a:rPr lang="en-US" altLang="zh-CN" sz="2400"/>
              <a:t>leader</a:t>
            </a:r>
            <a:r>
              <a:rPr lang="zh-CN" altLang="en-US" sz="2400"/>
              <a:t>和</a:t>
            </a:r>
            <a:r>
              <a:rPr lang="en-US" altLang="zh-CN" sz="2400"/>
              <a:t>candidate</a:t>
            </a:r>
            <a:r>
              <a:rPr lang="zh-CN" altLang="en-US" sz="2400"/>
              <a:t>的请求，而客户端的请求则全部由</a:t>
            </a:r>
            <a:r>
              <a:rPr lang="en-US" altLang="zh-CN" sz="2400"/>
              <a:t>leader</a:t>
            </a:r>
            <a:r>
              <a:rPr lang="zh-CN" altLang="en-US" sz="2400"/>
              <a:t>处理，即使有客户端请求了一个</a:t>
            </a:r>
            <a:r>
              <a:rPr lang="en-US" altLang="zh-CN" sz="2400"/>
              <a:t>follower</a:t>
            </a:r>
            <a:r>
              <a:rPr lang="zh-CN" altLang="en-US" sz="2400"/>
              <a:t>也会将请求重定向到</a:t>
            </a:r>
            <a:r>
              <a:rPr lang="en-US" altLang="zh-CN" sz="2400"/>
              <a:t>leader</a:t>
            </a:r>
            <a:r>
              <a:rPr lang="zh-CN" altLang="en-US" sz="2400"/>
              <a:t>。</a:t>
            </a:r>
            <a:r>
              <a:rPr lang="en-US" altLang="zh-CN" sz="2400"/>
              <a:t>candidate</a:t>
            </a:r>
            <a:r>
              <a:rPr lang="zh-CN" altLang="en-US" sz="2400"/>
              <a:t>代表候选人，出现在选举</a:t>
            </a:r>
            <a:r>
              <a:rPr lang="en-US" altLang="zh-CN" sz="2400"/>
              <a:t>leader</a:t>
            </a:r>
            <a:r>
              <a:rPr lang="zh-CN" altLang="en-US" sz="2400"/>
              <a:t>阶段，选举成功后</a:t>
            </a:r>
            <a:r>
              <a:rPr lang="en-US" altLang="zh-CN" sz="2400"/>
              <a:t>candidate</a:t>
            </a:r>
            <a:r>
              <a:rPr lang="zh-CN" altLang="en-US" sz="2400"/>
              <a:t>将会成为新的</a:t>
            </a:r>
            <a:r>
              <a:rPr lang="en-US" altLang="zh-CN" sz="2400"/>
              <a:t>leader</a:t>
            </a:r>
            <a:r>
              <a:rPr lang="zh-CN" altLang="en-US" sz="2400"/>
              <a:t>。</a:t>
            </a:r>
          </a:p>
        </p:txBody>
      </p:sp>
      <p:pic>
        <p:nvPicPr>
          <p:cNvPr id="7" name="图片 6"/>
          <p:cNvPicPr>
            <a:picLocks noChangeAspect="1"/>
          </p:cNvPicPr>
          <p:nvPr/>
        </p:nvPicPr>
        <p:blipFill>
          <a:blip r:embed="rId3"/>
          <a:stretch>
            <a:fillRect/>
          </a:stretch>
        </p:blipFill>
        <p:spPr>
          <a:xfrm>
            <a:off x="2419350" y="3295650"/>
            <a:ext cx="7353300" cy="3562350"/>
          </a:xfrm>
          <a:prstGeom prst="rect">
            <a:avLst/>
          </a:prstGeom>
        </p:spPr>
      </p:pic>
    </p:spTree>
    <p:extLst>
      <p:ext uri="{BB962C8B-B14F-4D97-AF65-F5344CB8AC3E}">
        <p14:creationId xmlns:p14="http://schemas.microsoft.com/office/powerpoint/2010/main" val="3201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mtClean="0"/>
              <a:t>时间片</a:t>
            </a:r>
            <a:r>
              <a:rPr lang="en-US" altLang="zh-CN" smtClean="0"/>
              <a:t>term</a:t>
            </a:r>
            <a:endParaRPr lang="zh-CN" altLang="en-US"/>
          </a:p>
        </p:txBody>
      </p:sp>
      <p:sp>
        <p:nvSpPr>
          <p:cNvPr id="5" name="内容占位符 4"/>
          <p:cNvSpPr>
            <a:spLocks noGrp="1"/>
          </p:cNvSpPr>
          <p:nvPr>
            <p:ph idx="1"/>
          </p:nvPr>
        </p:nvSpPr>
        <p:spPr>
          <a:xfrm>
            <a:off x="612058" y="966651"/>
            <a:ext cx="10515600" cy="3263212"/>
          </a:xfrm>
        </p:spPr>
        <p:txBody>
          <a:bodyPr>
            <a:noAutofit/>
          </a:bodyPr>
          <a:lstStyle/>
          <a:p>
            <a:pPr marL="0" indent="0">
              <a:buNone/>
            </a:pPr>
            <a:r>
              <a:rPr lang="zh-CN" altLang="en-US" sz="2000"/>
              <a:t>在</a:t>
            </a:r>
            <a:r>
              <a:rPr lang="en-US" altLang="zh-CN" sz="2000"/>
              <a:t>Raft</a:t>
            </a:r>
            <a:r>
              <a:rPr lang="zh-CN" altLang="en-US" sz="2000"/>
              <a:t>协议中，将时间分成了一些任意长度的时间片，称为</a:t>
            </a:r>
            <a:r>
              <a:rPr lang="en-US" altLang="zh-CN" sz="2000"/>
              <a:t>term</a:t>
            </a:r>
            <a:r>
              <a:rPr lang="zh-CN" altLang="en-US" sz="2000"/>
              <a:t>，</a:t>
            </a:r>
            <a:r>
              <a:rPr lang="en-US" altLang="zh-CN" sz="2000"/>
              <a:t>term</a:t>
            </a:r>
            <a:r>
              <a:rPr lang="zh-CN" altLang="en-US" sz="2000"/>
              <a:t>使用连续递增的编号的进行识别</a:t>
            </a:r>
            <a:r>
              <a:rPr lang="zh-CN" altLang="en-US" sz="1800" smtClean="0"/>
              <a:t>。</a:t>
            </a:r>
            <a:endParaRPr lang="en-US" altLang="zh-CN" sz="1800" smtClean="0"/>
          </a:p>
          <a:p>
            <a:pPr marL="0" indent="0">
              <a:buNone/>
            </a:pPr>
            <a:r>
              <a:rPr lang="zh-CN" altLang="en-US" sz="2000"/>
              <a:t>每一个</a:t>
            </a:r>
            <a:r>
              <a:rPr lang="en-US" altLang="zh-CN" sz="2000"/>
              <a:t>term</a:t>
            </a:r>
            <a:r>
              <a:rPr lang="zh-CN" altLang="en-US" sz="2000"/>
              <a:t>都从新的选举开始，</a:t>
            </a:r>
            <a:r>
              <a:rPr lang="en-US" altLang="zh-CN" sz="2000"/>
              <a:t>candidate</a:t>
            </a:r>
            <a:r>
              <a:rPr lang="zh-CN" altLang="en-US" sz="2000"/>
              <a:t>们会努力争取称为</a:t>
            </a:r>
            <a:r>
              <a:rPr lang="en-US" altLang="zh-CN" sz="2000"/>
              <a:t>leader</a:t>
            </a:r>
            <a:r>
              <a:rPr lang="zh-CN" altLang="en-US" sz="2000"/>
              <a:t>。一旦获胜，它就会在剩余的</a:t>
            </a:r>
            <a:r>
              <a:rPr lang="en-US" altLang="zh-CN" sz="2000"/>
              <a:t>term</a:t>
            </a:r>
            <a:r>
              <a:rPr lang="zh-CN" altLang="en-US" sz="2000"/>
              <a:t>时间内保持</a:t>
            </a:r>
            <a:r>
              <a:rPr lang="en-US" altLang="zh-CN" sz="2000"/>
              <a:t>leader</a:t>
            </a:r>
            <a:r>
              <a:rPr lang="zh-CN" altLang="en-US" sz="2000"/>
              <a:t>状态，在某些情况下</a:t>
            </a:r>
            <a:r>
              <a:rPr lang="en-US" altLang="zh-CN" sz="2000"/>
              <a:t>(</a:t>
            </a:r>
            <a:r>
              <a:rPr lang="zh-CN" altLang="en-US" sz="2000"/>
              <a:t>如</a:t>
            </a:r>
            <a:r>
              <a:rPr lang="en-US" altLang="zh-CN" sz="2000"/>
              <a:t>term3)</a:t>
            </a:r>
            <a:r>
              <a:rPr lang="zh-CN" altLang="en-US" sz="2000"/>
              <a:t>选票可能被多个</a:t>
            </a:r>
            <a:r>
              <a:rPr lang="en-US" altLang="zh-CN" sz="2000"/>
              <a:t>candidate</a:t>
            </a:r>
            <a:r>
              <a:rPr lang="zh-CN" altLang="en-US" sz="2000"/>
              <a:t>瓜分，形不成多数派，因此</a:t>
            </a:r>
            <a:r>
              <a:rPr lang="en-US" altLang="zh-CN" sz="2000"/>
              <a:t>term</a:t>
            </a:r>
            <a:r>
              <a:rPr lang="zh-CN" altLang="en-US" sz="2000"/>
              <a:t>可能直至结束都没有</a:t>
            </a:r>
            <a:r>
              <a:rPr lang="en-US" altLang="zh-CN" sz="2000"/>
              <a:t>leader</a:t>
            </a:r>
            <a:r>
              <a:rPr lang="zh-CN" altLang="en-US" sz="2000"/>
              <a:t>，下一个</a:t>
            </a:r>
            <a:r>
              <a:rPr lang="en-US" altLang="zh-CN" sz="2000"/>
              <a:t>term</a:t>
            </a:r>
            <a:r>
              <a:rPr lang="zh-CN" altLang="en-US" sz="2000"/>
              <a:t>很快就会到来重新发起选举。</a:t>
            </a:r>
          </a:p>
          <a:p>
            <a:pPr marL="0" indent="0">
              <a:buNone/>
            </a:pPr>
            <a:r>
              <a:rPr lang="en-US" altLang="zh-CN" sz="2000"/>
              <a:t>term</a:t>
            </a:r>
            <a:r>
              <a:rPr lang="zh-CN" altLang="en-US" sz="2000"/>
              <a:t>也起到了系统中逻辑时钟的作用，每一个</a:t>
            </a:r>
            <a:r>
              <a:rPr lang="en-US" altLang="zh-CN" sz="2000"/>
              <a:t>server</a:t>
            </a:r>
            <a:r>
              <a:rPr lang="zh-CN" altLang="en-US" sz="2000"/>
              <a:t>都存储了当前</a:t>
            </a:r>
            <a:r>
              <a:rPr lang="en-US" altLang="zh-CN" sz="2000"/>
              <a:t>term</a:t>
            </a:r>
            <a:r>
              <a:rPr lang="zh-CN" altLang="en-US" sz="2000"/>
              <a:t>编号，在</a:t>
            </a:r>
            <a:r>
              <a:rPr lang="en-US" altLang="zh-CN" sz="2000"/>
              <a:t>server</a:t>
            </a:r>
            <a:r>
              <a:rPr lang="zh-CN" altLang="en-US" sz="2000"/>
              <a:t>之间进行交流的时候就会带有该编号，如果一个</a:t>
            </a:r>
            <a:r>
              <a:rPr lang="en-US" altLang="zh-CN" sz="2000"/>
              <a:t>server</a:t>
            </a:r>
            <a:r>
              <a:rPr lang="zh-CN" altLang="en-US" sz="2000"/>
              <a:t>的编号小于另一个的，那么它会将自己的编号更新为较大的那一个；如果</a:t>
            </a:r>
            <a:r>
              <a:rPr lang="en-US" altLang="zh-CN" sz="2000"/>
              <a:t>leader</a:t>
            </a:r>
            <a:r>
              <a:rPr lang="zh-CN" altLang="en-US" sz="2000"/>
              <a:t>或者</a:t>
            </a:r>
            <a:r>
              <a:rPr lang="en-US" altLang="zh-CN" sz="2000"/>
              <a:t>candidate</a:t>
            </a:r>
            <a:r>
              <a:rPr lang="zh-CN" altLang="en-US" sz="2000"/>
              <a:t>发现自己的编号不是最新的了，就会自动转变为</a:t>
            </a:r>
            <a:r>
              <a:rPr lang="en-US" altLang="zh-CN" sz="2000"/>
              <a:t>follower</a:t>
            </a:r>
            <a:r>
              <a:rPr lang="zh-CN" altLang="en-US" sz="2000"/>
              <a:t>；如果接收到的请求的</a:t>
            </a:r>
            <a:r>
              <a:rPr lang="en-US" altLang="zh-CN" sz="2000"/>
              <a:t>term</a:t>
            </a:r>
            <a:r>
              <a:rPr lang="zh-CN" altLang="en-US" sz="2000"/>
              <a:t>编号小于自己的当前</a:t>
            </a:r>
            <a:r>
              <a:rPr lang="en-US" altLang="zh-CN" sz="2000"/>
              <a:t>term</a:t>
            </a:r>
            <a:r>
              <a:rPr lang="zh-CN" altLang="en-US" sz="2000"/>
              <a:t>将会拒绝执行。</a:t>
            </a:r>
          </a:p>
          <a:p>
            <a:pPr marL="0" indent="0">
              <a:buNone/>
            </a:pPr>
            <a:endParaRPr lang="zh-CN" altLang="en-US" sz="1800"/>
          </a:p>
        </p:txBody>
      </p:sp>
      <p:pic>
        <p:nvPicPr>
          <p:cNvPr id="2" name="图片 1"/>
          <p:cNvPicPr>
            <a:picLocks noChangeAspect="1"/>
          </p:cNvPicPr>
          <p:nvPr/>
        </p:nvPicPr>
        <p:blipFill>
          <a:blip r:embed="rId3"/>
          <a:stretch>
            <a:fillRect/>
          </a:stretch>
        </p:blipFill>
        <p:spPr>
          <a:xfrm>
            <a:off x="2879161" y="3911105"/>
            <a:ext cx="6089980" cy="2570817"/>
          </a:xfrm>
          <a:prstGeom prst="rect">
            <a:avLst/>
          </a:prstGeom>
        </p:spPr>
      </p:pic>
    </p:spTree>
    <p:extLst>
      <p:ext uri="{BB962C8B-B14F-4D97-AF65-F5344CB8AC3E}">
        <p14:creationId xmlns:p14="http://schemas.microsoft.com/office/powerpoint/2010/main" val="1976403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 RPC</a:t>
            </a:r>
            <a:r>
              <a:rPr lang="zh-CN" altLang="en-US" smtClean="0"/>
              <a:t>通信</a:t>
            </a:r>
            <a:endParaRPr lang="zh-CN" altLang="en-US"/>
          </a:p>
        </p:txBody>
      </p:sp>
      <p:pic>
        <p:nvPicPr>
          <p:cNvPr id="6" name="内容占位符 5"/>
          <p:cNvPicPr>
            <a:picLocks noGrp="1" noChangeAspect="1"/>
          </p:cNvPicPr>
          <p:nvPr>
            <p:ph sz="half" idx="1"/>
          </p:nvPr>
        </p:nvPicPr>
        <p:blipFill>
          <a:blip r:embed="rId2"/>
          <a:stretch>
            <a:fillRect/>
          </a:stretch>
        </p:blipFill>
        <p:spPr>
          <a:xfrm>
            <a:off x="914400" y="2697929"/>
            <a:ext cx="5181600" cy="3924644"/>
          </a:xfrm>
          <a:prstGeom prst="rect">
            <a:avLst/>
          </a:prstGeom>
        </p:spPr>
      </p:pic>
      <p:pic>
        <p:nvPicPr>
          <p:cNvPr id="7" name="内容占位符 6"/>
          <p:cNvPicPr>
            <a:picLocks noGrp="1" noChangeAspect="1"/>
          </p:cNvPicPr>
          <p:nvPr>
            <p:ph sz="half" idx="2"/>
          </p:nvPr>
        </p:nvPicPr>
        <p:blipFill>
          <a:blip r:embed="rId3"/>
          <a:stretch>
            <a:fillRect/>
          </a:stretch>
        </p:blipFill>
        <p:spPr>
          <a:xfrm>
            <a:off x="7494974" y="632354"/>
            <a:ext cx="4559373" cy="5832902"/>
          </a:xfrm>
          <a:prstGeom prst="rect">
            <a:avLst/>
          </a:prstGeom>
        </p:spPr>
      </p:pic>
      <p:sp>
        <p:nvSpPr>
          <p:cNvPr id="9" name="矩形 8"/>
          <p:cNvSpPr/>
          <p:nvPr/>
        </p:nvSpPr>
        <p:spPr>
          <a:xfrm>
            <a:off x="137652" y="816628"/>
            <a:ext cx="7187379" cy="1477328"/>
          </a:xfrm>
          <a:prstGeom prst="rect">
            <a:avLst/>
          </a:prstGeom>
        </p:spPr>
        <p:txBody>
          <a:bodyPr wrap="square">
            <a:spAutoFit/>
          </a:bodyPr>
          <a:lstStyle/>
          <a:p>
            <a:r>
              <a:rPr lang="zh-CN" altLang="en-US">
                <a:solidFill>
                  <a:srgbClr val="121212"/>
                </a:solidFill>
                <a:latin typeface="-apple-system"/>
              </a:rPr>
              <a:t>两种</a:t>
            </a:r>
            <a:r>
              <a:rPr lang="en-US" altLang="zh-CN">
                <a:solidFill>
                  <a:srgbClr val="121212"/>
                </a:solidFill>
                <a:latin typeface="-apple-system"/>
              </a:rPr>
              <a:t>RPC</a:t>
            </a:r>
            <a:r>
              <a:rPr lang="zh-CN" altLang="en-US">
                <a:solidFill>
                  <a:srgbClr val="121212"/>
                </a:solidFill>
                <a:latin typeface="-apple-system"/>
              </a:rPr>
              <a:t>就能构建一个基本的</a:t>
            </a:r>
            <a:r>
              <a:rPr lang="en-US" altLang="zh-CN">
                <a:solidFill>
                  <a:srgbClr val="121212"/>
                </a:solidFill>
                <a:latin typeface="-apple-system"/>
              </a:rPr>
              <a:t>Raft</a:t>
            </a:r>
            <a:r>
              <a:rPr lang="zh-CN" altLang="en-US">
                <a:solidFill>
                  <a:srgbClr val="121212"/>
                </a:solidFill>
                <a:latin typeface="-apple-system"/>
              </a:rPr>
              <a:t>集群：</a:t>
            </a:r>
          </a:p>
          <a:p>
            <a:pPr marL="285750" indent="-285750">
              <a:buFont typeface="Arial" panose="020B0604020202020204" pitchFamily="34" charset="0"/>
              <a:buChar char="•"/>
            </a:pPr>
            <a:r>
              <a:rPr lang="en-US" altLang="zh-CN">
                <a:solidFill>
                  <a:srgbClr val="121212"/>
                </a:solidFill>
                <a:latin typeface="-apple-system"/>
              </a:rPr>
              <a:t>RequestVote </a:t>
            </a:r>
            <a:r>
              <a:rPr lang="en-US" altLang="zh-CN" smtClean="0">
                <a:solidFill>
                  <a:srgbClr val="121212"/>
                </a:solidFill>
                <a:latin typeface="-apple-system"/>
              </a:rPr>
              <a:t>RPC</a:t>
            </a:r>
            <a:r>
              <a:rPr lang="zh-CN" altLang="en-US" smtClean="0">
                <a:solidFill>
                  <a:srgbClr val="121212"/>
                </a:solidFill>
                <a:latin typeface="-apple-system"/>
              </a:rPr>
              <a:t>：它</a:t>
            </a:r>
            <a:r>
              <a:rPr lang="zh-CN" altLang="en-US">
                <a:solidFill>
                  <a:srgbClr val="121212"/>
                </a:solidFill>
                <a:latin typeface="-apple-system"/>
              </a:rPr>
              <a:t>由选举过程中的</a:t>
            </a:r>
            <a:r>
              <a:rPr lang="en-US" altLang="zh-CN">
                <a:solidFill>
                  <a:srgbClr val="121212"/>
                </a:solidFill>
                <a:latin typeface="-apple-system"/>
              </a:rPr>
              <a:t>candidate</a:t>
            </a:r>
            <a:r>
              <a:rPr lang="zh-CN" altLang="en-US">
                <a:solidFill>
                  <a:srgbClr val="121212"/>
                </a:solidFill>
                <a:latin typeface="-apple-system"/>
              </a:rPr>
              <a:t>发起，用于拉取选票</a:t>
            </a:r>
          </a:p>
          <a:p>
            <a:pPr marL="285750" indent="-285750">
              <a:buFont typeface="Arial" panose="020B0604020202020204" pitchFamily="34" charset="0"/>
              <a:buChar char="•"/>
            </a:pPr>
            <a:r>
              <a:rPr lang="en-US" altLang="zh-CN">
                <a:solidFill>
                  <a:srgbClr val="121212"/>
                </a:solidFill>
                <a:latin typeface="-apple-system"/>
              </a:rPr>
              <a:t>AppendEntries RPC</a:t>
            </a:r>
            <a:r>
              <a:rPr lang="zh-CN" altLang="en-US">
                <a:solidFill>
                  <a:srgbClr val="121212"/>
                </a:solidFill>
                <a:latin typeface="-apple-system"/>
              </a:rPr>
              <a:t>：它由</a:t>
            </a:r>
            <a:r>
              <a:rPr lang="en-US" altLang="zh-CN">
                <a:solidFill>
                  <a:srgbClr val="121212"/>
                </a:solidFill>
                <a:latin typeface="-apple-system"/>
              </a:rPr>
              <a:t>leader</a:t>
            </a:r>
            <a:r>
              <a:rPr lang="zh-CN" altLang="en-US">
                <a:solidFill>
                  <a:srgbClr val="121212"/>
                </a:solidFill>
                <a:latin typeface="-apple-system"/>
              </a:rPr>
              <a:t>发起，用于复制日志或者发送心跳信号</a:t>
            </a:r>
            <a:r>
              <a:rPr lang="zh-CN" altLang="en-US" smtClean="0">
                <a:solidFill>
                  <a:srgbClr val="121212"/>
                </a:solidFill>
                <a:latin typeface="-apple-system"/>
              </a:rPr>
              <a:t>。</a:t>
            </a:r>
            <a:endParaRPr lang="zh-CN" altLang="en-US">
              <a:solidFill>
                <a:srgbClr val="121212"/>
              </a:solidFill>
              <a:latin typeface="-apple-system"/>
            </a:endParaRPr>
          </a:p>
        </p:txBody>
      </p:sp>
    </p:spTree>
    <p:extLst>
      <p:ext uri="{BB962C8B-B14F-4D97-AF65-F5344CB8AC3E}">
        <p14:creationId xmlns:p14="http://schemas.microsoft.com/office/powerpoint/2010/main" val="3974051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 </a:t>
            </a:r>
            <a:r>
              <a:rPr lang="zh-CN" altLang="en-US" smtClean="0"/>
              <a:t>选举</a:t>
            </a:r>
            <a:r>
              <a:rPr lang="en-US" altLang="zh-CN" smtClean="0"/>
              <a:t>leader</a:t>
            </a:r>
            <a:endParaRPr lang="zh-CN" altLang="en-US"/>
          </a:p>
        </p:txBody>
      </p:sp>
      <p:sp>
        <p:nvSpPr>
          <p:cNvPr id="3" name="内容占位符 2"/>
          <p:cNvSpPr>
            <a:spLocks noGrp="1"/>
          </p:cNvSpPr>
          <p:nvPr>
            <p:ph idx="1"/>
          </p:nvPr>
        </p:nvSpPr>
        <p:spPr>
          <a:xfrm>
            <a:off x="838200" y="966650"/>
            <a:ext cx="10515600" cy="5679955"/>
          </a:xfrm>
        </p:spPr>
        <p:txBody>
          <a:bodyPr>
            <a:normAutofit/>
          </a:bodyPr>
          <a:lstStyle/>
          <a:p>
            <a:pPr marL="0" indent="0">
              <a:buNone/>
            </a:pPr>
            <a:r>
              <a:rPr lang="en-US" altLang="zh-CN" sz="2000"/>
              <a:t>Raft</a:t>
            </a:r>
            <a:r>
              <a:rPr lang="zh-CN" altLang="en-US" sz="2000"/>
              <a:t>通过心跳机制发起</a:t>
            </a:r>
            <a:r>
              <a:rPr lang="en-US" altLang="zh-CN" sz="2000"/>
              <a:t>leader</a:t>
            </a:r>
            <a:r>
              <a:rPr lang="zh-CN" altLang="en-US" sz="2000"/>
              <a:t>选举。节点都是从</a:t>
            </a:r>
            <a:r>
              <a:rPr lang="en-US" altLang="zh-CN" sz="2000"/>
              <a:t>follower</a:t>
            </a:r>
            <a:r>
              <a:rPr lang="zh-CN" altLang="en-US" sz="2000"/>
              <a:t>状态开始的，如果收到了来自</a:t>
            </a:r>
            <a:r>
              <a:rPr lang="en-US" altLang="zh-CN" sz="2000"/>
              <a:t>leader</a:t>
            </a:r>
            <a:r>
              <a:rPr lang="zh-CN" altLang="en-US" sz="2000"/>
              <a:t>或</a:t>
            </a:r>
            <a:r>
              <a:rPr lang="en-US" altLang="zh-CN" sz="2000"/>
              <a:t>candidate</a:t>
            </a:r>
            <a:r>
              <a:rPr lang="zh-CN" altLang="en-US" sz="2000"/>
              <a:t>的</a:t>
            </a:r>
            <a:r>
              <a:rPr lang="en-US" altLang="zh-CN" sz="2000"/>
              <a:t>RPC</a:t>
            </a:r>
            <a:r>
              <a:rPr lang="zh-CN" altLang="en-US" sz="2000"/>
              <a:t>，那它就保持</a:t>
            </a:r>
            <a:r>
              <a:rPr lang="en-US" altLang="zh-CN" sz="2000"/>
              <a:t>follower</a:t>
            </a:r>
            <a:r>
              <a:rPr lang="zh-CN" altLang="en-US" sz="2000"/>
              <a:t>状态，避免争抢成为</a:t>
            </a:r>
            <a:r>
              <a:rPr lang="en-US" altLang="zh-CN" sz="2000"/>
              <a:t>candidate</a:t>
            </a:r>
            <a:r>
              <a:rPr lang="zh-CN" altLang="en-US" sz="2000"/>
              <a:t>。</a:t>
            </a:r>
            <a:r>
              <a:rPr lang="en-US" altLang="zh-CN" sz="2000"/>
              <a:t>Leader</a:t>
            </a:r>
            <a:r>
              <a:rPr lang="zh-CN" altLang="en-US" sz="2000"/>
              <a:t>会发送空的</a:t>
            </a:r>
            <a:r>
              <a:rPr lang="en-US" altLang="zh-CN" sz="2000"/>
              <a:t>AppendEntries RPC</a:t>
            </a:r>
            <a:r>
              <a:rPr lang="zh-CN" altLang="en-US" sz="2000"/>
              <a:t>作为心跳信号来确立自己的地位，如果</a:t>
            </a:r>
            <a:r>
              <a:rPr lang="en-US" altLang="zh-CN" sz="2000"/>
              <a:t>follower</a:t>
            </a:r>
            <a:r>
              <a:rPr lang="zh-CN" altLang="en-US" sz="2000"/>
              <a:t>一段时间</a:t>
            </a:r>
            <a:r>
              <a:rPr lang="en-US" altLang="zh-CN" sz="2000"/>
              <a:t>(election timeout)</a:t>
            </a:r>
            <a:r>
              <a:rPr lang="zh-CN" altLang="en-US" sz="2000"/>
              <a:t>没有收到心跳，它就会认为</a:t>
            </a:r>
            <a:r>
              <a:rPr lang="en-US" altLang="zh-CN" sz="2000"/>
              <a:t>leader</a:t>
            </a:r>
            <a:r>
              <a:rPr lang="zh-CN" altLang="en-US" sz="2000"/>
              <a:t>已经挂了，发起新的一轮选举</a:t>
            </a:r>
            <a:r>
              <a:rPr lang="zh-CN" altLang="en-US" sz="2000" smtClean="0"/>
              <a:t>。</a:t>
            </a:r>
            <a:endParaRPr lang="en-US" altLang="zh-CN" sz="2000" smtClean="0"/>
          </a:p>
          <a:p>
            <a:pPr marL="0" indent="0">
              <a:buNone/>
            </a:pPr>
            <a:r>
              <a:rPr lang="zh-CN" altLang="en-US" sz="2000"/>
              <a:t>选举发起后，一个</a:t>
            </a:r>
            <a:r>
              <a:rPr lang="en-US" altLang="zh-CN" sz="2000"/>
              <a:t>follower</a:t>
            </a:r>
            <a:r>
              <a:rPr lang="zh-CN" altLang="en-US" sz="2000"/>
              <a:t>会增加自己的当前</a:t>
            </a:r>
            <a:r>
              <a:rPr lang="en-US" altLang="zh-CN" sz="2000"/>
              <a:t>term</a:t>
            </a:r>
            <a:r>
              <a:rPr lang="zh-CN" altLang="en-US" sz="2000"/>
              <a:t>编号并转变为</a:t>
            </a:r>
            <a:r>
              <a:rPr lang="en-US" altLang="zh-CN" sz="2000"/>
              <a:t>candidate</a:t>
            </a:r>
            <a:r>
              <a:rPr lang="zh-CN" altLang="en-US" sz="2000"/>
              <a:t>。它会首先投自己一票，然后向其他所有节点并行发起</a:t>
            </a:r>
            <a:r>
              <a:rPr lang="en-US" altLang="zh-CN" sz="2000"/>
              <a:t>RequestVote RPC</a:t>
            </a:r>
            <a:r>
              <a:rPr lang="zh-CN" altLang="en-US" sz="2000"/>
              <a:t>，之后</a:t>
            </a:r>
            <a:r>
              <a:rPr lang="en-US" altLang="zh-CN" sz="2000"/>
              <a:t>candidate</a:t>
            </a:r>
            <a:r>
              <a:rPr lang="zh-CN" altLang="en-US" sz="2000"/>
              <a:t>状态将可能发生如下三种变化</a:t>
            </a:r>
            <a:r>
              <a:rPr lang="en-US" altLang="zh-CN" sz="2000"/>
              <a:t>:</a:t>
            </a:r>
          </a:p>
          <a:p>
            <a:r>
              <a:rPr lang="zh-CN" altLang="en-US" sz="2000" b="1"/>
              <a:t>赢得选举</a:t>
            </a:r>
            <a:r>
              <a:rPr lang="en-US" altLang="zh-CN" sz="2000" b="1"/>
              <a:t>,</a:t>
            </a:r>
            <a:r>
              <a:rPr lang="zh-CN" altLang="en-US" sz="2000" b="1"/>
              <a:t>成为</a:t>
            </a:r>
            <a:r>
              <a:rPr lang="en-US" altLang="zh-CN" sz="2000" b="1"/>
              <a:t>leader</a:t>
            </a:r>
            <a:r>
              <a:rPr lang="en-US" altLang="zh-CN" sz="2000"/>
              <a:t>: </a:t>
            </a:r>
            <a:r>
              <a:rPr lang="zh-CN" altLang="en-US" sz="2000"/>
              <a:t>如果它在一个</a:t>
            </a:r>
            <a:r>
              <a:rPr lang="en-US" altLang="zh-CN" sz="2000"/>
              <a:t>term</a:t>
            </a:r>
            <a:r>
              <a:rPr lang="zh-CN" altLang="en-US" sz="2000"/>
              <a:t>内收到了大多数的选票，将会在接下的剩余</a:t>
            </a:r>
            <a:r>
              <a:rPr lang="en-US" altLang="zh-CN" sz="2000"/>
              <a:t>term</a:t>
            </a:r>
            <a:r>
              <a:rPr lang="zh-CN" altLang="en-US" sz="2000"/>
              <a:t>时间内称为</a:t>
            </a:r>
            <a:r>
              <a:rPr lang="en-US" altLang="zh-CN" sz="2000"/>
              <a:t>leader</a:t>
            </a:r>
            <a:r>
              <a:rPr lang="zh-CN" altLang="en-US" sz="2000"/>
              <a:t>，然后就可以通过发送心跳确立自己的地位。</a:t>
            </a:r>
            <a:r>
              <a:rPr lang="en-US" altLang="zh-CN" sz="2000"/>
              <a:t>(</a:t>
            </a:r>
            <a:r>
              <a:rPr lang="zh-CN" altLang="en-US" sz="2000"/>
              <a:t>每一个</a:t>
            </a:r>
            <a:r>
              <a:rPr lang="en-US" altLang="zh-CN" sz="2000"/>
              <a:t>server</a:t>
            </a:r>
            <a:r>
              <a:rPr lang="zh-CN" altLang="en-US" sz="2000"/>
              <a:t>在一个</a:t>
            </a:r>
            <a:r>
              <a:rPr lang="en-US" altLang="zh-CN" sz="2000"/>
              <a:t>term</a:t>
            </a:r>
            <a:r>
              <a:rPr lang="zh-CN" altLang="en-US" sz="2000"/>
              <a:t>内只能投一张选票，并且按照先到先得的原则投出</a:t>
            </a:r>
            <a:r>
              <a:rPr lang="en-US" altLang="zh-CN" sz="2000"/>
              <a:t>)</a:t>
            </a:r>
          </a:p>
          <a:p>
            <a:r>
              <a:rPr lang="zh-CN" altLang="en-US" sz="2000" b="1"/>
              <a:t>其他</a:t>
            </a:r>
            <a:r>
              <a:rPr lang="en-US" altLang="zh-CN" sz="2000" b="1"/>
              <a:t>server</a:t>
            </a:r>
            <a:r>
              <a:rPr lang="zh-CN" altLang="en-US" sz="2000" b="1"/>
              <a:t>成为</a:t>
            </a:r>
            <a:r>
              <a:rPr lang="en-US" altLang="zh-CN" sz="2000" b="1"/>
              <a:t>leader</a:t>
            </a:r>
            <a:r>
              <a:rPr lang="zh-CN" altLang="en-US" sz="2000" b="1"/>
              <a:t>：</a:t>
            </a:r>
            <a:r>
              <a:rPr lang="zh-CN" altLang="en-US" sz="2000"/>
              <a:t>在等待投票时，可能会收到其他</a:t>
            </a:r>
            <a:r>
              <a:rPr lang="en-US" altLang="zh-CN" sz="2000"/>
              <a:t>server</a:t>
            </a:r>
            <a:r>
              <a:rPr lang="zh-CN" altLang="en-US" sz="2000"/>
              <a:t>发出</a:t>
            </a:r>
            <a:r>
              <a:rPr lang="en-US" altLang="zh-CN" sz="2000"/>
              <a:t>AppendEntries RPC</a:t>
            </a:r>
            <a:r>
              <a:rPr lang="zh-CN" altLang="en-US" sz="2000"/>
              <a:t>心跳信号，说明其他</a:t>
            </a:r>
            <a:r>
              <a:rPr lang="en-US" altLang="zh-CN" sz="2000"/>
              <a:t>leader</a:t>
            </a:r>
            <a:r>
              <a:rPr lang="zh-CN" altLang="en-US" sz="2000"/>
              <a:t>已经产生了。这时通过比较自己的</a:t>
            </a:r>
            <a:r>
              <a:rPr lang="en-US" altLang="zh-CN" sz="2000"/>
              <a:t>term</a:t>
            </a:r>
            <a:r>
              <a:rPr lang="zh-CN" altLang="en-US" sz="2000"/>
              <a:t>编号和</a:t>
            </a:r>
            <a:r>
              <a:rPr lang="en-US" altLang="zh-CN" sz="2000"/>
              <a:t>RPC</a:t>
            </a:r>
            <a:r>
              <a:rPr lang="zh-CN" altLang="en-US" sz="2000"/>
              <a:t>过来的</a:t>
            </a:r>
            <a:r>
              <a:rPr lang="en-US" altLang="zh-CN" sz="2000"/>
              <a:t>term</a:t>
            </a:r>
            <a:r>
              <a:rPr lang="zh-CN" altLang="en-US" sz="2000"/>
              <a:t>编号，如果比对方大，说明</a:t>
            </a:r>
            <a:r>
              <a:rPr lang="en-US" altLang="zh-CN" sz="2000"/>
              <a:t>leader</a:t>
            </a:r>
            <a:r>
              <a:rPr lang="zh-CN" altLang="en-US" sz="2000"/>
              <a:t>的</a:t>
            </a:r>
            <a:r>
              <a:rPr lang="en-US" altLang="zh-CN" sz="2000"/>
              <a:t>term</a:t>
            </a:r>
            <a:r>
              <a:rPr lang="zh-CN" altLang="en-US" sz="2000"/>
              <a:t>过期了，就会拒绝该</a:t>
            </a:r>
            <a:r>
              <a:rPr lang="en-US" altLang="zh-CN" sz="2000"/>
              <a:t>RPC,</a:t>
            </a:r>
            <a:r>
              <a:rPr lang="zh-CN" altLang="en-US" sz="2000"/>
              <a:t>并继续保持候选人身份</a:t>
            </a:r>
            <a:r>
              <a:rPr lang="en-US" altLang="zh-CN" sz="2000"/>
              <a:t>; </a:t>
            </a:r>
            <a:r>
              <a:rPr lang="zh-CN" altLang="en-US" sz="2000"/>
              <a:t>如果对方编号不比自己小</a:t>
            </a:r>
            <a:r>
              <a:rPr lang="en-US" altLang="zh-CN" sz="2000"/>
              <a:t>,</a:t>
            </a:r>
            <a:r>
              <a:rPr lang="zh-CN" altLang="en-US" sz="2000"/>
              <a:t>则承认对方的地位</a:t>
            </a:r>
            <a:r>
              <a:rPr lang="en-US" altLang="zh-CN" sz="2000"/>
              <a:t>,</a:t>
            </a:r>
            <a:r>
              <a:rPr lang="zh-CN" altLang="en-US" sz="2000"/>
              <a:t>转为</a:t>
            </a:r>
            <a:r>
              <a:rPr lang="en-US" altLang="zh-CN" sz="2000"/>
              <a:t>follower.</a:t>
            </a:r>
          </a:p>
          <a:p>
            <a:r>
              <a:rPr lang="zh-CN" altLang="en-US" sz="2000" b="1"/>
              <a:t>选票被瓜分</a:t>
            </a:r>
            <a:r>
              <a:rPr lang="en-US" altLang="zh-CN" sz="2000" b="1"/>
              <a:t>,</a:t>
            </a:r>
            <a:r>
              <a:rPr lang="zh-CN" altLang="en-US" sz="2000" b="1"/>
              <a:t>选举失败</a:t>
            </a:r>
            <a:r>
              <a:rPr lang="en-US" altLang="zh-CN" sz="2000" b="1"/>
              <a:t>:</a:t>
            </a:r>
            <a:r>
              <a:rPr lang="zh-CN" altLang="en-US" sz="2000"/>
              <a:t> 如果没有</a:t>
            </a:r>
            <a:r>
              <a:rPr lang="en-US" altLang="zh-CN" sz="2000"/>
              <a:t>candidate</a:t>
            </a:r>
            <a:r>
              <a:rPr lang="zh-CN" altLang="en-US" sz="2000"/>
              <a:t>获取大多数选票</a:t>
            </a:r>
            <a:r>
              <a:rPr lang="en-US" altLang="zh-CN" sz="2000"/>
              <a:t>, </a:t>
            </a:r>
            <a:r>
              <a:rPr lang="zh-CN" altLang="en-US" sz="2000"/>
              <a:t>则没有</a:t>
            </a:r>
            <a:r>
              <a:rPr lang="en-US" altLang="zh-CN" sz="2000"/>
              <a:t>leader</a:t>
            </a:r>
            <a:r>
              <a:rPr lang="zh-CN" altLang="en-US" sz="2000"/>
              <a:t>产生</a:t>
            </a:r>
            <a:r>
              <a:rPr lang="en-US" altLang="zh-CN" sz="2000"/>
              <a:t>, candidate</a:t>
            </a:r>
            <a:r>
              <a:rPr lang="zh-CN" altLang="en-US" sz="2000"/>
              <a:t>们等待超时后发起另一轮选举</a:t>
            </a:r>
            <a:r>
              <a:rPr lang="en-US" altLang="zh-CN" sz="2000"/>
              <a:t>. </a:t>
            </a:r>
            <a:r>
              <a:rPr lang="zh-CN" altLang="en-US" sz="2000"/>
              <a:t>为了防止下一次选票还被瓜分</a:t>
            </a:r>
            <a:r>
              <a:rPr lang="en-US" altLang="zh-CN" sz="2000"/>
              <a:t>,</a:t>
            </a:r>
            <a:r>
              <a:rPr lang="zh-CN" altLang="en-US" sz="2000"/>
              <a:t>必须采取一些额外的措施</a:t>
            </a:r>
            <a:r>
              <a:rPr lang="en-US" altLang="zh-CN" sz="2000"/>
              <a:t>, raft</a:t>
            </a:r>
            <a:r>
              <a:rPr lang="zh-CN" altLang="en-US" sz="2000"/>
              <a:t>采用随机</a:t>
            </a:r>
            <a:r>
              <a:rPr lang="en-US" altLang="zh-CN" sz="2000"/>
              <a:t>election timeout</a:t>
            </a:r>
            <a:r>
              <a:rPr lang="zh-CN" altLang="en-US" sz="2000"/>
              <a:t>的机制防止选票被持续瓜分。通过将</a:t>
            </a:r>
            <a:r>
              <a:rPr lang="en-US" altLang="zh-CN" sz="2000"/>
              <a:t>timeout</a:t>
            </a:r>
            <a:r>
              <a:rPr lang="zh-CN" altLang="en-US" sz="2000"/>
              <a:t>随机设为一段区间上的某个值</a:t>
            </a:r>
            <a:r>
              <a:rPr lang="en-US" altLang="zh-CN" sz="2000"/>
              <a:t>, </a:t>
            </a:r>
            <a:r>
              <a:rPr lang="zh-CN" altLang="en-US" sz="2000"/>
              <a:t>因此很大概率会有某个</a:t>
            </a:r>
            <a:r>
              <a:rPr lang="en-US" altLang="zh-CN" sz="2000"/>
              <a:t>candidate</a:t>
            </a:r>
            <a:r>
              <a:rPr lang="zh-CN" altLang="en-US" sz="2000"/>
              <a:t>率先超时然后赢得大部分选票</a:t>
            </a:r>
            <a:r>
              <a:rPr lang="en-US" altLang="zh-CN" sz="2000"/>
              <a:t>.</a:t>
            </a:r>
          </a:p>
          <a:p>
            <a:endParaRPr lang="zh-CN" altLang="en-US" sz="2000"/>
          </a:p>
        </p:txBody>
      </p:sp>
    </p:spTree>
    <p:extLst>
      <p:ext uri="{BB962C8B-B14F-4D97-AF65-F5344CB8AC3E}">
        <p14:creationId xmlns:p14="http://schemas.microsoft.com/office/powerpoint/2010/main" val="332649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 </a:t>
            </a:r>
            <a:r>
              <a:rPr lang="zh-CN" altLang="en-US" smtClean="0"/>
              <a:t>日志复制</a:t>
            </a:r>
            <a:endParaRPr lang="zh-CN" altLang="en-US"/>
          </a:p>
        </p:txBody>
      </p:sp>
      <p:sp>
        <p:nvSpPr>
          <p:cNvPr id="3" name="内容占位符 2"/>
          <p:cNvSpPr>
            <a:spLocks noGrp="1"/>
          </p:cNvSpPr>
          <p:nvPr>
            <p:ph idx="1"/>
          </p:nvPr>
        </p:nvSpPr>
        <p:spPr>
          <a:xfrm>
            <a:off x="678426" y="966650"/>
            <a:ext cx="10304206" cy="5679955"/>
          </a:xfrm>
        </p:spPr>
        <p:txBody>
          <a:bodyPr>
            <a:normAutofit/>
          </a:bodyPr>
          <a:lstStyle/>
          <a:p>
            <a:pPr marL="0" indent="0">
              <a:buNone/>
            </a:pPr>
            <a:r>
              <a:rPr lang="zh-CN" altLang="en-US" sz="2400"/>
              <a:t>一旦</a:t>
            </a:r>
            <a:r>
              <a:rPr lang="en-US" altLang="zh-CN" sz="2400"/>
              <a:t>leader</a:t>
            </a:r>
            <a:r>
              <a:rPr lang="zh-CN" altLang="en-US" sz="2400"/>
              <a:t>被选举成功，就可以对客户端提供服务了。客户端提交每一条命令都会被按顺序记录到</a:t>
            </a:r>
            <a:r>
              <a:rPr lang="en-US" altLang="zh-CN" sz="2400"/>
              <a:t>leader</a:t>
            </a:r>
            <a:r>
              <a:rPr lang="zh-CN" altLang="en-US" sz="2400"/>
              <a:t>的日志中，每一条命令都包含</a:t>
            </a:r>
            <a:r>
              <a:rPr lang="en-US" altLang="zh-CN" sz="2400"/>
              <a:t>term</a:t>
            </a:r>
            <a:r>
              <a:rPr lang="zh-CN" altLang="en-US" sz="2400"/>
              <a:t>编号和顺序索引，然后向其他节点并行发送</a:t>
            </a:r>
            <a:r>
              <a:rPr lang="en-US" altLang="zh-CN" sz="2400"/>
              <a:t>AppendEntries RPC</a:t>
            </a:r>
            <a:r>
              <a:rPr lang="zh-CN" altLang="en-US" sz="2400"/>
              <a:t>用以复制命令</a:t>
            </a:r>
            <a:r>
              <a:rPr lang="en-US" altLang="zh-CN" sz="2400"/>
              <a:t>(</a:t>
            </a:r>
            <a:r>
              <a:rPr lang="zh-CN" altLang="en-US" sz="2400"/>
              <a:t>如果命令丢失会不断重发</a:t>
            </a:r>
            <a:r>
              <a:rPr lang="en-US" altLang="zh-CN" sz="2400"/>
              <a:t>)</a:t>
            </a:r>
            <a:r>
              <a:rPr lang="zh-CN" altLang="en-US" sz="2400"/>
              <a:t>，当复制成功也就是大多数节点成功复制后，</a:t>
            </a:r>
            <a:r>
              <a:rPr lang="en-US" altLang="zh-CN" sz="2400"/>
              <a:t>leader</a:t>
            </a:r>
            <a:r>
              <a:rPr lang="zh-CN" altLang="en-US" sz="2400"/>
              <a:t>就会提交命令，即执行该命令并且将执行结果返回客户端</a:t>
            </a:r>
            <a:r>
              <a:rPr lang="zh-CN" altLang="en-US" sz="2400" smtClean="0"/>
              <a:t>，</a:t>
            </a:r>
            <a:r>
              <a:rPr lang="en-US" altLang="zh-CN" sz="2400"/>
              <a:t>R</a:t>
            </a:r>
            <a:r>
              <a:rPr lang="en-US" altLang="zh-CN" sz="2400" smtClean="0"/>
              <a:t>aft</a:t>
            </a:r>
            <a:r>
              <a:rPr lang="zh-CN" altLang="en-US" sz="2400"/>
              <a:t>保证已经提交的命令最终也会被其他节点成功执行。</a:t>
            </a:r>
            <a:r>
              <a:rPr lang="en-US" altLang="zh-CN" sz="2400"/>
              <a:t>leader</a:t>
            </a:r>
            <a:r>
              <a:rPr lang="zh-CN" altLang="en-US" sz="2400"/>
              <a:t>会保存有当前已经提交的最高日志编号。顺序性确保了相同日志索引处的命令是相同的，而且之前的命令也是相同的。当发送</a:t>
            </a:r>
            <a:r>
              <a:rPr lang="en-US" altLang="zh-CN" sz="2400"/>
              <a:t>AppendEntries RPC</a:t>
            </a:r>
            <a:r>
              <a:rPr lang="zh-CN" altLang="en-US" sz="2400"/>
              <a:t>时，会包含</a:t>
            </a:r>
            <a:r>
              <a:rPr lang="en-US" altLang="zh-CN" sz="2400"/>
              <a:t>leader</a:t>
            </a:r>
            <a:r>
              <a:rPr lang="zh-CN" altLang="en-US" sz="2400"/>
              <a:t>上一条刚处理过的命令，接收节点如果发现上一条命令不匹配，就会拒绝执行。</a:t>
            </a:r>
            <a:endParaRPr lang="zh-CN" altLang="en-US" sz="1800"/>
          </a:p>
        </p:txBody>
      </p:sp>
    </p:spTree>
    <p:extLst>
      <p:ext uri="{BB962C8B-B14F-4D97-AF65-F5344CB8AC3E}">
        <p14:creationId xmlns:p14="http://schemas.microsoft.com/office/powerpoint/2010/main" val="79128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Raft </a:t>
            </a:r>
            <a:r>
              <a:rPr lang="zh-CN" altLang="en-US" smtClean="0"/>
              <a:t>日志复制流程</a:t>
            </a:r>
            <a:endParaRPr lang="zh-CN" altLang="en-US"/>
          </a:p>
        </p:txBody>
      </p:sp>
      <p:sp>
        <p:nvSpPr>
          <p:cNvPr id="3" name="内容占位符 2"/>
          <p:cNvSpPr>
            <a:spLocks noGrp="1"/>
          </p:cNvSpPr>
          <p:nvPr>
            <p:ph idx="1"/>
          </p:nvPr>
        </p:nvSpPr>
        <p:spPr>
          <a:xfrm>
            <a:off x="344130" y="966650"/>
            <a:ext cx="5983108" cy="5679955"/>
          </a:xfrm>
        </p:spPr>
        <p:txBody>
          <a:bodyPr>
            <a:normAutofit/>
          </a:bodyPr>
          <a:lstStyle/>
          <a:p>
            <a:pPr marL="0" indent="0">
              <a:buNone/>
            </a:pPr>
            <a:r>
              <a:rPr lang="zh-CN" altLang="en-US" sz="1400"/>
              <a:t>当系统（</a:t>
            </a:r>
            <a:r>
              <a:rPr lang="en-US" altLang="zh-CN" sz="1400"/>
              <a:t>leader</a:t>
            </a:r>
            <a:r>
              <a:rPr lang="zh-CN" altLang="en-US" sz="1400"/>
              <a:t>）收到一个来自客户端的写请求，到返回给客户端，整个过程从</a:t>
            </a:r>
            <a:r>
              <a:rPr lang="en-US" altLang="zh-CN" sz="1400"/>
              <a:t>leader</a:t>
            </a:r>
            <a:r>
              <a:rPr lang="zh-CN" altLang="en-US" sz="1400"/>
              <a:t>的视角来看会经历以下步骤</a:t>
            </a:r>
            <a:r>
              <a:rPr lang="zh-CN" altLang="en-US" sz="1400" smtClean="0"/>
              <a:t>：</a:t>
            </a:r>
            <a:endParaRPr lang="zh-CN" altLang="en-US" sz="1400"/>
          </a:p>
          <a:p>
            <a:r>
              <a:rPr lang="en-US" altLang="zh-CN" sz="1400"/>
              <a:t>leader append log entry</a:t>
            </a:r>
          </a:p>
          <a:p>
            <a:r>
              <a:rPr lang="en-US" altLang="zh-CN" sz="1400"/>
              <a:t>leader issue AppendEntries RPC in parallel</a:t>
            </a:r>
          </a:p>
          <a:p>
            <a:r>
              <a:rPr lang="en-US" altLang="zh-CN" sz="1400"/>
              <a:t>leader wait for majority response</a:t>
            </a:r>
          </a:p>
          <a:p>
            <a:r>
              <a:rPr lang="en-US" altLang="zh-CN" sz="1400"/>
              <a:t>leader apply entry to state machine</a:t>
            </a:r>
          </a:p>
          <a:p>
            <a:r>
              <a:rPr lang="en-US" altLang="zh-CN" sz="1400"/>
              <a:t>leader reply to client</a:t>
            </a:r>
          </a:p>
          <a:p>
            <a:r>
              <a:rPr lang="en-US" altLang="zh-CN" sz="1400"/>
              <a:t>leader notify follower apply log</a:t>
            </a:r>
          </a:p>
          <a:p>
            <a:pPr marL="0" indent="0">
              <a:buNone/>
            </a:pPr>
            <a:r>
              <a:rPr lang="zh-CN" altLang="en-US" sz="1400" smtClean="0"/>
              <a:t>可以</a:t>
            </a:r>
            <a:r>
              <a:rPr lang="zh-CN" altLang="en-US" sz="1400"/>
              <a:t>看到日志的提交过程有点类似两阶段提交</a:t>
            </a:r>
            <a:r>
              <a:rPr lang="en-US" altLang="zh-CN" sz="1400"/>
              <a:t>(2PC)</a:t>
            </a:r>
            <a:r>
              <a:rPr lang="zh-CN" altLang="en-US" sz="1400"/>
              <a:t>，不过与</a:t>
            </a:r>
            <a:r>
              <a:rPr lang="en-US" altLang="zh-CN" sz="1400"/>
              <a:t>2PC</a:t>
            </a:r>
            <a:r>
              <a:rPr lang="zh-CN" altLang="en-US" sz="1400"/>
              <a:t>的区别在于，</a:t>
            </a:r>
            <a:r>
              <a:rPr lang="en-US" altLang="zh-CN" sz="1400"/>
              <a:t>leader</a:t>
            </a:r>
            <a:r>
              <a:rPr lang="zh-CN" altLang="en-US" sz="1400"/>
              <a:t>只需要大多数（</a:t>
            </a:r>
            <a:r>
              <a:rPr lang="en-US" altLang="zh-CN" sz="1400"/>
              <a:t>majority</a:t>
            </a:r>
            <a:r>
              <a:rPr lang="zh-CN" altLang="en-US" sz="1400"/>
              <a:t>）节点的回复即可，这样只要超过一半节点处于工作状态则系统就是可用的</a:t>
            </a:r>
            <a:r>
              <a:rPr lang="zh-CN" altLang="en-US" sz="1400" smtClean="0"/>
              <a:t>。</a:t>
            </a:r>
            <a:endParaRPr lang="en-US" altLang="zh-CN" sz="1400" smtClean="0"/>
          </a:p>
          <a:p>
            <a:pPr marL="0" indent="0">
              <a:buNone/>
            </a:pPr>
            <a:r>
              <a:rPr lang="zh-CN" altLang="en-US" sz="1400"/>
              <a:t>不难看到，</a:t>
            </a:r>
            <a:r>
              <a:rPr lang="en-US" altLang="zh-CN" sz="1400"/>
              <a:t>logs</a:t>
            </a:r>
            <a:r>
              <a:rPr lang="zh-CN" altLang="en-US" sz="1400"/>
              <a:t>由顺序编号的</a:t>
            </a:r>
            <a:r>
              <a:rPr lang="en-US" altLang="zh-CN" sz="1400"/>
              <a:t>log entry</a:t>
            </a:r>
            <a:r>
              <a:rPr lang="zh-CN" altLang="en-US" sz="1400"/>
              <a:t>组成 ，每个</a:t>
            </a:r>
            <a:r>
              <a:rPr lang="en-US" altLang="zh-CN" sz="1400"/>
              <a:t>log entry</a:t>
            </a:r>
            <a:r>
              <a:rPr lang="zh-CN" altLang="en-US" sz="1400"/>
              <a:t>除了包含</a:t>
            </a:r>
            <a:r>
              <a:rPr lang="en-US" altLang="zh-CN" sz="1400"/>
              <a:t>command</a:t>
            </a:r>
            <a:r>
              <a:rPr lang="zh-CN" altLang="en-US" sz="1400"/>
              <a:t>，还包含产生该</a:t>
            </a:r>
            <a:r>
              <a:rPr lang="en-US" altLang="zh-CN" sz="1400"/>
              <a:t>log entry</a:t>
            </a:r>
            <a:r>
              <a:rPr lang="zh-CN" altLang="en-US" sz="1400"/>
              <a:t>时的</a:t>
            </a:r>
            <a:r>
              <a:rPr lang="en-US" altLang="zh-CN" sz="1400"/>
              <a:t>leader term</a:t>
            </a:r>
            <a:r>
              <a:rPr lang="zh-CN" altLang="en-US" sz="1400"/>
              <a:t>。从上图可以看到，五个节点的日志并不完全一致</a:t>
            </a:r>
            <a:r>
              <a:rPr lang="zh-CN" altLang="en-US" sz="1400" smtClean="0"/>
              <a:t>，</a:t>
            </a:r>
            <a:r>
              <a:rPr lang="en-US" altLang="zh-CN" sz="1400" smtClean="0"/>
              <a:t>raft</a:t>
            </a:r>
            <a:r>
              <a:rPr lang="zh-CN" altLang="en-US" sz="1400"/>
              <a:t>算法为了保证高可用，并不是强一致性，而是最终一致性，</a:t>
            </a:r>
            <a:r>
              <a:rPr lang="en-US" altLang="zh-CN" sz="1400"/>
              <a:t>leader</a:t>
            </a:r>
            <a:r>
              <a:rPr lang="zh-CN" altLang="en-US" sz="1400"/>
              <a:t>会不断尝试给</a:t>
            </a:r>
            <a:r>
              <a:rPr lang="en-US" altLang="zh-CN" sz="1400"/>
              <a:t>follower</a:t>
            </a:r>
            <a:r>
              <a:rPr lang="zh-CN" altLang="en-US" sz="1400"/>
              <a:t>发</a:t>
            </a:r>
            <a:r>
              <a:rPr lang="en-US" altLang="zh-CN" sz="1400"/>
              <a:t>log entries</a:t>
            </a:r>
            <a:r>
              <a:rPr lang="zh-CN" altLang="en-US" sz="1400"/>
              <a:t>，直到所有节点的</a:t>
            </a:r>
            <a:r>
              <a:rPr lang="en-US" altLang="zh-CN" sz="1400"/>
              <a:t>log entries</a:t>
            </a:r>
            <a:r>
              <a:rPr lang="zh-CN" altLang="en-US" sz="1400"/>
              <a:t>都相同。</a:t>
            </a:r>
          </a:p>
          <a:p>
            <a:pPr marL="0" indent="0">
              <a:buNone/>
            </a:pPr>
            <a:r>
              <a:rPr lang="zh-CN" altLang="en-US" sz="1400"/>
              <a:t>在上面的流程中，</a:t>
            </a:r>
            <a:r>
              <a:rPr lang="en-US" altLang="zh-CN" sz="1400"/>
              <a:t>leader</a:t>
            </a:r>
            <a:r>
              <a:rPr lang="zh-CN" altLang="en-US" sz="1400"/>
              <a:t>只需要日志被复制到大多数节点即可向客户端返回，一旦向客户端返回成功消息，那么系统就必须保证</a:t>
            </a:r>
            <a:r>
              <a:rPr lang="en-US" altLang="zh-CN" sz="1400"/>
              <a:t>log</a:t>
            </a:r>
            <a:r>
              <a:rPr lang="zh-CN" altLang="en-US" sz="1400"/>
              <a:t>（其实是</a:t>
            </a:r>
            <a:r>
              <a:rPr lang="en-US" altLang="zh-CN" sz="1400"/>
              <a:t>log</a:t>
            </a:r>
            <a:r>
              <a:rPr lang="zh-CN" altLang="en-US" sz="1400"/>
              <a:t>所包含的</a:t>
            </a:r>
            <a:r>
              <a:rPr lang="en-US" altLang="zh-CN" sz="1400"/>
              <a:t>command</a:t>
            </a:r>
            <a:r>
              <a:rPr lang="zh-CN" altLang="en-US" sz="1400"/>
              <a:t>）在任何异常的情况下都不会发生回滚。这里有两个词：</a:t>
            </a:r>
            <a:r>
              <a:rPr lang="en-US" altLang="zh-CN" sz="1400"/>
              <a:t>commit</a:t>
            </a:r>
            <a:r>
              <a:rPr lang="zh-CN" altLang="en-US" sz="1400"/>
              <a:t>（</a:t>
            </a:r>
            <a:r>
              <a:rPr lang="en-US" altLang="zh-CN" sz="1400"/>
              <a:t>committed</a:t>
            </a:r>
            <a:r>
              <a:rPr lang="zh-CN" altLang="en-US" sz="1400"/>
              <a:t>），</a:t>
            </a:r>
            <a:r>
              <a:rPr lang="en-US" altLang="zh-CN" sz="1400"/>
              <a:t>apply(applied)</a:t>
            </a:r>
            <a:r>
              <a:rPr lang="zh-CN" altLang="en-US" sz="1400"/>
              <a:t>，前者是指日志被复制到了大多数节点后日志的状态；而后者则是节点将日志应用到状态机，真正影响到节点状态。</a:t>
            </a:r>
          </a:p>
          <a:p>
            <a:pPr marL="0" indent="0">
              <a:buNone/>
            </a:pPr>
            <a:endParaRPr lang="zh-CN" altLang="en-US" sz="1400"/>
          </a:p>
        </p:txBody>
      </p:sp>
      <p:pic>
        <p:nvPicPr>
          <p:cNvPr id="4" name="图片 3"/>
          <p:cNvPicPr>
            <a:picLocks noChangeAspect="1"/>
          </p:cNvPicPr>
          <p:nvPr/>
        </p:nvPicPr>
        <p:blipFill>
          <a:blip r:embed="rId3"/>
          <a:stretch>
            <a:fillRect/>
          </a:stretch>
        </p:blipFill>
        <p:spPr>
          <a:xfrm>
            <a:off x="6327238" y="966650"/>
            <a:ext cx="5684247" cy="5161765"/>
          </a:xfrm>
          <a:prstGeom prst="rect">
            <a:avLst/>
          </a:prstGeom>
        </p:spPr>
      </p:pic>
    </p:spTree>
    <p:extLst>
      <p:ext uri="{BB962C8B-B14F-4D97-AF65-F5344CB8AC3E}">
        <p14:creationId xmlns:p14="http://schemas.microsoft.com/office/powerpoint/2010/main" val="3602463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mtClean="0"/>
              <a:t>Raft - Safety</a:t>
            </a:r>
            <a:endParaRPr lang="zh-CN" altLang="en-US"/>
          </a:p>
        </p:txBody>
      </p:sp>
      <p:sp>
        <p:nvSpPr>
          <p:cNvPr id="5" name="内容占位符 4"/>
          <p:cNvSpPr>
            <a:spLocks noGrp="1"/>
          </p:cNvSpPr>
          <p:nvPr>
            <p:ph idx="1"/>
          </p:nvPr>
        </p:nvSpPr>
        <p:spPr>
          <a:xfrm>
            <a:off x="612058" y="966651"/>
            <a:ext cx="10515600" cy="950639"/>
          </a:xfrm>
        </p:spPr>
        <p:txBody>
          <a:bodyPr>
            <a:noAutofit/>
          </a:bodyPr>
          <a:lstStyle/>
          <a:p>
            <a:pPr marL="0" indent="0">
              <a:buNone/>
            </a:pPr>
            <a:r>
              <a:rPr lang="zh-CN" altLang="en-US" sz="1800" smtClean="0"/>
              <a:t>在</a:t>
            </a:r>
            <a:r>
              <a:rPr lang="zh-CN" altLang="en-US" sz="1800"/>
              <a:t>这个过程中可能会出现一种特殊故障：如果</a:t>
            </a:r>
            <a:r>
              <a:rPr lang="en-US" altLang="zh-CN" sz="1800"/>
              <a:t>leader</a:t>
            </a:r>
            <a:r>
              <a:rPr lang="zh-CN" altLang="en-US" sz="1800"/>
              <a:t>崩溃了，它所记录的日志没有完全被复制，会造成日志不一致的情况，</a:t>
            </a:r>
            <a:r>
              <a:rPr lang="en-US" altLang="zh-CN" sz="1800"/>
              <a:t>follower</a:t>
            </a:r>
            <a:r>
              <a:rPr lang="zh-CN" altLang="en-US" sz="1800"/>
              <a:t>相比于当前的</a:t>
            </a:r>
            <a:r>
              <a:rPr lang="en-US" altLang="zh-CN" sz="1800"/>
              <a:t>leader</a:t>
            </a:r>
            <a:r>
              <a:rPr lang="zh-CN" altLang="en-US" sz="1800"/>
              <a:t>可能会丢失几条日志，也可能会额外多出几条日志，这种情况可能会持续几个</a:t>
            </a:r>
            <a:r>
              <a:rPr lang="en-US" altLang="zh-CN" sz="1800"/>
              <a:t>term</a:t>
            </a:r>
            <a:r>
              <a:rPr lang="zh-CN" altLang="en-US" sz="1800"/>
              <a:t>。</a:t>
            </a:r>
            <a:r>
              <a:rPr lang="zh-CN" altLang="en-US" sz="1800" smtClean="0"/>
              <a:t>如图</a:t>
            </a:r>
            <a:r>
              <a:rPr lang="zh-CN" altLang="en-US" sz="1800"/>
              <a:t>所示：</a:t>
            </a:r>
          </a:p>
        </p:txBody>
      </p:sp>
      <p:pic>
        <p:nvPicPr>
          <p:cNvPr id="6" name="图片 5"/>
          <p:cNvPicPr>
            <a:picLocks noChangeAspect="1"/>
          </p:cNvPicPr>
          <p:nvPr/>
        </p:nvPicPr>
        <p:blipFill>
          <a:blip r:embed="rId3"/>
          <a:stretch>
            <a:fillRect/>
          </a:stretch>
        </p:blipFill>
        <p:spPr>
          <a:xfrm>
            <a:off x="7073388" y="1730479"/>
            <a:ext cx="4813812" cy="3238528"/>
          </a:xfrm>
          <a:prstGeom prst="rect">
            <a:avLst/>
          </a:prstGeom>
        </p:spPr>
      </p:pic>
      <p:sp>
        <p:nvSpPr>
          <p:cNvPr id="7" name="内容占位符 4"/>
          <p:cNvSpPr txBox="1">
            <a:spLocks/>
          </p:cNvSpPr>
          <p:nvPr/>
        </p:nvSpPr>
        <p:spPr>
          <a:xfrm>
            <a:off x="518651" y="1917290"/>
            <a:ext cx="6649065" cy="4434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800"/>
          </a:p>
        </p:txBody>
      </p:sp>
      <p:sp>
        <p:nvSpPr>
          <p:cNvPr id="8" name="矩形 7"/>
          <p:cNvSpPr/>
          <p:nvPr/>
        </p:nvSpPr>
        <p:spPr>
          <a:xfrm>
            <a:off x="717293" y="1872306"/>
            <a:ext cx="6096000" cy="4524315"/>
          </a:xfrm>
          <a:prstGeom prst="rect">
            <a:avLst/>
          </a:prstGeom>
        </p:spPr>
        <p:txBody>
          <a:bodyPr>
            <a:spAutoFit/>
          </a:bodyPr>
          <a:lstStyle/>
          <a:p>
            <a:r>
              <a:rPr lang="zh-CN" altLang="en-US" smtClean="0"/>
              <a:t>在图</a:t>
            </a:r>
            <a:r>
              <a:rPr lang="zh-CN" altLang="en-US"/>
              <a:t>中，框内的数字是</a:t>
            </a:r>
            <a:r>
              <a:rPr lang="en-US" altLang="zh-CN"/>
              <a:t>term</a:t>
            </a:r>
            <a:r>
              <a:rPr lang="zh-CN" altLang="en-US"/>
              <a:t>编号，</a:t>
            </a:r>
            <a:r>
              <a:rPr lang="en-US" altLang="zh-CN"/>
              <a:t>a</a:t>
            </a:r>
            <a:r>
              <a:rPr lang="zh-CN" altLang="en-US"/>
              <a:t>、</a:t>
            </a:r>
            <a:r>
              <a:rPr lang="en-US" altLang="zh-CN"/>
              <a:t>b</a:t>
            </a:r>
            <a:r>
              <a:rPr lang="zh-CN" altLang="en-US"/>
              <a:t>丢失了一些命令，</a:t>
            </a:r>
            <a:r>
              <a:rPr lang="en-US" altLang="zh-CN"/>
              <a:t>c</a:t>
            </a:r>
            <a:r>
              <a:rPr lang="zh-CN" altLang="en-US"/>
              <a:t>、</a:t>
            </a:r>
            <a:r>
              <a:rPr lang="en-US" altLang="zh-CN"/>
              <a:t>d</a:t>
            </a:r>
            <a:r>
              <a:rPr lang="zh-CN" altLang="en-US"/>
              <a:t>多出来了一些命令，</a:t>
            </a:r>
            <a:r>
              <a:rPr lang="en-US" altLang="zh-CN"/>
              <a:t>e</a:t>
            </a:r>
            <a:r>
              <a:rPr lang="zh-CN" altLang="en-US"/>
              <a:t>、</a:t>
            </a:r>
            <a:r>
              <a:rPr lang="en-US" altLang="zh-CN"/>
              <a:t>f</a:t>
            </a:r>
            <a:r>
              <a:rPr lang="zh-CN" altLang="en-US"/>
              <a:t>既有丢失也有增多，这些情况都有可能发生。比如</a:t>
            </a:r>
            <a:r>
              <a:rPr lang="en-US" altLang="zh-CN"/>
              <a:t>f</a:t>
            </a:r>
            <a:r>
              <a:rPr lang="zh-CN" altLang="en-US"/>
              <a:t>可能发生在这样的情况下：</a:t>
            </a:r>
            <a:r>
              <a:rPr lang="en-US" altLang="zh-CN"/>
              <a:t>f</a:t>
            </a:r>
            <a:r>
              <a:rPr lang="zh-CN" altLang="en-US"/>
              <a:t>节点在</a:t>
            </a:r>
            <a:r>
              <a:rPr lang="en-US" altLang="zh-CN"/>
              <a:t>term2</a:t>
            </a:r>
            <a:r>
              <a:rPr lang="zh-CN" altLang="en-US"/>
              <a:t>时是</a:t>
            </a:r>
            <a:r>
              <a:rPr lang="en-US" altLang="zh-CN"/>
              <a:t>leader</a:t>
            </a:r>
            <a:r>
              <a:rPr lang="zh-CN" altLang="en-US"/>
              <a:t>，在此期间写入了几条命令，然后在提交之前崩溃了，在之后的</a:t>
            </a:r>
            <a:r>
              <a:rPr lang="en-US" altLang="zh-CN"/>
              <a:t>term3</a:t>
            </a:r>
            <a:r>
              <a:rPr lang="zh-CN" altLang="en-US"/>
              <a:t>中它很快重启并再次成为</a:t>
            </a:r>
            <a:r>
              <a:rPr lang="en-US" altLang="zh-CN"/>
              <a:t>leader</a:t>
            </a:r>
            <a:r>
              <a:rPr lang="zh-CN" altLang="en-US"/>
              <a:t>，又写入了几条日志，在提交之前又崩溃了，等他苏醒过来时新的</a:t>
            </a:r>
            <a:r>
              <a:rPr lang="en-US" altLang="zh-CN"/>
              <a:t>leader</a:t>
            </a:r>
            <a:r>
              <a:rPr lang="zh-CN" altLang="en-US"/>
              <a:t>来了，就形成了上图情形。在</a:t>
            </a:r>
            <a:r>
              <a:rPr lang="en-US" altLang="zh-CN"/>
              <a:t>Raft</a:t>
            </a:r>
            <a:r>
              <a:rPr lang="zh-CN" altLang="en-US"/>
              <a:t>中，</a:t>
            </a:r>
            <a:r>
              <a:rPr lang="en-US" altLang="zh-CN"/>
              <a:t>leader</a:t>
            </a:r>
            <a:r>
              <a:rPr lang="zh-CN" altLang="en-US"/>
              <a:t>通过强制</a:t>
            </a:r>
            <a:r>
              <a:rPr lang="en-US" altLang="zh-CN"/>
              <a:t>follower</a:t>
            </a:r>
            <a:r>
              <a:rPr lang="zh-CN" altLang="en-US"/>
              <a:t>复制自己的日志来解决上述日志不一致的情形，那么冲突的日志将会被重写。为了让日志一致，先找到最新的一致的那条日志</a:t>
            </a:r>
            <a:r>
              <a:rPr lang="en-US" altLang="zh-CN"/>
              <a:t>(</a:t>
            </a:r>
            <a:r>
              <a:rPr lang="zh-CN" altLang="en-US"/>
              <a:t>如</a:t>
            </a:r>
            <a:r>
              <a:rPr lang="en-US" altLang="zh-CN"/>
              <a:t>f</a:t>
            </a:r>
            <a:r>
              <a:rPr lang="zh-CN" altLang="en-US"/>
              <a:t>中索引为</a:t>
            </a:r>
            <a:r>
              <a:rPr lang="en-US" altLang="zh-CN"/>
              <a:t>3</a:t>
            </a:r>
            <a:r>
              <a:rPr lang="zh-CN" altLang="en-US"/>
              <a:t>的日志条目</a:t>
            </a:r>
            <a:r>
              <a:rPr lang="en-US" altLang="zh-CN"/>
              <a:t>)</a:t>
            </a:r>
            <a:r>
              <a:rPr lang="zh-CN" altLang="en-US"/>
              <a:t>，然后把</a:t>
            </a:r>
            <a:r>
              <a:rPr lang="en-US" altLang="zh-CN"/>
              <a:t>follower</a:t>
            </a:r>
            <a:r>
              <a:rPr lang="zh-CN" altLang="en-US"/>
              <a:t>之后的日志全部删除，</a:t>
            </a:r>
            <a:r>
              <a:rPr lang="en-US" altLang="zh-CN"/>
              <a:t>leader</a:t>
            </a:r>
            <a:r>
              <a:rPr lang="zh-CN" altLang="en-US"/>
              <a:t>再把自己在那之后的日志一股脑推送给</a:t>
            </a:r>
            <a:r>
              <a:rPr lang="en-US" altLang="zh-CN"/>
              <a:t>follower</a:t>
            </a:r>
            <a:r>
              <a:rPr lang="zh-CN" altLang="en-US"/>
              <a:t>，这样就实现了一致。而寻找该条日志，可以通过</a:t>
            </a:r>
            <a:r>
              <a:rPr lang="en-US" altLang="zh-CN"/>
              <a:t>AppendEntries RPC</a:t>
            </a:r>
            <a:r>
              <a:rPr lang="zh-CN" altLang="en-US"/>
              <a:t>，该</a:t>
            </a:r>
            <a:r>
              <a:rPr lang="en-US" altLang="zh-CN"/>
              <a:t>RPC</a:t>
            </a:r>
            <a:r>
              <a:rPr lang="zh-CN" altLang="en-US"/>
              <a:t>中包含着下一次要执行的命令索引，如果能和</a:t>
            </a:r>
            <a:r>
              <a:rPr lang="en-US" altLang="zh-CN"/>
              <a:t>follower</a:t>
            </a:r>
            <a:r>
              <a:rPr lang="zh-CN" altLang="en-US"/>
              <a:t>的当前索引对上，那就执行，否则拒绝，然后</a:t>
            </a:r>
            <a:r>
              <a:rPr lang="en-US" altLang="zh-CN"/>
              <a:t>leader</a:t>
            </a:r>
            <a:r>
              <a:rPr lang="zh-CN" altLang="en-US"/>
              <a:t>将会逐次递减索引，直到找到相同的那条日志。</a:t>
            </a:r>
          </a:p>
        </p:txBody>
      </p:sp>
    </p:spTree>
    <p:extLst>
      <p:ext uri="{BB962C8B-B14F-4D97-AF65-F5344CB8AC3E}">
        <p14:creationId xmlns:p14="http://schemas.microsoft.com/office/powerpoint/2010/main" val="3558381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达成共识面对的问题</a:t>
            </a:r>
            <a:endParaRPr lang="zh-CN" altLang="en-US"/>
          </a:p>
        </p:txBody>
      </p:sp>
      <p:sp>
        <p:nvSpPr>
          <p:cNvPr id="3" name="内容占位符 2"/>
          <p:cNvSpPr>
            <a:spLocks noGrp="1"/>
          </p:cNvSpPr>
          <p:nvPr>
            <p:ph idx="1"/>
          </p:nvPr>
        </p:nvSpPr>
        <p:spPr/>
        <p:txBody>
          <a:bodyPr/>
          <a:lstStyle/>
          <a:p>
            <a:r>
              <a:rPr lang="zh-CN" altLang="en-US"/>
              <a:t>理论上，如果分布式系统中各节点都能以十分“理想”的性能（瞬间响应、超高吞吐）稳定运行，节点之间通信瞬时送达（如量子纠缠），则实现共识过程并不十分困难，简单地通过广播进行瞬时投票和应答即可。</a:t>
            </a:r>
          </a:p>
          <a:p>
            <a:r>
              <a:rPr lang="zh-CN" altLang="en-US"/>
              <a:t>可惜地是，现实中这样的“理想”系统并不存在。不同节点之间通信存在延迟（光速物理限制、通信处理延迟），并且任意环节都可能存在故障（系统规模越大，发生故障可能性越高）。如通信网络会发生中断、节点会发生故障、甚至存在被入侵的节点故意伪造消息，破坏正常的共识过程</a:t>
            </a:r>
            <a:r>
              <a:rPr lang="zh-CN" altLang="en-US" smtClean="0"/>
              <a:t>。</a:t>
            </a:r>
            <a:endParaRPr lang="zh-CN" altLang="en-US"/>
          </a:p>
        </p:txBody>
      </p:sp>
    </p:spTree>
    <p:extLst>
      <p:ext uri="{BB962C8B-B14F-4D97-AF65-F5344CB8AC3E}">
        <p14:creationId xmlns:p14="http://schemas.microsoft.com/office/powerpoint/2010/main" val="3599852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Raft - State Machine Safety</a:t>
            </a:r>
            <a:endParaRPr lang="zh-CN" altLang="en-US"/>
          </a:p>
        </p:txBody>
      </p:sp>
      <p:sp>
        <p:nvSpPr>
          <p:cNvPr id="5" name="内容占位符 4"/>
          <p:cNvSpPr>
            <a:spLocks noGrp="1"/>
          </p:cNvSpPr>
          <p:nvPr>
            <p:ph idx="1"/>
          </p:nvPr>
        </p:nvSpPr>
        <p:spPr>
          <a:xfrm>
            <a:off x="612058" y="966651"/>
            <a:ext cx="10515600" cy="2091181"/>
          </a:xfrm>
        </p:spPr>
        <p:txBody>
          <a:bodyPr>
            <a:noAutofit/>
          </a:bodyPr>
          <a:lstStyle/>
          <a:p>
            <a:pPr marL="0" indent="0">
              <a:buNone/>
            </a:pPr>
            <a:r>
              <a:rPr lang="zh-CN" altLang="en-US" sz="2000"/>
              <a:t>如果节点将某一位置的</a:t>
            </a:r>
            <a:r>
              <a:rPr lang="en-US" altLang="zh-CN" sz="2000" dirty="0"/>
              <a:t>log entry</a:t>
            </a:r>
            <a:r>
              <a:rPr lang="zh-CN" altLang="en-US" sz="2000"/>
              <a:t>应用到了状态机，那么其他节点在同一位置不能应用不同的日志。简单点来说，所有节点在同一位置（</a:t>
            </a:r>
            <a:r>
              <a:rPr lang="en-US" altLang="zh-CN" sz="2000" dirty="0"/>
              <a:t>index in log entries</a:t>
            </a:r>
            <a:r>
              <a:rPr lang="zh-CN" altLang="en-US" sz="2000"/>
              <a:t>）应该应用同样的日志。但是似乎有某些情况会违背这个原则</a:t>
            </a:r>
            <a:r>
              <a:rPr lang="zh-CN" altLang="en-US" sz="2000" smtClean="0"/>
              <a:t>。</a:t>
            </a:r>
            <a:endParaRPr lang="en-US" altLang="zh-CN" sz="2000" dirty="0" smtClean="0"/>
          </a:p>
          <a:p>
            <a:pPr marL="0" indent="0">
              <a:buNone/>
            </a:pPr>
            <a:r>
              <a:rPr lang="zh-CN" altLang="en-US" sz="2000" smtClean="0"/>
              <a:t>右图</a:t>
            </a:r>
            <a:r>
              <a:rPr lang="zh-CN" altLang="en-US" sz="2000"/>
              <a:t>是一个较为复杂的情况。在时刻</a:t>
            </a:r>
            <a:r>
              <a:rPr lang="en-US" altLang="zh-CN" sz="2000" dirty="0"/>
              <a:t>(a), s1</a:t>
            </a:r>
            <a:r>
              <a:rPr lang="zh-CN" altLang="en-US" sz="2000"/>
              <a:t>是</a:t>
            </a:r>
            <a:r>
              <a:rPr lang="en-US" altLang="zh-CN" sz="2000" dirty="0"/>
              <a:t>leader</a:t>
            </a:r>
            <a:r>
              <a:rPr lang="zh-CN" altLang="en-US" sz="2000"/>
              <a:t>，在</a:t>
            </a:r>
            <a:r>
              <a:rPr lang="en-US" altLang="zh-CN" sz="2000" dirty="0"/>
              <a:t>term2</a:t>
            </a:r>
            <a:r>
              <a:rPr lang="zh-CN" altLang="en-US" sz="2000"/>
              <a:t>提交的日志只赋值到了</a:t>
            </a:r>
            <a:r>
              <a:rPr lang="en-US" altLang="zh-CN" sz="2000" dirty="0"/>
              <a:t>s1 s2</a:t>
            </a:r>
            <a:r>
              <a:rPr lang="zh-CN" altLang="en-US" sz="2000"/>
              <a:t>两个节点就</a:t>
            </a:r>
            <a:r>
              <a:rPr lang="en-US" altLang="zh-CN" sz="2000" dirty="0"/>
              <a:t>crash</a:t>
            </a:r>
            <a:r>
              <a:rPr lang="zh-CN" altLang="en-US" sz="2000"/>
              <a:t>了。在时刻（</a:t>
            </a:r>
            <a:r>
              <a:rPr lang="en-US" altLang="zh-CN" sz="2000" dirty="0"/>
              <a:t>b), s5</a:t>
            </a:r>
            <a:r>
              <a:rPr lang="zh-CN" altLang="en-US" sz="2000"/>
              <a:t>成为了</a:t>
            </a:r>
            <a:r>
              <a:rPr lang="en-US" altLang="zh-CN" sz="2000" dirty="0"/>
              <a:t>term 3</a:t>
            </a:r>
            <a:r>
              <a:rPr lang="zh-CN" altLang="en-US" sz="2000"/>
              <a:t>的</a:t>
            </a:r>
            <a:r>
              <a:rPr lang="en-US" altLang="zh-CN" sz="2000" dirty="0"/>
              <a:t>leader</a:t>
            </a:r>
            <a:r>
              <a:rPr lang="zh-CN" altLang="en-US" sz="2000"/>
              <a:t>，日志只赋值到了</a:t>
            </a:r>
            <a:r>
              <a:rPr lang="en-US" altLang="zh-CN" sz="2000" dirty="0"/>
              <a:t>s5</a:t>
            </a:r>
            <a:r>
              <a:rPr lang="zh-CN" altLang="en-US" sz="2000"/>
              <a:t>，然后</a:t>
            </a:r>
            <a:r>
              <a:rPr lang="en-US" altLang="zh-CN" sz="2000" dirty="0"/>
              <a:t>crash</a:t>
            </a:r>
            <a:r>
              <a:rPr lang="zh-CN" altLang="en-US" sz="2000"/>
              <a:t>。然后在</a:t>
            </a:r>
            <a:r>
              <a:rPr lang="en-US" altLang="zh-CN" sz="2000" dirty="0"/>
              <a:t>(c)</a:t>
            </a:r>
            <a:r>
              <a:rPr lang="zh-CN" altLang="en-US" sz="2000"/>
              <a:t>时刻，</a:t>
            </a:r>
            <a:r>
              <a:rPr lang="en-US" altLang="zh-CN" sz="2000" dirty="0"/>
              <a:t>s1</a:t>
            </a:r>
            <a:r>
              <a:rPr lang="zh-CN" altLang="en-US" sz="2000"/>
              <a:t>又成为了</a:t>
            </a:r>
            <a:r>
              <a:rPr lang="en-US" altLang="zh-CN" sz="2000" dirty="0"/>
              <a:t>term 4</a:t>
            </a:r>
            <a:r>
              <a:rPr lang="zh-CN" altLang="en-US" sz="2000"/>
              <a:t>的</a:t>
            </a:r>
            <a:r>
              <a:rPr lang="en-US" altLang="zh-CN" sz="2000" dirty="0"/>
              <a:t>leader</a:t>
            </a:r>
            <a:r>
              <a:rPr lang="zh-CN" altLang="en-US" sz="2000"/>
              <a:t>，开始赋值日志，于是把</a:t>
            </a:r>
            <a:r>
              <a:rPr lang="en-US" altLang="zh-CN" sz="2000" dirty="0"/>
              <a:t>term2</a:t>
            </a:r>
            <a:r>
              <a:rPr lang="zh-CN" altLang="en-US" sz="2000"/>
              <a:t>的日志复制到了</a:t>
            </a:r>
            <a:r>
              <a:rPr lang="en-US" altLang="zh-CN" sz="2000" dirty="0"/>
              <a:t>s3</a:t>
            </a:r>
            <a:r>
              <a:rPr lang="zh-CN" altLang="en-US" sz="2000"/>
              <a:t>，此刻，可以看出</a:t>
            </a:r>
            <a:r>
              <a:rPr lang="en-US" altLang="zh-CN" sz="2000" dirty="0"/>
              <a:t>term2</a:t>
            </a:r>
            <a:r>
              <a:rPr lang="zh-CN" altLang="en-US" sz="2000"/>
              <a:t>对应的日志已经被复制到了</a:t>
            </a:r>
            <a:r>
              <a:rPr lang="en-US" altLang="zh-CN" sz="2000" dirty="0"/>
              <a:t>majority</a:t>
            </a:r>
            <a:r>
              <a:rPr lang="zh-CN" altLang="en-US" sz="2000"/>
              <a:t>，因此是</a:t>
            </a:r>
            <a:r>
              <a:rPr lang="en-US" altLang="zh-CN" sz="2000" dirty="0"/>
              <a:t>committed</a:t>
            </a:r>
            <a:r>
              <a:rPr lang="zh-CN" altLang="en-US" sz="2000"/>
              <a:t>，可以被状态机应用。不幸的是，接下来（</a:t>
            </a:r>
            <a:r>
              <a:rPr lang="en-US" altLang="zh-CN" sz="2000" dirty="0"/>
              <a:t>d</a:t>
            </a:r>
            <a:r>
              <a:rPr lang="zh-CN" altLang="en-US" sz="2000"/>
              <a:t>）时刻，</a:t>
            </a:r>
            <a:r>
              <a:rPr lang="en-US" altLang="zh-CN" sz="2000" dirty="0"/>
              <a:t>s1</a:t>
            </a:r>
            <a:r>
              <a:rPr lang="zh-CN" altLang="en-US" sz="2000"/>
              <a:t>又</a:t>
            </a:r>
            <a:r>
              <a:rPr lang="en-US" altLang="zh-CN" sz="2000" dirty="0"/>
              <a:t>crash</a:t>
            </a:r>
            <a:r>
              <a:rPr lang="zh-CN" altLang="en-US" sz="2000"/>
              <a:t>了，</a:t>
            </a:r>
            <a:r>
              <a:rPr lang="en-US" altLang="zh-CN" sz="2000" dirty="0"/>
              <a:t>s5</a:t>
            </a:r>
            <a:r>
              <a:rPr lang="zh-CN" altLang="en-US" sz="2000"/>
              <a:t>重新当选，然后将</a:t>
            </a:r>
            <a:r>
              <a:rPr lang="en-US" altLang="zh-CN" sz="2000" dirty="0"/>
              <a:t>term3</a:t>
            </a:r>
            <a:r>
              <a:rPr lang="zh-CN" altLang="en-US" sz="2000"/>
              <a:t>的日志复制到所有节点，这就出现了一种奇怪的现象：被复制到大多数节点（或者说可能已经应用）的日志被回滚</a:t>
            </a:r>
            <a:r>
              <a:rPr lang="zh-CN" altLang="en-US" sz="2000" smtClean="0"/>
              <a:t>。</a:t>
            </a:r>
            <a:endParaRPr lang="zh-CN" altLang="en-US" sz="2000"/>
          </a:p>
        </p:txBody>
      </p:sp>
      <p:pic>
        <p:nvPicPr>
          <p:cNvPr id="3" name="图片 2"/>
          <p:cNvPicPr>
            <a:picLocks noChangeAspect="1"/>
          </p:cNvPicPr>
          <p:nvPr/>
        </p:nvPicPr>
        <p:blipFill>
          <a:blip r:embed="rId3"/>
          <a:stretch>
            <a:fillRect/>
          </a:stretch>
        </p:blipFill>
        <p:spPr>
          <a:xfrm>
            <a:off x="2986550" y="3747676"/>
            <a:ext cx="6582696" cy="3110324"/>
          </a:xfrm>
          <a:prstGeom prst="rect">
            <a:avLst/>
          </a:prstGeom>
        </p:spPr>
      </p:pic>
    </p:spTree>
    <p:extLst>
      <p:ext uri="{BB962C8B-B14F-4D97-AF65-F5344CB8AC3E}">
        <p14:creationId xmlns:p14="http://schemas.microsoft.com/office/powerpoint/2010/main" val="4067396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Raft - State Machine Safety</a:t>
            </a:r>
            <a:endParaRPr lang="zh-CN" altLang="en-US"/>
          </a:p>
        </p:txBody>
      </p:sp>
      <p:sp>
        <p:nvSpPr>
          <p:cNvPr id="5" name="内容占位符 4"/>
          <p:cNvSpPr>
            <a:spLocks noGrp="1"/>
          </p:cNvSpPr>
          <p:nvPr>
            <p:ph idx="1"/>
          </p:nvPr>
        </p:nvSpPr>
        <p:spPr>
          <a:xfrm>
            <a:off x="612058" y="966651"/>
            <a:ext cx="10515600" cy="2548260"/>
          </a:xfrm>
        </p:spPr>
        <p:txBody>
          <a:bodyPr>
            <a:noAutofit/>
          </a:bodyPr>
          <a:lstStyle/>
          <a:p>
            <a:pPr marL="0" indent="0">
              <a:buNone/>
            </a:pPr>
            <a:r>
              <a:rPr lang="zh-CN" altLang="en-US" sz="2000" smtClean="0"/>
              <a:t>究</a:t>
            </a:r>
            <a:r>
              <a:rPr lang="zh-CN" altLang="en-US" sz="2000"/>
              <a:t>其根本，是因为</a:t>
            </a:r>
            <a:r>
              <a:rPr lang="en-US" altLang="zh-CN" sz="2000" dirty="0"/>
              <a:t>term4</a:t>
            </a:r>
            <a:r>
              <a:rPr lang="zh-CN" altLang="en-US" sz="2000"/>
              <a:t>时的</a:t>
            </a:r>
            <a:r>
              <a:rPr lang="en-US" altLang="zh-CN" sz="2000" dirty="0"/>
              <a:t>leader s1</a:t>
            </a:r>
            <a:r>
              <a:rPr lang="zh-CN" altLang="en-US" sz="2000"/>
              <a:t>在（</a:t>
            </a:r>
            <a:r>
              <a:rPr lang="en-US" altLang="zh-CN" sz="2000" dirty="0"/>
              <a:t>C</a:t>
            </a:r>
            <a:r>
              <a:rPr lang="zh-CN" altLang="en-US" sz="2000"/>
              <a:t>）时刻提交了之前</a:t>
            </a:r>
            <a:r>
              <a:rPr lang="en-US" altLang="zh-CN" sz="2000" dirty="0"/>
              <a:t>term2</a:t>
            </a:r>
            <a:r>
              <a:rPr lang="zh-CN" altLang="en-US" sz="2000"/>
              <a:t>任期的日志</a:t>
            </a:r>
            <a:r>
              <a:rPr lang="zh-CN" altLang="en-US" sz="2000" smtClean="0"/>
              <a:t>。</a:t>
            </a:r>
            <a:endParaRPr lang="en-US" altLang="zh-CN" sz="2000" dirty="0" smtClean="0"/>
          </a:p>
          <a:p>
            <a:pPr marL="0" indent="0">
              <a:buNone/>
            </a:pPr>
            <a:r>
              <a:rPr lang="zh-CN" altLang="en-US" sz="2000" smtClean="0"/>
              <a:t>为了</a:t>
            </a:r>
            <a:r>
              <a:rPr lang="zh-CN" altLang="en-US" sz="2000"/>
              <a:t>杜绝这种情况的</a:t>
            </a:r>
            <a:r>
              <a:rPr lang="zh-CN" altLang="en-US" sz="2000" smtClean="0"/>
              <a:t>发生，某个</a:t>
            </a:r>
            <a:r>
              <a:rPr lang="en-US" altLang="zh-CN" sz="2000" dirty="0"/>
              <a:t>leader</a:t>
            </a:r>
            <a:r>
              <a:rPr lang="zh-CN" altLang="en-US" sz="2000"/>
              <a:t>选举成功之后，不会直接提交前任</a:t>
            </a:r>
            <a:r>
              <a:rPr lang="en-US" altLang="zh-CN" sz="2000" dirty="0"/>
              <a:t>leader</a:t>
            </a:r>
            <a:r>
              <a:rPr lang="zh-CN" altLang="en-US" sz="2000"/>
              <a:t>时期的日志，而是通过提交当前任期的日志的时候“顺手”把之前的日志也提交了，具体怎么实现了，在</a:t>
            </a:r>
            <a:r>
              <a:rPr lang="en-US" altLang="zh-CN" sz="2000" dirty="0"/>
              <a:t>log matching</a:t>
            </a:r>
            <a:r>
              <a:rPr lang="zh-CN" altLang="en-US" sz="2000"/>
              <a:t>部分有详细介绍。那么问题来了，如果</a:t>
            </a:r>
            <a:r>
              <a:rPr lang="en-US" altLang="zh-CN" sz="2000" dirty="0"/>
              <a:t>leader</a:t>
            </a:r>
            <a:r>
              <a:rPr lang="zh-CN" altLang="en-US" sz="2000"/>
              <a:t>被选举后没有收到客户端的请求呢，论文中有提到，在任期开始的时候发立即尝试复制、提交一条空的</a:t>
            </a:r>
            <a:r>
              <a:rPr lang="en-US" altLang="zh-CN" sz="2000" dirty="0"/>
              <a:t>log</a:t>
            </a:r>
            <a:r>
              <a:rPr lang="zh-CN" altLang="en-US" sz="2000" smtClean="0"/>
              <a:t>。</a:t>
            </a:r>
            <a:endParaRPr lang="en-US" altLang="zh-CN" sz="2000" dirty="0" smtClean="0"/>
          </a:p>
          <a:p>
            <a:pPr marL="0" indent="0">
              <a:buNone/>
            </a:pPr>
            <a:r>
              <a:rPr lang="zh-CN" altLang="en-US" sz="2000"/>
              <a:t>因此，在上图中，不会出现（</a:t>
            </a:r>
            <a:r>
              <a:rPr lang="en-US" altLang="zh-CN" sz="2000" dirty="0"/>
              <a:t>C</a:t>
            </a:r>
            <a:r>
              <a:rPr lang="zh-CN" altLang="en-US" sz="2000"/>
              <a:t>）时刻的情况，即</a:t>
            </a:r>
            <a:r>
              <a:rPr lang="en-US" altLang="zh-CN" sz="2000" dirty="0"/>
              <a:t>term4</a:t>
            </a:r>
            <a:r>
              <a:rPr lang="zh-CN" altLang="en-US" sz="2000"/>
              <a:t>任期的</a:t>
            </a:r>
            <a:r>
              <a:rPr lang="en-US" altLang="zh-CN" sz="2000" dirty="0"/>
              <a:t>leader s1</a:t>
            </a:r>
            <a:r>
              <a:rPr lang="zh-CN" altLang="en-US" sz="2000"/>
              <a:t>不会复制</a:t>
            </a:r>
            <a:r>
              <a:rPr lang="en-US" altLang="zh-CN" sz="2000" dirty="0"/>
              <a:t>term2</a:t>
            </a:r>
            <a:r>
              <a:rPr lang="zh-CN" altLang="en-US" sz="2000"/>
              <a:t>的日志到</a:t>
            </a:r>
            <a:r>
              <a:rPr lang="en-US" altLang="zh-CN" sz="2000" dirty="0"/>
              <a:t>s3</a:t>
            </a:r>
            <a:r>
              <a:rPr lang="zh-CN" altLang="en-US" sz="2000"/>
              <a:t>。而是如同</a:t>
            </a:r>
            <a:r>
              <a:rPr lang="en-US" altLang="zh-CN" sz="2000" dirty="0"/>
              <a:t>(e)</a:t>
            </a:r>
            <a:r>
              <a:rPr lang="zh-CN" altLang="en-US" sz="2000"/>
              <a:t>描述的情况，通过复制</a:t>
            </a:r>
            <a:r>
              <a:rPr lang="en-US" altLang="zh-CN" sz="2000" dirty="0"/>
              <a:t>-</a:t>
            </a:r>
            <a:r>
              <a:rPr lang="zh-CN" altLang="en-US" sz="2000"/>
              <a:t>提交 </a:t>
            </a:r>
            <a:r>
              <a:rPr lang="en-US" altLang="zh-CN" sz="2000" dirty="0"/>
              <a:t>term4</a:t>
            </a:r>
            <a:r>
              <a:rPr lang="zh-CN" altLang="en-US" sz="2000"/>
              <a:t>的日志顺便提交</a:t>
            </a:r>
            <a:r>
              <a:rPr lang="en-US" altLang="zh-CN" sz="2000" dirty="0"/>
              <a:t>term2</a:t>
            </a:r>
            <a:r>
              <a:rPr lang="zh-CN" altLang="en-US" sz="2000"/>
              <a:t>的日志。如果</a:t>
            </a:r>
            <a:r>
              <a:rPr lang="en-US" altLang="zh-CN" sz="2000" dirty="0"/>
              <a:t>term4</a:t>
            </a:r>
            <a:r>
              <a:rPr lang="zh-CN" altLang="en-US" sz="2000"/>
              <a:t>的日志提交成功，那么</a:t>
            </a:r>
            <a:r>
              <a:rPr lang="en-US" altLang="zh-CN" sz="2000" dirty="0"/>
              <a:t>term2</a:t>
            </a:r>
            <a:r>
              <a:rPr lang="zh-CN" altLang="en-US" sz="2000"/>
              <a:t>的日志也一定提交成功，此时即使</a:t>
            </a:r>
            <a:r>
              <a:rPr lang="en-US" altLang="zh-CN" sz="2000" dirty="0"/>
              <a:t>s1crash</a:t>
            </a:r>
            <a:r>
              <a:rPr lang="zh-CN" altLang="en-US" sz="2000"/>
              <a:t>，</a:t>
            </a:r>
            <a:r>
              <a:rPr lang="en-US" altLang="zh-CN" sz="2000" dirty="0"/>
              <a:t>s5</a:t>
            </a:r>
            <a:r>
              <a:rPr lang="zh-CN" altLang="en-US" sz="2000"/>
              <a:t>也不会重新当选。</a:t>
            </a:r>
          </a:p>
          <a:p>
            <a:pPr marL="0" indent="0">
              <a:buNone/>
            </a:pPr>
            <a:endParaRPr lang="zh-CN" altLang="en-US" sz="2000"/>
          </a:p>
        </p:txBody>
      </p:sp>
      <p:pic>
        <p:nvPicPr>
          <p:cNvPr id="3" name="图片 2"/>
          <p:cNvPicPr>
            <a:picLocks noChangeAspect="1"/>
          </p:cNvPicPr>
          <p:nvPr/>
        </p:nvPicPr>
        <p:blipFill>
          <a:blip r:embed="rId3"/>
          <a:stretch>
            <a:fillRect/>
          </a:stretch>
        </p:blipFill>
        <p:spPr>
          <a:xfrm>
            <a:off x="2888225" y="3514911"/>
            <a:ext cx="6582696" cy="3110324"/>
          </a:xfrm>
          <a:prstGeom prst="rect">
            <a:avLst/>
          </a:prstGeom>
        </p:spPr>
      </p:pic>
      <p:sp>
        <p:nvSpPr>
          <p:cNvPr id="6" name="内容占位符 4"/>
          <p:cNvSpPr txBox="1">
            <a:spLocks/>
          </p:cNvSpPr>
          <p:nvPr/>
        </p:nvSpPr>
        <p:spPr>
          <a:xfrm>
            <a:off x="420329" y="3867166"/>
            <a:ext cx="4643284" cy="2091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600"/>
          </a:p>
        </p:txBody>
      </p:sp>
    </p:spTree>
    <p:extLst>
      <p:ext uri="{BB962C8B-B14F-4D97-AF65-F5344CB8AC3E}">
        <p14:creationId xmlns:p14="http://schemas.microsoft.com/office/powerpoint/2010/main" val="1513582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1"/>
            <a:ext cx="10515600" cy="757084"/>
          </a:xfrm>
        </p:spPr>
        <p:txBody>
          <a:bodyPr>
            <a:normAutofit/>
          </a:bodyPr>
          <a:lstStyle/>
          <a:p>
            <a:r>
              <a:rPr lang="en-US" altLang="zh-CN" dirty="0" smtClean="0"/>
              <a:t>Raft </a:t>
            </a:r>
            <a:r>
              <a:rPr lang="en-US" altLang="zh-CN" smtClean="0"/>
              <a:t>- </a:t>
            </a:r>
            <a:r>
              <a:rPr lang="zh-CN" altLang="en-US" smtClean="0"/>
              <a:t>日志压缩</a:t>
            </a:r>
            <a:endParaRPr lang="zh-CN" altLang="en-US"/>
          </a:p>
        </p:txBody>
      </p:sp>
      <p:sp>
        <p:nvSpPr>
          <p:cNvPr id="5" name="内容占位符 4"/>
          <p:cNvSpPr>
            <a:spLocks noGrp="1"/>
          </p:cNvSpPr>
          <p:nvPr>
            <p:ph idx="1"/>
          </p:nvPr>
        </p:nvSpPr>
        <p:spPr>
          <a:xfrm>
            <a:off x="723818" y="963795"/>
            <a:ext cx="10515600" cy="2460125"/>
          </a:xfrm>
        </p:spPr>
        <p:txBody>
          <a:bodyPr>
            <a:noAutofit/>
          </a:bodyPr>
          <a:lstStyle/>
          <a:p>
            <a:pPr marL="0" indent="0">
              <a:buNone/>
            </a:pPr>
            <a:r>
              <a:rPr lang="zh-CN" altLang="en-US" sz="2400"/>
              <a:t>随着日志大小的增长，会占用更多的内存空间，处理起来也会耗费更多的时间，对系统的可用性造成影响，因此必须想办法压缩日志大小。</a:t>
            </a:r>
            <a:r>
              <a:rPr lang="en-US" altLang="zh-CN" sz="2400"/>
              <a:t>Snapshotting</a:t>
            </a:r>
            <a:r>
              <a:rPr lang="zh-CN" altLang="en-US" sz="2400"/>
              <a:t>是最简单的压缩方法，系统的全部状态会写入一个</a:t>
            </a:r>
            <a:r>
              <a:rPr lang="en-US" altLang="zh-CN" sz="2400"/>
              <a:t>snapshot</a:t>
            </a:r>
            <a:r>
              <a:rPr lang="zh-CN" altLang="en-US" sz="2400"/>
              <a:t>保存起来，然后丢弃截止到</a:t>
            </a:r>
            <a:r>
              <a:rPr lang="en-US" altLang="zh-CN" sz="2400"/>
              <a:t>snapshot</a:t>
            </a:r>
            <a:r>
              <a:rPr lang="zh-CN" altLang="en-US" sz="2400"/>
              <a:t>时间点之前的所有日志</a:t>
            </a:r>
            <a:r>
              <a:rPr lang="zh-CN" altLang="en-US" sz="2400" smtClean="0"/>
              <a:t>。</a:t>
            </a:r>
            <a:endParaRPr lang="en-US" altLang="zh-CN" sz="2400" smtClean="0"/>
          </a:p>
          <a:p>
            <a:pPr marL="0" indent="0">
              <a:buNone/>
            </a:pPr>
            <a:r>
              <a:rPr lang="zh-CN" altLang="en-US" sz="2400"/>
              <a:t>每一个</a:t>
            </a:r>
            <a:r>
              <a:rPr lang="en-US" altLang="zh-CN" sz="2400"/>
              <a:t>server</a:t>
            </a:r>
            <a:r>
              <a:rPr lang="zh-CN" altLang="en-US" sz="2400"/>
              <a:t>都有自己的</a:t>
            </a:r>
            <a:r>
              <a:rPr lang="en-US" altLang="zh-CN" sz="2400"/>
              <a:t>snapshot</a:t>
            </a:r>
            <a:r>
              <a:rPr lang="zh-CN" altLang="en-US" sz="2400"/>
              <a:t>，它只保存当前状态，如上图中的当前状态为</a:t>
            </a:r>
            <a:r>
              <a:rPr lang="en-US" altLang="zh-CN" sz="2400"/>
              <a:t>x=0,y=9</a:t>
            </a:r>
            <a:r>
              <a:rPr lang="zh-CN" altLang="en-US" sz="2400"/>
              <a:t>，而</a:t>
            </a:r>
            <a:r>
              <a:rPr lang="en-US" altLang="zh-CN" sz="2400"/>
              <a:t>last included index</a:t>
            </a:r>
            <a:r>
              <a:rPr lang="zh-CN" altLang="en-US" sz="2400"/>
              <a:t>和</a:t>
            </a:r>
            <a:r>
              <a:rPr lang="en-US" altLang="zh-CN" sz="2400"/>
              <a:t>last included term</a:t>
            </a:r>
            <a:r>
              <a:rPr lang="zh-CN" altLang="en-US" sz="2400"/>
              <a:t>代表</a:t>
            </a:r>
            <a:r>
              <a:rPr lang="en-US" altLang="zh-CN" sz="2400"/>
              <a:t>snapshot</a:t>
            </a:r>
            <a:r>
              <a:rPr lang="zh-CN" altLang="en-US" sz="2400"/>
              <a:t>之前最新的命令，用于</a:t>
            </a:r>
            <a:r>
              <a:rPr lang="en-US" altLang="zh-CN" sz="2400"/>
              <a:t>AppendEntries</a:t>
            </a:r>
            <a:r>
              <a:rPr lang="zh-CN" altLang="en-US" sz="2400"/>
              <a:t>的状态检查</a:t>
            </a:r>
            <a:r>
              <a:rPr lang="zh-CN" altLang="en-US" sz="2400" smtClean="0"/>
              <a:t>。</a:t>
            </a:r>
            <a:endParaRPr lang="en-US" altLang="zh-CN" sz="2400" smtClean="0"/>
          </a:p>
        </p:txBody>
      </p:sp>
      <p:pic>
        <p:nvPicPr>
          <p:cNvPr id="2" name="图片 1"/>
          <p:cNvPicPr>
            <a:picLocks noChangeAspect="1"/>
          </p:cNvPicPr>
          <p:nvPr/>
        </p:nvPicPr>
        <p:blipFill>
          <a:blip r:embed="rId3"/>
          <a:stretch>
            <a:fillRect/>
          </a:stretch>
        </p:blipFill>
        <p:spPr>
          <a:xfrm>
            <a:off x="6096000" y="3129280"/>
            <a:ext cx="5737122" cy="3628730"/>
          </a:xfrm>
          <a:prstGeom prst="rect">
            <a:avLst/>
          </a:prstGeom>
        </p:spPr>
      </p:pic>
      <p:sp>
        <p:nvSpPr>
          <p:cNvPr id="7" name="内容占位符 4"/>
          <p:cNvSpPr txBox="1">
            <a:spLocks/>
          </p:cNvSpPr>
          <p:nvPr/>
        </p:nvSpPr>
        <p:spPr>
          <a:xfrm>
            <a:off x="612058" y="3264310"/>
            <a:ext cx="5070987" cy="3323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a:p>
        </p:txBody>
      </p:sp>
    </p:spTree>
    <p:extLst>
      <p:ext uri="{BB962C8B-B14F-4D97-AF65-F5344CB8AC3E}">
        <p14:creationId xmlns:p14="http://schemas.microsoft.com/office/powerpoint/2010/main" val="2852583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1"/>
            <a:ext cx="10515600" cy="757084"/>
          </a:xfrm>
        </p:spPr>
        <p:txBody>
          <a:bodyPr>
            <a:normAutofit/>
          </a:bodyPr>
          <a:lstStyle/>
          <a:p>
            <a:r>
              <a:rPr lang="en-US" altLang="zh-CN" dirty="0" smtClean="0"/>
              <a:t>Raft </a:t>
            </a:r>
            <a:r>
              <a:rPr lang="en-US" altLang="zh-CN" smtClean="0"/>
              <a:t>- </a:t>
            </a:r>
            <a:r>
              <a:rPr lang="zh-CN" altLang="en-US" smtClean="0"/>
              <a:t>日志压缩</a:t>
            </a:r>
            <a:endParaRPr lang="zh-CN" altLang="en-US"/>
          </a:p>
        </p:txBody>
      </p:sp>
      <p:sp>
        <p:nvSpPr>
          <p:cNvPr id="7" name="内容占位符 4"/>
          <p:cNvSpPr txBox="1">
            <a:spLocks/>
          </p:cNvSpPr>
          <p:nvPr/>
        </p:nvSpPr>
        <p:spPr>
          <a:xfrm>
            <a:off x="612058" y="3264310"/>
            <a:ext cx="5070987" cy="3323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a:p>
        </p:txBody>
      </p:sp>
      <p:pic>
        <p:nvPicPr>
          <p:cNvPr id="9" name="图片 8"/>
          <p:cNvPicPr>
            <a:picLocks noChangeAspect="1"/>
          </p:cNvPicPr>
          <p:nvPr/>
        </p:nvPicPr>
        <p:blipFill>
          <a:blip r:embed="rId3"/>
          <a:stretch>
            <a:fillRect/>
          </a:stretch>
        </p:blipFill>
        <p:spPr>
          <a:xfrm>
            <a:off x="6422595" y="142241"/>
            <a:ext cx="5029200" cy="6619875"/>
          </a:xfrm>
          <a:prstGeom prst="rect">
            <a:avLst/>
          </a:prstGeom>
        </p:spPr>
      </p:pic>
      <p:sp>
        <p:nvSpPr>
          <p:cNvPr id="13" name="内容占位符 4"/>
          <p:cNvSpPr>
            <a:spLocks noGrp="1"/>
          </p:cNvSpPr>
          <p:nvPr>
            <p:ph idx="1"/>
          </p:nvPr>
        </p:nvSpPr>
        <p:spPr>
          <a:xfrm>
            <a:off x="612058" y="1085154"/>
            <a:ext cx="5575382" cy="4939725"/>
          </a:xfrm>
        </p:spPr>
        <p:txBody>
          <a:bodyPr>
            <a:noAutofit/>
          </a:bodyPr>
          <a:lstStyle/>
          <a:p>
            <a:pPr marL="0" indent="0">
              <a:buNone/>
            </a:pPr>
            <a:r>
              <a:rPr lang="zh-CN" altLang="en-US" sz="2400" smtClean="0"/>
              <a:t>虽然</a:t>
            </a:r>
            <a:r>
              <a:rPr lang="zh-CN" altLang="en-US" sz="2400"/>
              <a:t>每一个</a:t>
            </a:r>
            <a:r>
              <a:rPr lang="en-US" altLang="zh-CN" sz="2400"/>
              <a:t>server</a:t>
            </a:r>
            <a:r>
              <a:rPr lang="zh-CN" altLang="en-US" sz="2400"/>
              <a:t>都保存有自己的</a:t>
            </a:r>
            <a:r>
              <a:rPr lang="en-US" altLang="zh-CN" sz="2400"/>
              <a:t>snapshot</a:t>
            </a:r>
            <a:r>
              <a:rPr lang="zh-CN" altLang="en-US" sz="2400"/>
              <a:t>，但是当</a:t>
            </a:r>
            <a:r>
              <a:rPr lang="en-US" altLang="zh-CN" sz="2400"/>
              <a:t>follower</a:t>
            </a:r>
            <a:r>
              <a:rPr lang="zh-CN" altLang="en-US" sz="2400"/>
              <a:t>严重落后于</a:t>
            </a:r>
            <a:r>
              <a:rPr lang="en-US" altLang="zh-CN" sz="2400"/>
              <a:t>leader</a:t>
            </a:r>
            <a:r>
              <a:rPr lang="zh-CN" altLang="en-US" sz="2400"/>
              <a:t>时，</a:t>
            </a:r>
            <a:r>
              <a:rPr lang="en-US" altLang="zh-CN" sz="2400"/>
              <a:t>leader</a:t>
            </a:r>
            <a:r>
              <a:rPr lang="zh-CN" altLang="en-US" sz="2400"/>
              <a:t>需要把自己的</a:t>
            </a:r>
            <a:r>
              <a:rPr lang="en-US" altLang="zh-CN" sz="2400"/>
              <a:t>snapshot</a:t>
            </a:r>
            <a:r>
              <a:rPr lang="zh-CN" altLang="en-US" sz="2400"/>
              <a:t>发送给</a:t>
            </a:r>
            <a:r>
              <a:rPr lang="en-US" altLang="zh-CN" sz="2400"/>
              <a:t>follower</a:t>
            </a:r>
            <a:r>
              <a:rPr lang="zh-CN" altLang="en-US" sz="2400"/>
              <a:t>加快同步，此时用到了一个新的</a:t>
            </a:r>
            <a:r>
              <a:rPr lang="en-US" altLang="zh-CN" sz="2400"/>
              <a:t>RPC</a:t>
            </a:r>
            <a:r>
              <a:rPr lang="zh-CN" altLang="en-US" sz="2400"/>
              <a:t>：</a:t>
            </a:r>
            <a:r>
              <a:rPr lang="en-US" altLang="zh-CN" sz="2400"/>
              <a:t>InstallSnapshot RPC</a:t>
            </a:r>
            <a:r>
              <a:rPr lang="zh-CN" altLang="en-US" sz="2400"/>
              <a:t>。</a:t>
            </a:r>
            <a:r>
              <a:rPr lang="en-US" altLang="zh-CN" sz="2400"/>
              <a:t>follower</a:t>
            </a:r>
            <a:r>
              <a:rPr lang="zh-CN" altLang="en-US" sz="2400"/>
              <a:t>收到</a:t>
            </a:r>
            <a:r>
              <a:rPr lang="en-US" altLang="zh-CN" sz="2400"/>
              <a:t>snapshot</a:t>
            </a:r>
            <a:r>
              <a:rPr lang="zh-CN" altLang="en-US" sz="2400"/>
              <a:t>时，需要决定如何处理自己的日志，如果收到的</a:t>
            </a:r>
            <a:r>
              <a:rPr lang="en-US" altLang="zh-CN" sz="2400"/>
              <a:t>snapshot</a:t>
            </a:r>
            <a:r>
              <a:rPr lang="zh-CN" altLang="en-US" sz="2400"/>
              <a:t>包含有更新的信息，它将丢弃自己已有的日志，按</a:t>
            </a:r>
            <a:r>
              <a:rPr lang="en-US" altLang="zh-CN" sz="2400"/>
              <a:t>snapshot</a:t>
            </a:r>
            <a:r>
              <a:rPr lang="zh-CN" altLang="en-US" sz="2400"/>
              <a:t>更新自己的状态，如果</a:t>
            </a:r>
            <a:r>
              <a:rPr lang="en-US" altLang="zh-CN" sz="2400"/>
              <a:t>snapshot</a:t>
            </a:r>
            <a:r>
              <a:rPr lang="zh-CN" altLang="en-US" sz="2400"/>
              <a:t>包含的信息更少，那么它会丢弃</a:t>
            </a:r>
            <a:r>
              <a:rPr lang="en-US" altLang="zh-CN" sz="2400"/>
              <a:t>snapshot</a:t>
            </a:r>
            <a:r>
              <a:rPr lang="zh-CN" altLang="en-US" sz="2400"/>
              <a:t>中的内容，但是自己之后的内容会保存下来。</a:t>
            </a:r>
          </a:p>
        </p:txBody>
      </p:sp>
    </p:spTree>
    <p:extLst>
      <p:ext uri="{BB962C8B-B14F-4D97-AF65-F5344CB8AC3E}">
        <p14:creationId xmlns:p14="http://schemas.microsoft.com/office/powerpoint/2010/main" val="4069541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Raft</a:t>
            </a:r>
            <a:r>
              <a:rPr lang="zh-CN" altLang="en-US" smtClean="0"/>
              <a:t>总结</a:t>
            </a:r>
            <a:endParaRPr lang="zh-CN" altLang="en-US"/>
          </a:p>
        </p:txBody>
      </p:sp>
      <p:sp>
        <p:nvSpPr>
          <p:cNvPr id="3" name="内容占位符 2"/>
          <p:cNvSpPr>
            <a:spLocks noGrp="1"/>
          </p:cNvSpPr>
          <p:nvPr>
            <p:ph idx="1"/>
          </p:nvPr>
        </p:nvSpPr>
        <p:spPr/>
        <p:txBody>
          <a:bodyPr/>
          <a:lstStyle/>
          <a:p>
            <a:pPr marL="0" indent="0">
              <a:buNone/>
            </a:pPr>
            <a:r>
              <a:rPr lang="zh-CN" altLang="en-US" sz="2400"/>
              <a:t>为了在任何异常情况下系统不出错，即满足</a:t>
            </a:r>
            <a:r>
              <a:rPr lang="en-US" altLang="zh-CN" sz="2400" dirty="0"/>
              <a:t>safety</a:t>
            </a:r>
            <a:r>
              <a:rPr lang="zh-CN" altLang="en-US" sz="2400"/>
              <a:t>属性，对</a:t>
            </a:r>
            <a:r>
              <a:rPr lang="en-US" altLang="zh-CN" sz="2400" dirty="0"/>
              <a:t>leader election</a:t>
            </a:r>
            <a:r>
              <a:rPr lang="zh-CN" altLang="en-US" sz="2400"/>
              <a:t>，</a:t>
            </a:r>
            <a:r>
              <a:rPr lang="en-US" altLang="zh-CN" sz="2400" dirty="0"/>
              <a:t>log replication</a:t>
            </a:r>
            <a:r>
              <a:rPr lang="zh-CN" altLang="en-US" sz="2400"/>
              <a:t>两个子问题有诸多</a:t>
            </a:r>
            <a:r>
              <a:rPr lang="zh-CN" altLang="en-US" sz="2400" smtClean="0"/>
              <a:t>约束。</a:t>
            </a:r>
            <a:endParaRPr lang="en-US" altLang="zh-CN" sz="2400" dirty="0" smtClean="0"/>
          </a:p>
          <a:p>
            <a:r>
              <a:rPr lang="en-US" altLang="zh-CN" dirty="0" smtClean="0"/>
              <a:t>leader </a:t>
            </a:r>
            <a:r>
              <a:rPr lang="en-US" altLang="zh-CN" dirty="0"/>
              <a:t>election</a:t>
            </a:r>
            <a:r>
              <a:rPr lang="zh-CN" altLang="en-US"/>
              <a:t>约束</a:t>
            </a:r>
            <a:r>
              <a:rPr lang="zh-CN" altLang="en-US" smtClean="0"/>
              <a:t>：</a:t>
            </a:r>
            <a:endParaRPr lang="en-US" altLang="zh-CN" dirty="0" smtClean="0"/>
          </a:p>
          <a:p>
            <a:pPr lvl="1"/>
            <a:r>
              <a:rPr lang="zh-CN" altLang="en-US" sz="2000"/>
              <a:t>同一任期内最多只能投一票，先来先得</a:t>
            </a:r>
          </a:p>
          <a:p>
            <a:pPr lvl="1"/>
            <a:r>
              <a:rPr lang="zh-CN" altLang="en-US" sz="2000"/>
              <a:t>选举人必须比自己知道的更多（比较</a:t>
            </a:r>
            <a:r>
              <a:rPr lang="en-US" altLang="zh-CN" sz="2000" dirty="0"/>
              <a:t>term</a:t>
            </a:r>
            <a:r>
              <a:rPr lang="zh-CN" altLang="en-US" sz="2000"/>
              <a:t>，</a:t>
            </a:r>
            <a:r>
              <a:rPr lang="en-US" altLang="zh-CN" sz="2000" dirty="0"/>
              <a:t>log index</a:t>
            </a:r>
            <a:r>
              <a:rPr lang="zh-CN" altLang="en-US" sz="2000"/>
              <a:t>）</a:t>
            </a:r>
          </a:p>
          <a:p>
            <a:r>
              <a:rPr lang="en-US" altLang="zh-CN" dirty="0" smtClean="0"/>
              <a:t>log </a:t>
            </a:r>
            <a:r>
              <a:rPr lang="en-US" altLang="zh-CN" dirty="0"/>
              <a:t>replication</a:t>
            </a:r>
            <a:r>
              <a:rPr lang="zh-CN" altLang="en-US"/>
              <a:t>约束：</a:t>
            </a:r>
          </a:p>
          <a:p>
            <a:pPr lvl="1"/>
            <a:r>
              <a:rPr lang="zh-CN" altLang="en-US" sz="2000"/>
              <a:t>一个</a:t>
            </a:r>
            <a:r>
              <a:rPr lang="en-US" altLang="zh-CN" sz="2000" dirty="0"/>
              <a:t>log</a:t>
            </a:r>
            <a:r>
              <a:rPr lang="zh-CN" altLang="en-US" sz="2000"/>
              <a:t>被复制到大多数节点，就是</a:t>
            </a:r>
            <a:r>
              <a:rPr lang="en-US" altLang="zh-CN" sz="2000" dirty="0"/>
              <a:t>committed</a:t>
            </a:r>
            <a:r>
              <a:rPr lang="zh-CN" altLang="en-US" sz="2000"/>
              <a:t>，保证不会回滚</a:t>
            </a:r>
          </a:p>
          <a:p>
            <a:pPr lvl="1"/>
            <a:r>
              <a:rPr lang="en-US" altLang="zh-CN" sz="2000" dirty="0"/>
              <a:t>leader</a:t>
            </a:r>
            <a:r>
              <a:rPr lang="zh-CN" altLang="en-US" sz="2000"/>
              <a:t>一定包含最新的</a:t>
            </a:r>
            <a:r>
              <a:rPr lang="en-US" altLang="zh-CN" sz="2000" dirty="0"/>
              <a:t>committed log</a:t>
            </a:r>
            <a:r>
              <a:rPr lang="zh-CN" altLang="en-US" sz="2000"/>
              <a:t>，因此</a:t>
            </a:r>
            <a:r>
              <a:rPr lang="en-US" altLang="zh-CN" sz="2000" dirty="0"/>
              <a:t>leader</a:t>
            </a:r>
            <a:r>
              <a:rPr lang="zh-CN" altLang="en-US" sz="2000"/>
              <a:t>只会追加日志，不会删除覆盖日志</a:t>
            </a:r>
          </a:p>
          <a:p>
            <a:pPr lvl="1"/>
            <a:r>
              <a:rPr lang="zh-CN" altLang="en-US" sz="2000"/>
              <a:t>不同节点，某个位置上日志相同，那么这个位置之前的所有日志一定是相同的</a:t>
            </a:r>
          </a:p>
          <a:p>
            <a:pPr lvl="1"/>
            <a:r>
              <a:rPr lang="en-US" altLang="zh-CN" sz="2000" dirty="0"/>
              <a:t>Raft never commits log entries from previous terms by counting replicas.</a:t>
            </a:r>
            <a:r>
              <a:rPr lang="zh-CN" altLang="en-US" sz="2000"/>
              <a:t/>
            </a:r>
            <a:br>
              <a:rPr lang="zh-CN" altLang="en-US" sz="2000"/>
            </a:br>
            <a:endParaRPr lang="zh-CN" altLang="en-US" sz="2000"/>
          </a:p>
        </p:txBody>
      </p:sp>
    </p:spTree>
    <p:extLst>
      <p:ext uri="{BB962C8B-B14F-4D97-AF65-F5344CB8AC3E}">
        <p14:creationId xmlns:p14="http://schemas.microsoft.com/office/powerpoint/2010/main" val="270607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normAutofit/>
          </a:bodyPr>
          <a:lstStyle/>
          <a:p>
            <a:endParaRPr lang="zh-CN" altLang="en-US" sz="3200"/>
          </a:p>
        </p:txBody>
      </p:sp>
    </p:spTree>
    <p:extLst>
      <p:ext uri="{BB962C8B-B14F-4D97-AF65-F5344CB8AC3E}">
        <p14:creationId xmlns:p14="http://schemas.microsoft.com/office/powerpoint/2010/main" val="206564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常见算法</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a:t>把出现故障（</a:t>
            </a:r>
            <a:r>
              <a:rPr lang="en-US" altLang="zh-CN" dirty="0"/>
              <a:t>Crash </a:t>
            </a:r>
            <a:r>
              <a:rPr lang="zh-CN" altLang="en-US"/>
              <a:t>或 </a:t>
            </a:r>
            <a:r>
              <a:rPr lang="en-US" altLang="zh-CN" dirty="0"/>
              <a:t>Fail-stop</a:t>
            </a:r>
            <a:r>
              <a:rPr lang="zh-CN" altLang="en-US"/>
              <a:t>，即不响应）但不会伪造信息的情况称为“非拜占庭错误（</a:t>
            </a:r>
            <a:r>
              <a:rPr lang="en-US" altLang="zh-CN" dirty="0"/>
              <a:t>Non-Byzantine Fault</a:t>
            </a:r>
            <a:r>
              <a:rPr lang="zh-CN" altLang="en-US"/>
              <a:t>）”或“故障错误（</a:t>
            </a:r>
            <a:r>
              <a:rPr lang="en-US" altLang="zh-CN" dirty="0"/>
              <a:t>Crash Fault</a:t>
            </a:r>
            <a:r>
              <a:rPr lang="zh-CN" altLang="en-US"/>
              <a:t>）</a:t>
            </a:r>
            <a:r>
              <a:rPr lang="zh-CN" altLang="en-US" smtClean="0"/>
              <a:t>”。</a:t>
            </a:r>
            <a:endParaRPr lang="en-US" altLang="zh-CN" dirty="0" smtClean="0"/>
          </a:p>
          <a:p>
            <a:r>
              <a:rPr lang="zh-CN" altLang="en-US"/>
              <a:t>伪造信息恶意响应的情况称为“拜占庭错误”（</a:t>
            </a:r>
            <a:r>
              <a:rPr lang="en-US" altLang="zh-CN" dirty="0"/>
              <a:t>Byzantine Fault</a:t>
            </a:r>
            <a:r>
              <a:rPr lang="zh-CN" altLang="en-US"/>
              <a:t>），对应节点为拜占庭节点。显然，后者场景中因为存在“捣乱者”更难达成共识</a:t>
            </a:r>
            <a:r>
              <a:rPr lang="zh-CN" altLang="en-US" smtClean="0"/>
              <a:t>。</a:t>
            </a:r>
            <a:endParaRPr lang="en-US" altLang="zh-CN" dirty="0" smtClean="0"/>
          </a:p>
          <a:p>
            <a:r>
              <a:rPr lang="zh-CN" altLang="en-US"/>
              <a:t>根据解决的场景是否允许拜占庭错误情况，共识算法可以分为 </a:t>
            </a:r>
            <a:r>
              <a:rPr lang="en-US" altLang="zh-CN" dirty="0"/>
              <a:t>Crash Fault Tolerance (CFT) </a:t>
            </a:r>
            <a:r>
              <a:rPr lang="zh-CN" altLang="en-US"/>
              <a:t>和 </a:t>
            </a:r>
            <a:r>
              <a:rPr lang="en-US" altLang="zh-CN" dirty="0"/>
              <a:t>Byzantine Fault Tolerance</a:t>
            </a:r>
            <a:r>
              <a:rPr lang="zh-CN" altLang="en-US"/>
              <a:t>（</a:t>
            </a:r>
            <a:r>
              <a:rPr lang="en-US" altLang="zh-CN" dirty="0"/>
              <a:t>BFT</a:t>
            </a:r>
            <a:r>
              <a:rPr lang="zh-CN" altLang="en-US"/>
              <a:t>）两类</a:t>
            </a:r>
            <a:r>
              <a:rPr lang="zh-CN" altLang="en-US" smtClean="0"/>
              <a:t>。</a:t>
            </a:r>
            <a:endParaRPr lang="en-US" altLang="zh-CN" dirty="0" smtClean="0"/>
          </a:p>
          <a:p>
            <a:r>
              <a:rPr lang="zh-CN" altLang="en-US"/>
              <a:t>对于非拜占庭错误的情况，已经存在不少经典的算法，包括 </a:t>
            </a:r>
            <a:r>
              <a:rPr lang="en-US" altLang="zh-CN" dirty="0" err="1"/>
              <a:t>Paxos</a:t>
            </a:r>
            <a:r>
              <a:rPr lang="zh-CN" altLang="en-US"/>
              <a:t>（</a:t>
            </a:r>
            <a:r>
              <a:rPr lang="en-US" altLang="zh-CN"/>
              <a:t>1990 </a:t>
            </a:r>
            <a:r>
              <a:rPr lang="zh-CN" altLang="en-US"/>
              <a:t>年）、</a:t>
            </a:r>
            <a:r>
              <a:rPr lang="en-US" altLang="zh-CN"/>
              <a:t>Raft</a:t>
            </a:r>
            <a:r>
              <a:rPr lang="zh-CN" altLang="en-US"/>
              <a:t>（</a:t>
            </a:r>
            <a:r>
              <a:rPr lang="en-US" altLang="zh-CN"/>
              <a:t>2014 </a:t>
            </a:r>
            <a:r>
              <a:rPr lang="zh-CN" altLang="en-US"/>
              <a:t>年）及其变种等。这类容错算法往往性能比较好，处理较快，容忍不超过一半的故障节点。</a:t>
            </a:r>
            <a:endParaRPr lang="en-US" altLang="zh-CN" smtClean="0"/>
          </a:p>
          <a:p>
            <a:endParaRPr lang="zh-CN" altLang="en-US"/>
          </a:p>
        </p:txBody>
      </p:sp>
    </p:spTree>
    <p:extLst>
      <p:ext uri="{BB962C8B-B14F-4D97-AF65-F5344CB8AC3E}">
        <p14:creationId xmlns:p14="http://schemas.microsoft.com/office/powerpoint/2010/main" val="113155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理论界限</a:t>
            </a:r>
            <a:endParaRPr lang="zh-CN" altLang="en-US"/>
          </a:p>
        </p:txBody>
      </p:sp>
      <p:sp>
        <p:nvSpPr>
          <p:cNvPr id="3" name="内容占位符 2"/>
          <p:cNvSpPr>
            <a:spLocks noGrp="1"/>
          </p:cNvSpPr>
          <p:nvPr>
            <p:ph idx="1"/>
          </p:nvPr>
        </p:nvSpPr>
        <p:spPr/>
        <p:txBody>
          <a:bodyPr/>
          <a:lstStyle/>
          <a:p>
            <a:r>
              <a:rPr lang="zh-CN" altLang="en-US"/>
              <a:t>共识问题的最坏界限在哪里呢？很不幸，在推广到任意情况时，分布式系统的共识问题无通用解</a:t>
            </a:r>
            <a:r>
              <a:rPr lang="zh-CN" altLang="en-US" smtClean="0"/>
              <a:t>。</a:t>
            </a:r>
            <a:endParaRPr lang="en-US" altLang="zh-CN" smtClean="0"/>
          </a:p>
          <a:p>
            <a:r>
              <a:rPr lang="zh-CN" altLang="en-US"/>
              <a:t>这似乎很容易理解，当多个节点之间的通信网络自身不可靠情况下，很显然，无法确保实现共识（例如，所有涉及共识的消息都丢失）。那么，对于一个设计得当，可以大概率保证消息正确送达的网络，是不是一定能获得共识呢</a:t>
            </a:r>
            <a:r>
              <a:rPr lang="zh-CN" altLang="en-US" smtClean="0"/>
              <a:t>？</a:t>
            </a:r>
            <a:endParaRPr lang="en-US" altLang="zh-CN" smtClean="0"/>
          </a:p>
          <a:p>
            <a:r>
              <a:rPr lang="zh-CN" altLang="en-US"/>
              <a:t>理论证明告诉我们，</a:t>
            </a:r>
            <a:r>
              <a:rPr lang="zh-CN" altLang="en-US" b="1"/>
              <a:t>即便在网络通信可靠情况下，一个可扩展的分布式系统的共识问题通用解法的下限是</a:t>
            </a:r>
            <a:r>
              <a:rPr lang="en-US" altLang="zh-CN" b="1"/>
              <a:t>——</a:t>
            </a:r>
            <a:r>
              <a:rPr lang="zh-CN" altLang="en-US" b="1"/>
              <a:t>没有下限（无解）</a:t>
            </a:r>
            <a:r>
              <a:rPr lang="zh-CN" altLang="en-US" b="1" smtClean="0"/>
              <a:t>。</a:t>
            </a:r>
            <a:endParaRPr lang="en-US" altLang="zh-CN" b="1" smtClean="0"/>
          </a:p>
          <a:p>
            <a:r>
              <a:rPr lang="zh-CN" altLang="en-US" smtClean="0"/>
              <a:t>这个</a:t>
            </a:r>
            <a:r>
              <a:rPr lang="zh-CN" altLang="en-US"/>
              <a:t>结论，被称为“</a:t>
            </a:r>
            <a:r>
              <a:rPr lang="en-US" altLang="zh-CN"/>
              <a:t>FLP </a:t>
            </a:r>
            <a:r>
              <a:rPr lang="zh-CN" altLang="en-US"/>
              <a:t>不可能原理”。</a:t>
            </a:r>
          </a:p>
        </p:txBody>
      </p:sp>
    </p:spTree>
    <p:extLst>
      <p:ext uri="{BB962C8B-B14F-4D97-AF65-F5344CB8AC3E}">
        <p14:creationId xmlns:p14="http://schemas.microsoft.com/office/powerpoint/2010/main" val="86454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FLP</a:t>
            </a:r>
            <a:r>
              <a:rPr lang="zh-CN" altLang="en-US" smtClean="0"/>
              <a:t>不可能原理</a:t>
            </a:r>
            <a:endParaRPr lang="zh-CN" altLang="en-US"/>
          </a:p>
        </p:txBody>
      </p:sp>
      <p:sp>
        <p:nvSpPr>
          <p:cNvPr id="3" name="内容占位符 2"/>
          <p:cNvSpPr>
            <a:spLocks noGrp="1"/>
          </p:cNvSpPr>
          <p:nvPr>
            <p:ph idx="1"/>
          </p:nvPr>
        </p:nvSpPr>
        <p:spPr/>
        <p:txBody>
          <a:bodyPr/>
          <a:lstStyle/>
          <a:p>
            <a:r>
              <a:rPr lang="en-US" altLang="zh-CN" b="1"/>
              <a:t>FLP </a:t>
            </a:r>
            <a:r>
              <a:rPr lang="zh-CN" altLang="en-US" b="1"/>
              <a:t>不可能原理</a:t>
            </a:r>
            <a:r>
              <a:rPr lang="zh-CN" altLang="en-US"/>
              <a:t>：在网络可靠，但允许节点失效（即便只有一个）的最小化异步模型系统中，不存在一个可以解决一致性问题的确定性共识算法（</a:t>
            </a:r>
            <a:r>
              <a:rPr lang="en-US" altLang="zh-CN"/>
              <a:t>No completely asynchronous consensus protocol can tolerate even a single unannounced process death</a:t>
            </a:r>
            <a:r>
              <a:rPr lang="zh-CN" altLang="en-US"/>
              <a:t>）。</a:t>
            </a:r>
          </a:p>
          <a:p>
            <a:r>
              <a:rPr lang="zh-CN" altLang="en-US"/>
              <a:t>提出并证明该定理的论文</a:t>
            </a:r>
            <a:r>
              <a:rPr lang="en-US" altLang="zh-CN"/>
              <a:t>《Impossibility of Distributed Consensus with One Faulty Process》</a:t>
            </a:r>
            <a:r>
              <a:rPr lang="zh-CN" altLang="en-US"/>
              <a:t>是由 </a:t>
            </a:r>
            <a:r>
              <a:rPr lang="en-US" altLang="zh-CN"/>
              <a:t>Fischer</a:t>
            </a:r>
            <a:r>
              <a:rPr lang="zh-CN" altLang="en-US"/>
              <a:t>，</a:t>
            </a:r>
            <a:r>
              <a:rPr lang="en-US" altLang="zh-CN"/>
              <a:t>Lynch </a:t>
            </a:r>
            <a:r>
              <a:rPr lang="zh-CN" altLang="en-US"/>
              <a:t>和 </a:t>
            </a:r>
            <a:r>
              <a:rPr lang="en-US" altLang="zh-CN"/>
              <a:t>Patterson </a:t>
            </a:r>
            <a:r>
              <a:rPr lang="zh-CN" altLang="en-US"/>
              <a:t>三位科学家于 </a:t>
            </a:r>
            <a:r>
              <a:rPr lang="en-US" altLang="zh-CN"/>
              <a:t>1985 </a:t>
            </a:r>
            <a:r>
              <a:rPr lang="zh-CN" altLang="en-US"/>
              <a:t>年发表，该论文后来获得了 </a:t>
            </a:r>
            <a:r>
              <a:rPr lang="en-US" altLang="zh-CN"/>
              <a:t>Dijkstra</a:t>
            </a:r>
            <a:r>
              <a:rPr lang="zh-CN" altLang="en-US"/>
              <a:t>（就是发明最短路径算法的那位计算机科学家）奖。</a:t>
            </a:r>
          </a:p>
          <a:p>
            <a:r>
              <a:rPr lang="en-US" altLang="zh-CN"/>
              <a:t>FLP </a:t>
            </a:r>
            <a:r>
              <a:rPr lang="zh-CN" altLang="en-US"/>
              <a:t>不可能原理告诉我们，</a:t>
            </a:r>
            <a:r>
              <a:rPr lang="zh-CN" altLang="en-US" b="1"/>
              <a:t>不要浪费时间，去试图为异步分布式系统设计面向任意场景的共识算法</a:t>
            </a:r>
            <a:r>
              <a:rPr lang="zh-CN" altLang="en-US"/>
              <a:t>。</a:t>
            </a:r>
          </a:p>
          <a:p>
            <a:endParaRPr lang="zh-CN" altLang="en-US"/>
          </a:p>
        </p:txBody>
      </p:sp>
    </p:spTree>
    <p:extLst>
      <p:ext uri="{BB962C8B-B14F-4D97-AF65-F5344CB8AC3E}">
        <p14:creationId xmlns:p14="http://schemas.microsoft.com/office/powerpoint/2010/main" val="239500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分布式系统中的</a:t>
            </a:r>
            <a:r>
              <a:rPr lang="en-US" altLang="zh-CN" smtClean="0"/>
              <a:t>CAP</a:t>
            </a:r>
            <a:r>
              <a:rPr lang="zh-CN" altLang="en-US" smtClean="0"/>
              <a:t>原理</a:t>
            </a:r>
            <a:endParaRPr lang="zh-CN" altLang="en-US"/>
          </a:p>
        </p:txBody>
      </p:sp>
      <p:sp>
        <p:nvSpPr>
          <p:cNvPr id="3" name="内容占位符 2"/>
          <p:cNvSpPr>
            <a:spLocks noGrp="1"/>
          </p:cNvSpPr>
          <p:nvPr>
            <p:ph idx="1"/>
          </p:nvPr>
        </p:nvSpPr>
        <p:spPr>
          <a:xfrm>
            <a:off x="838200" y="1276984"/>
            <a:ext cx="4520184" cy="5196967"/>
          </a:xfrm>
        </p:spPr>
        <p:txBody>
          <a:bodyPr>
            <a:normAutofit fontScale="92500"/>
          </a:bodyPr>
          <a:lstStyle/>
          <a:p>
            <a:r>
              <a:rPr lang="en-US" altLang="zh-CN" smtClean="0"/>
              <a:t>Consistency</a:t>
            </a:r>
            <a:r>
              <a:rPr lang="en-US" altLang="zh-CN"/>
              <a:t>: </a:t>
            </a:r>
            <a:r>
              <a:rPr lang="zh-CN" altLang="en-US"/>
              <a:t>一致性指的是所有节点都能在同一时间返回同一份最新的数据副本</a:t>
            </a:r>
          </a:p>
          <a:p>
            <a:r>
              <a:rPr lang="en-US" altLang="zh-CN" smtClean="0"/>
              <a:t>Availability</a:t>
            </a:r>
            <a:r>
              <a:rPr lang="en-US" altLang="zh-CN"/>
              <a:t>: </a:t>
            </a:r>
            <a:r>
              <a:rPr lang="zh-CN" altLang="en-US"/>
              <a:t>可用性指的是每次请求都能够返回非错误的响应</a:t>
            </a:r>
          </a:p>
          <a:p>
            <a:r>
              <a:rPr lang="en-US" altLang="zh-CN" smtClean="0"/>
              <a:t>Partition </a:t>
            </a:r>
            <a:r>
              <a:rPr lang="en-US" altLang="zh-CN"/>
              <a:t>tolerance: </a:t>
            </a:r>
            <a:r>
              <a:rPr lang="zh-CN" altLang="en-US"/>
              <a:t>分区容错性指的是服务器间的通信即使在一定时间内无法保持畅通也不会影响系统继续</a:t>
            </a:r>
            <a:r>
              <a:rPr lang="zh-CN" altLang="en-US" smtClean="0"/>
              <a:t>运行</a:t>
            </a:r>
            <a:endParaRPr lang="en-US" altLang="zh-CN" smtClean="0"/>
          </a:p>
          <a:p>
            <a:r>
              <a:rPr lang="zh-CN" altLang="en-US"/>
              <a:t>这三个指标不可能同时做到。这个结论就叫做 </a:t>
            </a:r>
            <a:r>
              <a:rPr lang="en-US" altLang="zh-CN"/>
              <a:t>CAP </a:t>
            </a:r>
            <a:r>
              <a:rPr lang="zh-CN" altLang="en-US"/>
              <a:t>定理</a:t>
            </a:r>
            <a:endParaRPr lang="en-US" altLang="zh-CN" smtClean="0"/>
          </a:p>
          <a:p>
            <a:endParaRPr lang="zh-CN" altLang="en-US"/>
          </a:p>
          <a:p>
            <a:endParaRPr lang="zh-CN" altLang="en-US"/>
          </a:p>
        </p:txBody>
      </p:sp>
      <p:pic>
        <p:nvPicPr>
          <p:cNvPr id="4" name="图片 3"/>
          <p:cNvPicPr>
            <a:picLocks noChangeAspect="1"/>
          </p:cNvPicPr>
          <p:nvPr/>
        </p:nvPicPr>
        <p:blipFill>
          <a:blip r:embed="rId3"/>
          <a:stretch>
            <a:fillRect/>
          </a:stretch>
        </p:blipFill>
        <p:spPr>
          <a:xfrm>
            <a:off x="5832157" y="1276985"/>
            <a:ext cx="5999198" cy="4661672"/>
          </a:xfrm>
          <a:prstGeom prst="rect">
            <a:avLst/>
          </a:prstGeom>
        </p:spPr>
      </p:pic>
    </p:spTree>
    <p:extLst>
      <p:ext uri="{BB962C8B-B14F-4D97-AF65-F5344CB8AC3E}">
        <p14:creationId xmlns:p14="http://schemas.microsoft.com/office/powerpoint/2010/main" val="29303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 tolerance </a:t>
            </a:r>
            <a:r>
              <a:rPr lang="zh-CN" altLang="en-US" smtClean="0"/>
              <a:t>分区容错</a:t>
            </a:r>
            <a:endParaRPr lang="zh-CN" altLang="en-US"/>
          </a:p>
        </p:txBody>
      </p:sp>
      <p:sp>
        <p:nvSpPr>
          <p:cNvPr id="3" name="内容占位符 2"/>
          <p:cNvSpPr>
            <a:spLocks noGrp="1"/>
          </p:cNvSpPr>
          <p:nvPr>
            <p:ph sz="half" idx="1"/>
          </p:nvPr>
        </p:nvSpPr>
        <p:spPr/>
        <p:txBody>
          <a:bodyPr/>
          <a:lstStyle/>
          <a:p>
            <a:r>
              <a:rPr lang="en-US" altLang="zh-CN"/>
              <a:t>G1 </a:t>
            </a:r>
            <a:r>
              <a:rPr lang="zh-CN" altLang="en-US"/>
              <a:t>和 </a:t>
            </a:r>
            <a:r>
              <a:rPr lang="en-US" altLang="zh-CN"/>
              <a:t>G2 </a:t>
            </a:r>
            <a:r>
              <a:rPr lang="zh-CN" altLang="en-US"/>
              <a:t>是两台跨区的服务器。</a:t>
            </a:r>
            <a:r>
              <a:rPr lang="en-US" altLang="zh-CN"/>
              <a:t>G1 </a:t>
            </a:r>
            <a:r>
              <a:rPr lang="zh-CN" altLang="en-US"/>
              <a:t>向 </a:t>
            </a:r>
            <a:r>
              <a:rPr lang="en-US" altLang="zh-CN"/>
              <a:t>G2 </a:t>
            </a:r>
            <a:r>
              <a:rPr lang="zh-CN" altLang="en-US"/>
              <a:t>发送一条消息，</a:t>
            </a:r>
            <a:r>
              <a:rPr lang="en-US" altLang="zh-CN"/>
              <a:t>G2 </a:t>
            </a:r>
            <a:r>
              <a:rPr lang="zh-CN" altLang="en-US"/>
              <a:t>可能无法收到。系统设计的时候，必须考虑到这种情况。一般来说，分区容错无法避免，因此可以认为 </a:t>
            </a:r>
            <a:r>
              <a:rPr lang="en-US" altLang="zh-CN"/>
              <a:t>CAP </a:t>
            </a:r>
            <a:r>
              <a:rPr lang="zh-CN" altLang="en-US"/>
              <a:t>的 </a:t>
            </a:r>
            <a:r>
              <a:rPr lang="en-US" altLang="zh-CN"/>
              <a:t>P </a:t>
            </a:r>
            <a:r>
              <a:rPr lang="zh-CN" altLang="en-US"/>
              <a:t>总是成立。</a:t>
            </a:r>
            <a:r>
              <a:rPr lang="en-US" altLang="zh-CN"/>
              <a:t>CAP </a:t>
            </a:r>
            <a:r>
              <a:rPr lang="zh-CN" altLang="en-US"/>
              <a:t>定理告诉我们，剩下的 </a:t>
            </a:r>
            <a:r>
              <a:rPr lang="en-US" altLang="zh-CN"/>
              <a:t>C </a:t>
            </a:r>
            <a:r>
              <a:rPr lang="zh-CN" altLang="en-US"/>
              <a:t>和 </a:t>
            </a:r>
            <a:r>
              <a:rPr lang="en-US" altLang="zh-CN"/>
              <a:t>A </a:t>
            </a:r>
            <a:r>
              <a:rPr lang="zh-CN" altLang="en-US"/>
              <a:t>无法同时做到。</a:t>
            </a:r>
          </a:p>
        </p:txBody>
      </p:sp>
      <p:pic>
        <p:nvPicPr>
          <p:cNvPr id="5" name="内容占位符 4"/>
          <p:cNvPicPr>
            <a:picLocks noGrp="1" noChangeAspect="1"/>
          </p:cNvPicPr>
          <p:nvPr>
            <p:ph sz="half" idx="2"/>
          </p:nvPr>
        </p:nvPicPr>
        <p:blipFill>
          <a:blip r:embed="rId2"/>
          <a:stretch>
            <a:fillRect/>
          </a:stretch>
        </p:blipFill>
        <p:spPr>
          <a:xfrm>
            <a:off x="6191376" y="1825625"/>
            <a:ext cx="5143248" cy="4351338"/>
          </a:xfrm>
          <a:prstGeom prst="rect">
            <a:avLst/>
          </a:prstGeom>
        </p:spPr>
      </p:pic>
    </p:spTree>
    <p:extLst>
      <p:ext uri="{BB962C8B-B14F-4D97-AF65-F5344CB8AC3E}">
        <p14:creationId xmlns:p14="http://schemas.microsoft.com/office/powerpoint/2010/main" val="235286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Consistency </a:t>
            </a:r>
            <a:r>
              <a:rPr lang="zh-CN" altLang="en-US" smtClean="0"/>
              <a:t>一致性</a:t>
            </a:r>
            <a:endParaRPr lang="zh-CN" altLang="en-US"/>
          </a:p>
        </p:txBody>
      </p:sp>
      <p:pic>
        <p:nvPicPr>
          <p:cNvPr id="5" name="内容占位符 4"/>
          <p:cNvPicPr>
            <a:picLocks noGrp="1" noChangeAspect="1"/>
          </p:cNvPicPr>
          <p:nvPr>
            <p:ph sz="half" idx="1"/>
          </p:nvPr>
        </p:nvPicPr>
        <p:blipFill>
          <a:blip r:embed="rId2"/>
          <a:stretch>
            <a:fillRect/>
          </a:stretch>
        </p:blipFill>
        <p:spPr>
          <a:xfrm>
            <a:off x="838200" y="1834147"/>
            <a:ext cx="5181600" cy="4334294"/>
          </a:xfrm>
          <a:prstGeom prst="rect">
            <a:avLst/>
          </a:prstGeom>
          <a:ln>
            <a:solidFill>
              <a:srgbClr val="FF0000"/>
            </a:solidFill>
          </a:ln>
        </p:spPr>
      </p:pic>
      <p:pic>
        <p:nvPicPr>
          <p:cNvPr id="6" name="内容占位符 5"/>
          <p:cNvPicPr>
            <a:picLocks noGrp="1" noChangeAspect="1"/>
          </p:cNvPicPr>
          <p:nvPr>
            <p:ph sz="half" idx="2"/>
          </p:nvPr>
        </p:nvPicPr>
        <p:blipFill>
          <a:blip r:embed="rId3"/>
          <a:stretch>
            <a:fillRect/>
          </a:stretch>
        </p:blipFill>
        <p:spPr>
          <a:xfrm>
            <a:off x="6472237" y="1834146"/>
            <a:ext cx="4881563" cy="4363975"/>
          </a:xfrm>
          <a:prstGeom prst="rect">
            <a:avLst/>
          </a:prstGeom>
          <a:ln>
            <a:solidFill>
              <a:srgbClr val="FF0000"/>
            </a:solidFill>
          </a:ln>
        </p:spPr>
      </p:pic>
    </p:spTree>
    <p:extLst>
      <p:ext uri="{BB962C8B-B14F-4D97-AF65-F5344CB8AC3E}">
        <p14:creationId xmlns:p14="http://schemas.microsoft.com/office/powerpoint/2010/main" val="8988616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4025</TotalTime>
  <Words>4190</Words>
  <Application>Microsoft Office PowerPoint</Application>
  <PresentationFormat>宽屏</PresentationFormat>
  <Paragraphs>136</Paragraphs>
  <Slides>35</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-apple-system</vt:lpstr>
      <vt:lpstr>等线</vt:lpstr>
      <vt:lpstr>等线 Light</vt:lpstr>
      <vt:lpstr>Arial</vt:lpstr>
      <vt:lpstr>Office 主题​​</vt:lpstr>
      <vt:lpstr>分布式共识 Consensus</vt:lpstr>
      <vt:lpstr>共识 Consensus</vt:lpstr>
      <vt:lpstr>达成共识面对的问题</vt:lpstr>
      <vt:lpstr>常见算法</vt:lpstr>
      <vt:lpstr>理论界限</vt:lpstr>
      <vt:lpstr>FLP不可能原理</vt:lpstr>
      <vt:lpstr>分布式系统中的CAP原理</vt:lpstr>
      <vt:lpstr>Partition tolerance 分区容错</vt:lpstr>
      <vt:lpstr>Consistency 一致性</vt:lpstr>
      <vt:lpstr>Consistency 保证一致性</vt:lpstr>
      <vt:lpstr>Availability 可用性</vt:lpstr>
      <vt:lpstr>Consistency 和 Availability的矛盾</vt:lpstr>
      <vt:lpstr>Paxos问题</vt:lpstr>
      <vt:lpstr>PowerPoint 演示文稿</vt:lpstr>
      <vt:lpstr>PowerPoint 演示文稿</vt:lpstr>
      <vt:lpstr>PowerPoint 演示文稿</vt:lpstr>
      <vt:lpstr>PowerPoint 演示文稿</vt:lpstr>
      <vt:lpstr>PowerPoint 演示文稿</vt:lpstr>
      <vt:lpstr>PowerPoint 演示文稿</vt:lpstr>
      <vt:lpstr>Raft算法</vt:lpstr>
      <vt:lpstr>Raft - 复制状态机replicated state machine</vt:lpstr>
      <vt:lpstr>Raft问题分解 </vt:lpstr>
      <vt:lpstr>角色：leader、candidator、follower</vt:lpstr>
      <vt:lpstr>时间片term</vt:lpstr>
      <vt:lpstr>Raft RPC通信</vt:lpstr>
      <vt:lpstr>Raft 选举leader</vt:lpstr>
      <vt:lpstr>Raft 日志复制</vt:lpstr>
      <vt:lpstr>Raft 日志复制流程</vt:lpstr>
      <vt:lpstr>Raft - Safety</vt:lpstr>
      <vt:lpstr>Raft - State Machine Safety</vt:lpstr>
      <vt:lpstr>Raft - State Machine Safety</vt:lpstr>
      <vt:lpstr>Raft - 日志压缩</vt:lpstr>
      <vt:lpstr>Raft - 日志压缩</vt:lpstr>
      <vt:lpstr>Raft总结</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350</cp:revision>
  <dcterms:created xsi:type="dcterms:W3CDTF">2020-09-24T12:40:36Z</dcterms:created>
  <dcterms:modified xsi:type="dcterms:W3CDTF">2022-10-16T23:52:00Z</dcterms:modified>
</cp:coreProperties>
</file>