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6" r:id="rId2"/>
    <p:sldId id="339" r:id="rId3"/>
    <p:sldId id="340" r:id="rId4"/>
    <p:sldId id="341" r:id="rId5"/>
    <p:sldId id="343" r:id="rId6"/>
    <p:sldId id="342" r:id="rId7"/>
    <p:sldId id="291" r:id="rId8"/>
    <p:sldId id="292" r:id="rId9"/>
    <p:sldId id="290" r:id="rId10"/>
    <p:sldId id="312" r:id="rId11"/>
    <p:sldId id="293" r:id="rId12"/>
    <p:sldId id="296" r:id="rId13"/>
    <p:sldId id="313" r:id="rId14"/>
    <p:sldId id="324" r:id="rId15"/>
    <p:sldId id="325" r:id="rId16"/>
    <p:sldId id="319" r:id="rId17"/>
    <p:sldId id="326" r:id="rId18"/>
    <p:sldId id="314" r:id="rId19"/>
    <p:sldId id="336" r:id="rId20"/>
    <p:sldId id="337" r:id="rId21"/>
    <p:sldId id="338" r:id="rId22"/>
    <p:sldId id="318" r:id="rId23"/>
    <p:sldId id="320" r:id="rId24"/>
    <p:sldId id="321" r:id="rId25"/>
    <p:sldId id="315" r:id="rId26"/>
    <p:sldId id="316" r:id="rId27"/>
    <p:sldId id="317" r:id="rId28"/>
    <p:sldId id="323" r:id="rId29"/>
    <p:sldId id="322" r:id="rId30"/>
    <p:sldId id="328" r:id="rId31"/>
    <p:sldId id="329" r:id="rId32"/>
    <p:sldId id="330" r:id="rId33"/>
    <p:sldId id="331" r:id="rId34"/>
    <p:sldId id="332" r:id="rId35"/>
    <p:sldId id="311" r:id="rId36"/>
    <p:sldId id="333" r:id="rId37"/>
    <p:sldId id="334" r:id="rId38"/>
    <p:sldId id="335" r:id="rId39"/>
    <p:sldId id="297" r:id="rId40"/>
    <p:sldId id="295" r:id="rId41"/>
    <p:sldId id="300" r:id="rId42"/>
    <p:sldId id="298" r:id="rId43"/>
    <p:sldId id="304" r:id="rId44"/>
    <p:sldId id="303" r:id="rId45"/>
    <p:sldId id="305" r:id="rId46"/>
    <p:sldId id="306" r:id="rId47"/>
    <p:sldId id="307" r:id="rId48"/>
    <p:sldId id="308" r:id="rId49"/>
    <p:sldId id="309" r:id="rId50"/>
    <p:sldId id="310" r:id="rId51"/>
    <p:sldId id="299" r:id="rId52"/>
    <p:sldId id="302" r:id="rId53"/>
    <p:sldId id="327" r:id="rId54"/>
    <p:sldId id="289" r:id="rId5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283" autoAdjust="0"/>
    <p:restoredTop sz="84317" autoAdjust="0"/>
  </p:normalViewPr>
  <p:slideViewPr>
    <p:cSldViewPr snapToGrid="0">
      <p:cViewPr varScale="1">
        <p:scale>
          <a:sx n="92" d="100"/>
          <a:sy n="92" d="100"/>
        </p:scale>
        <p:origin x="145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F189D-AE99-4707-91B3-812F84E7AEA4}" type="datetimeFigureOut">
              <a:rPr lang="zh-CN" altLang="en-US" smtClean="0"/>
              <a:t>2021/11/2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52BB1D-E76B-4B74-B76A-C892A5465D18}" type="slidenum">
              <a:rPr lang="zh-CN" altLang="en-US" smtClean="0"/>
              <a:t>‹#›</a:t>
            </a:fld>
            <a:endParaRPr lang="zh-CN" altLang="en-US"/>
          </a:p>
        </p:txBody>
      </p:sp>
    </p:spTree>
    <p:extLst>
      <p:ext uri="{BB962C8B-B14F-4D97-AF65-F5344CB8AC3E}">
        <p14:creationId xmlns:p14="http://schemas.microsoft.com/office/powerpoint/2010/main" val="16121518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smtClean="0">
                <a:solidFill>
                  <a:schemeClr val="tx1"/>
                </a:solidFill>
                <a:effectLst/>
                <a:latin typeface="+mn-lt"/>
                <a:ea typeface="+mn-ea"/>
                <a:cs typeface="+mn-cs"/>
              </a:rPr>
              <a:t>为了降低整体的带宽消耗和读取延时，</a:t>
            </a:r>
            <a:r>
              <a:rPr lang="en-US" altLang="zh-CN" sz="1200" b="0" i="0" kern="1200" smtClean="0">
                <a:solidFill>
                  <a:schemeClr val="tx1"/>
                </a:solidFill>
                <a:effectLst/>
                <a:latin typeface="+mn-lt"/>
                <a:ea typeface="+mn-ea"/>
                <a:cs typeface="+mn-cs"/>
              </a:rPr>
              <a:t>HDFS</a:t>
            </a:r>
            <a:r>
              <a:rPr lang="zh-CN" altLang="en-US" sz="1200" b="0" i="0" kern="1200" smtClean="0">
                <a:solidFill>
                  <a:schemeClr val="tx1"/>
                </a:solidFill>
                <a:effectLst/>
                <a:latin typeface="+mn-lt"/>
                <a:ea typeface="+mn-ea"/>
                <a:cs typeface="+mn-cs"/>
              </a:rPr>
              <a:t>会尽量让读取程序读取离它最近的副本。如果在读取程序的同一个机架上有一个副本，那么就读取该副本。如果一个</a:t>
            </a:r>
            <a:r>
              <a:rPr lang="en-US" altLang="zh-CN" sz="1200" b="0" i="0" kern="1200" smtClean="0">
                <a:solidFill>
                  <a:schemeClr val="tx1"/>
                </a:solidFill>
                <a:effectLst/>
                <a:latin typeface="+mn-lt"/>
                <a:ea typeface="+mn-ea"/>
                <a:cs typeface="+mn-cs"/>
              </a:rPr>
              <a:t>HDFS</a:t>
            </a:r>
            <a:r>
              <a:rPr lang="zh-CN" altLang="en-US" sz="1200" b="0" i="0" kern="1200" smtClean="0">
                <a:solidFill>
                  <a:schemeClr val="tx1"/>
                </a:solidFill>
                <a:effectLst/>
                <a:latin typeface="+mn-lt"/>
                <a:ea typeface="+mn-ea"/>
                <a:cs typeface="+mn-cs"/>
              </a:rPr>
              <a:t>集群跨越多个数据中心，那么客户端也将首先读本地数据中心的副本。</a:t>
            </a:r>
          </a:p>
          <a:p>
            <a:endParaRPr lang="zh-CN" altLang="en-US"/>
          </a:p>
        </p:txBody>
      </p:sp>
      <p:sp>
        <p:nvSpPr>
          <p:cNvPr id="4" name="灯片编号占位符 3"/>
          <p:cNvSpPr>
            <a:spLocks noGrp="1"/>
          </p:cNvSpPr>
          <p:nvPr>
            <p:ph type="sldNum" sz="quarter" idx="10"/>
          </p:nvPr>
        </p:nvSpPr>
        <p:spPr/>
        <p:txBody>
          <a:bodyPr/>
          <a:lstStyle/>
          <a:p>
            <a:fld id="{B752BB1D-E76B-4B74-B76A-C892A5465D18}" type="slidenum">
              <a:rPr lang="zh-CN" altLang="en-US" smtClean="0"/>
              <a:t>12</a:t>
            </a:fld>
            <a:endParaRPr lang="zh-CN" altLang="en-US"/>
          </a:p>
        </p:txBody>
      </p:sp>
    </p:spTree>
    <p:extLst>
      <p:ext uri="{BB962C8B-B14F-4D97-AF65-F5344CB8AC3E}">
        <p14:creationId xmlns:p14="http://schemas.microsoft.com/office/powerpoint/2010/main" val="309162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kern="1200" smtClean="0">
                <a:solidFill>
                  <a:schemeClr val="tx1"/>
                </a:solidFill>
                <a:effectLst/>
                <a:latin typeface="+mn-lt"/>
                <a:ea typeface="+mn-ea"/>
                <a:cs typeface="+mn-cs"/>
              </a:rPr>
              <a:t>联盟架构特点</a:t>
            </a:r>
            <a:r>
              <a:rPr lang="zh-CN" altLang="en-US" smtClean="0"/>
              <a:t/>
            </a:r>
            <a:br>
              <a:rPr lang="zh-CN" altLang="en-US" smtClean="0"/>
            </a:br>
            <a:r>
              <a:rPr lang="zh-CN" altLang="en-US" sz="1200" b="0" i="0" kern="1200" smtClean="0">
                <a:solidFill>
                  <a:schemeClr val="tx1"/>
                </a:solidFill>
                <a:effectLst/>
                <a:latin typeface="+mn-lt"/>
                <a:ea typeface="+mn-ea"/>
                <a:cs typeface="+mn-cs"/>
              </a:rPr>
              <a:t>（</a:t>
            </a:r>
            <a:r>
              <a:rPr lang="en-US" altLang="zh-CN" sz="1200" b="0" i="0" kern="1200" smtClean="0">
                <a:solidFill>
                  <a:schemeClr val="tx1"/>
                </a:solidFill>
                <a:effectLst/>
                <a:latin typeface="+mn-lt"/>
                <a:ea typeface="+mn-ea"/>
                <a:cs typeface="+mn-cs"/>
              </a:rPr>
              <a:t>1</a:t>
            </a:r>
            <a:r>
              <a:rPr lang="zh-CN" altLang="en-US" sz="1200" b="0" i="0" kern="1200" smtClean="0">
                <a:solidFill>
                  <a:schemeClr val="tx1"/>
                </a:solidFill>
                <a:effectLst/>
                <a:latin typeface="+mn-lt"/>
                <a:ea typeface="+mn-ea"/>
                <a:cs typeface="+mn-cs"/>
              </a:rPr>
              <a:t>）与</a:t>
            </a:r>
            <a:r>
              <a:rPr lang="en-US" altLang="zh-CN" sz="1200" b="0" i="0" kern="1200" smtClean="0">
                <a:solidFill>
                  <a:schemeClr val="tx1"/>
                </a:solidFill>
                <a:effectLst/>
                <a:latin typeface="+mn-lt"/>
                <a:ea typeface="+mn-ea"/>
                <a:cs typeface="+mn-cs"/>
              </a:rPr>
              <a:t>HA</a:t>
            </a:r>
            <a:r>
              <a:rPr lang="zh-CN" altLang="en-US" sz="1200" b="0" i="0" kern="1200" smtClean="0">
                <a:solidFill>
                  <a:schemeClr val="tx1"/>
                </a:solidFill>
                <a:effectLst/>
                <a:latin typeface="+mn-lt"/>
                <a:ea typeface="+mn-ea"/>
                <a:cs typeface="+mn-cs"/>
              </a:rPr>
              <a:t>的区别：</a:t>
            </a:r>
            <a:r>
              <a:rPr lang="en-US" altLang="zh-CN" sz="1200" b="0" i="0" kern="1200" smtClean="0">
                <a:solidFill>
                  <a:schemeClr val="tx1"/>
                </a:solidFill>
                <a:effectLst/>
                <a:latin typeface="+mn-lt"/>
                <a:ea typeface="+mn-ea"/>
                <a:cs typeface="+mn-cs"/>
              </a:rPr>
              <a:t>HA</a:t>
            </a:r>
            <a:r>
              <a:rPr lang="zh-CN" altLang="en-US" sz="1200" b="0" i="0" kern="1200" smtClean="0">
                <a:solidFill>
                  <a:schemeClr val="tx1"/>
                </a:solidFill>
                <a:effectLst/>
                <a:latin typeface="+mn-lt"/>
                <a:ea typeface="+mn-ea"/>
                <a:cs typeface="+mn-cs"/>
              </a:rPr>
              <a:t>中的两个</a:t>
            </a:r>
            <a:r>
              <a:rPr lang="en-US" altLang="zh-CN" sz="1200" b="0" i="0" kern="1200" smtClean="0">
                <a:solidFill>
                  <a:schemeClr val="tx1"/>
                </a:solidFill>
                <a:effectLst/>
                <a:latin typeface="+mn-lt"/>
                <a:ea typeface="+mn-ea"/>
                <a:cs typeface="+mn-cs"/>
              </a:rPr>
              <a:t>namenode</a:t>
            </a:r>
            <a:r>
              <a:rPr lang="zh-CN" altLang="en-US" sz="1200" b="0" i="0" kern="1200" smtClean="0">
                <a:solidFill>
                  <a:schemeClr val="tx1"/>
                </a:solidFill>
                <a:effectLst/>
                <a:latin typeface="+mn-lt"/>
                <a:ea typeface="+mn-ea"/>
                <a:cs typeface="+mn-cs"/>
              </a:rPr>
              <a:t>管理的是同一个文件系统，两个</a:t>
            </a:r>
            <a:r>
              <a:rPr lang="en-US" altLang="zh-CN" sz="1200" b="0" i="0" kern="1200" smtClean="0">
                <a:solidFill>
                  <a:schemeClr val="tx1"/>
                </a:solidFill>
                <a:effectLst/>
                <a:latin typeface="+mn-lt"/>
                <a:ea typeface="+mn-ea"/>
                <a:cs typeface="+mn-cs"/>
              </a:rPr>
              <a:t>namenode</a:t>
            </a:r>
            <a:r>
              <a:rPr lang="zh-CN" altLang="en-US" sz="1200" b="0" i="0" kern="1200" smtClean="0">
                <a:solidFill>
                  <a:schemeClr val="tx1"/>
                </a:solidFill>
                <a:effectLst/>
                <a:latin typeface="+mn-lt"/>
                <a:ea typeface="+mn-ea"/>
                <a:cs typeface="+mn-cs"/>
              </a:rPr>
              <a:t>是一样的；</a:t>
            </a:r>
            <a:r>
              <a:rPr lang="en-US" altLang="zh-CN" sz="1200" b="0" i="0" kern="1200" smtClean="0">
                <a:solidFill>
                  <a:schemeClr val="tx1"/>
                </a:solidFill>
                <a:effectLst/>
                <a:latin typeface="+mn-lt"/>
                <a:ea typeface="+mn-ea"/>
                <a:cs typeface="+mn-cs"/>
              </a:rPr>
              <a:t>HDFS Federation</a:t>
            </a:r>
            <a:r>
              <a:rPr lang="zh-CN" altLang="en-US" sz="1200" b="0" i="0" kern="1200" smtClean="0">
                <a:solidFill>
                  <a:schemeClr val="tx1"/>
                </a:solidFill>
                <a:effectLst/>
                <a:latin typeface="+mn-lt"/>
                <a:ea typeface="+mn-ea"/>
                <a:cs typeface="+mn-cs"/>
              </a:rPr>
              <a:t>中的多个</a:t>
            </a:r>
            <a:r>
              <a:rPr lang="en-US" altLang="zh-CN" sz="1200" b="0" i="0" kern="1200" smtClean="0">
                <a:solidFill>
                  <a:schemeClr val="tx1"/>
                </a:solidFill>
                <a:effectLst/>
                <a:latin typeface="+mn-lt"/>
                <a:ea typeface="+mn-ea"/>
                <a:cs typeface="+mn-cs"/>
              </a:rPr>
              <a:t>namenode</a:t>
            </a:r>
            <a:r>
              <a:rPr lang="zh-CN" altLang="en-US" sz="1200" b="0" i="0" kern="1200" smtClean="0">
                <a:solidFill>
                  <a:schemeClr val="tx1"/>
                </a:solidFill>
                <a:effectLst/>
                <a:latin typeface="+mn-lt"/>
                <a:ea typeface="+mn-ea"/>
                <a:cs typeface="+mn-cs"/>
              </a:rPr>
              <a:t>各自管理属于自己的一部分数据，多个</a:t>
            </a:r>
            <a:r>
              <a:rPr lang="en-US" altLang="zh-CN" sz="1200" b="0" i="0" kern="1200" smtClean="0">
                <a:solidFill>
                  <a:schemeClr val="tx1"/>
                </a:solidFill>
                <a:effectLst/>
                <a:latin typeface="+mn-lt"/>
                <a:ea typeface="+mn-ea"/>
                <a:cs typeface="+mn-cs"/>
              </a:rPr>
              <a:t>namenode</a:t>
            </a:r>
            <a:r>
              <a:rPr lang="zh-CN" altLang="en-US" sz="1200" b="0" i="0" kern="1200" smtClean="0">
                <a:solidFill>
                  <a:schemeClr val="tx1"/>
                </a:solidFill>
                <a:effectLst/>
                <a:latin typeface="+mn-lt"/>
                <a:ea typeface="+mn-ea"/>
                <a:cs typeface="+mn-cs"/>
              </a:rPr>
              <a:t>都是不一样的，但是他们公用一块</a:t>
            </a:r>
            <a:r>
              <a:rPr lang="en-US" altLang="zh-CN" sz="1200" b="0" i="0" kern="1200" smtClean="0">
                <a:solidFill>
                  <a:schemeClr val="tx1"/>
                </a:solidFill>
                <a:effectLst/>
                <a:latin typeface="+mn-lt"/>
                <a:ea typeface="+mn-ea"/>
                <a:cs typeface="+mn-cs"/>
              </a:rPr>
              <a:t>datanode</a:t>
            </a:r>
            <a:r>
              <a:rPr lang="zh-CN" altLang="en-US" sz="1200" b="0" i="0" kern="1200" smtClean="0">
                <a:solidFill>
                  <a:schemeClr val="tx1"/>
                </a:solidFill>
                <a:effectLst/>
                <a:latin typeface="+mn-lt"/>
                <a:ea typeface="+mn-ea"/>
                <a:cs typeface="+mn-cs"/>
              </a:rPr>
              <a:t>的存储空间，就是说一个</a:t>
            </a:r>
            <a:r>
              <a:rPr lang="en-US" altLang="zh-CN" sz="1200" b="0" i="0" kern="1200" smtClean="0">
                <a:solidFill>
                  <a:schemeClr val="tx1"/>
                </a:solidFill>
                <a:effectLst/>
                <a:latin typeface="+mn-lt"/>
                <a:ea typeface="+mn-ea"/>
                <a:cs typeface="+mn-cs"/>
              </a:rPr>
              <a:t>datanode</a:t>
            </a:r>
            <a:r>
              <a:rPr lang="zh-CN" altLang="en-US" sz="1200" b="0" i="0" kern="1200" smtClean="0">
                <a:solidFill>
                  <a:schemeClr val="tx1"/>
                </a:solidFill>
                <a:effectLst/>
                <a:latin typeface="+mn-lt"/>
                <a:ea typeface="+mn-ea"/>
                <a:cs typeface="+mn-cs"/>
              </a:rPr>
              <a:t>上哪个</a:t>
            </a:r>
            <a:r>
              <a:rPr lang="en-US" altLang="zh-CN" sz="1200" b="0" i="0" kern="1200" smtClean="0">
                <a:solidFill>
                  <a:schemeClr val="tx1"/>
                </a:solidFill>
                <a:effectLst/>
                <a:latin typeface="+mn-lt"/>
                <a:ea typeface="+mn-ea"/>
                <a:cs typeface="+mn-cs"/>
              </a:rPr>
              <a:t>namenode</a:t>
            </a:r>
            <a:r>
              <a:rPr lang="zh-CN" altLang="en-US" sz="1200" b="0" i="0" kern="1200" smtClean="0">
                <a:solidFill>
                  <a:schemeClr val="tx1"/>
                </a:solidFill>
                <a:effectLst/>
                <a:latin typeface="+mn-lt"/>
                <a:ea typeface="+mn-ea"/>
                <a:cs typeface="+mn-cs"/>
              </a:rPr>
              <a:t>也可以存，在</a:t>
            </a:r>
            <a:r>
              <a:rPr lang="en-US" altLang="zh-CN" sz="1200" b="0" i="0" kern="1200" smtClean="0">
                <a:solidFill>
                  <a:schemeClr val="tx1"/>
                </a:solidFill>
                <a:effectLst/>
                <a:latin typeface="+mn-lt"/>
                <a:ea typeface="+mn-ea"/>
                <a:cs typeface="+mn-cs"/>
              </a:rPr>
              <a:t>datanode</a:t>
            </a:r>
            <a:r>
              <a:rPr lang="zh-CN" altLang="en-US" sz="1200" b="0" i="0" kern="1200" smtClean="0">
                <a:solidFill>
                  <a:schemeClr val="tx1"/>
                </a:solidFill>
                <a:effectLst/>
                <a:latin typeface="+mn-lt"/>
                <a:ea typeface="+mn-ea"/>
                <a:cs typeface="+mn-cs"/>
              </a:rPr>
              <a:t>上用不同的目录区分不同的</a:t>
            </a:r>
            <a:r>
              <a:rPr lang="en-US" altLang="zh-CN" sz="1200" b="0" i="0" kern="1200" smtClean="0">
                <a:solidFill>
                  <a:schemeClr val="tx1"/>
                </a:solidFill>
                <a:effectLst/>
                <a:latin typeface="+mn-lt"/>
                <a:ea typeface="+mn-ea"/>
                <a:cs typeface="+mn-cs"/>
              </a:rPr>
              <a:t>namenode</a:t>
            </a:r>
            <a:r>
              <a:rPr lang="zh-CN" altLang="en-US" sz="1200" b="0" i="0" kern="1200" smtClean="0">
                <a:solidFill>
                  <a:schemeClr val="tx1"/>
                </a:solidFill>
                <a:effectLst/>
                <a:latin typeface="+mn-lt"/>
                <a:ea typeface="+mn-ea"/>
                <a:cs typeface="+mn-cs"/>
              </a:rPr>
              <a:t>。这样可以减缓单个</a:t>
            </a:r>
            <a:r>
              <a:rPr lang="en-US" altLang="zh-CN" sz="1200" b="0" i="0" kern="1200" smtClean="0">
                <a:solidFill>
                  <a:schemeClr val="tx1"/>
                </a:solidFill>
                <a:effectLst/>
                <a:latin typeface="+mn-lt"/>
                <a:ea typeface="+mn-ea"/>
                <a:cs typeface="+mn-cs"/>
              </a:rPr>
              <a:t>namenode</a:t>
            </a:r>
            <a:r>
              <a:rPr lang="zh-CN" altLang="en-US" sz="1200" b="0" i="0" kern="1200" smtClean="0">
                <a:solidFill>
                  <a:schemeClr val="tx1"/>
                </a:solidFill>
                <a:effectLst/>
                <a:latin typeface="+mn-lt"/>
                <a:ea typeface="+mn-ea"/>
                <a:cs typeface="+mn-cs"/>
              </a:rPr>
              <a:t>造成的压力。联盟架构可以嵌入</a:t>
            </a:r>
            <a:r>
              <a:rPr lang="en-US" altLang="zh-CN" sz="1200" b="0" i="0" kern="1200" smtClean="0">
                <a:solidFill>
                  <a:schemeClr val="tx1"/>
                </a:solidFill>
                <a:effectLst/>
                <a:latin typeface="+mn-lt"/>
                <a:ea typeface="+mn-ea"/>
                <a:cs typeface="+mn-cs"/>
              </a:rPr>
              <a:t>HA</a:t>
            </a:r>
            <a:r>
              <a:rPr lang="zh-CN" altLang="en-US" sz="1200" b="0" i="0" kern="1200" smtClean="0">
                <a:solidFill>
                  <a:schemeClr val="tx1"/>
                </a:solidFill>
                <a:effectLst/>
                <a:latin typeface="+mn-lt"/>
                <a:ea typeface="+mn-ea"/>
                <a:cs typeface="+mn-cs"/>
              </a:rPr>
              <a:t>，设置</a:t>
            </a:r>
            <a:r>
              <a:rPr lang="en-US" altLang="zh-CN" sz="1200" b="0" i="0" kern="1200" smtClean="0">
                <a:solidFill>
                  <a:schemeClr val="tx1"/>
                </a:solidFill>
                <a:effectLst/>
                <a:latin typeface="+mn-lt"/>
                <a:ea typeface="+mn-ea"/>
                <a:cs typeface="+mn-cs"/>
              </a:rPr>
              <a:t>standby namenode</a:t>
            </a:r>
            <a:r>
              <a:rPr lang="zh-CN" altLang="en-US" sz="1200" b="0" i="0" kern="1200" smtClean="0">
                <a:solidFill>
                  <a:schemeClr val="tx1"/>
                </a:solidFill>
                <a:effectLst/>
                <a:latin typeface="+mn-lt"/>
                <a:ea typeface="+mn-ea"/>
                <a:cs typeface="+mn-cs"/>
              </a:rPr>
              <a:t>，进行主备的切换。</a:t>
            </a:r>
            <a:r>
              <a:rPr lang="zh-CN" altLang="en-US" smtClean="0"/>
              <a:t/>
            </a:r>
            <a:br>
              <a:rPr lang="zh-CN" altLang="en-US" smtClean="0"/>
            </a:br>
            <a:r>
              <a:rPr lang="zh-CN" altLang="en-US" sz="1200" b="0" i="0" kern="1200" smtClean="0">
                <a:solidFill>
                  <a:schemeClr val="tx1"/>
                </a:solidFill>
                <a:effectLst/>
                <a:latin typeface="+mn-lt"/>
                <a:ea typeface="+mn-ea"/>
                <a:cs typeface="+mn-cs"/>
              </a:rPr>
              <a:t>（</a:t>
            </a:r>
            <a:r>
              <a:rPr lang="en-US" altLang="zh-CN" sz="1200" b="0" i="0" kern="1200" smtClean="0">
                <a:solidFill>
                  <a:schemeClr val="tx1"/>
                </a:solidFill>
                <a:effectLst/>
                <a:latin typeface="+mn-lt"/>
                <a:ea typeface="+mn-ea"/>
                <a:cs typeface="+mn-cs"/>
              </a:rPr>
              <a:t>2</a:t>
            </a:r>
            <a:r>
              <a:rPr lang="zh-CN" altLang="en-US" sz="1200" b="0" i="0" kern="1200" smtClean="0">
                <a:solidFill>
                  <a:schemeClr val="tx1"/>
                </a:solidFill>
                <a:effectLst/>
                <a:latin typeface="+mn-lt"/>
                <a:ea typeface="+mn-ea"/>
                <a:cs typeface="+mn-cs"/>
              </a:rPr>
              <a:t>）内存的限制：每存储</a:t>
            </a:r>
            <a:r>
              <a:rPr lang="en-US" altLang="zh-CN" sz="1200" b="0" i="0" kern="1200" smtClean="0">
                <a:solidFill>
                  <a:schemeClr val="tx1"/>
                </a:solidFill>
                <a:effectLst/>
                <a:latin typeface="+mn-lt"/>
                <a:ea typeface="+mn-ea"/>
                <a:cs typeface="+mn-cs"/>
              </a:rPr>
              <a:t>100</a:t>
            </a:r>
            <a:r>
              <a:rPr lang="zh-CN" altLang="en-US" sz="1200" b="0" i="0" kern="1200" smtClean="0">
                <a:solidFill>
                  <a:schemeClr val="tx1"/>
                </a:solidFill>
                <a:effectLst/>
                <a:latin typeface="+mn-lt"/>
                <a:ea typeface="+mn-ea"/>
                <a:cs typeface="+mn-cs"/>
              </a:rPr>
              <a:t>万个文件，消耗</a:t>
            </a:r>
            <a:r>
              <a:rPr lang="en-US" altLang="zh-CN" sz="1200" b="0" i="0" kern="1200" smtClean="0">
                <a:solidFill>
                  <a:schemeClr val="tx1"/>
                </a:solidFill>
                <a:effectLst/>
                <a:latin typeface="+mn-lt"/>
                <a:ea typeface="+mn-ea"/>
                <a:cs typeface="+mn-cs"/>
              </a:rPr>
              <a:t>1G</a:t>
            </a:r>
            <a:r>
              <a:rPr lang="zh-CN" altLang="en-US" sz="1200" b="0" i="0" kern="1200" smtClean="0">
                <a:solidFill>
                  <a:schemeClr val="tx1"/>
                </a:solidFill>
                <a:effectLst/>
                <a:latin typeface="+mn-lt"/>
                <a:ea typeface="+mn-ea"/>
                <a:cs typeface="+mn-cs"/>
              </a:rPr>
              <a:t>内存。</a:t>
            </a:r>
            <a:r>
              <a:rPr lang="zh-CN" altLang="en-US" smtClean="0"/>
              <a:t/>
            </a:r>
            <a:br>
              <a:rPr lang="zh-CN" altLang="en-US" smtClean="0"/>
            </a:br>
            <a:r>
              <a:rPr lang="zh-CN" altLang="en-US" sz="1200" b="0" i="0" kern="1200" smtClean="0">
                <a:solidFill>
                  <a:schemeClr val="tx1"/>
                </a:solidFill>
                <a:effectLst/>
                <a:latin typeface="+mn-lt"/>
                <a:ea typeface="+mn-ea"/>
                <a:cs typeface="+mn-cs"/>
              </a:rPr>
              <a:t>（</a:t>
            </a:r>
            <a:r>
              <a:rPr lang="en-US" altLang="zh-CN" sz="1200" b="0" i="0" kern="1200" smtClean="0">
                <a:solidFill>
                  <a:schemeClr val="tx1"/>
                </a:solidFill>
                <a:effectLst/>
                <a:latin typeface="+mn-lt"/>
                <a:ea typeface="+mn-ea"/>
                <a:cs typeface="+mn-cs"/>
              </a:rPr>
              <a:t>3</a:t>
            </a:r>
            <a:r>
              <a:rPr lang="zh-CN" altLang="en-US" sz="1200" b="0" i="0" kern="1200" smtClean="0">
                <a:solidFill>
                  <a:schemeClr val="tx1"/>
                </a:solidFill>
                <a:effectLst/>
                <a:latin typeface="+mn-lt"/>
                <a:ea typeface="+mn-ea"/>
                <a:cs typeface="+mn-cs"/>
              </a:rPr>
              <a:t>）隔离性：不同</a:t>
            </a:r>
            <a:r>
              <a:rPr lang="en-US" altLang="zh-CN" sz="1200" b="0" i="0" kern="1200" smtClean="0">
                <a:solidFill>
                  <a:schemeClr val="tx1"/>
                </a:solidFill>
                <a:effectLst/>
                <a:latin typeface="+mn-lt"/>
                <a:ea typeface="+mn-ea"/>
                <a:cs typeface="+mn-cs"/>
              </a:rPr>
              <a:t>namenode</a:t>
            </a:r>
            <a:r>
              <a:rPr lang="zh-CN" altLang="en-US" sz="1200" b="0" i="0" kern="1200" smtClean="0">
                <a:solidFill>
                  <a:schemeClr val="tx1"/>
                </a:solidFill>
                <a:effectLst/>
                <a:latin typeface="+mn-lt"/>
                <a:ea typeface="+mn-ea"/>
                <a:cs typeface="+mn-cs"/>
              </a:rPr>
              <a:t>上运行的任务不会互相影响，一个</a:t>
            </a:r>
            <a:r>
              <a:rPr lang="en-US" altLang="zh-CN" sz="1200" b="0" i="0" kern="1200" smtClean="0">
                <a:solidFill>
                  <a:schemeClr val="tx1"/>
                </a:solidFill>
                <a:effectLst/>
                <a:latin typeface="+mn-lt"/>
                <a:ea typeface="+mn-ea"/>
                <a:cs typeface="+mn-cs"/>
              </a:rPr>
              <a:t>namenode</a:t>
            </a:r>
            <a:r>
              <a:rPr lang="zh-CN" altLang="en-US" sz="1200" b="0" i="0" kern="1200" smtClean="0">
                <a:solidFill>
                  <a:schemeClr val="tx1"/>
                </a:solidFill>
                <a:effectLst/>
                <a:latin typeface="+mn-lt"/>
                <a:ea typeface="+mn-ea"/>
                <a:cs typeface="+mn-cs"/>
              </a:rPr>
              <a:t>的任务出现问题不会影响其他的</a:t>
            </a:r>
            <a:r>
              <a:rPr lang="en-US" altLang="zh-CN" sz="1200" b="0" i="0" kern="1200" smtClean="0">
                <a:solidFill>
                  <a:schemeClr val="tx1"/>
                </a:solidFill>
                <a:effectLst/>
                <a:latin typeface="+mn-lt"/>
                <a:ea typeface="+mn-ea"/>
                <a:cs typeface="+mn-cs"/>
              </a:rPr>
              <a:t>namenode</a:t>
            </a:r>
            <a:r>
              <a:rPr lang="zh-CN" altLang="en-US" sz="1200" b="0" i="0" kern="1200" smtClean="0">
                <a:solidFill>
                  <a:schemeClr val="tx1"/>
                </a:solidFill>
                <a:effectLst/>
                <a:latin typeface="+mn-lt"/>
                <a:ea typeface="+mn-ea"/>
                <a:cs typeface="+mn-cs"/>
              </a:rPr>
              <a:t>。</a:t>
            </a:r>
            <a:r>
              <a:rPr lang="zh-CN" altLang="en-US" smtClean="0"/>
              <a:t/>
            </a:r>
            <a:br>
              <a:rPr lang="zh-CN" altLang="en-US" smtClean="0"/>
            </a:br>
            <a:r>
              <a:rPr lang="zh-CN" altLang="en-US" sz="1200" b="0" i="0" kern="1200" smtClean="0">
                <a:solidFill>
                  <a:schemeClr val="tx1"/>
                </a:solidFill>
                <a:effectLst/>
                <a:latin typeface="+mn-lt"/>
                <a:ea typeface="+mn-ea"/>
                <a:cs typeface="+mn-cs"/>
              </a:rPr>
              <a:t>（</a:t>
            </a:r>
            <a:r>
              <a:rPr lang="en-US" altLang="zh-CN" sz="1200" b="0" i="0" kern="1200" smtClean="0">
                <a:solidFill>
                  <a:schemeClr val="tx1"/>
                </a:solidFill>
                <a:effectLst/>
                <a:latin typeface="+mn-lt"/>
                <a:ea typeface="+mn-ea"/>
                <a:cs typeface="+mn-cs"/>
              </a:rPr>
              <a:t>4</a:t>
            </a:r>
            <a:r>
              <a:rPr lang="zh-CN" altLang="en-US" sz="1200" b="0" i="0" kern="1200" smtClean="0">
                <a:solidFill>
                  <a:schemeClr val="tx1"/>
                </a:solidFill>
                <a:effectLst/>
                <a:latin typeface="+mn-lt"/>
                <a:ea typeface="+mn-ea"/>
                <a:cs typeface="+mn-cs"/>
              </a:rPr>
              <a:t>）适用场合：适用于数据量特别大的场合中使用联盟架构。</a:t>
            </a:r>
            <a:endParaRPr lang="zh-CN" altLang="en-US"/>
          </a:p>
        </p:txBody>
      </p:sp>
      <p:sp>
        <p:nvSpPr>
          <p:cNvPr id="4" name="灯片编号占位符 3"/>
          <p:cNvSpPr>
            <a:spLocks noGrp="1"/>
          </p:cNvSpPr>
          <p:nvPr>
            <p:ph type="sldNum" sz="quarter" idx="10"/>
          </p:nvPr>
        </p:nvSpPr>
        <p:spPr/>
        <p:txBody>
          <a:bodyPr/>
          <a:lstStyle/>
          <a:p>
            <a:fld id="{B752BB1D-E76B-4B74-B76A-C892A5465D18}" type="slidenum">
              <a:rPr lang="zh-CN" altLang="en-US" smtClean="0"/>
              <a:t>16</a:t>
            </a:fld>
            <a:endParaRPr lang="zh-CN" altLang="en-US"/>
          </a:p>
        </p:txBody>
      </p:sp>
    </p:spTree>
    <p:extLst>
      <p:ext uri="{BB962C8B-B14F-4D97-AF65-F5344CB8AC3E}">
        <p14:creationId xmlns:p14="http://schemas.microsoft.com/office/powerpoint/2010/main" val="26507949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kern="1200" smtClean="0">
                <a:solidFill>
                  <a:schemeClr val="tx1"/>
                </a:solidFill>
                <a:effectLst/>
                <a:latin typeface="+mn-lt"/>
                <a:ea typeface="+mn-ea"/>
                <a:cs typeface="+mn-cs"/>
              </a:rPr>
              <a:t>联盟架构特点</a:t>
            </a:r>
            <a:r>
              <a:rPr lang="zh-CN" altLang="en-US" smtClean="0"/>
              <a:t/>
            </a:r>
            <a:br>
              <a:rPr lang="zh-CN" altLang="en-US" smtClean="0"/>
            </a:br>
            <a:r>
              <a:rPr lang="zh-CN" altLang="en-US" sz="1200" b="0" i="0" kern="1200" smtClean="0">
                <a:solidFill>
                  <a:schemeClr val="tx1"/>
                </a:solidFill>
                <a:effectLst/>
                <a:latin typeface="+mn-lt"/>
                <a:ea typeface="+mn-ea"/>
                <a:cs typeface="+mn-cs"/>
              </a:rPr>
              <a:t>（</a:t>
            </a:r>
            <a:r>
              <a:rPr lang="en-US" altLang="zh-CN" sz="1200" b="0" i="0" kern="1200" smtClean="0">
                <a:solidFill>
                  <a:schemeClr val="tx1"/>
                </a:solidFill>
                <a:effectLst/>
                <a:latin typeface="+mn-lt"/>
                <a:ea typeface="+mn-ea"/>
                <a:cs typeface="+mn-cs"/>
              </a:rPr>
              <a:t>1</a:t>
            </a:r>
            <a:r>
              <a:rPr lang="zh-CN" altLang="en-US" sz="1200" b="0" i="0" kern="1200" smtClean="0">
                <a:solidFill>
                  <a:schemeClr val="tx1"/>
                </a:solidFill>
                <a:effectLst/>
                <a:latin typeface="+mn-lt"/>
                <a:ea typeface="+mn-ea"/>
                <a:cs typeface="+mn-cs"/>
              </a:rPr>
              <a:t>）与</a:t>
            </a:r>
            <a:r>
              <a:rPr lang="en-US" altLang="zh-CN" sz="1200" b="0" i="0" kern="1200" smtClean="0">
                <a:solidFill>
                  <a:schemeClr val="tx1"/>
                </a:solidFill>
                <a:effectLst/>
                <a:latin typeface="+mn-lt"/>
                <a:ea typeface="+mn-ea"/>
                <a:cs typeface="+mn-cs"/>
              </a:rPr>
              <a:t>HA</a:t>
            </a:r>
            <a:r>
              <a:rPr lang="zh-CN" altLang="en-US" sz="1200" b="0" i="0" kern="1200" smtClean="0">
                <a:solidFill>
                  <a:schemeClr val="tx1"/>
                </a:solidFill>
                <a:effectLst/>
                <a:latin typeface="+mn-lt"/>
                <a:ea typeface="+mn-ea"/>
                <a:cs typeface="+mn-cs"/>
              </a:rPr>
              <a:t>的区别：</a:t>
            </a:r>
            <a:r>
              <a:rPr lang="en-US" altLang="zh-CN" sz="1200" b="0" i="0" kern="1200" smtClean="0">
                <a:solidFill>
                  <a:schemeClr val="tx1"/>
                </a:solidFill>
                <a:effectLst/>
                <a:latin typeface="+mn-lt"/>
                <a:ea typeface="+mn-ea"/>
                <a:cs typeface="+mn-cs"/>
              </a:rPr>
              <a:t>HA</a:t>
            </a:r>
            <a:r>
              <a:rPr lang="zh-CN" altLang="en-US" sz="1200" b="0" i="0" kern="1200" smtClean="0">
                <a:solidFill>
                  <a:schemeClr val="tx1"/>
                </a:solidFill>
                <a:effectLst/>
                <a:latin typeface="+mn-lt"/>
                <a:ea typeface="+mn-ea"/>
                <a:cs typeface="+mn-cs"/>
              </a:rPr>
              <a:t>中的两个</a:t>
            </a:r>
            <a:r>
              <a:rPr lang="en-US" altLang="zh-CN" sz="1200" b="0" i="0" kern="1200" smtClean="0">
                <a:solidFill>
                  <a:schemeClr val="tx1"/>
                </a:solidFill>
                <a:effectLst/>
                <a:latin typeface="+mn-lt"/>
                <a:ea typeface="+mn-ea"/>
                <a:cs typeface="+mn-cs"/>
              </a:rPr>
              <a:t>namenode</a:t>
            </a:r>
            <a:r>
              <a:rPr lang="zh-CN" altLang="en-US" sz="1200" b="0" i="0" kern="1200" smtClean="0">
                <a:solidFill>
                  <a:schemeClr val="tx1"/>
                </a:solidFill>
                <a:effectLst/>
                <a:latin typeface="+mn-lt"/>
                <a:ea typeface="+mn-ea"/>
                <a:cs typeface="+mn-cs"/>
              </a:rPr>
              <a:t>管理的是同一个文件系统，两个</a:t>
            </a:r>
            <a:r>
              <a:rPr lang="en-US" altLang="zh-CN" sz="1200" b="0" i="0" kern="1200" smtClean="0">
                <a:solidFill>
                  <a:schemeClr val="tx1"/>
                </a:solidFill>
                <a:effectLst/>
                <a:latin typeface="+mn-lt"/>
                <a:ea typeface="+mn-ea"/>
                <a:cs typeface="+mn-cs"/>
              </a:rPr>
              <a:t>namenode</a:t>
            </a:r>
            <a:r>
              <a:rPr lang="zh-CN" altLang="en-US" sz="1200" b="0" i="0" kern="1200" smtClean="0">
                <a:solidFill>
                  <a:schemeClr val="tx1"/>
                </a:solidFill>
                <a:effectLst/>
                <a:latin typeface="+mn-lt"/>
                <a:ea typeface="+mn-ea"/>
                <a:cs typeface="+mn-cs"/>
              </a:rPr>
              <a:t>是一样的；</a:t>
            </a:r>
            <a:r>
              <a:rPr lang="en-US" altLang="zh-CN" sz="1200" b="0" i="0" kern="1200" smtClean="0">
                <a:solidFill>
                  <a:schemeClr val="tx1"/>
                </a:solidFill>
                <a:effectLst/>
                <a:latin typeface="+mn-lt"/>
                <a:ea typeface="+mn-ea"/>
                <a:cs typeface="+mn-cs"/>
              </a:rPr>
              <a:t>HDFS Federation</a:t>
            </a:r>
            <a:r>
              <a:rPr lang="zh-CN" altLang="en-US" sz="1200" b="0" i="0" kern="1200" smtClean="0">
                <a:solidFill>
                  <a:schemeClr val="tx1"/>
                </a:solidFill>
                <a:effectLst/>
                <a:latin typeface="+mn-lt"/>
                <a:ea typeface="+mn-ea"/>
                <a:cs typeface="+mn-cs"/>
              </a:rPr>
              <a:t>中的多个</a:t>
            </a:r>
            <a:r>
              <a:rPr lang="en-US" altLang="zh-CN" sz="1200" b="0" i="0" kern="1200" smtClean="0">
                <a:solidFill>
                  <a:schemeClr val="tx1"/>
                </a:solidFill>
                <a:effectLst/>
                <a:latin typeface="+mn-lt"/>
                <a:ea typeface="+mn-ea"/>
                <a:cs typeface="+mn-cs"/>
              </a:rPr>
              <a:t>namenode</a:t>
            </a:r>
            <a:r>
              <a:rPr lang="zh-CN" altLang="en-US" sz="1200" b="0" i="0" kern="1200" smtClean="0">
                <a:solidFill>
                  <a:schemeClr val="tx1"/>
                </a:solidFill>
                <a:effectLst/>
                <a:latin typeface="+mn-lt"/>
                <a:ea typeface="+mn-ea"/>
                <a:cs typeface="+mn-cs"/>
              </a:rPr>
              <a:t>各自管理属于自己的一部分数据，多个</a:t>
            </a:r>
            <a:r>
              <a:rPr lang="en-US" altLang="zh-CN" sz="1200" b="0" i="0" kern="1200" smtClean="0">
                <a:solidFill>
                  <a:schemeClr val="tx1"/>
                </a:solidFill>
                <a:effectLst/>
                <a:latin typeface="+mn-lt"/>
                <a:ea typeface="+mn-ea"/>
                <a:cs typeface="+mn-cs"/>
              </a:rPr>
              <a:t>namenode</a:t>
            </a:r>
            <a:r>
              <a:rPr lang="zh-CN" altLang="en-US" sz="1200" b="0" i="0" kern="1200" smtClean="0">
                <a:solidFill>
                  <a:schemeClr val="tx1"/>
                </a:solidFill>
                <a:effectLst/>
                <a:latin typeface="+mn-lt"/>
                <a:ea typeface="+mn-ea"/>
                <a:cs typeface="+mn-cs"/>
              </a:rPr>
              <a:t>都是不一样的，但是他们公用一块</a:t>
            </a:r>
            <a:r>
              <a:rPr lang="en-US" altLang="zh-CN" sz="1200" b="0" i="0" kern="1200" smtClean="0">
                <a:solidFill>
                  <a:schemeClr val="tx1"/>
                </a:solidFill>
                <a:effectLst/>
                <a:latin typeface="+mn-lt"/>
                <a:ea typeface="+mn-ea"/>
                <a:cs typeface="+mn-cs"/>
              </a:rPr>
              <a:t>datanode</a:t>
            </a:r>
            <a:r>
              <a:rPr lang="zh-CN" altLang="en-US" sz="1200" b="0" i="0" kern="1200" smtClean="0">
                <a:solidFill>
                  <a:schemeClr val="tx1"/>
                </a:solidFill>
                <a:effectLst/>
                <a:latin typeface="+mn-lt"/>
                <a:ea typeface="+mn-ea"/>
                <a:cs typeface="+mn-cs"/>
              </a:rPr>
              <a:t>的存储空间，就是说一个</a:t>
            </a:r>
            <a:r>
              <a:rPr lang="en-US" altLang="zh-CN" sz="1200" b="0" i="0" kern="1200" smtClean="0">
                <a:solidFill>
                  <a:schemeClr val="tx1"/>
                </a:solidFill>
                <a:effectLst/>
                <a:latin typeface="+mn-lt"/>
                <a:ea typeface="+mn-ea"/>
                <a:cs typeface="+mn-cs"/>
              </a:rPr>
              <a:t>datanode</a:t>
            </a:r>
            <a:r>
              <a:rPr lang="zh-CN" altLang="en-US" sz="1200" b="0" i="0" kern="1200" smtClean="0">
                <a:solidFill>
                  <a:schemeClr val="tx1"/>
                </a:solidFill>
                <a:effectLst/>
                <a:latin typeface="+mn-lt"/>
                <a:ea typeface="+mn-ea"/>
                <a:cs typeface="+mn-cs"/>
              </a:rPr>
              <a:t>上哪个</a:t>
            </a:r>
            <a:r>
              <a:rPr lang="en-US" altLang="zh-CN" sz="1200" b="0" i="0" kern="1200" smtClean="0">
                <a:solidFill>
                  <a:schemeClr val="tx1"/>
                </a:solidFill>
                <a:effectLst/>
                <a:latin typeface="+mn-lt"/>
                <a:ea typeface="+mn-ea"/>
                <a:cs typeface="+mn-cs"/>
              </a:rPr>
              <a:t>namenode</a:t>
            </a:r>
            <a:r>
              <a:rPr lang="zh-CN" altLang="en-US" sz="1200" b="0" i="0" kern="1200" smtClean="0">
                <a:solidFill>
                  <a:schemeClr val="tx1"/>
                </a:solidFill>
                <a:effectLst/>
                <a:latin typeface="+mn-lt"/>
                <a:ea typeface="+mn-ea"/>
                <a:cs typeface="+mn-cs"/>
              </a:rPr>
              <a:t>也可以存，在</a:t>
            </a:r>
            <a:r>
              <a:rPr lang="en-US" altLang="zh-CN" sz="1200" b="0" i="0" kern="1200" smtClean="0">
                <a:solidFill>
                  <a:schemeClr val="tx1"/>
                </a:solidFill>
                <a:effectLst/>
                <a:latin typeface="+mn-lt"/>
                <a:ea typeface="+mn-ea"/>
                <a:cs typeface="+mn-cs"/>
              </a:rPr>
              <a:t>datanode</a:t>
            </a:r>
            <a:r>
              <a:rPr lang="zh-CN" altLang="en-US" sz="1200" b="0" i="0" kern="1200" smtClean="0">
                <a:solidFill>
                  <a:schemeClr val="tx1"/>
                </a:solidFill>
                <a:effectLst/>
                <a:latin typeface="+mn-lt"/>
                <a:ea typeface="+mn-ea"/>
                <a:cs typeface="+mn-cs"/>
              </a:rPr>
              <a:t>上用不同的目录区分不同的</a:t>
            </a:r>
            <a:r>
              <a:rPr lang="en-US" altLang="zh-CN" sz="1200" b="0" i="0" kern="1200" smtClean="0">
                <a:solidFill>
                  <a:schemeClr val="tx1"/>
                </a:solidFill>
                <a:effectLst/>
                <a:latin typeface="+mn-lt"/>
                <a:ea typeface="+mn-ea"/>
                <a:cs typeface="+mn-cs"/>
              </a:rPr>
              <a:t>namenode</a:t>
            </a:r>
            <a:r>
              <a:rPr lang="zh-CN" altLang="en-US" sz="1200" b="0" i="0" kern="1200" smtClean="0">
                <a:solidFill>
                  <a:schemeClr val="tx1"/>
                </a:solidFill>
                <a:effectLst/>
                <a:latin typeface="+mn-lt"/>
                <a:ea typeface="+mn-ea"/>
                <a:cs typeface="+mn-cs"/>
              </a:rPr>
              <a:t>。这样可以减缓单个</a:t>
            </a:r>
            <a:r>
              <a:rPr lang="en-US" altLang="zh-CN" sz="1200" b="0" i="0" kern="1200" smtClean="0">
                <a:solidFill>
                  <a:schemeClr val="tx1"/>
                </a:solidFill>
                <a:effectLst/>
                <a:latin typeface="+mn-lt"/>
                <a:ea typeface="+mn-ea"/>
                <a:cs typeface="+mn-cs"/>
              </a:rPr>
              <a:t>namenode</a:t>
            </a:r>
            <a:r>
              <a:rPr lang="zh-CN" altLang="en-US" sz="1200" b="0" i="0" kern="1200" smtClean="0">
                <a:solidFill>
                  <a:schemeClr val="tx1"/>
                </a:solidFill>
                <a:effectLst/>
                <a:latin typeface="+mn-lt"/>
                <a:ea typeface="+mn-ea"/>
                <a:cs typeface="+mn-cs"/>
              </a:rPr>
              <a:t>造成的压力。联盟架构可以嵌入</a:t>
            </a:r>
            <a:r>
              <a:rPr lang="en-US" altLang="zh-CN" sz="1200" b="0" i="0" kern="1200" smtClean="0">
                <a:solidFill>
                  <a:schemeClr val="tx1"/>
                </a:solidFill>
                <a:effectLst/>
                <a:latin typeface="+mn-lt"/>
                <a:ea typeface="+mn-ea"/>
                <a:cs typeface="+mn-cs"/>
              </a:rPr>
              <a:t>HA</a:t>
            </a:r>
            <a:r>
              <a:rPr lang="zh-CN" altLang="en-US" sz="1200" b="0" i="0" kern="1200" smtClean="0">
                <a:solidFill>
                  <a:schemeClr val="tx1"/>
                </a:solidFill>
                <a:effectLst/>
                <a:latin typeface="+mn-lt"/>
                <a:ea typeface="+mn-ea"/>
                <a:cs typeface="+mn-cs"/>
              </a:rPr>
              <a:t>，设置</a:t>
            </a:r>
            <a:r>
              <a:rPr lang="en-US" altLang="zh-CN" sz="1200" b="0" i="0" kern="1200" smtClean="0">
                <a:solidFill>
                  <a:schemeClr val="tx1"/>
                </a:solidFill>
                <a:effectLst/>
                <a:latin typeface="+mn-lt"/>
                <a:ea typeface="+mn-ea"/>
                <a:cs typeface="+mn-cs"/>
              </a:rPr>
              <a:t>standby namenode</a:t>
            </a:r>
            <a:r>
              <a:rPr lang="zh-CN" altLang="en-US" sz="1200" b="0" i="0" kern="1200" smtClean="0">
                <a:solidFill>
                  <a:schemeClr val="tx1"/>
                </a:solidFill>
                <a:effectLst/>
                <a:latin typeface="+mn-lt"/>
                <a:ea typeface="+mn-ea"/>
                <a:cs typeface="+mn-cs"/>
              </a:rPr>
              <a:t>，进行主备的切换。</a:t>
            </a:r>
            <a:r>
              <a:rPr lang="zh-CN" altLang="en-US" smtClean="0"/>
              <a:t/>
            </a:r>
            <a:br>
              <a:rPr lang="zh-CN" altLang="en-US" smtClean="0"/>
            </a:br>
            <a:r>
              <a:rPr lang="zh-CN" altLang="en-US" sz="1200" b="0" i="0" kern="1200" smtClean="0">
                <a:solidFill>
                  <a:schemeClr val="tx1"/>
                </a:solidFill>
                <a:effectLst/>
                <a:latin typeface="+mn-lt"/>
                <a:ea typeface="+mn-ea"/>
                <a:cs typeface="+mn-cs"/>
              </a:rPr>
              <a:t>（</a:t>
            </a:r>
            <a:r>
              <a:rPr lang="en-US" altLang="zh-CN" sz="1200" b="0" i="0" kern="1200" smtClean="0">
                <a:solidFill>
                  <a:schemeClr val="tx1"/>
                </a:solidFill>
                <a:effectLst/>
                <a:latin typeface="+mn-lt"/>
                <a:ea typeface="+mn-ea"/>
                <a:cs typeface="+mn-cs"/>
              </a:rPr>
              <a:t>2</a:t>
            </a:r>
            <a:r>
              <a:rPr lang="zh-CN" altLang="en-US" sz="1200" b="0" i="0" kern="1200" smtClean="0">
                <a:solidFill>
                  <a:schemeClr val="tx1"/>
                </a:solidFill>
                <a:effectLst/>
                <a:latin typeface="+mn-lt"/>
                <a:ea typeface="+mn-ea"/>
                <a:cs typeface="+mn-cs"/>
              </a:rPr>
              <a:t>）内存的限制：每存储</a:t>
            </a:r>
            <a:r>
              <a:rPr lang="en-US" altLang="zh-CN" sz="1200" b="0" i="0" kern="1200" smtClean="0">
                <a:solidFill>
                  <a:schemeClr val="tx1"/>
                </a:solidFill>
                <a:effectLst/>
                <a:latin typeface="+mn-lt"/>
                <a:ea typeface="+mn-ea"/>
                <a:cs typeface="+mn-cs"/>
              </a:rPr>
              <a:t>100</a:t>
            </a:r>
            <a:r>
              <a:rPr lang="zh-CN" altLang="en-US" sz="1200" b="0" i="0" kern="1200" smtClean="0">
                <a:solidFill>
                  <a:schemeClr val="tx1"/>
                </a:solidFill>
                <a:effectLst/>
                <a:latin typeface="+mn-lt"/>
                <a:ea typeface="+mn-ea"/>
                <a:cs typeface="+mn-cs"/>
              </a:rPr>
              <a:t>万个文件，消耗</a:t>
            </a:r>
            <a:r>
              <a:rPr lang="en-US" altLang="zh-CN" sz="1200" b="0" i="0" kern="1200" smtClean="0">
                <a:solidFill>
                  <a:schemeClr val="tx1"/>
                </a:solidFill>
                <a:effectLst/>
                <a:latin typeface="+mn-lt"/>
                <a:ea typeface="+mn-ea"/>
                <a:cs typeface="+mn-cs"/>
              </a:rPr>
              <a:t>1G</a:t>
            </a:r>
            <a:r>
              <a:rPr lang="zh-CN" altLang="en-US" sz="1200" b="0" i="0" kern="1200" smtClean="0">
                <a:solidFill>
                  <a:schemeClr val="tx1"/>
                </a:solidFill>
                <a:effectLst/>
                <a:latin typeface="+mn-lt"/>
                <a:ea typeface="+mn-ea"/>
                <a:cs typeface="+mn-cs"/>
              </a:rPr>
              <a:t>内存。</a:t>
            </a:r>
            <a:r>
              <a:rPr lang="zh-CN" altLang="en-US" smtClean="0"/>
              <a:t/>
            </a:r>
            <a:br>
              <a:rPr lang="zh-CN" altLang="en-US" smtClean="0"/>
            </a:br>
            <a:r>
              <a:rPr lang="zh-CN" altLang="en-US" sz="1200" b="0" i="0" kern="1200" smtClean="0">
                <a:solidFill>
                  <a:schemeClr val="tx1"/>
                </a:solidFill>
                <a:effectLst/>
                <a:latin typeface="+mn-lt"/>
                <a:ea typeface="+mn-ea"/>
                <a:cs typeface="+mn-cs"/>
              </a:rPr>
              <a:t>（</a:t>
            </a:r>
            <a:r>
              <a:rPr lang="en-US" altLang="zh-CN" sz="1200" b="0" i="0" kern="1200" smtClean="0">
                <a:solidFill>
                  <a:schemeClr val="tx1"/>
                </a:solidFill>
                <a:effectLst/>
                <a:latin typeface="+mn-lt"/>
                <a:ea typeface="+mn-ea"/>
                <a:cs typeface="+mn-cs"/>
              </a:rPr>
              <a:t>3</a:t>
            </a:r>
            <a:r>
              <a:rPr lang="zh-CN" altLang="en-US" sz="1200" b="0" i="0" kern="1200" smtClean="0">
                <a:solidFill>
                  <a:schemeClr val="tx1"/>
                </a:solidFill>
                <a:effectLst/>
                <a:latin typeface="+mn-lt"/>
                <a:ea typeface="+mn-ea"/>
                <a:cs typeface="+mn-cs"/>
              </a:rPr>
              <a:t>）隔离性：不同</a:t>
            </a:r>
            <a:r>
              <a:rPr lang="en-US" altLang="zh-CN" sz="1200" b="0" i="0" kern="1200" smtClean="0">
                <a:solidFill>
                  <a:schemeClr val="tx1"/>
                </a:solidFill>
                <a:effectLst/>
                <a:latin typeface="+mn-lt"/>
                <a:ea typeface="+mn-ea"/>
                <a:cs typeface="+mn-cs"/>
              </a:rPr>
              <a:t>namenode</a:t>
            </a:r>
            <a:r>
              <a:rPr lang="zh-CN" altLang="en-US" sz="1200" b="0" i="0" kern="1200" smtClean="0">
                <a:solidFill>
                  <a:schemeClr val="tx1"/>
                </a:solidFill>
                <a:effectLst/>
                <a:latin typeface="+mn-lt"/>
                <a:ea typeface="+mn-ea"/>
                <a:cs typeface="+mn-cs"/>
              </a:rPr>
              <a:t>上运行的任务不会互相影响，一个</a:t>
            </a:r>
            <a:r>
              <a:rPr lang="en-US" altLang="zh-CN" sz="1200" b="0" i="0" kern="1200" smtClean="0">
                <a:solidFill>
                  <a:schemeClr val="tx1"/>
                </a:solidFill>
                <a:effectLst/>
                <a:latin typeface="+mn-lt"/>
                <a:ea typeface="+mn-ea"/>
                <a:cs typeface="+mn-cs"/>
              </a:rPr>
              <a:t>namenode</a:t>
            </a:r>
            <a:r>
              <a:rPr lang="zh-CN" altLang="en-US" sz="1200" b="0" i="0" kern="1200" smtClean="0">
                <a:solidFill>
                  <a:schemeClr val="tx1"/>
                </a:solidFill>
                <a:effectLst/>
                <a:latin typeface="+mn-lt"/>
                <a:ea typeface="+mn-ea"/>
                <a:cs typeface="+mn-cs"/>
              </a:rPr>
              <a:t>的任务出现问题不会影响其他的</a:t>
            </a:r>
            <a:r>
              <a:rPr lang="en-US" altLang="zh-CN" sz="1200" b="0" i="0" kern="1200" smtClean="0">
                <a:solidFill>
                  <a:schemeClr val="tx1"/>
                </a:solidFill>
                <a:effectLst/>
                <a:latin typeface="+mn-lt"/>
                <a:ea typeface="+mn-ea"/>
                <a:cs typeface="+mn-cs"/>
              </a:rPr>
              <a:t>namenode</a:t>
            </a:r>
            <a:r>
              <a:rPr lang="zh-CN" altLang="en-US" sz="1200" b="0" i="0" kern="1200" smtClean="0">
                <a:solidFill>
                  <a:schemeClr val="tx1"/>
                </a:solidFill>
                <a:effectLst/>
                <a:latin typeface="+mn-lt"/>
                <a:ea typeface="+mn-ea"/>
                <a:cs typeface="+mn-cs"/>
              </a:rPr>
              <a:t>。</a:t>
            </a:r>
            <a:r>
              <a:rPr lang="zh-CN" altLang="en-US" smtClean="0"/>
              <a:t/>
            </a:r>
            <a:br>
              <a:rPr lang="zh-CN" altLang="en-US" smtClean="0"/>
            </a:br>
            <a:r>
              <a:rPr lang="zh-CN" altLang="en-US" sz="1200" b="0" i="0" kern="1200" smtClean="0">
                <a:solidFill>
                  <a:schemeClr val="tx1"/>
                </a:solidFill>
                <a:effectLst/>
                <a:latin typeface="+mn-lt"/>
                <a:ea typeface="+mn-ea"/>
                <a:cs typeface="+mn-cs"/>
              </a:rPr>
              <a:t>（</a:t>
            </a:r>
            <a:r>
              <a:rPr lang="en-US" altLang="zh-CN" sz="1200" b="0" i="0" kern="1200" smtClean="0">
                <a:solidFill>
                  <a:schemeClr val="tx1"/>
                </a:solidFill>
                <a:effectLst/>
                <a:latin typeface="+mn-lt"/>
                <a:ea typeface="+mn-ea"/>
                <a:cs typeface="+mn-cs"/>
              </a:rPr>
              <a:t>4</a:t>
            </a:r>
            <a:r>
              <a:rPr lang="zh-CN" altLang="en-US" sz="1200" b="0" i="0" kern="1200" smtClean="0">
                <a:solidFill>
                  <a:schemeClr val="tx1"/>
                </a:solidFill>
                <a:effectLst/>
                <a:latin typeface="+mn-lt"/>
                <a:ea typeface="+mn-ea"/>
                <a:cs typeface="+mn-cs"/>
              </a:rPr>
              <a:t>）适用场合：适用于数据量特别大的场合中使用联盟架构。</a:t>
            </a:r>
            <a:endParaRPr lang="zh-CN" altLang="en-US"/>
          </a:p>
        </p:txBody>
      </p:sp>
      <p:sp>
        <p:nvSpPr>
          <p:cNvPr id="4" name="灯片编号占位符 3"/>
          <p:cNvSpPr>
            <a:spLocks noGrp="1"/>
          </p:cNvSpPr>
          <p:nvPr>
            <p:ph type="sldNum" sz="quarter" idx="10"/>
          </p:nvPr>
        </p:nvSpPr>
        <p:spPr/>
        <p:txBody>
          <a:bodyPr/>
          <a:lstStyle/>
          <a:p>
            <a:fld id="{B752BB1D-E76B-4B74-B76A-C892A5465D18}" type="slidenum">
              <a:rPr lang="zh-CN" altLang="en-US" smtClean="0"/>
              <a:t>17</a:t>
            </a:fld>
            <a:endParaRPr lang="zh-CN" altLang="en-US"/>
          </a:p>
        </p:txBody>
      </p:sp>
    </p:spTree>
    <p:extLst>
      <p:ext uri="{BB962C8B-B14F-4D97-AF65-F5344CB8AC3E}">
        <p14:creationId xmlns:p14="http://schemas.microsoft.com/office/powerpoint/2010/main" val="7575564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52BB1D-E76B-4B74-B76A-C892A5465D18}" type="slidenum">
              <a:rPr lang="zh-CN" altLang="en-US" smtClean="0"/>
              <a:t>27</a:t>
            </a:fld>
            <a:endParaRPr lang="zh-CN" altLang="en-US"/>
          </a:p>
        </p:txBody>
      </p:sp>
    </p:spTree>
    <p:extLst>
      <p:ext uri="{BB962C8B-B14F-4D97-AF65-F5344CB8AC3E}">
        <p14:creationId xmlns:p14="http://schemas.microsoft.com/office/powerpoint/2010/main" val="16432629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52BB1D-E76B-4B74-B76A-C892A5465D18}" type="slidenum">
              <a:rPr lang="zh-CN" altLang="en-US" smtClean="0"/>
              <a:t>28</a:t>
            </a:fld>
            <a:endParaRPr lang="zh-CN" altLang="en-US"/>
          </a:p>
        </p:txBody>
      </p:sp>
    </p:spTree>
    <p:extLst>
      <p:ext uri="{BB962C8B-B14F-4D97-AF65-F5344CB8AC3E}">
        <p14:creationId xmlns:p14="http://schemas.microsoft.com/office/powerpoint/2010/main" val="16022133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52BB1D-E76B-4B74-B76A-C892A5465D18}" type="slidenum">
              <a:rPr lang="zh-CN" altLang="en-US" smtClean="0"/>
              <a:t>40</a:t>
            </a:fld>
            <a:endParaRPr lang="zh-CN" altLang="en-US"/>
          </a:p>
        </p:txBody>
      </p:sp>
    </p:spTree>
    <p:extLst>
      <p:ext uri="{BB962C8B-B14F-4D97-AF65-F5344CB8AC3E}">
        <p14:creationId xmlns:p14="http://schemas.microsoft.com/office/powerpoint/2010/main" val="11599812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52BB1D-E76B-4B74-B76A-C892A5465D18}" type="slidenum">
              <a:rPr lang="zh-CN" altLang="en-US" smtClean="0"/>
              <a:t>42</a:t>
            </a:fld>
            <a:endParaRPr lang="zh-CN" altLang="en-US"/>
          </a:p>
        </p:txBody>
      </p:sp>
    </p:spTree>
    <p:extLst>
      <p:ext uri="{BB962C8B-B14F-4D97-AF65-F5344CB8AC3E}">
        <p14:creationId xmlns:p14="http://schemas.microsoft.com/office/powerpoint/2010/main" val="25924942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52BB1D-E76B-4B74-B76A-C892A5465D18}" type="slidenum">
              <a:rPr lang="zh-CN" altLang="en-US" smtClean="0"/>
              <a:t>51</a:t>
            </a:fld>
            <a:endParaRPr lang="zh-CN" altLang="en-US"/>
          </a:p>
        </p:txBody>
      </p:sp>
    </p:spTree>
    <p:extLst>
      <p:ext uri="{BB962C8B-B14F-4D97-AF65-F5344CB8AC3E}">
        <p14:creationId xmlns:p14="http://schemas.microsoft.com/office/powerpoint/2010/main" val="1109552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7D83C885-33C2-434E-9E9F-E31210960F12}" type="datetimeFigureOut">
              <a:rPr lang="zh-CN" altLang="en-US" smtClean="0"/>
              <a:t>2021/11/2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5A2588-F019-42E6-A488-5C0C21F5CA93}" type="slidenum">
              <a:rPr lang="zh-CN" altLang="en-US" smtClean="0"/>
              <a:t>‹#›</a:t>
            </a:fld>
            <a:endParaRPr lang="zh-CN" altLang="en-US"/>
          </a:p>
        </p:txBody>
      </p:sp>
    </p:spTree>
    <p:extLst>
      <p:ext uri="{BB962C8B-B14F-4D97-AF65-F5344CB8AC3E}">
        <p14:creationId xmlns:p14="http://schemas.microsoft.com/office/powerpoint/2010/main" val="2433722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D83C885-33C2-434E-9E9F-E31210960F12}" type="datetimeFigureOut">
              <a:rPr lang="zh-CN" altLang="en-US" smtClean="0"/>
              <a:t>2021/11/2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5A2588-F019-42E6-A488-5C0C21F5CA93}" type="slidenum">
              <a:rPr lang="zh-CN" altLang="en-US" smtClean="0"/>
              <a:t>‹#›</a:t>
            </a:fld>
            <a:endParaRPr lang="zh-CN" altLang="en-US"/>
          </a:p>
        </p:txBody>
      </p:sp>
    </p:spTree>
    <p:extLst>
      <p:ext uri="{BB962C8B-B14F-4D97-AF65-F5344CB8AC3E}">
        <p14:creationId xmlns:p14="http://schemas.microsoft.com/office/powerpoint/2010/main" val="2627045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D83C885-33C2-434E-9E9F-E31210960F12}" type="datetimeFigureOut">
              <a:rPr lang="zh-CN" altLang="en-US" smtClean="0"/>
              <a:t>2021/11/2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5A2588-F019-42E6-A488-5C0C21F5CA93}" type="slidenum">
              <a:rPr lang="zh-CN" altLang="en-US" smtClean="0"/>
              <a:t>‹#›</a:t>
            </a:fld>
            <a:endParaRPr lang="zh-CN" altLang="en-US"/>
          </a:p>
        </p:txBody>
      </p:sp>
    </p:spTree>
    <p:extLst>
      <p:ext uri="{BB962C8B-B14F-4D97-AF65-F5344CB8AC3E}">
        <p14:creationId xmlns:p14="http://schemas.microsoft.com/office/powerpoint/2010/main" val="1217783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D83C885-33C2-434E-9E9F-E31210960F12}" type="datetimeFigureOut">
              <a:rPr lang="zh-CN" altLang="en-US" smtClean="0"/>
              <a:t>2021/11/2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5A2588-F019-42E6-A488-5C0C21F5CA93}" type="slidenum">
              <a:rPr lang="zh-CN" altLang="en-US" smtClean="0"/>
              <a:t>‹#›</a:t>
            </a:fld>
            <a:endParaRPr lang="zh-CN" altLang="en-US"/>
          </a:p>
        </p:txBody>
      </p:sp>
    </p:spTree>
    <p:extLst>
      <p:ext uri="{BB962C8B-B14F-4D97-AF65-F5344CB8AC3E}">
        <p14:creationId xmlns:p14="http://schemas.microsoft.com/office/powerpoint/2010/main" val="3900284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7D83C885-33C2-434E-9E9F-E31210960F12}" type="datetimeFigureOut">
              <a:rPr lang="zh-CN" altLang="en-US" smtClean="0"/>
              <a:t>2021/11/2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5A2588-F019-42E6-A488-5C0C21F5CA93}" type="slidenum">
              <a:rPr lang="zh-CN" altLang="en-US" smtClean="0"/>
              <a:t>‹#›</a:t>
            </a:fld>
            <a:endParaRPr lang="zh-CN" altLang="en-US"/>
          </a:p>
        </p:txBody>
      </p:sp>
    </p:spTree>
    <p:extLst>
      <p:ext uri="{BB962C8B-B14F-4D97-AF65-F5344CB8AC3E}">
        <p14:creationId xmlns:p14="http://schemas.microsoft.com/office/powerpoint/2010/main" val="3398691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D83C885-33C2-434E-9E9F-E31210960F12}" type="datetimeFigureOut">
              <a:rPr lang="zh-CN" altLang="en-US" smtClean="0"/>
              <a:t>2021/11/2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5A2588-F019-42E6-A488-5C0C21F5CA93}" type="slidenum">
              <a:rPr lang="zh-CN" altLang="en-US" smtClean="0"/>
              <a:t>‹#›</a:t>
            </a:fld>
            <a:endParaRPr lang="zh-CN" altLang="en-US"/>
          </a:p>
        </p:txBody>
      </p:sp>
    </p:spTree>
    <p:extLst>
      <p:ext uri="{BB962C8B-B14F-4D97-AF65-F5344CB8AC3E}">
        <p14:creationId xmlns:p14="http://schemas.microsoft.com/office/powerpoint/2010/main" val="3564941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D83C885-33C2-434E-9E9F-E31210960F12}" type="datetimeFigureOut">
              <a:rPr lang="zh-CN" altLang="en-US" smtClean="0"/>
              <a:t>2021/11/2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25A2588-F019-42E6-A488-5C0C21F5CA93}" type="slidenum">
              <a:rPr lang="zh-CN" altLang="en-US" smtClean="0"/>
              <a:t>‹#›</a:t>
            </a:fld>
            <a:endParaRPr lang="zh-CN" altLang="en-US"/>
          </a:p>
        </p:txBody>
      </p:sp>
    </p:spTree>
    <p:extLst>
      <p:ext uri="{BB962C8B-B14F-4D97-AF65-F5344CB8AC3E}">
        <p14:creationId xmlns:p14="http://schemas.microsoft.com/office/powerpoint/2010/main" val="423819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D83C885-33C2-434E-9E9F-E31210960F12}" type="datetimeFigureOut">
              <a:rPr lang="zh-CN" altLang="en-US" smtClean="0"/>
              <a:t>2021/11/2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25A2588-F019-42E6-A488-5C0C21F5CA93}" type="slidenum">
              <a:rPr lang="zh-CN" altLang="en-US" smtClean="0"/>
              <a:t>‹#›</a:t>
            </a:fld>
            <a:endParaRPr lang="zh-CN" altLang="en-US"/>
          </a:p>
        </p:txBody>
      </p:sp>
    </p:spTree>
    <p:extLst>
      <p:ext uri="{BB962C8B-B14F-4D97-AF65-F5344CB8AC3E}">
        <p14:creationId xmlns:p14="http://schemas.microsoft.com/office/powerpoint/2010/main" val="1429950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D83C885-33C2-434E-9E9F-E31210960F12}" type="datetimeFigureOut">
              <a:rPr lang="zh-CN" altLang="en-US" smtClean="0"/>
              <a:t>2021/11/2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25A2588-F019-42E6-A488-5C0C21F5CA93}" type="slidenum">
              <a:rPr lang="zh-CN" altLang="en-US" smtClean="0"/>
              <a:t>‹#›</a:t>
            </a:fld>
            <a:endParaRPr lang="zh-CN" altLang="en-US"/>
          </a:p>
        </p:txBody>
      </p:sp>
    </p:spTree>
    <p:extLst>
      <p:ext uri="{BB962C8B-B14F-4D97-AF65-F5344CB8AC3E}">
        <p14:creationId xmlns:p14="http://schemas.microsoft.com/office/powerpoint/2010/main" val="1118942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7D83C885-33C2-434E-9E9F-E31210960F12}" type="datetimeFigureOut">
              <a:rPr lang="zh-CN" altLang="en-US" smtClean="0"/>
              <a:t>2021/11/2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5A2588-F019-42E6-A488-5C0C21F5CA93}" type="slidenum">
              <a:rPr lang="zh-CN" altLang="en-US" smtClean="0"/>
              <a:t>‹#›</a:t>
            </a:fld>
            <a:endParaRPr lang="zh-CN" altLang="en-US"/>
          </a:p>
        </p:txBody>
      </p:sp>
    </p:spTree>
    <p:extLst>
      <p:ext uri="{BB962C8B-B14F-4D97-AF65-F5344CB8AC3E}">
        <p14:creationId xmlns:p14="http://schemas.microsoft.com/office/powerpoint/2010/main" val="2615893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7D83C885-33C2-434E-9E9F-E31210960F12}" type="datetimeFigureOut">
              <a:rPr lang="zh-CN" altLang="en-US" smtClean="0"/>
              <a:t>2021/11/2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5A2588-F019-42E6-A488-5C0C21F5CA93}" type="slidenum">
              <a:rPr lang="zh-CN" altLang="en-US" smtClean="0"/>
              <a:t>‹#›</a:t>
            </a:fld>
            <a:endParaRPr lang="zh-CN" altLang="en-US"/>
          </a:p>
        </p:txBody>
      </p:sp>
    </p:spTree>
    <p:extLst>
      <p:ext uri="{BB962C8B-B14F-4D97-AF65-F5344CB8AC3E}">
        <p14:creationId xmlns:p14="http://schemas.microsoft.com/office/powerpoint/2010/main" val="3001259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0"/>
            <a:ext cx="10515600" cy="966651"/>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27698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83C885-33C2-434E-9E9F-E31210960F12}" type="datetimeFigureOut">
              <a:rPr lang="zh-CN" altLang="en-US" smtClean="0"/>
              <a:t>2021/11/2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5A2588-F019-42E6-A488-5C0C21F5CA93}" type="slidenum">
              <a:rPr lang="zh-CN" altLang="en-US" smtClean="0"/>
              <a:t>‹#›</a:t>
            </a:fld>
            <a:endParaRPr lang="zh-CN" altLang="en-US"/>
          </a:p>
        </p:txBody>
      </p:sp>
    </p:spTree>
    <p:extLst>
      <p:ext uri="{BB962C8B-B14F-4D97-AF65-F5344CB8AC3E}">
        <p14:creationId xmlns:p14="http://schemas.microsoft.com/office/powerpoint/2010/main" val="14537175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hadoop.apache.org/docs/r1.0.4/cn/hdfs_shell.html#getlink" TargetMode="External"/><Relationship Id="rId2" Type="http://schemas.openxmlformats.org/officeDocument/2006/relationships/hyperlink" Target="https://hadoop.apache.org/docs/r1.0.4/cn/hdfs_shell.html#putlink" TargetMode="Externa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63255" y="1122363"/>
            <a:ext cx="9962707" cy="2387600"/>
          </a:xfrm>
        </p:spPr>
        <p:txBody>
          <a:bodyPr>
            <a:normAutofit fontScale="90000"/>
          </a:bodyPr>
          <a:lstStyle/>
          <a:p>
            <a:r>
              <a:rPr lang="en-US" altLang="zh-CN" smtClean="0"/>
              <a:t>HDFS</a:t>
            </a:r>
            <a:br>
              <a:rPr lang="en-US" altLang="zh-CN" smtClean="0"/>
            </a:br>
            <a:r>
              <a:rPr lang="en-US" altLang="zh-CN" smtClean="0"/>
              <a:t>Hadoop Distributed File System</a:t>
            </a:r>
            <a:endParaRPr lang="zh-CN" altLang="en-US"/>
          </a:p>
        </p:txBody>
      </p:sp>
      <p:sp>
        <p:nvSpPr>
          <p:cNvPr id="3" name="副标题 2"/>
          <p:cNvSpPr>
            <a:spLocks noGrp="1"/>
          </p:cNvSpPr>
          <p:nvPr>
            <p:ph type="subTitle" idx="1"/>
          </p:nvPr>
        </p:nvSpPr>
        <p:spPr/>
        <p:txBody>
          <a:bodyPr/>
          <a:lstStyle/>
          <a:p>
            <a:r>
              <a:rPr lang="zh-CN" altLang="en-US" dirty="0" smtClean="0"/>
              <a:t>网络</a:t>
            </a:r>
            <a:r>
              <a:rPr lang="zh-CN" altLang="en-US" smtClean="0"/>
              <a:t>存储技术</a:t>
            </a:r>
            <a:endParaRPr lang="en-US" altLang="zh-CN" dirty="0" smtClean="0"/>
          </a:p>
        </p:txBody>
      </p:sp>
    </p:spTree>
    <p:extLst>
      <p:ext uri="{BB962C8B-B14F-4D97-AF65-F5344CB8AC3E}">
        <p14:creationId xmlns:p14="http://schemas.microsoft.com/office/powerpoint/2010/main" val="20849726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NameNode</a:t>
            </a:r>
            <a:r>
              <a:rPr lang="zh-CN" altLang="en-US" smtClean="0"/>
              <a:t>结构</a:t>
            </a:r>
            <a:endParaRPr lang="zh-CN" altLang="en-US"/>
          </a:p>
        </p:txBody>
      </p:sp>
      <p:pic>
        <p:nvPicPr>
          <p:cNvPr id="7170" name="Picture 2" descr="https://pic3.zhimg.com/80/v2-9a9a57287a60003b9ce4c5c5af4cbf92_1440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5704" y="1375727"/>
            <a:ext cx="9838820" cy="4865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0842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4638675" y="944879"/>
            <a:ext cx="7305676" cy="4480369"/>
          </a:xfrm>
          <a:prstGeom prst="rect">
            <a:avLst/>
          </a:prstGeom>
        </p:spPr>
      </p:pic>
      <p:sp>
        <p:nvSpPr>
          <p:cNvPr id="3" name="内容占位符 3"/>
          <p:cNvSpPr txBox="1">
            <a:spLocks/>
          </p:cNvSpPr>
          <p:nvPr/>
        </p:nvSpPr>
        <p:spPr>
          <a:xfrm>
            <a:off x="223520" y="1216024"/>
            <a:ext cx="4260214" cy="49307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800"/>
              <a:t>HDFS</a:t>
            </a:r>
            <a:r>
              <a:rPr lang="zh-CN" altLang="en-US" sz="1800"/>
              <a:t>被设计成能够在一个大集群中跨机器可靠地存储超大文件。它将每个文件存储成一系列的数据块，除了最后一个，所有的数据块都是同样大小的。为了容错，文件的所有数据块都会有副本。每个文件的数据块大小和副本系数都是可配置的。应用程序可以指定某个文件的副本数目。副本系数可以在文件创建的时候指定，也可以在之后改变。</a:t>
            </a:r>
            <a:r>
              <a:rPr lang="en-US" altLang="zh-CN" sz="1800"/>
              <a:t>HDFS</a:t>
            </a:r>
            <a:r>
              <a:rPr lang="zh-CN" altLang="en-US" sz="1800"/>
              <a:t>中的文件都是一次性写入的，并且严格要求在任何时候只能有一个写入者。</a:t>
            </a:r>
          </a:p>
          <a:p>
            <a:pPr marL="0" indent="0">
              <a:buNone/>
            </a:pPr>
            <a:r>
              <a:rPr lang="en-US" altLang="zh-CN" sz="1800"/>
              <a:t>Namenode</a:t>
            </a:r>
            <a:r>
              <a:rPr lang="zh-CN" altLang="en-US" sz="1800"/>
              <a:t>全权管理数据块的复制，它周期性地从集群中的每个</a:t>
            </a:r>
            <a:r>
              <a:rPr lang="en-US" altLang="zh-CN" sz="1800"/>
              <a:t>Datanode</a:t>
            </a:r>
            <a:r>
              <a:rPr lang="zh-CN" altLang="en-US" sz="1800"/>
              <a:t>接收心跳信号和块状态报告</a:t>
            </a:r>
            <a:r>
              <a:rPr lang="en-US" altLang="zh-CN" sz="1800"/>
              <a:t>(Blockreport)</a:t>
            </a:r>
            <a:r>
              <a:rPr lang="zh-CN" altLang="en-US" sz="1800"/>
              <a:t>。接收到心跳信号意味着该</a:t>
            </a:r>
            <a:r>
              <a:rPr lang="en-US" altLang="zh-CN" sz="1800"/>
              <a:t>Datanode</a:t>
            </a:r>
            <a:r>
              <a:rPr lang="zh-CN" altLang="en-US" sz="1800"/>
              <a:t>节点工作正常。块状态报告包含了一个该</a:t>
            </a:r>
            <a:r>
              <a:rPr lang="en-US" altLang="zh-CN" sz="1800"/>
              <a:t>Datanode</a:t>
            </a:r>
            <a:r>
              <a:rPr lang="zh-CN" altLang="en-US" sz="1800"/>
              <a:t>上所有数据块的列表。</a:t>
            </a:r>
          </a:p>
          <a:p>
            <a:pPr marL="0" indent="0">
              <a:buFont typeface="Arial" panose="020B0604020202020204" pitchFamily="34" charset="0"/>
              <a:buNone/>
            </a:pPr>
            <a:endParaRPr lang="zh-CN" altLang="en-US" sz="1200"/>
          </a:p>
        </p:txBody>
      </p:sp>
      <p:sp>
        <p:nvSpPr>
          <p:cNvPr id="4" name="标题 1"/>
          <p:cNvSpPr txBox="1">
            <a:spLocks/>
          </p:cNvSpPr>
          <p:nvPr/>
        </p:nvSpPr>
        <p:spPr>
          <a:xfrm>
            <a:off x="838200" y="0"/>
            <a:ext cx="10515600" cy="96665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mtClean="0"/>
              <a:t>数据复制</a:t>
            </a:r>
            <a:endParaRPr lang="zh-CN" altLang="en-US"/>
          </a:p>
        </p:txBody>
      </p:sp>
    </p:spTree>
    <p:extLst>
      <p:ext uri="{BB962C8B-B14F-4D97-AF65-F5344CB8AC3E}">
        <p14:creationId xmlns:p14="http://schemas.microsoft.com/office/powerpoint/2010/main" val="1405928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副本存放</a:t>
            </a:r>
            <a:endParaRPr lang="zh-CN" altLang="en-US"/>
          </a:p>
        </p:txBody>
      </p:sp>
      <p:sp>
        <p:nvSpPr>
          <p:cNvPr id="3" name="内容占位符 2"/>
          <p:cNvSpPr>
            <a:spLocks noGrp="1"/>
          </p:cNvSpPr>
          <p:nvPr>
            <p:ph idx="1"/>
          </p:nvPr>
        </p:nvSpPr>
        <p:spPr>
          <a:xfrm>
            <a:off x="838200" y="966650"/>
            <a:ext cx="10515600" cy="5468439"/>
          </a:xfrm>
        </p:spPr>
        <p:txBody>
          <a:bodyPr>
            <a:normAutofit/>
          </a:bodyPr>
          <a:lstStyle/>
          <a:p>
            <a:r>
              <a:rPr lang="zh-CN" altLang="en-US" sz="1800"/>
              <a:t>副本的存放是</a:t>
            </a:r>
            <a:r>
              <a:rPr lang="en-US" altLang="zh-CN" sz="1800"/>
              <a:t>HDFS</a:t>
            </a:r>
            <a:r>
              <a:rPr lang="zh-CN" altLang="en-US" sz="1800"/>
              <a:t>可靠性和性能的关键。优化的副本存放策略是</a:t>
            </a:r>
            <a:r>
              <a:rPr lang="en-US" altLang="zh-CN" sz="1800"/>
              <a:t>HDFS</a:t>
            </a:r>
            <a:r>
              <a:rPr lang="zh-CN" altLang="en-US" sz="1800"/>
              <a:t>区分于其他大部分分布式文件系统的重要特性。这种特性需要做大量的调优，并需要经验的积累。</a:t>
            </a:r>
            <a:r>
              <a:rPr lang="en-US" altLang="zh-CN" sz="1800"/>
              <a:t>HDFS</a:t>
            </a:r>
            <a:r>
              <a:rPr lang="zh-CN" altLang="en-US" sz="1800"/>
              <a:t>采用一种称为机架感知</a:t>
            </a:r>
            <a:r>
              <a:rPr lang="en-US" altLang="zh-CN" sz="1800"/>
              <a:t>(rack-aware)</a:t>
            </a:r>
            <a:r>
              <a:rPr lang="zh-CN" altLang="en-US" sz="1800"/>
              <a:t>的策略来改进数据的可靠性、可用性和网络带宽的利用率。目前实现的副本存放策略只是在这个方向上的第一步。实现这个策略的短期目标是验证它在生产环境下的有效性，观察它的行为，为实现更先进的策略打下测试和研究的基础</a:t>
            </a:r>
            <a:r>
              <a:rPr lang="zh-CN" altLang="en-US" sz="1800" smtClean="0"/>
              <a:t>。</a:t>
            </a:r>
            <a:endParaRPr lang="zh-CN" altLang="en-US" sz="1800"/>
          </a:p>
          <a:p>
            <a:r>
              <a:rPr lang="zh-CN" altLang="en-US" sz="1800"/>
              <a:t>大型</a:t>
            </a:r>
            <a:r>
              <a:rPr lang="en-US" altLang="zh-CN" sz="1800"/>
              <a:t>HDFS</a:t>
            </a:r>
            <a:r>
              <a:rPr lang="zh-CN" altLang="en-US" sz="1800"/>
              <a:t>实例一般运行在跨越多个机架的计算机组成的集群上，不同机架上的两台机器之间的通讯需要经过交换机。在大多数情况下，同一个机架内的两台机器间的带宽会比不同机架的两台机器间的带宽大</a:t>
            </a:r>
            <a:r>
              <a:rPr lang="zh-CN" altLang="en-US" sz="1800" smtClean="0"/>
              <a:t>。</a:t>
            </a:r>
            <a:endParaRPr lang="zh-CN" altLang="en-US" sz="1800"/>
          </a:p>
          <a:p>
            <a:r>
              <a:rPr lang="zh-CN" altLang="en-US" sz="1800"/>
              <a:t>通过一个机架感知的过程，</a:t>
            </a:r>
            <a:r>
              <a:rPr lang="en-US" altLang="zh-CN" sz="1800"/>
              <a:t>Namenode</a:t>
            </a:r>
            <a:r>
              <a:rPr lang="zh-CN" altLang="en-US" sz="1800"/>
              <a:t>可以确定每个</a:t>
            </a:r>
            <a:r>
              <a:rPr lang="en-US" altLang="zh-CN" sz="1800"/>
              <a:t>Datanode</a:t>
            </a:r>
            <a:r>
              <a:rPr lang="zh-CN" altLang="en-US" sz="1800"/>
              <a:t>所属的机架</a:t>
            </a:r>
            <a:r>
              <a:rPr lang="en-US" altLang="zh-CN" sz="1800"/>
              <a:t>id</a:t>
            </a:r>
            <a:r>
              <a:rPr lang="zh-CN" altLang="en-US" sz="1800"/>
              <a:t>。一个简单但没有优化的策略就是将副本存放在不同的机架上。这样可以有效防止当整个机架失效时数据的丢失，并且允许读数据的时候充分利用多个机架的带宽。这种策略设置可以将副本均匀分布在集群中，有利于当组件失效情况下的负载均衡。但是，因为这种策略的一个写操作需要传输数据块到多个机架，这增加了写的代价</a:t>
            </a:r>
            <a:r>
              <a:rPr lang="zh-CN" altLang="en-US" sz="1800" smtClean="0"/>
              <a:t>。</a:t>
            </a:r>
            <a:endParaRPr lang="zh-CN" altLang="en-US" sz="1800"/>
          </a:p>
          <a:p>
            <a:r>
              <a:rPr lang="zh-CN" altLang="en-US" sz="1800"/>
              <a:t>在大多数情况下，副本系数是</a:t>
            </a:r>
            <a:r>
              <a:rPr lang="en-US" altLang="zh-CN" sz="1800"/>
              <a:t>3</a:t>
            </a:r>
            <a:r>
              <a:rPr lang="zh-CN" altLang="en-US" sz="1800"/>
              <a:t>，</a:t>
            </a:r>
            <a:r>
              <a:rPr lang="en-US" altLang="zh-CN" sz="1800"/>
              <a:t>HDFS</a:t>
            </a:r>
            <a:r>
              <a:rPr lang="zh-CN" altLang="en-US" sz="1800"/>
              <a:t>的存放策略是将一个副本存放在本地机架的节点上，一个副本放在同一机架的另一个节点上，最后一个副本放在不同机架的节点上。这种策略减少了机架间的数据传输，这就提高了写操作的效率。机架的错误远远比节点的错误少，所以这个策略不会影响到数据的可靠性和可用性。于此同时，因为数据块只放在两个（不是三个）不同的机架上，所以此策略减少了读取数据时需要的网络传输总带宽。在这种策略下，副本并不是均匀分布在不同的机架上。三分之一的副本在一个节点上，三分之二的副本在一个机架上，其他副本均匀分布在剩下的机架中，这一策略在不损害数据可靠性和读取性能的情况下改进了写的性能</a:t>
            </a:r>
          </a:p>
        </p:txBody>
      </p:sp>
    </p:spTree>
    <p:extLst>
      <p:ext uri="{BB962C8B-B14F-4D97-AF65-F5344CB8AC3E}">
        <p14:creationId xmlns:p14="http://schemas.microsoft.com/office/powerpoint/2010/main" val="2014167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安全模式</a:t>
            </a:r>
            <a:endParaRPr lang="zh-CN" altLang="en-US"/>
          </a:p>
        </p:txBody>
      </p:sp>
      <p:sp>
        <p:nvSpPr>
          <p:cNvPr id="3" name="内容占位符 2"/>
          <p:cNvSpPr>
            <a:spLocks noGrp="1"/>
          </p:cNvSpPr>
          <p:nvPr>
            <p:ph idx="1"/>
          </p:nvPr>
        </p:nvSpPr>
        <p:spPr/>
        <p:txBody>
          <a:bodyPr>
            <a:normAutofit/>
          </a:bodyPr>
          <a:lstStyle/>
          <a:p>
            <a:pPr marL="0" indent="0">
              <a:buNone/>
            </a:pPr>
            <a:r>
              <a:rPr lang="en-US" altLang="zh-CN" sz="2400"/>
              <a:t>Namenode</a:t>
            </a:r>
            <a:r>
              <a:rPr lang="zh-CN" altLang="en-US" sz="2400"/>
              <a:t>启动后会进入一个称为安全模式的特殊状态。处于安全模式的</a:t>
            </a:r>
            <a:r>
              <a:rPr lang="en-US" altLang="zh-CN" sz="2400"/>
              <a:t>Namenode</a:t>
            </a:r>
            <a:r>
              <a:rPr lang="zh-CN" altLang="en-US" sz="2400"/>
              <a:t>是不会进行数据块的复制的。</a:t>
            </a:r>
            <a:r>
              <a:rPr lang="en-US" altLang="zh-CN" sz="2400"/>
              <a:t>Namenode</a:t>
            </a:r>
            <a:r>
              <a:rPr lang="zh-CN" altLang="en-US" sz="2400"/>
              <a:t>从所有的 </a:t>
            </a:r>
            <a:r>
              <a:rPr lang="en-US" altLang="zh-CN" sz="2400"/>
              <a:t>Datanode</a:t>
            </a:r>
            <a:r>
              <a:rPr lang="zh-CN" altLang="en-US" sz="2400"/>
              <a:t>接收心跳信号和块状态报告。块状态报告包括了某个</a:t>
            </a:r>
            <a:r>
              <a:rPr lang="en-US" altLang="zh-CN" sz="2400"/>
              <a:t>Datanode</a:t>
            </a:r>
            <a:r>
              <a:rPr lang="zh-CN" altLang="en-US" sz="2400"/>
              <a:t>所有的数据块列表。每个数据块都有一个指定的最小副本数。当</a:t>
            </a:r>
            <a:r>
              <a:rPr lang="en-US" altLang="zh-CN" sz="2400"/>
              <a:t>Namenode</a:t>
            </a:r>
            <a:r>
              <a:rPr lang="zh-CN" altLang="en-US" sz="2400"/>
              <a:t>检测确认某个数据块的副本数目达到这个最小值，那么该数据块就会被认为是副本安全</a:t>
            </a:r>
            <a:r>
              <a:rPr lang="en-US" altLang="zh-CN" sz="2400"/>
              <a:t>(safely replicated)</a:t>
            </a:r>
            <a:r>
              <a:rPr lang="zh-CN" altLang="en-US" sz="2400"/>
              <a:t>的；在一定百分比（这个参数可配置）的数据块被</a:t>
            </a:r>
            <a:r>
              <a:rPr lang="en-US" altLang="zh-CN" sz="2400"/>
              <a:t>Namenode</a:t>
            </a:r>
            <a:r>
              <a:rPr lang="zh-CN" altLang="en-US" sz="2400"/>
              <a:t>检测确认是安全之后（加上一个额外的</a:t>
            </a:r>
            <a:r>
              <a:rPr lang="en-US" altLang="zh-CN" sz="2400"/>
              <a:t>30</a:t>
            </a:r>
            <a:r>
              <a:rPr lang="zh-CN" altLang="en-US" sz="2400"/>
              <a:t>秒等待时间），</a:t>
            </a:r>
            <a:r>
              <a:rPr lang="en-US" altLang="zh-CN" sz="2400"/>
              <a:t>Namenode</a:t>
            </a:r>
            <a:r>
              <a:rPr lang="zh-CN" altLang="en-US" sz="2400"/>
              <a:t>将退出安全模式状态。接下来它会确定还有哪些数据块的副本没有达到指定数目，并将这些数据块复制到其他</a:t>
            </a:r>
            <a:r>
              <a:rPr lang="en-US" altLang="zh-CN" sz="2400"/>
              <a:t>Datanode</a:t>
            </a:r>
            <a:r>
              <a:rPr lang="zh-CN" altLang="en-US" sz="2400"/>
              <a:t>上。</a:t>
            </a:r>
          </a:p>
          <a:p>
            <a:endParaRPr lang="zh-CN" altLang="en-US" sz="2400"/>
          </a:p>
        </p:txBody>
      </p:sp>
    </p:spTree>
    <p:extLst>
      <p:ext uri="{BB962C8B-B14F-4D97-AF65-F5344CB8AC3E}">
        <p14:creationId xmlns:p14="http://schemas.microsoft.com/office/powerpoint/2010/main" val="42849873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文件系统元数据持久化</a:t>
            </a:r>
            <a:endParaRPr lang="zh-CN" altLang="en-US"/>
          </a:p>
        </p:txBody>
      </p:sp>
      <p:sp>
        <p:nvSpPr>
          <p:cNvPr id="3" name="内容占位符 2"/>
          <p:cNvSpPr>
            <a:spLocks noGrp="1"/>
          </p:cNvSpPr>
          <p:nvPr>
            <p:ph idx="1"/>
          </p:nvPr>
        </p:nvSpPr>
        <p:spPr>
          <a:xfrm>
            <a:off x="537210" y="868680"/>
            <a:ext cx="11052810" cy="5623560"/>
          </a:xfrm>
        </p:spPr>
        <p:txBody>
          <a:bodyPr>
            <a:noAutofit/>
          </a:bodyPr>
          <a:lstStyle/>
          <a:p>
            <a:r>
              <a:rPr lang="en-US" altLang="zh-CN" sz="2000" dirty="0" err="1"/>
              <a:t>Namenode</a:t>
            </a:r>
            <a:r>
              <a:rPr lang="zh-CN" altLang="en-US" sz="2000" dirty="0"/>
              <a:t>上保存着</a:t>
            </a:r>
            <a:r>
              <a:rPr lang="en-US" altLang="zh-CN" sz="2000" dirty="0"/>
              <a:t>HDFS</a:t>
            </a:r>
            <a:r>
              <a:rPr lang="zh-CN" altLang="en-US" sz="2000" dirty="0"/>
              <a:t>的名字空间。对于任何对文件系统元数据产生修改的操作，</a:t>
            </a:r>
            <a:r>
              <a:rPr lang="en-US" altLang="zh-CN" sz="2000" dirty="0" err="1"/>
              <a:t>Namenode</a:t>
            </a:r>
            <a:r>
              <a:rPr lang="zh-CN" altLang="en-US" sz="2000" dirty="0"/>
              <a:t>都会使用一种称为</a:t>
            </a:r>
            <a:r>
              <a:rPr lang="en-US" altLang="zh-CN" sz="2000" dirty="0" err="1"/>
              <a:t>EditLog</a:t>
            </a:r>
            <a:r>
              <a:rPr lang="zh-CN" altLang="en-US" sz="2000" dirty="0"/>
              <a:t>的事务日志记录下来。例如，在</a:t>
            </a:r>
            <a:r>
              <a:rPr lang="en-US" altLang="zh-CN" sz="2000" dirty="0"/>
              <a:t>HDFS</a:t>
            </a:r>
            <a:r>
              <a:rPr lang="zh-CN" altLang="en-US" sz="2000" dirty="0"/>
              <a:t>中创建一个文件，</a:t>
            </a:r>
            <a:r>
              <a:rPr lang="en-US" altLang="zh-CN" sz="2000" dirty="0" err="1"/>
              <a:t>Namenode</a:t>
            </a:r>
            <a:r>
              <a:rPr lang="zh-CN" altLang="en-US" sz="2000" dirty="0"/>
              <a:t>就会在</a:t>
            </a:r>
            <a:r>
              <a:rPr lang="en-US" altLang="zh-CN" sz="2000" dirty="0" err="1"/>
              <a:t>Editlog</a:t>
            </a:r>
            <a:r>
              <a:rPr lang="zh-CN" altLang="en-US" sz="2000" dirty="0"/>
              <a:t>中插入一条记录来表示；同样地，修改文件的副本系数也将往</a:t>
            </a:r>
            <a:r>
              <a:rPr lang="en-US" altLang="zh-CN" sz="2000" dirty="0" err="1"/>
              <a:t>Editlog</a:t>
            </a:r>
            <a:r>
              <a:rPr lang="zh-CN" altLang="en-US" sz="2000" dirty="0"/>
              <a:t>插入一条记录。</a:t>
            </a:r>
            <a:r>
              <a:rPr lang="en-US" altLang="zh-CN" sz="2000" dirty="0" err="1"/>
              <a:t>Namenode</a:t>
            </a:r>
            <a:r>
              <a:rPr lang="zh-CN" altLang="en-US" sz="2000" dirty="0"/>
              <a:t>在本地操作系统的文件系统中存储这个</a:t>
            </a:r>
            <a:r>
              <a:rPr lang="en-US" altLang="zh-CN" sz="2000" dirty="0" err="1"/>
              <a:t>Editlog</a:t>
            </a:r>
            <a:r>
              <a:rPr lang="zh-CN" altLang="en-US" sz="2000" dirty="0"/>
              <a:t>。整个文件系统的名字空间，包括数据块到文件的映射、文件的属性等，都存储在一个称为</a:t>
            </a:r>
            <a:r>
              <a:rPr lang="en-US" altLang="zh-CN" sz="2000" dirty="0" err="1"/>
              <a:t>FsImage</a:t>
            </a:r>
            <a:r>
              <a:rPr lang="zh-CN" altLang="en-US" sz="2000" dirty="0"/>
              <a:t>的文件中，这个文件也是放在</a:t>
            </a:r>
            <a:r>
              <a:rPr lang="en-US" altLang="zh-CN" sz="2000" dirty="0" err="1"/>
              <a:t>Namenode</a:t>
            </a:r>
            <a:r>
              <a:rPr lang="zh-CN" altLang="en-US" sz="2000" dirty="0"/>
              <a:t>所在的本地文件系统上</a:t>
            </a:r>
            <a:r>
              <a:rPr lang="zh-CN" altLang="en-US" sz="2000" dirty="0" smtClean="0"/>
              <a:t>。</a:t>
            </a:r>
            <a:endParaRPr lang="zh-CN" altLang="en-US" sz="2000" dirty="0"/>
          </a:p>
          <a:p>
            <a:r>
              <a:rPr lang="en-US" altLang="zh-CN" sz="2000" dirty="0" err="1"/>
              <a:t>Namenode</a:t>
            </a:r>
            <a:r>
              <a:rPr lang="zh-CN" altLang="en-US" sz="2000" dirty="0"/>
              <a:t>在内存中保存着整个文件系统的名字空间和文件数据块映射</a:t>
            </a:r>
            <a:r>
              <a:rPr lang="en-US" altLang="zh-CN" sz="2000" dirty="0"/>
              <a:t>(</a:t>
            </a:r>
            <a:r>
              <a:rPr lang="en-US" altLang="zh-CN" sz="2000" dirty="0" err="1"/>
              <a:t>Blockmap</a:t>
            </a:r>
            <a:r>
              <a:rPr lang="en-US" altLang="zh-CN" sz="2000" dirty="0"/>
              <a:t>)</a:t>
            </a:r>
            <a:r>
              <a:rPr lang="zh-CN" altLang="en-US" sz="2000" dirty="0"/>
              <a:t>的映像。这个关键的元数据结构设计得很紧凑，因而一个有</a:t>
            </a:r>
            <a:r>
              <a:rPr lang="en-US" altLang="zh-CN" sz="2000" dirty="0"/>
              <a:t>4G</a:t>
            </a:r>
            <a:r>
              <a:rPr lang="zh-CN" altLang="en-US" sz="2000" dirty="0"/>
              <a:t>内存的</a:t>
            </a:r>
            <a:r>
              <a:rPr lang="en-US" altLang="zh-CN" sz="2000" dirty="0" err="1"/>
              <a:t>Namenode</a:t>
            </a:r>
            <a:r>
              <a:rPr lang="zh-CN" altLang="en-US" sz="2000" dirty="0"/>
              <a:t>足够支撑大量的文件和目录。当</a:t>
            </a:r>
            <a:r>
              <a:rPr lang="en-US" altLang="zh-CN" sz="2000" dirty="0" err="1"/>
              <a:t>Namenode</a:t>
            </a:r>
            <a:r>
              <a:rPr lang="zh-CN" altLang="en-US" sz="2000" dirty="0"/>
              <a:t>启动时，它从硬盘中读取</a:t>
            </a:r>
            <a:r>
              <a:rPr lang="en-US" altLang="zh-CN" sz="2000" dirty="0" err="1"/>
              <a:t>Editlog</a:t>
            </a:r>
            <a:r>
              <a:rPr lang="zh-CN" altLang="en-US" sz="2000" dirty="0"/>
              <a:t>和</a:t>
            </a:r>
            <a:r>
              <a:rPr lang="en-US" altLang="zh-CN" sz="2000" dirty="0" err="1"/>
              <a:t>FsImage</a:t>
            </a:r>
            <a:r>
              <a:rPr lang="zh-CN" altLang="en-US" sz="2000" dirty="0"/>
              <a:t>，将所有</a:t>
            </a:r>
            <a:r>
              <a:rPr lang="en-US" altLang="zh-CN" sz="2000" dirty="0" err="1"/>
              <a:t>Editlog</a:t>
            </a:r>
            <a:r>
              <a:rPr lang="zh-CN" altLang="en-US" sz="2000" dirty="0"/>
              <a:t>中的事务作用在内存中的</a:t>
            </a:r>
            <a:r>
              <a:rPr lang="en-US" altLang="zh-CN" sz="2000" dirty="0" err="1"/>
              <a:t>FsImage</a:t>
            </a:r>
            <a:r>
              <a:rPr lang="zh-CN" altLang="en-US" sz="2000" dirty="0"/>
              <a:t>上，并将这个新版本的</a:t>
            </a:r>
            <a:r>
              <a:rPr lang="en-US" altLang="zh-CN" sz="2000" dirty="0" err="1"/>
              <a:t>FsImage</a:t>
            </a:r>
            <a:r>
              <a:rPr lang="zh-CN" altLang="en-US" sz="2000" dirty="0"/>
              <a:t>从内存中保存到本地磁盘上，然后删除旧的</a:t>
            </a:r>
            <a:r>
              <a:rPr lang="en-US" altLang="zh-CN" sz="2000" dirty="0" err="1"/>
              <a:t>Editlog</a:t>
            </a:r>
            <a:r>
              <a:rPr lang="zh-CN" altLang="en-US" sz="2000" dirty="0"/>
              <a:t>，因为这个旧的</a:t>
            </a:r>
            <a:r>
              <a:rPr lang="en-US" altLang="zh-CN" sz="2000" dirty="0" err="1"/>
              <a:t>Editlog</a:t>
            </a:r>
            <a:r>
              <a:rPr lang="zh-CN" altLang="en-US" sz="2000" dirty="0"/>
              <a:t>的事务都已经作用在</a:t>
            </a:r>
            <a:r>
              <a:rPr lang="en-US" altLang="zh-CN" sz="2000" dirty="0" err="1"/>
              <a:t>FsImage</a:t>
            </a:r>
            <a:r>
              <a:rPr lang="zh-CN" altLang="en-US" sz="2000" dirty="0"/>
              <a:t>上了。这个过程称为一个检查点</a:t>
            </a:r>
            <a:r>
              <a:rPr lang="en-US" altLang="zh-CN" sz="2000" dirty="0"/>
              <a:t>(checkpoint)</a:t>
            </a:r>
            <a:r>
              <a:rPr lang="zh-CN" altLang="en-US" sz="2000" dirty="0"/>
              <a:t>。在当前实现中，检查点只发生在</a:t>
            </a:r>
            <a:r>
              <a:rPr lang="en-US" altLang="zh-CN" sz="2000" dirty="0" err="1"/>
              <a:t>Namenode</a:t>
            </a:r>
            <a:r>
              <a:rPr lang="zh-CN" altLang="en-US" sz="2000" dirty="0"/>
              <a:t>启动时，在不久的将来将实现支持周期性的检查点</a:t>
            </a:r>
            <a:r>
              <a:rPr lang="zh-CN" altLang="en-US" sz="2000" dirty="0" smtClean="0"/>
              <a:t>。</a:t>
            </a:r>
            <a:endParaRPr lang="zh-CN" altLang="en-US" sz="2000" dirty="0"/>
          </a:p>
          <a:p>
            <a:r>
              <a:rPr lang="en-US" altLang="zh-CN" sz="2000" dirty="0" err="1"/>
              <a:t>Datanode</a:t>
            </a:r>
            <a:r>
              <a:rPr lang="zh-CN" altLang="en-US" sz="2000" dirty="0"/>
              <a:t>将</a:t>
            </a:r>
            <a:r>
              <a:rPr lang="en-US" altLang="zh-CN" sz="2000" dirty="0"/>
              <a:t>HDFS</a:t>
            </a:r>
            <a:r>
              <a:rPr lang="zh-CN" altLang="en-US" sz="2000" dirty="0"/>
              <a:t>数据以文件的形式存储在本地的文件系统中，它并不知道有关</a:t>
            </a:r>
            <a:r>
              <a:rPr lang="en-US" altLang="zh-CN" sz="2000" dirty="0"/>
              <a:t>HDFS</a:t>
            </a:r>
            <a:r>
              <a:rPr lang="zh-CN" altLang="en-US" sz="2000" dirty="0"/>
              <a:t>文件的信息。它把每个</a:t>
            </a:r>
            <a:r>
              <a:rPr lang="en-US" altLang="zh-CN" sz="2000" dirty="0"/>
              <a:t>HDFS</a:t>
            </a:r>
            <a:r>
              <a:rPr lang="zh-CN" altLang="en-US" sz="2000" dirty="0"/>
              <a:t>数据块存储在本地文件系统的一个单独的文件中。</a:t>
            </a:r>
            <a:r>
              <a:rPr lang="en-US" altLang="zh-CN" sz="2000" dirty="0" err="1"/>
              <a:t>Datanode</a:t>
            </a:r>
            <a:r>
              <a:rPr lang="zh-CN" altLang="en-US" sz="2000" dirty="0"/>
              <a:t>并不在同一个目录创建所有的文件，实际上，它用试探的方法来确定每个目录的最佳文件数目，并且在适当的时候创建子目录。在同一个目录中创建所有的本地文件并不是最优的选择，这是因为本地文件系统可能无法高效地在单个目录中支持大量的文件。当一个</a:t>
            </a:r>
            <a:r>
              <a:rPr lang="en-US" altLang="zh-CN" sz="2000" dirty="0" err="1"/>
              <a:t>Datanode</a:t>
            </a:r>
            <a:r>
              <a:rPr lang="zh-CN" altLang="en-US" sz="2000" dirty="0"/>
              <a:t>启动时，它会扫描本地文件系统，产生一个这些本地文件对应的所有</a:t>
            </a:r>
            <a:r>
              <a:rPr lang="en-US" altLang="zh-CN" sz="2000" dirty="0"/>
              <a:t>HDFS</a:t>
            </a:r>
            <a:r>
              <a:rPr lang="zh-CN" altLang="en-US" sz="2000" dirty="0"/>
              <a:t>数据块的列表，然后作为报告发送到</a:t>
            </a:r>
            <a:r>
              <a:rPr lang="en-US" altLang="zh-CN" sz="2000" dirty="0" err="1"/>
              <a:t>Namenode</a:t>
            </a:r>
            <a:r>
              <a:rPr lang="zh-CN" altLang="en-US" sz="2000" dirty="0"/>
              <a:t>，这个报告就是块状态报告。</a:t>
            </a:r>
          </a:p>
        </p:txBody>
      </p:sp>
    </p:spTree>
    <p:extLst>
      <p:ext uri="{BB962C8B-B14F-4D97-AF65-F5344CB8AC3E}">
        <p14:creationId xmlns:p14="http://schemas.microsoft.com/office/powerpoint/2010/main" val="10863443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数据组织</a:t>
            </a:r>
            <a:endParaRPr lang="zh-CN" altLang="en-US"/>
          </a:p>
        </p:txBody>
      </p:sp>
      <p:sp>
        <p:nvSpPr>
          <p:cNvPr id="3" name="内容占位符 2"/>
          <p:cNvSpPr>
            <a:spLocks noGrp="1"/>
          </p:cNvSpPr>
          <p:nvPr>
            <p:ph idx="1"/>
          </p:nvPr>
        </p:nvSpPr>
        <p:spPr>
          <a:xfrm>
            <a:off x="537210" y="1211580"/>
            <a:ext cx="11052810" cy="5280660"/>
          </a:xfrm>
        </p:spPr>
        <p:txBody>
          <a:bodyPr>
            <a:noAutofit/>
          </a:bodyPr>
          <a:lstStyle/>
          <a:p>
            <a:pPr marL="0" indent="0">
              <a:buNone/>
            </a:pPr>
            <a:r>
              <a:rPr lang="zh-CN" altLang="en-US" smtClean="0">
                <a:solidFill>
                  <a:srgbClr val="0070C0"/>
                </a:solidFill>
              </a:rPr>
              <a:t>数据块大小</a:t>
            </a:r>
            <a:endParaRPr lang="en-US" altLang="zh-CN" smtClean="0">
              <a:solidFill>
                <a:srgbClr val="0070C0"/>
              </a:solidFill>
            </a:endParaRPr>
          </a:p>
          <a:p>
            <a:r>
              <a:rPr lang="en-US" altLang="zh-CN" sz="2000" smtClean="0"/>
              <a:t>DFS</a:t>
            </a:r>
            <a:r>
              <a:rPr lang="zh-CN" altLang="en-US" sz="2000"/>
              <a:t>被设计成支持大文件，适用</a:t>
            </a:r>
            <a:r>
              <a:rPr lang="en-US" altLang="zh-CN" sz="2000"/>
              <a:t>HDFS</a:t>
            </a:r>
            <a:r>
              <a:rPr lang="zh-CN" altLang="en-US" sz="2000"/>
              <a:t>的是那些需要处理大规模的数据集的应用。这些应用都是只写入数据一次，但却读取一次或多次，并且读取速度应能满足流式读取的需要。</a:t>
            </a:r>
            <a:r>
              <a:rPr lang="en-US" altLang="zh-CN" sz="2000"/>
              <a:t>HDFS</a:t>
            </a:r>
            <a:r>
              <a:rPr lang="zh-CN" altLang="en-US" sz="2000"/>
              <a:t>支持文件的“一次写入多次读取”语义。一个典型的数据块大小</a:t>
            </a:r>
            <a:r>
              <a:rPr lang="zh-CN" altLang="en-US" sz="2000" smtClean="0"/>
              <a:t>是</a:t>
            </a:r>
            <a:r>
              <a:rPr lang="en-US" altLang="zh-CN" sz="2000" smtClean="0"/>
              <a:t>128MB</a:t>
            </a:r>
            <a:r>
              <a:rPr lang="zh-CN" altLang="en-US" sz="2000"/>
              <a:t>。因而，</a:t>
            </a:r>
            <a:r>
              <a:rPr lang="en-US" altLang="zh-CN" sz="2000"/>
              <a:t>HDFS</a:t>
            </a:r>
            <a:r>
              <a:rPr lang="zh-CN" altLang="en-US" sz="2000"/>
              <a:t>中的文件总是</a:t>
            </a:r>
            <a:r>
              <a:rPr lang="zh-CN" altLang="en-US" sz="2000" smtClean="0"/>
              <a:t>按照</a:t>
            </a:r>
            <a:r>
              <a:rPr lang="en-US" altLang="zh-CN" sz="2000" smtClean="0"/>
              <a:t>128M</a:t>
            </a:r>
            <a:r>
              <a:rPr lang="zh-CN" altLang="en-US" sz="2000"/>
              <a:t>被切分成不同的块，每个块尽可能地存储于不同的</a:t>
            </a:r>
            <a:r>
              <a:rPr lang="en-US" altLang="zh-CN" sz="2000"/>
              <a:t>Datanode</a:t>
            </a:r>
            <a:r>
              <a:rPr lang="zh-CN" altLang="en-US" sz="2000"/>
              <a:t>中</a:t>
            </a:r>
            <a:r>
              <a:rPr lang="zh-CN" altLang="en-US" sz="2000" smtClean="0"/>
              <a:t>。</a:t>
            </a:r>
            <a:endParaRPr lang="en-US" altLang="zh-CN" sz="2000" smtClean="0"/>
          </a:p>
          <a:p>
            <a:pPr marL="0" indent="0">
              <a:buNone/>
            </a:pPr>
            <a:r>
              <a:rPr lang="zh-CN" altLang="en-US" smtClean="0">
                <a:solidFill>
                  <a:srgbClr val="0070C0"/>
                </a:solidFill>
              </a:rPr>
              <a:t>流水线</a:t>
            </a:r>
            <a:r>
              <a:rPr lang="zh-CN" altLang="en-US">
                <a:solidFill>
                  <a:srgbClr val="0070C0"/>
                </a:solidFill>
              </a:rPr>
              <a:t>复制</a:t>
            </a:r>
            <a:endParaRPr lang="en-US" altLang="zh-CN" smtClean="0">
              <a:solidFill>
                <a:srgbClr val="0070C0"/>
              </a:solidFill>
            </a:endParaRPr>
          </a:p>
          <a:p>
            <a:r>
              <a:rPr lang="zh-CN" altLang="en-US" sz="2000"/>
              <a:t>当客户端向</a:t>
            </a:r>
            <a:r>
              <a:rPr lang="en-US" altLang="zh-CN" sz="2000"/>
              <a:t>HDFS</a:t>
            </a:r>
            <a:r>
              <a:rPr lang="zh-CN" altLang="en-US" sz="2000"/>
              <a:t>文件写入数据的时候，一开始是写到本地临时文件中。假设该文件的副本系数设置为</a:t>
            </a:r>
            <a:r>
              <a:rPr lang="en-US" altLang="zh-CN" sz="2000"/>
              <a:t>3</a:t>
            </a:r>
            <a:r>
              <a:rPr lang="zh-CN" altLang="en-US" sz="2000"/>
              <a:t>，当本地临时文件累积到一个数据块的大小时，客户端会从</a:t>
            </a:r>
            <a:r>
              <a:rPr lang="en-US" altLang="zh-CN" sz="2000"/>
              <a:t>Namenode</a:t>
            </a:r>
            <a:r>
              <a:rPr lang="zh-CN" altLang="en-US" sz="2000"/>
              <a:t>获取一个</a:t>
            </a:r>
            <a:r>
              <a:rPr lang="en-US" altLang="zh-CN" sz="2000"/>
              <a:t>Datanode</a:t>
            </a:r>
            <a:r>
              <a:rPr lang="zh-CN" altLang="en-US" sz="2000"/>
              <a:t>列表用于存放副本。然后客户端开始向第一个</a:t>
            </a:r>
            <a:r>
              <a:rPr lang="en-US" altLang="zh-CN" sz="2000"/>
              <a:t>Datanode</a:t>
            </a:r>
            <a:r>
              <a:rPr lang="zh-CN" altLang="en-US" sz="2000"/>
              <a:t>传输数据，第一个</a:t>
            </a:r>
            <a:r>
              <a:rPr lang="en-US" altLang="zh-CN" sz="2000"/>
              <a:t>Datanode</a:t>
            </a:r>
            <a:r>
              <a:rPr lang="zh-CN" altLang="en-US" sz="2000"/>
              <a:t>一小部分一小部分</a:t>
            </a:r>
            <a:r>
              <a:rPr lang="en-US" altLang="zh-CN" sz="2000"/>
              <a:t>(4 KB)</a:t>
            </a:r>
            <a:r>
              <a:rPr lang="zh-CN" altLang="en-US" sz="2000"/>
              <a:t>地接收数据，将每一部分写入本地仓库，并同时传输该部分到列表中第二个</a:t>
            </a:r>
            <a:r>
              <a:rPr lang="en-US" altLang="zh-CN" sz="2000"/>
              <a:t>Datanode</a:t>
            </a:r>
            <a:r>
              <a:rPr lang="zh-CN" altLang="en-US" sz="2000"/>
              <a:t>节点。第二个</a:t>
            </a:r>
            <a:r>
              <a:rPr lang="en-US" altLang="zh-CN" sz="2000"/>
              <a:t>Datanode</a:t>
            </a:r>
            <a:r>
              <a:rPr lang="zh-CN" altLang="en-US" sz="2000"/>
              <a:t>也是这样，一小部分一小部分地接收数据，写入本地仓库，并同时传给第三个</a:t>
            </a:r>
            <a:r>
              <a:rPr lang="en-US" altLang="zh-CN" sz="2000"/>
              <a:t>Datanode</a:t>
            </a:r>
            <a:r>
              <a:rPr lang="zh-CN" altLang="en-US" sz="2000"/>
              <a:t>。最后，第三个</a:t>
            </a:r>
            <a:r>
              <a:rPr lang="en-US" altLang="zh-CN" sz="2000"/>
              <a:t>Datanode</a:t>
            </a:r>
            <a:r>
              <a:rPr lang="zh-CN" altLang="en-US" sz="2000"/>
              <a:t>接收数据并存储在本地。因此，</a:t>
            </a:r>
            <a:r>
              <a:rPr lang="en-US" altLang="zh-CN" sz="2000"/>
              <a:t>Datanode</a:t>
            </a:r>
            <a:r>
              <a:rPr lang="zh-CN" altLang="en-US" sz="2000"/>
              <a:t>能流水线式地从前一个节点接收数据，并在同时转发给下一个节点，数据以流水线的方式从前一个</a:t>
            </a:r>
            <a:r>
              <a:rPr lang="en-US" altLang="zh-CN" sz="2000"/>
              <a:t>Datanode</a:t>
            </a:r>
            <a:r>
              <a:rPr lang="zh-CN" altLang="en-US" sz="2000"/>
              <a:t>复制到下一个。</a:t>
            </a:r>
          </a:p>
        </p:txBody>
      </p:sp>
    </p:spTree>
    <p:extLst>
      <p:ext uri="{BB962C8B-B14F-4D97-AF65-F5344CB8AC3E}">
        <p14:creationId xmlns:p14="http://schemas.microsoft.com/office/powerpoint/2010/main" val="3614760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联盟 </a:t>
            </a:r>
            <a:r>
              <a:rPr lang="en-US" altLang="zh-CN" smtClean="0"/>
              <a:t>Federation</a:t>
            </a:r>
            <a:endParaRPr lang="zh-CN" altLang="en-US"/>
          </a:p>
        </p:txBody>
      </p:sp>
      <p:pic>
        <p:nvPicPr>
          <p:cNvPr id="8194" name="Picture 2" descr="HDFS Federation Archite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8915" y="1216024"/>
            <a:ext cx="7850474" cy="4717098"/>
          </a:xfrm>
          <a:prstGeom prst="rect">
            <a:avLst/>
          </a:prstGeom>
          <a:noFill/>
          <a:extLst>
            <a:ext uri="{909E8E84-426E-40DD-AFC4-6F175D3DCCD1}">
              <a14:hiddenFill xmlns:a14="http://schemas.microsoft.com/office/drawing/2010/main">
                <a:solidFill>
                  <a:srgbClr val="FFFFFF"/>
                </a:solidFill>
              </a14:hiddenFill>
            </a:ext>
          </a:extLst>
        </p:spPr>
      </p:pic>
      <p:sp>
        <p:nvSpPr>
          <p:cNvPr id="5" name="内容占位符 3"/>
          <p:cNvSpPr>
            <a:spLocks noGrp="1"/>
          </p:cNvSpPr>
          <p:nvPr>
            <p:ph sz="half" idx="1"/>
          </p:nvPr>
        </p:nvSpPr>
        <p:spPr>
          <a:xfrm>
            <a:off x="228600" y="1216024"/>
            <a:ext cx="3510694" cy="4930775"/>
          </a:xfrm>
        </p:spPr>
        <p:txBody>
          <a:bodyPr>
            <a:normAutofit lnSpcReduction="10000"/>
          </a:bodyPr>
          <a:lstStyle/>
          <a:p>
            <a:r>
              <a:rPr lang="en-US" altLang="zh-CN" sz="2000" smtClean="0"/>
              <a:t>Federation</a:t>
            </a:r>
            <a:r>
              <a:rPr lang="zh-CN" altLang="en-US" sz="2000"/>
              <a:t>使用了多个独立的</a:t>
            </a:r>
            <a:r>
              <a:rPr lang="en-US" altLang="zh-CN" sz="2000"/>
              <a:t>Namenode/namespace</a:t>
            </a:r>
            <a:r>
              <a:rPr lang="zh-CN" altLang="en-US" sz="2000"/>
              <a:t>来使得</a:t>
            </a:r>
            <a:r>
              <a:rPr lang="en-US" altLang="zh-CN" sz="2000"/>
              <a:t>HDFS</a:t>
            </a:r>
            <a:r>
              <a:rPr lang="zh-CN" altLang="en-US" sz="2000"/>
              <a:t>的命名服务能够水平扩展。</a:t>
            </a:r>
            <a:r>
              <a:rPr lang="zh-CN" altLang="en-US" sz="2000" smtClean="0"/>
              <a:t>在</a:t>
            </a:r>
            <a:r>
              <a:rPr lang="en-US" altLang="zh-CN" sz="2000" smtClean="0"/>
              <a:t>Federation</a:t>
            </a:r>
            <a:r>
              <a:rPr lang="zh-CN" altLang="en-US" sz="2000"/>
              <a:t>中的</a:t>
            </a:r>
            <a:r>
              <a:rPr lang="en-US" altLang="zh-CN" sz="2000"/>
              <a:t>Namenode</a:t>
            </a:r>
            <a:r>
              <a:rPr lang="zh-CN" altLang="en-US" sz="2000"/>
              <a:t>之间是联盟关系，他们之间相互独立且不需要相互协调</a:t>
            </a:r>
            <a:r>
              <a:rPr lang="zh-CN" altLang="en-US" sz="2000" smtClean="0"/>
              <a:t>。</a:t>
            </a:r>
            <a:endParaRPr lang="en-US" altLang="zh-CN" sz="2000" smtClean="0"/>
          </a:p>
          <a:p>
            <a:r>
              <a:rPr lang="en-US" altLang="zh-CN" sz="2000"/>
              <a:t>Federation</a:t>
            </a:r>
            <a:r>
              <a:rPr lang="zh-CN" altLang="en-US" sz="2000"/>
              <a:t>中的</a:t>
            </a:r>
            <a:r>
              <a:rPr lang="en-US" altLang="zh-CN" sz="2000"/>
              <a:t>Namenode</a:t>
            </a:r>
            <a:r>
              <a:rPr lang="zh-CN" altLang="en-US" sz="2000"/>
              <a:t>提供了提供了命名空间和块</a:t>
            </a:r>
            <a:r>
              <a:rPr lang="zh-CN" altLang="en-US" sz="2000" smtClean="0"/>
              <a:t>管理</a:t>
            </a:r>
            <a:r>
              <a:rPr lang="zh-CN" altLang="en-US" sz="2000"/>
              <a:t>功能</a:t>
            </a:r>
            <a:r>
              <a:rPr lang="zh-CN" altLang="en-US" sz="2000" smtClean="0"/>
              <a:t>。</a:t>
            </a:r>
            <a:r>
              <a:rPr lang="en-US" altLang="zh-CN" sz="2000" smtClean="0"/>
              <a:t>Datanode</a:t>
            </a:r>
            <a:r>
              <a:rPr lang="zh-CN" altLang="en-US" sz="2000"/>
              <a:t>被所有的</a:t>
            </a:r>
            <a:r>
              <a:rPr lang="en-US" altLang="zh-CN" sz="2000"/>
              <a:t>Namenode</a:t>
            </a:r>
            <a:r>
              <a:rPr lang="zh-CN" altLang="en-US" sz="2000"/>
              <a:t>用作公共存储块的地方</a:t>
            </a:r>
            <a:r>
              <a:rPr lang="zh-CN" altLang="en-US" sz="2000" smtClean="0"/>
              <a:t>。</a:t>
            </a:r>
            <a:endParaRPr lang="en-US" altLang="zh-CN" sz="2000" smtClean="0"/>
          </a:p>
          <a:p>
            <a:r>
              <a:rPr lang="zh-CN" altLang="en-US" sz="2000"/>
              <a:t>每一</a:t>
            </a:r>
            <a:r>
              <a:rPr lang="zh-CN" altLang="en-US" sz="2000" smtClean="0"/>
              <a:t>个</a:t>
            </a:r>
            <a:r>
              <a:rPr lang="en-US" altLang="zh-CN" sz="2000" smtClean="0"/>
              <a:t>Datanode</a:t>
            </a:r>
            <a:r>
              <a:rPr lang="zh-CN" altLang="en-US" sz="2000"/>
              <a:t>都会向所在集群中所有的</a:t>
            </a:r>
            <a:r>
              <a:rPr lang="en-US" altLang="zh-CN" sz="2000"/>
              <a:t>Namenode</a:t>
            </a:r>
            <a:r>
              <a:rPr lang="zh-CN" altLang="en-US" sz="2000"/>
              <a:t>注册，并且会周期性的发送心跳和块信息报告，同时处理来自</a:t>
            </a:r>
            <a:r>
              <a:rPr lang="en-US" altLang="zh-CN" sz="2000"/>
              <a:t>Namenode</a:t>
            </a:r>
            <a:r>
              <a:rPr lang="zh-CN" altLang="en-US" sz="2000"/>
              <a:t>的指令。</a:t>
            </a:r>
          </a:p>
        </p:txBody>
      </p:sp>
    </p:spTree>
    <p:extLst>
      <p:ext uri="{BB962C8B-B14F-4D97-AF65-F5344CB8AC3E}">
        <p14:creationId xmlns:p14="http://schemas.microsoft.com/office/powerpoint/2010/main" val="32067511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视图文件系统 </a:t>
            </a:r>
            <a:r>
              <a:rPr lang="en-US" altLang="zh-CN" smtClean="0"/>
              <a:t>ViewFs</a:t>
            </a:r>
            <a:endParaRPr lang="zh-CN" altLang="en-US"/>
          </a:p>
        </p:txBody>
      </p:sp>
      <p:sp>
        <p:nvSpPr>
          <p:cNvPr id="5" name="内容占位符 3"/>
          <p:cNvSpPr>
            <a:spLocks noGrp="1"/>
          </p:cNvSpPr>
          <p:nvPr>
            <p:ph sz="half" idx="1"/>
          </p:nvPr>
        </p:nvSpPr>
        <p:spPr>
          <a:xfrm>
            <a:off x="228600" y="1216024"/>
            <a:ext cx="5040630" cy="4930775"/>
          </a:xfrm>
        </p:spPr>
        <p:txBody>
          <a:bodyPr>
            <a:normAutofit/>
          </a:bodyPr>
          <a:lstStyle/>
          <a:p>
            <a:r>
              <a:rPr lang="zh-CN" altLang="en-US" sz="2000"/>
              <a:t>为了提供</a:t>
            </a:r>
            <a:r>
              <a:rPr lang="zh-CN" altLang="en-US" sz="2000" smtClean="0"/>
              <a:t>之前联盟集群</a:t>
            </a:r>
            <a:r>
              <a:rPr lang="zh-CN" altLang="en-US" sz="2000"/>
              <a:t>的透明性，</a:t>
            </a:r>
            <a:r>
              <a:rPr lang="en-US" altLang="zh-CN" sz="2000"/>
              <a:t>ViewFs </a:t>
            </a:r>
            <a:r>
              <a:rPr lang="zh-CN" altLang="en-US" sz="2000"/>
              <a:t>文件系统</a:t>
            </a:r>
            <a:r>
              <a:rPr lang="en-US" altLang="zh-CN" sz="2000"/>
              <a:t>(</a:t>
            </a:r>
            <a:r>
              <a:rPr lang="zh-CN" altLang="en-US" sz="2000"/>
              <a:t>即客户端挂载表</a:t>
            </a:r>
            <a:r>
              <a:rPr lang="en-US" altLang="zh-CN" sz="2000"/>
              <a:t>)</a:t>
            </a:r>
            <a:r>
              <a:rPr lang="zh-CN" altLang="en-US" sz="2000"/>
              <a:t>用于为每个集群创建一个独立的集群名称空间视图，它类似于以前的 </a:t>
            </a:r>
            <a:r>
              <a:rPr lang="en-US" altLang="zh-CN" sz="2000"/>
              <a:t>namespace</a:t>
            </a:r>
            <a:r>
              <a:rPr lang="zh-CN" altLang="en-US" sz="2000"/>
              <a:t>。客户端挂载表与 </a:t>
            </a:r>
            <a:r>
              <a:rPr lang="en-US" altLang="zh-CN" sz="2000"/>
              <a:t>Unix </a:t>
            </a:r>
            <a:r>
              <a:rPr lang="zh-CN" altLang="en-US" sz="2000"/>
              <a:t>挂载表类似，它们使用旧的命名约定挂载新的名称空间卷</a:t>
            </a:r>
            <a:r>
              <a:rPr lang="zh-CN" altLang="en-US" sz="2000" smtClean="0"/>
              <a:t>。右图</a:t>
            </a:r>
            <a:r>
              <a:rPr lang="zh-CN" altLang="en-US" sz="2000"/>
              <a:t>显示了一个挂载表，挂载四个名称空间卷</a:t>
            </a:r>
            <a:r>
              <a:rPr lang="en-US" altLang="zh-CN" sz="2000"/>
              <a:t>/user</a:t>
            </a:r>
            <a:r>
              <a:rPr lang="zh-CN" altLang="en-US" sz="2000"/>
              <a:t>、</a:t>
            </a:r>
            <a:r>
              <a:rPr lang="en-US" altLang="zh-CN" sz="2000"/>
              <a:t>/data</a:t>
            </a:r>
            <a:r>
              <a:rPr lang="zh-CN" altLang="en-US" sz="2000"/>
              <a:t>、</a:t>
            </a:r>
            <a:r>
              <a:rPr lang="en-US" altLang="zh-CN" sz="2000"/>
              <a:t>/projects</a:t>
            </a:r>
            <a:r>
              <a:rPr lang="zh-CN" altLang="en-US" sz="2000"/>
              <a:t>和</a:t>
            </a:r>
            <a:r>
              <a:rPr lang="en-US" altLang="zh-CN" sz="2000"/>
              <a:t>/</a:t>
            </a:r>
            <a:r>
              <a:rPr lang="en-US" altLang="zh-CN" sz="2000" smtClean="0"/>
              <a:t>tmp</a:t>
            </a:r>
            <a:r>
              <a:rPr lang="zh-CN" altLang="en-US" sz="2000" smtClean="0"/>
              <a:t>。</a:t>
            </a:r>
            <a:endParaRPr lang="en-US" altLang="zh-CN" sz="2000" smtClean="0"/>
          </a:p>
          <a:p>
            <a:r>
              <a:rPr lang="en-US" altLang="zh-CN" sz="2000"/>
              <a:t>ViewFs</a:t>
            </a:r>
            <a:r>
              <a:rPr lang="zh-CN" altLang="en-US" sz="2000"/>
              <a:t>实现了</a:t>
            </a:r>
            <a:r>
              <a:rPr lang="en-US" altLang="zh-CN" sz="2000"/>
              <a:t>Hadoop</a:t>
            </a:r>
            <a:r>
              <a:rPr lang="zh-CN" altLang="en-US" sz="2000"/>
              <a:t>文件系统接口，就像</a:t>
            </a:r>
            <a:r>
              <a:rPr lang="en-US" altLang="zh-CN" sz="2000"/>
              <a:t>HDFS</a:t>
            </a:r>
            <a:r>
              <a:rPr lang="zh-CN" altLang="en-US" sz="2000"/>
              <a:t>和本地文件系统一样。从只允许链接到其他文件系统的意义上说，它是一个普通的文件系统。因为</a:t>
            </a:r>
            <a:r>
              <a:rPr lang="en-US" altLang="zh-CN" sz="2000"/>
              <a:t>ViewFs</a:t>
            </a:r>
            <a:r>
              <a:rPr lang="zh-CN" altLang="en-US" sz="2000"/>
              <a:t>实现了</a:t>
            </a:r>
            <a:r>
              <a:rPr lang="en-US" altLang="zh-CN" sz="2000"/>
              <a:t>Hadoop</a:t>
            </a:r>
            <a:r>
              <a:rPr lang="zh-CN" altLang="en-US" sz="2000"/>
              <a:t>文件系统接口，所以它可以透明地工作于</a:t>
            </a:r>
            <a:r>
              <a:rPr lang="en-US" altLang="zh-CN" sz="2000"/>
              <a:t>Hadoop</a:t>
            </a:r>
            <a:r>
              <a:rPr lang="zh-CN" altLang="en-US" sz="2000"/>
              <a:t>工具中。</a:t>
            </a:r>
          </a:p>
        </p:txBody>
      </p:sp>
      <p:pic>
        <p:nvPicPr>
          <p:cNvPr id="15362" name="Picture 2" descr="Typical Mount Table for each Clus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0555" y="819785"/>
            <a:ext cx="6144137" cy="5327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2293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文件访问接口</a:t>
            </a:r>
            <a:endParaRPr lang="zh-CN" altLang="en-US"/>
          </a:p>
        </p:txBody>
      </p:sp>
      <p:sp>
        <p:nvSpPr>
          <p:cNvPr id="3" name="内容占位符 2"/>
          <p:cNvSpPr>
            <a:spLocks noGrp="1"/>
          </p:cNvSpPr>
          <p:nvPr>
            <p:ph idx="1"/>
          </p:nvPr>
        </p:nvSpPr>
        <p:spPr>
          <a:xfrm>
            <a:off x="175260" y="966651"/>
            <a:ext cx="4591050" cy="4351338"/>
          </a:xfrm>
        </p:spPr>
        <p:txBody>
          <a:bodyPr>
            <a:normAutofit/>
          </a:bodyPr>
          <a:lstStyle/>
          <a:p>
            <a:r>
              <a:rPr lang="en-US" altLang="zh-CN" sz="2400" smtClean="0"/>
              <a:t>libhdfs</a:t>
            </a:r>
            <a:r>
              <a:rPr lang="zh-CN" altLang="en-US" sz="2400" smtClean="0"/>
              <a:t>（</a:t>
            </a:r>
            <a:r>
              <a:rPr lang="en-US" altLang="zh-CN" sz="2400" smtClean="0"/>
              <a:t>C API</a:t>
            </a:r>
            <a:r>
              <a:rPr lang="zh-CN" altLang="en-US" sz="2400" smtClean="0"/>
              <a:t>）</a:t>
            </a:r>
            <a:endParaRPr lang="en-US" altLang="zh-CN" sz="2400" smtClean="0"/>
          </a:p>
          <a:p>
            <a:r>
              <a:rPr lang="en-US" altLang="zh-CN" sz="2400" smtClean="0"/>
              <a:t>WebHDFS</a:t>
            </a:r>
            <a:r>
              <a:rPr lang="zh-CN" altLang="en-US" sz="2400" smtClean="0"/>
              <a:t>（</a:t>
            </a:r>
            <a:r>
              <a:rPr lang="en-US" altLang="zh-CN" sz="2400" smtClean="0"/>
              <a:t>REST API</a:t>
            </a:r>
            <a:r>
              <a:rPr lang="zh-CN" altLang="en-US" sz="2400" smtClean="0"/>
              <a:t>）</a:t>
            </a:r>
            <a:endParaRPr lang="en-US" altLang="zh-CN" sz="2400" smtClean="0"/>
          </a:p>
          <a:p>
            <a:pPr lvl="1"/>
            <a:r>
              <a:rPr lang="en-US" altLang="zh-CN" sz="2000" smtClean="0"/>
              <a:t>HDFS</a:t>
            </a:r>
            <a:r>
              <a:rPr lang="zh-CN" altLang="en-US" sz="2000" smtClean="0"/>
              <a:t>内置的服务</a:t>
            </a:r>
            <a:endParaRPr lang="en-US" altLang="zh-CN" sz="2000" smtClean="0"/>
          </a:p>
          <a:p>
            <a:pPr lvl="1"/>
            <a:r>
              <a:rPr lang="zh-CN" altLang="en-US" sz="2000" smtClean="0"/>
              <a:t>重定向到资源所在的</a:t>
            </a:r>
            <a:r>
              <a:rPr lang="en-US" altLang="zh-CN" sz="2000" smtClean="0"/>
              <a:t>DataNode</a:t>
            </a:r>
          </a:p>
          <a:p>
            <a:r>
              <a:rPr lang="en-US" altLang="zh-CN" sz="2400" smtClean="0"/>
              <a:t>HttpFS</a:t>
            </a:r>
            <a:r>
              <a:rPr lang="zh-CN" altLang="en-US" sz="2400" smtClean="0"/>
              <a:t>（</a:t>
            </a:r>
            <a:r>
              <a:rPr lang="en-US" altLang="zh-CN" sz="2400" smtClean="0"/>
              <a:t>REST API</a:t>
            </a:r>
            <a:r>
              <a:rPr lang="zh-CN" altLang="en-US" sz="2400" smtClean="0"/>
              <a:t>）</a:t>
            </a:r>
            <a:endParaRPr lang="en-US" altLang="zh-CN" sz="2400" smtClean="0"/>
          </a:p>
          <a:p>
            <a:pPr lvl="1"/>
            <a:r>
              <a:rPr lang="zh-CN" altLang="en-US" sz="2000" smtClean="0"/>
              <a:t>需要手动安装</a:t>
            </a:r>
            <a:endParaRPr lang="en-US" altLang="zh-CN" sz="2000" smtClean="0"/>
          </a:p>
          <a:p>
            <a:pPr lvl="1"/>
            <a:r>
              <a:rPr lang="zh-CN" altLang="en-US" sz="2000" smtClean="0"/>
              <a:t>数据由</a:t>
            </a:r>
            <a:r>
              <a:rPr lang="en-US" altLang="zh-CN" sz="2000" smtClean="0"/>
              <a:t>HttpFS</a:t>
            </a:r>
            <a:r>
              <a:rPr lang="zh-CN" altLang="en-US" sz="2000" smtClean="0"/>
              <a:t>网关转发</a:t>
            </a:r>
            <a:endParaRPr lang="en-US" altLang="zh-CN" sz="2000" smtClean="0"/>
          </a:p>
          <a:p>
            <a:r>
              <a:rPr lang="zh-CN" altLang="en-US" sz="2400" smtClean="0"/>
              <a:t>集群配置了</a:t>
            </a:r>
            <a:r>
              <a:rPr lang="en-US" altLang="zh-CN" sz="2400" smtClean="0"/>
              <a:t>HA</a:t>
            </a:r>
            <a:r>
              <a:rPr lang="zh-CN" altLang="en-US" sz="2400" smtClean="0"/>
              <a:t>优先选择</a:t>
            </a:r>
            <a:r>
              <a:rPr lang="en-US" altLang="zh-CN" sz="2400" smtClean="0"/>
              <a:t>HttpFS</a:t>
            </a:r>
            <a:endParaRPr lang="en-US" altLang="zh-CN" sz="2400"/>
          </a:p>
          <a:p>
            <a:pPr lvl="1"/>
            <a:r>
              <a:rPr lang="zh-CN" altLang="en-US" sz="2000" smtClean="0"/>
              <a:t>因为</a:t>
            </a:r>
            <a:r>
              <a:rPr lang="en-US" altLang="zh-CN" sz="2000" smtClean="0"/>
              <a:t>NameNode</a:t>
            </a:r>
            <a:r>
              <a:rPr lang="zh-CN" altLang="en-US" sz="2000" smtClean="0"/>
              <a:t>地址变化</a:t>
            </a:r>
            <a:endParaRPr lang="en-US" altLang="zh-CN" sz="2000" smtClean="0"/>
          </a:p>
          <a:p>
            <a:r>
              <a:rPr lang="en-US" altLang="zh-CN" sz="2400" smtClean="0"/>
              <a:t>NFS Gateway</a:t>
            </a:r>
          </a:p>
        </p:txBody>
      </p:sp>
      <p:pic>
        <p:nvPicPr>
          <p:cNvPr id="4" name="图片 3"/>
          <p:cNvPicPr>
            <a:picLocks noChangeAspect="1"/>
          </p:cNvPicPr>
          <p:nvPr/>
        </p:nvPicPr>
        <p:blipFill>
          <a:blip r:embed="rId2"/>
          <a:stretch>
            <a:fillRect/>
          </a:stretch>
        </p:blipFill>
        <p:spPr>
          <a:xfrm>
            <a:off x="4857750" y="1206228"/>
            <a:ext cx="7246620" cy="4895532"/>
          </a:xfrm>
          <a:prstGeom prst="rect">
            <a:avLst/>
          </a:prstGeom>
          <a:ln>
            <a:solidFill>
              <a:srgbClr val="FF0000"/>
            </a:solidFill>
          </a:ln>
        </p:spPr>
      </p:pic>
    </p:spTree>
    <p:extLst>
      <p:ext uri="{BB962C8B-B14F-4D97-AF65-F5344CB8AC3E}">
        <p14:creationId xmlns:p14="http://schemas.microsoft.com/office/powerpoint/2010/main" val="42464496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NFS</a:t>
            </a:r>
            <a:r>
              <a:rPr lang="zh-CN" altLang="en-US" smtClean="0"/>
              <a:t>网关</a:t>
            </a:r>
            <a:endParaRPr lang="zh-CN" altLang="en-US"/>
          </a:p>
        </p:txBody>
      </p:sp>
      <p:pic>
        <p:nvPicPr>
          <p:cNvPr id="4" name="内容占位符 3"/>
          <p:cNvPicPr>
            <a:picLocks noGrp="1" noChangeAspect="1"/>
          </p:cNvPicPr>
          <p:nvPr>
            <p:ph idx="1"/>
          </p:nvPr>
        </p:nvPicPr>
        <p:blipFill>
          <a:blip r:embed="rId2"/>
          <a:stretch>
            <a:fillRect/>
          </a:stretch>
        </p:blipFill>
        <p:spPr>
          <a:xfrm>
            <a:off x="1808921" y="1933302"/>
            <a:ext cx="7937636" cy="4024150"/>
          </a:xfrm>
          <a:prstGeom prst="rect">
            <a:avLst/>
          </a:prstGeom>
        </p:spPr>
      </p:pic>
      <p:sp>
        <p:nvSpPr>
          <p:cNvPr id="5" name="矩形 4"/>
          <p:cNvSpPr/>
          <p:nvPr/>
        </p:nvSpPr>
        <p:spPr>
          <a:xfrm>
            <a:off x="940905" y="966651"/>
            <a:ext cx="10061712" cy="646331"/>
          </a:xfrm>
          <a:prstGeom prst="rect">
            <a:avLst/>
          </a:prstGeom>
        </p:spPr>
        <p:txBody>
          <a:bodyPr wrap="square">
            <a:spAutoFit/>
          </a:bodyPr>
          <a:lstStyle/>
          <a:p>
            <a:r>
              <a:rPr lang="en-US" altLang="zh-CN">
                <a:solidFill>
                  <a:srgbClr val="4D4D4D"/>
                </a:solidFill>
                <a:latin typeface="-apple-system"/>
              </a:rPr>
              <a:t>NFS</a:t>
            </a:r>
            <a:r>
              <a:rPr lang="zh-CN" altLang="en-US">
                <a:solidFill>
                  <a:srgbClr val="4D4D4D"/>
                </a:solidFill>
                <a:latin typeface="-apple-system"/>
              </a:rPr>
              <a:t>网关作用：相当于一个代理，用户想要访问</a:t>
            </a:r>
            <a:r>
              <a:rPr lang="en-US" altLang="zh-CN">
                <a:solidFill>
                  <a:srgbClr val="4D4D4D"/>
                </a:solidFill>
                <a:latin typeface="-apple-system"/>
              </a:rPr>
              <a:t>HDFS</a:t>
            </a:r>
            <a:r>
              <a:rPr lang="zh-CN" altLang="en-US">
                <a:solidFill>
                  <a:srgbClr val="4D4D4D"/>
                </a:solidFill>
                <a:latin typeface="-apple-system"/>
              </a:rPr>
              <a:t>可以通过</a:t>
            </a:r>
            <a:r>
              <a:rPr lang="en-US" altLang="zh-CN">
                <a:solidFill>
                  <a:srgbClr val="4D4D4D"/>
                </a:solidFill>
                <a:latin typeface="-apple-system"/>
              </a:rPr>
              <a:t>NFS</a:t>
            </a:r>
            <a:r>
              <a:rPr lang="zh-CN" altLang="en-US">
                <a:solidFill>
                  <a:srgbClr val="4D4D4D"/>
                </a:solidFill>
                <a:latin typeface="-apple-system"/>
              </a:rPr>
              <a:t>来实现，通过</a:t>
            </a:r>
            <a:r>
              <a:rPr lang="en-US" altLang="zh-CN">
                <a:solidFill>
                  <a:srgbClr val="4D4D4D"/>
                </a:solidFill>
                <a:latin typeface="-apple-system"/>
              </a:rPr>
              <a:t>NFS</a:t>
            </a:r>
            <a:r>
              <a:rPr lang="zh-CN" altLang="en-US">
                <a:solidFill>
                  <a:srgbClr val="4D4D4D"/>
                </a:solidFill>
                <a:latin typeface="-apple-system"/>
              </a:rPr>
              <a:t>可以将</a:t>
            </a:r>
            <a:r>
              <a:rPr lang="en-US" altLang="zh-CN">
                <a:solidFill>
                  <a:srgbClr val="4D4D4D"/>
                </a:solidFill>
                <a:latin typeface="-apple-system"/>
              </a:rPr>
              <a:t>HDFS</a:t>
            </a:r>
            <a:r>
              <a:rPr lang="zh-CN" altLang="en-US">
                <a:solidFill>
                  <a:srgbClr val="4D4D4D"/>
                </a:solidFill>
                <a:latin typeface="-apple-system"/>
              </a:rPr>
              <a:t>上的目录挂载到本地当做本地目录来使用。</a:t>
            </a:r>
            <a:endParaRPr lang="zh-CN" altLang="en-US"/>
          </a:p>
        </p:txBody>
      </p:sp>
    </p:spTree>
    <p:extLst>
      <p:ext uri="{BB962C8B-B14F-4D97-AF65-F5344CB8AC3E}">
        <p14:creationId xmlns:p14="http://schemas.microsoft.com/office/powerpoint/2010/main" val="3011093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81717" y="0"/>
            <a:ext cx="2976673" cy="6702136"/>
          </a:xfrm>
          <a:prstGeom prst="rect">
            <a:avLst/>
          </a:prstGeom>
        </p:spPr>
      </p:pic>
      <p:sp>
        <p:nvSpPr>
          <p:cNvPr id="4" name="矩形 3"/>
          <p:cNvSpPr/>
          <p:nvPr/>
        </p:nvSpPr>
        <p:spPr>
          <a:xfrm>
            <a:off x="3203863" y="673412"/>
            <a:ext cx="8724900" cy="5632311"/>
          </a:xfrm>
          <a:prstGeom prst="rect">
            <a:avLst/>
          </a:prstGeom>
        </p:spPr>
        <p:txBody>
          <a:bodyPr wrap="square">
            <a:spAutoFit/>
          </a:bodyPr>
          <a:lstStyle/>
          <a:p>
            <a:r>
              <a:rPr lang="en-US" altLang="zh-CN" b="1" dirty="0">
                <a:solidFill>
                  <a:srgbClr val="000000"/>
                </a:solidFill>
                <a:latin typeface="Trebuchet MS" panose="020B0603020202020204" pitchFamily="34" charset="0"/>
              </a:rPr>
              <a:t>FS Shell</a:t>
            </a:r>
          </a:p>
          <a:p>
            <a:r>
              <a:rPr lang="zh-CN" altLang="en-US" dirty="0">
                <a:solidFill>
                  <a:srgbClr val="000000"/>
                </a:solidFill>
                <a:latin typeface="Verdana" panose="020B0604030504040204" pitchFamily="34" charset="0"/>
              </a:rPr>
              <a:t>调用文件系统</a:t>
            </a:r>
            <a:r>
              <a:rPr lang="en-US" altLang="zh-CN" dirty="0">
                <a:solidFill>
                  <a:srgbClr val="000000"/>
                </a:solidFill>
                <a:latin typeface="Verdana" panose="020B0604030504040204" pitchFamily="34" charset="0"/>
              </a:rPr>
              <a:t>(FS)Shell</a:t>
            </a:r>
            <a:r>
              <a:rPr lang="zh-CN" altLang="en-US" dirty="0">
                <a:solidFill>
                  <a:srgbClr val="000000"/>
                </a:solidFill>
                <a:latin typeface="Verdana" panose="020B0604030504040204" pitchFamily="34" charset="0"/>
              </a:rPr>
              <a:t>命令应使用 </a:t>
            </a:r>
            <a:r>
              <a:rPr lang="en-US" altLang="zh-CN" dirty="0">
                <a:solidFill>
                  <a:srgbClr val="000000"/>
                </a:solidFill>
                <a:latin typeface="Courier New" panose="02070309020205020404" pitchFamily="49" charset="0"/>
              </a:rPr>
              <a:t>bin/</a:t>
            </a:r>
            <a:r>
              <a:rPr lang="en-US" altLang="zh-CN" dirty="0" err="1">
                <a:solidFill>
                  <a:srgbClr val="000000"/>
                </a:solidFill>
                <a:latin typeface="Courier New" panose="02070309020205020404" pitchFamily="49" charset="0"/>
              </a:rPr>
              <a:t>hadoop</a:t>
            </a:r>
            <a:r>
              <a:rPr lang="en-US" altLang="zh-CN" dirty="0">
                <a:solidFill>
                  <a:srgbClr val="000000"/>
                </a:solidFill>
                <a:latin typeface="Courier New" panose="02070309020205020404" pitchFamily="49" charset="0"/>
              </a:rPr>
              <a:t> fs &lt;</a:t>
            </a:r>
            <a:r>
              <a:rPr lang="en-US" altLang="zh-CN" dirty="0" err="1">
                <a:solidFill>
                  <a:srgbClr val="000000"/>
                </a:solidFill>
                <a:latin typeface="Courier New" panose="02070309020205020404" pitchFamily="49" charset="0"/>
              </a:rPr>
              <a:t>args</a:t>
            </a:r>
            <a:r>
              <a:rPr lang="en-US" altLang="zh-CN" dirty="0">
                <a:solidFill>
                  <a:srgbClr val="000000"/>
                </a:solidFill>
                <a:latin typeface="Courier New" panose="02070309020205020404" pitchFamily="49" charset="0"/>
              </a:rPr>
              <a:t>&gt;</a:t>
            </a:r>
            <a:r>
              <a:rPr lang="zh-CN" altLang="en-US" dirty="0">
                <a:solidFill>
                  <a:srgbClr val="000000"/>
                </a:solidFill>
                <a:latin typeface="Verdana" panose="020B0604030504040204" pitchFamily="34" charset="0"/>
              </a:rPr>
              <a:t>的形式。 所有的的</a:t>
            </a:r>
            <a:r>
              <a:rPr lang="en-US" altLang="zh-CN" dirty="0">
                <a:solidFill>
                  <a:srgbClr val="000000"/>
                </a:solidFill>
                <a:latin typeface="Verdana" panose="020B0604030504040204" pitchFamily="34" charset="0"/>
              </a:rPr>
              <a:t>FS shell</a:t>
            </a:r>
            <a:r>
              <a:rPr lang="zh-CN" altLang="en-US" dirty="0">
                <a:solidFill>
                  <a:srgbClr val="000000"/>
                </a:solidFill>
                <a:latin typeface="Verdana" panose="020B0604030504040204" pitchFamily="34" charset="0"/>
              </a:rPr>
              <a:t>命令使用</a:t>
            </a:r>
            <a:r>
              <a:rPr lang="en-US" altLang="zh-CN" dirty="0">
                <a:solidFill>
                  <a:srgbClr val="000000"/>
                </a:solidFill>
                <a:latin typeface="Verdana" panose="020B0604030504040204" pitchFamily="34" charset="0"/>
              </a:rPr>
              <a:t>URI</a:t>
            </a:r>
            <a:r>
              <a:rPr lang="zh-CN" altLang="en-US" dirty="0">
                <a:solidFill>
                  <a:srgbClr val="000000"/>
                </a:solidFill>
                <a:latin typeface="Verdana" panose="020B0604030504040204" pitchFamily="34" charset="0"/>
              </a:rPr>
              <a:t>路径作为参数。</a:t>
            </a:r>
            <a:r>
              <a:rPr lang="en-US" altLang="zh-CN" dirty="0">
                <a:solidFill>
                  <a:srgbClr val="000000"/>
                </a:solidFill>
                <a:latin typeface="Verdana" panose="020B0604030504040204" pitchFamily="34" charset="0"/>
              </a:rPr>
              <a:t>URI</a:t>
            </a:r>
            <a:r>
              <a:rPr lang="zh-CN" altLang="en-US" dirty="0">
                <a:solidFill>
                  <a:srgbClr val="000000"/>
                </a:solidFill>
                <a:latin typeface="Verdana" panose="020B0604030504040204" pitchFamily="34" charset="0"/>
              </a:rPr>
              <a:t>格式是</a:t>
            </a:r>
            <a:r>
              <a:rPr lang="en-US" altLang="zh-CN" i="1" dirty="0">
                <a:solidFill>
                  <a:srgbClr val="000000"/>
                </a:solidFill>
                <a:latin typeface="Verdana" panose="020B0604030504040204" pitchFamily="34" charset="0"/>
              </a:rPr>
              <a:t>scheme://authority/path</a:t>
            </a:r>
            <a:r>
              <a:rPr lang="zh-CN" altLang="en-US" dirty="0">
                <a:solidFill>
                  <a:srgbClr val="000000"/>
                </a:solidFill>
                <a:latin typeface="Verdana" panose="020B0604030504040204" pitchFamily="34" charset="0"/>
              </a:rPr>
              <a:t>。对</a:t>
            </a:r>
            <a:r>
              <a:rPr lang="en-US" altLang="zh-CN" dirty="0">
                <a:solidFill>
                  <a:srgbClr val="000000"/>
                </a:solidFill>
                <a:latin typeface="Verdana" panose="020B0604030504040204" pitchFamily="34" charset="0"/>
              </a:rPr>
              <a:t>HDFS</a:t>
            </a:r>
            <a:r>
              <a:rPr lang="zh-CN" altLang="en-US" dirty="0">
                <a:solidFill>
                  <a:srgbClr val="000000"/>
                </a:solidFill>
                <a:latin typeface="Verdana" panose="020B0604030504040204" pitchFamily="34" charset="0"/>
              </a:rPr>
              <a:t>文件系统，</a:t>
            </a:r>
            <a:r>
              <a:rPr lang="en-US" altLang="zh-CN" dirty="0">
                <a:solidFill>
                  <a:srgbClr val="000000"/>
                </a:solidFill>
                <a:latin typeface="Verdana" panose="020B0604030504040204" pitchFamily="34" charset="0"/>
              </a:rPr>
              <a:t>scheme</a:t>
            </a:r>
            <a:r>
              <a:rPr lang="zh-CN" altLang="en-US" dirty="0">
                <a:solidFill>
                  <a:srgbClr val="000000"/>
                </a:solidFill>
                <a:latin typeface="Verdana" panose="020B0604030504040204" pitchFamily="34" charset="0"/>
              </a:rPr>
              <a:t>是</a:t>
            </a:r>
            <a:r>
              <a:rPr lang="en-US" altLang="zh-CN" i="1" dirty="0" err="1">
                <a:solidFill>
                  <a:srgbClr val="000000"/>
                </a:solidFill>
                <a:latin typeface="Verdana" panose="020B0604030504040204" pitchFamily="34" charset="0"/>
              </a:rPr>
              <a:t>hdfs</a:t>
            </a:r>
            <a:r>
              <a:rPr lang="zh-CN" altLang="en-US" dirty="0">
                <a:solidFill>
                  <a:srgbClr val="000000"/>
                </a:solidFill>
                <a:latin typeface="Verdana" panose="020B0604030504040204" pitchFamily="34" charset="0"/>
              </a:rPr>
              <a:t>，对本地文件系统，</a:t>
            </a:r>
            <a:r>
              <a:rPr lang="en-US" altLang="zh-CN" dirty="0">
                <a:solidFill>
                  <a:srgbClr val="000000"/>
                </a:solidFill>
                <a:latin typeface="Verdana" panose="020B0604030504040204" pitchFamily="34" charset="0"/>
              </a:rPr>
              <a:t>scheme</a:t>
            </a:r>
            <a:r>
              <a:rPr lang="zh-CN" altLang="en-US" dirty="0">
                <a:solidFill>
                  <a:srgbClr val="000000"/>
                </a:solidFill>
                <a:latin typeface="Verdana" panose="020B0604030504040204" pitchFamily="34" charset="0"/>
              </a:rPr>
              <a:t>是</a:t>
            </a:r>
            <a:r>
              <a:rPr lang="en-US" altLang="zh-CN" i="1" dirty="0">
                <a:solidFill>
                  <a:srgbClr val="000000"/>
                </a:solidFill>
                <a:latin typeface="Verdana" panose="020B0604030504040204" pitchFamily="34" charset="0"/>
              </a:rPr>
              <a:t>file</a:t>
            </a:r>
            <a:r>
              <a:rPr lang="zh-CN" altLang="en-US" dirty="0">
                <a:solidFill>
                  <a:srgbClr val="000000"/>
                </a:solidFill>
                <a:latin typeface="Verdana" panose="020B0604030504040204" pitchFamily="34" charset="0"/>
              </a:rPr>
              <a:t>。其中</a:t>
            </a:r>
            <a:r>
              <a:rPr lang="en-US" altLang="zh-CN" dirty="0">
                <a:solidFill>
                  <a:srgbClr val="000000"/>
                </a:solidFill>
                <a:latin typeface="Verdana" panose="020B0604030504040204" pitchFamily="34" charset="0"/>
              </a:rPr>
              <a:t>scheme</a:t>
            </a:r>
            <a:r>
              <a:rPr lang="zh-CN" altLang="en-US" dirty="0">
                <a:solidFill>
                  <a:srgbClr val="000000"/>
                </a:solidFill>
                <a:latin typeface="Verdana" panose="020B0604030504040204" pitchFamily="34" charset="0"/>
              </a:rPr>
              <a:t>和</a:t>
            </a:r>
            <a:r>
              <a:rPr lang="en-US" altLang="zh-CN" dirty="0">
                <a:solidFill>
                  <a:srgbClr val="000000"/>
                </a:solidFill>
                <a:latin typeface="Verdana" panose="020B0604030504040204" pitchFamily="34" charset="0"/>
              </a:rPr>
              <a:t>authority</a:t>
            </a:r>
            <a:r>
              <a:rPr lang="zh-CN" altLang="en-US" dirty="0">
                <a:solidFill>
                  <a:srgbClr val="000000"/>
                </a:solidFill>
                <a:latin typeface="Verdana" panose="020B0604030504040204" pitchFamily="34" charset="0"/>
              </a:rPr>
              <a:t>参数都是可选的，如果未加指定，就会使用配置中指定的默认</a:t>
            </a:r>
            <a:r>
              <a:rPr lang="en-US" altLang="zh-CN" dirty="0">
                <a:solidFill>
                  <a:srgbClr val="000000"/>
                </a:solidFill>
                <a:latin typeface="Verdana" panose="020B0604030504040204" pitchFamily="34" charset="0"/>
              </a:rPr>
              <a:t>scheme</a:t>
            </a:r>
            <a:r>
              <a:rPr lang="zh-CN" altLang="en-US" dirty="0">
                <a:solidFill>
                  <a:srgbClr val="000000"/>
                </a:solidFill>
                <a:latin typeface="Verdana" panose="020B0604030504040204" pitchFamily="34" charset="0"/>
              </a:rPr>
              <a:t>。一个</a:t>
            </a:r>
            <a:r>
              <a:rPr lang="en-US" altLang="zh-CN" dirty="0">
                <a:solidFill>
                  <a:srgbClr val="000000"/>
                </a:solidFill>
                <a:latin typeface="Verdana" panose="020B0604030504040204" pitchFamily="34" charset="0"/>
              </a:rPr>
              <a:t>HDFS</a:t>
            </a:r>
            <a:r>
              <a:rPr lang="zh-CN" altLang="en-US" dirty="0">
                <a:solidFill>
                  <a:srgbClr val="000000"/>
                </a:solidFill>
                <a:latin typeface="Verdana" panose="020B0604030504040204" pitchFamily="34" charset="0"/>
              </a:rPr>
              <a:t>文件或目录比如</a:t>
            </a:r>
            <a:r>
              <a:rPr lang="en-US" altLang="zh-CN" i="1" dirty="0">
                <a:solidFill>
                  <a:srgbClr val="000000"/>
                </a:solidFill>
                <a:latin typeface="Verdana" panose="020B0604030504040204" pitchFamily="34" charset="0"/>
              </a:rPr>
              <a:t>/parent/child</a:t>
            </a:r>
            <a:r>
              <a:rPr lang="zh-CN" altLang="en-US" dirty="0">
                <a:solidFill>
                  <a:srgbClr val="000000"/>
                </a:solidFill>
                <a:latin typeface="Verdana" panose="020B0604030504040204" pitchFamily="34" charset="0"/>
              </a:rPr>
              <a:t>可以表示成</a:t>
            </a:r>
            <a:r>
              <a:rPr lang="en-US" altLang="zh-CN" i="1" dirty="0">
                <a:solidFill>
                  <a:srgbClr val="000000"/>
                </a:solidFill>
                <a:latin typeface="Verdana" panose="020B0604030504040204" pitchFamily="34" charset="0"/>
              </a:rPr>
              <a:t>hdfs://namenode:namenodeport/parent/child</a:t>
            </a:r>
            <a:r>
              <a:rPr lang="zh-CN" altLang="en-US" dirty="0">
                <a:solidFill>
                  <a:srgbClr val="000000"/>
                </a:solidFill>
                <a:latin typeface="Verdana" panose="020B0604030504040204" pitchFamily="34" charset="0"/>
              </a:rPr>
              <a:t>，或者更简单的</a:t>
            </a:r>
            <a:r>
              <a:rPr lang="en-US" altLang="zh-CN" i="1" dirty="0">
                <a:solidFill>
                  <a:srgbClr val="000000"/>
                </a:solidFill>
                <a:latin typeface="Verdana" panose="020B0604030504040204" pitchFamily="34" charset="0"/>
              </a:rPr>
              <a:t>/parent/child</a:t>
            </a:r>
            <a:r>
              <a:rPr lang="zh-CN" altLang="en-US" dirty="0">
                <a:solidFill>
                  <a:srgbClr val="000000"/>
                </a:solidFill>
                <a:latin typeface="Verdana" panose="020B0604030504040204" pitchFamily="34" charset="0"/>
              </a:rPr>
              <a:t>（假设你配置文件中的默认值是</a:t>
            </a:r>
            <a:r>
              <a:rPr lang="en-US" altLang="zh-CN" i="1" dirty="0" err="1">
                <a:solidFill>
                  <a:srgbClr val="000000"/>
                </a:solidFill>
                <a:latin typeface="Verdana" panose="020B0604030504040204" pitchFamily="34" charset="0"/>
              </a:rPr>
              <a:t>namenode:namenodeport</a:t>
            </a:r>
            <a:r>
              <a:rPr lang="zh-CN" altLang="en-US" dirty="0">
                <a:solidFill>
                  <a:srgbClr val="000000"/>
                </a:solidFill>
                <a:latin typeface="Verdana" panose="020B0604030504040204" pitchFamily="34" charset="0"/>
              </a:rPr>
              <a:t>）。大多数</a:t>
            </a:r>
            <a:r>
              <a:rPr lang="en-US" altLang="zh-CN" dirty="0">
                <a:solidFill>
                  <a:srgbClr val="000000"/>
                </a:solidFill>
                <a:latin typeface="Verdana" panose="020B0604030504040204" pitchFamily="34" charset="0"/>
              </a:rPr>
              <a:t>FS Shell</a:t>
            </a:r>
            <a:r>
              <a:rPr lang="zh-CN" altLang="en-US" dirty="0">
                <a:solidFill>
                  <a:srgbClr val="000000"/>
                </a:solidFill>
                <a:latin typeface="Verdana" panose="020B0604030504040204" pitchFamily="34" charset="0"/>
              </a:rPr>
              <a:t>命令的行为和对应的</a:t>
            </a:r>
            <a:r>
              <a:rPr lang="en-US" altLang="zh-CN" dirty="0">
                <a:solidFill>
                  <a:srgbClr val="000000"/>
                </a:solidFill>
                <a:latin typeface="Verdana" panose="020B0604030504040204" pitchFamily="34" charset="0"/>
              </a:rPr>
              <a:t>Unix Shell</a:t>
            </a:r>
            <a:r>
              <a:rPr lang="zh-CN" altLang="en-US" dirty="0">
                <a:solidFill>
                  <a:srgbClr val="000000"/>
                </a:solidFill>
                <a:latin typeface="Verdana" panose="020B0604030504040204" pitchFamily="34" charset="0"/>
              </a:rPr>
              <a:t>命令类似，不同之处会在下面介绍各命令使用详情时指出。出错信息会输出到</a:t>
            </a:r>
            <a:r>
              <a:rPr lang="en-US" altLang="zh-CN" i="1" dirty="0" err="1">
                <a:solidFill>
                  <a:srgbClr val="000000"/>
                </a:solidFill>
                <a:latin typeface="Verdana" panose="020B0604030504040204" pitchFamily="34" charset="0"/>
              </a:rPr>
              <a:t>stderr</a:t>
            </a:r>
            <a:r>
              <a:rPr lang="zh-CN" altLang="en-US" dirty="0">
                <a:solidFill>
                  <a:srgbClr val="000000"/>
                </a:solidFill>
                <a:latin typeface="Verdana" panose="020B0604030504040204" pitchFamily="34" charset="0"/>
              </a:rPr>
              <a:t>，其他信息输出到</a:t>
            </a:r>
            <a:r>
              <a:rPr lang="en-US" altLang="zh-CN" i="1" dirty="0" err="1">
                <a:solidFill>
                  <a:srgbClr val="000000"/>
                </a:solidFill>
                <a:latin typeface="Verdana" panose="020B0604030504040204" pitchFamily="34" charset="0"/>
              </a:rPr>
              <a:t>stdout</a:t>
            </a:r>
            <a:r>
              <a:rPr lang="zh-CN" altLang="en-US" dirty="0">
                <a:solidFill>
                  <a:srgbClr val="000000"/>
                </a:solidFill>
                <a:latin typeface="Verdana" panose="020B0604030504040204" pitchFamily="34" charset="0"/>
              </a:rPr>
              <a:t>。</a:t>
            </a:r>
          </a:p>
          <a:p>
            <a:endParaRPr lang="en-US" altLang="zh-CN" b="1" dirty="0" smtClean="0">
              <a:solidFill>
                <a:srgbClr val="000000"/>
              </a:solidFill>
              <a:latin typeface="Trebuchet MS" panose="020B0603020202020204" pitchFamily="34" charset="0"/>
            </a:endParaRPr>
          </a:p>
          <a:p>
            <a:r>
              <a:rPr lang="en-US" altLang="zh-CN" b="1" dirty="0" smtClean="0">
                <a:solidFill>
                  <a:srgbClr val="000000"/>
                </a:solidFill>
                <a:latin typeface="Trebuchet MS" panose="020B0603020202020204" pitchFamily="34" charset="0"/>
              </a:rPr>
              <a:t>cat</a:t>
            </a:r>
            <a:endParaRPr lang="en-US" altLang="zh-CN" b="1" dirty="0">
              <a:solidFill>
                <a:srgbClr val="000000"/>
              </a:solidFill>
              <a:latin typeface="Trebuchet MS" panose="020B0603020202020204" pitchFamily="34" charset="0"/>
            </a:endParaRPr>
          </a:p>
          <a:p>
            <a:r>
              <a:rPr lang="zh-CN" altLang="en-US" dirty="0">
                <a:solidFill>
                  <a:srgbClr val="000000"/>
                </a:solidFill>
                <a:latin typeface="Courier New" panose="02070309020205020404" pitchFamily="49" charset="0"/>
              </a:rPr>
              <a:t>使用方法：</a:t>
            </a:r>
            <a:r>
              <a:rPr lang="en-US" altLang="zh-CN" dirty="0" err="1">
                <a:solidFill>
                  <a:srgbClr val="000000"/>
                </a:solidFill>
                <a:latin typeface="Courier New" panose="02070309020205020404" pitchFamily="49" charset="0"/>
              </a:rPr>
              <a:t>hadoop</a:t>
            </a:r>
            <a:r>
              <a:rPr lang="en-US" altLang="zh-CN" dirty="0">
                <a:solidFill>
                  <a:srgbClr val="000000"/>
                </a:solidFill>
                <a:latin typeface="Courier New" panose="02070309020205020404" pitchFamily="49" charset="0"/>
              </a:rPr>
              <a:t> fs -cat URI [URI …]</a:t>
            </a:r>
            <a:endParaRPr lang="en-US" altLang="zh-CN" dirty="0">
              <a:solidFill>
                <a:srgbClr val="000000"/>
              </a:solidFill>
              <a:latin typeface="Verdana" panose="020B0604030504040204" pitchFamily="34" charset="0"/>
            </a:endParaRPr>
          </a:p>
          <a:p>
            <a:r>
              <a:rPr lang="zh-CN" altLang="en-US" dirty="0">
                <a:solidFill>
                  <a:srgbClr val="000000"/>
                </a:solidFill>
                <a:latin typeface="Verdana" panose="020B0604030504040204" pitchFamily="34" charset="0"/>
              </a:rPr>
              <a:t>将路径指定文件的内容输出到</a:t>
            </a:r>
            <a:r>
              <a:rPr lang="en-US" altLang="zh-CN" i="1" dirty="0" err="1">
                <a:solidFill>
                  <a:srgbClr val="000000"/>
                </a:solidFill>
                <a:latin typeface="Verdana" panose="020B0604030504040204" pitchFamily="34" charset="0"/>
              </a:rPr>
              <a:t>stdout</a:t>
            </a:r>
            <a:r>
              <a:rPr lang="zh-CN" altLang="en-US" dirty="0">
                <a:solidFill>
                  <a:srgbClr val="000000"/>
                </a:solidFill>
                <a:latin typeface="Verdana" panose="020B0604030504040204" pitchFamily="34" charset="0"/>
              </a:rPr>
              <a:t>。</a:t>
            </a:r>
          </a:p>
          <a:p>
            <a:r>
              <a:rPr lang="zh-CN" altLang="en-US" dirty="0">
                <a:solidFill>
                  <a:srgbClr val="000000"/>
                </a:solidFill>
                <a:latin typeface="Verdana" panose="020B0604030504040204" pitchFamily="34" charset="0"/>
              </a:rPr>
              <a:t>示例：</a:t>
            </a:r>
          </a:p>
          <a:p>
            <a:pPr>
              <a:buFont typeface="Arial" panose="020B0604020202020204" pitchFamily="34" charset="0"/>
              <a:buChar char="•"/>
            </a:pPr>
            <a:r>
              <a:rPr lang="en-US" altLang="zh-CN" dirty="0" err="1">
                <a:solidFill>
                  <a:srgbClr val="000000"/>
                </a:solidFill>
                <a:latin typeface="Courier New" panose="02070309020205020404" pitchFamily="49" charset="0"/>
              </a:rPr>
              <a:t>hadoop</a:t>
            </a:r>
            <a:r>
              <a:rPr lang="en-US" altLang="zh-CN" dirty="0">
                <a:solidFill>
                  <a:srgbClr val="000000"/>
                </a:solidFill>
                <a:latin typeface="Courier New" panose="02070309020205020404" pitchFamily="49" charset="0"/>
              </a:rPr>
              <a:t> fs -cat hdfs://host1:port1/file1 hdfs://host2:port2/file2</a:t>
            </a:r>
            <a:endParaRPr lang="en-US" altLang="zh-CN" dirty="0">
              <a:solidFill>
                <a:srgbClr val="000000"/>
              </a:solidFill>
              <a:latin typeface="Verdana" panose="020B0604030504040204" pitchFamily="34" charset="0"/>
            </a:endParaRPr>
          </a:p>
          <a:p>
            <a:pPr>
              <a:buFont typeface="Arial" panose="020B0604020202020204" pitchFamily="34" charset="0"/>
              <a:buChar char="•"/>
            </a:pPr>
            <a:r>
              <a:rPr lang="en-US" altLang="zh-CN" dirty="0" err="1">
                <a:solidFill>
                  <a:srgbClr val="000000"/>
                </a:solidFill>
                <a:latin typeface="Courier New" panose="02070309020205020404" pitchFamily="49" charset="0"/>
              </a:rPr>
              <a:t>hadoop</a:t>
            </a:r>
            <a:r>
              <a:rPr lang="en-US" altLang="zh-CN" dirty="0">
                <a:solidFill>
                  <a:srgbClr val="000000"/>
                </a:solidFill>
                <a:latin typeface="Courier New" panose="02070309020205020404" pitchFamily="49" charset="0"/>
              </a:rPr>
              <a:t> fs -cat file:///file3 /user/</a:t>
            </a:r>
            <a:r>
              <a:rPr lang="en-US" altLang="zh-CN" dirty="0" err="1">
                <a:solidFill>
                  <a:srgbClr val="000000"/>
                </a:solidFill>
                <a:latin typeface="Courier New" panose="02070309020205020404" pitchFamily="49" charset="0"/>
              </a:rPr>
              <a:t>hadoop</a:t>
            </a:r>
            <a:r>
              <a:rPr lang="en-US" altLang="zh-CN" dirty="0">
                <a:solidFill>
                  <a:srgbClr val="000000"/>
                </a:solidFill>
                <a:latin typeface="Courier New" panose="02070309020205020404" pitchFamily="49" charset="0"/>
              </a:rPr>
              <a:t>/file4</a:t>
            </a:r>
            <a:endParaRPr lang="en-US" altLang="zh-CN" dirty="0">
              <a:solidFill>
                <a:srgbClr val="000000"/>
              </a:solidFill>
              <a:latin typeface="Verdana" panose="020B0604030504040204" pitchFamily="34" charset="0"/>
            </a:endParaRPr>
          </a:p>
          <a:p>
            <a:r>
              <a:rPr lang="zh-CN" altLang="en-US" dirty="0">
                <a:solidFill>
                  <a:srgbClr val="000000"/>
                </a:solidFill>
                <a:latin typeface="Verdana" panose="020B0604030504040204" pitchFamily="34" charset="0"/>
              </a:rPr>
              <a:t>返回值：</a:t>
            </a:r>
            <a:br>
              <a:rPr lang="zh-CN" altLang="en-US" dirty="0">
                <a:solidFill>
                  <a:srgbClr val="000000"/>
                </a:solidFill>
                <a:latin typeface="Verdana" panose="020B0604030504040204" pitchFamily="34" charset="0"/>
              </a:rPr>
            </a:br>
            <a:r>
              <a:rPr lang="zh-CN" altLang="en-US" dirty="0">
                <a:solidFill>
                  <a:srgbClr val="000000"/>
                </a:solidFill>
                <a:latin typeface="Courier New" panose="02070309020205020404" pitchFamily="49" charset="0"/>
              </a:rPr>
              <a:t>成功返回</a:t>
            </a:r>
            <a:r>
              <a:rPr lang="en-US" altLang="zh-CN" dirty="0">
                <a:solidFill>
                  <a:srgbClr val="000000"/>
                </a:solidFill>
                <a:latin typeface="Courier New" panose="02070309020205020404" pitchFamily="49" charset="0"/>
              </a:rPr>
              <a:t>0</a:t>
            </a:r>
            <a:r>
              <a:rPr lang="zh-CN" altLang="en-US" dirty="0">
                <a:solidFill>
                  <a:srgbClr val="000000"/>
                </a:solidFill>
                <a:latin typeface="Courier New" panose="02070309020205020404" pitchFamily="49" charset="0"/>
              </a:rPr>
              <a:t>，失败返回</a:t>
            </a:r>
            <a:r>
              <a:rPr lang="en-US" altLang="zh-CN" dirty="0">
                <a:solidFill>
                  <a:srgbClr val="000000"/>
                </a:solidFill>
                <a:latin typeface="Courier New" panose="02070309020205020404" pitchFamily="49" charset="0"/>
              </a:rPr>
              <a:t>-1</a:t>
            </a:r>
            <a:r>
              <a:rPr lang="zh-CN" altLang="en-US" dirty="0">
                <a:solidFill>
                  <a:srgbClr val="000000"/>
                </a:solidFill>
                <a:latin typeface="Courier New" panose="02070309020205020404" pitchFamily="49" charset="0"/>
              </a:rPr>
              <a:t>。</a:t>
            </a:r>
            <a:endParaRPr lang="zh-CN" alt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6208062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Quotas </a:t>
            </a:r>
            <a:r>
              <a:rPr lang="zh-CN" altLang="en-US" smtClean="0"/>
              <a:t>配额</a:t>
            </a:r>
            <a:endParaRPr lang="zh-CN" altLang="en-US"/>
          </a:p>
        </p:txBody>
      </p:sp>
      <p:sp>
        <p:nvSpPr>
          <p:cNvPr id="3" name="内容占位符 2"/>
          <p:cNvSpPr>
            <a:spLocks noGrp="1"/>
          </p:cNvSpPr>
          <p:nvPr>
            <p:ph idx="1"/>
          </p:nvPr>
        </p:nvSpPr>
        <p:spPr/>
        <p:txBody>
          <a:bodyPr/>
          <a:lstStyle/>
          <a:p>
            <a:pPr marL="0" indent="0">
              <a:buNone/>
            </a:pPr>
            <a:r>
              <a:rPr lang="en-US" altLang="zh-CN"/>
              <a:t>HDFS</a:t>
            </a:r>
            <a:r>
              <a:rPr lang="zh-CN" altLang="en-US"/>
              <a:t>允许管理员为每一个用户和每一个文件夹设置配额：命名配额和空间配额。</a:t>
            </a:r>
            <a:endParaRPr lang="en-US" altLang="zh-CN" smtClean="0"/>
          </a:p>
          <a:p>
            <a:r>
              <a:rPr lang="en-US" altLang="zh-CN" smtClean="0">
                <a:solidFill>
                  <a:srgbClr val="0070C0"/>
                </a:solidFill>
              </a:rPr>
              <a:t>name quota</a:t>
            </a:r>
          </a:p>
          <a:p>
            <a:pPr marL="457200" lvl="1" indent="0">
              <a:buNone/>
            </a:pPr>
            <a:r>
              <a:rPr lang="zh-CN" altLang="en-US" smtClean="0"/>
              <a:t>该</a:t>
            </a:r>
            <a:r>
              <a:rPr lang="zh-CN" altLang="en-US"/>
              <a:t>目录下的名字数量做硬性限制，为文件夹下的数量作出的限制</a:t>
            </a:r>
            <a:r>
              <a:rPr lang="en-US" altLang="zh-CN"/>
              <a:t>,</a:t>
            </a:r>
            <a:r>
              <a:rPr lang="zh-CN" altLang="en-US"/>
              <a:t>超过限制则会报错：</a:t>
            </a:r>
            <a:r>
              <a:rPr lang="en-US" altLang="zh-CN"/>
              <a:t>quota exceed</a:t>
            </a:r>
            <a:r>
              <a:rPr lang="zh-CN" altLang="en-US"/>
              <a:t>，最大值配额</a:t>
            </a:r>
            <a:r>
              <a:rPr lang="en-US" altLang="zh-CN"/>
              <a:t>:Long.MAX_Valus</a:t>
            </a:r>
            <a:r>
              <a:rPr lang="zh-CN" altLang="en-US"/>
              <a:t>。新创建的文件夹没有分配</a:t>
            </a:r>
            <a:r>
              <a:rPr lang="en-US" altLang="zh-CN"/>
              <a:t>quota</a:t>
            </a:r>
            <a:r>
              <a:rPr lang="zh-CN" altLang="en-US"/>
              <a:t>。</a:t>
            </a:r>
            <a:endParaRPr lang="en-US" altLang="zh-CN" smtClean="0"/>
          </a:p>
          <a:p>
            <a:r>
              <a:rPr lang="en-US" altLang="zh-CN" smtClean="0">
                <a:solidFill>
                  <a:srgbClr val="0070C0"/>
                </a:solidFill>
              </a:rPr>
              <a:t>space quota</a:t>
            </a:r>
          </a:p>
          <a:p>
            <a:pPr marL="457200" lvl="1" indent="0">
              <a:buNone/>
            </a:pPr>
            <a:r>
              <a:rPr lang="zh-CN" altLang="en-US"/>
              <a:t>设置一个文件夹的大小，如果超过则块写入会失败（副本也算）。最大的配额：</a:t>
            </a:r>
            <a:r>
              <a:rPr lang="en-US" altLang="zh-CN"/>
              <a:t>Long.Max_Value</a:t>
            </a:r>
            <a:r>
              <a:rPr lang="zh-CN" altLang="en-US"/>
              <a:t>。配额设置为</a:t>
            </a:r>
            <a:r>
              <a:rPr lang="en-US" altLang="zh-CN"/>
              <a:t>0</a:t>
            </a:r>
            <a:r>
              <a:rPr lang="zh-CN" altLang="en-US" smtClean="0"/>
              <a:t>还是</a:t>
            </a:r>
            <a:r>
              <a:rPr lang="zh-CN" altLang="en-US"/>
              <a:t>允许</a:t>
            </a:r>
            <a:r>
              <a:rPr lang="zh-CN" altLang="en-US" smtClean="0"/>
              <a:t>文件</a:t>
            </a:r>
            <a:r>
              <a:rPr lang="zh-CN" altLang="en-US"/>
              <a:t>创建，但是不能向文件中写入块。文件夹不使用主机文件系统不计算在空间配额里面，主机文件系统用来记录文件源数据的数据不算在配额中。</a:t>
            </a:r>
          </a:p>
        </p:txBody>
      </p:sp>
    </p:spTree>
    <p:extLst>
      <p:ext uri="{BB962C8B-B14F-4D97-AF65-F5344CB8AC3E}">
        <p14:creationId xmlns:p14="http://schemas.microsoft.com/office/powerpoint/2010/main" val="3139033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集中式缓存管理 </a:t>
            </a:r>
            <a:r>
              <a:rPr lang="en-US" altLang="zh-CN" smtClean="0"/>
              <a:t>Centralized Cache Mgmt</a:t>
            </a:r>
            <a:endParaRPr lang="zh-CN" altLang="en-US"/>
          </a:p>
        </p:txBody>
      </p:sp>
      <p:pic>
        <p:nvPicPr>
          <p:cNvPr id="1026" name="Picture 2" descr="Caching Architectur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76900" y="1216024"/>
            <a:ext cx="6160604" cy="4810010"/>
          </a:xfrm>
          <a:prstGeom prst="rect">
            <a:avLst/>
          </a:prstGeom>
          <a:noFill/>
          <a:extLst>
            <a:ext uri="{909E8E84-426E-40DD-AFC4-6F175D3DCCD1}">
              <a14:hiddenFill xmlns:a14="http://schemas.microsoft.com/office/drawing/2010/main">
                <a:solidFill>
                  <a:srgbClr val="FFFFFF"/>
                </a:solidFill>
              </a14:hiddenFill>
            </a:ext>
          </a:extLst>
        </p:spPr>
      </p:pic>
      <p:sp>
        <p:nvSpPr>
          <p:cNvPr id="6" name="内容占位符 3"/>
          <p:cNvSpPr txBox="1">
            <a:spLocks/>
          </p:cNvSpPr>
          <p:nvPr/>
        </p:nvSpPr>
        <p:spPr>
          <a:xfrm>
            <a:off x="228600" y="1216024"/>
            <a:ext cx="5347252" cy="539349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800" dirty="0">
                <a:solidFill>
                  <a:srgbClr val="0070C0"/>
                </a:solidFill>
              </a:rPr>
              <a:t>HDFS</a:t>
            </a:r>
            <a:r>
              <a:rPr lang="zh-CN" altLang="en-US" sz="1800" dirty="0">
                <a:solidFill>
                  <a:srgbClr val="0070C0"/>
                </a:solidFill>
              </a:rPr>
              <a:t>允许用户将一部分目录或</a:t>
            </a:r>
            <a:r>
              <a:rPr lang="zh-CN" altLang="en-US" sz="1800" dirty="0" smtClean="0">
                <a:solidFill>
                  <a:srgbClr val="0070C0"/>
                </a:solidFill>
              </a:rPr>
              <a:t>文件</a:t>
            </a:r>
            <a:r>
              <a:rPr lang="zh-CN" altLang="en-US" sz="1800" dirty="0">
                <a:solidFill>
                  <a:srgbClr val="0070C0"/>
                </a:solidFill>
              </a:rPr>
              <a:t>缓存在</a:t>
            </a:r>
            <a:r>
              <a:rPr lang="en-US" altLang="zh-CN" sz="1800" dirty="0">
                <a:solidFill>
                  <a:srgbClr val="0070C0"/>
                </a:solidFill>
              </a:rPr>
              <a:t>HDFS</a:t>
            </a:r>
            <a:r>
              <a:rPr lang="zh-CN" altLang="en-US" sz="1800" dirty="0">
                <a:solidFill>
                  <a:srgbClr val="0070C0"/>
                </a:solidFill>
              </a:rPr>
              <a:t>当中，</a:t>
            </a:r>
            <a:r>
              <a:rPr lang="en-US" altLang="zh-CN" sz="1800" dirty="0" err="1">
                <a:solidFill>
                  <a:srgbClr val="0070C0"/>
                </a:solidFill>
              </a:rPr>
              <a:t>NameNode</a:t>
            </a:r>
            <a:r>
              <a:rPr lang="zh-CN" altLang="en-US" sz="1800" dirty="0">
                <a:solidFill>
                  <a:srgbClr val="0070C0"/>
                </a:solidFill>
              </a:rPr>
              <a:t>会通知拥有对应块的</a:t>
            </a:r>
            <a:r>
              <a:rPr lang="en-US" altLang="zh-CN" sz="1800" dirty="0" err="1">
                <a:solidFill>
                  <a:srgbClr val="0070C0"/>
                </a:solidFill>
              </a:rPr>
              <a:t>DataNodes</a:t>
            </a:r>
            <a:r>
              <a:rPr lang="zh-CN" altLang="en-US" sz="1800" dirty="0">
                <a:solidFill>
                  <a:srgbClr val="0070C0"/>
                </a:solidFill>
              </a:rPr>
              <a:t>将其缓存在 </a:t>
            </a:r>
            <a:r>
              <a:rPr lang="en-US" altLang="zh-CN" sz="1800" dirty="0" err="1">
                <a:solidFill>
                  <a:srgbClr val="0070C0"/>
                </a:solidFill>
              </a:rPr>
              <a:t>DataNode</a:t>
            </a:r>
            <a:r>
              <a:rPr lang="zh-CN" altLang="en-US" sz="1800" dirty="0">
                <a:solidFill>
                  <a:srgbClr val="0070C0"/>
                </a:solidFill>
              </a:rPr>
              <a:t>的内存当中</a:t>
            </a:r>
            <a:r>
              <a:rPr lang="zh-CN" altLang="en-US" sz="1800" dirty="0" smtClean="0">
                <a:solidFill>
                  <a:srgbClr val="0070C0"/>
                </a:solidFill>
              </a:rPr>
              <a:t>。</a:t>
            </a:r>
            <a:endParaRPr lang="en-US" altLang="zh-CN" sz="1800" dirty="0" smtClean="0">
              <a:solidFill>
                <a:srgbClr val="0070C0"/>
              </a:solidFill>
            </a:endParaRPr>
          </a:p>
          <a:p>
            <a:pPr marL="0" indent="0">
              <a:buNone/>
            </a:pPr>
            <a:endParaRPr lang="en-US" altLang="zh-CN" sz="1800" dirty="0" smtClean="0">
              <a:solidFill>
                <a:srgbClr val="0070C0"/>
              </a:solidFill>
            </a:endParaRPr>
          </a:p>
          <a:p>
            <a:pPr marL="0" indent="0">
              <a:buNone/>
            </a:pPr>
            <a:r>
              <a:rPr lang="zh-CN" altLang="en-US" sz="1800" dirty="0"/>
              <a:t>优势</a:t>
            </a:r>
            <a:endParaRPr lang="en-US" altLang="zh-CN" sz="1800" dirty="0" smtClean="0"/>
          </a:p>
          <a:p>
            <a:r>
              <a:rPr lang="zh-CN" altLang="en-US" sz="1800" dirty="0"/>
              <a:t>防止那些被频繁使用的数据从内存中</a:t>
            </a:r>
            <a:r>
              <a:rPr lang="zh-CN" altLang="en-US" sz="1800" dirty="0" smtClean="0"/>
              <a:t>清除。</a:t>
            </a:r>
            <a:endParaRPr lang="zh-CN" altLang="en-US" sz="1800" dirty="0"/>
          </a:p>
          <a:p>
            <a:r>
              <a:rPr lang="zh-CN" altLang="en-US" sz="1800" dirty="0"/>
              <a:t>因为</a:t>
            </a:r>
            <a:r>
              <a:rPr lang="en-US" altLang="zh-CN" sz="1800" dirty="0" err="1"/>
              <a:t>DataNode</a:t>
            </a:r>
            <a:r>
              <a:rPr lang="zh-CN" altLang="en-US" sz="1800" dirty="0"/>
              <a:t>的缓存由</a:t>
            </a:r>
            <a:r>
              <a:rPr lang="en-US" altLang="zh-CN" sz="1800" dirty="0" err="1"/>
              <a:t>NameNode</a:t>
            </a:r>
            <a:r>
              <a:rPr lang="zh-CN" altLang="en-US" sz="1800" dirty="0"/>
              <a:t>来管理，</a:t>
            </a:r>
            <a:r>
              <a:rPr lang="en-US" altLang="zh-CN" sz="1800" dirty="0"/>
              <a:t>applications</a:t>
            </a:r>
            <a:r>
              <a:rPr lang="zh-CN" altLang="en-US" sz="1800" dirty="0"/>
              <a:t>在做任务安排时可以查询这个缓 存的列表，使用一个被缓存的块副本能够提高读</a:t>
            </a:r>
            <a:r>
              <a:rPr lang="zh-CN" altLang="en-US" sz="1800" dirty="0" smtClean="0"/>
              <a:t>性能。</a:t>
            </a:r>
            <a:endParaRPr lang="zh-CN" altLang="en-US" sz="1800" dirty="0"/>
          </a:p>
          <a:p>
            <a:r>
              <a:rPr lang="zh-CN" altLang="en-US" sz="1800" dirty="0"/>
              <a:t>当块被</a:t>
            </a:r>
            <a:r>
              <a:rPr lang="en-US" altLang="zh-CN" sz="1800" dirty="0" err="1"/>
              <a:t>DataNode</a:t>
            </a:r>
            <a:r>
              <a:rPr lang="zh-CN" altLang="en-US" sz="1800" dirty="0"/>
              <a:t>缓存之后，客户端可以使用一个新的、高效的、</a:t>
            </a:r>
            <a:r>
              <a:rPr lang="en-US" altLang="zh-CN" sz="1800" dirty="0"/>
              <a:t>zero-copy</a:t>
            </a:r>
            <a:r>
              <a:rPr lang="zh-CN" altLang="en-US" sz="1800" dirty="0"/>
              <a:t>的读</a:t>
            </a:r>
            <a:r>
              <a:rPr lang="en-US" altLang="zh-CN" sz="1800" dirty="0"/>
              <a:t>API</a:t>
            </a:r>
            <a:r>
              <a:rPr lang="zh-CN" altLang="en-US" sz="1800" dirty="0"/>
              <a:t>，因 为缓存中的数据已经被计算过</a:t>
            </a:r>
            <a:r>
              <a:rPr lang="en-US" altLang="zh-CN" sz="1800" dirty="0"/>
              <a:t>checksum</a:t>
            </a:r>
            <a:r>
              <a:rPr lang="zh-CN" altLang="en-US" sz="1800" dirty="0"/>
              <a:t>，当使用新</a:t>
            </a:r>
            <a:r>
              <a:rPr lang="en-US" altLang="zh-CN" sz="1800" dirty="0"/>
              <a:t>API</a:t>
            </a:r>
            <a:r>
              <a:rPr lang="zh-CN" altLang="en-US" sz="1800" dirty="0"/>
              <a:t>时，客户端基本上是零开销</a:t>
            </a:r>
            <a:r>
              <a:rPr lang="zh-CN" altLang="en-US" sz="1800" dirty="0" smtClean="0"/>
              <a:t>的。</a:t>
            </a:r>
            <a:endParaRPr lang="zh-CN" altLang="en-US" sz="1800" dirty="0"/>
          </a:p>
          <a:p>
            <a:r>
              <a:rPr lang="zh-CN" altLang="en-US" sz="1800" dirty="0"/>
              <a:t>可以提高集群的内存利用率。当使用操作系统的缓存时，对一个块的重复读会导致所有 的副本都会被放到缓冲区当中，当使用集中式缓存时，用户可以指定</a:t>
            </a:r>
            <a:r>
              <a:rPr lang="en-US" altLang="zh-CN" sz="1800" dirty="0"/>
              <a:t>n</a:t>
            </a:r>
            <a:r>
              <a:rPr lang="zh-CN" altLang="en-US" sz="1800" dirty="0"/>
              <a:t>个副本中的</a:t>
            </a:r>
            <a:r>
              <a:rPr lang="en-US" altLang="zh-CN" sz="1800" dirty="0"/>
              <a:t>m</a:t>
            </a:r>
            <a:r>
              <a:rPr lang="zh-CN" altLang="en-US" sz="1800" dirty="0"/>
              <a:t>个 才会被缓存，可以节约</a:t>
            </a:r>
            <a:r>
              <a:rPr lang="en-US" altLang="zh-CN" sz="1800" dirty="0"/>
              <a:t>n-m</a:t>
            </a:r>
            <a:r>
              <a:rPr lang="zh-CN" altLang="en-US" sz="1800" dirty="0"/>
              <a:t>的</a:t>
            </a:r>
            <a:r>
              <a:rPr lang="zh-CN" altLang="en-US" sz="1800" dirty="0" smtClean="0"/>
              <a:t>内存。</a:t>
            </a:r>
            <a:endParaRPr lang="en-US" altLang="zh-CN" sz="1800" dirty="0" smtClean="0"/>
          </a:p>
        </p:txBody>
      </p:sp>
    </p:spTree>
    <p:extLst>
      <p:ext uri="{BB962C8B-B14F-4D97-AF65-F5344CB8AC3E}">
        <p14:creationId xmlns:p14="http://schemas.microsoft.com/office/powerpoint/2010/main" val="6133968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不安全</a:t>
            </a:r>
            <a:r>
              <a:rPr lang="zh-CN" altLang="en-US" smtClean="0"/>
              <a:t>短路读 </a:t>
            </a:r>
            <a:r>
              <a:rPr lang="en-US" altLang="zh-CN" smtClean="0"/>
              <a:t>Short Circuit Local Read</a:t>
            </a:r>
            <a:endParaRPr lang="zh-CN" altLang="en-US"/>
          </a:p>
        </p:txBody>
      </p:sp>
      <p:pic>
        <p:nvPicPr>
          <p:cNvPr id="5" name="图片 4"/>
          <p:cNvPicPr>
            <a:picLocks noChangeAspect="1"/>
          </p:cNvPicPr>
          <p:nvPr/>
        </p:nvPicPr>
        <p:blipFill>
          <a:blip r:embed="rId2"/>
          <a:stretch>
            <a:fillRect/>
          </a:stretch>
        </p:blipFill>
        <p:spPr>
          <a:xfrm>
            <a:off x="2163258" y="1169670"/>
            <a:ext cx="7865483" cy="2853690"/>
          </a:xfrm>
          <a:prstGeom prst="rect">
            <a:avLst/>
          </a:prstGeom>
        </p:spPr>
      </p:pic>
      <p:sp>
        <p:nvSpPr>
          <p:cNvPr id="6" name="矩形 5"/>
          <p:cNvSpPr/>
          <p:nvPr/>
        </p:nvSpPr>
        <p:spPr>
          <a:xfrm>
            <a:off x="609600" y="4537978"/>
            <a:ext cx="10843260" cy="1631216"/>
          </a:xfrm>
          <a:prstGeom prst="rect">
            <a:avLst/>
          </a:prstGeom>
        </p:spPr>
        <p:txBody>
          <a:bodyPr wrap="square">
            <a:spAutoFit/>
          </a:bodyPr>
          <a:lstStyle/>
          <a:p>
            <a:pPr marL="285750" indent="-285750">
              <a:buFont typeface="Arial" panose="020B0604020202020204" pitchFamily="34" charset="0"/>
              <a:buChar char="•"/>
            </a:pPr>
            <a:r>
              <a:rPr lang="zh-CN" altLang="en-US" sz="2000"/>
              <a:t>短路读关键思想是因为客户端和数据块在同一节点上，所以</a:t>
            </a:r>
            <a:r>
              <a:rPr lang="en-US" altLang="zh-CN" sz="2000"/>
              <a:t>DataNode</a:t>
            </a:r>
            <a:r>
              <a:rPr lang="zh-CN" altLang="en-US" sz="2000"/>
              <a:t>不需要出现在读取数据路径中。而客户端本身可以直接从本地磁盘读取数据。这样会使读取性能得到很大的提高</a:t>
            </a:r>
            <a:r>
              <a:rPr lang="zh-CN" altLang="en-US" sz="2000" smtClean="0"/>
              <a:t>。</a:t>
            </a:r>
            <a:endParaRPr lang="en-US" altLang="zh-CN" sz="2000" smtClean="0"/>
          </a:p>
          <a:p>
            <a:pPr marL="285750" indent="-285750">
              <a:buFont typeface="Arial" panose="020B0604020202020204" pitchFamily="34" charset="0"/>
              <a:buChar char="•"/>
            </a:pPr>
            <a:r>
              <a:rPr lang="en-US" altLang="zh-CN" sz="2000"/>
              <a:t>DataNode</a:t>
            </a:r>
            <a:r>
              <a:rPr lang="zh-CN" altLang="en-US" sz="2000"/>
              <a:t>将所有数据块路径的权限开放给客户端，客户端直接通过本地磁盘路径来读取</a:t>
            </a:r>
            <a:r>
              <a:rPr lang="zh-CN" altLang="en-US" sz="2000" smtClean="0"/>
              <a:t>数据</a:t>
            </a:r>
            <a:endParaRPr lang="en-US" altLang="zh-CN" sz="2000" smtClean="0"/>
          </a:p>
          <a:p>
            <a:pPr marL="285750" indent="-285750">
              <a:buFont typeface="Arial" panose="020B0604020202020204" pitchFamily="34" charset="0"/>
              <a:buChar char="•"/>
            </a:pPr>
            <a:r>
              <a:rPr lang="zh-CN" altLang="en-US" sz="2000"/>
              <a:t>这些权限更改会引入了一个安全漏洞，具有读取</a:t>
            </a:r>
            <a:r>
              <a:rPr lang="en-US" altLang="zh-CN" sz="2000"/>
              <a:t>DataNode</a:t>
            </a:r>
            <a:r>
              <a:rPr lang="zh-CN" altLang="en-US" sz="2000"/>
              <a:t>节点上数据块文件权限的用户可以任意读取路径上所有数据块，而不仅仅是他们所需访问的数据块</a:t>
            </a:r>
          </a:p>
        </p:txBody>
      </p:sp>
    </p:spTree>
    <p:extLst>
      <p:ext uri="{BB962C8B-B14F-4D97-AF65-F5344CB8AC3E}">
        <p14:creationId xmlns:p14="http://schemas.microsoft.com/office/powerpoint/2010/main" val="39583984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安全短路读 </a:t>
            </a:r>
            <a:r>
              <a:rPr lang="en-US" altLang="zh-CN" smtClean="0"/>
              <a:t>- Domain Socket</a:t>
            </a:r>
            <a:endParaRPr lang="zh-CN" altLang="en-US"/>
          </a:p>
        </p:txBody>
      </p:sp>
      <p:sp>
        <p:nvSpPr>
          <p:cNvPr id="6" name="矩形 5"/>
          <p:cNvSpPr/>
          <p:nvPr/>
        </p:nvSpPr>
        <p:spPr>
          <a:xfrm>
            <a:off x="609600" y="4537978"/>
            <a:ext cx="10843260" cy="1323439"/>
          </a:xfrm>
          <a:prstGeom prst="rect">
            <a:avLst/>
          </a:prstGeom>
        </p:spPr>
        <p:txBody>
          <a:bodyPr wrap="square">
            <a:spAutoFit/>
          </a:bodyPr>
          <a:lstStyle/>
          <a:p>
            <a:pPr marL="285750" indent="-285750">
              <a:buFont typeface="Arial" panose="020B0604020202020204" pitchFamily="34" charset="0"/>
              <a:buChar char="•"/>
            </a:pPr>
            <a:r>
              <a:rPr lang="en-US" altLang="zh-CN" sz="2000" smtClean="0"/>
              <a:t>Unix</a:t>
            </a:r>
            <a:r>
              <a:rPr lang="zh-CN" altLang="en-US" sz="2000" smtClean="0"/>
              <a:t>文件</a:t>
            </a:r>
            <a:r>
              <a:rPr lang="zh-CN" altLang="en-US" sz="2000"/>
              <a:t>描述符传递</a:t>
            </a:r>
            <a:r>
              <a:rPr lang="zh-CN" altLang="en-US" sz="2000" smtClean="0"/>
              <a:t>。使用</a:t>
            </a:r>
            <a:r>
              <a:rPr lang="zh-CN" altLang="en-US" sz="2000"/>
              <a:t>这种机制来实现安全短路读。</a:t>
            </a:r>
            <a:r>
              <a:rPr lang="en-US" altLang="zh-CN" sz="2000"/>
              <a:t>DataNode</a:t>
            </a:r>
            <a:r>
              <a:rPr lang="zh-CN" altLang="en-US" sz="2000"/>
              <a:t>不是将目录传递给客户端，而是打开块文件和元数据文件，并将它们的文件描述符通过</a:t>
            </a:r>
            <a:r>
              <a:rPr lang="en-US" altLang="zh-CN" sz="2000"/>
              <a:t>domain socket</a:t>
            </a:r>
            <a:r>
              <a:rPr lang="zh-CN" altLang="en-US" sz="2000"/>
              <a:t>传递给</a:t>
            </a:r>
            <a:r>
              <a:rPr lang="zh-CN" altLang="en-US" sz="2000" smtClean="0"/>
              <a:t>客户端。</a:t>
            </a:r>
            <a:endParaRPr lang="en-US" altLang="zh-CN" sz="2000" smtClean="0"/>
          </a:p>
          <a:p>
            <a:pPr marL="285750" indent="-285750">
              <a:buFont typeface="Arial" panose="020B0604020202020204" pitchFamily="34" charset="0"/>
              <a:buChar char="•"/>
            </a:pPr>
            <a:r>
              <a:rPr lang="zh-CN" altLang="en-US" sz="2000"/>
              <a:t>文件描述符是只读的，因此客户端无法修改传递描述符的文件</a:t>
            </a:r>
            <a:r>
              <a:rPr lang="zh-CN" altLang="en-US" sz="2000" smtClean="0"/>
              <a:t>。</a:t>
            </a:r>
            <a:endParaRPr lang="en-US" altLang="zh-CN" sz="2000" smtClean="0"/>
          </a:p>
          <a:p>
            <a:pPr marL="285750" indent="-285750">
              <a:buFont typeface="Arial" panose="020B0604020202020204" pitchFamily="34" charset="0"/>
              <a:buChar char="•"/>
            </a:pPr>
            <a:r>
              <a:rPr lang="zh-CN" altLang="en-US" sz="2000"/>
              <a:t>客户端无法访问数据块目录本身，所以也无法读取它不应该访问的任何其他数据块文件。</a:t>
            </a:r>
          </a:p>
        </p:txBody>
      </p:sp>
      <p:pic>
        <p:nvPicPr>
          <p:cNvPr id="3" name="图片 2"/>
          <p:cNvPicPr>
            <a:picLocks noChangeAspect="1"/>
          </p:cNvPicPr>
          <p:nvPr/>
        </p:nvPicPr>
        <p:blipFill>
          <a:blip r:embed="rId2"/>
          <a:stretch>
            <a:fillRect/>
          </a:stretch>
        </p:blipFill>
        <p:spPr>
          <a:xfrm>
            <a:off x="2074473" y="1172391"/>
            <a:ext cx="7913514" cy="2690949"/>
          </a:xfrm>
          <a:prstGeom prst="rect">
            <a:avLst/>
          </a:prstGeom>
        </p:spPr>
      </p:pic>
    </p:spTree>
    <p:extLst>
      <p:ext uri="{BB962C8B-B14F-4D97-AF65-F5344CB8AC3E}">
        <p14:creationId xmlns:p14="http://schemas.microsoft.com/office/powerpoint/2010/main" val="30719008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安全短路读 </a:t>
            </a:r>
            <a:r>
              <a:rPr lang="en-US" altLang="zh-CN" smtClean="0"/>
              <a:t>- Shared Memory</a:t>
            </a:r>
            <a:endParaRPr lang="zh-CN" altLang="en-US"/>
          </a:p>
        </p:txBody>
      </p:sp>
      <p:sp>
        <p:nvSpPr>
          <p:cNvPr id="6" name="矩形 5"/>
          <p:cNvSpPr/>
          <p:nvPr/>
        </p:nvSpPr>
        <p:spPr>
          <a:xfrm>
            <a:off x="674370" y="4551181"/>
            <a:ext cx="10843260" cy="1631216"/>
          </a:xfrm>
          <a:prstGeom prst="rect">
            <a:avLst/>
          </a:prstGeom>
        </p:spPr>
        <p:txBody>
          <a:bodyPr wrap="square">
            <a:spAutoFit/>
          </a:bodyPr>
          <a:lstStyle/>
          <a:p>
            <a:r>
              <a:rPr lang="en-US" altLang="zh-CN" sz="2000"/>
              <a:t>DataNode</a:t>
            </a:r>
            <a:r>
              <a:rPr lang="zh-CN" altLang="en-US" sz="2000"/>
              <a:t>将短路读副本的文件描述符传给</a:t>
            </a:r>
            <a:r>
              <a:rPr lang="en-US" altLang="zh-CN" sz="2000"/>
              <a:t>DFSClient</a:t>
            </a:r>
            <a:r>
              <a:rPr lang="zh-CN" altLang="en-US" sz="2000"/>
              <a:t>，</a:t>
            </a:r>
            <a:r>
              <a:rPr lang="en-US" altLang="zh-CN" sz="2000"/>
              <a:t>DFSClient</a:t>
            </a:r>
            <a:r>
              <a:rPr lang="zh-CN" altLang="en-US" sz="2000"/>
              <a:t>缓存副本文件描述符。由于副本的状态可能随时发生改变，所以需要</a:t>
            </a:r>
            <a:r>
              <a:rPr lang="en-US" altLang="zh-CN" sz="2000"/>
              <a:t>DFSClient</a:t>
            </a:r>
            <a:r>
              <a:rPr lang="zh-CN" altLang="en-US" sz="2000"/>
              <a:t>和</a:t>
            </a:r>
            <a:r>
              <a:rPr lang="en-US" altLang="zh-CN" sz="2000"/>
              <a:t>DataNode</a:t>
            </a:r>
            <a:r>
              <a:rPr lang="zh-CN" altLang="en-US" sz="2000"/>
              <a:t>实时同步副本状态。同时，</a:t>
            </a:r>
            <a:r>
              <a:rPr lang="en-US" altLang="zh-CN" sz="2000"/>
              <a:t>DFSClient</a:t>
            </a:r>
            <a:r>
              <a:rPr lang="zh-CN" altLang="en-US" sz="2000"/>
              <a:t>和</a:t>
            </a:r>
            <a:r>
              <a:rPr lang="en-US" altLang="zh-CN" sz="2000"/>
              <a:t>DataNode</a:t>
            </a:r>
            <a:r>
              <a:rPr lang="zh-CN" altLang="en-US" sz="2000"/>
              <a:t>在同一台机器上，共享内存可以通过</a:t>
            </a:r>
            <a:r>
              <a:rPr lang="en-US" altLang="zh-CN" sz="2000"/>
              <a:t>POSIX</a:t>
            </a:r>
            <a:r>
              <a:rPr lang="zh-CN" altLang="en-US" sz="2000"/>
              <a:t>提供的 </a:t>
            </a:r>
            <a:r>
              <a:rPr lang="en-US" altLang="zh-CN" sz="2000"/>
              <a:t>mmap</a:t>
            </a:r>
            <a:r>
              <a:rPr lang="zh-CN" altLang="en-US" sz="2000"/>
              <a:t>接口实现将文件映射到内存，并且映射数据是实时同步</a:t>
            </a:r>
            <a:r>
              <a:rPr lang="zh-CN" altLang="en-US" sz="2000" smtClean="0"/>
              <a:t>的，</a:t>
            </a:r>
            <a:r>
              <a:rPr lang="zh-CN" altLang="en-US" sz="2000"/>
              <a:t>所以共享内存可以维护所有短路读副本的状态，使得</a:t>
            </a:r>
            <a:r>
              <a:rPr lang="en-US" altLang="zh-CN" sz="2000"/>
              <a:t>DFSClient</a:t>
            </a:r>
            <a:r>
              <a:rPr lang="zh-CN" altLang="en-US" sz="2000"/>
              <a:t>和</a:t>
            </a:r>
            <a:r>
              <a:rPr lang="en-US" altLang="zh-CN" sz="2000"/>
              <a:t>DataNode</a:t>
            </a:r>
            <a:r>
              <a:rPr lang="zh-CN" altLang="en-US" sz="2000"/>
              <a:t>通过共享内存来实时同步副本信息</a:t>
            </a:r>
            <a:r>
              <a:rPr lang="zh-CN" altLang="en-US" sz="2000" smtClean="0"/>
              <a:t>。</a:t>
            </a:r>
            <a:endParaRPr lang="zh-CN" altLang="en-US" sz="2000"/>
          </a:p>
        </p:txBody>
      </p:sp>
      <p:pic>
        <p:nvPicPr>
          <p:cNvPr id="4" name="图片 3"/>
          <p:cNvPicPr>
            <a:picLocks noChangeAspect="1"/>
          </p:cNvPicPr>
          <p:nvPr/>
        </p:nvPicPr>
        <p:blipFill>
          <a:blip r:embed="rId2"/>
          <a:stretch>
            <a:fillRect/>
          </a:stretch>
        </p:blipFill>
        <p:spPr>
          <a:xfrm>
            <a:off x="1713546" y="1220152"/>
            <a:ext cx="8045803" cy="2860358"/>
          </a:xfrm>
          <a:prstGeom prst="rect">
            <a:avLst/>
          </a:prstGeom>
        </p:spPr>
      </p:pic>
    </p:spTree>
    <p:extLst>
      <p:ext uri="{BB962C8B-B14F-4D97-AF65-F5344CB8AC3E}">
        <p14:creationId xmlns:p14="http://schemas.microsoft.com/office/powerpoint/2010/main" val="593931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内存存储 </a:t>
            </a:r>
            <a:r>
              <a:rPr lang="en-US" altLang="zh-CN" smtClean="0"/>
              <a:t>Memory Storage</a:t>
            </a:r>
            <a:endParaRPr lang="zh-CN" altLang="en-US"/>
          </a:p>
        </p:txBody>
      </p:sp>
      <p:pic>
        <p:nvPicPr>
          <p:cNvPr id="11266" name="Picture 2" descr="Lazy Persist Wri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4380" y="966651"/>
            <a:ext cx="7467600" cy="571500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236220" y="1190328"/>
            <a:ext cx="4792980" cy="5078313"/>
          </a:xfrm>
          <a:prstGeom prst="rect">
            <a:avLst/>
          </a:prstGeom>
        </p:spPr>
        <p:txBody>
          <a:bodyPr wrap="square">
            <a:spAutoFit/>
          </a:bodyPr>
          <a:lstStyle/>
          <a:p>
            <a:r>
              <a:rPr lang="en-US" altLang="zh-CN"/>
              <a:t>HDFS</a:t>
            </a:r>
            <a:r>
              <a:rPr lang="zh-CN" altLang="en-US"/>
              <a:t>支持写入由</a:t>
            </a:r>
            <a:r>
              <a:rPr lang="en-US" altLang="zh-CN"/>
              <a:t>DataNode</a:t>
            </a:r>
            <a:r>
              <a:rPr lang="zh-CN" altLang="en-US"/>
              <a:t>管理的堆外内存。</a:t>
            </a:r>
            <a:r>
              <a:rPr lang="en-US" altLang="zh-CN"/>
              <a:t>DataNode</a:t>
            </a:r>
            <a:r>
              <a:rPr lang="zh-CN" altLang="en-US"/>
              <a:t>将异步刷新内存中的数据到磁盘，从而从性能敏感的</a:t>
            </a:r>
            <a:r>
              <a:rPr lang="en-US" altLang="zh-CN"/>
              <a:t>IO</a:t>
            </a:r>
            <a:r>
              <a:rPr lang="zh-CN" altLang="en-US"/>
              <a:t>路径中去掉昂贵的磁盘</a:t>
            </a:r>
            <a:r>
              <a:rPr lang="en-US" altLang="zh-CN"/>
              <a:t>IO</a:t>
            </a:r>
            <a:r>
              <a:rPr lang="zh-CN" altLang="en-US"/>
              <a:t>和校验计算，称这种写入为</a:t>
            </a:r>
            <a:r>
              <a:rPr lang="en-US" altLang="zh-CN"/>
              <a:t>Lazy Persist</a:t>
            </a:r>
            <a:r>
              <a:rPr lang="zh-CN" altLang="en-US"/>
              <a:t>写入。</a:t>
            </a:r>
            <a:r>
              <a:rPr lang="en-US" altLang="zh-CN"/>
              <a:t>HDFS</a:t>
            </a:r>
            <a:r>
              <a:rPr lang="zh-CN" altLang="en-US"/>
              <a:t>为</a:t>
            </a:r>
            <a:r>
              <a:rPr lang="en-US" altLang="zh-CN"/>
              <a:t>Lazy Persist Writes</a:t>
            </a:r>
            <a:r>
              <a:rPr lang="zh-CN" altLang="en-US"/>
              <a:t>提供尽力而为的持久性保证。在将副本持久保存到磁盘之前，如果节点重新启动，则可能会丢失数据。应用程序可以选择使用</a:t>
            </a:r>
            <a:r>
              <a:rPr lang="en-US" altLang="zh-CN"/>
              <a:t>Lazy Persist Writes</a:t>
            </a:r>
            <a:r>
              <a:rPr lang="zh-CN" altLang="en-US"/>
              <a:t>来换取一些持久性保证，以减少延迟</a:t>
            </a:r>
            <a:r>
              <a:rPr lang="zh-CN" altLang="en-US" smtClean="0"/>
              <a:t>。</a:t>
            </a:r>
            <a:endParaRPr lang="en-US" altLang="zh-CN" smtClean="0"/>
          </a:p>
          <a:p>
            <a:endParaRPr lang="en-US" altLang="zh-CN"/>
          </a:p>
          <a:p>
            <a:r>
              <a:rPr lang="zh-CN" altLang="en-US"/>
              <a:t>目标用例是应用程序，这些应用程序可以通过低延迟编写相对较少的数据（从几</a:t>
            </a:r>
            <a:r>
              <a:rPr lang="en-US" altLang="zh-CN"/>
              <a:t>GB</a:t>
            </a:r>
            <a:r>
              <a:rPr lang="zh-CN" altLang="en-US"/>
              <a:t>到几十</a:t>
            </a:r>
            <a:r>
              <a:rPr lang="en-US" altLang="zh-CN"/>
              <a:t>GB</a:t>
            </a:r>
            <a:r>
              <a:rPr lang="zh-CN" altLang="en-US"/>
              <a:t>，具体取决于可用内存）而受益。内存存储适用于在集群内运行并与</a:t>
            </a:r>
            <a:r>
              <a:rPr lang="en-US" altLang="zh-CN"/>
              <a:t>HDFS</a:t>
            </a:r>
            <a:r>
              <a:rPr lang="zh-CN" altLang="en-US"/>
              <a:t>数据节点并置的应用程序</a:t>
            </a:r>
            <a:r>
              <a:rPr lang="zh-CN" altLang="en-US" smtClean="0"/>
              <a:t>。</a:t>
            </a:r>
            <a:endParaRPr lang="en-US" altLang="zh-CN" smtClean="0"/>
          </a:p>
          <a:p>
            <a:endParaRPr lang="en-US" altLang="zh-CN"/>
          </a:p>
          <a:p>
            <a:r>
              <a:rPr lang="zh-CN" altLang="en-US"/>
              <a:t>如果内存不足或未配置，使用</a:t>
            </a:r>
            <a:r>
              <a:rPr lang="en-US" altLang="zh-CN"/>
              <a:t>Lazy Persist Writes</a:t>
            </a:r>
            <a:r>
              <a:rPr lang="zh-CN" altLang="en-US"/>
              <a:t>的应用程序将继续工作，退回</a:t>
            </a:r>
            <a:r>
              <a:rPr lang="en-US" altLang="zh-CN"/>
              <a:t>DISK</a:t>
            </a:r>
            <a:r>
              <a:rPr lang="zh-CN" altLang="en-US"/>
              <a:t>存储。</a:t>
            </a:r>
          </a:p>
        </p:txBody>
      </p:sp>
    </p:spTree>
    <p:extLst>
      <p:ext uri="{BB962C8B-B14F-4D97-AF65-F5344CB8AC3E}">
        <p14:creationId xmlns:p14="http://schemas.microsoft.com/office/powerpoint/2010/main" val="3421415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磁盘均衡 </a:t>
            </a:r>
            <a:r>
              <a:rPr lang="en-US" altLang="zh-CN" smtClean="0"/>
              <a:t>Disk Balancer</a:t>
            </a:r>
            <a:endParaRPr lang="zh-CN" altLang="en-US"/>
          </a:p>
        </p:txBody>
      </p:sp>
      <p:pic>
        <p:nvPicPr>
          <p:cNvPr id="14338" name="Picture 2" descr="HDFS磁盘均衡"/>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3255" y="1181576"/>
            <a:ext cx="7639050" cy="4000501"/>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144779" y="1181576"/>
            <a:ext cx="4228465" cy="3416320"/>
          </a:xfrm>
          <a:prstGeom prst="rect">
            <a:avLst/>
          </a:prstGeom>
        </p:spPr>
        <p:txBody>
          <a:bodyPr wrap="square">
            <a:spAutoFit/>
          </a:bodyPr>
          <a:lstStyle/>
          <a:p>
            <a:r>
              <a:rPr lang="zh-CN" altLang="en-US" smtClean="0"/>
              <a:t>往 </a:t>
            </a:r>
            <a:r>
              <a:rPr lang="en-US" altLang="zh-CN"/>
              <a:t>HDFS </a:t>
            </a:r>
            <a:r>
              <a:rPr lang="zh-CN" altLang="en-US"/>
              <a:t>上写入新的数据块，</a:t>
            </a:r>
            <a:r>
              <a:rPr lang="en-US" altLang="zh-CN"/>
              <a:t>DataNode </a:t>
            </a:r>
            <a:r>
              <a:rPr lang="zh-CN" altLang="en-US"/>
              <a:t>将会使用 </a:t>
            </a:r>
            <a:r>
              <a:rPr lang="en-US" altLang="zh-CN"/>
              <a:t>volume </a:t>
            </a:r>
            <a:r>
              <a:rPr lang="zh-CN" altLang="en-US"/>
              <a:t>选择策略来为这个块选择存储的地方。目前 </a:t>
            </a:r>
            <a:r>
              <a:rPr lang="en-US" altLang="zh-CN"/>
              <a:t>Hadoop </a:t>
            </a:r>
            <a:r>
              <a:rPr lang="zh-CN" altLang="en-US"/>
              <a:t>支持两种 </a:t>
            </a:r>
            <a:r>
              <a:rPr lang="en-US" altLang="zh-CN"/>
              <a:t>volume </a:t>
            </a:r>
            <a:r>
              <a:rPr lang="zh-CN" altLang="en-US"/>
              <a:t>选择策略：</a:t>
            </a:r>
            <a:r>
              <a:rPr lang="en-US" altLang="zh-CN"/>
              <a:t>round-robin</a:t>
            </a:r>
            <a:r>
              <a:rPr lang="zh-CN" altLang="en-US"/>
              <a:t>（循环策略） 和 </a:t>
            </a:r>
            <a:r>
              <a:rPr lang="en-US" altLang="zh-CN"/>
              <a:t>available space</a:t>
            </a:r>
            <a:r>
              <a:rPr lang="zh-CN" altLang="en-US"/>
              <a:t>（可用空间策略</a:t>
            </a:r>
            <a:r>
              <a:rPr lang="zh-CN" altLang="en-US" smtClean="0"/>
              <a:t>）。</a:t>
            </a:r>
            <a:endParaRPr lang="en-US" altLang="zh-CN" smtClean="0"/>
          </a:p>
          <a:p>
            <a:endParaRPr lang="en-US" altLang="zh-CN" smtClean="0"/>
          </a:p>
          <a:p>
            <a:pPr marL="285750" indent="-285750">
              <a:buFont typeface="Arial" panose="020B0604020202020204" pitchFamily="34" charset="0"/>
              <a:buChar char="•"/>
            </a:pPr>
            <a:r>
              <a:rPr lang="zh-CN" altLang="en-US"/>
              <a:t>循环策略：将新块均匀分布在可用磁盘上。</a:t>
            </a:r>
          </a:p>
          <a:p>
            <a:pPr marL="285750" indent="-285750">
              <a:buFont typeface="Arial" panose="020B0604020202020204" pitchFamily="34" charset="0"/>
              <a:buChar char="•"/>
            </a:pPr>
            <a:r>
              <a:rPr lang="zh-CN" altLang="en-US"/>
              <a:t>可用空间策略：它是优先将数据写入具有最大可用空间的磁盘（通过百分比计算的）</a:t>
            </a:r>
            <a:r>
              <a:rPr lang="zh-CN" altLang="en-US" smtClean="0"/>
              <a:t>。</a:t>
            </a:r>
            <a:endParaRPr lang="en-US" altLang="zh-CN" smtClean="0"/>
          </a:p>
        </p:txBody>
      </p:sp>
      <p:sp>
        <p:nvSpPr>
          <p:cNvPr id="5" name="矩形 4"/>
          <p:cNvSpPr/>
          <p:nvPr/>
        </p:nvSpPr>
        <p:spPr>
          <a:xfrm>
            <a:off x="224790" y="5289232"/>
            <a:ext cx="11490960" cy="1477328"/>
          </a:xfrm>
          <a:prstGeom prst="rect">
            <a:avLst/>
          </a:prstGeom>
        </p:spPr>
        <p:txBody>
          <a:bodyPr wrap="square">
            <a:spAutoFit/>
          </a:bodyPr>
          <a:lstStyle/>
          <a:p>
            <a:r>
              <a:rPr lang="zh-CN" altLang="en-US"/>
              <a:t>默认情况下，</a:t>
            </a:r>
            <a:r>
              <a:rPr lang="en-US" altLang="zh-CN"/>
              <a:t>DataNode </a:t>
            </a:r>
            <a:r>
              <a:rPr lang="zh-CN" altLang="en-US"/>
              <a:t>是使用基于 </a:t>
            </a:r>
            <a:r>
              <a:rPr lang="en-US" altLang="zh-CN"/>
              <a:t>round-robin </a:t>
            </a:r>
            <a:r>
              <a:rPr lang="zh-CN" altLang="en-US"/>
              <a:t>策略来写入新的数据块。然而在一个长时间运行的集群中，由于 </a:t>
            </a:r>
            <a:r>
              <a:rPr lang="en-US" altLang="zh-CN"/>
              <a:t>HDFS </a:t>
            </a:r>
            <a:r>
              <a:rPr lang="zh-CN" altLang="en-US"/>
              <a:t>中的大规模文件删除或者通过往 </a:t>
            </a:r>
            <a:r>
              <a:rPr lang="en-US" altLang="zh-CN"/>
              <a:t>DataNode </a:t>
            </a:r>
            <a:r>
              <a:rPr lang="zh-CN" altLang="en-US"/>
              <a:t>中添加新的磁盘，仍然会导致同一个 </a:t>
            </a:r>
            <a:r>
              <a:rPr lang="en-US" altLang="zh-CN"/>
              <a:t>DataNode </a:t>
            </a:r>
            <a:r>
              <a:rPr lang="zh-CN" altLang="en-US"/>
              <a:t>中的不同磁盘存储的数据很不均衡。即使你使用的是基于可用空间的策略，卷（</a:t>
            </a:r>
            <a:r>
              <a:rPr lang="en-US" altLang="zh-CN"/>
              <a:t>volume</a:t>
            </a:r>
            <a:r>
              <a:rPr lang="zh-CN" altLang="en-US"/>
              <a:t>）不平衡仍可导致较低效率的磁盘</a:t>
            </a:r>
            <a:r>
              <a:rPr lang="en-US" altLang="zh-CN"/>
              <a:t>I/O</a:t>
            </a:r>
            <a:r>
              <a:rPr lang="zh-CN" altLang="en-US"/>
              <a:t>。比如所有新增的数据块都会往新增的磁盘上写，在此期间，其他的磁盘会处于空闲状态，这样新的磁盘将会是整个系统的瓶颈。</a:t>
            </a:r>
          </a:p>
        </p:txBody>
      </p:sp>
    </p:spTree>
    <p:extLst>
      <p:ext uri="{BB962C8B-B14F-4D97-AF65-F5344CB8AC3E}">
        <p14:creationId xmlns:p14="http://schemas.microsoft.com/office/powerpoint/2010/main" val="42750028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路由联盟 </a:t>
            </a:r>
            <a:r>
              <a:rPr lang="en-US" altLang="zh-CN" smtClean="0"/>
              <a:t>Router Federation</a:t>
            </a:r>
            <a:endParaRPr lang="zh-CN" altLang="en-US"/>
          </a:p>
        </p:txBody>
      </p:sp>
      <p:pic>
        <p:nvPicPr>
          <p:cNvPr id="4" name="图片 3"/>
          <p:cNvPicPr>
            <a:picLocks noChangeAspect="1"/>
          </p:cNvPicPr>
          <p:nvPr/>
        </p:nvPicPr>
        <p:blipFill>
          <a:blip r:embed="rId3"/>
          <a:stretch>
            <a:fillRect/>
          </a:stretch>
        </p:blipFill>
        <p:spPr>
          <a:xfrm>
            <a:off x="610552" y="966651"/>
            <a:ext cx="10540561" cy="3456759"/>
          </a:xfrm>
          <a:prstGeom prst="rect">
            <a:avLst/>
          </a:prstGeom>
        </p:spPr>
      </p:pic>
      <p:sp>
        <p:nvSpPr>
          <p:cNvPr id="5" name="矩形 4"/>
          <p:cNvSpPr/>
          <p:nvPr/>
        </p:nvSpPr>
        <p:spPr>
          <a:xfrm>
            <a:off x="610552" y="4423410"/>
            <a:ext cx="11070908" cy="923330"/>
          </a:xfrm>
          <a:prstGeom prst="rect">
            <a:avLst/>
          </a:prstGeom>
        </p:spPr>
        <p:txBody>
          <a:bodyPr wrap="square">
            <a:spAutoFit/>
          </a:bodyPr>
          <a:lstStyle/>
          <a:p>
            <a:r>
              <a:rPr lang="en-US" altLang="zh-CN" dirty="0"/>
              <a:t>Router</a:t>
            </a:r>
            <a:r>
              <a:rPr lang="zh-CN" altLang="en-US" dirty="0"/>
              <a:t>路由服务并不只是一对一的，它可以是一个</a:t>
            </a:r>
            <a:r>
              <a:rPr lang="en-US" altLang="zh-CN" dirty="0"/>
              <a:t>Router</a:t>
            </a:r>
            <a:r>
              <a:rPr lang="zh-CN" altLang="en-US" dirty="0"/>
              <a:t>对应多个</a:t>
            </a:r>
            <a:r>
              <a:rPr lang="en-US" altLang="zh-CN" dirty="0" err="1"/>
              <a:t>NameNode</a:t>
            </a:r>
            <a:r>
              <a:rPr lang="zh-CN" altLang="en-US" dirty="0" smtClean="0"/>
              <a:t>。一</a:t>
            </a:r>
            <a:r>
              <a:rPr lang="zh-CN" altLang="en-US" dirty="0"/>
              <a:t>个</a:t>
            </a:r>
            <a:r>
              <a:rPr lang="en-US" altLang="zh-CN" dirty="0" err="1"/>
              <a:t>NameNode</a:t>
            </a:r>
            <a:r>
              <a:rPr lang="zh-CN" altLang="en-US" dirty="0"/>
              <a:t>可能会同时被多个</a:t>
            </a:r>
            <a:r>
              <a:rPr lang="en-US" altLang="zh-CN" dirty="0"/>
              <a:t>Router</a:t>
            </a:r>
            <a:r>
              <a:rPr lang="zh-CN" altLang="en-US" dirty="0"/>
              <a:t>汇报，这个时候采用的算法是</a:t>
            </a:r>
            <a:r>
              <a:rPr lang="en-US" altLang="zh-CN" dirty="0"/>
              <a:t>quorum</a:t>
            </a:r>
            <a:r>
              <a:rPr lang="zh-CN" altLang="en-US" dirty="0"/>
              <a:t>协议。通过这样的设计，来实现</a:t>
            </a:r>
            <a:r>
              <a:rPr lang="en-US" altLang="zh-CN" dirty="0"/>
              <a:t>Router</a:t>
            </a:r>
            <a:r>
              <a:rPr lang="zh-CN" altLang="en-US" dirty="0"/>
              <a:t>服务的高可用性。一个</a:t>
            </a:r>
            <a:r>
              <a:rPr lang="en-US" altLang="zh-CN" dirty="0"/>
              <a:t>Router</a:t>
            </a:r>
            <a:r>
              <a:rPr lang="zh-CN" altLang="en-US" dirty="0"/>
              <a:t>挂了，不会影响系统的运行，每个</a:t>
            </a:r>
            <a:r>
              <a:rPr lang="en-US" altLang="zh-CN" dirty="0"/>
              <a:t>Router</a:t>
            </a:r>
            <a:r>
              <a:rPr lang="zh-CN" altLang="en-US" dirty="0"/>
              <a:t>都是独立运行的。</a:t>
            </a:r>
          </a:p>
        </p:txBody>
      </p:sp>
    </p:spTree>
    <p:extLst>
      <p:ext uri="{BB962C8B-B14F-4D97-AF65-F5344CB8AC3E}">
        <p14:creationId xmlns:p14="http://schemas.microsoft.com/office/powerpoint/2010/main" val="36170413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Router Federation</a:t>
            </a:r>
            <a:endParaRPr lang="zh-CN" altLang="en-US"/>
          </a:p>
        </p:txBody>
      </p:sp>
      <p:sp>
        <p:nvSpPr>
          <p:cNvPr id="5" name="矩形 4"/>
          <p:cNvSpPr/>
          <p:nvPr/>
        </p:nvSpPr>
        <p:spPr>
          <a:xfrm>
            <a:off x="560546" y="3779281"/>
            <a:ext cx="11070908" cy="2862322"/>
          </a:xfrm>
          <a:prstGeom prst="rect">
            <a:avLst/>
          </a:prstGeom>
        </p:spPr>
        <p:txBody>
          <a:bodyPr wrap="square">
            <a:spAutoFit/>
          </a:bodyPr>
          <a:lstStyle/>
          <a:p>
            <a:pPr marL="285750" indent="-285750">
              <a:buFont typeface="Arial" panose="020B0604020202020204" pitchFamily="34" charset="0"/>
              <a:buChar char="•"/>
            </a:pPr>
            <a:r>
              <a:rPr lang="zh-CN" altLang="en-US">
                <a:latin typeface="-apple-system"/>
              </a:rPr>
              <a:t>针对</a:t>
            </a:r>
            <a:r>
              <a:rPr lang="en-US" altLang="zh-CN">
                <a:latin typeface="-apple-system"/>
              </a:rPr>
              <a:t>Router Federation</a:t>
            </a:r>
            <a:r>
              <a:rPr lang="zh-CN" altLang="en-US">
                <a:latin typeface="-apple-system"/>
              </a:rPr>
              <a:t>软件层的各个模块，都对应的一个新的服务角色。比如，请求转发模块对应的角色名称就叫</a:t>
            </a:r>
            <a:r>
              <a:rPr lang="en-US" altLang="zh-CN">
                <a:latin typeface="-apple-system"/>
              </a:rPr>
              <a:t>Router</a:t>
            </a:r>
            <a:r>
              <a:rPr lang="zh-CN" altLang="en-US">
                <a:latin typeface="-apple-system"/>
              </a:rPr>
              <a:t>服务，后面部分描述简写为</a:t>
            </a:r>
            <a:r>
              <a:rPr lang="en-US" altLang="zh-CN">
                <a:latin typeface="-apple-system"/>
              </a:rPr>
              <a:t>R</a:t>
            </a:r>
            <a:r>
              <a:rPr lang="zh-CN" altLang="en-US">
                <a:latin typeface="-apple-system"/>
              </a:rPr>
              <a:t>。而映射关系存储模块叫做</a:t>
            </a:r>
            <a:r>
              <a:rPr lang="en-US" altLang="zh-CN">
                <a:latin typeface="-apple-system"/>
              </a:rPr>
              <a:t>State Store</a:t>
            </a:r>
            <a:r>
              <a:rPr lang="zh-CN" altLang="en-US">
                <a:latin typeface="-apple-system"/>
              </a:rPr>
              <a:t>服务</a:t>
            </a:r>
            <a:r>
              <a:rPr lang="zh-CN" altLang="en-US" smtClean="0">
                <a:latin typeface="-apple-system"/>
              </a:rPr>
              <a:t>。</a:t>
            </a:r>
            <a:endParaRPr lang="en-US" altLang="zh-CN" smtClean="0">
              <a:latin typeface="-apple-system"/>
            </a:endParaRPr>
          </a:p>
          <a:p>
            <a:pPr marL="285750" indent="-285750">
              <a:buFont typeface="Arial" panose="020B0604020202020204" pitchFamily="34" charset="0"/>
              <a:buChar char="•"/>
            </a:pPr>
            <a:r>
              <a:rPr lang="en-US" altLang="zh-CN" smtClean="0"/>
              <a:t>Router</a:t>
            </a:r>
            <a:r>
              <a:rPr lang="zh-CN" altLang="en-US" smtClean="0"/>
              <a:t>路由器</a:t>
            </a:r>
            <a:r>
              <a:rPr lang="zh-CN" altLang="en-US"/>
              <a:t>角色，同时与底下的</a:t>
            </a:r>
            <a:r>
              <a:rPr lang="en-US" altLang="zh-CN"/>
              <a:t>NameNode</a:t>
            </a:r>
            <a:r>
              <a:rPr lang="zh-CN" altLang="en-US"/>
              <a:t>和上面的</a:t>
            </a:r>
            <a:r>
              <a:rPr lang="en-US" altLang="zh-CN"/>
              <a:t>State Store</a:t>
            </a:r>
            <a:r>
              <a:rPr lang="zh-CN" altLang="en-US"/>
              <a:t>服务通信。</a:t>
            </a:r>
            <a:r>
              <a:rPr lang="en-US" altLang="zh-CN"/>
              <a:t>Router</a:t>
            </a:r>
            <a:r>
              <a:rPr lang="zh-CN" altLang="en-US"/>
              <a:t>在这里主要有</a:t>
            </a:r>
            <a:r>
              <a:rPr lang="en-US" altLang="zh-CN"/>
              <a:t>2</a:t>
            </a:r>
            <a:r>
              <a:rPr lang="zh-CN" altLang="en-US"/>
              <a:t>个作用</a:t>
            </a:r>
            <a:r>
              <a:rPr lang="zh-CN" altLang="en-US" smtClean="0"/>
              <a:t>：</a:t>
            </a:r>
            <a:endParaRPr lang="zh-CN" altLang="en-US"/>
          </a:p>
          <a:p>
            <a:pPr marL="742950" lvl="1" indent="-285750">
              <a:buFont typeface="Arial" panose="020B0604020202020204" pitchFamily="34" charset="0"/>
              <a:buChar char="•"/>
            </a:pPr>
            <a:r>
              <a:rPr lang="zh-CN" altLang="en-US" smtClean="0"/>
              <a:t>提供</a:t>
            </a:r>
            <a:r>
              <a:rPr lang="en-US" altLang="zh-CN"/>
              <a:t>Federation</a:t>
            </a:r>
            <a:r>
              <a:rPr lang="zh-CN" altLang="en-US"/>
              <a:t>接口，这个接口是给客户端使用的，它会将客户端请求转发到正确的子集群上</a:t>
            </a:r>
            <a:r>
              <a:rPr lang="zh-CN" altLang="en-US" smtClean="0"/>
              <a:t>。</a:t>
            </a:r>
            <a:endParaRPr lang="en-US" altLang="zh-CN" smtClean="0"/>
          </a:p>
          <a:p>
            <a:pPr marL="742950" lvl="1" indent="-285750">
              <a:buFont typeface="Arial" panose="020B0604020202020204" pitchFamily="34" charset="0"/>
              <a:buChar char="•"/>
            </a:pPr>
            <a:r>
              <a:rPr lang="zh-CN" altLang="en-US" smtClean="0"/>
              <a:t>收集</a:t>
            </a:r>
            <a:r>
              <a:rPr lang="en-US" altLang="zh-CN"/>
              <a:t>NameNode</a:t>
            </a:r>
            <a:r>
              <a:rPr lang="zh-CN" altLang="en-US"/>
              <a:t>的心跳信息，报告给</a:t>
            </a:r>
            <a:r>
              <a:rPr lang="en-US" altLang="zh-CN"/>
              <a:t>State Store</a:t>
            </a:r>
            <a:r>
              <a:rPr lang="zh-CN" altLang="en-US"/>
              <a:t>。这样</a:t>
            </a:r>
            <a:r>
              <a:rPr lang="en-US" altLang="zh-CN"/>
              <a:t>State Store</a:t>
            </a:r>
            <a:r>
              <a:rPr lang="zh-CN" altLang="en-US"/>
              <a:t>维护的信息是实时更新的</a:t>
            </a:r>
            <a:r>
              <a:rPr lang="zh-CN" altLang="en-US" smtClean="0"/>
              <a:t>。</a:t>
            </a:r>
            <a:endParaRPr lang="en-US" altLang="zh-CN" smtClean="0"/>
          </a:p>
          <a:p>
            <a:pPr marL="285750" indent="-285750">
              <a:buFont typeface="Arial" panose="020B0604020202020204" pitchFamily="34" charset="0"/>
              <a:buChar char="•"/>
            </a:pPr>
            <a:r>
              <a:rPr lang="en-US" altLang="zh-CN"/>
              <a:t>State </a:t>
            </a:r>
            <a:r>
              <a:rPr lang="en-US" altLang="zh-CN" smtClean="0"/>
              <a:t>Store</a:t>
            </a:r>
            <a:r>
              <a:rPr lang="zh-CN" altLang="en-US" smtClean="0"/>
              <a:t>状态</a:t>
            </a:r>
            <a:r>
              <a:rPr lang="zh-CN" altLang="en-US"/>
              <a:t>服务</a:t>
            </a:r>
            <a:r>
              <a:rPr lang="zh-CN" altLang="en-US" smtClean="0"/>
              <a:t>，</a:t>
            </a:r>
            <a:r>
              <a:rPr lang="en-US" altLang="zh-CN" smtClean="0"/>
              <a:t>State </a:t>
            </a:r>
            <a:r>
              <a:rPr lang="en-US" altLang="zh-CN"/>
              <a:t>Store</a:t>
            </a:r>
            <a:r>
              <a:rPr lang="zh-CN" altLang="en-US"/>
              <a:t>存储的信息主要</a:t>
            </a:r>
            <a:r>
              <a:rPr lang="zh-CN" altLang="en-US" smtClean="0"/>
              <a:t>有：</a:t>
            </a:r>
            <a:endParaRPr lang="zh-CN" altLang="en-US"/>
          </a:p>
          <a:p>
            <a:pPr marL="742950" lvl="1" indent="-285750">
              <a:buFont typeface="Arial" panose="020B0604020202020204" pitchFamily="34" charset="0"/>
              <a:buChar char="•"/>
            </a:pPr>
            <a:r>
              <a:rPr lang="zh-CN" altLang="en-US" smtClean="0"/>
              <a:t>各个</a:t>
            </a:r>
            <a:r>
              <a:rPr lang="en-US" altLang="zh-CN"/>
              <a:t>NameNode</a:t>
            </a:r>
            <a:r>
              <a:rPr lang="zh-CN" altLang="en-US"/>
              <a:t>的基础信息，包括地址信息，空间大小信息等基础信息。</a:t>
            </a:r>
          </a:p>
          <a:p>
            <a:pPr marL="742950" lvl="1" indent="-285750">
              <a:buFont typeface="Arial" panose="020B0604020202020204" pitchFamily="34" charset="0"/>
              <a:buChar char="•"/>
            </a:pPr>
            <a:r>
              <a:rPr lang="zh-CN" altLang="en-US" smtClean="0"/>
              <a:t>远程</a:t>
            </a:r>
            <a:r>
              <a:rPr lang="zh-CN" altLang="en-US"/>
              <a:t>挂载表信息，形式为路径</a:t>
            </a:r>
            <a:r>
              <a:rPr lang="en-US" altLang="zh-CN"/>
              <a:t>–&gt;</a:t>
            </a:r>
            <a:r>
              <a:rPr lang="zh-CN" altLang="en-US"/>
              <a:t>真实路径信息，这个与之前</a:t>
            </a:r>
            <a:r>
              <a:rPr lang="en-US" altLang="zh-CN"/>
              <a:t>viewFs</a:t>
            </a:r>
            <a:r>
              <a:rPr lang="zh-CN" altLang="en-US"/>
              <a:t>基本类似。</a:t>
            </a:r>
          </a:p>
          <a:p>
            <a:pPr marL="742950" lvl="1" indent="-285750">
              <a:buFont typeface="Arial" panose="020B0604020202020204" pitchFamily="34" charset="0"/>
              <a:buChar char="•"/>
            </a:pPr>
            <a:r>
              <a:rPr lang="zh-CN" altLang="en-US"/>
              <a:t>各个</a:t>
            </a:r>
            <a:r>
              <a:rPr lang="en-US" altLang="zh-CN"/>
              <a:t>Router</a:t>
            </a:r>
            <a:r>
              <a:rPr lang="zh-CN" altLang="en-US"/>
              <a:t>的状态信息。</a:t>
            </a:r>
          </a:p>
          <a:p>
            <a:pPr marL="742950" lvl="1" indent="-285750">
              <a:buFont typeface="Arial" panose="020B0604020202020204" pitchFamily="34" charset="0"/>
              <a:buChar char="•"/>
            </a:pPr>
            <a:r>
              <a:rPr lang="en-US" altLang="zh-CN"/>
              <a:t>Federation</a:t>
            </a:r>
            <a:r>
              <a:rPr lang="zh-CN" altLang="en-US"/>
              <a:t>情况下的</a:t>
            </a:r>
            <a:r>
              <a:rPr lang="en-US" altLang="zh-CN"/>
              <a:t>balancer</a:t>
            </a:r>
            <a:r>
              <a:rPr lang="zh-CN" altLang="en-US"/>
              <a:t>状态信息。</a:t>
            </a:r>
          </a:p>
        </p:txBody>
      </p:sp>
      <p:pic>
        <p:nvPicPr>
          <p:cNvPr id="3" name="图片 2"/>
          <p:cNvPicPr>
            <a:picLocks noChangeAspect="1"/>
          </p:cNvPicPr>
          <p:nvPr/>
        </p:nvPicPr>
        <p:blipFill>
          <a:blip r:embed="rId3"/>
          <a:stretch>
            <a:fillRect/>
          </a:stretch>
        </p:blipFill>
        <p:spPr>
          <a:xfrm>
            <a:off x="5422582" y="98821"/>
            <a:ext cx="5385532" cy="3680460"/>
          </a:xfrm>
          <a:prstGeom prst="rect">
            <a:avLst/>
          </a:prstGeom>
        </p:spPr>
      </p:pic>
    </p:spTree>
    <p:extLst>
      <p:ext uri="{BB962C8B-B14F-4D97-AF65-F5344CB8AC3E}">
        <p14:creationId xmlns:p14="http://schemas.microsoft.com/office/powerpoint/2010/main" val="23824795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Router Federation</a:t>
            </a:r>
            <a:r>
              <a:rPr lang="zh-CN" altLang="en-US" smtClean="0"/>
              <a:t>路由请求过程</a:t>
            </a:r>
            <a:endParaRPr lang="zh-CN" altLang="en-US"/>
          </a:p>
        </p:txBody>
      </p:sp>
      <p:pic>
        <p:nvPicPr>
          <p:cNvPr id="5" name="图片 4"/>
          <p:cNvPicPr>
            <a:picLocks noChangeAspect="1"/>
          </p:cNvPicPr>
          <p:nvPr/>
        </p:nvPicPr>
        <p:blipFill>
          <a:blip r:embed="rId2"/>
          <a:stretch>
            <a:fillRect/>
          </a:stretch>
        </p:blipFill>
        <p:spPr>
          <a:xfrm>
            <a:off x="1146809" y="1101745"/>
            <a:ext cx="9557583" cy="3997643"/>
          </a:xfrm>
          <a:prstGeom prst="rect">
            <a:avLst/>
          </a:prstGeom>
        </p:spPr>
      </p:pic>
      <p:sp>
        <p:nvSpPr>
          <p:cNvPr id="6" name="矩形 5"/>
          <p:cNvSpPr/>
          <p:nvPr/>
        </p:nvSpPr>
        <p:spPr>
          <a:xfrm>
            <a:off x="1146809" y="5099388"/>
            <a:ext cx="10450830" cy="1200329"/>
          </a:xfrm>
          <a:prstGeom prst="rect">
            <a:avLst/>
          </a:prstGeom>
        </p:spPr>
        <p:txBody>
          <a:bodyPr wrap="square">
            <a:spAutoFit/>
          </a:bodyPr>
          <a:lstStyle/>
          <a:p>
            <a:r>
              <a:rPr lang="zh-CN" altLang="en-US"/>
              <a:t>步骤</a:t>
            </a:r>
            <a:r>
              <a:rPr lang="en-US" altLang="zh-CN"/>
              <a:t>1</a:t>
            </a:r>
            <a:r>
              <a:rPr lang="zh-CN" altLang="en-US"/>
              <a:t>：客户端调用</a:t>
            </a:r>
            <a:r>
              <a:rPr lang="en-US" altLang="zh-CN"/>
              <a:t>Router</a:t>
            </a:r>
            <a:r>
              <a:rPr lang="zh-CN" altLang="en-US"/>
              <a:t>提供的请求接口。</a:t>
            </a:r>
          </a:p>
          <a:p>
            <a:r>
              <a:rPr lang="zh-CN" altLang="en-US"/>
              <a:t>步骤</a:t>
            </a:r>
            <a:r>
              <a:rPr lang="en-US" altLang="zh-CN"/>
              <a:t>2</a:t>
            </a:r>
            <a:r>
              <a:rPr lang="zh-CN" altLang="en-US"/>
              <a:t>：该</a:t>
            </a:r>
            <a:r>
              <a:rPr lang="en-US" altLang="zh-CN"/>
              <a:t>Router</a:t>
            </a:r>
            <a:r>
              <a:rPr lang="zh-CN" altLang="en-US"/>
              <a:t>向</a:t>
            </a:r>
            <a:r>
              <a:rPr lang="en-US" altLang="zh-CN"/>
              <a:t>State Store</a:t>
            </a:r>
            <a:r>
              <a:rPr lang="zh-CN" altLang="en-US"/>
              <a:t>服务查询该请求对应的正确的</a:t>
            </a:r>
            <a:r>
              <a:rPr lang="en-US" altLang="zh-CN"/>
              <a:t>NN</a:t>
            </a:r>
            <a:r>
              <a:rPr lang="zh-CN" altLang="en-US"/>
              <a:t>地址。</a:t>
            </a:r>
          </a:p>
          <a:p>
            <a:r>
              <a:rPr lang="zh-CN" altLang="en-US"/>
              <a:t>步骤</a:t>
            </a:r>
            <a:r>
              <a:rPr lang="en-US" altLang="zh-CN"/>
              <a:t>3</a:t>
            </a:r>
            <a:r>
              <a:rPr lang="zh-CN" altLang="en-US"/>
              <a:t>：</a:t>
            </a:r>
            <a:r>
              <a:rPr lang="en-US" altLang="zh-CN"/>
              <a:t>Router</a:t>
            </a:r>
            <a:r>
              <a:rPr lang="zh-CN" altLang="en-US"/>
              <a:t>得到正确的</a:t>
            </a:r>
            <a:r>
              <a:rPr lang="en-US" altLang="zh-CN"/>
              <a:t>NN</a:t>
            </a:r>
            <a:r>
              <a:rPr lang="zh-CN" altLang="en-US"/>
              <a:t>地址后，将请求转发到正确的</a:t>
            </a:r>
            <a:r>
              <a:rPr lang="en-US" altLang="zh-CN"/>
              <a:t>NN</a:t>
            </a:r>
            <a:r>
              <a:rPr lang="zh-CN" altLang="en-US"/>
              <a:t>上。</a:t>
            </a:r>
          </a:p>
          <a:p>
            <a:r>
              <a:rPr lang="zh-CN" altLang="en-US"/>
              <a:t>步骤</a:t>
            </a:r>
            <a:r>
              <a:rPr lang="en-US" altLang="zh-CN"/>
              <a:t>4</a:t>
            </a:r>
            <a:r>
              <a:rPr lang="zh-CN" altLang="en-US"/>
              <a:t>，然后</a:t>
            </a:r>
            <a:r>
              <a:rPr lang="en-US" altLang="zh-CN"/>
              <a:t>NN</a:t>
            </a:r>
            <a:r>
              <a:rPr lang="zh-CN" altLang="en-US"/>
              <a:t>返回文件数据所在的</a:t>
            </a:r>
            <a:r>
              <a:rPr lang="en-US" altLang="zh-CN"/>
              <a:t>DN</a:t>
            </a:r>
            <a:r>
              <a:rPr lang="zh-CN" altLang="en-US"/>
              <a:t>地址，客户端与此</a:t>
            </a:r>
            <a:r>
              <a:rPr lang="en-US" altLang="zh-CN"/>
              <a:t>DN</a:t>
            </a:r>
            <a:r>
              <a:rPr lang="zh-CN" altLang="en-US"/>
              <a:t>进行消息通信（读</a:t>
            </a:r>
            <a:r>
              <a:rPr lang="en-US" altLang="zh-CN"/>
              <a:t>/</a:t>
            </a:r>
            <a:r>
              <a:rPr lang="zh-CN" altLang="en-US"/>
              <a:t>写</a:t>
            </a:r>
            <a:r>
              <a:rPr lang="en-US" altLang="zh-CN"/>
              <a:t>block</a:t>
            </a:r>
            <a:r>
              <a:rPr lang="zh-CN" altLang="en-US"/>
              <a:t>文件数据）</a:t>
            </a:r>
          </a:p>
        </p:txBody>
      </p:sp>
    </p:spTree>
    <p:extLst>
      <p:ext uri="{BB962C8B-B14F-4D97-AF65-F5344CB8AC3E}">
        <p14:creationId xmlns:p14="http://schemas.microsoft.com/office/powerpoint/2010/main" val="2585681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30827" y="418835"/>
            <a:ext cx="10803081" cy="4524315"/>
          </a:xfrm>
          <a:prstGeom prst="rect">
            <a:avLst/>
          </a:prstGeom>
        </p:spPr>
        <p:txBody>
          <a:bodyPr wrap="square">
            <a:spAutoFit/>
          </a:bodyPr>
          <a:lstStyle/>
          <a:p>
            <a:r>
              <a:rPr lang="en-US" altLang="zh-CN" b="1" dirty="0" err="1">
                <a:solidFill>
                  <a:srgbClr val="000000"/>
                </a:solidFill>
                <a:latin typeface="Trebuchet MS" panose="020B0603020202020204" pitchFamily="34" charset="0"/>
              </a:rPr>
              <a:t>copyFromLocal</a:t>
            </a:r>
            <a:endParaRPr lang="en-US" altLang="zh-CN" b="1" dirty="0">
              <a:solidFill>
                <a:srgbClr val="000000"/>
              </a:solidFill>
              <a:latin typeface="Trebuchet MS" panose="020B0603020202020204" pitchFamily="34" charset="0"/>
            </a:endParaRPr>
          </a:p>
          <a:p>
            <a:r>
              <a:rPr lang="zh-CN" altLang="en-US" dirty="0">
                <a:solidFill>
                  <a:srgbClr val="000000"/>
                </a:solidFill>
                <a:latin typeface="Courier New" panose="02070309020205020404" pitchFamily="49" charset="0"/>
              </a:rPr>
              <a:t>使用方法：</a:t>
            </a:r>
            <a:r>
              <a:rPr lang="en-US" altLang="zh-CN" dirty="0" err="1">
                <a:solidFill>
                  <a:srgbClr val="000000"/>
                </a:solidFill>
                <a:latin typeface="Courier New" panose="02070309020205020404" pitchFamily="49" charset="0"/>
              </a:rPr>
              <a:t>hadoop</a:t>
            </a:r>
            <a:r>
              <a:rPr lang="en-US" altLang="zh-CN" dirty="0">
                <a:solidFill>
                  <a:srgbClr val="000000"/>
                </a:solidFill>
                <a:latin typeface="Courier New" panose="02070309020205020404" pitchFamily="49" charset="0"/>
              </a:rPr>
              <a:t> fs -</a:t>
            </a:r>
            <a:r>
              <a:rPr lang="en-US" altLang="zh-CN" dirty="0" err="1">
                <a:solidFill>
                  <a:srgbClr val="000000"/>
                </a:solidFill>
                <a:latin typeface="Courier New" panose="02070309020205020404" pitchFamily="49" charset="0"/>
              </a:rPr>
              <a:t>copyFromLocal</a:t>
            </a:r>
            <a:r>
              <a:rPr lang="en-US" altLang="zh-CN" dirty="0">
                <a:solidFill>
                  <a:srgbClr val="000000"/>
                </a:solidFill>
                <a:latin typeface="Courier New" panose="02070309020205020404" pitchFamily="49" charset="0"/>
              </a:rPr>
              <a:t> &lt;</a:t>
            </a:r>
            <a:r>
              <a:rPr lang="en-US" altLang="zh-CN" dirty="0" err="1">
                <a:solidFill>
                  <a:srgbClr val="000000"/>
                </a:solidFill>
                <a:latin typeface="Courier New" panose="02070309020205020404" pitchFamily="49" charset="0"/>
              </a:rPr>
              <a:t>localsrc</a:t>
            </a:r>
            <a:r>
              <a:rPr lang="en-US" altLang="zh-CN" dirty="0">
                <a:solidFill>
                  <a:srgbClr val="000000"/>
                </a:solidFill>
                <a:latin typeface="Courier New" panose="02070309020205020404" pitchFamily="49" charset="0"/>
              </a:rPr>
              <a:t>&gt; URI</a:t>
            </a:r>
            <a:endParaRPr lang="en-US" altLang="zh-CN" dirty="0">
              <a:solidFill>
                <a:srgbClr val="000000"/>
              </a:solidFill>
              <a:latin typeface="Verdana" panose="020B0604030504040204" pitchFamily="34" charset="0"/>
            </a:endParaRPr>
          </a:p>
          <a:p>
            <a:r>
              <a:rPr lang="zh-CN" altLang="en-US" dirty="0">
                <a:solidFill>
                  <a:srgbClr val="000000"/>
                </a:solidFill>
                <a:latin typeface="Verdana" panose="020B0604030504040204" pitchFamily="34" charset="0"/>
              </a:rPr>
              <a:t>除了限定源路径是一个本地文件外，和</a:t>
            </a:r>
            <a:r>
              <a:rPr lang="en-US" altLang="zh-CN" b="1" dirty="0">
                <a:solidFill>
                  <a:srgbClr val="0000FF"/>
                </a:solidFill>
                <a:latin typeface="Verdana" panose="020B0604030504040204" pitchFamily="34" charset="0"/>
                <a:hlinkClick r:id="rId2"/>
              </a:rPr>
              <a:t>put</a:t>
            </a:r>
            <a:r>
              <a:rPr lang="zh-CN" altLang="en-US" dirty="0">
                <a:solidFill>
                  <a:srgbClr val="000000"/>
                </a:solidFill>
                <a:latin typeface="Verdana" panose="020B0604030504040204" pitchFamily="34" charset="0"/>
              </a:rPr>
              <a:t>命令相似。</a:t>
            </a:r>
          </a:p>
          <a:p>
            <a:endParaRPr lang="en-US" altLang="zh-CN" b="1" dirty="0" smtClean="0">
              <a:solidFill>
                <a:srgbClr val="000000"/>
              </a:solidFill>
              <a:latin typeface="Trebuchet MS" panose="020B0603020202020204" pitchFamily="34" charset="0"/>
            </a:endParaRPr>
          </a:p>
          <a:p>
            <a:r>
              <a:rPr lang="en-US" altLang="zh-CN" b="1" dirty="0" err="1" smtClean="0">
                <a:solidFill>
                  <a:srgbClr val="000000"/>
                </a:solidFill>
                <a:latin typeface="Trebuchet MS" panose="020B0603020202020204" pitchFamily="34" charset="0"/>
              </a:rPr>
              <a:t>copyToLocal</a:t>
            </a:r>
            <a:endParaRPr lang="en-US" altLang="zh-CN" b="1" dirty="0">
              <a:solidFill>
                <a:srgbClr val="000000"/>
              </a:solidFill>
              <a:latin typeface="Trebuchet MS" panose="020B0603020202020204" pitchFamily="34" charset="0"/>
            </a:endParaRPr>
          </a:p>
          <a:p>
            <a:r>
              <a:rPr lang="zh-CN" altLang="en-US" dirty="0">
                <a:solidFill>
                  <a:srgbClr val="000000"/>
                </a:solidFill>
                <a:latin typeface="Courier New" panose="02070309020205020404" pitchFamily="49" charset="0"/>
              </a:rPr>
              <a:t>使用方法：</a:t>
            </a:r>
            <a:r>
              <a:rPr lang="en-US" altLang="zh-CN" dirty="0" err="1">
                <a:solidFill>
                  <a:srgbClr val="000000"/>
                </a:solidFill>
                <a:latin typeface="Courier New" panose="02070309020205020404" pitchFamily="49" charset="0"/>
              </a:rPr>
              <a:t>hadoop</a:t>
            </a:r>
            <a:r>
              <a:rPr lang="en-US" altLang="zh-CN" dirty="0">
                <a:solidFill>
                  <a:srgbClr val="000000"/>
                </a:solidFill>
                <a:latin typeface="Courier New" panose="02070309020205020404" pitchFamily="49" charset="0"/>
              </a:rPr>
              <a:t> fs -</a:t>
            </a:r>
            <a:r>
              <a:rPr lang="en-US" altLang="zh-CN" dirty="0" err="1">
                <a:solidFill>
                  <a:srgbClr val="000000"/>
                </a:solidFill>
                <a:latin typeface="Courier New" panose="02070309020205020404" pitchFamily="49" charset="0"/>
              </a:rPr>
              <a:t>copyToLocal</a:t>
            </a:r>
            <a:r>
              <a:rPr lang="en-US" altLang="zh-CN" dirty="0">
                <a:solidFill>
                  <a:srgbClr val="000000"/>
                </a:solidFill>
                <a:latin typeface="Courier New" panose="02070309020205020404" pitchFamily="49" charset="0"/>
              </a:rPr>
              <a:t> [-</a:t>
            </a:r>
            <a:r>
              <a:rPr lang="en-US" altLang="zh-CN" dirty="0" err="1">
                <a:solidFill>
                  <a:srgbClr val="000000"/>
                </a:solidFill>
                <a:latin typeface="Courier New" panose="02070309020205020404" pitchFamily="49" charset="0"/>
              </a:rPr>
              <a:t>ignorecrc</a:t>
            </a:r>
            <a:r>
              <a:rPr lang="en-US" altLang="zh-CN" dirty="0">
                <a:solidFill>
                  <a:srgbClr val="000000"/>
                </a:solidFill>
                <a:latin typeface="Courier New" panose="02070309020205020404" pitchFamily="49" charset="0"/>
              </a:rPr>
              <a:t>] [-</a:t>
            </a:r>
            <a:r>
              <a:rPr lang="en-US" altLang="zh-CN" dirty="0" err="1">
                <a:solidFill>
                  <a:srgbClr val="000000"/>
                </a:solidFill>
                <a:latin typeface="Courier New" panose="02070309020205020404" pitchFamily="49" charset="0"/>
              </a:rPr>
              <a:t>crc</a:t>
            </a:r>
            <a:r>
              <a:rPr lang="en-US" altLang="zh-CN" dirty="0">
                <a:solidFill>
                  <a:srgbClr val="000000"/>
                </a:solidFill>
                <a:latin typeface="Courier New" panose="02070309020205020404" pitchFamily="49" charset="0"/>
              </a:rPr>
              <a:t>] URI &lt;</a:t>
            </a:r>
            <a:r>
              <a:rPr lang="en-US" altLang="zh-CN" dirty="0" err="1">
                <a:solidFill>
                  <a:srgbClr val="000000"/>
                </a:solidFill>
                <a:latin typeface="Courier New" panose="02070309020205020404" pitchFamily="49" charset="0"/>
              </a:rPr>
              <a:t>localdst</a:t>
            </a:r>
            <a:r>
              <a:rPr lang="en-US" altLang="zh-CN" dirty="0">
                <a:solidFill>
                  <a:srgbClr val="000000"/>
                </a:solidFill>
                <a:latin typeface="Courier New" panose="02070309020205020404" pitchFamily="49" charset="0"/>
              </a:rPr>
              <a:t>&gt;</a:t>
            </a:r>
            <a:endParaRPr lang="en-US" altLang="zh-CN" dirty="0">
              <a:solidFill>
                <a:srgbClr val="000000"/>
              </a:solidFill>
              <a:latin typeface="Verdana" panose="020B0604030504040204" pitchFamily="34" charset="0"/>
            </a:endParaRPr>
          </a:p>
          <a:p>
            <a:r>
              <a:rPr lang="zh-CN" altLang="en-US" dirty="0">
                <a:solidFill>
                  <a:srgbClr val="000000"/>
                </a:solidFill>
                <a:latin typeface="Verdana" panose="020B0604030504040204" pitchFamily="34" charset="0"/>
              </a:rPr>
              <a:t>除了限定目标路径是一个本地文件外，和</a:t>
            </a:r>
            <a:r>
              <a:rPr lang="en-US" altLang="zh-CN" b="1" dirty="0">
                <a:solidFill>
                  <a:srgbClr val="0000FF"/>
                </a:solidFill>
                <a:latin typeface="Verdana" panose="020B0604030504040204" pitchFamily="34" charset="0"/>
                <a:hlinkClick r:id="rId3"/>
              </a:rPr>
              <a:t>get</a:t>
            </a:r>
            <a:r>
              <a:rPr lang="zh-CN" altLang="en-US" dirty="0">
                <a:solidFill>
                  <a:srgbClr val="000000"/>
                </a:solidFill>
                <a:latin typeface="Verdana" panose="020B0604030504040204" pitchFamily="34" charset="0"/>
              </a:rPr>
              <a:t>命令类似。</a:t>
            </a:r>
          </a:p>
          <a:p>
            <a:endParaRPr lang="en-US" altLang="zh-CN" b="1" dirty="0" smtClean="0">
              <a:solidFill>
                <a:srgbClr val="000000"/>
              </a:solidFill>
              <a:latin typeface="Trebuchet MS" panose="020B0603020202020204" pitchFamily="34" charset="0"/>
            </a:endParaRPr>
          </a:p>
          <a:p>
            <a:r>
              <a:rPr lang="en-US" altLang="zh-CN" b="1" dirty="0" err="1" smtClean="0">
                <a:solidFill>
                  <a:srgbClr val="000000"/>
                </a:solidFill>
                <a:latin typeface="Trebuchet MS" panose="020B0603020202020204" pitchFamily="34" charset="0"/>
              </a:rPr>
              <a:t>cp</a:t>
            </a:r>
            <a:endParaRPr lang="en-US" altLang="zh-CN" b="1" dirty="0">
              <a:solidFill>
                <a:srgbClr val="000000"/>
              </a:solidFill>
              <a:latin typeface="Trebuchet MS" panose="020B0603020202020204" pitchFamily="34" charset="0"/>
            </a:endParaRPr>
          </a:p>
          <a:p>
            <a:r>
              <a:rPr lang="zh-CN" altLang="en-US" dirty="0">
                <a:solidFill>
                  <a:srgbClr val="000000"/>
                </a:solidFill>
                <a:latin typeface="Courier New" panose="02070309020205020404" pitchFamily="49" charset="0"/>
              </a:rPr>
              <a:t>使用方法：</a:t>
            </a:r>
            <a:r>
              <a:rPr lang="en-US" altLang="zh-CN" dirty="0" err="1">
                <a:solidFill>
                  <a:srgbClr val="000000"/>
                </a:solidFill>
                <a:latin typeface="Courier New" panose="02070309020205020404" pitchFamily="49" charset="0"/>
              </a:rPr>
              <a:t>hadoop</a:t>
            </a:r>
            <a:r>
              <a:rPr lang="en-US" altLang="zh-CN" dirty="0">
                <a:solidFill>
                  <a:srgbClr val="000000"/>
                </a:solidFill>
                <a:latin typeface="Courier New" panose="02070309020205020404" pitchFamily="49" charset="0"/>
              </a:rPr>
              <a:t> fs -</a:t>
            </a:r>
            <a:r>
              <a:rPr lang="en-US" altLang="zh-CN" dirty="0" err="1">
                <a:solidFill>
                  <a:srgbClr val="000000"/>
                </a:solidFill>
                <a:latin typeface="Courier New" panose="02070309020205020404" pitchFamily="49" charset="0"/>
              </a:rPr>
              <a:t>cp</a:t>
            </a:r>
            <a:r>
              <a:rPr lang="en-US" altLang="zh-CN" dirty="0">
                <a:solidFill>
                  <a:srgbClr val="000000"/>
                </a:solidFill>
                <a:latin typeface="Courier New" panose="02070309020205020404" pitchFamily="49" charset="0"/>
              </a:rPr>
              <a:t> URI [URI …] &lt;</a:t>
            </a:r>
            <a:r>
              <a:rPr lang="en-US" altLang="zh-CN" dirty="0" err="1">
                <a:solidFill>
                  <a:srgbClr val="000000"/>
                </a:solidFill>
                <a:latin typeface="Courier New" panose="02070309020205020404" pitchFamily="49" charset="0"/>
              </a:rPr>
              <a:t>dest</a:t>
            </a:r>
            <a:r>
              <a:rPr lang="en-US" altLang="zh-CN" dirty="0">
                <a:solidFill>
                  <a:srgbClr val="000000"/>
                </a:solidFill>
                <a:latin typeface="Courier New" panose="02070309020205020404" pitchFamily="49" charset="0"/>
              </a:rPr>
              <a:t>&gt;</a:t>
            </a:r>
            <a:endParaRPr lang="en-US" altLang="zh-CN" dirty="0">
              <a:solidFill>
                <a:srgbClr val="000000"/>
              </a:solidFill>
              <a:latin typeface="Verdana" panose="020B0604030504040204" pitchFamily="34" charset="0"/>
            </a:endParaRPr>
          </a:p>
          <a:p>
            <a:r>
              <a:rPr lang="zh-CN" altLang="en-US" dirty="0">
                <a:solidFill>
                  <a:srgbClr val="000000"/>
                </a:solidFill>
                <a:latin typeface="Verdana" panose="020B0604030504040204" pitchFamily="34" charset="0"/>
              </a:rPr>
              <a:t>将文件从源路径复制到目标路径。这个命令允许有多个源路径，此时目标路径必须是一个目录。</a:t>
            </a:r>
            <a:br>
              <a:rPr lang="zh-CN" altLang="en-US" dirty="0">
                <a:solidFill>
                  <a:srgbClr val="000000"/>
                </a:solidFill>
                <a:latin typeface="Verdana" panose="020B0604030504040204" pitchFamily="34" charset="0"/>
              </a:rPr>
            </a:br>
            <a:r>
              <a:rPr lang="zh-CN" altLang="en-US" dirty="0">
                <a:solidFill>
                  <a:srgbClr val="000000"/>
                </a:solidFill>
                <a:latin typeface="Verdana" panose="020B0604030504040204" pitchFamily="34" charset="0"/>
              </a:rPr>
              <a:t>示例：</a:t>
            </a:r>
          </a:p>
          <a:p>
            <a:pPr>
              <a:buFont typeface="Arial" panose="020B0604020202020204" pitchFamily="34" charset="0"/>
              <a:buChar char="•"/>
            </a:pPr>
            <a:r>
              <a:rPr lang="en-US" altLang="zh-CN" dirty="0" err="1">
                <a:solidFill>
                  <a:srgbClr val="000000"/>
                </a:solidFill>
                <a:latin typeface="Courier New" panose="02070309020205020404" pitchFamily="49" charset="0"/>
              </a:rPr>
              <a:t>hadoop</a:t>
            </a:r>
            <a:r>
              <a:rPr lang="en-US" altLang="zh-CN" dirty="0">
                <a:solidFill>
                  <a:srgbClr val="000000"/>
                </a:solidFill>
                <a:latin typeface="Courier New" panose="02070309020205020404" pitchFamily="49" charset="0"/>
              </a:rPr>
              <a:t> fs -</a:t>
            </a:r>
            <a:r>
              <a:rPr lang="en-US" altLang="zh-CN" dirty="0" err="1">
                <a:solidFill>
                  <a:srgbClr val="000000"/>
                </a:solidFill>
                <a:latin typeface="Courier New" panose="02070309020205020404" pitchFamily="49" charset="0"/>
              </a:rPr>
              <a:t>cp</a:t>
            </a:r>
            <a:r>
              <a:rPr lang="en-US" altLang="zh-CN" dirty="0">
                <a:solidFill>
                  <a:srgbClr val="000000"/>
                </a:solidFill>
                <a:latin typeface="Courier New" panose="02070309020205020404" pitchFamily="49" charset="0"/>
              </a:rPr>
              <a:t> /user/</a:t>
            </a:r>
            <a:r>
              <a:rPr lang="en-US" altLang="zh-CN" dirty="0" err="1">
                <a:solidFill>
                  <a:srgbClr val="000000"/>
                </a:solidFill>
                <a:latin typeface="Courier New" panose="02070309020205020404" pitchFamily="49" charset="0"/>
              </a:rPr>
              <a:t>hadoop</a:t>
            </a:r>
            <a:r>
              <a:rPr lang="en-US" altLang="zh-CN" dirty="0">
                <a:solidFill>
                  <a:srgbClr val="000000"/>
                </a:solidFill>
                <a:latin typeface="Courier New" panose="02070309020205020404" pitchFamily="49" charset="0"/>
              </a:rPr>
              <a:t>/file1 /user/</a:t>
            </a:r>
            <a:r>
              <a:rPr lang="en-US" altLang="zh-CN" dirty="0" err="1">
                <a:solidFill>
                  <a:srgbClr val="000000"/>
                </a:solidFill>
                <a:latin typeface="Courier New" panose="02070309020205020404" pitchFamily="49" charset="0"/>
              </a:rPr>
              <a:t>hadoop</a:t>
            </a:r>
            <a:r>
              <a:rPr lang="en-US" altLang="zh-CN" dirty="0">
                <a:solidFill>
                  <a:srgbClr val="000000"/>
                </a:solidFill>
                <a:latin typeface="Courier New" panose="02070309020205020404" pitchFamily="49" charset="0"/>
              </a:rPr>
              <a:t>/file2</a:t>
            </a:r>
            <a:endParaRPr lang="en-US" altLang="zh-CN" dirty="0">
              <a:solidFill>
                <a:srgbClr val="000000"/>
              </a:solidFill>
              <a:latin typeface="Verdana" panose="020B0604030504040204" pitchFamily="34" charset="0"/>
            </a:endParaRPr>
          </a:p>
          <a:p>
            <a:pPr>
              <a:buFont typeface="Arial" panose="020B0604020202020204" pitchFamily="34" charset="0"/>
              <a:buChar char="•"/>
            </a:pPr>
            <a:r>
              <a:rPr lang="en-US" altLang="zh-CN" dirty="0" err="1">
                <a:solidFill>
                  <a:srgbClr val="000000"/>
                </a:solidFill>
                <a:latin typeface="Courier New" panose="02070309020205020404" pitchFamily="49" charset="0"/>
              </a:rPr>
              <a:t>hadoop</a:t>
            </a:r>
            <a:r>
              <a:rPr lang="en-US" altLang="zh-CN" dirty="0">
                <a:solidFill>
                  <a:srgbClr val="000000"/>
                </a:solidFill>
                <a:latin typeface="Courier New" panose="02070309020205020404" pitchFamily="49" charset="0"/>
              </a:rPr>
              <a:t> fs -</a:t>
            </a:r>
            <a:r>
              <a:rPr lang="en-US" altLang="zh-CN" dirty="0" err="1">
                <a:solidFill>
                  <a:srgbClr val="000000"/>
                </a:solidFill>
                <a:latin typeface="Courier New" panose="02070309020205020404" pitchFamily="49" charset="0"/>
              </a:rPr>
              <a:t>cp</a:t>
            </a:r>
            <a:r>
              <a:rPr lang="en-US" altLang="zh-CN" dirty="0">
                <a:solidFill>
                  <a:srgbClr val="000000"/>
                </a:solidFill>
                <a:latin typeface="Courier New" panose="02070309020205020404" pitchFamily="49" charset="0"/>
              </a:rPr>
              <a:t> /user/</a:t>
            </a:r>
            <a:r>
              <a:rPr lang="en-US" altLang="zh-CN" dirty="0" err="1">
                <a:solidFill>
                  <a:srgbClr val="000000"/>
                </a:solidFill>
                <a:latin typeface="Courier New" panose="02070309020205020404" pitchFamily="49" charset="0"/>
              </a:rPr>
              <a:t>hadoop</a:t>
            </a:r>
            <a:r>
              <a:rPr lang="en-US" altLang="zh-CN" dirty="0">
                <a:solidFill>
                  <a:srgbClr val="000000"/>
                </a:solidFill>
                <a:latin typeface="Courier New" panose="02070309020205020404" pitchFamily="49" charset="0"/>
              </a:rPr>
              <a:t>/file1 /user/</a:t>
            </a:r>
            <a:r>
              <a:rPr lang="en-US" altLang="zh-CN" dirty="0" err="1">
                <a:solidFill>
                  <a:srgbClr val="000000"/>
                </a:solidFill>
                <a:latin typeface="Courier New" panose="02070309020205020404" pitchFamily="49" charset="0"/>
              </a:rPr>
              <a:t>hadoop</a:t>
            </a:r>
            <a:r>
              <a:rPr lang="en-US" altLang="zh-CN" dirty="0">
                <a:solidFill>
                  <a:srgbClr val="000000"/>
                </a:solidFill>
                <a:latin typeface="Courier New" panose="02070309020205020404" pitchFamily="49" charset="0"/>
              </a:rPr>
              <a:t>/file2 /user/</a:t>
            </a:r>
            <a:r>
              <a:rPr lang="en-US" altLang="zh-CN" dirty="0" err="1">
                <a:solidFill>
                  <a:srgbClr val="000000"/>
                </a:solidFill>
                <a:latin typeface="Courier New" panose="02070309020205020404" pitchFamily="49" charset="0"/>
              </a:rPr>
              <a:t>hadoop</a:t>
            </a:r>
            <a:r>
              <a:rPr lang="en-US" altLang="zh-CN" dirty="0">
                <a:solidFill>
                  <a:srgbClr val="000000"/>
                </a:solidFill>
                <a:latin typeface="Courier New" panose="02070309020205020404" pitchFamily="49" charset="0"/>
              </a:rPr>
              <a:t>/</a:t>
            </a:r>
            <a:r>
              <a:rPr lang="en-US" altLang="zh-CN" dirty="0" err="1">
                <a:solidFill>
                  <a:srgbClr val="000000"/>
                </a:solidFill>
                <a:latin typeface="Courier New" panose="02070309020205020404" pitchFamily="49" charset="0"/>
              </a:rPr>
              <a:t>dir</a:t>
            </a:r>
            <a:endParaRPr lang="en-US" altLang="zh-CN" dirty="0">
              <a:solidFill>
                <a:srgbClr val="000000"/>
              </a:solidFill>
              <a:latin typeface="Verdana" panose="020B0604030504040204" pitchFamily="34" charset="0"/>
            </a:endParaRPr>
          </a:p>
          <a:p>
            <a:r>
              <a:rPr lang="zh-CN" altLang="en-US" dirty="0">
                <a:solidFill>
                  <a:srgbClr val="000000"/>
                </a:solidFill>
                <a:latin typeface="Verdana" panose="020B0604030504040204" pitchFamily="34" charset="0"/>
              </a:rPr>
              <a:t>返回值：</a:t>
            </a:r>
          </a:p>
          <a:p>
            <a:r>
              <a:rPr lang="zh-CN" altLang="en-US" dirty="0">
                <a:solidFill>
                  <a:srgbClr val="000000"/>
                </a:solidFill>
                <a:latin typeface="Courier New" panose="02070309020205020404" pitchFamily="49" charset="0"/>
              </a:rPr>
              <a:t>成功返回</a:t>
            </a:r>
            <a:r>
              <a:rPr lang="en-US" altLang="zh-CN" dirty="0">
                <a:solidFill>
                  <a:srgbClr val="000000"/>
                </a:solidFill>
                <a:latin typeface="Courier New" panose="02070309020205020404" pitchFamily="49" charset="0"/>
              </a:rPr>
              <a:t>0</a:t>
            </a:r>
            <a:r>
              <a:rPr lang="zh-CN" altLang="en-US" dirty="0">
                <a:solidFill>
                  <a:srgbClr val="000000"/>
                </a:solidFill>
                <a:latin typeface="Courier New" panose="02070309020205020404" pitchFamily="49" charset="0"/>
              </a:rPr>
              <a:t>，失败返回</a:t>
            </a:r>
            <a:r>
              <a:rPr lang="en-US" altLang="zh-CN" dirty="0">
                <a:solidFill>
                  <a:srgbClr val="000000"/>
                </a:solidFill>
                <a:latin typeface="Courier New" panose="02070309020205020404" pitchFamily="49" charset="0"/>
              </a:rPr>
              <a:t>-1</a:t>
            </a:r>
            <a:r>
              <a:rPr lang="zh-CN" altLang="en-US" dirty="0">
                <a:solidFill>
                  <a:srgbClr val="000000"/>
                </a:solidFill>
                <a:latin typeface="Courier New" panose="02070309020205020404" pitchFamily="49" charset="0"/>
              </a:rPr>
              <a:t>。</a:t>
            </a:r>
            <a:endParaRPr lang="zh-CN" alt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6264813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纠删码 </a:t>
            </a:r>
            <a:r>
              <a:rPr lang="en-US" altLang="zh-CN" smtClean="0"/>
              <a:t>Erasure Code</a:t>
            </a:r>
            <a:endParaRPr lang="zh-CN" altLang="en-US"/>
          </a:p>
        </p:txBody>
      </p:sp>
      <p:sp>
        <p:nvSpPr>
          <p:cNvPr id="3" name="内容占位符 2"/>
          <p:cNvSpPr>
            <a:spLocks noGrp="1"/>
          </p:cNvSpPr>
          <p:nvPr>
            <p:ph idx="1"/>
          </p:nvPr>
        </p:nvSpPr>
        <p:spPr>
          <a:xfrm>
            <a:off x="838200" y="1276984"/>
            <a:ext cx="10515600" cy="4838065"/>
          </a:xfrm>
        </p:spPr>
        <p:txBody>
          <a:bodyPr>
            <a:noAutofit/>
          </a:bodyPr>
          <a:lstStyle/>
          <a:p>
            <a:r>
              <a:rPr lang="en-US" altLang="zh-CN" sz="2400" smtClean="0"/>
              <a:t>HDFS </a:t>
            </a:r>
            <a:r>
              <a:rPr lang="zh-CN" altLang="en-US" sz="2400"/>
              <a:t>为了数据容错，在存储的时候回，每个数据块会被复制</a:t>
            </a:r>
            <a:r>
              <a:rPr lang="en-US" altLang="zh-CN" sz="2400"/>
              <a:t>3</a:t>
            </a:r>
            <a:r>
              <a:rPr lang="zh-CN" altLang="en-US" sz="2400"/>
              <a:t>次。为了防止由于 </a:t>
            </a:r>
            <a:r>
              <a:rPr lang="en-US" altLang="zh-CN" sz="2400"/>
              <a:t>Datanode </a:t>
            </a:r>
            <a:r>
              <a:rPr lang="zh-CN" altLang="en-US" sz="2400"/>
              <a:t>发生故障带来数据丢失，这是一种简单且健壮的方式。但数据块复制技术的开销比较大，</a:t>
            </a:r>
            <a:r>
              <a:rPr lang="en-US" altLang="zh-CN" sz="2400"/>
              <a:t>3</a:t>
            </a:r>
            <a:r>
              <a:rPr lang="zh-CN" altLang="en-US" sz="2400"/>
              <a:t>个副本就需要 </a:t>
            </a:r>
            <a:r>
              <a:rPr lang="en-US" altLang="zh-CN" sz="2400"/>
              <a:t>200% </a:t>
            </a:r>
            <a:r>
              <a:rPr lang="zh-CN" altLang="en-US" sz="2400"/>
              <a:t>的存储空间开销和其他资源开销。</a:t>
            </a:r>
            <a:endParaRPr lang="en-US" altLang="zh-CN" sz="2400" smtClean="0"/>
          </a:p>
          <a:p>
            <a:r>
              <a:rPr lang="en-US" altLang="zh-CN" sz="2400" smtClean="0"/>
              <a:t>HDFS </a:t>
            </a:r>
            <a:r>
              <a:rPr lang="zh-CN" altLang="en-US" sz="2400"/>
              <a:t>纠删码已经克服了之前使用的数据块多副本策略的限制，它具有和多副本策略相同的容错效果，但需要的存储空间却少很多。使用纠删码技术可以减少 </a:t>
            </a:r>
            <a:r>
              <a:rPr lang="en-US" altLang="zh-CN" sz="2400"/>
              <a:t>50% </a:t>
            </a:r>
            <a:r>
              <a:rPr lang="zh-CN" altLang="en-US" sz="2400"/>
              <a:t>的存储空间</a:t>
            </a:r>
            <a:r>
              <a:rPr lang="zh-CN" altLang="en-US" sz="2400" smtClean="0"/>
              <a:t>。</a:t>
            </a:r>
            <a:endParaRPr lang="en-US" altLang="zh-CN" sz="2400" smtClean="0"/>
          </a:p>
          <a:p>
            <a:r>
              <a:rPr lang="zh-CN" altLang="en-US" sz="2400"/>
              <a:t>在存储系统中，纠删码技术主要是通过利用纠删码算法将原始的数据进行编码得到校验，并将数据和校验一并存储起来，以达到容错的目的。其基本思想是将ｋ块原始的数据元素通过一定的编码计算，得到 ｍ 块校验元素。对于这ｋ</a:t>
            </a:r>
            <a:r>
              <a:rPr lang="en-US" altLang="zh-CN" sz="2400"/>
              <a:t>+</a:t>
            </a:r>
            <a:r>
              <a:rPr lang="zh-CN" altLang="en-US" sz="2400"/>
              <a:t>ｍ 块元素，当其中任意的 ｍ 块元素出错（包括数据和校验出错），均可以通过对应的重构算法恢复出原来的ｋ块数据。生成校验的过程被成为编码（</a:t>
            </a:r>
            <a:r>
              <a:rPr lang="en-US" altLang="zh-CN" sz="2400"/>
              <a:t>encoding</a:t>
            </a:r>
            <a:r>
              <a:rPr lang="zh-CN" altLang="en-US" sz="2400"/>
              <a:t>），恢复丢失数据块的过程被称为解码（</a:t>
            </a:r>
            <a:r>
              <a:rPr lang="en-US" altLang="zh-CN" sz="2400"/>
              <a:t>decoding</a:t>
            </a:r>
            <a:r>
              <a:rPr lang="zh-CN" altLang="en-US" sz="2400"/>
              <a:t>）。</a:t>
            </a:r>
          </a:p>
        </p:txBody>
      </p:sp>
    </p:spTree>
    <p:extLst>
      <p:ext uri="{BB962C8B-B14F-4D97-AF65-F5344CB8AC3E}">
        <p14:creationId xmlns:p14="http://schemas.microsoft.com/office/powerpoint/2010/main" val="7298773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纠删码 </a:t>
            </a:r>
            <a:r>
              <a:rPr lang="en-US" altLang="zh-CN" smtClean="0"/>
              <a:t>- Reed Solomon</a:t>
            </a:r>
            <a:r>
              <a:rPr lang="zh-CN" altLang="en-US"/>
              <a:t>码</a:t>
            </a:r>
          </a:p>
        </p:txBody>
      </p:sp>
      <p:sp>
        <p:nvSpPr>
          <p:cNvPr id="3" name="内容占位符 2"/>
          <p:cNvSpPr>
            <a:spLocks noGrp="1"/>
          </p:cNvSpPr>
          <p:nvPr>
            <p:ph idx="1"/>
          </p:nvPr>
        </p:nvSpPr>
        <p:spPr>
          <a:xfrm>
            <a:off x="838200" y="4846319"/>
            <a:ext cx="10271760" cy="1337311"/>
          </a:xfrm>
        </p:spPr>
        <p:txBody>
          <a:bodyPr>
            <a:noAutofit/>
          </a:bodyPr>
          <a:lstStyle/>
          <a:p>
            <a:pPr marL="0" indent="0">
              <a:buNone/>
            </a:pPr>
            <a:r>
              <a:rPr lang="en-US" altLang="zh-CN" sz="2000"/>
              <a:t>Reed-Solomon</a:t>
            </a:r>
            <a:r>
              <a:rPr lang="zh-CN" altLang="en-US" sz="2000"/>
              <a:t>（</a:t>
            </a:r>
            <a:r>
              <a:rPr lang="en-US" altLang="zh-CN" sz="2000"/>
              <a:t>RS</a:t>
            </a:r>
            <a:r>
              <a:rPr lang="zh-CN" altLang="en-US" sz="2000"/>
              <a:t>）码是存储系统较为常用的一种纠删码，它有两个参数 </a:t>
            </a:r>
            <a:r>
              <a:rPr lang="en-US" altLang="zh-CN" sz="2000"/>
              <a:t>k </a:t>
            </a:r>
            <a:r>
              <a:rPr lang="zh-CN" altLang="en-US" sz="2000"/>
              <a:t>和 </a:t>
            </a:r>
            <a:r>
              <a:rPr lang="en-US" altLang="zh-CN" sz="2000"/>
              <a:t>m</a:t>
            </a:r>
            <a:r>
              <a:rPr lang="zh-CN" altLang="en-US" sz="2000"/>
              <a:t>，记为 </a:t>
            </a:r>
            <a:r>
              <a:rPr lang="en-US" altLang="zh-CN" sz="2000"/>
              <a:t>RS(k</a:t>
            </a:r>
            <a:r>
              <a:rPr lang="zh-CN" altLang="en-US" sz="2000"/>
              <a:t>，</a:t>
            </a:r>
            <a:r>
              <a:rPr lang="en-US" altLang="zh-CN" sz="2000"/>
              <a:t>m)</a:t>
            </a:r>
            <a:r>
              <a:rPr lang="zh-CN" altLang="en-US" sz="2000"/>
              <a:t>。如图</a:t>
            </a:r>
            <a:r>
              <a:rPr lang="en-US" altLang="zh-CN" sz="2000"/>
              <a:t>1</a:t>
            </a:r>
            <a:r>
              <a:rPr lang="zh-CN" altLang="en-US" sz="2000"/>
              <a:t>所示，</a:t>
            </a:r>
            <a:r>
              <a:rPr lang="en-US" altLang="zh-CN" sz="2000"/>
              <a:t>k</a:t>
            </a:r>
            <a:r>
              <a:rPr lang="zh-CN" altLang="en-US" sz="2000"/>
              <a:t>个数据块组成一个向量被乘上一个生成矩阵（</a:t>
            </a:r>
            <a:r>
              <a:rPr lang="en-US" altLang="zh-CN" sz="2000"/>
              <a:t>Generator Matrix</a:t>
            </a:r>
            <a:r>
              <a:rPr lang="zh-CN" altLang="en-US" sz="2000"/>
              <a:t>）</a:t>
            </a:r>
            <a:r>
              <a:rPr lang="en-US" altLang="zh-CN" sz="2000"/>
              <a:t>GT </a:t>
            </a:r>
            <a:r>
              <a:rPr lang="zh-CN" altLang="en-US" sz="2000"/>
              <a:t>从而得到一个码字（</a:t>
            </a:r>
            <a:r>
              <a:rPr lang="en-US" altLang="zh-CN" sz="2000"/>
              <a:t>codeword</a:t>
            </a:r>
            <a:r>
              <a:rPr lang="zh-CN" altLang="en-US" sz="2000"/>
              <a:t>）向量，该向量由 </a:t>
            </a:r>
            <a:r>
              <a:rPr lang="en-US" altLang="zh-CN" sz="2000"/>
              <a:t>k </a:t>
            </a:r>
            <a:r>
              <a:rPr lang="zh-CN" altLang="en-US" sz="2000"/>
              <a:t>个数据块和 </a:t>
            </a:r>
            <a:r>
              <a:rPr lang="en-US" altLang="zh-CN" sz="2000"/>
              <a:t>m </a:t>
            </a:r>
            <a:r>
              <a:rPr lang="zh-CN" altLang="en-US" sz="2000"/>
              <a:t>个校验块构成。如果一个数据块丢失，可以用 </a:t>
            </a:r>
            <a:r>
              <a:rPr lang="en-US" altLang="zh-CN" sz="2000"/>
              <a:t>(GT)-1 </a:t>
            </a:r>
            <a:r>
              <a:rPr lang="zh-CN" altLang="en-US" sz="2000"/>
              <a:t>乘以码字向量来恢复出丢失的数据块。</a:t>
            </a:r>
            <a:r>
              <a:rPr lang="en-US" altLang="zh-CN" sz="2000"/>
              <a:t>RS(k</a:t>
            </a:r>
            <a:r>
              <a:rPr lang="zh-CN" altLang="en-US" sz="2000"/>
              <a:t>，</a:t>
            </a:r>
            <a:r>
              <a:rPr lang="en-US" altLang="zh-CN" sz="2000"/>
              <a:t>m) </a:t>
            </a:r>
            <a:r>
              <a:rPr lang="zh-CN" altLang="en-US" sz="2000"/>
              <a:t>最多可容忍</a:t>
            </a:r>
            <a:r>
              <a:rPr lang="en-US" altLang="zh-CN" sz="2000"/>
              <a:t>m </a:t>
            </a:r>
            <a:r>
              <a:rPr lang="zh-CN" altLang="en-US" sz="2000"/>
              <a:t>个块（包括数据块和校验块）丢失。</a:t>
            </a:r>
          </a:p>
        </p:txBody>
      </p:sp>
      <p:pic>
        <p:nvPicPr>
          <p:cNvPr id="4" name="图片 3"/>
          <p:cNvPicPr>
            <a:picLocks noChangeAspect="1"/>
          </p:cNvPicPr>
          <p:nvPr/>
        </p:nvPicPr>
        <p:blipFill>
          <a:blip r:embed="rId2"/>
          <a:stretch>
            <a:fillRect/>
          </a:stretch>
        </p:blipFill>
        <p:spPr>
          <a:xfrm>
            <a:off x="2128578" y="966651"/>
            <a:ext cx="7363344" cy="3374866"/>
          </a:xfrm>
          <a:prstGeom prst="rect">
            <a:avLst/>
          </a:prstGeom>
        </p:spPr>
      </p:pic>
    </p:spTree>
    <p:extLst>
      <p:ext uri="{BB962C8B-B14F-4D97-AF65-F5344CB8AC3E}">
        <p14:creationId xmlns:p14="http://schemas.microsoft.com/office/powerpoint/2010/main" val="4425158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纠删码 </a:t>
            </a:r>
            <a:r>
              <a:rPr lang="en-US" altLang="zh-CN" smtClean="0"/>
              <a:t>- </a:t>
            </a:r>
            <a:r>
              <a:rPr lang="zh-CN" altLang="en-US" smtClean="0"/>
              <a:t>块组 </a:t>
            </a:r>
            <a:r>
              <a:rPr lang="en-US" altLang="zh-CN" smtClean="0"/>
              <a:t>BlockGroup</a:t>
            </a:r>
            <a:endParaRPr lang="zh-CN" altLang="en-US"/>
          </a:p>
        </p:txBody>
      </p:sp>
      <p:sp>
        <p:nvSpPr>
          <p:cNvPr id="3" name="内容占位符 2"/>
          <p:cNvSpPr>
            <a:spLocks noGrp="1"/>
          </p:cNvSpPr>
          <p:nvPr>
            <p:ph idx="1"/>
          </p:nvPr>
        </p:nvSpPr>
        <p:spPr>
          <a:xfrm>
            <a:off x="838200" y="4846319"/>
            <a:ext cx="10271760" cy="1337311"/>
          </a:xfrm>
        </p:spPr>
        <p:txBody>
          <a:bodyPr>
            <a:noAutofit/>
          </a:bodyPr>
          <a:lstStyle/>
          <a:p>
            <a:pPr marL="0" indent="0">
              <a:buNone/>
            </a:pPr>
            <a:r>
              <a:rPr lang="zh-CN" altLang="en-US" sz="2000"/>
              <a:t>对 </a:t>
            </a:r>
            <a:r>
              <a:rPr lang="en-US" altLang="zh-CN" sz="2000"/>
              <a:t>HDFS </a:t>
            </a:r>
            <a:r>
              <a:rPr lang="zh-CN" altLang="en-US" sz="2000"/>
              <a:t>的一个普通文件来说，构成它的基本单位是块。对于 </a:t>
            </a:r>
            <a:r>
              <a:rPr lang="en-US" altLang="zh-CN" sz="2000"/>
              <a:t>EC </a:t>
            </a:r>
            <a:r>
              <a:rPr lang="zh-CN" altLang="en-US" sz="2000"/>
              <a:t>模式下的文件，构成它的基本单位为块组。块组由一定数目的数据块加上生成的校验块放一起构成。以 </a:t>
            </a:r>
            <a:r>
              <a:rPr lang="en-US" altLang="zh-CN" sz="2000"/>
              <a:t>RS(6</a:t>
            </a:r>
            <a:r>
              <a:rPr lang="zh-CN" altLang="en-US" sz="2000"/>
              <a:t>，</a:t>
            </a:r>
            <a:r>
              <a:rPr lang="en-US" altLang="zh-CN" sz="2000"/>
              <a:t>3) </a:t>
            </a:r>
            <a:r>
              <a:rPr lang="zh-CN" altLang="en-US" sz="2000"/>
              <a:t>为例，每一个块组包含 </a:t>
            </a:r>
            <a:r>
              <a:rPr lang="en-US" altLang="zh-CN" sz="2000"/>
              <a:t>1-6</a:t>
            </a:r>
            <a:r>
              <a:rPr lang="zh-CN" altLang="en-US" sz="2000"/>
              <a:t>个 数据块，以及 </a:t>
            </a:r>
            <a:r>
              <a:rPr lang="en-US" altLang="zh-CN" sz="2000"/>
              <a:t>3 </a:t>
            </a:r>
            <a:r>
              <a:rPr lang="zh-CN" altLang="en-US" sz="2000"/>
              <a:t>个校验块。进行 </a:t>
            </a:r>
            <a:r>
              <a:rPr lang="en-US" altLang="zh-CN" sz="2000"/>
              <a:t>EC </a:t>
            </a:r>
            <a:r>
              <a:rPr lang="zh-CN" altLang="en-US" sz="2000"/>
              <a:t>编码的前提是每个块的长度一致。如果不一致，则应填充 </a:t>
            </a:r>
            <a:r>
              <a:rPr lang="en-US" altLang="zh-CN" sz="2000"/>
              <a:t>0</a:t>
            </a:r>
            <a:r>
              <a:rPr lang="zh-CN" altLang="en-US" sz="2000"/>
              <a:t>。</a:t>
            </a:r>
            <a:r>
              <a:rPr lang="zh-CN" altLang="en-US" sz="2000" smtClean="0"/>
              <a:t>图中给</a:t>
            </a:r>
            <a:r>
              <a:rPr lang="zh-CN" altLang="en-US" sz="2000"/>
              <a:t>出三种不同类型的块组及其编码。</a:t>
            </a:r>
          </a:p>
        </p:txBody>
      </p:sp>
      <p:pic>
        <p:nvPicPr>
          <p:cNvPr id="5" name="图片 4"/>
          <p:cNvPicPr>
            <a:picLocks noChangeAspect="1"/>
          </p:cNvPicPr>
          <p:nvPr/>
        </p:nvPicPr>
        <p:blipFill>
          <a:blip r:embed="rId2"/>
          <a:stretch>
            <a:fillRect/>
          </a:stretch>
        </p:blipFill>
        <p:spPr>
          <a:xfrm>
            <a:off x="2210751" y="966651"/>
            <a:ext cx="7820131" cy="3696789"/>
          </a:xfrm>
          <a:prstGeom prst="rect">
            <a:avLst/>
          </a:prstGeom>
        </p:spPr>
      </p:pic>
    </p:spTree>
    <p:extLst>
      <p:ext uri="{BB962C8B-B14F-4D97-AF65-F5344CB8AC3E}">
        <p14:creationId xmlns:p14="http://schemas.microsoft.com/office/powerpoint/2010/main" val="8649683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2890" y="0"/>
            <a:ext cx="11841480" cy="966651"/>
          </a:xfrm>
        </p:spPr>
        <p:txBody>
          <a:bodyPr>
            <a:noAutofit/>
          </a:bodyPr>
          <a:lstStyle/>
          <a:p>
            <a:r>
              <a:rPr lang="zh-CN" altLang="en-US" sz="3200"/>
              <a:t>连续布局（</a:t>
            </a:r>
            <a:r>
              <a:rPr lang="en-US" altLang="zh-CN" sz="3200"/>
              <a:t>Contiguous Layout</a:t>
            </a:r>
            <a:r>
              <a:rPr lang="zh-CN" altLang="en-US" sz="3200"/>
              <a:t>） </a:t>
            </a:r>
            <a:r>
              <a:rPr lang="en-US" altLang="zh-CN" sz="3200"/>
              <a:t>VS </a:t>
            </a:r>
            <a:r>
              <a:rPr lang="zh-CN" altLang="en-US" sz="3200"/>
              <a:t>条形布局（</a:t>
            </a:r>
            <a:r>
              <a:rPr lang="en-US" altLang="zh-CN" sz="3200"/>
              <a:t>Striping Layout</a:t>
            </a:r>
            <a:r>
              <a:rPr lang="zh-CN" altLang="en-US" sz="3200"/>
              <a:t>）</a:t>
            </a:r>
          </a:p>
        </p:txBody>
      </p:sp>
      <p:sp>
        <p:nvSpPr>
          <p:cNvPr id="3" name="内容占位符 2"/>
          <p:cNvSpPr>
            <a:spLocks noGrp="1"/>
          </p:cNvSpPr>
          <p:nvPr>
            <p:ph idx="1"/>
          </p:nvPr>
        </p:nvSpPr>
        <p:spPr>
          <a:xfrm>
            <a:off x="838200" y="5532120"/>
            <a:ext cx="10271760" cy="1275689"/>
          </a:xfrm>
        </p:spPr>
        <p:txBody>
          <a:bodyPr>
            <a:noAutofit/>
          </a:bodyPr>
          <a:lstStyle/>
          <a:p>
            <a:pPr marL="0" indent="0">
              <a:buNone/>
            </a:pPr>
            <a:r>
              <a:rPr lang="zh-CN" altLang="en-US" sz="1800"/>
              <a:t>数据被依次写入一个块中，一个块写满之后再写入下一个块，数据的这种分布方式被称为连续布局。在一些分布式文件系统如 </a:t>
            </a:r>
            <a:r>
              <a:rPr lang="en-US" altLang="zh-CN" sz="1800"/>
              <a:t>QFS </a:t>
            </a:r>
            <a:r>
              <a:rPr lang="zh-CN" altLang="en-US" sz="1800"/>
              <a:t>和 </a:t>
            </a:r>
            <a:r>
              <a:rPr lang="en-US" altLang="zh-CN" sz="1800"/>
              <a:t>Ceph </a:t>
            </a:r>
            <a:r>
              <a:rPr lang="zh-CN" altLang="en-US" sz="1800"/>
              <a:t>中，广泛使用另外一种布局：条形布局。条（</a:t>
            </a:r>
            <a:r>
              <a:rPr lang="en-US" altLang="zh-CN" sz="1800"/>
              <a:t>stripe</a:t>
            </a:r>
            <a:r>
              <a:rPr lang="zh-CN" altLang="en-US" sz="1800"/>
              <a:t>）是由若干个相同大小单元（</a:t>
            </a:r>
            <a:r>
              <a:rPr lang="en-US" altLang="zh-CN" sz="1800"/>
              <a:t>cell</a:t>
            </a:r>
            <a:r>
              <a:rPr lang="zh-CN" altLang="en-US" sz="1800"/>
              <a:t>）构成的序列。在条形布局下，数据被依次写入条的各个单元中，当条被写满之后就写入下一个条，一个条的不同单元位于不同的数据块中。</a:t>
            </a:r>
          </a:p>
        </p:txBody>
      </p:sp>
      <p:pic>
        <p:nvPicPr>
          <p:cNvPr id="4" name="图片 3"/>
          <p:cNvPicPr>
            <a:picLocks noChangeAspect="1"/>
          </p:cNvPicPr>
          <p:nvPr/>
        </p:nvPicPr>
        <p:blipFill>
          <a:blip r:embed="rId2"/>
          <a:stretch>
            <a:fillRect/>
          </a:stretch>
        </p:blipFill>
        <p:spPr>
          <a:xfrm>
            <a:off x="2041207" y="818060"/>
            <a:ext cx="7196580" cy="4531180"/>
          </a:xfrm>
          <a:prstGeom prst="rect">
            <a:avLst/>
          </a:prstGeom>
        </p:spPr>
      </p:pic>
    </p:spTree>
    <p:extLst>
      <p:ext uri="{BB962C8B-B14F-4D97-AF65-F5344CB8AC3E}">
        <p14:creationId xmlns:p14="http://schemas.microsoft.com/office/powerpoint/2010/main" val="3226525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纠删</a:t>
            </a:r>
            <a:r>
              <a:rPr lang="zh-CN" altLang="en-US" smtClean="0"/>
              <a:t>码 </a:t>
            </a:r>
            <a:r>
              <a:rPr lang="en-US" altLang="zh-CN" smtClean="0"/>
              <a:t>VS </a:t>
            </a:r>
            <a:r>
              <a:rPr lang="zh-CN" altLang="en-US" smtClean="0"/>
              <a:t>冷数据集群</a:t>
            </a:r>
            <a:endParaRPr lang="zh-CN" altLang="en-US"/>
          </a:p>
        </p:txBody>
      </p:sp>
      <p:sp>
        <p:nvSpPr>
          <p:cNvPr id="3" name="内容占位符 2"/>
          <p:cNvSpPr>
            <a:spLocks noGrp="1"/>
          </p:cNvSpPr>
          <p:nvPr>
            <p:ph idx="1"/>
          </p:nvPr>
        </p:nvSpPr>
        <p:spPr/>
        <p:txBody>
          <a:bodyPr>
            <a:normAutofit/>
          </a:bodyPr>
          <a:lstStyle/>
          <a:p>
            <a:r>
              <a:rPr lang="en-US" altLang="zh-CN" sz="2400"/>
              <a:t>EC</a:t>
            </a:r>
            <a:r>
              <a:rPr lang="zh-CN" altLang="en-US" sz="2400"/>
              <a:t>技术的优势确实明显，</a:t>
            </a:r>
            <a:r>
              <a:rPr lang="zh-CN" altLang="en-US" sz="2400" smtClean="0"/>
              <a:t>但是也需要</a:t>
            </a:r>
            <a:r>
              <a:rPr lang="zh-CN" altLang="en-US" sz="2400"/>
              <a:t>一些代价的，一旦数据需要恢复</a:t>
            </a:r>
            <a:r>
              <a:rPr lang="zh-CN" altLang="en-US" sz="2400" smtClean="0"/>
              <a:t>，会</a:t>
            </a:r>
            <a:r>
              <a:rPr lang="zh-CN" altLang="en-US" sz="2400"/>
              <a:t>造成</a:t>
            </a:r>
            <a:r>
              <a:rPr lang="en-US" altLang="zh-CN" sz="2400"/>
              <a:t>2</a:t>
            </a:r>
            <a:r>
              <a:rPr lang="zh-CN" altLang="en-US" sz="2400"/>
              <a:t>大资源的消耗</a:t>
            </a:r>
            <a:r>
              <a:rPr lang="zh-CN" altLang="en-US" sz="2400" smtClean="0"/>
              <a:t>：</a:t>
            </a:r>
            <a:endParaRPr lang="zh-CN" altLang="en-US" sz="2400"/>
          </a:p>
          <a:p>
            <a:pPr lvl="1"/>
            <a:r>
              <a:rPr lang="zh-CN" altLang="en-US" sz="2000"/>
              <a:t>网络带宽的消耗，因为数据恢复需要去读其他的数据块和校验块。</a:t>
            </a:r>
          </a:p>
          <a:p>
            <a:pPr lvl="1"/>
            <a:r>
              <a:rPr lang="zh-CN" altLang="en-US" sz="2000"/>
              <a:t>进行</a:t>
            </a:r>
            <a:r>
              <a:rPr lang="zh-CN" altLang="en-US" sz="2000" smtClean="0"/>
              <a:t>编码，</a:t>
            </a:r>
            <a:r>
              <a:rPr lang="zh-CN" altLang="en-US" sz="2000"/>
              <a:t>解码计算需要消耗</a:t>
            </a:r>
            <a:r>
              <a:rPr lang="en-US" altLang="zh-CN" sz="2000"/>
              <a:t>CPU</a:t>
            </a:r>
            <a:r>
              <a:rPr lang="zh-CN" altLang="en-US" sz="2000"/>
              <a:t>资源</a:t>
            </a:r>
            <a:r>
              <a:rPr lang="zh-CN" altLang="en-US" sz="2000" smtClean="0"/>
              <a:t>。</a:t>
            </a:r>
            <a:endParaRPr lang="en-US" altLang="zh-CN" sz="2000"/>
          </a:p>
          <a:p>
            <a:pPr marL="457200" lvl="1" indent="0">
              <a:buNone/>
            </a:pPr>
            <a:endParaRPr lang="en-US" altLang="zh-CN" sz="2000" smtClean="0"/>
          </a:p>
          <a:p>
            <a:r>
              <a:rPr lang="zh-CN" altLang="en-US" sz="2400" smtClean="0"/>
              <a:t>另外一个选择</a:t>
            </a:r>
            <a:r>
              <a:rPr lang="zh-CN" altLang="en-US" sz="2400"/>
              <a:t>是</a:t>
            </a:r>
            <a:r>
              <a:rPr lang="zh-CN" altLang="en-US" sz="2400" smtClean="0"/>
              <a:t>用冷</a:t>
            </a:r>
            <a:r>
              <a:rPr lang="zh-CN" altLang="en-US" sz="2400"/>
              <a:t>数据集群，有下面</a:t>
            </a:r>
            <a:r>
              <a:rPr lang="en-US" altLang="zh-CN" sz="2400"/>
              <a:t>2</a:t>
            </a:r>
            <a:r>
              <a:rPr lang="zh-CN" altLang="en-US" sz="2400"/>
              <a:t>点原因可以支持这种</a:t>
            </a:r>
            <a:r>
              <a:rPr lang="zh-CN" altLang="en-US" sz="2400" smtClean="0"/>
              <a:t>选择：</a:t>
            </a:r>
            <a:endParaRPr lang="en-US" altLang="zh-CN" sz="2400" smtClean="0"/>
          </a:p>
          <a:p>
            <a:pPr lvl="1"/>
            <a:r>
              <a:rPr lang="zh-CN" altLang="en-US" sz="2000"/>
              <a:t>冷数据集群往往有大量的长期没有被访问的数据，体量确实很大，采用 </a:t>
            </a:r>
            <a:r>
              <a:rPr lang="en-US" altLang="zh-CN" sz="2000"/>
              <a:t>EC </a:t>
            </a:r>
            <a:r>
              <a:rPr lang="zh-CN" altLang="en-US" sz="2000"/>
              <a:t>技术，可以大大减少副本数。</a:t>
            </a:r>
          </a:p>
          <a:p>
            <a:pPr lvl="1"/>
            <a:r>
              <a:rPr lang="zh-CN" altLang="en-US" sz="2000"/>
              <a:t>冷数据集群基本稳定，耗资源量少，所以一旦进行数据恢复，将不会对集群造成大的影响。</a:t>
            </a:r>
          </a:p>
        </p:txBody>
      </p:sp>
    </p:spTree>
    <p:extLst>
      <p:ext uri="{BB962C8B-B14F-4D97-AF65-F5344CB8AC3E}">
        <p14:creationId xmlns:p14="http://schemas.microsoft.com/office/powerpoint/2010/main" val="11781121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8230" y="0"/>
            <a:ext cx="10515600" cy="966651"/>
          </a:xfrm>
        </p:spPr>
        <p:txBody>
          <a:bodyPr/>
          <a:lstStyle/>
          <a:p>
            <a:r>
              <a:rPr lang="en-US" altLang="zh-CN" smtClean="0"/>
              <a:t>HDFS</a:t>
            </a:r>
            <a:r>
              <a:rPr lang="zh-CN" altLang="en-US" smtClean="0"/>
              <a:t>归档</a:t>
            </a:r>
            <a:endParaRPr lang="zh-CN" altLang="en-US"/>
          </a:p>
        </p:txBody>
      </p:sp>
      <p:pic>
        <p:nvPicPr>
          <p:cNvPr id="4098" name="Picture 2" descr="https://img-blog.csdn.net/2018020814433250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4295" y="1051560"/>
            <a:ext cx="9029700" cy="3095625"/>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609600" y="4537978"/>
            <a:ext cx="10123170" cy="923330"/>
          </a:xfrm>
          <a:prstGeom prst="rect">
            <a:avLst/>
          </a:prstGeom>
        </p:spPr>
        <p:txBody>
          <a:bodyPr wrap="square">
            <a:spAutoFit/>
          </a:bodyPr>
          <a:lstStyle/>
          <a:p>
            <a:r>
              <a:rPr lang="en-US" altLang="zh-CN" smtClean="0"/>
              <a:t>HDFS</a:t>
            </a:r>
            <a:r>
              <a:rPr lang="zh-CN" altLang="en-US" smtClean="0"/>
              <a:t>不</a:t>
            </a:r>
            <a:r>
              <a:rPr lang="zh-CN" altLang="en-US"/>
              <a:t>擅长存储小文件，因为每个文件最少占用一</a:t>
            </a:r>
            <a:r>
              <a:rPr lang="zh-CN" altLang="en-US" smtClean="0"/>
              <a:t>个</a:t>
            </a:r>
            <a:r>
              <a:rPr lang="en-US" altLang="zh-CN" smtClean="0"/>
              <a:t>Block</a:t>
            </a:r>
            <a:r>
              <a:rPr lang="zh-CN" altLang="en-US"/>
              <a:t>，</a:t>
            </a:r>
            <a:r>
              <a:rPr lang="zh-CN" altLang="en-US" smtClean="0"/>
              <a:t>每个</a:t>
            </a:r>
            <a:r>
              <a:rPr lang="en-US" altLang="zh-CN" smtClean="0"/>
              <a:t>Block</a:t>
            </a:r>
            <a:r>
              <a:rPr lang="zh-CN" altLang="en-US"/>
              <a:t>的元数据都会</a:t>
            </a:r>
            <a:r>
              <a:rPr lang="zh-CN" altLang="en-US" smtClean="0"/>
              <a:t>在</a:t>
            </a:r>
            <a:r>
              <a:rPr lang="en-US" altLang="zh-CN" smtClean="0"/>
              <a:t>Namenode</a:t>
            </a:r>
            <a:r>
              <a:rPr lang="zh-CN" altLang="en-US"/>
              <a:t>节点占用内存，如果存在这样大量的小文件，它们</a:t>
            </a:r>
            <a:r>
              <a:rPr lang="zh-CN" altLang="en-US" smtClean="0"/>
              <a:t>会消耗</a:t>
            </a:r>
            <a:r>
              <a:rPr lang="en-US" altLang="zh-CN" smtClean="0"/>
              <a:t>Namenode</a:t>
            </a:r>
            <a:r>
              <a:rPr lang="zh-CN" altLang="en-US"/>
              <a:t>节点的大量内存</a:t>
            </a:r>
            <a:r>
              <a:rPr lang="zh-CN" altLang="en-US" smtClean="0"/>
              <a:t>。</a:t>
            </a:r>
            <a:r>
              <a:rPr lang="en-US" altLang="zh-CN" smtClean="0"/>
              <a:t>HDFS Archive</a:t>
            </a:r>
            <a:r>
              <a:rPr lang="zh-CN" altLang="en-US" smtClean="0"/>
              <a:t>（归档）可以</a:t>
            </a:r>
            <a:r>
              <a:rPr lang="zh-CN" altLang="en-US"/>
              <a:t>有效的处理以上问题，他可以把多个文件归档成为一个</a:t>
            </a:r>
            <a:r>
              <a:rPr lang="zh-CN" altLang="en-US" smtClean="0"/>
              <a:t>文件。</a:t>
            </a:r>
            <a:endParaRPr lang="zh-CN" altLang="en-US"/>
          </a:p>
        </p:txBody>
      </p:sp>
    </p:spTree>
    <p:extLst>
      <p:ext uri="{BB962C8B-B14F-4D97-AF65-F5344CB8AC3E}">
        <p14:creationId xmlns:p14="http://schemas.microsoft.com/office/powerpoint/2010/main" val="7460118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异构存储</a:t>
            </a:r>
            <a:endParaRPr lang="zh-CN" altLang="en-US"/>
          </a:p>
        </p:txBody>
      </p:sp>
      <p:pic>
        <p:nvPicPr>
          <p:cNvPr id="3" name="图片 2"/>
          <p:cNvPicPr>
            <a:picLocks noChangeAspect="1"/>
          </p:cNvPicPr>
          <p:nvPr/>
        </p:nvPicPr>
        <p:blipFill>
          <a:blip r:embed="rId2"/>
          <a:stretch>
            <a:fillRect/>
          </a:stretch>
        </p:blipFill>
        <p:spPr>
          <a:xfrm>
            <a:off x="5162343" y="668475"/>
            <a:ext cx="6563141" cy="5478324"/>
          </a:xfrm>
          <a:prstGeom prst="rect">
            <a:avLst/>
          </a:prstGeom>
        </p:spPr>
      </p:pic>
      <p:sp>
        <p:nvSpPr>
          <p:cNvPr id="4" name="内容占位符 3"/>
          <p:cNvSpPr txBox="1">
            <a:spLocks/>
          </p:cNvSpPr>
          <p:nvPr/>
        </p:nvSpPr>
        <p:spPr>
          <a:xfrm>
            <a:off x="228599" y="1216024"/>
            <a:ext cx="4790661" cy="49307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000"/>
              <a:t>异构存储就是将不同需求或者冷热的数据存储到不通的介质中去，实现既能兼顾性能又能兼顾成本。对于存储到</a:t>
            </a:r>
            <a:r>
              <a:rPr lang="en-US" altLang="zh-CN" sz="2000"/>
              <a:t>HDFS</a:t>
            </a:r>
            <a:r>
              <a:rPr lang="zh-CN" altLang="en-US" sz="2000"/>
              <a:t>的数据大致可以分下图的</a:t>
            </a:r>
            <a:r>
              <a:rPr lang="en-US" altLang="zh-CN" sz="2000"/>
              <a:t>4</a:t>
            </a:r>
            <a:r>
              <a:rPr lang="zh-CN" altLang="en-US" sz="2000"/>
              <a:t>个等级</a:t>
            </a:r>
            <a:r>
              <a:rPr lang="zh-CN" altLang="en-US" sz="2000" smtClean="0"/>
              <a:t>。</a:t>
            </a:r>
            <a:endParaRPr lang="en-US" altLang="zh-CN" sz="2000" smtClean="0"/>
          </a:p>
          <a:p>
            <a:pPr marL="0" indent="0">
              <a:buNone/>
            </a:pPr>
            <a:r>
              <a:rPr lang="zh-CN" altLang="en-US" sz="2000"/>
              <a:t>大部分的数据都是冷数据或者极冷数据，对于这部分数据，读请求很少，写请求也非常少，对访问延迟不敏感。如果将这部分数据存储通过高压缩比，并且存储到普通的</a:t>
            </a:r>
            <a:r>
              <a:rPr lang="en-US" altLang="zh-CN" sz="2000"/>
              <a:t>SATA</a:t>
            </a:r>
            <a:r>
              <a:rPr lang="zh-CN" altLang="en-US" sz="2000"/>
              <a:t>大容量盘中去，能极大地节约成本</a:t>
            </a:r>
            <a:r>
              <a:rPr lang="zh-CN" altLang="en-US" sz="2000" smtClean="0"/>
              <a:t>。</a:t>
            </a:r>
            <a:endParaRPr lang="en-US" altLang="zh-CN" sz="2000" smtClean="0"/>
          </a:p>
          <a:p>
            <a:pPr marL="0" indent="0">
              <a:buNone/>
            </a:pPr>
            <a:r>
              <a:rPr lang="zh-CN" altLang="en-US" sz="2000"/>
              <a:t>对于热数据和实时数据，写请求比较高，读请求也很高，但是数据量很小。这个时候为了实现高并发低延迟</a:t>
            </a:r>
            <a:r>
              <a:rPr lang="zh-CN" altLang="en-US" sz="2000" smtClean="0"/>
              <a:t>，可以</a:t>
            </a:r>
            <a:r>
              <a:rPr lang="zh-CN" altLang="en-US" sz="2000"/>
              <a:t>将这部分数据保存到</a:t>
            </a:r>
            <a:r>
              <a:rPr lang="en-US" altLang="zh-CN" sz="2000"/>
              <a:t>SSD</a:t>
            </a:r>
            <a:r>
              <a:rPr lang="zh-CN" altLang="en-US" sz="2000"/>
              <a:t>中。</a:t>
            </a:r>
          </a:p>
        </p:txBody>
      </p:sp>
    </p:spTree>
    <p:extLst>
      <p:ext uri="{BB962C8B-B14F-4D97-AF65-F5344CB8AC3E}">
        <p14:creationId xmlns:p14="http://schemas.microsoft.com/office/powerpoint/2010/main" val="4561995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存储类型</a:t>
            </a:r>
            <a:endParaRPr lang="zh-CN" altLang="en-US"/>
          </a:p>
        </p:txBody>
      </p:sp>
      <p:sp>
        <p:nvSpPr>
          <p:cNvPr id="3" name="内容占位符 2"/>
          <p:cNvSpPr>
            <a:spLocks noGrp="1"/>
          </p:cNvSpPr>
          <p:nvPr>
            <p:ph idx="1"/>
          </p:nvPr>
        </p:nvSpPr>
        <p:spPr>
          <a:xfrm>
            <a:off x="337930" y="1276985"/>
            <a:ext cx="11410122" cy="1734572"/>
          </a:xfrm>
        </p:spPr>
        <p:txBody>
          <a:bodyPr>
            <a:noAutofit/>
          </a:bodyPr>
          <a:lstStyle/>
          <a:p>
            <a:r>
              <a:rPr lang="zh-CN" altLang="en-US" sz="2000"/>
              <a:t>存储</a:t>
            </a:r>
            <a:r>
              <a:rPr lang="zh-CN" altLang="en-US" sz="2000" smtClean="0"/>
              <a:t>类型</a:t>
            </a:r>
            <a:endParaRPr lang="zh-CN" altLang="en-US" sz="2000"/>
          </a:p>
          <a:p>
            <a:pPr lvl="1"/>
            <a:r>
              <a:rPr lang="en-US" altLang="zh-CN" sz="1800"/>
              <a:t>RAM_DISK </a:t>
            </a:r>
            <a:r>
              <a:rPr lang="zh-CN" altLang="en-US" sz="1800"/>
              <a:t>内存盘</a:t>
            </a:r>
          </a:p>
          <a:p>
            <a:pPr lvl="1"/>
            <a:r>
              <a:rPr lang="en-US" altLang="zh-CN" sz="1800"/>
              <a:t>SSD -SSD</a:t>
            </a:r>
            <a:r>
              <a:rPr lang="zh-CN" altLang="en-US" sz="1800"/>
              <a:t>盘</a:t>
            </a:r>
          </a:p>
          <a:p>
            <a:pPr lvl="1"/>
            <a:r>
              <a:rPr lang="en-US" altLang="zh-CN" sz="1800" smtClean="0"/>
              <a:t>DISK-</a:t>
            </a:r>
            <a:r>
              <a:rPr lang="zh-CN" altLang="en-US" sz="1800"/>
              <a:t>普通磁盘，存储</a:t>
            </a:r>
          </a:p>
          <a:p>
            <a:pPr lvl="1"/>
            <a:r>
              <a:rPr lang="en-US" altLang="zh-CN" sz="1800" smtClean="0"/>
              <a:t>ARCHIVE </a:t>
            </a:r>
            <a:r>
              <a:rPr lang="en-US" altLang="zh-CN" sz="1800"/>
              <a:t>-</a:t>
            </a:r>
            <a:r>
              <a:rPr lang="zh-CN" altLang="en-US" sz="1800"/>
              <a:t>归档</a:t>
            </a:r>
            <a:r>
              <a:rPr lang="en-US" altLang="zh-CN" sz="1800"/>
              <a:t>/</a:t>
            </a:r>
            <a:r>
              <a:rPr lang="zh-CN" altLang="en-US" sz="1800"/>
              <a:t>压缩，不是实际的磁盘类型，而是数据被压缩存储</a:t>
            </a:r>
            <a:r>
              <a:rPr lang="zh-CN" altLang="en-US" sz="1800" smtClean="0"/>
              <a:t>。</a:t>
            </a:r>
            <a:endParaRPr lang="en-US" altLang="zh-CN" sz="1800" smtClean="0"/>
          </a:p>
        </p:txBody>
      </p:sp>
      <p:pic>
        <p:nvPicPr>
          <p:cNvPr id="5" name="图片 4"/>
          <p:cNvPicPr>
            <a:picLocks noChangeAspect="1"/>
          </p:cNvPicPr>
          <p:nvPr/>
        </p:nvPicPr>
        <p:blipFill>
          <a:blip r:embed="rId2"/>
          <a:stretch>
            <a:fillRect/>
          </a:stretch>
        </p:blipFill>
        <p:spPr>
          <a:xfrm>
            <a:off x="1663975" y="3242377"/>
            <a:ext cx="8803813" cy="3307510"/>
          </a:xfrm>
          <a:prstGeom prst="rect">
            <a:avLst/>
          </a:prstGeom>
        </p:spPr>
      </p:pic>
    </p:spTree>
    <p:extLst>
      <p:ext uri="{BB962C8B-B14F-4D97-AF65-F5344CB8AC3E}">
        <p14:creationId xmlns:p14="http://schemas.microsoft.com/office/powerpoint/2010/main" val="17362277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存储策略</a:t>
            </a:r>
            <a:endParaRPr lang="zh-CN" altLang="en-US"/>
          </a:p>
        </p:txBody>
      </p:sp>
      <p:sp>
        <p:nvSpPr>
          <p:cNvPr id="3" name="内容占位符 2"/>
          <p:cNvSpPr>
            <a:spLocks noGrp="1"/>
          </p:cNvSpPr>
          <p:nvPr>
            <p:ph idx="1"/>
          </p:nvPr>
        </p:nvSpPr>
        <p:spPr>
          <a:xfrm>
            <a:off x="440635" y="4840356"/>
            <a:ext cx="11410122" cy="2017643"/>
          </a:xfrm>
        </p:spPr>
        <p:txBody>
          <a:bodyPr>
            <a:noAutofit/>
          </a:bodyPr>
          <a:lstStyle/>
          <a:p>
            <a:r>
              <a:rPr lang="en-US" altLang="zh-CN" sz="1600" smtClean="0"/>
              <a:t>Hot</a:t>
            </a:r>
            <a:r>
              <a:rPr lang="zh-CN" altLang="en-US" sz="1600" smtClean="0"/>
              <a:t>：存储</a:t>
            </a:r>
            <a:r>
              <a:rPr lang="zh-CN" altLang="en-US" sz="1600"/>
              <a:t>和计算都热</a:t>
            </a:r>
            <a:r>
              <a:rPr lang="zh-CN" altLang="en-US" sz="1600" smtClean="0"/>
              <a:t>。如果</a:t>
            </a:r>
            <a:r>
              <a:rPr lang="zh-CN" altLang="en-US" sz="1600"/>
              <a:t>是热快，那么复制的目标也是</a:t>
            </a:r>
            <a:r>
              <a:rPr lang="en-US" altLang="zh-CN" sz="1600"/>
              <a:t>DISK</a:t>
            </a:r>
            <a:r>
              <a:rPr lang="zh-CN" altLang="en-US" sz="1600"/>
              <a:t>（普通的磁盘）。</a:t>
            </a:r>
          </a:p>
          <a:p>
            <a:r>
              <a:rPr lang="en-US" altLang="zh-CN" sz="1600" smtClean="0"/>
              <a:t>Cold</a:t>
            </a:r>
            <a:r>
              <a:rPr lang="zh-CN" altLang="en-US" sz="1600" smtClean="0"/>
              <a:t>：用于</a:t>
            </a:r>
            <a:r>
              <a:rPr lang="zh-CN" altLang="en-US" sz="1600"/>
              <a:t>有限计算的存储</a:t>
            </a:r>
            <a:r>
              <a:rPr lang="zh-CN" altLang="en-US" sz="1600" smtClean="0"/>
              <a:t>。数据</a:t>
            </a:r>
            <a:r>
              <a:rPr lang="zh-CN" altLang="en-US" sz="1600"/>
              <a:t>不再</a:t>
            </a:r>
            <a:r>
              <a:rPr lang="zh-CN" altLang="en-US" sz="1600" smtClean="0"/>
              <a:t>使用或者</a:t>
            </a:r>
            <a:r>
              <a:rPr lang="zh-CN" altLang="en-US" sz="1600"/>
              <a:t>需要归档的数据被移动到冷存储</a:t>
            </a:r>
            <a:r>
              <a:rPr lang="zh-CN" altLang="en-US" sz="1600" smtClean="0"/>
              <a:t>。复制使用</a:t>
            </a:r>
            <a:r>
              <a:rPr lang="en-US" altLang="zh-CN" sz="1600" smtClean="0"/>
              <a:t>ARCHIVE</a:t>
            </a:r>
            <a:r>
              <a:rPr lang="zh-CN" altLang="en-US" sz="1600" smtClean="0"/>
              <a:t>。</a:t>
            </a:r>
            <a:endParaRPr lang="en-US" altLang="zh-CN" sz="1600"/>
          </a:p>
          <a:p>
            <a:r>
              <a:rPr lang="en-US" altLang="zh-CN" sz="1600" smtClean="0"/>
              <a:t>Warm</a:t>
            </a:r>
            <a:r>
              <a:rPr lang="zh-CN" altLang="en-US" sz="1600" smtClean="0"/>
              <a:t>：半</a:t>
            </a:r>
            <a:r>
              <a:rPr lang="zh-CN" altLang="en-US" sz="1600"/>
              <a:t>冷半热。</a:t>
            </a:r>
            <a:r>
              <a:rPr lang="en-US" altLang="zh-CN" sz="1600"/>
              <a:t>warm</a:t>
            </a:r>
            <a:r>
              <a:rPr lang="zh-CN" altLang="en-US" sz="1600"/>
              <a:t>块的复制内容，部分放置在</a:t>
            </a:r>
            <a:r>
              <a:rPr lang="en-US" altLang="zh-CN" sz="1600"/>
              <a:t>DISK</a:t>
            </a:r>
            <a:r>
              <a:rPr lang="zh-CN" altLang="en-US" sz="1600"/>
              <a:t>，其它的在</a:t>
            </a:r>
            <a:r>
              <a:rPr lang="en-US" altLang="zh-CN" sz="1600"/>
              <a:t>ARCHIVE.</a:t>
            </a:r>
          </a:p>
          <a:p>
            <a:r>
              <a:rPr lang="en-US" altLang="zh-CN" sz="1600" smtClean="0"/>
              <a:t>All_SSD</a:t>
            </a:r>
            <a:r>
              <a:rPr lang="zh-CN" altLang="en-US" sz="1600" smtClean="0"/>
              <a:t>：所有</a:t>
            </a:r>
            <a:r>
              <a:rPr lang="zh-CN" altLang="en-US" sz="1600"/>
              <a:t>数据存储在</a:t>
            </a:r>
            <a:r>
              <a:rPr lang="en-US" altLang="zh-CN" sz="1600"/>
              <a:t>SSD.</a:t>
            </a:r>
          </a:p>
          <a:p>
            <a:r>
              <a:rPr lang="en-US" altLang="zh-CN" sz="1600" smtClean="0"/>
              <a:t>One_SSD</a:t>
            </a:r>
            <a:r>
              <a:rPr lang="zh-CN" altLang="en-US" sz="1600" smtClean="0"/>
              <a:t>：一</a:t>
            </a:r>
            <a:r>
              <a:rPr lang="zh-CN" altLang="en-US" sz="1600"/>
              <a:t>个复制在</a:t>
            </a:r>
            <a:r>
              <a:rPr lang="en-US" altLang="zh-CN" sz="1600"/>
              <a:t>SSD</a:t>
            </a:r>
            <a:r>
              <a:rPr lang="zh-CN" altLang="en-US" sz="1600"/>
              <a:t>，其它的在</a:t>
            </a:r>
            <a:r>
              <a:rPr lang="en-US" altLang="zh-CN" sz="1600"/>
              <a:t>DISK.</a:t>
            </a:r>
          </a:p>
          <a:p>
            <a:r>
              <a:rPr lang="en-US" altLang="zh-CN" sz="1600" smtClean="0"/>
              <a:t>Lazy_Persist</a:t>
            </a:r>
            <a:r>
              <a:rPr lang="zh-CN" altLang="en-US" sz="1600" smtClean="0"/>
              <a:t>：只</a:t>
            </a:r>
            <a:r>
              <a:rPr lang="zh-CN" altLang="en-US" sz="1600"/>
              <a:t>针对只有一个复制的数据块，它们被放在</a:t>
            </a:r>
            <a:r>
              <a:rPr lang="en-US" altLang="zh-CN" sz="1600"/>
              <a:t>RAM_DISK,</a:t>
            </a:r>
            <a:r>
              <a:rPr lang="zh-CN" altLang="en-US" sz="1600"/>
              <a:t>之后会被写入</a:t>
            </a:r>
            <a:r>
              <a:rPr lang="en-US" altLang="zh-CN" sz="1600"/>
              <a:t>DISK</a:t>
            </a:r>
            <a:r>
              <a:rPr lang="zh-CN" altLang="en-US" sz="1600"/>
              <a:t>。</a:t>
            </a:r>
          </a:p>
        </p:txBody>
      </p:sp>
      <p:pic>
        <p:nvPicPr>
          <p:cNvPr id="4" name="图片 3"/>
          <p:cNvPicPr>
            <a:picLocks noChangeAspect="1"/>
          </p:cNvPicPr>
          <p:nvPr/>
        </p:nvPicPr>
        <p:blipFill>
          <a:blip r:embed="rId2"/>
          <a:stretch>
            <a:fillRect/>
          </a:stretch>
        </p:blipFill>
        <p:spPr>
          <a:xfrm>
            <a:off x="440635" y="841926"/>
            <a:ext cx="10068192" cy="3809586"/>
          </a:xfrm>
          <a:prstGeom prst="rect">
            <a:avLst/>
          </a:prstGeom>
        </p:spPr>
      </p:pic>
    </p:spTree>
    <p:extLst>
      <p:ext uri="{BB962C8B-B14F-4D97-AF65-F5344CB8AC3E}">
        <p14:creationId xmlns:p14="http://schemas.microsoft.com/office/powerpoint/2010/main" val="40112130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mtClean="0"/>
              <a:t>HDFS</a:t>
            </a:r>
            <a:r>
              <a:rPr lang="zh-CN" altLang="en-US" smtClean="0"/>
              <a:t>高可用性</a:t>
            </a:r>
            <a:r>
              <a:rPr lang="en-US" altLang="zh-CN" smtClean="0"/>
              <a:t>HA</a:t>
            </a:r>
            <a:endParaRPr lang="zh-CN" altLang="en-US"/>
          </a:p>
        </p:txBody>
      </p:sp>
      <p:sp>
        <p:nvSpPr>
          <p:cNvPr id="3" name="内容占位符 2"/>
          <p:cNvSpPr>
            <a:spLocks noGrp="1"/>
          </p:cNvSpPr>
          <p:nvPr>
            <p:ph type="body" idx="1"/>
          </p:nvPr>
        </p:nvSpPr>
        <p:spPr/>
        <p:txBody>
          <a:bodyPr/>
          <a:lstStyle/>
          <a:p>
            <a:r>
              <a:rPr lang="en-US" altLang="zh-CN" smtClean="0"/>
              <a:t>Checkpoint Node</a:t>
            </a:r>
            <a:r>
              <a:rPr lang="zh-CN" altLang="en-US" smtClean="0"/>
              <a:t>、</a:t>
            </a:r>
            <a:r>
              <a:rPr lang="en-US" altLang="zh-CN" smtClean="0"/>
              <a:t>NFS</a:t>
            </a:r>
            <a:r>
              <a:rPr lang="zh-CN" altLang="en-US" smtClean="0"/>
              <a:t>、</a:t>
            </a:r>
            <a:r>
              <a:rPr lang="en-US" altLang="zh-CN" smtClean="0"/>
              <a:t>QJM</a:t>
            </a:r>
            <a:endParaRPr lang="zh-CN" altLang="en-US"/>
          </a:p>
        </p:txBody>
      </p:sp>
    </p:spTree>
    <p:extLst>
      <p:ext uri="{BB962C8B-B14F-4D97-AF65-F5344CB8AC3E}">
        <p14:creationId xmlns:p14="http://schemas.microsoft.com/office/powerpoint/2010/main" val="1237239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74964" y="202006"/>
            <a:ext cx="11270672" cy="6186309"/>
          </a:xfrm>
          <a:prstGeom prst="rect">
            <a:avLst/>
          </a:prstGeom>
        </p:spPr>
        <p:txBody>
          <a:bodyPr wrap="square">
            <a:spAutoFit/>
          </a:bodyPr>
          <a:lstStyle/>
          <a:p>
            <a:r>
              <a:rPr lang="en-US" altLang="zh-CN" b="1" dirty="0">
                <a:solidFill>
                  <a:srgbClr val="000000"/>
                </a:solidFill>
                <a:latin typeface="Trebuchet MS" panose="020B0603020202020204" pitchFamily="34" charset="0"/>
              </a:rPr>
              <a:t>ls</a:t>
            </a:r>
          </a:p>
          <a:p>
            <a:r>
              <a:rPr lang="zh-CN" altLang="en-US" dirty="0">
                <a:solidFill>
                  <a:srgbClr val="000000"/>
                </a:solidFill>
                <a:latin typeface="Courier New" panose="02070309020205020404" pitchFamily="49" charset="0"/>
              </a:rPr>
              <a:t>使用方法：</a:t>
            </a:r>
            <a:r>
              <a:rPr lang="en-US" altLang="zh-CN" dirty="0" err="1">
                <a:solidFill>
                  <a:srgbClr val="000000"/>
                </a:solidFill>
                <a:latin typeface="Courier New" panose="02070309020205020404" pitchFamily="49" charset="0"/>
              </a:rPr>
              <a:t>hadoop</a:t>
            </a:r>
            <a:r>
              <a:rPr lang="en-US" altLang="zh-CN" dirty="0">
                <a:solidFill>
                  <a:srgbClr val="000000"/>
                </a:solidFill>
                <a:latin typeface="Courier New" panose="02070309020205020404" pitchFamily="49" charset="0"/>
              </a:rPr>
              <a:t> fs -ls &lt;</a:t>
            </a:r>
            <a:r>
              <a:rPr lang="en-US" altLang="zh-CN" dirty="0" err="1">
                <a:solidFill>
                  <a:srgbClr val="000000"/>
                </a:solidFill>
                <a:latin typeface="Courier New" panose="02070309020205020404" pitchFamily="49" charset="0"/>
              </a:rPr>
              <a:t>args</a:t>
            </a:r>
            <a:r>
              <a:rPr lang="en-US" altLang="zh-CN" dirty="0">
                <a:solidFill>
                  <a:srgbClr val="000000"/>
                </a:solidFill>
                <a:latin typeface="Courier New" panose="02070309020205020404" pitchFamily="49" charset="0"/>
              </a:rPr>
              <a:t>&gt;</a:t>
            </a:r>
            <a:endParaRPr lang="en-US" altLang="zh-CN" dirty="0">
              <a:solidFill>
                <a:srgbClr val="000000"/>
              </a:solidFill>
              <a:latin typeface="Verdana" panose="020B0604030504040204" pitchFamily="34" charset="0"/>
            </a:endParaRPr>
          </a:p>
          <a:p>
            <a:r>
              <a:rPr lang="zh-CN" altLang="en-US" dirty="0">
                <a:solidFill>
                  <a:srgbClr val="000000"/>
                </a:solidFill>
                <a:latin typeface="Verdana" panose="020B0604030504040204" pitchFamily="34" charset="0"/>
              </a:rPr>
              <a:t>如果是文件，则按照如下格式返回文件信息：</a:t>
            </a:r>
            <a:br>
              <a:rPr lang="zh-CN" altLang="en-US" dirty="0">
                <a:solidFill>
                  <a:srgbClr val="000000"/>
                </a:solidFill>
                <a:latin typeface="Verdana" panose="020B0604030504040204" pitchFamily="34" charset="0"/>
              </a:rPr>
            </a:br>
            <a:r>
              <a:rPr lang="zh-CN" altLang="en-US" dirty="0">
                <a:solidFill>
                  <a:srgbClr val="000000"/>
                </a:solidFill>
                <a:latin typeface="Courier New" panose="02070309020205020404" pitchFamily="49" charset="0"/>
              </a:rPr>
              <a:t>文件名 </a:t>
            </a:r>
            <a:r>
              <a:rPr lang="en-US" altLang="zh-CN" dirty="0">
                <a:solidFill>
                  <a:srgbClr val="000000"/>
                </a:solidFill>
                <a:latin typeface="Courier New" panose="02070309020205020404" pitchFamily="49" charset="0"/>
              </a:rPr>
              <a:t>&lt;</a:t>
            </a:r>
            <a:r>
              <a:rPr lang="zh-CN" altLang="en-US" dirty="0">
                <a:solidFill>
                  <a:srgbClr val="000000"/>
                </a:solidFill>
                <a:latin typeface="Courier New" panose="02070309020205020404" pitchFamily="49" charset="0"/>
              </a:rPr>
              <a:t>副本数</a:t>
            </a:r>
            <a:r>
              <a:rPr lang="en-US" altLang="zh-CN" dirty="0">
                <a:solidFill>
                  <a:srgbClr val="000000"/>
                </a:solidFill>
                <a:latin typeface="Courier New" panose="02070309020205020404" pitchFamily="49" charset="0"/>
              </a:rPr>
              <a:t>&gt; </a:t>
            </a:r>
            <a:r>
              <a:rPr lang="zh-CN" altLang="en-US" dirty="0">
                <a:solidFill>
                  <a:srgbClr val="000000"/>
                </a:solidFill>
                <a:latin typeface="Courier New" panose="02070309020205020404" pitchFamily="49" charset="0"/>
              </a:rPr>
              <a:t>文件大小 修改日期 修改时间 权限 用户</a:t>
            </a:r>
            <a:r>
              <a:rPr lang="en-US" altLang="zh-CN" dirty="0">
                <a:solidFill>
                  <a:srgbClr val="000000"/>
                </a:solidFill>
                <a:latin typeface="Courier New" panose="02070309020205020404" pitchFamily="49" charset="0"/>
              </a:rPr>
              <a:t>ID </a:t>
            </a:r>
            <a:r>
              <a:rPr lang="zh-CN" altLang="en-US" dirty="0">
                <a:solidFill>
                  <a:srgbClr val="000000"/>
                </a:solidFill>
                <a:latin typeface="Courier New" panose="02070309020205020404" pitchFamily="49" charset="0"/>
              </a:rPr>
              <a:t>组</a:t>
            </a:r>
            <a:r>
              <a:rPr lang="en-US" altLang="zh-CN" dirty="0">
                <a:solidFill>
                  <a:srgbClr val="000000"/>
                </a:solidFill>
                <a:latin typeface="Courier New" panose="02070309020205020404" pitchFamily="49" charset="0"/>
              </a:rPr>
              <a:t>ID</a:t>
            </a:r>
            <a:r>
              <a:rPr lang="en-US" altLang="zh-CN" dirty="0">
                <a:solidFill>
                  <a:srgbClr val="000000"/>
                </a:solidFill>
                <a:latin typeface="Verdana" panose="020B0604030504040204" pitchFamily="34" charset="0"/>
              </a:rPr>
              <a:t/>
            </a:r>
            <a:br>
              <a:rPr lang="en-US" altLang="zh-CN" dirty="0">
                <a:solidFill>
                  <a:srgbClr val="000000"/>
                </a:solidFill>
                <a:latin typeface="Verdana" panose="020B0604030504040204" pitchFamily="34" charset="0"/>
              </a:rPr>
            </a:br>
            <a:r>
              <a:rPr lang="zh-CN" altLang="en-US" dirty="0">
                <a:solidFill>
                  <a:srgbClr val="000000"/>
                </a:solidFill>
                <a:latin typeface="Verdana" panose="020B0604030504040204" pitchFamily="34" charset="0"/>
              </a:rPr>
              <a:t>如果是目录，则返回它直接子文件的一个列表，就像在</a:t>
            </a:r>
            <a:r>
              <a:rPr lang="en-US" altLang="zh-CN" dirty="0">
                <a:solidFill>
                  <a:srgbClr val="000000"/>
                </a:solidFill>
                <a:latin typeface="Verdana" panose="020B0604030504040204" pitchFamily="34" charset="0"/>
              </a:rPr>
              <a:t>Unix</a:t>
            </a:r>
            <a:r>
              <a:rPr lang="zh-CN" altLang="en-US" dirty="0">
                <a:solidFill>
                  <a:srgbClr val="000000"/>
                </a:solidFill>
                <a:latin typeface="Verdana" panose="020B0604030504040204" pitchFamily="34" charset="0"/>
              </a:rPr>
              <a:t>中一样。目录返回列表的信息如下：</a:t>
            </a:r>
            <a:br>
              <a:rPr lang="zh-CN" altLang="en-US" dirty="0">
                <a:solidFill>
                  <a:srgbClr val="000000"/>
                </a:solidFill>
                <a:latin typeface="Verdana" panose="020B0604030504040204" pitchFamily="34" charset="0"/>
              </a:rPr>
            </a:br>
            <a:r>
              <a:rPr lang="zh-CN" altLang="en-US" dirty="0">
                <a:solidFill>
                  <a:srgbClr val="000000"/>
                </a:solidFill>
                <a:latin typeface="Courier New" panose="02070309020205020404" pitchFamily="49" charset="0"/>
              </a:rPr>
              <a:t>目录名 </a:t>
            </a:r>
            <a:r>
              <a:rPr lang="en-US" altLang="zh-CN" dirty="0">
                <a:solidFill>
                  <a:srgbClr val="000000"/>
                </a:solidFill>
                <a:latin typeface="Courier New" panose="02070309020205020404" pitchFamily="49" charset="0"/>
              </a:rPr>
              <a:t>&lt;</a:t>
            </a:r>
            <a:r>
              <a:rPr lang="en-US" altLang="zh-CN" dirty="0" err="1">
                <a:solidFill>
                  <a:srgbClr val="000000"/>
                </a:solidFill>
                <a:latin typeface="Courier New" panose="02070309020205020404" pitchFamily="49" charset="0"/>
              </a:rPr>
              <a:t>dir</a:t>
            </a:r>
            <a:r>
              <a:rPr lang="en-US" altLang="zh-CN" dirty="0">
                <a:solidFill>
                  <a:srgbClr val="000000"/>
                </a:solidFill>
                <a:latin typeface="Courier New" panose="02070309020205020404" pitchFamily="49" charset="0"/>
              </a:rPr>
              <a:t>&gt; </a:t>
            </a:r>
            <a:r>
              <a:rPr lang="zh-CN" altLang="en-US" dirty="0">
                <a:solidFill>
                  <a:srgbClr val="000000"/>
                </a:solidFill>
                <a:latin typeface="Courier New" panose="02070309020205020404" pitchFamily="49" charset="0"/>
              </a:rPr>
              <a:t>修改日期 修改时间 权限 用户</a:t>
            </a:r>
            <a:r>
              <a:rPr lang="en-US" altLang="zh-CN" dirty="0">
                <a:solidFill>
                  <a:srgbClr val="000000"/>
                </a:solidFill>
                <a:latin typeface="Courier New" panose="02070309020205020404" pitchFamily="49" charset="0"/>
              </a:rPr>
              <a:t>ID </a:t>
            </a:r>
            <a:r>
              <a:rPr lang="zh-CN" altLang="en-US" dirty="0">
                <a:solidFill>
                  <a:srgbClr val="000000"/>
                </a:solidFill>
                <a:latin typeface="Courier New" panose="02070309020205020404" pitchFamily="49" charset="0"/>
              </a:rPr>
              <a:t>组</a:t>
            </a:r>
            <a:r>
              <a:rPr lang="en-US" altLang="zh-CN" dirty="0">
                <a:solidFill>
                  <a:srgbClr val="000000"/>
                </a:solidFill>
                <a:latin typeface="Courier New" panose="02070309020205020404" pitchFamily="49" charset="0"/>
              </a:rPr>
              <a:t>ID</a:t>
            </a:r>
            <a:r>
              <a:rPr lang="en-US" altLang="zh-CN" dirty="0">
                <a:solidFill>
                  <a:srgbClr val="000000"/>
                </a:solidFill>
                <a:latin typeface="Verdana" panose="020B0604030504040204" pitchFamily="34" charset="0"/>
              </a:rPr>
              <a:t/>
            </a:r>
            <a:br>
              <a:rPr lang="en-US" altLang="zh-CN" dirty="0">
                <a:solidFill>
                  <a:srgbClr val="000000"/>
                </a:solidFill>
                <a:latin typeface="Verdana" panose="020B0604030504040204" pitchFamily="34" charset="0"/>
              </a:rPr>
            </a:br>
            <a:r>
              <a:rPr lang="zh-CN" altLang="en-US" dirty="0">
                <a:solidFill>
                  <a:srgbClr val="000000"/>
                </a:solidFill>
                <a:latin typeface="Verdana" panose="020B0604030504040204" pitchFamily="34" charset="0"/>
              </a:rPr>
              <a:t>示例：</a:t>
            </a:r>
            <a:br>
              <a:rPr lang="zh-CN" altLang="en-US" dirty="0">
                <a:solidFill>
                  <a:srgbClr val="000000"/>
                </a:solidFill>
                <a:latin typeface="Verdana" panose="020B0604030504040204" pitchFamily="34" charset="0"/>
              </a:rPr>
            </a:br>
            <a:r>
              <a:rPr lang="en-US" altLang="zh-CN" dirty="0" err="1">
                <a:solidFill>
                  <a:srgbClr val="000000"/>
                </a:solidFill>
                <a:latin typeface="Courier New" panose="02070309020205020404" pitchFamily="49" charset="0"/>
              </a:rPr>
              <a:t>hadoop</a:t>
            </a:r>
            <a:r>
              <a:rPr lang="en-US" altLang="zh-CN" dirty="0">
                <a:solidFill>
                  <a:srgbClr val="000000"/>
                </a:solidFill>
                <a:latin typeface="Courier New" panose="02070309020205020404" pitchFamily="49" charset="0"/>
              </a:rPr>
              <a:t> fs -ls /user/</a:t>
            </a:r>
            <a:r>
              <a:rPr lang="en-US" altLang="zh-CN" dirty="0" err="1">
                <a:solidFill>
                  <a:srgbClr val="000000"/>
                </a:solidFill>
                <a:latin typeface="Courier New" panose="02070309020205020404" pitchFamily="49" charset="0"/>
              </a:rPr>
              <a:t>hadoop</a:t>
            </a:r>
            <a:r>
              <a:rPr lang="en-US" altLang="zh-CN" dirty="0">
                <a:solidFill>
                  <a:srgbClr val="000000"/>
                </a:solidFill>
                <a:latin typeface="Courier New" panose="02070309020205020404" pitchFamily="49" charset="0"/>
              </a:rPr>
              <a:t>/file1 /user/</a:t>
            </a:r>
            <a:r>
              <a:rPr lang="en-US" altLang="zh-CN" dirty="0" err="1">
                <a:solidFill>
                  <a:srgbClr val="000000"/>
                </a:solidFill>
                <a:latin typeface="Courier New" panose="02070309020205020404" pitchFamily="49" charset="0"/>
              </a:rPr>
              <a:t>hadoop</a:t>
            </a:r>
            <a:r>
              <a:rPr lang="en-US" altLang="zh-CN" dirty="0">
                <a:solidFill>
                  <a:srgbClr val="000000"/>
                </a:solidFill>
                <a:latin typeface="Courier New" panose="02070309020205020404" pitchFamily="49" charset="0"/>
              </a:rPr>
              <a:t>/file2 hdfs://host:port/user/hadoop/dir1 /</a:t>
            </a:r>
            <a:r>
              <a:rPr lang="en-US" altLang="zh-CN" dirty="0" err="1">
                <a:solidFill>
                  <a:srgbClr val="000000"/>
                </a:solidFill>
                <a:latin typeface="Courier New" panose="02070309020205020404" pitchFamily="49" charset="0"/>
              </a:rPr>
              <a:t>nonexistentfile</a:t>
            </a:r>
            <a:r>
              <a:rPr lang="en-US" altLang="zh-CN" dirty="0">
                <a:solidFill>
                  <a:srgbClr val="000000"/>
                </a:solidFill>
                <a:latin typeface="Verdana" panose="020B0604030504040204" pitchFamily="34" charset="0"/>
              </a:rPr>
              <a:t/>
            </a:r>
            <a:br>
              <a:rPr lang="en-US" altLang="zh-CN" dirty="0">
                <a:solidFill>
                  <a:srgbClr val="000000"/>
                </a:solidFill>
                <a:latin typeface="Verdana" panose="020B0604030504040204" pitchFamily="34" charset="0"/>
              </a:rPr>
            </a:br>
            <a:r>
              <a:rPr lang="zh-CN" altLang="en-US" dirty="0">
                <a:solidFill>
                  <a:srgbClr val="000000"/>
                </a:solidFill>
                <a:latin typeface="Verdana" panose="020B0604030504040204" pitchFamily="34" charset="0"/>
              </a:rPr>
              <a:t>返回值：</a:t>
            </a:r>
            <a:br>
              <a:rPr lang="zh-CN" altLang="en-US" dirty="0">
                <a:solidFill>
                  <a:srgbClr val="000000"/>
                </a:solidFill>
                <a:latin typeface="Verdana" panose="020B0604030504040204" pitchFamily="34" charset="0"/>
              </a:rPr>
            </a:br>
            <a:r>
              <a:rPr lang="zh-CN" altLang="en-US" dirty="0">
                <a:solidFill>
                  <a:srgbClr val="000000"/>
                </a:solidFill>
                <a:latin typeface="Courier New" panose="02070309020205020404" pitchFamily="49" charset="0"/>
              </a:rPr>
              <a:t>成功返回</a:t>
            </a:r>
            <a:r>
              <a:rPr lang="en-US" altLang="zh-CN" dirty="0">
                <a:solidFill>
                  <a:srgbClr val="000000"/>
                </a:solidFill>
                <a:latin typeface="Courier New" panose="02070309020205020404" pitchFamily="49" charset="0"/>
              </a:rPr>
              <a:t>0</a:t>
            </a:r>
            <a:r>
              <a:rPr lang="zh-CN" altLang="en-US" dirty="0">
                <a:solidFill>
                  <a:srgbClr val="000000"/>
                </a:solidFill>
                <a:latin typeface="Courier New" panose="02070309020205020404" pitchFamily="49" charset="0"/>
              </a:rPr>
              <a:t>，失败返回</a:t>
            </a:r>
            <a:r>
              <a:rPr lang="en-US" altLang="zh-CN" dirty="0">
                <a:solidFill>
                  <a:srgbClr val="000000"/>
                </a:solidFill>
                <a:latin typeface="Courier New" panose="02070309020205020404" pitchFamily="49" charset="0"/>
              </a:rPr>
              <a:t>-1</a:t>
            </a:r>
            <a:r>
              <a:rPr lang="zh-CN" altLang="en-US" dirty="0">
                <a:solidFill>
                  <a:srgbClr val="000000"/>
                </a:solidFill>
                <a:latin typeface="Courier New" panose="02070309020205020404" pitchFamily="49" charset="0"/>
              </a:rPr>
              <a:t>。</a:t>
            </a:r>
            <a:r>
              <a:rPr lang="zh-CN" altLang="en-US" dirty="0">
                <a:solidFill>
                  <a:srgbClr val="000000"/>
                </a:solidFill>
                <a:latin typeface="Verdana" panose="020B0604030504040204" pitchFamily="34" charset="0"/>
              </a:rPr>
              <a:t/>
            </a:r>
            <a:br>
              <a:rPr lang="zh-CN" altLang="en-US" dirty="0">
                <a:solidFill>
                  <a:srgbClr val="000000"/>
                </a:solidFill>
                <a:latin typeface="Verdana" panose="020B0604030504040204" pitchFamily="34" charset="0"/>
              </a:rPr>
            </a:br>
            <a:endParaRPr lang="zh-CN" altLang="en-US" dirty="0">
              <a:solidFill>
                <a:srgbClr val="000000"/>
              </a:solidFill>
              <a:latin typeface="Verdana" panose="020B0604030504040204" pitchFamily="34" charset="0"/>
            </a:endParaRPr>
          </a:p>
          <a:p>
            <a:r>
              <a:rPr lang="en-US" altLang="zh-CN" b="1" dirty="0" err="1" smtClean="0">
                <a:solidFill>
                  <a:srgbClr val="000000"/>
                </a:solidFill>
                <a:latin typeface="Trebuchet MS" panose="020B0603020202020204" pitchFamily="34" charset="0"/>
              </a:rPr>
              <a:t>mkdir</a:t>
            </a:r>
            <a:endParaRPr lang="en-US" altLang="zh-CN" b="1" dirty="0">
              <a:solidFill>
                <a:srgbClr val="000000"/>
              </a:solidFill>
              <a:latin typeface="Trebuchet MS" panose="020B0603020202020204" pitchFamily="34" charset="0"/>
            </a:endParaRPr>
          </a:p>
          <a:p>
            <a:r>
              <a:rPr lang="zh-CN" altLang="en-US" dirty="0">
                <a:solidFill>
                  <a:srgbClr val="000000"/>
                </a:solidFill>
                <a:latin typeface="Courier New" panose="02070309020205020404" pitchFamily="49" charset="0"/>
              </a:rPr>
              <a:t>使用方法：</a:t>
            </a:r>
            <a:r>
              <a:rPr lang="en-US" altLang="zh-CN" dirty="0" err="1">
                <a:solidFill>
                  <a:srgbClr val="000000"/>
                </a:solidFill>
                <a:latin typeface="Courier New" panose="02070309020205020404" pitchFamily="49" charset="0"/>
              </a:rPr>
              <a:t>hadoop</a:t>
            </a:r>
            <a:r>
              <a:rPr lang="en-US" altLang="zh-CN" dirty="0">
                <a:solidFill>
                  <a:srgbClr val="000000"/>
                </a:solidFill>
                <a:latin typeface="Courier New" panose="02070309020205020404" pitchFamily="49" charset="0"/>
              </a:rPr>
              <a:t> fs -</a:t>
            </a:r>
            <a:r>
              <a:rPr lang="en-US" altLang="zh-CN" dirty="0" err="1">
                <a:solidFill>
                  <a:srgbClr val="000000"/>
                </a:solidFill>
                <a:latin typeface="Courier New" panose="02070309020205020404" pitchFamily="49" charset="0"/>
              </a:rPr>
              <a:t>mkdir</a:t>
            </a:r>
            <a:r>
              <a:rPr lang="en-US" altLang="zh-CN" dirty="0">
                <a:solidFill>
                  <a:srgbClr val="000000"/>
                </a:solidFill>
                <a:latin typeface="Courier New" panose="02070309020205020404" pitchFamily="49" charset="0"/>
              </a:rPr>
              <a:t> &lt;paths&gt;</a:t>
            </a:r>
            <a:r>
              <a:rPr lang="en-US" altLang="zh-CN" dirty="0">
                <a:solidFill>
                  <a:srgbClr val="000000"/>
                </a:solidFill>
                <a:latin typeface="Verdana" panose="020B0604030504040204" pitchFamily="34" charset="0"/>
              </a:rPr>
              <a:t/>
            </a:r>
            <a:br>
              <a:rPr lang="en-US" altLang="zh-CN" dirty="0">
                <a:solidFill>
                  <a:srgbClr val="000000"/>
                </a:solidFill>
                <a:latin typeface="Verdana" panose="020B0604030504040204" pitchFamily="34" charset="0"/>
              </a:rPr>
            </a:br>
            <a:endParaRPr lang="en-US" altLang="zh-CN" dirty="0">
              <a:solidFill>
                <a:srgbClr val="000000"/>
              </a:solidFill>
              <a:latin typeface="Verdana" panose="020B0604030504040204" pitchFamily="34" charset="0"/>
            </a:endParaRPr>
          </a:p>
          <a:p>
            <a:r>
              <a:rPr lang="zh-CN" altLang="en-US" dirty="0">
                <a:solidFill>
                  <a:srgbClr val="000000"/>
                </a:solidFill>
                <a:latin typeface="Verdana" panose="020B0604030504040204" pitchFamily="34" charset="0"/>
              </a:rPr>
              <a:t>接受路径指定的</a:t>
            </a:r>
            <a:r>
              <a:rPr lang="en-US" altLang="zh-CN" dirty="0" err="1">
                <a:solidFill>
                  <a:srgbClr val="000000"/>
                </a:solidFill>
                <a:latin typeface="Verdana" panose="020B0604030504040204" pitchFamily="34" charset="0"/>
              </a:rPr>
              <a:t>uri</a:t>
            </a:r>
            <a:r>
              <a:rPr lang="zh-CN" altLang="en-US" dirty="0">
                <a:solidFill>
                  <a:srgbClr val="000000"/>
                </a:solidFill>
                <a:latin typeface="Verdana" panose="020B0604030504040204" pitchFamily="34" charset="0"/>
              </a:rPr>
              <a:t>作为参数，创建这些目录。其行为类似于</a:t>
            </a:r>
            <a:r>
              <a:rPr lang="en-US" altLang="zh-CN" dirty="0">
                <a:solidFill>
                  <a:srgbClr val="000000"/>
                </a:solidFill>
                <a:latin typeface="Verdana" panose="020B0604030504040204" pitchFamily="34" charset="0"/>
              </a:rPr>
              <a:t>Unix</a:t>
            </a:r>
            <a:r>
              <a:rPr lang="zh-CN" altLang="en-US" dirty="0">
                <a:solidFill>
                  <a:srgbClr val="000000"/>
                </a:solidFill>
                <a:latin typeface="Verdana" panose="020B0604030504040204" pitchFamily="34" charset="0"/>
              </a:rPr>
              <a:t>的</a:t>
            </a:r>
            <a:r>
              <a:rPr lang="en-US" altLang="zh-CN" dirty="0" err="1">
                <a:solidFill>
                  <a:srgbClr val="000000"/>
                </a:solidFill>
                <a:latin typeface="Verdana" panose="020B0604030504040204" pitchFamily="34" charset="0"/>
              </a:rPr>
              <a:t>mkdir</a:t>
            </a:r>
            <a:r>
              <a:rPr lang="en-US" altLang="zh-CN" dirty="0">
                <a:solidFill>
                  <a:srgbClr val="000000"/>
                </a:solidFill>
                <a:latin typeface="Verdana" panose="020B0604030504040204" pitchFamily="34" charset="0"/>
              </a:rPr>
              <a:t> -p</a:t>
            </a:r>
            <a:r>
              <a:rPr lang="zh-CN" altLang="en-US" dirty="0">
                <a:solidFill>
                  <a:srgbClr val="000000"/>
                </a:solidFill>
                <a:latin typeface="Verdana" panose="020B0604030504040204" pitchFamily="34" charset="0"/>
              </a:rPr>
              <a:t>，它会创建路径中的各级父目录。</a:t>
            </a:r>
          </a:p>
          <a:p>
            <a:r>
              <a:rPr lang="zh-CN" altLang="en-US" dirty="0">
                <a:solidFill>
                  <a:srgbClr val="000000"/>
                </a:solidFill>
                <a:latin typeface="Verdana" panose="020B0604030504040204" pitchFamily="34" charset="0"/>
              </a:rPr>
              <a:t>示例：</a:t>
            </a:r>
          </a:p>
          <a:p>
            <a:pPr>
              <a:buFont typeface="Arial" panose="020B0604020202020204" pitchFamily="34" charset="0"/>
              <a:buChar char="•"/>
            </a:pPr>
            <a:r>
              <a:rPr lang="en-US" altLang="zh-CN" dirty="0" err="1">
                <a:solidFill>
                  <a:srgbClr val="000000"/>
                </a:solidFill>
                <a:latin typeface="Courier New" panose="02070309020205020404" pitchFamily="49" charset="0"/>
              </a:rPr>
              <a:t>hadoop</a:t>
            </a:r>
            <a:r>
              <a:rPr lang="en-US" altLang="zh-CN" dirty="0">
                <a:solidFill>
                  <a:srgbClr val="000000"/>
                </a:solidFill>
                <a:latin typeface="Courier New" panose="02070309020205020404" pitchFamily="49" charset="0"/>
              </a:rPr>
              <a:t> fs -</a:t>
            </a:r>
            <a:r>
              <a:rPr lang="en-US" altLang="zh-CN" dirty="0" err="1">
                <a:solidFill>
                  <a:srgbClr val="000000"/>
                </a:solidFill>
                <a:latin typeface="Courier New" panose="02070309020205020404" pitchFamily="49" charset="0"/>
              </a:rPr>
              <a:t>mkdir</a:t>
            </a:r>
            <a:r>
              <a:rPr lang="en-US" altLang="zh-CN" dirty="0">
                <a:solidFill>
                  <a:srgbClr val="000000"/>
                </a:solidFill>
                <a:latin typeface="Courier New" panose="02070309020205020404" pitchFamily="49" charset="0"/>
              </a:rPr>
              <a:t> /user/</a:t>
            </a:r>
            <a:r>
              <a:rPr lang="en-US" altLang="zh-CN" dirty="0" err="1">
                <a:solidFill>
                  <a:srgbClr val="000000"/>
                </a:solidFill>
                <a:latin typeface="Courier New" panose="02070309020205020404" pitchFamily="49" charset="0"/>
              </a:rPr>
              <a:t>hadoop</a:t>
            </a:r>
            <a:r>
              <a:rPr lang="en-US" altLang="zh-CN" dirty="0">
                <a:solidFill>
                  <a:srgbClr val="000000"/>
                </a:solidFill>
                <a:latin typeface="Courier New" panose="02070309020205020404" pitchFamily="49" charset="0"/>
              </a:rPr>
              <a:t>/dir1 /user/</a:t>
            </a:r>
            <a:r>
              <a:rPr lang="en-US" altLang="zh-CN" dirty="0" err="1">
                <a:solidFill>
                  <a:srgbClr val="000000"/>
                </a:solidFill>
                <a:latin typeface="Courier New" panose="02070309020205020404" pitchFamily="49" charset="0"/>
              </a:rPr>
              <a:t>hadoop</a:t>
            </a:r>
            <a:r>
              <a:rPr lang="en-US" altLang="zh-CN" dirty="0">
                <a:solidFill>
                  <a:srgbClr val="000000"/>
                </a:solidFill>
                <a:latin typeface="Courier New" panose="02070309020205020404" pitchFamily="49" charset="0"/>
              </a:rPr>
              <a:t>/dir2</a:t>
            </a:r>
            <a:endParaRPr lang="en-US" altLang="zh-CN" dirty="0">
              <a:solidFill>
                <a:srgbClr val="000000"/>
              </a:solidFill>
              <a:latin typeface="Verdana" panose="020B0604030504040204" pitchFamily="34" charset="0"/>
            </a:endParaRPr>
          </a:p>
          <a:p>
            <a:pPr>
              <a:buFont typeface="Arial" panose="020B0604020202020204" pitchFamily="34" charset="0"/>
              <a:buChar char="•"/>
            </a:pPr>
            <a:r>
              <a:rPr lang="en-US" altLang="zh-CN" dirty="0" err="1">
                <a:solidFill>
                  <a:srgbClr val="000000"/>
                </a:solidFill>
                <a:latin typeface="Courier New" panose="02070309020205020404" pitchFamily="49" charset="0"/>
              </a:rPr>
              <a:t>hadoop</a:t>
            </a:r>
            <a:r>
              <a:rPr lang="en-US" altLang="zh-CN" dirty="0">
                <a:solidFill>
                  <a:srgbClr val="000000"/>
                </a:solidFill>
                <a:latin typeface="Courier New" panose="02070309020205020404" pitchFamily="49" charset="0"/>
              </a:rPr>
              <a:t> fs -</a:t>
            </a:r>
            <a:r>
              <a:rPr lang="en-US" altLang="zh-CN" dirty="0" err="1">
                <a:solidFill>
                  <a:srgbClr val="000000"/>
                </a:solidFill>
                <a:latin typeface="Courier New" panose="02070309020205020404" pitchFamily="49" charset="0"/>
              </a:rPr>
              <a:t>mkdir</a:t>
            </a:r>
            <a:r>
              <a:rPr lang="en-US" altLang="zh-CN" dirty="0">
                <a:solidFill>
                  <a:srgbClr val="000000"/>
                </a:solidFill>
                <a:latin typeface="Courier New" panose="02070309020205020404" pitchFamily="49" charset="0"/>
              </a:rPr>
              <a:t> hdfs://host1:port1/user/hadoop/dir hdfs://host2:port2/user/hadoop/dir</a:t>
            </a:r>
            <a:endParaRPr lang="en-US" altLang="zh-CN" dirty="0">
              <a:solidFill>
                <a:srgbClr val="000000"/>
              </a:solidFill>
              <a:latin typeface="Verdana" panose="020B0604030504040204" pitchFamily="34" charset="0"/>
            </a:endParaRPr>
          </a:p>
          <a:p>
            <a:r>
              <a:rPr lang="zh-CN" altLang="en-US" dirty="0">
                <a:solidFill>
                  <a:srgbClr val="000000"/>
                </a:solidFill>
                <a:latin typeface="Verdana" panose="020B0604030504040204" pitchFamily="34" charset="0"/>
              </a:rPr>
              <a:t>返回值：</a:t>
            </a:r>
          </a:p>
          <a:p>
            <a:r>
              <a:rPr lang="zh-CN" altLang="en-US" dirty="0">
                <a:solidFill>
                  <a:srgbClr val="000000"/>
                </a:solidFill>
                <a:latin typeface="Courier New" panose="02070309020205020404" pitchFamily="49" charset="0"/>
              </a:rPr>
              <a:t>成功返回</a:t>
            </a:r>
            <a:r>
              <a:rPr lang="en-US" altLang="zh-CN" dirty="0">
                <a:solidFill>
                  <a:srgbClr val="000000"/>
                </a:solidFill>
                <a:latin typeface="Courier New" panose="02070309020205020404" pitchFamily="49" charset="0"/>
              </a:rPr>
              <a:t>0</a:t>
            </a:r>
            <a:r>
              <a:rPr lang="zh-CN" altLang="en-US" dirty="0">
                <a:solidFill>
                  <a:srgbClr val="000000"/>
                </a:solidFill>
                <a:latin typeface="Courier New" panose="02070309020205020404" pitchFamily="49" charset="0"/>
              </a:rPr>
              <a:t>，失败返回</a:t>
            </a:r>
            <a:r>
              <a:rPr lang="en-US" altLang="zh-CN" dirty="0">
                <a:solidFill>
                  <a:srgbClr val="000000"/>
                </a:solidFill>
                <a:latin typeface="Courier New" panose="02070309020205020404" pitchFamily="49" charset="0"/>
              </a:rPr>
              <a:t>-1</a:t>
            </a:r>
            <a:r>
              <a:rPr lang="zh-CN" altLang="en-US" dirty="0" smtClean="0">
                <a:solidFill>
                  <a:srgbClr val="000000"/>
                </a:solidFill>
                <a:latin typeface="Courier New" panose="02070309020205020404" pitchFamily="49" charset="0"/>
              </a:rPr>
              <a:t>。</a:t>
            </a:r>
            <a:endParaRPr lang="zh-CN" altLang="en-US" dirty="0">
              <a:solidFill>
                <a:srgbClr val="000000"/>
              </a:solidFill>
              <a:latin typeface="Verdana" panose="020B0604030504040204" pitchFamily="34" charset="0"/>
            </a:endParaRPr>
          </a:p>
        </p:txBody>
      </p:sp>
    </p:spTree>
    <p:extLst>
      <p:ext uri="{BB962C8B-B14F-4D97-AF65-F5344CB8AC3E}">
        <p14:creationId xmlns:p14="http://schemas.microsoft.com/office/powerpoint/2010/main" val="11738134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HDFS 1.0 HA</a:t>
            </a:r>
            <a:r>
              <a:rPr lang="zh-CN" altLang="en-US" smtClean="0"/>
              <a:t>架构</a:t>
            </a:r>
            <a:endParaRPr lang="zh-CN" altLang="en-US"/>
          </a:p>
        </p:txBody>
      </p:sp>
      <p:sp>
        <p:nvSpPr>
          <p:cNvPr id="4" name="内容占位符 3"/>
          <p:cNvSpPr>
            <a:spLocks noGrp="1"/>
          </p:cNvSpPr>
          <p:nvPr>
            <p:ph sz="half" idx="1"/>
          </p:nvPr>
        </p:nvSpPr>
        <p:spPr>
          <a:xfrm>
            <a:off x="228600" y="1216024"/>
            <a:ext cx="3510694" cy="4930775"/>
          </a:xfrm>
        </p:spPr>
        <p:txBody>
          <a:bodyPr>
            <a:normAutofit/>
          </a:bodyPr>
          <a:lstStyle/>
          <a:p>
            <a:pPr marL="0" indent="0">
              <a:buNone/>
            </a:pPr>
            <a:r>
              <a:rPr lang="zh-CN" altLang="en-US" sz="2000" dirty="0"/>
              <a:t>在</a:t>
            </a:r>
            <a:r>
              <a:rPr lang="en-US" altLang="zh-CN" sz="2000" dirty="0"/>
              <a:t>Hadoop 1.0</a:t>
            </a:r>
            <a:r>
              <a:rPr lang="zh-CN" altLang="en-US" sz="2000" dirty="0"/>
              <a:t>时代，</a:t>
            </a:r>
            <a:r>
              <a:rPr lang="en-US" altLang="zh-CN" sz="2000" dirty="0"/>
              <a:t>HDFS</a:t>
            </a:r>
            <a:r>
              <a:rPr lang="zh-CN" altLang="en-US" sz="2000" dirty="0"/>
              <a:t>的架构相对简单，组件单一，主要包含</a:t>
            </a:r>
            <a:r>
              <a:rPr lang="en-US" altLang="zh-CN" sz="2000" dirty="0" err="1"/>
              <a:t>NameNode</a:t>
            </a:r>
            <a:r>
              <a:rPr lang="zh-CN" altLang="en-US" sz="2000" dirty="0"/>
              <a:t>，</a:t>
            </a:r>
            <a:r>
              <a:rPr lang="en-US" altLang="zh-CN" sz="2000" dirty="0" err="1"/>
              <a:t>Seconday</a:t>
            </a:r>
            <a:r>
              <a:rPr lang="en-US" altLang="zh-CN" sz="2000" dirty="0"/>
              <a:t> </a:t>
            </a:r>
            <a:r>
              <a:rPr lang="en-US" altLang="zh-CN" sz="2000" dirty="0" err="1"/>
              <a:t>NameNode</a:t>
            </a:r>
            <a:r>
              <a:rPr lang="zh-CN" altLang="en-US" sz="2000" dirty="0"/>
              <a:t>，</a:t>
            </a:r>
            <a:r>
              <a:rPr lang="en-US" altLang="zh-CN" sz="2000" dirty="0" err="1"/>
              <a:t>DataNode</a:t>
            </a:r>
            <a:r>
              <a:rPr lang="zh-CN" altLang="en-US" sz="2000" dirty="0"/>
              <a:t>和</a:t>
            </a:r>
            <a:r>
              <a:rPr lang="en-US" altLang="zh-CN" sz="2000" dirty="0" err="1"/>
              <a:t>DFSClient</a:t>
            </a:r>
            <a:r>
              <a:rPr lang="zh-CN" altLang="en-US" sz="2000" dirty="0"/>
              <a:t>四个核心组件。其中</a:t>
            </a:r>
            <a:r>
              <a:rPr lang="en-US" altLang="zh-CN" sz="2000" dirty="0" err="1"/>
              <a:t>NameNode</a:t>
            </a:r>
            <a:r>
              <a:rPr lang="zh-CN" altLang="en-US" sz="2000" dirty="0"/>
              <a:t>提供元数据管理服务，</a:t>
            </a:r>
            <a:r>
              <a:rPr lang="en-US" altLang="zh-CN" sz="2000" dirty="0"/>
              <a:t>Secondary </a:t>
            </a:r>
            <a:r>
              <a:rPr lang="en-US" altLang="zh-CN" sz="2000" dirty="0" err="1"/>
              <a:t>NameNode</a:t>
            </a:r>
            <a:r>
              <a:rPr lang="zh-CN" altLang="en-US" sz="2000" dirty="0"/>
              <a:t>以冷备的状态为</a:t>
            </a:r>
            <a:r>
              <a:rPr lang="en-US" altLang="zh-CN" sz="2000" dirty="0" err="1"/>
              <a:t>NameNode</a:t>
            </a:r>
            <a:r>
              <a:rPr lang="zh-CN" altLang="en-US" sz="2000" dirty="0"/>
              <a:t>分担</a:t>
            </a:r>
            <a:r>
              <a:rPr lang="en-US" altLang="zh-CN" sz="2000" dirty="0"/>
              <a:t>Checkpoint</a:t>
            </a:r>
            <a:r>
              <a:rPr lang="zh-CN" altLang="en-US" sz="2000" dirty="0"/>
              <a:t>工作（定期合并</a:t>
            </a:r>
            <a:r>
              <a:rPr lang="en-US" altLang="zh-CN" sz="2000" dirty="0" err="1"/>
              <a:t>FsImage</a:t>
            </a:r>
            <a:r>
              <a:rPr lang="zh-CN" altLang="en-US" sz="2000" dirty="0"/>
              <a:t>和</a:t>
            </a:r>
            <a:r>
              <a:rPr lang="en-US" altLang="zh-CN" sz="2000" dirty="0" err="1"/>
              <a:t>Editlog</a:t>
            </a:r>
            <a:r>
              <a:rPr lang="zh-CN" altLang="en-US" sz="2000" dirty="0"/>
              <a:t>），为避免出现歧义后来也称</a:t>
            </a:r>
            <a:r>
              <a:rPr lang="en-US" altLang="zh-CN" sz="2000" dirty="0"/>
              <a:t>Secondary </a:t>
            </a:r>
            <a:r>
              <a:rPr lang="en-US" altLang="zh-CN" sz="2000" dirty="0" err="1"/>
              <a:t>NameNode</a:t>
            </a:r>
            <a:r>
              <a:rPr lang="zh-CN" altLang="en-US" sz="2000" dirty="0"/>
              <a:t>为</a:t>
            </a:r>
            <a:r>
              <a:rPr lang="en-US" altLang="zh-CN" sz="2000" dirty="0"/>
              <a:t>Checkpoint Node</a:t>
            </a:r>
            <a:r>
              <a:rPr lang="zh-CN" altLang="en-US" sz="2000" dirty="0"/>
              <a:t>。在这种架构下</a:t>
            </a:r>
            <a:r>
              <a:rPr lang="en-US" altLang="zh-CN" sz="2000" dirty="0" err="1"/>
              <a:t>NameNode</a:t>
            </a:r>
            <a:r>
              <a:rPr lang="zh-CN" altLang="en-US" sz="2000" dirty="0"/>
              <a:t>是整个系统的单点，一旦出现故障对可用性是致命的。</a:t>
            </a:r>
          </a:p>
        </p:txBody>
      </p:sp>
      <p:pic>
        <p:nvPicPr>
          <p:cNvPr id="3" name="图片 2"/>
          <p:cNvPicPr>
            <a:picLocks noChangeAspect="1"/>
          </p:cNvPicPr>
          <p:nvPr/>
        </p:nvPicPr>
        <p:blipFill>
          <a:blip r:embed="rId3"/>
          <a:stretch>
            <a:fillRect/>
          </a:stretch>
        </p:blipFill>
        <p:spPr>
          <a:xfrm>
            <a:off x="3739294" y="1216025"/>
            <a:ext cx="8290145" cy="4594670"/>
          </a:xfrm>
          <a:prstGeom prst="rect">
            <a:avLst/>
          </a:prstGeom>
        </p:spPr>
      </p:pic>
    </p:spTree>
    <p:extLst>
      <p:ext uri="{BB962C8B-B14F-4D97-AF65-F5344CB8AC3E}">
        <p14:creationId xmlns:p14="http://schemas.microsoft.com/office/powerpoint/2010/main" val="38546055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HDFS 2.0 HA</a:t>
            </a:r>
            <a:r>
              <a:rPr lang="zh-CN" altLang="en-US" smtClean="0"/>
              <a:t>方案</a:t>
            </a:r>
            <a:endParaRPr lang="zh-CN" altLang="en-US"/>
          </a:p>
        </p:txBody>
      </p:sp>
      <p:pic>
        <p:nvPicPr>
          <p:cNvPr id="6" name="图片 5"/>
          <p:cNvPicPr>
            <a:picLocks noChangeAspect="1"/>
          </p:cNvPicPr>
          <p:nvPr/>
        </p:nvPicPr>
        <p:blipFill>
          <a:blip r:embed="rId2"/>
          <a:stretch>
            <a:fillRect/>
          </a:stretch>
        </p:blipFill>
        <p:spPr>
          <a:xfrm>
            <a:off x="5839777" y="483325"/>
            <a:ext cx="5955983" cy="6178005"/>
          </a:xfrm>
          <a:prstGeom prst="rect">
            <a:avLst/>
          </a:prstGeom>
        </p:spPr>
      </p:pic>
      <p:sp>
        <p:nvSpPr>
          <p:cNvPr id="7" name="内容占位符 3"/>
          <p:cNvSpPr>
            <a:spLocks noGrp="1"/>
          </p:cNvSpPr>
          <p:nvPr>
            <p:ph sz="half" idx="1"/>
          </p:nvPr>
        </p:nvSpPr>
        <p:spPr>
          <a:xfrm>
            <a:off x="579120" y="1216024"/>
            <a:ext cx="5049520" cy="4930775"/>
          </a:xfrm>
        </p:spPr>
        <p:txBody>
          <a:bodyPr>
            <a:normAutofit/>
          </a:bodyPr>
          <a:lstStyle/>
          <a:p>
            <a:pPr marL="0" indent="0">
              <a:buNone/>
            </a:pPr>
            <a:r>
              <a:rPr lang="zh-CN" altLang="en-US" sz="2400" smtClean="0"/>
              <a:t>共享存储</a:t>
            </a:r>
            <a:endParaRPr lang="en-US" altLang="zh-CN" sz="2400" smtClean="0"/>
          </a:p>
          <a:p>
            <a:r>
              <a:rPr lang="en-US" altLang="zh-CN" sz="2400" smtClean="0"/>
              <a:t>NFS</a:t>
            </a:r>
            <a:r>
              <a:rPr lang="zh-CN" altLang="en-US" sz="2400" smtClean="0"/>
              <a:t>：</a:t>
            </a:r>
            <a:r>
              <a:rPr lang="en-US" altLang="zh-CN" sz="2400" smtClean="0"/>
              <a:t>Network File System</a:t>
            </a:r>
          </a:p>
          <a:p>
            <a:r>
              <a:rPr lang="en-US" altLang="zh-CN" sz="2400" smtClean="0"/>
              <a:t>QJM</a:t>
            </a:r>
            <a:r>
              <a:rPr lang="zh-CN" altLang="en-US" sz="2400" smtClean="0"/>
              <a:t>：</a:t>
            </a:r>
            <a:r>
              <a:rPr lang="en-US" altLang="zh-CN" sz="2400" smtClean="0"/>
              <a:t>Quorum</a:t>
            </a:r>
            <a:r>
              <a:rPr lang="zh-CN" altLang="en-US" sz="2400" smtClean="0"/>
              <a:t> </a:t>
            </a:r>
            <a:r>
              <a:rPr lang="en-US" altLang="zh-CN" sz="2400" smtClean="0"/>
              <a:t>Journal Manager</a:t>
            </a:r>
          </a:p>
        </p:txBody>
      </p:sp>
    </p:spTree>
    <p:extLst>
      <p:ext uri="{BB962C8B-B14F-4D97-AF65-F5344CB8AC3E}">
        <p14:creationId xmlns:p14="http://schemas.microsoft.com/office/powerpoint/2010/main" val="41168006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AvatarNode</a:t>
            </a:r>
            <a:r>
              <a:rPr lang="zh-CN" altLang="en-US" smtClean="0"/>
              <a:t>方案</a:t>
            </a:r>
            <a:endParaRPr lang="zh-CN" altLang="en-US"/>
          </a:p>
        </p:txBody>
      </p:sp>
      <p:sp>
        <p:nvSpPr>
          <p:cNvPr id="4" name="内容占位符 3"/>
          <p:cNvSpPr>
            <a:spLocks noGrp="1"/>
          </p:cNvSpPr>
          <p:nvPr>
            <p:ph sz="half" idx="1"/>
          </p:nvPr>
        </p:nvSpPr>
        <p:spPr>
          <a:xfrm>
            <a:off x="223520" y="1216024"/>
            <a:ext cx="4260214" cy="4930775"/>
          </a:xfrm>
        </p:spPr>
        <p:txBody>
          <a:bodyPr>
            <a:normAutofit/>
          </a:bodyPr>
          <a:lstStyle/>
          <a:p>
            <a:pPr marL="0" indent="0">
              <a:buNone/>
            </a:pPr>
            <a:r>
              <a:rPr lang="zh-CN" altLang="en-US" sz="2000"/>
              <a:t>在</a:t>
            </a:r>
            <a:r>
              <a:rPr lang="en-US" altLang="zh-CN" sz="2000"/>
              <a:t>AvatarNode</a:t>
            </a:r>
            <a:r>
              <a:rPr lang="zh-CN" altLang="en-US" sz="2000"/>
              <a:t>方案中</a:t>
            </a:r>
            <a:r>
              <a:rPr lang="zh-CN" altLang="en-US" sz="2000" smtClean="0"/>
              <a:t>使用</a:t>
            </a:r>
            <a:r>
              <a:rPr lang="en-US" altLang="zh-CN" sz="2000" smtClean="0"/>
              <a:t>Primary </a:t>
            </a:r>
            <a:r>
              <a:rPr lang="en-US" altLang="zh-CN" sz="2000"/>
              <a:t>NameNode</a:t>
            </a:r>
            <a:r>
              <a:rPr lang="zh-CN" altLang="en-US" sz="2000" smtClean="0"/>
              <a:t>，</a:t>
            </a:r>
            <a:r>
              <a:rPr lang="en-US" altLang="zh-CN" sz="2000" smtClean="0"/>
              <a:t>Standby </a:t>
            </a:r>
            <a:r>
              <a:rPr lang="en-US" altLang="zh-CN" sz="2000"/>
              <a:t>NameNode</a:t>
            </a:r>
            <a:r>
              <a:rPr lang="zh-CN" altLang="en-US" sz="2000"/>
              <a:t>及</a:t>
            </a:r>
            <a:r>
              <a:rPr lang="en-US" altLang="zh-CN" sz="2000"/>
              <a:t>NFS</a:t>
            </a:r>
            <a:r>
              <a:rPr lang="zh-CN" altLang="en-US" sz="2000"/>
              <a:t>配合通过共享的方式管理</a:t>
            </a:r>
            <a:r>
              <a:rPr lang="en-US" altLang="zh-CN" sz="2000"/>
              <a:t>HDFS</a:t>
            </a:r>
            <a:r>
              <a:rPr lang="zh-CN" altLang="en-US" sz="2000"/>
              <a:t>部分元数据</a:t>
            </a:r>
            <a:r>
              <a:rPr lang="en-US" altLang="zh-CN" sz="2000"/>
              <a:t>EditLog</a:t>
            </a:r>
            <a:r>
              <a:rPr lang="zh-CN" altLang="en-US" sz="2000"/>
              <a:t>。</a:t>
            </a:r>
            <a:r>
              <a:rPr lang="zh-CN" altLang="en-US" sz="2000" smtClean="0"/>
              <a:t>其中</a:t>
            </a:r>
            <a:r>
              <a:rPr lang="en-US" altLang="zh-CN" sz="2000" smtClean="0"/>
              <a:t>Primary </a:t>
            </a:r>
            <a:r>
              <a:rPr lang="en-US" altLang="zh-CN" sz="2000"/>
              <a:t>NameNode</a:t>
            </a:r>
            <a:r>
              <a:rPr lang="zh-CN" altLang="en-US" sz="2000"/>
              <a:t>提供读写服务，并将</a:t>
            </a:r>
            <a:r>
              <a:rPr lang="en-US" altLang="zh-CN" sz="2000"/>
              <a:t>Editlog</a:t>
            </a:r>
            <a:r>
              <a:rPr lang="zh-CN" altLang="en-US" sz="2000"/>
              <a:t>写入到共享存储</a:t>
            </a:r>
            <a:r>
              <a:rPr lang="en-US" altLang="zh-CN" sz="2000"/>
              <a:t>NFS</a:t>
            </a:r>
            <a:r>
              <a:rPr lang="zh-CN" altLang="en-US" sz="2000"/>
              <a:t>上</a:t>
            </a:r>
            <a:r>
              <a:rPr lang="zh-CN" altLang="en-US" sz="2000" smtClean="0"/>
              <a:t>，</a:t>
            </a:r>
            <a:r>
              <a:rPr lang="en-US" altLang="zh-CN" sz="2000" smtClean="0"/>
              <a:t>Standby </a:t>
            </a:r>
            <a:r>
              <a:rPr lang="en-US" altLang="zh-CN" sz="2000"/>
              <a:t>NameNode</a:t>
            </a:r>
            <a:r>
              <a:rPr lang="zh-CN" altLang="en-US" sz="2000"/>
              <a:t>从共享存储</a:t>
            </a:r>
            <a:r>
              <a:rPr lang="en-US" altLang="zh-CN" sz="2000"/>
              <a:t>NFS</a:t>
            </a:r>
            <a:r>
              <a:rPr lang="zh-CN" altLang="en-US" sz="2000"/>
              <a:t>上读取</a:t>
            </a:r>
            <a:r>
              <a:rPr lang="en-US" altLang="zh-CN" sz="2000"/>
              <a:t>Editlog</a:t>
            </a:r>
            <a:r>
              <a:rPr lang="zh-CN" altLang="en-US" sz="2000"/>
              <a:t>数据并回放，这样尽可能保持与</a:t>
            </a:r>
            <a:r>
              <a:rPr lang="en-US" altLang="zh-CN" sz="2000"/>
              <a:t>Primary</a:t>
            </a:r>
            <a:r>
              <a:rPr lang="zh-CN" altLang="en-US" sz="2000"/>
              <a:t>之间状态一致</a:t>
            </a:r>
            <a:r>
              <a:rPr lang="zh-CN" altLang="en-US" sz="2000" smtClean="0"/>
              <a:t>。</a:t>
            </a:r>
            <a:endParaRPr lang="en-US" altLang="zh-CN" sz="2000" smtClean="0"/>
          </a:p>
          <a:p>
            <a:pPr marL="0" indent="0">
              <a:buNone/>
            </a:pPr>
            <a:r>
              <a:rPr lang="en-US" altLang="zh-CN" sz="2000" smtClean="0"/>
              <a:t>NameNode</a:t>
            </a:r>
            <a:r>
              <a:rPr lang="zh-CN" altLang="en-US" sz="2000"/>
              <a:t>具备了热备能力，一旦</a:t>
            </a:r>
            <a:r>
              <a:rPr lang="en-US" altLang="zh-CN" sz="2000"/>
              <a:t>Primary NameNode</a:t>
            </a:r>
            <a:r>
              <a:rPr lang="zh-CN" altLang="en-US" sz="2000"/>
              <a:t>出现故障</a:t>
            </a:r>
            <a:r>
              <a:rPr lang="zh-CN" altLang="en-US" sz="2000" smtClean="0"/>
              <a:t>，</a:t>
            </a:r>
            <a:r>
              <a:rPr lang="en-US" altLang="zh-CN" sz="2000" smtClean="0"/>
              <a:t>Standby </a:t>
            </a:r>
            <a:r>
              <a:rPr lang="en-US" altLang="zh-CN" sz="2000"/>
              <a:t>NameNode</a:t>
            </a:r>
            <a:r>
              <a:rPr lang="zh-CN" altLang="en-US" sz="2000"/>
              <a:t>可以在极短时间内接管</a:t>
            </a:r>
            <a:r>
              <a:rPr lang="en-US" altLang="zh-CN" sz="2000"/>
              <a:t>HDFS</a:t>
            </a:r>
            <a:r>
              <a:rPr lang="zh-CN" altLang="en-US" sz="2000"/>
              <a:t>的读写请求，真正实现了</a:t>
            </a:r>
            <a:r>
              <a:rPr lang="en-US" altLang="zh-CN" sz="2000"/>
              <a:t>HDFS</a:t>
            </a:r>
            <a:r>
              <a:rPr lang="zh-CN" altLang="en-US" sz="2000"/>
              <a:t>的高可用</a:t>
            </a:r>
            <a:r>
              <a:rPr lang="zh-CN" altLang="en-US" sz="2000" smtClean="0"/>
              <a:t>。</a:t>
            </a:r>
            <a:endParaRPr lang="en-US" altLang="zh-CN" sz="2000" smtClean="0"/>
          </a:p>
          <a:p>
            <a:pPr marL="0" indent="0">
              <a:buNone/>
            </a:pPr>
            <a:r>
              <a:rPr lang="zh-CN" altLang="en-US" sz="2000"/>
              <a:t>问题主要是共享存储</a:t>
            </a:r>
            <a:r>
              <a:rPr lang="en-US" altLang="zh-CN" sz="2000"/>
              <a:t>NFS</a:t>
            </a:r>
            <a:r>
              <a:rPr lang="zh-CN" altLang="en-US" sz="2000"/>
              <a:t>成为新的</a:t>
            </a:r>
            <a:r>
              <a:rPr lang="en-US" altLang="zh-CN" sz="2000"/>
              <a:t>SPOF</a:t>
            </a:r>
            <a:r>
              <a:rPr lang="zh-CN" altLang="en-US" sz="2000"/>
              <a:t>，必须保证其高</a:t>
            </a:r>
            <a:r>
              <a:rPr lang="zh-CN" altLang="en-US" sz="2000" smtClean="0"/>
              <a:t>可用。</a:t>
            </a:r>
            <a:endParaRPr lang="en-US" altLang="zh-CN" sz="2000" smtClean="0"/>
          </a:p>
          <a:p>
            <a:pPr marL="0" indent="0">
              <a:buNone/>
            </a:pPr>
            <a:endParaRPr lang="zh-CN" altLang="en-US" sz="2000"/>
          </a:p>
        </p:txBody>
      </p:sp>
      <p:pic>
        <p:nvPicPr>
          <p:cNvPr id="1026" name="Picture 2" descr="https://hexiaoqiao.github.io/images/ha/facebookavata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3735" y="1081722"/>
            <a:ext cx="7629525" cy="4552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85493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Zookeeper</a:t>
            </a:r>
            <a:r>
              <a:rPr lang="zh-CN" altLang="en-US" smtClean="0"/>
              <a:t>架构图</a:t>
            </a:r>
            <a:endParaRPr lang="zh-CN" altLang="en-US"/>
          </a:p>
        </p:txBody>
      </p:sp>
      <p:pic>
        <p:nvPicPr>
          <p:cNvPr id="4" name="内容占位符 3"/>
          <p:cNvPicPr>
            <a:picLocks noGrp="1" noChangeAspect="1"/>
          </p:cNvPicPr>
          <p:nvPr>
            <p:ph idx="1"/>
          </p:nvPr>
        </p:nvPicPr>
        <p:blipFill>
          <a:blip r:embed="rId2"/>
          <a:stretch>
            <a:fillRect/>
          </a:stretch>
        </p:blipFill>
        <p:spPr>
          <a:xfrm>
            <a:off x="685800" y="1138396"/>
            <a:ext cx="10476986" cy="3230404"/>
          </a:xfrm>
          <a:prstGeom prst="rect">
            <a:avLst/>
          </a:prstGeom>
        </p:spPr>
      </p:pic>
      <p:sp>
        <p:nvSpPr>
          <p:cNvPr id="5" name="内容占位符 3"/>
          <p:cNvSpPr txBox="1">
            <a:spLocks/>
          </p:cNvSpPr>
          <p:nvPr/>
        </p:nvSpPr>
        <p:spPr>
          <a:xfrm>
            <a:off x="685800" y="4795520"/>
            <a:ext cx="11008360" cy="13512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zh-CN" altLang="en-US" sz="2000"/>
          </a:p>
        </p:txBody>
      </p:sp>
      <p:sp>
        <p:nvSpPr>
          <p:cNvPr id="6" name="矩形 5"/>
          <p:cNvSpPr/>
          <p:nvPr/>
        </p:nvSpPr>
        <p:spPr>
          <a:xfrm>
            <a:off x="685800" y="4686329"/>
            <a:ext cx="10476986" cy="1569660"/>
          </a:xfrm>
          <a:prstGeom prst="rect">
            <a:avLst/>
          </a:prstGeom>
        </p:spPr>
        <p:txBody>
          <a:bodyPr wrap="square">
            <a:spAutoFit/>
          </a:bodyPr>
          <a:lstStyle/>
          <a:p>
            <a:r>
              <a:rPr lang="zh-CN" altLang="en-US" sz="2400"/>
              <a:t>每一个</a:t>
            </a:r>
            <a:r>
              <a:rPr lang="en-US" altLang="zh-CN" sz="2400"/>
              <a:t>Server</a:t>
            </a:r>
            <a:r>
              <a:rPr lang="zh-CN" altLang="en-US" sz="2400"/>
              <a:t>代表一个安装</a:t>
            </a:r>
            <a:r>
              <a:rPr lang="en-US" altLang="zh-CN" sz="2400"/>
              <a:t>Zookeeper</a:t>
            </a:r>
            <a:r>
              <a:rPr lang="zh-CN" altLang="en-US" sz="2400"/>
              <a:t>服务的服务器。组成 </a:t>
            </a:r>
            <a:r>
              <a:rPr lang="en-US" altLang="zh-CN" sz="2400"/>
              <a:t>ZooKeeper </a:t>
            </a:r>
            <a:r>
              <a:rPr lang="zh-CN" altLang="en-US" sz="2400"/>
              <a:t>服务的服务器都会在内存中维护当前的服务器状态，并且每台服务器之间都互相保持着通信。集群间通过 </a:t>
            </a:r>
            <a:r>
              <a:rPr lang="en-US" altLang="zh-CN" sz="2400" smtClean="0"/>
              <a:t>ZAB</a:t>
            </a:r>
            <a:r>
              <a:rPr lang="zh-CN" altLang="en-US" sz="2400" smtClean="0"/>
              <a:t>协议</a:t>
            </a:r>
            <a:r>
              <a:rPr lang="zh-CN" altLang="en-US" sz="2400"/>
              <a:t>（</a:t>
            </a:r>
            <a:r>
              <a:rPr lang="en-US" altLang="zh-CN" sz="2400"/>
              <a:t>Zookeeper Atomic Broadcast</a:t>
            </a:r>
            <a:r>
              <a:rPr lang="zh-CN" altLang="en-US" sz="2400"/>
              <a:t>）来保持数据的一致性。</a:t>
            </a:r>
          </a:p>
        </p:txBody>
      </p:sp>
    </p:spTree>
    <p:extLst>
      <p:ext uri="{BB962C8B-B14F-4D97-AF65-F5344CB8AC3E}">
        <p14:creationId xmlns:p14="http://schemas.microsoft.com/office/powerpoint/2010/main" val="11265056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ZAB</a:t>
            </a:r>
            <a:r>
              <a:rPr lang="zh-CN" altLang="en-US" smtClean="0"/>
              <a:t>：</a:t>
            </a:r>
            <a:r>
              <a:rPr lang="en-US" altLang="zh-CN" smtClean="0"/>
              <a:t>Zookeeper Atomic Broadcast</a:t>
            </a:r>
            <a:endParaRPr lang="zh-CN" altLang="en-US"/>
          </a:p>
        </p:txBody>
      </p:sp>
      <p:sp>
        <p:nvSpPr>
          <p:cNvPr id="3" name="内容占位符 2"/>
          <p:cNvSpPr>
            <a:spLocks noGrp="1"/>
          </p:cNvSpPr>
          <p:nvPr>
            <p:ph idx="1"/>
          </p:nvPr>
        </p:nvSpPr>
        <p:spPr>
          <a:xfrm>
            <a:off x="726440" y="5252719"/>
            <a:ext cx="10515600" cy="1310323"/>
          </a:xfrm>
        </p:spPr>
        <p:txBody>
          <a:bodyPr>
            <a:noAutofit/>
          </a:bodyPr>
          <a:lstStyle/>
          <a:p>
            <a:pPr marL="0" indent="0">
              <a:buNone/>
            </a:pPr>
            <a:r>
              <a:rPr lang="en-US" altLang="zh-CN" sz="2000"/>
              <a:t>ZooKeeper </a:t>
            </a:r>
            <a:r>
              <a:rPr lang="zh-CN" altLang="en-US" sz="2000"/>
              <a:t>集群中的所有机器通过一个 </a:t>
            </a:r>
            <a:r>
              <a:rPr lang="en-US" altLang="zh-CN" sz="2000"/>
              <a:t>Leader </a:t>
            </a:r>
            <a:r>
              <a:rPr lang="zh-CN" altLang="en-US" sz="2000"/>
              <a:t>选举过程来选定一台称为 “</a:t>
            </a:r>
            <a:r>
              <a:rPr lang="en-US" altLang="zh-CN" sz="2000"/>
              <a:t>Leader” </a:t>
            </a:r>
            <a:r>
              <a:rPr lang="zh-CN" altLang="en-US" sz="2000"/>
              <a:t>的机器，</a:t>
            </a:r>
            <a:r>
              <a:rPr lang="en-US" altLang="zh-CN" sz="2000"/>
              <a:t>Leader </a:t>
            </a:r>
            <a:r>
              <a:rPr lang="zh-CN" altLang="en-US" sz="2000"/>
              <a:t>既可以为客户端提供写服务又能提供读服务。除了 </a:t>
            </a:r>
            <a:r>
              <a:rPr lang="en-US" altLang="zh-CN" sz="2000"/>
              <a:t>Leader </a:t>
            </a:r>
            <a:r>
              <a:rPr lang="zh-CN" altLang="en-US" sz="2000"/>
              <a:t>外，</a:t>
            </a:r>
            <a:r>
              <a:rPr lang="en-US" altLang="zh-CN" sz="2000"/>
              <a:t>Follower </a:t>
            </a:r>
            <a:r>
              <a:rPr lang="zh-CN" altLang="en-US" sz="2000"/>
              <a:t>和 </a:t>
            </a:r>
            <a:r>
              <a:rPr lang="en-US" altLang="zh-CN" sz="2000"/>
              <a:t>Observer </a:t>
            </a:r>
            <a:r>
              <a:rPr lang="zh-CN" altLang="en-US" sz="2000"/>
              <a:t>都只能提供读服务。</a:t>
            </a:r>
            <a:r>
              <a:rPr lang="en-US" altLang="zh-CN" sz="2000"/>
              <a:t>Follower </a:t>
            </a:r>
            <a:r>
              <a:rPr lang="zh-CN" altLang="en-US" sz="2000"/>
              <a:t>和 </a:t>
            </a:r>
            <a:r>
              <a:rPr lang="en-US" altLang="zh-CN" sz="2000"/>
              <a:t>Observer </a:t>
            </a:r>
            <a:r>
              <a:rPr lang="zh-CN" altLang="en-US" sz="2000"/>
              <a:t>唯一的区别在于 </a:t>
            </a:r>
            <a:r>
              <a:rPr lang="en-US" altLang="zh-CN" sz="2000"/>
              <a:t>Observer </a:t>
            </a:r>
            <a:r>
              <a:rPr lang="zh-CN" altLang="en-US" sz="2000"/>
              <a:t>机器不参与 </a:t>
            </a:r>
            <a:r>
              <a:rPr lang="en-US" altLang="zh-CN" sz="2000"/>
              <a:t>Leader </a:t>
            </a:r>
            <a:r>
              <a:rPr lang="zh-CN" altLang="en-US" sz="2000"/>
              <a:t>的选举过程，也不参与写操作的“过半写成功”策略，因此 </a:t>
            </a:r>
            <a:r>
              <a:rPr lang="en-US" altLang="zh-CN" sz="2000"/>
              <a:t>Observer </a:t>
            </a:r>
            <a:r>
              <a:rPr lang="zh-CN" altLang="en-US" sz="2000"/>
              <a:t>机器可以在不影响写性能的情况下提升集群的读性能。</a:t>
            </a:r>
          </a:p>
        </p:txBody>
      </p:sp>
      <p:pic>
        <p:nvPicPr>
          <p:cNvPr id="4" name="图片 3"/>
          <p:cNvPicPr>
            <a:picLocks noChangeAspect="1"/>
          </p:cNvPicPr>
          <p:nvPr/>
        </p:nvPicPr>
        <p:blipFill>
          <a:blip r:embed="rId2"/>
          <a:stretch>
            <a:fillRect/>
          </a:stretch>
        </p:blipFill>
        <p:spPr>
          <a:xfrm>
            <a:off x="726440" y="793931"/>
            <a:ext cx="10154920" cy="4207038"/>
          </a:xfrm>
          <a:prstGeom prst="rect">
            <a:avLst/>
          </a:prstGeom>
        </p:spPr>
      </p:pic>
    </p:spTree>
    <p:extLst>
      <p:ext uri="{BB962C8B-B14F-4D97-AF65-F5344CB8AC3E}">
        <p14:creationId xmlns:p14="http://schemas.microsoft.com/office/powerpoint/2010/main" val="4997702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ZAB</a:t>
            </a:r>
            <a:r>
              <a:rPr lang="zh-CN" altLang="en-US" smtClean="0"/>
              <a:t>选举流程</a:t>
            </a:r>
            <a:endParaRPr lang="zh-CN" altLang="en-US"/>
          </a:p>
        </p:txBody>
      </p:sp>
      <p:sp>
        <p:nvSpPr>
          <p:cNvPr id="3" name="内容占位符 2"/>
          <p:cNvSpPr>
            <a:spLocks noGrp="1"/>
          </p:cNvSpPr>
          <p:nvPr>
            <p:ph idx="1"/>
          </p:nvPr>
        </p:nvSpPr>
        <p:spPr>
          <a:xfrm>
            <a:off x="513080" y="966652"/>
            <a:ext cx="7005320" cy="5491298"/>
          </a:xfrm>
        </p:spPr>
        <p:txBody>
          <a:bodyPr>
            <a:noAutofit/>
          </a:bodyPr>
          <a:lstStyle/>
          <a:p>
            <a:r>
              <a:rPr lang="zh-CN" altLang="en-US" sz="1800"/>
              <a:t>所有节点第一票先选举自己</a:t>
            </a:r>
            <a:r>
              <a:rPr lang="zh-CN" altLang="en-US" sz="1800" smtClean="0"/>
              <a:t>当</a:t>
            </a:r>
            <a:r>
              <a:rPr lang="en-US" altLang="zh-CN" sz="1800" smtClean="0"/>
              <a:t>Leader</a:t>
            </a:r>
            <a:r>
              <a:rPr lang="zh-CN" altLang="en-US" sz="1800"/>
              <a:t>，将投票信息广播出去</a:t>
            </a:r>
            <a:r>
              <a:rPr lang="en-US" altLang="zh-CN" sz="1800"/>
              <a:t>;</a:t>
            </a:r>
          </a:p>
          <a:p>
            <a:r>
              <a:rPr lang="zh-CN" altLang="en-US" sz="1800"/>
              <a:t>从队列中接受投票信息</a:t>
            </a:r>
            <a:r>
              <a:rPr lang="en-US" altLang="zh-CN" sz="1800"/>
              <a:t>;</a:t>
            </a:r>
          </a:p>
          <a:p>
            <a:r>
              <a:rPr lang="zh-CN" altLang="en-US" sz="1800"/>
              <a:t>按照规则判断是否需要更改投票信息，将更改后的投票信息再次广播出去</a:t>
            </a:r>
            <a:r>
              <a:rPr lang="en-US" altLang="zh-CN" sz="1800"/>
              <a:t>;</a:t>
            </a:r>
          </a:p>
          <a:p>
            <a:r>
              <a:rPr lang="zh-CN" altLang="en-US" sz="1800"/>
              <a:t>判断是否有超过一半的投票选举同一个节点，如果是选举结束根据投票结果设置自己的服务状态，选举结束，否则继续进入投票流程</a:t>
            </a:r>
            <a:r>
              <a:rPr lang="zh-CN" altLang="en-US" sz="1800" smtClean="0"/>
              <a:t>。</a:t>
            </a:r>
            <a:endParaRPr lang="en-US" altLang="zh-CN" sz="1800" smtClean="0"/>
          </a:p>
          <a:p>
            <a:pPr marL="0" indent="0">
              <a:buNone/>
            </a:pPr>
            <a:r>
              <a:rPr lang="en-US" altLang="zh-CN" sz="1800" smtClean="0"/>
              <a:t>ZAB </a:t>
            </a:r>
            <a:r>
              <a:rPr lang="zh-CN" altLang="en-US" sz="1800"/>
              <a:t>协议的事务编号 </a:t>
            </a:r>
            <a:r>
              <a:rPr lang="en-US" altLang="zh-CN" sz="1800" smtClean="0"/>
              <a:t>ZXID</a:t>
            </a:r>
            <a:r>
              <a:rPr lang="zh-CN" altLang="en-US" sz="1800" smtClean="0"/>
              <a:t>设计</a:t>
            </a:r>
            <a:r>
              <a:rPr lang="zh-CN" altLang="en-US" sz="1800"/>
              <a:t>中，</a:t>
            </a:r>
            <a:r>
              <a:rPr lang="en-US" altLang="zh-CN" sz="1800" smtClean="0"/>
              <a:t>ZXID</a:t>
            </a:r>
            <a:r>
              <a:rPr lang="zh-CN" altLang="en-US" sz="1800" smtClean="0"/>
              <a:t>是</a:t>
            </a:r>
            <a:r>
              <a:rPr lang="zh-CN" altLang="en-US" sz="1800"/>
              <a:t>一个 </a:t>
            </a:r>
            <a:r>
              <a:rPr lang="en-US" altLang="zh-CN" sz="1800"/>
              <a:t>64 </a:t>
            </a:r>
            <a:r>
              <a:rPr lang="zh-CN" altLang="en-US" sz="1800"/>
              <a:t>位的数字，其中低 </a:t>
            </a:r>
            <a:r>
              <a:rPr lang="en-US" altLang="zh-CN" sz="1800"/>
              <a:t>32 </a:t>
            </a:r>
            <a:r>
              <a:rPr lang="zh-CN" altLang="en-US" sz="1800"/>
              <a:t>位是一个简单的单调递增的计数器，针对客户端每一个事务请求，计数器加 </a:t>
            </a:r>
            <a:r>
              <a:rPr lang="en-US" altLang="zh-CN" sz="1800"/>
              <a:t>1</a:t>
            </a:r>
            <a:r>
              <a:rPr lang="zh-CN" altLang="en-US" sz="1800"/>
              <a:t>；而高 </a:t>
            </a:r>
            <a:r>
              <a:rPr lang="en-US" altLang="zh-CN" sz="1800"/>
              <a:t>32 </a:t>
            </a:r>
            <a:r>
              <a:rPr lang="zh-CN" altLang="en-US" sz="1800"/>
              <a:t>位则代表 </a:t>
            </a:r>
            <a:r>
              <a:rPr lang="en-US" altLang="zh-CN" sz="1800"/>
              <a:t>Leader </a:t>
            </a:r>
            <a:r>
              <a:rPr lang="zh-CN" altLang="en-US" sz="1800"/>
              <a:t>周期 </a:t>
            </a:r>
            <a:r>
              <a:rPr lang="en-US" altLang="zh-CN" sz="1800"/>
              <a:t>epoch </a:t>
            </a:r>
            <a:r>
              <a:rPr lang="zh-CN" altLang="en-US" sz="1800"/>
              <a:t>的编号，每个当选产生一个新的 </a:t>
            </a:r>
            <a:r>
              <a:rPr lang="en-US" altLang="zh-CN" sz="1800"/>
              <a:t>Leader </a:t>
            </a:r>
            <a:r>
              <a:rPr lang="zh-CN" altLang="en-US" sz="1800"/>
              <a:t>服务器，就会从这个 </a:t>
            </a:r>
            <a:r>
              <a:rPr lang="en-US" altLang="zh-CN" sz="1800"/>
              <a:t>Leader </a:t>
            </a:r>
            <a:r>
              <a:rPr lang="zh-CN" altLang="en-US" sz="1800"/>
              <a:t>服务器上取出其本地日志中最大事务的</a:t>
            </a:r>
            <a:r>
              <a:rPr lang="en-US" altLang="zh-CN" sz="1800"/>
              <a:t>ZXID</a:t>
            </a:r>
            <a:r>
              <a:rPr lang="zh-CN" altLang="en-US" sz="1800"/>
              <a:t>，并从中读取 </a:t>
            </a:r>
            <a:r>
              <a:rPr lang="en-US" altLang="zh-CN" sz="1800"/>
              <a:t>epoch </a:t>
            </a:r>
            <a:r>
              <a:rPr lang="zh-CN" altLang="en-US" sz="1800"/>
              <a:t>值，然后加 </a:t>
            </a:r>
            <a:r>
              <a:rPr lang="en-US" altLang="zh-CN" sz="1800"/>
              <a:t>1</a:t>
            </a:r>
            <a:r>
              <a:rPr lang="zh-CN" altLang="en-US" sz="1800"/>
              <a:t>，以此作为新的 </a:t>
            </a:r>
            <a:r>
              <a:rPr lang="en-US" altLang="zh-CN" sz="1800"/>
              <a:t>epoch</a:t>
            </a:r>
            <a:r>
              <a:rPr lang="zh-CN" altLang="en-US" sz="1800"/>
              <a:t>，并将低 </a:t>
            </a:r>
            <a:r>
              <a:rPr lang="en-US" altLang="zh-CN" sz="1800"/>
              <a:t>32 </a:t>
            </a:r>
            <a:r>
              <a:rPr lang="zh-CN" altLang="en-US" sz="1800"/>
              <a:t>位从 </a:t>
            </a:r>
            <a:r>
              <a:rPr lang="en-US" altLang="zh-CN" sz="1800"/>
              <a:t>0 </a:t>
            </a:r>
            <a:r>
              <a:rPr lang="zh-CN" altLang="en-US" sz="1800"/>
              <a:t>开始计数</a:t>
            </a:r>
            <a:r>
              <a:rPr lang="zh-CN" altLang="en-US" sz="1800" smtClean="0"/>
              <a:t>。成为</a:t>
            </a:r>
            <a:r>
              <a:rPr lang="en-US" altLang="zh-CN" sz="1800"/>
              <a:t>L</a:t>
            </a:r>
            <a:r>
              <a:rPr lang="en-US" altLang="zh-CN" sz="1800" smtClean="0"/>
              <a:t>eader</a:t>
            </a:r>
            <a:r>
              <a:rPr lang="zh-CN" altLang="en-US" sz="1800" smtClean="0"/>
              <a:t>的条件：</a:t>
            </a:r>
            <a:endParaRPr lang="zh-CN" altLang="en-US" sz="1800"/>
          </a:p>
          <a:p>
            <a:pPr marL="342900" indent="-342900">
              <a:buFont typeface="+mj-lt"/>
              <a:buAutoNum type="arabicPeriod"/>
            </a:pPr>
            <a:r>
              <a:rPr lang="zh-CN" altLang="en-US" sz="1800"/>
              <a:t>选</a:t>
            </a:r>
            <a:r>
              <a:rPr lang="en-US" altLang="zh-CN" sz="1800"/>
              <a:t>epoch</a:t>
            </a:r>
            <a:r>
              <a:rPr lang="zh-CN" altLang="en-US" sz="1800"/>
              <a:t>最大的</a:t>
            </a:r>
          </a:p>
          <a:p>
            <a:pPr marL="342900" indent="-342900">
              <a:buFont typeface="+mj-lt"/>
              <a:buAutoNum type="arabicPeriod"/>
            </a:pPr>
            <a:r>
              <a:rPr lang="en-US" altLang="zh-CN" sz="1800"/>
              <a:t>epoch</a:t>
            </a:r>
            <a:r>
              <a:rPr lang="zh-CN" altLang="en-US" sz="1800"/>
              <a:t>相等，</a:t>
            </a:r>
            <a:r>
              <a:rPr lang="zh-CN" altLang="en-US" sz="1800" smtClean="0"/>
              <a:t>选</a:t>
            </a:r>
            <a:r>
              <a:rPr lang="en-US" altLang="zh-CN" sz="1800" smtClean="0"/>
              <a:t>ZXID</a:t>
            </a:r>
            <a:r>
              <a:rPr lang="zh-CN" altLang="en-US" sz="1800" smtClean="0"/>
              <a:t>最大</a:t>
            </a:r>
            <a:r>
              <a:rPr lang="zh-CN" altLang="en-US" sz="1800"/>
              <a:t>的</a:t>
            </a:r>
          </a:p>
          <a:p>
            <a:pPr marL="342900" indent="-342900">
              <a:buFont typeface="+mj-lt"/>
              <a:buAutoNum type="arabicPeriod"/>
            </a:pPr>
            <a:r>
              <a:rPr lang="en-US" altLang="zh-CN" sz="1800"/>
              <a:t>epoch</a:t>
            </a:r>
            <a:r>
              <a:rPr lang="zh-CN" altLang="en-US" sz="1800" smtClean="0"/>
              <a:t>和</a:t>
            </a:r>
            <a:r>
              <a:rPr lang="en-US" altLang="zh-CN" sz="1800"/>
              <a:t>ZXID</a:t>
            </a:r>
            <a:r>
              <a:rPr lang="zh-CN" altLang="en-US" sz="1800" smtClean="0"/>
              <a:t>都</a:t>
            </a:r>
            <a:r>
              <a:rPr lang="zh-CN" altLang="en-US" sz="1800"/>
              <a:t>相等，选择</a:t>
            </a:r>
            <a:r>
              <a:rPr lang="en-US" altLang="zh-CN" sz="1800"/>
              <a:t>server id</a:t>
            </a:r>
            <a:r>
              <a:rPr lang="zh-CN" altLang="en-US" sz="1800"/>
              <a:t>最大</a:t>
            </a:r>
            <a:r>
              <a:rPr lang="zh-CN" altLang="en-US" sz="1800" smtClean="0"/>
              <a:t>的（配置中的</a:t>
            </a:r>
            <a:r>
              <a:rPr lang="en-US" altLang="zh-CN" sz="1800" smtClean="0"/>
              <a:t>myid</a:t>
            </a:r>
            <a:r>
              <a:rPr lang="zh-CN" altLang="en-US" sz="1800" smtClean="0"/>
              <a:t>）</a:t>
            </a:r>
            <a:endParaRPr lang="zh-CN" altLang="en-US" sz="1800"/>
          </a:p>
          <a:p>
            <a:endParaRPr lang="zh-CN" altLang="en-US" sz="1800"/>
          </a:p>
        </p:txBody>
      </p:sp>
      <p:pic>
        <p:nvPicPr>
          <p:cNvPr id="6" name="图片 5"/>
          <p:cNvPicPr>
            <a:picLocks noChangeAspect="1"/>
          </p:cNvPicPr>
          <p:nvPr/>
        </p:nvPicPr>
        <p:blipFill>
          <a:blip r:embed="rId2"/>
          <a:stretch>
            <a:fillRect/>
          </a:stretch>
        </p:blipFill>
        <p:spPr>
          <a:xfrm>
            <a:off x="7772400" y="0"/>
            <a:ext cx="4419600" cy="6826704"/>
          </a:xfrm>
          <a:prstGeom prst="rect">
            <a:avLst/>
          </a:prstGeom>
        </p:spPr>
      </p:pic>
    </p:spTree>
    <p:extLst>
      <p:ext uri="{BB962C8B-B14F-4D97-AF65-F5344CB8AC3E}">
        <p14:creationId xmlns:p14="http://schemas.microsoft.com/office/powerpoint/2010/main" val="365811085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ZAB</a:t>
            </a:r>
            <a:r>
              <a:rPr lang="zh-CN" altLang="en-US"/>
              <a:t>广播</a:t>
            </a:r>
            <a:r>
              <a:rPr lang="zh-CN" altLang="en-US" smtClean="0"/>
              <a:t>流程</a:t>
            </a:r>
            <a:endParaRPr lang="zh-CN" altLang="en-US"/>
          </a:p>
        </p:txBody>
      </p:sp>
      <p:sp>
        <p:nvSpPr>
          <p:cNvPr id="3" name="内容占位符 2"/>
          <p:cNvSpPr>
            <a:spLocks noGrp="1"/>
          </p:cNvSpPr>
          <p:nvPr>
            <p:ph idx="1"/>
          </p:nvPr>
        </p:nvSpPr>
        <p:spPr>
          <a:xfrm>
            <a:off x="386080" y="966652"/>
            <a:ext cx="4013200" cy="5034098"/>
          </a:xfrm>
        </p:spPr>
        <p:txBody>
          <a:bodyPr>
            <a:noAutofit/>
          </a:bodyPr>
          <a:lstStyle/>
          <a:p>
            <a:r>
              <a:rPr lang="en-US" altLang="zh-CN" sz="1800"/>
              <a:t>Leader</a:t>
            </a:r>
            <a:r>
              <a:rPr lang="zh-CN" altLang="en-US" sz="1800"/>
              <a:t>收到客户端的写请求，生成一个事务</a:t>
            </a:r>
            <a:r>
              <a:rPr lang="en-US" altLang="zh-CN" sz="1800"/>
              <a:t>(Proposal)</a:t>
            </a:r>
            <a:r>
              <a:rPr lang="zh-CN" altLang="en-US" sz="1800"/>
              <a:t>，其中包含了</a:t>
            </a:r>
            <a:r>
              <a:rPr lang="en-US" altLang="zh-CN" sz="1800"/>
              <a:t>zxid;</a:t>
            </a:r>
          </a:p>
          <a:p>
            <a:r>
              <a:rPr lang="en-US" altLang="zh-CN" sz="1800"/>
              <a:t>Leader</a:t>
            </a:r>
            <a:r>
              <a:rPr lang="zh-CN" altLang="en-US" sz="1800"/>
              <a:t>开始广播该事务，需要注意的是所有节点的通讯都是由一个</a:t>
            </a:r>
            <a:r>
              <a:rPr lang="en-US" altLang="zh-CN" sz="1800"/>
              <a:t>FIFO</a:t>
            </a:r>
            <a:r>
              <a:rPr lang="zh-CN" altLang="en-US" sz="1800"/>
              <a:t>的队列维护的</a:t>
            </a:r>
            <a:r>
              <a:rPr lang="en-US" altLang="zh-CN" sz="1800"/>
              <a:t>;</a:t>
            </a:r>
          </a:p>
          <a:p>
            <a:r>
              <a:rPr lang="en-US" altLang="zh-CN" sz="1800"/>
              <a:t>Follower</a:t>
            </a:r>
            <a:r>
              <a:rPr lang="zh-CN" altLang="en-US" sz="1800"/>
              <a:t>接受到事务之后，将事务写入本地磁盘，写入成功之后返回</a:t>
            </a:r>
            <a:r>
              <a:rPr lang="en-US" altLang="zh-CN" sz="1800"/>
              <a:t>Leader</a:t>
            </a:r>
            <a:r>
              <a:rPr lang="zh-CN" altLang="en-US" sz="1800"/>
              <a:t>一个</a:t>
            </a:r>
            <a:r>
              <a:rPr lang="en-US" altLang="zh-CN" sz="1800"/>
              <a:t>ACK;</a:t>
            </a:r>
          </a:p>
          <a:p>
            <a:r>
              <a:rPr lang="en-US" altLang="zh-CN" sz="1800"/>
              <a:t>Leader</a:t>
            </a:r>
            <a:r>
              <a:rPr lang="zh-CN" altLang="en-US" sz="1800"/>
              <a:t>收到过半的</a:t>
            </a:r>
            <a:r>
              <a:rPr lang="en-US" altLang="zh-CN" sz="1800"/>
              <a:t>ACK</a:t>
            </a:r>
            <a:r>
              <a:rPr lang="zh-CN" altLang="en-US" sz="1800"/>
              <a:t>之后，开始提交本事务，并广播事务提交信息</a:t>
            </a:r>
          </a:p>
          <a:p>
            <a:r>
              <a:rPr lang="en-US" altLang="zh-CN" sz="1800" smtClean="0"/>
              <a:t>Follower</a:t>
            </a:r>
            <a:r>
              <a:rPr lang="zh-CN" altLang="en-US" sz="1800" smtClean="0"/>
              <a:t>节点</a:t>
            </a:r>
            <a:r>
              <a:rPr lang="zh-CN" altLang="en-US" sz="1800"/>
              <a:t>开始提交本事务</a:t>
            </a:r>
            <a:r>
              <a:rPr lang="zh-CN" altLang="en-US" sz="1800" smtClean="0"/>
              <a:t>。</a:t>
            </a:r>
            <a:endParaRPr lang="en-US" altLang="zh-CN" sz="1800" smtClean="0"/>
          </a:p>
          <a:p>
            <a:r>
              <a:rPr lang="zh-CN" altLang="en-US" sz="1800"/>
              <a:t>如果接收到事务请求的是 </a:t>
            </a:r>
            <a:r>
              <a:rPr lang="en-US" altLang="zh-CN" sz="1800"/>
              <a:t>Follower </a:t>
            </a:r>
            <a:r>
              <a:rPr lang="zh-CN" altLang="en-US" sz="1800"/>
              <a:t>服务器，它会将请求转发给 </a:t>
            </a:r>
            <a:r>
              <a:rPr lang="en-US" altLang="zh-CN" sz="1800"/>
              <a:t>Leader </a:t>
            </a:r>
            <a:r>
              <a:rPr lang="zh-CN" altLang="en-US" sz="1800"/>
              <a:t>服务器处理。</a:t>
            </a:r>
          </a:p>
        </p:txBody>
      </p:sp>
      <p:pic>
        <p:nvPicPr>
          <p:cNvPr id="4" name="图片 3"/>
          <p:cNvPicPr>
            <a:picLocks noChangeAspect="1"/>
          </p:cNvPicPr>
          <p:nvPr/>
        </p:nvPicPr>
        <p:blipFill>
          <a:blip r:embed="rId2"/>
          <a:stretch>
            <a:fillRect/>
          </a:stretch>
        </p:blipFill>
        <p:spPr>
          <a:xfrm>
            <a:off x="4540898" y="233680"/>
            <a:ext cx="7651102" cy="6248400"/>
          </a:xfrm>
          <a:prstGeom prst="rect">
            <a:avLst/>
          </a:prstGeom>
        </p:spPr>
      </p:pic>
    </p:spTree>
    <p:extLst>
      <p:ext uri="{BB962C8B-B14F-4D97-AF65-F5344CB8AC3E}">
        <p14:creationId xmlns:p14="http://schemas.microsoft.com/office/powerpoint/2010/main" val="237635680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ZAB</a:t>
            </a:r>
            <a:r>
              <a:rPr lang="zh-CN" altLang="en-US" smtClean="0"/>
              <a:t>崩溃恢复</a:t>
            </a:r>
            <a:endParaRPr lang="zh-CN" altLang="en-US"/>
          </a:p>
        </p:txBody>
      </p:sp>
      <p:sp>
        <p:nvSpPr>
          <p:cNvPr id="3" name="内容占位符 2"/>
          <p:cNvSpPr>
            <a:spLocks noGrp="1"/>
          </p:cNvSpPr>
          <p:nvPr>
            <p:ph idx="1"/>
          </p:nvPr>
        </p:nvSpPr>
        <p:spPr/>
        <p:txBody>
          <a:bodyPr>
            <a:normAutofit/>
          </a:bodyPr>
          <a:lstStyle/>
          <a:p>
            <a:pPr marL="0" indent="0">
              <a:buNone/>
            </a:pPr>
            <a:r>
              <a:rPr lang="zh-CN" altLang="en-US" sz="2400"/>
              <a:t>崩溃恢复是说 </a:t>
            </a:r>
            <a:r>
              <a:rPr lang="en-US" altLang="zh-CN" sz="2400"/>
              <a:t>Leader </a:t>
            </a:r>
            <a:r>
              <a:rPr lang="zh-CN" altLang="en-US" sz="2400"/>
              <a:t>节点崩溃（或者是与过半集群机器失去通信）后，会在集群中重新选举出一个 </a:t>
            </a:r>
            <a:r>
              <a:rPr lang="en-US" altLang="zh-CN" sz="2400"/>
              <a:t>Leader </a:t>
            </a:r>
            <a:r>
              <a:rPr lang="zh-CN" altLang="en-US" sz="2400"/>
              <a:t>节点，并且等原来的 </a:t>
            </a:r>
            <a:r>
              <a:rPr lang="en-US" altLang="zh-CN" sz="2400"/>
              <a:t>Leader </a:t>
            </a:r>
            <a:r>
              <a:rPr lang="zh-CN" altLang="en-US" sz="2400"/>
              <a:t>节点恢复后加入到集群中，仍然能保证各节点数据的一致性</a:t>
            </a:r>
            <a:r>
              <a:rPr lang="zh-CN" altLang="en-US" sz="2400" smtClean="0"/>
              <a:t>。</a:t>
            </a:r>
            <a:endParaRPr lang="en-US" altLang="zh-CN" sz="2400" smtClean="0"/>
          </a:p>
          <a:p>
            <a:pPr marL="0" indent="0">
              <a:buNone/>
            </a:pPr>
            <a:r>
              <a:rPr lang="zh-CN" altLang="en-US" sz="2400"/>
              <a:t>这就需要解决如下两个问题</a:t>
            </a:r>
            <a:r>
              <a:rPr lang="zh-CN" altLang="en-US" sz="2400" smtClean="0"/>
              <a:t>：</a:t>
            </a:r>
            <a:endParaRPr lang="en-US" altLang="zh-CN" sz="2400" smtClean="0"/>
          </a:p>
          <a:p>
            <a:r>
              <a:rPr lang="zh-CN" altLang="en-US" sz="2400"/>
              <a:t>已经被旧 </a:t>
            </a:r>
            <a:r>
              <a:rPr lang="en-US" altLang="zh-CN" sz="2400"/>
              <a:t>Leader </a:t>
            </a:r>
            <a:r>
              <a:rPr lang="zh-CN" altLang="en-US" sz="2400"/>
              <a:t>提交 的 </a:t>
            </a:r>
            <a:r>
              <a:rPr lang="en-US" altLang="zh-CN" sz="2400"/>
              <a:t>proposal </a:t>
            </a:r>
            <a:r>
              <a:rPr lang="zh-CN" altLang="en-US" sz="2400"/>
              <a:t>不能</a:t>
            </a:r>
            <a:r>
              <a:rPr lang="zh-CN" altLang="en-US" sz="2400" smtClean="0"/>
              <a:t>丢。</a:t>
            </a:r>
            <a:endParaRPr lang="en-US" altLang="zh-CN" sz="2400" smtClean="0"/>
          </a:p>
          <a:p>
            <a:r>
              <a:rPr lang="zh-CN" altLang="en-US" sz="2400"/>
              <a:t>保证丢弃那些只在旧 </a:t>
            </a:r>
            <a:r>
              <a:rPr lang="en-US" altLang="zh-CN" sz="2400"/>
              <a:t>Leader </a:t>
            </a:r>
            <a:r>
              <a:rPr lang="zh-CN" altLang="en-US" sz="2400"/>
              <a:t>上 提出 的 </a:t>
            </a:r>
            <a:r>
              <a:rPr lang="en-US" altLang="zh-CN" sz="2400"/>
              <a:t>proposal</a:t>
            </a:r>
            <a:endParaRPr lang="zh-CN" altLang="en-US" sz="2400"/>
          </a:p>
        </p:txBody>
      </p:sp>
    </p:spTree>
    <p:extLst>
      <p:ext uri="{BB962C8B-B14F-4D97-AF65-F5344CB8AC3E}">
        <p14:creationId xmlns:p14="http://schemas.microsoft.com/office/powerpoint/2010/main" val="36638299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ZAB</a:t>
            </a:r>
            <a:r>
              <a:rPr lang="zh-CN" altLang="en-US" smtClean="0"/>
              <a:t>崩溃恢复 </a:t>
            </a:r>
            <a:r>
              <a:rPr lang="en-US" altLang="zh-CN" smtClean="0"/>
              <a:t>- </a:t>
            </a:r>
            <a:r>
              <a:rPr lang="zh-CN" altLang="en-US" smtClean="0"/>
              <a:t>不能丢弃的</a:t>
            </a:r>
            <a:r>
              <a:rPr lang="en-US" altLang="zh-CN" smtClean="0"/>
              <a:t>proposal</a:t>
            </a:r>
            <a:endParaRPr lang="zh-CN" altLang="en-US"/>
          </a:p>
        </p:txBody>
      </p:sp>
      <p:sp>
        <p:nvSpPr>
          <p:cNvPr id="3" name="内容占位符 2"/>
          <p:cNvSpPr>
            <a:spLocks noGrp="1"/>
          </p:cNvSpPr>
          <p:nvPr>
            <p:ph idx="1"/>
          </p:nvPr>
        </p:nvSpPr>
        <p:spPr/>
        <p:txBody>
          <a:bodyPr>
            <a:normAutofit/>
          </a:bodyPr>
          <a:lstStyle/>
          <a:p>
            <a:pPr marL="0" indent="0">
              <a:buNone/>
            </a:pPr>
            <a:r>
              <a:rPr lang="zh-CN" altLang="en-US" sz="2000">
                <a:solidFill>
                  <a:srgbClr val="0070C0"/>
                </a:solidFill>
              </a:rPr>
              <a:t>场景：当 </a:t>
            </a:r>
            <a:r>
              <a:rPr lang="en-US" altLang="zh-CN" sz="2000">
                <a:solidFill>
                  <a:srgbClr val="0070C0"/>
                </a:solidFill>
              </a:rPr>
              <a:t>Leader </a:t>
            </a:r>
            <a:r>
              <a:rPr lang="zh-CN" altLang="en-US" sz="2000">
                <a:solidFill>
                  <a:srgbClr val="0070C0"/>
                </a:solidFill>
              </a:rPr>
              <a:t>节点提出一个 </a:t>
            </a:r>
            <a:r>
              <a:rPr lang="en-US" altLang="zh-CN" sz="2000">
                <a:solidFill>
                  <a:srgbClr val="0070C0"/>
                </a:solidFill>
              </a:rPr>
              <a:t>proposal </a:t>
            </a:r>
            <a:r>
              <a:rPr lang="zh-CN" altLang="en-US" sz="2000">
                <a:solidFill>
                  <a:srgbClr val="0070C0"/>
                </a:solidFill>
              </a:rPr>
              <a:t>并发送给其他 </a:t>
            </a:r>
            <a:r>
              <a:rPr lang="en-US" altLang="zh-CN" sz="2000">
                <a:solidFill>
                  <a:srgbClr val="0070C0"/>
                </a:solidFill>
              </a:rPr>
              <a:t>Follower </a:t>
            </a:r>
            <a:r>
              <a:rPr lang="zh-CN" altLang="en-US" sz="2000">
                <a:solidFill>
                  <a:srgbClr val="0070C0"/>
                </a:solidFill>
              </a:rPr>
              <a:t>节点，当 </a:t>
            </a:r>
            <a:r>
              <a:rPr lang="en-US" altLang="zh-CN" sz="2000">
                <a:solidFill>
                  <a:srgbClr val="0070C0"/>
                </a:solidFill>
              </a:rPr>
              <a:t>Leader </a:t>
            </a:r>
            <a:r>
              <a:rPr lang="zh-CN" altLang="en-US" sz="2000">
                <a:solidFill>
                  <a:srgbClr val="0070C0"/>
                </a:solidFill>
              </a:rPr>
              <a:t>收到足够数量 </a:t>
            </a:r>
            <a:r>
              <a:rPr lang="en-US" altLang="zh-CN" sz="2000">
                <a:solidFill>
                  <a:srgbClr val="0070C0"/>
                </a:solidFill>
              </a:rPr>
              <a:t>Follower </a:t>
            </a:r>
            <a:r>
              <a:rPr lang="zh-CN" altLang="en-US" sz="2000">
                <a:solidFill>
                  <a:srgbClr val="0070C0"/>
                </a:solidFill>
              </a:rPr>
              <a:t>的 </a:t>
            </a:r>
            <a:r>
              <a:rPr lang="en-US" altLang="zh-CN" sz="2000">
                <a:solidFill>
                  <a:srgbClr val="0070C0"/>
                </a:solidFill>
              </a:rPr>
              <a:t>ACKs </a:t>
            </a:r>
            <a:r>
              <a:rPr lang="zh-CN" altLang="en-US" sz="2000">
                <a:solidFill>
                  <a:srgbClr val="0070C0"/>
                </a:solidFill>
              </a:rPr>
              <a:t>后，就向各个 </a:t>
            </a:r>
            <a:r>
              <a:rPr lang="en-US" altLang="zh-CN" sz="2000">
                <a:solidFill>
                  <a:srgbClr val="0070C0"/>
                </a:solidFill>
              </a:rPr>
              <a:t>Follower </a:t>
            </a:r>
            <a:r>
              <a:rPr lang="zh-CN" altLang="en-US" sz="2000">
                <a:solidFill>
                  <a:srgbClr val="0070C0"/>
                </a:solidFill>
              </a:rPr>
              <a:t>广播 </a:t>
            </a:r>
            <a:r>
              <a:rPr lang="en-US" altLang="zh-CN" sz="2000">
                <a:solidFill>
                  <a:srgbClr val="0070C0"/>
                </a:solidFill>
              </a:rPr>
              <a:t>COMMIT </a:t>
            </a:r>
            <a:r>
              <a:rPr lang="zh-CN" altLang="en-US" sz="2000">
                <a:solidFill>
                  <a:srgbClr val="0070C0"/>
                </a:solidFill>
              </a:rPr>
              <a:t>命令，同时也会在本地执行 </a:t>
            </a:r>
            <a:r>
              <a:rPr lang="en-US" altLang="zh-CN" sz="2000">
                <a:solidFill>
                  <a:srgbClr val="0070C0"/>
                </a:solidFill>
              </a:rPr>
              <a:t>COMMIT </a:t>
            </a:r>
            <a:r>
              <a:rPr lang="zh-CN" altLang="en-US" sz="2000">
                <a:solidFill>
                  <a:srgbClr val="0070C0"/>
                </a:solidFill>
              </a:rPr>
              <a:t>并向连接的客户端返回「成功」</a:t>
            </a:r>
            <a:r>
              <a:rPr lang="zh-CN" altLang="en-US" sz="2000" smtClean="0">
                <a:solidFill>
                  <a:srgbClr val="0070C0"/>
                </a:solidFill>
              </a:rPr>
              <a:t>。但是</a:t>
            </a:r>
            <a:r>
              <a:rPr lang="zh-CN" altLang="en-US" sz="2000">
                <a:solidFill>
                  <a:srgbClr val="0070C0"/>
                </a:solidFill>
              </a:rPr>
              <a:t>如果在各个 </a:t>
            </a:r>
            <a:r>
              <a:rPr lang="en-US" altLang="zh-CN" sz="2000">
                <a:solidFill>
                  <a:srgbClr val="0070C0"/>
                </a:solidFill>
              </a:rPr>
              <a:t>Follower </a:t>
            </a:r>
            <a:r>
              <a:rPr lang="zh-CN" altLang="en-US" sz="2000">
                <a:solidFill>
                  <a:srgbClr val="0070C0"/>
                </a:solidFill>
              </a:rPr>
              <a:t>在收到 </a:t>
            </a:r>
            <a:r>
              <a:rPr lang="en-US" altLang="zh-CN" sz="2000">
                <a:solidFill>
                  <a:srgbClr val="0070C0"/>
                </a:solidFill>
              </a:rPr>
              <a:t>COMMIT </a:t>
            </a:r>
            <a:r>
              <a:rPr lang="zh-CN" altLang="en-US" sz="2000">
                <a:solidFill>
                  <a:srgbClr val="0070C0"/>
                </a:solidFill>
              </a:rPr>
              <a:t>命令前 </a:t>
            </a:r>
            <a:r>
              <a:rPr lang="en-US" altLang="zh-CN" sz="2000">
                <a:solidFill>
                  <a:srgbClr val="0070C0"/>
                </a:solidFill>
              </a:rPr>
              <a:t>Leader </a:t>
            </a:r>
            <a:r>
              <a:rPr lang="zh-CN" altLang="en-US" sz="2000">
                <a:solidFill>
                  <a:srgbClr val="0070C0"/>
                </a:solidFill>
              </a:rPr>
              <a:t>就挂了，导致剩下的服务器并没有执行都这条消息</a:t>
            </a:r>
            <a:r>
              <a:rPr lang="zh-CN" altLang="en-US" sz="2000" smtClean="0">
                <a:solidFill>
                  <a:srgbClr val="0070C0"/>
                </a:solidFill>
              </a:rPr>
              <a:t>。</a:t>
            </a:r>
            <a:endParaRPr lang="en-US" altLang="zh-CN" sz="2000" smtClean="0">
              <a:solidFill>
                <a:srgbClr val="0070C0"/>
              </a:solidFill>
            </a:endParaRPr>
          </a:p>
          <a:p>
            <a:r>
              <a:rPr lang="zh-CN" altLang="en-US" sz="2000"/>
              <a:t>选举拥有最大 </a:t>
            </a:r>
            <a:r>
              <a:rPr lang="en-US" altLang="zh-CN" sz="2000"/>
              <a:t>ZXID </a:t>
            </a:r>
            <a:r>
              <a:rPr lang="zh-CN" altLang="en-US" sz="2000"/>
              <a:t>的 </a:t>
            </a:r>
            <a:r>
              <a:rPr lang="en-US" altLang="zh-CN" sz="2000"/>
              <a:t>proposal </a:t>
            </a:r>
            <a:r>
              <a:rPr lang="zh-CN" altLang="en-US" sz="2000"/>
              <a:t>的节点作为新的 </a:t>
            </a:r>
            <a:r>
              <a:rPr lang="en-US" altLang="zh-CN" sz="2000"/>
              <a:t>Leader</a:t>
            </a:r>
            <a:r>
              <a:rPr lang="zh-CN" altLang="en-US" sz="2000"/>
              <a:t>。由于 </a:t>
            </a:r>
            <a:r>
              <a:rPr lang="en-US" altLang="zh-CN" sz="2000"/>
              <a:t>Leader </a:t>
            </a:r>
            <a:r>
              <a:rPr lang="zh-CN" altLang="en-US" sz="2000"/>
              <a:t>上所有 </a:t>
            </a:r>
            <a:r>
              <a:rPr lang="en-US" altLang="zh-CN" sz="2000"/>
              <a:t>proposal </a:t>
            </a:r>
            <a:r>
              <a:rPr lang="zh-CN" altLang="en-US" sz="2000"/>
              <a:t>被 </a:t>
            </a:r>
            <a:r>
              <a:rPr lang="en-US" altLang="zh-CN" sz="2000"/>
              <a:t>COMMIT </a:t>
            </a:r>
            <a:r>
              <a:rPr lang="zh-CN" altLang="en-US" sz="2000"/>
              <a:t>之前都要有足够数量的 </a:t>
            </a:r>
            <a:r>
              <a:rPr lang="en-US" altLang="zh-CN" sz="2000"/>
              <a:t>Follower </a:t>
            </a:r>
            <a:r>
              <a:rPr lang="zh-CN" altLang="en-US" sz="2000"/>
              <a:t>的 </a:t>
            </a:r>
            <a:r>
              <a:rPr lang="en-US" altLang="zh-CN" sz="2000"/>
              <a:t>ACKs</a:t>
            </a:r>
            <a:r>
              <a:rPr lang="zh-CN" altLang="en-US" sz="2000"/>
              <a:t>，</a:t>
            </a:r>
          </a:p>
          <a:p>
            <a:r>
              <a:rPr lang="zh-CN" altLang="en-US" sz="2000"/>
              <a:t>即足够数量的 </a:t>
            </a:r>
            <a:r>
              <a:rPr lang="en-US" altLang="zh-CN" sz="2000"/>
              <a:t>Follower </a:t>
            </a:r>
            <a:r>
              <a:rPr lang="zh-CN" altLang="en-US" sz="2000"/>
              <a:t>节点上都有这个被 </a:t>
            </a:r>
            <a:r>
              <a:rPr lang="en-US" altLang="zh-CN" sz="2000"/>
              <a:t>COMMIT </a:t>
            </a:r>
            <a:r>
              <a:rPr lang="zh-CN" altLang="en-US" sz="2000"/>
              <a:t>的 </a:t>
            </a:r>
            <a:r>
              <a:rPr lang="en-US" altLang="zh-CN" sz="2000"/>
              <a:t>proposal</a:t>
            </a:r>
            <a:r>
              <a:rPr lang="zh-CN" altLang="en-US" sz="2000"/>
              <a:t>，因此被选举出来的新 </a:t>
            </a:r>
            <a:r>
              <a:rPr lang="en-US" altLang="zh-CN" sz="2000"/>
              <a:t>Leader </a:t>
            </a:r>
            <a:r>
              <a:rPr lang="zh-CN" altLang="en-US" sz="2000"/>
              <a:t>上保存了所有被 </a:t>
            </a:r>
            <a:r>
              <a:rPr lang="en-US" altLang="zh-CN" sz="2000"/>
              <a:t>COMMIT </a:t>
            </a:r>
            <a:r>
              <a:rPr lang="zh-CN" altLang="en-US" sz="2000"/>
              <a:t>的 </a:t>
            </a:r>
            <a:r>
              <a:rPr lang="en-US" altLang="zh-CN" sz="2000"/>
              <a:t>proposal</a:t>
            </a:r>
            <a:r>
              <a:rPr lang="zh-CN" altLang="en-US" sz="2000"/>
              <a:t>。</a:t>
            </a:r>
          </a:p>
          <a:p>
            <a:r>
              <a:rPr lang="zh-CN" altLang="en-US" sz="2000"/>
              <a:t>新的 </a:t>
            </a:r>
            <a:r>
              <a:rPr lang="en-US" altLang="zh-CN" sz="2000"/>
              <a:t>Leader </a:t>
            </a:r>
            <a:r>
              <a:rPr lang="zh-CN" altLang="en-US" sz="2000"/>
              <a:t>将自己的未被提交 </a:t>
            </a:r>
            <a:r>
              <a:rPr lang="en-US" altLang="zh-CN" sz="2000"/>
              <a:t>proposal </a:t>
            </a:r>
            <a:r>
              <a:rPr lang="zh-CN" altLang="en-US" sz="2000"/>
              <a:t>进行 </a:t>
            </a:r>
            <a:r>
              <a:rPr lang="en-US" altLang="zh-CN" sz="2000"/>
              <a:t>COMMIT</a:t>
            </a:r>
            <a:r>
              <a:rPr lang="zh-CN" altLang="en-US" sz="2000"/>
              <a:t>。</a:t>
            </a:r>
          </a:p>
          <a:p>
            <a:r>
              <a:rPr lang="zh-CN" altLang="en-US" sz="2000"/>
              <a:t>新的 </a:t>
            </a:r>
            <a:r>
              <a:rPr lang="en-US" altLang="zh-CN" sz="2000"/>
              <a:t>Leader </a:t>
            </a:r>
            <a:r>
              <a:rPr lang="zh-CN" altLang="en-US" sz="2000"/>
              <a:t>和 </a:t>
            </a:r>
            <a:r>
              <a:rPr lang="en-US" altLang="zh-CN" sz="2000"/>
              <a:t>Follower </a:t>
            </a:r>
            <a:r>
              <a:rPr lang="zh-CN" altLang="en-US" sz="2000"/>
              <a:t>进行先进先出队列，先将自己有但是 </a:t>
            </a:r>
            <a:r>
              <a:rPr lang="en-US" altLang="zh-CN" sz="2000"/>
              <a:t>Follower </a:t>
            </a:r>
            <a:r>
              <a:rPr lang="zh-CN" altLang="en-US" sz="2000"/>
              <a:t>没有的 </a:t>
            </a:r>
            <a:r>
              <a:rPr lang="en-US" altLang="zh-CN" sz="2000"/>
              <a:t>proposal </a:t>
            </a:r>
            <a:r>
              <a:rPr lang="zh-CN" altLang="en-US" sz="2000"/>
              <a:t>发送给 </a:t>
            </a:r>
            <a:r>
              <a:rPr lang="en-US" altLang="zh-CN" sz="2000"/>
              <a:t>Follower</a:t>
            </a:r>
            <a:r>
              <a:rPr lang="zh-CN" altLang="en-US" sz="2000"/>
              <a:t>，</a:t>
            </a:r>
          </a:p>
          <a:p>
            <a:r>
              <a:rPr lang="zh-CN" altLang="en-US" sz="2000"/>
              <a:t>再将这些 </a:t>
            </a:r>
            <a:r>
              <a:rPr lang="en-US" altLang="zh-CN" sz="2000"/>
              <a:t>proposal </a:t>
            </a:r>
            <a:r>
              <a:rPr lang="zh-CN" altLang="en-US" sz="2000"/>
              <a:t>的 </a:t>
            </a:r>
            <a:r>
              <a:rPr lang="en-US" altLang="zh-CN" sz="2000"/>
              <a:t>COMMIT </a:t>
            </a:r>
            <a:r>
              <a:rPr lang="zh-CN" altLang="en-US" sz="2000"/>
              <a:t>命令广播给 </a:t>
            </a:r>
            <a:r>
              <a:rPr lang="en-US" altLang="zh-CN" sz="2000"/>
              <a:t>Follower</a:t>
            </a:r>
            <a:r>
              <a:rPr lang="zh-CN" altLang="en-US" sz="2000"/>
              <a:t>节点，确保所有的 </a:t>
            </a:r>
            <a:r>
              <a:rPr lang="en-US" altLang="zh-CN" sz="2000"/>
              <a:t>Follower </a:t>
            </a:r>
            <a:r>
              <a:rPr lang="zh-CN" altLang="en-US" sz="2000"/>
              <a:t>处理了所有的消息。</a:t>
            </a:r>
          </a:p>
        </p:txBody>
      </p:sp>
    </p:spTree>
    <p:extLst>
      <p:ext uri="{BB962C8B-B14F-4D97-AF65-F5344CB8AC3E}">
        <p14:creationId xmlns:p14="http://schemas.microsoft.com/office/powerpoint/2010/main" val="27677120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ZAB</a:t>
            </a:r>
            <a:r>
              <a:rPr lang="zh-CN" altLang="en-US" smtClean="0"/>
              <a:t>崩溃恢复 </a:t>
            </a:r>
            <a:r>
              <a:rPr lang="en-US" altLang="zh-CN" smtClean="0"/>
              <a:t>- </a:t>
            </a:r>
            <a:r>
              <a:rPr lang="zh-CN" altLang="en-US"/>
              <a:t>保证</a:t>
            </a:r>
            <a:r>
              <a:rPr lang="zh-CN" altLang="en-US" smtClean="0"/>
              <a:t>丢弃的</a:t>
            </a:r>
            <a:r>
              <a:rPr lang="en-US" altLang="zh-CN" smtClean="0"/>
              <a:t>proposal</a:t>
            </a:r>
            <a:endParaRPr lang="zh-CN" altLang="en-US"/>
          </a:p>
        </p:txBody>
      </p:sp>
      <p:sp>
        <p:nvSpPr>
          <p:cNvPr id="3" name="内容占位符 2"/>
          <p:cNvSpPr>
            <a:spLocks noGrp="1"/>
          </p:cNvSpPr>
          <p:nvPr>
            <p:ph idx="1"/>
          </p:nvPr>
        </p:nvSpPr>
        <p:spPr/>
        <p:txBody>
          <a:bodyPr>
            <a:normAutofit/>
          </a:bodyPr>
          <a:lstStyle/>
          <a:p>
            <a:pPr marL="0" indent="0">
              <a:buNone/>
            </a:pPr>
            <a:r>
              <a:rPr lang="zh-CN" altLang="en-US" sz="2000">
                <a:solidFill>
                  <a:srgbClr val="0070C0"/>
                </a:solidFill>
              </a:rPr>
              <a:t>场景：当 </a:t>
            </a:r>
            <a:r>
              <a:rPr lang="en-US" altLang="zh-CN" sz="2000">
                <a:solidFill>
                  <a:srgbClr val="0070C0"/>
                </a:solidFill>
              </a:rPr>
              <a:t>Leader </a:t>
            </a:r>
            <a:r>
              <a:rPr lang="zh-CN" altLang="en-US" sz="2000">
                <a:solidFill>
                  <a:srgbClr val="0070C0"/>
                </a:solidFill>
              </a:rPr>
              <a:t>节点提出一个 </a:t>
            </a:r>
            <a:r>
              <a:rPr lang="en-US" altLang="zh-CN" sz="2000">
                <a:solidFill>
                  <a:srgbClr val="0070C0"/>
                </a:solidFill>
              </a:rPr>
              <a:t>proposal </a:t>
            </a:r>
            <a:r>
              <a:rPr lang="zh-CN" altLang="en-US" sz="2000">
                <a:solidFill>
                  <a:srgbClr val="0070C0"/>
                </a:solidFill>
              </a:rPr>
              <a:t>后立即崩溃了，导致所有的 </a:t>
            </a:r>
            <a:r>
              <a:rPr lang="en-US" altLang="zh-CN" sz="2000">
                <a:solidFill>
                  <a:srgbClr val="0070C0"/>
                </a:solidFill>
              </a:rPr>
              <a:t>Follower </a:t>
            </a:r>
            <a:r>
              <a:rPr lang="zh-CN" altLang="en-US" sz="2000">
                <a:solidFill>
                  <a:srgbClr val="0070C0"/>
                </a:solidFill>
              </a:rPr>
              <a:t>节点都没有收到这个 </a:t>
            </a:r>
            <a:r>
              <a:rPr lang="en-US" altLang="zh-CN" sz="2000">
                <a:solidFill>
                  <a:srgbClr val="0070C0"/>
                </a:solidFill>
              </a:rPr>
              <a:t>proposal</a:t>
            </a:r>
            <a:r>
              <a:rPr lang="zh-CN" altLang="en-US" sz="2000" smtClean="0">
                <a:solidFill>
                  <a:srgbClr val="0070C0"/>
                </a:solidFill>
              </a:rPr>
              <a:t>。当</a:t>
            </a:r>
            <a:r>
              <a:rPr lang="zh-CN" altLang="en-US" sz="2000">
                <a:solidFill>
                  <a:srgbClr val="0070C0"/>
                </a:solidFill>
              </a:rPr>
              <a:t>该节点从崩溃状态恢复后以 </a:t>
            </a:r>
            <a:r>
              <a:rPr lang="en-US" altLang="zh-CN" sz="2000">
                <a:solidFill>
                  <a:srgbClr val="0070C0"/>
                </a:solidFill>
              </a:rPr>
              <a:t>Follower </a:t>
            </a:r>
            <a:r>
              <a:rPr lang="zh-CN" altLang="en-US" sz="2000">
                <a:solidFill>
                  <a:srgbClr val="0070C0"/>
                </a:solidFill>
              </a:rPr>
              <a:t>角色重连上新的 </a:t>
            </a:r>
            <a:r>
              <a:rPr lang="en-US" altLang="zh-CN" sz="2000">
                <a:solidFill>
                  <a:srgbClr val="0070C0"/>
                </a:solidFill>
              </a:rPr>
              <a:t>Leader</a:t>
            </a:r>
            <a:r>
              <a:rPr lang="zh-CN" altLang="en-US" sz="2000">
                <a:solidFill>
                  <a:srgbClr val="0070C0"/>
                </a:solidFill>
              </a:rPr>
              <a:t>，如果他依旧保留这个 </a:t>
            </a:r>
            <a:r>
              <a:rPr lang="en-US" altLang="zh-CN" sz="2000">
                <a:solidFill>
                  <a:srgbClr val="0070C0"/>
                </a:solidFill>
              </a:rPr>
              <a:t>proposal </a:t>
            </a:r>
            <a:r>
              <a:rPr lang="zh-CN" altLang="en-US" sz="2000">
                <a:solidFill>
                  <a:srgbClr val="0070C0"/>
                </a:solidFill>
              </a:rPr>
              <a:t>的状态，与集群其他节点的状态是不一致的。所以需要</a:t>
            </a:r>
            <a:r>
              <a:rPr lang="zh-CN" altLang="en-US" sz="2000" smtClean="0">
                <a:solidFill>
                  <a:srgbClr val="0070C0"/>
                </a:solidFill>
              </a:rPr>
              <a:t>丢弃。</a:t>
            </a:r>
            <a:endParaRPr lang="en-US" altLang="zh-CN" sz="2000" smtClean="0">
              <a:solidFill>
                <a:srgbClr val="0070C0"/>
              </a:solidFill>
            </a:endParaRPr>
          </a:p>
          <a:p>
            <a:r>
              <a:rPr lang="zh-CN" altLang="en-US" sz="2000"/>
              <a:t>当旧的 </a:t>
            </a:r>
            <a:r>
              <a:rPr lang="en-US" altLang="zh-CN" sz="2000"/>
              <a:t>Leader </a:t>
            </a:r>
            <a:r>
              <a:rPr lang="zh-CN" altLang="en-US" sz="2000"/>
              <a:t>作为 </a:t>
            </a:r>
            <a:r>
              <a:rPr lang="en-US" altLang="zh-CN" sz="2000"/>
              <a:t>Follower </a:t>
            </a:r>
            <a:r>
              <a:rPr lang="zh-CN" altLang="en-US" sz="2000"/>
              <a:t>接入新的 </a:t>
            </a:r>
            <a:r>
              <a:rPr lang="en-US" altLang="zh-CN" sz="2000"/>
              <a:t>Leader </a:t>
            </a:r>
            <a:r>
              <a:rPr lang="zh-CN" altLang="en-US" sz="2000"/>
              <a:t>后，新的 </a:t>
            </a:r>
            <a:r>
              <a:rPr lang="en-US" altLang="zh-CN" sz="2000"/>
              <a:t>Leader </a:t>
            </a:r>
            <a:r>
              <a:rPr lang="zh-CN" altLang="en-US" sz="2000"/>
              <a:t>会让它将所有的拥有旧的 </a:t>
            </a:r>
            <a:r>
              <a:rPr lang="en-US" altLang="zh-CN" sz="2000"/>
              <a:t>epoch </a:t>
            </a:r>
            <a:r>
              <a:rPr lang="zh-CN" altLang="en-US" sz="2000"/>
              <a:t>号的未被 </a:t>
            </a:r>
            <a:r>
              <a:rPr lang="en-US" altLang="zh-CN" sz="2000"/>
              <a:t>COMMIT </a:t>
            </a:r>
            <a:r>
              <a:rPr lang="zh-CN" altLang="en-US" sz="2000"/>
              <a:t>的 </a:t>
            </a:r>
            <a:r>
              <a:rPr lang="en-US" altLang="zh-CN" sz="2000"/>
              <a:t>proposal </a:t>
            </a:r>
            <a:r>
              <a:rPr lang="zh-CN" altLang="en-US" sz="2000" smtClean="0"/>
              <a:t>清除。</a:t>
            </a:r>
            <a:endParaRPr lang="zh-CN" altLang="en-US" sz="2000"/>
          </a:p>
        </p:txBody>
      </p:sp>
    </p:spTree>
    <p:extLst>
      <p:ext uri="{BB962C8B-B14F-4D97-AF65-F5344CB8AC3E}">
        <p14:creationId xmlns:p14="http://schemas.microsoft.com/office/powerpoint/2010/main" val="801899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44236" y="889844"/>
            <a:ext cx="10920846" cy="4524315"/>
          </a:xfrm>
          <a:prstGeom prst="rect">
            <a:avLst/>
          </a:prstGeom>
        </p:spPr>
        <p:txBody>
          <a:bodyPr wrap="square">
            <a:spAutoFit/>
          </a:bodyPr>
          <a:lstStyle/>
          <a:p>
            <a:r>
              <a:rPr lang="en-US" altLang="zh-CN" b="1" dirty="0" err="1">
                <a:solidFill>
                  <a:srgbClr val="000000"/>
                </a:solidFill>
                <a:latin typeface="Trebuchet MS" panose="020B0603020202020204" pitchFamily="34" charset="0"/>
              </a:rPr>
              <a:t>rm</a:t>
            </a:r>
            <a:endParaRPr lang="en-US" altLang="zh-CN" b="1" dirty="0">
              <a:solidFill>
                <a:srgbClr val="000000"/>
              </a:solidFill>
              <a:latin typeface="Trebuchet MS" panose="020B0603020202020204" pitchFamily="34" charset="0"/>
            </a:endParaRPr>
          </a:p>
          <a:p>
            <a:r>
              <a:rPr lang="zh-CN" altLang="en-US" dirty="0">
                <a:solidFill>
                  <a:srgbClr val="000000"/>
                </a:solidFill>
                <a:latin typeface="Courier New" panose="02070309020205020404" pitchFamily="49" charset="0"/>
              </a:rPr>
              <a:t>使用方法：</a:t>
            </a:r>
            <a:r>
              <a:rPr lang="en-US" altLang="zh-CN" dirty="0" err="1">
                <a:solidFill>
                  <a:srgbClr val="000000"/>
                </a:solidFill>
                <a:latin typeface="Courier New" panose="02070309020205020404" pitchFamily="49" charset="0"/>
              </a:rPr>
              <a:t>hadoop</a:t>
            </a:r>
            <a:r>
              <a:rPr lang="en-US" altLang="zh-CN" dirty="0">
                <a:solidFill>
                  <a:srgbClr val="000000"/>
                </a:solidFill>
                <a:latin typeface="Courier New" panose="02070309020205020404" pitchFamily="49" charset="0"/>
              </a:rPr>
              <a:t> fs -</a:t>
            </a:r>
            <a:r>
              <a:rPr lang="en-US" altLang="zh-CN" dirty="0" err="1">
                <a:solidFill>
                  <a:srgbClr val="000000"/>
                </a:solidFill>
                <a:latin typeface="Courier New" panose="02070309020205020404" pitchFamily="49" charset="0"/>
              </a:rPr>
              <a:t>rm</a:t>
            </a:r>
            <a:r>
              <a:rPr lang="en-US" altLang="zh-CN" dirty="0">
                <a:solidFill>
                  <a:srgbClr val="000000"/>
                </a:solidFill>
                <a:latin typeface="Courier New" panose="02070309020205020404" pitchFamily="49" charset="0"/>
              </a:rPr>
              <a:t> URI [URI …]</a:t>
            </a:r>
            <a:endParaRPr lang="en-US" altLang="zh-CN" dirty="0">
              <a:solidFill>
                <a:srgbClr val="000000"/>
              </a:solidFill>
              <a:latin typeface="Verdana" panose="020B0604030504040204" pitchFamily="34" charset="0"/>
            </a:endParaRPr>
          </a:p>
          <a:p>
            <a:r>
              <a:rPr lang="zh-CN" altLang="en-US" dirty="0">
                <a:solidFill>
                  <a:srgbClr val="000000"/>
                </a:solidFill>
                <a:latin typeface="Verdana" panose="020B0604030504040204" pitchFamily="34" charset="0"/>
              </a:rPr>
              <a:t>删除指定的文件。只删除非空目录和文件。请参考</a:t>
            </a:r>
            <a:r>
              <a:rPr lang="en-US" altLang="zh-CN" dirty="0" err="1">
                <a:solidFill>
                  <a:srgbClr val="000000"/>
                </a:solidFill>
                <a:latin typeface="Verdana" panose="020B0604030504040204" pitchFamily="34" charset="0"/>
              </a:rPr>
              <a:t>rmr</a:t>
            </a:r>
            <a:r>
              <a:rPr lang="zh-CN" altLang="en-US" dirty="0">
                <a:solidFill>
                  <a:srgbClr val="000000"/>
                </a:solidFill>
                <a:latin typeface="Verdana" panose="020B0604030504040204" pitchFamily="34" charset="0"/>
              </a:rPr>
              <a:t>命令了解递归删除。</a:t>
            </a:r>
            <a:br>
              <a:rPr lang="zh-CN" altLang="en-US" dirty="0">
                <a:solidFill>
                  <a:srgbClr val="000000"/>
                </a:solidFill>
                <a:latin typeface="Verdana" panose="020B0604030504040204" pitchFamily="34" charset="0"/>
              </a:rPr>
            </a:br>
            <a:r>
              <a:rPr lang="zh-CN" altLang="en-US" dirty="0">
                <a:solidFill>
                  <a:srgbClr val="000000"/>
                </a:solidFill>
                <a:latin typeface="Verdana" panose="020B0604030504040204" pitchFamily="34" charset="0"/>
              </a:rPr>
              <a:t>示例：</a:t>
            </a:r>
          </a:p>
          <a:p>
            <a:pPr>
              <a:buFont typeface="Arial" panose="020B0604020202020204" pitchFamily="34" charset="0"/>
              <a:buChar char="•"/>
            </a:pPr>
            <a:r>
              <a:rPr lang="en-US" altLang="zh-CN" dirty="0" err="1">
                <a:solidFill>
                  <a:srgbClr val="000000"/>
                </a:solidFill>
                <a:latin typeface="Courier New" panose="02070309020205020404" pitchFamily="49" charset="0"/>
              </a:rPr>
              <a:t>hadoop</a:t>
            </a:r>
            <a:r>
              <a:rPr lang="en-US" altLang="zh-CN" dirty="0">
                <a:solidFill>
                  <a:srgbClr val="000000"/>
                </a:solidFill>
                <a:latin typeface="Courier New" panose="02070309020205020404" pitchFamily="49" charset="0"/>
              </a:rPr>
              <a:t> fs -</a:t>
            </a:r>
            <a:r>
              <a:rPr lang="en-US" altLang="zh-CN" dirty="0" err="1">
                <a:solidFill>
                  <a:srgbClr val="000000"/>
                </a:solidFill>
                <a:latin typeface="Courier New" panose="02070309020205020404" pitchFamily="49" charset="0"/>
              </a:rPr>
              <a:t>rm</a:t>
            </a:r>
            <a:r>
              <a:rPr lang="en-US" altLang="zh-CN" dirty="0">
                <a:solidFill>
                  <a:srgbClr val="000000"/>
                </a:solidFill>
                <a:latin typeface="Courier New" panose="02070309020205020404" pitchFamily="49" charset="0"/>
              </a:rPr>
              <a:t> hdfs://host:port/file /user/</a:t>
            </a:r>
            <a:r>
              <a:rPr lang="en-US" altLang="zh-CN" dirty="0" err="1">
                <a:solidFill>
                  <a:srgbClr val="000000"/>
                </a:solidFill>
                <a:latin typeface="Courier New" panose="02070309020205020404" pitchFamily="49" charset="0"/>
              </a:rPr>
              <a:t>hadoop</a:t>
            </a:r>
            <a:r>
              <a:rPr lang="en-US" altLang="zh-CN" dirty="0">
                <a:solidFill>
                  <a:srgbClr val="000000"/>
                </a:solidFill>
                <a:latin typeface="Courier New" panose="02070309020205020404" pitchFamily="49" charset="0"/>
              </a:rPr>
              <a:t>/</a:t>
            </a:r>
            <a:r>
              <a:rPr lang="en-US" altLang="zh-CN" dirty="0" err="1">
                <a:solidFill>
                  <a:srgbClr val="000000"/>
                </a:solidFill>
                <a:latin typeface="Courier New" panose="02070309020205020404" pitchFamily="49" charset="0"/>
              </a:rPr>
              <a:t>emptydir</a:t>
            </a:r>
            <a:endParaRPr lang="en-US" altLang="zh-CN" dirty="0">
              <a:solidFill>
                <a:srgbClr val="000000"/>
              </a:solidFill>
              <a:latin typeface="Verdana" panose="020B0604030504040204" pitchFamily="34" charset="0"/>
            </a:endParaRPr>
          </a:p>
          <a:p>
            <a:r>
              <a:rPr lang="zh-CN" altLang="en-US" dirty="0">
                <a:solidFill>
                  <a:srgbClr val="000000"/>
                </a:solidFill>
                <a:latin typeface="Verdana" panose="020B0604030504040204" pitchFamily="34" charset="0"/>
              </a:rPr>
              <a:t>返回值：</a:t>
            </a:r>
          </a:p>
          <a:p>
            <a:r>
              <a:rPr lang="zh-CN" altLang="en-US" dirty="0">
                <a:solidFill>
                  <a:srgbClr val="000000"/>
                </a:solidFill>
                <a:latin typeface="Courier New" panose="02070309020205020404" pitchFamily="49" charset="0"/>
              </a:rPr>
              <a:t>成功返回</a:t>
            </a:r>
            <a:r>
              <a:rPr lang="en-US" altLang="zh-CN" dirty="0">
                <a:solidFill>
                  <a:srgbClr val="000000"/>
                </a:solidFill>
                <a:latin typeface="Courier New" panose="02070309020205020404" pitchFamily="49" charset="0"/>
              </a:rPr>
              <a:t>0</a:t>
            </a:r>
            <a:r>
              <a:rPr lang="zh-CN" altLang="en-US" dirty="0">
                <a:solidFill>
                  <a:srgbClr val="000000"/>
                </a:solidFill>
                <a:latin typeface="Courier New" panose="02070309020205020404" pitchFamily="49" charset="0"/>
              </a:rPr>
              <a:t>，失败返回</a:t>
            </a:r>
            <a:r>
              <a:rPr lang="en-US" altLang="zh-CN" dirty="0">
                <a:solidFill>
                  <a:srgbClr val="000000"/>
                </a:solidFill>
                <a:latin typeface="Courier New" panose="02070309020205020404" pitchFamily="49" charset="0"/>
              </a:rPr>
              <a:t>-1</a:t>
            </a:r>
            <a:r>
              <a:rPr lang="zh-CN" altLang="en-US" dirty="0">
                <a:solidFill>
                  <a:srgbClr val="000000"/>
                </a:solidFill>
                <a:latin typeface="Courier New" panose="02070309020205020404" pitchFamily="49" charset="0"/>
              </a:rPr>
              <a:t>。</a:t>
            </a:r>
            <a:endParaRPr lang="zh-CN" altLang="en-US" dirty="0">
              <a:solidFill>
                <a:srgbClr val="000000"/>
              </a:solidFill>
              <a:latin typeface="Verdana" panose="020B0604030504040204" pitchFamily="34" charset="0"/>
            </a:endParaRPr>
          </a:p>
          <a:p>
            <a:endParaRPr lang="en-US" altLang="zh-CN" b="1" smtClean="0">
              <a:solidFill>
                <a:srgbClr val="000000"/>
              </a:solidFill>
              <a:latin typeface="Trebuchet MS" panose="020B0603020202020204" pitchFamily="34" charset="0"/>
            </a:endParaRPr>
          </a:p>
          <a:p>
            <a:r>
              <a:rPr lang="en-US" altLang="zh-CN" b="1" smtClean="0">
                <a:solidFill>
                  <a:srgbClr val="000000"/>
                </a:solidFill>
                <a:latin typeface="Trebuchet MS" panose="020B0603020202020204" pitchFamily="34" charset="0"/>
              </a:rPr>
              <a:t>rmr</a:t>
            </a:r>
            <a:endParaRPr lang="en-US" altLang="zh-CN" b="1" dirty="0">
              <a:solidFill>
                <a:srgbClr val="000000"/>
              </a:solidFill>
              <a:latin typeface="Trebuchet MS" panose="020B0603020202020204" pitchFamily="34" charset="0"/>
            </a:endParaRPr>
          </a:p>
          <a:p>
            <a:r>
              <a:rPr lang="zh-CN" altLang="en-US" dirty="0">
                <a:solidFill>
                  <a:srgbClr val="000000"/>
                </a:solidFill>
                <a:latin typeface="Courier New" panose="02070309020205020404" pitchFamily="49" charset="0"/>
              </a:rPr>
              <a:t>使用方法：</a:t>
            </a:r>
            <a:r>
              <a:rPr lang="en-US" altLang="zh-CN" dirty="0" err="1">
                <a:solidFill>
                  <a:srgbClr val="000000"/>
                </a:solidFill>
                <a:latin typeface="Courier New" panose="02070309020205020404" pitchFamily="49" charset="0"/>
              </a:rPr>
              <a:t>hadoop</a:t>
            </a:r>
            <a:r>
              <a:rPr lang="en-US" altLang="zh-CN" dirty="0">
                <a:solidFill>
                  <a:srgbClr val="000000"/>
                </a:solidFill>
                <a:latin typeface="Courier New" panose="02070309020205020404" pitchFamily="49" charset="0"/>
              </a:rPr>
              <a:t> fs -</a:t>
            </a:r>
            <a:r>
              <a:rPr lang="en-US" altLang="zh-CN" dirty="0" err="1">
                <a:solidFill>
                  <a:srgbClr val="000000"/>
                </a:solidFill>
                <a:latin typeface="Courier New" panose="02070309020205020404" pitchFamily="49" charset="0"/>
              </a:rPr>
              <a:t>rmr</a:t>
            </a:r>
            <a:r>
              <a:rPr lang="en-US" altLang="zh-CN" dirty="0">
                <a:solidFill>
                  <a:srgbClr val="000000"/>
                </a:solidFill>
                <a:latin typeface="Courier New" panose="02070309020205020404" pitchFamily="49" charset="0"/>
              </a:rPr>
              <a:t> URI [URI …]</a:t>
            </a:r>
            <a:endParaRPr lang="en-US" altLang="zh-CN"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delete</a:t>
            </a:r>
            <a:r>
              <a:rPr lang="zh-CN" altLang="en-US" dirty="0">
                <a:solidFill>
                  <a:srgbClr val="000000"/>
                </a:solidFill>
                <a:latin typeface="Verdana" panose="020B0604030504040204" pitchFamily="34" charset="0"/>
              </a:rPr>
              <a:t>的递归版本。</a:t>
            </a:r>
            <a:br>
              <a:rPr lang="zh-CN" altLang="en-US" dirty="0">
                <a:solidFill>
                  <a:srgbClr val="000000"/>
                </a:solidFill>
                <a:latin typeface="Verdana" panose="020B0604030504040204" pitchFamily="34" charset="0"/>
              </a:rPr>
            </a:br>
            <a:r>
              <a:rPr lang="zh-CN" altLang="en-US" dirty="0">
                <a:solidFill>
                  <a:srgbClr val="000000"/>
                </a:solidFill>
                <a:latin typeface="Verdana" panose="020B0604030504040204" pitchFamily="34" charset="0"/>
              </a:rPr>
              <a:t>示例：</a:t>
            </a:r>
          </a:p>
          <a:p>
            <a:pPr>
              <a:buFont typeface="Arial" panose="020B0604020202020204" pitchFamily="34" charset="0"/>
              <a:buChar char="•"/>
            </a:pPr>
            <a:r>
              <a:rPr lang="en-US" altLang="zh-CN" dirty="0" err="1">
                <a:solidFill>
                  <a:srgbClr val="000000"/>
                </a:solidFill>
                <a:latin typeface="Courier New" panose="02070309020205020404" pitchFamily="49" charset="0"/>
              </a:rPr>
              <a:t>hadoop</a:t>
            </a:r>
            <a:r>
              <a:rPr lang="en-US" altLang="zh-CN" dirty="0">
                <a:solidFill>
                  <a:srgbClr val="000000"/>
                </a:solidFill>
                <a:latin typeface="Courier New" panose="02070309020205020404" pitchFamily="49" charset="0"/>
              </a:rPr>
              <a:t> fs -</a:t>
            </a:r>
            <a:r>
              <a:rPr lang="en-US" altLang="zh-CN" dirty="0" err="1">
                <a:solidFill>
                  <a:srgbClr val="000000"/>
                </a:solidFill>
                <a:latin typeface="Courier New" panose="02070309020205020404" pitchFamily="49" charset="0"/>
              </a:rPr>
              <a:t>rmr</a:t>
            </a:r>
            <a:r>
              <a:rPr lang="en-US" altLang="zh-CN" dirty="0">
                <a:solidFill>
                  <a:srgbClr val="000000"/>
                </a:solidFill>
                <a:latin typeface="Courier New" panose="02070309020205020404" pitchFamily="49" charset="0"/>
              </a:rPr>
              <a:t> /user/</a:t>
            </a:r>
            <a:r>
              <a:rPr lang="en-US" altLang="zh-CN" dirty="0" err="1">
                <a:solidFill>
                  <a:srgbClr val="000000"/>
                </a:solidFill>
                <a:latin typeface="Courier New" panose="02070309020205020404" pitchFamily="49" charset="0"/>
              </a:rPr>
              <a:t>hadoop</a:t>
            </a:r>
            <a:r>
              <a:rPr lang="en-US" altLang="zh-CN" dirty="0">
                <a:solidFill>
                  <a:srgbClr val="000000"/>
                </a:solidFill>
                <a:latin typeface="Courier New" panose="02070309020205020404" pitchFamily="49" charset="0"/>
              </a:rPr>
              <a:t>/</a:t>
            </a:r>
            <a:r>
              <a:rPr lang="en-US" altLang="zh-CN" dirty="0" err="1">
                <a:solidFill>
                  <a:srgbClr val="000000"/>
                </a:solidFill>
                <a:latin typeface="Courier New" panose="02070309020205020404" pitchFamily="49" charset="0"/>
              </a:rPr>
              <a:t>dir</a:t>
            </a:r>
            <a:endParaRPr lang="en-US" altLang="zh-CN" dirty="0">
              <a:solidFill>
                <a:srgbClr val="000000"/>
              </a:solidFill>
              <a:latin typeface="Verdana" panose="020B0604030504040204" pitchFamily="34" charset="0"/>
            </a:endParaRPr>
          </a:p>
          <a:p>
            <a:pPr>
              <a:buFont typeface="Arial" panose="020B0604020202020204" pitchFamily="34" charset="0"/>
              <a:buChar char="•"/>
            </a:pPr>
            <a:r>
              <a:rPr lang="en-US" altLang="zh-CN" dirty="0" err="1">
                <a:solidFill>
                  <a:srgbClr val="000000"/>
                </a:solidFill>
                <a:latin typeface="Courier New" panose="02070309020205020404" pitchFamily="49" charset="0"/>
              </a:rPr>
              <a:t>hadoop</a:t>
            </a:r>
            <a:r>
              <a:rPr lang="en-US" altLang="zh-CN" dirty="0">
                <a:solidFill>
                  <a:srgbClr val="000000"/>
                </a:solidFill>
                <a:latin typeface="Courier New" panose="02070309020205020404" pitchFamily="49" charset="0"/>
              </a:rPr>
              <a:t> fs -</a:t>
            </a:r>
            <a:r>
              <a:rPr lang="en-US" altLang="zh-CN" dirty="0" err="1">
                <a:solidFill>
                  <a:srgbClr val="000000"/>
                </a:solidFill>
                <a:latin typeface="Courier New" panose="02070309020205020404" pitchFamily="49" charset="0"/>
              </a:rPr>
              <a:t>rmr</a:t>
            </a:r>
            <a:r>
              <a:rPr lang="en-US" altLang="zh-CN" dirty="0">
                <a:solidFill>
                  <a:srgbClr val="000000"/>
                </a:solidFill>
                <a:latin typeface="Courier New" panose="02070309020205020404" pitchFamily="49" charset="0"/>
              </a:rPr>
              <a:t> hdfs://host:port/user/hadoop/dir</a:t>
            </a:r>
            <a:endParaRPr lang="en-US" altLang="zh-CN" dirty="0">
              <a:solidFill>
                <a:srgbClr val="000000"/>
              </a:solidFill>
              <a:latin typeface="Verdana" panose="020B0604030504040204" pitchFamily="34" charset="0"/>
            </a:endParaRPr>
          </a:p>
          <a:p>
            <a:r>
              <a:rPr lang="zh-CN" altLang="en-US" dirty="0">
                <a:solidFill>
                  <a:srgbClr val="000000"/>
                </a:solidFill>
                <a:latin typeface="Verdana" panose="020B0604030504040204" pitchFamily="34" charset="0"/>
              </a:rPr>
              <a:t>返回值：</a:t>
            </a:r>
          </a:p>
          <a:p>
            <a:r>
              <a:rPr lang="zh-CN" altLang="en-US" dirty="0">
                <a:solidFill>
                  <a:srgbClr val="000000"/>
                </a:solidFill>
                <a:latin typeface="Courier New" panose="02070309020205020404" pitchFamily="49" charset="0"/>
              </a:rPr>
              <a:t>成功返回</a:t>
            </a:r>
            <a:r>
              <a:rPr lang="en-US" altLang="zh-CN" dirty="0">
                <a:solidFill>
                  <a:srgbClr val="000000"/>
                </a:solidFill>
                <a:latin typeface="Courier New" panose="02070309020205020404" pitchFamily="49" charset="0"/>
              </a:rPr>
              <a:t>0</a:t>
            </a:r>
            <a:r>
              <a:rPr lang="zh-CN" altLang="en-US" dirty="0">
                <a:solidFill>
                  <a:srgbClr val="000000"/>
                </a:solidFill>
                <a:latin typeface="Courier New" panose="02070309020205020404" pitchFamily="49" charset="0"/>
              </a:rPr>
              <a:t>，失败返回</a:t>
            </a:r>
            <a:r>
              <a:rPr lang="en-US" altLang="zh-CN" dirty="0">
                <a:solidFill>
                  <a:srgbClr val="000000"/>
                </a:solidFill>
                <a:latin typeface="Courier New" panose="02070309020205020404" pitchFamily="49" charset="0"/>
              </a:rPr>
              <a:t>-1</a:t>
            </a:r>
            <a:r>
              <a:rPr lang="zh-CN" altLang="en-US" dirty="0">
                <a:solidFill>
                  <a:srgbClr val="000000"/>
                </a:solidFill>
                <a:latin typeface="Courier New" panose="02070309020205020404" pitchFamily="49" charset="0"/>
              </a:rPr>
              <a:t>。</a:t>
            </a:r>
            <a:endParaRPr lang="zh-CN" alt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8239908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ZAB</a:t>
            </a:r>
            <a:r>
              <a:rPr lang="zh-CN" altLang="en-US" smtClean="0"/>
              <a:t>协议总结</a:t>
            </a:r>
            <a:endParaRPr lang="zh-CN" altLang="en-US"/>
          </a:p>
        </p:txBody>
      </p:sp>
      <p:sp>
        <p:nvSpPr>
          <p:cNvPr id="3" name="内容占位符 2"/>
          <p:cNvSpPr>
            <a:spLocks noGrp="1"/>
          </p:cNvSpPr>
          <p:nvPr>
            <p:ph idx="1"/>
          </p:nvPr>
        </p:nvSpPr>
        <p:spPr/>
        <p:txBody>
          <a:bodyPr>
            <a:noAutofit/>
          </a:bodyPr>
          <a:lstStyle/>
          <a:p>
            <a:r>
              <a:rPr lang="en-US" altLang="zh-CN" sz="2400">
                <a:solidFill>
                  <a:srgbClr val="0070C0"/>
                </a:solidFill>
              </a:rPr>
              <a:t>Zookeeper </a:t>
            </a:r>
            <a:r>
              <a:rPr lang="zh-CN" altLang="en-US" sz="2400">
                <a:solidFill>
                  <a:srgbClr val="0070C0"/>
                </a:solidFill>
              </a:rPr>
              <a:t>通过投票（半数通过则通过）选举 </a:t>
            </a:r>
            <a:r>
              <a:rPr lang="en-US" altLang="zh-CN" sz="2400">
                <a:solidFill>
                  <a:srgbClr val="0070C0"/>
                </a:solidFill>
              </a:rPr>
              <a:t>Leader </a:t>
            </a:r>
            <a:r>
              <a:rPr lang="zh-CN" altLang="en-US" sz="2400">
                <a:solidFill>
                  <a:srgbClr val="0070C0"/>
                </a:solidFill>
              </a:rPr>
              <a:t>节点</a:t>
            </a:r>
          </a:p>
          <a:p>
            <a:r>
              <a:rPr lang="en-US" altLang="zh-CN" sz="2400">
                <a:solidFill>
                  <a:srgbClr val="0070C0"/>
                </a:solidFill>
              </a:rPr>
              <a:t>Leader </a:t>
            </a:r>
            <a:r>
              <a:rPr lang="zh-CN" altLang="en-US" sz="2400">
                <a:solidFill>
                  <a:srgbClr val="0070C0"/>
                </a:solidFill>
              </a:rPr>
              <a:t>节点负责接收客户端事务请求并广播</a:t>
            </a:r>
            <a:r>
              <a:rPr lang="zh-CN" altLang="en-US" sz="2400" smtClean="0">
                <a:solidFill>
                  <a:srgbClr val="0070C0"/>
                </a:solidFill>
              </a:rPr>
              <a:t>处理。</a:t>
            </a:r>
            <a:endParaRPr lang="zh-CN" altLang="en-US" sz="2400">
              <a:solidFill>
                <a:srgbClr val="0070C0"/>
              </a:solidFill>
            </a:endParaRPr>
          </a:p>
          <a:p>
            <a:r>
              <a:rPr lang="en-US" altLang="zh-CN" sz="2400">
                <a:solidFill>
                  <a:srgbClr val="0070C0"/>
                </a:solidFill>
              </a:rPr>
              <a:t>Leader </a:t>
            </a:r>
            <a:r>
              <a:rPr lang="zh-CN" altLang="en-US" sz="2400">
                <a:solidFill>
                  <a:srgbClr val="0070C0"/>
                </a:solidFill>
              </a:rPr>
              <a:t>将客户端事务请求以 </a:t>
            </a:r>
            <a:r>
              <a:rPr lang="en-US" altLang="zh-CN" sz="2400">
                <a:solidFill>
                  <a:srgbClr val="0070C0"/>
                </a:solidFill>
              </a:rPr>
              <a:t>proposal </a:t>
            </a:r>
            <a:r>
              <a:rPr lang="zh-CN" altLang="en-US" sz="2400">
                <a:solidFill>
                  <a:srgbClr val="0070C0"/>
                </a:solidFill>
              </a:rPr>
              <a:t>形式广播给 </a:t>
            </a:r>
            <a:r>
              <a:rPr lang="en-US" altLang="zh-CN" sz="2400">
                <a:solidFill>
                  <a:srgbClr val="0070C0"/>
                </a:solidFill>
              </a:rPr>
              <a:t>Follower </a:t>
            </a:r>
            <a:r>
              <a:rPr lang="zh-CN" altLang="en-US" sz="2400">
                <a:solidFill>
                  <a:srgbClr val="0070C0"/>
                </a:solidFill>
              </a:rPr>
              <a:t>节点，并等待 </a:t>
            </a:r>
            <a:r>
              <a:rPr lang="en-US" altLang="zh-CN" sz="2400">
                <a:solidFill>
                  <a:srgbClr val="0070C0"/>
                </a:solidFill>
              </a:rPr>
              <a:t>ACK </a:t>
            </a:r>
            <a:r>
              <a:rPr lang="zh-CN" altLang="en-US" sz="2400">
                <a:solidFill>
                  <a:srgbClr val="0070C0"/>
                </a:solidFill>
              </a:rPr>
              <a:t>响应。如果收到过半数量的 </a:t>
            </a:r>
            <a:r>
              <a:rPr lang="en-US" altLang="zh-CN" sz="2400">
                <a:solidFill>
                  <a:srgbClr val="0070C0"/>
                </a:solidFill>
              </a:rPr>
              <a:t>Follower </a:t>
            </a:r>
            <a:r>
              <a:rPr lang="zh-CN" altLang="en-US" sz="2400">
                <a:solidFill>
                  <a:srgbClr val="0070C0"/>
                </a:solidFill>
              </a:rPr>
              <a:t>节点的 </a:t>
            </a:r>
            <a:r>
              <a:rPr lang="en-US" altLang="zh-CN" sz="2400">
                <a:solidFill>
                  <a:srgbClr val="0070C0"/>
                </a:solidFill>
              </a:rPr>
              <a:t>ACK </a:t>
            </a:r>
            <a:r>
              <a:rPr lang="zh-CN" altLang="en-US" sz="2400">
                <a:solidFill>
                  <a:srgbClr val="0070C0"/>
                </a:solidFill>
              </a:rPr>
              <a:t>响应则向 </a:t>
            </a:r>
            <a:r>
              <a:rPr lang="en-US" altLang="zh-CN" sz="2400">
                <a:solidFill>
                  <a:srgbClr val="0070C0"/>
                </a:solidFill>
              </a:rPr>
              <a:t>Follower </a:t>
            </a:r>
            <a:r>
              <a:rPr lang="zh-CN" altLang="en-US" sz="2400">
                <a:solidFill>
                  <a:srgbClr val="0070C0"/>
                </a:solidFill>
              </a:rPr>
              <a:t>节点广播 </a:t>
            </a:r>
            <a:r>
              <a:rPr lang="en-US" altLang="zh-CN" sz="2400">
                <a:solidFill>
                  <a:srgbClr val="0070C0"/>
                </a:solidFill>
              </a:rPr>
              <a:t>COMMIT </a:t>
            </a:r>
            <a:r>
              <a:rPr lang="zh-CN" altLang="en-US" sz="2400">
                <a:solidFill>
                  <a:srgbClr val="0070C0"/>
                </a:solidFill>
              </a:rPr>
              <a:t>命令，</a:t>
            </a:r>
            <a:r>
              <a:rPr lang="en-US" altLang="zh-CN" sz="2400">
                <a:solidFill>
                  <a:srgbClr val="0070C0"/>
                </a:solidFill>
              </a:rPr>
              <a:t>Follower </a:t>
            </a:r>
            <a:r>
              <a:rPr lang="zh-CN" altLang="en-US" sz="2400">
                <a:solidFill>
                  <a:srgbClr val="0070C0"/>
                </a:solidFill>
              </a:rPr>
              <a:t>节点受到 </a:t>
            </a:r>
            <a:r>
              <a:rPr lang="en-US" altLang="zh-CN" sz="2400">
                <a:solidFill>
                  <a:srgbClr val="0070C0"/>
                </a:solidFill>
              </a:rPr>
              <a:t>COMMIT </a:t>
            </a:r>
            <a:r>
              <a:rPr lang="zh-CN" altLang="en-US" sz="2400">
                <a:solidFill>
                  <a:srgbClr val="0070C0"/>
                </a:solidFill>
              </a:rPr>
              <a:t>命令则对事务进行提交处理。</a:t>
            </a:r>
          </a:p>
          <a:p>
            <a:r>
              <a:rPr lang="en-US" altLang="zh-CN" sz="2400">
                <a:solidFill>
                  <a:srgbClr val="0070C0"/>
                </a:solidFill>
              </a:rPr>
              <a:t>Leader </a:t>
            </a:r>
            <a:r>
              <a:rPr lang="zh-CN" altLang="en-US" sz="2400">
                <a:solidFill>
                  <a:srgbClr val="0070C0"/>
                </a:solidFill>
              </a:rPr>
              <a:t>节点崩溃恢复后，已经被 </a:t>
            </a:r>
            <a:r>
              <a:rPr lang="en-US" altLang="zh-CN" sz="2400">
                <a:solidFill>
                  <a:srgbClr val="0070C0"/>
                </a:solidFill>
              </a:rPr>
              <a:t>Leader </a:t>
            </a:r>
            <a:r>
              <a:rPr lang="zh-CN" altLang="en-US" sz="2400">
                <a:solidFill>
                  <a:srgbClr val="0070C0"/>
                </a:solidFill>
              </a:rPr>
              <a:t>节点 </a:t>
            </a:r>
            <a:r>
              <a:rPr lang="en-US" altLang="zh-CN" sz="2400">
                <a:solidFill>
                  <a:srgbClr val="0070C0"/>
                </a:solidFill>
              </a:rPr>
              <a:t>COMMIT </a:t>
            </a:r>
            <a:r>
              <a:rPr lang="zh-CN" altLang="en-US" sz="2400">
                <a:solidFill>
                  <a:srgbClr val="0070C0"/>
                </a:solidFill>
              </a:rPr>
              <a:t>的 </a:t>
            </a:r>
            <a:r>
              <a:rPr lang="en-US" altLang="zh-CN" sz="2400">
                <a:solidFill>
                  <a:srgbClr val="0070C0"/>
                </a:solidFill>
              </a:rPr>
              <a:t>proposal </a:t>
            </a:r>
            <a:r>
              <a:rPr lang="zh-CN" altLang="en-US" sz="2400">
                <a:solidFill>
                  <a:srgbClr val="0070C0"/>
                </a:solidFill>
              </a:rPr>
              <a:t>不能</a:t>
            </a:r>
            <a:r>
              <a:rPr lang="zh-CN" altLang="en-US" sz="2400" smtClean="0">
                <a:solidFill>
                  <a:srgbClr val="0070C0"/>
                </a:solidFill>
              </a:rPr>
              <a:t>丢。</a:t>
            </a:r>
            <a:endParaRPr lang="zh-CN" altLang="en-US" sz="2400">
              <a:solidFill>
                <a:srgbClr val="0070C0"/>
              </a:solidFill>
            </a:endParaRPr>
          </a:p>
          <a:p>
            <a:r>
              <a:rPr lang="en-US" altLang="zh-CN" sz="2400">
                <a:solidFill>
                  <a:srgbClr val="0070C0"/>
                </a:solidFill>
              </a:rPr>
              <a:t>Leader </a:t>
            </a:r>
            <a:r>
              <a:rPr lang="zh-CN" altLang="en-US" sz="2400">
                <a:solidFill>
                  <a:srgbClr val="0070C0"/>
                </a:solidFill>
              </a:rPr>
              <a:t>节点崩溃恢复后，保证丢弃那些只在旧 </a:t>
            </a:r>
            <a:r>
              <a:rPr lang="en-US" altLang="zh-CN" sz="2400">
                <a:solidFill>
                  <a:srgbClr val="0070C0"/>
                </a:solidFill>
              </a:rPr>
              <a:t>Leader </a:t>
            </a:r>
            <a:r>
              <a:rPr lang="zh-CN" altLang="en-US" sz="2400">
                <a:solidFill>
                  <a:srgbClr val="0070C0"/>
                </a:solidFill>
              </a:rPr>
              <a:t>上 提出 的 </a:t>
            </a:r>
            <a:r>
              <a:rPr lang="en-US" altLang="zh-CN" sz="2400" smtClean="0">
                <a:solidFill>
                  <a:srgbClr val="0070C0"/>
                </a:solidFill>
              </a:rPr>
              <a:t>proposal</a:t>
            </a:r>
            <a:r>
              <a:rPr lang="zh-CN" altLang="en-US" sz="2400" smtClean="0">
                <a:solidFill>
                  <a:srgbClr val="0070C0"/>
                </a:solidFill>
              </a:rPr>
              <a:t>。</a:t>
            </a:r>
            <a:endParaRPr lang="zh-CN" altLang="en-US" sz="2400">
              <a:solidFill>
                <a:srgbClr val="0070C0"/>
              </a:solidFill>
            </a:endParaRPr>
          </a:p>
        </p:txBody>
      </p:sp>
    </p:spTree>
    <p:extLst>
      <p:ext uri="{BB962C8B-B14F-4D97-AF65-F5344CB8AC3E}">
        <p14:creationId xmlns:p14="http://schemas.microsoft.com/office/powerpoint/2010/main" val="10447432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487680" y="411838"/>
            <a:ext cx="11281998" cy="5905420"/>
          </a:xfrm>
          <a:prstGeom prst="rect">
            <a:avLst/>
          </a:prstGeom>
        </p:spPr>
      </p:pic>
    </p:spTree>
    <p:extLst>
      <p:ext uri="{BB962C8B-B14F-4D97-AF65-F5344CB8AC3E}">
        <p14:creationId xmlns:p14="http://schemas.microsoft.com/office/powerpoint/2010/main" val="11358268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smtClean="0"/>
              <a:t>QJM</a:t>
            </a:r>
            <a:r>
              <a:rPr lang="zh-CN" altLang="en-US" smtClean="0"/>
              <a:t>核心组件</a:t>
            </a:r>
            <a:endParaRPr lang="zh-CN" altLang="en-US"/>
          </a:p>
        </p:txBody>
      </p:sp>
      <p:sp>
        <p:nvSpPr>
          <p:cNvPr id="6" name="内容占位符 5"/>
          <p:cNvSpPr>
            <a:spLocks noGrp="1"/>
          </p:cNvSpPr>
          <p:nvPr>
            <p:ph idx="1"/>
          </p:nvPr>
        </p:nvSpPr>
        <p:spPr>
          <a:xfrm>
            <a:off x="838200" y="1276984"/>
            <a:ext cx="10515600" cy="5245735"/>
          </a:xfrm>
        </p:spPr>
        <p:txBody>
          <a:bodyPr>
            <a:normAutofit/>
          </a:bodyPr>
          <a:lstStyle/>
          <a:p>
            <a:r>
              <a:rPr lang="en-US" altLang="zh-CN" sz="2000" smtClean="0"/>
              <a:t>Active NameNode</a:t>
            </a:r>
            <a:r>
              <a:rPr lang="zh-CN" altLang="en-US" sz="2000" smtClean="0"/>
              <a:t>（</a:t>
            </a:r>
            <a:r>
              <a:rPr lang="en-US" altLang="zh-CN" sz="2000"/>
              <a:t> </a:t>
            </a:r>
            <a:r>
              <a:rPr lang="en-US" altLang="zh-CN" sz="2000" smtClean="0"/>
              <a:t>ANN </a:t>
            </a:r>
            <a:r>
              <a:rPr lang="zh-CN" altLang="en-US" sz="2000" smtClean="0"/>
              <a:t>）：</a:t>
            </a:r>
            <a:r>
              <a:rPr lang="zh-CN" altLang="en-US" sz="2000"/>
              <a:t>在</a:t>
            </a:r>
            <a:r>
              <a:rPr lang="en-US" altLang="zh-CN" sz="2000"/>
              <a:t>HDFS</a:t>
            </a:r>
            <a:r>
              <a:rPr lang="zh-CN" altLang="en-US" sz="2000"/>
              <a:t>集群中，对外提供读写服务的唯一</a:t>
            </a:r>
            <a:r>
              <a:rPr lang="en-US" altLang="zh-CN" sz="2000"/>
              <a:t>Master</a:t>
            </a:r>
            <a:r>
              <a:rPr lang="zh-CN" altLang="en-US" sz="2000"/>
              <a:t>节点。</a:t>
            </a:r>
            <a:r>
              <a:rPr lang="en-US" altLang="zh-CN" sz="2000"/>
              <a:t>ANN</a:t>
            </a:r>
            <a:r>
              <a:rPr lang="zh-CN" altLang="en-US" sz="2000"/>
              <a:t>将客户端请求过来的写操作通过</a:t>
            </a:r>
            <a:r>
              <a:rPr lang="en-US" altLang="zh-CN" sz="2000"/>
              <a:t>EditLog</a:t>
            </a:r>
            <a:r>
              <a:rPr lang="zh-CN" altLang="en-US" sz="2000"/>
              <a:t>写入共享存储系统（即</a:t>
            </a:r>
            <a:r>
              <a:rPr lang="en-US" altLang="zh-CN" sz="2000"/>
              <a:t>JournalNode Cluster</a:t>
            </a:r>
            <a:r>
              <a:rPr lang="zh-CN" altLang="en-US" sz="2000"/>
              <a:t>），为</a:t>
            </a:r>
            <a:r>
              <a:rPr lang="en-US" altLang="zh-CN" sz="2000"/>
              <a:t>Standby NameNode</a:t>
            </a:r>
            <a:r>
              <a:rPr lang="zh-CN" altLang="en-US" sz="2000"/>
              <a:t>及时同步数据提供支持</a:t>
            </a:r>
            <a:r>
              <a:rPr lang="zh-CN" altLang="en-US" sz="2000" smtClean="0"/>
              <a:t>；</a:t>
            </a:r>
            <a:endParaRPr lang="en-US" altLang="zh-CN" sz="2000" smtClean="0"/>
          </a:p>
          <a:p>
            <a:r>
              <a:rPr lang="en-US" altLang="zh-CN" sz="2000"/>
              <a:t>Standby NameNode</a:t>
            </a:r>
            <a:r>
              <a:rPr lang="zh-CN" altLang="en-US" sz="2000"/>
              <a:t>（</a:t>
            </a:r>
            <a:r>
              <a:rPr lang="en-US" altLang="zh-CN" sz="2000"/>
              <a:t>SBN</a:t>
            </a:r>
            <a:r>
              <a:rPr lang="zh-CN" altLang="en-US" sz="2000"/>
              <a:t>）：与</a:t>
            </a:r>
            <a:r>
              <a:rPr lang="en-US" altLang="zh-CN" sz="2000"/>
              <a:t>ANN</a:t>
            </a:r>
            <a:r>
              <a:rPr lang="zh-CN" altLang="en-US" sz="2000"/>
              <a:t>相互形成热备，</a:t>
            </a:r>
            <a:r>
              <a:rPr lang="en-US" altLang="zh-CN" sz="2000"/>
              <a:t>SBN</a:t>
            </a:r>
            <a:r>
              <a:rPr lang="zh-CN" altLang="en-US" sz="2000"/>
              <a:t>及时从共享存储系统中读取</a:t>
            </a:r>
            <a:r>
              <a:rPr lang="en-US" altLang="zh-CN" sz="2000"/>
              <a:t>EditLog</a:t>
            </a:r>
            <a:r>
              <a:rPr lang="zh-CN" altLang="en-US" sz="2000"/>
              <a:t>数据并更新内存，以保证当前状态尽可能与</a:t>
            </a:r>
            <a:r>
              <a:rPr lang="en-US" altLang="zh-CN" sz="2000"/>
              <a:t>ANN</a:t>
            </a:r>
            <a:r>
              <a:rPr lang="zh-CN" altLang="en-US" sz="2000"/>
              <a:t>同步。当前在整个</a:t>
            </a:r>
            <a:r>
              <a:rPr lang="en-US" altLang="zh-CN" sz="2000"/>
              <a:t>HDFS</a:t>
            </a:r>
            <a:r>
              <a:rPr lang="zh-CN" altLang="en-US" sz="2000"/>
              <a:t>集群中最多一台处于</a:t>
            </a:r>
            <a:r>
              <a:rPr lang="en-US" altLang="zh-CN" sz="2000"/>
              <a:t>Active</a:t>
            </a:r>
            <a:r>
              <a:rPr lang="zh-CN" altLang="en-US" sz="2000"/>
              <a:t>状态，最多一台处于</a:t>
            </a:r>
            <a:r>
              <a:rPr lang="en-US" altLang="zh-CN" sz="2000"/>
              <a:t>Standby</a:t>
            </a:r>
            <a:r>
              <a:rPr lang="zh-CN" altLang="en-US" sz="2000"/>
              <a:t>状态</a:t>
            </a:r>
            <a:r>
              <a:rPr lang="zh-CN" altLang="en-US" sz="2000" smtClean="0"/>
              <a:t>；</a:t>
            </a:r>
            <a:endParaRPr lang="en-US" altLang="zh-CN" sz="2000" smtClean="0"/>
          </a:p>
          <a:p>
            <a:r>
              <a:rPr lang="en-US" altLang="zh-CN" sz="2000"/>
              <a:t>JournalNode Cluster</a:t>
            </a:r>
            <a:r>
              <a:rPr lang="zh-CN" altLang="en-US" sz="2000"/>
              <a:t>（</a:t>
            </a:r>
            <a:r>
              <a:rPr lang="en-US" altLang="zh-CN" sz="2000"/>
              <a:t>JNs</a:t>
            </a:r>
            <a:r>
              <a:rPr lang="zh-CN" altLang="en-US" sz="2000"/>
              <a:t>）：</a:t>
            </a:r>
            <a:r>
              <a:rPr lang="en-US" altLang="zh-CN" sz="2000"/>
              <a:t>ANN</a:t>
            </a:r>
            <a:r>
              <a:rPr lang="zh-CN" altLang="en-US" sz="2000"/>
              <a:t>与</a:t>
            </a:r>
            <a:r>
              <a:rPr lang="en-US" altLang="zh-CN" sz="2000"/>
              <a:t>SBN</a:t>
            </a:r>
            <a:r>
              <a:rPr lang="zh-CN" altLang="en-US" sz="2000"/>
              <a:t>之间共享</a:t>
            </a:r>
            <a:r>
              <a:rPr lang="en-US" altLang="zh-CN" sz="2000"/>
              <a:t>Editlog</a:t>
            </a:r>
            <a:r>
              <a:rPr lang="zh-CN" altLang="en-US" sz="2000"/>
              <a:t>的一致性存储系统，是</a:t>
            </a:r>
            <a:r>
              <a:rPr lang="en-US" altLang="zh-CN" sz="2000"/>
              <a:t>HDFS NameNode</a:t>
            </a:r>
            <a:r>
              <a:rPr lang="zh-CN" altLang="en-US" sz="2000"/>
              <a:t>高可用的核心组件。借助</a:t>
            </a:r>
            <a:r>
              <a:rPr lang="en-US" altLang="zh-CN" sz="2000"/>
              <a:t>JournalNode</a:t>
            </a:r>
            <a:r>
              <a:rPr lang="zh-CN" altLang="en-US" sz="2000"/>
              <a:t>集群</a:t>
            </a:r>
            <a:r>
              <a:rPr lang="en-US" altLang="zh-CN" sz="2000"/>
              <a:t>ANN</a:t>
            </a:r>
            <a:r>
              <a:rPr lang="zh-CN" altLang="en-US" sz="2000"/>
              <a:t>可以尽可能及时同步元数据到</a:t>
            </a:r>
            <a:r>
              <a:rPr lang="en-US" altLang="zh-CN" sz="2000"/>
              <a:t>SBN</a:t>
            </a:r>
            <a:r>
              <a:rPr lang="zh-CN" altLang="en-US" sz="2000"/>
              <a:t>。其中</a:t>
            </a:r>
            <a:r>
              <a:rPr lang="en-US" altLang="zh-CN" sz="2000"/>
              <a:t>ANN</a:t>
            </a:r>
            <a:r>
              <a:rPr lang="zh-CN" altLang="en-US" sz="2000"/>
              <a:t>采用</a:t>
            </a:r>
            <a:r>
              <a:rPr lang="en-US" altLang="zh-CN" sz="2000"/>
              <a:t>Push</a:t>
            </a:r>
            <a:r>
              <a:rPr lang="zh-CN" altLang="en-US" sz="2000"/>
              <a:t>模式将</a:t>
            </a:r>
            <a:r>
              <a:rPr lang="en-US" altLang="zh-CN" sz="2000"/>
              <a:t>EditLog</a:t>
            </a:r>
            <a:r>
              <a:rPr lang="zh-CN" altLang="en-US" sz="2000"/>
              <a:t>写入</a:t>
            </a:r>
            <a:r>
              <a:rPr lang="en-US" altLang="zh-CN" sz="2000"/>
              <a:t>JN</a:t>
            </a:r>
            <a:r>
              <a:rPr lang="zh-CN" altLang="en-US" sz="2000"/>
              <a:t>，</a:t>
            </a:r>
            <a:r>
              <a:rPr lang="en-US" altLang="zh-CN" sz="2000"/>
              <a:t>SBN</a:t>
            </a:r>
            <a:r>
              <a:rPr lang="zh-CN" altLang="en-US" sz="2000"/>
              <a:t>通过</a:t>
            </a:r>
            <a:r>
              <a:rPr lang="en-US" altLang="zh-CN" sz="2000"/>
              <a:t>Pull</a:t>
            </a:r>
            <a:r>
              <a:rPr lang="zh-CN" altLang="en-US" sz="2000"/>
              <a:t>模式从</a:t>
            </a:r>
            <a:r>
              <a:rPr lang="en-US" altLang="zh-CN" sz="2000"/>
              <a:t>JN</a:t>
            </a:r>
            <a:r>
              <a:rPr lang="zh-CN" altLang="en-US" sz="2000"/>
              <a:t>拉取数据，整个过程中</a:t>
            </a:r>
            <a:r>
              <a:rPr lang="en-US" altLang="zh-CN" sz="2000"/>
              <a:t>JN</a:t>
            </a:r>
            <a:r>
              <a:rPr lang="zh-CN" altLang="en-US" sz="2000"/>
              <a:t>不主动进行数据交换</a:t>
            </a:r>
            <a:r>
              <a:rPr lang="zh-CN" altLang="en-US" sz="2000" smtClean="0"/>
              <a:t>；</a:t>
            </a:r>
            <a:endParaRPr lang="en-US" altLang="zh-CN" sz="2000" smtClean="0"/>
          </a:p>
          <a:p>
            <a:r>
              <a:rPr lang="en-US" altLang="zh-CN" sz="2000"/>
              <a:t>ZKFailoverController</a:t>
            </a:r>
            <a:r>
              <a:rPr lang="zh-CN" altLang="en-US" sz="2000"/>
              <a:t>（</a:t>
            </a:r>
            <a:r>
              <a:rPr lang="en-US" altLang="zh-CN" sz="2000"/>
              <a:t>ZKFC</a:t>
            </a:r>
            <a:r>
              <a:rPr lang="zh-CN" altLang="en-US" sz="2000"/>
              <a:t>）：</a:t>
            </a:r>
            <a:r>
              <a:rPr lang="en-US" altLang="zh-CN" sz="2000"/>
              <a:t>ZKFailoverController</a:t>
            </a:r>
            <a:r>
              <a:rPr lang="zh-CN" altLang="en-US" sz="2000"/>
              <a:t>以独立进程运行，对</a:t>
            </a:r>
            <a:r>
              <a:rPr lang="en-US" altLang="zh-CN" sz="2000"/>
              <a:t>NameNode</a:t>
            </a:r>
            <a:r>
              <a:rPr lang="zh-CN" altLang="en-US" sz="2000"/>
              <a:t>主备切换进行控制，正常情况</a:t>
            </a:r>
            <a:r>
              <a:rPr lang="en-US" altLang="zh-CN" sz="2000"/>
              <a:t>ANN</a:t>
            </a:r>
            <a:r>
              <a:rPr lang="zh-CN" altLang="en-US" sz="2000"/>
              <a:t>和</a:t>
            </a:r>
            <a:r>
              <a:rPr lang="en-US" altLang="zh-CN" sz="2000"/>
              <a:t>SBN</a:t>
            </a:r>
            <a:r>
              <a:rPr lang="zh-CN" altLang="en-US" sz="2000"/>
              <a:t>分别对应各自</a:t>
            </a:r>
            <a:r>
              <a:rPr lang="en-US" altLang="zh-CN" sz="2000"/>
              <a:t>ZKFC</a:t>
            </a:r>
            <a:r>
              <a:rPr lang="zh-CN" altLang="en-US" sz="2000"/>
              <a:t>进程。</a:t>
            </a:r>
            <a:r>
              <a:rPr lang="en-US" altLang="zh-CN" sz="2000"/>
              <a:t>ZKFC</a:t>
            </a:r>
            <a:r>
              <a:rPr lang="zh-CN" altLang="en-US" sz="2000"/>
              <a:t>主要功能：</a:t>
            </a:r>
            <a:r>
              <a:rPr lang="en-US" altLang="zh-CN" sz="2000"/>
              <a:t>NameNode</a:t>
            </a:r>
            <a:r>
              <a:rPr lang="zh-CN" altLang="en-US" sz="2000"/>
              <a:t>健康状况检测；借助</a:t>
            </a:r>
            <a:r>
              <a:rPr lang="en-US" altLang="zh-CN" sz="2000"/>
              <a:t>Zookeeper</a:t>
            </a:r>
            <a:r>
              <a:rPr lang="zh-CN" altLang="en-US" sz="2000"/>
              <a:t>实现</a:t>
            </a:r>
            <a:r>
              <a:rPr lang="en-US" altLang="zh-CN" sz="2000"/>
              <a:t>NameNode</a:t>
            </a:r>
            <a:r>
              <a:rPr lang="zh-CN" altLang="en-US" sz="2000"/>
              <a:t>自动选主；操作</a:t>
            </a:r>
            <a:r>
              <a:rPr lang="en-US" altLang="zh-CN" sz="2000"/>
              <a:t>NameNode</a:t>
            </a:r>
            <a:r>
              <a:rPr lang="zh-CN" altLang="en-US" sz="2000"/>
              <a:t>进行主从切换</a:t>
            </a:r>
            <a:r>
              <a:rPr lang="zh-CN" altLang="en-US" sz="2000" smtClean="0"/>
              <a:t>；</a:t>
            </a:r>
            <a:endParaRPr lang="en-US" altLang="zh-CN" sz="2000" smtClean="0"/>
          </a:p>
          <a:p>
            <a:r>
              <a:rPr lang="en-US" altLang="zh-CN" sz="2000"/>
              <a:t>Zookeeper</a:t>
            </a:r>
            <a:r>
              <a:rPr lang="zh-CN" altLang="en-US" sz="2000"/>
              <a:t>（</a:t>
            </a:r>
            <a:r>
              <a:rPr lang="en-US" altLang="zh-CN" sz="2000"/>
              <a:t>ZK</a:t>
            </a:r>
            <a:r>
              <a:rPr lang="zh-CN" altLang="en-US" sz="2000"/>
              <a:t>）：为</a:t>
            </a:r>
            <a:r>
              <a:rPr lang="en-US" altLang="zh-CN" sz="2000"/>
              <a:t>ZKFC</a:t>
            </a:r>
            <a:r>
              <a:rPr lang="zh-CN" altLang="en-US" sz="2000"/>
              <a:t>实现自动选主功能提供统一协调服务</a:t>
            </a:r>
            <a:r>
              <a:rPr lang="zh-CN" altLang="en-US" sz="2000" smtClean="0"/>
              <a:t>。</a:t>
            </a:r>
            <a:endParaRPr lang="en-US" altLang="zh-CN" sz="2000" smtClean="0"/>
          </a:p>
          <a:p>
            <a:r>
              <a:rPr lang="zh-CN" altLang="en-US" sz="2000"/>
              <a:t>在</a:t>
            </a:r>
            <a:r>
              <a:rPr lang="en-US" altLang="zh-CN" sz="2000"/>
              <a:t>HA using QJM</a:t>
            </a:r>
            <a:r>
              <a:rPr lang="zh-CN" altLang="en-US" sz="2000"/>
              <a:t>架构下，</a:t>
            </a:r>
            <a:r>
              <a:rPr lang="en-US" altLang="zh-CN" sz="2000"/>
              <a:t>DataNode</a:t>
            </a:r>
            <a:r>
              <a:rPr lang="zh-CN" altLang="en-US" sz="2000"/>
              <a:t>从仅向单个</a:t>
            </a:r>
            <a:r>
              <a:rPr lang="en-US" altLang="zh-CN" sz="2000"/>
              <a:t>NameNode</a:t>
            </a:r>
            <a:r>
              <a:rPr lang="zh-CN" altLang="en-US" sz="2000"/>
              <a:t>进行数据交互升级到同时向</a:t>
            </a:r>
            <a:r>
              <a:rPr lang="en-US" altLang="zh-CN" sz="2000"/>
              <a:t>ANN</a:t>
            </a:r>
            <a:r>
              <a:rPr lang="zh-CN" altLang="en-US" sz="2000"/>
              <a:t>和</a:t>
            </a:r>
            <a:r>
              <a:rPr lang="en-US" altLang="zh-CN" sz="2000"/>
              <a:t>SBN</a:t>
            </a:r>
            <a:r>
              <a:rPr lang="zh-CN" altLang="en-US" sz="2000"/>
              <a:t>进行数据交互，区别是仅执行</a:t>
            </a:r>
            <a:r>
              <a:rPr lang="en-US" altLang="zh-CN" sz="2000"/>
              <a:t>ANN</a:t>
            </a:r>
            <a:r>
              <a:rPr lang="zh-CN" altLang="en-US" sz="2000"/>
              <a:t>下发的指令，其他逻辑未发生大变化。</a:t>
            </a:r>
          </a:p>
        </p:txBody>
      </p:sp>
    </p:spTree>
    <p:extLst>
      <p:ext uri="{BB962C8B-B14F-4D97-AF65-F5344CB8AC3E}">
        <p14:creationId xmlns:p14="http://schemas.microsoft.com/office/powerpoint/2010/main" val="172630669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QJM</a:t>
            </a:r>
            <a:r>
              <a:rPr lang="zh-CN" altLang="en-US" smtClean="0"/>
              <a:t>方案</a:t>
            </a:r>
            <a:endParaRPr lang="zh-CN" altLang="en-US"/>
          </a:p>
        </p:txBody>
      </p:sp>
      <p:sp>
        <p:nvSpPr>
          <p:cNvPr id="3" name="内容占位符 2"/>
          <p:cNvSpPr>
            <a:spLocks noGrp="1"/>
          </p:cNvSpPr>
          <p:nvPr>
            <p:ph idx="1"/>
          </p:nvPr>
        </p:nvSpPr>
        <p:spPr>
          <a:xfrm>
            <a:off x="838200" y="966652"/>
            <a:ext cx="10515600" cy="5319848"/>
          </a:xfrm>
        </p:spPr>
        <p:txBody>
          <a:bodyPr>
            <a:normAutofit/>
          </a:bodyPr>
          <a:lstStyle/>
          <a:p>
            <a:pPr marL="0" indent="0">
              <a:buNone/>
            </a:pPr>
            <a:r>
              <a:rPr lang="en-US" altLang="zh-CN" sz="2000">
                <a:solidFill>
                  <a:srgbClr val="0070C0"/>
                </a:solidFill>
              </a:rPr>
              <a:t>Qurom Journal Manager</a:t>
            </a:r>
            <a:r>
              <a:rPr lang="zh-CN" altLang="en-US" sz="2000">
                <a:solidFill>
                  <a:srgbClr val="0070C0"/>
                </a:solidFill>
              </a:rPr>
              <a:t>（</a:t>
            </a:r>
            <a:r>
              <a:rPr lang="en-US" altLang="zh-CN" sz="2000">
                <a:solidFill>
                  <a:srgbClr val="0070C0"/>
                </a:solidFill>
              </a:rPr>
              <a:t>QJM</a:t>
            </a:r>
            <a:r>
              <a:rPr lang="zh-CN" altLang="en-US" sz="2000">
                <a:solidFill>
                  <a:srgbClr val="0070C0"/>
                </a:solidFill>
              </a:rPr>
              <a:t>）是一个基于 </a:t>
            </a:r>
            <a:r>
              <a:rPr lang="en-US" altLang="zh-CN" sz="2000">
                <a:solidFill>
                  <a:srgbClr val="0070C0"/>
                </a:solidFill>
              </a:rPr>
              <a:t>Paxos </a:t>
            </a:r>
            <a:r>
              <a:rPr lang="zh-CN" altLang="en-US" sz="2000">
                <a:solidFill>
                  <a:srgbClr val="0070C0"/>
                </a:solidFill>
              </a:rPr>
              <a:t>算法实现的 </a:t>
            </a:r>
            <a:r>
              <a:rPr lang="en-US" altLang="zh-CN" sz="2000">
                <a:solidFill>
                  <a:srgbClr val="0070C0"/>
                </a:solidFill>
              </a:rPr>
              <a:t>HDFS </a:t>
            </a:r>
            <a:r>
              <a:rPr lang="zh-CN" altLang="en-US" sz="2000">
                <a:solidFill>
                  <a:srgbClr val="0070C0"/>
                </a:solidFill>
              </a:rPr>
              <a:t>元数据共享存储的方案。</a:t>
            </a:r>
            <a:r>
              <a:rPr lang="en-US" altLang="zh-CN" sz="2000">
                <a:solidFill>
                  <a:srgbClr val="0070C0"/>
                </a:solidFill>
              </a:rPr>
              <a:t>QJM </a:t>
            </a:r>
            <a:r>
              <a:rPr lang="zh-CN" altLang="en-US" sz="2000">
                <a:solidFill>
                  <a:srgbClr val="0070C0"/>
                </a:solidFill>
              </a:rPr>
              <a:t>的基本原理就是用 </a:t>
            </a:r>
            <a:r>
              <a:rPr lang="en-US" altLang="zh-CN" sz="2000">
                <a:solidFill>
                  <a:srgbClr val="0070C0"/>
                </a:solidFill>
              </a:rPr>
              <a:t>2N+1 </a:t>
            </a:r>
            <a:r>
              <a:rPr lang="zh-CN" altLang="en-US" sz="2000">
                <a:solidFill>
                  <a:srgbClr val="0070C0"/>
                </a:solidFill>
              </a:rPr>
              <a:t>台 </a:t>
            </a:r>
            <a:r>
              <a:rPr lang="en-US" altLang="zh-CN" sz="2000">
                <a:solidFill>
                  <a:srgbClr val="0070C0"/>
                </a:solidFill>
              </a:rPr>
              <a:t>JournalNode </a:t>
            </a:r>
            <a:r>
              <a:rPr lang="zh-CN" altLang="en-US" sz="2000">
                <a:solidFill>
                  <a:srgbClr val="0070C0"/>
                </a:solidFill>
              </a:rPr>
              <a:t>存储 </a:t>
            </a:r>
            <a:r>
              <a:rPr lang="en-US" altLang="zh-CN" sz="2000">
                <a:solidFill>
                  <a:srgbClr val="0070C0"/>
                </a:solidFill>
              </a:rPr>
              <a:t>EditLog</a:t>
            </a:r>
            <a:r>
              <a:rPr lang="zh-CN" altLang="en-US" sz="2000">
                <a:solidFill>
                  <a:srgbClr val="0070C0"/>
                </a:solidFill>
              </a:rPr>
              <a:t>，每次写数据操作有大多数（</a:t>
            </a:r>
            <a:r>
              <a:rPr lang="en-US" altLang="zh-CN" sz="2000">
                <a:solidFill>
                  <a:srgbClr val="0070C0"/>
                </a:solidFill>
              </a:rPr>
              <a:t>&gt;=N+1</a:t>
            </a:r>
            <a:r>
              <a:rPr lang="zh-CN" altLang="en-US" sz="2000">
                <a:solidFill>
                  <a:srgbClr val="0070C0"/>
                </a:solidFill>
              </a:rPr>
              <a:t>）返回成功时即认为该次写成功，数据不会丢失。这个算法所能容忍的是最多有 </a:t>
            </a:r>
            <a:r>
              <a:rPr lang="en-US" altLang="zh-CN" sz="2000">
                <a:solidFill>
                  <a:srgbClr val="0070C0"/>
                </a:solidFill>
              </a:rPr>
              <a:t>N </a:t>
            </a:r>
            <a:r>
              <a:rPr lang="zh-CN" altLang="en-US" sz="2000">
                <a:solidFill>
                  <a:srgbClr val="0070C0"/>
                </a:solidFill>
              </a:rPr>
              <a:t>台机器挂掉，如果多于 </a:t>
            </a:r>
            <a:r>
              <a:rPr lang="en-US" altLang="zh-CN" sz="2000">
                <a:solidFill>
                  <a:srgbClr val="0070C0"/>
                </a:solidFill>
              </a:rPr>
              <a:t>N </a:t>
            </a:r>
            <a:r>
              <a:rPr lang="zh-CN" altLang="en-US" sz="2000">
                <a:solidFill>
                  <a:srgbClr val="0070C0"/>
                </a:solidFill>
              </a:rPr>
              <a:t>台挂掉，这个算法就失效了。这个原理是基于 </a:t>
            </a:r>
            <a:r>
              <a:rPr lang="en-US" altLang="zh-CN" sz="2000">
                <a:solidFill>
                  <a:srgbClr val="0070C0"/>
                </a:solidFill>
              </a:rPr>
              <a:t>Paxos </a:t>
            </a:r>
            <a:r>
              <a:rPr lang="zh-CN" altLang="en-US" sz="2000">
                <a:solidFill>
                  <a:srgbClr val="0070C0"/>
                </a:solidFill>
              </a:rPr>
              <a:t>算法的</a:t>
            </a:r>
            <a:r>
              <a:rPr lang="zh-CN" altLang="en-US" sz="2000" smtClean="0">
                <a:solidFill>
                  <a:srgbClr val="0070C0"/>
                </a:solidFill>
              </a:rPr>
              <a:t>。</a:t>
            </a:r>
            <a:endParaRPr lang="en-US" altLang="zh-CN" sz="2000" smtClean="0">
              <a:solidFill>
                <a:srgbClr val="0070C0"/>
              </a:solidFill>
            </a:endParaRPr>
          </a:p>
          <a:p>
            <a:pPr marL="0" indent="0">
              <a:buNone/>
            </a:pPr>
            <a:endParaRPr lang="en-US" altLang="zh-CN" sz="2000" smtClean="0">
              <a:solidFill>
                <a:srgbClr val="0070C0"/>
              </a:solidFill>
            </a:endParaRPr>
          </a:p>
          <a:p>
            <a:pPr marL="0" indent="0">
              <a:buNone/>
            </a:pPr>
            <a:r>
              <a:rPr lang="zh-CN" altLang="en-US" sz="2000"/>
              <a:t>用</a:t>
            </a:r>
            <a:r>
              <a:rPr lang="en-US" altLang="zh-CN" sz="2000"/>
              <a:t>QJM</a:t>
            </a:r>
            <a:r>
              <a:rPr lang="zh-CN" altLang="en-US" sz="2000"/>
              <a:t>的方式来实现</a:t>
            </a:r>
            <a:r>
              <a:rPr lang="en-US" altLang="zh-CN" sz="2000"/>
              <a:t>HA</a:t>
            </a:r>
            <a:r>
              <a:rPr lang="zh-CN" altLang="en-US" sz="2000"/>
              <a:t>的主要好处有</a:t>
            </a:r>
            <a:r>
              <a:rPr lang="zh-CN" altLang="en-US" sz="2000" smtClean="0"/>
              <a:t>：</a:t>
            </a:r>
            <a:endParaRPr lang="zh-CN" altLang="en-US" sz="2000"/>
          </a:p>
          <a:p>
            <a:r>
              <a:rPr lang="zh-CN" altLang="en-US" sz="2000"/>
              <a:t>不需要配置额外的高共享存储，这样对于基于商用硬件的云计算数据中心来说，降低了复杂度和维护成本</a:t>
            </a:r>
            <a:r>
              <a:rPr lang="zh-CN" altLang="en-US" sz="2000" smtClean="0"/>
              <a:t>；</a:t>
            </a:r>
            <a:endParaRPr lang="zh-CN" altLang="en-US" sz="2000"/>
          </a:p>
          <a:p>
            <a:r>
              <a:rPr lang="zh-CN" altLang="en-US" sz="2000"/>
              <a:t>不在需要单独配置 </a:t>
            </a:r>
            <a:r>
              <a:rPr lang="en-US" altLang="zh-CN" sz="2000"/>
              <a:t>fencing </a:t>
            </a:r>
            <a:r>
              <a:rPr lang="zh-CN" altLang="en-US" sz="2000"/>
              <a:t>实现，因为 </a:t>
            </a:r>
            <a:r>
              <a:rPr lang="en-US" altLang="zh-CN" sz="2000"/>
              <a:t>QJM </a:t>
            </a:r>
            <a:r>
              <a:rPr lang="zh-CN" altLang="en-US" sz="2000"/>
              <a:t>本身内置了 </a:t>
            </a:r>
            <a:r>
              <a:rPr lang="en-US" altLang="zh-CN" sz="2000"/>
              <a:t>fencing </a:t>
            </a:r>
            <a:r>
              <a:rPr lang="zh-CN" altLang="en-US" sz="2000"/>
              <a:t>的功能</a:t>
            </a:r>
            <a:r>
              <a:rPr lang="zh-CN" altLang="en-US" sz="2000" smtClean="0"/>
              <a:t>；</a:t>
            </a:r>
            <a:endParaRPr lang="zh-CN" altLang="en-US" sz="2000"/>
          </a:p>
          <a:p>
            <a:r>
              <a:rPr lang="zh-CN" altLang="en-US" sz="2000"/>
              <a:t>不存在单点故障问题</a:t>
            </a:r>
            <a:r>
              <a:rPr lang="zh-CN" altLang="en-US" sz="2000" smtClean="0"/>
              <a:t>；</a:t>
            </a:r>
            <a:endParaRPr lang="zh-CN" altLang="en-US" sz="2000"/>
          </a:p>
          <a:p>
            <a:r>
              <a:rPr lang="zh-CN" altLang="en-US" sz="2000"/>
              <a:t>系统鲁棒性的程度是可配置的（ </a:t>
            </a:r>
            <a:r>
              <a:rPr lang="en-US" altLang="zh-CN" sz="2000"/>
              <a:t>QJM </a:t>
            </a:r>
            <a:r>
              <a:rPr lang="zh-CN" altLang="en-US" sz="2000"/>
              <a:t>基于 </a:t>
            </a:r>
            <a:r>
              <a:rPr lang="en-US" altLang="zh-CN" sz="2000"/>
              <a:t>Paxos </a:t>
            </a:r>
            <a:r>
              <a:rPr lang="zh-CN" altLang="en-US" sz="2000"/>
              <a:t>算法，所以如果配置 </a:t>
            </a:r>
            <a:r>
              <a:rPr lang="en-US" altLang="zh-CN" sz="2000"/>
              <a:t>2N+1 </a:t>
            </a:r>
            <a:r>
              <a:rPr lang="zh-CN" altLang="en-US" sz="2000"/>
              <a:t>台 </a:t>
            </a:r>
            <a:r>
              <a:rPr lang="en-US" altLang="zh-CN" sz="2000"/>
              <a:t>JournalNode </a:t>
            </a:r>
            <a:r>
              <a:rPr lang="zh-CN" altLang="en-US" sz="2000"/>
              <a:t>组成的集群，能容忍最多 </a:t>
            </a:r>
            <a:r>
              <a:rPr lang="en-US" altLang="zh-CN" sz="2000"/>
              <a:t>N </a:t>
            </a:r>
            <a:r>
              <a:rPr lang="zh-CN" altLang="en-US" sz="2000"/>
              <a:t>台机器挂掉）</a:t>
            </a:r>
            <a:r>
              <a:rPr lang="zh-CN" altLang="en-US" sz="2000" smtClean="0"/>
              <a:t>；</a:t>
            </a:r>
            <a:endParaRPr lang="zh-CN" altLang="en-US" sz="2000"/>
          </a:p>
          <a:p>
            <a:r>
              <a:rPr lang="en-US" altLang="zh-CN" sz="2000"/>
              <a:t>QJM </a:t>
            </a:r>
            <a:r>
              <a:rPr lang="zh-CN" altLang="en-US" sz="2000"/>
              <a:t>中存储日志的 </a:t>
            </a:r>
            <a:r>
              <a:rPr lang="en-US" altLang="zh-CN" sz="2000"/>
              <a:t>JournalNode </a:t>
            </a:r>
            <a:r>
              <a:rPr lang="zh-CN" altLang="en-US" sz="2000"/>
              <a:t>不会因为其中一台的延迟而影响整体的延迟，而且也不会因为 </a:t>
            </a:r>
            <a:r>
              <a:rPr lang="en-US" altLang="zh-CN" sz="2000"/>
              <a:t>JournalNode </a:t>
            </a:r>
            <a:r>
              <a:rPr lang="zh-CN" altLang="en-US" sz="2000"/>
              <a:t>的数量增多而影响性能（因为 </a:t>
            </a:r>
            <a:r>
              <a:rPr lang="en-US" altLang="zh-CN" sz="2000"/>
              <a:t>Namenode </a:t>
            </a:r>
            <a:r>
              <a:rPr lang="zh-CN" altLang="en-US" sz="2000"/>
              <a:t>向 </a:t>
            </a:r>
            <a:r>
              <a:rPr lang="en-US" altLang="zh-CN" sz="2000"/>
              <a:t>JournalNode </a:t>
            </a:r>
            <a:r>
              <a:rPr lang="zh-CN" altLang="en-US" sz="2000"/>
              <a:t>发送日志是并行的）。</a:t>
            </a:r>
          </a:p>
        </p:txBody>
      </p:sp>
    </p:spTree>
    <p:extLst>
      <p:ext uri="{BB962C8B-B14F-4D97-AF65-F5344CB8AC3E}">
        <p14:creationId xmlns:p14="http://schemas.microsoft.com/office/powerpoint/2010/main" val="2361149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smtClean="0"/>
              <a:t>结束</a:t>
            </a:r>
            <a:endParaRPr lang="zh-CN" altLang="en-US"/>
          </a:p>
        </p:txBody>
      </p:sp>
      <p:sp>
        <p:nvSpPr>
          <p:cNvPr id="5" name="副标题 4"/>
          <p:cNvSpPr>
            <a:spLocks noGrp="1"/>
          </p:cNvSpPr>
          <p:nvPr>
            <p:ph type="subTitle" idx="1"/>
          </p:nvPr>
        </p:nvSpPr>
        <p:spPr/>
        <p:txBody>
          <a:bodyPr>
            <a:normAutofit/>
          </a:bodyPr>
          <a:lstStyle/>
          <a:p>
            <a:endParaRPr lang="zh-CN" altLang="en-US" sz="3200"/>
          </a:p>
        </p:txBody>
      </p:sp>
    </p:spTree>
    <p:extLst>
      <p:ext uri="{BB962C8B-B14F-4D97-AF65-F5344CB8AC3E}">
        <p14:creationId xmlns:p14="http://schemas.microsoft.com/office/powerpoint/2010/main" val="2065644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1727" y="415279"/>
            <a:ext cx="11118272" cy="3970318"/>
          </a:xfrm>
          <a:prstGeom prst="rect">
            <a:avLst/>
          </a:prstGeom>
        </p:spPr>
        <p:txBody>
          <a:bodyPr wrap="square">
            <a:spAutoFit/>
          </a:bodyPr>
          <a:lstStyle/>
          <a:p>
            <a:r>
              <a:rPr lang="en-US" altLang="zh-CN" b="1" dirty="0" err="1">
                <a:solidFill>
                  <a:srgbClr val="000000"/>
                </a:solidFill>
                <a:latin typeface="Trebuchet MS" panose="020B0603020202020204" pitchFamily="34" charset="0"/>
              </a:rPr>
              <a:t>movefromLocal</a:t>
            </a:r>
            <a:endParaRPr lang="en-US" altLang="zh-CN" b="1" dirty="0">
              <a:solidFill>
                <a:srgbClr val="000000"/>
              </a:solidFill>
              <a:latin typeface="Trebuchet MS" panose="020B0603020202020204" pitchFamily="34" charset="0"/>
            </a:endParaRPr>
          </a:p>
          <a:p>
            <a:r>
              <a:rPr lang="zh-CN" altLang="en-US" dirty="0">
                <a:solidFill>
                  <a:srgbClr val="000000"/>
                </a:solidFill>
                <a:latin typeface="Courier New" panose="02070309020205020404" pitchFamily="49" charset="0"/>
              </a:rPr>
              <a:t>使用方法：</a:t>
            </a:r>
            <a:r>
              <a:rPr lang="en-US" altLang="zh-CN" dirty="0" err="1">
                <a:solidFill>
                  <a:srgbClr val="000000"/>
                </a:solidFill>
                <a:latin typeface="Courier New" panose="02070309020205020404" pitchFamily="49" charset="0"/>
              </a:rPr>
              <a:t>dfs</a:t>
            </a:r>
            <a:r>
              <a:rPr lang="en-US" altLang="zh-CN" dirty="0">
                <a:solidFill>
                  <a:srgbClr val="000000"/>
                </a:solidFill>
                <a:latin typeface="Courier New" panose="02070309020205020404" pitchFamily="49" charset="0"/>
              </a:rPr>
              <a:t> -</a:t>
            </a:r>
            <a:r>
              <a:rPr lang="en-US" altLang="zh-CN" dirty="0" err="1">
                <a:solidFill>
                  <a:srgbClr val="000000"/>
                </a:solidFill>
                <a:latin typeface="Courier New" panose="02070309020205020404" pitchFamily="49" charset="0"/>
              </a:rPr>
              <a:t>moveFromLocal</a:t>
            </a:r>
            <a:r>
              <a:rPr lang="en-US" altLang="zh-CN" dirty="0">
                <a:solidFill>
                  <a:srgbClr val="000000"/>
                </a:solidFill>
                <a:latin typeface="Courier New" panose="02070309020205020404" pitchFamily="49" charset="0"/>
              </a:rPr>
              <a:t> &lt;</a:t>
            </a:r>
            <a:r>
              <a:rPr lang="en-US" altLang="zh-CN" dirty="0" err="1">
                <a:solidFill>
                  <a:srgbClr val="000000"/>
                </a:solidFill>
                <a:latin typeface="Courier New" panose="02070309020205020404" pitchFamily="49" charset="0"/>
              </a:rPr>
              <a:t>src</a:t>
            </a:r>
            <a:r>
              <a:rPr lang="en-US" altLang="zh-CN" dirty="0">
                <a:solidFill>
                  <a:srgbClr val="000000"/>
                </a:solidFill>
                <a:latin typeface="Courier New" panose="02070309020205020404" pitchFamily="49" charset="0"/>
              </a:rPr>
              <a:t>&gt; &lt;</a:t>
            </a:r>
            <a:r>
              <a:rPr lang="en-US" altLang="zh-CN" dirty="0" err="1">
                <a:solidFill>
                  <a:srgbClr val="000000"/>
                </a:solidFill>
                <a:latin typeface="Courier New" panose="02070309020205020404" pitchFamily="49" charset="0"/>
              </a:rPr>
              <a:t>dst</a:t>
            </a:r>
            <a:r>
              <a:rPr lang="en-US" altLang="zh-CN" dirty="0">
                <a:solidFill>
                  <a:srgbClr val="000000"/>
                </a:solidFill>
                <a:latin typeface="Courier New" panose="02070309020205020404" pitchFamily="49" charset="0"/>
              </a:rPr>
              <a:t>&gt;</a:t>
            </a:r>
            <a:endParaRPr lang="en-US" altLang="zh-CN" dirty="0">
              <a:solidFill>
                <a:srgbClr val="000000"/>
              </a:solidFill>
              <a:latin typeface="Verdana" panose="020B0604030504040204" pitchFamily="34" charset="0"/>
            </a:endParaRPr>
          </a:p>
          <a:p>
            <a:r>
              <a:rPr lang="zh-CN" altLang="en-US" dirty="0">
                <a:solidFill>
                  <a:srgbClr val="000000"/>
                </a:solidFill>
                <a:latin typeface="Verdana" panose="020B0604030504040204" pitchFamily="34" charset="0"/>
              </a:rPr>
              <a:t>输出一个”</a:t>
            </a:r>
            <a:r>
              <a:rPr lang="en-US" altLang="zh-CN" dirty="0">
                <a:solidFill>
                  <a:srgbClr val="000000"/>
                </a:solidFill>
                <a:latin typeface="Verdana" panose="020B0604030504040204" pitchFamily="34" charset="0"/>
              </a:rPr>
              <a:t>not implemented“</a:t>
            </a:r>
            <a:r>
              <a:rPr lang="zh-CN" altLang="en-US" dirty="0">
                <a:solidFill>
                  <a:srgbClr val="000000"/>
                </a:solidFill>
                <a:latin typeface="Verdana" panose="020B0604030504040204" pitchFamily="34" charset="0"/>
              </a:rPr>
              <a:t>信息。</a:t>
            </a:r>
          </a:p>
          <a:p>
            <a:endParaRPr lang="en-US" altLang="zh-CN" b="1" dirty="0" smtClean="0">
              <a:solidFill>
                <a:srgbClr val="000000"/>
              </a:solidFill>
              <a:latin typeface="Trebuchet MS" panose="020B0603020202020204" pitchFamily="34" charset="0"/>
            </a:endParaRPr>
          </a:p>
          <a:p>
            <a:r>
              <a:rPr lang="en-US" altLang="zh-CN" b="1" dirty="0" smtClean="0">
                <a:solidFill>
                  <a:srgbClr val="000000"/>
                </a:solidFill>
                <a:latin typeface="Trebuchet MS" panose="020B0603020202020204" pitchFamily="34" charset="0"/>
              </a:rPr>
              <a:t>mv</a:t>
            </a:r>
            <a:endParaRPr lang="en-US" altLang="zh-CN" b="1" dirty="0">
              <a:solidFill>
                <a:srgbClr val="000000"/>
              </a:solidFill>
              <a:latin typeface="Trebuchet MS" panose="020B0603020202020204" pitchFamily="34" charset="0"/>
            </a:endParaRPr>
          </a:p>
          <a:p>
            <a:r>
              <a:rPr lang="zh-CN" altLang="en-US" dirty="0">
                <a:solidFill>
                  <a:srgbClr val="000000"/>
                </a:solidFill>
                <a:latin typeface="Courier New" panose="02070309020205020404" pitchFamily="49" charset="0"/>
              </a:rPr>
              <a:t>使用方法：</a:t>
            </a:r>
            <a:r>
              <a:rPr lang="en-US" altLang="zh-CN" dirty="0" err="1">
                <a:solidFill>
                  <a:srgbClr val="000000"/>
                </a:solidFill>
                <a:latin typeface="Courier New" panose="02070309020205020404" pitchFamily="49" charset="0"/>
              </a:rPr>
              <a:t>hadoop</a:t>
            </a:r>
            <a:r>
              <a:rPr lang="en-US" altLang="zh-CN" dirty="0">
                <a:solidFill>
                  <a:srgbClr val="000000"/>
                </a:solidFill>
                <a:latin typeface="Courier New" panose="02070309020205020404" pitchFamily="49" charset="0"/>
              </a:rPr>
              <a:t> fs -mv URI [URI …] &lt;</a:t>
            </a:r>
            <a:r>
              <a:rPr lang="en-US" altLang="zh-CN" dirty="0" err="1">
                <a:solidFill>
                  <a:srgbClr val="000000"/>
                </a:solidFill>
                <a:latin typeface="Courier New" panose="02070309020205020404" pitchFamily="49" charset="0"/>
              </a:rPr>
              <a:t>dest</a:t>
            </a:r>
            <a:r>
              <a:rPr lang="en-US" altLang="zh-CN" dirty="0">
                <a:solidFill>
                  <a:srgbClr val="000000"/>
                </a:solidFill>
                <a:latin typeface="Courier New" panose="02070309020205020404" pitchFamily="49" charset="0"/>
              </a:rPr>
              <a:t>&gt;</a:t>
            </a:r>
            <a:endParaRPr lang="en-US" altLang="zh-CN" dirty="0">
              <a:solidFill>
                <a:srgbClr val="000000"/>
              </a:solidFill>
              <a:latin typeface="Verdana" panose="020B0604030504040204" pitchFamily="34" charset="0"/>
            </a:endParaRPr>
          </a:p>
          <a:p>
            <a:r>
              <a:rPr lang="zh-CN" altLang="en-US" dirty="0">
                <a:solidFill>
                  <a:srgbClr val="000000"/>
                </a:solidFill>
                <a:latin typeface="Verdana" panose="020B0604030504040204" pitchFamily="34" charset="0"/>
              </a:rPr>
              <a:t>将文件从源路径移动到目标路径。这个命令允许有多个源路径，此时目标路径必须是一个目录。不允许在不同的文件系统间移动文件。</a:t>
            </a:r>
            <a:br>
              <a:rPr lang="zh-CN" altLang="en-US" dirty="0">
                <a:solidFill>
                  <a:srgbClr val="000000"/>
                </a:solidFill>
                <a:latin typeface="Verdana" panose="020B0604030504040204" pitchFamily="34" charset="0"/>
              </a:rPr>
            </a:br>
            <a:r>
              <a:rPr lang="zh-CN" altLang="en-US" dirty="0">
                <a:solidFill>
                  <a:srgbClr val="000000"/>
                </a:solidFill>
                <a:latin typeface="Verdana" panose="020B0604030504040204" pitchFamily="34" charset="0"/>
              </a:rPr>
              <a:t>示例：</a:t>
            </a:r>
          </a:p>
          <a:p>
            <a:pPr>
              <a:buFont typeface="Arial" panose="020B0604020202020204" pitchFamily="34" charset="0"/>
              <a:buChar char="•"/>
            </a:pPr>
            <a:r>
              <a:rPr lang="en-US" altLang="zh-CN" dirty="0" err="1">
                <a:solidFill>
                  <a:srgbClr val="000000"/>
                </a:solidFill>
                <a:latin typeface="Courier New" panose="02070309020205020404" pitchFamily="49" charset="0"/>
              </a:rPr>
              <a:t>hadoop</a:t>
            </a:r>
            <a:r>
              <a:rPr lang="en-US" altLang="zh-CN" dirty="0">
                <a:solidFill>
                  <a:srgbClr val="000000"/>
                </a:solidFill>
                <a:latin typeface="Courier New" panose="02070309020205020404" pitchFamily="49" charset="0"/>
              </a:rPr>
              <a:t> fs -mv /user/</a:t>
            </a:r>
            <a:r>
              <a:rPr lang="en-US" altLang="zh-CN" dirty="0" err="1">
                <a:solidFill>
                  <a:srgbClr val="000000"/>
                </a:solidFill>
                <a:latin typeface="Courier New" panose="02070309020205020404" pitchFamily="49" charset="0"/>
              </a:rPr>
              <a:t>hadoop</a:t>
            </a:r>
            <a:r>
              <a:rPr lang="en-US" altLang="zh-CN" dirty="0">
                <a:solidFill>
                  <a:srgbClr val="000000"/>
                </a:solidFill>
                <a:latin typeface="Courier New" panose="02070309020205020404" pitchFamily="49" charset="0"/>
              </a:rPr>
              <a:t>/file1 /user/</a:t>
            </a:r>
            <a:r>
              <a:rPr lang="en-US" altLang="zh-CN" dirty="0" err="1">
                <a:solidFill>
                  <a:srgbClr val="000000"/>
                </a:solidFill>
                <a:latin typeface="Courier New" panose="02070309020205020404" pitchFamily="49" charset="0"/>
              </a:rPr>
              <a:t>hadoop</a:t>
            </a:r>
            <a:r>
              <a:rPr lang="en-US" altLang="zh-CN" dirty="0">
                <a:solidFill>
                  <a:srgbClr val="000000"/>
                </a:solidFill>
                <a:latin typeface="Courier New" panose="02070309020205020404" pitchFamily="49" charset="0"/>
              </a:rPr>
              <a:t>/file2</a:t>
            </a:r>
            <a:endParaRPr lang="en-US" altLang="zh-CN" dirty="0">
              <a:solidFill>
                <a:srgbClr val="000000"/>
              </a:solidFill>
              <a:latin typeface="Verdana" panose="020B0604030504040204" pitchFamily="34" charset="0"/>
            </a:endParaRPr>
          </a:p>
          <a:p>
            <a:pPr>
              <a:buFont typeface="Arial" panose="020B0604020202020204" pitchFamily="34" charset="0"/>
              <a:buChar char="•"/>
            </a:pPr>
            <a:r>
              <a:rPr lang="en-US" altLang="zh-CN" dirty="0" err="1">
                <a:solidFill>
                  <a:srgbClr val="000000"/>
                </a:solidFill>
                <a:latin typeface="Courier New" panose="02070309020205020404" pitchFamily="49" charset="0"/>
              </a:rPr>
              <a:t>hadoop</a:t>
            </a:r>
            <a:r>
              <a:rPr lang="en-US" altLang="zh-CN" dirty="0">
                <a:solidFill>
                  <a:srgbClr val="000000"/>
                </a:solidFill>
                <a:latin typeface="Courier New" panose="02070309020205020404" pitchFamily="49" charset="0"/>
              </a:rPr>
              <a:t> fs -mv hdfs://host:port/file1 hdfs://host:port/file2 hdfs://host:port/file3 hdfs://host:port/dir1</a:t>
            </a:r>
            <a:endParaRPr lang="en-US" altLang="zh-CN" dirty="0">
              <a:solidFill>
                <a:srgbClr val="000000"/>
              </a:solidFill>
              <a:latin typeface="Verdana" panose="020B0604030504040204" pitchFamily="34" charset="0"/>
            </a:endParaRPr>
          </a:p>
          <a:p>
            <a:r>
              <a:rPr lang="zh-CN" altLang="en-US" dirty="0">
                <a:solidFill>
                  <a:srgbClr val="000000"/>
                </a:solidFill>
                <a:latin typeface="Verdana" panose="020B0604030504040204" pitchFamily="34" charset="0"/>
              </a:rPr>
              <a:t>返回值：</a:t>
            </a:r>
          </a:p>
          <a:p>
            <a:r>
              <a:rPr lang="zh-CN" altLang="en-US" dirty="0">
                <a:solidFill>
                  <a:srgbClr val="000000"/>
                </a:solidFill>
                <a:latin typeface="Courier New" panose="02070309020205020404" pitchFamily="49" charset="0"/>
              </a:rPr>
              <a:t>成功返回</a:t>
            </a:r>
            <a:r>
              <a:rPr lang="en-US" altLang="zh-CN" dirty="0">
                <a:solidFill>
                  <a:srgbClr val="000000"/>
                </a:solidFill>
                <a:latin typeface="Courier New" panose="02070309020205020404" pitchFamily="49" charset="0"/>
              </a:rPr>
              <a:t>0</a:t>
            </a:r>
            <a:r>
              <a:rPr lang="zh-CN" altLang="en-US" dirty="0">
                <a:solidFill>
                  <a:srgbClr val="000000"/>
                </a:solidFill>
                <a:latin typeface="Courier New" panose="02070309020205020404" pitchFamily="49" charset="0"/>
              </a:rPr>
              <a:t>，失败返回</a:t>
            </a:r>
            <a:r>
              <a:rPr lang="en-US" altLang="zh-CN" dirty="0">
                <a:solidFill>
                  <a:srgbClr val="000000"/>
                </a:solidFill>
                <a:latin typeface="Courier New" panose="02070309020205020404" pitchFamily="49" charset="0"/>
              </a:rPr>
              <a:t>-1</a:t>
            </a:r>
            <a:r>
              <a:rPr lang="zh-CN" altLang="en-US" dirty="0">
                <a:solidFill>
                  <a:srgbClr val="000000"/>
                </a:solidFill>
                <a:latin typeface="Courier New" panose="02070309020205020404" pitchFamily="49" charset="0"/>
              </a:rPr>
              <a:t>。</a:t>
            </a:r>
            <a:endParaRPr lang="zh-CN" altLang="en-US" dirty="0">
              <a:solidFill>
                <a:srgbClr val="000000"/>
              </a:solidFill>
              <a:latin typeface="Verdana" panose="020B0604030504040204" pitchFamily="34" charset="0"/>
            </a:endParaRPr>
          </a:p>
        </p:txBody>
      </p:sp>
    </p:spTree>
    <p:extLst>
      <p:ext uri="{BB962C8B-B14F-4D97-AF65-F5344CB8AC3E}">
        <p14:creationId xmlns:p14="http://schemas.microsoft.com/office/powerpoint/2010/main" val="3768090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HDFS</a:t>
            </a:r>
            <a:r>
              <a:rPr lang="zh-CN" altLang="en-US" smtClean="0"/>
              <a:t>设计的前提和目标</a:t>
            </a:r>
            <a:endParaRPr lang="zh-CN" altLang="en-US"/>
          </a:p>
        </p:txBody>
      </p:sp>
      <p:sp>
        <p:nvSpPr>
          <p:cNvPr id="3" name="内容占位符 2"/>
          <p:cNvSpPr>
            <a:spLocks noGrp="1"/>
          </p:cNvSpPr>
          <p:nvPr>
            <p:ph idx="1"/>
          </p:nvPr>
        </p:nvSpPr>
        <p:spPr>
          <a:xfrm>
            <a:off x="838200" y="1117600"/>
            <a:ext cx="10515600" cy="5455919"/>
          </a:xfrm>
        </p:spPr>
        <p:txBody>
          <a:bodyPr>
            <a:noAutofit/>
          </a:bodyPr>
          <a:lstStyle/>
          <a:p>
            <a:r>
              <a:rPr lang="zh-CN" altLang="en-US" sz="2000" smtClean="0"/>
              <a:t>硬件错误</a:t>
            </a:r>
            <a:endParaRPr lang="en-US" altLang="zh-CN" sz="2000" smtClean="0"/>
          </a:p>
          <a:p>
            <a:pPr lvl="1"/>
            <a:r>
              <a:rPr lang="zh-CN" altLang="en-US" sz="1600"/>
              <a:t>硬件错误是常态而不是异常</a:t>
            </a:r>
            <a:r>
              <a:rPr lang="zh-CN" altLang="en-US" sz="1600" smtClean="0"/>
              <a:t>。</a:t>
            </a:r>
            <a:endParaRPr lang="en-US" altLang="zh-CN" sz="1600" smtClean="0"/>
          </a:p>
          <a:p>
            <a:pPr lvl="1"/>
            <a:r>
              <a:rPr lang="en-US" altLang="zh-CN" sz="1600"/>
              <a:t>HDFS</a:t>
            </a:r>
            <a:r>
              <a:rPr lang="zh-CN" altLang="en-US" sz="1600"/>
              <a:t>可能由成百上千的服务器所构成，单机故障概率的存在意味着总有一部分服务器不工作</a:t>
            </a:r>
            <a:r>
              <a:rPr lang="zh-CN" altLang="en-US" sz="1600" smtClean="0"/>
              <a:t>的。</a:t>
            </a:r>
            <a:endParaRPr lang="en-US" altLang="zh-CN" sz="1600" smtClean="0"/>
          </a:p>
          <a:p>
            <a:pPr lvl="1"/>
            <a:r>
              <a:rPr lang="zh-CN" altLang="en-US" sz="1600"/>
              <a:t>错误检测和快速自动恢复是</a:t>
            </a:r>
            <a:r>
              <a:rPr lang="en-US" altLang="zh-CN" sz="1600"/>
              <a:t>HDFS</a:t>
            </a:r>
            <a:r>
              <a:rPr lang="zh-CN" altLang="en-US" sz="1600"/>
              <a:t>最核心架构目标。</a:t>
            </a:r>
            <a:endParaRPr lang="en-US" altLang="zh-CN" sz="1600" smtClean="0"/>
          </a:p>
          <a:p>
            <a:r>
              <a:rPr lang="zh-CN" altLang="en-US" sz="2000"/>
              <a:t>流式数据</a:t>
            </a:r>
            <a:r>
              <a:rPr lang="zh-CN" altLang="en-US" sz="2000" smtClean="0"/>
              <a:t>访问</a:t>
            </a:r>
            <a:endParaRPr lang="en-US" altLang="zh-CN" sz="2000" smtClean="0"/>
          </a:p>
          <a:p>
            <a:pPr lvl="1"/>
            <a:r>
              <a:rPr lang="zh-CN" altLang="en-US" sz="1600"/>
              <a:t>运行在</a:t>
            </a:r>
            <a:r>
              <a:rPr lang="en-US" altLang="zh-CN" sz="1600"/>
              <a:t>HDFS</a:t>
            </a:r>
            <a:r>
              <a:rPr lang="zh-CN" altLang="en-US" sz="1600"/>
              <a:t>上的应用需要流式访问它们的数据集</a:t>
            </a:r>
            <a:r>
              <a:rPr lang="zh-CN" altLang="en-US" sz="1600" smtClean="0"/>
              <a:t>。</a:t>
            </a:r>
            <a:endParaRPr lang="en-US" altLang="zh-CN" sz="1600" smtClean="0"/>
          </a:p>
          <a:p>
            <a:pPr lvl="1"/>
            <a:r>
              <a:rPr lang="en-US" altLang="zh-CN" sz="1600"/>
              <a:t>HDFS</a:t>
            </a:r>
            <a:r>
              <a:rPr lang="zh-CN" altLang="en-US" sz="1600"/>
              <a:t>的设计重点是批处理，而不是交互处理。是高吞吐量而不是低延迟。</a:t>
            </a:r>
            <a:endParaRPr lang="en-US" altLang="zh-CN" sz="1600" smtClean="0"/>
          </a:p>
          <a:p>
            <a:r>
              <a:rPr lang="zh-CN" altLang="en-US" sz="2000"/>
              <a:t>大规模数据</a:t>
            </a:r>
            <a:r>
              <a:rPr lang="zh-CN" altLang="en-US" sz="2000" smtClean="0"/>
              <a:t>集</a:t>
            </a:r>
            <a:endParaRPr lang="en-US" altLang="zh-CN" sz="2000" smtClean="0"/>
          </a:p>
          <a:p>
            <a:pPr lvl="1"/>
            <a:r>
              <a:rPr lang="en-US" altLang="zh-CN" sz="1600"/>
              <a:t>HDFS</a:t>
            </a:r>
            <a:r>
              <a:rPr lang="zh-CN" altLang="en-US" sz="1600"/>
              <a:t>上的一个典型文件大小一般都在</a:t>
            </a:r>
            <a:r>
              <a:rPr lang="en-US" altLang="zh-CN" sz="1600"/>
              <a:t>G</a:t>
            </a:r>
            <a:r>
              <a:rPr lang="zh-CN" altLang="en-US" sz="1600"/>
              <a:t>字节至</a:t>
            </a:r>
            <a:r>
              <a:rPr lang="en-US" altLang="zh-CN" sz="1600"/>
              <a:t>T</a:t>
            </a:r>
            <a:r>
              <a:rPr lang="zh-CN" altLang="en-US" sz="1600"/>
              <a:t>字节</a:t>
            </a:r>
            <a:r>
              <a:rPr lang="zh-CN" altLang="en-US" sz="1600" smtClean="0"/>
              <a:t>。</a:t>
            </a:r>
            <a:endParaRPr lang="en-US" altLang="zh-CN" sz="1600" smtClean="0"/>
          </a:p>
          <a:p>
            <a:pPr lvl="1"/>
            <a:r>
              <a:rPr lang="zh-CN" altLang="en-US" sz="1600"/>
              <a:t>单一</a:t>
            </a:r>
            <a:r>
              <a:rPr lang="en-US" altLang="zh-CN" sz="1600"/>
              <a:t>HDFS</a:t>
            </a:r>
            <a:r>
              <a:rPr lang="zh-CN" altLang="en-US" sz="1600"/>
              <a:t>实例能支撑数以千万计的文件。</a:t>
            </a:r>
            <a:endParaRPr lang="en-US" altLang="zh-CN" sz="1600" smtClean="0"/>
          </a:p>
          <a:p>
            <a:r>
              <a:rPr lang="zh-CN" altLang="en-US" sz="2000"/>
              <a:t>简单的一致性</a:t>
            </a:r>
            <a:r>
              <a:rPr lang="zh-CN" altLang="en-US" sz="2000" smtClean="0"/>
              <a:t>模型</a:t>
            </a:r>
            <a:endParaRPr lang="en-US" altLang="zh-CN" sz="2000" smtClean="0"/>
          </a:p>
          <a:p>
            <a:pPr lvl="1"/>
            <a:r>
              <a:rPr lang="en-US" altLang="zh-CN" sz="1600"/>
              <a:t>HDFS</a:t>
            </a:r>
            <a:r>
              <a:rPr lang="zh-CN" altLang="en-US" sz="1600"/>
              <a:t>应用遵循“一次写入多次读取”的文件访问模型</a:t>
            </a:r>
            <a:r>
              <a:rPr lang="zh-CN" altLang="en-US" sz="1600" smtClean="0"/>
              <a:t>。</a:t>
            </a:r>
            <a:endParaRPr lang="en-US" altLang="zh-CN" sz="1600" smtClean="0"/>
          </a:p>
          <a:p>
            <a:pPr lvl="1"/>
            <a:r>
              <a:rPr lang="zh-CN" altLang="en-US" sz="1600"/>
              <a:t>简化了数据一致性问题，并且使高吞吐量的数据访问成为可能。</a:t>
            </a:r>
            <a:endParaRPr lang="en-US" altLang="zh-CN" sz="1600" smtClean="0"/>
          </a:p>
          <a:p>
            <a:r>
              <a:rPr lang="zh-CN" altLang="en-US" sz="2000"/>
              <a:t>移动计算比移动数据更</a:t>
            </a:r>
            <a:r>
              <a:rPr lang="zh-CN" altLang="en-US" sz="2000" smtClean="0"/>
              <a:t>划算</a:t>
            </a:r>
            <a:endParaRPr lang="en-US" altLang="zh-CN" sz="2000"/>
          </a:p>
          <a:p>
            <a:pPr lvl="1"/>
            <a:r>
              <a:rPr lang="zh-CN" altLang="en-US" sz="1600" smtClean="0"/>
              <a:t>将计算程序发送到数据所在的主机，比</a:t>
            </a:r>
            <a:r>
              <a:rPr lang="en-US" altLang="zh-CN" sz="1600" smtClean="0"/>
              <a:t>GB</a:t>
            </a:r>
            <a:r>
              <a:rPr lang="zh-CN" altLang="en-US" sz="1600" smtClean="0"/>
              <a:t>级别</a:t>
            </a:r>
            <a:r>
              <a:rPr lang="en-US" altLang="zh-CN" sz="1600" smtClean="0"/>
              <a:t>TB</a:t>
            </a:r>
            <a:r>
              <a:rPr lang="zh-CN" altLang="en-US" sz="1600" smtClean="0"/>
              <a:t>级别的数据移动更便捷。</a:t>
            </a:r>
            <a:endParaRPr lang="en-US" altLang="zh-CN" sz="1600" smtClean="0"/>
          </a:p>
          <a:p>
            <a:r>
              <a:rPr lang="zh-CN" altLang="en-US" sz="2000" smtClean="0"/>
              <a:t>异构</a:t>
            </a:r>
            <a:r>
              <a:rPr lang="zh-CN" altLang="en-US" sz="2000"/>
              <a:t>软硬件平台间的可移植性</a:t>
            </a:r>
            <a:endParaRPr lang="en-US" altLang="zh-CN" sz="2000" smtClean="0"/>
          </a:p>
        </p:txBody>
      </p:sp>
    </p:spTree>
    <p:extLst>
      <p:ext uri="{BB962C8B-B14F-4D97-AF65-F5344CB8AC3E}">
        <p14:creationId xmlns:p14="http://schemas.microsoft.com/office/powerpoint/2010/main" val="3209740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HDFS</a:t>
            </a:r>
            <a:r>
              <a:rPr lang="zh-CN" altLang="en-US" smtClean="0"/>
              <a:t>集群节点类型</a:t>
            </a:r>
            <a:endParaRPr lang="zh-CN" altLang="en-US"/>
          </a:p>
        </p:txBody>
      </p:sp>
      <p:sp>
        <p:nvSpPr>
          <p:cNvPr id="3" name="内容占位符 2"/>
          <p:cNvSpPr>
            <a:spLocks noGrp="1"/>
          </p:cNvSpPr>
          <p:nvPr>
            <p:ph idx="1"/>
          </p:nvPr>
        </p:nvSpPr>
        <p:spPr/>
        <p:txBody>
          <a:bodyPr>
            <a:normAutofit fontScale="92500" lnSpcReduction="10000"/>
          </a:bodyPr>
          <a:lstStyle/>
          <a:p>
            <a:r>
              <a:rPr lang="en-US" altLang="zh-CN" smtClean="0"/>
              <a:t>HDFS</a:t>
            </a:r>
            <a:r>
              <a:rPr lang="zh-CN" altLang="en-US" smtClean="0"/>
              <a:t>采用</a:t>
            </a:r>
            <a:r>
              <a:rPr lang="en-US" altLang="zh-CN" smtClean="0"/>
              <a:t>master/slave</a:t>
            </a:r>
            <a:r>
              <a:rPr lang="zh-CN" altLang="en-US" smtClean="0"/>
              <a:t>架构</a:t>
            </a:r>
            <a:endParaRPr lang="en-US" altLang="zh-CN" smtClean="0"/>
          </a:p>
          <a:p>
            <a:r>
              <a:rPr lang="en-US" altLang="zh-CN" smtClean="0"/>
              <a:t>Namenode</a:t>
            </a:r>
            <a:r>
              <a:rPr lang="zh-CN" altLang="en-US" smtClean="0"/>
              <a:t>（</a:t>
            </a:r>
            <a:r>
              <a:rPr lang="en-US" altLang="zh-CN" smtClean="0"/>
              <a:t>NN</a:t>
            </a:r>
            <a:r>
              <a:rPr lang="zh-CN" altLang="en-US" smtClean="0"/>
              <a:t>）</a:t>
            </a:r>
            <a:endParaRPr lang="en-US" altLang="zh-CN" smtClean="0"/>
          </a:p>
          <a:p>
            <a:pPr lvl="1"/>
            <a:r>
              <a:rPr lang="zh-CN" altLang="en-US" smtClean="0"/>
              <a:t>基于内存存储，不与磁盘发生交换</a:t>
            </a:r>
            <a:endParaRPr lang="en-US" altLang="zh-CN" smtClean="0"/>
          </a:p>
          <a:p>
            <a:pPr lvl="1"/>
            <a:r>
              <a:rPr lang="zh-CN" altLang="en-US" smtClean="0"/>
              <a:t>接收客户端的读写功能</a:t>
            </a:r>
            <a:endParaRPr lang="en-US" altLang="zh-CN" smtClean="0"/>
          </a:p>
          <a:p>
            <a:pPr lvl="1"/>
            <a:r>
              <a:rPr lang="zh-CN" altLang="en-US" smtClean="0"/>
              <a:t>收集</a:t>
            </a:r>
            <a:r>
              <a:rPr lang="en-US" altLang="zh-CN" smtClean="0"/>
              <a:t>DataNode</a:t>
            </a:r>
            <a:r>
              <a:rPr lang="zh-CN" altLang="en-US" smtClean="0"/>
              <a:t>回到的</a:t>
            </a:r>
            <a:r>
              <a:rPr lang="en-US" altLang="zh-CN" smtClean="0"/>
              <a:t>Block</a:t>
            </a:r>
            <a:r>
              <a:rPr lang="zh-CN" altLang="en-US" smtClean="0"/>
              <a:t>信息</a:t>
            </a:r>
            <a:endParaRPr lang="en-US" altLang="zh-CN" smtClean="0"/>
          </a:p>
          <a:p>
            <a:pPr lvl="1"/>
            <a:r>
              <a:rPr lang="zh-CN" altLang="en-US" smtClean="0"/>
              <a:t>文件</a:t>
            </a:r>
            <a:r>
              <a:rPr lang="en-US" altLang="zh-CN" smtClean="0"/>
              <a:t>ownershiop</a:t>
            </a:r>
            <a:r>
              <a:rPr lang="zh-CN" altLang="en-US" smtClean="0"/>
              <a:t>、</a:t>
            </a:r>
            <a:r>
              <a:rPr lang="en-US" altLang="zh-CN" smtClean="0"/>
              <a:t>permission</a:t>
            </a:r>
            <a:r>
              <a:rPr lang="zh-CN" altLang="en-US" smtClean="0"/>
              <a:t>、</a:t>
            </a:r>
            <a:r>
              <a:rPr lang="en-US" altLang="zh-CN" smtClean="0"/>
              <a:t>size</a:t>
            </a:r>
            <a:r>
              <a:rPr lang="zh-CN" altLang="en-US" smtClean="0"/>
              <a:t>、</a:t>
            </a:r>
            <a:r>
              <a:rPr lang="en-US" altLang="zh-CN" smtClean="0"/>
              <a:t>time</a:t>
            </a:r>
          </a:p>
          <a:p>
            <a:pPr lvl="1"/>
            <a:r>
              <a:rPr lang="en-US" altLang="zh-CN" smtClean="0"/>
              <a:t>block</a:t>
            </a:r>
            <a:r>
              <a:rPr lang="zh-CN" altLang="en-US" smtClean="0"/>
              <a:t>列表、偏移量、副本位置（由</a:t>
            </a:r>
            <a:r>
              <a:rPr lang="en-US" altLang="zh-CN" smtClean="0"/>
              <a:t>DataNode</a:t>
            </a:r>
            <a:r>
              <a:rPr lang="zh-CN" altLang="en-US" smtClean="0"/>
              <a:t>上报）</a:t>
            </a:r>
            <a:endParaRPr lang="en-US" altLang="zh-CN" smtClean="0"/>
          </a:p>
          <a:p>
            <a:r>
              <a:rPr lang="en-US" altLang="zh-CN" smtClean="0"/>
              <a:t>Datanode</a:t>
            </a:r>
            <a:r>
              <a:rPr lang="zh-CN" altLang="en-US" smtClean="0"/>
              <a:t>（</a:t>
            </a:r>
            <a:r>
              <a:rPr lang="en-US" altLang="zh-CN" smtClean="0"/>
              <a:t>DN</a:t>
            </a:r>
            <a:r>
              <a:rPr lang="zh-CN" altLang="en-US" smtClean="0"/>
              <a:t>）</a:t>
            </a:r>
            <a:endParaRPr lang="en-US" altLang="zh-CN" smtClean="0"/>
          </a:p>
          <a:p>
            <a:pPr lvl="1"/>
            <a:r>
              <a:rPr lang="en-US" altLang="zh-CN" smtClean="0"/>
              <a:t>Block</a:t>
            </a:r>
            <a:r>
              <a:rPr lang="zh-CN" altLang="en-US" smtClean="0"/>
              <a:t>（文件形式）</a:t>
            </a:r>
            <a:endParaRPr lang="en-US" altLang="zh-CN" smtClean="0"/>
          </a:p>
          <a:p>
            <a:pPr lvl="1"/>
            <a:r>
              <a:rPr lang="en-US" altLang="zh-CN" smtClean="0"/>
              <a:t>Block</a:t>
            </a:r>
            <a:r>
              <a:rPr lang="zh-CN" altLang="en-US" smtClean="0"/>
              <a:t>元数据</a:t>
            </a:r>
            <a:endParaRPr lang="en-US" altLang="zh-CN" smtClean="0"/>
          </a:p>
          <a:p>
            <a:pPr lvl="1"/>
            <a:r>
              <a:rPr lang="zh-CN" altLang="en-US" smtClean="0"/>
              <a:t>向</a:t>
            </a:r>
            <a:r>
              <a:rPr lang="en-US" altLang="zh-CN" smtClean="0"/>
              <a:t>NN</a:t>
            </a:r>
            <a:r>
              <a:rPr lang="zh-CN" altLang="en-US" smtClean="0"/>
              <a:t>汇报</a:t>
            </a:r>
            <a:r>
              <a:rPr lang="en-US" altLang="zh-CN" smtClean="0"/>
              <a:t>Block</a:t>
            </a:r>
            <a:r>
              <a:rPr lang="zh-CN" altLang="en-US" smtClean="0"/>
              <a:t>信息</a:t>
            </a:r>
            <a:endParaRPr lang="en-US" altLang="zh-CN" smtClean="0"/>
          </a:p>
          <a:p>
            <a:pPr lvl="1"/>
            <a:r>
              <a:rPr lang="zh-CN" altLang="en-US" smtClean="0"/>
              <a:t>向</a:t>
            </a:r>
            <a:r>
              <a:rPr lang="en-US" altLang="zh-CN" smtClean="0"/>
              <a:t>NN</a:t>
            </a:r>
            <a:r>
              <a:rPr lang="zh-CN" altLang="en-US" smtClean="0"/>
              <a:t>定时发送心跳</a:t>
            </a:r>
            <a:endParaRPr lang="en-US" altLang="zh-CN" smtClean="0"/>
          </a:p>
          <a:p>
            <a:pPr lvl="1"/>
            <a:endParaRPr lang="en-US" altLang="zh-CN" smtClean="0"/>
          </a:p>
          <a:p>
            <a:pPr lvl="1"/>
            <a:endParaRPr lang="zh-CN" altLang="en-US"/>
          </a:p>
        </p:txBody>
      </p:sp>
    </p:spTree>
    <p:extLst>
      <p:ext uri="{BB962C8B-B14F-4D97-AF65-F5344CB8AC3E}">
        <p14:creationId xmlns:p14="http://schemas.microsoft.com/office/powerpoint/2010/main" val="553363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476374" y="237490"/>
            <a:ext cx="8977239" cy="6203950"/>
          </a:xfrm>
          <a:prstGeom prst="rect">
            <a:avLst/>
          </a:prstGeom>
        </p:spPr>
      </p:pic>
    </p:spTree>
    <p:extLst>
      <p:ext uri="{BB962C8B-B14F-4D97-AF65-F5344CB8AC3E}">
        <p14:creationId xmlns:p14="http://schemas.microsoft.com/office/powerpoint/2010/main" val="296966577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5416</TotalTime>
  <Words>6686</Words>
  <Application>Microsoft Office PowerPoint</Application>
  <PresentationFormat>宽屏</PresentationFormat>
  <Paragraphs>304</Paragraphs>
  <Slides>54</Slides>
  <Notes>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54</vt:i4>
      </vt:variant>
    </vt:vector>
  </HeadingPairs>
  <TitlesOfParts>
    <vt:vector size="62" baseType="lpstr">
      <vt:lpstr>-apple-system</vt:lpstr>
      <vt:lpstr>等线</vt:lpstr>
      <vt:lpstr>等线 Light</vt:lpstr>
      <vt:lpstr>Arial</vt:lpstr>
      <vt:lpstr>Courier New</vt:lpstr>
      <vt:lpstr>Trebuchet MS</vt:lpstr>
      <vt:lpstr>Verdana</vt:lpstr>
      <vt:lpstr>Office 主题​​</vt:lpstr>
      <vt:lpstr>HDFS Hadoop Distributed File System</vt:lpstr>
      <vt:lpstr>PowerPoint 演示文稿</vt:lpstr>
      <vt:lpstr>PowerPoint 演示文稿</vt:lpstr>
      <vt:lpstr>PowerPoint 演示文稿</vt:lpstr>
      <vt:lpstr>PowerPoint 演示文稿</vt:lpstr>
      <vt:lpstr>PowerPoint 演示文稿</vt:lpstr>
      <vt:lpstr>HDFS设计的前提和目标</vt:lpstr>
      <vt:lpstr>HDFS集群节点类型</vt:lpstr>
      <vt:lpstr>PowerPoint 演示文稿</vt:lpstr>
      <vt:lpstr>NameNode结构</vt:lpstr>
      <vt:lpstr>PowerPoint 演示文稿</vt:lpstr>
      <vt:lpstr>副本存放</vt:lpstr>
      <vt:lpstr>安全模式</vt:lpstr>
      <vt:lpstr>文件系统元数据持久化</vt:lpstr>
      <vt:lpstr>数据组织</vt:lpstr>
      <vt:lpstr>联盟 Federation</vt:lpstr>
      <vt:lpstr>视图文件系统 ViewFs</vt:lpstr>
      <vt:lpstr>文件访问接口</vt:lpstr>
      <vt:lpstr>NFS网关</vt:lpstr>
      <vt:lpstr>Quotas 配额</vt:lpstr>
      <vt:lpstr>集中式缓存管理 Centralized Cache Mgmt</vt:lpstr>
      <vt:lpstr>不安全短路读 Short Circuit Local Read</vt:lpstr>
      <vt:lpstr>安全短路读 - Domain Socket</vt:lpstr>
      <vt:lpstr>安全短路读 - Shared Memory</vt:lpstr>
      <vt:lpstr>内存存储 Memory Storage</vt:lpstr>
      <vt:lpstr>磁盘均衡 Disk Balancer</vt:lpstr>
      <vt:lpstr>路由联盟 Router Federation</vt:lpstr>
      <vt:lpstr>Router Federation</vt:lpstr>
      <vt:lpstr>Router Federation路由请求过程</vt:lpstr>
      <vt:lpstr>纠删码 Erasure Code</vt:lpstr>
      <vt:lpstr>纠删码 - Reed Solomon码</vt:lpstr>
      <vt:lpstr>纠删码 - 块组 BlockGroup</vt:lpstr>
      <vt:lpstr>连续布局（Contiguous Layout） VS 条形布局（Striping Layout）</vt:lpstr>
      <vt:lpstr>纠删码 VS 冷数据集群</vt:lpstr>
      <vt:lpstr>HDFS归档</vt:lpstr>
      <vt:lpstr>异构存储</vt:lpstr>
      <vt:lpstr>存储类型</vt:lpstr>
      <vt:lpstr>存储策略</vt:lpstr>
      <vt:lpstr>HDFS高可用性HA</vt:lpstr>
      <vt:lpstr>HDFS 1.0 HA架构</vt:lpstr>
      <vt:lpstr>HDFS 2.0 HA方案</vt:lpstr>
      <vt:lpstr>AvatarNode方案</vt:lpstr>
      <vt:lpstr>Zookeeper架构图</vt:lpstr>
      <vt:lpstr>ZAB：Zookeeper Atomic Broadcast</vt:lpstr>
      <vt:lpstr>ZAB选举流程</vt:lpstr>
      <vt:lpstr>ZAB广播流程</vt:lpstr>
      <vt:lpstr>ZAB崩溃恢复</vt:lpstr>
      <vt:lpstr>ZAB崩溃恢复 - 不能丢弃的proposal</vt:lpstr>
      <vt:lpstr>ZAB崩溃恢复 - 保证丢弃的proposal</vt:lpstr>
      <vt:lpstr>ZAB协议总结</vt:lpstr>
      <vt:lpstr>PowerPoint 演示文稿</vt:lpstr>
      <vt:lpstr>QJM核心组件</vt:lpstr>
      <vt:lpstr>QJM方案</vt:lpstr>
      <vt:lpstr>结束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RAID技术</dc:title>
  <dc:creator>pirenjie</dc:creator>
  <cp:lastModifiedBy>皮人杰 PIRENJIE</cp:lastModifiedBy>
  <cp:revision>432</cp:revision>
  <dcterms:created xsi:type="dcterms:W3CDTF">2020-09-24T12:40:36Z</dcterms:created>
  <dcterms:modified xsi:type="dcterms:W3CDTF">2021-11-02T06:23:17Z</dcterms:modified>
</cp:coreProperties>
</file>