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1" r:id="rId3"/>
    <p:sldId id="307" r:id="rId4"/>
    <p:sldId id="308" r:id="rId5"/>
    <p:sldId id="309" r:id="rId6"/>
    <p:sldId id="310" r:id="rId7"/>
    <p:sldId id="290" r:id="rId8"/>
    <p:sldId id="293" r:id="rId9"/>
    <p:sldId id="294" r:id="rId10"/>
    <p:sldId id="295" r:id="rId11"/>
    <p:sldId id="296" r:id="rId12"/>
    <p:sldId id="312" r:id="rId13"/>
    <p:sldId id="311" r:id="rId14"/>
    <p:sldId id="313" r:id="rId15"/>
    <p:sldId id="314" r:id="rId16"/>
    <p:sldId id="292" r:id="rId17"/>
    <p:sldId id="302" r:id="rId18"/>
    <p:sldId id="297" r:id="rId19"/>
    <p:sldId id="306" r:id="rId20"/>
    <p:sldId id="305" r:id="rId21"/>
    <p:sldId id="304" r:id="rId22"/>
    <p:sldId id="300" r:id="rId23"/>
    <p:sldId id="303" r:id="rId24"/>
    <p:sldId id="301" r:id="rId25"/>
    <p:sldId id="298" r:id="rId26"/>
    <p:sldId id="299" r:id="rId27"/>
    <p:sldId id="316" r:id="rId28"/>
    <p:sldId id="315" r:id="rId29"/>
    <p:sldId id="318" r:id="rId30"/>
    <p:sldId id="319" r:id="rId31"/>
    <p:sldId id="320" r:id="rId32"/>
    <p:sldId id="321" r:id="rId33"/>
    <p:sldId id="322" r:id="rId34"/>
    <p:sldId id="317"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83" autoAdjust="0"/>
    <p:restoredTop sz="84317" autoAdjust="0"/>
  </p:normalViewPr>
  <p:slideViewPr>
    <p:cSldViewPr snapToGrid="0">
      <p:cViewPr varScale="1">
        <p:scale>
          <a:sx n="92" d="100"/>
          <a:sy n="92" d="100"/>
        </p:scale>
        <p:origin x="14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9</a:t>
            </a:fld>
            <a:endParaRPr lang="zh-CN" altLang="en-US"/>
          </a:p>
        </p:txBody>
      </p:sp>
    </p:spTree>
    <p:extLst>
      <p:ext uri="{BB962C8B-B14F-4D97-AF65-F5344CB8AC3E}">
        <p14:creationId xmlns:p14="http://schemas.microsoft.com/office/powerpoint/2010/main" val="3236227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10</a:t>
            </a:fld>
            <a:endParaRPr lang="zh-CN" altLang="en-US"/>
          </a:p>
        </p:txBody>
      </p:sp>
    </p:spTree>
    <p:extLst>
      <p:ext uri="{BB962C8B-B14F-4D97-AF65-F5344CB8AC3E}">
        <p14:creationId xmlns:p14="http://schemas.microsoft.com/office/powerpoint/2010/main" val="548641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考虑到节点未必都在线的情况，资源的值被存在多个节点上（节点中的</a:t>
            </a:r>
            <a:r>
              <a:rPr lang="en-US" altLang="zh-CN" sz="1200" b="0" i="0" kern="1200" smtClean="0">
                <a:solidFill>
                  <a:schemeClr val="tx1"/>
                </a:solidFill>
                <a:effectLst/>
                <a:latin typeface="+mn-lt"/>
                <a:ea typeface="+mn-ea"/>
                <a:cs typeface="+mn-cs"/>
              </a:rPr>
              <a:t>K</a:t>
            </a:r>
            <a:r>
              <a:rPr lang="zh-CN" altLang="en-US" sz="1200" b="0" i="0" kern="1200" smtClean="0">
                <a:solidFill>
                  <a:schemeClr val="tx1"/>
                </a:solidFill>
                <a:effectLst/>
                <a:latin typeface="+mn-lt"/>
                <a:ea typeface="+mn-ea"/>
                <a:cs typeface="+mn-cs"/>
              </a:rPr>
              <a:t>个），并且，为了提供冗余，还有可能在更多的节点上储存值。储存值的节点将定期搜索网络中与储存值所对应的键接近的</a:t>
            </a:r>
            <a:r>
              <a:rPr lang="en-US" altLang="zh-CN" sz="1200" b="0" i="0" kern="1200" smtClean="0">
                <a:solidFill>
                  <a:schemeClr val="tx1"/>
                </a:solidFill>
                <a:effectLst/>
                <a:latin typeface="+mn-lt"/>
                <a:ea typeface="+mn-ea"/>
                <a:cs typeface="+mn-cs"/>
              </a:rPr>
              <a:t>K</a:t>
            </a:r>
            <a:r>
              <a:rPr lang="zh-CN" altLang="en-US" sz="1200" b="0" i="0" kern="1200" smtClean="0">
                <a:solidFill>
                  <a:schemeClr val="tx1"/>
                </a:solidFill>
                <a:effectLst/>
                <a:latin typeface="+mn-lt"/>
                <a:ea typeface="+mn-ea"/>
                <a:cs typeface="+mn-cs"/>
              </a:rPr>
              <a:t>个节点并且把值复制到这些节点上，这些节点可作为那些下线的节点的补充。另外，对于那些普遍流行的内容，可能有更多的请求需求，通过让那些访问值的节点把值存储在附件的一些节点上（不在</a:t>
            </a:r>
            <a:r>
              <a:rPr lang="en-US" altLang="zh-CN" sz="1200" b="0" i="0" kern="1200" smtClean="0">
                <a:solidFill>
                  <a:schemeClr val="tx1"/>
                </a:solidFill>
                <a:effectLst/>
                <a:latin typeface="+mn-lt"/>
                <a:ea typeface="+mn-ea"/>
                <a:cs typeface="+mn-cs"/>
              </a:rPr>
              <a:t>K</a:t>
            </a:r>
            <a:r>
              <a:rPr lang="zh-CN" altLang="en-US" sz="1200" b="0" i="0" kern="1200" smtClean="0">
                <a:solidFill>
                  <a:schemeClr val="tx1"/>
                </a:solidFill>
                <a:effectLst/>
                <a:latin typeface="+mn-lt"/>
                <a:ea typeface="+mn-ea"/>
                <a:cs typeface="+mn-cs"/>
              </a:rPr>
              <a:t>个最近节点的范围之类）来减少存储值的那些节点的负载，这种新的存储技术就是缓存技术。通过这种技术，依赖于请求的数量，资源的值被存储在离键越来越远的那些节点上，这使得那些流行的搜索可以更快地找到资源的储存者。由于返回值的节点的</a:t>
            </a:r>
            <a:r>
              <a:rPr lang="en-US" altLang="zh-CN" sz="1200" b="0" i="0" kern="1200" smtClean="0">
                <a:solidFill>
                  <a:schemeClr val="tx1"/>
                </a:solidFill>
                <a:effectLst/>
                <a:latin typeface="+mn-lt"/>
                <a:ea typeface="+mn-ea"/>
                <a:cs typeface="+mn-cs"/>
              </a:rPr>
              <a:t>NODE_ID</a:t>
            </a:r>
            <a:r>
              <a:rPr lang="zh-CN" altLang="en-US" sz="1200" b="0" i="0" kern="1200" smtClean="0">
                <a:solidFill>
                  <a:schemeClr val="tx1"/>
                </a:solidFill>
                <a:effectLst/>
                <a:latin typeface="+mn-lt"/>
                <a:ea typeface="+mn-ea"/>
                <a:cs typeface="+mn-cs"/>
              </a:rPr>
              <a:t>远离值所对应的关键字，网络中的“热点”区域存在的可能性也降低了。依据与键的距离，缓存的那些节点在一段时间以后将会删除所存储的缓存值。</a:t>
            </a:r>
            <a:r>
              <a:rPr lang="en-US" altLang="zh-CN" sz="1200" b="0" i="0" kern="1200" smtClean="0">
                <a:solidFill>
                  <a:schemeClr val="tx1"/>
                </a:solidFill>
                <a:effectLst/>
                <a:latin typeface="+mn-lt"/>
                <a:ea typeface="+mn-ea"/>
                <a:cs typeface="+mn-cs"/>
              </a:rPr>
              <a:t>Kad</a:t>
            </a:r>
            <a:r>
              <a:rPr lang="zh-CN" altLang="en-US" sz="1200" b="0" i="0" kern="1200" smtClean="0">
                <a:solidFill>
                  <a:schemeClr val="tx1"/>
                </a:solidFill>
                <a:effectLst/>
                <a:latin typeface="+mn-lt"/>
                <a:ea typeface="+mn-ea"/>
                <a:cs typeface="+mn-cs"/>
              </a:rPr>
              <a:t>即不提供冗余（复制）节点也不提供缓存，这主要是为了能够快速减少系统中的陈旧信息。在这种网络中，提供文件的那些节点将会周期性地更新网络上的信息（通过</a:t>
            </a:r>
            <a:r>
              <a:rPr lang="en-US" altLang="zh-CN" sz="1200" b="0" i="0" kern="1200" smtClean="0">
                <a:solidFill>
                  <a:schemeClr val="tx1"/>
                </a:solidFill>
                <a:effectLst/>
                <a:latin typeface="+mn-lt"/>
                <a:ea typeface="+mn-ea"/>
                <a:cs typeface="+mn-cs"/>
              </a:rPr>
              <a:t>FIND_NODE</a:t>
            </a:r>
            <a:r>
              <a:rPr lang="zh-CN" altLang="en-US" sz="1200" b="0" i="0" kern="1200" smtClean="0">
                <a:solidFill>
                  <a:schemeClr val="tx1"/>
                </a:solidFill>
                <a:effectLst/>
                <a:latin typeface="+mn-lt"/>
                <a:ea typeface="+mn-ea"/>
                <a:cs typeface="+mn-cs"/>
              </a:rPr>
              <a:t>消息和</a:t>
            </a:r>
            <a:r>
              <a:rPr lang="en-US" altLang="zh-CN" sz="1200" b="0" i="0" kern="1200" smtClean="0">
                <a:solidFill>
                  <a:schemeClr val="tx1"/>
                </a:solidFill>
                <a:effectLst/>
                <a:latin typeface="+mn-lt"/>
                <a:ea typeface="+mn-ea"/>
                <a:cs typeface="+mn-cs"/>
              </a:rPr>
              <a:t>STORE</a:t>
            </a:r>
            <a:r>
              <a:rPr lang="zh-CN" altLang="en-US" sz="1200" b="0" i="0" kern="1200" smtClean="0">
                <a:solidFill>
                  <a:schemeClr val="tx1"/>
                </a:solidFill>
                <a:effectLst/>
                <a:latin typeface="+mn-lt"/>
                <a:ea typeface="+mn-ea"/>
                <a:cs typeface="+mn-cs"/>
              </a:rPr>
              <a:t>消息）。当存有某个文件的所有节点都下线了，关于该文件的相关的值（源和关键字）的更新也就停止了，该文件的相关信息也就从网络上完全消失了。</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23</a:t>
            </a:fld>
            <a:endParaRPr lang="zh-CN" altLang="en-US"/>
          </a:p>
        </p:txBody>
      </p:sp>
    </p:spTree>
    <p:extLst>
      <p:ext uri="{BB962C8B-B14F-4D97-AF65-F5344CB8AC3E}">
        <p14:creationId xmlns:p14="http://schemas.microsoft.com/office/powerpoint/2010/main" val="159180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3255" y="1122363"/>
            <a:ext cx="9962707" cy="2387600"/>
          </a:xfrm>
        </p:spPr>
        <p:txBody>
          <a:bodyPr>
            <a:normAutofit/>
          </a:bodyPr>
          <a:lstStyle/>
          <a:p>
            <a:r>
              <a:rPr lang="en-US" altLang="zh-CN" smtClean="0"/>
              <a:t>DHT: Distributed Hash Table</a:t>
            </a:r>
            <a:br>
              <a:rPr lang="en-US" altLang="zh-CN" smtClean="0"/>
            </a:br>
            <a:r>
              <a:rPr lang="zh-CN" altLang="en-US" smtClean="0"/>
              <a:t>分布式哈希表</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Chord finger table</a:t>
            </a:r>
            <a:endParaRPr lang="zh-CN" altLang="en-US"/>
          </a:p>
        </p:txBody>
      </p:sp>
      <p:sp>
        <p:nvSpPr>
          <p:cNvPr id="9" name="矩形 8"/>
          <p:cNvSpPr/>
          <p:nvPr/>
        </p:nvSpPr>
        <p:spPr>
          <a:xfrm>
            <a:off x="262760" y="948690"/>
            <a:ext cx="6117019" cy="5355312"/>
          </a:xfrm>
          <a:prstGeom prst="rect">
            <a:avLst/>
          </a:prstGeom>
        </p:spPr>
        <p:txBody>
          <a:bodyPr wrap="square">
            <a:spAutoFit/>
          </a:bodyPr>
          <a:lstStyle/>
          <a:p>
            <a:r>
              <a:rPr lang="zh-CN" altLang="en-US">
                <a:solidFill>
                  <a:srgbClr val="0070C0"/>
                </a:solidFill>
              </a:rPr>
              <a:t>以</a:t>
            </a:r>
            <a:r>
              <a:rPr lang="en-US" altLang="zh-CN">
                <a:solidFill>
                  <a:srgbClr val="0070C0"/>
                </a:solidFill>
              </a:rPr>
              <a:t>node 1</a:t>
            </a:r>
            <a:r>
              <a:rPr lang="zh-CN" altLang="en-US">
                <a:solidFill>
                  <a:srgbClr val="0070C0"/>
                </a:solidFill>
              </a:rPr>
              <a:t>为例</a:t>
            </a:r>
            <a:r>
              <a:rPr lang="zh-CN" altLang="en-US" smtClean="0">
                <a:solidFill>
                  <a:srgbClr val="0070C0"/>
                </a:solidFill>
              </a:rPr>
              <a:t>：</a:t>
            </a:r>
            <a:endParaRPr lang="zh-CN" altLang="en-US">
              <a:solidFill>
                <a:srgbClr val="0070C0"/>
              </a:solidFill>
            </a:endParaRPr>
          </a:p>
          <a:p>
            <a:r>
              <a:rPr lang="en-US" altLang="zh-CN" smtClean="0">
                <a:solidFill>
                  <a:srgbClr val="0070C0"/>
                </a:solidFill>
              </a:rPr>
              <a:t>f[1].start = 1 +2</a:t>
            </a:r>
            <a:r>
              <a:rPr lang="en-US" altLang="zh-CN" baseline="30000" smtClean="0">
                <a:solidFill>
                  <a:srgbClr val="0070C0"/>
                </a:solidFill>
              </a:rPr>
              <a:t>0</a:t>
            </a:r>
            <a:r>
              <a:rPr lang="en-US" altLang="zh-CN" smtClean="0">
                <a:solidFill>
                  <a:srgbClr val="0070C0"/>
                </a:solidFill>
              </a:rPr>
              <a:t> = 2, f[1].node = successor(2) = 3</a:t>
            </a:r>
            <a:endParaRPr lang="en-US" altLang="zh-CN">
              <a:solidFill>
                <a:srgbClr val="0070C0"/>
              </a:solidFill>
            </a:endParaRPr>
          </a:p>
          <a:p>
            <a:r>
              <a:rPr lang="en-US" altLang="zh-CN" smtClean="0">
                <a:solidFill>
                  <a:srgbClr val="0070C0"/>
                </a:solidFill>
              </a:rPr>
              <a:t>f[2].</a:t>
            </a:r>
            <a:r>
              <a:rPr lang="en-US" altLang="zh-CN">
                <a:solidFill>
                  <a:srgbClr val="0070C0"/>
                </a:solidFill>
              </a:rPr>
              <a:t>start = 1 +</a:t>
            </a:r>
            <a:r>
              <a:rPr lang="en-US" altLang="zh-CN" smtClean="0">
                <a:solidFill>
                  <a:srgbClr val="0070C0"/>
                </a:solidFill>
              </a:rPr>
              <a:t>2</a:t>
            </a:r>
            <a:r>
              <a:rPr lang="en-US" altLang="zh-CN" baseline="30000" smtClean="0">
                <a:solidFill>
                  <a:srgbClr val="0070C0"/>
                </a:solidFill>
              </a:rPr>
              <a:t>1</a:t>
            </a:r>
            <a:r>
              <a:rPr lang="en-US" altLang="zh-CN" smtClean="0">
                <a:solidFill>
                  <a:srgbClr val="0070C0"/>
                </a:solidFill>
              </a:rPr>
              <a:t> </a:t>
            </a:r>
            <a:r>
              <a:rPr lang="en-US" altLang="zh-CN">
                <a:solidFill>
                  <a:srgbClr val="0070C0"/>
                </a:solidFill>
              </a:rPr>
              <a:t>= </a:t>
            </a:r>
            <a:r>
              <a:rPr lang="en-US" altLang="zh-CN" smtClean="0">
                <a:solidFill>
                  <a:srgbClr val="0070C0"/>
                </a:solidFill>
              </a:rPr>
              <a:t>3, f[2].</a:t>
            </a:r>
            <a:r>
              <a:rPr lang="en-US" altLang="zh-CN">
                <a:solidFill>
                  <a:srgbClr val="0070C0"/>
                </a:solidFill>
              </a:rPr>
              <a:t>node = </a:t>
            </a:r>
            <a:r>
              <a:rPr lang="en-US" altLang="zh-CN" smtClean="0">
                <a:solidFill>
                  <a:srgbClr val="0070C0"/>
                </a:solidFill>
              </a:rPr>
              <a:t>successor(3) </a:t>
            </a:r>
            <a:r>
              <a:rPr lang="en-US" altLang="zh-CN">
                <a:solidFill>
                  <a:srgbClr val="0070C0"/>
                </a:solidFill>
              </a:rPr>
              <a:t>= </a:t>
            </a:r>
            <a:r>
              <a:rPr lang="en-US" altLang="zh-CN" smtClean="0">
                <a:solidFill>
                  <a:srgbClr val="0070C0"/>
                </a:solidFill>
              </a:rPr>
              <a:t>3</a:t>
            </a:r>
            <a:endParaRPr lang="en-US" altLang="zh-CN">
              <a:solidFill>
                <a:srgbClr val="0070C0"/>
              </a:solidFill>
            </a:endParaRPr>
          </a:p>
          <a:p>
            <a:r>
              <a:rPr lang="en-US" altLang="zh-CN" smtClean="0">
                <a:solidFill>
                  <a:srgbClr val="0070C0"/>
                </a:solidFill>
              </a:rPr>
              <a:t>f[3].</a:t>
            </a:r>
            <a:r>
              <a:rPr lang="en-US" altLang="zh-CN">
                <a:solidFill>
                  <a:srgbClr val="0070C0"/>
                </a:solidFill>
              </a:rPr>
              <a:t>start = 1 +</a:t>
            </a:r>
            <a:r>
              <a:rPr lang="en-US" altLang="zh-CN" smtClean="0">
                <a:solidFill>
                  <a:srgbClr val="0070C0"/>
                </a:solidFill>
              </a:rPr>
              <a:t>2</a:t>
            </a:r>
            <a:r>
              <a:rPr lang="en-US" altLang="zh-CN" baseline="30000" smtClean="0">
                <a:solidFill>
                  <a:srgbClr val="0070C0"/>
                </a:solidFill>
              </a:rPr>
              <a:t>2</a:t>
            </a:r>
            <a:r>
              <a:rPr lang="en-US" altLang="zh-CN" smtClean="0">
                <a:solidFill>
                  <a:srgbClr val="0070C0"/>
                </a:solidFill>
              </a:rPr>
              <a:t> </a:t>
            </a:r>
            <a:r>
              <a:rPr lang="en-US" altLang="zh-CN">
                <a:solidFill>
                  <a:srgbClr val="0070C0"/>
                </a:solidFill>
              </a:rPr>
              <a:t>= </a:t>
            </a:r>
            <a:r>
              <a:rPr lang="en-US" altLang="zh-CN" smtClean="0">
                <a:solidFill>
                  <a:srgbClr val="0070C0"/>
                </a:solidFill>
              </a:rPr>
              <a:t>5, f[3].</a:t>
            </a:r>
            <a:r>
              <a:rPr lang="en-US" altLang="zh-CN">
                <a:solidFill>
                  <a:srgbClr val="0070C0"/>
                </a:solidFill>
              </a:rPr>
              <a:t>node = </a:t>
            </a:r>
            <a:r>
              <a:rPr lang="en-US" altLang="zh-CN" smtClean="0">
                <a:solidFill>
                  <a:srgbClr val="0070C0"/>
                </a:solidFill>
              </a:rPr>
              <a:t>successor(5) </a:t>
            </a:r>
            <a:r>
              <a:rPr lang="en-US" altLang="zh-CN">
                <a:solidFill>
                  <a:srgbClr val="0070C0"/>
                </a:solidFill>
              </a:rPr>
              <a:t>= 0</a:t>
            </a:r>
            <a:endParaRPr lang="en-US" altLang="zh-CN" smtClean="0">
              <a:solidFill>
                <a:srgbClr val="0070C0"/>
              </a:solidFill>
            </a:endParaRPr>
          </a:p>
          <a:p>
            <a:endParaRPr lang="en-US" altLang="zh-CN">
              <a:solidFill>
                <a:srgbClr val="0070C0"/>
              </a:solidFill>
            </a:endParaRPr>
          </a:p>
          <a:p>
            <a:r>
              <a:rPr lang="zh-CN" altLang="en-US" smtClean="0">
                <a:solidFill>
                  <a:srgbClr val="0070C0"/>
                </a:solidFill>
              </a:rPr>
              <a:t>对于</a:t>
            </a:r>
            <a:r>
              <a:rPr lang="zh-CN" altLang="en-US">
                <a:solidFill>
                  <a:srgbClr val="0070C0"/>
                </a:solidFill>
              </a:rPr>
              <a:t>一个</a:t>
            </a:r>
            <a:r>
              <a:rPr lang="en-US" altLang="zh-CN">
                <a:solidFill>
                  <a:srgbClr val="0070C0"/>
                </a:solidFill>
              </a:rPr>
              <a:t>node n</a:t>
            </a:r>
            <a:r>
              <a:rPr lang="zh-CN" altLang="en-US">
                <a:solidFill>
                  <a:srgbClr val="0070C0"/>
                </a:solidFill>
              </a:rPr>
              <a:t>，由于其</a:t>
            </a:r>
            <a:r>
              <a:rPr lang="en-US" altLang="zh-CN">
                <a:solidFill>
                  <a:srgbClr val="0070C0"/>
                </a:solidFill>
              </a:rPr>
              <a:t>finger table</a:t>
            </a:r>
            <a:r>
              <a:rPr lang="zh-CN" altLang="en-US">
                <a:solidFill>
                  <a:srgbClr val="0070C0"/>
                </a:solidFill>
              </a:rPr>
              <a:t>的第一行永远对应环上直接与</a:t>
            </a:r>
            <a:r>
              <a:rPr lang="en-US" altLang="zh-CN">
                <a:solidFill>
                  <a:srgbClr val="0070C0"/>
                </a:solidFill>
              </a:rPr>
              <a:t>n</a:t>
            </a:r>
            <a:r>
              <a:rPr lang="zh-CN" altLang="en-US">
                <a:solidFill>
                  <a:srgbClr val="0070C0"/>
                </a:solidFill>
              </a:rPr>
              <a:t>相邻的下一个节点，为方便起见，我们简称</a:t>
            </a:r>
            <a:r>
              <a:rPr lang="en-US" altLang="zh-CN">
                <a:solidFill>
                  <a:srgbClr val="0070C0"/>
                </a:solidFill>
              </a:rPr>
              <a:t>finger[1].node</a:t>
            </a:r>
            <a:r>
              <a:rPr lang="zh-CN" altLang="en-US">
                <a:solidFill>
                  <a:srgbClr val="0070C0"/>
                </a:solidFill>
              </a:rPr>
              <a:t>为</a:t>
            </a:r>
            <a:r>
              <a:rPr lang="en-US" altLang="zh-CN">
                <a:solidFill>
                  <a:srgbClr val="0070C0"/>
                </a:solidFill>
              </a:rPr>
              <a:t>node n</a:t>
            </a:r>
            <a:r>
              <a:rPr lang="zh-CN" altLang="en-US">
                <a:solidFill>
                  <a:srgbClr val="0070C0"/>
                </a:solidFill>
              </a:rPr>
              <a:t>的</a:t>
            </a:r>
            <a:r>
              <a:rPr lang="en-US" altLang="zh-CN">
                <a:solidFill>
                  <a:srgbClr val="0070C0"/>
                </a:solidFill>
              </a:rPr>
              <a:t>successor</a:t>
            </a:r>
            <a:r>
              <a:rPr lang="zh-CN" altLang="en-US" smtClean="0">
                <a:solidFill>
                  <a:srgbClr val="0070C0"/>
                </a:solidFill>
              </a:rPr>
              <a:t>。</a:t>
            </a:r>
            <a:endParaRPr lang="zh-CN" altLang="en-US">
              <a:solidFill>
                <a:srgbClr val="0070C0"/>
              </a:solidFill>
            </a:endParaRPr>
          </a:p>
          <a:p>
            <a:r>
              <a:rPr lang="en-US" altLang="zh-CN">
                <a:solidFill>
                  <a:srgbClr val="0070C0"/>
                </a:solidFill>
              </a:rPr>
              <a:t>Finger table</a:t>
            </a:r>
            <a:r>
              <a:rPr lang="zh-CN" altLang="en-US">
                <a:solidFill>
                  <a:srgbClr val="0070C0"/>
                </a:solidFill>
              </a:rPr>
              <a:t>的设计使得每个</a:t>
            </a:r>
            <a:r>
              <a:rPr lang="en-US" altLang="zh-CN">
                <a:solidFill>
                  <a:srgbClr val="0070C0"/>
                </a:solidFill>
              </a:rPr>
              <a:t>node</a:t>
            </a:r>
            <a:r>
              <a:rPr lang="zh-CN" altLang="en-US">
                <a:solidFill>
                  <a:srgbClr val="0070C0"/>
                </a:solidFill>
              </a:rPr>
              <a:t>存储的信息相对总</a:t>
            </a:r>
            <a:r>
              <a:rPr lang="en-US" altLang="zh-CN">
                <a:solidFill>
                  <a:srgbClr val="0070C0"/>
                </a:solidFill>
              </a:rPr>
              <a:t>node</a:t>
            </a:r>
            <a:r>
              <a:rPr lang="zh-CN" altLang="en-US">
                <a:solidFill>
                  <a:srgbClr val="0070C0"/>
                </a:solidFill>
              </a:rPr>
              <a:t>数量来说仍然只是很少的一部分。不过，这种设计并不保证任意一个</a:t>
            </a:r>
            <a:r>
              <a:rPr lang="en-US" altLang="zh-CN">
                <a:solidFill>
                  <a:srgbClr val="0070C0"/>
                </a:solidFill>
              </a:rPr>
              <a:t>identifier k</a:t>
            </a:r>
            <a:r>
              <a:rPr lang="zh-CN" altLang="en-US">
                <a:solidFill>
                  <a:srgbClr val="0070C0"/>
                </a:solidFill>
              </a:rPr>
              <a:t>都能被</a:t>
            </a:r>
            <a:r>
              <a:rPr lang="en-US" altLang="zh-CN">
                <a:solidFill>
                  <a:srgbClr val="0070C0"/>
                </a:solidFill>
              </a:rPr>
              <a:t>node</a:t>
            </a:r>
            <a:r>
              <a:rPr lang="zh-CN" altLang="en-US">
                <a:solidFill>
                  <a:srgbClr val="0070C0"/>
                </a:solidFill>
              </a:rPr>
              <a:t>从自己的</a:t>
            </a:r>
            <a:r>
              <a:rPr lang="en-US" altLang="zh-CN">
                <a:solidFill>
                  <a:srgbClr val="0070C0"/>
                </a:solidFill>
              </a:rPr>
              <a:t>finger table</a:t>
            </a:r>
            <a:r>
              <a:rPr lang="zh-CN" altLang="en-US">
                <a:solidFill>
                  <a:srgbClr val="0070C0"/>
                </a:solidFill>
              </a:rPr>
              <a:t>中找到。在绝大多数情况下，</a:t>
            </a:r>
            <a:r>
              <a:rPr lang="en-US" altLang="zh-CN">
                <a:solidFill>
                  <a:srgbClr val="0070C0"/>
                </a:solidFill>
              </a:rPr>
              <a:t>key lookup</a:t>
            </a:r>
            <a:r>
              <a:rPr lang="zh-CN" altLang="en-US">
                <a:solidFill>
                  <a:srgbClr val="0070C0"/>
                </a:solidFill>
              </a:rPr>
              <a:t>仍需要几次</a:t>
            </a:r>
            <a:r>
              <a:rPr lang="en-US" altLang="zh-CN">
                <a:solidFill>
                  <a:srgbClr val="0070C0"/>
                </a:solidFill>
              </a:rPr>
              <a:t>hop</a:t>
            </a:r>
            <a:r>
              <a:rPr lang="zh-CN" altLang="en-US">
                <a:solidFill>
                  <a:srgbClr val="0070C0"/>
                </a:solidFill>
              </a:rPr>
              <a:t>来定位所对应的</a:t>
            </a:r>
            <a:r>
              <a:rPr lang="en-US" altLang="zh-CN">
                <a:solidFill>
                  <a:srgbClr val="0070C0"/>
                </a:solidFill>
              </a:rPr>
              <a:t>node</a:t>
            </a:r>
            <a:r>
              <a:rPr lang="zh-CN" altLang="en-US">
                <a:solidFill>
                  <a:srgbClr val="0070C0"/>
                </a:solidFill>
              </a:rPr>
              <a:t>。以上图</a:t>
            </a:r>
            <a:r>
              <a:rPr lang="en-US" altLang="zh-CN">
                <a:solidFill>
                  <a:srgbClr val="0070C0"/>
                </a:solidFill>
              </a:rPr>
              <a:t>node 3</a:t>
            </a:r>
            <a:r>
              <a:rPr lang="zh-CN" altLang="en-US">
                <a:solidFill>
                  <a:srgbClr val="0070C0"/>
                </a:solidFill>
              </a:rPr>
              <a:t>为例，它本身并不知道</a:t>
            </a:r>
            <a:r>
              <a:rPr lang="en-US" altLang="zh-CN">
                <a:solidFill>
                  <a:srgbClr val="0070C0"/>
                </a:solidFill>
              </a:rPr>
              <a:t>identifier 1</a:t>
            </a:r>
            <a:r>
              <a:rPr lang="zh-CN" altLang="en-US">
                <a:solidFill>
                  <a:srgbClr val="0070C0"/>
                </a:solidFill>
              </a:rPr>
              <a:t>的</a:t>
            </a:r>
            <a:r>
              <a:rPr lang="en-US" altLang="zh-CN">
                <a:solidFill>
                  <a:srgbClr val="0070C0"/>
                </a:solidFill>
              </a:rPr>
              <a:t>successor (node 1)</a:t>
            </a:r>
            <a:r>
              <a:rPr lang="zh-CN" altLang="en-US" smtClean="0">
                <a:solidFill>
                  <a:srgbClr val="0070C0"/>
                </a:solidFill>
              </a:rPr>
              <a:t>。</a:t>
            </a:r>
            <a:endParaRPr lang="en-US" altLang="zh-CN" smtClean="0">
              <a:solidFill>
                <a:srgbClr val="0070C0"/>
              </a:solidFill>
            </a:endParaRPr>
          </a:p>
          <a:p>
            <a:endParaRPr lang="en-US" altLang="zh-CN" smtClean="0">
              <a:solidFill>
                <a:srgbClr val="0070C0"/>
              </a:solidFill>
            </a:endParaRPr>
          </a:p>
          <a:p>
            <a:r>
              <a:rPr lang="zh-CN" altLang="en-US">
                <a:solidFill>
                  <a:srgbClr val="0070C0"/>
                </a:solidFill>
              </a:rPr>
              <a:t>假如</a:t>
            </a:r>
            <a:r>
              <a:rPr lang="en-US" altLang="zh-CN">
                <a:solidFill>
                  <a:srgbClr val="0070C0"/>
                </a:solidFill>
              </a:rPr>
              <a:t>node n</a:t>
            </a:r>
            <a:r>
              <a:rPr lang="zh-CN" altLang="en-US">
                <a:solidFill>
                  <a:srgbClr val="0070C0"/>
                </a:solidFill>
              </a:rPr>
              <a:t>可以找到另一个</a:t>
            </a:r>
            <a:r>
              <a:rPr lang="en-US" altLang="zh-CN">
                <a:solidFill>
                  <a:srgbClr val="0070C0"/>
                </a:solidFill>
              </a:rPr>
              <a:t>node n'</a:t>
            </a:r>
            <a:r>
              <a:rPr lang="zh-CN" altLang="en-US">
                <a:solidFill>
                  <a:srgbClr val="0070C0"/>
                </a:solidFill>
              </a:rPr>
              <a:t>，其</a:t>
            </a:r>
            <a:r>
              <a:rPr lang="en-US" altLang="zh-CN">
                <a:solidFill>
                  <a:srgbClr val="0070C0"/>
                </a:solidFill>
              </a:rPr>
              <a:t>identifier</a:t>
            </a:r>
            <a:r>
              <a:rPr lang="zh-CN" altLang="en-US">
                <a:solidFill>
                  <a:srgbClr val="0070C0"/>
                </a:solidFill>
              </a:rPr>
              <a:t>离</a:t>
            </a:r>
            <a:r>
              <a:rPr lang="en-US" altLang="zh-CN">
                <a:solidFill>
                  <a:srgbClr val="0070C0"/>
                </a:solidFill>
              </a:rPr>
              <a:t>k</a:t>
            </a:r>
            <a:r>
              <a:rPr lang="zh-CN" altLang="en-US">
                <a:solidFill>
                  <a:srgbClr val="0070C0"/>
                </a:solidFill>
              </a:rPr>
              <a:t>更近，则</a:t>
            </a:r>
            <a:r>
              <a:rPr lang="en-US" altLang="zh-CN">
                <a:solidFill>
                  <a:srgbClr val="0070C0"/>
                </a:solidFill>
              </a:rPr>
              <a:t>n'</a:t>
            </a:r>
            <a:r>
              <a:rPr lang="zh-CN" altLang="en-US">
                <a:solidFill>
                  <a:srgbClr val="0070C0"/>
                </a:solidFill>
              </a:rPr>
              <a:t>更有可能知道关于</a:t>
            </a:r>
            <a:r>
              <a:rPr lang="en-US" altLang="zh-CN">
                <a:solidFill>
                  <a:srgbClr val="0070C0"/>
                </a:solidFill>
              </a:rPr>
              <a:t>k</a:t>
            </a:r>
            <a:r>
              <a:rPr lang="zh-CN" altLang="en-US">
                <a:solidFill>
                  <a:srgbClr val="0070C0"/>
                </a:solidFill>
              </a:rPr>
              <a:t>的信息。因此，</a:t>
            </a:r>
            <a:r>
              <a:rPr lang="en-US" altLang="zh-CN">
                <a:solidFill>
                  <a:srgbClr val="0070C0"/>
                </a:solidFill>
              </a:rPr>
              <a:t>node n</a:t>
            </a:r>
            <a:r>
              <a:rPr lang="zh-CN" altLang="en-US">
                <a:solidFill>
                  <a:srgbClr val="0070C0"/>
                </a:solidFill>
              </a:rPr>
              <a:t>会在自己的</a:t>
            </a:r>
            <a:r>
              <a:rPr lang="en-US" altLang="zh-CN">
                <a:solidFill>
                  <a:srgbClr val="0070C0"/>
                </a:solidFill>
              </a:rPr>
              <a:t>finger table</a:t>
            </a:r>
            <a:r>
              <a:rPr lang="zh-CN" altLang="en-US">
                <a:solidFill>
                  <a:srgbClr val="0070C0"/>
                </a:solidFill>
              </a:rPr>
              <a:t>中搜索出在</a:t>
            </a:r>
            <a:r>
              <a:rPr lang="en-US" altLang="zh-CN">
                <a:solidFill>
                  <a:srgbClr val="0070C0"/>
                </a:solidFill>
              </a:rPr>
              <a:t>k</a:t>
            </a:r>
            <a:r>
              <a:rPr lang="zh-CN" altLang="en-US">
                <a:solidFill>
                  <a:srgbClr val="0070C0"/>
                </a:solidFill>
              </a:rPr>
              <a:t>之前而离</a:t>
            </a:r>
            <a:r>
              <a:rPr lang="en-US" altLang="zh-CN">
                <a:solidFill>
                  <a:srgbClr val="0070C0"/>
                </a:solidFill>
              </a:rPr>
              <a:t>k</a:t>
            </a:r>
            <a:r>
              <a:rPr lang="zh-CN" altLang="en-US">
                <a:solidFill>
                  <a:srgbClr val="0070C0"/>
                </a:solidFill>
              </a:rPr>
              <a:t>最近的</a:t>
            </a:r>
            <a:r>
              <a:rPr lang="en-US" altLang="zh-CN">
                <a:solidFill>
                  <a:srgbClr val="0070C0"/>
                </a:solidFill>
              </a:rPr>
              <a:t>node</a:t>
            </a:r>
            <a:r>
              <a:rPr lang="zh-CN" altLang="en-US">
                <a:solidFill>
                  <a:srgbClr val="0070C0"/>
                </a:solidFill>
              </a:rPr>
              <a:t>（也即链表关系中</a:t>
            </a:r>
            <a:r>
              <a:rPr lang="en-US" altLang="zh-CN">
                <a:solidFill>
                  <a:srgbClr val="0070C0"/>
                </a:solidFill>
              </a:rPr>
              <a:t>k</a:t>
            </a:r>
            <a:r>
              <a:rPr lang="zh-CN" altLang="en-US">
                <a:solidFill>
                  <a:srgbClr val="0070C0"/>
                </a:solidFill>
              </a:rPr>
              <a:t>的</a:t>
            </a:r>
            <a:r>
              <a:rPr lang="en-US" altLang="zh-CN" smtClean="0">
                <a:solidFill>
                  <a:srgbClr val="0070C0"/>
                </a:solidFill>
              </a:rPr>
              <a:t>predecessor</a:t>
            </a:r>
            <a:r>
              <a:rPr lang="zh-CN" altLang="en-US" smtClean="0">
                <a:solidFill>
                  <a:srgbClr val="0070C0"/>
                </a:solidFill>
              </a:rPr>
              <a:t>），</a:t>
            </a:r>
            <a:r>
              <a:rPr lang="zh-CN" altLang="en-US">
                <a:solidFill>
                  <a:srgbClr val="0070C0"/>
                </a:solidFill>
              </a:rPr>
              <a:t>并</a:t>
            </a:r>
            <a:r>
              <a:rPr lang="en-US" altLang="zh-CN">
                <a:solidFill>
                  <a:srgbClr val="0070C0"/>
                </a:solidFill>
              </a:rPr>
              <a:t>hop</a:t>
            </a:r>
            <a:r>
              <a:rPr lang="zh-CN" altLang="en-US">
                <a:solidFill>
                  <a:srgbClr val="0070C0"/>
                </a:solidFill>
              </a:rPr>
              <a:t>到那个</a:t>
            </a:r>
            <a:r>
              <a:rPr lang="en-US" altLang="zh-CN">
                <a:solidFill>
                  <a:srgbClr val="0070C0"/>
                </a:solidFill>
              </a:rPr>
              <a:t>node</a:t>
            </a:r>
            <a:r>
              <a:rPr lang="zh-CN" altLang="en-US">
                <a:solidFill>
                  <a:srgbClr val="0070C0"/>
                </a:solidFill>
              </a:rPr>
              <a:t>来继续</a:t>
            </a:r>
            <a:r>
              <a:rPr lang="en-US" altLang="zh-CN">
                <a:solidFill>
                  <a:srgbClr val="0070C0"/>
                </a:solidFill>
              </a:rPr>
              <a:t>lookup</a:t>
            </a:r>
            <a:r>
              <a:rPr lang="zh-CN" altLang="en-US" smtClean="0">
                <a:solidFill>
                  <a:srgbClr val="0070C0"/>
                </a:solidFill>
              </a:rPr>
              <a:t>。</a:t>
            </a:r>
            <a:endParaRPr lang="en-US" altLang="zh-CN" smtClean="0">
              <a:solidFill>
                <a:srgbClr val="0070C0"/>
              </a:solidFill>
            </a:endParaRPr>
          </a:p>
        </p:txBody>
      </p:sp>
      <p:pic>
        <p:nvPicPr>
          <p:cNvPr id="2" name="图片 1"/>
          <p:cNvPicPr>
            <a:picLocks noChangeAspect="1"/>
          </p:cNvPicPr>
          <p:nvPr/>
        </p:nvPicPr>
        <p:blipFill>
          <a:blip r:embed="rId3"/>
          <a:stretch>
            <a:fillRect/>
          </a:stretch>
        </p:blipFill>
        <p:spPr>
          <a:xfrm>
            <a:off x="6112924" y="0"/>
            <a:ext cx="6079076" cy="4782207"/>
          </a:xfrm>
          <a:prstGeom prst="rect">
            <a:avLst/>
          </a:prstGeom>
        </p:spPr>
      </p:pic>
    </p:spTree>
    <p:extLst>
      <p:ext uri="{BB962C8B-B14F-4D97-AF65-F5344CB8AC3E}">
        <p14:creationId xmlns:p14="http://schemas.microsoft.com/office/powerpoint/2010/main" val="31712065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Chord</a:t>
            </a:r>
            <a:r>
              <a:rPr lang="zh-CN" altLang="en-US" smtClean="0"/>
              <a:t>资源定位（</a:t>
            </a:r>
            <a:r>
              <a:rPr lang="zh-CN" altLang="en-US"/>
              <a:t>简单方式</a:t>
            </a:r>
            <a:r>
              <a:rPr lang="zh-CN" altLang="en-US" smtClean="0"/>
              <a:t>）</a:t>
            </a:r>
            <a:endParaRPr lang="zh-CN" altLang="en-US"/>
          </a:p>
        </p:txBody>
      </p:sp>
      <p:pic>
        <p:nvPicPr>
          <p:cNvPr id="5" name="图片 4"/>
          <p:cNvPicPr>
            <a:picLocks noChangeAspect="1"/>
          </p:cNvPicPr>
          <p:nvPr/>
        </p:nvPicPr>
        <p:blipFill>
          <a:blip r:embed="rId2"/>
          <a:stretch>
            <a:fillRect/>
          </a:stretch>
        </p:blipFill>
        <p:spPr>
          <a:xfrm>
            <a:off x="2679317" y="1159915"/>
            <a:ext cx="6117842" cy="5183820"/>
          </a:xfrm>
          <a:prstGeom prst="rect">
            <a:avLst/>
          </a:prstGeom>
          <a:ln>
            <a:solidFill>
              <a:schemeClr val="accent1"/>
            </a:solidFill>
          </a:ln>
        </p:spPr>
      </p:pic>
    </p:spTree>
    <p:extLst>
      <p:ext uri="{BB962C8B-B14F-4D97-AF65-F5344CB8AC3E}">
        <p14:creationId xmlns:p14="http://schemas.microsoft.com/office/powerpoint/2010/main" val="4087033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0207" y="0"/>
            <a:ext cx="11143593" cy="966651"/>
          </a:xfrm>
        </p:spPr>
        <p:txBody>
          <a:bodyPr/>
          <a:lstStyle/>
          <a:p>
            <a:r>
              <a:rPr lang="en-US" altLang="zh-CN" smtClean="0"/>
              <a:t>Chord</a:t>
            </a:r>
            <a:r>
              <a:rPr lang="zh-CN" altLang="en-US" smtClean="0"/>
              <a:t>资源定位（可伸缩方式）</a:t>
            </a:r>
            <a:endParaRPr lang="zh-CN" altLang="en-US"/>
          </a:p>
        </p:txBody>
      </p:sp>
      <p:pic>
        <p:nvPicPr>
          <p:cNvPr id="4" name="图片 3"/>
          <p:cNvPicPr>
            <a:picLocks noChangeAspect="1"/>
          </p:cNvPicPr>
          <p:nvPr/>
        </p:nvPicPr>
        <p:blipFill>
          <a:blip r:embed="rId2"/>
          <a:stretch>
            <a:fillRect/>
          </a:stretch>
        </p:blipFill>
        <p:spPr>
          <a:xfrm>
            <a:off x="339440" y="1933602"/>
            <a:ext cx="4976342" cy="3563307"/>
          </a:xfrm>
          <a:prstGeom prst="rect">
            <a:avLst/>
          </a:prstGeom>
          <a:ln>
            <a:solidFill>
              <a:schemeClr val="accent1"/>
            </a:solidFill>
          </a:ln>
        </p:spPr>
      </p:pic>
      <p:sp>
        <p:nvSpPr>
          <p:cNvPr id="6" name="矩形 5"/>
          <p:cNvSpPr/>
          <p:nvPr/>
        </p:nvSpPr>
        <p:spPr>
          <a:xfrm>
            <a:off x="6173310" y="6199729"/>
            <a:ext cx="2288146" cy="369332"/>
          </a:xfrm>
          <a:prstGeom prst="rect">
            <a:avLst/>
          </a:prstGeom>
        </p:spPr>
        <p:txBody>
          <a:bodyPr wrap="square">
            <a:spAutoFit/>
          </a:bodyPr>
          <a:lstStyle/>
          <a:p>
            <a:r>
              <a:rPr lang="en-US" altLang="zh-CN" b="1" smtClean="0">
                <a:solidFill>
                  <a:srgbClr val="FF0000"/>
                </a:solidFill>
              </a:rPr>
              <a:t>N42</a:t>
            </a:r>
            <a:r>
              <a:rPr lang="zh-CN" altLang="en-US" b="1" smtClean="0">
                <a:solidFill>
                  <a:srgbClr val="FF0000"/>
                </a:solidFill>
              </a:rPr>
              <a:t>节点的路由表</a:t>
            </a:r>
            <a:endParaRPr lang="en-US" altLang="zh-CN" b="1" smtClean="0">
              <a:solidFill>
                <a:srgbClr val="FF0000"/>
              </a:solidFill>
            </a:endParaRPr>
          </a:p>
        </p:txBody>
      </p:sp>
      <p:pic>
        <p:nvPicPr>
          <p:cNvPr id="3" name="图片 2"/>
          <p:cNvPicPr>
            <a:picLocks noChangeAspect="1"/>
          </p:cNvPicPr>
          <p:nvPr/>
        </p:nvPicPr>
        <p:blipFill>
          <a:blip r:embed="rId3"/>
          <a:stretch>
            <a:fillRect/>
          </a:stretch>
        </p:blipFill>
        <p:spPr>
          <a:xfrm>
            <a:off x="7747285" y="1156137"/>
            <a:ext cx="4105275" cy="3600450"/>
          </a:xfrm>
          <a:prstGeom prst="rect">
            <a:avLst/>
          </a:prstGeom>
          <a:ln>
            <a:solidFill>
              <a:schemeClr val="accent1"/>
            </a:solidFill>
          </a:ln>
        </p:spPr>
      </p:pic>
      <p:pic>
        <p:nvPicPr>
          <p:cNvPr id="7" name="图片 6"/>
          <p:cNvPicPr>
            <a:picLocks noChangeAspect="1"/>
          </p:cNvPicPr>
          <p:nvPr/>
        </p:nvPicPr>
        <p:blipFill>
          <a:blip r:embed="rId4"/>
          <a:stretch>
            <a:fillRect/>
          </a:stretch>
        </p:blipFill>
        <p:spPr>
          <a:xfrm>
            <a:off x="4062818" y="2041830"/>
            <a:ext cx="1843996" cy="2690610"/>
          </a:xfrm>
          <a:prstGeom prst="rect">
            <a:avLst/>
          </a:prstGeom>
        </p:spPr>
      </p:pic>
      <p:pic>
        <p:nvPicPr>
          <p:cNvPr id="5" name="图片 4"/>
          <p:cNvPicPr>
            <a:picLocks noChangeAspect="1"/>
          </p:cNvPicPr>
          <p:nvPr/>
        </p:nvPicPr>
        <p:blipFill>
          <a:blip r:embed="rId5"/>
          <a:stretch>
            <a:fillRect/>
          </a:stretch>
        </p:blipFill>
        <p:spPr>
          <a:xfrm>
            <a:off x="6164092" y="3313444"/>
            <a:ext cx="1984321" cy="2886285"/>
          </a:xfrm>
          <a:prstGeom prst="rect">
            <a:avLst/>
          </a:prstGeom>
        </p:spPr>
      </p:pic>
      <p:sp>
        <p:nvSpPr>
          <p:cNvPr id="8" name="矩形 7"/>
          <p:cNvSpPr/>
          <p:nvPr/>
        </p:nvSpPr>
        <p:spPr>
          <a:xfrm>
            <a:off x="4171709" y="1748936"/>
            <a:ext cx="2288146" cy="369332"/>
          </a:xfrm>
          <a:prstGeom prst="rect">
            <a:avLst/>
          </a:prstGeom>
        </p:spPr>
        <p:txBody>
          <a:bodyPr wrap="square">
            <a:spAutoFit/>
          </a:bodyPr>
          <a:lstStyle/>
          <a:p>
            <a:r>
              <a:rPr lang="en-US" altLang="zh-CN" b="1" smtClean="0">
                <a:solidFill>
                  <a:srgbClr val="FF0000"/>
                </a:solidFill>
              </a:rPr>
              <a:t>N8</a:t>
            </a:r>
            <a:r>
              <a:rPr lang="zh-CN" altLang="en-US" b="1" smtClean="0">
                <a:solidFill>
                  <a:srgbClr val="FF0000"/>
                </a:solidFill>
              </a:rPr>
              <a:t>节点的路由表</a:t>
            </a:r>
            <a:endParaRPr lang="en-US" altLang="zh-CN" b="1" smtClean="0">
              <a:solidFill>
                <a:srgbClr val="FF0000"/>
              </a:solidFill>
            </a:endParaRPr>
          </a:p>
        </p:txBody>
      </p:sp>
    </p:spTree>
    <p:extLst>
      <p:ext uri="{BB962C8B-B14F-4D97-AF65-F5344CB8AC3E}">
        <p14:creationId xmlns:p14="http://schemas.microsoft.com/office/powerpoint/2010/main" val="35567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556927"/>
          </a:xfrm>
        </p:spPr>
        <p:txBody>
          <a:bodyPr>
            <a:normAutofit fontScale="90000"/>
          </a:bodyPr>
          <a:lstStyle/>
          <a:p>
            <a:r>
              <a:rPr lang="en-US" altLang="zh-CN" smtClean="0"/>
              <a:t>Chord</a:t>
            </a:r>
            <a:r>
              <a:rPr lang="zh-CN" altLang="en-US" smtClean="0"/>
              <a:t>节点加入</a:t>
            </a:r>
            <a:endParaRPr lang="zh-CN" altLang="en-US"/>
          </a:p>
        </p:txBody>
      </p:sp>
      <p:pic>
        <p:nvPicPr>
          <p:cNvPr id="3" name="图片 2"/>
          <p:cNvPicPr>
            <a:picLocks noChangeAspect="1"/>
          </p:cNvPicPr>
          <p:nvPr/>
        </p:nvPicPr>
        <p:blipFill>
          <a:blip r:embed="rId2"/>
          <a:stretch>
            <a:fillRect/>
          </a:stretch>
        </p:blipFill>
        <p:spPr>
          <a:xfrm>
            <a:off x="838200" y="2311253"/>
            <a:ext cx="2028825" cy="2324100"/>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3544613" y="2311253"/>
            <a:ext cx="2133600" cy="2324100"/>
          </a:xfrm>
          <a:prstGeom prst="rect">
            <a:avLst/>
          </a:prstGeom>
          <a:ln>
            <a:solidFill>
              <a:schemeClr val="accent1"/>
            </a:solidFill>
          </a:ln>
        </p:spPr>
      </p:pic>
      <p:pic>
        <p:nvPicPr>
          <p:cNvPr id="5" name="图片 4"/>
          <p:cNvPicPr>
            <a:picLocks noChangeAspect="1"/>
          </p:cNvPicPr>
          <p:nvPr/>
        </p:nvPicPr>
        <p:blipFill>
          <a:blip r:embed="rId4"/>
          <a:stretch>
            <a:fillRect/>
          </a:stretch>
        </p:blipFill>
        <p:spPr>
          <a:xfrm>
            <a:off x="6355801" y="2311253"/>
            <a:ext cx="2038350" cy="2324100"/>
          </a:xfrm>
          <a:prstGeom prst="rect">
            <a:avLst/>
          </a:prstGeom>
          <a:ln>
            <a:solidFill>
              <a:schemeClr val="accent1"/>
            </a:solidFill>
          </a:ln>
        </p:spPr>
      </p:pic>
      <p:pic>
        <p:nvPicPr>
          <p:cNvPr id="6" name="图片 5"/>
          <p:cNvPicPr>
            <a:picLocks noChangeAspect="1"/>
          </p:cNvPicPr>
          <p:nvPr/>
        </p:nvPicPr>
        <p:blipFill>
          <a:blip r:embed="rId5"/>
          <a:stretch>
            <a:fillRect/>
          </a:stretch>
        </p:blipFill>
        <p:spPr>
          <a:xfrm>
            <a:off x="9071739" y="2311253"/>
            <a:ext cx="2324100" cy="2324100"/>
          </a:xfrm>
          <a:prstGeom prst="rect">
            <a:avLst/>
          </a:prstGeom>
          <a:ln>
            <a:solidFill>
              <a:schemeClr val="accent1"/>
            </a:solidFill>
          </a:ln>
        </p:spPr>
      </p:pic>
      <p:sp>
        <p:nvSpPr>
          <p:cNvPr id="7" name="矩形 6"/>
          <p:cNvSpPr/>
          <p:nvPr/>
        </p:nvSpPr>
        <p:spPr>
          <a:xfrm>
            <a:off x="304800" y="5088768"/>
            <a:ext cx="11761076" cy="1754326"/>
          </a:xfrm>
          <a:prstGeom prst="rect">
            <a:avLst/>
          </a:prstGeom>
        </p:spPr>
        <p:txBody>
          <a:bodyPr wrap="square">
            <a:spAutoFit/>
          </a:bodyPr>
          <a:lstStyle/>
          <a:p>
            <a:pPr marL="285750" indent="-285750">
              <a:buFont typeface="Arial" panose="020B0604020202020204" pitchFamily="34" charset="0"/>
              <a:buChar char="•"/>
            </a:pPr>
            <a:r>
              <a:rPr lang="zh-CN" altLang="en-US" smtClean="0">
                <a:solidFill>
                  <a:srgbClr val="404040"/>
                </a:solidFill>
                <a:latin typeface="Lato"/>
              </a:rPr>
              <a:t>图</a:t>
            </a:r>
            <a:r>
              <a:rPr lang="en-US" altLang="zh-CN" smtClean="0">
                <a:solidFill>
                  <a:srgbClr val="404040"/>
                </a:solidFill>
                <a:latin typeface="Lato"/>
              </a:rPr>
              <a:t>1</a:t>
            </a:r>
            <a:r>
              <a:rPr lang="zh-CN" altLang="en-US" smtClean="0">
                <a:solidFill>
                  <a:srgbClr val="404040"/>
                </a:solidFill>
                <a:latin typeface="Lato"/>
              </a:rPr>
              <a:t>：原先的结构。</a:t>
            </a:r>
            <a:endParaRPr lang="en-US" altLang="zh-CN" smtClean="0">
              <a:solidFill>
                <a:srgbClr val="404040"/>
              </a:solidFill>
              <a:latin typeface="Lato"/>
            </a:endParaRPr>
          </a:p>
          <a:p>
            <a:pPr marL="285750" indent="-285750">
              <a:buFont typeface="Arial" panose="020B0604020202020204" pitchFamily="34" charset="0"/>
              <a:buChar char="•"/>
            </a:pPr>
            <a:r>
              <a:rPr lang="zh-CN" altLang="en-US" smtClean="0">
                <a:solidFill>
                  <a:srgbClr val="404040"/>
                </a:solidFill>
                <a:latin typeface="Lato"/>
              </a:rPr>
              <a:t>图</a:t>
            </a:r>
            <a:r>
              <a:rPr lang="en-US" altLang="zh-CN" smtClean="0">
                <a:solidFill>
                  <a:srgbClr val="404040"/>
                </a:solidFill>
                <a:latin typeface="Lato"/>
              </a:rPr>
              <a:t>2</a:t>
            </a:r>
            <a:r>
              <a:rPr lang="zh-CN" altLang="en-US" smtClean="0">
                <a:solidFill>
                  <a:srgbClr val="404040"/>
                </a:solidFill>
                <a:latin typeface="Lato"/>
              </a:rPr>
              <a:t>：</a:t>
            </a:r>
            <a:r>
              <a:rPr lang="en-US" altLang="zh-CN" smtClean="0">
                <a:solidFill>
                  <a:srgbClr val="404040"/>
                </a:solidFill>
                <a:latin typeface="Lato"/>
              </a:rPr>
              <a:t>N26</a:t>
            </a:r>
            <a:r>
              <a:rPr lang="zh-CN" altLang="en-US" smtClean="0">
                <a:solidFill>
                  <a:srgbClr val="404040"/>
                </a:solidFill>
                <a:latin typeface="Lato"/>
              </a:rPr>
              <a:t>要加入系统，首先它指向其后继</a:t>
            </a:r>
            <a:r>
              <a:rPr lang="en-US" altLang="zh-CN" smtClean="0">
                <a:solidFill>
                  <a:srgbClr val="404040"/>
                </a:solidFill>
                <a:latin typeface="Lato"/>
              </a:rPr>
              <a:t>N32</a:t>
            </a:r>
            <a:r>
              <a:rPr lang="zh-CN" altLang="en-US" smtClean="0">
                <a:solidFill>
                  <a:srgbClr val="404040"/>
                </a:solidFill>
                <a:latin typeface="Lato"/>
              </a:rPr>
              <a:t>，然后通知 </a:t>
            </a:r>
            <a:r>
              <a:rPr lang="en-US" altLang="zh-CN" smtClean="0">
                <a:solidFill>
                  <a:srgbClr val="404040"/>
                </a:solidFill>
                <a:latin typeface="Lato"/>
              </a:rPr>
              <a:t>N32</a:t>
            </a:r>
            <a:r>
              <a:rPr lang="zh-CN" altLang="en-US" smtClean="0">
                <a:solidFill>
                  <a:srgbClr val="404040"/>
                </a:solidFill>
                <a:latin typeface="Lato"/>
              </a:rPr>
              <a:t>，</a:t>
            </a:r>
            <a:r>
              <a:rPr lang="en-US" altLang="zh-CN" smtClean="0">
                <a:solidFill>
                  <a:srgbClr val="404040"/>
                </a:solidFill>
                <a:latin typeface="Lato"/>
              </a:rPr>
              <a:t>N32 </a:t>
            </a:r>
            <a:r>
              <a:rPr lang="zh-CN" altLang="en-US" smtClean="0">
                <a:solidFill>
                  <a:srgbClr val="404040"/>
                </a:solidFill>
                <a:latin typeface="Lato"/>
              </a:rPr>
              <a:t>接到通知后将 </a:t>
            </a:r>
            <a:r>
              <a:rPr lang="en-US" altLang="zh-CN" smtClean="0">
                <a:solidFill>
                  <a:srgbClr val="404040"/>
                </a:solidFill>
                <a:latin typeface="Lato"/>
              </a:rPr>
              <a:t>N26 </a:t>
            </a:r>
            <a:r>
              <a:rPr lang="zh-CN" altLang="en-US" smtClean="0">
                <a:solidFill>
                  <a:srgbClr val="404040"/>
                </a:solidFill>
                <a:latin typeface="Lato"/>
              </a:rPr>
              <a:t>标记为它的前序节点。</a:t>
            </a:r>
            <a:endParaRPr lang="en-US" altLang="zh-CN" smtClean="0">
              <a:solidFill>
                <a:srgbClr val="404040"/>
              </a:solidFill>
              <a:latin typeface="Lato"/>
            </a:endParaRPr>
          </a:p>
          <a:p>
            <a:pPr marL="285750" indent="-285750">
              <a:buFont typeface="Arial" panose="020B0604020202020204" pitchFamily="34" charset="0"/>
              <a:buChar char="•"/>
            </a:pPr>
            <a:r>
              <a:rPr lang="zh-CN" altLang="en-US" smtClean="0">
                <a:solidFill>
                  <a:srgbClr val="404040"/>
                </a:solidFill>
                <a:latin typeface="Lato"/>
              </a:rPr>
              <a:t>图</a:t>
            </a:r>
            <a:r>
              <a:rPr lang="en-US" altLang="zh-CN" smtClean="0">
                <a:solidFill>
                  <a:srgbClr val="404040"/>
                </a:solidFill>
                <a:latin typeface="Lato"/>
              </a:rPr>
              <a:t>3</a:t>
            </a:r>
            <a:r>
              <a:rPr lang="zh-CN" altLang="en-US" smtClean="0">
                <a:solidFill>
                  <a:srgbClr val="404040"/>
                </a:solidFill>
                <a:latin typeface="Lato"/>
              </a:rPr>
              <a:t>：</a:t>
            </a:r>
            <a:r>
              <a:rPr lang="pt-BR" altLang="zh-CN" smtClean="0">
                <a:solidFill>
                  <a:srgbClr val="404040"/>
                </a:solidFill>
                <a:latin typeface="Lato"/>
              </a:rPr>
              <a:t>N26</a:t>
            </a:r>
            <a:r>
              <a:rPr lang="zh-CN" altLang="pt-BR" smtClean="0">
                <a:solidFill>
                  <a:srgbClr val="404040"/>
                </a:solidFill>
                <a:latin typeface="Lato"/>
              </a:rPr>
              <a:t>修改路由表</a:t>
            </a:r>
            <a:r>
              <a:rPr lang="zh-CN" altLang="en-US" smtClean="0">
                <a:solidFill>
                  <a:srgbClr val="404040"/>
                </a:solidFill>
                <a:latin typeface="Lato"/>
              </a:rPr>
              <a:t>。</a:t>
            </a:r>
            <a:endParaRPr lang="en-US" altLang="zh-CN" smtClean="0">
              <a:solidFill>
                <a:srgbClr val="404040"/>
              </a:solidFill>
              <a:latin typeface="Lato"/>
            </a:endParaRPr>
          </a:p>
          <a:p>
            <a:pPr marL="285750" indent="-285750">
              <a:buFont typeface="Arial" panose="020B0604020202020204" pitchFamily="34" charset="0"/>
              <a:buChar char="•"/>
            </a:pPr>
            <a:r>
              <a:rPr lang="zh-CN" altLang="en-US" smtClean="0">
                <a:solidFill>
                  <a:srgbClr val="404040"/>
                </a:solidFill>
                <a:latin typeface="Lato"/>
              </a:rPr>
              <a:t>图</a:t>
            </a:r>
            <a:r>
              <a:rPr lang="en-US" altLang="zh-CN" smtClean="0">
                <a:solidFill>
                  <a:srgbClr val="404040"/>
                </a:solidFill>
                <a:latin typeface="Lato"/>
              </a:rPr>
              <a:t>4</a:t>
            </a:r>
            <a:r>
              <a:rPr lang="zh-CN" altLang="en-US" smtClean="0">
                <a:solidFill>
                  <a:srgbClr val="404040"/>
                </a:solidFill>
                <a:latin typeface="Lato"/>
              </a:rPr>
              <a:t>：</a:t>
            </a:r>
            <a:r>
              <a:rPr lang="en-US" altLang="zh-CN" smtClean="0">
                <a:solidFill>
                  <a:srgbClr val="404040"/>
                </a:solidFill>
                <a:latin typeface="Lato"/>
              </a:rPr>
              <a:t>N21</a:t>
            </a:r>
            <a:r>
              <a:rPr lang="zh-CN" altLang="en-US" smtClean="0">
                <a:solidFill>
                  <a:srgbClr val="404040"/>
                </a:solidFill>
                <a:latin typeface="Lato"/>
              </a:rPr>
              <a:t>运行 </a:t>
            </a:r>
            <a:r>
              <a:rPr lang="en-US" altLang="zh-CN" smtClean="0">
                <a:solidFill>
                  <a:srgbClr val="404040"/>
                </a:solidFill>
                <a:latin typeface="Lato"/>
              </a:rPr>
              <a:t>stabilize()</a:t>
            </a:r>
            <a:r>
              <a:rPr lang="zh-CN" altLang="en-US" smtClean="0">
                <a:solidFill>
                  <a:srgbClr val="404040"/>
                </a:solidFill>
                <a:latin typeface="Lato"/>
              </a:rPr>
              <a:t>询问其后继节点 </a:t>
            </a:r>
            <a:r>
              <a:rPr lang="en-US" altLang="zh-CN" smtClean="0">
                <a:solidFill>
                  <a:srgbClr val="404040"/>
                </a:solidFill>
                <a:latin typeface="Lato"/>
              </a:rPr>
              <a:t>N32 </a:t>
            </a:r>
            <a:r>
              <a:rPr lang="zh-CN" altLang="en-US" smtClean="0">
                <a:solidFill>
                  <a:srgbClr val="404040"/>
                </a:solidFill>
                <a:latin typeface="Lato"/>
              </a:rPr>
              <a:t>的前序节点是不是还是自己，此时发现 </a:t>
            </a:r>
            <a:r>
              <a:rPr lang="en-US" altLang="zh-CN" smtClean="0">
                <a:solidFill>
                  <a:srgbClr val="404040"/>
                </a:solidFill>
                <a:latin typeface="Lato"/>
              </a:rPr>
              <a:t>N32 </a:t>
            </a:r>
            <a:r>
              <a:rPr lang="zh-CN" altLang="en-US" smtClean="0">
                <a:solidFill>
                  <a:srgbClr val="404040"/>
                </a:solidFill>
                <a:latin typeface="Lato"/>
              </a:rPr>
              <a:t>的前序节点已经是 </a:t>
            </a:r>
            <a:r>
              <a:rPr lang="en-US" altLang="zh-CN" smtClean="0">
                <a:solidFill>
                  <a:srgbClr val="404040"/>
                </a:solidFill>
                <a:latin typeface="Lato"/>
              </a:rPr>
              <a:t>N26</a:t>
            </a:r>
            <a:r>
              <a:rPr lang="zh-CN" altLang="en-US" smtClean="0">
                <a:solidFill>
                  <a:srgbClr val="404040"/>
                </a:solidFill>
                <a:latin typeface="Lato"/>
              </a:rPr>
              <a:t>。</a:t>
            </a:r>
            <a:r>
              <a:rPr lang="en-US" altLang="zh-CN" smtClean="0">
                <a:solidFill>
                  <a:srgbClr val="404040"/>
                </a:solidFill>
                <a:latin typeface="Lato"/>
              </a:rPr>
              <a:t>N21</a:t>
            </a:r>
            <a:r>
              <a:rPr lang="zh-CN" altLang="en-US" smtClean="0">
                <a:solidFill>
                  <a:srgbClr val="404040"/>
                </a:solidFill>
                <a:latin typeface="Lato"/>
              </a:rPr>
              <a:t>就将后继节点修改为 </a:t>
            </a:r>
            <a:r>
              <a:rPr lang="en-US" altLang="zh-CN" smtClean="0">
                <a:solidFill>
                  <a:srgbClr val="404040"/>
                </a:solidFill>
                <a:latin typeface="Lato"/>
              </a:rPr>
              <a:t>N26</a:t>
            </a:r>
            <a:r>
              <a:rPr lang="zh-CN" altLang="en-US" smtClean="0">
                <a:solidFill>
                  <a:srgbClr val="404040"/>
                </a:solidFill>
                <a:latin typeface="Lato"/>
              </a:rPr>
              <a:t>，并通知 </a:t>
            </a:r>
            <a:r>
              <a:rPr lang="en-US" altLang="zh-CN" smtClean="0">
                <a:solidFill>
                  <a:srgbClr val="404040"/>
                </a:solidFill>
                <a:latin typeface="Lato"/>
              </a:rPr>
              <a:t>N26 </a:t>
            </a:r>
            <a:r>
              <a:rPr lang="zh-CN" altLang="en-US" smtClean="0">
                <a:solidFill>
                  <a:srgbClr val="404040"/>
                </a:solidFill>
                <a:latin typeface="Lato"/>
              </a:rPr>
              <a:t>自己已经将其设置为后继节点，</a:t>
            </a:r>
            <a:r>
              <a:rPr lang="en-US" altLang="zh-CN" smtClean="0">
                <a:solidFill>
                  <a:srgbClr val="404040"/>
                </a:solidFill>
                <a:latin typeface="Lato"/>
              </a:rPr>
              <a:t>N26 </a:t>
            </a:r>
            <a:r>
              <a:rPr lang="zh-CN" altLang="en-US" smtClean="0">
                <a:solidFill>
                  <a:srgbClr val="404040"/>
                </a:solidFill>
                <a:latin typeface="Lato"/>
              </a:rPr>
              <a:t>接到通知后将 </a:t>
            </a:r>
            <a:r>
              <a:rPr lang="en-US" altLang="zh-CN" smtClean="0">
                <a:solidFill>
                  <a:srgbClr val="404040"/>
                </a:solidFill>
                <a:latin typeface="Lato"/>
              </a:rPr>
              <a:t>N21 </a:t>
            </a:r>
            <a:r>
              <a:rPr lang="zh-CN" altLang="en-US" smtClean="0">
                <a:solidFill>
                  <a:srgbClr val="404040"/>
                </a:solidFill>
                <a:latin typeface="Lato"/>
              </a:rPr>
              <a:t>设置为自己的前序节点。</a:t>
            </a:r>
            <a:endParaRPr lang="zh-CN" altLang="en-US">
              <a:solidFill>
                <a:srgbClr val="404040"/>
              </a:solidFill>
              <a:latin typeface="Lato"/>
            </a:endParaRPr>
          </a:p>
        </p:txBody>
      </p:sp>
      <p:sp>
        <p:nvSpPr>
          <p:cNvPr id="8" name="矩形 7"/>
          <p:cNvSpPr/>
          <p:nvPr/>
        </p:nvSpPr>
        <p:spPr>
          <a:xfrm>
            <a:off x="1397875" y="4719436"/>
            <a:ext cx="10215725" cy="369332"/>
          </a:xfrm>
          <a:prstGeom prst="rect">
            <a:avLst/>
          </a:prstGeom>
        </p:spPr>
        <p:txBody>
          <a:bodyPr wrap="square">
            <a:spAutoFit/>
          </a:bodyPr>
          <a:lstStyle/>
          <a:p>
            <a:r>
              <a:rPr lang="zh-CN" altLang="en-US" smtClean="0">
                <a:solidFill>
                  <a:srgbClr val="404040"/>
                </a:solidFill>
                <a:latin typeface="Lato"/>
              </a:rPr>
              <a:t>图</a:t>
            </a:r>
            <a:r>
              <a:rPr lang="en-US" altLang="zh-CN" smtClean="0">
                <a:solidFill>
                  <a:srgbClr val="404040"/>
                </a:solidFill>
                <a:latin typeface="Lato"/>
              </a:rPr>
              <a:t>1                      </a:t>
            </a:r>
            <a:r>
              <a:rPr lang="zh-CN" altLang="en-US" smtClean="0">
                <a:solidFill>
                  <a:srgbClr val="404040"/>
                </a:solidFill>
                <a:latin typeface="Lato"/>
              </a:rPr>
              <a:t>图</a:t>
            </a:r>
            <a:r>
              <a:rPr lang="en-US" altLang="zh-CN" smtClean="0">
                <a:solidFill>
                  <a:srgbClr val="404040"/>
                </a:solidFill>
                <a:latin typeface="Lato"/>
              </a:rPr>
              <a:t>2                      </a:t>
            </a:r>
            <a:r>
              <a:rPr lang="zh-CN" altLang="en-US" smtClean="0">
                <a:solidFill>
                  <a:srgbClr val="404040"/>
                </a:solidFill>
                <a:latin typeface="Lato"/>
              </a:rPr>
              <a:t>图</a:t>
            </a:r>
            <a:r>
              <a:rPr lang="en-US" altLang="zh-CN" smtClean="0">
                <a:solidFill>
                  <a:srgbClr val="404040"/>
                </a:solidFill>
                <a:latin typeface="Lato"/>
              </a:rPr>
              <a:t>3                      </a:t>
            </a:r>
            <a:r>
              <a:rPr lang="zh-CN" altLang="en-US" smtClean="0">
                <a:solidFill>
                  <a:srgbClr val="404040"/>
                </a:solidFill>
                <a:latin typeface="Lato"/>
              </a:rPr>
              <a:t>图</a:t>
            </a:r>
            <a:r>
              <a:rPr lang="en-US" altLang="zh-CN" smtClean="0">
                <a:solidFill>
                  <a:srgbClr val="404040"/>
                </a:solidFill>
                <a:latin typeface="Lato"/>
              </a:rPr>
              <a:t>4</a:t>
            </a:r>
            <a:endParaRPr lang="zh-CN" altLang="en-US">
              <a:solidFill>
                <a:srgbClr val="404040"/>
              </a:solidFill>
              <a:latin typeface="Lato"/>
            </a:endParaRPr>
          </a:p>
        </p:txBody>
      </p:sp>
      <p:sp>
        <p:nvSpPr>
          <p:cNvPr id="9" name="矩形 8"/>
          <p:cNvSpPr/>
          <p:nvPr/>
        </p:nvSpPr>
        <p:spPr>
          <a:xfrm>
            <a:off x="399393" y="556927"/>
            <a:ext cx="11214207" cy="1754326"/>
          </a:xfrm>
          <a:prstGeom prst="rect">
            <a:avLst/>
          </a:prstGeom>
        </p:spPr>
        <p:txBody>
          <a:bodyPr wrap="square">
            <a:spAutoFit/>
          </a:bodyPr>
          <a:lstStyle/>
          <a:p>
            <a:r>
              <a:rPr lang="en-US" altLang="zh-CN">
                <a:solidFill>
                  <a:srgbClr val="0070C0"/>
                </a:solidFill>
                <a:latin typeface="Lato"/>
              </a:rPr>
              <a:t>Chord </a:t>
            </a:r>
            <a:r>
              <a:rPr lang="zh-CN" altLang="en-US">
                <a:solidFill>
                  <a:srgbClr val="0070C0"/>
                </a:solidFill>
                <a:latin typeface="Lato"/>
              </a:rPr>
              <a:t>通过在每个节点的后台周期性的进行 </a:t>
            </a:r>
            <a:r>
              <a:rPr lang="en-US" altLang="zh-CN">
                <a:solidFill>
                  <a:srgbClr val="0070C0"/>
                </a:solidFill>
                <a:latin typeface="Lato"/>
              </a:rPr>
              <a:t>stabilization </a:t>
            </a:r>
            <a:r>
              <a:rPr lang="zh-CN" altLang="en-US">
                <a:solidFill>
                  <a:srgbClr val="0070C0"/>
                </a:solidFill>
                <a:latin typeface="Lato"/>
              </a:rPr>
              <a:t>询问后继节点的前序节点是不是自己来更新后继节点以及路由表中的项。</a:t>
            </a:r>
            <a:endParaRPr lang="en-US" altLang="zh-CN" smtClean="0">
              <a:solidFill>
                <a:srgbClr val="0070C0"/>
              </a:solidFill>
              <a:latin typeface="Lato"/>
            </a:endParaRPr>
          </a:p>
          <a:p>
            <a:r>
              <a:rPr lang="en-US" altLang="zh-CN" smtClean="0">
                <a:solidFill>
                  <a:srgbClr val="404040"/>
                </a:solidFill>
                <a:latin typeface="Lato"/>
              </a:rPr>
              <a:t>join</a:t>
            </a:r>
            <a:r>
              <a:rPr lang="en-US" altLang="zh-CN">
                <a:solidFill>
                  <a:srgbClr val="404040"/>
                </a:solidFill>
                <a:latin typeface="Lato"/>
              </a:rPr>
              <a:t>()</a:t>
            </a:r>
            <a:r>
              <a:rPr lang="zh-CN" altLang="en-US">
                <a:solidFill>
                  <a:srgbClr val="404040"/>
                </a:solidFill>
                <a:latin typeface="Lato"/>
              </a:rPr>
              <a:t>：节点 </a:t>
            </a:r>
            <a:r>
              <a:rPr lang="en-US" altLang="zh-CN">
                <a:solidFill>
                  <a:srgbClr val="404040"/>
                </a:solidFill>
                <a:latin typeface="Lato"/>
              </a:rPr>
              <a:t>n </a:t>
            </a:r>
            <a:r>
              <a:rPr lang="zh-CN" altLang="en-US">
                <a:solidFill>
                  <a:srgbClr val="404040"/>
                </a:solidFill>
                <a:latin typeface="Lato"/>
              </a:rPr>
              <a:t>想加入时，调用 </a:t>
            </a:r>
            <a:r>
              <a:rPr lang="en-US" altLang="zh-CN">
                <a:solidFill>
                  <a:srgbClr val="404040"/>
                </a:solidFill>
                <a:latin typeface="Lato"/>
              </a:rPr>
              <a:t>join(n')</a:t>
            </a:r>
            <a:r>
              <a:rPr lang="zh-CN" altLang="en-US">
                <a:solidFill>
                  <a:srgbClr val="404040"/>
                </a:solidFill>
                <a:latin typeface="Lato"/>
              </a:rPr>
              <a:t>。其中 </a:t>
            </a:r>
            <a:r>
              <a:rPr lang="en-US" altLang="zh-CN">
                <a:solidFill>
                  <a:srgbClr val="404040"/>
                </a:solidFill>
                <a:latin typeface="Lato"/>
              </a:rPr>
              <a:t>n'</a:t>
            </a:r>
            <a:r>
              <a:rPr lang="zh-CN" altLang="en-US">
                <a:solidFill>
                  <a:srgbClr val="404040"/>
                </a:solidFill>
                <a:latin typeface="Lato"/>
              </a:rPr>
              <a:t>可以是任意节点，</a:t>
            </a:r>
            <a:r>
              <a:rPr lang="en-US" altLang="zh-CN">
                <a:solidFill>
                  <a:srgbClr val="404040"/>
                </a:solidFill>
                <a:latin typeface="Lato"/>
              </a:rPr>
              <a:t>n'</a:t>
            </a:r>
            <a:r>
              <a:rPr lang="zh-CN" altLang="en-US">
                <a:solidFill>
                  <a:srgbClr val="404040"/>
                </a:solidFill>
                <a:latin typeface="Lato"/>
              </a:rPr>
              <a:t>负责找到新节点 </a:t>
            </a:r>
            <a:r>
              <a:rPr lang="en-US" altLang="zh-CN">
                <a:solidFill>
                  <a:srgbClr val="404040"/>
                </a:solidFill>
                <a:latin typeface="Lato"/>
              </a:rPr>
              <a:t>n </a:t>
            </a:r>
            <a:r>
              <a:rPr lang="zh-CN" altLang="en-US">
                <a:solidFill>
                  <a:srgbClr val="404040"/>
                </a:solidFill>
                <a:latin typeface="Lato"/>
              </a:rPr>
              <a:t>的直接后继节点。</a:t>
            </a:r>
            <a:r>
              <a:rPr lang="zh-CN" altLang="en-US"/>
              <a:t/>
            </a:r>
            <a:br>
              <a:rPr lang="zh-CN" altLang="en-US"/>
            </a:br>
            <a:r>
              <a:rPr lang="en-US" altLang="zh-CN">
                <a:solidFill>
                  <a:srgbClr val="404040"/>
                </a:solidFill>
                <a:latin typeface="Lato"/>
              </a:rPr>
              <a:t>stabilize(): </a:t>
            </a:r>
            <a:r>
              <a:rPr lang="zh-CN" altLang="en-US">
                <a:solidFill>
                  <a:srgbClr val="404040"/>
                </a:solidFill>
                <a:latin typeface="Lato"/>
              </a:rPr>
              <a:t>每个节点周期性地运行这个操作，以询问后继节点的前序节点是不是自己。</a:t>
            </a:r>
            <a:r>
              <a:rPr lang="zh-CN" altLang="en-US"/>
              <a:t/>
            </a:r>
            <a:br>
              <a:rPr lang="zh-CN" altLang="en-US"/>
            </a:br>
            <a:r>
              <a:rPr lang="en-US" altLang="zh-CN">
                <a:solidFill>
                  <a:srgbClr val="404040"/>
                </a:solidFill>
                <a:latin typeface="Lato"/>
              </a:rPr>
              <a:t>notify(): </a:t>
            </a:r>
            <a:r>
              <a:rPr lang="zh-CN" altLang="en-US">
                <a:solidFill>
                  <a:srgbClr val="404040"/>
                </a:solidFill>
                <a:latin typeface="Lato"/>
              </a:rPr>
              <a:t>如果 </a:t>
            </a:r>
            <a:r>
              <a:rPr lang="en-US" altLang="zh-CN">
                <a:solidFill>
                  <a:srgbClr val="404040"/>
                </a:solidFill>
                <a:latin typeface="Lato"/>
              </a:rPr>
              <a:t>stabilize()</a:t>
            </a:r>
            <a:r>
              <a:rPr lang="zh-CN" altLang="en-US">
                <a:solidFill>
                  <a:srgbClr val="404040"/>
                </a:solidFill>
                <a:latin typeface="Lato"/>
              </a:rPr>
              <a:t>过程中发现节点关系变化，则通过相邻节点做调整。</a:t>
            </a:r>
            <a:r>
              <a:rPr lang="zh-CN" altLang="en-US"/>
              <a:t/>
            </a:r>
            <a:br>
              <a:rPr lang="zh-CN" altLang="en-US"/>
            </a:br>
            <a:r>
              <a:rPr lang="en-US" altLang="zh-CN">
                <a:solidFill>
                  <a:srgbClr val="404040"/>
                </a:solidFill>
                <a:latin typeface="Lato"/>
              </a:rPr>
              <a:t>fix_fingers(): </a:t>
            </a:r>
            <a:r>
              <a:rPr lang="zh-CN" altLang="en-US">
                <a:solidFill>
                  <a:srgbClr val="404040"/>
                </a:solidFill>
                <a:latin typeface="Lato"/>
              </a:rPr>
              <a:t>修改路由表。</a:t>
            </a:r>
            <a:endParaRPr lang="zh-CN" altLang="en-US"/>
          </a:p>
        </p:txBody>
      </p:sp>
    </p:spTree>
    <p:extLst>
      <p:ext uri="{BB962C8B-B14F-4D97-AF65-F5344CB8AC3E}">
        <p14:creationId xmlns:p14="http://schemas.microsoft.com/office/powerpoint/2010/main" val="2907477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Chord</a:t>
            </a:r>
            <a:r>
              <a:rPr lang="zh-CN" altLang="en-US" smtClean="0"/>
              <a:t>节点离开</a:t>
            </a:r>
            <a:endParaRPr lang="zh-CN" altLang="en-US"/>
          </a:p>
        </p:txBody>
      </p:sp>
      <p:sp>
        <p:nvSpPr>
          <p:cNvPr id="3" name="内容占位符 2"/>
          <p:cNvSpPr>
            <a:spLocks noGrp="1"/>
          </p:cNvSpPr>
          <p:nvPr>
            <p:ph idx="1"/>
          </p:nvPr>
        </p:nvSpPr>
        <p:spPr>
          <a:xfrm>
            <a:off x="838200" y="1276985"/>
            <a:ext cx="4984531" cy="4351338"/>
          </a:xfrm>
        </p:spPr>
        <p:txBody>
          <a:bodyPr>
            <a:normAutofit/>
          </a:bodyPr>
          <a:lstStyle/>
          <a:p>
            <a:pPr marL="0" indent="0">
              <a:buNone/>
            </a:pPr>
            <a:r>
              <a:rPr lang="en-US" altLang="zh-CN" sz="2400" smtClean="0"/>
              <a:t>Chord</a:t>
            </a:r>
            <a:r>
              <a:rPr lang="zh-CN" altLang="en-US" sz="2400"/>
              <a:t>依赖后继指针的正确性以保证整个网络的正确性。但如图，若</a:t>
            </a:r>
            <a:r>
              <a:rPr lang="en-US" altLang="zh-CN" sz="2400"/>
              <a:t>N14, N21, N32</a:t>
            </a:r>
            <a:r>
              <a:rPr lang="zh-CN" altLang="en-US" sz="2400"/>
              <a:t>同时失效，那么</a:t>
            </a:r>
            <a:r>
              <a:rPr lang="en-US" altLang="zh-CN" sz="2400"/>
              <a:t>N8</a:t>
            </a:r>
            <a:r>
              <a:rPr lang="zh-CN" altLang="en-US" sz="2400"/>
              <a:t>是不会知道</a:t>
            </a:r>
            <a:r>
              <a:rPr lang="en-US" altLang="zh-CN" sz="2400"/>
              <a:t>N38</a:t>
            </a:r>
            <a:r>
              <a:rPr lang="zh-CN" altLang="en-US" sz="2400"/>
              <a:t>是它新的后继节点。为了防止这样的情况，每个节点都包含一个大小为</a:t>
            </a:r>
            <a:r>
              <a:rPr lang="en-US" altLang="zh-CN" sz="2400"/>
              <a:t>r</a:t>
            </a:r>
            <a:r>
              <a:rPr lang="zh-CN" altLang="en-US" sz="2400"/>
              <a:t>的后继节点列表，一个后续节点失效了就依次尝试列表中的其他后继节点</a:t>
            </a:r>
            <a:r>
              <a:rPr lang="zh-CN" altLang="en-US" sz="2400" smtClean="0"/>
              <a:t>。</a:t>
            </a:r>
            <a:endParaRPr lang="en-US" altLang="zh-CN" sz="2400" smtClean="0"/>
          </a:p>
          <a:p>
            <a:pPr marL="0" indent="0">
              <a:buNone/>
            </a:pPr>
            <a:r>
              <a:rPr lang="zh-CN" altLang="en-US" sz="2400" smtClean="0"/>
              <a:t>可以</a:t>
            </a:r>
            <a:r>
              <a:rPr lang="zh-CN" altLang="en-US" sz="2400"/>
              <a:t>证明，在失效几率为</a:t>
            </a:r>
            <a:r>
              <a:rPr lang="en-US" altLang="zh-CN" sz="2400"/>
              <a:t>1/2</a:t>
            </a:r>
            <a:r>
              <a:rPr lang="zh-CN" altLang="en-US" sz="2400"/>
              <a:t>的网络中，寻找后继的时间为</a:t>
            </a:r>
            <a:r>
              <a:rPr lang="en-US" altLang="zh-CN" sz="2400"/>
              <a:t>O(log N) </a:t>
            </a:r>
            <a:r>
              <a:rPr lang="zh-CN" altLang="en-US" sz="2400"/>
              <a:t>。</a:t>
            </a:r>
          </a:p>
        </p:txBody>
      </p:sp>
      <p:pic>
        <p:nvPicPr>
          <p:cNvPr id="4" name="图片 3"/>
          <p:cNvPicPr>
            <a:picLocks noChangeAspect="1"/>
          </p:cNvPicPr>
          <p:nvPr/>
        </p:nvPicPr>
        <p:blipFill>
          <a:blip r:embed="rId2"/>
          <a:stretch>
            <a:fillRect/>
          </a:stretch>
        </p:blipFill>
        <p:spPr>
          <a:xfrm>
            <a:off x="6095999" y="966651"/>
            <a:ext cx="5743453" cy="4866590"/>
          </a:xfrm>
          <a:prstGeom prst="rect">
            <a:avLst/>
          </a:prstGeom>
          <a:ln>
            <a:solidFill>
              <a:schemeClr val="accent1"/>
            </a:solidFill>
          </a:ln>
        </p:spPr>
      </p:pic>
    </p:spTree>
    <p:extLst>
      <p:ext uri="{BB962C8B-B14F-4D97-AF65-F5344CB8AC3E}">
        <p14:creationId xmlns:p14="http://schemas.microsoft.com/office/powerpoint/2010/main" val="2171629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多副本容错</a:t>
            </a:r>
            <a:endParaRPr lang="zh-CN" altLang="en-US"/>
          </a:p>
        </p:txBody>
      </p:sp>
      <p:pic>
        <p:nvPicPr>
          <p:cNvPr id="4" name="内容占位符 3"/>
          <p:cNvPicPr>
            <a:picLocks noGrp="1" noChangeAspect="1"/>
          </p:cNvPicPr>
          <p:nvPr>
            <p:ph idx="1"/>
          </p:nvPr>
        </p:nvPicPr>
        <p:blipFill>
          <a:blip r:embed="rId2"/>
          <a:stretch>
            <a:fillRect/>
          </a:stretch>
        </p:blipFill>
        <p:spPr>
          <a:xfrm>
            <a:off x="1040523" y="779762"/>
            <a:ext cx="4046483" cy="4256994"/>
          </a:xfrm>
          <a:prstGeom prst="rect">
            <a:avLst/>
          </a:prstGeom>
        </p:spPr>
      </p:pic>
      <p:sp>
        <p:nvSpPr>
          <p:cNvPr id="5" name="内容占位符 2"/>
          <p:cNvSpPr txBox="1">
            <a:spLocks/>
          </p:cNvSpPr>
          <p:nvPr/>
        </p:nvSpPr>
        <p:spPr>
          <a:xfrm>
            <a:off x="1174530" y="5223641"/>
            <a:ext cx="4175235" cy="8092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a:t>(K14, V14</a:t>
            </a:r>
            <a:r>
              <a:rPr lang="en-US" altLang="zh-CN" sz="1800" smtClean="0"/>
              <a:t>)</a:t>
            </a:r>
            <a:r>
              <a:rPr lang="zh-CN" altLang="en-US" sz="1800" smtClean="0"/>
              <a:t>存放在</a:t>
            </a:r>
            <a:r>
              <a:rPr lang="en-US" altLang="zh-CN" sz="1800" smtClean="0"/>
              <a:t>N15</a:t>
            </a:r>
            <a:r>
              <a:rPr lang="zh-CN" altLang="en-US" sz="1800" smtClean="0"/>
              <a:t>。</a:t>
            </a:r>
            <a:endParaRPr lang="en-US" altLang="zh-CN" sz="1800" smtClean="0"/>
          </a:p>
          <a:p>
            <a:r>
              <a:rPr lang="en-US" altLang="zh-CN" sz="1800" smtClean="0"/>
              <a:t>(K14, V14)</a:t>
            </a:r>
            <a:r>
              <a:rPr lang="zh-CN" altLang="en-US" sz="1800" smtClean="0"/>
              <a:t>复制副本到</a:t>
            </a:r>
            <a:r>
              <a:rPr lang="en-US" altLang="zh-CN" sz="1800" smtClean="0"/>
              <a:t>N20</a:t>
            </a:r>
            <a:r>
              <a:rPr lang="zh-CN" altLang="en-US" sz="1800" smtClean="0"/>
              <a:t>、</a:t>
            </a:r>
            <a:r>
              <a:rPr lang="en-US" altLang="zh-CN" sz="1800" smtClean="0"/>
              <a:t>N32</a:t>
            </a:r>
            <a:r>
              <a:rPr lang="zh-CN" altLang="en-US" sz="1800" smtClean="0"/>
              <a:t>。</a:t>
            </a:r>
            <a:endParaRPr lang="en-US" altLang="zh-CN" sz="1800" smtClean="0"/>
          </a:p>
        </p:txBody>
      </p:sp>
      <p:pic>
        <p:nvPicPr>
          <p:cNvPr id="6" name="图片 5"/>
          <p:cNvPicPr>
            <a:picLocks noChangeAspect="1"/>
          </p:cNvPicPr>
          <p:nvPr/>
        </p:nvPicPr>
        <p:blipFill>
          <a:blip r:embed="rId3"/>
          <a:stretch>
            <a:fillRect/>
          </a:stretch>
        </p:blipFill>
        <p:spPr>
          <a:xfrm>
            <a:off x="6768662" y="703166"/>
            <a:ext cx="4183117" cy="4333589"/>
          </a:xfrm>
          <a:prstGeom prst="rect">
            <a:avLst/>
          </a:prstGeom>
        </p:spPr>
      </p:pic>
      <p:sp>
        <p:nvSpPr>
          <p:cNvPr id="7" name="内容占位符 2"/>
          <p:cNvSpPr txBox="1">
            <a:spLocks/>
          </p:cNvSpPr>
          <p:nvPr/>
        </p:nvSpPr>
        <p:spPr>
          <a:xfrm>
            <a:off x="6874586" y="5223640"/>
            <a:ext cx="4318931" cy="809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smtClean="0"/>
              <a:t>N15</a:t>
            </a:r>
            <a:r>
              <a:rPr lang="zh-CN" altLang="en-US" sz="1800" smtClean="0"/>
              <a:t>失效后直接在</a:t>
            </a:r>
            <a:r>
              <a:rPr lang="en-US" altLang="zh-CN" sz="1800" smtClean="0"/>
              <a:t>N20</a:t>
            </a:r>
            <a:r>
              <a:rPr lang="zh-CN" altLang="en-US" sz="1800" smtClean="0"/>
              <a:t>上查找。</a:t>
            </a:r>
            <a:endParaRPr lang="en-US" altLang="zh-CN" sz="1800" smtClean="0"/>
          </a:p>
          <a:p>
            <a:r>
              <a:rPr lang="zh-CN" altLang="en-US" sz="1800" smtClean="0"/>
              <a:t>同时复制副本到</a:t>
            </a:r>
            <a:r>
              <a:rPr lang="en-US" altLang="zh-CN" sz="1800" smtClean="0"/>
              <a:t>N35</a:t>
            </a:r>
            <a:r>
              <a:rPr lang="zh-CN" altLang="en-US" sz="1800" smtClean="0"/>
              <a:t>。</a:t>
            </a:r>
            <a:endParaRPr lang="zh-CN" altLang="en-US" sz="1800"/>
          </a:p>
        </p:txBody>
      </p:sp>
    </p:spTree>
    <p:extLst>
      <p:ext uri="{BB962C8B-B14F-4D97-AF65-F5344CB8AC3E}">
        <p14:creationId xmlns:p14="http://schemas.microsoft.com/office/powerpoint/2010/main" val="1024285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Kademlia</a:t>
            </a:r>
            <a:r>
              <a:rPr lang="en-US" altLang="zh-CN" dirty="0" smtClean="0"/>
              <a:t> (</a:t>
            </a:r>
            <a:r>
              <a:rPr lang="en-US" altLang="zh-CN" dirty="0" err="1" smtClean="0"/>
              <a:t>Kad</a:t>
            </a:r>
            <a:r>
              <a:rPr lang="en-US" altLang="zh-CN" smtClean="0"/>
              <a:t>)</a:t>
            </a:r>
            <a:endParaRPr lang="zh-CN" altLang="en-US"/>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793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Kad</a:t>
            </a:r>
            <a:r>
              <a:rPr lang="zh-CN" altLang="en-US" smtClean="0"/>
              <a:t>节点距离</a:t>
            </a:r>
            <a:endParaRPr lang="zh-CN" altLang="en-US"/>
          </a:p>
        </p:txBody>
      </p:sp>
      <p:sp>
        <p:nvSpPr>
          <p:cNvPr id="5" name="内容占位符 4"/>
          <p:cNvSpPr>
            <a:spLocks noGrp="1"/>
          </p:cNvSpPr>
          <p:nvPr>
            <p:ph idx="1"/>
          </p:nvPr>
        </p:nvSpPr>
        <p:spPr/>
        <p:txBody>
          <a:bodyPr/>
          <a:lstStyle/>
          <a:p>
            <a:r>
              <a:rPr lang="en-US" altLang="zh-CN"/>
              <a:t>Kad</a:t>
            </a:r>
            <a:r>
              <a:rPr lang="zh-CN" altLang="en-US"/>
              <a:t>中的每个节点都有</a:t>
            </a:r>
            <a:r>
              <a:rPr lang="en-US" altLang="zh-CN"/>
              <a:t>160bit</a:t>
            </a:r>
            <a:r>
              <a:rPr lang="zh-CN" altLang="en-US"/>
              <a:t>的</a:t>
            </a:r>
            <a:r>
              <a:rPr lang="en-US" altLang="zh-CN"/>
              <a:t>ID</a:t>
            </a:r>
          </a:p>
          <a:p>
            <a:r>
              <a:rPr lang="en-US" altLang="zh-CN"/>
              <a:t>&lt;key, value&gt;</a:t>
            </a:r>
            <a:r>
              <a:rPr lang="zh-CN" altLang="en-US"/>
              <a:t>被存放在距离</a:t>
            </a:r>
            <a:r>
              <a:rPr lang="en-US" altLang="zh-CN"/>
              <a:t>ID</a:t>
            </a:r>
            <a:r>
              <a:rPr lang="zh-CN" altLang="en-US"/>
              <a:t>最近的节点上</a:t>
            </a:r>
            <a:endParaRPr lang="en-US" altLang="zh-CN"/>
          </a:p>
          <a:p>
            <a:r>
              <a:rPr lang="zh-CN" altLang="en-US"/>
              <a:t>采用</a:t>
            </a:r>
            <a:r>
              <a:rPr lang="en-US" altLang="zh-CN"/>
              <a:t>XOR</a:t>
            </a:r>
            <a:r>
              <a:rPr lang="zh-CN" altLang="en-US"/>
              <a:t>计算节点之间的</a:t>
            </a:r>
            <a:r>
              <a:rPr lang="zh-CN" altLang="en-US" smtClean="0"/>
              <a:t>距离（</a:t>
            </a:r>
            <a:r>
              <a:rPr lang="en-US" altLang="zh-CN"/>
              <a:t>XOR </a:t>
            </a:r>
            <a:r>
              <a:rPr lang="zh-CN" altLang="en-US"/>
              <a:t>符合“交换律”，具备对称性。</a:t>
            </a:r>
            <a:r>
              <a:rPr lang="en-US" altLang="zh-CN"/>
              <a:t>A</a:t>
            </a:r>
            <a:r>
              <a:rPr lang="zh-CN" altLang="en-US"/>
              <a:t>和</a:t>
            </a:r>
            <a:r>
              <a:rPr lang="en-US" altLang="zh-CN"/>
              <a:t>B</a:t>
            </a:r>
            <a:r>
              <a:rPr lang="zh-CN" altLang="en-US"/>
              <a:t>的距离从哪一个节点计算都是相同</a:t>
            </a:r>
            <a:r>
              <a:rPr lang="zh-CN" altLang="en-US" smtClean="0"/>
              <a:t>的）</a:t>
            </a:r>
            <a:endParaRPr lang="en-US" altLang="zh-CN"/>
          </a:p>
          <a:p>
            <a:pPr lvl="1"/>
            <a:r>
              <a:rPr lang="en-US" altLang="zh-CN"/>
              <a:t>A XOR B = B XOR A</a:t>
            </a:r>
          </a:p>
          <a:p>
            <a:pPr lvl="1"/>
            <a:r>
              <a:rPr lang="en-US" altLang="zh-CN"/>
              <a:t>A XOR A = 0</a:t>
            </a:r>
          </a:p>
          <a:p>
            <a:pPr lvl="1"/>
            <a:r>
              <a:rPr lang="en-US" altLang="zh-CN"/>
              <a:t>A XOR B &gt; 0</a:t>
            </a:r>
          </a:p>
          <a:p>
            <a:pPr lvl="1"/>
            <a:r>
              <a:rPr lang="en-US" altLang="zh-CN"/>
              <a:t>A XOR B + B XOR C  &gt;= A</a:t>
            </a:r>
            <a:r>
              <a:rPr lang="zh-CN" altLang="en-US"/>
              <a:t> </a:t>
            </a:r>
            <a:r>
              <a:rPr lang="en-US" altLang="zh-CN"/>
              <a:t>XOR </a:t>
            </a:r>
            <a:r>
              <a:rPr lang="en-US" altLang="zh-CN" smtClean="0"/>
              <a:t>C</a:t>
            </a:r>
          </a:p>
          <a:p>
            <a:r>
              <a:rPr lang="en-US" altLang="zh-CN"/>
              <a:t>Kad</a:t>
            </a:r>
            <a:r>
              <a:rPr lang="zh-CN" altLang="en-US"/>
              <a:t>使用</a:t>
            </a:r>
            <a:r>
              <a:rPr lang="en-US" altLang="zh-CN"/>
              <a:t>160</a:t>
            </a:r>
            <a:r>
              <a:rPr lang="zh-CN" altLang="en-US"/>
              <a:t>位的哈希算法（比如 </a:t>
            </a:r>
            <a:r>
              <a:rPr lang="en-US" altLang="zh-CN"/>
              <a:t>SHA1</a:t>
            </a:r>
            <a:r>
              <a:rPr lang="zh-CN" altLang="en-US"/>
              <a:t>），完整的 </a:t>
            </a:r>
            <a:r>
              <a:rPr lang="en-US" altLang="zh-CN"/>
              <a:t>key </a:t>
            </a:r>
            <a:r>
              <a:rPr lang="zh-CN" altLang="en-US"/>
              <a:t>用二进制表示有</a:t>
            </a:r>
            <a:r>
              <a:rPr lang="en-US" altLang="zh-CN"/>
              <a:t>160</a:t>
            </a:r>
            <a:r>
              <a:rPr lang="zh-CN" altLang="en-US"/>
              <a:t>位，这样可以容纳</a:t>
            </a:r>
            <a:r>
              <a:rPr lang="en-US" altLang="zh-CN"/>
              <a:t>2</a:t>
            </a:r>
            <a:r>
              <a:rPr lang="en-US" altLang="zh-CN" baseline="30000"/>
              <a:t>160</a:t>
            </a:r>
            <a:r>
              <a:rPr lang="zh-CN" altLang="en-US"/>
              <a:t>个节点，可以说是不计其数了</a:t>
            </a:r>
            <a:endParaRPr lang="en-US" altLang="zh-CN"/>
          </a:p>
          <a:p>
            <a:endParaRPr lang="zh-CN" altLang="en-US"/>
          </a:p>
        </p:txBody>
      </p:sp>
    </p:spTree>
    <p:extLst>
      <p:ext uri="{BB962C8B-B14F-4D97-AF65-F5344CB8AC3E}">
        <p14:creationId xmlns:p14="http://schemas.microsoft.com/office/powerpoint/2010/main" val="226092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Kad</a:t>
            </a:r>
            <a:r>
              <a:rPr lang="zh-CN" altLang="en-US" smtClean="0"/>
              <a:t>映射规则</a:t>
            </a:r>
            <a:endParaRPr lang="zh-CN" altLang="en-US"/>
          </a:p>
        </p:txBody>
      </p:sp>
      <p:sp>
        <p:nvSpPr>
          <p:cNvPr id="5" name="内容占位符 4"/>
          <p:cNvSpPr>
            <a:spLocks noGrp="1"/>
          </p:cNvSpPr>
          <p:nvPr>
            <p:ph idx="1"/>
          </p:nvPr>
        </p:nvSpPr>
        <p:spPr>
          <a:xfrm>
            <a:off x="336331" y="1276985"/>
            <a:ext cx="3699641" cy="2832560"/>
          </a:xfrm>
        </p:spPr>
        <p:txBody>
          <a:bodyPr>
            <a:normAutofit/>
          </a:bodyPr>
          <a:lstStyle/>
          <a:p>
            <a:pPr marL="514350" indent="-514350">
              <a:buFont typeface="+mj-lt"/>
              <a:buAutoNum type="arabicPeriod"/>
            </a:pPr>
            <a:r>
              <a:rPr lang="zh-CN" altLang="en-US" sz="1800"/>
              <a:t>先把 </a:t>
            </a:r>
            <a:r>
              <a:rPr lang="en-US" altLang="zh-CN" sz="1800"/>
              <a:t>key </a:t>
            </a:r>
            <a:r>
              <a:rPr lang="zh-CN" altLang="en-US" sz="1800"/>
              <a:t>以二进制形式表示，然后从高位到低位依次处理。</a:t>
            </a:r>
          </a:p>
          <a:p>
            <a:pPr marL="514350" indent="-514350">
              <a:buFont typeface="+mj-lt"/>
              <a:buAutoNum type="arabicPeriod"/>
            </a:pPr>
            <a:r>
              <a:rPr lang="zh-CN" altLang="en-US" sz="1800"/>
              <a:t>二进制的第 </a:t>
            </a:r>
            <a:r>
              <a:rPr lang="en-US" altLang="zh-CN" sz="1800"/>
              <a:t>n </a:t>
            </a:r>
            <a:r>
              <a:rPr lang="zh-CN" altLang="en-US" sz="1800"/>
              <a:t>个位就对应了二叉树的第 </a:t>
            </a:r>
            <a:r>
              <a:rPr lang="en-US" altLang="zh-CN" sz="1800"/>
              <a:t>n </a:t>
            </a:r>
            <a:r>
              <a:rPr lang="zh-CN" altLang="en-US" sz="1800" smtClean="0"/>
              <a:t>层。</a:t>
            </a:r>
            <a:endParaRPr lang="zh-CN" altLang="en-US" sz="1800"/>
          </a:p>
          <a:p>
            <a:pPr marL="514350" indent="-514350">
              <a:buFont typeface="+mj-lt"/>
              <a:buAutoNum type="arabicPeriod"/>
            </a:pPr>
            <a:r>
              <a:rPr lang="zh-CN" altLang="en-US" sz="1800"/>
              <a:t>如果该位是</a:t>
            </a:r>
            <a:r>
              <a:rPr lang="en-US" altLang="zh-CN" sz="1800"/>
              <a:t>1</a:t>
            </a:r>
            <a:r>
              <a:rPr lang="zh-CN" altLang="en-US" sz="1800"/>
              <a:t>，进入左子树，是</a:t>
            </a:r>
            <a:r>
              <a:rPr lang="en-US" altLang="zh-CN" sz="1800"/>
              <a:t>0</a:t>
            </a:r>
            <a:r>
              <a:rPr lang="zh-CN" altLang="en-US" sz="1800"/>
              <a:t>则进入右子树（这只是人为约定，反过来处理也可以</a:t>
            </a:r>
            <a:r>
              <a:rPr lang="zh-CN" altLang="en-US" sz="1800" smtClean="0"/>
              <a:t>）。</a:t>
            </a:r>
            <a:endParaRPr lang="zh-CN" altLang="en-US" sz="1800"/>
          </a:p>
          <a:p>
            <a:pPr marL="514350" indent="-514350">
              <a:buFont typeface="+mj-lt"/>
              <a:buAutoNum type="arabicPeriod"/>
            </a:pPr>
            <a:r>
              <a:rPr lang="zh-CN" altLang="en-US" sz="1800"/>
              <a:t>全部位都处理完后，这个 </a:t>
            </a:r>
            <a:r>
              <a:rPr lang="en-US" altLang="zh-CN" sz="1800"/>
              <a:t>key </a:t>
            </a:r>
            <a:r>
              <a:rPr lang="zh-CN" altLang="en-US" sz="1800"/>
              <a:t>就对应了二叉树上的某个</a:t>
            </a:r>
            <a:r>
              <a:rPr lang="zh-CN" altLang="en-US" sz="1800" smtClean="0"/>
              <a:t>叶子。</a:t>
            </a:r>
            <a:endParaRPr lang="zh-CN" altLang="en-US" sz="1800"/>
          </a:p>
        </p:txBody>
      </p:sp>
      <p:pic>
        <p:nvPicPr>
          <p:cNvPr id="12" name="图片 11"/>
          <p:cNvPicPr>
            <a:picLocks noChangeAspect="1"/>
          </p:cNvPicPr>
          <p:nvPr/>
        </p:nvPicPr>
        <p:blipFill>
          <a:blip r:embed="rId2"/>
          <a:stretch>
            <a:fillRect/>
          </a:stretch>
        </p:blipFill>
        <p:spPr>
          <a:xfrm>
            <a:off x="4742390" y="0"/>
            <a:ext cx="7336769" cy="3938802"/>
          </a:xfrm>
          <a:prstGeom prst="rect">
            <a:avLst/>
          </a:prstGeom>
        </p:spPr>
      </p:pic>
      <p:sp>
        <p:nvSpPr>
          <p:cNvPr id="15" name="矩形 14"/>
          <p:cNvSpPr/>
          <p:nvPr/>
        </p:nvSpPr>
        <p:spPr>
          <a:xfrm>
            <a:off x="336331" y="4731713"/>
            <a:ext cx="11445766" cy="1754326"/>
          </a:xfrm>
          <a:prstGeom prst="rect">
            <a:avLst/>
          </a:prstGeom>
        </p:spPr>
        <p:txBody>
          <a:bodyPr wrap="square">
            <a:spAutoFit/>
          </a:bodyPr>
          <a:lstStyle/>
          <a:p>
            <a:pPr marL="285750" indent="-285750">
              <a:buFont typeface="Arial" panose="020B0604020202020204" pitchFamily="34" charset="0"/>
              <a:buChar char="•"/>
            </a:pPr>
            <a:r>
              <a:rPr lang="zh-CN" altLang="en-US"/>
              <a:t>对每一个节点，都可以按照自己的视角对整个二叉树进行拆分成最多</a:t>
            </a:r>
            <a:r>
              <a:rPr lang="en-US" altLang="zh-CN"/>
              <a:t>160</a:t>
            </a:r>
            <a:r>
              <a:rPr lang="zh-CN" altLang="en-US"/>
              <a:t>个子树</a:t>
            </a:r>
            <a:r>
              <a:rPr lang="zh-CN" altLang="en-US" smtClean="0"/>
              <a:t>。</a:t>
            </a:r>
            <a:endParaRPr lang="zh-CN" altLang="en-US"/>
          </a:p>
          <a:p>
            <a:pPr marL="285750" indent="-285750">
              <a:buFont typeface="Arial" panose="020B0604020202020204" pitchFamily="34" charset="0"/>
              <a:buChar char="•"/>
            </a:pPr>
            <a:r>
              <a:rPr lang="zh-CN" altLang="en-US"/>
              <a:t>拆分的规则是：先从根节点开始，把不包含自己的那个子树拆分出来；然后在剩下的子树再拆分不包含自己的第二层子树；以此类推，直到最后只剩下自己</a:t>
            </a:r>
            <a:r>
              <a:rPr lang="zh-CN" altLang="en-US" smtClean="0"/>
              <a:t>。</a:t>
            </a:r>
            <a:endParaRPr lang="zh-CN" altLang="en-US"/>
          </a:p>
          <a:p>
            <a:pPr marL="285750" indent="-285750">
              <a:buFont typeface="Arial" panose="020B0604020202020204" pitchFamily="34" charset="0"/>
              <a:buChar char="•"/>
            </a:pPr>
            <a:r>
              <a:rPr lang="en-US" altLang="zh-CN"/>
              <a:t>Kad </a:t>
            </a:r>
            <a:r>
              <a:rPr lang="zh-CN" altLang="en-US"/>
              <a:t>默认的散列值空间是 </a:t>
            </a:r>
            <a:r>
              <a:rPr lang="en-US" altLang="zh-CN"/>
              <a:t>m=160</a:t>
            </a:r>
            <a:r>
              <a:rPr lang="zh-CN" altLang="en-US"/>
              <a:t>（散列值有 </a:t>
            </a:r>
            <a:r>
              <a:rPr lang="en-US" altLang="zh-CN"/>
              <a:t>160 bit</a:t>
            </a:r>
            <a:r>
              <a:rPr lang="zh-CN" altLang="en-US"/>
              <a:t>），因此拆分出来的子树最多有 </a:t>
            </a:r>
            <a:r>
              <a:rPr lang="en-US" altLang="zh-CN"/>
              <a:t>160 </a:t>
            </a:r>
            <a:r>
              <a:rPr lang="zh-CN" altLang="en-US"/>
              <a:t>个</a:t>
            </a:r>
            <a:r>
              <a:rPr lang="zh-CN" altLang="en-US" smtClean="0"/>
              <a:t>（。</a:t>
            </a:r>
            <a:endParaRPr lang="zh-CN" altLang="en-US"/>
          </a:p>
          <a:p>
            <a:pPr marL="285750" indent="-285750">
              <a:buFont typeface="Arial" panose="020B0604020202020204" pitchFamily="34" charset="0"/>
              <a:buChar char="•"/>
            </a:pPr>
            <a:r>
              <a:rPr lang="zh-CN" altLang="en-US"/>
              <a:t>对于每一个节点而言，当它以自己的视角完成子树拆分后，会得到 </a:t>
            </a:r>
            <a:r>
              <a:rPr lang="en-US" altLang="zh-CN"/>
              <a:t>n </a:t>
            </a:r>
            <a:r>
              <a:rPr lang="zh-CN" altLang="en-US"/>
              <a:t>个子树；对于每个子树，如果它都能知道里面的一个节点，那么它就可以利用这 </a:t>
            </a:r>
            <a:r>
              <a:rPr lang="en-US" altLang="zh-CN"/>
              <a:t>n </a:t>
            </a:r>
            <a:r>
              <a:rPr lang="zh-CN" altLang="en-US"/>
              <a:t>个节点进行递归路由，从而到达整个二叉树的任何一个节点。</a:t>
            </a:r>
          </a:p>
        </p:txBody>
      </p:sp>
    </p:spTree>
    <p:extLst>
      <p:ext uri="{BB962C8B-B14F-4D97-AF65-F5344CB8AC3E}">
        <p14:creationId xmlns:p14="http://schemas.microsoft.com/office/powerpoint/2010/main" val="3063593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756765"/>
          </a:xfrm>
        </p:spPr>
        <p:txBody>
          <a:bodyPr/>
          <a:lstStyle/>
          <a:p>
            <a:r>
              <a:rPr lang="en-US" altLang="zh-CN" smtClean="0"/>
              <a:t>K</a:t>
            </a:r>
            <a:r>
              <a:rPr lang="zh-CN" altLang="en-US" smtClean="0"/>
              <a:t>桶（</a:t>
            </a:r>
            <a:r>
              <a:rPr lang="en-US" altLang="zh-CN" smtClean="0"/>
              <a:t>K-bucket</a:t>
            </a:r>
            <a:r>
              <a:rPr lang="zh-CN" altLang="en-US" smtClean="0"/>
              <a:t>）</a:t>
            </a:r>
            <a:endParaRPr lang="zh-CN" altLang="en-US"/>
          </a:p>
        </p:txBody>
      </p:sp>
      <p:sp>
        <p:nvSpPr>
          <p:cNvPr id="4" name="矩形 3"/>
          <p:cNvSpPr/>
          <p:nvPr/>
        </p:nvSpPr>
        <p:spPr>
          <a:xfrm>
            <a:off x="567559" y="756765"/>
            <a:ext cx="10786241" cy="6186309"/>
          </a:xfrm>
          <a:prstGeom prst="rect">
            <a:avLst/>
          </a:prstGeom>
        </p:spPr>
        <p:txBody>
          <a:bodyPr wrap="square">
            <a:spAutoFit/>
          </a:bodyPr>
          <a:lstStyle/>
          <a:p>
            <a:r>
              <a:rPr lang="zh-CN" altLang="en-US"/>
              <a:t>每个节点在完成子树拆分后，只需要知道每个子树里面的一个节点，就足以实现全遍历。但是考虑到健壮性（节点可能宕机或者退出），光知道一个显然是不够的，需要知道多个才比较保险</a:t>
            </a:r>
            <a:r>
              <a:rPr lang="zh-CN" altLang="en-US" smtClean="0"/>
              <a:t>。</a:t>
            </a:r>
            <a:endParaRPr lang="zh-CN" altLang="en-US"/>
          </a:p>
          <a:p>
            <a:endParaRPr lang="en-US" altLang="zh-CN" smtClean="0"/>
          </a:p>
          <a:p>
            <a:r>
              <a:rPr lang="zh-CN" altLang="en-US" smtClean="0"/>
              <a:t>所以 </a:t>
            </a:r>
            <a:r>
              <a:rPr lang="en-US" altLang="zh-CN"/>
              <a:t>Kad </a:t>
            </a:r>
            <a:r>
              <a:rPr lang="zh-CN" altLang="en-US"/>
              <a:t>论文中给出了一个</a:t>
            </a:r>
            <a:r>
              <a:rPr lang="en-US" altLang="zh-CN"/>
              <a:t>K-</a:t>
            </a:r>
            <a:r>
              <a:rPr lang="zh-CN" altLang="en-US"/>
              <a:t>桶（</a:t>
            </a:r>
            <a:r>
              <a:rPr lang="en-US" altLang="zh-CN"/>
              <a:t>K-bucket</a:t>
            </a:r>
            <a:r>
              <a:rPr lang="zh-CN" altLang="en-US"/>
              <a:t>）的概念。也就是说：每个节点在完成子树拆分后，要记录每个子树里面的 </a:t>
            </a:r>
            <a:r>
              <a:rPr lang="en-US" altLang="zh-CN"/>
              <a:t>K </a:t>
            </a:r>
            <a:r>
              <a:rPr lang="zh-CN" altLang="en-US"/>
              <a:t>个节点。这里所说的 </a:t>
            </a:r>
            <a:r>
              <a:rPr lang="en-US" altLang="zh-CN"/>
              <a:t>K </a:t>
            </a:r>
            <a:r>
              <a:rPr lang="zh-CN" altLang="en-US"/>
              <a:t>值是一个系统级的常量。由使用 </a:t>
            </a:r>
            <a:r>
              <a:rPr lang="en-US" altLang="zh-CN"/>
              <a:t>Kad </a:t>
            </a:r>
            <a:r>
              <a:rPr lang="zh-CN" altLang="en-US"/>
              <a:t>的软件系统自己设定（比如 </a:t>
            </a:r>
            <a:r>
              <a:rPr lang="en-US" altLang="zh-CN"/>
              <a:t>BT </a:t>
            </a:r>
            <a:r>
              <a:rPr lang="zh-CN" altLang="en-US"/>
              <a:t>下载使用的 </a:t>
            </a:r>
            <a:r>
              <a:rPr lang="en-US" altLang="zh-CN"/>
              <a:t>Kad </a:t>
            </a:r>
            <a:r>
              <a:rPr lang="zh-CN" altLang="en-US"/>
              <a:t>网络，</a:t>
            </a:r>
            <a:r>
              <a:rPr lang="en-US" altLang="zh-CN"/>
              <a:t>K </a:t>
            </a:r>
            <a:r>
              <a:rPr lang="zh-CN" altLang="en-US"/>
              <a:t>设定为 </a:t>
            </a:r>
            <a:r>
              <a:rPr lang="en-US" altLang="zh-CN"/>
              <a:t>8</a:t>
            </a:r>
            <a:r>
              <a:rPr lang="zh-CN" altLang="en-US"/>
              <a:t>）</a:t>
            </a:r>
            <a:r>
              <a:rPr lang="zh-CN" altLang="en-US" smtClean="0"/>
              <a:t>。</a:t>
            </a:r>
            <a:endParaRPr lang="zh-CN" altLang="en-US"/>
          </a:p>
          <a:p>
            <a:endParaRPr lang="en-US" altLang="zh-CN" smtClean="0"/>
          </a:p>
          <a:p>
            <a:r>
              <a:rPr lang="en-US" altLang="zh-CN" smtClean="0"/>
              <a:t>K </a:t>
            </a:r>
            <a:r>
              <a:rPr lang="zh-CN" altLang="en-US" smtClean="0"/>
              <a:t>桶</a:t>
            </a:r>
            <a:r>
              <a:rPr lang="zh-CN" altLang="en-US"/>
              <a:t>其实就是路由表。对于某个节点而言，如果以它自己为视角拆分了 </a:t>
            </a:r>
            <a:r>
              <a:rPr lang="en-US" altLang="zh-CN"/>
              <a:t>n </a:t>
            </a:r>
            <a:r>
              <a:rPr lang="zh-CN" altLang="en-US"/>
              <a:t>个子树，那么它就需要维护 </a:t>
            </a:r>
            <a:r>
              <a:rPr lang="en-US" altLang="zh-CN"/>
              <a:t>n </a:t>
            </a:r>
            <a:r>
              <a:rPr lang="zh-CN" altLang="en-US"/>
              <a:t>个路由表，并且每个路由表的上限是 </a:t>
            </a:r>
            <a:r>
              <a:rPr lang="en-US" altLang="zh-CN"/>
              <a:t>K</a:t>
            </a:r>
            <a:r>
              <a:rPr lang="zh-CN" altLang="en-US" smtClean="0"/>
              <a:t>。</a:t>
            </a:r>
            <a:endParaRPr lang="zh-CN" altLang="en-US"/>
          </a:p>
          <a:p>
            <a:r>
              <a:rPr lang="zh-CN" altLang="en-US"/>
              <a:t>说 </a:t>
            </a:r>
            <a:r>
              <a:rPr lang="en-US" altLang="zh-CN"/>
              <a:t>K </a:t>
            </a:r>
            <a:r>
              <a:rPr lang="zh-CN" altLang="en-US"/>
              <a:t>只是一个上限，是因为有两种情况使得 </a:t>
            </a:r>
            <a:r>
              <a:rPr lang="en-US" altLang="zh-CN"/>
              <a:t>K </a:t>
            </a:r>
            <a:r>
              <a:rPr lang="zh-CN" altLang="en-US"/>
              <a:t>桶的尺寸会小于 </a:t>
            </a:r>
            <a:r>
              <a:rPr lang="en-US" altLang="zh-CN"/>
              <a:t>K</a:t>
            </a:r>
            <a:r>
              <a:rPr lang="en-US" altLang="zh-CN" smtClean="0"/>
              <a:t>:</a:t>
            </a:r>
          </a:p>
          <a:p>
            <a:endParaRPr lang="en-US" altLang="zh-CN"/>
          </a:p>
          <a:p>
            <a:pPr marL="342900" indent="-342900">
              <a:buFont typeface="+mj-lt"/>
              <a:buAutoNum type="arabicPeriod"/>
            </a:pPr>
            <a:r>
              <a:rPr lang="zh-CN" altLang="en-US" smtClean="0"/>
              <a:t>距离</a:t>
            </a:r>
            <a:r>
              <a:rPr lang="zh-CN" altLang="en-US"/>
              <a:t>越近的子树就越小。如果整个子树可能存在的节点数小于 </a:t>
            </a:r>
            <a:r>
              <a:rPr lang="en-US" altLang="zh-CN"/>
              <a:t>K</a:t>
            </a:r>
            <a:r>
              <a:rPr lang="zh-CN" altLang="en-US"/>
              <a:t>，那么该子树的 </a:t>
            </a:r>
            <a:r>
              <a:rPr lang="en-US" altLang="zh-CN"/>
              <a:t>K </a:t>
            </a:r>
            <a:r>
              <a:rPr lang="zh-CN" altLang="en-US"/>
              <a:t>桶尺寸永远也不可能达到 </a:t>
            </a:r>
            <a:r>
              <a:rPr lang="en-US" altLang="zh-CN"/>
              <a:t>K</a:t>
            </a:r>
            <a:r>
              <a:rPr lang="zh-CN" altLang="en-US"/>
              <a:t>。</a:t>
            </a:r>
            <a:r>
              <a:rPr lang="en-US" altLang="zh-CN"/>
              <a:t>(</a:t>
            </a:r>
            <a:r>
              <a:rPr lang="zh-CN" altLang="en-US"/>
              <a:t>这是由于</a:t>
            </a:r>
            <a:r>
              <a:rPr lang="en-US" altLang="zh-CN"/>
              <a:t>K</a:t>
            </a:r>
            <a:r>
              <a:rPr lang="zh-CN" altLang="en-US"/>
              <a:t>桶对应的距离越近，节点数越少</a:t>
            </a:r>
            <a:r>
              <a:rPr lang="en-US" altLang="zh-CN"/>
              <a:t>)</a:t>
            </a:r>
          </a:p>
          <a:p>
            <a:pPr marL="342900" indent="-342900">
              <a:buFont typeface="+mj-lt"/>
              <a:buAutoNum type="arabicPeriod"/>
            </a:pPr>
            <a:r>
              <a:rPr lang="zh-CN" altLang="en-US"/>
              <a:t>有些子树虽然实际上线的节点数超过 </a:t>
            </a:r>
            <a:r>
              <a:rPr lang="en-US" altLang="zh-CN"/>
              <a:t>K</a:t>
            </a:r>
            <a:r>
              <a:rPr lang="zh-CN" altLang="en-US"/>
              <a:t>，但是因为种种原因，没有收集到该子树足够多的节点，这也会使得该子树的 </a:t>
            </a:r>
            <a:r>
              <a:rPr lang="en-US" altLang="zh-CN"/>
              <a:t>K </a:t>
            </a:r>
            <a:r>
              <a:rPr lang="zh-CN" altLang="en-US"/>
              <a:t>桶尺寸小于 </a:t>
            </a:r>
            <a:r>
              <a:rPr lang="en-US" altLang="zh-CN"/>
              <a:t>K</a:t>
            </a:r>
            <a:r>
              <a:rPr lang="zh-CN" altLang="en-US"/>
              <a:t>。</a:t>
            </a:r>
          </a:p>
          <a:p>
            <a:endParaRPr lang="en-US" altLang="zh-CN" smtClean="0"/>
          </a:p>
          <a:p>
            <a:r>
              <a:rPr lang="zh-CN" altLang="en-US" smtClean="0">
                <a:solidFill>
                  <a:srgbClr val="0070C0"/>
                </a:solidFill>
              </a:rPr>
              <a:t>如果</a:t>
            </a:r>
            <a:r>
              <a:rPr lang="zh-CN" altLang="en-US">
                <a:solidFill>
                  <a:srgbClr val="0070C0"/>
                </a:solidFill>
              </a:rPr>
              <a:t>选择这 </a:t>
            </a:r>
            <a:r>
              <a:rPr lang="en-US" altLang="zh-CN">
                <a:solidFill>
                  <a:srgbClr val="0070C0"/>
                </a:solidFill>
              </a:rPr>
              <a:t>K </a:t>
            </a:r>
            <a:r>
              <a:rPr lang="zh-CN" altLang="en-US">
                <a:solidFill>
                  <a:srgbClr val="0070C0"/>
                </a:solidFill>
              </a:rPr>
              <a:t>个节点呢？</a:t>
            </a:r>
          </a:p>
          <a:p>
            <a:r>
              <a:rPr lang="en-US" altLang="zh-CN"/>
              <a:t>Kademlia</a:t>
            </a:r>
            <a:r>
              <a:rPr lang="zh-CN" altLang="en-US"/>
              <a:t>选择把那些长时间在线的节点存入</a:t>
            </a:r>
            <a:r>
              <a:rPr lang="en-US" altLang="zh-CN"/>
              <a:t>K</a:t>
            </a:r>
            <a:r>
              <a:rPr lang="zh-CN" altLang="en-US"/>
              <a:t>桶，这一方法增长了未来某一时刻有效节点的数量，同时也提供了更为稳定的网络。当某个</a:t>
            </a:r>
            <a:r>
              <a:rPr lang="en-US" altLang="zh-CN"/>
              <a:t>K</a:t>
            </a:r>
            <a:r>
              <a:rPr lang="zh-CN" altLang="en-US"/>
              <a:t>桶已满，而又发现了相应于该桶的新节点的时候，那么，就首先检查</a:t>
            </a:r>
            <a:r>
              <a:rPr lang="en-US" altLang="zh-CN"/>
              <a:t>K</a:t>
            </a:r>
            <a:r>
              <a:rPr lang="zh-CN" altLang="en-US"/>
              <a:t>桶中最早访问的节点，假如该节点仍然存活，那么新节点就被安排到一个附属列表中（作为一个替代缓存）</a:t>
            </a:r>
            <a:r>
              <a:rPr lang="en-US" altLang="zh-CN"/>
              <a:t>.</a:t>
            </a:r>
            <a:r>
              <a:rPr lang="zh-CN" altLang="en-US"/>
              <a:t>只有当</a:t>
            </a:r>
            <a:r>
              <a:rPr lang="en-US" altLang="zh-CN"/>
              <a:t>K</a:t>
            </a:r>
            <a:r>
              <a:rPr lang="zh-CN" altLang="en-US"/>
              <a:t>桶中的某个节点停止响应的时候，替代</a:t>
            </a:r>
            <a:r>
              <a:rPr lang="en-US" altLang="zh-CN"/>
              <a:t>cache</a:t>
            </a:r>
            <a:r>
              <a:rPr lang="zh-CN" altLang="en-US"/>
              <a:t>才被使用。换句话说，新发现的节点只有在老的节点消失后才被使用。</a:t>
            </a:r>
          </a:p>
        </p:txBody>
      </p:sp>
    </p:spTree>
    <p:extLst>
      <p:ext uri="{BB962C8B-B14F-4D97-AF65-F5344CB8AC3E}">
        <p14:creationId xmlns:p14="http://schemas.microsoft.com/office/powerpoint/2010/main" val="1404060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分布式哈希表</a:t>
            </a:r>
            <a:r>
              <a:rPr lang="en-US" altLang="zh-CN" smtClean="0"/>
              <a:t>DHT</a:t>
            </a:r>
            <a:endParaRPr lang="zh-CN" altLang="en-US"/>
          </a:p>
        </p:txBody>
      </p:sp>
      <p:sp>
        <p:nvSpPr>
          <p:cNvPr id="3" name="内容占位符 2"/>
          <p:cNvSpPr>
            <a:spLocks noGrp="1"/>
          </p:cNvSpPr>
          <p:nvPr>
            <p:ph idx="1"/>
          </p:nvPr>
        </p:nvSpPr>
        <p:spPr/>
        <p:txBody>
          <a:bodyPr/>
          <a:lstStyle/>
          <a:p>
            <a:r>
              <a:rPr lang="en-US" altLang="zh-CN" dirty="0" err="1" smtClean="0"/>
              <a:t>Chrod</a:t>
            </a:r>
            <a:endParaRPr lang="en-US" altLang="zh-CN" dirty="0" smtClean="0"/>
          </a:p>
          <a:p>
            <a:r>
              <a:rPr lang="en-US" altLang="zh-CN" dirty="0" smtClean="0"/>
              <a:t>CAN</a:t>
            </a:r>
          </a:p>
          <a:p>
            <a:r>
              <a:rPr lang="en-US" altLang="zh-CN" dirty="0" smtClean="0"/>
              <a:t>Tapestry</a:t>
            </a:r>
          </a:p>
          <a:p>
            <a:r>
              <a:rPr lang="en-US" altLang="zh-CN" dirty="0" smtClean="0"/>
              <a:t>Pastry</a:t>
            </a:r>
          </a:p>
          <a:p>
            <a:r>
              <a:rPr lang="en-US" altLang="zh-CN" dirty="0" smtClean="0"/>
              <a:t>Cassandra</a:t>
            </a:r>
            <a:r>
              <a:rPr lang="zh-CN" altLang="en-US" dirty="0" smtClean="0"/>
              <a:t>（</a:t>
            </a:r>
            <a:r>
              <a:rPr lang="en-US" altLang="zh-CN" dirty="0"/>
              <a:t> DHT </a:t>
            </a:r>
            <a:r>
              <a:rPr lang="zh-CN" altLang="en-US" dirty="0" smtClean="0"/>
              <a:t>）</a:t>
            </a:r>
            <a:endParaRPr lang="en-US" altLang="zh-CN" dirty="0" smtClean="0"/>
          </a:p>
          <a:p>
            <a:r>
              <a:rPr lang="en-US" altLang="zh-CN" dirty="0" err="1" smtClean="0"/>
              <a:t>Kademlia</a:t>
            </a:r>
            <a:endParaRPr lang="en-US" altLang="zh-CN" dirty="0" smtClean="0"/>
          </a:p>
          <a:p>
            <a:r>
              <a:rPr lang="en-US" altLang="zh-CN" dirty="0" err="1" smtClean="0"/>
              <a:t>BitTorrent</a:t>
            </a:r>
            <a:r>
              <a:rPr lang="en-US" altLang="zh-CN" dirty="0" smtClean="0"/>
              <a:t> DHT</a:t>
            </a:r>
            <a:r>
              <a:rPr lang="zh-CN" altLang="en-US" dirty="0" smtClean="0"/>
              <a:t>（基于</a:t>
            </a:r>
            <a:r>
              <a:rPr lang="en-US" altLang="zh-CN" dirty="0" err="1" smtClean="0"/>
              <a:t>Kadelima</a:t>
            </a:r>
            <a:r>
              <a:rPr lang="zh-CN" altLang="en-US" dirty="0" smtClean="0"/>
              <a:t>）</a:t>
            </a:r>
            <a:endParaRPr lang="zh-CN" altLang="en-US" dirty="0"/>
          </a:p>
        </p:txBody>
      </p:sp>
    </p:spTree>
    <p:extLst>
      <p:ext uri="{BB962C8B-B14F-4D97-AF65-F5344CB8AC3E}">
        <p14:creationId xmlns:p14="http://schemas.microsoft.com/office/powerpoint/2010/main" val="16126838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t>
            </a:r>
            <a:r>
              <a:rPr lang="zh-CN" altLang="en-US" smtClean="0"/>
              <a:t>桶（</a:t>
            </a:r>
            <a:r>
              <a:rPr lang="en-US" altLang="zh-CN" smtClean="0"/>
              <a:t>K-bucket</a:t>
            </a:r>
            <a:r>
              <a:rPr lang="zh-CN" altLang="en-US" smtClean="0"/>
              <a:t>）</a:t>
            </a:r>
            <a:endParaRPr lang="zh-CN" altLang="en-US"/>
          </a:p>
        </p:txBody>
      </p:sp>
      <p:pic>
        <p:nvPicPr>
          <p:cNvPr id="4" name="图片 3"/>
          <p:cNvPicPr>
            <a:picLocks noChangeAspect="1"/>
          </p:cNvPicPr>
          <p:nvPr/>
        </p:nvPicPr>
        <p:blipFill>
          <a:blip r:embed="rId2"/>
          <a:stretch>
            <a:fillRect/>
          </a:stretch>
        </p:blipFill>
        <p:spPr>
          <a:xfrm>
            <a:off x="1573138" y="966651"/>
            <a:ext cx="9352869" cy="5202921"/>
          </a:xfrm>
          <a:prstGeom prst="rect">
            <a:avLst/>
          </a:prstGeom>
        </p:spPr>
      </p:pic>
    </p:spTree>
    <p:extLst>
      <p:ext uri="{BB962C8B-B14F-4D97-AF65-F5344CB8AC3E}">
        <p14:creationId xmlns:p14="http://schemas.microsoft.com/office/powerpoint/2010/main" val="667520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Kad</a:t>
            </a:r>
            <a:r>
              <a:rPr lang="zh-CN" altLang="en-US" smtClean="0"/>
              <a:t>协议消息</a:t>
            </a:r>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a:t>Kademlia</a:t>
            </a:r>
            <a:r>
              <a:rPr lang="zh-CN" altLang="en-US"/>
              <a:t>协议共有四种消息。</a:t>
            </a:r>
          </a:p>
          <a:p>
            <a:endParaRPr lang="zh-CN" altLang="en-US"/>
          </a:p>
          <a:p>
            <a:r>
              <a:rPr lang="en-US" altLang="zh-CN" sz="2200" smtClean="0">
                <a:solidFill>
                  <a:schemeClr val="tx1"/>
                </a:solidFill>
              </a:rPr>
              <a:t>PING: </a:t>
            </a:r>
            <a:r>
              <a:rPr lang="zh-CN" altLang="en-US" sz="2200">
                <a:solidFill>
                  <a:schemeClr val="tx1"/>
                </a:solidFill>
              </a:rPr>
              <a:t>用来测试节点是否仍然在线。</a:t>
            </a:r>
          </a:p>
          <a:p>
            <a:r>
              <a:rPr lang="en-US" altLang="zh-CN" sz="2200" smtClean="0">
                <a:solidFill>
                  <a:schemeClr val="tx1"/>
                </a:solidFill>
              </a:rPr>
              <a:t>STORE: </a:t>
            </a:r>
            <a:r>
              <a:rPr lang="zh-CN" altLang="en-US" sz="2200">
                <a:solidFill>
                  <a:schemeClr val="tx1"/>
                </a:solidFill>
              </a:rPr>
              <a:t>在某个节点中存储一个键值对。</a:t>
            </a:r>
          </a:p>
          <a:p>
            <a:r>
              <a:rPr lang="en-US" altLang="zh-CN" sz="2200" smtClean="0">
                <a:solidFill>
                  <a:schemeClr val="tx1"/>
                </a:solidFill>
              </a:rPr>
              <a:t>FIND_NODE: </a:t>
            </a:r>
            <a:r>
              <a:rPr lang="zh-CN" altLang="en-US" sz="2200">
                <a:solidFill>
                  <a:schemeClr val="tx1"/>
                </a:solidFill>
              </a:rPr>
              <a:t>消息请求的接收者将返回自己桶中离请求键值最近的</a:t>
            </a:r>
            <a:r>
              <a:rPr lang="en-US" altLang="zh-CN" sz="2200">
                <a:solidFill>
                  <a:schemeClr val="tx1"/>
                </a:solidFill>
              </a:rPr>
              <a:t>K</a:t>
            </a:r>
            <a:r>
              <a:rPr lang="zh-CN" altLang="en-US" sz="2200">
                <a:solidFill>
                  <a:schemeClr val="tx1"/>
                </a:solidFill>
              </a:rPr>
              <a:t>个节点。</a:t>
            </a:r>
          </a:p>
          <a:p>
            <a:r>
              <a:rPr lang="en-US" altLang="zh-CN" sz="2200" smtClean="0">
                <a:solidFill>
                  <a:schemeClr val="tx1"/>
                </a:solidFill>
              </a:rPr>
              <a:t>FIND_VALUE: </a:t>
            </a:r>
            <a:r>
              <a:rPr lang="zh-CN" altLang="en-US" sz="2200">
                <a:solidFill>
                  <a:schemeClr val="tx1"/>
                </a:solidFill>
              </a:rPr>
              <a:t>与</a:t>
            </a:r>
            <a:r>
              <a:rPr lang="en-US" altLang="zh-CN" sz="2200">
                <a:solidFill>
                  <a:schemeClr val="tx1"/>
                </a:solidFill>
              </a:rPr>
              <a:t>FIND_NODE</a:t>
            </a:r>
            <a:r>
              <a:rPr lang="zh-CN" altLang="en-US" sz="2200">
                <a:solidFill>
                  <a:schemeClr val="tx1"/>
                </a:solidFill>
              </a:rPr>
              <a:t>一样，不过当请求的接收者存有请求者所请求的键的时候，它将返回相应键的值。</a:t>
            </a:r>
          </a:p>
          <a:p>
            <a:pPr marL="0" indent="0">
              <a:buNone/>
            </a:pPr>
            <a:endParaRPr lang="en-US" altLang="zh-CN" smtClean="0"/>
          </a:p>
          <a:p>
            <a:pPr marL="0" indent="0">
              <a:buNone/>
            </a:pPr>
            <a:r>
              <a:rPr lang="zh-CN" altLang="en-US" smtClean="0"/>
              <a:t>每</a:t>
            </a:r>
            <a:r>
              <a:rPr lang="zh-CN" altLang="en-US"/>
              <a:t>一个</a:t>
            </a:r>
            <a:r>
              <a:rPr lang="en-US" altLang="zh-CN"/>
              <a:t>RPC</a:t>
            </a:r>
            <a:r>
              <a:rPr lang="zh-CN" altLang="en-US"/>
              <a:t>消息中都包含一个发起者加入的随机值，这一点确保响应消息在收到的时候能够与前面发送的请求消息匹配。</a:t>
            </a:r>
          </a:p>
        </p:txBody>
      </p:sp>
    </p:spTree>
    <p:extLst>
      <p:ext uri="{BB962C8B-B14F-4D97-AF65-F5344CB8AC3E}">
        <p14:creationId xmlns:p14="http://schemas.microsoft.com/office/powerpoint/2010/main" val="98947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Kad</a:t>
            </a:r>
            <a:r>
              <a:rPr lang="zh-CN" altLang="en-US" smtClean="0"/>
              <a:t>定位节点</a:t>
            </a:r>
            <a:endParaRPr lang="zh-CN" altLang="en-US"/>
          </a:p>
        </p:txBody>
      </p:sp>
      <p:sp>
        <p:nvSpPr>
          <p:cNvPr id="5" name="内容占位符 4"/>
          <p:cNvSpPr>
            <a:spLocks noGrp="1"/>
          </p:cNvSpPr>
          <p:nvPr>
            <p:ph idx="1"/>
          </p:nvPr>
        </p:nvSpPr>
        <p:spPr>
          <a:xfrm>
            <a:off x="838200" y="1276984"/>
            <a:ext cx="10145110" cy="4869815"/>
          </a:xfrm>
        </p:spPr>
        <p:txBody>
          <a:bodyPr>
            <a:normAutofit lnSpcReduction="10000"/>
          </a:bodyPr>
          <a:lstStyle/>
          <a:p>
            <a:pPr marL="0" indent="0">
              <a:buNone/>
            </a:pPr>
            <a:r>
              <a:rPr lang="zh-CN" altLang="en-US" sz="2000"/>
              <a:t>节点查询可以异步进行，也可以同时进行，同时查询的数量由</a:t>
            </a:r>
            <a:r>
              <a:rPr lang="en-US" altLang="zh-CN" sz="2000"/>
              <a:t>α</a:t>
            </a:r>
            <a:r>
              <a:rPr lang="zh-CN" altLang="en-US" sz="2000"/>
              <a:t>表示，一般是</a:t>
            </a:r>
            <a:r>
              <a:rPr lang="en-US" altLang="zh-CN" sz="2000"/>
              <a:t>3</a:t>
            </a:r>
            <a:r>
              <a:rPr lang="zh-CN" altLang="en-US" sz="2000"/>
              <a:t>。</a:t>
            </a:r>
          </a:p>
          <a:p>
            <a:pPr marL="457200" indent="-457200">
              <a:buFont typeface="+mj-lt"/>
              <a:buAutoNum type="arabicPeriod"/>
            </a:pPr>
            <a:r>
              <a:rPr lang="zh-CN" altLang="en-US" sz="1800">
                <a:solidFill>
                  <a:schemeClr val="tx1"/>
                </a:solidFill>
              </a:rPr>
              <a:t>由查询发起者从自己的</a:t>
            </a:r>
            <a:r>
              <a:rPr lang="en-US" altLang="zh-CN" sz="1800">
                <a:solidFill>
                  <a:schemeClr val="tx1"/>
                </a:solidFill>
              </a:rPr>
              <a:t>k-</a:t>
            </a:r>
            <a:r>
              <a:rPr lang="zh-CN" altLang="en-US" sz="1800">
                <a:solidFill>
                  <a:schemeClr val="tx1"/>
                </a:solidFill>
              </a:rPr>
              <a:t>桶中筛选出若干距离目标</a:t>
            </a:r>
            <a:r>
              <a:rPr lang="en-US" altLang="zh-CN" sz="1800">
                <a:solidFill>
                  <a:schemeClr val="tx1"/>
                </a:solidFill>
              </a:rPr>
              <a:t>ID</a:t>
            </a:r>
            <a:r>
              <a:rPr lang="zh-CN" altLang="en-US" sz="1800">
                <a:solidFill>
                  <a:schemeClr val="tx1"/>
                </a:solidFill>
              </a:rPr>
              <a:t>最近的节点，并向这些节点同时发送异步查询请求；</a:t>
            </a:r>
          </a:p>
          <a:p>
            <a:pPr marL="457200" indent="-457200">
              <a:buFont typeface="+mj-lt"/>
              <a:buAutoNum type="arabicPeriod"/>
            </a:pPr>
            <a:r>
              <a:rPr lang="zh-CN" altLang="en-US" sz="1800">
                <a:solidFill>
                  <a:schemeClr val="tx1"/>
                </a:solidFill>
              </a:rPr>
              <a:t>被查询节点收到请求之后，将从自己的</a:t>
            </a:r>
            <a:r>
              <a:rPr lang="en-US" altLang="zh-CN" sz="1800">
                <a:solidFill>
                  <a:schemeClr val="tx1"/>
                </a:solidFill>
              </a:rPr>
              <a:t>k-</a:t>
            </a:r>
            <a:r>
              <a:rPr lang="zh-CN" altLang="en-US" sz="1800">
                <a:solidFill>
                  <a:schemeClr val="tx1"/>
                </a:solidFill>
              </a:rPr>
              <a:t>桶中找出自己所知道的距离查询目标</a:t>
            </a:r>
            <a:r>
              <a:rPr lang="en-US" altLang="zh-CN" sz="1800">
                <a:solidFill>
                  <a:schemeClr val="tx1"/>
                </a:solidFill>
              </a:rPr>
              <a:t>ID</a:t>
            </a:r>
            <a:r>
              <a:rPr lang="zh-CN" altLang="en-US" sz="1800">
                <a:solidFill>
                  <a:schemeClr val="tx1"/>
                </a:solidFill>
              </a:rPr>
              <a:t>最近的若干个节点，并返回给发起者；</a:t>
            </a:r>
          </a:p>
          <a:p>
            <a:pPr marL="457200" indent="-457200">
              <a:buFont typeface="+mj-lt"/>
              <a:buAutoNum type="arabicPeriod"/>
            </a:pPr>
            <a:r>
              <a:rPr lang="zh-CN" altLang="en-US" sz="1800">
                <a:solidFill>
                  <a:schemeClr val="tx1"/>
                </a:solidFill>
              </a:rPr>
              <a:t>发起者在收到这些返回信息之后，更新自己的结果列表，再次从自己所有已知的距离目标较近的节点中挑选出若干没有请求过的，并重复步骤</a:t>
            </a:r>
            <a:r>
              <a:rPr lang="en-US" altLang="zh-CN" sz="1800">
                <a:solidFill>
                  <a:schemeClr val="tx1"/>
                </a:solidFill>
              </a:rPr>
              <a:t>1</a:t>
            </a:r>
            <a:r>
              <a:rPr lang="zh-CN" altLang="en-US" sz="1800">
                <a:solidFill>
                  <a:schemeClr val="tx1"/>
                </a:solidFill>
              </a:rPr>
              <a:t>；</a:t>
            </a:r>
          </a:p>
          <a:p>
            <a:pPr marL="457200" indent="-457200">
              <a:buFont typeface="+mj-lt"/>
              <a:buAutoNum type="arabicPeriod"/>
            </a:pPr>
            <a:r>
              <a:rPr lang="zh-CN" altLang="en-US" sz="1800">
                <a:solidFill>
                  <a:schemeClr val="tx1"/>
                </a:solidFill>
              </a:rPr>
              <a:t>上述步骤不断重复，直至无法获得比查询者当前已知的</a:t>
            </a:r>
            <a:r>
              <a:rPr lang="en-US" altLang="zh-CN" sz="1800">
                <a:solidFill>
                  <a:schemeClr val="tx1"/>
                </a:solidFill>
              </a:rPr>
              <a:t>k</a:t>
            </a:r>
            <a:r>
              <a:rPr lang="zh-CN" altLang="en-US" sz="1800">
                <a:solidFill>
                  <a:schemeClr val="tx1"/>
                </a:solidFill>
              </a:rPr>
              <a:t>个节点更接近目标的活动节点为止。</a:t>
            </a:r>
          </a:p>
          <a:p>
            <a:pPr marL="0" indent="0">
              <a:buNone/>
            </a:pPr>
            <a:r>
              <a:rPr lang="zh-CN" altLang="en-US" sz="2000"/>
              <a:t>在查询过程中，没有及时响应的节点将立即被排除；查询者必须保证最终获得的</a:t>
            </a:r>
            <a:r>
              <a:rPr lang="en-US" altLang="zh-CN" sz="2000"/>
              <a:t>k</a:t>
            </a:r>
            <a:r>
              <a:rPr lang="zh-CN" altLang="en-US" sz="2000"/>
              <a:t>个最节点都是活动的</a:t>
            </a:r>
            <a:r>
              <a:rPr lang="zh-CN" altLang="en-US" sz="2000" smtClean="0"/>
              <a:t>。</a:t>
            </a:r>
            <a:endParaRPr lang="en-US" altLang="zh-CN" sz="2000" smtClean="0"/>
          </a:p>
          <a:p>
            <a:pPr marL="0" indent="0">
              <a:buNone/>
            </a:pPr>
            <a:endParaRPr lang="en-US" altLang="zh-CN" sz="2000" smtClean="0"/>
          </a:p>
          <a:p>
            <a:pPr marL="0" indent="0">
              <a:buNone/>
            </a:pPr>
            <a:r>
              <a:rPr lang="zh-CN" altLang="en-US" sz="1900"/>
              <a:t>因为每一个节点比其他节点对它周边的节点有更好的感知能力，因此响应结果将是一次一次离被搜索键值越来越近的某节点。如果本次响应结果中的节点没有比前次响应结果中的节点离被搜索键值更近了，这个查询迭代也就终止了。当这个迭代终止的时候，响应结果集中的</a:t>
            </a:r>
            <a:r>
              <a:rPr lang="en-US" altLang="zh-CN" sz="1900"/>
              <a:t>K</a:t>
            </a:r>
            <a:r>
              <a:rPr lang="zh-CN" altLang="en-US" sz="1900"/>
              <a:t>个最优节点就是整个网络中离被搜索键值最近的</a:t>
            </a:r>
            <a:r>
              <a:rPr lang="en-US" altLang="zh-CN" sz="1900"/>
              <a:t>K</a:t>
            </a:r>
            <a:r>
              <a:rPr lang="zh-CN" altLang="en-US" sz="1900"/>
              <a:t>个节点（从以上过程看，这显然是局部的，而非整个网络）。</a:t>
            </a:r>
            <a:endParaRPr lang="en-US" altLang="zh-CN" sz="1500"/>
          </a:p>
        </p:txBody>
      </p:sp>
    </p:spTree>
    <p:extLst>
      <p:ext uri="{BB962C8B-B14F-4D97-AF65-F5344CB8AC3E}">
        <p14:creationId xmlns:p14="http://schemas.microsoft.com/office/powerpoint/2010/main" val="1170125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Kad</a:t>
            </a:r>
            <a:r>
              <a:rPr lang="zh-CN" altLang="en-US" smtClean="0"/>
              <a:t>定位资源</a:t>
            </a:r>
            <a:endParaRPr lang="zh-CN" altLang="en-US"/>
          </a:p>
        </p:txBody>
      </p:sp>
      <p:sp>
        <p:nvSpPr>
          <p:cNvPr id="5" name="内容占位符 4"/>
          <p:cNvSpPr>
            <a:spLocks noGrp="1"/>
          </p:cNvSpPr>
          <p:nvPr>
            <p:ph idx="1"/>
          </p:nvPr>
        </p:nvSpPr>
        <p:spPr/>
        <p:txBody>
          <a:bodyPr>
            <a:normAutofit lnSpcReduction="10000"/>
          </a:bodyPr>
          <a:lstStyle/>
          <a:p>
            <a:pPr marL="0" indent="0">
              <a:buNone/>
            </a:pPr>
            <a:r>
              <a:rPr lang="zh-CN" altLang="en-US" sz="2400"/>
              <a:t>当节点要查询</a:t>
            </a:r>
            <a:r>
              <a:rPr lang="en-US" altLang="zh-CN" sz="2400"/>
              <a:t>&lt;key, value&gt;</a:t>
            </a:r>
            <a:r>
              <a:rPr lang="zh-CN" altLang="en-US" sz="2400"/>
              <a:t>数据对时，和定位节点的过程类似</a:t>
            </a:r>
          </a:p>
          <a:p>
            <a:pPr marL="342900" indent="-342900">
              <a:buFont typeface="+mj-lt"/>
              <a:buAutoNum type="arabicPeriod"/>
            </a:pPr>
            <a:r>
              <a:rPr lang="zh-CN" altLang="en-US" sz="2200">
                <a:solidFill>
                  <a:schemeClr val="tx1"/>
                </a:solidFill>
              </a:rPr>
              <a:t>首先发起者会查找自己是否存储了</a:t>
            </a:r>
            <a:r>
              <a:rPr lang="en-US" altLang="zh-CN" sz="2200">
                <a:solidFill>
                  <a:schemeClr val="tx1"/>
                </a:solidFill>
              </a:rPr>
              <a:t>&lt;key, value&gt;</a:t>
            </a:r>
            <a:r>
              <a:rPr lang="zh-CN" altLang="en-US" sz="2200">
                <a:solidFill>
                  <a:schemeClr val="tx1"/>
                </a:solidFill>
              </a:rPr>
              <a:t>数据对，如果存在则直接返回，否则就返回</a:t>
            </a:r>
            <a:r>
              <a:rPr lang="en-US" altLang="zh-CN" sz="2200">
                <a:solidFill>
                  <a:schemeClr val="tx1"/>
                </a:solidFill>
              </a:rPr>
              <a:t>K</a:t>
            </a:r>
            <a:r>
              <a:rPr lang="zh-CN" altLang="en-US" sz="2200">
                <a:solidFill>
                  <a:schemeClr val="tx1"/>
                </a:solidFill>
              </a:rPr>
              <a:t>个距离</a:t>
            </a:r>
            <a:r>
              <a:rPr lang="en-US" altLang="zh-CN" sz="2200">
                <a:solidFill>
                  <a:schemeClr val="tx1"/>
                </a:solidFill>
              </a:rPr>
              <a:t>key</a:t>
            </a:r>
            <a:r>
              <a:rPr lang="zh-CN" altLang="en-US" sz="2200">
                <a:solidFill>
                  <a:schemeClr val="tx1"/>
                </a:solidFill>
              </a:rPr>
              <a:t>值最近的节点，并向这</a:t>
            </a:r>
            <a:r>
              <a:rPr lang="en-US" altLang="zh-CN" sz="2200">
                <a:solidFill>
                  <a:schemeClr val="tx1"/>
                </a:solidFill>
              </a:rPr>
              <a:t>K</a:t>
            </a:r>
            <a:r>
              <a:rPr lang="zh-CN" altLang="en-US" sz="2200">
                <a:solidFill>
                  <a:schemeClr val="tx1"/>
                </a:solidFill>
              </a:rPr>
              <a:t>个节点</a:t>
            </a:r>
            <a:r>
              <a:rPr lang="en-US" altLang="zh-CN" sz="2200">
                <a:solidFill>
                  <a:schemeClr val="tx1"/>
                </a:solidFill>
              </a:rPr>
              <a:t>ID</a:t>
            </a:r>
            <a:r>
              <a:rPr lang="zh-CN" altLang="en-US" sz="2200">
                <a:solidFill>
                  <a:schemeClr val="tx1"/>
                </a:solidFill>
              </a:rPr>
              <a:t>发起</a:t>
            </a:r>
            <a:r>
              <a:rPr lang="en-US" altLang="zh-CN" sz="2200">
                <a:solidFill>
                  <a:schemeClr val="tx1"/>
                </a:solidFill>
              </a:rPr>
              <a:t>FIND_VALUE</a:t>
            </a:r>
            <a:r>
              <a:rPr lang="zh-CN" altLang="en-US" sz="2200">
                <a:solidFill>
                  <a:schemeClr val="tx1"/>
                </a:solidFill>
              </a:rPr>
              <a:t>请求。</a:t>
            </a:r>
          </a:p>
          <a:p>
            <a:pPr marL="342900" indent="-342900">
              <a:buFont typeface="+mj-lt"/>
              <a:buAutoNum type="arabicPeriod"/>
            </a:pPr>
            <a:r>
              <a:rPr lang="zh-CN" altLang="en-US" sz="2200">
                <a:solidFill>
                  <a:schemeClr val="tx1"/>
                </a:solidFill>
              </a:rPr>
              <a:t>收到</a:t>
            </a:r>
            <a:r>
              <a:rPr lang="en-US" altLang="zh-CN" sz="2200">
                <a:solidFill>
                  <a:schemeClr val="tx1"/>
                </a:solidFill>
              </a:rPr>
              <a:t>FIND_VALUE</a:t>
            </a:r>
            <a:r>
              <a:rPr lang="zh-CN" altLang="en-US" sz="2200">
                <a:solidFill>
                  <a:schemeClr val="tx1"/>
                </a:solidFill>
              </a:rPr>
              <a:t>请求的节点，首先也是检查自己是否存储了</a:t>
            </a:r>
            <a:r>
              <a:rPr lang="en-US" altLang="zh-CN" sz="2200">
                <a:solidFill>
                  <a:schemeClr val="tx1"/>
                </a:solidFill>
              </a:rPr>
              <a:t>&lt;key, value&gt;</a:t>
            </a:r>
            <a:r>
              <a:rPr lang="zh-CN" altLang="en-US" sz="2200">
                <a:solidFill>
                  <a:schemeClr val="tx1"/>
                </a:solidFill>
              </a:rPr>
              <a:t>数据对，如果有直接返回</a:t>
            </a:r>
            <a:r>
              <a:rPr lang="en-US" altLang="zh-CN" sz="2200">
                <a:solidFill>
                  <a:schemeClr val="tx1"/>
                </a:solidFill>
              </a:rPr>
              <a:t>value</a:t>
            </a:r>
            <a:r>
              <a:rPr lang="zh-CN" altLang="en-US" sz="2200">
                <a:solidFill>
                  <a:schemeClr val="tx1"/>
                </a:solidFill>
              </a:rPr>
              <a:t>，如果没有，则在自己的对应的</a:t>
            </a:r>
            <a:r>
              <a:rPr lang="en-US" altLang="zh-CN" sz="2200">
                <a:solidFill>
                  <a:schemeClr val="tx1"/>
                </a:solidFill>
              </a:rPr>
              <a:t>K-</a:t>
            </a:r>
            <a:r>
              <a:rPr lang="zh-CN" altLang="en-US" sz="2200">
                <a:solidFill>
                  <a:schemeClr val="tx1"/>
                </a:solidFill>
              </a:rPr>
              <a:t>桶中返回</a:t>
            </a:r>
            <a:r>
              <a:rPr lang="en-US" altLang="zh-CN" sz="2200">
                <a:solidFill>
                  <a:schemeClr val="tx1"/>
                </a:solidFill>
              </a:rPr>
              <a:t>K-</a:t>
            </a:r>
            <a:r>
              <a:rPr lang="zh-CN" altLang="en-US" sz="2200">
                <a:solidFill>
                  <a:schemeClr val="tx1"/>
                </a:solidFill>
              </a:rPr>
              <a:t>个距离</a:t>
            </a:r>
            <a:r>
              <a:rPr lang="en-US" altLang="zh-CN" sz="2200">
                <a:solidFill>
                  <a:schemeClr val="tx1"/>
                </a:solidFill>
              </a:rPr>
              <a:t>key</a:t>
            </a:r>
            <a:r>
              <a:rPr lang="zh-CN" altLang="en-US" sz="2200">
                <a:solidFill>
                  <a:schemeClr val="tx1"/>
                </a:solidFill>
              </a:rPr>
              <a:t>值最近的节点。</a:t>
            </a:r>
          </a:p>
          <a:p>
            <a:pPr marL="342900" indent="-342900">
              <a:buFont typeface="+mj-lt"/>
              <a:buAutoNum type="arabicPeriod"/>
            </a:pPr>
            <a:r>
              <a:rPr lang="zh-CN" altLang="en-US" sz="2200">
                <a:solidFill>
                  <a:schemeClr val="tx1"/>
                </a:solidFill>
              </a:rPr>
              <a:t>发起者如果收到</a:t>
            </a:r>
            <a:r>
              <a:rPr lang="en-US" altLang="zh-CN" sz="2200">
                <a:solidFill>
                  <a:schemeClr val="tx1"/>
                </a:solidFill>
              </a:rPr>
              <a:t>value</a:t>
            </a:r>
            <a:r>
              <a:rPr lang="zh-CN" altLang="en-US" sz="2200">
                <a:solidFill>
                  <a:schemeClr val="tx1"/>
                </a:solidFill>
              </a:rPr>
              <a:t>则结束查询过程，否则发起者在收到这些节点后，更新自己的结果列表，并再次从其中</a:t>
            </a:r>
            <a:r>
              <a:rPr lang="en-US" altLang="zh-CN" sz="2200">
                <a:solidFill>
                  <a:schemeClr val="tx1"/>
                </a:solidFill>
              </a:rPr>
              <a:t>K</a:t>
            </a:r>
            <a:r>
              <a:rPr lang="zh-CN" altLang="en-US" sz="2200">
                <a:solidFill>
                  <a:schemeClr val="tx1"/>
                </a:solidFill>
              </a:rPr>
              <a:t>个距离</a:t>
            </a:r>
            <a:r>
              <a:rPr lang="en-US" altLang="zh-CN" sz="2200">
                <a:solidFill>
                  <a:schemeClr val="tx1"/>
                </a:solidFill>
              </a:rPr>
              <a:t>key</a:t>
            </a:r>
            <a:r>
              <a:rPr lang="zh-CN" altLang="en-US" sz="2200">
                <a:solidFill>
                  <a:schemeClr val="tx1"/>
                </a:solidFill>
              </a:rPr>
              <a:t>值最近的节点，挑选未发送请求的节点再次发起</a:t>
            </a:r>
            <a:r>
              <a:rPr lang="en-US" altLang="zh-CN" sz="2200">
                <a:solidFill>
                  <a:schemeClr val="tx1"/>
                </a:solidFill>
              </a:rPr>
              <a:t>FIND_VALUE</a:t>
            </a:r>
            <a:r>
              <a:rPr lang="zh-CN" altLang="en-US" sz="2200">
                <a:solidFill>
                  <a:schemeClr val="tx1"/>
                </a:solidFill>
              </a:rPr>
              <a:t>请求。</a:t>
            </a:r>
          </a:p>
          <a:p>
            <a:pPr marL="342900" indent="-342900">
              <a:buFont typeface="+mj-lt"/>
              <a:buAutoNum type="arabicPeriod"/>
            </a:pPr>
            <a:r>
              <a:rPr lang="zh-CN" altLang="en-US" sz="2200">
                <a:solidFill>
                  <a:schemeClr val="tx1"/>
                </a:solidFill>
              </a:rPr>
              <a:t>上述步骤不断重复，直到获取到</a:t>
            </a:r>
            <a:r>
              <a:rPr lang="en-US" altLang="zh-CN" sz="2200">
                <a:solidFill>
                  <a:schemeClr val="tx1"/>
                </a:solidFill>
              </a:rPr>
              <a:t>value</a:t>
            </a:r>
            <a:r>
              <a:rPr lang="zh-CN" altLang="en-US" sz="2200">
                <a:solidFill>
                  <a:schemeClr val="tx1"/>
                </a:solidFill>
              </a:rPr>
              <a:t>或者无法获取比发起者当前已知的</a:t>
            </a:r>
            <a:r>
              <a:rPr lang="en-US" altLang="zh-CN" sz="2200">
                <a:solidFill>
                  <a:schemeClr val="tx1"/>
                </a:solidFill>
              </a:rPr>
              <a:t>K</a:t>
            </a:r>
            <a:r>
              <a:rPr lang="zh-CN" altLang="en-US" sz="2200">
                <a:solidFill>
                  <a:schemeClr val="tx1"/>
                </a:solidFill>
              </a:rPr>
              <a:t>个节点更接近</a:t>
            </a:r>
            <a:r>
              <a:rPr lang="en-US" altLang="zh-CN" sz="2200">
                <a:solidFill>
                  <a:schemeClr val="tx1"/>
                </a:solidFill>
              </a:rPr>
              <a:t>key</a:t>
            </a:r>
            <a:r>
              <a:rPr lang="zh-CN" altLang="en-US" sz="2200">
                <a:solidFill>
                  <a:schemeClr val="tx1"/>
                </a:solidFill>
              </a:rPr>
              <a:t>值的活动节点为止，这时就表示未找到</a:t>
            </a:r>
            <a:r>
              <a:rPr lang="en-US" altLang="zh-CN" sz="2200">
                <a:solidFill>
                  <a:schemeClr val="tx1"/>
                </a:solidFill>
              </a:rPr>
              <a:t>value</a:t>
            </a:r>
            <a:r>
              <a:rPr lang="zh-CN" altLang="en-US" sz="2200">
                <a:solidFill>
                  <a:schemeClr val="tx1"/>
                </a:solidFill>
              </a:rPr>
              <a:t>值。</a:t>
            </a:r>
          </a:p>
          <a:p>
            <a:pPr marL="0" indent="0">
              <a:buNone/>
            </a:pPr>
            <a:r>
              <a:rPr lang="zh-CN" altLang="en-US" sz="2400"/>
              <a:t>如果上述</a:t>
            </a:r>
            <a:r>
              <a:rPr lang="en-US" altLang="zh-CN" sz="2400"/>
              <a:t>FIND_VALUE</a:t>
            </a:r>
            <a:r>
              <a:rPr lang="zh-CN" altLang="en-US" sz="2400"/>
              <a:t>最终找到</a:t>
            </a:r>
            <a:r>
              <a:rPr lang="en-US" altLang="zh-CN" sz="2400"/>
              <a:t>value</a:t>
            </a:r>
            <a:r>
              <a:rPr lang="zh-CN" altLang="en-US" sz="2400"/>
              <a:t>值，则</a:t>
            </a:r>
            <a:r>
              <a:rPr lang="en-US" altLang="zh-CN" sz="2400"/>
              <a:t>&lt;key, value</a:t>
            </a:r>
            <a:r>
              <a:rPr lang="en-US" altLang="zh-CN" sz="2400" smtClean="0"/>
              <a:t>&gt;</a:t>
            </a:r>
            <a:r>
              <a:rPr lang="zh-CN" altLang="en-US" sz="2400" smtClean="0"/>
              <a:t>会</a:t>
            </a:r>
            <a:r>
              <a:rPr lang="zh-CN" altLang="en-US" sz="2400"/>
              <a:t>缓存在没有返回</a:t>
            </a:r>
            <a:r>
              <a:rPr lang="en-US" altLang="zh-CN" sz="2400"/>
              <a:t>value</a:t>
            </a:r>
            <a:r>
              <a:rPr lang="zh-CN" altLang="en-US" sz="2400"/>
              <a:t>值的最近节点上，这样下次再查询相同的</a:t>
            </a:r>
            <a:r>
              <a:rPr lang="en-US" altLang="zh-CN" sz="2400"/>
              <a:t>key</a:t>
            </a:r>
            <a:r>
              <a:rPr lang="zh-CN" altLang="en-US" sz="2400"/>
              <a:t>值时就可以加快查询速度</a:t>
            </a:r>
            <a:r>
              <a:rPr lang="zh-CN" altLang="en-US" sz="2400" smtClean="0"/>
              <a:t>。</a:t>
            </a:r>
            <a:endParaRPr lang="zh-CN" altLang="en-US" sz="2400"/>
          </a:p>
        </p:txBody>
      </p:sp>
    </p:spTree>
    <p:extLst>
      <p:ext uri="{BB962C8B-B14F-4D97-AF65-F5344CB8AC3E}">
        <p14:creationId xmlns:p14="http://schemas.microsoft.com/office/powerpoint/2010/main" val="32556338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Kad</a:t>
            </a:r>
            <a:r>
              <a:rPr lang="zh-CN" altLang="en-US" smtClean="0"/>
              <a:t>保存资源</a:t>
            </a:r>
            <a:endParaRPr lang="zh-CN" altLang="en-US"/>
          </a:p>
        </p:txBody>
      </p:sp>
      <p:sp>
        <p:nvSpPr>
          <p:cNvPr id="5" name="内容占位符 4"/>
          <p:cNvSpPr>
            <a:spLocks noGrp="1"/>
          </p:cNvSpPr>
          <p:nvPr>
            <p:ph idx="1"/>
          </p:nvPr>
        </p:nvSpPr>
        <p:spPr/>
        <p:txBody>
          <a:bodyPr/>
          <a:lstStyle/>
          <a:p>
            <a:pPr marL="0" indent="0">
              <a:buNone/>
            </a:pPr>
            <a:r>
              <a:rPr lang="zh-CN" altLang="en-US" smtClean="0"/>
              <a:t>当节点</a:t>
            </a:r>
            <a:r>
              <a:rPr lang="zh-CN" altLang="en-US"/>
              <a:t>收到一个</a:t>
            </a:r>
            <a:r>
              <a:rPr lang="en-US" altLang="zh-CN"/>
              <a:t>&lt;key, value&gt;</a:t>
            </a:r>
            <a:r>
              <a:rPr lang="zh-CN" altLang="en-US"/>
              <a:t>的数据时，它的存储过程如下</a:t>
            </a:r>
          </a:p>
          <a:p>
            <a:r>
              <a:rPr lang="zh-CN" altLang="en-US">
                <a:solidFill>
                  <a:schemeClr val="tx1"/>
                </a:solidFill>
              </a:rPr>
              <a:t>发起者首先定位</a:t>
            </a:r>
            <a:r>
              <a:rPr lang="en-US" altLang="zh-CN">
                <a:solidFill>
                  <a:schemeClr val="tx1"/>
                </a:solidFill>
              </a:rPr>
              <a:t>K</a:t>
            </a:r>
            <a:r>
              <a:rPr lang="zh-CN" altLang="en-US">
                <a:solidFill>
                  <a:schemeClr val="tx1"/>
                </a:solidFill>
              </a:rPr>
              <a:t>个距离目标</a:t>
            </a:r>
            <a:r>
              <a:rPr lang="en-US" altLang="zh-CN">
                <a:solidFill>
                  <a:schemeClr val="tx1"/>
                </a:solidFill>
              </a:rPr>
              <a:t>key</a:t>
            </a:r>
            <a:r>
              <a:rPr lang="zh-CN" altLang="en-US">
                <a:solidFill>
                  <a:schemeClr val="tx1"/>
                </a:solidFill>
              </a:rPr>
              <a:t>值最近的节点。</a:t>
            </a:r>
          </a:p>
          <a:p>
            <a:r>
              <a:rPr lang="zh-CN" altLang="en-US">
                <a:solidFill>
                  <a:schemeClr val="tx1"/>
                </a:solidFill>
              </a:rPr>
              <a:t>然后发起者对这</a:t>
            </a:r>
            <a:r>
              <a:rPr lang="en-US" altLang="zh-CN">
                <a:solidFill>
                  <a:schemeClr val="tx1"/>
                </a:solidFill>
              </a:rPr>
              <a:t>K</a:t>
            </a:r>
            <a:r>
              <a:rPr lang="zh-CN" altLang="en-US">
                <a:solidFill>
                  <a:schemeClr val="tx1"/>
                </a:solidFill>
              </a:rPr>
              <a:t>个节点发起</a:t>
            </a:r>
            <a:r>
              <a:rPr lang="en-US" altLang="zh-CN">
                <a:solidFill>
                  <a:schemeClr val="tx1"/>
                </a:solidFill>
              </a:rPr>
              <a:t>STORE</a:t>
            </a:r>
            <a:r>
              <a:rPr lang="zh-CN" altLang="en-US">
                <a:solidFill>
                  <a:schemeClr val="tx1"/>
                </a:solidFill>
              </a:rPr>
              <a:t>请求。</a:t>
            </a:r>
          </a:p>
          <a:p>
            <a:r>
              <a:rPr lang="zh-CN" altLang="en-US">
                <a:solidFill>
                  <a:schemeClr val="tx1"/>
                </a:solidFill>
              </a:rPr>
              <a:t>接收到</a:t>
            </a:r>
            <a:r>
              <a:rPr lang="en-US" altLang="zh-CN">
                <a:solidFill>
                  <a:schemeClr val="tx1"/>
                </a:solidFill>
              </a:rPr>
              <a:t>STORE</a:t>
            </a:r>
            <a:r>
              <a:rPr lang="zh-CN" altLang="en-US">
                <a:solidFill>
                  <a:schemeClr val="tx1"/>
                </a:solidFill>
              </a:rPr>
              <a:t>请求的节点将保存</a:t>
            </a:r>
            <a:r>
              <a:rPr lang="en-US" altLang="zh-CN">
                <a:solidFill>
                  <a:schemeClr val="tx1"/>
                </a:solidFill>
              </a:rPr>
              <a:t>&lt;key, value&gt;</a:t>
            </a:r>
            <a:r>
              <a:rPr lang="zh-CN" altLang="en-US">
                <a:solidFill>
                  <a:schemeClr val="tx1"/>
                </a:solidFill>
              </a:rPr>
              <a:t>数据</a:t>
            </a:r>
            <a:r>
              <a:rPr lang="zh-CN" altLang="en-US" smtClean="0">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728555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t>
            </a:r>
            <a:r>
              <a:rPr lang="zh-CN" altLang="en-US" smtClean="0"/>
              <a:t>桶（</a:t>
            </a:r>
            <a:r>
              <a:rPr lang="en-US" altLang="zh-CN" smtClean="0"/>
              <a:t>K-bucket</a:t>
            </a:r>
            <a:r>
              <a:rPr lang="zh-CN" altLang="en-US" smtClean="0"/>
              <a:t>）刷新机制</a:t>
            </a:r>
            <a:endParaRPr lang="zh-CN" altLang="en-US"/>
          </a:p>
        </p:txBody>
      </p:sp>
      <p:sp>
        <p:nvSpPr>
          <p:cNvPr id="3" name="内容占位符 2"/>
          <p:cNvSpPr>
            <a:spLocks noGrp="1"/>
          </p:cNvSpPr>
          <p:nvPr>
            <p:ph idx="1"/>
          </p:nvPr>
        </p:nvSpPr>
        <p:spPr/>
        <p:txBody>
          <a:bodyPr>
            <a:normAutofit/>
          </a:bodyPr>
          <a:lstStyle/>
          <a:p>
            <a:r>
              <a:rPr lang="zh-CN" altLang="en-US" sz="2000"/>
              <a:t>主动收集节点</a:t>
            </a:r>
          </a:p>
          <a:p>
            <a:pPr lvl="1"/>
            <a:r>
              <a:rPr lang="zh-CN" altLang="en-US" sz="1800"/>
              <a:t>任何节点都可以发起</a:t>
            </a:r>
            <a:r>
              <a:rPr lang="en-US" altLang="zh-CN" sz="1800"/>
              <a:t>FIND_NODE</a:t>
            </a:r>
            <a:r>
              <a:rPr lang="zh-CN" altLang="en-US" sz="1800"/>
              <a:t>请求，从而刷新</a:t>
            </a:r>
            <a:r>
              <a:rPr lang="en-US" altLang="zh-CN" sz="1800"/>
              <a:t>K</a:t>
            </a:r>
            <a:r>
              <a:rPr lang="zh-CN" altLang="en-US" sz="1800"/>
              <a:t>桶中的节点信息</a:t>
            </a:r>
          </a:p>
          <a:p>
            <a:r>
              <a:rPr lang="zh-CN" altLang="en-US" sz="2000"/>
              <a:t>被动收集节点</a:t>
            </a:r>
          </a:p>
          <a:p>
            <a:pPr lvl="1"/>
            <a:r>
              <a:rPr lang="zh-CN" altLang="en-US" sz="1800"/>
              <a:t>当收到其它节点发来的请求（</a:t>
            </a:r>
            <a:r>
              <a:rPr lang="en-US" altLang="zh-CN" sz="1800"/>
              <a:t>FIND_NODE</a:t>
            </a:r>
            <a:r>
              <a:rPr lang="zh-CN" altLang="en-US" sz="1800"/>
              <a:t>、</a:t>
            </a:r>
            <a:r>
              <a:rPr lang="en-US" altLang="zh-CN" sz="1800"/>
              <a:t>FIND_VALUE</a:t>
            </a:r>
            <a:r>
              <a:rPr lang="zh-CN" altLang="en-US" sz="1800"/>
              <a:t>），会将对方的节点</a:t>
            </a:r>
            <a:r>
              <a:rPr lang="en-US" altLang="zh-CN" sz="1800"/>
              <a:t>ID</a:t>
            </a:r>
            <a:r>
              <a:rPr lang="zh-CN" altLang="en-US" sz="1800"/>
              <a:t>加入到某个</a:t>
            </a:r>
            <a:r>
              <a:rPr lang="en-US" altLang="zh-CN" sz="1800"/>
              <a:t>K</a:t>
            </a:r>
            <a:r>
              <a:rPr lang="zh-CN" altLang="en-US" sz="1800"/>
              <a:t>桶中</a:t>
            </a:r>
          </a:p>
          <a:p>
            <a:r>
              <a:rPr lang="zh-CN" altLang="en-US" sz="2000"/>
              <a:t>检测失效节点</a:t>
            </a:r>
          </a:p>
          <a:p>
            <a:pPr lvl="1"/>
            <a:r>
              <a:rPr lang="zh-CN" altLang="en-US" sz="1800"/>
              <a:t>通过发起</a:t>
            </a:r>
            <a:r>
              <a:rPr lang="en-US" altLang="zh-CN" sz="1800"/>
              <a:t>PING</a:t>
            </a:r>
            <a:r>
              <a:rPr lang="zh-CN" altLang="en-US" sz="1800"/>
              <a:t>请求，判断</a:t>
            </a:r>
            <a:r>
              <a:rPr lang="en-US" altLang="zh-CN" sz="1800"/>
              <a:t>K</a:t>
            </a:r>
            <a:r>
              <a:rPr lang="zh-CN" altLang="en-US" sz="1800"/>
              <a:t>桶中的某个节点是否在线，然后清除失效的节点</a:t>
            </a:r>
          </a:p>
          <a:p>
            <a:endParaRPr lang="zh-CN" altLang="en-US" sz="2000"/>
          </a:p>
        </p:txBody>
      </p:sp>
    </p:spTree>
    <p:extLst>
      <p:ext uri="{BB962C8B-B14F-4D97-AF65-F5344CB8AC3E}">
        <p14:creationId xmlns:p14="http://schemas.microsoft.com/office/powerpoint/2010/main" val="13829892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Kad</a:t>
            </a:r>
            <a:r>
              <a:rPr lang="zh-CN" altLang="en-US" smtClean="0"/>
              <a:t>新节点加入</a:t>
            </a:r>
            <a:endParaRPr lang="zh-CN" altLang="en-US"/>
          </a:p>
        </p:txBody>
      </p:sp>
      <p:sp>
        <p:nvSpPr>
          <p:cNvPr id="3" name="内容占位符 2"/>
          <p:cNvSpPr>
            <a:spLocks noGrp="1"/>
          </p:cNvSpPr>
          <p:nvPr>
            <p:ph idx="1"/>
          </p:nvPr>
        </p:nvSpPr>
        <p:spPr>
          <a:xfrm>
            <a:off x="838200" y="1387365"/>
            <a:ext cx="10515600" cy="4918841"/>
          </a:xfrm>
        </p:spPr>
        <p:txBody>
          <a:bodyPr>
            <a:normAutofit/>
          </a:bodyPr>
          <a:lstStyle/>
          <a:p>
            <a:pPr marL="457200" indent="-457200">
              <a:buFont typeface="+mj-lt"/>
              <a:buAutoNum type="arabicPeriod"/>
            </a:pPr>
            <a:r>
              <a:rPr lang="zh-CN" altLang="en-US" sz="2000"/>
              <a:t>新节点</a:t>
            </a:r>
            <a:r>
              <a:rPr lang="en-US" altLang="zh-CN" sz="2000"/>
              <a:t>A</a:t>
            </a:r>
            <a:r>
              <a:rPr lang="zh-CN" altLang="en-US" sz="2000"/>
              <a:t>首先需要一个种子节点</a:t>
            </a:r>
            <a:r>
              <a:rPr lang="en-US" altLang="zh-CN" sz="2000"/>
              <a:t>B</a:t>
            </a:r>
            <a:r>
              <a:rPr lang="zh-CN" altLang="en-US" sz="2000"/>
              <a:t>作为引导，并把该种子节点加入到对应的</a:t>
            </a:r>
            <a:r>
              <a:rPr lang="en-US" altLang="zh-CN" sz="2000"/>
              <a:t>K-</a:t>
            </a:r>
            <a:r>
              <a:rPr lang="zh-CN" altLang="en-US" sz="2000"/>
              <a:t>桶中。</a:t>
            </a:r>
          </a:p>
          <a:p>
            <a:pPr marL="457200" indent="-457200">
              <a:buFont typeface="+mj-lt"/>
              <a:buAutoNum type="arabicPeriod"/>
            </a:pPr>
            <a:r>
              <a:rPr lang="zh-CN" altLang="en-US" sz="2000"/>
              <a:t>首先生成一个随机的节点</a:t>
            </a:r>
            <a:r>
              <a:rPr lang="en-US" altLang="zh-CN" sz="2000"/>
              <a:t>ID</a:t>
            </a:r>
            <a:r>
              <a:rPr lang="zh-CN" altLang="en-US" sz="2000"/>
              <a:t>值，直到离开网络，该节点会一直使用该</a:t>
            </a:r>
            <a:r>
              <a:rPr lang="en-US" altLang="zh-CN" sz="2000"/>
              <a:t>ID</a:t>
            </a:r>
            <a:r>
              <a:rPr lang="zh-CN" altLang="en-US" sz="2000"/>
              <a:t>。</a:t>
            </a:r>
          </a:p>
          <a:p>
            <a:pPr marL="457200" indent="-457200">
              <a:buFont typeface="+mj-lt"/>
              <a:buAutoNum type="arabicPeriod"/>
            </a:pPr>
            <a:r>
              <a:rPr lang="zh-CN" altLang="en-US" sz="2000"/>
              <a:t>向节点</a:t>
            </a:r>
            <a:r>
              <a:rPr lang="en-US" altLang="zh-CN" sz="2000"/>
              <a:t>B</a:t>
            </a:r>
            <a:r>
              <a:rPr lang="zh-CN" altLang="en-US" sz="2000"/>
              <a:t>发起</a:t>
            </a:r>
            <a:r>
              <a:rPr lang="en-US" altLang="zh-CN" sz="2000"/>
              <a:t>FIND_NODE</a:t>
            </a:r>
            <a:r>
              <a:rPr lang="zh-CN" altLang="en-US" sz="2000"/>
              <a:t>请求，请求定位的节点时自己的节点</a:t>
            </a:r>
            <a:r>
              <a:rPr lang="en-US" altLang="zh-CN" sz="2000"/>
              <a:t>ID</a:t>
            </a:r>
            <a:r>
              <a:rPr lang="zh-CN" altLang="en-US" sz="2000"/>
              <a:t>。</a:t>
            </a:r>
          </a:p>
          <a:p>
            <a:pPr marL="457200" indent="-457200">
              <a:buFont typeface="+mj-lt"/>
              <a:buAutoNum type="arabicPeriod"/>
            </a:pPr>
            <a:r>
              <a:rPr lang="zh-CN" altLang="en-US" sz="2000"/>
              <a:t>节点</a:t>
            </a:r>
            <a:r>
              <a:rPr lang="en-US" altLang="zh-CN" sz="2000"/>
              <a:t>B</a:t>
            </a:r>
            <a:r>
              <a:rPr lang="zh-CN" altLang="en-US" sz="2000"/>
              <a:t>在收到节点</a:t>
            </a:r>
            <a:r>
              <a:rPr lang="en-US" altLang="zh-CN" sz="2000"/>
              <a:t>A</a:t>
            </a:r>
            <a:r>
              <a:rPr lang="zh-CN" altLang="en-US" sz="2000"/>
              <a:t>的</a:t>
            </a:r>
            <a:r>
              <a:rPr lang="en-US" altLang="zh-CN" sz="2000"/>
              <a:t>FIND_NODE</a:t>
            </a:r>
            <a:r>
              <a:rPr lang="zh-CN" altLang="en-US" sz="2000"/>
              <a:t>请求后，会根据</a:t>
            </a:r>
            <a:r>
              <a:rPr lang="en-US" altLang="zh-CN" sz="2000"/>
              <a:t>FIND_NODE</a:t>
            </a:r>
            <a:r>
              <a:rPr lang="zh-CN" altLang="en-US" sz="2000"/>
              <a:t>请求的约定，找到</a:t>
            </a:r>
            <a:r>
              <a:rPr lang="en-US" altLang="zh-CN" sz="2000"/>
              <a:t>K</a:t>
            </a:r>
            <a:r>
              <a:rPr lang="zh-CN" altLang="en-US" sz="2000"/>
              <a:t>个距离</a:t>
            </a:r>
            <a:r>
              <a:rPr lang="en-US" altLang="zh-CN" sz="2000"/>
              <a:t>A</a:t>
            </a:r>
            <a:r>
              <a:rPr lang="zh-CN" altLang="en-US" sz="2000"/>
              <a:t>最近的节点，并返回给</a:t>
            </a:r>
            <a:r>
              <a:rPr lang="en-US" altLang="zh-CN" sz="2000"/>
              <a:t>A</a:t>
            </a:r>
            <a:r>
              <a:rPr lang="zh-CN" altLang="en-US" sz="2000"/>
              <a:t>节点。</a:t>
            </a:r>
          </a:p>
          <a:p>
            <a:pPr marL="457200" indent="-457200">
              <a:buFont typeface="+mj-lt"/>
              <a:buAutoNum type="arabicPeriod"/>
            </a:pPr>
            <a:r>
              <a:rPr lang="en-US" altLang="zh-CN" sz="2000"/>
              <a:t>A</a:t>
            </a:r>
            <a:r>
              <a:rPr lang="zh-CN" altLang="en-US" sz="2000"/>
              <a:t>收到这些节点以后，就把它们加入到自己的</a:t>
            </a:r>
            <a:r>
              <a:rPr lang="en-US" altLang="zh-CN" sz="2000"/>
              <a:t>K-</a:t>
            </a:r>
            <a:r>
              <a:rPr lang="zh-CN" altLang="en-US" sz="2000"/>
              <a:t>桶中。</a:t>
            </a:r>
          </a:p>
          <a:p>
            <a:pPr marL="457200" indent="-457200">
              <a:buFont typeface="+mj-lt"/>
              <a:buAutoNum type="arabicPeriod"/>
            </a:pPr>
            <a:r>
              <a:rPr lang="zh-CN" altLang="en-US" sz="2000"/>
              <a:t>然后节点</a:t>
            </a:r>
            <a:r>
              <a:rPr lang="en-US" altLang="zh-CN" sz="2000"/>
              <a:t>A</a:t>
            </a:r>
            <a:r>
              <a:rPr lang="zh-CN" altLang="en-US" sz="2000"/>
              <a:t>会继续向这些刚拿到节点发起</a:t>
            </a:r>
            <a:r>
              <a:rPr lang="en-US" altLang="zh-CN" sz="2000"/>
              <a:t>FIND_NODE</a:t>
            </a:r>
            <a:r>
              <a:rPr lang="zh-CN" altLang="en-US" sz="2000"/>
              <a:t>请求，如此往复，直到</a:t>
            </a:r>
            <a:r>
              <a:rPr lang="en-US" altLang="zh-CN" sz="2000"/>
              <a:t>A</a:t>
            </a:r>
            <a:r>
              <a:rPr lang="zh-CN" altLang="en-US" sz="2000"/>
              <a:t>建立了足够详细的路由表。</a:t>
            </a:r>
          </a:p>
          <a:p>
            <a:pPr marL="0" indent="0">
              <a:buNone/>
            </a:pPr>
            <a:endParaRPr lang="en-US" altLang="zh-CN" smtClean="0">
              <a:solidFill>
                <a:schemeClr val="tx1"/>
              </a:solidFill>
            </a:endParaRPr>
          </a:p>
          <a:p>
            <a:pPr marL="0" indent="0">
              <a:buNone/>
            </a:pPr>
            <a:r>
              <a:rPr lang="zh-CN" altLang="en-US" sz="2400" smtClean="0">
                <a:solidFill>
                  <a:schemeClr val="tx1"/>
                </a:solidFill>
              </a:rPr>
              <a:t>这种</a:t>
            </a:r>
            <a:r>
              <a:rPr lang="zh-CN" altLang="en-US" sz="2400">
                <a:solidFill>
                  <a:schemeClr val="tx1"/>
                </a:solidFill>
              </a:rPr>
              <a:t>“自我定位”将使得</a:t>
            </a:r>
            <a:r>
              <a:rPr lang="en-US" altLang="zh-CN" sz="2400">
                <a:solidFill>
                  <a:schemeClr val="tx1"/>
                </a:solidFill>
              </a:rPr>
              <a:t>Kad</a:t>
            </a:r>
            <a:r>
              <a:rPr lang="zh-CN" altLang="en-US" sz="2400">
                <a:solidFill>
                  <a:schemeClr val="tx1"/>
                </a:solidFill>
              </a:rPr>
              <a:t>的其他节点（收到请求的节点）能够使用</a:t>
            </a:r>
            <a:r>
              <a:rPr lang="en-US" altLang="zh-CN" sz="2400">
                <a:solidFill>
                  <a:schemeClr val="tx1"/>
                </a:solidFill>
              </a:rPr>
              <a:t>A</a:t>
            </a:r>
            <a:r>
              <a:rPr lang="zh-CN" altLang="en-US" sz="2400">
                <a:solidFill>
                  <a:schemeClr val="tx1"/>
                </a:solidFill>
              </a:rPr>
              <a:t>的</a:t>
            </a:r>
            <a:r>
              <a:rPr lang="en-US" altLang="zh-CN" sz="2400">
                <a:solidFill>
                  <a:schemeClr val="tx1"/>
                </a:solidFill>
              </a:rPr>
              <a:t>ID</a:t>
            </a:r>
            <a:r>
              <a:rPr lang="zh-CN" altLang="en-US" sz="2400">
                <a:solidFill>
                  <a:schemeClr val="tx1"/>
                </a:solidFill>
              </a:rPr>
              <a:t>填充他们的</a:t>
            </a:r>
            <a:r>
              <a:rPr lang="en-US" altLang="zh-CN" sz="2400">
                <a:solidFill>
                  <a:schemeClr val="tx1"/>
                </a:solidFill>
              </a:rPr>
              <a:t>K-</a:t>
            </a:r>
            <a:r>
              <a:rPr lang="zh-CN" altLang="en-US" sz="2400">
                <a:solidFill>
                  <a:schemeClr val="tx1"/>
                </a:solidFill>
              </a:rPr>
              <a:t>桶，同时也能够使用那些查询过程的中间节点来填充</a:t>
            </a:r>
            <a:r>
              <a:rPr lang="en-US" altLang="zh-CN" sz="2400">
                <a:solidFill>
                  <a:schemeClr val="tx1"/>
                </a:solidFill>
              </a:rPr>
              <a:t>A</a:t>
            </a:r>
            <a:r>
              <a:rPr lang="zh-CN" altLang="en-US" sz="2400">
                <a:solidFill>
                  <a:schemeClr val="tx1"/>
                </a:solidFill>
              </a:rPr>
              <a:t>的</a:t>
            </a:r>
            <a:r>
              <a:rPr lang="en-US" altLang="zh-CN" sz="2400">
                <a:solidFill>
                  <a:schemeClr val="tx1"/>
                </a:solidFill>
              </a:rPr>
              <a:t>K-</a:t>
            </a:r>
            <a:r>
              <a:rPr lang="zh-CN" altLang="en-US" sz="2400">
                <a:solidFill>
                  <a:schemeClr val="tx1"/>
                </a:solidFill>
              </a:rPr>
              <a:t>桶。这已过程既让</a:t>
            </a:r>
            <a:r>
              <a:rPr lang="en-US" altLang="zh-CN" sz="2400">
                <a:solidFill>
                  <a:schemeClr val="tx1"/>
                </a:solidFill>
              </a:rPr>
              <a:t>A</a:t>
            </a:r>
            <a:r>
              <a:rPr lang="zh-CN" altLang="en-US" sz="2400">
                <a:solidFill>
                  <a:schemeClr val="tx1"/>
                </a:solidFill>
              </a:rPr>
              <a:t>获得了详细的路由表，也让其它节点知道了</a:t>
            </a:r>
            <a:r>
              <a:rPr lang="en-US" altLang="zh-CN" sz="2400">
                <a:solidFill>
                  <a:schemeClr val="tx1"/>
                </a:solidFill>
              </a:rPr>
              <a:t>A</a:t>
            </a:r>
            <a:r>
              <a:rPr lang="zh-CN" altLang="en-US" sz="2400">
                <a:solidFill>
                  <a:schemeClr val="tx1"/>
                </a:solidFill>
              </a:rPr>
              <a:t>节点的加入</a:t>
            </a:r>
          </a:p>
        </p:txBody>
      </p:sp>
    </p:spTree>
    <p:extLst>
      <p:ext uri="{BB962C8B-B14F-4D97-AF65-F5344CB8AC3E}">
        <p14:creationId xmlns:p14="http://schemas.microsoft.com/office/powerpoint/2010/main" val="374960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Kad</a:t>
            </a:r>
            <a:r>
              <a:rPr lang="zh-CN" altLang="en-US" smtClean="0"/>
              <a:t>节点离开</a:t>
            </a:r>
            <a:endParaRPr lang="zh-CN" altLang="en-US"/>
          </a:p>
        </p:txBody>
      </p:sp>
      <p:sp>
        <p:nvSpPr>
          <p:cNvPr id="3" name="内容占位符 2"/>
          <p:cNvSpPr>
            <a:spLocks noGrp="1"/>
          </p:cNvSpPr>
          <p:nvPr>
            <p:ph idx="1"/>
          </p:nvPr>
        </p:nvSpPr>
        <p:spPr/>
        <p:txBody>
          <a:bodyPr/>
          <a:lstStyle/>
          <a:p>
            <a:pPr marL="0" indent="0">
              <a:buNone/>
            </a:pPr>
            <a:r>
              <a:rPr lang="en-US" altLang="zh-CN"/>
              <a:t>Kad </a:t>
            </a:r>
            <a:r>
              <a:rPr lang="zh-CN" altLang="en-US"/>
              <a:t>对于节点退出没有额外的要求（没有“主动退出”的说法）。</a:t>
            </a:r>
          </a:p>
          <a:p>
            <a:pPr marL="0" indent="0">
              <a:buNone/>
            </a:pPr>
            <a:r>
              <a:rPr lang="zh-CN" altLang="en-US" smtClean="0"/>
              <a:t>所以</a:t>
            </a:r>
            <a:r>
              <a:rPr lang="zh-CN" altLang="en-US"/>
              <a:t>，</a:t>
            </a:r>
            <a:r>
              <a:rPr lang="en-US" altLang="zh-CN"/>
              <a:t>Kad </a:t>
            </a:r>
            <a:r>
              <a:rPr lang="zh-CN" altLang="en-US"/>
              <a:t>的节点想离开 </a:t>
            </a:r>
            <a:r>
              <a:rPr lang="en-US" altLang="zh-CN"/>
              <a:t>DHT </a:t>
            </a:r>
            <a:r>
              <a:rPr lang="zh-CN" altLang="en-US" smtClean="0"/>
              <a:t>网络不需要</a:t>
            </a:r>
            <a:r>
              <a:rPr lang="zh-CN" altLang="en-US"/>
              <a:t>任何操作</a:t>
            </a:r>
          </a:p>
        </p:txBody>
      </p:sp>
    </p:spTree>
    <p:extLst>
      <p:ext uri="{BB962C8B-B14F-4D97-AF65-F5344CB8AC3E}">
        <p14:creationId xmlns:p14="http://schemas.microsoft.com/office/powerpoint/2010/main" val="1412142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Kad</a:t>
            </a:r>
            <a:r>
              <a:rPr lang="zh-CN" altLang="en-US" smtClean="0"/>
              <a:t>在文件分享网络中的应用</a:t>
            </a:r>
            <a:endParaRPr lang="zh-CN" altLang="en-US"/>
          </a:p>
        </p:txBody>
      </p:sp>
      <p:sp>
        <p:nvSpPr>
          <p:cNvPr id="3" name="内容占位符 2"/>
          <p:cNvSpPr>
            <a:spLocks noGrp="1"/>
          </p:cNvSpPr>
          <p:nvPr>
            <p:ph idx="1"/>
          </p:nvPr>
        </p:nvSpPr>
        <p:spPr/>
        <p:txBody>
          <a:bodyPr>
            <a:normAutofit/>
          </a:bodyPr>
          <a:lstStyle/>
          <a:p>
            <a:pPr marL="0" indent="0">
              <a:buNone/>
            </a:pPr>
            <a:r>
              <a:rPr lang="en-US" altLang="zh-CN" sz="1800"/>
              <a:t>Kademlia</a:t>
            </a:r>
            <a:r>
              <a:rPr lang="zh-CN" altLang="en-US" sz="1800"/>
              <a:t>可在文件分享网络中使用，通过制作</a:t>
            </a:r>
            <a:r>
              <a:rPr lang="en-US" altLang="zh-CN" sz="1800"/>
              <a:t>Kademlia</a:t>
            </a:r>
            <a:r>
              <a:rPr lang="zh-CN" altLang="en-US" sz="1800"/>
              <a:t>关键字搜索，我们能够在文件分享网络中找到我们需要的文件以供我们下载。由于没有中央服务器存储文件的索引，这部分工作就被平均地分配到所有的客户端中去：假如一个节点希望分享某个文件，它先根据文件的内容来处理该文件，通过运算，把文件的内容散列成一组数字，该数字在文件分享网络中可被用来标识文件。这组散列数字必须和节点</a:t>
            </a:r>
            <a:r>
              <a:rPr lang="en-US" altLang="zh-CN" sz="1800"/>
              <a:t>ID</a:t>
            </a:r>
            <a:r>
              <a:rPr lang="zh-CN" altLang="en-US" sz="1800"/>
              <a:t>有同样的长度，然后，该节点便在网络中搜索</a:t>
            </a:r>
            <a:r>
              <a:rPr lang="en-US" altLang="zh-CN" sz="1800"/>
              <a:t>ID</a:t>
            </a:r>
            <a:r>
              <a:rPr lang="zh-CN" altLang="en-US" sz="1800"/>
              <a:t>值与文件的散列值相近的节点，并把它自己的</a:t>
            </a:r>
            <a:r>
              <a:rPr lang="en-US" altLang="zh-CN" sz="1800"/>
              <a:t>IP</a:t>
            </a:r>
            <a:r>
              <a:rPr lang="zh-CN" altLang="en-US" sz="1800"/>
              <a:t>地址存储在那些搜索到的节点上，也就是说，它把自己作为文件的源进行了发布。正在进行文件搜索的客户端将使用</a:t>
            </a:r>
            <a:r>
              <a:rPr lang="en-US" altLang="zh-CN" sz="1800"/>
              <a:t>Kademlia</a:t>
            </a:r>
            <a:r>
              <a:rPr lang="zh-CN" altLang="en-US" sz="1800"/>
              <a:t>协议来寻找网络上</a:t>
            </a:r>
            <a:r>
              <a:rPr lang="en-US" altLang="zh-CN" sz="1800"/>
              <a:t>ID</a:t>
            </a:r>
            <a:r>
              <a:rPr lang="zh-CN" altLang="en-US" sz="1800"/>
              <a:t>值与希望寻找的文件的散列值最近的那个节点，然后取得存储在那个节点上的文件源列表</a:t>
            </a:r>
            <a:r>
              <a:rPr lang="zh-CN" altLang="en-US" sz="1800" smtClean="0"/>
              <a:t>。</a:t>
            </a:r>
            <a:endParaRPr lang="zh-CN" altLang="en-US" sz="1800"/>
          </a:p>
          <a:p>
            <a:pPr marL="0" indent="0">
              <a:buNone/>
            </a:pPr>
            <a:r>
              <a:rPr lang="zh-CN" altLang="en-US" sz="1800"/>
              <a:t>由于一个键可以对应很多值，即同一个文件可以有多个源，每一个存储源列表的节点可能有不同的文件的源的信息，这样的话，源列表可以从与键值相近的</a:t>
            </a:r>
            <a:r>
              <a:rPr lang="en-US" altLang="zh-CN" sz="1800"/>
              <a:t>K</a:t>
            </a:r>
            <a:r>
              <a:rPr lang="zh-CN" altLang="en-US" sz="1800"/>
              <a:t>个节点获得。 文件的散列值通常可以从其他的一些特别的</a:t>
            </a:r>
            <a:r>
              <a:rPr lang="en-US" altLang="zh-CN" sz="1800"/>
              <a:t>Internet</a:t>
            </a:r>
            <a:r>
              <a:rPr lang="zh-CN" altLang="en-US" sz="1800"/>
              <a:t>链接的地方获得，或者被包含在从其他某处获得的索引文件中</a:t>
            </a:r>
            <a:r>
              <a:rPr lang="zh-CN" altLang="en-US" sz="1800" smtClean="0"/>
              <a:t>。</a:t>
            </a:r>
            <a:endParaRPr lang="zh-CN" altLang="en-US" sz="1800"/>
          </a:p>
          <a:p>
            <a:pPr marL="0" indent="0">
              <a:buNone/>
            </a:pPr>
            <a:r>
              <a:rPr lang="zh-CN" altLang="en-US" sz="1800"/>
              <a:t>文件名的搜索可以使用关键词来实现，文件名可以分割成连续的几个关键词，这些关键词都可以散列并且可以和相应的文件名和文件散列储存在网络中。搜索者可以使用其中的某个关键词，联系</a:t>
            </a:r>
            <a:r>
              <a:rPr lang="en-US" altLang="zh-CN" sz="1800"/>
              <a:t>ID</a:t>
            </a:r>
            <a:r>
              <a:rPr lang="zh-CN" altLang="en-US" sz="1800"/>
              <a:t>值与关键词散列最近的那个节点，取得包含该关键词的文件列表。由于在文件列表中的文件都有相关的散列值，通过该散列值就可利用上述通常取文件的方法获得要搜索的文件。</a:t>
            </a:r>
          </a:p>
        </p:txBody>
      </p:sp>
    </p:spTree>
    <p:extLst>
      <p:ext uri="{BB962C8B-B14F-4D97-AF65-F5344CB8AC3E}">
        <p14:creationId xmlns:p14="http://schemas.microsoft.com/office/powerpoint/2010/main" val="2702003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ed2k</a:t>
            </a:r>
            <a:r>
              <a:rPr lang="zh-CN" altLang="en-US" smtClean="0"/>
              <a:t>链接格式</a:t>
            </a:r>
            <a:endParaRPr lang="zh-CN" altLang="en-US"/>
          </a:p>
        </p:txBody>
      </p:sp>
      <p:sp>
        <p:nvSpPr>
          <p:cNvPr id="3" name="内容占位符 2"/>
          <p:cNvSpPr>
            <a:spLocks noGrp="1"/>
          </p:cNvSpPr>
          <p:nvPr>
            <p:ph idx="1"/>
          </p:nvPr>
        </p:nvSpPr>
        <p:spPr>
          <a:xfrm>
            <a:off x="482600" y="1276985"/>
            <a:ext cx="11176000" cy="4351338"/>
          </a:xfrm>
        </p:spPr>
        <p:txBody>
          <a:bodyPr/>
          <a:lstStyle/>
          <a:p>
            <a:pPr marL="0" indent="0">
              <a:buNone/>
            </a:pPr>
            <a:r>
              <a:rPr lang="en-US" altLang="zh-CN" sz="1800" smtClean="0"/>
              <a:t>ed2k</a:t>
            </a:r>
            <a:r>
              <a:rPr lang="en-US" altLang="zh-CN" sz="1800"/>
              <a:t>://|file|&lt;</a:t>
            </a:r>
            <a:r>
              <a:rPr lang="zh-CN" altLang="en-US" sz="1800"/>
              <a:t>文件名</a:t>
            </a:r>
            <a:r>
              <a:rPr lang="en-US" altLang="zh-CN" sz="1800"/>
              <a:t>&gt;|&lt;</a:t>
            </a:r>
            <a:r>
              <a:rPr lang="zh-CN" altLang="en-US" sz="1800"/>
              <a:t>文件大小</a:t>
            </a:r>
            <a:r>
              <a:rPr lang="en-US" altLang="zh-CN" sz="1800"/>
              <a:t>&gt;|&lt;</a:t>
            </a:r>
            <a:r>
              <a:rPr lang="zh-CN" altLang="en-US" sz="1800"/>
              <a:t>文件</a:t>
            </a:r>
            <a:r>
              <a:rPr lang="en-US" altLang="zh-CN" sz="1800"/>
              <a:t>Hash</a:t>
            </a:r>
            <a:r>
              <a:rPr lang="en-US" altLang="zh-CN" sz="1800" smtClean="0"/>
              <a:t>&gt;|/</a:t>
            </a:r>
          </a:p>
          <a:p>
            <a:pPr marL="0" indent="0">
              <a:buNone/>
            </a:pPr>
            <a:r>
              <a:rPr lang="en-US" altLang="zh-CN" sz="1800"/>
              <a:t>ed2k://|file|eMule0.49c.zip|2868871|</a:t>
            </a:r>
            <a:r>
              <a:rPr lang="en-US" altLang="zh-CN" sz="1800">
                <a:solidFill>
                  <a:srgbClr val="FF0000"/>
                </a:solidFill>
              </a:rPr>
              <a:t>0F88EEFA9D8AD3F43DABAC9982D2450C</a:t>
            </a:r>
            <a:r>
              <a:rPr lang="en-US" altLang="zh-CN" sz="1800" smtClean="0"/>
              <a:t>|/</a:t>
            </a:r>
          </a:p>
          <a:p>
            <a:pPr marL="0" indent="0">
              <a:buNone/>
            </a:pPr>
            <a:endParaRPr lang="en-US" altLang="zh-CN" sz="1800" smtClean="0"/>
          </a:p>
          <a:p>
            <a:pPr marL="0" indent="0">
              <a:buNone/>
            </a:pPr>
            <a:r>
              <a:rPr lang="en-US" altLang="zh-CN" sz="1800"/>
              <a:t>ed2k://|file|&lt;</a:t>
            </a:r>
            <a:r>
              <a:rPr lang="zh-CN" altLang="en-US" sz="1800"/>
              <a:t>文件名</a:t>
            </a:r>
            <a:r>
              <a:rPr lang="en-US" altLang="zh-CN" sz="1800"/>
              <a:t>&gt;|&lt;</a:t>
            </a:r>
            <a:r>
              <a:rPr lang="zh-CN" altLang="en-US" sz="1800"/>
              <a:t>文件大小</a:t>
            </a:r>
            <a:r>
              <a:rPr lang="en-US" altLang="zh-CN" sz="1800"/>
              <a:t>&gt;|&lt;</a:t>
            </a:r>
            <a:r>
              <a:rPr lang="zh-CN" altLang="en-US" sz="1800"/>
              <a:t>文件</a:t>
            </a:r>
            <a:r>
              <a:rPr lang="en-US" altLang="zh-CN" sz="1800"/>
              <a:t>Hash&gt;|/|sources,&lt;IP:</a:t>
            </a:r>
            <a:r>
              <a:rPr lang="zh-CN" altLang="en-US" sz="1800"/>
              <a:t>端口</a:t>
            </a:r>
            <a:r>
              <a:rPr lang="en-US" altLang="zh-CN" sz="1800" smtClean="0"/>
              <a:t>&gt;|/</a:t>
            </a:r>
          </a:p>
          <a:p>
            <a:pPr marL="0" indent="0">
              <a:buNone/>
            </a:pPr>
            <a:r>
              <a:rPr lang="en-US" altLang="zh-CN" sz="1800" smtClean="0"/>
              <a:t>ed2k://|file|eMule0.49c.zip|2868871|</a:t>
            </a:r>
            <a:r>
              <a:rPr lang="en-US" altLang="zh-CN" sz="1800" smtClean="0">
                <a:solidFill>
                  <a:srgbClr val="FF0000"/>
                </a:solidFill>
              </a:rPr>
              <a:t>0F88EEFA9D8AD3F43DABAC9982D2450C</a:t>
            </a:r>
            <a:r>
              <a:rPr lang="en-US" altLang="zh-CN" sz="1800" smtClean="0"/>
              <a:t>|/|sources,202.89.123.6:4662|/</a:t>
            </a:r>
          </a:p>
          <a:p>
            <a:pPr marL="0" indent="0">
              <a:buNone/>
            </a:pPr>
            <a:endParaRPr lang="en-US" altLang="zh-CN" sz="2000" smtClean="0"/>
          </a:p>
          <a:p>
            <a:pPr marL="0" indent="0">
              <a:buNone/>
            </a:pPr>
            <a:r>
              <a:rPr lang="en-US" altLang="zh-CN" sz="1800" smtClean="0"/>
              <a:t>ed2k</a:t>
            </a:r>
            <a:r>
              <a:rPr lang="en-US" altLang="zh-CN" sz="1800"/>
              <a:t>://|file|&lt;</a:t>
            </a:r>
            <a:r>
              <a:rPr lang="zh-CN" altLang="en-US" sz="1800"/>
              <a:t>文件名</a:t>
            </a:r>
            <a:r>
              <a:rPr lang="en-US" altLang="zh-CN" sz="1800"/>
              <a:t>&gt;|&lt;</a:t>
            </a:r>
            <a:r>
              <a:rPr lang="zh-CN" altLang="en-US" sz="1800"/>
              <a:t>文件大小</a:t>
            </a:r>
            <a:r>
              <a:rPr lang="en-US" altLang="zh-CN" sz="1800"/>
              <a:t>&gt;|&lt;</a:t>
            </a:r>
            <a:r>
              <a:rPr lang="zh-CN" altLang="en-US" sz="1800"/>
              <a:t>文件</a:t>
            </a:r>
            <a:r>
              <a:rPr lang="en-US" altLang="zh-CN" sz="1800"/>
              <a:t>Hash&gt;|h=&lt;</a:t>
            </a:r>
            <a:r>
              <a:rPr lang="zh-CN" altLang="en-US" sz="1800"/>
              <a:t>根</a:t>
            </a:r>
            <a:r>
              <a:rPr lang="en-US" altLang="zh-CN" sz="1800"/>
              <a:t>Hash&gt;|/</a:t>
            </a:r>
          </a:p>
          <a:p>
            <a:pPr marL="0" indent="0">
              <a:buNone/>
            </a:pPr>
            <a:r>
              <a:rPr lang="en-US" altLang="zh-CN" sz="1600"/>
              <a:t>ed2k://|file|eMule0.49c.zip|2868871|</a:t>
            </a:r>
            <a:r>
              <a:rPr lang="en-US" altLang="zh-CN" sz="1600">
                <a:solidFill>
                  <a:srgbClr val="FF0000"/>
                </a:solidFill>
              </a:rPr>
              <a:t>0F88EEFA9D8AD3F43DABAC9982D2450C</a:t>
            </a:r>
            <a:r>
              <a:rPr lang="en-US" altLang="zh-CN" sz="1600"/>
              <a:t>|h=SQ7LUTYUSMDBP2TVE2M7T6VUBLU324KF|/</a:t>
            </a:r>
          </a:p>
          <a:p>
            <a:pPr marL="0" indent="0">
              <a:buNone/>
            </a:pPr>
            <a:endParaRPr lang="en-US" altLang="zh-CN" sz="2000"/>
          </a:p>
        </p:txBody>
      </p:sp>
    </p:spTree>
    <p:extLst>
      <p:ext uri="{BB962C8B-B14F-4D97-AF65-F5344CB8AC3E}">
        <p14:creationId xmlns:p14="http://schemas.microsoft.com/office/powerpoint/2010/main" val="112464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问题描述</a:t>
            </a:r>
            <a:endParaRPr lang="zh-CN" altLang="en-US"/>
          </a:p>
        </p:txBody>
      </p:sp>
      <p:pic>
        <p:nvPicPr>
          <p:cNvPr id="4" name="内容占位符 3"/>
          <p:cNvPicPr>
            <a:picLocks noGrp="1" noChangeAspect="1"/>
          </p:cNvPicPr>
          <p:nvPr>
            <p:ph idx="1"/>
          </p:nvPr>
        </p:nvPicPr>
        <p:blipFill>
          <a:blip r:embed="rId2"/>
          <a:stretch>
            <a:fillRect/>
          </a:stretch>
        </p:blipFill>
        <p:spPr>
          <a:xfrm>
            <a:off x="1991127" y="1040224"/>
            <a:ext cx="8209746" cy="3931170"/>
          </a:xfrm>
          <a:prstGeom prst="rect">
            <a:avLst/>
          </a:prstGeom>
          <a:ln>
            <a:solidFill>
              <a:schemeClr val="accent1"/>
            </a:solidFill>
          </a:ln>
        </p:spPr>
      </p:pic>
      <p:sp>
        <p:nvSpPr>
          <p:cNvPr id="5" name="矩形 4"/>
          <p:cNvSpPr/>
          <p:nvPr/>
        </p:nvSpPr>
        <p:spPr>
          <a:xfrm>
            <a:off x="557047" y="5321653"/>
            <a:ext cx="11004331" cy="646331"/>
          </a:xfrm>
          <a:prstGeom prst="rect">
            <a:avLst/>
          </a:prstGeom>
        </p:spPr>
        <p:txBody>
          <a:bodyPr wrap="square">
            <a:spAutoFit/>
          </a:bodyPr>
          <a:lstStyle/>
          <a:p>
            <a:r>
              <a:rPr lang="en-US" altLang="zh-CN"/>
              <a:t>P2P </a:t>
            </a:r>
            <a:r>
              <a:rPr lang="zh-CN" altLang="en-US" smtClean="0"/>
              <a:t>对等网络的</a:t>
            </a:r>
            <a:r>
              <a:rPr lang="zh-CN" altLang="en-US"/>
              <a:t>一个常见问题是如何高效地定位节点，也就是说，一个节点怎样高效地知道在网络中的哪个节点包含它所寻找的数据，如图 </a:t>
            </a:r>
            <a:r>
              <a:rPr lang="en-US" altLang="zh-CN" smtClean="0"/>
              <a:t>1</a:t>
            </a:r>
            <a:r>
              <a:rPr lang="zh-CN" altLang="en-US" smtClean="0"/>
              <a:t>所</a:t>
            </a:r>
            <a:r>
              <a:rPr lang="zh-CN" altLang="en-US"/>
              <a:t>示。</a:t>
            </a:r>
          </a:p>
        </p:txBody>
      </p:sp>
    </p:spTree>
    <p:extLst>
      <p:ext uri="{BB962C8B-B14F-4D97-AF65-F5344CB8AC3E}">
        <p14:creationId xmlns:p14="http://schemas.microsoft.com/office/powerpoint/2010/main" val="22564973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a:t>
            </a:r>
            <a:r>
              <a:rPr lang="en-US" altLang="zh-CN" smtClean="0"/>
              <a:t>Hash</a:t>
            </a:r>
            <a:r>
              <a:rPr lang="zh-CN" altLang="en-US" smtClean="0"/>
              <a:t>、块</a:t>
            </a:r>
            <a:r>
              <a:rPr lang="en-US" altLang="zh-CN" smtClean="0"/>
              <a:t>Hash</a:t>
            </a:r>
            <a:r>
              <a:rPr lang="zh-CN" altLang="en-US" smtClean="0"/>
              <a:t>、</a:t>
            </a:r>
            <a:r>
              <a:rPr lang="en-US" altLang="zh-CN" smtClean="0"/>
              <a:t>Hashset</a:t>
            </a:r>
            <a:endParaRPr lang="zh-CN" altLang="en-US"/>
          </a:p>
        </p:txBody>
      </p:sp>
      <p:sp>
        <p:nvSpPr>
          <p:cNvPr id="3" name="内容占位符 2"/>
          <p:cNvSpPr>
            <a:spLocks noGrp="1"/>
          </p:cNvSpPr>
          <p:nvPr>
            <p:ph idx="1"/>
          </p:nvPr>
        </p:nvSpPr>
        <p:spPr/>
        <p:txBody>
          <a:bodyPr>
            <a:normAutofit fontScale="70000" lnSpcReduction="20000"/>
          </a:bodyPr>
          <a:lstStyle/>
          <a:p>
            <a:pPr marL="0" indent="0">
              <a:buNone/>
            </a:pPr>
            <a:r>
              <a:rPr lang="zh-CN" altLang="en-US"/>
              <a:t>每一个被共享的文件在网络中都会由</a:t>
            </a:r>
            <a:r>
              <a:rPr lang="en-US" altLang="zh-CN"/>
              <a:t>MD4</a:t>
            </a:r>
            <a:r>
              <a:rPr lang="zh-CN" altLang="en-US"/>
              <a:t>数学加密算法计算出一个理论上唯一的特征值。这个数值被称作文件</a:t>
            </a:r>
            <a:r>
              <a:rPr lang="en-US" altLang="zh-CN"/>
              <a:t>Hash</a:t>
            </a:r>
            <a:r>
              <a:rPr lang="zh-CN" altLang="en-US"/>
              <a:t>值（也作：哈希），并且被包含在每个标准的</a:t>
            </a:r>
            <a:r>
              <a:rPr lang="en-US" altLang="zh-CN"/>
              <a:t>eD2k</a:t>
            </a:r>
            <a:r>
              <a:rPr lang="zh-CN" altLang="en-US"/>
              <a:t>链接中。例如：</a:t>
            </a:r>
          </a:p>
          <a:p>
            <a:pPr marL="0" indent="0">
              <a:buNone/>
            </a:pPr>
            <a:r>
              <a:rPr lang="en-US" altLang="zh-CN">
                <a:solidFill>
                  <a:srgbClr val="FF0000"/>
                </a:solidFill>
              </a:rPr>
              <a:t>ed2k://|file|name|12043984|6744FC42EDA527B27F0B2F2538728B3E|/</a:t>
            </a:r>
          </a:p>
          <a:p>
            <a:pPr marL="0" indent="0">
              <a:buNone/>
            </a:pPr>
            <a:r>
              <a:rPr lang="zh-CN" altLang="en-US" smtClean="0"/>
              <a:t>其中</a:t>
            </a:r>
            <a:r>
              <a:rPr lang="en-US" altLang="zh-CN"/>
              <a:t>6744FC42EDA527B27F0B2F2538728B3E</a:t>
            </a:r>
            <a:r>
              <a:rPr lang="zh-CN" altLang="en-US"/>
              <a:t>就是该文件的文件</a:t>
            </a:r>
            <a:r>
              <a:rPr lang="en-US" altLang="zh-CN"/>
              <a:t>Hash</a:t>
            </a:r>
            <a:r>
              <a:rPr lang="zh-CN" altLang="en-US"/>
              <a:t>值，也即文件在网络的独一无二的特征值。</a:t>
            </a:r>
          </a:p>
          <a:p>
            <a:pPr marL="0" indent="0">
              <a:buNone/>
            </a:pPr>
            <a:r>
              <a:rPr lang="zh-CN" altLang="en-US"/>
              <a:t>文件</a:t>
            </a:r>
            <a:r>
              <a:rPr lang="en-US" altLang="zh-CN"/>
              <a:t>Hash</a:t>
            </a:r>
            <a:r>
              <a:rPr lang="zh-CN" altLang="en-US"/>
              <a:t>值通过将文件分割成每个</a:t>
            </a:r>
            <a:r>
              <a:rPr lang="en-US" altLang="zh-CN"/>
              <a:t>9.28 MB</a:t>
            </a:r>
            <a:r>
              <a:rPr lang="zh-CN" altLang="en-US"/>
              <a:t>的文件段然后计算得来，每一个文件段都用相同的</a:t>
            </a:r>
            <a:r>
              <a:rPr lang="en-US" altLang="zh-CN"/>
              <a:t>MD4</a:t>
            </a:r>
            <a:r>
              <a:rPr lang="zh-CN" altLang="en-US"/>
              <a:t>算法得到一个文件段</a:t>
            </a:r>
            <a:r>
              <a:rPr lang="en-US" altLang="zh-CN"/>
              <a:t>Hash</a:t>
            </a:r>
            <a:r>
              <a:rPr lang="zh-CN" altLang="en-US"/>
              <a:t>值。用这些被称作</a:t>
            </a:r>
            <a:r>
              <a:rPr lang="en-US" altLang="zh-CN"/>
              <a:t>Hashset</a:t>
            </a:r>
            <a:r>
              <a:rPr lang="zh-CN" altLang="en-US"/>
              <a:t>的文件段</a:t>
            </a:r>
            <a:r>
              <a:rPr lang="en-US" altLang="zh-CN"/>
              <a:t>Hash</a:t>
            </a:r>
            <a:r>
              <a:rPr lang="zh-CN" altLang="en-US"/>
              <a:t>值，可以接着计算出最终的文件</a:t>
            </a:r>
            <a:r>
              <a:rPr lang="en-US" altLang="zh-CN"/>
              <a:t>Hash</a:t>
            </a:r>
            <a:r>
              <a:rPr lang="zh-CN" altLang="en-US"/>
              <a:t>值。例如，一个</a:t>
            </a:r>
            <a:r>
              <a:rPr lang="en-US" altLang="zh-CN"/>
              <a:t>600MB</a:t>
            </a:r>
            <a:r>
              <a:rPr lang="zh-CN" altLang="en-US"/>
              <a:t>的文件将被切分成</a:t>
            </a:r>
            <a:r>
              <a:rPr lang="en-US" altLang="zh-CN"/>
              <a:t>65</a:t>
            </a:r>
            <a:r>
              <a:rPr lang="zh-CN" altLang="en-US"/>
              <a:t>块文件段，每一个都有自己的文件段</a:t>
            </a:r>
            <a:r>
              <a:rPr lang="en-US" altLang="zh-CN"/>
              <a:t>Hash</a:t>
            </a:r>
            <a:r>
              <a:rPr lang="zh-CN" altLang="en-US"/>
              <a:t>值，然后用它们计算得到最终的文件</a:t>
            </a:r>
            <a:r>
              <a:rPr lang="en-US" altLang="zh-CN"/>
              <a:t>Hash</a:t>
            </a:r>
            <a:r>
              <a:rPr lang="zh-CN" altLang="en-US"/>
              <a:t>值。</a:t>
            </a:r>
          </a:p>
          <a:p>
            <a:pPr marL="0" indent="0">
              <a:buNone/>
            </a:pPr>
            <a:r>
              <a:rPr lang="zh-CN" altLang="en-US"/>
              <a:t>为了确保</a:t>
            </a:r>
            <a:r>
              <a:rPr lang="en-US" altLang="zh-CN"/>
              <a:t>eMule</a:t>
            </a:r>
            <a:r>
              <a:rPr lang="zh-CN" altLang="en-US"/>
              <a:t>始终接收到正确的</a:t>
            </a:r>
            <a:r>
              <a:rPr lang="en-US" altLang="zh-CN"/>
              <a:t>Hashset</a:t>
            </a:r>
            <a:r>
              <a:rPr lang="zh-CN" altLang="en-US"/>
              <a:t>，可以创建一个特殊的包含</a:t>
            </a:r>
            <a:r>
              <a:rPr lang="en-US" altLang="zh-CN"/>
              <a:t>Hashset</a:t>
            </a:r>
            <a:r>
              <a:rPr lang="zh-CN" altLang="en-US"/>
              <a:t>的链接，例如：</a:t>
            </a:r>
          </a:p>
          <a:p>
            <a:pPr marL="0" indent="0">
              <a:buNone/>
            </a:pPr>
            <a:r>
              <a:rPr lang="en-US" altLang="zh-CN" smtClean="0">
                <a:solidFill>
                  <a:srgbClr val="FF0000"/>
                </a:solidFill>
              </a:rPr>
              <a:t>ed2k</a:t>
            </a:r>
            <a:r>
              <a:rPr lang="en-US" altLang="zh-CN">
                <a:solidFill>
                  <a:srgbClr val="FF0000"/>
                </a:solidFill>
              </a:rPr>
              <a:t>://|file|name|12043984|6744FC42EDA527B27F0B2F2538728B3E|p=264E6F6B587985D87EB0157A2A7BAF40:17B9A4D1DCE0E4C2B672DF257145E98A|/</a:t>
            </a:r>
          </a:p>
          <a:p>
            <a:pPr marL="0" indent="0">
              <a:buNone/>
            </a:pPr>
            <a:r>
              <a:rPr lang="zh-CN" altLang="en-US" smtClean="0"/>
              <a:t>其中</a:t>
            </a:r>
            <a:r>
              <a:rPr lang="en-US" altLang="zh-CN"/>
              <a:t>p=</a:t>
            </a:r>
            <a:r>
              <a:rPr lang="zh-CN" altLang="en-US"/>
              <a:t>后面的数值表示了</a:t>
            </a:r>
            <a:r>
              <a:rPr lang="en-US" altLang="zh-CN"/>
              <a:t>Hashset</a:t>
            </a:r>
            <a:r>
              <a:rPr lang="zh-CN" altLang="en-US"/>
              <a:t>。每一个文件段</a:t>
            </a:r>
            <a:r>
              <a:rPr lang="en-US" altLang="zh-CN"/>
              <a:t>Hash</a:t>
            </a:r>
            <a:r>
              <a:rPr lang="zh-CN" altLang="en-US"/>
              <a:t>值使用一个半角冒号“</a:t>
            </a:r>
            <a:r>
              <a:rPr lang="en-US" altLang="zh-CN"/>
              <a:t>:”</a:t>
            </a:r>
            <a:r>
              <a:rPr lang="zh-CN" altLang="en-US"/>
              <a:t>来分隔开。例子中的文件大小为</a:t>
            </a:r>
            <a:r>
              <a:rPr lang="en-US" altLang="zh-CN"/>
              <a:t>12043984</a:t>
            </a:r>
            <a:r>
              <a:rPr lang="zh-CN" altLang="en-US"/>
              <a:t>字节（</a:t>
            </a:r>
            <a:r>
              <a:rPr lang="en-US" altLang="zh-CN"/>
              <a:t>=11.49 MB</a:t>
            </a:r>
            <a:r>
              <a:rPr lang="zh-CN" altLang="en-US"/>
              <a:t>），也就是说它被分割成两个文件段，一个完整的</a:t>
            </a:r>
            <a:r>
              <a:rPr lang="en-US" altLang="zh-CN"/>
              <a:t>9.28MB</a:t>
            </a:r>
            <a:r>
              <a:rPr lang="zh-CN" altLang="en-US"/>
              <a:t>的文件段和一个剩余大小的文件段，各自拥有自己的文件段</a:t>
            </a:r>
            <a:r>
              <a:rPr lang="en-US" altLang="zh-CN"/>
              <a:t>Hash</a:t>
            </a:r>
            <a:r>
              <a:rPr lang="zh-CN" altLang="en-US"/>
              <a:t>值。</a:t>
            </a:r>
          </a:p>
        </p:txBody>
      </p:sp>
    </p:spTree>
    <p:extLst>
      <p:ext uri="{BB962C8B-B14F-4D97-AF65-F5344CB8AC3E}">
        <p14:creationId xmlns:p14="http://schemas.microsoft.com/office/powerpoint/2010/main" val="4106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ICH</a:t>
            </a:r>
            <a:r>
              <a:rPr lang="zh-CN" altLang="en-US" smtClean="0"/>
              <a:t>智能损坏处理</a:t>
            </a:r>
            <a:endParaRPr lang="zh-CN" altLang="en-US"/>
          </a:p>
        </p:txBody>
      </p:sp>
      <p:sp>
        <p:nvSpPr>
          <p:cNvPr id="3" name="内容占位符 2"/>
          <p:cNvSpPr>
            <a:spLocks noGrp="1"/>
          </p:cNvSpPr>
          <p:nvPr>
            <p:ph idx="1"/>
          </p:nvPr>
        </p:nvSpPr>
        <p:spPr>
          <a:xfrm>
            <a:off x="429658" y="1276985"/>
            <a:ext cx="10924142" cy="4837376"/>
          </a:xfrm>
        </p:spPr>
        <p:txBody>
          <a:bodyPr>
            <a:normAutofit fontScale="92500" lnSpcReduction="10000"/>
          </a:bodyPr>
          <a:lstStyle/>
          <a:p>
            <a:pPr marL="0" indent="0">
              <a:buNone/>
            </a:pPr>
            <a:r>
              <a:rPr lang="en-US" altLang="zh-CN" sz="2400" smtClean="0"/>
              <a:t>ICH</a:t>
            </a:r>
          </a:p>
          <a:p>
            <a:pPr marL="457200" lvl="1" indent="0">
              <a:buNone/>
            </a:pPr>
            <a:r>
              <a:rPr lang="zh-CN" altLang="en-US" sz="2000" smtClean="0"/>
              <a:t>当</a:t>
            </a:r>
            <a:r>
              <a:rPr lang="en-US" altLang="zh-CN" sz="2000"/>
              <a:t>eMule</a:t>
            </a:r>
            <a:r>
              <a:rPr lang="zh-CN" altLang="en-US" sz="2000"/>
              <a:t>完成一个文件段的下载后，它将检查数据是否符合该部分的文件段</a:t>
            </a:r>
            <a:r>
              <a:rPr lang="en-US" altLang="zh-CN" sz="2000"/>
              <a:t>Hash</a:t>
            </a:r>
            <a:r>
              <a:rPr lang="zh-CN" altLang="en-US" sz="2000"/>
              <a:t>值。如果正确，则该部分就可以上传来帮助文件传播</a:t>
            </a:r>
            <a:r>
              <a:rPr lang="zh-CN" altLang="en-US" sz="2000" smtClean="0"/>
              <a:t>。</a:t>
            </a:r>
            <a:endParaRPr lang="en-US" altLang="zh-CN" sz="2000" smtClean="0"/>
          </a:p>
          <a:p>
            <a:pPr marL="457200" lvl="1" indent="0">
              <a:buNone/>
            </a:pPr>
            <a:r>
              <a:rPr lang="zh-CN" altLang="en-US" sz="2000"/>
              <a:t/>
            </a:r>
            <a:br>
              <a:rPr lang="zh-CN" altLang="en-US" sz="2000"/>
            </a:br>
            <a:r>
              <a:rPr lang="zh-CN" altLang="en-US" sz="2000"/>
              <a:t>如果错误，则会报告损坏并重新下载该部分。为了避免重新下载整个</a:t>
            </a:r>
            <a:r>
              <a:rPr lang="en-US" altLang="zh-CN" sz="2000"/>
              <a:t>9.28MB</a:t>
            </a:r>
            <a:r>
              <a:rPr lang="zh-CN" altLang="en-US" sz="2000"/>
              <a:t>的数据，</a:t>
            </a:r>
            <a:r>
              <a:rPr lang="en-US" altLang="zh-CN" sz="2000"/>
              <a:t>ICH</a:t>
            </a:r>
            <a:r>
              <a:rPr lang="zh-CN" altLang="en-US" sz="2000"/>
              <a:t>将重新下载该文件段开头</a:t>
            </a:r>
            <a:r>
              <a:rPr lang="en-US" altLang="zh-CN" sz="2000"/>
              <a:t>180KB</a:t>
            </a:r>
            <a:r>
              <a:rPr lang="zh-CN" altLang="en-US" sz="2000"/>
              <a:t>大小的部分，然后再次检查该文件段</a:t>
            </a:r>
            <a:r>
              <a:rPr lang="en-US" altLang="zh-CN" sz="2000"/>
              <a:t>Hash</a:t>
            </a:r>
            <a:r>
              <a:rPr lang="zh-CN" altLang="en-US" sz="2000"/>
              <a:t>值是否正确。如果依旧错误，将继续下载接下来的</a:t>
            </a:r>
            <a:r>
              <a:rPr lang="en-US" altLang="zh-CN" sz="2000"/>
              <a:t>180KB</a:t>
            </a:r>
            <a:r>
              <a:rPr lang="zh-CN" altLang="en-US" sz="2000"/>
              <a:t>，并再次检查。直到该部分的</a:t>
            </a:r>
            <a:r>
              <a:rPr lang="en-US" altLang="zh-CN" sz="2000"/>
              <a:t>Hash</a:t>
            </a:r>
            <a:r>
              <a:rPr lang="zh-CN" altLang="en-US" sz="2000"/>
              <a:t>值正确为止。最理想的情况下，</a:t>
            </a:r>
            <a:r>
              <a:rPr lang="en-US" altLang="zh-CN" sz="2000"/>
              <a:t>eMule</a:t>
            </a:r>
            <a:r>
              <a:rPr lang="zh-CN" altLang="en-US" sz="2000"/>
              <a:t>仅需要重新下载这个文件段开头</a:t>
            </a:r>
            <a:r>
              <a:rPr lang="en-US" altLang="zh-CN" sz="2000"/>
              <a:t>180KB</a:t>
            </a:r>
            <a:r>
              <a:rPr lang="zh-CN" altLang="en-US" sz="2000"/>
              <a:t>的正确数据。最坏的情况下，如果损坏的部分在文件段的结尾，则整个文件段都会被重新下载。平均来说，</a:t>
            </a:r>
            <a:r>
              <a:rPr lang="en-US" altLang="zh-CN" sz="2000"/>
              <a:t>ICH</a:t>
            </a:r>
            <a:r>
              <a:rPr lang="zh-CN" altLang="en-US" sz="2000"/>
              <a:t>在文件段损坏时可以节省</a:t>
            </a:r>
            <a:r>
              <a:rPr lang="en-US" altLang="zh-CN" sz="2000"/>
              <a:t>50%</a:t>
            </a:r>
            <a:r>
              <a:rPr lang="zh-CN" altLang="en-US" sz="2000"/>
              <a:t>的重新下载需要</a:t>
            </a:r>
            <a:r>
              <a:rPr lang="zh-CN" altLang="en-US" sz="2000" smtClean="0"/>
              <a:t>。</a:t>
            </a:r>
            <a:endParaRPr lang="en-US" altLang="zh-CN" sz="2000" smtClean="0"/>
          </a:p>
          <a:p>
            <a:pPr marL="0" indent="0">
              <a:buNone/>
            </a:pPr>
            <a:r>
              <a:rPr lang="en-US" altLang="zh-CN" sz="2400"/>
              <a:t>AICH</a:t>
            </a:r>
            <a:endParaRPr lang="en-US" altLang="zh-CN" sz="2400" smtClean="0"/>
          </a:p>
          <a:p>
            <a:pPr marL="457200" lvl="1" indent="0">
              <a:buNone/>
            </a:pPr>
            <a:r>
              <a:rPr lang="zh-CN" altLang="en-US" sz="2000"/>
              <a:t>标准的</a:t>
            </a:r>
            <a:r>
              <a:rPr lang="en-US" altLang="zh-CN" sz="2000"/>
              <a:t>ICH</a:t>
            </a:r>
            <a:r>
              <a:rPr lang="zh-CN" altLang="en-US" sz="2000"/>
              <a:t>功能已经非常高效，但是有一个限制是只有整个</a:t>
            </a:r>
            <a:r>
              <a:rPr lang="en-US" altLang="zh-CN" sz="2000"/>
              <a:t>9.28MB</a:t>
            </a:r>
            <a:r>
              <a:rPr lang="zh-CN" altLang="en-US" sz="2000"/>
              <a:t>的部分能够被校验，而不是切细。如果不止一个位置出现了损坏，或者一些有害的客户端一次又一次的故意发送一些损坏的数据，甚至伪造整个文件段</a:t>
            </a:r>
            <a:r>
              <a:rPr lang="en-US" altLang="zh-CN" sz="2000"/>
              <a:t>Hash</a:t>
            </a:r>
            <a:r>
              <a:rPr lang="zh-CN" altLang="en-US" sz="2000"/>
              <a:t>值，则</a:t>
            </a:r>
            <a:r>
              <a:rPr lang="en-US" altLang="zh-CN" sz="2000"/>
              <a:t>ICH</a:t>
            </a:r>
            <a:r>
              <a:rPr lang="zh-CN" altLang="en-US" sz="2000"/>
              <a:t>将不再有效。</a:t>
            </a:r>
          </a:p>
          <a:p>
            <a:pPr marL="457200" lvl="1" indent="0">
              <a:buNone/>
            </a:pPr>
            <a:r>
              <a:rPr lang="zh-CN" altLang="en-US" sz="2000"/>
              <a:t>而</a:t>
            </a:r>
            <a:r>
              <a:rPr lang="en-US" altLang="zh-CN" sz="2000"/>
              <a:t>AICH</a:t>
            </a:r>
            <a:r>
              <a:rPr lang="zh-CN" altLang="en-US" sz="2000"/>
              <a:t>通过更精细的</a:t>
            </a:r>
            <a:r>
              <a:rPr lang="en-US" altLang="zh-CN" sz="2000"/>
              <a:t>Hash</a:t>
            </a:r>
            <a:r>
              <a:rPr lang="zh-CN" altLang="en-US" sz="2000"/>
              <a:t>，只需要最小的开销或重新下载的消耗，来照顾到整个数据的完整性。</a:t>
            </a:r>
            <a:endParaRPr lang="en-US" altLang="zh-CN" sz="2000"/>
          </a:p>
          <a:p>
            <a:pPr marL="457200" lvl="1" indent="0">
              <a:buNone/>
            </a:pPr>
            <a:r>
              <a:rPr lang="zh-CN" altLang="en-US" sz="2000"/>
              <a:t>这一次从</a:t>
            </a:r>
            <a:r>
              <a:rPr lang="en-US" altLang="zh-CN" sz="2000"/>
              <a:t>9.28MB</a:t>
            </a:r>
            <a:r>
              <a:rPr lang="zh-CN" altLang="en-US" sz="2000"/>
              <a:t>的文件段开始进行。每一个文件段都被切细成</a:t>
            </a:r>
            <a:r>
              <a:rPr lang="en-US" altLang="zh-CN" sz="2000"/>
              <a:t>180KB</a:t>
            </a:r>
            <a:r>
              <a:rPr lang="zh-CN" altLang="en-US" sz="2000"/>
              <a:t>大小的文件块，这样每个文件段可以切分成</a:t>
            </a:r>
            <a:r>
              <a:rPr lang="en-US" altLang="zh-CN" sz="2000"/>
              <a:t>53</a:t>
            </a:r>
            <a:r>
              <a:rPr lang="zh-CN" altLang="en-US" sz="2000"/>
              <a:t>个文件块，并且每一个文件块都使用</a:t>
            </a:r>
            <a:r>
              <a:rPr lang="en-US" altLang="zh-CN" sz="2000"/>
              <a:t>SHA1</a:t>
            </a:r>
            <a:r>
              <a:rPr lang="zh-CN" altLang="en-US" sz="2000"/>
              <a:t>哈希算法来计算出一个</a:t>
            </a:r>
            <a:r>
              <a:rPr lang="en-US" altLang="zh-CN" sz="2000"/>
              <a:t>Hash</a:t>
            </a:r>
            <a:r>
              <a:rPr lang="zh-CN" altLang="en-US" sz="2000"/>
              <a:t>值。这些数值被称作块</a:t>
            </a:r>
            <a:r>
              <a:rPr lang="en-US" altLang="zh-CN" sz="2000"/>
              <a:t>Hash</a:t>
            </a:r>
            <a:r>
              <a:rPr lang="zh-CN" altLang="en-US" sz="2000"/>
              <a:t>值，构成了一个完整的</a:t>
            </a:r>
            <a:r>
              <a:rPr lang="en-US" altLang="zh-CN" sz="2000"/>
              <a:t>AICH Hashset</a:t>
            </a:r>
            <a:r>
              <a:rPr lang="zh-CN" altLang="en-US" sz="2000"/>
              <a:t>中的最底层。</a:t>
            </a:r>
          </a:p>
          <a:p>
            <a:pPr marL="0" indent="0">
              <a:buNone/>
            </a:pPr>
            <a:endParaRPr lang="zh-CN" altLang="en-US" sz="2400"/>
          </a:p>
        </p:txBody>
      </p:sp>
    </p:spTree>
    <p:extLst>
      <p:ext uri="{BB962C8B-B14F-4D97-AF65-F5344CB8AC3E}">
        <p14:creationId xmlns:p14="http://schemas.microsoft.com/office/powerpoint/2010/main" val="3656506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AICH </a:t>
            </a:r>
            <a:r>
              <a:rPr lang="zh-CN" altLang="en-US" smtClean="0"/>
              <a:t>高级智能损坏处理</a:t>
            </a:r>
            <a:endParaRPr lang="zh-CN" altLang="en-US"/>
          </a:p>
        </p:txBody>
      </p:sp>
      <p:sp>
        <p:nvSpPr>
          <p:cNvPr id="3" name="内容占位符 2"/>
          <p:cNvSpPr>
            <a:spLocks noGrp="1"/>
          </p:cNvSpPr>
          <p:nvPr>
            <p:ph idx="1"/>
          </p:nvPr>
        </p:nvSpPr>
        <p:spPr>
          <a:xfrm>
            <a:off x="187287" y="1046602"/>
            <a:ext cx="4285562" cy="5552501"/>
          </a:xfrm>
        </p:spPr>
        <p:txBody>
          <a:bodyPr>
            <a:normAutofit lnSpcReduction="10000"/>
          </a:bodyPr>
          <a:lstStyle/>
          <a:p>
            <a:pPr marL="0" indent="0">
              <a:buNone/>
            </a:pPr>
            <a:r>
              <a:rPr lang="zh-CN" altLang="en-US" sz="1800" smtClean="0"/>
              <a:t>图中展示</a:t>
            </a:r>
            <a:r>
              <a:rPr lang="zh-CN" altLang="en-US" sz="1800"/>
              <a:t>了一个包含</a:t>
            </a:r>
            <a:r>
              <a:rPr lang="en-US" altLang="zh-CN" sz="1800"/>
              <a:t>4</a:t>
            </a:r>
            <a:r>
              <a:rPr lang="zh-CN" altLang="en-US" sz="1800"/>
              <a:t>个文件段的文件如何构造了一个完整的</a:t>
            </a:r>
            <a:r>
              <a:rPr lang="en-US" altLang="zh-CN" sz="1800"/>
              <a:t>Hash</a:t>
            </a:r>
            <a:r>
              <a:rPr lang="zh-CN" altLang="en-US" sz="1800"/>
              <a:t>树。每一个文件段包含了</a:t>
            </a:r>
            <a:r>
              <a:rPr lang="en-US" altLang="zh-CN" sz="1800"/>
              <a:t>53</a:t>
            </a:r>
            <a:r>
              <a:rPr lang="zh-CN" altLang="en-US" sz="1800"/>
              <a:t>个文件块总计</a:t>
            </a:r>
            <a:r>
              <a:rPr lang="en-US" altLang="zh-CN" sz="1800"/>
              <a:t>212</a:t>
            </a:r>
            <a:r>
              <a:rPr lang="zh-CN" altLang="en-US" sz="1800"/>
              <a:t>个块</a:t>
            </a:r>
            <a:r>
              <a:rPr lang="en-US" altLang="zh-CN" sz="1800"/>
              <a:t>Hash</a:t>
            </a:r>
            <a:r>
              <a:rPr lang="zh-CN" altLang="en-US" sz="1800"/>
              <a:t>值，这些一直到根</a:t>
            </a:r>
            <a:r>
              <a:rPr lang="en-US" altLang="zh-CN" sz="1800"/>
              <a:t>Hash</a:t>
            </a:r>
            <a:r>
              <a:rPr lang="zh-CN" altLang="en-US" sz="1800"/>
              <a:t>构成了一个</a:t>
            </a:r>
            <a:r>
              <a:rPr lang="en-US" altLang="zh-CN" sz="1800"/>
              <a:t>7</a:t>
            </a:r>
            <a:r>
              <a:rPr lang="zh-CN" altLang="en-US" sz="1800"/>
              <a:t>级的</a:t>
            </a:r>
            <a:r>
              <a:rPr lang="en-US" altLang="zh-CN" sz="1800"/>
              <a:t>Hash</a:t>
            </a:r>
            <a:r>
              <a:rPr lang="zh-CN" altLang="en-US" sz="1800"/>
              <a:t>树。整个</a:t>
            </a:r>
            <a:r>
              <a:rPr lang="en-US" altLang="zh-CN" sz="1800"/>
              <a:t>Hash</a:t>
            </a:r>
            <a:r>
              <a:rPr lang="zh-CN" altLang="en-US" sz="1800"/>
              <a:t>树被称作</a:t>
            </a:r>
            <a:r>
              <a:rPr lang="en-US" altLang="zh-CN" sz="1800"/>
              <a:t>AICH Hashset</a:t>
            </a:r>
            <a:r>
              <a:rPr lang="zh-CN" altLang="en-US" sz="1800"/>
              <a:t>。</a:t>
            </a:r>
          </a:p>
          <a:p>
            <a:pPr marL="0" indent="0">
              <a:buNone/>
            </a:pPr>
            <a:r>
              <a:rPr lang="zh-CN" altLang="en-US" sz="1800" smtClean="0"/>
              <a:t>这些</a:t>
            </a:r>
            <a:r>
              <a:rPr lang="zh-CN" altLang="en-US" sz="1800"/>
              <a:t>绿色和黄色圆点显示了这些最小的块</a:t>
            </a:r>
            <a:r>
              <a:rPr lang="en-US" altLang="zh-CN" sz="1800"/>
              <a:t>Hash</a:t>
            </a:r>
            <a:r>
              <a:rPr lang="zh-CN" altLang="en-US" sz="1800"/>
              <a:t>并直到根</a:t>
            </a:r>
            <a:r>
              <a:rPr lang="en-US" altLang="zh-CN" sz="1800"/>
              <a:t>Hash</a:t>
            </a:r>
            <a:r>
              <a:rPr lang="zh-CN" altLang="en-US" sz="1800"/>
              <a:t>之间的数学依赖关系。这意味着如果我们信任根</a:t>
            </a:r>
            <a:r>
              <a:rPr lang="en-US" altLang="zh-CN" sz="1800"/>
              <a:t>Hash</a:t>
            </a:r>
            <a:r>
              <a:rPr lang="zh-CN" altLang="en-US" sz="1800"/>
              <a:t>值，那么就可以反过来验证整个</a:t>
            </a:r>
            <a:r>
              <a:rPr lang="en-US" altLang="zh-CN" sz="1800"/>
              <a:t>Hash</a:t>
            </a:r>
            <a:r>
              <a:rPr lang="zh-CN" altLang="en-US" sz="1800"/>
              <a:t>树</a:t>
            </a:r>
            <a:r>
              <a:rPr lang="zh-CN" altLang="en-US" sz="1800" smtClean="0"/>
              <a:t>。</a:t>
            </a:r>
            <a:endParaRPr lang="en-US" altLang="zh-CN" sz="1800" smtClean="0"/>
          </a:p>
          <a:p>
            <a:pPr marL="0" indent="0">
              <a:buNone/>
            </a:pPr>
            <a:r>
              <a:rPr lang="zh-CN" altLang="en-US" sz="1800"/>
              <a:t>这些绿色和黄色圆点显示了这些最小的块</a:t>
            </a:r>
            <a:r>
              <a:rPr lang="en-US" altLang="zh-CN" sz="1800"/>
              <a:t>Hash</a:t>
            </a:r>
            <a:r>
              <a:rPr lang="zh-CN" altLang="en-US" sz="1800"/>
              <a:t>并直到根</a:t>
            </a:r>
            <a:r>
              <a:rPr lang="en-US" altLang="zh-CN" sz="1800"/>
              <a:t>Hash</a:t>
            </a:r>
            <a:r>
              <a:rPr lang="zh-CN" altLang="en-US" sz="1800"/>
              <a:t>之间的数学依赖关系。这意味着如果我们信任根</a:t>
            </a:r>
            <a:r>
              <a:rPr lang="en-US" altLang="zh-CN" sz="1800"/>
              <a:t>Hash</a:t>
            </a:r>
            <a:r>
              <a:rPr lang="zh-CN" altLang="en-US" sz="1800"/>
              <a:t>值，那么就可以反过来验证整个</a:t>
            </a:r>
            <a:r>
              <a:rPr lang="en-US" altLang="zh-CN" sz="1800"/>
              <a:t>Hash</a:t>
            </a:r>
            <a:r>
              <a:rPr lang="zh-CN" altLang="en-US" sz="1800"/>
              <a:t>树。</a:t>
            </a:r>
          </a:p>
          <a:p>
            <a:pPr marL="0" indent="0">
              <a:buNone/>
            </a:pPr>
            <a:r>
              <a:rPr lang="en-US" altLang="zh-CN" sz="1800" smtClean="0"/>
              <a:t>eMule</a:t>
            </a:r>
            <a:r>
              <a:rPr lang="zh-CN" altLang="en-US" sz="1800"/>
              <a:t>可以创建包含根</a:t>
            </a:r>
            <a:r>
              <a:rPr lang="en-US" altLang="zh-CN" sz="1800"/>
              <a:t>Hash</a:t>
            </a:r>
            <a:r>
              <a:rPr lang="zh-CN" altLang="en-US" sz="1800"/>
              <a:t>值的链接，例如：　　</a:t>
            </a:r>
            <a:r>
              <a:rPr lang="en-US" altLang="zh-CN" sz="1800"/>
              <a:t>ed2k://|file|name|12043984|6744FC42EDA527B27F0B2F2538728B3E|h=A2NWOTYURUU3P3GCUB6KCNW3FTYYELQB|/</a:t>
            </a:r>
          </a:p>
          <a:p>
            <a:pPr marL="0" indent="0">
              <a:buNone/>
            </a:pPr>
            <a:r>
              <a:rPr lang="zh-CN" altLang="en-US" sz="1800" smtClean="0"/>
              <a:t>其中</a:t>
            </a:r>
            <a:r>
              <a:rPr lang="en-US" altLang="zh-CN" sz="1800"/>
              <a:t>h=</a:t>
            </a:r>
            <a:r>
              <a:rPr lang="zh-CN" altLang="en-US" sz="1800"/>
              <a:t>后面跟着的为根</a:t>
            </a:r>
            <a:r>
              <a:rPr lang="en-US" altLang="zh-CN" sz="1800"/>
              <a:t>Hash</a:t>
            </a:r>
            <a:r>
              <a:rPr lang="zh-CN" altLang="en-US" sz="1800"/>
              <a:t>值。对于发布来说提供一个可信的根</a:t>
            </a:r>
            <a:r>
              <a:rPr lang="en-US" altLang="zh-CN" sz="1800"/>
              <a:t>Hash</a:t>
            </a:r>
            <a:r>
              <a:rPr lang="zh-CN" altLang="en-US" sz="1800"/>
              <a:t>值可以显著提高文件损坏的修复能力</a:t>
            </a:r>
            <a:r>
              <a:rPr lang="zh-CN" altLang="en-US" sz="1800" smtClean="0"/>
              <a:t>。</a:t>
            </a:r>
            <a:endParaRPr lang="zh-CN" altLang="en-US" sz="1800"/>
          </a:p>
        </p:txBody>
      </p:sp>
      <p:pic>
        <p:nvPicPr>
          <p:cNvPr id="4" name="图片 3"/>
          <p:cNvPicPr>
            <a:picLocks noChangeAspect="1"/>
          </p:cNvPicPr>
          <p:nvPr/>
        </p:nvPicPr>
        <p:blipFill>
          <a:blip r:embed="rId2"/>
          <a:stretch>
            <a:fillRect/>
          </a:stretch>
        </p:blipFill>
        <p:spPr>
          <a:xfrm>
            <a:off x="4472849" y="698439"/>
            <a:ext cx="7620000" cy="4924425"/>
          </a:xfrm>
          <a:prstGeom prst="rect">
            <a:avLst/>
          </a:prstGeom>
        </p:spPr>
      </p:pic>
    </p:spTree>
    <p:extLst>
      <p:ext uri="{BB962C8B-B14F-4D97-AF65-F5344CB8AC3E}">
        <p14:creationId xmlns:p14="http://schemas.microsoft.com/office/powerpoint/2010/main" val="2226783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恢复损坏的数据</a:t>
            </a:r>
            <a:endParaRPr lang="zh-CN" altLang="en-US"/>
          </a:p>
        </p:txBody>
      </p:sp>
      <p:sp>
        <p:nvSpPr>
          <p:cNvPr id="3" name="内容占位符 2"/>
          <p:cNvSpPr>
            <a:spLocks noGrp="1"/>
          </p:cNvSpPr>
          <p:nvPr>
            <p:ph idx="1"/>
          </p:nvPr>
        </p:nvSpPr>
        <p:spPr>
          <a:xfrm>
            <a:off x="396607" y="966650"/>
            <a:ext cx="11204154" cy="5665503"/>
          </a:xfrm>
        </p:spPr>
        <p:txBody>
          <a:bodyPr>
            <a:noAutofit/>
          </a:bodyPr>
          <a:lstStyle/>
          <a:p>
            <a:pPr marL="0" indent="0">
              <a:buNone/>
            </a:pPr>
            <a:r>
              <a:rPr lang="zh-CN" altLang="en-US" sz="1800"/>
              <a:t>当</a:t>
            </a:r>
            <a:r>
              <a:rPr lang="en-US" altLang="zh-CN" sz="1800"/>
              <a:t>eMule</a:t>
            </a:r>
            <a:r>
              <a:rPr lang="zh-CN" altLang="en-US" sz="1800"/>
              <a:t>检测到一个文件段的数据损坏时，会随机向某个客户请求一个包含完整</a:t>
            </a:r>
            <a:r>
              <a:rPr lang="en-US" altLang="zh-CN" sz="1800"/>
              <a:t>AICH Hash Set</a:t>
            </a:r>
            <a:r>
              <a:rPr lang="zh-CN" altLang="en-US" sz="1800"/>
              <a:t>的数据恢复包。恢复包里包含了损坏文件段的全部</a:t>
            </a:r>
            <a:r>
              <a:rPr lang="en-US" altLang="zh-CN" sz="1800"/>
              <a:t>53</a:t>
            </a:r>
            <a:r>
              <a:rPr lang="zh-CN" altLang="en-US" sz="1800"/>
              <a:t>个块</a:t>
            </a:r>
            <a:r>
              <a:rPr lang="en-US" altLang="zh-CN" sz="1800"/>
              <a:t>Hash</a:t>
            </a:r>
            <a:r>
              <a:rPr lang="zh-CN" altLang="en-US" sz="1800"/>
              <a:t>值，以及一个</a:t>
            </a:r>
            <a:r>
              <a:rPr lang="en-US" altLang="zh-CN" sz="1800"/>
              <a:t>Hash</a:t>
            </a:r>
            <a:r>
              <a:rPr lang="zh-CN" altLang="en-US" sz="1800"/>
              <a:t>树的校验</a:t>
            </a:r>
            <a:r>
              <a:rPr lang="en-US" altLang="zh-CN" sz="1800"/>
              <a:t>Hash</a:t>
            </a:r>
            <a:r>
              <a:rPr lang="zh-CN" altLang="en-US" sz="1800"/>
              <a:t>数量。上图展示了一个包含</a:t>
            </a:r>
            <a:r>
              <a:rPr lang="en-US" altLang="zh-CN" sz="1800"/>
              <a:t>4</a:t>
            </a:r>
            <a:r>
              <a:rPr lang="zh-CN" altLang="en-US" sz="1800"/>
              <a:t>个文件段的文件的数据恢复包。校验</a:t>
            </a:r>
            <a:r>
              <a:rPr lang="en-US" altLang="zh-CN" sz="1800"/>
              <a:t>Hash</a:t>
            </a:r>
            <a:r>
              <a:rPr lang="zh-CN" altLang="en-US" sz="1800"/>
              <a:t>的数量由文件的文件段计算得来</a:t>
            </a:r>
            <a:r>
              <a:rPr lang="en-US" altLang="zh-CN" sz="1800"/>
              <a:t>(2^x &gt;= '</a:t>
            </a:r>
            <a:r>
              <a:rPr lang="zh-CN" altLang="en-US" sz="1800"/>
              <a:t>文件段数量</a:t>
            </a:r>
            <a:r>
              <a:rPr lang="en-US" altLang="zh-CN" sz="1800"/>
              <a:t>'</a:t>
            </a:r>
            <a:r>
              <a:rPr lang="zh-CN" altLang="en-US" sz="1800"/>
              <a:t>，其中</a:t>
            </a:r>
            <a:r>
              <a:rPr lang="en-US" altLang="zh-CN" sz="1800"/>
              <a:t>x = </a:t>
            </a:r>
            <a:r>
              <a:rPr lang="zh-CN" altLang="en-US" sz="1800"/>
              <a:t>校验</a:t>
            </a:r>
            <a:r>
              <a:rPr lang="en-US" altLang="zh-CN" sz="1800"/>
              <a:t>Hash</a:t>
            </a:r>
            <a:r>
              <a:rPr lang="zh-CN" altLang="en-US" sz="1800"/>
              <a:t>的数量</a:t>
            </a:r>
            <a:r>
              <a:rPr lang="en-US" altLang="zh-CN" sz="1800"/>
              <a:t>)</a:t>
            </a:r>
            <a:r>
              <a:rPr lang="zh-CN" altLang="en-US" sz="1800" smtClean="0"/>
              <a:t>。</a:t>
            </a:r>
            <a:endParaRPr lang="zh-CN" altLang="en-US" sz="1800"/>
          </a:p>
          <a:p>
            <a:pPr marL="0" indent="0">
              <a:buNone/>
            </a:pPr>
            <a:r>
              <a:rPr lang="zh-CN" altLang="en-US" sz="1800" smtClean="0"/>
              <a:t>在</a:t>
            </a:r>
            <a:r>
              <a:rPr lang="zh-CN" altLang="en-US" sz="1800"/>
              <a:t>接收到数据恢复包以后，</a:t>
            </a:r>
            <a:r>
              <a:rPr lang="en-US" altLang="zh-CN" sz="1800"/>
              <a:t>eMule</a:t>
            </a:r>
            <a:r>
              <a:rPr lang="zh-CN" altLang="en-US" sz="1800"/>
              <a:t>会检查校验</a:t>
            </a:r>
            <a:r>
              <a:rPr lang="en-US" altLang="zh-CN" sz="1800"/>
              <a:t>Hash</a:t>
            </a:r>
            <a:r>
              <a:rPr lang="zh-CN" altLang="en-US" sz="1800"/>
              <a:t>来反算可信的根</a:t>
            </a:r>
            <a:r>
              <a:rPr lang="en-US" altLang="zh-CN" sz="1800"/>
              <a:t>Hash</a:t>
            </a:r>
            <a:r>
              <a:rPr lang="zh-CN" altLang="en-US" sz="1800"/>
              <a:t>。如果它们匹配，</a:t>
            </a:r>
            <a:r>
              <a:rPr lang="en-US" altLang="zh-CN" sz="1800"/>
              <a:t>eMule</a:t>
            </a:r>
            <a:r>
              <a:rPr lang="zh-CN" altLang="en-US" sz="1800"/>
              <a:t>将检查损坏部分的全部</a:t>
            </a:r>
            <a:r>
              <a:rPr lang="en-US" altLang="zh-CN" sz="1800"/>
              <a:t>53</a:t>
            </a:r>
            <a:r>
              <a:rPr lang="zh-CN" altLang="en-US" sz="1800"/>
              <a:t>个文件块是否和恢复包里的块</a:t>
            </a:r>
            <a:r>
              <a:rPr lang="en-US" altLang="zh-CN" sz="1800"/>
              <a:t>Hash</a:t>
            </a:r>
            <a:r>
              <a:rPr lang="zh-CN" altLang="en-US" sz="1800"/>
              <a:t>值相对应。然后</a:t>
            </a:r>
            <a:r>
              <a:rPr lang="en-US" altLang="zh-CN" sz="1800"/>
              <a:t>AICH</a:t>
            </a:r>
            <a:r>
              <a:rPr lang="zh-CN" altLang="en-US" sz="1800"/>
              <a:t>会保存所有匹配它们的块</a:t>
            </a:r>
            <a:r>
              <a:rPr lang="en-US" altLang="zh-CN" sz="1800"/>
              <a:t>Hash</a:t>
            </a:r>
            <a:r>
              <a:rPr lang="zh-CN" altLang="en-US" sz="1800"/>
              <a:t>值的文件块，仅仅重新下载损坏的文件块</a:t>
            </a:r>
            <a:r>
              <a:rPr lang="zh-CN" altLang="en-US" sz="1800" smtClean="0"/>
              <a:t>。</a:t>
            </a:r>
            <a:endParaRPr lang="en-US" altLang="zh-CN" sz="1800" smtClean="0"/>
          </a:p>
          <a:p>
            <a:pPr marL="0" indent="0">
              <a:buNone/>
            </a:pPr>
            <a:r>
              <a:rPr lang="zh-CN" altLang="en-US" sz="1800"/>
              <a:t>信任根</a:t>
            </a:r>
            <a:r>
              <a:rPr lang="en-US" altLang="zh-CN" sz="1800"/>
              <a:t>Hash(Root Hash</a:t>
            </a:r>
            <a:r>
              <a:rPr lang="en-US" altLang="zh-CN" sz="1800" smtClean="0"/>
              <a:t>)</a:t>
            </a:r>
            <a:endParaRPr lang="en-US" altLang="zh-CN" sz="1800"/>
          </a:p>
          <a:p>
            <a:pPr marL="363538" lvl="1" indent="-363538"/>
            <a:r>
              <a:rPr lang="zh-CN" altLang="en-US" sz="1800" smtClean="0"/>
              <a:t>最好是</a:t>
            </a:r>
            <a:r>
              <a:rPr lang="zh-CN" altLang="en-US" sz="1800"/>
              <a:t>从一个带有根</a:t>
            </a:r>
            <a:r>
              <a:rPr lang="en-US" altLang="zh-CN" sz="1800"/>
              <a:t>Hash</a:t>
            </a:r>
            <a:r>
              <a:rPr lang="zh-CN" altLang="en-US" sz="1800"/>
              <a:t>的链接进行下载。并假设链接的来源是可靠的，则此文件的根</a:t>
            </a:r>
            <a:r>
              <a:rPr lang="en-US" altLang="zh-CN" sz="1800"/>
              <a:t>Hash</a:t>
            </a:r>
            <a:r>
              <a:rPr lang="zh-CN" altLang="en-US" sz="1800"/>
              <a:t>将被信任一次并保存到磁盘中。</a:t>
            </a:r>
          </a:p>
          <a:p>
            <a:pPr marL="363538" lvl="1" indent="-363538"/>
            <a:r>
              <a:rPr lang="zh-CN" altLang="en-US" sz="1800" smtClean="0"/>
              <a:t>如果</a:t>
            </a:r>
            <a:r>
              <a:rPr lang="zh-CN" altLang="en-US" sz="1800"/>
              <a:t>链接中没有提供根</a:t>
            </a:r>
            <a:r>
              <a:rPr lang="en-US" altLang="zh-CN" sz="1800"/>
              <a:t>Hash</a:t>
            </a:r>
            <a:r>
              <a:rPr lang="zh-CN" altLang="en-US" sz="1800"/>
              <a:t>，则</a:t>
            </a:r>
            <a:r>
              <a:rPr lang="en-US" altLang="zh-CN" sz="1800"/>
              <a:t>eMule</a:t>
            </a:r>
            <a:r>
              <a:rPr lang="zh-CN" altLang="en-US" sz="1800"/>
              <a:t>将不得不信任从文件来源那里发送的根</a:t>
            </a:r>
            <a:r>
              <a:rPr lang="en-US" altLang="zh-CN" sz="1800"/>
              <a:t>Hash</a:t>
            </a:r>
            <a:r>
              <a:rPr lang="zh-CN" altLang="en-US" sz="1800"/>
              <a:t>值。而且仅会信任至少</a:t>
            </a:r>
            <a:r>
              <a:rPr lang="en-US" altLang="zh-CN" sz="1800"/>
              <a:t>10</a:t>
            </a:r>
            <a:r>
              <a:rPr lang="zh-CN" altLang="en-US" sz="1800"/>
              <a:t>个不同来源所发送的相同的根</a:t>
            </a:r>
            <a:r>
              <a:rPr lang="en-US" altLang="zh-CN" sz="1800"/>
              <a:t>Hash</a:t>
            </a:r>
            <a:r>
              <a:rPr lang="zh-CN" altLang="en-US" sz="1800"/>
              <a:t>，并且必须有</a:t>
            </a:r>
            <a:r>
              <a:rPr lang="en-US" altLang="zh-CN" sz="1800"/>
              <a:t>92%</a:t>
            </a:r>
            <a:r>
              <a:rPr lang="zh-CN" altLang="en-US" sz="1800"/>
              <a:t>的来源都信任这个值。因为这个根</a:t>
            </a:r>
            <a:r>
              <a:rPr lang="en-US" altLang="zh-CN" sz="1800"/>
              <a:t>Hash</a:t>
            </a:r>
            <a:r>
              <a:rPr lang="zh-CN" altLang="en-US" sz="1800"/>
              <a:t>是不可靠的，并且仅在当前会话中有效，不会被保存也不会被用来创建带根</a:t>
            </a:r>
            <a:r>
              <a:rPr lang="en-US" altLang="zh-CN" sz="1800"/>
              <a:t>Hash</a:t>
            </a:r>
            <a:r>
              <a:rPr lang="zh-CN" altLang="en-US" sz="1800"/>
              <a:t>的链接</a:t>
            </a:r>
            <a:r>
              <a:rPr lang="zh-CN" altLang="en-US" sz="1800" smtClean="0"/>
              <a:t>。</a:t>
            </a:r>
            <a:endParaRPr lang="zh-CN" altLang="en-US" sz="1800"/>
          </a:p>
          <a:p>
            <a:pPr marL="363538" lvl="1" indent="-363538"/>
            <a:r>
              <a:rPr lang="zh-CN" altLang="en-US" sz="1800" smtClean="0"/>
              <a:t>当</a:t>
            </a:r>
            <a:r>
              <a:rPr lang="en-US" altLang="zh-CN" sz="1800"/>
              <a:t>eMule</a:t>
            </a:r>
            <a:r>
              <a:rPr lang="zh-CN" altLang="en-US" sz="1800"/>
              <a:t>建立好一个</a:t>
            </a:r>
            <a:r>
              <a:rPr lang="en-US" altLang="zh-CN" sz="1800"/>
              <a:t>AICH Hashset</a:t>
            </a:r>
            <a:r>
              <a:rPr lang="zh-CN" altLang="en-US" sz="1800"/>
              <a:t>时，例如当文件下载完成时，它将传播这个根</a:t>
            </a:r>
            <a:r>
              <a:rPr lang="en-US" altLang="zh-CN" sz="1800"/>
              <a:t>Hash</a:t>
            </a:r>
            <a:r>
              <a:rPr lang="zh-CN" altLang="en-US" sz="1800"/>
              <a:t>给其他客户</a:t>
            </a:r>
            <a:r>
              <a:rPr lang="zh-CN" altLang="en-US" sz="1800" smtClean="0"/>
              <a:t>。</a:t>
            </a:r>
            <a:endParaRPr lang="en-US" altLang="zh-CN" sz="1800" smtClean="0"/>
          </a:p>
          <a:p>
            <a:pPr marL="0" indent="0">
              <a:buNone/>
            </a:pPr>
            <a:r>
              <a:rPr lang="zh-CN" altLang="en-US" sz="1800"/>
              <a:t>新发布的或稀有文件可能没有足够来源来生成一个可信的根</a:t>
            </a:r>
            <a:r>
              <a:rPr lang="en-US" altLang="zh-CN" sz="1800"/>
              <a:t>Hash</a:t>
            </a:r>
            <a:r>
              <a:rPr lang="zh-CN" altLang="en-US" sz="1800"/>
              <a:t>。所以强烈建议发布者在发布文件时添加相关的</a:t>
            </a:r>
            <a:r>
              <a:rPr lang="en-US" altLang="zh-CN" sz="1800"/>
              <a:t>Hash</a:t>
            </a:r>
            <a:r>
              <a:rPr lang="zh-CN" altLang="en-US" sz="1800"/>
              <a:t>值</a:t>
            </a:r>
            <a:r>
              <a:rPr lang="zh-CN" altLang="en-US" sz="1800" smtClean="0"/>
              <a:t>。</a:t>
            </a:r>
            <a:endParaRPr lang="zh-CN" altLang="en-US" sz="1800"/>
          </a:p>
          <a:p>
            <a:pPr marL="0" indent="0">
              <a:buNone/>
            </a:pPr>
            <a:r>
              <a:rPr lang="zh-CN" altLang="en-US" sz="1800" smtClean="0"/>
              <a:t>如果</a:t>
            </a:r>
            <a:r>
              <a:rPr lang="zh-CN" altLang="en-US" sz="1800"/>
              <a:t>没有根</a:t>
            </a:r>
            <a:r>
              <a:rPr lang="en-US" altLang="zh-CN" sz="1800"/>
              <a:t>Hash</a:t>
            </a:r>
            <a:r>
              <a:rPr lang="zh-CN" altLang="en-US" sz="1800"/>
              <a:t>或者甚至得到了一个伪造的，</a:t>
            </a:r>
            <a:r>
              <a:rPr lang="en-US" altLang="zh-CN" sz="1800"/>
              <a:t>eMule</a:t>
            </a:r>
            <a:r>
              <a:rPr lang="zh-CN" altLang="en-US" sz="1800"/>
              <a:t>在一般情况下同样可以成功下载并完成文件。但此时</a:t>
            </a:r>
            <a:r>
              <a:rPr lang="en-US" altLang="zh-CN" sz="1800"/>
              <a:t>AICH</a:t>
            </a:r>
            <a:r>
              <a:rPr lang="zh-CN" altLang="en-US" sz="1800"/>
              <a:t>功能将无法使用</a:t>
            </a:r>
            <a:r>
              <a:rPr lang="zh-CN" altLang="en-US" sz="1800" smtClean="0"/>
              <a:t>。</a:t>
            </a:r>
            <a:endParaRPr lang="zh-CN" altLang="en-US" sz="1800"/>
          </a:p>
          <a:p>
            <a:pPr marL="0" indent="0">
              <a:buNone/>
            </a:pPr>
            <a:r>
              <a:rPr lang="zh-CN" altLang="en-US" sz="1800" smtClean="0"/>
              <a:t>由于</a:t>
            </a:r>
            <a:r>
              <a:rPr lang="en-US" altLang="zh-CN" sz="1800"/>
              <a:t>AICH Hashset</a:t>
            </a:r>
            <a:r>
              <a:rPr lang="zh-CN" altLang="en-US" sz="1800"/>
              <a:t>值非常大，它们不会被载入内存中，但是会被保存到</a:t>
            </a:r>
            <a:r>
              <a:rPr lang="en-US" altLang="zh-CN" sz="1800"/>
              <a:t>known2.met</a:t>
            </a:r>
            <a:r>
              <a:rPr lang="zh-CN" altLang="en-US" sz="1800"/>
              <a:t>文件，并仅在需要时读取。</a:t>
            </a:r>
          </a:p>
        </p:txBody>
      </p:sp>
    </p:spTree>
    <p:extLst>
      <p:ext uri="{BB962C8B-B14F-4D97-AF65-F5344CB8AC3E}">
        <p14:creationId xmlns:p14="http://schemas.microsoft.com/office/powerpoint/2010/main" val="3048564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magnet </a:t>
            </a:r>
            <a:r>
              <a:rPr lang="zh-CN" altLang="en-US" smtClean="0"/>
              <a:t>磁力链接</a:t>
            </a:r>
            <a:endParaRPr lang="zh-CN" altLang="en-US"/>
          </a:p>
        </p:txBody>
      </p:sp>
      <p:sp>
        <p:nvSpPr>
          <p:cNvPr id="3" name="内容占位符 2"/>
          <p:cNvSpPr>
            <a:spLocks noGrp="1"/>
          </p:cNvSpPr>
          <p:nvPr>
            <p:ph idx="1"/>
          </p:nvPr>
        </p:nvSpPr>
        <p:spPr>
          <a:xfrm>
            <a:off x="838200" y="1276984"/>
            <a:ext cx="10515600" cy="4946015"/>
          </a:xfrm>
        </p:spPr>
        <p:txBody>
          <a:bodyPr>
            <a:normAutofit lnSpcReduction="10000"/>
          </a:bodyPr>
          <a:lstStyle/>
          <a:p>
            <a:r>
              <a:rPr lang="zh-CN" altLang="en-US" smtClean="0"/>
              <a:t>参数</a:t>
            </a:r>
            <a:endParaRPr lang="en-US" altLang="zh-CN" smtClean="0"/>
          </a:p>
          <a:p>
            <a:pPr lvl="1"/>
            <a:r>
              <a:rPr lang="en-US" altLang="zh-CN"/>
              <a:t>dn</a:t>
            </a:r>
            <a:r>
              <a:rPr lang="zh-CN" altLang="en-US"/>
              <a:t>（显示名称）</a:t>
            </a:r>
            <a:r>
              <a:rPr lang="en-US" altLang="zh-CN"/>
              <a:t>- </a:t>
            </a:r>
            <a:r>
              <a:rPr lang="zh-CN" altLang="en-US"/>
              <a:t>文件名</a:t>
            </a:r>
          </a:p>
          <a:p>
            <a:pPr lvl="1"/>
            <a:r>
              <a:rPr lang="en-US" altLang="zh-CN"/>
              <a:t>xl</a:t>
            </a:r>
            <a:r>
              <a:rPr lang="zh-CN" altLang="en-US"/>
              <a:t>（绝对长度）</a:t>
            </a:r>
            <a:r>
              <a:rPr lang="en-US" altLang="zh-CN"/>
              <a:t>- </a:t>
            </a:r>
            <a:r>
              <a:rPr lang="zh-CN" altLang="en-US"/>
              <a:t>文件字节数</a:t>
            </a:r>
          </a:p>
          <a:p>
            <a:pPr lvl="1"/>
            <a:r>
              <a:rPr lang="en-US" altLang="zh-CN"/>
              <a:t>xt</a:t>
            </a:r>
            <a:r>
              <a:rPr lang="zh-CN" altLang="en-US"/>
              <a:t>（</a:t>
            </a:r>
            <a:r>
              <a:rPr lang="en-US" altLang="zh-CN"/>
              <a:t>eXact Topic</a:t>
            </a:r>
            <a:r>
              <a:rPr lang="zh-CN" altLang="en-US"/>
              <a:t>）</a:t>
            </a:r>
            <a:r>
              <a:rPr lang="en-US" altLang="zh-CN"/>
              <a:t>- </a:t>
            </a:r>
            <a:r>
              <a:rPr lang="zh-CN" altLang="en-US"/>
              <a:t>包含文件散列函数值的</a:t>
            </a:r>
            <a:r>
              <a:rPr lang="en-US" altLang="zh-CN"/>
              <a:t>URN</a:t>
            </a:r>
          </a:p>
          <a:p>
            <a:pPr lvl="1"/>
            <a:r>
              <a:rPr lang="en-US" altLang="zh-CN"/>
              <a:t>as</a:t>
            </a:r>
            <a:r>
              <a:rPr lang="zh-CN" altLang="en-US"/>
              <a:t>（可接受来源） </a:t>
            </a:r>
            <a:r>
              <a:rPr lang="en-US" altLang="zh-CN"/>
              <a:t>- </a:t>
            </a:r>
            <a:r>
              <a:rPr lang="zh-CN" altLang="en-US"/>
              <a:t>在线文件的网络链接</a:t>
            </a:r>
          </a:p>
          <a:p>
            <a:pPr lvl="1"/>
            <a:r>
              <a:rPr lang="en-US" altLang="zh-CN"/>
              <a:t>xs</a:t>
            </a:r>
            <a:r>
              <a:rPr lang="zh-CN" altLang="en-US"/>
              <a:t>（绝对资源）</a:t>
            </a:r>
            <a:r>
              <a:rPr lang="en-US" altLang="zh-CN"/>
              <a:t>- P2P</a:t>
            </a:r>
            <a:r>
              <a:rPr lang="zh-CN" altLang="en-US"/>
              <a:t>链接</a:t>
            </a:r>
          </a:p>
          <a:p>
            <a:pPr lvl="1"/>
            <a:r>
              <a:rPr lang="en-US" altLang="zh-CN"/>
              <a:t>kt</a:t>
            </a:r>
            <a:r>
              <a:rPr lang="zh-CN" altLang="en-US"/>
              <a:t>（关键字）</a:t>
            </a:r>
            <a:r>
              <a:rPr lang="en-US" altLang="zh-CN"/>
              <a:t>- </a:t>
            </a:r>
            <a:r>
              <a:rPr lang="zh-CN" altLang="en-US"/>
              <a:t>用于搜索的关键字</a:t>
            </a:r>
          </a:p>
          <a:p>
            <a:pPr lvl="1"/>
            <a:r>
              <a:rPr lang="en-US" altLang="zh-CN"/>
              <a:t>mt</a:t>
            </a:r>
            <a:r>
              <a:rPr lang="zh-CN" altLang="en-US"/>
              <a:t>（文件列表）</a:t>
            </a:r>
            <a:r>
              <a:rPr lang="en-US" altLang="zh-CN"/>
              <a:t>- </a:t>
            </a:r>
            <a:r>
              <a:rPr lang="zh-CN" altLang="en-US"/>
              <a:t>链接到一个包含磁力連結的元文件 </a:t>
            </a:r>
          </a:p>
          <a:p>
            <a:pPr lvl="1"/>
            <a:r>
              <a:rPr lang="en-US" altLang="zh-CN"/>
              <a:t>tr</a:t>
            </a:r>
            <a:r>
              <a:rPr lang="zh-CN" altLang="en-US"/>
              <a:t>（</a:t>
            </a:r>
            <a:r>
              <a:rPr lang="en-US" altLang="zh-CN"/>
              <a:t>Tracker</a:t>
            </a:r>
            <a:r>
              <a:rPr lang="zh-CN" altLang="en-US"/>
              <a:t>地址）</a:t>
            </a:r>
            <a:r>
              <a:rPr lang="en-US" altLang="zh-CN"/>
              <a:t>- BT</a:t>
            </a:r>
            <a:r>
              <a:rPr lang="zh-CN" altLang="en-US"/>
              <a:t>下载的</a:t>
            </a:r>
            <a:r>
              <a:rPr lang="en-US" altLang="zh-CN"/>
              <a:t>Tracker </a:t>
            </a:r>
            <a:r>
              <a:rPr lang="en-US" altLang="zh-CN" smtClean="0"/>
              <a:t>URL</a:t>
            </a:r>
          </a:p>
          <a:p>
            <a:r>
              <a:rPr lang="zh-CN" altLang="en-US" smtClean="0"/>
              <a:t>示例</a:t>
            </a:r>
            <a:endParaRPr lang="en-US" altLang="zh-CN" smtClean="0"/>
          </a:p>
          <a:p>
            <a:pPr lvl="1"/>
            <a:r>
              <a:rPr lang="en-US" altLang="zh-CN" smtClean="0"/>
              <a:t>magnet:?xt=urn:sha1:</a:t>
            </a:r>
            <a:r>
              <a:rPr lang="en-US" altLang="zh-CN" smtClean="0">
                <a:solidFill>
                  <a:srgbClr val="FF0000"/>
                </a:solidFill>
              </a:rPr>
              <a:t>YNCKHTQCWBTRNJIV4WNAE52SJUQCZO5C</a:t>
            </a:r>
          </a:p>
          <a:p>
            <a:pPr lvl="1"/>
            <a:r>
              <a:rPr lang="en-US" altLang="zh-CN" smtClean="0"/>
              <a:t>magnet</a:t>
            </a:r>
            <a:r>
              <a:rPr lang="en-US" altLang="zh-CN"/>
              <a:t>:?xt.1=[</a:t>
            </a:r>
            <a:r>
              <a:rPr lang="zh-CN" altLang="en-US"/>
              <a:t>第一个文件的</a:t>
            </a:r>
            <a:r>
              <a:rPr lang="en-US" altLang="zh-CN"/>
              <a:t>URN]&amp;xt.2=[</a:t>
            </a:r>
            <a:r>
              <a:rPr lang="zh-CN" altLang="en-US"/>
              <a:t>第二个文件的</a:t>
            </a:r>
            <a:r>
              <a:rPr lang="en-US" altLang="zh-CN"/>
              <a:t>URN</a:t>
            </a:r>
            <a:r>
              <a:rPr lang="en-US" altLang="zh-CN" smtClean="0"/>
              <a:t>]</a:t>
            </a:r>
          </a:p>
          <a:p>
            <a:pPr lvl="1"/>
            <a:r>
              <a:rPr lang="en-US" altLang="zh-CN" smtClean="0"/>
              <a:t>magnet:?kt=martin+luther+king+mp3</a:t>
            </a:r>
            <a:endParaRPr lang="zh-CN" altLang="en-US"/>
          </a:p>
        </p:txBody>
      </p:sp>
    </p:spTree>
    <p:extLst>
      <p:ext uri="{BB962C8B-B14F-4D97-AF65-F5344CB8AC3E}">
        <p14:creationId xmlns:p14="http://schemas.microsoft.com/office/powerpoint/2010/main" val="1804187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中心服务器（</a:t>
            </a:r>
            <a:r>
              <a:rPr lang="en-US" altLang="zh-CN" smtClean="0"/>
              <a:t>Napster</a:t>
            </a:r>
            <a:r>
              <a:rPr lang="zh-CN" altLang="en-US" smtClean="0"/>
              <a:t>方案）</a:t>
            </a:r>
            <a:endParaRPr lang="zh-CN" altLang="en-US"/>
          </a:p>
        </p:txBody>
      </p:sp>
      <p:sp>
        <p:nvSpPr>
          <p:cNvPr id="5" name="矩形 4"/>
          <p:cNvSpPr/>
          <p:nvPr/>
        </p:nvSpPr>
        <p:spPr>
          <a:xfrm>
            <a:off x="557047" y="5321653"/>
            <a:ext cx="11004331" cy="646331"/>
          </a:xfrm>
          <a:prstGeom prst="rect">
            <a:avLst/>
          </a:prstGeom>
        </p:spPr>
        <p:txBody>
          <a:bodyPr wrap="square">
            <a:spAutoFit/>
          </a:bodyPr>
          <a:lstStyle/>
          <a:p>
            <a:r>
              <a:rPr lang="en-US" altLang="zh-CN"/>
              <a:t>Napster</a:t>
            </a:r>
            <a:r>
              <a:rPr lang="zh-CN" altLang="en-US"/>
              <a:t>：使用一个中心服务器接收所有的查询，服务器告知去哪下载其所需要的数据</a:t>
            </a:r>
            <a:r>
              <a:rPr lang="zh-CN" altLang="en-US" smtClean="0"/>
              <a:t>。存在</a:t>
            </a:r>
            <a:r>
              <a:rPr lang="zh-CN" altLang="en-US"/>
              <a:t>的问题是中心服务器单点失效导致整个网络瘫痪</a:t>
            </a:r>
            <a:r>
              <a:rPr lang="zh-CN" altLang="en-US" smtClean="0"/>
              <a:t>。</a:t>
            </a:r>
            <a:endParaRPr lang="zh-CN" altLang="en-US"/>
          </a:p>
        </p:txBody>
      </p:sp>
      <p:pic>
        <p:nvPicPr>
          <p:cNvPr id="6" name="内容占位符 5"/>
          <p:cNvPicPr>
            <a:picLocks noGrp="1" noChangeAspect="1"/>
          </p:cNvPicPr>
          <p:nvPr>
            <p:ph idx="1"/>
          </p:nvPr>
        </p:nvPicPr>
        <p:blipFill>
          <a:blip r:embed="rId2"/>
          <a:stretch>
            <a:fillRect/>
          </a:stretch>
        </p:blipFill>
        <p:spPr>
          <a:xfrm>
            <a:off x="1765738" y="1216703"/>
            <a:ext cx="8384010" cy="3491932"/>
          </a:xfrm>
          <a:prstGeom prst="rect">
            <a:avLst/>
          </a:prstGeom>
          <a:ln>
            <a:solidFill>
              <a:schemeClr val="accent1"/>
            </a:solidFill>
          </a:ln>
        </p:spPr>
      </p:pic>
    </p:spTree>
    <p:extLst>
      <p:ext uri="{BB962C8B-B14F-4D97-AF65-F5344CB8AC3E}">
        <p14:creationId xmlns:p14="http://schemas.microsoft.com/office/powerpoint/2010/main" val="2037750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消息泛洪（</a:t>
            </a:r>
            <a:r>
              <a:rPr lang="en-US" altLang="zh-CN" smtClean="0"/>
              <a:t>Gnutella</a:t>
            </a:r>
            <a:r>
              <a:rPr lang="zh-CN" altLang="en-US" smtClean="0"/>
              <a:t>方案）</a:t>
            </a:r>
            <a:endParaRPr lang="zh-CN" altLang="en-US"/>
          </a:p>
        </p:txBody>
      </p:sp>
      <p:sp>
        <p:nvSpPr>
          <p:cNvPr id="5" name="矩形 4"/>
          <p:cNvSpPr/>
          <p:nvPr/>
        </p:nvSpPr>
        <p:spPr>
          <a:xfrm>
            <a:off x="838200" y="5076986"/>
            <a:ext cx="11004331" cy="923330"/>
          </a:xfrm>
          <a:prstGeom prst="rect">
            <a:avLst/>
          </a:prstGeom>
        </p:spPr>
        <p:txBody>
          <a:bodyPr wrap="square">
            <a:spAutoFit/>
          </a:bodyPr>
          <a:lstStyle/>
          <a:p>
            <a:r>
              <a:rPr lang="en-US" altLang="zh-CN"/>
              <a:t>Gnutella</a:t>
            </a:r>
            <a:r>
              <a:rPr lang="zh-CN" altLang="en-US"/>
              <a:t>：使用消息洪泛（</a:t>
            </a:r>
            <a:r>
              <a:rPr lang="en-US" altLang="zh-CN"/>
              <a:t>message flooding</a:t>
            </a:r>
            <a:r>
              <a:rPr lang="zh-CN" altLang="en-US"/>
              <a:t>）来定位数据。一个消息被发到系统内每一个节点，直到找到其需要的数据为止</a:t>
            </a:r>
            <a:r>
              <a:rPr lang="zh-CN" altLang="en-US" smtClean="0"/>
              <a:t>。使用</a:t>
            </a:r>
            <a:r>
              <a:rPr lang="zh-CN" altLang="en-US"/>
              <a:t>生存时间（</a:t>
            </a:r>
            <a:r>
              <a:rPr lang="en-US" altLang="zh-CN"/>
              <a:t>TTL</a:t>
            </a:r>
            <a:r>
              <a:rPr lang="zh-CN" altLang="en-US"/>
              <a:t>）来限制网络内转发消息的数量。存在的问题是消息数与节点数成线性关系，导致网络负载较重</a:t>
            </a:r>
            <a:r>
              <a:rPr lang="zh-CN" altLang="en-US" smtClean="0"/>
              <a:t>。</a:t>
            </a:r>
            <a:endParaRPr lang="zh-CN" altLang="en-US"/>
          </a:p>
        </p:txBody>
      </p:sp>
      <p:pic>
        <p:nvPicPr>
          <p:cNvPr id="4" name="内容占位符 3"/>
          <p:cNvPicPr>
            <a:picLocks noGrp="1" noChangeAspect="1"/>
          </p:cNvPicPr>
          <p:nvPr>
            <p:ph idx="1"/>
          </p:nvPr>
        </p:nvPicPr>
        <p:blipFill>
          <a:blip r:embed="rId2"/>
          <a:stretch>
            <a:fillRect/>
          </a:stretch>
        </p:blipFill>
        <p:spPr>
          <a:xfrm>
            <a:off x="2101740" y="1219144"/>
            <a:ext cx="7517536" cy="3605349"/>
          </a:xfrm>
          <a:prstGeom prst="rect">
            <a:avLst/>
          </a:prstGeom>
          <a:ln>
            <a:solidFill>
              <a:schemeClr val="accent1"/>
            </a:solidFill>
          </a:ln>
        </p:spPr>
      </p:pic>
    </p:spTree>
    <p:extLst>
      <p:ext uri="{BB962C8B-B14F-4D97-AF65-F5344CB8AC3E}">
        <p14:creationId xmlns:p14="http://schemas.microsoft.com/office/powerpoint/2010/main" val="3759974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分布式哈希表</a:t>
            </a:r>
            <a:endParaRPr lang="zh-CN" altLang="en-US"/>
          </a:p>
        </p:txBody>
      </p:sp>
      <p:sp>
        <p:nvSpPr>
          <p:cNvPr id="5" name="矩形 4"/>
          <p:cNvSpPr/>
          <p:nvPr/>
        </p:nvSpPr>
        <p:spPr>
          <a:xfrm>
            <a:off x="701565" y="4782696"/>
            <a:ext cx="11004331" cy="1754326"/>
          </a:xfrm>
          <a:prstGeom prst="rect">
            <a:avLst/>
          </a:prstGeom>
        </p:spPr>
        <p:txBody>
          <a:bodyPr wrap="square">
            <a:spAutoFit/>
          </a:bodyPr>
          <a:lstStyle/>
          <a:p>
            <a:r>
              <a:rPr lang="zh-CN" altLang="en-US"/>
              <a:t>每条文件索引被表示成一个</a:t>
            </a:r>
            <a:r>
              <a:rPr lang="en-US" altLang="zh-CN"/>
              <a:t>(K, V)</a:t>
            </a:r>
            <a:r>
              <a:rPr lang="zh-CN" altLang="en-US"/>
              <a:t>对，</a:t>
            </a:r>
            <a:r>
              <a:rPr lang="en-US" altLang="zh-CN"/>
              <a:t>K</a:t>
            </a:r>
            <a:r>
              <a:rPr lang="zh-CN" altLang="en-US"/>
              <a:t>称为关键字，可以是文件名（或文件的其他描述信息）的哈希值，</a:t>
            </a:r>
            <a:r>
              <a:rPr lang="en-US" altLang="zh-CN"/>
              <a:t>V</a:t>
            </a:r>
            <a:r>
              <a:rPr lang="zh-CN" altLang="en-US"/>
              <a:t>是实际存储文件的节点的 </a:t>
            </a:r>
            <a:r>
              <a:rPr lang="en-US" altLang="zh-CN"/>
              <a:t>IP </a:t>
            </a:r>
            <a:r>
              <a:rPr lang="zh-CN" altLang="en-US"/>
              <a:t>地址（或节点的其他描述信息）。所有的文件索引条目（即所有的（</a:t>
            </a:r>
            <a:r>
              <a:rPr lang="en-US" altLang="zh-CN"/>
              <a:t>K, V</a:t>
            </a:r>
            <a:r>
              <a:rPr lang="zh-CN" altLang="en-US"/>
              <a:t>）对）组成一张大的文件索引哈希表，只要输入目标文件的 </a:t>
            </a:r>
            <a:r>
              <a:rPr lang="en-US" altLang="zh-CN"/>
              <a:t>K </a:t>
            </a:r>
            <a:r>
              <a:rPr lang="zh-CN" altLang="en-US"/>
              <a:t>值，就可以从这张表中查出所有存储该文件的节点地址。然后，再将上面的大文件哈希表分割成很多局部小块，按照特定的规则把这些小块的局部哈希表分布到系统中的所有参与节点上，使得每个节点负责维护其中的一块。 这样，节点查询文件时，只要把查询报文路由到相应的节点即可（该节点维护的哈希表分块中含有要查找的</a:t>
            </a:r>
            <a:r>
              <a:rPr lang="en-US" altLang="zh-CN"/>
              <a:t>(K,V)</a:t>
            </a:r>
            <a:r>
              <a:rPr lang="zh-CN" altLang="en-US"/>
              <a:t>对）。</a:t>
            </a:r>
          </a:p>
        </p:txBody>
      </p:sp>
      <p:pic>
        <p:nvPicPr>
          <p:cNvPr id="6" name="内容占位符 5"/>
          <p:cNvPicPr>
            <a:picLocks noGrp="1" noChangeAspect="1"/>
          </p:cNvPicPr>
          <p:nvPr>
            <p:ph idx="1"/>
          </p:nvPr>
        </p:nvPicPr>
        <p:blipFill>
          <a:blip r:embed="rId2"/>
          <a:stretch>
            <a:fillRect/>
          </a:stretch>
        </p:blipFill>
        <p:spPr>
          <a:xfrm>
            <a:off x="2236405" y="966651"/>
            <a:ext cx="7860966" cy="3542287"/>
          </a:xfrm>
          <a:prstGeom prst="rect">
            <a:avLst/>
          </a:prstGeom>
          <a:ln>
            <a:solidFill>
              <a:schemeClr val="accent1"/>
            </a:solidFill>
          </a:ln>
        </p:spPr>
      </p:pic>
    </p:spTree>
    <p:extLst>
      <p:ext uri="{BB962C8B-B14F-4D97-AF65-F5344CB8AC3E}">
        <p14:creationId xmlns:p14="http://schemas.microsoft.com/office/powerpoint/2010/main" val="3930692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Chord</a:t>
            </a:r>
            <a:endParaRPr lang="zh-CN" altLang="en-US"/>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717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Chord identifier space</a:t>
            </a:r>
            <a:endParaRPr lang="zh-CN" altLang="en-US"/>
          </a:p>
        </p:txBody>
      </p:sp>
      <p:pic>
        <p:nvPicPr>
          <p:cNvPr id="5" name="图片 4"/>
          <p:cNvPicPr>
            <a:picLocks noChangeAspect="1"/>
          </p:cNvPicPr>
          <p:nvPr/>
        </p:nvPicPr>
        <p:blipFill>
          <a:blip r:embed="rId2"/>
          <a:stretch>
            <a:fillRect/>
          </a:stretch>
        </p:blipFill>
        <p:spPr>
          <a:xfrm>
            <a:off x="4259964" y="881879"/>
            <a:ext cx="7932036" cy="4687613"/>
          </a:xfrm>
          <a:prstGeom prst="rect">
            <a:avLst/>
          </a:prstGeom>
        </p:spPr>
      </p:pic>
      <p:sp>
        <p:nvSpPr>
          <p:cNvPr id="8" name="矩形 7"/>
          <p:cNvSpPr/>
          <p:nvPr/>
        </p:nvSpPr>
        <p:spPr>
          <a:xfrm>
            <a:off x="273270" y="881879"/>
            <a:ext cx="4183116" cy="4524315"/>
          </a:xfrm>
          <a:prstGeom prst="rect">
            <a:avLst/>
          </a:prstGeom>
        </p:spPr>
        <p:txBody>
          <a:bodyPr wrap="square">
            <a:spAutoFit/>
          </a:bodyPr>
          <a:lstStyle/>
          <a:p>
            <a:r>
              <a:rPr lang="en-US" altLang="zh-CN"/>
              <a:t>Chord</a:t>
            </a:r>
            <a:r>
              <a:rPr lang="zh-CN" altLang="en-US"/>
              <a:t>通过某个哈希算法（如</a:t>
            </a:r>
            <a:r>
              <a:rPr lang="en-US" altLang="zh-CN"/>
              <a:t>SHA-1</a:t>
            </a:r>
            <a:r>
              <a:rPr lang="zh-CN" altLang="en-US"/>
              <a:t>）为每个</a:t>
            </a:r>
            <a:r>
              <a:rPr lang="en-US" altLang="zh-CN"/>
              <a:t>server node</a:t>
            </a:r>
            <a:r>
              <a:rPr lang="zh-CN" altLang="en-US"/>
              <a:t>或所存储的</a:t>
            </a:r>
            <a:r>
              <a:rPr lang="en-US" altLang="zh-CN"/>
              <a:t>key</a:t>
            </a:r>
            <a:r>
              <a:rPr lang="zh-CN" altLang="en-US"/>
              <a:t>计算出一个</a:t>
            </a:r>
            <a:r>
              <a:rPr lang="en-US" altLang="zh-CN"/>
              <a:t>m</a:t>
            </a:r>
            <a:r>
              <a:rPr lang="zh-CN" altLang="en-US"/>
              <a:t>位的哈希值，统称为</a:t>
            </a:r>
            <a:r>
              <a:rPr lang="en-US" altLang="zh-CN"/>
              <a:t>identifier</a:t>
            </a:r>
            <a:r>
              <a:rPr lang="zh-CN" altLang="en-US"/>
              <a:t>。对于</a:t>
            </a:r>
            <a:r>
              <a:rPr lang="en-US" altLang="zh-CN"/>
              <a:t>server node</a:t>
            </a:r>
            <a:r>
              <a:rPr lang="zh-CN" altLang="en-US"/>
              <a:t>，其</a:t>
            </a:r>
            <a:r>
              <a:rPr lang="en-US" altLang="zh-CN"/>
              <a:t>identifier</a:t>
            </a:r>
            <a:r>
              <a:rPr lang="zh-CN" altLang="en-US"/>
              <a:t>通过</a:t>
            </a:r>
            <a:r>
              <a:rPr lang="en-US" altLang="zh-CN"/>
              <a:t>hashing IP address</a:t>
            </a:r>
            <a:r>
              <a:rPr lang="zh-CN" altLang="en-US"/>
              <a:t>得到</a:t>
            </a:r>
            <a:r>
              <a:rPr lang="zh-CN" altLang="en-US" smtClean="0"/>
              <a:t>。</a:t>
            </a:r>
            <a:endParaRPr lang="zh-CN" altLang="en-US"/>
          </a:p>
          <a:p>
            <a:endParaRPr lang="en-US" altLang="zh-CN" smtClean="0"/>
          </a:p>
          <a:p>
            <a:r>
              <a:rPr lang="zh-CN" altLang="en-US" smtClean="0"/>
              <a:t>所有</a:t>
            </a:r>
            <a:r>
              <a:rPr lang="en-US" altLang="zh-CN"/>
              <a:t>identifiers</a:t>
            </a:r>
            <a:r>
              <a:rPr lang="zh-CN" altLang="en-US"/>
              <a:t>（不论是</a:t>
            </a:r>
            <a:r>
              <a:rPr lang="en-US" altLang="zh-CN"/>
              <a:t>node</a:t>
            </a:r>
            <a:r>
              <a:rPr lang="zh-CN" altLang="en-US"/>
              <a:t>还是</a:t>
            </a:r>
            <a:r>
              <a:rPr lang="en-US" altLang="zh-CN"/>
              <a:t>key</a:t>
            </a:r>
            <a:r>
              <a:rPr lang="zh-CN" altLang="en-US"/>
              <a:t>）都在取</a:t>
            </a:r>
            <a:r>
              <a:rPr lang="zh-CN" altLang="en-US" smtClean="0"/>
              <a:t>模 </a:t>
            </a:r>
            <a:r>
              <a:rPr lang="en-US" altLang="zh-CN" b="1" smtClean="0"/>
              <a:t>2</a:t>
            </a:r>
            <a:r>
              <a:rPr lang="en-US" altLang="zh-CN" b="1" baseline="30000" smtClean="0"/>
              <a:t>m </a:t>
            </a:r>
            <a:r>
              <a:rPr lang="zh-CN" altLang="en-US" smtClean="0"/>
              <a:t>后</a:t>
            </a:r>
            <a:r>
              <a:rPr lang="zh-CN" altLang="en-US"/>
              <a:t>按顺序排列在一个环上，该环称为</a:t>
            </a:r>
            <a:r>
              <a:rPr lang="en-US" altLang="zh-CN"/>
              <a:t>identifier space</a:t>
            </a:r>
            <a:r>
              <a:rPr lang="zh-CN" altLang="en-US"/>
              <a:t>。对于一个</a:t>
            </a:r>
            <a:r>
              <a:rPr lang="en-US" altLang="zh-CN"/>
              <a:t>identifier</a:t>
            </a:r>
            <a:r>
              <a:rPr lang="zh-CN" altLang="en-US"/>
              <a:t>为</a:t>
            </a:r>
            <a:r>
              <a:rPr lang="en-US" altLang="zh-CN"/>
              <a:t>k</a:t>
            </a:r>
            <a:r>
              <a:rPr lang="zh-CN" altLang="en-US"/>
              <a:t>的</a:t>
            </a:r>
            <a:r>
              <a:rPr lang="en-US" altLang="zh-CN"/>
              <a:t>key</a:t>
            </a:r>
            <a:r>
              <a:rPr lang="zh-CN" altLang="en-US"/>
              <a:t>（即哈希值为</a:t>
            </a:r>
            <a:r>
              <a:rPr lang="en-US" altLang="zh-CN"/>
              <a:t>k</a:t>
            </a:r>
            <a:r>
              <a:rPr lang="zh-CN" altLang="en-US"/>
              <a:t>），它由环上第一个</a:t>
            </a:r>
            <a:r>
              <a:rPr lang="en-US" altLang="zh-CN"/>
              <a:t>identifier</a:t>
            </a:r>
            <a:r>
              <a:rPr lang="zh-CN" altLang="en-US"/>
              <a:t>不小于</a:t>
            </a:r>
            <a:r>
              <a:rPr lang="en-US" altLang="zh-CN"/>
              <a:t>k</a:t>
            </a:r>
            <a:r>
              <a:rPr lang="zh-CN" altLang="en-US"/>
              <a:t>的</a:t>
            </a:r>
            <a:r>
              <a:rPr lang="en-US" altLang="zh-CN"/>
              <a:t>node</a:t>
            </a:r>
            <a:r>
              <a:rPr lang="zh-CN" altLang="en-US"/>
              <a:t>负责维护。该</a:t>
            </a:r>
            <a:r>
              <a:rPr lang="en-US" altLang="zh-CN"/>
              <a:t>node</a:t>
            </a:r>
            <a:r>
              <a:rPr lang="zh-CN" altLang="en-US"/>
              <a:t>叫做</a:t>
            </a:r>
            <a:r>
              <a:rPr lang="en-US" altLang="zh-CN"/>
              <a:t>identifier k</a:t>
            </a:r>
            <a:r>
              <a:rPr lang="zh-CN" altLang="en-US"/>
              <a:t>的</a:t>
            </a:r>
            <a:r>
              <a:rPr lang="en-US" altLang="zh-CN"/>
              <a:t>successor node</a:t>
            </a:r>
            <a:r>
              <a:rPr lang="zh-CN" altLang="en-US"/>
              <a:t>，记作</a:t>
            </a:r>
            <a:r>
              <a:rPr lang="en-US" altLang="zh-CN"/>
              <a:t>successor(k)</a:t>
            </a:r>
            <a:r>
              <a:rPr lang="zh-CN" altLang="en-US"/>
              <a:t>。再直观一点的讲，</a:t>
            </a:r>
            <a:r>
              <a:rPr lang="en-US" altLang="zh-CN"/>
              <a:t>successor(k)</a:t>
            </a:r>
            <a:r>
              <a:rPr lang="zh-CN" altLang="en-US"/>
              <a:t>是环上从</a:t>
            </a:r>
            <a:r>
              <a:rPr lang="en-US" altLang="zh-CN"/>
              <a:t>k</a:t>
            </a:r>
            <a:r>
              <a:rPr lang="zh-CN" altLang="en-US"/>
              <a:t>顺时针起（包括</a:t>
            </a:r>
            <a:r>
              <a:rPr lang="en-US" altLang="zh-CN"/>
              <a:t>k</a:t>
            </a:r>
            <a:r>
              <a:rPr lang="zh-CN" altLang="en-US"/>
              <a:t>本身）第一个遇到的</a:t>
            </a:r>
            <a:r>
              <a:rPr lang="en-US" altLang="zh-CN"/>
              <a:t>node</a:t>
            </a:r>
            <a:r>
              <a:rPr lang="zh-CN" altLang="en-US"/>
              <a:t>。</a:t>
            </a:r>
          </a:p>
        </p:txBody>
      </p:sp>
      <p:sp>
        <p:nvSpPr>
          <p:cNvPr id="9" name="矩形 8"/>
          <p:cNvSpPr/>
          <p:nvPr/>
        </p:nvSpPr>
        <p:spPr>
          <a:xfrm>
            <a:off x="273270" y="5528041"/>
            <a:ext cx="11403723" cy="923330"/>
          </a:xfrm>
          <a:prstGeom prst="rect">
            <a:avLst/>
          </a:prstGeom>
        </p:spPr>
        <p:txBody>
          <a:bodyPr wrap="square">
            <a:spAutoFit/>
          </a:bodyPr>
          <a:lstStyle/>
          <a:p>
            <a:r>
              <a:rPr lang="zh-CN" altLang="en-US">
                <a:solidFill>
                  <a:srgbClr val="0070C0"/>
                </a:solidFill>
              </a:rPr>
              <a:t>图中系统由三个</a:t>
            </a:r>
            <a:r>
              <a:rPr lang="en-US" altLang="zh-CN">
                <a:solidFill>
                  <a:srgbClr val="0070C0"/>
                </a:solidFill>
              </a:rPr>
              <a:t>nodes</a:t>
            </a:r>
            <a:r>
              <a:rPr lang="zh-CN" altLang="en-US">
                <a:solidFill>
                  <a:srgbClr val="0070C0"/>
                </a:solidFill>
              </a:rPr>
              <a:t>构成，其</a:t>
            </a:r>
            <a:r>
              <a:rPr lang="en-US" altLang="zh-CN">
                <a:solidFill>
                  <a:srgbClr val="0070C0"/>
                </a:solidFill>
              </a:rPr>
              <a:t>identifier</a:t>
            </a:r>
            <a:r>
              <a:rPr lang="zh-CN" altLang="en-US">
                <a:solidFill>
                  <a:srgbClr val="0070C0"/>
                </a:solidFill>
              </a:rPr>
              <a:t>分别为</a:t>
            </a:r>
            <a:r>
              <a:rPr lang="en-US" altLang="zh-CN">
                <a:solidFill>
                  <a:srgbClr val="0070C0"/>
                </a:solidFill>
              </a:rPr>
              <a:t>0, 1, 3</a:t>
            </a:r>
            <a:r>
              <a:rPr lang="zh-CN" altLang="en-US">
                <a:solidFill>
                  <a:srgbClr val="0070C0"/>
                </a:solidFill>
              </a:rPr>
              <a:t>。对于</a:t>
            </a:r>
            <a:r>
              <a:rPr lang="en-US" altLang="zh-CN">
                <a:solidFill>
                  <a:srgbClr val="0070C0"/>
                </a:solidFill>
              </a:rPr>
              <a:t>identifier 1</a:t>
            </a:r>
            <a:r>
              <a:rPr lang="zh-CN" altLang="en-US">
                <a:solidFill>
                  <a:srgbClr val="0070C0"/>
                </a:solidFill>
              </a:rPr>
              <a:t>，由于其对应位置上正好有一个</a:t>
            </a:r>
            <a:r>
              <a:rPr lang="en-US" altLang="zh-CN">
                <a:solidFill>
                  <a:srgbClr val="0070C0"/>
                </a:solidFill>
              </a:rPr>
              <a:t>node</a:t>
            </a:r>
            <a:r>
              <a:rPr lang="zh-CN" altLang="en-US">
                <a:solidFill>
                  <a:srgbClr val="0070C0"/>
                </a:solidFill>
              </a:rPr>
              <a:t>，因此</a:t>
            </a:r>
            <a:r>
              <a:rPr lang="en-US" altLang="zh-CN">
                <a:solidFill>
                  <a:srgbClr val="0070C0"/>
                </a:solidFill>
              </a:rPr>
              <a:t>successor(1) = 1</a:t>
            </a:r>
            <a:r>
              <a:rPr lang="zh-CN" altLang="en-US">
                <a:solidFill>
                  <a:srgbClr val="0070C0"/>
                </a:solidFill>
              </a:rPr>
              <a:t>。对于</a:t>
            </a:r>
            <a:r>
              <a:rPr lang="en-US" altLang="zh-CN">
                <a:solidFill>
                  <a:srgbClr val="0070C0"/>
                </a:solidFill>
              </a:rPr>
              <a:t>identifier 2</a:t>
            </a:r>
            <a:r>
              <a:rPr lang="zh-CN" altLang="en-US">
                <a:solidFill>
                  <a:srgbClr val="0070C0"/>
                </a:solidFill>
              </a:rPr>
              <a:t>，顺时针起第一个遇到的是</a:t>
            </a:r>
            <a:r>
              <a:rPr lang="en-US" altLang="zh-CN">
                <a:solidFill>
                  <a:srgbClr val="0070C0"/>
                </a:solidFill>
              </a:rPr>
              <a:t>node 3</a:t>
            </a:r>
            <a:r>
              <a:rPr lang="zh-CN" altLang="en-US">
                <a:solidFill>
                  <a:srgbClr val="0070C0"/>
                </a:solidFill>
              </a:rPr>
              <a:t>，因此</a:t>
            </a:r>
            <a:r>
              <a:rPr lang="en-US" altLang="zh-CN">
                <a:solidFill>
                  <a:srgbClr val="0070C0"/>
                </a:solidFill>
              </a:rPr>
              <a:t>successor(2) = 3</a:t>
            </a:r>
            <a:r>
              <a:rPr lang="zh-CN" altLang="en-US">
                <a:solidFill>
                  <a:srgbClr val="0070C0"/>
                </a:solidFill>
              </a:rPr>
              <a:t>。同理可得，</a:t>
            </a:r>
            <a:r>
              <a:rPr lang="en-US" altLang="zh-CN">
                <a:solidFill>
                  <a:srgbClr val="0070C0"/>
                </a:solidFill>
              </a:rPr>
              <a:t>successor(6) = 0</a:t>
            </a:r>
            <a:r>
              <a:rPr lang="zh-CN" altLang="en-US">
                <a:solidFill>
                  <a:srgbClr val="0070C0"/>
                </a:solidFill>
              </a:rPr>
              <a:t>。</a:t>
            </a:r>
          </a:p>
        </p:txBody>
      </p:sp>
    </p:spTree>
    <p:extLst>
      <p:ext uri="{BB962C8B-B14F-4D97-AF65-F5344CB8AC3E}">
        <p14:creationId xmlns:p14="http://schemas.microsoft.com/office/powerpoint/2010/main" val="2235212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Chord finger table</a:t>
            </a:r>
            <a:endParaRPr lang="zh-CN" altLang="en-US"/>
          </a:p>
        </p:txBody>
      </p:sp>
      <p:sp>
        <p:nvSpPr>
          <p:cNvPr id="8" name="矩形 7"/>
          <p:cNvSpPr/>
          <p:nvPr/>
        </p:nvSpPr>
        <p:spPr>
          <a:xfrm>
            <a:off x="273270" y="881879"/>
            <a:ext cx="4183116" cy="2585323"/>
          </a:xfrm>
          <a:prstGeom prst="rect">
            <a:avLst/>
          </a:prstGeom>
        </p:spPr>
        <p:txBody>
          <a:bodyPr wrap="square">
            <a:spAutoFit/>
          </a:bodyPr>
          <a:lstStyle/>
          <a:p>
            <a:r>
              <a:rPr lang="zh-CN" altLang="en-US"/>
              <a:t>为了加速查询过程，</a:t>
            </a:r>
            <a:r>
              <a:rPr lang="en-US" altLang="zh-CN"/>
              <a:t>Chord</a:t>
            </a:r>
            <a:r>
              <a:rPr lang="zh-CN" altLang="en-US"/>
              <a:t>在该基础上又增加了一些路由信息。仍记 </a:t>
            </a:r>
            <a:r>
              <a:rPr lang="en-US" altLang="zh-CN" smtClean="0"/>
              <a:t>m </a:t>
            </a:r>
            <a:r>
              <a:rPr lang="zh-CN" altLang="en-US"/>
              <a:t>为哈希值的位数，每个</a:t>
            </a:r>
            <a:r>
              <a:rPr lang="en-US" altLang="zh-CN"/>
              <a:t>node</a:t>
            </a:r>
            <a:r>
              <a:rPr lang="zh-CN" altLang="en-US"/>
              <a:t>都维护一个长度</a:t>
            </a:r>
            <a:r>
              <a:rPr lang="zh-CN" altLang="en-US" smtClean="0"/>
              <a:t>为 </a:t>
            </a:r>
            <a:r>
              <a:rPr lang="en-US" altLang="zh-CN" smtClean="0"/>
              <a:t>m </a:t>
            </a:r>
            <a:r>
              <a:rPr lang="zh-CN" altLang="en-US"/>
              <a:t>的表，称为</a:t>
            </a:r>
            <a:r>
              <a:rPr lang="en-US" altLang="zh-CN"/>
              <a:t>finger table</a:t>
            </a:r>
            <a:r>
              <a:rPr lang="zh-CN" altLang="en-US"/>
              <a:t>。对于一个</a:t>
            </a:r>
            <a:r>
              <a:rPr lang="en-US" altLang="zh-CN"/>
              <a:t>identifier</a:t>
            </a:r>
            <a:r>
              <a:rPr lang="zh-CN" altLang="en-US"/>
              <a:t>为 </a:t>
            </a:r>
            <a:r>
              <a:rPr lang="en-US" altLang="zh-CN" smtClean="0"/>
              <a:t>n </a:t>
            </a:r>
            <a:r>
              <a:rPr lang="zh-CN" altLang="en-US"/>
              <a:t>的</a:t>
            </a:r>
            <a:r>
              <a:rPr lang="en-US" altLang="zh-CN"/>
              <a:t>node</a:t>
            </a:r>
            <a:r>
              <a:rPr lang="zh-CN" altLang="en-US"/>
              <a:t>，其</a:t>
            </a:r>
            <a:r>
              <a:rPr lang="en-US" altLang="zh-CN"/>
              <a:t>finger table</a:t>
            </a:r>
            <a:r>
              <a:rPr lang="zh-CN" altLang="en-US"/>
              <a:t>中的第 </a:t>
            </a:r>
            <a:r>
              <a:rPr lang="en-US" altLang="zh-CN" smtClean="0">
                <a:solidFill>
                  <a:srgbClr val="0070C0"/>
                </a:solidFill>
              </a:rPr>
              <a:t>i</a:t>
            </a:r>
            <a:r>
              <a:rPr lang="en-US" altLang="zh-CN" smtClean="0"/>
              <a:t> </a:t>
            </a:r>
            <a:r>
              <a:rPr lang="zh-CN" altLang="en-US"/>
              <a:t>项存储了在 </a:t>
            </a:r>
            <a:r>
              <a:rPr lang="en-US" altLang="zh-CN" smtClean="0">
                <a:solidFill>
                  <a:srgbClr val="0070C0"/>
                </a:solidFill>
              </a:rPr>
              <a:t>(n </a:t>
            </a:r>
            <a:r>
              <a:rPr lang="en-US" altLang="zh-CN">
                <a:solidFill>
                  <a:srgbClr val="0070C0"/>
                </a:solidFill>
              </a:rPr>
              <a:t>+ 2</a:t>
            </a:r>
            <a:r>
              <a:rPr lang="en-US" altLang="zh-CN" baseline="30000">
                <a:solidFill>
                  <a:srgbClr val="0070C0"/>
                </a:solidFill>
              </a:rPr>
              <a:t>i-1</a:t>
            </a:r>
            <a:r>
              <a:rPr lang="en-US" altLang="zh-CN">
                <a:solidFill>
                  <a:srgbClr val="0070C0"/>
                </a:solidFill>
              </a:rPr>
              <a:t>) mod 2</a:t>
            </a:r>
            <a:r>
              <a:rPr lang="en-US" altLang="zh-CN" baseline="30000">
                <a:solidFill>
                  <a:srgbClr val="0070C0"/>
                </a:solidFill>
              </a:rPr>
              <a:t>m</a:t>
            </a:r>
            <a:r>
              <a:rPr lang="en-US" altLang="zh-CN" smtClean="0"/>
              <a:t> </a:t>
            </a:r>
            <a:r>
              <a:rPr lang="zh-CN" altLang="en-US"/>
              <a:t>之后环上的第一个</a:t>
            </a:r>
            <a:r>
              <a:rPr lang="en-US" altLang="zh-CN"/>
              <a:t>node </a:t>
            </a:r>
            <a:r>
              <a:rPr lang="en-US" altLang="zh-CN" i="1" smtClean="0"/>
              <a:t>s</a:t>
            </a:r>
            <a:r>
              <a:rPr lang="en-US" altLang="zh-CN" smtClean="0"/>
              <a:t> </a:t>
            </a:r>
            <a:r>
              <a:rPr lang="zh-CN" altLang="en-US"/>
              <a:t>。也就是说， </a:t>
            </a:r>
            <a:r>
              <a:rPr lang="en-US" altLang="zh-CN" smtClean="0"/>
              <a:t>s = successor((n + 2</a:t>
            </a:r>
            <a:r>
              <a:rPr lang="en-US" altLang="zh-CN" baseline="30000" smtClean="0"/>
              <a:t>i-1</a:t>
            </a:r>
            <a:r>
              <a:rPr lang="en-US" altLang="zh-CN" smtClean="0"/>
              <a:t>)) </a:t>
            </a:r>
            <a:r>
              <a:rPr lang="zh-CN" altLang="en-US"/>
              <a:t>。</a:t>
            </a:r>
            <a:r>
              <a:rPr lang="en-US" altLang="zh-CN"/>
              <a:t>node </a:t>
            </a:r>
            <a:r>
              <a:rPr lang="en-US" altLang="zh-CN" smtClean="0"/>
              <a:t>s </a:t>
            </a:r>
            <a:r>
              <a:rPr lang="zh-CN" altLang="en-US"/>
              <a:t>称为</a:t>
            </a:r>
            <a:r>
              <a:rPr lang="en-US" altLang="zh-CN"/>
              <a:t>node </a:t>
            </a:r>
            <a:r>
              <a:rPr lang="en-US" altLang="zh-CN" smtClean="0"/>
              <a:t>n </a:t>
            </a:r>
            <a:r>
              <a:rPr lang="zh-CN" altLang="en-US"/>
              <a:t>的第 </a:t>
            </a:r>
            <a:r>
              <a:rPr lang="en-US" altLang="zh-CN" smtClean="0"/>
              <a:t>i </a:t>
            </a:r>
            <a:r>
              <a:rPr lang="zh-CN" altLang="en-US"/>
              <a:t>个</a:t>
            </a:r>
            <a:r>
              <a:rPr lang="en-US" altLang="zh-CN"/>
              <a:t>finger</a:t>
            </a:r>
            <a:r>
              <a:rPr lang="zh-CN" altLang="en-US" smtClean="0"/>
              <a:t>。</a:t>
            </a:r>
            <a:endParaRPr lang="zh-CN" altLang="en-US"/>
          </a:p>
        </p:txBody>
      </p:sp>
      <p:sp>
        <p:nvSpPr>
          <p:cNvPr id="9" name="矩形 8"/>
          <p:cNvSpPr/>
          <p:nvPr/>
        </p:nvSpPr>
        <p:spPr>
          <a:xfrm>
            <a:off x="273270" y="3710500"/>
            <a:ext cx="11403723" cy="2862322"/>
          </a:xfrm>
          <a:prstGeom prst="rect">
            <a:avLst/>
          </a:prstGeom>
        </p:spPr>
        <p:txBody>
          <a:bodyPr wrap="square">
            <a:spAutoFit/>
          </a:bodyPr>
          <a:lstStyle/>
          <a:p>
            <a:r>
              <a:rPr lang="zh-CN" altLang="en-US">
                <a:solidFill>
                  <a:srgbClr val="0070C0"/>
                </a:solidFill>
              </a:rPr>
              <a:t>以</a:t>
            </a:r>
            <a:r>
              <a:rPr lang="en-US" altLang="zh-CN">
                <a:solidFill>
                  <a:srgbClr val="0070C0"/>
                </a:solidFill>
              </a:rPr>
              <a:t>node 1</a:t>
            </a:r>
            <a:r>
              <a:rPr lang="zh-CN" altLang="en-US">
                <a:solidFill>
                  <a:srgbClr val="0070C0"/>
                </a:solidFill>
              </a:rPr>
              <a:t>为例</a:t>
            </a:r>
            <a:r>
              <a:rPr lang="zh-CN" altLang="en-US" smtClean="0">
                <a:solidFill>
                  <a:srgbClr val="0070C0"/>
                </a:solidFill>
              </a:rPr>
              <a:t>：</a:t>
            </a:r>
            <a:endParaRPr lang="zh-CN" altLang="en-US">
              <a:solidFill>
                <a:srgbClr val="0070C0"/>
              </a:solidFill>
            </a:endParaRPr>
          </a:p>
          <a:p>
            <a:r>
              <a:rPr lang="en-US" altLang="zh-CN" smtClean="0">
                <a:solidFill>
                  <a:srgbClr val="0070C0"/>
                </a:solidFill>
              </a:rPr>
              <a:t>f[1].start = 1 +2</a:t>
            </a:r>
            <a:r>
              <a:rPr lang="en-US" altLang="zh-CN" baseline="30000" smtClean="0">
                <a:solidFill>
                  <a:srgbClr val="0070C0"/>
                </a:solidFill>
              </a:rPr>
              <a:t>0</a:t>
            </a:r>
            <a:r>
              <a:rPr lang="en-US" altLang="zh-CN" smtClean="0">
                <a:solidFill>
                  <a:srgbClr val="0070C0"/>
                </a:solidFill>
              </a:rPr>
              <a:t> = 2, f[1].node = successor(2) = 3</a:t>
            </a:r>
            <a:endParaRPr lang="en-US" altLang="zh-CN">
              <a:solidFill>
                <a:srgbClr val="0070C0"/>
              </a:solidFill>
            </a:endParaRPr>
          </a:p>
          <a:p>
            <a:r>
              <a:rPr lang="en-US" altLang="zh-CN" smtClean="0">
                <a:solidFill>
                  <a:srgbClr val="0070C0"/>
                </a:solidFill>
              </a:rPr>
              <a:t>f[2].</a:t>
            </a:r>
            <a:r>
              <a:rPr lang="en-US" altLang="zh-CN">
                <a:solidFill>
                  <a:srgbClr val="0070C0"/>
                </a:solidFill>
              </a:rPr>
              <a:t>start = 1 +</a:t>
            </a:r>
            <a:r>
              <a:rPr lang="en-US" altLang="zh-CN" smtClean="0">
                <a:solidFill>
                  <a:srgbClr val="0070C0"/>
                </a:solidFill>
              </a:rPr>
              <a:t>2</a:t>
            </a:r>
            <a:r>
              <a:rPr lang="en-US" altLang="zh-CN" baseline="30000" smtClean="0">
                <a:solidFill>
                  <a:srgbClr val="0070C0"/>
                </a:solidFill>
              </a:rPr>
              <a:t>1</a:t>
            </a:r>
            <a:r>
              <a:rPr lang="en-US" altLang="zh-CN" smtClean="0">
                <a:solidFill>
                  <a:srgbClr val="0070C0"/>
                </a:solidFill>
              </a:rPr>
              <a:t> </a:t>
            </a:r>
            <a:r>
              <a:rPr lang="en-US" altLang="zh-CN">
                <a:solidFill>
                  <a:srgbClr val="0070C0"/>
                </a:solidFill>
              </a:rPr>
              <a:t>= </a:t>
            </a:r>
            <a:r>
              <a:rPr lang="en-US" altLang="zh-CN" smtClean="0">
                <a:solidFill>
                  <a:srgbClr val="0070C0"/>
                </a:solidFill>
              </a:rPr>
              <a:t>3, f[2].</a:t>
            </a:r>
            <a:r>
              <a:rPr lang="en-US" altLang="zh-CN">
                <a:solidFill>
                  <a:srgbClr val="0070C0"/>
                </a:solidFill>
              </a:rPr>
              <a:t>node = </a:t>
            </a:r>
            <a:r>
              <a:rPr lang="en-US" altLang="zh-CN" smtClean="0">
                <a:solidFill>
                  <a:srgbClr val="0070C0"/>
                </a:solidFill>
              </a:rPr>
              <a:t>successor(3) </a:t>
            </a:r>
            <a:r>
              <a:rPr lang="en-US" altLang="zh-CN">
                <a:solidFill>
                  <a:srgbClr val="0070C0"/>
                </a:solidFill>
              </a:rPr>
              <a:t>= </a:t>
            </a:r>
            <a:r>
              <a:rPr lang="en-US" altLang="zh-CN" smtClean="0">
                <a:solidFill>
                  <a:srgbClr val="0070C0"/>
                </a:solidFill>
              </a:rPr>
              <a:t>3</a:t>
            </a:r>
            <a:endParaRPr lang="en-US" altLang="zh-CN">
              <a:solidFill>
                <a:srgbClr val="0070C0"/>
              </a:solidFill>
            </a:endParaRPr>
          </a:p>
          <a:p>
            <a:r>
              <a:rPr lang="en-US" altLang="zh-CN" smtClean="0">
                <a:solidFill>
                  <a:srgbClr val="0070C0"/>
                </a:solidFill>
              </a:rPr>
              <a:t>f[3].</a:t>
            </a:r>
            <a:r>
              <a:rPr lang="en-US" altLang="zh-CN">
                <a:solidFill>
                  <a:srgbClr val="0070C0"/>
                </a:solidFill>
              </a:rPr>
              <a:t>start = 1 +</a:t>
            </a:r>
            <a:r>
              <a:rPr lang="en-US" altLang="zh-CN" smtClean="0">
                <a:solidFill>
                  <a:srgbClr val="0070C0"/>
                </a:solidFill>
              </a:rPr>
              <a:t>2</a:t>
            </a:r>
            <a:r>
              <a:rPr lang="en-US" altLang="zh-CN" baseline="30000" smtClean="0">
                <a:solidFill>
                  <a:srgbClr val="0070C0"/>
                </a:solidFill>
              </a:rPr>
              <a:t>2</a:t>
            </a:r>
            <a:r>
              <a:rPr lang="en-US" altLang="zh-CN" smtClean="0">
                <a:solidFill>
                  <a:srgbClr val="0070C0"/>
                </a:solidFill>
              </a:rPr>
              <a:t> </a:t>
            </a:r>
            <a:r>
              <a:rPr lang="en-US" altLang="zh-CN">
                <a:solidFill>
                  <a:srgbClr val="0070C0"/>
                </a:solidFill>
              </a:rPr>
              <a:t>= </a:t>
            </a:r>
            <a:r>
              <a:rPr lang="en-US" altLang="zh-CN" smtClean="0">
                <a:solidFill>
                  <a:srgbClr val="0070C0"/>
                </a:solidFill>
              </a:rPr>
              <a:t>5, f[3].</a:t>
            </a:r>
            <a:r>
              <a:rPr lang="en-US" altLang="zh-CN">
                <a:solidFill>
                  <a:srgbClr val="0070C0"/>
                </a:solidFill>
              </a:rPr>
              <a:t>node = </a:t>
            </a:r>
            <a:r>
              <a:rPr lang="en-US" altLang="zh-CN" smtClean="0">
                <a:solidFill>
                  <a:srgbClr val="0070C0"/>
                </a:solidFill>
              </a:rPr>
              <a:t>successor(5) </a:t>
            </a:r>
            <a:r>
              <a:rPr lang="en-US" altLang="zh-CN">
                <a:solidFill>
                  <a:srgbClr val="0070C0"/>
                </a:solidFill>
              </a:rPr>
              <a:t>= 0</a:t>
            </a:r>
            <a:endParaRPr lang="en-US" altLang="zh-CN" smtClean="0">
              <a:solidFill>
                <a:srgbClr val="0070C0"/>
              </a:solidFill>
            </a:endParaRPr>
          </a:p>
          <a:p>
            <a:endParaRPr lang="en-US" altLang="zh-CN">
              <a:solidFill>
                <a:srgbClr val="0070C0"/>
              </a:solidFill>
            </a:endParaRPr>
          </a:p>
          <a:p>
            <a:r>
              <a:rPr lang="zh-CN" altLang="en-US" smtClean="0">
                <a:solidFill>
                  <a:srgbClr val="0070C0"/>
                </a:solidFill>
              </a:rPr>
              <a:t>对于</a:t>
            </a:r>
            <a:r>
              <a:rPr lang="zh-CN" altLang="en-US">
                <a:solidFill>
                  <a:srgbClr val="0070C0"/>
                </a:solidFill>
              </a:rPr>
              <a:t>一个</a:t>
            </a:r>
            <a:r>
              <a:rPr lang="en-US" altLang="zh-CN">
                <a:solidFill>
                  <a:srgbClr val="0070C0"/>
                </a:solidFill>
              </a:rPr>
              <a:t>node n</a:t>
            </a:r>
            <a:r>
              <a:rPr lang="zh-CN" altLang="en-US">
                <a:solidFill>
                  <a:srgbClr val="0070C0"/>
                </a:solidFill>
              </a:rPr>
              <a:t>，由于其</a:t>
            </a:r>
            <a:r>
              <a:rPr lang="en-US" altLang="zh-CN">
                <a:solidFill>
                  <a:srgbClr val="0070C0"/>
                </a:solidFill>
              </a:rPr>
              <a:t>finger table</a:t>
            </a:r>
            <a:r>
              <a:rPr lang="zh-CN" altLang="en-US">
                <a:solidFill>
                  <a:srgbClr val="0070C0"/>
                </a:solidFill>
              </a:rPr>
              <a:t>的第一行永远对应环上直接与</a:t>
            </a:r>
            <a:r>
              <a:rPr lang="en-US" altLang="zh-CN">
                <a:solidFill>
                  <a:srgbClr val="0070C0"/>
                </a:solidFill>
              </a:rPr>
              <a:t>n</a:t>
            </a:r>
            <a:r>
              <a:rPr lang="zh-CN" altLang="en-US">
                <a:solidFill>
                  <a:srgbClr val="0070C0"/>
                </a:solidFill>
              </a:rPr>
              <a:t>相邻的下一个节点，为方便起见，我们简称</a:t>
            </a:r>
            <a:r>
              <a:rPr lang="en-US" altLang="zh-CN">
                <a:solidFill>
                  <a:srgbClr val="0070C0"/>
                </a:solidFill>
              </a:rPr>
              <a:t>finger[1].node</a:t>
            </a:r>
            <a:r>
              <a:rPr lang="zh-CN" altLang="en-US">
                <a:solidFill>
                  <a:srgbClr val="0070C0"/>
                </a:solidFill>
              </a:rPr>
              <a:t>为</a:t>
            </a:r>
            <a:r>
              <a:rPr lang="en-US" altLang="zh-CN">
                <a:solidFill>
                  <a:srgbClr val="0070C0"/>
                </a:solidFill>
              </a:rPr>
              <a:t>node n</a:t>
            </a:r>
            <a:r>
              <a:rPr lang="zh-CN" altLang="en-US">
                <a:solidFill>
                  <a:srgbClr val="0070C0"/>
                </a:solidFill>
              </a:rPr>
              <a:t>的</a:t>
            </a:r>
            <a:r>
              <a:rPr lang="en-US" altLang="zh-CN">
                <a:solidFill>
                  <a:srgbClr val="0070C0"/>
                </a:solidFill>
              </a:rPr>
              <a:t>successor</a:t>
            </a:r>
            <a:r>
              <a:rPr lang="zh-CN" altLang="en-US" smtClean="0">
                <a:solidFill>
                  <a:srgbClr val="0070C0"/>
                </a:solidFill>
              </a:rPr>
              <a:t>。</a:t>
            </a:r>
            <a:endParaRPr lang="zh-CN" altLang="en-US">
              <a:solidFill>
                <a:srgbClr val="0070C0"/>
              </a:solidFill>
            </a:endParaRPr>
          </a:p>
          <a:p>
            <a:r>
              <a:rPr lang="en-US" altLang="zh-CN">
                <a:solidFill>
                  <a:srgbClr val="0070C0"/>
                </a:solidFill>
              </a:rPr>
              <a:t>Finger table</a:t>
            </a:r>
            <a:r>
              <a:rPr lang="zh-CN" altLang="en-US">
                <a:solidFill>
                  <a:srgbClr val="0070C0"/>
                </a:solidFill>
              </a:rPr>
              <a:t>的设计使得每个</a:t>
            </a:r>
            <a:r>
              <a:rPr lang="en-US" altLang="zh-CN">
                <a:solidFill>
                  <a:srgbClr val="0070C0"/>
                </a:solidFill>
              </a:rPr>
              <a:t>node</a:t>
            </a:r>
            <a:r>
              <a:rPr lang="zh-CN" altLang="en-US">
                <a:solidFill>
                  <a:srgbClr val="0070C0"/>
                </a:solidFill>
              </a:rPr>
              <a:t>存储的信息相对总</a:t>
            </a:r>
            <a:r>
              <a:rPr lang="en-US" altLang="zh-CN">
                <a:solidFill>
                  <a:srgbClr val="0070C0"/>
                </a:solidFill>
              </a:rPr>
              <a:t>node</a:t>
            </a:r>
            <a:r>
              <a:rPr lang="zh-CN" altLang="en-US">
                <a:solidFill>
                  <a:srgbClr val="0070C0"/>
                </a:solidFill>
              </a:rPr>
              <a:t>数量来说仍然只是很少的一部分。不过，这种设计并不保证任意一个</a:t>
            </a:r>
            <a:r>
              <a:rPr lang="en-US" altLang="zh-CN">
                <a:solidFill>
                  <a:srgbClr val="0070C0"/>
                </a:solidFill>
              </a:rPr>
              <a:t>identifier k</a:t>
            </a:r>
            <a:r>
              <a:rPr lang="zh-CN" altLang="en-US">
                <a:solidFill>
                  <a:srgbClr val="0070C0"/>
                </a:solidFill>
              </a:rPr>
              <a:t>都能被</a:t>
            </a:r>
            <a:r>
              <a:rPr lang="en-US" altLang="zh-CN">
                <a:solidFill>
                  <a:srgbClr val="0070C0"/>
                </a:solidFill>
              </a:rPr>
              <a:t>node</a:t>
            </a:r>
            <a:r>
              <a:rPr lang="zh-CN" altLang="en-US">
                <a:solidFill>
                  <a:srgbClr val="0070C0"/>
                </a:solidFill>
              </a:rPr>
              <a:t>从自己的</a:t>
            </a:r>
            <a:r>
              <a:rPr lang="en-US" altLang="zh-CN">
                <a:solidFill>
                  <a:srgbClr val="0070C0"/>
                </a:solidFill>
              </a:rPr>
              <a:t>finger table</a:t>
            </a:r>
            <a:r>
              <a:rPr lang="zh-CN" altLang="en-US">
                <a:solidFill>
                  <a:srgbClr val="0070C0"/>
                </a:solidFill>
              </a:rPr>
              <a:t>中找到。在绝大多数情况下，</a:t>
            </a:r>
            <a:r>
              <a:rPr lang="en-US" altLang="zh-CN">
                <a:solidFill>
                  <a:srgbClr val="0070C0"/>
                </a:solidFill>
              </a:rPr>
              <a:t>key lookup</a:t>
            </a:r>
            <a:r>
              <a:rPr lang="zh-CN" altLang="en-US">
                <a:solidFill>
                  <a:srgbClr val="0070C0"/>
                </a:solidFill>
              </a:rPr>
              <a:t>仍需要几次</a:t>
            </a:r>
            <a:r>
              <a:rPr lang="en-US" altLang="zh-CN">
                <a:solidFill>
                  <a:srgbClr val="0070C0"/>
                </a:solidFill>
              </a:rPr>
              <a:t>hop</a:t>
            </a:r>
            <a:r>
              <a:rPr lang="zh-CN" altLang="en-US">
                <a:solidFill>
                  <a:srgbClr val="0070C0"/>
                </a:solidFill>
              </a:rPr>
              <a:t>来定位所对应的</a:t>
            </a:r>
            <a:r>
              <a:rPr lang="en-US" altLang="zh-CN">
                <a:solidFill>
                  <a:srgbClr val="0070C0"/>
                </a:solidFill>
              </a:rPr>
              <a:t>node</a:t>
            </a:r>
            <a:r>
              <a:rPr lang="zh-CN" altLang="en-US">
                <a:solidFill>
                  <a:srgbClr val="0070C0"/>
                </a:solidFill>
              </a:rPr>
              <a:t>。以上图</a:t>
            </a:r>
            <a:r>
              <a:rPr lang="en-US" altLang="zh-CN">
                <a:solidFill>
                  <a:srgbClr val="0070C0"/>
                </a:solidFill>
              </a:rPr>
              <a:t>node 3</a:t>
            </a:r>
            <a:r>
              <a:rPr lang="zh-CN" altLang="en-US">
                <a:solidFill>
                  <a:srgbClr val="0070C0"/>
                </a:solidFill>
              </a:rPr>
              <a:t>为例，它本身并不知道</a:t>
            </a:r>
            <a:r>
              <a:rPr lang="en-US" altLang="zh-CN">
                <a:solidFill>
                  <a:srgbClr val="0070C0"/>
                </a:solidFill>
              </a:rPr>
              <a:t>identifier 1</a:t>
            </a:r>
            <a:r>
              <a:rPr lang="zh-CN" altLang="en-US">
                <a:solidFill>
                  <a:srgbClr val="0070C0"/>
                </a:solidFill>
              </a:rPr>
              <a:t>的</a:t>
            </a:r>
            <a:r>
              <a:rPr lang="en-US" altLang="zh-CN">
                <a:solidFill>
                  <a:srgbClr val="0070C0"/>
                </a:solidFill>
              </a:rPr>
              <a:t>successor (node 1)</a:t>
            </a:r>
            <a:r>
              <a:rPr lang="zh-CN" altLang="en-US" smtClean="0">
                <a:solidFill>
                  <a:srgbClr val="0070C0"/>
                </a:solidFill>
              </a:rPr>
              <a:t>。</a:t>
            </a:r>
            <a:endParaRPr lang="zh-CN" altLang="en-US">
              <a:solidFill>
                <a:srgbClr val="0070C0"/>
              </a:solidFill>
            </a:endParaRPr>
          </a:p>
        </p:txBody>
      </p:sp>
      <p:pic>
        <p:nvPicPr>
          <p:cNvPr id="2" name="图片 1"/>
          <p:cNvPicPr>
            <a:picLocks noChangeAspect="1"/>
          </p:cNvPicPr>
          <p:nvPr/>
        </p:nvPicPr>
        <p:blipFill>
          <a:blip r:embed="rId3"/>
          <a:stretch>
            <a:fillRect/>
          </a:stretch>
        </p:blipFill>
        <p:spPr>
          <a:xfrm>
            <a:off x="6112924" y="0"/>
            <a:ext cx="6079076" cy="4782207"/>
          </a:xfrm>
          <a:prstGeom prst="rect">
            <a:avLst/>
          </a:prstGeom>
        </p:spPr>
      </p:pic>
    </p:spTree>
    <p:extLst>
      <p:ext uri="{BB962C8B-B14F-4D97-AF65-F5344CB8AC3E}">
        <p14:creationId xmlns:p14="http://schemas.microsoft.com/office/powerpoint/2010/main" val="1472854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6038</TotalTime>
  <Words>5184</Words>
  <Application>Microsoft Office PowerPoint</Application>
  <PresentationFormat>宽屏</PresentationFormat>
  <Paragraphs>209</Paragraphs>
  <Slides>35</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Lato</vt:lpstr>
      <vt:lpstr>等线</vt:lpstr>
      <vt:lpstr>等线 Light</vt:lpstr>
      <vt:lpstr>Arial</vt:lpstr>
      <vt:lpstr>Office 主题​​</vt:lpstr>
      <vt:lpstr>DHT: Distributed Hash Table 分布式哈希表</vt:lpstr>
      <vt:lpstr>分布式哈希表DHT</vt:lpstr>
      <vt:lpstr>问题描述</vt:lpstr>
      <vt:lpstr>中心服务器（Napster方案）</vt:lpstr>
      <vt:lpstr>消息泛洪（Gnutella方案）</vt:lpstr>
      <vt:lpstr>分布式哈希表</vt:lpstr>
      <vt:lpstr>Chord</vt:lpstr>
      <vt:lpstr>Chord identifier space</vt:lpstr>
      <vt:lpstr>Chord finger table</vt:lpstr>
      <vt:lpstr>Chord finger table</vt:lpstr>
      <vt:lpstr>Chord资源定位（简单方式）</vt:lpstr>
      <vt:lpstr>Chord资源定位（可伸缩方式）</vt:lpstr>
      <vt:lpstr>Chord节点加入</vt:lpstr>
      <vt:lpstr>Chord节点离开</vt:lpstr>
      <vt:lpstr>多副本容错</vt:lpstr>
      <vt:lpstr>Kademlia (Kad)</vt:lpstr>
      <vt:lpstr>Kad节点距离</vt:lpstr>
      <vt:lpstr>Kad映射规则</vt:lpstr>
      <vt:lpstr>K桶（K-bucket）</vt:lpstr>
      <vt:lpstr>K桶（K-bucket）</vt:lpstr>
      <vt:lpstr>Kad协议消息</vt:lpstr>
      <vt:lpstr>Kad定位节点</vt:lpstr>
      <vt:lpstr>Kad定位资源</vt:lpstr>
      <vt:lpstr>Kad保存资源</vt:lpstr>
      <vt:lpstr>K桶（K-bucket）刷新机制</vt:lpstr>
      <vt:lpstr>Kad新节点加入</vt:lpstr>
      <vt:lpstr>Kad节点离开</vt:lpstr>
      <vt:lpstr>Kad在文件分享网络中的应用</vt:lpstr>
      <vt:lpstr>ed2k链接格式</vt:lpstr>
      <vt:lpstr>文件Hash、块Hash、Hashset</vt:lpstr>
      <vt:lpstr>ICH智能损坏处理</vt:lpstr>
      <vt:lpstr>AICH 高级智能损坏处理</vt:lpstr>
      <vt:lpstr>恢复损坏的数据</vt:lpstr>
      <vt:lpstr>magnet 磁力链接</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476</cp:revision>
  <dcterms:created xsi:type="dcterms:W3CDTF">2020-09-24T12:40:36Z</dcterms:created>
  <dcterms:modified xsi:type="dcterms:W3CDTF">2021-11-04T00:43:22Z</dcterms:modified>
</cp:coreProperties>
</file>