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290" r:id="rId20"/>
    <p:sldId id="292" r:id="rId21"/>
    <p:sldId id="291" r:id="rId22"/>
    <p:sldId id="293" r:id="rId23"/>
    <p:sldId id="294" r:id="rId24"/>
    <p:sldId id="295" r:id="rId25"/>
    <p:sldId id="296" r:id="rId26"/>
    <p:sldId id="297" r:id="rId27"/>
    <p:sldId id="298" r:id="rId28"/>
    <p:sldId id="299" r:id="rId29"/>
    <p:sldId id="300" r:id="rId30"/>
    <p:sldId id="301" r:id="rId31"/>
    <p:sldId id="302" r:id="rId32"/>
    <p:sldId id="289"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83" autoAdjust="0"/>
    <p:restoredTop sz="95718" autoAdjust="0"/>
  </p:normalViewPr>
  <p:slideViewPr>
    <p:cSldViewPr snapToGrid="0">
      <p:cViewPr varScale="1">
        <p:scale>
          <a:sx n="109" d="100"/>
          <a:sy n="109" d="100"/>
        </p:scale>
        <p:origin x="81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F189D-AE99-4707-91B3-812F84E7AEA4}" type="datetimeFigureOut">
              <a:rPr lang="zh-CN" altLang="en-US" smtClean="0"/>
              <a:t>2021/11/4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2BB1D-E76B-4B74-B76A-C892A5465D18}" type="slidenum">
              <a:rPr lang="zh-CN" altLang="en-US" smtClean="0"/>
              <a:t>‹#›</a:t>
            </a:fld>
            <a:endParaRPr lang="zh-CN" altLang="en-US"/>
          </a:p>
        </p:txBody>
      </p:sp>
    </p:spTree>
    <p:extLst>
      <p:ext uri="{BB962C8B-B14F-4D97-AF65-F5344CB8AC3E}">
        <p14:creationId xmlns:p14="http://schemas.microsoft.com/office/powerpoint/2010/main" val="161215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架构中数据移动的总量有一个最低限度∆</a:t>
            </a:r>
            <a:r>
              <a:rPr lang="en-US" altLang="zh-CN" sz="1200" b="0" i="0" kern="1200" smtClean="0">
                <a:solidFill>
                  <a:schemeClr val="tx1"/>
                </a:solidFill>
                <a:effectLst/>
                <a:latin typeface="+mn-lt"/>
                <a:ea typeface="+mn-ea"/>
                <a:cs typeface="+mn-cs"/>
              </a:rPr>
              <a:t>w/w</a:t>
            </a:r>
            <a:r>
              <a:rPr lang="zh-CN" altLang="en-US" sz="1200" b="0" i="0" kern="1200" smtClean="0">
                <a:solidFill>
                  <a:schemeClr val="tx1"/>
                </a:solidFill>
                <a:effectLst/>
                <a:latin typeface="+mn-lt"/>
                <a:ea typeface="+mn-ea"/>
                <a:cs typeface="+mn-cs"/>
              </a:rPr>
              <a:t>，这部分数据将会根据∆</a:t>
            </a:r>
            <a:r>
              <a:rPr lang="en-US" altLang="zh-CN" sz="1200" b="0" i="0" kern="1200" smtClean="0">
                <a:solidFill>
                  <a:schemeClr val="tx1"/>
                </a:solidFill>
                <a:effectLst/>
                <a:latin typeface="+mn-lt"/>
                <a:ea typeface="+mn-ea"/>
                <a:cs typeface="+mn-cs"/>
              </a:rPr>
              <a:t>w</a:t>
            </a:r>
            <a:r>
              <a:rPr lang="zh-CN" altLang="en-US" sz="1200" b="0" i="0" kern="1200" smtClean="0">
                <a:solidFill>
                  <a:schemeClr val="tx1"/>
                </a:solidFill>
                <a:effectLst/>
                <a:latin typeface="+mn-lt"/>
                <a:ea typeface="+mn-ea"/>
                <a:cs typeface="+mn-cs"/>
              </a:rPr>
              <a:t>权重重新分布在新的存储节点上。移动数据的增量会根据权重</a:t>
            </a:r>
            <a:r>
              <a:rPr lang="en-US" altLang="zh-CN" sz="1200" b="0" i="0" kern="1200" smtClean="0">
                <a:solidFill>
                  <a:schemeClr val="tx1"/>
                </a:solidFill>
                <a:effectLst/>
                <a:latin typeface="+mn-lt"/>
                <a:ea typeface="+mn-ea"/>
                <a:cs typeface="+mn-cs"/>
              </a:rPr>
              <a:t>h</a:t>
            </a:r>
            <a:r>
              <a:rPr lang="zh-CN" altLang="en-US" sz="1200" b="0" i="0" kern="1200" smtClean="0">
                <a:solidFill>
                  <a:schemeClr val="tx1"/>
                </a:solidFill>
                <a:effectLst/>
                <a:latin typeface="+mn-lt"/>
                <a:ea typeface="+mn-ea"/>
                <a:cs typeface="+mn-cs"/>
              </a:rPr>
              <a:t>以及平滑上升的界限</a:t>
            </a:r>
            <a:r>
              <a:rPr lang="en-US" altLang="zh-CN" sz="1200" b="0" i="0" kern="1200" smtClean="0">
                <a:solidFill>
                  <a:schemeClr val="tx1"/>
                </a:solidFill>
                <a:effectLst/>
                <a:latin typeface="+mn-lt"/>
                <a:ea typeface="+mn-ea"/>
                <a:cs typeface="+mn-cs"/>
              </a:rPr>
              <a:t>h ∆w</a:t>
            </a:r>
            <a:r>
              <a:rPr lang="zh-CN" altLang="en-US" sz="1200" b="0" i="0" kern="1200" smtClean="0">
                <a:solidFill>
                  <a:schemeClr val="tx1"/>
                </a:solidFill>
                <a:effectLst/>
                <a:latin typeface="+mn-lt"/>
                <a:ea typeface="+mn-ea"/>
                <a:cs typeface="+mn-cs"/>
              </a:rPr>
              <a:t>决定。当∆</a:t>
            </a:r>
            <a:r>
              <a:rPr lang="en-US" altLang="zh-CN" sz="1200" b="0" i="0" kern="1200" smtClean="0">
                <a:solidFill>
                  <a:schemeClr val="tx1"/>
                </a:solidFill>
                <a:effectLst/>
                <a:latin typeface="+mn-lt"/>
                <a:ea typeface="+mn-ea"/>
                <a:cs typeface="+mn-cs"/>
              </a:rPr>
              <a:t>w</a:t>
            </a:r>
            <a:r>
              <a:rPr lang="zh-CN" altLang="en-US" sz="1200" b="0" i="0" kern="1200" smtClean="0">
                <a:solidFill>
                  <a:schemeClr val="tx1"/>
                </a:solidFill>
                <a:effectLst/>
                <a:latin typeface="+mn-lt"/>
                <a:ea typeface="+mn-ea"/>
                <a:cs typeface="+mn-cs"/>
              </a:rPr>
              <a:t>非常小以至于几乎接近</a:t>
            </a:r>
            <a:r>
              <a:rPr lang="en-US" altLang="zh-CN" sz="1200" b="0" i="0" kern="1200" smtClean="0">
                <a:solidFill>
                  <a:schemeClr val="tx1"/>
                </a:solidFill>
                <a:effectLst/>
                <a:latin typeface="+mn-lt"/>
                <a:ea typeface="+mn-ea"/>
                <a:cs typeface="+mn-cs"/>
              </a:rPr>
              <a:t>W</a:t>
            </a:r>
            <a:r>
              <a:rPr lang="zh-CN" altLang="en-US" sz="1200" b="0" i="0" kern="1200" smtClean="0">
                <a:solidFill>
                  <a:schemeClr val="tx1"/>
                </a:solidFill>
                <a:effectLst/>
                <a:latin typeface="+mn-lt"/>
                <a:ea typeface="+mn-ea"/>
                <a:cs typeface="+mn-cs"/>
              </a:rPr>
              <a:t>时移动数据的总量会通过这个上升界限进行变化，因为在每个递归过程中数据对象移动到一个子树上会有一个最低值和最小相关权重。</a:t>
            </a:r>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31</a:t>
            </a:fld>
            <a:endParaRPr lang="zh-CN" altLang="en-US"/>
          </a:p>
        </p:txBody>
      </p:sp>
    </p:spTree>
    <p:extLst>
      <p:ext uri="{BB962C8B-B14F-4D97-AF65-F5344CB8AC3E}">
        <p14:creationId xmlns:p14="http://schemas.microsoft.com/office/powerpoint/2010/main" val="1700681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4337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2704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21778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90028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39869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56494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42381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29950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11894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1589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00125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0"/>
            <a:ext cx="10515600" cy="966651"/>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27698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3C885-33C2-434E-9E9F-E31210960F12}" type="datetimeFigureOut">
              <a:rPr lang="zh-CN" altLang="en-US" smtClean="0"/>
              <a:t>2021/11/4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5371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3255" y="1122363"/>
            <a:ext cx="9962707" cy="2387600"/>
          </a:xfrm>
        </p:spPr>
        <p:txBody>
          <a:bodyPr>
            <a:normAutofit/>
          </a:bodyPr>
          <a:lstStyle/>
          <a:p>
            <a:r>
              <a:rPr lang="en-US" altLang="zh-CN" smtClean="0"/>
              <a:t>Consistent Hashing</a:t>
            </a:r>
            <a:br>
              <a:rPr lang="en-US" altLang="zh-CN" smtClean="0"/>
            </a:br>
            <a:r>
              <a:rPr lang="zh-CN" altLang="en-US" smtClean="0"/>
              <a:t>一致性哈希</a:t>
            </a:r>
            <a:endParaRPr lang="zh-CN" altLang="en-US"/>
          </a:p>
        </p:txBody>
      </p:sp>
      <p:sp>
        <p:nvSpPr>
          <p:cNvPr id="3" name="副标题 2"/>
          <p:cNvSpPr>
            <a:spLocks noGrp="1"/>
          </p:cNvSpPr>
          <p:nvPr>
            <p:ph type="subTitle" idx="1"/>
          </p:nvPr>
        </p:nvSpPr>
        <p:spPr/>
        <p:txBody>
          <a:bodyPr/>
          <a:lstStyle/>
          <a:p>
            <a:r>
              <a:rPr lang="zh-CN" altLang="en-US" dirty="0" smtClean="0"/>
              <a:t>网络</a:t>
            </a:r>
            <a:r>
              <a:rPr lang="zh-CN" altLang="en-US" smtClean="0"/>
              <a:t>存储技术</a:t>
            </a:r>
            <a:endParaRPr lang="en-US" altLang="zh-CN" dirty="0" smtClean="0"/>
          </a:p>
        </p:txBody>
      </p:sp>
    </p:spTree>
    <p:extLst>
      <p:ext uri="{BB962C8B-B14F-4D97-AF65-F5344CB8AC3E}">
        <p14:creationId xmlns:p14="http://schemas.microsoft.com/office/powerpoint/2010/main" val="2084972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Jump Consistent Hash</a:t>
            </a:r>
            <a:endParaRPr lang="zh-CN" altLang="en-US"/>
          </a:p>
        </p:txBody>
      </p:sp>
      <p:sp>
        <p:nvSpPr>
          <p:cNvPr id="3" name="内容占位符 2"/>
          <p:cNvSpPr>
            <a:spLocks noGrp="1"/>
          </p:cNvSpPr>
          <p:nvPr>
            <p:ph idx="1"/>
          </p:nvPr>
        </p:nvSpPr>
        <p:spPr>
          <a:xfrm>
            <a:off x="838200" y="1276985"/>
            <a:ext cx="3733800" cy="4351338"/>
          </a:xfrm>
        </p:spPr>
        <p:txBody>
          <a:bodyPr>
            <a:noAutofit/>
          </a:bodyPr>
          <a:lstStyle/>
          <a:p>
            <a:r>
              <a:rPr lang="zh-CN" altLang="en-US" sz="2000"/>
              <a:t>当 </a:t>
            </a:r>
            <a:r>
              <a:rPr lang="en-US" altLang="zh-CN" sz="2000" smtClean="0"/>
              <a:t>n=1</a:t>
            </a:r>
            <a:r>
              <a:rPr lang="en-US" altLang="zh-CN" sz="2000"/>
              <a:t> </a:t>
            </a:r>
            <a:r>
              <a:rPr lang="zh-CN" altLang="en-US" sz="2000"/>
              <a:t>时， 所有的 </a:t>
            </a:r>
            <a:r>
              <a:rPr lang="en-US" altLang="zh-CN" sz="2000" smtClean="0"/>
              <a:t>k</a:t>
            </a:r>
            <a:r>
              <a:rPr lang="en-US" altLang="zh-CN" sz="2000"/>
              <a:t> </a:t>
            </a:r>
            <a:r>
              <a:rPr lang="zh-CN" altLang="en-US" sz="2000"/>
              <a:t>都要映射到一个槽位上， 函数返回 </a:t>
            </a:r>
            <a:r>
              <a:rPr lang="en-US" altLang="zh-CN" sz="2000" smtClean="0"/>
              <a:t>0</a:t>
            </a:r>
            <a:r>
              <a:rPr lang="zh-CN" altLang="en-US" sz="2000"/>
              <a:t>， 即 </a:t>
            </a:r>
            <a:r>
              <a:rPr lang="en-US" altLang="zh-CN" sz="2000"/>
              <a:t>ch(k,1)=</a:t>
            </a:r>
            <a:r>
              <a:rPr lang="en-US" altLang="zh-CN" sz="2000" smtClean="0"/>
              <a:t>0</a:t>
            </a:r>
            <a:r>
              <a:rPr lang="zh-CN" altLang="en-US" sz="2000" smtClean="0"/>
              <a:t>。</a:t>
            </a:r>
            <a:endParaRPr lang="zh-CN" altLang="en-US" sz="2000"/>
          </a:p>
          <a:p>
            <a:r>
              <a:rPr lang="zh-CN" altLang="en-US" sz="2000"/>
              <a:t>当 </a:t>
            </a:r>
            <a:r>
              <a:rPr lang="en-US" altLang="zh-CN" sz="2000" smtClean="0"/>
              <a:t>n=2</a:t>
            </a:r>
            <a:r>
              <a:rPr lang="zh-CN" altLang="en-US" sz="2000" smtClean="0"/>
              <a:t>时，为了</a:t>
            </a:r>
            <a:r>
              <a:rPr lang="zh-CN" altLang="en-US" sz="2000"/>
              <a:t>映射的均匀， 每个槽要映射到 </a:t>
            </a:r>
            <a:r>
              <a:rPr lang="en-US" altLang="zh-CN" sz="2000" smtClean="0"/>
              <a:t>K/2 </a:t>
            </a:r>
            <a:r>
              <a:rPr lang="zh-CN" altLang="en-US" sz="2000" smtClean="0"/>
              <a:t>个</a:t>
            </a:r>
            <a:r>
              <a:rPr lang="zh-CN" altLang="en-US" sz="2000"/>
              <a:t> </a:t>
            </a:r>
            <a:r>
              <a:rPr lang="en-US" altLang="zh-CN" sz="2000" smtClean="0"/>
              <a:t>k</a:t>
            </a:r>
            <a:r>
              <a:rPr lang="zh-CN" altLang="en-US" sz="2000"/>
              <a:t>， 因此需要 </a:t>
            </a:r>
            <a:r>
              <a:rPr lang="en-US" altLang="zh-CN" sz="2000" smtClean="0"/>
              <a:t>K/2</a:t>
            </a:r>
            <a:r>
              <a:rPr lang="en-US" altLang="zh-CN" sz="2000"/>
              <a:t> </a:t>
            </a:r>
            <a:r>
              <a:rPr lang="zh-CN" altLang="en-US" sz="2000"/>
              <a:t>的 </a:t>
            </a:r>
            <a:r>
              <a:rPr lang="en-US" altLang="zh-CN" sz="2000" smtClean="0"/>
              <a:t>k</a:t>
            </a:r>
            <a:r>
              <a:rPr lang="en-US" altLang="zh-CN" sz="2000"/>
              <a:t> </a:t>
            </a:r>
            <a:r>
              <a:rPr lang="zh-CN" altLang="en-US" sz="2000"/>
              <a:t>进行重新映射。</a:t>
            </a:r>
          </a:p>
          <a:p>
            <a:r>
              <a:rPr lang="zh-CN" altLang="en-US" sz="2000"/>
              <a:t>以此类推</a:t>
            </a:r>
            <a:r>
              <a:rPr lang="zh-CN" altLang="en-US" sz="2000" smtClean="0"/>
              <a:t>，当</a:t>
            </a:r>
            <a:r>
              <a:rPr lang="zh-CN" altLang="en-US" sz="2000"/>
              <a:t>槽位数量由 </a:t>
            </a:r>
            <a:r>
              <a:rPr lang="en-US" altLang="zh-CN" sz="2000" smtClean="0"/>
              <a:t>nn</a:t>
            </a:r>
            <a:r>
              <a:rPr lang="zh-CN" altLang="en-US" sz="2000" smtClean="0"/>
              <a:t>变化</a:t>
            </a:r>
            <a:r>
              <a:rPr lang="zh-CN" altLang="en-US" sz="2000"/>
              <a:t>为 </a:t>
            </a:r>
            <a:r>
              <a:rPr lang="en-US" altLang="zh-CN" sz="2000" smtClean="0"/>
              <a:t>n+1</a:t>
            </a:r>
            <a:r>
              <a:rPr lang="en-US" altLang="zh-CN" sz="2000"/>
              <a:t> </a:t>
            </a:r>
            <a:r>
              <a:rPr lang="zh-CN" altLang="en-US" sz="2000"/>
              <a:t>时，需要 </a:t>
            </a:r>
            <a:r>
              <a:rPr lang="en-US" altLang="zh-CN" sz="2000" smtClean="0"/>
              <a:t>K</a:t>
            </a:r>
            <a:r>
              <a:rPr lang="en-US" altLang="zh-CN" sz="2000"/>
              <a:t>/(n+1) </a:t>
            </a:r>
            <a:r>
              <a:rPr lang="zh-CN" altLang="en-US" sz="2000"/>
              <a:t>个 </a:t>
            </a:r>
            <a:r>
              <a:rPr lang="en-US" altLang="zh-CN" sz="2000" smtClean="0"/>
              <a:t>k</a:t>
            </a:r>
            <a:r>
              <a:rPr lang="en-US" altLang="zh-CN" sz="2000"/>
              <a:t> </a:t>
            </a:r>
            <a:r>
              <a:rPr lang="zh-CN" altLang="en-US" sz="2000"/>
              <a:t>进行重新映射。</a:t>
            </a:r>
          </a:p>
          <a:p>
            <a:r>
              <a:rPr lang="zh-CN" altLang="en-US" sz="2000"/>
              <a:t>每次需要重新映射多少份，才可以保证映射均匀。 接下来的问题是： 哪些 </a:t>
            </a:r>
            <a:r>
              <a:rPr lang="en-US" altLang="zh-CN" sz="2000" smtClean="0"/>
              <a:t>k</a:t>
            </a:r>
            <a:r>
              <a:rPr lang="en-US" altLang="zh-CN" sz="2000"/>
              <a:t> </a:t>
            </a:r>
            <a:r>
              <a:rPr lang="zh-CN" altLang="en-US" sz="2000"/>
              <a:t>要被重新映射呢？ 就是说在新加槽位的时候，要让哪些 </a:t>
            </a:r>
            <a:r>
              <a:rPr lang="en-US" altLang="zh-CN" sz="2000" smtClean="0"/>
              <a:t>k</a:t>
            </a:r>
            <a:r>
              <a:rPr lang="en-US" altLang="zh-CN" sz="2000"/>
              <a:t> </a:t>
            </a:r>
            <a:r>
              <a:rPr lang="zh-CN" altLang="en-US" sz="2000"/>
              <a:t>跳到新的槽位， 哪些 </a:t>
            </a:r>
            <a:r>
              <a:rPr lang="en-US" altLang="zh-CN" sz="2000" smtClean="0"/>
              <a:t>k </a:t>
            </a:r>
            <a:r>
              <a:rPr lang="zh-CN" altLang="en-US" sz="2000" smtClean="0"/>
              <a:t>留</a:t>
            </a:r>
            <a:r>
              <a:rPr lang="zh-CN" altLang="en-US" sz="2000"/>
              <a:t>在老地方不动呢？</a:t>
            </a:r>
          </a:p>
        </p:txBody>
      </p:sp>
      <p:pic>
        <p:nvPicPr>
          <p:cNvPr id="4" name="图片 3"/>
          <p:cNvPicPr>
            <a:picLocks noChangeAspect="1"/>
          </p:cNvPicPr>
          <p:nvPr/>
        </p:nvPicPr>
        <p:blipFill>
          <a:blip r:embed="rId2"/>
          <a:stretch>
            <a:fillRect/>
          </a:stretch>
        </p:blipFill>
        <p:spPr>
          <a:xfrm>
            <a:off x="4658240" y="1276985"/>
            <a:ext cx="7271315" cy="4351338"/>
          </a:xfrm>
          <a:prstGeom prst="rect">
            <a:avLst/>
          </a:prstGeom>
        </p:spPr>
      </p:pic>
    </p:spTree>
    <p:extLst>
      <p:ext uri="{BB962C8B-B14F-4D97-AF65-F5344CB8AC3E}">
        <p14:creationId xmlns:p14="http://schemas.microsoft.com/office/powerpoint/2010/main" val="436403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Jump Consistent Hash</a:t>
            </a:r>
            <a:endParaRPr lang="zh-CN" altLang="en-US"/>
          </a:p>
        </p:txBody>
      </p:sp>
      <p:sp>
        <p:nvSpPr>
          <p:cNvPr id="3" name="内容占位符 2"/>
          <p:cNvSpPr>
            <a:spLocks noGrp="1"/>
          </p:cNvSpPr>
          <p:nvPr>
            <p:ph idx="1"/>
          </p:nvPr>
        </p:nvSpPr>
        <p:spPr>
          <a:xfrm>
            <a:off x="838200" y="1276985"/>
            <a:ext cx="10515600" cy="1697709"/>
          </a:xfrm>
        </p:spPr>
        <p:txBody>
          <a:bodyPr/>
          <a:lstStyle/>
          <a:p>
            <a:pPr marL="0" indent="0">
              <a:buNone/>
            </a:pPr>
            <a:r>
              <a:rPr lang="zh-CN" altLang="en-US" dirty="0"/>
              <a:t>办法是用随机数来决定一个 </a:t>
            </a:r>
            <a:r>
              <a:rPr lang="en-US" altLang="zh-CN" dirty="0" smtClean="0"/>
              <a:t>k</a:t>
            </a:r>
            <a:r>
              <a:rPr lang="zh-CN" altLang="en-US" dirty="0" smtClean="0"/>
              <a:t>，</a:t>
            </a:r>
            <a:r>
              <a:rPr lang="en-US" altLang="zh-CN" dirty="0" smtClean="0"/>
              <a:t>k</a:t>
            </a:r>
            <a:r>
              <a:rPr lang="zh-CN" altLang="en-US" dirty="0" smtClean="0"/>
              <a:t>每次</a:t>
            </a:r>
            <a:r>
              <a:rPr lang="zh-CN" altLang="en-US" dirty="0"/>
              <a:t>要不要跳到新槽位中去。 但是请注意，这里所说的「随机数」是指</a:t>
            </a:r>
            <a:r>
              <a:rPr lang="zh-CN" altLang="en-US" b="1" dirty="0"/>
              <a:t>伪随机数</a:t>
            </a:r>
            <a:r>
              <a:rPr lang="zh-CN" altLang="en-US" dirty="0"/>
              <a:t>，即</a:t>
            </a:r>
            <a:r>
              <a:rPr lang="zh-CN" altLang="en-US" b="1" dirty="0"/>
              <a:t>只要种子不变，随机序列就不变</a:t>
            </a:r>
            <a:r>
              <a:rPr lang="zh-CN" altLang="en-US" dirty="0"/>
              <a:t>。 我们程序语言中的随机数发生器都是伪随机的：</a:t>
            </a:r>
          </a:p>
        </p:txBody>
      </p:sp>
      <p:pic>
        <p:nvPicPr>
          <p:cNvPr id="4" name="图片 3"/>
          <p:cNvPicPr>
            <a:picLocks noChangeAspect="1"/>
          </p:cNvPicPr>
          <p:nvPr/>
        </p:nvPicPr>
        <p:blipFill>
          <a:blip r:embed="rId2"/>
          <a:stretch>
            <a:fillRect/>
          </a:stretch>
        </p:blipFill>
        <p:spPr>
          <a:xfrm>
            <a:off x="838200" y="2759838"/>
            <a:ext cx="10752971" cy="2564516"/>
          </a:xfrm>
          <a:prstGeom prst="rect">
            <a:avLst/>
          </a:prstGeom>
          <a:ln>
            <a:solidFill>
              <a:schemeClr val="accent1"/>
            </a:solidFill>
          </a:ln>
        </p:spPr>
      </p:pic>
    </p:spTree>
    <p:extLst>
      <p:ext uri="{BB962C8B-B14F-4D97-AF65-F5344CB8AC3E}">
        <p14:creationId xmlns:p14="http://schemas.microsoft.com/office/powerpoint/2010/main" val="2377401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Jump Consistent Hash</a:t>
            </a:r>
            <a:endParaRPr lang="zh-CN" altLang="en-US"/>
          </a:p>
        </p:txBody>
      </p:sp>
      <p:sp>
        <p:nvSpPr>
          <p:cNvPr id="3" name="内容占位符 2"/>
          <p:cNvSpPr>
            <a:spLocks noGrp="1"/>
          </p:cNvSpPr>
          <p:nvPr>
            <p:ph idx="1"/>
          </p:nvPr>
        </p:nvSpPr>
        <p:spPr>
          <a:xfrm>
            <a:off x="838200" y="1276985"/>
            <a:ext cx="10515600" cy="1697709"/>
          </a:xfrm>
        </p:spPr>
        <p:txBody>
          <a:bodyPr>
            <a:normAutofit/>
          </a:bodyPr>
          <a:lstStyle/>
          <a:p>
            <a:pPr marL="0" indent="0">
              <a:buNone/>
            </a:pPr>
            <a:r>
              <a:rPr lang="zh-CN" altLang="en-US" sz="2400" smtClean="0"/>
              <a:t>对每个</a:t>
            </a:r>
            <a:r>
              <a:rPr lang="en-US" altLang="zh-CN" sz="2400" smtClean="0"/>
              <a:t>k</a:t>
            </a:r>
            <a:r>
              <a:rPr lang="zh-CN" altLang="en-US" sz="2400" smtClean="0"/>
              <a:t>，用这个</a:t>
            </a:r>
            <a:r>
              <a:rPr lang="en-US" altLang="zh-CN" sz="2400" smtClean="0"/>
              <a:t>k</a:t>
            </a:r>
            <a:r>
              <a:rPr lang="zh-CN" altLang="en-US" sz="2400" smtClean="0"/>
              <a:t>做随机数种子，得到一个关于</a:t>
            </a:r>
            <a:r>
              <a:rPr lang="en-US" altLang="zh-CN" sz="2400" smtClean="0"/>
              <a:t>k</a:t>
            </a:r>
            <a:r>
              <a:rPr lang="zh-CN" altLang="en-US" sz="2400" smtClean="0"/>
              <a:t>的随机序列。为了保证槽位数量有</a:t>
            </a:r>
            <a:r>
              <a:rPr lang="en-US" altLang="zh-CN" sz="2400" smtClean="0"/>
              <a:t>j</a:t>
            </a:r>
            <a:r>
              <a:rPr lang="zh-CN" altLang="en-US" sz="2400" smtClean="0"/>
              <a:t>变为</a:t>
            </a:r>
            <a:r>
              <a:rPr lang="en-US" altLang="zh-CN" sz="2400" smtClean="0"/>
              <a:t>j+1</a:t>
            </a:r>
            <a:r>
              <a:rPr lang="zh-CN" altLang="en-US" sz="2400" smtClean="0"/>
              <a:t>时由</a:t>
            </a:r>
            <a:r>
              <a:rPr lang="en-US" altLang="zh-CN" sz="2400" smtClean="0"/>
              <a:t>1/(j+1)</a:t>
            </a:r>
            <a:r>
              <a:rPr lang="zh-CN" altLang="en-US" sz="2400" smtClean="0"/>
              <a:t>占比的数据会跳到新槽位</a:t>
            </a:r>
            <a:r>
              <a:rPr lang="en-US" altLang="zh-CN" sz="2400" smtClean="0"/>
              <a:t>(j+1)</a:t>
            </a:r>
            <a:r>
              <a:rPr lang="zh-CN" altLang="en-US" sz="2400" smtClean="0"/>
              <a:t>，可以用如下的条件来决定是否重新映射：如果</a:t>
            </a:r>
            <a:r>
              <a:rPr lang="en-US" altLang="zh-CN" sz="2400" smtClean="0"/>
              <a:t>random.next() &lt; 1 / (j+1) </a:t>
            </a:r>
            <a:r>
              <a:rPr lang="zh-CN" altLang="en-US" sz="2400" smtClean="0"/>
              <a:t>则跳，否则留下。</a:t>
            </a:r>
            <a:endParaRPr lang="zh-CN" altLang="en-US" sz="2400"/>
          </a:p>
        </p:txBody>
      </p:sp>
      <p:pic>
        <p:nvPicPr>
          <p:cNvPr id="7" name="图片 6"/>
          <p:cNvPicPr>
            <a:picLocks noChangeAspect="1"/>
          </p:cNvPicPr>
          <p:nvPr/>
        </p:nvPicPr>
        <p:blipFill>
          <a:blip r:embed="rId2"/>
          <a:stretch>
            <a:fillRect/>
          </a:stretch>
        </p:blipFill>
        <p:spPr>
          <a:xfrm>
            <a:off x="1837059" y="2643669"/>
            <a:ext cx="6943725" cy="2867025"/>
          </a:xfrm>
          <a:prstGeom prst="rect">
            <a:avLst/>
          </a:prstGeom>
          <a:ln>
            <a:solidFill>
              <a:schemeClr val="accent1"/>
            </a:solidFill>
          </a:ln>
        </p:spPr>
      </p:pic>
    </p:spTree>
    <p:extLst>
      <p:ext uri="{BB962C8B-B14F-4D97-AF65-F5344CB8AC3E}">
        <p14:creationId xmlns:p14="http://schemas.microsoft.com/office/powerpoint/2010/main" val="3785772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982" y="5051176"/>
            <a:ext cx="10515600" cy="1697709"/>
          </a:xfrm>
        </p:spPr>
        <p:txBody>
          <a:bodyPr>
            <a:normAutofit/>
          </a:bodyPr>
          <a:lstStyle/>
          <a:p>
            <a:pPr marL="0" indent="0">
              <a:buNone/>
            </a:pPr>
            <a:r>
              <a:rPr lang="en-US" altLang="zh-CN" sz="2400" smtClean="0"/>
              <a:t>n</a:t>
            </a:r>
            <a:r>
              <a:rPr lang="zh-CN" altLang="en-US" sz="2400" smtClean="0"/>
              <a:t>从</a:t>
            </a:r>
            <a:r>
              <a:rPr lang="en-US" altLang="zh-CN" sz="2400" smtClean="0"/>
              <a:t>1</a:t>
            </a:r>
            <a:r>
              <a:rPr lang="zh-CN" altLang="en-US" sz="2400" smtClean="0"/>
              <a:t>变化到</a:t>
            </a:r>
            <a:r>
              <a:rPr lang="en-US" altLang="zh-CN" sz="2400" smtClean="0"/>
              <a:t>5</a:t>
            </a:r>
            <a:r>
              <a:rPr lang="zh-CN" altLang="en-US" sz="2400" smtClean="0"/>
              <a:t>的过程中，</a:t>
            </a:r>
            <a:r>
              <a:rPr lang="en-US" altLang="zh-CN" sz="2400" smtClean="0"/>
              <a:t>k1</a:t>
            </a:r>
            <a:r>
              <a:rPr lang="zh-CN" altLang="en-US" sz="2400" smtClean="0"/>
              <a:t>和</a:t>
            </a:r>
            <a:r>
              <a:rPr lang="en-US" altLang="zh-CN" sz="2400" smtClean="0"/>
              <a:t>k2</a:t>
            </a:r>
            <a:r>
              <a:rPr lang="zh-CN" altLang="en-US" sz="2400" smtClean="0"/>
              <a:t>每一次都根据随机序列相应的值和目标分布</a:t>
            </a:r>
            <a:r>
              <a:rPr lang="en-US" altLang="zh-CN" sz="2400" smtClean="0"/>
              <a:t>1/n</a:t>
            </a:r>
            <a:r>
              <a:rPr lang="zh-CN" altLang="en-US" sz="2400" smtClean="0"/>
              <a:t>的比较，来决定是否留在原来的槽位还是跳到新槽位。需要注意的是，</a:t>
            </a:r>
            <a:r>
              <a:rPr lang="en-US" altLang="zh-CN" sz="2400" smtClean="0"/>
              <a:t>k</a:t>
            </a:r>
            <a:r>
              <a:rPr lang="zh-CN" altLang="en-US" sz="2400" smtClean="0"/>
              <a:t>一旦确定，随机序列就确定了。每次计算</a:t>
            </a:r>
            <a:r>
              <a:rPr lang="en-US" altLang="zh-CN" sz="2400" smtClean="0"/>
              <a:t>ch</a:t>
            </a:r>
            <a:r>
              <a:rPr lang="zh-CN" altLang="en-US" sz="2400" smtClean="0"/>
              <a:t>函数，都会重新初始化随机数种子。所以给定一个</a:t>
            </a:r>
            <a:r>
              <a:rPr lang="en-US" altLang="zh-CN" sz="2400" smtClean="0"/>
              <a:t>n</a:t>
            </a:r>
            <a:r>
              <a:rPr lang="zh-CN" altLang="en-US" sz="2400" smtClean="0"/>
              <a:t>时，</a:t>
            </a:r>
            <a:r>
              <a:rPr lang="en-US" altLang="zh-CN" sz="2400" smtClean="0"/>
              <a:t>k</a:t>
            </a:r>
            <a:r>
              <a:rPr lang="zh-CN" altLang="en-US" sz="2400" smtClean="0"/>
              <a:t>的映射结果都是唯一确定的，也就是一致的。</a:t>
            </a:r>
            <a:endParaRPr lang="zh-CN" altLang="en-US" sz="2400"/>
          </a:p>
        </p:txBody>
      </p:sp>
      <p:pic>
        <p:nvPicPr>
          <p:cNvPr id="4" name="图片 3"/>
          <p:cNvPicPr>
            <a:picLocks noChangeAspect="1"/>
          </p:cNvPicPr>
          <p:nvPr/>
        </p:nvPicPr>
        <p:blipFill>
          <a:blip r:embed="rId2"/>
          <a:stretch>
            <a:fillRect/>
          </a:stretch>
        </p:blipFill>
        <p:spPr>
          <a:xfrm>
            <a:off x="1268663" y="0"/>
            <a:ext cx="8798147" cy="5013560"/>
          </a:xfrm>
          <a:prstGeom prst="rect">
            <a:avLst/>
          </a:prstGeom>
          <a:ln>
            <a:solidFill>
              <a:schemeClr val="accent1"/>
            </a:solidFill>
          </a:ln>
        </p:spPr>
      </p:pic>
    </p:spTree>
    <p:extLst>
      <p:ext uri="{BB962C8B-B14F-4D97-AF65-F5344CB8AC3E}">
        <p14:creationId xmlns:p14="http://schemas.microsoft.com/office/powerpoint/2010/main" val="2386071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Jump Consistent hash</a:t>
            </a:r>
            <a:r>
              <a:rPr lang="zh-CN" altLang="en-US" smtClean="0"/>
              <a:t>的特点</a:t>
            </a:r>
            <a:endParaRPr lang="zh-CN" altLang="en-US"/>
          </a:p>
        </p:txBody>
      </p:sp>
      <p:sp>
        <p:nvSpPr>
          <p:cNvPr id="3" name="内容占位符 2"/>
          <p:cNvSpPr>
            <a:spLocks noGrp="1"/>
          </p:cNvSpPr>
          <p:nvPr>
            <p:ph idx="1"/>
          </p:nvPr>
        </p:nvSpPr>
        <p:spPr>
          <a:xfrm>
            <a:off x="292100" y="966651"/>
            <a:ext cx="2692400" cy="1522549"/>
          </a:xfrm>
        </p:spPr>
        <p:txBody>
          <a:bodyPr>
            <a:noAutofit/>
          </a:bodyPr>
          <a:lstStyle/>
          <a:p>
            <a:r>
              <a:rPr lang="zh-CN" altLang="en-US" sz="2000" smtClean="0"/>
              <a:t>无法自定义槽位标号，只能从</a:t>
            </a:r>
            <a:r>
              <a:rPr lang="en-US" altLang="zh-CN" sz="2000" smtClean="0"/>
              <a:t>0</a:t>
            </a:r>
            <a:r>
              <a:rPr lang="zh-CN" altLang="en-US" sz="2000" smtClean="0"/>
              <a:t>开始数过来。</a:t>
            </a:r>
            <a:endParaRPr lang="en-US" altLang="zh-CN" sz="2000" smtClean="0"/>
          </a:p>
          <a:p>
            <a:r>
              <a:rPr lang="zh-CN" altLang="en-US" sz="2000" smtClean="0"/>
              <a:t>只能在尾部增删节点。</a:t>
            </a:r>
            <a:endParaRPr lang="zh-CN" altLang="en-US" sz="2000"/>
          </a:p>
        </p:txBody>
      </p:sp>
      <p:pic>
        <p:nvPicPr>
          <p:cNvPr id="4" name="图片 3"/>
          <p:cNvPicPr>
            <a:picLocks noChangeAspect="1"/>
          </p:cNvPicPr>
          <p:nvPr/>
        </p:nvPicPr>
        <p:blipFill>
          <a:blip r:embed="rId2"/>
          <a:stretch>
            <a:fillRect/>
          </a:stretch>
        </p:blipFill>
        <p:spPr>
          <a:xfrm>
            <a:off x="3384550" y="788851"/>
            <a:ext cx="8515350" cy="2667000"/>
          </a:xfrm>
          <a:prstGeom prst="rect">
            <a:avLst/>
          </a:prstGeom>
          <a:ln>
            <a:solidFill>
              <a:schemeClr val="accent1"/>
            </a:solidFill>
          </a:ln>
        </p:spPr>
      </p:pic>
      <p:pic>
        <p:nvPicPr>
          <p:cNvPr id="5" name="图片 4"/>
          <p:cNvPicPr>
            <a:picLocks noChangeAspect="1"/>
          </p:cNvPicPr>
          <p:nvPr/>
        </p:nvPicPr>
        <p:blipFill>
          <a:blip r:embed="rId3"/>
          <a:stretch>
            <a:fillRect/>
          </a:stretch>
        </p:blipFill>
        <p:spPr>
          <a:xfrm>
            <a:off x="838200" y="3455851"/>
            <a:ext cx="7772400" cy="2857500"/>
          </a:xfrm>
          <a:prstGeom prst="rect">
            <a:avLst/>
          </a:prstGeom>
          <a:ln>
            <a:solidFill>
              <a:schemeClr val="accent1"/>
            </a:solidFill>
          </a:ln>
        </p:spPr>
      </p:pic>
    </p:spTree>
    <p:extLst>
      <p:ext uri="{BB962C8B-B14F-4D97-AF65-F5344CB8AC3E}">
        <p14:creationId xmlns:p14="http://schemas.microsoft.com/office/powerpoint/2010/main" val="1105702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Maglev</a:t>
            </a:r>
            <a:r>
              <a:rPr lang="zh-CN" altLang="en-US" smtClean="0"/>
              <a:t>一致性哈希</a:t>
            </a:r>
            <a:endParaRPr lang="zh-CN" altLang="en-US"/>
          </a:p>
        </p:txBody>
      </p:sp>
      <p:sp>
        <p:nvSpPr>
          <p:cNvPr id="3" name="内容占位符 2"/>
          <p:cNvSpPr>
            <a:spLocks noGrp="1"/>
          </p:cNvSpPr>
          <p:nvPr>
            <p:ph idx="1"/>
          </p:nvPr>
        </p:nvSpPr>
        <p:spPr/>
        <p:txBody>
          <a:bodyPr/>
          <a:lstStyle/>
          <a:p>
            <a:r>
              <a:rPr lang="en-US" altLang="zh-CN" smtClean="0"/>
              <a:t>Maglev</a:t>
            </a:r>
            <a:r>
              <a:rPr lang="zh-CN" altLang="en-US"/>
              <a:t>哈希算法来自 </a:t>
            </a:r>
            <a:r>
              <a:rPr lang="en-US" altLang="zh-CN"/>
              <a:t>Google </a:t>
            </a:r>
            <a:r>
              <a:rPr lang="zh-CN" altLang="en-US"/>
              <a:t>， 在其</a:t>
            </a:r>
            <a:r>
              <a:rPr lang="en-US" altLang="zh-CN"/>
              <a:t>2016</a:t>
            </a:r>
            <a:r>
              <a:rPr lang="zh-CN" altLang="en-US"/>
              <a:t>年发布的一篇论文中</a:t>
            </a:r>
            <a:r>
              <a:rPr lang="en-US" altLang="zh-CN"/>
              <a:t>[1]</a:t>
            </a:r>
            <a:r>
              <a:rPr lang="zh-CN" altLang="en-US"/>
              <a:t>， 介绍了自</a:t>
            </a:r>
            <a:r>
              <a:rPr lang="en-US" altLang="zh-CN"/>
              <a:t>2008</a:t>
            </a:r>
            <a:r>
              <a:rPr lang="zh-CN" altLang="en-US"/>
              <a:t>年起服役的网络负载均衡器</a:t>
            </a:r>
            <a:r>
              <a:rPr lang="en-US" altLang="zh-CN"/>
              <a:t>Maglev</a:t>
            </a:r>
            <a:r>
              <a:rPr lang="zh-CN" altLang="en-US"/>
              <a:t>， 文中包括</a:t>
            </a:r>
            <a:r>
              <a:rPr lang="en-US" altLang="zh-CN"/>
              <a:t>Maglev</a:t>
            </a:r>
            <a:r>
              <a:rPr lang="zh-CN" altLang="en-US"/>
              <a:t>负载均衡器中所使用的一致性哈希算法，即</a:t>
            </a:r>
            <a:r>
              <a:rPr lang="en-US" altLang="zh-CN"/>
              <a:t>Maglev</a:t>
            </a:r>
            <a:r>
              <a:rPr lang="zh-CN" altLang="en-US"/>
              <a:t>一致性哈希 </a:t>
            </a:r>
            <a:r>
              <a:rPr lang="en-US" altLang="zh-CN"/>
              <a:t>(Maglev </a:t>
            </a:r>
            <a:r>
              <a:rPr lang="en-US" altLang="zh-CN" smtClean="0"/>
              <a:t>Consistent </a:t>
            </a:r>
            <a:r>
              <a:rPr lang="en-US" altLang="zh-CN"/>
              <a:t>Hashing)</a:t>
            </a:r>
            <a:r>
              <a:rPr lang="zh-CN" altLang="en-US" smtClean="0"/>
              <a:t>。</a:t>
            </a:r>
            <a:endParaRPr lang="en-US" altLang="zh-CN" smtClean="0"/>
          </a:p>
          <a:p>
            <a:r>
              <a:rPr lang="zh-CN" altLang="en-US"/>
              <a:t>要设计一个一致性哈希算法， 要求映射均匀， 并尽力把槽位变化时的映射变化降到最小（避免全局重新映射）。</a:t>
            </a:r>
            <a:endParaRPr lang="en-US" altLang="zh-CN" smtClean="0"/>
          </a:p>
          <a:p>
            <a:endParaRPr lang="zh-CN" altLang="en-US"/>
          </a:p>
        </p:txBody>
      </p:sp>
    </p:spTree>
    <p:extLst>
      <p:ext uri="{BB962C8B-B14F-4D97-AF65-F5344CB8AC3E}">
        <p14:creationId xmlns:p14="http://schemas.microsoft.com/office/powerpoint/2010/main" val="4086616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Maglev</a:t>
            </a:r>
            <a:r>
              <a:rPr lang="zh-CN" altLang="en-US" dirty="0" smtClean="0"/>
              <a:t>一致性</a:t>
            </a:r>
            <a:r>
              <a:rPr lang="zh-CN" altLang="en-US" dirty="0" smtClean="0"/>
              <a:t>哈希</a:t>
            </a:r>
            <a:endParaRPr lang="zh-CN" altLang="en-US" dirty="0"/>
          </a:p>
        </p:txBody>
      </p:sp>
      <p:sp>
        <p:nvSpPr>
          <p:cNvPr id="4" name="矩形 3"/>
          <p:cNvSpPr/>
          <p:nvPr/>
        </p:nvSpPr>
        <p:spPr>
          <a:xfrm>
            <a:off x="647700" y="966651"/>
            <a:ext cx="10363200" cy="1323439"/>
          </a:xfrm>
          <a:prstGeom prst="rect">
            <a:avLst/>
          </a:prstGeom>
        </p:spPr>
        <p:txBody>
          <a:bodyPr wrap="square">
            <a:spAutoFit/>
          </a:bodyPr>
          <a:lstStyle/>
          <a:p>
            <a:r>
              <a:rPr lang="en-US" altLang="zh-CN" sz="2000" dirty="0">
                <a:latin typeface="Arvo" panose="02000000000000000000" pitchFamily="2" charset="0"/>
              </a:rPr>
              <a:t>Maglev</a:t>
            </a:r>
            <a:r>
              <a:rPr lang="zh-CN" altLang="en-US" sz="2000" dirty="0">
                <a:latin typeface="Arvo" panose="02000000000000000000" pitchFamily="2" charset="0"/>
              </a:rPr>
              <a:t>一致性哈希的思路是</a:t>
            </a:r>
            <a:r>
              <a:rPr lang="zh-CN" altLang="en-US" sz="2000" b="1" dirty="0">
                <a:latin typeface="Arvo" panose="02000000000000000000" pitchFamily="2" charset="0"/>
              </a:rPr>
              <a:t>查表</a:t>
            </a:r>
            <a:r>
              <a:rPr lang="zh-CN" altLang="en-US" sz="2000" dirty="0">
                <a:latin typeface="Arvo" panose="02000000000000000000" pitchFamily="2" charset="0"/>
              </a:rPr>
              <a:t>： 建立一个槽位的查找表</a:t>
            </a:r>
            <a:r>
              <a:rPr lang="en-US" altLang="zh-CN" sz="2000" dirty="0">
                <a:latin typeface="Arvo" panose="02000000000000000000" pitchFamily="2" charset="0"/>
              </a:rPr>
              <a:t>(lookup table)</a:t>
            </a:r>
            <a:r>
              <a:rPr lang="zh-CN" altLang="en-US" sz="2000" dirty="0">
                <a:latin typeface="Arvo" panose="02000000000000000000" pitchFamily="2" charset="0"/>
              </a:rPr>
              <a:t>， 对输入 </a:t>
            </a:r>
            <a:r>
              <a:rPr lang="en-US" altLang="zh-CN" sz="2000" dirty="0" smtClean="0">
                <a:latin typeface="Arvo" panose="02000000000000000000" pitchFamily="2" charset="0"/>
              </a:rPr>
              <a:t>k</a:t>
            </a:r>
            <a:r>
              <a:rPr lang="en-US" altLang="zh-CN" sz="2000" dirty="0">
                <a:latin typeface="Arvo" panose="02000000000000000000" pitchFamily="2" charset="0"/>
              </a:rPr>
              <a:t> </a:t>
            </a:r>
            <a:r>
              <a:rPr lang="zh-CN" altLang="en-US" sz="2000" dirty="0">
                <a:latin typeface="Arvo" panose="02000000000000000000" pitchFamily="2" charset="0"/>
              </a:rPr>
              <a:t>做哈希再取余，即可映射到表中一个槽位。 下面的</a:t>
            </a:r>
            <a:r>
              <a:rPr lang="zh-CN" altLang="en-US" sz="2000" dirty="0" smtClean="0">
                <a:latin typeface="Arvo" panose="02000000000000000000" pitchFamily="2" charset="0"/>
              </a:rPr>
              <a:t>图是</a:t>
            </a:r>
            <a:r>
              <a:rPr lang="zh-CN" altLang="en-US" sz="2000" dirty="0">
                <a:latin typeface="Arvo" panose="02000000000000000000" pitchFamily="2" charset="0"/>
              </a:rPr>
              <a:t>一个示意图， 其中 </a:t>
            </a:r>
            <a:r>
              <a:rPr lang="en-US" altLang="zh-CN" sz="2000" dirty="0" smtClean="0">
                <a:latin typeface="Arvo" panose="02000000000000000000" pitchFamily="2" charset="0"/>
              </a:rPr>
              <a:t>entry</a:t>
            </a:r>
            <a:r>
              <a:rPr lang="en-US" altLang="zh-CN" sz="2000" dirty="0">
                <a:latin typeface="Arvo" panose="02000000000000000000" pitchFamily="2" charset="0"/>
              </a:rPr>
              <a:t> </a:t>
            </a:r>
            <a:r>
              <a:rPr lang="zh-CN" altLang="en-US" sz="2000" dirty="0">
                <a:latin typeface="Arvo" panose="02000000000000000000" pitchFamily="2" charset="0"/>
              </a:rPr>
              <a:t>是查找表，里面记录了一个槽位序列， 查找表的长度为 </a:t>
            </a:r>
            <a:r>
              <a:rPr lang="en-US" altLang="zh-CN" sz="2000" dirty="0">
                <a:latin typeface="MJXc-TeX-math-I"/>
              </a:rPr>
              <a:t>M</a:t>
            </a:r>
            <a:r>
              <a:rPr lang="en-US" altLang="zh-CN" sz="2000" dirty="0">
                <a:latin typeface="Arvo" panose="02000000000000000000" pitchFamily="2" charset="0"/>
              </a:rPr>
              <a:t>M</a:t>
            </a:r>
            <a:r>
              <a:rPr lang="zh-CN" altLang="en-US" sz="2000" dirty="0">
                <a:latin typeface="Arvo" panose="02000000000000000000" pitchFamily="2" charset="0"/>
              </a:rPr>
              <a:t>， 当输入一个 </a:t>
            </a:r>
            <a:r>
              <a:rPr lang="en-US" altLang="zh-CN" sz="2000" dirty="0" smtClean="0">
                <a:latin typeface="Arvo" panose="02000000000000000000" pitchFamily="2" charset="0"/>
              </a:rPr>
              <a:t>k</a:t>
            </a:r>
            <a:r>
              <a:rPr lang="en-US" altLang="zh-CN" sz="2000" dirty="0">
                <a:latin typeface="Arvo" panose="02000000000000000000" pitchFamily="2" charset="0"/>
              </a:rPr>
              <a:t> </a:t>
            </a:r>
            <a:r>
              <a:rPr lang="zh-CN" altLang="en-US" sz="2000" dirty="0">
                <a:latin typeface="Arvo" panose="02000000000000000000" pitchFamily="2" charset="0"/>
              </a:rPr>
              <a:t>时， 映射到目标槽位的过程就是 </a:t>
            </a:r>
            <a:r>
              <a:rPr lang="en-US" altLang="zh-CN" sz="2000" dirty="0" smtClean="0">
                <a:latin typeface="Arvo" panose="02000000000000000000" pitchFamily="2" charset="0"/>
              </a:rPr>
              <a:t>entry[hash(k</a:t>
            </a:r>
            <a:r>
              <a:rPr lang="en-US" altLang="zh-CN" sz="2000" dirty="0">
                <a:latin typeface="Arvo" panose="02000000000000000000" pitchFamily="2" charset="0"/>
              </a:rPr>
              <a:t>)%M]</a:t>
            </a:r>
            <a:r>
              <a:rPr lang="zh-CN" altLang="en-US" sz="2000" dirty="0">
                <a:latin typeface="Arvo" panose="02000000000000000000" pitchFamily="2" charset="0"/>
              </a:rPr>
              <a:t>。</a:t>
            </a:r>
            <a:endParaRPr lang="zh-CN" altLang="en-US" sz="2000" dirty="0"/>
          </a:p>
        </p:txBody>
      </p:sp>
      <p:pic>
        <p:nvPicPr>
          <p:cNvPr id="6" name="图片 5"/>
          <p:cNvPicPr>
            <a:picLocks noChangeAspect="1"/>
          </p:cNvPicPr>
          <p:nvPr/>
        </p:nvPicPr>
        <p:blipFill>
          <a:blip r:embed="rId2"/>
          <a:stretch>
            <a:fillRect/>
          </a:stretch>
        </p:blipFill>
        <p:spPr>
          <a:xfrm>
            <a:off x="1460500" y="2290090"/>
            <a:ext cx="8775700" cy="2336530"/>
          </a:xfrm>
          <a:prstGeom prst="rect">
            <a:avLst/>
          </a:prstGeom>
          <a:ln>
            <a:solidFill>
              <a:schemeClr val="accent1"/>
            </a:solidFill>
          </a:ln>
        </p:spPr>
      </p:pic>
      <p:sp>
        <p:nvSpPr>
          <p:cNvPr id="7" name="矩形 6"/>
          <p:cNvSpPr/>
          <p:nvPr/>
        </p:nvSpPr>
        <p:spPr>
          <a:xfrm>
            <a:off x="647700" y="4802138"/>
            <a:ext cx="10528300" cy="1631216"/>
          </a:xfrm>
          <a:prstGeom prst="rect">
            <a:avLst/>
          </a:prstGeom>
        </p:spPr>
        <p:txBody>
          <a:bodyPr wrap="square">
            <a:spAutoFit/>
          </a:bodyPr>
          <a:lstStyle/>
          <a:p>
            <a:r>
              <a:rPr lang="zh-CN" altLang="en-US" sz="2000">
                <a:latin typeface="Arvo" panose="02000000000000000000" pitchFamily="2" charset="0"/>
              </a:rPr>
              <a:t>如何查表很好理解。 接下来看，如何生成一张查找表。 先新建一张大小为 </a:t>
            </a:r>
            <a:r>
              <a:rPr lang="en-US" altLang="zh-CN" sz="2000" smtClean="0">
                <a:latin typeface="Arvo" panose="02000000000000000000" pitchFamily="2" charset="0"/>
              </a:rPr>
              <a:t>M</a:t>
            </a:r>
            <a:r>
              <a:rPr lang="en-US" altLang="zh-CN" sz="2000">
                <a:latin typeface="Arvo" panose="02000000000000000000" pitchFamily="2" charset="0"/>
              </a:rPr>
              <a:t> </a:t>
            </a:r>
            <a:r>
              <a:rPr lang="zh-CN" altLang="en-US" sz="2000">
                <a:latin typeface="Arvo" panose="02000000000000000000" pitchFamily="2" charset="0"/>
              </a:rPr>
              <a:t>的待填充的空表 </a:t>
            </a:r>
            <a:r>
              <a:rPr lang="en-US" altLang="zh-CN" sz="2000" smtClean="0">
                <a:latin typeface="Arvo" panose="02000000000000000000" pitchFamily="2" charset="0"/>
              </a:rPr>
              <a:t>entry</a:t>
            </a:r>
            <a:r>
              <a:rPr lang="zh-CN" altLang="en-US" sz="2000">
                <a:latin typeface="Arvo" panose="02000000000000000000" pitchFamily="2" charset="0"/>
              </a:rPr>
              <a:t>。 为每个槽位生成一个大小为 </a:t>
            </a:r>
            <a:r>
              <a:rPr lang="en-US" altLang="zh-CN" sz="2000" smtClean="0">
                <a:latin typeface="Arvo" panose="02000000000000000000" pitchFamily="2" charset="0"/>
              </a:rPr>
              <a:t>M</a:t>
            </a:r>
            <a:r>
              <a:rPr lang="en-US" altLang="zh-CN" sz="2000">
                <a:latin typeface="Arvo" panose="02000000000000000000" pitchFamily="2" charset="0"/>
              </a:rPr>
              <a:t> </a:t>
            </a:r>
            <a:r>
              <a:rPr lang="zh-CN" altLang="en-US" sz="2000">
                <a:latin typeface="Arvo" panose="02000000000000000000" pitchFamily="2" charset="0"/>
              </a:rPr>
              <a:t>的序列 </a:t>
            </a:r>
            <a:r>
              <a:rPr lang="en-US" altLang="zh-CN" sz="2000" smtClean="0">
                <a:latin typeface="Arvo" panose="02000000000000000000" pitchFamily="2" charset="0"/>
              </a:rPr>
              <a:t>permutation</a:t>
            </a:r>
            <a:r>
              <a:rPr lang="zh-CN" altLang="en-US" sz="2000">
                <a:latin typeface="Arvo" panose="02000000000000000000" pitchFamily="2" charset="0"/>
              </a:rPr>
              <a:t>， 叫做「偏好序列」吧。 然后， 按照偏好序列中数字的顺序，每个槽位轮流填充查找表。 将偏好序列中的数字当做查找表中的目标位置，把槽位标号填充到目标位置。 如果填充的目标位置已经被占用，则顺延该序列的下一个填。 </a:t>
            </a:r>
            <a:endParaRPr lang="zh-CN" altLang="en-US" sz="2000"/>
          </a:p>
        </p:txBody>
      </p:sp>
    </p:spTree>
    <p:extLst>
      <p:ext uri="{BB962C8B-B14F-4D97-AF65-F5344CB8AC3E}">
        <p14:creationId xmlns:p14="http://schemas.microsoft.com/office/powerpoint/2010/main" val="3182131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Maglev</a:t>
            </a:r>
            <a:r>
              <a:rPr lang="zh-CN" altLang="en-US" dirty="0" smtClean="0"/>
              <a:t>一致性</a:t>
            </a:r>
            <a:r>
              <a:rPr lang="zh-CN" altLang="en-US" dirty="0" smtClean="0"/>
              <a:t>哈希</a:t>
            </a:r>
            <a:endParaRPr lang="zh-CN" altLang="en-US" dirty="0"/>
          </a:p>
        </p:txBody>
      </p:sp>
      <p:pic>
        <p:nvPicPr>
          <p:cNvPr id="3" name="图片 2"/>
          <p:cNvPicPr>
            <a:picLocks noChangeAspect="1"/>
          </p:cNvPicPr>
          <p:nvPr/>
        </p:nvPicPr>
        <p:blipFill>
          <a:blip r:embed="rId2"/>
          <a:stretch>
            <a:fillRect/>
          </a:stretch>
        </p:blipFill>
        <p:spPr>
          <a:xfrm>
            <a:off x="5778500" y="654356"/>
            <a:ext cx="6127750" cy="6027295"/>
          </a:xfrm>
          <a:prstGeom prst="rect">
            <a:avLst/>
          </a:prstGeom>
        </p:spPr>
      </p:pic>
      <p:sp>
        <p:nvSpPr>
          <p:cNvPr id="5" name="矩形 4"/>
          <p:cNvSpPr/>
          <p:nvPr/>
        </p:nvSpPr>
        <p:spPr>
          <a:xfrm>
            <a:off x="177800" y="987458"/>
            <a:ext cx="5219700" cy="4370427"/>
          </a:xfrm>
          <a:prstGeom prst="rect">
            <a:avLst/>
          </a:prstGeom>
        </p:spPr>
        <p:txBody>
          <a:bodyPr wrap="square">
            <a:spAutoFit/>
          </a:bodyPr>
          <a:lstStyle/>
          <a:p>
            <a:pPr marL="342900" indent="-342900">
              <a:buFont typeface="+mj-lt"/>
              <a:buAutoNum type="arabicPeriod"/>
            </a:pPr>
            <a:r>
              <a:rPr lang="en-US" altLang="zh-CN" sz="2000" smtClean="0">
                <a:latin typeface="Arvo" panose="02000000000000000000" pitchFamily="2" charset="0"/>
              </a:rPr>
              <a:t>B0</a:t>
            </a:r>
            <a:r>
              <a:rPr lang="en-US" altLang="zh-CN" sz="2000">
                <a:latin typeface="Arvo" panose="02000000000000000000" pitchFamily="2" charset="0"/>
              </a:rPr>
              <a:t> </a:t>
            </a:r>
            <a:r>
              <a:rPr lang="zh-CN" altLang="en-US" sz="2000">
                <a:latin typeface="Arvo" panose="02000000000000000000" pitchFamily="2" charset="0"/>
              </a:rPr>
              <a:t>的偏好序列的第一个数字是 </a:t>
            </a:r>
            <a:r>
              <a:rPr lang="en-US" altLang="zh-CN" sz="2000" smtClean="0">
                <a:latin typeface="Arvo" panose="02000000000000000000" pitchFamily="2" charset="0"/>
              </a:rPr>
              <a:t>3</a:t>
            </a:r>
            <a:r>
              <a:rPr lang="zh-CN" altLang="en-US" sz="2000">
                <a:latin typeface="Arvo" panose="02000000000000000000" pitchFamily="2" charset="0"/>
              </a:rPr>
              <a:t>， 所以填充 </a:t>
            </a:r>
            <a:r>
              <a:rPr lang="en-US" altLang="zh-CN" sz="2000" smtClean="0">
                <a:latin typeface="Arvo" panose="02000000000000000000" pitchFamily="2" charset="0"/>
              </a:rPr>
              <a:t>B0</a:t>
            </a:r>
            <a:r>
              <a:rPr lang="en-US" altLang="zh-CN" sz="2000">
                <a:latin typeface="Arvo" panose="02000000000000000000" pitchFamily="2" charset="0"/>
              </a:rPr>
              <a:t> </a:t>
            </a:r>
            <a:r>
              <a:rPr lang="zh-CN" altLang="en-US" sz="2000">
                <a:latin typeface="Arvo" panose="02000000000000000000" pitchFamily="2" charset="0"/>
              </a:rPr>
              <a:t>到 </a:t>
            </a:r>
            <a:r>
              <a:rPr lang="en-US" altLang="zh-CN" sz="2000" smtClean="0">
                <a:latin typeface="Arvo" panose="02000000000000000000" pitchFamily="2" charset="0"/>
              </a:rPr>
              <a:t>entry[3</a:t>
            </a:r>
            <a:r>
              <a:rPr lang="en-US" altLang="zh-CN" sz="2000">
                <a:latin typeface="Arvo" panose="02000000000000000000" pitchFamily="2" charset="0"/>
              </a:rPr>
              <a:t>]</a:t>
            </a:r>
            <a:r>
              <a:rPr lang="zh-CN" altLang="en-US" sz="2000">
                <a:latin typeface="Arvo" panose="02000000000000000000" pitchFamily="2" charset="0"/>
              </a:rPr>
              <a:t>。</a:t>
            </a:r>
          </a:p>
          <a:p>
            <a:pPr marL="342900" indent="-342900">
              <a:buFont typeface="+mj-lt"/>
              <a:buAutoNum type="arabicPeriod"/>
            </a:pPr>
            <a:r>
              <a:rPr lang="zh-CN" altLang="en-US" sz="2000">
                <a:latin typeface="Arvo" panose="02000000000000000000" pitchFamily="2" charset="0"/>
              </a:rPr>
              <a:t>轮到 </a:t>
            </a:r>
            <a:r>
              <a:rPr lang="en-US" altLang="zh-CN" sz="2000" smtClean="0">
                <a:latin typeface="Arvo" panose="02000000000000000000" pitchFamily="2" charset="0"/>
              </a:rPr>
              <a:t>B1</a:t>
            </a:r>
            <a:r>
              <a:rPr lang="en-US" altLang="zh-CN" sz="2000">
                <a:latin typeface="Arvo" panose="02000000000000000000" pitchFamily="2" charset="0"/>
              </a:rPr>
              <a:t> </a:t>
            </a:r>
            <a:r>
              <a:rPr lang="zh-CN" altLang="en-US" sz="2000">
                <a:latin typeface="Arvo" panose="02000000000000000000" pitchFamily="2" charset="0"/>
              </a:rPr>
              <a:t>填充了， </a:t>
            </a:r>
            <a:r>
              <a:rPr lang="en-US" altLang="zh-CN" sz="2000" smtClean="0">
                <a:latin typeface="Arvo" panose="02000000000000000000" pitchFamily="2" charset="0"/>
              </a:rPr>
              <a:t>B1</a:t>
            </a:r>
            <a:r>
              <a:rPr lang="en-US" altLang="zh-CN" sz="2000">
                <a:latin typeface="Arvo" panose="02000000000000000000" pitchFamily="2" charset="0"/>
              </a:rPr>
              <a:t> </a:t>
            </a:r>
            <a:r>
              <a:rPr lang="zh-CN" altLang="en-US" sz="2000">
                <a:latin typeface="Arvo" panose="02000000000000000000" pitchFamily="2" charset="0"/>
              </a:rPr>
              <a:t>的偏好序列第一个是 </a:t>
            </a:r>
            <a:r>
              <a:rPr lang="en-US" altLang="zh-CN" sz="2000" smtClean="0">
                <a:latin typeface="Arvo" panose="02000000000000000000" pitchFamily="2" charset="0"/>
              </a:rPr>
              <a:t>0</a:t>
            </a:r>
            <a:r>
              <a:rPr lang="zh-CN" altLang="en-US" sz="2000">
                <a:latin typeface="Arvo" panose="02000000000000000000" pitchFamily="2" charset="0"/>
              </a:rPr>
              <a:t>， 所以填充 </a:t>
            </a:r>
            <a:r>
              <a:rPr lang="en-US" altLang="zh-CN" sz="2000" smtClean="0">
                <a:latin typeface="Arvo" panose="02000000000000000000" pitchFamily="2" charset="0"/>
              </a:rPr>
              <a:t>B1</a:t>
            </a:r>
            <a:r>
              <a:rPr lang="en-US" altLang="zh-CN" sz="2000">
                <a:latin typeface="Arvo" panose="02000000000000000000" pitchFamily="2" charset="0"/>
              </a:rPr>
              <a:t> </a:t>
            </a:r>
            <a:r>
              <a:rPr lang="zh-CN" altLang="en-US" sz="2000">
                <a:latin typeface="Arvo" panose="02000000000000000000" pitchFamily="2" charset="0"/>
              </a:rPr>
              <a:t>到 </a:t>
            </a:r>
            <a:r>
              <a:rPr lang="en-US" altLang="zh-CN" sz="2000" smtClean="0">
                <a:latin typeface="Arvo" panose="02000000000000000000" pitchFamily="2" charset="0"/>
              </a:rPr>
              <a:t>entry[0</a:t>
            </a:r>
            <a:r>
              <a:rPr lang="en-US" altLang="zh-CN" sz="2000">
                <a:latin typeface="Arvo" panose="02000000000000000000" pitchFamily="2" charset="0"/>
              </a:rPr>
              <a:t>]</a:t>
            </a:r>
            <a:r>
              <a:rPr lang="zh-CN" altLang="en-US" sz="2000">
                <a:latin typeface="Arvo" panose="02000000000000000000" pitchFamily="2" charset="0"/>
              </a:rPr>
              <a:t>。</a:t>
            </a:r>
          </a:p>
          <a:p>
            <a:pPr marL="342900" indent="-342900">
              <a:buFont typeface="+mj-lt"/>
              <a:buAutoNum type="arabicPeriod"/>
            </a:pPr>
            <a:r>
              <a:rPr lang="zh-CN" altLang="en-US" sz="2000">
                <a:latin typeface="Arvo" panose="02000000000000000000" pitchFamily="2" charset="0"/>
              </a:rPr>
              <a:t>轮到 </a:t>
            </a:r>
            <a:r>
              <a:rPr lang="en-US" altLang="zh-CN" sz="2000" smtClean="0">
                <a:latin typeface="Arvo" panose="02000000000000000000" pitchFamily="2" charset="0"/>
              </a:rPr>
              <a:t>B2</a:t>
            </a:r>
            <a:r>
              <a:rPr lang="en-US" altLang="zh-CN" sz="2000">
                <a:latin typeface="Arvo" panose="02000000000000000000" pitchFamily="2" charset="0"/>
              </a:rPr>
              <a:t> </a:t>
            </a:r>
            <a:r>
              <a:rPr lang="zh-CN" altLang="en-US" sz="2000">
                <a:latin typeface="Arvo" panose="02000000000000000000" pitchFamily="2" charset="0"/>
              </a:rPr>
              <a:t>填充了，由于 </a:t>
            </a:r>
            <a:r>
              <a:rPr lang="en-US" altLang="zh-CN" sz="2000" smtClean="0">
                <a:latin typeface="Arvo" panose="02000000000000000000" pitchFamily="2" charset="0"/>
              </a:rPr>
              <a:t>entry[3</a:t>
            </a:r>
            <a:r>
              <a:rPr lang="en-US" altLang="zh-CN" sz="2000">
                <a:latin typeface="Arvo" panose="02000000000000000000" pitchFamily="2" charset="0"/>
              </a:rPr>
              <a:t>]</a:t>
            </a:r>
            <a:r>
              <a:rPr lang="zh-CN" altLang="en-US" sz="2000">
                <a:latin typeface="Arvo" panose="02000000000000000000" pitchFamily="2" charset="0"/>
              </a:rPr>
              <a:t>被占用， 所以向下看 </a:t>
            </a:r>
            <a:r>
              <a:rPr lang="en-US" altLang="zh-CN" sz="2000" smtClean="0">
                <a:latin typeface="Arvo" panose="02000000000000000000" pitchFamily="2" charset="0"/>
              </a:rPr>
              <a:t>B2</a:t>
            </a:r>
            <a:r>
              <a:rPr lang="en-US" altLang="zh-CN" sz="2000">
                <a:latin typeface="Arvo" panose="02000000000000000000" pitchFamily="2" charset="0"/>
              </a:rPr>
              <a:t> </a:t>
            </a:r>
            <a:r>
              <a:rPr lang="zh-CN" altLang="en-US" sz="2000">
                <a:latin typeface="Arvo" panose="02000000000000000000" pitchFamily="2" charset="0"/>
              </a:rPr>
              <a:t>偏好序列的下一个数字，是 </a:t>
            </a:r>
            <a:r>
              <a:rPr lang="en-US" altLang="zh-CN" sz="2000" smtClean="0">
                <a:latin typeface="Arvo" panose="02000000000000000000" pitchFamily="2" charset="0"/>
              </a:rPr>
              <a:t>4</a:t>
            </a:r>
            <a:r>
              <a:rPr lang="zh-CN" altLang="en-US" sz="2000">
                <a:latin typeface="Arvo" panose="02000000000000000000" pitchFamily="2" charset="0"/>
              </a:rPr>
              <a:t>， 因此填充 </a:t>
            </a:r>
            <a:r>
              <a:rPr lang="en-US" altLang="zh-CN" sz="2000" smtClean="0">
                <a:latin typeface="Arvo" panose="02000000000000000000" pitchFamily="2" charset="0"/>
              </a:rPr>
              <a:t>B2</a:t>
            </a:r>
            <a:r>
              <a:rPr lang="en-US" altLang="zh-CN" sz="2000">
                <a:latin typeface="Arvo" panose="02000000000000000000" pitchFamily="2" charset="0"/>
              </a:rPr>
              <a:t> </a:t>
            </a:r>
            <a:r>
              <a:rPr lang="zh-CN" altLang="en-US" sz="2000">
                <a:latin typeface="Arvo" panose="02000000000000000000" pitchFamily="2" charset="0"/>
              </a:rPr>
              <a:t>到 </a:t>
            </a:r>
            <a:r>
              <a:rPr lang="en-US" altLang="zh-CN" sz="2000" smtClean="0">
                <a:latin typeface="Arvo" panose="02000000000000000000" pitchFamily="2" charset="0"/>
              </a:rPr>
              <a:t>entry[4</a:t>
            </a:r>
            <a:r>
              <a:rPr lang="en-US" altLang="zh-CN" sz="2000">
                <a:latin typeface="Arvo" panose="02000000000000000000" pitchFamily="2" charset="0"/>
              </a:rPr>
              <a:t>]</a:t>
            </a:r>
            <a:r>
              <a:rPr lang="zh-CN" altLang="en-US" sz="2000">
                <a:latin typeface="Arvo" panose="02000000000000000000" pitchFamily="2" charset="0"/>
              </a:rPr>
              <a:t>。</a:t>
            </a:r>
          </a:p>
          <a:p>
            <a:pPr marL="342900" indent="-342900">
              <a:buFont typeface="+mj-lt"/>
              <a:buAutoNum type="arabicPeriod"/>
            </a:pPr>
            <a:r>
              <a:rPr lang="zh-CN" altLang="en-US" sz="2000">
                <a:latin typeface="Arvo" panose="02000000000000000000" pitchFamily="2" charset="0"/>
              </a:rPr>
              <a:t>接下来， 又轮到 </a:t>
            </a:r>
            <a:r>
              <a:rPr lang="en-US" altLang="zh-CN" sz="2000" smtClean="0">
                <a:latin typeface="Arvo" panose="02000000000000000000" pitchFamily="2" charset="0"/>
              </a:rPr>
              <a:t>B0</a:t>
            </a:r>
            <a:r>
              <a:rPr lang="en-US" altLang="zh-CN" sz="2000">
                <a:latin typeface="Arvo" panose="02000000000000000000" pitchFamily="2" charset="0"/>
              </a:rPr>
              <a:t> </a:t>
            </a:r>
            <a:r>
              <a:rPr lang="zh-CN" altLang="en-US" sz="2000">
                <a:latin typeface="Arvo" panose="02000000000000000000" pitchFamily="2" charset="0"/>
              </a:rPr>
              <a:t>填充了， 该看它的偏好序列的第</a:t>
            </a:r>
            <a:r>
              <a:rPr lang="en-US" altLang="zh-CN" sz="2000">
                <a:latin typeface="Arvo" panose="02000000000000000000" pitchFamily="2" charset="0"/>
              </a:rPr>
              <a:t>2</a:t>
            </a:r>
            <a:r>
              <a:rPr lang="zh-CN" altLang="en-US" sz="2000">
                <a:latin typeface="Arvo" panose="02000000000000000000" pitchFamily="2" charset="0"/>
              </a:rPr>
              <a:t>个数字了，是 </a:t>
            </a:r>
            <a:r>
              <a:rPr lang="en-US" altLang="zh-CN" sz="2000" smtClean="0">
                <a:latin typeface="Arvo" panose="02000000000000000000" pitchFamily="2" charset="0"/>
              </a:rPr>
              <a:t>0</a:t>
            </a:r>
            <a:r>
              <a:rPr lang="zh-CN" altLang="en-US" sz="2000">
                <a:latin typeface="Arvo" panose="02000000000000000000" pitchFamily="2" charset="0"/>
              </a:rPr>
              <a:t>，但是 </a:t>
            </a:r>
            <a:r>
              <a:rPr lang="en-US" altLang="zh-CN" sz="2000" smtClean="0">
                <a:latin typeface="Arvo" panose="02000000000000000000" pitchFamily="2" charset="0"/>
              </a:rPr>
              <a:t>entry[0</a:t>
            </a:r>
            <a:r>
              <a:rPr lang="en-US" altLang="zh-CN" sz="2000">
                <a:latin typeface="Arvo" panose="02000000000000000000" pitchFamily="2" charset="0"/>
              </a:rPr>
              <a:t>] </a:t>
            </a:r>
            <a:r>
              <a:rPr lang="zh-CN" altLang="en-US" sz="2000">
                <a:latin typeface="Arvo" panose="02000000000000000000" pitchFamily="2" charset="0"/>
              </a:rPr>
              <a:t>被占用了； 所以要继续看偏好序列的第</a:t>
            </a:r>
            <a:r>
              <a:rPr lang="en-US" altLang="zh-CN" sz="2000">
                <a:latin typeface="Arvo" panose="02000000000000000000" pitchFamily="2" charset="0"/>
              </a:rPr>
              <a:t>3</a:t>
            </a:r>
            <a:r>
              <a:rPr lang="zh-CN" altLang="en-US" sz="2000">
                <a:latin typeface="Arvo" panose="02000000000000000000" pitchFamily="2" charset="0"/>
              </a:rPr>
              <a:t>个数字，是 </a:t>
            </a:r>
            <a:r>
              <a:rPr lang="en-US" altLang="zh-CN" sz="2000" smtClean="0">
                <a:latin typeface="Arvo" panose="02000000000000000000" pitchFamily="2" charset="0"/>
              </a:rPr>
              <a:t>4</a:t>
            </a:r>
            <a:r>
              <a:rPr lang="zh-CN" altLang="en-US" sz="2000">
                <a:latin typeface="Arvo" panose="02000000000000000000" pitchFamily="2" charset="0"/>
              </a:rPr>
              <a:t>， 同理， 这个也不能用，直到测试到 </a:t>
            </a:r>
            <a:r>
              <a:rPr lang="en-US" altLang="zh-CN" sz="2000" smtClean="0">
                <a:latin typeface="Arvo" panose="02000000000000000000" pitchFamily="2" charset="0"/>
              </a:rPr>
              <a:t>1</a:t>
            </a:r>
            <a:r>
              <a:rPr lang="en-US" altLang="zh-CN" sz="2000">
                <a:latin typeface="Arvo" panose="02000000000000000000" pitchFamily="2" charset="0"/>
              </a:rPr>
              <a:t> </a:t>
            </a:r>
            <a:r>
              <a:rPr lang="zh-CN" altLang="en-US" sz="2000">
                <a:latin typeface="Arvo" panose="02000000000000000000" pitchFamily="2" charset="0"/>
              </a:rPr>
              <a:t>可以用， 则填充 </a:t>
            </a:r>
            <a:r>
              <a:rPr lang="en-US" altLang="zh-CN" sz="2000" smtClean="0">
                <a:latin typeface="Arvo" panose="02000000000000000000" pitchFamily="2" charset="0"/>
              </a:rPr>
              <a:t>B0</a:t>
            </a:r>
            <a:r>
              <a:rPr lang="en-US" altLang="zh-CN" sz="2000">
                <a:latin typeface="Arvo" panose="02000000000000000000" pitchFamily="2" charset="0"/>
              </a:rPr>
              <a:t> </a:t>
            </a:r>
            <a:r>
              <a:rPr lang="zh-CN" altLang="en-US" sz="2000">
                <a:latin typeface="Arvo" panose="02000000000000000000" pitchFamily="2" charset="0"/>
              </a:rPr>
              <a:t>到 </a:t>
            </a:r>
            <a:r>
              <a:rPr lang="en-US" altLang="zh-CN" sz="2000" smtClean="0">
                <a:latin typeface="Arvo" panose="02000000000000000000" pitchFamily="2" charset="0"/>
              </a:rPr>
              <a:t>entry[1</a:t>
            </a:r>
            <a:r>
              <a:rPr lang="en-US" altLang="zh-CN" sz="2000">
                <a:latin typeface="Arvo" panose="02000000000000000000" pitchFamily="2" charset="0"/>
              </a:rPr>
              <a:t>]</a:t>
            </a:r>
            <a:r>
              <a:rPr lang="zh-CN" altLang="en-US" sz="2000">
                <a:latin typeface="Arvo" panose="02000000000000000000" pitchFamily="2" charset="0"/>
              </a:rPr>
              <a:t>。</a:t>
            </a:r>
          </a:p>
          <a:p>
            <a:pPr marL="342900" indent="-342900">
              <a:buFont typeface="+mj-lt"/>
              <a:buAutoNum type="arabicPeriod"/>
            </a:pPr>
            <a:r>
              <a:rPr lang="zh-CN" altLang="en-US" sz="2000">
                <a:latin typeface="Arvo" panose="02000000000000000000" pitchFamily="2" charset="0"/>
              </a:rPr>
              <a:t>如上</a:t>
            </a:r>
            <a:r>
              <a:rPr lang="zh-CN" altLang="en-US" sz="2000" smtClean="0">
                <a:latin typeface="Arvo" panose="02000000000000000000" pitchFamily="2" charset="0"/>
              </a:rPr>
              <a:t>面的</a:t>
            </a:r>
            <a:r>
              <a:rPr lang="zh-CN" altLang="en-US" sz="2000">
                <a:latin typeface="Arvo" panose="02000000000000000000" pitchFamily="2" charset="0"/>
              </a:rPr>
              <a:t>方法</a:t>
            </a:r>
            <a:r>
              <a:rPr lang="zh-CN" altLang="en-US" sz="2000" smtClean="0">
                <a:latin typeface="Arvo" panose="02000000000000000000" pitchFamily="2" charset="0"/>
              </a:rPr>
              <a:t>， </a:t>
            </a:r>
            <a:r>
              <a:rPr lang="zh-CN" altLang="en-US" sz="2000">
                <a:latin typeface="Arvo" panose="02000000000000000000" pitchFamily="2" charset="0"/>
              </a:rPr>
              <a:t>直到把整张查找表填充满。</a:t>
            </a:r>
            <a:endParaRPr lang="zh-CN" altLang="en-US" sz="2000" b="0" i="0">
              <a:effectLst/>
              <a:latin typeface="Arvo" panose="02000000000000000000" pitchFamily="2" charset="0"/>
            </a:endParaRPr>
          </a:p>
        </p:txBody>
      </p:sp>
    </p:spTree>
    <p:extLst>
      <p:ext uri="{BB962C8B-B14F-4D97-AF65-F5344CB8AC3E}">
        <p14:creationId xmlns:p14="http://schemas.microsoft.com/office/powerpoint/2010/main" val="1642943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Maglev</a:t>
            </a:r>
            <a:r>
              <a:rPr lang="zh-CN" altLang="en-US" dirty="0" smtClean="0"/>
              <a:t>一致性</a:t>
            </a:r>
            <a:r>
              <a:rPr lang="zh-CN" altLang="en-US" dirty="0" smtClean="0"/>
              <a:t>哈希</a:t>
            </a:r>
            <a:endParaRPr lang="zh-CN" altLang="en-US" dirty="0"/>
          </a:p>
        </p:txBody>
      </p:sp>
      <p:sp>
        <p:nvSpPr>
          <p:cNvPr id="4" name="矩形 3"/>
          <p:cNvSpPr/>
          <p:nvPr/>
        </p:nvSpPr>
        <p:spPr>
          <a:xfrm>
            <a:off x="952500" y="1125835"/>
            <a:ext cx="9804400" cy="646331"/>
          </a:xfrm>
          <a:prstGeom prst="rect">
            <a:avLst/>
          </a:prstGeom>
        </p:spPr>
        <p:txBody>
          <a:bodyPr wrap="square">
            <a:spAutoFit/>
          </a:bodyPr>
          <a:lstStyle/>
          <a:p>
            <a:r>
              <a:rPr lang="zh-CN" altLang="en-US">
                <a:latin typeface="Arvo" panose="02000000000000000000" pitchFamily="2" charset="0"/>
              </a:rPr>
              <a:t>偏好序列是怎么生成的？ 取两个无关的哈希函数 </a:t>
            </a:r>
            <a:r>
              <a:rPr lang="en-US" altLang="zh-CN" smtClean="0">
                <a:latin typeface="Arvo" panose="02000000000000000000" pitchFamily="2" charset="0"/>
              </a:rPr>
              <a:t>h1</a:t>
            </a:r>
            <a:r>
              <a:rPr lang="en-US" altLang="zh-CN">
                <a:latin typeface="Arvo" panose="02000000000000000000" pitchFamily="2" charset="0"/>
              </a:rPr>
              <a:t> </a:t>
            </a:r>
            <a:r>
              <a:rPr lang="zh-CN" altLang="en-US">
                <a:latin typeface="Arvo" panose="02000000000000000000" pitchFamily="2" charset="0"/>
              </a:rPr>
              <a:t>和 </a:t>
            </a:r>
            <a:r>
              <a:rPr lang="en-US" altLang="zh-CN" smtClean="0">
                <a:latin typeface="Arvo" panose="02000000000000000000" pitchFamily="2" charset="0"/>
              </a:rPr>
              <a:t>h2</a:t>
            </a:r>
            <a:r>
              <a:rPr lang="zh-CN" altLang="en-US">
                <a:latin typeface="Arvo" panose="02000000000000000000" pitchFamily="2" charset="0"/>
              </a:rPr>
              <a:t>， 假设一个槽位的名字是 </a:t>
            </a:r>
            <a:r>
              <a:rPr lang="en-US" altLang="zh-CN" smtClean="0">
                <a:latin typeface="Arvo" panose="02000000000000000000" pitchFamily="2" charset="0"/>
              </a:rPr>
              <a:t>b</a:t>
            </a:r>
            <a:r>
              <a:rPr lang="zh-CN" altLang="en-US">
                <a:latin typeface="Arvo" panose="02000000000000000000" pitchFamily="2" charset="0"/>
              </a:rPr>
              <a:t>， 先用这两个哈希函数算出一</a:t>
            </a:r>
            <a:r>
              <a:rPr lang="zh-CN" altLang="en-US" smtClean="0">
                <a:latin typeface="Arvo" panose="02000000000000000000" pitchFamily="2" charset="0"/>
              </a:rPr>
              <a:t>个 </a:t>
            </a:r>
            <a:r>
              <a:rPr lang="en-US" altLang="zh-CN" smtClean="0">
                <a:latin typeface="Arvo" panose="02000000000000000000" pitchFamily="2" charset="0"/>
              </a:rPr>
              <a:t>offset</a:t>
            </a:r>
            <a:r>
              <a:rPr lang="en-US" altLang="zh-CN">
                <a:latin typeface="Arvo" panose="02000000000000000000" pitchFamily="2" charset="0"/>
              </a:rPr>
              <a:t> </a:t>
            </a:r>
            <a:r>
              <a:rPr lang="zh-CN" altLang="en-US">
                <a:latin typeface="Arvo" panose="02000000000000000000" pitchFamily="2" charset="0"/>
              </a:rPr>
              <a:t>和 </a:t>
            </a:r>
            <a:r>
              <a:rPr lang="en-US" altLang="zh-CN">
                <a:latin typeface="MJXc-TeX-math-I"/>
              </a:rPr>
              <a:t>skip</a:t>
            </a:r>
            <a:endParaRPr lang="zh-CN" altLang="en-US"/>
          </a:p>
        </p:txBody>
      </p:sp>
      <p:pic>
        <p:nvPicPr>
          <p:cNvPr id="6" name="图片 5"/>
          <p:cNvPicPr>
            <a:picLocks noChangeAspect="1"/>
          </p:cNvPicPr>
          <p:nvPr/>
        </p:nvPicPr>
        <p:blipFill>
          <a:blip r:embed="rId2"/>
          <a:stretch>
            <a:fillRect/>
          </a:stretch>
        </p:blipFill>
        <p:spPr>
          <a:xfrm>
            <a:off x="1682750" y="1772166"/>
            <a:ext cx="9258300" cy="5067300"/>
          </a:xfrm>
          <a:prstGeom prst="rect">
            <a:avLst/>
          </a:prstGeom>
        </p:spPr>
      </p:pic>
    </p:spTree>
    <p:extLst>
      <p:ext uri="{BB962C8B-B14F-4D97-AF65-F5344CB8AC3E}">
        <p14:creationId xmlns:p14="http://schemas.microsoft.com/office/powerpoint/2010/main" val="3237906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4187" y="184150"/>
            <a:ext cx="7591425" cy="6362700"/>
          </a:xfrm>
          <a:prstGeom prst="rect">
            <a:avLst/>
          </a:prstGeom>
        </p:spPr>
      </p:pic>
    </p:spTree>
    <p:extLst>
      <p:ext uri="{BB962C8B-B14F-4D97-AF65-F5344CB8AC3E}">
        <p14:creationId xmlns:p14="http://schemas.microsoft.com/office/powerpoint/2010/main" val="3548562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一致性哈希：满足的要素</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a:t>均衡（</a:t>
            </a:r>
            <a:r>
              <a:rPr lang="en-US" altLang="zh-CN"/>
              <a:t>balance</a:t>
            </a:r>
            <a:r>
              <a:rPr lang="zh-CN" altLang="en-US" smtClean="0"/>
              <a:t>）</a:t>
            </a:r>
            <a:endParaRPr lang="en-US" altLang="zh-CN" smtClean="0"/>
          </a:p>
          <a:p>
            <a:pPr lvl="1"/>
            <a:r>
              <a:rPr lang="zh-CN" altLang="en-US" smtClean="0"/>
              <a:t>每个</a:t>
            </a:r>
            <a:r>
              <a:rPr lang="zh-CN" altLang="en-US"/>
              <a:t>节点持有的 </a:t>
            </a:r>
            <a:r>
              <a:rPr lang="en-US" altLang="zh-CN"/>
              <a:t>key </a:t>
            </a:r>
            <a:r>
              <a:rPr lang="zh-CN" altLang="en-US"/>
              <a:t>数量均衡。</a:t>
            </a:r>
          </a:p>
          <a:p>
            <a:r>
              <a:rPr lang="zh-CN" altLang="en-US"/>
              <a:t>单调（</a:t>
            </a:r>
            <a:r>
              <a:rPr lang="en-US" altLang="zh-CN"/>
              <a:t>monitonicity</a:t>
            </a:r>
            <a:r>
              <a:rPr lang="zh-CN" altLang="en-US" smtClean="0"/>
              <a:t>）</a:t>
            </a:r>
            <a:endParaRPr lang="en-US" altLang="zh-CN" smtClean="0"/>
          </a:p>
          <a:p>
            <a:pPr lvl="1"/>
            <a:r>
              <a:rPr lang="zh-CN" altLang="en-US" smtClean="0"/>
              <a:t>是</a:t>
            </a:r>
            <a:r>
              <a:rPr lang="zh-CN" altLang="en-US"/>
              <a:t>为了在节点变化时，所涉及的数据变化量最小</a:t>
            </a:r>
            <a:r>
              <a:rPr lang="zh-CN" altLang="en-US" smtClean="0"/>
              <a:t>。</a:t>
            </a:r>
            <a:endParaRPr lang="en-US" altLang="zh-CN" smtClean="0"/>
          </a:p>
          <a:p>
            <a:r>
              <a:rPr lang="zh-CN" altLang="en-US" smtClean="0"/>
              <a:t>分散</a:t>
            </a:r>
            <a:r>
              <a:rPr lang="zh-CN" altLang="en-US"/>
              <a:t>（</a:t>
            </a:r>
            <a:r>
              <a:rPr lang="en-US" altLang="zh-CN"/>
              <a:t>spread</a:t>
            </a:r>
            <a:r>
              <a:rPr lang="zh-CN" altLang="en-US" smtClean="0"/>
              <a:t>）</a:t>
            </a:r>
            <a:endParaRPr lang="en-US" altLang="zh-CN" smtClean="0"/>
          </a:p>
          <a:p>
            <a:pPr lvl="1"/>
            <a:r>
              <a:rPr lang="zh-CN" altLang="en-US" smtClean="0"/>
              <a:t>当</a:t>
            </a:r>
            <a:r>
              <a:rPr lang="zh-CN" altLang="en-US"/>
              <a:t>每个客户端都仅能看到一部分节点时，计算得到 </a:t>
            </a:r>
            <a:r>
              <a:rPr lang="en-US" altLang="zh-CN"/>
              <a:t>key </a:t>
            </a:r>
            <a:r>
              <a:rPr lang="zh-CN" altLang="en-US"/>
              <a:t>所属的节点数量尽可能小</a:t>
            </a:r>
            <a:r>
              <a:rPr lang="zh-CN" altLang="en-US" smtClean="0"/>
              <a:t>。</a:t>
            </a:r>
            <a:r>
              <a:rPr lang="zh-CN" altLang="en-US"/>
              <a:t>是考虑到客户端与服务端的数据不一致，每一个客户端可能都只能知道一部分的节点， 在这种情形下，一致性哈希算法也要保证同一个 </a:t>
            </a:r>
            <a:r>
              <a:rPr lang="en-US" altLang="zh-CN"/>
              <a:t>key </a:t>
            </a:r>
            <a:r>
              <a:rPr lang="zh-CN" altLang="en-US"/>
              <a:t>的分配不能过于分散</a:t>
            </a:r>
            <a:r>
              <a:rPr lang="zh-CN" altLang="en-US" smtClean="0"/>
              <a:t>。</a:t>
            </a:r>
            <a:endParaRPr lang="zh-CN" altLang="en-US"/>
          </a:p>
          <a:p>
            <a:r>
              <a:rPr lang="zh-CN" altLang="en-US"/>
              <a:t>负载（</a:t>
            </a:r>
            <a:r>
              <a:rPr lang="en-US" altLang="zh-CN"/>
              <a:t>load</a:t>
            </a:r>
            <a:r>
              <a:rPr lang="zh-CN" altLang="en-US" smtClean="0"/>
              <a:t>）</a:t>
            </a:r>
            <a:endParaRPr lang="en-US" altLang="zh-CN" smtClean="0"/>
          </a:p>
          <a:p>
            <a:pPr lvl="1"/>
            <a:r>
              <a:rPr lang="zh-CN" altLang="en-US" smtClean="0"/>
              <a:t>对</a:t>
            </a:r>
            <a:r>
              <a:rPr lang="zh-CN" altLang="en-US"/>
              <a:t>每一个客户端，至多认为有一定数目的 </a:t>
            </a:r>
            <a:r>
              <a:rPr lang="en-US" altLang="zh-CN"/>
              <a:t>key </a:t>
            </a:r>
            <a:r>
              <a:rPr lang="zh-CN" altLang="en-US"/>
              <a:t>存储于某个节点中</a:t>
            </a:r>
            <a:r>
              <a:rPr lang="zh-CN" altLang="en-US" smtClean="0"/>
              <a:t>。制衡 </a:t>
            </a:r>
            <a:r>
              <a:rPr lang="en-US" altLang="zh-CN"/>
              <a:t>spread</a:t>
            </a:r>
            <a:r>
              <a:rPr lang="zh-CN" altLang="en-US"/>
              <a:t>，一个节点不能存储过多的 </a:t>
            </a:r>
            <a:r>
              <a:rPr lang="en-US" altLang="zh-CN"/>
              <a:t>key</a:t>
            </a:r>
            <a:r>
              <a:rPr lang="zh-CN" altLang="en-US"/>
              <a:t>。</a:t>
            </a:r>
          </a:p>
        </p:txBody>
      </p:sp>
    </p:spTree>
    <p:extLst>
      <p:ext uri="{BB962C8B-B14F-4D97-AF65-F5344CB8AC3E}">
        <p14:creationId xmlns:p14="http://schemas.microsoft.com/office/powerpoint/2010/main" val="2541731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11187" y="508000"/>
            <a:ext cx="10563225" cy="5562600"/>
          </a:xfrm>
          <a:prstGeom prst="rect">
            <a:avLst/>
          </a:prstGeom>
        </p:spPr>
      </p:pic>
    </p:spTree>
    <p:extLst>
      <p:ext uri="{BB962C8B-B14F-4D97-AF65-F5344CB8AC3E}">
        <p14:creationId xmlns:p14="http://schemas.microsoft.com/office/powerpoint/2010/main" val="28726565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95387" y="109537"/>
            <a:ext cx="9801225" cy="6638925"/>
          </a:xfrm>
          <a:prstGeom prst="rect">
            <a:avLst/>
          </a:prstGeom>
        </p:spPr>
      </p:pic>
    </p:spTree>
    <p:extLst>
      <p:ext uri="{BB962C8B-B14F-4D97-AF65-F5344CB8AC3E}">
        <p14:creationId xmlns:p14="http://schemas.microsoft.com/office/powerpoint/2010/main" val="2028725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92213" y="152400"/>
            <a:ext cx="9590088" cy="6570825"/>
          </a:xfrm>
          <a:prstGeom prst="rect">
            <a:avLst/>
          </a:prstGeom>
        </p:spPr>
      </p:pic>
    </p:spTree>
    <p:extLst>
      <p:ext uri="{BB962C8B-B14F-4D97-AF65-F5344CB8AC3E}">
        <p14:creationId xmlns:p14="http://schemas.microsoft.com/office/powerpoint/2010/main" val="1851878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62062" y="209550"/>
            <a:ext cx="9667875" cy="6438900"/>
          </a:xfrm>
          <a:prstGeom prst="rect">
            <a:avLst/>
          </a:prstGeom>
        </p:spPr>
      </p:pic>
    </p:spTree>
    <p:extLst>
      <p:ext uri="{BB962C8B-B14F-4D97-AF65-F5344CB8AC3E}">
        <p14:creationId xmlns:p14="http://schemas.microsoft.com/office/powerpoint/2010/main" val="1762066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00162" y="176212"/>
            <a:ext cx="9591675" cy="6505575"/>
          </a:xfrm>
          <a:prstGeom prst="rect">
            <a:avLst/>
          </a:prstGeom>
        </p:spPr>
      </p:pic>
    </p:spTree>
    <p:extLst>
      <p:ext uri="{BB962C8B-B14F-4D97-AF65-F5344CB8AC3E}">
        <p14:creationId xmlns:p14="http://schemas.microsoft.com/office/powerpoint/2010/main" val="2230844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01700" y="163512"/>
            <a:ext cx="9525000" cy="6505575"/>
          </a:xfrm>
          <a:prstGeom prst="rect">
            <a:avLst/>
          </a:prstGeom>
        </p:spPr>
      </p:pic>
    </p:spTree>
    <p:extLst>
      <p:ext uri="{BB962C8B-B14F-4D97-AF65-F5344CB8AC3E}">
        <p14:creationId xmlns:p14="http://schemas.microsoft.com/office/powerpoint/2010/main" val="14300163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33363" y="8695"/>
            <a:ext cx="9736137" cy="6849305"/>
          </a:xfrm>
          <a:prstGeom prst="rect">
            <a:avLst/>
          </a:prstGeom>
        </p:spPr>
      </p:pic>
    </p:spTree>
    <p:extLst>
      <p:ext uri="{BB962C8B-B14F-4D97-AF65-F5344CB8AC3E}">
        <p14:creationId xmlns:p14="http://schemas.microsoft.com/office/powerpoint/2010/main" val="4106446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44487" y="830262"/>
            <a:ext cx="11435311" cy="4694238"/>
          </a:xfrm>
          <a:prstGeom prst="rect">
            <a:avLst/>
          </a:prstGeom>
        </p:spPr>
      </p:pic>
    </p:spTree>
    <p:extLst>
      <p:ext uri="{BB962C8B-B14F-4D97-AF65-F5344CB8AC3E}">
        <p14:creationId xmlns:p14="http://schemas.microsoft.com/office/powerpoint/2010/main" val="1787208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HRW Skeleton</a:t>
            </a:r>
            <a:r>
              <a:rPr lang="zh-CN" altLang="en-US" smtClean="0"/>
              <a:t>架构</a:t>
            </a:r>
            <a:endParaRPr lang="zh-CN" altLang="en-US"/>
          </a:p>
        </p:txBody>
      </p:sp>
      <p:pic>
        <p:nvPicPr>
          <p:cNvPr id="4" name="图片 3"/>
          <p:cNvPicPr>
            <a:picLocks noChangeAspect="1"/>
          </p:cNvPicPr>
          <p:nvPr/>
        </p:nvPicPr>
        <p:blipFill>
          <a:blip r:embed="rId2"/>
          <a:stretch>
            <a:fillRect/>
          </a:stretch>
        </p:blipFill>
        <p:spPr>
          <a:xfrm>
            <a:off x="1861850" y="966137"/>
            <a:ext cx="9949149" cy="5787088"/>
          </a:xfrm>
          <a:prstGeom prst="rect">
            <a:avLst/>
          </a:prstGeom>
        </p:spPr>
      </p:pic>
    </p:spTree>
    <p:extLst>
      <p:ext uri="{BB962C8B-B14F-4D97-AF65-F5344CB8AC3E}">
        <p14:creationId xmlns:p14="http://schemas.microsoft.com/office/powerpoint/2010/main" val="1684830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CRUSH</a:t>
            </a:r>
            <a:r>
              <a:rPr lang="zh-CN" altLang="en-US" smtClean="0"/>
              <a:t>算法分层集群</a:t>
            </a:r>
            <a:endParaRPr lang="zh-CN" altLang="en-US"/>
          </a:p>
        </p:txBody>
      </p:sp>
      <p:pic>
        <p:nvPicPr>
          <p:cNvPr id="3" name="图片 2"/>
          <p:cNvPicPr>
            <a:picLocks noChangeAspect="1"/>
          </p:cNvPicPr>
          <p:nvPr/>
        </p:nvPicPr>
        <p:blipFill>
          <a:blip r:embed="rId2"/>
          <a:stretch>
            <a:fillRect/>
          </a:stretch>
        </p:blipFill>
        <p:spPr>
          <a:xfrm>
            <a:off x="257427" y="1590101"/>
            <a:ext cx="11677146" cy="4491210"/>
          </a:xfrm>
          <a:prstGeom prst="rect">
            <a:avLst/>
          </a:prstGeom>
        </p:spPr>
      </p:pic>
    </p:spTree>
    <p:extLst>
      <p:ext uri="{BB962C8B-B14F-4D97-AF65-F5344CB8AC3E}">
        <p14:creationId xmlns:p14="http://schemas.microsoft.com/office/powerpoint/2010/main" val="3184337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诸多算法</a:t>
            </a:r>
            <a:endParaRPr lang="zh-CN" altLang="en-US"/>
          </a:p>
        </p:txBody>
      </p:sp>
      <p:sp>
        <p:nvSpPr>
          <p:cNvPr id="5" name="内容占位符 4"/>
          <p:cNvSpPr>
            <a:spLocks noGrp="1"/>
          </p:cNvSpPr>
          <p:nvPr>
            <p:ph sz="half" idx="1"/>
          </p:nvPr>
        </p:nvSpPr>
        <p:spPr>
          <a:xfrm>
            <a:off x="473725" y="1090670"/>
            <a:ext cx="4671152" cy="5475383"/>
          </a:xfrm>
        </p:spPr>
        <p:txBody>
          <a:bodyPr>
            <a:normAutofit/>
          </a:bodyPr>
          <a:lstStyle/>
          <a:p>
            <a:r>
              <a:rPr lang="en-US" altLang="zh-CN" sz="1800" dirty="0" err="1"/>
              <a:t>karger</a:t>
            </a:r>
            <a:r>
              <a:rPr lang="en-US" altLang="zh-CN" sz="1800" dirty="0"/>
              <a:t> </a:t>
            </a:r>
            <a:r>
              <a:rPr lang="en-US" altLang="zh-CN" sz="1800" dirty="0" err="1"/>
              <a:t>hasing</a:t>
            </a:r>
            <a:r>
              <a:rPr lang="zh-CN" altLang="en-US" sz="1800" dirty="0"/>
              <a:t>：经典一致性哈希；</a:t>
            </a:r>
          </a:p>
          <a:p>
            <a:r>
              <a:rPr lang="en-US" altLang="zh-CN" sz="1800" dirty="0" err="1"/>
              <a:t>aws</a:t>
            </a:r>
            <a:r>
              <a:rPr lang="en-US" altLang="zh-CN" sz="1800" dirty="0"/>
              <a:t> dynamo hashing</a:t>
            </a:r>
            <a:r>
              <a:rPr lang="zh-CN" altLang="en-US" sz="1800" dirty="0"/>
              <a:t>：引入虚节点，成为哈希环的经典算法；</a:t>
            </a:r>
          </a:p>
          <a:p>
            <a:r>
              <a:rPr lang="en-US" altLang="zh-CN" sz="1800" dirty="0" err="1"/>
              <a:t>ketama</a:t>
            </a:r>
            <a:r>
              <a:rPr lang="zh-CN" altLang="en-US" sz="1800" dirty="0"/>
              <a:t>：</a:t>
            </a:r>
            <a:r>
              <a:rPr lang="en-US" altLang="zh-CN" sz="1800" dirty="0" err="1"/>
              <a:t>nginx</a:t>
            </a:r>
            <a:r>
              <a:rPr lang="en-US" altLang="zh-CN" sz="1800" dirty="0"/>
              <a:t> </a:t>
            </a:r>
            <a:r>
              <a:rPr lang="zh-CN" altLang="en-US" sz="1800" dirty="0"/>
              <a:t>和 </a:t>
            </a:r>
            <a:r>
              <a:rPr lang="en-US" altLang="zh-CN" sz="1800" dirty="0" err="1"/>
              <a:t>memcached</a:t>
            </a:r>
            <a:r>
              <a:rPr lang="en-US" altLang="zh-CN" sz="1800" dirty="0"/>
              <a:t> </a:t>
            </a:r>
            <a:r>
              <a:rPr lang="zh-CN" altLang="en-US" sz="1800" dirty="0"/>
              <a:t>使用的算法，看上去是 </a:t>
            </a:r>
            <a:r>
              <a:rPr lang="en-US" altLang="zh-CN" sz="1800" dirty="0"/>
              <a:t>dynamo </a:t>
            </a:r>
            <a:r>
              <a:rPr lang="zh-CN" altLang="en-US" sz="1800" dirty="0"/>
              <a:t>的开源实现；</a:t>
            </a:r>
          </a:p>
          <a:p>
            <a:r>
              <a:rPr lang="en-US" altLang="zh-CN" sz="1800" dirty="0"/>
              <a:t>rendezvous </a:t>
            </a:r>
            <a:r>
              <a:rPr lang="en-US" altLang="zh-CN" sz="1800" dirty="0" err="1"/>
              <a:t>hasing</a:t>
            </a:r>
            <a:r>
              <a:rPr lang="en-US" altLang="zh-CN" sz="1800" dirty="0"/>
              <a:t>(HRW)</a:t>
            </a:r>
            <a:r>
              <a:rPr lang="zh-CN" altLang="en-US" sz="1800" dirty="0"/>
              <a:t>：没有虚节点，内存占用少，每次查询计算大；</a:t>
            </a:r>
          </a:p>
          <a:p>
            <a:r>
              <a:rPr lang="en-US" altLang="zh-CN" sz="1800" dirty="0"/>
              <a:t>jump consistent hashing</a:t>
            </a:r>
            <a:r>
              <a:rPr lang="zh-CN" altLang="en-US" sz="1800" dirty="0"/>
              <a:t>：性能最高，但是不适用于后端可能故障的情景；</a:t>
            </a:r>
          </a:p>
          <a:p>
            <a:r>
              <a:rPr lang="en-US" altLang="zh-CN" sz="1800" dirty="0"/>
              <a:t>multi-probe consistent hashing(MPCH)</a:t>
            </a:r>
            <a:r>
              <a:rPr lang="zh-CN" altLang="en-US" sz="1800" dirty="0"/>
              <a:t>：多轮计算 </a:t>
            </a:r>
            <a:r>
              <a:rPr lang="en-US" altLang="zh-CN" sz="1800" dirty="0"/>
              <a:t>key </a:t>
            </a:r>
            <a:r>
              <a:rPr lang="zh-CN" altLang="en-US" sz="1800" dirty="0"/>
              <a:t>来查询，感觉像是 </a:t>
            </a:r>
            <a:r>
              <a:rPr lang="en-US" altLang="zh-CN" sz="1800" dirty="0"/>
              <a:t>rendezvous </a:t>
            </a:r>
            <a:r>
              <a:rPr lang="zh-CN" altLang="en-US" sz="1800" dirty="0"/>
              <a:t>的优化；</a:t>
            </a:r>
          </a:p>
          <a:p>
            <a:r>
              <a:rPr lang="en-US" altLang="zh-CN" sz="1800" dirty="0"/>
              <a:t>maglev hashing</a:t>
            </a:r>
            <a:r>
              <a:rPr lang="zh-CN" altLang="en-US" sz="1800" dirty="0"/>
              <a:t>：负载均衡效果最好，每次变动计算量略大；</a:t>
            </a:r>
          </a:p>
          <a:p>
            <a:r>
              <a:rPr lang="en-US" altLang="zh-CN" sz="1800" dirty="0"/>
              <a:t>consistent hashing with bounded loads</a:t>
            </a:r>
            <a:r>
              <a:rPr lang="zh-CN" altLang="en-US" sz="1800" dirty="0"/>
              <a:t>（</a:t>
            </a:r>
            <a:r>
              <a:rPr lang="en-US" altLang="zh-CN" sz="1800" dirty="0"/>
              <a:t>CHBL</a:t>
            </a:r>
            <a:r>
              <a:rPr lang="zh-CN" altLang="en-US" sz="1800" dirty="0"/>
              <a:t>）：</a:t>
            </a:r>
            <a:r>
              <a:rPr lang="en-US" altLang="zh-CN" sz="1800" dirty="0" err="1"/>
              <a:t>HAProxy</a:t>
            </a:r>
            <a:r>
              <a:rPr lang="en-US" altLang="zh-CN" sz="1800" dirty="0"/>
              <a:t> </a:t>
            </a:r>
            <a:r>
              <a:rPr lang="zh-CN" altLang="en-US" sz="1800" dirty="0"/>
              <a:t>使用的算法，带容量上限的经典哈希环；</a:t>
            </a:r>
          </a:p>
        </p:txBody>
      </p:sp>
      <p:pic>
        <p:nvPicPr>
          <p:cNvPr id="4" name="图片 3"/>
          <p:cNvPicPr>
            <a:picLocks noChangeAspect="1"/>
          </p:cNvPicPr>
          <p:nvPr/>
        </p:nvPicPr>
        <p:blipFill>
          <a:blip r:embed="rId2"/>
          <a:stretch>
            <a:fillRect/>
          </a:stretch>
        </p:blipFill>
        <p:spPr>
          <a:xfrm>
            <a:off x="5144877" y="966651"/>
            <a:ext cx="6749668" cy="4549967"/>
          </a:xfrm>
          <a:prstGeom prst="rect">
            <a:avLst/>
          </a:prstGeom>
        </p:spPr>
      </p:pic>
    </p:spTree>
    <p:extLst>
      <p:ext uri="{BB962C8B-B14F-4D97-AF65-F5344CB8AC3E}">
        <p14:creationId xmlns:p14="http://schemas.microsoft.com/office/powerpoint/2010/main" val="3969003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CRUSH</a:t>
            </a:r>
            <a:r>
              <a:rPr lang="zh-CN" altLang="en-US" smtClean="0"/>
              <a:t>算法 </a:t>
            </a:r>
            <a:r>
              <a:rPr lang="en-US" altLang="zh-CN" smtClean="0"/>
              <a:t>- </a:t>
            </a:r>
            <a:r>
              <a:rPr lang="zh-CN" altLang="en-US" smtClean="0"/>
              <a:t>重选</a:t>
            </a:r>
            <a:endParaRPr lang="zh-CN" altLang="en-US"/>
          </a:p>
        </p:txBody>
      </p:sp>
      <p:pic>
        <p:nvPicPr>
          <p:cNvPr id="3" name="图片 2"/>
          <p:cNvPicPr>
            <a:picLocks noChangeAspect="1"/>
          </p:cNvPicPr>
          <p:nvPr/>
        </p:nvPicPr>
        <p:blipFill>
          <a:blip r:embed="rId2"/>
          <a:stretch>
            <a:fillRect/>
          </a:stretch>
        </p:blipFill>
        <p:spPr>
          <a:xfrm>
            <a:off x="2808841" y="966650"/>
            <a:ext cx="6280075" cy="5809069"/>
          </a:xfrm>
          <a:prstGeom prst="rect">
            <a:avLst/>
          </a:prstGeom>
        </p:spPr>
      </p:pic>
    </p:spTree>
    <p:extLst>
      <p:ext uri="{BB962C8B-B14F-4D97-AF65-F5344CB8AC3E}">
        <p14:creationId xmlns:p14="http://schemas.microsoft.com/office/powerpoint/2010/main" val="19474218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CRUSH</a:t>
            </a:r>
            <a:r>
              <a:rPr lang="zh-CN" altLang="en-US" smtClean="0"/>
              <a:t>算法 </a:t>
            </a:r>
            <a:r>
              <a:rPr lang="en-US" altLang="zh-CN" smtClean="0"/>
              <a:t>- </a:t>
            </a:r>
            <a:r>
              <a:rPr lang="zh-CN" altLang="en-US" smtClean="0"/>
              <a:t>数据移动</a:t>
            </a:r>
            <a:endParaRPr lang="zh-CN" altLang="en-US"/>
          </a:p>
        </p:txBody>
      </p:sp>
      <p:pic>
        <p:nvPicPr>
          <p:cNvPr id="4" name="图片 3"/>
          <p:cNvPicPr>
            <a:picLocks noChangeAspect="1"/>
          </p:cNvPicPr>
          <p:nvPr/>
        </p:nvPicPr>
        <p:blipFill>
          <a:blip r:embed="rId3"/>
          <a:stretch>
            <a:fillRect/>
          </a:stretch>
        </p:blipFill>
        <p:spPr>
          <a:xfrm>
            <a:off x="1563821" y="966650"/>
            <a:ext cx="8677960" cy="4949407"/>
          </a:xfrm>
          <a:prstGeom prst="rect">
            <a:avLst/>
          </a:prstGeom>
        </p:spPr>
      </p:pic>
    </p:spTree>
    <p:extLst>
      <p:ext uri="{BB962C8B-B14F-4D97-AF65-F5344CB8AC3E}">
        <p14:creationId xmlns:p14="http://schemas.microsoft.com/office/powerpoint/2010/main" val="22894983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结束</a:t>
            </a:r>
            <a:endParaRPr lang="zh-CN" altLang="en-US"/>
          </a:p>
        </p:txBody>
      </p:sp>
      <p:sp>
        <p:nvSpPr>
          <p:cNvPr id="5" name="副标题 4"/>
          <p:cNvSpPr>
            <a:spLocks noGrp="1"/>
          </p:cNvSpPr>
          <p:nvPr>
            <p:ph type="subTitle" idx="1"/>
          </p:nvPr>
        </p:nvSpPr>
        <p:spPr/>
        <p:txBody>
          <a:bodyPr>
            <a:normAutofit/>
          </a:bodyPr>
          <a:lstStyle/>
          <a:p>
            <a:endParaRPr lang="zh-CN" altLang="en-US" sz="3200"/>
          </a:p>
        </p:txBody>
      </p:sp>
    </p:spTree>
    <p:extLst>
      <p:ext uri="{BB962C8B-B14F-4D97-AF65-F5344CB8AC3E}">
        <p14:creationId xmlns:p14="http://schemas.microsoft.com/office/powerpoint/2010/main" val="2065644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smtClean="0"/>
              <a:t>经典哈希环 </a:t>
            </a:r>
            <a:r>
              <a:rPr lang="en-US" altLang="zh-CN" smtClean="0"/>
              <a:t>Chord</a:t>
            </a:r>
            <a:endParaRPr lang="zh-CN" altLang="en-US"/>
          </a:p>
        </p:txBody>
      </p:sp>
      <p:sp>
        <p:nvSpPr>
          <p:cNvPr id="8" name="内容占位符 7"/>
          <p:cNvSpPr>
            <a:spLocks noGrp="1"/>
          </p:cNvSpPr>
          <p:nvPr>
            <p:ph sz="half" idx="1"/>
          </p:nvPr>
        </p:nvSpPr>
        <p:spPr>
          <a:xfrm>
            <a:off x="838200" y="1178805"/>
            <a:ext cx="5181600" cy="5310130"/>
          </a:xfrm>
        </p:spPr>
        <p:txBody>
          <a:bodyPr>
            <a:noAutofit/>
          </a:bodyPr>
          <a:lstStyle/>
          <a:p>
            <a:r>
              <a:rPr lang="zh-CN" altLang="en-US" sz="1800"/>
              <a:t>选取一种哈希算法，然后将其所有可能的计算结果排序构成一个列表。 假设目前又三个 </a:t>
            </a:r>
            <a:r>
              <a:rPr lang="en-US" altLang="zh-CN" sz="1800"/>
              <a:t>node</a:t>
            </a:r>
            <a:r>
              <a:rPr lang="zh-CN" altLang="en-US" sz="1800"/>
              <a:t>（</a:t>
            </a:r>
            <a:r>
              <a:rPr lang="en-US" altLang="zh-CN" sz="1800"/>
              <a:t>A</a:t>
            </a:r>
            <a:r>
              <a:rPr lang="zh-CN" altLang="en-US" sz="1800"/>
              <a:t>、</a:t>
            </a:r>
            <a:r>
              <a:rPr lang="en-US" altLang="zh-CN" sz="1800"/>
              <a:t>B</a:t>
            </a:r>
            <a:r>
              <a:rPr lang="zh-CN" altLang="en-US" sz="1800"/>
              <a:t>、</a:t>
            </a:r>
            <a:r>
              <a:rPr lang="en-US" altLang="zh-CN" sz="1800"/>
              <a:t>C</a:t>
            </a:r>
            <a:r>
              <a:rPr lang="zh-CN" altLang="en-US" sz="1800"/>
              <a:t>），他们的 </a:t>
            </a:r>
            <a:r>
              <a:rPr lang="en-US" altLang="zh-CN" sz="1800"/>
              <a:t>hash </a:t>
            </a:r>
            <a:r>
              <a:rPr lang="zh-CN" altLang="en-US" sz="1800"/>
              <a:t>结果分别位于上图所示的三个位置</a:t>
            </a:r>
            <a:r>
              <a:rPr lang="zh-CN" altLang="en-US" sz="1800" smtClean="0"/>
              <a:t>。</a:t>
            </a:r>
            <a:endParaRPr lang="zh-CN" altLang="en-US" sz="1800"/>
          </a:p>
          <a:p>
            <a:r>
              <a:rPr lang="zh-CN" altLang="en-US" sz="1800"/>
              <a:t>那么，当有请求（</a:t>
            </a:r>
            <a:r>
              <a:rPr lang="en-US" altLang="zh-CN" sz="1800"/>
              <a:t>1</a:t>
            </a:r>
            <a:r>
              <a:rPr lang="zh-CN" altLang="en-US" sz="1800"/>
              <a:t>、</a:t>
            </a:r>
            <a:r>
              <a:rPr lang="en-US" altLang="zh-CN" sz="1800"/>
              <a:t>2</a:t>
            </a:r>
            <a:r>
              <a:rPr lang="zh-CN" altLang="en-US" sz="1800"/>
              <a:t>、</a:t>
            </a:r>
            <a:r>
              <a:rPr lang="en-US" altLang="zh-CN" sz="1800"/>
              <a:t>3</a:t>
            </a:r>
            <a:r>
              <a:rPr lang="zh-CN" altLang="en-US" sz="1800"/>
              <a:t>、</a:t>
            </a:r>
            <a:r>
              <a:rPr lang="en-US" altLang="zh-CN" sz="1800"/>
              <a:t>4</a:t>
            </a:r>
            <a:r>
              <a:rPr lang="zh-CN" altLang="en-US" sz="1800"/>
              <a:t>）到来时，首先计算其 </a:t>
            </a:r>
            <a:r>
              <a:rPr lang="en-US" altLang="zh-CN" sz="1800"/>
              <a:t>hash </a:t>
            </a:r>
            <a:r>
              <a:rPr lang="zh-CN" altLang="en-US" sz="1800"/>
              <a:t>结果， 然后再在事先计算好的列表中进行二分查找，最先找到的 </a:t>
            </a:r>
            <a:r>
              <a:rPr lang="en-US" altLang="zh-CN" sz="1800"/>
              <a:t>node </a:t>
            </a:r>
            <a:r>
              <a:rPr lang="zh-CN" altLang="en-US" sz="1800"/>
              <a:t>负责处理该请求。 若该请求的哈希值已经超过最大的 </a:t>
            </a:r>
            <a:r>
              <a:rPr lang="en-US" altLang="zh-CN" sz="1800"/>
              <a:t>node </a:t>
            </a:r>
            <a:r>
              <a:rPr lang="zh-CN" altLang="en-US" sz="1800"/>
              <a:t>的哈希值，则选择最小的那个 </a:t>
            </a:r>
            <a:r>
              <a:rPr lang="en-US" altLang="zh-CN" sz="1800"/>
              <a:t>node</a:t>
            </a:r>
            <a:r>
              <a:rPr lang="zh-CN" altLang="en-US" sz="1800" smtClean="0"/>
              <a:t>。</a:t>
            </a:r>
            <a:endParaRPr lang="zh-CN" altLang="en-US" sz="1800"/>
          </a:p>
          <a:p>
            <a:r>
              <a:rPr lang="zh-CN" altLang="en-US" sz="1800"/>
              <a:t>上述算法步骤，就构成了一个由哈希值所组成的环，所以称之为哈希环</a:t>
            </a:r>
            <a:r>
              <a:rPr lang="zh-CN" altLang="en-US" sz="1800" smtClean="0"/>
              <a:t>。</a:t>
            </a:r>
            <a:endParaRPr lang="zh-CN" altLang="en-US" sz="1800"/>
          </a:p>
          <a:p>
            <a:r>
              <a:rPr lang="zh-CN" altLang="en-US" sz="1800"/>
              <a:t>优点：增／删节点的开销都较少，只影响其周围的那一小片区域</a:t>
            </a:r>
            <a:r>
              <a:rPr lang="zh-CN" altLang="en-US" sz="1800" smtClean="0"/>
              <a:t>。</a:t>
            </a:r>
            <a:endParaRPr lang="zh-CN" altLang="en-US" sz="1800"/>
          </a:p>
          <a:p>
            <a:r>
              <a:rPr lang="zh-CN" altLang="en-US" sz="1800"/>
              <a:t>缺点：</a:t>
            </a:r>
            <a:r>
              <a:rPr lang="en-US" altLang="zh-CN" sz="1800"/>
              <a:t>node </a:t>
            </a:r>
            <a:r>
              <a:rPr lang="zh-CN" altLang="en-US" sz="1800"/>
              <a:t>的分布不够均衡，删除节点后会导致其后续节点的请求量激增。</a:t>
            </a:r>
          </a:p>
        </p:txBody>
      </p:sp>
      <p:pic>
        <p:nvPicPr>
          <p:cNvPr id="10" name="图片 9"/>
          <p:cNvPicPr>
            <a:picLocks noChangeAspect="1"/>
          </p:cNvPicPr>
          <p:nvPr/>
        </p:nvPicPr>
        <p:blipFill>
          <a:blip r:embed="rId2"/>
          <a:stretch>
            <a:fillRect/>
          </a:stretch>
        </p:blipFill>
        <p:spPr>
          <a:xfrm>
            <a:off x="6407857" y="1825625"/>
            <a:ext cx="5236972" cy="4822618"/>
          </a:xfrm>
          <a:prstGeom prst="rect">
            <a:avLst/>
          </a:prstGeom>
        </p:spPr>
      </p:pic>
    </p:spTree>
    <p:extLst>
      <p:ext uri="{BB962C8B-B14F-4D97-AF65-F5344CB8AC3E}">
        <p14:creationId xmlns:p14="http://schemas.microsoft.com/office/powerpoint/2010/main" val="2136365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smtClean="0"/>
              <a:t>AWS Dynamo Hashing</a:t>
            </a:r>
            <a:endParaRPr lang="zh-CN" altLang="en-US"/>
          </a:p>
        </p:txBody>
      </p:sp>
      <p:sp>
        <p:nvSpPr>
          <p:cNvPr id="8" name="内容占位符 7"/>
          <p:cNvSpPr>
            <a:spLocks noGrp="1"/>
          </p:cNvSpPr>
          <p:nvPr>
            <p:ph sz="half" idx="1"/>
          </p:nvPr>
        </p:nvSpPr>
        <p:spPr>
          <a:xfrm>
            <a:off x="363557" y="848299"/>
            <a:ext cx="5656243" cy="5640636"/>
          </a:xfrm>
        </p:spPr>
        <p:txBody>
          <a:bodyPr>
            <a:noAutofit/>
          </a:bodyPr>
          <a:lstStyle/>
          <a:p>
            <a:r>
              <a:rPr lang="zh-CN" altLang="en-US" sz="1800"/>
              <a:t>为了解决经典哈希的缺点，引入了虚节点（</a:t>
            </a:r>
            <a:r>
              <a:rPr lang="en-US" altLang="zh-CN" sz="1800"/>
              <a:t>vnode</a:t>
            </a:r>
            <a:r>
              <a:rPr lang="zh-CN" altLang="en-US" sz="1800"/>
              <a:t>）的概念</a:t>
            </a:r>
            <a:r>
              <a:rPr lang="zh-CN" altLang="en-US" sz="1800" smtClean="0"/>
              <a:t>。</a:t>
            </a:r>
            <a:endParaRPr lang="zh-CN" altLang="en-US" sz="1800"/>
          </a:p>
          <a:p>
            <a:r>
              <a:rPr lang="zh-CN" altLang="en-US" sz="1800"/>
              <a:t>每一个真实节点，都对应 </a:t>
            </a:r>
            <a:r>
              <a:rPr lang="en-US" altLang="zh-CN" sz="1800"/>
              <a:t>N </a:t>
            </a:r>
            <a:r>
              <a:rPr lang="zh-CN" altLang="en-US" sz="1800"/>
              <a:t>个虚节点。所有的虚节点都在哈希环上随机分布（均匀分布）， 然后类似的，请求计算哈希后，顺序查找找到毗邻的虚节点后，再查询虚节点对应的真实节点</a:t>
            </a:r>
            <a:r>
              <a:rPr lang="zh-CN" altLang="en-US" sz="1800" smtClean="0"/>
              <a:t>。</a:t>
            </a:r>
            <a:endParaRPr lang="en-US" altLang="zh-CN" sz="1800" smtClean="0"/>
          </a:p>
          <a:p>
            <a:r>
              <a:rPr lang="zh-CN" altLang="en-US" sz="1800"/>
              <a:t>每个真实节点都对应为若干的虚节点，虚节点按顺序分布在哈希环</a:t>
            </a:r>
            <a:r>
              <a:rPr lang="zh-CN" altLang="en-US" sz="1800" smtClean="0"/>
              <a:t>上</a:t>
            </a:r>
            <a:r>
              <a:rPr lang="zh-CN" altLang="en-US" sz="1800"/>
              <a:t>，</a:t>
            </a:r>
            <a:r>
              <a:rPr lang="zh-CN" altLang="en-US" sz="1800" smtClean="0"/>
              <a:t>虚</a:t>
            </a:r>
            <a:r>
              <a:rPr lang="zh-CN" altLang="en-US" sz="1800"/>
              <a:t>节点间间距不一定相等（平衡性</a:t>
            </a:r>
            <a:r>
              <a:rPr lang="zh-CN" altLang="en-US" sz="1800" smtClean="0"/>
              <a:t>）。增</a:t>
            </a:r>
            <a:r>
              <a:rPr lang="zh-CN" altLang="en-US" sz="1800"/>
              <a:t>／删节点时，会涉及到大量虚节点范围变更，这会产生很多数据迁移</a:t>
            </a:r>
            <a:r>
              <a:rPr lang="zh-CN" altLang="en-US" sz="1800" smtClean="0"/>
              <a:t>；因为</a:t>
            </a:r>
            <a:r>
              <a:rPr lang="zh-CN" altLang="en-US" sz="1800"/>
              <a:t>节点存储范围持续变动，难以进行全局 </a:t>
            </a:r>
            <a:r>
              <a:rPr lang="en-US" altLang="zh-CN" sz="1800" smtClean="0"/>
              <a:t>snapshot</a:t>
            </a:r>
            <a:r>
              <a:rPr lang="zh-CN" altLang="en-US" sz="1800" smtClean="0"/>
              <a:t>。</a:t>
            </a:r>
            <a:endParaRPr lang="en-US" altLang="zh-CN" sz="1800"/>
          </a:p>
          <a:p>
            <a:r>
              <a:rPr lang="zh-CN" altLang="en-US" sz="1800"/>
              <a:t>将哈希环均匀分割为 </a:t>
            </a:r>
            <a:r>
              <a:rPr lang="en-US" altLang="zh-CN" sz="1800"/>
              <a:t>Q </a:t>
            </a:r>
            <a:r>
              <a:rPr lang="zh-CN" altLang="en-US" sz="1800"/>
              <a:t>份</a:t>
            </a:r>
            <a:r>
              <a:rPr lang="zh-CN" altLang="en-US" sz="1800" smtClean="0"/>
              <a:t>。</a:t>
            </a:r>
            <a:r>
              <a:rPr lang="en-US" altLang="zh-CN" sz="1800" smtClean="0"/>
              <a:t>Q </a:t>
            </a:r>
            <a:r>
              <a:rPr lang="zh-CN" altLang="en-US" sz="1800"/>
              <a:t>应该远大于 </a:t>
            </a:r>
            <a:r>
              <a:rPr lang="en-US" altLang="zh-CN" sz="1800" smtClean="0"/>
              <a:t>numNode × numVnodePerNode</a:t>
            </a:r>
            <a:r>
              <a:rPr lang="zh-CN" altLang="en-US" sz="1800" smtClean="0"/>
              <a:t>。假设</a:t>
            </a:r>
            <a:r>
              <a:rPr lang="zh-CN" altLang="en-US" sz="1800"/>
              <a:t>每分数据存 </a:t>
            </a:r>
            <a:r>
              <a:rPr lang="en-US" altLang="zh-CN" sz="1800"/>
              <a:t>N </a:t>
            </a:r>
            <a:r>
              <a:rPr lang="zh-CN" altLang="en-US" sz="1800"/>
              <a:t>份，那么每 </a:t>
            </a:r>
            <a:r>
              <a:rPr lang="en-US" altLang="zh-CN" sz="1800"/>
              <a:t>N </a:t>
            </a:r>
            <a:r>
              <a:rPr lang="zh-CN" altLang="en-US" sz="1800"/>
              <a:t>个 </a:t>
            </a:r>
            <a:r>
              <a:rPr lang="en-US" altLang="zh-CN" sz="1800"/>
              <a:t>node </a:t>
            </a:r>
            <a:r>
              <a:rPr lang="zh-CN" altLang="en-US" sz="1800"/>
              <a:t>负责存储上游的 </a:t>
            </a:r>
            <a:r>
              <a:rPr lang="en-US" altLang="zh-CN" sz="1800"/>
              <a:t>N </a:t>
            </a:r>
            <a:r>
              <a:rPr lang="zh-CN" altLang="en-US" sz="1800"/>
              <a:t>个间隔对应的 </a:t>
            </a:r>
            <a:r>
              <a:rPr lang="en-US" altLang="zh-CN" sz="1800"/>
              <a:t>key</a:t>
            </a:r>
            <a:r>
              <a:rPr lang="zh-CN" altLang="en-US" sz="1800"/>
              <a:t>。</a:t>
            </a:r>
          </a:p>
          <a:p>
            <a:r>
              <a:rPr lang="zh-CN" altLang="en-US" sz="1800"/>
              <a:t>将哈希环均匀分割为 </a:t>
            </a:r>
            <a:r>
              <a:rPr lang="en-US" altLang="zh-CN" sz="1800"/>
              <a:t>Q </a:t>
            </a:r>
            <a:r>
              <a:rPr lang="zh-CN" altLang="en-US" sz="1800"/>
              <a:t>份，有 </a:t>
            </a:r>
            <a:r>
              <a:rPr lang="en-US" altLang="zh-CN" sz="1800"/>
              <a:t>S </a:t>
            </a:r>
            <a:r>
              <a:rPr lang="zh-CN" altLang="en-US" sz="1800"/>
              <a:t>个节点，每一个节点持有 </a:t>
            </a:r>
            <a:r>
              <a:rPr lang="en-US" altLang="zh-CN" sz="1800" smtClean="0"/>
              <a:t>Q/S</a:t>
            </a:r>
            <a:r>
              <a:rPr lang="zh-CN" altLang="en-US" sz="1800" smtClean="0"/>
              <a:t>份</a:t>
            </a:r>
            <a:r>
              <a:rPr lang="zh-CN" altLang="en-US" sz="1800"/>
              <a:t>（均分）</a:t>
            </a:r>
            <a:r>
              <a:rPr lang="zh-CN" altLang="en-US" sz="1800" smtClean="0"/>
              <a:t>。当</a:t>
            </a:r>
            <a:r>
              <a:rPr lang="zh-CN" altLang="en-US" sz="1800"/>
              <a:t>有节点退出时，其他节点均分其持有的虚节点（也可以选择触发一次重新分配</a:t>
            </a:r>
            <a:r>
              <a:rPr lang="zh-CN" altLang="en-US" sz="1800" smtClean="0"/>
              <a:t>）缺点</a:t>
            </a:r>
            <a:r>
              <a:rPr lang="zh-CN" altLang="en-US" sz="1800"/>
              <a:t>是需要保存每一个虚节点到节点的对应关系</a:t>
            </a:r>
          </a:p>
        </p:txBody>
      </p:sp>
      <p:pic>
        <p:nvPicPr>
          <p:cNvPr id="2" name="图片 1"/>
          <p:cNvPicPr>
            <a:picLocks noChangeAspect="1"/>
          </p:cNvPicPr>
          <p:nvPr/>
        </p:nvPicPr>
        <p:blipFill>
          <a:blip r:embed="rId2"/>
          <a:stretch>
            <a:fillRect/>
          </a:stretch>
        </p:blipFill>
        <p:spPr>
          <a:xfrm>
            <a:off x="6337108" y="1178805"/>
            <a:ext cx="5693773" cy="3888954"/>
          </a:xfrm>
          <a:prstGeom prst="rect">
            <a:avLst/>
          </a:prstGeom>
        </p:spPr>
      </p:pic>
    </p:spTree>
    <p:extLst>
      <p:ext uri="{BB962C8B-B14F-4D97-AF65-F5344CB8AC3E}">
        <p14:creationId xmlns:p14="http://schemas.microsoft.com/office/powerpoint/2010/main" val="3251764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smtClean="0"/>
              <a:t>AWS Dynamo Hashing</a:t>
            </a:r>
            <a:endParaRPr lang="zh-CN" altLang="en-US"/>
          </a:p>
        </p:txBody>
      </p:sp>
      <p:sp>
        <p:nvSpPr>
          <p:cNvPr id="8" name="内容占位符 7"/>
          <p:cNvSpPr>
            <a:spLocks noGrp="1"/>
          </p:cNvSpPr>
          <p:nvPr>
            <p:ph sz="half" idx="1"/>
          </p:nvPr>
        </p:nvSpPr>
        <p:spPr>
          <a:xfrm>
            <a:off x="363557" y="848299"/>
            <a:ext cx="5656243" cy="5640636"/>
          </a:xfrm>
        </p:spPr>
        <p:txBody>
          <a:bodyPr>
            <a:noAutofit/>
          </a:bodyPr>
          <a:lstStyle/>
          <a:p>
            <a:r>
              <a:rPr lang="zh-CN" altLang="en-US" sz="1800"/>
              <a:t>为了解决经典哈希的缺点，引入了虚节点（</a:t>
            </a:r>
            <a:r>
              <a:rPr lang="en-US" altLang="zh-CN" sz="1800"/>
              <a:t>vnode</a:t>
            </a:r>
            <a:r>
              <a:rPr lang="zh-CN" altLang="en-US" sz="1800"/>
              <a:t>）的概念</a:t>
            </a:r>
            <a:r>
              <a:rPr lang="zh-CN" altLang="en-US" sz="1800" smtClean="0"/>
              <a:t>。</a:t>
            </a:r>
            <a:endParaRPr lang="zh-CN" altLang="en-US" sz="1800"/>
          </a:p>
          <a:p>
            <a:r>
              <a:rPr lang="zh-CN" altLang="en-US" sz="1800"/>
              <a:t>每一个真实节点，都对应 </a:t>
            </a:r>
            <a:r>
              <a:rPr lang="en-US" altLang="zh-CN" sz="1800"/>
              <a:t>N </a:t>
            </a:r>
            <a:r>
              <a:rPr lang="zh-CN" altLang="en-US" sz="1800"/>
              <a:t>个虚节点。所有的虚节点都在哈希环上随机分布（均匀分布）， 然后类似的，请求计算哈希后，顺序查找找到毗邻的虚节点后，再查询虚节点对应的真实节点</a:t>
            </a:r>
            <a:r>
              <a:rPr lang="zh-CN" altLang="en-US" sz="1800" smtClean="0"/>
              <a:t>。</a:t>
            </a:r>
            <a:endParaRPr lang="en-US" altLang="zh-CN" sz="1800" smtClean="0"/>
          </a:p>
          <a:p>
            <a:r>
              <a:rPr lang="zh-CN" altLang="en-US" sz="1800"/>
              <a:t>每个真实节点都对应为若干的虚节点，虚节点按顺序分布在哈希环</a:t>
            </a:r>
            <a:r>
              <a:rPr lang="zh-CN" altLang="en-US" sz="1800" smtClean="0"/>
              <a:t>上</a:t>
            </a:r>
            <a:r>
              <a:rPr lang="zh-CN" altLang="en-US" sz="1800"/>
              <a:t>，</a:t>
            </a:r>
            <a:r>
              <a:rPr lang="zh-CN" altLang="en-US" sz="1800" smtClean="0"/>
              <a:t>虚</a:t>
            </a:r>
            <a:r>
              <a:rPr lang="zh-CN" altLang="en-US" sz="1800"/>
              <a:t>节点间间距不一定相等（平衡性</a:t>
            </a:r>
            <a:r>
              <a:rPr lang="zh-CN" altLang="en-US" sz="1800" smtClean="0"/>
              <a:t>）。增</a:t>
            </a:r>
            <a:r>
              <a:rPr lang="zh-CN" altLang="en-US" sz="1800"/>
              <a:t>／删节点时，会涉及到大量虚节点范围变更，这会产生很多数据迁移</a:t>
            </a:r>
            <a:r>
              <a:rPr lang="zh-CN" altLang="en-US" sz="1800" smtClean="0"/>
              <a:t>；因为</a:t>
            </a:r>
            <a:r>
              <a:rPr lang="zh-CN" altLang="en-US" sz="1800"/>
              <a:t>节点存储范围持续变动，难以进行全局 </a:t>
            </a:r>
            <a:r>
              <a:rPr lang="en-US" altLang="zh-CN" sz="1800" smtClean="0"/>
              <a:t>snapshot</a:t>
            </a:r>
            <a:r>
              <a:rPr lang="zh-CN" altLang="en-US" sz="1800" smtClean="0"/>
              <a:t>。</a:t>
            </a:r>
            <a:endParaRPr lang="en-US" altLang="zh-CN" sz="1800"/>
          </a:p>
          <a:p>
            <a:r>
              <a:rPr lang="zh-CN" altLang="en-US" sz="1800"/>
              <a:t>将哈希环均匀分割为 </a:t>
            </a:r>
            <a:r>
              <a:rPr lang="en-US" altLang="zh-CN" sz="1800"/>
              <a:t>Q </a:t>
            </a:r>
            <a:r>
              <a:rPr lang="zh-CN" altLang="en-US" sz="1800"/>
              <a:t>份</a:t>
            </a:r>
            <a:r>
              <a:rPr lang="zh-CN" altLang="en-US" sz="1800" smtClean="0"/>
              <a:t>。</a:t>
            </a:r>
            <a:r>
              <a:rPr lang="en-US" altLang="zh-CN" sz="1800" smtClean="0"/>
              <a:t>Q </a:t>
            </a:r>
            <a:r>
              <a:rPr lang="zh-CN" altLang="en-US" sz="1800"/>
              <a:t>应该远大于 </a:t>
            </a:r>
            <a:r>
              <a:rPr lang="en-US" altLang="zh-CN" sz="1800" smtClean="0"/>
              <a:t>numNode × numVnodePerNode</a:t>
            </a:r>
            <a:r>
              <a:rPr lang="zh-CN" altLang="en-US" sz="1800" smtClean="0"/>
              <a:t>。假设</a:t>
            </a:r>
            <a:r>
              <a:rPr lang="zh-CN" altLang="en-US" sz="1800"/>
              <a:t>每分数据存 </a:t>
            </a:r>
            <a:r>
              <a:rPr lang="en-US" altLang="zh-CN" sz="1800"/>
              <a:t>N </a:t>
            </a:r>
            <a:r>
              <a:rPr lang="zh-CN" altLang="en-US" sz="1800"/>
              <a:t>份，那么每 </a:t>
            </a:r>
            <a:r>
              <a:rPr lang="en-US" altLang="zh-CN" sz="1800"/>
              <a:t>N </a:t>
            </a:r>
            <a:r>
              <a:rPr lang="zh-CN" altLang="en-US" sz="1800"/>
              <a:t>个 </a:t>
            </a:r>
            <a:r>
              <a:rPr lang="en-US" altLang="zh-CN" sz="1800"/>
              <a:t>node </a:t>
            </a:r>
            <a:r>
              <a:rPr lang="zh-CN" altLang="en-US" sz="1800"/>
              <a:t>负责存储上游的 </a:t>
            </a:r>
            <a:r>
              <a:rPr lang="en-US" altLang="zh-CN" sz="1800"/>
              <a:t>N </a:t>
            </a:r>
            <a:r>
              <a:rPr lang="zh-CN" altLang="en-US" sz="1800"/>
              <a:t>个间隔对应的 </a:t>
            </a:r>
            <a:r>
              <a:rPr lang="en-US" altLang="zh-CN" sz="1800"/>
              <a:t>key</a:t>
            </a:r>
            <a:r>
              <a:rPr lang="zh-CN" altLang="en-US" sz="1800"/>
              <a:t>。</a:t>
            </a:r>
          </a:p>
          <a:p>
            <a:r>
              <a:rPr lang="zh-CN" altLang="en-US" sz="1800"/>
              <a:t>将哈希环均匀分割为 </a:t>
            </a:r>
            <a:r>
              <a:rPr lang="en-US" altLang="zh-CN" sz="1800"/>
              <a:t>Q </a:t>
            </a:r>
            <a:r>
              <a:rPr lang="zh-CN" altLang="en-US" sz="1800"/>
              <a:t>份，有 </a:t>
            </a:r>
            <a:r>
              <a:rPr lang="en-US" altLang="zh-CN" sz="1800"/>
              <a:t>S </a:t>
            </a:r>
            <a:r>
              <a:rPr lang="zh-CN" altLang="en-US" sz="1800"/>
              <a:t>个节点，每一个节点持有 </a:t>
            </a:r>
            <a:r>
              <a:rPr lang="en-US" altLang="zh-CN" sz="1800" smtClean="0"/>
              <a:t>Q/S</a:t>
            </a:r>
            <a:r>
              <a:rPr lang="zh-CN" altLang="en-US" sz="1800" smtClean="0"/>
              <a:t>份</a:t>
            </a:r>
            <a:r>
              <a:rPr lang="zh-CN" altLang="en-US" sz="1800"/>
              <a:t>（均分）</a:t>
            </a:r>
            <a:r>
              <a:rPr lang="zh-CN" altLang="en-US" sz="1800" smtClean="0"/>
              <a:t>。当</a:t>
            </a:r>
            <a:r>
              <a:rPr lang="zh-CN" altLang="en-US" sz="1800"/>
              <a:t>有节点退出时，其他节点均分其持有的虚节点（也可以选择触发一次重新分配</a:t>
            </a:r>
            <a:r>
              <a:rPr lang="zh-CN" altLang="en-US" sz="1800" smtClean="0"/>
              <a:t>）缺点</a:t>
            </a:r>
            <a:r>
              <a:rPr lang="zh-CN" altLang="en-US" sz="1800"/>
              <a:t>是需要保存每一个虚节点到节点的对应关系</a:t>
            </a:r>
          </a:p>
        </p:txBody>
      </p:sp>
      <p:pic>
        <p:nvPicPr>
          <p:cNvPr id="2" name="图片 1"/>
          <p:cNvPicPr>
            <a:picLocks noChangeAspect="1"/>
          </p:cNvPicPr>
          <p:nvPr/>
        </p:nvPicPr>
        <p:blipFill>
          <a:blip r:embed="rId2"/>
          <a:stretch>
            <a:fillRect/>
          </a:stretch>
        </p:blipFill>
        <p:spPr>
          <a:xfrm>
            <a:off x="6337108" y="1178805"/>
            <a:ext cx="5693773" cy="3888954"/>
          </a:xfrm>
          <a:prstGeom prst="rect">
            <a:avLst/>
          </a:prstGeom>
        </p:spPr>
      </p:pic>
    </p:spTree>
    <p:extLst>
      <p:ext uri="{BB962C8B-B14F-4D97-AF65-F5344CB8AC3E}">
        <p14:creationId xmlns:p14="http://schemas.microsoft.com/office/powerpoint/2010/main" val="1164519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HRW</a:t>
            </a:r>
            <a:endParaRPr lang="zh-CN" altLang="en-US"/>
          </a:p>
        </p:txBody>
      </p:sp>
      <p:sp>
        <p:nvSpPr>
          <p:cNvPr id="6" name="内容占位符 5"/>
          <p:cNvSpPr>
            <a:spLocks noGrp="1"/>
          </p:cNvSpPr>
          <p:nvPr>
            <p:ph idx="1"/>
          </p:nvPr>
        </p:nvSpPr>
        <p:spPr/>
        <p:txBody>
          <a:bodyPr/>
          <a:lstStyle/>
          <a:p>
            <a:r>
              <a:rPr lang="en-US" altLang="zh-CN" smtClean="0"/>
              <a:t>Highest Random Weight</a:t>
            </a:r>
            <a:r>
              <a:rPr lang="zh-CN" altLang="en-US" smtClean="0"/>
              <a:t>，也称为 </a:t>
            </a:r>
            <a:r>
              <a:rPr lang="en-US" altLang="zh-CN" smtClean="0"/>
              <a:t>Rendezvous Hashing</a:t>
            </a:r>
          </a:p>
          <a:p>
            <a:r>
              <a:rPr lang="en-US" altLang="zh-CN"/>
              <a:t>1997 </a:t>
            </a:r>
            <a:r>
              <a:rPr lang="zh-CN" altLang="en-US"/>
              <a:t>年发表的论文。每个请求来了后，遍历所有的 </a:t>
            </a:r>
            <a:r>
              <a:rPr lang="en-US" altLang="zh-CN"/>
              <a:t>node</a:t>
            </a:r>
            <a:r>
              <a:rPr lang="zh-CN" altLang="en-US"/>
              <a:t>， 计算 </a:t>
            </a:r>
            <a:r>
              <a:rPr lang="en-US" altLang="zh-CN" smtClean="0"/>
              <a:t>hash(key+node)</a:t>
            </a:r>
            <a:r>
              <a:rPr lang="zh-CN" altLang="en-US"/>
              <a:t>，选择 </a:t>
            </a:r>
            <a:r>
              <a:rPr lang="en-US" altLang="zh-CN"/>
              <a:t>hash </a:t>
            </a:r>
            <a:r>
              <a:rPr lang="zh-CN" altLang="en-US"/>
              <a:t>结果最大的 </a:t>
            </a:r>
            <a:r>
              <a:rPr lang="en-US" altLang="zh-CN"/>
              <a:t>node</a:t>
            </a:r>
            <a:r>
              <a:rPr lang="zh-CN" altLang="en-US"/>
              <a:t>。</a:t>
            </a:r>
          </a:p>
          <a:p>
            <a:r>
              <a:rPr lang="zh-CN" altLang="en-US"/>
              <a:t>该算法适用于客户端。用于分布式非中心化的客户端各自决定要请求的服务端。</a:t>
            </a:r>
          </a:p>
          <a:p>
            <a:r>
              <a:rPr lang="zh-CN" altLang="en-US"/>
              <a:t>优点：没有虚节点，增／删节点也非常方便。</a:t>
            </a:r>
          </a:p>
          <a:p>
            <a:r>
              <a:rPr lang="zh-CN" altLang="en-US"/>
              <a:t>缺点：但是每次查 </a:t>
            </a:r>
            <a:r>
              <a:rPr lang="en-US" altLang="zh-CN"/>
              <a:t>key </a:t>
            </a:r>
            <a:r>
              <a:rPr lang="zh-CN" altLang="en-US"/>
              <a:t>都需要遍历，查询复杂度 </a:t>
            </a:r>
            <a:r>
              <a:rPr lang="en-US" altLang="zh-CN" smtClean="0"/>
              <a:t>O(n)</a:t>
            </a:r>
            <a:r>
              <a:rPr lang="zh-CN" altLang="en-US" smtClean="0"/>
              <a:t>。</a:t>
            </a:r>
            <a:endParaRPr lang="zh-CN" altLang="en-US"/>
          </a:p>
          <a:p>
            <a:endParaRPr lang="zh-CN" altLang="en-US"/>
          </a:p>
        </p:txBody>
      </p:sp>
    </p:spTree>
    <p:extLst>
      <p:ext uri="{BB962C8B-B14F-4D97-AF65-F5344CB8AC3E}">
        <p14:creationId xmlns:p14="http://schemas.microsoft.com/office/powerpoint/2010/main" val="3176668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mtClean="0"/>
              <a:t>Jump Consistent Hash</a:t>
            </a:r>
            <a:endParaRPr lang="zh-CN" altLang="en-US"/>
          </a:p>
        </p:txBody>
      </p:sp>
      <p:sp>
        <p:nvSpPr>
          <p:cNvPr id="6" name="内容占位符 5"/>
          <p:cNvSpPr>
            <a:spLocks noGrp="1"/>
          </p:cNvSpPr>
          <p:nvPr>
            <p:ph idx="1"/>
          </p:nvPr>
        </p:nvSpPr>
        <p:spPr/>
        <p:txBody>
          <a:bodyPr>
            <a:normAutofit lnSpcReduction="10000"/>
          </a:bodyPr>
          <a:lstStyle/>
          <a:p>
            <a:r>
              <a:rPr lang="en-US" altLang="zh-CN"/>
              <a:t>Google 2014 </a:t>
            </a:r>
            <a:r>
              <a:rPr lang="zh-CN" altLang="en-US"/>
              <a:t>年推出的极简算法，通过简单的计算得出的高性能哈希算法。 因为性能极高，甚至可以拿来实时运算。</a:t>
            </a:r>
          </a:p>
          <a:p>
            <a:r>
              <a:rPr lang="zh-CN" altLang="en-US"/>
              <a:t>不过 </a:t>
            </a:r>
            <a:r>
              <a:rPr lang="en-US" altLang="zh-CN"/>
              <a:t>jump hash </a:t>
            </a:r>
            <a:r>
              <a:rPr lang="zh-CN" altLang="en-US"/>
              <a:t>的问题在于，你只能通过修改 </a:t>
            </a:r>
            <a:r>
              <a:rPr lang="en-US" altLang="zh-CN"/>
              <a:t>numBuckets </a:t>
            </a:r>
            <a:r>
              <a:rPr lang="zh-CN" altLang="en-US"/>
              <a:t>来修改节点数量， 而不支持为每一个节点命名（</a:t>
            </a:r>
            <a:r>
              <a:rPr lang="en-US" altLang="zh-CN"/>
              <a:t>arbitrary id</a:t>
            </a:r>
            <a:r>
              <a:rPr lang="zh-CN" altLang="en-US"/>
              <a:t>）， 没法灵活的“移除某一个节点”（可以理解为只能在末端增加或减少服务器数量）。 也就是说，该算法认为后端只会发生节点数量的增减（扩缩容），而不会出现中间某个节点的故障导致的下线。</a:t>
            </a:r>
          </a:p>
          <a:p>
            <a:r>
              <a:rPr lang="zh-CN" altLang="en-US"/>
              <a:t>所以 </a:t>
            </a:r>
            <a:r>
              <a:rPr lang="en-US" altLang="zh-CN"/>
              <a:t>jump hash </a:t>
            </a:r>
            <a:r>
              <a:rPr lang="zh-CN" altLang="en-US"/>
              <a:t>一般用于存储节点（因为存储节点一般都是高可用，不会出现长时间的故障下线）， 或者用来分配 </a:t>
            </a:r>
            <a:r>
              <a:rPr lang="en-US" altLang="zh-CN"/>
              <a:t>shard key</a:t>
            </a:r>
            <a:r>
              <a:rPr lang="zh-CN" altLang="en-US"/>
              <a:t>，而不能用来分配无状态的后端服务器。</a:t>
            </a:r>
          </a:p>
          <a:p>
            <a:r>
              <a:rPr lang="zh-CN" altLang="en-US"/>
              <a:t>所以 </a:t>
            </a:r>
            <a:r>
              <a:rPr lang="en-US" altLang="zh-CN"/>
              <a:t>jumphash </a:t>
            </a:r>
            <a:r>
              <a:rPr lang="zh-CN" altLang="en-US"/>
              <a:t>只需要考虑两要素：</a:t>
            </a:r>
            <a:r>
              <a:rPr lang="en-US" altLang="zh-CN"/>
              <a:t>balance &amp; monotonicity</a:t>
            </a:r>
            <a:r>
              <a:rPr lang="zh-CN" altLang="en-US" smtClean="0"/>
              <a:t>。</a:t>
            </a:r>
            <a:endParaRPr lang="zh-CN" altLang="en-US"/>
          </a:p>
          <a:p>
            <a:endParaRPr lang="zh-CN" altLang="en-US"/>
          </a:p>
          <a:p>
            <a:endParaRPr lang="zh-CN" altLang="en-US"/>
          </a:p>
          <a:p>
            <a:endParaRPr lang="zh-CN" altLang="en-US"/>
          </a:p>
        </p:txBody>
      </p:sp>
    </p:spTree>
    <p:extLst>
      <p:ext uri="{BB962C8B-B14F-4D97-AF65-F5344CB8AC3E}">
        <p14:creationId xmlns:p14="http://schemas.microsoft.com/office/powerpoint/2010/main" val="18389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mtClean="0"/>
              <a:t>Jump Consistent Hash</a:t>
            </a:r>
            <a:endParaRPr lang="zh-CN" altLang="en-US"/>
          </a:p>
        </p:txBody>
      </p:sp>
      <p:sp>
        <p:nvSpPr>
          <p:cNvPr id="6" name="内容占位符 5"/>
          <p:cNvSpPr>
            <a:spLocks noGrp="1"/>
          </p:cNvSpPr>
          <p:nvPr>
            <p:ph idx="1"/>
          </p:nvPr>
        </p:nvSpPr>
        <p:spPr>
          <a:xfrm>
            <a:off x="838200" y="4340647"/>
            <a:ext cx="10515600" cy="1287676"/>
          </a:xfrm>
        </p:spPr>
        <p:txBody>
          <a:bodyPr>
            <a:normAutofit/>
          </a:bodyPr>
          <a:lstStyle/>
          <a:p>
            <a:pPr marL="0" indent="0">
              <a:buNone/>
            </a:pPr>
            <a:r>
              <a:rPr lang="zh-CN" altLang="en-US"/>
              <a:t>函数 </a:t>
            </a:r>
            <a:r>
              <a:rPr lang="en-US" altLang="zh-CN"/>
              <a:t>JumpConsistentHash </a:t>
            </a:r>
            <a:r>
              <a:rPr lang="zh-CN" altLang="en-US"/>
              <a:t>是一个一致性哈希函数， 它把一个 </a:t>
            </a:r>
            <a:r>
              <a:rPr lang="en-US" altLang="zh-CN"/>
              <a:t>key </a:t>
            </a:r>
            <a:r>
              <a:rPr lang="zh-CN" altLang="en-US"/>
              <a:t>一致性地映射到给定几个槽位中的一个上， 输入 </a:t>
            </a:r>
            <a:r>
              <a:rPr lang="en-US" altLang="zh-CN"/>
              <a:t>key </a:t>
            </a:r>
            <a:r>
              <a:rPr lang="zh-CN" altLang="en-US"/>
              <a:t>和槽位数量 </a:t>
            </a:r>
            <a:r>
              <a:rPr lang="en-US" altLang="zh-CN"/>
              <a:t>num_buckets</a:t>
            </a:r>
            <a:r>
              <a:rPr lang="zh-CN" altLang="en-US"/>
              <a:t>， 输出映射到的槽位标号。</a:t>
            </a:r>
          </a:p>
        </p:txBody>
      </p:sp>
      <p:pic>
        <p:nvPicPr>
          <p:cNvPr id="2" name="图片 1"/>
          <p:cNvPicPr>
            <a:picLocks noChangeAspect="1"/>
          </p:cNvPicPr>
          <p:nvPr/>
        </p:nvPicPr>
        <p:blipFill>
          <a:blip r:embed="rId2"/>
          <a:stretch>
            <a:fillRect/>
          </a:stretch>
        </p:blipFill>
        <p:spPr>
          <a:xfrm>
            <a:off x="968452" y="966651"/>
            <a:ext cx="9505950" cy="3105150"/>
          </a:xfrm>
          <a:prstGeom prst="rect">
            <a:avLst/>
          </a:prstGeom>
          <a:ln>
            <a:solidFill>
              <a:schemeClr val="accent1"/>
            </a:solidFill>
          </a:ln>
        </p:spPr>
      </p:pic>
    </p:spTree>
    <p:extLst>
      <p:ext uri="{BB962C8B-B14F-4D97-AF65-F5344CB8AC3E}">
        <p14:creationId xmlns:p14="http://schemas.microsoft.com/office/powerpoint/2010/main" val="3238243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7076</TotalTime>
  <Words>1672</Words>
  <Application>Microsoft Office PowerPoint</Application>
  <PresentationFormat>宽屏</PresentationFormat>
  <Paragraphs>86</Paragraphs>
  <Slides>32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Arvo</vt:lpstr>
      <vt:lpstr>MJXc-TeX-math-I</vt:lpstr>
      <vt:lpstr>等线</vt:lpstr>
      <vt:lpstr>等线 Light</vt:lpstr>
      <vt:lpstr>Arial</vt:lpstr>
      <vt:lpstr>Office 主题​​</vt:lpstr>
      <vt:lpstr>Consistent Hashing 一致性哈希</vt:lpstr>
      <vt:lpstr>一致性哈希：满足的要素</vt:lpstr>
      <vt:lpstr>诸多算法</vt:lpstr>
      <vt:lpstr>经典哈希环 Chord</vt:lpstr>
      <vt:lpstr>AWS Dynamo Hashing</vt:lpstr>
      <vt:lpstr>AWS Dynamo Hashing</vt:lpstr>
      <vt:lpstr>HRW</vt:lpstr>
      <vt:lpstr>Jump Consistent Hash</vt:lpstr>
      <vt:lpstr>Jump Consistent Hash</vt:lpstr>
      <vt:lpstr>Jump Consistent Hash</vt:lpstr>
      <vt:lpstr>Jump Consistent Hash</vt:lpstr>
      <vt:lpstr>Jump Consistent Hash</vt:lpstr>
      <vt:lpstr>PowerPoint 演示文稿</vt:lpstr>
      <vt:lpstr>Jump Consistent hash的特点</vt:lpstr>
      <vt:lpstr>Maglev一致性哈希</vt:lpstr>
      <vt:lpstr>Maglev一致性哈希</vt:lpstr>
      <vt:lpstr>Maglev一致性哈希</vt:lpstr>
      <vt:lpstr>Maglev一致性哈希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HRW Skeleton架构</vt:lpstr>
      <vt:lpstr>CRUSH算法分层集群</vt:lpstr>
      <vt:lpstr>CRUSH算法 - 重选</vt:lpstr>
      <vt:lpstr>CRUSH算法 - 数据移动</vt:lpstr>
      <vt:lpstr>结束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RAID技术</dc:title>
  <dc:creator>pirenjie</dc:creator>
  <cp:lastModifiedBy>皮人杰 PIRENJIE</cp:lastModifiedBy>
  <cp:revision>486</cp:revision>
  <dcterms:created xsi:type="dcterms:W3CDTF">2020-09-24T12:40:36Z</dcterms:created>
  <dcterms:modified xsi:type="dcterms:W3CDTF">2021-11-04T01:24:30Z</dcterms:modified>
</cp:coreProperties>
</file>