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90" r:id="rId3"/>
    <p:sldId id="291" r:id="rId4"/>
    <p:sldId id="292" r:id="rId5"/>
    <p:sldId id="293" r:id="rId6"/>
    <p:sldId id="298" r:id="rId7"/>
    <p:sldId id="299" r:id="rId8"/>
    <p:sldId id="300" r:id="rId9"/>
    <p:sldId id="301" r:id="rId10"/>
    <p:sldId id="302" r:id="rId11"/>
    <p:sldId id="295" r:id="rId12"/>
    <p:sldId id="296" r:id="rId13"/>
    <p:sldId id="297" r:id="rId14"/>
    <p:sldId id="303" r:id="rId15"/>
    <p:sldId id="304" r:id="rId16"/>
    <p:sldId id="305" r:id="rId17"/>
    <p:sldId id="306" r:id="rId18"/>
    <p:sldId id="307" r:id="rId19"/>
    <p:sldId id="308" r:id="rId20"/>
    <p:sldId id="309" r:id="rId21"/>
    <p:sldId id="310" r:id="rId22"/>
    <p:sldId id="311" r:id="rId23"/>
    <p:sldId id="312" r:id="rId24"/>
    <p:sldId id="294"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13" r:id="rId38"/>
    <p:sldId id="314" r:id="rId39"/>
    <p:sldId id="328" r:id="rId40"/>
    <p:sldId id="327" r:id="rId41"/>
    <p:sldId id="329" r:id="rId42"/>
    <p:sldId id="330" r:id="rId43"/>
    <p:sldId id="332" r:id="rId44"/>
    <p:sldId id="331" r:id="rId45"/>
    <p:sldId id="289"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19" autoAdjust="0"/>
    <p:restoredTop sz="65385" autoAdjust="0"/>
  </p:normalViewPr>
  <p:slideViewPr>
    <p:cSldViewPr snapToGrid="0">
      <p:cViewPr varScale="1">
        <p:scale>
          <a:sx n="71" d="100"/>
          <a:sy n="71" d="100"/>
        </p:scale>
        <p:origin x="224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F189D-AE99-4707-91B3-812F84E7AEA4}" type="datetimeFigureOut">
              <a:rPr lang="zh-CN" altLang="en-US" smtClean="0"/>
              <a:t>2021/9/12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2BB1D-E76B-4B74-B76A-C892A5465D18}" type="slidenum">
              <a:rPr lang="zh-CN" altLang="en-US" smtClean="0"/>
              <a:t>‹#›</a:t>
            </a:fld>
            <a:endParaRPr lang="zh-CN" altLang="en-US"/>
          </a:p>
        </p:txBody>
      </p:sp>
    </p:spTree>
    <p:extLst>
      <p:ext uri="{BB962C8B-B14F-4D97-AF65-F5344CB8AC3E}">
        <p14:creationId xmlns:p14="http://schemas.microsoft.com/office/powerpoint/2010/main" val="1612151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文件和对象存在天然的映射关系。文件名对应对象名，文件内容对应对象数据，文件的附加属性对应对象的元数据，文件的目录对应对象集合。通过简单的协议转化，</a:t>
            </a:r>
            <a:r>
              <a:rPr lang="en-US" altLang="zh-CN" sz="1200" b="0" i="0" kern="1200" smtClean="0">
                <a:solidFill>
                  <a:schemeClr val="tx1"/>
                </a:solidFill>
                <a:effectLst/>
                <a:latin typeface="+mn-lt"/>
                <a:ea typeface="+mn-ea"/>
                <a:cs typeface="+mn-cs"/>
              </a:rPr>
              <a:t>FileStore</a:t>
            </a:r>
            <a:r>
              <a:rPr lang="zh-CN" altLang="en-US" sz="1200" b="0" i="0" kern="1200" smtClean="0">
                <a:solidFill>
                  <a:schemeClr val="tx1"/>
                </a:solidFill>
                <a:effectLst/>
                <a:latin typeface="+mn-lt"/>
                <a:ea typeface="+mn-ea"/>
                <a:cs typeface="+mn-cs"/>
              </a:rPr>
              <a:t>可以利用现有的文件系统快速构建后端存储的基本功能。同时，</a:t>
            </a:r>
            <a:r>
              <a:rPr lang="en-US" altLang="zh-CN" sz="1200" b="0" i="0" kern="1200" smtClean="0">
                <a:solidFill>
                  <a:schemeClr val="tx1"/>
                </a:solidFill>
                <a:effectLst/>
                <a:latin typeface="+mn-lt"/>
                <a:ea typeface="+mn-ea"/>
                <a:cs typeface="+mn-cs"/>
              </a:rPr>
              <a:t>POSIX</a:t>
            </a:r>
            <a:r>
              <a:rPr lang="zh-CN" altLang="en-US" sz="1200" b="0" i="0" kern="1200" smtClean="0">
                <a:solidFill>
                  <a:schemeClr val="tx1"/>
                </a:solidFill>
                <a:effectLst/>
                <a:latin typeface="+mn-lt"/>
                <a:ea typeface="+mn-ea"/>
                <a:cs typeface="+mn-cs"/>
              </a:rPr>
              <a:t>接口是</a:t>
            </a:r>
            <a:r>
              <a:rPr lang="en-US" altLang="zh-CN" sz="1200" b="0" i="0" kern="1200" smtClean="0">
                <a:solidFill>
                  <a:schemeClr val="tx1"/>
                </a:solidFill>
                <a:effectLst/>
                <a:latin typeface="+mn-lt"/>
                <a:ea typeface="+mn-ea"/>
                <a:cs typeface="+mn-cs"/>
              </a:rPr>
              <a:t>linux</a:t>
            </a:r>
            <a:r>
              <a:rPr lang="zh-CN" altLang="en-US" sz="1200" b="0" i="0" kern="1200" smtClean="0">
                <a:solidFill>
                  <a:schemeClr val="tx1"/>
                </a:solidFill>
                <a:effectLst/>
                <a:latin typeface="+mn-lt"/>
                <a:ea typeface="+mn-ea"/>
                <a:cs typeface="+mn-cs"/>
              </a:rPr>
              <a:t>文件系统的标准，</a:t>
            </a:r>
            <a:r>
              <a:rPr lang="en-US" altLang="zh-CN" sz="1200" b="0" i="0" kern="1200" smtClean="0">
                <a:solidFill>
                  <a:schemeClr val="tx1"/>
                </a:solidFill>
                <a:effectLst/>
                <a:latin typeface="+mn-lt"/>
                <a:ea typeface="+mn-ea"/>
                <a:cs typeface="+mn-cs"/>
              </a:rPr>
              <a:t>FileStore</a:t>
            </a:r>
            <a:r>
              <a:rPr lang="zh-CN" altLang="en-US" sz="1200" b="0" i="0" kern="1200" smtClean="0">
                <a:solidFill>
                  <a:schemeClr val="tx1"/>
                </a:solidFill>
                <a:effectLst/>
                <a:latin typeface="+mn-lt"/>
                <a:ea typeface="+mn-ea"/>
                <a:cs typeface="+mn-cs"/>
              </a:rPr>
              <a:t>的转换层和文件系统耦合性很低，可以根据不同的要求，在不同文件系统上快速开发存储后端。</a:t>
            </a:r>
            <a:endParaRPr lang="en-US" altLang="zh-CN" sz="1200" b="0" i="0" kern="1200" smtClean="0">
              <a:solidFill>
                <a:schemeClr val="tx1"/>
              </a:solidFill>
              <a:effectLst/>
              <a:latin typeface="+mn-lt"/>
              <a:ea typeface="+mn-ea"/>
              <a:cs typeface="+mn-cs"/>
            </a:endParaRPr>
          </a:p>
          <a:p>
            <a:endParaRPr lang="en-US" altLang="zh-CN" sz="1200" b="0" i="0" kern="1200" smtClean="0">
              <a:solidFill>
                <a:schemeClr val="tx1"/>
              </a:solidFill>
              <a:effectLst/>
              <a:latin typeface="+mn-lt"/>
              <a:ea typeface="+mn-ea"/>
              <a:cs typeface="+mn-cs"/>
            </a:endParaRPr>
          </a:p>
          <a:p>
            <a:r>
              <a:rPr lang="en-US" altLang="zh-CN" sz="1200" b="0" i="0" kern="1200" smtClean="0">
                <a:solidFill>
                  <a:schemeClr val="tx1"/>
                </a:solidFill>
                <a:effectLst/>
                <a:latin typeface="+mn-lt"/>
                <a:ea typeface="+mn-ea"/>
                <a:cs typeface="+mn-cs"/>
              </a:rPr>
              <a:t>Linux</a:t>
            </a:r>
            <a:r>
              <a:rPr lang="zh-CN" altLang="en-US" sz="1200" b="0" i="0" kern="1200" smtClean="0">
                <a:solidFill>
                  <a:schemeClr val="tx1"/>
                </a:solidFill>
                <a:effectLst/>
                <a:latin typeface="+mn-lt"/>
                <a:ea typeface="+mn-ea"/>
                <a:cs typeface="+mn-cs"/>
              </a:rPr>
              <a:t>为文件系统提供了页缓存机制和</a:t>
            </a:r>
            <a:r>
              <a:rPr lang="en-US" altLang="zh-CN" sz="1200" b="0" i="0" kern="1200" smtClean="0">
                <a:solidFill>
                  <a:schemeClr val="tx1"/>
                </a:solidFill>
                <a:effectLst/>
                <a:latin typeface="+mn-lt"/>
                <a:ea typeface="+mn-ea"/>
                <a:cs typeface="+mn-cs"/>
              </a:rPr>
              <a:t>inode</a:t>
            </a:r>
            <a:r>
              <a:rPr lang="zh-CN" altLang="en-US" sz="1200" b="0" i="0" kern="1200" smtClean="0">
                <a:solidFill>
                  <a:schemeClr val="tx1"/>
                </a:solidFill>
                <a:effectLst/>
                <a:latin typeface="+mn-lt"/>
                <a:ea typeface="+mn-ea"/>
                <a:cs typeface="+mn-cs"/>
              </a:rPr>
              <a:t>缓存机制，能大幅度提升文件的访问速度。而</a:t>
            </a:r>
            <a:r>
              <a:rPr lang="en-US" altLang="zh-CN" sz="1200" b="0" i="0" kern="1200" smtClean="0">
                <a:solidFill>
                  <a:schemeClr val="tx1"/>
                </a:solidFill>
                <a:effectLst/>
                <a:latin typeface="+mn-lt"/>
                <a:ea typeface="+mn-ea"/>
                <a:cs typeface="+mn-cs"/>
              </a:rPr>
              <a:t>FileStore</a:t>
            </a:r>
            <a:r>
              <a:rPr lang="zh-CN" altLang="en-US" sz="1200" b="0" i="0" kern="1200" smtClean="0">
                <a:solidFill>
                  <a:schemeClr val="tx1"/>
                </a:solidFill>
                <a:effectLst/>
                <a:latin typeface="+mn-lt"/>
                <a:ea typeface="+mn-ea"/>
                <a:cs typeface="+mn-cs"/>
              </a:rPr>
              <a:t>基于文件系统构建，使用</a:t>
            </a:r>
            <a:r>
              <a:rPr lang="en-US" altLang="zh-CN" sz="1200" b="0" i="0" kern="1200" smtClean="0">
                <a:solidFill>
                  <a:schemeClr val="tx1"/>
                </a:solidFill>
                <a:effectLst/>
                <a:latin typeface="+mn-lt"/>
                <a:ea typeface="+mn-ea"/>
                <a:cs typeface="+mn-cs"/>
              </a:rPr>
              <a:t>inode</a:t>
            </a:r>
            <a:r>
              <a:rPr lang="zh-CN" altLang="en-US" sz="1200" b="0" i="0" kern="1200" smtClean="0">
                <a:solidFill>
                  <a:schemeClr val="tx1"/>
                </a:solidFill>
                <a:effectLst/>
                <a:latin typeface="+mn-lt"/>
                <a:ea typeface="+mn-ea"/>
                <a:cs typeface="+mn-cs"/>
              </a:rPr>
              <a:t>存储对象、对象集合的元数据，使用文件存储对象数据，能够直接利用页缓存和</a:t>
            </a:r>
            <a:r>
              <a:rPr lang="en-US" altLang="zh-CN" sz="1200" b="0" i="0" kern="1200" smtClean="0">
                <a:solidFill>
                  <a:schemeClr val="tx1"/>
                </a:solidFill>
                <a:effectLst/>
                <a:latin typeface="+mn-lt"/>
                <a:ea typeface="+mn-ea"/>
                <a:cs typeface="+mn-cs"/>
              </a:rPr>
              <a:t>inode</a:t>
            </a:r>
            <a:r>
              <a:rPr lang="zh-CN" altLang="en-US" sz="1200" b="0" i="0" kern="1200" smtClean="0">
                <a:solidFill>
                  <a:schemeClr val="tx1"/>
                </a:solidFill>
                <a:effectLst/>
                <a:latin typeface="+mn-lt"/>
                <a:ea typeface="+mn-ea"/>
                <a:cs typeface="+mn-cs"/>
              </a:rPr>
              <a:t>缓存，管理元数据，提升读写性能。</a:t>
            </a:r>
          </a:p>
          <a:p>
            <a:r>
              <a:rPr lang="zh-CN" altLang="en-US" sz="1200" b="0" i="0" kern="1200" smtClean="0">
                <a:solidFill>
                  <a:schemeClr val="tx1"/>
                </a:solidFill>
                <a:effectLst/>
                <a:latin typeface="+mn-lt"/>
                <a:ea typeface="+mn-ea"/>
                <a:cs typeface="+mn-cs"/>
              </a:rPr>
              <a:t>为了保证事务性，存储系统常常会采用</a:t>
            </a:r>
            <a:r>
              <a:rPr lang="en-US" altLang="zh-CN" sz="1200" b="0" i="0" kern="1200" smtClean="0">
                <a:solidFill>
                  <a:schemeClr val="tx1"/>
                </a:solidFill>
                <a:effectLst/>
                <a:latin typeface="+mn-lt"/>
                <a:ea typeface="+mn-ea"/>
                <a:cs typeface="+mn-cs"/>
              </a:rPr>
              <a:t>WAL</a:t>
            </a:r>
            <a:r>
              <a:rPr lang="zh-CN" altLang="en-US" sz="1200" b="0" i="0" kern="1200" smtClean="0">
                <a:solidFill>
                  <a:schemeClr val="tx1"/>
                </a:solidFill>
                <a:effectLst/>
                <a:latin typeface="+mn-lt"/>
                <a:ea typeface="+mn-ea"/>
                <a:cs typeface="+mn-cs"/>
              </a:rPr>
              <a:t>的方法。</a:t>
            </a:r>
            <a:r>
              <a:rPr lang="en-US" altLang="zh-CN" sz="1200" b="0" i="0" kern="1200" smtClean="0">
                <a:solidFill>
                  <a:schemeClr val="tx1"/>
                </a:solidFill>
                <a:effectLst/>
                <a:latin typeface="+mn-lt"/>
                <a:ea typeface="+mn-ea"/>
                <a:cs typeface="+mn-cs"/>
              </a:rPr>
              <a:t>WAL</a:t>
            </a:r>
            <a:r>
              <a:rPr lang="zh-CN" altLang="en-US" sz="1200" b="0" i="0" kern="1200" smtClean="0">
                <a:solidFill>
                  <a:schemeClr val="tx1"/>
                </a:solidFill>
                <a:effectLst/>
                <a:latin typeface="+mn-lt"/>
                <a:ea typeface="+mn-ea"/>
                <a:cs typeface="+mn-cs"/>
              </a:rPr>
              <a:t>机制需要先将数据同步到</a:t>
            </a:r>
            <a:r>
              <a:rPr lang="en-US" altLang="zh-CN" sz="1200" b="0" i="0" kern="1200" smtClean="0">
                <a:solidFill>
                  <a:schemeClr val="tx1"/>
                </a:solidFill>
                <a:effectLst/>
                <a:latin typeface="+mn-lt"/>
                <a:ea typeface="+mn-ea"/>
                <a:cs typeface="+mn-cs"/>
              </a:rPr>
              <a:t>Journal</a:t>
            </a:r>
            <a:r>
              <a:rPr lang="zh-CN" altLang="en-US" sz="1200" b="0" i="0" kern="1200" smtClean="0">
                <a:solidFill>
                  <a:schemeClr val="tx1"/>
                </a:solidFill>
                <a:effectLst/>
                <a:latin typeface="+mn-lt"/>
                <a:ea typeface="+mn-ea"/>
                <a:cs typeface="+mn-cs"/>
              </a:rPr>
              <a:t>文件，随后可以异步地写入磁盘，因而我们常常需要为</a:t>
            </a:r>
            <a:r>
              <a:rPr lang="en-US" altLang="zh-CN" sz="1200" b="0" i="0" kern="1200" smtClean="0">
                <a:solidFill>
                  <a:schemeClr val="tx1"/>
                </a:solidFill>
                <a:effectLst/>
                <a:latin typeface="+mn-lt"/>
                <a:ea typeface="+mn-ea"/>
                <a:cs typeface="+mn-cs"/>
              </a:rPr>
              <a:t>Journal</a:t>
            </a:r>
            <a:r>
              <a:rPr lang="zh-CN" altLang="en-US" sz="1200" b="0" i="0" kern="1200" smtClean="0">
                <a:solidFill>
                  <a:schemeClr val="tx1"/>
                </a:solidFill>
                <a:effectLst/>
                <a:latin typeface="+mn-lt"/>
                <a:ea typeface="+mn-ea"/>
                <a:cs typeface="+mn-cs"/>
              </a:rPr>
              <a:t>设定缓存，管理写入磁盘的数据队列。而使用文件系统避免了去实现另一套缓存方案。</a:t>
            </a:r>
          </a:p>
          <a:p>
            <a:endParaRPr lang="en-US" altLang="zh-CN" smtClean="0"/>
          </a:p>
          <a:p>
            <a:r>
              <a:rPr lang="zh-CN" altLang="en-US" sz="1200" b="0" i="0" kern="1200" smtClean="0">
                <a:solidFill>
                  <a:schemeClr val="tx1"/>
                </a:solidFill>
                <a:effectLst/>
                <a:latin typeface="+mn-lt"/>
                <a:ea typeface="+mn-ea"/>
                <a:cs typeface="+mn-cs"/>
              </a:rPr>
              <a:t>文件系统地一大优势在于，从软件的层次提供了隔离不同应用数据的方案。这让我们可以更高效的利用磁盘空间。我们可以同时在同一文件系统上运行操作系统，应用软件，以及</a:t>
            </a:r>
            <a:r>
              <a:rPr lang="en-US" altLang="zh-CN" sz="1200" b="0" i="0" kern="1200" smtClean="0">
                <a:solidFill>
                  <a:schemeClr val="tx1"/>
                </a:solidFill>
                <a:effectLst/>
                <a:latin typeface="+mn-lt"/>
                <a:ea typeface="+mn-ea"/>
                <a:cs typeface="+mn-cs"/>
              </a:rPr>
              <a:t>Ceph</a:t>
            </a:r>
            <a:r>
              <a:rPr lang="zh-CN" altLang="en-US" sz="1200" b="0" i="0" kern="1200" smtClean="0">
                <a:solidFill>
                  <a:schemeClr val="tx1"/>
                </a:solidFill>
                <a:effectLst/>
                <a:latin typeface="+mn-lt"/>
                <a:ea typeface="+mn-ea"/>
                <a:cs typeface="+mn-cs"/>
              </a:rPr>
              <a:t>的存储后端。这些进程的数据不会相互污染。</a:t>
            </a:r>
            <a:endParaRPr lang="en-US" altLang="zh-CN" sz="1200" b="0" i="0" kern="1200" smtClean="0">
              <a:solidFill>
                <a:schemeClr val="tx1"/>
              </a:solidFill>
              <a:effectLst/>
              <a:latin typeface="+mn-lt"/>
              <a:ea typeface="+mn-ea"/>
              <a:cs typeface="+mn-cs"/>
            </a:endParaRPr>
          </a:p>
          <a:p>
            <a:endParaRPr lang="zh-CN" altLang="en-US"/>
          </a:p>
        </p:txBody>
      </p:sp>
      <p:sp>
        <p:nvSpPr>
          <p:cNvPr id="4" name="灯片编号占位符 3"/>
          <p:cNvSpPr>
            <a:spLocks noGrp="1"/>
          </p:cNvSpPr>
          <p:nvPr>
            <p:ph type="sldNum" sz="quarter" idx="10"/>
          </p:nvPr>
        </p:nvSpPr>
        <p:spPr/>
        <p:txBody>
          <a:bodyPr/>
          <a:lstStyle/>
          <a:p>
            <a:fld id="{B752BB1D-E76B-4B74-B76A-C892A5465D18}" type="slidenum">
              <a:rPr lang="zh-CN" altLang="en-US" smtClean="0"/>
              <a:t>42</a:t>
            </a:fld>
            <a:endParaRPr lang="zh-CN" altLang="en-US"/>
          </a:p>
        </p:txBody>
      </p:sp>
    </p:spTree>
    <p:extLst>
      <p:ext uri="{BB962C8B-B14F-4D97-AF65-F5344CB8AC3E}">
        <p14:creationId xmlns:p14="http://schemas.microsoft.com/office/powerpoint/2010/main" val="1089781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43372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62704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21778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900284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39869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56494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42381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429950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118942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261589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D83C885-33C2-434E-9E9F-E31210960F12}" type="datetimeFigureOut">
              <a:rPr lang="zh-CN" altLang="en-US" smtClean="0"/>
              <a:t>2021/9/12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300125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0"/>
            <a:ext cx="10515600" cy="966651"/>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27698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3C885-33C2-434E-9E9F-E31210960F12}" type="datetimeFigureOut">
              <a:rPr lang="zh-CN" altLang="en-US" smtClean="0"/>
              <a:t>2021/9/12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A2588-F019-42E6-A488-5C0C21F5CA93}" type="slidenum">
              <a:rPr lang="zh-CN" altLang="en-US" smtClean="0"/>
              <a:t>‹#›</a:t>
            </a:fld>
            <a:endParaRPr lang="zh-CN" altLang="en-US"/>
          </a:p>
        </p:txBody>
      </p:sp>
    </p:spTree>
    <p:extLst>
      <p:ext uri="{BB962C8B-B14F-4D97-AF65-F5344CB8AC3E}">
        <p14:creationId xmlns:p14="http://schemas.microsoft.com/office/powerpoint/2010/main" val="145371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63255" y="1122363"/>
            <a:ext cx="9962707" cy="2387600"/>
          </a:xfrm>
        </p:spPr>
        <p:txBody>
          <a:bodyPr>
            <a:normAutofit/>
          </a:bodyPr>
          <a:lstStyle/>
          <a:p>
            <a:r>
              <a:rPr lang="en-US" altLang="zh-CN" smtClean="0"/>
              <a:t>Ceph</a:t>
            </a:r>
            <a:r>
              <a:rPr lang="zh-CN" altLang="en-US" smtClean="0"/>
              <a:t>分布式存储系统</a:t>
            </a:r>
            <a:endParaRPr lang="zh-CN" altLang="en-US"/>
          </a:p>
        </p:txBody>
      </p:sp>
      <p:sp>
        <p:nvSpPr>
          <p:cNvPr id="3" name="副标题 2"/>
          <p:cNvSpPr>
            <a:spLocks noGrp="1"/>
          </p:cNvSpPr>
          <p:nvPr>
            <p:ph type="subTitle" idx="1"/>
          </p:nvPr>
        </p:nvSpPr>
        <p:spPr/>
        <p:txBody>
          <a:bodyPr/>
          <a:lstStyle/>
          <a:p>
            <a:r>
              <a:rPr lang="zh-CN" altLang="en-US" dirty="0" smtClean="0"/>
              <a:t>网络</a:t>
            </a:r>
            <a:r>
              <a:rPr lang="zh-CN" altLang="en-US" smtClean="0"/>
              <a:t>存储</a:t>
            </a:r>
            <a:r>
              <a:rPr lang="zh-CN" altLang="en-US" smtClean="0"/>
              <a:t>技术</a:t>
            </a:r>
            <a:endParaRPr lang="en-US" altLang="zh-CN" dirty="0" smtClean="0"/>
          </a:p>
        </p:txBody>
      </p:sp>
    </p:spTree>
    <p:extLst>
      <p:ext uri="{BB962C8B-B14F-4D97-AF65-F5344CB8AC3E}">
        <p14:creationId xmlns:p14="http://schemas.microsoft.com/office/powerpoint/2010/main" val="2084972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RADOS</a:t>
            </a:r>
            <a:r>
              <a:rPr lang="zh-CN" altLang="en-US" smtClean="0"/>
              <a:t>逻辑结构</a:t>
            </a:r>
            <a:endParaRPr lang="zh-CN" altLang="en-US"/>
          </a:p>
        </p:txBody>
      </p:sp>
      <p:sp>
        <p:nvSpPr>
          <p:cNvPr id="3" name="内容占位符 2"/>
          <p:cNvSpPr>
            <a:spLocks noGrp="1"/>
          </p:cNvSpPr>
          <p:nvPr>
            <p:ph idx="1"/>
          </p:nvPr>
        </p:nvSpPr>
        <p:spPr>
          <a:xfrm>
            <a:off x="838200" y="1276985"/>
            <a:ext cx="4394812" cy="4351338"/>
          </a:xfrm>
        </p:spPr>
        <p:txBody>
          <a:bodyPr>
            <a:normAutofit/>
          </a:bodyPr>
          <a:lstStyle/>
          <a:p>
            <a:r>
              <a:rPr lang="zh-CN" altLang="en-US" sz="1800"/>
              <a:t>在使用</a:t>
            </a:r>
            <a:r>
              <a:rPr lang="en-US" altLang="zh-CN" sz="1800"/>
              <a:t>RADOS</a:t>
            </a:r>
            <a:r>
              <a:rPr lang="zh-CN" altLang="en-US" sz="1800"/>
              <a:t>系统时，大量的客户端程序通过与</a:t>
            </a:r>
            <a:r>
              <a:rPr lang="en-US" altLang="zh-CN" sz="1800"/>
              <a:t>OSD</a:t>
            </a:r>
            <a:r>
              <a:rPr lang="zh-CN" altLang="en-US" sz="1800"/>
              <a:t>或者</a:t>
            </a:r>
            <a:r>
              <a:rPr lang="en-US" altLang="zh-CN" sz="1800"/>
              <a:t>monitor</a:t>
            </a:r>
            <a:r>
              <a:rPr lang="zh-CN" altLang="en-US" sz="1800"/>
              <a:t>的交互获取</a:t>
            </a:r>
            <a:r>
              <a:rPr lang="en-US" altLang="zh-CN" sz="1800"/>
              <a:t>cluster map</a:t>
            </a:r>
            <a:r>
              <a:rPr lang="zh-CN" altLang="en-US" sz="1800"/>
              <a:t>，然后直接在本地进行计算，得出对象的存储位置后，便直接与对应的</a:t>
            </a:r>
            <a:r>
              <a:rPr lang="en-US" altLang="zh-CN" sz="1800"/>
              <a:t>OSD</a:t>
            </a:r>
            <a:r>
              <a:rPr lang="zh-CN" altLang="en-US" sz="1800"/>
              <a:t>通信，完成数据的各种操作。可见，在此过程中，只要保证</a:t>
            </a:r>
            <a:r>
              <a:rPr lang="en-US" altLang="zh-CN" sz="1800"/>
              <a:t>cluster map</a:t>
            </a:r>
            <a:r>
              <a:rPr lang="zh-CN" altLang="en-US" sz="1800"/>
              <a:t>不频繁更新，则客户端显然可以不依赖于任何元数据服务器，不进行任何查表操作，便完成数据访问流程。在</a:t>
            </a:r>
            <a:r>
              <a:rPr lang="en-US" altLang="zh-CN" sz="1800"/>
              <a:t>RADOS</a:t>
            </a:r>
            <a:r>
              <a:rPr lang="zh-CN" altLang="en-US" sz="1800"/>
              <a:t>的运行过程中，</a:t>
            </a:r>
            <a:r>
              <a:rPr lang="en-US" altLang="zh-CN" sz="1800"/>
              <a:t>cluster map</a:t>
            </a:r>
            <a:r>
              <a:rPr lang="zh-CN" altLang="en-US" sz="1800"/>
              <a:t>的更新完全取决于系统的状态变化，而导致这一变化的常见事件只有两种：</a:t>
            </a:r>
            <a:r>
              <a:rPr lang="en-US" altLang="zh-CN" sz="1800"/>
              <a:t>OSD</a:t>
            </a:r>
            <a:r>
              <a:rPr lang="zh-CN" altLang="en-US" sz="1800"/>
              <a:t>出现故障，或者</a:t>
            </a:r>
            <a:r>
              <a:rPr lang="en-US" altLang="zh-CN" sz="1800"/>
              <a:t>RADOS</a:t>
            </a:r>
            <a:r>
              <a:rPr lang="zh-CN" altLang="en-US" sz="1800"/>
              <a:t>规模扩大。而正常应用场景下，这两种事件发生 的频率显然远远低于客户端对数据进行访问的频率。</a:t>
            </a:r>
          </a:p>
        </p:txBody>
      </p:sp>
      <p:pic>
        <p:nvPicPr>
          <p:cNvPr id="4" name="图片 3"/>
          <p:cNvPicPr>
            <a:picLocks noChangeAspect="1"/>
          </p:cNvPicPr>
          <p:nvPr/>
        </p:nvPicPr>
        <p:blipFill>
          <a:blip r:embed="rId2"/>
          <a:stretch>
            <a:fillRect/>
          </a:stretch>
        </p:blipFill>
        <p:spPr>
          <a:xfrm>
            <a:off x="5589224" y="966651"/>
            <a:ext cx="6420898" cy="3572298"/>
          </a:xfrm>
          <a:prstGeom prst="rect">
            <a:avLst/>
          </a:prstGeom>
        </p:spPr>
      </p:pic>
    </p:spTree>
    <p:extLst>
      <p:ext uri="{BB962C8B-B14F-4D97-AF65-F5344CB8AC3E}">
        <p14:creationId xmlns:p14="http://schemas.microsoft.com/office/powerpoint/2010/main" val="2711655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CRUSH</a:t>
            </a:r>
            <a:endParaRPr lang="zh-CN" altLang="en-US"/>
          </a:p>
        </p:txBody>
      </p:sp>
      <p:pic>
        <p:nvPicPr>
          <p:cNvPr id="3" name="图片 2"/>
          <p:cNvPicPr>
            <a:picLocks noChangeAspect="1"/>
          </p:cNvPicPr>
          <p:nvPr/>
        </p:nvPicPr>
        <p:blipFill>
          <a:blip r:embed="rId2"/>
          <a:stretch>
            <a:fillRect/>
          </a:stretch>
        </p:blipFill>
        <p:spPr>
          <a:xfrm>
            <a:off x="1976437" y="966651"/>
            <a:ext cx="8239125" cy="5019675"/>
          </a:xfrm>
          <a:prstGeom prst="rect">
            <a:avLst/>
          </a:prstGeom>
        </p:spPr>
      </p:pic>
    </p:spTree>
    <p:extLst>
      <p:ext uri="{BB962C8B-B14F-4D97-AF65-F5344CB8AC3E}">
        <p14:creationId xmlns:p14="http://schemas.microsoft.com/office/powerpoint/2010/main" val="2107347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CRUSH</a:t>
            </a:r>
            <a:endParaRPr lang="zh-CN" altLang="en-US"/>
          </a:p>
        </p:txBody>
      </p:sp>
      <p:sp>
        <p:nvSpPr>
          <p:cNvPr id="3" name="内容占位符 2"/>
          <p:cNvSpPr>
            <a:spLocks noGrp="1"/>
          </p:cNvSpPr>
          <p:nvPr>
            <p:ph idx="1"/>
          </p:nvPr>
        </p:nvSpPr>
        <p:spPr/>
        <p:txBody>
          <a:bodyPr>
            <a:normAutofit/>
          </a:bodyPr>
          <a:lstStyle/>
          <a:p>
            <a:r>
              <a:rPr lang="en-US" altLang="zh-CN" sz="1800"/>
              <a:t>File —— </a:t>
            </a:r>
            <a:r>
              <a:rPr lang="zh-CN" altLang="en-US" sz="1800"/>
              <a:t>此处的</a:t>
            </a:r>
            <a:r>
              <a:rPr lang="en-US" altLang="zh-CN" sz="1800"/>
              <a:t>file</a:t>
            </a:r>
            <a:r>
              <a:rPr lang="zh-CN" altLang="en-US" sz="1800"/>
              <a:t>就是用户需要存储或者访问的文件。对于一个基于</a:t>
            </a:r>
            <a:r>
              <a:rPr lang="en-US" altLang="zh-CN" sz="1800"/>
              <a:t>Ceph</a:t>
            </a:r>
            <a:r>
              <a:rPr lang="zh-CN" altLang="en-US" sz="1800"/>
              <a:t>开发的对象存储应用而言，这个</a:t>
            </a:r>
            <a:r>
              <a:rPr lang="en-US" altLang="zh-CN" sz="1800"/>
              <a:t>file</a:t>
            </a:r>
            <a:r>
              <a:rPr lang="zh-CN" altLang="en-US" sz="1800"/>
              <a:t>也就对应于应用中的“对象”，也就是用户直接操作的“对象”</a:t>
            </a:r>
            <a:r>
              <a:rPr lang="zh-CN" altLang="en-US" sz="1800" smtClean="0"/>
              <a:t>。</a:t>
            </a:r>
            <a:endParaRPr lang="en-US" altLang="zh-CN" sz="1800" smtClean="0"/>
          </a:p>
          <a:p>
            <a:r>
              <a:rPr lang="en-US" altLang="zh-CN" sz="1800"/>
              <a:t>Ojbect —— </a:t>
            </a:r>
            <a:r>
              <a:rPr lang="zh-CN" altLang="en-US" sz="1800"/>
              <a:t>此处的</a:t>
            </a:r>
            <a:r>
              <a:rPr lang="en-US" altLang="zh-CN" sz="1800"/>
              <a:t>object</a:t>
            </a:r>
            <a:r>
              <a:rPr lang="zh-CN" altLang="en-US" sz="1800"/>
              <a:t>是</a:t>
            </a:r>
            <a:r>
              <a:rPr lang="en-US" altLang="zh-CN" sz="1800"/>
              <a:t>RADOS</a:t>
            </a:r>
            <a:r>
              <a:rPr lang="zh-CN" altLang="en-US" sz="1800"/>
              <a:t>所看到的“对象”。</a:t>
            </a:r>
            <a:r>
              <a:rPr lang="en-US" altLang="zh-CN" sz="1800"/>
              <a:t>Object</a:t>
            </a:r>
            <a:r>
              <a:rPr lang="zh-CN" altLang="en-US" sz="1800"/>
              <a:t>与上面提到的</a:t>
            </a:r>
            <a:r>
              <a:rPr lang="en-US" altLang="zh-CN" sz="1800"/>
              <a:t>file</a:t>
            </a:r>
            <a:r>
              <a:rPr lang="zh-CN" altLang="en-US" sz="1800"/>
              <a:t>的区别是，</a:t>
            </a:r>
            <a:r>
              <a:rPr lang="en-US" altLang="zh-CN" sz="1800"/>
              <a:t>object</a:t>
            </a:r>
            <a:r>
              <a:rPr lang="zh-CN" altLang="en-US" sz="1800"/>
              <a:t>的最大</a:t>
            </a:r>
            <a:r>
              <a:rPr lang="en-US" altLang="zh-CN" sz="1800"/>
              <a:t>size</a:t>
            </a:r>
            <a:r>
              <a:rPr lang="zh-CN" altLang="en-US" sz="1800"/>
              <a:t>由</a:t>
            </a:r>
            <a:r>
              <a:rPr lang="en-US" altLang="zh-CN" sz="1800"/>
              <a:t>RADOS</a:t>
            </a:r>
            <a:r>
              <a:rPr lang="zh-CN" altLang="en-US" sz="1800"/>
              <a:t>限定（通常为</a:t>
            </a:r>
            <a:r>
              <a:rPr lang="en-US" altLang="zh-CN" sz="1800"/>
              <a:t>2MB</a:t>
            </a:r>
            <a:r>
              <a:rPr lang="zh-CN" altLang="en-US" sz="1800"/>
              <a:t>或</a:t>
            </a:r>
            <a:r>
              <a:rPr lang="en-US" altLang="zh-CN" sz="1800"/>
              <a:t>4MB</a:t>
            </a:r>
            <a:r>
              <a:rPr lang="zh-CN" altLang="en-US" sz="1800"/>
              <a:t>），以便实现底层存储的组织管理。因此，当上层应用向</a:t>
            </a:r>
            <a:r>
              <a:rPr lang="en-US" altLang="zh-CN" sz="1800"/>
              <a:t>RADOS</a:t>
            </a:r>
            <a:r>
              <a:rPr lang="zh-CN" altLang="en-US" sz="1800"/>
              <a:t>存入</a:t>
            </a:r>
            <a:r>
              <a:rPr lang="en-US" altLang="zh-CN" sz="1800"/>
              <a:t>size</a:t>
            </a:r>
            <a:r>
              <a:rPr lang="zh-CN" altLang="en-US" sz="1800"/>
              <a:t>很大的</a:t>
            </a:r>
            <a:r>
              <a:rPr lang="en-US" altLang="zh-CN" sz="1800"/>
              <a:t>file</a:t>
            </a:r>
            <a:r>
              <a:rPr lang="zh-CN" altLang="en-US" sz="1800"/>
              <a:t>时，需要将</a:t>
            </a:r>
            <a:r>
              <a:rPr lang="en-US" altLang="zh-CN" sz="1800"/>
              <a:t>file</a:t>
            </a:r>
            <a:r>
              <a:rPr lang="zh-CN" altLang="en-US" sz="1800"/>
              <a:t>切分成统一大小的一系列</a:t>
            </a:r>
            <a:r>
              <a:rPr lang="en-US" altLang="zh-CN" sz="1800"/>
              <a:t>object</a:t>
            </a:r>
            <a:r>
              <a:rPr lang="zh-CN" altLang="en-US" sz="1800"/>
              <a:t>（最后一个的大小可以不同）进行存储。为避免混淆，在本文中将尽量避免使用中文的“对象”这一名词，而直接使用</a:t>
            </a:r>
            <a:r>
              <a:rPr lang="en-US" altLang="zh-CN" sz="1800"/>
              <a:t>file</a:t>
            </a:r>
            <a:r>
              <a:rPr lang="zh-CN" altLang="en-US" sz="1800"/>
              <a:t>或</a:t>
            </a:r>
            <a:r>
              <a:rPr lang="en-US" altLang="zh-CN" sz="1800"/>
              <a:t>object</a:t>
            </a:r>
            <a:r>
              <a:rPr lang="zh-CN" altLang="en-US" sz="1800"/>
              <a:t>进行说明</a:t>
            </a:r>
            <a:r>
              <a:rPr lang="zh-CN" altLang="en-US" sz="1800" smtClean="0"/>
              <a:t>。</a:t>
            </a:r>
            <a:endParaRPr lang="en-US" altLang="zh-CN" sz="1800" smtClean="0"/>
          </a:p>
          <a:p>
            <a:r>
              <a:rPr lang="en-US" altLang="zh-CN" sz="1800"/>
              <a:t>PG</a:t>
            </a:r>
            <a:r>
              <a:rPr lang="zh-CN" altLang="en-US" sz="1800"/>
              <a:t>（</a:t>
            </a:r>
            <a:r>
              <a:rPr lang="en-US" altLang="zh-CN" sz="1800"/>
              <a:t>Placement Group</a:t>
            </a:r>
            <a:r>
              <a:rPr lang="zh-CN" altLang="en-US" sz="1800"/>
              <a:t>）</a:t>
            </a:r>
            <a:r>
              <a:rPr lang="en-US" altLang="zh-CN" sz="1800"/>
              <a:t>—— </a:t>
            </a:r>
            <a:r>
              <a:rPr lang="zh-CN" altLang="en-US" sz="1800"/>
              <a:t>顾名思义，</a:t>
            </a:r>
            <a:r>
              <a:rPr lang="en-US" altLang="zh-CN" sz="1800"/>
              <a:t>PG</a:t>
            </a:r>
            <a:r>
              <a:rPr lang="zh-CN" altLang="en-US" sz="1800"/>
              <a:t>的用途是对</a:t>
            </a:r>
            <a:r>
              <a:rPr lang="en-US" altLang="zh-CN" sz="1800"/>
              <a:t>object</a:t>
            </a:r>
            <a:r>
              <a:rPr lang="zh-CN" altLang="en-US" sz="1800"/>
              <a:t>的存储进行组织和位置映射。具体而言，一个</a:t>
            </a:r>
            <a:r>
              <a:rPr lang="en-US" altLang="zh-CN" sz="1800"/>
              <a:t>PG</a:t>
            </a:r>
            <a:r>
              <a:rPr lang="zh-CN" altLang="en-US" sz="1800"/>
              <a:t>负责组织若干个</a:t>
            </a:r>
            <a:r>
              <a:rPr lang="en-US" altLang="zh-CN" sz="1800"/>
              <a:t>object</a:t>
            </a:r>
            <a:r>
              <a:rPr lang="zh-CN" altLang="en-US" sz="1800"/>
              <a:t>（可以为数千个甚至更多），但一个</a:t>
            </a:r>
            <a:r>
              <a:rPr lang="en-US" altLang="zh-CN" sz="1800"/>
              <a:t>object</a:t>
            </a:r>
            <a:r>
              <a:rPr lang="zh-CN" altLang="en-US" sz="1800"/>
              <a:t>只能被映射到一个</a:t>
            </a:r>
            <a:r>
              <a:rPr lang="en-US" altLang="zh-CN" sz="1800"/>
              <a:t>PG</a:t>
            </a:r>
            <a:r>
              <a:rPr lang="zh-CN" altLang="en-US" sz="1800"/>
              <a:t>中，即，</a:t>
            </a:r>
            <a:r>
              <a:rPr lang="en-US" altLang="zh-CN" sz="1800"/>
              <a:t>PG</a:t>
            </a:r>
            <a:r>
              <a:rPr lang="zh-CN" altLang="en-US" sz="1800"/>
              <a:t>和</a:t>
            </a:r>
            <a:r>
              <a:rPr lang="en-US" altLang="zh-CN" sz="1800"/>
              <a:t>object</a:t>
            </a:r>
            <a:r>
              <a:rPr lang="zh-CN" altLang="en-US" sz="1800"/>
              <a:t>之间是“一对多”映射关系。同时，一个</a:t>
            </a:r>
            <a:r>
              <a:rPr lang="en-US" altLang="zh-CN" sz="1800"/>
              <a:t>PG</a:t>
            </a:r>
            <a:r>
              <a:rPr lang="zh-CN" altLang="en-US" sz="1800"/>
              <a:t>会被映射到</a:t>
            </a:r>
            <a:r>
              <a:rPr lang="en-US" altLang="zh-CN" sz="1800"/>
              <a:t>n</a:t>
            </a:r>
            <a:r>
              <a:rPr lang="zh-CN" altLang="en-US" sz="1800"/>
              <a:t>个</a:t>
            </a:r>
            <a:r>
              <a:rPr lang="en-US" altLang="zh-CN" sz="1800"/>
              <a:t>OSD</a:t>
            </a:r>
            <a:r>
              <a:rPr lang="zh-CN" altLang="en-US" sz="1800"/>
              <a:t>上，而每个</a:t>
            </a:r>
            <a:r>
              <a:rPr lang="en-US" altLang="zh-CN" sz="1800"/>
              <a:t>OSD</a:t>
            </a:r>
            <a:r>
              <a:rPr lang="zh-CN" altLang="en-US" sz="1800"/>
              <a:t>上都会承载大量的</a:t>
            </a:r>
            <a:r>
              <a:rPr lang="en-US" altLang="zh-CN" sz="1800"/>
              <a:t>PG</a:t>
            </a:r>
            <a:r>
              <a:rPr lang="zh-CN" altLang="en-US" sz="1800"/>
              <a:t>，即，</a:t>
            </a:r>
            <a:r>
              <a:rPr lang="en-US" altLang="zh-CN" sz="1800"/>
              <a:t>PG</a:t>
            </a:r>
            <a:r>
              <a:rPr lang="zh-CN" altLang="en-US" sz="1800"/>
              <a:t>和</a:t>
            </a:r>
            <a:r>
              <a:rPr lang="en-US" altLang="zh-CN" sz="1800"/>
              <a:t>OSD</a:t>
            </a:r>
            <a:r>
              <a:rPr lang="zh-CN" altLang="en-US" sz="1800"/>
              <a:t>之间是“多对多”映射关系。在实践当中，</a:t>
            </a:r>
            <a:r>
              <a:rPr lang="en-US" altLang="zh-CN" sz="1800"/>
              <a:t>n</a:t>
            </a:r>
            <a:r>
              <a:rPr lang="zh-CN" altLang="en-US" sz="1800"/>
              <a:t>至少为</a:t>
            </a:r>
            <a:r>
              <a:rPr lang="en-US" altLang="zh-CN" sz="1800"/>
              <a:t>2</a:t>
            </a:r>
            <a:r>
              <a:rPr lang="zh-CN" altLang="en-US" sz="1800"/>
              <a:t>，如果用于生产环境，则至少为</a:t>
            </a:r>
            <a:r>
              <a:rPr lang="en-US" altLang="zh-CN" sz="1800"/>
              <a:t>3</a:t>
            </a:r>
            <a:r>
              <a:rPr lang="zh-CN" altLang="en-US" sz="1800"/>
              <a:t>。一个</a:t>
            </a:r>
            <a:r>
              <a:rPr lang="en-US" altLang="zh-CN" sz="1800"/>
              <a:t>OSD</a:t>
            </a:r>
            <a:r>
              <a:rPr lang="zh-CN" altLang="en-US" sz="1800"/>
              <a:t>上的</a:t>
            </a:r>
            <a:r>
              <a:rPr lang="en-US" altLang="zh-CN" sz="1800"/>
              <a:t>PG</a:t>
            </a:r>
            <a:r>
              <a:rPr lang="zh-CN" altLang="en-US" sz="1800"/>
              <a:t>则可达到数百个。事实上，</a:t>
            </a:r>
            <a:r>
              <a:rPr lang="en-US" altLang="zh-CN" sz="1800"/>
              <a:t>PG</a:t>
            </a:r>
            <a:r>
              <a:rPr lang="zh-CN" altLang="en-US" sz="1800"/>
              <a:t>数量的设置牵扯到数据分布的</a:t>
            </a:r>
            <a:r>
              <a:rPr lang="zh-CN" altLang="en-US" sz="1800" smtClean="0"/>
              <a:t>均匀性</a:t>
            </a:r>
            <a:r>
              <a:rPr lang="zh-CN" altLang="en-US" sz="1800"/>
              <a:t>问题</a:t>
            </a:r>
            <a:r>
              <a:rPr lang="zh-CN" altLang="en-US" sz="1800" smtClean="0"/>
              <a:t>。</a:t>
            </a:r>
            <a:endParaRPr lang="en-US" altLang="zh-CN" sz="1800" smtClean="0"/>
          </a:p>
          <a:p>
            <a:r>
              <a:rPr lang="en-US" altLang="zh-CN" sz="1800"/>
              <a:t>OSD —— </a:t>
            </a:r>
            <a:r>
              <a:rPr lang="zh-CN" altLang="en-US" sz="1800"/>
              <a:t>即</a:t>
            </a:r>
            <a:r>
              <a:rPr lang="en-US" altLang="zh-CN" sz="1800"/>
              <a:t>object storage device</a:t>
            </a:r>
            <a:r>
              <a:rPr lang="zh-CN" altLang="en-US" sz="1800"/>
              <a:t>，前文已经详细介绍，此处不再展开。唯一需要说明的是，</a:t>
            </a:r>
            <a:r>
              <a:rPr lang="en-US" altLang="zh-CN" sz="1800"/>
              <a:t>OSD</a:t>
            </a:r>
            <a:r>
              <a:rPr lang="zh-CN" altLang="en-US" sz="1800"/>
              <a:t>的数量事实上也关系到系统的数据分布均匀性，因此其数量不应太少。在实践当中，至少也应该是数十上百个的量级才有助于</a:t>
            </a:r>
            <a:r>
              <a:rPr lang="en-US" altLang="zh-CN" sz="1800"/>
              <a:t>Ceph</a:t>
            </a:r>
            <a:r>
              <a:rPr lang="zh-CN" altLang="en-US" sz="1800"/>
              <a:t>系统的设计发挥其应有的优势。</a:t>
            </a:r>
          </a:p>
        </p:txBody>
      </p:sp>
    </p:spTree>
    <p:extLst>
      <p:ext uri="{BB962C8B-B14F-4D97-AF65-F5344CB8AC3E}">
        <p14:creationId xmlns:p14="http://schemas.microsoft.com/office/powerpoint/2010/main" val="2287686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CRUSH</a:t>
            </a:r>
            <a:r>
              <a:rPr lang="zh-CN" altLang="en-US" smtClean="0"/>
              <a:t>映射</a:t>
            </a:r>
            <a:endParaRPr lang="zh-CN" altLang="en-US"/>
          </a:p>
        </p:txBody>
      </p:sp>
      <p:sp>
        <p:nvSpPr>
          <p:cNvPr id="3" name="内容占位符 2"/>
          <p:cNvSpPr>
            <a:spLocks noGrp="1"/>
          </p:cNvSpPr>
          <p:nvPr>
            <p:ph idx="1"/>
          </p:nvPr>
        </p:nvSpPr>
        <p:spPr/>
        <p:txBody>
          <a:bodyPr>
            <a:noAutofit/>
          </a:bodyPr>
          <a:lstStyle/>
          <a:p>
            <a:r>
              <a:rPr lang="en-US" altLang="zh-CN" sz="2000"/>
              <a:t>File -&gt; Object</a:t>
            </a:r>
            <a:r>
              <a:rPr lang="zh-CN" altLang="en-US" sz="2000"/>
              <a:t>映射</a:t>
            </a:r>
            <a:r>
              <a:rPr lang="zh-CN" altLang="en-US" sz="2000" smtClean="0"/>
              <a:t>：</a:t>
            </a:r>
            <a:endParaRPr lang="en-US" altLang="zh-CN" sz="2000" smtClean="0"/>
          </a:p>
          <a:p>
            <a:pPr lvl="1"/>
            <a:r>
              <a:rPr lang="en-US" altLang="zh-CN" sz="1800" smtClean="0"/>
              <a:t>ino</a:t>
            </a:r>
            <a:r>
              <a:rPr lang="zh-CN" altLang="en-US" sz="1800"/>
              <a:t>（</a:t>
            </a:r>
            <a:r>
              <a:rPr lang="en-US" altLang="zh-CN" sz="1800"/>
              <a:t>File</a:t>
            </a:r>
            <a:r>
              <a:rPr lang="zh-CN" altLang="en-US" sz="1800"/>
              <a:t>的元数据，</a:t>
            </a:r>
            <a:r>
              <a:rPr lang="en-US" altLang="zh-CN" sz="1800"/>
              <a:t>File</a:t>
            </a:r>
            <a:r>
              <a:rPr lang="zh-CN" altLang="en-US" sz="1800"/>
              <a:t>的唯一</a:t>
            </a:r>
            <a:r>
              <a:rPr lang="en-US" altLang="zh-CN" sz="1800"/>
              <a:t>id</a:t>
            </a:r>
            <a:r>
              <a:rPr lang="zh-CN" altLang="en-US" sz="1800" smtClean="0"/>
              <a:t>）</a:t>
            </a:r>
            <a:endParaRPr lang="zh-CN" altLang="en-US" sz="1800"/>
          </a:p>
          <a:p>
            <a:pPr lvl="1"/>
            <a:r>
              <a:rPr lang="en-US" altLang="zh-CN" sz="1800"/>
              <a:t>ono</a:t>
            </a:r>
            <a:r>
              <a:rPr lang="zh-CN" altLang="en-US" sz="1800"/>
              <a:t>（</a:t>
            </a:r>
            <a:r>
              <a:rPr lang="en-US" altLang="zh-CN" sz="1800"/>
              <a:t>File</a:t>
            </a:r>
            <a:r>
              <a:rPr lang="zh-CN" altLang="en-US" sz="1800"/>
              <a:t>切分产生的某个</a:t>
            </a:r>
            <a:r>
              <a:rPr lang="en-US" altLang="zh-CN" sz="1800"/>
              <a:t>object</a:t>
            </a:r>
            <a:r>
              <a:rPr lang="zh-CN" altLang="en-US" sz="1800"/>
              <a:t>的序号</a:t>
            </a:r>
            <a:r>
              <a:rPr lang="zh-CN" altLang="en-US" sz="1800" smtClean="0"/>
              <a:t>）</a:t>
            </a:r>
            <a:endParaRPr lang="zh-CN" altLang="en-US" sz="1800"/>
          </a:p>
          <a:p>
            <a:pPr lvl="1"/>
            <a:r>
              <a:rPr lang="en-US" altLang="zh-CN" sz="1800"/>
              <a:t>oid</a:t>
            </a:r>
            <a:r>
              <a:rPr lang="zh-CN" altLang="en-US" sz="1800"/>
              <a:t>（</a:t>
            </a:r>
            <a:r>
              <a:rPr lang="en-US" altLang="zh-CN" sz="1800" smtClean="0"/>
              <a:t>object </a:t>
            </a:r>
            <a:r>
              <a:rPr lang="en-US" altLang="zh-CN" sz="1800"/>
              <a:t>id</a:t>
            </a:r>
            <a:r>
              <a:rPr lang="zh-CN" altLang="en-US" sz="1800"/>
              <a:t>： </a:t>
            </a:r>
            <a:r>
              <a:rPr lang="en-US" altLang="zh-CN" sz="1800"/>
              <a:t>ino + ono</a:t>
            </a:r>
            <a:r>
              <a:rPr lang="zh-CN" altLang="en-US" sz="1800" smtClean="0"/>
              <a:t>）</a:t>
            </a:r>
            <a:endParaRPr lang="en-US" altLang="zh-CN" sz="1800" smtClean="0"/>
          </a:p>
          <a:p>
            <a:r>
              <a:rPr lang="zh-CN" altLang="en-US" sz="2000"/>
              <a:t>这次映射的目的是，将用户要操作的</a:t>
            </a:r>
            <a:r>
              <a:rPr lang="en-US" altLang="zh-CN" sz="2000"/>
              <a:t>file</a:t>
            </a:r>
            <a:r>
              <a:rPr lang="zh-CN" altLang="en-US" sz="2000"/>
              <a:t>，映射为</a:t>
            </a:r>
            <a:r>
              <a:rPr lang="en-US" altLang="zh-CN" sz="2000"/>
              <a:t>RADOS</a:t>
            </a:r>
            <a:r>
              <a:rPr lang="zh-CN" altLang="en-US" sz="2000"/>
              <a:t>能够处理的</a:t>
            </a:r>
            <a:r>
              <a:rPr lang="en-US" altLang="zh-CN" sz="2000"/>
              <a:t>object</a:t>
            </a:r>
            <a:r>
              <a:rPr lang="zh-CN" altLang="en-US" sz="2000"/>
              <a:t>。其映射十分简单，本质上就是按照</a:t>
            </a:r>
            <a:r>
              <a:rPr lang="en-US" altLang="zh-CN" sz="2000"/>
              <a:t>object</a:t>
            </a:r>
            <a:r>
              <a:rPr lang="zh-CN" altLang="en-US" sz="2000"/>
              <a:t>的最大</a:t>
            </a:r>
            <a:r>
              <a:rPr lang="en-US" altLang="zh-CN" sz="2000"/>
              <a:t>size</a:t>
            </a:r>
            <a:r>
              <a:rPr lang="zh-CN" altLang="en-US" sz="2000"/>
              <a:t>对</a:t>
            </a:r>
            <a:r>
              <a:rPr lang="en-US" altLang="zh-CN" sz="2000"/>
              <a:t>file</a:t>
            </a:r>
            <a:r>
              <a:rPr lang="zh-CN" altLang="en-US" sz="2000"/>
              <a:t>进行切分，相当于</a:t>
            </a:r>
            <a:r>
              <a:rPr lang="en-US" altLang="zh-CN" sz="2000"/>
              <a:t>RAID</a:t>
            </a:r>
            <a:r>
              <a:rPr lang="zh-CN" altLang="en-US" sz="2000"/>
              <a:t>中的条带化过程。这种切分的好处有二：一是让大小不限的</a:t>
            </a:r>
            <a:r>
              <a:rPr lang="en-US" altLang="zh-CN" sz="2000"/>
              <a:t>file</a:t>
            </a:r>
            <a:r>
              <a:rPr lang="zh-CN" altLang="en-US" sz="2000"/>
              <a:t>变成最大</a:t>
            </a:r>
            <a:r>
              <a:rPr lang="en-US" altLang="zh-CN" sz="2000"/>
              <a:t>size</a:t>
            </a:r>
            <a:r>
              <a:rPr lang="zh-CN" altLang="en-US" sz="2000"/>
              <a:t>一致、可以被</a:t>
            </a:r>
            <a:r>
              <a:rPr lang="en-US" altLang="zh-CN" sz="2000"/>
              <a:t>RADOS</a:t>
            </a:r>
            <a:r>
              <a:rPr lang="zh-CN" altLang="en-US" sz="2000"/>
              <a:t>高效管理的</a:t>
            </a:r>
            <a:r>
              <a:rPr lang="en-US" altLang="zh-CN" sz="2000"/>
              <a:t>object</a:t>
            </a:r>
            <a:r>
              <a:rPr lang="zh-CN" altLang="en-US" sz="2000"/>
              <a:t>；二是让对单一</a:t>
            </a:r>
            <a:r>
              <a:rPr lang="en-US" altLang="zh-CN" sz="2000"/>
              <a:t>file</a:t>
            </a:r>
            <a:r>
              <a:rPr lang="zh-CN" altLang="en-US" sz="2000"/>
              <a:t>实施的串行处理变为对多个</a:t>
            </a:r>
            <a:r>
              <a:rPr lang="en-US" altLang="zh-CN" sz="2000"/>
              <a:t>object</a:t>
            </a:r>
            <a:r>
              <a:rPr lang="zh-CN" altLang="en-US" sz="2000"/>
              <a:t>实施的并行化处理</a:t>
            </a:r>
            <a:r>
              <a:rPr lang="zh-CN" altLang="en-US" sz="2000" smtClean="0"/>
              <a:t>。</a:t>
            </a:r>
            <a:endParaRPr lang="zh-CN" altLang="en-US" sz="2000"/>
          </a:p>
          <a:p>
            <a:r>
              <a:rPr lang="zh-CN" altLang="en-US" sz="2000"/>
              <a:t>每一个切分后产生的</a:t>
            </a:r>
            <a:r>
              <a:rPr lang="en-US" altLang="zh-CN" sz="2000"/>
              <a:t>object</a:t>
            </a:r>
            <a:r>
              <a:rPr lang="zh-CN" altLang="en-US" sz="2000"/>
              <a:t>将获得唯一的</a:t>
            </a:r>
            <a:r>
              <a:rPr lang="en-US" altLang="zh-CN" sz="2000"/>
              <a:t>oid</a:t>
            </a:r>
            <a:r>
              <a:rPr lang="zh-CN" altLang="en-US" sz="2000"/>
              <a:t>，即</a:t>
            </a:r>
            <a:r>
              <a:rPr lang="en-US" altLang="zh-CN" sz="2000"/>
              <a:t>object id</a:t>
            </a:r>
            <a:r>
              <a:rPr lang="zh-CN" altLang="en-US" sz="2000"/>
              <a:t>。其产生方式也是线性映射，极其简单。图中，</a:t>
            </a:r>
            <a:r>
              <a:rPr lang="en-US" altLang="zh-CN" sz="2000"/>
              <a:t>ino</a:t>
            </a:r>
            <a:r>
              <a:rPr lang="zh-CN" altLang="en-US" sz="2000"/>
              <a:t>是待操作</a:t>
            </a:r>
            <a:r>
              <a:rPr lang="en-US" altLang="zh-CN" sz="2000"/>
              <a:t>file</a:t>
            </a:r>
            <a:r>
              <a:rPr lang="zh-CN" altLang="en-US" sz="2000"/>
              <a:t>的元数据，可以简单理解为该</a:t>
            </a:r>
            <a:r>
              <a:rPr lang="en-US" altLang="zh-CN" sz="2000"/>
              <a:t>file</a:t>
            </a:r>
            <a:r>
              <a:rPr lang="zh-CN" altLang="en-US" sz="2000"/>
              <a:t>的唯一</a:t>
            </a:r>
            <a:r>
              <a:rPr lang="en-US" altLang="zh-CN" sz="2000"/>
              <a:t>id</a:t>
            </a:r>
            <a:r>
              <a:rPr lang="zh-CN" altLang="en-US" sz="2000"/>
              <a:t>。</a:t>
            </a:r>
            <a:r>
              <a:rPr lang="en-US" altLang="zh-CN" sz="2000"/>
              <a:t>ono</a:t>
            </a:r>
            <a:r>
              <a:rPr lang="zh-CN" altLang="en-US" sz="2000"/>
              <a:t>则是由该</a:t>
            </a:r>
            <a:r>
              <a:rPr lang="en-US" altLang="zh-CN" sz="2000"/>
              <a:t>file</a:t>
            </a:r>
            <a:r>
              <a:rPr lang="zh-CN" altLang="en-US" sz="2000"/>
              <a:t>切分产生的某个</a:t>
            </a:r>
            <a:r>
              <a:rPr lang="en-US" altLang="zh-CN" sz="2000"/>
              <a:t>object</a:t>
            </a:r>
            <a:r>
              <a:rPr lang="zh-CN" altLang="en-US" sz="2000"/>
              <a:t>的序号。而</a:t>
            </a:r>
            <a:r>
              <a:rPr lang="en-US" altLang="zh-CN" sz="2000"/>
              <a:t>oid</a:t>
            </a:r>
            <a:r>
              <a:rPr lang="zh-CN" altLang="en-US" sz="2000"/>
              <a:t>就是将这个序号简单连缀在该</a:t>
            </a:r>
            <a:r>
              <a:rPr lang="en-US" altLang="zh-CN" sz="2000"/>
              <a:t>file id</a:t>
            </a:r>
            <a:r>
              <a:rPr lang="zh-CN" altLang="en-US" sz="2000"/>
              <a:t>之后得到的。举例而言，如果一个</a:t>
            </a:r>
            <a:r>
              <a:rPr lang="en-US" altLang="zh-CN" sz="2000"/>
              <a:t>id</a:t>
            </a:r>
            <a:r>
              <a:rPr lang="zh-CN" altLang="en-US" sz="2000"/>
              <a:t>为</a:t>
            </a:r>
            <a:r>
              <a:rPr lang="en-US" altLang="zh-CN" sz="2000"/>
              <a:t>filename</a:t>
            </a:r>
            <a:r>
              <a:rPr lang="zh-CN" altLang="en-US" sz="2000"/>
              <a:t>的</a:t>
            </a:r>
            <a:r>
              <a:rPr lang="en-US" altLang="zh-CN" sz="2000"/>
              <a:t>file</a:t>
            </a:r>
            <a:r>
              <a:rPr lang="zh-CN" altLang="en-US" sz="2000"/>
              <a:t>被切分成了三个</a:t>
            </a:r>
            <a:r>
              <a:rPr lang="en-US" altLang="zh-CN" sz="2000"/>
              <a:t>object</a:t>
            </a:r>
            <a:r>
              <a:rPr lang="zh-CN" altLang="en-US" sz="2000"/>
              <a:t>，则其</a:t>
            </a:r>
            <a:r>
              <a:rPr lang="en-US" altLang="zh-CN" sz="2000"/>
              <a:t>object</a:t>
            </a:r>
            <a:r>
              <a:rPr lang="zh-CN" altLang="en-US" sz="2000"/>
              <a:t>序号依次为</a:t>
            </a:r>
            <a:r>
              <a:rPr lang="en-US" altLang="zh-CN" sz="2000"/>
              <a:t>0</a:t>
            </a:r>
            <a:r>
              <a:rPr lang="zh-CN" altLang="en-US" sz="2000"/>
              <a:t>、</a:t>
            </a:r>
            <a:r>
              <a:rPr lang="en-US" altLang="zh-CN" sz="2000"/>
              <a:t>1</a:t>
            </a:r>
            <a:r>
              <a:rPr lang="zh-CN" altLang="en-US" sz="2000"/>
              <a:t>和</a:t>
            </a:r>
            <a:r>
              <a:rPr lang="en-US" altLang="zh-CN" sz="2000"/>
              <a:t>2</a:t>
            </a:r>
            <a:r>
              <a:rPr lang="zh-CN" altLang="en-US" sz="2000"/>
              <a:t>，而最终得到的</a:t>
            </a:r>
            <a:r>
              <a:rPr lang="en-US" altLang="zh-CN" sz="2000"/>
              <a:t>oid</a:t>
            </a:r>
            <a:r>
              <a:rPr lang="zh-CN" altLang="en-US" sz="2000"/>
              <a:t>就依次为</a:t>
            </a:r>
            <a:r>
              <a:rPr lang="en-US" altLang="zh-CN" sz="2000"/>
              <a:t>filename0</a:t>
            </a:r>
            <a:r>
              <a:rPr lang="zh-CN" altLang="en-US" sz="2000"/>
              <a:t>、</a:t>
            </a:r>
            <a:r>
              <a:rPr lang="en-US" altLang="zh-CN" sz="2000"/>
              <a:t>filename1</a:t>
            </a:r>
            <a:r>
              <a:rPr lang="zh-CN" altLang="en-US" sz="2000"/>
              <a:t>和</a:t>
            </a:r>
            <a:r>
              <a:rPr lang="en-US" altLang="zh-CN" sz="2000"/>
              <a:t>filename2</a:t>
            </a:r>
            <a:r>
              <a:rPr lang="zh-CN" altLang="en-US" sz="2000" smtClean="0"/>
              <a:t>。</a:t>
            </a:r>
            <a:endParaRPr lang="zh-CN" altLang="en-US" sz="2000"/>
          </a:p>
          <a:p>
            <a:r>
              <a:rPr lang="zh-CN" altLang="en-US" sz="2000"/>
              <a:t>这里隐含的问题是，</a:t>
            </a:r>
            <a:r>
              <a:rPr lang="en-US" altLang="zh-CN" sz="2000"/>
              <a:t>ino</a:t>
            </a:r>
            <a:r>
              <a:rPr lang="zh-CN" altLang="en-US" sz="2000"/>
              <a:t>的唯一性必须得到保证，否则后续映射无法正确进行。</a:t>
            </a:r>
          </a:p>
        </p:txBody>
      </p:sp>
    </p:spTree>
    <p:extLst>
      <p:ext uri="{BB962C8B-B14F-4D97-AF65-F5344CB8AC3E}">
        <p14:creationId xmlns:p14="http://schemas.microsoft.com/office/powerpoint/2010/main" val="1631600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CRUSH</a:t>
            </a:r>
            <a:r>
              <a:rPr lang="zh-CN" altLang="en-US" smtClean="0"/>
              <a:t>映射</a:t>
            </a:r>
            <a:endParaRPr lang="zh-CN" altLang="en-US"/>
          </a:p>
        </p:txBody>
      </p:sp>
      <p:sp>
        <p:nvSpPr>
          <p:cNvPr id="3" name="内容占位符 2"/>
          <p:cNvSpPr>
            <a:spLocks noGrp="1"/>
          </p:cNvSpPr>
          <p:nvPr>
            <p:ph idx="1"/>
          </p:nvPr>
        </p:nvSpPr>
        <p:spPr>
          <a:xfrm>
            <a:off x="838200" y="1276985"/>
            <a:ext cx="10515600" cy="5233984"/>
          </a:xfrm>
        </p:spPr>
        <p:txBody>
          <a:bodyPr>
            <a:noAutofit/>
          </a:bodyPr>
          <a:lstStyle/>
          <a:p>
            <a:r>
              <a:rPr lang="en-US" altLang="zh-CN" sz="2000"/>
              <a:t>Object -&gt; PG</a:t>
            </a:r>
            <a:r>
              <a:rPr lang="zh-CN" altLang="en-US" sz="2000"/>
              <a:t>映射</a:t>
            </a:r>
            <a:r>
              <a:rPr lang="zh-CN" altLang="en-US" sz="2000" smtClean="0"/>
              <a:t>：</a:t>
            </a:r>
            <a:endParaRPr lang="zh-CN" altLang="en-US" sz="2000"/>
          </a:p>
          <a:p>
            <a:pPr lvl="1"/>
            <a:r>
              <a:rPr lang="en-US" altLang="zh-CN" sz="1800"/>
              <a:t>hash</a:t>
            </a:r>
            <a:r>
              <a:rPr lang="zh-CN" altLang="en-US" sz="1800"/>
              <a:t>（</a:t>
            </a:r>
            <a:r>
              <a:rPr lang="en-US" altLang="zh-CN" sz="1800"/>
              <a:t>oid</a:t>
            </a:r>
            <a:r>
              <a:rPr lang="zh-CN" altLang="en-US" sz="1800"/>
              <a:t>）</a:t>
            </a:r>
            <a:r>
              <a:rPr lang="en-US" altLang="zh-CN" sz="1800"/>
              <a:t>&amp;mask -&gt; </a:t>
            </a:r>
            <a:r>
              <a:rPr lang="en-US" altLang="zh-CN" sz="1800" smtClean="0"/>
              <a:t>pgid</a:t>
            </a:r>
            <a:endParaRPr lang="en-US" altLang="zh-CN"/>
          </a:p>
          <a:p>
            <a:pPr lvl="1"/>
            <a:r>
              <a:rPr lang="en-US" altLang="zh-CN" sz="1800"/>
              <a:t>mask = PG</a:t>
            </a:r>
            <a:r>
              <a:rPr lang="zh-CN" altLang="en-US" sz="1800"/>
              <a:t>总数</a:t>
            </a:r>
            <a:r>
              <a:rPr lang="en-US" altLang="zh-CN" sz="1800"/>
              <a:t>m</a:t>
            </a:r>
            <a:r>
              <a:rPr lang="zh-CN" altLang="en-US" sz="1800"/>
              <a:t>（</a:t>
            </a:r>
            <a:r>
              <a:rPr lang="en-US" altLang="zh-CN" sz="1800"/>
              <a:t>m</a:t>
            </a:r>
            <a:r>
              <a:rPr lang="zh-CN" altLang="en-US" sz="1800"/>
              <a:t>为</a:t>
            </a:r>
            <a:r>
              <a:rPr lang="en-US" altLang="zh-CN" sz="1800"/>
              <a:t>2</a:t>
            </a:r>
            <a:r>
              <a:rPr lang="zh-CN" altLang="en-US" sz="1800"/>
              <a:t>的整数幂）</a:t>
            </a:r>
            <a:r>
              <a:rPr lang="en-US" altLang="zh-CN" sz="1800"/>
              <a:t>- </a:t>
            </a:r>
            <a:r>
              <a:rPr lang="en-US" altLang="zh-CN" sz="1800" smtClean="0"/>
              <a:t>1</a:t>
            </a:r>
            <a:endParaRPr lang="en-US" altLang="zh-CN"/>
          </a:p>
          <a:p>
            <a:r>
              <a:rPr lang="en-US" altLang="zh-CN" sz="2000"/>
              <a:t>Ceph</a:t>
            </a:r>
            <a:r>
              <a:rPr lang="zh-CN" altLang="en-US" sz="2000"/>
              <a:t>指定一个静态</a:t>
            </a:r>
            <a:r>
              <a:rPr lang="en-US" altLang="zh-CN" sz="2000"/>
              <a:t>hash</a:t>
            </a:r>
            <a:r>
              <a:rPr lang="zh-CN" altLang="en-US" sz="2000"/>
              <a:t>函数计算</a:t>
            </a:r>
            <a:r>
              <a:rPr lang="en-US" altLang="zh-CN" sz="2000"/>
              <a:t>oid</a:t>
            </a:r>
            <a:r>
              <a:rPr lang="zh-CN" altLang="en-US" sz="2000"/>
              <a:t>的值，将</a:t>
            </a:r>
            <a:r>
              <a:rPr lang="en-US" altLang="zh-CN" sz="2000"/>
              <a:t>oid</a:t>
            </a:r>
            <a:r>
              <a:rPr lang="zh-CN" altLang="en-US" sz="2000"/>
              <a:t>映射成一个近似均匀分布的伪随机值，然后和</a:t>
            </a:r>
            <a:r>
              <a:rPr lang="en-US" altLang="zh-CN" sz="2000"/>
              <a:t>mask</a:t>
            </a:r>
            <a:r>
              <a:rPr lang="zh-CN" altLang="en-US" sz="2000"/>
              <a:t>按位相与，得到</a:t>
            </a:r>
            <a:r>
              <a:rPr lang="en-US" altLang="zh-CN" sz="2000"/>
              <a:t>pgid</a:t>
            </a:r>
            <a:r>
              <a:rPr lang="zh-CN" altLang="en-US" sz="2000" smtClean="0"/>
              <a:t>。</a:t>
            </a:r>
            <a:endParaRPr lang="zh-CN" altLang="en-US" sz="2000"/>
          </a:p>
          <a:p>
            <a:r>
              <a:rPr lang="zh-CN" altLang="en-US" sz="2000"/>
              <a:t>首先是使用</a:t>
            </a:r>
            <a:r>
              <a:rPr lang="en-US" altLang="zh-CN" sz="2000"/>
              <a:t>Ceph</a:t>
            </a:r>
            <a:r>
              <a:rPr lang="zh-CN" altLang="en-US" sz="2000"/>
              <a:t>系统指定的一个静态哈希函数计算</a:t>
            </a:r>
            <a:r>
              <a:rPr lang="en-US" altLang="zh-CN" sz="2000"/>
              <a:t>oid</a:t>
            </a:r>
            <a:r>
              <a:rPr lang="zh-CN" altLang="en-US" sz="2000"/>
              <a:t>的哈希值，将</a:t>
            </a:r>
            <a:r>
              <a:rPr lang="en-US" altLang="zh-CN" sz="2000"/>
              <a:t>oid</a:t>
            </a:r>
            <a:r>
              <a:rPr lang="zh-CN" altLang="en-US" sz="2000"/>
              <a:t>映射成为一个近似均匀分布的伪随机值。然后，将这个伪随机值和</a:t>
            </a:r>
            <a:r>
              <a:rPr lang="en-US" altLang="zh-CN" sz="2000"/>
              <a:t>mask</a:t>
            </a:r>
            <a:r>
              <a:rPr lang="zh-CN" altLang="en-US" sz="2000"/>
              <a:t>按位相与，得到最终的</a:t>
            </a:r>
            <a:r>
              <a:rPr lang="en-US" altLang="zh-CN" sz="2000"/>
              <a:t>PG</a:t>
            </a:r>
            <a:r>
              <a:rPr lang="zh-CN" altLang="en-US" sz="2000"/>
              <a:t>序号（</a:t>
            </a:r>
            <a:r>
              <a:rPr lang="en-US" altLang="zh-CN" sz="2000"/>
              <a:t>pgid</a:t>
            </a:r>
            <a:r>
              <a:rPr lang="zh-CN" altLang="en-US" sz="2000"/>
              <a:t>）。根据</a:t>
            </a:r>
            <a:r>
              <a:rPr lang="en-US" altLang="zh-CN" sz="2000"/>
              <a:t>RADOS</a:t>
            </a:r>
            <a:r>
              <a:rPr lang="zh-CN" altLang="en-US" sz="2000"/>
              <a:t>的设计，给定</a:t>
            </a:r>
            <a:r>
              <a:rPr lang="en-US" altLang="zh-CN" sz="2000"/>
              <a:t>PG</a:t>
            </a:r>
            <a:r>
              <a:rPr lang="zh-CN" altLang="en-US" sz="2000"/>
              <a:t>的总数为</a:t>
            </a:r>
            <a:r>
              <a:rPr lang="en-US" altLang="zh-CN" sz="2000"/>
              <a:t>m</a:t>
            </a:r>
            <a:r>
              <a:rPr lang="zh-CN" altLang="en-US" sz="2000"/>
              <a:t>（</a:t>
            </a:r>
            <a:r>
              <a:rPr lang="en-US" altLang="zh-CN" sz="2000"/>
              <a:t>m</a:t>
            </a:r>
            <a:r>
              <a:rPr lang="zh-CN" altLang="en-US" sz="2000"/>
              <a:t>应该为</a:t>
            </a:r>
            <a:r>
              <a:rPr lang="en-US" altLang="zh-CN" sz="2000"/>
              <a:t>2</a:t>
            </a:r>
            <a:r>
              <a:rPr lang="zh-CN" altLang="en-US" sz="2000"/>
              <a:t>的整数幂），则</a:t>
            </a:r>
            <a:r>
              <a:rPr lang="en-US" altLang="zh-CN" sz="2000"/>
              <a:t>mask</a:t>
            </a:r>
            <a:r>
              <a:rPr lang="zh-CN" altLang="en-US" sz="2000"/>
              <a:t>的值为</a:t>
            </a:r>
            <a:r>
              <a:rPr lang="en-US" altLang="zh-CN" sz="2000"/>
              <a:t>m-1</a:t>
            </a:r>
            <a:r>
              <a:rPr lang="zh-CN" altLang="en-US" sz="2000"/>
              <a:t>。因此，哈希值计算和按位与操作的整体结果事实上是从所有</a:t>
            </a:r>
            <a:r>
              <a:rPr lang="en-US" altLang="zh-CN" sz="2000"/>
              <a:t>m</a:t>
            </a:r>
            <a:r>
              <a:rPr lang="zh-CN" altLang="en-US" sz="2000"/>
              <a:t>个</a:t>
            </a:r>
            <a:r>
              <a:rPr lang="en-US" altLang="zh-CN" sz="2000"/>
              <a:t>PG</a:t>
            </a:r>
            <a:r>
              <a:rPr lang="zh-CN" altLang="en-US" sz="2000"/>
              <a:t>中近似均匀地随机选择一个。基于这一机制，当有大量</a:t>
            </a:r>
            <a:r>
              <a:rPr lang="en-US" altLang="zh-CN" sz="2000"/>
              <a:t>object</a:t>
            </a:r>
            <a:r>
              <a:rPr lang="zh-CN" altLang="en-US" sz="2000"/>
              <a:t>和大量</a:t>
            </a:r>
            <a:r>
              <a:rPr lang="en-US" altLang="zh-CN" sz="2000"/>
              <a:t>PG</a:t>
            </a:r>
            <a:r>
              <a:rPr lang="zh-CN" altLang="en-US" sz="2000"/>
              <a:t>时，</a:t>
            </a:r>
            <a:r>
              <a:rPr lang="en-US" altLang="zh-CN" sz="2000"/>
              <a:t>RADOS</a:t>
            </a:r>
            <a:r>
              <a:rPr lang="zh-CN" altLang="en-US" sz="2000"/>
              <a:t>能够保证</a:t>
            </a:r>
            <a:r>
              <a:rPr lang="en-US" altLang="zh-CN" sz="2000"/>
              <a:t>object</a:t>
            </a:r>
            <a:r>
              <a:rPr lang="zh-CN" altLang="en-US" sz="2000"/>
              <a:t>和</a:t>
            </a:r>
            <a:r>
              <a:rPr lang="en-US" altLang="zh-CN" sz="2000"/>
              <a:t>PG</a:t>
            </a:r>
            <a:r>
              <a:rPr lang="zh-CN" altLang="en-US" sz="2000"/>
              <a:t>之间的近似均匀映射。又因为</a:t>
            </a:r>
            <a:r>
              <a:rPr lang="en-US" altLang="zh-CN" sz="2000"/>
              <a:t>object</a:t>
            </a:r>
            <a:r>
              <a:rPr lang="zh-CN" altLang="en-US" sz="2000"/>
              <a:t>是由</a:t>
            </a:r>
            <a:r>
              <a:rPr lang="en-US" altLang="zh-CN" sz="2000"/>
              <a:t>file</a:t>
            </a:r>
            <a:r>
              <a:rPr lang="zh-CN" altLang="en-US" sz="2000"/>
              <a:t>切分而来，大部分</a:t>
            </a:r>
            <a:r>
              <a:rPr lang="en-US" altLang="zh-CN" sz="2000"/>
              <a:t>object</a:t>
            </a:r>
            <a:r>
              <a:rPr lang="zh-CN" altLang="en-US" sz="2000"/>
              <a:t>的</a:t>
            </a:r>
            <a:r>
              <a:rPr lang="en-US" altLang="zh-CN" sz="2000"/>
              <a:t>size</a:t>
            </a:r>
            <a:r>
              <a:rPr lang="zh-CN" altLang="en-US" sz="2000"/>
              <a:t>相同，因而，这一映射最终保证了，各个</a:t>
            </a:r>
            <a:r>
              <a:rPr lang="en-US" altLang="zh-CN" sz="2000"/>
              <a:t>PG</a:t>
            </a:r>
            <a:r>
              <a:rPr lang="zh-CN" altLang="en-US" sz="2000"/>
              <a:t>中存储的</a:t>
            </a:r>
            <a:r>
              <a:rPr lang="en-US" altLang="zh-CN" sz="2000"/>
              <a:t>object</a:t>
            </a:r>
            <a:r>
              <a:rPr lang="zh-CN" altLang="en-US" sz="2000"/>
              <a:t>的总数据量近似均匀</a:t>
            </a:r>
            <a:r>
              <a:rPr lang="zh-CN" altLang="en-US" sz="2000" smtClean="0"/>
              <a:t>。</a:t>
            </a:r>
            <a:endParaRPr lang="zh-CN" altLang="en-US" sz="2000"/>
          </a:p>
          <a:p>
            <a:r>
              <a:rPr lang="zh-CN" altLang="en-US" sz="2000"/>
              <a:t>从介绍不难看出，这里反复强调了“大量”。只有当</a:t>
            </a:r>
            <a:r>
              <a:rPr lang="en-US" altLang="zh-CN" sz="2000"/>
              <a:t>object</a:t>
            </a:r>
            <a:r>
              <a:rPr lang="zh-CN" altLang="en-US" sz="2000"/>
              <a:t>和</a:t>
            </a:r>
            <a:r>
              <a:rPr lang="en-US" altLang="zh-CN" sz="2000"/>
              <a:t>PG</a:t>
            </a:r>
            <a:r>
              <a:rPr lang="zh-CN" altLang="en-US" sz="2000"/>
              <a:t>的数量较多时，这种伪随机关系的近似均匀性才能成立，</a:t>
            </a:r>
            <a:r>
              <a:rPr lang="en-US" altLang="zh-CN" sz="2000"/>
              <a:t>Ceph</a:t>
            </a:r>
            <a:r>
              <a:rPr lang="zh-CN" altLang="en-US" sz="2000"/>
              <a:t>的数据存储均匀性才有保证。为保证“大量”的成立，一方面，</a:t>
            </a:r>
            <a:r>
              <a:rPr lang="en-US" altLang="zh-CN" sz="2000"/>
              <a:t>object</a:t>
            </a:r>
            <a:r>
              <a:rPr lang="zh-CN" altLang="en-US" sz="2000"/>
              <a:t>的最大</a:t>
            </a:r>
            <a:r>
              <a:rPr lang="en-US" altLang="zh-CN" sz="2000"/>
              <a:t>size</a:t>
            </a:r>
            <a:r>
              <a:rPr lang="zh-CN" altLang="en-US" sz="2000"/>
              <a:t>应该被合理配置，以使得同样数量的</a:t>
            </a:r>
            <a:r>
              <a:rPr lang="en-US" altLang="zh-CN" sz="2000"/>
              <a:t>file</a:t>
            </a:r>
            <a:r>
              <a:rPr lang="zh-CN" altLang="en-US" sz="2000"/>
              <a:t>能够被切分成更多的</a:t>
            </a:r>
            <a:r>
              <a:rPr lang="en-US" altLang="zh-CN" sz="2000"/>
              <a:t>object</a:t>
            </a:r>
            <a:r>
              <a:rPr lang="zh-CN" altLang="en-US" sz="2000"/>
              <a:t>；另一方面，</a:t>
            </a:r>
            <a:r>
              <a:rPr lang="en-US" altLang="zh-CN" sz="2000"/>
              <a:t>Ceph</a:t>
            </a:r>
            <a:r>
              <a:rPr lang="zh-CN" altLang="en-US" sz="2000"/>
              <a:t>也推荐</a:t>
            </a:r>
            <a:r>
              <a:rPr lang="en-US" altLang="zh-CN" sz="2000"/>
              <a:t>PG</a:t>
            </a:r>
            <a:r>
              <a:rPr lang="zh-CN" altLang="en-US" sz="2000"/>
              <a:t>总数应该为</a:t>
            </a:r>
            <a:r>
              <a:rPr lang="en-US" altLang="zh-CN" sz="2000"/>
              <a:t>OSD</a:t>
            </a:r>
            <a:r>
              <a:rPr lang="zh-CN" altLang="en-US" sz="2000"/>
              <a:t>总数的数百倍，以保证有足够数量的</a:t>
            </a:r>
            <a:r>
              <a:rPr lang="en-US" altLang="zh-CN" sz="2000"/>
              <a:t>PG</a:t>
            </a:r>
            <a:r>
              <a:rPr lang="zh-CN" altLang="en-US" sz="2000"/>
              <a:t>可供映射。</a:t>
            </a:r>
          </a:p>
        </p:txBody>
      </p:sp>
    </p:spTree>
    <p:extLst>
      <p:ext uri="{BB962C8B-B14F-4D97-AF65-F5344CB8AC3E}">
        <p14:creationId xmlns:p14="http://schemas.microsoft.com/office/powerpoint/2010/main" val="858803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CRUSH</a:t>
            </a:r>
            <a:r>
              <a:rPr lang="zh-CN" altLang="en-US" smtClean="0"/>
              <a:t>映射</a:t>
            </a:r>
            <a:endParaRPr lang="zh-CN" altLang="en-US"/>
          </a:p>
        </p:txBody>
      </p:sp>
      <p:sp>
        <p:nvSpPr>
          <p:cNvPr id="3" name="内容占位符 2"/>
          <p:cNvSpPr>
            <a:spLocks noGrp="1"/>
          </p:cNvSpPr>
          <p:nvPr>
            <p:ph idx="1"/>
          </p:nvPr>
        </p:nvSpPr>
        <p:spPr>
          <a:xfrm>
            <a:off x="838200" y="1276985"/>
            <a:ext cx="10515600" cy="5233984"/>
          </a:xfrm>
        </p:spPr>
        <p:txBody>
          <a:bodyPr>
            <a:noAutofit/>
          </a:bodyPr>
          <a:lstStyle/>
          <a:p>
            <a:r>
              <a:rPr lang="en-US" altLang="zh-CN" sz="2000"/>
              <a:t>PG -&gt; OSD</a:t>
            </a:r>
            <a:r>
              <a:rPr lang="zh-CN" altLang="en-US" sz="2000"/>
              <a:t>映射</a:t>
            </a:r>
            <a:r>
              <a:rPr lang="zh-CN" altLang="en-US" sz="2000" smtClean="0"/>
              <a:t>：</a:t>
            </a:r>
            <a:endParaRPr lang="zh-CN" altLang="en-US" sz="2000"/>
          </a:p>
          <a:p>
            <a:pPr lvl="1"/>
            <a:r>
              <a:rPr lang="zh-CN" altLang="en-US" sz="1600"/>
              <a:t>采用</a:t>
            </a:r>
            <a:r>
              <a:rPr lang="en-US" altLang="zh-CN" sz="1600"/>
              <a:t>CRUSH</a:t>
            </a:r>
            <a:r>
              <a:rPr lang="zh-CN" altLang="en-US" sz="1600"/>
              <a:t>算法，将</a:t>
            </a:r>
            <a:r>
              <a:rPr lang="en-US" altLang="zh-CN" sz="1600"/>
              <a:t>pgid</a:t>
            </a:r>
            <a:r>
              <a:rPr lang="zh-CN" altLang="en-US" sz="1600"/>
              <a:t>代入其中，然后得到一组共</a:t>
            </a:r>
            <a:r>
              <a:rPr lang="en-US" altLang="zh-CN" sz="1600"/>
              <a:t>n</a:t>
            </a:r>
            <a:r>
              <a:rPr lang="zh-CN" altLang="en-US" sz="1600"/>
              <a:t>个</a:t>
            </a:r>
            <a:r>
              <a:rPr lang="en-US" altLang="zh-CN" sz="1600"/>
              <a:t>OSD</a:t>
            </a:r>
            <a:r>
              <a:rPr lang="zh-CN" altLang="en-US" sz="1600"/>
              <a:t>（</a:t>
            </a:r>
            <a:r>
              <a:rPr lang="en-US" altLang="zh-CN" sz="1600"/>
              <a:t>n</a:t>
            </a:r>
            <a:r>
              <a:rPr lang="zh-CN" altLang="en-US" sz="1600"/>
              <a:t>由部署配置文件决定，一般</a:t>
            </a:r>
            <a:r>
              <a:rPr lang="en-US" altLang="zh-CN" sz="1600"/>
              <a:t>3</a:t>
            </a:r>
            <a:r>
              <a:rPr lang="zh-CN" altLang="en-US" sz="1600"/>
              <a:t>个</a:t>
            </a:r>
            <a:r>
              <a:rPr lang="zh-CN" altLang="en-US" sz="1600" smtClean="0"/>
              <a:t>）</a:t>
            </a:r>
            <a:r>
              <a:rPr lang="zh-CN" altLang="en-US" sz="2000" smtClean="0"/>
              <a:t> </a:t>
            </a:r>
            <a:endParaRPr lang="zh-CN" altLang="en-US" sz="2000"/>
          </a:p>
          <a:p>
            <a:r>
              <a:rPr lang="zh-CN" altLang="en-US" sz="2000" smtClean="0"/>
              <a:t>第三</a:t>
            </a:r>
            <a:r>
              <a:rPr lang="zh-CN" altLang="en-US" sz="2000"/>
              <a:t>次映射就是将作为</a:t>
            </a:r>
            <a:r>
              <a:rPr lang="en-US" altLang="zh-CN" sz="2000"/>
              <a:t>object</a:t>
            </a:r>
            <a:r>
              <a:rPr lang="zh-CN" altLang="en-US" sz="2000"/>
              <a:t>的逻辑组织单元的</a:t>
            </a:r>
            <a:r>
              <a:rPr lang="en-US" altLang="zh-CN" sz="2000"/>
              <a:t>PG</a:t>
            </a:r>
            <a:r>
              <a:rPr lang="zh-CN" altLang="en-US" sz="2000"/>
              <a:t>映射到数据的实际存储单元</a:t>
            </a:r>
            <a:r>
              <a:rPr lang="en-US" altLang="zh-CN" sz="2000"/>
              <a:t>OSD</a:t>
            </a:r>
            <a:r>
              <a:rPr lang="zh-CN" altLang="en-US" sz="2000"/>
              <a:t>。如图所示，</a:t>
            </a:r>
            <a:r>
              <a:rPr lang="en-US" altLang="zh-CN" sz="2000"/>
              <a:t>RADOS</a:t>
            </a:r>
            <a:r>
              <a:rPr lang="zh-CN" altLang="en-US" sz="2000"/>
              <a:t>采用一个名为</a:t>
            </a:r>
            <a:r>
              <a:rPr lang="en-US" altLang="zh-CN" sz="2000"/>
              <a:t>CRUSH</a:t>
            </a:r>
            <a:r>
              <a:rPr lang="zh-CN" altLang="en-US" sz="2000"/>
              <a:t>的算法，将</a:t>
            </a:r>
            <a:r>
              <a:rPr lang="en-US" altLang="zh-CN" sz="2000"/>
              <a:t>pgid</a:t>
            </a:r>
            <a:r>
              <a:rPr lang="zh-CN" altLang="en-US" sz="2000"/>
              <a:t>代入其中，然后得到一组共</a:t>
            </a:r>
            <a:r>
              <a:rPr lang="en-US" altLang="zh-CN" sz="2000"/>
              <a:t>n</a:t>
            </a:r>
            <a:r>
              <a:rPr lang="zh-CN" altLang="en-US" sz="2000"/>
              <a:t>个</a:t>
            </a:r>
            <a:r>
              <a:rPr lang="en-US" altLang="zh-CN" sz="2000"/>
              <a:t>OSD</a:t>
            </a:r>
            <a:r>
              <a:rPr lang="zh-CN" altLang="en-US" sz="2000"/>
              <a:t>。这</a:t>
            </a:r>
            <a:r>
              <a:rPr lang="en-US" altLang="zh-CN" sz="2000"/>
              <a:t>n</a:t>
            </a:r>
            <a:r>
              <a:rPr lang="zh-CN" altLang="en-US" sz="2000"/>
              <a:t>个</a:t>
            </a:r>
            <a:r>
              <a:rPr lang="en-US" altLang="zh-CN" sz="2000"/>
              <a:t>OSD</a:t>
            </a:r>
            <a:r>
              <a:rPr lang="zh-CN" altLang="en-US" sz="2000"/>
              <a:t>即共同负责存储和维护一个</a:t>
            </a:r>
            <a:r>
              <a:rPr lang="en-US" altLang="zh-CN" sz="2000"/>
              <a:t>PG</a:t>
            </a:r>
            <a:r>
              <a:rPr lang="zh-CN" altLang="en-US" sz="2000"/>
              <a:t>中的所有</a:t>
            </a:r>
            <a:r>
              <a:rPr lang="en-US" altLang="zh-CN" sz="2000"/>
              <a:t>object</a:t>
            </a:r>
            <a:r>
              <a:rPr lang="zh-CN" altLang="en-US" sz="2000"/>
              <a:t>。前已述及，</a:t>
            </a:r>
            <a:r>
              <a:rPr lang="en-US" altLang="zh-CN" sz="2000"/>
              <a:t>n</a:t>
            </a:r>
            <a:r>
              <a:rPr lang="zh-CN" altLang="en-US" sz="2000"/>
              <a:t>的数值可以根据实际应用中对于可靠性的需求而配置，在生产环境下通常为</a:t>
            </a:r>
            <a:r>
              <a:rPr lang="en-US" altLang="zh-CN" sz="2000"/>
              <a:t>3</a:t>
            </a:r>
            <a:r>
              <a:rPr lang="zh-CN" altLang="en-US" sz="2000"/>
              <a:t>。具体到每个</a:t>
            </a:r>
            <a:r>
              <a:rPr lang="en-US" altLang="zh-CN" sz="2000"/>
              <a:t>OSD</a:t>
            </a:r>
            <a:r>
              <a:rPr lang="zh-CN" altLang="en-US" sz="2000"/>
              <a:t>，则由其上运行的</a:t>
            </a:r>
            <a:r>
              <a:rPr lang="en-US" altLang="zh-CN" sz="2000"/>
              <a:t>OSD deamon</a:t>
            </a:r>
            <a:r>
              <a:rPr lang="zh-CN" altLang="en-US" sz="2000"/>
              <a:t>负责执行映射到本地的</a:t>
            </a:r>
            <a:r>
              <a:rPr lang="en-US" altLang="zh-CN" sz="2000"/>
              <a:t>object</a:t>
            </a:r>
            <a:r>
              <a:rPr lang="zh-CN" altLang="en-US" sz="2000"/>
              <a:t>在本地文件系统中的存储、访问、元数据维护等操作。</a:t>
            </a:r>
          </a:p>
          <a:p>
            <a:r>
              <a:rPr lang="zh-CN" altLang="en-US" sz="2000" smtClean="0"/>
              <a:t>和</a:t>
            </a:r>
            <a:r>
              <a:rPr lang="zh-CN" altLang="en-US" sz="2000"/>
              <a:t>“</a:t>
            </a:r>
            <a:r>
              <a:rPr lang="en-US" altLang="zh-CN" sz="2000"/>
              <a:t>object -&gt; PG”</a:t>
            </a:r>
            <a:r>
              <a:rPr lang="zh-CN" altLang="en-US" sz="2000"/>
              <a:t>映射中采用的哈希算法不同，这个</a:t>
            </a:r>
            <a:r>
              <a:rPr lang="en-US" altLang="zh-CN" sz="2000"/>
              <a:t>CRUSH</a:t>
            </a:r>
            <a:r>
              <a:rPr lang="zh-CN" altLang="en-US" sz="2000"/>
              <a:t>算法的结果不是绝对不变的，而是受到其他因素的影响。其影响因素主要有二：</a:t>
            </a:r>
          </a:p>
          <a:p>
            <a:r>
              <a:rPr lang="zh-CN" altLang="en-US" sz="2000" smtClean="0"/>
              <a:t>一</a:t>
            </a:r>
            <a:r>
              <a:rPr lang="zh-CN" altLang="en-US" sz="2000"/>
              <a:t>、是当前系统状态，也就是上文逻辑结构中曾经提及的</a:t>
            </a:r>
            <a:r>
              <a:rPr lang="en-US" altLang="zh-CN" sz="2000"/>
              <a:t>cluster map</a:t>
            </a:r>
            <a:r>
              <a:rPr lang="zh-CN" altLang="en-US" sz="2000"/>
              <a:t>。当系统中的</a:t>
            </a:r>
            <a:r>
              <a:rPr lang="en-US" altLang="zh-CN" sz="2000"/>
              <a:t>OSD</a:t>
            </a:r>
            <a:r>
              <a:rPr lang="zh-CN" altLang="en-US" sz="2000"/>
              <a:t>状态、数量发生变化时，</a:t>
            </a:r>
            <a:r>
              <a:rPr lang="en-US" altLang="zh-CN" sz="2000"/>
              <a:t>cluster map</a:t>
            </a:r>
            <a:r>
              <a:rPr lang="zh-CN" altLang="en-US" sz="2000"/>
              <a:t>可能发生变化，而这种变化将会影响到</a:t>
            </a:r>
            <a:r>
              <a:rPr lang="en-US" altLang="zh-CN" sz="2000"/>
              <a:t>PG</a:t>
            </a:r>
            <a:r>
              <a:rPr lang="zh-CN" altLang="en-US" sz="2000"/>
              <a:t>与</a:t>
            </a:r>
            <a:r>
              <a:rPr lang="en-US" altLang="zh-CN" sz="2000"/>
              <a:t>OSD</a:t>
            </a:r>
            <a:r>
              <a:rPr lang="zh-CN" altLang="en-US" sz="2000"/>
              <a:t>之间的映射。</a:t>
            </a:r>
          </a:p>
          <a:p>
            <a:r>
              <a:rPr lang="zh-CN" altLang="en-US" sz="2000" smtClean="0"/>
              <a:t>二</a:t>
            </a:r>
            <a:r>
              <a:rPr lang="zh-CN" altLang="en-US" sz="2000"/>
              <a:t>、是存储策略配置。这里的策略主要与安全相关。利用策略配置，系统管理员可以指定承载同一个</a:t>
            </a:r>
            <a:r>
              <a:rPr lang="en-US" altLang="zh-CN" sz="2000"/>
              <a:t>PG</a:t>
            </a:r>
            <a:r>
              <a:rPr lang="zh-CN" altLang="en-US" sz="2000"/>
              <a:t>的</a:t>
            </a:r>
            <a:r>
              <a:rPr lang="en-US" altLang="zh-CN" sz="2000"/>
              <a:t>3</a:t>
            </a:r>
            <a:r>
              <a:rPr lang="zh-CN" altLang="en-US" sz="2000"/>
              <a:t>个</a:t>
            </a:r>
            <a:r>
              <a:rPr lang="en-US" altLang="zh-CN" sz="2000"/>
              <a:t>OSD</a:t>
            </a:r>
            <a:r>
              <a:rPr lang="zh-CN" altLang="en-US" sz="2000"/>
              <a:t>分别位于数据中心的不同服务器乃至机架上，从而进一步改善存储的可靠性。</a:t>
            </a:r>
          </a:p>
        </p:txBody>
      </p:sp>
    </p:spTree>
    <p:extLst>
      <p:ext uri="{BB962C8B-B14F-4D97-AF65-F5344CB8AC3E}">
        <p14:creationId xmlns:p14="http://schemas.microsoft.com/office/powerpoint/2010/main" val="2703206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CRUSH</a:t>
            </a:r>
            <a:r>
              <a:rPr lang="zh-CN" altLang="en-US" smtClean="0"/>
              <a:t>映射</a:t>
            </a:r>
            <a:endParaRPr lang="zh-CN" altLang="en-US"/>
          </a:p>
        </p:txBody>
      </p:sp>
      <p:sp>
        <p:nvSpPr>
          <p:cNvPr id="3" name="内容占位符 2"/>
          <p:cNvSpPr>
            <a:spLocks noGrp="1"/>
          </p:cNvSpPr>
          <p:nvPr>
            <p:ph idx="1"/>
          </p:nvPr>
        </p:nvSpPr>
        <p:spPr>
          <a:xfrm>
            <a:off x="838200" y="1276985"/>
            <a:ext cx="10515600" cy="5233984"/>
          </a:xfrm>
        </p:spPr>
        <p:txBody>
          <a:bodyPr>
            <a:noAutofit/>
          </a:bodyPr>
          <a:lstStyle/>
          <a:p>
            <a:r>
              <a:rPr lang="zh-CN" altLang="en-US" sz="2000"/>
              <a:t>因此，只有在系统状态（</a:t>
            </a:r>
            <a:r>
              <a:rPr lang="en-US" altLang="zh-CN" sz="2000"/>
              <a:t>cluster map</a:t>
            </a:r>
            <a:r>
              <a:rPr lang="zh-CN" altLang="en-US" sz="2000"/>
              <a:t>）和存储策略都不发生变化的时候，</a:t>
            </a:r>
            <a:r>
              <a:rPr lang="en-US" altLang="zh-CN" sz="2000"/>
              <a:t>PG</a:t>
            </a:r>
            <a:r>
              <a:rPr lang="zh-CN" altLang="en-US" sz="2000"/>
              <a:t>和</a:t>
            </a:r>
            <a:r>
              <a:rPr lang="en-US" altLang="zh-CN" sz="2000"/>
              <a:t>OSD</a:t>
            </a:r>
            <a:r>
              <a:rPr lang="zh-CN" altLang="en-US" sz="2000"/>
              <a:t>之间的映射关系才是固定不变的。在实际使用当中，策略一经配置通常不会改变。而系统状态的改变或者是由于设备损坏，或者是因为存储集群规模扩大。好在</a:t>
            </a:r>
            <a:r>
              <a:rPr lang="en-US" altLang="zh-CN" sz="2000"/>
              <a:t>Ceph</a:t>
            </a:r>
            <a:r>
              <a:rPr lang="zh-CN" altLang="en-US" sz="2000"/>
              <a:t>本身提供了对于这种变化的自动化支持，因而，即便</a:t>
            </a:r>
            <a:r>
              <a:rPr lang="en-US" altLang="zh-CN" sz="2000"/>
              <a:t>PG</a:t>
            </a:r>
            <a:r>
              <a:rPr lang="zh-CN" altLang="en-US" sz="2000"/>
              <a:t>与</a:t>
            </a:r>
            <a:r>
              <a:rPr lang="en-US" altLang="zh-CN" sz="2000"/>
              <a:t>OSD</a:t>
            </a:r>
            <a:r>
              <a:rPr lang="zh-CN" altLang="en-US" sz="2000"/>
              <a:t>之间的映射关系发生了变化，也并不会对应用造成困扰。事实上，</a:t>
            </a:r>
            <a:r>
              <a:rPr lang="en-US" altLang="zh-CN" sz="2000"/>
              <a:t>Ceph</a:t>
            </a:r>
            <a:r>
              <a:rPr lang="zh-CN" altLang="en-US" sz="2000"/>
              <a:t>正是需要有目的的利用这种动态映射关系。正是利用了</a:t>
            </a:r>
            <a:r>
              <a:rPr lang="en-US" altLang="zh-CN" sz="2000"/>
              <a:t>CRUSH</a:t>
            </a:r>
            <a:r>
              <a:rPr lang="zh-CN" altLang="en-US" sz="2000"/>
              <a:t>的动态特性，</a:t>
            </a:r>
            <a:r>
              <a:rPr lang="en-US" altLang="zh-CN" sz="2000"/>
              <a:t>Ceph</a:t>
            </a:r>
            <a:r>
              <a:rPr lang="zh-CN" altLang="en-US" sz="2000"/>
              <a:t>可以将一个</a:t>
            </a:r>
            <a:r>
              <a:rPr lang="en-US" altLang="zh-CN" sz="2000"/>
              <a:t>PG</a:t>
            </a:r>
            <a:r>
              <a:rPr lang="zh-CN" altLang="en-US" sz="2000"/>
              <a:t>根据需要动态迁移到不同的</a:t>
            </a:r>
            <a:r>
              <a:rPr lang="en-US" altLang="zh-CN" sz="2000"/>
              <a:t>OSD</a:t>
            </a:r>
            <a:r>
              <a:rPr lang="zh-CN" altLang="en-US" sz="2000"/>
              <a:t>组合上，从而自动化地实现高可靠性、数据分布</a:t>
            </a:r>
            <a:r>
              <a:rPr lang="en-US" altLang="zh-CN" sz="2000"/>
              <a:t>re-blancing</a:t>
            </a:r>
            <a:r>
              <a:rPr lang="zh-CN" altLang="en-US" sz="2000"/>
              <a:t>等特性</a:t>
            </a:r>
            <a:r>
              <a:rPr lang="zh-CN" altLang="en-US" sz="2000" smtClean="0"/>
              <a:t>。</a:t>
            </a:r>
            <a:endParaRPr lang="zh-CN" altLang="en-US" sz="2000"/>
          </a:p>
          <a:p>
            <a:r>
              <a:rPr lang="zh-CN" altLang="en-US" sz="2000"/>
              <a:t>之所以在此次映射中使用</a:t>
            </a:r>
            <a:r>
              <a:rPr lang="en-US" altLang="zh-CN" sz="2000"/>
              <a:t>CRUSH</a:t>
            </a:r>
            <a:r>
              <a:rPr lang="zh-CN" altLang="en-US" sz="2000"/>
              <a:t>算法，而不是其他哈希算法，原因之一正是</a:t>
            </a:r>
            <a:r>
              <a:rPr lang="en-US" altLang="zh-CN" sz="2000"/>
              <a:t>CRUSH</a:t>
            </a:r>
            <a:r>
              <a:rPr lang="zh-CN" altLang="en-US" sz="2000"/>
              <a:t>具有上述可配置特性，可以根据管理员的配置参数决定</a:t>
            </a:r>
            <a:r>
              <a:rPr lang="en-US" altLang="zh-CN" sz="2000"/>
              <a:t>OSD</a:t>
            </a:r>
            <a:r>
              <a:rPr lang="zh-CN" altLang="en-US" sz="2000"/>
              <a:t>的物理位置映射策略；另一方面是因为</a:t>
            </a:r>
            <a:r>
              <a:rPr lang="en-US" altLang="zh-CN" sz="2000"/>
              <a:t>CRUSH</a:t>
            </a:r>
            <a:r>
              <a:rPr lang="zh-CN" altLang="en-US" sz="2000"/>
              <a:t>具有特殊的“稳定性”，也即，当系统中加入新的</a:t>
            </a:r>
            <a:r>
              <a:rPr lang="en-US" altLang="zh-CN" sz="2000"/>
              <a:t>OSD</a:t>
            </a:r>
            <a:r>
              <a:rPr lang="zh-CN" altLang="en-US" sz="2000"/>
              <a:t>，导致系统规模增大时，大部分</a:t>
            </a:r>
            <a:r>
              <a:rPr lang="en-US" altLang="zh-CN" sz="2000"/>
              <a:t>PG</a:t>
            </a:r>
            <a:r>
              <a:rPr lang="zh-CN" altLang="en-US" sz="2000"/>
              <a:t>与</a:t>
            </a:r>
            <a:r>
              <a:rPr lang="en-US" altLang="zh-CN" sz="2000"/>
              <a:t>OSD</a:t>
            </a:r>
            <a:r>
              <a:rPr lang="zh-CN" altLang="en-US" sz="2000"/>
              <a:t>之间的映射关系不会发生改变，只有少部分</a:t>
            </a:r>
            <a:r>
              <a:rPr lang="en-US" altLang="zh-CN" sz="2000"/>
              <a:t>PG</a:t>
            </a:r>
            <a:r>
              <a:rPr lang="zh-CN" altLang="en-US" sz="2000"/>
              <a:t>的映射关系会发生变化并引发数据迁移。这种可配置性和稳定性都不是普通哈希算法所能提供的。因此，</a:t>
            </a:r>
            <a:r>
              <a:rPr lang="en-US" altLang="zh-CN" sz="2000"/>
              <a:t>CRUSH</a:t>
            </a:r>
            <a:r>
              <a:rPr lang="zh-CN" altLang="en-US" sz="2000"/>
              <a:t>算法的设计也是</a:t>
            </a:r>
            <a:r>
              <a:rPr lang="en-US" altLang="zh-CN" sz="2000"/>
              <a:t>Ceph</a:t>
            </a:r>
            <a:r>
              <a:rPr lang="zh-CN" altLang="en-US" sz="2000"/>
              <a:t>的核心内容之一</a:t>
            </a:r>
            <a:r>
              <a:rPr lang="zh-CN" altLang="en-US" sz="2000" smtClean="0"/>
              <a:t>。</a:t>
            </a:r>
            <a:endParaRPr lang="zh-CN" altLang="en-US" sz="2000"/>
          </a:p>
          <a:p>
            <a:r>
              <a:rPr lang="en-US" altLang="zh-CN" sz="2000"/>
              <a:t>Ceph</a:t>
            </a:r>
            <a:r>
              <a:rPr lang="zh-CN" altLang="en-US" sz="2000"/>
              <a:t>通过三次映射，完成了从</a:t>
            </a:r>
            <a:r>
              <a:rPr lang="en-US" altLang="zh-CN" sz="2000"/>
              <a:t>file</a:t>
            </a:r>
            <a:r>
              <a:rPr lang="zh-CN" altLang="en-US" sz="2000"/>
              <a:t>到</a:t>
            </a:r>
            <a:r>
              <a:rPr lang="en-US" altLang="zh-CN" sz="2000"/>
              <a:t>object</a:t>
            </a:r>
            <a:r>
              <a:rPr lang="zh-CN" altLang="en-US" sz="2000"/>
              <a:t>、</a:t>
            </a:r>
            <a:r>
              <a:rPr lang="en-US" altLang="zh-CN" sz="2000"/>
              <a:t>PG</a:t>
            </a:r>
            <a:r>
              <a:rPr lang="zh-CN" altLang="en-US" sz="2000"/>
              <a:t>和</a:t>
            </a:r>
            <a:r>
              <a:rPr lang="en-US" altLang="zh-CN" sz="2000"/>
              <a:t>OSD</a:t>
            </a:r>
            <a:r>
              <a:rPr lang="zh-CN" altLang="en-US" sz="2000"/>
              <a:t>整个映射过程。通观整个过程，可以看到，这里没有任何的全局性查表操作需求。至于唯一的全局性数据结构</a:t>
            </a:r>
            <a:r>
              <a:rPr lang="en-US" altLang="zh-CN" sz="2000"/>
              <a:t>cluster map</a:t>
            </a:r>
            <a:r>
              <a:rPr lang="zh-CN" altLang="en-US" sz="2000"/>
              <a:t>，在后文中将加以介绍。可以在这里指明的是，</a:t>
            </a:r>
            <a:r>
              <a:rPr lang="en-US" altLang="zh-CN" sz="2000"/>
              <a:t>cluster map</a:t>
            </a:r>
            <a:r>
              <a:rPr lang="zh-CN" altLang="en-US" sz="2000"/>
              <a:t>的维护和操作都是轻量级的，不会对系统的可扩展性、性能等因素造成不良影响。</a:t>
            </a:r>
          </a:p>
        </p:txBody>
      </p:sp>
    </p:spTree>
    <p:extLst>
      <p:ext uri="{BB962C8B-B14F-4D97-AF65-F5344CB8AC3E}">
        <p14:creationId xmlns:p14="http://schemas.microsoft.com/office/powerpoint/2010/main" val="439349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集群的维护</a:t>
            </a:r>
            <a:endParaRPr lang="zh-CN" altLang="en-US"/>
          </a:p>
        </p:txBody>
      </p:sp>
      <p:sp>
        <p:nvSpPr>
          <p:cNvPr id="3" name="内容占位符 2"/>
          <p:cNvSpPr>
            <a:spLocks noGrp="1"/>
          </p:cNvSpPr>
          <p:nvPr>
            <p:ph idx="1"/>
          </p:nvPr>
        </p:nvSpPr>
        <p:spPr>
          <a:xfrm>
            <a:off x="838200" y="1276985"/>
            <a:ext cx="10515600" cy="5233984"/>
          </a:xfrm>
        </p:spPr>
        <p:txBody>
          <a:bodyPr>
            <a:noAutofit/>
          </a:bodyPr>
          <a:lstStyle/>
          <a:p>
            <a:r>
              <a:rPr lang="zh-CN" altLang="en-US" sz="2000"/>
              <a:t>若干个</a:t>
            </a:r>
            <a:r>
              <a:rPr lang="en-US" altLang="zh-CN" sz="2000"/>
              <a:t>mintor</a:t>
            </a:r>
            <a:r>
              <a:rPr lang="zh-CN" altLang="en-US" sz="2000"/>
              <a:t>共同负责</a:t>
            </a:r>
            <a:r>
              <a:rPr lang="en-US" altLang="zh-CN" sz="2000"/>
              <a:t>ceph</a:t>
            </a:r>
            <a:r>
              <a:rPr lang="zh-CN" altLang="en-US" sz="2000"/>
              <a:t>集群中所有</a:t>
            </a:r>
            <a:r>
              <a:rPr lang="en-US" altLang="zh-CN" sz="2000"/>
              <a:t>osd</a:t>
            </a:r>
            <a:r>
              <a:rPr lang="zh-CN" altLang="en-US" sz="2000"/>
              <a:t>状态的发现与记录，并共同形成</a:t>
            </a:r>
            <a:r>
              <a:rPr lang="en-US" altLang="zh-CN" sz="2000"/>
              <a:t>cluster map</a:t>
            </a:r>
            <a:r>
              <a:rPr lang="zh-CN" altLang="en-US" sz="2000"/>
              <a:t>的</a:t>
            </a:r>
            <a:r>
              <a:rPr lang="en-US" altLang="zh-CN" sz="2000"/>
              <a:t>master</a:t>
            </a:r>
            <a:r>
              <a:rPr lang="zh-CN" altLang="en-US" sz="2000"/>
              <a:t>版本，然后扩散至全体</a:t>
            </a:r>
            <a:r>
              <a:rPr lang="en-US" altLang="zh-CN" sz="2000"/>
              <a:t>osd</a:t>
            </a:r>
            <a:r>
              <a:rPr lang="zh-CN" altLang="en-US" sz="2000"/>
              <a:t>和</a:t>
            </a:r>
            <a:r>
              <a:rPr lang="en-US" altLang="zh-CN" sz="2000"/>
              <a:t>client</a:t>
            </a:r>
            <a:r>
              <a:rPr lang="zh-CN" altLang="en-US" sz="2000"/>
              <a:t>。</a:t>
            </a:r>
            <a:r>
              <a:rPr lang="en-US" altLang="zh-CN" sz="2000"/>
              <a:t>Osd</a:t>
            </a:r>
            <a:r>
              <a:rPr lang="zh-CN" altLang="en-US" sz="2000"/>
              <a:t>使用</a:t>
            </a:r>
            <a:r>
              <a:rPr lang="en-US" altLang="zh-CN" sz="2000"/>
              <a:t>cluster map</a:t>
            </a:r>
            <a:r>
              <a:rPr lang="zh-CN" altLang="en-US" sz="2000"/>
              <a:t>进行数据维护，而</a:t>
            </a:r>
            <a:r>
              <a:rPr lang="en-US" altLang="zh-CN" sz="2000"/>
              <a:t>client</a:t>
            </a:r>
            <a:r>
              <a:rPr lang="zh-CN" altLang="en-US" sz="2000"/>
              <a:t>使用</a:t>
            </a:r>
            <a:r>
              <a:rPr lang="en-US" altLang="zh-CN" sz="2000"/>
              <a:t>cluster map</a:t>
            </a:r>
            <a:r>
              <a:rPr lang="zh-CN" altLang="en-US" sz="2000"/>
              <a:t>进行数据寻址</a:t>
            </a:r>
            <a:r>
              <a:rPr lang="zh-CN" altLang="en-US" sz="2000" smtClean="0"/>
              <a:t>。</a:t>
            </a:r>
            <a:endParaRPr lang="zh-CN" altLang="en-US" sz="2000"/>
          </a:p>
          <a:p>
            <a:r>
              <a:rPr lang="zh-CN" altLang="en-US" sz="2000"/>
              <a:t>在集群中，各个</a:t>
            </a:r>
            <a:r>
              <a:rPr lang="en-US" altLang="zh-CN" sz="2000"/>
              <a:t>monitor</a:t>
            </a:r>
            <a:r>
              <a:rPr lang="zh-CN" altLang="en-US" sz="2000"/>
              <a:t>的功能总体上是一样的，其相互间的关系可以被简单理解为主从备份关系。因此，在下面的讨论中不对各个</a:t>
            </a:r>
            <a:r>
              <a:rPr lang="en-US" altLang="zh-CN" sz="2000"/>
              <a:t>monitor</a:t>
            </a:r>
            <a:r>
              <a:rPr lang="zh-CN" altLang="en-US" sz="2000"/>
              <a:t>加以区分</a:t>
            </a:r>
            <a:r>
              <a:rPr lang="zh-CN" altLang="en-US" sz="2000" smtClean="0"/>
              <a:t>。</a:t>
            </a:r>
            <a:endParaRPr lang="zh-CN" altLang="en-US" sz="2000"/>
          </a:p>
          <a:p>
            <a:r>
              <a:rPr lang="en-US" altLang="zh-CN" sz="2000"/>
              <a:t>monitor</a:t>
            </a:r>
            <a:r>
              <a:rPr lang="zh-CN" altLang="en-US" sz="2000"/>
              <a:t>并不主动轮询各个</a:t>
            </a:r>
            <a:r>
              <a:rPr lang="en-US" altLang="zh-CN" sz="2000"/>
              <a:t>OSD</a:t>
            </a:r>
            <a:r>
              <a:rPr lang="zh-CN" altLang="en-US" sz="2000"/>
              <a:t>的当前状态。正相反，</a:t>
            </a:r>
            <a:r>
              <a:rPr lang="en-US" altLang="zh-CN" sz="2000"/>
              <a:t>OSD</a:t>
            </a:r>
            <a:r>
              <a:rPr lang="zh-CN" altLang="en-US" sz="2000"/>
              <a:t>需要向</a:t>
            </a:r>
            <a:r>
              <a:rPr lang="en-US" altLang="zh-CN" sz="2000"/>
              <a:t>monitor</a:t>
            </a:r>
            <a:r>
              <a:rPr lang="zh-CN" altLang="en-US" sz="2000"/>
              <a:t>上报状态信息。常见的上报有两种情况：一是新的</a:t>
            </a:r>
            <a:r>
              <a:rPr lang="en-US" altLang="zh-CN" sz="2000"/>
              <a:t>OSD</a:t>
            </a:r>
            <a:r>
              <a:rPr lang="zh-CN" altLang="en-US" sz="2000"/>
              <a:t>被加入集群，二是某个</a:t>
            </a:r>
            <a:r>
              <a:rPr lang="en-US" altLang="zh-CN" sz="2000"/>
              <a:t>OSD</a:t>
            </a:r>
            <a:r>
              <a:rPr lang="zh-CN" altLang="en-US" sz="2000"/>
              <a:t>发现自身或者其他</a:t>
            </a:r>
            <a:r>
              <a:rPr lang="en-US" altLang="zh-CN" sz="2000"/>
              <a:t>OSD</a:t>
            </a:r>
            <a:r>
              <a:rPr lang="zh-CN" altLang="en-US" sz="2000"/>
              <a:t>发生异常。在收到这些上报信息后，</a:t>
            </a:r>
            <a:r>
              <a:rPr lang="en-US" altLang="zh-CN" sz="2000"/>
              <a:t>monitor</a:t>
            </a:r>
            <a:r>
              <a:rPr lang="zh-CN" altLang="en-US" sz="2000"/>
              <a:t>将更新</a:t>
            </a:r>
            <a:r>
              <a:rPr lang="en-US" altLang="zh-CN" sz="2000"/>
              <a:t>cluster map</a:t>
            </a:r>
            <a:r>
              <a:rPr lang="zh-CN" altLang="en-US" sz="2000"/>
              <a:t>信息并加以扩散</a:t>
            </a:r>
            <a:r>
              <a:rPr lang="zh-CN" altLang="en-US" sz="2000" smtClean="0"/>
              <a:t>。</a:t>
            </a:r>
            <a:endParaRPr lang="en-US" altLang="zh-CN" sz="2000" smtClean="0"/>
          </a:p>
          <a:p>
            <a:r>
              <a:rPr lang="en-US" altLang="zh-CN" sz="2000"/>
              <a:t>Cluster map</a:t>
            </a:r>
            <a:r>
              <a:rPr lang="zh-CN" altLang="en-US" sz="2000"/>
              <a:t>实际内容</a:t>
            </a:r>
            <a:r>
              <a:rPr lang="zh-CN" altLang="en-US" sz="2000" smtClean="0"/>
              <a:t>：</a:t>
            </a:r>
            <a:endParaRPr lang="zh-CN" altLang="en-US" sz="2000"/>
          </a:p>
          <a:p>
            <a:pPr lvl="1"/>
            <a:r>
              <a:rPr lang="en-US" altLang="zh-CN" sz="1800"/>
              <a:t>1</a:t>
            </a:r>
            <a:r>
              <a:rPr lang="zh-CN" altLang="en-US" sz="1800"/>
              <a:t>、</a:t>
            </a:r>
            <a:r>
              <a:rPr lang="en-US" altLang="zh-CN" sz="1800"/>
              <a:t>Epoch</a:t>
            </a:r>
            <a:r>
              <a:rPr lang="zh-CN" altLang="en-US" sz="1800"/>
              <a:t>版本号。</a:t>
            </a:r>
            <a:r>
              <a:rPr lang="en-US" altLang="zh-CN" sz="1800"/>
              <a:t>Cluster map</a:t>
            </a:r>
            <a:r>
              <a:rPr lang="zh-CN" altLang="en-US" sz="1800"/>
              <a:t>的</a:t>
            </a:r>
            <a:r>
              <a:rPr lang="en-US" altLang="zh-CN" sz="1800"/>
              <a:t>epoch</a:t>
            </a:r>
            <a:r>
              <a:rPr lang="zh-CN" altLang="en-US" sz="1800"/>
              <a:t>是一个单调递增序列。</a:t>
            </a:r>
            <a:r>
              <a:rPr lang="en-US" altLang="zh-CN" sz="1800"/>
              <a:t>Epoch</a:t>
            </a:r>
            <a:r>
              <a:rPr lang="zh-CN" altLang="en-US" sz="1800"/>
              <a:t>越大，则</a:t>
            </a:r>
            <a:r>
              <a:rPr lang="en-US" altLang="zh-CN" sz="1800"/>
              <a:t>cluster map</a:t>
            </a:r>
            <a:r>
              <a:rPr lang="zh-CN" altLang="en-US" sz="1800"/>
              <a:t>版本越新。因此，持有不同版本</a:t>
            </a:r>
            <a:r>
              <a:rPr lang="en-US" altLang="zh-CN" sz="1800"/>
              <a:t>cluster map</a:t>
            </a:r>
            <a:r>
              <a:rPr lang="zh-CN" altLang="en-US" sz="1800"/>
              <a:t>的</a:t>
            </a:r>
            <a:r>
              <a:rPr lang="en-US" altLang="zh-CN" sz="1800"/>
              <a:t>OSD</a:t>
            </a:r>
            <a:r>
              <a:rPr lang="zh-CN" altLang="en-US" sz="1800"/>
              <a:t>或</a:t>
            </a:r>
            <a:r>
              <a:rPr lang="en-US" altLang="zh-CN" sz="1800"/>
              <a:t>client</a:t>
            </a:r>
            <a:r>
              <a:rPr lang="zh-CN" altLang="en-US" sz="1800"/>
              <a:t>可以简单地通过比较</a:t>
            </a:r>
            <a:r>
              <a:rPr lang="en-US" altLang="zh-CN" sz="1800"/>
              <a:t>epoch</a:t>
            </a:r>
            <a:r>
              <a:rPr lang="zh-CN" altLang="en-US" sz="1800"/>
              <a:t>决定应该遵从谁手中的版本。而</a:t>
            </a:r>
            <a:r>
              <a:rPr lang="en-US" altLang="zh-CN" sz="1800"/>
              <a:t>monitor</a:t>
            </a:r>
            <a:r>
              <a:rPr lang="zh-CN" altLang="en-US" sz="1800"/>
              <a:t>手中必定有</a:t>
            </a:r>
            <a:r>
              <a:rPr lang="en-US" altLang="zh-CN" sz="1800"/>
              <a:t>epoch</a:t>
            </a:r>
            <a:r>
              <a:rPr lang="zh-CN" altLang="en-US" sz="1800"/>
              <a:t>最大、版本最新的</a:t>
            </a:r>
            <a:r>
              <a:rPr lang="en-US" altLang="zh-CN" sz="1800"/>
              <a:t>cluster map</a:t>
            </a:r>
            <a:r>
              <a:rPr lang="zh-CN" altLang="en-US" sz="1800"/>
              <a:t>。当任意两方在通信时发现彼此</a:t>
            </a:r>
            <a:r>
              <a:rPr lang="en-US" altLang="zh-CN" sz="1800"/>
              <a:t>epoch</a:t>
            </a:r>
            <a:r>
              <a:rPr lang="zh-CN" altLang="en-US" sz="1800"/>
              <a:t>值不同时，将默认先将</a:t>
            </a:r>
            <a:r>
              <a:rPr lang="en-US" altLang="zh-CN" sz="1800"/>
              <a:t>cluster map</a:t>
            </a:r>
            <a:r>
              <a:rPr lang="zh-CN" altLang="en-US" sz="1800"/>
              <a:t>同步至高版本一方的状态，再进行后续操作</a:t>
            </a:r>
            <a:r>
              <a:rPr lang="zh-CN" altLang="en-US" sz="1800" smtClean="0"/>
              <a:t>。</a:t>
            </a:r>
            <a:endParaRPr lang="zh-CN" altLang="en-US"/>
          </a:p>
          <a:p>
            <a:pPr lvl="1"/>
            <a:r>
              <a:rPr lang="en-US" altLang="zh-CN" sz="1800"/>
              <a:t>2</a:t>
            </a:r>
            <a:r>
              <a:rPr lang="zh-CN" altLang="en-US" sz="1800"/>
              <a:t>、各个</a:t>
            </a:r>
            <a:r>
              <a:rPr lang="en-US" altLang="zh-CN" sz="1800"/>
              <a:t>OSD</a:t>
            </a:r>
            <a:r>
              <a:rPr lang="zh-CN" altLang="en-US" sz="1800"/>
              <a:t>的网络地址</a:t>
            </a:r>
            <a:r>
              <a:rPr lang="zh-CN" altLang="en-US" sz="1800" smtClean="0"/>
              <a:t>。</a:t>
            </a:r>
            <a:endParaRPr lang="zh-CN" altLang="en-US"/>
          </a:p>
          <a:p>
            <a:pPr lvl="1"/>
            <a:r>
              <a:rPr lang="en-US" altLang="zh-CN" sz="1800"/>
              <a:t>3</a:t>
            </a:r>
            <a:r>
              <a:rPr lang="zh-CN" altLang="en-US" sz="1800"/>
              <a:t>、各个</a:t>
            </a:r>
            <a:r>
              <a:rPr lang="en-US" altLang="zh-CN" sz="1800"/>
              <a:t>OSD</a:t>
            </a:r>
            <a:r>
              <a:rPr lang="zh-CN" altLang="en-US" sz="1800"/>
              <a:t>的状态。</a:t>
            </a:r>
            <a:r>
              <a:rPr lang="en-US" altLang="zh-CN" sz="1800"/>
              <a:t>OSD</a:t>
            </a:r>
            <a:r>
              <a:rPr lang="zh-CN" altLang="en-US" sz="1800"/>
              <a:t>状态的描述分为两个维度：</a:t>
            </a:r>
            <a:r>
              <a:rPr lang="en-US" altLang="zh-CN" sz="1800"/>
              <a:t>up</a:t>
            </a:r>
            <a:r>
              <a:rPr lang="zh-CN" altLang="en-US" sz="1800"/>
              <a:t>或者</a:t>
            </a:r>
            <a:r>
              <a:rPr lang="en-US" altLang="zh-CN" sz="1800"/>
              <a:t>down</a:t>
            </a:r>
            <a:r>
              <a:rPr lang="zh-CN" altLang="en-US" sz="1800"/>
              <a:t>（表明</a:t>
            </a:r>
            <a:r>
              <a:rPr lang="en-US" altLang="zh-CN" sz="1800"/>
              <a:t>OSD</a:t>
            </a:r>
            <a:r>
              <a:rPr lang="zh-CN" altLang="en-US" sz="1800"/>
              <a:t>是否正常工作），</a:t>
            </a:r>
            <a:r>
              <a:rPr lang="en-US" altLang="zh-CN" sz="1800"/>
              <a:t>in</a:t>
            </a:r>
            <a:r>
              <a:rPr lang="zh-CN" altLang="en-US" sz="1800"/>
              <a:t>或者</a:t>
            </a:r>
            <a:r>
              <a:rPr lang="en-US" altLang="zh-CN" sz="1800"/>
              <a:t>out</a:t>
            </a:r>
            <a:r>
              <a:rPr lang="zh-CN" altLang="en-US" sz="1800"/>
              <a:t>（表明</a:t>
            </a:r>
            <a:r>
              <a:rPr lang="en-US" altLang="zh-CN" sz="1800"/>
              <a:t>OSD</a:t>
            </a:r>
            <a:r>
              <a:rPr lang="zh-CN" altLang="en-US" sz="1800"/>
              <a:t>是否在至少一个</a:t>
            </a:r>
            <a:r>
              <a:rPr lang="en-US" altLang="zh-CN" sz="1800"/>
              <a:t>PG</a:t>
            </a:r>
            <a:r>
              <a:rPr lang="zh-CN" altLang="en-US" sz="1800"/>
              <a:t>中）</a:t>
            </a:r>
            <a:r>
              <a:rPr lang="zh-CN" altLang="en-US" sz="1800" smtClean="0"/>
              <a:t>。</a:t>
            </a:r>
            <a:endParaRPr lang="zh-CN" altLang="en-US"/>
          </a:p>
        </p:txBody>
      </p:sp>
    </p:spTree>
    <p:extLst>
      <p:ext uri="{BB962C8B-B14F-4D97-AF65-F5344CB8AC3E}">
        <p14:creationId xmlns:p14="http://schemas.microsoft.com/office/powerpoint/2010/main" val="2110112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集群的维护</a:t>
            </a:r>
            <a:endParaRPr lang="zh-CN" altLang="en-US"/>
          </a:p>
        </p:txBody>
      </p:sp>
      <p:sp>
        <p:nvSpPr>
          <p:cNvPr id="3" name="内容占位符 2"/>
          <p:cNvSpPr>
            <a:spLocks noGrp="1"/>
          </p:cNvSpPr>
          <p:nvPr>
            <p:ph idx="1"/>
          </p:nvPr>
        </p:nvSpPr>
        <p:spPr>
          <a:xfrm>
            <a:off x="838200" y="1276985"/>
            <a:ext cx="10515600" cy="5233984"/>
          </a:xfrm>
        </p:spPr>
        <p:txBody>
          <a:bodyPr>
            <a:noAutofit/>
          </a:bodyPr>
          <a:lstStyle/>
          <a:p>
            <a:r>
              <a:rPr lang="zh-CN" altLang="en-US" smtClean="0"/>
              <a:t>对于</a:t>
            </a:r>
            <a:r>
              <a:rPr lang="zh-CN" altLang="en-US"/>
              <a:t>任意一个</a:t>
            </a:r>
            <a:r>
              <a:rPr lang="en-US" altLang="zh-CN"/>
              <a:t>OSD</a:t>
            </a:r>
            <a:r>
              <a:rPr lang="zh-CN" altLang="en-US"/>
              <a:t>，共有四种可能的状态：</a:t>
            </a:r>
          </a:p>
          <a:p>
            <a:pPr lvl="1"/>
            <a:r>
              <a:rPr lang="en-US" altLang="zh-CN" smtClean="0"/>
              <a:t>Up</a:t>
            </a:r>
            <a:r>
              <a:rPr lang="zh-CN" altLang="en-US"/>
              <a:t>且</a:t>
            </a:r>
            <a:r>
              <a:rPr lang="en-US" altLang="zh-CN"/>
              <a:t>in</a:t>
            </a:r>
            <a:r>
              <a:rPr lang="zh-CN" altLang="en-US"/>
              <a:t>：说明该</a:t>
            </a:r>
            <a:r>
              <a:rPr lang="en-US" altLang="zh-CN"/>
              <a:t>OSD</a:t>
            </a:r>
            <a:r>
              <a:rPr lang="zh-CN" altLang="en-US"/>
              <a:t>正常运行，且已经承载至少一个</a:t>
            </a:r>
            <a:r>
              <a:rPr lang="en-US" altLang="zh-CN"/>
              <a:t>PG</a:t>
            </a:r>
            <a:r>
              <a:rPr lang="zh-CN" altLang="en-US"/>
              <a:t>的数据。这是一个</a:t>
            </a:r>
            <a:r>
              <a:rPr lang="en-US" altLang="zh-CN"/>
              <a:t>OSD</a:t>
            </a:r>
            <a:r>
              <a:rPr lang="zh-CN" altLang="en-US"/>
              <a:t>的标准工作状态</a:t>
            </a:r>
            <a:r>
              <a:rPr lang="zh-CN" altLang="en-US" smtClean="0"/>
              <a:t>；</a:t>
            </a:r>
            <a:endParaRPr lang="zh-CN" altLang="en-US"/>
          </a:p>
          <a:p>
            <a:pPr lvl="1"/>
            <a:r>
              <a:rPr lang="en-US" altLang="zh-CN" smtClean="0"/>
              <a:t>Up</a:t>
            </a:r>
            <a:r>
              <a:rPr lang="zh-CN" altLang="en-US"/>
              <a:t>且</a:t>
            </a:r>
            <a:r>
              <a:rPr lang="en-US" altLang="zh-CN"/>
              <a:t>out</a:t>
            </a:r>
            <a:r>
              <a:rPr lang="zh-CN" altLang="en-US"/>
              <a:t>：说明该</a:t>
            </a:r>
            <a:r>
              <a:rPr lang="en-US" altLang="zh-CN"/>
              <a:t>OSD</a:t>
            </a:r>
            <a:r>
              <a:rPr lang="zh-CN" altLang="en-US"/>
              <a:t>正常运行，但并未承载任何</a:t>
            </a:r>
            <a:r>
              <a:rPr lang="en-US" altLang="zh-CN"/>
              <a:t>PG</a:t>
            </a:r>
            <a:r>
              <a:rPr lang="zh-CN" altLang="en-US"/>
              <a:t>，其中也没有数据。一个新的</a:t>
            </a:r>
            <a:r>
              <a:rPr lang="en-US" altLang="zh-CN"/>
              <a:t>OSD</a:t>
            </a:r>
            <a:r>
              <a:rPr lang="zh-CN" altLang="en-US"/>
              <a:t>刚刚被加入</a:t>
            </a:r>
            <a:r>
              <a:rPr lang="en-US" altLang="zh-CN"/>
              <a:t>Ceph</a:t>
            </a:r>
            <a:r>
              <a:rPr lang="zh-CN" altLang="en-US"/>
              <a:t>集群后，便会处于这一状态。而一个出现故障的</a:t>
            </a:r>
            <a:r>
              <a:rPr lang="en-US" altLang="zh-CN"/>
              <a:t>OSD</a:t>
            </a:r>
            <a:r>
              <a:rPr lang="zh-CN" altLang="en-US"/>
              <a:t>被修复后，重新加入</a:t>
            </a:r>
            <a:r>
              <a:rPr lang="en-US" altLang="zh-CN"/>
              <a:t>Ceph</a:t>
            </a:r>
            <a:r>
              <a:rPr lang="zh-CN" altLang="en-US"/>
              <a:t>集群时，也是处于这一状态；</a:t>
            </a:r>
          </a:p>
          <a:p>
            <a:pPr lvl="1"/>
            <a:r>
              <a:rPr lang="en-US" altLang="zh-CN" smtClean="0"/>
              <a:t>Down</a:t>
            </a:r>
            <a:r>
              <a:rPr lang="zh-CN" altLang="en-US"/>
              <a:t>且</a:t>
            </a:r>
            <a:r>
              <a:rPr lang="en-US" altLang="zh-CN"/>
              <a:t>in</a:t>
            </a:r>
            <a:r>
              <a:rPr lang="zh-CN" altLang="en-US"/>
              <a:t>：说明该</a:t>
            </a:r>
            <a:r>
              <a:rPr lang="en-US" altLang="zh-CN"/>
              <a:t>OSD</a:t>
            </a:r>
            <a:r>
              <a:rPr lang="zh-CN" altLang="en-US"/>
              <a:t>发生异常，但仍然承载着至少一个</a:t>
            </a:r>
            <a:r>
              <a:rPr lang="en-US" altLang="zh-CN"/>
              <a:t>PG</a:t>
            </a:r>
            <a:r>
              <a:rPr lang="zh-CN" altLang="en-US"/>
              <a:t>，其中仍然存储着数据。这种状态下的</a:t>
            </a:r>
            <a:r>
              <a:rPr lang="en-US" altLang="zh-CN"/>
              <a:t>OSD</a:t>
            </a:r>
            <a:r>
              <a:rPr lang="zh-CN" altLang="en-US"/>
              <a:t>刚刚被发现存在异常，可能仍能恢复正常，也可能会彻底无法工作；</a:t>
            </a:r>
          </a:p>
          <a:p>
            <a:pPr lvl="1"/>
            <a:r>
              <a:rPr lang="en-US" altLang="zh-CN" smtClean="0"/>
              <a:t>Down</a:t>
            </a:r>
            <a:r>
              <a:rPr lang="zh-CN" altLang="en-US"/>
              <a:t>且</a:t>
            </a:r>
            <a:r>
              <a:rPr lang="en-US" altLang="zh-CN"/>
              <a:t>out</a:t>
            </a:r>
            <a:r>
              <a:rPr lang="zh-CN" altLang="en-US"/>
              <a:t>：说明该</a:t>
            </a:r>
            <a:r>
              <a:rPr lang="en-US" altLang="zh-CN"/>
              <a:t>OSD</a:t>
            </a:r>
            <a:r>
              <a:rPr lang="zh-CN" altLang="en-US"/>
              <a:t>已经彻底发生故障，且已经不再承载任何</a:t>
            </a:r>
            <a:r>
              <a:rPr lang="en-US" altLang="zh-CN"/>
              <a:t>PG</a:t>
            </a:r>
            <a:r>
              <a:rPr lang="zh-CN" altLang="en-US"/>
              <a:t>。</a:t>
            </a:r>
          </a:p>
          <a:p>
            <a:endParaRPr lang="zh-CN" altLang="en-US"/>
          </a:p>
        </p:txBody>
      </p:sp>
    </p:spTree>
    <p:extLst>
      <p:ext uri="{BB962C8B-B14F-4D97-AF65-F5344CB8AC3E}">
        <p14:creationId xmlns:p14="http://schemas.microsoft.com/office/powerpoint/2010/main" val="3527638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CRUSH</a:t>
            </a:r>
            <a:r>
              <a:rPr lang="zh-CN" altLang="en-US" smtClean="0"/>
              <a:t>映射</a:t>
            </a:r>
            <a:endParaRPr lang="zh-CN" altLang="en-US"/>
          </a:p>
        </p:txBody>
      </p:sp>
      <p:sp>
        <p:nvSpPr>
          <p:cNvPr id="3" name="内容占位符 2"/>
          <p:cNvSpPr>
            <a:spLocks noGrp="1"/>
          </p:cNvSpPr>
          <p:nvPr>
            <p:ph idx="1"/>
          </p:nvPr>
        </p:nvSpPr>
        <p:spPr>
          <a:xfrm>
            <a:off x="838200" y="1276985"/>
            <a:ext cx="10515600" cy="5233984"/>
          </a:xfrm>
        </p:spPr>
        <p:txBody>
          <a:bodyPr>
            <a:noAutofit/>
          </a:bodyPr>
          <a:lstStyle/>
          <a:p>
            <a:r>
              <a:rPr lang="en-US" altLang="zh-CN" sz="2000"/>
              <a:t>Client</a:t>
            </a:r>
            <a:r>
              <a:rPr lang="zh-CN" altLang="en-US" sz="2000"/>
              <a:t>从</a:t>
            </a:r>
            <a:r>
              <a:rPr lang="en-US" altLang="zh-CN" sz="2000"/>
              <a:t>Monitors</a:t>
            </a:r>
            <a:r>
              <a:rPr lang="zh-CN" altLang="en-US" sz="2000"/>
              <a:t>中得到</a:t>
            </a:r>
            <a:r>
              <a:rPr lang="en-US" altLang="zh-CN" sz="2000"/>
              <a:t>CRUSH MAP</a:t>
            </a:r>
            <a:r>
              <a:rPr lang="zh-CN" altLang="en-US" sz="2000"/>
              <a:t>、</a:t>
            </a:r>
            <a:r>
              <a:rPr lang="en-US" altLang="zh-CN" sz="2000"/>
              <a:t>OSD MAP</a:t>
            </a:r>
            <a:r>
              <a:rPr lang="zh-CN" altLang="en-US" sz="2000"/>
              <a:t>、</a:t>
            </a:r>
            <a:r>
              <a:rPr lang="en-US" altLang="zh-CN" sz="2000"/>
              <a:t>CRUSH Ruleset</a:t>
            </a:r>
            <a:r>
              <a:rPr lang="zh-CN" altLang="en-US" sz="2000"/>
              <a:t>，然后使用</a:t>
            </a:r>
            <a:r>
              <a:rPr lang="en-US" altLang="zh-CN" sz="2000"/>
              <a:t>CRUSH</a:t>
            </a:r>
            <a:r>
              <a:rPr lang="zh-CN" altLang="en-US" sz="2000"/>
              <a:t>算法计算出</a:t>
            </a:r>
            <a:r>
              <a:rPr lang="en-US" altLang="zh-CN" sz="2000"/>
              <a:t>Object</a:t>
            </a:r>
            <a:r>
              <a:rPr lang="zh-CN" altLang="en-US" sz="2000"/>
              <a:t>所在的</a:t>
            </a:r>
            <a:r>
              <a:rPr lang="en-US" altLang="zh-CN" sz="2000"/>
              <a:t>OSD set</a:t>
            </a:r>
            <a:r>
              <a:rPr lang="zh-CN" altLang="en-US" sz="2000"/>
              <a:t>。所以</a:t>
            </a:r>
            <a:r>
              <a:rPr lang="en-US" altLang="zh-CN" sz="2000"/>
              <a:t>Ceph</a:t>
            </a:r>
            <a:r>
              <a:rPr lang="zh-CN" altLang="en-US" sz="2000"/>
              <a:t>不需要</a:t>
            </a:r>
            <a:r>
              <a:rPr lang="en-US" altLang="zh-CN" sz="2000"/>
              <a:t>Name</a:t>
            </a:r>
            <a:r>
              <a:rPr lang="zh-CN" altLang="en-US" sz="2000"/>
              <a:t>服务器，</a:t>
            </a:r>
            <a:r>
              <a:rPr lang="en-US" altLang="zh-CN" sz="2000"/>
              <a:t>Client</a:t>
            </a:r>
            <a:r>
              <a:rPr lang="zh-CN" altLang="en-US" sz="2000"/>
              <a:t>直接和</a:t>
            </a:r>
            <a:r>
              <a:rPr lang="en-US" altLang="zh-CN" sz="2000"/>
              <a:t>OSD</a:t>
            </a:r>
            <a:r>
              <a:rPr lang="zh-CN" altLang="en-US" sz="2000"/>
              <a:t>进行通信。伪代码如下所示</a:t>
            </a:r>
            <a:r>
              <a:rPr lang="zh-CN" altLang="en-US" sz="2000" smtClean="0"/>
              <a:t>：</a:t>
            </a:r>
            <a:endParaRPr lang="zh-CN" altLang="en-US" sz="2000"/>
          </a:p>
          <a:p>
            <a:pPr marL="457200" lvl="1" indent="0">
              <a:buNone/>
            </a:pPr>
            <a:r>
              <a:rPr lang="en-US" altLang="zh-CN" sz="1800" smtClean="0"/>
              <a:t>locator </a:t>
            </a:r>
            <a:r>
              <a:rPr lang="en-US" altLang="zh-CN" sz="1800"/>
              <a:t>= </a:t>
            </a:r>
            <a:r>
              <a:rPr lang="en-US" altLang="zh-CN" sz="1800" smtClean="0"/>
              <a:t>object_name</a:t>
            </a:r>
          </a:p>
          <a:p>
            <a:pPr marL="457200" lvl="1" indent="0">
              <a:buNone/>
            </a:pPr>
            <a:r>
              <a:rPr lang="en-US" altLang="zh-CN" sz="1800" smtClean="0"/>
              <a:t>obj_hash </a:t>
            </a:r>
            <a:r>
              <a:rPr lang="en-US" altLang="zh-CN" sz="1800"/>
              <a:t>= </a:t>
            </a:r>
            <a:r>
              <a:rPr lang="en-US" altLang="zh-CN" sz="1800" smtClean="0"/>
              <a:t>hash(locator)</a:t>
            </a:r>
          </a:p>
          <a:p>
            <a:pPr marL="457200" lvl="1" indent="0">
              <a:buNone/>
            </a:pPr>
            <a:r>
              <a:rPr lang="en-US" altLang="zh-CN" sz="1800" smtClean="0"/>
              <a:t>pg </a:t>
            </a:r>
            <a:r>
              <a:rPr lang="en-US" altLang="zh-CN" sz="1800"/>
              <a:t>= obj_hash % </a:t>
            </a:r>
            <a:r>
              <a:rPr lang="en-US" altLang="zh-CN" sz="1800" smtClean="0"/>
              <a:t>num_pg</a:t>
            </a:r>
          </a:p>
          <a:p>
            <a:pPr marL="457200" lvl="1" indent="0">
              <a:buNone/>
            </a:pPr>
            <a:r>
              <a:rPr lang="en-US" altLang="zh-CN" sz="1800" smtClean="0"/>
              <a:t>osds_for_pg </a:t>
            </a:r>
            <a:r>
              <a:rPr lang="en-US" altLang="zh-CN" sz="1800"/>
              <a:t>= crush(pg)  # returns a list of </a:t>
            </a:r>
            <a:r>
              <a:rPr lang="en-US" altLang="zh-CN" sz="1800" smtClean="0"/>
              <a:t>osds</a:t>
            </a:r>
          </a:p>
          <a:p>
            <a:pPr marL="457200" lvl="1" indent="0">
              <a:buNone/>
            </a:pPr>
            <a:r>
              <a:rPr lang="en-US" altLang="zh-CN" sz="1800" smtClean="0"/>
              <a:t>primary </a:t>
            </a:r>
            <a:r>
              <a:rPr lang="en-US" altLang="zh-CN" sz="1800"/>
              <a:t>= </a:t>
            </a:r>
            <a:r>
              <a:rPr lang="en-US" altLang="zh-CN" sz="1800" smtClean="0"/>
              <a:t>osds_for_pg[0]</a:t>
            </a:r>
          </a:p>
          <a:p>
            <a:pPr marL="457200" lvl="1" indent="0">
              <a:buNone/>
            </a:pPr>
            <a:r>
              <a:rPr lang="en-US" altLang="zh-CN" sz="1800" smtClean="0"/>
              <a:t>replicas </a:t>
            </a:r>
            <a:r>
              <a:rPr lang="en-US" altLang="zh-CN" sz="1800"/>
              <a:t>= osds_for_pg[1</a:t>
            </a:r>
            <a:r>
              <a:rPr lang="en-US" altLang="zh-CN" sz="1800" smtClean="0"/>
              <a:t>:]</a:t>
            </a:r>
          </a:p>
          <a:p>
            <a:pPr lvl="0"/>
            <a:r>
              <a:rPr lang="zh-CN" altLang="en-US" sz="2000"/>
              <a:t>这种数据映射的优点是</a:t>
            </a:r>
            <a:r>
              <a:rPr lang="zh-CN" altLang="en-US" sz="2000" smtClean="0"/>
              <a:t>：把</a:t>
            </a:r>
            <a:r>
              <a:rPr lang="en-US" altLang="zh-CN" sz="2000"/>
              <a:t>Object</a:t>
            </a:r>
            <a:r>
              <a:rPr lang="zh-CN" altLang="en-US" sz="2000"/>
              <a:t>分成组，这降低了需要追踪和处理</a:t>
            </a:r>
            <a:r>
              <a:rPr lang="en-US" altLang="zh-CN" sz="2000"/>
              <a:t>metadata</a:t>
            </a:r>
            <a:r>
              <a:rPr lang="zh-CN" altLang="en-US" sz="2000"/>
              <a:t>的数量</a:t>
            </a:r>
            <a:r>
              <a:rPr lang="en-US" altLang="zh-CN" sz="2000"/>
              <a:t>(</a:t>
            </a:r>
            <a:r>
              <a:rPr lang="zh-CN" altLang="en-US" sz="2000"/>
              <a:t>在全局的层面上，我们不需要追踪和处理每个</a:t>
            </a:r>
            <a:r>
              <a:rPr lang="en-US" altLang="zh-CN" sz="2000"/>
              <a:t>object</a:t>
            </a:r>
            <a:r>
              <a:rPr lang="zh-CN" altLang="en-US" sz="2000"/>
              <a:t>的</a:t>
            </a:r>
            <a:r>
              <a:rPr lang="en-US" altLang="zh-CN" sz="2000"/>
              <a:t>metadata</a:t>
            </a:r>
            <a:r>
              <a:rPr lang="zh-CN" altLang="en-US" sz="2000"/>
              <a:t>和</a:t>
            </a:r>
            <a:r>
              <a:rPr lang="en-US" altLang="zh-CN" sz="2000"/>
              <a:t>placement</a:t>
            </a:r>
            <a:r>
              <a:rPr lang="zh-CN" altLang="en-US" sz="2000"/>
              <a:t>，只需要管理</a:t>
            </a:r>
            <a:r>
              <a:rPr lang="en-US" altLang="zh-CN" sz="2000"/>
              <a:t>PG</a:t>
            </a:r>
            <a:r>
              <a:rPr lang="zh-CN" altLang="en-US" sz="2000"/>
              <a:t>的</a:t>
            </a:r>
            <a:r>
              <a:rPr lang="en-US" altLang="zh-CN" sz="2000"/>
              <a:t>metadata</a:t>
            </a:r>
            <a:r>
              <a:rPr lang="zh-CN" altLang="en-US" sz="2000"/>
              <a:t>就可以了。</a:t>
            </a:r>
            <a:r>
              <a:rPr lang="en-US" altLang="zh-CN" sz="2000"/>
              <a:t>PG</a:t>
            </a:r>
            <a:r>
              <a:rPr lang="zh-CN" altLang="en-US" sz="2000"/>
              <a:t>的数量级远远低于</a:t>
            </a:r>
            <a:r>
              <a:rPr lang="en-US" altLang="zh-CN" sz="2000"/>
              <a:t>object</a:t>
            </a:r>
            <a:r>
              <a:rPr lang="zh-CN" altLang="en-US" sz="2000"/>
              <a:t>的数量级</a:t>
            </a:r>
            <a:r>
              <a:rPr lang="en-US" altLang="zh-CN" sz="2000"/>
              <a:t>)</a:t>
            </a:r>
            <a:r>
              <a:rPr lang="zh-CN" altLang="en-US" sz="2000" smtClean="0"/>
              <a:t>。增加</a:t>
            </a:r>
            <a:r>
              <a:rPr lang="en-US" altLang="zh-CN" sz="2000"/>
              <a:t>PG</a:t>
            </a:r>
            <a:r>
              <a:rPr lang="zh-CN" altLang="en-US" sz="2000"/>
              <a:t>的数量可以均衡每个</a:t>
            </a:r>
            <a:r>
              <a:rPr lang="en-US" altLang="zh-CN" sz="2000"/>
              <a:t>OSD</a:t>
            </a:r>
            <a:r>
              <a:rPr lang="zh-CN" altLang="en-US" sz="2000"/>
              <a:t>的负载，提高并行度</a:t>
            </a:r>
            <a:r>
              <a:rPr lang="zh-CN" altLang="en-US" sz="2000" smtClean="0"/>
              <a:t>。分隔</a:t>
            </a:r>
            <a:r>
              <a:rPr lang="zh-CN" altLang="en-US" sz="2000"/>
              <a:t>故障域，提高数据的可靠性</a:t>
            </a:r>
            <a:r>
              <a:rPr lang="zh-CN" altLang="en-US" sz="2000" smtClean="0"/>
              <a:t>。</a:t>
            </a:r>
            <a:endParaRPr lang="zh-CN" altLang="en-US" sz="2000"/>
          </a:p>
          <a:p>
            <a:pPr marL="457200" lvl="1" indent="0">
              <a:buNone/>
            </a:pPr>
            <a:endParaRPr lang="zh-CN" altLang="en-US"/>
          </a:p>
        </p:txBody>
      </p:sp>
    </p:spTree>
    <p:extLst>
      <p:ext uri="{BB962C8B-B14F-4D97-AF65-F5344CB8AC3E}">
        <p14:creationId xmlns:p14="http://schemas.microsoft.com/office/powerpoint/2010/main" val="1664821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smtClean="0"/>
              <a:t>存储产品的四大中心</a:t>
            </a:r>
            <a:endParaRPr lang="zh-CN" altLang="en-US"/>
          </a:p>
        </p:txBody>
      </p:sp>
      <p:pic>
        <p:nvPicPr>
          <p:cNvPr id="5" name="图片 4"/>
          <p:cNvPicPr>
            <a:picLocks noChangeAspect="1"/>
          </p:cNvPicPr>
          <p:nvPr/>
        </p:nvPicPr>
        <p:blipFill>
          <a:blip r:embed="rId2"/>
          <a:stretch>
            <a:fillRect/>
          </a:stretch>
        </p:blipFill>
        <p:spPr>
          <a:xfrm>
            <a:off x="2964628" y="1189072"/>
            <a:ext cx="6590337" cy="5322965"/>
          </a:xfrm>
          <a:prstGeom prst="rect">
            <a:avLst/>
          </a:prstGeom>
        </p:spPr>
      </p:pic>
    </p:spTree>
    <p:extLst>
      <p:ext uri="{BB962C8B-B14F-4D97-AF65-F5344CB8AC3E}">
        <p14:creationId xmlns:p14="http://schemas.microsoft.com/office/powerpoint/2010/main" val="3814191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数据操作流程</a:t>
            </a:r>
            <a:endParaRPr lang="zh-CN" altLang="en-US"/>
          </a:p>
        </p:txBody>
      </p:sp>
      <p:sp>
        <p:nvSpPr>
          <p:cNvPr id="3" name="内容占位符 2"/>
          <p:cNvSpPr>
            <a:spLocks noGrp="1"/>
          </p:cNvSpPr>
          <p:nvPr>
            <p:ph idx="1"/>
          </p:nvPr>
        </p:nvSpPr>
        <p:spPr>
          <a:xfrm>
            <a:off x="385589" y="966651"/>
            <a:ext cx="5067759" cy="4661672"/>
          </a:xfrm>
        </p:spPr>
        <p:txBody>
          <a:bodyPr>
            <a:noAutofit/>
          </a:bodyPr>
          <a:lstStyle/>
          <a:p>
            <a:r>
              <a:rPr lang="zh-CN" altLang="en-US" sz="1800"/>
              <a:t>当某个</a:t>
            </a:r>
            <a:r>
              <a:rPr lang="en-US" altLang="zh-CN" sz="1800"/>
              <a:t>client</a:t>
            </a:r>
            <a:r>
              <a:rPr lang="zh-CN" altLang="en-US" sz="1800"/>
              <a:t>需要向</a:t>
            </a:r>
            <a:r>
              <a:rPr lang="en-US" altLang="zh-CN" sz="1800"/>
              <a:t>Ceph</a:t>
            </a:r>
            <a:r>
              <a:rPr lang="zh-CN" altLang="en-US" sz="1800"/>
              <a:t>集群写入一个</a:t>
            </a:r>
            <a:r>
              <a:rPr lang="en-US" altLang="zh-CN" sz="1800"/>
              <a:t>file</a:t>
            </a:r>
            <a:r>
              <a:rPr lang="zh-CN" altLang="en-US" sz="1800"/>
              <a:t>时，首先需要在本地</a:t>
            </a:r>
            <a:r>
              <a:rPr lang="zh-CN" altLang="en-US" sz="1800" smtClean="0"/>
              <a:t>完成寻址</a:t>
            </a:r>
            <a:r>
              <a:rPr lang="zh-CN" altLang="en-US" sz="1800"/>
              <a:t>流程，将</a:t>
            </a:r>
            <a:r>
              <a:rPr lang="en-US" altLang="zh-CN" sz="1800"/>
              <a:t>file</a:t>
            </a:r>
            <a:r>
              <a:rPr lang="zh-CN" altLang="en-US" sz="1800"/>
              <a:t>变为一个</a:t>
            </a:r>
            <a:r>
              <a:rPr lang="en-US" altLang="zh-CN" sz="1800"/>
              <a:t>object</a:t>
            </a:r>
            <a:r>
              <a:rPr lang="zh-CN" altLang="en-US" sz="1800"/>
              <a:t>，然后找出存储该</a:t>
            </a:r>
            <a:r>
              <a:rPr lang="en-US" altLang="zh-CN" sz="1800"/>
              <a:t>object</a:t>
            </a:r>
            <a:r>
              <a:rPr lang="zh-CN" altLang="en-US" sz="1800"/>
              <a:t>的一组三个</a:t>
            </a:r>
            <a:r>
              <a:rPr lang="en-US" altLang="zh-CN" sz="1800"/>
              <a:t>OSD</a:t>
            </a:r>
            <a:r>
              <a:rPr lang="zh-CN" altLang="en-US" sz="1800"/>
              <a:t>。这三个</a:t>
            </a:r>
            <a:r>
              <a:rPr lang="en-US" altLang="zh-CN" sz="1800"/>
              <a:t>OSD</a:t>
            </a:r>
            <a:r>
              <a:rPr lang="zh-CN" altLang="en-US" sz="1800"/>
              <a:t>具有各自不同的序号，序号最靠前的那个</a:t>
            </a:r>
            <a:r>
              <a:rPr lang="en-US" altLang="zh-CN" sz="1800"/>
              <a:t>OSD</a:t>
            </a:r>
            <a:r>
              <a:rPr lang="zh-CN" altLang="en-US" sz="1800"/>
              <a:t>就是这一组中的</a:t>
            </a:r>
            <a:r>
              <a:rPr lang="en-US" altLang="zh-CN" sz="1800"/>
              <a:t>Primary OSD</a:t>
            </a:r>
            <a:r>
              <a:rPr lang="zh-CN" altLang="en-US" sz="1800"/>
              <a:t>，而后两个则依次是</a:t>
            </a:r>
            <a:r>
              <a:rPr lang="en-US" altLang="zh-CN" sz="1800"/>
              <a:t>Secondary OSD</a:t>
            </a:r>
            <a:r>
              <a:rPr lang="zh-CN" altLang="en-US" sz="1800"/>
              <a:t>和</a:t>
            </a:r>
            <a:r>
              <a:rPr lang="en-US" altLang="zh-CN" sz="1800"/>
              <a:t>Tertiary OSD</a:t>
            </a:r>
            <a:r>
              <a:rPr lang="zh-CN" altLang="en-US" sz="1800" smtClean="0"/>
              <a:t>。</a:t>
            </a:r>
            <a:endParaRPr lang="zh-CN" altLang="en-US" sz="1800"/>
          </a:p>
          <a:p>
            <a:r>
              <a:rPr lang="zh-CN" altLang="en-US" sz="1800"/>
              <a:t>找出三个</a:t>
            </a:r>
            <a:r>
              <a:rPr lang="en-US" altLang="zh-CN" sz="1800"/>
              <a:t>OSD</a:t>
            </a:r>
            <a:r>
              <a:rPr lang="zh-CN" altLang="en-US" sz="1800"/>
              <a:t>后，</a:t>
            </a:r>
            <a:r>
              <a:rPr lang="en-US" altLang="zh-CN" sz="1800"/>
              <a:t>client</a:t>
            </a:r>
            <a:r>
              <a:rPr lang="zh-CN" altLang="en-US" sz="1800"/>
              <a:t>将直接和</a:t>
            </a:r>
            <a:r>
              <a:rPr lang="en-US" altLang="zh-CN" sz="1800"/>
              <a:t>Primary OSD</a:t>
            </a:r>
            <a:r>
              <a:rPr lang="zh-CN" altLang="en-US" sz="1800"/>
              <a:t>通信，发起写入操作（步骤</a:t>
            </a:r>
            <a:r>
              <a:rPr lang="en-US" altLang="zh-CN" sz="1800"/>
              <a:t>1</a:t>
            </a:r>
            <a:r>
              <a:rPr lang="zh-CN" altLang="en-US" sz="1800"/>
              <a:t>）。</a:t>
            </a:r>
            <a:r>
              <a:rPr lang="en-US" altLang="zh-CN" sz="1800"/>
              <a:t>Primary OSD</a:t>
            </a:r>
            <a:r>
              <a:rPr lang="zh-CN" altLang="en-US" sz="1800"/>
              <a:t>收到请求后，分别向</a:t>
            </a:r>
            <a:r>
              <a:rPr lang="en-US" altLang="zh-CN" sz="1800"/>
              <a:t>Secondary OSD</a:t>
            </a:r>
            <a:r>
              <a:rPr lang="zh-CN" altLang="en-US" sz="1800"/>
              <a:t>和</a:t>
            </a:r>
            <a:r>
              <a:rPr lang="en-US" altLang="zh-CN" sz="1800"/>
              <a:t>Tertiary OSD</a:t>
            </a:r>
            <a:r>
              <a:rPr lang="zh-CN" altLang="en-US" sz="1800"/>
              <a:t>发起写入操作（步骤</a:t>
            </a:r>
            <a:r>
              <a:rPr lang="en-US" altLang="zh-CN" sz="1800"/>
              <a:t>2</a:t>
            </a:r>
            <a:r>
              <a:rPr lang="zh-CN" altLang="en-US" sz="1800"/>
              <a:t>、</a:t>
            </a:r>
            <a:r>
              <a:rPr lang="en-US" altLang="zh-CN" sz="1800"/>
              <a:t>3</a:t>
            </a:r>
            <a:r>
              <a:rPr lang="zh-CN" altLang="en-US" sz="1800"/>
              <a:t>）。当</a:t>
            </a:r>
            <a:r>
              <a:rPr lang="en-US" altLang="zh-CN" sz="1800"/>
              <a:t>Secondary OSD</a:t>
            </a:r>
            <a:r>
              <a:rPr lang="zh-CN" altLang="en-US" sz="1800"/>
              <a:t>和</a:t>
            </a:r>
            <a:r>
              <a:rPr lang="en-US" altLang="zh-CN" sz="1800"/>
              <a:t>Tertiary OSD</a:t>
            </a:r>
            <a:r>
              <a:rPr lang="zh-CN" altLang="en-US" sz="1800"/>
              <a:t>各自完成写入操作后，将分别向</a:t>
            </a:r>
            <a:r>
              <a:rPr lang="en-US" altLang="zh-CN" sz="1800"/>
              <a:t>Primary OSD</a:t>
            </a:r>
            <a:r>
              <a:rPr lang="zh-CN" altLang="en-US" sz="1800"/>
              <a:t>发送确认信息（步骤</a:t>
            </a:r>
            <a:r>
              <a:rPr lang="en-US" altLang="zh-CN" sz="1800"/>
              <a:t>4</a:t>
            </a:r>
            <a:r>
              <a:rPr lang="zh-CN" altLang="en-US" sz="1800"/>
              <a:t>、</a:t>
            </a:r>
            <a:r>
              <a:rPr lang="en-US" altLang="zh-CN" sz="1800"/>
              <a:t>5</a:t>
            </a:r>
            <a:r>
              <a:rPr lang="zh-CN" altLang="en-US" sz="1800"/>
              <a:t>）。当</a:t>
            </a:r>
            <a:r>
              <a:rPr lang="en-US" altLang="zh-CN" sz="1800"/>
              <a:t>Primary OSD</a:t>
            </a:r>
            <a:r>
              <a:rPr lang="zh-CN" altLang="en-US" sz="1800"/>
              <a:t>确信其他两个</a:t>
            </a:r>
            <a:r>
              <a:rPr lang="en-US" altLang="zh-CN" sz="1800"/>
              <a:t>OSD</a:t>
            </a:r>
            <a:r>
              <a:rPr lang="zh-CN" altLang="en-US" sz="1800"/>
              <a:t>的写入完成后，则自己也完成数据写入，并向</a:t>
            </a:r>
            <a:r>
              <a:rPr lang="en-US" altLang="zh-CN" sz="1800"/>
              <a:t>client</a:t>
            </a:r>
            <a:r>
              <a:rPr lang="zh-CN" altLang="en-US" sz="1800"/>
              <a:t>确认</a:t>
            </a:r>
            <a:r>
              <a:rPr lang="en-US" altLang="zh-CN" sz="1800"/>
              <a:t>object</a:t>
            </a:r>
            <a:r>
              <a:rPr lang="zh-CN" altLang="en-US" sz="1800"/>
              <a:t>写入操作完成（步骤</a:t>
            </a:r>
            <a:r>
              <a:rPr lang="en-US" altLang="zh-CN" sz="1800"/>
              <a:t>6</a:t>
            </a:r>
            <a:r>
              <a:rPr lang="zh-CN" altLang="en-US" sz="1800"/>
              <a:t>）</a:t>
            </a:r>
            <a:r>
              <a:rPr lang="zh-CN" altLang="en-US" sz="1800" smtClean="0"/>
              <a:t>。</a:t>
            </a:r>
            <a:endParaRPr lang="zh-CN" altLang="en-US" sz="1800"/>
          </a:p>
          <a:p>
            <a:r>
              <a:rPr lang="zh-CN" altLang="en-US" sz="1800"/>
              <a:t>之所以采用这样的写入流程，本质上是为了保证写入过程中的可靠性，尽可能避免造成数据丢失。同时，由于</a:t>
            </a:r>
            <a:r>
              <a:rPr lang="en-US" altLang="zh-CN" sz="1800"/>
              <a:t>client</a:t>
            </a:r>
            <a:r>
              <a:rPr lang="zh-CN" altLang="en-US" sz="1800"/>
              <a:t>只需要向</a:t>
            </a:r>
            <a:r>
              <a:rPr lang="en-US" altLang="zh-CN" sz="1800"/>
              <a:t>Primary OSD</a:t>
            </a:r>
            <a:r>
              <a:rPr lang="zh-CN" altLang="en-US" sz="1800"/>
              <a:t>发送数据，因此，在</a:t>
            </a:r>
            <a:r>
              <a:rPr lang="en-US" altLang="zh-CN" sz="1800"/>
              <a:t>Internet</a:t>
            </a:r>
            <a:r>
              <a:rPr lang="zh-CN" altLang="en-US" sz="1800"/>
              <a:t>使用场景下的外网带宽和整体访问延迟又得到了一定程度的优化。</a:t>
            </a:r>
          </a:p>
        </p:txBody>
      </p:sp>
      <p:pic>
        <p:nvPicPr>
          <p:cNvPr id="5" name="图片 4"/>
          <p:cNvPicPr>
            <a:picLocks noChangeAspect="1"/>
          </p:cNvPicPr>
          <p:nvPr/>
        </p:nvPicPr>
        <p:blipFill>
          <a:blip r:embed="rId2"/>
          <a:stretch>
            <a:fillRect/>
          </a:stretch>
        </p:blipFill>
        <p:spPr>
          <a:xfrm>
            <a:off x="6144210" y="966651"/>
            <a:ext cx="5662201" cy="5049282"/>
          </a:xfrm>
          <a:prstGeom prst="rect">
            <a:avLst/>
          </a:prstGeom>
        </p:spPr>
      </p:pic>
    </p:spTree>
    <p:extLst>
      <p:ext uri="{BB962C8B-B14F-4D97-AF65-F5344CB8AC3E}">
        <p14:creationId xmlns:p14="http://schemas.microsoft.com/office/powerpoint/2010/main" val="216020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数据操作流程</a:t>
            </a:r>
            <a:endParaRPr lang="zh-CN" altLang="en-US"/>
          </a:p>
        </p:txBody>
      </p:sp>
      <p:sp>
        <p:nvSpPr>
          <p:cNvPr id="3" name="内容占位符 2"/>
          <p:cNvSpPr>
            <a:spLocks noGrp="1"/>
          </p:cNvSpPr>
          <p:nvPr>
            <p:ph idx="1"/>
          </p:nvPr>
        </p:nvSpPr>
        <p:spPr>
          <a:xfrm>
            <a:off x="385589" y="966651"/>
            <a:ext cx="5286375" cy="5213812"/>
          </a:xfrm>
        </p:spPr>
        <p:txBody>
          <a:bodyPr>
            <a:noAutofit/>
          </a:bodyPr>
          <a:lstStyle/>
          <a:p>
            <a:r>
              <a:rPr lang="zh-CN" altLang="en-US" sz="2400" smtClean="0"/>
              <a:t>高</a:t>
            </a:r>
            <a:r>
              <a:rPr lang="zh-CN" altLang="en-US" sz="2400"/>
              <a:t>性能</a:t>
            </a:r>
            <a:r>
              <a:rPr lang="zh-CN" altLang="en-US" sz="2400" smtClean="0"/>
              <a:t>：</a:t>
            </a:r>
            <a:endParaRPr lang="zh-CN" altLang="en-US" sz="2400"/>
          </a:p>
          <a:p>
            <a:pPr lvl="1"/>
            <a:r>
              <a:rPr lang="en-US" altLang="zh-CN" sz="1800"/>
              <a:t>Client</a:t>
            </a:r>
            <a:r>
              <a:rPr lang="zh-CN" altLang="en-US" sz="1800"/>
              <a:t>和</a:t>
            </a:r>
            <a:r>
              <a:rPr lang="en-US" altLang="zh-CN" sz="1800"/>
              <a:t>Server</a:t>
            </a:r>
            <a:r>
              <a:rPr lang="zh-CN" altLang="en-US" sz="1800"/>
              <a:t>直接通信，不需要代理和</a:t>
            </a:r>
            <a:r>
              <a:rPr lang="zh-CN" altLang="en-US" sz="1800" smtClean="0"/>
              <a:t>转发</a:t>
            </a:r>
            <a:endParaRPr lang="zh-CN" altLang="en-US"/>
          </a:p>
          <a:p>
            <a:pPr lvl="1"/>
            <a:r>
              <a:rPr lang="zh-CN" altLang="en-US" sz="1800"/>
              <a:t>多个</a:t>
            </a:r>
            <a:r>
              <a:rPr lang="en-US" altLang="zh-CN" sz="1800"/>
              <a:t>OSD</a:t>
            </a:r>
            <a:r>
              <a:rPr lang="zh-CN" altLang="en-US" sz="1800"/>
              <a:t>带来的高并发度。</a:t>
            </a:r>
            <a:r>
              <a:rPr lang="en-US" altLang="zh-CN" sz="1800"/>
              <a:t>objects</a:t>
            </a:r>
            <a:r>
              <a:rPr lang="zh-CN" altLang="en-US" sz="1800"/>
              <a:t>是分布在所有</a:t>
            </a:r>
            <a:r>
              <a:rPr lang="en-US" altLang="zh-CN" sz="1800"/>
              <a:t>OSD</a:t>
            </a:r>
            <a:r>
              <a:rPr lang="zh-CN" altLang="en-US" sz="1800"/>
              <a:t>上。</a:t>
            </a:r>
          </a:p>
          <a:p>
            <a:pPr lvl="1"/>
            <a:r>
              <a:rPr lang="zh-CN" altLang="en-US" sz="1800" smtClean="0"/>
              <a:t>负载</a:t>
            </a:r>
            <a:r>
              <a:rPr lang="zh-CN" altLang="en-US" sz="1800"/>
              <a:t>均衡。每个</a:t>
            </a:r>
            <a:r>
              <a:rPr lang="en-US" altLang="zh-CN" sz="1800"/>
              <a:t>OSD</a:t>
            </a:r>
            <a:r>
              <a:rPr lang="zh-CN" altLang="en-US" sz="1800"/>
              <a:t>都有权重值</a:t>
            </a:r>
            <a:r>
              <a:rPr lang="en-US" altLang="zh-CN" sz="1800"/>
              <a:t>(</a:t>
            </a:r>
            <a:r>
              <a:rPr lang="zh-CN" altLang="en-US" sz="1800"/>
              <a:t>现在以容量为权重</a:t>
            </a:r>
            <a:r>
              <a:rPr lang="en-US" altLang="zh-CN" sz="1800"/>
              <a:t>)</a:t>
            </a:r>
            <a:r>
              <a:rPr lang="zh-CN" altLang="en-US" sz="1800" smtClean="0"/>
              <a:t>。</a:t>
            </a:r>
            <a:endParaRPr lang="zh-CN" altLang="en-US"/>
          </a:p>
          <a:p>
            <a:pPr lvl="1"/>
            <a:r>
              <a:rPr lang="en-US" altLang="zh-CN" sz="1800"/>
              <a:t>client</a:t>
            </a:r>
            <a:r>
              <a:rPr lang="zh-CN" altLang="en-US" sz="1800"/>
              <a:t>不需要负责副本的复制</a:t>
            </a:r>
            <a:r>
              <a:rPr lang="en-US" altLang="zh-CN" sz="1800"/>
              <a:t>(</a:t>
            </a:r>
            <a:r>
              <a:rPr lang="zh-CN" altLang="en-US" sz="1800"/>
              <a:t>由</a:t>
            </a:r>
            <a:r>
              <a:rPr lang="en-US" altLang="zh-CN" sz="1800"/>
              <a:t>primary</a:t>
            </a:r>
            <a:r>
              <a:rPr lang="zh-CN" altLang="en-US" sz="1800"/>
              <a:t>负责</a:t>
            </a:r>
            <a:r>
              <a:rPr lang="en-US" altLang="zh-CN" sz="1800"/>
              <a:t>),</a:t>
            </a:r>
            <a:r>
              <a:rPr lang="zh-CN" altLang="en-US" sz="1800"/>
              <a:t>这降低了</a:t>
            </a:r>
            <a:r>
              <a:rPr lang="en-US" altLang="zh-CN" sz="1800"/>
              <a:t>client</a:t>
            </a:r>
            <a:r>
              <a:rPr lang="zh-CN" altLang="en-US" sz="1800"/>
              <a:t>的网络消耗。</a:t>
            </a:r>
          </a:p>
          <a:p>
            <a:r>
              <a:rPr lang="zh-CN" altLang="en-US" sz="2400" smtClean="0"/>
              <a:t>高</a:t>
            </a:r>
            <a:r>
              <a:rPr lang="zh-CN" altLang="en-US" sz="2400"/>
              <a:t>可靠性：</a:t>
            </a:r>
          </a:p>
          <a:p>
            <a:pPr lvl="1"/>
            <a:r>
              <a:rPr lang="zh-CN" altLang="en-US" sz="1800" smtClean="0"/>
              <a:t>数据</a:t>
            </a:r>
            <a:r>
              <a:rPr lang="zh-CN" altLang="en-US" sz="1800"/>
              <a:t>多副本。可配置的</a:t>
            </a:r>
            <a:r>
              <a:rPr lang="en-US" altLang="zh-CN" sz="1800"/>
              <a:t>per-pool</a:t>
            </a:r>
            <a:r>
              <a:rPr lang="zh-CN" altLang="en-US" sz="1800"/>
              <a:t>副本策略和故障域布局，支持强一致性。</a:t>
            </a:r>
          </a:p>
          <a:p>
            <a:pPr lvl="1"/>
            <a:r>
              <a:rPr lang="zh-CN" altLang="en-US" sz="1800" smtClean="0"/>
              <a:t>没有</a:t>
            </a:r>
            <a:r>
              <a:rPr lang="zh-CN" altLang="en-US" sz="1800"/>
              <a:t>单点故障。可以忍受许多种故障场景；防止脑裂；单个组件可以滚动升级并在线替换。</a:t>
            </a:r>
          </a:p>
          <a:p>
            <a:pPr lvl="1"/>
            <a:r>
              <a:rPr lang="zh-CN" altLang="en-US" sz="1800" smtClean="0"/>
              <a:t>所有</a:t>
            </a:r>
            <a:r>
              <a:rPr lang="zh-CN" altLang="en-US" sz="1800"/>
              <a:t>故障的检测和自动恢复。恢复不需要人工介入，在恢复期间，可以保持正常的数据访问。</a:t>
            </a:r>
          </a:p>
          <a:p>
            <a:pPr lvl="1"/>
            <a:r>
              <a:rPr lang="zh-CN" altLang="en-US" sz="1800" smtClean="0"/>
              <a:t>并行</a:t>
            </a:r>
            <a:r>
              <a:rPr lang="zh-CN" altLang="en-US" sz="1800"/>
              <a:t>恢复。并行的恢复机制极大的降低了数据恢复时间，提高数据的可靠性。</a:t>
            </a:r>
          </a:p>
        </p:txBody>
      </p:sp>
      <p:pic>
        <p:nvPicPr>
          <p:cNvPr id="4" name="图片 3"/>
          <p:cNvPicPr>
            <a:picLocks noChangeAspect="1"/>
          </p:cNvPicPr>
          <p:nvPr/>
        </p:nvPicPr>
        <p:blipFill>
          <a:blip r:embed="rId2"/>
          <a:stretch>
            <a:fillRect/>
          </a:stretch>
        </p:blipFill>
        <p:spPr>
          <a:xfrm>
            <a:off x="5671964" y="966651"/>
            <a:ext cx="6432989" cy="3495180"/>
          </a:xfrm>
          <a:prstGeom prst="rect">
            <a:avLst/>
          </a:prstGeom>
        </p:spPr>
      </p:pic>
    </p:spTree>
    <p:extLst>
      <p:ext uri="{BB962C8B-B14F-4D97-AF65-F5344CB8AC3E}">
        <p14:creationId xmlns:p14="http://schemas.microsoft.com/office/powerpoint/2010/main" val="2090739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Ceph</a:t>
            </a:r>
            <a:r>
              <a:rPr lang="zh-CN" altLang="en-US" smtClean="0"/>
              <a:t>架构</a:t>
            </a:r>
            <a:endParaRPr lang="zh-CN" altLang="en-US"/>
          </a:p>
        </p:txBody>
      </p:sp>
      <p:pic>
        <p:nvPicPr>
          <p:cNvPr id="4" name="图片 3"/>
          <p:cNvPicPr>
            <a:picLocks noChangeAspect="1"/>
          </p:cNvPicPr>
          <p:nvPr/>
        </p:nvPicPr>
        <p:blipFill>
          <a:blip r:embed="rId2"/>
          <a:stretch>
            <a:fillRect/>
          </a:stretch>
        </p:blipFill>
        <p:spPr>
          <a:xfrm>
            <a:off x="1580116" y="966651"/>
            <a:ext cx="8632519" cy="5805319"/>
          </a:xfrm>
          <a:prstGeom prst="rect">
            <a:avLst/>
          </a:prstGeom>
        </p:spPr>
      </p:pic>
    </p:spTree>
    <p:extLst>
      <p:ext uri="{BB962C8B-B14F-4D97-AF65-F5344CB8AC3E}">
        <p14:creationId xmlns:p14="http://schemas.microsoft.com/office/powerpoint/2010/main" val="1173522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CRUSH</a:t>
            </a:r>
            <a:r>
              <a:rPr lang="zh-CN" altLang="en-US" smtClean="0"/>
              <a:t>算法</a:t>
            </a:r>
            <a:endParaRPr lang="zh-CN" altLang="en-US"/>
          </a:p>
        </p:txBody>
      </p:sp>
      <p:sp>
        <p:nvSpPr>
          <p:cNvPr id="3" name="内容占位符 2"/>
          <p:cNvSpPr>
            <a:spLocks noGrp="1"/>
          </p:cNvSpPr>
          <p:nvPr>
            <p:ph idx="1"/>
          </p:nvPr>
        </p:nvSpPr>
        <p:spPr/>
        <p:txBody>
          <a:bodyPr/>
          <a:lstStyle/>
          <a:p>
            <a:r>
              <a:rPr lang="en-US" altLang="zh-CN"/>
              <a:t>CRUSH</a:t>
            </a:r>
            <a:r>
              <a:rPr lang="zh-CN" altLang="en-US"/>
              <a:t>算法的全称为：</a:t>
            </a:r>
            <a:r>
              <a:rPr lang="en-US" altLang="zh-CN"/>
              <a:t>Controlled Scalable Decentralized Placement of Replicated Data</a:t>
            </a:r>
            <a:r>
              <a:rPr lang="zh-CN" altLang="en-US"/>
              <a:t>，可控的、可扩展的、分布式的副本数据放置算法</a:t>
            </a:r>
            <a:r>
              <a:rPr lang="zh-CN" altLang="en-US" smtClean="0"/>
              <a:t>。</a:t>
            </a:r>
            <a:endParaRPr lang="en-US" altLang="zh-CN" smtClean="0"/>
          </a:p>
          <a:p>
            <a:r>
              <a:rPr lang="en-US" altLang="zh-CN"/>
              <a:t>PG</a:t>
            </a:r>
            <a:r>
              <a:rPr lang="zh-CN" altLang="en-US" smtClean="0"/>
              <a:t>到</a:t>
            </a:r>
            <a:r>
              <a:rPr lang="en-US" altLang="zh-CN"/>
              <a:t>OSD</a:t>
            </a:r>
            <a:r>
              <a:rPr lang="zh-CN" altLang="en-US"/>
              <a:t>的映射的过程算法叫做</a:t>
            </a:r>
            <a:r>
              <a:rPr lang="en-US" altLang="zh-CN"/>
              <a:t>CRUSH </a:t>
            </a:r>
            <a:r>
              <a:rPr lang="zh-CN" altLang="en-US"/>
              <a:t>算法。</a:t>
            </a:r>
            <a:r>
              <a:rPr lang="en-US" altLang="zh-CN"/>
              <a:t>(</a:t>
            </a:r>
            <a:r>
              <a:rPr lang="zh-CN" altLang="en-US"/>
              <a:t>一个</a:t>
            </a:r>
            <a:r>
              <a:rPr lang="en-US" altLang="zh-CN"/>
              <a:t>Object</a:t>
            </a:r>
            <a:r>
              <a:rPr lang="zh-CN" altLang="en-US"/>
              <a:t>需要保存三个副本，也就是需要保存在三个</a:t>
            </a:r>
            <a:r>
              <a:rPr lang="en-US" altLang="zh-CN"/>
              <a:t>osd</a:t>
            </a:r>
            <a:r>
              <a:rPr lang="zh-CN" altLang="en-US"/>
              <a:t>上</a:t>
            </a:r>
            <a:r>
              <a:rPr lang="en-US" altLang="zh-CN"/>
              <a:t>)</a:t>
            </a:r>
            <a:r>
              <a:rPr lang="zh-CN" altLang="en-US"/>
              <a:t>。</a:t>
            </a:r>
          </a:p>
          <a:p>
            <a:r>
              <a:rPr lang="en-US" altLang="zh-CN"/>
              <a:t>CRUSH</a:t>
            </a:r>
            <a:r>
              <a:rPr lang="zh-CN" altLang="en-US"/>
              <a:t>算法是一个伪随机的过程，他可以从所有的</a:t>
            </a:r>
            <a:r>
              <a:rPr lang="en-US" altLang="zh-CN"/>
              <a:t>OSD</a:t>
            </a:r>
            <a:r>
              <a:rPr lang="zh-CN" altLang="en-US"/>
              <a:t>中，随机性选择一个</a:t>
            </a:r>
            <a:r>
              <a:rPr lang="en-US" altLang="zh-CN"/>
              <a:t>OSD</a:t>
            </a:r>
            <a:r>
              <a:rPr lang="zh-CN" altLang="en-US"/>
              <a:t>集合，但是同一个</a:t>
            </a:r>
            <a:r>
              <a:rPr lang="en-US" altLang="zh-CN"/>
              <a:t>PG</a:t>
            </a:r>
            <a:r>
              <a:rPr lang="zh-CN" altLang="en-US"/>
              <a:t>每次随机选择的结果是不变的，也就是映射的</a:t>
            </a:r>
            <a:r>
              <a:rPr lang="en-US" altLang="zh-CN"/>
              <a:t>OSD</a:t>
            </a:r>
            <a:r>
              <a:rPr lang="zh-CN" altLang="en-US"/>
              <a:t>集合是固定的。</a:t>
            </a:r>
          </a:p>
          <a:p>
            <a:endParaRPr lang="zh-CN" altLang="en-US"/>
          </a:p>
        </p:txBody>
      </p:sp>
    </p:spTree>
    <p:extLst>
      <p:ext uri="{BB962C8B-B14F-4D97-AF65-F5344CB8AC3E}">
        <p14:creationId xmlns:p14="http://schemas.microsoft.com/office/powerpoint/2010/main" val="3884193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Ceph</a:t>
            </a:r>
            <a:r>
              <a:rPr lang="zh-CN" altLang="en-US" smtClean="0"/>
              <a:t>文件系统</a:t>
            </a:r>
            <a:endParaRPr lang="zh-CN" altLang="en-US"/>
          </a:p>
        </p:txBody>
      </p:sp>
      <p:pic>
        <p:nvPicPr>
          <p:cNvPr id="4" name="图片 3"/>
          <p:cNvPicPr>
            <a:picLocks noChangeAspect="1"/>
          </p:cNvPicPr>
          <p:nvPr/>
        </p:nvPicPr>
        <p:blipFill>
          <a:blip r:embed="rId2"/>
          <a:stretch>
            <a:fillRect/>
          </a:stretch>
        </p:blipFill>
        <p:spPr>
          <a:xfrm>
            <a:off x="1581688" y="966651"/>
            <a:ext cx="9028623" cy="5508071"/>
          </a:xfrm>
          <a:prstGeom prst="rect">
            <a:avLst/>
          </a:prstGeom>
        </p:spPr>
      </p:pic>
    </p:spTree>
    <p:extLst>
      <p:ext uri="{BB962C8B-B14F-4D97-AF65-F5344CB8AC3E}">
        <p14:creationId xmlns:p14="http://schemas.microsoft.com/office/powerpoint/2010/main" val="3474036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49937" y="1"/>
            <a:ext cx="3503363" cy="683046"/>
          </a:xfrm>
        </p:spPr>
        <p:txBody>
          <a:bodyPr>
            <a:normAutofit fontScale="90000"/>
          </a:bodyPr>
          <a:lstStyle/>
          <a:p>
            <a:r>
              <a:rPr lang="en-US" altLang="zh-CN" smtClean="0"/>
              <a:t>Ceph</a:t>
            </a:r>
            <a:r>
              <a:rPr lang="zh-CN" altLang="en-US" smtClean="0"/>
              <a:t>核心组件</a:t>
            </a:r>
            <a:endParaRPr lang="zh-CN" altLang="en-US"/>
          </a:p>
        </p:txBody>
      </p:sp>
      <p:sp>
        <p:nvSpPr>
          <p:cNvPr id="3" name="内容占位符 2"/>
          <p:cNvSpPr>
            <a:spLocks noGrp="1"/>
          </p:cNvSpPr>
          <p:nvPr>
            <p:ph idx="1"/>
          </p:nvPr>
        </p:nvSpPr>
        <p:spPr>
          <a:xfrm>
            <a:off x="429657" y="2"/>
            <a:ext cx="11391441" cy="6720288"/>
          </a:xfrm>
        </p:spPr>
        <p:txBody>
          <a:bodyPr>
            <a:noAutofit/>
          </a:bodyPr>
          <a:lstStyle/>
          <a:p>
            <a:r>
              <a:rPr lang="en-US" altLang="zh-CN" sz="1600" smtClean="0"/>
              <a:t>Monitor</a:t>
            </a:r>
          </a:p>
          <a:p>
            <a:pPr marL="457200" lvl="1" indent="0">
              <a:buNone/>
            </a:pPr>
            <a:r>
              <a:rPr lang="zh-CN" altLang="en-US" sz="1400" smtClean="0"/>
              <a:t>一</a:t>
            </a:r>
            <a:r>
              <a:rPr lang="zh-CN" altLang="en-US" sz="1400"/>
              <a:t>个</a:t>
            </a:r>
            <a:r>
              <a:rPr lang="en-US" altLang="zh-CN" sz="1400"/>
              <a:t>Ceph</a:t>
            </a:r>
            <a:r>
              <a:rPr lang="zh-CN" altLang="en-US" sz="1400"/>
              <a:t>集群需要多个</a:t>
            </a:r>
            <a:r>
              <a:rPr lang="en-US" altLang="zh-CN" sz="1400"/>
              <a:t>Monitor</a:t>
            </a:r>
            <a:r>
              <a:rPr lang="zh-CN" altLang="en-US" sz="1400"/>
              <a:t>组成的小集群，它们通过</a:t>
            </a:r>
            <a:r>
              <a:rPr lang="en-US" altLang="zh-CN" sz="1400"/>
              <a:t>Paxos</a:t>
            </a:r>
            <a:r>
              <a:rPr lang="zh-CN" altLang="en-US" sz="1400"/>
              <a:t>同步数据，用来保存</a:t>
            </a:r>
            <a:r>
              <a:rPr lang="en-US" altLang="zh-CN" sz="1400"/>
              <a:t>OSD</a:t>
            </a:r>
            <a:r>
              <a:rPr lang="zh-CN" altLang="en-US" sz="1400"/>
              <a:t>的元数据</a:t>
            </a:r>
            <a:r>
              <a:rPr lang="zh-CN" altLang="en-US" sz="1400" smtClean="0"/>
              <a:t>。</a:t>
            </a:r>
            <a:endParaRPr lang="en-US" altLang="zh-CN" sz="1400" smtClean="0"/>
          </a:p>
          <a:p>
            <a:r>
              <a:rPr lang="en-US" altLang="zh-CN" sz="1600" smtClean="0"/>
              <a:t>OSD</a:t>
            </a:r>
          </a:p>
          <a:p>
            <a:pPr marL="457200" lvl="1" indent="0">
              <a:buNone/>
            </a:pPr>
            <a:r>
              <a:rPr lang="en-US" altLang="zh-CN" sz="1400" smtClean="0"/>
              <a:t>OSD</a:t>
            </a:r>
            <a:r>
              <a:rPr lang="zh-CN" altLang="en-US" sz="1400"/>
              <a:t>全称</a:t>
            </a:r>
            <a:r>
              <a:rPr lang="en-US" altLang="zh-CN" sz="1400"/>
              <a:t>Object Storage Device</a:t>
            </a:r>
            <a:r>
              <a:rPr lang="zh-CN" altLang="en-US" sz="1400"/>
              <a:t>，也就是负责响应客户端请求返回具体数据的进程。一个</a:t>
            </a:r>
            <a:r>
              <a:rPr lang="en-US" altLang="zh-CN" sz="1400"/>
              <a:t>Ceph</a:t>
            </a:r>
            <a:r>
              <a:rPr lang="zh-CN" altLang="en-US" sz="1400"/>
              <a:t>集群一般都有很多个</a:t>
            </a:r>
            <a:r>
              <a:rPr lang="en-US" altLang="zh-CN" sz="1400"/>
              <a:t>OSD</a:t>
            </a:r>
            <a:r>
              <a:rPr lang="zh-CN" altLang="en-US" sz="1400" smtClean="0"/>
              <a:t>。</a:t>
            </a:r>
            <a:endParaRPr lang="en-US" altLang="zh-CN" sz="1400" smtClean="0"/>
          </a:p>
          <a:p>
            <a:r>
              <a:rPr lang="en-US" altLang="zh-CN" sz="1600" smtClean="0"/>
              <a:t>MDS</a:t>
            </a:r>
          </a:p>
          <a:p>
            <a:pPr marL="457200" lvl="1" indent="0">
              <a:buNone/>
            </a:pPr>
            <a:r>
              <a:rPr lang="en-US" altLang="zh-CN" sz="1400" smtClean="0"/>
              <a:t>MDS</a:t>
            </a:r>
            <a:r>
              <a:rPr lang="zh-CN" altLang="en-US" sz="1400"/>
              <a:t>全称</a:t>
            </a:r>
            <a:r>
              <a:rPr lang="en-US" altLang="zh-CN" sz="1400"/>
              <a:t>Ceph Metadata Server</a:t>
            </a:r>
            <a:r>
              <a:rPr lang="zh-CN" altLang="en-US" sz="1400"/>
              <a:t>，是</a:t>
            </a:r>
            <a:r>
              <a:rPr lang="en-US" altLang="zh-CN" sz="1400"/>
              <a:t>CephFS</a:t>
            </a:r>
            <a:r>
              <a:rPr lang="zh-CN" altLang="en-US" sz="1400"/>
              <a:t>服务依赖的元数据服务</a:t>
            </a:r>
            <a:r>
              <a:rPr lang="zh-CN" altLang="en-US" sz="1400" smtClean="0"/>
              <a:t>。</a:t>
            </a:r>
            <a:endParaRPr lang="en-US" altLang="zh-CN" sz="1400" smtClean="0"/>
          </a:p>
          <a:p>
            <a:r>
              <a:rPr lang="en-US" altLang="zh-CN" sz="1600" smtClean="0"/>
              <a:t>Object</a:t>
            </a:r>
          </a:p>
          <a:p>
            <a:pPr marL="457200" lvl="1" indent="0">
              <a:buNone/>
            </a:pPr>
            <a:r>
              <a:rPr lang="en-US" altLang="zh-CN" sz="1400" smtClean="0"/>
              <a:t>Ceph</a:t>
            </a:r>
            <a:r>
              <a:rPr lang="zh-CN" altLang="en-US" sz="1400"/>
              <a:t>最底层的存储单元是</a:t>
            </a:r>
            <a:r>
              <a:rPr lang="en-US" altLang="zh-CN" sz="1400"/>
              <a:t>Object</a:t>
            </a:r>
            <a:r>
              <a:rPr lang="zh-CN" altLang="en-US" sz="1400"/>
              <a:t>对象，每个</a:t>
            </a:r>
            <a:r>
              <a:rPr lang="en-US" altLang="zh-CN" sz="1400"/>
              <a:t>Object</a:t>
            </a:r>
            <a:r>
              <a:rPr lang="zh-CN" altLang="en-US" sz="1400"/>
              <a:t>包含元数据和原始数据</a:t>
            </a:r>
            <a:r>
              <a:rPr lang="zh-CN" altLang="en-US" sz="1400" smtClean="0"/>
              <a:t>。</a:t>
            </a:r>
            <a:endParaRPr lang="en-US" altLang="zh-CN" sz="1400" smtClean="0"/>
          </a:p>
          <a:p>
            <a:r>
              <a:rPr lang="en-US" altLang="zh-CN" sz="1600" smtClean="0"/>
              <a:t>PG</a:t>
            </a:r>
          </a:p>
          <a:p>
            <a:pPr marL="457200" lvl="1" indent="0">
              <a:buNone/>
            </a:pPr>
            <a:r>
              <a:rPr lang="en-US" altLang="zh-CN" sz="1400" smtClean="0"/>
              <a:t>PG</a:t>
            </a:r>
            <a:r>
              <a:rPr lang="zh-CN" altLang="en-US" sz="1400"/>
              <a:t>全称</a:t>
            </a:r>
            <a:r>
              <a:rPr lang="en-US" altLang="zh-CN" sz="1400"/>
              <a:t>Placement Grouops</a:t>
            </a:r>
            <a:r>
              <a:rPr lang="zh-CN" altLang="en-US" sz="1400"/>
              <a:t>，是一个逻辑的概念，一个</a:t>
            </a:r>
            <a:r>
              <a:rPr lang="en-US" altLang="zh-CN" sz="1400"/>
              <a:t>PG</a:t>
            </a:r>
            <a:r>
              <a:rPr lang="zh-CN" altLang="en-US" sz="1400"/>
              <a:t>包含多个</a:t>
            </a:r>
            <a:r>
              <a:rPr lang="en-US" altLang="zh-CN" sz="1400"/>
              <a:t>OSD</a:t>
            </a:r>
            <a:r>
              <a:rPr lang="zh-CN" altLang="en-US" sz="1400"/>
              <a:t>。引入</a:t>
            </a:r>
            <a:r>
              <a:rPr lang="en-US" altLang="zh-CN" sz="1400"/>
              <a:t>PG</a:t>
            </a:r>
            <a:r>
              <a:rPr lang="zh-CN" altLang="en-US" sz="1400"/>
              <a:t>这一层其实是为了更好的分配数据和定位数据</a:t>
            </a:r>
            <a:r>
              <a:rPr lang="zh-CN" altLang="en-US" sz="1400" smtClean="0"/>
              <a:t>。</a:t>
            </a:r>
            <a:endParaRPr lang="en-US" altLang="zh-CN" sz="1400" smtClean="0"/>
          </a:p>
          <a:p>
            <a:r>
              <a:rPr lang="en-US" altLang="zh-CN" sz="1600" smtClean="0"/>
              <a:t>RADOS</a:t>
            </a:r>
          </a:p>
          <a:p>
            <a:pPr marL="457200" lvl="1" indent="0">
              <a:buNone/>
            </a:pPr>
            <a:r>
              <a:rPr lang="en-US" altLang="zh-CN" sz="1400" smtClean="0"/>
              <a:t>RADOS</a:t>
            </a:r>
            <a:r>
              <a:rPr lang="zh-CN" altLang="en-US" sz="1400"/>
              <a:t>全称</a:t>
            </a:r>
            <a:r>
              <a:rPr lang="en-US" altLang="zh-CN" sz="1400"/>
              <a:t>Reliable Autonomic Distributed Object Store</a:t>
            </a:r>
            <a:r>
              <a:rPr lang="zh-CN" altLang="en-US" sz="1400"/>
              <a:t>，是</a:t>
            </a:r>
            <a:r>
              <a:rPr lang="en-US" altLang="zh-CN" sz="1400"/>
              <a:t>Ceph</a:t>
            </a:r>
            <a:r>
              <a:rPr lang="zh-CN" altLang="en-US" sz="1400"/>
              <a:t>集群的精华，用户实现数据分配、</a:t>
            </a:r>
            <a:r>
              <a:rPr lang="en-US" altLang="zh-CN" sz="1400"/>
              <a:t>Failover</a:t>
            </a:r>
            <a:r>
              <a:rPr lang="zh-CN" altLang="en-US" sz="1400"/>
              <a:t>等集群操作</a:t>
            </a:r>
            <a:r>
              <a:rPr lang="zh-CN" altLang="en-US" sz="1400" smtClean="0"/>
              <a:t>。</a:t>
            </a:r>
            <a:endParaRPr lang="en-US" altLang="zh-CN" sz="1400" smtClean="0"/>
          </a:p>
          <a:p>
            <a:r>
              <a:rPr lang="en-US" altLang="zh-CN" sz="1600" smtClean="0"/>
              <a:t>Libradio</a:t>
            </a:r>
          </a:p>
          <a:p>
            <a:pPr marL="457200" lvl="1" indent="0">
              <a:buNone/>
            </a:pPr>
            <a:r>
              <a:rPr lang="en-US" altLang="zh-CN" sz="1400" smtClean="0"/>
              <a:t>Librados</a:t>
            </a:r>
            <a:r>
              <a:rPr lang="zh-CN" altLang="en-US" sz="1400"/>
              <a:t>是</a:t>
            </a:r>
            <a:r>
              <a:rPr lang="en-US" altLang="zh-CN" sz="1400"/>
              <a:t>Rados</a:t>
            </a:r>
            <a:r>
              <a:rPr lang="zh-CN" altLang="en-US" sz="1400"/>
              <a:t>提供库，因为</a:t>
            </a:r>
            <a:r>
              <a:rPr lang="en-US" altLang="zh-CN" sz="1400"/>
              <a:t>RADOS</a:t>
            </a:r>
            <a:r>
              <a:rPr lang="zh-CN" altLang="en-US" sz="1400"/>
              <a:t>是协议很难直接访问，因此上层的</a:t>
            </a:r>
            <a:r>
              <a:rPr lang="en-US" altLang="zh-CN" sz="1400"/>
              <a:t>RBD</a:t>
            </a:r>
            <a:r>
              <a:rPr lang="zh-CN" altLang="en-US" sz="1400"/>
              <a:t>、</a:t>
            </a:r>
            <a:r>
              <a:rPr lang="en-US" altLang="zh-CN" sz="1400"/>
              <a:t>RGW</a:t>
            </a:r>
            <a:r>
              <a:rPr lang="zh-CN" altLang="en-US" sz="1400"/>
              <a:t>和</a:t>
            </a:r>
            <a:r>
              <a:rPr lang="en-US" altLang="zh-CN" sz="1400"/>
              <a:t>CephFS</a:t>
            </a:r>
            <a:r>
              <a:rPr lang="zh-CN" altLang="en-US" sz="1400"/>
              <a:t>都是通过</a:t>
            </a:r>
            <a:r>
              <a:rPr lang="en-US" altLang="zh-CN" sz="1400"/>
              <a:t>librados</a:t>
            </a:r>
            <a:r>
              <a:rPr lang="zh-CN" altLang="en-US" sz="1400"/>
              <a:t>访问的，目前提供</a:t>
            </a:r>
            <a:r>
              <a:rPr lang="en-US" altLang="zh-CN" sz="1400"/>
              <a:t>PHP</a:t>
            </a:r>
            <a:r>
              <a:rPr lang="zh-CN" altLang="en-US" sz="1400"/>
              <a:t>、</a:t>
            </a:r>
            <a:r>
              <a:rPr lang="en-US" altLang="zh-CN" sz="1400"/>
              <a:t>Ruby</a:t>
            </a:r>
            <a:r>
              <a:rPr lang="zh-CN" altLang="en-US" sz="1400"/>
              <a:t>、</a:t>
            </a:r>
            <a:r>
              <a:rPr lang="en-US" altLang="zh-CN" sz="1400"/>
              <a:t>Java</a:t>
            </a:r>
            <a:r>
              <a:rPr lang="zh-CN" altLang="en-US" sz="1400"/>
              <a:t>、</a:t>
            </a:r>
            <a:r>
              <a:rPr lang="en-US" altLang="zh-CN" sz="1400"/>
              <a:t>Python</a:t>
            </a:r>
            <a:r>
              <a:rPr lang="zh-CN" altLang="en-US" sz="1400"/>
              <a:t>、</a:t>
            </a:r>
            <a:r>
              <a:rPr lang="en-US" altLang="zh-CN" sz="1400"/>
              <a:t>C</a:t>
            </a:r>
            <a:r>
              <a:rPr lang="zh-CN" altLang="en-US" sz="1400"/>
              <a:t>和</a:t>
            </a:r>
            <a:r>
              <a:rPr lang="en-US" altLang="zh-CN" sz="1400"/>
              <a:t>C++</a:t>
            </a:r>
            <a:r>
              <a:rPr lang="zh-CN" altLang="en-US" sz="1400"/>
              <a:t>支持</a:t>
            </a:r>
            <a:r>
              <a:rPr lang="zh-CN" altLang="en-US" sz="1400" smtClean="0"/>
              <a:t>。</a:t>
            </a:r>
            <a:endParaRPr lang="en-US" altLang="zh-CN" sz="1400" smtClean="0"/>
          </a:p>
          <a:p>
            <a:r>
              <a:rPr lang="en-US" altLang="zh-CN" sz="1600" smtClean="0"/>
              <a:t>CRUSH</a:t>
            </a:r>
          </a:p>
          <a:p>
            <a:pPr marL="457200" lvl="1" indent="0">
              <a:buNone/>
            </a:pPr>
            <a:r>
              <a:rPr lang="en-US" altLang="zh-CN" sz="1400" smtClean="0"/>
              <a:t>CRUSH</a:t>
            </a:r>
            <a:r>
              <a:rPr lang="zh-CN" altLang="en-US" sz="1400"/>
              <a:t>是</a:t>
            </a:r>
            <a:r>
              <a:rPr lang="en-US" altLang="zh-CN" sz="1400"/>
              <a:t>Ceph</a:t>
            </a:r>
            <a:r>
              <a:rPr lang="zh-CN" altLang="en-US" sz="1400"/>
              <a:t>使用的数据分布算法，类似一致性哈希，让数据分配到预期的地方</a:t>
            </a:r>
            <a:r>
              <a:rPr lang="zh-CN" altLang="en-US" sz="1400" smtClean="0"/>
              <a:t>。</a:t>
            </a:r>
            <a:endParaRPr lang="en-US" altLang="zh-CN" sz="1400" smtClean="0"/>
          </a:p>
          <a:p>
            <a:r>
              <a:rPr lang="en-US" altLang="zh-CN" sz="1600" smtClean="0"/>
              <a:t>RBD</a:t>
            </a:r>
          </a:p>
          <a:p>
            <a:pPr marL="457200" lvl="1" indent="0">
              <a:buNone/>
            </a:pPr>
            <a:r>
              <a:rPr lang="en-US" altLang="zh-CN" sz="1400" smtClean="0"/>
              <a:t>RBD</a:t>
            </a:r>
            <a:r>
              <a:rPr lang="zh-CN" altLang="en-US" sz="1400"/>
              <a:t>全称</a:t>
            </a:r>
            <a:r>
              <a:rPr lang="en-US" altLang="zh-CN" sz="1400"/>
              <a:t>RADOS block device</a:t>
            </a:r>
            <a:r>
              <a:rPr lang="zh-CN" altLang="en-US" sz="1400"/>
              <a:t>，是</a:t>
            </a:r>
            <a:r>
              <a:rPr lang="en-US" altLang="zh-CN" sz="1400"/>
              <a:t>Ceph</a:t>
            </a:r>
            <a:r>
              <a:rPr lang="zh-CN" altLang="en-US" sz="1400"/>
              <a:t>对外提供的块设备服务</a:t>
            </a:r>
            <a:r>
              <a:rPr lang="zh-CN" altLang="en-US" sz="1400" smtClean="0"/>
              <a:t>。</a:t>
            </a:r>
            <a:endParaRPr lang="en-US" altLang="zh-CN" sz="1400" smtClean="0"/>
          </a:p>
          <a:p>
            <a:r>
              <a:rPr lang="en-US" altLang="zh-CN" sz="1600" smtClean="0"/>
              <a:t>RGW</a:t>
            </a:r>
          </a:p>
          <a:p>
            <a:pPr marL="457200" lvl="1" indent="0">
              <a:buNone/>
            </a:pPr>
            <a:r>
              <a:rPr lang="en-US" altLang="zh-CN" sz="1400" smtClean="0"/>
              <a:t>RGW</a:t>
            </a:r>
            <a:r>
              <a:rPr lang="zh-CN" altLang="en-US" sz="1400"/>
              <a:t>全称</a:t>
            </a:r>
            <a:r>
              <a:rPr lang="en-US" altLang="zh-CN" sz="1400"/>
              <a:t>RADOS gateway</a:t>
            </a:r>
            <a:r>
              <a:rPr lang="zh-CN" altLang="en-US" sz="1400"/>
              <a:t>，是</a:t>
            </a:r>
            <a:r>
              <a:rPr lang="en-US" altLang="zh-CN" sz="1400"/>
              <a:t>Ceph</a:t>
            </a:r>
            <a:r>
              <a:rPr lang="zh-CN" altLang="en-US" sz="1400"/>
              <a:t>对外提供的对象存储服务，接口与</a:t>
            </a:r>
            <a:r>
              <a:rPr lang="en-US" altLang="zh-CN" sz="1400"/>
              <a:t>S3</a:t>
            </a:r>
            <a:r>
              <a:rPr lang="zh-CN" altLang="en-US" sz="1400"/>
              <a:t>和</a:t>
            </a:r>
            <a:r>
              <a:rPr lang="en-US" altLang="zh-CN" sz="1400"/>
              <a:t>Swift</a:t>
            </a:r>
            <a:r>
              <a:rPr lang="zh-CN" altLang="en-US" sz="1400"/>
              <a:t>兼容</a:t>
            </a:r>
            <a:r>
              <a:rPr lang="zh-CN" altLang="en-US" sz="1400" smtClean="0"/>
              <a:t>。</a:t>
            </a:r>
            <a:endParaRPr lang="en-US" altLang="zh-CN" sz="1400" smtClean="0"/>
          </a:p>
          <a:p>
            <a:r>
              <a:rPr lang="en-US" altLang="zh-CN" sz="1600" smtClean="0"/>
              <a:t>CephFS</a:t>
            </a:r>
          </a:p>
          <a:p>
            <a:pPr marL="457200" lvl="1" indent="0">
              <a:buNone/>
            </a:pPr>
            <a:r>
              <a:rPr lang="en-US" altLang="zh-CN" sz="1400" smtClean="0"/>
              <a:t>CephFS</a:t>
            </a:r>
            <a:r>
              <a:rPr lang="zh-CN" altLang="en-US" sz="1400"/>
              <a:t>全称</a:t>
            </a:r>
            <a:r>
              <a:rPr lang="en-US" altLang="zh-CN" sz="1400"/>
              <a:t>Ceph File System</a:t>
            </a:r>
            <a:r>
              <a:rPr lang="zh-CN" altLang="en-US" sz="1400"/>
              <a:t>，是</a:t>
            </a:r>
            <a:r>
              <a:rPr lang="en-US" altLang="zh-CN" sz="1400"/>
              <a:t>Ceph</a:t>
            </a:r>
            <a:r>
              <a:rPr lang="zh-CN" altLang="en-US" sz="1400"/>
              <a:t>对外提供的文件系统服务</a:t>
            </a:r>
            <a:r>
              <a:rPr lang="zh-CN" altLang="en-US" sz="1400" smtClean="0"/>
              <a:t>。</a:t>
            </a:r>
            <a:endParaRPr lang="zh-CN" altLang="en-US" sz="1400"/>
          </a:p>
        </p:txBody>
      </p:sp>
    </p:spTree>
    <p:extLst>
      <p:ext uri="{BB962C8B-B14F-4D97-AF65-F5344CB8AC3E}">
        <p14:creationId xmlns:p14="http://schemas.microsoft.com/office/powerpoint/2010/main" val="1117485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正常</a:t>
            </a:r>
            <a:r>
              <a:rPr lang="en-US" altLang="zh-CN" smtClean="0"/>
              <a:t>IO</a:t>
            </a:r>
            <a:r>
              <a:rPr lang="zh-CN" altLang="en-US" smtClean="0"/>
              <a:t>流程</a:t>
            </a:r>
            <a:endParaRPr lang="zh-CN" altLang="en-US"/>
          </a:p>
        </p:txBody>
      </p:sp>
      <p:pic>
        <p:nvPicPr>
          <p:cNvPr id="4" name="图片 3"/>
          <p:cNvPicPr>
            <a:picLocks noChangeAspect="1"/>
          </p:cNvPicPr>
          <p:nvPr/>
        </p:nvPicPr>
        <p:blipFill>
          <a:blip r:embed="rId2"/>
          <a:stretch>
            <a:fillRect/>
          </a:stretch>
        </p:blipFill>
        <p:spPr>
          <a:xfrm>
            <a:off x="3426074" y="856482"/>
            <a:ext cx="8622435" cy="4266361"/>
          </a:xfrm>
          <a:prstGeom prst="rect">
            <a:avLst/>
          </a:prstGeom>
        </p:spPr>
      </p:pic>
      <p:sp>
        <p:nvSpPr>
          <p:cNvPr id="5" name="Rectangle 1"/>
          <p:cNvSpPr>
            <a:spLocks noGrp="1" noChangeArrowheads="1"/>
          </p:cNvSpPr>
          <p:nvPr>
            <p:ph idx="1"/>
          </p:nvPr>
        </p:nvSpPr>
        <p:spPr bwMode="auto">
          <a:xfrm>
            <a:off x="209320" y="1328359"/>
            <a:ext cx="372370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1800" b="0" i="0" u="none" strike="noStrike" cap="none" normalizeH="0" baseline="0" smtClean="0">
                <a:ln>
                  <a:noFill/>
                </a:ln>
                <a:solidFill>
                  <a:schemeClr val="tx1"/>
                </a:solidFill>
                <a:effectLst/>
                <a:latin typeface="Arial" panose="020B0604020202020204" pitchFamily="34" charset="0"/>
              </a:rPr>
              <a:t>client 创建cluster handler。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1800" b="0" i="0" u="none" strike="noStrike" cap="none" normalizeH="0" baseline="0" smtClean="0">
                <a:ln>
                  <a:noFill/>
                </a:ln>
                <a:solidFill>
                  <a:schemeClr val="tx1"/>
                </a:solidFill>
                <a:effectLst/>
                <a:latin typeface="Arial" panose="020B0604020202020204" pitchFamily="34" charset="0"/>
              </a:rPr>
              <a:t>client 读取配置文件。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1800" b="0" i="0" u="none" strike="noStrike" cap="none" normalizeH="0" baseline="0" smtClean="0">
                <a:ln>
                  <a:noFill/>
                </a:ln>
                <a:solidFill>
                  <a:schemeClr val="tx1"/>
                </a:solidFill>
                <a:effectLst/>
                <a:latin typeface="Arial" panose="020B0604020202020204" pitchFamily="34" charset="0"/>
              </a:rPr>
              <a:t>client 连接上monitor，获取集群map信息。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1800" b="0" i="0" u="none" strike="noStrike" cap="none" normalizeH="0" baseline="0" smtClean="0">
                <a:ln>
                  <a:noFill/>
                </a:ln>
                <a:solidFill>
                  <a:schemeClr val="tx1"/>
                </a:solidFill>
                <a:effectLst/>
                <a:latin typeface="Arial" panose="020B0604020202020204" pitchFamily="34" charset="0"/>
              </a:rPr>
              <a:t>client 读写io 根据crshmap 算法请求对应的主osd数据节点。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1800" b="0" i="0" u="none" strike="noStrike" cap="none" normalizeH="0" baseline="0" smtClean="0">
                <a:ln>
                  <a:noFill/>
                </a:ln>
                <a:solidFill>
                  <a:schemeClr val="tx1"/>
                </a:solidFill>
                <a:effectLst/>
                <a:latin typeface="Arial" panose="020B0604020202020204" pitchFamily="34" charset="0"/>
              </a:rPr>
              <a:t>主osd数据节点同时写入另外两个副本节点数据。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1800" b="0" i="0" u="none" strike="noStrike" cap="none" normalizeH="0" baseline="0" smtClean="0">
                <a:ln>
                  <a:noFill/>
                </a:ln>
                <a:solidFill>
                  <a:schemeClr val="tx1"/>
                </a:solidFill>
                <a:effectLst/>
                <a:latin typeface="Arial" panose="020B0604020202020204" pitchFamily="34" charset="0"/>
              </a:rPr>
              <a:t>等待主节点以及另外两个副本节点写完数据状态。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1800" b="0" i="0" u="none" strike="noStrike" cap="none" normalizeH="0" baseline="0" smtClean="0">
                <a:ln>
                  <a:noFill/>
                </a:ln>
                <a:solidFill>
                  <a:schemeClr val="tx1"/>
                </a:solidFill>
                <a:effectLst/>
                <a:latin typeface="Arial" panose="020B0604020202020204" pitchFamily="34" charset="0"/>
              </a:rPr>
              <a:t>主节点及副本节点写入状态都成功后，返回给client，io写入完成。</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7860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新</a:t>
            </a:r>
            <a:r>
              <a:rPr lang="en-US" altLang="zh-CN" smtClean="0"/>
              <a:t>Primary IO</a:t>
            </a:r>
            <a:r>
              <a:rPr lang="zh-CN" altLang="en-US" smtClean="0"/>
              <a:t>流程</a:t>
            </a:r>
            <a:endParaRPr lang="zh-CN" altLang="en-US"/>
          </a:p>
        </p:txBody>
      </p:sp>
      <p:pic>
        <p:nvPicPr>
          <p:cNvPr id="3" name="图片 2"/>
          <p:cNvPicPr>
            <a:picLocks noChangeAspect="1"/>
          </p:cNvPicPr>
          <p:nvPr/>
        </p:nvPicPr>
        <p:blipFill>
          <a:blip r:embed="rId2"/>
          <a:stretch>
            <a:fillRect/>
          </a:stretch>
        </p:blipFill>
        <p:spPr>
          <a:xfrm>
            <a:off x="3782745" y="2235677"/>
            <a:ext cx="8239125" cy="4105275"/>
          </a:xfrm>
          <a:prstGeom prst="rect">
            <a:avLst/>
          </a:prstGeom>
        </p:spPr>
      </p:pic>
      <p:sp>
        <p:nvSpPr>
          <p:cNvPr id="6" name="Rectangle 1"/>
          <p:cNvSpPr>
            <a:spLocks noGrp="1" noChangeArrowheads="1"/>
          </p:cNvSpPr>
          <p:nvPr>
            <p:ph idx="1"/>
          </p:nvPr>
        </p:nvSpPr>
        <p:spPr bwMode="auto">
          <a:xfrm>
            <a:off x="275653" y="856200"/>
            <a:ext cx="376753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1800" b="0" i="0" u="none" strike="noStrike" cap="none" normalizeH="0" baseline="0" smtClean="0">
                <a:ln>
                  <a:noFill/>
                </a:ln>
                <a:solidFill>
                  <a:schemeClr val="tx1"/>
                </a:solidFill>
                <a:effectLst/>
                <a:latin typeface="Arial" panose="020B0604020202020204" pitchFamily="34" charset="0"/>
              </a:rPr>
              <a:t>client连接monitor获取集群map信息。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1800" b="0" i="0" u="none" strike="noStrike" cap="none" normalizeH="0" baseline="0" smtClean="0">
                <a:ln>
                  <a:noFill/>
                </a:ln>
                <a:solidFill>
                  <a:schemeClr val="tx1"/>
                </a:solidFill>
                <a:effectLst/>
                <a:latin typeface="Arial" panose="020B0604020202020204" pitchFamily="34" charset="0"/>
              </a:rPr>
              <a:t>同时新主osd1由于没有pg数据会主动上报monitor告知让osd2临时接替为主。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1800" b="0" i="0" u="none" strike="noStrike" cap="none" normalizeH="0" baseline="0" smtClean="0">
                <a:ln>
                  <a:noFill/>
                </a:ln>
                <a:solidFill>
                  <a:schemeClr val="tx1"/>
                </a:solidFill>
                <a:effectLst/>
                <a:latin typeface="Arial" panose="020B0604020202020204" pitchFamily="34" charset="0"/>
              </a:rPr>
              <a:t>临时主osd2会把数据全量同步给新主osd1。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1800" b="0" i="0" u="none" strike="noStrike" cap="none" normalizeH="0" baseline="0" smtClean="0">
                <a:ln>
                  <a:noFill/>
                </a:ln>
                <a:solidFill>
                  <a:schemeClr val="tx1"/>
                </a:solidFill>
                <a:effectLst/>
                <a:latin typeface="Arial" panose="020B0604020202020204" pitchFamily="34" charset="0"/>
              </a:rPr>
              <a:t>client IO读写直接连接临时主osd2进行读写。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1800" b="0" i="0" u="none" strike="noStrike" cap="none" normalizeH="0" baseline="0" smtClean="0">
                <a:ln>
                  <a:noFill/>
                </a:ln>
                <a:solidFill>
                  <a:schemeClr val="tx1"/>
                </a:solidFill>
                <a:effectLst/>
                <a:latin typeface="Arial" panose="020B0604020202020204" pitchFamily="34" charset="0"/>
              </a:rPr>
              <a:t>osd2收到读写io，同时写入另外两副本节点。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1800" b="0" i="0" u="none" strike="noStrike" cap="none" normalizeH="0" baseline="0" smtClean="0">
                <a:ln>
                  <a:noFill/>
                </a:ln>
                <a:solidFill>
                  <a:schemeClr val="tx1"/>
                </a:solidFill>
                <a:effectLst/>
                <a:latin typeface="Arial" panose="020B0604020202020204" pitchFamily="34" charset="0"/>
              </a:rPr>
              <a:t>等待osd2以及另外两副本写入成功。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1800" b="0" i="0" u="none" strike="noStrike" cap="none" normalizeH="0" baseline="0" smtClean="0">
                <a:ln>
                  <a:noFill/>
                </a:ln>
                <a:solidFill>
                  <a:schemeClr val="tx1"/>
                </a:solidFill>
                <a:effectLst/>
                <a:latin typeface="Arial" panose="020B0604020202020204" pitchFamily="34" charset="0"/>
              </a:rPr>
              <a:t>osd2三份数据都写入成功返回给client, 此时client io读写完毕。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1800" b="0" i="0" u="none" strike="noStrike" cap="none" normalizeH="0" baseline="0" smtClean="0">
                <a:ln>
                  <a:noFill/>
                </a:ln>
                <a:solidFill>
                  <a:schemeClr val="tx1"/>
                </a:solidFill>
                <a:effectLst/>
                <a:latin typeface="Arial" panose="020B0604020202020204" pitchFamily="34" charset="0"/>
              </a:rPr>
              <a:t>如果osd1数据同步完毕，临时主osd2会交出主角色。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1800" b="0" i="0" u="none" strike="noStrike" cap="none" normalizeH="0" baseline="0" smtClean="0">
                <a:ln>
                  <a:noFill/>
                </a:ln>
                <a:solidFill>
                  <a:schemeClr val="tx1"/>
                </a:solidFill>
                <a:effectLst/>
                <a:latin typeface="Arial" panose="020B0604020202020204" pitchFamily="34" charset="0"/>
              </a:rPr>
              <a:t>osd1成为主节点，osd2变成副本。</a:t>
            </a:r>
          </a:p>
        </p:txBody>
      </p:sp>
    </p:spTree>
    <p:extLst>
      <p:ext uri="{BB962C8B-B14F-4D97-AF65-F5344CB8AC3E}">
        <p14:creationId xmlns:p14="http://schemas.microsoft.com/office/powerpoint/2010/main" val="3007755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正常</a:t>
            </a:r>
            <a:r>
              <a:rPr lang="en-US" altLang="zh-CN" smtClean="0"/>
              <a:t>IO</a:t>
            </a:r>
            <a:r>
              <a:rPr lang="zh-CN" altLang="en-US" smtClean="0"/>
              <a:t>流程</a:t>
            </a:r>
            <a:endParaRPr lang="zh-CN" altLang="en-US"/>
          </a:p>
        </p:txBody>
      </p:sp>
      <p:sp>
        <p:nvSpPr>
          <p:cNvPr id="6" name="Rectangle 1"/>
          <p:cNvSpPr>
            <a:spLocks noGrp="1" noChangeArrowheads="1"/>
          </p:cNvSpPr>
          <p:nvPr>
            <p:ph idx="1"/>
          </p:nvPr>
        </p:nvSpPr>
        <p:spPr bwMode="auto">
          <a:xfrm>
            <a:off x="275652" y="994703"/>
            <a:ext cx="511159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zh-CN" sz="1800">
                <a:solidFill>
                  <a:schemeClr val="tx1"/>
                </a:solidFill>
                <a:latin typeface="Arial" panose="020B0604020202020204" pitchFamily="34" charset="0"/>
              </a:rPr>
              <a:t>File</a:t>
            </a:r>
            <a:r>
              <a:rPr lang="zh-CN" altLang="en-US" sz="1800">
                <a:solidFill>
                  <a:schemeClr val="tx1"/>
                </a:solidFill>
                <a:latin typeface="Arial" panose="020B0604020202020204" pitchFamily="34" charset="0"/>
              </a:rPr>
              <a:t>用户需要读写的文件</a:t>
            </a:r>
            <a:r>
              <a:rPr lang="zh-CN" altLang="en-US" sz="1800" smtClean="0">
                <a:solidFill>
                  <a:schemeClr val="tx1"/>
                </a:solidFill>
                <a:latin typeface="Arial" panose="020B0604020202020204" pitchFamily="34" charset="0"/>
              </a:rPr>
              <a:t>。</a:t>
            </a:r>
            <a:endParaRPr lang="en-US" altLang="zh-CN" sz="1800" smtClean="0">
              <a:solidFill>
                <a:schemeClr val="tx1"/>
              </a:solidFill>
              <a:latin typeface="Arial" panose="020B0604020202020204" pitchFamily="34" charset="0"/>
            </a:endParaRPr>
          </a:p>
          <a:p>
            <a:pPr eaLnBrk="0" fontAlgn="base" hangingPunct="0">
              <a:lnSpc>
                <a:spcPct val="100000"/>
              </a:lnSpc>
              <a:spcBef>
                <a:spcPct val="0"/>
              </a:spcBef>
              <a:spcAft>
                <a:spcPct val="0"/>
              </a:spcAft>
            </a:pPr>
            <a:endParaRPr lang="en-US" altLang="zh-CN" sz="1800" smtClean="0">
              <a:solidFill>
                <a:schemeClr val="tx1"/>
              </a:solidFill>
              <a:latin typeface="Arial" panose="020B0604020202020204" pitchFamily="34" charset="0"/>
            </a:endParaRPr>
          </a:p>
          <a:p>
            <a:pPr eaLnBrk="0" fontAlgn="base" hangingPunct="0">
              <a:lnSpc>
                <a:spcPct val="100000"/>
              </a:lnSpc>
              <a:spcBef>
                <a:spcPct val="0"/>
              </a:spcBef>
              <a:spcAft>
                <a:spcPct val="0"/>
              </a:spcAft>
            </a:pPr>
            <a:r>
              <a:rPr lang="en-US" altLang="zh-CN" sz="1800" smtClean="0">
                <a:latin typeface="Arial" panose="020B0604020202020204" pitchFamily="34" charset="0"/>
              </a:rPr>
              <a:t>File-</a:t>
            </a:r>
            <a:r>
              <a:rPr lang="en-US" altLang="zh-CN" sz="1800">
                <a:latin typeface="Arial" panose="020B0604020202020204" pitchFamily="34" charset="0"/>
              </a:rPr>
              <a:t>&gt;Object</a:t>
            </a:r>
            <a:r>
              <a:rPr lang="zh-CN" altLang="en-US" sz="1800">
                <a:latin typeface="Arial" panose="020B0604020202020204" pitchFamily="34" charset="0"/>
              </a:rPr>
              <a:t>映射</a:t>
            </a:r>
            <a:r>
              <a:rPr lang="zh-CN" altLang="en-US" sz="1800" smtClean="0">
                <a:latin typeface="Arial" panose="020B0604020202020204" pitchFamily="34" charset="0"/>
              </a:rPr>
              <a:t>：</a:t>
            </a:r>
            <a:endParaRPr lang="en-US" altLang="zh-CN" sz="1800" smtClean="0">
              <a:latin typeface="Arial" panose="020B0604020202020204" pitchFamily="34" charset="0"/>
            </a:endParaRPr>
          </a:p>
          <a:p>
            <a:pPr lvl="1" eaLnBrk="0" fontAlgn="base" hangingPunct="0">
              <a:lnSpc>
                <a:spcPct val="100000"/>
              </a:lnSpc>
              <a:spcBef>
                <a:spcPct val="0"/>
              </a:spcBef>
              <a:spcAft>
                <a:spcPct val="0"/>
              </a:spcAft>
            </a:pPr>
            <a:r>
              <a:rPr lang="en-US" altLang="zh-CN" sz="1800" smtClean="0">
                <a:solidFill>
                  <a:schemeClr val="tx1"/>
                </a:solidFill>
                <a:latin typeface="Arial" panose="020B0604020202020204" pitchFamily="34" charset="0"/>
              </a:rPr>
              <a:t>ino </a:t>
            </a:r>
            <a:r>
              <a:rPr lang="en-US" altLang="zh-CN" sz="1800">
                <a:solidFill>
                  <a:schemeClr val="tx1"/>
                </a:solidFill>
                <a:latin typeface="Arial" panose="020B0604020202020204" pitchFamily="34" charset="0"/>
              </a:rPr>
              <a:t>(File</a:t>
            </a:r>
            <a:r>
              <a:rPr lang="zh-CN" altLang="en-US" sz="1800">
                <a:solidFill>
                  <a:schemeClr val="tx1"/>
                </a:solidFill>
                <a:latin typeface="Arial" panose="020B0604020202020204" pitchFamily="34" charset="0"/>
              </a:rPr>
              <a:t>的元数据，</a:t>
            </a:r>
            <a:r>
              <a:rPr lang="en-US" altLang="zh-CN" sz="1800">
                <a:solidFill>
                  <a:schemeClr val="tx1"/>
                </a:solidFill>
                <a:latin typeface="Arial" panose="020B0604020202020204" pitchFamily="34" charset="0"/>
              </a:rPr>
              <a:t>File</a:t>
            </a:r>
            <a:r>
              <a:rPr lang="zh-CN" altLang="en-US" sz="1800">
                <a:solidFill>
                  <a:schemeClr val="tx1"/>
                </a:solidFill>
                <a:latin typeface="Arial" panose="020B0604020202020204" pitchFamily="34" charset="0"/>
              </a:rPr>
              <a:t>的唯一</a:t>
            </a:r>
            <a:r>
              <a:rPr lang="en-US" altLang="zh-CN" sz="1800">
                <a:solidFill>
                  <a:schemeClr val="tx1"/>
                </a:solidFill>
                <a:latin typeface="Arial" panose="020B0604020202020204" pitchFamily="34" charset="0"/>
              </a:rPr>
              <a:t>id)</a:t>
            </a:r>
            <a:r>
              <a:rPr lang="zh-CN" altLang="en-US" sz="1800" smtClean="0">
                <a:solidFill>
                  <a:schemeClr val="tx1"/>
                </a:solidFill>
                <a:latin typeface="Arial" panose="020B0604020202020204" pitchFamily="34" charset="0"/>
              </a:rPr>
              <a:t>。</a:t>
            </a:r>
            <a:endParaRPr lang="en-US" altLang="zh-CN" sz="1800" smtClean="0">
              <a:solidFill>
                <a:schemeClr val="tx1"/>
              </a:solidFill>
              <a:latin typeface="Arial" panose="020B0604020202020204" pitchFamily="34" charset="0"/>
            </a:endParaRPr>
          </a:p>
          <a:p>
            <a:pPr lvl="1" eaLnBrk="0" fontAlgn="base" hangingPunct="0">
              <a:lnSpc>
                <a:spcPct val="100000"/>
              </a:lnSpc>
              <a:spcBef>
                <a:spcPct val="0"/>
              </a:spcBef>
              <a:spcAft>
                <a:spcPct val="0"/>
              </a:spcAft>
            </a:pPr>
            <a:r>
              <a:rPr lang="en-US" altLang="zh-CN" sz="1800" smtClean="0">
                <a:solidFill>
                  <a:schemeClr val="tx1"/>
                </a:solidFill>
                <a:latin typeface="Arial" panose="020B0604020202020204" pitchFamily="34" charset="0"/>
              </a:rPr>
              <a:t>ono(File</a:t>
            </a:r>
            <a:r>
              <a:rPr lang="zh-CN" altLang="en-US" sz="1800">
                <a:solidFill>
                  <a:schemeClr val="tx1"/>
                </a:solidFill>
                <a:latin typeface="Arial" panose="020B0604020202020204" pitchFamily="34" charset="0"/>
              </a:rPr>
              <a:t>切分产生的某个</a:t>
            </a:r>
            <a:r>
              <a:rPr lang="en-US" altLang="zh-CN" sz="1800">
                <a:solidFill>
                  <a:schemeClr val="tx1"/>
                </a:solidFill>
                <a:latin typeface="Arial" panose="020B0604020202020204" pitchFamily="34" charset="0"/>
              </a:rPr>
              <a:t>object</a:t>
            </a:r>
            <a:r>
              <a:rPr lang="zh-CN" altLang="en-US" sz="1800">
                <a:solidFill>
                  <a:schemeClr val="tx1"/>
                </a:solidFill>
                <a:latin typeface="Arial" panose="020B0604020202020204" pitchFamily="34" charset="0"/>
              </a:rPr>
              <a:t>的序号，默认以</a:t>
            </a:r>
            <a:r>
              <a:rPr lang="en-US" altLang="zh-CN" sz="1800">
                <a:solidFill>
                  <a:schemeClr val="tx1"/>
                </a:solidFill>
                <a:latin typeface="Arial" panose="020B0604020202020204" pitchFamily="34" charset="0"/>
              </a:rPr>
              <a:t>4M</a:t>
            </a:r>
            <a:r>
              <a:rPr lang="zh-CN" altLang="en-US" sz="1800">
                <a:solidFill>
                  <a:schemeClr val="tx1"/>
                </a:solidFill>
                <a:latin typeface="Arial" panose="020B0604020202020204" pitchFamily="34" charset="0"/>
              </a:rPr>
              <a:t>切分一个块大小</a:t>
            </a:r>
            <a:r>
              <a:rPr lang="en-US" altLang="zh-CN" sz="1800">
                <a:solidFill>
                  <a:schemeClr val="tx1"/>
                </a:solidFill>
                <a:latin typeface="Arial" panose="020B0604020202020204" pitchFamily="34" charset="0"/>
              </a:rPr>
              <a:t>)</a:t>
            </a:r>
            <a:r>
              <a:rPr lang="zh-CN" altLang="en-US" sz="1800" smtClean="0">
                <a:solidFill>
                  <a:schemeClr val="tx1"/>
                </a:solidFill>
                <a:latin typeface="Arial" panose="020B0604020202020204" pitchFamily="34" charset="0"/>
              </a:rPr>
              <a:t>。</a:t>
            </a:r>
            <a:endParaRPr lang="en-US" altLang="zh-CN" sz="1800" smtClean="0">
              <a:solidFill>
                <a:schemeClr val="tx1"/>
              </a:solidFill>
              <a:latin typeface="Arial" panose="020B0604020202020204" pitchFamily="34" charset="0"/>
            </a:endParaRPr>
          </a:p>
          <a:p>
            <a:pPr lvl="1" eaLnBrk="0" fontAlgn="base" hangingPunct="0">
              <a:lnSpc>
                <a:spcPct val="100000"/>
              </a:lnSpc>
              <a:spcBef>
                <a:spcPct val="0"/>
              </a:spcBef>
              <a:spcAft>
                <a:spcPct val="0"/>
              </a:spcAft>
            </a:pPr>
            <a:r>
              <a:rPr lang="en-US" altLang="zh-CN" sz="1800" smtClean="0">
                <a:solidFill>
                  <a:schemeClr val="tx1"/>
                </a:solidFill>
                <a:latin typeface="Arial" panose="020B0604020202020204" pitchFamily="34" charset="0"/>
              </a:rPr>
              <a:t>oid(object </a:t>
            </a:r>
            <a:r>
              <a:rPr lang="en-US" altLang="zh-CN" sz="1800">
                <a:solidFill>
                  <a:schemeClr val="tx1"/>
                </a:solidFill>
                <a:latin typeface="Arial" panose="020B0604020202020204" pitchFamily="34" charset="0"/>
              </a:rPr>
              <a:t>id: ino + ono)</a:t>
            </a:r>
            <a:r>
              <a:rPr lang="zh-CN" altLang="en-US" sz="1800" smtClean="0">
                <a:solidFill>
                  <a:schemeClr val="tx1"/>
                </a:solidFill>
                <a:latin typeface="Arial" panose="020B0604020202020204" pitchFamily="34" charset="0"/>
              </a:rPr>
              <a:t>。</a:t>
            </a:r>
            <a:endParaRPr lang="en-US" altLang="zh-CN" sz="1800" smtClean="0">
              <a:solidFill>
                <a:schemeClr val="tx1"/>
              </a:solidFill>
              <a:latin typeface="Arial" panose="020B0604020202020204" pitchFamily="34" charset="0"/>
            </a:endParaRPr>
          </a:p>
          <a:p>
            <a:pPr eaLnBrk="0" fontAlgn="base" hangingPunct="0">
              <a:lnSpc>
                <a:spcPct val="100000"/>
              </a:lnSpc>
              <a:spcBef>
                <a:spcPct val="0"/>
              </a:spcBef>
              <a:spcAft>
                <a:spcPct val="0"/>
              </a:spcAft>
            </a:pPr>
            <a:r>
              <a:rPr lang="en-US" altLang="zh-CN" sz="1800" smtClean="0">
                <a:latin typeface="Arial" panose="020B0604020202020204" pitchFamily="34" charset="0"/>
              </a:rPr>
              <a:t>Object</a:t>
            </a:r>
            <a:r>
              <a:rPr lang="zh-CN" altLang="en-US" sz="1800">
                <a:latin typeface="Arial" panose="020B0604020202020204" pitchFamily="34" charset="0"/>
              </a:rPr>
              <a:t>是</a:t>
            </a:r>
            <a:r>
              <a:rPr lang="en-US" altLang="zh-CN" sz="1800">
                <a:latin typeface="Arial" panose="020B0604020202020204" pitchFamily="34" charset="0"/>
              </a:rPr>
              <a:t>RADOS</a:t>
            </a:r>
            <a:r>
              <a:rPr lang="zh-CN" altLang="en-US" sz="1800">
                <a:latin typeface="Arial" panose="020B0604020202020204" pitchFamily="34" charset="0"/>
              </a:rPr>
              <a:t>需要的对象。</a:t>
            </a:r>
            <a:r>
              <a:rPr lang="en-US" altLang="zh-CN" sz="1800">
                <a:latin typeface="Arial" panose="020B0604020202020204" pitchFamily="34" charset="0"/>
              </a:rPr>
              <a:t>Ceph</a:t>
            </a:r>
            <a:r>
              <a:rPr lang="zh-CN" altLang="en-US" sz="1800">
                <a:latin typeface="Arial" panose="020B0604020202020204" pitchFamily="34" charset="0"/>
              </a:rPr>
              <a:t>指定一个静态</a:t>
            </a:r>
            <a:r>
              <a:rPr lang="en-US" altLang="zh-CN" sz="1800">
                <a:latin typeface="Arial" panose="020B0604020202020204" pitchFamily="34" charset="0"/>
              </a:rPr>
              <a:t>hash</a:t>
            </a:r>
            <a:r>
              <a:rPr lang="zh-CN" altLang="en-US" sz="1800">
                <a:latin typeface="Arial" panose="020B0604020202020204" pitchFamily="34" charset="0"/>
              </a:rPr>
              <a:t>函数计算</a:t>
            </a:r>
            <a:r>
              <a:rPr lang="en-US" altLang="zh-CN" sz="1800">
                <a:latin typeface="Arial" panose="020B0604020202020204" pitchFamily="34" charset="0"/>
              </a:rPr>
              <a:t>oid</a:t>
            </a:r>
            <a:r>
              <a:rPr lang="zh-CN" altLang="en-US" sz="1800">
                <a:latin typeface="Arial" panose="020B0604020202020204" pitchFamily="34" charset="0"/>
              </a:rPr>
              <a:t>的值，将</a:t>
            </a:r>
            <a:r>
              <a:rPr lang="en-US" altLang="zh-CN" sz="1800">
                <a:latin typeface="Arial" panose="020B0604020202020204" pitchFamily="34" charset="0"/>
              </a:rPr>
              <a:t>oid</a:t>
            </a:r>
            <a:r>
              <a:rPr lang="zh-CN" altLang="en-US" sz="1800">
                <a:latin typeface="Arial" panose="020B0604020202020204" pitchFamily="34" charset="0"/>
              </a:rPr>
              <a:t>映射成一个近似均匀分布的伪随机值，然后和</a:t>
            </a:r>
            <a:r>
              <a:rPr lang="en-US" altLang="zh-CN" sz="1800">
                <a:latin typeface="Arial" panose="020B0604020202020204" pitchFamily="34" charset="0"/>
              </a:rPr>
              <a:t>mask</a:t>
            </a:r>
            <a:r>
              <a:rPr lang="zh-CN" altLang="en-US" sz="1800">
                <a:latin typeface="Arial" panose="020B0604020202020204" pitchFamily="34" charset="0"/>
              </a:rPr>
              <a:t>按位相与，得到</a:t>
            </a:r>
            <a:r>
              <a:rPr lang="en-US" altLang="zh-CN" sz="1800">
                <a:latin typeface="Arial" panose="020B0604020202020204" pitchFamily="34" charset="0"/>
              </a:rPr>
              <a:t>pgid</a:t>
            </a:r>
            <a:r>
              <a:rPr lang="zh-CN" altLang="en-US" sz="1800">
                <a:latin typeface="Arial" panose="020B0604020202020204" pitchFamily="34" charset="0"/>
              </a:rPr>
              <a:t>。</a:t>
            </a:r>
            <a:r>
              <a:rPr lang="en-US" altLang="zh-CN" sz="1800">
                <a:latin typeface="Arial" panose="020B0604020202020204" pitchFamily="34" charset="0"/>
              </a:rPr>
              <a:t>Object-&gt;PG</a:t>
            </a:r>
            <a:r>
              <a:rPr lang="zh-CN" altLang="en-US" sz="1800">
                <a:latin typeface="Arial" panose="020B0604020202020204" pitchFamily="34" charset="0"/>
              </a:rPr>
              <a:t>映射</a:t>
            </a:r>
            <a:r>
              <a:rPr lang="zh-CN" altLang="en-US" sz="1800" smtClean="0">
                <a:latin typeface="Arial" panose="020B0604020202020204" pitchFamily="34" charset="0"/>
              </a:rPr>
              <a:t>：</a:t>
            </a:r>
            <a:endParaRPr lang="en-US" altLang="zh-CN" sz="1800" smtClean="0">
              <a:latin typeface="Arial" panose="020B0604020202020204" pitchFamily="34" charset="0"/>
            </a:endParaRPr>
          </a:p>
          <a:p>
            <a:pPr lvl="1" eaLnBrk="0" fontAlgn="base" hangingPunct="0">
              <a:lnSpc>
                <a:spcPct val="100000"/>
              </a:lnSpc>
              <a:spcBef>
                <a:spcPct val="0"/>
              </a:spcBef>
              <a:spcAft>
                <a:spcPct val="0"/>
              </a:spcAft>
            </a:pPr>
            <a:r>
              <a:rPr lang="en-US" altLang="zh-CN" sz="1800" smtClean="0">
                <a:solidFill>
                  <a:schemeClr val="tx1"/>
                </a:solidFill>
                <a:latin typeface="Arial" panose="020B0604020202020204" pitchFamily="34" charset="0"/>
              </a:rPr>
              <a:t>hash(oid</a:t>
            </a:r>
            <a:r>
              <a:rPr lang="en-US" altLang="zh-CN" sz="1800">
                <a:solidFill>
                  <a:schemeClr val="tx1"/>
                </a:solidFill>
                <a:latin typeface="Arial" panose="020B0604020202020204" pitchFamily="34" charset="0"/>
              </a:rPr>
              <a:t>) &amp; mask-&gt; </a:t>
            </a:r>
            <a:r>
              <a:rPr lang="en-US" altLang="zh-CN" sz="1800" smtClean="0">
                <a:solidFill>
                  <a:schemeClr val="tx1"/>
                </a:solidFill>
                <a:latin typeface="Arial" panose="020B0604020202020204" pitchFamily="34" charset="0"/>
              </a:rPr>
              <a:t>pgid</a:t>
            </a:r>
            <a:r>
              <a:rPr lang="zh-CN" altLang="en-US" sz="1800" smtClean="0">
                <a:solidFill>
                  <a:schemeClr val="tx1"/>
                </a:solidFill>
                <a:latin typeface="Arial" panose="020B0604020202020204" pitchFamily="34" charset="0"/>
              </a:rPr>
              <a:t>。</a:t>
            </a:r>
            <a:endParaRPr lang="en-US" altLang="zh-CN" sz="1800" smtClean="0">
              <a:solidFill>
                <a:schemeClr val="tx1"/>
              </a:solidFill>
              <a:latin typeface="Arial" panose="020B0604020202020204" pitchFamily="34" charset="0"/>
            </a:endParaRPr>
          </a:p>
          <a:p>
            <a:pPr lvl="1" eaLnBrk="0" fontAlgn="base" hangingPunct="0">
              <a:lnSpc>
                <a:spcPct val="100000"/>
              </a:lnSpc>
              <a:spcBef>
                <a:spcPct val="0"/>
              </a:spcBef>
              <a:spcAft>
                <a:spcPct val="0"/>
              </a:spcAft>
            </a:pPr>
            <a:r>
              <a:rPr lang="en-US" altLang="zh-CN" sz="1800" smtClean="0">
                <a:solidFill>
                  <a:schemeClr val="tx1"/>
                </a:solidFill>
                <a:latin typeface="Arial" panose="020B0604020202020204" pitchFamily="34" charset="0"/>
              </a:rPr>
              <a:t>mask </a:t>
            </a:r>
            <a:r>
              <a:rPr lang="en-US" altLang="zh-CN" sz="1800">
                <a:solidFill>
                  <a:schemeClr val="tx1"/>
                </a:solidFill>
                <a:latin typeface="Arial" panose="020B0604020202020204" pitchFamily="34" charset="0"/>
              </a:rPr>
              <a:t>= PG</a:t>
            </a:r>
            <a:r>
              <a:rPr lang="zh-CN" altLang="en-US" sz="1800">
                <a:solidFill>
                  <a:schemeClr val="tx1"/>
                </a:solidFill>
                <a:latin typeface="Arial" panose="020B0604020202020204" pitchFamily="34" charset="0"/>
              </a:rPr>
              <a:t>总数</a:t>
            </a:r>
            <a:r>
              <a:rPr lang="en-US" altLang="zh-CN" sz="1800">
                <a:solidFill>
                  <a:schemeClr val="tx1"/>
                </a:solidFill>
                <a:latin typeface="Arial" panose="020B0604020202020204" pitchFamily="34" charset="0"/>
              </a:rPr>
              <a:t>m(m</a:t>
            </a:r>
            <a:r>
              <a:rPr lang="zh-CN" altLang="en-US" sz="1800">
                <a:solidFill>
                  <a:schemeClr val="tx1"/>
                </a:solidFill>
                <a:latin typeface="Arial" panose="020B0604020202020204" pitchFamily="34" charset="0"/>
              </a:rPr>
              <a:t>为</a:t>
            </a:r>
            <a:r>
              <a:rPr lang="en-US" altLang="zh-CN" sz="1800">
                <a:solidFill>
                  <a:schemeClr val="tx1"/>
                </a:solidFill>
                <a:latin typeface="Arial" panose="020B0604020202020204" pitchFamily="34" charset="0"/>
              </a:rPr>
              <a:t>2</a:t>
            </a:r>
            <a:r>
              <a:rPr lang="zh-CN" altLang="en-US" sz="1800">
                <a:solidFill>
                  <a:schemeClr val="tx1"/>
                </a:solidFill>
                <a:latin typeface="Arial" panose="020B0604020202020204" pitchFamily="34" charset="0"/>
              </a:rPr>
              <a:t>的整数幂</a:t>
            </a:r>
            <a:r>
              <a:rPr lang="en-US" altLang="zh-CN" sz="1800">
                <a:solidFill>
                  <a:schemeClr val="tx1"/>
                </a:solidFill>
                <a:latin typeface="Arial" panose="020B0604020202020204" pitchFamily="34" charset="0"/>
              </a:rPr>
              <a:t>)-1 </a:t>
            </a:r>
            <a:r>
              <a:rPr lang="zh-CN" altLang="en-US" sz="1800" smtClean="0">
                <a:solidFill>
                  <a:schemeClr val="tx1"/>
                </a:solidFill>
                <a:latin typeface="Arial" panose="020B0604020202020204" pitchFamily="34" charset="0"/>
              </a:rPr>
              <a:t>。</a:t>
            </a:r>
            <a:endParaRPr lang="en-US" altLang="zh-CN" sz="1800" smtClean="0">
              <a:solidFill>
                <a:schemeClr val="tx1"/>
              </a:solidFill>
              <a:latin typeface="Arial" panose="020B0604020202020204" pitchFamily="34" charset="0"/>
            </a:endParaRPr>
          </a:p>
          <a:p>
            <a:pPr eaLnBrk="0" fontAlgn="base" hangingPunct="0">
              <a:lnSpc>
                <a:spcPct val="100000"/>
              </a:lnSpc>
              <a:spcBef>
                <a:spcPct val="0"/>
              </a:spcBef>
              <a:spcAft>
                <a:spcPct val="0"/>
              </a:spcAft>
            </a:pPr>
            <a:r>
              <a:rPr lang="en-US" altLang="zh-CN" sz="1800" smtClean="0">
                <a:latin typeface="Arial" panose="020B0604020202020204" pitchFamily="34" charset="0"/>
              </a:rPr>
              <a:t>PG(Placement </a:t>
            </a:r>
            <a:r>
              <a:rPr lang="en-US" altLang="zh-CN" sz="1800">
                <a:latin typeface="Arial" panose="020B0604020202020204" pitchFamily="34" charset="0"/>
              </a:rPr>
              <a:t>Group),</a:t>
            </a:r>
            <a:r>
              <a:rPr lang="zh-CN" altLang="en-US" sz="1800">
                <a:latin typeface="Arial" panose="020B0604020202020204" pitchFamily="34" charset="0"/>
              </a:rPr>
              <a:t>用途是对</a:t>
            </a:r>
            <a:r>
              <a:rPr lang="en-US" altLang="zh-CN" sz="1800">
                <a:latin typeface="Arial" panose="020B0604020202020204" pitchFamily="34" charset="0"/>
              </a:rPr>
              <a:t>object</a:t>
            </a:r>
            <a:r>
              <a:rPr lang="zh-CN" altLang="en-US" sz="1800">
                <a:latin typeface="Arial" panose="020B0604020202020204" pitchFamily="34" charset="0"/>
              </a:rPr>
              <a:t>的存储进行组织和位置映射</a:t>
            </a:r>
            <a:r>
              <a:rPr lang="en-US" altLang="zh-CN" sz="1800">
                <a:latin typeface="Arial" panose="020B0604020202020204" pitchFamily="34" charset="0"/>
              </a:rPr>
              <a:t>, (</a:t>
            </a:r>
            <a:r>
              <a:rPr lang="zh-CN" altLang="en-US" sz="1800">
                <a:latin typeface="Arial" panose="020B0604020202020204" pitchFamily="34" charset="0"/>
              </a:rPr>
              <a:t>类似于</a:t>
            </a:r>
            <a:r>
              <a:rPr lang="en-US" altLang="zh-CN" sz="1800">
                <a:latin typeface="Arial" panose="020B0604020202020204" pitchFamily="34" charset="0"/>
              </a:rPr>
              <a:t>redis cluster</a:t>
            </a:r>
            <a:r>
              <a:rPr lang="zh-CN" altLang="en-US" sz="1800">
                <a:latin typeface="Arial" panose="020B0604020202020204" pitchFamily="34" charset="0"/>
              </a:rPr>
              <a:t>里面的</a:t>
            </a:r>
            <a:r>
              <a:rPr lang="en-US" altLang="zh-CN" sz="1800">
                <a:latin typeface="Arial" panose="020B0604020202020204" pitchFamily="34" charset="0"/>
              </a:rPr>
              <a:t>slot</a:t>
            </a:r>
            <a:r>
              <a:rPr lang="zh-CN" altLang="en-US" sz="1800">
                <a:latin typeface="Arial" panose="020B0604020202020204" pitchFamily="34" charset="0"/>
              </a:rPr>
              <a:t>的概念</a:t>
            </a:r>
            <a:r>
              <a:rPr lang="en-US" altLang="zh-CN" sz="1800">
                <a:latin typeface="Arial" panose="020B0604020202020204" pitchFamily="34" charset="0"/>
              </a:rPr>
              <a:t>) </a:t>
            </a:r>
            <a:r>
              <a:rPr lang="zh-CN" altLang="en-US" sz="1800">
                <a:latin typeface="Arial" panose="020B0604020202020204" pitchFamily="34" charset="0"/>
              </a:rPr>
              <a:t>一个</a:t>
            </a:r>
            <a:r>
              <a:rPr lang="en-US" altLang="zh-CN" sz="1800">
                <a:latin typeface="Arial" panose="020B0604020202020204" pitchFamily="34" charset="0"/>
              </a:rPr>
              <a:t>PG</a:t>
            </a:r>
            <a:r>
              <a:rPr lang="zh-CN" altLang="en-US" sz="1800">
                <a:latin typeface="Arial" panose="020B0604020202020204" pitchFamily="34" charset="0"/>
              </a:rPr>
              <a:t>里面会有很多</a:t>
            </a:r>
            <a:r>
              <a:rPr lang="en-US" altLang="zh-CN" sz="1800">
                <a:latin typeface="Arial" panose="020B0604020202020204" pitchFamily="34" charset="0"/>
              </a:rPr>
              <a:t>object</a:t>
            </a:r>
            <a:r>
              <a:rPr lang="zh-CN" altLang="en-US" sz="1800">
                <a:latin typeface="Arial" panose="020B0604020202020204" pitchFamily="34" charset="0"/>
              </a:rPr>
              <a:t>。采用</a:t>
            </a:r>
            <a:r>
              <a:rPr lang="en-US" altLang="zh-CN" sz="1800">
                <a:latin typeface="Arial" panose="020B0604020202020204" pitchFamily="34" charset="0"/>
              </a:rPr>
              <a:t>CRUSH</a:t>
            </a:r>
            <a:r>
              <a:rPr lang="zh-CN" altLang="en-US" sz="1800">
                <a:latin typeface="Arial" panose="020B0604020202020204" pitchFamily="34" charset="0"/>
              </a:rPr>
              <a:t>算法，将</a:t>
            </a:r>
            <a:r>
              <a:rPr lang="en-US" altLang="zh-CN" sz="1800">
                <a:latin typeface="Arial" panose="020B0604020202020204" pitchFamily="34" charset="0"/>
              </a:rPr>
              <a:t>pgid</a:t>
            </a:r>
            <a:r>
              <a:rPr lang="zh-CN" altLang="en-US" sz="1800">
                <a:latin typeface="Arial" panose="020B0604020202020204" pitchFamily="34" charset="0"/>
              </a:rPr>
              <a:t>代入其中，然后得到一组</a:t>
            </a:r>
            <a:r>
              <a:rPr lang="en-US" altLang="zh-CN" sz="1800">
                <a:latin typeface="Arial" panose="020B0604020202020204" pitchFamily="34" charset="0"/>
              </a:rPr>
              <a:t>OSD</a:t>
            </a:r>
            <a:r>
              <a:rPr lang="zh-CN" altLang="en-US" sz="1800">
                <a:latin typeface="Arial" panose="020B0604020202020204" pitchFamily="34" charset="0"/>
              </a:rPr>
              <a:t>。</a:t>
            </a:r>
            <a:r>
              <a:rPr lang="en-US" altLang="zh-CN" sz="1800">
                <a:latin typeface="Arial" panose="020B0604020202020204" pitchFamily="34" charset="0"/>
              </a:rPr>
              <a:t>PG-&gt;OSD</a:t>
            </a:r>
            <a:r>
              <a:rPr lang="zh-CN" altLang="en-US" sz="1800">
                <a:latin typeface="Arial" panose="020B0604020202020204" pitchFamily="34" charset="0"/>
              </a:rPr>
              <a:t>映射</a:t>
            </a:r>
            <a:r>
              <a:rPr lang="zh-CN" altLang="en-US" sz="1800" smtClean="0">
                <a:latin typeface="Arial" panose="020B0604020202020204" pitchFamily="34" charset="0"/>
              </a:rPr>
              <a:t>：</a:t>
            </a:r>
            <a:endParaRPr lang="en-US" altLang="zh-CN" sz="1800" smtClean="0">
              <a:latin typeface="Arial" panose="020B0604020202020204" pitchFamily="34" charset="0"/>
            </a:endParaRPr>
          </a:p>
          <a:p>
            <a:pPr lvl="1" eaLnBrk="0" fontAlgn="base" hangingPunct="0">
              <a:lnSpc>
                <a:spcPct val="100000"/>
              </a:lnSpc>
              <a:spcBef>
                <a:spcPct val="0"/>
              </a:spcBef>
              <a:spcAft>
                <a:spcPct val="0"/>
              </a:spcAft>
            </a:pPr>
            <a:r>
              <a:rPr lang="en-US" altLang="zh-CN" sz="1800" smtClean="0">
                <a:solidFill>
                  <a:schemeClr val="tx1"/>
                </a:solidFill>
                <a:latin typeface="Arial" panose="020B0604020202020204" pitchFamily="34" charset="0"/>
              </a:rPr>
              <a:t>CRUSH(pgid</a:t>
            </a:r>
            <a:r>
              <a:rPr lang="en-US" altLang="zh-CN" sz="1800">
                <a:solidFill>
                  <a:schemeClr val="tx1"/>
                </a:solidFill>
                <a:latin typeface="Arial" panose="020B0604020202020204" pitchFamily="34" charset="0"/>
              </a:rPr>
              <a:t>)-&gt;(osd1,osd2,osd3) </a:t>
            </a:r>
            <a:r>
              <a:rPr lang="zh-CN" altLang="en-US" sz="1800" smtClean="0">
                <a:solidFill>
                  <a:schemeClr val="tx1"/>
                </a:solidFill>
                <a:latin typeface="Arial" panose="020B0604020202020204" pitchFamily="34" charset="0"/>
              </a:rPr>
              <a:t>。</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pic>
        <p:nvPicPr>
          <p:cNvPr id="4" name="图片 3"/>
          <p:cNvPicPr>
            <a:picLocks noChangeAspect="1"/>
          </p:cNvPicPr>
          <p:nvPr/>
        </p:nvPicPr>
        <p:blipFill>
          <a:blip r:embed="rId2"/>
          <a:stretch>
            <a:fillRect/>
          </a:stretch>
        </p:blipFill>
        <p:spPr>
          <a:xfrm>
            <a:off x="5387247" y="30774"/>
            <a:ext cx="6653337" cy="4053536"/>
          </a:xfrm>
          <a:prstGeom prst="rect">
            <a:avLst/>
          </a:prstGeom>
        </p:spPr>
      </p:pic>
      <p:pic>
        <p:nvPicPr>
          <p:cNvPr id="7" name="图片 6"/>
          <p:cNvPicPr>
            <a:picLocks noChangeAspect="1"/>
          </p:cNvPicPr>
          <p:nvPr/>
        </p:nvPicPr>
        <p:blipFill>
          <a:blip r:embed="rId3"/>
          <a:stretch>
            <a:fillRect/>
          </a:stretch>
        </p:blipFill>
        <p:spPr>
          <a:xfrm>
            <a:off x="5600011" y="4385401"/>
            <a:ext cx="5905500" cy="1781175"/>
          </a:xfrm>
          <a:prstGeom prst="rect">
            <a:avLst/>
          </a:prstGeom>
        </p:spPr>
      </p:pic>
    </p:spTree>
    <p:extLst>
      <p:ext uri="{BB962C8B-B14F-4D97-AF65-F5344CB8AC3E}">
        <p14:creationId xmlns:p14="http://schemas.microsoft.com/office/powerpoint/2010/main" val="3453818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RDB IO</a:t>
            </a:r>
            <a:r>
              <a:rPr lang="zh-CN" altLang="en-US" smtClean="0"/>
              <a:t>流程</a:t>
            </a:r>
            <a:endParaRPr lang="zh-CN" altLang="en-US"/>
          </a:p>
        </p:txBody>
      </p:sp>
      <p:sp>
        <p:nvSpPr>
          <p:cNvPr id="3" name="内容占位符 2"/>
          <p:cNvSpPr>
            <a:spLocks noGrp="1"/>
          </p:cNvSpPr>
          <p:nvPr>
            <p:ph idx="1"/>
          </p:nvPr>
        </p:nvSpPr>
        <p:spPr>
          <a:xfrm>
            <a:off x="407624" y="1276985"/>
            <a:ext cx="4748270" cy="4760258"/>
          </a:xfrm>
        </p:spPr>
        <p:txBody>
          <a:bodyPr>
            <a:normAutofit/>
          </a:bodyPr>
          <a:lstStyle/>
          <a:p>
            <a:pPr marL="514350" indent="-514350">
              <a:buFont typeface="+mj-lt"/>
              <a:buAutoNum type="arabicPeriod"/>
            </a:pPr>
            <a:r>
              <a:rPr lang="zh-CN" altLang="en-US" sz="1800"/>
              <a:t>客户端创建一个</a:t>
            </a:r>
            <a:r>
              <a:rPr lang="en-US" altLang="zh-CN" sz="1800"/>
              <a:t>pool</a:t>
            </a:r>
            <a:r>
              <a:rPr lang="zh-CN" altLang="en-US" sz="1800"/>
              <a:t>，需要为这个</a:t>
            </a:r>
            <a:r>
              <a:rPr lang="en-US" altLang="zh-CN" sz="1800"/>
              <a:t>pool</a:t>
            </a:r>
            <a:r>
              <a:rPr lang="zh-CN" altLang="en-US" sz="1800"/>
              <a:t>指定</a:t>
            </a:r>
            <a:r>
              <a:rPr lang="en-US" altLang="zh-CN" sz="1800"/>
              <a:t>pg</a:t>
            </a:r>
            <a:r>
              <a:rPr lang="zh-CN" altLang="en-US" sz="1800"/>
              <a:t>的数量</a:t>
            </a:r>
            <a:r>
              <a:rPr lang="zh-CN" altLang="en-US" sz="1800" smtClean="0"/>
              <a:t>。</a:t>
            </a:r>
            <a:endParaRPr lang="en-US" altLang="zh-CN" sz="1800" smtClean="0"/>
          </a:p>
          <a:p>
            <a:pPr marL="514350" indent="-514350">
              <a:buFont typeface="+mj-lt"/>
              <a:buAutoNum type="arabicPeriod"/>
            </a:pPr>
            <a:r>
              <a:rPr lang="zh-CN" altLang="en-US" sz="1800" smtClean="0"/>
              <a:t>创建</a:t>
            </a:r>
            <a:r>
              <a:rPr lang="en-US" altLang="zh-CN" sz="1800"/>
              <a:t>pool/image rbd</a:t>
            </a:r>
            <a:r>
              <a:rPr lang="zh-CN" altLang="en-US" sz="1800"/>
              <a:t>设备进行挂载</a:t>
            </a:r>
            <a:r>
              <a:rPr lang="zh-CN" altLang="en-US" sz="1800" smtClean="0"/>
              <a:t>。</a:t>
            </a:r>
            <a:endParaRPr lang="en-US" altLang="zh-CN" sz="1800" smtClean="0"/>
          </a:p>
          <a:p>
            <a:pPr marL="514350" indent="-514350">
              <a:buFont typeface="+mj-lt"/>
              <a:buAutoNum type="arabicPeriod"/>
            </a:pPr>
            <a:r>
              <a:rPr lang="zh-CN" altLang="en-US" sz="1800" smtClean="0"/>
              <a:t>用户</a:t>
            </a:r>
            <a:r>
              <a:rPr lang="zh-CN" altLang="en-US" sz="1800"/>
              <a:t>写入的数据进行切块，每个块的大小默认为</a:t>
            </a:r>
            <a:r>
              <a:rPr lang="en-US" altLang="zh-CN" sz="1800"/>
              <a:t>4M</a:t>
            </a:r>
            <a:r>
              <a:rPr lang="zh-CN" altLang="en-US" sz="1800"/>
              <a:t>，并且每个块都有一个名字，名字就是</a:t>
            </a:r>
            <a:r>
              <a:rPr lang="en-US" altLang="zh-CN" sz="1800"/>
              <a:t>object+</a:t>
            </a:r>
            <a:r>
              <a:rPr lang="zh-CN" altLang="en-US" sz="1800"/>
              <a:t>序号</a:t>
            </a:r>
            <a:r>
              <a:rPr lang="zh-CN" altLang="en-US" sz="1800" smtClean="0"/>
              <a:t>。</a:t>
            </a:r>
            <a:endParaRPr lang="en-US" altLang="zh-CN" sz="1800" smtClean="0"/>
          </a:p>
          <a:p>
            <a:pPr marL="514350" indent="-514350">
              <a:buFont typeface="+mj-lt"/>
              <a:buAutoNum type="arabicPeriod"/>
            </a:pPr>
            <a:r>
              <a:rPr lang="zh-CN" altLang="en-US" sz="1800" smtClean="0"/>
              <a:t>将</a:t>
            </a:r>
            <a:r>
              <a:rPr lang="zh-CN" altLang="en-US" sz="1800"/>
              <a:t>每个</a:t>
            </a:r>
            <a:r>
              <a:rPr lang="en-US" altLang="zh-CN" sz="1800"/>
              <a:t>object</a:t>
            </a:r>
            <a:r>
              <a:rPr lang="zh-CN" altLang="en-US" sz="1800"/>
              <a:t>通过</a:t>
            </a:r>
            <a:r>
              <a:rPr lang="en-US" altLang="zh-CN" sz="1800"/>
              <a:t>pg</a:t>
            </a:r>
            <a:r>
              <a:rPr lang="zh-CN" altLang="en-US" sz="1800"/>
              <a:t>进行副本位置的分配</a:t>
            </a:r>
            <a:r>
              <a:rPr lang="zh-CN" altLang="en-US" sz="1800" smtClean="0"/>
              <a:t>。</a:t>
            </a:r>
            <a:endParaRPr lang="en-US" altLang="zh-CN" sz="1800" smtClean="0"/>
          </a:p>
          <a:p>
            <a:pPr marL="514350" indent="-514350">
              <a:buFont typeface="+mj-lt"/>
              <a:buAutoNum type="arabicPeriod"/>
            </a:pPr>
            <a:r>
              <a:rPr lang="en-US" altLang="zh-CN" sz="1800" smtClean="0"/>
              <a:t>pg</a:t>
            </a:r>
            <a:r>
              <a:rPr lang="zh-CN" altLang="en-US" sz="1800"/>
              <a:t>根据</a:t>
            </a:r>
            <a:r>
              <a:rPr lang="en-US" altLang="zh-CN" sz="1800"/>
              <a:t>cursh</a:t>
            </a:r>
            <a:r>
              <a:rPr lang="zh-CN" altLang="en-US" sz="1800"/>
              <a:t>算法会寻找</a:t>
            </a:r>
            <a:r>
              <a:rPr lang="en-US" altLang="zh-CN" sz="1800"/>
              <a:t>3</a:t>
            </a:r>
            <a:r>
              <a:rPr lang="zh-CN" altLang="en-US" sz="1800"/>
              <a:t>个</a:t>
            </a:r>
            <a:r>
              <a:rPr lang="en-US" altLang="zh-CN" sz="1800"/>
              <a:t>osd</a:t>
            </a:r>
            <a:r>
              <a:rPr lang="zh-CN" altLang="en-US" sz="1800"/>
              <a:t>，把这个</a:t>
            </a:r>
            <a:r>
              <a:rPr lang="en-US" altLang="zh-CN" sz="1800"/>
              <a:t>object</a:t>
            </a:r>
            <a:r>
              <a:rPr lang="zh-CN" altLang="en-US" sz="1800"/>
              <a:t>分别保存在这三个</a:t>
            </a:r>
            <a:r>
              <a:rPr lang="en-US" altLang="zh-CN" sz="1800"/>
              <a:t>osd</a:t>
            </a:r>
            <a:r>
              <a:rPr lang="zh-CN" altLang="en-US" sz="1800"/>
              <a:t>上</a:t>
            </a:r>
            <a:r>
              <a:rPr lang="zh-CN" altLang="en-US" sz="1800" smtClean="0"/>
              <a:t>。</a:t>
            </a:r>
            <a:endParaRPr lang="en-US" altLang="zh-CN" sz="1800" smtClean="0"/>
          </a:p>
          <a:p>
            <a:pPr marL="514350" indent="-514350">
              <a:buFont typeface="+mj-lt"/>
              <a:buAutoNum type="arabicPeriod"/>
            </a:pPr>
            <a:r>
              <a:rPr lang="en-US" altLang="zh-CN" sz="1800" smtClean="0"/>
              <a:t>osd</a:t>
            </a:r>
            <a:r>
              <a:rPr lang="zh-CN" altLang="en-US" sz="1800"/>
              <a:t>上实际是把底层的</a:t>
            </a:r>
            <a:r>
              <a:rPr lang="en-US" altLang="zh-CN" sz="1800"/>
              <a:t>disk</a:t>
            </a:r>
            <a:r>
              <a:rPr lang="zh-CN" altLang="en-US" sz="1800"/>
              <a:t>进行了格式化操作，一般部署工具会将它格式化为</a:t>
            </a:r>
            <a:r>
              <a:rPr lang="en-US" altLang="zh-CN" sz="1800"/>
              <a:t>xfs</a:t>
            </a:r>
            <a:r>
              <a:rPr lang="zh-CN" altLang="en-US" sz="1800"/>
              <a:t>文件系统</a:t>
            </a:r>
            <a:r>
              <a:rPr lang="zh-CN" altLang="en-US" sz="1800" smtClean="0"/>
              <a:t>。</a:t>
            </a:r>
            <a:endParaRPr lang="en-US" altLang="zh-CN" sz="1800" smtClean="0"/>
          </a:p>
          <a:p>
            <a:pPr marL="514350" indent="-514350">
              <a:buFont typeface="+mj-lt"/>
              <a:buAutoNum type="arabicPeriod"/>
            </a:pPr>
            <a:r>
              <a:rPr lang="en-US" altLang="zh-CN" sz="1800" smtClean="0"/>
              <a:t>object</a:t>
            </a:r>
            <a:r>
              <a:rPr lang="zh-CN" altLang="en-US" sz="1800"/>
              <a:t>的存储就变成了存储一个文</a:t>
            </a:r>
            <a:r>
              <a:rPr lang="en-US" altLang="zh-CN" sz="1800" smtClean="0"/>
              <a:t>rbd0.object1.file</a:t>
            </a:r>
            <a:endParaRPr lang="zh-CN" altLang="en-US" sz="1800"/>
          </a:p>
        </p:txBody>
      </p:sp>
      <p:pic>
        <p:nvPicPr>
          <p:cNvPr id="6" name="图片 5"/>
          <p:cNvPicPr>
            <a:picLocks noChangeAspect="1"/>
          </p:cNvPicPr>
          <p:nvPr/>
        </p:nvPicPr>
        <p:blipFill>
          <a:blip r:embed="rId2"/>
          <a:stretch>
            <a:fillRect/>
          </a:stretch>
        </p:blipFill>
        <p:spPr>
          <a:xfrm>
            <a:off x="5552501" y="626547"/>
            <a:ext cx="6029962" cy="5796287"/>
          </a:xfrm>
          <a:prstGeom prst="rect">
            <a:avLst/>
          </a:prstGeom>
        </p:spPr>
      </p:pic>
    </p:spTree>
    <p:extLst>
      <p:ext uri="{BB962C8B-B14F-4D97-AF65-F5344CB8AC3E}">
        <p14:creationId xmlns:p14="http://schemas.microsoft.com/office/powerpoint/2010/main" val="2975964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Ceph</a:t>
            </a:r>
            <a:r>
              <a:rPr lang="zh-CN" altLang="en-US" smtClean="0"/>
              <a:t>定位</a:t>
            </a:r>
            <a:endParaRPr lang="zh-CN" altLang="en-US"/>
          </a:p>
        </p:txBody>
      </p:sp>
      <p:pic>
        <p:nvPicPr>
          <p:cNvPr id="2" name="图片 1"/>
          <p:cNvPicPr>
            <a:picLocks noChangeAspect="1"/>
          </p:cNvPicPr>
          <p:nvPr/>
        </p:nvPicPr>
        <p:blipFill>
          <a:blip r:embed="rId2"/>
          <a:stretch>
            <a:fillRect/>
          </a:stretch>
        </p:blipFill>
        <p:spPr>
          <a:xfrm>
            <a:off x="1593886" y="966651"/>
            <a:ext cx="9448758" cy="4468378"/>
          </a:xfrm>
          <a:prstGeom prst="rect">
            <a:avLst/>
          </a:prstGeom>
        </p:spPr>
      </p:pic>
    </p:spTree>
    <p:extLst>
      <p:ext uri="{BB962C8B-B14F-4D97-AF65-F5344CB8AC3E}">
        <p14:creationId xmlns:p14="http://schemas.microsoft.com/office/powerpoint/2010/main" val="2767592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RDB IO</a:t>
            </a:r>
            <a:r>
              <a:rPr lang="zh-CN" altLang="en-US" smtClean="0"/>
              <a:t>框架</a:t>
            </a:r>
            <a:endParaRPr lang="zh-CN" altLang="en-US"/>
          </a:p>
        </p:txBody>
      </p:sp>
      <p:sp>
        <p:nvSpPr>
          <p:cNvPr id="3" name="内容占位符 2"/>
          <p:cNvSpPr>
            <a:spLocks noGrp="1"/>
          </p:cNvSpPr>
          <p:nvPr>
            <p:ph idx="1"/>
          </p:nvPr>
        </p:nvSpPr>
        <p:spPr>
          <a:xfrm>
            <a:off x="407624" y="1276985"/>
            <a:ext cx="4748270" cy="4760258"/>
          </a:xfrm>
        </p:spPr>
        <p:txBody>
          <a:bodyPr>
            <a:normAutofit/>
          </a:bodyPr>
          <a:lstStyle/>
          <a:p>
            <a:pPr marL="0" indent="0">
              <a:buNone/>
            </a:pPr>
            <a:r>
              <a:rPr lang="zh-CN" altLang="en-US" sz="1800"/>
              <a:t>客户端写数据</a:t>
            </a:r>
            <a:r>
              <a:rPr lang="en-US" altLang="zh-CN" sz="1800"/>
              <a:t>osd</a:t>
            </a:r>
            <a:r>
              <a:rPr lang="zh-CN" altLang="en-US" sz="1800"/>
              <a:t>过程</a:t>
            </a:r>
            <a:r>
              <a:rPr lang="zh-CN" altLang="en-US" sz="1800" smtClean="0"/>
              <a:t>：</a:t>
            </a:r>
            <a:endParaRPr lang="en-US" altLang="zh-CN" sz="1800" smtClean="0"/>
          </a:p>
          <a:p>
            <a:pPr marL="514350" indent="-514350">
              <a:buFont typeface="+mj-lt"/>
              <a:buAutoNum type="arabicPeriod"/>
            </a:pPr>
            <a:r>
              <a:rPr lang="zh-CN" altLang="en-US" sz="1800" smtClean="0"/>
              <a:t>采用</a:t>
            </a:r>
            <a:r>
              <a:rPr lang="zh-CN" altLang="en-US" sz="1800"/>
              <a:t>的是</a:t>
            </a:r>
            <a:r>
              <a:rPr lang="en-US" altLang="zh-CN" sz="1800"/>
              <a:t>librbd</a:t>
            </a:r>
            <a:r>
              <a:rPr lang="zh-CN" altLang="en-US" sz="1800"/>
              <a:t>的形式，使用</a:t>
            </a:r>
            <a:r>
              <a:rPr lang="en-US" altLang="zh-CN" sz="1800"/>
              <a:t>librbd</a:t>
            </a:r>
            <a:r>
              <a:rPr lang="zh-CN" altLang="en-US" sz="1800"/>
              <a:t>创建一个块设备，向这个块设备中写入数据</a:t>
            </a:r>
            <a:r>
              <a:rPr lang="zh-CN" altLang="en-US" sz="1800" smtClean="0"/>
              <a:t>。</a:t>
            </a:r>
            <a:endParaRPr lang="en-US" altLang="zh-CN" sz="1800" smtClean="0"/>
          </a:p>
          <a:p>
            <a:pPr marL="514350" indent="-514350">
              <a:buFont typeface="+mj-lt"/>
              <a:buAutoNum type="arabicPeriod"/>
            </a:pPr>
            <a:r>
              <a:rPr lang="zh-CN" altLang="en-US" sz="1800" smtClean="0"/>
              <a:t>在</a:t>
            </a:r>
            <a:r>
              <a:rPr lang="zh-CN" altLang="en-US" sz="1800"/>
              <a:t>客户端本地同过调用</a:t>
            </a:r>
            <a:r>
              <a:rPr lang="en-US" altLang="zh-CN" sz="1800"/>
              <a:t>librados</a:t>
            </a:r>
            <a:r>
              <a:rPr lang="zh-CN" altLang="en-US" sz="1800"/>
              <a:t>接口，然后经过</a:t>
            </a:r>
            <a:r>
              <a:rPr lang="en-US" altLang="zh-CN" sz="1800"/>
              <a:t>pool</a:t>
            </a:r>
            <a:r>
              <a:rPr lang="zh-CN" altLang="en-US" sz="1800"/>
              <a:t>，</a:t>
            </a:r>
            <a:r>
              <a:rPr lang="en-US" altLang="zh-CN" sz="1800"/>
              <a:t>rbd</a:t>
            </a:r>
            <a:r>
              <a:rPr lang="zh-CN" altLang="en-US" sz="1800"/>
              <a:t>，</a:t>
            </a:r>
            <a:r>
              <a:rPr lang="en-US" altLang="zh-CN" sz="1800"/>
              <a:t>object</a:t>
            </a:r>
            <a:r>
              <a:rPr lang="zh-CN" altLang="en-US" sz="1800"/>
              <a:t>、</a:t>
            </a:r>
            <a:r>
              <a:rPr lang="en-US" altLang="zh-CN" sz="1800"/>
              <a:t>pg</a:t>
            </a:r>
            <a:r>
              <a:rPr lang="zh-CN" altLang="en-US" sz="1800"/>
              <a:t>进行层层映射</a:t>
            </a:r>
            <a:r>
              <a:rPr lang="en-US" altLang="zh-CN" sz="1800"/>
              <a:t>,</a:t>
            </a:r>
            <a:r>
              <a:rPr lang="zh-CN" altLang="en-US" sz="1800"/>
              <a:t>在</a:t>
            </a:r>
            <a:r>
              <a:rPr lang="en-US" altLang="zh-CN" sz="1800"/>
              <a:t>PG</a:t>
            </a:r>
            <a:r>
              <a:rPr lang="zh-CN" altLang="en-US" sz="1800"/>
              <a:t>这一层中，可以知道数据保存在哪</a:t>
            </a:r>
            <a:r>
              <a:rPr lang="en-US" altLang="zh-CN" sz="1800"/>
              <a:t>3</a:t>
            </a:r>
            <a:r>
              <a:rPr lang="zh-CN" altLang="en-US" sz="1800"/>
              <a:t>个</a:t>
            </a:r>
            <a:r>
              <a:rPr lang="en-US" altLang="zh-CN" sz="1800"/>
              <a:t>OSD</a:t>
            </a:r>
            <a:r>
              <a:rPr lang="zh-CN" altLang="en-US" sz="1800"/>
              <a:t>上，这</a:t>
            </a:r>
            <a:r>
              <a:rPr lang="en-US" altLang="zh-CN" sz="1800"/>
              <a:t>3</a:t>
            </a:r>
            <a:r>
              <a:rPr lang="zh-CN" altLang="en-US" sz="1800"/>
              <a:t>个</a:t>
            </a:r>
            <a:r>
              <a:rPr lang="en-US" altLang="zh-CN" sz="1800"/>
              <a:t>OSD</a:t>
            </a:r>
            <a:r>
              <a:rPr lang="zh-CN" altLang="en-US" sz="1800"/>
              <a:t>分为主从的关系</a:t>
            </a:r>
            <a:r>
              <a:rPr lang="zh-CN" altLang="en-US" sz="1800" smtClean="0"/>
              <a:t>。</a:t>
            </a:r>
            <a:endParaRPr lang="en-US" altLang="zh-CN" sz="1800" smtClean="0"/>
          </a:p>
          <a:p>
            <a:pPr marL="514350" indent="-514350">
              <a:buFont typeface="+mj-lt"/>
              <a:buAutoNum type="arabicPeriod"/>
            </a:pPr>
            <a:r>
              <a:rPr lang="zh-CN" altLang="en-US" sz="1800" smtClean="0"/>
              <a:t>客户端</a:t>
            </a:r>
            <a:r>
              <a:rPr lang="zh-CN" altLang="en-US" sz="1800"/>
              <a:t>与</a:t>
            </a:r>
            <a:r>
              <a:rPr lang="en-US" altLang="zh-CN" sz="1800"/>
              <a:t>primay OSD</a:t>
            </a:r>
            <a:r>
              <a:rPr lang="zh-CN" altLang="en-US" sz="1800"/>
              <a:t>建立</a:t>
            </a:r>
            <a:r>
              <a:rPr lang="en-US" altLang="zh-CN" sz="1800"/>
              <a:t>SOCKET </a:t>
            </a:r>
            <a:r>
              <a:rPr lang="zh-CN" altLang="en-US" sz="1800"/>
              <a:t>通信，将要写入的数据传给</a:t>
            </a:r>
            <a:r>
              <a:rPr lang="en-US" altLang="zh-CN" sz="1800"/>
              <a:t>primary OSD</a:t>
            </a:r>
            <a:r>
              <a:rPr lang="zh-CN" altLang="en-US" sz="1800"/>
              <a:t>，由</a:t>
            </a:r>
            <a:r>
              <a:rPr lang="en-US" altLang="zh-CN" sz="1800"/>
              <a:t>primary OSD</a:t>
            </a:r>
            <a:r>
              <a:rPr lang="zh-CN" altLang="en-US" sz="1800"/>
              <a:t>再将数据发送给其他</a:t>
            </a:r>
            <a:r>
              <a:rPr lang="en-US" altLang="zh-CN" sz="1800"/>
              <a:t>replica OSD</a:t>
            </a:r>
            <a:r>
              <a:rPr lang="zh-CN" altLang="en-US" sz="1800"/>
              <a:t>数据节点</a:t>
            </a:r>
            <a:r>
              <a:rPr lang="zh-CN" altLang="en-US" sz="1800" smtClean="0"/>
              <a:t>。</a:t>
            </a:r>
            <a:endParaRPr lang="zh-CN" altLang="en-US" sz="1800"/>
          </a:p>
        </p:txBody>
      </p:sp>
      <p:pic>
        <p:nvPicPr>
          <p:cNvPr id="5" name="图片 4"/>
          <p:cNvPicPr>
            <a:picLocks noChangeAspect="1"/>
          </p:cNvPicPr>
          <p:nvPr/>
        </p:nvPicPr>
        <p:blipFill>
          <a:blip r:embed="rId2"/>
          <a:stretch>
            <a:fillRect/>
          </a:stretch>
        </p:blipFill>
        <p:spPr>
          <a:xfrm>
            <a:off x="7032433" y="99151"/>
            <a:ext cx="3587827" cy="6651280"/>
          </a:xfrm>
          <a:prstGeom prst="rect">
            <a:avLst/>
          </a:prstGeom>
        </p:spPr>
      </p:pic>
    </p:spTree>
    <p:extLst>
      <p:ext uri="{BB962C8B-B14F-4D97-AF65-F5344CB8AC3E}">
        <p14:creationId xmlns:p14="http://schemas.microsoft.com/office/powerpoint/2010/main" val="4102982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Pool</a:t>
            </a:r>
            <a:r>
              <a:rPr lang="zh-CN" altLang="en-US" smtClean="0"/>
              <a:t>和</a:t>
            </a:r>
            <a:r>
              <a:rPr lang="en-US" altLang="zh-CN" smtClean="0"/>
              <a:t>PG</a:t>
            </a:r>
            <a:r>
              <a:rPr lang="zh-CN" altLang="en-US" smtClean="0"/>
              <a:t>分布</a:t>
            </a:r>
            <a:endParaRPr lang="zh-CN" altLang="en-US"/>
          </a:p>
        </p:txBody>
      </p:sp>
      <p:sp>
        <p:nvSpPr>
          <p:cNvPr id="3" name="内容占位符 2"/>
          <p:cNvSpPr>
            <a:spLocks noGrp="1"/>
          </p:cNvSpPr>
          <p:nvPr>
            <p:ph idx="1"/>
          </p:nvPr>
        </p:nvSpPr>
        <p:spPr>
          <a:xfrm>
            <a:off x="407624" y="1276985"/>
            <a:ext cx="4164376" cy="4760258"/>
          </a:xfrm>
        </p:spPr>
        <p:txBody>
          <a:bodyPr>
            <a:normAutofit/>
          </a:bodyPr>
          <a:lstStyle/>
          <a:p>
            <a:r>
              <a:rPr lang="en-US" altLang="zh-CN" sz="1800"/>
              <a:t>pool</a:t>
            </a:r>
            <a:r>
              <a:rPr lang="zh-CN" altLang="en-US" sz="1800"/>
              <a:t>是</a:t>
            </a:r>
            <a:r>
              <a:rPr lang="en-US" altLang="zh-CN" sz="1800"/>
              <a:t>ceph</a:t>
            </a:r>
            <a:r>
              <a:rPr lang="zh-CN" altLang="en-US" sz="1800"/>
              <a:t>存储数据时的逻辑分区，它起到</a:t>
            </a:r>
            <a:r>
              <a:rPr lang="en-US" altLang="zh-CN" sz="1800"/>
              <a:t>namespace</a:t>
            </a:r>
            <a:r>
              <a:rPr lang="zh-CN" altLang="en-US" sz="1800"/>
              <a:t>的作用</a:t>
            </a:r>
            <a:r>
              <a:rPr lang="zh-CN" altLang="en-US" sz="1800" smtClean="0"/>
              <a:t>。</a:t>
            </a:r>
            <a:endParaRPr lang="en-US" altLang="zh-CN" sz="1800" smtClean="0"/>
          </a:p>
          <a:p>
            <a:r>
              <a:rPr lang="zh-CN" altLang="en-US" sz="1800" smtClean="0"/>
              <a:t>每个</a:t>
            </a:r>
            <a:r>
              <a:rPr lang="en-US" altLang="zh-CN" sz="1800"/>
              <a:t>pool</a:t>
            </a:r>
            <a:r>
              <a:rPr lang="zh-CN" altLang="en-US" sz="1800"/>
              <a:t>包含一定数量</a:t>
            </a:r>
            <a:r>
              <a:rPr lang="en-US" altLang="zh-CN" sz="1800"/>
              <a:t>(</a:t>
            </a:r>
            <a:r>
              <a:rPr lang="zh-CN" altLang="en-US" sz="1800"/>
              <a:t>可配置</a:t>
            </a:r>
            <a:r>
              <a:rPr lang="en-US" altLang="zh-CN" sz="1800"/>
              <a:t>)</a:t>
            </a:r>
            <a:r>
              <a:rPr lang="zh-CN" altLang="en-US" sz="1800"/>
              <a:t>的</a:t>
            </a:r>
            <a:r>
              <a:rPr lang="en-US" altLang="zh-CN" sz="1800"/>
              <a:t>PG</a:t>
            </a:r>
            <a:r>
              <a:rPr lang="zh-CN" altLang="en-US" sz="1800" smtClean="0"/>
              <a:t>。</a:t>
            </a:r>
            <a:endParaRPr lang="en-US" altLang="zh-CN" sz="1800" smtClean="0"/>
          </a:p>
          <a:p>
            <a:r>
              <a:rPr lang="en-US" altLang="zh-CN" sz="1800" smtClean="0"/>
              <a:t>PG</a:t>
            </a:r>
            <a:r>
              <a:rPr lang="zh-CN" altLang="en-US" sz="1800"/>
              <a:t>里的对象被映射到不同的</a:t>
            </a:r>
            <a:r>
              <a:rPr lang="en-US" altLang="zh-CN" sz="1800"/>
              <a:t>Object</a:t>
            </a:r>
            <a:r>
              <a:rPr lang="zh-CN" altLang="en-US" sz="1800"/>
              <a:t>上</a:t>
            </a:r>
            <a:r>
              <a:rPr lang="zh-CN" altLang="en-US" sz="1800" smtClean="0"/>
              <a:t>。</a:t>
            </a:r>
            <a:endParaRPr lang="en-US" altLang="zh-CN" sz="1800" smtClean="0"/>
          </a:p>
          <a:p>
            <a:r>
              <a:rPr lang="en-US" altLang="zh-CN" sz="1800" smtClean="0"/>
              <a:t>pool</a:t>
            </a:r>
            <a:r>
              <a:rPr lang="zh-CN" altLang="en-US" sz="1800"/>
              <a:t>是分布到整个集群的</a:t>
            </a:r>
            <a:r>
              <a:rPr lang="zh-CN" altLang="en-US" sz="1800" smtClean="0"/>
              <a:t>。</a:t>
            </a:r>
            <a:endParaRPr lang="en-US" altLang="zh-CN" sz="1800" smtClean="0"/>
          </a:p>
          <a:p>
            <a:r>
              <a:rPr lang="en-US" altLang="zh-CN" sz="1800" smtClean="0"/>
              <a:t>pool</a:t>
            </a:r>
            <a:r>
              <a:rPr lang="zh-CN" altLang="en-US" sz="1800"/>
              <a:t>可以做故障隔离域，根据不同的用户场景不一进行隔离</a:t>
            </a:r>
            <a:r>
              <a:rPr lang="zh-CN" altLang="en-US" sz="1800" smtClean="0"/>
              <a:t>。</a:t>
            </a:r>
            <a:endParaRPr lang="zh-CN" altLang="en-US" sz="1800"/>
          </a:p>
        </p:txBody>
      </p:sp>
      <p:pic>
        <p:nvPicPr>
          <p:cNvPr id="6" name="图片 5"/>
          <p:cNvPicPr>
            <a:picLocks noChangeAspect="1"/>
          </p:cNvPicPr>
          <p:nvPr/>
        </p:nvPicPr>
        <p:blipFill>
          <a:blip r:embed="rId2"/>
          <a:stretch>
            <a:fillRect/>
          </a:stretch>
        </p:blipFill>
        <p:spPr>
          <a:xfrm>
            <a:off x="4888595" y="966651"/>
            <a:ext cx="7163974" cy="3561282"/>
          </a:xfrm>
          <a:prstGeom prst="rect">
            <a:avLst/>
          </a:prstGeom>
        </p:spPr>
      </p:pic>
    </p:spTree>
    <p:extLst>
      <p:ext uri="{BB962C8B-B14F-4D97-AF65-F5344CB8AC3E}">
        <p14:creationId xmlns:p14="http://schemas.microsoft.com/office/powerpoint/2010/main" val="2484543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数据扩容</a:t>
            </a:r>
            <a:r>
              <a:rPr lang="en-US" altLang="zh-CN" smtClean="0"/>
              <a:t>PG</a:t>
            </a:r>
            <a:r>
              <a:rPr lang="zh-CN" altLang="en-US" smtClean="0"/>
              <a:t>分布</a:t>
            </a:r>
            <a:endParaRPr lang="zh-CN" altLang="en-US"/>
          </a:p>
        </p:txBody>
      </p:sp>
      <p:sp>
        <p:nvSpPr>
          <p:cNvPr id="3" name="内容占位符 2"/>
          <p:cNvSpPr>
            <a:spLocks noGrp="1"/>
          </p:cNvSpPr>
          <p:nvPr>
            <p:ph idx="1"/>
          </p:nvPr>
        </p:nvSpPr>
        <p:spPr>
          <a:xfrm>
            <a:off x="627961" y="5442331"/>
            <a:ext cx="10025349" cy="1112703"/>
          </a:xfrm>
        </p:spPr>
        <p:txBody>
          <a:bodyPr>
            <a:normAutofit/>
          </a:bodyPr>
          <a:lstStyle/>
          <a:p>
            <a:pPr marL="0" indent="0">
              <a:buNone/>
            </a:pPr>
            <a:r>
              <a:rPr lang="zh-CN" altLang="en-US" sz="1800"/>
              <a:t>现状</a:t>
            </a:r>
            <a:r>
              <a:rPr lang="en-US" altLang="zh-CN" sz="1800"/>
              <a:t>3</a:t>
            </a:r>
            <a:r>
              <a:rPr lang="zh-CN" altLang="en-US" sz="1800"/>
              <a:t>个</a:t>
            </a:r>
            <a:r>
              <a:rPr lang="en-US" altLang="zh-CN" sz="1800"/>
              <a:t>OSD, 4</a:t>
            </a:r>
            <a:r>
              <a:rPr lang="zh-CN" altLang="en-US" sz="1800"/>
              <a:t>个</a:t>
            </a:r>
            <a:r>
              <a:rPr lang="en-US" altLang="zh-CN" sz="1800" smtClean="0"/>
              <a:t>PG</a:t>
            </a:r>
            <a:r>
              <a:rPr lang="zh-CN" altLang="en-US" sz="1800" smtClean="0"/>
              <a:t>。扩容</a:t>
            </a:r>
            <a:r>
              <a:rPr lang="zh-CN" altLang="en-US" sz="1800"/>
              <a:t>到</a:t>
            </a:r>
            <a:r>
              <a:rPr lang="en-US" altLang="zh-CN" sz="1800"/>
              <a:t>4</a:t>
            </a:r>
            <a:r>
              <a:rPr lang="zh-CN" altLang="en-US" sz="1800"/>
              <a:t>个</a:t>
            </a:r>
            <a:r>
              <a:rPr lang="en-US" altLang="zh-CN" sz="1800"/>
              <a:t>OSD, 4</a:t>
            </a:r>
            <a:r>
              <a:rPr lang="zh-CN" altLang="en-US" sz="1800"/>
              <a:t>个</a:t>
            </a:r>
            <a:r>
              <a:rPr lang="en-US" altLang="zh-CN" sz="1800"/>
              <a:t>PG</a:t>
            </a:r>
          </a:p>
          <a:p>
            <a:pPr marL="0" indent="0">
              <a:buNone/>
            </a:pPr>
            <a:r>
              <a:rPr lang="zh-CN" altLang="en-US" sz="1800" smtClean="0"/>
              <a:t>每个</a:t>
            </a:r>
            <a:r>
              <a:rPr lang="en-US" altLang="zh-CN" sz="1800"/>
              <a:t>OSD</a:t>
            </a:r>
            <a:r>
              <a:rPr lang="zh-CN" altLang="en-US" sz="1800"/>
              <a:t>上分布很多</a:t>
            </a:r>
            <a:r>
              <a:rPr lang="en-US" altLang="zh-CN" sz="1800"/>
              <a:t>PG, </a:t>
            </a:r>
            <a:r>
              <a:rPr lang="zh-CN" altLang="en-US" sz="1800"/>
              <a:t>并且每个</a:t>
            </a:r>
            <a:r>
              <a:rPr lang="en-US" altLang="zh-CN" sz="1800"/>
              <a:t>PG</a:t>
            </a:r>
            <a:r>
              <a:rPr lang="zh-CN" altLang="en-US" sz="1800"/>
              <a:t>会自动散落在不同的</a:t>
            </a:r>
            <a:r>
              <a:rPr lang="en-US" altLang="zh-CN" sz="1800"/>
              <a:t>OSD</a:t>
            </a:r>
            <a:r>
              <a:rPr lang="zh-CN" altLang="en-US" sz="1800"/>
              <a:t>上。如果扩容那么相应的</a:t>
            </a:r>
            <a:r>
              <a:rPr lang="en-US" altLang="zh-CN" sz="1800"/>
              <a:t>PG</a:t>
            </a:r>
            <a:r>
              <a:rPr lang="zh-CN" altLang="en-US" sz="1800"/>
              <a:t>会进行迁移到新的</a:t>
            </a:r>
            <a:r>
              <a:rPr lang="en-US" altLang="zh-CN" sz="1800"/>
              <a:t>OSD</a:t>
            </a:r>
            <a:r>
              <a:rPr lang="zh-CN" altLang="en-US" sz="1800"/>
              <a:t>上，保证</a:t>
            </a:r>
            <a:r>
              <a:rPr lang="en-US" altLang="zh-CN" sz="1800"/>
              <a:t>PG</a:t>
            </a:r>
            <a:r>
              <a:rPr lang="zh-CN" altLang="en-US" sz="1800"/>
              <a:t>数量的均衡。</a:t>
            </a:r>
          </a:p>
        </p:txBody>
      </p:sp>
      <p:pic>
        <p:nvPicPr>
          <p:cNvPr id="7" name="图片 6"/>
          <p:cNvPicPr>
            <a:picLocks noChangeAspect="1"/>
          </p:cNvPicPr>
          <p:nvPr/>
        </p:nvPicPr>
        <p:blipFill>
          <a:blip r:embed="rId2"/>
          <a:stretch>
            <a:fillRect/>
          </a:stretch>
        </p:blipFill>
        <p:spPr>
          <a:xfrm>
            <a:off x="1516197" y="966651"/>
            <a:ext cx="8763000" cy="2143125"/>
          </a:xfrm>
          <a:prstGeom prst="rect">
            <a:avLst/>
          </a:prstGeom>
        </p:spPr>
      </p:pic>
      <p:pic>
        <p:nvPicPr>
          <p:cNvPr id="8" name="图片 7"/>
          <p:cNvPicPr>
            <a:picLocks noChangeAspect="1"/>
          </p:cNvPicPr>
          <p:nvPr/>
        </p:nvPicPr>
        <p:blipFill>
          <a:blip r:embed="rId3"/>
          <a:stretch>
            <a:fillRect/>
          </a:stretch>
        </p:blipFill>
        <p:spPr>
          <a:xfrm>
            <a:off x="1516197" y="3779204"/>
            <a:ext cx="8791575" cy="1533525"/>
          </a:xfrm>
          <a:prstGeom prst="rect">
            <a:avLst/>
          </a:prstGeom>
        </p:spPr>
      </p:pic>
      <p:sp>
        <p:nvSpPr>
          <p:cNvPr id="9" name="矩形 8"/>
          <p:cNvSpPr/>
          <p:nvPr/>
        </p:nvSpPr>
        <p:spPr>
          <a:xfrm>
            <a:off x="1516197" y="3299206"/>
            <a:ext cx="1107996" cy="369332"/>
          </a:xfrm>
          <a:prstGeom prst="rect">
            <a:avLst/>
          </a:prstGeom>
        </p:spPr>
        <p:txBody>
          <a:bodyPr wrap="none">
            <a:spAutoFit/>
          </a:bodyPr>
          <a:lstStyle/>
          <a:p>
            <a:r>
              <a:rPr lang="zh-CN" altLang="en-US" b="1">
                <a:solidFill>
                  <a:srgbClr val="404040"/>
                </a:solidFill>
                <a:latin typeface="-apple-system"/>
              </a:rPr>
              <a:t>扩容</a:t>
            </a:r>
            <a:r>
              <a:rPr lang="zh-CN" altLang="en-US" b="1" smtClean="0">
                <a:solidFill>
                  <a:srgbClr val="404040"/>
                </a:solidFill>
                <a:latin typeface="-apple-system"/>
              </a:rPr>
              <a:t>后：</a:t>
            </a:r>
            <a:endParaRPr lang="zh-CN" altLang="en-US"/>
          </a:p>
        </p:txBody>
      </p:sp>
    </p:spTree>
    <p:extLst>
      <p:ext uri="{BB962C8B-B14F-4D97-AF65-F5344CB8AC3E}">
        <p14:creationId xmlns:p14="http://schemas.microsoft.com/office/powerpoint/2010/main" val="1692464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心跳机制</a:t>
            </a:r>
            <a:endParaRPr lang="zh-CN" altLang="en-US"/>
          </a:p>
        </p:txBody>
      </p:sp>
      <p:sp>
        <p:nvSpPr>
          <p:cNvPr id="3" name="内容占位符 2"/>
          <p:cNvSpPr>
            <a:spLocks noGrp="1"/>
          </p:cNvSpPr>
          <p:nvPr>
            <p:ph idx="1"/>
          </p:nvPr>
        </p:nvSpPr>
        <p:spPr/>
        <p:txBody>
          <a:bodyPr>
            <a:normAutofit/>
          </a:bodyPr>
          <a:lstStyle/>
          <a:p>
            <a:r>
              <a:rPr lang="zh-CN" altLang="en-US" sz="2400"/>
              <a:t>心跳是用于节点间检测对方是否故障的，以便及时发现故障节点进入相应的故障处理流程。</a:t>
            </a:r>
          </a:p>
          <a:p>
            <a:r>
              <a:rPr lang="zh-CN" altLang="en-US" sz="2400" smtClean="0"/>
              <a:t>问题：</a:t>
            </a:r>
            <a:endParaRPr lang="en-US" altLang="zh-CN" sz="2400" smtClean="0"/>
          </a:p>
          <a:p>
            <a:pPr lvl="1"/>
            <a:r>
              <a:rPr lang="zh-CN" altLang="en-US" sz="2000"/>
              <a:t>故障检测时间和心跳报文带来的负载之间做权衡。</a:t>
            </a:r>
          </a:p>
          <a:p>
            <a:pPr lvl="1"/>
            <a:r>
              <a:rPr lang="zh-CN" altLang="en-US" sz="2000"/>
              <a:t>心跳频率太高则过多的心跳报文会影响系统性能。</a:t>
            </a:r>
          </a:p>
          <a:p>
            <a:pPr lvl="1"/>
            <a:r>
              <a:rPr lang="zh-CN" altLang="en-US" sz="2000"/>
              <a:t>心跳频率过低则会延长发现故障节点的时间，从而影响系统的可用性</a:t>
            </a:r>
            <a:r>
              <a:rPr lang="zh-CN" altLang="en-US" sz="2000" smtClean="0"/>
              <a:t>。</a:t>
            </a:r>
            <a:endParaRPr lang="en-US" altLang="zh-CN" sz="2000" smtClean="0"/>
          </a:p>
          <a:p>
            <a:r>
              <a:rPr lang="zh-CN" altLang="en-US" sz="2400" smtClean="0"/>
              <a:t>故障检测策略目标：</a:t>
            </a:r>
            <a:endParaRPr lang="en-US" altLang="zh-CN" sz="2400" smtClean="0"/>
          </a:p>
          <a:p>
            <a:pPr lvl="1"/>
            <a:r>
              <a:rPr lang="zh-CN" altLang="en-US" sz="2000"/>
              <a:t>及时：节点发生异常如宕机或网络中断时，集群可以在可接受的时间范围内感知</a:t>
            </a:r>
            <a:r>
              <a:rPr lang="zh-CN" altLang="en-US" sz="2000" smtClean="0"/>
              <a:t>。</a:t>
            </a:r>
            <a:endParaRPr lang="en-US" altLang="zh-CN" sz="2000" smtClean="0"/>
          </a:p>
          <a:p>
            <a:pPr lvl="1"/>
            <a:r>
              <a:rPr lang="zh-CN" altLang="en-US" sz="2000" smtClean="0"/>
              <a:t>适当</a:t>
            </a:r>
            <a:r>
              <a:rPr lang="zh-CN" altLang="en-US" sz="2000"/>
              <a:t>的压力</a:t>
            </a:r>
            <a:r>
              <a:rPr lang="zh-CN" altLang="en-US" sz="2000" smtClean="0"/>
              <a:t>：包括</a:t>
            </a:r>
            <a:r>
              <a:rPr lang="zh-CN" altLang="en-US" sz="2000"/>
              <a:t>对节点的压力，和对网络的压力</a:t>
            </a:r>
            <a:r>
              <a:rPr lang="zh-CN" altLang="en-US" sz="2000" smtClean="0"/>
              <a:t>。</a:t>
            </a:r>
            <a:endParaRPr lang="en-US" altLang="zh-CN" sz="2000" smtClean="0"/>
          </a:p>
          <a:p>
            <a:pPr lvl="1"/>
            <a:r>
              <a:rPr lang="zh-CN" altLang="en-US" sz="2000" smtClean="0"/>
              <a:t>容忍</a:t>
            </a:r>
            <a:r>
              <a:rPr lang="zh-CN" altLang="en-US" sz="2000"/>
              <a:t>网络抖动：网络偶尔延迟</a:t>
            </a:r>
            <a:r>
              <a:rPr lang="zh-CN" altLang="en-US" sz="2000" smtClean="0"/>
              <a:t>。</a:t>
            </a:r>
            <a:endParaRPr lang="en-US" altLang="zh-CN" sz="2000" smtClean="0"/>
          </a:p>
          <a:p>
            <a:pPr lvl="1"/>
            <a:r>
              <a:rPr lang="zh-CN" altLang="en-US" sz="2000" smtClean="0"/>
              <a:t>扩散</a:t>
            </a:r>
            <a:r>
              <a:rPr lang="zh-CN" altLang="en-US" sz="2000"/>
              <a:t>机制：节点存活状态改变导致的元信息变化需要通过某种机制扩散到整个集群</a:t>
            </a:r>
            <a:r>
              <a:rPr lang="zh-CN" altLang="en-US" sz="2000" smtClean="0"/>
              <a:t>。</a:t>
            </a:r>
            <a:endParaRPr lang="zh-CN" altLang="en-US" sz="2000"/>
          </a:p>
        </p:txBody>
      </p:sp>
    </p:spTree>
    <p:extLst>
      <p:ext uri="{BB962C8B-B14F-4D97-AF65-F5344CB8AC3E}">
        <p14:creationId xmlns:p14="http://schemas.microsoft.com/office/powerpoint/2010/main" val="1426264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心跳检测</a:t>
            </a:r>
            <a:endParaRPr lang="zh-CN" altLang="en-US"/>
          </a:p>
        </p:txBody>
      </p:sp>
      <p:sp>
        <p:nvSpPr>
          <p:cNvPr id="3" name="内容占位符 2"/>
          <p:cNvSpPr>
            <a:spLocks noGrp="1"/>
          </p:cNvSpPr>
          <p:nvPr>
            <p:ph idx="1"/>
          </p:nvPr>
        </p:nvSpPr>
        <p:spPr>
          <a:xfrm>
            <a:off x="627961" y="4660134"/>
            <a:ext cx="10025349" cy="2071171"/>
          </a:xfrm>
        </p:spPr>
        <p:txBody>
          <a:bodyPr>
            <a:normAutofit fontScale="92500" lnSpcReduction="10000"/>
          </a:bodyPr>
          <a:lstStyle/>
          <a:p>
            <a:pPr marL="0" indent="0">
              <a:buNone/>
            </a:pPr>
            <a:r>
              <a:rPr lang="en-US" altLang="zh-CN" sz="1800"/>
              <a:t>OSD</a:t>
            </a:r>
            <a:r>
              <a:rPr lang="zh-CN" altLang="en-US" sz="1800"/>
              <a:t>节点会监听</a:t>
            </a:r>
            <a:r>
              <a:rPr lang="en-US" altLang="zh-CN" sz="1800"/>
              <a:t>public</a:t>
            </a:r>
            <a:r>
              <a:rPr lang="zh-CN" altLang="en-US" sz="1800"/>
              <a:t>、</a:t>
            </a:r>
            <a:r>
              <a:rPr lang="en-US" altLang="zh-CN" sz="1800"/>
              <a:t>cluster</a:t>
            </a:r>
            <a:r>
              <a:rPr lang="zh-CN" altLang="en-US" sz="1800"/>
              <a:t>、</a:t>
            </a:r>
            <a:r>
              <a:rPr lang="en-US" altLang="zh-CN" sz="1800"/>
              <a:t>front</a:t>
            </a:r>
            <a:r>
              <a:rPr lang="zh-CN" altLang="en-US" sz="1800"/>
              <a:t>和</a:t>
            </a:r>
            <a:r>
              <a:rPr lang="en-US" altLang="zh-CN" sz="1800"/>
              <a:t>back</a:t>
            </a:r>
            <a:r>
              <a:rPr lang="zh-CN" altLang="en-US" sz="1800"/>
              <a:t>四个</a:t>
            </a:r>
            <a:r>
              <a:rPr lang="zh-CN" altLang="en-US" sz="1800" smtClean="0"/>
              <a:t>端口</a:t>
            </a:r>
            <a:endParaRPr lang="en-US" altLang="zh-CN" sz="1800" smtClean="0"/>
          </a:p>
          <a:p>
            <a:r>
              <a:rPr lang="en-US" altLang="zh-CN" sz="1800" smtClean="0"/>
              <a:t>public</a:t>
            </a:r>
            <a:r>
              <a:rPr lang="zh-CN" altLang="en-US" sz="1800"/>
              <a:t>端口</a:t>
            </a:r>
            <a:r>
              <a:rPr lang="zh-CN" altLang="en-US" sz="1800" smtClean="0"/>
              <a:t>：监听</a:t>
            </a:r>
            <a:r>
              <a:rPr lang="zh-CN" altLang="en-US" sz="1800"/>
              <a:t>来自</a:t>
            </a:r>
            <a:r>
              <a:rPr lang="en-US" altLang="zh-CN" sz="1800"/>
              <a:t>Monitor</a:t>
            </a:r>
            <a:r>
              <a:rPr lang="zh-CN" altLang="en-US" sz="1800"/>
              <a:t>和</a:t>
            </a:r>
            <a:r>
              <a:rPr lang="en-US" altLang="zh-CN" sz="1800"/>
              <a:t>Client</a:t>
            </a:r>
            <a:r>
              <a:rPr lang="zh-CN" altLang="en-US" sz="1800"/>
              <a:t>的连接</a:t>
            </a:r>
            <a:r>
              <a:rPr lang="zh-CN" altLang="en-US" sz="1800" smtClean="0"/>
              <a:t>。</a:t>
            </a:r>
            <a:endParaRPr lang="en-US" altLang="zh-CN" sz="1800" smtClean="0"/>
          </a:p>
          <a:p>
            <a:r>
              <a:rPr lang="en-US" altLang="zh-CN" sz="1800" smtClean="0"/>
              <a:t>cluster</a:t>
            </a:r>
            <a:r>
              <a:rPr lang="zh-CN" altLang="en-US" sz="1800"/>
              <a:t>端口：监听来自</a:t>
            </a:r>
            <a:r>
              <a:rPr lang="en-US" altLang="zh-CN" sz="1800"/>
              <a:t>OSD Peer</a:t>
            </a:r>
            <a:r>
              <a:rPr lang="zh-CN" altLang="en-US" sz="1800"/>
              <a:t>的连接</a:t>
            </a:r>
            <a:r>
              <a:rPr lang="zh-CN" altLang="en-US" sz="1800" smtClean="0"/>
              <a:t>。</a:t>
            </a:r>
            <a:endParaRPr lang="en-US" altLang="zh-CN" sz="1800" smtClean="0"/>
          </a:p>
          <a:p>
            <a:r>
              <a:rPr lang="en-US" altLang="zh-CN" sz="1800" smtClean="0"/>
              <a:t>front</a:t>
            </a:r>
            <a:r>
              <a:rPr lang="zh-CN" altLang="en-US" sz="1800"/>
              <a:t>端口：供客户端连接集群使用的网卡</a:t>
            </a:r>
            <a:r>
              <a:rPr lang="en-US" altLang="zh-CN" sz="1800"/>
              <a:t>, </a:t>
            </a:r>
            <a:r>
              <a:rPr lang="zh-CN" altLang="en-US" sz="1800"/>
              <a:t>这里临时给集群内部之间进行心跳</a:t>
            </a:r>
            <a:r>
              <a:rPr lang="zh-CN" altLang="en-US" sz="1800" smtClean="0"/>
              <a:t>。</a:t>
            </a:r>
            <a:endParaRPr lang="en-US" altLang="zh-CN" sz="1800" smtClean="0"/>
          </a:p>
          <a:p>
            <a:r>
              <a:rPr lang="en-US" altLang="zh-CN" sz="1800" smtClean="0"/>
              <a:t>back</a:t>
            </a:r>
            <a:r>
              <a:rPr lang="zh-CN" altLang="en-US" sz="1800"/>
              <a:t>端口：供客集群内部使用的网卡。集群内部之间进行心跳</a:t>
            </a:r>
            <a:r>
              <a:rPr lang="zh-CN" altLang="en-US" sz="1800" smtClean="0"/>
              <a:t>。</a:t>
            </a:r>
            <a:endParaRPr lang="en-US" altLang="zh-CN" sz="1800" smtClean="0"/>
          </a:p>
          <a:p>
            <a:r>
              <a:rPr lang="en-US" altLang="zh-CN" sz="1800" smtClean="0"/>
              <a:t>hbclient</a:t>
            </a:r>
            <a:r>
              <a:rPr lang="zh-CN" altLang="en-US" sz="1800"/>
              <a:t>：发送</a:t>
            </a:r>
            <a:r>
              <a:rPr lang="en-US" altLang="zh-CN" sz="1800"/>
              <a:t>ping</a:t>
            </a:r>
            <a:r>
              <a:rPr lang="zh-CN" altLang="en-US" sz="1800"/>
              <a:t>心跳的</a:t>
            </a:r>
            <a:r>
              <a:rPr lang="en-US" altLang="zh-CN" sz="1800"/>
              <a:t>messenger</a:t>
            </a:r>
            <a:r>
              <a:rPr lang="zh-CN" altLang="en-US" sz="1800" smtClean="0"/>
              <a:t>。</a:t>
            </a:r>
            <a:endParaRPr lang="zh-CN" altLang="en-US" sz="1800"/>
          </a:p>
        </p:txBody>
      </p:sp>
      <p:pic>
        <p:nvPicPr>
          <p:cNvPr id="4" name="图片 3"/>
          <p:cNvPicPr>
            <a:picLocks noChangeAspect="1"/>
          </p:cNvPicPr>
          <p:nvPr/>
        </p:nvPicPr>
        <p:blipFill>
          <a:blip r:embed="rId2"/>
          <a:stretch>
            <a:fillRect/>
          </a:stretch>
        </p:blipFill>
        <p:spPr>
          <a:xfrm>
            <a:off x="1293391" y="772156"/>
            <a:ext cx="8239125" cy="3705225"/>
          </a:xfrm>
          <a:prstGeom prst="rect">
            <a:avLst/>
          </a:prstGeom>
        </p:spPr>
      </p:pic>
    </p:spTree>
    <p:extLst>
      <p:ext uri="{BB962C8B-B14F-4D97-AF65-F5344CB8AC3E}">
        <p14:creationId xmlns:p14="http://schemas.microsoft.com/office/powerpoint/2010/main" val="640839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CRUSH</a:t>
            </a:r>
            <a:r>
              <a:rPr lang="zh-CN" altLang="en-US" smtClean="0"/>
              <a:t>算法说明</a:t>
            </a:r>
            <a:endParaRPr lang="zh-CN" altLang="en-US"/>
          </a:p>
        </p:txBody>
      </p:sp>
      <p:sp>
        <p:nvSpPr>
          <p:cNvPr id="3" name="内容占位符 2"/>
          <p:cNvSpPr>
            <a:spLocks noGrp="1"/>
          </p:cNvSpPr>
          <p:nvPr>
            <p:ph idx="1"/>
          </p:nvPr>
        </p:nvSpPr>
        <p:spPr/>
        <p:txBody>
          <a:bodyPr>
            <a:normAutofit/>
          </a:bodyPr>
          <a:lstStyle/>
          <a:p>
            <a:r>
              <a:rPr lang="en-US" altLang="zh-CN"/>
              <a:t>CRUSH</a:t>
            </a:r>
            <a:r>
              <a:rPr lang="zh-CN" altLang="en-US"/>
              <a:t>算法的全称为：</a:t>
            </a:r>
            <a:r>
              <a:rPr lang="en-US" altLang="zh-CN"/>
              <a:t>Controlled Scalable Decentralized Placement of Replicated Data</a:t>
            </a:r>
            <a:r>
              <a:rPr lang="zh-CN" altLang="en-US"/>
              <a:t>，可控的、可扩展的、分布式的副本数据放置算法</a:t>
            </a:r>
            <a:r>
              <a:rPr lang="zh-CN" altLang="en-US" smtClean="0"/>
              <a:t>。</a:t>
            </a:r>
            <a:endParaRPr lang="en-US" altLang="zh-CN" smtClean="0"/>
          </a:p>
          <a:p>
            <a:r>
              <a:rPr lang="en-US" altLang="zh-CN" smtClean="0"/>
              <a:t>PG</a:t>
            </a:r>
            <a:r>
              <a:rPr lang="zh-CN" altLang="en-US"/>
              <a:t>到</a:t>
            </a:r>
            <a:r>
              <a:rPr lang="en-US" altLang="zh-CN"/>
              <a:t>OSD</a:t>
            </a:r>
            <a:r>
              <a:rPr lang="zh-CN" altLang="en-US"/>
              <a:t>的映射的过程算法叫做</a:t>
            </a:r>
            <a:r>
              <a:rPr lang="en-US" altLang="zh-CN"/>
              <a:t>CRUSH </a:t>
            </a:r>
            <a:r>
              <a:rPr lang="zh-CN" altLang="en-US"/>
              <a:t>算法。</a:t>
            </a:r>
            <a:r>
              <a:rPr lang="en-US" altLang="zh-CN"/>
              <a:t>(</a:t>
            </a:r>
            <a:r>
              <a:rPr lang="zh-CN" altLang="en-US"/>
              <a:t>一个</a:t>
            </a:r>
            <a:r>
              <a:rPr lang="en-US" altLang="zh-CN"/>
              <a:t>Object</a:t>
            </a:r>
            <a:r>
              <a:rPr lang="zh-CN" altLang="en-US"/>
              <a:t>需要保存三个副本，也就是需要保存在三个</a:t>
            </a:r>
            <a:r>
              <a:rPr lang="en-US" altLang="zh-CN"/>
              <a:t>osd</a:t>
            </a:r>
            <a:r>
              <a:rPr lang="zh-CN" altLang="en-US"/>
              <a:t>上</a:t>
            </a:r>
            <a:r>
              <a:rPr lang="en-US" altLang="zh-CN"/>
              <a:t>)</a:t>
            </a:r>
            <a:r>
              <a:rPr lang="zh-CN" altLang="en-US" smtClean="0"/>
              <a:t>。</a:t>
            </a:r>
            <a:endParaRPr lang="en-US" altLang="zh-CN" smtClean="0"/>
          </a:p>
          <a:p>
            <a:r>
              <a:rPr lang="en-US" altLang="zh-CN" smtClean="0"/>
              <a:t>CRUSH</a:t>
            </a:r>
            <a:r>
              <a:rPr lang="zh-CN" altLang="en-US"/>
              <a:t>算法是一个伪随机的过程，他可以从所有的</a:t>
            </a:r>
            <a:r>
              <a:rPr lang="en-US" altLang="zh-CN"/>
              <a:t>OSD</a:t>
            </a:r>
            <a:r>
              <a:rPr lang="zh-CN" altLang="en-US"/>
              <a:t>中，随机性选择一个</a:t>
            </a:r>
            <a:r>
              <a:rPr lang="en-US" altLang="zh-CN"/>
              <a:t>OSD</a:t>
            </a:r>
            <a:r>
              <a:rPr lang="zh-CN" altLang="en-US"/>
              <a:t>集合，但是同一个</a:t>
            </a:r>
            <a:r>
              <a:rPr lang="en-US" altLang="zh-CN"/>
              <a:t>PG</a:t>
            </a:r>
            <a:r>
              <a:rPr lang="zh-CN" altLang="en-US"/>
              <a:t>每次随机选择的结果是不变的，也就是映射的</a:t>
            </a:r>
            <a:r>
              <a:rPr lang="en-US" altLang="zh-CN"/>
              <a:t>OSD</a:t>
            </a:r>
            <a:r>
              <a:rPr lang="zh-CN" altLang="en-US"/>
              <a:t>集合是固定的</a:t>
            </a:r>
            <a:r>
              <a:rPr lang="zh-CN" altLang="en-US" smtClean="0"/>
              <a:t>。</a:t>
            </a:r>
            <a:endParaRPr lang="zh-CN" altLang="en-US"/>
          </a:p>
        </p:txBody>
      </p:sp>
    </p:spTree>
    <p:extLst>
      <p:ext uri="{BB962C8B-B14F-4D97-AF65-F5344CB8AC3E}">
        <p14:creationId xmlns:p14="http://schemas.microsoft.com/office/powerpoint/2010/main" val="34245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CRUSH</a:t>
            </a:r>
            <a:r>
              <a:rPr lang="zh-CN" altLang="en-US" smtClean="0"/>
              <a:t>算法原理</a:t>
            </a:r>
            <a:endParaRPr lang="zh-CN" altLang="en-US"/>
          </a:p>
        </p:txBody>
      </p:sp>
      <p:sp>
        <p:nvSpPr>
          <p:cNvPr id="3" name="内容占位符 2"/>
          <p:cNvSpPr>
            <a:spLocks noGrp="1"/>
          </p:cNvSpPr>
          <p:nvPr>
            <p:ph idx="1"/>
          </p:nvPr>
        </p:nvSpPr>
        <p:spPr/>
        <p:txBody>
          <a:bodyPr>
            <a:normAutofit/>
          </a:bodyPr>
          <a:lstStyle/>
          <a:p>
            <a:r>
              <a:rPr lang="en-US" altLang="zh-CN"/>
              <a:t>CRUSH</a:t>
            </a:r>
            <a:r>
              <a:rPr lang="zh-CN" altLang="en-US"/>
              <a:t>算法因子</a:t>
            </a:r>
            <a:r>
              <a:rPr lang="zh-CN" altLang="en-US" smtClean="0"/>
              <a:t>：</a:t>
            </a:r>
            <a:endParaRPr lang="en-US" altLang="zh-CN" smtClean="0"/>
          </a:p>
          <a:p>
            <a:r>
              <a:rPr lang="zh-CN" altLang="en-US" smtClean="0"/>
              <a:t>层次化</a:t>
            </a:r>
            <a:r>
              <a:rPr lang="zh-CN" altLang="en-US"/>
              <a:t>的</a:t>
            </a:r>
            <a:r>
              <a:rPr lang="en-US" altLang="zh-CN"/>
              <a:t>Cluster </a:t>
            </a:r>
            <a:r>
              <a:rPr lang="en-US" altLang="zh-CN" smtClean="0"/>
              <a:t>Map</a:t>
            </a:r>
          </a:p>
          <a:p>
            <a:pPr lvl="1"/>
            <a:r>
              <a:rPr lang="zh-CN" altLang="en-US" smtClean="0"/>
              <a:t>反映</a:t>
            </a:r>
            <a:r>
              <a:rPr lang="zh-CN" altLang="en-US"/>
              <a:t>了存储系统层级的物理拓扑结构。定义了</a:t>
            </a:r>
            <a:r>
              <a:rPr lang="en-US" altLang="zh-CN"/>
              <a:t>OSD</a:t>
            </a:r>
            <a:r>
              <a:rPr lang="zh-CN" altLang="en-US"/>
              <a:t>集群具有层级关系的 静态拓扑结构。</a:t>
            </a:r>
            <a:r>
              <a:rPr lang="en-US" altLang="zh-CN"/>
              <a:t>OSD</a:t>
            </a:r>
            <a:r>
              <a:rPr lang="zh-CN" altLang="en-US"/>
              <a:t>层级使得 </a:t>
            </a:r>
            <a:r>
              <a:rPr lang="en-US" altLang="zh-CN"/>
              <a:t>CRUSH</a:t>
            </a:r>
            <a:r>
              <a:rPr lang="zh-CN" altLang="en-US"/>
              <a:t>算法在选择</a:t>
            </a:r>
            <a:r>
              <a:rPr lang="en-US" altLang="zh-CN"/>
              <a:t>OSD</a:t>
            </a:r>
            <a:r>
              <a:rPr lang="zh-CN" altLang="en-US"/>
              <a:t>时实现了机架感知能力，也就是通过规则定义， 使得副本可以分布在不同的机 架、不同的机房中、提供数据的安全性 </a:t>
            </a:r>
            <a:r>
              <a:rPr lang="zh-CN" altLang="en-US" smtClean="0"/>
              <a:t>。</a:t>
            </a:r>
            <a:endParaRPr lang="en-US" altLang="zh-CN" smtClean="0"/>
          </a:p>
          <a:p>
            <a:r>
              <a:rPr lang="en-US" altLang="zh-CN" smtClean="0"/>
              <a:t>Placement Rules</a:t>
            </a:r>
          </a:p>
          <a:p>
            <a:pPr lvl="1"/>
            <a:r>
              <a:rPr lang="zh-CN" altLang="en-US" smtClean="0"/>
              <a:t>决定</a:t>
            </a:r>
            <a:r>
              <a:rPr lang="zh-CN" altLang="en-US"/>
              <a:t>了一个</a:t>
            </a:r>
            <a:r>
              <a:rPr lang="en-US" altLang="zh-CN"/>
              <a:t>PG</a:t>
            </a:r>
            <a:r>
              <a:rPr lang="zh-CN" altLang="en-US"/>
              <a:t>的对象副本如何选择的规则，通过这些可以自己设定规则，用户可以自定义设置副本在集群中的分布</a:t>
            </a:r>
            <a:r>
              <a:rPr lang="zh-CN" altLang="en-US" smtClean="0"/>
              <a:t>。</a:t>
            </a:r>
            <a:endParaRPr lang="zh-CN" altLang="en-US"/>
          </a:p>
        </p:txBody>
      </p:sp>
    </p:spTree>
    <p:extLst>
      <p:ext uri="{BB962C8B-B14F-4D97-AF65-F5344CB8AC3E}">
        <p14:creationId xmlns:p14="http://schemas.microsoft.com/office/powerpoint/2010/main" val="2859183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CRUSH</a:t>
            </a:r>
            <a:r>
              <a:rPr lang="zh-CN" altLang="en-US" smtClean="0"/>
              <a:t>层次化的</a:t>
            </a:r>
            <a:r>
              <a:rPr lang="en-US" altLang="zh-CN" smtClean="0"/>
              <a:t>Cluster Map</a:t>
            </a:r>
            <a:endParaRPr lang="zh-CN" altLang="en-US"/>
          </a:p>
        </p:txBody>
      </p:sp>
      <p:sp>
        <p:nvSpPr>
          <p:cNvPr id="4" name="矩形 3"/>
          <p:cNvSpPr/>
          <p:nvPr/>
        </p:nvSpPr>
        <p:spPr>
          <a:xfrm>
            <a:off x="139547" y="5442976"/>
            <a:ext cx="11912906" cy="1200329"/>
          </a:xfrm>
          <a:prstGeom prst="rect">
            <a:avLst/>
          </a:prstGeom>
        </p:spPr>
        <p:txBody>
          <a:bodyPr wrap="square">
            <a:spAutoFit/>
          </a:bodyPr>
          <a:lstStyle/>
          <a:p>
            <a:r>
              <a:rPr lang="en-US" altLang="zh-CN">
                <a:solidFill>
                  <a:srgbClr val="4D4D4D"/>
                </a:solidFill>
                <a:latin typeface="-apple-system"/>
              </a:rPr>
              <a:t>CRUSH Map</a:t>
            </a:r>
            <a:r>
              <a:rPr lang="zh-CN" altLang="en-US">
                <a:solidFill>
                  <a:srgbClr val="4D4D4D"/>
                </a:solidFill>
                <a:latin typeface="-apple-system"/>
              </a:rPr>
              <a:t>是一个树形结构，</a:t>
            </a:r>
            <a:r>
              <a:rPr lang="en-US" altLang="zh-CN">
                <a:solidFill>
                  <a:srgbClr val="4D4D4D"/>
                </a:solidFill>
                <a:latin typeface="-apple-system"/>
              </a:rPr>
              <a:t>OSDMap</a:t>
            </a:r>
            <a:r>
              <a:rPr lang="zh-CN" altLang="en-US">
                <a:solidFill>
                  <a:srgbClr val="4D4D4D"/>
                </a:solidFill>
                <a:latin typeface="-apple-system"/>
              </a:rPr>
              <a:t>更多记录的是</a:t>
            </a:r>
            <a:r>
              <a:rPr lang="en-US" altLang="zh-CN">
                <a:solidFill>
                  <a:srgbClr val="4D4D4D"/>
                </a:solidFill>
                <a:latin typeface="-apple-system"/>
              </a:rPr>
              <a:t>OSDMap</a:t>
            </a:r>
            <a:r>
              <a:rPr lang="zh-CN" altLang="en-US">
                <a:solidFill>
                  <a:srgbClr val="4D4D4D"/>
                </a:solidFill>
                <a:latin typeface="-apple-system"/>
              </a:rPr>
              <a:t>的属性</a:t>
            </a:r>
            <a:r>
              <a:rPr lang="en-US" altLang="zh-CN">
                <a:solidFill>
                  <a:srgbClr val="4D4D4D"/>
                </a:solidFill>
                <a:latin typeface="-apple-system"/>
              </a:rPr>
              <a:t>(epoch/fsid/pool</a:t>
            </a:r>
            <a:r>
              <a:rPr lang="zh-CN" altLang="en-US">
                <a:solidFill>
                  <a:srgbClr val="4D4D4D"/>
                </a:solidFill>
                <a:latin typeface="-apple-system"/>
              </a:rPr>
              <a:t>信息以及</a:t>
            </a:r>
            <a:r>
              <a:rPr lang="en-US" altLang="zh-CN">
                <a:solidFill>
                  <a:srgbClr val="4D4D4D"/>
                </a:solidFill>
                <a:latin typeface="-apple-system"/>
              </a:rPr>
              <a:t>osd</a:t>
            </a:r>
            <a:r>
              <a:rPr lang="zh-CN" altLang="en-US">
                <a:solidFill>
                  <a:srgbClr val="4D4D4D"/>
                </a:solidFill>
                <a:latin typeface="-apple-system"/>
              </a:rPr>
              <a:t>的</a:t>
            </a:r>
            <a:r>
              <a:rPr lang="en-US" altLang="zh-CN">
                <a:solidFill>
                  <a:srgbClr val="4D4D4D"/>
                </a:solidFill>
                <a:latin typeface="-apple-system"/>
              </a:rPr>
              <a:t>ip</a:t>
            </a:r>
            <a:r>
              <a:rPr lang="zh-CN" altLang="en-US">
                <a:solidFill>
                  <a:srgbClr val="4D4D4D"/>
                </a:solidFill>
                <a:latin typeface="-apple-system"/>
              </a:rPr>
              <a:t>等等</a:t>
            </a:r>
            <a:r>
              <a:rPr lang="en-US" altLang="zh-CN">
                <a:solidFill>
                  <a:srgbClr val="4D4D4D"/>
                </a:solidFill>
                <a:latin typeface="-apple-system"/>
              </a:rPr>
              <a:t>)</a:t>
            </a:r>
            <a:r>
              <a:rPr lang="zh-CN" altLang="en-US">
                <a:solidFill>
                  <a:srgbClr val="4D4D4D"/>
                </a:solidFill>
                <a:latin typeface="-apple-system"/>
              </a:rPr>
              <a:t>。</a:t>
            </a:r>
          </a:p>
          <a:p>
            <a:r>
              <a:rPr lang="zh-CN" altLang="en-US">
                <a:solidFill>
                  <a:srgbClr val="4D4D4D"/>
                </a:solidFill>
                <a:latin typeface="-apple-system"/>
              </a:rPr>
              <a:t>叶子节点是</a:t>
            </a:r>
            <a:r>
              <a:rPr lang="en-US" altLang="zh-CN">
                <a:solidFill>
                  <a:srgbClr val="4D4D4D"/>
                </a:solidFill>
                <a:latin typeface="-apple-system"/>
              </a:rPr>
              <a:t>device</a:t>
            </a:r>
            <a:r>
              <a:rPr lang="zh-CN" altLang="en-US">
                <a:solidFill>
                  <a:srgbClr val="4D4D4D"/>
                </a:solidFill>
                <a:latin typeface="-apple-system"/>
              </a:rPr>
              <a:t>（也就是</a:t>
            </a:r>
            <a:r>
              <a:rPr lang="en-US" altLang="zh-CN">
                <a:solidFill>
                  <a:srgbClr val="4D4D4D"/>
                </a:solidFill>
                <a:latin typeface="-apple-system"/>
              </a:rPr>
              <a:t>osd</a:t>
            </a:r>
            <a:r>
              <a:rPr lang="zh-CN" altLang="en-US">
                <a:solidFill>
                  <a:srgbClr val="4D4D4D"/>
                </a:solidFill>
                <a:latin typeface="-apple-system"/>
              </a:rPr>
              <a:t>），其他的节点称为</a:t>
            </a:r>
            <a:r>
              <a:rPr lang="en-US" altLang="zh-CN">
                <a:solidFill>
                  <a:srgbClr val="4D4D4D"/>
                </a:solidFill>
                <a:latin typeface="-apple-system"/>
              </a:rPr>
              <a:t>bucket</a:t>
            </a:r>
            <a:r>
              <a:rPr lang="zh-CN" altLang="en-US">
                <a:solidFill>
                  <a:srgbClr val="4D4D4D"/>
                </a:solidFill>
                <a:latin typeface="-apple-system"/>
              </a:rPr>
              <a:t>节点，这些</a:t>
            </a:r>
            <a:r>
              <a:rPr lang="en-US" altLang="zh-CN">
                <a:solidFill>
                  <a:srgbClr val="4D4D4D"/>
                </a:solidFill>
                <a:latin typeface="-apple-system"/>
              </a:rPr>
              <a:t>bucket</a:t>
            </a:r>
            <a:r>
              <a:rPr lang="zh-CN" altLang="en-US">
                <a:solidFill>
                  <a:srgbClr val="4D4D4D"/>
                </a:solidFill>
                <a:latin typeface="-apple-system"/>
              </a:rPr>
              <a:t>都是虚构的节点，可以根据物理结构进行抽象，当然树形结构只有一个最终的根节点称之为</a:t>
            </a:r>
            <a:r>
              <a:rPr lang="en-US" altLang="zh-CN">
                <a:solidFill>
                  <a:srgbClr val="4D4D4D"/>
                </a:solidFill>
                <a:latin typeface="-apple-system"/>
              </a:rPr>
              <a:t>root</a:t>
            </a:r>
            <a:r>
              <a:rPr lang="zh-CN" altLang="en-US">
                <a:solidFill>
                  <a:srgbClr val="4D4D4D"/>
                </a:solidFill>
                <a:latin typeface="-apple-system"/>
              </a:rPr>
              <a:t>节点，中间虚拟的</a:t>
            </a:r>
            <a:r>
              <a:rPr lang="en-US" altLang="zh-CN">
                <a:solidFill>
                  <a:srgbClr val="4D4D4D"/>
                </a:solidFill>
                <a:latin typeface="-apple-system"/>
              </a:rPr>
              <a:t>bucket</a:t>
            </a:r>
            <a:r>
              <a:rPr lang="zh-CN" altLang="en-US">
                <a:solidFill>
                  <a:srgbClr val="4D4D4D"/>
                </a:solidFill>
                <a:latin typeface="-apple-system"/>
              </a:rPr>
              <a:t>节点可以是数据中心抽象、机房抽象、机架抽象、主机抽象等。</a:t>
            </a:r>
            <a:endParaRPr lang="zh-CN" altLang="en-US" b="0" i="0">
              <a:solidFill>
                <a:srgbClr val="4D4D4D"/>
              </a:solidFill>
              <a:effectLst/>
              <a:latin typeface="-apple-system"/>
            </a:endParaRPr>
          </a:p>
        </p:txBody>
      </p:sp>
      <p:pic>
        <p:nvPicPr>
          <p:cNvPr id="5" name="图片 4"/>
          <p:cNvPicPr>
            <a:picLocks noChangeAspect="1"/>
          </p:cNvPicPr>
          <p:nvPr/>
        </p:nvPicPr>
        <p:blipFill>
          <a:blip r:embed="rId2"/>
          <a:stretch>
            <a:fillRect/>
          </a:stretch>
        </p:blipFill>
        <p:spPr>
          <a:xfrm>
            <a:off x="2685132" y="820298"/>
            <a:ext cx="5940191" cy="4412714"/>
          </a:xfrm>
          <a:prstGeom prst="rect">
            <a:avLst/>
          </a:prstGeom>
        </p:spPr>
      </p:pic>
    </p:spTree>
    <p:extLst>
      <p:ext uri="{BB962C8B-B14F-4D97-AF65-F5344CB8AC3E}">
        <p14:creationId xmlns:p14="http://schemas.microsoft.com/office/powerpoint/2010/main" val="2709014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CRUSH</a:t>
            </a:r>
            <a:r>
              <a:rPr lang="zh-CN" altLang="en-US" smtClean="0"/>
              <a:t>算法分布策略</a:t>
            </a:r>
            <a:endParaRPr lang="zh-CN" altLang="en-US"/>
          </a:p>
        </p:txBody>
      </p:sp>
      <p:sp>
        <p:nvSpPr>
          <p:cNvPr id="12" name="内容占位符 11"/>
          <p:cNvSpPr>
            <a:spLocks noGrp="1"/>
          </p:cNvSpPr>
          <p:nvPr>
            <p:ph idx="1"/>
          </p:nvPr>
        </p:nvSpPr>
        <p:spPr>
          <a:xfrm>
            <a:off x="838200" y="1276985"/>
            <a:ext cx="10515600" cy="1873839"/>
          </a:xfrm>
        </p:spPr>
        <p:txBody>
          <a:bodyPr/>
          <a:lstStyle/>
          <a:p>
            <a:r>
              <a:rPr lang="zh-CN" altLang="en-US"/>
              <a:t>数据分布策略</a:t>
            </a:r>
            <a:r>
              <a:rPr lang="en-US" altLang="zh-CN"/>
              <a:t>Placement Rules</a:t>
            </a:r>
            <a:r>
              <a:rPr lang="zh-CN" altLang="en-US"/>
              <a:t>主要有特点</a:t>
            </a:r>
            <a:r>
              <a:rPr lang="zh-CN" altLang="en-US" smtClean="0"/>
              <a:t>：</a:t>
            </a:r>
            <a:endParaRPr lang="zh-CN" altLang="en-US"/>
          </a:p>
          <a:p>
            <a:pPr lvl="1"/>
            <a:r>
              <a:rPr lang="en-US" altLang="zh-CN"/>
              <a:t>a. </a:t>
            </a:r>
            <a:r>
              <a:rPr lang="zh-CN" altLang="en-US"/>
              <a:t>从</a:t>
            </a:r>
            <a:r>
              <a:rPr lang="en-US" altLang="zh-CN"/>
              <a:t>CRUSH Map</a:t>
            </a:r>
            <a:r>
              <a:rPr lang="zh-CN" altLang="en-US"/>
              <a:t>中的哪个节点开始查找</a:t>
            </a:r>
          </a:p>
          <a:p>
            <a:pPr lvl="1"/>
            <a:r>
              <a:rPr lang="en-US" altLang="zh-CN"/>
              <a:t>b. </a:t>
            </a:r>
            <a:r>
              <a:rPr lang="zh-CN" altLang="en-US"/>
              <a:t>使用那个节点作为故障隔离域</a:t>
            </a:r>
          </a:p>
          <a:p>
            <a:pPr lvl="1"/>
            <a:r>
              <a:rPr lang="en-US" altLang="zh-CN"/>
              <a:t>c. </a:t>
            </a:r>
            <a:r>
              <a:rPr lang="zh-CN" altLang="en-US"/>
              <a:t>定位副本的搜索模式（广度优先 </a:t>
            </a:r>
            <a:r>
              <a:rPr lang="en-US" altLang="zh-CN"/>
              <a:t>or </a:t>
            </a:r>
            <a:r>
              <a:rPr lang="zh-CN" altLang="en-US"/>
              <a:t>深度优先）</a:t>
            </a:r>
          </a:p>
        </p:txBody>
      </p:sp>
      <p:pic>
        <p:nvPicPr>
          <p:cNvPr id="13" name="图片 12"/>
          <p:cNvPicPr>
            <a:picLocks noChangeAspect="1"/>
          </p:cNvPicPr>
          <p:nvPr/>
        </p:nvPicPr>
        <p:blipFill>
          <a:blip r:embed="rId2"/>
          <a:stretch>
            <a:fillRect/>
          </a:stretch>
        </p:blipFill>
        <p:spPr>
          <a:xfrm>
            <a:off x="838200" y="3150824"/>
            <a:ext cx="9809169" cy="3150824"/>
          </a:xfrm>
          <a:prstGeom prst="rect">
            <a:avLst/>
          </a:prstGeom>
        </p:spPr>
      </p:pic>
    </p:spTree>
    <p:extLst>
      <p:ext uri="{BB962C8B-B14F-4D97-AF65-F5344CB8AC3E}">
        <p14:creationId xmlns:p14="http://schemas.microsoft.com/office/powerpoint/2010/main" val="953060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CRUSH</a:t>
            </a:r>
            <a:r>
              <a:rPr lang="zh-CN" altLang="en-US" smtClean="0"/>
              <a:t>代码</a:t>
            </a:r>
            <a:endParaRPr lang="zh-CN" altLang="en-US"/>
          </a:p>
        </p:txBody>
      </p:sp>
      <p:pic>
        <p:nvPicPr>
          <p:cNvPr id="1026" name="Picture 2"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7558" y="1227226"/>
            <a:ext cx="9061807" cy="5195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591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Ceph</a:t>
            </a:r>
            <a:endParaRPr lang="zh-CN" altLang="en-US"/>
          </a:p>
        </p:txBody>
      </p:sp>
      <p:sp>
        <p:nvSpPr>
          <p:cNvPr id="3" name="内容占位符 2"/>
          <p:cNvSpPr>
            <a:spLocks noGrp="1"/>
          </p:cNvSpPr>
          <p:nvPr>
            <p:ph idx="1"/>
          </p:nvPr>
        </p:nvSpPr>
        <p:spPr/>
        <p:txBody>
          <a:bodyPr>
            <a:normAutofit/>
          </a:bodyPr>
          <a:lstStyle/>
          <a:p>
            <a:r>
              <a:rPr lang="en-US" altLang="zh-CN" sz="2400"/>
              <a:t>Ceph</a:t>
            </a:r>
            <a:r>
              <a:rPr lang="zh-CN" altLang="en-US" sz="2400"/>
              <a:t>是统一存储系统，支持三种接口</a:t>
            </a:r>
            <a:r>
              <a:rPr lang="zh-CN" altLang="en-US" sz="2400" smtClean="0"/>
              <a:t>：</a:t>
            </a:r>
            <a:endParaRPr lang="zh-CN" altLang="en-US" sz="2400"/>
          </a:p>
          <a:p>
            <a:pPr lvl="1"/>
            <a:r>
              <a:rPr lang="en-US" altLang="zh-CN" sz="2000"/>
              <a:t>Object</a:t>
            </a:r>
            <a:r>
              <a:rPr lang="zh-CN" altLang="en-US" sz="2000"/>
              <a:t>：有原生的</a:t>
            </a:r>
            <a:r>
              <a:rPr lang="en-US" altLang="zh-CN" sz="2000"/>
              <a:t>API</a:t>
            </a:r>
            <a:r>
              <a:rPr lang="zh-CN" altLang="en-US" sz="2000"/>
              <a:t>，而且也兼容</a:t>
            </a:r>
            <a:r>
              <a:rPr lang="en-US" altLang="zh-CN" sz="2000"/>
              <a:t>Swift</a:t>
            </a:r>
            <a:r>
              <a:rPr lang="zh-CN" altLang="en-US" sz="2000"/>
              <a:t>和</a:t>
            </a:r>
            <a:r>
              <a:rPr lang="en-US" altLang="zh-CN" sz="2000"/>
              <a:t>S3</a:t>
            </a:r>
            <a:r>
              <a:rPr lang="zh-CN" altLang="en-US" sz="2000"/>
              <a:t>的</a:t>
            </a:r>
            <a:r>
              <a:rPr lang="en-US" altLang="zh-CN" sz="2000" smtClean="0"/>
              <a:t>API</a:t>
            </a:r>
            <a:endParaRPr lang="en-US" altLang="zh-CN" sz="2000"/>
          </a:p>
          <a:p>
            <a:pPr lvl="1"/>
            <a:r>
              <a:rPr lang="en-US" altLang="zh-CN" sz="2000"/>
              <a:t>Block</a:t>
            </a:r>
            <a:r>
              <a:rPr lang="zh-CN" altLang="en-US" sz="2000"/>
              <a:t>：支持精简配置、快照、</a:t>
            </a:r>
            <a:r>
              <a:rPr lang="zh-CN" altLang="en-US" sz="2000" smtClean="0"/>
              <a:t>克隆</a:t>
            </a:r>
            <a:endParaRPr lang="zh-CN" altLang="en-US" sz="2000"/>
          </a:p>
          <a:p>
            <a:pPr lvl="1"/>
            <a:r>
              <a:rPr lang="en-US" altLang="zh-CN" sz="2000"/>
              <a:t>File</a:t>
            </a:r>
            <a:r>
              <a:rPr lang="zh-CN" altLang="en-US" sz="2000"/>
              <a:t>：</a:t>
            </a:r>
            <a:r>
              <a:rPr lang="en-US" altLang="zh-CN" sz="2000"/>
              <a:t>Posix</a:t>
            </a:r>
            <a:r>
              <a:rPr lang="zh-CN" altLang="en-US" sz="2000"/>
              <a:t>接口，支持</a:t>
            </a:r>
            <a:r>
              <a:rPr lang="zh-CN" altLang="en-US" sz="2000" smtClean="0"/>
              <a:t>快照</a:t>
            </a:r>
            <a:endParaRPr lang="en-US" altLang="zh-CN" sz="2000" smtClean="0"/>
          </a:p>
          <a:p>
            <a:r>
              <a:rPr lang="en-US" altLang="zh-CN" sz="2400"/>
              <a:t>Ceph</a:t>
            </a:r>
            <a:r>
              <a:rPr lang="zh-CN" altLang="en-US" sz="2400"/>
              <a:t>也是分布式存储系统，它的特点如下</a:t>
            </a:r>
            <a:r>
              <a:rPr lang="zh-CN" altLang="en-US" sz="2400" smtClean="0"/>
              <a:t>：</a:t>
            </a:r>
            <a:endParaRPr lang="zh-CN" altLang="en-US" sz="2400"/>
          </a:p>
          <a:p>
            <a:pPr lvl="1"/>
            <a:r>
              <a:rPr lang="zh-CN" altLang="en-US" sz="2000"/>
              <a:t>高扩展性：使用普通</a:t>
            </a:r>
            <a:r>
              <a:rPr lang="en-US" altLang="zh-CN" sz="2000"/>
              <a:t>x86</a:t>
            </a:r>
            <a:r>
              <a:rPr lang="zh-CN" altLang="en-US" sz="2000"/>
              <a:t>服务器，支持</a:t>
            </a:r>
            <a:r>
              <a:rPr lang="en-US" altLang="zh-CN" sz="2000"/>
              <a:t>10~1000</a:t>
            </a:r>
            <a:r>
              <a:rPr lang="zh-CN" altLang="en-US" sz="2000"/>
              <a:t>台服务器，支持</a:t>
            </a:r>
            <a:r>
              <a:rPr lang="en-US" altLang="zh-CN" sz="2000"/>
              <a:t>TP</a:t>
            </a:r>
            <a:r>
              <a:rPr lang="zh-CN" altLang="en-US" sz="2000"/>
              <a:t>到</a:t>
            </a:r>
            <a:r>
              <a:rPr lang="en-US" altLang="zh-CN" sz="2000"/>
              <a:t>PB</a:t>
            </a:r>
            <a:r>
              <a:rPr lang="zh-CN" altLang="en-US" sz="2000"/>
              <a:t>级的</a:t>
            </a:r>
            <a:r>
              <a:rPr lang="zh-CN" altLang="en-US" sz="2000" smtClean="0"/>
              <a:t>扩展</a:t>
            </a:r>
            <a:endParaRPr lang="zh-CN" altLang="en-US" sz="2000"/>
          </a:p>
          <a:p>
            <a:pPr lvl="1"/>
            <a:r>
              <a:rPr lang="zh-CN" altLang="en-US" sz="2000"/>
              <a:t>高可靠性：没有单点故障，多数据副本，自动管理，自动</a:t>
            </a:r>
            <a:r>
              <a:rPr lang="zh-CN" altLang="en-US" sz="2000" smtClean="0"/>
              <a:t>修复</a:t>
            </a:r>
            <a:endParaRPr lang="zh-CN" altLang="en-US" sz="2000"/>
          </a:p>
          <a:p>
            <a:pPr lvl="1"/>
            <a:r>
              <a:rPr lang="zh-CN" altLang="en-US" sz="2000"/>
              <a:t>高性能：数据分布均衡，并行化高，对于</a:t>
            </a:r>
            <a:r>
              <a:rPr lang="en-US" altLang="zh-CN" sz="2000"/>
              <a:t>objects storage</a:t>
            </a:r>
            <a:r>
              <a:rPr lang="zh-CN" altLang="en-US" sz="2000"/>
              <a:t>和</a:t>
            </a:r>
            <a:r>
              <a:rPr lang="en-US" altLang="zh-CN" sz="2000"/>
              <a:t>block storage</a:t>
            </a:r>
            <a:r>
              <a:rPr lang="zh-CN" altLang="en-US" sz="2000"/>
              <a:t>，不需要元数据服务器</a:t>
            </a:r>
          </a:p>
        </p:txBody>
      </p:sp>
    </p:spTree>
    <p:extLst>
      <p:ext uri="{BB962C8B-B14F-4D97-AF65-F5344CB8AC3E}">
        <p14:creationId xmlns:p14="http://schemas.microsoft.com/office/powerpoint/2010/main" val="2132495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Bucket</a:t>
            </a:r>
            <a:r>
              <a:rPr lang="zh-CN" altLang="en-US" smtClean="0"/>
              <a:t>随机算法类型</a:t>
            </a:r>
            <a:endParaRPr lang="zh-CN" altLang="en-US"/>
          </a:p>
        </p:txBody>
      </p:sp>
      <p:sp>
        <p:nvSpPr>
          <p:cNvPr id="12" name="内容占位符 11"/>
          <p:cNvSpPr>
            <a:spLocks noGrp="1"/>
          </p:cNvSpPr>
          <p:nvPr>
            <p:ph idx="1"/>
          </p:nvPr>
        </p:nvSpPr>
        <p:spPr>
          <a:xfrm>
            <a:off x="750065" y="3954085"/>
            <a:ext cx="10515600" cy="2303496"/>
          </a:xfrm>
        </p:spPr>
        <p:txBody>
          <a:bodyPr>
            <a:noAutofit/>
          </a:bodyPr>
          <a:lstStyle/>
          <a:p>
            <a:r>
              <a:rPr lang="en-US" altLang="zh-CN" sz="1800" smtClean="0"/>
              <a:t>Uniform buckets</a:t>
            </a:r>
            <a:r>
              <a:rPr lang="zh-CN" altLang="en-US" sz="1800"/>
              <a:t>：适合所有子节点权重相同，而且很少添加删除</a:t>
            </a:r>
            <a:r>
              <a:rPr lang="en-US" altLang="zh-CN" sz="1800"/>
              <a:t>item</a:t>
            </a:r>
            <a:r>
              <a:rPr lang="zh-CN" altLang="en-US" sz="1800" smtClean="0"/>
              <a:t>。</a:t>
            </a:r>
            <a:endParaRPr lang="en-US" altLang="zh-CN" sz="1800" smtClean="0"/>
          </a:p>
          <a:p>
            <a:r>
              <a:rPr lang="en-US" altLang="zh-CN" sz="1800" smtClean="0"/>
              <a:t>List </a:t>
            </a:r>
            <a:r>
              <a:rPr lang="en-US" altLang="zh-CN" sz="1800"/>
              <a:t>buckets</a:t>
            </a:r>
            <a:r>
              <a:rPr lang="zh-CN" altLang="en-US" sz="1800"/>
              <a:t>：适用于集群扩展类型。增加</a:t>
            </a:r>
            <a:r>
              <a:rPr lang="en-US" altLang="zh-CN" sz="1800"/>
              <a:t>item</a:t>
            </a:r>
            <a:r>
              <a:rPr lang="zh-CN" altLang="en-US" sz="1800"/>
              <a:t>，产生最优的数据移动，查找</a:t>
            </a:r>
            <a:r>
              <a:rPr lang="en-US" altLang="zh-CN" sz="1800"/>
              <a:t>item</a:t>
            </a:r>
            <a:r>
              <a:rPr lang="zh-CN" altLang="en-US" sz="1800"/>
              <a:t>，时间复杂度</a:t>
            </a:r>
            <a:r>
              <a:rPr lang="en-US" altLang="zh-CN" sz="1800"/>
              <a:t>O(n)</a:t>
            </a:r>
            <a:r>
              <a:rPr lang="zh-CN" altLang="en-US" sz="1800" smtClean="0"/>
              <a:t>。</a:t>
            </a:r>
            <a:endParaRPr lang="en-US" altLang="zh-CN" sz="1800" smtClean="0"/>
          </a:p>
          <a:p>
            <a:r>
              <a:rPr lang="en-US" altLang="zh-CN" sz="1800" smtClean="0"/>
              <a:t>Tree </a:t>
            </a:r>
            <a:r>
              <a:rPr lang="en-US" altLang="zh-CN" sz="1800"/>
              <a:t>buckets</a:t>
            </a:r>
            <a:r>
              <a:rPr lang="zh-CN" altLang="en-US" sz="1800"/>
              <a:t>：查找负责度是</a:t>
            </a:r>
            <a:r>
              <a:rPr lang="en-US" altLang="zh-CN" sz="1800"/>
              <a:t>O (log n), </a:t>
            </a:r>
            <a:r>
              <a:rPr lang="zh-CN" altLang="en-US" sz="1800"/>
              <a:t>添加删除叶子节点时，其他节点</a:t>
            </a:r>
            <a:r>
              <a:rPr lang="en-US" altLang="zh-CN" sz="1800"/>
              <a:t>node_id</a:t>
            </a:r>
            <a:r>
              <a:rPr lang="zh-CN" altLang="en-US" sz="1800"/>
              <a:t>不变</a:t>
            </a:r>
            <a:r>
              <a:rPr lang="zh-CN" altLang="en-US" sz="1800" smtClean="0"/>
              <a:t>。</a:t>
            </a:r>
            <a:endParaRPr lang="en-US" altLang="zh-CN" sz="1800" smtClean="0"/>
          </a:p>
          <a:p>
            <a:r>
              <a:rPr lang="en-US" altLang="zh-CN" sz="1800" smtClean="0"/>
              <a:t>Straw </a:t>
            </a:r>
            <a:r>
              <a:rPr lang="en-US" altLang="zh-CN" sz="1800"/>
              <a:t>buckets</a:t>
            </a:r>
            <a:r>
              <a:rPr lang="zh-CN" altLang="en-US" sz="1800"/>
              <a:t>：允许所有项通过类似抽签的方式来与其他项公平“竞争”。定位副本时，</a:t>
            </a:r>
            <a:r>
              <a:rPr lang="en-US" altLang="zh-CN" sz="1800"/>
              <a:t>bucket</a:t>
            </a:r>
            <a:r>
              <a:rPr lang="zh-CN" altLang="en-US" sz="1800"/>
              <a:t>中的每一项都对应一个随机长度的</a:t>
            </a:r>
            <a:r>
              <a:rPr lang="en-US" altLang="zh-CN" sz="1800"/>
              <a:t>straw</a:t>
            </a:r>
            <a:r>
              <a:rPr lang="zh-CN" altLang="en-US" sz="1800"/>
              <a:t>，且拥有最长长度的</a:t>
            </a:r>
            <a:r>
              <a:rPr lang="en-US" altLang="zh-CN" sz="1800"/>
              <a:t>straw</a:t>
            </a:r>
            <a:r>
              <a:rPr lang="zh-CN" altLang="en-US" sz="1800"/>
              <a:t>会获得胜利（被选中），添加或者重新计算，子树之间的数据移动提供最优的解决方案</a:t>
            </a:r>
            <a:r>
              <a:rPr lang="zh-CN" altLang="en-US" sz="1800" smtClean="0"/>
              <a:t>。</a:t>
            </a:r>
            <a:endParaRPr lang="zh-CN" altLang="en-US" sz="1800"/>
          </a:p>
        </p:txBody>
      </p:sp>
      <p:pic>
        <p:nvPicPr>
          <p:cNvPr id="3" name="图片 2"/>
          <p:cNvPicPr>
            <a:picLocks noChangeAspect="1"/>
          </p:cNvPicPr>
          <p:nvPr/>
        </p:nvPicPr>
        <p:blipFill>
          <a:blip r:embed="rId2"/>
          <a:stretch>
            <a:fillRect/>
          </a:stretch>
        </p:blipFill>
        <p:spPr>
          <a:xfrm>
            <a:off x="1229930" y="1111671"/>
            <a:ext cx="8457625" cy="2479828"/>
          </a:xfrm>
          <a:prstGeom prst="rect">
            <a:avLst/>
          </a:prstGeom>
        </p:spPr>
      </p:pic>
    </p:spTree>
    <p:extLst>
      <p:ext uri="{BB962C8B-B14F-4D97-AF65-F5344CB8AC3E}">
        <p14:creationId xmlns:p14="http://schemas.microsoft.com/office/powerpoint/2010/main" val="2040071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Ceph</a:t>
            </a:r>
            <a:r>
              <a:rPr lang="zh-CN" altLang="en-US" smtClean="0"/>
              <a:t>后端存储引擎</a:t>
            </a:r>
            <a:endParaRPr lang="zh-CN" altLang="en-US"/>
          </a:p>
        </p:txBody>
      </p:sp>
      <p:pic>
        <p:nvPicPr>
          <p:cNvPr id="4" name="图片 3"/>
          <p:cNvPicPr>
            <a:picLocks noChangeAspect="1"/>
          </p:cNvPicPr>
          <p:nvPr/>
        </p:nvPicPr>
        <p:blipFill>
          <a:blip r:embed="rId2"/>
          <a:stretch>
            <a:fillRect/>
          </a:stretch>
        </p:blipFill>
        <p:spPr>
          <a:xfrm>
            <a:off x="1166972" y="866025"/>
            <a:ext cx="10896281" cy="5206001"/>
          </a:xfrm>
          <a:prstGeom prst="rect">
            <a:avLst/>
          </a:prstGeom>
        </p:spPr>
      </p:pic>
    </p:spTree>
    <p:extLst>
      <p:ext uri="{BB962C8B-B14F-4D97-AF65-F5344CB8AC3E}">
        <p14:creationId xmlns:p14="http://schemas.microsoft.com/office/powerpoint/2010/main" val="14531028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mtClean="0"/>
              <a:t>FileStore</a:t>
            </a:r>
            <a:endParaRPr lang="zh-CN" altLang="en-US"/>
          </a:p>
        </p:txBody>
      </p:sp>
      <p:pic>
        <p:nvPicPr>
          <p:cNvPr id="5" name="图片 4"/>
          <p:cNvPicPr>
            <a:picLocks noChangeAspect="1"/>
          </p:cNvPicPr>
          <p:nvPr/>
        </p:nvPicPr>
        <p:blipFill>
          <a:blip r:embed="rId3"/>
          <a:stretch>
            <a:fillRect/>
          </a:stretch>
        </p:blipFill>
        <p:spPr>
          <a:xfrm>
            <a:off x="4859133" y="1232899"/>
            <a:ext cx="7332867" cy="3991107"/>
          </a:xfrm>
          <a:prstGeom prst="rect">
            <a:avLst/>
          </a:prstGeom>
        </p:spPr>
      </p:pic>
      <p:sp>
        <p:nvSpPr>
          <p:cNvPr id="6" name="矩形 5"/>
          <p:cNvSpPr/>
          <p:nvPr/>
        </p:nvSpPr>
        <p:spPr>
          <a:xfrm>
            <a:off x="243155" y="966651"/>
            <a:ext cx="4955569" cy="4524315"/>
          </a:xfrm>
          <a:prstGeom prst="rect">
            <a:avLst/>
          </a:prstGeom>
        </p:spPr>
        <p:txBody>
          <a:bodyPr wrap="square">
            <a:spAutoFit/>
          </a:bodyPr>
          <a:lstStyle/>
          <a:p>
            <a:r>
              <a:rPr lang="en-US" altLang="zh-CN"/>
              <a:t>FileStore</a:t>
            </a:r>
            <a:r>
              <a:rPr lang="zh-CN" altLang="en-US"/>
              <a:t>，也就是利用文件系统的</a:t>
            </a:r>
            <a:r>
              <a:rPr lang="en-US" altLang="zh-CN"/>
              <a:t>POSIX</a:t>
            </a:r>
            <a:r>
              <a:rPr lang="zh-CN" altLang="en-US"/>
              <a:t>接口实现</a:t>
            </a:r>
            <a:r>
              <a:rPr lang="en-US" altLang="zh-CN"/>
              <a:t>ObjectStore API</a:t>
            </a:r>
            <a:r>
              <a:rPr lang="zh-CN" altLang="en-US"/>
              <a:t>。每个</a:t>
            </a:r>
            <a:r>
              <a:rPr lang="en-US" altLang="zh-CN"/>
              <a:t>Object</a:t>
            </a:r>
            <a:r>
              <a:rPr lang="zh-CN" altLang="en-US"/>
              <a:t>在</a:t>
            </a:r>
            <a:r>
              <a:rPr lang="en-US" altLang="zh-CN"/>
              <a:t>FileStore</a:t>
            </a:r>
            <a:r>
              <a:rPr lang="zh-CN" altLang="en-US"/>
              <a:t>层会被看成是一个文件，</a:t>
            </a:r>
            <a:r>
              <a:rPr lang="en-US" altLang="zh-CN"/>
              <a:t>Object</a:t>
            </a:r>
            <a:r>
              <a:rPr lang="zh-CN" altLang="en-US"/>
              <a:t>的属性会利用文件的</a:t>
            </a:r>
            <a:r>
              <a:rPr lang="en-US" altLang="zh-CN"/>
              <a:t>xattr</a:t>
            </a:r>
            <a:r>
              <a:rPr lang="zh-CN" altLang="en-US"/>
              <a:t>属性存取，因为有些文件系统</a:t>
            </a:r>
            <a:r>
              <a:rPr lang="en-US" altLang="zh-CN"/>
              <a:t>(</a:t>
            </a:r>
            <a:r>
              <a:rPr lang="zh-CN" altLang="en-US"/>
              <a:t>如</a:t>
            </a:r>
            <a:r>
              <a:rPr lang="en-US" altLang="zh-CN"/>
              <a:t>Ext4)</a:t>
            </a:r>
            <a:r>
              <a:rPr lang="zh-CN" altLang="en-US"/>
              <a:t>对</a:t>
            </a:r>
            <a:r>
              <a:rPr lang="en-US" altLang="zh-CN"/>
              <a:t>xattr</a:t>
            </a:r>
            <a:r>
              <a:rPr lang="zh-CN" altLang="en-US"/>
              <a:t>的长度有限制，因此超出长度的元数据会被存储在</a:t>
            </a:r>
            <a:r>
              <a:rPr lang="en-US" altLang="zh-CN"/>
              <a:t>DBObjectMap</a:t>
            </a:r>
            <a:r>
              <a:rPr lang="zh-CN" altLang="en-US"/>
              <a:t>或</a:t>
            </a:r>
            <a:r>
              <a:rPr lang="en-US" altLang="zh-CN"/>
              <a:t>omap</a:t>
            </a:r>
            <a:r>
              <a:rPr lang="zh-CN" altLang="en-US"/>
              <a:t>中。通常</a:t>
            </a:r>
            <a:r>
              <a:rPr lang="en-US" altLang="zh-CN"/>
              <a:t>DBObjectMap</a:t>
            </a:r>
            <a:r>
              <a:rPr lang="zh-CN" altLang="en-US"/>
              <a:t>的存储引擎时</a:t>
            </a:r>
            <a:r>
              <a:rPr lang="en-US" altLang="zh-CN"/>
              <a:t>LevelDB</a:t>
            </a:r>
            <a:r>
              <a:rPr lang="zh-CN" altLang="en-US"/>
              <a:t>或</a:t>
            </a:r>
            <a:r>
              <a:rPr lang="en-US" altLang="zh-CN"/>
              <a:t>RocksDB</a:t>
            </a:r>
            <a:r>
              <a:rPr lang="zh-CN" altLang="en-US" smtClean="0"/>
              <a:t>。</a:t>
            </a:r>
            <a:endParaRPr lang="en-US" altLang="zh-CN" smtClean="0"/>
          </a:p>
          <a:p>
            <a:endParaRPr lang="en-US" altLang="zh-CN"/>
          </a:p>
          <a:p>
            <a:r>
              <a:rPr lang="zh-CN" altLang="en-US" smtClean="0"/>
              <a:t>右图是</a:t>
            </a:r>
            <a:r>
              <a:rPr lang="zh-CN" altLang="en-US"/>
              <a:t>生产环境中</a:t>
            </a:r>
            <a:r>
              <a:rPr lang="en-US" altLang="zh-CN"/>
              <a:t>FileStore</a:t>
            </a:r>
            <a:r>
              <a:rPr lang="zh-CN" altLang="en-US"/>
              <a:t>的架构图。如图所示，开始时，所有写事务的数据和元数据都会先写入</a:t>
            </a:r>
            <a:r>
              <a:rPr lang="en-US" altLang="zh-CN"/>
              <a:t>Journal</a:t>
            </a:r>
            <a:r>
              <a:rPr lang="zh-CN" altLang="en-US"/>
              <a:t>文件，写入</a:t>
            </a:r>
            <a:r>
              <a:rPr lang="en-US" altLang="zh-CN"/>
              <a:t>Journal</a:t>
            </a:r>
            <a:r>
              <a:rPr lang="zh-CN" altLang="en-US"/>
              <a:t>成功以后立即返回。</a:t>
            </a:r>
            <a:r>
              <a:rPr lang="en-US" altLang="zh-CN"/>
              <a:t>Journal</a:t>
            </a:r>
            <a:r>
              <a:rPr lang="zh-CN" altLang="en-US"/>
              <a:t>类似于数据库的</a:t>
            </a:r>
            <a:r>
              <a:rPr lang="en-US" altLang="zh-CN"/>
              <a:t>write-ahead-log</a:t>
            </a:r>
            <a:r>
              <a:rPr lang="zh-CN" altLang="en-US"/>
              <a:t>。写入完成后，会使用</a:t>
            </a:r>
            <a:r>
              <a:rPr lang="en-US" altLang="zh-CN"/>
              <a:t>O_DIRECT</a:t>
            </a:r>
            <a:r>
              <a:rPr lang="zh-CN" altLang="en-US"/>
              <a:t>和</a:t>
            </a:r>
            <a:r>
              <a:rPr lang="en-US" altLang="zh-CN"/>
              <a:t>O_DSYNC</a:t>
            </a:r>
            <a:r>
              <a:rPr lang="zh-CN" altLang="en-US"/>
              <a:t>同步写入到</a:t>
            </a:r>
            <a:r>
              <a:rPr lang="en-US" altLang="zh-CN"/>
              <a:t>Journal</a:t>
            </a:r>
            <a:r>
              <a:rPr lang="zh-CN" altLang="en-US"/>
              <a:t>文件，随后该事务会被转移到</a:t>
            </a:r>
            <a:r>
              <a:rPr lang="en-US" altLang="zh-CN"/>
              <a:t>FileStore</a:t>
            </a:r>
            <a:r>
              <a:rPr lang="zh-CN" altLang="en-US"/>
              <a:t>的写入队列中，数据和元数据被异步写到指定区域。</a:t>
            </a:r>
          </a:p>
        </p:txBody>
      </p:sp>
    </p:spTree>
    <p:extLst>
      <p:ext uri="{BB962C8B-B14F-4D97-AF65-F5344CB8AC3E}">
        <p14:creationId xmlns:p14="http://schemas.microsoft.com/office/powerpoint/2010/main" val="1792927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NewStore</a:t>
            </a:r>
            <a:endParaRPr lang="zh-CN" altLang="en-US"/>
          </a:p>
        </p:txBody>
      </p:sp>
      <p:pic>
        <p:nvPicPr>
          <p:cNvPr id="3" name="图片 2"/>
          <p:cNvPicPr>
            <a:picLocks noChangeAspect="1"/>
          </p:cNvPicPr>
          <p:nvPr/>
        </p:nvPicPr>
        <p:blipFill>
          <a:blip r:embed="rId2"/>
          <a:stretch>
            <a:fillRect/>
          </a:stretch>
        </p:blipFill>
        <p:spPr>
          <a:xfrm>
            <a:off x="1739153" y="966651"/>
            <a:ext cx="9129470" cy="4197020"/>
          </a:xfrm>
          <a:prstGeom prst="rect">
            <a:avLst/>
          </a:prstGeom>
        </p:spPr>
      </p:pic>
      <p:sp>
        <p:nvSpPr>
          <p:cNvPr id="4" name="矩形 3"/>
          <p:cNvSpPr/>
          <p:nvPr/>
        </p:nvSpPr>
        <p:spPr>
          <a:xfrm>
            <a:off x="526676" y="5273343"/>
            <a:ext cx="11138648" cy="1323439"/>
          </a:xfrm>
          <a:prstGeom prst="rect">
            <a:avLst/>
          </a:prstGeom>
        </p:spPr>
        <p:txBody>
          <a:bodyPr wrap="square">
            <a:spAutoFit/>
          </a:bodyPr>
          <a:lstStyle/>
          <a:p>
            <a:r>
              <a:rPr lang="zh-CN" altLang="en-US" sz="2000"/>
              <a:t>为了解决上述</a:t>
            </a:r>
            <a:r>
              <a:rPr lang="en-US" altLang="zh-CN" sz="2000"/>
              <a:t>FileStore</a:t>
            </a:r>
            <a:r>
              <a:rPr lang="zh-CN" altLang="en-US" sz="2000"/>
              <a:t>存在的问题，</a:t>
            </a:r>
            <a:r>
              <a:rPr lang="en-US" altLang="zh-CN" sz="2000"/>
              <a:t>Ceph</a:t>
            </a:r>
            <a:r>
              <a:rPr lang="zh-CN" altLang="en-US" sz="2000"/>
              <a:t>引入了新的存储引擎</a:t>
            </a:r>
            <a:r>
              <a:rPr lang="en-US" altLang="zh-CN" sz="2000"/>
              <a:t>NewStore(</a:t>
            </a:r>
            <a:r>
              <a:rPr lang="zh-CN" altLang="en-US" sz="2000"/>
              <a:t>又被称为</a:t>
            </a:r>
            <a:r>
              <a:rPr lang="en-US" altLang="zh-CN" sz="2000"/>
              <a:t>Key-File Store)</a:t>
            </a:r>
            <a:r>
              <a:rPr lang="zh-CN" altLang="en-US" sz="2000"/>
              <a:t>。通过将元数据从传统的文件系统上分离出来，使用专门的</a:t>
            </a:r>
            <a:r>
              <a:rPr lang="en-US" altLang="zh-CN" sz="2000"/>
              <a:t>KV</a:t>
            </a:r>
            <a:r>
              <a:rPr lang="zh-CN" altLang="en-US" sz="2000"/>
              <a:t>数据库如</a:t>
            </a:r>
            <a:r>
              <a:rPr lang="en-US" altLang="zh-CN" sz="2000"/>
              <a:t>LevelDB</a:t>
            </a:r>
            <a:r>
              <a:rPr lang="zh-CN" altLang="en-US" sz="2000"/>
              <a:t>或</a:t>
            </a:r>
            <a:r>
              <a:rPr lang="en-US" altLang="zh-CN" sz="2000"/>
              <a:t>RocksDB</a:t>
            </a:r>
            <a:r>
              <a:rPr lang="zh-CN" altLang="en-US" sz="2000"/>
              <a:t>来进行管理，而对应的对象数据依旧保存在文件系统中，从而避免文件系统作为后端存储引擎时的元数据碎片化问题，从而提升</a:t>
            </a:r>
            <a:r>
              <a:rPr lang="en-US" altLang="zh-CN" sz="2000"/>
              <a:t>Ceph</a:t>
            </a:r>
            <a:r>
              <a:rPr lang="zh-CN" altLang="en-US" sz="2000"/>
              <a:t>的整体性能。</a:t>
            </a:r>
          </a:p>
        </p:txBody>
      </p:sp>
    </p:spTree>
    <p:extLst>
      <p:ext uri="{BB962C8B-B14F-4D97-AF65-F5344CB8AC3E}">
        <p14:creationId xmlns:p14="http://schemas.microsoft.com/office/powerpoint/2010/main" val="1401450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BlueStore</a:t>
            </a:r>
            <a:endParaRPr lang="zh-CN" altLang="en-US"/>
          </a:p>
        </p:txBody>
      </p:sp>
      <p:pic>
        <p:nvPicPr>
          <p:cNvPr id="3" name="图片 2"/>
          <p:cNvPicPr>
            <a:picLocks noChangeAspect="1"/>
          </p:cNvPicPr>
          <p:nvPr/>
        </p:nvPicPr>
        <p:blipFill>
          <a:blip r:embed="rId2"/>
          <a:stretch>
            <a:fillRect/>
          </a:stretch>
        </p:blipFill>
        <p:spPr>
          <a:xfrm>
            <a:off x="5620554" y="1479176"/>
            <a:ext cx="6343686" cy="4728603"/>
          </a:xfrm>
          <a:prstGeom prst="rect">
            <a:avLst/>
          </a:prstGeom>
        </p:spPr>
      </p:pic>
      <p:sp>
        <p:nvSpPr>
          <p:cNvPr id="4" name="矩形 3"/>
          <p:cNvSpPr/>
          <p:nvPr/>
        </p:nvSpPr>
        <p:spPr>
          <a:xfrm>
            <a:off x="336175" y="1129466"/>
            <a:ext cx="5150225" cy="5078313"/>
          </a:xfrm>
          <a:prstGeom prst="rect">
            <a:avLst/>
          </a:prstGeom>
        </p:spPr>
        <p:txBody>
          <a:bodyPr wrap="square">
            <a:spAutoFit/>
          </a:bodyPr>
          <a:lstStyle/>
          <a:p>
            <a:r>
              <a:rPr lang="en-US" altLang="zh-CN"/>
              <a:t>BlueStore</a:t>
            </a:r>
            <a:r>
              <a:rPr lang="zh-CN" altLang="en-US"/>
              <a:t>整体架构分为三个部分：</a:t>
            </a:r>
            <a:r>
              <a:rPr lang="en-US" altLang="zh-CN"/>
              <a:t>BlockDevice</a:t>
            </a:r>
            <a:r>
              <a:rPr lang="zh-CN" altLang="en-US"/>
              <a:t>、</a:t>
            </a:r>
            <a:r>
              <a:rPr lang="en-US" altLang="zh-CN"/>
              <a:t>BlueFS</a:t>
            </a:r>
            <a:r>
              <a:rPr lang="zh-CN" altLang="en-US"/>
              <a:t>和</a:t>
            </a:r>
            <a:r>
              <a:rPr lang="en-US" altLang="zh-CN"/>
              <a:t>RocksDB</a:t>
            </a:r>
            <a:r>
              <a:rPr lang="zh-CN" altLang="en-US"/>
              <a:t>。</a:t>
            </a:r>
          </a:p>
          <a:p>
            <a:endParaRPr lang="zh-CN" altLang="en-US"/>
          </a:p>
          <a:p>
            <a:r>
              <a:rPr lang="en-US" altLang="zh-CN"/>
              <a:t>BlockDevice</a:t>
            </a:r>
            <a:r>
              <a:rPr lang="zh-CN" altLang="en-US"/>
              <a:t>为最底层的块设备，通常为</a:t>
            </a:r>
            <a:r>
              <a:rPr lang="en-US" altLang="zh-CN"/>
              <a:t>HDD</a:t>
            </a:r>
            <a:r>
              <a:rPr lang="zh-CN" altLang="en-US"/>
              <a:t>或者</a:t>
            </a:r>
            <a:r>
              <a:rPr lang="en-US" altLang="zh-CN"/>
              <a:t>SSD</a:t>
            </a:r>
            <a:r>
              <a:rPr lang="zh-CN" altLang="en-US"/>
              <a:t>，</a:t>
            </a:r>
            <a:r>
              <a:rPr lang="en-US" altLang="zh-CN"/>
              <a:t>BlueStore</a:t>
            </a:r>
            <a:r>
              <a:rPr lang="zh-CN" altLang="en-US"/>
              <a:t>直接操作块设备，抛弃了</a:t>
            </a:r>
            <a:r>
              <a:rPr lang="en-US" altLang="zh-CN"/>
              <a:t>XFS</a:t>
            </a:r>
            <a:r>
              <a:rPr lang="zh-CN" altLang="en-US"/>
              <a:t>等本地</a:t>
            </a:r>
            <a:r>
              <a:rPr lang="zh-CN" altLang="en-US" smtClean="0"/>
              <a:t>文件系统。</a:t>
            </a:r>
            <a:endParaRPr lang="zh-CN" altLang="en-US"/>
          </a:p>
          <a:p>
            <a:endParaRPr lang="zh-CN" altLang="en-US"/>
          </a:p>
          <a:p>
            <a:r>
              <a:rPr lang="en-US" altLang="zh-CN"/>
              <a:t>BlueFS</a:t>
            </a:r>
            <a:r>
              <a:rPr lang="zh-CN" altLang="en-US"/>
              <a:t>是一个小的文件系统，其文件系统的文件和目录的元数据都保存在全部缓存在内存中，持久化保存在文件系统的日志文件中， 当文件系统重新</a:t>
            </a:r>
            <a:r>
              <a:rPr lang="en-US" altLang="zh-CN"/>
              <a:t>mount</a:t>
            </a:r>
            <a:r>
              <a:rPr lang="zh-CN" altLang="en-US"/>
              <a:t>时，重新</a:t>
            </a:r>
            <a:r>
              <a:rPr lang="en-US" altLang="zh-CN"/>
              <a:t>replay</a:t>
            </a:r>
            <a:r>
              <a:rPr lang="zh-CN" altLang="en-US"/>
              <a:t>该日志文件中保存的操作，就可以加载所有的元数据到内存中</a:t>
            </a:r>
            <a:r>
              <a:rPr lang="zh-CN" altLang="en-US" smtClean="0"/>
              <a:t>。</a:t>
            </a:r>
            <a:endParaRPr lang="en-US" altLang="zh-CN" smtClean="0"/>
          </a:p>
          <a:p>
            <a:endParaRPr lang="zh-CN" altLang="en-US"/>
          </a:p>
          <a:p>
            <a:r>
              <a:rPr lang="en-US" altLang="zh-CN"/>
              <a:t>RocksDB </a:t>
            </a:r>
            <a:r>
              <a:rPr lang="zh-CN" altLang="en-US"/>
              <a:t>是</a:t>
            </a:r>
            <a:r>
              <a:rPr lang="en-US" altLang="zh-CN"/>
              <a:t>Facebook</a:t>
            </a:r>
            <a:r>
              <a:rPr lang="zh-CN" altLang="en-US"/>
              <a:t>在</a:t>
            </a:r>
            <a:r>
              <a:rPr lang="en-US" altLang="zh-CN"/>
              <a:t>leveldb</a:t>
            </a:r>
            <a:r>
              <a:rPr lang="zh-CN" altLang="en-US"/>
              <a:t>上开发并优化的</a:t>
            </a:r>
            <a:r>
              <a:rPr lang="en-US" altLang="zh-CN"/>
              <a:t>KV</a:t>
            </a:r>
            <a:r>
              <a:rPr lang="zh-CN" altLang="en-US"/>
              <a:t>存储系统。本身是基于文件系统的，不是直接操作裸设备。它将系统相关的处理抽象成</a:t>
            </a:r>
            <a:r>
              <a:rPr lang="en-US" altLang="zh-CN"/>
              <a:t>Env</a:t>
            </a:r>
            <a:r>
              <a:rPr lang="zh-CN" altLang="en-US"/>
              <a:t>，用户可实现相应的接。</a:t>
            </a:r>
            <a:r>
              <a:rPr lang="en-US" altLang="zh-CN"/>
              <a:t>BlueFS</a:t>
            </a:r>
            <a:r>
              <a:rPr lang="zh-CN" altLang="en-US"/>
              <a:t>的主要的目的，就是支持</a:t>
            </a:r>
            <a:r>
              <a:rPr lang="en-US" altLang="zh-CN"/>
              <a:t>RocksDB Env</a:t>
            </a:r>
            <a:r>
              <a:rPr lang="zh-CN" altLang="en-US"/>
              <a:t>接口，保证</a:t>
            </a:r>
            <a:r>
              <a:rPr lang="en-US" altLang="zh-CN"/>
              <a:t>RocksDB</a:t>
            </a:r>
            <a:r>
              <a:rPr lang="zh-CN" altLang="en-US"/>
              <a:t>的正常运行</a:t>
            </a:r>
            <a:r>
              <a:rPr lang="zh-CN" altLang="en-US" smtClean="0"/>
              <a:t>。</a:t>
            </a:r>
            <a:endParaRPr lang="zh-CN" altLang="en-US"/>
          </a:p>
        </p:txBody>
      </p:sp>
    </p:spTree>
    <p:extLst>
      <p:ext uri="{BB962C8B-B14F-4D97-AF65-F5344CB8AC3E}">
        <p14:creationId xmlns:p14="http://schemas.microsoft.com/office/powerpoint/2010/main" val="15180107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smtClean="0"/>
              <a:t>结束</a:t>
            </a:r>
            <a:endParaRPr lang="zh-CN" altLang="en-US"/>
          </a:p>
        </p:txBody>
      </p:sp>
      <p:sp>
        <p:nvSpPr>
          <p:cNvPr id="5" name="副标题 4"/>
          <p:cNvSpPr>
            <a:spLocks noGrp="1"/>
          </p:cNvSpPr>
          <p:nvPr>
            <p:ph type="subTitle" idx="1"/>
          </p:nvPr>
        </p:nvSpPr>
        <p:spPr/>
        <p:txBody>
          <a:bodyPr>
            <a:normAutofit/>
          </a:bodyPr>
          <a:lstStyle/>
          <a:p>
            <a:endParaRPr lang="zh-CN" altLang="en-US" sz="3200"/>
          </a:p>
        </p:txBody>
      </p:sp>
    </p:spTree>
    <p:extLst>
      <p:ext uri="{BB962C8B-B14F-4D97-AF65-F5344CB8AC3E}">
        <p14:creationId xmlns:p14="http://schemas.microsoft.com/office/powerpoint/2010/main" val="206564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Ceph</a:t>
            </a:r>
            <a:r>
              <a:rPr lang="zh-CN" altLang="en-US" smtClean="0"/>
              <a:t>架构图</a:t>
            </a:r>
            <a:endParaRPr lang="zh-CN" altLang="en-US"/>
          </a:p>
        </p:txBody>
      </p:sp>
      <p:sp>
        <p:nvSpPr>
          <p:cNvPr id="3" name="内容占位符 2"/>
          <p:cNvSpPr>
            <a:spLocks noGrp="1"/>
          </p:cNvSpPr>
          <p:nvPr>
            <p:ph idx="1"/>
          </p:nvPr>
        </p:nvSpPr>
        <p:spPr>
          <a:xfrm>
            <a:off x="838200" y="1243174"/>
            <a:ext cx="3333108" cy="4713922"/>
          </a:xfrm>
        </p:spPr>
        <p:txBody>
          <a:bodyPr>
            <a:normAutofit/>
          </a:bodyPr>
          <a:lstStyle/>
          <a:p>
            <a:pPr marL="0" indent="0">
              <a:buNone/>
            </a:pPr>
            <a:r>
              <a:rPr lang="zh-CN" altLang="en-US" sz="2000"/>
              <a:t>底层是</a:t>
            </a:r>
            <a:r>
              <a:rPr lang="en-US" altLang="zh-CN" sz="2000"/>
              <a:t>Rados</a:t>
            </a:r>
            <a:r>
              <a:rPr lang="zh-CN" altLang="en-US" sz="2000"/>
              <a:t>，也是</a:t>
            </a:r>
            <a:r>
              <a:rPr lang="en-US" altLang="zh-CN" sz="2000"/>
              <a:t>Ceph</a:t>
            </a:r>
            <a:r>
              <a:rPr lang="zh-CN" altLang="en-US" sz="2000"/>
              <a:t>实现分布式存储的根本，所有存储接口都是基于</a:t>
            </a:r>
            <a:r>
              <a:rPr lang="en-US" altLang="zh-CN" sz="2000"/>
              <a:t>Rados</a:t>
            </a:r>
            <a:r>
              <a:rPr lang="zh-CN" altLang="en-US" sz="2000"/>
              <a:t>实现的。</a:t>
            </a:r>
            <a:r>
              <a:rPr lang="en-US" altLang="zh-CN" sz="2000"/>
              <a:t>Rados</a:t>
            </a:r>
            <a:r>
              <a:rPr lang="zh-CN" altLang="en-US" sz="2000"/>
              <a:t>本身就是一个对象存储接口，它自身维护了一个集群状态和实现了数据分发的要求，我们通常也讲</a:t>
            </a:r>
            <a:r>
              <a:rPr lang="en-US" altLang="zh-CN" sz="2000"/>
              <a:t>Rados</a:t>
            </a:r>
            <a:r>
              <a:rPr lang="zh-CN" altLang="en-US" sz="2000"/>
              <a:t>称为</a:t>
            </a:r>
            <a:r>
              <a:rPr lang="en-US" altLang="zh-CN" sz="2000"/>
              <a:t>Ceph Cluster</a:t>
            </a:r>
            <a:r>
              <a:rPr lang="zh-CN" altLang="en-US" sz="2000"/>
              <a:t>，因为其上的存储接口如</a:t>
            </a:r>
            <a:r>
              <a:rPr lang="en-US" altLang="zh-CN" sz="2000"/>
              <a:t>CephFS</a:t>
            </a:r>
            <a:r>
              <a:rPr lang="zh-CN" altLang="en-US" sz="2000"/>
              <a:t>都是基于其上的接口实现而已</a:t>
            </a:r>
          </a:p>
        </p:txBody>
      </p:sp>
      <p:pic>
        <p:nvPicPr>
          <p:cNvPr id="5" name="图片 4"/>
          <p:cNvPicPr>
            <a:picLocks noChangeAspect="1"/>
          </p:cNvPicPr>
          <p:nvPr/>
        </p:nvPicPr>
        <p:blipFill>
          <a:blip r:embed="rId2"/>
          <a:stretch>
            <a:fillRect/>
          </a:stretch>
        </p:blipFill>
        <p:spPr>
          <a:xfrm>
            <a:off x="4595222" y="1243174"/>
            <a:ext cx="7250329" cy="5115650"/>
          </a:xfrm>
          <a:prstGeom prst="rect">
            <a:avLst/>
          </a:prstGeom>
        </p:spPr>
      </p:pic>
    </p:spTree>
    <p:extLst>
      <p:ext uri="{BB962C8B-B14F-4D97-AF65-F5344CB8AC3E}">
        <p14:creationId xmlns:p14="http://schemas.microsoft.com/office/powerpoint/2010/main" val="617441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RADOS</a:t>
            </a:r>
            <a:endParaRPr lang="zh-CN" altLang="en-US"/>
          </a:p>
        </p:txBody>
      </p:sp>
      <p:sp>
        <p:nvSpPr>
          <p:cNvPr id="3" name="内容占位符 2"/>
          <p:cNvSpPr>
            <a:spLocks noGrp="1"/>
          </p:cNvSpPr>
          <p:nvPr>
            <p:ph idx="1"/>
          </p:nvPr>
        </p:nvSpPr>
        <p:spPr/>
        <p:txBody>
          <a:bodyPr/>
          <a:lstStyle/>
          <a:p>
            <a:pPr marL="0" indent="0">
              <a:buNone/>
            </a:pPr>
            <a:r>
              <a:rPr lang="en-US" altLang="zh-CN" smtClean="0"/>
              <a:t>RADOS: Reliable Autonomous Distributed Object Storage</a:t>
            </a:r>
          </a:p>
          <a:p>
            <a:r>
              <a:rPr lang="en-US" altLang="zh-CN" smtClean="0"/>
              <a:t>OSD</a:t>
            </a:r>
            <a:endParaRPr lang="en-US" altLang="zh-CN"/>
          </a:p>
          <a:p>
            <a:pPr lvl="1"/>
            <a:r>
              <a:rPr lang="zh-CN" altLang="en-US" smtClean="0"/>
              <a:t>每</a:t>
            </a:r>
            <a:r>
              <a:rPr lang="zh-CN" altLang="en-US"/>
              <a:t>一个</a:t>
            </a:r>
            <a:r>
              <a:rPr lang="en-US" altLang="zh-CN"/>
              <a:t>disk</a:t>
            </a:r>
            <a:r>
              <a:rPr lang="zh-CN" altLang="en-US"/>
              <a:t>、</a:t>
            </a:r>
            <a:r>
              <a:rPr lang="en-US" altLang="zh-CN"/>
              <a:t>SSD</a:t>
            </a:r>
            <a:r>
              <a:rPr lang="zh-CN" altLang="en-US"/>
              <a:t>或者</a:t>
            </a:r>
            <a:r>
              <a:rPr lang="en-US" altLang="zh-CN"/>
              <a:t>RAID group</a:t>
            </a:r>
            <a:r>
              <a:rPr lang="zh-CN" altLang="en-US"/>
              <a:t>或者其他一个物理存储设备都成为一个</a:t>
            </a:r>
            <a:r>
              <a:rPr lang="en-US" altLang="zh-CN"/>
              <a:t>OSD</a:t>
            </a:r>
            <a:r>
              <a:rPr lang="zh-CN" altLang="en-US"/>
              <a:t>，主要负责存储和查找对象，并且负责向该对象的复制节点分发和恢复</a:t>
            </a:r>
            <a:r>
              <a:rPr lang="zh-CN" altLang="en-US" smtClean="0"/>
              <a:t>。</a:t>
            </a:r>
            <a:endParaRPr lang="en-US" altLang="zh-CN" smtClean="0"/>
          </a:p>
          <a:p>
            <a:r>
              <a:rPr lang="en-US" altLang="zh-CN" smtClean="0"/>
              <a:t>Monitor</a:t>
            </a:r>
            <a:endParaRPr lang="en-US" altLang="zh-CN"/>
          </a:p>
          <a:p>
            <a:pPr lvl="1"/>
            <a:r>
              <a:rPr lang="zh-CN" altLang="en-US" smtClean="0"/>
              <a:t>维护</a:t>
            </a:r>
            <a:r>
              <a:rPr lang="zh-CN" altLang="en-US"/>
              <a:t>集群的成员和状态，维护整个</a:t>
            </a:r>
            <a:r>
              <a:rPr lang="en-US" altLang="zh-CN"/>
              <a:t>ceph</a:t>
            </a:r>
            <a:r>
              <a:rPr lang="zh-CN" altLang="en-US"/>
              <a:t>集群的全局状态。提供强一致性的决策</a:t>
            </a:r>
            <a:r>
              <a:rPr lang="en-US" altLang="zh-CN"/>
              <a:t>(</a:t>
            </a:r>
            <a:r>
              <a:rPr lang="zh-CN" altLang="en-US"/>
              <a:t>类似于</a:t>
            </a:r>
            <a:r>
              <a:rPr lang="en-US" altLang="zh-CN"/>
              <a:t>Zookeeper</a:t>
            </a:r>
            <a:r>
              <a:rPr lang="zh-CN" altLang="en-US"/>
              <a:t>的作用</a:t>
            </a:r>
            <a:r>
              <a:rPr lang="en-US" altLang="zh-CN" smtClean="0"/>
              <a:t>)</a:t>
            </a:r>
          </a:p>
          <a:p>
            <a:r>
              <a:rPr lang="en-US" altLang="zh-CN"/>
              <a:t>RADOS</a:t>
            </a:r>
            <a:r>
              <a:rPr lang="zh-CN" altLang="en-US"/>
              <a:t>具有很强的扩展性和可编程性，</a:t>
            </a:r>
            <a:r>
              <a:rPr lang="en-US" altLang="zh-CN"/>
              <a:t>Ceph</a:t>
            </a:r>
            <a:r>
              <a:rPr lang="zh-CN" altLang="en-US"/>
              <a:t>基于</a:t>
            </a:r>
            <a:r>
              <a:rPr lang="en-US" altLang="zh-CN"/>
              <a:t>RADOS</a:t>
            </a:r>
            <a:r>
              <a:rPr lang="zh-CN" altLang="en-US"/>
              <a:t>开发了</a:t>
            </a:r>
            <a:r>
              <a:rPr lang="en-US" altLang="zh-CN"/>
              <a:t>Object Storage</a:t>
            </a:r>
            <a:r>
              <a:rPr lang="zh-CN" altLang="en-US"/>
              <a:t>、</a:t>
            </a:r>
            <a:r>
              <a:rPr lang="en-US" altLang="zh-CN"/>
              <a:t>Block Storage</a:t>
            </a:r>
            <a:r>
              <a:rPr lang="zh-CN" altLang="en-US"/>
              <a:t>、</a:t>
            </a:r>
            <a:r>
              <a:rPr lang="en-US" altLang="zh-CN"/>
              <a:t>FileSystem</a:t>
            </a:r>
            <a:r>
              <a:rPr lang="zh-CN" altLang="en-US"/>
              <a:t>。</a:t>
            </a:r>
            <a:endParaRPr lang="en-US" altLang="zh-CN"/>
          </a:p>
          <a:p>
            <a:endParaRPr lang="zh-CN" altLang="en-US"/>
          </a:p>
        </p:txBody>
      </p:sp>
    </p:spTree>
    <p:extLst>
      <p:ext uri="{BB962C8B-B14F-4D97-AF65-F5344CB8AC3E}">
        <p14:creationId xmlns:p14="http://schemas.microsoft.com/office/powerpoint/2010/main" val="59381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Ceph </a:t>
            </a:r>
            <a:r>
              <a:rPr lang="zh-CN" altLang="en-US" smtClean="0"/>
              <a:t>组件</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smtClean="0"/>
              <a:t>RADOS</a:t>
            </a:r>
          </a:p>
          <a:p>
            <a:r>
              <a:rPr lang="en-US" altLang="zh-CN" smtClean="0"/>
              <a:t>MDS</a:t>
            </a:r>
            <a:r>
              <a:rPr lang="zh-CN" altLang="en-US" smtClean="0"/>
              <a:t>：</a:t>
            </a:r>
            <a:r>
              <a:rPr lang="zh-CN" altLang="en-US"/>
              <a:t>用于保存</a:t>
            </a:r>
            <a:r>
              <a:rPr lang="en-US" altLang="zh-CN"/>
              <a:t>CephFS</a:t>
            </a:r>
            <a:r>
              <a:rPr lang="zh-CN" altLang="en-US"/>
              <a:t>的元数据。</a:t>
            </a:r>
            <a:endParaRPr lang="en-US" altLang="zh-CN" smtClean="0"/>
          </a:p>
          <a:p>
            <a:r>
              <a:rPr lang="en-US" altLang="zh-CN" smtClean="0"/>
              <a:t>RADOS Gateway</a:t>
            </a:r>
            <a:r>
              <a:rPr lang="zh-CN" altLang="en-US" smtClean="0"/>
              <a:t>：</a:t>
            </a:r>
            <a:r>
              <a:rPr lang="zh-CN" altLang="en-US"/>
              <a:t>对外提供</a:t>
            </a:r>
            <a:r>
              <a:rPr lang="en-US" altLang="zh-CN"/>
              <a:t>REST</a:t>
            </a:r>
            <a:r>
              <a:rPr lang="zh-CN" altLang="en-US"/>
              <a:t>接口，兼容</a:t>
            </a:r>
            <a:r>
              <a:rPr lang="en-US" altLang="zh-CN"/>
              <a:t>S3</a:t>
            </a:r>
            <a:r>
              <a:rPr lang="zh-CN" altLang="en-US"/>
              <a:t>和</a:t>
            </a:r>
            <a:r>
              <a:rPr lang="en-US" altLang="zh-CN"/>
              <a:t>Swift</a:t>
            </a:r>
            <a:r>
              <a:rPr lang="zh-CN" altLang="en-US"/>
              <a:t>的</a:t>
            </a:r>
            <a:r>
              <a:rPr lang="en-US" altLang="zh-CN"/>
              <a:t>API</a:t>
            </a:r>
            <a:r>
              <a:rPr lang="zh-CN" altLang="en-US" smtClean="0"/>
              <a:t>。</a:t>
            </a:r>
            <a:endParaRPr lang="en-US" altLang="zh-CN" smtClean="0"/>
          </a:p>
          <a:p>
            <a:r>
              <a:rPr lang="zh-CN" altLang="en-US"/>
              <a:t>在传统架构中，客户谈论到一个集中的组件（如网关，代理，</a:t>
            </a:r>
            <a:r>
              <a:rPr lang="en-US" altLang="zh-CN"/>
              <a:t>API</a:t>
            </a:r>
            <a:r>
              <a:rPr lang="zh-CN" altLang="en-US"/>
              <a:t>等），作为单点进入到一个复杂的子系统。这会带来性能和可扩展性的限制，同时引入单点故障（即，如果集中的组件出现故障，整个系统也出现故障）</a:t>
            </a:r>
            <a:r>
              <a:rPr lang="zh-CN" altLang="en-US" smtClean="0"/>
              <a:t>。</a:t>
            </a:r>
            <a:endParaRPr lang="en-US" altLang="zh-CN" smtClean="0"/>
          </a:p>
          <a:p>
            <a:r>
              <a:rPr lang="zh-CN" altLang="en-US"/>
              <a:t> </a:t>
            </a:r>
            <a:r>
              <a:rPr lang="en-US" altLang="zh-CN"/>
              <a:t>Ceph</a:t>
            </a:r>
            <a:r>
              <a:rPr lang="zh-CN" altLang="en-US"/>
              <a:t>的消除了集中式网关，使客户能够直接与</a:t>
            </a:r>
            <a:r>
              <a:rPr lang="en-US" altLang="zh-CN"/>
              <a:t>Ceph</a:t>
            </a:r>
            <a:r>
              <a:rPr lang="zh-CN" altLang="en-US"/>
              <a:t>的</a:t>
            </a:r>
            <a:r>
              <a:rPr lang="en-US" altLang="zh-CN"/>
              <a:t>OSD</a:t>
            </a:r>
            <a:r>
              <a:rPr lang="zh-CN" altLang="en-US"/>
              <a:t>守护进程进行互动。</a:t>
            </a:r>
            <a:r>
              <a:rPr lang="en-US" altLang="zh-CN"/>
              <a:t>Ceph</a:t>
            </a:r>
            <a:r>
              <a:rPr lang="zh-CN" altLang="en-US"/>
              <a:t>的</a:t>
            </a:r>
            <a:r>
              <a:rPr lang="en-US" altLang="zh-CN"/>
              <a:t>OSD</a:t>
            </a:r>
            <a:r>
              <a:rPr lang="zh-CN" altLang="en-US"/>
              <a:t>守护进程创建对象的副本，在其他</a:t>
            </a:r>
            <a:r>
              <a:rPr lang="en-US" altLang="zh-CN"/>
              <a:t>Ceph</a:t>
            </a:r>
            <a:r>
              <a:rPr lang="zh-CN" altLang="en-US"/>
              <a:t>的节点上，以确保数据的安全性和的高可用性。</a:t>
            </a:r>
            <a:r>
              <a:rPr lang="en-US" altLang="zh-CN"/>
              <a:t>Ceph</a:t>
            </a:r>
            <a:r>
              <a:rPr lang="zh-CN" altLang="en-US"/>
              <a:t>的还采用了集群监视器，以确保高可用性。为了消除集中</a:t>
            </a:r>
            <a:r>
              <a:rPr lang="en-US" altLang="zh-CN"/>
              <a:t>Ceph</a:t>
            </a:r>
            <a:r>
              <a:rPr lang="zh-CN" altLang="en-US"/>
              <a:t>的使用这种算法叫做</a:t>
            </a:r>
            <a:r>
              <a:rPr lang="en-US" altLang="zh-CN"/>
              <a:t>CRUSH</a:t>
            </a:r>
            <a:r>
              <a:rPr lang="zh-CN" altLang="en-US"/>
              <a:t>。</a:t>
            </a:r>
          </a:p>
        </p:txBody>
      </p:sp>
    </p:spTree>
    <p:extLst>
      <p:ext uri="{BB962C8B-B14F-4D97-AF65-F5344CB8AC3E}">
        <p14:creationId xmlns:p14="http://schemas.microsoft.com/office/powerpoint/2010/main" val="283927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RADOS</a:t>
            </a:r>
            <a:r>
              <a:rPr lang="zh-CN" altLang="en-US" smtClean="0"/>
              <a:t>分发策略：</a:t>
            </a:r>
            <a:r>
              <a:rPr lang="en-US" altLang="zh-CN" smtClean="0"/>
              <a:t>CRUSH</a:t>
            </a:r>
            <a:r>
              <a:rPr lang="zh-CN" altLang="en-US" smtClean="0"/>
              <a:t>算法</a:t>
            </a:r>
            <a:endParaRPr lang="zh-CN" altLang="en-US"/>
          </a:p>
        </p:txBody>
      </p:sp>
      <p:sp>
        <p:nvSpPr>
          <p:cNvPr id="3" name="内容占位符 2"/>
          <p:cNvSpPr>
            <a:spLocks noGrp="1"/>
          </p:cNvSpPr>
          <p:nvPr>
            <p:ph idx="1"/>
          </p:nvPr>
        </p:nvSpPr>
        <p:spPr>
          <a:xfrm>
            <a:off x="838200" y="1276985"/>
            <a:ext cx="5375313" cy="4351338"/>
          </a:xfrm>
        </p:spPr>
        <p:txBody>
          <a:bodyPr/>
          <a:lstStyle/>
          <a:p>
            <a:r>
              <a:rPr lang="en-US" altLang="zh-CN"/>
              <a:t>Ceph</a:t>
            </a:r>
            <a:r>
              <a:rPr lang="zh-CN" altLang="en-US"/>
              <a:t>的客户端和</a:t>
            </a:r>
            <a:r>
              <a:rPr lang="en-US" altLang="zh-CN"/>
              <a:t>Ceph</a:t>
            </a:r>
            <a:r>
              <a:rPr lang="zh-CN" altLang="en-US"/>
              <a:t>的</a:t>
            </a:r>
            <a:r>
              <a:rPr lang="en-US" altLang="zh-CN"/>
              <a:t>OSD</a:t>
            </a:r>
            <a:r>
              <a:rPr lang="zh-CN" altLang="en-US"/>
              <a:t>守护进程都使用</a:t>
            </a:r>
            <a:r>
              <a:rPr lang="en-US" altLang="zh-CN"/>
              <a:t>CRUSH</a:t>
            </a:r>
            <a:r>
              <a:rPr lang="zh-CN" altLang="en-US"/>
              <a:t>算法来高效地对数据容器的信息需求进行计算，而不必依赖于一个查找表。</a:t>
            </a:r>
            <a:r>
              <a:rPr lang="en-US" altLang="zh-CN"/>
              <a:t>CRUSH</a:t>
            </a:r>
            <a:r>
              <a:rPr lang="zh-CN" altLang="en-US"/>
              <a:t>与旧方法相比，提供了更好的数据管理机制，使大规模清晰地将工作分配到集群中的所有客户端和</a:t>
            </a:r>
            <a:r>
              <a:rPr lang="en-US" altLang="zh-CN"/>
              <a:t>OSD</a:t>
            </a:r>
            <a:r>
              <a:rPr lang="zh-CN" altLang="en-US"/>
              <a:t>守护。</a:t>
            </a:r>
            <a:r>
              <a:rPr lang="en-US" altLang="zh-CN"/>
              <a:t>CRUSH</a:t>
            </a:r>
            <a:r>
              <a:rPr lang="zh-CN" altLang="en-US"/>
              <a:t>使用智能的数据复制，以确保弹性，这样可以更好的适合于超大规模存储</a:t>
            </a:r>
            <a:r>
              <a:rPr lang="zh-CN" altLang="en-US" smtClean="0"/>
              <a:t>。</a:t>
            </a:r>
            <a:endParaRPr lang="en-US" altLang="zh-CN" smtClean="0"/>
          </a:p>
        </p:txBody>
      </p:sp>
      <p:pic>
        <p:nvPicPr>
          <p:cNvPr id="5" name="图片 4"/>
          <p:cNvPicPr>
            <a:picLocks noChangeAspect="1"/>
          </p:cNvPicPr>
          <p:nvPr/>
        </p:nvPicPr>
        <p:blipFill>
          <a:blip r:embed="rId2"/>
          <a:stretch>
            <a:fillRect/>
          </a:stretch>
        </p:blipFill>
        <p:spPr>
          <a:xfrm>
            <a:off x="7948786" y="688176"/>
            <a:ext cx="3993498" cy="5896440"/>
          </a:xfrm>
          <a:prstGeom prst="rect">
            <a:avLst/>
          </a:prstGeom>
        </p:spPr>
      </p:pic>
    </p:spTree>
    <p:extLst>
      <p:ext uri="{BB962C8B-B14F-4D97-AF65-F5344CB8AC3E}">
        <p14:creationId xmlns:p14="http://schemas.microsoft.com/office/powerpoint/2010/main" val="2305070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RADOS</a:t>
            </a:r>
            <a:r>
              <a:rPr lang="zh-CN" altLang="en-US" smtClean="0"/>
              <a:t>分发策略：</a:t>
            </a:r>
            <a:r>
              <a:rPr lang="en-US" altLang="zh-CN" smtClean="0"/>
              <a:t>CRUSH</a:t>
            </a:r>
            <a:r>
              <a:rPr lang="zh-CN" altLang="en-US" smtClean="0"/>
              <a:t>算法</a:t>
            </a:r>
            <a:endParaRPr lang="zh-CN" altLang="en-US"/>
          </a:p>
        </p:txBody>
      </p:sp>
      <p:sp>
        <p:nvSpPr>
          <p:cNvPr id="3" name="内容占位符 2"/>
          <p:cNvSpPr>
            <a:spLocks noGrp="1"/>
          </p:cNvSpPr>
          <p:nvPr>
            <p:ph idx="1"/>
          </p:nvPr>
        </p:nvSpPr>
        <p:spPr>
          <a:xfrm>
            <a:off x="838200" y="1276985"/>
            <a:ext cx="10515600" cy="4351338"/>
          </a:xfrm>
        </p:spPr>
        <p:txBody>
          <a:bodyPr>
            <a:normAutofit/>
          </a:bodyPr>
          <a:lstStyle/>
          <a:p>
            <a:pPr latinLnBrk="1"/>
            <a:r>
              <a:rPr lang="en-US" altLang="zh-CN" sz="2000"/>
              <a:t>Pool</a:t>
            </a:r>
            <a:r>
              <a:rPr lang="zh-CN" altLang="en-US" sz="2000"/>
              <a:t>是一个命名空间，客户端向</a:t>
            </a:r>
            <a:r>
              <a:rPr lang="en-US" altLang="zh-CN" sz="2000"/>
              <a:t>RADOS</a:t>
            </a:r>
            <a:r>
              <a:rPr lang="zh-CN" altLang="en-US" sz="2000"/>
              <a:t>上存储对象时需要指定一个</a:t>
            </a:r>
            <a:r>
              <a:rPr lang="en-US" altLang="zh-CN" sz="2000"/>
              <a:t>Pool</a:t>
            </a:r>
            <a:r>
              <a:rPr lang="zh-CN" altLang="en-US" sz="2000"/>
              <a:t>，</a:t>
            </a:r>
            <a:r>
              <a:rPr lang="en-US" altLang="zh-CN" sz="2000"/>
              <a:t>Pool</a:t>
            </a:r>
            <a:r>
              <a:rPr lang="zh-CN" altLang="en-US" sz="2000"/>
              <a:t>通过配置文件定义并可以指定</a:t>
            </a:r>
            <a:r>
              <a:rPr lang="en-US" altLang="zh-CN" sz="2000"/>
              <a:t>Pool</a:t>
            </a:r>
            <a:r>
              <a:rPr lang="zh-CN" altLang="en-US" sz="2000"/>
              <a:t>的存储</a:t>
            </a:r>
            <a:r>
              <a:rPr lang="en-US" altLang="zh-CN" sz="2000"/>
              <a:t>OSD</a:t>
            </a:r>
            <a:r>
              <a:rPr lang="zh-CN" altLang="en-US" sz="2000"/>
              <a:t>节点范围和</a:t>
            </a:r>
            <a:r>
              <a:rPr lang="en-US" altLang="zh-CN" sz="2000"/>
              <a:t>PG</a:t>
            </a:r>
            <a:r>
              <a:rPr lang="zh-CN" altLang="en-US" sz="2000"/>
              <a:t>数量。</a:t>
            </a:r>
          </a:p>
          <a:p>
            <a:pPr latinLnBrk="1"/>
            <a:r>
              <a:rPr lang="en-US" altLang="zh-CN" sz="2000"/>
              <a:t>PG</a:t>
            </a:r>
            <a:r>
              <a:rPr lang="zh-CN" altLang="en-US" sz="2000"/>
              <a:t>是</a:t>
            </a:r>
            <a:r>
              <a:rPr lang="en-US" altLang="zh-CN" sz="2000"/>
              <a:t>Pool</a:t>
            </a:r>
            <a:r>
              <a:rPr lang="zh-CN" altLang="en-US" sz="2000"/>
              <a:t>内部的概念，是对象和</a:t>
            </a:r>
            <a:r>
              <a:rPr lang="en-US" altLang="zh-CN" sz="2000"/>
              <a:t>OSD</a:t>
            </a:r>
            <a:r>
              <a:rPr lang="zh-CN" altLang="en-US" sz="2000"/>
              <a:t>的中间逻辑分层，对象首先会通过简单的</a:t>
            </a:r>
            <a:r>
              <a:rPr lang="en-US" altLang="zh-CN" sz="2000"/>
              <a:t>Hash</a:t>
            </a:r>
            <a:r>
              <a:rPr lang="zh-CN" altLang="en-US" sz="2000"/>
              <a:t>算法来得到其存储的</a:t>
            </a:r>
            <a:r>
              <a:rPr lang="en-US" altLang="zh-CN" sz="2000"/>
              <a:t>PG</a:t>
            </a:r>
            <a:r>
              <a:rPr lang="zh-CN" altLang="en-US" sz="2000"/>
              <a:t>，这个</a:t>
            </a:r>
            <a:r>
              <a:rPr lang="en-US" altLang="zh-CN" sz="2000"/>
              <a:t>PG</a:t>
            </a:r>
            <a:r>
              <a:rPr lang="zh-CN" altLang="en-US" sz="2000"/>
              <a:t>和对象是确定的。然后每一个</a:t>
            </a:r>
            <a:r>
              <a:rPr lang="en-US" altLang="zh-CN" sz="2000"/>
              <a:t>PG</a:t>
            </a:r>
            <a:r>
              <a:rPr lang="zh-CN" altLang="en-US" sz="2000"/>
              <a:t>都有一个</a:t>
            </a:r>
            <a:r>
              <a:rPr lang="en-US" altLang="zh-CN" sz="2000"/>
              <a:t>primary OSD</a:t>
            </a:r>
            <a:r>
              <a:rPr lang="zh-CN" altLang="en-US" sz="2000"/>
              <a:t>和几个</a:t>
            </a:r>
            <a:r>
              <a:rPr lang="en-US" altLang="zh-CN" sz="2000"/>
              <a:t>Secondary OSD</a:t>
            </a:r>
            <a:r>
              <a:rPr lang="zh-CN" altLang="en-US" sz="2000"/>
              <a:t>，对象会被分发都这些</a:t>
            </a:r>
            <a:r>
              <a:rPr lang="en-US" altLang="zh-CN" sz="2000"/>
              <a:t>OSD</a:t>
            </a:r>
            <a:r>
              <a:rPr lang="zh-CN" altLang="en-US" sz="2000"/>
              <a:t>上存储，而这个分发策略称为</a:t>
            </a:r>
            <a:r>
              <a:rPr lang="en-US" altLang="zh-CN" sz="2000"/>
              <a:t>CRUSH—Ceph</a:t>
            </a:r>
            <a:r>
              <a:rPr lang="zh-CN" altLang="en-US" sz="2000"/>
              <a:t>的数据均匀分布的核心。</a:t>
            </a:r>
          </a:p>
          <a:p>
            <a:pPr latinLnBrk="1"/>
            <a:r>
              <a:rPr lang="zh-CN" altLang="en-US" sz="2000"/>
              <a:t>需要注意的是整个</a:t>
            </a:r>
            <a:r>
              <a:rPr lang="en-US" altLang="zh-CN" sz="2000"/>
              <a:t>CRUSH</a:t>
            </a:r>
            <a:r>
              <a:rPr lang="zh-CN" altLang="en-US" sz="2000"/>
              <a:t>以上的流程实现都是在客户端计算，因此客户端本身需要保存一份</a:t>
            </a:r>
            <a:r>
              <a:rPr lang="en-US" altLang="zh-CN" sz="2000"/>
              <a:t>Cluster Map</a:t>
            </a:r>
            <a:r>
              <a:rPr lang="zh-CN" altLang="en-US" sz="2000"/>
              <a:t>，而这是从</a:t>
            </a:r>
            <a:r>
              <a:rPr lang="en-US" altLang="zh-CN" sz="2000"/>
              <a:t>Monitor</a:t>
            </a:r>
            <a:r>
              <a:rPr lang="zh-CN" altLang="en-US" sz="2000"/>
              <a:t>处获得。从这里我们也可以了解到</a:t>
            </a:r>
            <a:r>
              <a:rPr lang="en-US" altLang="zh-CN" sz="2000"/>
              <a:t>Monitor</a:t>
            </a:r>
            <a:r>
              <a:rPr lang="zh-CN" altLang="en-US" sz="2000"/>
              <a:t>主要职责就是负责维护这份</a:t>
            </a:r>
            <a:r>
              <a:rPr lang="en-US" altLang="zh-CN" sz="2000"/>
              <a:t>Cluster Map</a:t>
            </a:r>
            <a:r>
              <a:rPr lang="zh-CN" altLang="en-US" sz="2000"/>
              <a:t>并保证强一致性。</a:t>
            </a:r>
          </a:p>
          <a:p>
            <a:pPr latinLnBrk="1"/>
            <a:r>
              <a:rPr lang="en-US" altLang="zh-CN" sz="2000"/>
              <a:t>CRUSH</a:t>
            </a:r>
            <a:r>
              <a:rPr lang="zh-CN" altLang="en-US" sz="2000"/>
              <a:t>通过伪随机算法来确保均匀的数据分布，它的输入是</a:t>
            </a:r>
            <a:r>
              <a:rPr lang="en-US" altLang="zh-CN" sz="2000"/>
              <a:t>PG,Cluster State</a:t>
            </a:r>
            <a:r>
              <a:rPr lang="zh-CN" altLang="en-US" sz="2000"/>
              <a:t>和</a:t>
            </a:r>
            <a:r>
              <a:rPr lang="en-US" altLang="zh-CN" sz="2000"/>
              <a:t>Policy</a:t>
            </a:r>
            <a:r>
              <a:rPr lang="zh-CN" altLang="en-US" sz="2000"/>
              <a:t>，并且保证</a:t>
            </a:r>
            <a:r>
              <a:rPr lang="en-US" altLang="zh-CN" sz="2000"/>
              <a:t>CRUSH</a:t>
            </a:r>
            <a:r>
              <a:rPr lang="zh-CN" altLang="en-US" sz="2000"/>
              <a:t>的</a:t>
            </a:r>
            <a:r>
              <a:rPr lang="en-US" altLang="zh-CN" sz="2000"/>
              <a:t>Object Name</a:t>
            </a:r>
            <a:r>
              <a:rPr lang="zh-CN" altLang="en-US" sz="2000"/>
              <a:t>一样的情况下，即使后两者参数发生改变也会得到一致的读取</a:t>
            </a:r>
            <a:r>
              <a:rPr lang="en-US" altLang="zh-CN" sz="2000"/>
              <a:t>(</a:t>
            </a:r>
            <a:r>
              <a:rPr lang="zh-CN" altLang="en-US" sz="2000"/>
              <a:t>注意是读取</a:t>
            </a:r>
            <a:r>
              <a:rPr lang="en-US" altLang="zh-CN" sz="2000"/>
              <a:t>)</a:t>
            </a:r>
            <a:r>
              <a:rPr lang="zh-CN" altLang="en-US" sz="2000"/>
              <a:t>。并且这个</a:t>
            </a:r>
            <a:r>
              <a:rPr lang="en-US" altLang="zh-CN" sz="2000"/>
              <a:t>CRUSH</a:t>
            </a:r>
            <a:r>
              <a:rPr lang="zh-CN" altLang="en-US" sz="2000"/>
              <a:t>算法是可配置的，通过</a:t>
            </a:r>
            <a:r>
              <a:rPr lang="en-US" altLang="zh-CN" sz="2000"/>
              <a:t>PG Number</a:t>
            </a:r>
            <a:r>
              <a:rPr lang="zh-CN" altLang="en-US" sz="2000"/>
              <a:t>和</a:t>
            </a:r>
            <a:r>
              <a:rPr lang="en-US" altLang="zh-CN" sz="2000"/>
              <a:t>Weight</a:t>
            </a:r>
            <a:r>
              <a:rPr lang="zh-CN" altLang="en-US" sz="2000"/>
              <a:t>的指定可以得到不同的分布策略。这个可配置的分布策略让</a:t>
            </a:r>
            <a:r>
              <a:rPr lang="en-US" altLang="zh-CN" sz="2000"/>
              <a:t>Ceph</a:t>
            </a:r>
            <a:r>
              <a:rPr lang="zh-CN" altLang="en-US" sz="2000"/>
              <a:t>的能力得到极大加强</a:t>
            </a:r>
            <a:r>
              <a:rPr lang="zh-CN" altLang="en-US" sz="2000" smtClean="0"/>
              <a:t>。</a:t>
            </a:r>
            <a:endParaRPr lang="zh-CN" altLang="en-US" sz="2000"/>
          </a:p>
        </p:txBody>
      </p:sp>
    </p:spTree>
    <p:extLst>
      <p:ext uri="{BB962C8B-B14F-4D97-AF65-F5344CB8AC3E}">
        <p14:creationId xmlns:p14="http://schemas.microsoft.com/office/powerpoint/2010/main" val="170836815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7672</TotalTime>
  <Words>5593</Words>
  <Application>Microsoft Office PowerPoint</Application>
  <PresentationFormat>宽屏</PresentationFormat>
  <Paragraphs>256</Paragraphs>
  <Slides>45</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45</vt:i4>
      </vt:variant>
    </vt:vector>
  </HeadingPairs>
  <TitlesOfParts>
    <vt:vector size="50" baseType="lpstr">
      <vt:lpstr>-apple-system</vt:lpstr>
      <vt:lpstr>等线</vt:lpstr>
      <vt:lpstr>等线 Light</vt:lpstr>
      <vt:lpstr>Arial</vt:lpstr>
      <vt:lpstr>Office 主题​​</vt:lpstr>
      <vt:lpstr>Ceph分布式存储系统</vt:lpstr>
      <vt:lpstr>存储产品的四大中心</vt:lpstr>
      <vt:lpstr>Ceph定位</vt:lpstr>
      <vt:lpstr>Ceph</vt:lpstr>
      <vt:lpstr>Ceph架构图</vt:lpstr>
      <vt:lpstr>RADOS</vt:lpstr>
      <vt:lpstr>Ceph 组件</vt:lpstr>
      <vt:lpstr>RADOS分发策略：CRUSH算法</vt:lpstr>
      <vt:lpstr>RADOS分发策略：CRUSH算法</vt:lpstr>
      <vt:lpstr>RADOS逻辑结构</vt:lpstr>
      <vt:lpstr>CRUSH</vt:lpstr>
      <vt:lpstr>CRUSH</vt:lpstr>
      <vt:lpstr>CRUSH映射</vt:lpstr>
      <vt:lpstr>CRUSH映射</vt:lpstr>
      <vt:lpstr>CRUSH映射</vt:lpstr>
      <vt:lpstr>CRUSH映射</vt:lpstr>
      <vt:lpstr>集群的维护</vt:lpstr>
      <vt:lpstr>集群的维护</vt:lpstr>
      <vt:lpstr>CRUSH映射</vt:lpstr>
      <vt:lpstr>数据操作流程</vt:lpstr>
      <vt:lpstr>数据操作流程</vt:lpstr>
      <vt:lpstr>Ceph架构</vt:lpstr>
      <vt:lpstr>CRUSH算法</vt:lpstr>
      <vt:lpstr>Ceph文件系统</vt:lpstr>
      <vt:lpstr>Ceph核心组件</vt:lpstr>
      <vt:lpstr>正常IO流程</vt:lpstr>
      <vt:lpstr>新Primary IO流程</vt:lpstr>
      <vt:lpstr>正常IO流程</vt:lpstr>
      <vt:lpstr>RDB IO流程</vt:lpstr>
      <vt:lpstr>RDB IO框架</vt:lpstr>
      <vt:lpstr>Pool和PG分布</vt:lpstr>
      <vt:lpstr>数据扩容PG分布</vt:lpstr>
      <vt:lpstr>心跳机制</vt:lpstr>
      <vt:lpstr>心跳检测</vt:lpstr>
      <vt:lpstr>CRUSH算法说明</vt:lpstr>
      <vt:lpstr>CRUSH算法原理</vt:lpstr>
      <vt:lpstr>CRUSH层次化的Cluster Map</vt:lpstr>
      <vt:lpstr>CRUSH算法分布策略</vt:lpstr>
      <vt:lpstr>CRUSH代码</vt:lpstr>
      <vt:lpstr>Bucket随机算法类型</vt:lpstr>
      <vt:lpstr>Ceph后端存储引擎</vt:lpstr>
      <vt:lpstr>FileStore</vt:lpstr>
      <vt:lpstr>NewStore</vt:lpstr>
      <vt:lpstr>BlueStore</vt:lpstr>
      <vt:lpstr>结束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RAID技术</dc:title>
  <dc:creator>pirenjie</dc:creator>
  <cp:lastModifiedBy>皮人杰 PIRENJIE</cp:lastModifiedBy>
  <cp:revision>499</cp:revision>
  <dcterms:created xsi:type="dcterms:W3CDTF">2020-09-24T12:40:36Z</dcterms:created>
  <dcterms:modified xsi:type="dcterms:W3CDTF">2021-09-12T08:49:50Z</dcterms:modified>
</cp:coreProperties>
</file>