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2" r:id="rId3"/>
    <p:sldId id="299" r:id="rId4"/>
    <p:sldId id="300" r:id="rId5"/>
    <p:sldId id="293" r:id="rId6"/>
    <p:sldId id="294" r:id="rId7"/>
    <p:sldId id="301" r:id="rId8"/>
    <p:sldId id="295" r:id="rId9"/>
    <p:sldId id="307" r:id="rId10"/>
    <p:sldId id="302" r:id="rId11"/>
    <p:sldId id="308" r:id="rId12"/>
    <p:sldId id="309" r:id="rId13"/>
    <p:sldId id="303" r:id="rId14"/>
    <p:sldId id="304" r:id="rId15"/>
    <p:sldId id="296" r:id="rId16"/>
    <p:sldId id="297" r:id="rId17"/>
    <p:sldId id="324" r:id="rId18"/>
    <p:sldId id="330" r:id="rId19"/>
    <p:sldId id="331" r:id="rId20"/>
    <p:sldId id="327" r:id="rId21"/>
    <p:sldId id="328" r:id="rId22"/>
    <p:sldId id="325" r:id="rId23"/>
    <p:sldId id="326" r:id="rId24"/>
    <p:sldId id="329" r:id="rId25"/>
    <p:sldId id="332" r:id="rId26"/>
    <p:sldId id="333" r:id="rId27"/>
    <p:sldId id="334" r:id="rId28"/>
    <p:sldId id="313" r:id="rId29"/>
    <p:sldId id="314" r:id="rId30"/>
    <p:sldId id="318" r:id="rId31"/>
    <p:sldId id="316" r:id="rId32"/>
    <p:sldId id="320" r:id="rId33"/>
    <p:sldId id="321" r:id="rId34"/>
    <p:sldId id="319" r:id="rId35"/>
    <p:sldId id="315" r:id="rId36"/>
    <p:sldId id="322" r:id="rId37"/>
    <p:sldId id="323" r:id="rId38"/>
    <p:sldId id="317" r:id="rId39"/>
    <p:sldId id="28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3" autoAdjust="0"/>
    <p:restoredTop sz="85729" autoAdjust="0"/>
  </p:normalViewPr>
  <p:slideViewPr>
    <p:cSldViewPr snapToGrid="0">
      <p:cViewPr varScale="1">
        <p:scale>
          <a:sx n="109" d="100"/>
          <a:sy n="109" d="100"/>
        </p:scale>
        <p:origin x="8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t>2021/11/23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t>‹#›</a:t>
            </a:fld>
            <a:endParaRPr lang="zh-CN" altLang="en-US"/>
          </a:p>
        </p:txBody>
      </p:sp>
    </p:spTree>
    <p:extLst>
      <p:ext uri="{BB962C8B-B14F-4D97-AF65-F5344CB8AC3E}">
        <p14:creationId xmlns:p14="http://schemas.microsoft.com/office/powerpoint/2010/main" val="16121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MongoDB</a:t>
            </a:r>
            <a:r>
              <a:rPr lang="zh-CN" altLang="en-US" sz="1200" b="0" i="0" kern="1200" smtClean="0">
                <a:solidFill>
                  <a:schemeClr val="tx1"/>
                </a:solidFill>
                <a:effectLst/>
                <a:latin typeface="+mn-lt"/>
                <a:ea typeface="+mn-ea"/>
                <a:cs typeface="+mn-cs"/>
              </a:rPr>
              <a:t>复制集将其成员状态映射到不同的</a:t>
            </a:r>
            <a:r>
              <a:rPr lang="en-US" altLang="zh-CN" sz="1200" b="0" i="0" kern="1200" smtClean="0">
                <a:solidFill>
                  <a:schemeClr val="tx1"/>
                </a:solidFill>
                <a:effectLst/>
                <a:latin typeface="+mn-lt"/>
                <a:ea typeface="+mn-ea"/>
                <a:cs typeface="+mn-cs"/>
              </a:rPr>
              <a:t>Raft</a:t>
            </a:r>
            <a:r>
              <a:rPr lang="zh-CN" altLang="en-US" sz="1200" b="0" i="0" kern="1200" smtClean="0">
                <a:solidFill>
                  <a:schemeClr val="tx1"/>
                </a:solidFill>
                <a:effectLst/>
                <a:latin typeface="+mn-lt"/>
                <a:ea typeface="+mn-ea"/>
                <a:cs typeface="+mn-cs"/>
              </a:rPr>
              <a:t>角色上：</a:t>
            </a:r>
          </a:p>
          <a:p>
            <a:r>
              <a:rPr lang="en-US" altLang="zh-CN" sz="1200" b="0" i="0" kern="1200" smtClean="0">
                <a:solidFill>
                  <a:schemeClr val="tx1"/>
                </a:solidFill>
                <a:effectLst/>
                <a:latin typeface="+mn-lt"/>
                <a:ea typeface="+mn-ea"/>
                <a:cs typeface="+mn-cs"/>
              </a:rPr>
              <a:t>Startup2</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Rollback</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Recovering</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Secondary</a:t>
            </a:r>
            <a:r>
              <a:rPr lang="zh-CN" altLang="en-US" sz="1200" b="0" i="0" kern="1200" smtClean="0">
                <a:solidFill>
                  <a:schemeClr val="tx1"/>
                </a:solidFill>
                <a:effectLst/>
                <a:latin typeface="+mn-lt"/>
                <a:ea typeface="+mn-ea"/>
                <a:cs typeface="+mn-cs"/>
              </a:rPr>
              <a:t>对应</a:t>
            </a:r>
            <a:r>
              <a:rPr lang="en-US" altLang="zh-CN" sz="1200" b="0" i="0" kern="1200" smtClean="0">
                <a:solidFill>
                  <a:schemeClr val="tx1"/>
                </a:solidFill>
                <a:effectLst/>
                <a:latin typeface="+mn-lt"/>
                <a:ea typeface="+mn-ea"/>
                <a:cs typeface="+mn-cs"/>
              </a:rPr>
              <a:t>Follower</a:t>
            </a:r>
            <a:r>
              <a:rPr lang="zh-CN" altLang="en-US" sz="1200" b="0" i="0" kern="1200" smtClean="0">
                <a:solidFill>
                  <a:schemeClr val="tx1"/>
                </a:solidFill>
                <a:effectLst/>
                <a:latin typeface="+mn-lt"/>
                <a:ea typeface="+mn-ea"/>
                <a:cs typeface="+mn-cs"/>
              </a:rPr>
              <a:t>角色，可以投票们可以成为候选人；</a:t>
            </a:r>
          </a:p>
          <a:p>
            <a:r>
              <a:rPr lang="en-US" altLang="zh-CN" sz="1200" b="0" i="0" kern="1200" smtClean="0">
                <a:solidFill>
                  <a:schemeClr val="tx1"/>
                </a:solidFill>
                <a:effectLst/>
                <a:latin typeface="+mn-lt"/>
                <a:ea typeface="+mn-ea"/>
                <a:cs typeface="+mn-cs"/>
              </a:rPr>
              <a:t>Secondary</a:t>
            </a:r>
            <a:r>
              <a:rPr lang="zh-CN" altLang="en-US" sz="1200" b="0" i="0" kern="1200" smtClean="0">
                <a:solidFill>
                  <a:schemeClr val="tx1"/>
                </a:solidFill>
                <a:effectLst/>
                <a:latin typeface="+mn-lt"/>
                <a:ea typeface="+mn-ea"/>
                <a:cs typeface="+mn-cs"/>
              </a:rPr>
              <a:t>同是也是候选人，可以发起选举；</a:t>
            </a:r>
          </a:p>
          <a:p>
            <a:r>
              <a:rPr lang="en-US" altLang="zh-CN" sz="1200" b="0" i="0" kern="1200" smtClean="0">
                <a:solidFill>
                  <a:schemeClr val="tx1"/>
                </a:solidFill>
                <a:effectLst/>
                <a:latin typeface="+mn-lt"/>
                <a:ea typeface="+mn-ea"/>
                <a:cs typeface="+mn-cs"/>
              </a:rPr>
              <a:t>Primary</a:t>
            </a:r>
            <a:r>
              <a:rPr lang="zh-CN" altLang="en-US" sz="1200" b="0" i="0" kern="1200" smtClean="0">
                <a:solidFill>
                  <a:schemeClr val="tx1"/>
                </a:solidFill>
                <a:effectLst/>
                <a:latin typeface="+mn-lt"/>
                <a:ea typeface="+mn-ea"/>
                <a:cs typeface="+mn-cs"/>
              </a:rPr>
              <a:t>为领导人。</a:t>
            </a: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11</a:t>
            </a:fld>
            <a:endParaRPr lang="zh-CN" altLang="en-US"/>
          </a:p>
        </p:txBody>
      </p:sp>
    </p:spTree>
    <p:extLst>
      <p:ext uri="{BB962C8B-B14F-4D97-AF65-F5344CB8AC3E}">
        <p14:creationId xmlns:p14="http://schemas.microsoft.com/office/powerpoint/2010/main" val="412728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27</a:t>
            </a:fld>
            <a:endParaRPr lang="zh-CN" altLang="en-US"/>
          </a:p>
        </p:txBody>
      </p:sp>
    </p:spTree>
    <p:extLst>
      <p:ext uri="{BB962C8B-B14F-4D97-AF65-F5344CB8AC3E}">
        <p14:creationId xmlns:p14="http://schemas.microsoft.com/office/powerpoint/2010/main" val="361996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39</a:t>
            </a:fld>
            <a:endParaRPr lang="zh-CN" altLang="en-US"/>
          </a:p>
        </p:txBody>
      </p:sp>
    </p:spTree>
    <p:extLst>
      <p:ext uri="{BB962C8B-B14F-4D97-AF65-F5344CB8AC3E}">
        <p14:creationId xmlns:p14="http://schemas.microsoft.com/office/powerpoint/2010/main" val="251781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0"/>
            <a:ext cx="10515600" cy="9666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27698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2021/11/23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3255" y="1122363"/>
            <a:ext cx="9962707" cy="2387600"/>
          </a:xfrm>
        </p:spPr>
        <p:txBody>
          <a:bodyPr>
            <a:normAutofit/>
          </a:bodyPr>
          <a:lstStyle/>
          <a:p>
            <a:r>
              <a:rPr lang="en-US" altLang="zh-CN" smtClean="0"/>
              <a:t>MongoDB</a:t>
            </a:r>
            <a:br>
              <a:rPr lang="en-US" altLang="zh-CN" smtClean="0"/>
            </a:br>
            <a:r>
              <a:rPr lang="zh-CN" altLang="en-US" smtClean="0"/>
              <a:t>分布式键值数据库</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副本集选举主节点</a:t>
            </a:r>
            <a:endParaRPr lang="zh-CN" altLang="en-US"/>
          </a:p>
        </p:txBody>
      </p:sp>
      <p:sp>
        <p:nvSpPr>
          <p:cNvPr id="3" name="矩形 2"/>
          <p:cNvSpPr/>
          <p:nvPr/>
        </p:nvSpPr>
        <p:spPr>
          <a:xfrm>
            <a:off x="838200" y="966651"/>
            <a:ext cx="10515600" cy="369332"/>
          </a:xfrm>
          <a:prstGeom prst="rect">
            <a:avLst/>
          </a:prstGeom>
        </p:spPr>
        <p:txBody>
          <a:bodyPr wrap="square">
            <a:spAutoFit/>
          </a:bodyPr>
          <a:lstStyle/>
          <a:p>
            <a:r>
              <a:rPr lang="en-US" altLang="zh-CN"/>
              <a:t>MongoDB </a:t>
            </a:r>
            <a:r>
              <a:rPr lang="zh-CN" altLang="en-US"/>
              <a:t>副本集通过 </a:t>
            </a:r>
            <a:r>
              <a:rPr lang="en-US" altLang="zh-CN"/>
              <a:t>Raft </a:t>
            </a:r>
            <a:r>
              <a:rPr lang="zh-CN" altLang="en-US"/>
              <a:t>算法来完成主节点的选举，这个环节在初始化的时候会自动</a:t>
            </a:r>
            <a:r>
              <a:rPr lang="zh-CN" altLang="en-US" smtClean="0"/>
              <a:t>完成。</a:t>
            </a:r>
            <a:endParaRPr lang="zh-CN" altLang="en-US"/>
          </a:p>
        </p:txBody>
      </p:sp>
      <p:pic>
        <p:nvPicPr>
          <p:cNvPr id="11" name="图片 10"/>
          <p:cNvPicPr>
            <a:picLocks noChangeAspect="1"/>
          </p:cNvPicPr>
          <p:nvPr/>
        </p:nvPicPr>
        <p:blipFill>
          <a:blip r:embed="rId2"/>
          <a:stretch>
            <a:fillRect/>
          </a:stretch>
        </p:blipFill>
        <p:spPr>
          <a:xfrm>
            <a:off x="1663938" y="1335983"/>
            <a:ext cx="7830791" cy="3259646"/>
          </a:xfrm>
          <a:prstGeom prst="rect">
            <a:avLst/>
          </a:prstGeom>
        </p:spPr>
      </p:pic>
      <p:sp>
        <p:nvSpPr>
          <p:cNvPr id="12" name="矩形 11"/>
          <p:cNvSpPr/>
          <p:nvPr/>
        </p:nvSpPr>
        <p:spPr>
          <a:xfrm>
            <a:off x="501041" y="4489806"/>
            <a:ext cx="11210795" cy="2031325"/>
          </a:xfrm>
          <a:prstGeom prst="rect">
            <a:avLst/>
          </a:prstGeom>
        </p:spPr>
        <p:txBody>
          <a:bodyPr wrap="square">
            <a:spAutoFit/>
          </a:bodyPr>
          <a:lstStyle/>
          <a:p>
            <a:r>
              <a:rPr lang="en-US" altLang="zh-CN"/>
              <a:t>Raft</a:t>
            </a:r>
            <a:r>
              <a:rPr lang="zh-CN" altLang="en-US"/>
              <a:t>协议中包括三种角色</a:t>
            </a:r>
            <a:r>
              <a:rPr lang="zh-CN" altLang="en-US" smtClean="0"/>
              <a:t>：</a:t>
            </a:r>
            <a:endParaRPr lang="zh-CN" altLang="en-US"/>
          </a:p>
          <a:p>
            <a:pPr marL="285750" indent="-285750">
              <a:buFont typeface="Arial" panose="020B0604020202020204" pitchFamily="34" charset="0"/>
              <a:buChar char="•"/>
            </a:pPr>
            <a:r>
              <a:rPr lang="zh-CN" altLang="en-US"/>
              <a:t>领导人（</a:t>
            </a:r>
            <a:r>
              <a:rPr lang="en-US" altLang="zh-CN"/>
              <a:t>Leader</a:t>
            </a:r>
            <a:r>
              <a:rPr lang="zh-CN" altLang="en-US"/>
              <a:t>）</a:t>
            </a:r>
            <a:r>
              <a:rPr lang="en-US" altLang="zh-CN"/>
              <a:t>:</a:t>
            </a:r>
            <a:r>
              <a:rPr lang="zh-CN" altLang="en-US"/>
              <a:t>向其他节点发送心跳，负责处理客户端请求，并同步数据到其他节点。若收到比自己任期更新的心跳，降级为追随者</a:t>
            </a:r>
            <a:r>
              <a:rPr lang="zh-CN" altLang="en-US" smtClean="0"/>
              <a:t>。</a:t>
            </a:r>
            <a:endParaRPr lang="zh-CN" altLang="en-US"/>
          </a:p>
          <a:p>
            <a:pPr marL="285750" indent="-285750">
              <a:buFont typeface="Arial" panose="020B0604020202020204" pitchFamily="34" charset="0"/>
              <a:buChar char="•"/>
            </a:pPr>
            <a:r>
              <a:rPr lang="zh-CN" altLang="en-US"/>
              <a:t>候选人（</a:t>
            </a:r>
            <a:r>
              <a:rPr lang="en-US" altLang="zh-CN"/>
              <a:t>Candidate</a:t>
            </a:r>
            <a:r>
              <a:rPr lang="zh-CN" altLang="en-US"/>
              <a:t>）：给自己投票发起选举，获得大多数投票后成为领导人，收到领导人心跳转换为追随者</a:t>
            </a:r>
            <a:r>
              <a:rPr lang="zh-CN" altLang="en-US" smtClean="0"/>
              <a:t>。</a:t>
            </a:r>
            <a:endParaRPr lang="zh-CN" altLang="en-US"/>
          </a:p>
          <a:p>
            <a:pPr marL="285750" indent="-285750">
              <a:buFont typeface="Arial" panose="020B0604020202020204" pitchFamily="34" charset="0"/>
              <a:buChar char="•"/>
            </a:pPr>
            <a:r>
              <a:rPr lang="zh-CN" altLang="en-US"/>
              <a:t>追随者（</a:t>
            </a:r>
            <a:r>
              <a:rPr lang="en-US" altLang="zh-CN"/>
              <a:t>Follower</a:t>
            </a:r>
            <a:r>
              <a:rPr lang="zh-CN" altLang="en-US"/>
              <a:t>）：响应来自候选人和领导人的请求，如果在选举超时时间内没有收到领导人心跳，转换为候选人。</a:t>
            </a:r>
          </a:p>
        </p:txBody>
      </p:sp>
    </p:spTree>
    <p:extLst>
      <p:ext uri="{BB962C8B-B14F-4D97-AF65-F5344CB8AC3E}">
        <p14:creationId xmlns:p14="http://schemas.microsoft.com/office/powerpoint/2010/main" val="380566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MongoDB</a:t>
            </a:r>
            <a:r>
              <a:rPr lang="zh-CN" altLang="en-US" smtClean="0"/>
              <a:t>副本集成员状态机</a:t>
            </a:r>
            <a:endParaRPr lang="zh-CN" altLang="en-US"/>
          </a:p>
        </p:txBody>
      </p:sp>
      <p:pic>
        <p:nvPicPr>
          <p:cNvPr id="3" name="图片 2"/>
          <p:cNvPicPr>
            <a:picLocks noChangeAspect="1"/>
          </p:cNvPicPr>
          <p:nvPr/>
        </p:nvPicPr>
        <p:blipFill>
          <a:blip r:embed="rId3"/>
          <a:stretch>
            <a:fillRect/>
          </a:stretch>
        </p:blipFill>
        <p:spPr>
          <a:xfrm>
            <a:off x="592601" y="1267275"/>
            <a:ext cx="10761199" cy="4720165"/>
          </a:xfrm>
          <a:prstGeom prst="rect">
            <a:avLst/>
          </a:prstGeom>
        </p:spPr>
      </p:pic>
    </p:spTree>
    <p:extLst>
      <p:ext uri="{BB962C8B-B14F-4D97-AF65-F5344CB8AC3E}">
        <p14:creationId xmlns:p14="http://schemas.microsoft.com/office/powerpoint/2010/main" val="118651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1395" y="823431"/>
            <a:ext cx="11349210" cy="5909310"/>
          </a:xfrm>
          <a:prstGeom prst="rect">
            <a:avLst/>
          </a:prstGeom>
        </p:spPr>
        <p:txBody>
          <a:bodyPr wrap="square">
            <a:spAutoFit/>
          </a:bodyPr>
          <a:lstStyle/>
          <a:p>
            <a:pPr marL="285750" indent="-285750">
              <a:buFont typeface="Arial" panose="020B0604020202020204" pitchFamily="34" charset="0"/>
              <a:buChar char="•"/>
            </a:pPr>
            <a:r>
              <a:rPr lang="zh-CN" altLang="en-US" sz="2000" smtClean="0"/>
              <a:t>节点</a:t>
            </a:r>
            <a:r>
              <a:rPr lang="zh-CN" altLang="en-US" sz="2000"/>
              <a:t>初始化为</a:t>
            </a:r>
            <a:r>
              <a:rPr lang="en-US" altLang="zh-CN" sz="2000"/>
              <a:t>Startup</a:t>
            </a:r>
            <a:r>
              <a:rPr lang="zh-CN" altLang="en-US" sz="2000"/>
              <a:t>状态，加载了复制集配置后启动心跳，状态切换为</a:t>
            </a:r>
            <a:r>
              <a:rPr lang="en-US" altLang="zh-CN" sz="2000"/>
              <a:t>Startup2</a:t>
            </a:r>
            <a:r>
              <a:rPr lang="zh-CN" altLang="en-US" sz="2000"/>
              <a:t>，成为</a:t>
            </a:r>
            <a:r>
              <a:rPr lang="en-US" altLang="zh-CN" sz="2000"/>
              <a:t>Follower</a:t>
            </a:r>
            <a:r>
              <a:rPr lang="zh-CN" altLang="en-US" sz="2000" smtClean="0"/>
              <a:t>。</a:t>
            </a:r>
            <a:endParaRPr lang="zh-CN" altLang="en-US" sz="2000"/>
          </a:p>
          <a:p>
            <a:pPr marL="285750" indent="-285750">
              <a:buFont typeface="Arial" panose="020B0604020202020204" pitchFamily="34" charset="0"/>
              <a:buChar char="•"/>
            </a:pPr>
            <a:r>
              <a:rPr lang="zh-CN" altLang="en-US" sz="2000"/>
              <a:t>节点开始初始化数据同步，状态切换为</a:t>
            </a:r>
            <a:r>
              <a:rPr lang="en-US" altLang="zh-CN" sz="2000"/>
              <a:t>Recovering</a:t>
            </a:r>
            <a:r>
              <a:rPr lang="zh-CN" altLang="en-US" sz="2000"/>
              <a:t>，当数据同步到集群的最小一致性时间戳</a:t>
            </a:r>
            <a:r>
              <a:rPr lang="en-US" altLang="zh-CN" sz="2000"/>
              <a:t>(minValid)</a:t>
            </a:r>
            <a:r>
              <a:rPr lang="zh-CN" altLang="en-US" sz="2000"/>
              <a:t>后</a:t>
            </a:r>
            <a:r>
              <a:rPr lang="en-US" altLang="zh-CN" sz="2000"/>
              <a:t>,</a:t>
            </a:r>
            <a:r>
              <a:rPr lang="zh-CN" altLang="en-US" sz="2000"/>
              <a:t>切换到</a:t>
            </a:r>
            <a:r>
              <a:rPr lang="en-US" altLang="zh-CN" sz="2000"/>
              <a:t>Secondary</a:t>
            </a:r>
            <a:r>
              <a:rPr lang="zh-CN" altLang="en-US" sz="2000" smtClean="0"/>
              <a:t>。</a:t>
            </a:r>
            <a:endParaRPr lang="zh-CN" altLang="en-US" sz="2000"/>
          </a:p>
          <a:p>
            <a:pPr marL="285750" indent="-285750">
              <a:buFont typeface="Arial" panose="020B0604020202020204" pitchFamily="34" charset="0"/>
              <a:buChar char="•"/>
            </a:pPr>
            <a:r>
              <a:rPr lang="zh-CN" altLang="en-US" sz="2000"/>
              <a:t>当</a:t>
            </a:r>
            <a:r>
              <a:rPr lang="en-US" altLang="zh-CN" sz="2000"/>
              <a:t>Secondary/Follower</a:t>
            </a:r>
            <a:r>
              <a:rPr lang="zh-CN" altLang="en-US" sz="2000"/>
              <a:t>的心跳线程发现在一定时间后（选举超时时间），当前复制集视图中还没有</a:t>
            </a:r>
            <a:r>
              <a:rPr lang="en-US" altLang="zh-CN" sz="2000"/>
              <a:t>primary/Leader</a:t>
            </a:r>
            <a:r>
              <a:rPr lang="zh-CN" altLang="en-US" sz="2000"/>
              <a:t>时，就会切换为</a:t>
            </a:r>
            <a:r>
              <a:rPr lang="en-US" altLang="zh-CN" sz="2000"/>
              <a:t>Secondary/Candidate</a:t>
            </a:r>
            <a:r>
              <a:rPr lang="zh-CN" altLang="en-US" sz="2000"/>
              <a:t>发起选举</a:t>
            </a:r>
            <a:r>
              <a:rPr lang="zh-CN" altLang="en-US" sz="2000" smtClean="0"/>
              <a:t>。</a:t>
            </a:r>
            <a:endParaRPr lang="en-US" altLang="zh-CN" sz="2000" smtClean="0"/>
          </a:p>
          <a:p>
            <a:pPr marL="285750" indent="-285750">
              <a:buFont typeface="Arial" panose="020B0604020202020204" pitchFamily="34" charset="0"/>
              <a:buChar char="•"/>
            </a:pPr>
            <a:r>
              <a:rPr lang="zh-CN" altLang="en-US" sz="2000" smtClean="0"/>
              <a:t>选举</a:t>
            </a:r>
            <a:r>
              <a:rPr lang="zh-CN" altLang="en-US" sz="2000"/>
              <a:t>分为两个阶段：预选举和正式</a:t>
            </a:r>
            <a:r>
              <a:rPr lang="zh-CN" altLang="en-US" sz="2000" smtClean="0"/>
              <a:t>选举</a:t>
            </a:r>
            <a:endParaRPr lang="en-US" altLang="zh-CN" sz="2000" smtClean="0"/>
          </a:p>
          <a:p>
            <a:pPr marL="742950" lvl="1" indent="-285750">
              <a:buFont typeface="Arial" panose="020B0604020202020204" pitchFamily="34" charset="0"/>
              <a:buChar char="•"/>
            </a:pPr>
            <a:r>
              <a:rPr lang="zh-CN" altLang="en-US" sz="2000" smtClean="0"/>
              <a:t>预选</a:t>
            </a:r>
            <a:r>
              <a:rPr lang="zh-CN" altLang="en-US" sz="2000"/>
              <a:t>举（</a:t>
            </a:r>
            <a:r>
              <a:rPr lang="en-US" altLang="zh-CN" sz="2000"/>
              <a:t>dry-run election</a:t>
            </a:r>
            <a:r>
              <a:rPr lang="zh-CN" altLang="en-US" sz="2000"/>
              <a:t>）：</a:t>
            </a:r>
            <a:r>
              <a:rPr lang="en-US" altLang="zh-CN" sz="2000"/>
              <a:t>Candidate</a:t>
            </a:r>
            <a:r>
              <a:rPr lang="zh-CN" altLang="en-US" sz="2000"/>
              <a:t>构造</a:t>
            </a:r>
            <a:r>
              <a:rPr lang="en-US" altLang="zh-CN" sz="2000"/>
              <a:t>replSetVoteRequest</a:t>
            </a:r>
            <a:r>
              <a:rPr lang="zh-CN" altLang="en-US" sz="2000"/>
              <a:t>命令发送到其他节点，试探自己能否赢得选举，这个过程不增加任期，如果有</a:t>
            </a:r>
            <a:r>
              <a:rPr lang="en-US" altLang="zh-CN" sz="2000"/>
              <a:t>primary</a:t>
            </a:r>
            <a:r>
              <a:rPr lang="zh-CN" altLang="en-US" sz="2000"/>
              <a:t>收到</a:t>
            </a:r>
            <a:r>
              <a:rPr lang="en-US" altLang="zh-CN" sz="2000"/>
              <a:t>replSetVoteRequest</a:t>
            </a:r>
            <a:r>
              <a:rPr lang="zh-CN" altLang="en-US" sz="2000"/>
              <a:t>发现任期比自身的新，就会开始</a:t>
            </a:r>
            <a:r>
              <a:rPr lang="en-US" altLang="zh-CN" sz="2000"/>
              <a:t>stepdown</a:t>
            </a:r>
            <a:r>
              <a:rPr lang="zh-CN" altLang="en-US" sz="2000" smtClean="0"/>
              <a:t>。</a:t>
            </a:r>
            <a:endParaRPr lang="zh-CN" altLang="en-US" sz="2000"/>
          </a:p>
          <a:p>
            <a:pPr marL="742950" lvl="1" indent="-285750">
              <a:buFont typeface="Arial" panose="020B0604020202020204" pitchFamily="34" charset="0"/>
              <a:buChar char="•"/>
            </a:pPr>
            <a:r>
              <a:rPr lang="zh-CN" altLang="en-US" sz="2000"/>
              <a:t>正式选举（</a:t>
            </a:r>
            <a:r>
              <a:rPr lang="en-US" altLang="zh-CN" sz="2000"/>
              <a:t>real election</a:t>
            </a:r>
            <a:r>
              <a:rPr lang="zh-CN" altLang="en-US" sz="2000"/>
              <a:t>）：</a:t>
            </a:r>
            <a:r>
              <a:rPr lang="en-US" altLang="zh-CN" sz="2000"/>
              <a:t>Candidate</a:t>
            </a:r>
            <a:r>
              <a:rPr lang="zh-CN" altLang="en-US" sz="2000"/>
              <a:t>赢得</a:t>
            </a:r>
            <a:r>
              <a:rPr lang="en-US" altLang="zh-CN" sz="2000"/>
              <a:t>dry-run election</a:t>
            </a:r>
            <a:r>
              <a:rPr lang="zh-CN" altLang="en-US" sz="2000"/>
              <a:t>后，就会发起正式选举，首先增加任期并给自己投票，然后发起</a:t>
            </a:r>
            <a:r>
              <a:rPr lang="en-US" altLang="zh-CN" sz="2000"/>
              <a:t>replSetVoteRequest</a:t>
            </a:r>
            <a:r>
              <a:rPr lang="zh-CN" altLang="en-US" sz="2000"/>
              <a:t>命令发送到其他节点，获得大多数投票后成为</a:t>
            </a:r>
            <a:r>
              <a:rPr lang="en-US" altLang="zh-CN" sz="2000"/>
              <a:t>Leader</a:t>
            </a:r>
            <a:r>
              <a:rPr lang="zh-CN" altLang="en-US" sz="2000" smtClean="0"/>
              <a:t>。</a:t>
            </a:r>
            <a:endParaRPr lang="en-US" altLang="zh-CN" sz="2000" smtClean="0"/>
          </a:p>
          <a:p>
            <a:pPr marL="285750" indent="-285750">
              <a:buFont typeface="Arial" panose="020B0604020202020204" pitchFamily="34" charset="0"/>
              <a:buChar char="•"/>
            </a:pPr>
            <a:r>
              <a:rPr lang="zh-CN" altLang="en-US" sz="2000" smtClean="0"/>
              <a:t>作为</a:t>
            </a:r>
            <a:r>
              <a:rPr lang="en-US" altLang="zh-CN" sz="2000"/>
              <a:t>Follower</a:t>
            </a:r>
            <a:r>
              <a:rPr lang="zh-CN" altLang="en-US" sz="2000"/>
              <a:t>节点在收到</a:t>
            </a:r>
            <a:r>
              <a:rPr lang="en-US" altLang="zh-CN" sz="2000"/>
              <a:t>replSetVoteRequest</a:t>
            </a:r>
            <a:r>
              <a:rPr lang="zh-CN" altLang="en-US" sz="2000"/>
              <a:t>后，会刷新自己的任期，然后判断是否给候选人投票，投票时会判断</a:t>
            </a:r>
            <a:r>
              <a:rPr lang="zh-CN" altLang="en-US" sz="2000" smtClean="0"/>
              <a:t>：</a:t>
            </a:r>
            <a:endParaRPr lang="en-US" altLang="zh-CN" sz="2000" smtClean="0"/>
          </a:p>
          <a:p>
            <a:pPr marL="742950" lvl="1" indent="-285750">
              <a:buFont typeface="Arial" panose="020B0604020202020204" pitchFamily="34" charset="0"/>
              <a:buChar char="•"/>
            </a:pPr>
            <a:r>
              <a:rPr lang="zh-CN" altLang="en-US" sz="2000" smtClean="0"/>
              <a:t>任期</a:t>
            </a:r>
            <a:r>
              <a:rPr lang="zh-CN" altLang="en-US" sz="2000"/>
              <a:t>是否</a:t>
            </a:r>
            <a:r>
              <a:rPr lang="zh-CN" altLang="en-US" sz="2000" smtClean="0"/>
              <a:t>新</a:t>
            </a:r>
            <a:endParaRPr lang="zh-CN" altLang="en-US" sz="2000"/>
          </a:p>
          <a:p>
            <a:pPr marL="742950" lvl="1" indent="-285750">
              <a:buFont typeface="Arial" panose="020B0604020202020204" pitchFamily="34" charset="0"/>
              <a:buChar char="•"/>
            </a:pPr>
            <a:r>
              <a:rPr lang="zh-CN" altLang="en-US" sz="2000"/>
              <a:t>协议版本是否</a:t>
            </a:r>
            <a:r>
              <a:rPr lang="zh-CN" altLang="en-US" sz="2000" smtClean="0"/>
              <a:t>匹配</a:t>
            </a:r>
            <a:endParaRPr lang="zh-CN" altLang="en-US" sz="2000"/>
          </a:p>
          <a:p>
            <a:pPr marL="742950" lvl="1" indent="-285750">
              <a:buFont typeface="Arial" panose="020B0604020202020204" pitchFamily="34" charset="0"/>
              <a:buChar char="•"/>
            </a:pPr>
            <a:r>
              <a:rPr lang="zh-CN" altLang="en-US" sz="2000"/>
              <a:t>复制集名称是否</a:t>
            </a:r>
            <a:r>
              <a:rPr lang="zh-CN" altLang="en-US" sz="2000" smtClean="0"/>
              <a:t>匹配</a:t>
            </a:r>
            <a:endParaRPr lang="zh-CN" altLang="en-US" sz="2000"/>
          </a:p>
          <a:p>
            <a:pPr marL="742950" lvl="1" indent="-285750">
              <a:buFont typeface="Arial" panose="020B0604020202020204" pitchFamily="34" charset="0"/>
              <a:buChar char="•"/>
            </a:pPr>
            <a:r>
              <a:rPr lang="zh-CN" altLang="en-US" sz="2000"/>
              <a:t>本节点最近提交的</a:t>
            </a:r>
            <a:r>
              <a:rPr lang="en-US" altLang="zh-CN" sz="2000"/>
              <a:t>optime</a:t>
            </a:r>
            <a:r>
              <a:rPr lang="zh-CN" altLang="en-US" sz="2000"/>
              <a:t>是否旧于候选人的</a:t>
            </a:r>
            <a:r>
              <a:rPr lang="en-US" altLang="zh-CN" sz="2000" smtClean="0"/>
              <a:t>optime</a:t>
            </a:r>
            <a:endParaRPr lang="en-US" altLang="zh-CN" sz="2000"/>
          </a:p>
          <a:p>
            <a:pPr marL="742950" lvl="1" indent="-285750">
              <a:buFont typeface="Arial" panose="020B0604020202020204" pitchFamily="34" charset="0"/>
              <a:buChar char="•"/>
            </a:pPr>
            <a:r>
              <a:rPr lang="zh-CN" altLang="en-US" sz="2000"/>
              <a:t>在该任期内是否已经投过票</a:t>
            </a:r>
          </a:p>
        </p:txBody>
      </p:sp>
      <p:sp>
        <p:nvSpPr>
          <p:cNvPr id="4" name="标题 3"/>
          <p:cNvSpPr>
            <a:spLocks noGrp="1"/>
          </p:cNvSpPr>
          <p:nvPr>
            <p:ph type="title"/>
          </p:nvPr>
        </p:nvSpPr>
        <p:spPr/>
        <p:txBody>
          <a:bodyPr/>
          <a:lstStyle/>
          <a:p>
            <a:r>
              <a:rPr lang="zh-CN" altLang="en-US" smtClean="0"/>
              <a:t>启动流程</a:t>
            </a:r>
            <a:endParaRPr lang="zh-CN" altLang="en-US"/>
          </a:p>
        </p:txBody>
      </p:sp>
    </p:spTree>
    <p:extLst>
      <p:ext uri="{BB962C8B-B14F-4D97-AF65-F5344CB8AC3E}">
        <p14:creationId xmlns:p14="http://schemas.microsoft.com/office/powerpoint/2010/main" val="142350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心跳</a:t>
            </a:r>
          </a:p>
        </p:txBody>
      </p:sp>
      <p:sp>
        <p:nvSpPr>
          <p:cNvPr id="3" name="矩形 2"/>
          <p:cNvSpPr/>
          <p:nvPr/>
        </p:nvSpPr>
        <p:spPr>
          <a:xfrm>
            <a:off x="838199" y="966651"/>
            <a:ext cx="10608325" cy="923330"/>
          </a:xfrm>
          <a:prstGeom prst="rect">
            <a:avLst/>
          </a:prstGeom>
        </p:spPr>
        <p:txBody>
          <a:bodyPr wrap="square">
            <a:spAutoFit/>
          </a:bodyPr>
          <a:lstStyle/>
          <a:p>
            <a:r>
              <a:rPr lang="zh-CN" altLang="en-US">
                <a:solidFill>
                  <a:srgbClr val="121212"/>
                </a:solidFill>
                <a:latin typeface="-apple-system"/>
              </a:rPr>
              <a:t>在高可用的实现机制中，心跳</a:t>
            </a:r>
            <a:r>
              <a:rPr lang="en-US" altLang="zh-CN">
                <a:solidFill>
                  <a:srgbClr val="121212"/>
                </a:solidFill>
                <a:latin typeface="-apple-system"/>
              </a:rPr>
              <a:t>(heartbeat)</a:t>
            </a:r>
            <a:r>
              <a:rPr lang="zh-CN" altLang="en-US">
                <a:solidFill>
                  <a:srgbClr val="121212"/>
                </a:solidFill>
                <a:latin typeface="-apple-system"/>
              </a:rPr>
              <a:t>是非常关键的，判断一个节点是否宕机就取决于这个节点的心跳是否还是正常的</a:t>
            </a:r>
            <a:r>
              <a:rPr lang="zh-CN" altLang="en-US" smtClean="0">
                <a:solidFill>
                  <a:srgbClr val="121212"/>
                </a:solidFill>
                <a:latin typeface="-apple-system"/>
              </a:rPr>
              <a:t>。副本</a:t>
            </a:r>
            <a:r>
              <a:rPr lang="zh-CN" altLang="en-US">
                <a:solidFill>
                  <a:srgbClr val="121212"/>
                </a:solidFill>
                <a:latin typeface="-apple-system"/>
              </a:rPr>
              <a:t>集中的每个节点上都会定时向其他节点发送心跳，以此来感知其他节点的变化，比如是否失效、或者角色发生了变化</a:t>
            </a:r>
            <a:r>
              <a:rPr lang="zh-CN" altLang="en-US" smtClean="0">
                <a:solidFill>
                  <a:srgbClr val="121212"/>
                </a:solidFill>
                <a:latin typeface="-apple-system"/>
              </a:rPr>
              <a:t>。利用</a:t>
            </a:r>
            <a:r>
              <a:rPr lang="zh-CN" altLang="en-US">
                <a:solidFill>
                  <a:srgbClr val="121212"/>
                </a:solidFill>
                <a:latin typeface="-apple-system"/>
              </a:rPr>
              <a:t>心跳，</a:t>
            </a:r>
            <a:r>
              <a:rPr lang="en-US" altLang="zh-CN">
                <a:solidFill>
                  <a:srgbClr val="121212"/>
                </a:solidFill>
                <a:latin typeface="-apple-system"/>
              </a:rPr>
              <a:t>MongoDB </a:t>
            </a:r>
            <a:r>
              <a:rPr lang="zh-CN" altLang="en-US">
                <a:solidFill>
                  <a:srgbClr val="121212"/>
                </a:solidFill>
                <a:latin typeface="-apple-system"/>
              </a:rPr>
              <a:t>副本集实现了自动故障转移的功能</a:t>
            </a:r>
            <a:endParaRPr lang="zh-CN" altLang="en-US"/>
          </a:p>
        </p:txBody>
      </p:sp>
      <p:pic>
        <p:nvPicPr>
          <p:cNvPr id="5" name="图片 4" descr="https://pic1.zhimg.com/80/v2-81382e5544264faae3d6954584fe9254_720w.jpg"/>
          <p:cNvPicPr/>
          <p:nvPr/>
        </p:nvPicPr>
        <p:blipFill>
          <a:blip r:embed="rId2">
            <a:extLst>
              <a:ext uri="{28A0092B-C50C-407E-A947-70E740481C1C}">
                <a14:useLocalDpi xmlns:a14="http://schemas.microsoft.com/office/drawing/2010/main" val="0"/>
              </a:ext>
            </a:extLst>
          </a:blip>
          <a:srcRect/>
          <a:stretch>
            <a:fillRect/>
          </a:stretch>
        </p:blipFill>
        <p:spPr bwMode="auto">
          <a:xfrm>
            <a:off x="6017275" y="2318074"/>
            <a:ext cx="4762500" cy="3609975"/>
          </a:xfrm>
          <a:prstGeom prst="rect">
            <a:avLst/>
          </a:prstGeom>
          <a:noFill/>
          <a:ln>
            <a:noFill/>
          </a:ln>
        </p:spPr>
      </p:pic>
      <p:sp>
        <p:nvSpPr>
          <p:cNvPr id="6" name="矩形 5"/>
          <p:cNvSpPr/>
          <p:nvPr/>
        </p:nvSpPr>
        <p:spPr>
          <a:xfrm>
            <a:off x="838199" y="2122179"/>
            <a:ext cx="4273628" cy="2308324"/>
          </a:xfrm>
          <a:prstGeom prst="rect">
            <a:avLst/>
          </a:prstGeom>
        </p:spPr>
        <p:txBody>
          <a:bodyPr wrap="square">
            <a:spAutoFit/>
          </a:bodyPr>
          <a:lstStyle/>
          <a:p>
            <a:r>
              <a:rPr lang="zh-CN" altLang="en-US"/>
              <a:t>默认情况下，节点会每</a:t>
            </a:r>
            <a:r>
              <a:rPr lang="en-US" altLang="zh-CN"/>
              <a:t>2</a:t>
            </a:r>
            <a:r>
              <a:rPr lang="zh-CN" altLang="en-US"/>
              <a:t>秒向其他节点发出心跳，这其中包括了主节点。 如果备节点在</a:t>
            </a:r>
            <a:r>
              <a:rPr lang="en-US" altLang="zh-CN"/>
              <a:t>10</a:t>
            </a:r>
            <a:r>
              <a:rPr lang="zh-CN" altLang="en-US"/>
              <a:t>秒内没有收到主节点的响应就会主动发起选举。</a:t>
            </a:r>
          </a:p>
          <a:p>
            <a:r>
              <a:rPr lang="zh-CN" altLang="en-US"/>
              <a:t>此时新一轮选举开始，新的主节点会产生并接管原来主节点的业务。 整个过程对于上层是透明的，应用并不需要感知，因为 </a:t>
            </a:r>
            <a:r>
              <a:rPr lang="en-US" altLang="zh-CN"/>
              <a:t>Mongos </a:t>
            </a:r>
            <a:r>
              <a:rPr lang="zh-CN" altLang="en-US"/>
              <a:t>会自动发现这些变化。</a:t>
            </a:r>
          </a:p>
        </p:txBody>
      </p:sp>
    </p:spTree>
    <p:extLst>
      <p:ext uri="{BB962C8B-B14F-4D97-AF65-F5344CB8AC3E}">
        <p14:creationId xmlns:p14="http://schemas.microsoft.com/office/powerpoint/2010/main" val="327861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复制</a:t>
            </a:r>
            <a:endParaRPr lang="zh-CN" altLang="en-US"/>
          </a:p>
        </p:txBody>
      </p:sp>
      <p:sp>
        <p:nvSpPr>
          <p:cNvPr id="3" name="矩形 2"/>
          <p:cNvSpPr/>
          <p:nvPr/>
        </p:nvSpPr>
        <p:spPr>
          <a:xfrm>
            <a:off x="838200" y="889533"/>
            <a:ext cx="10718494" cy="1200329"/>
          </a:xfrm>
          <a:prstGeom prst="rect">
            <a:avLst/>
          </a:prstGeom>
        </p:spPr>
        <p:txBody>
          <a:bodyPr wrap="square">
            <a:spAutoFit/>
          </a:bodyPr>
          <a:lstStyle/>
          <a:p>
            <a:r>
              <a:rPr lang="zh-CN" altLang="en-US"/>
              <a:t>主节点和备节点的数据是通过日志</a:t>
            </a:r>
            <a:r>
              <a:rPr lang="en-US" altLang="zh-CN"/>
              <a:t>(</a:t>
            </a:r>
            <a:r>
              <a:rPr lang="en-US" altLang="zh-CN" smtClean="0"/>
              <a:t>opLog</a:t>
            </a:r>
            <a:r>
              <a:rPr lang="en-US" altLang="zh-CN"/>
              <a:t>)</a:t>
            </a:r>
            <a:r>
              <a:rPr lang="zh-CN" altLang="en-US"/>
              <a:t>复制来实现的，这很类似于 </a:t>
            </a:r>
            <a:r>
              <a:rPr lang="en-US" altLang="zh-CN"/>
              <a:t>mysql </a:t>
            </a:r>
            <a:r>
              <a:rPr lang="zh-CN" altLang="en-US"/>
              <a:t>的 </a:t>
            </a:r>
            <a:r>
              <a:rPr lang="en-US" altLang="zh-CN" smtClean="0"/>
              <a:t>binLog</a:t>
            </a:r>
            <a:r>
              <a:rPr lang="zh-CN" altLang="en-US"/>
              <a:t>。</a:t>
            </a:r>
          </a:p>
          <a:p>
            <a:r>
              <a:rPr lang="zh-CN" altLang="en-US"/>
              <a:t>在每一个副本集的节点中，都会存在一个名为</a:t>
            </a:r>
            <a:r>
              <a:rPr lang="en-US" altLang="zh-CN"/>
              <a:t>local.oplog.rs</a:t>
            </a:r>
            <a:r>
              <a:rPr lang="zh-CN" altLang="en-US"/>
              <a:t>的特殊集合。 当 </a:t>
            </a:r>
            <a:r>
              <a:rPr lang="en-US" altLang="zh-CN"/>
              <a:t>Primary </a:t>
            </a:r>
            <a:r>
              <a:rPr lang="zh-CN" altLang="en-US"/>
              <a:t>上的写操作完成后，会向该集合中写入一条</a:t>
            </a:r>
            <a:r>
              <a:rPr lang="en-US" altLang="zh-CN" smtClean="0"/>
              <a:t>opLog</a:t>
            </a:r>
            <a:r>
              <a:rPr lang="zh-CN" altLang="en-US" smtClean="0"/>
              <a:t>。</a:t>
            </a:r>
            <a:endParaRPr lang="en-US" altLang="zh-CN"/>
          </a:p>
          <a:p>
            <a:r>
              <a:rPr lang="zh-CN" altLang="en-US" smtClean="0"/>
              <a:t>而 </a:t>
            </a:r>
            <a:r>
              <a:rPr lang="en-US" altLang="zh-CN"/>
              <a:t>Secondary </a:t>
            </a:r>
            <a:r>
              <a:rPr lang="zh-CN" altLang="en-US"/>
              <a:t>则持续从 </a:t>
            </a:r>
            <a:r>
              <a:rPr lang="en-US" altLang="zh-CN"/>
              <a:t>Primary </a:t>
            </a:r>
            <a:r>
              <a:rPr lang="zh-CN" altLang="en-US"/>
              <a:t>拉取新的 </a:t>
            </a:r>
            <a:r>
              <a:rPr lang="en-US" altLang="zh-CN" smtClean="0"/>
              <a:t>opLog </a:t>
            </a:r>
            <a:r>
              <a:rPr lang="zh-CN" altLang="en-US"/>
              <a:t>并在本地进行回放以达到同步的目的。</a:t>
            </a:r>
          </a:p>
        </p:txBody>
      </p:sp>
      <p:sp>
        <p:nvSpPr>
          <p:cNvPr id="5" name="矩形 4"/>
          <p:cNvSpPr/>
          <p:nvPr/>
        </p:nvSpPr>
        <p:spPr>
          <a:xfrm>
            <a:off x="240535" y="2156618"/>
            <a:ext cx="11710930" cy="2308324"/>
          </a:xfrm>
          <a:prstGeom prst="rect">
            <a:avLst/>
          </a:prstGeom>
          <a:ln>
            <a:solidFill>
              <a:srgbClr val="00B0F0"/>
            </a:solidFill>
          </a:ln>
        </p:spPr>
        <p:txBody>
          <a:bodyPr wrap="square">
            <a:spAutoFit/>
          </a:bodyPr>
          <a:lstStyle/>
          <a:p>
            <a:r>
              <a:rPr lang="en-US" altLang="zh-CN">
                <a:latin typeface="Consolas" panose="020B0609020204030204" pitchFamily="49" charset="0"/>
              </a:rPr>
              <a:t>{</a:t>
            </a:r>
          </a:p>
          <a:p>
            <a:r>
              <a:rPr lang="en-US" altLang="zh-CN">
                <a:latin typeface="Consolas" panose="020B0609020204030204" pitchFamily="49" charset="0"/>
              </a:rPr>
              <a:t>"ts" : Timestamp(1446011584, 2),</a:t>
            </a:r>
          </a:p>
          <a:p>
            <a:r>
              <a:rPr lang="en-US" altLang="zh-CN">
                <a:latin typeface="Consolas" panose="020B0609020204030204" pitchFamily="49" charset="0"/>
              </a:rPr>
              <a:t>"h" : NumberLong("1687359108795812092"),</a:t>
            </a:r>
          </a:p>
          <a:p>
            <a:r>
              <a:rPr lang="en-US" altLang="zh-CN">
                <a:latin typeface="Consolas" panose="020B0609020204030204" pitchFamily="49" charset="0"/>
              </a:rPr>
              <a:t>"v" : 2,</a:t>
            </a:r>
          </a:p>
          <a:p>
            <a:r>
              <a:rPr lang="en-US" altLang="zh-CN">
                <a:latin typeface="Consolas" panose="020B0609020204030204" pitchFamily="49" charset="0"/>
              </a:rPr>
              <a:t>"op" : "i",</a:t>
            </a:r>
          </a:p>
          <a:p>
            <a:r>
              <a:rPr lang="en-US" altLang="zh-CN">
                <a:latin typeface="Consolas" panose="020B0609020204030204" pitchFamily="49" charset="0"/>
              </a:rPr>
              <a:t>"ns" : "test.nosql",</a:t>
            </a:r>
          </a:p>
          <a:p>
            <a:r>
              <a:rPr lang="en-US" altLang="zh-CN">
                <a:latin typeface="Consolas" panose="020B0609020204030204" pitchFamily="49" charset="0"/>
              </a:rPr>
              <a:t>"o" : { "_id" : ObjectId("563062c0b085733f34ab4129"), "name" : "mongodb", "score" : "100" }</a:t>
            </a:r>
          </a:p>
          <a:p>
            <a:r>
              <a:rPr lang="en-US" altLang="zh-CN">
                <a:latin typeface="Consolas" panose="020B0609020204030204" pitchFamily="49" charset="0"/>
              </a:rPr>
              <a:t>}</a:t>
            </a:r>
            <a:endParaRPr lang="zh-CN" altLang="en-US">
              <a:latin typeface="Consolas" panose="020B0609020204030204" pitchFamily="49" charset="0"/>
            </a:endParaRPr>
          </a:p>
        </p:txBody>
      </p:sp>
      <p:sp>
        <p:nvSpPr>
          <p:cNvPr id="6" name="矩形 5"/>
          <p:cNvSpPr/>
          <p:nvPr/>
        </p:nvSpPr>
        <p:spPr>
          <a:xfrm>
            <a:off x="838200" y="4531698"/>
            <a:ext cx="10718494" cy="1754326"/>
          </a:xfrm>
          <a:prstGeom prst="rect">
            <a:avLst/>
          </a:prstGeom>
        </p:spPr>
        <p:txBody>
          <a:bodyPr wrap="square">
            <a:spAutoFit/>
          </a:bodyPr>
          <a:lstStyle/>
          <a:p>
            <a:pPr marL="285750" indent="-285750">
              <a:buFont typeface="Arial" panose="020B0604020202020204" pitchFamily="34" charset="0"/>
              <a:buChar char="•"/>
            </a:pPr>
            <a:r>
              <a:rPr lang="en-US" altLang="zh-CN" smtClean="0">
                <a:solidFill>
                  <a:srgbClr val="121212"/>
                </a:solidFill>
                <a:latin typeface="-apple-system"/>
              </a:rPr>
              <a:t>ts: </a:t>
            </a:r>
            <a:r>
              <a:rPr lang="zh-CN" altLang="en-US">
                <a:solidFill>
                  <a:srgbClr val="121212"/>
                </a:solidFill>
                <a:latin typeface="-apple-system"/>
              </a:rPr>
              <a:t>操作的 </a:t>
            </a:r>
            <a:r>
              <a:rPr lang="en-US" altLang="zh-CN">
                <a:solidFill>
                  <a:srgbClr val="121212"/>
                </a:solidFill>
                <a:latin typeface="-apple-system"/>
              </a:rPr>
              <a:t>optime</a:t>
            </a:r>
            <a:r>
              <a:rPr lang="zh-CN" altLang="en-US">
                <a:solidFill>
                  <a:srgbClr val="121212"/>
                </a:solidFill>
                <a:latin typeface="-apple-system"/>
              </a:rPr>
              <a:t>，该字段不仅仅包含了操作的时间戳</a:t>
            </a:r>
            <a:r>
              <a:rPr lang="en-US" altLang="zh-CN">
                <a:solidFill>
                  <a:srgbClr val="121212"/>
                </a:solidFill>
                <a:latin typeface="-apple-system"/>
              </a:rPr>
              <a:t>(timestamp)</a:t>
            </a:r>
            <a:r>
              <a:rPr lang="zh-CN" altLang="en-US">
                <a:solidFill>
                  <a:srgbClr val="121212"/>
                </a:solidFill>
                <a:latin typeface="-apple-system"/>
              </a:rPr>
              <a:t>，还包含一个自增的计数器值。</a:t>
            </a:r>
          </a:p>
          <a:p>
            <a:pPr marL="285750" indent="-285750">
              <a:buFont typeface="Arial" panose="020B0604020202020204" pitchFamily="34" charset="0"/>
              <a:buChar char="•"/>
            </a:pPr>
            <a:r>
              <a:rPr lang="en-US" altLang="zh-CN" smtClean="0">
                <a:solidFill>
                  <a:srgbClr val="121212"/>
                </a:solidFill>
                <a:latin typeface="-apple-system"/>
              </a:rPr>
              <a:t>h: </a:t>
            </a:r>
            <a:r>
              <a:rPr lang="zh-CN" altLang="en-US">
                <a:solidFill>
                  <a:srgbClr val="121212"/>
                </a:solidFill>
                <a:latin typeface="-apple-system"/>
              </a:rPr>
              <a:t>操作的全局唯一表示</a:t>
            </a:r>
          </a:p>
          <a:p>
            <a:pPr marL="285750" indent="-285750">
              <a:buFont typeface="Arial" panose="020B0604020202020204" pitchFamily="34" charset="0"/>
              <a:buChar char="•"/>
            </a:pPr>
            <a:r>
              <a:rPr lang="en-US" altLang="zh-CN" smtClean="0">
                <a:solidFill>
                  <a:srgbClr val="121212"/>
                </a:solidFill>
                <a:latin typeface="-apple-system"/>
              </a:rPr>
              <a:t>v: </a:t>
            </a:r>
            <a:r>
              <a:rPr lang="en-US" altLang="zh-CN">
                <a:solidFill>
                  <a:srgbClr val="121212"/>
                </a:solidFill>
                <a:latin typeface="-apple-system"/>
              </a:rPr>
              <a:t>oplog </a:t>
            </a:r>
            <a:r>
              <a:rPr lang="zh-CN" altLang="en-US">
                <a:solidFill>
                  <a:srgbClr val="121212"/>
                </a:solidFill>
                <a:latin typeface="-apple-system"/>
              </a:rPr>
              <a:t>的版本信息</a:t>
            </a:r>
          </a:p>
          <a:p>
            <a:pPr marL="285750" indent="-285750">
              <a:buFont typeface="Arial" panose="020B0604020202020204" pitchFamily="34" charset="0"/>
              <a:buChar char="•"/>
            </a:pPr>
            <a:r>
              <a:rPr lang="en-US" altLang="zh-CN" smtClean="0">
                <a:solidFill>
                  <a:srgbClr val="121212"/>
                </a:solidFill>
                <a:latin typeface="-apple-system"/>
              </a:rPr>
              <a:t>op: </a:t>
            </a:r>
            <a:r>
              <a:rPr lang="zh-CN" altLang="en-US">
                <a:solidFill>
                  <a:srgbClr val="121212"/>
                </a:solidFill>
                <a:latin typeface="-apple-system"/>
              </a:rPr>
              <a:t>操作类型，比如 </a:t>
            </a:r>
            <a:r>
              <a:rPr lang="en-US" altLang="zh-CN">
                <a:solidFill>
                  <a:srgbClr val="121212"/>
                </a:solidFill>
                <a:latin typeface="-apple-system"/>
              </a:rPr>
              <a:t>i=insert,u=update..</a:t>
            </a:r>
          </a:p>
          <a:p>
            <a:pPr marL="285750" indent="-285750">
              <a:buFont typeface="Arial" panose="020B0604020202020204" pitchFamily="34" charset="0"/>
              <a:buChar char="•"/>
            </a:pPr>
            <a:r>
              <a:rPr lang="en-US" altLang="zh-CN" smtClean="0">
                <a:solidFill>
                  <a:srgbClr val="121212"/>
                </a:solidFill>
                <a:latin typeface="-apple-system"/>
              </a:rPr>
              <a:t>ns: </a:t>
            </a:r>
            <a:r>
              <a:rPr lang="zh-CN" altLang="en-US">
                <a:solidFill>
                  <a:srgbClr val="121212"/>
                </a:solidFill>
                <a:latin typeface="-apple-system"/>
              </a:rPr>
              <a:t>操作集合，形式为 </a:t>
            </a:r>
            <a:r>
              <a:rPr lang="en-US" altLang="zh-CN">
                <a:solidFill>
                  <a:srgbClr val="121212"/>
                </a:solidFill>
                <a:latin typeface="-apple-system"/>
              </a:rPr>
              <a:t>database.collection</a:t>
            </a:r>
          </a:p>
          <a:p>
            <a:pPr marL="285750" indent="-285750">
              <a:buFont typeface="Arial" panose="020B0604020202020204" pitchFamily="34" charset="0"/>
              <a:buChar char="•"/>
            </a:pPr>
            <a:r>
              <a:rPr lang="en-US" altLang="zh-CN" smtClean="0">
                <a:solidFill>
                  <a:srgbClr val="121212"/>
                </a:solidFill>
                <a:latin typeface="-apple-system"/>
              </a:rPr>
              <a:t>o: </a:t>
            </a:r>
            <a:r>
              <a:rPr lang="zh-CN" altLang="en-US">
                <a:solidFill>
                  <a:srgbClr val="121212"/>
                </a:solidFill>
                <a:latin typeface="-apple-system"/>
              </a:rPr>
              <a:t>指具体的操作内容，对于一个 </a:t>
            </a:r>
            <a:r>
              <a:rPr lang="en-US" altLang="zh-CN">
                <a:solidFill>
                  <a:srgbClr val="121212"/>
                </a:solidFill>
                <a:latin typeface="-apple-system"/>
              </a:rPr>
              <a:t>insert </a:t>
            </a:r>
            <a:r>
              <a:rPr lang="zh-CN" altLang="en-US">
                <a:solidFill>
                  <a:srgbClr val="121212"/>
                </a:solidFill>
                <a:latin typeface="-apple-system"/>
              </a:rPr>
              <a:t>操作，则包含了整个文档的内容</a:t>
            </a:r>
            <a:endParaRPr lang="zh-CN" altLang="en-US" b="0" i="0">
              <a:solidFill>
                <a:srgbClr val="121212"/>
              </a:solidFill>
              <a:effectLst/>
              <a:latin typeface="-apple-system"/>
            </a:endParaRPr>
          </a:p>
        </p:txBody>
      </p:sp>
    </p:spTree>
    <p:extLst>
      <p:ext uri="{BB962C8B-B14F-4D97-AF65-F5344CB8AC3E}">
        <p14:creationId xmlns:p14="http://schemas.microsoft.com/office/powerpoint/2010/main" val="93506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Shard</a:t>
            </a:r>
            <a:r>
              <a:rPr lang="zh-CN" altLang="en-US" smtClean="0"/>
              <a:t>分片</a:t>
            </a:r>
            <a:endParaRPr lang="zh-CN" altLang="en-US"/>
          </a:p>
        </p:txBody>
      </p:sp>
      <p:pic>
        <p:nvPicPr>
          <p:cNvPr id="3" name="图片 2"/>
          <p:cNvPicPr>
            <a:picLocks noChangeAspect="1"/>
          </p:cNvPicPr>
          <p:nvPr/>
        </p:nvPicPr>
        <p:blipFill>
          <a:blip r:embed="rId2"/>
          <a:stretch>
            <a:fillRect/>
          </a:stretch>
        </p:blipFill>
        <p:spPr>
          <a:xfrm>
            <a:off x="5549031" y="2429151"/>
            <a:ext cx="6085728" cy="4172065"/>
          </a:xfrm>
          <a:prstGeom prst="rect">
            <a:avLst/>
          </a:prstGeom>
        </p:spPr>
      </p:pic>
      <p:sp>
        <p:nvSpPr>
          <p:cNvPr id="4" name="矩形 3"/>
          <p:cNvSpPr/>
          <p:nvPr/>
        </p:nvSpPr>
        <p:spPr>
          <a:xfrm>
            <a:off x="838199" y="966651"/>
            <a:ext cx="10421039" cy="1938992"/>
          </a:xfrm>
          <a:prstGeom prst="rect">
            <a:avLst/>
          </a:prstGeom>
        </p:spPr>
        <p:txBody>
          <a:bodyPr wrap="square">
            <a:spAutoFit/>
          </a:bodyPr>
          <a:lstStyle/>
          <a:p>
            <a:r>
              <a:rPr lang="zh-CN" altLang="en-US" sz="2000"/>
              <a:t>在</a:t>
            </a:r>
            <a:r>
              <a:rPr lang="en-US" altLang="zh-CN" sz="2000"/>
              <a:t>Mongodb</a:t>
            </a:r>
            <a:r>
              <a:rPr lang="zh-CN" altLang="en-US" sz="2000"/>
              <a:t>里面存在另一种集群，就是分片技术</a:t>
            </a:r>
            <a:r>
              <a:rPr lang="en-US" altLang="zh-CN" sz="2000"/>
              <a:t>,</a:t>
            </a:r>
            <a:r>
              <a:rPr lang="zh-CN" altLang="en-US" sz="2000"/>
              <a:t>可以满足</a:t>
            </a:r>
            <a:r>
              <a:rPr lang="en-US" altLang="zh-CN" sz="2000"/>
              <a:t>MongoDB</a:t>
            </a:r>
            <a:r>
              <a:rPr lang="zh-CN" altLang="en-US" sz="2000"/>
              <a:t>数据量大量增长的需求。</a:t>
            </a:r>
          </a:p>
          <a:p>
            <a:endParaRPr lang="zh-CN" altLang="en-US" sz="2000"/>
          </a:p>
          <a:p>
            <a:r>
              <a:rPr lang="zh-CN" altLang="en-US" sz="2000"/>
              <a:t>当</a:t>
            </a:r>
            <a:r>
              <a:rPr lang="en-US" altLang="zh-CN" sz="2000"/>
              <a:t>MongoDB</a:t>
            </a:r>
            <a:r>
              <a:rPr lang="zh-CN" altLang="en-US" sz="2000"/>
              <a:t>存储海量的数据时，一台机器可能不足以存储数据也足以提供可接受的读写吞吐量。这时，我们就可以通过在多台机器上分割数据，使得数据库系统能存储和处理更多的数据。</a:t>
            </a:r>
          </a:p>
          <a:p>
            <a:endParaRPr lang="zh-CN" altLang="en-US" sz="2000"/>
          </a:p>
        </p:txBody>
      </p:sp>
      <p:sp>
        <p:nvSpPr>
          <p:cNvPr id="5" name="矩形 4"/>
          <p:cNvSpPr/>
          <p:nvPr/>
        </p:nvSpPr>
        <p:spPr>
          <a:xfrm>
            <a:off x="838198" y="2748909"/>
            <a:ext cx="4295661" cy="2246769"/>
          </a:xfrm>
          <a:prstGeom prst="rect">
            <a:avLst/>
          </a:prstGeom>
        </p:spPr>
        <p:txBody>
          <a:bodyPr wrap="square">
            <a:spAutoFit/>
          </a:bodyPr>
          <a:lstStyle/>
          <a:p>
            <a:r>
              <a:rPr lang="zh-CN" altLang="en-US" sz="2000"/>
              <a:t>为什么使用分片</a:t>
            </a:r>
          </a:p>
          <a:p>
            <a:pPr marL="285750" indent="-285750">
              <a:buFont typeface="Arial" panose="020B0604020202020204" pitchFamily="34" charset="0"/>
              <a:buChar char="•"/>
            </a:pPr>
            <a:r>
              <a:rPr lang="zh-CN" altLang="en-US" sz="2000"/>
              <a:t>复制所有的写入操作到主节点</a:t>
            </a:r>
          </a:p>
          <a:p>
            <a:pPr marL="285750" indent="-285750">
              <a:buFont typeface="Arial" panose="020B0604020202020204" pitchFamily="34" charset="0"/>
              <a:buChar char="•"/>
            </a:pPr>
            <a:r>
              <a:rPr lang="zh-CN" altLang="en-US" sz="2000"/>
              <a:t>延迟的敏感数据会在主节点查询</a:t>
            </a:r>
          </a:p>
          <a:p>
            <a:pPr marL="285750" indent="-285750">
              <a:buFont typeface="Arial" panose="020B0604020202020204" pitchFamily="34" charset="0"/>
              <a:buChar char="•"/>
            </a:pPr>
            <a:r>
              <a:rPr lang="zh-CN" altLang="en-US" sz="2000"/>
              <a:t>单个副本集限制在</a:t>
            </a:r>
            <a:r>
              <a:rPr lang="en-US" altLang="zh-CN" sz="2000"/>
              <a:t>12</a:t>
            </a:r>
            <a:r>
              <a:rPr lang="zh-CN" altLang="en-US" sz="2000"/>
              <a:t>个节点</a:t>
            </a:r>
          </a:p>
          <a:p>
            <a:pPr marL="285750" indent="-285750">
              <a:buFont typeface="Arial" panose="020B0604020202020204" pitchFamily="34" charset="0"/>
              <a:buChar char="•"/>
            </a:pPr>
            <a:r>
              <a:rPr lang="zh-CN" altLang="en-US" sz="2000"/>
              <a:t>当请求量巨大时会出现内存不足。</a:t>
            </a:r>
          </a:p>
          <a:p>
            <a:pPr marL="285750" indent="-285750">
              <a:buFont typeface="Arial" panose="020B0604020202020204" pitchFamily="34" charset="0"/>
              <a:buChar char="•"/>
            </a:pPr>
            <a:r>
              <a:rPr lang="zh-CN" altLang="en-US" sz="2000"/>
              <a:t>本地磁盘不足</a:t>
            </a:r>
          </a:p>
          <a:p>
            <a:pPr marL="285750" indent="-285750">
              <a:buFont typeface="Arial" panose="020B0604020202020204" pitchFamily="34" charset="0"/>
              <a:buChar char="•"/>
            </a:pPr>
            <a:r>
              <a:rPr lang="zh-CN" altLang="en-US" sz="2000"/>
              <a:t>垂直扩展价格昂贵</a:t>
            </a:r>
          </a:p>
        </p:txBody>
      </p:sp>
    </p:spTree>
    <p:extLst>
      <p:ext uri="{BB962C8B-B14F-4D97-AF65-F5344CB8AC3E}">
        <p14:creationId xmlns:p14="http://schemas.microsoft.com/office/powerpoint/2010/main" val="2745378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Shard</a:t>
            </a:r>
            <a:r>
              <a:rPr lang="zh-CN" altLang="en-US" smtClean="0"/>
              <a:t>分片</a:t>
            </a:r>
            <a:endParaRPr lang="zh-CN" altLang="en-US"/>
          </a:p>
        </p:txBody>
      </p:sp>
      <p:pic>
        <p:nvPicPr>
          <p:cNvPr id="3" name="图片 2"/>
          <p:cNvPicPr>
            <a:picLocks noChangeAspect="1"/>
          </p:cNvPicPr>
          <p:nvPr/>
        </p:nvPicPr>
        <p:blipFill>
          <a:blip r:embed="rId2"/>
          <a:stretch>
            <a:fillRect/>
          </a:stretch>
        </p:blipFill>
        <p:spPr>
          <a:xfrm>
            <a:off x="6389738" y="2227306"/>
            <a:ext cx="5273497" cy="3615241"/>
          </a:xfrm>
          <a:prstGeom prst="rect">
            <a:avLst/>
          </a:prstGeom>
        </p:spPr>
      </p:pic>
      <p:sp>
        <p:nvSpPr>
          <p:cNvPr id="6" name="矩形 5"/>
          <p:cNvSpPr/>
          <p:nvPr/>
        </p:nvSpPr>
        <p:spPr>
          <a:xfrm>
            <a:off x="838200" y="1388756"/>
            <a:ext cx="5287027" cy="4708981"/>
          </a:xfrm>
          <a:prstGeom prst="rect">
            <a:avLst/>
          </a:prstGeom>
        </p:spPr>
        <p:txBody>
          <a:bodyPr wrap="square">
            <a:spAutoFit/>
          </a:bodyPr>
          <a:lstStyle/>
          <a:p>
            <a:r>
              <a:rPr lang="zh-CN" altLang="en-US" sz="2000"/>
              <a:t>图中主要有如下所述三个主要组件：</a:t>
            </a:r>
          </a:p>
          <a:p>
            <a:endParaRPr lang="zh-CN" altLang="en-US" sz="2000"/>
          </a:p>
          <a:p>
            <a:pPr marL="285750" indent="-285750">
              <a:buFont typeface="Arial" panose="020B0604020202020204" pitchFamily="34" charset="0"/>
              <a:buChar char="•"/>
            </a:pPr>
            <a:r>
              <a:rPr lang="en-US" altLang="zh-CN" sz="2000"/>
              <a:t>Shard</a:t>
            </a:r>
            <a:r>
              <a:rPr lang="en-US" altLang="zh-CN" sz="2000" smtClean="0"/>
              <a:t>: mongod</a:t>
            </a:r>
            <a:br>
              <a:rPr lang="en-US" altLang="zh-CN" sz="2000" smtClean="0"/>
            </a:br>
            <a:r>
              <a:rPr lang="zh-CN" altLang="en-US" sz="2000" smtClean="0"/>
              <a:t>用于</a:t>
            </a:r>
            <a:r>
              <a:rPr lang="zh-CN" altLang="en-US" sz="2000"/>
              <a:t>存储实际的数据块，实际生产环境中一个</a:t>
            </a:r>
            <a:r>
              <a:rPr lang="en-US" altLang="zh-CN" sz="2000"/>
              <a:t>shard server</a:t>
            </a:r>
            <a:r>
              <a:rPr lang="zh-CN" altLang="en-US" sz="2000"/>
              <a:t>角色可由几台机器组个一个</a:t>
            </a:r>
            <a:r>
              <a:rPr lang="en-US" altLang="zh-CN" sz="2000" smtClean="0"/>
              <a:t>replica </a:t>
            </a:r>
            <a:r>
              <a:rPr lang="en-US" altLang="zh-CN" sz="2000"/>
              <a:t>set</a:t>
            </a:r>
            <a:r>
              <a:rPr lang="zh-CN" altLang="en-US" sz="2000"/>
              <a:t>承担，防止主机单点</a:t>
            </a:r>
            <a:r>
              <a:rPr lang="zh-CN" altLang="en-US" sz="2000" smtClean="0"/>
              <a:t>故障</a:t>
            </a:r>
            <a:endParaRPr lang="en-US" altLang="zh-CN" sz="2000" smtClean="0"/>
          </a:p>
          <a:p>
            <a:pPr marL="285750" indent="-285750">
              <a:buFont typeface="Arial" panose="020B0604020202020204" pitchFamily="34" charset="0"/>
              <a:buChar char="•"/>
            </a:pPr>
            <a:endParaRPr lang="en-US" altLang="zh-CN" sz="2000" smtClean="0"/>
          </a:p>
          <a:p>
            <a:pPr marL="285750" indent="-285750">
              <a:buFont typeface="Arial" panose="020B0604020202020204" pitchFamily="34" charset="0"/>
              <a:buChar char="•"/>
            </a:pPr>
            <a:r>
              <a:rPr lang="en-US" altLang="zh-CN" sz="2000" smtClean="0"/>
              <a:t>Config Server: mongod</a:t>
            </a:r>
            <a:br>
              <a:rPr lang="en-US" altLang="zh-CN" sz="2000" smtClean="0"/>
            </a:br>
            <a:r>
              <a:rPr lang="en-US" altLang="zh-CN" sz="2000" smtClean="0"/>
              <a:t>mongod</a:t>
            </a:r>
            <a:r>
              <a:rPr lang="zh-CN" altLang="en-US" sz="2000" smtClean="0"/>
              <a:t>实例，存储了整个 </a:t>
            </a:r>
            <a:r>
              <a:rPr lang="en-US" altLang="zh-CN" sz="2000" smtClean="0"/>
              <a:t>ClusterMetadata</a:t>
            </a:r>
            <a:r>
              <a:rPr lang="zh-CN" altLang="en-US" sz="2000" smtClean="0"/>
              <a:t>，其中包括 </a:t>
            </a:r>
            <a:r>
              <a:rPr lang="en-US" altLang="zh-CN" sz="2000" smtClean="0"/>
              <a:t>chunk</a:t>
            </a:r>
            <a:r>
              <a:rPr lang="zh-CN" altLang="en-US" sz="2000" smtClean="0"/>
              <a:t>信息。</a:t>
            </a:r>
            <a:endParaRPr lang="en-US" altLang="zh-CN" sz="2000" smtClean="0"/>
          </a:p>
          <a:p>
            <a:pPr marL="285750" indent="-285750">
              <a:buFont typeface="Arial" panose="020B0604020202020204" pitchFamily="34" charset="0"/>
              <a:buChar char="•"/>
            </a:pPr>
            <a:endParaRPr lang="en-US" altLang="zh-CN" sz="2000" smtClean="0"/>
          </a:p>
          <a:p>
            <a:pPr marL="285750" indent="-285750">
              <a:buFont typeface="Arial" panose="020B0604020202020204" pitchFamily="34" charset="0"/>
              <a:buChar char="•"/>
            </a:pPr>
            <a:r>
              <a:rPr lang="en-US" altLang="zh-CN" sz="2000" smtClean="0"/>
              <a:t>Query </a:t>
            </a:r>
            <a:r>
              <a:rPr lang="en-US" altLang="zh-CN" sz="2000"/>
              <a:t>Routers</a:t>
            </a:r>
            <a:r>
              <a:rPr lang="en-US" altLang="zh-CN" sz="2000" smtClean="0"/>
              <a:t>: mongos</a:t>
            </a:r>
            <a:br>
              <a:rPr lang="en-US" altLang="zh-CN" sz="2000" smtClean="0"/>
            </a:br>
            <a:r>
              <a:rPr lang="zh-CN" altLang="en-US" sz="2000" smtClean="0"/>
              <a:t>前端</a:t>
            </a:r>
            <a:r>
              <a:rPr lang="zh-CN" altLang="en-US" sz="2000"/>
              <a:t>路由，客户端由此接入，且让整个集群看上去像单一数据库，前端应用可以透明使用。</a:t>
            </a:r>
          </a:p>
        </p:txBody>
      </p:sp>
    </p:spTree>
    <p:extLst>
      <p:ext uri="{BB962C8B-B14F-4D97-AF65-F5344CB8AC3E}">
        <p14:creationId xmlns:p14="http://schemas.microsoft.com/office/powerpoint/2010/main" val="4037721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分片集群</a:t>
            </a:r>
            <a:endParaRPr lang="zh-CN" altLang="en-US"/>
          </a:p>
        </p:txBody>
      </p:sp>
      <p:pic>
        <p:nvPicPr>
          <p:cNvPr id="3" name="图片 2"/>
          <p:cNvPicPr>
            <a:picLocks noChangeAspect="1"/>
          </p:cNvPicPr>
          <p:nvPr/>
        </p:nvPicPr>
        <p:blipFill>
          <a:blip r:embed="rId2"/>
          <a:stretch>
            <a:fillRect/>
          </a:stretch>
        </p:blipFill>
        <p:spPr>
          <a:xfrm>
            <a:off x="5299097" y="1092765"/>
            <a:ext cx="6149693" cy="5427144"/>
          </a:xfrm>
          <a:prstGeom prst="rect">
            <a:avLst/>
          </a:prstGeom>
        </p:spPr>
      </p:pic>
      <p:sp>
        <p:nvSpPr>
          <p:cNvPr id="4" name="矩形 3"/>
          <p:cNvSpPr/>
          <p:nvPr/>
        </p:nvSpPr>
        <p:spPr>
          <a:xfrm>
            <a:off x="580371" y="1092765"/>
            <a:ext cx="4417513" cy="3170099"/>
          </a:xfrm>
          <a:prstGeom prst="rect">
            <a:avLst/>
          </a:prstGeom>
        </p:spPr>
        <p:txBody>
          <a:bodyPr wrap="square">
            <a:spAutoFit/>
          </a:bodyPr>
          <a:lstStyle/>
          <a:p>
            <a:r>
              <a:rPr lang="en-US" altLang="zh-CN" sz="2000"/>
              <a:t>mongodb</a:t>
            </a:r>
            <a:r>
              <a:rPr lang="zh-CN" altLang="en-US" sz="2000"/>
              <a:t>集群是一个典型的去中心化分布式集群。</a:t>
            </a:r>
            <a:r>
              <a:rPr lang="en-US" altLang="zh-CN" sz="2000"/>
              <a:t>mongodb</a:t>
            </a:r>
            <a:r>
              <a:rPr lang="zh-CN" altLang="en-US" sz="2000"/>
              <a:t>集群主要为用户解决了如下问题：</a:t>
            </a:r>
          </a:p>
          <a:p>
            <a:endParaRPr lang="zh-CN" altLang="en-US" sz="2000"/>
          </a:p>
          <a:p>
            <a:pPr marL="342900" indent="-342900">
              <a:buFont typeface="Arial" panose="020B0604020202020204" pitchFamily="34" charset="0"/>
              <a:buChar char="•"/>
            </a:pPr>
            <a:r>
              <a:rPr lang="zh-CN" altLang="en-US" sz="2000"/>
              <a:t>元数据的一致性与高可用（</a:t>
            </a:r>
            <a:r>
              <a:rPr lang="en-US" altLang="zh-CN" sz="2000"/>
              <a:t>Consistency + Partition Torrence</a:t>
            </a:r>
            <a:r>
              <a:rPr lang="zh-CN" altLang="en-US" sz="2000"/>
              <a:t>）</a:t>
            </a:r>
          </a:p>
          <a:p>
            <a:pPr marL="342900" indent="-342900">
              <a:buFont typeface="Arial" panose="020B0604020202020204" pitchFamily="34" charset="0"/>
              <a:buChar char="•"/>
            </a:pPr>
            <a:r>
              <a:rPr lang="zh-CN" altLang="en-US" sz="2000"/>
              <a:t>业务数据的多备份容灾</a:t>
            </a:r>
            <a:r>
              <a:rPr lang="en-US" altLang="zh-CN" sz="2000"/>
              <a:t>(</a:t>
            </a:r>
            <a:r>
              <a:rPr lang="zh-CN" altLang="en-US" sz="2000"/>
              <a:t>由复制集技术保证</a:t>
            </a:r>
            <a:r>
              <a:rPr lang="en-US" altLang="zh-CN" sz="2000"/>
              <a:t>)</a:t>
            </a:r>
          </a:p>
          <a:p>
            <a:pPr marL="342900" indent="-342900">
              <a:buFont typeface="Arial" panose="020B0604020202020204" pitchFamily="34" charset="0"/>
              <a:buChar char="•"/>
            </a:pPr>
            <a:r>
              <a:rPr lang="zh-CN" altLang="en-US" sz="2000"/>
              <a:t>动态自动分片</a:t>
            </a:r>
          </a:p>
          <a:p>
            <a:pPr marL="342900" indent="-342900">
              <a:buFont typeface="Arial" panose="020B0604020202020204" pitchFamily="34" charset="0"/>
              <a:buChar char="•"/>
            </a:pPr>
            <a:r>
              <a:rPr lang="zh-CN" altLang="en-US" sz="2000"/>
              <a:t>动态自动数据均衡</a:t>
            </a:r>
          </a:p>
        </p:txBody>
      </p:sp>
    </p:spTree>
    <p:extLst>
      <p:ext uri="{BB962C8B-B14F-4D97-AF65-F5344CB8AC3E}">
        <p14:creationId xmlns:p14="http://schemas.microsoft.com/office/powerpoint/2010/main" val="93765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数据自动分片</a:t>
            </a:r>
            <a:endParaRPr lang="zh-CN" altLang="en-US"/>
          </a:p>
        </p:txBody>
      </p:sp>
      <p:pic>
        <p:nvPicPr>
          <p:cNvPr id="3" name="图片 2"/>
          <p:cNvPicPr>
            <a:picLocks noChangeAspect="1"/>
          </p:cNvPicPr>
          <p:nvPr/>
        </p:nvPicPr>
        <p:blipFill>
          <a:blip r:embed="rId2"/>
          <a:stretch>
            <a:fillRect/>
          </a:stretch>
        </p:blipFill>
        <p:spPr>
          <a:xfrm>
            <a:off x="5673572" y="1568818"/>
            <a:ext cx="5875425" cy="4152988"/>
          </a:xfrm>
          <a:prstGeom prst="rect">
            <a:avLst/>
          </a:prstGeom>
        </p:spPr>
      </p:pic>
      <p:sp>
        <p:nvSpPr>
          <p:cNvPr id="4" name="矩形 3"/>
          <p:cNvSpPr/>
          <p:nvPr/>
        </p:nvSpPr>
        <p:spPr>
          <a:xfrm>
            <a:off x="580373" y="1110631"/>
            <a:ext cx="5469698" cy="1908215"/>
          </a:xfrm>
          <a:prstGeom prst="rect">
            <a:avLst/>
          </a:prstGeom>
        </p:spPr>
        <p:txBody>
          <a:bodyPr wrap="square">
            <a:spAutoFit/>
          </a:bodyPr>
          <a:lstStyle/>
          <a:p>
            <a:r>
              <a:rPr lang="en-US" altLang="zh-CN" sz="2000"/>
              <a:t>Collection1 </a:t>
            </a:r>
            <a:r>
              <a:rPr lang="zh-CN" altLang="en-US" sz="2000"/>
              <a:t>被划分为</a:t>
            </a:r>
            <a:r>
              <a:rPr lang="en-US" altLang="zh-CN" sz="2000"/>
              <a:t>4</a:t>
            </a:r>
            <a:r>
              <a:rPr lang="zh-CN" altLang="en-US" sz="2000"/>
              <a:t>个</a:t>
            </a:r>
            <a:r>
              <a:rPr lang="en-US" altLang="zh-CN" sz="2000"/>
              <a:t>chunk</a:t>
            </a:r>
            <a:r>
              <a:rPr lang="zh-CN" altLang="en-US" sz="2000"/>
              <a:t>，其中</a:t>
            </a:r>
          </a:p>
          <a:p>
            <a:endParaRPr lang="zh-CN" altLang="en-US"/>
          </a:p>
          <a:p>
            <a:pPr marL="285750" indent="-285750">
              <a:buFont typeface="Arial" panose="020B0604020202020204" pitchFamily="34" charset="0"/>
              <a:buChar char="•"/>
            </a:pPr>
            <a:r>
              <a:rPr lang="en-US" altLang="zh-CN" sz="2000"/>
              <a:t>chunk1 </a:t>
            </a:r>
            <a:r>
              <a:rPr lang="zh-CN" altLang="en-US" sz="2000" smtClean="0"/>
              <a:t>包含</a:t>
            </a:r>
            <a:r>
              <a:rPr lang="en-US" altLang="zh-CN" sz="2000" smtClean="0"/>
              <a:t>(-</a:t>
            </a:r>
            <a:r>
              <a:rPr lang="en-US" altLang="zh-CN" sz="2000"/>
              <a:t>INF</a:t>
            </a:r>
            <a:r>
              <a:rPr lang="zh-CN" altLang="en-US" sz="2000"/>
              <a:t>，</a:t>
            </a:r>
            <a:r>
              <a:rPr lang="en-US" altLang="zh-CN" sz="2000"/>
              <a:t>1) </a:t>
            </a:r>
            <a:r>
              <a:rPr lang="zh-CN" altLang="en-US" sz="2000" smtClean="0"/>
              <a:t>的数据，放在</a:t>
            </a:r>
            <a:r>
              <a:rPr lang="en-US" altLang="zh-CN" sz="2000" smtClean="0"/>
              <a:t>shard1</a:t>
            </a:r>
            <a:r>
              <a:rPr lang="zh-CN" altLang="en-US" sz="2000" smtClean="0"/>
              <a:t>上。</a:t>
            </a:r>
            <a:endParaRPr lang="en-US" altLang="zh-CN" sz="2000"/>
          </a:p>
          <a:p>
            <a:pPr marL="285750" indent="-285750">
              <a:buFont typeface="Arial" panose="020B0604020202020204" pitchFamily="34" charset="0"/>
              <a:buChar char="•"/>
            </a:pPr>
            <a:r>
              <a:rPr lang="en-US" altLang="zh-CN" sz="2000" smtClean="0"/>
              <a:t>chunk3 </a:t>
            </a:r>
            <a:r>
              <a:rPr lang="zh-CN" altLang="en-US" sz="2000"/>
              <a:t>包含</a:t>
            </a:r>
            <a:r>
              <a:rPr lang="en-US" altLang="zh-CN" sz="2000"/>
              <a:t>[20, 99) </a:t>
            </a:r>
            <a:r>
              <a:rPr lang="zh-CN" altLang="en-US" sz="2000"/>
              <a:t>的数据，放在</a:t>
            </a:r>
            <a:r>
              <a:rPr lang="en-US" altLang="zh-CN" sz="2000"/>
              <a:t>shard1</a:t>
            </a:r>
            <a:r>
              <a:rPr lang="zh-CN" altLang="en-US" sz="2000"/>
              <a:t>上。</a:t>
            </a:r>
          </a:p>
          <a:p>
            <a:pPr marL="285750" indent="-285750">
              <a:buFont typeface="Arial" panose="020B0604020202020204" pitchFamily="34" charset="0"/>
              <a:buChar char="•"/>
            </a:pPr>
            <a:r>
              <a:rPr lang="en-US" altLang="zh-CN" sz="2000" smtClean="0"/>
              <a:t>chunk2 </a:t>
            </a:r>
            <a:r>
              <a:rPr lang="zh-CN" altLang="en-US" sz="2000"/>
              <a:t>包含 </a:t>
            </a:r>
            <a:r>
              <a:rPr lang="en-US" altLang="zh-CN" sz="2000"/>
              <a:t>[</a:t>
            </a:r>
            <a:r>
              <a:rPr lang="en-US" altLang="zh-CN" sz="2000" smtClean="0"/>
              <a:t>1,20)</a:t>
            </a:r>
            <a:r>
              <a:rPr lang="zh-CN" altLang="en-US" sz="2000" smtClean="0"/>
              <a:t>的数据，放在</a:t>
            </a:r>
            <a:r>
              <a:rPr lang="en-US" altLang="zh-CN" sz="2000" smtClean="0"/>
              <a:t>shard2</a:t>
            </a:r>
            <a:r>
              <a:rPr lang="zh-CN" altLang="en-US" sz="2000" smtClean="0"/>
              <a:t>上。</a:t>
            </a:r>
            <a:endParaRPr lang="en-US" altLang="zh-CN" sz="2000" smtClean="0"/>
          </a:p>
          <a:p>
            <a:pPr marL="285750" indent="-285750">
              <a:buFont typeface="Arial" panose="020B0604020202020204" pitchFamily="34" charset="0"/>
              <a:buChar char="•"/>
            </a:pPr>
            <a:r>
              <a:rPr lang="en-US" altLang="zh-CN" sz="2000" smtClean="0"/>
              <a:t>chunk4 </a:t>
            </a:r>
            <a:r>
              <a:rPr lang="zh-CN" altLang="en-US" sz="2000"/>
              <a:t>包含</a:t>
            </a:r>
            <a:r>
              <a:rPr lang="en-US" altLang="zh-CN" sz="2000"/>
              <a:t>[99, INF) </a:t>
            </a:r>
            <a:r>
              <a:rPr lang="zh-CN" altLang="en-US" sz="2000"/>
              <a:t>的数据，放在</a:t>
            </a:r>
            <a:r>
              <a:rPr lang="en-US" altLang="zh-CN" sz="2000"/>
              <a:t>shard2</a:t>
            </a:r>
            <a:r>
              <a:rPr lang="zh-CN" altLang="en-US" sz="2000"/>
              <a:t>上。</a:t>
            </a:r>
          </a:p>
        </p:txBody>
      </p:sp>
      <p:sp>
        <p:nvSpPr>
          <p:cNvPr id="5" name="矩形 4"/>
          <p:cNvSpPr/>
          <p:nvPr/>
        </p:nvSpPr>
        <p:spPr>
          <a:xfrm>
            <a:off x="580372" y="3520052"/>
            <a:ext cx="4166991" cy="1323439"/>
          </a:xfrm>
          <a:prstGeom prst="rect">
            <a:avLst/>
          </a:prstGeom>
        </p:spPr>
        <p:txBody>
          <a:bodyPr wrap="square">
            <a:spAutoFit/>
          </a:bodyPr>
          <a:lstStyle/>
          <a:p>
            <a:r>
              <a:rPr lang="zh-CN" altLang="en-US" sz="2000"/>
              <a:t>值得注意的是：</a:t>
            </a:r>
            <a:r>
              <a:rPr lang="en-US" altLang="zh-CN" sz="2000"/>
              <a:t>chunk</a:t>
            </a:r>
            <a:r>
              <a:rPr lang="zh-CN" altLang="en-US" sz="2000"/>
              <a:t>是一个逻辑上的组织结构，并不涉及到底层的文件组织方式。</a:t>
            </a:r>
          </a:p>
          <a:p>
            <a:endParaRPr lang="zh-CN" altLang="en-US" sz="2000"/>
          </a:p>
        </p:txBody>
      </p:sp>
    </p:spTree>
    <p:extLst>
      <p:ext uri="{BB962C8B-B14F-4D97-AF65-F5344CB8AC3E}">
        <p14:creationId xmlns:p14="http://schemas.microsoft.com/office/powerpoint/2010/main" val="170284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Chunk</a:t>
            </a:r>
            <a:endParaRPr lang="zh-CN" altLang="en-US"/>
          </a:p>
        </p:txBody>
      </p:sp>
      <p:sp>
        <p:nvSpPr>
          <p:cNvPr id="3" name="矩形 2"/>
          <p:cNvSpPr/>
          <p:nvPr/>
        </p:nvSpPr>
        <p:spPr>
          <a:xfrm>
            <a:off x="838200" y="966651"/>
            <a:ext cx="10515600" cy="2862322"/>
          </a:xfrm>
          <a:prstGeom prst="rect">
            <a:avLst/>
          </a:prstGeom>
        </p:spPr>
        <p:txBody>
          <a:bodyPr wrap="square">
            <a:spAutoFit/>
          </a:bodyPr>
          <a:lstStyle/>
          <a:p>
            <a:r>
              <a:rPr lang="zh-CN" altLang="en-US" sz="2000" smtClean="0"/>
              <a:t>在</a:t>
            </a:r>
            <a:r>
              <a:rPr lang="zh-CN" altLang="en-US" sz="2000"/>
              <a:t>一个</a:t>
            </a:r>
            <a:r>
              <a:rPr lang="en-US" altLang="zh-CN" sz="2000"/>
              <a:t>shard server</a:t>
            </a:r>
            <a:r>
              <a:rPr lang="zh-CN" altLang="en-US" sz="2000"/>
              <a:t>内部，</a:t>
            </a:r>
            <a:r>
              <a:rPr lang="en-US" altLang="zh-CN" sz="2000"/>
              <a:t>MongoDB</a:t>
            </a:r>
            <a:r>
              <a:rPr lang="zh-CN" altLang="en-US" sz="2000"/>
              <a:t>还是会把数据分为</a:t>
            </a:r>
            <a:r>
              <a:rPr lang="en-US" altLang="zh-CN" sz="2000"/>
              <a:t>chunks</a:t>
            </a:r>
            <a:r>
              <a:rPr lang="zh-CN" altLang="en-US" sz="2000"/>
              <a:t>，每个</a:t>
            </a:r>
            <a:r>
              <a:rPr lang="en-US" altLang="zh-CN" sz="2000"/>
              <a:t>chunk</a:t>
            </a:r>
            <a:r>
              <a:rPr lang="zh-CN" altLang="en-US" sz="2000"/>
              <a:t>代表这个</a:t>
            </a:r>
            <a:r>
              <a:rPr lang="en-US" altLang="zh-CN" sz="2000"/>
              <a:t>shard server</a:t>
            </a:r>
            <a:r>
              <a:rPr lang="zh-CN" altLang="en-US" sz="2000"/>
              <a:t>内部一部分数据。</a:t>
            </a:r>
            <a:r>
              <a:rPr lang="en-US" altLang="zh-CN" sz="2000"/>
              <a:t>chunk</a:t>
            </a:r>
            <a:r>
              <a:rPr lang="zh-CN" altLang="en-US" sz="2000"/>
              <a:t>的产生，会有以下两个用途：</a:t>
            </a:r>
          </a:p>
          <a:p>
            <a:endParaRPr lang="zh-CN" altLang="en-US" sz="2000"/>
          </a:p>
          <a:p>
            <a:r>
              <a:rPr lang="en-US" altLang="zh-CN" sz="2000" smtClean="0"/>
              <a:t>Splitting</a:t>
            </a:r>
            <a:r>
              <a:rPr lang="zh-CN" altLang="en-US" sz="2000"/>
              <a:t>：当一个</a:t>
            </a:r>
            <a:r>
              <a:rPr lang="en-US" altLang="zh-CN" sz="2000"/>
              <a:t>chunk</a:t>
            </a:r>
            <a:r>
              <a:rPr lang="zh-CN" altLang="en-US" sz="2000"/>
              <a:t>的大小超过配置中的</a:t>
            </a:r>
            <a:r>
              <a:rPr lang="en-US" altLang="zh-CN" sz="2000"/>
              <a:t>chunk size</a:t>
            </a:r>
            <a:r>
              <a:rPr lang="zh-CN" altLang="en-US" sz="2000"/>
              <a:t>时，</a:t>
            </a:r>
            <a:r>
              <a:rPr lang="en-US" altLang="zh-CN" sz="2000"/>
              <a:t>MongoDB</a:t>
            </a:r>
            <a:r>
              <a:rPr lang="zh-CN" altLang="en-US" sz="2000"/>
              <a:t>的后台进程会把这个</a:t>
            </a:r>
            <a:r>
              <a:rPr lang="en-US" altLang="zh-CN" sz="2000"/>
              <a:t>chunk</a:t>
            </a:r>
            <a:r>
              <a:rPr lang="zh-CN" altLang="en-US" sz="2000"/>
              <a:t>切分成更小的</a:t>
            </a:r>
            <a:r>
              <a:rPr lang="en-US" altLang="zh-CN" sz="2000"/>
              <a:t>chunk</a:t>
            </a:r>
            <a:r>
              <a:rPr lang="zh-CN" altLang="en-US" sz="2000"/>
              <a:t>，从而避免</a:t>
            </a:r>
            <a:r>
              <a:rPr lang="en-US" altLang="zh-CN" sz="2000"/>
              <a:t>chunk</a:t>
            </a:r>
            <a:r>
              <a:rPr lang="zh-CN" altLang="en-US" sz="2000"/>
              <a:t>过大的情况</a:t>
            </a:r>
          </a:p>
          <a:p>
            <a:endParaRPr lang="zh-CN" altLang="en-US" sz="2000"/>
          </a:p>
          <a:p>
            <a:r>
              <a:rPr lang="en-US" altLang="zh-CN" sz="2000" smtClean="0"/>
              <a:t>Balancing</a:t>
            </a:r>
            <a:r>
              <a:rPr lang="zh-CN" altLang="en-US" sz="2000"/>
              <a:t>：在</a:t>
            </a:r>
            <a:r>
              <a:rPr lang="en-US" altLang="zh-CN" sz="2000"/>
              <a:t>MongoDB</a:t>
            </a:r>
            <a:r>
              <a:rPr lang="zh-CN" altLang="en-US" sz="2000"/>
              <a:t>中，</a:t>
            </a:r>
            <a:r>
              <a:rPr lang="en-US" altLang="zh-CN" sz="2000"/>
              <a:t>balancer</a:t>
            </a:r>
            <a:r>
              <a:rPr lang="zh-CN" altLang="en-US" sz="2000"/>
              <a:t>是一个后台进程，负责</a:t>
            </a:r>
            <a:r>
              <a:rPr lang="en-US" altLang="zh-CN" sz="2000"/>
              <a:t>chunk</a:t>
            </a:r>
            <a:r>
              <a:rPr lang="zh-CN" altLang="en-US" sz="2000"/>
              <a:t>的迁移，从而均衡各个</a:t>
            </a:r>
            <a:r>
              <a:rPr lang="en-US" altLang="zh-CN" sz="2000"/>
              <a:t>shard server</a:t>
            </a:r>
            <a:r>
              <a:rPr lang="zh-CN" altLang="en-US" sz="2000"/>
              <a:t>的负载，系统初始</a:t>
            </a:r>
            <a:r>
              <a:rPr lang="en-US" altLang="zh-CN" sz="2000"/>
              <a:t>1</a:t>
            </a:r>
            <a:r>
              <a:rPr lang="zh-CN" altLang="en-US" sz="2000"/>
              <a:t>个</a:t>
            </a:r>
            <a:r>
              <a:rPr lang="en-US" altLang="zh-CN" sz="2000"/>
              <a:t>chunk</a:t>
            </a:r>
            <a:r>
              <a:rPr lang="zh-CN" altLang="en-US" sz="2000"/>
              <a:t>，</a:t>
            </a:r>
            <a:r>
              <a:rPr lang="en-US" altLang="zh-CN" sz="2000"/>
              <a:t>chunk size</a:t>
            </a:r>
            <a:r>
              <a:rPr lang="zh-CN" altLang="en-US" sz="2000"/>
              <a:t>默认值</a:t>
            </a:r>
            <a:r>
              <a:rPr lang="en-US" altLang="zh-CN" sz="2000"/>
              <a:t>64M,</a:t>
            </a:r>
            <a:r>
              <a:rPr lang="zh-CN" altLang="en-US" sz="2000"/>
              <a:t>生产库上选择适合业务的</a:t>
            </a:r>
            <a:r>
              <a:rPr lang="en-US" altLang="zh-CN" sz="2000"/>
              <a:t>chunk size</a:t>
            </a:r>
            <a:r>
              <a:rPr lang="zh-CN" altLang="en-US" sz="2000"/>
              <a:t>是最好的。</a:t>
            </a:r>
            <a:r>
              <a:rPr lang="en-US" altLang="zh-CN" sz="2000"/>
              <a:t>MongoDB</a:t>
            </a:r>
            <a:r>
              <a:rPr lang="zh-CN" altLang="en-US" sz="2000"/>
              <a:t>会自动拆分和迁移</a:t>
            </a:r>
            <a:r>
              <a:rPr lang="en-US" altLang="zh-CN" sz="2000"/>
              <a:t>chunks</a:t>
            </a:r>
            <a:r>
              <a:rPr lang="zh-CN" altLang="en-US" sz="2000"/>
              <a:t>。</a:t>
            </a:r>
          </a:p>
        </p:txBody>
      </p:sp>
    </p:spTree>
    <p:extLst>
      <p:ext uri="{BB962C8B-B14F-4D97-AF65-F5344CB8AC3E}">
        <p14:creationId xmlns:p14="http://schemas.microsoft.com/office/powerpoint/2010/main" val="187884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概念</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016346200"/>
              </p:ext>
            </p:extLst>
          </p:nvPr>
        </p:nvGraphicFramePr>
        <p:xfrm>
          <a:off x="838200" y="867500"/>
          <a:ext cx="10083417" cy="2499360"/>
        </p:xfrm>
        <a:graphic>
          <a:graphicData uri="http://schemas.openxmlformats.org/drawingml/2006/table">
            <a:tbl>
              <a:tblPr>
                <a:tableStyleId>{616DA210-FB5B-4158-B5E0-FEB733F419BA}</a:tableStyleId>
              </a:tblPr>
              <a:tblGrid>
                <a:gridCol w="2312624">
                  <a:extLst>
                    <a:ext uri="{9D8B030D-6E8A-4147-A177-3AD203B41FA5}">
                      <a16:colId xmlns:a16="http://schemas.microsoft.com/office/drawing/2014/main" val="1474329519"/>
                    </a:ext>
                  </a:extLst>
                </a:gridCol>
                <a:gridCol w="2754217">
                  <a:extLst>
                    <a:ext uri="{9D8B030D-6E8A-4147-A177-3AD203B41FA5}">
                      <a16:colId xmlns:a16="http://schemas.microsoft.com/office/drawing/2014/main" val="2012784923"/>
                    </a:ext>
                  </a:extLst>
                </a:gridCol>
                <a:gridCol w="5016576">
                  <a:extLst>
                    <a:ext uri="{9D8B030D-6E8A-4147-A177-3AD203B41FA5}">
                      <a16:colId xmlns:a16="http://schemas.microsoft.com/office/drawing/2014/main" val="210525228"/>
                    </a:ext>
                  </a:extLst>
                </a:gridCol>
              </a:tblGrid>
              <a:tr h="0">
                <a:tc>
                  <a:txBody>
                    <a:bodyPr/>
                    <a:lstStyle/>
                    <a:p>
                      <a:r>
                        <a:rPr lang="en-US" sz="1800">
                          <a:effectLst/>
                        </a:rPr>
                        <a:t>SQL</a:t>
                      </a:r>
                      <a:r>
                        <a:rPr lang="zh-CN" altLang="en-US" sz="1800">
                          <a:effectLst/>
                        </a:rPr>
                        <a:t>术语</a:t>
                      </a:r>
                      <a:r>
                        <a:rPr lang="en-US" altLang="zh-CN" sz="1800">
                          <a:effectLst/>
                        </a:rPr>
                        <a:t>/</a:t>
                      </a:r>
                      <a:r>
                        <a:rPr lang="zh-CN" altLang="en-US" sz="1800">
                          <a:effectLst/>
                        </a:rPr>
                        <a:t>概念</a:t>
                      </a:r>
                      <a:endParaRPr lang="zh-CN" altLang="en-US" sz="1800" b="1">
                        <a:effectLst/>
                      </a:endParaRPr>
                    </a:p>
                  </a:txBody>
                  <a:tcPr marL="38100" marR="38100" marT="19050" marB="19050" anchor="ctr"/>
                </a:tc>
                <a:tc>
                  <a:txBody>
                    <a:bodyPr/>
                    <a:lstStyle/>
                    <a:p>
                      <a:r>
                        <a:rPr lang="en-US" sz="1800">
                          <a:effectLst/>
                        </a:rPr>
                        <a:t>MongoDB</a:t>
                      </a:r>
                      <a:r>
                        <a:rPr lang="zh-CN" altLang="en-US" sz="1800">
                          <a:effectLst/>
                        </a:rPr>
                        <a:t>术语</a:t>
                      </a:r>
                      <a:r>
                        <a:rPr lang="en-US" altLang="zh-CN" sz="1800">
                          <a:effectLst/>
                        </a:rPr>
                        <a:t>/</a:t>
                      </a:r>
                      <a:r>
                        <a:rPr lang="zh-CN" altLang="en-US" sz="1800">
                          <a:effectLst/>
                        </a:rPr>
                        <a:t>概念</a:t>
                      </a:r>
                      <a:endParaRPr lang="zh-CN" altLang="en-US" sz="1800" b="1">
                        <a:effectLst/>
                      </a:endParaRPr>
                    </a:p>
                  </a:txBody>
                  <a:tcPr marL="38100" marR="38100" marT="19050" marB="19050" anchor="ctr"/>
                </a:tc>
                <a:tc>
                  <a:txBody>
                    <a:bodyPr/>
                    <a:lstStyle/>
                    <a:p>
                      <a:r>
                        <a:rPr lang="zh-CN" altLang="en-US" sz="1800">
                          <a:effectLst/>
                        </a:rPr>
                        <a:t>解释</a:t>
                      </a:r>
                      <a:r>
                        <a:rPr lang="en-US" altLang="zh-CN" sz="1800">
                          <a:effectLst/>
                        </a:rPr>
                        <a:t>/</a:t>
                      </a:r>
                      <a:r>
                        <a:rPr lang="zh-CN" altLang="en-US" sz="1800">
                          <a:effectLst/>
                        </a:rPr>
                        <a:t>说明</a:t>
                      </a:r>
                      <a:endParaRPr lang="zh-CN" altLang="en-US" sz="1800" b="1">
                        <a:effectLst/>
                      </a:endParaRPr>
                    </a:p>
                  </a:txBody>
                  <a:tcPr marL="38100" marR="38100" marT="19050" marB="19050" anchor="ctr"/>
                </a:tc>
                <a:extLst>
                  <a:ext uri="{0D108BD9-81ED-4DB2-BD59-A6C34878D82A}">
                    <a16:rowId xmlns:a16="http://schemas.microsoft.com/office/drawing/2014/main" val="4210942728"/>
                  </a:ext>
                </a:extLst>
              </a:tr>
              <a:tr h="285750">
                <a:tc>
                  <a:txBody>
                    <a:bodyPr/>
                    <a:lstStyle/>
                    <a:p>
                      <a:pPr fontAlgn="t"/>
                      <a:r>
                        <a:rPr lang="en-US" sz="1800">
                          <a:effectLst/>
                        </a:rPr>
                        <a:t>database</a:t>
                      </a:r>
                    </a:p>
                  </a:txBody>
                  <a:tcPr marL="38100" marR="38100" marT="19050" marB="19050"/>
                </a:tc>
                <a:tc>
                  <a:txBody>
                    <a:bodyPr/>
                    <a:lstStyle/>
                    <a:p>
                      <a:pPr fontAlgn="t"/>
                      <a:r>
                        <a:rPr lang="en-US" sz="1800">
                          <a:effectLst/>
                        </a:rPr>
                        <a:t>database</a:t>
                      </a:r>
                    </a:p>
                  </a:txBody>
                  <a:tcPr marL="38100" marR="38100" marT="19050" marB="19050"/>
                </a:tc>
                <a:tc>
                  <a:txBody>
                    <a:bodyPr/>
                    <a:lstStyle/>
                    <a:p>
                      <a:pPr fontAlgn="t"/>
                      <a:r>
                        <a:rPr lang="zh-CN" altLang="en-US" sz="1800">
                          <a:effectLst/>
                        </a:rPr>
                        <a:t>数据库</a:t>
                      </a:r>
                    </a:p>
                  </a:txBody>
                  <a:tcPr marL="38100" marR="38100" marT="19050" marB="19050"/>
                </a:tc>
                <a:extLst>
                  <a:ext uri="{0D108BD9-81ED-4DB2-BD59-A6C34878D82A}">
                    <a16:rowId xmlns:a16="http://schemas.microsoft.com/office/drawing/2014/main" val="2631549692"/>
                  </a:ext>
                </a:extLst>
              </a:tr>
              <a:tr h="285750">
                <a:tc>
                  <a:txBody>
                    <a:bodyPr/>
                    <a:lstStyle/>
                    <a:p>
                      <a:pPr fontAlgn="t"/>
                      <a:r>
                        <a:rPr lang="en-US" sz="1800">
                          <a:effectLst/>
                        </a:rPr>
                        <a:t>table</a:t>
                      </a:r>
                    </a:p>
                  </a:txBody>
                  <a:tcPr marL="38100" marR="38100" marT="19050" marB="19050"/>
                </a:tc>
                <a:tc>
                  <a:txBody>
                    <a:bodyPr/>
                    <a:lstStyle/>
                    <a:p>
                      <a:pPr fontAlgn="t"/>
                      <a:r>
                        <a:rPr lang="en-US" sz="1800">
                          <a:effectLst/>
                        </a:rPr>
                        <a:t>collection</a:t>
                      </a:r>
                    </a:p>
                  </a:txBody>
                  <a:tcPr marL="38100" marR="38100" marT="19050" marB="19050"/>
                </a:tc>
                <a:tc>
                  <a:txBody>
                    <a:bodyPr/>
                    <a:lstStyle/>
                    <a:p>
                      <a:pPr fontAlgn="t"/>
                      <a:r>
                        <a:rPr lang="zh-CN" altLang="en-US" sz="1800">
                          <a:effectLst/>
                        </a:rPr>
                        <a:t>数据库表</a:t>
                      </a:r>
                      <a:r>
                        <a:rPr lang="en-US" altLang="zh-CN" sz="1800">
                          <a:effectLst/>
                        </a:rPr>
                        <a:t>/</a:t>
                      </a:r>
                      <a:r>
                        <a:rPr lang="zh-CN" altLang="en-US" sz="1800">
                          <a:effectLst/>
                        </a:rPr>
                        <a:t>集合</a:t>
                      </a:r>
                    </a:p>
                  </a:txBody>
                  <a:tcPr marL="38100" marR="38100" marT="19050" marB="19050"/>
                </a:tc>
                <a:extLst>
                  <a:ext uri="{0D108BD9-81ED-4DB2-BD59-A6C34878D82A}">
                    <a16:rowId xmlns:a16="http://schemas.microsoft.com/office/drawing/2014/main" val="3057631416"/>
                  </a:ext>
                </a:extLst>
              </a:tr>
              <a:tr h="285750">
                <a:tc>
                  <a:txBody>
                    <a:bodyPr/>
                    <a:lstStyle/>
                    <a:p>
                      <a:pPr fontAlgn="t"/>
                      <a:r>
                        <a:rPr lang="en-US" sz="1800">
                          <a:effectLst/>
                        </a:rPr>
                        <a:t>row</a:t>
                      </a:r>
                    </a:p>
                  </a:txBody>
                  <a:tcPr marL="38100" marR="38100" marT="19050" marB="19050"/>
                </a:tc>
                <a:tc>
                  <a:txBody>
                    <a:bodyPr/>
                    <a:lstStyle/>
                    <a:p>
                      <a:pPr fontAlgn="t"/>
                      <a:r>
                        <a:rPr lang="en-US" sz="1800">
                          <a:effectLst/>
                        </a:rPr>
                        <a:t>document</a:t>
                      </a:r>
                    </a:p>
                  </a:txBody>
                  <a:tcPr marL="38100" marR="38100" marT="19050" marB="19050"/>
                </a:tc>
                <a:tc>
                  <a:txBody>
                    <a:bodyPr/>
                    <a:lstStyle/>
                    <a:p>
                      <a:pPr fontAlgn="t"/>
                      <a:r>
                        <a:rPr lang="zh-CN" altLang="en-US" sz="1800">
                          <a:effectLst/>
                        </a:rPr>
                        <a:t>数据记录行</a:t>
                      </a:r>
                      <a:r>
                        <a:rPr lang="en-US" altLang="zh-CN" sz="1800">
                          <a:effectLst/>
                        </a:rPr>
                        <a:t>/</a:t>
                      </a:r>
                      <a:r>
                        <a:rPr lang="zh-CN" altLang="en-US" sz="1800">
                          <a:effectLst/>
                        </a:rPr>
                        <a:t>文档</a:t>
                      </a:r>
                    </a:p>
                  </a:txBody>
                  <a:tcPr marL="38100" marR="38100" marT="19050" marB="19050"/>
                </a:tc>
                <a:extLst>
                  <a:ext uri="{0D108BD9-81ED-4DB2-BD59-A6C34878D82A}">
                    <a16:rowId xmlns:a16="http://schemas.microsoft.com/office/drawing/2014/main" val="3932544756"/>
                  </a:ext>
                </a:extLst>
              </a:tr>
              <a:tr h="285750">
                <a:tc>
                  <a:txBody>
                    <a:bodyPr/>
                    <a:lstStyle/>
                    <a:p>
                      <a:pPr fontAlgn="t"/>
                      <a:r>
                        <a:rPr lang="en-US" sz="1800">
                          <a:effectLst/>
                        </a:rPr>
                        <a:t>column</a:t>
                      </a:r>
                    </a:p>
                  </a:txBody>
                  <a:tcPr marL="38100" marR="38100" marT="19050" marB="19050"/>
                </a:tc>
                <a:tc>
                  <a:txBody>
                    <a:bodyPr/>
                    <a:lstStyle/>
                    <a:p>
                      <a:pPr fontAlgn="t"/>
                      <a:r>
                        <a:rPr lang="en-US" sz="1800">
                          <a:effectLst/>
                        </a:rPr>
                        <a:t>field</a:t>
                      </a:r>
                    </a:p>
                  </a:txBody>
                  <a:tcPr marL="38100" marR="38100" marT="19050" marB="19050"/>
                </a:tc>
                <a:tc>
                  <a:txBody>
                    <a:bodyPr/>
                    <a:lstStyle/>
                    <a:p>
                      <a:pPr fontAlgn="t"/>
                      <a:r>
                        <a:rPr lang="zh-CN" altLang="en-US" sz="1800">
                          <a:effectLst/>
                        </a:rPr>
                        <a:t>数据字段</a:t>
                      </a:r>
                      <a:r>
                        <a:rPr lang="en-US" altLang="zh-CN" sz="1800">
                          <a:effectLst/>
                        </a:rPr>
                        <a:t>/</a:t>
                      </a:r>
                      <a:r>
                        <a:rPr lang="zh-CN" altLang="en-US" sz="1800">
                          <a:effectLst/>
                        </a:rPr>
                        <a:t>域</a:t>
                      </a:r>
                    </a:p>
                  </a:txBody>
                  <a:tcPr marL="38100" marR="38100" marT="19050" marB="19050"/>
                </a:tc>
                <a:extLst>
                  <a:ext uri="{0D108BD9-81ED-4DB2-BD59-A6C34878D82A}">
                    <a16:rowId xmlns:a16="http://schemas.microsoft.com/office/drawing/2014/main" val="1480988411"/>
                  </a:ext>
                </a:extLst>
              </a:tr>
              <a:tr h="285750">
                <a:tc>
                  <a:txBody>
                    <a:bodyPr/>
                    <a:lstStyle/>
                    <a:p>
                      <a:pPr fontAlgn="t"/>
                      <a:r>
                        <a:rPr lang="en-US" sz="1800">
                          <a:effectLst/>
                        </a:rPr>
                        <a:t>index</a:t>
                      </a:r>
                    </a:p>
                  </a:txBody>
                  <a:tcPr marL="38100" marR="38100" marT="19050" marB="19050"/>
                </a:tc>
                <a:tc>
                  <a:txBody>
                    <a:bodyPr/>
                    <a:lstStyle/>
                    <a:p>
                      <a:pPr fontAlgn="t"/>
                      <a:r>
                        <a:rPr lang="en-US" sz="1800">
                          <a:effectLst/>
                        </a:rPr>
                        <a:t>index</a:t>
                      </a:r>
                    </a:p>
                  </a:txBody>
                  <a:tcPr marL="38100" marR="38100" marT="19050" marB="19050"/>
                </a:tc>
                <a:tc>
                  <a:txBody>
                    <a:bodyPr/>
                    <a:lstStyle/>
                    <a:p>
                      <a:pPr fontAlgn="t"/>
                      <a:r>
                        <a:rPr lang="zh-CN" altLang="en-US" sz="1800">
                          <a:effectLst/>
                        </a:rPr>
                        <a:t>索引</a:t>
                      </a:r>
                    </a:p>
                  </a:txBody>
                  <a:tcPr marL="38100" marR="38100" marT="19050" marB="19050"/>
                </a:tc>
                <a:extLst>
                  <a:ext uri="{0D108BD9-81ED-4DB2-BD59-A6C34878D82A}">
                    <a16:rowId xmlns:a16="http://schemas.microsoft.com/office/drawing/2014/main" val="4054162157"/>
                  </a:ext>
                </a:extLst>
              </a:tr>
              <a:tr h="285750">
                <a:tc>
                  <a:txBody>
                    <a:bodyPr/>
                    <a:lstStyle/>
                    <a:p>
                      <a:pPr fontAlgn="t"/>
                      <a:r>
                        <a:rPr lang="en-US" sz="1800">
                          <a:effectLst/>
                        </a:rPr>
                        <a:t>table joins</a:t>
                      </a:r>
                    </a:p>
                  </a:txBody>
                  <a:tcPr marL="38100" marR="38100" marT="19050" marB="19050"/>
                </a:tc>
                <a:tc>
                  <a:txBody>
                    <a:bodyPr/>
                    <a:lstStyle/>
                    <a:p>
                      <a:pPr fontAlgn="t"/>
                      <a:r>
                        <a:rPr lang="zh-CN" altLang="en-US" sz="1800">
                          <a:effectLst/>
                        </a:rPr>
                        <a:t> </a:t>
                      </a:r>
                    </a:p>
                  </a:txBody>
                  <a:tcPr marL="38100" marR="38100" marT="19050" marB="19050"/>
                </a:tc>
                <a:tc>
                  <a:txBody>
                    <a:bodyPr/>
                    <a:lstStyle/>
                    <a:p>
                      <a:pPr fontAlgn="t"/>
                      <a:r>
                        <a:rPr lang="zh-CN" altLang="en-US" sz="1800">
                          <a:effectLst/>
                        </a:rPr>
                        <a:t>表连接</a:t>
                      </a:r>
                      <a:r>
                        <a:rPr lang="en-US" altLang="zh-CN" sz="1800">
                          <a:effectLst/>
                        </a:rPr>
                        <a:t>,</a:t>
                      </a:r>
                      <a:r>
                        <a:rPr lang="en-US" sz="1800">
                          <a:effectLst/>
                        </a:rPr>
                        <a:t>MongoDB</a:t>
                      </a:r>
                      <a:r>
                        <a:rPr lang="zh-CN" altLang="en-US" sz="1800">
                          <a:effectLst/>
                        </a:rPr>
                        <a:t>不支持</a:t>
                      </a:r>
                    </a:p>
                  </a:txBody>
                  <a:tcPr marL="38100" marR="38100" marT="19050" marB="19050"/>
                </a:tc>
                <a:extLst>
                  <a:ext uri="{0D108BD9-81ED-4DB2-BD59-A6C34878D82A}">
                    <a16:rowId xmlns:a16="http://schemas.microsoft.com/office/drawing/2014/main" val="2012610003"/>
                  </a:ext>
                </a:extLst>
              </a:tr>
              <a:tr h="285750">
                <a:tc>
                  <a:txBody>
                    <a:bodyPr/>
                    <a:lstStyle/>
                    <a:p>
                      <a:pPr fontAlgn="t"/>
                      <a:r>
                        <a:rPr lang="en-US" sz="1800">
                          <a:effectLst/>
                        </a:rPr>
                        <a:t>primary key</a:t>
                      </a:r>
                    </a:p>
                  </a:txBody>
                  <a:tcPr marL="38100" marR="38100" marT="19050" marB="19050"/>
                </a:tc>
                <a:tc>
                  <a:txBody>
                    <a:bodyPr/>
                    <a:lstStyle/>
                    <a:p>
                      <a:pPr fontAlgn="t"/>
                      <a:r>
                        <a:rPr lang="en-US" sz="1800">
                          <a:effectLst/>
                        </a:rPr>
                        <a:t>primary key</a:t>
                      </a:r>
                    </a:p>
                  </a:txBody>
                  <a:tcPr marL="38100" marR="38100" marT="19050" marB="19050"/>
                </a:tc>
                <a:tc>
                  <a:txBody>
                    <a:bodyPr/>
                    <a:lstStyle/>
                    <a:p>
                      <a:pPr fontAlgn="t"/>
                      <a:r>
                        <a:rPr lang="zh-CN" altLang="en-US" sz="1800">
                          <a:effectLst/>
                        </a:rPr>
                        <a:t>主键</a:t>
                      </a:r>
                      <a:r>
                        <a:rPr lang="en-US" altLang="zh-CN" sz="1800">
                          <a:effectLst/>
                        </a:rPr>
                        <a:t>,MongoDB</a:t>
                      </a:r>
                      <a:r>
                        <a:rPr lang="zh-CN" altLang="en-US" sz="1800">
                          <a:effectLst/>
                        </a:rPr>
                        <a:t>自动将</a:t>
                      </a:r>
                      <a:r>
                        <a:rPr lang="en-US" altLang="zh-CN" sz="1800">
                          <a:effectLst/>
                        </a:rPr>
                        <a:t>_id</a:t>
                      </a:r>
                      <a:r>
                        <a:rPr lang="zh-CN" altLang="en-US" sz="1800">
                          <a:effectLst/>
                        </a:rPr>
                        <a:t>字段设置为主键</a:t>
                      </a:r>
                    </a:p>
                  </a:txBody>
                  <a:tcPr marL="38100" marR="38100" marT="19050" marB="19050"/>
                </a:tc>
                <a:extLst>
                  <a:ext uri="{0D108BD9-81ED-4DB2-BD59-A6C34878D82A}">
                    <a16:rowId xmlns:a16="http://schemas.microsoft.com/office/drawing/2014/main" val="3056800474"/>
                  </a:ext>
                </a:extLst>
              </a:tr>
            </a:tbl>
          </a:graphicData>
        </a:graphic>
      </p:graphicFrame>
      <p:pic>
        <p:nvPicPr>
          <p:cNvPr id="6" name="图片 5"/>
          <p:cNvPicPr>
            <a:picLocks noChangeAspect="1"/>
          </p:cNvPicPr>
          <p:nvPr/>
        </p:nvPicPr>
        <p:blipFill>
          <a:blip r:embed="rId2"/>
          <a:stretch>
            <a:fillRect/>
          </a:stretch>
        </p:blipFill>
        <p:spPr>
          <a:xfrm>
            <a:off x="692059" y="3466011"/>
            <a:ext cx="10331235" cy="3391989"/>
          </a:xfrm>
          <a:prstGeom prst="rect">
            <a:avLst/>
          </a:prstGeom>
          <a:ln>
            <a:solidFill>
              <a:schemeClr val="accent1"/>
            </a:solidFill>
          </a:ln>
        </p:spPr>
      </p:pic>
    </p:spTree>
    <p:extLst>
      <p:ext uri="{BB962C8B-B14F-4D97-AF65-F5344CB8AC3E}">
        <p14:creationId xmlns:p14="http://schemas.microsoft.com/office/powerpoint/2010/main" val="2161817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Chunk</a:t>
            </a:r>
            <a:r>
              <a:rPr lang="zh-CN" altLang="en-US" smtClean="0"/>
              <a:t>分裂即迁移</a:t>
            </a:r>
            <a:endParaRPr lang="zh-CN" altLang="en-US"/>
          </a:p>
        </p:txBody>
      </p:sp>
      <p:pic>
        <p:nvPicPr>
          <p:cNvPr id="1026" name="Picture 2" descr="https://img2018.cnblogs.com/blog/285763/201904/285763-20190418161324100-5761465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388" y="1507867"/>
            <a:ext cx="4043732" cy="293193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13271" y="861536"/>
            <a:ext cx="10601899" cy="646331"/>
          </a:xfrm>
          <a:prstGeom prst="rect">
            <a:avLst/>
          </a:prstGeom>
        </p:spPr>
        <p:txBody>
          <a:bodyPr wrap="square">
            <a:spAutoFit/>
          </a:bodyPr>
          <a:lstStyle/>
          <a:p>
            <a:r>
              <a:rPr lang="zh-CN" altLang="en-US" smtClean="0">
                <a:solidFill>
                  <a:srgbClr val="4B4B4B"/>
                </a:solidFill>
                <a:latin typeface="PingFang SC"/>
              </a:rPr>
              <a:t>随着</a:t>
            </a:r>
            <a:r>
              <a:rPr lang="zh-CN" altLang="en-US">
                <a:solidFill>
                  <a:srgbClr val="4B4B4B"/>
                </a:solidFill>
                <a:latin typeface="PingFang SC"/>
              </a:rPr>
              <a:t>数据的增长，其中的数据大小超过了配置的</a:t>
            </a:r>
            <a:r>
              <a:rPr lang="en-US" altLang="zh-CN">
                <a:solidFill>
                  <a:srgbClr val="4B4B4B"/>
                </a:solidFill>
                <a:latin typeface="PingFang SC"/>
              </a:rPr>
              <a:t>chunk size</a:t>
            </a:r>
            <a:r>
              <a:rPr lang="zh-CN" altLang="en-US">
                <a:solidFill>
                  <a:srgbClr val="4B4B4B"/>
                </a:solidFill>
                <a:latin typeface="PingFang SC"/>
              </a:rPr>
              <a:t>，默认是</a:t>
            </a:r>
            <a:r>
              <a:rPr lang="en-US" altLang="zh-CN">
                <a:solidFill>
                  <a:srgbClr val="4B4B4B"/>
                </a:solidFill>
                <a:latin typeface="PingFang SC"/>
              </a:rPr>
              <a:t>64M</a:t>
            </a:r>
            <a:r>
              <a:rPr lang="zh-CN" altLang="en-US">
                <a:solidFill>
                  <a:srgbClr val="4B4B4B"/>
                </a:solidFill>
                <a:latin typeface="PingFang SC"/>
              </a:rPr>
              <a:t>，则这个</a:t>
            </a:r>
            <a:r>
              <a:rPr lang="en-US" altLang="zh-CN">
                <a:solidFill>
                  <a:srgbClr val="4B4B4B"/>
                </a:solidFill>
                <a:latin typeface="PingFang SC"/>
              </a:rPr>
              <a:t>chunk</a:t>
            </a:r>
            <a:r>
              <a:rPr lang="zh-CN" altLang="en-US">
                <a:solidFill>
                  <a:srgbClr val="4B4B4B"/>
                </a:solidFill>
                <a:latin typeface="PingFang SC"/>
              </a:rPr>
              <a:t>就会分裂成两个。数据的增长会让</a:t>
            </a:r>
            <a:r>
              <a:rPr lang="en-US" altLang="zh-CN">
                <a:solidFill>
                  <a:srgbClr val="4B4B4B"/>
                </a:solidFill>
                <a:latin typeface="PingFang SC"/>
              </a:rPr>
              <a:t>chunk</a:t>
            </a:r>
            <a:r>
              <a:rPr lang="zh-CN" altLang="en-US">
                <a:solidFill>
                  <a:srgbClr val="4B4B4B"/>
                </a:solidFill>
                <a:latin typeface="PingFang SC"/>
              </a:rPr>
              <a:t>分裂得越来越多</a:t>
            </a:r>
            <a:r>
              <a:rPr lang="zh-CN" altLang="en-US" smtClean="0">
                <a:solidFill>
                  <a:srgbClr val="4B4B4B"/>
                </a:solidFill>
                <a:latin typeface="PingFang SC"/>
              </a:rPr>
              <a:t>。</a:t>
            </a:r>
            <a:endParaRPr lang="zh-CN" altLang="en-US">
              <a:solidFill>
                <a:srgbClr val="4B4B4B"/>
              </a:solidFill>
              <a:latin typeface="PingFang SC"/>
            </a:endParaRPr>
          </a:p>
        </p:txBody>
      </p:sp>
      <p:pic>
        <p:nvPicPr>
          <p:cNvPr id="4" name="图片 3"/>
          <p:cNvPicPr>
            <a:picLocks noChangeAspect="1"/>
          </p:cNvPicPr>
          <p:nvPr/>
        </p:nvPicPr>
        <p:blipFill>
          <a:blip r:embed="rId3"/>
          <a:stretch>
            <a:fillRect/>
          </a:stretch>
        </p:blipFill>
        <p:spPr>
          <a:xfrm>
            <a:off x="271749" y="3948138"/>
            <a:ext cx="6944299" cy="2720076"/>
          </a:xfrm>
          <a:prstGeom prst="rect">
            <a:avLst/>
          </a:prstGeom>
        </p:spPr>
      </p:pic>
      <p:sp>
        <p:nvSpPr>
          <p:cNvPr id="5" name="矩形 4"/>
          <p:cNvSpPr/>
          <p:nvPr/>
        </p:nvSpPr>
        <p:spPr>
          <a:xfrm>
            <a:off x="613271" y="1947487"/>
            <a:ext cx="4399404" cy="1477328"/>
          </a:xfrm>
          <a:prstGeom prst="rect">
            <a:avLst/>
          </a:prstGeom>
        </p:spPr>
        <p:txBody>
          <a:bodyPr wrap="square">
            <a:spAutoFit/>
          </a:bodyPr>
          <a:lstStyle/>
          <a:p>
            <a:r>
              <a:rPr lang="zh-CN" altLang="en-US" smtClean="0"/>
              <a:t>这时候</a:t>
            </a:r>
            <a:r>
              <a:rPr lang="zh-CN" altLang="en-US"/>
              <a:t>，各个</a:t>
            </a:r>
            <a:r>
              <a:rPr lang="en-US" altLang="zh-CN"/>
              <a:t>shard </a:t>
            </a:r>
            <a:r>
              <a:rPr lang="zh-CN" altLang="en-US"/>
              <a:t>上的</a:t>
            </a:r>
            <a:r>
              <a:rPr lang="en-US" altLang="zh-CN"/>
              <a:t>chunk</a:t>
            </a:r>
            <a:r>
              <a:rPr lang="zh-CN" altLang="en-US"/>
              <a:t>数量就会不平衡。这时候，</a:t>
            </a:r>
            <a:r>
              <a:rPr lang="en-US" altLang="zh-CN"/>
              <a:t>mongos</a:t>
            </a:r>
            <a:r>
              <a:rPr lang="zh-CN" altLang="en-US"/>
              <a:t>中的一个组件</a:t>
            </a:r>
            <a:r>
              <a:rPr lang="en-US" altLang="zh-CN"/>
              <a:t>balancer  </a:t>
            </a:r>
            <a:r>
              <a:rPr lang="zh-CN" altLang="en-US"/>
              <a:t>就会执行自动平衡。把</a:t>
            </a:r>
            <a:r>
              <a:rPr lang="en-US" altLang="zh-CN"/>
              <a:t>chunk</a:t>
            </a:r>
            <a:r>
              <a:rPr lang="zh-CN" altLang="en-US"/>
              <a:t>从</a:t>
            </a:r>
            <a:r>
              <a:rPr lang="en-US" altLang="zh-CN"/>
              <a:t>chunk</a:t>
            </a:r>
            <a:r>
              <a:rPr lang="zh-CN" altLang="en-US"/>
              <a:t>数量最多的</a:t>
            </a:r>
            <a:r>
              <a:rPr lang="en-US" altLang="zh-CN"/>
              <a:t>shard</a:t>
            </a:r>
            <a:r>
              <a:rPr lang="zh-CN" altLang="en-US"/>
              <a:t>节点挪动到数量最少的节点</a:t>
            </a:r>
            <a:r>
              <a:rPr lang="zh-CN" altLang="en-US" smtClean="0"/>
              <a:t>。</a:t>
            </a:r>
            <a:endParaRPr lang="zh-CN" altLang="en-US"/>
          </a:p>
        </p:txBody>
      </p:sp>
    </p:spTree>
    <p:extLst>
      <p:ext uri="{BB962C8B-B14F-4D97-AF65-F5344CB8AC3E}">
        <p14:creationId xmlns:p14="http://schemas.microsoft.com/office/powerpoint/2010/main" val="59650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数据分片键 </a:t>
            </a:r>
            <a:r>
              <a:rPr lang="en-US" altLang="zh-CN" smtClean="0"/>
              <a:t>shard key</a:t>
            </a:r>
            <a:endParaRPr lang="zh-CN" altLang="en-US"/>
          </a:p>
        </p:txBody>
      </p:sp>
      <p:sp>
        <p:nvSpPr>
          <p:cNvPr id="3" name="矩形 2"/>
          <p:cNvSpPr/>
          <p:nvPr/>
        </p:nvSpPr>
        <p:spPr>
          <a:xfrm>
            <a:off x="838200" y="966651"/>
            <a:ext cx="10515600" cy="5016758"/>
          </a:xfrm>
          <a:prstGeom prst="rect">
            <a:avLst/>
          </a:prstGeom>
        </p:spPr>
        <p:txBody>
          <a:bodyPr wrap="square">
            <a:spAutoFit/>
          </a:bodyPr>
          <a:lstStyle/>
          <a:p>
            <a:r>
              <a:rPr lang="en-US" altLang="zh-CN" sz="2000"/>
              <a:t>MongoDB</a:t>
            </a:r>
            <a:r>
              <a:rPr lang="zh-CN" altLang="en-US" sz="2000"/>
              <a:t>中数据的分片是以集合为基本单位的，集合中的数据通过片键（</a:t>
            </a:r>
            <a:r>
              <a:rPr lang="en-US" altLang="zh-CN" sz="2000"/>
              <a:t>Shard key</a:t>
            </a:r>
            <a:r>
              <a:rPr lang="zh-CN" altLang="en-US" sz="2000"/>
              <a:t>）被分成多部分。其实片键就是在集合中选一个键，用该键的值作为数据拆分的依据。</a:t>
            </a:r>
          </a:p>
          <a:p>
            <a:endParaRPr lang="zh-CN" altLang="en-US" sz="2000"/>
          </a:p>
          <a:p>
            <a:r>
              <a:rPr lang="zh-CN" altLang="en-US" sz="2000" smtClean="0"/>
              <a:t>所以</a:t>
            </a:r>
            <a:r>
              <a:rPr lang="zh-CN" altLang="en-US" sz="2000"/>
              <a:t>一个好的片键对分片至关重要。片键必须是一个索引，通过</a:t>
            </a:r>
            <a:r>
              <a:rPr lang="en-US" altLang="zh-CN" sz="2000"/>
              <a:t>sh.shardCollection</a:t>
            </a:r>
            <a:r>
              <a:rPr lang="zh-CN" altLang="en-US" sz="2000"/>
              <a:t>加会自动创建索引（前提是此集合不存在的情况下）。一个自增的片键对写入和数据均匀分布就不是很好，因为自增的片键总会在一个分片上写入，后续达到某个阀值可能会写到别的分片。但是按照片键查询会非常高效。</a:t>
            </a:r>
          </a:p>
          <a:p>
            <a:endParaRPr lang="zh-CN" altLang="en-US" sz="2000"/>
          </a:p>
          <a:p>
            <a:r>
              <a:rPr lang="zh-CN" altLang="en-US" sz="2000" smtClean="0"/>
              <a:t>随机</a:t>
            </a:r>
            <a:r>
              <a:rPr lang="zh-CN" altLang="en-US" sz="2000"/>
              <a:t>片键对数据的均匀分布效果很好。注意尽量避免在多个分片上进行查询。在所有分片上查询，</a:t>
            </a:r>
            <a:r>
              <a:rPr lang="en-US" altLang="zh-CN" sz="2000"/>
              <a:t>mongos</a:t>
            </a:r>
            <a:r>
              <a:rPr lang="zh-CN" altLang="en-US" sz="2000"/>
              <a:t>会对结果进行归并排序。</a:t>
            </a:r>
          </a:p>
          <a:p>
            <a:endParaRPr lang="zh-CN" altLang="en-US" sz="2000"/>
          </a:p>
          <a:p>
            <a:r>
              <a:rPr lang="zh-CN" altLang="en-US" sz="2000" smtClean="0"/>
              <a:t>对</a:t>
            </a:r>
            <a:r>
              <a:rPr lang="zh-CN" altLang="en-US" sz="2000"/>
              <a:t>集合进行分片时，你需要选择一个片键，片键是每条记录都必须包含的，且建立了索引的单个字段或复合字段，</a:t>
            </a:r>
            <a:r>
              <a:rPr lang="en-US" altLang="zh-CN" sz="2000"/>
              <a:t>MongoDB</a:t>
            </a:r>
            <a:r>
              <a:rPr lang="zh-CN" altLang="en-US" sz="2000"/>
              <a:t>按照片键将数据划分到不同的数据块中，并将数据块均衡地分布到所有分片中。</a:t>
            </a:r>
          </a:p>
          <a:p>
            <a:endParaRPr lang="zh-CN" altLang="en-US" sz="2000"/>
          </a:p>
          <a:p>
            <a:r>
              <a:rPr lang="zh-CN" altLang="en-US" sz="2000" smtClean="0"/>
              <a:t>为了</a:t>
            </a:r>
            <a:r>
              <a:rPr lang="zh-CN" altLang="en-US" sz="2000"/>
              <a:t>按照片键划分数据块，</a:t>
            </a:r>
            <a:r>
              <a:rPr lang="en-US" altLang="zh-CN" sz="2000"/>
              <a:t>MongoDB</a:t>
            </a:r>
            <a:r>
              <a:rPr lang="zh-CN" altLang="en-US" sz="2000"/>
              <a:t>使用基于范围的分片方式或者 基于哈希的分片方式。</a:t>
            </a:r>
          </a:p>
        </p:txBody>
      </p:sp>
    </p:spTree>
    <p:extLst>
      <p:ext uri="{BB962C8B-B14F-4D97-AF65-F5344CB8AC3E}">
        <p14:creationId xmlns:p14="http://schemas.microsoft.com/office/powerpoint/2010/main" val="328915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基于范围的分片</a:t>
            </a:r>
            <a:endParaRPr lang="zh-CN" altLang="en-US"/>
          </a:p>
        </p:txBody>
      </p:sp>
      <p:sp>
        <p:nvSpPr>
          <p:cNvPr id="12" name="矩形 11"/>
          <p:cNvSpPr/>
          <p:nvPr/>
        </p:nvSpPr>
        <p:spPr>
          <a:xfrm>
            <a:off x="514120" y="966651"/>
            <a:ext cx="10921388" cy="1200329"/>
          </a:xfrm>
          <a:prstGeom prst="rect">
            <a:avLst/>
          </a:prstGeom>
        </p:spPr>
        <p:txBody>
          <a:bodyPr wrap="square">
            <a:spAutoFit/>
          </a:bodyPr>
          <a:lstStyle/>
          <a:p>
            <a:r>
              <a:rPr lang="en-US" altLang="zh-CN"/>
              <a:t>MongoDB</a:t>
            </a:r>
            <a:r>
              <a:rPr lang="zh-CN" altLang="en-US"/>
              <a:t>将文档分组为块，每个块由给定片键特定范围内的文档组成，一个块只存在一个分片上。在进行写入和删除的操作的时候，块内的文档数量和大小可能会发生变化，某个块增长到一定程度，</a:t>
            </a:r>
            <a:r>
              <a:rPr lang="en-US" altLang="zh-CN"/>
              <a:t>MongoDB</a:t>
            </a:r>
            <a:r>
              <a:rPr lang="zh-CN" altLang="en-US"/>
              <a:t>会自动将其拆分为两个较小的块。</a:t>
            </a:r>
            <a:r>
              <a:rPr lang="en-US" altLang="zh-CN"/>
              <a:t>chunk</a:t>
            </a:r>
            <a:r>
              <a:rPr lang="zh-CN" altLang="en-US"/>
              <a:t>默认的大小是</a:t>
            </a:r>
            <a:r>
              <a:rPr lang="en-US" altLang="zh-CN"/>
              <a:t>64M</a:t>
            </a:r>
            <a:r>
              <a:rPr lang="zh-CN" altLang="en-US"/>
              <a:t>，范围在</a:t>
            </a:r>
            <a:r>
              <a:rPr lang="en-US" altLang="zh-CN"/>
              <a:t>1-1024M,</a:t>
            </a:r>
            <a:r>
              <a:rPr lang="zh-CN" altLang="en-US"/>
              <a:t>块的范围为左闭又开即 </a:t>
            </a:r>
            <a:r>
              <a:rPr lang="en-US" altLang="zh-CN"/>
              <a:t>[start,end</a:t>
            </a:r>
            <a:r>
              <a:rPr lang="en-US" altLang="zh-CN" smtClean="0"/>
              <a:t>)</a:t>
            </a:r>
            <a:r>
              <a:rPr lang="zh-CN" altLang="en-US"/>
              <a:t>。单文档无法被拆分，因此单文档大小不能超过这一限制。</a:t>
            </a:r>
          </a:p>
        </p:txBody>
      </p:sp>
      <p:pic>
        <p:nvPicPr>
          <p:cNvPr id="13" name="图片 12"/>
          <p:cNvPicPr>
            <a:picLocks noChangeAspect="1"/>
          </p:cNvPicPr>
          <p:nvPr/>
        </p:nvPicPr>
        <p:blipFill>
          <a:blip r:embed="rId2"/>
          <a:stretch>
            <a:fillRect/>
          </a:stretch>
        </p:blipFill>
        <p:spPr>
          <a:xfrm>
            <a:off x="841871" y="2166980"/>
            <a:ext cx="9998726" cy="3114504"/>
          </a:xfrm>
          <a:prstGeom prst="rect">
            <a:avLst/>
          </a:prstGeom>
        </p:spPr>
      </p:pic>
      <p:sp>
        <p:nvSpPr>
          <p:cNvPr id="2" name="矩形 1"/>
          <p:cNvSpPr/>
          <p:nvPr/>
        </p:nvSpPr>
        <p:spPr>
          <a:xfrm>
            <a:off x="617862" y="5472155"/>
            <a:ext cx="10641377" cy="1200329"/>
          </a:xfrm>
          <a:prstGeom prst="rect">
            <a:avLst/>
          </a:prstGeom>
        </p:spPr>
        <p:txBody>
          <a:bodyPr wrap="square">
            <a:spAutoFit/>
          </a:bodyPr>
          <a:lstStyle/>
          <a:p>
            <a:r>
              <a:rPr lang="zh-CN" altLang="en-US"/>
              <a:t>如上图所示，假设集合根据</a:t>
            </a:r>
            <a:r>
              <a:rPr lang="en-US" altLang="zh-CN"/>
              <a:t>x</a:t>
            </a:r>
            <a:r>
              <a:rPr lang="zh-CN" altLang="en-US"/>
              <a:t>字段来分片，</a:t>
            </a:r>
            <a:r>
              <a:rPr lang="en-US" altLang="zh-CN"/>
              <a:t>x</a:t>
            </a:r>
            <a:r>
              <a:rPr lang="zh-CN" altLang="en-US"/>
              <a:t>的取值范围为</a:t>
            </a:r>
            <a:r>
              <a:rPr lang="en-US" altLang="zh-CN"/>
              <a:t>[minKey, maxKey]</a:t>
            </a:r>
            <a:r>
              <a:rPr lang="zh-CN" altLang="en-US"/>
              <a:t>（</a:t>
            </a:r>
            <a:r>
              <a:rPr lang="en-US" altLang="zh-CN"/>
              <a:t>x</a:t>
            </a:r>
            <a:r>
              <a:rPr lang="zh-CN" altLang="en-US"/>
              <a:t>为整型，这里的</a:t>
            </a:r>
            <a:r>
              <a:rPr lang="en-US" altLang="zh-CN"/>
              <a:t>minKey</a:t>
            </a:r>
            <a:r>
              <a:rPr lang="zh-CN" altLang="en-US"/>
              <a:t>、</a:t>
            </a:r>
            <a:r>
              <a:rPr lang="en-US" altLang="zh-CN"/>
              <a:t>maxKey</a:t>
            </a:r>
            <a:r>
              <a:rPr lang="zh-CN" altLang="en-US"/>
              <a:t>为整型的最小值和最大值），将整个取值范围划分为多个</a:t>
            </a:r>
            <a:r>
              <a:rPr lang="en-US" altLang="zh-CN"/>
              <a:t>chunk</a:t>
            </a:r>
            <a:r>
              <a:rPr lang="zh-CN" altLang="en-US"/>
              <a:t>，每个</a:t>
            </a:r>
            <a:r>
              <a:rPr lang="en-US" altLang="zh-CN"/>
              <a:t>chunk</a:t>
            </a:r>
            <a:r>
              <a:rPr lang="zh-CN" altLang="en-US"/>
              <a:t>（默认配置为</a:t>
            </a:r>
            <a:r>
              <a:rPr lang="en-US" altLang="zh-CN"/>
              <a:t>64MB</a:t>
            </a:r>
            <a:r>
              <a:rPr lang="zh-CN" altLang="en-US"/>
              <a:t>）包含其中一小段的数据：</a:t>
            </a:r>
          </a:p>
          <a:p>
            <a:r>
              <a:rPr lang="zh-CN" altLang="en-US"/>
              <a:t>如</a:t>
            </a:r>
            <a:r>
              <a:rPr lang="en-US" altLang="zh-CN"/>
              <a:t>Chunk1</a:t>
            </a:r>
            <a:r>
              <a:rPr lang="zh-CN" altLang="en-US"/>
              <a:t>包含</a:t>
            </a:r>
            <a:r>
              <a:rPr lang="en-US" altLang="zh-CN"/>
              <a:t>x</a:t>
            </a:r>
            <a:r>
              <a:rPr lang="zh-CN" altLang="en-US"/>
              <a:t>的取值在</a:t>
            </a:r>
            <a:r>
              <a:rPr lang="en-US" altLang="zh-CN"/>
              <a:t>[minKey, -75)</a:t>
            </a:r>
            <a:r>
              <a:rPr lang="zh-CN" altLang="en-US"/>
              <a:t>的所有文档，而</a:t>
            </a:r>
            <a:r>
              <a:rPr lang="en-US" altLang="zh-CN"/>
              <a:t>Chunk2</a:t>
            </a:r>
            <a:r>
              <a:rPr lang="zh-CN" altLang="en-US"/>
              <a:t>包含</a:t>
            </a:r>
            <a:r>
              <a:rPr lang="en-US" altLang="zh-CN"/>
              <a:t>x</a:t>
            </a:r>
            <a:r>
              <a:rPr lang="zh-CN" altLang="en-US"/>
              <a:t>取值在</a:t>
            </a:r>
            <a:r>
              <a:rPr lang="en-US" altLang="zh-CN"/>
              <a:t>[-75, 25)</a:t>
            </a:r>
            <a:r>
              <a:rPr lang="zh-CN" altLang="en-US"/>
              <a:t>之间的所有文档</a:t>
            </a:r>
          </a:p>
        </p:txBody>
      </p:sp>
    </p:spTree>
    <p:extLst>
      <p:ext uri="{BB962C8B-B14F-4D97-AF65-F5344CB8AC3E}">
        <p14:creationId xmlns:p14="http://schemas.microsoft.com/office/powerpoint/2010/main" val="4131337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哈希分片</a:t>
            </a:r>
            <a:endParaRPr lang="zh-CN" altLang="en-US"/>
          </a:p>
        </p:txBody>
      </p:sp>
      <p:pic>
        <p:nvPicPr>
          <p:cNvPr id="6" name="图片 5"/>
          <p:cNvPicPr>
            <a:picLocks noChangeAspect="1"/>
          </p:cNvPicPr>
          <p:nvPr/>
        </p:nvPicPr>
        <p:blipFill>
          <a:blip r:embed="rId2"/>
          <a:stretch>
            <a:fillRect/>
          </a:stretch>
        </p:blipFill>
        <p:spPr>
          <a:xfrm>
            <a:off x="1112657" y="2629688"/>
            <a:ext cx="8891308" cy="3176201"/>
          </a:xfrm>
          <a:prstGeom prst="rect">
            <a:avLst/>
          </a:prstGeom>
        </p:spPr>
      </p:pic>
      <p:sp>
        <p:nvSpPr>
          <p:cNvPr id="7" name="矩形 6"/>
          <p:cNvSpPr/>
          <p:nvPr/>
        </p:nvSpPr>
        <p:spPr>
          <a:xfrm>
            <a:off x="838200" y="883844"/>
            <a:ext cx="10515600" cy="1477328"/>
          </a:xfrm>
          <a:prstGeom prst="rect">
            <a:avLst/>
          </a:prstGeom>
        </p:spPr>
        <p:txBody>
          <a:bodyPr wrap="square">
            <a:spAutoFit/>
          </a:bodyPr>
          <a:lstStyle/>
          <a:p>
            <a:r>
              <a:rPr lang="en-US" altLang="zh-CN" smtClean="0"/>
              <a:t>Hash</a:t>
            </a:r>
            <a:r>
              <a:rPr lang="zh-CN" altLang="en-US"/>
              <a:t>分块</a:t>
            </a:r>
            <a:r>
              <a:rPr lang="zh-CN" altLang="en-US" smtClean="0"/>
              <a:t>是</a:t>
            </a:r>
            <a:r>
              <a:rPr lang="zh-CN" altLang="en-US"/>
              <a:t>根据用户的 </a:t>
            </a:r>
            <a:r>
              <a:rPr lang="en-US" altLang="zh-CN"/>
              <a:t>ShardKey </a:t>
            </a:r>
            <a:r>
              <a:rPr lang="zh-CN" altLang="en-US"/>
              <a:t>先计算出</a:t>
            </a:r>
            <a:r>
              <a:rPr lang="en-US" altLang="zh-CN"/>
              <a:t>hash</a:t>
            </a:r>
            <a:r>
              <a:rPr lang="zh-CN" altLang="en-US"/>
              <a:t>值（</a:t>
            </a:r>
            <a:r>
              <a:rPr lang="en-US" altLang="zh-CN"/>
              <a:t>64bit</a:t>
            </a:r>
            <a:r>
              <a:rPr lang="zh-CN" altLang="en-US"/>
              <a:t>整型），再根据</a:t>
            </a:r>
            <a:r>
              <a:rPr lang="en-US" altLang="zh-CN"/>
              <a:t>hash</a:t>
            </a:r>
            <a:r>
              <a:rPr lang="zh-CN" altLang="en-US"/>
              <a:t>值按照范围分片的策略将文档分布到不同的 </a:t>
            </a:r>
            <a:r>
              <a:rPr lang="en-US" altLang="zh-CN"/>
              <a:t>chunk</a:t>
            </a:r>
            <a:r>
              <a:rPr lang="zh-CN" altLang="en-US"/>
              <a:t>。</a:t>
            </a:r>
          </a:p>
          <a:p>
            <a:r>
              <a:rPr lang="zh-CN" altLang="en-US"/>
              <a:t>由于 </a:t>
            </a:r>
            <a:r>
              <a:rPr lang="en-US" altLang="zh-CN"/>
              <a:t>hash</a:t>
            </a:r>
            <a:r>
              <a:rPr lang="zh-CN" altLang="en-US"/>
              <a:t>值的计算是随机的，因此 </a:t>
            </a:r>
            <a:r>
              <a:rPr lang="en-US" altLang="zh-CN"/>
              <a:t>Hash </a:t>
            </a:r>
            <a:r>
              <a:rPr lang="zh-CN" altLang="en-US"/>
              <a:t>分片具有很好的离散性，可以将数据随机分发到不同的 </a:t>
            </a:r>
            <a:r>
              <a:rPr lang="en-US" altLang="zh-CN"/>
              <a:t>chunk </a:t>
            </a:r>
            <a:r>
              <a:rPr lang="zh-CN" altLang="en-US"/>
              <a:t>上。 </a:t>
            </a:r>
            <a:r>
              <a:rPr lang="en-US" altLang="zh-CN"/>
              <a:t>Hash </a:t>
            </a:r>
            <a:r>
              <a:rPr lang="zh-CN" altLang="en-US"/>
              <a:t>分片可以充分的扩展写能力，弥补了范围分片的不足，但不能高效的服务范围查询，所有的范围查询要查询多个 </a:t>
            </a:r>
            <a:r>
              <a:rPr lang="en-US" altLang="zh-CN"/>
              <a:t>chunk </a:t>
            </a:r>
            <a:r>
              <a:rPr lang="zh-CN" altLang="en-US"/>
              <a:t>才能找出满足条件的文档。</a:t>
            </a:r>
          </a:p>
        </p:txBody>
      </p:sp>
    </p:spTree>
    <p:extLst>
      <p:ext uri="{BB962C8B-B14F-4D97-AF65-F5344CB8AC3E}">
        <p14:creationId xmlns:p14="http://schemas.microsoft.com/office/powerpoint/2010/main" val="1784048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配置具体</a:t>
            </a:r>
            <a:r>
              <a:rPr lang="en-US" altLang="zh-CN"/>
              <a:t>collection</a:t>
            </a:r>
            <a:r>
              <a:rPr lang="zh-CN" altLang="en-US"/>
              <a:t>的分片策略</a:t>
            </a:r>
          </a:p>
        </p:txBody>
      </p:sp>
      <p:sp>
        <p:nvSpPr>
          <p:cNvPr id="3" name="矩形 2"/>
          <p:cNvSpPr/>
          <p:nvPr/>
        </p:nvSpPr>
        <p:spPr>
          <a:xfrm>
            <a:off x="838200" y="1418789"/>
            <a:ext cx="10911214" cy="4524315"/>
          </a:xfrm>
          <a:prstGeom prst="rect">
            <a:avLst/>
          </a:prstGeom>
          <a:ln>
            <a:solidFill>
              <a:srgbClr val="00B0F0"/>
            </a:solidFill>
          </a:ln>
        </p:spPr>
        <p:txBody>
          <a:bodyPr wrap="square">
            <a:spAutoFit/>
          </a:bodyPr>
          <a:lstStyle/>
          <a:p>
            <a:r>
              <a:rPr lang="zh-CN" altLang="en-US">
                <a:latin typeface="Consolas" panose="020B0609020204030204" pitchFamily="49" charset="0"/>
              </a:rPr>
              <a:t>登录</a:t>
            </a:r>
            <a:r>
              <a:rPr lang="en-US" altLang="zh-CN">
                <a:latin typeface="Consolas" panose="020B0609020204030204" pitchFamily="49" charset="0"/>
              </a:rPr>
              <a:t>mongos</a:t>
            </a:r>
            <a:r>
              <a:rPr lang="zh-CN" altLang="en-US">
                <a:latin typeface="Consolas" panose="020B0609020204030204" pitchFamily="49" charset="0"/>
              </a:rPr>
              <a:t>服务器</a:t>
            </a:r>
            <a:r>
              <a:rPr lang="zh-CN" altLang="en-US" smtClean="0">
                <a:latin typeface="Consolas" panose="020B0609020204030204" pitchFamily="49" charset="0"/>
              </a:rPr>
              <a:t>：</a:t>
            </a:r>
            <a:endParaRPr lang="en-US" altLang="zh-CN" smtClean="0">
              <a:latin typeface="Consolas" panose="020B0609020204030204" pitchFamily="49" charset="0"/>
            </a:endParaRPr>
          </a:p>
          <a:p>
            <a:endParaRPr lang="zh-CN" altLang="en-US">
              <a:latin typeface="Consolas" panose="020B0609020204030204" pitchFamily="49" charset="0"/>
            </a:endParaRPr>
          </a:p>
          <a:p>
            <a:r>
              <a:rPr lang="en-US" altLang="zh-CN">
                <a:latin typeface="Consolas" panose="020B0609020204030204" pitchFamily="49" charset="0"/>
              </a:rPr>
              <a:t>mongo --port=27019</a:t>
            </a:r>
          </a:p>
          <a:p>
            <a:r>
              <a:rPr lang="en-US" altLang="zh-CN">
                <a:latin typeface="Consolas" panose="020B0609020204030204" pitchFamily="49" charset="0"/>
              </a:rPr>
              <a:t>use admin</a:t>
            </a:r>
          </a:p>
          <a:p>
            <a:r>
              <a:rPr lang="en-US" altLang="zh-CN">
                <a:latin typeface="Consolas" panose="020B0609020204030204" pitchFamily="49" charset="0"/>
              </a:rPr>
              <a:t>sh.addShard("shard1/192.168.20.70:27017,192.168.20.71:27017,192.168.20.72:27017");</a:t>
            </a:r>
          </a:p>
          <a:p>
            <a:r>
              <a:rPr lang="en-US" altLang="zh-CN">
                <a:latin typeface="Consolas" panose="020B0609020204030204" pitchFamily="49" charset="0"/>
              </a:rPr>
              <a:t>sh.addShard("shard2/192.168.20.70:27020,192.168.20.71:27020,192.168.20.72:27020");</a:t>
            </a:r>
          </a:p>
          <a:p>
            <a:r>
              <a:rPr lang="en-US" altLang="zh-CN">
                <a:latin typeface="Consolas" panose="020B0609020204030204" pitchFamily="49" charset="0"/>
              </a:rPr>
              <a:t>sh.addShard("shard3/192.168.20.70:27021,192.168.20.71:27021,192.168.20.72:27021");</a:t>
            </a:r>
          </a:p>
          <a:p>
            <a:endParaRPr lang="en-US" altLang="zh-CN" smtClean="0">
              <a:latin typeface="Consolas" panose="020B0609020204030204" pitchFamily="49" charset="0"/>
            </a:endParaRPr>
          </a:p>
          <a:p>
            <a:r>
              <a:rPr lang="zh-CN" altLang="en-US" smtClean="0">
                <a:latin typeface="Consolas" panose="020B0609020204030204" pitchFamily="49" charset="0"/>
              </a:rPr>
              <a:t>然后</a:t>
            </a:r>
            <a:r>
              <a:rPr lang="zh-CN" altLang="en-US">
                <a:latin typeface="Consolas" panose="020B0609020204030204" pitchFamily="49" charset="0"/>
              </a:rPr>
              <a:t>在</a:t>
            </a:r>
            <a:r>
              <a:rPr lang="en-US" altLang="zh-CN">
                <a:latin typeface="Consolas" panose="020B0609020204030204" pitchFamily="49" charset="0"/>
              </a:rPr>
              <a:t>mongos</a:t>
            </a:r>
            <a:r>
              <a:rPr lang="zh-CN" altLang="en-US">
                <a:latin typeface="Consolas" panose="020B0609020204030204" pitchFamily="49" charset="0"/>
              </a:rPr>
              <a:t>上为具体的数据库配置</a:t>
            </a:r>
            <a:r>
              <a:rPr lang="en-US" altLang="zh-CN">
                <a:latin typeface="Consolas" panose="020B0609020204030204" pitchFamily="49" charset="0"/>
              </a:rPr>
              <a:t>sharding:</a:t>
            </a:r>
          </a:p>
          <a:p>
            <a:endParaRPr lang="en-US" altLang="zh-CN" smtClean="0">
              <a:latin typeface="Consolas" panose="020B0609020204030204" pitchFamily="49" charset="0"/>
            </a:endParaRPr>
          </a:p>
          <a:p>
            <a:r>
              <a:rPr lang="en-US" altLang="zh-CN" smtClean="0">
                <a:latin typeface="Consolas" panose="020B0609020204030204" pitchFamily="49" charset="0"/>
              </a:rPr>
              <a:t>sh.enableSharding</a:t>
            </a:r>
            <a:r>
              <a:rPr lang="en-US" altLang="zh-CN">
                <a:latin typeface="Consolas" panose="020B0609020204030204" pitchFamily="49" charset="0"/>
              </a:rPr>
              <a:t>("test") --</a:t>
            </a:r>
            <a:r>
              <a:rPr lang="zh-CN" altLang="en-US">
                <a:latin typeface="Consolas" panose="020B0609020204030204" pitchFamily="49" charset="0"/>
              </a:rPr>
              <a:t>允许</a:t>
            </a:r>
            <a:r>
              <a:rPr lang="en-US" altLang="zh-CN">
                <a:latin typeface="Consolas" panose="020B0609020204030204" pitchFamily="49" charset="0"/>
              </a:rPr>
              <a:t>test</a:t>
            </a:r>
            <a:r>
              <a:rPr lang="zh-CN" altLang="en-US">
                <a:latin typeface="Consolas" panose="020B0609020204030204" pitchFamily="49" charset="0"/>
              </a:rPr>
              <a:t>数据库进行</a:t>
            </a:r>
            <a:r>
              <a:rPr lang="en-US" altLang="zh-CN">
                <a:latin typeface="Consolas" panose="020B0609020204030204" pitchFamily="49" charset="0"/>
              </a:rPr>
              <a:t>sharding</a:t>
            </a:r>
          </a:p>
          <a:p>
            <a:endParaRPr lang="en-US" altLang="zh-CN" smtClean="0">
              <a:latin typeface="Consolas" panose="020B0609020204030204" pitchFamily="49" charset="0"/>
            </a:endParaRPr>
          </a:p>
          <a:p>
            <a:r>
              <a:rPr lang="en-US" altLang="zh-CN" smtClean="0">
                <a:latin typeface="Consolas" panose="020B0609020204030204" pitchFamily="49" charset="0"/>
              </a:rPr>
              <a:t>sh.shardCollection</a:t>
            </a:r>
            <a:r>
              <a:rPr lang="en-US" altLang="zh-CN">
                <a:latin typeface="Consolas" panose="020B0609020204030204" pitchFamily="49" charset="0"/>
              </a:rPr>
              <a:t>("test.t",{id:"hashed"}) --</a:t>
            </a:r>
            <a:r>
              <a:rPr lang="zh-CN" altLang="en-US">
                <a:latin typeface="Consolas" panose="020B0609020204030204" pitchFamily="49" charset="0"/>
              </a:rPr>
              <a:t>对</a:t>
            </a:r>
            <a:r>
              <a:rPr lang="en-US" altLang="zh-CN">
                <a:latin typeface="Consolas" panose="020B0609020204030204" pitchFamily="49" charset="0"/>
              </a:rPr>
              <a:t>test.t</a:t>
            </a:r>
            <a:r>
              <a:rPr lang="zh-CN" altLang="en-US">
                <a:latin typeface="Consolas" panose="020B0609020204030204" pitchFamily="49" charset="0"/>
              </a:rPr>
              <a:t>集合以</a:t>
            </a:r>
            <a:r>
              <a:rPr lang="en-US" altLang="zh-CN">
                <a:latin typeface="Consolas" panose="020B0609020204030204" pitchFamily="49" charset="0"/>
              </a:rPr>
              <a:t>id</a:t>
            </a:r>
            <a:r>
              <a:rPr lang="zh-CN" altLang="en-US">
                <a:latin typeface="Consolas" panose="020B0609020204030204" pitchFamily="49" charset="0"/>
              </a:rPr>
              <a:t>列为</a:t>
            </a:r>
            <a:r>
              <a:rPr lang="en-US" altLang="zh-CN">
                <a:latin typeface="Consolas" panose="020B0609020204030204" pitchFamily="49" charset="0"/>
              </a:rPr>
              <a:t>shard key</a:t>
            </a:r>
            <a:r>
              <a:rPr lang="zh-CN" altLang="en-US" smtClean="0">
                <a:latin typeface="Consolas" panose="020B0609020204030204" pitchFamily="49" charset="0"/>
              </a:rPr>
              <a:t>进行哈希分片</a:t>
            </a:r>
            <a:endParaRPr lang="en-US" altLang="zh-CN" smtClean="0">
              <a:latin typeface="Consolas" panose="020B0609020204030204" pitchFamily="49" charset="0"/>
            </a:endParaRPr>
          </a:p>
          <a:p>
            <a:endParaRPr lang="en-US" altLang="zh-CN" smtClean="0">
              <a:latin typeface="Consolas" panose="020B0609020204030204" pitchFamily="49" charset="0"/>
            </a:endParaRPr>
          </a:p>
          <a:p>
            <a:r>
              <a:rPr lang="en-US" altLang="zh-CN" smtClean="0">
                <a:latin typeface="Consolas" panose="020B0609020204030204" pitchFamily="49" charset="0"/>
              </a:rPr>
              <a:t>sh.shardCollection</a:t>
            </a:r>
            <a:r>
              <a:rPr lang="en-US" altLang="zh-CN">
                <a:latin typeface="Consolas" panose="020B0609020204030204" pitchFamily="49" charset="0"/>
              </a:rPr>
              <a:t>("test.t",{id:1}) --</a:t>
            </a:r>
            <a:r>
              <a:rPr lang="zh-CN" altLang="en-US">
                <a:latin typeface="Consolas" panose="020B0609020204030204" pitchFamily="49" charset="0"/>
              </a:rPr>
              <a:t>对</a:t>
            </a:r>
            <a:r>
              <a:rPr lang="en-US" altLang="zh-CN">
                <a:latin typeface="Consolas" panose="020B0609020204030204" pitchFamily="49" charset="0"/>
              </a:rPr>
              <a:t>test.t</a:t>
            </a:r>
            <a:r>
              <a:rPr lang="zh-CN" altLang="en-US">
                <a:latin typeface="Consolas" panose="020B0609020204030204" pitchFamily="49" charset="0"/>
              </a:rPr>
              <a:t>集合以</a:t>
            </a:r>
            <a:r>
              <a:rPr lang="en-US" altLang="zh-CN">
                <a:latin typeface="Consolas" panose="020B0609020204030204" pitchFamily="49" charset="0"/>
              </a:rPr>
              <a:t>id</a:t>
            </a:r>
            <a:r>
              <a:rPr lang="zh-CN" altLang="en-US">
                <a:latin typeface="Consolas" panose="020B0609020204030204" pitchFamily="49" charset="0"/>
              </a:rPr>
              <a:t>列为</a:t>
            </a:r>
            <a:r>
              <a:rPr lang="en-US" altLang="zh-CN">
                <a:latin typeface="Consolas" panose="020B0609020204030204" pitchFamily="49" charset="0"/>
              </a:rPr>
              <a:t>shard key</a:t>
            </a:r>
            <a:r>
              <a:rPr lang="zh-CN" altLang="en-US" smtClean="0">
                <a:latin typeface="Consolas" panose="020B0609020204030204" pitchFamily="49" charset="0"/>
              </a:rPr>
              <a:t>进行范围分片</a:t>
            </a:r>
            <a:endParaRPr lang="en-US" altLang="zh-CN">
              <a:latin typeface="Consolas" panose="020B0609020204030204" pitchFamily="49" charset="0"/>
            </a:endParaRPr>
          </a:p>
          <a:p>
            <a:endParaRPr lang="en-US" altLang="zh-CN">
              <a:latin typeface="Consolas" panose="020B0609020204030204" pitchFamily="49" charset="0"/>
            </a:endParaRPr>
          </a:p>
        </p:txBody>
      </p:sp>
    </p:spTree>
    <p:extLst>
      <p:ext uri="{BB962C8B-B14F-4D97-AF65-F5344CB8AC3E}">
        <p14:creationId xmlns:p14="http://schemas.microsoft.com/office/powerpoint/2010/main" val="906678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Zone</a:t>
            </a:r>
            <a:r>
              <a:rPr lang="zh-CN" altLang="en-US" smtClean="0"/>
              <a:t>分片策略</a:t>
            </a:r>
            <a:endParaRPr lang="zh-CN" altLang="en-US"/>
          </a:p>
        </p:txBody>
      </p:sp>
      <p:sp>
        <p:nvSpPr>
          <p:cNvPr id="3" name="矩形 2"/>
          <p:cNvSpPr/>
          <p:nvPr/>
        </p:nvSpPr>
        <p:spPr>
          <a:xfrm>
            <a:off x="838199" y="966651"/>
            <a:ext cx="10723323" cy="1754326"/>
          </a:xfrm>
          <a:prstGeom prst="rect">
            <a:avLst/>
          </a:prstGeom>
        </p:spPr>
        <p:txBody>
          <a:bodyPr wrap="square">
            <a:spAutoFit/>
          </a:bodyPr>
          <a:lstStyle/>
          <a:p>
            <a:r>
              <a:rPr lang="zh-CN" altLang="en-US"/>
              <a:t>简单来说</a:t>
            </a:r>
            <a:r>
              <a:rPr lang="en-US" altLang="zh-CN"/>
              <a:t>Zone</a:t>
            </a:r>
            <a:r>
              <a:rPr lang="zh-CN" altLang="en-US"/>
              <a:t>实际上像是一种标签选择机制</a:t>
            </a:r>
            <a:r>
              <a:rPr lang="en-US" altLang="zh-CN"/>
              <a:t>(</a:t>
            </a:r>
            <a:r>
              <a:rPr lang="zh-CN" altLang="en-US"/>
              <a:t>在</a:t>
            </a:r>
            <a:r>
              <a:rPr lang="en-US" altLang="zh-CN"/>
              <a:t>MongoDB</a:t>
            </a:r>
            <a:r>
              <a:rPr lang="zh-CN" altLang="en-US"/>
              <a:t>命令中也确实被称为</a:t>
            </a:r>
            <a:r>
              <a:rPr lang="en-US" altLang="zh-CN"/>
              <a:t>Tag)</a:t>
            </a:r>
            <a:r>
              <a:rPr lang="zh-CN" altLang="en-US"/>
              <a:t>，你为一定范围内的片键制定一个</a:t>
            </a:r>
            <a:r>
              <a:rPr lang="en-US" altLang="zh-CN"/>
              <a:t>Zone</a:t>
            </a:r>
            <a:r>
              <a:rPr lang="zh-CN" altLang="en-US"/>
              <a:t>，然后再将一些分片加入到这个</a:t>
            </a:r>
            <a:r>
              <a:rPr lang="en-US" altLang="zh-CN"/>
              <a:t>Zone</a:t>
            </a:r>
            <a:r>
              <a:rPr lang="zh-CN" altLang="en-US"/>
              <a:t>中，于是这一范围内的数据最终就将存储在这个</a:t>
            </a:r>
            <a:r>
              <a:rPr lang="en-US" altLang="zh-CN"/>
              <a:t>Zone</a:t>
            </a:r>
            <a:r>
              <a:rPr lang="zh-CN" altLang="en-US"/>
              <a:t>中的分片上。由此也容易看出，</a:t>
            </a:r>
            <a:r>
              <a:rPr lang="en-US" altLang="zh-CN"/>
              <a:t>Zone</a:t>
            </a:r>
            <a:r>
              <a:rPr lang="zh-CN" altLang="en-US"/>
              <a:t>指定的范围不能有交集。</a:t>
            </a:r>
          </a:p>
          <a:p>
            <a:endParaRPr lang="zh-CN" altLang="en-US"/>
          </a:p>
          <a:p>
            <a:r>
              <a:rPr lang="zh-CN" altLang="en-US"/>
              <a:t>分片内的均衡器在分片间移动</a:t>
            </a:r>
            <a:r>
              <a:rPr lang="en-US" altLang="zh-CN"/>
              <a:t>Chunk</a:t>
            </a:r>
            <a:r>
              <a:rPr lang="zh-CN" altLang="en-US"/>
              <a:t>时，范围内的数据仅会在同一</a:t>
            </a:r>
            <a:r>
              <a:rPr lang="en-US" altLang="zh-CN"/>
              <a:t>Zone</a:t>
            </a:r>
            <a:r>
              <a:rPr lang="zh-CN" altLang="en-US"/>
              <a:t>的分片间移动，以保证分布的合法性，对于那些没有被</a:t>
            </a:r>
            <a:r>
              <a:rPr lang="en-US" altLang="zh-CN"/>
              <a:t>Zone</a:t>
            </a:r>
            <a:r>
              <a:rPr lang="zh-CN" altLang="en-US"/>
              <a:t>限制的</a:t>
            </a:r>
            <a:r>
              <a:rPr lang="en-US" altLang="zh-CN"/>
              <a:t>Chunk</a:t>
            </a:r>
            <a:r>
              <a:rPr lang="zh-CN" altLang="en-US"/>
              <a:t>，则可能出现在任意分片上。</a:t>
            </a:r>
          </a:p>
        </p:txBody>
      </p:sp>
      <p:pic>
        <p:nvPicPr>
          <p:cNvPr id="5" name="图片 4"/>
          <p:cNvPicPr>
            <a:picLocks noChangeAspect="1"/>
          </p:cNvPicPr>
          <p:nvPr/>
        </p:nvPicPr>
        <p:blipFill>
          <a:blip r:embed="rId2"/>
          <a:stretch>
            <a:fillRect/>
          </a:stretch>
        </p:blipFill>
        <p:spPr>
          <a:xfrm>
            <a:off x="2370549" y="2808659"/>
            <a:ext cx="7658622" cy="3899217"/>
          </a:xfrm>
          <a:prstGeom prst="rect">
            <a:avLst/>
          </a:prstGeom>
        </p:spPr>
      </p:pic>
    </p:spTree>
    <p:extLst>
      <p:ext uri="{BB962C8B-B14F-4D97-AF65-F5344CB8AC3E}">
        <p14:creationId xmlns:p14="http://schemas.microsoft.com/office/powerpoint/2010/main" val="257090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Zone</a:t>
            </a:r>
            <a:r>
              <a:rPr lang="zh-CN" altLang="en-US" smtClean="0"/>
              <a:t>分片策略</a:t>
            </a:r>
            <a:endParaRPr lang="zh-CN" altLang="en-US"/>
          </a:p>
        </p:txBody>
      </p:sp>
      <p:sp>
        <p:nvSpPr>
          <p:cNvPr id="4" name="矩形 3"/>
          <p:cNvSpPr/>
          <p:nvPr/>
        </p:nvSpPr>
        <p:spPr>
          <a:xfrm>
            <a:off x="838200" y="969480"/>
            <a:ext cx="10360068" cy="1015663"/>
          </a:xfrm>
          <a:prstGeom prst="rect">
            <a:avLst/>
          </a:prstGeom>
        </p:spPr>
        <p:txBody>
          <a:bodyPr wrap="square">
            <a:spAutoFit/>
          </a:bodyPr>
          <a:lstStyle/>
          <a:p>
            <a:r>
              <a:rPr lang="zh-CN" altLang="en-US" sz="2000"/>
              <a:t>比如在官方文档上的例子就利用</a:t>
            </a:r>
            <a:r>
              <a:rPr lang="en-US" altLang="zh-CN" sz="2000"/>
              <a:t>Zone</a:t>
            </a:r>
            <a:r>
              <a:rPr lang="zh-CN" altLang="en-US" sz="2000"/>
              <a:t>来实现了一个基于地理位置的分片控制，将北美注册的用户引导至位于北美的</a:t>
            </a:r>
            <a:r>
              <a:rPr lang="en-US" altLang="zh-CN" sz="2000"/>
              <a:t>Zone</a:t>
            </a:r>
            <a:r>
              <a:rPr lang="zh-CN" altLang="en-US" sz="2000"/>
              <a:t>分片上，欧洲注册的用户引导至位于欧洲的</a:t>
            </a:r>
            <a:r>
              <a:rPr lang="en-US" altLang="zh-CN" sz="2000"/>
              <a:t>Zone</a:t>
            </a:r>
            <a:r>
              <a:rPr lang="zh-CN" altLang="en-US" sz="2000"/>
              <a:t>分片上，从而提升了集群的响应速度和容错性。</a:t>
            </a:r>
          </a:p>
        </p:txBody>
      </p:sp>
      <p:pic>
        <p:nvPicPr>
          <p:cNvPr id="6" name="图片 5"/>
          <p:cNvPicPr>
            <a:picLocks noChangeAspect="1"/>
          </p:cNvPicPr>
          <p:nvPr/>
        </p:nvPicPr>
        <p:blipFill>
          <a:blip r:embed="rId2"/>
          <a:stretch>
            <a:fillRect/>
          </a:stretch>
        </p:blipFill>
        <p:spPr>
          <a:xfrm>
            <a:off x="1974741" y="2138037"/>
            <a:ext cx="8086986" cy="4168549"/>
          </a:xfrm>
          <a:prstGeom prst="rect">
            <a:avLst/>
          </a:prstGeom>
        </p:spPr>
      </p:pic>
    </p:spTree>
    <p:extLst>
      <p:ext uri="{BB962C8B-B14F-4D97-AF65-F5344CB8AC3E}">
        <p14:creationId xmlns:p14="http://schemas.microsoft.com/office/powerpoint/2010/main" val="150383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Zone</a:t>
            </a:r>
            <a:r>
              <a:rPr lang="zh-CN" altLang="en-US" smtClean="0"/>
              <a:t>配置实例</a:t>
            </a:r>
            <a:endParaRPr lang="zh-CN" altLang="en-US"/>
          </a:p>
        </p:txBody>
      </p:sp>
      <p:sp>
        <p:nvSpPr>
          <p:cNvPr id="3" name="矩形 2"/>
          <p:cNvSpPr/>
          <p:nvPr/>
        </p:nvSpPr>
        <p:spPr>
          <a:xfrm>
            <a:off x="838199" y="1459220"/>
            <a:ext cx="10610589" cy="4247317"/>
          </a:xfrm>
          <a:prstGeom prst="rect">
            <a:avLst/>
          </a:prstGeom>
          <a:ln>
            <a:solidFill>
              <a:srgbClr val="00B0F0"/>
            </a:solidFill>
          </a:ln>
        </p:spPr>
        <p:txBody>
          <a:bodyPr wrap="square">
            <a:spAutoFit/>
          </a:bodyPr>
          <a:lstStyle/>
          <a:p>
            <a:r>
              <a:rPr lang="en-US" altLang="zh-CN">
                <a:latin typeface="Consolas" panose="020B0609020204030204" pitchFamily="49" charset="0"/>
              </a:rPr>
              <a:t>// </a:t>
            </a:r>
            <a:r>
              <a:rPr lang="zh-CN" altLang="en-US">
                <a:latin typeface="Consolas" panose="020B0609020204030204" pitchFamily="49" charset="0"/>
              </a:rPr>
              <a:t>将分片添加进一个</a:t>
            </a:r>
            <a:r>
              <a:rPr lang="en-US" altLang="zh-CN" smtClean="0">
                <a:latin typeface="Consolas" panose="020B0609020204030204" pitchFamily="49" charset="0"/>
              </a:rPr>
              <a:t>Zone</a:t>
            </a:r>
          </a:p>
          <a:p>
            <a:endParaRPr lang="en-US" altLang="zh-CN">
              <a:latin typeface="Consolas" panose="020B0609020204030204" pitchFamily="49" charset="0"/>
            </a:endParaRPr>
          </a:p>
          <a:p>
            <a:r>
              <a:rPr lang="en-US" altLang="zh-CN">
                <a:latin typeface="Consolas" panose="020B0609020204030204" pitchFamily="49" charset="0"/>
              </a:rPr>
              <a:t>sh.addShardTag('hlshardsvr0', 'US');</a:t>
            </a:r>
          </a:p>
          <a:p>
            <a:r>
              <a:rPr lang="en-US" altLang="zh-CN">
                <a:latin typeface="Consolas" panose="020B0609020204030204" pitchFamily="49" charset="0"/>
              </a:rPr>
              <a:t>sh.addShardTag('hlshardsvr1', 'EU');</a:t>
            </a:r>
          </a:p>
          <a:p>
            <a:r>
              <a:rPr lang="en-US" altLang="zh-CN">
                <a:latin typeface="Consolas" panose="020B0609020204030204" pitchFamily="49" charset="0"/>
              </a:rPr>
              <a:t>sh.addShardTag('hlshardsvr1', 'EU');</a:t>
            </a:r>
          </a:p>
          <a:p>
            <a:endParaRPr lang="en-US" altLang="zh-CN" smtClean="0">
              <a:latin typeface="Consolas" panose="020B0609020204030204" pitchFamily="49" charset="0"/>
            </a:endParaRPr>
          </a:p>
          <a:p>
            <a:r>
              <a:rPr lang="en-US" altLang="zh-CN" smtClean="0">
                <a:latin typeface="Consolas" panose="020B0609020204030204" pitchFamily="49" charset="0"/>
              </a:rPr>
              <a:t>// </a:t>
            </a:r>
            <a:r>
              <a:rPr lang="zh-CN" altLang="en-US">
                <a:latin typeface="Consolas" panose="020B0609020204030204" pitchFamily="49" charset="0"/>
              </a:rPr>
              <a:t>为</a:t>
            </a:r>
            <a:r>
              <a:rPr lang="en-US" altLang="zh-CN">
                <a:latin typeface="Consolas" panose="020B0609020204030204" pitchFamily="49" charset="0"/>
              </a:rPr>
              <a:t>Zone</a:t>
            </a:r>
            <a:r>
              <a:rPr lang="zh-CN" altLang="en-US">
                <a:latin typeface="Consolas" panose="020B0609020204030204" pitchFamily="49" charset="0"/>
              </a:rPr>
              <a:t>指定范围</a:t>
            </a:r>
          </a:p>
          <a:p>
            <a:endParaRPr lang="en-US" altLang="zh-CN" smtClean="0">
              <a:latin typeface="Consolas" panose="020B0609020204030204" pitchFamily="49" charset="0"/>
            </a:endParaRPr>
          </a:p>
          <a:p>
            <a:r>
              <a:rPr lang="en-US" altLang="zh-CN" smtClean="0">
                <a:latin typeface="Consolas" panose="020B0609020204030204" pitchFamily="49" charset="0"/>
              </a:rPr>
              <a:t>sh.addTagRange</a:t>
            </a:r>
            <a:r>
              <a:rPr lang="en-US" altLang="zh-CN">
                <a:latin typeface="Consolas" panose="020B0609020204030204" pitchFamily="49" charset="0"/>
              </a:rPr>
              <a:t>('hw.foo', { bar: 0 }, { bar: 1024 }, 'US');</a:t>
            </a:r>
          </a:p>
          <a:p>
            <a:r>
              <a:rPr lang="en-US" altLang="zh-CN">
                <a:latin typeface="Consolas" panose="020B0609020204030204" pitchFamily="49" charset="0"/>
              </a:rPr>
              <a:t>sh.addTagRange('hw.foo', { bar: 1024 }, { bar: 2048 }, 'EU');</a:t>
            </a:r>
          </a:p>
          <a:p>
            <a:endParaRPr lang="en-US" altLang="zh-CN" smtClean="0">
              <a:latin typeface="Consolas" panose="020B0609020204030204" pitchFamily="49" charset="0"/>
            </a:endParaRPr>
          </a:p>
          <a:p>
            <a:r>
              <a:rPr lang="en-US" altLang="zh-CN" smtClean="0">
                <a:latin typeface="Consolas" panose="020B0609020204030204" pitchFamily="49" charset="0"/>
              </a:rPr>
              <a:t>// </a:t>
            </a:r>
            <a:r>
              <a:rPr lang="zh-CN" altLang="en-US">
                <a:latin typeface="Consolas" panose="020B0609020204030204" pitchFamily="49" charset="0"/>
              </a:rPr>
              <a:t>查看</a:t>
            </a:r>
            <a:r>
              <a:rPr lang="en-US" altLang="zh-CN">
                <a:latin typeface="Consolas" panose="020B0609020204030204" pitchFamily="49" charset="0"/>
              </a:rPr>
              <a:t>Zone</a:t>
            </a:r>
          </a:p>
          <a:p>
            <a:endParaRPr lang="en-US" altLang="zh-CN" smtClean="0">
              <a:latin typeface="Consolas" panose="020B0609020204030204" pitchFamily="49" charset="0"/>
            </a:endParaRPr>
          </a:p>
          <a:p>
            <a:r>
              <a:rPr lang="en-US" altLang="zh-CN" smtClean="0">
                <a:latin typeface="Consolas" panose="020B0609020204030204" pitchFamily="49" charset="0"/>
              </a:rPr>
              <a:t>use </a:t>
            </a:r>
            <a:r>
              <a:rPr lang="en-US" altLang="zh-CN">
                <a:latin typeface="Consolas" panose="020B0609020204030204" pitchFamily="49" charset="0"/>
              </a:rPr>
              <a:t>config;</a:t>
            </a:r>
          </a:p>
          <a:p>
            <a:r>
              <a:rPr lang="en-US" altLang="zh-CN">
                <a:latin typeface="Consolas" panose="020B0609020204030204" pitchFamily="49" charset="0"/>
              </a:rPr>
              <a:t>db.shards.find({ tags: 'US' });</a:t>
            </a:r>
            <a:endParaRPr lang="zh-CN" altLang="en-US">
              <a:latin typeface="Consolas" panose="020B0609020204030204" pitchFamily="49" charset="0"/>
            </a:endParaRPr>
          </a:p>
        </p:txBody>
      </p:sp>
    </p:spTree>
    <p:extLst>
      <p:ext uri="{BB962C8B-B14F-4D97-AF65-F5344CB8AC3E}">
        <p14:creationId xmlns:p14="http://schemas.microsoft.com/office/powerpoint/2010/main" val="709587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Shard</a:t>
            </a:r>
            <a:r>
              <a:rPr lang="zh-CN" altLang="en-US" smtClean="0"/>
              <a:t>实例</a:t>
            </a:r>
            <a:endParaRPr lang="zh-CN" altLang="en-US"/>
          </a:p>
        </p:txBody>
      </p:sp>
      <p:sp>
        <p:nvSpPr>
          <p:cNvPr id="5" name="矩形 4"/>
          <p:cNvSpPr/>
          <p:nvPr/>
        </p:nvSpPr>
        <p:spPr>
          <a:xfrm>
            <a:off x="838200" y="1365699"/>
            <a:ext cx="6096000" cy="1754326"/>
          </a:xfrm>
          <a:prstGeom prst="rect">
            <a:avLst/>
          </a:prstGeom>
          <a:ln>
            <a:solidFill>
              <a:srgbClr val="00B0F0"/>
            </a:solidFill>
          </a:ln>
        </p:spPr>
        <p:txBody>
          <a:bodyPr>
            <a:spAutoFit/>
          </a:bodyPr>
          <a:lstStyle/>
          <a:p>
            <a:r>
              <a:rPr lang="en-US" altLang="zh-CN"/>
              <a:t>Shard Server 1</a:t>
            </a:r>
            <a:r>
              <a:rPr lang="zh-CN" altLang="en-US"/>
              <a:t>：</a:t>
            </a:r>
            <a:r>
              <a:rPr lang="en-US" altLang="zh-CN"/>
              <a:t>27020</a:t>
            </a:r>
          </a:p>
          <a:p>
            <a:r>
              <a:rPr lang="en-US" altLang="zh-CN"/>
              <a:t>Shard Server 2</a:t>
            </a:r>
            <a:r>
              <a:rPr lang="zh-CN" altLang="en-US"/>
              <a:t>：</a:t>
            </a:r>
            <a:r>
              <a:rPr lang="en-US" altLang="zh-CN"/>
              <a:t>27021</a:t>
            </a:r>
          </a:p>
          <a:p>
            <a:r>
              <a:rPr lang="en-US" altLang="zh-CN"/>
              <a:t>Shard Server 3</a:t>
            </a:r>
            <a:r>
              <a:rPr lang="zh-CN" altLang="en-US"/>
              <a:t>：</a:t>
            </a:r>
            <a:r>
              <a:rPr lang="en-US" altLang="zh-CN"/>
              <a:t>27022</a:t>
            </a:r>
          </a:p>
          <a:p>
            <a:r>
              <a:rPr lang="en-US" altLang="zh-CN"/>
              <a:t>Shard Server 4</a:t>
            </a:r>
            <a:r>
              <a:rPr lang="zh-CN" altLang="en-US"/>
              <a:t>：</a:t>
            </a:r>
            <a:r>
              <a:rPr lang="en-US" altLang="zh-CN"/>
              <a:t>27023</a:t>
            </a:r>
          </a:p>
          <a:p>
            <a:r>
              <a:rPr lang="en-US" altLang="zh-CN"/>
              <a:t>Config Server </a:t>
            </a:r>
            <a:r>
              <a:rPr lang="zh-CN" altLang="en-US"/>
              <a:t>：</a:t>
            </a:r>
            <a:r>
              <a:rPr lang="en-US" altLang="zh-CN"/>
              <a:t>27100</a:t>
            </a:r>
          </a:p>
          <a:p>
            <a:r>
              <a:rPr lang="en-US" altLang="zh-CN"/>
              <a:t>Route Process</a:t>
            </a:r>
            <a:r>
              <a:rPr lang="zh-CN" altLang="en-US"/>
              <a:t>：</a:t>
            </a:r>
            <a:r>
              <a:rPr lang="en-US" altLang="zh-CN"/>
              <a:t>40000</a:t>
            </a:r>
            <a:endParaRPr lang="zh-CN" altLang="en-US"/>
          </a:p>
        </p:txBody>
      </p:sp>
      <p:sp>
        <p:nvSpPr>
          <p:cNvPr id="6" name="矩形 5"/>
          <p:cNvSpPr/>
          <p:nvPr/>
        </p:nvSpPr>
        <p:spPr>
          <a:xfrm>
            <a:off x="838200" y="3687628"/>
            <a:ext cx="9845458" cy="2308324"/>
          </a:xfrm>
          <a:prstGeom prst="rect">
            <a:avLst/>
          </a:prstGeom>
          <a:ln>
            <a:solidFill>
              <a:srgbClr val="00B0F0"/>
            </a:solidFill>
          </a:ln>
        </p:spPr>
        <p:txBody>
          <a:bodyPr wrap="square">
            <a:spAutoFit/>
          </a:bodyPr>
          <a:lstStyle/>
          <a:p>
            <a:r>
              <a:rPr lang="en-US" altLang="zh-CN"/>
              <a:t>[root@100 /]# mkdir -p </a:t>
            </a:r>
            <a:r>
              <a:rPr lang="en-US" altLang="zh-CN" smtClean="0"/>
              <a:t>/</a:t>
            </a:r>
            <a:r>
              <a:rPr lang="en-US" altLang="zh-CN"/>
              <a:t>shard/s0</a:t>
            </a:r>
          </a:p>
          <a:p>
            <a:r>
              <a:rPr lang="en-US" altLang="zh-CN"/>
              <a:t>[root@100 /]# mkdir -p </a:t>
            </a:r>
            <a:r>
              <a:rPr lang="en-US" altLang="zh-CN" smtClean="0"/>
              <a:t>/shard/s1</a:t>
            </a:r>
            <a:endParaRPr lang="en-US" altLang="zh-CN"/>
          </a:p>
          <a:p>
            <a:r>
              <a:rPr lang="en-US" altLang="zh-CN"/>
              <a:t>[root@100 /]# mkdir -p </a:t>
            </a:r>
            <a:r>
              <a:rPr lang="en-US" altLang="zh-CN" smtClean="0"/>
              <a:t>/shard/s2</a:t>
            </a:r>
            <a:endParaRPr lang="en-US" altLang="zh-CN"/>
          </a:p>
          <a:p>
            <a:r>
              <a:rPr lang="en-US" altLang="zh-CN"/>
              <a:t>[root@100 /]# mkdir -p </a:t>
            </a:r>
            <a:r>
              <a:rPr lang="en-US" altLang="zh-CN" smtClean="0"/>
              <a:t>/shard/s3</a:t>
            </a:r>
            <a:endParaRPr lang="en-US" altLang="zh-CN"/>
          </a:p>
          <a:p>
            <a:r>
              <a:rPr lang="en-US" altLang="zh-CN"/>
              <a:t>[root@100 /]# mkdir -p </a:t>
            </a:r>
            <a:r>
              <a:rPr lang="en-US" altLang="zh-CN" smtClean="0"/>
              <a:t>/shard/log</a:t>
            </a:r>
            <a:endParaRPr lang="en-US" altLang="zh-CN"/>
          </a:p>
          <a:p>
            <a:r>
              <a:rPr lang="en-US" altLang="zh-CN"/>
              <a:t>[root@100 /]# </a:t>
            </a:r>
            <a:r>
              <a:rPr lang="en-US" altLang="zh-CN" smtClean="0"/>
              <a:t>mongod </a:t>
            </a:r>
            <a:r>
              <a:rPr lang="en-US" altLang="zh-CN"/>
              <a:t>--port 27020 --dbpath</a:t>
            </a:r>
            <a:r>
              <a:rPr lang="en-US" altLang="zh-CN" smtClean="0"/>
              <a:t>=/shard/s0 --logpath=/shard/log/s0.log</a:t>
            </a:r>
          </a:p>
          <a:p>
            <a:r>
              <a:rPr lang="en-US" altLang="zh-CN" smtClean="0"/>
              <a:t>....</a:t>
            </a:r>
            <a:endParaRPr lang="en-US" altLang="zh-CN"/>
          </a:p>
          <a:p>
            <a:r>
              <a:rPr lang="en-US" altLang="zh-CN"/>
              <a:t>[root@100 /]# </a:t>
            </a:r>
            <a:r>
              <a:rPr lang="en-US" altLang="zh-CN" smtClean="0"/>
              <a:t>mongod </a:t>
            </a:r>
            <a:r>
              <a:rPr lang="en-US" altLang="zh-CN"/>
              <a:t>--port 27023 --dbpath</a:t>
            </a:r>
            <a:r>
              <a:rPr lang="en-US" altLang="zh-CN" smtClean="0"/>
              <a:t>=/shard/s3 </a:t>
            </a:r>
            <a:r>
              <a:rPr lang="en-US" altLang="zh-CN"/>
              <a:t>--logpath</a:t>
            </a:r>
            <a:r>
              <a:rPr lang="en-US" altLang="zh-CN" smtClean="0"/>
              <a:t>=/shard/log/s3.log</a:t>
            </a:r>
            <a:endParaRPr lang="zh-CN" altLang="en-US"/>
          </a:p>
        </p:txBody>
      </p:sp>
      <p:sp>
        <p:nvSpPr>
          <p:cNvPr id="7" name="矩形 6"/>
          <p:cNvSpPr/>
          <p:nvPr/>
        </p:nvSpPr>
        <p:spPr>
          <a:xfrm>
            <a:off x="838200" y="3318296"/>
            <a:ext cx="2824812" cy="369332"/>
          </a:xfrm>
          <a:prstGeom prst="rect">
            <a:avLst/>
          </a:prstGeom>
        </p:spPr>
        <p:txBody>
          <a:bodyPr wrap="none">
            <a:spAutoFit/>
          </a:bodyPr>
          <a:lstStyle/>
          <a:p>
            <a:r>
              <a:rPr lang="zh-CN" altLang="en-US"/>
              <a:t>步骤一：启动</a:t>
            </a:r>
            <a:r>
              <a:rPr lang="en-US" altLang="zh-CN"/>
              <a:t>Shard Server</a:t>
            </a:r>
            <a:endParaRPr lang="zh-CN" altLang="en-US"/>
          </a:p>
        </p:txBody>
      </p:sp>
      <p:sp>
        <p:nvSpPr>
          <p:cNvPr id="8" name="矩形 7"/>
          <p:cNvSpPr/>
          <p:nvPr/>
        </p:nvSpPr>
        <p:spPr>
          <a:xfrm>
            <a:off x="838200" y="981509"/>
            <a:ext cx="6096000" cy="369332"/>
          </a:xfrm>
          <a:prstGeom prst="rect">
            <a:avLst/>
          </a:prstGeom>
        </p:spPr>
        <p:txBody>
          <a:bodyPr>
            <a:spAutoFit/>
          </a:bodyPr>
          <a:lstStyle/>
          <a:p>
            <a:r>
              <a:rPr lang="zh-CN" altLang="en-US"/>
              <a:t>分片结构端口分布如下</a:t>
            </a:r>
            <a:r>
              <a:rPr lang="zh-CN" altLang="en-US" smtClean="0"/>
              <a:t>：</a:t>
            </a:r>
            <a:endParaRPr lang="zh-CN" altLang="en-US"/>
          </a:p>
        </p:txBody>
      </p:sp>
    </p:spTree>
    <p:extLst>
      <p:ext uri="{BB962C8B-B14F-4D97-AF65-F5344CB8AC3E}">
        <p14:creationId xmlns:p14="http://schemas.microsoft.com/office/powerpoint/2010/main" val="4000503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Shard</a:t>
            </a:r>
            <a:r>
              <a:rPr lang="zh-CN" altLang="en-US" smtClean="0"/>
              <a:t>实例</a:t>
            </a:r>
            <a:endParaRPr lang="zh-CN" altLang="en-US"/>
          </a:p>
        </p:txBody>
      </p:sp>
      <p:sp>
        <p:nvSpPr>
          <p:cNvPr id="3" name="矩形 2"/>
          <p:cNvSpPr/>
          <p:nvPr/>
        </p:nvSpPr>
        <p:spPr>
          <a:xfrm>
            <a:off x="838200" y="966651"/>
            <a:ext cx="2969083" cy="369332"/>
          </a:xfrm>
          <a:prstGeom prst="rect">
            <a:avLst/>
          </a:prstGeom>
        </p:spPr>
        <p:txBody>
          <a:bodyPr wrap="none">
            <a:spAutoFit/>
          </a:bodyPr>
          <a:lstStyle/>
          <a:p>
            <a:r>
              <a:rPr lang="zh-CN" altLang="en-US"/>
              <a:t>步骤二： 启动</a:t>
            </a:r>
            <a:r>
              <a:rPr lang="en-US" altLang="zh-CN"/>
              <a:t>Config Server</a:t>
            </a:r>
            <a:endParaRPr lang="zh-CN" altLang="en-US"/>
          </a:p>
        </p:txBody>
      </p:sp>
      <p:sp>
        <p:nvSpPr>
          <p:cNvPr id="6" name="矩形 5"/>
          <p:cNvSpPr/>
          <p:nvPr/>
        </p:nvSpPr>
        <p:spPr>
          <a:xfrm>
            <a:off x="838200" y="1402376"/>
            <a:ext cx="10222282" cy="646331"/>
          </a:xfrm>
          <a:prstGeom prst="rect">
            <a:avLst/>
          </a:prstGeom>
          <a:ln>
            <a:solidFill>
              <a:srgbClr val="00B0F0"/>
            </a:solidFill>
          </a:ln>
        </p:spPr>
        <p:txBody>
          <a:bodyPr wrap="square">
            <a:spAutoFit/>
          </a:bodyPr>
          <a:lstStyle/>
          <a:p>
            <a:r>
              <a:rPr lang="en-US" altLang="zh-CN"/>
              <a:t>[root@100 /]# mkdir -p </a:t>
            </a:r>
            <a:r>
              <a:rPr lang="en-US" altLang="zh-CN" smtClean="0"/>
              <a:t>/shard/config</a:t>
            </a:r>
            <a:endParaRPr lang="en-US" altLang="zh-CN"/>
          </a:p>
          <a:p>
            <a:r>
              <a:rPr lang="en-US" altLang="zh-CN"/>
              <a:t>[root@100 /]# </a:t>
            </a:r>
            <a:r>
              <a:rPr lang="en-US" altLang="zh-CN" smtClean="0"/>
              <a:t>mongod </a:t>
            </a:r>
            <a:r>
              <a:rPr lang="en-US" altLang="zh-CN"/>
              <a:t>--port 27100 --dbpath</a:t>
            </a:r>
            <a:r>
              <a:rPr lang="en-US" altLang="zh-CN" smtClean="0"/>
              <a:t>=/shard/config </a:t>
            </a:r>
            <a:r>
              <a:rPr lang="en-US" altLang="zh-CN"/>
              <a:t>--logpath</a:t>
            </a:r>
            <a:r>
              <a:rPr lang="en-US" altLang="zh-CN" smtClean="0"/>
              <a:t>=/shard/log/config.log</a:t>
            </a:r>
            <a:endParaRPr lang="zh-CN" altLang="en-US"/>
          </a:p>
        </p:txBody>
      </p:sp>
      <p:sp>
        <p:nvSpPr>
          <p:cNvPr id="7" name="矩形 6"/>
          <p:cNvSpPr/>
          <p:nvPr/>
        </p:nvSpPr>
        <p:spPr>
          <a:xfrm>
            <a:off x="838200" y="2256300"/>
            <a:ext cx="3029997" cy="369332"/>
          </a:xfrm>
          <a:prstGeom prst="rect">
            <a:avLst/>
          </a:prstGeom>
        </p:spPr>
        <p:txBody>
          <a:bodyPr wrap="none">
            <a:spAutoFit/>
          </a:bodyPr>
          <a:lstStyle/>
          <a:p>
            <a:r>
              <a:rPr lang="zh-CN" altLang="en-US"/>
              <a:t>步骤三： 启动</a:t>
            </a:r>
            <a:r>
              <a:rPr lang="en-US" altLang="zh-CN"/>
              <a:t>Route Process</a:t>
            </a:r>
            <a:endParaRPr lang="zh-CN" altLang="en-US"/>
          </a:p>
        </p:txBody>
      </p:sp>
      <p:sp>
        <p:nvSpPr>
          <p:cNvPr id="9" name="矩形 8"/>
          <p:cNvSpPr/>
          <p:nvPr/>
        </p:nvSpPr>
        <p:spPr>
          <a:xfrm>
            <a:off x="838200" y="2565061"/>
            <a:ext cx="10973844" cy="369332"/>
          </a:xfrm>
          <a:prstGeom prst="rect">
            <a:avLst/>
          </a:prstGeom>
          <a:ln>
            <a:solidFill>
              <a:srgbClr val="00B0F0"/>
            </a:solidFill>
          </a:ln>
        </p:spPr>
        <p:txBody>
          <a:bodyPr wrap="square">
            <a:spAutoFit/>
          </a:bodyPr>
          <a:lstStyle/>
          <a:p>
            <a:r>
              <a:rPr lang="en-US" altLang="zh-CN" smtClean="0"/>
              <a:t>mongos </a:t>
            </a:r>
            <a:r>
              <a:rPr lang="en-US" altLang="zh-CN"/>
              <a:t>--port 40000 --configdb localhost:27100 --fork --logpath</a:t>
            </a:r>
            <a:r>
              <a:rPr lang="en-US" altLang="zh-CN" smtClean="0"/>
              <a:t>=/shard/log/route.log </a:t>
            </a:r>
            <a:r>
              <a:rPr lang="en-US" altLang="zh-CN"/>
              <a:t>--chunkSize 500</a:t>
            </a:r>
            <a:endParaRPr lang="zh-CN" altLang="en-US"/>
          </a:p>
        </p:txBody>
      </p:sp>
      <p:sp>
        <p:nvSpPr>
          <p:cNvPr id="10" name="矩形 9"/>
          <p:cNvSpPr/>
          <p:nvPr/>
        </p:nvSpPr>
        <p:spPr>
          <a:xfrm>
            <a:off x="820197" y="3091882"/>
            <a:ext cx="6096000" cy="369332"/>
          </a:xfrm>
          <a:prstGeom prst="rect">
            <a:avLst/>
          </a:prstGeom>
        </p:spPr>
        <p:txBody>
          <a:bodyPr>
            <a:spAutoFit/>
          </a:bodyPr>
          <a:lstStyle/>
          <a:p>
            <a:r>
              <a:rPr lang="zh-CN" altLang="en-US"/>
              <a:t>步骤四： 配置</a:t>
            </a:r>
            <a:r>
              <a:rPr lang="en-US" altLang="zh-CN" smtClean="0"/>
              <a:t>Sharding</a:t>
            </a:r>
            <a:endParaRPr lang="en-US" altLang="zh-CN"/>
          </a:p>
        </p:txBody>
      </p:sp>
      <p:sp>
        <p:nvSpPr>
          <p:cNvPr id="12" name="矩形 11"/>
          <p:cNvSpPr/>
          <p:nvPr/>
        </p:nvSpPr>
        <p:spPr>
          <a:xfrm>
            <a:off x="820197" y="3400643"/>
            <a:ext cx="10760901" cy="3416320"/>
          </a:xfrm>
          <a:prstGeom prst="rect">
            <a:avLst/>
          </a:prstGeom>
          <a:ln>
            <a:solidFill>
              <a:srgbClr val="00B0F0"/>
            </a:solidFill>
          </a:ln>
        </p:spPr>
        <p:txBody>
          <a:bodyPr wrap="square">
            <a:spAutoFit/>
          </a:bodyPr>
          <a:lstStyle/>
          <a:p>
            <a:r>
              <a:rPr lang="en-US" altLang="zh-CN"/>
              <a:t>[root@100 shard]# </a:t>
            </a:r>
            <a:r>
              <a:rPr lang="en-US" altLang="zh-CN" smtClean="0"/>
              <a:t>mongo </a:t>
            </a:r>
            <a:r>
              <a:rPr lang="en-US" altLang="zh-CN"/>
              <a:t>admin --port 40000</a:t>
            </a:r>
          </a:p>
          <a:p>
            <a:r>
              <a:rPr lang="en-US" altLang="zh-CN"/>
              <a:t>MongoDB shell version: 2.0.7</a:t>
            </a:r>
          </a:p>
          <a:p>
            <a:r>
              <a:rPr lang="en-US" altLang="zh-CN"/>
              <a:t>connecting to: 127.0.0.1:40000/admin</a:t>
            </a:r>
          </a:p>
          <a:p>
            <a:r>
              <a:rPr lang="en-US" altLang="zh-CN"/>
              <a:t>mongos&gt; db.runCommand({ addshard:"localhost:27020" })</a:t>
            </a:r>
          </a:p>
          <a:p>
            <a:r>
              <a:rPr lang="en-US" altLang="zh-CN">
                <a:solidFill>
                  <a:srgbClr val="FF0000"/>
                </a:solidFill>
              </a:rPr>
              <a:t>{ "shardAdded" : "shard0000", "ok" : 1 }</a:t>
            </a:r>
          </a:p>
          <a:p>
            <a:r>
              <a:rPr lang="en-US" altLang="zh-CN"/>
              <a:t>......</a:t>
            </a:r>
          </a:p>
          <a:p>
            <a:r>
              <a:rPr lang="en-US" altLang="zh-CN"/>
              <a:t>mongos&gt; db.runCommand({ addshard:"localhost:27029" })</a:t>
            </a:r>
          </a:p>
          <a:p>
            <a:r>
              <a:rPr lang="en-US" altLang="zh-CN">
                <a:solidFill>
                  <a:srgbClr val="FF0000"/>
                </a:solidFill>
              </a:rPr>
              <a:t>{ "shardAdded" : "shard0009", "ok" : 1 }</a:t>
            </a:r>
          </a:p>
          <a:p>
            <a:r>
              <a:rPr lang="en-US" altLang="zh-CN"/>
              <a:t>mongos&gt; db.runCommand({ enablesharding:"test" }) #</a:t>
            </a:r>
            <a:r>
              <a:rPr lang="zh-CN" altLang="en-US"/>
              <a:t>设置分片存储的数据库</a:t>
            </a:r>
          </a:p>
          <a:p>
            <a:r>
              <a:rPr lang="en-US" altLang="zh-CN"/>
              <a:t>{ "ok" : 1 }</a:t>
            </a:r>
          </a:p>
          <a:p>
            <a:r>
              <a:rPr lang="en-US" altLang="zh-CN"/>
              <a:t>mongos&gt; db.runCommand({ shardcollection: "test.log", key: { id:1,time:1}})</a:t>
            </a:r>
          </a:p>
          <a:p>
            <a:r>
              <a:rPr lang="en-US" altLang="zh-CN">
                <a:solidFill>
                  <a:srgbClr val="FF0000"/>
                </a:solidFill>
              </a:rPr>
              <a:t>{ "collectionsharded" : "test.log", "ok" : 1 }</a:t>
            </a:r>
            <a:endParaRPr lang="zh-CN" altLang="en-US">
              <a:solidFill>
                <a:srgbClr val="FF0000"/>
              </a:solidFill>
            </a:endParaRPr>
          </a:p>
        </p:txBody>
      </p:sp>
    </p:spTree>
    <p:extLst>
      <p:ext uri="{BB962C8B-B14F-4D97-AF65-F5344CB8AC3E}">
        <p14:creationId xmlns:p14="http://schemas.microsoft.com/office/powerpoint/2010/main" val="322814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BSON</a:t>
            </a:r>
            <a:endParaRPr lang="zh-CN" altLang="en-US"/>
          </a:p>
        </p:txBody>
      </p:sp>
      <p:sp>
        <p:nvSpPr>
          <p:cNvPr id="4" name="矩形 3"/>
          <p:cNvSpPr/>
          <p:nvPr/>
        </p:nvSpPr>
        <p:spPr>
          <a:xfrm>
            <a:off x="838199" y="861536"/>
            <a:ext cx="3458379" cy="3170099"/>
          </a:xfrm>
          <a:prstGeom prst="rect">
            <a:avLst/>
          </a:prstGeom>
        </p:spPr>
        <p:txBody>
          <a:bodyPr wrap="square">
            <a:spAutoFit/>
          </a:bodyPr>
          <a:lstStyle/>
          <a:p>
            <a:r>
              <a:rPr lang="en-US" altLang="zh-CN" sz="2000">
                <a:solidFill>
                  <a:srgbClr val="121212"/>
                </a:solidFill>
                <a:latin typeface="-apple-system"/>
              </a:rPr>
              <a:t>JSON </a:t>
            </a:r>
            <a:r>
              <a:rPr lang="zh-CN" altLang="en-US" sz="2000">
                <a:solidFill>
                  <a:srgbClr val="121212"/>
                </a:solidFill>
                <a:latin typeface="-apple-system"/>
              </a:rPr>
              <a:t>的出现及流行让 </a:t>
            </a:r>
            <a:r>
              <a:rPr lang="en-US" altLang="zh-CN" sz="2000">
                <a:solidFill>
                  <a:srgbClr val="121212"/>
                </a:solidFill>
                <a:latin typeface="-apple-system"/>
              </a:rPr>
              <a:t>Web 2.0 </a:t>
            </a:r>
            <a:r>
              <a:rPr lang="zh-CN" altLang="en-US" sz="2000">
                <a:solidFill>
                  <a:srgbClr val="121212"/>
                </a:solidFill>
                <a:latin typeface="-apple-system"/>
              </a:rPr>
              <a:t>的数据传输变得非常简单，所以使用 </a:t>
            </a:r>
            <a:r>
              <a:rPr lang="en-US" altLang="zh-CN" sz="2000">
                <a:solidFill>
                  <a:srgbClr val="121212"/>
                </a:solidFill>
                <a:latin typeface="-apple-system"/>
              </a:rPr>
              <a:t>JSON </a:t>
            </a:r>
            <a:r>
              <a:rPr lang="zh-CN" altLang="en-US" sz="2000">
                <a:solidFill>
                  <a:srgbClr val="121212"/>
                </a:solidFill>
                <a:latin typeface="-apple-system"/>
              </a:rPr>
              <a:t>语法是非常容易让开发者接受的</a:t>
            </a:r>
            <a:r>
              <a:rPr lang="zh-CN" altLang="en-US" sz="2000" smtClean="0">
                <a:solidFill>
                  <a:srgbClr val="121212"/>
                </a:solidFill>
                <a:latin typeface="-apple-system"/>
              </a:rPr>
              <a:t>。但是 </a:t>
            </a:r>
            <a:r>
              <a:rPr lang="en-US" altLang="zh-CN" sz="2000">
                <a:solidFill>
                  <a:srgbClr val="121212"/>
                </a:solidFill>
                <a:latin typeface="-apple-system"/>
              </a:rPr>
              <a:t>JSON </a:t>
            </a:r>
            <a:r>
              <a:rPr lang="zh-CN" altLang="en-US" sz="2000">
                <a:solidFill>
                  <a:srgbClr val="121212"/>
                </a:solidFill>
                <a:latin typeface="-apple-system"/>
              </a:rPr>
              <a:t>也有自己的短板，比如无法支持像日期这样的特定数据类型，因此 </a:t>
            </a:r>
            <a:r>
              <a:rPr lang="en-US" altLang="zh-CN" sz="2000">
                <a:solidFill>
                  <a:srgbClr val="121212"/>
                </a:solidFill>
                <a:latin typeface="-apple-system"/>
              </a:rPr>
              <a:t>MongoDB </a:t>
            </a:r>
            <a:r>
              <a:rPr lang="zh-CN" altLang="en-US" sz="2000">
                <a:solidFill>
                  <a:srgbClr val="121212"/>
                </a:solidFill>
                <a:latin typeface="-apple-system"/>
              </a:rPr>
              <a:t>实际上使用的是一种扩展式的</a:t>
            </a:r>
            <a:r>
              <a:rPr lang="en-US" altLang="zh-CN" sz="2000">
                <a:solidFill>
                  <a:srgbClr val="121212"/>
                </a:solidFill>
                <a:latin typeface="-apple-system"/>
              </a:rPr>
              <a:t>JSON</a:t>
            </a:r>
            <a:r>
              <a:rPr lang="zh-CN" altLang="en-US" sz="2000">
                <a:solidFill>
                  <a:srgbClr val="121212"/>
                </a:solidFill>
                <a:latin typeface="-apple-system"/>
              </a:rPr>
              <a:t>，叫 </a:t>
            </a:r>
            <a:r>
              <a:rPr lang="en-US" altLang="zh-CN" sz="2000">
                <a:solidFill>
                  <a:srgbClr val="121212"/>
                </a:solidFill>
                <a:latin typeface="-apple-system"/>
              </a:rPr>
              <a:t>BSON(Binary JSON)</a:t>
            </a:r>
            <a:r>
              <a:rPr lang="zh-CN" altLang="en-US" sz="2000">
                <a:solidFill>
                  <a:srgbClr val="121212"/>
                </a:solidFill>
                <a:latin typeface="-apple-system"/>
              </a:rPr>
              <a:t>。</a:t>
            </a:r>
            <a:endParaRPr lang="zh-CN" altLang="en-US" sz="2000"/>
          </a:p>
        </p:txBody>
      </p:sp>
      <p:pic>
        <p:nvPicPr>
          <p:cNvPr id="5" name="图片 4"/>
          <p:cNvPicPr>
            <a:picLocks noChangeAspect="1"/>
          </p:cNvPicPr>
          <p:nvPr/>
        </p:nvPicPr>
        <p:blipFill>
          <a:blip r:embed="rId2"/>
          <a:stretch>
            <a:fillRect/>
          </a:stretch>
        </p:blipFill>
        <p:spPr>
          <a:xfrm>
            <a:off x="4718892" y="165253"/>
            <a:ext cx="6477000" cy="6387042"/>
          </a:xfrm>
          <a:prstGeom prst="rect">
            <a:avLst/>
          </a:prstGeom>
          <a:ln>
            <a:solidFill>
              <a:schemeClr val="tx1"/>
            </a:solidFill>
          </a:ln>
        </p:spPr>
      </p:pic>
    </p:spTree>
    <p:extLst>
      <p:ext uri="{BB962C8B-B14F-4D97-AF65-F5344CB8AC3E}">
        <p14:creationId xmlns:p14="http://schemas.microsoft.com/office/powerpoint/2010/main" val="3561414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数据存储</a:t>
            </a:r>
            <a:endParaRPr lang="zh-CN" altLang="en-US"/>
          </a:p>
        </p:txBody>
      </p:sp>
      <p:pic>
        <p:nvPicPr>
          <p:cNvPr id="3" name="图片 2"/>
          <p:cNvPicPr>
            <a:picLocks noChangeAspect="1"/>
          </p:cNvPicPr>
          <p:nvPr/>
        </p:nvPicPr>
        <p:blipFill>
          <a:blip r:embed="rId2"/>
          <a:stretch>
            <a:fillRect/>
          </a:stretch>
        </p:blipFill>
        <p:spPr>
          <a:xfrm>
            <a:off x="4472717" y="1054821"/>
            <a:ext cx="7577324" cy="4218541"/>
          </a:xfrm>
          <a:prstGeom prst="rect">
            <a:avLst/>
          </a:prstGeom>
        </p:spPr>
      </p:pic>
      <p:sp>
        <p:nvSpPr>
          <p:cNvPr id="4" name="矩形 3"/>
          <p:cNvSpPr/>
          <p:nvPr/>
        </p:nvSpPr>
        <p:spPr>
          <a:xfrm>
            <a:off x="87683" y="966651"/>
            <a:ext cx="4521896" cy="5632311"/>
          </a:xfrm>
          <a:prstGeom prst="rect">
            <a:avLst/>
          </a:prstGeom>
        </p:spPr>
        <p:txBody>
          <a:bodyPr wrap="square">
            <a:spAutoFit/>
          </a:bodyPr>
          <a:lstStyle/>
          <a:p>
            <a:pPr marL="285750" indent="-285750">
              <a:buFont typeface="Arial" panose="020B0604020202020204" pitchFamily="34" charset="0"/>
              <a:buChar char="•"/>
            </a:pPr>
            <a:r>
              <a:rPr lang="zh-CN" altLang="en-US" sz="2000" smtClean="0"/>
              <a:t>内存</a:t>
            </a:r>
            <a:r>
              <a:rPr lang="zh-CN" altLang="en-US" sz="2000"/>
              <a:t>映射文件是</a:t>
            </a:r>
            <a:r>
              <a:rPr lang="en-US" altLang="zh-CN" sz="2000"/>
              <a:t>OS</a:t>
            </a:r>
            <a:r>
              <a:rPr lang="zh-CN" altLang="en-US" sz="2000"/>
              <a:t>通过</a:t>
            </a:r>
            <a:r>
              <a:rPr lang="en-US" altLang="zh-CN" sz="2000"/>
              <a:t>mmap</a:t>
            </a:r>
            <a:r>
              <a:rPr lang="zh-CN" altLang="en-US" sz="2000"/>
              <a:t>在内存中创建一个数据文件，这样就把文件映射到一个虚拟内存的区域。</a:t>
            </a:r>
          </a:p>
          <a:p>
            <a:pPr marL="285750" indent="-285750">
              <a:buFont typeface="Arial" panose="020B0604020202020204" pitchFamily="34" charset="0"/>
              <a:buChar char="•"/>
            </a:pPr>
            <a:r>
              <a:rPr lang="zh-CN" altLang="en-US" sz="2000"/>
              <a:t>虚拟内存对于进程来说，是一个物理内存的抽象，寻址空间大小为</a:t>
            </a:r>
            <a:r>
              <a:rPr lang="en-US" altLang="zh-CN" sz="2000" smtClean="0"/>
              <a:t>2^64</a:t>
            </a:r>
            <a:r>
              <a:rPr lang="zh-CN" altLang="en-US" sz="2000" smtClean="0"/>
              <a:t>。</a:t>
            </a:r>
            <a:endParaRPr lang="en-US" altLang="zh-CN" sz="2000"/>
          </a:p>
          <a:p>
            <a:pPr marL="285750" indent="-285750">
              <a:buFont typeface="Arial" panose="020B0604020202020204" pitchFamily="34" charset="0"/>
              <a:buChar char="•"/>
            </a:pPr>
            <a:r>
              <a:rPr lang="zh-CN" altLang="en-US" sz="2000"/>
              <a:t>操作系统通过</a:t>
            </a:r>
            <a:r>
              <a:rPr lang="en-US" altLang="zh-CN" sz="2000"/>
              <a:t>mmap</a:t>
            </a:r>
            <a:r>
              <a:rPr lang="zh-CN" altLang="en-US" sz="2000"/>
              <a:t>来把进程所需的所有数据映射到这个地址空间</a:t>
            </a:r>
            <a:r>
              <a:rPr lang="en-US" altLang="zh-CN" sz="2000"/>
              <a:t>(</a:t>
            </a:r>
            <a:r>
              <a:rPr lang="zh-CN" altLang="en-US" sz="2000"/>
              <a:t>红线</a:t>
            </a:r>
            <a:r>
              <a:rPr lang="en-US" altLang="zh-CN" sz="2000"/>
              <a:t>)</a:t>
            </a:r>
            <a:r>
              <a:rPr lang="zh-CN" altLang="en-US" sz="2000"/>
              <a:t>，然后再把当前需要处理的数据映射到物理内存</a:t>
            </a:r>
            <a:r>
              <a:rPr lang="en-US" altLang="zh-CN" sz="2000"/>
              <a:t>(</a:t>
            </a:r>
            <a:r>
              <a:rPr lang="zh-CN" altLang="en-US" sz="2000"/>
              <a:t>灰线</a:t>
            </a:r>
            <a:r>
              <a:rPr lang="en-US" altLang="zh-CN" sz="2000" smtClean="0"/>
              <a:t>)</a:t>
            </a:r>
            <a:r>
              <a:rPr lang="zh-CN" altLang="en-US" sz="2000" smtClean="0"/>
              <a:t>。</a:t>
            </a:r>
            <a:endParaRPr lang="en-US" altLang="zh-CN" sz="2000"/>
          </a:p>
          <a:p>
            <a:pPr marL="285750" indent="-285750">
              <a:buFont typeface="Arial" panose="020B0604020202020204" pitchFamily="34" charset="0"/>
              <a:buChar char="•"/>
            </a:pPr>
            <a:r>
              <a:rPr lang="zh-CN" altLang="en-US" sz="2000"/>
              <a:t>当进程访问某个数据时，如果数据不在虚拟内存里，触发</a:t>
            </a:r>
            <a:r>
              <a:rPr lang="en-US" altLang="zh-CN" sz="2000"/>
              <a:t>page fault</a:t>
            </a:r>
            <a:r>
              <a:rPr lang="zh-CN" altLang="en-US" sz="2000"/>
              <a:t>，然后</a:t>
            </a:r>
            <a:r>
              <a:rPr lang="en-US" altLang="zh-CN" sz="2000"/>
              <a:t>OS</a:t>
            </a:r>
            <a:r>
              <a:rPr lang="zh-CN" altLang="en-US" sz="2000"/>
              <a:t>从硬盘里把数据加载进虚拟内存和</a:t>
            </a:r>
            <a:r>
              <a:rPr lang="zh-CN" altLang="en-US" sz="2000" smtClean="0"/>
              <a:t>物理内存。</a:t>
            </a:r>
            <a:endParaRPr lang="zh-CN" altLang="en-US" sz="2000"/>
          </a:p>
          <a:p>
            <a:pPr marL="285750" indent="-285750">
              <a:buFont typeface="Arial" panose="020B0604020202020204" pitchFamily="34" charset="0"/>
              <a:buChar char="•"/>
            </a:pPr>
            <a:r>
              <a:rPr lang="zh-CN" altLang="en-US" sz="2000"/>
              <a:t>如果物理内存满了，触发</a:t>
            </a:r>
            <a:r>
              <a:rPr lang="en-US" altLang="zh-CN" sz="2000"/>
              <a:t>swap-out</a:t>
            </a:r>
            <a:r>
              <a:rPr lang="zh-CN" altLang="en-US" sz="2000"/>
              <a:t>操作，这时有些数据就需要写回磁盘，如果是纯粹的内存数据，写回</a:t>
            </a:r>
            <a:r>
              <a:rPr lang="en-US" altLang="zh-CN" sz="2000"/>
              <a:t>swap</a:t>
            </a:r>
            <a:r>
              <a:rPr lang="zh-CN" altLang="en-US" sz="2000"/>
              <a:t>分区，如果不是就写回磁盘。</a:t>
            </a:r>
          </a:p>
        </p:txBody>
      </p:sp>
    </p:spTree>
    <p:extLst>
      <p:ext uri="{BB962C8B-B14F-4D97-AF65-F5344CB8AC3E}">
        <p14:creationId xmlns:p14="http://schemas.microsoft.com/office/powerpoint/2010/main" val="799214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存储模型</a:t>
            </a:r>
            <a:endParaRPr lang="zh-CN" altLang="en-US"/>
          </a:p>
        </p:txBody>
      </p:sp>
      <p:pic>
        <p:nvPicPr>
          <p:cNvPr id="3" name="图片 2"/>
          <p:cNvPicPr>
            <a:picLocks noChangeAspect="1"/>
          </p:cNvPicPr>
          <p:nvPr/>
        </p:nvPicPr>
        <p:blipFill>
          <a:blip r:embed="rId2"/>
          <a:stretch>
            <a:fillRect/>
          </a:stretch>
        </p:blipFill>
        <p:spPr>
          <a:xfrm>
            <a:off x="4964286" y="766234"/>
            <a:ext cx="6952141" cy="5748614"/>
          </a:xfrm>
          <a:prstGeom prst="rect">
            <a:avLst/>
          </a:prstGeom>
        </p:spPr>
      </p:pic>
      <p:sp>
        <p:nvSpPr>
          <p:cNvPr id="4" name="矩形 3"/>
          <p:cNvSpPr/>
          <p:nvPr/>
        </p:nvSpPr>
        <p:spPr>
          <a:xfrm>
            <a:off x="275572" y="966651"/>
            <a:ext cx="3908121" cy="5632311"/>
          </a:xfrm>
          <a:prstGeom prst="rect">
            <a:avLst/>
          </a:prstGeom>
        </p:spPr>
        <p:txBody>
          <a:bodyPr wrap="square">
            <a:spAutoFit/>
          </a:bodyPr>
          <a:lstStyle/>
          <a:p>
            <a:pPr marL="285750" indent="-285750">
              <a:buFont typeface="Arial" panose="020B0604020202020204" pitchFamily="34" charset="0"/>
              <a:buChar char="•"/>
            </a:pPr>
            <a:r>
              <a:rPr lang="zh-CN" altLang="en-US" sz="2000"/>
              <a:t>有了内存映射文件，要访问的数据就好像都在内存里面，简单化了</a:t>
            </a:r>
            <a:r>
              <a:rPr lang="en-US" altLang="zh-CN" sz="2000"/>
              <a:t>MongoDB</a:t>
            </a:r>
            <a:r>
              <a:rPr lang="zh-CN" altLang="en-US" sz="2000"/>
              <a:t>访问和修改数据的逻辑</a:t>
            </a:r>
          </a:p>
          <a:p>
            <a:pPr marL="285750" indent="-285750">
              <a:buFont typeface="Arial" panose="020B0604020202020204" pitchFamily="34" charset="0"/>
              <a:buChar char="•"/>
            </a:pPr>
            <a:r>
              <a:rPr lang="en-US" altLang="zh-CN" sz="2000"/>
              <a:t>MongoDB</a:t>
            </a:r>
            <a:r>
              <a:rPr lang="zh-CN" altLang="en-US" sz="2000"/>
              <a:t>读写都只是和虚拟内存打交道，剩下都交给</a:t>
            </a:r>
            <a:r>
              <a:rPr lang="en-US" altLang="zh-CN" sz="2000"/>
              <a:t>OS</a:t>
            </a:r>
            <a:r>
              <a:rPr lang="zh-CN" altLang="en-US" sz="2000"/>
              <a:t>打理</a:t>
            </a:r>
          </a:p>
          <a:p>
            <a:pPr marL="285750" indent="-285750">
              <a:buFont typeface="Arial" panose="020B0604020202020204" pitchFamily="34" charset="0"/>
              <a:buChar char="•"/>
            </a:pPr>
            <a:r>
              <a:rPr lang="zh-CN" altLang="en-US" sz="2000"/>
              <a:t>虚拟内存大小</a:t>
            </a:r>
            <a:r>
              <a:rPr lang="en-US" altLang="zh-CN" sz="2000"/>
              <a:t>=</a:t>
            </a:r>
            <a:r>
              <a:rPr lang="zh-CN" altLang="en-US" sz="2000"/>
              <a:t>所有文件大小</a:t>
            </a:r>
            <a:r>
              <a:rPr lang="en-US" altLang="zh-CN" sz="2000"/>
              <a:t>+</a:t>
            </a:r>
            <a:r>
              <a:rPr lang="zh-CN" altLang="en-US" sz="2000"/>
              <a:t>其他一些开销</a:t>
            </a:r>
            <a:r>
              <a:rPr lang="en-US" altLang="zh-CN" sz="2000"/>
              <a:t>(</a:t>
            </a:r>
            <a:r>
              <a:rPr lang="zh-CN" altLang="en-US" sz="2000"/>
              <a:t>连接，堆栈</a:t>
            </a:r>
            <a:r>
              <a:rPr lang="en-US" altLang="zh-CN" sz="2000"/>
              <a:t>)</a:t>
            </a:r>
          </a:p>
          <a:p>
            <a:pPr marL="285750" indent="-285750">
              <a:buFont typeface="Arial" panose="020B0604020202020204" pitchFamily="34" charset="0"/>
              <a:buChar char="•"/>
            </a:pPr>
            <a:r>
              <a:rPr lang="zh-CN" altLang="en-US" sz="2000"/>
              <a:t>如果</a:t>
            </a:r>
            <a:r>
              <a:rPr lang="en-US" altLang="zh-CN" sz="2000"/>
              <a:t>journal</a:t>
            </a:r>
            <a:r>
              <a:rPr lang="zh-CN" altLang="en-US" sz="2000"/>
              <a:t>开启，虚拟内存大小差不多翻番</a:t>
            </a:r>
          </a:p>
          <a:p>
            <a:pPr marL="285750" indent="-285750">
              <a:buFont typeface="Arial" panose="020B0604020202020204" pitchFamily="34" charset="0"/>
              <a:buChar char="•"/>
            </a:pPr>
            <a:r>
              <a:rPr lang="zh-CN" altLang="en-US" sz="2000"/>
              <a:t>使用</a:t>
            </a:r>
            <a:r>
              <a:rPr lang="en-US" altLang="zh-CN" sz="2000"/>
              <a:t>MMF</a:t>
            </a:r>
            <a:r>
              <a:rPr lang="zh-CN" altLang="en-US" sz="2000"/>
              <a:t>的</a:t>
            </a:r>
            <a:r>
              <a:rPr lang="zh-CN" altLang="en-US" sz="2000" smtClean="0"/>
              <a:t>好处</a:t>
            </a:r>
            <a:r>
              <a:rPr lang="zh-CN" altLang="en-US" sz="2000"/>
              <a:t>：</a:t>
            </a:r>
            <a:r>
              <a:rPr lang="en-US" altLang="zh-CN" sz="2000" smtClean="0"/>
              <a:t>1</a:t>
            </a:r>
            <a:r>
              <a:rPr lang="zh-CN" altLang="en-US" sz="2000" smtClean="0"/>
              <a:t>、不用</a:t>
            </a:r>
            <a:r>
              <a:rPr lang="zh-CN" altLang="en-US" sz="2000"/>
              <a:t>自己管理内存和磁盘</a:t>
            </a:r>
            <a:r>
              <a:rPr lang="zh-CN" altLang="en-US" sz="2000" smtClean="0"/>
              <a:t>调度；</a:t>
            </a:r>
            <a:r>
              <a:rPr lang="en-US" altLang="zh-CN" sz="2000" smtClean="0"/>
              <a:t>2</a:t>
            </a:r>
            <a:r>
              <a:rPr lang="zh-CN" altLang="en-US" sz="2000" smtClean="0"/>
              <a:t>、</a:t>
            </a:r>
            <a:r>
              <a:rPr lang="en-US" altLang="zh-CN" sz="2000" smtClean="0"/>
              <a:t>LRU</a:t>
            </a:r>
            <a:r>
              <a:rPr lang="zh-CN" altLang="en-US" sz="2000" smtClean="0"/>
              <a:t>策略；</a:t>
            </a:r>
            <a:r>
              <a:rPr lang="en-US" altLang="zh-CN" sz="2000" smtClean="0"/>
              <a:t>3</a:t>
            </a:r>
            <a:r>
              <a:rPr lang="zh-CN" altLang="en-US" sz="2000" smtClean="0"/>
              <a:t>、重</a:t>
            </a:r>
            <a:r>
              <a:rPr lang="zh-CN" altLang="en-US" sz="2000"/>
              <a:t>启过程中，</a:t>
            </a:r>
            <a:r>
              <a:rPr lang="en-US" altLang="zh-CN" sz="2000"/>
              <a:t>Cache</a:t>
            </a:r>
            <a:r>
              <a:rPr lang="zh-CN" altLang="en-US" sz="2000"/>
              <a:t>依然在。</a:t>
            </a:r>
          </a:p>
          <a:p>
            <a:pPr marL="285750" indent="-285750">
              <a:buFont typeface="Arial" panose="020B0604020202020204" pitchFamily="34" charset="0"/>
              <a:buChar char="•"/>
            </a:pPr>
            <a:r>
              <a:rPr lang="zh-CN" altLang="en-US" sz="2000"/>
              <a:t>使用</a:t>
            </a:r>
            <a:r>
              <a:rPr lang="en-US" altLang="zh-CN" sz="2000"/>
              <a:t>MMF</a:t>
            </a:r>
            <a:r>
              <a:rPr lang="zh-CN" altLang="en-US" sz="2000"/>
              <a:t>的</a:t>
            </a:r>
            <a:r>
              <a:rPr lang="zh-CN" altLang="en-US" sz="2000" smtClean="0"/>
              <a:t>坏处：</a:t>
            </a:r>
            <a:r>
              <a:rPr lang="en-US" altLang="zh-CN" sz="2000" smtClean="0"/>
              <a:t>1</a:t>
            </a:r>
            <a:r>
              <a:rPr lang="zh-CN" altLang="en-US" sz="2000" smtClean="0"/>
              <a:t>、</a:t>
            </a:r>
            <a:r>
              <a:rPr lang="en-US" altLang="zh-CN" sz="2000" smtClean="0"/>
              <a:t>RAM</a:t>
            </a:r>
            <a:r>
              <a:rPr lang="zh-CN" altLang="en-US" sz="2000"/>
              <a:t>使用会受磁盘碎片的影响，高预读也会</a:t>
            </a:r>
            <a:r>
              <a:rPr lang="zh-CN" altLang="en-US" sz="2000" smtClean="0"/>
              <a:t>影响；</a:t>
            </a:r>
            <a:r>
              <a:rPr lang="en-US" altLang="zh-CN" sz="2000" smtClean="0"/>
              <a:t>2</a:t>
            </a:r>
            <a:r>
              <a:rPr lang="zh-CN" altLang="en-US" sz="2000" smtClean="0"/>
              <a:t>、无法</a:t>
            </a:r>
            <a:r>
              <a:rPr lang="zh-CN" altLang="en-US" sz="2000"/>
              <a:t>自己优化调度算法，只能使用</a:t>
            </a:r>
            <a:r>
              <a:rPr lang="en-US" altLang="zh-CN" sz="2000"/>
              <a:t>LRU</a:t>
            </a:r>
            <a:endParaRPr lang="zh-CN" altLang="en-US" sz="2000"/>
          </a:p>
        </p:txBody>
      </p:sp>
    </p:spTree>
    <p:extLst>
      <p:ext uri="{BB962C8B-B14F-4D97-AF65-F5344CB8AC3E}">
        <p14:creationId xmlns:p14="http://schemas.microsoft.com/office/powerpoint/2010/main" val="2884823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数据库文件类型</a:t>
            </a:r>
            <a:endParaRPr lang="zh-CN" altLang="en-US"/>
          </a:p>
        </p:txBody>
      </p:sp>
      <p:sp>
        <p:nvSpPr>
          <p:cNvPr id="3" name="矩形 2"/>
          <p:cNvSpPr/>
          <p:nvPr/>
        </p:nvSpPr>
        <p:spPr>
          <a:xfrm>
            <a:off x="838200" y="966651"/>
            <a:ext cx="6096000" cy="1384995"/>
          </a:xfrm>
          <a:prstGeom prst="rect">
            <a:avLst/>
          </a:prstGeom>
        </p:spPr>
        <p:txBody>
          <a:bodyPr>
            <a:spAutoFit/>
          </a:bodyPr>
          <a:lstStyle/>
          <a:p>
            <a:r>
              <a:rPr lang="en-US" altLang="zh-CN" sz="2400" b="1"/>
              <a:t>MongoDB</a:t>
            </a:r>
            <a:r>
              <a:rPr lang="zh-CN" altLang="en-US" sz="2400" b="1"/>
              <a:t>的数据库文件主要有</a:t>
            </a:r>
            <a:r>
              <a:rPr lang="en-US" altLang="zh-CN" sz="2400" b="1"/>
              <a:t>3</a:t>
            </a:r>
            <a:r>
              <a:rPr lang="zh-CN" altLang="en-US" sz="2400" b="1"/>
              <a:t>种：</a:t>
            </a:r>
          </a:p>
          <a:p>
            <a:pPr marL="285750" indent="-285750">
              <a:buFont typeface="Arial" panose="020B0604020202020204" pitchFamily="34" charset="0"/>
              <a:buChar char="•"/>
            </a:pPr>
            <a:r>
              <a:rPr lang="en-US" altLang="zh-CN" sz="2000" smtClean="0"/>
              <a:t>journal </a:t>
            </a:r>
            <a:r>
              <a:rPr lang="zh-CN" altLang="en-US" sz="2000" smtClean="0"/>
              <a:t>日志文件</a:t>
            </a:r>
            <a:endParaRPr lang="zh-CN" altLang="en-US" sz="2000"/>
          </a:p>
          <a:p>
            <a:pPr marL="285750" indent="-285750">
              <a:buFont typeface="Arial" panose="020B0604020202020204" pitchFamily="34" charset="0"/>
              <a:buChar char="•"/>
            </a:pPr>
            <a:r>
              <a:rPr lang="en-US" altLang="zh-CN" sz="2000"/>
              <a:t>namespace </a:t>
            </a:r>
            <a:r>
              <a:rPr lang="zh-CN" altLang="en-US" sz="2000" smtClean="0"/>
              <a:t>命名空间文件</a:t>
            </a:r>
            <a:endParaRPr lang="zh-CN" altLang="en-US" sz="2000"/>
          </a:p>
          <a:p>
            <a:pPr marL="285750" indent="-285750">
              <a:buFont typeface="Arial" panose="020B0604020202020204" pitchFamily="34" charset="0"/>
              <a:buChar char="•"/>
            </a:pPr>
            <a:r>
              <a:rPr lang="en-US" altLang="zh-CN" sz="2000"/>
              <a:t>data </a:t>
            </a:r>
            <a:r>
              <a:rPr lang="zh-CN" altLang="en-US" sz="2000"/>
              <a:t>数据及索引文件</a:t>
            </a:r>
          </a:p>
        </p:txBody>
      </p:sp>
      <p:sp>
        <p:nvSpPr>
          <p:cNvPr id="4" name="矩形 3"/>
          <p:cNvSpPr/>
          <p:nvPr/>
        </p:nvSpPr>
        <p:spPr>
          <a:xfrm>
            <a:off x="838200" y="2471911"/>
            <a:ext cx="10515600" cy="1692771"/>
          </a:xfrm>
          <a:prstGeom prst="rect">
            <a:avLst/>
          </a:prstGeom>
        </p:spPr>
        <p:txBody>
          <a:bodyPr wrap="square">
            <a:spAutoFit/>
          </a:bodyPr>
          <a:lstStyle/>
          <a:p>
            <a:r>
              <a:rPr lang="zh-CN" altLang="en-US" sz="2400" b="1" smtClean="0"/>
              <a:t>日志文件</a:t>
            </a:r>
            <a:endParaRPr lang="zh-CN" altLang="en-US"/>
          </a:p>
          <a:p>
            <a:r>
              <a:rPr lang="zh-CN" altLang="en-US" sz="2000"/>
              <a:t>跟一些传统数据库不同，</a:t>
            </a:r>
            <a:r>
              <a:rPr lang="en-US" altLang="zh-CN" sz="2000"/>
              <a:t>MongoDB</a:t>
            </a:r>
            <a:r>
              <a:rPr lang="zh-CN" altLang="en-US" sz="2000"/>
              <a:t>的日志文件只是用来在系统出现宕机时候恢复尚未来得及同步到硬盘的内存数据。日志文件会存放在一个分开的目录下面。启动时候</a:t>
            </a:r>
            <a:r>
              <a:rPr lang="en-US" altLang="zh-CN" sz="2000"/>
              <a:t>MongoDB</a:t>
            </a:r>
            <a:r>
              <a:rPr lang="zh-CN" altLang="en-US" sz="2000"/>
              <a:t>会自动预先创建</a:t>
            </a:r>
            <a:r>
              <a:rPr lang="en-US" altLang="zh-CN" sz="2000"/>
              <a:t>3</a:t>
            </a:r>
            <a:r>
              <a:rPr lang="zh-CN" altLang="en-US" sz="2000"/>
              <a:t>个每个为</a:t>
            </a:r>
            <a:r>
              <a:rPr lang="en-US" altLang="zh-CN" sz="2000"/>
              <a:t>1G</a:t>
            </a:r>
            <a:r>
              <a:rPr lang="zh-CN" altLang="en-US" sz="2000"/>
              <a:t>的日志文件（初始为空）。除非你真的有持续海量数据并发写入，一般来说</a:t>
            </a:r>
            <a:r>
              <a:rPr lang="en-US" altLang="zh-CN" sz="2000"/>
              <a:t>3</a:t>
            </a:r>
            <a:r>
              <a:rPr lang="zh-CN" altLang="en-US" sz="2000"/>
              <a:t>个</a:t>
            </a:r>
            <a:r>
              <a:rPr lang="en-US" altLang="zh-CN" sz="2000"/>
              <a:t>G</a:t>
            </a:r>
            <a:r>
              <a:rPr lang="zh-CN" altLang="en-US" sz="2000"/>
              <a:t>已经足够。</a:t>
            </a:r>
          </a:p>
        </p:txBody>
      </p:sp>
      <p:sp>
        <p:nvSpPr>
          <p:cNvPr id="5" name="矩形 4"/>
          <p:cNvSpPr/>
          <p:nvPr/>
        </p:nvSpPr>
        <p:spPr>
          <a:xfrm>
            <a:off x="838200" y="4505185"/>
            <a:ext cx="10515600" cy="1692771"/>
          </a:xfrm>
          <a:prstGeom prst="rect">
            <a:avLst/>
          </a:prstGeom>
        </p:spPr>
        <p:txBody>
          <a:bodyPr wrap="square">
            <a:spAutoFit/>
          </a:bodyPr>
          <a:lstStyle/>
          <a:p>
            <a:r>
              <a:rPr lang="zh-CN" altLang="en-US" sz="2400" b="1" smtClean="0"/>
              <a:t>命名空间文件 </a:t>
            </a:r>
            <a:r>
              <a:rPr lang="en-US" altLang="zh-CN" sz="2400" b="1" smtClean="0"/>
              <a:t>dbname.ns</a:t>
            </a:r>
            <a:endParaRPr lang="en-US" altLang="zh-CN"/>
          </a:p>
          <a:p>
            <a:r>
              <a:rPr lang="zh-CN" altLang="en-US" sz="2000"/>
              <a:t>这个文件用来存储整个数据库的集合以及索引的名字。这个文件不大，默认</a:t>
            </a:r>
            <a:r>
              <a:rPr lang="en-US" altLang="zh-CN" sz="2000"/>
              <a:t>16M</a:t>
            </a:r>
            <a:r>
              <a:rPr lang="zh-CN" altLang="en-US" sz="2000"/>
              <a:t>，可以存储</a:t>
            </a:r>
            <a:r>
              <a:rPr lang="en-US" altLang="zh-CN" sz="2000"/>
              <a:t>24000</a:t>
            </a:r>
            <a:r>
              <a:rPr lang="zh-CN" altLang="en-US" sz="2000"/>
              <a:t>个集合或者索引名以及那些集合和索引在数据文件中得具体位置。通过这个文件</a:t>
            </a:r>
            <a:r>
              <a:rPr lang="en-US" altLang="zh-CN" sz="2000"/>
              <a:t>MongoDB</a:t>
            </a:r>
            <a:r>
              <a:rPr lang="zh-CN" altLang="en-US" sz="2000"/>
              <a:t>可以知道从哪里去开始寻找或插入集合的数据或者索引数据。这个值可以通过参数调整至</a:t>
            </a:r>
            <a:r>
              <a:rPr lang="en-US" altLang="zh-CN" sz="2000"/>
              <a:t>2G</a:t>
            </a:r>
            <a:r>
              <a:rPr lang="zh-CN" altLang="en-US" sz="2000"/>
              <a:t>。</a:t>
            </a:r>
          </a:p>
        </p:txBody>
      </p:sp>
    </p:spTree>
    <p:extLst>
      <p:ext uri="{BB962C8B-B14F-4D97-AF65-F5344CB8AC3E}">
        <p14:creationId xmlns:p14="http://schemas.microsoft.com/office/powerpoint/2010/main" val="3203915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数据文件</a:t>
            </a:r>
            <a:endParaRPr lang="zh-CN" altLang="en-US"/>
          </a:p>
        </p:txBody>
      </p:sp>
      <p:sp>
        <p:nvSpPr>
          <p:cNvPr id="3" name="矩形 2"/>
          <p:cNvSpPr/>
          <p:nvPr/>
        </p:nvSpPr>
        <p:spPr>
          <a:xfrm>
            <a:off x="838200" y="966651"/>
            <a:ext cx="10515600" cy="2000548"/>
          </a:xfrm>
          <a:prstGeom prst="rect">
            <a:avLst/>
          </a:prstGeom>
        </p:spPr>
        <p:txBody>
          <a:bodyPr wrap="square">
            <a:spAutoFit/>
          </a:bodyPr>
          <a:lstStyle/>
          <a:p>
            <a:r>
              <a:rPr lang="zh-CN" altLang="en-US" sz="2400" b="1"/>
              <a:t>数据文件 </a:t>
            </a:r>
            <a:r>
              <a:rPr lang="en-US" altLang="zh-CN" sz="2400" b="1"/>
              <a:t>dbname.0, dbname.1,… </a:t>
            </a:r>
            <a:r>
              <a:rPr lang="en-US" altLang="zh-CN" sz="2400" b="1" smtClean="0"/>
              <a:t>dbname.n</a:t>
            </a:r>
            <a:endParaRPr lang="en-US" altLang="zh-CN"/>
          </a:p>
          <a:p>
            <a:r>
              <a:rPr lang="en-US" altLang="zh-CN" sz="2000"/>
              <a:t>MongoDB</a:t>
            </a:r>
            <a:r>
              <a:rPr lang="zh-CN" altLang="en-US" sz="2000"/>
              <a:t>的数据以及索引都存放在一个或者多个</a:t>
            </a:r>
            <a:r>
              <a:rPr lang="en-US" altLang="zh-CN" sz="2000"/>
              <a:t>MongoDB</a:t>
            </a:r>
            <a:r>
              <a:rPr lang="zh-CN" altLang="en-US" sz="2000"/>
              <a:t>数据文件里。第一个数据文件会以“数据库名</a:t>
            </a:r>
            <a:r>
              <a:rPr lang="en-US" altLang="zh-CN" sz="2000"/>
              <a:t>.0”</a:t>
            </a:r>
            <a:r>
              <a:rPr lang="zh-CN" altLang="en-US" sz="2000"/>
              <a:t>命名，如 </a:t>
            </a:r>
            <a:r>
              <a:rPr lang="en-US" altLang="zh-CN" sz="2000"/>
              <a:t>my-db.0</a:t>
            </a:r>
            <a:r>
              <a:rPr lang="zh-CN" altLang="en-US" sz="2000"/>
              <a:t>。这个文件默认大小是</a:t>
            </a:r>
            <a:r>
              <a:rPr lang="en-US" altLang="zh-CN" sz="2000"/>
              <a:t>64M</a:t>
            </a:r>
            <a:r>
              <a:rPr lang="zh-CN" altLang="en-US" sz="2000"/>
              <a:t>，在接近用完这个</a:t>
            </a:r>
            <a:r>
              <a:rPr lang="en-US" altLang="zh-CN" sz="2000"/>
              <a:t>64M</a:t>
            </a:r>
            <a:r>
              <a:rPr lang="zh-CN" altLang="en-US" sz="2000"/>
              <a:t>之前，</a:t>
            </a:r>
            <a:r>
              <a:rPr lang="en-US" altLang="zh-CN" sz="2000"/>
              <a:t>MongoDB </a:t>
            </a:r>
            <a:r>
              <a:rPr lang="zh-CN" altLang="en-US" sz="2000"/>
              <a:t>会提前生成下一个数据文件如</a:t>
            </a:r>
            <a:r>
              <a:rPr lang="en-US" altLang="zh-CN" sz="2000"/>
              <a:t>my-db.1</a:t>
            </a:r>
            <a:r>
              <a:rPr lang="zh-CN" altLang="en-US" sz="2000"/>
              <a:t>。数据文件的大小会</a:t>
            </a:r>
            <a:r>
              <a:rPr lang="en-US" altLang="zh-CN" sz="2000"/>
              <a:t>2</a:t>
            </a:r>
            <a:r>
              <a:rPr lang="zh-CN" altLang="en-US" sz="2000"/>
              <a:t>倍递增。第二个数据文件的大小为</a:t>
            </a:r>
            <a:r>
              <a:rPr lang="en-US" altLang="zh-CN" sz="2000"/>
              <a:t>128M</a:t>
            </a:r>
            <a:r>
              <a:rPr lang="zh-CN" altLang="en-US" sz="2000"/>
              <a:t>，第三个为</a:t>
            </a:r>
            <a:r>
              <a:rPr lang="en-US" altLang="zh-CN" sz="2000"/>
              <a:t>256M</a:t>
            </a:r>
            <a:r>
              <a:rPr lang="zh-CN" altLang="en-US" sz="2000"/>
              <a:t>。一直到了</a:t>
            </a:r>
            <a:r>
              <a:rPr lang="en-US" altLang="zh-CN" sz="2000"/>
              <a:t>2G</a:t>
            </a:r>
            <a:r>
              <a:rPr lang="zh-CN" altLang="en-US" sz="2000"/>
              <a:t>以后就会停止，一直按这个</a:t>
            </a:r>
            <a:r>
              <a:rPr lang="en-US" altLang="zh-CN" sz="2000"/>
              <a:t>2G</a:t>
            </a:r>
            <a:r>
              <a:rPr lang="zh-CN" altLang="en-US" sz="2000"/>
              <a:t>这个大小增加新的文件。</a:t>
            </a:r>
          </a:p>
        </p:txBody>
      </p:sp>
      <p:sp>
        <p:nvSpPr>
          <p:cNvPr id="4" name="矩形 3"/>
          <p:cNvSpPr/>
          <p:nvPr/>
        </p:nvSpPr>
        <p:spPr>
          <a:xfrm>
            <a:off x="838200" y="2988170"/>
            <a:ext cx="10222282" cy="984885"/>
          </a:xfrm>
          <a:prstGeom prst="rect">
            <a:avLst/>
          </a:prstGeom>
        </p:spPr>
        <p:txBody>
          <a:bodyPr wrap="square">
            <a:spAutoFit/>
          </a:bodyPr>
          <a:lstStyle/>
          <a:p>
            <a:r>
              <a:rPr lang="zh-CN" altLang="en-US" sz="2000"/>
              <a:t>在每一个数据文件内，</a:t>
            </a:r>
            <a:r>
              <a:rPr lang="en-US" altLang="zh-CN" sz="2000"/>
              <a:t>MongoDB</a:t>
            </a:r>
            <a:r>
              <a:rPr lang="zh-CN" altLang="en-US" sz="2000"/>
              <a:t>把所存储的</a:t>
            </a:r>
            <a:r>
              <a:rPr lang="en-US" altLang="zh-CN" sz="2000"/>
              <a:t>BSON</a:t>
            </a:r>
            <a:r>
              <a:rPr lang="zh-CN" altLang="en-US" sz="2000"/>
              <a:t>文档的数据和</a:t>
            </a:r>
            <a:r>
              <a:rPr lang="en-US" altLang="zh-CN" sz="2000"/>
              <a:t>B</a:t>
            </a:r>
            <a:r>
              <a:rPr lang="zh-CN" altLang="en-US" sz="2000"/>
              <a:t>树索引组织到逻辑容器“</a:t>
            </a:r>
            <a:r>
              <a:rPr lang="en-US" altLang="zh-CN" sz="2000"/>
              <a:t>Extent”</a:t>
            </a:r>
            <a:r>
              <a:rPr lang="zh-CN" altLang="en-US" sz="2000"/>
              <a:t>里面。如下图所示（</a:t>
            </a:r>
            <a:r>
              <a:rPr lang="en-US" altLang="zh-CN" sz="2000"/>
              <a:t>my-db.1</a:t>
            </a:r>
            <a:r>
              <a:rPr lang="zh-CN" altLang="en-US" sz="2000"/>
              <a:t>和</a:t>
            </a:r>
            <a:r>
              <a:rPr lang="en-US" altLang="zh-CN" sz="2000"/>
              <a:t>my-db.2 </a:t>
            </a:r>
            <a:r>
              <a:rPr lang="zh-CN" altLang="en-US" sz="2000"/>
              <a:t>是数据库的两个数据文件）：</a:t>
            </a:r>
          </a:p>
          <a:p>
            <a:endParaRPr lang="zh-CN" altLang="en-US"/>
          </a:p>
        </p:txBody>
      </p:sp>
      <p:pic>
        <p:nvPicPr>
          <p:cNvPr id="6" name="图片 5"/>
          <p:cNvPicPr>
            <a:picLocks noChangeAspect="1"/>
          </p:cNvPicPr>
          <p:nvPr/>
        </p:nvPicPr>
        <p:blipFill>
          <a:blip r:embed="rId2"/>
          <a:stretch>
            <a:fillRect/>
          </a:stretch>
        </p:blipFill>
        <p:spPr>
          <a:xfrm>
            <a:off x="1877860" y="3680876"/>
            <a:ext cx="7570830" cy="3177124"/>
          </a:xfrm>
          <a:prstGeom prst="rect">
            <a:avLst/>
          </a:prstGeom>
        </p:spPr>
      </p:pic>
    </p:spTree>
    <p:extLst>
      <p:ext uri="{BB962C8B-B14F-4D97-AF65-F5344CB8AC3E}">
        <p14:creationId xmlns:p14="http://schemas.microsoft.com/office/powerpoint/2010/main" val="1226284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File</a:t>
            </a:r>
            <a:endParaRPr lang="zh-CN" altLang="en-US"/>
          </a:p>
        </p:txBody>
      </p:sp>
      <p:pic>
        <p:nvPicPr>
          <p:cNvPr id="3" name="图片 2"/>
          <p:cNvPicPr>
            <a:picLocks noChangeAspect="1"/>
          </p:cNvPicPr>
          <p:nvPr/>
        </p:nvPicPr>
        <p:blipFill>
          <a:blip r:embed="rId2"/>
          <a:stretch>
            <a:fillRect/>
          </a:stretch>
        </p:blipFill>
        <p:spPr>
          <a:xfrm>
            <a:off x="4441257" y="837547"/>
            <a:ext cx="7750743" cy="4836743"/>
          </a:xfrm>
          <a:prstGeom prst="rect">
            <a:avLst/>
          </a:prstGeom>
        </p:spPr>
      </p:pic>
      <p:sp>
        <p:nvSpPr>
          <p:cNvPr id="4" name="矩形 3"/>
          <p:cNvSpPr/>
          <p:nvPr/>
        </p:nvSpPr>
        <p:spPr>
          <a:xfrm>
            <a:off x="162839" y="943746"/>
            <a:ext cx="4396635" cy="5078313"/>
          </a:xfrm>
          <a:prstGeom prst="rect">
            <a:avLst/>
          </a:prstGeom>
        </p:spPr>
        <p:txBody>
          <a:bodyPr wrap="square">
            <a:spAutoFit/>
          </a:bodyPr>
          <a:lstStyle/>
          <a:p>
            <a:pPr marL="285750" indent="-285750">
              <a:buFont typeface="Arial" panose="020B0604020202020204" pitchFamily="34" charset="0"/>
              <a:buChar char="•"/>
            </a:pPr>
            <a:r>
              <a:rPr lang="zh-CN" altLang="en-US"/>
              <a:t>一个 </a:t>
            </a:r>
            <a:r>
              <a:rPr lang="en-US" altLang="zh-CN"/>
              <a:t>Data File </a:t>
            </a:r>
            <a:r>
              <a:rPr lang="zh-CN" altLang="en-US"/>
              <a:t>由多个 </a:t>
            </a:r>
            <a:r>
              <a:rPr lang="en-US" altLang="zh-CN"/>
              <a:t>Extent </a:t>
            </a:r>
            <a:r>
              <a:rPr lang="zh-CN" altLang="en-US"/>
              <a:t>组成，一个 </a:t>
            </a:r>
            <a:r>
              <a:rPr lang="en-US" altLang="zh-CN"/>
              <a:t>Extent </a:t>
            </a:r>
            <a:r>
              <a:rPr lang="zh-CN" altLang="en-US"/>
              <a:t>由多个 </a:t>
            </a:r>
            <a:r>
              <a:rPr lang="en-US" altLang="zh-CN"/>
              <a:t>Record </a:t>
            </a:r>
            <a:r>
              <a:rPr lang="zh-CN" altLang="en-US"/>
              <a:t>组成，</a:t>
            </a:r>
            <a:r>
              <a:rPr lang="en-US" altLang="zh-CN"/>
              <a:t>Record </a:t>
            </a:r>
            <a:r>
              <a:rPr lang="zh-CN" altLang="en-US"/>
              <a:t>中存储 </a:t>
            </a:r>
            <a:r>
              <a:rPr lang="en-US" altLang="zh-CN"/>
              <a:t>MongoDB Document</a:t>
            </a:r>
            <a:r>
              <a:rPr lang="zh-CN" altLang="en-US"/>
              <a:t>。</a:t>
            </a:r>
            <a:r>
              <a:rPr lang="en-US" altLang="zh-CN"/>
              <a:t>Extent </a:t>
            </a:r>
            <a:r>
              <a:rPr lang="zh-CN" altLang="en-US"/>
              <a:t>和 </a:t>
            </a:r>
            <a:r>
              <a:rPr lang="en-US" altLang="zh-CN"/>
              <a:t>Record </a:t>
            </a:r>
            <a:r>
              <a:rPr lang="zh-CN" altLang="en-US"/>
              <a:t>都被实现成双向链表</a:t>
            </a:r>
            <a:r>
              <a:rPr lang="zh-CN" altLang="en-US" smtClean="0"/>
              <a:t>。</a:t>
            </a:r>
            <a:endParaRPr lang="zh-CN" altLang="en-US"/>
          </a:p>
          <a:p>
            <a:pPr marL="285750" indent="-285750">
              <a:buFont typeface="Arial" panose="020B0604020202020204" pitchFamily="34" charset="0"/>
              <a:buChar char="•"/>
            </a:pPr>
            <a:r>
              <a:rPr lang="zh-CN" altLang="en-US"/>
              <a:t>一个 </a:t>
            </a:r>
            <a:r>
              <a:rPr lang="en-US" altLang="zh-CN"/>
              <a:t>Extent </a:t>
            </a:r>
            <a:r>
              <a:rPr lang="zh-CN" altLang="en-US"/>
              <a:t>只会包含一个 </a:t>
            </a:r>
            <a:r>
              <a:rPr lang="en-US" altLang="zh-CN"/>
              <a:t>Collection </a:t>
            </a:r>
            <a:r>
              <a:rPr lang="zh-CN" altLang="en-US"/>
              <a:t>的 </a:t>
            </a:r>
            <a:r>
              <a:rPr lang="en-US" altLang="zh-CN"/>
              <a:t>Data </a:t>
            </a:r>
            <a:r>
              <a:rPr lang="zh-CN" altLang="en-US"/>
              <a:t>或者 </a:t>
            </a:r>
            <a:r>
              <a:rPr lang="en-US" altLang="zh-CN"/>
              <a:t>Index</a:t>
            </a:r>
            <a:r>
              <a:rPr lang="zh-CN" altLang="en-US"/>
              <a:t>，但是同一个 </a:t>
            </a:r>
            <a:r>
              <a:rPr lang="en-US" altLang="zh-CN"/>
              <a:t>Extent </a:t>
            </a:r>
            <a:r>
              <a:rPr lang="zh-CN" altLang="en-US"/>
              <a:t>不会既有 </a:t>
            </a:r>
            <a:r>
              <a:rPr lang="en-US" altLang="zh-CN"/>
              <a:t>Data </a:t>
            </a:r>
            <a:r>
              <a:rPr lang="zh-CN" altLang="en-US"/>
              <a:t>又有 </a:t>
            </a:r>
            <a:r>
              <a:rPr lang="en-US" altLang="zh-CN"/>
              <a:t>Index</a:t>
            </a:r>
            <a:r>
              <a:rPr lang="zh-CN" altLang="en-US" smtClean="0"/>
              <a:t>。</a:t>
            </a:r>
            <a:endParaRPr lang="zh-CN" altLang="en-US"/>
          </a:p>
          <a:p>
            <a:pPr marL="285750" indent="-285750">
              <a:buFont typeface="Arial" panose="020B0604020202020204" pitchFamily="34" charset="0"/>
              <a:buChar char="•"/>
            </a:pPr>
            <a:r>
              <a:rPr lang="zh-CN" altLang="en-US"/>
              <a:t>一个 </a:t>
            </a:r>
            <a:r>
              <a:rPr lang="en-US" altLang="zh-CN"/>
              <a:t>Collection </a:t>
            </a:r>
            <a:r>
              <a:rPr lang="zh-CN" altLang="en-US"/>
              <a:t>由多个 </a:t>
            </a:r>
            <a:r>
              <a:rPr lang="en-US" altLang="zh-CN"/>
              <a:t>Extent </a:t>
            </a:r>
            <a:r>
              <a:rPr lang="zh-CN" altLang="en-US"/>
              <a:t>组成，这些 </a:t>
            </a:r>
            <a:r>
              <a:rPr lang="en-US" altLang="zh-CN"/>
              <a:t>Extent </a:t>
            </a:r>
            <a:r>
              <a:rPr lang="zh-CN" altLang="en-US"/>
              <a:t>可以分布在多个 </a:t>
            </a:r>
            <a:r>
              <a:rPr lang="en-US" altLang="zh-CN"/>
              <a:t>Data File </a:t>
            </a:r>
            <a:r>
              <a:rPr lang="zh-CN" altLang="en-US"/>
              <a:t>中</a:t>
            </a:r>
            <a:r>
              <a:rPr lang="zh-CN" altLang="en-US" smtClean="0"/>
              <a:t>。</a:t>
            </a:r>
            <a:endParaRPr lang="zh-CN" altLang="en-US"/>
          </a:p>
          <a:p>
            <a:pPr marL="285750" indent="-285750">
              <a:buFont typeface="Arial" panose="020B0604020202020204" pitchFamily="34" charset="0"/>
              <a:buChar char="•"/>
            </a:pPr>
            <a:r>
              <a:rPr lang="en-US" altLang="zh-CN"/>
              <a:t>Document </a:t>
            </a:r>
            <a:r>
              <a:rPr lang="zh-CN" altLang="en-US"/>
              <a:t>删除或移动（</a:t>
            </a:r>
            <a:r>
              <a:rPr lang="en-US" altLang="zh-CN"/>
              <a:t>Not in-place update</a:t>
            </a:r>
            <a:r>
              <a:rPr lang="zh-CN" altLang="en-US"/>
              <a:t>）后留下的未被使用的 </a:t>
            </a:r>
            <a:r>
              <a:rPr lang="en-US" altLang="zh-CN"/>
              <a:t>Record </a:t>
            </a:r>
            <a:r>
              <a:rPr lang="zh-CN" altLang="en-US"/>
              <a:t>会被标记为 </a:t>
            </a:r>
            <a:r>
              <a:rPr lang="en-US" altLang="zh-CN"/>
              <a:t>『Deleted Record』 </a:t>
            </a:r>
            <a:r>
              <a:rPr lang="zh-CN" altLang="en-US"/>
              <a:t>而可以重新分配出去，但不会主动回收。</a:t>
            </a:r>
            <a:r>
              <a:rPr lang="en-US" altLang="zh-CN"/>
              <a:t>『Deleted Record』</a:t>
            </a:r>
            <a:r>
              <a:rPr lang="zh-CN" altLang="en-US"/>
              <a:t>在实现上会按照不同的 </a:t>
            </a:r>
            <a:r>
              <a:rPr lang="en-US" altLang="zh-CN"/>
              <a:t>Size </a:t>
            </a:r>
            <a:r>
              <a:rPr lang="zh-CN" altLang="en-US"/>
              <a:t>组织成链表，加速重新分配过程。删除 </a:t>
            </a:r>
            <a:r>
              <a:rPr lang="en-US" altLang="zh-CN"/>
              <a:t>Document </a:t>
            </a:r>
            <a:r>
              <a:rPr lang="zh-CN" altLang="en-US"/>
              <a:t>释放出来的 </a:t>
            </a:r>
            <a:r>
              <a:rPr lang="en-US" altLang="zh-CN"/>
              <a:t>Extent </a:t>
            </a:r>
            <a:r>
              <a:rPr lang="zh-CN" altLang="en-US"/>
              <a:t>会被放到 </a:t>
            </a:r>
            <a:r>
              <a:rPr lang="en-US" altLang="zh-CN"/>
              <a:t>Data File </a:t>
            </a:r>
            <a:r>
              <a:rPr lang="zh-CN" altLang="en-US"/>
              <a:t>的 </a:t>
            </a:r>
            <a:r>
              <a:rPr lang="en-US" altLang="zh-CN"/>
              <a:t>Extent Free List </a:t>
            </a:r>
            <a:r>
              <a:rPr lang="zh-CN" altLang="en-US"/>
              <a:t>中。</a:t>
            </a:r>
          </a:p>
        </p:txBody>
      </p:sp>
    </p:spTree>
    <p:extLst>
      <p:ext uri="{BB962C8B-B14F-4D97-AF65-F5344CB8AC3E}">
        <p14:creationId xmlns:p14="http://schemas.microsoft.com/office/powerpoint/2010/main" val="1219372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dataSize</a:t>
            </a:r>
            <a:endParaRPr lang="zh-CN" altLang="en-US"/>
          </a:p>
        </p:txBody>
      </p:sp>
      <p:pic>
        <p:nvPicPr>
          <p:cNvPr id="4" name="图片 3"/>
          <p:cNvPicPr>
            <a:picLocks noChangeAspect="1"/>
          </p:cNvPicPr>
          <p:nvPr/>
        </p:nvPicPr>
        <p:blipFill>
          <a:blip r:embed="rId2"/>
          <a:stretch>
            <a:fillRect/>
          </a:stretch>
        </p:blipFill>
        <p:spPr>
          <a:xfrm>
            <a:off x="625391" y="2732194"/>
            <a:ext cx="11046384" cy="4150376"/>
          </a:xfrm>
          <a:prstGeom prst="rect">
            <a:avLst/>
          </a:prstGeom>
        </p:spPr>
      </p:pic>
      <p:sp>
        <p:nvSpPr>
          <p:cNvPr id="5" name="矩形 4"/>
          <p:cNvSpPr/>
          <p:nvPr/>
        </p:nvSpPr>
        <p:spPr>
          <a:xfrm>
            <a:off x="710593" y="793202"/>
            <a:ext cx="10875981" cy="1938992"/>
          </a:xfrm>
          <a:prstGeom prst="rect">
            <a:avLst/>
          </a:prstGeom>
        </p:spPr>
        <p:txBody>
          <a:bodyPr wrap="square">
            <a:spAutoFit/>
          </a:bodyPr>
          <a:lstStyle/>
          <a:p>
            <a:r>
              <a:rPr lang="en-US" altLang="zh-CN" sz="2000"/>
              <a:t>dataSize</a:t>
            </a:r>
            <a:r>
              <a:rPr lang="zh-CN" altLang="en-US" sz="2000"/>
              <a:t>是最接近真实数据大小的一个参数。你可以用来检查你的数据有多少。这个大小包括了数据库（或者集合）的每条记录的总和。注意每条记录除了</a:t>
            </a:r>
            <a:r>
              <a:rPr lang="en-US" altLang="zh-CN" sz="2000"/>
              <a:t>BSON</a:t>
            </a:r>
            <a:r>
              <a:rPr lang="zh-CN" altLang="en-US" sz="2000"/>
              <a:t>文档外还有</a:t>
            </a:r>
            <a:r>
              <a:rPr lang="en-US" altLang="zh-CN" sz="2000"/>
              <a:t>header</a:t>
            </a:r>
            <a:r>
              <a:rPr lang="zh-CN" altLang="en-US" sz="2000"/>
              <a:t>及</a:t>
            </a:r>
            <a:r>
              <a:rPr lang="en-US" altLang="zh-CN" sz="2000"/>
              <a:t>padding</a:t>
            </a:r>
            <a:r>
              <a:rPr lang="zh-CN" altLang="en-US" sz="2000"/>
              <a:t>这些额外开销。所以实际大小会比真正数据所占空间会稍大</a:t>
            </a:r>
            <a:r>
              <a:rPr lang="zh-CN" altLang="en-US" sz="2000" smtClean="0"/>
              <a:t>。</a:t>
            </a:r>
            <a:endParaRPr lang="zh-CN" altLang="en-US" sz="2000"/>
          </a:p>
          <a:p>
            <a:r>
              <a:rPr lang="zh-CN" altLang="en-US" sz="2000"/>
              <a:t>当删除文档的时候，这个参数会相应变小因为它是所有文档数的大小总和。如果你的文档没有删除，只是文档内部的字段被删除或缩小，则不会对</a:t>
            </a:r>
            <a:r>
              <a:rPr lang="en-US" altLang="zh-CN" sz="2000"/>
              <a:t>dataSize </a:t>
            </a:r>
            <a:r>
              <a:rPr lang="zh-CN" altLang="en-US" sz="2000"/>
              <a:t>有影响。原因就是因为文档所在记录还在，并且整条记录所占空间并无改动，只不过记录内的未用空间变多了而已。</a:t>
            </a:r>
          </a:p>
        </p:txBody>
      </p:sp>
    </p:spTree>
    <p:extLst>
      <p:ext uri="{BB962C8B-B14F-4D97-AF65-F5344CB8AC3E}">
        <p14:creationId xmlns:p14="http://schemas.microsoft.com/office/powerpoint/2010/main" val="2263212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storageSize</a:t>
            </a:r>
            <a:endParaRPr lang="zh-CN" altLang="en-US"/>
          </a:p>
        </p:txBody>
      </p:sp>
      <p:sp>
        <p:nvSpPr>
          <p:cNvPr id="3" name="矩形 2"/>
          <p:cNvSpPr/>
          <p:nvPr/>
        </p:nvSpPr>
        <p:spPr>
          <a:xfrm>
            <a:off x="838200" y="834345"/>
            <a:ext cx="10515600" cy="1477328"/>
          </a:xfrm>
          <a:prstGeom prst="rect">
            <a:avLst/>
          </a:prstGeom>
        </p:spPr>
        <p:txBody>
          <a:bodyPr wrap="square">
            <a:spAutoFit/>
          </a:bodyPr>
          <a:lstStyle/>
          <a:p>
            <a:r>
              <a:rPr lang="zh-CN" altLang="en-US"/>
              <a:t>这个参数等于数据库或者某个集合所有用到的</a:t>
            </a:r>
            <a:r>
              <a:rPr lang="en-US" altLang="zh-CN"/>
              <a:t>Data Extents</a:t>
            </a:r>
            <a:r>
              <a:rPr lang="zh-CN" altLang="en-US"/>
              <a:t>的总和。注意这个数字会大于</a:t>
            </a:r>
            <a:r>
              <a:rPr lang="en-US" altLang="zh-CN"/>
              <a:t>dataSize</a:t>
            </a:r>
            <a:r>
              <a:rPr lang="zh-CN" altLang="en-US"/>
              <a:t>因为</a:t>
            </a:r>
            <a:r>
              <a:rPr lang="en-US" altLang="zh-CN"/>
              <a:t>Extent</a:t>
            </a:r>
            <a:r>
              <a:rPr lang="zh-CN" altLang="en-US"/>
              <a:t>里面会有一些删除文档之后留下来的碎片（</a:t>
            </a:r>
            <a:r>
              <a:rPr lang="en-US" altLang="zh-CN"/>
              <a:t>deleted</a:t>
            </a:r>
            <a:r>
              <a:rPr lang="zh-CN" altLang="en-US"/>
              <a:t>）。及时你的 </a:t>
            </a:r>
            <a:r>
              <a:rPr lang="en-US" altLang="zh-CN"/>
              <a:t>storageSize</a:t>
            </a:r>
            <a:r>
              <a:rPr lang="zh-CN" altLang="en-US"/>
              <a:t>大出</a:t>
            </a:r>
            <a:r>
              <a:rPr lang="en-US" altLang="zh-CN"/>
              <a:t>dataSize</a:t>
            </a:r>
            <a:r>
              <a:rPr lang="zh-CN" altLang="en-US"/>
              <a:t>很多，这个也不一定就是很糟糕的情况。 如果有新插入的文档小于或等于碎片的大小，</a:t>
            </a:r>
            <a:r>
              <a:rPr lang="en-US" altLang="zh-CN"/>
              <a:t>MongoDB</a:t>
            </a:r>
            <a:r>
              <a:rPr lang="zh-CN" altLang="en-US"/>
              <a:t>会重新利用这个碎片来存储新的文档。不过在这之前这些碎片将一直会被保留在那里占用空间。由于这个原因，你删除文档的时候这个参数不会变小。</a:t>
            </a:r>
          </a:p>
        </p:txBody>
      </p:sp>
      <p:pic>
        <p:nvPicPr>
          <p:cNvPr id="4" name="图片 3"/>
          <p:cNvPicPr>
            <a:picLocks noChangeAspect="1"/>
          </p:cNvPicPr>
          <p:nvPr/>
        </p:nvPicPr>
        <p:blipFill>
          <a:blip r:embed="rId2"/>
          <a:stretch>
            <a:fillRect/>
          </a:stretch>
        </p:blipFill>
        <p:spPr>
          <a:xfrm>
            <a:off x="979097" y="2311672"/>
            <a:ext cx="10408239" cy="4139231"/>
          </a:xfrm>
          <a:prstGeom prst="rect">
            <a:avLst/>
          </a:prstGeom>
        </p:spPr>
      </p:pic>
    </p:spTree>
    <p:extLst>
      <p:ext uri="{BB962C8B-B14F-4D97-AF65-F5344CB8AC3E}">
        <p14:creationId xmlns:p14="http://schemas.microsoft.com/office/powerpoint/2010/main" val="1232295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fileSize</a:t>
            </a:r>
            <a:endParaRPr lang="zh-CN" altLang="en-US"/>
          </a:p>
        </p:txBody>
      </p:sp>
      <p:sp>
        <p:nvSpPr>
          <p:cNvPr id="3" name="矩形 2"/>
          <p:cNvSpPr/>
          <p:nvPr/>
        </p:nvSpPr>
        <p:spPr>
          <a:xfrm>
            <a:off x="838200" y="966651"/>
            <a:ext cx="10515600" cy="1631216"/>
          </a:xfrm>
          <a:prstGeom prst="rect">
            <a:avLst/>
          </a:prstGeom>
        </p:spPr>
        <p:txBody>
          <a:bodyPr wrap="square">
            <a:spAutoFit/>
          </a:bodyPr>
          <a:lstStyle/>
          <a:p>
            <a:r>
              <a:rPr lang="zh-CN" altLang="en-US" sz="2000"/>
              <a:t>这个参数只在数据库上有效，指的是实际文件系统中用到的文件的大小。它包括所有的数据</a:t>
            </a:r>
            <a:r>
              <a:rPr lang="en-US" altLang="zh-CN" sz="2000"/>
              <a:t>Extents</a:t>
            </a:r>
            <a:r>
              <a:rPr lang="zh-CN" altLang="en-US" sz="2000"/>
              <a:t>的总和，索引</a:t>
            </a:r>
            <a:r>
              <a:rPr lang="en-US" altLang="zh-CN" sz="2000"/>
              <a:t>Extent</a:t>
            </a:r>
            <a:r>
              <a:rPr lang="zh-CN" altLang="en-US" sz="2000"/>
              <a:t>的总和，以及一些未被分配的空间。之前提到</a:t>
            </a:r>
            <a:r>
              <a:rPr lang="en-US" altLang="zh-CN" sz="2000"/>
              <a:t>MongoDB</a:t>
            </a:r>
            <a:r>
              <a:rPr lang="zh-CN" altLang="en-US" sz="2000"/>
              <a:t>会对数据库文件创建时候进行预分配，例如最小就是</a:t>
            </a:r>
            <a:r>
              <a:rPr lang="en-US" altLang="zh-CN" sz="2000"/>
              <a:t>64M</a:t>
            </a:r>
            <a:r>
              <a:rPr lang="zh-CN" altLang="en-US" sz="2000"/>
              <a:t>，哪怕你只有几百个</a:t>
            </a:r>
            <a:r>
              <a:rPr lang="en-US" altLang="zh-CN" sz="2000"/>
              <a:t>KB</a:t>
            </a:r>
            <a:r>
              <a:rPr lang="zh-CN" altLang="en-US" sz="2000"/>
              <a:t>的数据。所以这个参数可能会比实际的数据大小会大不少。 这些额外未用空间是用来保证</a:t>
            </a:r>
            <a:r>
              <a:rPr lang="en-US" altLang="zh-CN" sz="2000"/>
              <a:t>MongoDB</a:t>
            </a:r>
            <a:r>
              <a:rPr lang="zh-CN" altLang="en-US" sz="2000"/>
              <a:t>可以在新的数据写入时候快速的分配新的</a:t>
            </a:r>
            <a:r>
              <a:rPr lang="en-US" altLang="zh-CN" sz="2000"/>
              <a:t>Extent</a:t>
            </a:r>
            <a:r>
              <a:rPr lang="zh-CN" altLang="en-US" sz="2000"/>
              <a:t>，避免引起磁盘空间分配引起的延迟。</a:t>
            </a:r>
          </a:p>
        </p:txBody>
      </p:sp>
      <p:pic>
        <p:nvPicPr>
          <p:cNvPr id="4" name="图片 3"/>
          <p:cNvPicPr>
            <a:picLocks noChangeAspect="1"/>
          </p:cNvPicPr>
          <p:nvPr/>
        </p:nvPicPr>
        <p:blipFill>
          <a:blip r:embed="rId2"/>
          <a:stretch>
            <a:fillRect/>
          </a:stretch>
        </p:blipFill>
        <p:spPr>
          <a:xfrm>
            <a:off x="1555295" y="2635444"/>
            <a:ext cx="9271024" cy="3890615"/>
          </a:xfrm>
          <a:prstGeom prst="rect">
            <a:avLst/>
          </a:prstGeom>
        </p:spPr>
      </p:pic>
      <p:sp>
        <p:nvSpPr>
          <p:cNvPr id="5" name="矩形 4"/>
          <p:cNvSpPr/>
          <p:nvPr/>
        </p:nvSpPr>
        <p:spPr>
          <a:xfrm>
            <a:off x="317325" y="5787395"/>
            <a:ext cx="8275529" cy="923330"/>
          </a:xfrm>
          <a:prstGeom prst="rect">
            <a:avLst/>
          </a:prstGeom>
        </p:spPr>
        <p:txBody>
          <a:bodyPr wrap="square">
            <a:spAutoFit/>
          </a:bodyPr>
          <a:lstStyle/>
          <a:p>
            <a:r>
              <a:rPr lang="zh-CN" altLang="en-US"/>
              <a:t>值得注意的是，当你删除文档，或甚至集合和索引，这个参数不会变小。换句话说，数据库所使用的硬盘空间只会上升（或者不变），而不会因为删除数据而变小。当然需要知道的是这并不就意味着浪费，只是说有很多预留空间而已。</a:t>
            </a:r>
          </a:p>
        </p:txBody>
      </p:sp>
    </p:spTree>
    <p:extLst>
      <p:ext uri="{BB962C8B-B14F-4D97-AF65-F5344CB8AC3E}">
        <p14:creationId xmlns:p14="http://schemas.microsoft.com/office/powerpoint/2010/main" val="2663231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GridFS</a:t>
            </a:r>
            <a:endParaRPr lang="zh-CN" altLang="en-US"/>
          </a:p>
        </p:txBody>
      </p:sp>
      <p:pic>
        <p:nvPicPr>
          <p:cNvPr id="3" name="图片 2"/>
          <p:cNvPicPr>
            <a:picLocks noChangeAspect="1"/>
          </p:cNvPicPr>
          <p:nvPr/>
        </p:nvPicPr>
        <p:blipFill>
          <a:blip r:embed="rId2"/>
          <a:stretch>
            <a:fillRect/>
          </a:stretch>
        </p:blipFill>
        <p:spPr>
          <a:xfrm>
            <a:off x="4600575" y="1425138"/>
            <a:ext cx="7591425" cy="3476625"/>
          </a:xfrm>
          <a:prstGeom prst="rect">
            <a:avLst/>
          </a:prstGeom>
        </p:spPr>
      </p:pic>
      <p:sp>
        <p:nvSpPr>
          <p:cNvPr id="4" name="矩形 3"/>
          <p:cNvSpPr/>
          <p:nvPr/>
        </p:nvSpPr>
        <p:spPr>
          <a:xfrm>
            <a:off x="313541" y="807443"/>
            <a:ext cx="10083061" cy="707886"/>
          </a:xfrm>
          <a:prstGeom prst="rect">
            <a:avLst/>
          </a:prstGeom>
        </p:spPr>
        <p:txBody>
          <a:bodyPr wrap="square">
            <a:spAutoFit/>
          </a:bodyPr>
          <a:lstStyle/>
          <a:p>
            <a:r>
              <a:rPr lang="en-US" altLang="zh-CN" sz="2000"/>
              <a:t>GridFS</a:t>
            </a:r>
            <a:r>
              <a:rPr lang="zh-CN" altLang="en-US" sz="2000"/>
              <a:t>在数据库中，默认使用</a:t>
            </a:r>
            <a:r>
              <a:rPr lang="en-US" altLang="zh-CN" sz="2000"/>
              <a:t>fs.chunks</a:t>
            </a:r>
            <a:r>
              <a:rPr lang="zh-CN" altLang="en-US" sz="2000"/>
              <a:t>和</a:t>
            </a:r>
            <a:r>
              <a:rPr lang="en-US" altLang="zh-CN" sz="2000"/>
              <a:t>fs.files</a:t>
            </a:r>
            <a:r>
              <a:rPr lang="zh-CN" altLang="en-US" sz="2000"/>
              <a:t>来存储文件</a:t>
            </a:r>
            <a:r>
              <a:rPr lang="zh-CN" altLang="en-US" sz="2000" smtClean="0"/>
              <a:t>。</a:t>
            </a:r>
            <a:endParaRPr lang="zh-CN" altLang="en-US" sz="2000"/>
          </a:p>
          <a:p>
            <a:r>
              <a:rPr lang="zh-CN" altLang="en-US" sz="2000"/>
              <a:t>其中</a:t>
            </a:r>
            <a:r>
              <a:rPr lang="en-US" altLang="zh-CN" sz="2000"/>
              <a:t>fs.files</a:t>
            </a:r>
            <a:r>
              <a:rPr lang="zh-CN" altLang="en-US" sz="2000"/>
              <a:t>集合存放文件的信息，</a:t>
            </a:r>
            <a:r>
              <a:rPr lang="en-US" altLang="zh-CN" sz="2000"/>
              <a:t>fs.chunks</a:t>
            </a:r>
            <a:r>
              <a:rPr lang="zh-CN" altLang="en-US" sz="2000"/>
              <a:t>存放文件数据。</a:t>
            </a:r>
          </a:p>
        </p:txBody>
      </p:sp>
      <p:sp>
        <p:nvSpPr>
          <p:cNvPr id="5" name="矩形 4"/>
          <p:cNvSpPr/>
          <p:nvPr/>
        </p:nvSpPr>
        <p:spPr>
          <a:xfrm>
            <a:off x="313541" y="1658531"/>
            <a:ext cx="3607105" cy="4708981"/>
          </a:xfrm>
          <a:prstGeom prst="rect">
            <a:avLst/>
          </a:prstGeom>
        </p:spPr>
        <p:txBody>
          <a:bodyPr wrap="square">
            <a:spAutoFit/>
          </a:bodyPr>
          <a:lstStyle/>
          <a:p>
            <a:r>
              <a:rPr lang="zh-CN" altLang="en-US" sz="2000"/>
              <a:t>文件存入到</a:t>
            </a:r>
            <a:r>
              <a:rPr lang="en-US" altLang="zh-CN" sz="2000"/>
              <a:t>GridFS</a:t>
            </a:r>
            <a:r>
              <a:rPr lang="zh-CN" altLang="en-US" sz="2000"/>
              <a:t>过程中，如果文件大于</a:t>
            </a:r>
            <a:r>
              <a:rPr lang="en-US" altLang="zh-CN" sz="2000"/>
              <a:t>chunksize</a:t>
            </a:r>
            <a:r>
              <a:rPr lang="zh-CN" altLang="en-US" sz="2000"/>
              <a:t>，则把文件分割成多个</a:t>
            </a:r>
            <a:r>
              <a:rPr lang="en-US" altLang="zh-CN" sz="2000"/>
              <a:t>chunk</a:t>
            </a:r>
            <a:r>
              <a:rPr lang="zh-CN" altLang="en-US" sz="2000"/>
              <a:t>，再把这些</a:t>
            </a:r>
            <a:r>
              <a:rPr lang="en-US" altLang="zh-CN" sz="2000"/>
              <a:t>chunk</a:t>
            </a:r>
            <a:r>
              <a:rPr lang="zh-CN" altLang="en-US" sz="2000"/>
              <a:t>保存到</a:t>
            </a:r>
            <a:r>
              <a:rPr lang="en-US" altLang="zh-CN" sz="2000"/>
              <a:t>fs.chunks</a:t>
            </a:r>
            <a:r>
              <a:rPr lang="zh-CN" altLang="en-US" sz="2000"/>
              <a:t>中，最后再把文件信息存入到</a:t>
            </a:r>
            <a:r>
              <a:rPr lang="en-US" altLang="zh-CN" sz="2000"/>
              <a:t>fs.files</a:t>
            </a:r>
            <a:r>
              <a:rPr lang="zh-CN" altLang="en-US" sz="2000"/>
              <a:t>中。</a:t>
            </a:r>
          </a:p>
          <a:p>
            <a:endParaRPr lang="zh-CN" altLang="en-US" sz="2000"/>
          </a:p>
          <a:p>
            <a:r>
              <a:rPr lang="zh-CN" altLang="en-US" sz="2000"/>
              <a:t>在读取文件的时候，先据查询的条件，在</a:t>
            </a:r>
            <a:r>
              <a:rPr lang="en-US" altLang="zh-CN" sz="2000"/>
              <a:t>fs.files</a:t>
            </a:r>
            <a:r>
              <a:rPr lang="zh-CN" altLang="en-US" sz="2000"/>
              <a:t>中找到一个合适的记录，得到“</a:t>
            </a:r>
            <a:r>
              <a:rPr lang="en-US" altLang="zh-CN" sz="2000"/>
              <a:t>_id”</a:t>
            </a:r>
            <a:r>
              <a:rPr lang="zh-CN" altLang="en-US" sz="2000"/>
              <a:t>的值，再据这个值到</a:t>
            </a:r>
            <a:r>
              <a:rPr lang="en-US" altLang="zh-CN" sz="2000"/>
              <a:t>fs.chunks</a:t>
            </a:r>
            <a:r>
              <a:rPr lang="zh-CN" altLang="en-US" sz="2000"/>
              <a:t>中查找所有“</a:t>
            </a:r>
            <a:r>
              <a:rPr lang="en-US" altLang="zh-CN" sz="2000"/>
              <a:t>files_id”</a:t>
            </a:r>
            <a:r>
              <a:rPr lang="zh-CN" altLang="en-US" sz="2000"/>
              <a:t>为“</a:t>
            </a:r>
            <a:r>
              <a:rPr lang="en-US" altLang="zh-CN" sz="2000"/>
              <a:t>_id”</a:t>
            </a:r>
            <a:r>
              <a:rPr lang="zh-CN" altLang="en-US" sz="2000"/>
              <a:t>的</a:t>
            </a:r>
            <a:r>
              <a:rPr lang="en-US" altLang="zh-CN" sz="2000"/>
              <a:t>chunk</a:t>
            </a:r>
            <a:r>
              <a:rPr lang="zh-CN" altLang="en-US" sz="2000"/>
              <a:t>，并按“</a:t>
            </a:r>
            <a:r>
              <a:rPr lang="en-US" altLang="zh-CN" sz="2000"/>
              <a:t>n”</a:t>
            </a:r>
            <a:r>
              <a:rPr lang="zh-CN" altLang="en-US" sz="2000"/>
              <a:t>排序，最后依次读取</a:t>
            </a:r>
            <a:r>
              <a:rPr lang="en-US" altLang="zh-CN" sz="2000"/>
              <a:t>chunk</a:t>
            </a:r>
            <a:r>
              <a:rPr lang="zh-CN" altLang="en-US" sz="2000"/>
              <a:t>中“</a:t>
            </a:r>
            <a:r>
              <a:rPr lang="en-US" altLang="zh-CN" sz="2000"/>
              <a:t>data”</a:t>
            </a:r>
            <a:r>
              <a:rPr lang="zh-CN" altLang="en-US" sz="2000"/>
              <a:t>对象的内容，还原成原来的文件。</a:t>
            </a:r>
          </a:p>
        </p:txBody>
      </p:sp>
      <p:sp>
        <p:nvSpPr>
          <p:cNvPr id="6" name="矩形 5"/>
          <p:cNvSpPr/>
          <p:nvPr/>
        </p:nvSpPr>
        <p:spPr>
          <a:xfrm>
            <a:off x="4208746" y="4611231"/>
            <a:ext cx="7753610" cy="2246769"/>
          </a:xfrm>
          <a:prstGeom prst="rect">
            <a:avLst/>
          </a:prstGeom>
        </p:spPr>
        <p:txBody>
          <a:bodyPr wrap="square">
            <a:spAutoFit/>
          </a:bodyPr>
          <a:lstStyle/>
          <a:p>
            <a:r>
              <a:rPr lang="zh-CN" altLang="en-US" sz="2000"/>
              <a:t> </a:t>
            </a:r>
            <a:r>
              <a:rPr lang="en-US" altLang="zh-CN" sz="2000"/>
              <a:t>Gridfs</a:t>
            </a:r>
            <a:r>
              <a:rPr lang="zh-CN" altLang="en-US" sz="2000"/>
              <a:t>最适合大文件存储 ，特别是视频，音频，大型图片超过</a:t>
            </a:r>
            <a:r>
              <a:rPr lang="en-US" altLang="zh-CN" sz="2000"/>
              <a:t>16MB</a:t>
            </a:r>
            <a:r>
              <a:rPr lang="zh-CN" altLang="en-US" sz="2000"/>
              <a:t>大小的文件。小型文件也可以存储，不过需要付出</a:t>
            </a:r>
            <a:r>
              <a:rPr lang="en-US" altLang="zh-CN" sz="2000"/>
              <a:t>2</a:t>
            </a:r>
            <a:r>
              <a:rPr lang="zh-CN" altLang="en-US" sz="2000"/>
              <a:t>次查询代价</a:t>
            </a:r>
            <a:r>
              <a:rPr lang="en-US" altLang="zh-CN" sz="2000"/>
              <a:t>(metadata</a:t>
            </a:r>
            <a:r>
              <a:rPr lang="zh-CN" altLang="en-US" sz="2000"/>
              <a:t>与</a:t>
            </a:r>
            <a:r>
              <a:rPr lang="en-US" altLang="zh-CN" sz="2000"/>
              <a:t>file content)</a:t>
            </a:r>
            <a:r>
              <a:rPr lang="zh-CN" altLang="en-US" sz="2000"/>
              <a:t>。不要修改存储文件的内容，而是更新文件元数据如版本，或上传新版本的文件，删除老版本的文件。对于大量文件存储时，需要多个数据节点，复制，数据分片等。 从互联网存储图片案例来看，图片大都是</a:t>
            </a:r>
            <a:r>
              <a:rPr lang="en-US" altLang="zh-CN" sz="2000"/>
              <a:t>jpg, png</a:t>
            </a:r>
            <a:r>
              <a:rPr lang="zh-CN" altLang="en-US" sz="2000"/>
              <a:t>与缩略图文件，分布式文件系统</a:t>
            </a:r>
            <a:r>
              <a:rPr lang="en-US" altLang="zh-CN" sz="2000"/>
              <a:t>(DFS)</a:t>
            </a:r>
            <a:r>
              <a:rPr lang="zh-CN" altLang="en-US" sz="2000"/>
              <a:t>会是更好的解决方案。</a:t>
            </a:r>
          </a:p>
        </p:txBody>
      </p:sp>
    </p:spTree>
    <p:extLst>
      <p:ext uri="{BB962C8B-B14F-4D97-AF65-F5344CB8AC3E}">
        <p14:creationId xmlns:p14="http://schemas.microsoft.com/office/powerpoint/2010/main" val="3823248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normAutofit/>
          </a:bodyPr>
          <a:lstStyle/>
          <a:p>
            <a:endParaRPr lang="zh-CN" altLang="en-US" sz="3200"/>
          </a:p>
        </p:txBody>
      </p:sp>
    </p:spTree>
    <p:extLst>
      <p:ext uri="{BB962C8B-B14F-4D97-AF65-F5344CB8AC3E}">
        <p14:creationId xmlns:p14="http://schemas.microsoft.com/office/powerpoint/2010/main" val="206564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分布式</a:t>
            </a:r>
            <a:r>
              <a:rPr lang="en-US" altLang="zh-CN" smtClean="0"/>
              <a:t>ID</a:t>
            </a:r>
            <a:endParaRPr lang="zh-CN" altLang="en-US"/>
          </a:p>
        </p:txBody>
      </p:sp>
      <p:sp>
        <p:nvSpPr>
          <p:cNvPr id="5" name="矩形 4"/>
          <p:cNvSpPr/>
          <p:nvPr/>
        </p:nvSpPr>
        <p:spPr>
          <a:xfrm>
            <a:off x="838199" y="817456"/>
            <a:ext cx="10046465" cy="1754326"/>
          </a:xfrm>
          <a:prstGeom prst="rect">
            <a:avLst/>
          </a:prstGeom>
        </p:spPr>
        <p:txBody>
          <a:bodyPr wrap="square">
            <a:spAutoFit/>
          </a:bodyPr>
          <a:lstStyle/>
          <a:p>
            <a:r>
              <a:rPr lang="zh-CN" altLang="en-US">
                <a:solidFill>
                  <a:srgbClr val="121212"/>
                </a:solidFill>
                <a:latin typeface="-apple-system"/>
              </a:rPr>
              <a:t>在单机时代，大多数应用可以使用数据库自增式</a:t>
            </a:r>
            <a:r>
              <a:rPr lang="en-US" altLang="zh-CN">
                <a:solidFill>
                  <a:srgbClr val="121212"/>
                </a:solidFill>
                <a:latin typeface="-apple-system"/>
              </a:rPr>
              <a:t>ID </a:t>
            </a:r>
            <a:r>
              <a:rPr lang="zh-CN" altLang="en-US">
                <a:solidFill>
                  <a:srgbClr val="121212"/>
                </a:solidFill>
                <a:latin typeface="-apple-system"/>
              </a:rPr>
              <a:t>来作为主键。 传统的 </a:t>
            </a:r>
            <a:r>
              <a:rPr lang="en-US" altLang="zh-CN">
                <a:solidFill>
                  <a:srgbClr val="121212"/>
                </a:solidFill>
                <a:latin typeface="-apple-system"/>
              </a:rPr>
              <a:t>RDBMS </a:t>
            </a:r>
            <a:r>
              <a:rPr lang="zh-CN" altLang="en-US">
                <a:solidFill>
                  <a:srgbClr val="121212"/>
                </a:solidFill>
                <a:latin typeface="-apple-system"/>
              </a:rPr>
              <a:t>也都支持这种方式，比如 </a:t>
            </a:r>
            <a:r>
              <a:rPr lang="en-US" altLang="zh-CN">
                <a:solidFill>
                  <a:srgbClr val="121212"/>
                </a:solidFill>
                <a:latin typeface="-apple-system"/>
              </a:rPr>
              <a:t>mysql </a:t>
            </a:r>
            <a:r>
              <a:rPr lang="zh-CN" altLang="en-US">
                <a:solidFill>
                  <a:srgbClr val="121212"/>
                </a:solidFill>
                <a:latin typeface="-apple-system"/>
              </a:rPr>
              <a:t>可以通过声明 </a:t>
            </a:r>
            <a:r>
              <a:rPr lang="en-US" altLang="zh-CN">
                <a:solidFill>
                  <a:srgbClr val="121212"/>
                </a:solidFill>
                <a:latin typeface="-apple-system"/>
              </a:rPr>
              <a:t>auto_increment</a:t>
            </a:r>
            <a:r>
              <a:rPr lang="zh-CN" altLang="en-US">
                <a:solidFill>
                  <a:srgbClr val="121212"/>
                </a:solidFill>
                <a:latin typeface="-apple-system"/>
              </a:rPr>
              <a:t>来实现自增的主键。 但一旦数据实现了分布式存储，这种方式就不再适用了，原因就在于无法保证多个节点上的主键不出现重复</a:t>
            </a:r>
            <a:r>
              <a:rPr lang="zh-CN" altLang="en-US" smtClean="0">
                <a:solidFill>
                  <a:srgbClr val="121212"/>
                </a:solidFill>
                <a:latin typeface="-apple-system"/>
              </a:rPr>
              <a:t>。</a:t>
            </a:r>
            <a:endParaRPr lang="en-US" altLang="zh-CN" smtClean="0">
              <a:solidFill>
                <a:srgbClr val="121212"/>
              </a:solidFill>
              <a:latin typeface="-apple-system"/>
            </a:endParaRPr>
          </a:p>
          <a:p>
            <a:endParaRPr lang="en-US" altLang="zh-CN" smtClean="0">
              <a:solidFill>
                <a:srgbClr val="121212"/>
              </a:solidFill>
              <a:latin typeface="-apple-system"/>
            </a:endParaRPr>
          </a:p>
          <a:p>
            <a:r>
              <a:rPr lang="en-US" altLang="zh-CN" smtClean="0">
                <a:solidFill>
                  <a:srgbClr val="121212"/>
                </a:solidFill>
                <a:latin typeface="-apple-system"/>
              </a:rPr>
              <a:t>MongoDB </a:t>
            </a:r>
            <a:r>
              <a:rPr lang="zh-CN" altLang="en-US">
                <a:solidFill>
                  <a:srgbClr val="121212"/>
                </a:solidFill>
                <a:latin typeface="-apple-system"/>
              </a:rPr>
              <a:t>采用 </a:t>
            </a:r>
            <a:r>
              <a:rPr lang="en-US" altLang="zh-CN">
                <a:solidFill>
                  <a:srgbClr val="121212"/>
                </a:solidFill>
                <a:latin typeface="-apple-system"/>
              </a:rPr>
              <a:t>ObjectId </a:t>
            </a:r>
            <a:r>
              <a:rPr lang="zh-CN" altLang="en-US">
                <a:solidFill>
                  <a:srgbClr val="121212"/>
                </a:solidFill>
                <a:latin typeface="-apple-system"/>
              </a:rPr>
              <a:t>来表示主键的类型，数据库中每个文档都拥有一个</a:t>
            </a:r>
            <a:r>
              <a:rPr lang="en-US" altLang="zh-CN">
                <a:solidFill>
                  <a:srgbClr val="121212"/>
                </a:solidFill>
                <a:latin typeface="-apple-system"/>
              </a:rPr>
              <a:t>_id </a:t>
            </a:r>
            <a:r>
              <a:rPr lang="zh-CN" altLang="en-US">
                <a:solidFill>
                  <a:srgbClr val="121212"/>
                </a:solidFill>
                <a:latin typeface="-apple-system"/>
              </a:rPr>
              <a:t>字段表示主键。</a:t>
            </a:r>
            <a:br>
              <a:rPr lang="zh-CN" altLang="en-US">
                <a:solidFill>
                  <a:srgbClr val="121212"/>
                </a:solidFill>
                <a:latin typeface="-apple-system"/>
              </a:rPr>
            </a:br>
            <a:r>
              <a:rPr lang="en-US" altLang="zh-CN">
                <a:solidFill>
                  <a:srgbClr val="121212"/>
                </a:solidFill>
                <a:latin typeface="-apple-system"/>
              </a:rPr>
              <a:t>_id </a:t>
            </a:r>
            <a:r>
              <a:rPr lang="zh-CN" altLang="en-US">
                <a:solidFill>
                  <a:srgbClr val="121212"/>
                </a:solidFill>
                <a:latin typeface="-apple-system"/>
              </a:rPr>
              <a:t>的生成规则如下：</a:t>
            </a:r>
            <a:endParaRPr lang="zh-CN" altLang="en-US" b="0" i="0">
              <a:solidFill>
                <a:srgbClr val="121212"/>
              </a:solidFill>
              <a:effectLst/>
              <a:latin typeface="-apple-system"/>
            </a:endParaRPr>
          </a:p>
        </p:txBody>
      </p:sp>
      <p:pic>
        <p:nvPicPr>
          <p:cNvPr id="6" name="图片 5"/>
          <p:cNvPicPr>
            <a:picLocks noChangeAspect="1"/>
          </p:cNvPicPr>
          <p:nvPr/>
        </p:nvPicPr>
        <p:blipFill>
          <a:blip r:embed="rId2"/>
          <a:stretch>
            <a:fillRect/>
          </a:stretch>
        </p:blipFill>
        <p:spPr>
          <a:xfrm>
            <a:off x="4829061" y="2294736"/>
            <a:ext cx="7070223" cy="2519707"/>
          </a:xfrm>
          <a:prstGeom prst="rect">
            <a:avLst/>
          </a:prstGeom>
        </p:spPr>
      </p:pic>
      <p:sp>
        <p:nvSpPr>
          <p:cNvPr id="7" name="矩形 6"/>
          <p:cNvSpPr/>
          <p:nvPr/>
        </p:nvSpPr>
        <p:spPr>
          <a:xfrm>
            <a:off x="838199" y="2908139"/>
            <a:ext cx="3700750" cy="3139321"/>
          </a:xfrm>
          <a:prstGeom prst="rect">
            <a:avLst/>
          </a:prstGeom>
        </p:spPr>
        <p:txBody>
          <a:bodyPr wrap="square">
            <a:spAutoFit/>
          </a:bodyPr>
          <a:lstStyle/>
          <a:p>
            <a:pPr marL="285750" indent="-285750">
              <a:buFont typeface="Arial" panose="020B0604020202020204" pitchFamily="34" charset="0"/>
              <a:buChar char="•"/>
            </a:pPr>
            <a:r>
              <a:rPr lang="en-US" altLang="zh-CN" smtClean="0"/>
              <a:t>4-byte </a:t>
            </a:r>
            <a:r>
              <a:rPr lang="en-US" altLang="zh-CN"/>
              <a:t>Unix </a:t>
            </a:r>
            <a:r>
              <a:rPr lang="zh-CN" altLang="en-US"/>
              <a:t>时间戳</a:t>
            </a:r>
          </a:p>
          <a:p>
            <a:pPr marL="285750" indent="-285750">
              <a:buFont typeface="Arial" panose="020B0604020202020204" pitchFamily="34" charset="0"/>
              <a:buChar char="•"/>
            </a:pPr>
            <a:r>
              <a:rPr lang="en-US" altLang="zh-CN"/>
              <a:t>3-byte </a:t>
            </a:r>
            <a:r>
              <a:rPr lang="zh-CN" altLang="en-US"/>
              <a:t>机器 </a:t>
            </a:r>
            <a:r>
              <a:rPr lang="en-US" altLang="zh-CN"/>
              <a:t>ID</a:t>
            </a:r>
          </a:p>
          <a:p>
            <a:pPr marL="285750" indent="-285750">
              <a:buFont typeface="Arial" panose="020B0604020202020204" pitchFamily="34" charset="0"/>
              <a:buChar char="•"/>
            </a:pPr>
            <a:r>
              <a:rPr lang="en-US" altLang="zh-CN"/>
              <a:t>2-byte </a:t>
            </a:r>
            <a:r>
              <a:rPr lang="zh-CN" altLang="en-US"/>
              <a:t>进程 </a:t>
            </a:r>
            <a:r>
              <a:rPr lang="en-US" altLang="zh-CN"/>
              <a:t>ID</a:t>
            </a:r>
          </a:p>
          <a:p>
            <a:pPr marL="285750" indent="-285750">
              <a:buFont typeface="Arial" panose="020B0604020202020204" pitchFamily="34" charset="0"/>
              <a:buChar char="•"/>
            </a:pPr>
            <a:r>
              <a:rPr lang="en-US" altLang="zh-CN"/>
              <a:t>3-byte </a:t>
            </a:r>
            <a:r>
              <a:rPr lang="zh-CN" altLang="en-US"/>
              <a:t>计数器</a:t>
            </a:r>
            <a:r>
              <a:rPr lang="en-US" altLang="zh-CN"/>
              <a:t>(</a:t>
            </a:r>
            <a:r>
              <a:rPr lang="zh-CN" altLang="en-US"/>
              <a:t>初始化随机</a:t>
            </a:r>
            <a:r>
              <a:rPr lang="en-US" altLang="zh-CN"/>
              <a:t>)</a:t>
            </a:r>
          </a:p>
          <a:p>
            <a:pPr marL="285750" indent="-285750">
              <a:buFont typeface="Arial" panose="020B0604020202020204" pitchFamily="34" charset="0"/>
              <a:buChar char="•"/>
            </a:pPr>
            <a:r>
              <a:rPr lang="zh-CN" altLang="en-US"/>
              <a:t>值得一提的是 </a:t>
            </a:r>
            <a:r>
              <a:rPr lang="en-US" altLang="zh-CN"/>
              <a:t>_id </a:t>
            </a:r>
            <a:r>
              <a:rPr lang="zh-CN" altLang="en-US"/>
              <a:t>的生成实质上是由客户端</a:t>
            </a:r>
            <a:r>
              <a:rPr lang="en-US" altLang="zh-CN"/>
              <a:t>(Driver)</a:t>
            </a:r>
            <a:r>
              <a:rPr lang="zh-CN" altLang="en-US"/>
              <a:t>生成的，这样可以获得更好的随机性，同时降低服务端的负载。</a:t>
            </a:r>
          </a:p>
          <a:p>
            <a:pPr marL="285750" indent="-285750">
              <a:buFont typeface="Arial" panose="020B0604020202020204" pitchFamily="34" charset="0"/>
              <a:buChar char="•"/>
            </a:pPr>
            <a:r>
              <a:rPr lang="zh-CN" altLang="en-US" smtClean="0"/>
              <a:t>服务</a:t>
            </a:r>
            <a:r>
              <a:rPr lang="zh-CN" altLang="en-US"/>
              <a:t>端也会检测写入的文档是否包含</a:t>
            </a:r>
            <a:r>
              <a:rPr lang="en-US" altLang="zh-CN"/>
              <a:t>_id </a:t>
            </a:r>
            <a:r>
              <a:rPr lang="zh-CN" altLang="en-US"/>
              <a:t>字段，如果没有就生成一个。</a:t>
            </a:r>
          </a:p>
        </p:txBody>
      </p:sp>
    </p:spTree>
    <p:extLst>
      <p:ext uri="{BB962C8B-B14F-4D97-AF65-F5344CB8AC3E}">
        <p14:creationId xmlns:p14="http://schemas.microsoft.com/office/powerpoint/2010/main" val="12509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数据库</a:t>
            </a:r>
            <a:endParaRPr lang="zh-CN" altLang="en-US"/>
          </a:p>
        </p:txBody>
      </p:sp>
      <p:sp>
        <p:nvSpPr>
          <p:cNvPr id="2" name="矩形 1"/>
          <p:cNvSpPr/>
          <p:nvPr/>
        </p:nvSpPr>
        <p:spPr>
          <a:xfrm>
            <a:off x="838200" y="966651"/>
            <a:ext cx="6096000" cy="400110"/>
          </a:xfrm>
          <a:prstGeom prst="rect">
            <a:avLst/>
          </a:prstGeom>
        </p:spPr>
        <p:txBody>
          <a:bodyPr>
            <a:spAutoFit/>
          </a:bodyPr>
          <a:lstStyle/>
          <a:p>
            <a:r>
              <a:rPr lang="en-US" altLang="zh-CN" sz="2000"/>
              <a:t>MongoDB </a:t>
            </a:r>
            <a:r>
              <a:rPr lang="zh-CN" altLang="en-US" sz="2000"/>
              <a:t>创建数据库的语法格式如下</a:t>
            </a:r>
            <a:r>
              <a:rPr lang="zh-CN" altLang="en-US" sz="2000" smtClean="0"/>
              <a:t>：</a:t>
            </a:r>
            <a:endParaRPr lang="zh-CN" altLang="en-US" sz="2000"/>
          </a:p>
        </p:txBody>
      </p:sp>
      <p:sp>
        <p:nvSpPr>
          <p:cNvPr id="3" name="矩形 2"/>
          <p:cNvSpPr/>
          <p:nvPr/>
        </p:nvSpPr>
        <p:spPr>
          <a:xfrm>
            <a:off x="926043" y="1465638"/>
            <a:ext cx="7278505" cy="369332"/>
          </a:xfrm>
          <a:prstGeom prst="rect">
            <a:avLst/>
          </a:prstGeom>
          <a:ln>
            <a:solidFill>
              <a:srgbClr val="00B0F0"/>
            </a:solidFill>
          </a:ln>
        </p:spPr>
        <p:txBody>
          <a:bodyPr wrap="square">
            <a:spAutoFit/>
          </a:bodyPr>
          <a:lstStyle/>
          <a:p>
            <a:r>
              <a:rPr lang="en-US" altLang="zh-CN">
                <a:latin typeface="Consolas" panose="020B0609020204030204" pitchFamily="49" charset="0"/>
              </a:rPr>
              <a:t>use DATABASE_NAME</a:t>
            </a:r>
          </a:p>
        </p:txBody>
      </p:sp>
      <p:sp>
        <p:nvSpPr>
          <p:cNvPr id="5" name="矩形 4"/>
          <p:cNvSpPr/>
          <p:nvPr/>
        </p:nvSpPr>
        <p:spPr>
          <a:xfrm>
            <a:off x="838200" y="1964625"/>
            <a:ext cx="7265096" cy="400110"/>
          </a:xfrm>
          <a:prstGeom prst="rect">
            <a:avLst/>
          </a:prstGeom>
        </p:spPr>
        <p:txBody>
          <a:bodyPr wrap="square">
            <a:spAutoFit/>
          </a:bodyPr>
          <a:lstStyle/>
          <a:p>
            <a:r>
              <a:rPr lang="zh-CN" altLang="en-US" sz="2000"/>
              <a:t>如果数据库不存在，则创建数据库，否则切换到指定数据库</a:t>
            </a:r>
            <a:r>
              <a:rPr lang="zh-CN" altLang="en-US" sz="2000" smtClean="0"/>
              <a:t>。</a:t>
            </a:r>
            <a:endParaRPr lang="zh-CN" altLang="en-US" sz="2000"/>
          </a:p>
        </p:txBody>
      </p:sp>
      <p:sp>
        <p:nvSpPr>
          <p:cNvPr id="6" name="矩形 5"/>
          <p:cNvSpPr/>
          <p:nvPr/>
        </p:nvSpPr>
        <p:spPr>
          <a:xfrm>
            <a:off x="926043" y="2639433"/>
            <a:ext cx="7917332" cy="400110"/>
          </a:xfrm>
          <a:prstGeom prst="rect">
            <a:avLst/>
          </a:prstGeom>
        </p:spPr>
        <p:txBody>
          <a:bodyPr wrap="square">
            <a:spAutoFit/>
          </a:bodyPr>
          <a:lstStyle/>
          <a:p>
            <a:r>
              <a:rPr lang="zh-CN" altLang="en-US" sz="2000"/>
              <a:t>如果你想查看所有数据库，可以使用 </a:t>
            </a:r>
            <a:r>
              <a:rPr lang="en-US" altLang="zh-CN" sz="2000"/>
              <a:t>show dbs </a:t>
            </a:r>
            <a:r>
              <a:rPr lang="zh-CN" altLang="en-US" sz="2000"/>
              <a:t>命令</a:t>
            </a:r>
            <a:r>
              <a:rPr lang="zh-CN" altLang="en-US" sz="2000" smtClean="0"/>
              <a:t>：</a:t>
            </a:r>
            <a:endParaRPr lang="zh-CN" altLang="en-US" sz="2000"/>
          </a:p>
        </p:txBody>
      </p:sp>
      <p:sp>
        <p:nvSpPr>
          <p:cNvPr id="7" name="矩形 6"/>
          <p:cNvSpPr/>
          <p:nvPr/>
        </p:nvSpPr>
        <p:spPr>
          <a:xfrm>
            <a:off x="926042" y="3138420"/>
            <a:ext cx="7278505" cy="1477328"/>
          </a:xfrm>
          <a:prstGeom prst="rect">
            <a:avLst/>
          </a:prstGeom>
          <a:ln>
            <a:solidFill>
              <a:srgbClr val="00B0F0"/>
            </a:solidFill>
          </a:ln>
        </p:spPr>
        <p:txBody>
          <a:bodyPr wrap="square">
            <a:spAutoFit/>
          </a:bodyPr>
          <a:lstStyle/>
          <a:p>
            <a:r>
              <a:rPr lang="en-US" altLang="zh-CN">
                <a:latin typeface="Consolas" panose="020B0609020204030204" pitchFamily="49" charset="0"/>
              </a:rPr>
              <a:t>&gt; show dbs</a:t>
            </a:r>
          </a:p>
          <a:p>
            <a:r>
              <a:rPr lang="en-US" altLang="zh-CN">
                <a:latin typeface="Consolas" panose="020B0609020204030204" pitchFamily="49" charset="0"/>
              </a:rPr>
              <a:t>admin   0.000GB</a:t>
            </a:r>
          </a:p>
          <a:p>
            <a:r>
              <a:rPr lang="en-US" altLang="zh-CN">
                <a:latin typeface="Consolas" panose="020B0609020204030204" pitchFamily="49" charset="0"/>
              </a:rPr>
              <a:t>config  0.000GB</a:t>
            </a:r>
          </a:p>
          <a:p>
            <a:r>
              <a:rPr lang="en-US" altLang="zh-CN">
                <a:latin typeface="Consolas" panose="020B0609020204030204" pitchFamily="49" charset="0"/>
              </a:rPr>
              <a:t>local   0.000GB</a:t>
            </a:r>
          </a:p>
          <a:p>
            <a:r>
              <a:rPr lang="en-US" altLang="zh-CN">
                <a:latin typeface="Consolas" panose="020B0609020204030204" pitchFamily="49" charset="0"/>
              </a:rPr>
              <a:t>&gt; </a:t>
            </a:r>
            <a:endParaRPr lang="zh-CN" altLang="en-US">
              <a:latin typeface="Consolas" panose="020B0609020204030204" pitchFamily="49" charset="0"/>
            </a:endParaRPr>
          </a:p>
        </p:txBody>
      </p:sp>
      <p:sp>
        <p:nvSpPr>
          <p:cNvPr id="8" name="矩形 7"/>
          <p:cNvSpPr/>
          <p:nvPr/>
        </p:nvSpPr>
        <p:spPr>
          <a:xfrm>
            <a:off x="926042" y="4927768"/>
            <a:ext cx="10785794" cy="400110"/>
          </a:xfrm>
          <a:prstGeom prst="rect">
            <a:avLst/>
          </a:prstGeom>
        </p:spPr>
        <p:txBody>
          <a:bodyPr wrap="square">
            <a:spAutoFit/>
          </a:bodyPr>
          <a:lstStyle/>
          <a:p>
            <a:r>
              <a:rPr lang="en-US" altLang="zh-CN" sz="2000"/>
              <a:t>MongoDB </a:t>
            </a:r>
            <a:r>
              <a:rPr lang="zh-CN" altLang="en-US" sz="2000"/>
              <a:t>中默认的数据库为 </a:t>
            </a:r>
            <a:r>
              <a:rPr lang="en-US" altLang="zh-CN" sz="2000"/>
              <a:t>test</a:t>
            </a:r>
            <a:r>
              <a:rPr lang="zh-CN" altLang="en-US" sz="2000"/>
              <a:t>，如果你没有创建新的数据库，集合将存放在 </a:t>
            </a:r>
            <a:r>
              <a:rPr lang="en-US" altLang="zh-CN" sz="2000"/>
              <a:t>test </a:t>
            </a:r>
            <a:r>
              <a:rPr lang="zh-CN" altLang="en-US" sz="2000"/>
              <a:t>数据库中</a:t>
            </a:r>
            <a:r>
              <a:rPr lang="zh-CN" altLang="en-US" sz="2000" smtClean="0"/>
              <a:t>。</a:t>
            </a:r>
            <a:endParaRPr lang="zh-CN" altLang="en-US" sz="2000"/>
          </a:p>
        </p:txBody>
      </p:sp>
    </p:spTree>
    <p:extLst>
      <p:ext uri="{BB962C8B-B14F-4D97-AF65-F5344CB8AC3E}">
        <p14:creationId xmlns:p14="http://schemas.microsoft.com/office/powerpoint/2010/main" val="1849064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collection</a:t>
            </a:r>
            <a:r>
              <a:rPr lang="zh-CN" altLang="en-US" smtClean="0"/>
              <a:t>集合 </a:t>
            </a:r>
            <a:r>
              <a:rPr lang="en-US" altLang="zh-CN" smtClean="0"/>
              <a:t>&amp;</a:t>
            </a:r>
            <a:r>
              <a:rPr lang="zh-CN" altLang="en-US" smtClean="0"/>
              <a:t> </a:t>
            </a:r>
            <a:r>
              <a:rPr lang="en-US" altLang="zh-CN" smtClean="0"/>
              <a:t>document</a:t>
            </a:r>
            <a:r>
              <a:rPr lang="zh-CN" altLang="en-US" smtClean="0"/>
              <a:t>文档</a:t>
            </a:r>
            <a:endParaRPr lang="zh-CN" altLang="en-US"/>
          </a:p>
        </p:txBody>
      </p:sp>
      <p:sp>
        <p:nvSpPr>
          <p:cNvPr id="3" name="矩形 2"/>
          <p:cNvSpPr/>
          <p:nvPr/>
        </p:nvSpPr>
        <p:spPr>
          <a:xfrm>
            <a:off x="931101" y="966651"/>
            <a:ext cx="10317271" cy="1015663"/>
          </a:xfrm>
          <a:prstGeom prst="rect">
            <a:avLst/>
          </a:prstGeom>
        </p:spPr>
        <p:txBody>
          <a:bodyPr wrap="square">
            <a:spAutoFit/>
          </a:bodyPr>
          <a:lstStyle/>
          <a:p>
            <a:r>
              <a:rPr lang="zh-CN" altLang="en-US" sz="2000"/>
              <a:t>文档的数据结构和 </a:t>
            </a:r>
            <a:r>
              <a:rPr lang="en-US" altLang="zh-CN" sz="2000"/>
              <a:t>JSON </a:t>
            </a:r>
            <a:r>
              <a:rPr lang="zh-CN" altLang="en-US" sz="2000"/>
              <a:t>基本一样</a:t>
            </a:r>
            <a:r>
              <a:rPr lang="zh-CN" altLang="en-US" sz="2000" smtClean="0"/>
              <a:t>。</a:t>
            </a:r>
            <a:endParaRPr lang="zh-CN" altLang="en-US" sz="2000"/>
          </a:p>
          <a:p>
            <a:r>
              <a:rPr lang="zh-CN" altLang="en-US" sz="2000"/>
              <a:t>所有存储在集合中的数据都是 </a:t>
            </a:r>
            <a:r>
              <a:rPr lang="en-US" altLang="zh-CN" sz="2000"/>
              <a:t>BSON </a:t>
            </a:r>
            <a:r>
              <a:rPr lang="zh-CN" altLang="en-US" sz="2000"/>
              <a:t>格式</a:t>
            </a:r>
            <a:r>
              <a:rPr lang="zh-CN" altLang="en-US" sz="2000" smtClean="0"/>
              <a:t>。</a:t>
            </a:r>
            <a:endParaRPr lang="zh-CN" altLang="en-US" sz="2000"/>
          </a:p>
          <a:p>
            <a:r>
              <a:rPr lang="en-US" altLang="zh-CN" sz="2000"/>
              <a:t>BSON </a:t>
            </a:r>
            <a:r>
              <a:rPr lang="zh-CN" altLang="en-US" sz="2000"/>
              <a:t>是一种类似 </a:t>
            </a:r>
            <a:r>
              <a:rPr lang="en-US" altLang="zh-CN" sz="2000"/>
              <a:t>JSON </a:t>
            </a:r>
            <a:r>
              <a:rPr lang="zh-CN" altLang="en-US" sz="2000"/>
              <a:t>的二进制形式的存储格式，是 </a:t>
            </a:r>
            <a:r>
              <a:rPr lang="en-US" altLang="zh-CN" sz="2000"/>
              <a:t>Binary JSON </a:t>
            </a:r>
            <a:r>
              <a:rPr lang="zh-CN" altLang="en-US" sz="2000"/>
              <a:t>的简称。</a:t>
            </a:r>
          </a:p>
        </p:txBody>
      </p:sp>
      <p:sp>
        <p:nvSpPr>
          <p:cNvPr id="4" name="矩形 3"/>
          <p:cNvSpPr/>
          <p:nvPr/>
        </p:nvSpPr>
        <p:spPr>
          <a:xfrm>
            <a:off x="931100" y="2367512"/>
            <a:ext cx="8425841" cy="369332"/>
          </a:xfrm>
          <a:prstGeom prst="rect">
            <a:avLst/>
          </a:prstGeom>
          <a:ln>
            <a:solidFill>
              <a:srgbClr val="00B0F0"/>
            </a:solidFill>
          </a:ln>
        </p:spPr>
        <p:txBody>
          <a:bodyPr wrap="square">
            <a:spAutoFit/>
          </a:bodyPr>
          <a:lstStyle/>
          <a:p>
            <a:r>
              <a:rPr lang="en-US" altLang="zh-CN">
                <a:latin typeface="Consolas" panose="020B0609020204030204" pitchFamily="49" charset="0"/>
              </a:rPr>
              <a:t>db.COLLECTION_NAME.insert(document)</a:t>
            </a:r>
          </a:p>
        </p:txBody>
      </p:sp>
      <p:sp>
        <p:nvSpPr>
          <p:cNvPr id="5" name="矩形 4"/>
          <p:cNvSpPr/>
          <p:nvPr/>
        </p:nvSpPr>
        <p:spPr>
          <a:xfrm>
            <a:off x="931100" y="3491374"/>
            <a:ext cx="8606425" cy="2031325"/>
          </a:xfrm>
          <a:prstGeom prst="rect">
            <a:avLst/>
          </a:prstGeom>
          <a:ln>
            <a:solidFill>
              <a:srgbClr val="00B0F0"/>
            </a:solidFill>
          </a:ln>
        </p:spPr>
        <p:txBody>
          <a:bodyPr wrap="square">
            <a:spAutoFit/>
          </a:bodyPr>
          <a:lstStyle/>
          <a:p>
            <a:r>
              <a:rPr lang="en-US" altLang="zh-CN">
                <a:latin typeface="Consolas" panose="020B0609020204030204" pitchFamily="49" charset="0"/>
              </a:rPr>
              <a:t>&gt;db.col.insert({title: 'MongoDB </a:t>
            </a:r>
            <a:r>
              <a:rPr lang="zh-CN" altLang="en-US">
                <a:latin typeface="Consolas" panose="020B0609020204030204" pitchFamily="49" charset="0"/>
              </a:rPr>
              <a:t>教程</a:t>
            </a:r>
            <a:r>
              <a:rPr lang="en-US" altLang="zh-CN">
                <a:latin typeface="Consolas" panose="020B0609020204030204" pitchFamily="49" charset="0"/>
              </a:rPr>
              <a:t>', </a:t>
            </a:r>
          </a:p>
          <a:p>
            <a:r>
              <a:rPr lang="en-US" altLang="zh-CN">
                <a:latin typeface="Consolas" panose="020B0609020204030204" pitchFamily="49" charset="0"/>
              </a:rPr>
              <a:t>    description: 'MongoDB </a:t>
            </a:r>
            <a:r>
              <a:rPr lang="zh-CN" altLang="en-US">
                <a:latin typeface="Consolas" panose="020B0609020204030204" pitchFamily="49" charset="0"/>
              </a:rPr>
              <a:t>是一个 </a:t>
            </a:r>
            <a:r>
              <a:rPr lang="en-US" altLang="zh-CN">
                <a:latin typeface="Consolas" panose="020B0609020204030204" pitchFamily="49" charset="0"/>
              </a:rPr>
              <a:t>Nosql </a:t>
            </a:r>
            <a:r>
              <a:rPr lang="zh-CN" altLang="en-US">
                <a:latin typeface="Consolas" panose="020B0609020204030204" pitchFamily="49" charset="0"/>
              </a:rPr>
              <a:t>数据库</a:t>
            </a:r>
            <a:r>
              <a:rPr lang="en-US" altLang="zh-CN">
                <a:latin typeface="Consolas" panose="020B0609020204030204" pitchFamily="49" charset="0"/>
              </a:rPr>
              <a:t>',</a:t>
            </a:r>
          </a:p>
          <a:p>
            <a:r>
              <a:rPr lang="en-US" altLang="zh-CN">
                <a:latin typeface="Consolas" panose="020B0609020204030204" pitchFamily="49" charset="0"/>
              </a:rPr>
              <a:t>    by: 'w3cschool',</a:t>
            </a:r>
          </a:p>
          <a:p>
            <a:r>
              <a:rPr lang="en-US" altLang="zh-CN">
                <a:latin typeface="Consolas" panose="020B0609020204030204" pitchFamily="49" charset="0"/>
              </a:rPr>
              <a:t>    url: 'http://www.w3cschool.cn',</a:t>
            </a:r>
          </a:p>
          <a:p>
            <a:r>
              <a:rPr lang="en-US" altLang="zh-CN">
                <a:latin typeface="Consolas" panose="020B0609020204030204" pitchFamily="49" charset="0"/>
              </a:rPr>
              <a:t>    tags: ['mongodb', 'database', 'NoSQL'],</a:t>
            </a:r>
          </a:p>
          <a:p>
            <a:r>
              <a:rPr lang="en-US" altLang="zh-CN">
                <a:latin typeface="Consolas" panose="020B0609020204030204" pitchFamily="49" charset="0"/>
              </a:rPr>
              <a:t>    likes: 100</a:t>
            </a:r>
          </a:p>
          <a:p>
            <a:r>
              <a:rPr lang="en-US" altLang="zh-CN">
                <a:latin typeface="Consolas" panose="020B0609020204030204" pitchFamily="49" charset="0"/>
              </a:rPr>
              <a:t>})</a:t>
            </a:r>
            <a:endParaRPr lang="zh-CN" altLang="en-US">
              <a:latin typeface="Consolas" panose="020B0609020204030204" pitchFamily="49" charset="0"/>
            </a:endParaRPr>
          </a:p>
        </p:txBody>
      </p:sp>
      <p:sp>
        <p:nvSpPr>
          <p:cNvPr id="6" name="矩形 5"/>
          <p:cNvSpPr/>
          <p:nvPr/>
        </p:nvSpPr>
        <p:spPr>
          <a:xfrm>
            <a:off x="931100" y="3122042"/>
            <a:ext cx="8117910" cy="369332"/>
          </a:xfrm>
          <a:prstGeom prst="rect">
            <a:avLst/>
          </a:prstGeom>
        </p:spPr>
        <p:txBody>
          <a:bodyPr wrap="square">
            <a:spAutoFit/>
          </a:bodyPr>
          <a:lstStyle/>
          <a:p>
            <a:r>
              <a:rPr lang="zh-CN" altLang="en-US"/>
              <a:t>以下文档可以存储在 </a:t>
            </a:r>
            <a:r>
              <a:rPr lang="en-US" altLang="zh-CN"/>
              <a:t>MongoDB </a:t>
            </a:r>
            <a:r>
              <a:rPr lang="zh-CN" altLang="en-US" smtClean="0"/>
              <a:t>当前数据库 </a:t>
            </a:r>
            <a:r>
              <a:rPr lang="zh-CN" altLang="en-US"/>
              <a:t>的 </a:t>
            </a:r>
            <a:r>
              <a:rPr lang="en-US" altLang="zh-CN" smtClean="0"/>
              <a:t>col </a:t>
            </a:r>
            <a:r>
              <a:rPr lang="zh-CN" altLang="en-US" smtClean="0"/>
              <a:t>集合</a:t>
            </a:r>
            <a:r>
              <a:rPr lang="zh-CN" altLang="en-US"/>
              <a:t>中</a:t>
            </a:r>
            <a:r>
              <a:rPr lang="zh-CN" altLang="en-US" smtClean="0"/>
              <a:t>：</a:t>
            </a:r>
            <a:endParaRPr lang="zh-CN" altLang="en-US"/>
          </a:p>
        </p:txBody>
      </p:sp>
    </p:spTree>
    <p:extLst>
      <p:ext uri="{BB962C8B-B14F-4D97-AF65-F5344CB8AC3E}">
        <p14:creationId xmlns:p14="http://schemas.microsoft.com/office/powerpoint/2010/main" val="3789576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索引 </a:t>
            </a:r>
            <a:r>
              <a:rPr lang="en-US" altLang="zh-CN" smtClean="0"/>
              <a:t>index</a:t>
            </a:r>
            <a:endParaRPr lang="zh-CN" altLang="en-US"/>
          </a:p>
        </p:txBody>
      </p:sp>
      <p:pic>
        <p:nvPicPr>
          <p:cNvPr id="3" name="图片 2"/>
          <p:cNvPicPr>
            <a:picLocks noChangeAspect="1"/>
          </p:cNvPicPr>
          <p:nvPr/>
        </p:nvPicPr>
        <p:blipFill>
          <a:blip r:embed="rId2"/>
          <a:stretch>
            <a:fillRect/>
          </a:stretch>
        </p:blipFill>
        <p:spPr>
          <a:xfrm>
            <a:off x="1829718" y="3328872"/>
            <a:ext cx="6858000" cy="3152775"/>
          </a:xfrm>
          <a:prstGeom prst="rect">
            <a:avLst/>
          </a:prstGeom>
        </p:spPr>
      </p:pic>
      <p:sp>
        <p:nvSpPr>
          <p:cNvPr id="4" name="矩形 3"/>
          <p:cNvSpPr/>
          <p:nvPr/>
        </p:nvSpPr>
        <p:spPr>
          <a:xfrm>
            <a:off x="838200" y="966651"/>
            <a:ext cx="10515600" cy="1754326"/>
          </a:xfrm>
          <a:prstGeom prst="rect">
            <a:avLst/>
          </a:prstGeom>
        </p:spPr>
        <p:txBody>
          <a:bodyPr wrap="square">
            <a:spAutoFit/>
          </a:bodyPr>
          <a:lstStyle/>
          <a:p>
            <a:r>
              <a:rPr lang="zh-CN" altLang="en-US"/>
              <a:t>索引是一个数据库的关键能力，</a:t>
            </a:r>
            <a:r>
              <a:rPr lang="en-US" altLang="zh-CN"/>
              <a:t>MongoDB </a:t>
            </a:r>
            <a:r>
              <a:rPr lang="zh-CN" altLang="en-US"/>
              <a:t>支持非常丰富的索引类型。</a:t>
            </a:r>
          </a:p>
          <a:p>
            <a:r>
              <a:rPr lang="zh-CN" altLang="en-US"/>
              <a:t>利用这些索引，可以实现快速的数据查找，而索引的类型和特性则是针对不同的应用场景设计的。</a:t>
            </a:r>
          </a:p>
          <a:p>
            <a:endParaRPr lang="zh-CN" altLang="en-US"/>
          </a:p>
          <a:p>
            <a:r>
              <a:rPr lang="zh-CN" altLang="en-US"/>
              <a:t>索引的技术实现依赖于底层的存储引擎，在当前的版本中 </a:t>
            </a:r>
            <a:r>
              <a:rPr lang="en-US" altLang="zh-CN"/>
              <a:t>MongoDB </a:t>
            </a:r>
            <a:r>
              <a:rPr lang="zh-CN" altLang="en-US"/>
              <a:t>使用 </a:t>
            </a:r>
            <a:r>
              <a:rPr lang="en-US" altLang="zh-CN"/>
              <a:t>wiredTiger </a:t>
            </a:r>
            <a:r>
              <a:rPr lang="zh-CN" altLang="en-US"/>
              <a:t>作为默认的引擎。</a:t>
            </a:r>
          </a:p>
          <a:p>
            <a:r>
              <a:rPr lang="zh-CN" altLang="en-US"/>
              <a:t>在索引的实现上使用了 </a:t>
            </a:r>
            <a:r>
              <a:rPr lang="en-US" altLang="zh-CN"/>
              <a:t>B+</a:t>
            </a:r>
            <a:r>
              <a:rPr lang="zh-CN" altLang="en-US"/>
              <a:t>树的结构，这与其他的传统数据库并没有什么不同。</a:t>
            </a:r>
          </a:p>
          <a:p>
            <a:r>
              <a:rPr lang="zh-CN" altLang="en-US"/>
              <a:t>所以这是个好消息，大部分基于</a:t>
            </a:r>
            <a:r>
              <a:rPr lang="en-US" altLang="zh-CN"/>
              <a:t>SQL</a:t>
            </a:r>
            <a:r>
              <a:rPr lang="zh-CN" altLang="en-US"/>
              <a:t>数据库的一些索引调优技巧在 </a:t>
            </a:r>
            <a:r>
              <a:rPr lang="en-US" altLang="zh-CN"/>
              <a:t>MongoDB </a:t>
            </a:r>
            <a:r>
              <a:rPr lang="zh-CN" altLang="en-US"/>
              <a:t>上仍然是可行的。</a:t>
            </a:r>
          </a:p>
        </p:txBody>
      </p:sp>
    </p:spTree>
    <p:extLst>
      <p:ext uri="{BB962C8B-B14F-4D97-AF65-F5344CB8AC3E}">
        <p14:creationId xmlns:p14="http://schemas.microsoft.com/office/powerpoint/2010/main" val="66316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复制（副本集 </a:t>
            </a:r>
            <a:r>
              <a:rPr lang="en-US" altLang="zh-CN" smtClean="0"/>
              <a:t>Replica Set</a:t>
            </a:r>
            <a:r>
              <a:rPr lang="zh-CN" altLang="en-US" smtClean="0"/>
              <a:t>）</a:t>
            </a:r>
            <a:endParaRPr lang="zh-CN" altLang="en-US"/>
          </a:p>
        </p:txBody>
      </p:sp>
      <p:sp>
        <p:nvSpPr>
          <p:cNvPr id="3" name="矩形 2"/>
          <p:cNvSpPr/>
          <p:nvPr/>
        </p:nvSpPr>
        <p:spPr>
          <a:xfrm>
            <a:off x="954795" y="966651"/>
            <a:ext cx="10282410" cy="1200329"/>
          </a:xfrm>
          <a:prstGeom prst="rect">
            <a:avLst/>
          </a:prstGeom>
        </p:spPr>
        <p:txBody>
          <a:bodyPr wrap="square">
            <a:spAutoFit/>
          </a:bodyPr>
          <a:lstStyle/>
          <a:p>
            <a:r>
              <a:rPr lang="en-US" altLang="zh-CN" smtClean="0"/>
              <a:t>Mongodb</a:t>
            </a:r>
            <a:r>
              <a:rPr lang="zh-CN" altLang="en-US"/>
              <a:t>的复制至少需要两个节点。其中一个是主节点，负责处理客户端请求，其余的都是从节点，负责复制主节点上的数据</a:t>
            </a:r>
            <a:r>
              <a:rPr lang="zh-CN" altLang="en-US" smtClean="0"/>
              <a:t>。</a:t>
            </a:r>
            <a:r>
              <a:rPr lang="en-US" altLang="zh-CN" smtClean="0"/>
              <a:t>Mongodb</a:t>
            </a:r>
            <a:r>
              <a:rPr lang="zh-CN" altLang="en-US"/>
              <a:t>各个节点常见的搭配方式为：一主一从、一主多从</a:t>
            </a:r>
            <a:r>
              <a:rPr lang="zh-CN" altLang="en-US" smtClean="0"/>
              <a:t>。主</a:t>
            </a:r>
            <a:r>
              <a:rPr lang="zh-CN" altLang="en-US"/>
              <a:t>节点记录在其上的所有操作</a:t>
            </a:r>
            <a:r>
              <a:rPr lang="en-US" altLang="zh-CN" smtClean="0"/>
              <a:t>opLog</a:t>
            </a:r>
            <a:r>
              <a:rPr lang="zh-CN" altLang="en-US"/>
              <a:t>，从节点定期轮询主节点获取这些操作，然后对自己的数据副本执行这些操作，从而保证从节点的数据与主节点一致。</a:t>
            </a:r>
          </a:p>
        </p:txBody>
      </p:sp>
      <p:pic>
        <p:nvPicPr>
          <p:cNvPr id="5" name="图片 4"/>
          <p:cNvPicPr>
            <a:picLocks noChangeAspect="1"/>
          </p:cNvPicPr>
          <p:nvPr/>
        </p:nvPicPr>
        <p:blipFill>
          <a:blip r:embed="rId2"/>
          <a:stretch>
            <a:fillRect/>
          </a:stretch>
        </p:blipFill>
        <p:spPr>
          <a:xfrm>
            <a:off x="5356818" y="2428610"/>
            <a:ext cx="4761389" cy="3895682"/>
          </a:xfrm>
          <a:prstGeom prst="rect">
            <a:avLst/>
          </a:prstGeom>
        </p:spPr>
      </p:pic>
      <p:sp>
        <p:nvSpPr>
          <p:cNvPr id="6" name="矩形 5"/>
          <p:cNvSpPr/>
          <p:nvPr/>
        </p:nvSpPr>
        <p:spPr>
          <a:xfrm>
            <a:off x="954795" y="2624235"/>
            <a:ext cx="4402023" cy="1754326"/>
          </a:xfrm>
          <a:prstGeom prst="rect">
            <a:avLst/>
          </a:prstGeom>
        </p:spPr>
        <p:txBody>
          <a:bodyPr wrap="square">
            <a:spAutoFit/>
          </a:bodyPr>
          <a:lstStyle/>
          <a:p>
            <a:r>
              <a:rPr lang="zh-CN" altLang="en-US" smtClean="0"/>
              <a:t>副本集特征：</a:t>
            </a:r>
            <a:endParaRPr lang="en-US" altLang="zh-CN" smtClean="0"/>
          </a:p>
          <a:p>
            <a:pPr marL="285750" indent="-285750">
              <a:buFont typeface="Arial" panose="020B0604020202020204" pitchFamily="34" charset="0"/>
              <a:buChar char="•"/>
            </a:pPr>
            <a:r>
              <a:rPr lang="en-US" altLang="zh-CN" smtClean="0"/>
              <a:t>N </a:t>
            </a:r>
            <a:r>
              <a:rPr lang="zh-CN" altLang="en-US"/>
              <a:t>个节点的集群</a:t>
            </a:r>
          </a:p>
          <a:p>
            <a:pPr marL="285750" indent="-285750">
              <a:buFont typeface="Arial" panose="020B0604020202020204" pitchFamily="34" charset="0"/>
              <a:buChar char="•"/>
            </a:pPr>
            <a:r>
              <a:rPr lang="zh-CN" altLang="en-US"/>
              <a:t>任何节点可作为主节点</a:t>
            </a:r>
          </a:p>
          <a:p>
            <a:pPr marL="285750" indent="-285750">
              <a:buFont typeface="Arial" panose="020B0604020202020204" pitchFamily="34" charset="0"/>
              <a:buChar char="•"/>
            </a:pPr>
            <a:r>
              <a:rPr lang="zh-CN" altLang="en-US"/>
              <a:t>所有写入操作都在主节点上</a:t>
            </a:r>
          </a:p>
          <a:p>
            <a:pPr marL="285750" indent="-285750">
              <a:buFont typeface="Arial" panose="020B0604020202020204" pitchFamily="34" charset="0"/>
              <a:buChar char="•"/>
            </a:pPr>
            <a:r>
              <a:rPr lang="zh-CN" altLang="en-US"/>
              <a:t>自动故障转移</a:t>
            </a:r>
          </a:p>
          <a:p>
            <a:pPr marL="285750" indent="-285750">
              <a:buFont typeface="Arial" panose="020B0604020202020204" pitchFamily="34" charset="0"/>
              <a:buChar char="•"/>
            </a:pPr>
            <a:r>
              <a:rPr lang="zh-CN" altLang="en-US"/>
              <a:t>自动恢复</a:t>
            </a:r>
          </a:p>
        </p:txBody>
      </p:sp>
    </p:spTree>
    <p:extLst>
      <p:ext uri="{BB962C8B-B14F-4D97-AF65-F5344CB8AC3E}">
        <p14:creationId xmlns:p14="http://schemas.microsoft.com/office/powerpoint/2010/main" val="57295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副本集设置</a:t>
            </a:r>
            <a:endParaRPr lang="zh-CN" altLang="en-US"/>
          </a:p>
        </p:txBody>
      </p:sp>
      <p:sp>
        <p:nvSpPr>
          <p:cNvPr id="4" name="矩形 3"/>
          <p:cNvSpPr/>
          <p:nvPr/>
        </p:nvSpPr>
        <p:spPr>
          <a:xfrm>
            <a:off x="838200" y="1089748"/>
            <a:ext cx="9881212" cy="369332"/>
          </a:xfrm>
          <a:prstGeom prst="rect">
            <a:avLst/>
          </a:prstGeom>
          <a:ln>
            <a:solidFill>
              <a:srgbClr val="00B0F0"/>
            </a:solidFill>
          </a:ln>
        </p:spPr>
        <p:txBody>
          <a:bodyPr wrap="square">
            <a:spAutoFit/>
          </a:bodyPr>
          <a:lstStyle/>
          <a:p>
            <a:r>
              <a:rPr lang="en-US" altLang="zh-CN">
                <a:latin typeface="Consolas" panose="020B0609020204030204" pitchFamily="49" charset="0"/>
              </a:rPr>
              <a:t>mongod --port 27017 --dbpath "D:\set up\mongodb\data" --replSet rs0</a:t>
            </a:r>
          </a:p>
        </p:txBody>
      </p:sp>
      <p:sp>
        <p:nvSpPr>
          <p:cNvPr id="5" name="矩形 4"/>
          <p:cNvSpPr/>
          <p:nvPr/>
        </p:nvSpPr>
        <p:spPr>
          <a:xfrm>
            <a:off x="838200" y="1582177"/>
            <a:ext cx="10515600" cy="923330"/>
          </a:xfrm>
          <a:prstGeom prst="rect">
            <a:avLst/>
          </a:prstGeom>
        </p:spPr>
        <p:txBody>
          <a:bodyPr wrap="square">
            <a:spAutoFit/>
          </a:bodyPr>
          <a:lstStyle/>
          <a:p>
            <a:r>
              <a:rPr lang="zh-CN" altLang="en-US"/>
              <a:t>以上实例会启动一个名为</a:t>
            </a:r>
            <a:r>
              <a:rPr lang="en-US" altLang="zh-CN"/>
              <a:t>rs0</a:t>
            </a:r>
            <a:r>
              <a:rPr lang="zh-CN" altLang="en-US"/>
              <a:t>的</a:t>
            </a:r>
            <a:r>
              <a:rPr lang="en-US" altLang="zh-CN"/>
              <a:t>MongoDB</a:t>
            </a:r>
            <a:r>
              <a:rPr lang="zh-CN" altLang="en-US"/>
              <a:t>实例，其端口号为</a:t>
            </a:r>
            <a:r>
              <a:rPr lang="en-US" altLang="zh-CN"/>
              <a:t>27017</a:t>
            </a:r>
            <a:r>
              <a:rPr lang="zh-CN" altLang="en-US" smtClean="0"/>
              <a:t>。</a:t>
            </a:r>
            <a:endParaRPr lang="zh-CN" altLang="en-US"/>
          </a:p>
          <a:p>
            <a:r>
              <a:rPr lang="zh-CN" altLang="en-US"/>
              <a:t>启动后打开命令提示框并连接上</a:t>
            </a:r>
            <a:r>
              <a:rPr lang="en-US" altLang="zh-CN"/>
              <a:t>mongoDB</a:t>
            </a:r>
            <a:r>
              <a:rPr lang="zh-CN" altLang="en-US"/>
              <a:t>服务</a:t>
            </a:r>
            <a:r>
              <a:rPr lang="zh-CN" altLang="en-US" smtClean="0"/>
              <a:t>。</a:t>
            </a:r>
            <a:endParaRPr lang="zh-CN" altLang="en-US"/>
          </a:p>
          <a:p>
            <a:r>
              <a:rPr lang="zh-CN" altLang="en-US"/>
              <a:t>在</a:t>
            </a:r>
            <a:r>
              <a:rPr lang="en-US" altLang="zh-CN"/>
              <a:t>Mongo</a:t>
            </a:r>
            <a:r>
              <a:rPr lang="zh-CN" altLang="en-US"/>
              <a:t>客户端使用命令</a:t>
            </a:r>
            <a:r>
              <a:rPr lang="en-US" altLang="zh-CN"/>
              <a:t>rs.initiate()</a:t>
            </a:r>
            <a:r>
              <a:rPr lang="zh-CN" altLang="en-US"/>
              <a:t>来启动一个新的副本集。</a:t>
            </a:r>
          </a:p>
        </p:txBody>
      </p:sp>
      <p:sp>
        <p:nvSpPr>
          <p:cNvPr id="6" name="矩形 5"/>
          <p:cNvSpPr/>
          <p:nvPr/>
        </p:nvSpPr>
        <p:spPr>
          <a:xfrm>
            <a:off x="838200" y="4075106"/>
            <a:ext cx="9881212" cy="369332"/>
          </a:xfrm>
          <a:prstGeom prst="rect">
            <a:avLst/>
          </a:prstGeom>
          <a:ln>
            <a:solidFill>
              <a:srgbClr val="00B0F0"/>
            </a:solidFill>
          </a:ln>
        </p:spPr>
        <p:txBody>
          <a:bodyPr wrap="square">
            <a:spAutoFit/>
          </a:bodyPr>
          <a:lstStyle/>
          <a:p>
            <a:r>
              <a:rPr lang="en-US" altLang="zh-CN">
                <a:latin typeface="Consolas" panose="020B0609020204030204" pitchFamily="49" charset="0"/>
              </a:rPr>
              <a:t>&gt;rs.add("mongod1.net:27017")</a:t>
            </a:r>
          </a:p>
        </p:txBody>
      </p:sp>
      <p:sp>
        <p:nvSpPr>
          <p:cNvPr id="7" name="矩形 6"/>
          <p:cNvSpPr/>
          <p:nvPr/>
        </p:nvSpPr>
        <p:spPr>
          <a:xfrm>
            <a:off x="838200" y="2628604"/>
            <a:ext cx="9881212" cy="923330"/>
          </a:xfrm>
          <a:prstGeom prst="rect">
            <a:avLst/>
          </a:prstGeom>
        </p:spPr>
        <p:txBody>
          <a:bodyPr wrap="square">
            <a:spAutoFit/>
          </a:bodyPr>
          <a:lstStyle/>
          <a:p>
            <a:r>
              <a:rPr lang="zh-CN" altLang="en-US"/>
              <a:t>添加副本集的成员</a:t>
            </a:r>
            <a:r>
              <a:rPr lang="zh-CN" altLang="en-US" smtClean="0"/>
              <a:t>，需要</a:t>
            </a:r>
            <a:r>
              <a:rPr lang="zh-CN" altLang="en-US"/>
              <a:t>使用多台服务器来启动</a:t>
            </a:r>
            <a:r>
              <a:rPr lang="en-US" altLang="zh-CN"/>
              <a:t>mongo</a:t>
            </a:r>
            <a:r>
              <a:rPr lang="zh-CN" altLang="en-US"/>
              <a:t>服务。进入</a:t>
            </a:r>
            <a:r>
              <a:rPr lang="en-US" altLang="zh-CN"/>
              <a:t>Mongo</a:t>
            </a:r>
            <a:r>
              <a:rPr lang="zh-CN" altLang="en-US"/>
              <a:t>客户端，并使用</a:t>
            </a:r>
            <a:r>
              <a:rPr lang="en-US" altLang="zh-CN"/>
              <a:t>rs.add()</a:t>
            </a:r>
            <a:r>
              <a:rPr lang="zh-CN" altLang="en-US"/>
              <a:t>方法来添加副本集的成员。</a:t>
            </a:r>
          </a:p>
          <a:p>
            <a:endParaRPr lang="zh-CN" altLang="en-US"/>
          </a:p>
        </p:txBody>
      </p:sp>
      <p:sp>
        <p:nvSpPr>
          <p:cNvPr id="9" name="矩形 8"/>
          <p:cNvSpPr/>
          <p:nvPr/>
        </p:nvSpPr>
        <p:spPr>
          <a:xfrm>
            <a:off x="838200" y="3336442"/>
            <a:ext cx="9881212" cy="646331"/>
          </a:xfrm>
          <a:prstGeom prst="rect">
            <a:avLst/>
          </a:prstGeom>
        </p:spPr>
        <p:txBody>
          <a:bodyPr wrap="square">
            <a:spAutoFit/>
          </a:bodyPr>
          <a:lstStyle/>
          <a:p>
            <a:r>
              <a:rPr lang="zh-CN" altLang="en-US" smtClean="0"/>
              <a:t>假设已经</a:t>
            </a:r>
            <a:r>
              <a:rPr lang="zh-CN" altLang="en-US"/>
              <a:t>启动了一个名为</a:t>
            </a:r>
            <a:r>
              <a:rPr lang="en-US" altLang="zh-CN"/>
              <a:t>mongod1.net</a:t>
            </a:r>
            <a:r>
              <a:rPr lang="zh-CN" altLang="en-US"/>
              <a:t>，端口号为</a:t>
            </a:r>
            <a:r>
              <a:rPr lang="en-US" altLang="zh-CN"/>
              <a:t>27017</a:t>
            </a:r>
            <a:r>
              <a:rPr lang="zh-CN" altLang="en-US"/>
              <a:t>的</a:t>
            </a:r>
            <a:r>
              <a:rPr lang="en-US" altLang="zh-CN"/>
              <a:t>Mongo</a:t>
            </a:r>
            <a:r>
              <a:rPr lang="zh-CN" altLang="en-US"/>
              <a:t>服务。 在客户端命令窗口使用</a:t>
            </a:r>
            <a:r>
              <a:rPr lang="en-US" altLang="zh-CN"/>
              <a:t>rs.add() </a:t>
            </a:r>
            <a:r>
              <a:rPr lang="zh-CN" altLang="en-US"/>
              <a:t>命令将其添加到副本集中，命令如下所示：</a:t>
            </a:r>
          </a:p>
        </p:txBody>
      </p:sp>
      <p:sp>
        <p:nvSpPr>
          <p:cNvPr id="10" name="矩形 9"/>
          <p:cNvSpPr/>
          <p:nvPr/>
        </p:nvSpPr>
        <p:spPr>
          <a:xfrm>
            <a:off x="838200" y="4690611"/>
            <a:ext cx="9881212" cy="1477328"/>
          </a:xfrm>
          <a:prstGeom prst="rect">
            <a:avLst/>
          </a:prstGeom>
        </p:spPr>
        <p:txBody>
          <a:bodyPr wrap="square">
            <a:spAutoFit/>
          </a:bodyPr>
          <a:lstStyle/>
          <a:p>
            <a:r>
              <a:rPr lang="zh-CN" altLang="en-US" smtClean="0"/>
              <a:t>通过</a:t>
            </a:r>
            <a:r>
              <a:rPr lang="zh-CN" altLang="en-US"/>
              <a:t>主节点将</a:t>
            </a:r>
            <a:r>
              <a:rPr lang="en-US" altLang="zh-CN"/>
              <a:t>Mongo</a:t>
            </a:r>
            <a:r>
              <a:rPr lang="zh-CN" altLang="en-US"/>
              <a:t>服务添加到副本集中， 判断当前运行的</a:t>
            </a:r>
            <a:r>
              <a:rPr lang="en-US" altLang="zh-CN"/>
              <a:t>Mongo</a:t>
            </a:r>
            <a:r>
              <a:rPr lang="zh-CN" altLang="en-US"/>
              <a:t>服务是否为主节点可以使用命令</a:t>
            </a:r>
            <a:r>
              <a:rPr lang="en-US" altLang="zh-CN"/>
              <a:t>db.isMaster() </a:t>
            </a:r>
            <a:r>
              <a:rPr lang="zh-CN" altLang="en-US"/>
              <a:t>。</a:t>
            </a:r>
          </a:p>
          <a:p>
            <a:endParaRPr lang="zh-CN" altLang="en-US"/>
          </a:p>
          <a:p>
            <a:r>
              <a:rPr lang="en-US" altLang="zh-CN"/>
              <a:t>MongoDB</a:t>
            </a:r>
            <a:r>
              <a:rPr lang="zh-CN" altLang="en-US"/>
              <a:t>的副本集</a:t>
            </a:r>
            <a:r>
              <a:rPr lang="zh-CN" altLang="en-US" smtClean="0"/>
              <a:t>与常见</a:t>
            </a:r>
            <a:r>
              <a:rPr lang="zh-CN" altLang="en-US"/>
              <a:t>的主从有所不同，主从在主机宕机后所有服务将停止，而副本集在主机宕机后，副本会接管主节点成为主节点，不会出现宕机的情况。</a:t>
            </a:r>
          </a:p>
        </p:txBody>
      </p:sp>
    </p:spTree>
    <p:extLst>
      <p:ext uri="{BB962C8B-B14F-4D97-AF65-F5344CB8AC3E}">
        <p14:creationId xmlns:p14="http://schemas.microsoft.com/office/powerpoint/2010/main" val="4485153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6314</TotalTime>
  <Words>4942</Words>
  <Application>Microsoft Office PowerPoint</Application>
  <PresentationFormat>宽屏</PresentationFormat>
  <Paragraphs>319</Paragraphs>
  <Slides>39</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-apple-system</vt:lpstr>
      <vt:lpstr>PingFang SC</vt:lpstr>
      <vt:lpstr>等线</vt:lpstr>
      <vt:lpstr>等线 Light</vt:lpstr>
      <vt:lpstr>Arial</vt:lpstr>
      <vt:lpstr>Consolas</vt:lpstr>
      <vt:lpstr>Office 主题​​</vt:lpstr>
      <vt:lpstr>MongoDB 分布式键值数据库</vt:lpstr>
      <vt:lpstr>概念</vt:lpstr>
      <vt:lpstr>BSON</vt:lpstr>
      <vt:lpstr>分布式ID</vt:lpstr>
      <vt:lpstr>数据库</vt:lpstr>
      <vt:lpstr>collection集合 &amp; document文档</vt:lpstr>
      <vt:lpstr>索引 index</vt:lpstr>
      <vt:lpstr>复制（副本集 Replica Set）</vt:lpstr>
      <vt:lpstr>副本集设置</vt:lpstr>
      <vt:lpstr>副本集选举主节点</vt:lpstr>
      <vt:lpstr>MongoDB副本集成员状态机</vt:lpstr>
      <vt:lpstr>启动流程</vt:lpstr>
      <vt:lpstr>心跳</vt:lpstr>
      <vt:lpstr>复制</vt:lpstr>
      <vt:lpstr>Shard分片</vt:lpstr>
      <vt:lpstr>Shard分片</vt:lpstr>
      <vt:lpstr>分片集群</vt:lpstr>
      <vt:lpstr>数据自动分片</vt:lpstr>
      <vt:lpstr>Chunk</vt:lpstr>
      <vt:lpstr>Chunk分裂即迁移</vt:lpstr>
      <vt:lpstr>数据分片键 shard key</vt:lpstr>
      <vt:lpstr>基于范围的分片</vt:lpstr>
      <vt:lpstr>哈希分片</vt:lpstr>
      <vt:lpstr>配置具体collection的分片策略</vt:lpstr>
      <vt:lpstr>Zone分片策略</vt:lpstr>
      <vt:lpstr>Zone分片策略</vt:lpstr>
      <vt:lpstr>Zone配置实例</vt:lpstr>
      <vt:lpstr>Shard实例</vt:lpstr>
      <vt:lpstr>Shard实例</vt:lpstr>
      <vt:lpstr>数据存储</vt:lpstr>
      <vt:lpstr>存储模型</vt:lpstr>
      <vt:lpstr>数据库文件类型</vt:lpstr>
      <vt:lpstr>数据文件</vt:lpstr>
      <vt:lpstr>Data File</vt:lpstr>
      <vt:lpstr>dataSize</vt:lpstr>
      <vt:lpstr>storageSize</vt:lpstr>
      <vt:lpstr>fileSize</vt:lpstr>
      <vt:lpstr>GridFS</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527</cp:revision>
  <dcterms:created xsi:type="dcterms:W3CDTF">2020-09-24T12:40:36Z</dcterms:created>
  <dcterms:modified xsi:type="dcterms:W3CDTF">2021-11-23T05:13:18Z</dcterms:modified>
</cp:coreProperties>
</file>