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97" r:id="rId3"/>
    <p:sldId id="308" r:id="rId4"/>
    <p:sldId id="310" r:id="rId5"/>
    <p:sldId id="309" r:id="rId6"/>
    <p:sldId id="311" r:id="rId7"/>
    <p:sldId id="302" r:id="rId8"/>
    <p:sldId id="303" r:id="rId9"/>
    <p:sldId id="304" r:id="rId10"/>
    <p:sldId id="292" r:id="rId11"/>
    <p:sldId id="290" r:id="rId12"/>
    <p:sldId id="291" r:id="rId13"/>
    <p:sldId id="293" r:id="rId14"/>
    <p:sldId id="306" r:id="rId15"/>
    <p:sldId id="294" r:id="rId16"/>
    <p:sldId id="295" r:id="rId17"/>
    <p:sldId id="298" r:id="rId18"/>
    <p:sldId id="305" r:id="rId19"/>
    <p:sldId id="307" r:id="rId20"/>
    <p:sldId id="312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28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5" autoAdjust="0"/>
    <p:restoredTop sz="84317" autoAdjust="0"/>
  </p:normalViewPr>
  <p:slideViewPr>
    <p:cSldViewPr snapToGrid="0">
      <p:cViewPr varScale="1">
        <p:scale>
          <a:sx n="92" d="100"/>
          <a:sy n="92" d="100"/>
        </p:scale>
        <p:origin x="14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F189D-AE99-4707-91B3-812F84E7AEA4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BB1D-E76B-4B74-B76A-C892A5465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51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2BB1D-E76B-4B74-B76A-C892A5465D1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89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885-33C2-434E-9E9F-E31210960F1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588-F019-42E6-A488-5C0C21F5C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72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885-33C2-434E-9E9F-E31210960F1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588-F019-42E6-A488-5C0C21F5C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4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885-33C2-434E-9E9F-E31210960F1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588-F019-42E6-A488-5C0C21F5C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8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885-33C2-434E-9E9F-E31210960F1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588-F019-42E6-A488-5C0C21F5C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8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885-33C2-434E-9E9F-E31210960F1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588-F019-42E6-A488-5C0C21F5C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69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885-33C2-434E-9E9F-E31210960F1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588-F019-42E6-A488-5C0C21F5C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4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885-33C2-434E-9E9F-E31210960F1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588-F019-42E6-A488-5C0C21F5C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1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885-33C2-434E-9E9F-E31210960F1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588-F019-42E6-A488-5C0C21F5C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95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885-33C2-434E-9E9F-E31210960F1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588-F019-42E6-A488-5C0C21F5C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94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885-33C2-434E-9E9F-E31210960F1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588-F019-42E6-A488-5C0C21F5C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89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885-33C2-434E-9E9F-E31210960F1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588-F019-42E6-A488-5C0C21F5C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25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6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7698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3C885-33C2-434E-9E9F-E31210960F1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A2588-F019-42E6-A488-5C0C21F5CA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1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3255" y="1122363"/>
            <a:ext cx="9962707" cy="2387600"/>
          </a:xfrm>
        </p:spPr>
        <p:txBody>
          <a:bodyPr>
            <a:normAutofit/>
          </a:bodyPr>
          <a:lstStyle/>
          <a:p>
            <a:r>
              <a:rPr lang="zh-CN" altLang="en-US" smtClean="0"/>
              <a:t>分布式缓存服务器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mtClean="0"/>
              <a:t>Redis</a:t>
            </a:r>
            <a:r>
              <a:rPr lang="zh-CN" altLang="en-US" smtClean="0"/>
              <a:t>、</a:t>
            </a:r>
            <a:r>
              <a:rPr lang="en-US" altLang="zh-CN" smtClean="0"/>
              <a:t>Memcached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网络</a:t>
            </a:r>
            <a:r>
              <a:rPr lang="zh-CN" altLang="en-US" smtClean="0"/>
              <a:t>存储</a:t>
            </a:r>
            <a:r>
              <a:rPr lang="zh-CN" altLang="en-US" smtClean="0"/>
              <a:t>技术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49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Redis</a:t>
            </a:r>
            <a:r>
              <a:rPr lang="zh-CN" altLang="en-US" smtClean="0"/>
              <a:t>支持多种集群方案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主从复制模式</a:t>
            </a:r>
          </a:p>
          <a:p>
            <a:r>
              <a:rPr lang="en-US" altLang="zh-CN"/>
              <a:t>Sentinel</a:t>
            </a:r>
            <a:r>
              <a:rPr lang="zh-CN" altLang="en-US"/>
              <a:t>（哨兵）模式</a:t>
            </a:r>
          </a:p>
          <a:p>
            <a:r>
              <a:rPr lang="en-US" altLang="zh-CN"/>
              <a:t>Cluster</a:t>
            </a:r>
            <a:r>
              <a:rPr lang="zh-CN" altLang="en-US"/>
              <a:t>模式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15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Redis</a:t>
            </a:r>
            <a:r>
              <a:rPr lang="zh-CN" altLang="en-US" smtClean="0"/>
              <a:t>主从复制模式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697" y="966651"/>
            <a:ext cx="5388421" cy="480089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5353" y="966651"/>
            <a:ext cx="57021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333333"/>
                </a:solidFill>
                <a:latin typeface="-apple-system"/>
              </a:rPr>
              <a:t>主从复制模式中包含一个主数据库实例（</a:t>
            </a:r>
            <a:r>
              <a:rPr lang="en-US" altLang="zh-CN">
                <a:solidFill>
                  <a:srgbClr val="333333"/>
                </a:solidFill>
                <a:latin typeface="-apple-system"/>
              </a:rPr>
              <a:t>master</a:t>
            </a:r>
            <a:r>
              <a:rPr lang="zh-CN" altLang="en-US">
                <a:solidFill>
                  <a:srgbClr val="333333"/>
                </a:solidFill>
                <a:latin typeface="-apple-system"/>
              </a:rPr>
              <a:t>）与一个或多个从数据库实例（</a:t>
            </a:r>
            <a:r>
              <a:rPr lang="en-US" altLang="zh-CN">
                <a:solidFill>
                  <a:srgbClr val="333333"/>
                </a:solidFill>
                <a:latin typeface="-apple-system"/>
              </a:rPr>
              <a:t>slave</a:t>
            </a:r>
            <a:r>
              <a:rPr lang="zh-CN" altLang="en-US" smtClean="0">
                <a:solidFill>
                  <a:srgbClr val="333333"/>
                </a:solidFill>
                <a:latin typeface="-apple-system"/>
              </a:rPr>
              <a:t>）。</a:t>
            </a:r>
            <a:endParaRPr lang="en-US" altLang="zh-CN" smtClean="0">
              <a:solidFill>
                <a:srgbClr val="333333"/>
              </a:solidFill>
              <a:latin typeface="-apple-system"/>
            </a:endParaRPr>
          </a:p>
          <a:p>
            <a:endParaRPr lang="en-US" altLang="zh-CN">
              <a:solidFill>
                <a:srgbClr val="333333"/>
              </a:solidFill>
              <a:latin typeface="-apple-system"/>
            </a:endParaRPr>
          </a:p>
          <a:p>
            <a:r>
              <a:rPr lang="zh-CN" altLang="en-US" smtClean="0"/>
              <a:t>客户端</a:t>
            </a:r>
            <a:r>
              <a:rPr lang="zh-CN" altLang="en-US"/>
              <a:t>可对主数据库进行读写操作，对从数据库进行读操作，主数据库写入的数据会实时自动同步给从数据库。</a:t>
            </a:r>
            <a:br>
              <a:rPr lang="zh-CN" altLang="en-US"/>
            </a:br>
            <a:endParaRPr lang="en-US" altLang="zh-CN" smtClean="0"/>
          </a:p>
          <a:p>
            <a:r>
              <a:rPr lang="zh-CN" altLang="en-US" smtClean="0"/>
              <a:t>具体</a:t>
            </a:r>
            <a:r>
              <a:rPr lang="zh-CN" altLang="en-US"/>
              <a:t>工作机制为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/>
              <a:t>slave</a:t>
            </a:r>
            <a:r>
              <a:rPr lang="zh-CN" altLang="en-US"/>
              <a:t>启动后，向</a:t>
            </a:r>
            <a:r>
              <a:rPr lang="en-US" altLang="zh-CN"/>
              <a:t>master</a:t>
            </a:r>
            <a:r>
              <a:rPr lang="zh-CN" altLang="en-US"/>
              <a:t>发送</a:t>
            </a:r>
            <a:r>
              <a:rPr lang="en-US" altLang="zh-CN"/>
              <a:t>SYNC</a:t>
            </a:r>
            <a:r>
              <a:rPr lang="zh-CN" altLang="en-US"/>
              <a:t>命令，</a:t>
            </a:r>
            <a:r>
              <a:rPr lang="en-US" altLang="zh-CN"/>
              <a:t>master</a:t>
            </a:r>
            <a:r>
              <a:rPr lang="zh-CN" altLang="en-US"/>
              <a:t>接收到</a:t>
            </a:r>
            <a:r>
              <a:rPr lang="en-US" altLang="zh-CN"/>
              <a:t>SYNC</a:t>
            </a:r>
            <a:r>
              <a:rPr lang="zh-CN" altLang="en-US"/>
              <a:t>命令后通过</a:t>
            </a:r>
            <a:r>
              <a:rPr lang="en-US" altLang="zh-CN"/>
              <a:t>bgsave</a:t>
            </a:r>
            <a:r>
              <a:rPr lang="zh-CN" altLang="en-US"/>
              <a:t>保存快照（即上文所介绍的</a:t>
            </a:r>
            <a:r>
              <a:rPr lang="en-US" altLang="zh-CN"/>
              <a:t>RDB</a:t>
            </a:r>
            <a:r>
              <a:rPr lang="zh-CN" altLang="en-US"/>
              <a:t>持久化），并使用缓冲区记录保存快照这段时间内执行的写</a:t>
            </a:r>
            <a:r>
              <a:rPr lang="zh-CN" altLang="en-US" smtClean="0"/>
              <a:t>命令。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/>
              <a:t>master</a:t>
            </a:r>
            <a:r>
              <a:rPr lang="zh-CN" altLang="en-US"/>
              <a:t>将保存的快照文件发送给</a:t>
            </a:r>
            <a:r>
              <a:rPr lang="en-US" altLang="zh-CN"/>
              <a:t>slave</a:t>
            </a:r>
            <a:r>
              <a:rPr lang="zh-CN" altLang="en-US"/>
              <a:t>，并继续记录执行的写</a:t>
            </a:r>
            <a:r>
              <a:rPr lang="zh-CN" altLang="en-US" smtClean="0"/>
              <a:t>命令。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/>
              <a:t>slave</a:t>
            </a:r>
            <a:r>
              <a:rPr lang="zh-CN" altLang="en-US"/>
              <a:t>接收到快照文件后，加载快照文件，载入</a:t>
            </a:r>
            <a:r>
              <a:rPr lang="zh-CN" altLang="en-US" smtClean="0"/>
              <a:t>数据。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/>
              <a:t>master</a:t>
            </a:r>
            <a:r>
              <a:rPr lang="zh-CN" altLang="en-US"/>
              <a:t>快照发送完后开始向</a:t>
            </a:r>
            <a:r>
              <a:rPr lang="en-US" altLang="zh-CN"/>
              <a:t>slave</a:t>
            </a:r>
            <a:r>
              <a:rPr lang="zh-CN" altLang="en-US"/>
              <a:t>发送缓冲区的写命令，</a:t>
            </a:r>
            <a:r>
              <a:rPr lang="en-US" altLang="zh-CN"/>
              <a:t>slave</a:t>
            </a:r>
            <a:r>
              <a:rPr lang="zh-CN" altLang="en-US"/>
              <a:t>接收命令并执行，完成复制</a:t>
            </a:r>
            <a:r>
              <a:rPr lang="zh-CN" altLang="en-US" smtClean="0"/>
              <a:t>初始化。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此后</a:t>
            </a:r>
            <a:r>
              <a:rPr lang="en-US" altLang="zh-CN"/>
              <a:t>master</a:t>
            </a:r>
            <a:r>
              <a:rPr lang="zh-CN" altLang="en-US"/>
              <a:t>每次执行一个写命令都会同步发送给</a:t>
            </a:r>
            <a:r>
              <a:rPr lang="en-US" altLang="zh-CN"/>
              <a:t>slave</a:t>
            </a:r>
            <a:r>
              <a:rPr lang="zh-CN" altLang="en-US"/>
              <a:t>，保持</a:t>
            </a:r>
            <a:r>
              <a:rPr lang="en-US" altLang="zh-CN"/>
              <a:t>master</a:t>
            </a:r>
            <a:r>
              <a:rPr lang="zh-CN" altLang="en-US"/>
              <a:t>与</a:t>
            </a:r>
            <a:r>
              <a:rPr lang="en-US" altLang="zh-CN"/>
              <a:t>slave</a:t>
            </a:r>
            <a:r>
              <a:rPr lang="zh-CN" altLang="en-US"/>
              <a:t>之间数据的</a:t>
            </a:r>
            <a:r>
              <a:rPr lang="zh-CN" altLang="en-US" smtClean="0"/>
              <a:t>一致性。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106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主从复制的优缺点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优点：</a:t>
            </a:r>
          </a:p>
          <a:p>
            <a:pPr lvl="1"/>
            <a:r>
              <a:rPr lang="en-US" altLang="zh-CN"/>
              <a:t>master</a:t>
            </a:r>
            <a:r>
              <a:rPr lang="zh-CN" altLang="en-US"/>
              <a:t>能自动将数据同步到</a:t>
            </a:r>
            <a:r>
              <a:rPr lang="en-US" altLang="zh-CN"/>
              <a:t>slave</a:t>
            </a:r>
            <a:r>
              <a:rPr lang="zh-CN" altLang="en-US"/>
              <a:t>，可以进行读写分离，分担</a:t>
            </a:r>
            <a:r>
              <a:rPr lang="en-US" altLang="zh-CN"/>
              <a:t>master</a:t>
            </a:r>
            <a:r>
              <a:rPr lang="zh-CN" altLang="en-US"/>
              <a:t>的读</a:t>
            </a:r>
            <a:r>
              <a:rPr lang="zh-CN" altLang="en-US" smtClean="0"/>
              <a:t>压力。</a:t>
            </a:r>
            <a:endParaRPr lang="zh-CN" altLang="en-US"/>
          </a:p>
          <a:p>
            <a:pPr lvl="1"/>
            <a:r>
              <a:rPr lang="en-US" altLang="zh-CN"/>
              <a:t>master</a:t>
            </a:r>
            <a:r>
              <a:rPr lang="zh-CN" altLang="en-US"/>
              <a:t>、</a:t>
            </a:r>
            <a:r>
              <a:rPr lang="en-US" altLang="zh-CN"/>
              <a:t>slave</a:t>
            </a:r>
            <a:r>
              <a:rPr lang="zh-CN" altLang="en-US"/>
              <a:t>之间的同步是以非阻塞的方式进行的，同步期间，客户端仍然可以提交查询或更新</a:t>
            </a:r>
            <a:r>
              <a:rPr lang="zh-CN" altLang="en-US" smtClean="0"/>
              <a:t>请求。</a:t>
            </a:r>
            <a:endParaRPr lang="zh-CN" altLang="en-US"/>
          </a:p>
          <a:p>
            <a:r>
              <a:rPr lang="zh-CN" altLang="en-US"/>
              <a:t>缺点：</a:t>
            </a:r>
          </a:p>
          <a:p>
            <a:pPr lvl="1"/>
            <a:r>
              <a:rPr lang="zh-CN" altLang="en-US"/>
              <a:t>不具备自动容错与恢复功能，</a:t>
            </a:r>
            <a:r>
              <a:rPr lang="en-US" altLang="zh-CN"/>
              <a:t>master</a:t>
            </a:r>
            <a:r>
              <a:rPr lang="zh-CN" altLang="en-US"/>
              <a:t>或</a:t>
            </a:r>
            <a:r>
              <a:rPr lang="en-US" altLang="zh-CN"/>
              <a:t>slave</a:t>
            </a:r>
            <a:r>
              <a:rPr lang="zh-CN" altLang="en-US"/>
              <a:t>的宕机都可能导致客户端请求失败，需要等待机器重启或手动切换客户端</a:t>
            </a:r>
            <a:r>
              <a:rPr lang="en-US" altLang="zh-CN"/>
              <a:t>IP</a:t>
            </a:r>
            <a:r>
              <a:rPr lang="zh-CN" altLang="en-US"/>
              <a:t>才能</a:t>
            </a:r>
            <a:r>
              <a:rPr lang="zh-CN" altLang="en-US" smtClean="0"/>
              <a:t>恢复。</a:t>
            </a:r>
            <a:endParaRPr lang="zh-CN" altLang="en-US"/>
          </a:p>
          <a:p>
            <a:pPr lvl="1"/>
            <a:r>
              <a:rPr lang="en-US" altLang="zh-CN"/>
              <a:t>master</a:t>
            </a:r>
            <a:r>
              <a:rPr lang="zh-CN" altLang="en-US"/>
              <a:t>宕机，如果宕机前数据没有同步完，则切换</a:t>
            </a:r>
            <a:r>
              <a:rPr lang="en-US" altLang="zh-CN"/>
              <a:t>IP</a:t>
            </a:r>
            <a:r>
              <a:rPr lang="zh-CN" altLang="en-US"/>
              <a:t>后会存在数据不一致的</a:t>
            </a:r>
            <a:r>
              <a:rPr lang="zh-CN" altLang="en-US" smtClean="0"/>
              <a:t>问题。</a:t>
            </a:r>
            <a:endParaRPr lang="zh-CN" altLang="en-US"/>
          </a:p>
          <a:p>
            <a:pPr lvl="1"/>
            <a:r>
              <a:rPr lang="zh-CN" altLang="en-US"/>
              <a:t>难以支持在线扩容，</a:t>
            </a:r>
            <a:r>
              <a:rPr lang="en-US" altLang="zh-CN"/>
              <a:t>Redis</a:t>
            </a:r>
            <a:r>
              <a:rPr lang="zh-CN" altLang="en-US"/>
              <a:t>的容量受限于单机</a:t>
            </a:r>
            <a:r>
              <a:rPr lang="zh-CN" altLang="en-US" smtClean="0"/>
              <a:t>配置。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551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Sentinel</a:t>
            </a:r>
            <a:r>
              <a:rPr lang="zh-CN" altLang="en-US" smtClean="0"/>
              <a:t>（哨兵）模式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5" y="966651"/>
            <a:ext cx="6238875" cy="52006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8200" y="966651"/>
            <a:ext cx="539821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333333"/>
                </a:solidFill>
                <a:latin typeface="-apple-system"/>
              </a:rPr>
              <a:t>哨兵模式基于主从复制模式，只是引入了哨兵来监控与自动处理故障</a:t>
            </a:r>
            <a:r>
              <a:rPr lang="zh-CN" altLang="en-US" smtClean="0">
                <a:solidFill>
                  <a:srgbClr val="333333"/>
                </a:solidFill>
                <a:latin typeface="-apple-system"/>
              </a:rPr>
              <a:t>。</a:t>
            </a:r>
            <a:endParaRPr lang="zh-CN" altLang="en-US">
              <a:solidFill>
                <a:srgbClr val="333333"/>
              </a:solidFill>
              <a:latin typeface="-apple-system"/>
            </a:endParaRPr>
          </a:p>
          <a:p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哨兵顾名思义，就是来为</a:t>
            </a:r>
            <a:r>
              <a:rPr lang="en-US" altLang="zh-CN"/>
              <a:t>Redis</a:t>
            </a:r>
            <a:r>
              <a:rPr lang="zh-CN" altLang="en-US"/>
              <a:t>集群站哨的，一旦发现问题能做出相应的应对处理。其功能</a:t>
            </a:r>
            <a:r>
              <a:rPr lang="zh-CN" altLang="en-US" smtClean="0"/>
              <a:t>包括：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监控</a:t>
            </a:r>
            <a:r>
              <a:rPr lang="en-US" altLang="zh-CN"/>
              <a:t>master</a:t>
            </a:r>
            <a:r>
              <a:rPr lang="zh-CN" altLang="en-US"/>
              <a:t>、</a:t>
            </a:r>
            <a:r>
              <a:rPr lang="en-US" altLang="zh-CN"/>
              <a:t>slave</a:t>
            </a:r>
            <a:r>
              <a:rPr lang="zh-CN" altLang="en-US"/>
              <a:t>是否正常</a:t>
            </a:r>
            <a:r>
              <a:rPr lang="zh-CN" altLang="en-US" smtClean="0"/>
              <a:t>运行。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当</a:t>
            </a:r>
            <a:r>
              <a:rPr lang="en-US" altLang="zh-CN"/>
              <a:t>master</a:t>
            </a:r>
            <a:r>
              <a:rPr lang="zh-CN" altLang="en-US"/>
              <a:t>出现故障时，能自动将一个</a:t>
            </a:r>
            <a:r>
              <a:rPr lang="en-US" altLang="zh-CN"/>
              <a:t>slave</a:t>
            </a:r>
            <a:r>
              <a:rPr lang="zh-CN" altLang="en-US"/>
              <a:t>转换为</a:t>
            </a:r>
            <a:r>
              <a:rPr lang="en-US" altLang="zh-CN" smtClean="0"/>
              <a:t>master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多</a:t>
            </a:r>
            <a:r>
              <a:rPr lang="zh-CN" altLang="en-US"/>
              <a:t>个哨兵可以监控同一个</a:t>
            </a:r>
            <a:r>
              <a:rPr lang="en-US" altLang="zh-CN"/>
              <a:t>Redis</a:t>
            </a:r>
            <a:r>
              <a:rPr lang="zh-CN" altLang="en-US"/>
              <a:t>，哨兵之间也会自动</a:t>
            </a:r>
            <a:r>
              <a:rPr lang="zh-CN" altLang="en-US" smtClean="0"/>
              <a:t>监控。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r>
              <a:rPr lang="zh-CN" altLang="en-US"/>
              <a:t>与</a:t>
            </a:r>
            <a:r>
              <a:rPr lang="en-US" altLang="zh-CN"/>
              <a:t>master</a:t>
            </a:r>
            <a:r>
              <a:rPr lang="zh-CN" altLang="en-US"/>
              <a:t>建立连接后，哨兵会执行三个操作</a:t>
            </a:r>
            <a:r>
              <a:rPr lang="zh-CN" altLang="en-US" smtClean="0"/>
              <a:t>：</a:t>
            </a:r>
            <a:endParaRPr lang="en-US" altLang="zh-CN" smtClean="0"/>
          </a:p>
          <a:p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定期（一般</a:t>
            </a:r>
            <a:r>
              <a:rPr lang="en-US" altLang="zh-CN"/>
              <a:t>10s</a:t>
            </a:r>
            <a:r>
              <a:rPr lang="zh-CN" altLang="en-US"/>
              <a:t>一次，当</a:t>
            </a:r>
            <a:r>
              <a:rPr lang="en-US" altLang="zh-CN"/>
              <a:t>master</a:t>
            </a:r>
            <a:r>
              <a:rPr lang="zh-CN" altLang="en-US"/>
              <a:t>被标记为主观下线时，改为</a:t>
            </a:r>
            <a:r>
              <a:rPr lang="en-US" altLang="zh-CN"/>
              <a:t>1s</a:t>
            </a:r>
            <a:r>
              <a:rPr lang="zh-CN" altLang="en-US"/>
              <a:t>一次）向</a:t>
            </a:r>
            <a:r>
              <a:rPr lang="en-US" altLang="zh-CN"/>
              <a:t>master</a:t>
            </a:r>
            <a:r>
              <a:rPr lang="zh-CN" altLang="en-US"/>
              <a:t>和</a:t>
            </a:r>
            <a:r>
              <a:rPr lang="en-US" altLang="zh-CN"/>
              <a:t>slave</a:t>
            </a:r>
            <a:r>
              <a:rPr lang="zh-CN" altLang="en-US"/>
              <a:t>发送</a:t>
            </a:r>
            <a:r>
              <a:rPr lang="en-US" altLang="zh-CN"/>
              <a:t>INFO</a:t>
            </a:r>
            <a:r>
              <a:rPr lang="zh-CN" altLang="en-US"/>
              <a:t>命令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定期</a:t>
            </a:r>
            <a:r>
              <a:rPr lang="zh-CN" altLang="en-US"/>
              <a:t>向</a:t>
            </a:r>
            <a:r>
              <a:rPr lang="en-US" altLang="zh-CN"/>
              <a:t>master</a:t>
            </a:r>
            <a:r>
              <a:rPr lang="zh-CN" altLang="en-US"/>
              <a:t>和</a:t>
            </a:r>
            <a:r>
              <a:rPr lang="en-US" altLang="zh-CN"/>
              <a:t>slave</a:t>
            </a:r>
            <a:r>
              <a:rPr lang="zh-CN" altLang="en-US"/>
              <a:t>的</a:t>
            </a:r>
            <a:r>
              <a:rPr lang="en-US" altLang="zh-CN"/>
              <a:t>_sentinel_:hello</a:t>
            </a:r>
            <a:r>
              <a:rPr lang="zh-CN" altLang="en-US"/>
              <a:t>频道发送自己的信息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定期</a:t>
            </a:r>
            <a:r>
              <a:rPr lang="zh-CN" altLang="en-US"/>
              <a:t>（</a:t>
            </a:r>
            <a:r>
              <a:rPr lang="en-US" altLang="zh-CN"/>
              <a:t>1s</a:t>
            </a:r>
            <a:r>
              <a:rPr lang="zh-CN" altLang="en-US"/>
              <a:t>一次）向</a:t>
            </a:r>
            <a:r>
              <a:rPr lang="en-US" altLang="zh-CN"/>
              <a:t>master</a:t>
            </a:r>
            <a:r>
              <a:rPr lang="zh-CN" altLang="en-US"/>
              <a:t>、</a:t>
            </a:r>
            <a:r>
              <a:rPr lang="en-US" altLang="zh-CN"/>
              <a:t>slave</a:t>
            </a:r>
            <a:r>
              <a:rPr lang="zh-CN" altLang="en-US"/>
              <a:t>和其他哨兵发送</a:t>
            </a:r>
            <a:r>
              <a:rPr lang="en-US" altLang="zh-CN"/>
              <a:t>PING</a:t>
            </a:r>
            <a:r>
              <a:rPr lang="zh-CN" altLang="en-US"/>
              <a:t>命令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16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Sentinel</a:t>
            </a:r>
            <a:r>
              <a:rPr lang="zh-CN" altLang="en-US" smtClean="0"/>
              <a:t>模式 </a:t>
            </a:r>
            <a:r>
              <a:rPr lang="en-US" altLang="zh-CN" smtClean="0"/>
              <a:t>- </a:t>
            </a:r>
            <a:r>
              <a:rPr lang="zh-CN" altLang="en-US" smtClean="0"/>
              <a:t>定期</a:t>
            </a:r>
            <a:r>
              <a:rPr lang="en-US" altLang="zh-CN" smtClean="0"/>
              <a:t>PING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808" y="1224926"/>
            <a:ext cx="6591300" cy="46958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8200" y="966651"/>
            <a:ext cx="460260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每个 </a:t>
            </a:r>
            <a:r>
              <a:rPr lang="en-US" altLang="zh-CN"/>
              <a:t>Sentinel </a:t>
            </a:r>
            <a:r>
              <a:rPr lang="zh-CN" altLang="en-US"/>
              <a:t>以 每秒钟 一次的频率，向它所知的 主服务器、从服务器 以及其他 </a:t>
            </a:r>
            <a:r>
              <a:rPr lang="en-US" altLang="zh-CN"/>
              <a:t>Sentinel </a:t>
            </a:r>
            <a:r>
              <a:rPr lang="zh-CN" altLang="en-US"/>
              <a:t>实例 发送一个 </a:t>
            </a:r>
            <a:r>
              <a:rPr lang="en-US" altLang="zh-CN"/>
              <a:t>PING </a:t>
            </a:r>
            <a:r>
              <a:rPr lang="zh-CN" altLang="en-US"/>
              <a:t>命令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如果一个 实例（</a:t>
            </a:r>
            <a:r>
              <a:rPr lang="en-US" altLang="zh-CN"/>
              <a:t>instance</a:t>
            </a:r>
            <a:r>
              <a:rPr lang="zh-CN" altLang="en-US"/>
              <a:t>）距离 最后一次 有效回复 </a:t>
            </a:r>
            <a:r>
              <a:rPr lang="en-US" altLang="zh-CN"/>
              <a:t>PING </a:t>
            </a:r>
            <a:r>
              <a:rPr lang="zh-CN" altLang="en-US"/>
              <a:t>命令的时间超过 </a:t>
            </a:r>
            <a:r>
              <a:rPr lang="en-US" altLang="zh-CN"/>
              <a:t>down-after-milliseconds </a:t>
            </a:r>
            <a:r>
              <a:rPr lang="zh-CN" altLang="en-US"/>
              <a:t>所指定的值，那么这个实例会被 </a:t>
            </a:r>
            <a:r>
              <a:rPr lang="en-US" altLang="zh-CN"/>
              <a:t>Sentinel </a:t>
            </a:r>
            <a:r>
              <a:rPr lang="zh-CN" altLang="en-US"/>
              <a:t>标记为 主观下线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如果一个 主服务器 被标记为 主观下线，那么正在 监视 这个 主服务器 的所有 </a:t>
            </a:r>
            <a:r>
              <a:rPr lang="en-US" altLang="zh-CN"/>
              <a:t>Sentinel </a:t>
            </a:r>
            <a:r>
              <a:rPr lang="zh-CN" altLang="en-US"/>
              <a:t>节点，要以 每秒一次 的频率确认 主服务器 的确进入了 主观下线 状态。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如果一个 主服务器 被标记为 主观下线，并且有 足够数量 的 </a:t>
            </a:r>
            <a:r>
              <a:rPr lang="en-US" altLang="zh-CN"/>
              <a:t>Sentinel</a:t>
            </a:r>
            <a:r>
              <a:rPr lang="zh-CN" altLang="en-US"/>
              <a:t>（至少要达到 配置文件 指定的数量）在指定的 时间范围 内同意这一判断，那么这个 主服务器 被标记为 客观下线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05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哨兵模式 </a:t>
            </a:r>
            <a:r>
              <a:rPr lang="en-US" altLang="zh-CN" smtClean="0"/>
              <a:t>- </a:t>
            </a:r>
            <a:r>
              <a:rPr lang="zh-CN" altLang="en-US" smtClean="0"/>
              <a:t>监控状态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08917" y="966651"/>
            <a:ext cx="1079813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发送</a:t>
            </a:r>
            <a:r>
              <a:rPr lang="en-US" altLang="zh-CN"/>
              <a:t>INFO</a:t>
            </a:r>
            <a:r>
              <a:rPr lang="zh-CN" altLang="en-US"/>
              <a:t>命令可以获取当前数据库的相关信息从而实现新节点的自动发现。所以说哨兵只需要配置</a:t>
            </a:r>
            <a:r>
              <a:rPr lang="en-US" altLang="zh-CN"/>
              <a:t>master</a:t>
            </a:r>
            <a:r>
              <a:rPr lang="zh-CN" altLang="en-US"/>
              <a:t>数据库信息就可以自动发现其</a:t>
            </a:r>
            <a:r>
              <a:rPr lang="en-US" altLang="zh-CN"/>
              <a:t>slave</a:t>
            </a:r>
            <a:r>
              <a:rPr lang="zh-CN" altLang="en-US"/>
              <a:t>信息。获取到</a:t>
            </a:r>
            <a:r>
              <a:rPr lang="en-US" altLang="zh-CN"/>
              <a:t>slave</a:t>
            </a:r>
            <a:r>
              <a:rPr lang="zh-CN" altLang="en-US"/>
              <a:t>信息后，哨兵也会与</a:t>
            </a:r>
            <a:r>
              <a:rPr lang="en-US" altLang="zh-CN"/>
              <a:t>slave</a:t>
            </a:r>
            <a:r>
              <a:rPr lang="zh-CN" altLang="en-US"/>
              <a:t>建立两条连接执行监控。通过</a:t>
            </a:r>
            <a:r>
              <a:rPr lang="en-US" altLang="zh-CN"/>
              <a:t>INFO</a:t>
            </a:r>
            <a:r>
              <a:rPr lang="zh-CN" altLang="en-US"/>
              <a:t>命令，哨兵可以获取主从数据库的最新信息，并进行相应的操作，比如角色变更等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接下来</a:t>
            </a:r>
            <a:r>
              <a:rPr lang="zh-CN" altLang="en-US"/>
              <a:t>哨兵向主从数据库的</a:t>
            </a:r>
            <a:r>
              <a:rPr lang="en-US" altLang="zh-CN"/>
              <a:t>_sentinel_:hello</a:t>
            </a:r>
            <a:r>
              <a:rPr lang="zh-CN" altLang="en-US"/>
              <a:t>频道发送信息与同样监控这些数据库的哨兵共享自己的信息，发送内容为哨兵的</a:t>
            </a:r>
            <a:r>
              <a:rPr lang="en-US" altLang="zh-CN"/>
              <a:t>ip</a:t>
            </a:r>
            <a:r>
              <a:rPr lang="zh-CN" altLang="en-US"/>
              <a:t>端口、运行</a:t>
            </a:r>
            <a:r>
              <a:rPr lang="en-US" altLang="zh-CN"/>
              <a:t>id</a:t>
            </a:r>
            <a:r>
              <a:rPr lang="zh-CN" altLang="en-US"/>
              <a:t>、配置版本、</a:t>
            </a:r>
            <a:r>
              <a:rPr lang="en-US" altLang="zh-CN"/>
              <a:t>master</a:t>
            </a:r>
            <a:r>
              <a:rPr lang="zh-CN" altLang="en-US"/>
              <a:t>名字、</a:t>
            </a:r>
            <a:r>
              <a:rPr lang="en-US" altLang="zh-CN"/>
              <a:t>master</a:t>
            </a:r>
            <a:r>
              <a:rPr lang="zh-CN" altLang="en-US"/>
              <a:t>的</a:t>
            </a:r>
            <a:r>
              <a:rPr lang="en-US" altLang="zh-CN"/>
              <a:t>ip</a:t>
            </a:r>
            <a:r>
              <a:rPr lang="zh-CN" altLang="en-US"/>
              <a:t>端口还有</a:t>
            </a:r>
            <a:r>
              <a:rPr lang="en-US" altLang="zh-CN"/>
              <a:t>master</a:t>
            </a:r>
            <a:r>
              <a:rPr lang="zh-CN" altLang="en-US"/>
              <a:t>的配置版本。这些信息有以下用处</a:t>
            </a:r>
            <a:r>
              <a:rPr lang="zh-CN" altLang="en-US" smtClean="0"/>
              <a:t>：</a:t>
            </a:r>
            <a:endParaRPr lang="en-US" altLang="zh-CN" smtClean="0"/>
          </a:p>
          <a:p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其他</a:t>
            </a:r>
            <a:r>
              <a:rPr lang="zh-CN" altLang="en-US"/>
              <a:t>哨兵可以通过该信息判断发送者是否是新发现的哨兵，如果是的话会创建一个到该哨兵的连接用于发送</a:t>
            </a:r>
            <a:r>
              <a:rPr lang="en-US" altLang="zh-CN"/>
              <a:t>PING</a:t>
            </a:r>
            <a:r>
              <a:rPr lang="zh-CN" altLang="en-US"/>
              <a:t>命令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其他</a:t>
            </a:r>
            <a:r>
              <a:rPr lang="zh-CN" altLang="en-US"/>
              <a:t>哨兵通过该信息可以判断</a:t>
            </a:r>
            <a:r>
              <a:rPr lang="en-US" altLang="zh-CN"/>
              <a:t>master</a:t>
            </a:r>
            <a:r>
              <a:rPr lang="zh-CN" altLang="en-US"/>
              <a:t>的版本，如果该版本高于直接记录的版本，将会</a:t>
            </a:r>
            <a:r>
              <a:rPr lang="zh-CN" altLang="en-US" smtClean="0"/>
              <a:t>更新。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当</a:t>
            </a:r>
            <a:r>
              <a:rPr lang="zh-CN" altLang="en-US"/>
              <a:t>实现了自动发现</a:t>
            </a:r>
            <a:r>
              <a:rPr lang="en-US" altLang="zh-CN"/>
              <a:t>slave</a:t>
            </a:r>
            <a:r>
              <a:rPr lang="zh-CN" altLang="en-US"/>
              <a:t>和其他哨兵节点后，哨兵就可以通过定期发送</a:t>
            </a:r>
            <a:r>
              <a:rPr lang="en-US" altLang="zh-CN"/>
              <a:t>PING</a:t>
            </a:r>
            <a:r>
              <a:rPr lang="zh-CN" altLang="en-US"/>
              <a:t>命令定时监控这些数据库和节点有没有停止服务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r>
              <a:rPr lang="zh-CN" altLang="en-US" smtClean="0"/>
              <a:t>如果</a:t>
            </a:r>
            <a:r>
              <a:rPr lang="zh-CN" altLang="en-US"/>
              <a:t>被</a:t>
            </a:r>
            <a:r>
              <a:rPr lang="en-US" altLang="zh-CN"/>
              <a:t>PING</a:t>
            </a:r>
            <a:r>
              <a:rPr lang="zh-CN" altLang="en-US"/>
              <a:t>的数据库或者节点超时（通过 </a:t>
            </a:r>
            <a:r>
              <a:rPr lang="en-US" altLang="zh-CN"/>
              <a:t>sentinel down-after-milliseconds master-name milliseconds </a:t>
            </a:r>
            <a:r>
              <a:rPr lang="zh-CN" altLang="en-US"/>
              <a:t>配置）未回复，哨兵认为其主观下线（</a:t>
            </a:r>
            <a:r>
              <a:rPr lang="en-US" altLang="zh-CN"/>
              <a:t>sdown</a:t>
            </a:r>
            <a:r>
              <a:rPr lang="zh-CN" altLang="en-US"/>
              <a:t>，</a:t>
            </a:r>
            <a:r>
              <a:rPr lang="en-US" altLang="zh-CN"/>
              <a:t>s</a:t>
            </a:r>
            <a:r>
              <a:rPr lang="zh-CN" altLang="en-US"/>
              <a:t>就是</a:t>
            </a:r>
            <a:r>
              <a:rPr lang="en-US" altLang="zh-CN"/>
              <a:t>Subjectively </a:t>
            </a:r>
            <a:r>
              <a:rPr lang="zh-CN" altLang="en-US" smtClean="0"/>
              <a:t>主观</a:t>
            </a:r>
            <a:r>
              <a:rPr lang="zh-CN" altLang="en-US"/>
              <a:t>地）。如果下线的是</a:t>
            </a:r>
            <a:r>
              <a:rPr lang="en-US" altLang="zh-CN"/>
              <a:t>master</a:t>
            </a:r>
            <a:r>
              <a:rPr lang="zh-CN" altLang="en-US"/>
              <a:t>，哨兵会向其它哨兵发送命令询问它们是否也认为该</a:t>
            </a:r>
            <a:r>
              <a:rPr lang="en-US" altLang="zh-CN"/>
              <a:t>master</a:t>
            </a:r>
            <a:r>
              <a:rPr lang="zh-CN" altLang="en-US"/>
              <a:t>主观下线，如果达到一定数目（即配置文件中的</a:t>
            </a:r>
            <a:r>
              <a:rPr lang="en-US" altLang="zh-CN"/>
              <a:t>quorum</a:t>
            </a:r>
            <a:r>
              <a:rPr lang="zh-CN" altLang="en-US"/>
              <a:t>）投票，哨兵会认为该</a:t>
            </a:r>
            <a:r>
              <a:rPr lang="en-US" altLang="zh-CN"/>
              <a:t>master</a:t>
            </a:r>
            <a:r>
              <a:rPr lang="zh-CN" altLang="en-US"/>
              <a:t>已经客观下线（</a:t>
            </a:r>
            <a:r>
              <a:rPr lang="en-US" altLang="zh-CN"/>
              <a:t>odown</a:t>
            </a:r>
            <a:r>
              <a:rPr lang="zh-CN" altLang="en-US"/>
              <a:t>，</a:t>
            </a:r>
            <a:r>
              <a:rPr lang="en-US" altLang="zh-CN"/>
              <a:t>o</a:t>
            </a:r>
            <a:r>
              <a:rPr lang="zh-CN" altLang="en-US"/>
              <a:t>就是</a:t>
            </a:r>
            <a:r>
              <a:rPr lang="en-US" altLang="zh-CN"/>
              <a:t>Objectively </a:t>
            </a:r>
            <a:r>
              <a:rPr lang="zh-CN" altLang="en-US" smtClean="0"/>
              <a:t>客观</a:t>
            </a:r>
            <a:r>
              <a:rPr lang="zh-CN" altLang="en-US"/>
              <a:t>地），并选举领头的哨兵节点对主从系统发起故障恢复。若没有足够的</a:t>
            </a:r>
            <a:r>
              <a:rPr lang="en-US" altLang="zh-CN"/>
              <a:t>sentinel</a:t>
            </a:r>
            <a:r>
              <a:rPr lang="zh-CN" altLang="en-US"/>
              <a:t>进程同意</a:t>
            </a:r>
            <a:r>
              <a:rPr lang="en-US" altLang="zh-CN"/>
              <a:t>master</a:t>
            </a:r>
            <a:r>
              <a:rPr lang="zh-CN" altLang="en-US"/>
              <a:t>下线，</a:t>
            </a:r>
            <a:r>
              <a:rPr lang="en-US" altLang="zh-CN"/>
              <a:t>master</a:t>
            </a:r>
            <a:r>
              <a:rPr lang="zh-CN" altLang="en-US"/>
              <a:t>的客观下线状态会被移除，若</a:t>
            </a:r>
            <a:r>
              <a:rPr lang="en-US" altLang="zh-CN"/>
              <a:t>master</a:t>
            </a:r>
            <a:r>
              <a:rPr lang="zh-CN" altLang="en-US"/>
              <a:t>重新向</a:t>
            </a:r>
            <a:r>
              <a:rPr lang="en-US" altLang="zh-CN"/>
              <a:t>sentinel</a:t>
            </a:r>
            <a:r>
              <a:rPr lang="zh-CN" altLang="en-US"/>
              <a:t>进程发送的</a:t>
            </a:r>
            <a:r>
              <a:rPr lang="en-US" altLang="zh-CN"/>
              <a:t>PING</a:t>
            </a:r>
            <a:r>
              <a:rPr lang="zh-CN" altLang="en-US"/>
              <a:t>命令返回有效回复，</a:t>
            </a:r>
            <a:r>
              <a:rPr lang="en-US" altLang="zh-CN"/>
              <a:t>master</a:t>
            </a:r>
            <a:r>
              <a:rPr lang="zh-CN" altLang="en-US"/>
              <a:t>的主观下线状态就会被移</a:t>
            </a:r>
            <a:r>
              <a:rPr lang="zh-CN" altLang="en-US" smtClean="0"/>
              <a:t>除。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916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哨兵模式 </a:t>
            </a:r>
            <a:r>
              <a:rPr lang="en-US" altLang="zh-CN" smtClean="0"/>
              <a:t>- </a:t>
            </a:r>
            <a:r>
              <a:rPr lang="zh-CN" altLang="en-US" smtClean="0"/>
              <a:t>故障恢复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8200" y="966651"/>
            <a:ext cx="104222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哨兵认为</a:t>
            </a:r>
            <a:r>
              <a:rPr lang="en-US" altLang="zh-CN"/>
              <a:t>master</a:t>
            </a:r>
            <a:r>
              <a:rPr lang="zh-CN" altLang="en-US"/>
              <a:t>客观下线后，故障恢复的操作需要由选举的领头哨兵来执行，选举采用</a:t>
            </a:r>
            <a:r>
              <a:rPr lang="en-US" altLang="zh-CN"/>
              <a:t>Raft</a:t>
            </a:r>
            <a:r>
              <a:rPr lang="zh-CN" altLang="en-US"/>
              <a:t>算法</a:t>
            </a:r>
            <a:r>
              <a:rPr lang="zh-CN" altLang="en-US" smtClean="0"/>
              <a:t>：</a:t>
            </a:r>
            <a:endParaRPr lang="en-US" altLang="zh-CN" smtClean="0"/>
          </a:p>
          <a:p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发现</a:t>
            </a:r>
            <a:r>
              <a:rPr lang="en-US" altLang="zh-CN"/>
              <a:t>master</a:t>
            </a:r>
            <a:r>
              <a:rPr lang="zh-CN" altLang="en-US"/>
              <a:t>下线的哨兵节点（我们称他为</a:t>
            </a:r>
            <a:r>
              <a:rPr lang="en-US" altLang="zh-CN"/>
              <a:t>A</a:t>
            </a:r>
            <a:r>
              <a:rPr lang="zh-CN" altLang="en-US"/>
              <a:t>）向每个哨兵发送命令，要求对方选自己为领头</a:t>
            </a:r>
            <a:r>
              <a:rPr lang="zh-CN" altLang="en-US" smtClean="0"/>
              <a:t>哨兵。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如果</a:t>
            </a:r>
            <a:r>
              <a:rPr lang="zh-CN" altLang="en-US"/>
              <a:t>目标哨兵节点没有选过其他人，则会同意选举</a:t>
            </a:r>
            <a:r>
              <a:rPr lang="en-US" altLang="zh-CN"/>
              <a:t>A</a:t>
            </a:r>
            <a:r>
              <a:rPr lang="zh-CN" altLang="en-US"/>
              <a:t>为领头</a:t>
            </a:r>
            <a:r>
              <a:rPr lang="zh-CN" altLang="en-US" smtClean="0"/>
              <a:t>哨兵。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如果</a:t>
            </a:r>
            <a:r>
              <a:rPr lang="zh-CN" altLang="en-US"/>
              <a:t>有超过一半的哨兵同意选举</a:t>
            </a:r>
            <a:r>
              <a:rPr lang="en-US" altLang="zh-CN"/>
              <a:t>A</a:t>
            </a:r>
            <a:r>
              <a:rPr lang="zh-CN" altLang="en-US"/>
              <a:t>为领头，则</a:t>
            </a:r>
            <a:r>
              <a:rPr lang="en-US" altLang="zh-CN"/>
              <a:t>A</a:t>
            </a:r>
            <a:r>
              <a:rPr lang="zh-CN" altLang="en-US" smtClean="0"/>
              <a:t>当选。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如果</a:t>
            </a:r>
            <a:r>
              <a:rPr lang="zh-CN" altLang="en-US"/>
              <a:t>有多个哨兵节点同时参选领头，此时有可能存在一轮投票无竞选者胜出，此时每个参选的节点等待一个随机时间后再次发起参选请求，进行下一轮投票竞选，直至选举出领头</a:t>
            </a:r>
            <a:r>
              <a:rPr lang="zh-CN" altLang="en-US" smtClean="0"/>
              <a:t>哨兵。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r>
              <a:rPr lang="zh-CN" altLang="en-US" smtClean="0"/>
              <a:t>选出</a:t>
            </a:r>
            <a:r>
              <a:rPr lang="zh-CN" altLang="en-US"/>
              <a:t>领头哨兵后，领头者开始对系统进行故障恢复，从出现故障的</a:t>
            </a:r>
            <a:r>
              <a:rPr lang="en-US" altLang="zh-CN"/>
              <a:t>master</a:t>
            </a:r>
            <a:r>
              <a:rPr lang="zh-CN" altLang="en-US"/>
              <a:t>的从数据库中挑选一个来当选新的</a:t>
            </a:r>
            <a:r>
              <a:rPr lang="en-US" altLang="zh-CN" smtClean="0"/>
              <a:t>master</a:t>
            </a:r>
            <a:r>
              <a:rPr lang="zh-CN" altLang="en-US" smtClean="0"/>
              <a:t>，选择</a:t>
            </a:r>
            <a:r>
              <a:rPr lang="zh-CN" altLang="en-US"/>
              <a:t>规则如下</a:t>
            </a:r>
            <a:r>
              <a:rPr lang="zh-CN" altLang="en-US" smtClean="0"/>
              <a:t>：</a:t>
            </a:r>
            <a:endParaRPr lang="en-US" altLang="zh-CN" smtClean="0"/>
          </a:p>
          <a:p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所有</a:t>
            </a:r>
            <a:r>
              <a:rPr lang="zh-CN" altLang="en-US"/>
              <a:t>在线的</a:t>
            </a:r>
            <a:r>
              <a:rPr lang="en-US" altLang="zh-CN"/>
              <a:t>slave</a:t>
            </a:r>
            <a:r>
              <a:rPr lang="zh-CN" altLang="en-US"/>
              <a:t>中选择优先级最高的，优先级可以通过</a:t>
            </a:r>
            <a:r>
              <a:rPr lang="en-US" altLang="zh-CN"/>
              <a:t>slave-priority</a:t>
            </a:r>
            <a:r>
              <a:rPr lang="zh-CN" altLang="en-US" smtClean="0"/>
              <a:t>配置。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如果</a:t>
            </a:r>
            <a:r>
              <a:rPr lang="zh-CN" altLang="en-US"/>
              <a:t>有多个最高优先级的</a:t>
            </a:r>
            <a:r>
              <a:rPr lang="en-US" altLang="zh-CN"/>
              <a:t>slave</a:t>
            </a:r>
            <a:r>
              <a:rPr lang="zh-CN" altLang="en-US"/>
              <a:t>，则选取复制偏移量最大（即复制越完整）的</a:t>
            </a:r>
            <a:r>
              <a:rPr lang="zh-CN" altLang="en-US" smtClean="0"/>
              <a:t>当选。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如果</a:t>
            </a:r>
            <a:r>
              <a:rPr lang="zh-CN" altLang="en-US"/>
              <a:t>以上条件都一样，选取</a:t>
            </a:r>
            <a:r>
              <a:rPr lang="en-US" altLang="zh-CN"/>
              <a:t>id</a:t>
            </a:r>
            <a:r>
              <a:rPr lang="zh-CN" altLang="en-US"/>
              <a:t>最小的</a:t>
            </a:r>
            <a:r>
              <a:rPr lang="en-US" altLang="zh-CN" smtClean="0"/>
              <a:t>slave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r>
              <a:rPr lang="zh-CN" altLang="en-US" smtClean="0"/>
              <a:t>挑选</a:t>
            </a:r>
            <a:r>
              <a:rPr lang="zh-CN" altLang="en-US"/>
              <a:t>出需要继任的</a:t>
            </a:r>
            <a:r>
              <a:rPr lang="en-US" altLang="zh-CN"/>
              <a:t>slave</a:t>
            </a:r>
            <a:r>
              <a:rPr lang="zh-CN" altLang="en-US"/>
              <a:t>后，领头哨兵向该数据库发送命令使其升格为</a:t>
            </a:r>
            <a:r>
              <a:rPr lang="en-US" altLang="zh-CN"/>
              <a:t>master</a:t>
            </a:r>
            <a:r>
              <a:rPr lang="zh-CN" altLang="en-US"/>
              <a:t>，然后再向其他</a:t>
            </a:r>
            <a:r>
              <a:rPr lang="en-US" altLang="zh-CN"/>
              <a:t>slave</a:t>
            </a:r>
            <a:r>
              <a:rPr lang="zh-CN" altLang="en-US"/>
              <a:t>发送命令接受新的</a:t>
            </a:r>
            <a:r>
              <a:rPr lang="en-US" altLang="zh-CN"/>
              <a:t>master</a:t>
            </a:r>
            <a:r>
              <a:rPr lang="zh-CN" altLang="en-US"/>
              <a:t>，最后更新数据。将已经停止的旧的</a:t>
            </a:r>
            <a:r>
              <a:rPr lang="en-US" altLang="zh-CN"/>
              <a:t>master</a:t>
            </a:r>
            <a:r>
              <a:rPr lang="zh-CN" altLang="en-US"/>
              <a:t>更新为新的</a:t>
            </a:r>
            <a:r>
              <a:rPr lang="en-US" altLang="zh-CN"/>
              <a:t>master</a:t>
            </a:r>
            <a:r>
              <a:rPr lang="zh-CN" altLang="en-US"/>
              <a:t>的从数据库，使其恢复服务后以</a:t>
            </a:r>
            <a:r>
              <a:rPr lang="en-US" altLang="zh-CN"/>
              <a:t>slave</a:t>
            </a:r>
            <a:r>
              <a:rPr lang="zh-CN" altLang="en-US"/>
              <a:t>的身份继续运行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363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Cluster</a:t>
            </a:r>
            <a:r>
              <a:rPr lang="zh-CN" altLang="en-US" smtClean="0"/>
              <a:t>模式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768" y="966651"/>
            <a:ext cx="7650232" cy="35909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8200" y="1036935"/>
            <a:ext cx="390846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哨兵模式解决了主从复制不能自动故障转移，达不到高可用的问题，但还是存在难以在线扩容，</a:t>
            </a:r>
            <a:r>
              <a:rPr lang="en-US" altLang="zh-CN"/>
              <a:t>Redis</a:t>
            </a:r>
            <a:r>
              <a:rPr lang="zh-CN" altLang="en-US"/>
              <a:t>容量受限于单机配置的问题。</a:t>
            </a:r>
            <a:r>
              <a:rPr lang="en-US" altLang="zh-CN"/>
              <a:t>Cluster</a:t>
            </a:r>
            <a:r>
              <a:rPr lang="zh-CN" altLang="en-US"/>
              <a:t>模式实现了</a:t>
            </a:r>
            <a:r>
              <a:rPr lang="en-US" altLang="zh-CN"/>
              <a:t>Redis</a:t>
            </a:r>
            <a:r>
              <a:rPr lang="zh-CN" altLang="en-US"/>
              <a:t>的分布式存储，即每台节点存储不同的内容，来解决在线扩容的问题</a:t>
            </a:r>
            <a:r>
              <a:rPr lang="zh-CN" altLang="en-US" smtClean="0"/>
              <a:t>。</a:t>
            </a:r>
            <a:endParaRPr lang="en-US" altLang="zh-CN"/>
          </a:p>
          <a:p>
            <a:endParaRPr lang="en-US" altLang="zh-CN" smtClean="0"/>
          </a:p>
          <a:p>
            <a:r>
              <a:rPr lang="en-US" altLang="zh-CN"/>
              <a:t>Cluster</a:t>
            </a:r>
            <a:r>
              <a:rPr lang="zh-CN" altLang="en-US"/>
              <a:t>采用无中心</a:t>
            </a:r>
            <a:r>
              <a:rPr lang="zh-CN" altLang="en-US" smtClean="0"/>
              <a:t>结构：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所有</a:t>
            </a:r>
            <a:r>
              <a:rPr lang="zh-CN" altLang="en-US"/>
              <a:t>的</a:t>
            </a:r>
            <a:r>
              <a:rPr lang="en-US" altLang="zh-CN"/>
              <a:t>redis</a:t>
            </a:r>
            <a:r>
              <a:rPr lang="zh-CN" altLang="en-US"/>
              <a:t>节点彼此互联</a:t>
            </a:r>
            <a:r>
              <a:rPr lang="en-US" altLang="zh-CN"/>
              <a:t>(PING-PONG</a:t>
            </a:r>
            <a:r>
              <a:rPr lang="zh-CN" altLang="en-US"/>
              <a:t>机制</a:t>
            </a:r>
            <a:r>
              <a:rPr lang="en-US" altLang="zh-CN"/>
              <a:t>),</a:t>
            </a:r>
            <a:r>
              <a:rPr lang="zh-CN" altLang="en-US"/>
              <a:t>内部使用二进制协议优化传输速度和</a:t>
            </a:r>
            <a:r>
              <a:rPr lang="zh-CN" altLang="en-US" smtClean="0"/>
              <a:t>带宽。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节点</a:t>
            </a:r>
            <a:r>
              <a:rPr lang="zh-CN" altLang="en-US"/>
              <a:t>的</a:t>
            </a:r>
            <a:r>
              <a:rPr lang="en-US" altLang="zh-CN"/>
              <a:t>fail</a:t>
            </a:r>
            <a:r>
              <a:rPr lang="zh-CN" altLang="en-US"/>
              <a:t>是通过集群中超过半数的节点检测失效时才</a:t>
            </a:r>
            <a:r>
              <a:rPr lang="zh-CN" altLang="en-US" smtClean="0"/>
              <a:t>生效。</a:t>
            </a:r>
            <a:endParaRPr lang="en-US" altLang="zh-CN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/>
              <a:t>客户端</a:t>
            </a:r>
            <a:r>
              <a:rPr lang="zh-CN" altLang="en-US"/>
              <a:t>与</a:t>
            </a:r>
            <a:r>
              <a:rPr lang="en-US" altLang="zh-CN"/>
              <a:t>redis</a:t>
            </a:r>
            <a:r>
              <a:rPr lang="zh-CN" altLang="en-US"/>
              <a:t>节点直连</a:t>
            </a:r>
            <a:r>
              <a:rPr lang="en-US" altLang="zh-CN"/>
              <a:t>,</a:t>
            </a:r>
            <a:r>
              <a:rPr lang="zh-CN" altLang="en-US"/>
              <a:t>不需要中间代理层</a:t>
            </a:r>
            <a:r>
              <a:rPr lang="en-US" altLang="zh-CN"/>
              <a:t>.</a:t>
            </a:r>
            <a:r>
              <a:rPr lang="zh-CN" altLang="en-US"/>
              <a:t>客户端不需要连接集群所有节点</a:t>
            </a:r>
            <a:r>
              <a:rPr lang="en-US" altLang="zh-CN"/>
              <a:t>,</a:t>
            </a:r>
            <a:r>
              <a:rPr lang="zh-CN" altLang="en-US"/>
              <a:t>连接集群中任何一个可用节点即</a:t>
            </a:r>
            <a:r>
              <a:rPr lang="zh-CN" altLang="en-US" smtClean="0"/>
              <a:t>可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79186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虚拟槽分区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825" y="483325"/>
            <a:ext cx="4829175" cy="54006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8050" y="791990"/>
            <a:ext cx="72370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虚拟槽分区 巧妙地使用了 哈希空间，使用 分散度良好 的 哈希函数 把所有数据 映射 到一个 固定范围 的 整数集合 中，整数定义为 槽（</a:t>
            </a:r>
            <a:r>
              <a:rPr lang="en-US" altLang="zh-CN"/>
              <a:t>slot</a:t>
            </a:r>
            <a:r>
              <a:rPr lang="zh-CN" altLang="en-US"/>
              <a:t>）。这个范围一般 远远大于 节点数，比如 </a:t>
            </a:r>
            <a:r>
              <a:rPr lang="en-US" altLang="zh-CN"/>
              <a:t>Redis Cluster </a:t>
            </a:r>
            <a:r>
              <a:rPr lang="zh-CN" altLang="en-US"/>
              <a:t>槽范围是 </a:t>
            </a:r>
            <a:r>
              <a:rPr lang="en-US" altLang="zh-CN"/>
              <a:t>0 ~ 16383</a:t>
            </a:r>
            <a:r>
              <a:rPr lang="zh-CN" altLang="en-US"/>
              <a:t>。槽 是集群内 数据管理 和 迁移 的 基本单位。采用 大范围槽 的主要目的是为了方便 数据拆分 和 集群扩展。每个节点会负责 一定数量的</a:t>
            </a:r>
            <a:r>
              <a:rPr lang="zh-CN" altLang="en-US" smtClean="0"/>
              <a:t>槽。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/>
              <a:t>当前集群有 </a:t>
            </a:r>
            <a:r>
              <a:rPr lang="en-US" altLang="zh-CN"/>
              <a:t>5 </a:t>
            </a:r>
            <a:r>
              <a:rPr lang="zh-CN" altLang="en-US"/>
              <a:t>个节点，每个节点平均大约负责 </a:t>
            </a:r>
            <a:r>
              <a:rPr lang="en-US" altLang="zh-CN"/>
              <a:t>3276 </a:t>
            </a:r>
            <a:r>
              <a:rPr lang="zh-CN" altLang="en-US"/>
              <a:t>个 槽。由于采用 高质量 的 哈希算法，每个槽所映射的数据通常比较 均匀，将数据平均划分到 </a:t>
            </a:r>
            <a:r>
              <a:rPr lang="en-US" altLang="zh-CN"/>
              <a:t>5 </a:t>
            </a:r>
            <a:r>
              <a:rPr lang="zh-CN" altLang="en-US"/>
              <a:t>个节点进行 数据分区。</a:t>
            </a:r>
            <a:r>
              <a:rPr lang="en-US" altLang="zh-CN"/>
              <a:t>Redis Cluster </a:t>
            </a:r>
            <a:r>
              <a:rPr lang="zh-CN" altLang="en-US"/>
              <a:t>就是采用 虚拟槽分区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节点</a:t>
            </a:r>
            <a:r>
              <a:rPr lang="en-US" altLang="zh-CN"/>
              <a:t>1</a:t>
            </a:r>
            <a:r>
              <a:rPr lang="zh-CN" altLang="en-US"/>
              <a:t>： 包含 </a:t>
            </a:r>
            <a:r>
              <a:rPr lang="en-US" altLang="zh-CN"/>
              <a:t>0 </a:t>
            </a:r>
            <a:r>
              <a:rPr lang="zh-CN" altLang="en-US"/>
              <a:t>到 </a:t>
            </a:r>
            <a:r>
              <a:rPr lang="en-US" altLang="zh-CN"/>
              <a:t>3276 </a:t>
            </a:r>
            <a:r>
              <a:rPr lang="zh-CN" altLang="en-US"/>
              <a:t>号哈希槽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节点</a:t>
            </a:r>
            <a:r>
              <a:rPr lang="en-US" altLang="zh-CN"/>
              <a:t>2</a:t>
            </a:r>
            <a:r>
              <a:rPr lang="zh-CN" altLang="en-US"/>
              <a:t>：包含 </a:t>
            </a:r>
            <a:r>
              <a:rPr lang="en-US" altLang="zh-CN"/>
              <a:t>3277  </a:t>
            </a:r>
            <a:r>
              <a:rPr lang="zh-CN" altLang="en-US"/>
              <a:t>到 </a:t>
            </a:r>
            <a:r>
              <a:rPr lang="en-US" altLang="zh-CN"/>
              <a:t>6553 </a:t>
            </a:r>
            <a:r>
              <a:rPr lang="zh-CN" altLang="en-US"/>
              <a:t>号哈希槽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节点</a:t>
            </a:r>
            <a:r>
              <a:rPr lang="en-US" altLang="zh-CN"/>
              <a:t>3</a:t>
            </a:r>
            <a:r>
              <a:rPr lang="zh-CN" altLang="en-US"/>
              <a:t>：包含 </a:t>
            </a:r>
            <a:r>
              <a:rPr lang="en-US" altLang="zh-CN"/>
              <a:t>6554 </a:t>
            </a:r>
            <a:r>
              <a:rPr lang="zh-CN" altLang="en-US"/>
              <a:t>到 </a:t>
            </a:r>
            <a:r>
              <a:rPr lang="en-US" altLang="zh-CN"/>
              <a:t>9830 </a:t>
            </a:r>
            <a:r>
              <a:rPr lang="zh-CN" altLang="en-US"/>
              <a:t>号哈希槽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节点</a:t>
            </a:r>
            <a:r>
              <a:rPr lang="en-US" altLang="zh-CN"/>
              <a:t>4</a:t>
            </a:r>
            <a:r>
              <a:rPr lang="zh-CN" altLang="en-US"/>
              <a:t>：包含 </a:t>
            </a:r>
            <a:r>
              <a:rPr lang="en-US" altLang="zh-CN"/>
              <a:t>9831 </a:t>
            </a:r>
            <a:r>
              <a:rPr lang="zh-CN" altLang="en-US"/>
              <a:t>到 </a:t>
            </a:r>
            <a:r>
              <a:rPr lang="en-US" altLang="zh-CN"/>
              <a:t>13107 </a:t>
            </a:r>
            <a:r>
              <a:rPr lang="zh-CN" altLang="en-US"/>
              <a:t>号哈希槽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节点</a:t>
            </a:r>
            <a:r>
              <a:rPr lang="en-US" altLang="zh-CN"/>
              <a:t>5</a:t>
            </a:r>
            <a:r>
              <a:rPr lang="zh-CN" altLang="en-US"/>
              <a:t>：包含 </a:t>
            </a:r>
            <a:r>
              <a:rPr lang="en-US" altLang="zh-CN"/>
              <a:t>13108 </a:t>
            </a:r>
            <a:r>
              <a:rPr lang="zh-CN" altLang="en-US"/>
              <a:t>到 </a:t>
            </a:r>
            <a:r>
              <a:rPr lang="en-US" altLang="zh-CN"/>
              <a:t>16383 </a:t>
            </a:r>
            <a:r>
              <a:rPr lang="zh-CN" altLang="en-US"/>
              <a:t>号哈希槽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r>
              <a:rPr lang="zh-CN" altLang="en-US"/>
              <a:t>这种结构很容易 添加 或者 删除 节点。如果 增加 一个节点 </a:t>
            </a:r>
            <a:r>
              <a:rPr lang="en-US" altLang="zh-CN"/>
              <a:t>6</a:t>
            </a:r>
            <a:r>
              <a:rPr lang="zh-CN" altLang="en-US"/>
              <a:t>，就需要从节点 </a:t>
            </a:r>
            <a:r>
              <a:rPr lang="en-US" altLang="zh-CN"/>
              <a:t>1 ~ 5 </a:t>
            </a:r>
            <a:r>
              <a:rPr lang="zh-CN" altLang="en-US"/>
              <a:t>获得部分 槽 分配到节点 </a:t>
            </a:r>
            <a:r>
              <a:rPr lang="en-US" altLang="zh-CN"/>
              <a:t>6 </a:t>
            </a:r>
            <a:r>
              <a:rPr lang="zh-CN" altLang="en-US"/>
              <a:t>上。如果想 移除 节点 </a:t>
            </a:r>
            <a:r>
              <a:rPr lang="en-US" altLang="zh-CN"/>
              <a:t>1</a:t>
            </a:r>
            <a:r>
              <a:rPr lang="zh-CN" altLang="en-US"/>
              <a:t>，需要将节点 </a:t>
            </a:r>
            <a:r>
              <a:rPr lang="en-US" altLang="zh-CN"/>
              <a:t>1 </a:t>
            </a:r>
            <a:r>
              <a:rPr lang="zh-CN" altLang="en-US"/>
              <a:t>中的 槽 移到节点 </a:t>
            </a:r>
            <a:r>
              <a:rPr lang="en-US" altLang="zh-CN"/>
              <a:t>2 ~ 5 </a:t>
            </a:r>
            <a:r>
              <a:rPr lang="zh-CN" altLang="en-US"/>
              <a:t>上，然后将 没有任何槽 的节点 </a:t>
            </a:r>
            <a:r>
              <a:rPr lang="en-US" altLang="zh-CN"/>
              <a:t>1 </a:t>
            </a:r>
            <a:r>
              <a:rPr lang="zh-CN" altLang="en-US"/>
              <a:t>从集群中 移除 即可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86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Cluster</a:t>
            </a:r>
            <a:r>
              <a:rPr lang="zh-CN" altLang="en-US" smtClean="0"/>
              <a:t>模式 </a:t>
            </a:r>
            <a:r>
              <a:rPr lang="en-US" altLang="zh-CN" smtClean="0"/>
              <a:t>- </a:t>
            </a:r>
            <a:r>
              <a:rPr lang="zh-CN" altLang="en-US" smtClean="0"/>
              <a:t>虚拟槽分区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25" y="874748"/>
            <a:ext cx="7267575" cy="54578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8200" y="966651"/>
            <a:ext cx="39701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Redis Cluster </a:t>
            </a:r>
            <a:r>
              <a:rPr lang="zh-CN" altLang="en-US"/>
              <a:t>采用 虚拟槽分区，所有的 键 根据 哈希函数 映射到 </a:t>
            </a:r>
            <a:r>
              <a:rPr lang="en-US" altLang="zh-CN"/>
              <a:t>0~16383 </a:t>
            </a:r>
            <a:r>
              <a:rPr lang="zh-CN" altLang="en-US"/>
              <a:t>整数槽内，计算公式：</a:t>
            </a:r>
            <a:r>
              <a:rPr lang="en-US" altLang="zh-CN"/>
              <a:t>slot = CRC16</a:t>
            </a:r>
            <a:r>
              <a:rPr lang="zh-CN" altLang="en-US"/>
              <a:t>（</a:t>
            </a:r>
            <a:r>
              <a:rPr lang="en-US" altLang="zh-CN"/>
              <a:t>key</a:t>
            </a:r>
            <a:r>
              <a:rPr lang="zh-CN" altLang="en-US"/>
              <a:t>）</a:t>
            </a:r>
            <a:r>
              <a:rPr lang="en-US" altLang="zh-CN"/>
              <a:t>&amp; 16383</a:t>
            </a:r>
            <a:r>
              <a:rPr lang="zh-CN" altLang="en-US"/>
              <a:t>。每个节点负责维护一部分槽以及槽所映射的 键值</a:t>
            </a:r>
            <a:r>
              <a:rPr lang="zh-CN" altLang="en-US" smtClean="0"/>
              <a:t>数据。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Redis</a:t>
            </a:r>
            <a:r>
              <a:rPr lang="zh-CN" altLang="en-US"/>
              <a:t>虚拟槽分区的</a:t>
            </a:r>
            <a:r>
              <a:rPr lang="zh-CN" altLang="en-US" smtClean="0"/>
              <a:t>特点</a:t>
            </a:r>
            <a:endParaRPr lang="en-US" altLang="zh-CN" smtClean="0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解耦 </a:t>
            </a:r>
            <a:r>
              <a:rPr lang="zh-CN" altLang="en-US"/>
              <a:t>数据 和 节点 之间的关系，简化了节点 扩容 和 收缩 难度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节点</a:t>
            </a:r>
            <a:r>
              <a:rPr lang="zh-CN" altLang="en-US"/>
              <a:t>自身 维护槽的 映射关系，不需要 客户端 或者 代理服务 维护 槽分区元数据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支持 </a:t>
            </a:r>
            <a:r>
              <a:rPr lang="zh-CN" altLang="en-US"/>
              <a:t>节点、槽、键 之间的 映射查询，用于 数据路由、在线伸缩 等</a:t>
            </a:r>
            <a:r>
              <a:rPr lang="zh-CN" altLang="en-US" smtClean="0"/>
              <a:t>场景。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2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Redis</a:t>
            </a:r>
            <a:r>
              <a:rPr lang="zh-CN" altLang="en-US" smtClean="0"/>
              <a:t>特性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08" y="4115526"/>
            <a:ext cx="4448192" cy="14838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08917" y="966651"/>
            <a:ext cx="785973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速度快，最快可达到 </a:t>
            </a:r>
            <a:r>
              <a:rPr lang="en-US" altLang="zh-CN"/>
              <a:t>10w QPS</a:t>
            </a:r>
            <a:r>
              <a:rPr lang="zh-CN" altLang="en-US"/>
              <a:t>（基于 内存，</a:t>
            </a:r>
            <a:r>
              <a:rPr lang="en-US" altLang="zh-CN"/>
              <a:t>C </a:t>
            </a:r>
            <a:r>
              <a:rPr lang="zh-CN" altLang="en-US"/>
              <a:t>语言，单线程 架构）</a:t>
            </a:r>
            <a:r>
              <a:rPr lang="zh-CN" altLang="en-US" smtClean="0"/>
              <a:t>；</a:t>
            </a:r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基于 </a:t>
            </a:r>
            <a:r>
              <a:rPr lang="zh-CN" altLang="en-US"/>
              <a:t>键值对 </a:t>
            </a:r>
            <a:r>
              <a:rPr lang="en-US" altLang="zh-CN"/>
              <a:t>(key/value) </a:t>
            </a:r>
            <a:r>
              <a:rPr lang="zh-CN" altLang="en-US"/>
              <a:t>的数据结构服务器。全称 </a:t>
            </a:r>
            <a:r>
              <a:rPr lang="en-US" altLang="zh-CN"/>
              <a:t>Remote Dictionary Server</a:t>
            </a:r>
            <a:r>
              <a:rPr lang="zh-CN" altLang="en-US"/>
              <a:t>。包括 </a:t>
            </a:r>
            <a:r>
              <a:rPr lang="en-US" altLang="zh-CN"/>
              <a:t>string(</a:t>
            </a:r>
            <a:r>
              <a:rPr lang="zh-CN" altLang="en-US"/>
              <a:t>字符串</a:t>
            </a:r>
            <a:r>
              <a:rPr lang="en-US" altLang="zh-CN"/>
              <a:t>)</a:t>
            </a:r>
            <a:r>
              <a:rPr lang="zh-CN" altLang="en-US"/>
              <a:t>、</a:t>
            </a:r>
            <a:r>
              <a:rPr lang="en-US" altLang="zh-CN"/>
              <a:t>hash(</a:t>
            </a:r>
            <a:r>
              <a:rPr lang="zh-CN" altLang="en-US"/>
              <a:t>哈希</a:t>
            </a:r>
            <a:r>
              <a:rPr lang="en-US" altLang="zh-CN"/>
              <a:t>)</a:t>
            </a:r>
            <a:r>
              <a:rPr lang="zh-CN" altLang="en-US"/>
              <a:t>、</a:t>
            </a:r>
            <a:r>
              <a:rPr lang="en-US" altLang="zh-CN"/>
              <a:t>list(</a:t>
            </a:r>
            <a:r>
              <a:rPr lang="zh-CN" altLang="en-US"/>
              <a:t>列表</a:t>
            </a:r>
            <a:r>
              <a:rPr lang="en-US" altLang="zh-CN"/>
              <a:t>)</a:t>
            </a:r>
            <a:r>
              <a:rPr lang="zh-CN" altLang="en-US"/>
              <a:t>、</a:t>
            </a:r>
            <a:r>
              <a:rPr lang="en-US" altLang="zh-CN"/>
              <a:t>set(</a:t>
            </a:r>
            <a:r>
              <a:rPr lang="zh-CN" altLang="en-US"/>
              <a:t>集合</a:t>
            </a:r>
            <a:r>
              <a:rPr lang="en-US" altLang="zh-CN"/>
              <a:t>)</a:t>
            </a:r>
            <a:r>
              <a:rPr lang="zh-CN" altLang="en-US"/>
              <a:t>、</a:t>
            </a:r>
            <a:r>
              <a:rPr lang="en-US" altLang="zh-CN"/>
              <a:t>zset(</a:t>
            </a:r>
            <a:r>
              <a:rPr lang="zh-CN" altLang="en-US"/>
              <a:t>有序集合</a:t>
            </a:r>
            <a:r>
              <a:rPr lang="en-US" altLang="zh-CN"/>
              <a:t>)</a:t>
            </a:r>
            <a:r>
              <a:rPr lang="zh-CN" altLang="en-US"/>
              <a:t>、</a:t>
            </a:r>
            <a:r>
              <a:rPr lang="en-US" altLang="zh-CN"/>
              <a:t>bitmap(</a:t>
            </a:r>
            <a:r>
              <a:rPr lang="zh-CN" altLang="en-US"/>
              <a:t>位图</a:t>
            </a:r>
            <a:r>
              <a:rPr lang="en-US" altLang="zh-CN"/>
              <a:t>)</a:t>
            </a:r>
            <a:r>
              <a:rPr lang="zh-CN" altLang="en-US"/>
              <a:t>。同时在 字符串 的基础上演变出 位图（</a:t>
            </a:r>
            <a:r>
              <a:rPr lang="en-US" altLang="zh-CN"/>
              <a:t>BitMaps</a:t>
            </a:r>
            <a:r>
              <a:rPr lang="zh-CN" altLang="en-US"/>
              <a:t>）和 </a:t>
            </a:r>
            <a:r>
              <a:rPr lang="en-US" altLang="zh-CN"/>
              <a:t>HyperLogLog </a:t>
            </a:r>
            <a:r>
              <a:rPr lang="zh-CN" altLang="en-US"/>
              <a:t>两种数据结构。</a:t>
            </a:r>
            <a:r>
              <a:rPr lang="en-US" altLang="zh-CN"/>
              <a:t>3.2 </a:t>
            </a:r>
            <a:r>
              <a:rPr lang="zh-CN" altLang="en-US"/>
              <a:t>版本中加入 </a:t>
            </a:r>
            <a:r>
              <a:rPr lang="en-US" altLang="zh-CN"/>
              <a:t>GEO</a:t>
            </a:r>
            <a:r>
              <a:rPr lang="zh-CN" altLang="en-US"/>
              <a:t>（地理信息位置）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丰富</a:t>
            </a:r>
            <a:r>
              <a:rPr lang="zh-CN" altLang="en-US"/>
              <a:t>的功能。例如：键过期（缓存），发布订阅（消息队列）， </a:t>
            </a:r>
            <a:r>
              <a:rPr lang="en-US" altLang="zh-CN"/>
              <a:t>Lua </a:t>
            </a:r>
            <a:r>
              <a:rPr lang="zh-CN" altLang="en-US"/>
              <a:t>脚本（自己实现 </a:t>
            </a:r>
            <a:r>
              <a:rPr lang="en-US" altLang="zh-CN"/>
              <a:t>Redis </a:t>
            </a:r>
            <a:r>
              <a:rPr lang="zh-CN" altLang="en-US"/>
              <a:t>命令），事务，流水线（</a:t>
            </a:r>
            <a:r>
              <a:rPr lang="en-US" altLang="zh-CN"/>
              <a:t>Pipeline</a:t>
            </a:r>
            <a:r>
              <a:rPr lang="zh-CN" altLang="en-US"/>
              <a:t>，用于减少网络开销）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简单</a:t>
            </a:r>
            <a:r>
              <a:rPr lang="zh-CN" altLang="en-US"/>
              <a:t>稳定。无外部库依赖，单线程模型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客户端</a:t>
            </a:r>
            <a:r>
              <a:rPr lang="zh-CN" altLang="en-US"/>
              <a:t>语言多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持久</a:t>
            </a:r>
            <a:r>
              <a:rPr lang="zh-CN" altLang="en-US"/>
              <a:t>化（支持两种 持久化 方式 </a:t>
            </a:r>
            <a:r>
              <a:rPr lang="en-US" altLang="zh-CN"/>
              <a:t>RDB </a:t>
            </a:r>
            <a:r>
              <a:rPr lang="zh-CN" altLang="en-US"/>
              <a:t>和 </a:t>
            </a:r>
            <a:r>
              <a:rPr lang="en-US" altLang="zh-CN"/>
              <a:t>AOF</a:t>
            </a:r>
            <a:r>
              <a:rPr lang="zh-CN" altLang="en-US"/>
              <a:t>）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主从</a:t>
            </a:r>
            <a:r>
              <a:rPr lang="zh-CN" altLang="en-US"/>
              <a:t>复制（分布式的基础）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/>
              <a:t>高</a:t>
            </a:r>
            <a:r>
              <a:rPr lang="zh-CN" altLang="en-US"/>
              <a:t>可用（</a:t>
            </a:r>
            <a:r>
              <a:rPr lang="en-US" altLang="zh-CN"/>
              <a:t>Redis Sentinel</a:t>
            </a:r>
            <a:r>
              <a:rPr lang="zh-CN" altLang="en-US"/>
              <a:t>），分布式（</a:t>
            </a:r>
            <a:r>
              <a:rPr lang="en-US" altLang="zh-CN"/>
              <a:t>Redis Cluster</a:t>
            </a:r>
            <a:r>
              <a:rPr lang="zh-CN" altLang="en-US"/>
              <a:t>）和 水平扩容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69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566" y="0"/>
            <a:ext cx="9975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19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数据类型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67" y="822812"/>
            <a:ext cx="8549271" cy="556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19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29" y="1931863"/>
            <a:ext cx="10425687" cy="49261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199" y="966651"/>
            <a:ext cx="10216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Redis </a:t>
            </a:r>
            <a:r>
              <a:rPr lang="zh-CN" altLang="en-US"/>
              <a:t>中怎么操作呢？用一个 </a:t>
            </a:r>
            <a:r>
              <a:rPr lang="en-US" altLang="zh-CN"/>
              <a:t>len </a:t>
            </a:r>
            <a:r>
              <a:rPr lang="zh-CN" altLang="en-US"/>
              <a:t>字段记录当前字符串的长度。想要获取长度只需要获取 </a:t>
            </a:r>
            <a:r>
              <a:rPr lang="en-US" altLang="zh-CN"/>
              <a:t>len </a:t>
            </a:r>
            <a:r>
              <a:rPr lang="zh-CN" altLang="en-US"/>
              <a:t>字段即可。你看，差距不言自明。前者遍历的时间复杂度为 </a:t>
            </a:r>
            <a:r>
              <a:rPr lang="en-US" altLang="zh-CN"/>
              <a:t>O(n)</a:t>
            </a:r>
            <a:r>
              <a:rPr lang="zh-CN" altLang="en-US"/>
              <a:t>，</a:t>
            </a:r>
            <a:r>
              <a:rPr lang="en-US" altLang="zh-CN"/>
              <a:t>Redis </a:t>
            </a:r>
            <a:r>
              <a:rPr lang="zh-CN" altLang="en-US"/>
              <a:t>中 </a:t>
            </a:r>
            <a:r>
              <a:rPr lang="en-US" altLang="zh-CN"/>
              <a:t>O(1) </a:t>
            </a:r>
            <a:r>
              <a:rPr lang="zh-CN" altLang="en-US"/>
              <a:t>就能拿到，速度明显提升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60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双向列表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21" y="1136175"/>
            <a:ext cx="9173267" cy="57218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630221" y="861536"/>
            <a:ext cx="68151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头节点里同时还有一个参数 </a:t>
            </a:r>
            <a:r>
              <a:rPr lang="en-US" altLang="zh-CN" sz="2000"/>
              <a:t>len</a:t>
            </a:r>
            <a:r>
              <a:rPr lang="zh-CN" altLang="en-US" sz="2000"/>
              <a:t>，和上边提到的 </a:t>
            </a:r>
            <a:r>
              <a:rPr lang="en-US" altLang="zh-CN" sz="2000"/>
              <a:t>SDS </a:t>
            </a:r>
            <a:r>
              <a:rPr lang="zh-CN" altLang="en-US" sz="2000"/>
              <a:t>里类似，这里是用来记录链表长度的。因此获取链表长度时不用再遍历整个链表，直接拿到 </a:t>
            </a:r>
            <a:r>
              <a:rPr lang="en-US" altLang="zh-CN" sz="2000"/>
              <a:t>len </a:t>
            </a:r>
            <a:r>
              <a:rPr lang="zh-CN" altLang="en-US" sz="2000"/>
              <a:t>值就可以了，这个时间复杂度是 </a:t>
            </a:r>
            <a:r>
              <a:rPr lang="en-US" altLang="zh-CN" sz="2000"/>
              <a:t>O(1)</a:t>
            </a:r>
            <a:r>
              <a:rPr lang="zh-CN" altLang="en-US" sz="2000"/>
              <a:t>。</a:t>
            </a:r>
          </a:p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901064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压缩</a:t>
            </a:r>
            <a:r>
              <a:rPr lang="zh-CN" altLang="en-US" smtClean="0"/>
              <a:t>列表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8094"/>
            <a:ext cx="9021806" cy="564990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13762" y="366486"/>
            <a:ext cx="78400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它是经过特殊编码，专门为了提升内存使用效率设计的。所有的操作都是通过指针与解码出来的偏移量进行的。</a:t>
            </a:r>
          </a:p>
          <a:p>
            <a:endParaRPr lang="zh-CN" altLang="en-US" sz="2000"/>
          </a:p>
          <a:p>
            <a:r>
              <a:rPr lang="zh-CN" altLang="en-US" sz="2000"/>
              <a:t>并且压缩列表的内存是连续分配的，遍历的速度很快。</a:t>
            </a:r>
          </a:p>
        </p:txBody>
      </p:sp>
    </p:spTree>
    <p:extLst>
      <p:ext uri="{BB962C8B-B14F-4D97-AF65-F5344CB8AC3E}">
        <p14:creationId xmlns:p14="http://schemas.microsoft.com/office/powerpoint/2010/main" val="734902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跳跃</a:t>
            </a:r>
            <a:r>
              <a:rPr lang="zh-CN" altLang="en-US" smtClean="0"/>
              <a:t>列表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018" y="966651"/>
            <a:ext cx="9677781" cy="589134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04908" y="966651"/>
            <a:ext cx="42212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这是跳跃表的简单原理图，每一层都有一条有序的链表，最底层的链表包含了所有的元素。这样跳跃表就可以支持在 </a:t>
            </a:r>
            <a:r>
              <a:rPr lang="en-US" altLang="zh-CN" sz="2000"/>
              <a:t>O(logN) </a:t>
            </a:r>
            <a:r>
              <a:rPr lang="zh-CN" altLang="en-US" sz="2000"/>
              <a:t>的时间复杂度里查找到对应的节点。</a:t>
            </a:r>
          </a:p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86676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</a:t>
            </a:r>
            <a:r>
              <a:rPr lang="en-US" altLang="zh-CN" smtClean="0"/>
              <a:t>emcached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Database of Databases - Memcach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863" y="2167847"/>
            <a:ext cx="2090362" cy="209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23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memcached</a:t>
            </a:r>
            <a:r>
              <a:rPr lang="zh-CN" altLang="en-US" smtClean="0"/>
              <a:t>缓存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966651"/>
            <a:ext cx="4895850" cy="49720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200" y="967818"/>
            <a:ext cx="55112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/>
              <a:t>memcached</a:t>
            </a:r>
            <a:r>
              <a:rPr lang="zh-CN" altLang="en-US" sz="2000"/>
              <a:t>是应用较广的开源分布式缓存产品之一，它本身其实不提供分布式解决方案。在服务端，</a:t>
            </a:r>
            <a:r>
              <a:rPr lang="en-US" altLang="zh-CN" sz="2000"/>
              <a:t>memcached</a:t>
            </a:r>
            <a:r>
              <a:rPr lang="zh-CN" altLang="en-US" sz="2000"/>
              <a:t>集群环境实际就是一个个</a:t>
            </a:r>
            <a:r>
              <a:rPr lang="en-US" altLang="zh-CN" sz="2000"/>
              <a:t>memcached</a:t>
            </a:r>
            <a:r>
              <a:rPr lang="zh-CN" altLang="en-US" sz="2000"/>
              <a:t>服务器的堆积，环境搭建较为简单；</a:t>
            </a:r>
            <a:r>
              <a:rPr lang="en-US" altLang="zh-CN" sz="2000"/>
              <a:t>cache</a:t>
            </a:r>
            <a:r>
              <a:rPr lang="zh-CN" altLang="en-US" sz="2000"/>
              <a:t>的分布式主要是在客户端实现，通过客户端的路由处理来达到分布式解决方案的目的。客户端做路由的原理非常简单，应用服务器在每次存取某</a:t>
            </a:r>
            <a:r>
              <a:rPr lang="en-US" altLang="zh-CN" sz="2000"/>
              <a:t>key</a:t>
            </a:r>
            <a:r>
              <a:rPr lang="zh-CN" altLang="en-US" sz="2000"/>
              <a:t>的</a:t>
            </a:r>
            <a:r>
              <a:rPr lang="en-US" altLang="zh-CN" sz="2000"/>
              <a:t>value</a:t>
            </a:r>
            <a:r>
              <a:rPr lang="zh-CN" altLang="en-US" sz="2000"/>
              <a:t>时，通过某种算法把</a:t>
            </a:r>
            <a:r>
              <a:rPr lang="en-US" altLang="zh-CN" sz="2000"/>
              <a:t>key</a:t>
            </a:r>
            <a:r>
              <a:rPr lang="zh-CN" altLang="en-US" sz="2000"/>
              <a:t>映射到某台</a:t>
            </a:r>
            <a:r>
              <a:rPr lang="en-US" altLang="zh-CN" sz="2000"/>
              <a:t>memcached</a:t>
            </a:r>
            <a:r>
              <a:rPr lang="zh-CN" altLang="en-US" sz="2000"/>
              <a:t>服务器</a:t>
            </a:r>
            <a:r>
              <a:rPr lang="en-US" altLang="zh-CN" sz="2000"/>
              <a:t>nodeA</a:t>
            </a:r>
            <a:r>
              <a:rPr lang="zh-CN" altLang="en-US" sz="2000"/>
              <a:t>上，因此这个</a:t>
            </a:r>
            <a:r>
              <a:rPr lang="en-US" altLang="zh-CN" sz="2000"/>
              <a:t>key</a:t>
            </a:r>
            <a:r>
              <a:rPr lang="zh-CN" altLang="en-US" sz="2000"/>
              <a:t>所有操作都在</a:t>
            </a:r>
            <a:r>
              <a:rPr lang="en-US" altLang="zh-CN" sz="2000"/>
              <a:t>nodeA</a:t>
            </a:r>
            <a:r>
              <a:rPr lang="zh-CN" altLang="en-US" sz="2000" smtClean="0"/>
              <a:t>上。</a:t>
            </a:r>
            <a:endParaRPr lang="zh-CN" altLang="en-US" sz="2000"/>
          </a:p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357532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memcached</a:t>
            </a:r>
            <a:r>
              <a:rPr lang="zh-CN" altLang="en-US" smtClean="0"/>
              <a:t>一致性</a:t>
            </a:r>
            <a:r>
              <a:rPr lang="en-US" altLang="zh-CN" smtClean="0"/>
              <a:t>hash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935" y="966651"/>
            <a:ext cx="5697886" cy="433481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8200" y="966651"/>
            <a:ext cx="481771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/>
              <a:t>memcached</a:t>
            </a:r>
            <a:r>
              <a:rPr lang="zh-CN" altLang="en-US" sz="2000"/>
              <a:t>客户端采用一致性</a:t>
            </a:r>
            <a:r>
              <a:rPr lang="en-US" altLang="zh-CN" sz="2000"/>
              <a:t>hash</a:t>
            </a:r>
            <a:r>
              <a:rPr lang="zh-CN" altLang="en-US" sz="2000"/>
              <a:t>算法作为路由策略，如图</a:t>
            </a:r>
            <a:r>
              <a:rPr lang="en-US" altLang="zh-CN" sz="2000"/>
              <a:t>7</a:t>
            </a:r>
            <a:r>
              <a:rPr lang="zh-CN" altLang="en-US" sz="2000"/>
              <a:t>，相对于一般</a:t>
            </a:r>
            <a:r>
              <a:rPr lang="en-US" altLang="zh-CN" sz="2000"/>
              <a:t>hash</a:t>
            </a:r>
            <a:r>
              <a:rPr lang="zh-CN" altLang="en-US" sz="2000"/>
              <a:t>（如简单取模）的算法，一致性</a:t>
            </a:r>
            <a:r>
              <a:rPr lang="en-US" altLang="zh-CN" sz="2000"/>
              <a:t>hash</a:t>
            </a:r>
            <a:r>
              <a:rPr lang="zh-CN" altLang="en-US" sz="2000"/>
              <a:t>算法除了计算</a:t>
            </a:r>
            <a:r>
              <a:rPr lang="en-US" altLang="zh-CN" sz="2000"/>
              <a:t>key</a:t>
            </a:r>
            <a:r>
              <a:rPr lang="zh-CN" altLang="en-US" sz="2000"/>
              <a:t>的</a:t>
            </a:r>
            <a:r>
              <a:rPr lang="en-US" altLang="zh-CN" sz="2000"/>
              <a:t>hash</a:t>
            </a:r>
            <a:r>
              <a:rPr lang="zh-CN" altLang="en-US" sz="2000"/>
              <a:t>值外，还会计算每个</a:t>
            </a:r>
            <a:r>
              <a:rPr lang="en-US" altLang="zh-CN" sz="2000"/>
              <a:t>server</a:t>
            </a:r>
            <a:r>
              <a:rPr lang="zh-CN" altLang="en-US" sz="2000"/>
              <a:t>对应的</a:t>
            </a:r>
            <a:r>
              <a:rPr lang="en-US" altLang="zh-CN" sz="2000"/>
              <a:t>hash</a:t>
            </a:r>
            <a:r>
              <a:rPr lang="zh-CN" altLang="en-US" sz="2000"/>
              <a:t>值，然后将这些</a:t>
            </a:r>
            <a:r>
              <a:rPr lang="en-US" altLang="zh-CN" sz="2000"/>
              <a:t>hash</a:t>
            </a:r>
            <a:r>
              <a:rPr lang="zh-CN" altLang="en-US" sz="2000"/>
              <a:t>值映射到一个有限的值域上（比如</a:t>
            </a:r>
            <a:r>
              <a:rPr lang="en-US" altLang="zh-CN" sz="2000"/>
              <a:t>0~2^32</a:t>
            </a:r>
            <a:r>
              <a:rPr lang="zh-CN" altLang="en-US" sz="2000"/>
              <a:t>）。通过寻找</a:t>
            </a:r>
            <a:r>
              <a:rPr lang="en-US" altLang="zh-CN" sz="2000"/>
              <a:t>hash</a:t>
            </a:r>
            <a:r>
              <a:rPr lang="zh-CN" altLang="en-US" sz="2000"/>
              <a:t>值大于</a:t>
            </a:r>
            <a:r>
              <a:rPr lang="en-US" altLang="zh-CN" sz="2000"/>
              <a:t>hash(key)</a:t>
            </a:r>
            <a:r>
              <a:rPr lang="zh-CN" altLang="en-US" sz="2000"/>
              <a:t>的最小</a:t>
            </a:r>
            <a:r>
              <a:rPr lang="en-US" altLang="zh-CN" sz="2000"/>
              <a:t>server</a:t>
            </a:r>
            <a:r>
              <a:rPr lang="zh-CN" altLang="en-US" sz="2000"/>
              <a:t>作为存储该</a:t>
            </a:r>
            <a:r>
              <a:rPr lang="en-US" altLang="zh-CN" sz="2000"/>
              <a:t>key</a:t>
            </a:r>
            <a:r>
              <a:rPr lang="zh-CN" altLang="en-US" sz="2000"/>
              <a:t>数据的目标</a:t>
            </a:r>
            <a:r>
              <a:rPr lang="en-US" altLang="zh-CN" sz="2000"/>
              <a:t>server</a:t>
            </a:r>
            <a:r>
              <a:rPr lang="zh-CN" altLang="en-US" sz="2000"/>
              <a:t>。如果找不到，则直接把具有最小</a:t>
            </a:r>
            <a:r>
              <a:rPr lang="en-US" altLang="zh-CN" sz="2000"/>
              <a:t>hash</a:t>
            </a:r>
            <a:r>
              <a:rPr lang="zh-CN" altLang="en-US" sz="2000"/>
              <a:t>值的</a:t>
            </a:r>
            <a:r>
              <a:rPr lang="en-US" altLang="zh-CN" sz="2000"/>
              <a:t>server</a:t>
            </a:r>
            <a:r>
              <a:rPr lang="zh-CN" altLang="en-US" sz="2000"/>
              <a:t>作为目标</a:t>
            </a:r>
            <a:r>
              <a:rPr lang="en-US" altLang="zh-CN" sz="2000"/>
              <a:t>server</a:t>
            </a:r>
            <a:r>
              <a:rPr lang="zh-CN" altLang="en-US" sz="2000"/>
              <a:t>。同时，一定程度上，解决了扩容问题，增加或删除单个节点，对于整个集群来说，不会有大的影响。最近版本，增加了虚拟节点的设计，进一步提升了可用性。</a:t>
            </a:r>
          </a:p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220937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memcached </a:t>
            </a:r>
            <a:r>
              <a:rPr lang="zh-CN" altLang="en-US" smtClean="0"/>
              <a:t>内存结构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316" y="787066"/>
            <a:ext cx="6285633" cy="420507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8200" y="966651"/>
            <a:ext cx="486395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memcached</a:t>
            </a:r>
            <a:r>
              <a:rPr lang="zh-CN" altLang="en-US"/>
              <a:t>仅支持基础的</a:t>
            </a:r>
            <a:r>
              <a:rPr lang="en-US" altLang="zh-CN"/>
              <a:t>key-value</a:t>
            </a:r>
            <a:r>
              <a:rPr lang="zh-CN" altLang="en-US"/>
              <a:t>键值对类型数据存储。在</a:t>
            </a:r>
            <a:r>
              <a:rPr lang="en-US" altLang="zh-CN"/>
              <a:t>memcached</a:t>
            </a:r>
            <a:r>
              <a:rPr lang="zh-CN" altLang="en-US"/>
              <a:t>内存结构中有两个非常重要的概念：</a:t>
            </a:r>
            <a:r>
              <a:rPr lang="en-US" altLang="zh-CN"/>
              <a:t>slab</a:t>
            </a:r>
            <a:r>
              <a:rPr lang="zh-CN" altLang="en-US"/>
              <a:t>和</a:t>
            </a:r>
            <a:r>
              <a:rPr lang="en-US" altLang="zh-CN" smtClean="0"/>
              <a:t>chunk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/>
              <a:t>slab</a:t>
            </a:r>
            <a:r>
              <a:rPr lang="zh-CN" altLang="en-US"/>
              <a:t>是一个内存块，它是</a:t>
            </a:r>
            <a:r>
              <a:rPr lang="en-US" altLang="zh-CN"/>
              <a:t>memcached</a:t>
            </a:r>
            <a:r>
              <a:rPr lang="zh-CN" altLang="en-US"/>
              <a:t>一次申请内存的最小单位。在启动</a:t>
            </a:r>
            <a:r>
              <a:rPr lang="en-US" altLang="zh-CN"/>
              <a:t>memcached</a:t>
            </a:r>
            <a:r>
              <a:rPr lang="zh-CN" altLang="en-US"/>
              <a:t>的时候一般会使用参数</a:t>
            </a:r>
            <a:r>
              <a:rPr lang="en-US" altLang="zh-CN"/>
              <a:t>-m</a:t>
            </a:r>
            <a:r>
              <a:rPr lang="zh-CN" altLang="en-US"/>
              <a:t>指定其可用内存，但是并不是在启动的那一刻所有的内存就全部分配出去了，只有在需要的时候才会去申请，而且每次申请一定是一个</a:t>
            </a:r>
            <a:r>
              <a:rPr lang="en-US" altLang="zh-CN"/>
              <a:t>slab</a:t>
            </a:r>
            <a:r>
              <a:rPr lang="zh-CN" altLang="en-US"/>
              <a:t>。</a:t>
            </a:r>
            <a:r>
              <a:rPr lang="en-US" altLang="zh-CN"/>
              <a:t>Slab</a:t>
            </a:r>
            <a:r>
              <a:rPr lang="zh-CN" altLang="en-US"/>
              <a:t>的大小固定为</a:t>
            </a:r>
            <a:r>
              <a:rPr lang="en-US" altLang="zh-CN"/>
              <a:t>1M</a:t>
            </a:r>
            <a:r>
              <a:rPr lang="zh-CN" altLang="en-US"/>
              <a:t>（</a:t>
            </a:r>
            <a:r>
              <a:rPr lang="en-US" altLang="zh-CN"/>
              <a:t>1048576 Byte</a:t>
            </a:r>
            <a:r>
              <a:rPr lang="zh-CN" altLang="en-US"/>
              <a:t>），一个</a:t>
            </a:r>
            <a:r>
              <a:rPr lang="en-US" altLang="zh-CN"/>
              <a:t>slab</a:t>
            </a:r>
            <a:r>
              <a:rPr lang="zh-CN" altLang="en-US"/>
              <a:t>由若干个大小相等的</a:t>
            </a:r>
            <a:r>
              <a:rPr lang="en-US" altLang="zh-CN"/>
              <a:t>chunk</a:t>
            </a:r>
            <a:r>
              <a:rPr lang="zh-CN" altLang="en-US"/>
              <a:t>组成。每个</a:t>
            </a:r>
            <a:r>
              <a:rPr lang="en-US" altLang="zh-CN"/>
              <a:t>chunk</a:t>
            </a:r>
            <a:r>
              <a:rPr lang="zh-CN" altLang="en-US"/>
              <a:t>中都保存了一个</a:t>
            </a:r>
            <a:r>
              <a:rPr lang="en-US" altLang="zh-CN"/>
              <a:t>item</a:t>
            </a:r>
            <a:r>
              <a:rPr lang="zh-CN" altLang="en-US"/>
              <a:t>结构体、一对</a:t>
            </a:r>
            <a:r>
              <a:rPr lang="en-US" altLang="zh-CN"/>
              <a:t>key</a:t>
            </a:r>
            <a:r>
              <a:rPr lang="zh-CN" altLang="en-US"/>
              <a:t>和</a:t>
            </a:r>
            <a:r>
              <a:rPr lang="en-US" altLang="zh-CN"/>
              <a:t>value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5220127"/>
            <a:ext cx="106174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虽然在同一个</a:t>
            </a:r>
            <a:r>
              <a:rPr lang="en-US" altLang="zh-CN"/>
              <a:t>slab</a:t>
            </a:r>
            <a:r>
              <a:rPr lang="zh-CN" altLang="en-US"/>
              <a:t>中</a:t>
            </a:r>
            <a:r>
              <a:rPr lang="en-US" altLang="zh-CN"/>
              <a:t>chunk</a:t>
            </a:r>
            <a:r>
              <a:rPr lang="zh-CN" altLang="en-US"/>
              <a:t>的大小相等的，但是在不同的</a:t>
            </a:r>
            <a:r>
              <a:rPr lang="en-US" altLang="zh-CN"/>
              <a:t>slab</a:t>
            </a:r>
            <a:r>
              <a:rPr lang="zh-CN" altLang="en-US"/>
              <a:t>中</a:t>
            </a:r>
            <a:r>
              <a:rPr lang="en-US" altLang="zh-CN"/>
              <a:t>chunk</a:t>
            </a:r>
            <a:r>
              <a:rPr lang="zh-CN" altLang="en-US"/>
              <a:t>的大小并不一定相等，在</a:t>
            </a:r>
            <a:r>
              <a:rPr lang="en-US" altLang="zh-CN"/>
              <a:t>memcached</a:t>
            </a:r>
            <a:r>
              <a:rPr lang="zh-CN" altLang="en-US"/>
              <a:t>中按照</a:t>
            </a:r>
            <a:r>
              <a:rPr lang="en-US" altLang="zh-CN"/>
              <a:t>chunk</a:t>
            </a:r>
            <a:r>
              <a:rPr lang="zh-CN" altLang="en-US"/>
              <a:t>的大小不同，可以把</a:t>
            </a:r>
            <a:r>
              <a:rPr lang="en-US" altLang="zh-CN"/>
              <a:t>slab</a:t>
            </a:r>
            <a:r>
              <a:rPr lang="zh-CN" altLang="en-US"/>
              <a:t>分为很多种类（</a:t>
            </a:r>
            <a:r>
              <a:rPr lang="en-US" altLang="zh-CN"/>
              <a:t>class</a:t>
            </a:r>
            <a:r>
              <a:rPr lang="zh-CN" altLang="en-US"/>
              <a:t>），默认情况下</a:t>
            </a:r>
            <a:r>
              <a:rPr lang="en-US" altLang="zh-CN"/>
              <a:t>memcached</a:t>
            </a:r>
            <a:r>
              <a:rPr lang="zh-CN" altLang="en-US"/>
              <a:t>把</a:t>
            </a:r>
            <a:r>
              <a:rPr lang="en-US" altLang="zh-CN"/>
              <a:t>slab</a:t>
            </a:r>
            <a:r>
              <a:rPr lang="zh-CN" altLang="en-US"/>
              <a:t>分为</a:t>
            </a:r>
            <a:r>
              <a:rPr lang="en-US" altLang="zh-CN"/>
              <a:t>40</a:t>
            </a:r>
            <a:r>
              <a:rPr lang="zh-CN" altLang="en-US"/>
              <a:t>类（</a:t>
            </a:r>
            <a:r>
              <a:rPr lang="en-US" altLang="zh-CN"/>
              <a:t>class1</a:t>
            </a:r>
            <a:r>
              <a:rPr lang="zh-CN" altLang="en-US"/>
              <a:t>～</a:t>
            </a:r>
            <a:r>
              <a:rPr lang="en-US" altLang="zh-CN"/>
              <a:t>class40</a:t>
            </a:r>
            <a:r>
              <a:rPr lang="zh-CN" altLang="en-US"/>
              <a:t>），在</a:t>
            </a:r>
            <a:r>
              <a:rPr lang="en-US" altLang="zh-CN"/>
              <a:t>class 1</a:t>
            </a:r>
            <a:r>
              <a:rPr lang="zh-CN" altLang="en-US"/>
              <a:t>中，</a:t>
            </a:r>
            <a:r>
              <a:rPr lang="en-US" altLang="zh-CN"/>
              <a:t>chunk</a:t>
            </a:r>
            <a:r>
              <a:rPr lang="zh-CN" altLang="en-US"/>
              <a:t>的大小为</a:t>
            </a:r>
            <a:r>
              <a:rPr lang="en-US" altLang="zh-CN"/>
              <a:t>80</a:t>
            </a:r>
            <a:r>
              <a:rPr lang="zh-CN" altLang="en-US"/>
              <a:t>字节，由于一个</a:t>
            </a:r>
            <a:r>
              <a:rPr lang="en-US" altLang="zh-CN"/>
              <a:t>slab</a:t>
            </a:r>
            <a:r>
              <a:rPr lang="zh-CN" altLang="en-US"/>
              <a:t>的大小是固定的</a:t>
            </a:r>
            <a:r>
              <a:rPr lang="en-US" altLang="zh-CN"/>
              <a:t>1048576</a:t>
            </a:r>
            <a:r>
              <a:rPr lang="zh-CN" altLang="en-US"/>
              <a:t>字节（</a:t>
            </a:r>
            <a:r>
              <a:rPr lang="en-US" altLang="zh-CN"/>
              <a:t>1M</a:t>
            </a:r>
            <a:r>
              <a:rPr lang="zh-CN" altLang="en-US"/>
              <a:t>），因此在</a:t>
            </a:r>
            <a:r>
              <a:rPr lang="en-US" altLang="zh-CN"/>
              <a:t>class1</a:t>
            </a:r>
            <a:r>
              <a:rPr lang="zh-CN" altLang="en-US"/>
              <a:t>中最多可以有</a:t>
            </a:r>
            <a:r>
              <a:rPr lang="en-US" altLang="zh-CN"/>
              <a:t>13107</a:t>
            </a:r>
            <a:r>
              <a:rPr lang="zh-CN" altLang="en-US"/>
              <a:t>个</a:t>
            </a:r>
            <a:r>
              <a:rPr lang="en-US" altLang="zh-CN"/>
              <a:t>chunk</a:t>
            </a:r>
            <a:r>
              <a:rPr lang="zh-CN" altLang="en-US"/>
              <a:t>（也就是这个</a:t>
            </a:r>
            <a:r>
              <a:rPr lang="en-US" altLang="zh-CN"/>
              <a:t>slab</a:t>
            </a:r>
            <a:r>
              <a:rPr lang="zh-CN" altLang="en-US"/>
              <a:t>能存最多</a:t>
            </a:r>
            <a:r>
              <a:rPr lang="en-US" altLang="zh-CN"/>
              <a:t>13107</a:t>
            </a:r>
            <a:r>
              <a:rPr lang="zh-CN" altLang="en-US"/>
              <a:t>个小于</a:t>
            </a:r>
            <a:r>
              <a:rPr lang="en-US" altLang="zh-CN"/>
              <a:t>80</a:t>
            </a:r>
            <a:r>
              <a:rPr lang="zh-CN" altLang="en-US"/>
              <a:t>字节的</a:t>
            </a:r>
            <a:r>
              <a:rPr lang="en-US" altLang="zh-CN"/>
              <a:t>key-value</a:t>
            </a:r>
            <a:r>
              <a:rPr lang="zh-CN" altLang="en-US"/>
              <a:t>数据）。</a:t>
            </a:r>
          </a:p>
        </p:txBody>
      </p:sp>
    </p:spTree>
    <p:extLst>
      <p:ext uri="{BB962C8B-B14F-4D97-AF65-F5344CB8AC3E}">
        <p14:creationId xmlns:p14="http://schemas.microsoft.com/office/powerpoint/2010/main" val="281554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使用场景 </a:t>
            </a:r>
            <a:r>
              <a:rPr lang="en-US" altLang="zh-CN" smtClean="0"/>
              <a:t>- </a:t>
            </a:r>
            <a:r>
              <a:rPr lang="zh-CN" altLang="en-US" smtClean="0"/>
              <a:t>缓存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055" y="1860502"/>
            <a:ext cx="6886949" cy="449759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44538" y="966651"/>
            <a:ext cx="103092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下面是一种比较典型的 缓存 使用场景，其中 </a:t>
            </a:r>
            <a:r>
              <a:rPr lang="en-US" altLang="zh-CN"/>
              <a:t>Redis </a:t>
            </a:r>
            <a:r>
              <a:rPr lang="zh-CN" altLang="en-US"/>
              <a:t>作为 缓存层，</a:t>
            </a:r>
            <a:r>
              <a:rPr lang="en-US" altLang="zh-CN"/>
              <a:t>MySQL </a:t>
            </a:r>
            <a:r>
              <a:rPr lang="zh-CN" altLang="en-US"/>
              <a:t>作为 存储层，绝大部分请求的数据都是从 </a:t>
            </a:r>
            <a:r>
              <a:rPr lang="en-US" altLang="zh-CN"/>
              <a:t>Redis </a:t>
            </a:r>
            <a:r>
              <a:rPr lang="zh-CN" altLang="en-US"/>
              <a:t>中获取。由于 </a:t>
            </a:r>
            <a:r>
              <a:rPr lang="en-US" altLang="zh-CN"/>
              <a:t>Redis </a:t>
            </a:r>
            <a:r>
              <a:rPr lang="zh-CN" altLang="en-US"/>
              <a:t>具有支撑 高并发 的特性，所以缓存通常能起到 加速读写 和 降低后端压力 的作用。</a:t>
            </a:r>
          </a:p>
        </p:txBody>
      </p:sp>
    </p:spTree>
    <p:extLst>
      <p:ext uri="{BB962C8B-B14F-4D97-AF65-F5344CB8AC3E}">
        <p14:creationId xmlns:p14="http://schemas.microsoft.com/office/powerpoint/2010/main" val="2227689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memcached </a:t>
            </a:r>
            <a:r>
              <a:rPr lang="zh-CN" altLang="en-US" smtClean="0"/>
              <a:t>代理 </a:t>
            </a:r>
            <a:r>
              <a:rPr lang="en-US" altLang="zh-CN" smtClean="0"/>
              <a:t>magent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92" y="2968983"/>
            <a:ext cx="10672816" cy="388901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59592" y="1090654"/>
            <a:ext cx="10672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由于</a:t>
            </a:r>
            <a:r>
              <a:rPr lang="en-US" altLang="zh-CN"/>
              <a:t>memcached</a:t>
            </a:r>
            <a:r>
              <a:rPr lang="zh-CN" altLang="en-US"/>
              <a:t>在实现分布式集群部署时，</a:t>
            </a:r>
            <a:r>
              <a:rPr lang="en-US" altLang="zh-CN"/>
              <a:t>memcached</a:t>
            </a:r>
            <a:r>
              <a:rPr lang="zh-CN" altLang="en-US"/>
              <a:t>服务之间是不能进行通讯的，分布式也是通过客户端的算法，把数据保存在不同的</a:t>
            </a:r>
            <a:r>
              <a:rPr lang="en-US" altLang="zh-CN"/>
              <a:t>memcached</a:t>
            </a:r>
            <a:r>
              <a:rPr lang="zh-CN" altLang="en-US"/>
              <a:t>中，所以当昨晚群集客户端往里面写入数据时，会出现客户端往一个</a:t>
            </a:r>
            <a:r>
              <a:rPr lang="en-US" altLang="zh-CN"/>
              <a:t>memcached</a:t>
            </a:r>
            <a:r>
              <a:rPr lang="zh-CN" altLang="en-US"/>
              <a:t>节点写入数据后，另外两个节点是查询不到的 因此，我们使用</a:t>
            </a:r>
            <a:r>
              <a:rPr lang="en-US" altLang="zh-CN"/>
              <a:t>magent</a:t>
            </a:r>
            <a:r>
              <a:rPr lang="zh-CN" altLang="en-US"/>
              <a:t>开源软件来对</a:t>
            </a:r>
            <a:r>
              <a:rPr lang="en-US" altLang="zh-CN"/>
              <a:t>memcached</a:t>
            </a:r>
            <a:r>
              <a:rPr lang="zh-CN" altLang="en-US"/>
              <a:t>服务器之间进行缓存数据同步，其项目网址为：</a:t>
            </a:r>
            <a:r>
              <a:rPr lang="en-US" altLang="zh-CN"/>
              <a:t>http://code.google.com/p/memagent/ magent</a:t>
            </a:r>
            <a:r>
              <a:rPr lang="zh-CN" altLang="en-US"/>
              <a:t>工作原理是</a:t>
            </a:r>
            <a:r>
              <a:rPr lang="en-US" altLang="zh-CN"/>
              <a:t>magent</a:t>
            </a:r>
            <a:r>
              <a:rPr lang="zh-CN" altLang="en-US"/>
              <a:t>可以备份数据，而且</a:t>
            </a:r>
            <a:r>
              <a:rPr lang="en-US" altLang="zh-CN"/>
              <a:t>magent</a:t>
            </a:r>
            <a:r>
              <a:rPr lang="zh-CN" altLang="en-US"/>
              <a:t>可以同时连接多个</a:t>
            </a:r>
            <a:r>
              <a:rPr lang="en-US" altLang="zh-CN"/>
              <a:t>memcached</a:t>
            </a:r>
            <a:r>
              <a:rPr lang="zh-CN" altLang="en-US"/>
              <a:t>节点，当</a:t>
            </a:r>
            <a:r>
              <a:rPr lang="en-US" altLang="zh-CN"/>
              <a:t>memcached</a:t>
            </a:r>
            <a:r>
              <a:rPr lang="zh-CN" altLang="en-US"/>
              <a:t>重启或者宕机恢复后可以从</a:t>
            </a:r>
            <a:r>
              <a:rPr lang="en-US" altLang="zh-CN"/>
              <a:t>magent</a:t>
            </a:r>
            <a:r>
              <a:rPr lang="zh-CN" altLang="en-US"/>
              <a:t>指定的</a:t>
            </a:r>
            <a:r>
              <a:rPr lang="en-US" altLang="zh-CN"/>
              <a:t>memcached</a:t>
            </a:r>
            <a:r>
              <a:rPr lang="zh-CN" altLang="en-US"/>
              <a:t>的备份节点中恢复丢失的缓存数据</a:t>
            </a:r>
          </a:p>
        </p:txBody>
      </p:sp>
    </p:spTree>
    <p:extLst>
      <p:ext uri="{BB962C8B-B14F-4D97-AF65-F5344CB8AC3E}">
        <p14:creationId xmlns:p14="http://schemas.microsoft.com/office/powerpoint/2010/main" val="1868972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86228"/>
              </p:ext>
            </p:extLst>
          </p:nvPr>
        </p:nvGraphicFramePr>
        <p:xfrm>
          <a:off x="622443" y="247460"/>
          <a:ext cx="10515601" cy="63390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1558">
                  <a:extLst>
                    <a:ext uri="{9D8B030D-6E8A-4147-A177-3AD203B41FA5}">
                      <a16:colId xmlns:a16="http://schemas.microsoft.com/office/drawing/2014/main" val="959753278"/>
                    </a:ext>
                  </a:extLst>
                </a:gridCol>
                <a:gridCol w="4961473">
                  <a:extLst>
                    <a:ext uri="{9D8B030D-6E8A-4147-A177-3AD203B41FA5}">
                      <a16:colId xmlns:a16="http://schemas.microsoft.com/office/drawing/2014/main" val="3720357728"/>
                    </a:ext>
                  </a:extLst>
                </a:gridCol>
                <a:gridCol w="3812570">
                  <a:extLst>
                    <a:ext uri="{9D8B030D-6E8A-4147-A177-3AD203B41FA5}">
                      <a16:colId xmlns:a16="http://schemas.microsoft.com/office/drawing/2014/main" val="597279175"/>
                    </a:ext>
                  </a:extLst>
                </a:gridCol>
              </a:tblGrid>
              <a:tr h="23893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effectLst/>
                        </a:rPr>
                        <a:t>对比项</a:t>
                      </a:r>
                      <a:endParaRPr lang="zh-CN" altLang="en-US" sz="1800">
                        <a:solidFill>
                          <a:srgbClr val="252B3A"/>
                        </a:solidFill>
                        <a:effectLst/>
                      </a:endParaRPr>
                    </a:p>
                  </a:txBody>
                  <a:tcPr marL="51654" marR="51654" marT="30992" marB="3099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Redis</a:t>
                      </a:r>
                      <a:endParaRPr lang="en-US" sz="1800">
                        <a:solidFill>
                          <a:srgbClr val="252B3A"/>
                        </a:solidFill>
                        <a:effectLst/>
                      </a:endParaRPr>
                    </a:p>
                  </a:txBody>
                  <a:tcPr marL="51654" marR="51654" marT="30992" marB="3099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Memcached</a:t>
                      </a:r>
                      <a:endParaRPr lang="en-US" sz="1800">
                        <a:solidFill>
                          <a:srgbClr val="252B3A"/>
                        </a:solidFill>
                        <a:effectLst/>
                      </a:endParaRPr>
                    </a:p>
                  </a:txBody>
                  <a:tcPr marL="51654" marR="51654" marT="30992" marB="3099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900350"/>
                  </a:ext>
                </a:extLst>
              </a:tr>
              <a:tr h="281936"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分布式存储</a:t>
                      </a:r>
                      <a:endParaRPr lang="zh-CN" altLang="en-US" sz="1800">
                        <a:solidFill>
                          <a:srgbClr val="252B3A"/>
                        </a:solidFill>
                        <a:effectLst/>
                      </a:endParaRPr>
                    </a:p>
                  </a:txBody>
                  <a:tcPr marL="51654" marR="51654" marT="51654" marB="51654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支持集群方式水平扩展。</a:t>
                      </a:r>
                      <a:endParaRPr lang="zh-CN" altLang="en-US" sz="1800">
                        <a:solidFill>
                          <a:srgbClr val="252B3A"/>
                        </a:solidFill>
                        <a:effectLst/>
                      </a:endParaRPr>
                    </a:p>
                  </a:txBody>
                  <a:tcPr marL="51654" marR="51654" marT="51654" marB="51654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支持。</a:t>
                      </a:r>
                      <a:endParaRPr lang="zh-CN" altLang="en-US" sz="1800">
                        <a:solidFill>
                          <a:srgbClr val="252B3A"/>
                        </a:solidFill>
                        <a:effectLst/>
                      </a:endParaRPr>
                    </a:p>
                  </a:txBody>
                  <a:tcPr marL="51654" marR="51654" marT="51654" marB="51654"/>
                </a:tc>
                <a:extLst>
                  <a:ext uri="{0D108BD9-81ED-4DB2-BD59-A6C34878D82A}">
                    <a16:rowId xmlns:a16="http://schemas.microsoft.com/office/drawing/2014/main" val="3401772799"/>
                  </a:ext>
                </a:extLst>
              </a:tr>
              <a:tr h="512844"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线程</a:t>
                      </a:r>
                      <a:r>
                        <a:rPr lang="en-US" altLang="zh-CN" sz="1800">
                          <a:effectLst/>
                        </a:rPr>
                        <a:t>/</a:t>
                      </a:r>
                      <a:r>
                        <a:rPr lang="zh-CN" altLang="en-US" sz="1800">
                          <a:effectLst/>
                        </a:rPr>
                        <a:t>进程</a:t>
                      </a:r>
                      <a:endParaRPr lang="zh-CN" altLang="en-US" sz="1800">
                        <a:solidFill>
                          <a:srgbClr val="252B3A"/>
                        </a:solidFill>
                        <a:effectLst/>
                      </a:endParaRPr>
                    </a:p>
                  </a:txBody>
                  <a:tcPr marL="51654" marR="51654" marT="51654" marB="51654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单核单线程</a:t>
                      </a:r>
                      <a:r>
                        <a:rPr lang="zh-CN" altLang="en-US" sz="1800" smtClean="0">
                          <a:effectLst/>
                        </a:rPr>
                        <a:t>。</a:t>
                      </a:r>
                      <a:endParaRPr lang="zh-CN" altLang="en-US" sz="1800">
                        <a:effectLst/>
                      </a:endParaRPr>
                    </a:p>
                  </a:txBody>
                  <a:tcPr marL="51654" marR="51654" marT="51654" marB="51654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支持多线程，可扩展</a:t>
                      </a:r>
                      <a:r>
                        <a:rPr lang="zh-CN" altLang="en-US" sz="1800" smtClean="0">
                          <a:effectLst/>
                        </a:rPr>
                        <a:t>。</a:t>
                      </a:r>
                      <a:endParaRPr lang="zh-CN" altLang="en-US" sz="1800">
                        <a:effectLst/>
                      </a:endParaRPr>
                    </a:p>
                  </a:txBody>
                  <a:tcPr marL="51654" marR="51654" marT="51654" marB="51654"/>
                </a:tc>
                <a:extLst>
                  <a:ext uri="{0D108BD9-81ED-4DB2-BD59-A6C34878D82A}">
                    <a16:rowId xmlns:a16="http://schemas.microsoft.com/office/drawing/2014/main" val="154638679"/>
                  </a:ext>
                </a:extLst>
              </a:tr>
              <a:tr h="630814"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持久化存储</a:t>
                      </a:r>
                      <a:endParaRPr lang="zh-CN" altLang="en-US" sz="1800">
                        <a:solidFill>
                          <a:srgbClr val="252B3A"/>
                        </a:solidFill>
                        <a:effectLst/>
                      </a:endParaRPr>
                    </a:p>
                  </a:txBody>
                  <a:tcPr marL="51654" marR="51654" marT="51654" marB="51654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支持</a:t>
                      </a:r>
                      <a:r>
                        <a:rPr lang="zh-CN" altLang="en-US" sz="1800" smtClean="0">
                          <a:effectLst/>
                        </a:rPr>
                        <a:t>。可</a:t>
                      </a:r>
                      <a:r>
                        <a:rPr lang="zh-CN" altLang="en-US" sz="1800">
                          <a:effectLst/>
                        </a:rPr>
                        <a:t>将每一次写入操作（数据的增加、删除、修改）记录到磁盘文件（</a:t>
                      </a:r>
                      <a:r>
                        <a:rPr lang="en-US" altLang="zh-CN" sz="1800">
                          <a:effectLst/>
                        </a:rPr>
                        <a:t>AOF</a:t>
                      </a:r>
                      <a:r>
                        <a:rPr lang="zh-CN" altLang="en-US" sz="1800">
                          <a:effectLst/>
                        </a:rPr>
                        <a:t>文件）中。</a:t>
                      </a:r>
                      <a:endParaRPr lang="zh-CN" altLang="en-US" sz="1800">
                        <a:solidFill>
                          <a:srgbClr val="252B3A"/>
                        </a:solidFill>
                        <a:effectLst/>
                      </a:endParaRPr>
                    </a:p>
                  </a:txBody>
                  <a:tcPr marL="51654" marR="51654" marT="51654" marB="51654"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effectLst/>
                        </a:rPr>
                        <a:t>不支持。</a:t>
                      </a:r>
                      <a:endParaRPr lang="zh-CN" altLang="en-US" sz="1800">
                        <a:solidFill>
                          <a:srgbClr val="252B3A"/>
                        </a:solidFill>
                        <a:effectLst/>
                      </a:endParaRPr>
                    </a:p>
                  </a:txBody>
                  <a:tcPr marL="51654" marR="51654" marT="51654" marB="51654"/>
                </a:tc>
                <a:extLst>
                  <a:ext uri="{0D108BD9-81ED-4DB2-BD59-A6C34878D82A}">
                    <a16:rowId xmlns:a16="http://schemas.microsoft.com/office/drawing/2014/main" val="600076547"/>
                  </a:ext>
                </a:extLst>
              </a:tr>
              <a:tr h="456375"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数据结构</a:t>
                      </a:r>
                      <a:endParaRPr lang="zh-CN" altLang="en-US" sz="1800">
                        <a:solidFill>
                          <a:srgbClr val="252B3A"/>
                        </a:solidFill>
                        <a:effectLst/>
                      </a:endParaRPr>
                    </a:p>
                  </a:txBody>
                  <a:tcPr marL="51654" marR="51654" marT="51654" marB="51654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支持哈希、列表、集合、有序集合等复杂的数据结构。有更多的应用场景</a:t>
                      </a:r>
                      <a:endParaRPr lang="zh-CN" altLang="en-US" sz="1800">
                        <a:solidFill>
                          <a:srgbClr val="252B3A"/>
                        </a:solidFill>
                        <a:effectLst/>
                      </a:endParaRPr>
                    </a:p>
                  </a:txBody>
                  <a:tcPr marL="51654" marR="51654" marT="51654" marB="51654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支持简单的字符串。</a:t>
                      </a:r>
                      <a:endParaRPr lang="zh-CN" altLang="en-US" sz="1800">
                        <a:solidFill>
                          <a:srgbClr val="252B3A"/>
                        </a:solidFill>
                        <a:effectLst/>
                      </a:endParaRPr>
                    </a:p>
                  </a:txBody>
                  <a:tcPr marL="51654" marR="51654" marT="51654" marB="51654"/>
                </a:tc>
                <a:extLst>
                  <a:ext uri="{0D108BD9-81ED-4DB2-BD59-A6C34878D82A}">
                    <a16:rowId xmlns:a16="http://schemas.microsoft.com/office/drawing/2014/main" val="2587339622"/>
                  </a:ext>
                </a:extLst>
              </a:tr>
              <a:tr h="28193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Lua</a:t>
                      </a:r>
                      <a:r>
                        <a:rPr lang="zh-CN" altLang="en-US" sz="1800">
                          <a:effectLst/>
                        </a:rPr>
                        <a:t>脚本支持</a:t>
                      </a:r>
                      <a:endParaRPr lang="zh-CN" altLang="en-US" sz="1800">
                        <a:solidFill>
                          <a:srgbClr val="252B3A"/>
                        </a:solidFill>
                        <a:effectLst/>
                      </a:endParaRPr>
                    </a:p>
                  </a:txBody>
                  <a:tcPr marL="51654" marR="51654" marT="51654" marB="51654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支持。</a:t>
                      </a:r>
                      <a:endParaRPr lang="zh-CN" altLang="en-US" sz="1800">
                        <a:solidFill>
                          <a:srgbClr val="252B3A"/>
                        </a:solidFill>
                        <a:effectLst/>
                      </a:endParaRPr>
                    </a:p>
                  </a:txBody>
                  <a:tcPr marL="51654" marR="51654" marT="51654" marB="51654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不支持。</a:t>
                      </a:r>
                      <a:endParaRPr lang="zh-CN" altLang="en-US" sz="1800">
                        <a:solidFill>
                          <a:srgbClr val="252B3A"/>
                        </a:solidFill>
                        <a:effectLst/>
                      </a:endParaRPr>
                    </a:p>
                  </a:txBody>
                  <a:tcPr marL="51654" marR="51654" marT="51654" marB="51654"/>
                </a:tc>
                <a:extLst>
                  <a:ext uri="{0D108BD9-81ED-4DB2-BD59-A6C34878D82A}">
                    <a16:rowId xmlns:a16="http://schemas.microsoft.com/office/drawing/2014/main" val="2571745642"/>
                  </a:ext>
                </a:extLst>
              </a:tr>
              <a:tr h="805253"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快照备份</a:t>
                      </a:r>
                      <a:endParaRPr lang="zh-CN" altLang="en-US" sz="1800">
                        <a:solidFill>
                          <a:srgbClr val="252B3A"/>
                        </a:solidFill>
                        <a:effectLst/>
                      </a:endParaRPr>
                    </a:p>
                  </a:txBody>
                  <a:tcPr marL="51654" marR="51654" marT="51654" marB="51654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支持。</a:t>
                      </a:r>
                    </a:p>
                    <a:p>
                      <a:r>
                        <a:rPr lang="zh-CN" altLang="en-US" sz="1800">
                          <a:effectLst/>
                        </a:rPr>
                        <a:t>快照定期产生，因此不能保证数据</a:t>
                      </a:r>
                      <a:r>
                        <a:rPr lang="en-US" altLang="zh-CN" sz="1800">
                          <a:effectLst/>
                        </a:rPr>
                        <a:t>100%</a:t>
                      </a:r>
                      <a:r>
                        <a:rPr lang="zh-CN" altLang="en-US" sz="1800">
                          <a:effectLst/>
                        </a:rPr>
                        <a:t>不丢失。</a:t>
                      </a:r>
                    </a:p>
                    <a:p>
                      <a:r>
                        <a:rPr lang="en-US" altLang="zh-CN" sz="1800">
                          <a:effectLst/>
                        </a:rPr>
                        <a:t>Redis</a:t>
                      </a:r>
                      <a:r>
                        <a:rPr lang="zh-CN" altLang="en-US" sz="1800">
                          <a:effectLst/>
                        </a:rPr>
                        <a:t>会</a:t>
                      </a:r>
                      <a:r>
                        <a:rPr lang="en-US" altLang="zh-CN" sz="1800">
                          <a:effectLst/>
                        </a:rPr>
                        <a:t>fork</a:t>
                      </a:r>
                      <a:r>
                        <a:rPr lang="zh-CN" altLang="en-US" sz="1800">
                          <a:effectLst/>
                        </a:rPr>
                        <a:t>一个子进程用于生成快照，当数据较多时，可能产生</a:t>
                      </a:r>
                      <a:r>
                        <a:rPr lang="en-US" altLang="zh-CN" sz="1800">
                          <a:effectLst/>
                        </a:rPr>
                        <a:t>Redis</a:t>
                      </a:r>
                      <a:r>
                        <a:rPr lang="zh-CN" altLang="en-US" sz="1800">
                          <a:effectLst/>
                        </a:rPr>
                        <a:t>服务短暂中断。</a:t>
                      </a:r>
                      <a:endParaRPr lang="zh-CN" altLang="en-US" sz="1800">
                        <a:solidFill>
                          <a:srgbClr val="252B3A"/>
                        </a:solidFill>
                        <a:effectLst/>
                      </a:endParaRPr>
                    </a:p>
                  </a:txBody>
                  <a:tcPr marL="51654" marR="51654" marT="51654" marB="51654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不支持。</a:t>
                      </a:r>
                      <a:endParaRPr lang="zh-CN" altLang="en-US" sz="1800">
                        <a:solidFill>
                          <a:srgbClr val="252B3A"/>
                        </a:solidFill>
                        <a:effectLst/>
                      </a:endParaRPr>
                    </a:p>
                  </a:txBody>
                  <a:tcPr marL="51654" marR="51654" marT="51654" marB="51654"/>
                </a:tc>
                <a:extLst>
                  <a:ext uri="{0D108BD9-81ED-4DB2-BD59-A6C34878D82A}">
                    <a16:rowId xmlns:a16="http://schemas.microsoft.com/office/drawing/2014/main" val="493190791"/>
                  </a:ext>
                </a:extLst>
              </a:tr>
              <a:tr h="630814"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数据迁移</a:t>
                      </a:r>
                      <a:endParaRPr lang="zh-CN" altLang="en-US" sz="1800">
                        <a:solidFill>
                          <a:srgbClr val="252B3A"/>
                        </a:solidFill>
                        <a:effectLst/>
                      </a:endParaRPr>
                    </a:p>
                  </a:txBody>
                  <a:tcPr marL="51654" marR="51654" marT="51654" marB="51654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支持。</a:t>
                      </a:r>
                    </a:p>
                    <a:p>
                      <a:r>
                        <a:rPr lang="zh-CN" altLang="en-US" sz="1800">
                          <a:effectLst/>
                        </a:rPr>
                        <a:t>可通过</a:t>
                      </a:r>
                      <a:r>
                        <a:rPr lang="en-US" altLang="zh-CN" sz="1800">
                          <a:effectLst/>
                        </a:rPr>
                        <a:t>RDB</a:t>
                      </a:r>
                      <a:r>
                        <a:rPr lang="zh-CN" altLang="en-US" sz="1800">
                          <a:effectLst/>
                        </a:rPr>
                        <a:t>快照恢复，或者</a:t>
                      </a:r>
                      <a:r>
                        <a:rPr lang="en-US" altLang="zh-CN" sz="1800">
                          <a:effectLst/>
                        </a:rPr>
                        <a:t>AOF</a:t>
                      </a:r>
                      <a:r>
                        <a:rPr lang="zh-CN" altLang="en-US" sz="1800">
                          <a:effectLst/>
                        </a:rPr>
                        <a:t>文件回放的方式，将数据备份并迁移到新的</a:t>
                      </a:r>
                      <a:r>
                        <a:rPr lang="en-US" altLang="zh-CN" sz="1800">
                          <a:effectLst/>
                        </a:rPr>
                        <a:t>Redis</a:t>
                      </a:r>
                      <a:r>
                        <a:rPr lang="zh-CN" altLang="en-US" sz="1800">
                          <a:effectLst/>
                        </a:rPr>
                        <a:t>实例上。</a:t>
                      </a:r>
                      <a:endParaRPr lang="zh-CN" altLang="en-US" sz="1800">
                        <a:solidFill>
                          <a:srgbClr val="252B3A"/>
                        </a:solidFill>
                        <a:effectLst/>
                      </a:endParaRPr>
                    </a:p>
                  </a:txBody>
                  <a:tcPr marL="51654" marR="51654" marT="51654" marB="51654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不支持。</a:t>
                      </a:r>
                      <a:endParaRPr lang="zh-CN" altLang="en-US" sz="1800">
                        <a:solidFill>
                          <a:srgbClr val="252B3A"/>
                        </a:solidFill>
                        <a:effectLst/>
                      </a:endParaRPr>
                    </a:p>
                  </a:txBody>
                  <a:tcPr marL="51654" marR="51654" marT="51654" marB="51654"/>
                </a:tc>
                <a:extLst>
                  <a:ext uri="{0D108BD9-81ED-4DB2-BD59-A6C34878D82A}">
                    <a16:rowId xmlns:a16="http://schemas.microsoft.com/office/drawing/2014/main" val="1808901803"/>
                  </a:ext>
                </a:extLst>
              </a:tr>
              <a:tr h="33969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Key</a:t>
                      </a:r>
                      <a:r>
                        <a:rPr lang="zh-CN" altLang="en-US" sz="1800">
                          <a:effectLst/>
                        </a:rPr>
                        <a:t>的</a:t>
                      </a:r>
                      <a:r>
                        <a:rPr lang="en-US" sz="1800">
                          <a:effectLst/>
                        </a:rPr>
                        <a:t>Value</a:t>
                      </a:r>
                      <a:r>
                        <a:rPr lang="zh-CN" altLang="en-US" sz="1800">
                          <a:effectLst/>
                        </a:rPr>
                        <a:t>限制</a:t>
                      </a:r>
                      <a:endParaRPr lang="zh-CN" altLang="en-US" sz="1800">
                        <a:solidFill>
                          <a:srgbClr val="252B3A"/>
                        </a:solidFill>
                        <a:effectLst/>
                      </a:endParaRPr>
                    </a:p>
                  </a:txBody>
                  <a:tcPr marL="51654" marR="51654" marT="51654" marB="51654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Key</a:t>
                      </a:r>
                      <a:r>
                        <a:rPr lang="zh-CN" altLang="en-US" sz="1800">
                          <a:effectLst/>
                        </a:rPr>
                        <a:t>的值最大可以有</a:t>
                      </a:r>
                      <a:r>
                        <a:rPr lang="en-US" altLang="zh-CN" sz="1800">
                          <a:effectLst/>
                        </a:rPr>
                        <a:t>1</a:t>
                      </a:r>
                      <a:r>
                        <a:rPr lang="en-US" sz="1800">
                          <a:effectLst/>
                        </a:rPr>
                        <a:t>G。</a:t>
                      </a:r>
                      <a:endParaRPr lang="en-US" sz="1800">
                        <a:solidFill>
                          <a:srgbClr val="252B3A"/>
                        </a:solidFill>
                        <a:effectLst/>
                      </a:endParaRPr>
                    </a:p>
                  </a:txBody>
                  <a:tcPr marL="51654" marR="51654" marT="51654" marB="51654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1M</a:t>
                      </a:r>
                      <a:endParaRPr lang="en-US" sz="1800">
                        <a:solidFill>
                          <a:srgbClr val="252B3A"/>
                        </a:solidFill>
                        <a:effectLst/>
                      </a:endParaRPr>
                    </a:p>
                  </a:txBody>
                  <a:tcPr marL="51654" marR="51654" marT="51654" marB="51654"/>
                </a:tc>
                <a:extLst>
                  <a:ext uri="{0D108BD9-81ED-4DB2-BD59-A6C34878D82A}">
                    <a16:rowId xmlns:a16="http://schemas.microsoft.com/office/drawing/2014/main" val="2241017476"/>
                  </a:ext>
                </a:extLst>
              </a:tr>
              <a:tr h="456375"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多数据库</a:t>
                      </a:r>
                      <a:endParaRPr lang="zh-CN" altLang="en-US" sz="1800">
                        <a:solidFill>
                          <a:srgbClr val="252B3A"/>
                        </a:solidFill>
                        <a:effectLst/>
                      </a:endParaRPr>
                    </a:p>
                  </a:txBody>
                  <a:tcPr marL="51654" marR="51654" marT="51654" marB="51654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Redis</a:t>
                      </a:r>
                      <a:r>
                        <a:rPr lang="zh-CN" altLang="en-US" sz="1800">
                          <a:effectLst/>
                        </a:rPr>
                        <a:t>单机和主备支持多个数据库，默认</a:t>
                      </a:r>
                      <a:r>
                        <a:rPr lang="en-US" altLang="zh-CN" sz="1800">
                          <a:effectLst/>
                        </a:rPr>
                        <a:t>256</a:t>
                      </a:r>
                      <a:r>
                        <a:rPr lang="zh-CN" altLang="en-US" sz="1800">
                          <a:effectLst/>
                        </a:rPr>
                        <a:t>个</a:t>
                      </a:r>
                      <a:r>
                        <a:rPr lang="en-US" altLang="zh-CN" sz="1800">
                          <a:effectLst/>
                        </a:rPr>
                        <a:t>DB</a:t>
                      </a:r>
                      <a:r>
                        <a:rPr lang="zh-CN" altLang="en-US" sz="1800">
                          <a:effectLst/>
                        </a:rPr>
                        <a:t>。</a:t>
                      </a:r>
                    </a:p>
                    <a:p>
                      <a:r>
                        <a:rPr lang="en-US" altLang="zh-CN" sz="1800">
                          <a:effectLst/>
                        </a:rPr>
                        <a:t>Proxy</a:t>
                      </a:r>
                      <a:r>
                        <a:rPr lang="zh-CN" altLang="en-US" sz="1800">
                          <a:effectLst/>
                        </a:rPr>
                        <a:t>集群和</a:t>
                      </a:r>
                      <a:r>
                        <a:rPr lang="en-US" altLang="zh-CN" sz="1800">
                          <a:effectLst/>
                        </a:rPr>
                        <a:t>Cluster</a:t>
                      </a:r>
                      <a:r>
                        <a:rPr lang="zh-CN" altLang="en-US" sz="1800">
                          <a:effectLst/>
                        </a:rPr>
                        <a:t>集群只支持一个数据库，为</a:t>
                      </a:r>
                      <a:r>
                        <a:rPr lang="en-US" altLang="zh-CN" sz="1800">
                          <a:effectLst/>
                        </a:rPr>
                        <a:t>DB0</a:t>
                      </a:r>
                      <a:r>
                        <a:rPr lang="zh-CN" altLang="en-US" sz="1800">
                          <a:effectLst/>
                        </a:rPr>
                        <a:t>。</a:t>
                      </a:r>
                      <a:endParaRPr lang="zh-CN" altLang="en-US" sz="1800">
                        <a:solidFill>
                          <a:srgbClr val="252B3A"/>
                        </a:solidFill>
                        <a:effectLst/>
                      </a:endParaRPr>
                    </a:p>
                  </a:txBody>
                  <a:tcPr marL="51654" marR="51654" marT="51654" marB="51654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不支持</a:t>
                      </a:r>
                      <a:endParaRPr lang="zh-CN" altLang="en-US" sz="1800">
                        <a:solidFill>
                          <a:srgbClr val="252B3A"/>
                        </a:solidFill>
                        <a:effectLst/>
                      </a:endParaRPr>
                    </a:p>
                  </a:txBody>
                  <a:tcPr marL="51654" marR="51654" marT="51654" marB="51654"/>
                </a:tc>
                <a:extLst>
                  <a:ext uri="{0D108BD9-81ED-4DB2-BD59-A6C34878D82A}">
                    <a16:rowId xmlns:a16="http://schemas.microsoft.com/office/drawing/2014/main" val="3146267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29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结束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06564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应用场景 </a:t>
            </a:r>
            <a:r>
              <a:rPr lang="en-US" altLang="zh-CN" smtClean="0"/>
              <a:t>- </a:t>
            </a:r>
            <a:r>
              <a:rPr lang="zh-CN" altLang="en-US" smtClean="0"/>
              <a:t>计数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8200" y="966651"/>
            <a:ext cx="104222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许多应用都会使用 </a:t>
            </a:r>
            <a:r>
              <a:rPr lang="en-US" altLang="zh-CN"/>
              <a:t>Redis </a:t>
            </a:r>
            <a:r>
              <a:rPr lang="zh-CN" altLang="en-US"/>
              <a:t>作为 计数 的基础工具，它可以实现 快速计数、查询缓存 的功能，同时数据可以 异步落地 到其他 数据源。一般来说，视频播放数系统，就是使用 </a:t>
            </a:r>
            <a:r>
              <a:rPr lang="en-US" altLang="zh-CN"/>
              <a:t>Redis </a:t>
            </a:r>
            <a:r>
              <a:rPr lang="zh-CN" altLang="en-US"/>
              <a:t>作为 视频播放数计数 的基础组件，用户每播放一次视频，相应的视频播放数就会自增 </a:t>
            </a:r>
            <a:r>
              <a:rPr lang="en-US" altLang="zh-CN"/>
              <a:t>1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74004" y="2458563"/>
            <a:ext cx="894194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333333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333333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8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990000"/>
                </a:solidFill>
                <a:latin typeface="Consolas" panose="020B0609020204030204" pitchFamily="49" charset="0"/>
              </a:rPr>
              <a:t>incrVideoCounter</a:t>
            </a:r>
            <a:r>
              <a:rPr lang="en-US" altLang="zh-CN" sz="2800">
                <a:solidFill>
                  <a:srgbClr val="333333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2800" b="1">
                <a:solidFill>
                  <a:srgbClr val="333333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2800">
                <a:solidFill>
                  <a:srgbClr val="333333"/>
                </a:solidFill>
                <a:latin typeface="Consolas" panose="020B0609020204030204" pitchFamily="49" charset="0"/>
              </a:rPr>
              <a:t> id) </a:t>
            </a:r>
            <a:r>
              <a:rPr lang="en-US" altLang="zh-CN" sz="2800" smtClean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800" smtClean="0">
                <a:solidFill>
                  <a:srgbClr val="333333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2800">
                <a:solidFill>
                  <a:srgbClr val="333333"/>
                </a:solidFill>
                <a:latin typeface="Consolas" panose="020B0609020204030204" pitchFamily="49" charset="0"/>
              </a:rPr>
              <a:t>key = </a:t>
            </a:r>
            <a:r>
              <a:rPr lang="en-US" altLang="zh-CN" sz="2800">
                <a:solidFill>
                  <a:srgbClr val="DD1144"/>
                </a:solidFill>
                <a:latin typeface="Consolas" panose="020B0609020204030204" pitchFamily="49" charset="0"/>
              </a:rPr>
              <a:t>"video:playCount:"</a:t>
            </a:r>
            <a:r>
              <a:rPr lang="en-US" altLang="zh-CN" sz="2800">
                <a:solidFill>
                  <a:srgbClr val="333333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2800" smtClean="0">
                <a:solidFill>
                  <a:srgbClr val="333333"/>
                </a:solidFill>
                <a:latin typeface="Consolas" panose="020B0609020204030204" pitchFamily="49" charset="0"/>
              </a:rPr>
              <a:t>id;</a:t>
            </a:r>
          </a:p>
          <a:p>
            <a:r>
              <a:rPr lang="en-US" altLang="zh-CN" sz="2800" b="1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smtClean="0">
                <a:solidFill>
                  <a:srgbClr val="333333"/>
                </a:solidFill>
                <a:latin typeface="Consolas" panose="020B0609020204030204" pitchFamily="49" charset="0"/>
              </a:rPr>
              <a:t>   return</a:t>
            </a:r>
            <a:r>
              <a:rPr lang="en-US" altLang="zh-CN" sz="280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>
                <a:solidFill>
                  <a:srgbClr val="333333"/>
                </a:solidFill>
                <a:latin typeface="Consolas" panose="020B0609020204030204" pitchFamily="49" charset="0"/>
              </a:rPr>
              <a:t>redis.incr(key); </a:t>
            </a:r>
            <a:endParaRPr lang="en-US" altLang="zh-CN" sz="28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80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zh-CN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43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使用场景 </a:t>
            </a:r>
            <a:r>
              <a:rPr lang="en-US" altLang="zh-CN" smtClean="0"/>
              <a:t>- </a:t>
            </a:r>
            <a:r>
              <a:rPr lang="zh-CN" altLang="en-US" smtClean="0"/>
              <a:t>共享</a:t>
            </a:r>
            <a:r>
              <a:rPr lang="en-US" altLang="zh-CN" smtClean="0"/>
              <a:t>Session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4538" y="966651"/>
            <a:ext cx="103092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一个 分布式 </a:t>
            </a:r>
            <a:r>
              <a:rPr lang="en-US" altLang="zh-CN"/>
              <a:t>Web </a:t>
            </a:r>
            <a:r>
              <a:rPr lang="zh-CN" altLang="en-US"/>
              <a:t>服务将用户的 </a:t>
            </a:r>
            <a:r>
              <a:rPr lang="en-US" altLang="zh-CN"/>
              <a:t>Session </a:t>
            </a:r>
            <a:r>
              <a:rPr lang="zh-CN" altLang="en-US"/>
              <a:t>信息（例如 用户登录信息）保存在 各自 的服务器中。这样会造成一个问题，出于 负载均衡 的考虑，分布式服务 会将用户的访问 均衡 到不同服务器上，用户 刷新一次访问 可能会发现需要 重新登录，这个问题是用户无法容忍的</a:t>
            </a:r>
            <a:r>
              <a:rPr lang="zh-CN" altLang="en-US" smtClean="0"/>
              <a:t>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571" y="1872314"/>
            <a:ext cx="5614720" cy="49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4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使用场景 </a:t>
            </a:r>
            <a:r>
              <a:rPr lang="en-US" altLang="zh-CN" smtClean="0"/>
              <a:t>- </a:t>
            </a:r>
            <a:r>
              <a:rPr lang="zh-CN" altLang="en-US" smtClean="0"/>
              <a:t>限速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4538" y="966651"/>
            <a:ext cx="103092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很多应用出于安全的考虑，会在每次进行登录时，让用户输入 手机验证码，从而确定是否是用户本人。但是为了 短信接口 不被 频繁访问，会 限制 用户每分钟获取 验证码 的频率。例如一分钟不能超过 </a:t>
            </a:r>
            <a:r>
              <a:rPr lang="en-US" altLang="zh-CN"/>
              <a:t>5 </a:t>
            </a:r>
            <a:r>
              <a:rPr lang="zh-CN" altLang="en-US"/>
              <a:t>次，如图所</a:t>
            </a:r>
            <a:r>
              <a:rPr lang="zh-CN" altLang="en-US" smtClean="0"/>
              <a:t>示</a:t>
            </a:r>
            <a:r>
              <a:rPr lang="zh-CN" altLang="en-US"/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1705509" y="2136339"/>
            <a:ext cx="9493321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>
                <a:latin typeface="Consolas" panose="020B0609020204030204" pitchFamily="49" charset="0"/>
              </a:rPr>
              <a:t>String phoneNum = "138xxxxxxxx";</a:t>
            </a:r>
          </a:p>
          <a:p>
            <a:r>
              <a:rPr lang="en-US" altLang="zh-CN" sz="2400">
                <a:latin typeface="Consolas" panose="020B0609020204030204" pitchFamily="49" charset="0"/>
              </a:rPr>
              <a:t>String key = "shortMsg:limit:" + phoneNum;</a:t>
            </a:r>
          </a:p>
          <a:p>
            <a:r>
              <a:rPr lang="en-US" altLang="zh-CN" sz="2400">
                <a:latin typeface="Consolas" panose="020B0609020204030204" pitchFamily="49" charset="0"/>
              </a:rPr>
              <a:t>// SET key value EX 60 NX</a:t>
            </a:r>
          </a:p>
          <a:p>
            <a:r>
              <a:rPr lang="en-US" altLang="zh-CN" sz="2400">
                <a:solidFill>
                  <a:srgbClr val="FF0000"/>
                </a:solidFill>
                <a:latin typeface="Consolas" panose="020B0609020204030204" pitchFamily="49" charset="0"/>
              </a:rPr>
              <a:t>boolean isExists = redis.set(key, 1, "EX 60", "NX");</a:t>
            </a:r>
          </a:p>
          <a:p>
            <a:r>
              <a:rPr lang="en-US" altLang="zh-CN" sz="2400">
                <a:latin typeface="Consolas" panose="020B0609020204030204" pitchFamily="49" charset="0"/>
              </a:rPr>
              <a:t>if (isExists != null || redis.incr(key) &lt;= 5) {</a:t>
            </a:r>
          </a:p>
          <a:p>
            <a:r>
              <a:rPr lang="en-US" altLang="zh-CN" sz="2400">
                <a:latin typeface="Consolas" panose="020B0609020204030204" pitchFamily="49" charset="0"/>
              </a:rPr>
              <a:t>    // </a:t>
            </a:r>
            <a:r>
              <a:rPr lang="zh-CN" altLang="en-US" sz="2400">
                <a:latin typeface="Consolas" panose="020B0609020204030204" pitchFamily="49" charset="0"/>
              </a:rPr>
              <a:t>通过</a:t>
            </a:r>
          </a:p>
          <a:p>
            <a:r>
              <a:rPr lang="en-US" altLang="zh-CN" sz="2400">
                <a:latin typeface="Consolas" panose="020B0609020204030204" pitchFamily="49" charset="0"/>
              </a:rPr>
              <a:t>} else {</a:t>
            </a:r>
          </a:p>
          <a:p>
            <a:r>
              <a:rPr lang="en-US" altLang="zh-CN" sz="2400">
                <a:latin typeface="Consolas" panose="020B0609020204030204" pitchFamily="49" charset="0"/>
              </a:rPr>
              <a:t>    // </a:t>
            </a:r>
            <a:r>
              <a:rPr lang="zh-CN" altLang="en-US" sz="2400">
                <a:latin typeface="Consolas" panose="020B0609020204030204" pitchFamily="49" charset="0"/>
              </a:rPr>
              <a:t>限速</a:t>
            </a:r>
          </a:p>
          <a:p>
            <a:r>
              <a:rPr lang="en-US" altLang="zh-CN" sz="24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741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客户端分区方案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748" y="966651"/>
            <a:ext cx="5806624" cy="46570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200" y="966651"/>
            <a:ext cx="489354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客户端 就已经决定数据会被 存储 到哪个 </a:t>
            </a:r>
            <a:r>
              <a:rPr lang="en-US" altLang="zh-CN"/>
              <a:t>redis </a:t>
            </a:r>
            <a:r>
              <a:rPr lang="zh-CN" altLang="en-US"/>
              <a:t>节点或者从哪个 </a:t>
            </a:r>
            <a:r>
              <a:rPr lang="en-US" altLang="zh-CN"/>
              <a:t>redis </a:t>
            </a:r>
            <a:r>
              <a:rPr lang="zh-CN" altLang="en-US"/>
              <a:t>节点 读取数据。其主要思想是采用 哈希算法 将 </a:t>
            </a:r>
            <a:r>
              <a:rPr lang="en-US" altLang="zh-CN"/>
              <a:t>Redis </a:t>
            </a:r>
            <a:r>
              <a:rPr lang="zh-CN" altLang="en-US"/>
              <a:t>数据的 </a:t>
            </a:r>
            <a:r>
              <a:rPr lang="en-US" altLang="zh-CN"/>
              <a:t>key </a:t>
            </a:r>
            <a:r>
              <a:rPr lang="zh-CN" altLang="en-US"/>
              <a:t>进行散列，通过 </a:t>
            </a:r>
            <a:r>
              <a:rPr lang="en-US" altLang="zh-CN"/>
              <a:t>hash </a:t>
            </a:r>
            <a:r>
              <a:rPr lang="zh-CN" altLang="en-US"/>
              <a:t>函数，特定的 </a:t>
            </a:r>
            <a:r>
              <a:rPr lang="en-US" altLang="zh-CN"/>
              <a:t>key</a:t>
            </a:r>
            <a:r>
              <a:rPr lang="zh-CN" altLang="en-US"/>
              <a:t>会 映射 到特定的 </a:t>
            </a:r>
            <a:r>
              <a:rPr lang="en-US" altLang="zh-CN"/>
              <a:t>Redis </a:t>
            </a:r>
            <a:r>
              <a:rPr lang="zh-CN" altLang="en-US"/>
              <a:t>节点上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/>
              <a:t>客户端分区方案 的代表为 </a:t>
            </a:r>
            <a:r>
              <a:rPr lang="en-US" altLang="zh-CN"/>
              <a:t>Redis Sharding</a:t>
            </a:r>
            <a:r>
              <a:rPr lang="zh-CN" altLang="en-US"/>
              <a:t>，</a:t>
            </a:r>
            <a:r>
              <a:rPr lang="en-US" altLang="zh-CN"/>
              <a:t>Redis Sharding </a:t>
            </a:r>
            <a:r>
              <a:rPr lang="zh-CN" altLang="en-US"/>
              <a:t>是 </a:t>
            </a:r>
            <a:r>
              <a:rPr lang="en-US" altLang="zh-CN"/>
              <a:t>Redis Cluster </a:t>
            </a:r>
            <a:r>
              <a:rPr lang="zh-CN" altLang="en-US"/>
              <a:t>出来之前，业界普遍使用的 </a:t>
            </a:r>
            <a:r>
              <a:rPr lang="en-US" altLang="zh-CN"/>
              <a:t>Redis </a:t>
            </a:r>
            <a:r>
              <a:rPr lang="zh-CN" altLang="en-US"/>
              <a:t>多实例集群 </a:t>
            </a:r>
            <a:r>
              <a:rPr lang="zh-CN" altLang="en-US" smtClean="0"/>
              <a:t>方法。</a:t>
            </a:r>
            <a:endParaRPr lang="en-US" altLang="zh-CN" smtClean="0"/>
          </a:p>
          <a:p>
            <a:endParaRPr lang="en-US" altLang="zh-CN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mtClean="0"/>
              <a:t>优点</a:t>
            </a:r>
            <a:r>
              <a:rPr lang="zh-CN" altLang="en-US"/>
              <a:t>：</a:t>
            </a:r>
            <a:r>
              <a:rPr lang="zh-CN" altLang="en-US" smtClean="0"/>
              <a:t>不</a:t>
            </a:r>
            <a:r>
              <a:rPr lang="zh-CN" altLang="en-US"/>
              <a:t>使用 第三方中间件，分区逻辑 可控，配置 简单，节点之间无关联，容易 线性扩展，灵活性强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mtClean="0"/>
              <a:t>缺点：客户端 </a:t>
            </a:r>
            <a:r>
              <a:rPr lang="zh-CN" altLang="en-US"/>
              <a:t>无法 动态增删 服务节点，客户端需要自行维护 分发逻辑，客户端之间 无连接共享，会造成 连接浪费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06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代理分区方案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455" y="966651"/>
            <a:ext cx="7285545" cy="462249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8200" y="966651"/>
            <a:ext cx="42064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客户端 发送请求到一个 代理组件，代理 解析 客户端 的数据，并将请求转发至正确的节点，最后将结果回复给客户端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优点</a:t>
            </a:r>
            <a:r>
              <a:rPr lang="zh-CN" altLang="en-US"/>
              <a:t>：简化 客户端 的分布式逻辑，客户端 透明接入，切换成本低，代理的 转发 和 存储 分离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缺点</a:t>
            </a:r>
            <a:r>
              <a:rPr lang="zh-CN" altLang="en-US"/>
              <a:t>：多了一层 代理层，加重了 架构部署复杂度 和 性能损耗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19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代理模式 </a:t>
            </a:r>
            <a:r>
              <a:rPr lang="en-US" altLang="zh-CN" smtClean="0"/>
              <a:t>- Twemproxy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81" y="1532608"/>
            <a:ext cx="10208219" cy="524319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8199" y="966651"/>
            <a:ext cx="105969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Twemproxy </a:t>
            </a:r>
            <a:r>
              <a:rPr lang="zh-CN" altLang="en-US"/>
              <a:t>也叫 </a:t>
            </a:r>
            <a:r>
              <a:rPr lang="en-US" altLang="zh-CN"/>
              <a:t>nutcraker</a:t>
            </a:r>
            <a:r>
              <a:rPr lang="zh-CN" altLang="en-US"/>
              <a:t>，是 </a:t>
            </a:r>
            <a:r>
              <a:rPr lang="en-US" altLang="zh-CN"/>
              <a:t>twitter </a:t>
            </a:r>
            <a:r>
              <a:rPr lang="zh-CN" altLang="en-US"/>
              <a:t>开源的一个 </a:t>
            </a:r>
            <a:r>
              <a:rPr lang="en-US" altLang="zh-CN"/>
              <a:t>redis </a:t>
            </a:r>
            <a:r>
              <a:rPr lang="zh-CN" altLang="en-US"/>
              <a:t>和 </a:t>
            </a:r>
            <a:r>
              <a:rPr lang="en-US" altLang="zh-CN"/>
              <a:t>memcache </a:t>
            </a:r>
            <a:r>
              <a:rPr lang="zh-CN" altLang="en-US"/>
              <a:t>的 中间代理服务器 程序。</a:t>
            </a:r>
            <a:r>
              <a:rPr lang="en-US" altLang="zh-CN"/>
              <a:t>Twemproxy </a:t>
            </a:r>
            <a:r>
              <a:rPr lang="zh-CN" altLang="en-US"/>
              <a:t>作为 代理，可接受来自多个程序的访问，按照 路由规则，转发给后台的各个 </a:t>
            </a:r>
            <a:r>
              <a:rPr lang="en-US" altLang="zh-CN"/>
              <a:t>Redis </a:t>
            </a:r>
            <a:r>
              <a:rPr lang="zh-CN" altLang="en-US"/>
              <a:t>服务器，再原路返回。</a:t>
            </a:r>
            <a:r>
              <a:rPr lang="en-US" altLang="zh-CN"/>
              <a:t>Twemproxy </a:t>
            </a:r>
            <a:r>
              <a:rPr lang="zh-CN" altLang="en-US"/>
              <a:t>存在 单点故障 问题，需要结合 </a:t>
            </a:r>
            <a:r>
              <a:rPr lang="en-US" altLang="zh-CN"/>
              <a:t>Lvs </a:t>
            </a:r>
            <a:r>
              <a:rPr lang="zh-CN" altLang="en-US"/>
              <a:t>和 </a:t>
            </a:r>
            <a:r>
              <a:rPr lang="en-US" altLang="zh-CN"/>
              <a:t>Keepalived </a:t>
            </a:r>
            <a:r>
              <a:rPr lang="zh-CN" altLang="en-US"/>
              <a:t>做 高可用方案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6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6534</TotalTime>
  <Words>3487</Words>
  <Application>Microsoft Office PowerPoint</Application>
  <PresentationFormat>宽屏</PresentationFormat>
  <Paragraphs>197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-apple-system</vt:lpstr>
      <vt:lpstr>等线</vt:lpstr>
      <vt:lpstr>等线 Light</vt:lpstr>
      <vt:lpstr>Arial</vt:lpstr>
      <vt:lpstr>Consolas</vt:lpstr>
      <vt:lpstr>Office 主题​​</vt:lpstr>
      <vt:lpstr>分布式缓存服务器 Redis、Memcached</vt:lpstr>
      <vt:lpstr>Redis特性</vt:lpstr>
      <vt:lpstr>使用场景 - 缓存</vt:lpstr>
      <vt:lpstr>应用场景 - 计数</vt:lpstr>
      <vt:lpstr>使用场景 - 共享Session</vt:lpstr>
      <vt:lpstr>使用场景 - 限速</vt:lpstr>
      <vt:lpstr>客户端分区方案</vt:lpstr>
      <vt:lpstr>代理分区方案</vt:lpstr>
      <vt:lpstr>代理模式 - Twemproxy</vt:lpstr>
      <vt:lpstr>Redis支持多种集群方案</vt:lpstr>
      <vt:lpstr>Redis主从复制模式</vt:lpstr>
      <vt:lpstr>主从复制的优缺点</vt:lpstr>
      <vt:lpstr>Sentinel（哨兵）模式</vt:lpstr>
      <vt:lpstr>Sentinel模式 - 定期PING</vt:lpstr>
      <vt:lpstr>哨兵模式 - 监控状态</vt:lpstr>
      <vt:lpstr>哨兵模式 - 故障恢复</vt:lpstr>
      <vt:lpstr>Cluster模式</vt:lpstr>
      <vt:lpstr>虚拟槽分区</vt:lpstr>
      <vt:lpstr>Cluster模式 - 虚拟槽分区</vt:lpstr>
      <vt:lpstr>PowerPoint 演示文稿</vt:lpstr>
      <vt:lpstr>数据类型</vt:lpstr>
      <vt:lpstr>字符串</vt:lpstr>
      <vt:lpstr>双向列表</vt:lpstr>
      <vt:lpstr>压缩列表</vt:lpstr>
      <vt:lpstr>跳跃列表</vt:lpstr>
      <vt:lpstr>Memcached</vt:lpstr>
      <vt:lpstr>memcached缓存</vt:lpstr>
      <vt:lpstr>memcached一致性hash</vt:lpstr>
      <vt:lpstr>memcached 内存结构</vt:lpstr>
      <vt:lpstr>memcached 代理 magent</vt:lpstr>
      <vt:lpstr>PowerPoint 演示文稿</vt:lpstr>
      <vt:lpstr>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RAID技术</dc:title>
  <dc:creator>pirenjie</dc:creator>
  <cp:lastModifiedBy>皮人杰 PIRENJIE</cp:lastModifiedBy>
  <cp:revision>499</cp:revision>
  <dcterms:created xsi:type="dcterms:W3CDTF">2020-09-24T12:40:36Z</dcterms:created>
  <dcterms:modified xsi:type="dcterms:W3CDTF">2021-09-12T08:50:06Z</dcterms:modified>
</cp:coreProperties>
</file>