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7" r:id="rId9"/>
    <p:sldId id="296" r:id="rId10"/>
    <p:sldId id="298" r:id="rId11"/>
    <p:sldId id="303" r:id="rId12"/>
    <p:sldId id="299" r:id="rId13"/>
    <p:sldId id="302" r:id="rId14"/>
    <p:sldId id="301" r:id="rId15"/>
    <p:sldId id="300" r:id="rId16"/>
    <p:sldId id="304" r:id="rId17"/>
    <p:sldId id="305" r:id="rId18"/>
    <p:sldId id="306" r:id="rId19"/>
    <p:sldId id="307" r:id="rId20"/>
    <p:sldId id="308" r:id="rId21"/>
    <p:sldId id="309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84317" autoAdjust="0"/>
  </p:normalViewPr>
  <p:slideViewPr>
    <p:cSldViewPr snapToGrid="0">
      <p:cViewPr varScale="1">
        <p:scale>
          <a:sx n="92" d="100"/>
          <a:sy n="92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189D-AE99-4707-91B3-812F84E7AEA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BB1D-E76B-4B74-B76A-C892A5465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5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4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5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9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6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3255" y="1122363"/>
            <a:ext cx="9962707" cy="2387600"/>
          </a:xfrm>
        </p:spPr>
        <p:txBody>
          <a:bodyPr>
            <a:normAutofit/>
          </a:bodyPr>
          <a:lstStyle/>
          <a:p>
            <a:r>
              <a:rPr lang="en-US" altLang="zh-CN" smtClean="0"/>
              <a:t>IPFS</a:t>
            </a:r>
            <a:br>
              <a:rPr lang="en-US" altLang="zh-CN" smtClean="0"/>
            </a:br>
            <a:r>
              <a:rPr lang="zh-CN" altLang="en-US"/>
              <a:t>区</a:t>
            </a:r>
            <a:r>
              <a:rPr lang="zh-CN" altLang="en-US" smtClean="0"/>
              <a:t>块链文件存储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smtClean="0"/>
              <a:t>存储</a:t>
            </a:r>
            <a:r>
              <a:rPr lang="zh-CN" altLang="en-US" smtClean="0"/>
              <a:t>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49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CID - Content Identifier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02" y="3957424"/>
            <a:ext cx="9563100" cy="1676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CID </a:t>
            </a:r>
            <a:r>
              <a:rPr lang="zh-CN" altLang="en-US"/>
              <a:t>是</a:t>
            </a:r>
            <a:r>
              <a:rPr lang="en-US" altLang="zh-CN"/>
              <a:t>IPFS</a:t>
            </a:r>
            <a:r>
              <a:rPr lang="zh-CN" altLang="en-US"/>
              <a:t>分布式文件系统中标准的文件寻址格式，它集合了内容寻址、加密散列算法和自我描述的格式</a:t>
            </a:r>
            <a:r>
              <a:rPr lang="en-US" altLang="zh-CN"/>
              <a:t>, </a:t>
            </a:r>
            <a:r>
              <a:rPr lang="zh-CN" altLang="en-US"/>
              <a:t>是</a:t>
            </a:r>
            <a:r>
              <a:rPr lang="en-US" altLang="zh-CN"/>
              <a:t>IPLD </a:t>
            </a:r>
            <a:r>
              <a:rPr lang="zh-CN" altLang="en-US"/>
              <a:t>内部核心的识别符。目前有</a:t>
            </a:r>
            <a:r>
              <a:rPr lang="en-US" altLang="zh-CN"/>
              <a:t>2</a:t>
            </a:r>
            <a:r>
              <a:rPr lang="zh-CN" altLang="en-US"/>
              <a:t>个版本，</a:t>
            </a:r>
            <a:r>
              <a:rPr lang="en-US" altLang="zh-CN"/>
              <a:t>CIDv0 </a:t>
            </a:r>
            <a:r>
              <a:rPr lang="zh-CN" altLang="en-US"/>
              <a:t>和</a:t>
            </a:r>
            <a:r>
              <a:rPr lang="en-US" altLang="zh-CN"/>
              <a:t>CIDv1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en-US" altLang="zh-CN"/>
              <a:t>CIDv0</a:t>
            </a:r>
            <a:r>
              <a:rPr lang="zh-CN" altLang="en-US"/>
              <a:t>是一个向后兼容的版本，其中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multibase </a:t>
            </a:r>
            <a:r>
              <a:rPr lang="zh-CN" altLang="en-US"/>
              <a:t>一直为 </a:t>
            </a:r>
            <a:r>
              <a:rPr lang="en-US" altLang="zh-CN"/>
              <a:t>base58btc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multicodec </a:t>
            </a:r>
            <a:r>
              <a:rPr lang="zh-CN" altLang="en-US"/>
              <a:t>一直为 </a:t>
            </a:r>
            <a:r>
              <a:rPr lang="en-US" altLang="zh-CN"/>
              <a:t>protobuf-mdag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version </a:t>
            </a:r>
            <a:r>
              <a:rPr lang="zh-CN" altLang="en-US"/>
              <a:t>一直为 </a:t>
            </a:r>
            <a:r>
              <a:rPr lang="en-US" altLang="zh-CN"/>
              <a:t>CIDv0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multihash </a:t>
            </a:r>
            <a:r>
              <a:rPr lang="zh-CN" altLang="en-US"/>
              <a:t>表示为</a:t>
            </a:r>
            <a:r>
              <a:rPr lang="en-US" altLang="zh-CN"/>
              <a:t>cidv0 ::= &lt;multihash-content-address&gt;</a:t>
            </a:r>
          </a:p>
          <a:p>
            <a:endParaRPr lang="en-US" altLang="zh-CN" smtClean="0"/>
          </a:p>
          <a:p>
            <a:r>
              <a:rPr lang="zh-CN" altLang="en-US" smtClean="0"/>
              <a:t>为了</a:t>
            </a:r>
            <a:r>
              <a:rPr lang="zh-CN" altLang="en-US"/>
              <a:t>更灵活的表述</a:t>
            </a:r>
            <a:r>
              <a:rPr lang="en-US" altLang="zh-CN"/>
              <a:t>ID</a:t>
            </a:r>
            <a:r>
              <a:rPr lang="zh-CN" altLang="en-US"/>
              <a:t>数据， 支持更多的格式， </a:t>
            </a:r>
            <a:r>
              <a:rPr lang="en-US" altLang="zh-CN"/>
              <a:t>IPLD </a:t>
            </a:r>
            <a:r>
              <a:rPr lang="zh-CN" altLang="en-US"/>
              <a:t>定义了</a:t>
            </a:r>
            <a:r>
              <a:rPr lang="en-US" altLang="zh-CN"/>
              <a:t>CIDv1</a:t>
            </a:r>
            <a:r>
              <a:rPr lang="zh-CN" altLang="en-US"/>
              <a:t>，</a:t>
            </a:r>
            <a:r>
              <a:rPr lang="en-US" altLang="zh-CN"/>
              <a:t>CIDv1</a:t>
            </a:r>
            <a:r>
              <a:rPr lang="zh-CN" altLang="en-US"/>
              <a:t>由</a:t>
            </a:r>
            <a:r>
              <a:rPr lang="en-US" altLang="zh-CN"/>
              <a:t>4</a:t>
            </a:r>
            <a:r>
              <a:rPr lang="zh-CN" altLang="en-US"/>
              <a:t>个部分组成：</a:t>
            </a:r>
          </a:p>
        </p:txBody>
      </p:sp>
    </p:spTree>
    <p:extLst>
      <p:ext uri="{BB962C8B-B14F-4D97-AF65-F5344CB8AC3E}">
        <p14:creationId xmlns:p14="http://schemas.microsoft.com/office/powerpoint/2010/main" val="174347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IPLD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966651"/>
            <a:ext cx="38541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IPLD </a:t>
            </a:r>
            <a:r>
              <a:rPr lang="en-US" altLang="zh-CN" sz="2000" smtClean="0"/>
              <a:t>(Linked Data) </a:t>
            </a:r>
            <a:r>
              <a:rPr lang="zh-CN" altLang="en-US" sz="2000" smtClean="0"/>
              <a:t>是</a:t>
            </a:r>
            <a:r>
              <a:rPr lang="en-US" altLang="zh-CN" sz="2000"/>
              <a:t>IPFS </a:t>
            </a:r>
            <a:r>
              <a:rPr lang="zh-CN" altLang="en-US" sz="2000"/>
              <a:t>的数据描述格式， 解决了如何定义数据的问题， 下面这张图是结合源代码整理的一份逻辑图，我们可以看到上面是一些高级的接口， 比如</a:t>
            </a:r>
            <a:r>
              <a:rPr lang="en-US" altLang="zh-CN" sz="2000"/>
              <a:t>file, mfs, fuse </a:t>
            </a:r>
            <a:r>
              <a:rPr lang="zh-CN" altLang="en-US" sz="2000"/>
              <a:t>等。 下面是数据结构的持久化部分，节点之间交换的内容是以</a:t>
            </a:r>
            <a:r>
              <a:rPr lang="en-US" altLang="zh-CN" sz="2000"/>
              <a:t>block </a:t>
            </a:r>
            <a:r>
              <a:rPr lang="zh-CN" altLang="en-US" sz="2000"/>
              <a:t>为基础的， 最下面就是物理存储了。比如</a:t>
            </a:r>
            <a:r>
              <a:rPr lang="en-US" altLang="zh-CN" sz="2000"/>
              <a:t>block </a:t>
            </a:r>
            <a:r>
              <a:rPr lang="zh-CN" altLang="en-US" sz="2000"/>
              <a:t>存储在</a:t>
            </a:r>
            <a:r>
              <a:rPr lang="en-US" altLang="zh-CN" sz="2000"/>
              <a:t>blocks </a:t>
            </a:r>
            <a:r>
              <a:rPr lang="zh-CN" altLang="en-US" sz="2000"/>
              <a:t>目录， 其他节点之间的信息存储在</a:t>
            </a:r>
            <a:r>
              <a:rPr lang="en-US" altLang="zh-CN" sz="2000"/>
              <a:t>leveldb</a:t>
            </a:r>
            <a:r>
              <a:rPr lang="zh-CN" altLang="en-US" sz="2000"/>
              <a:t>， 还有</a:t>
            </a:r>
            <a:r>
              <a:rPr lang="en-US" altLang="zh-CN" sz="2000"/>
              <a:t>keystore, config </a:t>
            </a:r>
            <a:r>
              <a:rPr lang="zh-CN" altLang="en-US" sz="2000"/>
              <a:t>等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74" y="161925"/>
            <a:ext cx="6858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libP2P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66" y="966651"/>
            <a:ext cx="9563100" cy="2609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6005" y="3834431"/>
            <a:ext cx="9139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由以下几个部分组成，分别是：</a:t>
            </a:r>
          </a:p>
          <a:p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Peer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Swarm (</a:t>
            </a:r>
            <a:r>
              <a:rPr lang="zh-CN" altLang="en-US" sz="2000"/>
              <a:t>传输和连接</a:t>
            </a:r>
            <a:r>
              <a:rPr lang="en-US" altLang="zh-CN" sz="20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Distributed Record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Discovery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62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libP2P - Routing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libP2P</a:t>
            </a:r>
            <a:r>
              <a:rPr lang="zh-CN" altLang="en-US"/>
              <a:t>定义了</a:t>
            </a:r>
            <a:r>
              <a:rPr lang="en-US" altLang="zh-CN"/>
              <a:t>routing </a:t>
            </a:r>
            <a:r>
              <a:rPr lang="zh-CN" altLang="en-US"/>
              <a:t>接口，目前有</a:t>
            </a:r>
            <a:r>
              <a:rPr lang="en-US" altLang="zh-CN"/>
              <a:t>2</a:t>
            </a:r>
            <a:r>
              <a:rPr lang="zh-CN" altLang="en-US"/>
              <a:t>个实现，分别是</a:t>
            </a:r>
            <a:r>
              <a:rPr lang="en-US" altLang="zh-CN"/>
              <a:t>KAD routing </a:t>
            </a:r>
            <a:r>
              <a:rPr lang="zh-CN" altLang="en-US"/>
              <a:t>和 </a:t>
            </a:r>
            <a:r>
              <a:rPr lang="en-US" altLang="zh-CN"/>
              <a:t>MDNS routing, </a:t>
            </a:r>
            <a:r>
              <a:rPr lang="zh-CN" altLang="en-US"/>
              <a:t>扩展很容易， 只要按照接口实现相应的方法即可。</a:t>
            </a:r>
          </a:p>
          <a:p>
            <a:endParaRPr lang="zh-CN" altLang="en-US"/>
          </a:p>
          <a:p>
            <a:r>
              <a:rPr lang="en-US" altLang="zh-CN"/>
              <a:t>ipfs </a:t>
            </a:r>
            <a:r>
              <a:rPr lang="zh-CN" altLang="en-US"/>
              <a:t>中的节点路由表是通过维护多个</a:t>
            </a:r>
            <a:r>
              <a:rPr lang="en-US" altLang="zh-CN"/>
              <a:t>K-BUCKET</a:t>
            </a:r>
            <a:r>
              <a:rPr lang="zh-CN" altLang="en-US"/>
              <a:t>来实现的， 每次新增节点， 会计算节点</a:t>
            </a:r>
            <a:r>
              <a:rPr lang="en-US" altLang="zh-CN"/>
              <a:t>ID </a:t>
            </a:r>
            <a:r>
              <a:rPr lang="zh-CN" altLang="en-US"/>
              <a:t>和自身节点</a:t>
            </a:r>
            <a:r>
              <a:rPr lang="en-US" altLang="zh-CN"/>
              <a:t>ID </a:t>
            </a:r>
            <a:r>
              <a:rPr lang="zh-CN" altLang="en-US"/>
              <a:t>之间的</a:t>
            </a:r>
            <a:r>
              <a:rPr lang="en-US" altLang="zh-CN"/>
              <a:t>common prefix, </a:t>
            </a:r>
            <a:r>
              <a:rPr lang="zh-CN" altLang="en-US"/>
              <a:t>根据这个公共前缀把节点加到对应的</a:t>
            </a:r>
            <a:r>
              <a:rPr lang="en-US" altLang="zh-CN"/>
              <a:t>KBUCKET </a:t>
            </a:r>
            <a:r>
              <a:rPr lang="zh-CN" altLang="en-US"/>
              <a:t>中</a:t>
            </a:r>
            <a:r>
              <a:rPr lang="en-US" altLang="zh-CN"/>
              <a:t>, KBUCKET </a:t>
            </a:r>
            <a:r>
              <a:rPr lang="zh-CN" altLang="en-US"/>
              <a:t>最大值为</a:t>
            </a:r>
            <a:r>
              <a:rPr lang="en-US" altLang="zh-CN"/>
              <a:t>20</a:t>
            </a:r>
            <a:r>
              <a:rPr lang="zh-CN" altLang="en-US"/>
              <a:t>， 当超出时，再进行拆分。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47" y="2720977"/>
            <a:ext cx="6858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libP2P - Swarm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63" y="116481"/>
            <a:ext cx="5422231" cy="66572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swarm </a:t>
            </a:r>
            <a:r>
              <a:rPr lang="zh-CN" altLang="en-US"/>
              <a:t>定义了以下接口：</a:t>
            </a: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transport </a:t>
            </a:r>
            <a:r>
              <a:rPr lang="zh-CN" altLang="en-US"/>
              <a:t>网络传输层的接口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connection </a:t>
            </a:r>
            <a:r>
              <a:rPr lang="zh-CN" altLang="en-US"/>
              <a:t>处理网络连接的接口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stream multiplex </a:t>
            </a:r>
            <a:r>
              <a:rPr lang="zh-CN" altLang="en-US"/>
              <a:t>同一</a:t>
            </a:r>
            <a:r>
              <a:rPr lang="en-US" altLang="zh-CN"/>
              <a:t>connection </a:t>
            </a:r>
            <a:r>
              <a:rPr lang="zh-CN" altLang="en-US"/>
              <a:t>复用多个</a:t>
            </a:r>
            <a:r>
              <a:rPr lang="en-US" altLang="zh-CN"/>
              <a:t>stream</a:t>
            </a:r>
            <a:r>
              <a:rPr lang="zh-CN" altLang="en-US"/>
              <a:t>的接口</a:t>
            </a:r>
          </a:p>
        </p:txBody>
      </p:sp>
    </p:spTree>
    <p:extLst>
      <p:ext uri="{BB962C8B-B14F-4D97-AF65-F5344CB8AC3E}">
        <p14:creationId xmlns:p14="http://schemas.microsoft.com/office/powerpoint/2010/main" val="51663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libP2P - Discovery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0948" y="966651"/>
            <a:ext cx="46682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目前系统支持</a:t>
            </a:r>
            <a:r>
              <a:rPr lang="en-US" altLang="zh-CN"/>
              <a:t>3</a:t>
            </a:r>
            <a:r>
              <a:rPr lang="zh-CN" altLang="en-US"/>
              <a:t>种发现方式， 分别是：</a:t>
            </a:r>
          </a:p>
          <a:p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bootstrap </a:t>
            </a:r>
            <a:r>
              <a:rPr lang="zh-CN" altLang="en-US"/>
              <a:t>通过配置的启动节点发现其他的</a:t>
            </a:r>
            <a:r>
              <a:rPr lang="zh-CN" altLang="en-US" smtClean="0"/>
              <a:t>节点。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random walk </a:t>
            </a:r>
            <a:r>
              <a:rPr lang="zh-CN" altLang="en-US"/>
              <a:t>通过查询随机生成的</a:t>
            </a:r>
            <a:r>
              <a:rPr lang="en-US" altLang="zh-CN" smtClean="0"/>
              <a:t>peerID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mtClean="0"/>
              <a:t>mdns </a:t>
            </a:r>
            <a:r>
              <a:rPr lang="zh-CN" altLang="en-US"/>
              <a:t>通过</a:t>
            </a:r>
            <a:r>
              <a:rPr lang="en-US" altLang="zh-CN"/>
              <a:t>multicast </a:t>
            </a:r>
            <a:r>
              <a:rPr lang="zh-CN" altLang="en-US"/>
              <a:t>发现局域网内的</a:t>
            </a:r>
            <a:r>
              <a:rPr lang="zh-CN" altLang="en-US" smtClean="0"/>
              <a:t>节点。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从下到上分为</a:t>
            </a:r>
            <a:r>
              <a:rPr lang="en-US" altLang="zh-CN"/>
              <a:t>5</a:t>
            </a:r>
            <a:r>
              <a:rPr lang="zh-CN" altLang="en-US"/>
              <a:t>个层次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最底层为传输层， 主要封装各种</a:t>
            </a:r>
            <a:r>
              <a:rPr lang="zh-CN" altLang="en-US" smtClean="0"/>
              <a:t>协议， </a:t>
            </a:r>
            <a:r>
              <a:rPr lang="zh-CN" altLang="en-US"/>
              <a:t>比如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SCTP</a:t>
            </a:r>
            <a:r>
              <a:rPr lang="zh-CN" altLang="en-US"/>
              <a:t>， </a:t>
            </a:r>
            <a:r>
              <a:rPr lang="en-US" altLang="zh-CN"/>
              <a:t>BLE</a:t>
            </a:r>
            <a:r>
              <a:rPr lang="zh-CN" altLang="en-US"/>
              <a:t>， </a:t>
            </a:r>
            <a:r>
              <a:rPr lang="en-US" altLang="zh-CN"/>
              <a:t>TOR </a:t>
            </a:r>
            <a:r>
              <a:rPr lang="zh-CN" altLang="en-US"/>
              <a:t>等</a:t>
            </a:r>
            <a:r>
              <a:rPr lang="zh-CN" altLang="en-US" smtClean="0"/>
              <a:t>网络协议</a:t>
            </a:r>
            <a:r>
              <a:rPr lang="zh-CN" altLang="en-US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传输层上面封装了连接层，实现连接管理和通知等</a:t>
            </a:r>
            <a:r>
              <a:rPr lang="zh-CN" altLang="en-US" smtClean="0"/>
              <a:t>功能。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连接层上面是</a:t>
            </a:r>
            <a:r>
              <a:rPr lang="en-US" altLang="zh-CN"/>
              <a:t>stream </a:t>
            </a:r>
            <a:r>
              <a:rPr lang="zh-CN" altLang="en-US"/>
              <a:t>层， 实现了</a:t>
            </a:r>
            <a:r>
              <a:rPr lang="en-US" altLang="zh-CN"/>
              <a:t>stream</a:t>
            </a:r>
            <a:r>
              <a:rPr lang="zh-CN" altLang="en-US"/>
              <a:t>的</a:t>
            </a:r>
            <a:r>
              <a:rPr lang="zh-CN" altLang="en-US" smtClean="0"/>
              <a:t>多路复用。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stream</a:t>
            </a:r>
            <a:r>
              <a:rPr lang="zh-CN" altLang="en-US"/>
              <a:t>层上面是路由</a:t>
            </a:r>
            <a:r>
              <a:rPr lang="zh-CN" altLang="en-US" smtClean="0"/>
              <a:t>层。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最上层是</a:t>
            </a:r>
            <a:r>
              <a:rPr lang="en-US" altLang="zh-CN"/>
              <a:t>discovery, messaging</a:t>
            </a:r>
            <a:r>
              <a:rPr lang="zh-CN" altLang="en-US"/>
              <a:t>以及</a:t>
            </a:r>
            <a:r>
              <a:rPr lang="en-US" altLang="zh-CN"/>
              <a:t>record store </a:t>
            </a:r>
            <a:r>
              <a:rPr lang="zh-CN" altLang="en-US" smtClean="0"/>
              <a:t>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92" y="135281"/>
            <a:ext cx="6858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8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Merkle Tree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228404"/>
            <a:ext cx="73818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1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Merkle DAG - Directed Acyclic Graph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62" y="966651"/>
            <a:ext cx="5076825" cy="4876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type IPFSLink struct {</a:t>
            </a:r>
          </a:p>
          <a:p>
            <a:r>
              <a:rPr lang="en-US" altLang="zh-CN">
                <a:latin typeface="Consolas" panose="020B0609020204030204" pitchFamily="49" charset="0"/>
              </a:rPr>
              <a:t>  Name string           </a:t>
            </a:r>
            <a:r>
              <a:rPr lang="en-US" altLang="zh-CN" smtClean="0">
                <a:latin typeface="Consolas" panose="020B0609020204030204" pitchFamily="49" charset="0"/>
              </a:rPr>
              <a:t>// link</a:t>
            </a:r>
            <a:r>
              <a:rPr lang="zh-CN" altLang="en-US" smtClean="0">
                <a:latin typeface="Consolas" panose="020B0609020204030204" pitchFamily="49" charset="0"/>
              </a:rPr>
              <a:t>的</a:t>
            </a:r>
            <a:r>
              <a:rPr lang="zh-CN" altLang="en-US">
                <a:latin typeface="Consolas" panose="020B0609020204030204" pitchFamily="49" charset="0"/>
              </a:rPr>
              <a:t>名字</a:t>
            </a:r>
          </a:p>
          <a:p>
            <a:r>
              <a:rPr lang="zh-CN" altLang="en-US">
                <a:latin typeface="Consolas" panose="020B0609020204030204" pitchFamily="49" charset="0"/>
              </a:rPr>
              <a:t>  </a:t>
            </a:r>
            <a:r>
              <a:rPr lang="en-US" altLang="zh-CN">
                <a:latin typeface="Consolas" panose="020B0609020204030204" pitchFamily="49" charset="0"/>
              </a:rPr>
              <a:t>Hash Multihash        // </a:t>
            </a:r>
            <a:r>
              <a:rPr lang="zh-CN" altLang="en-US">
                <a:latin typeface="Consolas" panose="020B0609020204030204" pitchFamily="49" charset="0"/>
              </a:rPr>
              <a:t>数据</a:t>
            </a:r>
            <a:r>
              <a:rPr lang="zh-CN" altLang="en-US" smtClean="0">
                <a:latin typeface="Consolas" panose="020B0609020204030204" pitchFamily="49" charset="0"/>
              </a:rPr>
              <a:t>的哈希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  </a:t>
            </a:r>
            <a:r>
              <a:rPr lang="en-US" altLang="zh-CN">
                <a:latin typeface="Consolas" panose="020B0609020204030204" pitchFamily="49" charset="0"/>
              </a:rPr>
              <a:t>Size int              </a:t>
            </a:r>
            <a:r>
              <a:rPr lang="en-US" altLang="zh-CN" smtClean="0">
                <a:latin typeface="Consolas" panose="020B0609020204030204" pitchFamily="49" charset="0"/>
              </a:rPr>
              <a:t>// </a:t>
            </a:r>
            <a:r>
              <a:rPr lang="zh-CN" altLang="en-US">
                <a:latin typeface="Consolas" panose="020B0609020204030204" pitchFamily="49" charset="0"/>
              </a:rPr>
              <a:t>数据</a:t>
            </a:r>
            <a:r>
              <a:rPr lang="zh-CN" altLang="en-US" smtClean="0">
                <a:latin typeface="Consolas" panose="020B0609020204030204" pitchFamily="49" charset="0"/>
              </a:rPr>
              <a:t>大小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}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type IPFSObject struct {</a:t>
            </a:r>
          </a:p>
          <a:p>
            <a:r>
              <a:rPr lang="en-US" altLang="zh-CN">
                <a:latin typeface="Consolas" panose="020B0609020204030204" pitchFamily="49" charset="0"/>
              </a:rPr>
              <a:t>  links </a:t>
            </a:r>
            <a:r>
              <a:rPr lang="en-US" altLang="zh-CN" smtClean="0">
                <a:latin typeface="Consolas" panose="020B0609020204030204" pitchFamily="49" charset="0"/>
              </a:rPr>
              <a:t>[ ]</a:t>
            </a:r>
            <a:r>
              <a:rPr lang="en-US" altLang="zh-CN">
                <a:latin typeface="Consolas" panose="020B0609020204030204" pitchFamily="49" charset="0"/>
              </a:rPr>
              <a:t>IPFSLink     </a:t>
            </a:r>
            <a:r>
              <a:rPr lang="en-US" altLang="zh-CN" smtClean="0">
                <a:latin typeface="Consolas" panose="020B0609020204030204" pitchFamily="49" charset="0"/>
              </a:rPr>
              <a:t>// link</a:t>
            </a:r>
            <a:r>
              <a:rPr lang="zh-CN" altLang="en-US">
                <a:latin typeface="Consolas" panose="020B0609020204030204" pitchFamily="49" charset="0"/>
              </a:rPr>
              <a:t>列表</a:t>
            </a:r>
          </a:p>
          <a:p>
            <a:r>
              <a:rPr lang="zh-CN" altLang="en-US">
                <a:latin typeface="Consolas" panose="020B0609020204030204" pitchFamily="49" charset="0"/>
              </a:rPr>
              <a:t>  </a:t>
            </a:r>
            <a:r>
              <a:rPr lang="en-US" altLang="zh-CN">
                <a:latin typeface="Consolas" panose="020B0609020204030204" pitchFamily="49" charset="0"/>
              </a:rPr>
              <a:t>data </a:t>
            </a:r>
            <a:r>
              <a:rPr lang="en-US" altLang="zh-CN" smtClean="0">
                <a:latin typeface="Consolas" panose="020B0609020204030204" pitchFamily="49" charset="0"/>
              </a:rPr>
              <a:t>[ ]</a:t>
            </a:r>
            <a:r>
              <a:rPr lang="en-US" altLang="zh-CN">
                <a:latin typeface="Consolas" panose="020B0609020204030204" pitchFamily="49" charset="0"/>
              </a:rPr>
              <a:t>byte        </a:t>
            </a:r>
            <a:r>
              <a:rPr lang="en-US" altLang="zh-CN" smtClean="0">
                <a:latin typeface="Consolas" panose="020B0609020204030204" pitchFamily="49" charset="0"/>
              </a:rPr>
              <a:t>  // </a:t>
            </a:r>
            <a:r>
              <a:rPr lang="zh-CN" altLang="en-US">
                <a:latin typeface="Consolas" panose="020B0609020204030204" pitchFamily="49" charset="0"/>
              </a:rPr>
              <a:t>数据</a:t>
            </a:r>
            <a:r>
              <a:rPr lang="zh-CN" altLang="en-US" smtClean="0">
                <a:latin typeface="Consolas" panose="020B0609020204030204" pitchFamily="49" charset="0"/>
              </a:rPr>
              <a:t>內</a:t>
            </a:r>
            <a:r>
              <a:rPr lang="zh-CN" altLang="en-US">
                <a:latin typeface="Consolas" panose="020B0609020204030204" pitchFamily="49" charset="0"/>
              </a:rPr>
              <a:t>容</a:t>
            </a:r>
          </a:p>
          <a:p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4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Merkle DAG - Directed Acyclic Graph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966651"/>
            <a:ext cx="10740775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&gt; ipfs object get QmarHSr9aSNaPSR6G9KFPbuLV9aEqJfTk1y9B8pdwqK4Rq</a:t>
            </a:r>
          </a:p>
          <a:p>
            <a:r>
              <a:rPr lang="en-US" altLang="zh-CN">
                <a:latin typeface="Consolas" panose="020B0609020204030204" pitchFamily="49" charset="0"/>
              </a:rPr>
              <a:t>{</a:t>
            </a:r>
          </a:p>
          <a:p>
            <a:r>
              <a:rPr lang="en-US" altLang="zh-CN">
                <a:latin typeface="Consolas" panose="020B0609020204030204" pitchFamily="49" charset="0"/>
              </a:rPr>
              <a:t>  "Links": </a:t>
            </a:r>
            <a:r>
              <a:rPr lang="en-US" altLang="zh-CN" smtClean="0">
                <a:latin typeface="Consolas" panose="020B0609020204030204" pitchFamily="49" charset="0"/>
              </a:rPr>
              <a:t>[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   {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     "</a:t>
            </a:r>
            <a:r>
              <a:rPr lang="en-US" altLang="zh-CN">
                <a:latin typeface="Consolas" panose="020B0609020204030204" pitchFamily="49" charset="0"/>
              </a:rPr>
              <a:t>Name":"AnotherName",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 "</a:t>
            </a:r>
            <a:r>
              <a:rPr lang="en-US" altLang="zh-CN">
                <a:latin typeface="Consolas" panose="020B0609020204030204" pitchFamily="49" charset="0"/>
              </a:rPr>
              <a:t>Hash":"QmVtYjNij3KeyGmcgg7yVXWskLaBtov3UYL9pgcGK3MCWu",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 "</a:t>
            </a:r>
            <a:r>
              <a:rPr lang="en-US" altLang="zh-CN">
                <a:latin typeface="Consolas" panose="020B0609020204030204" pitchFamily="49" charset="0"/>
              </a:rPr>
              <a:t>Size":18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},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   {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     "</a:t>
            </a:r>
            <a:r>
              <a:rPr lang="en-US" altLang="zh-CN">
                <a:latin typeface="Consolas" panose="020B0609020204030204" pitchFamily="49" charset="0"/>
              </a:rPr>
              <a:t>Name":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 "</a:t>
            </a:r>
            <a:r>
              <a:rPr lang="en-US" altLang="zh-CN">
                <a:latin typeface="Consolas" panose="020B0609020204030204" pitchFamily="49" charset="0"/>
              </a:rPr>
              <a:t>SomeName",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  "</a:t>
            </a:r>
            <a:r>
              <a:rPr lang="en-US" altLang="zh-CN">
                <a:latin typeface="Consolas" panose="020B0609020204030204" pitchFamily="49" charset="0"/>
              </a:rPr>
              <a:t>Hash":"QmbUSy8HCn8J4TMDRRdxCbK2uCCtkQyZtY6XYv3y7kLgDC","Size":58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 smtClean="0">
                <a:latin typeface="Consolas" panose="020B0609020204030204" pitchFamily="49" charset="0"/>
              </a:rPr>
              <a:t> ],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  "</a:t>
            </a:r>
            <a:r>
              <a:rPr lang="en-US" altLang="zh-CN">
                <a:latin typeface="Consolas" panose="020B0609020204030204" pitchFamily="49" charset="0"/>
              </a:rPr>
              <a:t>Data":"Hello World!"</a:t>
            </a:r>
          </a:p>
          <a:p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IPFS</a:t>
            </a:r>
            <a:r>
              <a:rPr lang="zh-CN" altLang="en-US" smtClean="0"/>
              <a:t>数据处理流程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16" y="1650768"/>
            <a:ext cx="9417567" cy="34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2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IPFS - InterPlanetary File System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199" y="966651"/>
            <a:ext cx="89073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星际文件系统（</a:t>
            </a:r>
            <a:r>
              <a:rPr lang="en-US" altLang="zh-CN" sz="2000"/>
              <a:t>InterPlanetary File System</a:t>
            </a:r>
            <a:r>
              <a:rPr lang="zh-CN" altLang="en-US" sz="2000"/>
              <a:t>，缩写</a:t>
            </a:r>
            <a:r>
              <a:rPr lang="en-US" altLang="zh-CN" sz="2000"/>
              <a:t>IPFS</a:t>
            </a:r>
            <a:r>
              <a:rPr lang="zh-CN" altLang="en-US" sz="2000"/>
              <a:t>）是一个旨在创建持久且分布式存储和共享文件的网络传输协议</a:t>
            </a:r>
            <a:r>
              <a:rPr lang="zh-CN" altLang="en-US" sz="2000" smtClean="0"/>
              <a:t>。它</a:t>
            </a:r>
            <a:r>
              <a:rPr lang="zh-CN" altLang="en-US" sz="2000"/>
              <a:t>是一种内容可寻址的对等超媒体分发协议。在</a:t>
            </a:r>
            <a:r>
              <a:rPr lang="en-US" altLang="zh-CN" sz="2000"/>
              <a:t>IPFS</a:t>
            </a:r>
            <a:r>
              <a:rPr lang="zh-CN" altLang="en-US" sz="2000"/>
              <a:t>网络中的节点将构成一个分布式文件系统。它是一个开放源代码项目，自</a:t>
            </a:r>
            <a:r>
              <a:rPr lang="en-US" altLang="zh-CN" sz="2000"/>
              <a:t>2014</a:t>
            </a:r>
            <a:r>
              <a:rPr lang="zh-CN" altLang="en-US" sz="2000"/>
              <a:t>年开始由</a:t>
            </a:r>
            <a:r>
              <a:rPr lang="en-US" altLang="zh-CN" sz="2000"/>
              <a:t>Protocol Labs</a:t>
            </a:r>
            <a:r>
              <a:rPr lang="zh-CN" altLang="en-US" sz="2000"/>
              <a:t>在开源社区的帮助下发展</a:t>
            </a:r>
            <a:r>
              <a:rPr lang="zh-CN" altLang="en-US" sz="2000" smtClean="0"/>
              <a:t>。其</a:t>
            </a:r>
            <a:r>
              <a:rPr lang="zh-CN" altLang="en-US" sz="2000"/>
              <a:t>最初由</a:t>
            </a:r>
            <a:r>
              <a:rPr lang="en-US" altLang="zh-CN" sz="2000"/>
              <a:t>Juan Benet</a:t>
            </a:r>
            <a:r>
              <a:rPr lang="zh-CN" altLang="en-US" sz="2000"/>
              <a:t>设计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41" y="2597867"/>
            <a:ext cx="2836696" cy="28366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198" y="2796985"/>
            <a:ext cx="78714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IPFS</a:t>
            </a:r>
            <a:r>
              <a:rPr lang="zh-CN" altLang="en-US"/>
              <a:t>是一个对等的分布式文件系统，它尝试为所有计算设备连接同一个文件系统。在某些方面，</a:t>
            </a:r>
            <a:r>
              <a:rPr lang="en-US" altLang="zh-CN"/>
              <a:t>IPFS</a:t>
            </a:r>
            <a:r>
              <a:rPr lang="zh-CN" altLang="en-US"/>
              <a:t>类似于万维网，也可以被视作一个独立的</a:t>
            </a:r>
            <a:r>
              <a:rPr lang="en-US" altLang="zh-CN"/>
              <a:t>BitTorrent</a:t>
            </a:r>
            <a:r>
              <a:rPr lang="zh-CN" altLang="en-US"/>
              <a:t>群、在同一个</a:t>
            </a:r>
            <a:r>
              <a:rPr lang="en-US" altLang="zh-CN"/>
              <a:t>Git</a:t>
            </a:r>
            <a:r>
              <a:rPr lang="zh-CN" altLang="en-US"/>
              <a:t>仓库中交换对象。换种说法，</a:t>
            </a:r>
            <a:r>
              <a:rPr lang="en-US" altLang="zh-CN"/>
              <a:t>IPFS</a:t>
            </a:r>
            <a:r>
              <a:rPr lang="zh-CN" altLang="en-US"/>
              <a:t>提供了一个高吞吐量、按内容寻址的块存储模型，及与内容相关超連結。</a:t>
            </a:r>
            <a:r>
              <a:rPr lang="en-US" altLang="zh-CN"/>
              <a:t>[11]</a:t>
            </a:r>
            <a:r>
              <a:rPr lang="zh-CN" altLang="en-US"/>
              <a:t>这形成了一个广义的</a:t>
            </a:r>
            <a:r>
              <a:rPr lang="en-US" altLang="zh-CN"/>
              <a:t>Merkle</a:t>
            </a:r>
            <a:r>
              <a:rPr lang="zh-CN" altLang="en-US"/>
              <a:t>有向无环图（</a:t>
            </a:r>
            <a:r>
              <a:rPr lang="en-US" altLang="zh-CN"/>
              <a:t>DAG</a:t>
            </a:r>
            <a:r>
              <a:rPr lang="zh-CN" altLang="en-US"/>
              <a:t>）。</a:t>
            </a:r>
            <a:r>
              <a:rPr lang="en-US" altLang="zh-CN"/>
              <a:t>IPFS</a:t>
            </a:r>
            <a:r>
              <a:rPr lang="zh-CN" altLang="en-US"/>
              <a:t>结合了分散式雜湊表、鼓励块交换和一个自我认证的命名空间。</a:t>
            </a:r>
            <a:r>
              <a:rPr lang="en-US" altLang="zh-CN"/>
              <a:t>IPFS</a:t>
            </a:r>
            <a:r>
              <a:rPr lang="zh-CN" altLang="en-US"/>
              <a:t>没有单点故障，并且节点不需要相互信任</a:t>
            </a:r>
            <a:r>
              <a:rPr lang="zh-CN" altLang="en-US" smtClean="0"/>
              <a:t>。分布式</a:t>
            </a:r>
            <a:r>
              <a:rPr lang="zh-CN" altLang="en-US"/>
              <a:t>内容传递可以节约带宽，和防止</a:t>
            </a:r>
            <a:r>
              <a:rPr lang="en-US" altLang="zh-CN"/>
              <a:t>HTTP</a:t>
            </a:r>
            <a:r>
              <a:rPr lang="zh-CN" altLang="en-US"/>
              <a:t>方案可能遇到的</a:t>
            </a:r>
            <a:r>
              <a:rPr lang="en-US" altLang="zh-CN"/>
              <a:t>DDoS</a:t>
            </a:r>
            <a:r>
              <a:rPr lang="zh-CN" altLang="en-US"/>
              <a:t>攻击。</a:t>
            </a:r>
          </a:p>
          <a:p>
            <a:endParaRPr lang="zh-CN" altLang="en-US"/>
          </a:p>
          <a:p>
            <a:r>
              <a:rPr lang="zh-CN" altLang="en-US"/>
              <a:t>该文件系统可以通过多种方式访问，包括</a:t>
            </a:r>
            <a:r>
              <a:rPr lang="en-US" altLang="zh-CN"/>
              <a:t>FUSE</a:t>
            </a:r>
            <a:r>
              <a:rPr lang="zh-CN" altLang="en-US"/>
              <a:t>与</a:t>
            </a:r>
            <a:r>
              <a:rPr lang="en-US" altLang="zh-CN"/>
              <a:t>HTTP</a:t>
            </a:r>
            <a:r>
              <a:rPr lang="zh-CN" altLang="en-US"/>
              <a:t>。将本地文件添加到</a:t>
            </a:r>
            <a:r>
              <a:rPr lang="en-US" altLang="zh-CN"/>
              <a:t>IPFS</a:t>
            </a:r>
            <a:r>
              <a:rPr lang="zh-CN" altLang="en-US"/>
              <a:t>文件系统可使其面向全世界可用。文件表示基于其哈希，因此有利于缓存。文件的分发采用一个</a:t>
            </a:r>
            <a:r>
              <a:rPr lang="zh-CN" altLang="en-US" smtClean="0"/>
              <a:t>基于</a:t>
            </a:r>
            <a:r>
              <a:rPr lang="en-US" altLang="zh-CN" smtClean="0"/>
              <a:t>BitTorrent</a:t>
            </a:r>
            <a:r>
              <a:rPr lang="zh-CN" altLang="en-US" smtClean="0"/>
              <a:t>的协议。其他查看内容的用户也有助于将内容提供给网络上的其他人。</a:t>
            </a:r>
            <a:r>
              <a:rPr lang="en-US" altLang="zh-CN" smtClean="0"/>
              <a:t>IPFS</a:t>
            </a:r>
            <a:r>
              <a:rPr lang="zh-CN" altLang="en-US" smtClean="0"/>
              <a:t>有</a:t>
            </a:r>
            <a:r>
              <a:rPr lang="zh-CN" altLang="en-US"/>
              <a:t>一个称为</a:t>
            </a:r>
            <a:r>
              <a:rPr lang="en-US" altLang="zh-CN"/>
              <a:t>IPNS</a:t>
            </a:r>
            <a:r>
              <a:rPr lang="zh-CN" altLang="en-US"/>
              <a:t>的名称服务，它是一个基于</a:t>
            </a:r>
            <a:r>
              <a:rPr lang="en-US" altLang="zh-CN"/>
              <a:t>PKI</a:t>
            </a:r>
            <a:r>
              <a:rPr lang="zh-CN" altLang="en-US"/>
              <a:t>的全局命名空间</a:t>
            </a:r>
            <a:r>
              <a:rPr lang="zh-CN" altLang="en-US" smtClean="0"/>
              <a:t>，用于</a:t>
            </a:r>
            <a:r>
              <a:rPr lang="zh-CN" altLang="en-US"/>
              <a:t>构筑信任链，这与其他</a:t>
            </a:r>
            <a:r>
              <a:rPr lang="en-US" altLang="zh-CN"/>
              <a:t>NS</a:t>
            </a:r>
            <a:r>
              <a:rPr lang="zh-CN" altLang="en-US"/>
              <a:t>兼容，并可以映射</a:t>
            </a:r>
            <a:r>
              <a:rPr lang="en-US" altLang="zh-CN"/>
              <a:t>DNS</a:t>
            </a:r>
            <a:r>
              <a:rPr lang="zh-CN" altLang="en-US"/>
              <a:t>、</a:t>
            </a:r>
            <a:r>
              <a:rPr lang="en-US" altLang="zh-CN"/>
              <a:t>.onion</a:t>
            </a:r>
            <a:r>
              <a:rPr lang="zh-CN" altLang="en-US"/>
              <a:t>、</a:t>
            </a:r>
            <a:r>
              <a:rPr lang="en-US" altLang="zh-CN"/>
              <a:t>.bit</a:t>
            </a:r>
            <a:r>
              <a:rPr lang="zh-CN" altLang="en-US"/>
              <a:t>等到</a:t>
            </a:r>
            <a:r>
              <a:rPr lang="en-US" altLang="zh-CN"/>
              <a:t>IPNS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4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IPFS stack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7" y="1504253"/>
            <a:ext cx="6812913" cy="47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5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更新数据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0" y="966650"/>
            <a:ext cx="10406515" cy="51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1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6564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IPFS</a:t>
            </a:r>
            <a:r>
              <a:rPr lang="zh-CN" altLang="en-US" smtClean="0"/>
              <a:t>的系统架构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01" y="1324475"/>
            <a:ext cx="9175569" cy="51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9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IPLD - InterPlanetary Linked Data </a:t>
            </a:r>
            <a:r>
              <a:rPr lang="zh-CN" altLang="en-US" smtClean="0"/>
              <a:t>定义数据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712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hash </a:t>
            </a:r>
            <a:r>
              <a:rPr lang="zh-CN" altLang="en-US"/>
              <a:t>值来实现内容寻址的方式在分布式计算领域得到了广泛的应用， 比如区块链， 再比如</a:t>
            </a:r>
            <a:r>
              <a:rPr lang="en-US" altLang="zh-CN"/>
              <a:t>git repo</a:t>
            </a:r>
            <a:r>
              <a:rPr lang="zh-CN" altLang="en-US"/>
              <a:t>。 虽然使用</a:t>
            </a:r>
            <a:r>
              <a:rPr lang="en-US" altLang="zh-CN"/>
              <a:t>hash </a:t>
            </a:r>
            <a:r>
              <a:rPr lang="zh-CN" altLang="en-US"/>
              <a:t>连接数据的方式有相似之处， 但是底层数据结构并不能通用， </a:t>
            </a:r>
            <a:r>
              <a:rPr lang="en-US" altLang="zh-CN"/>
              <a:t>IPFS </a:t>
            </a:r>
            <a:r>
              <a:rPr lang="zh-CN" altLang="en-US"/>
              <a:t>是个极具野心的项目， 为了让这些不同领域之间的数据可互操作， 它定义了统一的数据模型</a:t>
            </a:r>
            <a:r>
              <a:rPr lang="en-US" altLang="zh-CN"/>
              <a:t>IPLD</a:t>
            </a:r>
            <a:r>
              <a:rPr lang="zh-CN" altLang="en-US"/>
              <a:t>， 通过它， 可以方便地访问来自不同领域的数据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454" y="2166980"/>
            <a:ext cx="4492620" cy="42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multihash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自识别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hash, 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由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3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个部分组成，分别是：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hash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函数编码、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hash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值的长度和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hash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内容， 下面是个简单的</a:t>
            </a:r>
            <a:r>
              <a:rPr lang="zh-CN" altLang="en-US" sz="2000" smtClean="0">
                <a:solidFill>
                  <a:srgbClr val="121212"/>
                </a:solidFill>
                <a:latin typeface="-apple-system"/>
              </a:rPr>
              <a:t>例子：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7" y="1837824"/>
            <a:ext cx="9208169" cy="35297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626314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这种设计的最大好处是非常方便升级，一旦有一天我们使用的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hash 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函数不再安全了， 或者发现了更好的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hash 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函数，我们可以很方便的升级系统。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1352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multiaddr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自描述地址格式，可以描述各种不同的</a:t>
            </a:r>
            <a:r>
              <a:rPr lang="zh-CN" altLang="en-US" sz="2000" smtClean="0">
                <a:solidFill>
                  <a:srgbClr val="121212"/>
                </a:solidFill>
                <a:latin typeface="-apple-system"/>
              </a:rPr>
              <a:t>地址</a:t>
            </a:r>
            <a:endParaRPr lang="zh-CN" altLang="en-US" sz="200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1424"/>
            <a:ext cx="10475073" cy="20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multibase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841757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multibase 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代表的是一种编码格式， 方便把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CID 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编码成不同的格式， 比如这里定义了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进制、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8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进制、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10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进制、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16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进制、也有我们熟悉的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base58btc 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和 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base64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编码。</a:t>
            </a:r>
          </a:p>
          <a:p>
            <a:endParaRPr lang="zh-CN" altLang="en-US" sz="200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8484"/>
            <a:ext cx="10074442" cy="50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multicodec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mulcodec </a:t>
            </a:r>
            <a:r>
              <a:rPr lang="zh-CN" altLang="en-US" sz="2000"/>
              <a:t>代表的是自描述的编解码， 其实是个</a:t>
            </a:r>
            <a:r>
              <a:rPr lang="en-US" altLang="zh-CN" sz="2000"/>
              <a:t>table</a:t>
            </a:r>
            <a:r>
              <a:rPr lang="zh-CN" altLang="en-US" sz="2000"/>
              <a:t>， 用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2</a:t>
            </a:r>
            <a:r>
              <a:rPr lang="zh-CN" altLang="en-US" sz="2000"/>
              <a:t>个字节定了数据内容的格式， 比如用字母</a:t>
            </a:r>
            <a:r>
              <a:rPr lang="en-US" altLang="zh-CN" sz="2000"/>
              <a:t>z</a:t>
            </a:r>
            <a:r>
              <a:rPr lang="zh-CN" altLang="en-US" sz="2000"/>
              <a:t>表示</a:t>
            </a:r>
            <a:r>
              <a:rPr lang="en-US" altLang="zh-CN" sz="2000"/>
              <a:t>base58btc</a:t>
            </a:r>
            <a:r>
              <a:rPr lang="zh-CN" altLang="en-US" sz="2000"/>
              <a:t>编码， </a:t>
            </a:r>
            <a:r>
              <a:rPr lang="en-US" altLang="zh-CN" sz="2000"/>
              <a:t>0x50</a:t>
            </a:r>
            <a:r>
              <a:rPr lang="zh-CN" altLang="en-US" sz="2000"/>
              <a:t>表示</a:t>
            </a:r>
            <a:r>
              <a:rPr lang="en-US" altLang="zh-CN" sz="2000"/>
              <a:t>protobuf </a:t>
            </a:r>
            <a:r>
              <a:rPr lang="zh-CN" altLang="en-US" sz="2000"/>
              <a:t>等等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33302"/>
            <a:ext cx="6858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0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multistream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multistream </a:t>
            </a:r>
            <a:r>
              <a:rPr lang="zh-CN" altLang="en-US" sz="2000"/>
              <a:t>首先是个</a:t>
            </a:r>
            <a:r>
              <a:rPr lang="en-US" altLang="zh-CN" sz="2000"/>
              <a:t>stream</a:t>
            </a:r>
            <a:r>
              <a:rPr lang="zh-CN" altLang="en-US" sz="2000"/>
              <a:t>， 它利用</a:t>
            </a:r>
            <a:r>
              <a:rPr lang="en-US" altLang="zh-CN" sz="2000"/>
              <a:t>multicodec</a:t>
            </a:r>
            <a:r>
              <a:rPr lang="zh-CN" altLang="en-US" sz="2000"/>
              <a:t>，实现了自描述的功能， 下面是基于一个</a:t>
            </a:r>
            <a:r>
              <a:rPr lang="en-US" altLang="zh-CN" sz="2000"/>
              <a:t>javascript </a:t>
            </a:r>
            <a:r>
              <a:rPr lang="zh-CN" altLang="en-US" sz="2000"/>
              <a:t>的例子； 先</a:t>
            </a:r>
            <a:r>
              <a:rPr lang="en-US" altLang="zh-CN" sz="2000"/>
              <a:t>new </a:t>
            </a:r>
            <a:r>
              <a:rPr lang="zh-CN" altLang="en-US" sz="2000"/>
              <a:t>一个</a:t>
            </a:r>
            <a:r>
              <a:rPr lang="en-US" altLang="zh-CN" sz="2000"/>
              <a:t>buffer </a:t>
            </a:r>
            <a:r>
              <a:rPr lang="zh-CN" altLang="en-US" sz="2000"/>
              <a:t>对象， 里面是</a:t>
            </a:r>
            <a:r>
              <a:rPr lang="en-US" altLang="zh-CN" sz="2000"/>
              <a:t>json</a:t>
            </a:r>
            <a:r>
              <a:rPr lang="zh-CN" altLang="en-US" sz="2000"/>
              <a:t>对象， 然后给它加一个前缀</a:t>
            </a:r>
            <a:r>
              <a:rPr lang="en-US" altLang="zh-CN" sz="2000"/>
              <a:t>protobuf, </a:t>
            </a:r>
            <a:r>
              <a:rPr lang="zh-CN" altLang="en-US" sz="2000"/>
              <a:t>这样这个</a:t>
            </a:r>
            <a:r>
              <a:rPr lang="en-US" altLang="zh-CN" sz="2000"/>
              <a:t>multistream </a:t>
            </a:r>
            <a:r>
              <a:rPr lang="zh-CN" altLang="en-US" sz="2000"/>
              <a:t>就构造好了， 可以通过网络传输。在解析时可以先取</a:t>
            </a:r>
            <a:r>
              <a:rPr lang="en-US" altLang="zh-CN" sz="2000"/>
              <a:t>codec </a:t>
            </a:r>
            <a:r>
              <a:rPr lang="zh-CN" altLang="en-US" sz="2000"/>
              <a:t>前缀，然后移除前缀， 得到具体的数据内容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1" y="2290090"/>
            <a:ext cx="8185484" cy="44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1308</Words>
  <Application>Microsoft Office PowerPoint</Application>
  <PresentationFormat>宽屏</PresentationFormat>
  <Paragraphs>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Consolas</vt:lpstr>
      <vt:lpstr>Office 主题​​</vt:lpstr>
      <vt:lpstr>IPFS 区块链文件存储</vt:lpstr>
      <vt:lpstr>IPFS - InterPlanetary File System</vt:lpstr>
      <vt:lpstr>IPFS的系统架构</vt:lpstr>
      <vt:lpstr>IPLD - InterPlanetary Linked Data 定义数据</vt:lpstr>
      <vt:lpstr>multihash</vt:lpstr>
      <vt:lpstr>multiaddr</vt:lpstr>
      <vt:lpstr>multibase</vt:lpstr>
      <vt:lpstr>multicodec</vt:lpstr>
      <vt:lpstr>multistream</vt:lpstr>
      <vt:lpstr>CID - Content Identifier</vt:lpstr>
      <vt:lpstr>IPLD</vt:lpstr>
      <vt:lpstr>libP2P</vt:lpstr>
      <vt:lpstr>libP2P - Routing</vt:lpstr>
      <vt:lpstr>libP2P - Swarm</vt:lpstr>
      <vt:lpstr>libP2P - Discovery</vt:lpstr>
      <vt:lpstr>Merkle Tree</vt:lpstr>
      <vt:lpstr>Merkle DAG - Directed Acyclic Graph</vt:lpstr>
      <vt:lpstr>Merkle DAG - Directed Acyclic Graph</vt:lpstr>
      <vt:lpstr>IPFS数据处理流程</vt:lpstr>
      <vt:lpstr>IPFS stack</vt:lpstr>
      <vt:lpstr>更新数据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RAID技术</dc:title>
  <dc:creator>pirenjie</dc:creator>
  <cp:lastModifiedBy>皮人杰 PIRENJIE</cp:lastModifiedBy>
  <cp:revision>485</cp:revision>
  <dcterms:created xsi:type="dcterms:W3CDTF">2020-09-24T12:40:36Z</dcterms:created>
  <dcterms:modified xsi:type="dcterms:W3CDTF">2021-09-12T08:50:11Z</dcterms:modified>
</cp:coreProperties>
</file>