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68" r:id="rId5"/>
    <p:sldId id="271" r:id="rId6"/>
    <p:sldId id="269" r:id="rId7"/>
    <p:sldId id="270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140" autoAdjust="0"/>
  </p:normalViewPr>
  <p:slideViewPr>
    <p:cSldViewPr>
      <p:cViewPr varScale="1">
        <p:scale>
          <a:sx n="145" d="100"/>
          <a:sy n="145" d="100"/>
        </p:scale>
        <p:origin x="22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E07AF77-7127-4F4C-821F-D28E019C77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49296C8-4FD1-4CD3-8A96-59F93A2EEEE5}" type="slidenum">
              <a:rPr lang="en-US" altLang="zh-CN" smtClean="0">
                <a:latin typeface="Arial" charset="0"/>
              </a:rPr>
              <a:pPr/>
              <a:t>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BBAE46-3A93-4B89-95AA-7DD3A668D083}" type="slidenum">
              <a:rPr lang="en-US" altLang="zh-CN" smtClean="0">
                <a:latin typeface="Arial" charset="0"/>
              </a:rPr>
              <a:pPr/>
              <a:t>10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33AB44-7877-4478-AFAA-0172B0F3A65A}" type="slidenum">
              <a:rPr lang="en-US" altLang="zh-CN" smtClean="0">
                <a:latin typeface="Arial" charset="0"/>
              </a:rPr>
              <a:pPr/>
              <a:t>11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3A960-5301-43DA-8E6C-FE92140CEFBD}" type="slidenum">
              <a:rPr lang="en-US" altLang="zh-CN" smtClean="0">
                <a:latin typeface="Arial" charset="0"/>
              </a:rPr>
              <a:pPr/>
              <a:t>13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198E7C-6D02-4BED-B282-92F9A07BB941}" type="slidenum">
              <a:rPr lang="en-US" altLang="zh-CN" smtClean="0">
                <a:latin typeface="Arial" charset="0"/>
              </a:rPr>
              <a:pPr/>
              <a:t>14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13DC83-6656-4AAE-BF73-7DADC248B88E}" type="slidenum">
              <a:rPr lang="en-US" altLang="zh-CN" smtClean="0">
                <a:latin typeface="Arial" charset="0"/>
              </a:rPr>
              <a:pPr/>
              <a:t>15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6D67E3-BA16-4263-920E-CB55CB2877C2}" type="slidenum">
              <a:rPr lang="en-US" altLang="zh-CN" smtClean="0">
                <a:latin typeface="Arial" charset="0"/>
              </a:rPr>
              <a:pPr/>
              <a:t>18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4E37F-16EC-424D-A0E2-DCB44A410B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1952B-5C64-4157-BD63-7201B736F5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EBDE9-6C87-4E4E-9E6E-D8900978FA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50076-0894-445F-900C-BBDAFE064A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7A40-8DE3-4D17-800B-4B923CED88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CE025-CA8B-45B4-B51A-A44C7155E2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EC0B1-C4A2-4FCC-B78B-BB51EBA762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24FA8-9975-4DF1-96F7-4BDD74CC4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7A026-D680-49C3-82E5-0575F29A3D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7D0E7-9CB5-4364-B985-073A10D712D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29321-0614-40EC-B648-7240E61502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F5A01E4-D65C-481E-95C0-D1A3A33FD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实验三 </a:t>
            </a:r>
            <a:r>
              <a:rPr lang="en-US" altLang="zh-CN" smtClean="0"/>
              <a:t>RIP</a:t>
            </a:r>
            <a:r>
              <a:rPr lang="zh-CN" altLang="en-US" smtClean="0"/>
              <a:t>和</a:t>
            </a:r>
            <a:r>
              <a:rPr lang="en-US" altLang="zh-CN" smtClean="0"/>
              <a:t>OSPF</a:t>
            </a:r>
            <a:r>
              <a:rPr lang="zh-CN" altLang="en-US" smtClean="0"/>
              <a:t>路由协议的配置及协议流程分析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c</a:t>
            </a:r>
            <a:r>
              <a:rPr lang="en-US" altLang="zh-CN" dirty="0" err="1" smtClean="0"/>
              <a:t>onf</a:t>
            </a:r>
            <a:endParaRPr lang="en-US" altLang="zh-CN" dirty="0" smtClean="0"/>
          </a:p>
          <a:p>
            <a:pPr lvl="1" eaLnBrk="1" hangingPunct="1"/>
            <a:r>
              <a:rPr lang="en-US" altLang="zh-CN" dirty="0"/>
              <a:t>r</a:t>
            </a:r>
            <a:r>
              <a:rPr lang="en-US" altLang="zh-CN" dirty="0" smtClean="0"/>
              <a:t>outer 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10</a:t>
            </a:r>
          </a:p>
          <a:p>
            <a:pPr lvl="1" eaLnBrk="1" hangingPunct="1"/>
            <a:r>
              <a:rPr lang="en-US" altLang="zh-CN" dirty="0"/>
              <a:t>n</a:t>
            </a:r>
            <a:r>
              <a:rPr lang="en-US" altLang="zh-CN" dirty="0" smtClean="0"/>
              <a:t>etwork 1.0.0.0 255.0.0.0 area 0</a:t>
            </a:r>
          </a:p>
          <a:p>
            <a:pPr lvl="1" eaLnBrk="1" hangingPunct="1"/>
            <a:r>
              <a:rPr lang="en-US" altLang="zh-CN" dirty="0"/>
              <a:t>n</a:t>
            </a:r>
            <a:r>
              <a:rPr lang="en-US" altLang="zh-CN" dirty="0" smtClean="0"/>
              <a:t>etwork 2.0.0.0 255.0.0.0 area 0</a:t>
            </a:r>
          </a:p>
          <a:p>
            <a:pPr lvl="1" eaLnBrk="1" hangingPunct="1"/>
            <a:r>
              <a:rPr lang="en-US" altLang="zh-CN" dirty="0"/>
              <a:t>i</a:t>
            </a:r>
            <a:r>
              <a:rPr lang="en-US" altLang="zh-CN" dirty="0" smtClean="0"/>
              <a:t>nterface s1/1</a:t>
            </a:r>
          </a:p>
          <a:p>
            <a:pPr lvl="1" eaLnBrk="1" hangingPunct="1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hello-interval 5</a:t>
            </a:r>
          </a:p>
          <a:p>
            <a:pPr lvl="1" eaLnBrk="1" hangingPunct="1"/>
            <a:r>
              <a:rPr lang="en-US" altLang="zh-CN" dirty="0" err="1"/>
              <a:t>i</a:t>
            </a:r>
            <a:r>
              <a:rPr lang="en-US" altLang="zh-CN" dirty="0" err="1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ospf</a:t>
            </a:r>
            <a:r>
              <a:rPr lang="en-US" altLang="zh-CN" dirty="0" smtClean="0"/>
              <a:t> dead-interval 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R2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 dirty="0" err="1"/>
              <a:t>c</a:t>
            </a:r>
            <a:r>
              <a:rPr lang="en-US" altLang="zh-CN" sz="2800" dirty="0" err="1" smtClean="0"/>
              <a:t>onf</a:t>
            </a:r>
            <a:endParaRPr lang="en-US" altLang="zh-CN" sz="2800" dirty="0" smtClean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Router </a:t>
            </a:r>
            <a:r>
              <a:rPr lang="en-US" altLang="zh-CN" sz="2400" dirty="0" err="1" smtClean="0"/>
              <a:t>ospf</a:t>
            </a:r>
            <a:r>
              <a:rPr lang="en-US" altLang="zh-CN" sz="2400" dirty="0" smtClean="0"/>
              <a:t> 20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Network 1.0.0.0 255.0.0.0 area 0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Network 3.0.0.0 255.0.0.0 area 0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400" dirty="0" smtClean="0"/>
              <a:t>Interface s1/0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400" dirty="0" err="1" smtClean="0"/>
              <a:t>Ip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ospf</a:t>
            </a:r>
            <a:r>
              <a:rPr lang="en-US" altLang="zh-CN" sz="2400" dirty="0" smtClean="0"/>
              <a:t> hello-interval 5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400" dirty="0" err="1" smtClean="0"/>
              <a:t>Ip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ospf</a:t>
            </a:r>
            <a:r>
              <a:rPr lang="en-US" altLang="zh-CN" sz="2400" dirty="0" smtClean="0"/>
              <a:t> dead-interval 20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debug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ospf</a:t>
            </a:r>
            <a:r>
              <a:rPr lang="en-US" altLang="zh-CN" sz="2800" dirty="0" smtClean="0"/>
              <a:t> events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d</a:t>
            </a:r>
            <a:r>
              <a:rPr lang="en-US" altLang="zh-CN" sz="2800" dirty="0" smtClean="0"/>
              <a:t>ebug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ospf</a:t>
            </a:r>
            <a:r>
              <a:rPr lang="en-US" altLang="zh-CN" sz="2800" dirty="0" smtClean="0"/>
              <a:t> flood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err="1"/>
              <a:t>s</a:t>
            </a:r>
            <a:r>
              <a:rPr lang="en-US" altLang="zh-CN" sz="2800" dirty="0" err="1" smtClean="0"/>
              <a:t>h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ip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ospf</a:t>
            </a:r>
            <a:r>
              <a:rPr lang="en-US" altLang="zh-CN" sz="2800" dirty="0" smtClean="0"/>
              <a:t> neighbor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验收要求</a:t>
            </a:r>
            <a:endParaRPr lang="zh-CN" altLang="zh-CN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678363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自己设计网络拓扑结构，实现上面的两个实验，不得少于四台路由器；自己设计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地址；（</a:t>
            </a:r>
            <a:r>
              <a:rPr lang="en-US" altLang="zh-CN" sz="2800" dirty="0">
                <a:solidFill>
                  <a:srgbClr val="FF0000"/>
                </a:solidFill>
              </a:rPr>
              <a:t> IP</a:t>
            </a:r>
            <a:r>
              <a:rPr lang="zh-CN" altLang="en-US" sz="2800" dirty="0">
                <a:solidFill>
                  <a:srgbClr val="FF0000"/>
                </a:solidFill>
              </a:rPr>
              <a:t>地址第一位</a:t>
            </a:r>
            <a:r>
              <a:rPr lang="zh-CN" altLang="en-US" sz="2800" dirty="0" smtClean="0">
                <a:solidFill>
                  <a:srgbClr val="FF0000"/>
                </a:solidFill>
              </a:rPr>
              <a:t>是</a:t>
            </a:r>
            <a:r>
              <a:rPr lang="en-US" altLang="zh-CN" sz="2800" dirty="0" smtClean="0">
                <a:solidFill>
                  <a:srgbClr val="FF0000"/>
                </a:solidFill>
              </a:rPr>
              <a:t>204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</a:rPr>
              <a:t>第二位是学号后三位</a:t>
            </a:r>
            <a:r>
              <a:rPr lang="en-US" altLang="zh-CN" sz="2800" dirty="0">
                <a:solidFill>
                  <a:srgbClr val="FF0000"/>
                </a:solidFill>
              </a:rPr>
              <a:t>%255 </a:t>
            </a:r>
            <a:r>
              <a:rPr lang="zh-CN" altLang="en-US" sz="2800" dirty="0" smtClean="0"/>
              <a:t>）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不同网络中的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能够互相</a:t>
            </a:r>
            <a:r>
              <a:rPr lang="en-US" altLang="zh-CN" sz="2800" dirty="0" smtClean="0"/>
              <a:t>ping</a:t>
            </a:r>
            <a:r>
              <a:rPr lang="zh-CN" altLang="en-US" sz="2800" dirty="0" smtClean="0"/>
              <a:t>通；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各个路由器的路由表都正确。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能够改变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地址，修改拓扑结构；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验收</a:t>
            </a:r>
            <a:r>
              <a:rPr lang="en-US" altLang="zh-CN" sz="2800" dirty="0" smtClean="0"/>
              <a:t>RIP</a:t>
            </a:r>
            <a:r>
              <a:rPr lang="zh-CN" altLang="en-US" sz="2800" dirty="0" smtClean="0"/>
              <a:t>（截图</a:t>
            </a:r>
            <a:r>
              <a:rPr lang="zh-CN" altLang="en-US" sz="2800" dirty="0" smtClean="0"/>
              <a:t>），现场</a:t>
            </a:r>
            <a:r>
              <a:rPr lang="zh-CN" altLang="en-US" sz="2800" dirty="0" smtClean="0"/>
              <a:t>验收</a:t>
            </a:r>
            <a:r>
              <a:rPr lang="en-US" altLang="zh-CN" sz="2800" dirty="0" smtClean="0"/>
              <a:t>OSPF</a:t>
            </a:r>
            <a:r>
              <a:rPr lang="zh-CN" altLang="en-US" sz="2800" dirty="0" smtClean="0"/>
              <a:t>，需要针对自己截获的消息分析工作流程；</a:t>
            </a:r>
            <a:endParaRPr lang="en-US" altLang="zh-CN" sz="2800" dirty="0" smtClean="0"/>
          </a:p>
          <a:p>
            <a:pPr eaLnBrk="1" hangingPunct="1"/>
            <a:r>
              <a:rPr lang="en-US" altLang="zh-CN" sz="2800" dirty="0" smtClean="0"/>
              <a:t>11</a:t>
            </a:r>
            <a:r>
              <a:rPr lang="zh-CN" altLang="en-US" sz="2800" dirty="0" smtClean="0"/>
              <a:t>月</a:t>
            </a:r>
            <a:r>
              <a:rPr lang="en-US" altLang="zh-CN" sz="2800" dirty="0" smtClean="0"/>
              <a:t>6</a:t>
            </a:r>
            <a:r>
              <a:rPr lang="zh-CN" altLang="en-US" sz="2800" dirty="0" smtClean="0"/>
              <a:t>日上午</a:t>
            </a:r>
            <a:r>
              <a:rPr lang="en-US" altLang="zh-CN" sz="2800" dirty="0" smtClean="0"/>
              <a:t>7:50-8:40</a:t>
            </a:r>
            <a:r>
              <a:rPr lang="zh-CN" altLang="en-US" sz="2800" dirty="0" smtClean="0"/>
              <a:t>在</a:t>
            </a:r>
            <a:r>
              <a:rPr lang="zh-CN" altLang="en-US" sz="2800" dirty="0"/>
              <a:t>外训</a:t>
            </a:r>
            <a:r>
              <a:rPr lang="zh-CN" altLang="en-US" sz="2800" dirty="0" smtClean="0"/>
              <a:t>楼</a:t>
            </a:r>
            <a:r>
              <a:rPr lang="en-US" altLang="zh-CN" sz="2800" dirty="0" smtClean="0"/>
              <a:t>301</a:t>
            </a:r>
            <a:r>
              <a:rPr lang="zh-CN" altLang="en-US" sz="2800" dirty="0" smtClean="0"/>
              <a:t>进行</a:t>
            </a:r>
            <a:r>
              <a:rPr lang="zh-CN" altLang="en-US" sz="2800" dirty="0" smtClean="0"/>
              <a:t>验收。</a:t>
            </a:r>
            <a:endParaRPr lang="en-US" altLang="zh-CN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Dynagen </a:t>
            </a:r>
            <a:r>
              <a:rPr lang="zh-CN" altLang="en-US" smtClean="0"/>
              <a:t>（</a:t>
            </a:r>
            <a:r>
              <a:rPr lang="en-US" altLang="zh-CN" smtClean="0"/>
              <a:t>.net</a:t>
            </a:r>
            <a:r>
              <a:rPr lang="zh-CN" altLang="en-US" smtClean="0"/>
              <a:t>）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34388" cy="54498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zh-CN" sz="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err="1" smtClean="0"/>
              <a:t>autostart</a:t>
            </a:r>
            <a:r>
              <a:rPr lang="en-US" altLang="zh-CN" sz="1900" dirty="0" smtClean="0"/>
              <a:t>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[localhost]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port = 7200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err="1" smtClean="0"/>
              <a:t>udp</a:t>
            </a:r>
            <a:r>
              <a:rPr lang="en-US" altLang="zh-CN" sz="1900" dirty="0" smtClean="0"/>
              <a:t> = 10000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err="1" smtClean="0"/>
              <a:t>workingdir</a:t>
            </a:r>
            <a:r>
              <a:rPr lang="en-US" altLang="zh-CN" sz="1900" dirty="0" smtClean="0"/>
              <a:t> = ..\</a:t>
            </a:r>
            <a:r>
              <a:rPr lang="en-US" altLang="zh-CN" sz="1900" dirty="0" err="1" smtClean="0"/>
              <a:t>tmp</a:t>
            </a:r>
            <a:r>
              <a:rPr lang="en-US" altLang="zh-CN" sz="1900" dirty="0" smtClean="0"/>
              <a:t>\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9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[[router R1]]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image = ..\</a:t>
            </a:r>
            <a:r>
              <a:rPr lang="en-US" altLang="zh-CN" sz="1900" dirty="0" err="1" smtClean="0"/>
              <a:t>ios</a:t>
            </a:r>
            <a:r>
              <a:rPr lang="en-US" altLang="zh-CN" sz="1900" dirty="0" smtClean="0"/>
              <a:t>\unzip-c7200-is-mz.122-37.bin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model = 7200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console = 3001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</a:t>
            </a:r>
            <a:r>
              <a:rPr lang="en-US" altLang="zh-CN" sz="1900" dirty="0" err="1" smtClean="0"/>
              <a:t>npe</a:t>
            </a:r>
            <a:r>
              <a:rPr lang="en-US" altLang="zh-CN" sz="1900" dirty="0" smtClean="0"/>
              <a:t> = npe-400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ram = 64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</a:t>
            </a:r>
            <a:r>
              <a:rPr lang="en-US" altLang="zh-CN" sz="1900" dirty="0" err="1" smtClean="0"/>
              <a:t>confreg</a:t>
            </a:r>
            <a:r>
              <a:rPr lang="en-US" altLang="zh-CN" sz="1900" dirty="0" smtClean="0"/>
              <a:t> = 0x2102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</a:t>
            </a:r>
            <a:r>
              <a:rPr lang="en-US" altLang="zh-CN" sz="1900" dirty="0" err="1" smtClean="0"/>
              <a:t>exec_area</a:t>
            </a:r>
            <a:r>
              <a:rPr lang="en-US" altLang="zh-CN" sz="1900" dirty="0" smtClean="0"/>
              <a:t> = 64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</a:t>
            </a:r>
            <a:r>
              <a:rPr lang="en-US" altLang="zh-CN" sz="1900" dirty="0" err="1" smtClean="0"/>
              <a:t>mmap</a:t>
            </a:r>
            <a:r>
              <a:rPr lang="en-US" altLang="zh-CN" sz="1900" dirty="0" smtClean="0"/>
              <a:t>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slot0 = PA-C7200-IO-FE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slot1 = PA-4T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f0/0 = PC1 f0/0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900" dirty="0" smtClean="0"/>
              <a:t>    s1/1 = R2 s1/0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[[router R2]]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image = ..\</a:t>
            </a:r>
            <a:r>
              <a:rPr lang="en-US" altLang="zh-CN" sz="2400" dirty="0" err="1" smtClean="0"/>
              <a:t>ios</a:t>
            </a:r>
            <a:r>
              <a:rPr lang="en-US" altLang="zh-CN" sz="2400" dirty="0" smtClean="0"/>
              <a:t>\unzip-c7200-is-mz.122-37.bin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model = 7200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console = 3002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npe</a:t>
            </a:r>
            <a:r>
              <a:rPr lang="en-US" altLang="zh-CN" sz="2400" dirty="0" smtClean="0"/>
              <a:t> = npe-400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ram = 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confreg</a:t>
            </a:r>
            <a:r>
              <a:rPr lang="en-US" altLang="zh-CN" sz="2400" dirty="0" smtClean="0"/>
              <a:t> = 0x2102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exec_area</a:t>
            </a:r>
            <a:r>
              <a:rPr lang="en-US" altLang="zh-CN" sz="2400" dirty="0" smtClean="0"/>
              <a:t> = 64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/>
              <a:t>mmap</a:t>
            </a:r>
            <a:r>
              <a:rPr lang="en-US" altLang="zh-CN" sz="2400" dirty="0" smtClean="0"/>
              <a:t> = false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slot0 = PA-C7200-IO-FE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slot1 = PA-4T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smtClean="0"/>
              <a:t>    f0/0 = PC2 f0/0</a:t>
            </a:r>
          </a:p>
          <a:p>
            <a:pPr eaLnBrk="1" hangingPunct="1">
              <a:lnSpc>
                <a:spcPct val="90000"/>
              </a:lnSpc>
            </a:pPr>
            <a:endParaRPr lang="en-US" altLang="zh-CN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[[router PC1]]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model = 2621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ram =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image = ..\</a:t>
            </a:r>
            <a:r>
              <a:rPr lang="en-US" altLang="zh-CN" sz="2000" dirty="0" err="1" smtClean="0"/>
              <a:t>ios</a:t>
            </a:r>
            <a:r>
              <a:rPr lang="en-US" altLang="zh-CN" sz="2000" dirty="0" smtClean="0"/>
              <a:t>\unzip-c2600-i-mz.121-3.T.bin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mmap</a:t>
            </a:r>
            <a:r>
              <a:rPr lang="en-US" altLang="zh-CN" sz="2000" dirty="0" smtClean="0"/>
              <a:t>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confreg</a:t>
            </a:r>
            <a:r>
              <a:rPr lang="en-US" altLang="zh-CN" sz="2000" dirty="0" smtClean="0"/>
              <a:t> = 0x2102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console = 3003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[[router PC2]]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model = 2621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ram = 20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image = ..\</a:t>
            </a:r>
            <a:r>
              <a:rPr lang="en-US" altLang="zh-CN" sz="2000" dirty="0" err="1" smtClean="0"/>
              <a:t>ios</a:t>
            </a:r>
            <a:r>
              <a:rPr lang="en-US" altLang="zh-CN" sz="2000" dirty="0" smtClean="0"/>
              <a:t>\unzip-c2600-i-mz.121-3.T.bin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mmap</a:t>
            </a:r>
            <a:r>
              <a:rPr lang="en-US" altLang="zh-CN" sz="2000" dirty="0" smtClean="0"/>
              <a:t> = False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</a:t>
            </a:r>
            <a:r>
              <a:rPr lang="en-US" altLang="zh-CN" sz="2000" dirty="0" err="1" smtClean="0"/>
              <a:t>confreg</a:t>
            </a:r>
            <a:r>
              <a:rPr lang="en-US" altLang="zh-CN" sz="2000" dirty="0" smtClean="0"/>
              <a:t> = 0x2102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 smtClean="0"/>
              <a:t>	console = 3004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设备简介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3238"/>
            <a:ext cx="7772400" cy="46085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smtClean="0"/>
              <a:t>C7200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Slot 0: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C7200-IO-FE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C7200-IO-2FE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2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  <a:r>
              <a:rPr lang="en-US" altLang="zh-CN" sz="1400" smtClean="0"/>
              <a:t>(DynamipsGUI 2.3 </a:t>
            </a:r>
            <a:r>
              <a:rPr lang="zh-CN" altLang="en-US" sz="1400" smtClean="0"/>
              <a:t>里面没有这个选项</a:t>
            </a:r>
            <a:r>
              <a:rPr lang="en-US" altLang="zh-CN" sz="1400" smtClean="0"/>
              <a:t>,</a:t>
            </a:r>
            <a:r>
              <a:rPr lang="zh-CN" altLang="en-US" sz="1400" smtClean="0"/>
              <a:t>想用只有自己添加了</a:t>
            </a:r>
            <a:r>
              <a:rPr lang="en-US" altLang="zh-CN" sz="1400" smtClean="0"/>
              <a:t>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C7200-IO-GE-E &lt;------&gt; </a:t>
            </a:r>
            <a:r>
              <a:rPr lang="zh-CN" altLang="en-US" sz="1400" smtClean="0"/>
              <a:t>插这个卡以后会同时出现</a:t>
            </a:r>
            <a:r>
              <a:rPr lang="en-US" altLang="zh-CN" sz="1400" smtClean="0"/>
              <a:t>2 </a:t>
            </a:r>
            <a:r>
              <a:rPr lang="zh-CN" altLang="en-US" sz="1400" smtClean="0"/>
              <a:t>个端口</a:t>
            </a:r>
            <a:r>
              <a:rPr lang="en-US" altLang="zh-CN" sz="1400" smtClean="0"/>
              <a:t>,Ethernet0/0 </a:t>
            </a:r>
            <a:r>
              <a:rPr lang="zh-CN" altLang="en-US" sz="1400" smtClean="0"/>
              <a:t>和</a:t>
            </a:r>
            <a:r>
              <a:rPr lang="en-US" altLang="zh-CN" sz="1400" smtClean="0"/>
              <a:t>GigabitEthernet0/0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400" smtClean="0"/>
              <a:t>注意</a:t>
            </a:r>
            <a:r>
              <a:rPr lang="en-US" altLang="zh-CN" sz="1400" smtClean="0"/>
              <a:t>:</a:t>
            </a:r>
            <a:r>
              <a:rPr lang="zh-CN" altLang="en-US" sz="1400" smtClean="0"/>
              <a:t>这三个卡只允许插在</a:t>
            </a:r>
            <a:r>
              <a:rPr lang="en-US" altLang="zh-CN" sz="1400" smtClean="0"/>
              <a:t>Slot0 </a:t>
            </a:r>
            <a:r>
              <a:rPr lang="zh-CN" altLang="en-US" sz="1400" smtClean="0"/>
              <a:t>口</a:t>
            </a:r>
            <a:r>
              <a:rPr lang="en-US" altLang="zh-CN" sz="1400" smtClean="0"/>
              <a:t>,</a:t>
            </a:r>
            <a:r>
              <a:rPr lang="zh-CN" altLang="en-US" sz="1400" smtClean="0"/>
              <a:t>如果插入后面的</a:t>
            </a:r>
            <a:r>
              <a:rPr lang="en-US" altLang="zh-CN" sz="1400" smtClean="0"/>
              <a:t>slot </a:t>
            </a:r>
            <a:r>
              <a:rPr lang="zh-CN" altLang="en-US" sz="1400" smtClean="0"/>
              <a:t>口是无效的</a:t>
            </a:r>
            <a:r>
              <a:rPr lang="en-US" altLang="zh-CN" sz="140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smtClean="0"/>
              <a:t>Slot 1-5: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PA-2FE-TX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2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PA-FE-TX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Fastethernet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PA-4E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4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PA-4T+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4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serial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PA-8E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8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PA-8T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8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serial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PA-A1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ATM port adapter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PA-GE 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GigabitEthernet </a:t>
            </a:r>
            <a:r>
              <a:rPr lang="zh-CN" altLang="en-US" sz="1400" smtClean="0"/>
              <a:t>接口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400" smtClean="0"/>
              <a:t>PA-POS-OC3&lt;------&gt; </a:t>
            </a:r>
            <a:r>
              <a:rPr lang="zh-CN" altLang="en-US" sz="1400" smtClean="0"/>
              <a:t>支持</a:t>
            </a:r>
            <a:r>
              <a:rPr lang="en-US" altLang="zh-CN" sz="1400" smtClean="0"/>
              <a:t>1 </a:t>
            </a:r>
            <a:r>
              <a:rPr lang="zh-CN" altLang="en-US" sz="1400" smtClean="0"/>
              <a:t>个</a:t>
            </a:r>
            <a:r>
              <a:rPr lang="en-US" altLang="zh-CN" sz="1400" smtClean="0"/>
              <a:t>Packet Over SONET/SDH </a:t>
            </a:r>
            <a:r>
              <a:rPr lang="zh-CN" altLang="en-US" sz="1400" smtClean="0"/>
              <a:t>接口</a:t>
            </a:r>
            <a:r>
              <a:rPr lang="en-US" altLang="zh-CN" sz="1400" smtClean="0"/>
              <a:t>(</a:t>
            </a:r>
            <a:r>
              <a:rPr lang="zh-CN" altLang="en-US" sz="1400" smtClean="0"/>
              <a:t>用于更高速度的接口</a:t>
            </a:r>
            <a:r>
              <a:rPr lang="en-US" altLang="zh-CN" sz="1400" smtClean="0"/>
              <a:t>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c2600(2610/2611/2620/2621/2610XM/2620XM/2650XM)</a:t>
            </a:r>
          </a:p>
          <a:p>
            <a:pPr lvl="1" eaLnBrk="1" hangingPunct="1"/>
            <a:r>
              <a:rPr lang="en-US" altLang="zh-CN" sz="2400" smtClean="0"/>
              <a:t>NM-16ESW 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16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Fastethernet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NM-1E 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1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NM-1FE-TX&lt;------&gt;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1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Fastethernet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NM-4E &lt;------&gt; 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4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CISCO2600-MB-2E&lt;------&gt;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2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Ethernet </a:t>
            </a:r>
            <a:r>
              <a:rPr lang="zh-CN" altLang="en-US" sz="2400" smtClean="0"/>
              <a:t>接口</a:t>
            </a:r>
          </a:p>
          <a:p>
            <a:pPr lvl="1" eaLnBrk="1" hangingPunct="1"/>
            <a:r>
              <a:rPr lang="en-US" altLang="zh-CN" sz="2400" smtClean="0"/>
              <a:t>CISCO2600-MB-2FE&lt;------&gt;</a:t>
            </a:r>
            <a:r>
              <a:rPr lang="zh-CN" altLang="en-US" sz="2400" smtClean="0"/>
              <a:t>支持</a:t>
            </a:r>
            <a:r>
              <a:rPr lang="en-US" altLang="zh-CN" sz="2400" smtClean="0"/>
              <a:t>2 </a:t>
            </a:r>
            <a:r>
              <a:rPr lang="zh-CN" altLang="en-US" sz="2400" smtClean="0"/>
              <a:t>个</a:t>
            </a:r>
            <a:r>
              <a:rPr lang="en-US" altLang="zh-CN" sz="2400" smtClean="0"/>
              <a:t>Fastethernet </a:t>
            </a:r>
            <a:r>
              <a:rPr lang="zh-CN" altLang="en-US" sz="2400" smtClean="0"/>
              <a:t>接口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C3600(3620/3640/3660)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NM-16ESW &lt;------&gt; 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16 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Fastethernet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交换模块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在使用此模块做交换实验时候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请使用</a:t>
            </a:r>
            <a:r>
              <a:rPr lang="en-US" altLang="zh-CN" sz="1600" dirty="0" smtClean="0"/>
              <a:t>no </a:t>
            </a:r>
            <a:r>
              <a:rPr lang="en-US" altLang="zh-CN" sz="1600" dirty="0" err="1" smtClean="0"/>
              <a:t>ip</a:t>
            </a:r>
            <a:r>
              <a:rPr lang="en-US" altLang="zh-CN" sz="1600" dirty="0" smtClean="0"/>
              <a:t> routing </a:t>
            </a:r>
            <a:r>
              <a:rPr lang="zh-CN" altLang="en-US" sz="1600" dirty="0" smtClean="0"/>
              <a:t>关闭端口路由</a:t>
            </a:r>
            <a:r>
              <a:rPr lang="en-US" altLang="zh-CN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NM-1E &lt;------&gt; 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Ethernet </a:t>
            </a:r>
            <a:r>
              <a:rPr lang="zh-CN" altLang="en-US" sz="1600" dirty="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NM-1FE-TX&lt;------&gt; 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Fastethernet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NM-4E &lt;------&gt; 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Ethernet </a:t>
            </a:r>
            <a:r>
              <a:rPr lang="zh-CN" altLang="en-US" sz="1600" dirty="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NM-4T &lt;------&gt; 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serial </a:t>
            </a:r>
            <a:r>
              <a:rPr lang="zh-CN" altLang="en-US" sz="1600" dirty="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Leopard-2FE&lt;------&gt;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Fastethernet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接口</a:t>
            </a:r>
            <a:r>
              <a:rPr lang="en-US" altLang="zh-CN" sz="1600" dirty="0" smtClean="0"/>
              <a:t>(3660 </a:t>
            </a:r>
            <a:r>
              <a:rPr lang="zh-CN" altLang="en-US" sz="1600" dirty="0" smtClean="0"/>
              <a:t>专用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并且只能在</a:t>
            </a:r>
            <a:r>
              <a:rPr lang="en-US" altLang="zh-CN" sz="1600" dirty="0" smtClean="0"/>
              <a:t>slot 0 </a:t>
            </a:r>
            <a:r>
              <a:rPr lang="zh-CN" altLang="en-US" sz="1600" dirty="0" smtClean="0"/>
              <a:t>下使用</a:t>
            </a:r>
            <a:r>
              <a:rPr lang="en-US" altLang="zh-CN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600" dirty="0" smtClean="0"/>
              <a:t>注意</a:t>
            </a:r>
            <a:r>
              <a:rPr lang="en-US" altLang="zh-CN" sz="1600" dirty="0" smtClean="0"/>
              <a:t>:3620 </a:t>
            </a:r>
            <a:r>
              <a:rPr lang="zh-CN" altLang="en-US" sz="1600" dirty="0" smtClean="0"/>
              <a:t>只能使用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slot,3640 </a:t>
            </a:r>
            <a:r>
              <a:rPr lang="zh-CN" altLang="en-US" sz="1600" dirty="0" smtClean="0"/>
              <a:t>可以使用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slot,</a:t>
            </a:r>
            <a:r>
              <a:rPr lang="zh-CN" altLang="en-US" sz="1600" dirty="0" smtClean="0"/>
              <a:t>除</a:t>
            </a:r>
            <a:r>
              <a:rPr lang="en-US" altLang="zh-CN" sz="1600" dirty="0" smtClean="0"/>
              <a:t>Leopard-2FE </a:t>
            </a:r>
            <a:r>
              <a:rPr lang="zh-CN" altLang="en-US" sz="1600" dirty="0" smtClean="0"/>
              <a:t>模块做了限制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其他模块没有做限制插具体哪个</a:t>
            </a:r>
            <a:r>
              <a:rPr lang="en-US" altLang="zh-CN" sz="1600" dirty="0" smtClean="0"/>
              <a:t>slot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dirty="0" smtClean="0"/>
              <a:t>c3725/c3745/c2691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GT96100-FE &lt;------&gt;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2 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Fastethernet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只限制在</a:t>
            </a:r>
            <a:r>
              <a:rPr lang="en-US" altLang="zh-CN" sz="1600" dirty="0" smtClean="0"/>
              <a:t>slot 0)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NM-16ESW &lt;------&gt;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16 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Fastethernet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接口</a:t>
            </a:r>
            <a:r>
              <a:rPr lang="en-US" altLang="zh-CN" sz="1600" dirty="0" smtClean="0"/>
              <a:t>(</a:t>
            </a:r>
            <a:r>
              <a:rPr lang="zh-CN" altLang="en-US" sz="1600" dirty="0" smtClean="0"/>
              <a:t>不做重复说明</a:t>
            </a:r>
            <a:r>
              <a:rPr lang="en-US" altLang="zh-CN" sz="1600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NM-1FE-TX &lt;------&gt;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个</a:t>
            </a:r>
            <a:r>
              <a:rPr lang="en-US" altLang="zh-CN" sz="1600" dirty="0" err="1" smtClean="0"/>
              <a:t>Fastethernet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接口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 dirty="0" smtClean="0"/>
              <a:t>NM-4T &lt;------&gt;</a:t>
            </a:r>
            <a:r>
              <a:rPr lang="zh-CN" altLang="en-US" sz="1600" dirty="0" smtClean="0"/>
              <a:t>支持</a:t>
            </a:r>
            <a:r>
              <a:rPr lang="en-US" altLang="zh-CN" sz="1600" dirty="0" smtClean="0"/>
              <a:t>4 </a:t>
            </a:r>
            <a:r>
              <a:rPr lang="zh-CN" altLang="en-US" sz="1600" dirty="0" smtClean="0"/>
              <a:t>个</a:t>
            </a:r>
            <a:r>
              <a:rPr lang="en-US" altLang="zh-CN" sz="1600" dirty="0" smtClean="0"/>
              <a:t>serial </a:t>
            </a:r>
            <a:r>
              <a:rPr lang="zh-CN" altLang="en-US" sz="1600" dirty="0" smtClean="0"/>
              <a:t>接口</a:t>
            </a:r>
          </a:p>
          <a:p>
            <a:pPr eaLnBrk="1" hangingPunct="1">
              <a:lnSpc>
                <a:spcPct val="80000"/>
              </a:lnSpc>
            </a:pPr>
            <a:endParaRPr lang="en-US" altLang="zh-CN" sz="1800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拓扑图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0" y="2743200"/>
          <a:ext cx="8964613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Visio" r:id="rId3" imgW="9707228" imgH="2185988" progId="Visio.Drawing.11">
                  <p:embed/>
                </p:oleObj>
              </mc:Choice>
              <mc:Fallback>
                <p:oleObj name="Visio" r:id="rId3" imgW="9707228" imgH="218598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43200"/>
                        <a:ext cx="8964613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实验二回顾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设备之间已经连接好，必须配置指定的接口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端口配置完成后一定要激活，</a:t>
            </a:r>
            <a:r>
              <a:rPr lang="en-US" altLang="zh-CN" sz="2800" dirty="0" smtClean="0"/>
              <a:t>no shutdown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串口连接时，配上时钟的一段就是</a:t>
            </a:r>
            <a:r>
              <a:rPr lang="en-US" altLang="zh-CN" sz="2800" dirty="0" smtClean="0"/>
              <a:t>DCE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串口上如果不配置</a:t>
            </a:r>
            <a:r>
              <a:rPr lang="en-US" altLang="zh-CN" sz="2800" dirty="0" err="1" smtClean="0"/>
              <a:t>ppp</a:t>
            </a:r>
            <a:r>
              <a:rPr lang="zh-CN" altLang="en-US" sz="2800" dirty="0" smtClean="0"/>
              <a:t>协议，默认的数据链路层是</a:t>
            </a:r>
            <a:r>
              <a:rPr lang="en-US" altLang="zh-CN" sz="2800" dirty="0" smtClean="0"/>
              <a:t>HDLC</a:t>
            </a:r>
            <a:r>
              <a:rPr lang="zh-CN" altLang="en-US" sz="2800" dirty="0" smtClean="0"/>
              <a:t>协议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每个接口的配置要进入到该接口下进行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当配置错误时，在配置完整的命令前加</a:t>
            </a:r>
            <a:r>
              <a:rPr lang="en-US" altLang="zh-CN" sz="2800" dirty="0" smtClean="0"/>
              <a:t>no</a:t>
            </a:r>
            <a:r>
              <a:rPr lang="zh-CN" altLang="en-US" sz="2800" dirty="0" smtClean="0"/>
              <a:t>即可去掉该配置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err="1" smtClean="0"/>
              <a:t>ip</a:t>
            </a:r>
            <a:r>
              <a:rPr lang="en-US" altLang="zh-CN" sz="2400" dirty="0" smtClean="0"/>
              <a:t> add 1.1.1.1 255.0.0.0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 smtClean="0"/>
              <a:t>no </a:t>
            </a:r>
            <a:r>
              <a:rPr lang="en-US" altLang="zh-CN" sz="2400" dirty="0" err="1" smtClean="0"/>
              <a:t>ip</a:t>
            </a:r>
            <a:r>
              <a:rPr lang="en-US" altLang="zh-CN" sz="2400" dirty="0" smtClean="0"/>
              <a:t> add 1.1.1.1 255.0.0.0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 smtClean="0"/>
              <a:t>PC1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PC2</a:t>
            </a:r>
            <a:r>
              <a:rPr lang="zh-CN" altLang="en-US" sz="2800" dirty="0" smtClean="0"/>
              <a:t>也要配置路由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 smtClean="0"/>
              <a:t>在拓扑控制台中，大小写敏感，</a:t>
            </a:r>
            <a:r>
              <a:rPr lang="en-US" altLang="zh-CN" sz="2800" dirty="0" smtClean="0"/>
              <a:t>start PC1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实验三内容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在上一次实验的基础上实现</a:t>
            </a:r>
            <a:r>
              <a:rPr lang="en-US" altLang="zh-CN" sz="2400" dirty="0" smtClean="0"/>
              <a:t>RIP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OSPF</a:t>
            </a:r>
            <a:r>
              <a:rPr lang="zh-CN" altLang="en-US" sz="2400" dirty="0" smtClean="0"/>
              <a:t>路由协议</a:t>
            </a:r>
          </a:p>
          <a:p>
            <a:pPr eaLnBrk="1" hangingPunct="1"/>
            <a:r>
              <a:rPr lang="zh-CN" altLang="en-US" sz="2400" dirty="0" smtClean="0"/>
              <a:t>自己设计网络物理拓扑和逻辑网段，并在其上实现</a:t>
            </a:r>
            <a:r>
              <a:rPr lang="en-US" altLang="zh-CN" sz="2400" dirty="0" smtClean="0"/>
              <a:t>RIP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OSPF</a:t>
            </a:r>
            <a:r>
              <a:rPr lang="zh-CN" altLang="en-US" sz="2400" dirty="0" smtClean="0"/>
              <a:t>协议（</a:t>
            </a:r>
            <a:r>
              <a:rPr lang="zh-CN" altLang="en-US" sz="2400" dirty="0" smtClean="0">
                <a:solidFill>
                  <a:srgbClr val="FF0000"/>
                </a:solidFill>
              </a:rPr>
              <a:t>不能少于</a:t>
            </a:r>
            <a:r>
              <a:rPr lang="en-US" altLang="zh-CN" sz="2400" dirty="0" smtClean="0">
                <a:solidFill>
                  <a:srgbClr val="FF0000"/>
                </a:solidFill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</a:rPr>
              <a:t>台路由器，要求</a:t>
            </a:r>
            <a:r>
              <a:rPr lang="en-US" altLang="zh-CN" sz="2400" dirty="0" smtClean="0">
                <a:solidFill>
                  <a:srgbClr val="FF0000"/>
                </a:solidFill>
              </a:rPr>
              <a:t>IP</a:t>
            </a:r>
            <a:r>
              <a:rPr lang="zh-CN" altLang="en-US" sz="2400" dirty="0" smtClean="0">
                <a:solidFill>
                  <a:srgbClr val="FF0000"/>
                </a:solidFill>
              </a:rPr>
              <a:t>地址第一位是</a:t>
            </a:r>
            <a:r>
              <a:rPr lang="en-US" altLang="zh-CN" sz="2400" dirty="0" smtClean="0">
                <a:solidFill>
                  <a:srgbClr val="FF0000"/>
                </a:solidFill>
              </a:rPr>
              <a:t>204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</a:rPr>
              <a:t>第二位是学号后三位</a:t>
            </a:r>
            <a:r>
              <a:rPr lang="en-US" altLang="zh-CN" sz="2400" dirty="0" smtClean="0">
                <a:solidFill>
                  <a:srgbClr val="FF0000"/>
                </a:solidFill>
              </a:rPr>
              <a:t>%255</a:t>
            </a:r>
            <a:r>
              <a:rPr lang="zh-CN" altLang="en-US" sz="2400" dirty="0" smtClean="0"/>
              <a:t>）</a:t>
            </a:r>
          </a:p>
          <a:p>
            <a:pPr eaLnBrk="1" hangingPunct="1"/>
            <a:r>
              <a:rPr lang="zh-CN" altLang="en-US" sz="2400" dirty="0" smtClean="0"/>
              <a:t>通过</a:t>
            </a:r>
            <a:r>
              <a:rPr lang="en-US" altLang="zh-CN" sz="2400" dirty="0" smtClean="0"/>
              <a:t>debug</a:t>
            </a:r>
            <a:r>
              <a:rPr lang="zh-CN" altLang="en-US" sz="2400" dirty="0" smtClean="0"/>
              <a:t>信息详细描述</a:t>
            </a:r>
            <a:r>
              <a:rPr lang="en-US" altLang="zh-CN" sz="2400" dirty="0" smtClean="0"/>
              <a:t>RIP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OSPF</a:t>
            </a:r>
            <a:r>
              <a:rPr lang="zh-CN" altLang="en-US" sz="2400" dirty="0" smtClean="0"/>
              <a:t>协议的工作过程，包括初始信息交互、路由计算、链路故障处理等部分。（</a:t>
            </a:r>
            <a:r>
              <a:rPr lang="zh-CN" altLang="en-US" sz="2400" dirty="0" smtClean="0">
                <a:solidFill>
                  <a:srgbClr val="FF0000"/>
                </a:solidFill>
              </a:rPr>
              <a:t>要修改部分链路，观察工作过程</a:t>
            </a:r>
            <a:r>
              <a:rPr lang="zh-CN" altLang="en-US" sz="2400" dirty="0" smtClean="0"/>
              <a:t>）</a:t>
            </a:r>
          </a:p>
          <a:p>
            <a:pPr eaLnBrk="1" hangingPunct="1"/>
            <a:r>
              <a:rPr lang="en-US" altLang="zh-CN" sz="2400" dirty="0" smtClean="0"/>
              <a:t>RIP</a:t>
            </a:r>
            <a:r>
              <a:rPr lang="zh-CN" altLang="en-US" sz="2400" dirty="0" smtClean="0"/>
              <a:t>协议中观察没有配置水平分割和配置水平分割后协议的工作流程，和路由消息传递方式； （</a:t>
            </a:r>
            <a:r>
              <a:rPr lang="zh-CN" altLang="en-US" sz="2400" dirty="0" smtClean="0">
                <a:solidFill>
                  <a:srgbClr val="FF0000"/>
                </a:solidFill>
              </a:rPr>
              <a:t>要修改部分链路，观察区别，默认有水平分割</a:t>
            </a:r>
            <a:r>
              <a:rPr lang="zh-CN" altLang="en-US" sz="2400" dirty="0" smtClean="0"/>
              <a:t>）</a:t>
            </a:r>
          </a:p>
          <a:p>
            <a:pPr eaLnBrk="1" hangingPunct="1"/>
            <a:r>
              <a:rPr lang="en-US" altLang="zh-CN" sz="2400" dirty="0" smtClean="0"/>
              <a:t>OSPF</a:t>
            </a:r>
            <a:r>
              <a:rPr lang="zh-CN" altLang="en-US" sz="2400" dirty="0" smtClean="0"/>
              <a:t>中数据库同步信息的格式和同步对象？链路改变信息如何发送，具体格式（</a:t>
            </a:r>
            <a:r>
              <a:rPr lang="zh-CN" altLang="en-US" sz="2400" dirty="0" smtClean="0">
                <a:solidFill>
                  <a:srgbClr val="FF0000"/>
                </a:solidFill>
              </a:rPr>
              <a:t>要修改部分链路，观察消息传递过程</a:t>
            </a:r>
            <a:r>
              <a:rPr lang="zh-CN" altLang="en-US" sz="2400" dirty="0" smtClean="0"/>
              <a:t>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）实验中，采用</a:t>
            </a:r>
            <a:r>
              <a:rPr lang="zh-CN" altLang="en-US" sz="2400" dirty="0" smtClean="0">
                <a:solidFill>
                  <a:srgbClr val="FF0000"/>
                </a:solidFill>
              </a:rPr>
              <a:t>下一跳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转发接口</a:t>
            </a:r>
            <a:r>
              <a:rPr lang="zh-CN" altLang="en-US" sz="2400" dirty="0" smtClean="0"/>
              <a:t>这两种方式配置</a:t>
            </a:r>
            <a:r>
              <a:rPr lang="en-US" altLang="zh-CN" sz="2400" dirty="0" smtClean="0"/>
              <a:t>PC1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PC2</a:t>
            </a:r>
            <a:r>
              <a:rPr lang="zh-CN" altLang="en-US" sz="2400" dirty="0" smtClean="0"/>
              <a:t>的静态路由有什么区别？会导致在你的拓扑结构中从</a:t>
            </a:r>
            <a:r>
              <a:rPr lang="en-US" altLang="zh-CN" sz="2400" dirty="0" smtClean="0"/>
              <a:t>PC1 ping PC2</a:t>
            </a:r>
            <a:r>
              <a:rPr lang="zh-CN" altLang="en-US" sz="2400" dirty="0" smtClean="0"/>
              <a:t>时的丢包数有什么变化？需要用你的拓扑中</a:t>
            </a:r>
            <a:r>
              <a:rPr lang="en-US" altLang="zh-CN" sz="2400" dirty="0" smtClean="0"/>
              <a:t>PC1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PC2</a:t>
            </a:r>
            <a:r>
              <a:rPr lang="zh-CN" altLang="en-US" sz="2400" dirty="0" smtClean="0"/>
              <a:t>的</a:t>
            </a:r>
            <a:r>
              <a:rPr lang="en-US" altLang="zh-CN" sz="2400" dirty="0" err="1" smtClean="0"/>
              <a:t>arp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表和路由表中的内容来解释，要附截图。（</a:t>
            </a:r>
            <a:r>
              <a:rPr lang="en-US" altLang="zh-CN" sz="2400" dirty="0" smtClean="0"/>
              <a:t> PC1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PC2</a:t>
            </a:r>
            <a:r>
              <a:rPr lang="zh-CN" altLang="en-US" sz="2400" dirty="0" smtClean="0"/>
              <a:t>间隔至少两台路由器）</a:t>
            </a:r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）对照所截获的消息，说明</a:t>
            </a:r>
            <a:r>
              <a:rPr lang="en-US" altLang="zh-CN" sz="2400" dirty="0" smtClean="0"/>
              <a:t>RIP</a:t>
            </a:r>
            <a:r>
              <a:rPr lang="zh-CN" altLang="en-US" sz="2400" dirty="0" smtClean="0"/>
              <a:t>协议有无水平分割的工作流程；以及</a:t>
            </a:r>
            <a:r>
              <a:rPr lang="en-US" altLang="zh-CN" sz="2400" dirty="0" smtClean="0"/>
              <a:t>OSPF</a:t>
            </a:r>
            <a:r>
              <a:rPr lang="zh-CN" altLang="en-US" sz="2400" dirty="0" smtClean="0"/>
              <a:t>协议在点对点网络和广播型网络上工作流程。附截图和对消息的说明。</a:t>
            </a:r>
            <a:endParaRPr lang="en-US" altLang="zh-CN" sz="2400" dirty="0" smtClean="0"/>
          </a:p>
          <a:p>
            <a:pPr eaLnBrk="1" hangingPunct="1">
              <a:buFontTx/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）写出在你的拓扑中，数据包从某台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发送给其他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完整过程（这两台</a:t>
            </a:r>
            <a:r>
              <a:rPr lang="en-US" altLang="zh-CN" sz="2400" dirty="0" smtClean="0"/>
              <a:t>PC</a:t>
            </a:r>
            <a:r>
              <a:rPr lang="zh-CN" altLang="en-US" sz="2400" dirty="0" smtClean="0"/>
              <a:t>机间要跨越两台以上的路由器），包括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在</a:t>
            </a:r>
            <a:r>
              <a:rPr lang="zh-CN" altLang="en-US" sz="2400" dirty="0" smtClean="0">
                <a:solidFill>
                  <a:srgbClr val="FF0000"/>
                </a:solidFill>
              </a:rPr>
              <a:t>网络内发送数据包</a:t>
            </a:r>
            <a:r>
              <a:rPr lang="zh-CN" altLang="en-US" sz="2400" dirty="0" smtClean="0"/>
              <a:t>的过程和跨越网络时</a:t>
            </a:r>
            <a:r>
              <a:rPr lang="zh-CN" altLang="en-US" sz="2400" dirty="0" smtClean="0">
                <a:solidFill>
                  <a:srgbClr val="FF0000"/>
                </a:solidFill>
              </a:rPr>
              <a:t>路由器的处理过程</a:t>
            </a:r>
            <a:r>
              <a:rPr lang="zh-CN" altLang="en-US" sz="2400" dirty="0" smtClean="0"/>
              <a:t>，附相关截图。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371600"/>
            <a:ext cx="8001000" cy="5486400"/>
          </a:xfrm>
        </p:spPr>
        <p:txBody>
          <a:bodyPr/>
          <a:lstStyle/>
          <a:p>
            <a:pPr eaLnBrk="1" hangingPunct="1"/>
            <a:r>
              <a:rPr lang="zh-CN" altLang="en-US" sz="2800" dirty="0" smtClean="0"/>
              <a:t>配置</a:t>
            </a:r>
            <a:r>
              <a:rPr lang="en-US" altLang="zh-CN" sz="2800" dirty="0" smtClean="0"/>
              <a:t>RIP</a:t>
            </a:r>
          </a:p>
          <a:p>
            <a:pPr eaLnBrk="1" hangingPunct="1"/>
            <a:r>
              <a:rPr lang="en-US" altLang="zh-CN" sz="2800" dirty="0" err="1"/>
              <a:t>c</a:t>
            </a:r>
            <a:r>
              <a:rPr lang="en-US" altLang="zh-CN" sz="2800" dirty="0" err="1" smtClean="0"/>
              <a:t>onf</a:t>
            </a:r>
            <a:endParaRPr lang="en-US" altLang="zh-CN" sz="2800" dirty="0" smtClean="0"/>
          </a:p>
          <a:p>
            <a:pPr lvl="1" eaLnBrk="1" hangingPunct="1"/>
            <a:r>
              <a:rPr lang="en-US" altLang="zh-CN" sz="2400" dirty="0" smtClean="0"/>
              <a:t>R2 </a:t>
            </a:r>
            <a:r>
              <a:rPr lang="zh-CN" altLang="en-US" sz="2400" dirty="0" smtClean="0"/>
              <a:t>配置：</a:t>
            </a:r>
            <a:endParaRPr lang="en-US" altLang="zh-CN" sz="2400" dirty="0" smtClean="0"/>
          </a:p>
          <a:p>
            <a:pPr marL="457200" lvl="1" indent="0" eaLnBrk="1" hangingPunct="1">
              <a:buNone/>
            </a:pPr>
            <a:r>
              <a:rPr lang="en-US" altLang="zh-CN" sz="2400" dirty="0"/>
              <a:t>r</a:t>
            </a:r>
            <a:r>
              <a:rPr lang="en-US" altLang="zh-CN" sz="2400" dirty="0" smtClean="0"/>
              <a:t>outer rip</a:t>
            </a:r>
          </a:p>
          <a:p>
            <a:pPr marL="457200" lvl="1" indent="0" eaLnBrk="1" hangingPunct="1">
              <a:buNone/>
            </a:pPr>
            <a:r>
              <a:rPr lang="en-US" altLang="zh-CN" sz="2400" dirty="0" smtClean="0"/>
              <a:t>version 2</a:t>
            </a:r>
          </a:p>
          <a:p>
            <a:pPr marL="457200" lvl="1" indent="0" eaLnBrk="1" hangingPunct="1">
              <a:buNone/>
            </a:pPr>
            <a:r>
              <a:rPr lang="en-US" altLang="zh-CN" sz="2400" dirty="0" smtClean="0"/>
              <a:t>network 1.0.0.0</a:t>
            </a:r>
          </a:p>
          <a:p>
            <a:pPr marL="457200" lvl="1" indent="0" eaLnBrk="1" hangingPunct="1">
              <a:buNone/>
            </a:pPr>
            <a:r>
              <a:rPr lang="en-US" altLang="zh-CN" sz="2400" dirty="0" smtClean="0"/>
              <a:t>network 3.0.0.0</a:t>
            </a:r>
          </a:p>
          <a:p>
            <a:pPr marL="457200" lvl="1" indent="0" eaLnBrk="1" hangingPunct="1">
              <a:buNone/>
            </a:pPr>
            <a:r>
              <a:rPr lang="en-US" altLang="zh-CN" sz="2400" dirty="0" smtClean="0"/>
              <a:t>neighbor 1.1.1.1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R1 </a:t>
            </a:r>
            <a:r>
              <a:rPr lang="zh-CN" altLang="en-US" dirty="0" smtClean="0"/>
              <a:t>配置：</a:t>
            </a: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 err="1" smtClean="0"/>
              <a:t>conf</a:t>
            </a:r>
            <a:endParaRPr lang="en-US" altLang="zh-CN" dirty="0" smtClean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Router rip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version 2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network 1.0.0.0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network 2.0.0.0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zh-CN" dirty="0" smtClean="0"/>
              <a:t>neighbor 1.1.1.2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d</a:t>
            </a:r>
            <a:r>
              <a:rPr lang="en-US" altLang="zh-CN" dirty="0" smtClean="0"/>
              <a:t>ebug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rip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/>
              <a:t>no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</a:t>
            </a:r>
            <a:r>
              <a:rPr lang="en-US" altLang="zh-CN" dirty="0" smtClean="0"/>
              <a:t>split-horizon</a:t>
            </a:r>
            <a:r>
              <a:rPr lang="zh-CN" altLang="en-US" dirty="0" smtClean="0"/>
              <a:t>（在</a:t>
            </a:r>
            <a:r>
              <a:rPr lang="en-US" altLang="zh-CN" dirty="0" smtClean="0"/>
              <a:t>s1/1</a:t>
            </a:r>
            <a:r>
              <a:rPr lang="zh-CN" altLang="en-US" dirty="0" smtClean="0"/>
              <a:t>中）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</a:t>
            </a:r>
            <a:r>
              <a:rPr lang="en-US" altLang="zh-CN" dirty="0" smtClean="0"/>
              <a:t>how </a:t>
            </a:r>
            <a:r>
              <a:rPr lang="en-US" altLang="zh-CN" dirty="0" err="1" smtClean="0"/>
              <a:t>ip</a:t>
            </a:r>
            <a:r>
              <a:rPr lang="en-US" altLang="zh-CN" dirty="0" smtClean="0"/>
              <a:t> route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R 1.1.1.1 [120/2] via 2.1.1.1, 00:00:02, s0/0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OSPF</a:t>
            </a:r>
            <a:r>
              <a:rPr lang="zh-CN" altLang="en-US" smtClean="0"/>
              <a:t>配置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先去除</a:t>
            </a:r>
            <a:r>
              <a:rPr lang="en-US" altLang="zh-CN" dirty="0" smtClean="0"/>
              <a:t>RIP</a:t>
            </a:r>
          </a:p>
          <a:p>
            <a:pPr eaLnBrk="1" hangingPunct="1"/>
            <a:r>
              <a:rPr lang="en-US" altLang="zh-CN" dirty="0" err="1"/>
              <a:t>c</a:t>
            </a:r>
            <a:r>
              <a:rPr lang="en-US" altLang="zh-CN" dirty="0" err="1" smtClean="0"/>
              <a:t>onf</a:t>
            </a:r>
            <a:endParaRPr lang="en-US" altLang="zh-CN" dirty="0" smtClean="0"/>
          </a:p>
          <a:p>
            <a:pPr eaLnBrk="1" hangingPunct="1"/>
            <a:r>
              <a:rPr lang="en-US" altLang="zh-CN" dirty="0"/>
              <a:t>n</a:t>
            </a:r>
            <a:r>
              <a:rPr lang="en-US" altLang="zh-CN" dirty="0" smtClean="0"/>
              <a:t>o router rip</a:t>
            </a:r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2767</TotalTime>
  <Words>1188</Words>
  <Application>Microsoft Office PowerPoint</Application>
  <PresentationFormat>全屏显示(4:3)</PresentationFormat>
  <Paragraphs>168</Paragraphs>
  <Slides>18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宋体</vt:lpstr>
      <vt:lpstr>Arial</vt:lpstr>
      <vt:lpstr>默认设计模板</vt:lpstr>
      <vt:lpstr>Visio</vt:lpstr>
      <vt:lpstr>实验三 RIP和OSPF路由协议的配置及协议流程分析</vt:lpstr>
      <vt:lpstr>拓扑图</vt:lpstr>
      <vt:lpstr>实验二回顾</vt:lpstr>
      <vt:lpstr>实验三内容</vt:lpstr>
      <vt:lpstr>思考题</vt:lpstr>
      <vt:lpstr>PowerPoint 演示文稿</vt:lpstr>
      <vt:lpstr>PowerPoint 演示文稿</vt:lpstr>
      <vt:lpstr>PowerPoint 演示文稿</vt:lpstr>
      <vt:lpstr>OSPF配置</vt:lpstr>
      <vt:lpstr>R1</vt:lpstr>
      <vt:lpstr>R2</vt:lpstr>
      <vt:lpstr>验收要求</vt:lpstr>
      <vt:lpstr>Dynagen （.net）</vt:lpstr>
      <vt:lpstr>PowerPoint 演示文稿</vt:lpstr>
      <vt:lpstr>PowerPoint 演示文稿</vt:lpstr>
      <vt:lpstr>设备简介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lixu</dc:creator>
  <cp:lastModifiedBy>zhhy_bupt@tom.com</cp:lastModifiedBy>
  <cp:revision>72</cp:revision>
  <cp:lastPrinted>1601-01-01T00:00:00Z</cp:lastPrinted>
  <dcterms:created xsi:type="dcterms:W3CDTF">1601-01-01T00:00:00Z</dcterms:created>
  <dcterms:modified xsi:type="dcterms:W3CDTF">2024-10-29T13:47:59Z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