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88" r:id="rId4"/>
    <p:sldId id="257" r:id="rId5"/>
    <p:sldId id="259" r:id="rId6"/>
    <p:sldId id="261" r:id="rId7"/>
    <p:sldId id="260" r:id="rId8"/>
    <p:sldId id="263" r:id="rId9"/>
    <p:sldId id="264" r:id="rId10"/>
    <p:sldId id="266" r:id="rId11"/>
    <p:sldId id="275" r:id="rId12"/>
    <p:sldId id="265" r:id="rId13"/>
    <p:sldId id="267" r:id="rId14"/>
    <p:sldId id="282" r:id="rId15"/>
    <p:sldId id="268" r:id="rId16"/>
    <p:sldId id="274" r:id="rId17"/>
    <p:sldId id="281" r:id="rId18"/>
    <p:sldId id="269" r:id="rId19"/>
    <p:sldId id="287" r:id="rId20"/>
    <p:sldId id="277" r:id="rId21"/>
    <p:sldId id="276" r:id="rId22"/>
    <p:sldId id="278" r:id="rId23"/>
    <p:sldId id="279" r:id="rId24"/>
    <p:sldId id="286" r:id="rId25"/>
    <p:sldId id="283" r:id="rId26"/>
    <p:sldId id="284" r:id="rId27"/>
    <p:sldId id="285" r:id="rId28"/>
    <p:sldId id="289" r:id="rId29"/>
    <p:sldId id="290" r:id="rId30"/>
    <p:sldId id="291" r:id="rId31"/>
    <p:sldId id="292" r:id="rId32"/>
    <p:sldId id="272" r:id="rId33"/>
    <p:sldId id="273" r:id="rId34"/>
    <p:sldId id="271" r:id="rId35"/>
    <p:sldId id="280" r:id="rId36"/>
    <p:sldId id="262" r:id="rId37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186" autoAdjust="0"/>
  </p:normalViewPr>
  <p:slideViewPr>
    <p:cSldViewPr snapToGrid="0">
      <p:cViewPr varScale="1">
        <p:scale>
          <a:sx n="109" d="100"/>
          <a:sy n="109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s://www.python.org/downloads/mac-osx/" TargetMode="External"/><Relationship Id="rId1" Type="http://schemas.openxmlformats.org/officeDocument/2006/relationships/hyperlink" Target="https://sourceforge.net/projects/portable-python/files/Portable%20Python%203.7/Portable%20Python-3.7.7%20x64.exe/downloa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code.visualstudio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基础知识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内置数据类型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Text </a:t>
            </a:r>
            <a:r>
              <a:rPr lang="en-US" altLang="zh-CN" sz="2000" smtClean="0"/>
              <a:t>Type: </a:t>
            </a:r>
            <a:r>
              <a:rPr lang="en-US" altLang="zh-CN" sz="2000" smtClean="0">
                <a:solidFill>
                  <a:srgbClr val="FF0000"/>
                </a:solidFill>
              </a:rPr>
              <a:t>str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Numeric </a:t>
            </a:r>
            <a:r>
              <a:rPr lang="en-US" altLang="zh-CN" sz="2000" smtClean="0"/>
              <a:t>Types: </a:t>
            </a:r>
            <a:r>
              <a:rPr lang="en-US" altLang="zh-CN" sz="2000" smtClean="0">
                <a:solidFill>
                  <a:srgbClr val="FF0000"/>
                </a:solidFill>
              </a:rPr>
              <a:t>int</a:t>
            </a:r>
            <a:r>
              <a:rPr lang="en-US" altLang="zh-CN" sz="2000">
                <a:solidFill>
                  <a:srgbClr val="FF0000"/>
                </a:solidFill>
              </a:rPr>
              <a:t>, float, complex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Sequence </a:t>
            </a:r>
            <a:r>
              <a:rPr lang="en-US" altLang="zh-CN" sz="2000" smtClean="0"/>
              <a:t>Types: </a:t>
            </a:r>
            <a:r>
              <a:rPr lang="en-US" altLang="zh-CN" sz="2000" smtClean="0">
                <a:solidFill>
                  <a:srgbClr val="FF0000"/>
                </a:solidFill>
              </a:rPr>
              <a:t>list</a:t>
            </a:r>
            <a:r>
              <a:rPr lang="en-US" altLang="zh-CN" sz="2000">
                <a:solidFill>
                  <a:srgbClr val="FF0000"/>
                </a:solidFill>
              </a:rPr>
              <a:t>, tuple, range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Mapping </a:t>
            </a:r>
            <a:r>
              <a:rPr lang="en-US" altLang="zh-CN" sz="2000" smtClean="0"/>
              <a:t>Type: </a:t>
            </a:r>
            <a:r>
              <a:rPr lang="en-US" altLang="zh-CN" sz="2000" smtClean="0">
                <a:solidFill>
                  <a:srgbClr val="FF0000"/>
                </a:solidFill>
              </a:rPr>
              <a:t>dict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Set </a:t>
            </a:r>
            <a:r>
              <a:rPr lang="en-US" altLang="zh-CN" sz="2000" smtClean="0"/>
              <a:t>Types: </a:t>
            </a:r>
            <a:r>
              <a:rPr lang="en-US" altLang="zh-CN" sz="2000" smtClean="0">
                <a:solidFill>
                  <a:srgbClr val="FF0000"/>
                </a:solidFill>
              </a:rPr>
              <a:t>set</a:t>
            </a:r>
            <a:r>
              <a:rPr lang="en-US" altLang="zh-CN" sz="2000">
                <a:solidFill>
                  <a:srgbClr val="FF0000"/>
                </a:solidFill>
              </a:rPr>
              <a:t>, frozenset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Boolean Type:	</a:t>
            </a:r>
            <a:r>
              <a:rPr lang="en-US" altLang="zh-CN" sz="2000">
                <a:solidFill>
                  <a:srgbClr val="FF0000"/>
                </a:solidFill>
              </a:rPr>
              <a:t>bool</a:t>
            </a:r>
            <a:endParaRPr lang="en-US" altLang="zh-CN" sz="2000">
              <a:solidFill>
                <a:srgbClr val="FF0000"/>
              </a:solidFill>
            </a:endParaRPr>
          </a:p>
          <a:p>
            <a:r>
              <a:rPr lang="en-US" altLang="zh-CN" sz="2000"/>
              <a:t>Binary </a:t>
            </a:r>
            <a:r>
              <a:rPr lang="en-US" altLang="zh-CN" sz="2000" smtClean="0"/>
              <a:t>Types: </a:t>
            </a:r>
            <a:r>
              <a:rPr lang="en-US" altLang="zh-CN" sz="2000" smtClean="0">
                <a:solidFill>
                  <a:srgbClr val="FF0000"/>
                </a:solidFill>
              </a:rPr>
              <a:t>bytes</a:t>
            </a:r>
            <a:r>
              <a:rPr lang="en-US" altLang="zh-CN" sz="2000">
                <a:solidFill>
                  <a:srgbClr val="FF0000"/>
                </a:solidFill>
              </a:rPr>
              <a:t>, bytearray, memoryview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5735" y="4364122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 = 5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print(type(x))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latin typeface="Consolas" panose="020B0609020204030204" pitchFamily="49" charset="0"/>
              </a:rPr>
              <a:t>整数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十进制：</a:t>
            </a:r>
            <a:r>
              <a:rPr lang="en-US" altLang="zh-CN" smtClean="0">
                <a:latin typeface="Consolas" panose="020B0609020204030204" pitchFamily="49" charset="0"/>
              </a:rPr>
              <a:t>1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100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-800, 0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二进制：</a:t>
            </a:r>
            <a:r>
              <a:rPr lang="en-US" altLang="zh-CN" smtClean="0">
                <a:latin typeface="Consolas" panose="020B0609020204030204" pitchFamily="49" charset="0"/>
              </a:rPr>
              <a:t>0b1000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八进制：</a:t>
            </a:r>
            <a:r>
              <a:rPr lang="en-US" altLang="zh-CN" smtClean="0">
                <a:latin typeface="Consolas" panose="020B0609020204030204" pitchFamily="49" charset="0"/>
              </a:rPr>
              <a:t>0o711</a:t>
            </a:r>
            <a:r>
              <a:rPr lang="zh-CN" altLang="en-US" smtClean="0">
                <a:latin typeface="Consolas" panose="020B0609020204030204" pitchFamily="49" charset="0"/>
              </a:rPr>
              <a:t>，等等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十六进制：</a:t>
            </a:r>
            <a:r>
              <a:rPr lang="en-US" altLang="zh-CN" smtClean="0">
                <a:latin typeface="Consolas" panose="020B0609020204030204" pitchFamily="49" charset="0"/>
              </a:rPr>
              <a:t>0xff00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0xa5b6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</a:rPr>
              <a:t>对于很大的数</a:t>
            </a:r>
            <a:r>
              <a:rPr lang="zh-CN" altLang="en-US" smtClean="0">
                <a:latin typeface="Consolas" panose="020B0609020204030204" pitchFamily="49" charset="0"/>
              </a:rPr>
              <a:t>，允许</a:t>
            </a:r>
            <a:r>
              <a:rPr lang="zh-CN" altLang="en-US">
                <a:latin typeface="Consolas" panose="020B0609020204030204" pitchFamily="49" charset="0"/>
              </a:rPr>
              <a:t>在数字中间以</a:t>
            </a:r>
            <a:r>
              <a:rPr lang="en-US" altLang="zh-CN">
                <a:latin typeface="Consolas" panose="020B0609020204030204" pitchFamily="49" charset="0"/>
              </a:rPr>
              <a:t>_</a:t>
            </a:r>
            <a:r>
              <a:rPr lang="zh-CN" altLang="en-US">
                <a:latin typeface="Consolas" panose="020B0609020204030204" pitchFamily="49" charset="0"/>
              </a:rPr>
              <a:t>分隔，因此，写成</a:t>
            </a:r>
            <a:r>
              <a:rPr lang="en-US" altLang="zh-CN">
                <a:latin typeface="Consolas" panose="020B0609020204030204" pitchFamily="49" charset="0"/>
              </a:rPr>
              <a:t>10_000_000_000</a:t>
            </a:r>
            <a:r>
              <a:rPr lang="zh-CN" altLang="en-US">
                <a:latin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</a:rPr>
              <a:t>10000000000</a:t>
            </a:r>
            <a:r>
              <a:rPr lang="zh-CN" altLang="en-US">
                <a:latin typeface="Consolas" panose="020B0609020204030204" pitchFamily="49" charset="0"/>
              </a:rPr>
              <a:t>是完全一样的。十六进制数也可以写成</a:t>
            </a:r>
            <a:r>
              <a:rPr lang="en-US" altLang="zh-CN" smtClean="0">
                <a:latin typeface="Consolas" panose="020B0609020204030204" pitchFamily="49" charset="0"/>
              </a:rPr>
              <a:t>0xa1b2_c3d4</a:t>
            </a:r>
            <a:r>
              <a:rPr lang="zh-CN" altLang="en-US" smtClean="0">
                <a:latin typeface="Consolas" panose="020B0609020204030204" pitchFamily="49" charset="0"/>
              </a:rPr>
              <a:t>。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 smtClean="0">
                <a:latin typeface="Consolas" panose="020B0609020204030204" pitchFamily="49" charset="0"/>
              </a:rPr>
              <a:t>浮点数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一般写法：</a:t>
            </a:r>
            <a:r>
              <a:rPr lang="en-US" altLang="zh-CN" smtClean="0">
                <a:latin typeface="Consolas" panose="020B0609020204030204" pitchFamily="49" charset="0"/>
              </a:rPr>
              <a:t>1.23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3.14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  <a:p>
            <a:pPr lvl="1"/>
            <a:r>
              <a:rPr lang="zh-CN" altLang="en-US" smtClean="0">
                <a:latin typeface="Consolas" panose="020B0609020204030204" pitchFamily="49" charset="0"/>
              </a:rPr>
              <a:t>科学计数法：</a:t>
            </a:r>
            <a:r>
              <a:rPr lang="en-US" altLang="zh-CN" smtClean="0">
                <a:latin typeface="Consolas" panose="020B0609020204030204" pitchFamily="49" charset="0"/>
              </a:rPr>
              <a:t>1.23e9</a:t>
            </a:r>
            <a:r>
              <a:rPr lang="zh-CN" altLang="en-US" smtClean="0">
                <a:latin typeface="Consolas" panose="020B0609020204030204" pitchFamily="49" charset="0"/>
              </a:rPr>
              <a:t>，</a:t>
            </a:r>
            <a:r>
              <a:rPr lang="en-US" altLang="zh-CN" smtClean="0">
                <a:latin typeface="Consolas" panose="020B0609020204030204" pitchFamily="49" charset="0"/>
              </a:rPr>
              <a:t>1.2e-5</a:t>
            </a:r>
            <a:r>
              <a:rPr lang="zh-CN" altLang="en-US" smtClean="0">
                <a:latin typeface="Consolas" panose="020B0609020204030204" pitchFamily="49" charset="0"/>
              </a:rPr>
              <a:t>，等等。</a:t>
            </a:r>
            <a:endParaRPr lang="en-US" altLang="zh-CN" smtClean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True and 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True and 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False and 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5 &gt; 3 and 3 &gt; 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968387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布尔值：</a:t>
            </a:r>
            <a:r>
              <a:rPr lang="en-US" altLang="zh-CN" smtClean="0"/>
              <a:t>True</a:t>
            </a:r>
            <a:r>
              <a:rPr lang="zh-CN" altLang="en-US" smtClean="0"/>
              <a:t>，</a:t>
            </a:r>
            <a:r>
              <a:rPr lang="en-US" altLang="zh-CN" smtClean="0"/>
              <a:t>False</a:t>
            </a:r>
            <a:r>
              <a:rPr lang="zh-CN" altLang="en-US"/>
              <a:t>（注意大小写）。布尔值可以用</a:t>
            </a:r>
            <a:r>
              <a:rPr lang="en-US" altLang="zh-CN"/>
              <a:t>and</a:t>
            </a:r>
            <a:r>
              <a:rPr lang="zh-CN" altLang="en-US"/>
              <a:t>、</a:t>
            </a:r>
            <a:r>
              <a:rPr lang="en-US" altLang="zh-CN"/>
              <a:t>or</a:t>
            </a:r>
            <a:r>
              <a:rPr lang="zh-CN" altLang="en-US"/>
              <a:t>和</a:t>
            </a:r>
            <a:r>
              <a:rPr lang="en-US" altLang="zh-CN"/>
              <a:t>not</a:t>
            </a:r>
            <a:r>
              <a:rPr lang="zh-CN" altLang="en-US"/>
              <a:t>运算。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3323781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True or 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True or 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False or 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5 &gt; 3 or 1 &gt; 3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2" y="533647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not 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not 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not 1 &gt; 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基本数据类型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135603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0 is None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None is None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968387"/>
            <a:ext cx="113802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空值：空值是</a:t>
            </a:r>
            <a:r>
              <a:rPr lang="en-US" altLang="zh-CN"/>
              <a:t>Python</a:t>
            </a:r>
            <a:r>
              <a:rPr lang="zh-CN" altLang="en-US"/>
              <a:t>里一个特殊的值，用</a:t>
            </a:r>
            <a:r>
              <a:rPr lang="en-US" altLang="zh-CN"/>
              <a:t>None</a:t>
            </a:r>
            <a:r>
              <a:rPr lang="zh-CN" altLang="en-US"/>
              <a:t>表示。</a:t>
            </a:r>
            <a:r>
              <a:rPr lang="en-US" altLang="zh-CN"/>
              <a:t>None</a:t>
            </a:r>
            <a:r>
              <a:rPr lang="zh-CN" altLang="en-US"/>
              <a:t>不能理解为</a:t>
            </a:r>
            <a:r>
              <a:rPr lang="en-US" altLang="zh-CN"/>
              <a:t>0</a:t>
            </a:r>
            <a:r>
              <a:rPr lang="zh-CN" altLang="en-US" smtClean="0"/>
              <a:t>，</a:t>
            </a:r>
            <a:r>
              <a:rPr lang="en-US" altLang="zh-CN" smtClean="0"/>
              <a:t>None</a:t>
            </a:r>
            <a:r>
              <a:rPr lang="zh-CN" altLang="en-US"/>
              <a:t>是一个特殊的空值。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2864483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print("I'm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.")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I'm ok.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print('I\'m learning\nPython.')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I'm learning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Python.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print('\\\n\\')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7965" y="2509118"/>
            <a:ext cx="113802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字符串：字符串是以单引号</a:t>
            </a:r>
            <a:r>
              <a:rPr lang="en-US" altLang="zh-CN"/>
              <a:t>'</a:t>
            </a:r>
            <a:r>
              <a:rPr lang="zh-CN" altLang="en-US"/>
              <a:t>或双引号</a:t>
            </a:r>
            <a:r>
              <a:rPr lang="en-US" altLang="zh-CN"/>
              <a:t>"</a:t>
            </a:r>
            <a:r>
              <a:rPr lang="zh-CN" altLang="en-US"/>
              <a:t>括起来的任意文本。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77965" y="533647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print('''line1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line2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line3''')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line1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line2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line3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7965" y="4894662"/>
            <a:ext cx="113802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如果字符串内部有很多换行，用</a:t>
            </a:r>
            <a:r>
              <a:rPr lang="en-US" altLang="zh-CN"/>
              <a:t>\n</a:t>
            </a:r>
            <a:r>
              <a:rPr lang="zh-CN" altLang="en-US"/>
              <a:t>写在一行里不好阅读，为了简化，</a:t>
            </a:r>
            <a:r>
              <a:rPr lang="en-US" altLang="zh-CN"/>
              <a:t>Python</a:t>
            </a:r>
            <a:r>
              <a:rPr lang="zh-CN" altLang="en-US"/>
              <a:t>允许用</a:t>
            </a:r>
            <a:r>
              <a:rPr lang="en-US" altLang="zh-CN"/>
              <a:t>'''...'''</a:t>
            </a:r>
            <a:r>
              <a:rPr lang="zh-CN" altLang="en-US"/>
              <a:t>的格式表示多行</a:t>
            </a:r>
            <a:r>
              <a:rPr lang="zh-CN" altLang="en-US" smtClean="0"/>
              <a:t>内容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字符串和编码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135603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ord('A')</a:t>
            </a:r>
            <a:endParaRPr lang="da-DK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65</a:t>
            </a:r>
            <a:endParaRPr lang="da-DK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ord('</a:t>
            </a:r>
            <a:r>
              <a:rPr lang="zh-CN" altLang="da-DK" sz="1400">
                <a:solidFill>
                  <a:srgbClr val="000000"/>
                </a:solidFill>
                <a:latin typeface="Consolas" panose="020B0609020204030204" pitchFamily="49" charset="0"/>
              </a:rPr>
              <a:t>中</a:t>
            </a:r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  <a:endParaRPr lang="da-DK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20013</a:t>
            </a:r>
            <a:endParaRPr lang="da-DK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chr(66)</a:t>
            </a:r>
            <a:endParaRPr lang="da-DK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'B'</a:t>
            </a:r>
            <a:endParaRPr lang="da-DK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chr(25991)</a:t>
            </a:r>
            <a:endParaRPr lang="da-DK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da-DK" sz="1400">
                <a:solidFill>
                  <a:srgbClr val="000000"/>
                </a:solidFill>
                <a:latin typeface="Consolas" panose="020B0609020204030204" pitchFamily="49" charset="0"/>
              </a:rPr>
              <a:t>文</a:t>
            </a:r>
            <a:r>
              <a:rPr lang="da-DK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3" y="968387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单个字符的编码，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ord()</a:t>
            </a:r>
            <a:r>
              <a:rPr lang="zh-CN" altLang="en-US"/>
              <a:t>函数获取字符的整数表示，</a:t>
            </a:r>
            <a:r>
              <a:rPr lang="en-US" altLang="zh-CN"/>
              <a:t>chr()</a:t>
            </a:r>
            <a:r>
              <a:rPr lang="zh-CN" altLang="en-US"/>
              <a:t>函数把编码转换为对应的</a:t>
            </a:r>
            <a:r>
              <a:rPr lang="zh-CN" altLang="en-US" smtClean="0"/>
              <a:t>字符。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367795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'\u4e2d\u6587'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2" y="3330162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</a:t>
            </a:r>
            <a:r>
              <a:rPr lang="zh-CN" altLang="en-US"/>
              <a:t>知道字符的整数编码，还可以用十六进制这么写</a:t>
            </a:r>
            <a:r>
              <a:rPr lang="en-US" altLang="zh-CN" smtClean="0"/>
              <a:t>str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4960992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'ABC'.encode('ascii')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b'ABC'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'.encode('utf-8')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b'\xe4\xb8\xad\xe6\x96\x87'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'.encode('ascii')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UnicodeEncodeError: 'ascii' codec can't encode characters in position 0-1: ordinal not in range(128)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2" y="4309267"/>
            <a:ext cx="10673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纯英文的</a:t>
            </a:r>
            <a:r>
              <a:rPr lang="en-US" altLang="zh-CN"/>
              <a:t>str</a:t>
            </a:r>
            <a:r>
              <a:rPr lang="zh-CN" altLang="en-US"/>
              <a:t>可以用</a:t>
            </a:r>
            <a:r>
              <a:rPr lang="en-US" altLang="zh-CN"/>
              <a:t>ASCII</a:t>
            </a:r>
            <a:r>
              <a:rPr lang="zh-CN" altLang="en-US"/>
              <a:t>编码为</a:t>
            </a:r>
            <a:r>
              <a:rPr lang="en-US" altLang="zh-CN"/>
              <a:t>bytes</a:t>
            </a:r>
            <a:r>
              <a:rPr lang="zh-CN" altLang="en-US"/>
              <a:t>，内容是一样的，含有中文的</a:t>
            </a:r>
            <a:r>
              <a:rPr lang="en-US" altLang="zh-CN"/>
              <a:t>str</a:t>
            </a:r>
            <a:r>
              <a:rPr lang="zh-CN" altLang="en-US"/>
              <a:t>可以用</a:t>
            </a:r>
            <a:r>
              <a:rPr lang="en-US" altLang="zh-CN"/>
              <a:t>UTF-8</a:t>
            </a:r>
            <a:r>
              <a:rPr lang="zh-CN" altLang="en-US"/>
              <a:t>编码为</a:t>
            </a:r>
            <a:r>
              <a:rPr lang="en-US" altLang="zh-CN"/>
              <a:t>bytes</a:t>
            </a:r>
            <a:r>
              <a:rPr lang="zh-CN" altLang="en-US"/>
              <a:t>。含有中文的</a:t>
            </a:r>
            <a:r>
              <a:rPr lang="en-US" altLang="zh-CN"/>
              <a:t>str</a:t>
            </a:r>
            <a:r>
              <a:rPr lang="zh-CN" altLang="en-US"/>
              <a:t>无法用</a:t>
            </a:r>
            <a:r>
              <a:rPr lang="en-US" altLang="zh-CN"/>
              <a:t>ASCII</a:t>
            </a:r>
            <a:r>
              <a:rPr lang="zh-CN" altLang="en-US"/>
              <a:t>编码，因为中文编码的范围超过了</a:t>
            </a:r>
            <a:r>
              <a:rPr lang="en-US" altLang="zh-CN"/>
              <a:t>ASCII</a:t>
            </a:r>
            <a:r>
              <a:rPr lang="zh-CN" altLang="en-US"/>
              <a:t>编码的范围，</a:t>
            </a:r>
            <a:r>
              <a:rPr lang="en-US" altLang="zh-CN"/>
              <a:t>Python</a:t>
            </a:r>
            <a:r>
              <a:rPr lang="zh-CN" altLang="en-US"/>
              <a:t>会报错。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字符串和编码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1286334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b'ABC'.decode('ascii')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'ABC'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b'\xe4\xb8\xad\xe6\x96\x87'.decode('utf-8')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中文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955589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如果从</a:t>
            </a:r>
            <a:r>
              <a:rPr lang="zh-CN" altLang="en-US"/>
              <a:t>网络或磁盘上读取了字节流，那么读到的数据就是</a:t>
            </a:r>
            <a:r>
              <a:rPr lang="en-US" altLang="zh-CN"/>
              <a:t>bytes</a:t>
            </a:r>
            <a:r>
              <a:rPr lang="zh-CN" altLang="en-US"/>
              <a:t>。要把</a:t>
            </a:r>
            <a:r>
              <a:rPr lang="en-US" altLang="zh-CN"/>
              <a:t>bytes</a:t>
            </a:r>
            <a:r>
              <a:rPr lang="zh-CN" altLang="en-US"/>
              <a:t>变为</a:t>
            </a:r>
            <a:r>
              <a:rPr lang="en-US" altLang="zh-CN"/>
              <a:t>str</a:t>
            </a:r>
            <a:r>
              <a:rPr lang="zh-CN" altLang="en-US"/>
              <a:t>，就需要用</a:t>
            </a:r>
            <a:r>
              <a:rPr lang="en-US" altLang="zh-CN"/>
              <a:t>decode()</a:t>
            </a:r>
            <a:r>
              <a:rPr lang="zh-CN" altLang="en-US" smtClean="0"/>
              <a:t>方法。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2901931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b'\xe4\xb8\xad\xff'.decode('utf-8')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UnicodeDecodeError: 'utf-8' codec can't decode byte 0xff in position 3: invalid start byte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1" y="2571186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</a:t>
            </a:r>
            <a:r>
              <a:rPr lang="en-US" altLang="zh-CN"/>
              <a:t>bytes</a:t>
            </a:r>
            <a:r>
              <a:rPr lang="zh-CN" altLang="en-US"/>
              <a:t>中包含无法解码的字节，</a:t>
            </a:r>
            <a:r>
              <a:rPr lang="en-US" altLang="zh-CN"/>
              <a:t>decode()</a:t>
            </a:r>
            <a:r>
              <a:rPr lang="zh-CN" altLang="en-US"/>
              <a:t>方法会报</a:t>
            </a:r>
            <a:r>
              <a:rPr lang="zh-CN" altLang="en-US" smtClean="0"/>
              <a:t>错。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4517528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b'\xe4\xb8\xad\xff'.decode('utf-8', errors='ignore')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中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1" y="4186783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</a:t>
            </a:r>
            <a:r>
              <a:rPr lang="en-US" altLang="zh-CN"/>
              <a:t>bytes</a:t>
            </a:r>
            <a:r>
              <a:rPr lang="zh-CN" altLang="en-US"/>
              <a:t>中只有一小部分无效的字节，可以传入</a:t>
            </a:r>
            <a:r>
              <a:rPr lang="en-US" altLang="zh-CN"/>
              <a:t>errors</a:t>
            </a:r>
            <a:r>
              <a:rPr lang="en-US" altLang="zh-CN" smtClean="0"/>
              <a:t>=‘ignore’</a:t>
            </a:r>
            <a:r>
              <a:rPr lang="zh-CN" altLang="en-US" smtClean="0"/>
              <a:t>忽略</a:t>
            </a:r>
            <a:r>
              <a:rPr lang="zh-CN" altLang="en-US"/>
              <a:t>错误的</a:t>
            </a:r>
            <a:r>
              <a:rPr lang="zh-CN" altLang="en-US" smtClean="0"/>
              <a:t>字节。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字符串和编码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4530979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"a\xac\u1234\u20ac\U00008000"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#     ^^^^ two-digit hex escape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#         ^^^^^^ four-digit Unicode escape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 #                     ^^^^^^^^^^ eight-digit Unicode escape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[ord(c) for c in s]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[97, 172, 4660, 8364, 32768]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2" y="2815441"/>
            <a:ext cx="112047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用 </a:t>
            </a:r>
            <a:r>
              <a:rPr lang="en-US" altLang="zh-CN" smtClean="0"/>
              <a:t>\x </a:t>
            </a:r>
            <a:r>
              <a:rPr lang="zh-CN" altLang="en-US" smtClean="0"/>
              <a:t>及 </a:t>
            </a:r>
            <a:r>
              <a:rPr lang="en-US" altLang="zh-CN" smtClean="0"/>
              <a:t>2 </a:t>
            </a:r>
            <a:r>
              <a:rPr lang="zh-CN" altLang="en-US"/>
              <a:t>个十六进制</a:t>
            </a:r>
            <a:r>
              <a:rPr lang="zh-CN" altLang="en-US" smtClean="0"/>
              <a:t>数字表示</a:t>
            </a:r>
            <a:endParaRPr lang="en-US" altLang="zh-CN" smtClean="0"/>
          </a:p>
          <a:p>
            <a:r>
              <a:rPr lang="zh-CN" altLang="en-US" smtClean="0"/>
              <a:t>用 </a:t>
            </a:r>
            <a:r>
              <a:rPr lang="en-US" altLang="zh-CN"/>
              <a:t>\u </a:t>
            </a:r>
            <a:r>
              <a:rPr lang="zh-CN" altLang="en-US"/>
              <a:t>及 </a:t>
            </a:r>
            <a:r>
              <a:rPr lang="en-US" altLang="zh-CN"/>
              <a:t>4 </a:t>
            </a:r>
            <a:r>
              <a:rPr lang="zh-CN" altLang="en-US"/>
              <a:t>个十六进制</a:t>
            </a:r>
            <a:r>
              <a:rPr lang="zh-CN" altLang="en-US" smtClean="0"/>
              <a:t>数字表示</a:t>
            </a:r>
            <a:endParaRPr lang="zh-CN" altLang="en-US"/>
          </a:p>
          <a:p>
            <a:r>
              <a:rPr lang="zh-CN" altLang="en-US"/>
              <a:t>用 </a:t>
            </a:r>
            <a:r>
              <a:rPr lang="en-US" altLang="zh-CN"/>
              <a:t>\U </a:t>
            </a:r>
            <a:r>
              <a:rPr lang="zh-CN" altLang="en-US"/>
              <a:t>及 </a:t>
            </a:r>
            <a:r>
              <a:rPr lang="en-US" altLang="zh-CN"/>
              <a:t>8 </a:t>
            </a:r>
            <a:r>
              <a:rPr lang="zh-CN" altLang="en-US"/>
              <a:t>个十六进制</a:t>
            </a:r>
            <a:r>
              <a:rPr lang="zh-CN" altLang="en-US" smtClean="0"/>
              <a:t>数字表示</a:t>
            </a:r>
            <a:endParaRPr lang="zh-CN" altLang="en-US"/>
          </a:p>
          <a:p>
            <a:r>
              <a:rPr lang="zh-CN" altLang="en-US"/>
              <a:t>用 </a:t>
            </a:r>
            <a:r>
              <a:rPr lang="en-US" altLang="zh-CN"/>
              <a:t>\N{name} </a:t>
            </a:r>
            <a:r>
              <a:rPr lang="zh-CN" altLang="en-US"/>
              <a:t>来引用一个字符，</a:t>
            </a:r>
            <a:r>
              <a:rPr lang="en-US" altLang="zh-CN"/>
              <a:t>name </a:t>
            </a:r>
            <a:r>
              <a:rPr lang="zh-CN" altLang="en-US"/>
              <a:t>为该字符在 </a:t>
            </a:r>
            <a:r>
              <a:rPr lang="en-US" altLang="zh-CN"/>
              <a:t>unicode </a:t>
            </a:r>
            <a:r>
              <a:rPr lang="zh-CN" altLang="en-US"/>
              <a:t>标准中的名称，</a:t>
            </a:r>
            <a:r>
              <a:rPr lang="en-US" altLang="zh-CN"/>
              <a:t>http://www.unicode.org/charts/charindex.html</a:t>
            </a:r>
            <a:r>
              <a:rPr lang="zh-CN" altLang="en-US"/>
              <a:t>可以查到字符的标准名称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1082404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"\N{GREEK CAPITAL LETTER DELTA}"  # Using the character name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'\u0394'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"\u0394"                          # Using a 16-bit hex value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'\u0394'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"\U00000394"                      # Using a 32-bit hex value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'\u0394'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2" y="1286334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 = ['Michael', 'Bob', 'Tracy']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'Bob', 'Tracy']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1" y="955589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list</a:t>
            </a:r>
            <a:r>
              <a:rPr lang="zh-CN" altLang="en-US" smtClean="0"/>
              <a:t>：是</a:t>
            </a:r>
            <a:r>
              <a:rPr lang="zh-CN" altLang="en-US"/>
              <a:t>一种有序的集合，可以随时添加和删除其中的元素。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2280510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len(classmates)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302" y="302002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classmates[0]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'Michael'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classmates[2]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'Tracy'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classmates[3]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IndexError: list index out of range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2" y="5274841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classmates[-2]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'Bob'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classmates[-4]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IndexError: list index out of range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2" y="1286334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classmates.append('Adam')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'Bob', 'Tracy', 'Adam']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302" y="271247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classmates.insert(1, 'Jack')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'Jack', 'Bob', 'Tracy', 'Adam']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2" y="4053643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classmates.pop()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'Adam'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'Jack', 'Bob', 'Tracy']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5589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list</a:t>
            </a:r>
            <a:r>
              <a:rPr lang="zh-CN" altLang="en-US"/>
              <a:t>是一个可变的有序表，所以，可以往</a:t>
            </a:r>
            <a:r>
              <a:rPr lang="en-US" altLang="zh-CN"/>
              <a:t>list</a:t>
            </a:r>
            <a:r>
              <a:rPr lang="zh-CN" altLang="en-US"/>
              <a:t>中追加元素到</a:t>
            </a:r>
            <a:r>
              <a:rPr lang="zh-CN" altLang="en-US" smtClean="0"/>
              <a:t>末尾。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1893" y="2319950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把元素插入到指定的位置，比如索引号为</a:t>
            </a:r>
            <a:r>
              <a:rPr lang="en-US" altLang="zh-CN"/>
              <a:t>1</a:t>
            </a:r>
            <a:r>
              <a:rPr lang="zh-CN" altLang="en-US"/>
              <a:t>的</a:t>
            </a:r>
            <a:r>
              <a:rPr lang="zh-CN" altLang="en-US" smtClean="0"/>
              <a:t>位置。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2410" y="363718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删除</a:t>
            </a:r>
            <a:r>
              <a:rPr lang="en-US" altLang="zh-CN"/>
              <a:t>list</a:t>
            </a:r>
            <a:r>
              <a:rPr lang="zh-CN" altLang="en-US"/>
              <a:t>末尾的元素，用</a:t>
            </a:r>
            <a:r>
              <a:rPr lang="en-US" altLang="zh-CN"/>
              <a:t>pop()</a:t>
            </a:r>
            <a:r>
              <a:rPr lang="zh-CN" altLang="en-US" smtClean="0"/>
              <a:t>方法。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302" y="5610258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classmates.pop(1)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'Jack'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['Michael', 'Bob', 'Tracy']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2410" y="5193796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要删除指定位置的元素，用</a:t>
            </a:r>
            <a:r>
              <a:rPr lang="en-US" altLang="zh-CN"/>
              <a:t>pop(i)</a:t>
            </a:r>
            <a:r>
              <a:rPr lang="zh-CN" altLang="en-US" smtClean="0"/>
              <a:t>方法。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tuple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72051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 = ('Michael', 'Bob', 'Tracy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classmates.pop()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AttributeError: 'tuple' object has no attribute 'pop'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411" y="955589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另一种有序列表叫元组：</a:t>
            </a:r>
            <a:r>
              <a:rPr lang="en-US" altLang="zh-CN"/>
              <a:t>tuple</a:t>
            </a:r>
            <a:r>
              <a:rPr lang="zh-CN" altLang="en-US"/>
              <a:t>。</a:t>
            </a:r>
            <a:r>
              <a:rPr lang="en-US" altLang="zh-CN"/>
              <a:t>tuple</a:t>
            </a:r>
            <a:r>
              <a:rPr lang="zh-CN" altLang="en-US"/>
              <a:t>和</a:t>
            </a:r>
            <a:r>
              <a:rPr lang="en-US" altLang="zh-CN"/>
              <a:t>list</a:t>
            </a:r>
            <a:r>
              <a:rPr lang="zh-CN" altLang="en-US"/>
              <a:t>非常类似，但是</a:t>
            </a:r>
            <a:r>
              <a:rPr lang="en-US" altLang="zh-CN"/>
              <a:t>tuple</a:t>
            </a:r>
            <a:r>
              <a:rPr lang="zh-CN" altLang="en-US"/>
              <a:t>一旦初始化就不能</a:t>
            </a:r>
            <a:r>
              <a:rPr lang="zh-CN" altLang="en-US" smtClean="0"/>
              <a:t>修改。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3194990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2411" y="2778528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定义一个空的</a:t>
            </a:r>
            <a:r>
              <a:rPr lang="en-US" altLang="zh-CN"/>
              <a:t>tuple</a:t>
            </a:r>
            <a:r>
              <a:rPr lang="zh-CN" altLang="en-US"/>
              <a:t>，可以写成</a:t>
            </a:r>
            <a:r>
              <a:rPr lang="en-US" altLang="zh-CN" smtClean="0"/>
              <a:t>()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3" y="4587042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(1)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411" y="4170580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定义一个只有</a:t>
            </a:r>
            <a:r>
              <a:rPr lang="en-US" altLang="zh-CN"/>
              <a:t>1</a:t>
            </a:r>
            <a:r>
              <a:rPr lang="zh-CN" altLang="en-US"/>
              <a:t>个元素的</a:t>
            </a:r>
            <a:r>
              <a:rPr lang="en-US" altLang="zh-CN" smtClean="0"/>
              <a:t>tuple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错误的方式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9302" y="587258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(1,)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(1,)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2411" y="549039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正确的方式。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TIOBE</a:t>
            </a:r>
            <a:r>
              <a:rPr lang="zh-CN" altLang="en-US" smtClean="0"/>
              <a:t>编程语言指数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2145" y="3244850"/>
            <a:ext cx="10515600" cy="3540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60675" y="749935"/>
            <a:ext cx="6047105" cy="263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tuple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 = ('a', 'b', ['A', 'B'])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t[2][0] = 'X'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t[2][1] = 'Y'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t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('a', 'b', ['X', 'Y'])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968387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“可变的”</a:t>
            </a:r>
            <a:r>
              <a:rPr lang="en-US" altLang="zh-CN"/>
              <a:t>tuple</a:t>
            </a:r>
            <a:endParaRPr lang="zh-CN" altLang="en-US"/>
          </a:p>
        </p:txBody>
      </p:sp>
      <p:pic>
        <p:nvPicPr>
          <p:cNvPr id="6146" name="Picture 2" descr="tuple-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3" y="3307283"/>
            <a:ext cx="4596026" cy="34141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uple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47" y="3307283"/>
            <a:ext cx="4561391" cy="33884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520331" y="2826891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把</a:t>
            </a:r>
            <a:r>
              <a:rPr lang="en-US" altLang="zh-CN"/>
              <a:t>list</a:t>
            </a:r>
            <a:r>
              <a:rPr lang="zh-CN" altLang="en-US"/>
              <a:t>的</a:t>
            </a:r>
            <a:r>
              <a:rPr lang="zh-CN" altLang="en-US" smtClean="0"/>
              <a:t>元素</a:t>
            </a:r>
            <a:r>
              <a:rPr lang="en-US" altLang="zh-CN" smtClean="0"/>
              <a:t>‘A’</a:t>
            </a:r>
            <a:r>
              <a:rPr lang="zh-CN" altLang="en-US" smtClean="0"/>
              <a:t>和</a:t>
            </a:r>
            <a:r>
              <a:rPr lang="en-US" altLang="zh-CN" smtClean="0"/>
              <a:t>‘B’</a:t>
            </a:r>
            <a:r>
              <a:rPr lang="zh-CN" altLang="en-US" smtClean="0"/>
              <a:t>修改为</a:t>
            </a:r>
            <a:r>
              <a:rPr lang="en-US" altLang="zh-CN" smtClean="0"/>
              <a:t>‘X’</a:t>
            </a:r>
            <a:r>
              <a:rPr lang="zh-CN" altLang="en-US" smtClean="0"/>
              <a:t>和</a:t>
            </a:r>
            <a:r>
              <a:rPr lang="en-US" altLang="zh-CN" smtClean="0"/>
              <a:t>‘Y’</a:t>
            </a:r>
            <a:r>
              <a:rPr lang="zh-CN" altLang="en-US" smtClean="0"/>
              <a:t>后</a:t>
            </a:r>
            <a:r>
              <a:rPr lang="zh-CN" altLang="en-US"/>
              <a:t>，</a:t>
            </a:r>
            <a:r>
              <a:rPr lang="en-US" altLang="zh-CN" smtClean="0"/>
              <a:t>tuple</a:t>
            </a:r>
            <a:r>
              <a:rPr lang="zh-CN" altLang="en-US" smtClean="0"/>
              <a:t>由左侧形式变为右侧形式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dict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20607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 = {'Michael': 95, 'Bob': 75, 'Tracy': 85}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d['Michael']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95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411" y="804932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内置了字典：</a:t>
            </a:r>
            <a:r>
              <a:rPr lang="en-US" altLang="zh-CN"/>
              <a:t>dict</a:t>
            </a:r>
            <a:r>
              <a:rPr lang="zh-CN" altLang="en-US"/>
              <a:t>的支持，</a:t>
            </a:r>
            <a:r>
              <a:rPr lang="en-US" altLang="zh-CN"/>
              <a:t>dict</a:t>
            </a:r>
            <a:r>
              <a:rPr lang="zh-CN" altLang="en-US"/>
              <a:t>全称</a:t>
            </a:r>
            <a:r>
              <a:rPr lang="en-US" altLang="zh-CN"/>
              <a:t>dictionary</a:t>
            </a:r>
            <a:r>
              <a:rPr lang="zh-CN" altLang="en-US" smtClean="0"/>
              <a:t>，使用</a:t>
            </a:r>
            <a:r>
              <a:rPr lang="zh-CN" altLang="en-US"/>
              <a:t>键</a:t>
            </a:r>
            <a:r>
              <a:rPr lang="en-US" altLang="zh-CN"/>
              <a:t>-</a:t>
            </a:r>
            <a:r>
              <a:rPr lang="zh-CN" altLang="en-US"/>
              <a:t>值（</a:t>
            </a:r>
            <a:r>
              <a:rPr lang="en-US" altLang="zh-CN"/>
              <a:t>key-value</a:t>
            </a:r>
            <a:r>
              <a:rPr lang="zh-CN" altLang="en-US"/>
              <a:t>）</a:t>
            </a:r>
            <a:r>
              <a:rPr lang="zh-CN" altLang="en-US" smtClean="0"/>
              <a:t>存储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439653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d['Adam'] = 67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d['Adam']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67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7965" y="207032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赋值</a:t>
            </a:r>
            <a:r>
              <a:rPr lang="en-US" altLang="zh-CN" smtClean="0"/>
              <a:t>key-value</a:t>
            </a:r>
            <a:r>
              <a:rPr lang="zh-CN" altLang="en-US" smtClean="0"/>
              <a:t>对。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3640007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d['Thomas']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KeyError: 'Thomas'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'Thomas' in d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d.get('Thomas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', None)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d.get('Thomas', -1)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302" y="576736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d.pop('Bob')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75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{'Michael': 95, 'Tracy': 85}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2" y="323742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避免</a:t>
            </a:r>
            <a:r>
              <a:rPr lang="en-US" altLang="zh-CN"/>
              <a:t>key</a:t>
            </a:r>
            <a:r>
              <a:rPr lang="zh-CN" altLang="en-US"/>
              <a:t>不存在的</a:t>
            </a:r>
            <a:r>
              <a:rPr lang="zh-CN" altLang="en-US" smtClean="0"/>
              <a:t>错误，使用</a:t>
            </a:r>
            <a:r>
              <a:rPr lang="en-US" altLang="zh-CN" smtClean="0"/>
              <a:t>in</a:t>
            </a:r>
            <a:r>
              <a:rPr lang="zh-CN" altLang="en-US" smtClean="0"/>
              <a:t>运算符或</a:t>
            </a:r>
            <a:r>
              <a:rPr lang="en-US" altLang="zh-CN" smtClean="0"/>
              <a:t>get</a:t>
            </a:r>
            <a:r>
              <a:rPr lang="zh-CN" altLang="en-US" smtClean="0"/>
              <a:t>方法。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set</a:t>
            </a:r>
            <a:r>
              <a:rPr lang="zh-CN" altLang="en-US" smtClean="0"/>
              <a:t>集合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20607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 = set([1, 2, 3])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{1, 2, 3}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411" y="804932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set</a:t>
            </a:r>
            <a:r>
              <a:rPr lang="zh-CN" altLang="en-US"/>
              <a:t>和</a:t>
            </a:r>
            <a:r>
              <a:rPr lang="en-US" altLang="zh-CN"/>
              <a:t>dict</a:t>
            </a:r>
            <a:r>
              <a:rPr lang="zh-CN" altLang="en-US"/>
              <a:t>类似，也是一组</a:t>
            </a:r>
            <a:r>
              <a:rPr lang="en-US" altLang="zh-CN"/>
              <a:t>key</a:t>
            </a:r>
            <a:r>
              <a:rPr lang="zh-CN" altLang="en-US"/>
              <a:t>的集合，但不存储</a:t>
            </a:r>
            <a:r>
              <a:rPr lang="en-US" altLang="zh-CN"/>
              <a:t>value</a:t>
            </a:r>
            <a:r>
              <a:rPr lang="zh-CN" altLang="en-US"/>
              <a:t>。由于</a:t>
            </a:r>
            <a:r>
              <a:rPr lang="en-US" altLang="zh-CN"/>
              <a:t>key</a:t>
            </a:r>
            <a:r>
              <a:rPr lang="zh-CN" altLang="en-US"/>
              <a:t>不能重复，所以，在</a:t>
            </a:r>
            <a:r>
              <a:rPr lang="en-US" altLang="zh-CN"/>
              <a:t>set</a:t>
            </a:r>
            <a:r>
              <a:rPr lang="zh-CN" altLang="en-US"/>
              <a:t>中，没有重复的</a:t>
            </a:r>
            <a:r>
              <a:rPr lang="en-US" altLang="zh-CN" smtClean="0"/>
              <a:t>key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38175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s.add(4)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{1, 2, 3, 4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2" y="3530528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s.remove(4)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{1, 2, 3}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299" y="3208695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remove(key)</a:t>
            </a:r>
            <a:r>
              <a:rPr lang="zh-CN" altLang="en-US"/>
              <a:t>方法可以删除</a:t>
            </a:r>
            <a:r>
              <a:rPr lang="zh-CN" altLang="en-US" smtClean="0"/>
              <a:t>元素。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9300" y="2054060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add(key)</a:t>
            </a:r>
            <a:r>
              <a:rPr lang="zh-CN" altLang="en-US"/>
              <a:t>方法可以添加元素到</a:t>
            </a:r>
            <a:r>
              <a:rPr lang="en-US" altLang="zh-CN"/>
              <a:t>set</a:t>
            </a:r>
            <a:r>
              <a:rPr lang="zh-CN" altLang="en-US" smtClean="0"/>
              <a:t>中。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9302" y="4760323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 = dict()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type(a)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&lt;class 'dict'&gt;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b = {}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type(b)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&lt;class 'dict'&gt;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 = set()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type(b)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&lt;class 'set'&gt;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298" y="4387885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空</a:t>
            </a:r>
            <a:r>
              <a:rPr lang="en-US" altLang="zh-CN" smtClean="0"/>
              <a:t>dict</a:t>
            </a:r>
            <a:r>
              <a:rPr lang="zh-CN" altLang="en-US" smtClean="0"/>
              <a:t>和空</a:t>
            </a:r>
            <a:r>
              <a:rPr lang="en-US" altLang="zh-CN" smtClean="0"/>
              <a:t>set</a:t>
            </a:r>
            <a:r>
              <a:rPr lang="zh-CN" altLang="en-US" smtClean="0"/>
              <a:t>最好显示声明。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赋值、引用、深浅拷贝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2110793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a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b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print(id(a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),id(b),id(2))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1683941872 1683941872 1683941872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print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 == b:',a==b)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== b: 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print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 is b:',a is b)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is b: 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id()</a:t>
            </a:r>
            <a:r>
              <a:rPr lang="zh-CN" altLang="en-US"/>
              <a:t>函数可返回对象的内存</a:t>
            </a:r>
            <a:r>
              <a:rPr lang="zh-CN" altLang="en-US" smtClean="0"/>
              <a:t>地址。</a:t>
            </a:r>
            <a:endParaRPr lang="en-US" altLang="zh-CN" smtClean="0"/>
          </a:p>
          <a:p>
            <a:r>
              <a:rPr lang="zh-CN" altLang="en-US"/>
              <a:t>为了提高内存利用效率对于一些简单的对象，如一些数值较小的</a:t>
            </a:r>
            <a:r>
              <a:rPr lang="en-US" altLang="zh-CN"/>
              <a:t>int</a:t>
            </a:r>
            <a:r>
              <a:rPr lang="zh-CN" altLang="en-US"/>
              <a:t>对象，字符串对象等，</a:t>
            </a:r>
            <a:r>
              <a:rPr lang="en-US" altLang="zh-CN"/>
              <a:t>python</a:t>
            </a:r>
            <a:r>
              <a:rPr lang="zh-CN" altLang="en-US"/>
              <a:t>采取重用对象内存的办法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3" y="4540467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aa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1999839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bb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1999839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print(id(aa),id(bb),id(1999839))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2537439576464 2537439576368 2537438627472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('aa == bb:',aa==bb)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aa == bb: True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('aa is bb:',aa is bb)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aa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is bb: False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9817" y="4152337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对于数值较大的</a:t>
            </a:r>
            <a:r>
              <a:rPr lang="en-US" altLang="zh-CN"/>
              <a:t>int</a:t>
            </a:r>
            <a:r>
              <a:rPr lang="zh-CN" altLang="en-US"/>
              <a:t>对象，</a:t>
            </a:r>
            <a:r>
              <a:rPr lang="en-US" altLang="zh-CN"/>
              <a:t>python</a:t>
            </a:r>
            <a:r>
              <a:rPr lang="zh-CN" altLang="en-US"/>
              <a:t>会为</a:t>
            </a:r>
            <a:r>
              <a:rPr lang="en-US" altLang="zh-CN"/>
              <a:t>aa</a:t>
            </a:r>
            <a:r>
              <a:rPr lang="zh-CN" altLang="en-US"/>
              <a:t>和</a:t>
            </a:r>
            <a:r>
              <a:rPr lang="en-US" altLang="zh-CN"/>
              <a:t>bb</a:t>
            </a:r>
            <a:r>
              <a:rPr lang="zh-CN" altLang="en-US"/>
              <a:t>分别申请一块内存，来存储</a:t>
            </a:r>
            <a:r>
              <a:rPr lang="en-US" altLang="zh-CN" smtClean="0"/>
              <a:t>1999839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赋值、引用、深浅拷贝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9302" y="2178641"/>
            <a:ext cx="112047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Python</a:t>
            </a:r>
            <a:r>
              <a:rPr lang="zh-CN" altLang="en-US"/>
              <a:t>中</a:t>
            </a:r>
            <a:r>
              <a:rPr lang="zh-CN" altLang="en-US" smtClean="0"/>
              <a:t>的变量赋值是引用赋值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1082404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'ABC'</a:t>
            </a:r>
            <a:endParaRPr lang="pt-B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 = a</a:t>
            </a:r>
            <a:endParaRPr lang="pt-B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'XYZ'</a:t>
            </a:r>
            <a:endParaRPr lang="pt-BR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print(b)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290" name="Picture 2" descr="py-var-code-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2" y="2977613"/>
            <a:ext cx="3228360" cy="79341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y-var-code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81" y="4200665"/>
            <a:ext cx="3223056" cy="11471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py-var-code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14" y="5226558"/>
            <a:ext cx="3242786" cy="123665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赋值、引用、深浅拷贝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 = [[1, 2, 3], [4, 5, 6], [7, 8, 9]]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 = list(org)    # Make a shallow copy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浅拷贝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3" y="2184062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cpy.append(['new element'])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9], ['new element']]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365100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cpy[1][0] = 'Sarah'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['Sarah', 5, 6], [7, 8, 9], ['new element']]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['Sarah', 5, 6], [7, 8, 9]]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赋值、引用、深浅拷贝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copy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 = [[1, 2, 3], [4, 5, 6], [7, 8, 9]]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 = copy.deepcopy(org)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深拷贝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2462867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sv-S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</a:t>
            </a:r>
            <a:endParaRPr lang="sv-SE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9]]</a:t>
            </a:r>
            <a:endParaRPr lang="sv-SE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</a:t>
            </a:r>
            <a:endParaRPr lang="sv-SE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2" y="3777730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cpy[1][0] = 'Sarah'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cpy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['Sarah', 5, 6], [7, 8, 9]]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org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[[1, 2, 3], [4, 5, 6], [7, 8, 9]]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2725148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x = int(2.9)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内建作用域，查找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函数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global_var = 0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全局作用域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outer():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out_var = 1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闭包函数外的函数中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inner():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inner_var = 2 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局部作用域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变量的作用域决定了程序的哪一部分可以访问哪个特定的变量名称。</a:t>
            </a:r>
            <a:r>
              <a:rPr lang="en-US" altLang="zh-CN"/>
              <a:t>Python</a:t>
            </a:r>
            <a:r>
              <a:rPr lang="zh-CN" altLang="en-US"/>
              <a:t>的作用域一共有</a:t>
            </a:r>
            <a:r>
              <a:rPr lang="en-US" altLang="zh-CN"/>
              <a:t>4</a:t>
            </a:r>
            <a:r>
              <a:rPr lang="zh-CN" altLang="en-US" smtClean="0"/>
              <a:t>层。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L </a:t>
            </a:r>
            <a:r>
              <a:rPr lang="zh-CN" altLang="en-US"/>
              <a:t>（</a:t>
            </a:r>
            <a:r>
              <a:rPr lang="en-US" altLang="zh-CN"/>
              <a:t>Local</a:t>
            </a:r>
            <a:r>
              <a:rPr lang="zh-CN" altLang="en-US"/>
              <a:t>） 局部作用域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E </a:t>
            </a:r>
            <a:r>
              <a:rPr lang="zh-CN" altLang="en-US"/>
              <a:t>（</a:t>
            </a:r>
            <a:r>
              <a:rPr lang="en-US" altLang="zh-CN"/>
              <a:t>Enclosing</a:t>
            </a:r>
            <a:r>
              <a:rPr lang="zh-CN" altLang="en-US"/>
              <a:t>） 闭包函数外的函数中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 </a:t>
            </a:r>
            <a:r>
              <a:rPr lang="zh-CN" altLang="en-US"/>
              <a:t>（</a:t>
            </a:r>
            <a:r>
              <a:rPr lang="en-US" altLang="zh-CN"/>
              <a:t>Global</a:t>
            </a:r>
            <a:r>
              <a:rPr lang="zh-CN" altLang="en-US"/>
              <a:t>） 全局作用域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 </a:t>
            </a:r>
            <a:r>
              <a:rPr lang="zh-CN" altLang="en-US"/>
              <a:t>（</a:t>
            </a:r>
            <a:r>
              <a:rPr lang="en-US" altLang="zh-CN"/>
              <a:t>Built-in</a:t>
            </a:r>
            <a:r>
              <a:rPr lang="zh-CN" altLang="en-US"/>
              <a:t>） 内建作用域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4140710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gcount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global_test():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gcount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gcount += 1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print(gcount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global_test()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---------------------------------------------------------------------------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3" y="1344756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gcount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global_test():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gcount += 1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print(gcount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global_test()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---------------------------------------------------------------------------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Traceback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(most recent call last)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gcount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UnboundLocalError: local variable 'gcount' referenced before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assignment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全局作用域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344756"/>
            <a:ext cx="10102735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make_counter():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count = 0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def counter():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nonlocal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count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count += 1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return count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counter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make_counter_test():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mc = make_counter() 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print(mc())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print(mc())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print(mc())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make_counter_test()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---------------------------------------------------------------------------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nonlocal</a:t>
            </a:r>
            <a:r>
              <a:rPr lang="zh-CN" altLang="en-US" smtClean="0"/>
              <a:t>作用域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环境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1359" y="1041957"/>
            <a:ext cx="11337776" cy="25237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本</a:t>
            </a:r>
            <a:r>
              <a:rPr lang="zh-CN" altLang="en-US" smtClean="0"/>
              <a:t>课程使用</a:t>
            </a:r>
            <a:r>
              <a:rPr lang="en-US" altLang="zh-CN" smtClean="0"/>
              <a:t>Python 3.7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Windows</a:t>
            </a:r>
            <a:r>
              <a:rPr lang="zh-CN" altLang="en-US" smtClean="0"/>
              <a:t>建议安装 </a:t>
            </a:r>
            <a:r>
              <a:rPr lang="en-US" altLang="zh-CN" smtClean="0"/>
              <a:t>Portable Python</a:t>
            </a:r>
            <a:r>
              <a:rPr lang="zh-CN" altLang="en-US" smtClean="0"/>
              <a:t>（从</a:t>
            </a:r>
            <a:r>
              <a:rPr lang="en-US" altLang="zh-CN" smtClean="0"/>
              <a:t>SourceForge</a:t>
            </a:r>
            <a:r>
              <a:rPr lang="zh-CN" altLang="en-US" smtClean="0"/>
              <a:t>上）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>
                <a:hlinkClick r:id="rId1"/>
              </a:rPr>
              <a:t>https://</a:t>
            </a:r>
            <a:r>
              <a:rPr lang="en-US" altLang="zh-CN" sz="1400" smtClean="0">
                <a:hlinkClick r:id="rId1"/>
              </a:rPr>
              <a:t>sourceforge.net/projects/portable-python/files/Portable%20Python%203.7/Portable%20Python-3.7.7%20x64.exe/download</a:t>
            </a:r>
            <a:r>
              <a:rPr lang="en-US" altLang="zh-CN" sz="1400" smtClean="0"/>
              <a:t> </a:t>
            </a:r>
            <a:endParaRPr lang="en-US" altLang="zh-CN" sz="1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OSX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建议从官网下载</a:t>
            </a:r>
            <a:r>
              <a:rPr lang="en-US" altLang="zh-CN" smtClean="0"/>
              <a:t>pkg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mtClean="0">
                <a:hlinkClick r:id="rId2"/>
              </a:rPr>
              <a:t>https</a:t>
            </a:r>
            <a:r>
              <a:rPr lang="en-US" altLang="zh-CN">
                <a:hlinkClick r:id="rId2"/>
              </a:rPr>
              <a:t>://www.python.org/downloads/mac-osx/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Linux</a:t>
            </a:r>
            <a:endParaRPr lang="en-US" altLang="zh-CN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建议使用操作系统本身的软件包管理器安装，例如</a:t>
            </a:r>
            <a:r>
              <a:rPr lang="en-US" altLang="zh-CN" smtClean="0"/>
              <a:t>Ubuntu</a:t>
            </a:r>
            <a:r>
              <a:rPr lang="zh-CN" altLang="en-US" smtClean="0"/>
              <a:t>采用</a:t>
            </a:r>
            <a:r>
              <a:rPr lang="en-US" altLang="zh-CN" smtClean="0"/>
              <a:t>apt</a:t>
            </a:r>
            <a:r>
              <a:rPr lang="zh-CN" altLang="en-US" smtClean="0"/>
              <a:t>安装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Anaconda</a:t>
            </a:r>
            <a:r>
              <a:rPr lang="zh-CN" altLang="en-US" smtClean="0"/>
              <a:t>发行也可以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378" y="3307004"/>
            <a:ext cx="7028757" cy="341447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变量作用域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1702" y="4259261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abs(-15)  # Standard use of a built-in function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 = 20  # Redefine a built-in name in the global scope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abs(-15)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"&lt;stdin&gt;", line 1, in &lt;module&gt;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TypeError: 'int' object is not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callable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del abs  # Remove the redefined abs from your global scope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abs(-15)  # Restore the original abs()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702" y="1012598"/>
            <a:ext cx="101027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built-in</a:t>
            </a:r>
            <a:r>
              <a:rPr lang="zh-CN" altLang="en-US" smtClean="0"/>
              <a:t>作用域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1703" y="1497156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builtins  # Import builtins as a regular module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dir(builtins)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['ArithmeticError', 'AssertionError',..., 'tuple', 'type', 'vars', 'zip']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builtins.sum([1, 2, 3, 4, 5])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builtins.max([1, 5, 8, 7, 3])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builtins.sorted([1, 5, 8, 7, 3])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[1, 3, 5, 7, 8]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builtins.pow(10, 2)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条件判断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363447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age = 3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age &gt;= 18: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print('adult')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elif age &gt;= 6: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print('teenager')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print('kid')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关键词：</a:t>
            </a:r>
            <a:r>
              <a:rPr lang="en-US" altLang="zh-CN" smtClean="0">
                <a:solidFill>
                  <a:srgbClr val="FF0000"/>
                </a:solidFill>
              </a:rPr>
              <a:t>if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elif</a:t>
            </a:r>
            <a:r>
              <a:rPr lang="zh-CN" altLang="en-US" smtClean="0">
                <a:solidFill>
                  <a:srgbClr val="FF0000"/>
                </a:solidFill>
              </a:rPr>
              <a:t>，</a:t>
            </a:r>
            <a:r>
              <a:rPr lang="en-US" altLang="zh-CN" smtClean="0">
                <a:solidFill>
                  <a:srgbClr val="FF0000"/>
                </a:solidFill>
              </a:rPr>
              <a:t>else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9303" y="3618249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a &gt; b: print("a is greater than b")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303" y="3248917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shorthand </a:t>
            </a:r>
            <a:r>
              <a:rPr lang="en-US" altLang="zh-CN" smtClean="0">
                <a:solidFill>
                  <a:srgbClr val="FF0000"/>
                </a:solidFill>
              </a:rPr>
              <a:t>if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3" y="4539203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 = 330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print("A") if a &gt; b else print("B")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3" y="4169871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shorthand </a:t>
            </a:r>
            <a:r>
              <a:rPr lang="en-US" altLang="zh-CN" smtClean="0">
                <a:solidFill>
                  <a:srgbClr val="FF0000"/>
                </a:solidFill>
              </a:rPr>
              <a:t>if ... else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303" y="5927838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330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 = 330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print("A") if a &gt; b else print("=") if a == b else print("B")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9303" y="5567742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One line if else statement, with 3 conditions</a:t>
            </a:r>
            <a:r>
              <a:rPr lang="en-US" altLang="zh-CN" smtClean="0">
                <a:solidFill>
                  <a:srgbClr val="FF0000"/>
                </a:solidFill>
              </a:rPr>
              <a:t>: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else</a:t>
            </a:r>
            <a:r>
              <a:rPr lang="zh-CN" altLang="en-US" smtClean="0"/>
              <a:t>的</a:t>
            </a:r>
            <a:r>
              <a:rPr lang="zh-CN" altLang="en-US"/>
              <a:t>其他</a:t>
            </a:r>
            <a:r>
              <a:rPr lang="zh-CN" altLang="en-US" smtClean="0"/>
              <a:t>用法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main-action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Exception1: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handler1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Exception2: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handler2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else-block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finally: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finally-block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99411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try / else </a:t>
            </a:r>
            <a:r>
              <a:rPr lang="zh-CN" altLang="en-US" smtClean="0"/>
              <a:t>语句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3" y="3940307"/>
            <a:ext cx="1059457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如果</a:t>
            </a:r>
            <a:r>
              <a:rPr lang="zh-CN" altLang="en-US">
                <a:solidFill>
                  <a:srgbClr val="FF0000"/>
                </a:solidFill>
              </a:rPr>
              <a:t>没有</a:t>
            </a:r>
            <a:r>
              <a:rPr lang="en-US" altLang="zh-CN">
                <a:solidFill>
                  <a:srgbClr val="FF0000"/>
                </a:solidFill>
              </a:rPr>
              <a:t>else</a:t>
            </a:r>
            <a:r>
              <a:rPr lang="zh-CN" altLang="en-US">
                <a:solidFill>
                  <a:srgbClr val="FF0000"/>
                </a:solidFill>
              </a:rPr>
              <a:t>，是无法知道控制流程是否通过了</a:t>
            </a:r>
            <a:r>
              <a:rPr lang="en-US" altLang="zh-CN">
                <a:solidFill>
                  <a:srgbClr val="FF0000"/>
                </a:solidFill>
              </a:rPr>
              <a:t>try</a:t>
            </a:r>
            <a:r>
              <a:rPr lang="zh-CN" altLang="en-US">
                <a:solidFill>
                  <a:srgbClr val="FF0000"/>
                </a:solidFill>
              </a:rPr>
              <a:t>语句，到底是没有异常引发，还是异常发生了且已被处理过了，不使用</a:t>
            </a:r>
            <a:r>
              <a:rPr lang="en-US" altLang="zh-CN">
                <a:solidFill>
                  <a:srgbClr val="FF0000"/>
                </a:solidFill>
              </a:rPr>
              <a:t>else</a:t>
            </a:r>
            <a:r>
              <a:rPr lang="zh-CN" altLang="en-US">
                <a:solidFill>
                  <a:srgbClr val="FF0000"/>
                </a:solidFill>
              </a:rPr>
              <a:t>的话很难分得清。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9303" y="4566454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result = 20 / int(input('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请输入除数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:'))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print(result)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ValueError: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必须输入整数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ArithmeticError: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算术错误，除数不能为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没有出现异常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print("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继续执行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fruits = ["apple", "banana", "cherry"]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fruits: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2372469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遍历</a:t>
            </a:r>
            <a:r>
              <a:rPr lang="zh-CN" altLang="en-US" smtClean="0"/>
              <a:t>字符串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3" y="2713376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"banana":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1016770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关键词：</a:t>
            </a:r>
            <a:r>
              <a:rPr lang="en-US" altLang="zh-CN" smtClean="0">
                <a:solidFill>
                  <a:srgbClr val="FF0000"/>
                </a:solidFill>
              </a:rPr>
              <a:t>for ... in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3" y="3387261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break</a:t>
            </a:r>
            <a:r>
              <a:rPr lang="zh-CN" altLang="en-US" smtClean="0"/>
              <a:t>语句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303" y="372816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fruits = ["apple", "banana", "cherry"]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fruits: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if x == "banana":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break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9303" y="5053960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continue</a:t>
            </a:r>
            <a:r>
              <a:rPr lang="zh-CN" altLang="en-US" smtClean="0"/>
              <a:t>语句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9303" y="5394867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fruits = ["apple", "banana", "cherry"]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fruits: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if x == "banana":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continue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9303" y="1363447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range(6):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3" y="2134493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else</a:t>
            </a:r>
            <a:r>
              <a:rPr lang="en-US" altLang="zh-CN" smtClean="0"/>
              <a:t> in </a:t>
            </a:r>
            <a:r>
              <a:rPr lang="en-US" altLang="zh-CN" smtClean="0">
                <a:solidFill>
                  <a:srgbClr val="FF0000"/>
                </a:solidFill>
              </a:rPr>
              <a:t>for</a:t>
            </a:r>
            <a:r>
              <a:rPr lang="en-US" altLang="zh-CN" smtClean="0"/>
              <a:t> loop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9303" y="4465589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n in range(2, 10):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x in range(2, n):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n % x == 0: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print(n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 'equals', x, '*', n/x)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break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# loop fell through without finding a factor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print(n, 'is a prime number')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3" y="1016770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range()</a:t>
            </a:r>
            <a:r>
              <a:rPr lang="zh-CN" altLang="en-US" smtClean="0"/>
              <a:t>函数：下面打印出：</a:t>
            </a:r>
            <a:r>
              <a:rPr lang="en-US" altLang="zh-CN" smtClean="0"/>
              <a:t>0~5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9303" y="2587353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x in range(6):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print(x)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print("Finally finished!")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0331" y="4060755"/>
            <a:ext cx="1059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只有在循环正常结束后才会执行</a:t>
            </a:r>
            <a:r>
              <a:rPr lang="en-US" altLang="zh-CN" smtClean="0">
                <a:solidFill>
                  <a:srgbClr val="FF0000"/>
                </a:solidFill>
              </a:rPr>
              <a:t>else</a:t>
            </a:r>
            <a:r>
              <a:rPr lang="zh-CN" altLang="en-US" smtClean="0">
                <a:solidFill>
                  <a:srgbClr val="FF0000"/>
                </a:solidFill>
              </a:rPr>
              <a:t>语句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IDE</a:t>
            </a:r>
            <a:r>
              <a:rPr lang="zh-CN" altLang="en-US" smtClean="0"/>
              <a:t>集成开发环境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1361" y="955589"/>
            <a:ext cx="10515600" cy="5110634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推荐采用</a:t>
            </a:r>
            <a:r>
              <a:rPr lang="en-US" altLang="zh-CN" sz="2000" smtClean="0"/>
              <a:t>VS Code</a:t>
            </a:r>
            <a:r>
              <a:rPr lang="zh-CN" altLang="en-US" sz="2000" smtClean="0"/>
              <a:t>（</a:t>
            </a:r>
            <a:r>
              <a:rPr lang="en-US" altLang="zh-CN" sz="2000" smtClean="0"/>
              <a:t>VIsual Studio Code</a:t>
            </a:r>
            <a:r>
              <a:rPr lang="zh-CN" altLang="en-US" sz="2000" smtClean="0"/>
              <a:t>）</a:t>
            </a:r>
            <a:endParaRPr lang="en-US" altLang="zh-CN" sz="2000" smtClean="0"/>
          </a:p>
          <a:p>
            <a:pPr lvl="1"/>
            <a:r>
              <a:rPr lang="en-US" altLang="zh-CN" sz="1800" smtClean="0">
                <a:hlinkClick r:id="rId1"/>
              </a:rPr>
              <a:t>https</a:t>
            </a:r>
            <a:r>
              <a:rPr lang="en-US" altLang="zh-CN" sz="1800">
                <a:hlinkClick r:id="rId1"/>
              </a:rPr>
              <a:t>://code.visualstudio.com/download</a:t>
            </a:r>
            <a:endParaRPr lang="en-US" altLang="zh-CN" sz="1800" smtClean="0"/>
          </a:p>
          <a:p>
            <a:r>
              <a:rPr lang="zh-CN" altLang="en-US" sz="2000" smtClean="0"/>
              <a:t>然后在</a:t>
            </a:r>
            <a:r>
              <a:rPr lang="en-US" altLang="zh-CN" sz="2000" smtClean="0"/>
              <a:t>VS Code</a:t>
            </a:r>
            <a:r>
              <a:rPr lang="zh-CN" altLang="en-US" sz="2000" smtClean="0"/>
              <a:t>中安装</a:t>
            </a:r>
            <a:r>
              <a:rPr lang="en-US" altLang="zh-CN" sz="2000" smtClean="0"/>
              <a:t>Extension: Python</a:t>
            </a:r>
            <a:endParaRPr lang="zh-CN" altLang="en-US" sz="20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9" y="2149751"/>
            <a:ext cx="5934501" cy="39164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62" y="1350214"/>
            <a:ext cx="5591511" cy="304505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VS Code</a:t>
            </a:r>
            <a:r>
              <a:rPr lang="zh-CN" altLang="en-US" smtClean="0"/>
              <a:t>设置</a:t>
            </a:r>
            <a:r>
              <a:rPr lang="en-US" altLang="zh-CN" smtClean="0"/>
              <a:t>Python</a:t>
            </a:r>
            <a:r>
              <a:rPr lang="zh-CN" altLang="en-US" smtClean="0"/>
              <a:t>环境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1484" y="3967956"/>
            <a:ext cx="10102735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"version"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"0.2.0"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"configurations"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{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"Python: Current File (Integrated Terminal)"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"type"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"python"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"request"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"launch"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"program"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"${file}"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"console"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"integratedTerminal"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1484" y="3625998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launch.json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1484" y="214705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"python.pythonPath"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smtClean="0">
                <a:solidFill>
                  <a:srgbClr val="A31515"/>
                </a:solidFill>
                <a:latin typeface="Consolas" panose="020B0609020204030204" pitchFamily="49" charset="0"/>
              </a:rPr>
              <a:t>C:/work/portable-python-3.7.0-x64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smtClean="0">
                <a:solidFill>
                  <a:srgbClr val="A31515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Python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400" smtClean="0">
                <a:solidFill>
                  <a:srgbClr val="A31515"/>
                </a:solidFill>
                <a:latin typeface="Consolas" panose="020B0609020204030204" pitchFamily="49" charset="0"/>
              </a:rPr>
              <a:t>python.exe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>
                <a:solidFill>
                  <a:srgbClr val="0451A5"/>
                </a:solidFill>
                <a:latin typeface="Consolas" panose="020B0609020204030204" pitchFamily="49" charset="0"/>
              </a:rPr>
              <a:t>"python.linting.pylintArgs"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r>
              <a:rPr lang="en-US" altLang="zh-CN" sz="1400">
                <a:solidFill>
                  <a:srgbClr val="A31515"/>
                </a:solidFill>
                <a:latin typeface="Consolas" panose="020B0609020204030204" pitchFamily="49" charset="0"/>
              </a:rPr>
              <a:t>"--extension-pkg-whitelist=PyQt5"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1484" y="1777726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settings.json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1484" y="950283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项目目录下 </a:t>
            </a:r>
            <a:r>
              <a:rPr lang="en-US" altLang="zh-CN" smtClean="0"/>
              <a:t>.vscode</a:t>
            </a:r>
            <a:r>
              <a:rPr lang="zh-CN" altLang="en-US" smtClean="0"/>
              <a:t>目录中创建两个文件：</a:t>
            </a:r>
            <a:r>
              <a:rPr lang="en-US" altLang="zh-CN" smtClean="0"/>
              <a:t>launch.json</a:t>
            </a:r>
            <a:r>
              <a:rPr lang="zh-CN" altLang="en-US" smtClean="0"/>
              <a:t>、</a:t>
            </a:r>
            <a:r>
              <a:rPr lang="en-US" altLang="zh-CN" smtClean="0"/>
              <a:t>settings.json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VS Code</a:t>
            </a:r>
            <a:r>
              <a:rPr lang="zh-CN" altLang="en-US" smtClean="0"/>
              <a:t>界面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0406" y="879317"/>
            <a:ext cx="10754497" cy="58421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圆角矩形标注 7"/>
          <p:cNvSpPr/>
          <p:nvPr/>
        </p:nvSpPr>
        <p:spPr>
          <a:xfrm>
            <a:off x="1819564" y="2158181"/>
            <a:ext cx="960582" cy="474184"/>
          </a:xfrm>
          <a:prstGeom prst="wedgeRoundRectCallout">
            <a:avLst>
              <a:gd name="adj1" fmla="val -175938"/>
              <a:gd name="adj2" fmla="val -1516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Run</a:t>
            </a:r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1819563" y="1082701"/>
            <a:ext cx="1154545" cy="474184"/>
          </a:xfrm>
          <a:prstGeom prst="wedgeRoundRectCallout">
            <a:avLst>
              <a:gd name="adj1" fmla="val -155138"/>
              <a:gd name="adj2" fmla="val -17115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Explorer</a:t>
            </a:r>
            <a:endParaRPr lang="zh-CN" altLang="en-US"/>
          </a:p>
        </p:txBody>
      </p:sp>
      <p:sp>
        <p:nvSpPr>
          <p:cNvPr id="11" name="圆角矩形标注 10"/>
          <p:cNvSpPr/>
          <p:nvPr/>
        </p:nvSpPr>
        <p:spPr>
          <a:xfrm>
            <a:off x="1819563" y="2944693"/>
            <a:ext cx="1293091" cy="474184"/>
          </a:xfrm>
          <a:prstGeom prst="wedgeRoundRectCallout">
            <a:avLst>
              <a:gd name="adj1" fmla="val -145032"/>
              <a:gd name="adj2" fmla="val -96976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Extensions</a:t>
            </a:r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2004291" y="4933797"/>
            <a:ext cx="1154545" cy="474184"/>
          </a:xfrm>
          <a:prstGeom prst="wedgeRoundRectCallout">
            <a:avLst>
              <a:gd name="adj1" fmla="val -177538"/>
              <a:gd name="adj2" fmla="val 238053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Manage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基础知识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 3.7</a:t>
            </a:r>
            <a:r>
              <a:rPr lang="zh-CN" altLang="en-US" smtClean="0"/>
              <a:t>关键词（保留字）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091341"/>
            <a:ext cx="10102735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import keyword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&gt;&gt;&gt; keyword.kwlist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['False', 'None', 'True', 'and', 'as', 'assert', 'async', 'await', 'break', 'class', 'continue', 'def', 'del', 'elif', 'else', 'except', 'finally', 'for', 'from', 'global', 'if', 'import', 'in', 'is', 'lambda', 'nonlocal', 'not', 'or', 'pass', 'raise', 'return', 'try', 'while', 'with', 'yield']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缩进语法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3" y="1565166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print absolute value of an integer: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 = 100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a &gt;= 0: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print(a)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print(-a)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303" y="3090315"/>
            <a:ext cx="106735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</a:t>
            </a:r>
            <a:r>
              <a:rPr lang="en-US" altLang="zh-CN"/>
              <a:t>#</a:t>
            </a:r>
            <a:r>
              <a:rPr lang="zh-CN" altLang="en-US"/>
              <a:t>开头的语句是</a:t>
            </a:r>
            <a:r>
              <a:rPr lang="zh-CN" altLang="en-US" smtClean="0"/>
              <a:t>注释。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其他每一行都是一个语句，当语句以冒号</a:t>
            </a:r>
            <a:r>
              <a:rPr lang="en-US" altLang="zh-CN"/>
              <a:t>:</a:t>
            </a:r>
            <a:r>
              <a:rPr lang="zh-CN" altLang="en-US"/>
              <a:t>结尾时，缩进的语句视为代码块</a:t>
            </a:r>
            <a:r>
              <a:rPr lang="zh-CN" altLang="en-US" smtClean="0"/>
              <a:t>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没有规定缩进是几个空格还是</a:t>
            </a:r>
            <a:r>
              <a:rPr lang="en-US" altLang="zh-CN" smtClean="0"/>
              <a:t>Tab</a:t>
            </a:r>
            <a:r>
              <a:rPr lang="zh-CN" altLang="en-US" smtClean="0"/>
              <a:t>，按照</a:t>
            </a:r>
            <a:r>
              <a:rPr lang="zh-CN" altLang="en-US"/>
              <a:t>约定俗成的</a:t>
            </a:r>
            <a:r>
              <a:rPr lang="zh-CN" altLang="en-US" smtClean="0"/>
              <a:t>惯例使用</a:t>
            </a:r>
            <a:r>
              <a:rPr lang="en-US" altLang="zh-CN" smtClean="0"/>
              <a:t>2</a:t>
            </a:r>
            <a:r>
              <a:rPr lang="zh-CN" altLang="en-US" smtClean="0"/>
              <a:t>个或</a:t>
            </a:r>
            <a:r>
              <a:rPr lang="en-US" altLang="zh-CN" smtClean="0"/>
              <a:t>4</a:t>
            </a:r>
            <a:r>
              <a:rPr lang="zh-CN" altLang="en-US"/>
              <a:t>个空格的</a:t>
            </a:r>
            <a:r>
              <a:rPr lang="zh-CN" altLang="en-US" smtClean="0"/>
              <a:t>缩进。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Python</a:t>
            </a:r>
            <a:r>
              <a:rPr lang="zh-CN" altLang="en-US"/>
              <a:t>程序是大小写敏感</a:t>
            </a:r>
            <a:r>
              <a:rPr lang="zh-CN" altLang="en-US" smtClean="0"/>
              <a:t>的。</a:t>
            </a:r>
            <a:endParaRPr lang="en-US" altLang="zh-CN" smtClean="0"/>
          </a:p>
        </p:txBody>
      </p:sp>
      <p:sp>
        <p:nvSpPr>
          <p:cNvPr id="6" name="文本框 5"/>
          <p:cNvSpPr txBox="1"/>
          <p:nvPr/>
        </p:nvSpPr>
        <p:spPr>
          <a:xfrm>
            <a:off x="599303" y="1192846"/>
            <a:ext cx="106735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zh-CN" altLang="en-US" smtClean="0"/>
              <a:t>语法采用</a:t>
            </a:r>
            <a:r>
              <a:rPr lang="zh-CN" altLang="en-US"/>
              <a:t>缩进方式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aebcdda8-8a3f-4700-8dfc-28cf4091a609"/>
  <p:tag name="COMMONDATA" val="eyJoZGlkIjoiMjQ0ZTU5YmU0ZDZiN2JiMDdkNjJjNzRjNjQ5OGFmM2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10665</Words>
  <Application>WPS 演示</Application>
  <PresentationFormat>宽屏</PresentationFormat>
  <Paragraphs>746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Consolas</vt:lpstr>
      <vt:lpstr>等线</vt:lpstr>
      <vt:lpstr>等线 Light</vt:lpstr>
      <vt:lpstr>微软雅黑</vt:lpstr>
      <vt:lpstr>Arial Unicode MS</vt:lpstr>
      <vt:lpstr>Office 主题​​</vt:lpstr>
      <vt:lpstr>课程介绍和基础知识</vt:lpstr>
      <vt:lpstr>TIOBE编程语言指数</vt:lpstr>
      <vt:lpstr>Python环境</vt:lpstr>
      <vt:lpstr>IDE集成开发环境</vt:lpstr>
      <vt:lpstr>VS Code设置Python环境</vt:lpstr>
      <vt:lpstr>VS Code界面</vt:lpstr>
      <vt:lpstr>Python基础知识</vt:lpstr>
      <vt:lpstr>Python 3.7关键词（保留字）</vt:lpstr>
      <vt:lpstr>Python缩进语法</vt:lpstr>
      <vt:lpstr>内置数据类型</vt:lpstr>
      <vt:lpstr>基本数据类型</vt:lpstr>
      <vt:lpstr>基本数据类型</vt:lpstr>
      <vt:lpstr>基本数据类型</vt:lpstr>
      <vt:lpstr>字符串和编码</vt:lpstr>
      <vt:lpstr>字符串和编码</vt:lpstr>
      <vt:lpstr>字符串和编码</vt:lpstr>
      <vt:lpstr>list</vt:lpstr>
      <vt:lpstr>list</vt:lpstr>
      <vt:lpstr>tuple</vt:lpstr>
      <vt:lpstr>tuple</vt:lpstr>
      <vt:lpstr>dict</vt:lpstr>
      <vt:lpstr>set集合</vt:lpstr>
      <vt:lpstr>赋值、引用、深浅拷贝</vt:lpstr>
      <vt:lpstr>赋值、引用、深浅拷贝</vt:lpstr>
      <vt:lpstr>赋值、引用、深浅拷贝</vt:lpstr>
      <vt:lpstr>赋值、引用、深浅拷贝</vt:lpstr>
      <vt:lpstr>变量作用域</vt:lpstr>
      <vt:lpstr>变量作用域</vt:lpstr>
      <vt:lpstr>变量作用域</vt:lpstr>
      <vt:lpstr>变量作用域</vt:lpstr>
      <vt:lpstr>条件判断</vt:lpstr>
      <vt:lpstr>else的其他用法</vt:lpstr>
      <vt:lpstr>循环</vt:lpstr>
      <vt:lpstr>循环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api</cp:lastModifiedBy>
  <cp:revision>183</cp:revision>
  <dcterms:created xsi:type="dcterms:W3CDTF">2020-09-08T08:42:00Z</dcterms:created>
  <dcterms:modified xsi:type="dcterms:W3CDTF">2023-09-10T22:25:54Z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213C5E100D414B4D96D8E4126D1538DA_12</vt:lpwstr>
  </property>
  <property fmtid="{D5CDD505-2E9C-101B-9397-08002B2CF9AE}" pid="3" name="KSOProductBuildVer">
    <vt:lpwstr>2052-11.1.0.14309</vt:lpwstr>
  </property>
</Properties>
</file>