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7" r:id="rId17"/>
    <p:sldId id="271" r:id="rId18"/>
    <p:sldId id="274" r:id="rId19"/>
    <p:sldId id="273" r:id="rId20"/>
    <p:sldId id="276" r:id="rId21"/>
    <p:sldId id="277" r:id="rId22"/>
    <p:sldId id="278" r:id="rId23"/>
    <p:sldId id="280" r:id="rId24"/>
    <p:sldId id="282" r:id="rId25"/>
    <p:sldId id="283" r:id="rId26"/>
    <p:sldId id="279" r:id="rId27"/>
    <p:sldId id="281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186" autoAdjust="0"/>
  </p:normalViewPr>
  <p:slideViewPr>
    <p:cSldViewPr snapToGrid="0">
      <p:cViewPr varScale="1">
        <p:scale>
          <a:sx n="104" d="100"/>
          <a:sy n="104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2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4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1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3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68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03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4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90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2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4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函数和高级特性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默认</a:t>
            </a:r>
            <a:r>
              <a:rPr lang="zh-CN" altLang="en-US" smtClean="0"/>
              <a:t>参数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zh-CN" altLang="en-US">
                <a:solidFill>
                  <a:srgbClr val="FF0000"/>
                </a:solidFill>
              </a:rPr>
              <a:t>指向不变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add_end(L=None):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L is None: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 = []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L.append('END')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L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可以用</a:t>
            </a:r>
            <a:r>
              <a:rPr lang="en-US" altLang="zh-CN"/>
              <a:t>None</a:t>
            </a:r>
            <a:r>
              <a:rPr lang="zh-CN" altLang="en-US"/>
              <a:t>这个不变对象来实现</a:t>
            </a:r>
          </a:p>
        </p:txBody>
      </p:sp>
      <p:sp>
        <p:nvSpPr>
          <p:cNvPr id="10" name="矩形 9"/>
          <p:cNvSpPr/>
          <p:nvPr/>
        </p:nvSpPr>
        <p:spPr>
          <a:xfrm>
            <a:off x="577965" y="267839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['END']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['END']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</a:t>
            </a:r>
            <a:r>
              <a:rPr lang="zh-CN" altLang="en-US" smtClean="0"/>
              <a:t>参数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calc(numbers):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sum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n in numbers: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sum = sum +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 * n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sum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给定一组数字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c……</a:t>
            </a:r>
            <a:r>
              <a:rPr lang="zh-CN" altLang="en-US"/>
              <a:t>，请计算</a:t>
            </a:r>
            <a:r>
              <a:rPr lang="en-US" altLang="zh-CN"/>
              <a:t>a</a:t>
            </a:r>
            <a:r>
              <a:rPr lang="en-US" altLang="zh-CN" baseline="30000"/>
              <a:t>2 </a:t>
            </a:r>
            <a:r>
              <a:rPr lang="en-US" altLang="zh-CN"/>
              <a:t>+ b</a:t>
            </a:r>
            <a:r>
              <a:rPr lang="en-US" altLang="zh-CN" baseline="30000"/>
              <a:t>2 </a:t>
            </a:r>
            <a:r>
              <a:rPr lang="en-US" altLang="zh-CN"/>
              <a:t>+ c</a:t>
            </a:r>
            <a:r>
              <a:rPr lang="en-US" altLang="zh-CN" baseline="30000"/>
              <a:t>2 </a:t>
            </a:r>
            <a:r>
              <a:rPr lang="en-US" altLang="zh-CN"/>
              <a:t>+ ……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2923769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calc([1, 2, 3])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calc((1, 3, 5, 7))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84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2" y="258280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调用的时候，需要先组装出一个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tuple</a:t>
            </a:r>
            <a:r>
              <a:rPr lang="zh-CN" altLang="en-US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37767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calc(*numbers):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sum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n in numbers: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sum = sum + n * 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sum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2" y="398901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利用可变参数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302" y="576736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calc(1, 2, 3)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calc(1, 3, 5, 7)</a:t>
            </a:r>
          </a:p>
          <a:p>
            <a:r>
              <a:rPr lang="it-IT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84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</a:t>
            </a:r>
            <a:r>
              <a:rPr lang="zh-CN" altLang="en-US" smtClean="0"/>
              <a:t>参数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nums = [1, 2, 3]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calc(*nums)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允许你在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tuple</a:t>
            </a:r>
            <a:r>
              <a:rPr lang="zh-CN" altLang="en-US"/>
              <a:t>前面加一个*号，把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tuple</a:t>
            </a:r>
            <a:r>
              <a:rPr lang="zh-CN" altLang="en-US"/>
              <a:t>的元素变成可变参数传进去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225749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*</a:t>
            </a:r>
            <a:r>
              <a:rPr lang="en-US" altLang="zh-CN"/>
              <a:t>nums</a:t>
            </a:r>
            <a:r>
              <a:rPr lang="zh-CN" altLang="en-US"/>
              <a:t>表示把</a:t>
            </a:r>
            <a:r>
              <a:rPr lang="en-US" altLang="zh-CN"/>
              <a:t>nums</a:t>
            </a:r>
            <a:r>
              <a:rPr lang="zh-CN" altLang="en-US"/>
              <a:t>这个</a:t>
            </a:r>
            <a:r>
              <a:rPr lang="en-US" altLang="zh-CN"/>
              <a:t>list</a:t>
            </a:r>
            <a:r>
              <a:rPr lang="zh-CN" altLang="en-US"/>
              <a:t>的所有元素作为可变参数传进去。这种写法相当有用，而且很常见。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关键词</a:t>
            </a:r>
            <a:r>
              <a:rPr lang="zh-CN" altLang="en-US" smtClean="0"/>
              <a:t>参数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person(name, age,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print('name:', name, 'age:', age, 'other:', kw)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关键字参数允许你传入</a:t>
            </a:r>
            <a:r>
              <a:rPr lang="en-US" altLang="zh-CN"/>
              <a:t>0</a:t>
            </a:r>
            <a:r>
              <a:rPr lang="zh-CN" altLang="en-US"/>
              <a:t>个或任意个含参数名的参数，这些关键字参数在函数内部自动组装为一个</a:t>
            </a:r>
            <a:r>
              <a:rPr lang="en-US" altLang="zh-CN"/>
              <a:t>dict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2115106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person('Bob', 35, city='Beijing')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name: Bob age: 35 other: {'city': 'Beijing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'}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person('Adam', 45, gender='M', job='Engineer')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name: Adam age: 45 other: {'gender': 'M', 'job': 'Engineer'}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390450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extra = {'city': 'Beijing', 'job': 'Engineer'}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person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('Jack', 24, **extra)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name: Jack age: 24 other: {'city': 'Beijing', 'job': 'Engineer'}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2" y="353517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和可变参数类似，也可以先组装出一个</a:t>
            </a:r>
            <a:r>
              <a:rPr lang="en-US" altLang="zh-CN"/>
              <a:t>dict</a:t>
            </a:r>
            <a:r>
              <a:rPr lang="zh-CN" altLang="en-US"/>
              <a:t>，然后，把该</a:t>
            </a:r>
            <a:r>
              <a:rPr lang="en-US" altLang="zh-CN"/>
              <a:t>dict</a:t>
            </a:r>
            <a:r>
              <a:rPr lang="zh-CN" altLang="en-US"/>
              <a:t>转换为关键字参数传进去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481316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**</a:t>
            </a:r>
            <a:r>
              <a:rPr lang="en-US" altLang="zh-CN"/>
              <a:t>extra</a:t>
            </a:r>
            <a:r>
              <a:rPr lang="zh-CN" altLang="en-US"/>
              <a:t>表示把</a:t>
            </a:r>
            <a:r>
              <a:rPr lang="en-US" altLang="zh-CN"/>
              <a:t>extra</a:t>
            </a:r>
            <a:r>
              <a:rPr lang="zh-CN" altLang="en-US"/>
              <a:t>这个</a:t>
            </a:r>
            <a:r>
              <a:rPr lang="en-US" altLang="zh-CN"/>
              <a:t>dict</a:t>
            </a:r>
            <a:r>
              <a:rPr lang="zh-CN" altLang="en-US"/>
              <a:t>的所有</a:t>
            </a:r>
            <a:r>
              <a:rPr lang="en-US" altLang="zh-CN"/>
              <a:t>key-value</a:t>
            </a:r>
            <a:r>
              <a:rPr lang="zh-CN" altLang="en-US"/>
              <a:t>用关键字参数传入到函数的**</a:t>
            </a:r>
            <a:r>
              <a:rPr lang="en-US" altLang="zh-CN"/>
              <a:t>kw</a:t>
            </a:r>
            <a:r>
              <a:rPr lang="zh-CN" altLang="en-US"/>
              <a:t>参数，</a:t>
            </a:r>
            <a:r>
              <a:rPr lang="en-US" altLang="zh-CN"/>
              <a:t>kw</a:t>
            </a:r>
            <a:r>
              <a:rPr lang="zh-CN" altLang="en-US"/>
              <a:t>将获得一个</a:t>
            </a:r>
            <a:r>
              <a:rPr lang="en-US" altLang="zh-CN"/>
              <a:t>dict</a:t>
            </a:r>
            <a:r>
              <a:rPr lang="zh-CN" altLang="en-US"/>
              <a:t>，注意</a:t>
            </a:r>
            <a:r>
              <a:rPr lang="en-US" altLang="zh-CN"/>
              <a:t>kw</a:t>
            </a:r>
            <a:r>
              <a:rPr lang="zh-CN" altLang="en-US"/>
              <a:t>获得的</a:t>
            </a:r>
            <a:r>
              <a:rPr lang="en-US" altLang="zh-CN"/>
              <a:t>dict</a:t>
            </a:r>
            <a:r>
              <a:rPr lang="zh-CN" altLang="en-US"/>
              <a:t>是</a:t>
            </a:r>
            <a:r>
              <a:rPr lang="en-US" altLang="zh-CN"/>
              <a:t>extra</a:t>
            </a:r>
            <a:r>
              <a:rPr lang="zh-CN" altLang="en-US"/>
              <a:t>的一份拷贝，对</a:t>
            </a:r>
            <a:r>
              <a:rPr lang="en-US" altLang="zh-CN"/>
              <a:t>kw</a:t>
            </a:r>
            <a:r>
              <a:rPr lang="zh-CN" altLang="en-US"/>
              <a:t>的改动不会影响到函数外的</a:t>
            </a:r>
            <a:r>
              <a:rPr lang="en-US" altLang="zh-CN" smtClean="0"/>
              <a:t>extra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命名关键词参数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对于关键字参数，函数的调用者可以传入任意不受限制的关键字参数。至于到底传入了哪些，就需要在函数内部通过</a:t>
            </a:r>
            <a:r>
              <a:rPr lang="en-US" altLang="zh-CN"/>
              <a:t>kw</a:t>
            </a:r>
            <a:r>
              <a:rPr lang="zh-CN" altLang="en-US"/>
              <a:t>检查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745829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person(name, age,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'city' in kw: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'job' in kw: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job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print('name:', name, 'age:', age, 'other:', kw)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4119559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person('Jack', 24, city='Beijing', addr='Chaoyang', zipcode=123456)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2" y="375022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但是调用者仍可以传入不受限制的关键字参数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5119574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person(name, age, *, city, job):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print(name, age, city, job)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475024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如果要限制关键字参数的名字，就可以用命名关键字参数，例如，只接收</a:t>
            </a:r>
            <a:r>
              <a:rPr lang="en-US" altLang="zh-CN"/>
              <a:t>city</a:t>
            </a:r>
            <a:r>
              <a:rPr lang="zh-CN" altLang="en-US"/>
              <a:t>和</a:t>
            </a:r>
            <a:r>
              <a:rPr lang="en-US" altLang="zh-CN"/>
              <a:t>job</a:t>
            </a:r>
            <a:r>
              <a:rPr lang="zh-CN" altLang="en-US"/>
              <a:t>作为关键字参数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580482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person('Jack', 24, city='Beijing', job='Engineer')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Jack 24 Beijing Engineer</a:t>
            </a:r>
          </a:p>
        </p:txBody>
      </p:sp>
    </p:spTree>
    <p:extLst>
      <p:ext uri="{BB962C8B-B14F-4D97-AF65-F5344CB8AC3E}">
        <p14:creationId xmlns:p14="http://schemas.microsoft.com/office/powerpoint/2010/main" val="4176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命名关键词参数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如果函数定义中已经有了一个可变参数，后面跟着的命名关键字参数就不再需要一个特殊分隔符*</a:t>
            </a:r>
            <a:r>
              <a:rPr lang="zh-CN" altLang="en-US" smtClean="0"/>
              <a:t>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51807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person(name, age, *args, city, job):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print(name, age, args, city, job)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2572659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person('Jack', 24, 'Beijing', 'Engineer')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person() takes 2 positional arguments but 4 were given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2" y="220332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命名关键字参数必须传入参数名，这和位置参数不同。如果没有传入参数名，调用将报错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434422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person(name, age, *, city='Beijing', job):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print(name, age, city, job)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395383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命名关键字参数可以有缺省值，从而简化</a:t>
            </a:r>
            <a:r>
              <a:rPr lang="zh-CN" altLang="en-US" smtClean="0"/>
              <a:t>调用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508867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person('Jack', 24, job='Engineer')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Jack 24 Beijing Engineer</a:t>
            </a:r>
          </a:p>
        </p:txBody>
      </p:sp>
    </p:spTree>
    <p:extLst>
      <p:ext uri="{BB962C8B-B14F-4D97-AF65-F5344CB8AC3E}">
        <p14:creationId xmlns:p14="http://schemas.microsoft.com/office/powerpoint/2010/main" val="13825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参数组合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定义函数，可以用必选参数、默认参数、可变参数、关键字参数和命名关键字参数，这</a:t>
            </a:r>
            <a:r>
              <a:rPr lang="en-US" altLang="zh-CN"/>
              <a:t>5</a:t>
            </a:r>
            <a:r>
              <a:rPr lang="zh-CN" altLang="en-US"/>
              <a:t>种参数都可以组合使用。但是请注意，参数定义的顺序必须是：必选参数、默认参数、可变参数、命名关键字参数和关键字参数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745829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f1(a, b, c=0, *args, **kw):</a:t>
            </a:r>
          </a:p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 =', a, 'b =', b, 'c =', c, 'args =', args, 'kw =', kw)</a:t>
            </a:r>
          </a:p>
          <a:p>
            <a:endParaRPr lang="pl-PL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f2(a, b, c=0, *, d, **kw):</a:t>
            </a:r>
          </a:p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 =', a, 'b =', b, 'c =', c, 'd =', d, 'kw =', kw)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227007"/>
            <a:ext cx="1010273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f1(1, 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0 args = () kw = {}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f1(1, 2, c=3)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3 args = () kw = {}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f1(1, 2, 3, 'a', 'b')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3 args = ('a', 'b') kw = {}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f1(1, 2, 3, 'a', 'b', x=99)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3 args = ('a', 'b') kw = {'x': 99}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f2(1, 2, d=99, ext=None)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0 d = 99 kw = {'ext': None}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参数组合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通过一个</a:t>
            </a:r>
            <a:r>
              <a:rPr lang="en-US" altLang="zh-CN"/>
              <a:t>tuple</a:t>
            </a:r>
            <a:r>
              <a:rPr lang="zh-CN" altLang="en-US"/>
              <a:t>和</a:t>
            </a:r>
            <a:r>
              <a:rPr lang="en-US" altLang="zh-CN"/>
              <a:t>dict</a:t>
            </a:r>
            <a:r>
              <a:rPr lang="zh-CN" altLang="en-US"/>
              <a:t>，你也可以调用上述函数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1" y="147326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args = (1, 2, 3, 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kw = {'d': 99, 'x': '#'}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3 args = (4,) kw = {'d': 99, 'x':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'#'}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args = (1, 2, 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kw = {'d': 88, 'x': '#'}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f2(*args,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 b = 2 c = 3 d = 88 kw = {'x': '#'}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高级属性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切片、迭代、列表生成式、生成器、迭代器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9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取一个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tuple</a:t>
            </a:r>
            <a:r>
              <a:rPr lang="zh-CN" altLang="en-US"/>
              <a:t>的部分元素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1" y="1473267"/>
            <a:ext cx="10102735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 = ['Michael', 'Sarah', 'Tracy', 'Bob', 'Jack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L[0:3]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'Sarah', 'Tracy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L[:3]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'Sarah', 'Tracy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L[-2:]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['Bob', 'Jack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L[-2:-1]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['Bob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 = list(range(100))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[0, 1, 2, 3, ..., 99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L[:10:2]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26864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函数调用、函数定义、函数参数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for</a:t>
            </a:r>
            <a:r>
              <a:rPr lang="zh-CN" altLang="en-US"/>
              <a:t>循环不仅可以用在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tuple</a:t>
            </a:r>
            <a:r>
              <a:rPr lang="zh-CN" altLang="en-US"/>
              <a:t>上，还可以作用在其他可迭代对象上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48143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{'a': 1, 'b': 2, 'c': 3}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key in d: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print(key)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2" y="320170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如何判断一个对象是可迭代对象呢？方法是通过</a:t>
            </a:r>
            <a:r>
              <a:rPr lang="en-US" altLang="zh-CN"/>
              <a:t>collections</a:t>
            </a:r>
            <a:r>
              <a:rPr lang="zh-CN" altLang="en-US"/>
              <a:t>模块的</a:t>
            </a:r>
            <a:r>
              <a:rPr lang="en-US" altLang="zh-CN"/>
              <a:t>Iterable</a:t>
            </a:r>
            <a:r>
              <a:rPr lang="zh-CN" altLang="en-US"/>
              <a:t>类型判断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3563138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Iterable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isinstance('abc', Iterable) # str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是否可迭代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isinstance([1,2,3], Iterable) # list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是否可迭代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isinstance(123, Iterable)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整数是否可迭代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4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734576"/>
            <a:ext cx="114529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enumerate</a:t>
            </a:r>
            <a:r>
              <a:rPr lang="zh-CN" altLang="en-US"/>
              <a:t>函数可以把一个</a:t>
            </a:r>
            <a:r>
              <a:rPr lang="en-US" altLang="zh-CN"/>
              <a:t>list</a:t>
            </a:r>
            <a:r>
              <a:rPr lang="zh-CN" altLang="en-US"/>
              <a:t>变成索引</a:t>
            </a:r>
            <a:r>
              <a:rPr lang="en-US" altLang="zh-CN"/>
              <a:t>-</a:t>
            </a:r>
            <a:r>
              <a:rPr lang="zh-CN" altLang="en-US"/>
              <a:t>元素对，这样就可以在</a:t>
            </a:r>
            <a:r>
              <a:rPr lang="en-US" altLang="zh-CN"/>
              <a:t>for</a:t>
            </a:r>
            <a:r>
              <a:rPr lang="zh-CN" altLang="en-US"/>
              <a:t>循环中同时迭代索引和元素本身</a:t>
            </a:r>
          </a:p>
        </p:txBody>
      </p:sp>
      <p:sp>
        <p:nvSpPr>
          <p:cNvPr id="10" name="矩形 9"/>
          <p:cNvSpPr/>
          <p:nvPr/>
        </p:nvSpPr>
        <p:spPr>
          <a:xfrm>
            <a:off x="660848" y="1148154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i, value in enumerate(['A', 'B', 'C']):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print(i, value)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 A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 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 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848" y="266046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默认情况下，</a:t>
            </a:r>
            <a:r>
              <a:rPr lang="en-US" altLang="zh-CN"/>
              <a:t>dict</a:t>
            </a:r>
            <a:r>
              <a:rPr lang="zh-CN" altLang="en-US"/>
              <a:t>迭代的是</a:t>
            </a:r>
            <a:r>
              <a:rPr lang="en-US" altLang="zh-CN"/>
              <a:t>key</a:t>
            </a:r>
            <a:r>
              <a:rPr lang="zh-CN" altLang="en-US"/>
              <a:t>。如果要迭代</a:t>
            </a:r>
            <a:r>
              <a:rPr lang="en-US" altLang="zh-CN"/>
              <a:t>value</a:t>
            </a:r>
            <a:r>
              <a:rPr lang="zh-CN" altLang="en-US"/>
              <a:t>，可以用</a:t>
            </a:r>
            <a:r>
              <a:rPr lang="en-US" altLang="zh-CN"/>
              <a:t>for value in d.values()</a:t>
            </a:r>
            <a:r>
              <a:rPr lang="zh-CN" altLang="en-US"/>
              <a:t>，如果要同时迭代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，可以用</a:t>
            </a:r>
            <a:r>
              <a:rPr lang="en-US" altLang="zh-CN"/>
              <a:t>for k, v in d.items()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0848" y="3289490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{'a': 1, 'b': 2, 'c': 3}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key, value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d.items():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print(key, value)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 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848" y="496714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同时引用了两个变量</a:t>
            </a:r>
          </a:p>
        </p:txBody>
      </p:sp>
      <p:sp>
        <p:nvSpPr>
          <p:cNvPr id="11" name="矩形 10"/>
          <p:cNvSpPr/>
          <p:nvPr/>
        </p:nvSpPr>
        <p:spPr>
          <a:xfrm>
            <a:off x="660848" y="53364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x, y in [(1, 1), (2, 4), (3, 9)]: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print(x, y)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2 4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3 9</a:t>
            </a:r>
          </a:p>
        </p:txBody>
      </p:sp>
    </p:spTree>
    <p:extLst>
      <p:ext uri="{BB962C8B-B14F-4D97-AF65-F5344CB8AC3E}">
        <p14:creationId xmlns:p14="http://schemas.microsoft.com/office/powerpoint/2010/main" val="7993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列表生成式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如果要生成</a:t>
            </a:r>
            <a:r>
              <a:rPr lang="en-US" altLang="zh-CN"/>
              <a:t>[1x1, 2x2, 3x3, ..., 10x10]</a:t>
            </a:r>
            <a:r>
              <a:rPr lang="zh-CN" altLang="en-US"/>
              <a:t>怎么做？方法一是循环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48143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 = []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x in range(1, 11):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L.append(x * 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4, 9, 16, 25, 36, 49, 64, 81, 100]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2" y="290174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列表生成式则可以用一行语句代替循环生成上面的</a:t>
            </a:r>
            <a:r>
              <a:rPr lang="en-US" altLang="zh-CN"/>
              <a:t>list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327107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[x * x for x in range(1, 11)]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4, 9, 16, 25, 36, 49, 64, 81, 100]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399810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for</a:t>
            </a:r>
            <a:r>
              <a:rPr lang="zh-CN" altLang="en-US"/>
              <a:t>循环后面还可以加上</a:t>
            </a:r>
            <a:r>
              <a:rPr lang="en-US" altLang="zh-CN"/>
              <a:t>if</a:t>
            </a:r>
            <a:r>
              <a:rPr lang="zh-CN" altLang="en-US"/>
              <a:t>判断，这样我们就可以筛选出仅偶数的平方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36743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[x * x for x in range(1, 11) if x % 2 == 0]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[4, 16, 36, 64, 100]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2" y="50753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使用两层循环，可以生成全排列</a:t>
            </a:r>
          </a:p>
        </p:txBody>
      </p:sp>
      <p:sp>
        <p:nvSpPr>
          <p:cNvPr id="13" name="矩形 12"/>
          <p:cNvSpPr/>
          <p:nvPr/>
        </p:nvSpPr>
        <p:spPr>
          <a:xfrm>
            <a:off x="599302" y="5444656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[m + n for m in 'ABC' for n in 'XYZ']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['AX', 'AY', 'AZ', 'BX', 'BY', 'BZ', 'CX', 'CY', 'CZ']</a:t>
            </a:r>
          </a:p>
        </p:txBody>
      </p:sp>
    </p:spTree>
    <p:extLst>
      <p:ext uri="{BB962C8B-B14F-4D97-AF65-F5344CB8AC3E}">
        <p14:creationId xmlns:p14="http://schemas.microsoft.com/office/powerpoint/2010/main" val="34348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84602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如果列表元素可以按照某种算法推算出来</a:t>
            </a:r>
            <a:r>
              <a:rPr lang="zh-CN" altLang="en-US" smtClean="0"/>
              <a:t>，如果可以</a:t>
            </a:r>
            <a:r>
              <a:rPr lang="zh-CN" altLang="en-US"/>
              <a:t>在循环的过程中不断推算出后续的</a:t>
            </a:r>
            <a:r>
              <a:rPr lang="zh-CN" altLang="en-US" smtClean="0"/>
              <a:t>元素</a:t>
            </a:r>
            <a:r>
              <a:rPr lang="zh-CN" altLang="en-US"/>
              <a:t>，</a:t>
            </a:r>
            <a:r>
              <a:rPr lang="zh-CN" altLang="en-US" smtClean="0"/>
              <a:t>这样</a:t>
            </a:r>
            <a:r>
              <a:rPr lang="zh-CN" altLang="en-US"/>
              <a:t>就不必创建完整的</a:t>
            </a:r>
            <a:r>
              <a:rPr lang="en-US" altLang="zh-CN"/>
              <a:t>list</a:t>
            </a:r>
            <a:r>
              <a:rPr lang="zh-CN" altLang="en-US"/>
              <a:t>，从而节省大量的空间。在</a:t>
            </a:r>
            <a:r>
              <a:rPr lang="en-US" altLang="zh-CN"/>
              <a:t>Python</a:t>
            </a:r>
            <a:r>
              <a:rPr lang="zh-CN" altLang="en-US"/>
              <a:t>中，这种一边循环一边计算的机制，称为生成器：</a:t>
            </a:r>
            <a:r>
              <a:rPr lang="en-US" altLang="zh-CN" smtClean="0"/>
              <a:t>generator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2240091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 = [x * x for x in range(10)]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[0, 1, 4, 9, 16, 25, 36, 49, 64, 81]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 = (x * x for x in range(10))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&lt;generator object &lt;genexpr&gt; at 0x1022ef630&gt;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159577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创建一个</a:t>
            </a:r>
            <a:r>
              <a:rPr lang="en-US" altLang="zh-CN"/>
              <a:t>generator</a:t>
            </a:r>
            <a:r>
              <a:rPr lang="zh-CN" altLang="en-US"/>
              <a:t>，有很多种方法。第一种方法很简单，只要把一个列表生成式的</a:t>
            </a:r>
            <a:r>
              <a:rPr lang="en-US" altLang="zh-CN"/>
              <a:t>[]</a:t>
            </a:r>
            <a:r>
              <a:rPr lang="zh-CN" altLang="en-US"/>
              <a:t>改成</a:t>
            </a:r>
            <a:r>
              <a:rPr lang="en-US" altLang="zh-CN"/>
              <a:t>()</a:t>
            </a:r>
            <a:r>
              <a:rPr lang="zh-CN" altLang="en-US"/>
              <a:t>，就创建了一个</a:t>
            </a:r>
            <a:r>
              <a:rPr lang="en-US" altLang="zh-CN"/>
              <a:t>generator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3749457"/>
            <a:ext cx="1010273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next(g)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next(g)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next(g)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 = (x * x for x in range(10))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n in g: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84602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如果一个函数定义中包含</a:t>
            </a:r>
            <a:r>
              <a:rPr lang="en-US" altLang="zh-CN"/>
              <a:t>yield</a:t>
            </a:r>
            <a:r>
              <a:rPr lang="zh-CN" altLang="en-US"/>
              <a:t>关键字，那么这个函数就不再是一个普通函数，而是一个</a:t>
            </a:r>
            <a:r>
              <a:rPr lang="en-US" altLang="zh-CN"/>
              <a:t>generator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215360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fib(max):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n, a, b = 0, 0,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n &lt; max: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yield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a, b = b, a + 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+ 1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'done'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3060180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n in fib(6):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1685176"/>
            <a:ext cx="10102735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 = fib(6)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x = next(g)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print('g:', 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except StopIteration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print('Generator return value:', e.value)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g: 0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g: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g: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g: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g: 5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return value: done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103838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循环调用</a:t>
            </a:r>
            <a:r>
              <a:rPr lang="en-US" altLang="zh-CN"/>
              <a:t>generator</a:t>
            </a:r>
            <a:r>
              <a:rPr lang="zh-CN" altLang="en-US"/>
              <a:t>时，发现拿不到</a:t>
            </a:r>
            <a:r>
              <a:rPr lang="en-US" altLang="zh-CN"/>
              <a:t>generator</a:t>
            </a:r>
            <a:r>
              <a:rPr lang="zh-CN" altLang="en-US"/>
              <a:t>的</a:t>
            </a:r>
            <a:r>
              <a:rPr lang="en-US" altLang="zh-CN"/>
              <a:t>return</a:t>
            </a:r>
            <a:r>
              <a:rPr lang="zh-CN" altLang="en-US"/>
              <a:t>语句的返回值。如果想要拿到返回值，必须捕获</a:t>
            </a:r>
            <a:r>
              <a:rPr lang="en-US" altLang="zh-CN"/>
              <a:t>StopIteration</a:t>
            </a:r>
            <a:r>
              <a:rPr lang="zh-CN" altLang="en-US"/>
              <a:t>错误，返回值包含在</a:t>
            </a:r>
            <a:r>
              <a:rPr lang="en-US" altLang="zh-CN"/>
              <a:t>StopIteration</a:t>
            </a:r>
            <a:r>
              <a:rPr lang="zh-CN" altLang="en-US"/>
              <a:t>的</a:t>
            </a:r>
            <a:r>
              <a:rPr lang="en-US" altLang="zh-CN"/>
              <a:t>value</a:t>
            </a:r>
            <a:r>
              <a:rPr lang="zh-CN" altLang="en-US" smtClean="0"/>
              <a:t>中。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可以直接作用于</a:t>
            </a:r>
            <a:r>
              <a:rPr lang="en-US" altLang="zh-CN"/>
              <a:t>for</a:t>
            </a:r>
            <a:r>
              <a:rPr lang="zh-CN" altLang="en-US"/>
              <a:t>循环的对象统称为可迭代对象：</a:t>
            </a:r>
            <a:r>
              <a:rPr lang="en-US" altLang="zh-CN">
                <a:solidFill>
                  <a:srgbClr val="00B0F0"/>
                </a:solidFill>
              </a:rPr>
              <a:t>Iterable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1348143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collections.abc import Iterable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isinstance([], Iterable)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isinstance({}, Iterable)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isinstance('abc', Iterable)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isinstance((x for x in range(10)), Iterable)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isinstance(100, Iterable)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9302" y="390203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可以被</a:t>
            </a:r>
            <a:r>
              <a:rPr lang="en-US" altLang="zh-CN"/>
              <a:t>next()</a:t>
            </a:r>
            <a:r>
              <a:rPr lang="zh-CN" altLang="en-US"/>
              <a:t>函数调用并不断返回下一个值的对象称为迭代器：</a:t>
            </a:r>
            <a:r>
              <a:rPr lang="en-US" altLang="zh-CN">
                <a:solidFill>
                  <a:srgbClr val="FF0000"/>
                </a:solidFill>
              </a:rPr>
              <a:t>Iterator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9302" y="4271362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collections.abc import Iterator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isinstance((x for x in range(10)),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isinstance([],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isinstance({},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isinstance('abc',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855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生成器都是</a:t>
            </a:r>
            <a:r>
              <a:rPr lang="en-US" altLang="zh-CN">
                <a:solidFill>
                  <a:srgbClr val="FF0000"/>
                </a:solidFill>
              </a:rPr>
              <a:t>Iterator</a:t>
            </a:r>
            <a:r>
              <a:rPr lang="zh-CN" altLang="en-US"/>
              <a:t>对象，但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dict</a:t>
            </a:r>
            <a:r>
              <a:rPr lang="zh-CN" altLang="en-US"/>
              <a:t>、</a:t>
            </a:r>
            <a:r>
              <a:rPr lang="en-US" altLang="zh-CN"/>
              <a:t>str</a:t>
            </a:r>
            <a:r>
              <a:rPr lang="zh-CN" altLang="en-US"/>
              <a:t>虽然是</a:t>
            </a:r>
            <a:r>
              <a:rPr lang="en-US" altLang="zh-CN">
                <a:solidFill>
                  <a:srgbClr val="00B0F0"/>
                </a:solidFill>
              </a:rPr>
              <a:t>Iterable</a:t>
            </a:r>
            <a:r>
              <a:rPr lang="zh-CN" altLang="en-US"/>
              <a:t>，却不是</a:t>
            </a:r>
            <a:r>
              <a:rPr lang="en-US" altLang="zh-CN">
                <a:solidFill>
                  <a:srgbClr val="FF0000"/>
                </a:solidFill>
              </a:rPr>
              <a:t>Iterator</a:t>
            </a:r>
            <a:r>
              <a:rPr lang="zh-CN" altLang="en-US"/>
              <a:t>。</a:t>
            </a:r>
          </a:p>
          <a:p>
            <a:r>
              <a:rPr lang="zh-CN" altLang="en-US" smtClean="0"/>
              <a:t>把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dict</a:t>
            </a:r>
            <a:r>
              <a:rPr lang="zh-CN" altLang="en-US"/>
              <a:t>、</a:t>
            </a:r>
            <a:r>
              <a:rPr lang="en-US" altLang="zh-CN"/>
              <a:t>str</a:t>
            </a:r>
            <a:r>
              <a:rPr lang="zh-CN" altLang="en-US"/>
              <a:t>等</a:t>
            </a:r>
            <a:r>
              <a:rPr lang="en-US" altLang="zh-CN">
                <a:solidFill>
                  <a:srgbClr val="00B0F0"/>
                </a:solidFill>
              </a:rPr>
              <a:t>Iterable</a:t>
            </a:r>
            <a:r>
              <a:rPr lang="zh-CN" altLang="en-US"/>
              <a:t>变成</a:t>
            </a:r>
            <a:r>
              <a:rPr lang="en-US" altLang="zh-CN"/>
              <a:t>Iterator</a:t>
            </a:r>
            <a:r>
              <a:rPr lang="zh-CN" altLang="en-US"/>
              <a:t>可以使用</a:t>
            </a:r>
            <a:r>
              <a:rPr lang="en-US" altLang="zh-CN"/>
              <a:t>iter()</a:t>
            </a:r>
            <a:r>
              <a:rPr lang="zh-CN" altLang="en-US"/>
              <a:t>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664152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isinstance(iter([]),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isinstance(iter('abc'), Iterator)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2855580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凡是可作用于</a:t>
            </a:r>
            <a:r>
              <a:rPr lang="en-US" altLang="zh-CN"/>
              <a:t>for</a:t>
            </a:r>
            <a:r>
              <a:rPr lang="zh-CN" altLang="en-US"/>
              <a:t>循环的对象都是</a:t>
            </a:r>
            <a:r>
              <a:rPr lang="en-US" altLang="zh-CN"/>
              <a:t>Iterable</a:t>
            </a:r>
            <a:r>
              <a:rPr lang="zh-CN" altLang="en-US" smtClean="0"/>
              <a:t>类型；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是可作用于</a:t>
            </a:r>
            <a:r>
              <a:rPr lang="en-US" altLang="zh-CN"/>
              <a:t>next()</a:t>
            </a:r>
            <a:r>
              <a:rPr lang="zh-CN" altLang="en-US"/>
              <a:t>函数的对象都是</a:t>
            </a:r>
            <a:r>
              <a:rPr lang="en-US" altLang="zh-CN"/>
              <a:t>Iterator</a:t>
            </a:r>
            <a:r>
              <a:rPr lang="zh-CN" altLang="en-US"/>
              <a:t>类型，它们表示一个惰性计算的</a:t>
            </a:r>
            <a:r>
              <a:rPr lang="zh-CN" altLang="en-US" smtClean="0"/>
              <a:t>序列；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集合数据类型如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dict</a:t>
            </a:r>
            <a:r>
              <a:rPr lang="zh-CN" altLang="en-US"/>
              <a:t>、</a:t>
            </a:r>
            <a:r>
              <a:rPr lang="en-US" altLang="zh-CN"/>
              <a:t>str</a:t>
            </a:r>
            <a:r>
              <a:rPr lang="zh-CN" altLang="en-US"/>
              <a:t>等是</a:t>
            </a:r>
            <a:r>
              <a:rPr lang="en-US" altLang="zh-CN"/>
              <a:t>Iterable</a:t>
            </a:r>
            <a:r>
              <a:rPr lang="zh-CN" altLang="en-US"/>
              <a:t>但不是</a:t>
            </a:r>
            <a:r>
              <a:rPr lang="en-US" altLang="zh-CN"/>
              <a:t>Iterator</a:t>
            </a:r>
            <a:r>
              <a:rPr lang="zh-CN" altLang="en-US"/>
              <a:t>，不过可以通过</a:t>
            </a:r>
            <a:r>
              <a:rPr lang="en-US" altLang="zh-CN"/>
              <a:t>iter()</a:t>
            </a:r>
            <a:r>
              <a:rPr lang="zh-CN" altLang="en-US"/>
              <a:t>函数获得一个</a:t>
            </a:r>
            <a:r>
              <a:rPr lang="en-US" altLang="zh-CN"/>
              <a:t>Iterator</a:t>
            </a:r>
            <a:r>
              <a:rPr lang="zh-CN" altLang="en-US" smtClean="0"/>
              <a:t>对象。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</a:t>
            </a:r>
            <a:r>
              <a:rPr lang="zh-CN" altLang="en-US" smtClean="0"/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中一个实现了</a:t>
            </a:r>
            <a:r>
              <a:rPr lang="en-US" altLang="zh-CN"/>
              <a:t>_iter_</a:t>
            </a:r>
            <a:r>
              <a:rPr lang="zh-CN" altLang="en-US"/>
              <a:t>方法和</a:t>
            </a:r>
            <a:r>
              <a:rPr lang="en-US" altLang="zh-CN"/>
              <a:t>_next_</a:t>
            </a:r>
            <a:r>
              <a:rPr lang="zh-CN" altLang="en-US"/>
              <a:t>方法的类对象，就是迭代</a:t>
            </a:r>
            <a:r>
              <a:rPr lang="zh-CN" altLang="en-US" smtClean="0"/>
              <a:t>器</a:t>
            </a:r>
            <a:r>
              <a:rPr lang="zh-CN" altLang="en-US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87153"/>
            <a:ext cx="101027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Fib(object):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max):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super(Fib, self).__init__()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self.max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self.n = 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__iter__(self):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self.a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self.b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self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__next__(self):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fib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self.a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self.n += 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self.n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 self.max: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raise StopIteration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self.a, self.b = self.b, self.a + self.b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fib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558480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fib = Fib(6)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for n in fib: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    print(n, end=' 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0 1 1 2 3 5</a:t>
            </a:r>
          </a:p>
        </p:txBody>
      </p:sp>
    </p:spTree>
    <p:extLst>
      <p:ext uri="{BB962C8B-B14F-4D97-AF65-F5344CB8AC3E}">
        <p14:creationId xmlns:p14="http://schemas.microsoft.com/office/powerpoint/2010/main" val="31187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abs(100)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abs(-20)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abs(12.34)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12.34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很多内置函数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334836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abs(1, 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abs() takes exactly one argument (2 given)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3" y="296071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  <a:r>
              <a:rPr lang="zh-CN" altLang="en-US" smtClean="0"/>
              <a:t>函数传入</a:t>
            </a:r>
            <a:r>
              <a:rPr lang="zh-CN" altLang="en-US"/>
              <a:t>的参数数量不对，会报</a:t>
            </a:r>
            <a:r>
              <a:rPr lang="en-US" altLang="zh-CN"/>
              <a:t>TypeError</a:t>
            </a:r>
            <a:r>
              <a:rPr lang="zh-CN" altLang="en-US"/>
              <a:t>的错误</a:t>
            </a:r>
          </a:p>
        </p:txBody>
      </p:sp>
      <p:sp>
        <p:nvSpPr>
          <p:cNvPr id="15" name="矩形 14"/>
          <p:cNvSpPr/>
          <p:nvPr/>
        </p:nvSpPr>
        <p:spPr>
          <a:xfrm>
            <a:off x="599302" y="4953035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abs('a')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bad operand type for abs(): 'str'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303" y="456538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参数类型不能被函数所接受，也会报</a:t>
            </a:r>
            <a:r>
              <a:rPr lang="en-US" altLang="zh-CN"/>
              <a:t>TypeError</a:t>
            </a:r>
            <a:r>
              <a:rPr lang="zh-CN" altLang="en-US"/>
              <a:t>的错误</a:t>
            </a:r>
          </a:p>
        </p:txBody>
      </p:sp>
    </p:spTree>
    <p:extLst>
      <p:ext uri="{BB962C8B-B14F-4D97-AF65-F5344CB8AC3E}">
        <p14:creationId xmlns:p14="http://schemas.microsoft.com/office/powerpoint/2010/main" val="40983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max(1, 2)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max(2, 3, 1, -5)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函数</a:t>
            </a:r>
            <a:r>
              <a:rPr lang="en-US" altLang="zh-CN"/>
              <a:t>max()</a:t>
            </a:r>
            <a:r>
              <a:rPr lang="zh-CN" altLang="en-US"/>
              <a:t>可以接收任意多个参数，并返回最大的那个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3348361"/>
            <a:ext cx="1010273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int('123')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int(12.34)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float('12.34')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12.34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str(1.23)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'1.23'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str(100)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'100'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bool(1)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bool('')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3" y="296071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内置的常用函数还包括数据类型转换函数</a:t>
            </a:r>
          </a:p>
        </p:txBody>
      </p:sp>
    </p:spTree>
    <p:extLst>
      <p:ext uri="{BB962C8B-B14F-4D97-AF65-F5344CB8AC3E}">
        <p14:creationId xmlns:p14="http://schemas.microsoft.com/office/powerpoint/2010/main" val="23110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my_abs(x):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x &gt;=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-x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函数</a:t>
            </a:r>
            <a:r>
              <a:rPr lang="en-US" altLang="zh-CN"/>
              <a:t>max()</a:t>
            </a:r>
            <a:r>
              <a:rPr lang="zh-CN" altLang="en-US"/>
              <a:t>可以接收任意多个参数，并返回最大的那个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255670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如果没有</a:t>
            </a:r>
            <a:r>
              <a:rPr lang="en-US" altLang="zh-CN"/>
              <a:t>return</a:t>
            </a:r>
            <a:r>
              <a:rPr lang="zh-CN" altLang="en-US"/>
              <a:t>语句，函数执行完毕后也会返回结果，只是结果为</a:t>
            </a:r>
            <a:r>
              <a:rPr lang="en-US" altLang="zh-CN"/>
              <a:t>None</a:t>
            </a:r>
            <a:r>
              <a:rPr lang="zh-CN" altLang="en-US"/>
              <a:t>。</a:t>
            </a:r>
            <a:r>
              <a:rPr lang="en-US" altLang="zh-CN"/>
              <a:t>return None</a:t>
            </a:r>
            <a:r>
              <a:rPr lang="zh-CN" altLang="en-US"/>
              <a:t>可以简写为</a:t>
            </a:r>
            <a:r>
              <a:rPr lang="en-US" altLang="zh-CN"/>
              <a:t>return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1" y="3643703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my_abs(x):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not isinstance(x, (int, float)):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raise TypeError('bad operand type')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x &gt;=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-x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325605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对参数类型做检查，只允许整数和浮点数类型的参数。数据类型检查可以用内置函数</a:t>
            </a:r>
            <a:r>
              <a:rPr lang="en-US" altLang="zh-CN" smtClean="0"/>
              <a:t>isinstance</a:t>
            </a:r>
            <a:r>
              <a:rPr lang="en-US" altLang="zh-CN"/>
              <a:t>()</a:t>
            </a:r>
            <a:r>
              <a:rPr lang="zh-CN" altLang="en-US"/>
              <a:t>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599300" y="541388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my_abs('A')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3, in my_abs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bad operand type</a:t>
            </a:r>
          </a:p>
        </p:txBody>
      </p:sp>
    </p:spTree>
    <p:extLst>
      <p:ext uri="{BB962C8B-B14F-4D97-AF65-F5344CB8AC3E}">
        <p14:creationId xmlns:p14="http://schemas.microsoft.com/office/powerpoint/2010/main" val="401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nop():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定义一个什么事也不做的空函数，可以用</a:t>
            </a:r>
            <a:r>
              <a:rPr lang="en-US" altLang="zh-CN"/>
              <a:t>pass</a:t>
            </a:r>
            <a:r>
              <a:rPr lang="zh-CN" altLang="en-US"/>
              <a:t>语句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0" y="211222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pass</a:t>
            </a:r>
            <a:r>
              <a:rPr lang="zh-CN" altLang="en-US"/>
              <a:t>可以用来作为占位符，比如现在还没想好怎么写函数的代码，就可以先放一个</a:t>
            </a:r>
            <a:r>
              <a:rPr lang="en-US" altLang="zh-CN"/>
              <a:t>pass</a:t>
            </a:r>
            <a:r>
              <a:rPr lang="zh-CN" altLang="en-US"/>
              <a:t>，让代码能运行起来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260719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age &gt;= 18: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325605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缺少了</a:t>
            </a:r>
            <a:r>
              <a:rPr lang="en-US" altLang="zh-CN"/>
              <a:t>pass</a:t>
            </a:r>
            <a:r>
              <a:rPr lang="zh-CN" altLang="en-US"/>
              <a:t>，代码运行就会有语法错误</a:t>
            </a:r>
          </a:p>
        </p:txBody>
      </p:sp>
    </p:spTree>
    <p:extLst>
      <p:ext uri="{BB962C8B-B14F-4D97-AF65-F5344CB8AC3E}">
        <p14:creationId xmlns:p14="http://schemas.microsoft.com/office/powerpoint/2010/main" val="28170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位置参数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power(x, 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n &gt;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- 1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 = s *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调用函数时，传入</a:t>
            </a:r>
            <a:r>
              <a:rPr lang="zh-CN" altLang="en-US" smtClean="0"/>
              <a:t>的值</a:t>
            </a:r>
            <a:r>
              <a:rPr lang="zh-CN" altLang="en-US"/>
              <a:t>按照位置顺序依次赋给参数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334836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power(5, 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power(5, 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125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2" y="2960711"/>
            <a:ext cx="114529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函数</a:t>
            </a:r>
            <a:r>
              <a:rPr lang="zh-CN" altLang="en-US"/>
              <a:t>有两个参数：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，这两个参数都是位置参数，调用函数时，传入的两个值按照位置顺序依次赋给参数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68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默认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power(x,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n=2):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n &gt;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- 1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 = s *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必选参数在前，默认参数在后</a:t>
            </a:r>
          </a:p>
        </p:txBody>
      </p:sp>
      <p:sp>
        <p:nvSpPr>
          <p:cNvPr id="10" name="矩形 9"/>
          <p:cNvSpPr/>
          <p:nvPr/>
        </p:nvSpPr>
        <p:spPr>
          <a:xfrm>
            <a:off x="577965" y="2887749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power(5)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power(5, 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3" y="4017140"/>
            <a:ext cx="114529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当函数有多个参数时，把变化大的参数放前面，变化小的参数放后面。变化小的参数就可以作为默认参数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99302" y="4484652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enroll(name, gender, age=6, city='Beijing'):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print('name:', 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print('gender:', gender)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print('age:', age)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print('city:', city)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592766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enroll('Sarah', 'F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enroll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('Bob', 'M', 7)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enroll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('Adam', 'M', city='Tianjin')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默认参数</a:t>
            </a:r>
            <a:r>
              <a:rPr lang="zh-CN" altLang="en-US">
                <a:solidFill>
                  <a:srgbClr val="FF0000"/>
                </a:solidFill>
              </a:rPr>
              <a:t>必须指向不变对象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add_end(L=[]):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L.append('END')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L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867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必选参数在前，默认参数在后</a:t>
            </a:r>
          </a:p>
        </p:txBody>
      </p:sp>
      <p:sp>
        <p:nvSpPr>
          <p:cNvPr id="10" name="矩形 9"/>
          <p:cNvSpPr/>
          <p:nvPr/>
        </p:nvSpPr>
        <p:spPr>
          <a:xfrm>
            <a:off x="577965" y="2265156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add_end([1, 2, 3])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2, 3, 'END']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add_end(['x', 'y', 'z'])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['x', 'y', 'z', 'END']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965" y="3463279"/>
            <a:ext cx="114529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当使用</a:t>
            </a:r>
            <a:r>
              <a:rPr lang="zh-CN" altLang="en-US">
                <a:solidFill>
                  <a:srgbClr val="FF0000"/>
                </a:solidFill>
              </a:rPr>
              <a:t>默认参数调用时</a:t>
            </a:r>
            <a:r>
              <a:rPr lang="zh-CN" altLang="en-US" smtClean="0">
                <a:solidFill>
                  <a:srgbClr val="FF0000"/>
                </a:solidFill>
              </a:rPr>
              <a:t>，多次调用，结果就不对了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924928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['END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['END', 'END']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add_end()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['END', 'END', 'END']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303" y="5403580"/>
            <a:ext cx="114529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函数在定义的时候，默认参数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zh-CN" altLang="en-US">
                <a:solidFill>
                  <a:srgbClr val="FF0000"/>
                </a:solidFill>
              </a:rPr>
              <a:t>的值就被计算出来了，即</a:t>
            </a:r>
            <a:r>
              <a:rPr lang="en-US" altLang="zh-CN" smtClean="0">
                <a:solidFill>
                  <a:srgbClr val="FF0000"/>
                </a:solidFill>
              </a:rPr>
              <a:t>[ ]</a:t>
            </a:r>
            <a:r>
              <a:rPr lang="zh-CN" altLang="en-US">
                <a:solidFill>
                  <a:srgbClr val="FF0000"/>
                </a:solidFill>
              </a:rPr>
              <a:t>，因为默认参数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zh-CN" altLang="en-US">
                <a:solidFill>
                  <a:srgbClr val="FF0000"/>
                </a:solidFill>
              </a:rPr>
              <a:t>也是一个变量，它指向对象</a:t>
            </a:r>
            <a:r>
              <a:rPr lang="en-US" altLang="zh-CN" smtClean="0">
                <a:solidFill>
                  <a:srgbClr val="FF0000"/>
                </a:solidFill>
              </a:rPr>
              <a:t>[ ]</a:t>
            </a:r>
            <a:r>
              <a:rPr lang="zh-CN" altLang="en-US">
                <a:solidFill>
                  <a:srgbClr val="FF0000"/>
                </a:solidFill>
              </a:rPr>
              <a:t>，每次调用该函数，如果改变了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zh-CN" altLang="en-US">
                <a:solidFill>
                  <a:srgbClr val="FF0000"/>
                </a:solidFill>
              </a:rPr>
              <a:t>的内容，则下次调用时，默认参数的内容就变了，不再是函数定义时的</a:t>
            </a:r>
            <a:r>
              <a:rPr lang="en-US" altLang="zh-CN" smtClean="0">
                <a:solidFill>
                  <a:srgbClr val="FF0000"/>
                </a:solidFill>
              </a:rPr>
              <a:t>[ ]</a:t>
            </a:r>
            <a:r>
              <a:rPr lang="zh-CN" altLang="en-US" smtClean="0">
                <a:solidFill>
                  <a:srgbClr val="FF0000"/>
                </a:solidFill>
              </a:rPr>
              <a:t>了。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默认参数必须指向不变</a:t>
            </a:r>
            <a:r>
              <a:rPr lang="zh-CN" altLang="en-US" smtClean="0">
                <a:solidFill>
                  <a:srgbClr val="FF0000"/>
                </a:solidFill>
              </a:rPr>
              <a:t>对象！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4608</Words>
  <Application>Microsoft Office PowerPoint</Application>
  <PresentationFormat>宽屏</PresentationFormat>
  <Paragraphs>505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函数和高级特性</vt:lpstr>
      <vt:lpstr>函数</vt:lpstr>
      <vt:lpstr>调用函数</vt:lpstr>
      <vt:lpstr>调用函数</vt:lpstr>
      <vt:lpstr>定义函数</vt:lpstr>
      <vt:lpstr>空函数</vt:lpstr>
      <vt:lpstr>位置参数</vt:lpstr>
      <vt:lpstr>默认参数</vt:lpstr>
      <vt:lpstr>默认参数必须指向不变对象</vt:lpstr>
      <vt:lpstr>默认参数必须指向不变对象</vt:lpstr>
      <vt:lpstr>可变参数</vt:lpstr>
      <vt:lpstr>可变参数</vt:lpstr>
      <vt:lpstr>关键词参数</vt:lpstr>
      <vt:lpstr>命名关键词参数</vt:lpstr>
      <vt:lpstr>命名关键词参数</vt:lpstr>
      <vt:lpstr>参数组合</vt:lpstr>
      <vt:lpstr>参数组合</vt:lpstr>
      <vt:lpstr>高级属性</vt:lpstr>
      <vt:lpstr>切片</vt:lpstr>
      <vt:lpstr>迭代</vt:lpstr>
      <vt:lpstr>迭代</vt:lpstr>
      <vt:lpstr>列表生成式</vt:lpstr>
      <vt:lpstr>生成器</vt:lpstr>
      <vt:lpstr>生成器</vt:lpstr>
      <vt:lpstr>生成器</vt:lpstr>
      <vt:lpstr>迭代器</vt:lpstr>
      <vt:lpstr>迭代器</vt:lpstr>
      <vt:lpstr>迭代器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231</cp:revision>
  <dcterms:created xsi:type="dcterms:W3CDTF">2020-09-08T08:42:53Z</dcterms:created>
  <dcterms:modified xsi:type="dcterms:W3CDTF">2021-09-14T06:21:41Z</dcterms:modified>
</cp:coreProperties>
</file>