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7" r:id="rId12"/>
    <p:sldId id="298" r:id="rId13"/>
    <p:sldId id="294" r:id="rId14"/>
    <p:sldId id="295" r:id="rId15"/>
    <p:sldId id="265" r:id="rId16"/>
    <p:sldId id="257" r:id="rId17"/>
    <p:sldId id="258" r:id="rId18"/>
    <p:sldId id="259" r:id="rId19"/>
    <p:sldId id="266" r:id="rId20"/>
    <p:sldId id="267" r:id="rId21"/>
    <p:sldId id="268" r:id="rId22"/>
    <p:sldId id="260" r:id="rId23"/>
    <p:sldId id="269" r:id="rId24"/>
    <p:sldId id="270" r:id="rId25"/>
    <p:sldId id="264" r:id="rId26"/>
    <p:sldId id="261" r:id="rId27"/>
    <p:sldId id="262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63" r:id="rId36"/>
    <p:sldId id="279" r:id="rId37"/>
    <p:sldId id="281" r:id="rId38"/>
    <p:sldId id="280" r:id="rId39"/>
    <p:sldId id="283" r:id="rId40"/>
    <p:sldId id="284" r:id="rId41"/>
    <p:sldId id="282" r:id="rId42"/>
    <p:sldId id="28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renjie" initials="pirenjie" lastIdx="0" clrIdx="0">
    <p:extLst>
      <p:ext uri="{19B8F6BF-5375-455C-9EA6-DF929625EA0E}">
        <p15:presenceInfo xmlns:p15="http://schemas.microsoft.com/office/powerpoint/2012/main" userId="fbc40fe189c03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3706" autoAdjust="0"/>
  </p:normalViewPr>
  <p:slideViewPr>
    <p:cSldViewPr snapToGrid="0">
      <p:cViewPr varScale="1">
        <p:scale>
          <a:sx n="102" d="100"/>
          <a:sy n="102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7/library/logging.html#logging.basicConfi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zh-cn/3.7/library/logging.html#logging.info" TargetMode="External"/><Relationship Id="rId4" Type="http://schemas.openxmlformats.org/officeDocument/2006/relationships/hyperlink" Target="https://docs.python.org/zh-cn/3.7/library/logging.html#logging.debug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7/library/logging.handlers.html#logging.NullHandler" TargetMode="External"/><Relationship Id="rId7" Type="http://schemas.openxmlformats.org/officeDocument/2006/relationships/hyperlink" Target="https://docs.python.org/zh-cn/3.7/library/logging.config.html#module-logging.config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zh-cn/3.7/library/logging.handlers.html#module-logging.handlers" TargetMode="External"/><Relationship Id="rId5" Type="http://schemas.openxmlformats.org/officeDocument/2006/relationships/hyperlink" Target="https://docs.python.org/zh-cn/3.7/library/logging.handlers.html#logging.FileHandler" TargetMode="External"/><Relationship Id="rId4" Type="http://schemas.openxmlformats.org/officeDocument/2006/relationships/hyperlink" Target="https://docs.python.org/zh-cn/3.7/library/logging.handlers.html#logging.StreamHandler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7/library/argparse.html#module-argpars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7/library/argparse.html#module-argpars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0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4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4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6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日志记录级别的数值在下表中给出。如果你想要定义自己的级别，并且需要它们具有相对于预定义级别的特定值，那么这些内容可能是你感兴趣的。如果你定义具有相同数值的级别，它将覆盖预定义的值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预定义的名称丢失。</a:t>
            </a:r>
          </a:p>
          <a:p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 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gging.basicConfig"/>
              </a:rPr>
              <a:t>basicConfig()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的调用应该在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gging.debug"/>
              </a:rPr>
              <a:t>debug()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ogging.info"/>
              </a:rPr>
              <a:t>info()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等的前面。因为它被设计为一次性的配置，只有第一次调用会进行操作，随后的调用不会产生有效操作。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如果多次运行上述脚本，则连续运行的消息将追加到文件 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example.log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 如果你希望每次运行重新开始，而不是记住先前运行的消息，则可以通过将上例中的调用更改为来指定 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filemode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参数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logging.basicConfig(filename='example.log', filemode='w', level=logging.DEBUG) </a:t>
            </a:r>
          </a:p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输出将与之前相同，但不再追加进日志文件，因此早期运行的消息将丢失。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这是你期待看到的。 你可以使用 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mylib.py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中的模式将此概括为多个模块。 请注意，对于这种简单的使用模式，除了查看事件描述之外，你不能通过查看日志文件来了解应用程序中消息的 </a:t>
            </a:r>
            <a:r>
              <a:rPr lang="zh-CN" alt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来源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 如果要跟踪消息的位置，需要设置其他的格式。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02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请注意，前面示例中出现的“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root”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已消失。 对于可以出现在格式字符串中的全部内容，你可以参考记录器格式 ，但为了简单使用，你只需要 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levelname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（严重性）， 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（事件描述，包括可变数据），也许在事件发生时显示。 这将在下一节中介绍。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1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9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gging.NullHandler"/>
              </a:rPr>
              <a:t>NullHandler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gging.StreamHandler"/>
              </a:rPr>
              <a:t>StreamHandler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ogging.FileHandler"/>
              </a:rPr>
              <a:t>FileHandler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类在核心日志包中定义。其他处理程序定义在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ogging.handlers: Handlers for the logging module."/>
              </a:rPr>
              <a:t>logging.handlers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中。（还有另一个子模块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logging.config: Configuration of the logging module."/>
              </a:rPr>
              <a:t>logging.config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，用于配置功能）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1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程序运行情况如下：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在没有任何选项的情况下运行脚本不会在标准输出显示任何内容。这没有什么用处。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第二行代码开始展现出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gparse: Command-line option and argument parsing library."/>
              </a:rPr>
              <a:t>argparse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模块的作用。我们几乎什么也没有做，但已经得到一条很好的帮助信息。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--help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选项，也可缩写为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，是唯一一个可以直接使用的选项（即不需要指定该选项的内容）。指定任何内容都会导致错误。即便如此，我们也能直接得到一条有用的用法信息。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03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我们增加了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add_argument()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方法，该方法用于指定程序能够接受哪些命令行选项。在这个例子中，我将选项命名为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，与其功能一致。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现在调用我们的程序必须要指定一个选项。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parse_args() method actually returns some data from the options specified, in this case, echo.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这一变量是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rgparse: Command-line option and argument parsing library."/>
              </a:rPr>
              <a:t>argparse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免费施放的某种 “魔法”（即是说，不需要指定哪个变量是存储哪个值的）。你也可以注意到，这一名称与传递给方法的字符串参数一致，都是 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49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现在这一选项更多地是一个标志，而非需要接受一个值的什么东西。我们甚至改变了选项的名字来符合这一思路。注意我们现在指定了一个新的关键词 </a:t>
            </a:r>
            <a:r>
              <a:rPr lang="en-US" altLang="zh-CN" smtClean="0">
                <a:effectLst/>
              </a:rPr>
              <a:t>action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，并赋值为 </a:t>
            </a:r>
            <a:r>
              <a:rPr lang="en-US" altLang="zh-CN" smtClean="0">
                <a:effectLst/>
              </a:rPr>
              <a:t>"store_true"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。这意味着，当这一选项存在时，为 </a:t>
            </a:r>
            <a:r>
              <a:rPr lang="en-US" altLang="zh-CN" smtClean="0">
                <a:effectLst/>
              </a:rPr>
              <a:t>args.verbose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赋值为 </a:t>
            </a:r>
            <a:r>
              <a:rPr lang="en-US" altLang="zh-CN" smtClean="0">
                <a:effectLst/>
              </a:rPr>
              <a:t>True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。没有指定时则隐含地赋值为 </a:t>
            </a:r>
            <a:r>
              <a:rPr lang="en-US" altLang="zh-CN" smtClean="0">
                <a:effectLst/>
              </a:rPr>
              <a:t>False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046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注意，这一新的能力也反映在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–h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帮助文本里。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import time</a:t>
            </a:r>
          </a:p>
          <a:p>
            <a:r>
              <a:rPr lang="en-US" altLang="zh-CN" smtClean="0"/>
              <a:t>from datetime import date</a:t>
            </a:r>
          </a:p>
          <a:p>
            <a:r>
              <a:rPr lang="en-US" altLang="zh-CN" smtClean="0"/>
              <a:t>today = date.today()</a:t>
            </a:r>
          </a:p>
          <a:p>
            <a:r>
              <a:rPr lang="en-US" altLang="zh-CN" smtClean="0"/>
              <a:t>today</a:t>
            </a:r>
          </a:p>
          <a:p>
            <a:endParaRPr lang="en-US" altLang="zh-CN" smtClean="0"/>
          </a:p>
          <a:p>
            <a:r>
              <a:rPr lang="en-US" altLang="zh-CN" smtClean="0"/>
              <a:t>today == date.fromtimestamp(time.time())</a:t>
            </a:r>
          </a:p>
          <a:p>
            <a:endParaRPr lang="en-US" altLang="zh-CN" smtClean="0"/>
          </a:p>
          <a:p>
            <a:r>
              <a:rPr lang="en-US" altLang="zh-CN" smtClean="0"/>
              <a:t>my_birthday = date(today.year, 6, 24)</a:t>
            </a:r>
          </a:p>
          <a:p>
            <a:r>
              <a:rPr lang="en-US" altLang="zh-CN" smtClean="0"/>
              <a:t>if my_birthday &lt; today:</a:t>
            </a:r>
          </a:p>
          <a:p>
            <a:r>
              <a:rPr lang="en-US" altLang="zh-CN" smtClean="0"/>
              <a:t>    my_birthday = my_birthday.replace(year=today.year + 1)</a:t>
            </a:r>
          </a:p>
          <a:p>
            <a:r>
              <a:rPr lang="en-US" altLang="zh-CN" smtClean="0"/>
              <a:t>my_birthday</a:t>
            </a:r>
          </a:p>
          <a:p>
            <a:endParaRPr lang="en-US" altLang="zh-CN" smtClean="0"/>
          </a:p>
          <a:p>
            <a:r>
              <a:rPr lang="en-US" altLang="zh-CN" smtClean="0"/>
              <a:t>time_to_birthday = abs(my_birthday - today)</a:t>
            </a:r>
          </a:p>
          <a:p>
            <a:r>
              <a:rPr lang="en-US" altLang="zh-CN" smtClean="0"/>
              <a:t>time_to_birthday.days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2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3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1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8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3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也可以不按顺序提供部分默认参数。当不按顺序提供部分默认参数时，需要把参数名写上。比如调用</a:t>
            </a:r>
            <a:r>
              <a:rPr lang="en-US" altLang="zh-CN" smtClean="0"/>
              <a:t>enroll('Adam', 'M', city='Tianjin')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，意思是，</a:t>
            </a:r>
            <a:r>
              <a:rPr lang="en-US" altLang="zh-CN" smtClean="0"/>
              <a:t>city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参数用传进去的值，其他默认参数继续使用默认值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609E-30AC-424B-913F-179EB9536D14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常用</a:t>
            </a:r>
            <a:r>
              <a:rPr lang="zh-CN" altLang="en-US" smtClean="0"/>
              <a:t>模块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logging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argparse</a:t>
            </a:r>
            <a:r>
              <a:rPr lang="en-US" altLang="zh-CN" smtClean="0"/>
              <a:t>, datetime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specifier with : character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324793"/>
            <a:ext cx="1106809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val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12.3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print(f'{val:.2f}')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print(f'{val:.5f}')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5546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float precision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3" y="2471094"/>
            <a:ext cx="1106809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12.30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12.30000</a:t>
            </a:r>
          </a:p>
        </p:txBody>
      </p:sp>
      <p:sp>
        <p:nvSpPr>
          <p:cNvPr id="9" name="矩形 8"/>
          <p:cNvSpPr/>
          <p:nvPr/>
        </p:nvSpPr>
        <p:spPr>
          <a:xfrm>
            <a:off x="599303" y="3482864"/>
            <a:ext cx="1106809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range(1, 11):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print(f'{x:02} {x*x:3} {x*x*x:4}')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303" y="311353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width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4265579"/>
            <a:ext cx="1106809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01   1    1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02   4    8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03   9   27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04  16   64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05  25  125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06  36  216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07  49  343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08  64  512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09  81  729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21949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specifier with : character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911050"/>
            <a:ext cx="1106809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s1 = 'a'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s2 = 'ab'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s3 = 'abc'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s4 = 'abcd'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print(f'{s1:&gt;10}')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print(f'{s2:&gt;10}')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print(f'{s3:&gt;10}')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print(f'{s4:&gt;10}')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5546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By default, the strings are justified to the left. We can use the &gt; character to justify the strings to the right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4265579"/>
            <a:ext cx="1106809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a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ab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abc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abcd</a:t>
            </a:r>
          </a:p>
        </p:txBody>
      </p:sp>
    </p:spTree>
    <p:extLst>
      <p:ext uri="{BB962C8B-B14F-4D97-AF65-F5344CB8AC3E}">
        <p14:creationId xmlns:p14="http://schemas.microsoft.com/office/powerpoint/2010/main" val="25545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specifier with : character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50478"/>
            <a:ext cx="11068090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300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hexadecimal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print(f"{a:x}")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octal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print(f"{a:o}")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binary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print(f"{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a:b}")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scientific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print(f"{a:e}")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3" y="95546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Numbers can have various numeric notations, such as decadic or hexadecimal.</a:t>
            </a:r>
          </a:p>
          <a:p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4673952"/>
            <a:ext cx="1106809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12c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454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100101100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3.000000e+02</a:t>
            </a:r>
          </a:p>
        </p:txBody>
      </p:sp>
    </p:spTree>
    <p:extLst>
      <p:ext uri="{BB962C8B-B14F-4D97-AF65-F5344CB8AC3E}">
        <p14:creationId xmlns:p14="http://schemas.microsoft.com/office/powerpoint/2010/main" val="12865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formatting - template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506005"/>
            <a:ext cx="1106809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from string import Template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Template('Hey, $name!')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t.substitute(name=name)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'Hey, Bob!'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303" y="2607927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the best time to use template strings is when you’re handling formatted strings generated by users of your program. Due to their reduced complexity, template strings are a safer choice.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1703" y="11735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template </a:t>
            </a:r>
            <a:r>
              <a:rPr lang="en-US" altLang="zh-CN" smtClean="0">
                <a:latin typeface="Consolas" panose="020B0609020204030204" pitchFamily="49" charset="0"/>
              </a:rPr>
              <a:t>strings is </a:t>
            </a:r>
            <a:r>
              <a:rPr lang="en-US" altLang="zh-CN">
                <a:latin typeface="Consolas" panose="020B0609020204030204" pitchFamily="49" charset="0"/>
              </a:rPr>
              <a:t>a simpler and less powerful mechanism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83" y="477794"/>
            <a:ext cx="4505334" cy="6316003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Which Method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83384" cy="4351338"/>
          </a:xfrm>
        </p:spPr>
        <p:txBody>
          <a:bodyPr/>
          <a:lstStyle/>
          <a:p>
            <a:r>
              <a:rPr lang="en-US" altLang="zh-CN" smtClean="0"/>
              <a:t>str.format</a:t>
            </a:r>
          </a:p>
          <a:p>
            <a:r>
              <a:rPr lang="en-US" altLang="zh-CN" smtClean="0"/>
              <a:t>f-string</a:t>
            </a:r>
          </a:p>
          <a:p>
            <a:r>
              <a:rPr lang="en-US" altLang="zh-CN" smtClean="0"/>
              <a:t>template string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日志模块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何时使用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19" y="1072260"/>
            <a:ext cx="11082663" cy="52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- </a:t>
            </a:r>
            <a:r>
              <a:rPr lang="zh-CN" altLang="en-US" smtClean="0"/>
              <a:t>级别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43187"/>
              </p:ext>
            </p:extLst>
          </p:nvPr>
        </p:nvGraphicFramePr>
        <p:xfrm>
          <a:off x="497378" y="1041964"/>
          <a:ext cx="11082252" cy="3754479"/>
        </p:xfrm>
        <a:graphic>
          <a:graphicData uri="http://schemas.openxmlformats.org/drawingml/2006/table">
            <a:tbl>
              <a:tblPr/>
              <a:tblGrid>
                <a:gridCol w="1529468">
                  <a:extLst>
                    <a:ext uri="{9D8B030D-6E8A-4147-A177-3AD203B41FA5}">
                      <a16:colId xmlns:a16="http://schemas.microsoft.com/office/drawing/2014/main" val="3293411734"/>
                    </a:ext>
                  </a:extLst>
                </a:gridCol>
                <a:gridCol w="1529468">
                  <a:extLst>
                    <a:ext uri="{9D8B030D-6E8A-4147-A177-3AD203B41FA5}">
                      <a16:colId xmlns:a16="http://schemas.microsoft.com/office/drawing/2014/main" val="256833909"/>
                    </a:ext>
                  </a:extLst>
                </a:gridCol>
                <a:gridCol w="8023316">
                  <a:extLst>
                    <a:ext uri="{9D8B030D-6E8A-4147-A177-3AD203B41FA5}">
                      <a16:colId xmlns:a16="http://schemas.microsoft.com/office/drawing/2014/main" val="442342101"/>
                    </a:ext>
                  </a:extLst>
                </a:gridCol>
              </a:tblGrid>
              <a:tr h="556219"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级别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mtClean="0">
                          <a:effectLst/>
                        </a:rPr>
                        <a:t>数值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何时使用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8284"/>
                  </a:ext>
                </a:extLst>
              </a:tr>
              <a:tr h="556219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DEBUG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细节信息，仅当诊断问题时适用。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06449"/>
                  </a:ext>
                </a:extLst>
              </a:tr>
              <a:tr h="556219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INFO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确认程序按预期运行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08641"/>
                  </a:ext>
                </a:extLst>
              </a:tr>
              <a:tr h="973384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WARNING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effectLst/>
                        </a:rPr>
                        <a:t>30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表明有已经或即将发生的意外（例如：磁盘空间不足）。程序仍按预期进行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93626"/>
                  </a:ext>
                </a:extLst>
              </a:tr>
              <a:tr h="556219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effectLst/>
                        </a:rPr>
                        <a:t>40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由于严重的问题，程序的某些功能已经不能正常执行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92191"/>
                  </a:ext>
                </a:extLst>
              </a:tr>
              <a:tr h="556219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effectLst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严重的错误，表明程序已不能继续执行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7176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97378" y="5000965"/>
            <a:ext cx="10418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0" i="0" smtClean="0">
                <a:solidFill>
                  <a:srgbClr val="222222"/>
                </a:solidFill>
                <a:effectLst/>
                <a:latin typeface="Lucida Grande"/>
              </a:rPr>
              <a:t>默认的级别是</a:t>
            </a:r>
            <a:r>
              <a:rPr lang="en-US" altLang="zh-CN">
                <a:solidFill>
                  <a:srgbClr val="222222"/>
                </a:solidFill>
                <a:latin typeface="Lucida Grande"/>
              </a:rPr>
              <a:t> </a:t>
            </a:r>
            <a:r>
              <a:rPr lang="en-US" altLang="zh-CN" b="0" i="0" smtClean="0">
                <a:solidFill>
                  <a:srgbClr val="222222"/>
                </a:solidFill>
                <a:effectLst/>
                <a:latin typeface="Lucida Grande"/>
              </a:rPr>
              <a:t>WARNING</a:t>
            </a:r>
            <a:r>
              <a:rPr lang="zh-CN" altLang="en-US" b="0" i="0" smtClean="0">
                <a:solidFill>
                  <a:srgbClr val="222222"/>
                </a:solidFill>
                <a:effectLst/>
                <a:latin typeface="Lucida Grande"/>
              </a:rPr>
              <a:t>，意味着只会追踪该级别及以上的事件，除非更改日志配置。</a:t>
            </a:r>
          </a:p>
          <a:p>
            <a:pPr algn="just"/>
            <a:r>
              <a:rPr lang="zh-CN" altLang="en-US" b="0" i="0" smtClean="0">
                <a:solidFill>
                  <a:srgbClr val="222222"/>
                </a:solidFill>
                <a:effectLst/>
                <a:latin typeface="Lucida Grande"/>
              </a:rPr>
              <a:t>所追踪事件可以以不同形式处理。最简单的方式是输出到控制台。另一种常用的方式是写入磁盘文件。</a:t>
            </a:r>
            <a:endParaRPr lang="zh-CN" altLang="en-US" b="0" i="0">
              <a:solidFill>
                <a:srgbClr val="222222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6219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- </a:t>
            </a:r>
            <a:r>
              <a:rPr lang="zh-CN" altLang="en-US" smtClean="0"/>
              <a:t>简单例子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58" y="1349866"/>
            <a:ext cx="10515600" cy="36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记录日志到文件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03" y="1367767"/>
            <a:ext cx="10515600" cy="41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formatting - % formatting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1480060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name = "Eric"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%s." % name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Eric.'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302" y="103838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%-formatting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2" y="2533596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name = "Eric"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age = 74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%s. You are %s." % (name, age)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 Eric. You are 74.'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4229529"/>
            <a:ext cx="110680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"Eric"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age = 74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profession = "comedian"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affiliation = "Monty Python"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%s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 You are %s. You are a %s. You were a member of %s." %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(name,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age, profession, affiliation)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Eric.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You are 74. You are a comedian. You were a member of Monty Python.'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2" y="381826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Why %-formatting Isn’t Great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从多个模块记录日志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03" y="955589"/>
            <a:ext cx="9609420" cy="56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更改显示消息的格式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03" y="955589"/>
            <a:ext cx="11125946" cy="3729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554" y="5641053"/>
            <a:ext cx="1186056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Consolas" panose="020B0609020204030204" pitchFamily="49" charset="0"/>
              </a:rPr>
              <a:t>'%(thread)d </a:t>
            </a:r>
            <a:r>
              <a:rPr lang="en-US" altLang="zh-CN" sz="1400">
                <a:latin typeface="Consolas" panose="020B0609020204030204" pitchFamily="49" charset="0"/>
              </a:rPr>
              <a:t>%(asctime)s.%(msecs)03d %(</a:t>
            </a:r>
            <a:r>
              <a:rPr lang="en-US" altLang="zh-CN" sz="1400" smtClean="0">
                <a:latin typeface="Consolas" panose="020B0609020204030204" pitchFamily="49" charset="0"/>
              </a:rPr>
              <a:t>levelname)s </a:t>
            </a:r>
            <a:r>
              <a:rPr lang="en-US" altLang="zh-CN" sz="1400">
                <a:latin typeface="Consolas" panose="020B0609020204030204" pitchFamily="49" charset="0"/>
              </a:rPr>
              <a:t>%(</a:t>
            </a:r>
            <a:r>
              <a:rPr lang="en-US" altLang="zh-CN" sz="1400" smtClean="0">
                <a:latin typeface="Consolas" panose="020B0609020204030204" pitchFamily="49" charset="0"/>
              </a:rPr>
              <a:t>lineno)d </a:t>
            </a:r>
            <a:r>
              <a:rPr lang="en-US" altLang="zh-CN" sz="1400">
                <a:latin typeface="Consolas" panose="020B0609020204030204" pitchFamily="49" charset="0"/>
              </a:rPr>
              <a:t>%(</a:t>
            </a:r>
            <a:r>
              <a:rPr lang="en-US" altLang="zh-CN" sz="1400" smtClean="0">
                <a:latin typeface="Consolas" panose="020B0609020204030204" pitchFamily="49" charset="0"/>
              </a:rPr>
              <a:t>module)s %(funcName)s </a:t>
            </a:r>
            <a:r>
              <a:rPr lang="en-US" altLang="zh-CN" sz="1400">
                <a:latin typeface="Consolas" panose="020B0609020204030204" pitchFamily="49" charset="0"/>
              </a:rPr>
              <a:t>%(message)s', datefmt='%H:%M:%S</a:t>
            </a:r>
            <a:r>
              <a:rPr lang="en-US" altLang="zh-CN" sz="1400" smtClean="0">
                <a:latin typeface="Consolas" panose="020B0609020204030204" pitchFamily="49" charset="0"/>
              </a:rPr>
              <a:t>'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5132311"/>
            <a:ext cx="1104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消息格式字符串举例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- </a:t>
            </a:r>
            <a:r>
              <a:rPr lang="zh-CN" altLang="en-US" smtClean="0"/>
              <a:t>显示日期时间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03" y="1027603"/>
            <a:ext cx="9681346" cy="543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记录器</a:t>
            </a:r>
            <a:r>
              <a:rPr lang="en-US" altLang="zh-CN" smtClean="0"/>
              <a:t>logger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6411"/>
            <a:ext cx="9931684" cy="5780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90" y="3811148"/>
            <a:ext cx="9201410" cy="19431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31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logging – </a:t>
            </a:r>
            <a:r>
              <a:rPr lang="zh-CN" altLang="en-US" smtClean="0"/>
              <a:t>现有的</a:t>
            </a:r>
            <a:r>
              <a:rPr lang="en-US" altLang="zh-CN" smtClean="0"/>
              <a:t>handler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247" y="869660"/>
            <a:ext cx="8858568" cy="58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命令行解析</a:t>
            </a:r>
            <a:r>
              <a:rPr lang="zh-CN" altLang="en-US"/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6556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290" y="955589"/>
            <a:ext cx="11234548" cy="54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</a:t>
            </a:r>
            <a:r>
              <a:rPr lang="zh-CN" altLang="en-US" smtClean="0"/>
              <a:t>位置参数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444" y="955589"/>
            <a:ext cx="10500028" cy="53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</a:t>
            </a:r>
            <a:r>
              <a:rPr lang="zh-CN" altLang="en-US" smtClean="0"/>
              <a:t>参数类型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06" y="955589"/>
            <a:ext cx="11425025" cy="4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</a:t>
            </a:r>
            <a:r>
              <a:rPr lang="zh-CN" altLang="en-US" smtClean="0"/>
              <a:t>可选参数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303" y="955589"/>
            <a:ext cx="11091927" cy="56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formatting - str.format()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9302" y="148006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{}. You are {}.".format(name, age)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74.'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9299" y="103082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str.format()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0" y="260430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{1}. You are {0}.".format(age, 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74.'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0" y="3764382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 = {'name': 'Eric', 'age': 74}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{name}. You are {age}.".format(name=person['name'], age=person['age'])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74.'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1" y="5143570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person = {'name': 'Eric', 'age': 74}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"Hello, {name}. You are {age}.".format(**person)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74.'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9299" y="223497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reference </a:t>
            </a:r>
            <a:r>
              <a:rPr lang="en-US" altLang="zh-CN">
                <a:latin typeface="Consolas" panose="020B0609020204030204" pitchFamily="49" charset="0"/>
              </a:rPr>
              <a:t>variables in any order by referencing their </a:t>
            </a:r>
            <a:r>
              <a:rPr lang="en-US" altLang="zh-CN" smtClean="0">
                <a:latin typeface="Consolas" panose="020B0609020204030204" pitchFamily="49" charset="0"/>
              </a:rPr>
              <a:t>index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9299" y="339501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reference </a:t>
            </a:r>
            <a:r>
              <a:rPr lang="en-US" altLang="zh-CN">
                <a:latin typeface="Consolas" panose="020B0609020204030204" pitchFamily="49" charset="0"/>
              </a:rPr>
              <a:t>variables </a:t>
            </a:r>
            <a:r>
              <a:rPr lang="en-US" altLang="zh-CN" smtClean="0">
                <a:latin typeface="Consolas" panose="020B0609020204030204" pitchFamily="49" charset="0"/>
              </a:rPr>
              <a:t>by </a:t>
            </a:r>
            <a:r>
              <a:rPr lang="en-US" altLang="zh-CN">
                <a:latin typeface="Consolas" panose="020B0609020204030204" pitchFamily="49" charset="0"/>
              </a:rPr>
              <a:t>referencing </a:t>
            </a:r>
            <a:r>
              <a:rPr lang="en-US" altLang="zh-CN" smtClean="0">
                <a:latin typeface="Consolas" panose="020B0609020204030204" pitchFamily="49" charset="0"/>
              </a:rPr>
              <a:t>variable names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299" y="477423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use ** to do this neat trick with dictionaries</a:t>
            </a:r>
          </a:p>
        </p:txBody>
      </p:sp>
    </p:spTree>
    <p:extLst>
      <p:ext uri="{BB962C8B-B14F-4D97-AF65-F5344CB8AC3E}">
        <p14:creationId xmlns:p14="http://schemas.microsoft.com/office/powerpoint/2010/main" val="30693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</a:t>
            </a:r>
            <a:r>
              <a:rPr lang="zh-CN" altLang="en-US" smtClean="0"/>
              <a:t>短选项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296" y="1133475"/>
            <a:ext cx="10998944" cy="53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</a:t>
            </a:r>
            <a:r>
              <a:rPr lang="zh-CN" altLang="en-US" smtClean="0"/>
              <a:t>结合位置参数和可选参数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923" y="955588"/>
            <a:ext cx="11259269" cy="49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add_argument()</a:t>
            </a:r>
            <a:r>
              <a:rPr lang="zh-CN" altLang="en-US" smtClean="0"/>
              <a:t>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72" y="955589"/>
            <a:ext cx="11394048" cy="50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add_argument() - action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639" y="955589"/>
            <a:ext cx="9404014" cy="57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argparse – add_argument() - action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03" y="955589"/>
            <a:ext cx="10252311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日期时间库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 – </a:t>
            </a:r>
            <a:r>
              <a:rPr lang="zh-CN" altLang="en-US" smtClean="0"/>
              <a:t>术语和惯例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03" y="955589"/>
            <a:ext cx="9817702" cy="35723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" y="4663865"/>
            <a:ext cx="9965873" cy="20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 – time.struct_time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65" y="758901"/>
            <a:ext cx="9012996" cy="59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datetime</a:t>
            </a:r>
            <a:r>
              <a:rPr lang="en-US" altLang="zh-CN" smtClean="0"/>
              <a:t> – epoch</a:t>
            </a:r>
            <a:r>
              <a:rPr lang="zh-CN" altLang="en-US" smtClean="0"/>
              <a:t>转换</a:t>
            </a:r>
            <a:r>
              <a:rPr lang="en-US" altLang="zh-CN" smtClean="0"/>
              <a:t>struct_time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03" y="780098"/>
            <a:ext cx="9158192" cy="2817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6" y="3598003"/>
            <a:ext cx="10628313" cy="31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 – </a:t>
            </a:r>
            <a:r>
              <a:rPr lang="zh-CN" altLang="en-US" smtClean="0"/>
              <a:t>类型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07" y="955589"/>
            <a:ext cx="10833220" cy="54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formatting - str.format()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73255"/>
            <a:ext cx="110680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"Eric"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age = 74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profession = "comedian"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"Hello,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{name}.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You are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{age}.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You are a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{profession}.".format(name=name, age=age, profession=profession)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Eric.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You are 74. You are a comedian. You were a member of Monty Python.'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10211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Why </a:t>
            </a:r>
            <a:r>
              <a:rPr lang="en-US" altLang="zh-CN" smtClean="0">
                <a:latin typeface="Consolas" panose="020B0609020204030204" pitchFamily="49" charset="0"/>
              </a:rPr>
              <a:t>str.format() </a:t>
            </a:r>
            <a:r>
              <a:rPr lang="en-US" altLang="zh-CN">
                <a:latin typeface="Consolas" panose="020B0609020204030204" pitchFamily="49" charset="0"/>
              </a:rPr>
              <a:t>Isn’t Great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 – format</a:t>
            </a:r>
            <a:r>
              <a:rPr lang="zh-CN" altLang="en-US" smtClean="0"/>
              <a:t>字符串</a:t>
            </a:r>
            <a:r>
              <a:rPr lang="en-US" altLang="zh-CN" smtClean="0"/>
              <a:t>(</a:t>
            </a:r>
            <a:r>
              <a:rPr lang="zh-CN" altLang="en-US" smtClean="0"/>
              <a:t>常用部分）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410128"/>
              </p:ext>
            </p:extLst>
          </p:nvPr>
        </p:nvGraphicFramePr>
        <p:xfrm>
          <a:off x="267567" y="822960"/>
          <a:ext cx="11028508" cy="5760720"/>
        </p:xfrm>
        <a:graphic>
          <a:graphicData uri="http://schemas.openxmlformats.org/drawingml/2006/table">
            <a:tbl>
              <a:tblPr/>
              <a:tblGrid>
                <a:gridCol w="1302615">
                  <a:extLst>
                    <a:ext uri="{9D8B030D-6E8A-4147-A177-3AD203B41FA5}">
                      <a16:colId xmlns:a16="http://schemas.microsoft.com/office/drawing/2014/main" val="754215622"/>
                    </a:ext>
                  </a:extLst>
                </a:gridCol>
                <a:gridCol w="5310909">
                  <a:extLst>
                    <a:ext uri="{9D8B030D-6E8A-4147-A177-3AD203B41FA5}">
                      <a16:colId xmlns:a16="http://schemas.microsoft.com/office/drawing/2014/main" val="675597164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3750168322"/>
                    </a:ext>
                  </a:extLst>
                </a:gridCol>
                <a:gridCol w="988293">
                  <a:extLst>
                    <a:ext uri="{9D8B030D-6E8A-4147-A177-3AD203B41FA5}">
                      <a16:colId xmlns:a16="http://schemas.microsoft.com/office/drawing/2014/main" val="138376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指令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注释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8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以十进制数显示的工作日，其中</a:t>
                      </a:r>
                      <a:r>
                        <a:rPr lang="en-US" altLang="zh-CN">
                          <a:effectLst/>
                        </a:rPr>
                        <a:t>0</a:t>
                      </a:r>
                      <a:r>
                        <a:rPr lang="zh-CN" altLang="en-US">
                          <a:effectLst/>
                        </a:rPr>
                        <a:t>表示星期日，</a:t>
                      </a:r>
                      <a:r>
                        <a:rPr lang="en-US" altLang="zh-CN">
                          <a:effectLst/>
                        </a:rPr>
                        <a:t>6</a:t>
                      </a:r>
                      <a:r>
                        <a:rPr lang="zh-CN" altLang="en-US">
                          <a:effectLst/>
                        </a:rPr>
                        <a:t>表示星期六。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0, 1, ..., 6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664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补零后，以十进制数显示的月份中的一天。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01, 02, ..., 31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16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十进制数表示的带世纪的年份。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0001, 0002, ..., 2013, 2014, ..., 9998, 9999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6079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补零后，以十进制数显示的月份。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01, 02, ..., 12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127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以补零后的十进制数表示的小时（</a:t>
                      </a:r>
                      <a:r>
                        <a:rPr lang="en-US" altLang="zh-CN">
                          <a:effectLst/>
                        </a:rPr>
                        <a:t>24 </a:t>
                      </a:r>
                      <a:r>
                        <a:rPr lang="zh-CN" altLang="en-US">
                          <a:effectLst/>
                        </a:rPr>
                        <a:t>小时制）。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00, 01, ..., 23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74971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补零后，以十进制数显示的分钟。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00, 01, ..., 59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441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补零后，以十进制数显示的秒。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00, 01, ..., 59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8706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以十进制数表示的微秒，在左侧补零。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000000, 000001, ..., 999999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3768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±HHMM[SS[.ffffff]] </a:t>
                      </a:r>
                      <a:r>
                        <a:rPr lang="zh-CN" altLang="en-US">
                          <a:effectLst/>
                        </a:rPr>
                        <a:t>形式的 </a:t>
                      </a:r>
                      <a:r>
                        <a:rPr lang="en-US" altLang="zh-CN">
                          <a:effectLst/>
                        </a:rPr>
                        <a:t>UTC </a:t>
                      </a:r>
                      <a:r>
                        <a:rPr lang="zh-CN" altLang="en-US">
                          <a:effectLst/>
                        </a:rPr>
                        <a:t>差值（如果对象为简单型则为空字符串）。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空</a:t>
                      </a:r>
                      <a:r>
                        <a:rPr lang="en-US" altLang="zh-CN">
                          <a:effectLst/>
                        </a:rPr>
                        <a:t>), +0000, -0400, +1030, +063415, -030712.345216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963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以补零后的十进制数表示的一年中的日序号。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001, 002, ..., 366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4582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%W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>
                          <a:effectLst/>
                        </a:rPr>
                        <a:t>以十进制数表示的一年中的周序号（星期一作为每周的第一天）。 在新的一年中第一个第期一之前的所有日子都被视为是在第 </a:t>
                      </a:r>
                      <a:r>
                        <a:rPr lang="en-US" altLang="zh-CN">
                          <a:effectLst/>
                        </a:rPr>
                        <a:t>0 </a:t>
                      </a:r>
                      <a:r>
                        <a:rPr lang="zh-CN" altLang="en-US">
                          <a:effectLst/>
                        </a:rPr>
                        <a:t>周。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>
                          <a:effectLst/>
                        </a:rPr>
                        <a:t>00, 01, ..., 53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altLang="zh-C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1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datetime – </a:t>
            </a:r>
            <a:r>
              <a:rPr lang="zh-CN" altLang="en-US" smtClean="0"/>
              <a:t>常用方法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smtClean="0">
                <a:latin typeface="Consolas" panose="020B0609020204030204" pitchFamily="49" charset="0"/>
              </a:rPr>
              <a:t>datetime.strftime(format)</a:t>
            </a:r>
          </a:p>
          <a:p>
            <a:r>
              <a:rPr lang="en-US" altLang="zh-CN" sz="2400" smtClean="0">
                <a:latin typeface="Consolas" panose="020B0609020204030204" pitchFamily="49" charset="0"/>
              </a:rPr>
              <a:t>datetime.strptime(date_string, format)</a:t>
            </a:r>
          </a:p>
          <a:p>
            <a:r>
              <a:rPr lang="en-US" altLang="zh-CN" sz="2400" smtClean="0">
                <a:latin typeface="Consolas" panose="020B0609020204030204" pitchFamily="49" charset="0"/>
              </a:rPr>
              <a:t>datetime.fromtimestamp(timestamp)</a:t>
            </a:r>
          </a:p>
          <a:p>
            <a:r>
              <a:rPr lang="en-US" altLang="zh-CN" sz="2400" smtClean="0">
                <a:latin typeface="Consolas" panose="020B0609020204030204" pitchFamily="49" charset="0"/>
              </a:rPr>
              <a:t>datetime.utcfromtimestamp(timestamp)</a:t>
            </a:r>
          </a:p>
          <a:p>
            <a:r>
              <a:rPr lang="en-US" altLang="zh-CN" sz="2400" smtClean="0">
                <a:latin typeface="Consolas" panose="020B0609020204030204" pitchFamily="49" charset="0"/>
              </a:rPr>
              <a:t>datetime.now(tz=None)</a:t>
            </a:r>
          </a:p>
          <a:p>
            <a:r>
              <a:rPr lang="en-US" altLang="zh-CN" sz="2400" smtClean="0">
                <a:latin typeface="Consolas" panose="020B0609020204030204" pitchFamily="49" charset="0"/>
              </a:rPr>
              <a:t>datetime.utcnow()</a:t>
            </a:r>
            <a:endParaRPr lang="zh-CN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 formatting - f-strings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73255"/>
            <a:ext cx="1106809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name = "Eric"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age = 74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f"Hello, {name}. You are {age}."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F"Hello, {name}. You are {age}."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'Hello, Eric. You are 74.'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10211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Simple Syntax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3" y="3732635"/>
            <a:ext cx="1106809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f"{2 * 37}"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'74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def to_lowercase(input):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return input.lower()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name = "Eric Idle"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f"{to_lowercase(name)} is funny."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 is funny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f"{name.lower()} is funny."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 is funny.'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3" y="336330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Arbitrary Expressions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__str__()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73255"/>
            <a:ext cx="1106809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Comedian: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__init__(self,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self.name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self.age = age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__str__(self):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f"{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self.name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{self.age}."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__repr__(self):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f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"{self.name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 is {self.age}. Surprise!"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10211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anose="020B0609020204030204" pitchFamily="49" charset="0"/>
              </a:rPr>
              <a:t>__str__() vs. __repr__()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303" y="4158763"/>
            <a:ext cx="1106809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new_comedian = Comedian("Eric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"74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f"{new_comedian}"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'Eric is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74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f"{new_comedian!r}"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74. Surprise!'</a:t>
            </a:r>
          </a:p>
        </p:txBody>
      </p:sp>
    </p:spTree>
    <p:extLst>
      <p:ext uri="{BB962C8B-B14F-4D97-AF65-F5344CB8AC3E}">
        <p14:creationId xmlns:p14="http://schemas.microsoft.com/office/powerpoint/2010/main" val="30623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Multilines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473255"/>
            <a:ext cx="1106809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name = "Eric"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profession = "comedian"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affiliation = "Monty Python"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message = (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f"Hi {name}. 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f"You are a {profession}. 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f"You were in {affiliation}."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message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'Hi Eric. You are a comedian. You were in Monty Python.'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3" y="10211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place an f in front of each line of a multiline string.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3" y="4622677"/>
            <a:ext cx="110680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message = f"Hi {name}. " \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  f"You are a {profession}. " \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          f"You were in {affiliation}."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message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'Hi Eric. You are a comedian. You were in Monty Python.'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303" y="425334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also have the option of escaping a return with a \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quotation marks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955589"/>
            <a:ext cx="11068090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f"{'Eric Idle'}"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f'{"Eric Idle"}'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f"""Eric Idle"""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f'''Eric Idle'''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'Eric Idle'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f"The \"comedian\" is {name}, aged {age}."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'The "comedian" is Eric Idle, aged 74.'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comedian = {'name': 'Eric Idle', 'age': 74}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f"The comedian is {comedian['name']}, aged {comedian['age']}."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The comedian is Eric Idle, aged 74.</a:t>
            </a:r>
          </a:p>
        </p:txBody>
      </p:sp>
    </p:spTree>
    <p:extLst>
      <p:ext uri="{BB962C8B-B14F-4D97-AF65-F5344CB8AC3E}">
        <p14:creationId xmlns:p14="http://schemas.microsoft.com/office/powerpoint/2010/main" val="710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f-string - braces, backslashes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506005"/>
            <a:ext cx="1106809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f"{{70 + 4}}"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'{70 + 4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f"{{{70 + 4}}}"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'{74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}'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f"{{{70 + 4}}}"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'{74}'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9303" y="350297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can’t use backslashes to escape in the expression part of an f-string: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1703" y="117352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In order to make a brace appear in your string, you must use double braces: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3" y="3900608"/>
            <a:ext cx="11068090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f"{\"Eric Idle\"}"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f"{\"Eric Idle\"}"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^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SyntaxError: f-string expression part cannot include a backslash</a:t>
            </a:r>
          </a:p>
        </p:txBody>
      </p:sp>
    </p:spTree>
    <p:extLst>
      <p:ext uri="{BB962C8B-B14F-4D97-AF65-F5344CB8AC3E}">
        <p14:creationId xmlns:p14="http://schemas.microsoft.com/office/powerpoint/2010/main" val="801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2719</Words>
  <Application>Microsoft Office PowerPoint</Application>
  <PresentationFormat>宽屏</PresentationFormat>
  <Paragraphs>379</Paragraphs>
  <Slides>42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Lucida Grande</vt:lpstr>
      <vt:lpstr>等线</vt:lpstr>
      <vt:lpstr>等线 Light</vt:lpstr>
      <vt:lpstr>Arial</vt:lpstr>
      <vt:lpstr>Consolas</vt:lpstr>
      <vt:lpstr>Office 主题​​</vt:lpstr>
      <vt:lpstr>常用模块 logging, argparse, datetime</vt:lpstr>
      <vt:lpstr>string formatting - % formatting</vt:lpstr>
      <vt:lpstr>string formatting - str.format()</vt:lpstr>
      <vt:lpstr>string formatting - str.format()</vt:lpstr>
      <vt:lpstr>string formatting - f-strings</vt:lpstr>
      <vt:lpstr>f-string - __str__()</vt:lpstr>
      <vt:lpstr>f-string - Multilines</vt:lpstr>
      <vt:lpstr>f-string - quotation marks</vt:lpstr>
      <vt:lpstr>f-string - braces, backslashes</vt:lpstr>
      <vt:lpstr>f-string - specifier with : character</vt:lpstr>
      <vt:lpstr>f-string - specifier with : character</vt:lpstr>
      <vt:lpstr>f-string - specifier with : character</vt:lpstr>
      <vt:lpstr>string formatting - template </vt:lpstr>
      <vt:lpstr>Which Method</vt:lpstr>
      <vt:lpstr>logging</vt:lpstr>
      <vt:lpstr>logging – 何时使用</vt:lpstr>
      <vt:lpstr>logging - 级别</vt:lpstr>
      <vt:lpstr>logging - 简单例子</vt:lpstr>
      <vt:lpstr>logging – 记录日志到文件</vt:lpstr>
      <vt:lpstr>logging – 从多个模块记录日志</vt:lpstr>
      <vt:lpstr>logging – 更改显示消息的格式</vt:lpstr>
      <vt:lpstr>logging - 显示日期时间</vt:lpstr>
      <vt:lpstr>logging – 记录器logger</vt:lpstr>
      <vt:lpstr>logging – 现有的handler</vt:lpstr>
      <vt:lpstr>argparse</vt:lpstr>
      <vt:lpstr>argparse</vt:lpstr>
      <vt:lpstr>argparse – 位置参数</vt:lpstr>
      <vt:lpstr>argparse – 参数类型</vt:lpstr>
      <vt:lpstr>argparse – 可选参数</vt:lpstr>
      <vt:lpstr>argparse – 短选项</vt:lpstr>
      <vt:lpstr>argparse – 结合位置参数和可选参数</vt:lpstr>
      <vt:lpstr>argparse – add_argument()方法</vt:lpstr>
      <vt:lpstr>argparse – add_argument() - action</vt:lpstr>
      <vt:lpstr>argparse – add_argument() - action</vt:lpstr>
      <vt:lpstr>datetime</vt:lpstr>
      <vt:lpstr>datetime – 术语和惯例</vt:lpstr>
      <vt:lpstr>datetime – time.struct_time</vt:lpstr>
      <vt:lpstr>datetime – epoch转换struct_time</vt:lpstr>
      <vt:lpstr>datetime – 类型</vt:lpstr>
      <vt:lpstr>datetime – format字符串(常用部分）</vt:lpstr>
      <vt:lpstr>datetime – 常用方法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91</cp:revision>
  <dcterms:created xsi:type="dcterms:W3CDTF">2020-09-08T08:42:53Z</dcterms:created>
  <dcterms:modified xsi:type="dcterms:W3CDTF">2021-09-14T06:21:47Z</dcterms:modified>
</cp:coreProperties>
</file>