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58" r:id="rId4"/>
    <p:sldId id="257" r:id="rId5"/>
    <p:sldId id="259" r:id="rId6"/>
    <p:sldId id="260" r:id="rId7"/>
    <p:sldId id="267" r:id="rId8"/>
    <p:sldId id="268" r:id="rId9"/>
    <p:sldId id="269" r:id="rId10"/>
    <p:sldId id="266" r:id="rId11"/>
    <p:sldId id="274" r:id="rId12"/>
    <p:sldId id="270" r:id="rId13"/>
    <p:sldId id="271" r:id="rId14"/>
    <p:sldId id="272" r:id="rId15"/>
    <p:sldId id="275" r:id="rId16"/>
    <p:sldId id="276" r:id="rId17"/>
    <p:sldId id="261" r:id="rId18"/>
    <p:sldId id="277" r:id="rId19"/>
    <p:sldId id="278" r:id="rId20"/>
    <p:sldId id="279" r:id="rId21"/>
    <p:sldId id="280" r:id="rId22"/>
    <p:sldId id="281" r:id="rId23"/>
    <p:sldId id="262" r:id="rId24"/>
    <p:sldId id="282" r:id="rId25"/>
    <p:sldId id="283" r:id="rId26"/>
    <p:sldId id="288" r:id="rId27"/>
    <p:sldId id="289" r:id="rId28"/>
    <p:sldId id="284" r:id="rId29"/>
    <p:sldId id="263" r:id="rId30"/>
    <p:sldId id="285" r:id="rId31"/>
    <p:sldId id="286" r:id="rId32"/>
    <p:sldId id="287" r:id="rId33"/>
    <p:sldId id="27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3683" autoAdjust="0"/>
  </p:normalViewPr>
  <p:slideViewPr>
    <p:cSldViewPr snapToGrid="0">
      <p:cViewPr varScale="1">
        <p:scale>
          <a:sx n="91" d="100"/>
          <a:sy n="91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626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3784258.htm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函数名其实就是指向函数的变量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2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内部函数</a:t>
            </a:r>
            <a:r>
              <a:rPr lang="en-US" altLang="zh-CN" smtClean="0"/>
              <a:t>sum</a:t>
            </a:r>
            <a:r>
              <a:rPr lang="zh-CN" altLang="en-US" smtClean="0"/>
              <a:t>可以引用外部函数</a:t>
            </a:r>
            <a:r>
              <a:rPr lang="en-US" altLang="zh-CN" smtClean="0"/>
              <a:t>lazy_sum</a:t>
            </a:r>
            <a:r>
              <a:rPr lang="zh-CN" altLang="en-US" smtClean="0"/>
              <a:t>的参数和局部变量，当</a:t>
            </a:r>
            <a:r>
              <a:rPr lang="en-US" altLang="zh-CN" smtClean="0"/>
              <a:t>lazy_sum</a:t>
            </a:r>
            <a:r>
              <a:rPr lang="zh-CN" altLang="en-US" smtClean="0"/>
              <a:t>返回函数</a:t>
            </a:r>
            <a:r>
              <a:rPr lang="en-US" altLang="zh-CN" smtClean="0"/>
              <a:t>sum</a:t>
            </a:r>
            <a:r>
              <a:rPr lang="zh-CN" altLang="en-US" smtClean="0"/>
              <a:t>时，相关参数和变量都保存在返回的函数中，这种程序结构称为“闭包（</a:t>
            </a:r>
            <a:r>
              <a:rPr lang="en-US" altLang="zh-CN" smtClean="0"/>
              <a:t>Closure</a:t>
            </a:r>
            <a:r>
              <a:rPr lang="zh-CN" altLang="en-US" smtClean="0"/>
              <a:t>）”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3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0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1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7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5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91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15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8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1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6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56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12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28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9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48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7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1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2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1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4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素数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的一个方法是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埃氏筛法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，它的算法理解起来非常简单：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首先，列出从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开始的所有自然数，构造一个序列：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2, 3, 4, 5, 6, 7, 8, 9, 10, 11, 12, 13, 14, 15, 16, 17, 18, 19, 20, ...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取序列的第一个数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，它一定是素数，然后用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把序列的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的倍数筛掉：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3, 4, 5, 6, 7, 8, 9, 10, 11, 12, 13, 14, 15, 16, 17, 18, 19, 20, ...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取新序列的第一个数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，它一定是素数，然后用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把序列的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的倍数筛掉：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5, 6, 7, 8, 9, 10, 11, 12, 13, 14, 15, 16, 17, 18, 19, 20, ...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取新序列的第一个数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把序列的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的倍数筛掉：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7, 8, 9, 10, 11, 12, 13, 14, 15, 16, 17, 18, 19, 20, ...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不断筛下去，就可以得到所有的素数。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4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函数</a:t>
            </a:r>
            <a:r>
              <a:rPr lang="zh-CN" altLang="en-US" smtClean="0"/>
              <a:t>式编程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filter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filter()</a:t>
            </a:r>
            <a:r>
              <a:rPr lang="zh-CN" altLang="en-US"/>
              <a:t>把传入的函数依次作用于每个元素，然后根据返回值是</a:t>
            </a:r>
            <a:r>
              <a:rPr lang="en-US" altLang="zh-CN"/>
              <a:t>True</a:t>
            </a:r>
            <a:r>
              <a:rPr lang="zh-CN" altLang="en-US"/>
              <a:t>还是</a:t>
            </a:r>
            <a:r>
              <a:rPr lang="en-US" altLang="zh-CN"/>
              <a:t>False</a:t>
            </a:r>
            <a:r>
              <a:rPr lang="zh-CN" altLang="en-US"/>
              <a:t>决定保留还是丢弃该元素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在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一个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中，删掉偶数，只保留奇数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is_odd(n):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n % 2 == 1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list(filter(is_odd, [1, 2, 4, 5, 6, 9, 10, 15]))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结果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[1, 5, 9, 15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把一个序列中的空字符串删掉，可以这么写：</a:t>
            </a:r>
          </a:p>
          <a:p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not_empty(s):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s and s.strip()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list(filter(not_empty, ['A', '', 'B', None, 'C', '  ']))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结果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['A', 'B', 'C']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2" y="5224709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filter()</a:t>
            </a:r>
            <a:r>
              <a:rPr lang="zh-CN" altLang="en-US"/>
              <a:t>函数返回的是一个</a:t>
            </a:r>
            <a:r>
              <a:rPr lang="en-US" altLang="zh-CN"/>
              <a:t>Iterator</a:t>
            </a:r>
            <a:r>
              <a:rPr lang="zh-CN" altLang="en-US"/>
              <a:t>，也就是一个惰性序列，所以要强迫</a:t>
            </a:r>
            <a:r>
              <a:rPr lang="en-US" altLang="zh-CN"/>
              <a:t>filter()</a:t>
            </a:r>
            <a:r>
              <a:rPr lang="zh-CN" altLang="en-US"/>
              <a:t>完成计算结果，需要用</a:t>
            </a:r>
            <a:r>
              <a:rPr lang="en-US" altLang="zh-CN"/>
              <a:t>list()</a:t>
            </a:r>
            <a:r>
              <a:rPr lang="zh-CN" altLang="en-US"/>
              <a:t>函数获得所有结果并返回</a:t>
            </a:r>
            <a:r>
              <a:rPr lang="en-US" altLang="zh-CN"/>
              <a:t>list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8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filter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埃</a:t>
            </a:r>
            <a:r>
              <a:rPr lang="zh-CN" altLang="en-US"/>
              <a:t>氏</a:t>
            </a:r>
            <a:r>
              <a:rPr lang="zh-CN" altLang="en-US" smtClean="0"/>
              <a:t>筛法计算素数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_odd_iter():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n = 1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n + 2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yield </a:t>
            </a:r>
            <a:r>
              <a:rPr lang="pt-B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</a:p>
          <a:p>
            <a:endParaRPr lang="pt-B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_not_divisible(n):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lambda x: x % n 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primes():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yield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it = _odd_iter()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初始序列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while True: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n = next(it) 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返回序列的第一个数</a:t>
            </a: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yield n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it = filter(_not_divisible(n), it)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构造新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序列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以内的素数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n in primes():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n &lt; 1000: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224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sorted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内置的</a:t>
            </a:r>
            <a:r>
              <a:rPr lang="en-US" altLang="zh-CN"/>
              <a:t>sorted()</a:t>
            </a:r>
            <a:r>
              <a:rPr lang="zh-CN" altLang="en-US"/>
              <a:t>函数就可以对</a:t>
            </a:r>
            <a:r>
              <a:rPr lang="en-US" altLang="zh-CN"/>
              <a:t>list</a:t>
            </a:r>
            <a:r>
              <a:rPr lang="zh-CN" altLang="en-US"/>
              <a:t>进行排序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sorted([36, 5, -12, 9, -21])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[-21, -12, 5, 9, 36]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2" y="215069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sorted()</a:t>
            </a:r>
            <a:r>
              <a:rPr lang="zh-CN" altLang="en-US"/>
              <a:t>函数也是一个高阶函数，它还可以接收一个</a:t>
            </a:r>
            <a:r>
              <a:rPr lang="en-US" altLang="zh-CN"/>
              <a:t>key</a:t>
            </a:r>
            <a:r>
              <a:rPr lang="zh-CN" altLang="en-US"/>
              <a:t>函数来实现自定义的排序，例如按绝对值大小排序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559061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sorted([36, 5, -12, 9, -21], key=abs)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[5, 9, -12, -21, 36]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3583711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sorted(['bob', 'about', 'Zoo', 'Credit'])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['Credit', 'Zoo', 'about', 'bob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sorted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传入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函数，即可实现忽略大小写的排序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sorted(['bob', 'about', 'Zoo', 'Credit'], key=str.lower)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['about', 'bob', 'Credit', 'Zoo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要进行反向排序，不必改动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函数，可以传入第三个参数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reverse=True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sorted(['bob', 'about', 'Zoo', 'Credit'], key=str.lower, reverse=True)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['Zoo', 'Credit', 'bob', 'about']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sorted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sorted()</a:t>
            </a:r>
            <a:r>
              <a:rPr lang="zh-CN" altLang="en-US"/>
              <a:t>对一组</a:t>
            </a:r>
            <a:r>
              <a:rPr lang="en-US" altLang="zh-CN" smtClean="0"/>
              <a:t>tuple</a:t>
            </a:r>
            <a:r>
              <a:rPr lang="zh-CN" altLang="en-US" smtClean="0"/>
              <a:t>（</a:t>
            </a:r>
            <a:r>
              <a:rPr lang="zh-CN" altLang="en-US"/>
              <a:t>表示学生名字和成绩</a:t>
            </a:r>
            <a:r>
              <a:rPr lang="zh-CN" altLang="en-US" smtClean="0"/>
              <a:t>）分别按</a:t>
            </a:r>
            <a:r>
              <a:rPr lang="zh-CN" altLang="en-US"/>
              <a:t>成绩</a:t>
            </a:r>
            <a:r>
              <a:rPr lang="zh-CN" altLang="en-US" smtClean="0"/>
              <a:t>排序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 = [('Bob', 75), ('Adam', 92), ('Bart', 66), ('Lisa', 88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by_name(t):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t[1]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L2 = sorted(L,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key=by_name, reverse=True)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print(L2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[(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'Adam', 92), ('Lisa', 88), ('Bob', 75), ('Bart', 66)]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返回函数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高阶函数除了可以接受函数作为参数外，还可以把函数作为结果值返回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lazy_sum(*args):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sum():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ax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for n in args: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ax = ax + 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ax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sum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302071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lazy_sum()</a:t>
            </a:r>
            <a:r>
              <a:rPr lang="zh-CN" altLang="en-US"/>
              <a:t>时，返回的并不是求和结果，而是求和函数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3379162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lazy_sum(1, 3, 5, 7, 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&lt;function lazy_sum.&lt;locals&gt;.sum at 0x101c6ed90&gt;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3" y="424093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调用函数</a:t>
            </a:r>
            <a:r>
              <a:rPr lang="en-US" altLang="zh-CN"/>
              <a:t>f</a:t>
            </a:r>
            <a:r>
              <a:rPr lang="zh-CN" altLang="en-US"/>
              <a:t>时，才真正计算求和的结果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4599382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2" y="537427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当调用</a:t>
            </a:r>
            <a:r>
              <a:rPr lang="en-US" altLang="zh-CN" smtClean="0"/>
              <a:t>lazy_sum()</a:t>
            </a:r>
            <a:r>
              <a:rPr lang="zh-CN" altLang="en-US" smtClean="0"/>
              <a:t>时，每次调用都会返回一个新的函数，即使传入相同的参数。</a:t>
            </a:r>
            <a:r>
              <a:rPr lang="en-US" altLang="zh-CN"/>
              <a:t>f1()</a:t>
            </a:r>
            <a:r>
              <a:rPr lang="zh-CN" altLang="en-US"/>
              <a:t>和</a:t>
            </a:r>
            <a:r>
              <a:rPr lang="en-US" altLang="zh-CN"/>
              <a:t>f2()</a:t>
            </a:r>
            <a:r>
              <a:rPr lang="zh-CN" altLang="en-US"/>
              <a:t>的调用结果互不影响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302" y="5743611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 = lazy_sum(1, 3, 5, 7, 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f2 = lazy_sum(1, 3, 5, 7, 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f1==f2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351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闭包</a:t>
            </a:r>
            <a:r>
              <a:rPr lang="en-US" altLang="zh-CN" smtClean="0"/>
              <a:t>closure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闭包返回的</a:t>
            </a:r>
            <a:r>
              <a:rPr lang="zh-CN" altLang="en-US"/>
              <a:t>函数并没有立刻执行，而是直到调用了</a:t>
            </a:r>
            <a:r>
              <a:rPr lang="en-US" altLang="zh-CN"/>
              <a:t>f()</a:t>
            </a:r>
            <a:r>
              <a:rPr lang="zh-CN" altLang="en-US"/>
              <a:t>才执行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count():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fs = []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i in range(1, 4):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def f():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return i*i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fs.append(f)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f1, f2, f3 = count()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358444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在上面的例子中，每次循环，都创建了一个新的函数，然后，把创建的</a:t>
            </a:r>
            <a:r>
              <a:rPr lang="en-US" altLang="zh-CN"/>
              <a:t>3</a:t>
            </a:r>
            <a:r>
              <a:rPr lang="zh-CN" altLang="en-US"/>
              <a:t>个函数都返回了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 smtClean="0"/>
              <a:t>可能</a:t>
            </a:r>
            <a:r>
              <a:rPr lang="zh-CN" altLang="en-US"/>
              <a:t>认为调用</a:t>
            </a:r>
            <a:r>
              <a:rPr lang="en-US" altLang="zh-CN"/>
              <a:t>f1()</a:t>
            </a:r>
            <a:r>
              <a:rPr lang="zh-CN" altLang="en-US"/>
              <a:t>，</a:t>
            </a:r>
            <a:r>
              <a:rPr lang="en-US" altLang="zh-CN"/>
              <a:t>f2()</a:t>
            </a:r>
            <a:r>
              <a:rPr lang="zh-CN" altLang="en-US"/>
              <a:t>和</a:t>
            </a:r>
            <a:r>
              <a:rPr lang="en-US" altLang="zh-CN"/>
              <a:t>f3()</a:t>
            </a:r>
            <a:r>
              <a:rPr lang="zh-CN" altLang="en-US"/>
              <a:t>结果应该是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，但实际结果是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4272474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f2()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f3()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2" y="5822243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原因</a:t>
            </a:r>
            <a:r>
              <a:rPr lang="zh-CN" altLang="en-US"/>
              <a:t>就在于返回的函数引用了变量</a:t>
            </a:r>
            <a:r>
              <a:rPr lang="en-US" altLang="zh-CN"/>
              <a:t>i</a:t>
            </a:r>
            <a:r>
              <a:rPr lang="zh-CN" altLang="en-US"/>
              <a:t>，但它并非立刻执行。等到</a:t>
            </a:r>
            <a:r>
              <a:rPr lang="en-US" altLang="zh-CN"/>
              <a:t>3</a:t>
            </a:r>
            <a:r>
              <a:rPr lang="zh-CN" altLang="en-US"/>
              <a:t>个函数都返回时，它们所引用的变量</a:t>
            </a:r>
            <a:r>
              <a:rPr lang="en-US" altLang="zh-CN"/>
              <a:t>i</a:t>
            </a:r>
            <a:r>
              <a:rPr lang="zh-CN" altLang="en-US"/>
              <a:t>已经变成了</a:t>
            </a:r>
            <a:r>
              <a:rPr lang="en-US" altLang="zh-CN"/>
              <a:t>3</a:t>
            </a:r>
            <a:r>
              <a:rPr lang="zh-CN" altLang="en-US"/>
              <a:t>，因此最终结果为</a:t>
            </a:r>
            <a:r>
              <a:rPr lang="en-US" altLang="zh-CN"/>
              <a:t>9</a:t>
            </a:r>
            <a:r>
              <a:rPr lang="zh-CN" altLang="en-US"/>
              <a:t>。</a:t>
            </a:r>
          </a:p>
          <a:p>
            <a:r>
              <a:rPr lang="zh-CN" altLang="en-US">
                <a:solidFill>
                  <a:srgbClr val="FF0000"/>
                </a:solidFill>
              </a:rPr>
              <a:t> 返回闭包时牢记一点：返回函数不要引用任何循环变量，或者后续会发生变化的变量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闭包</a:t>
            </a:r>
            <a:r>
              <a:rPr lang="en-US" altLang="zh-CN" smtClean="0"/>
              <a:t>closure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如果一定要引用循环变量怎么办？方法是再创建一个函数，用该函数的参数绑定循环变量当前的值，无论该循环变量后续如何更改，已绑定到函数参数的值不变：</a:t>
            </a:r>
          </a:p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6838" y="1729169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count():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f(j):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def g():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j*j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fs = []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i in range(1, 4):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fs.append(f(i)) # f(i)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立刻被执行，因此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的当前值被传入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fs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838" y="4035226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f1, f2, f3 = count()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f1()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f2()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f3()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</a:t>
            </a:r>
            <a:r>
              <a:rPr lang="en-US" altLang="zh-CN" smtClean="0"/>
              <a:t>lambda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在传入函数时，有些</a:t>
            </a:r>
            <a:r>
              <a:rPr lang="zh-CN" altLang="en-US" smtClean="0"/>
              <a:t>时候不</a:t>
            </a:r>
            <a:r>
              <a:rPr lang="zh-CN" altLang="en-US"/>
              <a:t>需要显式地定义函数，直接传入匿名函数更方便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list(map(lambda x: x * x, [1, 2, 3, 4, 5, 6, 7, 8, 9]))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4, 9, 16, 25, 36, 49, 64, 81]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220849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通过对比可以看出，匿名函数</a:t>
            </a:r>
            <a:r>
              <a:rPr lang="en-US" altLang="zh-CN"/>
              <a:t>lambda x: x * x</a:t>
            </a:r>
            <a:r>
              <a:rPr lang="zh-CN" altLang="en-US"/>
              <a:t>实际上就是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2566945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f(x):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x * x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965" y="3911405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 = lambda x, y: x + 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add(2,3)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add('hello', 'world')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'helloworld'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7965" y="347770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多参数匿名函数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7965" y="5495634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尽管</a:t>
            </a:r>
            <a:r>
              <a:rPr lang="en-US" altLang="zh-CN">
                <a:solidFill>
                  <a:srgbClr val="FF0000"/>
                </a:solidFill>
              </a:rPr>
              <a:t>lambda</a:t>
            </a:r>
            <a:r>
              <a:rPr lang="zh-CN" altLang="en-US">
                <a:solidFill>
                  <a:srgbClr val="FF0000"/>
                </a:solidFill>
              </a:rPr>
              <a:t>表达式允许你定义简单函数，但是它的使用是有限制的。 你只能指定单个表达式，它的值就是最后的返回值。也就是说不能包含其他的语言特性了， 包括多个语句、条件表达式、迭代以及异常处理等等。</a:t>
            </a:r>
          </a:p>
        </p:txBody>
      </p:sp>
    </p:spTree>
    <p:extLst>
      <p:ext uri="{BB962C8B-B14F-4D97-AF65-F5344CB8AC3E}">
        <p14:creationId xmlns:p14="http://schemas.microsoft.com/office/powerpoint/2010/main" val="4711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也可以把匿名函数作为返回值返回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build(x, y):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lambda: x * x + y * </a:t>
            </a:r>
            <a:r>
              <a:rPr lang="es-E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endParaRPr lang="es-E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= build(1, 2)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3448611"/>
            <a:ext cx="110680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lambda</a:t>
            </a:r>
            <a:r>
              <a:rPr lang="zh-CN" altLang="en-US"/>
              <a:t>表示匿名函数，冒号前面的</a:t>
            </a:r>
            <a:r>
              <a:rPr lang="en-US" altLang="zh-CN"/>
              <a:t>x</a:t>
            </a:r>
            <a:r>
              <a:rPr lang="zh-CN" altLang="en-US"/>
              <a:t>表示函数参数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/>
              <a:t>匿名函数有个限制，就是只能有一个表达式，不用写</a:t>
            </a:r>
            <a:r>
              <a:rPr lang="en-US" altLang="zh-CN"/>
              <a:t>return</a:t>
            </a:r>
            <a:r>
              <a:rPr lang="zh-CN" altLang="en-US"/>
              <a:t>，返回值就是该表达式的结果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/>
              <a:t>用匿名函数有个好处，因为函数没有名字，不必担心函数名冲突。此外，匿名函数也是一个函数对象，也可以把匿名函数赋值给一个变量，再利用变量来调用该函数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473410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lambda x: x * 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&lt;function &lt;lambda&gt; at 0x101c6ef28&gt;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f(5)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lambda</a:t>
            </a:r>
            <a:r>
              <a:rPr lang="zh-CN" altLang="en-US"/>
              <a:t>定义了一个匿名函数，并想在定义时捕获到某些变量的值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10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 = lambda y: x + y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20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 = lambda y: x + y</a:t>
            </a:r>
          </a:p>
          <a:p>
            <a:r>
              <a:rPr lang="es-E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a(10)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b(10)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2" y="382033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zh-CN" altLang="en-US" smtClean="0"/>
              <a:t>在于</a:t>
            </a:r>
            <a:r>
              <a:rPr lang="en-US" altLang="zh-CN"/>
              <a:t>lambda</a:t>
            </a:r>
            <a:r>
              <a:rPr lang="zh-CN" altLang="en-US"/>
              <a:t>表达式中的</a:t>
            </a:r>
            <a:r>
              <a:rPr lang="en-US" altLang="zh-CN"/>
              <a:t>x</a:t>
            </a:r>
            <a:r>
              <a:rPr lang="zh-CN" altLang="en-US"/>
              <a:t>是一个自由变量， 在运行时绑定值，而不是定义时就绑定，这跟函数的默认值参数定义是不同的。 因此，在调用这个</a:t>
            </a:r>
            <a:r>
              <a:rPr lang="en-US" altLang="zh-CN"/>
              <a:t>lambda</a:t>
            </a:r>
            <a:r>
              <a:rPr lang="zh-CN" altLang="en-US"/>
              <a:t>表达式的时候，</a:t>
            </a:r>
            <a:r>
              <a:rPr lang="en-US" altLang="zh-CN"/>
              <a:t>x</a:t>
            </a:r>
            <a:r>
              <a:rPr lang="zh-CN" altLang="en-US"/>
              <a:t>的值是执行时的值。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4522968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15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a(10)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3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a(10)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functional programming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如果想</a:t>
            </a:r>
            <a:r>
              <a:rPr lang="zh-CN" altLang="en-US"/>
              <a:t>让某个匿名函数在定义时就捕获到值，可以将那个参数值定义成默认参数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10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 = lambda y, x=x: x + y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20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 = lambda y, x=x: x + y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a(10)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b(10)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s-E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很容易犯的</a:t>
            </a:r>
            <a:r>
              <a:rPr lang="zh-CN" altLang="en-US" smtClean="0"/>
              <a:t>错误会</a:t>
            </a:r>
            <a:r>
              <a:rPr lang="zh-CN" altLang="en-US"/>
              <a:t>不恰当的使用</a:t>
            </a:r>
            <a:r>
              <a:rPr lang="en-US" altLang="zh-CN"/>
              <a:t>lambda</a:t>
            </a:r>
            <a:r>
              <a:rPr lang="zh-CN" altLang="en-US"/>
              <a:t>表达式。 </a:t>
            </a:r>
            <a:r>
              <a:rPr lang="zh-CN" altLang="en-US" smtClean="0"/>
              <a:t>比如通过</a:t>
            </a:r>
            <a:r>
              <a:rPr lang="zh-CN" altLang="en-US"/>
              <a:t>在一个循环或列表推导中创建一个</a:t>
            </a:r>
            <a:r>
              <a:rPr lang="en-US" altLang="zh-CN"/>
              <a:t>lambda</a:t>
            </a:r>
            <a:r>
              <a:rPr lang="zh-CN" altLang="en-US"/>
              <a:t>表达式列表，并期望函数能在定义时就记住每次的迭代值。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3" y="1627516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funcs = [lambda x: x+n for n in range(5)]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f in funcs: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print(f(0))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3" y="4474705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funcs = [lambda x, n=n: x+n for n in range(5)]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f in funcs: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print(f(0))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2" y="3985907"/>
            <a:ext cx="11361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实际是</a:t>
            </a:r>
            <a:r>
              <a:rPr lang="en-US" altLang="zh-CN"/>
              <a:t>n</a:t>
            </a:r>
            <a:r>
              <a:rPr lang="zh-CN" altLang="en-US"/>
              <a:t>的值为迭代的最后一个值。通过使用函数默认值参数形式，</a:t>
            </a:r>
            <a:r>
              <a:rPr lang="en-US" altLang="zh-CN"/>
              <a:t>lambda</a:t>
            </a:r>
            <a:r>
              <a:rPr lang="zh-CN" altLang="en-US"/>
              <a:t>函数在定义时就能绑定到</a:t>
            </a:r>
            <a:r>
              <a:rPr lang="zh-CN" altLang="en-US" smtClean="0"/>
              <a:t>值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03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5607" y="95558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可以在</a:t>
            </a:r>
            <a:r>
              <a:rPr lang="en-US" altLang="zh-CN"/>
              <a:t>lambda</a:t>
            </a:r>
            <a:r>
              <a:rPr lang="zh-CN" altLang="en-US"/>
              <a:t>后面直接传递参数</a:t>
            </a:r>
          </a:p>
        </p:txBody>
      </p:sp>
      <p:sp>
        <p:nvSpPr>
          <p:cNvPr id="14" name="矩形 13"/>
          <p:cNvSpPr/>
          <p:nvPr/>
        </p:nvSpPr>
        <p:spPr>
          <a:xfrm>
            <a:off x="745606" y="1314035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two_sum = (lambda x, y: x + y)(3, 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print(two_sum)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5607" y="226196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lambda</a:t>
            </a:r>
            <a:r>
              <a:rPr lang="zh-CN" altLang="en-US"/>
              <a:t>嵌套到普通函数中</a:t>
            </a:r>
            <a:r>
              <a:rPr lang="en-US" altLang="zh-CN"/>
              <a:t>,lambda</a:t>
            </a:r>
            <a:r>
              <a:rPr lang="zh-CN" altLang="en-US"/>
              <a:t>函数本身做为</a:t>
            </a:r>
            <a:r>
              <a:rPr lang="en-US" altLang="zh-CN"/>
              <a:t>return</a:t>
            </a:r>
            <a:r>
              <a:rPr lang="zh-CN" altLang="en-US"/>
              <a:t>的值，构建简单的闭包</a:t>
            </a:r>
          </a:p>
        </p:txBody>
      </p:sp>
      <p:sp>
        <p:nvSpPr>
          <p:cNvPr id="11" name="矩形 10"/>
          <p:cNvSpPr/>
          <p:nvPr/>
        </p:nvSpPr>
        <p:spPr>
          <a:xfrm>
            <a:off x="745606" y="2620415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sum(x):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lambda y: x + 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sum_with_100 = sum(100)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result = sum_with_100(200)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print(result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7691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</a:t>
            </a:r>
            <a:r>
              <a:rPr lang="en-US" altLang="zh-CN" smtClean="0"/>
              <a:t>decorator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decorator</a:t>
            </a:r>
            <a:r>
              <a:rPr lang="zh-CN" altLang="en-US" smtClean="0"/>
              <a:t>是一种增强函数的高阶函数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now():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print('2015-3-25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2438577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log(func):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wrapper(*args, **kw):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print('call %s():' % func.__name__)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func(*args, **kw)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wrapper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@log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now():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print('2015-3-25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2" y="206924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要定义一个能打印</a:t>
            </a:r>
            <a:r>
              <a:rPr lang="zh-CN" altLang="en-US" smtClean="0"/>
              <a:t>日志（调用函数名）的</a:t>
            </a:r>
            <a:r>
              <a:rPr lang="en-US" altLang="zh-CN"/>
              <a:t>decorator</a:t>
            </a:r>
            <a:r>
              <a:rPr lang="zh-CN" altLang="en-US"/>
              <a:t>，可以定义如下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5138926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now()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call now():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2015-3-25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2" y="480726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now()</a:t>
            </a:r>
            <a:r>
              <a:rPr lang="zh-CN" altLang="en-US"/>
              <a:t>函数，不仅会运行</a:t>
            </a:r>
            <a:r>
              <a:rPr lang="en-US" altLang="zh-CN"/>
              <a:t>now()</a:t>
            </a:r>
            <a:r>
              <a:rPr lang="zh-CN" altLang="en-US"/>
              <a:t>函数本身，还会在运行</a:t>
            </a:r>
            <a:r>
              <a:rPr lang="en-US" altLang="zh-CN"/>
              <a:t>now()</a:t>
            </a:r>
            <a:r>
              <a:rPr lang="zh-CN" altLang="en-US"/>
              <a:t>函数前打印一行日志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6406508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now = log(now)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302" y="603717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把</a:t>
            </a:r>
            <a:r>
              <a:rPr lang="en-US" altLang="zh-CN"/>
              <a:t>@log</a:t>
            </a:r>
            <a:r>
              <a:rPr lang="zh-CN" altLang="en-US"/>
              <a:t>放到</a:t>
            </a:r>
            <a:r>
              <a:rPr lang="en-US" altLang="zh-CN"/>
              <a:t>now()</a:t>
            </a:r>
            <a:r>
              <a:rPr lang="zh-CN" altLang="en-US"/>
              <a:t>函数的定义处，相当于执行了语句</a:t>
            </a:r>
          </a:p>
        </p:txBody>
      </p:sp>
    </p:spTree>
    <p:extLst>
      <p:ext uri="{BB962C8B-B14F-4D97-AF65-F5344CB8AC3E}">
        <p14:creationId xmlns:p14="http://schemas.microsoft.com/office/powerpoint/2010/main" val="30555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</a:t>
            </a:r>
            <a:r>
              <a:rPr lang="en-US" altLang="zh-CN"/>
              <a:t>decorator</a:t>
            </a:r>
            <a:r>
              <a:rPr lang="zh-CN" altLang="en-US"/>
              <a:t>本身需要传入参数，那就需要编写一个返回</a:t>
            </a:r>
            <a:r>
              <a:rPr lang="en-US" altLang="zh-CN"/>
              <a:t>decorator</a:t>
            </a:r>
            <a:r>
              <a:rPr lang="zh-CN" altLang="en-US"/>
              <a:t>的高阶函数，写出来会更复杂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log(text):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decorator(func):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def wrapper(*args, **kw):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print('%s %s():' % (text, func.__name__))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func(*args, **kw)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wrapper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decorator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@log('execute')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now():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print('2015-3-25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4" name="矩形 13"/>
          <p:cNvSpPr/>
          <p:nvPr/>
        </p:nvSpPr>
        <p:spPr>
          <a:xfrm>
            <a:off x="599302" y="407715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now()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execute now():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2015-3-25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9303" y="525297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和两层嵌套的</a:t>
            </a:r>
            <a:r>
              <a:rPr lang="en-US" altLang="zh-CN"/>
              <a:t>decorator</a:t>
            </a:r>
            <a:r>
              <a:rPr lang="zh-CN" altLang="en-US"/>
              <a:t>相比，</a:t>
            </a:r>
            <a:r>
              <a:rPr lang="en-US" altLang="zh-CN"/>
              <a:t>3</a:t>
            </a:r>
            <a:r>
              <a:rPr lang="zh-CN" altLang="en-US"/>
              <a:t>层嵌套的效果是这样的</a:t>
            </a:r>
          </a:p>
        </p:txBody>
      </p:sp>
      <p:sp>
        <p:nvSpPr>
          <p:cNvPr id="16" name="矩形 15"/>
          <p:cNvSpPr/>
          <p:nvPr/>
        </p:nvSpPr>
        <p:spPr>
          <a:xfrm>
            <a:off x="599302" y="5611420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now = log('execute')(now)</a:t>
            </a:r>
          </a:p>
        </p:txBody>
      </p:sp>
    </p:spTree>
    <p:extLst>
      <p:ext uri="{BB962C8B-B14F-4D97-AF65-F5344CB8AC3E}">
        <p14:creationId xmlns:p14="http://schemas.microsoft.com/office/powerpoint/2010/main" val="36108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经过</a:t>
            </a:r>
            <a:r>
              <a:rPr lang="en-US" altLang="zh-CN"/>
              <a:t>decorator</a:t>
            </a:r>
            <a:r>
              <a:rPr lang="zh-CN" altLang="en-US"/>
              <a:t>装饰之后的函数，它们的</a:t>
            </a:r>
            <a:r>
              <a:rPr lang="en-US" altLang="zh-CN"/>
              <a:t>__name__</a:t>
            </a:r>
            <a:r>
              <a:rPr lang="zh-CN" altLang="en-US"/>
              <a:t>已经从原来的</a:t>
            </a:r>
            <a:r>
              <a:rPr lang="en-US" altLang="zh-CN"/>
              <a:t>'now'</a:t>
            </a:r>
            <a:r>
              <a:rPr lang="zh-CN" altLang="en-US"/>
              <a:t>变成了</a:t>
            </a:r>
            <a:r>
              <a:rPr lang="en-US" altLang="zh-CN"/>
              <a:t>'wrapper'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now.__name__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'wrapper'</a:t>
            </a:r>
          </a:p>
        </p:txBody>
      </p:sp>
      <p:sp>
        <p:nvSpPr>
          <p:cNvPr id="14" name="矩形 13"/>
          <p:cNvSpPr/>
          <p:nvPr/>
        </p:nvSpPr>
        <p:spPr>
          <a:xfrm>
            <a:off x="599302" y="2501940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functools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log(func):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@functools.wraps(func)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wrapper(*args, **kw):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print('call %s():' % func.__name__)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func(*args, **kw)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wrapper</a:t>
            </a:r>
          </a:p>
        </p:txBody>
      </p:sp>
      <p:sp>
        <p:nvSpPr>
          <p:cNvPr id="16" name="矩形 15"/>
          <p:cNvSpPr/>
          <p:nvPr/>
        </p:nvSpPr>
        <p:spPr>
          <a:xfrm>
            <a:off x="599302" y="484006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log(text):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decorator(func):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@functools.wraps(func)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def wrapper(*args, **kw):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print('%s %s():' % (text, func.__name__))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func(*args, **kw)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wrapper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decorator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210253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 smtClean="0"/>
              <a:t>functools.wraps</a:t>
            </a:r>
            <a:r>
              <a:rPr lang="zh-CN" altLang="en-US"/>
              <a:t>把原始函数的</a:t>
            </a:r>
            <a:r>
              <a:rPr lang="en-US" altLang="zh-CN"/>
              <a:t>__name__</a:t>
            </a:r>
            <a:r>
              <a:rPr lang="zh-CN" altLang="en-US"/>
              <a:t>等属性复制到</a:t>
            </a:r>
            <a:r>
              <a:rPr lang="en-US" altLang="zh-CN"/>
              <a:t>wrapper()</a:t>
            </a:r>
            <a:r>
              <a:rPr lang="zh-CN" altLang="en-US"/>
              <a:t>函数中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302" y="450666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针对带参数的</a:t>
            </a:r>
            <a:r>
              <a:rPr lang="en-US" altLang="zh-CN"/>
              <a:t>decorator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 </a:t>
            </a:r>
            <a:r>
              <a:rPr lang="en-US" altLang="zh-CN" smtClean="0"/>
              <a:t>- </a:t>
            </a:r>
            <a:r>
              <a:rPr lang="zh-CN" altLang="en-US" smtClean="0"/>
              <a:t>导入时运行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装饰器一个很重要的特性是它是导入时</a:t>
            </a:r>
            <a:r>
              <a:rPr lang="en-US" altLang="zh-CN"/>
              <a:t>(</a:t>
            </a:r>
            <a:r>
              <a:rPr lang="zh-CN" altLang="en-US"/>
              <a:t>加载模块时</a:t>
            </a:r>
            <a:r>
              <a:rPr lang="en-US" altLang="zh-CN"/>
              <a:t>)</a:t>
            </a:r>
            <a:r>
              <a:rPr lang="zh-CN" altLang="en-US"/>
              <a:t>运行的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decorate(func):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print('running decorator when import')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func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@decorate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foo():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print('running foo')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print('start foo')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foo()</a:t>
            </a:r>
          </a:p>
        </p:txBody>
      </p:sp>
      <p:sp>
        <p:nvSpPr>
          <p:cNvPr id="16" name="矩形 15"/>
          <p:cNvSpPr/>
          <p:nvPr/>
        </p:nvSpPr>
        <p:spPr>
          <a:xfrm>
            <a:off x="599302" y="4635924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running decorator when import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start foo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running foo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2" y="426659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运行结果：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 </a:t>
            </a:r>
            <a:r>
              <a:rPr lang="en-US" altLang="zh-CN" smtClean="0"/>
              <a:t>- </a:t>
            </a:r>
            <a:r>
              <a:rPr lang="zh-CN" altLang="en-US" smtClean="0"/>
              <a:t>模拟</a:t>
            </a:r>
            <a:r>
              <a:rPr lang="en-US" altLang="zh-CN" smtClean="0"/>
              <a:t>Flask</a:t>
            </a:r>
            <a:r>
              <a:rPr lang="zh-CN" altLang="en-US" smtClean="0"/>
              <a:t>路由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装饰器一个很重要的特性是它是导入时</a:t>
            </a:r>
            <a:r>
              <a:rPr lang="en-US" altLang="zh-CN"/>
              <a:t>(</a:t>
            </a:r>
            <a:r>
              <a:rPr lang="zh-CN" altLang="en-US"/>
              <a:t>加载模块时</a:t>
            </a:r>
            <a:r>
              <a:rPr lang="en-US" altLang="zh-CN"/>
              <a:t>)</a:t>
            </a:r>
            <a:r>
              <a:rPr lang="zh-CN" altLang="en-US"/>
              <a:t>运行的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App: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self.view_functions = {}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route(self, rule):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def deco(view_func):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self.view_functions[rule] = view_func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view_func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deco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app = App()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@app.route('/')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index():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@app.route('/hello')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hello():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rule, view in app.view_functions.items():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print(rule, ':', view.__name__)</a:t>
            </a:r>
          </a:p>
        </p:txBody>
      </p:sp>
    </p:spTree>
    <p:extLst>
      <p:ext uri="{BB962C8B-B14F-4D97-AF65-F5344CB8AC3E}">
        <p14:creationId xmlns:p14="http://schemas.microsoft.com/office/powerpoint/2010/main" val="34184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2" y="617168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装饰器也是可以重叠使用</a:t>
            </a:r>
            <a:r>
              <a:rPr lang="zh-CN" altLang="en-US" smtClean="0"/>
              <a:t>的，上面例子相当于：</a:t>
            </a:r>
            <a:r>
              <a:rPr lang="en-US" altLang="zh-CN" smtClean="0">
                <a:latin typeface="Consolas" panose="020B0609020204030204" pitchFamily="49" charset="0"/>
              </a:rPr>
              <a:t>app.route(authorized(test(request)))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from functools import wraps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sanic.response import json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def authorized():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decorator(f):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@wraps(f)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async def decorated_function(request, *args, **kwargs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is_authorized = check_request_for_authorization_status(request)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if is_authorized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response = await f(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*args, **kwargs)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return response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else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return json({'status': 'not_authorized'}, 403)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decorated_function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decorator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@app.route("/")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@authorized()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test(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json({'status': 'authorized'})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2" y="94103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带参数被装饰函数举例（来自</a:t>
            </a:r>
            <a:r>
              <a:rPr lang="en-US" altLang="zh-CN" smtClean="0"/>
              <a:t>Sanic</a:t>
            </a:r>
            <a:r>
              <a:rPr lang="zh-CN" altLang="en-US" smtClean="0"/>
              <a:t>框架文档）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偏函数 </a:t>
            </a:r>
            <a:r>
              <a:rPr lang="en-US" altLang="zh-CN" smtClean="0"/>
              <a:t>partial function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偏函数可以通过</a:t>
            </a:r>
            <a:r>
              <a:rPr lang="zh-CN" altLang="en-US"/>
              <a:t>设定参数的默认值，可以降低函数调用的难度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int('12345')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12345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#int()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函数还提供额外的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base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参数，默认值为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。如果传入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base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参数，就可以做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进制的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转换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int('12345', base=8)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5349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int('12345', 16)</a:t>
            </a:r>
          </a:p>
          <a:p>
            <a:r>
              <a:rPr lang="fr-F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74565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424433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int2(x, base=2):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int(x, base)</a:t>
            </a:r>
            <a:endParaRPr lang="fr-FR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2" y="4999305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int2('1000000')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64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int2('1010101')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376911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可以定义一个</a:t>
            </a:r>
            <a:r>
              <a:rPr lang="en-US" altLang="zh-CN"/>
              <a:t>int2()</a:t>
            </a:r>
            <a:r>
              <a:rPr lang="zh-CN" altLang="en-US"/>
              <a:t>的函数，默认把</a:t>
            </a:r>
            <a:r>
              <a:rPr lang="en-US" altLang="zh-CN"/>
              <a:t>base=2</a:t>
            </a:r>
            <a:r>
              <a:rPr lang="zh-CN" altLang="en-US"/>
              <a:t>传进去</a:t>
            </a:r>
          </a:p>
        </p:txBody>
      </p:sp>
    </p:spTree>
    <p:extLst>
      <p:ext uri="{BB962C8B-B14F-4D97-AF65-F5344CB8AC3E}">
        <p14:creationId xmlns:p14="http://schemas.microsoft.com/office/powerpoint/2010/main" val="2018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Functional Programming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</a:t>
            </a:r>
            <a:r>
              <a:rPr lang="zh-CN" altLang="en-US" smtClean="0"/>
              <a:t>编程与函数不同。</a:t>
            </a:r>
            <a:endParaRPr lang="en-US" altLang="zh-CN" smtClean="0"/>
          </a:p>
          <a:p>
            <a:r>
              <a:rPr lang="zh-CN" altLang="en-US"/>
              <a:t>函数式编程就是一种抽象程度很高的编程范式，纯粹的函数式编程语言编写的函数没有变量，因此，任意一个函数，只要输入是确定的，输出就是确定的，这种纯函数我们称之为没有副作用。而允许使用变量的程序设计语言，由于函数内部的变量状态不确定，同样的输入，可能得到不同的输出，因此，这种函数是有副作用</a:t>
            </a:r>
            <a:r>
              <a:rPr lang="zh-CN" altLang="en-US" smtClean="0"/>
              <a:t>的。</a:t>
            </a:r>
            <a:endParaRPr lang="en-US" altLang="zh-CN" smtClean="0"/>
          </a:p>
          <a:p>
            <a:r>
              <a:rPr lang="zh-CN" altLang="en-US"/>
              <a:t>函数式编程的一个特点就是，允许把函数本身作为参数传入另一个函数，还允许返回一个</a:t>
            </a:r>
            <a:r>
              <a:rPr lang="zh-CN" altLang="en-US" smtClean="0"/>
              <a:t>函数。</a:t>
            </a:r>
            <a:endParaRPr lang="en-US" altLang="zh-CN" smtClean="0"/>
          </a:p>
          <a:p>
            <a:r>
              <a:rPr lang="en-US" altLang="zh-CN"/>
              <a:t>Python</a:t>
            </a:r>
            <a:r>
              <a:rPr lang="zh-CN" altLang="en-US"/>
              <a:t>对函数式编程提供部分支持。由于</a:t>
            </a:r>
            <a:r>
              <a:rPr lang="en-US" altLang="zh-CN"/>
              <a:t>Python</a:t>
            </a:r>
            <a:r>
              <a:rPr lang="zh-CN" altLang="en-US"/>
              <a:t>允许使用变量，因此，</a:t>
            </a:r>
            <a:r>
              <a:rPr lang="en-US" altLang="zh-CN"/>
              <a:t>Python</a:t>
            </a:r>
            <a:r>
              <a:rPr lang="zh-CN" altLang="en-US"/>
              <a:t>不是纯函数式编程语言。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偏函数 </a:t>
            </a:r>
            <a:r>
              <a:rPr lang="en-US" altLang="zh-CN" smtClean="0"/>
              <a:t>partial function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functools.partial</a:t>
            </a:r>
            <a:r>
              <a:rPr lang="zh-CN" altLang="en-US" smtClean="0"/>
              <a:t>帮助创建</a:t>
            </a:r>
            <a:r>
              <a:rPr lang="zh-CN" altLang="en-US"/>
              <a:t>一个偏函数的，不</a:t>
            </a:r>
            <a:r>
              <a:rPr lang="zh-CN" altLang="en-US" smtClean="0"/>
              <a:t>需要自己</a:t>
            </a:r>
            <a:r>
              <a:rPr lang="zh-CN" altLang="en-US"/>
              <a:t>定义</a:t>
            </a:r>
            <a:r>
              <a:rPr lang="en-US" altLang="zh-CN"/>
              <a:t>int2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functools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int2 = functools.partial(int, base=2)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int2('1000000')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int2('1010101')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85</a:t>
            </a:r>
            <a:endParaRPr lang="fr-FR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965" y="427461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int2('1000000', base=10)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3" y="2943580"/>
            <a:ext cx="110680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functools.partial</a:t>
            </a:r>
            <a:r>
              <a:rPr lang="zh-CN" altLang="en-US"/>
              <a:t>的作用就是，把一个函数的某些参数给固定住（也就是设置默认值），返回一个新的函数，调用这个新函数会更</a:t>
            </a:r>
            <a:r>
              <a:rPr lang="zh-CN" altLang="en-US" smtClean="0"/>
              <a:t>简单。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新的</a:t>
            </a:r>
            <a:r>
              <a:rPr lang="en-US" altLang="zh-CN"/>
              <a:t>int2</a:t>
            </a:r>
            <a:r>
              <a:rPr lang="zh-CN" altLang="en-US"/>
              <a:t>函数，仅仅是把</a:t>
            </a:r>
            <a:r>
              <a:rPr lang="en-US" altLang="zh-CN"/>
              <a:t>base</a:t>
            </a:r>
            <a:r>
              <a:rPr lang="zh-CN" altLang="en-US"/>
              <a:t>参数重新设定默认值为</a:t>
            </a:r>
            <a:r>
              <a:rPr lang="en-US" altLang="zh-CN"/>
              <a:t>2</a:t>
            </a:r>
            <a:r>
              <a:rPr lang="zh-CN" altLang="en-US"/>
              <a:t>，但也可以在函数调用时传入其他值</a:t>
            </a:r>
          </a:p>
        </p:txBody>
      </p:sp>
    </p:spTree>
    <p:extLst>
      <p:ext uri="{BB962C8B-B14F-4D97-AF65-F5344CB8AC3E}">
        <p14:creationId xmlns:p14="http://schemas.microsoft.com/office/powerpoint/2010/main" val="471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偏函数 </a:t>
            </a:r>
            <a:r>
              <a:rPr lang="en-US" altLang="zh-CN" smtClean="0"/>
              <a:t>partial function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创建偏函数时，实际上可以接收函数对象、*</a:t>
            </a:r>
            <a:r>
              <a:rPr lang="en-US" altLang="zh-CN"/>
              <a:t>args</a:t>
            </a:r>
            <a:r>
              <a:rPr lang="zh-CN" altLang="en-US"/>
              <a:t>和**</a:t>
            </a:r>
            <a:r>
              <a:rPr lang="en-US" altLang="zh-CN"/>
              <a:t>kw</a:t>
            </a:r>
            <a:r>
              <a:rPr lang="zh-CN" altLang="en-US"/>
              <a:t>这</a:t>
            </a:r>
            <a:r>
              <a:rPr lang="en-US" altLang="zh-CN"/>
              <a:t>3</a:t>
            </a:r>
            <a:r>
              <a:rPr lang="zh-CN" altLang="en-US"/>
              <a:t>个参数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int2 = functools.partial(int, base=2)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307451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kw = { 'base': 2 }</a:t>
            </a:r>
          </a:p>
          <a:p>
            <a:r>
              <a:rPr lang="pl-PL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int('10010', **kw)</a:t>
            </a:r>
            <a:endParaRPr lang="fr-F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965" y="181370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实际上固定了</a:t>
            </a:r>
            <a:r>
              <a:rPr lang="en-US" altLang="zh-CN"/>
              <a:t>int()</a:t>
            </a:r>
            <a:r>
              <a:rPr lang="zh-CN" altLang="en-US"/>
              <a:t>函数的关键字参数</a:t>
            </a:r>
            <a:r>
              <a:rPr lang="en-US" altLang="zh-CN"/>
              <a:t>base</a:t>
            </a:r>
            <a:r>
              <a:rPr lang="zh-CN" altLang="en-US"/>
              <a:t>，也就是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2255334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int2('10010')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965" y="27161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相当于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7965" y="4027503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max2 = functools.partial(max, 10</a:t>
            </a:r>
            <a:r>
              <a:rPr lang="fr-F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实际上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会把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作为*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的一部分自动加到左边，也就是：</a:t>
            </a:r>
          </a:p>
          <a:p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max2(5, 6, 7</a:t>
            </a:r>
            <a:r>
              <a:rPr lang="fr-F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相当于：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args = (10, 5, 6, 7)</a:t>
            </a:r>
          </a:p>
          <a:p>
            <a:r>
              <a:rPr lang="fr-F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max(*args</a:t>
            </a:r>
            <a:r>
              <a:rPr lang="fr-F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输出结果为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fr-F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偏函数在标准库中的应用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795462"/>
            <a:ext cx="11477625" cy="32670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53886" y="1084667"/>
            <a:ext cx="948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https://docs.python.org/3/library/asyncio-eventloop.html#asyncio.loop.call_soon</a:t>
            </a:r>
          </a:p>
        </p:txBody>
      </p:sp>
    </p:spTree>
    <p:extLst>
      <p:ext uri="{BB962C8B-B14F-4D97-AF65-F5344CB8AC3E}">
        <p14:creationId xmlns:p14="http://schemas.microsoft.com/office/powerpoint/2010/main" val="1294156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en-US" altLang="zh-CN" smtClean="0"/>
          </a:p>
          <a:p>
            <a:r>
              <a:rPr lang="en-US" altLang="zh-CN" smtClean="0"/>
              <a:t>functional programming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高阶函数 </a:t>
            </a:r>
            <a:r>
              <a:rPr lang="en-US" altLang="zh-CN" smtClean="0"/>
              <a:t>higher order function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变量</a:t>
            </a:r>
            <a:r>
              <a:rPr lang="zh-CN" altLang="en-US"/>
              <a:t>可以指向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abs(-10)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&lt;built-in function abs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abs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(-10)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是函数调用，而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是函数本身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 = abs(-10)</a:t>
            </a:r>
          </a:p>
          <a:p>
            <a:r>
              <a:rPr lang="de-D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de-DE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endParaRPr lang="de-DE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abs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&lt;built-in function abs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函数本身也可以赋值给变量，即：变量可以指向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函数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abs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f(-10)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说明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现在已经指向了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函数本身。直接调用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abs()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函数和调用变量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完全相同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3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高阶函数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函数名也是变量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 = 10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'int' object is not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callable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builtins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包调用原来的函数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import builtins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builtins.abs(-10)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del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变量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名从而恢复内置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builtins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里面的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del abs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abs(-10)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高阶函数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传入函数：</a:t>
            </a:r>
            <a:r>
              <a:rPr lang="zh-CN" altLang="en-US"/>
              <a:t>一个函数就可以接收另一个函数作为参数，这种函数就称之为高阶</a:t>
            </a:r>
            <a:r>
              <a:rPr lang="zh-CN" altLang="en-US" smtClean="0"/>
              <a:t>函数。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26833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add(x, y, 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f(x) + f(y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add(-5, 6, abs)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261678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add(-5, 6, abs)</a:t>
            </a:r>
            <a:r>
              <a:rPr lang="zh-CN" altLang="en-US"/>
              <a:t>时，参数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和</a:t>
            </a:r>
            <a:r>
              <a:rPr lang="en-US" altLang="zh-CN"/>
              <a:t>f</a:t>
            </a:r>
            <a:r>
              <a:rPr lang="zh-CN" altLang="en-US"/>
              <a:t>分别接收</a:t>
            </a:r>
            <a:r>
              <a:rPr lang="en-US" altLang="zh-CN"/>
              <a:t>-5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和</a:t>
            </a:r>
            <a:r>
              <a:rPr lang="en-US" altLang="zh-CN"/>
              <a:t>abs</a:t>
            </a:r>
            <a:r>
              <a:rPr lang="zh-CN" altLang="en-US"/>
              <a:t>，根据函数定义，我们可以推导计算过程为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1" y="2975228"/>
            <a:ext cx="1010273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 = -5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y = 6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 = abs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f(x) + f(y) ==&gt; abs(-5) + abs(6) ==&gt; 11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return 11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map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map()</a:t>
            </a:r>
            <a:r>
              <a:rPr lang="zh-CN" altLang="en-US"/>
              <a:t>函数接收两个参数，一个是函数，一个是</a:t>
            </a:r>
            <a:r>
              <a:rPr lang="en-US" altLang="zh-CN"/>
              <a:t>Iterable</a:t>
            </a:r>
            <a:r>
              <a:rPr lang="zh-CN" altLang="en-US"/>
              <a:t>，</a:t>
            </a:r>
            <a:r>
              <a:rPr lang="en-US" altLang="zh-CN"/>
              <a:t>map</a:t>
            </a:r>
            <a:r>
              <a:rPr lang="zh-CN" altLang="en-US"/>
              <a:t>将传入的函数依次作用到序列的每个元素，并把结果作为新的</a:t>
            </a:r>
            <a:r>
              <a:rPr lang="en-US" altLang="zh-CN"/>
              <a:t>Iterator</a:t>
            </a:r>
            <a:r>
              <a:rPr lang="zh-CN" altLang="en-US"/>
              <a:t>返回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677280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f(x):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return x * 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 = map(f, [1, 2, 3, 4, 5, 6, 7, 8, 9])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list(r)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4, 9, 16, 25, 36, 49, 64, 81]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2" y="332230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map()</a:t>
            </a:r>
            <a:r>
              <a:rPr lang="zh-CN" altLang="en-US"/>
              <a:t>传入的第一个参数是</a:t>
            </a:r>
            <a:r>
              <a:rPr lang="en-US" altLang="zh-CN"/>
              <a:t>f</a:t>
            </a:r>
            <a:r>
              <a:rPr lang="zh-CN" altLang="en-US"/>
              <a:t>，即函数对象本身。由于结果</a:t>
            </a:r>
            <a:r>
              <a:rPr lang="en-US" altLang="zh-CN"/>
              <a:t>r</a:t>
            </a:r>
            <a:r>
              <a:rPr lang="zh-CN" altLang="en-US"/>
              <a:t>是一个</a:t>
            </a:r>
            <a:r>
              <a:rPr lang="en-US" altLang="zh-CN"/>
              <a:t>Iterator</a:t>
            </a:r>
            <a:r>
              <a:rPr lang="zh-CN" altLang="en-US"/>
              <a:t>，</a:t>
            </a:r>
            <a:r>
              <a:rPr lang="en-US" altLang="zh-CN"/>
              <a:t>Iterator</a:t>
            </a:r>
            <a:r>
              <a:rPr lang="zh-CN" altLang="en-US"/>
              <a:t>是惰性序列，因此通过</a:t>
            </a:r>
            <a:r>
              <a:rPr lang="en-US" altLang="zh-CN"/>
              <a:t>list()</a:t>
            </a:r>
            <a:r>
              <a:rPr lang="zh-CN" altLang="en-US"/>
              <a:t>函数让它把整个序列都计算出来并返回一个</a:t>
            </a:r>
            <a:r>
              <a:rPr lang="en-US" altLang="zh-CN"/>
              <a:t>list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reduce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reduce</a:t>
            </a:r>
            <a:r>
              <a:rPr lang="zh-CN" altLang="en-US"/>
              <a:t>把一个函数作用在一个序列</a:t>
            </a:r>
            <a:r>
              <a:rPr lang="en-US" altLang="zh-CN"/>
              <a:t>[x1, x2, x3, ...]</a:t>
            </a:r>
            <a:r>
              <a:rPr lang="zh-CN" altLang="en-US"/>
              <a:t>上，这个函数必须接收两个参数，</a:t>
            </a:r>
            <a:r>
              <a:rPr lang="en-US" altLang="zh-CN"/>
              <a:t>reduce</a:t>
            </a:r>
            <a:r>
              <a:rPr lang="zh-CN" altLang="en-US"/>
              <a:t>把结果继续和序列的下一个元素做累积计算，其效果就是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677280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reduce(f, [x1, x2, x3, x4]) = f(f(f(x1, x2), x3), x4)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2371403"/>
            <a:ext cx="1010273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对一个序列求和，就可以用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reduce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实现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functools import reduce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add(x, y):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return x + 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reduce(add, [1, 3, 5, 7, 9])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把序列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3, 5, 7, 9]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变换成整数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13579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from functools import reduce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fn(x, y):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return x * 10 + 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reduce(fn, [1, 3, 5, 7, 9])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3048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</a:t>
            </a:r>
            <a:r>
              <a:rPr lang="en-US" altLang="zh-CN" smtClean="0"/>
              <a:t>reduce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结合</a:t>
            </a:r>
            <a:r>
              <a:rPr lang="en-US" altLang="zh-CN" smtClean="0"/>
              <a:t>map</a:t>
            </a:r>
            <a:r>
              <a:rPr lang="zh-CN" altLang="en-US" smtClean="0"/>
              <a:t>和</a:t>
            </a:r>
            <a:r>
              <a:rPr lang="en-US" altLang="zh-CN" smtClean="0"/>
              <a:t>reduce</a:t>
            </a:r>
            <a:r>
              <a:rPr lang="zh-CN" altLang="en-US" smtClean="0"/>
              <a:t>实现一个将字符串转换为整数的函数 </a:t>
            </a:r>
            <a:r>
              <a:rPr lang="en-US" altLang="zh-CN" smtClean="0"/>
              <a:t>str2int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489660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functools import reduce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DIGITS = {'0': 0, '1': 1, '2': 2, '3': 3, '4': 4, '5': 5, '6': 6, '7': 7, '8': 8, '9': 9}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str2int(s):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fn(x, y):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x * 10 + 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char2num(s):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DIGITS[s]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reduce(fn, map(char2num, s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str2int('1357')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7677</TotalTime>
  <Words>3919</Words>
  <Application>Microsoft Office PowerPoint</Application>
  <PresentationFormat>宽屏</PresentationFormat>
  <Paragraphs>599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Consolas</vt:lpstr>
      <vt:lpstr>Office 主题​​</vt:lpstr>
      <vt:lpstr>函数式编程</vt:lpstr>
      <vt:lpstr>函数式编程</vt:lpstr>
      <vt:lpstr>Functional Programming</vt:lpstr>
      <vt:lpstr>高阶函数 higher order function</vt:lpstr>
      <vt:lpstr>高阶函数</vt:lpstr>
      <vt:lpstr>高阶函数</vt:lpstr>
      <vt:lpstr>内置map函数</vt:lpstr>
      <vt:lpstr>内置reduce函数</vt:lpstr>
      <vt:lpstr>内置reduce函数</vt:lpstr>
      <vt:lpstr>内置filter函数</vt:lpstr>
      <vt:lpstr>内置filter函数</vt:lpstr>
      <vt:lpstr>内置sorted函数</vt:lpstr>
      <vt:lpstr>内置sorted函数</vt:lpstr>
      <vt:lpstr>返回函数</vt:lpstr>
      <vt:lpstr>闭包closure</vt:lpstr>
      <vt:lpstr>闭包closure</vt:lpstr>
      <vt:lpstr>匿名函数lambda</vt:lpstr>
      <vt:lpstr>匿名函数</vt:lpstr>
      <vt:lpstr>匿名函数</vt:lpstr>
      <vt:lpstr>匿名函数</vt:lpstr>
      <vt:lpstr>匿名函数</vt:lpstr>
      <vt:lpstr>匿名函数</vt:lpstr>
      <vt:lpstr>装饰器decorator</vt:lpstr>
      <vt:lpstr>装饰器</vt:lpstr>
      <vt:lpstr>装饰器</vt:lpstr>
      <vt:lpstr>装饰器 - 导入时运行</vt:lpstr>
      <vt:lpstr>装饰器 - 模拟Flask路由</vt:lpstr>
      <vt:lpstr>装饰器</vt:lpstr>
      <vt:lpstr>偏函数 partial function</vt:lpstr>
      <vt:lpstr>偏函数 partial function</vt:lpstr>
      <vt:lpstr>偏函数 partial function</vt:lpstr>
      <vt:lpstr>偏函数在标准库中的应用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316</cp:revision>
  <dcterms:created xsi:type="dcterms:W3CDTF">2020-09-08T08:42:53Z</dcterms:created>
  <dcterms:modified xsi:type="dcterms:W3CDTF">2021-09-14T06:21:54Z</dcterms:modified>
</cp:coreProperties>
</file>