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58" r:id="rId4"/>
    <p:sldId id="257" r:id="rId5"/>
    <p:sldId id="282" r:id="rId6"/>
    <p:sldId id="279" r:id="rId7"/>
    <p:sldId id="280" r:id="rId8"/>
    <p:sldId id="281" r:id="rId9"/>
    <p:sldId id="283" r:id="rId10"/>
    <p:sldId id="284" r:id="rId11"/>
    <p:sldId id="278" r:id="rId12"/>
    <p:sldId id="276" r:id="rId13"/>
    <p:sldId id="277" r:id="rId14"/>
    <p:sldId id="285" r:id="rId15"/>
    <p:sldId id="286" r:id="rId16"/>
    <p:sldId id="287" r:id="rId17"/>
    <p:sldId id="275" r:id="rId18"/>
    <p:sldId id="274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299" r:id="rId31"/>
    <p:sldId id="300" r:id="rId32"/>
    <p:sldId id="301" r:id="rId33"/>
    <p:sldId id="27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280" autoAdjust="0"/>
  </p:normalViewPr>
  <p:slideViewPr>
    <p:cSldViewPr snapToGrid="0">
      <p:cViewPr varScale="1">
        <p:scale>
          <a:sx n="109" d="100"/>
          <a:sy n="109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2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7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11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3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3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0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19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9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07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24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2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60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27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84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09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76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3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6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2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05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57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2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7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0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1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多态的好处就是，当我们需要传入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Tortoise……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时，我们只需要接收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类型就可以了，因为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Tortoise……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类型，然后，按照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类型进行操作即可。由于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方法，因此，传入的任意类型，只要是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类或者子类，就会自动调用实际类型的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方法，这就是多态的意思：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对于一个变量，我们只需要知道它是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类型，无需确切地知道它的子类型，就可以放心地调用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方法，而具体调用的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方法是作用在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对象上，由运行时该对象的确切类型决定，这就是多态真正的威力：调用方只管调用，不管细节，而当我们新增一种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的子类时，只要确保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方法编写正确，不用管原来的代码是如何调用的。这就是著名的“开闭”原则：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对扩展开放：允许新增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子类；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对修改封闭：不需要修改依赖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run_twice()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等函数。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4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4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1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面向对象编程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继承和多态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</a:t>
            </a:r>
            <a:r>
              <a:rPr lang="zh-CN" altLang="en-US"/>
              <a:t>一个实例的数据类型是某个子类，那它的数据类型也可以被看做是父类。但是，反过来就</a:t>
            </a:r>
            <a:r>
              <a:rPr lang="zh-CN" altLang="en-US" smtClean="0"/>
              <a:t>不行。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03632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Animal() # b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 = Dog() # c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类型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962" y="480058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run_twice(animal):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animal.run()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animal.run()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3" y="1983964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isinstance(b, Animal)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isinstance(c, Dog)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isinstance(c, Animal)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isinstance(b, Dog)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7963" y="438784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要理解多态的好处</a:t>
            </a:r>
            <a:r>
              <a:rPr lang="zh-CN" altLang="en-US" smtClean="0"/>
              <a:t>，编写</a:t>
            </a:r>
            <a:r>
              <a:rPr lang="zh-CN" altLang="en-US"/>
              <a:t>一个函数，这个函数接受一个</a:t>
            </a:r>
            <a:r>
              <a:rPr lang="en-US" altLang="zh-CN"/>
              <a:t>Animal</a:t>
            </a:r>
            <a:r>
              <a:rPr lang="zh-CN" altLang="en-US"/>
              <a:t>类型的</a:t>
            </a:r>
            <a:r>
              <a:rPr lang="zh-CN" altLang="en-US" smtClean="0"/>
              <a:t>变量，修改子类，不影响该函数。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7961" y="5766316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run_twice(Dog())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Dog is running...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Dog is running...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继承和多态 </a:t>
            </a:r>
            <a:r>
              <a:rPr lang="en-US" altLang="zh-CN" smtClean="0"/>
              <a:t>- duck typing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的</a:t>
            </a:r>
            <a:r>
              <a:rPr lang="zh-CN" altLang="en-US"/>
              <a:t>“鸭子类型”，它并不要求严格的继承体系，一个对象只要“看起来像鸭子，走起路来像鸭子”，那它就可以被看做是</a:t>
            </a:r>
            <a:r>
              <a:rPr lang="zh-CN" altLang="en-US" smtClean="0"/>
              <a:t>鸭子。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对于</a:t>
            </a:r>
            <a:r>
              <a:rPr lang="en-US" altLang="zh-CN"/>
              <a:t>Python</a:t>
            </a:r>
            <a:r>
              <a:rPr lang="zh-CN" altLang="en-US"/>
              <a:t>这样的动态语言来说，则不一定需要传入</a:t>
            </a:r>
            <a:r>
              <a:rPr lang="en-US" altLang="zh-CN"/>
              <a:t>Animal</a:t>
            </a:r>
            <a:r>
              <a:rPr lang="zh-CN" altLang="en-US"/>
              <a:t>类型。我们只需要保证传入的对象有一个</a:t>
            </a:r>
            <a:r>
              <a:rPr lang="en-US" altLang="zh-CN"/>
              <a:t>run()</a:t>
            </a:r>
            <a:r>
              <a:rPr lang="zh-CN" altLang="en-US"/>
              <a:t>方法就可以了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260312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Timer(object):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run(self):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print('Start...')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3" y="3970146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run_twice(Timer())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Start...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Start...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360081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Timer</a:t>
            </a:r>
            <a:r>
              <a:rPr lang="zh-CN" altLang="en-US" smtClean="0"/>
              <a:t>不继承</a:t>
            </a:r>
            <a:r>
              <a:rPr lang="en-US" altLang="zh-CN" smtClean="0"/>
              <a:t>Animal</a:t>
            </a:r>
            <a:r>
              <a:rPr lang="zh-CN" altLang="en-US" smtClean="0"/>
              <a:t>，但是也可以作为对象参数用于</a:t>
            </a:r>
            <a:r>
              <a:rPr lang="en-US" altLang="zh-CN" smtClean="0"/>
              <a:t>run_twice</a:t>
            </a:r>
            <a:r>
              <a:rPr lang="zh-CN" altLang="en-US" smtClean="0"/>
              <a:t>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获取对象信息 </a:t>
            </a:r>
            <a:r>
              <a:rPr lang="en-US" altLang="zh-CN" smtClean="0"/>
              <a:t>- type()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基本类型都可以用</a:t>
            </a:r>
            <a:r>
              <a:rPr lang="en-US" altLang="zh-CN"/>
              <a:t>type()</a:t>
            </a:r>
            <a:r>
              <a:rPr lang="zh-CN" altLang="en-US" smtClean="0"/>
              <a:t>判断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type(123)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&lt;class 'int'&gt;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type('str')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&lt;class 'str'&gt;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type(None)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&lt;type(None) 'NoneType'&gt;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281598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如果一个变量指向函数或者类，也可以用</a:t>
            </a:r>
            <a:r>
              <a:rPr lang="en-US" altLang="zh-CN"/>
              <a:t>type()</a:t>
            </a:r>
            <a:r>
              <a:rPr lang="zh-CN" altLang="en-US"/>
              <a:t>判断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3121835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type(abs)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&lt;class 'builtin_function_or_method'&gt;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&lt;class '__main__.Animal'&gt;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3" y="421281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比较两个变量的</a:t>
            </a:r>
            <a:r>
              <a:rPr lang="en-US" altLang="zh-CN"/>
              <a:t>type</a:t>
            </a:r>
            <a:r>
              <a:rPr lang="zh-CN" altLang="en-US"/>
              <a:t>类型是否相同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4528132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type(123)==type(456)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type(123)==int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type('abc')==type('123')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type('abc')==str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type('abc')==type(123)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获取对象信息 </a:t>
            </a:r>
            <a:r>
              <a:rPr lang="en-US" altLang="zh-CN" smtClean="0"/>
              <a:t>- 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types</a:t>
            </a:r>
            <a:r>
              <a:rPr lang="zh-CN" altLang="en-US"/>
              <a:t>模块中定义的常量</a:t>
            </a:r>
            <a:r>
              <a:rPr lang="zh-CN" altLang="en-US" smtClean="0"/>
              <a:t>判断</a:t>
            </a:r>
            <a:r>
              <a:rPr lang="zh-CN" altLang="en-US"/>
              <a:t>一个对象是否是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types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fn():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pass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type(fn)==types.FunctionType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type(abs)==types.BuiltinFunctionType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type(lambda x: x)==types.LambdaType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type((x for x in range(10)))==types.GeneratorType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获取对象信息 </a:t>
            </a:r>
            <a:r>
              <a:rPr lang="en-US" altLang="zh-CN" smtClean="0"/>
              <a:t>- isinstance()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class</a:t>
            </a:r>
            <a:r>
              <a:rPr lang="zh-CN" altLang="en-US"/>
              <a:t>的继承关系来说</a:t>
            </a:r>
            <a:r>
              <a:rPr lang="zh-CN" altLang="en-US" smtClean="0"/>
              <a:t>，要</a:t>
            </a:r>
            <a:r>
              <a:rPr lang="zh-CN" altLang="en-US"/>
              <a:t>判断</a:t>
            </a:r>
            <a:r>
              <a:rPr lang="en-US" altLang="zh-CN"/>
              <a:t>class</a:t>
            </a:r>
            <a:r>
              <a:rPr lang="zh-CN" altLang="en-US"/>
              <a:t>的类型，可以使用</a:t>
            </a:r>
            <a:r>
              <a:rPr lang="en-US" altLang="zh-CN"/>
              <a:t>isinstance()</a:t>
            </a:r>
            <a:r>
              <a:rPr lang="zh-CN" altLang="en-US"/>
              <a:t>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继承关系是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object -&gt; Animal -&gt; Dog -&gt;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Husky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2356908"/>
            <a:ext cx="10102735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 = Animal()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Dog()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pt-B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Husky</a:t>
            </a:r>
            <a:r>
              <a:rPr lang="pt-BR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pt-B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isinstance(h, Husky)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isinstance(h, Dog)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isinstance(h, Animal)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d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不是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Husky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类型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isinstance(d, Husky)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获取对象信息 </a:t>
            </a:r>
            <a:r>
              <a:rPr lang="en-US" altLang="zh-CN" smtClean="0"/>
              <a:t>- dir()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</a:t>
            </a:r>
            <a:r>
              <a:rPr lang="zh-CN" altLang="en-US"/>
              <a:t>使用</a:t>
            </a:r>
            <a:r>
              <a:rPr lang="en-US" altLang="zh-CN"/>
              <a:t>dir()</a:t>
            </a:r>
            <a:r>
              <a:rPr lang="zh-CN" altLang="en-US" smtClean="0"/>
              <a:t>函数获得</a:t>
            </a:r>
            <a:r>
              <a:rPr lang="zh-CN" altLang="en-US"/>
              <a:t>一个对象的所有属性和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dir('ABC')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['__add__', '__class__',..., '__subclasshook__', 'capitalize', 'casefold',..., 'zfill']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294851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len('ABC')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'ABC'.__len__()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2" y="2029514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类似</a:t>
            </a:r>
            <a:r>
              <a:rPr lang="en-US" altLang="zh-CN"/>
              <a:t>__xxx__</a:t>
            </a:r>
            <a:r>
              <a:rPr lang="zh-CN" altLang="en-US"/>
              <a:t>的属性和方法在</a:t>
            </a:r>
            <a:r>
              <a:rPr lang="en-US" altLang="zh-CN"/>
              <a:t>Python</a:t>
            </a:r>
            <a:r>
              <a:rPr lang="zh-CN" altLang="en-US"/>
              <a:t>中都是有特殊用途的，比如</a:t>
            </a:r>
            <a:r>
              <a:rPr lang="en-US" altLang="zh-CN"/>
              <a:t>__len__</a:t>
            </a:r>
            <a:r>
              <a:rPr lang="zh-CN" altLang="en-US"/>
              <a:t>方法返回长度。在</a:t>
            </a:r>
            <a:r>
              <a:rPr lang="en-US" altLang="zh-CN"/>
              <a:t>Python</a:t>
            </a:r>
            <a:r>
              <a:rPr lang="zh-CN" altLang="en-US"/>
              <a:t>中，如果你调用</a:t>
            </a:r>
            <a:r>
              <a:rPr lang="en-US" altLang="zh-CN"/>
              <a:t>len()</a:t>
            </a:r>
            <a:r>
              <a:rPr lang="zh-CN" altLang="en-US"/>
              <a:t>函数试图获取一个对象的长度，实际上，在</a:t>
            </a:r>
            <a:r>
              <a:rPr lang="en-US" altLang="zh-CN"/>
              <a:t>len()</a:t>
            </a:r>
            <a:r>
              <a:rPr lang="zh-CN" altLang="en-US"/>
              <a:t>函数内部，它自动去调用该对象的</a:t>
            </a:r>
            <a:r>
              <a:rPr lang="en-US" altLang="zh-CN"/>
              <a:t>__len__()</a:t>
            </a:r>
            <a:r>
              <a:rPr lang="zh-CN" altLang="en-US"/>
              <a:t>方法，所以，下面的代码是等价的：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4452462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 MyDog(object):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def __len__(self):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return 100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dog = MyDog()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len(dog)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2" y="408313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自己写的</a:t>
            </a:r>
            <a:r>
              <a:rPr lang="zh-CN" altLang="en-US" smtClean="0"/>
              <a:t>类如果</a:t>
            </a:r>
            <a:r>
              <a:rPr lang="zh-CN" altLang="en-US"/>
              <a:t>也想用</a:t>
            </a:r>
            <a:r>
              <a:rPr lang="en-US" altLang="zh-CN"/>
              <a:t>len(myObj)</a:t>
            </a:r>
            <a:r>
              <a:rPr lang="zh-CN" altLang="en-US"/>
              <a:t>的话，就自己写一个</a:t>
            </a:r>
            <a:r>
              <a:rPr lang="en-US" altLang="zh-CN"/>
              <a:t>__len__()</a:t>
            </a:r>
            <a:r>
              <a:rPr lang="zh-CN" altLang="en-US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12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获取对象信息 </a:t>
            </a:r>
            <a:r>
              <a:rPr lang="en-US" altLang="zh-CN" smtClean="0"/>
              <a:t>- </a:t>
            </a:r>
            <a:r>
              <a:rPr lang="en-US" altLang="zh-CN" sz="3600" smtClean="0"/>
              <a:t>getattr,setattr,hasattr</a:t>
            </a:r>
            <a:endParaRPr lang="zh-CN" alt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</a:t>
            </a:r>
            <a:r>
              <a:rPr lang="zh-CN" altLang="en-US"/>
              <a:t>使用</a:t>
            </a:r>
            <a:r>
              <a:rPr lang="en-US" altLang="zh-CN"/>
              <a:t>dir()</a:t>
            </a:r>
            <a:r>
              <a:rPr lang="zh-CN" altLang="en-US" smtClean="0"/>
              <a:t>函数获得</a:t>
            </a:r>
            <a:r>
              <a:rPr lang="zh-CN" altLang="en-US"/>
              <a:t>一个对象的所有属性和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4748201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 MyObject(object):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def __init__(self):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self.x = 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def power(self):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return self.x * self.x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obj = MyObject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hasattr(obj, 'x')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有属性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'x'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吗？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obj.x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hasattr(obj, 'y')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有属性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'y'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吗？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setattr(obj, 'y', 19)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设置一个属性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'y'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hasattr(obj, 'y')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有属性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'y'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吗？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getattr(obj, 'y')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'y'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obj.y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'y'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12" name="矩形 11"/>
          <p:cNvSpPr/>
          <p:nvPr/>
        </p:nvSpPr>
        <p:spPr>
          <a:xfrm>
            <a:off x="5544272" y="1337719"/>
            <a:ext cx="6508027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如果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试图获取不存在的属性，会抛出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AttributeError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的错误</a:t>
            </a:r>
            <a:endParaRPr lang="en-US" altLang="zh-CN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getattr(obj, 'z')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'z'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AttributeError: 'MyObject' object has no attribute 'z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可以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传入一个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参数，如果属性不存在，就返回默认值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getattr(obj, 'z', 404)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'z'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，如果不存在，返回默认值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404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404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获得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对象的方法</a:t>
            </a:r>
            <a:endParaRPr lang="en-US" altLang="zh-CN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hasattr(obj, 'power')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有属性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'power'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吗？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getattr(obj, 'power')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'power'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&lt;bound method MyObject.power of &lt;__main__.MyObject object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at..&gt;&gt;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fn = getattr(obj, 'power')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'power'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并赋值到变量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fn # fn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指向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obj.power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&lt;bound method MyObject.power of &lt;__main__.MyObject object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at..&gt;&gt;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fn()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fn()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与调用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obj.power()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是一样的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25309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给实例绑定属性的方法是通过实例变量，或者通过</a:t>
            </a:r>
            <a:r>
              <a:rPr lang="en-US" altLang="zh-CN"/>
              <a:t>self</a:t>
            </a:r>
            <a:r>
              <a:rPr lang="zh-CN" altLang="en-US"/>
              <a:t>变量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 = Student('Bob')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s.score = 90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3189908"/>
            <a:ext cx="10102735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 Student(object):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name = 'Student'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创建实例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print(s.name)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属性，因为实例并没有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属性，所以会继续查找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print(Student.name)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打印类的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s.name = 'Michael'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给实例绑定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print(s.name)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由于实例属性优先级比类属性高，因此，它会屏蔽掉类的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Michael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print(Student.name)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但是类属性并未消失，用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Student.name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仍然可以访问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del s.name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如果删除实例的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print(s.name)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再次调用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，由于实例的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属性没有找到，类的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属性就显示出来了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282057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直接在</a:t>
            </a:r>
            <a:r>
              <a:rPr lang="en-US" altLang="zh-CN"/>
              <a:t>class</a:t>
            </a:r>
            <a:r>
              <a:rPr lang="zh-CN" altLang="en-US"/>
              <a:t>中定义属性，这种属性是类属性</a:t>
            </a:r>
          </a:p>
        </p:txBody>
      </p:sp>
    </p:spTree>
    <p:extLst>
      <p:ext uri="{BB962C8B-B14F-4D97-AF65-F5344CB8AC3E}">
        <p14:creationId xmlns:p14="http://schemas.microsoft.com/office/powerpoint/2010/main" val="8061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@classmethod vs. @staticmethod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类方法 和 静态方法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datetime import date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Person: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name, age):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.name = name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.age = age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@classmethod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fromBirthYear(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name, year):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(name, date.today().year - year)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@staticmethod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isAdult(age):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age &gt; 18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person1 = Person('mayank', 21)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person2 = Person.fromBirthYear('mayank', 1996)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print(person1.age)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print(person2.age)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print(Person.isAdult(22))</a:t>
            </a:r>
          </a:p>
        </p:txBody>
      </p:sp>
    </p:spTree>
    <p:extLst>
      <p:ext uri="{BB962C8B-B14F-4D97-AF65-F5344CB8AC3E}">
        <p14:creationId xmlns:p14="http://schemas.microsoft.com/office/powerpoint/2010/main" val="41578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动态绑定 </a:t>
            </a:r>
            <a:r>
              <a:rPr lang="en-US" altLang="zh-CN" smtClean="0"/>
              <a:t>- </a:t>
            </a:r>
            <a:r>
              <a:rPr lang="zh-CN" altLang="en-US" smtClean="0"/>
              <a:t>实例属性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正常情况</a:t>
            </a:r>
            <a:r>
              <a:rPr lang="zh-CN" altLang="en-US" smtClean="0"/>
              <a:t>下定义</a:t>
            </a:r>
            <a:r>
              <a:rPr lang="zh-CN" altLang="en-US"/>
              <a:t>了一个</a:t>
            </a:r>
            <a:r>
              <a:rPr lang="en-US" altLang="zh-CN"/>
              <a:t>class</a:t>
            </a:r>
            <a:r>
              <a:rPr lang="zh-CN" altLang="en-US"/>
              <a:t>，创建了一个</a:t>
            </a:r>
            <a:r>
              <a:rPr lang="en-US" altLang="zh-CN"/>
              <a:t>class</a:t>
            </a:r>
            <a:r>
              <a:rPr lang="zh-CN" altLang="en-US"/>
              <a:t>的实例后</a:t>
            </a:r>
            <a:r>
              <a:rPr lang="zh-CN" altLang="en-US" smtClean="0"/>
              <a:t>，可以</a:t>
            </a:r>
            <a:r>
              <a:rPr lang="zh-CN" altLang="en-US"/>
              <a:t>给该实例绑定任何属性和方法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2080428"/>
            <a:ext cx="10102735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s.name = 'Michael'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动态给实例绑定一个属性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print(s.name)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Michael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set_age(self, age):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定义一个函数作为实例方法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self.age = age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&gt;&gt;&gt; from types import MethodType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&gt;&gt;&gt; s.set_age = MethodType(set_age, s) # 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给实例绑定一个方法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s.set_age(25)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调用实例方法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s.age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测试结果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508166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但是给</a:t>
            </a:r>
            <a:r>
              <a:rPr lang="zh-CN" altLang="en-US"/>
              <a:t>一个实例绑定的方法，对另一个实例是不起作用的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5450999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s2 = Student()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创建新的实例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s2.set_age(25)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尝试调用方法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AttributeError: 'Student' object has no attribute 'set_age'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Object-Oriented </a:t>
            </a:r>
            <a:r>
              <a:rPr lang="en-US" altLang="zh-CN"/>
              <a:t>P</a:t>
            </a:r>
            <a:r>
              <a:rPr lang="en-US" altLang="zh-CN" smtClean="0"/>
              <a:t>rogramming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动态绑定 </a:t>
            </a:r>
            <a:r>
              <a:rPr lang="en-US" altLang="zh-CN" smtClean="0"/>
              <a:t>- </a:t>
            </a:r>
            <a:r>
              <a:rPr lang="zh-CN" altLang="en-US" smtClean="0"/>
              <a:t>类属性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为了给所有实例都绑定方法，可以给</a:t>
            </a:r>
            <a:r>
              <a:rPr lang="en-US" altLang="zh-CN"/>
              <a:t>class</a:t>
            </a:r>
            <a:r>
              <a:rPr lang="zh-CN" altLang="en-US"/>
              <a:t>绑定方法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set_score(self, score):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self.score = score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Student.set_score = set_score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3" y="247102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给</a:t>
            </a:r>
            <a:r>
              <a:rPr lang="en-US" altLang="zh-CN"/>
              <a:t>class</a:t>
            </a:r>
            <a:r>
              <a:rPr lang="zh-CN" altLang="en-US"/>
              <a:t>绑定方法后，所有实例均可调用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2840361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s.set_score(100)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s.score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s2.set_score(99)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s2.score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0727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动态绑定 </a:t>
            </a:r>
            <a:r>
              <a:rPr lang="en-US" altLang="zh-CN" smtClean="0"/>
              <a:t> __slots__</a:t>
            </a:r>
            <a:r>
              <a:rPr lang="zh-CN" altLang="en-US" smtClean="0"/>
              <a:t>限制绑定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允许在定义</a:t>
            </a:r>
            <a:r>
              <a:rPr lang="en-US" altLang="zh-CN"/>
              <a:t>class</a:t>
            </a:r>
            <a:r>
              <a:rPr lang="zh-CN" altLang="en-US"/>
              <a:t>的时候，定义一个特殊的</a:t>
            </a:r>
            <a:r>
              <a:rPr lang="en-US" altLang="zh-CN"/>
              <a:t>__slots__</a:t>
            </a:r>
            <a:r>
              <a:rPr lang="zh-CN" altLang="en-US"/>
              <a:t>变量，来限制该</a:t>
            </a:r>
            <a:r>
              <a:rPr lang="en-US" altLang="zh-CN"/>
              <a:t>class</a:t>
            </a:r>
            <a:r>
              <a:rPr lang="zh-CN" altLang="en-US"/>
              <a:t>实例能添加的属性：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__slots__ = ('name', 'age')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定义允许绑定的属性名称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2" y="2079908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Student()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创建新的实例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s.name = 'Michael'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绑定属性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'name'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s.age = 25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绑定属性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'age'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s.score = 99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绑定属性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'score'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AttributeError: 'Student' object has no attribute 'score'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3" y="3753925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'score'</a:t>
            </a:r>
            <a:r>
              <a:rPr lang="zh-CN" altLang="en-US"/>
              <a:t>没有被放到</a:t>
            </a:r>
            <a:r>
              <a:rPr lang="en-US" altLang="zh-CN"/>
              <a:t>__slots__</a:t>
            </a:r>
            <a:r>
              <a:rPr lang="zh-CN" altLang="en-US"/>
              <a:t>中，所以不能绑定</a:t>
            </a:r>
            <a:r>
              <a:rPr lang="en-US" altLang="zh-CN"/>
              <a:t>score</a:t>
            </a:r>
            <a:r>
              <a:rPr lang="zh-CN" altLang="en-US"/>
              <a:t>属性，试图绑定</a:t>
            </a:r>
            <a:r>
              <a:rPr lang="en-US" altLang="zh-CN"/>
              <a:t>score</a:t>
            </a:r>
            <a:r>
              <a:rPr lang="zh-CN" altLang="en-US"/>
              <a:t>将得到</a:t>
            </a:r>
            <a:r>
              <a:rPr lang="en-US" altLang="zh-CN"/>
              <a:t>AttributeError</a:t>
            </a:r>
            <a:r>
              <a:rPr lang="zh-CN" altLang="en-US"/>
              <a:t>的错误。</a:t>
            </a:r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__slots__</a:t>
            </a:r>
            <a:r>
              <a:rPr lang="zh-CN" altLang="en-US"/>
              <a:t>要注意，</a:t>
            </a:r>
            <a:r>
              <a:rPr lang="en-US" altLang="zh-CN"/>
              <a:t>__slots__</a:t>
            </a:r>
            <a:r>
              <a:rPr lang="zh-CN" altLang="en-US"/>
              <a:t>定义的属性仅对当前类实例起作用，对继承的子类是不起作用的：</a:t>
            </a:r>
          </a:p>
        </p:txBody>
      </p:sp>
      <p:sp>
        <p:nvSpPr>
          <p:cNvPr id="13" name="矩形 12"/>
          <p:cNvSpPr/>
          <p:nvPr/>
        </p:nvSpPr>
        <p:spPr>
          <a:xfrm>
            <a:off x="599302" y="4732173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 GraduateStudent(Student):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pass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 = GraduateStudent()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g.score = 9999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303" y="600368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除非在子类中也定义</a:t>
            </a:r>
            <a:r>
              <a:rPr lang="en-US" altLang="zh-CN"/>
              <a:t>__slots__</a:t>
            </a:r>
            <a:r>
              <a:rPr lang="zh-CN" altLang="en-US"/>
              <a:t>，这样，子类实例允许定义的属性就是自身的</a:t>
            </a:r>
            <a:r>
              <a:rPr lang="en-US" altLang="zh-CN"/>
              <a:t>__slots__</a:t>
            </a:r>
            <a:r>
              <a:rPr lang="zh-CN" altLang="en-US"/>
              <a:t>加上父类的</a:t>
            </a:r>
            <a:r>
              <a:rPr lang="en-US" altLang="zh-CN"/>
              <a:t>__slots__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@property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为了限制</a:t>
            </a:r>
            <a:r>
              <a:rPr lang="en-US" altLang="zh-CN"/>
              <a:t>score</a:t>
            </a:r>
            <a:r>
              <a:rPr lang="zh-CN" altLang="en-US"/>
              <a:t>的范围，可以通过一个</a:t>
            </a:r>
            <a:r>
              <a:rPr lang="en-US" altLang="zh-CN"/>
              <a:t>set_score()</a:t>
            </a:r>
            <a:r>
              <a:rPr lang="zh-CN" altLang="en-US"/>
              <a:t>方法来设置成绩，再通过一个</a:t>
            </a:r>
            <a:r>
              <a:rPr lang="en-US" altLang="zh-CN"/>
              <a:t>get_score()</a:t>
            </a:r>
            <a:r>
              <a:rPr lang="zh-CN" altLang="en-US"/>
              <a:t>来获取成绩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get_score(self):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return self._score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set_score(self, value):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not isinstance(value, int):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raise ValueError('score must be an integer!')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value &lt; 0 or value &gt; 100: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raise ValueError('score must between 0 ~ 100!')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self._score = value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4057364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s.set_score(60) # ok!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s.get_score()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s.set_score(9999)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ValueError: score must between 0 ~ 100!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302" y="611468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有没有既能检查参数，又可以用类似属性这样简单的方式来访问类的变量</a:t>
            </a:r>
            <a:r>
              <a:rPr lang="zh-CN" altLang="en-US" smtClean="0"/>
              <a:t>呢？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@property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@property</a:t>
            </a:r>
            <a:r>
              <a:rPr lang="zh-CN" altLang="en-US"/>
              <a:t>装饰器就是负责把一个方法变成属性调用的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@property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score(self):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self._score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@score.setter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score(self, value):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not isinstance(value, int):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raise ValueError('score must be an integer!')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value &lt; 0 or value &gt; 100: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raise ValueError('score must between 0 ~ 100!')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self._score = value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4612949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&gt;&gt;&gt; s.score = 60 # OK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，实际转化为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s.set_score(60)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&gt;&gt;&gt; s.score # OK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，实际转化为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s.get_score()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s.score = 9999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ValueError: score must between 0 ~ 100!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多重继承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一</a:t>
            </a:r>
            <a:r>
              <a:rPr lang="zh-CN" altLang="en-US"/>
              <a:t>个子</a:t>
            </a:r>
            <a:r>
              <a:rPr lang="zh-CN" altLang="en-US" smtClean="0"/>
              <a:t>类可以</a:t>
            </a:r>
            <a:r>
              <a:rPr lang="zh-CN" altLang="en-US"/>
              <a:t>同时获得多个父</a:t>
            </a:r>
            <a:r>
              <a:rPr lang="zh-CN" altLang="en-US" smtClean="0"/>
              <a:t>类属性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3752779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Animal(object):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大类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Mammal(Animal):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Bird(Animal):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Runnable(object):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run(self):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print('Running...')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Flyable(object):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fly(self):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print('Flying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Dog(Mammal, Runnable):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Bat(Mammal, Flyable):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13" y="659126"/>
            <a:ext cx="5078273" cy="61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多重继承 </a:t>
            </a:r>
            <a:r>
              <a:rPr lang="en-US" altLang="zh-CN" smtClean="0"/>
              <a:t>- Mixin</a:t>
            </a:r>
            <a:r>
              <a:rPr lang="zh-CN" altLang="en-US" smtClean="0"/>
              <a:t>（混入）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Mixin</a:t>
            </a:r>
            <a:r>
              <a:rPr lang="zh-CN" altLang="en-US"/>
              <a:t>的</a:t>
            </a:r>
            <a:r>
              <a:rPr lang="zh-CN" altLang="en-US" smtClean="0"/>
              <a:t>目的是</a:t>
            </a:r>
            <a:r>
              <a:rPr lang="zh-CN" altLang="en-US"/>
              <a:t>给一个类增加多个功能</a:t>
            </a:r>
            <a:r>
              <a:rPr lang="zh-CN" altLang="en-US" smtClean="0"/>
              <a:t>，优先考虑使用</a:t>
            </a:r>
            <a:r>
              <a:rPr lang="en-US" altLang="zh-CN" smtClean="0"/>
              <a:t>Mixin</a:t>
            </a:r>
            <a:r>
              <a:rPr lang="zh-CN" altLang="en-US" smtClean="0"/>
              <a:t>，</a:t>
            </a:r>
            <a:r>
              <a:rPr lang="zh-CN" altLang="en-US"/>
              <a:t>而不是设计多层次的复杂的继承</a:t>
            </a:r>
            <a:r>
              <a:rPr lang="zh-CN" altLang="en-US" smtClean="0"/>
              <a:t>关系。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1020122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class BaseClass(object):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Mixin1(object):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test(self):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print("Mixin1")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Mixin2(object):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test(self):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print("Mixin2")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MyClass1(BaseClass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Mixin1, Mixin2):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MyClass2(Mixin2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Mixin1, BaseClass):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</p:txBody>
      </p:sp>
      <p:sp>
        <p:nvSpPr>
          <p:cNvPr id="7" name="矩形 6"/>
          <p:cNvSpPr/>
          <p:nvPr/>
        </p:nvSpPr>
        <p:spPr>
          <a:xfrm>
            <a:off x="599303" y="5113571"/>
            <a:ext cx="1020122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obj1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MyClass1()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obj1.test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Mixin1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obj2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MyClass2()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obj2.test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Mixin2</a:t>
            </a:r>
          </a:p>
        </p:txBody>
      </p:sp>
    </p:spTree>
    <p:extLst>
      <p:ext uri="{BB962C8B-B14F-4D97-AF65-F5344CB8AC3E}">
        <p14:creationId xmlns:p14="http://schemas.microsoft.com/office/powerpoint/2010/main" val="864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需要定义常量时，一个办法是用大写变量通过整数来定义，例如月份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10680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JAN =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FEB =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MAR = 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NOV = 11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DEC = 12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3380758"/>
            <a:ext cx="110680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enum import Enum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Month = Enum('Month', ('Jan', 'Feb', 'Mar', 'Apr', 'May', 'Jun', 'Jul', 'Aug', 'Sep', 'Oct', 'Nov', 'Dec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name, member in Month.__members__.items():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print(name, '=&gt;', member, ',', member.value)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2" y="2790668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更好的方法是为这样的枚举类型定义一个</a:t>
            </a:r>
            <a:r>
              <a:rPr lang="en-US" altLang="zh-CN"/>
              <a:t>class</a:t>
            </a:r>
            <a:r>
              <a:rPr lang="zh-CN" altLang="en-US"/>
              <a:t>类型，然后，每个常量都是</a:t>
            </a:r>
            <a:r>
              <a:rPr lang="en-US" altLang="zh-CN"/>
              <a:t>class</a:t>
            </a:r>
            <a:r>
              <a:rPr lang="zh-CN" altLang="en-US"/>
              <a:t>的一个唯一实例。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Enum</a:t>
            </a:r>
            <a:r>
              <a:rPr lang="zh-CN" altLang="en-US"/>
              <a:t>类来实现这个</a:t>
            </a:r>
            <a:r>
              <a:rPr lang="zh-CN" altLang="en-US" smtClean="0"/>
              <a:t>功能。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5179567"/>
            <a:ext cx="1106809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Jan =&gt; Month.Jan ,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Feb =&gt; Month.Feb ,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Mar =&gt; Month.Mar , 3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Oct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=&gt; Month.Oct , 10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Nov =&gt; Month.Nov , 11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Dec =&gt; Month.Dec , 12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2" y="484292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输出：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</a:t>
            </a:r>
            <a:r>
              <a:rPr lang="zh-CN" altLang="en-US"/>
              <a:t>需要更精确地控制枚举类型，可以从</a:t>
            </a:r>
            <a:r>
              <a:rPr lang="en-US" altLang="zh-CN"/>
              <a:t>Enum</a:t>
            </a:r>
            <a:r>
              <a:rPr lang="zh-CN" altLang="en-US"/>
              <a:t>派生出自定义类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5460676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enum import Enum, unique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@unique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Weekday(Enum):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Sun = 0 # Sun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被设定为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Mon =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Tue =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Wed = 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Thu = 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Fri = 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Sat = 6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4109580"/>
            <a:ext cx="5460676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name, member in Weekday.__members__.items():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print(name, '=&gt;', member)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Sun =&gt; Weekday.Sun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Mon =&gt; Weekday.Mon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Tue =&gt; Weekday.Tue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Wed =&gt; Weekday.Wed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Thu =&gt; Weekday.Thu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Fri =&gt; Weekday.Fri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Sat =&gt; Weekday.Sat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4442" y="1350517"/>
            <a:ext cx="5660182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day1 = Weekday.Mon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print(day1)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Weekday.Mon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print(Weekday.Tue)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Weekday.Tue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print(Weekday['Tue'])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Weekday.Tue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print(Weekday.Tue.value)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print(day1 == Weekday.Mon)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print(day1 == Weekday.Tue)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print(Weekday(1))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Weekday.Mon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print(day1 == Weekday(1))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__str__ vs. __repr__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__str__()</a:t>
            </a:r>
            <a:r>
              <a:rPr lang="zh-CN" altLang="en-US"/>
              <a:t>返回用户看到的字符串，而</a:t>
            </a:r>
            <a:r>
              <a:rPr lang="en-US" altLang="zh-CN"/>
              <a:t>__repr__()</a:t>
            </a:r>
            <a:r>
              <a:rPr lang="zh-CN" altLang="en-US"/>
              <a:t>返回程序开发者看到的</a:t>
            </a:r>
            <a:r>
              <a:rPr lang="zh-CN" altLang="en-US" smtClean="0"/>
              <a:t>字符串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1020122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 Student(object):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def __init__(self, name):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self.name =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def __str__(self):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return 'Student object (name: %s)' % self.name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print(Student('Michael'))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Student object (name: Michael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Student('Michael')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&lt;__main__.Student object at 0x109afb310&gt;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" y="4167447"/>
            <a:ext cx="6791325" cy="2667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05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__iter__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可迭代对象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1020122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Fib(object):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self.a, self.b = 0, 1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初始化两个计数器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__iter__(self):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self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实例本身就是迭代对象，故返回自己</a:t>
            </a:r>
          </a:p>
          <a:p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__next__(self):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self.a, self.b = self.b, self.a + self.b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计算下一个值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self.a &gt; 100000: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退出循环的条件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raise StopIteration()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self.a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返回下一个值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3" y="4191755"/>
            <a:ext cx="1020122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for n in Fib():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46368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75025</a:t>
            </a:r>
          </a:p>
        </p:txBody>
      </p:sp>
    </p:spTree>
    <p:extLst>
      <p:ext uri="{BB962C8B-B14F-4D97-AF65-F5344CB8AC3E}">
        <p14:creationId xmlns:p14="http://schemas.microsoft.com/office/powerpoint/2010/main" val="22681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303" y="1133647"/>
            <a:ext cx="10515600" cy="2255596"/>
          </a:xfrm>
        </p:spPr>
        <p:txBody>
          <a:bodyPr>
            <a:normAutofit/>
          </a:bodyPr>
          <a:lstStyle/>
          <a:p>
            <a:pPr marL="0"/>
            <a:r>
              <a:rPr lang="en-US" altLang="zh-CN" sz="1800">
                <a:latin typeface="+mn-lt"/>
              </a:rPr>
              <a:t>OOP</a:t>
            </a:r>
            <a:r>
              <a:rPr lang="zh-CN" altLang="en-US" sz="1800">
                <a:latin typeface="+mn-lt"/>
              </a:rPr>
              <a:t>是一种程序设计思想，把对象作为程序的基本单元，一个对象包含了数据和方法（操作数据的函数）。</a:t>
            </a:r>
            <a:endParaRPr lang="en-US" altLang="zh-CN" sz="1800">
              <a:latin typeface="+mn-lt"/>
            </a:endParaRPr>
          </a:p>
          <a:p>
            <a:pPr marL="0"/>
            <a:r>
              <a:rPr lang="zh-CN" altLang="en-US" sz="1800">
                <a:latin typeface="+mn-lt"/>
              </a:rPr>
              <a:t>数据封装、继承和多态是面向对象的三大特点。</a:t>
            </a:r>
            <a:endParaRPr lang="en-US" altLang="zh-CN" sz="1800">
              <a:latin typeface="+mn-lt"/>
            </a:endParaRPr>
          </a:p>
          <a:p>
            <a:pPr marL="0"/>
            <a:r>
              <a:rPr lang="en-US" altLang="zh-CN" sz="1800">
                <a:latin typeface="+mn-lt"/>
              </a:rPr>
              <a:t>Python</a:t>
            </a:r>
            <a:r>
              <a:rPr lang="zh-CN" altLang="en-US" sz="1800">
                <a:latin typeface="+mn-lt"/>
              </a:rPr>
              <a:t>中所有数据类型都可以视为对象，当然也可以自定义对象。自定义的对象数据类型就是面向对象中的类（</a:t>
            </a:r>
            <a:r>
              <a:rPr lang="en-US" altLang="zh-CN" sz="1800">
                <a:latin typeface="+mn-lt"/>
              </a:rPr>
              <a:t>Class</a:t>
            </a:r>
            <a:r>
              <a:rPr lang="zh-CN" altLang="en-US" sz="1800">
                <a:latin typeface="+mn-lt"/>
              </a:rPr>
              <a:t>）的概念。</a:t>
            </a:r>
            <a:endParaRPr lang="en-US" altLang="zh-CN" sz="1800">
              <a:latin typeface="+mn-lt"/>
            </a:endParaRPr>
          </a:p>
          <a:p>
            <a:pPr marL="0"/>
            <a:r>
              <a:rPr lang="en-US" altLang="zh-CN" sz="1800">
                <a:latin typeface="+mn-lt"/>
              </a:rPr>
              <a:t>Class</a:t>
            </a:r>
            <a:r>
              <a:rPr lang="zh-CN" altLang="en-US" sz="1800">
                <a:latin typeface="+mn-lt"/>
              </a:rPr>
              <a:t>是一种抽象概念，比如我们定义的</a:t>
            </a:r>
            <a:r>
              <a:rPr lang="en-US" altLang="zh-CN" sz="1800">
                <a:latin typeface="+mn-lt"/>
              </a:rPr>
              <a:t>Class——Student</a:t>
            </a:r>
            <a:r>
              <a:rPr lang="zh-CN" altLang="en-US" sz="1800">
                <a:latin typeface="+mn-lt"/>
              </a:rPr>
              <a:t>，是指学生这个概念，而实例（</a:t>
            </a:r>
            <a:r>
              <a:rPr lang="en-US" altLang="zh-CN" sz="1800">
                <a:latin typeface="+mn-lt"/>
              </a:rPr>
              <a:t>Instance</a:t>
            </a:r>
            <a:r>
              <a:rPr lang="zh-CN" altLang="en-US" sz="1800">
                <a:latin typeface="+mn-lt"/>
              </a:rPr>
              <a:t>）则是一个个具体的</a:t>
            </a:r>
            <a:r>
              <a:rPr lang="en-US" altLang="zh-CN" sz="1800">
                <a:latin typeface="+mn-lt"/>
              </a:rPr>
              <a:t>Student</a:t>
            </a:r>
            <a:r>
              <a:rPr lang="zh-CN" altLang="en-US" sz="1800">
                <a:latin typeface="+mn-lt"/>
              </a:rPr>
              <a:t>，比如，</a:t>
            </a:r>
            <a:r>
              <a:rPr lang="en-US" altLang="zh-CN" sz="1800">
                <a:latin typeface="+mn-lt"/>
              </a:rPr>
              <a:t>Bart Simpson</a:t>
            </a:r>
            <a:r>
              <a:rPr lang="zh-CN" altLang="en-US" sz="1800">
                <a:latin typeface="+mn-lt"/>
              </a:rPr>
              <a:t>和</a:t>
            </a:r>
            <a:r>
              <a:rPr lang="en-US" altLang="zh-CN" sz="1800">
                <a:latin typeface="+mn-lt"/>
              </a:rPr>
              <a:t>Lisa Simpson</a:t>
            </a:r>
            <a:r>
              <a:rPr lang="zh-CN" altLang="en-US" sz="1800">
                <a:latin typeface="+mn-lt"/>
              </a:rPr>
              <a:t>是两个具体的</a:t>
            </a:r>
            <a:r>
              <a:rPr lang="en-US" altLang="zh-CN" sz="1800">
                <a:latin typeface="+mn-lt"/>
              </a:rPr>
              <a:t>Student</a:t>
            </a:r>
            <a:r>
              <a:rPr lang="zh-CN" altLang="en-US" sz="1800">
                <a:latin typeface="+mn-lt"/>
              </a:rPr>
              <a:t>。</a:t>
            </a:r>
            <a:endParaRPr lang="en-US" altLang="zh-CN" sz="1800">
              <a:latin typeface="+mn-lt"/>
            </a:endParaRPr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3587179"/>
            <a:ext cx="10102735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Student(object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name, score):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self.score = score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print_score(self):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print(f'{self.name}: {self.score}'))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bart =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('Bart Simpson', 59)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lisa =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('Lisa Simpson', 87)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bart.print_score()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lisa.print_score()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__getitem__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通过下标访问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426364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class Fib(object):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def __getitem__(self, n):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a, b = 1, 1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for x in range(n):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a, b = b, a + b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return a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3" y="3512006"/>
            <a:ext cx="426364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Fib()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f[0]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f[1]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f[2]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f[0:5]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1, 2, 3, 5]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f[:10]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1, 2, 3, 5, 8, 13, 21, 34, 55]</a:t>
            </a:r>
          </a:p>
        </p:txBody>
      </p:sp>
      <p:sp>
        <p:nvSpPr>
          <p:cNvPr id="7" name="矩形 6"/>
          <p:cNvSpPr/>
          <p:nvPr/>
        </p:nvSpPr>
        <p:spPr>
          <a:xfrm>
            <a:off x="5639586" y="1337718"/>
            <a:ext cx="6131235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支持分片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slice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的版本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Fib(object):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__getitem__(self, 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isinstance(n, int): # 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是索引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a, b = 1,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for x in range(n):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a, b = b, a + b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a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isinstance(n, slice): # 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是切片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start = n.start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stop = n.stop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if start is None: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start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a, b = 1,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L = []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for x in range(stop):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if x &gt;= start: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L.append(a)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a, b = b, a + b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L</a:t>
            </a:r>
          </a:p>
        </p:txBody>
      </p:sp>
    </p:spTree>
    <p:extLst>
      <p:ext uri="{BB962C8B-B14F-4D97-AF65-F5344CB8AC3E}">
        <p14:creationId xmlns:p14="http://schemas.microsoft.com/office/powerpoint/2010/main" val="22193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__getattr__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通过变量访问属性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974173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self.name = 'Michael'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__getattr__(self, attr):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attr=='score':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raise AttributeError('\'Student\' object has no attribute \'%s\'' % attr)</a:t>
            </a:r>
          </a:p>
        </p:txBody>
      </p:sp>
      <p:sp>
        <p:nvSpPr>
          <p:cNvPr id="9" name="矩形 8"/>
          <p:cNvSpPr/>
          <p:nvPr/>
        </p:nvSpPr>
        <p:spPr>
          <a:xfrm>
            <a:off x="599303" y="3512006"/>
            <a:ext cx="9741730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'Michael'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s.score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3" y="503996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只有在没有找到属性的情况下，才调用</a:t>
            </a:r>
            <a:r>
              <a:rPr lang="en-US" altLang="zh-CN"/>
              <a:t>__getattr__</a:t>
            </a:r>
            <a:r>
              <a:rPr lang="zh-CN" altLang="en-US"/>
              <a:t>，已有的属性，比如</a:t>
            </a:r>
            <a:r>
              <a:rPr lang="en-US" altLang="zh-CN"/>
              <a:t>name</a:t>
            </a:r>
            <a:r>
              <a:rPr lang="zh-CN" altLang="en-US"/>
              <a:t>，不会在</a:t>
            </a:r>
            <a:r>
              <a:rPr lang="en-US" altLang="zh-CN"/>
              <a:t>__getattr__</a:t>
            </a:r>
            <a:r>
              <a:rPr lang="zh-CN" altLang="en-US"/>
              <a:t>中查找</a:t>
            </a:r>
          </a:p>
        </p:txBody>
      </p:sp>
    </p:spTree>
    <p:extLst>
      <p:ext uri="{BB962C8B-B14F-4D97-AF65-F5344CB8AC3E}">
        <p14:creationId xmlns:p14="http://schemas.microsoft.com/office/powerpoint/2010/main" val="1330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__call__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任何类，只需要定义一个</a:t>
            </a:r>
            <a:r>
              <a:rPr lang="en-US" altLang="zh-CN"/>
              <a:t>__call__()</a:t>
            </a:r>
            <a:r>
              <a:rPr lang="zh-CN" altLang="en-US"/>
              <a:t>方法，就可以直接对实例进行调用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974173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__call__(self):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print('My name is %s.' % self.name)</a:t>
            </a:r>
          </a:p>
        </p:txBody>
      </p:sp>
      <p:sp>
        <p:nvSpPr>
          <p:cNvPr id="9" name="矩形 8"/>
          <p:cNvSpPr/>
          <p:nvPr/>
        </p:nvSpPr>
        <p:spPr>
          <a:xfrm>
            <a:off x="599303" y="2931105"/>
            <a:ext cx="974173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Student('Michael')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s() # self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参数不要传入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My name is Michael.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3" y="382031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判断一个对象是否能被调用，能被调用的对象就是一个</a:t>
            </a:r>
            <a:r>
              <a:rPr lang="en-US" altLang="zh-CN"/>
              <a:t>Callable</a:t>
            </a:r>
            <a:r>
              <a:rPr lang="zh-CN" altLang="en-US"/>
              <a:t>对象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3" y="4189646"/>
            <a:ext cx="974173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callable(Student())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callable(max)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callable([1, 2, 3])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callable(None)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callable('str')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84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面向对象编程</a:t>
            </a:r>
            <a:endParaRPr lang="en-US" altLang="zh-CN" smtClean="0"/>
          </a:p>
          <a:p>
            <a:r>
              <a:rPr lang="en-US" altLang="zh-CN" smtClean="0"/>
              <a:t>Object-Oriented </a:t>
            </a:r>
            <a:r>
              <a:rPr lang="en-US" altLang="zh-CN"/>
              <a:t>P</a:t>
            </a:r>
            <a:r>
              <a:rPr lang="en-US" altLang="zh-CN" smtClean="0"/>
              <a:t>rogramming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缺省继承</a:t>
            </a:r>
            <a:r>
              <a:rPr lang="en-US" altLang="zh-CN" smtClean="0"/>
              <a:t>object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Python3</a:t>
            </a:r>
            <a:r>
              <a:rPr lang="zh-CN" altLang="en-US" smtClean="0"/>
              <a:t>定义</a:t>
            </a:r>
            <a:r>
              <a:rPr lang="en-US" altLang="zh-CN" smtClean="0"/>
              <a:t>class</a:t>
            </a:r>
            <a:r>
              <a:rPr lang="zh-CN" altLang="en-US" smtClean="0"/>
              <a:t>缺省继承</a:t>
            </a:r>
            <a:r>
              <a:rPr lang="en-US" altLang="zh-CN" smtClean="0"/>
              <a:t>object</a:t>
            </a:r>
            <a:r>
              <a:rPr lang="zh-CN" altLang="en-US" smtClean="0"/>
              <a:t>，以下</a:t>
            </a:r>
            <a:r>
              <a:rPr lang="en-US" altLang="zh-CN" smtClean="0"/>
              <a:t>3</a:t>
            </a:r>
            <a:r>
              <a:rPr lang="zh-CN" altLang="en-US" smtClean="0"/>
              <a:t>种定义方式等价。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name, score):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self.score = score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1" y="277397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Student():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1" y="360890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Student: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3" y="4435336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__init__</a:t>
            </a:r>
            <a:r>
              <a:rPr lang="zh-CN" altLang="en-US"/>
              <a:t>方法的第一个参数永远是</a:t>
            </a:r>
            <a:r>
              <a:rPr lang="en-US" altLang="zh-CN"/>
              <a:t>self</a:t>
            </a:r>
            <a:r>
              <a:rPr lang="zh-CN" altLang="en-US"/>
              <a:t>，表示创建的实例本身，因此，在</a:t>
            </a:r>
            <a:r>
              <a:rPr lang="en-US" altLang="zh-CN"/>
              <a:t>__init__</a:t>
            </a:r>
            <a:r>
              <a:rPr lang="zh-CN" altLang="en-US"/>
              <a:t>方法内部，就可以把各种属性绑定到</a:t>
            </a:r>
            <a:r>
              <a:rPr lang="en-US" altLang="zh-CN"/>
              <a:t>self</a:t>
            </a:r>
            <a:r>
              <a:rPr lang="zh-CN" altLang="en-US"/>
              <a:t>，因为</a:t>
            </a:r>
            <a:r>
              <a:rPr lang="en-US" altLang="zh-CN"/>
              <a:t>self</a:t>
            </a:r>
            <a:r>
              <a:rPr lang="zh-CN" altLang="en-US"/>
              <a:t>就指向创建的实例本身。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1" y="508166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 = Student('Bart Simpson', 59)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'Bart Simpson'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bart.score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40983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类和实例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所有类方法的第一个参数都是</a:t>
            </a:r>
            <a:r>
              <a:rPr lang="en-US" altLang="zh-CN" smtClean="0"/>
              <a:t>self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name, score):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self.score = score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print_score(self):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print('%s: %s' % (self.name, self.score))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1" y="3265785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要定义一个方法，除了第一个参数是</a:t>
            </a:r>
            <a:r>
              <a:rPr lang="en-US" altLang="zh-CN"/>
              <a:t>self</a:t>
            </a:r>
            <a:r>
              <a:rPr lang="zh-CN" altLang="en-US"/>
              <a:t>外，其他和普通函数一样。要调用一个方法，只需要在实例变量上直接调用，除了</a:t>
            </a:r>
            <a:r>
              <a:rPr lang="en-US" altLang="zh-CN"/>
              <a:t>self</a:t>
            </a:r>
            <a:r>
              <a:rPr lang="zh-CN" altLang="en-US"/>
              <a:t>不用传递，其他参数正常传入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399825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 = Student('Bart Simpson', 59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bart.print_score()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Bart Simpson: 59</a:t>
            </a:r>
          </a:p>
        </p:txBody>
      </p:sp>
    </p:spTree>
    <p:extLst>
      <p:ext uri="{BB962C8B-B14F-4D97-AF65-F5344CB8AC3E}">
        <p14:creationId xmlns:p14="http://schemas.microsoft.com/office/powerpoint/2010/main" val="15455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访问限制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701" y="93212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从前面</a:t>
            </a:r>
            <a:r>
              <a:rPr lang="en-US" altLang="zh-CN"/>
              <a:t>Student</a:t>
            </a:r>
            <a:r>
              <a:rPr lang="zh-CN" altLang="en-US"/>
              <a:t>类的定义来看，外部代码还是可以自由地修改一个实例的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score</a:t>
            </a:r>
            <a:r>
              <a:rPr lang="zh-CN" altLang="en-US"/>
              <a:t>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751700" y="3505736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name, score):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self.__name =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self.__score = score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print_score(self):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print('%s: %s' % (self.__name, self.__score))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1701" y="2859405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如果要让内部属性不被外部访问，可以把属性的名称前加上两个下划线</a:t>
            </a:r>
            <a:r>
              <a:rPr lang="en-US" altLang="zh-CN"/>
              <a:t>__</a:t>
            </a:r>
            <a:r>
              <a:rPr lang="zh-CN" altLang="en-US"/>
              <a:t>，在</a:t>
            </a:r>
            <a:r>
              <a:rPr lang="en-US" altLang="zh-CN"/>
              <a:t>Python</a:t>
            </a:r>
            <a:r>
              <a:rPr lang="zh-CN" altLang="en-US"/>
              <a:t>中，实例的变量名如果以</a:t>
            </a:r>
            <a:r>
              <a:rPr lang="en-US" altLang="zh-CN"/>
              <a:t>__</a:t>
            </a:r>
            <a:r>
              <a:rPr lang="zh-CN" altLang="en-US"/>
              <a:t>开头，就变成了一个私有变量（</a:t>
            </a:r>
            <a:r>
              <a:rPr lang="en-US" altLang="zh-CN"/>
              <a:t>private</a:t>
            </a:r>
            <a:r>
              <a:rPr lang="zh-CN" altLang="en-US"/>
              <a:t>），只有内部可以访问，外部不能</a:t>
            </a:r>
            <a:r>
              <a:rPr lang="zh-CN" altLang="en-US" smtClean="0"/>
              <a:t>访问。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1701" y="1301455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 = Student('Bart Simpson', 59)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bart.score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59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bart.score = 99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bart.score</a:t>
            </a: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1699" y="544840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 = Student('Bart Simpson', 59)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bart.__name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AttributeError: 'Student' object has no attribute '__name'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访问限制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701" y="93212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如果外部代码要获取</a:t>
            </a:r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 smtClean="0"/>
              <a:t>score</a:t>
            </a:r>
            <a:r>
              <a:rPr lang="zh-CN" altLang="en-US" smtClean="0"/>
              <a:t>，可以</a:t>
            </a:r>
            <a:r>
              <a:rPr lang="zh-CN" altLang="en-US"/>
              <a:t>给</a:t>
            </a:r>
            <a:r>
              <a:rPr lang="en-US" altLang="zh-CN"/>
              <a:t>Student</a:t>
            </a:r>
            <a:r>
              <a:rPr lang="zh-CN" altLang="en-US"/>
              <a:t>类增加</a:t>
            </a:r>
            <a:r>
              <a:rPr lang="en-US" altLang="zh-CN"/>
              <a:t>get_name</a:t>
            </a:r>
            <a:r>
              <a:rPr lang="zh-CN" altLang="en-US"/>
              <a:t>和</a:t>
            </a:r>
            <a:r>
              <a:rPr lang="en-US" altLang="zh-CN"/>
              <a:t>get_score</a:t>
            </a:r>
            <a:r>
              <a:rPr lang="zh-CN" altLang="en-US"/>
              <a:t>这样的方法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751701" y="1301455"/>
            <a:ext cx="10102735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Student(object):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name, score):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self.__name =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self.__score = score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def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get_name(self):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return self.__name</a:t>
            </a:r>
          </a:p>
          <a:p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def get_score(self):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return self.__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score</a:t>
            </a:r>
          </a:p>
          <a:p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def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set_score(self, score):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if 0 &lt;= score &lt;= 100: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    self.__score = score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    raise ValueError('bad score')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def print_score(self):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print('%s: %s' % (self.__name, self.__score))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访问限制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56702" y="61531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307593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强烈</a:t>
            </a:r>
            <a:r>
              <a:rPr lang="zh-CN" altLang="en-US" smtClean="0">
                <a:solidFill>
                  <a:srgbClr val="FF0000"/>
                </a:solidFill>
              </a:rPr>
              <a:t>建议不要这么干，</a:t>
            </a:r>
            <a:r>
              <a:rPr lang="zh-CN" altLang="en-US">
                <a:solidFill>
                  <a:srgbClr val="FF0000"/>
                </a:solidFill>
              </a:rPr>
              <a:t>因为不同版本的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解释器可能会把</a:t>
            </a:r>
            <a:r>
              <a:rPr lang="en-US" altLang="zh-CN">
                <a:solidFill>
                  <a:srgbClr val="FF0000"/>
                </a:solidFill>
              </a:rPr>
              <a:t>__name</a:t>
            </a:r>
            <a:r>
              <a:rPr lang="zh-CN" altLang="en-US">
                <a:solidFill>
                  <a:srgbClr val="FF0000"/>
                </a:solidFill>
              </a:rPr>
              <a:t>改成不同的变量</a:t>
            </a:r>
            <a:r>
              <a:rPr lang="zh-CN" altLang="en-US" smtClean="0">
                <a:solidFill>
                  <a:srgbClr val="FF0000"/>
                </a:solidFill>
              </a:rPr>
              <a:t>名。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1702" y="3983044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 = Student('Bart Simpson', 59)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bart.get_name()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'Bart Simpson'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bart.__name = 'New Name'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设置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__name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变量！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bart.__name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'New Name'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1702" y="365012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最后注意下面的这种错误写法</a:t>
            </a:r>
          </a:p>
        </p:txBody>
      </p:sp>
      <p:sp>
        <p:nvSpPr>
          <p:cNvPr id="9" name="矩形 8"/>
          <p:cNvSpPr/>
          <p:nvPr/>
        </p:nvSpPr>
        <p:spPr>
          <a:xfrm>
            <a:off x="751703" y="2570460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bart._Student__name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'Bart Simpson'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1703" y="1049877"/>
            <a:ext cx="1106809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以一个下划线开头的实例变量名，比如</a:t>
            </a:r>
            <a:r>
              <a:rPr lang="en-US" altLang="zh-CN"/>
              <a:t>_name</a:t>
            </a:r>
            <a:r>
              <a:rPr lang="zh-CN" altLang="en-US"/>
              <a:t>，这样的实例变量外部是可以访问的，</a:t>
            </a:r>
            <a:r>
              <a:rPr lang="zh-CN" altLang="en-US" smtClean="0"/>
              <a:t>但是按照</a:t>
            </a:r>
            <a:r>
              <a:rPr lang="zh-CN" altLang="en-US"/>
              <a:t>约定俗成的规定</a:t>
            </a:r>
            <a:r>
              <a:rPr lang="zh-CN" altLang="en-US" smtClean="0"/>
              <a:t>，</a:t>
            </a:r>
            <a:r>
              <a:rPr lang="zh-CN" altLang="en-US"/>
              <a:t>定义</a:t>
            </a:r>
            <a:r>
              <a:rPr lang="zh-CN" altLang="en-US" smtClean="0"/>
              <a:t>这样</a:t>
            </a:r>
            <a:r>
              <a:rPr lang="zh-CN" altLang="en-US"/>
              <a:t>的</a:t>
            </a:r>
            <a:r>
              <a:rPr lang="zh-CN" altLang="en-US" smtClean="0"/>
              <a:t>变量时的意思</a:t>
            </a:r>
            <a:r>
              <a:rPr lang="zh-CN" altLang="en-US"/>
              <a:t>就是，“虽然我可以被访问，但是，请把我视为私有变量，不要随意访问”。</a:t>
            </a:r>
          </a:p>
          <a:p>
            <a:endParaRPr lang="zh-CN" altLang="en-US"/>
          </a:p>
          <a:p>
            <a:r>
              <a:rPr lang="zh-CN" altLang="en-US"/>
              <a:t>双下划线开头的实例变量是不是一定不能从外部访问呢？其实也不是。不能直接访问</a:t>
            </a:r>
            <a:r>
              <a:rPr lang="en-US" altLang="zh-CN"/>
              <a:t>__name</a:t>
            </a:r>
            <a:r>
              <a:rPr lang="zh-CN" altLang="en-US"/>
              <a:t>是因为</a:t>
            </a:r>
            <a:r>
              <a:rPr lang="en-US" altLang="zh-CN"/>
              <a:t>Python</a:t>
            </a:r>
            <a:r>
              <a:rPr lang="zh-CN" altLang="en-US"/>
              <a:t>解释器对外把</a:t>
            </a:r>
            <a:r>
              <a:rPr lang="en-US" altLang="zh-CN"/>
              <a:t>__name</a:t>
            </a:r>
            <a:r>
              <a:rPr lang="zh-CN" altLang="en-US"/>
              <a:t>变量改成了</a:t>
            </a:r>
            <a:r>
              <a:rPr lang="en-US" altLang="zh-CN"/>
              <a:t>_Student__name</a:t>
            </a:r>
            <a:r>
              <a:rPr lang="zh-CN" altLang="en-US"/>
              <a:t>，所以，仍然可以通过</a:t>
            </a:r>
            <a:r>
              <a:rPr lang="en-US" altLang="zh-CN"/>
              <a:t>_Student__name</a:t>
            </a:r>
            <a:r>
              <a:rPr lang="zh-CN" altLang="en-US"/>
              <a:t>来访问</a:t>
            </a:r>
            <a:r>
              <a:rPr lang="en-US" altLang="zh-CN"/>
              <a:t>__name</a:t>
            </a:r>
            <a:r>
              <a:rPr lang="zh-CN" altLang="en-US"/>
              <a:t>变量：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1702" y="5516294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表面上看，外部代码“成功”地设置了</a:t>
            </a:r>
            <a:r>
              <a:rPr lang="en-US" altLang="zh-CN"/>
              <a:t>__name</a:t>
            </a:r>
            <a:r>
              <a:rPr lang="zh-CN" altLang="en-US"/>
              <a:t>变量，但实际上这个</a:t>
            </a:r>
            <a:r>
              <a:rPr lang="en-US" altLang="zh-CN"/>
              <a:t>__name</a:t>
            </a:r>
            <a:r>
              <a:rPr lang="zh-CN" altLang="en-US"/>
              <a:t>变量和</a:t>
            </a:r>
            <a:r>
              <a:rPr lang="en-US" altLang="zh-CN"/>
              <a:t>class</a:t>
            </a:r>
            <a:r>
              <a:rPr lang="zh-CN" altLang="en-US"/>
              <a:t>内部的</a:t>
            </a:r>
            <a:r>
              <a:rPr lang="en-US" altLang="zh-CN"/>
              <a:t>__name</a:t>
            </a:r>
            <a:r>
              <a:rPr lang="zh-CN" altLang="en-US"/>
              <a:t>变量不是一个变量！内部的</a:t>
            </a:r>
            <a:r>
              <a:rPr lang="en-US" altLang="zh-CN"/>
              <a:t>__name</a:t>
            </a:r>
            <a:r>
              <a:rPr lang="zh-CN" altLang="en-US"/>
              <a:t>变量已经被</a:t>
            </a:r>
            <a:r>
              <a:rPr lang="en-US" altLang="zh-CN"/>
              <a:t>Python</a:t>
            </a:r>
            <a:r>
              <a:rPr lang="zh-CN" altLang="en-US"/>
              <a:t>解释器自动改成了</a:t>
            </a:r>
            <a:r>
              <a:rPr lang="en-US" altLang="zh-CN"/>
              <a:t>_Student__name</a:t>
            </a:r>
            <a:r>
              <a:rPr lang="zh-CN" altLang="en-US"/>
              <a:t>，而外部代码给</a:t>
            </a:r>
            <a:r>
              <a:rPr lang="en-US" altLang="zh-CN"/>
              <a:t>bart</a:t>
            </a:r>
            <a:r>
              <a:rPr lang="zh-CN" altLang="en-US"/>
              <a:t>新增了一个</a:t>
            </a:r>
            <a:r>
              <a:rPr lang="en-US" altLang="zh-CN"/>
              <a:t>__name</a:t>
            </a:r>
            <a:r>
              <a:rPr lang="zh-CN" altLang="en-US" smtClean="0"/>
              <a:t>变量。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继承和多态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OOP</a:t>
            </a:r>
            <a:r>
              <a:rPr lang="zh-CN" altLang="en-US"/>
              <a:t>程序设计中，当我们定义一个</a:t>
            </a:r>
            <a:r>
              <a:rPr lang="en-US" altLang="zh-CN"/>
              <a:t>class</a:t>
            </a:r>
            <a:r>
              <a:rPr lang="zh-CN" altLang="en-US"/>
              <a:t>的时候，可以从某个现有的</a:t>
            </a:r>
            <a:r>
              <a:rPr lang="en-US" altLang="zh-CN"/>
              <a:t>class</a:t>
            </a:r>
            <a:r>
              <a:rPr lang="zh-CN" altLang="en-US"/>
              <a:t>继承，新的</a:t>
            </a:r>
            <a:r>
              <a:rPr lang="en-US" altLang="zh-CN"/>
              <a:t>class</a:t>
            </a:r>
            <a:r>
              <a:rPr lang="zh-CN" altLang="en-US"/>
              <a:t>称为子类（</a:t>
            </a:r>
            <a:r>
              <a:rPr lang="en-US" altLang="zh-CN"/>
              <a:t>Subclass</a:t>
            </a:r>
            <a:r>
              <a:rPr lang="zh-CN" altLang="en-US"/>
              <a:t>），而被继承的</a:t>
            </a:r>
            <a:r>
              <a:rPr lang="en-US" altLang="zh-CN"/>
              <a:t>class</a:t>
            </a:r>
            <a:r>
              <a:rPr lang="zh-CN" altLang="en-US"/>
              <a:t>称为基类、父类或超类（</a:t>
            </a:r>
            <a:r>
              <a:rPr lang="en-US" altLang="zh-CN"/>
              <a:t>Base class</a:t>
            </a:r>
            <a:r>
              <a:rPr lang="zh-CN" altLang="en-US"/>
              <a:t>、</a:t>
            </a:r>
            <a:r>
              <a:rPr lang="en-US" altLang="zh-CN"/>
              <a:t>Super class</a:t>
            </a:r>
            <a:r>
              <a:rPr lang="zh-CN" altLang="en-US"/>
              <a:t>）。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3" y="162751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Animal(object):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run(self):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print('Animal is running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Dog(Animal):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Cat(Animal):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383627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继承有什么好处？最大的好处是子类获得了父类的全部功能。由于</a:t>
            </a:r>
            <a:r>
              <a:rPr lang="en-US" altLang="zh-CN"/>
              <a:t>Animial</a:t>
            </a:r>
            <a:r>
              <a:rPr lang="zh-CN" altLang="en-US"/>
              <a:t>实现了</a:t>
            </a:r>
            <a:r>
              <a:rPr lang="en-US" altLang="zh-CN"/>
              <a:t>run()</a:t>
            </a:r>
            <a:r>
              <a:rPr lang="zh-CN" altLang="en-US"/>
              <a:t>方法，因此，</a:t>
            </a:r>
            <a:r>
              <a:rPr lang="en-US" altLang="zh-CN"/>
              <a:t>Dog</a:t>
            </a:r>
            <a:r>
              <a:rPr lang="zh-CN" altLang="en-US"/>
              <a:t>和</a:t>
            </a:r>
            <a:r>
              <a:rPr lang="en-US" altLang="zh-CN"/>
              <a:t>Cat</a:t>
            </a:r>
            <a:r>
              <a:rPr lang="zh-CN" altLang="en-US"/>
              <a:t>作为它的子类，什么事也没干，就自动拥有了</a:t>
            </a:r>
            <a:r>
              <a:rPr lang="en-US" altLang="zh-CN"/>
              <a:t>run()</a:t>
            </a:r>
            <a:r>
              <a:rPr lang="zh-CN" altLang="en-US" smtClean="0"/>
              <a:t>方法</a:t>
            </a:r>
            <a:r>
              <a:rPr lang="zh-CN" altLang="en-US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99303" y="4516919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dog = Dog()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dog.run()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cat = Cat()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cat.run()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3" y="5880400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Animal is running...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Animal is running...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8044</TotalTime>
  <Words>4555</Words>
  <Application>Microsoft Office PowerPoint</Application>
  <PresentationFormat>宽屏</PresentationFormat>
  <Paragraphs>735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Consolas</vt:lpstr>
      <vt:lpstr>Office 主题​​</vt:lpstr>
      <vt:lpstr>面向对象编程</vt:lpstr>
      <vt:lpstr>面向对象编程</vt:lpstr>
      <vt:lpstr>Object-Oriented Programming</vt:lpstr>
      <vt:lpstr>缺省继承object</vt:lpstr>
      <vt:lpstr>类和实例</vt:lpstr>
      <vt:lpstr>访问限制</vt:lpstr>
      <vt:lpstr>访问限制</vt:lpstr>
      <vt:lpstr>访问限制</vt:lpstr>
      <vt:lpstr>继承和多态</vt:lpstr>
      <vt:lpstr>继承和多态</vt:lpstr>
      <vt:lpstr>继承和多态 - duck typing</vt:lpstr>
      <vt:lpstr>获取对象信息 - type()</vt:lpstr>
      <vt:lpstr>获取对象信息 - 函数</vt:lpstr>
      <vt:lpstr>获取对象信息 - isinstance()</vt:lpstr>
      <vt:lpstr>获取对象信息 - dir()</vt:lpstr>
      <vt:lpstr>获取对象信息 - getattr,setattr,hasattr</vt:lpstr>
      <vt:lpstr>类属性</vt:lpstr>
      <vt:lpstr>@classmethod vs. @staticmethod</vt:lpstr>
      <vt:lpstr>动态绑定 - 实例属性</vt:lpstr>
      <vt:lpstr>动态绑定 - 类属性</vt:lpstr>
      <vt:lpstr>动态绑定  __slots__限制绑定</vt:lpstr>
      <vt:lpstr>@property</vt:lpstr>
      <vt:lpstr>@property</vt:lpstr>
      <vt:lpstr>多重继承</vt:lpstr>
      <vt:lpstr>多重继承 - Mixin（混入）</vt:lpstr>
      <vt:lpstr>枚举类</vt:lpstr>
      <vt:lpstr>枚举类</vt:lpstr>
      <vt:lpstr>__str__ vs. __repr__</vt:lpstr>
      <vt:lpstr>__iter__</vt:lpstr>
      <vt:lpstr>__getitem__</vt:lpstr>
      <vt:lpstr>__getattr__</vt:lpstr>
      <vt:lpstr>__call__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428</cp:revision>
  <dcterms:created xsi:type="dcterms:W3CDTF">2020-09-08T08:42:53Z</dcterms:created>
  <dcterms:modified xsi:type="dcterms:W3CDTF">2021-09-14T06:22:00Z</dcterms:modified>
</cp:coreProperties>
</file>