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85" r:id="rId3"/>
    <p:sldId id="287" r:id="rId4"/>
    <p:sldId id="288" r:id="rId5"/>
    <p:sldId id="291" r:id="rId6"/>
    <p:sldId id="290" r:id="rId7"/>
    <p:sldId id="289" r:id="rId8"/>
    <p:sldId id="265" r:id="rId9"/>
    <p:sldId id="282" r:id="rId10"/>
    <p:sldId id="284" r:id="rId11"/>
    <p:sldId id="307" r:id="rId12"/>
    <p:sldId id="283" r:id="rId13"/>
    <p:sldId id="308" r:id="rId14"/>
    <p:sldId id="309" r:id="rId15"/>
    <p:sldId id="292" r:id="rId16"/>
    <p:sldId id="298" r:id="rId17"/>
    <p:sldId id="297" r:id="rId18"/>
    <p:sldId id="299" r:id="rId19"/>
    <p:sldId id="300" r:id="rId20"/>
    <p:sldId id="296" r:id="rId21"/>
    <p:sldId id="310" r:id="rId22"/>
    <p:sldId id="293" r:id="rId23"/>
    <p:sldId id="301" r:id="rId24"/>
    <p:sldId id="306" r:id="rId25"/>
    <p:sldId id="295" r:id="rId26"/>
    <p:sldId id="294" r:id="rId27"/>
    <p:sldId id="302" r:id="rId28"/>
    <p:sldId id="312" r:id="rId29"/>
    <p:sldId id="303" r:id="rId30"/>
    <p:sldId id="311" r:id="rId31"/>
    <p:sldId id="304" r:id="rId32"/>
    <p:sldId id="305" r:id="rId33"/>
    <p:sldId id="273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0093" autoAdjust="0"/>
  </p:normalViewPr>
  <p:slideViewPr>
    <p:cSldViewPr snapToGrid="0">
      <p:cViewPr varScale="1">
        <p:scale>
          <a:sx n="98" d="100"/>
          <a:sy n="98" d="100"/>
        </p:scale>
        <p:origin x="10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79FDB-91F5-4E58-8276-BC9BEBAAFC7B}" type="datetimeFigureOut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754F0-E8B8-4DF7-AC40-3D8C894579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780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library/multiprocessing.html#multiprocessing.Pipe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docs.python.org/library/multiprocessing.html#multiprocessing.Queue" TargetMode="Externa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1613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089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9500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2880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Pool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对象调用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join()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方法会等待所有子进程执行完毕，调用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join()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之前必须先调用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close()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，调用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close()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之后就不能继续添加新的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了。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请注意输出的结果，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 0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是立刻执行的，而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 4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要等待前面某个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完成后才执行。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08676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很多时候，子进程并不是自身，而是一个外部进程。我们创建了子进程后，还需要控制子进程的输入和输出。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【</a:t>
            </a:r>
            <a:r>
              <a:rPr lang="zh-CN" altLang="en-US" sz="1200" b="0" i="0" kern="120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红色的代码和运行结果</a:t>
            </a:r>
            <a:r>
              <a:rPr lang="en-US" altLang="zh-CN" sz="1200" b="0" i="0" kern="120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】</a:t>
            </a:r>
            <a:r>
              <a:rPr lang="zh-CN" altLang="en-US" sz="1200" b="0" i="0" kern="120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如果子进程还需要输入，则可以通过</a:t>
            </a:r>
            <a:r>
              <a:rPr lang="en-US" altLang="zh-CN" smtClean="0">
                <a:solidFill>
                  <a:srgbClr val="FF0000"/>
                </a:solidFill>
              </a:rPr>
              <a:t>communicate()</a:t>
            </a:r>
            <a:r>
              <a:rPr lang="zh-CN" altLang="en-US" sz="1200" b="0" i="0" kern="120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方法输入。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5417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altLang="zh-CN" sz="1200" b="0" i="0" u="sng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Pipe()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can only have two endpoints.</a:t>
            </a:r>
          </a:p>
          <a:p>
            <a:pPr fontAlgn="base"/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altLang="zh-CN" sz="1200" b="0" i="0" u="sng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Queue()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can have multiple producers and consumers.</a:t>
            </a:r>
          </a:p>
          <a:p>
            <a:pPr fontAlgn="base"/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to use them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need more than two points to communicate, use a </a:t>
            </a:r>
            <a:r>
              <a:rPr lang="en-US" altLang="zh-CN" sz="1200" b="0" i="0" u="sng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Queue()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/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 need absolute performance, a </a:t>
            </a:r>
            <a:r>
              <a:rPr lang="en-US" altLang="zh-CN" sz="1200" b="0" i="0" u="sng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Pipe()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much faster because Queue() is built on top of Pipe().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3874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1922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9759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由于任何进程默认就会启动一个线程，我们把该线程称为主线程，主线程又可以启动新的线程，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mtClean="0"/>
              <a:t>threading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模块有个</a:t>
            </a:r>
            <a:r>
              <a:rPr lang="en-US" altLang="zh-CN" smtClean="0"/>
              <a:t>current_thread()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函数，它永远返回当前线程的实例。主线程实例的名字叫</a:t>
            </a:r>
            <a:r>
              <a:rPr lang="en-US" altLang="zh-CN" smtClean="0"/>
              <a:t>MainThread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，子线程的名字在创建时指定，我们用</a:t>
            </a:r>
            <a:r>
              <a:rPr lang="en-US" altLang="zh-CN" smtClean="0"/>
              <a:t>LoopThread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命名子线程。名字仅仅在打印时用来显示，完全没有其他意义，如果不起名字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Python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就自动给线程命名为</a:t>
            </a:r>
            <a:r>
              <a:rPr lang="en-US" altLang="zh-CN" smtClean="0"/>
              <a:t>Thread-1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mtClean="0"/>
              <a:t>Thread-2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……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259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当多个线程同时执行</a:t>
            </a:r>
            <a:r>
              <a:rPr lang="en-US" altLang="zh-CN" smtClean="0"/>
              <a:t>lock.acquire()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时，只有一个线程能成功地获取锁，然后继续执行代码，其他线程就继续等待直到获得锁为止。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609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603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local()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函数创建的变量，可以被各个线程调用，但和公共资源不同，各个线程在使用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local()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函数创建的变量时，都会在该线程自己的内存空间中拷贝一份。这意味着，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local()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函数创建的变量看似全局变量（可以被各个线程调用），但各线程调用的都是该变量的副本（各调用各的，之间并无关系）。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mtClean="0"/>
              <a:t/>
            </a:r>
            <a:br>
              <a:rPr lang="zh-CN" altLang="en-US" smtClean="0"/>
            </a:b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可以这么理解，使用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threading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模块中的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local() 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函数，可以为各个线程创建完全属于它们自己的变量（又称线程局部变量）。正是由于各个线程操作的是属于自己的变量，该资源属于各个线程的私有资源，因此可以从根本上杜绝发生数据同步问题。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8978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408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2524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注意：字符串直接</a:t>
            </a:r>
            <a:r>
              <a:rPr lang="en-US" altLang="zh-CN" smtClean="0"/>
              <a:t>split</a:t>
            </a:r>
            <a:r>
              <a:rPr lang="zh-CN" altLang="en-US" smtClean="0"/>
              <a:t>不带参数可以切分连续空格，但是不支持多种间隔符。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5471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5390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078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330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如果希望获得异常调用栈信息的字符串，可以：</a:t>
            </a:r>
            <a:r>
              <a:rPr lang="en-US" altLang="zh-CN" smtClean="0"/>
              <a:t>import traceback</a:t>
            </a:r>
            <a:r>
              <a:rPr lang="zh-CN" altLang="en-US" smtClean="0"/>
              <a:t>，然后使用</a:t>
            </a:r>
            <a:r>
              <a:rPr lang="en-US" altLang="zh-CN" smtClean="0"/>
              <a:t>traceback.format_exc()</a:t>
            </a:r>
            <a:r>
              <a:rPr lang="zh-CN" altLang="en-US" smtClean="0"/>
              <a:t>获得信息文本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36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748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260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336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159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754F0-E8B8-4DF7-AC40-3D8C894579C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85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8F8A1-1726-492F-8809-C27CB8781322}" type="datetime1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983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2DC1-51F0-4C4F-B8B9-4128F3B70E02}" type="datetime1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427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8038-E44B-4A1D-A717-07C7DF07CB44}" type="datetime1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6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B6D0-88CF-4B9C-BF7C-2673C59D85F9}" type="datetime1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309100" y="6356349"/>
            <a:ext cx="2743200" cy="365125"/>
          </a:xfrm>
        </p:spPr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4823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F805-A628-4B59-B522-5FA8FC7CA39F}" type="datetime1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362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A3CCA-A219-491C-A791-2F7FE86B8FE8}" type="datetime1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969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585-471A-4C13-B0AC-7DB420E1C85F}" type="datetime1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135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AAF56-A843-44E2-9102-95E561F9E267}" type="datetime1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02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C3026-4B21-4B36-ADBA-3CCB291465A3}" type="datetime1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5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D52E-C9F2-46B7-8E81-FB0744DCCE65}" type="datetime1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805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C8B63-FEEC-418D-88AA-3B8150676BCC}" type="datetime1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595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99303" y="0"/>
            <a:ext cx="10515600" cy="955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9303" y="1133647"/>
            <a:ext cx="10515600" cy="5110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8E086-0792-4878-B82E-37AF22AE53CB}" type="datetime1">
              <a:rPr lang="zh-CN" altLang="en-US" smtClean="0"/>
              <a:t>2021/9/14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226799" y="6428689"/>
            <a:ext cx="948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57517-FD87-4EED-B370-D846D7B7D0A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659819" y="0"/>
            <a:ext cx="351570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Python</a:t>
            </a:r>
            <a:r>
              <a:rPr lang="zh-CN" altLang="en-US" sz="3600" b="1" cap="none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程序设计</a:t>
            </a:r>
            <a:endParaRPr lang="zh-CN" altLang="en-US" sz="3600" b="1" cap="none" spc="0">
              <a:ln w="9525">
                <a:solidFill>
                  <a:schemeClr val="bg1"/>
                </a:solidFill>
                <a:prstDash val="solid"/>
              </a:ln>
              <a:solidFill>
                <a:srgbClr val="0070C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0967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异常处理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IO</a:t>
            </a:r>
            <a:r>
              <a:rPr lang="zh-CN" altLang="en-US" smtClean="0"/>
              <a:t>编程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进程和线程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zh-CN" altLang="en-US" smtClean="0"/>
              <a:t>正则表达式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smtClean="0"/>
              <a:t>程序设计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78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文本编码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9301" y="2226719"/>
            <a:ext cx="1106809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遇到有些编码不规范的文件</a:t>
            </a:r>
            <a:r>
              <a:rPr lang="zh-CN" altLang="en-US" smtClean="0"/>
              <a:t>，可能</a:t>
            </a:r>
            <a:r>
              <a:rPr lang="zh-CN" altLang="en-US"/>
              <a:t>会遇到</a:t>
            </a:r>
            <a:r>
              <a:rPr lang="en-US" altLang="zh-CN"/>
              <a:t>UnicodeDecodeError</a:t>
            </a:r>
            <a:r>
              <a:rPr lang="zh-CN" altLang="en-US"/>
              <a:t>，因为在文本文件中可能夹杂了一些非法编码的字符。遇到这种情况，</a:t>
            </a:r>
            <a:r>
              <a:rPr lang="en-US" altLang="zh-CN"/>
              <a:t>open()</a:t>
            </a:r>
            <a:r>
              <a:rPr lang="zh-CN" altLang="en-US"/>
              <a:t>函数还接收一个</a:t>
            </a:r>
            <a:r>
              <a:rPr lang="en-US" altLang="zh-CN"/>
              <a:t>errors</a:t>
            </a:r>
            <a:r>
              <a:rPr lang="zh-CN" altLang="en-US"/>
              <a:t>参数，表示如果遇到编码错误后如何处理。最简单的方式是直接忽略：</a:t>
            </a:r>
          </a:p>
        </p:txBody>
      </p:sp>
      <p:sp>
        <p:nvSpPr>
          <p:cNvPr id="10" name="矩形 9"/>
          <p:cNvSpPr/>
          <p:nvPr/>
        </p:nvSpPr>
        <p:spPr>
          <a:xfrm>
            <a:off x="599302" y="1337719"/>
            <a:ext cx="10102735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f = open('/Users/michael/gbk.txt', 'r', encoding='gbk')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f.read()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测试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99302" y="3143858"/>
            <a:ext cx="1010273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f = open('/Users/michael/gbk.txt', 'r', encoding='gbk', errors='ignore')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99301" y="953221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mtClean="0"/>
              <a:t>文本文件默认是</a:t>
            </a:r>
            <a:r>
              <a:rPr lang="en-US" altLang="zh-CN"/>
              <a:t>UTF-8</a:t>
            </a:r>
            <a:r>
              <a:rPr lang="zh-CN" altLang="en-US"/>
              <a:t>编码，要读取非</a:t>
            </a:r>
            <a:r>
              <a:rPr lang="en-US" altLang="zh-CN"/>
              <a:t>UTF-8</a:t>
            </a:r>
            <a:r>
              <a:rPr lang="zh-CN" altLang="en-US"/>
              <a:t>编码的文本文件，需要给</a:t>
            </a:r>
            <a:r>
              <a:rPr lang="en-US" altLang="zh-CN"/>
              <a:t>open()</a:t>
            </a:r>
            <a:r>
              <a:rPr lang="zh-CN" altLang="en-US"/>
              <a:t>函数传入</a:t>
            </a:r>
            <a:r>
              <a:rPr lang="en-US" altLang="zh-CN"/>
              <a:t>encoding</a:t>
            </a:r>
            <a:r>
              <a:rPr lang="zh-CN" altLang="en-US"/>
              <a:t>参数</a:t>
            </a:r>
          </a:p>
        </p:txBody>
      </p:sp>
    </p:spTree>
    <p:extLst>
      <p:ext uri="{BB962C8B-B14F-4D97-AF65-F5344CB8AC3E}">
        <p14:creationId xmlns:p14="http://schemas.microsoft.com/office/powerpoint/2010/main" val="2697473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写文件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9301" y="2226719"/>
            <a:ext cx="1106809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mtClean="0"/>
              <a:t>写</a:t>
            </a:r>
            <a:r>
              <a:rPr lang="zh-CN" altLang="en-US"/>
              <a:t>文件</a:t>
            </a:r>
            <a:r>
              <a:rPr lang="zh-CN" altLang="en-US" smtClean="0"/>
              <a:t>时操作系统</a:t>
            </a:r>
            <a:r>
              <a:rPr lang="zh-CN" altLang="en-US"/>
              <a:t>往往不会立刻把数据写入磁盘，而是放到内存缓存起来，空闲的时候再慢慢写入。只有调用</a:t>
            </a:r>
            <a:r>
              <a:rPr lang="en-US" altLang="zh-CN"/>
              <a:t>close()</a:t>
            </a:r>
            <a:r>
              <a:rPr lang="zh-CN" altLang="en-US"/>
              <a:t>方法时，操作系统才保证把没有写入的数据全部写入磁盘。忘记调用</a:t>
            </a:r>
            <a:r>
              <a:rPr lang="en-US" altLang="zh-CN"/>
              <a:t>close()</a:t>
            </a:r>
            <a:r>
              <a:rPr lang="zh-CN" altLang="en-US"/>
              <a:t>的后果是数据可能只写了一部分到</a:t>
            </a:r>
            <a:r>
              <a:rPr lang="zh-CN" altLang="en-US" smtClean="0"/>
              <a:t>磁盘。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2" y="1337719"/>
            <a:ext cx="10102735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f = open('/Users/michael/test.txt', 'w')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f.write('Hello, world!')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f.close()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99302" y="3353073"/>
            <a:ext cx="10102735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with open('/Users/michael/test.txt', 'w') as f: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f.write('Hello, world!')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99301" y="953221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写</a:t>
            </a:r>
            <a:r>
              <a:rPr lang="zh-CN" altLang="en-US" smtClean="0"/>
              <a:t>文件</a:t>
            </a:r>
            <a:r>
              <a:rPr lang="zh-CN" altLang="en-US"/>
              <a:t>是</a:t>
            </a:r>
            <a:r>
              <a:rPr lang="zh-CN" altLang="en-US" smtClean="0"/>
              <a:t>调用</a:t>
            </a:r>
            <a:r>
              <a:rPr lang="en-US" altLang="zh-CN"/>
              <a:t>open()</a:t>
            </a:r>
            <a:r>
              <a:rPr lang="zh-CN" altLang="en-US" smtClean="0"/>
              <a:t>函数传入</a:t>
            </a:r>
            <a:r>
              <a:rPr lang="zh-CN" altLang="en-US"/>
              <a:t>标识符</a:t>
            </a:r>
            <a:r>
              <a:rPr lang="en-US" altLang="zh-CN"/>
              <a:t>'w'</a:t>
            </a:r>
            <a:r>
              <a:rPr lang="zh-CN" altLang="en-US"/>
              <a:t>或者</a:t>
            </a:r>
            <a:r>
              <a:rPr lang="en-US" altLang="zh-CN"/>
              <a:t>'wb'</a:t>
            </a:r>
            <a:r>
              <a:rPr lang="zh-CN" altLang="en-US"/>
              <a:t>表示写文本文件或写二进制文件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99301" y="4094774"/>
            <a:ext cx="1106809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用</a:t>
            </a:r>
            <a:r>
              <a:rPr lang="en-US" altLang="zh-CN"/>
              <a:t>with</a:t>
            </a:r>
            <a:r>
              <a:rPr lang="zh-CN" altLang="en-US" smtClean="0"/>
              <a:t>语句可以无需</a:t>
            </a:r>
            <a:r>
              <a:rPr lang="en-US" altLang="zh-CN" smtClean="0"/>
              <a:t>close</a:t>
            </a:r>
            <a:r>
              <a:rPr lang="zh-CN" altLang="en-US" smtClean="0"/>
              <a:t>就能保证数据写入磁盘。</a:t>
            </a:r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以</a:t>
            </a:r>
            <a:r>
              <a:rPr lang="en-US" altLang="zh-CN"/>
              <a:t>'w'</a:t>
            </a:r>
            <a:r>
              <a:rPr lang="zh-CN" altLang="en-US"/>
              <a:t>模式写入文件时，如果文件已存在，会直接覆盖（相当于删掉后新写入一个文件）。如果我们希望追加到文件末尾怎么办？可以传入</a:t>
            </a:r>
            <a:r>
              <a:rPr lang="en-US" altLang="zh-CN"/>
              <a:t>'a'</a:t>
            </a:r>
            <a:r>
              <a:rPr lang="zh-CN" altLang="en-US"/>
              <a:t>以追加（</a:t>
            </a:r>
            <a:r>
              <a:rPr lang="en-US" altLang="zh-CN"/>
              <a:t>append</a:t>
            </a:r>
            <a:r>
              <a:rPr lang="zh-CN" altLang="en-US"/>
              <a:t>）模式写入</a:t>
            </a:r>
          </a:p>
        </p:txBody>
      </p:sp>
    </p:spTree>
    <p:extLst>
      <p:ext uri="{BB962C8B-B14F-4D97-AF65-F5344CB8AC3E}">
        <p14:creationId xmlns:p14="http://schemas.microsoft.com/office/powerpoint/2010/main" val="329527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二进制文件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2" y="1337719"/>
            <a:ext cx="10102735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f = open('/Users/michael/test.jpg', 'rb')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f.read()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b'\xff\xd8\xff\xe1\x00\x18Exif\x00\x00...' # 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十六进制表示的字节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9301" y="953221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要读取二进制文件，比如图片、视频等等，用</a:t>
            </a:r>
            <a:r>
              <a:rPr lang="en-US" altLang="zh-CN"/>
              <a:t>'rb'</a:t>
            </a:r>
            <a:r>
              <a:rPr lang="zh-CN" altLang="en-US"/>
              <a:t>模式打开文件即可</a:t>
            </a:r>
          </a:p>
        </p:txBody>
      </p:sp>
      <p:sp>
        <p:nvSpPr>
          <p:cNvPr id="15" name="矩形 14"/>
          <p:cNvSpPr/>
          <p:nvPr/>
        </p:nvSpPr>
        <p:spPr>
          <a:xfrm>
            <a:off x="599302" y="2679851"/>
            <a:ext cx="10102735" cy="16004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with open(filename, 'rb') as f: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while True: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b =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f.read(100)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if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b == '':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    # eof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    break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do_something(b)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99301" y="2295353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mtClean="0"/>
              <a:t>当值读取超大文件，限定每次读一定数量，读到空字符</a:t>
            </a:r>
            <a:r>
              <a:rPr lang="en-US" altLang="zh-CN" smtClean="0"/>
              <a:t>''</a:t>
            </a:r>
            <a:r>
              <a:rPr lang="zh-CN" altLang="en-US" smtClean="0"/>
              <a:t>判断文件结束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27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序列</a:t>
            </a:r>
            <a:r>
              <a:rPr lang="zh-CN" altLang="en-US"/>
              <a:t>化</a:t>
            </a:r>
            <a:r>
              <a:rPr lang="zh-CN" altLang="en-US" smtClean="0"/>
              <a:t> </a:t>
            </a:r>
            <a:r>
              <a:rPr lang="en-US" altLang="zh-CN" smtClean="0"/>
              <a:t>- pickle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2" y="1337719"/>
            <a:ext cx="10102735" cy="11695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import pickle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d = dict(name='Bob', age=20, score=88)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pickle.dumps(d)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b'\x80\x03}q\x00(X\x03\x00\x00\x00ageq\x01K\x14X\x05\x00\x00\x00scoreq\x02KXX\x04\x00\x00\x00nameq\x03X\x03\x00\x00\x00Bobq\x04u.'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9301" y="953221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把变量从内存中变成可存储或传输的过程称之为序列化，在</a:t>
            </a:r>
            <a:r>
              <a:rPr lang="en-US" altLang="zh-CN"/>
              <a:t>Python</a:t>
            </a:r>
            <a:r>
              <a:rPr lang="zh-CN" altLang="en-US"/>
              <a:t>中叫</a:t>
            </a:r>
            <a:r>
              <a:rPr lang="en-US" altLang="zh-CN"/>
              <a:t>pickling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99302" y="3321751"/>
            <a:ext cx="10102735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f = open('dump.txt', 'wb')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pickle.dump(d, f)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f.close()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99301" y="2619473"/>
            <a:ext cx="1106809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pickle.dumps()</a:t>
            </a:r>
            <a:r>
              <a:rPr lang="zh-CN" altLang="en-US"/>
              <a:t>方法把任意对象序列化成一个</a:t>
            </a:r>
            <a:r>
              <a:rPr lang="en-US" altLang="zh-CN"/>
              <a:t>bytes</a:t>
            </a:r>
            <a:r>
              <a:rPr lang="zh-CN" altLang="en-US"/>
              <a:t>，然后，就可以把这个</a:t>
            </a:r>
            <a:r>
              <a:rPr lang="en-US" altLang="zh-CN"/>
              <a:t>bytes</a:t>
            </a:r>
            <a:r>
              <a:rPr lang="zh-CN" altLang="en-US"/>
              <a:t>写入文件。或者用另一个方法</a:t>
            </a:r>
            <a:r>
              <a:rPr lang="en-US" altLang="zh-CN"/>
              <a:t>pickle.dump()</a:t>
            </a:r>
            <a:r>
              <a:rPr lang="zh-CN" altLang="en-US"/>
              <a:t>直接把对象序列化后写入一个</a:t>
            </a:r>
            <a:r>
              <a:rPr lang="en-US" altLang="zh-CN"/>
              <a:t>file-like Object</a:t>
            </a:r>
            <a:r>
              <a:rPr lang="zh-CN" altLang="en-US" smtClean="0"/>
              <a:t>：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9301" y="4350930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反过来，把变量内容从序列化的对象重新读到内存里称之为反序列化，即</a:t>
            </a:r>
            <a:r>
              <a:rPr lang="en-US" altLang="zh-CN"/>
              <a:t>unpickling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99302" y="4841381"/>
            <a:ext cx="10102735" cy="11695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f = open('dump.txt', 'rb')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d = pickle.load(f)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f.close()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d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{'age': 20, 'score': 88, 'name': 'Bob'}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38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序列化 </a:t>
            </a:r>
            <a:r>
              <a:rPr lang="en-US" altLang="zh-CN" smtClean="0"/>
              <a:t>- JSON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2" y="1337719"/>
            <a:ext cx="10102735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import json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d = dict(name='Bob', age=20, score=88)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json.dumps(d)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'{"age": 20, "score": 88, "name": "Bob"}'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9301" y="953221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Python</a:t>
            </a:r>
            <a:r>
              <a:rPr lang="zh-CN" altLang="en-US"/>
              <a:t>内置的</a:t>
            </a:r>
            <a:r>
              <a:rPr lang="en-US" altLang="zh-CN"/>
              <a:t>json</a:t>
            </a:r>
            <a:r>
              <a:rPr lang="zh-CN" altLang="en-US"/>
              <a:t>模块提供了非常完善的</a:t>
            </a:r>
            <a:r>
              <a:rPr lang="en-US" altLang="zh-CN"/>
              <a:t>Python</a:t>
            </a:r>
            <a:r>
              <a:rPr lang="zh-CN" altLang="en-US"/>
              <a:t>对象到</a:t>
            </a:r>
            <a:r>
              <a:rPr lang="en-US" altLang="zh-CN"/>
              <a:t>JSON</a:t>
            </a:r>
            <a:r>
              <a:rPr lang="zh-CN" altLang="en-US"/>
              <a:t>格式的转换</a:t>
            </a:r>
          </a:p>
        </p:txBody>
      </p:sp>
      <p:sp>
        <p:nvSpPr>
          <p:cNvPr id="15" name="矩形 14"/>
          <p:cNvSpPr/>
          <p:nvPr/>
        </p:nvSpPr>
        <p:spPr>
          <a:xfrm>
            <a:off x="599301" y="3176172"/>
            <a:ext cx="10102735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json_str = '{"age": 20, "score": 88, "name": "Bob"}'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json.loads(json_str)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{'age': 20, 'score': 88, 'name': 'Bob'}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99301" y="2529841"/>
            <a:ext cx="1106809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要把</a:t>
            </a:r>
            <a:r>
              <a:rPr lang="en-US" altLang="zh-CN"/>
              <a:t>JSON</a:t>
            </a:r>
            <a:r>
              <a:rPr lang="zh-CN" altLang="en-US"/>
              <a:t>反序列化为</a:t>
            </a:r>
            <a:r>
              <a:rPr lang="en-US" altLang="zh-CN"/>
              <a:t>Python</a:t>
            </a:r>
            <a:r>
              <a:rPr lang="zh-CN" altLang="en-US"/>
              <a:t>对象，用</a:t>
            </a:r>
            <a:r>
              <a:rPr lang="en-US" altLang="zh-CN"/>
              <a:t>loads()</a:t>
            </a:r>
            <a:r>
              <a:rPr lang="zh-CN" altLang="en-US"/>
              <a:t>或者对应的</a:t>
            </a:r>
            <a:r>
              <a:rPr lang="en-US" altLang="zh-CN"/>
              <a:t>load()</a:t>
            </a:r>
            <a:r>
              <a:rPr lang="zh-CN" altLang="en-US"/>
              <a:t>方法，前者把</a:t>
            </a:r>
            <a:r>
              <a:rPr lang="en-US" altLang="zh-CN"/>
              <a:t>JSON</a:t>
            </a:r>
            <a:r>
              <a:rPr lang="zh-CN" altLang="en-US"/>
              <a:t>的字符串反序列化，后者从</a:t>
            </a:r>
            <a:r>
              <a:rPr lang="en-US" altLang="zh-CN"/>
              <a:t>file-like Object</a:t>
            </a:r>
            <a:r>
              <a:rPr lang="zh-CN" altLang="en-US"/>
              <a:t>中读取字符串并反序列化</a:t>
            </a:r>
          </a:p>
        </p:txBody>
      </p:sp>
    </p:spTree>
    <p:extLst>
      <p:ext uri="{BB962C8B-B14F-4D97-AF65-F5344CB8AC3E}">
        <p14:creationId xmlns:p14="http://schemas.microsoft.com/office/powerpoint/2010/main" val="56254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多进程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multiple process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7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multiprocessing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2" y="1337719"/>
            <a:ext cx="10102735" cy="31085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from multiprocessing import Process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import os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子进程要执行的代码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def run_proc(name):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print('Run child process %s (%s)...' % (name, os.getpid()))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if __name__=='__main__':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print('Parent process %s.' % os.getpid())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 = Process(target=run_proc, args=('test',))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print('Child process will start.')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p.start()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p.join()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print('Child process end.')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9301" y="953221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multiprocessing</a:t>
            </a:r>
            <a:r>
              <a:rPr lang="zh-CN" altLang="en-US"/>
              <a:t>模块提供了一个</a:t>
            </a:r>
            <a:r>
              <a:rPr lang="en-US" altLang="zh-CN"/>
              <a:t>Process</a:t>
            </a:r>
            <a:r>
              <a:rPr lang="zh-CN" altLang="en-US"/>
              <a:t>类来代表一个进程</a:t>
            </a:r>
            <a:r>
              <a:rPr lang="zh-CN" altLang="en-US" smtClean="0"/>
              <a:t>对象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99302" y="4845926"/>
            <a:ext cx="10102735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Parent process 928.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Child process will start.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Run child process test (929)...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Process end.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9301" y="4461428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执行结果</a:t>
            </a:r>
            <a:r>
              <a:rPr lang="zh-CN" altLang="en-US" smtClean="0"/>
              <a:t>如下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9301" y="5987017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join()</a:t>
            </a:r>
            <a:r>
              <a:rPr lang="zh-CN" altLang="en-US"/>
              <a:t>方法可以等待子进程结束后再继续往下运行，通常用于进程间的同步。</a:t>
            </a:r>
          </a:p>
        </p:txBody>
      </p:sp>
    </p:spTree>
    <p:extLst>
      <p:ext uri="{BB962C8B-B14F-4D97-AF65-F5344CB8AC3E}">
        <p14:creationId xmlns:p14="http://schemas.microsoft.com/office/powerpoint/2010/main" val="426008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进程池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2" y="1337719"/>
            <a:ext cx="10102735" cy="41857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from multiprocessing import Pool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import os, time, random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def long_time_task(name):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print('Run task %s (%s)...' % (name, os.getpid()))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start = time.time()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time.sleep(random.random() * 3)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end = time.time()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print('Task %s runs %0.2f seconds.' % (name, (end - start)))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if __name__=='__main__':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print('Parent process %s.' % os.getpid())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 = Pool(4)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for i in range(5):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p.apply_async(long_time_task, args=(i,))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print('Waiting for all subprocesses done...')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p.close()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p.join()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print('All subprocesses done.')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9301" y="953221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如果要启动大量的子进程，可以用进程池的方式批量创建子进程</a:t>
            </a:r>
          </a:p>
        </p:txBody>
      </p:sp>
      <p:sp>
        <p:nvSpPr>
          <p:cNvPr id="6" name="矩形 5"/>
          <p:cNvSpPr/>
          <p:nvPr/>
        </p:nvSpPr>
        <p:spPr>
          <a:xfrm>
            <a:off x="6197400" y="3397487"/>
            <a:ext cx="5854900" cy="332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运行结果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Parent process 669.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Waiting for all subprocesses done...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Run task 0 (671)...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Run task 1 (672)...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Run task 2 (673)...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Run task 3 (674)...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Task 2 runs 0.14 seconds.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Run task 4 (673)...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Task 1 runs 0.27 seconds.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Task 3 runs 0.86 seconds.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Task 0 runs 1.41 seconds.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Task 4 runs 1.91 seconds.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All subprocesses done.</a:t>
            </a:r>
          </a:p>
        </p:txBody>
      </p:sp>
    </p:spTree>
    <p:extLst>
      <p:ext uri="{BB962C8B-B14F-4D97-AF65-F5344CB8AC3E}">
        <p14:creationId xmlns:p14="http://schemas.microsoft.com/office/powerpoint/2010/main" val="287457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子进程 </a:t>
            </a:r>
            <a:r>
              <a:rPr lang="en-US" altLang="zh-CN" smtClean="0"/>
              <a:t>subprocess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2" y="1337719"/>
            <a:ext cx="11068089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import subprocess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r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= subprocess.call(['nslookup',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'www.bupt.edu.cn'])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print('Exit code:', r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FF0000"/>
                </a:solidFill>
                <a:latin typeface="Consolas" panose="020B0609020204030204" pitchFamily="49" charset="0"/>
              </a:rPr>
              <a:t>p </a:t>
            </a:r>
            <a:r>
              <a:rPr lang="en-US" altLang="zh-CN" sz="1400">
                <a:solidFill>
                  <a:srgbClr val="FF0000"/>
                </a:solidFill>
                <a:latin typeface="Consolas" panose="020B0609020204030204" pitchFamily="49" charset="0"/>
              </a:rPr>
              <a:t>= subprocess.Popen(['nslookup'], stdin=subprocess.PIPE, </a:t>
            </a:r>
            <a:r>
              <a:rPr lang="en-US" altLang="zh-CN" sz="1400" smtClean="0">
                <a:solidFill>
                  <a:srgbClr val="FF0000"/>
                </a:solidFill>
                <a:latin typeface="Consolas" panose="020B0609020204030204" pitchFamily="49" charset="0"/>
              </a:rPr>
              <a:t>stdout=subprocess.PIPE, stderr=subprocess.PIPE</a:t>
            </a:r>
            <a:r>
              <a:rPr lang="en-US" altLang="zh-CN" sz="140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>
                <a:solidFill>
                  <a:srgbClr val="FF0000"/>
                </a:solidFill>
                <a:latin typeface="Consolas" panose="020B0609020204030204" pitchFamily="49" charset="0"/>
              </a:rPr>
              <a:t>output, err = p.communicate(b'set </a:t>
            </a:r>
            <a:r>
              <a:rPr lang="en-US" altLang="zh-CN" sz="1400" smtClean="0">
                <a:solidFill>
                  <a:srgbClr val="FF0000"/>
                </a:solidFill>
                <a:latin typeface="Consolas" panose="020B0609020204030204" pitchFamily="49" charset="0"/>
              </a:rPr>
              <a:t>q=mx\nbupt.edu.cn\nexit\n</a:t>
            </a:r>
            <a:r>
              <a:rPr lang="en-US" altLang="zh-CN" sz="1400">
                <a:solidFill>
                  <a:srgbClr val="FF0000"/>
                </a:solidFill>
                <a:latin typeface="Consolas" panose="020B0609020204030204" pitchFamily="49" charset="0"/>
              </a:rPr>
              <a:t>')</a:t>
            </a:r>
          </a:p>
          <a:p>
            <a:r>
              <a:rPr lang="en-US" altLang="zh-CN" sz="1400">
                <a:solidFill>
                  <a:srgbClr val="FF0000"/>
                </a:solidFill>
                <a:latin typeface="Consolas" panose="020B0609020204030204" pitchFamily="49" charset="0"/>
              </a:rPr>
              <a:t>print(output.decode('utf-8'))</a:t>
            </a:r>
          </a:p>
          <a:p>
            <a:r>
              <a:rPr lang="en-US" altLang="zh-CN" sz="1400">
                <a:solidFill>
                  <a:srgbClr val="FF0000"/>
                </a:solidFill>
                <a:latin typeface="Consolas" panose="020B0609020204030204" pitchFamily="49" charset="0"/>
              </a:rPr>
              <a:t>print('Exit code:', p.returncode)</a:t>
            </a:r>
            <a:endParaRPr lang="en-US" altLang="zh-CN" sz="140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9301" y="953221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subprocess</a:t>
            </a:r>
            <a:r>
              <a:rPr lang="zh-CN" altLang="en-US"/>
              <a:t>模块可以让我们非常方便地启动一个子进程，然后控制其输入和输出。</a:t>
            </a:r>
          </a:p>
        </p:txBody>
      </p:sp>
      <p:sp>
        <p:nvSpPr>
          <p:cNvPr id="6" name="矩形 5"/>
          <p:cNvSpPr/>
          <p:nvPr/>
        </p:nvSpPr>
        <p:spPr>
          <a:xfrm>
            <a:off x="599301" y="3471918"/>
            <a:ext cx="10102736" cy="33239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服务器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:  phicomm.me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Address:  192.168.2.1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非权威应答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名称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:    vn46.bupt.edu.cn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Addresses:  2001:da8:215:4038::161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  10.3.9.161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Aliases:  www.bupt.edu.cn</a:t>
            </a:r>
          </a:p>
          <a:p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400" smtClean="0">
                <a:solidFill>
                  <a:srgbClr val="FF0000"/>
                </a:solidFill>
                <a:latin typeface="Consolas" panose="020B0609020204030204" pitchFamily="49" charset="0"/>
              </a:rPr>
              <a:t>服务器</a:t>
            </a:r>
            <a:r>
              <a:rPr lang="en-US" altLang="zh-CN" sz="1400">
                <a:solidFill>
                  <a:srgbClr val="FF0000"/>
                </a:solidFill>
                <a:latin typeface="Consolas" panose="020B0609020204030204" pitchFamily="49" charset="0"/>
              </a:rPr>
              <a:t>:  phicomm.me</a:t>
            </a:r>
          </a:p>
          <a:p>
            <a:r>
              <a:rPr lang="en-US" altLang="zh-CN" sz="1400">
                <a:solidFill>
                  <a:srgbClr val="FF0000"/>
                </a:solidFill>
                <a:latin typeface="Consolas" panose="020B0609020204030204" pitchFamily="49" charset="0"/>
              </a:rPr>
              <a:t>Address:  192.168.2.1</a:t>
            </a:r>
          </a:p>
          <a:p>
            <a:endParaRPr lang="en-US" altLang="zh-CN" sz="14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CN" altLang="en-US" sz="1400">
                <a:solidFill>
                  <a:srgbClr val="FF0000"/>
                </a:solidFill>
                <a:latin typeface="Consolas" panose="020B0609020204030204" pitchFamily="49" charset="0"/>
              </a:rPr>
              <a:t>非权威应答</a:t>
            </a:r>
            <a:r>
              <a:rPr lang="en-US" altLang="zh-CN" sz="140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>
                <a:solidFill>
                  <a:srgbClr val="FF0000"/>
                </a:solidFill>
                <a:latin typeface="Consolas" panose="020B0609020204030204" pitchFamily="49" charset="0"/>
              </a:rPr>
              <a:t>bupt.edu.cn     MX preference = 5, mail exchanger = mxbiz1.qq.com</a:t>
            </a:r>
          </a:p>
          <a:p>
            <a:r>
              <a:rPr lang="en-US" altLang="zh-CN" sz="1400">
                <a:solidFill>
                  <a:srgbClr val="FF0000"/>
                </a:solidFill>
                <a:latin typeface="Consolas" panose="020B0609020204030204" pitchFamily="49" charset="0"/>
              </a:rPr>
              <a:t>bupt.edu.cn     MX preference = 10, mail exchanger = </a:t>
            </a:r>
            <a:r>
              <a:rPr lang="en-US" altLang="zh-CN" sz="1400" smtClean="0">
                <a:solidFill>
                  <a:srgbClr val="FF0000"/>
                </a:solidFill>
                <a:latin typeface="Consolas" panose="020B0609020204030204" pitchFamily="49" charset="0"/>
              </a:rPr>
              <a:t>mxbiz2.qq.com</a:t>
            </a:r>
            <a:endParaRPr lang="en-US" altLang="zh-CN" sz="140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28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进程间通信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2" y="1337719"/>
            <a:ext cx="10102735" cy="52629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from multiprocessing import Process, Queue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import os, time, random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def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write(q):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print('Process to write: %s' % os.getpid())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for value in ['A', 'B', 'C']: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print('Put %s to queue...' % value)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q.put(value)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time.sleep(random.random())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def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read(q):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print('Process to read: %s' % os.getpid())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while True: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value = q.get(True)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print('Get %s from queue.' % value)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if __name__=='__main__':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q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= Queue()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pw = Process(target=write, args=(q,))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pr = Process(target=read, args=(q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,))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pw.start()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pr.start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pw.join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pr.terminate()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99301" y="953221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Python</a:t>
            </a:r>
            <a:r>
              <a:rPr lang="zh-CN" altLang="en-US"/>
              <a:t>的</a:t>
            </a:r>
            <a:r>
              <a:rPr lang="en-US" altLang="zh-CN"/>
              <a:t>multiprocessing</a:t>
            </a:r>
            <a:r>
              <a:rPr lang="zh-CN" altLang="en-US"/>
              <a:t>模块包装了底层的机制，提供了</a:t>
            </a:r>
            <a:r>
              <a:rPr lang="en-US" altLang="zh-CN"/>
              <a:t>Queue</a:t>
            </a:r>
            <a:r>
              <a:rPr lang="zh-CN" altLang="en-US"/>
              <a:t>、</a:t>
            </a:r>
            <a:r>
              <a:rPr lang="en-US" altLang="zh-CN"/>
              <a:t>Pipes</a:t>
            </a:r>
            <a:r>
              <a:rPr lang="zh-CN" altLang="en-US"/>
              <a:t>等多种方式来交换数据</a:t>
            </a:r>
          </a:p>
        </p:txBody>
      </p:sp>
      <p:sp>
        <p:nvSpPr>
          <p:cNvPr id="6" name="矩形 5"/>
          <p:cNvSpPr/>
          <p:nvPr/>
        </p:nvSpPr>
        <p:spPr>
          <a:xfrm>
            <a:off x="6365219" y="3875955"/>
            <a:ext cx="5302172" cy="22467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smtClean="0">
                <a:latin typeface="Consolas" panose="020B0609020204030204" pitchFamily="49" charset="0"/>
              </a:rPr>
              <a:t>运行结果</a:t>
            </a:r>
            <a:r>
              <a:rPr lang="en-US" altLang="zh-CN" sz="1400" smtClean="0">
                <a:latin typeface="Consolas" panose="020B0609020204030204" pitchFamily="49" charset="0"/>
              </a:rPr>
              <a:t>:</a:t>
            </a:r>
          </a:p>
          <a:p>
            <a:endParaRPr lang="en-US" altLang="zh-CN" sz="1400">
              <a:latin typeface="Consolas" panose="020B0609020204030204" pitchFamily="49" charset="0"/>
            </a:endParaRPr>
          </a:p>
          <a:p>
            <a:r>
              <a:rPr lang="en-US" altLang="zh-CN" sz="1400" smtClean="0">
                <a:latin typeface="Consolas" panose="020B0609020204030204" pitchFamily="49" charset="0"/>
              </a:rPr>
              <a:t>Process </a:t>
            </a:r>
            <a:r>
              <a:rPr lang="en-US" altLang="zh-CN" sz="1400">
                <a:latin typeface="Consolas" panose="020B0609020204030204" pitchFamily="49" charset="0"/>
              </a:rPr>
              <a:t>to write: 50563</a:t>
            </a:r>
          </a:p>
          <a:p>
            <a:r>
              <a:rPr lang="en-US" altLang="zh-CN" sz="1400">
                <a:latin typeface="Consolas" panose="020B0609020204030204" pitchFamily="49" charset="0"/>
              </a:rPr>
              <a:t>Put A to queue...</a:t>
            </a:r>
          </a:p>
          <a:p>
            <a:r>
              <a:rPr lang="en-US" altLang="zh-CN" sz="1400">
                <a:latin typeface="Consolas" panose="020B0609020204030204" pitchFamily="49" charset="0"/>
              </a:rPr>
              <a:t>Process to read: 50564</a:t>
            </a:r>
          </a:p>
          <a:p>
            <a:r>
              <a:rPr lang="en-US" altLang="zh-CN" sz="1400">
                <a:latin typeface="Consolas" panose="020B0609020204030204" pitchFamily="49" charset="0"/>
              </a:rPr>
              <a:t>Get A from queue.</a:t>
            </a:r>
          </a:p>
          <a:p>
            <a:r>
              <a:rPr lang="en-US" altLang="zh-CN" sz="1400">
                <a:latin typeface="Consolas" panose="020B0609020204030204" pitchFamily="49" charset="0"/>
              </a:rPr>
              <a:t>Put B to queue...</a:t>
            </a:r>
          </a:p>
          <a:p>
            <a:r>
              <a:rPr lang="en-US" altLang="zh-CN" sz="1400">
                <a:latin typeface="Consolas" panose="020B0609020204030204" pitchFamily="49" charset="0"/>
              </a:rPr>
              <a:t>Get B from queue.</a:t>
            </a:r>
          </a:p>
          <a:p>
            <a:r>
              <a:rPr lang="en-US" altLang="zh-CN" sz="1400">
                <a:latin typeface="Consolas" panose="020B0609020204030204" pitchFamily="49" charset="0"/>
              </a:rPr>
              <a:t>Put C to queue...</a:t>
            </a:r>
          </a:p>
          <a:p>
            <a:r>
              <a:rPr lang="en-US" altLang="zh-CN" sz="1400">
                <a:latin typeface="Consolas" panose="020B0609020204030204" pitchFamily="49" charset="0"/>
              </a:rPr>
              <a:t>Get C from queue.</a:t>
            </a:r>
          </a:p>
        </p:txBody>
      </p:sp>
    </p:spTree>
    <p:extLst>
      <p:ext uri="{BB962C8B-B14F-4D97-AF65-F5344CB8AC3E}">
        <p14:creationId xmlns:p14="http://schemas.microsoft.com/office/powerpoint/2010/main" val="109806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异常处理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exceptions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54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进程间共享管理器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2" y="1337719"/>
            <a:ext cx="10102735" cy="48320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from multiprocessing import Process,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Manager</a:t>
            </a:r>
          </a:p>
          <a:p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def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f1(ns, l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ns.x +=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l.append(2)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def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f2(ns, l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ns.x -=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l.append(3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if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__name__ == '__main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__':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manager = Manager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ns = manager.Namespace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l = manager.list([1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ns.x =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p1 = Process(target=f1, args=(ns, l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p2 = Process(target=f2, args=(ns, l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p1.start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p2.start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p1.join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p2.join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print(ns, l)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9301" y="953221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multiprocessing</a:t>
            </a:r>
            <a:r>
              <a:rPr lang="zh-CN" altLang="en-US"/>
              <a:t>模块还提供了一种更加高级的封装，即用</a:t>
            </a:r>
            <a:r>
              <a:rPr lang="en-US" altLang="zh-CN"/>
              <a:t>Manager</a:t>
            </a:r>
            <a:r>
              <a:rPr lang="zh-CN" altLang="en-US"/>
              <a:t>来创建变量用于进程之间共享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99301" y="6184977"/>
            <a:ext cx="1106809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上面代码涉及到了</a:t>
            </a:r>
            <a:r>
              <a:rPr lang="en-US" altLang="zh-CN"/>
              <a:t>manager.Namespace()</a:t>
            </a:r>
            <a:r>
              <a:rPr lang="zh-CN" altLang="en-US"/>
              <a:t>和</a:t>
            </a:r>
            <a:r>
              <a:rPr lang="en-US" altLang="zh-CN"/>
              <a:t>manager.list()</a:t>
            </a:r>
            <a:r>
              <a:rPr lang="zh-CN" altLang="en-US"/>
              <a:t>两个方法，前者可以通过</a:t>
            </a:r>
            <a:r>
              <a:rPr lang="en-US" altLang="zh-CN"/>
              <a:t>.</a:t>
            </a:r>
            <a:r>
              <a:rPr lang="zh-CN" altLang="en-US"/>
              <a:t>来创建各种变量，后者专门用来创建</a:t>
            </a:r>
            <a:r>
              <a:rPr lang="en-US" altLang="zh-CN"/>
              <a:t>list</a:t>
            </a:r>
            <a:r>
              <a:rPr lang="zh-CN" altLang="en-US"/>
              <a:t>，用</a:t>
            </a:r>
            <a:r>
              <a:rPr lang="en-US" altLang="zh-CN"/>
              <a:t>manager</a:t>
            </a:r>
            <a:r>
              <a:rPr lang="zh-CN" altLang="en-US"/>
              <a:t>方法创建出来的变量可以在不同进程之中修改。</a:t>
            </a:r>
          </a:p>
        </p:txBody>
      </p:sp>
      <p:sp>
        <p:nvSpPr>
          <p:cNvPr id="16" name="矩形 15"/>
          <p:cNvSpPr/>
          <p:nvPr/>
        </p:nvSpPr>
        <p:spPr>
          <a:xfrm>
            <a:off x="6021666" y="4691578"/>
            <a:ext cx="5525291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运行结果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Namespace(x=-1) [1, 2, 3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53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分布式进程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2871" y="1298886"/>
            <a:ext cx="6120475" cy="48320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# master.py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import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random,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time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from multiprocessing.managers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import BaseManager as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bm</a:t>
            </a:r>
          </a:p>
          <a:p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l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</a:p>
          <a:p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def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return_l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return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l</a:t>
            </a:r>
          </a:p>
          <a:p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if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__name__ == '__main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__':</a:t>
            </a:r>
          </a:p>
          <a:p>
            <a:r>
              <a:rPr lang="zh-CN" alt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bm.register('get_l', callable = return_l)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m = bm(address = ('127.0.0.1', 5000), authkey = b'abc')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m.start()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new_l = m.get_l()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while True: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    new = random.randint(0, 100)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    new_l.append(new)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    print('produce {} now all {}'.format(new, new_l))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    time.sleep(2 * random.random())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m.shutdown()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print('master exit')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99301" y="953221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mtClean="0"/>
              <a:t>进程分布在不同主机上</a:t>
            </a:r>
            <a:r>
              <a:rPr lang="en-US" altLang="zh-CN" smtClean="0"/>
              <a:t>: master.py</a:t>
            </a:r>
            <a:r>
              <a:rPr lang="zh-CN" altLang="en-US" smtClean="0"/>
              <a:t>不断生成随机数，</a:t>
            </a:r>
            <a:r>
              <a:rPr lang="en-US" altLang="zh-CN" smtClean="0"/>
              <a:t>task.py</a:t>
            </a:r>
            <a:r>
              <a:rPr lang="zh-CN" altLang="en-US" smtClean="0"/>
              <a:t>不断提取随机数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207778" y="1298885"/>
            <a:ext cx="5918953" cy="31085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# task.py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import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randomimport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time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from multiprocessing.managers import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BaseManager as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bm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if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__name__ == '__main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__':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bm.register('get_l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')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m = bm(address = ('127.0.0.1', 5000), authkey = b'abc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')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m.connect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l = m.get_l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while True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print('drop {}'.format(l.pop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()))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time.sleep(3 * random.random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45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多线程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multiple thread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9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threading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2" y="1337719"/>
            <a:ext cx="10102735" cy="37548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import time, threading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新线程执行的代码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def loop():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print('thread %s is running...' % threading.current_thread().name)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n = 0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while n &lt; 5: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n = n + 1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print('thread %s &gt;&gt;&gt; %s' % (threading.current_thread().name, n))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time.sleep(1)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print('thread %s ended.' % threading.current_thread().name)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print('thread %s is running...' % threading.current_thread().name)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 = threading.Thread(target=loop, name='LoopThread')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t.start()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t.join()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print('thread %s ended.' % threading.current_thread().name)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9301" y="953221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启动一个线程就是把一个函数传入并创建</a:t>
            </a:r>
            <a:r>
              <a:rPr lang="en-US" altLang="zh-CN"/>
              <a:t>Thread</a:t>
            </a:r>
            <a:r>
              <a:rPr lang="zh-CN" altLang="en-US"/>
              <a:t>实例，然后调用</a:t>
            </a:r>
            <a:r>
              <a:rPr lang="en-US" altLang="zh-CN"/>
              <a:t>start()</a:t>
            </a:r>
            <a:r>
              <a:rPr lang="zh-CN" altLang="en-US"/>
              <a:t>开始执行</a:t>
            </a:r>
          </a:p>
        </p:txBody>
      </p:sp>
      <p:sp>
        <p:nvSpPr>
          <p:cNvPr id="6" name="矩形 5"/>
          <p:cNvSpPr/>
          <p:nvPr/>
        </p:nvSpPr>
        <p:spPr>
          <a:xfrm>
            <a:off x="7457063" y="3894136"/>
            <a:ext cx="4291914" cy="2462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运行结果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thread MainThread is running...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thread LoopThread is running...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thread LoopThread &gt;&gt;&gt; 1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thread LoopThread &gt;&gt;&gt; 2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thread LoopThread &gt;&gt;&gt; 3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thread LoopThread &gt;&gt;&gt; 4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thread LoopThread &gt;&gt;&gt; 5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thread LoopThread ended.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thread MainThread ended.</a:t>
            </a:r>
          </a:p>
        </p:txBody>
      </p:sp>
    </p:spTree>
    <p:extLst>
      <p:ext uri="{BB962C8B-B14F-4D97-AF65-F5344CB8AC3E}">
        <p14:creationId xmlns:p14="http://schemas.microsoft.com/office/powerpoint/2010/main" val="256655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线程间互斥</a:t>
            </a:r>
            <a:r>
              <a:rPr lang="en-US" altLang="zh-CN" smtClean="0"/>
              <a:t>Lock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2" y="1337719"/>
            <a:ext cx="10102735" cy="50475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import time, threading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balance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en-US" altLang="zh-CN" sz="1400" smtClean="0">
                <a:solidFill>
                  <a:srgbClr val="FF0000"/>
                </a:solidFill>
                <a:latin typeface="Consolas" panose="020B0609020204030204" pitchFamily="49" charset="0"/>
              </a:rPr>
              <a:t>lock = threading.Lock()</a:t>
            </a:r>
            <a:endParaRPr lang="en-US" altLang="zh-CN" sz="14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def change_it(n):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global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balance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balance = balance + n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balance = balance - n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def run_thread(n):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for i in range(2000000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zh-CN" sz="140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smtClean="0">
                <a:solidFill>
                  <a:srgbClr val="FF0000"/>
                </a:solidFill>
                <a:latin typeface="Consolas" panose="020B0609020204030204" pitchFamily="49" charset="0"/>
              </a:rPr>
              <a:t>       lock.acquire()</a:t>
            </a:r>
            <a:endParaRPr lang="en-US" altLang="zh-CN" sz="14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change_it(n)</a:t>
            </a:r>
          </a:p>
          <a:p>
            <a:r>
              <a:rPr lang="en-US" altLang="zh-CN" sz="140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smtClean="0">
                <a:solidFill>
                  <a:srgbClr val="FF0000"/>
                </a:solidFill>
                <a:latin typeface="Consolas" panose="020B0609020204030204" pitchFamily="49" charset="0"/>
              </a:rPr>
              <a:t>       lock.release()</a:t>
            </a:r>
            <a:endParaRPr lang="en-US" altLang="zh-CN" sz="140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t1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= threading.Thread(target=run_thread, args=(5,))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t2 = threading.Thread(target=run_thread, args=(8,))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t1.start()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t2.start()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t1.join()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t2.join()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print(balance)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99301" y="953221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启动一个线程就是把一个函数传入并创建</a:t>
            </a:r>
            <a:r>
              <a:rPr lang="en-US" altLang="zh-CN"/>
              <a:t>Thread</a:t>
            </a:r>
            <a:r>
              <a:rPr lang="zh-CN" altLang="en-US"/>
              <a:t>实例，然后调用</a:t>
            </a:r>
            <a:r>
              <a:rPr lang="en-US" altLang="zh-CN"/>
              <a:t>start()</a:t>
            </a:r>
            <a:r>
              <a:rPr lang="zh-CN" altLang="en-US"/>
              <a:t>开始执行</a:t>
            </a:r>
          </a:p>
        </p:txBody>
      </p:sp>
    </p:spTree>
    <p:extLst>
      <p:ext uri="{BB962C8B-B14F-4D97-AF65-F5344CB8AC3E}">
        <p14:creationId xmlns:p14="http://schemas.microsoft.com/office/powerpoint/2010/main" val="349979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thread.local() </a:t>
            </a:r>
            <a:r>
              <a:rPr lang="zh-CN" altLang="en-US" smtClean="0"/>
              <a:t>线程局部变量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85002" y="812164"/>
            <a:ext cx="10102735" cy="56938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import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threading, logging, random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logging.basicConfig(level=logging.DEBUG, format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='(%(threadName)-0s) %(message)s',)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def show(d):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try: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val = d.val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except AttributeError: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logging.debug('No value yet')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else: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logging.debug('value=%s', val)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def f(d):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show(d)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d.val = random.randint(1, 100)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show(d)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if __name__ == '__main__':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d = threading.local()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show(d)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d.val = 999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show(d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for i in range(2):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t = threading.Thread(target=f, args=(d,))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t.start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5" name="矩形 14"/>
          <p:cNvSpPr/>
          <p:nvPr/>
        </p:nvSpPr>
        <p:spPr>
          <a:xfrm>
            <a:off x="5536369" y="3039972"/>
            <a:ext cx="6236531" cy="2585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运行结果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MainThread) No value yet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(MainThread) value=999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(Thread-1) No value yet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(Thread-1) value=51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(Thread-2) No value yet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(Thread-2)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value=19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</a:rPr>
              <a:t>Note that local_data.value is not set for any thread until it is set in that thread</a:t>
            </a:r>
            <a:r>
              <a:rPr lang="en-US" altLang="zh-CN" smtClean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endParaRPr lang="en-US" altLang="zh-CN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42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GIL</a:t>
            </a:r>
            <a:r>
              <a:rPr lang="zh-CN" altLang="en-US" smtClean="0"/>
              <a:t>锁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9301" y="1468485"/>
            <a:ext cx="10102735" cy="22467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import threading, multiprocessing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def loop():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x = 0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while True: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x = x ^ 1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for i in range(multiprocessing.cpu_count()):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t = threading.Thread(target=loop)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t.start()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9301" y="3859152"/>
            <a:ext cx="11068090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因为</a:t>
            </a:r>
            <a:r>
              <a:rPr lang="en-US" altLang="zh-CN"/>
              <a:t>Python</a:t>
            </a:r>
            <a:r>
              <a:rPr lang="zh-CN" altLang="en-US"/>
              <a:t>的线程虽然是真正的线程，但解释器执行代码时，有一个</a:t>
            </a:r>
            <a:r>
              <a:rPr lang="en-US" altLang="zh-CN"/>
              <a:t>GIL</a:t>
            </a:r>
            <a:r>
              <a:rPr lang="zh-CN" altLang="en-US"/>
              <a:t>锁：</a:t>
            </a:r>
            <a:r>
              <a:rPr lang="en-US" altLang="zh-CN"/>
              <a:t>Global Interpreter Lock</a:t>
            </a:r>
            <a:r>
              <a:rPr lang="zh-CN" altLang="en-US"/>
              <a:t>，任何</a:t>
            </a:r>
            <a:r>
              <a:rPr lang="en-US" altLang="zh-CN"/>
              <a:t>Python</a:t>
            </a:r>
            <a:r>
              <a:rPr lang="zh-CN" altLang="en-US"/>
              <a:t>线程执行前，必须先获得</a:t>
            </a:r>
            <a:r>
              <a:rPr lang="en-US" altLang="zh-CN"/>
              <a:t>GIL</a:t>
            </a:r>
            <a:r>
              <a:rPr lang="zh-CN" altLang="en-US"/>
              <a:t>锁，然后，每执行</a:t>
            </a:r>
            <a:r>
              <a:rPr lang="en-US" altLang="zh-CN"/>
              <a:t>100</a:t>
            </a:r>
            <a:r>
              <a:rPr lang="zh-CN" altLang="en-US"/>
              <a:t>条字节码，解释器就自动释放</a:t>
            </a:r>
            <a:r>
              <a:rPr lang="en-US" altLang="zh-CN"/>
              <a:t>GIL</a:t>
            </a:r>
            <a:r>
              <a:rPr lang="zh-CN" altLang="en-US"/>
              <a:t>锁，让别的线程有机会执行。这个</a:t>
            </a:r>
            <a:r>
              <a:rPr lang="en-US" altLang="zh-CN"/>
              <a:t>GIL</a:t>
            </a:r>
            <a:r>
              <a:rPr lang="zh-CN" altLang="en-US"/>
              <a:t>全局锁实际上把所有线程的执行代码都给上了锁，所以，多线程在</a:t>
            </a:r>
            <a:r>
              <a:rPr lang="en-US" altLang="zh-CN"/>
              <a:t>Python</a:t>
            </a:r>
            <a:r>
              <a:rPr lang="zh-CN" altLang="en-US"/>
              <a:t>中只能交替执行，即使</a:t>
            </a:r>
            <a:r>
              <a:rPr lang="en-US" altLang="zh-CN"/>
              <a:t>100</a:t>
            </a:r>
            <a:r>
              <a:rPr lang="zh-CN" altLang="en-US"/>
              <a:t>个线程跑在</a:t>
            </a:r>
            <a:r>
              <a:rPr lang="en-US" altLang="zh-CN"/>
              <a:t>100</a:t>
            </a:r>
            <a:r>
              <a:rPr lang="zh-CN" altLang="en-US"/>
              <a:t>核</a:t>
            </a:r>
            <a:r>
              <a:rPr lang="en-US" altLang="zh-CN"/>
              <a:t>CPU</a:t>
            </a:r>
            <a:r>
              <a:rPr lang="zh-CN" altLang="en-US"/>
              <a:t>上，也只能用到</a:t>
            </a:r>
            <a:r>
              <a:rPr lang="en-US" altLang="zh-CN"/>
              <a:t>1</a:t>
            </a:r>
            <a:r>
              <a:rPr lang="zh-CN" altLang="en-US"/>
              <a:t>个核</a:t>
            </a:r>
            <a:r>
              <a:rPr lang="zh-CN" altLang="en-US" smtClean="0"/>
              <a:t>。</a:t>
            </a:r>
            <a:endParaRPr lang="en-US" altLang="zh-CN" smtClean="0"/>
          </a:p>
          <a:p>
            <a:endParaRPr lang="en-US" altLang="zh-CN"/>
          </a:p>
          <a:p>
            <a:r>
              <a:rPr lang="en-US" altLang="zh-CN"/>
              <a:t>GIL</a:t>
            </a:r>
            <a:r>
              <a:rPr lang="zh-CN" altLang="en-US"/>
              <a:t>是</a:t>
            </a:r>
            <a:r>
              <a:rPr lang="en-US" altLang="zh-CN"/>
              <a:t>Python</a:t>
            </a:r>
            <a:r>
              <a:rPr lang="zh-CN" altLang="en-US"/>
              <a:t>解释器设计的历史遗留问题，通常我们用的解释器是官方实现的</a:t>
            </a:r>
            <a:r>
              <a:rPr lang="en-US" altLang="zh-CN"/>
              <a:t>CPython</a:t>
            </a:r>
            <a:r>
              <a:rPr lang="zh-CN" altLang="en-US"/>
              <a:t>，要真正利用多核，除非重写一个不带</a:t>
            </a:r>
            <a:r>
              <a:rPr lang="en-US" altLang="zh-CN"/>
              <a:t>GIL</a:t>
            </a:r>
            <a:r>
              <a:rPr lang="zh-CN" altLang="en-US"/>
              <a:t>的解释器</a:t>
            </a:r>
            <a:r>
              <a:rPr lang="zh-CN" altLang="en-US" smtClean="0"/>
              <a:t>。所以</a:t>
            </a:r>
            <a:r>
              <a:rPr lang="zh-CN" altLang="en-US"/>
              <a:t>，在</a:t>
            </a:r>
            <a:r>
              <a:rPr lang="en-US" altLang="zh-CN"/>
              <a:t>Python</a:t>
            </a:r>
            <a:r>
              <a:rPr lang="zh-CN" altLang="en-US"/>
              <a:t>中，可以使用多线程，但不要指望能有效利用多核。如果一定要通过多线程利用多核，那只能通过</a:t>
            </a:r>
            <a:r>
              <a:rPr lang="en-US" altLang="zh-CN"/>
              <a:t>C</a:t>
            </a:r>
            <a:r>
              <a:rPr lang="zh-CN" altLang="en-US"/>
              <a:t>扩展来实现，不过这样就失去了</a:t>
            </a:r>
            <a:r>
              <a:rPr lang="en-US" altLang="zh-CN"/>
              <a:t>Python</a:t>
            </a:r>
            <a:r>
              <a:rPr lang="zh-CN" altLang="en-US"/>
              <a:t>简单易用的特点</a:t>
            </a:r>
            <a:r>
              <a:rPr lang="zh-CN" altLang="en-US" smtClean="0"/>
              <a:t>。不过也</a:t>
            </a:r>
            <a:r>
              <a:rPr lang="zh-CN" altLang="en-US"/>
              <a:t>不用过于担心，</a:t>
            </a:r>
            <a:r>
              <a:rPr lang="en-US" altLang="zh-CN"/>
              <a:t>Python</a:t>
            </a:r>
            <a:r>
              <a:rPr lang="zh-CN" altLang="en-US"/>
              <a:t>虽然不能利用多线程实现多核任务，但可以通过多进程实现多核任务。多个</a:t>
            </a:r>
            <a:r>
              <a:rPr lang="en-US" altLang="zh-CN"/>
              <a:t>Python</a:t>
            </a:r>
            <a:r>
              <a:rPr lang="zh-CN" altLang="en-US"/>
              <a:t>进程有各自独立的</a:t>
            </a:r>
            <a:r>
              <a:rPr lang="en-US" altLang="zh-CN"/>
              <a:t>GIL</a:t>
            </a:r>
            <a:r>
              <a:rPr lang="zh-CN" altLang="en-US"/>
              <a:t>锁，互不影响。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99301" y="1060633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启动与</a:t>
            </a:r>
            <a:r>
              <a:rPr lang="en-US" altLang="zh-CN"/>
              <a:t>CPU</a:t>
            </a:r>
            <a:r>
              <a:rPr lang="zh-CN" altLang="en-US"/>
              <a:t>核心数量相同的</a:t>
            </a:r>
            <a:r>
              <a:rPr lang="en-US" altLang="zh-CN"/>
              <a:t>N</a:t>
            </a:r>
            <a:r>
              <a:rPr lang="zh-CN" altLang="en-US"/>
              <a:t>个线程，在</a:t>
            </a:r>
            <a:r>
              <a:rPr lang="en-US" altLang="zh-CN"/>
              <a:t>4</a:t>
            </a:r>
            <a:r>
              <a:rPr lang="zh-CN" altLang="en-US"/>
              <a:t>核</a:t>
            </a:r>
            <a:r>
              <a:rPr lang="en-US" altLang="zh-CN"/>
              <a:t>CPU</a:t>
            </a:r>
            <a:r>
              <a:rPr lang="zh-CN" altLang="en-US"/>
              <a:t>上可以监控到</a:t>
            </a:r>
            <a:r>
              <a:rPr lang="en-US" altLang="zh-CN"/>
              <a:t>CPU</a:t>
            </a:r>
            <a:r>
              <a:rPr lang="zh-CN" altLang="en-US"/>
              <a:t>占用率仅有</a:t>
            </a:r>
            <a:r>
              <a:rPr lang="en-US" altLang="zh-CN"/>
              <a:t>102%</a:t>
            </a:r>
            <a:r>
              <a:rPr lang="zh-CN" altLang="en-US"/>
              <a:t>，也就是仅使用了一核。</a:t>
            </a:r>
          </a:p>
        </p:txBody>
      </p:sp>
    </p:spTree>
    <p:extLst>
      <p:ext uri="{BB962C8B-B14F-4D97-AF65-F5344CB8AC3E}">
        <p14:creationId xmlns:p14="http://schemas.microsoft.com/office/powerpoint/2010/main" val="13784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正则表达式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regular expression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14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9303" y="1"/>
            <a:ext cx="10515600" cy="596720"/>
          </a:xfrm>
        </p:spPr>
        <p:txBody>
          <a:bodyPr>
            <a:normAutofit fontScale="90000"/>
          </a:bodyPr>
          <a:lstStyle/>
          <a:p>
            <a:r>
              <a:rPr lang="en-US" altLang="zh-CN" smtClean="0"/>
              <a:t>regex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61507" y="733246"/>
            <a:ext cx="11690793" cy="59093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在正则表达式中，如果直接给出字符，就是精确匹配。用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\d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可以匹配一个数字，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\w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可以匹配一个字母或数字，</a:t>
            </a:r>
            <a:r>
              <a:rPr lang="zh-CN" alt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所以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'00\d'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可以匹配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'007'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，但无法匹配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'00A'</a:t>
            </a:r>
            <a:r>
              <a:rPr lang="zh-CN" alt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；</a:t>
            </a:r>
            <a:endParaRPr lang="zh-CN" alt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'\d\d\d'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可以匹配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'010'</a:t>
            </a:r>
            <a:r>
              <a:rPr lang="zh-CN" alt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；</a:t>
            </a:r>
            <a:endParaRPr lang="zh-CN" alt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'\w\w\d'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可以匹配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'py3'</a:t>
            </a:r>
            <a:r>
              <a:rPr lang="zh-CN" alt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；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可以匹配任意字符，所以</a:t>
            </a:r>
            <a:r>
              <a:rPr lang="zh-CN" alt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：</a:t>
            </a:r>
            <a:endParaRPr lang="zh-CN" alt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'py.'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可以匹配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'pyc'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'pyo'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、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'py!'</a:t>
            </a:r>
            <a:r>
              <a:rPr lang="zh-CN" alt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等等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*表示任意个字符（包括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个），用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表示至少一个字符，用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表示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个或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个字符，用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{n}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表示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n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个字符，用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{n,m}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表示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n-m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个</a:t>
            </a:r>
            <a:r>
              <a:rPr lang="zh-CN" alt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字符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来看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一个复杂的例子：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\d{3}\s+\d{3,8}</a:t>
            </a:r>
            <a:r>
              <a:rPr lang="zh-CN" alt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。我们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来从左到右解读一下：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\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d{3}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表示匹配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个数字，例如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'010'</a:t>
            </a:r>
            <a:r>
              <a:rPr lang="zh-CN" alt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；</a:t>
            </a:r>
            <a:endParaRPr lang="zh-CN" alt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\s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可以匹配一个空格（也包括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Tab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等空白符），所以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\s+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表示至少有一个空格，例如匹配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 '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 '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等</a:t>
            </a:r>
            <a:r>
              <a:rPr lang="zh-CN" alt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；</a:t>
            </a:r>
            <a:endParaRPr lang="zh-CN" alt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\d{3,8}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表示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3-8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个数字，例如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'1234567'</a:t>
            </a:r>
            <a:r>
              <a:rPr lang="zh-CN" alt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。</a:t>
            </a:r>
            <a:endParaRPr lang="zh-CN" alt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综合起来，上面的正则表达式可以匹配以任意个空格隔开的带区号的电话号码</a:t>
            </a:r>
            <a:r>
              <a:rPr lang="zh-CN" alt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。</a:t>
            </a:r>
            <a:endParaRPr lang="zh-CN" alt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如果要匹配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'010-12345'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这样的号码呢？由于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'-'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是特殊字符，在正则表达式中，要用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'\'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转义，所以，上面的正则是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\d{3}\-\d{3,8}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。</a:t>
            </a:r>
          </a:p>
          <a:p>
            <a:endParaRPr lang="zh-CN" alt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但是，仍然无法匹配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'010 - 12345'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，因为带有空格。所以我们需要更复杂的匹配方式。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要做更精确地匹配，可以用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表示范围，比如</a:t>
            </a:r>
            <a:r>
              <a:rPr lang="zh-CN" alt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：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[0-9a-zA-Z\_]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可以匹配一个数字、字母或者下划线</a:t>
            </a:r>
            <a:r>
              <a:rPr lang="zh-CN" alt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；</a:t>
            </a:r>
            <a:endParaRPr lang="zh-CN" alt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[0-9a-zA-Z\_]+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可以匹配至少由一个数字、字母或者下划线组成的字符串，比如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'a100'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'0_Z'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'Py3000'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等等</a:t>
            </a:r>
            <a:r>
              <a:rPr lang="zh-CN" alt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；</a:t>
            </a:r>
            <a:endParaRPr lang="zh-CN" alt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[a-zA-Z\_][0-9a-zA-Z\_]*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可以匹配由字母或下划线开头，后接任意个由一个数字、字母或者下划线组成的字符串，也就是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Python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合法的变量</a:t>
            </a:r>
            <a:r>
              <a:rPr lang="zh-CN" alt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；</a:t>
            </a:r>
            <a:endParaRPr lang="zh-CN" alt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[a-zA-Z\_][0-9a-zA-Z\_]{0, 19}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更精确地限制了变量的长度是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1-20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个字符（前面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个字符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后面最多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19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个字符）</a:t>
            </a:r>
            <a:r>
              <a:rPr lang="zh-CN" alt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。</a:t>
            </a:r>
            <a:endParaRPr lang="zh-CN" alt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A|B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可以匹配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或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，所以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(P|p)ython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可以匹配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'Python'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或者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'python'</a:t>
            </a:r>
            <a:r>
              <a:rPr lang="zh-CN" alt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。</a:t>
            </a:r>
            <a:endParaRPr lang="zh-CN" altLang="en-US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^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表示行的开头，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^\d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表示必须以数字开头</a:t>
            </a:r>
            <a:r>
              <a:rPr lang="zh-CN" alt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。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表示行的结束，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\d$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表示必须以数字结束</a:t>
            </a:r>
            <a:r>
              <a:rPr lang="zh-CN" alt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。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58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</a:t>
            </a:r>
            <a:r>
              <a:rPr lang="zh-CN" altLang="en-US" smtClean="0"/>
              <a:t>模块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2" y="1337719"/>
            <a:ext cx="10102735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s = 'ABC\\-001' # Python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的字符串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对应的正则表达式字符串变成：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# 'ABC\-001'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9302" y="903014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Python</a:t>
            </a:r>
            <a:r>
              <a:rPr lang="zh-CN" altLang="en-US"/>
              <a:t>提供</a:t>
            </a:r>
            <a:r>
              <a:rPr lang="en-US" altLang="zh-CN"/>
              <a:t>re</a:t>
            </a:r>
            <a:r>
              <a:rPr lang="zh-CN" altLang="en-US"/>
              <a:t>模块，包含所有正则表达式的功能。由于</a:t>
            </a:r>
            <a:r>
              <a:rPr lang="en-US" altLang="zh-CN"/>
              <a:t>Python</a:t>
            </a:r>
            <a:r>
              <a:rPr lang="zh-CN" altLang="en-US"/>
              <a:t>的字符串本身也用</a:t>
            </a:r>
            <a:r>
              <a:rPr lang="en-US" altLang="zh-CN"/>
              <a:t>\</a:t>
            </a:r>
            <a:r>
              <a:rPr lang="zh-CN" altLang="en-US"/>
              <a:t>转义，所以要特别注意</a:t>
            </a:r>
          </a:p>
        </p:txBody>
      </p:sp>
      <p:sp>
        <p:nvSpPr>
          <p:cNvPr id="7" name="矩形 6"/>
          <p:cNvSpPr/>
          <p:nvPr/>
        </p:nvSpPr>
        <p:spPr>
          <a:xfrm>
            <a:off x="599302" y="2695462"/>
            <a:ext cx="10102735" cy="11695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import re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re.match(r'^\d{3}\-\d{3,8}$', '010-12345')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&lt;_sre.SRE_Match object; span=(0, 9), match='010-12345'&gt;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re.match(r'^\d{3}\-\d{3,8}$', '010 12345')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9302" y="4053205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match()</a:t>
            </a:r>
            <a:r>
              <a:rPr lang="zh-CN" altLang="en-US"/>
              <a:t>方法判断是否匹配，如果匹配成功，返回一个</a:t>
            </a:r>
            <a:r>
              <a:rPr lang="en-US" altLang="zh-CN"/>
              <a:t>Match</a:t>
            </a:r>
            <a:r>
              <a:rPr lang="zh-CN" altLang="en-US"/>
              <a:t>对象，否则返回</a:t>
            </a:r>
            <a:r>
              <a:rPr lang="en-US" altLang="zh-CN"/>
              <a:t>None</a:t>
            </a:r>
            <a:r>
              <a:rPr lang="zh-CN" altLang="en-US" smtClean="0"/>
              <a:t>。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99302" y="2326130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mtClean="0"/>
              <a:t>建议</a:t>
            </a:r>
            <a:r>
              <a:rPr lang="zh-CN" altLang="en-US"/>
              <a:t>使用</a:t>
            </a:r>
            <a:r>
              <a:rPr lang="en-US" altLang="zh-CN"/>
              <a:t>Python</a:t>
            </a:r>
            <a:r>
              <a:rPr lang="zh-CN" altLang="en-US"/>
              <a:t>的</a:t>
            </a:r>
            <a:r>
              <a:rPr lang="en-US" altLang="zh-CN"/>
              <a:t>r</a:t>
            </a:r>
            <a:r>
              <a:rPr lang="zh-CN" altLang="en-US"/>
              <a:t>前缀，就不用考虑转义的问题</a:t>
            </a:r>
            <a:r>
              <a:rPr lang="zh-CN" altLang="en-US" smtClean="0"/>
              <a:t>了。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99302" y="4467298"/>
            <a:ext cx="10102735" cy="11695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test = '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用户输入的字符串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if re.match(r'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正则表达式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', test):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print('ok')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else: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print('failed')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70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try...except...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2" y="1337719"/>
            <a:ext cx="10102735" cy="28931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def fn(n, d):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try: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    r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= n / d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print('result:', r)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except TypeError as e: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print('TypeError:', e)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except ZeroDivisionError as e: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print('ZeroDivisionError:', e)</a:t>
            </a:r>
          </a:p>
          <a:p>
            <a:r>
              <a:rPr lang="en-US" altLang="zh-CN" sz="1400">
                <a:solidFill>
                  <a:srgbClr val="FF0000"/>
                </a:solidFill>
                <a:latin typeface="Consolas" panose="020B0609020204030204" pitchFamily="49" charset="0"/>
              </a:rPr>
              <a:t>    else:</a:t>
            </a:r>
          </a:p>
          <a:p>
            <a:r>
              <a:rPr lang="en-US" altLang="zh-CN" sz="1400">
                <a:solidFill>
                  <a:srgbClr val="FF0000"/>
                </a:solidFill>
                <a:latin typeface="Consolas" panose="020B0609020204030204" pitchFamily="49" charset="0"/>
              </a:rPr>
              <a:t>        print('no error!')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finally: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print('finally...')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print('END')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9301" y="953221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mtClean="0"/>
              <a:t>异常捕获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99302" y="4449451"/>
            <a:ext cx="10102735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&gt;&gt;&gt; fn('a', 2)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TypeError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: unsupported operand type(s) for /: 'str' and 'int'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finally...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END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99301" y="5622190"/>
            <a:ext cx="10102735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&gt;&gt;&gt; fn(1, 0)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ZeroDivisionError: division by zero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finally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END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99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切分字符串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2" y="1337719"/>
            <a:ext cx="10102735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'a b   c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'.split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(' ')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['a', 'b', '', '', 'c']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9302" y="986366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用正则表达式切分字符串比用固定的字符更</a:t>
            </a:r>
            <a:r>
              <a:rPr lang="zh-CN" altLang="en-US" smtClean="0"/>
              <a:t>灵活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9302" y="2373251"/>
            <a:ext cx="10102735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re.split(r'\s+', 'a b   c')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['a', 'b', 'c']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9302" y="3081137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mtClean="0"/>
              <a:t>识别多种间隔符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99302" y="2003919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mtClean="0"/>
              <a:t>正则表达式</a:t>
            </a:r>
            <a:r>
              <a:rPr lang="zh-CN" altLang="en-US"/>
              <a:t>识别连续的空格</a:t>
            </a:r>
          </a:p>
        </p:txBody>
      </p:sp>
      <p:sp>
        <p:nvSpPr>
          <p:cNvPr id="11" name="矩形 10"/>
          <p:cNvSpPr/>
          <p:nvPr/>
        </p:nvSpPr>
        <p:spPr>
          <a:xfrm>
            <a:off x="599302" y="3495230"/>
            <a:ext cx="10102735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re.split(r'[\s\,]+', 'a,b, c  d')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['a', 'b', 'c', 'd']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99302" y="4255045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mtClean="0"/>
              <a:t>从切片结果中去除空的元素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99302" y="4669138"/>
            <a:ext cx="10102735" cy="11695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re.split(r'[\s\,]+', 'a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,,b,,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c  d')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['a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', '',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'b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', '',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'c', 'd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']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&gt;&gt;&gt; list(filter(None,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re.split(r'[\s\,]+', 'a,,b,, c  d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')))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['a', 'b', 'c', 'd']</a:t>
            </a:r>
          </a:p>
        </p:txBody>
      </p:sp>
    </p:spTree>
    <p:extLst>
      <p:ext uri="{BB962C8B-B14F-4D97-AF65-F5344CB8AC3E}">
        <p14:creationId xmlns:p14="http://schemas.microsoft.com/office/powerpoint/2010/main" val="275703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分组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2" y="1337719"/>
            <a:ext cx="10102735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m = re.match(r'^(\d{3})-(\d{3,8})$', '010-12345')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m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&lt;_sre.SRE_Match object; span=(0, 9), match='010-12345'&gt;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m.group(0)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'010-12345'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m.group(1)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'010'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m.group(2)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'12345'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9302" y="3662368"/>
            <a:ext cx="1106809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^(\d{3})-(\d{3,8})$</a:t>
            </a:r>
            <a:r>
              <a:rPr lang="zh-CN" altLang="en-US"/>
              <a:t>分别定义了两个组，可以直接从匹配的字符串中提取出区号和本地</a:t>
            </a:r>
            <a:r>
              <a:rPr lang="zh-CN" altLang="en-US" smtClean="0"/>
              <a:t>号码。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注意</a:t>
            </a:r>
            <a:r>
              <a:rPr lang="zh-CN" altLang="en-US"/>
              <a:t>到</a:t>
            </a:r>
            <a:r>
              <a:rPr lang="en-US" altLang="zh-CN"/>
              <a:t>group(0)</a:t>
            </a:r>
            <a:r>
              <a:rPr lang="zh-CN" altLang="en-US"/>
              <a:t>永远是原始字符串，</a:t>
            </a:r>
            <a:r>
              <a:rPr lang="en-US" altLang="zh-CN"/>
              <a:t>group(1)</a:t>
            </a:r>
            <a:r>
              <a:rPr lang="zh-CN" altLang="en-US"/>
              <a:t>、</a:t>
            </a:r>
            <a:r>
              <a:rPr lang="en-US" altLang="zh-CN"/>
              <a:t>group(2)……</a:t>
            </a:r>
            <a:r>
              <a:rPr lang="zh-CN" altLang="en-US"/>
              <a:t>表示第</a:t>
            </a: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……</a:t>
            </a:r>
            <a:r>
              <a:rPr lang="zh-CN" altLang="en-US"/>
              <a:t>个子串。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99302" y="968387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正则表达式还有提取子串的强大功能。用</a:t>
            </a:r>
            <a:r>
              <a:rPr lang="en-US" altLang="zh-CN"/>
              <a:t>()</a:t>
            </a:r>
            <a:r>
              <a:rPr lang="zh-CN" altLang="en-US"/>
              <a:t>表示的就是要提取的分组（</a:t>
            </a:r>
            <a:r>
              <a:rPr lang="en-US" altLang="zh-CN"/>
              <a:t>Group</a:t>
            </a:r>
            <a:r>
              <a:rPr lang="zh-CN" altLang="en-US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53605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编译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1" y="1433412"/>
            <a:ext cx="10102735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import re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编译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re_telephone = re.compile(r'^(\d{3})-(\d{3,8})$')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使用：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re_telephone.match('010-12345').groups()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('010', '12345')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&gt;&gt;&gt; re_telephone.match('010-8086').groups()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('010', '8086')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9301" y="953221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如果一个正则表达式要重复</a:t>
            </a:r>
            <a:r>
              <a:rPr lang="zh-CN" altLang="en-US" smtClean="0"/>
              <a:t>使用，可以</a:t>
            </a:r>
            <a:r>
              <a:rPr lang="zh-CN" altLang="en-US"/>
              <a:t>预编译该</a:t>
            </a:r>
            <a:r>
              <a:rPr lang="zh-CN" altLang="en-US" smtClean="0"/>
              <a:t>正则表达式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37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结束</a:t>
            </a:r>
            <a:endParaRPr lang="zh-CN" altLang="en-US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mtClean="0"/>
              <a:t>异常处理</a:t>
            </a:r>
            <a:endParaRPr lang="en-US" altLang="zh-CN" smtClean="0"/>
          </a:p>
          <a:p>
            <a:r>
              <a:rPr lang="en-US" altLang="zh-CN" smtClean="0"/>
              <a:t>IO</a:t>
            </a:r>
            <a:r>
              <a:rPr lang="zh-CN" altLang="en-US" smtClean="0"/>
              <a:t>编程</a:t>
            </a:r>
            <a:endParaRPr lang="en-US" altLang="zh-CN" smtClean="0"/>
          </a:p>
          <a:p>
            <a:r>
              <a:rPr lang="zh-CN" altLang="en-US" smtClean="0"/>
              <a:t>进程和线程</a:t>
            </a:r>
            <a:endParaRPr lang="en-US" altLang="zh-CN" smtClean="0"/>
          </a:p>
          <a:p>
            <a:r>
              <a:rPr lang="zh-CN" altLang="en-US" smtClean="0"/>
              <a:t>正则表达式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18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BaseException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1" y="1609387"/>
            <a:ext cx="10102735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try: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foo()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except ValueError as e: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print('ValueError')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except UnicodeError as e: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print('UnicodeError')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9301" y="953221"/>
            <a:ext cx="1106809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Python</a:t>
            </a:r>
            <a:r>
              <a:rPr lang="zh-CN" altLang="en-US"/>
              <a:t>的错误其实也是</a:t>
            </a:r>
            <a:r>
              <a:rPr lang="en-US" altLang="zh-CN"/>
              <a:t>class</a:t>
            </a:r>
            <a:r>
              <a:rPr lang="zh-CN" altLang="en-US"/>
              <a:t>，所有的错误类型都继承自</a:t>
            </a:r>
            <a:r>
              <a:rPr lang="en-US" altLang="zh-CN"/>
              <a:t>BaseException</a:t>
            </a:r>
            <a:r>
              <a:rPr lang="zh-CN" altLang="en-US"/>
              <a:t>，所以在使用</a:t>
            </a:r>
            <a:r>
              <a:rPr lang="en-US" altLang="zh-CN"/>
              <a:t>except</a:t>
            </a:r>
            <a:r>
              <a:rPr lang="zh-CN" altLang="en-US"/>
              <a:t>时需要注意的是，它不但捕获该类型的错误，还把其子类也“一网打尽”。</a:t>
            </a:r>
          </a:p>
        </p:txBody>
      </p:sp>
      <p:sp>
        <p:nvSpPr>
          <p:cNvPr id="16" name="矩形 15"/>
          <p:cNvSpPr/>
          <p:nvPr/>
        </p:nvSpPr>
        <p:spPr>
          <a:xfrm>
            <a:off x="599301" y="3828108"/>
            <a:ext cx="10102735" cy="28931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BaseException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+-- SystemExit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+-- KeyboardInterrupt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+-- GeneratorExit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+-- Exception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+-- StopIteration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+-- StopAsyncIteration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+-- ArithmeticError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|    +-- FloatingPointError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|    +-- OverflowError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|    +-- ZeroDivisionError</a:t>
            </a:r>
          </a:p>
          <a:p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FF0000"/>
                </a:solidFill>
                <a:latin typeface="Consolas" panose="020B0609020204030204" pitchFamily="49" charset="0"/>
              </a:rPr>
              <a:t>...</a:t>
            </a:r>
            <a:r>
              <a:rPr lang="zh-CN" altLang="en-US" sz="1400" smtClean="0">
                <a:solidFill>
                  <a:srgbClr val="FF0000"/>
                </a:solidFill>
                <a:latin typeface="Consolas" panose="020B0609020204030204" pitchFamily="49" charset="0"/>
              </a:rPr>
              <a:t>更多请查看 </a:t>
            </a:r>
            <a:r>
              <a:rPr lang="en-US" altLang="zh-CN" sz="1400">
                <a:solidFill>
                  <a:srgbClr val="FF0000"/>
                </a:solidFill>
                <a:latin typeface="Consolas" panose="020B0609020204030204" pitchFamily="49" charset="0"/>
              </a:rPr>
              <a:t>https://docs.python.org/3/library/exceptions.html#exception-hierarchy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99301" y="3116101"/>
            <a:ext cx="1106809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第二个</a:t>
            </a:r>
            <a:r>
              <a:rPr lang="en-US" altLang="zh-CN"/>
              <a:t>except</a:t>
            </a:r>
            <a:r>
              <a:rPr lang="zh-CN" altLang="en-US"/>
              <a:t>永远也捕获不到</a:t>
            </a:r>
            <a:r>
              <a:rPr lang="en-US" altLang="zh-CN"/>
              <a:t>UnicodeError</a:t>
            </a:r>
            <a:r>
              <a:rPr lang="zh-CN" altLang="en-US"/>
              <a:t>，因为</a:t>
            </a:r>
            <a:r>
              <a:rPr lang="en-US" altLang="zh-CN"/>
              <a:t>UnicodeError</a:t>
            </a:r>
            <a:r>
              <a:rPr lang="zh-CN" altLang="en-US"/>
              <a:t>是</a:t>
            </a:r>
            <a:r>
              <a:rPr lang="en-US" altLang="zh-CN"/>
              <a:t>ValueError</a:t>
            </a:r>
            <a:r>
              <a:rPr lang="zh-CN" altLang="en-US"/>
              <a:t>的子类，如果有，也被第一个</a:t>
            </a:r>
            <a:r>
              <a:rPr lang="en-US" altLang="zh-CN"/>
              <a:t>except</a:t>
            </a:r>
            <a:r>
              <a:rPr lang="zh-CN" altLang="en-US"/>
              <a:t>给捕获了</a:t>
            </a:r>
            <a:r>
              <a:rPr lang="zh-CN" altLang="en-US" smtClean="0"/>
              <a:t>。</a:t>
            </a:r>
            <a:r>
              <a:rPr lang="en-US" altLang="zh-CN" smtClean="0"/>
              <a:t>Python</a:t>
            </a:r>
            <a:r>
              <a:rPr lang="zh-CN" altLang="en-US"/>
              <a:t>所有的错误都是从</a:t>
            </a:r>
            <a:r>
              <a:rPr lang="en-US" altLang="zh-CN"/>
              <a:t>BaseException</a:t>
            </a:r>
            <a:r>
              <a:rPr lang="zh-CN" altLang="en-US"/>
              <a:t>类派生</a:t>
            </a:r>
            <a:r>
              <a:rPr lang="zh-CN" altLang="en-US" smtClean="0"/>
              <a:t>的。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982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异常调用栈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2" y="1337719"/>
            <a:ext cx="10102735" cy="24622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# err.py: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def foo(s):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return 10 / int(s)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def bar(s):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return foo(s) * 2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def main():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bar('0')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main()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9301" y="953221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如果错误没有被捕获，它就会一直往上抛，最后被</a:t>
            </a:r>
            <a:r>
              <a:rPr lang="en-US" altLang="zh-CN"/>
              <a:t>Python</a:t>
            </a:r>
            <a:r>
              <a:rPr lang="zh-CN" altLang="en-US"/>
              <a:t>解释器捕获，打印一个错误信息，然后程序退出。</a:t>
            </a:r>
          </a:p>
        </p:txBody>
      </p:sp>
      <p:sp>
        <p:nvSpPr>
          <p:cNvPr id="6" name="矩形 5"/>
          <p:cNvSpPr/>
          <p:nvPr/>
        </p:nvSpPr>
        <p:spPr>
          <a:xfrm>
            <a:off x="599302" y="4259261"/>
            <a:ext cx="10102735" cy="24622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$ python3 err.py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Traceback (most recent call last):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File "err.py", line 11, in &lt;module&gt;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main()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File "err.py", line 9, in main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bar('0')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File "err.py", line 6, in bar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return foo(s) * 2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File "err.py", line 3, in foo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return 10 / int(s)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ZeroDivisionError: division by zero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9301" y="3889929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mtClean="0"/>
              <a:t>执行结果</a:t>
            </a:r>
            <a:r>
              <a:rPr lang="zh-CN" altLang="en-US"/>
              <a:t>如下</a:t>
            </a:r>
          </a:p>
        </p:txBody>
      </p:sp>
    </p:spTree>
    <p:extLst>
      <p:ext uri="{BB962C8B-B14F-4D97-AF65-F5344CB8AC3E}">
        <p14:creationId xmlns:p14="http://schemas.microsoft.com/office/powerpoint/2010/main" val="304709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记录</a:t>
            </a:r>
            <a:r>
              <a:rPr lang="zh-CN" altLang="en-US" smtClean="0"/>
              <a:t>异常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2" y="1337719"/>
            <a:ext cx="10102735" cy="37548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# err_logging.py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import 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logging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def foo(s):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return 10 / int(s)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def bar(s):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return foo(s) * 2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def main():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try: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bar('0')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except Exception as e: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logging.exception(e)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main()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print('END')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9301" y="953221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mtClean="0"/>
              <a:t>示例代码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883141" y="4076698"/>
            <a:ext cx="7784250" cy="2462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$ python3 err_logging.py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ERROR:root:division by zero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Traceback (most recent call last):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File "err_logging.py", line 13, in main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bar('0')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File "err_logging.py", line 9, in bar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return foo(s) * 2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File "err_logging.py", line 6, in foo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return 10 / int(s)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ZeroDivisionError: division by zero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END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50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抛</a:t>
            </a:r>
            <a:r>
              <a:rPr lang="zh-CN" altLang="en-US" smtClean="0"/>
              <a:t>出异常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2" y="1337719"/>
            <a:ext cx="10102735" cy="24622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# err_raise.py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class FooError(ValueError):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pass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def foo(s):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n = int(s)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if n==0: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    raise FooError('invalid value: %s' % s)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return 10 / n</a:t>
            </a:r>
          </a:p>
          <a:p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foo('0')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9301" y="953221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如果要抛出错误，</a:t>
            </a:r>
            <a:r>
              <a:rPr lang="zh-CN" altLang="en-US" smtClean="0"/>
              <a:t>首先定义</a:t>
            </a:r>
            <a:r>
              <a:rPr lang="zh-CN" altLang="en-US"/>
              <a:t>一个错误的</a:t>
            </a:r>
            <a:r>
              <a:rPr lang="en-US" altLang="zh-CN"/>
              <a:t>class</a:t>
            </a:r>
            <a:r>
              <a:rPr lang="zh-CN" altLang="en-US"/>
              <a:t>，选择好继承关系，</a:t>
            </a:r>
            <a:r>
              <a:rPr lang="zh-CN" altLang="en-US" smtClean="0"/>
              <a:t>然后用</a:t>
            </a:r>
            <a:r>
              <a:rPr lang="en-US" altLang="zh-CN"/>
              <a:t>raise</a:t>
            </a:r>
            <a:r>
              <a:rPr lang="zh-CN" altLang="en-US"/>
              <a:t>语句抛出一个错误的</a:t>
            </a:r>
            <a:r>
              <a:rPr lang="zh-CN" altLang="en-US" smtClean="0"/>
              <a:t>实例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99302" y="4395787"/>
            <a:ext cx="10102735" cy="16004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$ python3 err_raise.py 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Traceback (most recent call last):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File "err_throw.py", line 11, in &lt;module&gt;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foo('0')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File "err_throw.py", line 8, in foo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raise FooError('invalid value: %s' % s)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__main__.FooError: invalid value: 0</a:t>
            </a:r>
            <a:endParaRPr lang="en-US" altLang="zh-CN" sz="140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99301" y="4011289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mtClean="0"/>
              <a:t>执行跟踪</a:t>
            </a:r>
            <a:r>
              <a:rPr lang="zh-CN" altLang="en-US"/>
              <a:t>到我们自己定义的错误</a:t>
            </a:r>
          </a:p>
        </p:txBody>
      </p:sp>
    </p:spTree>
    <p:extLst>
      <p:ext uri="{BB962C8B-B14F-4D97-AF65-F5344CB8AC3E}">
        <p14:creationId xmlns:p14="http://schemas.microsoft.com/office/powerpoint/2010/main" val="233458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IO</a:t>
            </a:r>
            <a:r>
              <a:rPr lang="zh-CN" altLang="en-US" smtClean="0"/>
              <a:t>编程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Input/Output programming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11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文件读写 </a:t>
            </a:r>
            <a:r>
              <a:rPr lang="en-US" altLang="zh-CN" smtClean="0"/>
              <a:t>- with</a:t>
            </a:r>
            <a:r>
              <a:rPr lang="zh-CN" altLang="en-US" smtClean="0"/>
              <a:t>语句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9301" y="2403802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mtClean="0"/>
              <a:t>使用</a:t>
            </a:r>
            <a:r>
              <a:rPr lang="en-US" altLang="zh-CN" smtClean="0"/>
              <a:t>try</a:t>
            </a:r>
            <a:r>
              <a:rPr lang="zh-CN" altLang="en-US" smtClean="0"/>
              <a:t>捕获异常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9302" y="1337719"/>
            <a:ext cx="10102735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f = open('/Users/michael/test.txt', 'r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')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text = f.read()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f.close()</a:t>
            </a:r>
          </a:p>
        </p:txBody>
      </p:sp>
      <p:sp>
        <p:nvSpPr>
          <p:cNvPr id="11" name="矩形 10"/>
          <p:cNvSpPr/>
          <p:nvPr/>
        </p:nvSpPr>
        <p:spPr>
          <a:xfrm>
            <a:off x="599302" y="2788300"/>
            <a:ext cx="10102735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try: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f = open('/path/to/file', 'r')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print(f.read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f.close()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except: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pass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9301" y="953221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mtClean="0"/>
              <a:t>无异常捕获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99301" y="4500714"/>
            <a:ext cx="110680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mtClean="0"/>
              <a:t>使用</a:t>
            </a:r>
            <a:r>
              <a:rPr lang="en-US" altLang="zh-CN" smtClean="0"/>
              <a:t>with</a:t>
            </a:r>
            <a:r>
              <a:rPr lang="zh-CN" altLang="en-US" smtClean="0"/>
              <a:t>语句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99302" y="4885212"/>
            <a:ext cx="10102735" cy="11695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try:</a:t>
            </a: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with open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('/path/to/file', 'r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') as f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print(f.read</a:t>
            </a:r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except: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pass</a:t>
            </a:r>
            <a:endParaRPr lang="en-US" altLang="zh-CN" sz="14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54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11096</TotalTime>
  <Words>4539</Words>
  <Application>Microsoft Office PowerPoint</Application>
  <PresentationFormat>宽屏</PresentationFormat>
  <Paragraphs>663</Paragraphs>
  <Slides>33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8" baseType="lpstr">
      <vt:lpstr>等线</vt:lpstr>
      <vt:lpstr>等线 Light</vt:lpstr>
      <vt:lpstr>Arial</vt:lpstr>
      <vt:lpstr>Consolas</vt:lpstr>
      <vt:lpstr>Office 主题​​</vt:lpstr>
      <vt:lpstr> 异常处理 IO编程 进程和线程 正则表达式</vt:lpstr>
      <vt:lpstr>异常处理</vt:lpstr>
      <vt:lpstr>try...except...</vt:lpstr>
      <vt:lpstr>BaseException</vt:lpstr>
      <vt:lpstr>异常调用栈</vt:lpstr>
      <vt:lpstr>记录异常</vt:lpstr>
      <vt:lpstr>抛出异常</vt:lpstr>
      <vt:lpstr>IO编程</vt:lpstr>
      <vt:lpstr>文件读写 - with语句</vt:lpstr>
      <vt:lpstr>文本编码</vt:lpstr>
      <vt:lpstr>写文件</vt:lpstr>
      <vt:lpstr>二进制文件</vt:lpstr>
      <vt:lpstr>序列化 - pickle</vt:lpstr>
      <vt:lpstr>序列化 - JSON</vt:lpstr>
      <vt:lpstr>多进程</vt:lpstr>
      <vt:lpstr>multiprocessing</vt:lpstr>
      <vt:lpstr>进程池</vt:lpstr>
      <vt:lpstr>子进程 subprocess</vt:lpstr>
      <vt:lpstr>进程间通信</vt:lpstr>
      <vt:lpstr>进程间共享管理器</vt:lpstr>
      <vt:lpstr>分布式进程</vt:lpstr>
      <vt:lpstr>多线程</vt:lpstr>
      <vt:lpstr>threading</vt:lpstr>
      <vt:lpstr>线程间互斥Lock</vt:lpstr>
      <vt:lpstr>thread.local() 线程局部变量</vt:lpstr>
      <vt:lpstr>GIL锁</vt:lpstr>
      <vt:lpstr>正则表达式</vt:lpstr>
      <vt:lpstr>regex</vt:lpstr>
      <vt:lpstr>re模块</vt:lpstr>
      <vt:lpstr>切分字符串</vt:lpstr>
      <vt:lpstr>分组</vt:lpstr>
      <vt:lpstr>编译</vt:lpstr>
      <vt:lpstr>结束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logging, argparse, datetime</dc:title>
  <dc:creator>pirenjie</dc:creator>
  <cp:lastModifiedBy>皮人杰 PIRENJIE</cp:lastModifiedBy>
  <cp:revision>549</cp:revision>
  <dcterms:created xsi:type="dcterms:W3CDTF">2020-09-08T08:42:53Z</dcterms:created>
  <dcterms:modified xsi:type="dcterms:W3CDTF">2021-09-14T06:22:06Z</dcterms:modified>
</cp:coreProperties>
</file>