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84" r:id="rId17"/>
    <p:sldId id="273" r:id="rId18"/>
    <p:sldId id="274" r:id="rId19"/>
    <p:sldId id="275" r:id="rId20"/>
    <p:sldId id="276" r:id="rId21"/>
    <p:sldId id="277" r:id="rId22"/>
    <p:sldId id="278" r:id="rId23"/>
    <p:sldId id="279" r:id="rId24"/>
    <p:sldId id="280" r:id="rId25"/>
    <p:sldId id="282" r:id="rId26"/>
    <p:sldId id="281"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5082" autoAdjust="0"/>
  </p:normalViewPr>
  <p:slideViewPr>
    <p:cSldViewPr snapToGrid="0">
      <p:cViewPr varScale="1">
        <p:scale>
          <a:sx n="93" d="100"/>
          <a:sy n="93" d="100"/>
        </p:scale>
        <p:origin x="12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9FDB-91F5-4E58-8276-BC9BEBAAFC7B}"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54F0-E8B8-4DF7-AC40-3D8C894579CA}" type="slidenum">
              <a:rPr lang="zh-CN" altLang="en-US" smtClean="0"/>
              <a:t>‹#›</a:t>
            </a:fld>
            <a:endParaRPr lang="zh-CN" altLang="en-US"/>
          </a:p>
        </p:txBody>
      </p:sp>
    </p:spTree>
    <p:extLst>
      <p:ext uri="{BB962C8B-B14F-4D97-AF65-F5344CB8AC3E}">
        <p14:creationId xmlns:p14="http://schemas.microsoft.com/office/powerpoint/2010/main" val="301278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from sanic import Sanic</a:t>
            </a:r>
          </a:p>
          <a:p>
            <a:r>
              <a:rPr lang="en-US" altLang="zh-CN" smtClean="0"/>
              <a:t>from sanic.response import json</a:t>
            </a:r>
          </a:p>
          <a:p>
            <a:endParaRPr lang="en-US" altLang="zh-CN" smtClean="0"/>
          </a:p>
          <a:p>
            <a:r>
              <a:rPr lang="en-US" altLang="zh-CN" smtClean="0"/>
              <a:t>app = Sanic("App Name")</a:t>
            </a:r>
          </a:p>
          <a:p>
            <a:endParaRPr lang="en-US" altLang="zh-CN" smtClean="0"/>
          </a:p>
          <a:p>
            <a:r>
              <a:rPr lang="en-US" altLang="zh-CN" smtClean="0"/>
              <a:t>@app.route("/")</a:t>
            </a:r>
          </a:p>
          <a:p>
            <a:r>
              <a:rPr lang="en-US" altLang="zh-CN" smtClean="0"/>
              <a:t>async def test(request):</a:t>
            </a:r>
          </a:p>
          <a:p>
            <a:r>
              <a:rPr lang="en-US" altLang="zh-CN" smtClean="0"/>
              <a:t>    return json({"hello": "world"})</a:t>
            </a:r>
          </a:p>
          <a:p>
            <a:endParaRPr lang="en-US" altLang="zh-CN" smtClean="0"/>
          </a:p>
          <a:p>
            <a:r>
              <a:rPr lang="en-US" altLang="zh-CN" smtClean="0"/>
              <a:t>if __name__ == "__main__":</a:t>
            </a:r>
          </a:p>
          <a:p>
            <a:r>
              <a:rPr lang="en-US" altLang="zh-CN" smtClean="0"/>
              <a:t>    app.run(host="0.0.0.0", port=8000)</a:t>
            </a:r>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a:t>
            </a:fld>
            <a:endParaRPr lang="zh-CN" altLang="en-US"/>
          </a:p>
        </p:txBody>
      </p:sp>
    </p:spTree>
    <p:extLst>
      <p:ext uri="{BB962C8B-B14F-4D97-AF65-F5344CB8AC3E}">
        <p14:creationId xmlns:p14="http://schemas.microsoft.com/office/powerpoint/2010/main" val="386468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5</a:t>
            </a:fld>
            <a:endParaRPr lang="zh-CN" altLang="en-US"/>
          </a:p>
        </p:txBody>
      </p:sp>
    </p:spTree>
    <p:extLst>
      <p:ext uri="{BB962C8B-B14F-4D97-AF65-F5344CB8AC3E}">
        <p14:creationId xmlns:p14="http://schemas.microsoft.com/office/powerpoint/2010/main" val="386264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If you want to schedule a background task to run after the loop has started, Sanic provides the </a:t>
            </a:r>
            <a:r>
              <a:rPr lang="en-US" altLang="zh-CN" sz="1200" b="0" i="1" kern="1200" smtClean="0">
                <a:solidFill>
                  <a:schemeClr val="tx1"/>
                </a:solidFill>
                <a:effectLst/>
                <a:latin typeface="+mn-lt"/>
                <a:ea typeface="+mn-ea"/>
                <a:cs typeface="+mn-cs"/>
              </a:rPr>
              <a:t>add_task</a:t>
            </a:r>
            <a:r>
              <a:rPr lang="en-US" altLang="zh-CN" sz="1200" b="0" i="0" kern="1200" smtClean="0">
                <a:solidFill>
                  <a:schemeClr val="tx1"/>
                </a:solidFill>
                <a:effectLst/>
                <a:latin typeface="+mn-lt"/>
                <a:ea typeface="+mn-ea"/>
                <a:cs typeface="+mn-cs"/>
              </a:rPr>
              <a:t> method to easily do so.</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Sanic will attempt to automatically inject the app, passing it as an argument to the task.</a:t>
            </a:r>
          </a:p>
          <a:p>
            <a:r>
              <a:rPr lang="en-US" altLang="zh-CN" sz="1200" b="0" i="0" kern="1200" smtClean="0">
                <a:solidFill>
                  <a:schemeClr val="tx1"/>
                </a:solidFill>
                <a:effectLst/>
                <a:latin typeface="+mn-lt"/>
                <a:ea typeface="+mn-ea"/>
                <a:cs typeface="+mn-cs"/>
              </a:rPr>
              <a:t/>
            </a:r>
            <a:br>
              <a:rPr lang="en-US" altLang="zh-CN"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Or you can pass the app explicitly for the same effect.</a:t>
            </a:r>
          </a:p>
        </p:txBody>
      </p:sp>
      <p:sp>
        <p:nvSpPr>
          <p:cNvPr id="4" name="灯片编号占位符 3"/>
          <p:cNvSpPr>
            <a:spLocks noGrp="1"/>
          </p:cNvSpPr>
          <p:nvPr>
            <p:ph type="sldNum" sz="quarter" idx="10"/>
          </p:nvPr>
        </p:nvSpPr>
        <p:spPr/>
        <p:txBody>
          <a:bodyPr/>
          <a:lstStyle/>
          <a:p>
            <a:fld id="{E05754F0-E8B8-4DF7-AC40-3D8C894579CA}" type="slidenum">
              <a:rPr lang="zh-CN" altLang="en-US" smtClean="0"/>
              <a:t>20</a:t>
            </a:fld>
            <a:endParaRPr lang="zh-CN" altLang="en-US"/>
          </a:p>
        </p:txBody>
      </p:sp>
    </p:spTree>
    <p:extLst>
      <p:ext uri="{BB962C8B-B14F-4D97-AF65-F5344CB8AC3E}">
        <p14:creationId xmlns:p14="http://schemas.microsoft.com/office/powerpoint/2010/main" val="367753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24998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16342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5736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87748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723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178796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7713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14702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964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4088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5759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9303" y="0"/>
            <a:ext cx="10515600" cy="95558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9303" y="1133647"/>
            <a:ext cx="10515600" cy="511063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28096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0.0.0.0:800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mekicha/awesome-sani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Web</a:t>
            </a:r>
            <a:r>
              <a:rPr lang="zh-CN" altLang="en-US" smtClean="0"/>
              <a:t>服务框架</a:t>
            </a:r>
            <a:r>
              <a:rPr lang="en-US" altLang="zh-CN" smtClean="0"/>
              <a:t>Sanic</a:t>
            </a:r>
            <a:endParaRPr lang="zh-CN" altLang="en-US"/>
          </a:p>
        </p:txBody>
      </p:sp>
      <p:sp>
        <p:nvSpPr>
          <p:cNvPr id="3" name="副标题 2"/>
          <p:cNvSpPr>
            <a:spLocks noGrp="1"/>
          </p:cNvSpPr>
          <p:nvPr>
            <p:ph type="subTitle" idx="1"/>
          </p:nvPr>
        </p:nvSpPr>
        <p:spPr/>
        <p:txBody>
          <a:bodyPr/>
          <a:lstStyle/>
          <a:p>
            <a:r>
              <a:rPr lang="en-US" altLang="zh-CN" dirty="0" smtClean="0"/>
              <a:t>Python</a:t>
            </a:r>
            <a:r>
              <a:rPr lang="zh-CN" altLang="en-US" smtClean="0"/>
              <a:t>程序设计</a:t>
            </a:r>
            <a:endParaRPr lang="en-US" altLang="zh-CN" dirty="0" smtClean="0"/>
          </a:p>
        </p:txBody>
      </p:sp>
    </p:spTree>
    <p:extLst>
      <p:ext uri="{BB962C8B-B14F-4D97-AF65-F5344CB8AC3E}">
        <p14:creationId xmlns:p14="http://schemas.microsoft.com/office/powerpoint/2010/main" val="55278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Request Data - misc</a:t>
            </a:r>
            <a:endParaRPr lang="zh-CN" altLang="en-US"/>
          </a:p>
        </p:txBody>
      </p:sp>
      <p:sp>
        <p:nvSpPr>
          <p:cNvPr id="3" name="文本框 2"/>
          <p:cNvSpPr txBox="1"/>
          <p:nvPr/>
        </p:nvSpPr>
        <p:spPr>
          <a:xfrm>
            <a:off x="463880" y="955589"/>
            <a:ext cx="11122237" cy="5601533"/>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CN" sz="2000">
                <a:solidFill>
                  <a:srgbClr val="FF0000"/>
                </a:solidFill>
              </a:rPr>
              <a:t>headers (dict) </a:t>
            </a:r>
            <a:r>
              <a:rPr lang="en-US" altLang="zh-CN" sz="2000"/>
              <a:t>- A case-insensitive dictionary that contains the request headers.</a:t>
            </a:r>
          </a:p>
          <a:p>
            <a:pPr marL="285750" indent="-285750">
              <a:buFont typeface="Arial" panose="020B0604020202020204" pitchFamily="34" charset="0"/>
              <a:buChar char="•"/>
            </a:pPr>
            <a:r>
              <a:rPr lang="en-US" altLang="zh-CN" sz="2000" smtClean="0">
                <a:solidFill>
                  <a:srgbClr val="FF0000"/>
                </a:solidFill>
              </a:rPr>
              <a:t>method </a:t>
            </a:r>
            <a:r>
              <a:rPr lang="en-US" altLang="zh-CN" sz="2000">
                <a:solidFill>
                  <a:srgbClr val="FF0000"/>
                </a:solidFill>
              </a:rPr>
              <a:t>(str) </a:t>
            </a:r>
            <a:r>
              <a:rPr lang="en-US" altLang="zh-CN" sz="2000"/>
              <a:t>- HTTP method of the request (ie GET, POST).</a:t>
            </a:r>
          </a:p>
          <a:p>
            <a:pPr marL="285750" indent="-285750">
              <a:buFont typeface="Arial" panose="020B0604020202020204" pitchFamily="34" charset="0"/>
              <a:buChar char="•"/>
            </a:pPr>
            <a:r>
              <a:rPr lang="en-US" altLang="zh-CN" sz="2000" smtClean="0">
                <a:solidFill>
                  <a:srgbClr val="FF0000"/>
                </a:solidFill>
              </a:rPr>
              <a:t>ip </a:t>
            </a:r>
            <a:r>
              <a:rPr lang="en-US" altLang="zh-CN" sz="2000">
                <a:solidFill>
                  <a:srgbClr val="FF0000"/>
                </a:solidFill>
              </a:rPr>
              <a:t>(str) </a:t>
            </a:r>
            <a:r>
              <a:rPr lang="en-US" altLang="zh-CN" sz="2000"/>
              <a:t>- IP address of the requester.</a:t>
            </a:r>
          </a:p>
          <a:p>
            <a:pPr marL="285750" indent="-285750">
              <a:buFont typeface="Arial" panose="020B0604020202020204" pitchFamily="34" charset="0"/>
              <a:buChar char="•"/>
            </a:pPr>
            <a:r>
              <a:rPr lang="en-US" altLang="zh-CN" sz="2000" smtClean="0">
                <a:solidFill>
                  <a:srgbClr val="FF0000"/>
                </a:solidFill>
              </a:rPr>
              <a:t>port </a:t>
            </a:r>
            <a:r>
              <a:rPr lang="en-US" altLang="zh-CN" sz="2000">
                <a:solidFill>
                  <a:srgbClr val="FF0000"/>
                </a:solidFill>
              </a:rPr>
              <a:t>(str)</a:t>
            </a:r>
            <a:r>
              <a:rPr lang="en-US" altLang="zh-CN" sz="2000"/>
              <a:t> - Port address of the requester.</a:t>
            </a:r>
          </a:p>
          <a:p>
            <a:pPr marL="285750" indent="-285750">
              <a:buFont typeface="Arial" panose="020B0604020202020204" pitchFamily="34" charset="0"/>
              <a:buChar char="•"/>
            </a:pPr>
            <a:r>
              <a:rPr lang="en-US" altLang="zh-CN" sz="2000" smtClean="0">
                <a:solidFill>
                  <a:srgbClr val="FF0000"/>
                </a:solidFill>
              </a:rPr>
              <a:t>socket </a:t>
            </a:r>
            <a:r>
              <a:rPr lang="en-US" altLang="zh-CN" sz="2000">
                <a:solidFill>
                  <a:srgbClr val="FF0000"/>
                </a:solidFill>
              </a:rPr>
              <a:t>(tuple) </a:t>
            </a:r>
            <a:r>
              <a:rPr lang="en-US" altLang="zh-CN" sz="2000"/>
              <a:t>- (IP, port) of the requester.</a:t>
            </a:r>
          </a:p>
          <a:p>
            <a:pPr marL="285750" indent="-285750">
              <a:buFont typeface="Arial" panose="020B0604020202020204" pitchFamily="34" charset="0"/>
              <a:buChar char="•"/>
            </a:pPr>
            <a:r>
              <a:rPr lang="en-US" altLang="zh-CN" sz="2000" smtClean="0">
                <a:solidFill>
                  <a:srgbClr val="FF0000"/>
                </a:solidFill>
              </a:rPr>
              <a:t>app</a:t>
            </a:r>
            <a:r>
              <a:rPr lang="en-US" altLang="zh-CN" sz="2000" smtClean="0"/>
              <a:t> </a:t>
            </a:r>
            <a:r>
              <a:rPr lang="en-US" altLang="zh-CN" sz="2000"/>
              <a:t>- a reference to the Sanic application object that is handling this request. This is useful when inside blueprints or other handlers in modules that do not have access to the global app object</a:t>
            </a:r>
            <a:r>
              <a:rPr lang="en-US" altLang="zh-CN" sz="2000" smtClean="0"/>
              <a:t>.</a:t>
            </a:r>
          </a:p>
          <a:p>
            <a:pPr marL="285750" indent="-285750">
              <a:buFont typeface="Arial" panose="020B0604020202020204" pitchFamily="34" charset="0"/>
              <a:buChar char="•"/>
            </a:pPr>
            <a:r>
              <a:rPr lang="en-US" altLang="zh-CN" sz="2000">
                <a:solidFill>
                  <a:srgbClr val="FF0000"/>
                </a:solidFill>
              </a:rPr>
              <a:t>url</a:t>
            </a:r>
            <a:r>
              <a:rPr lang="en-US" altLang="zh-CN" sz="2000"/>
              <a:t>: The full URL of the request, ie: http://localhost:8000/posts/1/?</a:t>
            </a:r>
            <a:r>
              <a:rPr lang="en-US" altLang="zh-CN" sz="2000" smtClean="0"/>
              <a:t>foo=bar</a:t>
            </a:r>
            <a:endParaRPr lang="en-US" altLang="zh-CN" sz="2000"/>
          </a:p>
          <a:p>
            <a:pPr marL="285750" indent="-285750">
              <a:buFont typeface="Arial" panose="020B0604020202020204" pitchFamily="34" charset="0"/>
              <a:buChar char="•"/>
            </a:pPr>
            <a:r>
              <a:rPr lang="en-US" altLang="zh-CN" sz="2000">
                <a:solidFill>
                  <a:srgbClr val="FF0000"/>
                </a:solidFill>
              </a:rPr>
              <a:t>scheme</a:t>
            </a:r>
            <a:r>
              <a:rPr lang="en-US" altLang="zh-CN" sz="2000"/>
              <a:t>: The URL scheme associated with the request: ‘http|https|ws|wss’ or arbitrary value given by the headers</a:t>
            </a:r>
            <a:r>
              <a:rPr lang="en-US" altLang="zh-CN" sz="2000" smtClean="0"/>
              <a:t>.</a:t>
            </a:r>
            <a:endParaRPr lang="en-US" altLang="zh-CN" sz="2000"/>
          </a:p>
          <a:p>
            <a:pPr marL="285750" indent="-285750">
              <a:buFont typeface="Arial" panose="020B0604020202020204" pitchFamily="34" charset="0"/>
              <a:buChar char="•"/>
            </a:pPr>
            <a:r>
              <a:rPr lang="en-US" altLang="zh-CN" sz="2000">
                <a:solidFill>
                  <a:srgbClr val="FF0000"/>
                </a:solidFill>
              </a:rPr>
              <a:t>host</a:t>
            </a:r>
            <a:r>
              <a:rPr lang="en-US" altLang="zh-CN" sz="2000"/>
              <a:t>: The host associated with the request(which in the Host header): </a:t>
            </a:r>
            <a:r>
              <a:rPr lang="en-US" altLang="zh-CN" sz="2000" smtClean="0"/>
              <a:t>localhost:8080</a:t>
            </a:r>
            <a:endParaRPr lang="en-US" altLang="zh-CN" sz="2000"/>
          </a:p>
          <a:p>
            <a:pPr marL="285750" indent="-285750">
              <a:buFont typeface="Arial" panose="020B0604020202020204" pitchFamily="34" charset="0"/>
              <a:buChar char="•"/>
            </a:pPr>
            <a:r>
              <a:rPr lang="en-US" altLang="zh-CN" sz="2000">
                <a:solidFill>
                  <a:srgbClr val="FF0000"/>
                </a:solidFill>
              </a:rPr>
              <a:t>server_name</a:t>
            </a:r>
            <a:r>
              <a:rPr lang="en-US" altLang="zh-CN" sz="2000"/>
              <a:t>: The hostname of the server, without port number. the value is seeked in this order: config.SERVER_NAME, x-forwarded-host header, Request.host</a:t>
            </a:r>
            <a:r>
              <a:rPr lang="en-US" altLang="zh-CN" sz="2000" smtClean="0"/>
              <a:t>()</a:t>
            </a:r>
            <a:endParaRPr lang="en-US" altLang="zh-CN" sz="2000"/>
          </a:p>
          <a:p>
            <a:pPr marL="285750" indent="-285750">
              <a:buFont typeface="Arial" panose="020B0604020202020204" pitchFamily="34" charset="0"/>
              <a:buChar char="•"/>
            </a:pPr>
            <a:r>
              <a:rPr lang="en-US" altLang="zh-CN" sz="2000">
                <a:solidFill>
                  <a:srgbClr val="FF0000"/>
                </a:solidFill>
              </a:rPr>
              <a:t>server_port</a:t>
            </a:r>
            <a:r>
              <a:rPr lang="en-US" altLang="zh-CN" sz="2000"/>
              <a:t>: Like server_name. Seeked in this order: x-forwarded-port header, Request.host(), actual port used by the transport layer socket</a:t>
            </a:r>
            <a:r>
              <a:rPr lang="en-US" altLang="zh-CN" sz="2000" smtClean="0"/>
              <a:t>.</a:t>
            </a:r>
            <a:endParaRPr lang="en-US" altLang="zh-CN" sz="2000"/>
          </a:p>
          <a:p>
            <a:pPr marL="285750" indent="-285750">
              <a:buFont typeface="Arial" panose="020B0604020202020204" pitchFamily="34" charset="0"/>
              <a:buChar char="•"/>
            </a:pPr>
            <a:r>
              <a:rPr lang="en-US" altLang="zh-CN" sz="2000">
                <a:solidFill>
                  <a:srgbClr val="FF0000"/>
                </a:solidFill>
              </a:rPr>
              <a:t>path</a:t>
            </a:r>
            <a:r>
              <a:rPr lang="en-US" altLang="zh-CN" sz="2000"/>
              <a:t>: The path of the request: /posts/1</a:t>
            </a:r>
            <a:r>
              <a:rPr lang="en-US" altLang="zh-CN" sz="2000" smtClean="0"/>
              <a:t>/</a:t>
            </a:r>
            <a:endParaRPr lang="en-US" altLang="zh-CN" sz="2000"/>
          </a:p>
          <a:p>
            <a:pPr marL="285750" indent="-285750">
              <a:buFont typeface="Arial" panose="020B0604020202020204" pitchFamily="34" charset="0"/>
              <a:buChar char="•"/>
            </a:pPr>
            <a:r>
              <a:rPr lang="en-US" altLang="zh-CN" sz="2000">
                <a:solidFill>
                  <a:srgbClr val="FF0000"/>
                </a:solidFill>
              </a:rPr>
              <a:t>query_string</a:t>
            </a:r>
            <a:r>
              <a:rPr lang="en-US" altLang="zh-CN" sz="2000"/>
              <a:t>: The query string of the request: foo=bar or a blank string </a:t>
            </a:r>
            <a:r>
              <a:rPr lang="en-US" altLang="zh-CN" sz="2000" smtClean="0"/>
              <a:t>‘’</a:t>
            </a:r>
            <a:endParaRPr lang="en-US" altLang="zh-CN" sz="2000"/>
          </a:p>
          <a:p>
            <a:pPr marL="285750" indent="-285750">
              <a:buFont typeface="Arial" panose="020B0604020202020204" pitchFamily="34" charset="0"/>
              <a:buChar char="•"/>
            </a:pPr>
            <a:r>
              <a:rPr lang="en-US" altLang="zh-CN" sz="2000" smtClean="0">
                <a:solidFill>
                  <a:srgbClr val="FF0000"/>
                </a:solidFill>
              </a:rPr>
              <a:t>token</a:t>
            </a:r>
            <a:r>
              <a:rPr lang="en-US" altLang="zh-CN" sz="2000"/>
              <a:t>: The value of Authorization header: Basic YWRtaW46YWRtaW4</a:t>
            </a:r>
            <a:r>
              <a:rPr lang="en-US" altLang="zh-CN" sz="2000" smtClean="0"/>
              <a:t>=</a:t>
            </a:r>
            <a:endParaRPr lang="en-US" altLang="zh-CN" sz="2000"/>
          </a:p>
        </p:txBody>
      </p:sp>
    </p:spTree>
    <p:extLst>
      <p:ext uri="{BB962C8B-B14F-4D97-AF65-F5344CB8AC3E}">
        <p14:creationId xmlns:p14="http://schemas.microsoft.com/office/powerpoint/2010/main" val="858972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Response</a:t>
            </a:r>
            <a:endParaRPr lang="zh-CN" altLang="en-US"/>
          </a:p>
        </p:txBody>
      </p:sp>
      <p:sp>
        <p:nvSpPr>
          <p:cNvPr id="3" name="文本框 2"/>
          <p:cNvSpPr txBox="1"/>
          <p:nvPr/>
        </p:nvSpPr>
        <p:spPr>
          <a:xfrm>
            <a:off x="599303" y="1462419"/>
            <a:ext cx="10914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 import response</a:t>
            </a:r>
          </a:p>
          <a:p>
            <a:endParaRPr lang="en-US" altLang="zh-CN" sz="1400">
              <a:latin typeface="Consolas" panose="020B0609020204030204" pitchFamily="49" charset="0"/>
            </a:endParaRPr>
          </a:p>
          <a:p>
            <a:r>
              <a:rPr lang="en-US" altLang="zh-CN" sz="1400">
                <a:latin typeface="Consolas" panose="020B0609020204030204" pitchFamily="49" charset="0"/>
              </a:rPr>
              <a:t>@app.route('/text')</a:t>
            </a:r>
          </a:p>
          <a:p>
            <a:r>
              <a:rPr lang="en-US" altLang="zh-CN" sz="1400" smtClean="0">
                <a:latin typeface="Consolas" panose="020B0609020204030204" pitchFamily="49" charset="0"/>
              </a:rPr>
              <a:t>async def handle_request(request</a:t>
            </a:r>
            <a:r>
              <a:rPr lang="en-US" altLang="zh-CN" sz="1400">
                <a:latin typeface="Consolas" panose="020B0609020204030204" pitchFamily="49" charset="0"/>
              </a:rPr>
              <a:t>):</a:t>
            </a:r>
          </a:p>
          <a:p>
            <a:r>
              <a:rPr lang="en-US" altLang="zh-CN" sz="1400">
                <a:latin typeface="Consolas" panose="020B0609020204030204" pitchFamily="49" charset="0"/>
              </a:rPr>
              <a:t>    return response.text('Hello world!')</a:t>
            </a:r>
            <a:endParaRPr lang="zh-CN" altLang="en-US" sz="1400">
              <a:latin typeface="Consolas" panose="020B0609020204030204" pitchFamily="49" charset="0"/>
            </a:endParaRPr>
          </a:p>
        </p:txBody>
      </p:sp>
      <p:sp>
        <p:nvSpPr>
          <p:cNvPr id="4" name="文本框 3"/>
          <p:cNvSpPr txBox="1"/>
          <p:nvPr/>
        </p:nvSpPr>
        <p:spPr>
          <a:xfrm>
            <a:off x="599303" y="1024338"/>
            <a:ext cx="11545594" cy="369332"/>
          </a:xfrm>
          <a:prstGeom prst="rect">
            <a:avLst/>
          </a:prstGeom>
          <a:noFill/>
          <a:ln>
            <a:noFill/>
          </a:ln>
        </p:spPr>
        <p:txBody>
          <a:bodyPr wrap="square" rtlCol="0">
            <a:spAutoFit/>
          </a:bodyPr>
          <a:lstStyle/>
          <a:p>
            <a:r>
              <a:rPr lang="en-US" altLang="zh-CN" smtClean="0">
                <a:solidFill>
                  <a:srgbClr val="FF0000"/>
                </a:solidFill>
              </a:rPr>
              <a:t>Plain Text</a:t>
            </a:r>
            <a:endParaRPr lang="zh-CN" altLang="en-US"/>
          </a:p>
        </p:txBody>
      </p:sp>
      <p:sp>
        <p:nvSpPr>
          <p:cNvPr id="5" name="文本框 4"/>
          <p:cNvSpPr txBox="1"/>
          <p:nvPr/>
        </p:nvSpPr>
        <p:spPr>
          <a:xfrm>
            <a:off x="599303" y="3285660"/>
            <a:ext cx="10914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 import response</a:t>
            </a:r>
          </a:p>
          <a:p>
            <a:endParaRPr lang="en-US" altLang="zh-CN" sz="1400">
              <a:latin typeface="Consolas" panose="020B0609020204030204" pitchFamily="49" charset="0"/>
            </a:endParaRPr>
          </a:p>
          <a:p>
            <a:r>
              <a:rPr lang="en-US" altLang="zh-CN" sz="1400">
                <a:latin typeface="Consolas" panose="020B0609020204030204" pitchFamily="49" charset="0"/>
              </a:rPr>
              <a:t>@app.route('/html')</a:t>
            </a:r>
          </a:p>
          <a:p>
            <a:r>
              <a:rPr lang="en-US" altLang="zh-CN" sz="1400" smtClean="0">
                <a:latin typeface="Consolas" panose="020B0609020204030204" pitchFamily="49" charset="0"/>
              </a:rPr>
              <a:t>async def </a:t>
            </a:r>
            <a:r>
              <a:rPr lang="en-US" altLang="zh-CN" sz="1400">
                <a:latin typeface="Consolas" panose="020B0609020204030204" pitchFamily="49" charset="0"/>
              </a:rPr>
              <a:t>handle_request(request):</a:t>
            </a:r>
          </a:p>
          <a:p>
            <a:r>
              <a:rPr lang="en-US" altLang="zh-CN" sz="1400">
                <a:latin typeface="Consolas" panose="020B0609020204030204" pitchFamily="49" charset="0"/>
              </a:rPr>
              <a:t>    return response.html('&lt;p&gt;Hello world!&lt;/p&gt;')</a:t>
            </a:r>
            <a:endParaRPr lang="zh-CN" altLang="en-US" sz="1400">
              <a:latin typeface="Consolas" panose="020B0609020204030204" pitchFamily="49" charset="0"/>
            </a:endParaRPr>
          </a:p>
        </p:txBody>
      </p:sp>
      <p:sp>
        <p:nvSpPr>
          <p:cNvPr id="6" name="文本框 5"/>
          <p:cNvSpPr txBox="1"/>
          <p:nvPr/>
        </p:nvSpPr>
        <p:spPr>
          <a:xfrm>
            <a:off x="599303" y="2916328"/>
            <a:ext cx="11545594" cy="369332"/>
          </a:xfrm>
          <a:prstGeom prst="rect">
            <a:avLst/>
          </a:prstGeom>
          <a:noFill/>
          <a:ln>
            <a:noFill/>
          </a:ln>
        </p:spPr>
        <p:txBody>
          <a:bodyPr wrap="square" rtlCol="0">
            <a:spAutoFit/>
          </a:bodyPr>
          <a:lstStyle/>
          <a:p>
            <a:r>
              <a:rPr lang="en-US" altLang="zh-CN" smtClean="0">
                <a:solidFill>
                  <a:srgbClr val="FF0000"/>
                </a:solidFill>
              </a:rPr>
              <a:t>HTML</a:t>
            </a:r>
            <a:endParaRPr lang="zh-CN" altLang="en-US">
              <a:solidFill>
                <a:srgbClr val="FF0000"/>
              </a:solidFill>
            </a:endParaRPr>
          </a:p>
        </p:txBody>
      </p:sp>
      <p:sp>
        <p:nvSpPr>
          <p:cNvPr id="8" name="文本框 7"/>
          <p:cNvSpPr txBox="1"/>
          <p:nvPr/>
        </p:nvSpPr>
        <p:spPr>
          <a:xfrm>
            <a:off x="599303" y="5009209"/>
            <a:ext cx="10914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 import </a:t>
            </a:r>
            <a:r>
              <a:rPr lang="en-US" altLang="zh-CN" sz="1400" smtClean="0">
                <a:latin typeface="Consolas" panose="020B0609020204030204" pitchFamily="49" charset="0"/>
              </a:rPr>
              <a:t>response</a:t>
            </a:r>
            <a:endParaRPr lang="en-US" altLang="zh-CN" sz="1400">
              <a:latin typeface="Consolas" panose="020B0609020204030204" pitchFamily="49" charset="0"/>
            </a:endParaRPr>
          </a:p>
          <a:p>
            <a:endParaRPr lang="en-US" altLang="zh-CN" sz="1400">
              <a:latin typeface="Consolas" panose="020B0609020204030204" pitchFamily="49" charset="0"/>
            </a:endParaRPr>
          </a:p>
          <a:p>
            <a:r>
              <a:rPr lang="en-US" altLang="zh-CN" sz="1400">
                <a:latin typeface="Consolas" panose="020B0609020204030204" pitchFamily="49" charset="0"/>
              </a:rPr>
              <a:t>@app.route('/json')</a:t>
            </a:r>
          </a:p>
          <a:p>
            <a:r>
              <a:rPr lang="en-US" altLang="zh-CN" sz="1400" smtClean="0">
                <a:latin typeface="Consolas" panose="020B0609020204030204" pitchFamily="49" charset="0"/>
              </a:rPr>
              <a:t>async def </a:t>
            </a:r>
            <a:r>
              <a:rPr lang="en-US" altLang="zh-CN" sz="1400">
                <a:latin typeface="Consolas" panose="020B0609020204030204" pitchFamily="49" charset="0"/>
              </a:rPr>
              <a:t>handle_request(request):</a:t>
            </a:r>
          </a:p>
          <a:p>
            <a:r>
              <a:rPr lang="en-US" altLang="zh-CN" sz="1400">
                <a:latin typeface="Consolas" panose="020B0609020204030204" pitchFamily="49" charset="0"/>
              </a:rPr>
              <a:t>    return response.json({'message': 'Hello world!'})</a:t>
            </a:r>
            <a:endParaRPr lang="zh-CN" altLang="en-US" sz="1400">
              <a:latin typeface="Consolas" panose="020B0609020204030204" pitchFamily="49" charset="0"/>
            </a:endParaRPr>
          </a:p>
        </p:txBody>
      </p:sp>
      <p:sp>
        <p:nvSpPr>
          <p:cNvPr id="9" name="文本框 8"/>
          <p:cNvSpPr txBox="1"/>
          <p:nvPr/>
        </p:nvSpPr>
        <p:spPr>
          <a:xfrm>
            <a:off x="599303" y="4639877"/>
            <a:ext cx="11545594" cy="369332"/>
          </a:xfrm>
          <a:prstGeom prst="rect">
            <a:avLst/>
          </a:prstGeom>
          <a:noFill/>
          <a:ln>
            <a:noFill/>
          </a:ln>
        </p:spPr>
        <p:txBody>
          <a:bodyPr wrap="square" rtlCol="0">
            <a:spAutoFit/>
          </a:bodyPr>
          <a:lstStyle/>
          <a:p>
            <a:r>
              <a:rPr lang="en-US" altLang="zh-CN" smtClean="0">
                <a:solidFill>
                  <a:srgbClr val="FF0000"/>
                </a:solidFill>
              </a:rPr>
              <a:t>JSON</a:t>
            </a:r>
            <a:endParaRPr lang="zh-CN" altLang="en-US">
              <a:solidFill>
                <a:srgbClr val="FF0000"/>
              </a:solidFill>
            </a:endParaRPr>
          </a:p>
        </p:txBody>
      </p:sp>
    </p:spTree>
    <p:extLst>
      <p:ext uri="{BB962C8B-B14F-4D97-AF65-F5344CB8AC3E}">
        <p14:creationId xmlns:p14="http://schemas.microsoft.com/office/powerpoint/2010/main" val="4018391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Response</a:t>
            </a:r>
            <a:endParaRPr lang="zh-CN" altLang="en-US"/>
          </a:p>
        </p:txBody>
      </p:sp>
      <p:sp>
        <p:nvSpPr>
          <p:cNvPr id="4" name="文本框 3"/>
          <p:cNvSpPr txBox="1"/>
          <p:nvPr/>
        </p:nvSpPr>
        <p:spPr>
          <a:xfrm>
            <a:off x="599303" y="1462419"/>
            <a:ext cx="10914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 import response</a:t>
            </a:r>
          </a:p>
          <a:p>
            <a:endParaRPr lang="en-US" altLang="zh-CN" sz="1400">
              <a:latin typeface="Consolas" panose="020B0609020204030204" pitchFamily="49" charset="0"/>
            </a:endParaRPr>
          </a:p>
          <a:p>
            <a:r>
              <a:rPr lang="en-US" altLang="zh-CN" sz="1400">
                <a:latin typeface="Consolas" panose="020B0609020204030204" pitchFamily="49" charset="0"/>
              </a:rPr>
              <a:t>@app.route('/file')</a:t>
            </a:r>
          </a:p>
          <a:p>
            <a:r>
              <a:rPr lang="en-US" altLang="zh-CN" sz="1400">
                <a:latin typeface="Consolas" panose="020B0609020204030204" pitchFamily="49" charset="0"/>
              </a:rPr>
              <a:t>async def handle_request(request):</a:t>
            </a:r>
          </a:p>
          <a:p>
            <a:r>
              <a:rPr lang="en-US" altLang="zh-CN" sz="1400">
                <a:latin typeface="Consolas" panose="020B0609020204030204" pitchFamily="49" charset="0"/>
              </a:rPr>
              <a:t>    return await response.file('/srv/www/whatever.png')</a:t>
            </a:r>
            <a:endParaRPr lang="zh-CN" altLang="en-US" sz="1400">
              <a:latin typeface="Consolas" panose="020B0609020204030204" pitchFamily="49" charset="0"/>
            </a:endParaRPr>
          </a:p>
        </p:txBody>
      </p:sp>
      <p:sp>
        <p:nvSpPr>
          <p:cNvPr id="5" name="文本框 4"/>
          <p:cNvSpPr txBox="1"/>
          <p:nvPr/>
        </p:nvSpPr>
        <p:spPr>
          <a:xfrm>
            <a:off x="599303" y="1024338"/>
            <a:ext cx="11545594" cy="369332"/>
          </a:xfrm>
          <a:prstGeom prst="rect">
            <a:avLst/>
          </a:prstGeom>
          <a:noFill/>
          <a:ln>
            <a:noFill/>
          </a:ln>
        </p:spPr>
        <p:txBody>
          <a:bodyPr wrap="square" rtlCol="0">
            <a:spAutoFit/>
          </a:bodyPr>
          <a:lstStyle/>
          <a:p>
            <a:r>
              <a:rPr lang="en-US" altLang="zh-CN" smtClean="0">
                <a:solidFill>
                  <a:srgbClr val="FF0000"/>
                </a:solidFill>
              </a:rPr>
              <a:t>File</a:t>
            </a:r>
            <a:endParaRPr lang="zh-CN" altLang="en-US"/>
          </a:p>
        </p:txBody>
      </p:sp>
      <p:sp>
        <p:nvSpPr>
          <p:cNvPr id="6" name="文本框 5"/>
          <p:cNvSpPr txBox="1"/>
          <p:nvPr/>
        </p:nvSpPr>
        <p:spPr>
          <a:xfrm>
            <a:off x="599303" y="3254048"/>
            <a:ext cx="10914518" cy="1815882"/>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 import response</a:t>
            </a:r>
          </a:p>
          <a:p>
            <a:endParaRPr lang="en-US" altLang="zh-CN" sz="1400">
              <a:latin typeface="Consolas" panose="020B0609020204030204" pitchFamily="49" charset="0"/>
            </a:endParaRPr>
          </a:p>
          <a:p>
            <a:r>
              <a:rPr lang="en-US" altLang="zh-CN" sz="1400">
                <a:latin typeface="Consolas" panose="020B0609020204030204" pitchFamily="49" charset="0"/>
              </a:rPr>
              <a:t>@app.route("/streaming")</a:t>
            </a:r>
          </a:p>
          <a:p>
            <a:r>
              <a:rPr lang="en-US" altLang="zh-CN" sz="1400">
                <a:latin typeface="Consolas" panose="020B0609020204030204" pitchFamily="49" charset="0"/>
              </a:rPr>
              <a:t>async def index(request):</a:t>
            </a:r>
          </a:p>
          <a:p>
            <a:r>
              <a:rPr lang="en-US" altLang="zh-CN" sz="1400">
                <a:latin typeface="Consolas" panose="020B0609020204030204" pitchFamily="49" charset="0"/>
              </a:rPr>
              <a:t>    async def streaming_fn(response):</a:t>
            </a:r>
          </a:p>
          <a:p>
            <a:r>
              <a:rPr lang="en-US" altLang="zh-CN" sz="1400">
                <a:latin typeface="Consolas" panose="020B0609020204030204" pitchFamily="49" charset="0"/>
              </a:rPr>
              <a:t>        await response.write('foo')</a:t>
            </a:r>
          </a:p>
          <a:p>
            <a:r>
              <a:rPr lang="en-US" altLang="zh-CN" sz="1400">
                <a:latin typeface="Consolas" panose="020B0609020204030204" pitchFamily="49" charset="0"/>
              </a:rPr>
              <a:t>        await response.write('bar')</a:t>
            </a:r>
          </a:p>
          <a:p>
            <a:r>
              <a:rPr lang="en-US" altLang="zh-CN" sz="1400">
                <a:latin typeface="Consolas" panose="020B0609020204030204" pitchFamily="49" charset="0"/>
              </a:rPr>
              <a:t>    return response.stream(streaming_fn, content_type='text/plain')</a:t>
            </a:r>
            <a:endParaRPr lang="zh-CN" altLang="en-US" sz="1400">
              <a:latin typeface="Consolas" panose="020B0609020204030204" pitchFamily="49" charset="0"/>
            </a:endParaRPr>
          </a:p>
        </p:txBody>
      </p:sp>
      <p:sp>
        <p:nvSpPr>
          <p:cNvPr id="7" name="文本框 6"/>
          <p:cNvSpPr txBox="1"/>
          <p:nvPr/>
        </p:nvSpPr>
        <p:spPr>
          <a:xfrm>
            <a:off x="599303" y="2815967"/>
            <a:ext cx="11545594" cy="369332"/>
          </a:xfrm>
          <a:prstGeom prst="rect">
            <a:avLst/>
          </a:prstGeom>
          <a:noFill/>
          <a:ln>
            <a:noFill/>
          </a:ln>
        </p:spPr>
        <p:txBody>
          <a:bodyPr wrap="square" rtlCol="0">
            <a:spAutoFit/>
          </a:bodyPr>
          <a:lstStyle/>
          <a:p>
            <a:r>
              <a:rPr lang="en-US" altLang="zh-CN" smtClean="0">
                <a:solidFill>
                  <a:srgbClr val="FF0000"/>
                </a:solidFill>
              </a:rPr>
              <a:t>Streaming</a:t>
            </a:r>
            <a:endParaRPr lang="zh-CN" altLang="en-US"/>
          </a:p>
        </p:txBody>
      </p:sp>
    </p:spTree>
    <p:extLst>
      <p:ext uri="{BB962C8B-B14F-4D97-AF65-F5344CB8AC3E}">
        <p14:creationId xmlns:p14="http://schemas.microsoft.com/office/powerpoint/2010/main" val="103398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Response Streaming</a:t>
            </a:r>
            <a:endParaRPr lang="zh-CN" altLang="en-US"/>
          </a:p>
        </p:txBody>
      </p:sp>
      <p:sp>
        <p:nvSpPr>
          <p:cNvPr id="3" name="文本框 2"/>
          <p:cNvSpPr txBox="1"/>
          <p:nvPr/>
        </p:nvSpPr>
        <p:spPr>
          <a:xfrm>
            <a:off x="599303" y="3365560"/>
            <a:ext cx="10914518" cy="3323987"/>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aiofiles import os as async_os</a:t>
            </a:r>
          </a:p>
          <a:p>
            <a:r>
              <a:rPr lang="en-US" altLang="zh-CN" sz="1400">
                <a:latin typeface="Consolas" panose="020B0609020204030204" pitchFamily="49" charset="0"/>
              </a:rPr>
              <a:t>from sanic.response import file_stream</a:t>
            </a:r>
          </a:p>
          <a:p>
            <a:endParaRPr lang="en-US" altLang="zh-CN" sz="1400">
              <a:latin typeface="Consolas" panose="020B0609020204030204" pitchFamily="49" charset="0"/>
            </a:endParaRPr>
          </a:p>
          <a:p>
            <a:r>
              <a:rPr lang="en-US" altLang="zh-CN" sz="1400">
                <a:latin typeface="Consolas" panose="020B0609020204030204" pitchFamily="49" charset="0"/>
              </a:rPr>
              <a:t>@app.route("/")</a:t>
            </a:r>
          </a:p>
          <a:p>
            <a:r>
              <a:rPr lang="en-US" altLang="zh-CN" sz="1400">
                <a:latin typeface="Consolas" panose="020B0609020204030204" pitchFamily="49" charset="0"/>
              </a:rPr>
              <a:t>async def index(request):</a:t>
            </a:r>
          </a:p>
          <a:p>
            <a:r>
              <a:rPr lang="en-US" altLang="zh-CN" sz="1400">
                <a:latin typeface="Consolas" panose="020B0609020204030204" pitchFamily="49" charset="0"/>
              </a:rPr>
              <a:t>    file_path = "/srv/www/whatever.png"</a:t>
            </a:r>
          </a:p>
          <a:p>
            <a:endParaRPr lang="en-US" altLang="zh-CN" sz="1400">
              <a:latin typeface="Consolas" panose="020B0609020204030204" pitchFamily="49" charset="0"/>
            </a:endParaRPr>
          </a:p>
          <a:p>
            <a:r>
              <a:rPr lang="en-US" altLang="zh-CN" sz="1400">
                <a:latin typeface="Consolas" panose="020B0609020204030204" pitchFamily="49" charset="0"/>
              </a:rPr>
              <a:t>    file_stat = await async_os.stat(file_path)</a:t>
            </a:r>
          </a:p>
          <a:p>
            <a:r>
              <a:rPr lang="en-US" altLang="zh-CN" sz="1400">
                <a:latin typeface="Consolas" panose="020B0609020204030204" pitchFamily="49" charset="0"/>
              </a:rPr>
              <a:t>    headers = {"Content-Length": str(file_stat.st_size)}</a:t>
            </a:r>
          </a:p>
          <a:p>
            <a:endParaRPr lang="en-US" altLang="zh-CN" sz="1400">
              <a:latin typeface="Consolas" panose="020B0609020204030204" pitchFamily="49" charset="0"/>
            </a:endParaRPr>
          </a:p>
          <a:p>
            <a:r>
              <a:rPr lang="en-US" altLang="zh-CN" sz="1400">
                <a:latin typeface="Consolas" panose="020B0609020204030204" pitchFamily="49" charset="0"/>
              </a:rPr>
              <a:t>    return await file_stream(</a:t>
            </a:r>
          </a:p>
          <a:p>
            <a:r>
              <a:rPr lang="en-US" altLang="zh-CN" sz="1400">
                <a:latin typeface="Consolas" panose="020B0609020204030204" pitchFamily="49" charset="0"/>
              </a:rPr>
              <a:t>        file_path,</a:t>
            </a:r>
          </a:p>
          <a:p>
            <a:r>
              <a:rPr lang="en-US" altLang="zh-CN" sz="1400">
                <a:latin typeface="Consolas" panose="020B0609020204030204" pitchFamily="49" charset="0"/>
              </a:rPr>
              <a:t>        headers=headers,</a:t>
            </a:r>
          </a:p>
          <a:p>
            <a:r>
              <a:rPr lang="en-US" altLang="zh-CN" sz="1400">
                <a:latin typeface="Consolas" panose="020B0609020204030204" pitchFamily="49" charset="0"/>
              </a:rPr>
              <a:t>        chunked=False,</a:t>
            </a:r>
          </a:p>
          <a:p>
            <a:r>
              <a:rPr lang="en-US" altLang="zh-CN" sz="1400">
                <a:latin typeface="Consolas" panose="020B0609020204030204" pitchFamily="49" charset="0"/>
              </a:rPr>
              <a:t>    )</a:t>
            </a:r>
            <a:endParaRPr lang="zh-CN" altLang="en-US" sz="1400">
              <a:latin typeface="Consolas" panose="020B0609020204030204" pitchFamily="49" charset="0"/>
            </a:endParaRPr>
          </a:p>
        </p:txBody>
      </p:sp>
      <p:sp>
        <p:nvSpPr>
          <p:cNvPr id="4" name="文本框 3"/>
          <p:cNvSpPr txBox="1"/>
          <p:nvPr/>
        </p:nvSpPr>
        <p:spPr>
          <a:xfrm>
            <a:off x="646406" y="2996228"/>
            <a:ext cx="11545594" cy="369332"/>
          </a:xfrm>
          <a:prstGeom prst="rect">
            <a:avLst/>
          </a:prstGeom>
          <a:noFill/>
          <a:ln>
            <a:noFill/>
          </a:ln>
        </p:spPr>
        <p:txBody>
          <a:bodyPr wrap="square" rtlCol="0">
            <a:spAutoFit/>
          </a:bodyPr>
          <a:lstStyle/>
          <a:p>
            <a:r>
              <a:rPr lang="en-US" altLang="zh-CN" smtClean="0">
                <a:solidFill>
                  <a:srgbClr val="FF0000"/>
                </a:solidFill>
              </a:rPr>
              <a:t>File Streaming</a:t>
            </a:r>
            <a:endParaRPr lang="zh-CN" altLang="en-US"/>
          </a:p>
        </p:txBody>
      </p:sp>
      <p:sp>
        <p:nvSpPr>
          <p:cNvPr id="6" name="文本框 5"/>
          <p:cNvSpPr txBox="1"/>
          <p:nvPr/>
        </p:nvSpPr>
        <p:spPr>
          <a:xfrm>
            <a:off x="599303" y="824623"/>
            <a:ext cx="10914518" cy="203132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@app.route("/")</a:t>
            </a:r>
          </a:p>
          <a:p>
            <a:r>
              <a:rPr lang="en-US" altLang="zh-CN" sz="1400">
                <a:latin typeface="Consolas" panose="020B0609020204030204" pitchFamily="49" charset="0"/>
              </a:rPr>
              <a:t>async def index(request):</a:t>
            </a:r>
          </a:p>
          <a:p>
            <a:r>
              <a:rPr lang="en-US" altLang="zh-CN" sz="1400">
                <a:latin typeface="Consolas" panose="020B0609020204030204" pitchFamily="49" charset="0"/>
              </a:rPr>
              <a:t>    async def stream_from_db(response):</a:t>
            </a:r>
          </a:p>
          <a:p>
            <a:r>
              <a:rPr lang="en-US" altLang="zh-CN" sz="1400">
                <a:latin typeface="Consolas" panose="020B0609020204030204" pitchFamily="49" charset="0"/>
              </a:rPr>
              <a:t>        conn = await asyncpg.connect(database='test')</a:t>
            </a:r>
          </a:p>
          <a:p>
            <a:r>
              <a:rPr lang="en-US" altLang="zh-CN" sz="1400">
                <a:latin typeface="Consolas" panose="020B0609020204030204" pitchFamily="49" charset="0"/>
              </a:rPr>
              <a:t>        async with conn.transaction():</a:t>
            </a:r>
          </a:p>
          <a:p>
            <a:r>
              <a:rPr lang="en-US" altLang="zh-CN" sz="1400">
                <a:latin typeface="Consolas" panose="020B0609020204030204" pitchFamily="49" charset="0"/>
              </a:rPr>
              <a:t>            async for record in conn.cursor('SELECT generate_series(0, 10)'):</a:t>
            </a:r>
          </a:p>
          <a:p>
            <a:r>
              <a:rPr lang="en-US" altLang="zh-CN" sz="1400">
                <a:latin typeface="Consolas" panose="020B0609020204030204" pitchFamily="49" charset="0"/>
              </a:rPr>
              <a:t>                await response.write(record[0])</a:t>
            </a:r>
          </a:p>
          <a:p>
            <a:endParaRPr lang="en-US" altLang="zh-CN" sz="1400">
              <a:latin typeface="Consolas" panose="020B0609020204030204" pitchFamily="49" charset="0"/>
            </a:endParaRPr>
          </a:p>
          <a:p>
            <a:r>
              <a:rPr lang="en-US" altLang="zh-CN" sz="1400">
                <a:latin typeface="Consolas" panose="020B0609020204030204" pitchFamily="49" charset="0"/>
              </a:rPr>
              <a:t>    return stream(stream_from_db)</a:t>
            </a:r>
            <a:endParaRPr lang="zh-CN" altLang="en-US" sz="1400">
              <a:latin typeface="Consolas" panose="020B0609020204030204" pitchFamily="49" charset="0"/>
            </a:endParaRPr>
          </a:p>
        </p:txBody>
      </p:sp>
    </p:spTree>
    <p:extLst>
      <p:ext uri="{BB962C8B-B14F-4D97-AF65-F5344CB8AC3E}">
        <p14:creationId xmlns:p14="http://schemas.microsoft.com/office/powerpoint/2010/main" val="200570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0000"/>
                </a:solidFill>
              </a:rPr>
              <a:t>Request</a:t>
            </a:r>
            <a:r>
              <a:rPr lang="en-US" altLang="zh-CN" smtClean="0"/>
              <a:t> Streaming</a:t>
            </a:r>
            <a:endParaRPr lang="zh-CN" altLang="en-US"/>
          </a:p>
        </p:txBody>
      </p:sp>
      <p:sp>
        <p:nvSpPr>
          <p:cNvPr id="3" name="文本框 2"/>
          <p:cNvSpPr txBox="1"/>
          <p:nvPr/>
        </p:nvSpPr>
        <p:spPr>
          <a:xfrm>
            <a:off x="599303" y="1481004"/>
            <a:ext cx="10914518" cy="267765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a:t>
            </a:r>
            <a:r>
              <a:rPr lang="en-US" altLang="zh-CN" sz="1400" smtClean="0">
                <a:latin typeface="Consolas" panose="020B0609020204030204" pitchFamily="49" charset="0"/>
              </a:rPr>
              <a:t>sanic </a:t>
            </a:r>
            <a:r>
              <a:rPr lang="en-US" altLang="zh-CN" sz="1400">
                <a:latin typeface="Consolas" panose="020B0609020204030204" pitchFamily="49" charset="0"/>
              </a:rPr>
              <a:t>import </a:t>
            </a:r>
            <a:r>
              <a:rPr lang="en-US" altLang="zh-CN" sz="1400" smtClean="0">
                <a:latin typeface="Consolas" panose="020B0609020204030204" pitchFamily="49" charset="0"/>
              </a:rPr>
              <a:t>Sanic</a:t>
            </a:r>
          </a:p>
          <a:p>
            <a:r>
              <a:rPr lang="en-US" altLang="zh-CN" sz="1400" smtClean="0">
                <a:latin typeface="Consolas" panose="020B0609020204030204" pitchFamily="49" charset="0"/>
              </a:rPr>
              <a:t>from sanic.response import stream, text</a:t>
            </a:r>
          </a:p>
          <a:p>
            <a:endParaRPr lang="en-US" altLang="zh-CN" sz="1400">
              <a:latin typeface="Consolas" panose="020B0609020204030204" pitchFamily="49" charset="0"/>
            </a:endParaRPr>
          </a:p>
          <a:p>
            <a:r>
              <a:rPr lang="en-US" altLang="zh-CN" sz="1400" smtClean="0">
                <a:latin typeface="Consolas" panose="020B0609020204030204" pitchFamily="49" charset="0"/>
              </a:rPr>
              <a:t>@app('/put_stream</a:t>
            </a:r>
            <a:r>
              <a:rPr lang="en-US" altLang="zh-CN" sz="1400">
                <a:latin typeface="Consolas" panose="020B0609020204030204" pitchFamily="49" charset="0"/>
              </a:rPr>
              <a:t>', stream=True)</a:t>
            </a:r>
          </a:p>
          <a:p>
            <a:r>
              <a:rPr lang="en-US" altLang="zh-CN" sz="1400">
                <a:latin typeface="Consolas" panose="020B0609020204030204" pitchFamily="49" charset="0"/>
              </a:rPr>
              <a:t>async def </a:t>
            </a:r>
            <a:r>
              <a:rPr lang="en-US" altLang="zh-CN" sz="1400" smtClean="0">
                <a:latin typeface="Consolas" panose="020B0609020204030204" pitchFamily="49" charset="0"/>
              </a:rPr>
              <a:t>app_put_handler(request</a:t>
            </a:r>
            <a:r>
              <a:rPr lang="en-US" altLang="zh-CN" sz="1400">
                <a:latin typeface="Consolas" panose="020B0609020204030204" pitchFamily="49" charset="0"/>
              </a:rPr>
              <a:t>):</a:t>
            </a:r>
          </a:p>
          <a:p>
            <a:r>
              <a:rPr lang="en-US" altLang="zh-CN" sz="1400">
                <a:latin typeface="Consolas" panose="020B0609020204030204" pitchFamily="49" charset="0"/>
              </a:rPr>
              <a:t>    result = ''</a:t>
            </a:r>
          </a:p>
          <a:p>
            <a:r>
              <a:rPr lang="en-US" altLang="zh-CN" sz="1400">
                <a:latin typeface="Consolas" panose="020B0609020204030204" pitchFamily="49" charset="0"/>
              </a:rPr>
              <a:t>    while True:</a:t>
            </a:r>
          </a:p>
          <a:p>
            <a:r>
              <a:rPr lang="en-US" altLang="zh-CN" sz="1400">
                <a:latin typeface="Consolas" panose="020B0609020204030204" pitchFamily="49" charset="0"/>
              </a:rPr>
              <a:t>        body = await request.stream.read()</a:t>
            </a:r>
          </a:p>
          <a:p>
            <a:r>
              <a:rPr lang="en-US" altLang="zh-CN" sz="1400">
                <a:latin typeface="Consolas" panose="020B0609020204030204" pitchFamily="49" charset="0"/>
              </a:rPr>
              <a:t>        if body is None:</a:t>
            </a:r>
          </a:p>
          <a:p>
            <a:r>
              <a:rPr lang="en-US" altLang="zh-CN" sz="1400">
                <a:latin typeface="Consolas" panose="020B0609020204030204" pitchFamily="49" charset="0"/>
              </a:rPr>
              <a:t>            break</a:t>
            </a:r>
          </a:p>
          <a:p>
            <a:r>
              <a:rPr lang="en-US" altLang="zh-CN" sz="1400">
                <a:latin typeface="Consolas" panose="020B0609020204030204" pitchFamily="49" charset="0"/>
              </a:rPr>
              <a:t>        result += body.decode('utf-8').replace('1', 'A')</a:t>
            </a:r>
          </a:p>
          <a:p>
            <a:r>
              <a:rPr lang="en-US" altLang="zh-CN" sz="1400">
                <a:latin typeface="Consolas" panose="020B0609020204030204" pitchFamily="49" charset="0"/>
              </a:rPr>
              <a:t>    return text(result)</a:t>
            </a:r>
          </a:p>
        </p:txBody>
      </p:sp>
      <p:sp>
        <p:nvSpPr>
          <p:cNvPr id="4" name="文本框 3"/>
          <p:cNvSpPr txBox="1"/>
          <p:nvPr/>
        </p:nvSpPr>
        <p:spPr>
          <a:xfrm>
            <a:off x="599303" y="955589"/>
            <a:ext cx="11545594" cy="369332"/>
          </a:xfrm>
          <a:prstGeom prst="rect">
            <a:avLst/>
          </a:prstGeom>
          <a:noFill/>
          <a:ln>
            <a:noFill/>
          </a:ln>
        </p:spPr>
        <p:txBody>
          <a:bodyPr wrap="square" rtlCol="0">
            <a:spAutoFit/>
          </a:bodyPr>
          <a:lstStyle/>
          <a:p>
            <a:r>
              <a:rPr lang="en-US" altLang="zh-CN" smtClean="0">
                <a:solidFill>
                  <a:srgbClr val="FF0000"/>
                </a:solidFill>
              </a:rPr>
              <a:t>Request Streaming</a:t>
            </a:r>
            <a:r>
              <a:rPr lang="zh-CN" altLang="en-US" smtClean="0">
                <a:solidFill>
                  <a:srgbClr val="FF0000"/>
                </a:solidFill>
              </a:rPr>
              <a:t>：以</a:t>
            </a:r>
            <a:r>
              <a:rPr lang="en-US" altLang="zh-CN" smtClean="0">
                <a:solidFill>
                  <a:srgbClr val="FF0000"/>
                </a:solidFill>
              </a:rPr>
              <a:t>stream</a:t>
            </a:r>
            <a:r>
              <a:rPr lang="zh-CN" altLang="en-US" smtClean="0">
                <a:solidFill>
                  <a:srgbClr val="FF0000"/>
                </a:solidFill>
              </a:rPr>
              <a:t>流的方式上传数据</a:t>
            </a:r>
            <a:endParaRPr lang="zh-CN" altLang="en-US"/>
          </a:p>
        </p:txBody>
      </p:sp>
    </p:spTree>
    <p:extLst>
      <p:ext uri="{BB962C8B-B14F-4D97-AF65-F5344CB8AC3E}">
        <p14:creationId xmlns:p14="http://schemas.microsoft.com/office/powerpoint/2010/main" val="384648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Routing</a:t>
            </a:r>
            <a:endParaRPr lang="zh-CN" altLang="en-US"/>
          </a:p>
        </p:txBody>
      </p:sp>
      <p:sp>
        <p:nvSpPr>
          <p:cNvPr id="3" name="文本框 2"/>
          <p:cNvSpPr txBox="1"/>
          <p:nvPr/>
        </p:nvSpPr>
        <p:spPr>
          <a:xfrm>
            <a:off x="599303" y="1324921"/>
            <a:ext cx="10914518" cy="289310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text</a:t>
            </a:r>
          </a:p>
          <a:p>
            <a:endParaRPr lang="en-US" altLang="zh-CN" sz="1400">
              <a:latin typeface="Consolas" panose="020B0609020204030204" pitchFamily="49" charset="0"/>
            </a:endParaRPr>
          </a:p>
          <a:p>
            <a:r>
              <a:rPr lang="en-US" altLang="zh-CN" sz="1400">
                <a:latin typeface="Consolas" panose="020B0609020204030204" pitchFamily="49" charset="0"/>
              </a:rPr>
              <a:t>@app.route('/tag/</a:t>
            </a:r>
            <a:r>
              <a:rPr lang="en-US" altLang="zh-CN" sz="1400">
                <a:solidFill>
                  <a:srgbClr val="FF0000"/>
                </a:solidFill>
                <a:latin typeface="Consolas" panose="020B0609020204030204" pitchFamily="49" charset="0"/>
              </a:rPr>
              <a:t>&lt;tag&gt;</a:t>
            </a:r>
            <a:r>
              <a:rPr lang="en-US" altLang="zh-CN" sz="1400">
                <a:latin typeface="Consolas" panose="020B0609020204030204" pitchFamily="49" charset="0"/>
              </a:rPr>
              <a:t>')</a:t>
            </a:r>
          </a:p>
          <a:p>
            <a:r>
              <a:rPr lang="en-US" altLang="zh-CN" sz="1400">
                <a:latin typeface="Consolas" panose="020B0609020204030204" pitchFamily="49" charset="0"/>
              </a:rPr>
              <a:t>async def tag_handler(request, tag):</a:t>
            </a:r>
          </a:p>
          <a:p>
            <a:r>
              <a:rPr lang="en-US" altLang="zh-CN" sz="1400">
                <a:latin typeface="Consolas" panose="020B0609020204030204" pitchFamily="49" charset="0"/>
              </a:rPr>
              <a:t>    return text('Tag - {}'.format(tag</a:t>
            </a:r>
            <a:r>
              <a:rPr lang="en-US" altLang="zh-CN" sz="1400" smtClean="0">
                <a:latin typeface="Consolas" panose="020B0609020204030204" pitchFamily="49" charset="0"/>
              </a:rPr>
              <a:t>))</a:t>
            </a:r>
          </a:p>
          <a:p>
            <a:endParaRPr lang="en-US" altLang="zh-CN" sz="1400">
              <a:latin typeface="Consolas" panose="020B0609020204030204" pitchFamily="49" charset="0"/>
            </a:endParaRPr>
          </a:p>
          <a:p>
            <a:r>
              <a:rPr lang="en-US" altLang="zh-CN" sz="1400">
                <a:latin typeface="Consolas" panose="020B0609020204030204" pitchFamily="49" charset="0"/>
              </a:rPr>
              <a:t>@app.route('/int/</a:t>
            </a:r>
            <a:r>
              <a:rPr lang="en-US" altLang="zh-CN" sz="1400">
                <a:solidFill>
                  <a:srgbClr val="FF0000"/>
                </a:solidFill>
                <a:latin typeface="Consolas" panose="020B0609020204030204" pitchFamily="49" charset="0"/>
              </a:rPr>
              <a:t>&lt;integer_arg:int&gt;</a:t>
            </a:r>
            <a:r>
              <a:rPr lang="en-US" altLang="zh-CN" sz="1400">
                <a:latin typeface="Consolas" panose="020B0609020204030204" pitchFamily="49" charset="0"/>
              </a:rPr>
              <a:t>')</a:t>
            </a:r>
          </a:p>
          <a:p>
            <a:r>
              <a:rPr lang="en-US" altLang="zh-CN" sz="1400">
                <a:latin typeface="Consolas" panose="020B0609020204030204" pitchFamily="49" charset="0"/>
              </a:rPr>
              <a:t>async def integer_handler(request, integer_arg):</a:t>
            </a:r>
          </a:p>
          <a:p>
            <a:r>
              <a:rPr lang="en-US" altLang="zh-CN" sz="1400">
                <a:latin typeface="Consolas" panose="020B0609020204030204" pitchFamily="49" charset="0"/>
              </a:rPr>
              <a:t>    return text('Integer - {}'.format(integer_arg</a:t>
            </a:r>
            <a:r>
              <a:rPr lang="en-US" altLang="zh-CN" sz="1400" smtClean="0">
                <a:latin typeface="Consolas" panose="020B0609020204030204" pitchFamily="49" charset="0"/>
              </a:rPr>
              <a:t>))</a:t>
            </a:r>
          </a:p>
          <a:p>
            <a:endParaRPr lang="en-US" altLang="zh-CN" sz="1400">
              <a:latin typeface="Consolas" panose="020B0609020204030204" pitchFamily="49" charset="0"/>
            </a:endParaRPr>
          </a:p>
          <a:p>
            <a:r>
              <a:rPr lang="en-US" altLang="zh-CN" sz="1400">
                <a:latin typeface="Consolas" panose="020B0609020204030204" pitchFamily="49" charset="0"/>
              </a:rPr>
              <a:t>@app.route('/person</a:t>
            </a:r>
            <a:r>
              <a:rPr lang="en-US" altLang="zh-CN" sz="1400">
                <a:solidFill>
                  <a:srgbClr val="FF0000"/>
                </a:solidFill>
                <a:latin typeface="Consolas" panose="020B0609020204030204" pitchFamily="49" charset="0"/>
              </a:rPr>
              <a:t>/&lt;name:[A-z]+&gt;</a:t>
            </a:r>
            <a:r>
              <a:rPr lang="en-US" altLang="zh-CN" sz="1400">
                <a:latin typeface="Consolas" panose="020B0609020204030204" pitchFamily="49" charset="0"/>
              </a:rPr>
              <a:t>')</a:t>
            </a:r>
          </a:p>
          <a:p>
            <a:r>
              <a:rPr lang="en-US" altLang="zh-CN" sz="1400">
                <a:latin typeface="Consolas" panose="020B0609020204030204" pitchFamily="49" charset="0"/>
              </a:rPr>
              <a:t>async def person_handler(request, name):</a:t>
            </a:r>
          </a:p>
          <a:p>
            <a:r>
              <a:rPr lang="en-US" altLang="zh-CN" sz="1400">
                <a:latin typeface="Consolas" panose="020B0609020204030204" pitchFamily="49" charset="0"/>
              </a:rPr>
              <a:t>    return text('Person - {}'.format(name))</a:t>
            </a:r>
          </a:p>
        </p:txBody>
      </p:sp>
      <p:sp>
        <p:nvSpPr>
          <p:cNvPr id="4" name="文本框 3"/>
          <p:cNvSpPr txBox="1"/>
          <p:nvPr/>
        </p:nvSpPr>
        <p:spPr>
          <a:xfrm>
            <a:off x="599303" y="955589"/>
            <a:ext cx="11545594" cy="369332"/>
          </a:xfrm>
          <a:prstGeom prst="rect">
            <a:avLst/>
          </a:prstGeom>
          <a:noFill/>
          <a:ln>
            <a:noFill/>
          </a:ln>
        </p:spPr>
        <p:txBody>
          <a:bodyPr wrap="square" rtlCol="0">
            <a:spAutoFit/>
          </a:bodyPr>
          <a:lstStyle/>
          <a:p>
            <a:r>
              <a:rPr lang="en-US" altLang="zh-CN" smtClean="0">
                <a:solidFill>
                  <a:srgbClr val="FF0000"/>
                </a:solidFill>
              </a:rPr>
              <a:t>Request parameters</a:t>
            </a:r>
            <a:endParaRPr lang="zh-CN" altLang="en-US"/>
          </a:p>
        </p:txBody>
      </p:sp>
      <p:sp>
        <p:nvSpPr>
          <p:cNvPr id="6" name="文本框 5"/>
          <p:cNvSpPr txBox="1"/>
          <p:nvPr/>
        </p:nvSpPr>
        <p:spPr>
          <a:xfrm>
            <a:off x="487791" y="4254590"/>
            <a:ext cx="11545594" cy="2308324"/>
          </a:xfrm>
          <a:prstGeom prst="rect">
            <a:avLst/>
          </a:prstGeom>
          <a:noFill/>
          <a:ln>
            <a:noFill/>
          </a:ln>
        </p:spPr>
        <p:txBody>
          <a:bodyPr wrap="square" rtlCol="0">
            <a:spAutoFit/>
          </a:bodyPr>
          <a:lstStyle/>
          <a:p>
            <a:r>
              <a:rPr lang="en-US" altLang="zh-CN" smtClean="0"/>
              <a:t>supported types:</a:t>
            </a:r>
          </a:p>
          <a:p>
            <a:pPr marL="285750" indent="-285750">
              <a:buFont typeface="Arial" panose="020B0604020202020204" pitchFamily="34" charset="0"/>
              <a:buChar char="•"/>
            </a:pPr>
            <a:r>
              <a:rPr lang="en-US" altLang="zh-CN" smtClean="0"/>
              <a:t>string</a:t>
            </a:r>
          </a:p>
          <a:p>
            <a:pPr marL="285750" indent="-285750">
              <a:buFont typeface="Arial" panose="020B0604020202020204" pitchFamily="34" charset="0"/>
              <a:buChar char="•"/>
            </a:pPr>
            <a:r>
              <a:rPr lang="en-US" altLang="zh-CN" smtClean="0"/>
              <a:t>int</a:t>
            </a:r>
          </a:p>
          <a:p>
            <a:pPr marL="285750" indent="-285750">
              <a:buFont typeface="Arial" panose="020B0604020202020204" pitchFamily="34" charset="0"/>
              <a:buChar char="•"/>
            </a:pPr>
            <a:r>
              <a:rPr lang="en-US" altLang="zh-CN" smtClean="0"/>
              <a:t>number</a:t>
            </a:r>
            <a:r>
              <a:rPr lang="zh-CN" altLang="en-US" smtClean="0"/>
              <a:t>：包括整数和浮点数</a:t>
            </a:r>
            <a:endParaRPr lang="en-US" altLang="zh-CN" smtClean="0"/>
          </a:p>
          <a:p>
            <a:pPr marL="285750" indent="-285750">
              <a:buFont typeface="Arial" panose="020B0604020202020204" pitchFamily="34" charset="0"/>
              <a:buChar char="•"/>
            </a:pPr>
            <a:r>
              <a:rPr lang="en-US" altLang="zh-CN" smtClean="0"/>
              <a:t>alpha</a:t>
            </a:r>
            <a:r>
              <a:rPr lang="zh-CN" altLang="en-US" smtClean="0"/>
              <a:t>：只包含字母</a:t>
            </a:r>
            <a:endParaRPr lang="en-US" altLang="zh-CN" smtClean="0"/>
          </a:p>
          <a:p>
            <a:pPr marL="285750" indent="-285750">
              <a:buFont typeface="Arial" panose="020B0604020202020204" pitchFamily="34" charset="0"/>
              <a:buChar char="•"/>
            </a:pPr>
            <a:r>
              <a:rPr lang="en-US" altLang="zh-CN" smtClean="0"/>
              <a:t>path</a:t>
            </a:r>
          </a:p>
          <a:p>
            <a:pPr marL="285750" indent="-285750">
              <a:buFont typeface="Arial" panose="020B0604020202020204" pitchFamily="34" charset="0"/>
              <a:buChar char="•"/>
            </a:pPr>
            <a:r>
              <a:rPr lang="en-US" altLang="zh-CN" smtClean="0"/>
              <a:t>uuid</a:t>
            </a:r>
          </a:p>
          <a:p>
            <a:pPr marL="285750" indent="-285750">
              <a:buFont typeface="Arial" panose="020B0604020202020204" pitchFamily="34" charset="0"/>
              <a:buChar char="•"/>
            </a:pPr>
            <a:r>
              <a:rPr lang="en-US" altLang="zh-CN" smtClean="0"/>
              <a:t>regex expression</a:t>
            </a:r>
            <a:r>
              <a:rPr lang="zh-CN" altLang="en-US" smtClean="0"/>
              <a:t>：正则表达式</a:t>
            </a:r>
            <a:endParaRPr lang="zh-CN" altLang="en-US"/>
          </a:p>
        </p:txBody>
      </p:sp>
    </p:spTree>
    <p:extLst>
      <p:ext uri="{BB962C8B-B14F-4D97-AF65-F5344CB8AC3E}">
        <p14:creationId xmlns:p14="http://schemas.microsoft.com/office/powerpoint/2010/main" val="196974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Routing – HTTP method</a:t>
            </a:r>
            <a:endParaRPr lang="zh-CN" altLang="en-US"/>
          </a:p>
        </p:txBody>
      </p:sp>
      <p:sp>
        <p:nvSpPr>
          <p:cNvPr id="3" name="文本框 2"/>
          <p:cNvSpPr txBox="1"/>
          <p:nvPr/>
        </p:nvSpPr>
        <p:spPr>
          <a:xfrm>
            <a:off x="599303" y="1324921"/>
            <a:ext cx="10914518" cy="203132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text</a:t>
            </a:r>
          </a:p>
          <a:p>
            <a:endParaRPr lang="en-US" altLang="zh-CN" sz="1400">
              <a:latin typeface="Consolas" panose="020B0609020204030204" pitchFamily="49" charset="0"/>
            </a:endParaRPr>
          </a:p>
          <a:p>
            <a:r>
              <a:rPr lang="en-US" altLang="zh-CN" sz="1400">
                <a:latin typeface="Consolas" panose="020B0609020204030204" pitchFamily="49" charset="0"/>
              </a:rPr>
              <a:t>@app.route('/post', methods=['POST'])</a:t>
            </a:r>
          </a:p>
          <a:p>
            <a:r>
              <a:rPr lang="en-US" altLang="zh-CN" sz="1400">
                <a:latin typeface="Consolas" panose="020B0609020204030204" pitchFamily="49" charset="0"/>
              </a:rPr>
              <a:t>async def post_handler(request):</a:t>
            </a:r>
          </a:p>
          <a:p>
            <a:r>
              <a:rPr lang="en-US" altLang="zh-CN" sz="1400">
                <a:latin typeface="Consolas" panose="020B0609020204030204" pitchFamily="49" charset="0"/>
              </a:rPr>
              <a:t>    return text('POST request - {}'.format(request.json))</a:t>
            </a:r>
          </a:p>
          <a:p>
            <a:endParaRPr lang="en-US" altLang="zh-CN" sz="1400">
              <a:latin typeface="Consolas" panose="020B0609020204030204" pitchFamily="49" charset="0"/>
            </a:endParaRPr>
          </a:p>
          <a:p>
            <a:r>
              <a:rPr lang="en-US" altLang="zh-CN" sz="1400">
                <a:latin typeface="Consolas" panose="020B0609020204030204" pitchFamily="49" charset="0"/>
              </a:rPr>
              <a:t>@app.route('/get', methods=['GET'])</a:t>
            </a:r>
          </a:p>
          <a:p>
            <a:r>
              <a:rPr lang="en-US" altLang="zh-CN" sz="1400">
                <a:latin typeface="Consolas" panose="020B0609020204030204" pitchFamily="49" charset="0"/>
              </a:rPr>
              <a:t>async def get_handler(request):</a:t>
            </a:r>
          </a:p>
          <a:p>
            <a:r>
              <a:rPr lang="en-US" altLang="zh-CN" sz="1400">
                <a:latin typeface="Consolas" panose="020B0609020204030204" pitchFamily="49" charset="0"/>
              </a:rPr>
              <a:t>    return text('GET request - {}'.format(request.args))</a:t>
            </a:r>
          </a:p>
        </p:txBody>
      </p:sp>
      <p:sp>
        <p:nvSpPr>
          <p:cNvPr id="4" name="文本框 3"/>
          <p:cNvSpPr txBox="1"/>
          <p:nvPr/>
        </p:nvSpPr>
        <p:spPr>
          <a:xfrm>
            <a:off x="599303" y="955589"/>
            <a:ext cx="11545594" cy="369332"/>
          </a:xfrm>
          <a:prstGeom prst="rect">
            <a:avLst/>
          </a:prstGeom>
          <a:noFill/>
          <a:ln>
            <a:noFill/>
          </a:ln>
        </p:spPr>
        <p:txBody>
          <a:bodyPr wrap="square" rtlCol="0">
            <a:spAutoFit/>
          </a:bodyPr>
          <a:lstStyle/>
          <a:p>
            <a:r>
              <a:rPr lang="en-US" altLang="zh-CN" smtClean="0"/>
              <a:t>HTTP Methods</a:t>
            </a:r>
            <a:endParaRPr lang="zh-CN" altLang="en-US"/>
          </a:p>
        </p:txBody>
      </p:sp>
      <p:sp>
        <p:nvSpPr>
          <p:cNvPr id="7" name="文本框 6"/>
          <p:cNvSpPr txBox="1"/>
          <p:nvPr/>
        </p:nvSpPr>
        <p:spPr>
          <a:xfrm>
            <a:off x="599303" y="4242823"/>
            <a:ext cx="10914518" cy="203132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text</a:t>
            </a:r>
          </a:p>
          <a:p>
            <a:endParaRPr lang="en-US" altLang="zh-CN" sz="1400">
              <a:latin typeface="Consolas" panose="020B0609020204030204" pitchFamily="49" charset="0"/>
            </a:endParaRPr>
          </a:p>
          <a:p>
            <a:r>
              <a:rPr lang="en-US" altLang="zh-CN" sz="1400">
                <a:latin typeface="Consolas" panose="020B0609020204030204" pitchFamily="49" charset="0"/>
              </a:rPr>
              <a:t>@app.post('/post')</a:t>
            </a:r>
          </a:p>
          <a:p>
            <a:r>
              <a:rPr lang="en-US" altLang="zh-CN" sz="1400">
                <a:latin typeface="Consolas" panose="020B0609020204030204" pitchFamily="49" charset="0"/>
              </a:rPr>
              <a:t>async def post_handler(request):</a:t>
            </a:r>
          </a:p>
          <a:p>
            <a:r>
              <a:rPr lang="en-US" altLang="zh-CN" sz="1400">
                <a:latin typeface="Consolas" panose="020B0609020204030204" pitchFamily="49" charset="0"/>
              </a:rPr>
              <a:t>    return text('POST request - {}'.format(request.json))</a:t>
            </a:r>
          </a:p>
          <a:p>
            <a:endParaRPr lang="en-US" altLang="zh-CN" sz="1400">
              <a:latin typeface="Consolas" panose="020B0609020204030204" pitchFamily="49" charset="0"/>
            </a:endParaRPr>
          </a:p>
          <a:p>
            <a:r>
              <a:rPr lang="en-US" altLang="zh-CN" sz="1400">
                <a:latin typeface="Consolas" panose="020B0609020204030204" pitchFamily="49" charset="0"/>
              </a:rPr>
              <a:t>@app.get('/get')</a:t>
            </a:r>
          </a:p>
          <a:p>
            <a:r>
              <a:rPr lang="en-US" altLang="zh-CN" sz="1400">
                <a:latin typeface="Consolas" panose="020B0609020204030204" pitchFamily="49" charset="0"/>
              </a:rPr>
              <a:t>async def get_handler(request):</a:t>
            </a:r>
          </a:p>
          <a:p>
            <a:r>
              <a:rPr lang="en-US" altLang="zh-CN" sz="1400">
                <a:latin typeface="Consolas" panose="020B0609020204030204" pitchFamily="49" charset="0"/>
              </a:rPr>
              <a:t>    return text('GET request - {}'.format(request.args))</a:t>
            </a:r>
          </a:p>
        </p:txBody>
      </p:sp>
      <p:sp>
        <p:nvSpPr>
          <p:cNvPr id="8" name="文本框 7"/>
          <p:cNvSpPr txBox="1"/>
          <p:nvPr/>
        </p:nvSpPr>
        <p:spPr>
          <a:xfrm>
            <a:off x="599303" y="3768109"/>
            <a:ext cx="11545594" cy="369332"/>
          </a:xfrm>
          <a:prstGeom prst="rect">
            <a:avLst/>
          </a:prstGeom>
          <a:noFill/>
          <a:ln>
            <a:noFill/>
          </a:ln>
        </p:spPr>
        <p:txBody>
          <a:bodyPr wrap="square" rtlCol="0">
            <a:spAutoFit/>
          </a:bodyPr>
          <a:lstStyle/>
          <a:p>
            <a:r>
              <a:rPr lang="zh-CN" altLang="en-US" smtClean="0"/>
              <a:t>缩写形式</a:t>
            </a:r>
            <a:endParaRPr lang="zh-CN" altLang="en-US"/>
          </a:p>
        </p:txBody>
      </p:sp>
    </p:spTree>
    <p:extLst>
      <p:ext uri="{BB962C8B-B14F-4D97-AF65-F5344CB8AC3E}">
        <p14:creationId xmlns:p14="http://schemas.microsoft.com/office/powerpoint/2010/main" val="335124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Static Files</a:t>
            </a:r>
            <a:endParaRPr lang="zh-CN" altLang="en-US"/>
          </a:p>
        </p:txBody>
      </p:sp>
      <p:sp>
        <p:nvSpPr>
          <p:cNvPr id="3" name="文本框 2"/>
          <p:cNvSpPr txBox="1"/>
          <p:nvPr/>
        </p:nvSpPr>
        <p:spPr>
          <a:xfrm>
            <a:off x="599303" y="856569"/>
            <a:ext cx="10914518" cy="418576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 Serves files from the static folder to the URL /static</a:t>
            </a:r>
          </a:p>
          <a:p>
            <a:r>
              <a:rPr lang="en-US" altLang="zh-CN" sz="1400">
                <a:latin typeface="Consolas" panose="020B0609020204030204" pitchFamily="49" charset="0"/>
              </a:rPr>
              <a:t>app.static('/static', './static</a:t>
            </a:r>
            <a:r>
              <a:rPr lang="en-US" altLang="zh-CN" sz="1400" smtClean="0">
                <a:latin typeface="Consolas" panose="020B0609020204030204" pitchFamily="49" charset="0"/>
              </a:rPr>
              <a:t>')</a:t>
            </a:r>
          </a:p>
          <a:p>
            <a:endParaRPr lang="en-US" altLang="zh-CN" sz="1400">
              <a:latin typeface="Consolas" panose="020B0609020204030204" pitchFamily="49" charset="0"/>
            </a:endParaRPr>
          </a:p>
          <a:p>
            <a:r>
              <a:rPr lang="en-US" altLang="zh-CN" sz="1400">
                <a:latin typeface="Consolas" panose="020B0609020204030204" pitchFamily="49" charset="0"/>
              </a:rPr>
              <a:t># use url_for to build the url, name defaults to 'static' and can be ignored</a:t>
            </a:r>
          </a:p>
          <a:p>
            <a:r>
              <a:rPr lang="en-US" altLang="zh-CN" sz="1400">
                <a:latin typeface="Consolas" panose="020B0609020204030204" pitchFamily="49" charset="0"/>
              </a:rPr>
              <a:t>app.url_for('static', filename='file.txt') == '/static/file.txt'</a:t>
            </a:r>
          </a:p>
          <a:p>
            <a:r>
              <a:rPr lang="en-US" altLang="zh-CN" sz="1400">
                <a:latin typeface="Consolas" panose="020B0609020204030204" pitchFamily="49" charset="0"/>
              </a:rPr>
              <a:t>app.url_for('static', name='static', filename='file.txt') == '/static/file.txt'</a:t>
            </a:r>
          </a:p>
          <a:p>
            <a:endParaRPr lang="en-US" altLang="zh-CN" sz="1400">
              <a:latin typeface="Consolas" panose="020B0609020204030204" pitchFamily="49" charset="0"/>
            </a:endParaRPr>
          </a:p>
          <a:p>
            <a:r>
              <a:rPr lang="en-US" altLang="zh-CN" sz="1400">
                <a:latin typeface="Consolas" panose="020B0609020204030204" pitchFamily="49" charset="0"/>
              </a:rPr>
              <a:t># Serves the file /home/ubuntu/test.png when the URL /</a:t>
            </a:r>
            <a:r>
              <a:rPr lang="en-US" altLang="zh-CN" sz="1400" smtClean="0">
                <a:latin typeface="Consolas" panose="020B0609020204030204" pitchFamily="49" charset="0"/>
              </a:rPr>
              <a:t>the_best.png is </a:t>
            </a:r>
            <a:r>
              <a:rPr lang="en-US" altLang="zh-CN" sz="1400">
                <a:latin typeface="Consolas" panose="020B0609020204030204" pitchFamily="49" charset="0"/>
              </a:rPr>
              <a:t>requested</a:t>
            </a:r>
          </a:p>
          <a:p>
            <a:r>
              <a:rPr lang="en-US" altLang="zh-CN" sz="1400">
                <a:latin typeface="Consolas" panose="020B0609020204030204" pitchFamily="49" charset="0"/>
              </a:rPr>
              <a:t>app.static('/the_best.png', '/home/ubuntu/test.png', name='best_png')</a:t>
            </a:r>
          </a:p>
          <a:p>
            <a:endParaRPr lang="en-US" altLang="zh-CN" sz="1400">
              <a:latin typeface="Consolas" panose="020B0609020204030204" pitchFamily="49" charset="0"/>
            </a:endParaRPr>
          </a:p>
          <a:p>
            <a:r>
              <a:rPr lang="en-US" altLang="zh-CN" sz="1400">
                <a:latin typeface="Consolas" panose="020B0609020204030204" pitchFamily="49" charset="0"/>
              </a:rPr>
              <a:t># you can use url_for to build the static file url</a:t>
            </a:r>
          </a:p>
          <a:p>
            <a:r>
              <a:rPr lang="en-US" altLang="zh-CN" sz="1400">
                <a:latin typeface="Consolas" panose="020B0609020204030204" pitchFamily="49" charset="0"/>
              </a:rPr>
              <a:t># you can ignore name and filename parameters if you don't define it</a:t>
            </a:r>
          </a:p>
          <a:p>
            <a:r>
              <a:rPr lang="en-US" altLang="zh-CN" sz="1400">
                <a:latin typeface="Consolas" panose="020B0609020204030204" pitchFamily="49" charset="0"/>
              </a:rPr>
              <a:t>app.url_for('static', name='best_png') == '/the_best.png'</a:t>
            </a:r>
          </a:p>
          <a:p>
            <a:r>
              <a:rPr lang="en-US" altLang="zh-CN" sz="1400">
                <a:latin typeface="Consolas" panose="020B0609020204030204" pitchFamily="49" charset="0"/>
              </a:rPr>
              <a:t>app.url_for('static', name='best_png', filename='any') == '/the_best.png'</a:t>
            </a:r>
          </a:p>
          <a:p>
            <a:endParaRPr lang="en-US" altLang="zh-CN" sz="1400">
              <a:latin typeface="Consolas" panose="020B0609020204030204" pitchFamily="49" charset="0"/>
            </a:endParaRPr>
          </a:p>
          <a:p>
            <a:r>
              <a:rPr lang="en-US" altLang="zh-CN" sz="1400">
                <a:latin typeface="Consolas" panose="020B0609020204030204" pitchFamily="49" charset="0"/>
              </a:rPr>
              <a:t># you need define the name for other static files</a:t>
            </a:r>
          </a:p>
          <a:p>
            <a:r>
              <a:rPr lang="en-US" altLang="zh-CN" sz="1400">
                <a:latin typeface="Consolas" panose="020B0609020204030204" pitchFamily="49" charset="0"/>
              </a:rPr>
              <a:t>app.static('/another.png', '/home/ubuntu/another.png', name='another')</a:t>
            </a:r>
          </a:p>
          <a:p>
            <a:r>
              <a:rPr lang="en-US" altLang="zh-CN" sz="1400">
                <a:latin typeface="Consolas" panose="020B0609020204030204" pitchFamily="49" charset="0"/>
              </a:rPr>
              <a:t>app.url_for('static', name='another') == '/another.png'</a:t>
            </a:r>
          </a:p>
          <a:p>
            <a:r>
              <a:rPr lang="en-US" altLang="zh-CN" sz="1400">
                <a:latin typeface="Consolas" panose="020B0609020204030204" pitchFamily="49" charset="0"/>
              </a:rPr>
              <a:t>app.url_for('static', name='another', filename='any') == '/another.png'</a:t>
            </a:r>
          </a:p>
        </p:txBody>
      </p:sp>
    </p:spTree>
    <p:extLst>
      <p:ext uri="{BB962C8B-B14F-4D97-AF65-F5344CB8AC3E}">
        <p14:creationId xmlns:p14="http://schemas.microsoft.com/office/powerpoint/2010/main" val="243617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Exceptions</a:t>
            </a:r>
            <a:endParaRPr lang="zh-CN" altLang="en-US"/>
          </a:p>
        </p:txBody>
      </p:sp>
      <p:sp>
        <p:nvSpPr>
          <p:cNvPr id="3" name="文本框 2"/>
          <p:cNvSpPr txBox="1"/>
          <p:nvPr/>
        </p:nvSpPr>
        <p:spPr>
          <a:xfrm>
            <a:off x="646406" y="1209783"/>
            <a:ext cx="10914518" cy="246221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sanic.exceptions import ServerError</a:t>
            </a:r>
          </a:p>
          <a:p>
            <a:endParaRPr lang="en-US" altLang="zh-CN" sz="1400">
              <a:latin typeface="Consolas" panose="020B0609020204030204" pitchFamily="49" charset="0"/>
            </a:endParaRPr>
          </a:p>
          <a:p>
            <a:r>
              <a:rPr lang="en-US" altLang="zh-CN" sz="1400">
                <a:latin typeface="Consolas" panose="020B0609020204030204" pitchFamily="49" charset="0"/>
              </a:rPr>
              <a:t>@app.route('/killme')</a:t>
            </a:r>
          </a:p>
          <a:p>
            <a:r>
              <a:rPr lang="en-US" altLang="zh-CN" sz="1400">
                <a:latin typeface="Consolas" panose="020B0609020204030204" pitchFamily="49" charset="0"/>
              </a:rPr>
              <a:t>async def i_am_ready_to_die(request):</a:t>
            </a:r>
          </a:p>
          <a:p>
            <a:r>
              <a:rPr lang="en-US" altLang="zh-CN" sz="1400">
                <a:latin typeface="Consolas" panose="020B0609020204030204" pitchFamily="49" charset="0"/>
              </a:rPr>
              <a:t>    raise ServerError("Something bad happened", status_code=500</a:t>
            </a:r>
            <a:r>
              <a:rPr lang="en-US" altLang="zh-CN" sz="1400" smtClean="0">
                <a:latin typeface="Consolas" panose="020B0609020204030204" pitchFamily="49" charset="0"/>
              </a:rPr>
              <a:t>)</a:t>
            </a:r>
          </a:p>
          <a:p>
            <a:endParaRPr lang="en-US" altLang="zh-CN" sz="1400">
              <a:latin typeface="Consolas" panose="020B0609020204030204" pitchFamily="49" charset="0"/>
            </a:endParaRPr>
          </a:p>
          <a:p>
            <a:r>
              <a:rPr lang="en-US" altLang="zh-CN" sz="1400">
                <a:latin typeface="Consolas" panose="020B0609020204030204" pitchFamily="49" charset="0"/>
              </a:rPr>
              <a:t>@app.route('/youshallnotpass')</a:t>
            </a:r>
          </a:p>
          <a:p>
            <a:r>
              <a:rPr lang="en-US" altLang="zh-CN" sz="1400">
                <a:latin typeface="Consolas" panose="020B0609020204030204" pitchFamily="49" charset="0"/>
              </a:rPr>
              <a:t>async def no_no(request):</a:t>
            </a:r>
          </a:p>
          <a:p>
            <a:r>
              <a:rPr lang="en-US" altLang="zh-CN" sz="1400">
                <a:latin typeface="Consolas" panose="020B0609020204030204" pitchFamily="49" charset="0"/>
              </a:rPr>
              <a:t>        </a:t>
            </a:r>
            <a:r>
              <a:rPr lang="en-US" altLang="zh-CN" sz="1400">
                <a:solidFill>
                  <a:srgbClr val="FF0000"/>
                </a:solidFill>
                <a:latin typeface="Consolas" panose="020B0609020204030204" pitchFamily="49" charset="0"/>
              </a:rPr>
              <a:t>abort(401)</a:t>
            </a:r>
          </a:p>
          <a:p>
            <a:r>
              <a:rPr lang="en-US" altLang="zh-CN" sz="1400">
                <a:latin typeface="Consolas" panose="020B0609020204030204" pitchFamily="49" charset="0"/>
              </a:rPr>
              <a:t>        # this won't happen</a:t>
            </a:r>
          </a:p>
          <a:p>
            <a:r>
              <a:rPr lang="en-US" altLang="zh-CN" sz="1400">
                <a:latin typeface="Consolas" panose="020B0609020204030204" pitchFamily="49" charset="0"/>
              </a:rPr>
              <a:t>        text("OK")</a:t>
            </a:r>
          </a:p>
        </p:txBody>
      </p:sp>
      <p:sp>
        <p:nvSpPr>
          <p:cNvPr id="4" name="文本框 3"/>
          <p:cNvSpPr txBox="1"/>
          <p:nvPr/>
        </p:nvSpPr>
        <p:spPr>
          <a:xfrm>
            <a:off x="599303" y="817763"/>
            <a:ext cx="11545594" cy="369332"/>
          </a:xfrm>
          <a:prstGeom prst="rect">
            <a:avLst/>
          </a:prstGeom>
          <a:noFill/>
          <a:ln>
            <a:noFill/>
          </a:ln>
        </p:spPr>
        <p:txBody>
          <a:bodyPr wrap="square" rtlCol="0">
            <a:spAutoFit/>
          </a:bodyPr>
          <a:lstStyle/>
          <a:p>
            <a:r>
              <a:rPr lang="en-US" altLang="zh-CN" smtClean="0"/>
              <a:t>Throwing an exception</a:t>
            </a:r>
            <a:endParaRPr lang="zh-CN" altLang="en-US"/>
          </a:p>
        </p:txBody>
      </p:sp>
      <p:sp>
        <p:nvSpPr>
          <p:cNvPr id="5" name="文本框 4"/>
          <p:cNvSpPr txBox="1"/>
          <p:nvPr/>
        </p:nvSpPr>
        <p:spPr>
          <a:xfrm>
            <a:off x="646406" y="4174075"/>
            <a:ext cx="10914518" cy="138499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text</a:t>
            </a:r>
          </a:p>
          <a:p>
            <a:r>
              <a:rPr lang="en-US" altLang="zh-CN" sz="1400">
                <a:latin typeface="Consolas" panose="020B0609020204030204" pitchFamily="49" charset="0"/>
              </a:rPr>
              <a:t>from sanic.exceptions import NotFound</a:t>
            </a:r>
          </a:p>
          <a:p>
            <a:endParaRPr lang="en-US" altLang="zh-CN" sz="1400">
              <a:latin typeface="Consolas" panose="020B0609020204030204" pitchFamily="49" charset="0"/>
            </a:endParaRPr>
          </a:p>
          <a:p>
            <a:r>
              <a:rPr lang="en-US" altLang="zh-CN" sz="1400">
                <a:latin typeface="Consolas" panose="020B0609020204030204" pitchFamily="49" charset="0"/>
              </a:rPr>
              <a:t>@app.exception(NotFound)</a:t>
            </a:r>
          </a:p>
          <a:p>
            <a:r>
              <a:rPr lang="en-US" altLang="zh-CN" sz="1400">
                <a:latin typeface="Consolas" panose="020B0609020204030204" pitchFamily="49" charset="0"/>
              </a:rPr>
              <a:t>async def ignore_404s(request, exception):</a:t>
            </a:r>
          </a:p>
          <a:p>
            <a:r>
              <a:rPr lang="en-US" altLang="zh-CN" sz="1400">
                <a:latin typeface="Consolas" panose="020B0609020204030204" pitchFamily="49" charset="0"/>
              </a:rPr>
              <a:t>    return text("Yep, I totally found the page: {}".format(request.url))</a:t>
            </a:r>
          </a:p>
        </p:txBody>
      </p:sp>
      <p:sp>
        <p:nvSpPr>
          <p:cNvPr id="6" name="文本框 5"/>
          <p:cNvSpPr txBox="1"/>
          <p:nvPr/>
        </p:nvSpPr>
        <p:spPr>
          <a:xfrm>
            <a:off x="646406" y="3736492"/>
            <a:ext cx="11545594" cy="369332"/>
          </a:xfrm>
          <a:prstGeom prst="rect">
            <a:avLst/>
          </a:prstGeom>
          <a:noFill/>
          <a:ln>
            <a:noFill/>
          </a:ln>
        </p:spPr>
        <p:txBody>
          <a:bodyPr wrap="square" rtlCol="0">
            <a:spAutoFit/>
          </a:bodyPr>
          <a:lstStyle/>
          <a:p>
            <a:r>
              <a:rPr lang="en-US" altLang="zh-CN" smtClean="0"/>
              <a:t>Handling exceptions</a:t>
            </a:r>
            <a:endParaRPr lang="zh-CN" altLang="en-US"/>
          </a:p>
        </p:txBody>
      </p:sp>
      <p:sp>
        <p:nvSpPr>
          <p:cNvPr id="7" name="文本框 6"/>
          <p:cNvSpPr txBox="1"/>
          <p:nvPr/>
        </p:nvSpPr>
        <p:spPr>
          <a:xfrm>
            <a:off x="646406" y="5582348"/>
            <a:ext cx="11545594" cy="1200329"/>
          </a:xfrm>
          <a:prstGeom prst="rect">
            <a:avLst/>
          </a:prstGeom>
          <a:noFill/>
          <a:ln>
            <a:noFill/>
          </a:ln>
        </p:spPr>
        <p:txBody>
          <a:bodyPr wrap="square" rtlCol="0">
            <a:spAutoFit/>
          </a:bodyPr>
          <a:lstStyle/>
          <a:p>
            <a:r>
              <a:rPr lang="en-US" altLang="zh-CN" smtClean="0"/>
              <a:t>Useful exceptions</a:t>
            </a:r>
          </a:p>
          <a:p>
            <a:pPr marL="285750" indent="-285750">
              <a:buFont typeface="Arial" panose="020B0604020202020204" pitchFamily="34" charset="0"/>
              <a:buChar char="•"/>
            </a:pPr>
            <a:r>
              <a:rPr lang="en-US" altLang="zh-CN">
                <a:solidFill>
                  <a:srgbClr val="FF0000"/>
                </a:solidFill>
              </a:rPr>
              <a:t>NotFound</a:t>
            </a:r>
            <a:r>
              <a:rPr lang="en-US" altLang="zh-CN"/>
              <a:t>: called when a suitable route for the request isn’t found</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ServerError</a:t>
            </a:r>
            <a:r>
              <a:rPr lang="en-US" altLang="zh-CN"/>
              <a:t>: called when something goes wrong inside the server. This usually occurs if there is an exception raised in user code.</a:t>
            </a:r>
            <a:endParaRPr lang="zh-CN" altLang="en-US"/>
          </a:p>
        </p:txBody>
      </p:sp>
    </p:spTree>
    <p:extLst>
      <p:ext uri="{BB962C8B-B14F-4D97-AF65-F5344CB8AC3E}">
        <p14:creationId xmlns:p14="http://schemas.microsoft.com/office/powerpoint/2010/main" val="30059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Middleware</a:t>
            </a:r>
            <a:endParaRPr lang="zh-CN" altLang="en-US"/>
          </a:p>
        </p:txBody>
      </p:sp>
      <p:sp>
        <p:nvSpPr>
          <p:cNvPr id="3" name="文本框 2"/>
          <p:cNvSpPr txBox="1"/>
          <p:nvPr/>
        </p:nvSpPr>
        <p:spPr>
          <a:xfrm>
            <a:off x="599303" y="2373134"/>
            <a:ext cx="10914518" cy="353943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@app.middleware('request')</a:t>
            </a:r>
          </a:p>
          <a:p>
            <a:r>
              <a:rPr lang="en-US" altLang="zh-CN" sz="1400">
                <a:latin typeface="Consolas" panose="020B0609020204030204" pitchFamily="49" charset="0"/>
              </a:rPr>
              <a:t>async def add_key(request):</a:t>
            </a:r>
          </a:p>
          <a:p>
            <a:r>
              <a:rPr lang="en-US" altLang="zh-CN" sz="1400">
                <a:latin typeface="Consolas" panose="020B0609020204030204" pitchFamily="49" charset="0"/>
              </a:rPr>
              <a:t>    # Arbitrary data may be stored in request context:</a:t>
            </a:r>
          </a:p>
          <a:p>
            <a:r>
              <a:rPr lang="en-US" altLang="zh-CN" sz="1400">
                <a:latin typeface="Consolas" panose="020B0609020204030204" pitchFamily="49" charset="0"/>
              </a:rPr>
              <a:t>    </a:t>
            </a:r>
            <a:r>
              <a:rPr lang="en-US" altLang="zh-CN" sz="1400">
                <a:solidFill>
                  <a:srgbClr val="FF0000"/>
                </a:solidFill>
                <a:latin typeface="Consolas" panose="020B0609020204030204" pitchFamily="49" charset="0"/>
              </a:rPr>
              <a:t>request.ctx</a:t>
            </a:r>
            <a:r>
              <a:rPr lang="en-US" altLang="zh-CN" sz="1400">
                <a:latin typeface="Consolas" panose="020B0609020204030204" pitchFamily="49" charset="0"/>
              </a:rPr>
              <a:t>.foo = 'bar'</a:t>
            </a:r>
          </a:p>
          <a:p>
            <a:endParaRPr lang="en-US" altLang="zh-CN" sz="1400">
              <a:latin typeface="Consolas" panose="020B0609020204030204" pitchFamily="49" charset="0"/>
            </a:endParaRPr>
          </a:p>
          <a:p>
            <a:r>
              <a:rPr lang="en-US" altLang="zh-CN" sz="1400">
                <a:latin typeface="Consolas" panose="020B0609020204030204" pitchFamily="49" charset="0"/>
              </a:rPr>
              <a:t>@app.middleware('response')</a:t>
            </a:r>
          </a:p>
          <a:p>
            <a:r>
              <a:rPr lang="en-US" altLang="zh-CN" sz="1400">
                <a:latin typeface="Consolas" panose="020B0609020204030204" pitchFamily="49" charset="0"/>
              </a:rPr>
              <a:t>async def custom_banner(request, response):</a:t>
            </a:r>
          </a:p>
          <a:p>
            <a:r>
              <a:rPr lang="en-US" altLang="zh-CN" sz="1400">
                <a:latin typeface="Consolas" panose="020B0609020204030204" pitchFamily="49" charset="0"/>
              </a:rPr>
              <a:t>    response.headers["Server"] = "Fake-Server</a:t>
            </a:r>
            <a:r>
              <a:rPr lang="en-US" altLang="zh-CN" sz="1400" smtClean="0">
                <a:latin typeface="Consolas" panose="020B0609020204030204" pitchFamily="49" charset="0"/>
              </a:rPr>
              <a:t>"</a:t>
            </a:r>
            <a:endParaRPr lang="en-US" altLang="zh-CN" sz="1400">
              <a:latin typeface="Consolas" panose="020B0609020204030204" pitchFamily="49" charset="0"/>
            </a:endParaRPr>
          </a:p>
          <a:p>
            <a:endParaRPr lang="en-US" altLang="zh-CN" sz="1400">
              <a:latin typeface="Consolas" panose="020B0609020204030204" pitchFamily="49" charset="0"/>
            </a:endParaRPr>
          </a:p>
          <a:p>
            <a:r>
              <a:rPr lang="en-US" altLang="zh-CN" sz="1400">
                <a:latin typeface="Consolas" panose="020B0609020204030204" pitchFamily="49" charset="0"/>
              </a:rPr>
              <a:t>@app.middleware('response')</a:t>
            </a:r>
          </a:p>
          <a:p>
            <a:r>
              <a:rPr lang="en-US" altLang="zh-CN" sz="1400">
                <a:latin typeface="Consolas" panose="020B0609020204030204" pitchFamily="49" charset="0"/>
              </a:rPr>
              <a:t>async def prevent_xss(request, response):</a:t>
            </a:r>
          </a:p>
          <a:p>
            <a:r>
              <a:rPr lang="en-US" altLang="zh-CN" sz="1400">
                <a:latin typeface="Consolas" panose="020B0609020204030204" pitchFamily="49" charset="0"/>
              </a:rPr>
              <a:t>    response.headers["x-xss-protection"] = "1; mode=block"</a:t>
            </a:r>
          </a:p>
          <a:p>
            <a:endParaRPr lang="en-US" altLang="zh-CN" sz="1400">
              <a:latin typeface="Consolas" panose="020B0609020204030204" pitchFamily="49" charset="0"/>
            </a:endParaRPr>
          </a:p>
          <a:p>
            <a:endParaRPr lang="en-US" altLang="zh-CN" sz="1400">
              <a:latin typeface="Consolas" panose="020B0609020204030204" pitchFamily="49" charset="0"/>
            </a:endParaRPr>
          </a:p>
          <a:p>
            <a:r>
              <a:rPr lang="en-US" altLang="zh-CN" sz="1400">
                <a:latin typeface="Consolas" panose="020B0609020204030204" pitchFamily="49" charset="0"/>
              </a:rPr>
              <a:t>@app.get("/")</a:t>
            </a:r>
          </a:p>
          <a:p>
            <a:r>
              <a:rPr lang="en-US" altLang="zh-CN" sz="1400">
                <a:latin typeface="Consolas" panose="020B0609020204030204" pitchFamily="49" charset="0"/>
              </a:rPr>
              <a:t>async def index(request):</a:t>
            </a:r>
          </a:p>
        </p:txBody>
      </p:sp>
      <p:sp>
        <p:nvSpPr>
          <p:cNvPr id="4" name="文本框 3"/>
          <p:cNvSpPr txBox="1"/>
          <p:nvPr/>
        </p:nvSpPr>
        <p:spPr>
          <a:xfrm>
            <a:off x="599303" y="955589"/>
            <a:ext cx="11545594" cy="1200329"/>
          </a:xfrm>
          <a:prstGeom prst="rect">
            <a:avLst/>
          </a:prstGeom>
          <a:noFill/>
          <a:ln>
            <a:noFill/>
          </a:ln>
        </p:spPr>
        <p:txBody>
          <a:bodyPr wrap="square" rtlCol="0">
            <a:spAutoFit/>
          </a:bodyPr>
          <a:lstStyle/>
          <a:p>
            <a:r>
              <a:rPr lang="en-US" altLang="zh-CN"/>
              <a:t>There are two types of middleware: </a:t>
            </a:r>
            <a:r>
              <a:rPr lang="en-US" altLang="zh-CN">
                <a:solidFill>
                  <a:srgbClr val="FF0000"/>
                </a:solidFill>
              </a:rPr>
              <a:t>request</a:t>
            </a:r>
            <a:r>
              <a:rPr lang="en-US" altLang="zh-CN"/>
              <a:t> and </a:t>
            </a:r>
            <a:r>
              <a:rPr lang="en-US" altLang="zh-CN">
                <a:solidFill>
                  <a:srgbClr val="FF0000"/>
                </a:solidFill>
              </a:rPr>
              <a:t>response</a:t>
            </a:r>
            <a:r>
              <a:rPr lang="en-US" altLang="zh-CN"/>
              <a:t>. Both are declared using the @app.middleware decorator, with the decorator’s parameter being a string representing its type: ‘request’ or ‘response’.</a:t>
            </a:r>
          </a:p>
          <a:p>
            <a:pPr marL="285750" indent="-285750">
              <a:buFont typeface="Arial" panose="020B0604020202020204" pitchFamily="34" charset="0"/>
              <a:buChar char="•"/>
            </a:pPr>
            <a:r>
              <a:rPr lang="en-US" altLang="zh-CN"/>
              <a:t>Request middleware receives only the request as an argument and are executed in the order they were added</a:t>
            </a:r>
            <a:r>
              <a:rPr lang="en-US" altLang="zh-CN" smtClean="0"/>
              <a:t>.</a:t>
            </a:r>
          </a:p>
          <a:p>
            <a:pPr marL="285750" indent="-285750">
              <a:buFont typeface="Arial" panose="020B0604020202020204" pitchFamily="34" charset="0"/>
              <a:buChar char="•"/>
            </a:pPr>
            <a:r>
              <a:rPr lang="en-US" altLang="zh-CN" smtClean="0"/>
              <a:t>Response </a:t>
            </a:r>
            <a:r>
              <a:rPr lang="en-US" altLang="zh-CN"/>
              <a:t>middleware receives both the request and response and are executed in </a:t>
            </a:r>
            <a:r>
              <a:rPr lang="en-US" altLang="zh-CN">
                <a:solidFill>
                  <a:srgbClr val="FF0000"/>
                </a:solidFill>
              </a:rPr>
              <a:t>reverse order</a:t>
            </a:r>
            <a:r>
              <a:rPr lang="en-US" altLang="zh-CN"/>
              <a:t>.</a:t>
            </a:r>
          </a:p>
        </p:txBody>
      </p:sp>
    </p:spTree>
    <p:extLst>
      <p:ext uri="{BB962C8B-B14F-4D97-AF65-F5344CB8AC3E}">
        <p14:creationId xmlns:p14="http://schemas.microsoft.com/office/powerpoint/2010/main" val="205301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Sanic</a:t>
            </a:r>
            <a:endParaRPr lang="zh-CN" altLang="en-US"/>
          </a:p>
        </p:txBody>
      </p:sp>
      <p:sp>
        <p:nvSpPr>
          <p:cNvPr id="3" name="内容占位符 2"/>
          <p:cNvSpPr>
            <a:spLocks noGrp="1"/>
          </p:cNvSpPr>
          <p:nvPr>
            <p:ph idx="1"/>
          </p:nvPr>
        </p:nvSpPr>
        <p:spPr>
          <a:xfrm>
            <a:off x="599303" y="1133648"/>
            <a:ext cx="10515600" cy="1343546"/>
          </a:xfrm>
        </p:spPr>
        <p:txBody>
          <a:bodyPr>
            <a:normAutofit/>
          </a:bodyPr>
          <a:lstStyle/>
          <a:p>
            <a:pPr marL="0" indent="0">
              <a:buNone/>
            </a:pPr>
            <a:r>
              <a:rPr lang="en-US" altLang="zh-CN"/>
              <a:t>Sanic is a </a:t>
            </a:r>
            <a:r>
              <a:rPr lang="en-US" altLang="zh-CN">
                <a:solidFill>
                  <a:srgbClr val="FF0000"/>
                </a:solidFill>
              </a:rPr>
              <a:t>Python 3.6+ </a:t>
            </a:r>
            <a:r>
              <a:rPr lang="en-US" altLang="zh-CN"/>
              <a:t>web server and web framework that’s written to go fast. It allows the usage of the </a:t>
            </a:r>
            <a:r>
              <a:rPr lang="en-US" altLang="zh-CN">
                <a:solidFill>
                  <a:srgbClr val="FF0000"/>
                </a:solidFill>
              </a:rPr>
              <a:t>async/await </a:t>
            </a:r>
            <a:r>
              <a:rPr lang="en-US" altLang="zh-CN"/>
              <a:t>syntax added in Python 3.5, which makes your code </a:t>
            </a:r>
            <a:r>
              <a:rPr lang="en-US" altLang="zh-CN">
                <a:solidFill>
                  <a:srgbClr val="FF0000"/>
                </a:solidFill>
              </a:rPr>
              <a:t>non-blocking</a:t>
            </a:r>
            <a:r>
              <a:rPr lang="en-US" altLang="zh-CN"/>
              <a:t> and speedy</a:t>
            </a:r>
            <a:r>
              <a:rPr lang="en-US" altLang="zh-CN" smtClean="0"/>
              <a:t>.</a:t>
            </a:r>
            <a:endParaRPr lang="zh-CN" altLang="en-US"/>
          </a:p>
        </p:txBody>
      </p:sp>
      <p:sp>
        <p:nvSpPr>
          <p:cNvPr id="5" name="文本框 4"/>
          <p:cNvSpPr txBox="1"/>
          <p:nvPr/>
        </p:nvSpPr>
        <p:spPr>
          <a:xfrm>
            <a:off x="599303" y="2900703"/>
            <a:ext cx="10223868" cy="246221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 import Sanic</a:t>
            </a:r>
          </a:p>
          <a:p>
            <a:r>
              <a:rPr lang="en-US" altLang="zh-CN" sz="1400">
                <a:latin typeface="Consolas" panose="020B0609020204030204" pitchFamily="49" charset="0"/>
              </a:rPr>
              <a:t>from sanic.response import json</a:t>
            </a:r>
          </a:p>
          <a:p>
            <a:endParaRPr lang="en-US" altLang="zh-CN" sz="1400">
              <a:latin typeface="Consolas" panose="020B0609020204030204" pitchFamily="49" charset="0"/>
            </a:endParaRPr>
          </a:p>
          <a:p>
            <a:r>
              <a:rPr lang="en-US" altLang="zh-CN" sz="1400">
                <a:latin typeface="Consolas" panose="020B0609020204030204" pitchFamily="49" charset="0"/>
              </a:rPr>
              <a:t>app = Sanic("App Name")</a:t>
            </a:r>
          </a:p>
          <a:p>
            <a:endParaRPr lang="en-US" altLang="zh-CN" sz="1400">
              <a:latin typeface="Consolas" panose="020B0609020204030204" pitchFamily="49" charset="0"/>
            </a:endParaRPr>
          </a:p>
          <a:p>
            <a:r>
              <a:rPr lang="en-US" altLang="zh-CN" sz="1400">
                <a:latin typeface="Consolas" panose="020B0609020204030204" pitchFamily="49" charset="0"/>
              </a:rPr>
              <a:t>@app.route("/")</a:t>
            </a:r>
          </a:p>
          <a:p>
            <a:r>
              <a:rPr lang="en-US" altLang="zh-CN" sz="1400">
                <a:latin typeface="Consolas" panose="020B0609020204030204" pitchFamily="49" charset="0"/>
              </a:rPr>
              <a:t>async def test(request):</a:t>
            </a:r>
          </a:p>
          <a:p>
            <a:r>
              <a:rPr lang="en-US" altLang="zh-CN" sz="1400">
                <a:latin typeface="Consolas" panose="020B0609020204030204" pitchFamily="49" charset="0"/>
              </a:rPr>
              <a:t>    return json({"hello": "world"})</a:t>
            </a:r>
          </a:p>
          <a:p>
            <a:endParaRPr lang="en-US" altLang="zh-CN" sz="1400">
              <a:latin typeface="Consolas" panose="020B0609020204030204" pitchFamily="49" charset="0"/>
            </a:endParaRPr>
          </a:p>
          <a:p>
            <a:r>
              <a:rPr lang="en-US" altLang="zh-CN" sz="1400">
                <a:latin typeface="Consolas" panose="020B0609020204030204" pitchFamily="49" charset="0"/>
              </a:rPr>
              <a:t>if __name__ == "__main__":</a:t>
            </a:r>
          </a:p>
          <a:p>
            <a:r>
              <a:rPr lang="en-US" altLang="zh-CN" sz="1400">
                <a:latin typeface="Consolas" panose="020B0609020204030204" pitchFamily="49" charset="0"/>
              </a:rPr>
              <a:t>    app.run(host="0.0.0.0", port=8000)</a:t>
            </a:r>
            <a:endParaRPr lang="zh-CN" altLang="en-US" sz="1400">
              <a:latin typeface="Consolas" panose="020B0609020204030204" pitchFamily="49" charset="0"/>
            </a:endParaRPr>
          </a:p>
        </p:txBody>
      </p:sp>
      <p:sp>
        <p:nvSpPr>
          <p:cNvPr id="6" name="矩形 5"/>
          <p:cNvSpPr/>
          <p:nvPr/>
        </p:nvSpPr>
        <p:spPr>
          <a:xfrm>
            <a:off x="599302" y="5707719"/>
            <a:ext cx="10606253" cy="369332"/>
          </a:xfrm>
          <a:prstGeom prst="rect">
            <a:avLst/>
          </a:prstGeom>
        </p:spPr>
        <p:txBody>
          <a:bodyPr wrap="square">
            <a:spAutoFit/>
          </a:bodyPr>
          <a:lstStyle/>
          <a:p>
            <a:r>
              <a:rPr lang="en-US" altLang="zh-CN">
                <a:solidFill>
                  <a:srgbClr val="404040"/>
                </a:solidFill>
              </a:rPr>
              <a:t>Open the address </a:t>
            </a:r>
            <a:r>
              <a:rPr lang="en-US" altLang="zh-CN">
                <a:solidFill>
                  <a:srgbClr val="9B59B6"/>
                </a:solidFill>
                <a:hlinkClick r:id="rId3"/>
              </a:rPr>
              <a:t>http://0.0.0.0:8000</a:t>
            </a:r>
            <a:r>
              <a:rPr lang="en-US" altLang="zh-CN">
                <a:solidFill>
                  <a:srgbClr val="404040"/>
                </a:solidFill>
              </a:rPr>
              <a:t> in your web browser. You should see the message Hello world!.</a:t>
            </a:r>
            <a:endParaRPr lang="zh-CN" altLang="en-US"/>
          </a:p>
        </p:txBody>
      </p:sp>
    </p:spTree>
    <p:extLst>
      <p:ext uri="{BB962C8B-B14F-4D97-AF65-F5344CB8AC3E}">
        <p14:creationId xmlns:p14="http://schemas.microsoft.com/office/powerpoint/2010/main" val="237949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Listeners</a:t>
            </a:r>
            <a:endParaRPr lang="zh-CN" altLang="en-US"/>
          </a:p>
        </p:txBody>
      </p:sp>
      <p:sp>
        <p:nvSpPr>
          <p:cNvPr id="3" name="文本框 2"/>
          <p:cNvSpPr txBox="1"/>
          <p:nvPr/>
        </p:nvSpPr>
        <p:spPr>
          <a:xfrm>
            <a:off x="516176" y="2025908"/>
            <a:ext cx="10914518" cy="4616648"/>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@app.listener('before_server_start')</a:t>
            </a:r>
          </a:p>
          <a:p>
            <a:r>
              <a:rPr lang="en-US" altLang="zh-CN" sz="1400">
                <a:latin typeface="Consolas" panose="020B0609020204030204" pitchFamily="49" charset="0"/>
              </a:rPr>
              <a:t>async def setup_db(app, loop):</a:t>
            </a:r>
          </a:p>
          <a:p>
            <a:r>
              <a:rPr lang="en-US" altLang="zh-CN" sz="1400">
                <a:latin typeface="Consolas" panose="020B0609020204030204" pitchFamily="49" charset="0"/>
              </a:rPr>
              <a:t>    app.db = await db_setup()</a:t>
            </a:r>
          </a:p>
          <a:p>
            <a:endParaRPr lang="en-US" altLang="zh-CN" sz="1400">
              <a:latin typeface="Consolas" panose="020B0609020204030204" pitchFamily="49" charset="0"/>
            </a:endParaRPr>
          </a:p>
          <a:p>
            <a:r>
              <a:rPr lang="en-US" altLang="zh-CN" sz="1400">
                <a:latin typeface="Consolas" panose="020B0609020204030204" pitchFamily="49" charset="0"/>
              </a:rPr>
              <a:t>@app.listener('after_server_start')</a:t>
            </a:r>
          </a:p>
          <a:p>
            <a:r>
              <a:rPr lang="en-US" altLang="zh-CN" sz="1400">
                <a:latin typeface="Consolas" panose="020B0609020204030204" pitchFamily="49" charset="0"/>
              </a:rPr>
              <a:t>async def notify_server_started(app, loop):</a:t>
            </a:r>
          </a:p>
          <a:p>
            <a:r>
              <a:rPr lang="en-US" altLang="zh-CN" sz="1400">
                <a:latin typeface="Consolas" panose="020B0609020204030204" pitchFamily="49" charset="0"/>
              </a:rPr>
              <a:t>    print('Server successfully started!')</a:t>
            </a:r>
          </a:p>
          <a:p>
            <a:endParaRPr lang="en-US" altLang="zh-CN" sz="1400">
              <a:latin typeface="Consolas" panose="020B0609020204030204" pitchFamily="49" charset="0"/>
            </a:endParaRPr>
          </a:p>
          <a:p>
            <a:r>
              <a:rPr lang="en-US" altLang="zh-CN" sz="1400">
                <a:latin typeface="Consolas" panose="020B0609020204030204" pitchFamily="49" charset="0"/>
              </a:rPr>
              <a:t>@app.listener('before_server_stop')</a:t>
            </a:r>
          </a:p>
          <a:p>
            <a:r>
              <a:rPr lang="en-US" altLang="zh-CN" sz="1400">
                <a:latin typeface="Consolas" panose="020B0609020204030204" pitchFamily="49" charset="0"/>
              </a:rPr>
              <a:t>async def notify_server_stopping(app, loop):</a:t>
            </a:r>
          </a:p>
          <a:p>
            <a:r>
              <a:rPr lang="en-US" altLang="zh-CN" sz="1400">
                <a:latin typeface="Consolas" panose="020B0609020204030204" pitchFamily="49" charset="0"/>
              </a:rPr>
              <a:t>    print('Server shutting down!')</a:t>
            </a:r>
          </a:p>
          <a:p>
            <a:endParaRPr lang="en-US" altLang="zh-CN" sz="1400">
              <a:latin typeface="Consolas" panose="020B0609020204030204" pitchFamily="49" charset="0"/>
            </a:endParaRPr>
          </a:p>
          <a:p>
            <a:r>
              <a:rPr lang="en-US" altLang="zh-CN" sz="1400">
                <a:latin typeface="Consolas" panose="020B0609020204030204" pitchFamily="49" charset="0"/>
              </a:rPr>
              <a:t>@app.listener('after_server_stop')</a:t>
            </a:r>
          </a:p>
          <a:p>
            <a:r>
              <a:rPr lang="en-US" altLang="zh-CN" sz="1400">
                <a:latin typeface="Consolas" panose="020B0609020204030204" pitchFamily="49" charset="0"/>
              </a:rPr>
              <a:t>async def close_db(app, loop):</a:t>
            </a:r>
          </a:p>
          <a:p>
            <a:r>
              <a:rPr lang="en-US" altLang="zh-CN" sz="1400">
                <a:latin typeface="Consolas" panose="020B0609020204030204" pitchFamily="49" charset="0"/>
              </a:rPr>
              <a:t>    await app.db.close</a:t>
            </a:r>
            <a:r>
              <a:rPr lang="en-US" altLang="zh-CN" sz="1400" smtClean="0">
                <a:latin typeface="Consolas" panose="020B0609020204030204" pitchFamily="49" charset="0"/>
              </a:rPr>
              <a:t>()</a:t>
            </a:r>
          </a:p>
          <a:p>
            <a:endParaRPr lang="en-US" altLang="zh-CN" sz="1400" smtClean="0">
              <a:latin typeface="Consolas" panose="020B0609020204030204" pitchFamily="49" charset="0"/>
            </a:endParaRPr>
          </a:p>
          <a:p>
            <a:r>
              <a:rPr lang="en-US" altLang="zh-CN" sz="1400" smtClean="0">
                <a:solidFill>
                  <a:srgbClr val="FF0000"/>
                </a:solidFill>
                <a:latin typeface="Consolas" panose="020B0609020204030204" pitchFamily="49" charset="0"/>
              </a:rPr>
              <a:t>async </a:t>
            </a:r>
            <a:r>
              <a:rPr lang="en-US" altLang="zh-CN" sz="1400">
                <a:solidFill>
                  <a:srgbClr val="FF0000"/>
                </a:solidFill>
                <a:latin typeface="Consolas" panose="020B0609020204030204" pitchFamily="49" charset="0"/>
              </a:rPr>
              <a:t>def notify_server_started_after_five_seconds(app):</a:t>
            </a:r>
          </a:p>
          <a:p>
            <a:r>
              <a:rPr lang="en-US" altLang="zh-CN" sz="1400">
                <a:solidFill>
                  <a:srgbClr val="FF0000"/>
                </a:solidFill>
                <a:latin typeface="Consolas" panose="020B0609020204030204" pitchFamily="49" charset="0"/>
              </a:rPr>
              <a:t>    await asyncio.sleep(5)</a:t>
            </a:r>
          </a:p>
          <a:p>
            <a:r>
              <a:rPr lang="en-US" altLang="zh-CN" sz="1400">
                <a:solidFill>
                  <a:srgbClr val="FF0000"/>
                </a:solidFill>
                <a:latin typeface="Consolas" panose="020B0609020204030204" pitchFamily="49" charset="0"/>
              </a:rPr>
              <a:t>    print(app.name)</a:t>
            </a:r>
          </a:p>
          <a:p>
            <a:endParaRPr lang="en-US" altLang="zh-CN" sz="1400">
              <a:solidFill>
                <a:srgbClr val="FF0000"/>
              </a:solidFill>
              <a:latin typeface="Consolas" panose="020B0609020204030204" pitchFamily="49" charset="0"/>
            </a:endParaRPr>
          </a:p>
          <a:p>
            <a:r>
              <a:rPr lang="en-US" altLang="zh-CN" sz="1400">
                <a:solidFill>
                  <a:srgbClr val="FF0000"/>
                </a:solidFill>
                <a:latin typeface="Consolas" panose="020B0609020204030204" pitchFamily="49" charset="0"/>
              </a:rPr>
              <a:t>app.add_task(notify_server_started_after_five_seconds(app</a:t>
            </a:r>
            <a:r>
              <a:rPr lang="en-US" altLang="zh-CN" sz="1400" smtClean="0">
                <a:solidFill>
                  <a:srgbClr val="FF0000"/>
                </a:solidFill>
                <a:latin typeface="Consolas" panose="020B0609020204030204" pitchFamily="49" charset="0"/>
              </a:rPr>
              <a:t>))</a:t>
            </a:r>
            <a:endParaRPr lang="en-US" altLang="zh-CN" sz="1400">
              <a:solidFill>
                <a:srgbClr val="FF0000"/>
              </a:solidFill>
              <a:latin typeface="Consolas" panose="020B0609020204030204" pitchFamily="49" charset="0"/>
            </a:endParaRPr>
          </a:p>
        </p:txBody>
      </p:sp>
      <p:sp>
        <p:nvSpPr>
          <p:cNvPr id="4" name="文本框 3"/>
          <p:cNvSpPr txBox="1"/>
          <p:nvPr/>
        </p:nvSpPr>
        <p:spPr>
          <a:xfrm>
            <a:off x="516176" y="822586"/>
            <a:ext cx="10914518" cy="1077218"/>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CN" sz="1600" smtClean="0"/>
              <a:t>before_server_start</a:t>
            </a:r>
          </a:p>
          <a:p>
            <a:pPr marL="285750" indent="-285750">
              <a:buFont typeface="Arial" panose="020B0604020202020204" pitchFamily="34" charset="0"/>
              <a:buChar char="•"/>
            </a:pPr>
            <a:r>
              <a:rPr lang="en-US" altLang="zh-CN" sz="1600" smtClean="0"/>
              <a:t>after_server_start</a:t>
            </a:r>
          </a:p>
          <a:p>
            <a:pPr marL="285750" indent="-285750">
              <a:buFont typeface="Arial" panose="020B0604020202020204" pitchFamily="34" charset="0"/>
              <a:buChar char="•"/>
            </a:pPr>
            <a:r>
              <a:rPr lang="en-US" altLang="zh-CN" sz="1600" smtClean="0"/>
              <a:t>before_server_stop</a:t>
            </a:r>
          </a:p>
          <a:p>
            <a:pPr marL="285750" indent="-285750">
              <a:buFont typeface="Arial" panose="020B0604020202020204" pitchFamily="34" charset="0"/>
              <a:buChar char="•"/>
            </a:pPr>
            <a:r>
              <a:rPr lang="en-US" altLang="zh-CN" sz="1600" smtClean="0"/>
              <a:t>after_server_stop</a:t>
            </a:r>
          </a:p>
        </p:txBody>
      </p:sp>
    </p:spTree>
    <p:extLst>
      <p:ext uri="{BB962C8B-B14F-4D97-AF65-F5344CB8AC3E}">
        <p14:creationId xmlns:p14="http://schemas.microsoft.com/office/powerpoint/2010/main" val="140151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WebSocket</a:t>
            </a:r>
            <a:endParaRPr lang="zh-CN" altLang="en-US"/>
          </a:p>
        </p:txBody>
      </p:sp>
      <p:sp>
        <p:nvSpPr>
          <p:cNvPr id="3" name="文本框 2"/>
          <p:cNvSpPr txBox="1"/>
          <p:nvPr/>
        </p:nvSpPr>
        <p:spPr>
          <a:xfrm>
            <a:off x="599303" y="1052534"/>
            <a:ext cx="10914518" cy="440120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json</a:t>
            </a:r>
          </a:p>
          <a:p>
            <a:r>
              <a:rPr lang="en-US" altLang="zh-CN" sz="1400">
                <a:latin typeface="Consolas" panose="020B0609020204030204" pitchFamily="49" charset="0"/>
              </a:rPr>
              <a:t>from sanic.websocket import WebSocketProtocol</a:t>
            </a:r>
          </a:p>
          <a:p>
            <a:endParaRPr lang="en-US" altLang="zh-CN" sz="1400">
              <a:latin typeface="Consolas" panose="020B0609020204030204" pitchFamily="49" charset="0"/>
            </a:endParaRPr>
          </a:p>
          <a:p>
            <a:r>
              <a:rPr lang="en-US" altLang="zh-CN" sz="1400">
                <a:latin typeface="Consolas" panose="020B0609020204030204" pitchFamily="49" charset="0"/>
              </a:rPr>
              <a:t>app = Sanic("websocket_example")</a:t>
            </a:r>
          </a:p>
          <a:p>
            <a:endParaRPr lang="en-US" altLang="zh-CN" sz="1400" smtClean="0">
              <a:latin typeface="Consolas" panose="020B0609020204030204" pitchFamily="49" charset="0"/>
            </a:endParaRPr>
          </a:p>
          <a:p>
            <a:r>
              <a:rPr lang="en-US" altLang="zh-CN" sz="1400">
                <a:latin typeface="Consolas" panose="020B0609020204030204" pitchFamily="49" charset="0"/>
              </a:rPr>
              <a:t>@app.get('/')</a:t>
            </a:r>
          </a:p>
          <a:p>
            <a:r>
              <a:rPr lang="en-US" altLang="zh-CN" sz="1400">
                <a:latin typeface="Consolas" panose="020B0609020204030204" pitchFamily="49" charset="0"/>
              </a:rPr>
              <a:t>async def root(req):</a:t>
            </a:r>
          </a:p>
          <a:p>
            <a:r>
              <a:rPr lang="en-US" altLang="zh-CN" sz="1400">
                <a:latin typeface="Consolas" panose="020B0609020204030204" pitchFamily="49" charset="0"/>
              </a:rPr>
              <a:t>    return json({"hello": "world</a:t>
            </a:r>
            <a:r>
              <a:rPr lang="en-US" altLang="zh-CN" sz="1400" smtClean="0">
                <a:latin typeface="Consolas" panose="020B0609020204030204" pitchFamily="49" charset="0"/>
              </a:rPr>
              <a:t>"})</a:t>
            </a:r>
            <a:endParaRPr lang="en-US" altLang="zh-CN" sz="1400">
              <a:latin typeface="Consolas" panose="020B0609020204030204" pitchFamily="49" charset="0"/>
            </a:endParaRPr>
          </a:p>
          <a:p>
            <a:endParaRPr lang="en-US" altLang="zh-CN" sz="1400" smtClean="0">
              <a:latin typeface="Consolas" panose="020B0609020204030204" pitchFamily="49" charset="0"/>
            </a:endParaRPr>
          </a:p>
          <a:p>
            <a:r>
              <a:rPr lang="en-US" altLang="zh-CN" sz="1400" smtClean="0">
                <a:latin typeface="Consolas" panose="020B0609020204030204" pitchFamily="49" charset="0"/>
              </a:rPr>
              <a:t>@</a:t>
            </a:r>
            <a:r>
              <a:rPr lang="en-US" altLang="zh-CN" sz="1400">
                <a:latin typeface="Consolas" panose="020B0609020204030204" pitchFamily="49" charset="0"/>
              </a:rPr>
              <a:t>app.websocket('/feed')</a:t>
            </a:r>
          </a:p>
          <a:p>
            <a:r>
              <a:rPr lang="en-US" altLang="zh-CN" sz="1400">
                <a:latin typeface="Consolas" panose="020B0609020204030204" pitchFamily="49" charset="0"/>
              </a:rPr>
              <a:t>async def feed(request, ws):</a:t>
            </a:r>
          </a:p>
          <a:p>
            <a:r>
              <a:rPr lang="en-US" altLang="zh-CN" sz="1400">
                <a:latin typeface="Consolas" panose="020B0609020204030204" pitchFamily="49" charset="0"/>
              </a:rPr>
              <a:t>    while True:</a:t>
            </a:r>
          </a:p>
          <a:p>
            <a:r>
              <a:rPr lang="en-US" altLang="zh-CN" sz="1400">
                <a:latin typeface="Consolas" panose="020B0609020204030204" pitchFamily="49" charset="0"/>
              </a:rPr>
              <a:t>        data = 'hello!'</a:t>
            </a:r>
          </a:p>
          <a:p>
            <a:r>
              <a:rPr lang="en-US" altLang="zh-CN" sz="1400">
                <a:latin typeface="Consolas" panose="020B0609020204030204" pitchFamily="49" charset="0"/>
              </a:rPr>
              <a:t>        print('Sending: ' + data)</a:t>
            </a:r>
          </a:p>
          <a:p>
            <a:r>
              <a:rPr lang="en-US" altLang="zh-CN" sz="1400">
                <a:latin typeface="Consolas" panose="020B0609020204030204" pitchFamily="49" charset="0"/>
              </a:rPr>
              <a:t>        await ws.send(data)</a:t>
            </a:r>
          </a:p>
          <a:p>
            <a:r>
              <a:rPr lang="en-US" altLang="zh-CN" sz="1400">
                <a:latin typeface="Consolas" panose="020B0609020204030204" pitchFamily="49" charset="0"/>
              </a:rPr>
              <a:t>        data = await ws.recv()</a:t>
            </a:r>
          </a:p>
          <a:p>
            <a:r>
              <a:rPr lang="en-US" altLang="zh-CN" sz="1400">
                <a:latin typeface="Consolas" panose="020B0609020204030204" pitchFamily="49" charset="0"/>
              </a:rPr>
              <a:t>        print('Received: ' + data)</a:t>
            </a:r>
          </a:p>
          <a:p>
            <a:endParaRPr lang="en-US" altLang="zh-CN" sz="1400">
              <a:latin typeface="Consolas" panose="020B0609020204030204" pitchFamily="49" charset="0"/>
            </a:endParaRPr>
          </a:p>
          <a:p>
            <a:r>
              <a:rPr lang="en-US" altLang="zh-CN" sz="1400">
                <a:latin typeface="Consolas" panose="020B0609020204030204" pitchFamily="49" charset="0"/>
              </a:rPr>
              <a:t>if __name__ == "__main__":</a:t>
            </a:r>
          </a:p>
          <a:p>
            <a:r>
              <a:rPr lang="en-US" altLang="zh-CN" sz="1400">
                <a:latin typeface="Consolas" panose="020B0609020204030204" pitchFamily="49" charset="0"/>
              </a:rPr>
              <a:t>    app.run(host="0.0.0.0", </a:t>
            </a:r>
            <a:r>
              <a:rPr lang="en-US" altLang="zh-CN" sz="1400" smtClean="0">
                <a:latin typeface="Consolas" panose="020B0609020204030204" pitchFamily="49" charset="0"/>
              </a:rPr>
              <a:t>port=8000)</a:t>
            </a:r>
            <a:endParaRPr lang="zh-CN" altLang="en-US" sz="1400">
              <a:latin typeface="Consolas" panose="020B0609020204030204" pitchFamily="49" charset="0"/>
            </a:endParaRPr>
          </a:p>
        </p:txBody>
      </p:sp>
      <p:sp>
        <p:nvSpPr>
          <p:cNvPr id="5" name="文本框 4"/>
          <p:cNvSpPr txBox="1"/>
          <p:nvPr/>
        </p:nvSpPr>
        <p:spPr>
          <a:xfrm>
            <a:off x="5234494" y="4956466"/>
            <a:ext cx="6675008" cy="1569660"/>
          </a:xfrm>
          <a:prstGeom prst="rect">
            <a:avLst/>
          </a:prstGeom>
          <a:solidFill>
            <a:schemeClr val="accent4">
              <a:lumMod val="20000"/>
              <a:lumOff val="80000"/>
            </a:schemeClr>
          </a:solidFill>
          <a:ln w="12700">
            <a:solidFill>
              <a:srgbClr val="FF0000"/>
            </a:solidFill>
          </a:ln>
        </p:spPr>
        <p:txBody>
          <a:bodyPr wrap="square" rtlCol="0">
            <a:spAutoFit/>
          </a:bodyPr>
          <a:lstStyle/>
          <a:p>
            <a:r>
              <a:rPr lang="en-US" altLang="zh-CN" sz="1600">
                <a:latin typeface="Consolas" panose="020B0609020204030204" pitchFamily="49" charset="0"/>
              </a:rPr>
              <a:t>app.config.WEBSOCKET_MAX_SIZE = 2 ** 20</a:t>
            </a:r>
          </a:p>
          <a:p>
            <a:r>
              <a:rPr lang="en-US" altLang="zh-CN" sz="1600">
                <a:latin typeface="Consolas" panose="020B0609020204030204" pitchFamily="49" charset="0"/>
              </a:rPr>
              <a:t>app.config.WEBSOCKET_MAX_QUEUE = 32</a:t>
            </a:r>
          </a:p>
          <a:p>
            <a:r>
              <a:rPr lang="en-US" altLang="zh-CN" sz="1600">
                <a:latin typeface="Consolas" panose="020B0609020204030204" pitchFamily="49" charset="0"/>
              </a:rPr>
              <a:t>app.config.WEBSOCKET_READ_LIMIT = 2 ** 16</a:t>
            </a:r>
          </a:p>
          <a:p>
            <a:r>
              <a:rPr lang="en-US" altLang="zh-CN" sz="1600">
                <a:latin typeface="Consolas" panose="020B0609020204030204" pitchFamily="49" charset="0"/>
              </a:rPr>
              <a:t>app.config.WEBSOCKET_WRITE_LIMIT = 2 ** 16</a:t>
            </a:r>
          </a:p>
          <a:p>
            <a:r>
              <a:rPr lang="en-US" altLang="zh-CN" sz="1600">
                <a:latin typeface="Consolas" panose="020B0609020204030204" pitchFamily="49" charset="0"/>
              </a:rPr>
              <a:t>app.config.WEBSOCKET_PING_INTERVAL = 20</a:t>
            </a:r>
          </a:p>
          <a:p>
            <a:r>
              <a:rPr lang="en-US" altLang="zh-CN" sz="1600">
                <a:latin typeface="Consolas" panose="020B0609020204030204" pitchFamily="49" charset="0"/>
              </a:rPr>
              <a:t>app.config.WEBSOCKET_PING_TIMEOUT = 20</a:t>
            </a:r>
            <a:endParaRPr lang="zh-CN" altLang="en-US" sz="1600">
              <a:latin typeface="Consolas" panose="020B0609020204030204" pitchFamily="49" charset="0"/>
            </a:endParaRPr>
          </a:p>
        </p:txBody>
      </p:sp>
    </p:spTree>
    <p:extLst>
      <p:ext uri="{BB962C8B-B14F-4D97-AF65-F5344CB8AC3E}">
        <p14:creationId xmlns:p14="http://schemas.microsoft.com/office/powerpoint/2010/main" val="1855255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Handler Decorators</a:t>
            </a:r>
            <a:endParaRPr lang="zh-CN" altLang="en-US"/>
          </a:p>
        </p:txBody>
      </p:sp>
      <p:sp>
        <p:nvSpPr>
          <p:cNvPr id="3" name="文本框 2"/>
          <p:cNvSpPr txBox="1"/>
          <p:nvPr/>
        </p:nvSpPr>
        <p:spPr>
          <a:xfrm>
            <a:off x="599303" y="811930"/>
            <a:ext cx="10914518" cy="59093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functools import wraps</a:t>
            </a:r>
          </a:p>
          <a:p>
            <a:r>
              <a:rPr lang="en-US" altLang="zh-CN" sz="1400">
                <a:latin typeface="Consolas" panose="020B0609020204030204" pitchFamily="49" charset="0"/>
              </a:rPr>
              <a:t>from sanic.response import json</a:t>
            </a:r>
          </a:p>
          <a:p>
            <a:endParaRPr lang="en-US" altLang="zh-CN" sz="1400">
              <a:latin typeface="Consolas" panose="020B0609020204030204" pitchFamily="49" charset="0"/>
            </a:endParaRPr>
          </a:p>
          <a:p>
            <a:r>
              <a:rPr lang="en-US" altLang="zh-CN" sz="1400">
                <a:latin typeface="Consolas" panose="020B0609020204030204" pitchFamily="49" charset="0"/>
              </a:rPr>
              <a:t>def authorized():</a:t>
            </a:r>
          </a:p>
          <a:p>
            <a:r>
              <a:rPr lang="en-US" altLang="zh-CN" sz="1400">
                <a:latin typeface="Consolas" panose="020B0609020204030204" pitchFamily="49" charset="0"/>
              </a:rPr>
              <a:t>    def decorator(f):</a:t>
            </a:r>
          </a:p>
          <a:p>
            <a:r>
              <a:rPr lang="en-US" altLang="zh-CN" sz="1400">
                <a:latin typeface="Consolas" panose="020B0609020204030204" pitchFamily="49" charset="0"/>
              </a:rPr>
              <a:t>        @wraps(f)</a:t>
            </a:r>
          </a:p>
          <a:p>
            <a:r>
              <a:rPr lang="en-US" altLang="zh-CN" sz="1400">
                <a:latin typeface="Consolas" panose="020B0609020204030204" pitchFamily="49" charset="0"/>
              </a:rPr>
              <a:t>        async def decorated_function(request, *args, **kwargs):</a:t>
            </a:r>
          </a:p>
          <a:p>
            <a:r>
              <a:rPr lang="en-US" altLang="zh-CN" sz="1400">
                <a:latin typeface="Consolas" panose="020B0609020204030204" pitchFamily="49" charset="0"/>
              </a:rPr>
              <a:t>            # run some method that checks the request</a:t>
            </a:r>
          </a:p>
          <a:p>
            <a:r>
              <a:rPr lang="en-US" altLang="zh-CN" sz="1400">
                <a:latin typeface="Consolas" panose="020B0609020204030204" pitchFamily="49" charset="0"/>
              </a:rPr>
              <a:t>            # for the client's authorization status</a:t>
            </a:r>
          </a:p>
          <a:p>
            <a:r>
              <a:rPr lang="en-US" altLang="zh-CN" sz="1400">
                <a:latin typeface="Consolas" panose="020B0609020204030204" pitchFamily="49" charset="0"/>
              </a:rPr>
              <a:t>            is_authorized = check_request_for_authorization_status(request)</a:t>
            </a:r>
          </a:p>
          <a:p>
            <a:endParaRPr lang="en-US" altLang="zh-CN" sz="1400">
              <a:latin typeface="Consolas" panose="020B0609020204030204" pitchFamily="49" charset="0"/>
            </a:endParaRPr>
          </a:p>
          <a:p>
            <a:r>
              <a:rPr lang="en-US" altLang="zh-CN" sz="1400">
                <a:latin typeface="Consolas" panose="020B0609020204030204" pitchFamily="49" charset="0"/>
              </a:rPr>
              <a:t>            if is_authorized:</a:t>
            </a:r>
          </a:p>
          <a:p>
            <a:r>
              <a:rPr lang="en-US" altLang="zh-CN" sz="1400">
                <a:latin typeface="Consolas" panose="020B0609020204030204" pitchFamily="49" charset="0"/>
              </a:rPr>
              <a:t>                # the user is authorized.</a:t>
            </a:r>
          </a:p>
          <a:p>
            <a:r>
              <a:rPr lang="en-US" altLang="zh-CN" sz="1400">
                <a:latin typeface="Consolas" panose="020B0609020204030204" pitchFamily="49" charset="0"/>
              </a:rPr>
              <a:t>                # run the handler method and return the response</a:t>
            </a:r>
          </a:p>
          <a:p>
            <a:r>
              <a:rPr lang="en-US" altLang="zh-CN" sz="1400">
                <a:latin typeface="Consolas" panose="020B0609020204030204" pitchFamily="49" charset="0"/>
              </a:rPr>
              <a:t>                response = await f(request, *args, **kwargs)</a:t>
            </a:r>
          </a:p>
          <a:p>
            <a:r>
              <a:rPr lang="en-US" altLang="zh-CN" sz="1400">
                <a:latin typeface="Consolas" panose="020B0609020204030204" pitchFamily="49" charset="0"/>
              </a:rPr>
              <a:t>                return response</a:t>
            </a:r>
          </a:p>
          <a:p>
            <a:r>
              <a:rPr lang="en-US" altLang="zh-CN" sz="1400">
                <a:latin typeface="Consolas" panose="020B0609020204030204" pitchFamily="49" charset="0"/>
              </a:rPr>
              <a:t>            else:</a:t>
            </a:r>
          </a:p>
          <a:p>
            <a:r>
              <a:rPr lang="en-US" altLang="zh-CN" sz="1400">
                <a:latin typeface="Consolas" panose="020B0609020204030204" pitchFamily="49" charset="0"/>
              </a:rPr>
              <a:t>                # the user is not authorized.</a:t>
            </a:r>
          </a:p>
          <a:p>
            <a:r>
              <a:rPr lang="en-US" altLang="zh-CN" sz="1400">
                <a:latin typeface="Consolas" panose="020B0609020204030204" pitchFamily="49" charset="0"/>
              </a:rPr>
              <a:t>                return json({'status': 'not_authorized'}, 403)</a:t>
            </a:r>
          </a:p>
          <a:p>
            <a:r>
              <a:rPr lang="en-US" altLang="zh-CN" sz="1400">
                <a:latin typeface="Consolas" panose="020B0609020204030204" pitchFamily="49" charset="0"/>
              </a:rPr>
              <a:t>        return decorated_function</a:t>
            </a:r>
          </a:p>
          <a:p>
            <a:r>
              <a:rPr lang="en-US" altLang="zh-CN" sz="1400">
                <a:latin typeface="Consolas" panose="020B0609020204030204" pitchFamily="49" charset="0"/>
              </a:rPr>
              <a:t>    return decorator</a:t>
            </a:r>
          </a:p>
          <a:p>
            <a:endParaRPr lang="en-US" altLang="zh-CN" sz="1400">
              <a:latin typeface="Consolas" panose="020B0609020204030204" pitchFamily="49" charset="0"/>
            </a:endParaRPr>
          </a:p>
          <a:p>
            <a:r>
              <a:rPr lang="en-US" altLang="zh-CN" sz="1400">
                <a:latin typeface="Consolas" panose="020B0609020204030204" pitchFamily="49" charset="0"/>
              </a:rPr>
              <a:t>@app.route("/")</a:t>
            </a:r>
          </a:p>
          <a:p>
            <a:r>
              <a:rPr lang="en-US" altLang="zh-CN" sz="1400">
                <a:latin typeface="Consolas" panose="020B0609020204030204" pitchFamily="49" charset="0"/>
              </a:rPr>
              <a:t>@authorized()</a:t>
            </a:r>
          </a:p>
          <a:p>
            <a:r>
              <a:rPr lang="en-US" altLang="zh-CN" sz="1400">
                <a:latin typeface="Consolas" panose="020B0609020204030204" pitchFamily="49" charset="0"/>
              </a:rPr>
              <a:t>async def test(request):</a:t>
            </a:r>
          </a:p>
          <a:p>
            <a:r>
              <a:rPr lang="en-US" altLang="zh-CN" sz="1400">
                <a:latin typeface="Consolas" panose="020B0609020204030204" pitchFamily="49" charset="0"/>
              </a:rPr>
              <a:t>    return json({'status': 'authorized'})</a:t>
            </a:r>
            <a:endParaRPr lang="zh-CN" altLang="en-US" sz="1400">
              <a:latin typeface="Consolas" panose="020B0609020204030204" pitchFamily="49" charset="0"/>
            </a:endParaRPr>
          </a:p>
        </p:txBody>
      </p:sp>
    </p:spTree>
    <p:extLst>
      <p:ext uri="{BB962C8B-B14F-4D97-AF65-F5344CB8AC3E}">
        <p14:creationId xmlns:p14="http://schemas.microsoft.com/office/powerpoint/2010/main" val="225699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SSL - HTTPS</a:t>
            </a:r>
            <a:endParaRPr lang="zh-CN" altLang="en-US"/>
          </a:p>
        </p:txBody>
      </p:sp>
      <p:sp>
        <p:nvSpPr>
          <p:cNvPr id="3" name="文本框 2"/>
          <p:cNvSpPr txBox="1"/>
          <p:nvPr/>
        </p:nvSpPr>
        <p:spPr>
          <a:xfrm>
            <a:off x="646406" y="1209783"/>
            <a:ext cx="10914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import ssl</a:t>
            </a:r>
          </a:p>
          <a:p>
            <a:r>
              <a:rPr lang="en-US" altLang="zh-CN" sz="1400">
                <a:latin typeface="Consolas" panose="020B0609020204030204" pitchFamily="49" charset="0"/>
              </a:rPr>
              <a:t>context = ssl.create_default_context(purpose=ssl.Purpose.CLIENT_AUTH)</a:t>
            </a:r>
          </a:p>
          <a:p>
            <a:r>
              <a:rPr lang="en-US" altLang="zh-CN" sz="1400">
                <a:latin typeface="Consolas" panose="020B0609020204030204" pitchFamily="49" charset="0"/>
              </a:rPr>
              <a:t>context.load_cert_chain("/path/to/cert", keyfile="/path/to/keyfile")</a:t>
            </a:r>
          </a:p>
          <a:p>
            <a:endParaRPr lang="en-US" altLang="zh-CN" sz="1400">
              <a:latin typeface="Consolas" panose="020B0609020204030204" pitchFamily="49" charset="0"/>
            </a:endParaRPr>
          </a:p>
          <a:p>
            <a:r>
              <a:rPr lang="en-US" altLang="zh-CN" sz="1400">
                <a:latin typeface="Consolas" panose="020B0609020204030204" pitchFamily="49" charset="0"/>
              </a:rPr>
              <a:t>app.run(host="0.0.0.0", port=8443, ssl=context)</a:t>
            </a:r>
          </a:p>
        </p:txBody>
      </p:sp>
      <p:sp>
        <p:nvSpPr>
          <p:cNvPr id="4" name="文本框 3"/>
          <p:cNvSpPr txBox="1"/>
          <p:nvPr/>
        </p:nvSpPr>
        <p:spPr>
          <a:xfrm>
            <a:off x="599303" y="817763"/>
            <a:ext cx="11545594" cy="369332"/>
          </a:xfrm>
          <a:prstGeom prst="rect">
            <a:avLst/>
          </a:prstGeom>
          <a:noFill/>
          <a:ln>
            <a:noFill/>
          </a:ln>
        </p:spPr>
        <p:txBody>
          <a:bodyPr wrap="square" rtlCol="0">
            <a:spAutoFit/>
          </a:bodyPr>
          <a:lstStyle/>
          <a:p>
            <a:r>
              <a:rPr lang="en-US" altLang="zh-CN"/>
              <a:t>Optionally pass in an SSLContext:</a:t>
            </a:r>
            <a:endParaRPr lang="zh-CN" altLang="en-US"/>
          </a:p>
        </p:txBody>
      </p:sp>
      <p:sp>
        <p:nvSpPr>
          <p:cNvPr id="5" name="文本框 4"/>
          <p:cNvSpPr txBox="1"/>
          <p:nvPr/>
        </p:nvSpPr>
        <p:spPr>
          <a:xfrm>
            <a:off x="646406" y="3833607"/>
            <a:ext cx="10914518" cy="52322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ssl = {'cert': "/path/to/cert", 'key': "/path/to/keyfile"}</a:t>
            </a:r>
          </a:p>
          <a:p>
            <a:r>
              <a:rPr lang="en-US" altLang="zh-CN" sz="1400">
                <a:latin typeface="Consolas" panose="020B0609020204030204" pitchFamily="49" charset="0"/>
              </a:rPr>
              <a:t>app.run(host="0.0.0.0", port=8443, ssl=ssl)</a:t>
            </a:r>
          </a:p>
        </p:txBody>
      </p:sp>
      <p:sp>
        <p:nvSpPr>
          <p:cNvPr id="6" name="文本框 5"/>
          <p:cNvSpPr txBox="1"/>
          <p:nvPr/>
        </p:nvSpPr>
        <p:spPr>
          <a:xfrm>
            <a:off x="599303" y="3347385"/>
            <a:ext cx="11545594" cy="369332"/>
          </a:xfrm>
          <a:prstGeom prst="rect">
            <a:avLst/>
          </a:prstGeom>
          <a:noFill/>
          <a:ln>
            <a:noFill/>
          </a:ln>
        </p:spPr>
        <p:txBody>
          <a:bodyPr wrap="square" rtlCol="0">
            <a:spAutoFit/>
          </a:bodyPr>
          <a:lstStyle/>
          <a:p>
            <a:r>
              <a:rPr lang="en-US" altLang="zh-CN" smtClean="0"/>
              <a:t>You can also pass in the locations of a certificate and key as a dictionary:</a:t>
            </a:r>
          </a:p>
        </p:txBody>
      </p:sp>
    </p:spTree>
    <p:extLst>
      <p:ext uri="{BB962C8B-B14F-4D97-AF65-F5344CB8AC3E}">
        <p14:creationId xmlns:p14="http://schemas.microsoft.com/office/powerpoint/2010/main" val="357750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Deploying</a:t>
            </a:r>
            <a:endParaRPr lang="zh-CN" altLang="en-US"/>
          </a:p>
        </p:txBody>
      </p:sp>
      <p:sp>
        <p:nvSpPr>
          <p:cNvPr id="3" name="文本框 2"/>
          <p:cNvSpPr txBox="1"/>
          <p:nvPr/>
        </p:nvSpPr>
        <p:spPr>
          <a:xfrm>
            <a:off x="599303" y="4157263"/>
            <a:ext cx="10914518" cy="307777"/>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app.run(host='0.0.0.0', port=1337, </a:t>
            </a:r>
            <a:r>
              <a:rPr lang="en-US" altLang="zh-CN" sz="1400" smtClean="0">
                <a:latin typeface="Consolas" panose="020B0609020204030204" pitchFamily="49" charset="0"/>
              </a:rPr>
              <a:t>access_log=False, workers=4</a:t>
            </a:r>
            <a:r>
              <a:rPr lang="en-US" altLang="zh-CN" sz="1400">
                <a:latin typeface="Consolas" panose="020B0609020204030204" pitchFamily="49" charset="0"/>
              </a:rPr>
              <a:t>)</a:t>
            </a:r>
          </a:p>
        </p:txBody>
      </p:sp>
      <p:sp>
        <p:nvSpPr>
          <p:cNvPr id="4" name="文本框 3"/>
          <p:cNvSpPr txBox="1"/>
          <p:nvPr/>
        </p:nvSpPr>
        <p:spPr>
          <a:xfrm>
            <a:off x="599303" y="850975"/>
            <a:ext cx="11545594" cy="3139321"/>
          </a:xfrm>
          <a:prstGeom prst="rect">
            <a:avLst/>
          </a:prstGeom>
          <a:noFill/>
          <a:ln>
            <a:noFill/>
          </a:ln>
        </p:spPr>
        <p:txBody>
          <a:bodyPr wrap="square" rtlCol="0">
            <a:spAutoFit/>
          </a:bodyPr>
          <a:lstStyle/>
          <a:p>
            <a:r>
              <a:rPr lang="en-US" altLang="zh-CN"/>
              <a:t>Running via Sanic </a:t>
            </a:r>
            <a:r>
              <a:rPr lang="en-US" altLang="zh-CN" smtClean="0"/>
              <a:t>webserver</a:t>
            </a:r>
          </a:p>
          <a:p>
            <a:pPr marL="285750" indent="-285750">
              <a:buFont typeface="Arial" panose="020B0604020202020204" pitchFamily="34" charset="0"/>
              <a:buChar char="•"/>
            </a:pPr>
            <a:r>
              <a:rPr lang="en-US" altLang="zh-CN">
                <a:solidFill>
                  <a:srgbClr val="FF0000"/>
                </a:solidFill>
              </a:rPr>
              <a:t>host</a:t>
            </a:r>
            <a:r>
              <a:rPr lang="en-US" altLang="zh-CN"/>
              <a:t> (default `”127.0.0.1”`): Address to host the server on</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port</a:t>
            </a:r>
            <a:r>
              <a:rPr lang="en-US" altLang="zh-CN"/>
              <a:t> (default `8000`): Port to host the server on</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unix</a:t>
            </a:r>
            <a:r>
              <a:rPr lang="en-US" altLang="zh-CN"/>
              <a:t> (default `None`): Unix socket name to host the server on (instead of TCP</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debug</a:t>
            </a:r>
            <a:r>
              <a:rPr lang="en-US" altLang="zh-CN"/>
              <a:t> (default `False`): Enables debug output (slows server</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ssl</a:t>
            </a:r>
            <a:r>
              <a:rPr lang="en-US" altLang="zh-CN"/>
              <a:t> (default `None`): SSLContext for SSL encryption of worker(s</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sock</a:t>
            </a:r>
            <a:r>
              <a:rPr lang="en-US" altLang="zh-CN"/>
              <a:t> (default `None`): Socket for the server to accept connections from</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workers</a:t>
            </a:r>
            <a:r>
              <a:rPr lang="en-US" altLang="zh-CN"/>
              <a:t> (default `1`): Number of worker processes to spawn</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loop</a:t>
            </a:r>
            <a:r>
              <a:rPr lang="en-US" altLang="zh-CN"/>
              <a:t> (default `None`): An asyncio-compatible event loop. If none is specified, Sanic creates its own event loop</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protocol</a:t>
            </a:r>
            <a:r>
              <a:rPr lang="en-US" altLang="zh-CN"/>
              <a:t> (default `HttpProtocol`): Subclass of asyncio.protocol</a:t>
            </a:r>
            <a:r>
              <a:rPr lang="en-US" altLang="zh-CN" smtClean="0"/>
              <a:t>.</a:t>
            </a:r>
            <a:endParaRPr lang="en-US" altLang="zh-CN"/>
          </a:p>
          <a:p>
            <a:pPr marL="285750" indent="-285750">
              <a:buFont typeface="Arial" panose="020B0604020202020204" pitchFamily="34" charset="0"/>
              <a:buChar char="•"/>
            </a:pPr>
            <a:r>
              <a:rPr lang="en-US" altLang="zh-CN">
                <a:solidFill>
                  <a:srgbClr val="FF0000"/>
                </a:solidFill>
              </a:rPr>
              <a:t>access_log</a:t>
            </a:r>
            <a:r>
              <a:rPr lang="en-US" altLang="zh-CN"/>
              <a:t> (default `True`): Enables log on handling requests (significantly slows server).</a:t>
            </a:r>
          </a:p>
        </p:txBody>
      </p:sp>
      <p:sp>
        <p:nvSpPr>
          <p:cNvPr id="5" name="文本框 4"/>
          <p:cNvSpPr txBox="1"/>
          <p:nvPr/>
        </p:nvSpPr>
        <p:spPr>
          <a:xfrm>
            <a:off x="646406" y="5214934"/>
            <a:ext cx="10914518" cy="307777"/>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sanic server.app --host=0.0.0.0 --port=1337 --workers=4</a:t>
            </a:r>
          </a:p>
        </p:txBody>
      </p:sp>
      <p:sp>
        <p:nvSpPr>
          <p:cNvPr id="6" name="文本框 5"/>
          <p:cNvSpPr txBox="1"/>
          <p:nvPr/>
        </p:nvSpPr>
        <p:spPr>
          <a:xfrm>
            <a:off x="599303" y="4728712"/>
            <a:ext cx="11545594" cy="369332"/>
          </a:xfrm>
          <a:prstGeom prst="rect">
            <a:avLst/>
          </a:prstGeom>
          <a:noFill/>
          <a:ln>
            <a:noFill/>
          </a:ln>
        </p:spPr>
        <p:txBody>
          <a:bodyPr wrap="square" rtlCol="0">
            <a:spAutoFit/>
          </a:bodyPr>
          <a:lstStyle/>
          <a:p>
            <a:r>
              <a:rPr lang="en-US" altLang="zh-CN" smtClean="0"/>
              <a:t>Running via command</a:t>
            </a:r>
          </a:p>
        </p:txBody>
      </p:sp>
      <p:sp>
        <p:nvSpPr>
          <p:cNvPr id="7" name="文本框 6"/>
          <p:cNvSpPr txBox="1"/>
          <p:nvPr/>
        </p:nvSpPr>
        <p:spPr>
          <a:xfrm>
            <a:off x="646406" y="5836460"/>
            <a:ext cx="10914518" cy="307777"/>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python -m sanic server.app --host=0.0.0.0 --port=1337 --workers=4</a:t>
            </a:r>
          </a:p>
        </p:txBody>
      </p:sp>
    </p:spTree>
    <p:extLst>
      <p:ext uri="{BB962C8B-B14F-4D97-AF65-F5344CB8AC3E}">
        <p14:creationId xmlns:p14="http://schemas.microsoft.com/office/powerpoint/2010/main" val="173316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Deploying – asyncio support &amp; sharing loop</a:t>
            </a:r>
            <a:endParaRPr lang="zh-CN" altLang="en-US"/>
          </a:p>
        </p:txBody>
      </p:sp>
      <p:sp>
        <p:nvSpPr>
          <p:cNvPr id="3" name="文本框 2"/>
          <p:cNvSpPr txBox="1"/>
          <p:nvPr/>
        </p:nvSpPr>
        <p:spPr>
          <a:xfrm>
            <a:off x="599303" y="1317769"/>
            <a:ext cx="10914518" cy="440120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solidFill>
                  <a:srgbClr val="FF0000"/>
                </a:solidFill>
                <a:latin typeface="Consolas" panose="020B0609020204030204" pitchFamily="49" charset="0"/>
              </a:rPr>
              <a:t>serv_coro = app.create_server(host="0.0.0.0", port=8000, return_asyncio_server=True)</a:t>
            </a:r>
          </a:p>
          <a:p>
            <a:r>
              <a:rPr lang="en-US" altLang="zh-CN" sz="1400">
                <a:solidFill>
                  <a:srgbClr val="FF0000"/>
                </a:solidFill>
                <a:latin typeface="Consolas" panose="020B0609020204030204" pitchFamily="49" charset="0"/>
              </a:rPr>
              <a:t>loop = asyncio.get_event_loop()</a:t>
            </a:r>
          </a:p>
          <a:p>
            <a:r>
              <a:rPr lang="en-US" altLang="zh-CN" sz="1400">
                <a:solidFill>
                  <a:srgbClr val="FF0000"/>
                </a:solidFill>
                <a:latin typeface="Consolas" panose="020B0609020204030204" pitchFamily="49" charset="0"/>
              </a:rPr>
              <a:t>serv_task = asyncio.ensure_future(serv_coro, loop=loop)</a:t>
            </a:r>
          </a:p>
          <a:p>
            <a:r>
              <a:rPr lang="en-US" altLang="zh-CN" sz="1400">
                <a:solidFill>
                  <a:srgbClr val="FF0000"/>
                </a:solidFill>
                <a:latin typeface="Consolas" panose="020B0609020204030204" pitchFamily="49" charset="0"/>
              </a:rPr>
              <a:t>server = loop.run_until_complete(serv_task)</a:t>
            </a:r>
          </a:p>
          <a:p>
            <a:r>
              <a:rPr lang="en-US" altLang="zh-CN" sz="1400">
                <a:solidFill>
                  <a:srgbClr val="FF0000"/>
                </a:solidFill>
                <a:latin typeface="Consolas" panose="020B0609020204030204" pitchFamily="49" charset="0"/>
              </a:rPr>
              <a:t>server.after_start()</a:t>
            </a:r>
          </a:p>
          <a:p>
            <a:r>
              <a:rPr lang="en-US" altLang="zh-CN" sz="1400">
                <a:latin typeface="Consolas" panose="020B0609020204030204" pitchFamily="49" charset="0"/>
              </a:rPr>
              <a:t>try:</a:t>
            </a:r>
          </a:p>
          <a:p>
            <a:r>
              <a:rPr lang="en-US" altLang="zh-CN" sz="1400">
                <a:latin typeface="Consolas" panose="020B0609020204030204" pitchFamily="49" charset="0"/>
              </a:rPr>
              <a:t>    loop.run_forever()</a:t>
            </a:r>
          </a:p>
          <a:p>
            <a:r>
              <a:rPr lang="en-US" altLang="zh-CN" sz="1400">
                <a:latin typeface="Consolas" panose="020B0609020204030204" pitchFamily="49" charset="0"/>
              </a:rPr>
              <a:t>except KeyboardInterrupt as e:</a:t>
            </a:r>
          </a:p>
          <a:p>
            <a:r>
              <a:rPr lang="en-US" altLang="zh-CN" sz="1400">
                <a:latin typeface="Consolas" panose="020B0609020204030204" pitchFamily="49" charset="0"/>
              </a:rPr>
              <a:t>    loop.stop()</a:t>
            </a:r>
          </a:p>
          <a:p>
            <a:r>
              <a:rPr lang="en-US" altLang="zh-CN" sz="1400">
                <a:latin typeface="Consolas" panose="020B0609020204030204" pitchFamily="49" charset="0"/>
              </a:rPr>
              <a:t>finally:</a:t>
            </a:r>
          </a:p>
          <a:p>
            <a:r>
              <a:rPr lang="en-US" altLang="zh-CN" sz="1400">
                <a:latin typeface="Consolas" panose="020B0609020204030204" pitchFamily="49" charset="0"/>
              </a:rPr>
              <a:t>    server.before_stop()</a:t>
            </a:r>
          </a:p>
          <a:p>
            <a:endParaRPr lang="en-US" altLang="zh-CN" sz="1400">
              <a:latin typeface="Consolas" panose="020B0609020204030204" pitchFamily="49" charset="0"/>
            </a:endParaRPr>
          </a:p>
          <a:p>
            <a:r>
              <a:rPr lang="en-US" altLang="zh-CN" sz="1400">
                <a:latin typeface="Consolas" panose="020B0609020204030204" pitchFamily="49" charset="0"/>
              </a:rPr>
              <a:t>    # Wait for server to close</a:t>
            </a:r>
          </a:p>
          <a:p>
            <a:r>
              <a:rPr lang="en-US" altLang="zh-CN" sz="1400">
                <a:latin typeface="Consolas" panose="020B0609020204030204" pitchFamily="49" charset="0"/>
              </a:rPr>
              <a:t>    close_task = server.close()</a:t>
            </a:r>
          </a:p>
          <a:p>
            <a:r>
              <a:rPr lang="en-US" altLang="zh-CN" sz="1400">
                <a:latin typeface="Consolas" panose="020B0609020204030204" pitchFamily="49" charset="0"/>
              </a:rPr>
              <a:t>    loop.run_until_complete(close_task)</a:t>
            </a:r>
          </a:p>
          <a:p>
            <a:endParaRPr lang="en-US" altLang="zh-CN" sz="1400">
              <a:latin typeface="Consolas" panose="020B0609020204030204" pitchFamily="49" charset="0"/>
            </a:endParaRPr>
          </a:p>
          <a:p>
            <a:r>
              <a:rPr lang="en-US" altLang="zh-CN" sz="1400">
                <a:latin typeface="Consolas" panose="020B0609020204030204" pitchFamily="49" charset="0"/>
              </a:rPr>
              <a:t>    # Complete all tasks on the loop</a:t>
            </a:r>
          </a:p>
          <a:p>
            <a:r>
              <a:rPr lang="en-US" altLang="zh-CN" sz="1400">
                <a:latin typeface="Consolas" panose="020B0609020204030204" pitchFamily="49" charset="0"/>
              </a:rPr>
              <a:t>    for connection in server.connections:</a:t>
            </a:r>
          </a:p>
          <a:p>
            <a:r>
              <a:rPr lang="en-US" altLang="zh-CN" sz="1400">
                <a:latin typeface="Consolas" panose="020B0609020204030204" pitchFamily="49" charset="0"/>
              </a:rPr>
              <a:t>        connection.close_if_idle()</a:t>
            </a:r>
          </a:p>
          <a:p>
            <a:r>
              <a:rPr lang="en-US" altLang="zh-CN" sz="1400">
                <a:latin typeface="Consolas" panose="020B0609020204030204" pitchFamily="49" charset="0"/>
              </a:rPr>
              <a:t>    server.after_stop()</a:t>
            </a:r>
            <a:endParaRPr lang="zh-CN" altLang="en-US" sz="1400">
              <a:latin typeface="Consolas" panose="020B0609020204030204" pitchFamily="49" charset="0"/>
            </a:endParaRPr>
          </a:p>
        </p:txBody>
      </p:sp>
    </p:spTree>
    <p:extLst>
      <p:ext uri="{BB962C8B-B14F-4D97-AF65-F5344CB8AC3E}">
        <p14:creationId xmlns:p14="http://schemas.microsoft.com/office/powerpoint/2010/main" val="218856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303" y="0"/>
            <a:ext cx="10515600" cy="955589"/>
          </a:xfrm>
        </p:spPr>
        <p:txBody>
          <a:bodyPr>
            <a:normAutofit fontScale="90000"/>
          </a:bodyPr>
          <a:lstStyle/>
          <a:p>
            <a:r>
              <a:rPr lang="en-US" altLang="zh-CN" smtClean="0"/>
              <a:t>Extensions</a:t>
            </a:r>
            <a:r>
              <a:rPr lang="zh-CN" altLang="en-US" smtClean="0"/>
              <a:t>（部分）</a:t>
            </a:r>
            <a:r>
              <a:rPr lang="en-US" altLang="zh-CN" smtClean="0"/>
              <a:t/>
            </a:r>
            <a:br>
              <a:rPr lang="en-US" altLang="zh-CN" smtClean="0"/>
            </a:br>
            <a:r>
              <a:rPr lang="en-US" altLang="zh-CN">
                <a:hlinkClick r:id="rId2"/>
              </a:rPr>
              <a:t>https://github.com/mekicha/awesome-sanic</a:t>
            </a:r>
            <a:endParaRPr lang="zh-CN" altLang="en-US"/>
          </a:p>
        </p:txBody>
      </p:sp>
      <p:sp>
        <p:nvSpPr>
          <p:cNvPr id="3" name="内容占位符 2"/>
          <p:cNvSpPr>
            <a:spLocks noGrp="1"/>
          </p:cNvSpPr>
          <p:nvPr>
            <p:ph idx="1"/>
          </p:nvPr>
        </p:nvSpPr>
        <p:spPr>
          <a:xfrm>
            <a:off x="599303" y="1133646"/>
            <a:ext cx="10515600" cy="5724353"/>
          </a:xfrm>
        </p:spPr>
        <p:txBody>
          <a:bodyPr>
            <a:normAutofit fontScale="62500" lnSpcReduction="20000"/>
          </a:bodyPr>
          <a:lstStyle/>
          <a:p>
            <a:r>
              <a:rPr lang="en-US" altLang="zh-CN" smtClean="0"/>
              <a:t>Authentication</a:t>
            </a:r>
          </a:p>
          <a:p>
            <a:pPr lvl="1"/>
            <a:r>
              <a:rPr lang="en-US" altLang="zh-CN">
                <a:solidFill>
                  <a:srgbClr val="FF0000"/>
                </a:solidFill>
              </a:rPr>
              <a:t>Sanic-JWT:</a:t>
            </a:r>
            <a:r>
              <a:rPr lang="en-US" altLang="zh-CN"/>
              <a:t> Authentication extension for JSON Web Tokens (JWT).</a:t>
            </a:r>
          </a:p>
          <a:p>
            <a:pPr lvl="1"/>
            <a:r>
              <a:rPr lang="en-US" altLang="zh-CN">
                <a:solidFill>
                  <a:srgbClr val="FF0000"/>
                </a:solidFill>
              </a:rPr>
              <a:t>Sanic-JWT-Extended</a:t>
            </a:r>
            <a:r>
              <a:rPr lang="en-US" altLang="zh-CN"/>
              <a:t>: Port of flask-jwt-extended, provides access/refresh token with fresh, easy custom claim insertion, and role-based access control</a:t>
            </a:r>
          </a:p>
          <a:p>
            <a:pPr lvl="1"/>
            <a:r>
              <a:rPr lang="en-US" altLang="zh-CN">
                <a:solidFill>
                  <a:srgbClr val="FF0000"/>
                </a:solidFill>
              </a:rPr>
              <a:t>Sanic-OAuth</a:t>
            </a:r>
            <a:r>
              <a:rPr lang="en-US" altLang="zh-CN"/>
              <a:t>: OAuth Library with many provider and OAuth1/OAuth2 support.</a:t>
            </a:r>
          </a:p>
          <a:p>
            <a:pPr lvl="1"/>
            <a:r>
              <a:rPr lang="en-US" altLang="zh-CN">
                <a:solidFill>
                  <a:srgbClr val="FF0000"/>
                </a:solidFill>
              </a:rPr>
              <a:t>Sanic-Token-Auth</a:t>
            </a:r>
            <a:r>
              <a:rPr lang="en-US" altLang="zh-CN"/>
              <a:t>: Simple token-based authentication.</a:t>
            </a:r>
          </a:p>
          <a:p>
            <a:pPr lvl="1"/>
            <a:r>
              <a:rPr lang="en-US" altLang="zh-CN">
                <a:solidFill>
                  <a:srgbClr val="FF0000"/>
                </a:solidFill>
              </a:rPr>
              <a:t>Sanic-HTTPAuth</a:t>
            </a:r>
            <a:r>
              <a:rPr lang="en-US" altLang="zh-CN"/>
              <a:t>: Fork of Flask-HTTPAuth, provides Basic, Digest and Token HTTP authentication for Sanic routes</a:t>
            </a:r>
          </a:p>
          <a:p>
            <a:r>
              <a:rPr lang="en-US" altLang="zh-CN" smtClean="0"/>
              <a:t>Frontend</a:t>
            </a:r>
          </a:p>
          <a:p>
            <a:pPr lvl="1"/>
            <a:r>
              <a:rPr lang="en-US" altLang="zh-CN">
                <a:solidFill>
                  <a:srgbClr val="FF0000"/>
                </a:solidFill>
              </a:rPr>
              <a:t>sanja</a:t>
            </a:r>
            <a:r>
              <a:rPr lang="en-US" altLang="zh-CN"/>
              <a:t>: This module aims to make bringing Jinja templates to Sanic easy.</a:t>
            </a:r>
          </a:p>
          <a:p>
            <a:pPr lvl="1"/>
            <a:r>
              <a:rPr lang="en-US" altLang="zh-CN">
                <a:solidFill>
                  <a:srgbClr val="FF0000"/>
                </a:solidFill>
              </a:rPr>
              <a:t>Jinja2-sanic</a:t>
            </a:r>
            <a:r>
              <a:rPr lang="en-US" altLang="zh-CN"/>
              <a:t>: a jinja2 template renderer for Sanic.</a:t>
            </a:r>
          </a:p>
          <a:p>
            <a:pPr lvl="1"/>
            <a:r>
              <a:rPr lang="en-US" altLang="zh-CN">
                <a:solidFill>
                  <a:srgbClr val="FF0000"/>
                </a:solidFill>
              </a:rPr>
              <a:t>Sanic-Babel</a:t>
            </a:r>
            <a:r>
              <a:rPr lang="en-US" altLang="zh-CN"/>
              <a:t>: Adds i18n/l10n support to Sanic applications with the help of the Babel library</a:t>
            </a:r>
          </a:p>
          <a:p>
            <a:pPr lvl="1"/>
            <a:r>
              <a:rPr lang="en-US" altLang="zh-CN">
                <a:solidFill>
                  <a:srgbClr val="FF0000"/>
                </a:solidFill>
              </a:rPr>
              <a:t>Sanic-CORS</a:t>
            </a:r>
            <a:r>
              <a:rPr lang="en-US" altLang="zh-CN"/>
              <a:t>: A port of flask-cors.</a:t>
            </a:r>
          </a:p>
          <a:p>
            <a:pPr lvl="1"/>
            <a:r>
              <a:rPr lang="en-US" altLang="zh-CN">
                <a:solidFill>
                  <a:srgbClr val="FF0000"/>
                </a:solidFill>
              </a:rPr>
              <a:t>Sanic-Jinja2</a:t>
            </a:r>
            <a:r>
              <a:rPr lang="en-US" altLang="zh-CN"/>
              <a:t>: Support for Jinja2 template.</a:t>
            </a:r>
          </a:p>
          <a:p>
            <a:pPr lvl="1"/>
            <a:r>
              <a:rPr lang="en-US" altLang="zh-CN">
                <a:solidFill>
                  <a:srgbClr val="FF0000"/>
                </a:solidFill>
              </a:rPr>
              <a:t>Sanic-Sass</a:t>
            </a:r>
            <a:r>
              <a:rPr lang="en-US" altLang="zh-CN"/>
              <a:t>: Compile Sass &amp; SCSS to CSS for Sanic.</a:t>
            </a:r>
          </a:p>
          <a:p>
            <a:r>
              <a:rPr lang="en-US" altLang="zh-CN" smtClean="0"/>
              <a:t>Requests and Responses</a:t>
            </a:r>
          </a:p>
          <a:p>
            <a:pPr lvl="1"/>
            <a:r>
              <a:rPr lang="en-US" altLang="zh-CN">
                <a:solidFill>
                  <a:srgbClr val="FF0000"/>
                </a:solidFill>
              </a:rPr>
              <a:t>Python-Sanicargs</a:t>
            </a:r>
            <a:r>
              <a:rPr lang="en-US" altLang="zh-CN"/>
              <a:t>: Parse query args in Sanic using type annotations and a decorator.</a:t>
            </a:r>
          </a:p>
          <a:p>
            <a:pPr lvl="1"/>
            <a:r>
              <a:rPr lang="en-US" altLang="zh-CN">
                <a:solidFill>
                  <a:srgbClr val="FF0000"/>
                </a:solidFill>
              </a:rPr>
              <a:t>Sanic Brogz</a:t>
            </a:r>
            <a:r>
              <a:rPr lang="en-US" altLang="zh-CN"/>
              <a:t>: Allows you to easily gzip Sanic responses. A port of Flask-Compress.</a:t>
            </a:r>
          </a:p>
          <a:p>
            <a:pPr lvl="1"/>
            <a:r>
              <a:rPr lang="en-US" altLang="zh-CN">
                <a:solidFill>
                  <a:srgbClr val="FF0000"/>
                </a:solidFill>
              </a:rPr>
              <a:t>Sanic Gzip</a:t>
            </a:r>
            <a:r>
              <a:rPr lang="en-US" altLang="zh-CN"/>
              <a:t>: Add compression to your Sanic endpoints with a decorator</a:t>
            </a:r>
          </a:p>
          <a:p>
            <a:pPr lvl="1"/>
            <a:r>
              <a:rPr lang="en-US" altLang="zh-CN">
                <a:solidFill>
                  <a:srgbClr val="FF0000"/>
                </a:solidFill>
              </a:rPr>
              <a:t>Sanic-Limiter</a:t>
            </a:r>
            <a:r>
              <a:rPr lang="en-US" altLang="zh-CN"/>
              <a:t>: Rate limiting for sanic.</a:t>
            </a:r>
          </a:p>
          <a:p>
            <a:pPr lvl="1"/>
            <a:r>
              <a:rPr lang="en-US" altLang="zh-CN">
                <a:solidFill>
                  <a:srgbClr val="FF0000"/>
                </a:solidFill>
              </a:rPr>
              <a:t>Sanic-UserAgent</a:t>
            </a:r>
            <a:r>
              <a:rPr lang="en-US" altLang="zh-CN"/>
              <a:t>: Add user_agent to request</a:t>
            </a:r>
          </a:p>
          <a:p>
            <a:pPr lvl="1"/>
            <a:r>
              <a:rPr lang="en-US" altLang="zh-CN">
                <a:solidFill>
                  <a:srgbClr val="FF0000"/>
                </a:solidFill>
              </a:rPr>
              <a:t>Sanic-SSLify</a:t>
            </a:r>
            <a:r>
              <a:rPr lang="en-US" altLang="zh-CN"/>
              <a:t>: Forces SSL on your Sanic app. A port of Flask-SSLify.</a:t>
            </a:r>
          </a:p>
          <a:p>
            <a:pPr lvl="1"/>
            <a:r>
              <a:rPr lang="en-US" altLang="zh-CN">
                <a:solidFill>
                  <a:srgbClr val="FF0000"/>
                </a:solidFill>
              </a:rPr>
              <a:t>TuSanic</a:t>
            </a:r>
            <a:r>
              <a:rPr lang="en-US" altLang="zh-CN"/>
              <a:t>: TuSanic is a tus.io (simple resumable uploads) server-side implementation for </a:t>
            </a:r>
            <a:r>
              <a:rPr lang="en-US" altLang="zh-CN" smtClean="0"/>
              <a:t>sanic</a:t>
            </a:r>
          </a:p>
          <a:p>
            <a:r>
              <a:rPr lang="en-US" altLang="zh-CN" smtClean="0"/>
              <a:t>Caching</a:t>
            </a:r>
          </a:p>
          <a:p>
            <a:pPr lvl="1"/>
            <a:r>
              <a:rPr lang="en-US" altLang="zh-CN">
                <a:solidFill>
                  <a:srgbClr val="FF0000"/>
                </a:solidFill>
              </a:rPr>
              <a:t>Sanic-redis-extension</a:t>
            </a:r>
            <a:r>
              <a:rPr lang="en-US" altLang="zh-CN"/>
              <a:t>: Redis (via aioredis) support for Sanic </a:t>
            </a:r>
            <a:r>
              <a:rPr lang="en-US" altLang="zh-CN" smtClean="0"/>
              <a:t>framework</a:t>
            </a:r>
          </a:p>
          <a:p>
            <a:endParaRPr lang="zh-CN" altLang="en-US"/>
          </a:p>
        </p:txBody>
      </p:sp>
    </p:spTree>
    <p:extLst>
      <p:ext uri="{BB962C8B-B14F-4D97-AF65-F5344CB8AC3E}">
        <p14:creationId xmlns:p14="http://schemas.microsoft.com/office/powerpoint/2010/main" val="289357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结束</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424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r>
              <a:rPr lang="en-US" altLang="zh-CN" smtClean="0"/>
              <a:t>Sanic</a:t>
            </a:r>
            <a:endParaRPr lang="zh-CN" altLang="en-US"/>
          </a:p>
        </p:txBody>
      </p:sp>
      <p:pic>
        <p:nvPicPr>
          <p:cNvPr id="4" name="内容占位符 3"/>
          <p:cNvPicPr>
            <a:picLocks noGrp="1" noChangeAspect="1"/>
          </p:cNvPicPr>
          <p:nvPr>
            <p:ph idx="1"/>
          </p:nvPr>
        </p:nvPicPr>
        <p:blipFill>
          <a:blip r:embed="rId2"/>
          <a:stretch>
            <a:fillRect/>
          </a:stretch>
        </p:blipFill>
        <p:spPr>
          <a:xfrm>
            <a:off x="785812" y="1164431"/>
            <a:ext cx="10144125" cy="5048250"/>
          </a:xfrm>
          <a:prstGeom prst="rect">
            <a:avLst/>
          </a:prstGeom>
        </p:spPr>
      </p:pic>
    </p:spTree>
    <p:extLst>
      <p:ext uri="{BB962C8B-B14F-4D97-AF65-F5344CB8AC3E}">
        <p14:creationId xmlns:p14="http://schemas.microsoft.com/office/powerpoint/2010/main" val="85926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Configuration</a:t>
            </a:r>
            <a:endParaRPr lang="zh-CN" altLang="en-US"/>
          </a:p>
        </p:txBody>
      </p:sp>
      <p:sp>
        <p:nvSpPr>
          <p:cNvPr id="9" name="文本框 8"/>
          <p:cNvSpPr txBox="1"/>
          <p:nvPr/>
        </p:nvSpPr>
        <p:spPr>
          <a:xfrm>
            <a:off x="599303" y="1136073"/>
            <a:ext cx="4123113" cy="738664"/>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app = Sanic('myapp')</a:t>
            </a:r>
          </a:p>
          <a:p>
            <a:r>
              <a:rPr lang="en-US" altLang="zh-CN" sz="1400">
                <a:latin typeface="Consolas" panose="020B0609020204030204" pitchFamily="49" charset="0"/>
              </a:rPr>
              <a:t>app.config.DB_NAME = 'appdb'</a:t>
            </a:r>
          </a:p>
          <a:p>
            <a:r>
              <a:rPr lang="en-US" altLang="zh-CN" sz="1400">
                <a:latin typeface="Consolas" panose="020B0609020204030204" pitchFamily="49" charset="0"/>
              </a:rPr>
              <a:t>app.config.DB_USER = 'appuser'</a:t>
            </a:r>
            <a:endParaRPr lang="zh-CN" altLang="en-US" sz="1400">
              <a:latin typeface="Consolas" panose="020B0609020204030204" pitchFamily="49" charset="0"/>
            </a:endParaRPr>
          </a:p>
        </p:txBody>
      </p:sp>
      <p:sp>
        <p:nvSpPr>
          <p:cNvPr id="11" name="文本框 10"/>
          <p:cNvSpPr txBox="1"/>
          <p:nvPr/>
        </p:nvSpPr>
        <p:spPr>
          <a:xfrm>
            <a:off x="599302" y="2584820"/>
            <a:ext cx="4123113" cy="138499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db_settings = {</a:t>
            </a:r>
          </a:p>
          <a:p>
            <a:r>
              <a:rPr lang="en-US" altLang="zh-CN" sz="1400">
                <a:latin typeface="Consolas" panose="020B0609020204030204" pitchFamily="49" charset="0"/>
              </a:rPr>
              <a:t>    'DB_HOST': 'localhost',</a:t>
            </a:r>
          </a:p>
          <a:p>
            <a:r>
              <a:rPr lang="en-US" altLang="zh-CN" sz="1400">
                <a:latin typeface="Consolas" panose="020B0609020204030204" pitchFamily="49" charset="0"/>
              </a:rPr>
              <a:t>    'DB_NAME': 'appdb',</a:t>
            </a:r>
          </a:p>
          <a:p>
            <a:r>
              <a:rPr lang="en-US" altLang="zh-CN" sz="1400">
                <a:latin typeface="Consolas" panose="020B0609020204030204" pitchFamily="49" charset="0"/>
              </a:rPr>
              <a:t>    'DB_USER': 'appuser'</a:t>
            </a:r>
          </a:p>
          <a:p>
            <a:r>
              <a:rPr lang="en-US" altLang="zh-CN" sz="1400">
                <a:latin typeface="Consolas" panose="020B0609020204030204" pitchFamily="49" charset="0"/>
              </a:rPr>
              <a:t>}</a:t>
            </a:r>
          </a:p>
          <a:p>
            <a:r>
              <a:rPr lang="en-US" altLang="zh-CN" sz="1400">
                <a:latin typeface="Consolas" panose="020B0609020204030204" pitchFamily="49" charset="0"/>
              </a:rPr>
              <a:t>app.config.update(db_settings)</a:t>
            </a:r>
            <a:endParaRPr lang="zh-CN" altLang="en-US" sz="1400">
              <a:latin typeface="Consolas" panose="020B0609020204030204" pitchFamily="49" charset="0"/>
            </a:endParaRPr>
          </a:p>
        </p:txBody>
      </p:sp>
      <p:sp>
        <p:nvSpPr>
          <p:cNvPr id="13" name="文本框 12"/>
          <p:cNvSpPr txBox="1"/>
          <p:nvPr/>
        </p:nvSpPr>
        <p:spPr>
          <a:xfrm>
            <a:off x="520331" y="2055221"/>
            <a:ext cx="10673544" cy="369332"/>
          </a:xfrm>
          <a:prstGeom prst="rect">
            <a:avLst/>
          </a:prstGeom>
          <a:noFill/>
          <a:ln>
            <a:noFill/>
          </a:ln>
        </p:spPr>
        <p:txBody>
          <a:bodyPr wrap="square" rtlCol="0">
            <a:spAutoFit/>
          </a:bodyPr>
          <a:lstStyle/>
          <a:p>
            <a:r>
              <a:rPr lang="en-US" altLang="zh-CN" smtClean="0"/>
              <a:t>config</a:t>
            </a:r>
            <a:r>
              <a:rPr lang="zh-CN" altLang="en-US" smtClean="0"/>
              <a:t>对象本质是一个</a:t>
            </a:r>
            <a:r>
              <a:rPr lang="en-US" altLang="zh-CN" smtClean="0"/>
              <a:t>dictionary</a:t>
            </a:r>
            <a:r>
              <a:rPr lang="zh-CN" altLang="en-US" smtClean="0"/>
              <a:t>，所以可以使用</a:t>
            </a:r>
            <a:r>
              <a:rPr lang="en-US" altLang="zh-CN" smtClean="0"/>
              <a:t>update</a:t>
            </a:r>
            <a:r>
              <a:rPr lang="zh-CN" altLang="en-US" smtClean="0"/>
              <a:t>方法进行更新。</a:t>
            </a:r>
            <a:endParaRPr lang="zh-CN" altLang="en-US"/>
          </a:p>
        </p:txBody>
      </p:sp>
      <p:sp>
        <p:nvSpPr>
          <p:cNvPr id="16" name="文本框 15"/>
          <p:cNvSpPr txBox="1"/>
          <p:nvPr/>
        </p:nvSpPr>
        <p:spPr>
          <a:xfrm>
            <a:off x="599302" y="4619360"/>
            <a:ext cx="5024259" cy="52322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app = Sanic('myapp')</a:t>
            </a:r>
          </a:p>
          <a:p>
            <a:r>
              <a:rPr lang="en-US" altLang="zh-CN" sz="1400" smtClean="0">
                <a:latin typeface="Consolas" panose="020B0609020204030204" pitchFamily="49" charset="0"/>
              </a:rPr>
              <a:t>app.config.from_pyfile('/path/to/config_file')</a:t>
            </a:r>
            <a:endParaRPr lang="zh-CN" altLang="en-US" sz="1400">
              <a:latin typeface="Consolas" panose="020B0609020204030204" pitchFamily="49" charset="0"/>
            </a:endParaRPr>
          </a:p>
        </p:txBody>
      </p:sp>
      <p:sp>
        <p:nvSpPr>
          <p:cNvPr id="17" name="文本框 16"/>
          <p:cNvSpPr txBox="1"/>
          <p:nvPr/>
        </p:nvSpPr>
        <p:spPr>
          <a:xfrm>
            <a:off x="599301" y="5449940"/>
            <a:ext cx="5024259" cy="954107"/>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 config_file</a:t>
            </a:r>
          </a:p>
          <a:p>
            <a:r>
              <a:rPr lang="en-US" altLang="zh-CN" sz="1400">
                <a:latin typeface="Consolas" panose="020B0609020204030204" pitchFamily="49" charset="0"/>
              </a:rPr>
              <a:t>DB_HOST = 'localhost'</a:t>
            </a:r>
          </a:p>
          <a:p>
            <a:r>
              <a:rPr lang="en-US" altLang="zh-CN" sz="1400">
                <a:latin typeface="Consolas" panose="020B0609020204030204" pitchFamily="49" charset="0"/>
              </a:rPr>
              <a:t>DB_NAME = 'appdb'</a:t>
            </a:r>
          </a:p>
          <a:p>
            <a:r>
              <a:rPr lang="en-US" altLang="zh-CN" sz="1400">
                <a:latin typeface="Consolas" panose="020B0609020204030204" pitchFamily="49" charset="0"/>
              </a:rPr>
              <a:t>DB_USER = 'appuser'</a:t>
            </a:r>
            <a:endParaRPr lang="zh-CN" altLang="en-US" sz="1400">
              <a:latin typeface="Consolas" panose="020B0609020204030204" pitchFamily="49" charset="0"/>
            </a:endParaRPr>
          </a:p>
        </p:txBody>
      </p:sp>
      <p:sp>
        <p:nvSpPr>
          <p:cNvPr id="18" name="文本框 17"/>
          <p:cNvSpPr txBox="1"/>
          <p:nvPr/>
        </p:nvSpPr>
        <p:spPr>
          <a:xfrm>
            <a:off x="599301" y="4109921"/>
            <a:ext cx="10673544" cy="369332"/>
          </a:xfrm>
          <a:prstGeom prst="rect">
            <a:avLst/>
          </a:prstGeom>
          <a:noFill/>
          <a:ln>
            <a:noFill/>
          </a:ln>
        </p:spPr>
        <p:txBody>
          <a:bodyPr wrap="square" rtlCol="0">
            <a:spAutoFit/>
          </a:bodyPr>
          <a:lstStyle/>
          <a:p>
            <a:r>
              <a:rPr lang="zh-CN" altLang="en-US" smtClean="0"/>
              <a:t>从</a:t>
            </a:r>
            <a:r>
              <a:rPr lang="en-US" altLang="zh-CN" smtClean="0"/>
              <a:t>Python</a:t>
            </a:r>
            <a:r>
              <a:rPr lang="zh-CN" altLang="en-US" smtClean="0"/>
              <a:t>文件加载</a:t>
            </a:r>
            <a:r>
              <a:rPr lang="zh-CN" altLang="en-US"/>
              <a:t>配置</a:t>
            </a:r>
          </a:p>
        </p:txBody>
      </p:sp>
    </p:spTree>
    <p:extLst>
      <p:ext uri="{BB962C8B-B14F-4D97-AF65-F5344CB8AC3E}">
        <p14:creationId xmlns:p14="http://schemas.microsoft.com/office/powerpoint/2010/main" val="246835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内置的配置取值</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52821821"/>
              </p:ext>
            </p:extLst>
          </p:nvPr>
        </p:nvGraphicFramePr>
        <p:xfrm>
          <a:off x="516176" y="847524"/>
          <a:ext cx="10135503" cy="5838662"/>
        </p:xfrm>
        <a:graphic>
          <a:graphicData uri="http://schemas.openxmlformats.org/drawingml/2006/table">
            <a:tbl>
              <a:tblPr/>
              <a:tblGrid>
                <a:gridCol w="3025046">
                  <a:extLst>
                    <a:ext uri="{9D8B030D-6E8A-4147-A177-3AD203B41FA5}">
                      <a16:colId xmlns:a16="http://schemas.microsoft.com/office/drawing/2014/main" val="2757826188"/>
                    </a:ext>
                  </a:extLst>
                </a:gridCol>
                <a:gridCol w="1313411">
                  <a:extLst>
                    <a:ext uri="{9D8B030D-6E8A-4147-A177-3AD203B41FA5}">
                      <a16:colId xmlns:a16="http://schemas.microsoft.com/office/drawing/2014/main" val="1221556124"/>
                    </a:ext>
                  </a:extLst>
                </a:gridCol>
                <a:gridCol w="5797046">
                  <a:extLst>
                    <a:ext uri="{9D8B030D-6E8A-4147-A177-3AD203B41FA5}">
                      <a16:colId xmlns:a16="http://schemas.microsoft.com/office/drawing/2014/main" val="2472680134"/>
                    </a:ext>
                  </a:extLst>
                </a:gridCol>
              </a:tblGrid>
              <a:tr h="243854">
                <a:tc>
                  <a:txBody>
                    <a:bodyPr/>
                    <a:lstStyle/>
                    <a:p>
                      <a:r>
                        <a:rPr lang="en-US" sz="1400" b="1">
                          <a:effectLst/>
                        </a:rPr>
                        <a:t>Variable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r>
                        <a:rPr lang="en-US" sz="1400" b="1">
                          <a:effectLst/>
                        </a:rPr>
                        <a:t>Default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r>
                        <a:rPr lang="en-US" sz="1400" b="1">
                          <a:effectLst/>
                        </a:rPr>
                        <a:t>Description</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2968347844"/>
                  </a:ext>
                </a:extLst>
              </a:tr>
              <a:tr h="400617">
                <a:tc>
                  <a:txBody>
                    <a:bodyPr/>
                    <a:lstStyle/>
                    <a:p>
                      <a:pPr fontAlgn="ctr"/>
                      <a:r>
                        <a:rPr lang="en-US" sz="1400" b="1">
                          <a:effectLst/>
                        </a:rPr>
                        <a:t>REQUEST_MAX_SIZE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altLang="zh-CN" sz="1400" b="1">
                          <a:effectLst/>
                        </a:rPr>
                        <a:t>100000000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How big a request may be (bytes)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3544175870"/>
                  </a:ext>
                </a:extLst>
              </a:tr>
              <a:tr h="400617">
                <a:tc>
                  <a:txBody>
                    <a:bodyPr/>
                    <a:lstStyle/>
                    <a:p>
                      <a:pPr fontAlgn="ctr"/>
                      <a:r>
                        <a:rPr lang="en-US" sz="1400" b="1">
                          <a:effectLst/>
                        </a:rPr>
                        <a:t>REQUEST_BUFFER_QUEUE_SIZE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altLang="zh-CN" sz="1400" b="1">
                          <a:effectLst/>
                        </a:rPr>
                        <a:t>100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Request streaming buffer queue size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2288764884"/>
                  </a:ext>
                </a:extLst>
              </a:tr>
              <a:tr h="400617">
                <a:tc>
                  <a:txBody>
                    <a:bodyPr/>
                    <a:lstStyle/>
                    <a:p>
                      <a:pPr fontAlgn="ctr"/>
                      <a:r>
                        <a:rPr lang="en-US" sz="1400" b="1">
                          <a:effectLst/>
                        </a:rPr>
                        <a:t>REQUEST_TIMEOUT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altLang="zh-CN" sz="1400" b="1">
                          <a:effectLst/>
                        </a:rPr>
                        <a:t>60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How long a request can take to arrive (sec)</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3231609375"/>
                  </a:ext>
                </a:extLst>
              </a:tr>
              <a:tr h="400617">
                <a:tc>
                  <a:txBody>
                    <a:bodyPr/>
                    <a:lstStyle/>
                    <a:p>
                      <a:pPr fontAlgn="ctr"/>
                      <a:r>
                        <a:rPr lang="en-US" sz="1400" b="1">
                          <a:effectLst/>
                        </a:rPr>
                        <a:t>RESPONSE_TIMEOUT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altLang="zh-CN" sz="1400" b="1">
                          <a:effectLst/>
                        </a:rPr>
                        <a:t>60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How long a response can take to process (sec)</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2062947722"/>
                  </a:ext>
                </a:extLst>
              </a:tr>
              <a:tr h="243854">
                <a:tc>
                  <a:txBody>
                    <a:bodyPr/>
                    <a:lstStyle/>
                    <a:p>
                      <a:pPr fontAlgn="ctr"/>
                      <a:r>
                        <a:rPr lang="en-US" sz="1400" b="1">
                          <a:effectLst/>
                        </a:rPr>
                        <a:t>KEEP_ALIVE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True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Disables keep-alive when False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1425974922"/>
                  </a:ext>
                </a:extLst>
              </a:tr>
              <a:tr h="400617">
                <a:tc>
                  <a:txBody>
                    <a:bodyPr/>
                    <a:lstStyle/>
                    <a:p>
                      <a:pPr fontAlgn="ctr"/>
                      <a:r>
                        <a:rPr lang="en-US" sz="1400" b="1">
                          <a:effectLst/>
                        </a:rPr>
                        <a:t>KEEP_ALIVE_TIMEOUT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altLang="zh-CN" sz="1400" b="1">
                          <a:effectLst/>
                        </a:rPr>
                        <a:t>5</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How long to hold a TCP connection open (sec)</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2066484878"/>
                  </a:ext>
                </a:extLst>
              </a:tr>
              <a:tr h="400617">
                <a:tc>
                  <a:txBody>
                    <a:bodyPr/>
                    <a:lstStyle/>
                    <a:p>
                      <a:pPr fontAlgn="ctr"/>
                      <a:r>
                        <a:rPr lang="en-US" sz="1400" b="1">
                          <a:effectLst/>
                        </a:rPr>
                        <a:t>WEBSOCKET_MAX_SIZE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altLang="zh-CN" sz="1400" b="1">
                          <a:effectLst/>
                        </a:rPr>
                        <a:t>2^20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Maximum size for incoming messages (bytes)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512665926"/>
                  </a:ext>
                </a:extLst>
              </a:tr>
              <a:tr h="400617">
                <a:tc>
                  <a:txBody>
                    <a:bodyPr/>
                    <a:lstStyle/>
                    <a:p>
                      <a:pPr fontAlgn="ctr"/>
                      <a:r>
                        <a:rPr lang="en-US" sz="1400" b="1">
                          <a:effectLst/>
                        </a:rPr>
                        <a:t>WEBSOCKET_MAX_QUEUE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altLang="zh-CN" sz="1400" b="1">
                          <a:effectLst/>
                        </a:rPr>
                        <a:t>32</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Maximum length of the queue that holds incoming messages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2008695266"/>
                  </a:ext>
                </a:extLst>
              </a:tr>
              <a:tr h="400617">
                <a:tc>
                  <a:txBody>
                    <a:bodyPr/>
                    <a:lstStyle/>
                    <a:p>
                      <a:pPr fontAlgn="ctr"/>
                      <a:r>
                        <a:rPr lang="en-US" sz="1400" b="1">
                          <a:effectLst/>
                        </a:rPr>
                        <a:t>WEBSOCKET_READ_LIMIT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altLang="zh-CN" sz="1400" b="1">
                          <a:effectLst/>
                        </a:rPr>
                        <a:t>2^16</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High-water limit of the buffer for incoming bytes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2463188545"/>
                  </a:ext>
                </a:extLst>
              </a:tr>
              <a:tr h="400617">
                <a:tc>
                  <a:txBody>
                    <a:bodyPr/>
                    <a:lstStyle/>
                    <a:p>
                      <a:pPr fontAlgn="ctr"/>
                      <a:r>
                        <a:rPr lang="en-US" sz="1400" b="1">
                          <a:effectLst/>
                        </a:rPr>
                        <a:t>WEBSOCKET_WRITE_LIMIT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altLang="zh-CN" sz="1400" b="1">
                          <a:effectLst/>
                        </a:rPr>
                        <a:t>2^16</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High-water limit of the buffer for outgoing bytes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2281017875"/>
                  </a:ext>
                </a:extLst>
              </a:tr>
              <a:tr h="400617">
                <a:tc>
                  <a:txBody>
                    <a:bodyPr/>
                    <a:lstStyle/>
                    <a:p>
                      <a:pPr fontAlgn="ctr"/>
                      <a:r>
                        <a:rPr lang="en-US" sz="1400" b="1">
                          <a:effectLst/>
                        </a:rPr>
                        <a:t>WEBSOCKET_PING_INTERVAL</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altLang="zh-CN" sz="1400" b="1">
                          <a:effectLst/>
                        </a:rPr>
                        <a:t>20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A Ping frame is sent every ping_interval seconds.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973357427"/>
                  </a:ext>
                </a:extLst>
              </a:tr>
              <a:tr h="557381">
                <a:tc>
                  <a:txBody>
                    <a:bodyPr/>
                    <a:lstStyle/>
                    <a:p>
                      <a:pPr fontAlgn="ctr"/>
                      <a:r>
                        <a:rPr lang="en-US" sz="1400" b="1">
                          <a:effectLst/>
                        </a:rPr>
                        <a:t>WEBSOCKET_PING_TIMEOUT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altLang="zh-CN" sz="1400" b="1">
                          <a:effectLst/>
                        </a:rPr>
                        <a:t>20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Connection is closed when Pong is not received after ping_timeout seconds</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825499974"/>
                  </a:ext>
                </a:extLst>
              </a:tr>
              <a:tr h="400617">
                <a:tc>
                  <a:txBody>
                    <a:bodyPr/>
                    <a:lstStyle/>
                    <a:p>
                      <a:pPr fontAlgn="ctr"/>
                      <a:r>
                        <a:rPr lang="en-US" sz="1400" b="1">
                          <a:effectLst/>
                        </a:rPr>
                        <a:t>GRACEFUL_SHUTDOWN_TIMEOUT</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altLang="zh-CN" sz="1400" b="1">
                          <a:effectLst/>
                        </a:rPr>
                        <a:t>15.0</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tc>
                  <a:txBody>
                    <a:bodyPr/>
                    <a:lstStyle/>
                    <a:p>
                      <a:pPr fontAlgn="ctr"/>
                      <a:r>
                        <a:rPr lang="en-US" sz="1400" b="1">
                          <a:effectLst/>
                        </a:rPr>
                        <a:t>How long to wait to force close non-idle connection (sec)</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6F6"/>
                    </a:solidFill>
                  </a:tcPr>
                </a:tc>
                <a:extLst>
                  <a:ext uri="{0D108BD9-81ED-4DB2-BD59-A6C34878D82A}">
                    <a16:rowId xmlns:a16="http://schemas.microsoft.com/office/drawing/2014/main" val="2063138199"/>
                  </a:ext>
                </a:extLst>
              </a:tr>
              <a:tr h="243854">
                <a:tc>
                  <a:txBody>
                    <a:bodyPr/>
                    <a:lstStyle/>
                    <a:p>
                      <a:pPr fontAlgn="ctr"/>
                      <a:r>
                        <a:rPr lang="en-US" sz="1400" b="1">
                          <a:effectLst/>
                        </a:rPr>
                        <a:t>ACCESS_LOG</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True</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fontAlgn="ctr"/>
                      <a:r>
                        <a:rPr lang="en-US" sz="1400" b="1">
                          <a:effectLst/>
                        </a:rPr>
                        <a:t>Disable or enable access log</a:t>
                      </a:r>
                    </a:p>
                  </a:txBody>
                  <a:tcPr marL="78137" marR="78137" marT="39069" marB="39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1958715113"/>
                  </a:ext>
                </a:extLst>
              </a:tr>
            </a:tbl>
          </a:graphicData>
        </a:graphic>
      </p:graphicFrame>
    </p:spTree>
    <p:extLst>
      <p:ext uri="{BB962C8B-B14F-4D97-AF65-F5344CB8AC3E}">
        <p14:creationId xmlns:p14="http://schemas.microsoft.com/office/powerpoint/2010/main" val="288626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Request Data</a:t>
            </a:r>
            <a:endParaRPr lang="zh-CN" altLang="en-US"/>
          </a:p>
        </p:txBody>
      </p:sp>
      <p:sp>
        <p:nvSpPr>
          <p:cNvPr id="3" name="文本框 2"/>
          <p:cNvSpPr txBox="1"/>
          <p:nvPr/>
        </p:nvSpPr>
        <p:spPr>
          <a:xfrm>
            <a:off x="515482" y="1490984"/>
            <a:ext cx="711975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json</a:t>
            </a:r>
          </a:p>
          <a:p>
            <a:endParaRPr lang="en-US" altLang="zh-CN" sz="1400">
              <a:latin typeface="Consolas" panose="020B0609020204030204" pitchFamily="49" charset="0"/>
            </a:endParaRPr>
          </a:p>
          <a:p>
            <a:r>
              <a:rPr lang="en-US" altLang="zh-CN" sz="1400">
                <a:latin typeface="Consolas" panose="020B0609020204030204" pitchFamily="49" charset="0"/>
              </a:rPr>
              <a:t>@app.route("/json")</a:t>
            </a:r>
          </a:p>
          <a:p>
            <a:r>
              <a:rPr lang="en-US" altLang="zh-CN" sz="1400" smtClean="0">
                <a:latin typeface="Consolas" panose="020B0609020204030204" pitchFamily="49" charset="0"/>
              </a:rPr>
              <a:t>async def </a:t>
            </a:r>
            <a:r>
              <a:rPr lang="en-US" altLang="zh-CN" sz="1400">
                <a:latin typeface="Consolas" panose="020B0609020204030204" pitchFamily="49" charset="0"/>
              </a:rPr>
              <a:t>post_json(request):</a:t>
            </a:r>
          </a:p>
          <a:p>
            <a:r>
              <a:rPr lang="en-US" altLang="zh-CN" sz="1400">
                <a:latin typeface="Consolas" panose="020B0609020204030204" pitchFamily="49" charset="0"/>
              </a:rPr>
              <a:t>  return json({ "received": True, "message": request.json })</a:t>
            </a:r>
            <a:endParaRPr lang="zh-CN" altLang="en-US" sz="1400">
              <a:latin typeface="Consolas" panose="020B0609020204030204" pitchFamily="49" charset="0"/>
            </a:endParaRPr>
          </a:p>
        </p:txBody>
      </p:sp>
      <p:sp>
        <p:nvSpPr>
          <p:cNvPr id="4" name="文本框 3"/>
          <p:cNvSpPr txBox="1"/>
          <p:nvPr/>
        </p:nvSpPr>
        <p:spPr>
          <a:xfrm>
            <a:off x="515482" y="3465557"/>
            <a:ext cx="11295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json</a:t>
            </a:r>
          </a:p>
          <a:p>
            <a:endParaRPr lang="en-US" altLang="zh-CN" sz="1400">
              <a:latin typeface="Consolas" panose="020B0609020204030204" pitchFamily="49" charset="0"/>
            </a:endParaRPr>
          </a:p>
          <a:p>
            <a:r>
              <a:rPr lang="en-US" altLang="zh-CN" sz="1400">
                <a:latin typeface="Consolas" panose="020B0609020204030204" pitchFamily="49" charset="0"/>
              </a:rPr>
              <a:t>@app.route("/query_string")</a:t>
            </a:r>
          </a:p>
          <a:p>
            <a:r>
              <a:rPr lang="en-US" altLang="zh-CN" sz="1400" smtClean="0">
                <a:latin typeface="Consolas" panose="020B0609020204030204" pitchFamily="49" charset="0"/>
              </a:rPr>
              <a:t>async def </a:t>
            </a:r>
            <a:r>
              <a:rPr lang="en-US" altLang="zh-CN" sz="1400">
                <a:latin typeface="Consolas" panose="020B0609020204030204" pitchFamily="49" charset="0"/>
              </a:rPr>
              <a:t>query_string(request):</a:t>
            </a:r>
          </a:p>
          <a:p>
            <a:r>
              <a:rPr lang="en-US" altLang="zh-CN" sz="1400">
                <a:latin typeface="Consolas" panose="020B0609020204030204" pitchFamily="49" charset="0"/>
              </a:rPr>
              <a:t>  return json({ "parsed": True, "args": request.args, "url": request.url, "query_string": request.query_string })</a:t>
            </a:r>
            <a:endParaRPr lang="zh-CN" altLang="en-US" sz="1400">
              <a:latin typeface="Consolas" panose="020B0609020204030204" pitchFamily="49" charset="0"/>
            </a:endParaRPr>
          </a:p>
        </p:txBody>
      </p:sp>
      <p:sp>
        <p:nvSpPr>
          <p:cNvPr id="5" name="文本框 4"/>
          <p:cNvSpPr txBox="1"/>
          <p:nvPr/>
        </p:nvSpPr>
        <p:spPr>
          <a:xfrm>
            <a:off x="441359" y="1041957"/>
            <a:ext cx="10673544" cy="369332"/>
          </a:xfrm>
          <a:prstGeom prst="rect">
            <a:avLst/>
          </a:prstGeom>
          <a:noFill/>
          <a:ln>
            <a:noFill/>
          </a:ln>
        </p:spPr>
        <p:txBody>
          <a:bodyPr wrap="square" rtlCol="0">
            <a:spAutoFit/>
          </a:bodyPr>
          <a:lstStyle/>
          <a:p>
            <a:r>
              <a:rPr lang="en-US" altLang="zh-CN" smtClean="0">
                <a:solidFill>
                  <a:srgbClr val="FF0000"/>
                </a:solidFill>
              </a:rPr>
              <a:t>JSON</a:t>
            </a:r>
            <a:r>
              <a:rPr lang="zh-CN" altLang="en-US" smtClean="0"/>
              <a:t>数据</a:t>
            </a:r>
            <a:endParaRPr lang="zh-CN" altLang="en-US"/>
          </a:p>
        </p:txBody>
      </p:sp>
      <p:sp>
        <p:nvSpPr>
          <p:cNvPr id="6" name="文本框 5"/>
          <p:cNvSpPr txBox="1"/>
          <p:nvPr/>
        </p:nvSpPr>
        <p:spPr>
          <a:xfrm>
            <a:off x="441359" y="3009857"/>
            <a:ext cx="11545594" cy="369332"/>
          </a:xfrm>
          <a:prstGeom prst="rect">
            <a:avLst/>
          </a:prstGeom>
          <a:noFill/>
          <a:ln>
            <a:noFill/>
          </a:ln>
        </p:spPr>
        <p:txBody>
          <a:bodyPr wrap="square" rtlCol="0">
            <a:spAutoFit/>
          </a:bodyPr>
          <a:lstStyle/>
          <a:p>
            <a:r>
              <a:rPr lang="en-US" altLang="zh-CN">
                <a:solidFill>
                  <a:srgbClr val="FF0000"/>
                </a:solidFill>
              </a:rPr>
              <a:t>args(dict) </a:t>
            </a:r>
            <a:r>
              <a:rPr lang="en-US" altLang="zh-CN" smtClean="0"/>
              <a:t>- Query </a:t>
            </a:r>
            <a:r>
              <a:rPr lang="en-US" altLang="zh-CN"/>
              <a:t>string variables. A query string is the section of a URL </a:t>
            </a:r>
            <a:r>
              <a:rPr lang="en-US" altLang="zh-CN" smtClean="0"/>
              <a:t>that resembles </a:t>
            </a:r>
            <a:r>
              <a:rPr lang="en-US" altLang="zh-CN"/>
              <a:t>?key1=value1&amp;key2=value2</a:t>
            </a:r>
            <a:endParaRPr lang="zh-CN" altLang="en-US"/>
          </a:p>
        </p:txBody>
      </p:sp>
      <p:sp>
        <p:nvSpPr>
          <p:cNvPr id="9" name="文本框 8"/>
          <p:cNvSpPr txBox="1"/>
          <p:nvPr/>
        </p:nvSpPr>
        <p:spPr>
          <a:xfrm>
            <a:off x="441359" y="5064125"/>
            <a:ext cx="11545594" cy="646331"/>
          </a:xfrm>
          <a:prstGeom prst="rect">
            <a:avLst/>
          </a:prstGeom>
          <a:noFill/>
          <a:ln>
            <a:noFill/>
          </a:ln>
        </p:spPr>
        <p:txBody>
          <a:bodyPr wrap="square" rtlCol="0">
            <a:spAutoFit/>
          </a:bodyPr>
          <a:lstStyle/>
          <a:p>
            <a:r>
              <a:rPr lang="en-US" altLang="zh-CN">
                <a:solidFill>
                  <a:srgbClr val="FF0000"/>
                </a:solidFill>
              </a:rPr>
              <a:t>query_args (list) </a:t>
            </a:r>
            <a:r>
              <a:rPr lang="en-US" altLang="zh-CN"/>
              <a:t>- On many cases you would need to access the url arguments in a less packed form. query_args is the list of (key, value) tuples.</a:t>
            </a:r>
            <a:endParaRPr lang="zh-CN" altLang="en-US"/>
          </a:p>
        </p:txBody>
      </p:sp>
    </p:spTree>
    <p:extLst>
      <p:ext uri="{BB962C8B-B14F-4D97-AF65-F5344CB8AC3E}">
        <p14:creationId xmlns:p14="http://schemas.microsoft.com/office/powerpoint/2010/main" val="404051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args vs. query_args</a:t>
            </a:r>
            <a:endParaRPr lang="zh-CN" altLang="en-US"/>
          </a:p>
        </p:txBody>
      </p:sp>
      <p:sp>
        <p:nvSpPr>
          <p:cNvPr id="5" name="文本框 4"/>
          <p:cNvSpPr txBox="1"/>
          <p:nvPr/>
        </p:nvSpPr>
        <p:spPr>
          <a:xfrm>
            <a:off x="599303" y="863512"/>
            <a:ext cx="7119758" cy="3754874"/>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smtClean="0">
                <a:latin typeface="Consolas" panose="020B0609020204030204" pitchFamily="49" charset="0"/>
              </a:rPr>
              <a:t>from </a:t>
            </a:r>
            <a:r>
              <a:rPr lang="en-US" altLang="zh-CN" sz="1400">
                <a:latin typeface="Consolas" panose="020B0609020204030204" pitchFamily="49" charset="0"/>
              </a:rPr>
              <a:t>sanic import Sanic</a:t>
            </a:r>
          </a:p>
          <a:p>
            <a:r>
              <a:rPr lang="en-US" altLang="zh-CN" sz="1400" smtClean="0">
                <a:latin typeface="Consolas" panose="020B0609020204030204" pitchFamily="49" charset="0"/>
              </a:rPr>
              <a:t>from </a:t>
            </a:r>
            <a:r>
              <a:rPr lang="en-US" altLang="zh-CN" sz="1400">
                <a:latin typeface="Consolas" panose="020B0609020204030204" pitchFamily="49" charset="0"/>
              </a:rPr>
              <a:t>sanic.response import json</a:t>
            </a:r>
          </a:p>
          <a:p>
            <a:endParaRPr lang="en-US" altLang="zh-CN" sz="1400">
              <a:latin typeface="Consolas" panose="020B0609020204030204" pitchFamily="49" charset="0"/>
            </a:endParaRPr>
          </a:p>
          <a:p>
            <a:r>
              <a:rPr lang="en-US" altLang="zh-CN" sz="1400" smtClean="0">
                <a:latin typeface="Consolas" panose="020B0609020204030204" pitchFamily="49" charset="0"/>
              </a:rPr>
              <a:t>app </a:t>
            </a:r>
            <a:r>
              <a:rPr lang="en-US" altLang="zh-CN" sz="1400">
                <a:latin typeface="Consolas" panose="020B0609020204030204" pitchFamily="49" charset="0"/>
              </a:rPr>
              <a:t>= Sanic(__name</a:t>
            </a:r>
            <a:r>
              <a:rPr lang="en-US" altLang="zh-CN" sz="1400" smtClean="0">
                <a:latin typeface="Consolas" panose="020B0609020204030204" pitchFamily="49" charset="0"/>
              </a:rPr>
              <a:t>__)</a:t>
            </a:r>
            <a:endParaRPr lang="en-US" altLang="zh-CN" sz="1400">
              <a:latin typeface="Consolas" panose="020B0609020204030204" pitchFamily="49" charset="0"/>
            </a:endParaRPr>
          </a:p>
          <a:p>
            <a:endParaRPr lang="en-US" altLang="zh-CN" sz="1400">
              <a:latin typeface="Consolas" panose="020B0609020204030204" pitchFamily="49" charset="0"/>
            </a:endParaRPr>
          </a:p>
          <a:p>
            <a:r>
              <a:rPr lang="en-US" altLang="zh-CN" sz="1400" smtClean="0">
                <a:latin typeface="Consolas" panose="020B0609020204030204" pitchFamily="49" charset="0"/>
              </a:rPr>
              <a:t>@</a:t>
            </a:r>
            <a:r>
              <a:rPr lang="en-US" altLang="zh-CN" sz="1400">
                <a:latin typeface="Consolas" panose="020B0609020204030204" pitchFamily="49" charset="0"/>
              </a:rPr>
              <a:t>app.route("/test_request_args")</a:t>
            </a:r>
          </a:p>
          <a:p>
            <a:r>
              <a:rPr lang="en-US" altLang="zh-CN" sz="1400" smtClean="0">
                <a:latin typeface="Consolas" panose="020B0609020204030204" pitchFamily="49" charset="0"/>
              </a:rPr>
              <a:t>async </a:t>
            </a:r>
            <a:r>
              <a:rPr lang="en-US" altLang="zh-CN" sz="1400">
                <a:latin typeface="Consolas" panose="020B0609020204030204" pitchFamily="49" charset="0"/>
              </a:rPr>
              <a:t>def test_request_args(request):</a:t>
            </a:r>
          </a:p>
          <a:p>
            <a:r>
              <a:rPr lang="en-US" altLang="zh-CN" sz="1400" smtClean="0">
                <a:latin typeface="Consolas" panose="020B0609020204030204" pitchFamily="49" charset="0"/>
              </a:rPr>
              <a:t>  return </a:t>
            </a:r>
            <a:r>
              <a:rPr lang="en-US" altLang="zh-CN" sz="1400">
                <a:latin typeface="Consolas" panose="020B0609020204030204" pitchFamily="49" charset="0"/>
              </a:rPr>
              <a:t>json({</a:t>
            </a:r>
          </a:p>
          <a:p>
            <a:r>
              <a:rPr lang="en-US" altLang="zh-CN" sz="1400" smtClean="0">
                <a:latin typeface="Consolas" panose="020B0609020204030204" pitchFamily="49" charset="0"/>
              </a:rPr>
              <a:t>    </a:t>
            </a:r>
            <a:r>
              <a:rPr lang="en-US" altLang="zh-CN" sz="1400">
                <a:latin typeface="Consolas" panose="020B0609020204030204" pitchFamily="49" charset="0"/>
              </a:rPr>
              <a:t>"parsed": True,</a:t>
            </a:r>
          </a:p>
          <a:p>
            <a:r>
              <a:rPr lang="en-US" altLang="zh-CN" sz="1400" smtClean="0">
                <a:latin typeface="Consolas" panose="020B0609020204030204" pitchFamily="49" charset="0"/>
              </a:rPr>
              <a:t>    </a:t>
            </a:r>
            <a:r>
              <a:rPr lang="en-US" altLang="zh-CN" sz="1400">
                <a:latin typeface="Consolas" panose="020B0609020204030204" pitchFamily="49" charset="0"/>
              </a:rPr>
              <a:t>"url": request.url,</a:t>
            </a:r>
          </a:p>
          <a:p>
            <a:r>
              <a:rPr lang="en-US" altLang="zh-CN" sz="1400" smtClean="0">
                <a:latin typeface="Consolas" panose="020B0609020204030204" pitchFamily="49" charset="0"/>
              </a:rPr>
              <a:t>    </a:t>
            </a:r>
            <a:r>
              <a:rPr lang="en-US" altLang="zh-CN" sz="1400">
                <a:latin typeface="Consolas" panose="020B0609020204030204" pitchFamily="49" charset="0"/>
              </a:rPr>
              <a:t>"query_string": request.query_string,</a:t>
            </a:r>
          </a:p>
          <a:p>
            <a:r>
              <a:rPr lang="en-US" altLang="zh-CN" sz="1400" smtClean="0">
                <a:latin typeface="Consolas" panose="020B0609020204030204" pitchFamily="49" charset="0"/>
              </a:rPr>
              <a:t>    </a:t>
            </a:r>
            <a:r>
              <a:rPr lang="en-US" altLang="zh-CN" sz="1400">
                <a:latin typeface="Consolas" panose="020B0609020204030204" pitchFamily="49" charset="0"/>
              </a:rPr>
              <a:t>"args": request.args,</a:t>
            </a:r>
          </a:p>
          <a:p>
            <a:r>
              <a:rPr lang="en-US" altLang="zh-CN" sz="1400" smtClean="0">
                <a:latin typeface="Consolas" panose="020B0609020204030204" pitchFamily="49" charset="0"/>
              </a:rPr>
              <a:t>    </a:t>
            </a:r>
            <a:r>
              <a:rPr lang="en-US" altLang="zh-CN" sz="1400">
                <a:latin typeface="Consolas" panose="020B0609020204030204" pitchFamily="49" charset="0"/>
              </a:rPr>
              <a:t>"query_args": request.query_args,</a:t>
            </a:r>
          </a:p>
          <a:p>
            <a:r>
              <a:rPr lang="en-US" altLang="zh-CN" sz="1400" smtClean="0">
                <a:latin typeface="Consolas" panose="020B0609020204030204" pitchFamily="49" charset="0"/>
              </a:rPr>
              <a:t>  </a:t>
            </a:r>
            <a:r>
              <a:rPr lang="en-US" altLang="zh-CN" sz="1400">
                <a:latin typeface="Consolas" panose="020B0609020204030204" pitchFamily="49" charset="0"/>
              </a:rPr>
              <a:t>})</a:t>
            </a:r>
          </a:p>
          <a:p>
            <a:endParaRPr lang="en-US" altLang="zh-CN" sz="1400">
              <a:latin typeface="Consolas" panose="020B0609020204030204" pitchFamily="49" charset="0"/>
            </a:endParaRPr>
          </a:p>
          <a:p>
            <a:r>
              <a:rPr lang="en-US" altLang="zh-CN" sz="1400" smtClean="0">
                <a:latin typeface="Consolas" panose="020B0609020204030204" pitchFamily="49" charset="0"/>
              </a:rPr>
              <a:t>if </a:t>
            </a:r>
            <a:r>
              <a:rPr lang="en-US" altLang="zh-CN" sz="1400">
                <a:latin typeface="Consolas" panose="020B0609020204030204" pitchFamily="49" charset="0"/>
              </a:rPr>
              <a:t>__name__ == '__main__':</a:t>
            </a:r>
          </a:p>
          <a:p>
            <a:r>
              <a:rPr lang="en-US" altLang="zh-CN" sz="1400" smtClean="0">
                <a:latin typeface="Consolas" panose="020B0609020204030204" pitchFamily="49" charset="0"/>
              </a:rPr>
              <a:t>  app.run(host</a:t>
            </a:r>
            <a:r>
              <a:rPr lang="en-US" altLang="zh-CN" sz="1400">
                <a:latin typeface="Consolas" panose="020B0609020204030204" pitchFamily="49" charset="0"/>
              </a:rPr>
              <a:t>="0.0.0.0", port=8000)</a:t>
            </a:r>
            <a:endParaRPr lang="zh-CN" altLang="en-US" sz="1400">
              <a:latin typeface="Consolas" panose="020B0609020204030204" pitchFamily="49" charset="0"/>
            </a:endParaRPr>
          </a:p>
        </p:txBody>
      </p:sp>
      <p:pic>
        <p:nvPicPr>
          <p:cNvPr id="4" name="图片 3"/>
          <p:cNvPicPr>
            <a:picLocks noChangeAspect="1"/>
          </p:cNvPicPr>
          <p:nvPr/>
        </p:nvPicPr>
        <p:blipFill>
          <a:blip r:embed="rId2"/>
          <a:stretch>
            <a:fillRect/>
          </a:stretch>
        </p:blipFill>
        <p:spPr>
          <a:xfrm>
            <a:off x="3000980" y="4864763"/>
            <a:ext cx="8620125" cy="1800225"/>
          </a:xfrm>
          <a:prstGeom prst="rect">
            <a:avLst/>
          </a:prstGeom>
          <a:ln w="12700">
            <a:solidFill>
              <a:srgbClr val="FF0000"/>
            </a:solidFill>
          </a:ln>
        </p:spPr>
      </p:pic>
    </p:spTree>
    <p:extLst>
      <p:ext uri="{BB962C8B-B14F-4D97-AF65-F5344CB8AC3E}">
        <p14:creationId xmlns:p14="http://schemas.microsoft.com/office/powerpoint/2010/main" val="3130003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Request Data – files, form</a:t>
            </a:r>
            <a:endParaRPr lang="zh-CN" altLang="en-US"/>
          </a:p>
        </p:txBody>
      </p:sp>
      <p:sp>
        <p:nvSpPr>
          <p:cNvPr id="4" name="文本框 3"/>
          <p:cNvSpPr txBox="1"/>
          <p:nvPr/>
        </p:nvSpPr>
        <p:spPr>
          <a:xfrm>
            <a:off x="599303" y="1695767"/>
            <a:ext cx="11410560" cy="289310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json</a:t>
            </a:r>
          </a:p>
          <a:p>
            <a:endParaRPr lang="en-US" altLang="zh-CN" sz="1400">
              <a:latin typeface="Consolas" panose="020B0609020204030204" pitchFamily="49" charset="0"/>
            </a:endParaRPr>
          </a:p>
          <a:p>
            <a:r>
              <a:rPr lang="en-US" altLang="zh-CN" sz="1400">
                <a:latin typeface="Consolas" panose="020B0609020204030204" pitchFamily="49" charset="0"/>
              </a:rPr>
              <a:t>@app.route("/files")</a:t>
            </a:r>
          </a:p>
          <a:p>
            <a:r>
              <a:rPr lang="en-US" altLang="zh-CN" sz="1400" smtClean="0">
                <a:latin typeface="Consolas" panose="020B0609020204030204" pitchFamily="49" charset="0"/>
              </a:rPr>
              <a:t>async def </a:t>
            </a:r>
            <a:r>
              <a:rPr lang="en-US" altLang="zh-CN" sz="1400">
                <a:latin typeface="Consolas" panose="020B0609020204030204" pitchFamily="49" charset="0"/>
              </a:rPr>
              <a:t>post_json(request):</a:t>
            </a:r>
          </a:p>
          <a:p>
            <a:r>
              <a:rPr lang="en-US" altLang="zh-CN" sz="1400">
                <a:latin typeface="Consolas" panose="020B0609020204030204" pitchFamily="49" charset="0"/>
              </a:rPr>
              <a:t>  test_file = request.files.get('test')</a:t>
            </a:r>
          </a:p>
          <a:p>
            <a:endParaRPr lang="en-US" altLang="zh-CN" sz="1400">
              <a:latin typeface="Consolas" panose="020B0609020204030204" pitchFamily="49" charset="0"/>
            </a:endParaRPr>
          </a:p>
          <a:p>
            <a:r>
              <a:rPr lang="en-US" altLang="zh-CN" sz="1400">
                <a:latin typeface="Consolas" panose="020B0609020204030204" pitchFamily="49" charset="0"/>
              </a:rPr>
              <a:t>  file_parameters = {</a:t>
            </a:r>
          </a:p>
          <a:p>
            <a:r>
              <a:rPr lang="en-US" altLang="zh-CN" sz="1400">
                <a:latin typeface="Consolas" panose="020B0609020204030204" pitchFamily="49" charset="0"/>
              </a:rPr>
              <a:t>      'body': test_file.body,</a:t>
            </a:r>
          </a:p>
          <a:p>
            <a:r>
              <a:rPr lang="en-US" altLang="zh-CN" sz="1400">
                <a:latin typeface="Consolas" panose="020B0609020204030204" pitchFamily="49" charset="0"/>
              </a:rPr>
              <a:t>      'name': test_file.name,</a:t>
            </a:r>
          </a:p>
          <a:p>
            <a:r>
              <a:rPr lang="en-US" altLang="zh-CN" sz="1400">
                <a:latin typeface="Consolas" panose="020B0609020204030204" pitchFamily="49" charset="0"/>
              </a:rPr>
              <a:t>      'type': test_file.type,</a:t>
            </a:r>
          </a:p>
          <a:p>
            <a:r>
              <a:rPr lang="en-US" altLang="zh-CN" sz="1400">
                <a:latin typeface="Consolas" panose="020B0609020204030204" pitchFamily="49" charset="0"/>
              </a:rPr>
              <a:t>  }</a:t>
            </a:r>
          </a:p>
          <a:p>
            <a:endParaRPr lang="en-US" altLang="zh-CN" sz="1400">
              <a:latin typeface="Consolas" panose="020B0609020204030204" pitchFamily="49" charset="0"/>
            </a:endParaRPr>
          </a:p>
          <a:p>
            <a:r>
              <a:rPr lang="en-US" altLang="zh-CN" sz="1400">
                <a:latin typeface="Consolas" panose="020B0609020204030204" pitchFamily="49" charset="0"/>
              </a:rPr>
              <a:t>  return json({ "received": True, "file_names": request.files.keys(), "test_file_parameters": file_parameters })</a:t>
            </a:r>
            <a:endParaRPr lang="zh-CN" altLang="en-US" sz="1400">
              <a:latin typeface="Consolas" panose="020B0609020204030204" pitchFamily="49" charset="0"/>
            </a:endParaRPr>
          </a:p>
        </p:txBody>
      </p:sp>
      <p:sp>
        <p:nvSpPr>
          <p:cNvPr id="5" name="文本框 4"/>
          <p:cNvSpPr txBox="1"/>
          <p:nvPr/>
        </p:nvSpPr>
        <p:spPr>
          <a:xfrm>
            <a:off x="599303" y="5641346"/>
            <a:ext cx="10914518" cy="954107"/>
          </a:xfrm>
          <a:prstGeom prst="rect">
            <a:avLst/>
          </a:prstGeom>
          <a:solidFill>
            <a:schemeClr val="accent1">
              <a:lumMod val="20000"/>
              <a:lumOff val="80000"/>
            </a:schemeClr>
          </a:solidFill>
          <a:ln>
            <a:solidFill>
              <a:schemeClr val="tx1"/>
            </a:solidFill>
          </a:ln>
        </p:spPr>
        <p:txBody>
          <a:bodyPr wrap="square" rtlCol="0">
            <a:spAutoFit/>
          </a:bodyPr>
          <a:lstStyle/>
          <a:p>
            <a:endParaRPr lang="en-US" altLang="zh-CN" sz="1400">
              <a:latin typeface="Consolas" panose="020B0609020204030204" pitchFamily="49" charset="0"/>
            </a:endParaRPr>
          </a:p>
          <a:p>
            <a:r>
              <a:rPr lang="en-US" altLang="zh-CN" sz="1400">
                <a:latin typeface="Consolas" panose="020B0609020204030204" pitchFamily="49" charset="0"/>
              </a:rPr>
              <a:t>@app.route("/form")</a:t>
            </a:r>
          </a:p>
          <a:p>
            <a:r>
              <a:rPr lang="en-US" altLang="zh-CN" sz="1400" smtClean="0">
                <a:latin typeface="Consolas" panose="020B0609020204030204" pitchFamily="49" charset="0"/>
              </a:rPr>
              <a:t>async def </a:t>
            </a:r>
            <a:r>
              <a:rPr lang="en-US" altLang="zh-CN" sz="1400">
                <a:latin typeface="Consolas" panose="020B0609020204030204" pitchFamily="49" charset="0"/>
              </a:rPr>
              <a:t>post_json(request):</a:t>
            </a:r>
          </a:p>
          <a:p>
            <a:r>
              <a:rPr lang="en-US" altLang="zh-CN" sz="1400">
                <a:latin typeface="Consolas" panose="020B0609020204030204" pitchFamily="49" charset="0"/>
              </a:rPr>
              <a:t>  return json({ "received": True, "form_data": request.form, "test": request.form.get('test') })</a:t>
            </a:r>
            <a:endParaRPr lang="zh-CN" altLang="en-US" sz="1400">
              <a:latin typeface="Consolas" panose="020B0609020204030204" pitchFamily="49" charset="0"/>
            </a:endParaRPr>
          </a:p>
        </p:txBody>
      </p:sp>
      <p:sp>
        <p:nvSpPr>
          <p:cNvPr id="6" name="文本框 5"/>
          <p:cNvSpPr txBox="1"/>
          <p:nvPr/>
        </p:nvSpPr>
        <p:spPr>
          <a:xfrm>
            <a:off x="599303" y="5138523"/>
            <a:ext cx="11545594" cy="369332"/>
          </a:xfrm>
          <a:prstGeom prst="rect">
            <a:avLst/>
          </a:prstGeom>
          <a:noFill/>
          <a:ln>
            <a:noFill/>
          </a:ln>
        </p:spPr>
        <p:txBody>
          <a:bodyPr wrap="square" rtlCol="0">
            <a:spAutoFit/>
          </a:bodyPr>
          <a:lstStyle/>
          <a:p>
            <a:r>
              <a:rPr lang="en-US" altLang="zh-CN" smtClean="0">
                <a:solidFill>
                  <a:srgbClr val="FF0000"/>
                </a:solidFill>
              </a:rPr>
              <a:t>form(dict</a:t>
            </a:r>
            <a:r>
              <a:rPr lang="en-US" altLang="zh-CN">
                <a:solidFill>
                  <a:srgbClr val="FF0000"/>
                </a:solidFill>
              </a:rPr>
              <a:t>) </a:t>
            </a:r>
            <a:r>
              <a:rPr lang="en-US" altLang="zh-CN" smtClean="0"/>
              <a:t>– Posted form variables.</a:t>
            </a:r>
            <a:endParaRPr lang="zh-CN" altLang="en-US"/>
          </a:p>
        </p:txBody>
      </p:sp>
      <p:sp>
        <p:nvSpPr>
          <p:cNvPr id="7" name="文本框 6"/>
          <p:cNvSpPr txBox="1"/>
          <p:nvPr/>
        </p:nvSpPr>
        <p:spPr>
          <a:xfrm>
            <a:off x="599303" y="1208502"/>
            <a:ext cx="11545594" cy="369332"/>
          </a:xfrm>
          <a:prstGeom prst="rect">
            <a:avLst/>
          </a:prstGeom>
          <a:noFill/>
          <a:ln>
            <a:noFill/>
          </a:ln>
        </p:spPr>
        <p:txBody>
          <a:bodyPr wrap="square" rtlCol="0">
            <a:spAutoFit/>
          </a:bodyPr>
          <a:lstStyle/>
          <a:p>
            <a:r>
              <a:rPr lang="en-US" altLang="zh-CN" smtClean="0">
                <a:solidFill>
                  <a:srgbClr val="FF0000"/>
                </a:solidFill>
              </a:rPr>
              <a:t>files (dictionary of File objects) </a:t>
            </a:r>
            <a:r>
              <a:rPr lang="en-US" altLang="zh-CN" smtClean="0"/>
              <a:t>– List of files that have a name, body, and type.</a:t>
            </a:r>
            <a:endParaRPr lang="zh-CN" altLang="en-US"/>
          </a:p>
        </p:txBody>
      </p:sp>
    </p:spTree>
    <p:extLst>
      <p:ext uri="{BB962C8B-B14F-4D97-AF65-F5344CB8AC3E}">
        <p14:creationId xmlns:p14="http://schemas.microsoft.com/office/powerpoint/2010/main" val="228558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Request Data - body</a:t>
            </a:r>
            <a:endParaRPr lang="zh-CN" altLang="en-US"/>
          </a:p>
        </p:txBody>
      </p:sp>
      <p:sp>
        <p:nvSpPr>
          <p:cNvPr id="3" name="文本框 2"/>
          <p:cNvSpPr txBox="1"/>
          <p:nvPr/>
        </p:nvSpPr>
        <p:spPr>
          <a:xfrm>
            <a:off x="599303" y="1530902"/>
            <a:ext cx="10914518" cy="116955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1400">
                <a:latin typeface="Consolas" panose="020B0609020204030204" pitchFamily="49" charset="0"/>
              </a:rPr>
              <a:t>from sanic.response import text</a:t>
            </a:r>
          </a:p>
          <a:p>
            <a:endParaRPr lang="en-US" altLang="zh-CN" sz="1400">
              <a:latin typeface="Consolas" panose="020B0609020204030204" pitchFamily="49" charset="0"/>
            </a:endParaRPr>
          </a:p>
          <a:p>
            <a:r>
              <a:rPr lang="en-US" altLang="zh-CN" sz="1400">
                <a:latin typeface="Consolas" panose="020B0609020204030204" pitchFamily="49" charset="0"/>
              </a:rPr>
              <a:t>@app.route("/users", methods=["POST",])</a:t>
            </a:r>
          </a:p>
          <a:p>
            <a:r>
              <a:rPr lang="en-US" altLang="zh-CN" sz="1400" smtClean="0">
                <a:latin typeface="Consolas" panose="020B0609020204030204" pitchFamily="49" charset="0"/>
              </a:rPr>
              <a:t>async def </a:t>
            </a:r>
            <a:r>
              <a:rPr lang="en-US" altLang="zh-CN" sz="1400">
                <a:latin typeface="Consolas" panose="020B0609020204030204" pitchFamily="49" charset="0"/>
              </a:rPr>
              <a:t>create_user(request):</a:t>
            </a:r>
          </a:p>
          <a:p>
            <a:r>
              <a:rPr lang="en-US" altLang="zh-CN" sz="1400">
                <a:latin typeface="Consolas" panose="020B0609020204030204" pitchFamily="49" charset="0"/>
              </a:rPr>
              <a:t>    return text("You are trying to create a user with the following POST: %s" % request.body)</a:t>
            </a:r>
            <a:endParaRPr lang="zh-CN" altLang="en-US" sz="1400">
              <a:latin typeface="Consolas" panose="020B0609020204030204" pitchFamily="49" charset="0"/>
            </a:endParaRPr>
          </a:p>
        </p:txBody>
      </p:sp>
      <p:sp>
        <p:nvSpPr>
          <p:cNvPr id="4" name="文本框 3"/>
          <p:cNvSpPr txBox="1"/>
          <p:nvPr/>
        </p:nvSpPr>
        <p:spPr>
          <a:xfrm>
            <a:off x="599303" y="1024338"/>
            <a:ext cx="11545594" cy="369332"/>
          </a:xfrm>
          <a:prstGeom prst="rect">
            <a:avLst/>
          </a:prstGeom>
          <a:noFill/>
          <a:ln>
            <a:noFill/>
          </a:ln>
        </p:spPr>
        <p:txBody>
          <a:bodyPr wrap="square" rtlCol="0">
            <a:spAutoFit/>
          </a:bodyPr>
          <a:lstStyle/>
          <a:p>
            <a:r>
              <a:rPr lang="en-US" altLang="zh-CN" smtClean="0">
                <a:solidFill>
                  <a:srgbClr val="FF0000"/>
                </a:solidFill>
              </a:rPr>
              <a:t>body (bytes) </a:t>
            </a:r>
            <a:r>
              <a:rPr lang="en-US" altLang="zh-CN" smtClean="0"/>
              <a:t>– Posted raw body. This property allows retrieval of the request’s raw data, regardless of content type.</a:t>
            </a:r>
            <a:endParaRPr lang="zh-CN" altLang="en-US"/>
          </a:p>
        </p:txBody>
      </p:sp>
    </p:spTree>
    <p:extLst>
      <p:ext uri="{BB962C8B-B14F-4D97-AF65-F5344CB8AC3E}">
        <p14:creationId xmlns:p14="http://schemas.microsoft.com/office/powerpoint/2010/main" val="882103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5562</TotalTime>
  <Words>2913</Words>
  <Application>Microsoft Office PowerPoint</Application>
  <PresentationFormat>宽屏</PresentationFormat>
  <Paragraphs>507</Paragraphs>
  <Slides>27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Consolas</vt:lpstr>
      <vt:lpstr>Office 主题​​</vt:lpstr>
      <vt:lpstr>Web服务框架Sanic</vt:lpstr>
      <vt:lpstr>Sanic</vt:lpstr>
      <vt:lpstr>安装Sanic</vt:lpstr>
      <vt:lpstr>Configuration</vt:lpstr>
      <vt:lpstr>内置的配置取值</vt:lpstr>
      <vt:lpstr>Request Data</vt:lpstr>
      <vt:lpstr>args vs. query_args</vt:lpstr>
      <vt:lpstr>Request Data – files, form</vt:lpstr>
      <vt:lpstr>Request Data - body</vt:lpstr>
      <vt:lpstr>Request Data - misc</vt:lpstr>
      <vt:lpstr>Response</vt:lpstr>
      <vt:lpstr>Response</vt:lpstr>
      <vt:lpstr>Response Streaming</vt:lpstr>
      <vt:lpstr>Request Streaming</vt:lpstr>
      <vt:lpstr>Routing</vt:lpstr>
      <vt:lpstr>Routing – HTTP method</vt:lpstr>
      <vt:lpstr>Static Files</vt:lpstr>
      <vt:lpstr>Exceptions</vt:lpstr>
      <vt:lpstr>Middleware</vt:lpstr>
      <vt:lpstr>Listeners</vt:lpstr>
      <vt:lpstr>WebSocket</vt:lpstr>
      <vt:lpstr>Handler Decorators</vt:lpstr>
      <vt:lpstr>SSL - HTTPS</vt:lpstr>
      <vt:lpstr>Deploying</vt:lpstr>
      <vt:lpstr>Deploying – asyncio support &amp; sharing loop</vt:lpstr>
      <vt:lpstr>Extensions（部分） https://github.com/mekicha/awesome-sanic</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argparse, datetime</dc:title>
  <dc:creator>pirenjie</dc:creator>
  <cp:lastModifiedBy>皮人杰 PIRENJIE</cp:lastModifiedBy>
  <cp:revision>130</cp:revision>
  <dcterms:created xsi:type="dcterms:W3CDTF">2020-09-08T08:42:53Z</dcterms:created>
  <dcterms:modified xsi:type="dcterms:W3CDTF">2021-09-28T05:10:38Z</dcterms:modified>
</cp:coreProperties>
</file>