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97" r:id="rId3"/>
    <p:sldId id="294" r:id="rId4"/>
    <p:sldId id="295" r:id="rId5"/>
    <p:sldId id="285" r:id="rId6"/>
    <p:sldId id="287" r:id="rId7"/>
    <p:sldId id="289" r:id="rId8"/>
    <p:sldId id="292" r:id="rId9"/>
    <p:sldId id="291" r:id="rId10"/>
    <p:sldId id="290" r:id="rId11"/>
    <p:sldId id="299" r:id="rId12"/>
    <p:sldId id="300" r:id="rId13"/>
    <p:sldId id="301" r:id="rId14"/>
    <p:sldId id="302" r:id="rId15"/>
    <p:sldId id="303" r:id="rId16"/>
    <p:sldId id="298" r:id="rId17"/>
    <p:sldId id="304" r:id="rId18"/>
    <p:sldId id="305" r:id="rId19"/>
    <p:sldId id="306" r:id="rId20"/>
    <p:sldId id="288" r:id="rId21"/>
    <p:sldId id="307" r:id="rId22"/>
    <p:sldId id="293" r:id="rId23"/>
    <p:sldId id="27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95" autoAdjust="0"/>
    <p:restoredTop sz="85941" autoAdjust="0"/>
  </p:normalViewPr>
  <p:slideViewPr>
    <p:cSldViewPr snapToGrid="0">
      <p:cViewPr varScale="1">
        <p:scale>
          <a:sx n="94" d="100"/>
          <a:sy n="94" d="100"/>
        </p:scale>
        <p:origin x="17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9FDB-91F5-4E58-8276-BC9BEBAAFC7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754F0-E8B8-4DF7-AC40-3D8C89457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78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785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如果所有可等待对象都成功完成，结果将是一个由所有返回值聚合而成的列表。结果值的顺序与 </a:t>
            </a:r>
            <a:r>
              <a:rPr lang="en-US" altLang="zh-CN" smtClean="0"/>
              <a:t>aws </a:t>
            </a:r>
            <a:r>
              <a:rPr lang="zh-CN" altLang="en-US" smtClean="0"/>
              <a:t>中可等待对象的顺序一致。</a:t>
            </a:r>
          </a:p>
          <a:p>
            <a:r>
              <a:rPr lang="zh-CN" altLang="en-US" smtClean="0"/>
              <a:t>如果 </a:t>
            </a:r>
            <a:r>
              <a:rPr lang="en-US" altLang="zh-CN" smtClean="0"/>
              <a:t>return_exceptions </a:t>
            </a:r>
            <a:r>
              <a:rPr lang="zh-CN" altLang="en-US" smtClean="0"/>
              <a:t>为 </a:t>
            </a:r>
            <a:r>
              <a:rPr lang="en-US" altLang="zh-CN" smtClean="0"/>
              <a:t>False (</a:t>
            </a:r>
            <a:r>
              <a:rPr lang="zh-CN" altLang="en-US" smtClean="0"/>
              <a:t>默认</a:t>
            </a:r>
            <a:r>
              <a:rPr lang="en-US" altLang="zh-CN" smtClean="0"/>
              <a:t>)</a:t>
            </a:r>
            <a:r>
              <a:rPr lang="zh-CN" altLang="en-US" smtClean="0"/>
              <a:t>，所引发的首个异常会立即传播给等待 </a:t>
            </a:r>
            <a:r>
              <a:rPr lang="en-US" altLang="zh-CN" smtClean="0"/>
              <a:t>gather() </a:t>
            </a:r>
            <a:r>
              <a:rPr lang="zh-CN" altLang="en-US" smtClean="0"/>
              <a:t>的任务。</a:t>
            </a:r>
            <a:r>
              <a:rPr lang="en-US" altLang="zh-CN" smtClean="0"/>
              <a:t>aws </a:t>
            </a:r>
            <a:r>
              <a:rPr lang="zh-CN" altLang="en-US" smtClean="0"/>
              <a:t>序列中的其他可等待对象 不会被取消 并将继续运行。</a:t>
            </a:r>
          </a:p>
          <a:p>
            <a:r>
              <a:rPr lang="zh-CN" altLang="en-US" smtClean="0"/>
              <a:t>如果 </a:t>
            </a:r>
            <a:r>
              <a:rPr lang="en-US" altLang="zh-CN" smtClean="0"/>
              <a:t>return_exceptions </a:t>
            </a:r>
            <a:r>
              <a:rPr lang="zh-CN" altLang="en-US" smtClean="0"/>
              <a:t>为 </a:t>
            </a:r>
            <a:r>
              <a:rPr lang="en-US" altLang="zh-CN" smtClean="0"/>
              <a:t>True</a:t>
            </a:r>
            <a:r>
              <a:rPr lang="zh-CN" altLang="en-US" smtClean="0"/>
              <a:t>，异常会和成功的结果一样处理，并聚合至结果列表。</a:t>
            </a:r>
          </a:p>
          <a:p>
            <a:r>
              <a:rPr lang="zh-CN" altLang="en-US" smtClean="0"/>
              <a:t>如果 </a:t>
            </a:r>
            <a:r>
              <a:rPr lang="en-US" altLang="zh-CN" smtClean="0"/>
              <a:t>gather() </a:t>
            </a:r>
            <a:r>
              <a:rPr lang="zh-CN" altLang="en-US" smtClean="0"/>
              <a:t>被取消，所有被提交 </a:t>
            </a:r>
            <a:r>
              <a:rPr lang="en-US" altLang="zh-CN" smtClean="0"/>
              <a:t>(</a:t>
            </a:r>
            <a:r>
              <a:rPr lang="zh-CN" altLang="en-US" smtClean="0"/>
              <a:t>尚未完成</a:t>
            </a:r>
            <a:r>
              <a:rPr lang="en-US" altLang="zh-CN" smtClean="0"/>
              <a:t>) </a:t>
            </a:r>
            <a:r>
              <a:rPr lang="zh-CN" altLang="en-US" smtClean="0"/>
              <a:t>的可等待对象也会 被取消。</a:t>
            </a:r>
          </a:p>
          <a:p>
            <a:r>
              <a:rPr lang="zh-CN" altLang="en-US" smtClean="0"/>
              <a:t>如果 </a:t>
            </a:r>
            <a:r>
              <a:rPr lang="en-US" altLang="zh-CN" smtClean="0"/>
              <a:t>aws </a:t>
            </a:r>
            <a:r>
              <a:rPr lang="zh-CN" altLang="en-US" smtClean="0"/>
              <a:t>序列中的任一 </a:t>
            </a:r>
            <a:r>
              <a:rPr lang="en-US" altLang="zh-CN" smtClean="0"/>
              <a:t>Task </a:t>
            </a:r>
            <a:r>
              <a:rPr lang="zh-CN" altLang="en-US" smtClean="0"/>
              <a:t>或 </a:t>
            </a:r>
            <a:r>
              <a:rPr lang="en-US" altLang="zh-CN" smtClean="0"/>
              <a:t>Future </a:t>
            </a:r>
            <a:r>
              <a:rPr lang="zh-CN" altLang="en-US" smtClean="0"/>
              <a:t>对象 被取消，它将被当作引发了 </a:t>
            </a:r>
            <a:r>
              <a:rPr lang="en-US" altLang="zh-CN" smtClean="0"/>
              <a:t>CancelledError </a:t>
            </a:r>
            <a:r>
              <a:rPr lang="zh-CN" altLang="en-US" smtClean="0"/>
              <a:t>一样处理 </a:t>
            </a:r>
            <a:r>
              <a:rPr lang="en-US" altLang="zh-CN" smtClean="0"/>
              <a:t>-- </a:t>
            </a:r>
            <a:r>
              <a:rPr lang="zh-CN" altLang="en-US" smtClean="0"/>
              <a:t>在此情况下 </a:t>
            </a:r>
            <a:r>
              <a:rPr lang="en-US" altLang="zh-CN" smtClean="0"/>
              <a:t>gather() </a:t>
            </a:r>
            <a:r>
              <a:rPr lang="zh-CN" altLang="en-US" smtClean="0"/>
              <a:t>调用 不会 被取消。这是为了防止一个已提交的 </a:t>
            </a:r>
            <a:r>
              <a:rPr lang="en-US" altLang="zh-CN" smtClean="0"/>
              <a:t>Task/Future </a:t>
            </a:r>
            <a:r>
              <a:rPr lang="zh-CN" altLang="en-US" smtClean="0"/>
              <a:t>被取消导致其他 </a:t>
            </a:r>
            <a:r>
              <a:rPr lang="en-US" altLang="zh-CN" smtClean="0"/>
              <a:t>Tasks/Future </a:t>
            </a:r>
            <a:r>
              <a:rPr lang="zh-CN" altLang="en-US" smtClean="0"/>
              <a:t>也被取消。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02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061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39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945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96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3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269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在学习异步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模型前，需要先来了解协程。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协程，又称微线程，纤程。英文名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Coroutine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协程的概念很早就提出来了，但直到最近几年才在某些语言（如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）中得到广泛应用。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子程序，或者称为函数，在所有语言中都是层级调用，比如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在执行过程中又调用了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执行完毕返回，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执行完毕返回，最后是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执行完毕。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所以子程序调用是通过栈实现的，一个线程就是执行一个子程序。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子程序调用总是一个入口，一次返回，调用顺序是明确的。而协程的调用和子程序不同。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协程看上去也是子程序，但执行过程中，在子程序内部可中断，然后转而执行别的子程序，在适当的时候再返回来接着执行。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协程的特点在于是一个线程执行，那和多线程比，协程有何优势？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最大的优势就是协程极高的执行效率。因为子程序切换不是线程切换，而是由程序自身控制，因此，没有线程切换的开销，和多线程比，线程数量越多，协程的性能优势就越明显。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第二大优势就是不需要多线程的锁机制，因为只有一个线程，也不存在同时写变量冲突，在协程中控制共享资源不加锁，只需要判断状态就好了，所以执行效率比多线程高很多。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因为协程是一个线程执行，那怎么利用多核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呢？最简单的方法是多进程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协程，既充分利用多核，又充分发挥协程的高效率，可获得极高的性能。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对协程的支持是通过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实现的。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中，我们不但可以通过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循环来迭代，还可以不断调用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next()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函数获取由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语句返回的下一个值。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不但可以返回一个值，它还可以接收调用者发出的参数。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161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684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28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865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左侧运行时间为</a:t>
            </a:r>
            <a:r>
              <a:rPr lang="en-US" altLang="zh-CN" smtClean="0"/>
              <a:t>3</a:t>
            </a:r>
            <a:r>
              <a:rPr lang="zh-CN" altLang="en-US" smtClean="0"/>
              <a:t>秒，右侧运行时间为</a:t>
            </a:r>
            <a:r>
              <a:rPr lang="en-US" altLang="zh-CN" smtClean="0"/>
              <a:t>2</a:t>
            </a:r>
            <a:r>
              <a:rPr lang="zh-CN" altLang="en-US" smtClean="0"/>
              <a:t>秒。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41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如果所有可等待对象都成功完成，结果将是一个由所有返回值聚合而成的列表。结果值的顺序与 </a:t>
            </a:r>
            <a:r>
              <a:rPr lang="en-US" altLang="zh-CN" smtClean="0"/>
              <a:t>aws </a:t>
            </a:r>
            <a:r>
              <a:rPr lang="zh-CN" altLang="en-US" smtClean="0"/>
              <a:t>中可等待对象的顺序一致。</a:t>
            </a:r>
          </a:p>
          <a:p>
            <a:r>
              <a:rPr lang="zh-CN" altLang="en-US" smtClean="0"/>
              <a:t>如果 </a:t>
            </a:r>
            <a:r>
              <a:rPr lang="en-US" altLang="zh-CN" smtClean="0"/>
              <a:t>return_exceptions </a:t>
            </a:r>
            <a:r>
              <a:rPr lang="zh-CN" altLang="en-US" smtClean="0"/>
              <a:t>为 </a:t>
            </a:r>
            <a:r>
              <a:rPr lang="en-US" altLang="zh-CN" smtClean="0"/>
              <a:t>False (</a:t>
            </a:r>
            <a:r>
              <a:rPr lang="zh-CN" altLang="en-US" smtClean="0"/>
              <a:t>默认</a:t>
            </a:r>
            <a:r>
              <a:rPr lang="en-US" altLang="zh-CN" smtClean="0"/>
              <a:t>)</a:t>
            </a:r>
            <a:r>
              <a:rPr lang="zh-CN" altLang="en-US" smtClean="0"/>
              <a:t>，所引发的首个异常会立即传播给等待 </a:t>
            </a:r>
            <a:r>
              <a:rPr lang="en-US" altLang="zh-CN" smtClean="0"/>
              <a:t>gather() </a:t>
            </a:r>
            <a:r>
              <a:rPr lang="zh-CN" altLang="en-US" smtClean="0"/>
              <a:t>的任务。</a:t>
            </a:r>
            <a:r>
              <a:rPr lang="en-US" altLang="zh-CN" smtClean="0"/>
              <a:t>aws </a:t>
            </a:r>
            <a:r>
              <a:rPr lang="zh-CN" altLang="en-US" smtClean="0"/>
              <a:t>序列中的其他可等待对象 不会被取消 并将继续运行。</a:t>
            </a:r>
          </a:p>
          <a:p>
            <a:r>
              <a:rPr lang="zh-CN" altLang="en-US" smtClean="0"/>
              <a:t>如果 </a:t>
            </a:r>
            <a:r>
              <a:rPr lang="en-US" altLang="zh-CN" smtClean="0"/>
              <a:t>return_exceptions </a:t>
            </a:r>
            <a:r>
              <a:rPr lang="zh-CN" altLang="en-US" smtClean="0"/>
              <a:t>为 </a:t>
            </a:r>
            <a:r>
              <a:rPr lang="en-US" altLang="zh-CN" smtClean="0"/>
              <a:t>True</a:t>
            </a:r>
            <a:r>
              <a:rPr lang="zh-CN" altLang="en-US" smtClean="0"/>
              <a:t>，异常会和成功的结果一样处理，并聚合至结果列表。</a:t>
            </a:r>
          </a:p>
          <a:p>
            <a:r>
              <a:rPr lang="zh-CN" altLang="en-US" smtClean="0"/>
              <a:t>如果 </a:t>
            </a:r>
            <a:r>
              <a:rPr lang="en-US" altLang="zh-CN" smtClean="0"/>
              <a:t>gather() </a:t>
            </a:r>
            <a:r>
              <a:rPr lang="zh-CN" altLang="en-US" smtClean="0"/>
              <a:t>被取消，所有被提交 </a:t>
            </a:r>
            <a:r>
              <a:rPr lang="en-US" altLang="zh-CN" smtClean="0"/>
              <a:t>(</a:t>
            </a:r>
            <a:r>
              <a:rPr lang="zh-CN" altLang="en-US" smtClean="0"/>
              <a:t>尚未完成</a:t>
            </a:r>
            <a:r>
              <a:rPr lang="en-US" altLang="zh-CN" smtClean="0"/>
              <a:t>) </a:t>
            </a:r>
            <a:r>
              <a:rPr lang="zh-CN" altLang="en-US" smtClean="0"/>
              <a:t>的可等待对象也会 被取消。</a:t>
            </a:r>
          </a:p>
          <a:p>
            <a:r>
              <a:rPr lang="zh-CN" altLang="en-US" smtClean="0"/>
              <a:t>如果 </a:t>
            </a:r>
            <a:r>
              <a:rPr lang="en-US" altLang="zh-CN" smtClean="0"/>
              <a:t>aws </a:t>
            </a:r>
            <a:r>
              <a:rPr lang="zh-CN" altLang="en-US" smtClean="0"/>
              <a:t>序列中的任一 </a:t>
            </a:r>
            <a:r>
              <a:rPr lang="en-US" altLang="zh-CN" smtClean="0"/>
              <a:t>Task </a:t>
            </a:r>
            <a:r>
              <a:rPr lang="zh-CN" altLang="en-US" smtClean="0"/>
              <a:t>或 </a:t>
            </a:r>
            <a:r>
              <a:rPr lang="en-US" altLang="zh-CN" smtClean="0"/>
              <a:t>Future </a:t>
            </a:r>
            <a:r>
              <a:rPr lang="zh-CN" altLang="en-US" smtClean="0"/>
              <a:t>对象 被取消，它将被当作引发了 </a:t>
            </a:r>
            <a:r>
              <a:rPr lang="en-US" altLang="zh-CN" smtClean="0"/>
              <a:t>CancelledError </a:t>
            </a:r>
            <a:r>
              <a:rPr lang="zh-CN" altLang="en-US" smtClean="0"/>
              <a:t>一样处理 </a:t>
            </a:r>
            <a:r>
              <a:rPr lang="en-US" altLang="zh-CN" smtClean="0"/>
              <a:t>-- </a:t>
            </a:r>
            <a:r>
              <a:rPr lang="zh-CN" altLang="en-US" smtClean="0"/>
              <a:t>在此情况下 </a:t>
            </a:r>
            <a:r>
              <a:rPr lang="en-US" altLang="zh-CN" smtClean="0"/>
              <a:t>gather() </a:t>
            </a:r>
            <a:r>
              <a:rPr lang="zh-CN" altLang="en-US" smtClean="0"/>
              <a:t>调用 不会 被取消。这是为了防止一个已提交的 </a:t>
            </a:r>
            <a:r>
              <a:rPr lang="en-US" altLang="zh-CN" smtClean="0"/>
              <a:t>Task/Future </a:t>
            </a:r>
            <a:r>
              <a:rPr lang="zh-CN" altLang="en-US" smtClean="0"/>
              <a:t>被取消导致其他 </a:t>
            </a:r>
            <a:r>
              <a:rPr lang="en-US" altLang="zh-CN" smtClean="0"/>
              <a:t>Tasks/Future </a:t>
            </a:r>
            <a:r>
              <a:rPr lang="zh-CN" altLang="en-US" smtClean="0"/>
              <a:t>也被取消。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23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如果所有可等待对象都成功完成，结果将是一个由所有返回值聚合而成的列表。结果值的顺序与 </a:t>
            </a:r>
            <a:r>
              <a:rPr lang="en-US" altLang="zh-CN" smtClean="0"/>
              <a:t>aws </a:t>
            </a:r>
            <a:r>
              <a:rPr lang="zh-CN" altLang="en-US" smtClean="0"/>
              <a:t>中可等待对象的顺序一致。</a:t>
            </a:r>
          </a:p>
          <a:p>
            <a:r>
              <a:rPr lang="zh-CN" altLang="en-US" smtClean="0"/>
              <a:t>如果 </a:t>
            </a:r>
            <a:r>
              <a:rPr lang="en-US" altLang="zh-CN" smtClean="0"/>
              <a:t>return_exceptions </a:t>
            </a:r>
            <a:r>
              <a:rPr lang="zh-CN" altLang="en-US" smtClean="0"/>
              <a:t>为 </a:t>
            </a:r>
            <a:r>
              <a:rPr lang="en-US" altLang="zh-CN" smtClean="0"/>
              <a:t>False (</a:t>
            </a:r>
            <a:r>
              <a:rPr lang="zh-CN" altLang="en-US" smtClean="0"/>
              <a:t>默认</a:t>
            </a:r>
            <a:r>
              <a:rPr lang="en-US" altLang="zh-CN" smtClean="0"/>
              <a:t>)</a:t>
            </a:r>
            <a:r>
              <a:rPr lang="zh-CN" altLang="en-US" smtClean="0"/>
              <a:t>，所引发的首个异常会立即传播给等待 </a:t>
            </a:r>
            <a:r>
              <a:rPr lang="en-US" altLang="zh-CN" smtClean="0"/>
              <a:t>gather() </a:t>
            </a:r>
            <a:r>
              <a:rPr lang="zh-CN" altLang="en-US" smtClean="0"/>
              <a:t>的任务。</a:t>
            </a:r>
            <a:r>
              <a:rPr lang="en-US" altLang="zh-CN" smtClean="0"/>
              <a:t>aws </a:t>
            </a:r>
            <a:r>
              <a:rPr lang="zh-CN" altLang="en-US" smtClean="0"/>
              <a:t>序列中的其他可等待对象 不会被取消 并将继续运行。</a:t>
            </a:r>
          </a:p>
          <a:p>
            <a:r>
              <a:rPr lang="zh-CN" altLang="en-US" smtClean="0"/>
              <a:t>如果 </a:t>
            </a:r>
            <a:r>
              <a:rPr lang="en-US" altLang="zh-CN" smtClean="0"/>
              <a:t>return_exceptions </a:t>
            </a:r>
            <a:r>
              <a:rPr lang="zh-CN" altLang="en-US" smtClean="0"/>
              <a:t>为 </a:t>
            </a:r>
            <a:r>
              <a:rPr lang="en-US" altLang="zh-CN" smtClean="0"/>
              <a:t>True</a:t>
            </a:r>
            <a:r>
              <a:rPr lang="zh-CN" altLang="en-US" smtClean="0"/>
              <a:t>，异常会和成功的结果一样处理，并聚合至结果列表。</a:t>
            </a:r>
          </a:p>
          <a:p>
            <a:r>
              <a:rPr lang="zh-CN" altLang="en-US" smtClean="0"/>
              <a:t>如果 </a:t>
            </a:r>
            <a:r>
              <a:rPr lang="en-US" altLang="zh-CN" smtClean="0"/>
              <a:t>gather() </a:t>
            </a:r>
            <a:r>
              <a:rPr lang="zh-CN" altLang="en-US" smtClean="0"/>
              <a:t>被取消，所有被提交 </a:t>
            </a:r>
            <a:r>
              <a:rPr lang="en-US" altLang="zh-CN" smtClean="0"/>
              <a:t>(</a:t>
            </a:r>
            <a:r>
              <a:rPr lang="zh-CN" altLang="en-US" smtClean="0"/>
              <a:t>尚未完成</a:t>
            </a:r>
            <a:r>
              <a:rPr lang="en-US" altLang="zh-CN" smtClean="0"/>
              <a:t>) </a:t>
            </a:r>
            <a:r>
              <a:rPr lang="zh-CN" altLang="en-US" smtClean="0"/>
              <a:t>的可等待对象也会 被取消。</a:t>
            </a:r>
          </a:p>
          <a:p>
            <a:r>
              <a:rPr lang="zh-CN" altLang="en-US" smtClean="0"/>
              <a:t>如果 </a:t>
            </a:r>
            <a:r>
              <a:rPr lang="en-US" altLang="zh-CN" smtClean="0"/>
              <a:t>aws </a:t>
            </a:r>
            <a:r>
              <a:rPr lang="zh-CN" altLang="en-US" smtClean="0"/>
              <a:t>序列中的任一 </a:t>
            </a:r>
            <a:r>
              <a:rPr lang="en-US" altLang="zh-CN" smtClean="0"/>
              <a:t>Task </a:t>
            </a:r>
            <a:r>
              <a:rPr lang="zh-CN" altLang="en-US" smtClean="0"/>
              <a:t>或 </a:t>
            </a:r>
            <a:r>
              <a:rPr lang="en-US" altLang="zh-CN" smtClean="0"/>
              <a:t>Future </a:t>
            </a:r>
            <a:r>
              <a:rPr lang="zh-CN" altLang="en-US" smtClean="0"/>
              <a:t>对象 被取消，它将被当作引发了 </a:t>
            </a:r>
            <a:r>
              <a:rPr lang="en-US" altLang="zh-CN" smtClean="0"/>
              <a:t>CancelledError </a:t>
            </a:r>
            <a:r>
              <a:rPr lang="zh-CN" altLang="en-US" smtClean="0"/>
              <a:t>一样处理 </a:t>
            </a:r>
            <a:r>
              <a:rPr lang="en-US" altLang="zh-CN" smtClean="0"/>
              <a:t>-- </a:t>
            </a:r>
            <a:r>
              <a:rPr lang="zh-CN" altLang="en-US" smtClean="0"/>
              <a:t>在此情况下 </a:t>
            </a:r>
            <a:r>
              <a:rPr lang="en-US" altLang="zh-CN" smtClean="0"/>
              <a:t>gather() </a:t>
            </a:r>
            <a:r>
              <a:rPr lang="zh-CN" altLang="en-US" smtClean="0"/>
              <a:t>调用 不会 被取消。这是为了防止一个已提交的 </a:t>
            </a:r>
            <a:r>
              <a:rPr lang="en-US" altLang="zh-CN" smtClean="0"/>
              <a:t>Task/Future </a:t>
            </a:r>
            <a:r>
              <a:rPr lang="zh-CN" altLang="en-US" smtClean="0"/>
              <a:t>被取消导致其他 </a:t>
            </a:r>
            <a:r>
              <a:rPr lang="en-US" altLang="zh-CN" smtClean="0"/>
              <a:t>Tasks/Future </a:t>
            </a:r>
            <a:r>
              <a:rPr lang="zh-CN" altLang="en-US" smtClean="0"/>
              <a:t>也被取消。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6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F8A1-1726-492F-8809-C27CB8781322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983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DC1-51F0-4C4F-B8B9-4128F3B70E02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42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038-E44B-4A1D-A717-07C7DF07CB44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6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B6D0-88CF-4B9C-BF7C-2673C59D85F9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09100" y="6356349"/>
            <a:ext cx="2743200" cy="365125"/>
          </a:xfrm>
        </p:spPr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482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F805-A628-4B59-B522-5FA8FC7CA39F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36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3CCA-A219-491C-A791-2F7FE86B8FE8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969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585-471A-4C13-B0AC-7DB420E1C85F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3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AF56-A843-44E2-9102-95E561F9E267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02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3026-4B21-4B36-ADBA-3CCB291465A3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D52E-C9F2-46B7-8E81-FB0744DCCE65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80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8B63-FEEC-418D-88AA-3B8150676BCC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9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9303" y="0"/>
            <a:ext cx="10515600" cy="955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9303" y="1133647"/>
            <a:ext cx="10515600" cy="5110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8E086-0792-4878-B82E-37AF22AE53CB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26799" y="6428689"/>
            <a:ext cx="94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659819" y="0"/>
            <a:ext cx="35157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Python</a:t>
            </a:r>
            <a:r>
              <a:rPr lang="zh-CN" altLang="en-US" sz="36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程序设计</a:t>
            </a:r>
            <a:endParaRPr lang="zh-CN" altLang="en-US" sz="3600" b="1" cap="none" spc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096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协程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asyncio</a:t>
            </a:r>
            <a:r>
              <a:rPr lang="zh-CN" altLang="en-US" smtClean="0"/>
              <a:t>异步</a:t>
            </a:r>
            <a:r>
              <a:rPr lang="en-US" altLang="zh-CN" smtClean="0"/>
              <a:t>IO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smtClean="0"/>
              <a:t>程序设计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8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asyncio</a:t>
            </a:r>
            <a:r>
              <a:rPr lang="zh-CN" altLang="en-US" smtClean="0"/>
              <a:t>官方文档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/>
              <a:t>https://</a:t>
            </a:r>
            <a:r>
              <a:rPr lang="en-US" altLang="zh-CN" smtClean="0"/>
              <a:t>docs.python.org/3.7/library/asyncio.html </a:t>
            </a:r>
            <a:endParaRPr lang="en-US" altLang="zh-CN"/>
          </a:p>
          <a:p>
            <a:r>
              <a:rPr lang="en-US" altLang="zh-CN" smtClean="0"/>
              <a:t>high-level API</a:t>
            </a:r>
          </a:p>
          <a:p>
            <a:pPr lvl="1"/>
            <a:r>
              <a:rPr lang="en-US" altLang="zh-CN"/>
              <a:t>Coroutines and Tasks</a:t>
            </a:r>
          </a:p>
          <a:p>
            <a:pPr lvl="1"/>
            <a:r>
              <a:rPr lang="en-US" altLang="zh-CN"/>
              <a:t>Streams</a:t>
            </a:r>
          </a:p>
          <a:p>
            <a:pPr lvl="1"/>
            <a:r>
              <a:rPr lang="en-US" altLang="zh-CN"/>
              <a:t>Synchronization Primitives</a:t>
            </a:r>
          </a:p>
          <a:p>
            <a:pPr lvl="1"/>
            <a:r>
              <a:rPr lang="en-US" altLang="zh-CN"/>
              <a:t>Subprocesses</a:t>
            </a:r>
          </a:p>
          <a:p>
            <a:pPr lvl="1"/>
            <a:r>
              <a:rPr lang="en-US" altLang="zh-CN"/>
              <a:t>Queues</a:t>
            </a:r>
          </a:p>
          <a:p>
            <a:pPr lvl="1"/>
            <a:r>
              <a:rPr lang="en-US" altLang="zh-CN"/>
              <a:t>Exceptions</a:t>
            </a:r>
          </a:p>
          <a:p>
            <a:r>
              <a:rPr lang="en-US" altLang="zh-CN" smtClean="0"/>
              <a:t>low-level API</a:t>
            </a:r>
          </a:p>
          <a:p>
            <a:pPr lvl="1"/>
            <a:r>
              <a:rPr lang="en-US" altLang="zh-CN"/>
              <a:t>Event Loop</a:t>
            </a:r>
          </a:p>
          <a:p>
            <a:pPr lvl="1"/>
            <a:r>
              <a:rPr lang="en-US" altLang="zh-CN"/>
              <a:t>Futures</a:t>
            </a:r>
          </a:p>
          <a:p>
            <a:pPr lvl="1"/>
            <a:r>
              <a:rPr lang="en-US" altLang="zh-CN"/>
              <a:t>Transports and Protocols</a:t>
            </a:r>
          </a:p>
          <a:p>
            <a:pPr lvl="1"/>
            <a:r>
              <a:rPr lang="en-US" altLang="zh-CN"/>
              <a:t>Policies</a:t>
            </a:r>
          </a:p>
          <a:p>
            <a:pPr lvl="1"/>
            <a:r>
              <a:rPr lang="en-US" altLang="zh-CN"/>
              <a:t>Platform Support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03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协程语法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2246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import asyncio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async def main():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    print('hello')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    await asyncio.sleep(1)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    print('world')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asyncio.run(main())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hello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world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尽量采用</a:t>
            </a:r>
            <a:r>
              <a:rPr lang="en-US" altLang="zh-CN" smtClean="0"/>
              <a:t>async/await</a:t>
            </a:r>
            <a:r>
              <a:rPr lang="zh-CN" altLang="en-US" smtClean="0"/>
              <a:t>语法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4111948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main()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&lt;coroutine object main at 0x1053bb7c8&gt;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9301" y="3727450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直接运行</a:t>
            </a:r>
            <a:r>
              <a:rPr lang="en-US" altLang="zh-CN" smtClean="0"/>
              <a:t>main</a:t>
            </a:r>
            <a:r>
              <a:rPr lang="zh-CN" altLang="en-US" smtClean="0"/>
              <a:t>会出错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1" y="4857233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asyncio.run</a:t>
            </a:r>
            <a:r>
              <a:rPr lang="zh-CN" altLang="en-US" smtClean="0"/>
              <a:t>从</a:t>
            </a:r>
            <a:r>
              <a:rPr lang="en-US" altLang="zh-CN" smtClean="0"/>
              <a:t>Python 3.7</a:t>
            </a:r>
            <a:r>
              <a:rPr lang="zh-CN" altLang="en-US" smtClean="0"/>
              <a:t>开始引入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70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创建任务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3" y="1337719"/>
            <a:ext cx="5086390" cy="353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import asyncio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import time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async def say_after(delay, what):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await asyncio.sleep(delay)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print(what)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async def main():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print(f"started at {time.strftime('%X')}")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await say_after(1, 'hello')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await say_after(2, 'world')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print(f"finished at {time.strftime('%X')}")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asyncio.run(main())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asyncio.create_task</a:t>
            </a:r>
            <a:r>
              <a:rPr lang="zh-CN" altLang="en-US" smtClean="0"/>
              <a:t>创建可调度任务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05065" y="1337719"/>
            <a:ext cx="5811795" cy="39703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import asyncio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import time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async def say_after(delay, what):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await asyncio.sleep(delay)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print(what)</a:t>
            </a:r>
          </a:p>
          <a:p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async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main():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task1 =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asyncio.create_task(say_after(1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, 'hello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'))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task2 =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asyncio.create_task(say_after(2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, 'world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'))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print(f"started at {time.strftime('%X')}")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await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task1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await task2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print(f"finished at {time.strftime('%X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')}")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asynio.run(main())</a:t>
            </a:r>
          </a:p>
        </p:txBody>
      </p:sp>
      <p:sp>
        <p:nvSpPr>
          <p:cNvPr id="13" name="矩形 12"/>
          <p:cNvSpPr/>
          <p:nvPr/>
        </p:nvSpPr>
        <p:spPr>
          <a:xfrm>
            <a:off x="599303" y="5402242"/>
            <a:ext cx="508639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started at 17:13:52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hello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world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finished at 17:13:55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99301" y="4999579"/>
            <a:ext cx="50863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运行输出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005064" y="5402242"/>
            <a:ext cx="5811795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started at 17:14:32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hello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world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finished at 17:14:34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61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并发运行任务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5912333" cy="41857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import asyncio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async def factorial(name, number):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f = 1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for i in range(2, number + 1):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print(f"Task {name}: Compute factorial({i})...")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await asyncio.sleep(1)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f *= i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print(f"Task {name}: factorial({number}) = {f}")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async def main():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# Schedule three calls *concurrently*: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await asyncio.gather(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factorial("A", 2),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factorial("B", 3),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factorial("C", 4),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asyncio.run(main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awaitable asyncio.gather(*aws, loop=None, return_exceptions=False</a:t>
            </a:r>
            <a:r>
              <a:rPr lang="en-US" altLang="zh-CN" smtClean="0"/>
              <a:t>)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7036338" y="1377237"/>
            <a:ext cx="5086390" cy="24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输出结果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#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#     Task A: Compute factorial(2)...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#     Task B: Compute factorial(2)...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#     Task C: Compute factorial(2)...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#     Task A: factorial(2) = 2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#     Task B: Compute factorial(3)...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#     Task C: Compute factorial(3)...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#     Task B: factorial(3) = 6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#     Task C: Compute factorial(4)...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#     Task C: factorial(4) = 24</a:t>
            </a:r>
          </a:p>
        </p:txBody>
      </p:sp>
    </p:spTree>
    <p:extLst>
      <p:ext uri="{BB962C8B-B14F-4D97-AF65-F5344CB8AC3E}">
        <p14:creationId xmlns:p14="http://schemas.microsoft.com/office/powerpoint/2010/main" val="37818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超时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877589" cy="3754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async def eternity():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# Sleep for one hour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await asyncio.sleep(3600)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print('yay!')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async def main():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# Wait for at most 1 second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try: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await asyncio.wait_for(eternity(), timeout=1.0)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except asyncio.TimeoutError: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print('timeout!')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asyncio.run(main())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# Expected output: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#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#     timeout!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coroutine asyncio.wait_for(aw, timeout, *, loop=None</a:t>
            </a:r>
            <a:r>
              <a:rPr lang="en-US" altLang="zh-CN" smtClean="0"/>
              <a:t>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723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简单等待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877589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async def foo():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return 42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task = asyncio.create_task(foo())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done, pending = await asyncio.wait({task})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if task in done: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# Everything will work as expected now.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coroutine asyncio.wait(aws, *, loop=None, timeout=None, return_when=ALL_COMPLETED</a:t>
            </a:r>
            <a:r>
              <a:rPr lang="en-US" altLang="zh-CN" smtClean="0"/>
              <a:t>)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99302" y="5982810"/>
            <a:ext cx="10877589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for f in as_completed(aws):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earliest_result = await f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# ...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99301" y="5598312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asyncio.as_completed(aws, *, loop=None, timeout=None</a:t>
            </a:r>
            <a:r>
              <a:rPr lang="en-US" altLang="zh-CN" smtClean="0"/>
              <a:t>)</a:t>
            </a:r>
            <a:endParaRPr lang="en-US" altLang="zh-CN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202239"/>
              </p:ext>
            </p:extLst>
          </p:nvPr>
        </p:nvGraphicFramePr>
        <p:xfrm>
          <a:off x="599301" y="3369187"/>
          <a:ext cx="10877590" cy="1737360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5438795">
                  <a:extLst>
                    <a:ext uri="{9D8B030D-6E8A-4147-A177-3AD203B41FA5}">
                      <a16:colId xmlns:a16="http://schemas.microsoft.com/office/drawing/2014/main" val="2305408379"/>
                    </a:ext>
                  </a:extLst>
                </a:gridCol>
                <a:gridCol w="5438795">
                  <a:extLst>
                    <a:ext uri="{9D8B030D-6E8A-4147-A177-3AD203B41FA5}">
                      <a16:colId xmlns:a16="http://schemas.microsoft.com/office/drawing/2014/main" val="30979518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altLang="zh-CN" smtClean="0">
                          <a:effectLst/>
                        </a:rPr>
                        <a:t>return_when</a:t>
                      </a:r>
                      <a:r>
                        <a:rPr lang="zh-CN" altLang="en-US" smtClean="0">
                          <a:effectLst/>
                        </a:rPr>
                        <a:t>取值常数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>
                          <a:effectLst/>
                        </a:rPr>
                        <a:t>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053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effectLst/>
                        </a:rPr>
                        <a:t>FIRST_COMPLETED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>
                          <a:effectLst/>
                        </a:rPr>
                        <a:t>函数将在任意可等待对象结束或取消时返回。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765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effectLst/>
                        </a:rPr>
                        <a:t>FIRST_EXCEPTION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>
                          <a:effectLst/>
                        </a:rPr>
                        <a:t>函数将在任意可等待对象因引发异常而结束时返回。当没有引发任何异常时它就相当于 </a:t>
                      </a:r>
                      <a:r>
                        <a:rPr lang="en-US" altLang="zh-CN">
                          <a:effectLst/>
                        </a:rPr>
                        <a:t>ALL_COMPLETED</a:t>
                      </a:r>
                      <a:r>
                        <a:rPr lang="zh-CN" altLang="en-US">
                          <a:effectLst/>
                        </a:rPr>
                        <a:t>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402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effectLst/>
                        </a:rPr>
                        <a:t>ALL_COMPLETED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>
                          <a:effectLst/>
                        </a:rPr>
                        <a:t>函数将在所有可等待对象结束或取消时返回。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992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97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Streams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mtClean="0"/>
              <a:t>stream functions</a:t>
            </a:r>
          </a:p>
          <a:p>
            <a:pPr lvl="1"/>
            <a:r>
              <a:rPr lang="en-US" altLang="zh-CN" smtClean="0"/>
              <a:t>coro asyncio.open_connection</a:t>
            </a:r>
          </a:p>
          <a:p>
            <a:pPr lvl="1"/>
            <a:r>
              <a:rPr lang="en-US" altLang="zh-CN" smtClean="0"/>
              <a:t>coro asyncio.start_server</a:t>
            </a:r>
          </a:p>
          <a:p>
            <a:r>
              <a:rPr lang="en-US" altLang="zh-CN" smtClean="0"/>
              <a:t>class asyncio.StreamReader</a:t>
            </a:r>
          </a:p>
          <a:p>
            <a:pPr lvl="1"/>
            <a:r>
              <a:rPr lang="en-US" altLang="zh-CN" smtClean="0"/>
              <a:t>coro read</a:t>
            </a:r>
          </a:p>
          <a:p>
            <a:pPr lvl="1"/>
            <a:r>
              <a:rPr lang="en-US" altLang="zh-CN" smtClean="0"/>
              <a:t>coro readline</a:t>
            </a:r>
          </a:p>
          <a:p>
            <a:pPr lvl="1"/>
            <a:r>
              <a:rPr lang="en-US" altLang="zh-CN" smtClean="0"/>
              <a:t>coro readexactly</a:t>
            </a:r>
          </a:p>
          <a:p>
            <a:pPr lvl="1"/>
            <a:r>
              <a:rPr lang="en-US" altLang="zh-CN" smtClean="0"/>
              <a:t>coro readuntil</a:t>
            </a:r>
          </a:p>
          <a:p>
            <a:r>
              <a:rPr lang="en-US" altLang="zh-CN" smtClean="0"/>
              <a:t>class asyncio.StreamWriter</a:t>
            </a:r>
          </a:p>
          <a:p>
            <a:pPr lvl="1"/>
            <a:r>
              <a:rPr lang="en-US" altLang="zh-CN" smtClean="0"/>
              <a:t>write</a:t>
            </a:r>
          </a:p>
          <a:p>
            <a:pPr lvl="1"/>
            <a:r>
              <a:rPr lang="en-US" altLang="zh-CN" smtClean="0"/>
              <a:t>writelines</a:t>
            </a:r>
          </a:p>
          <a:p>
            <a:pPr lvl="1"/>
            <a:r>
              <a:rPr lang="en-US" altLang="zh-CN" smtClean="0"/>
              <a:t>close</a:t>
            </a:r>
          </a:p>
          <a:p>
            <a:pPr lvl="1"/>
            <a:r>
              <a:rPr lang="en-US" altLang="zh-CN" smtClean="0"/>
              <a:t>get_extra_info</a:t>
            </a:r>
          </a:p>
          <a:p>
            <a:pPr lvl="1"/>
            <a:r>
              <a:rPr lang="en-US" altLang="zh-CN" smtClean="0"/>
              <a:t>coro drain</a:t>
            </a:r>
          </a:p>
          <a:p>
            <a:pPr lvl="1"/>
            <a:r>
              <a:rPr lang="en-US" altLang="zh-CN" smtClean="0"/>
              <a:t>coro wait_closed</a:t>
            </a:r>
          </a:p>
          <a:p>
            <a:pPr lvl="1"/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55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TCP echo with streams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3" y="1337719"/>
            <a:ext cx="5278984" cy="5262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import asyncio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async def handle_echo(reader, writer):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data = await reader.read(100)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message = data.decode()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addr = writer.get_extra_info('peername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')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print(f"Received {message!r} from {addr!r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}")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print(f"Send: {message!r}")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writer.write(data)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await writer.drain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print("Close the connection")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writer.close()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async def main():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server = await asyncio.start_server(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handle_echo, '127.0.0.1', 8888)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addr = server.sockets[0].getsockname()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print(f'Serving on {addr}')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async with server: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await server.serve_forever()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asyncio.run(main())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左边是</a:t>
            </a:r>
            <a:r>
              <a:rPr lang="en-US" altLang="zh-CN" smtClean="0"/>
              <a:t>server</a:t>
            </a:r>
            <a:r>
              <a:rPr lang="zh-CN" altLang="en-US" smtClean="0"/>
              <a:t>、右边是</a:t>
            </a:r>
            <a:r>
              <a:rPr lang="en-US" altLang="zh-CN" smtClean="0"/>
              <a:t>client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88407" y="1322553"/>
            <a:ext cx="5278984" cy="3539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import asyncio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async def tcp_echo_client(message):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reader, writer = await asyncio.open_connection(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'127.0.0.1', 8888)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print(f'Send: {message!r}')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writer.write(message.encode())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data = await reader.read(100)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print(f'Received: {data.decode()!r}')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print('Close the connection')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writer.close()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asyncio.run(tcp_echo_client('Hello World!'))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17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Transports and Protocols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9302" y="1133647"/>
            <a:ext cx="11231913" cy="511063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mtClean="0"/>
              <a:t>low-level API</a:t>
            </a:r>
          </a:p>
          <a:p>
            <a:pPr lvl="1"/>
            <a:r>
              <a:rPr lang="en-US" altLang="zh-CN" smtClean="0"/>
              <a:t>callback-based programming style</a:t>
            </a:r>
          </a:p>
          <a:p>
            <a:r>
              <a:rPr lang="en-US" altLang="zh-CN" smtClean="0"/>
              <a:t>Transport</a:t>
            </a:r>
          </a:p>
          <a:p>
            <a:pPr lvl="1"/>
            <a:r>
              <a:rPr lang="en-US" altLang="zh-CN" smtClean="0"/>
              <a:t>class asyncio.BaseTransport</a:t>
            </a:r>
          </a:p>
          <a:p>
            <a:pPr lvl="1"/>
            <a:r>
              <a:rPr lang="en-US" altLang="zh-CN" smtClean="0"/>
              <a:t>class asyncio.WriteTransport(BaseTransport)</a:t>
            </a:r>
          </a:p>
          <a:p>
            <a:pPr lvl="1"/>
            <a:r>
              <a:rPr lang="en-US" altLang="zh-CN" smtClean="0"/>
              <a:t>class asyncio.ReadTransport(BaseTransport)</a:t>
            </a:r>
          </a:p>
          <a:p>
            <a:pPr lvl="1"/>
            <a:r>
              <a:rPr lang="en-US" altLang="zh-CN" smtClean="0"/>
              <a:t>class asyncio.Transport(WriteTransport, ReadTransport)</a:t>
            </a:r>
          </a:p>
          <a:p>
            <a:pPr lvl="1"/>
            <a:r>
              <a:rPr lang="en-US" altLang="zh-CN" smtClean="0"/>
              <a:t>class asyncio.DatagramTransport(BaseTransport)</a:t>
            </a:r>
          </a:p>
          <a:p>
            <a:pPr lvl="1"/>
            <a:r>
              <a:rPr lang="en-US" altLang="zh-CN" smtClean="0"/>
              <a:t>class asyncio.SubprocessTransport(BaseTransport)</a:t>
            </a:r>
          </a:p>
          <a:p>
            <a:r>
              <a:rPr lang="en-US" altLang="zh-CN" smtClean="0"/>
              <a:t>Protocols</a:t>
            </a:r>
          </a:p>
          <a:p>
            <a:pPr lvl="1"/>
            <a:r>
              <a:rPr lang="en-US" altLang="zh-CN" smtClean="0"/>
              <a:t>class asyncio.BaseProtocol</a:t>
            </a:r>
          </a:p>
          <a:p>
            <a:pPr lvl="1"/>
            <a:r>
              <a:rPr lang="en-US" altLang="zh-CN" smtClean="0"/>
              <a:t>class asyncio.Protocol(BaseProtocol): Streaming protocol (TCP, UNIX)</a:t>
            </a:r>
          </a:p>
          <a:p>
            <a:pPr lvl="1"/>
            <a:r>
              <a:rPr lang="en-US" altLang="zh-CN" smtClean="0"/>
              <a:t>class asyncio.BufferedProtocol(BaseProtocol): streaming protocol</a:t>
            </a:r>
            <a:r>
              <a:rPr lang="zh-CN" altLang="en-US" smtClean="0"/>
              <a:t>手动控制接收缓存</a:t>
            </a:r>
            <a:endParaRPr lang="en-US" altLang="zh-CN" smtClean="0"/>
          </a:p>
          <a:p>
            <a:pPr lvl="1"/>
            <a:r>
              <a:rPr lang="en-US" altLang="zh-CN" smtClean="0"/>
              <a:t>class asyncio.DatagramProtocol(BaseProtocol)</a:t>
            </a:r>
          </a:p>
          <a:p>
            <a:pPr lvl="1"/>
            <a:r>
              <a:rPr lang="en-US" altLang="zh-CN" smtClean="0"/>
              <a:t>class asyncio.SubprocessProtocol(BaseProtocol)</a:t>
            </a:r>
          </a:p>
          <a:p>
            <a:pPr lvl="1"/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94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TC</a:t>
            </a:r>
            <a:r>
              <a:rPr lang="en-US" altLang="zh-CN" smtClean="0"/>
              <a:t>P Echo Server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5262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import asyncio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class EchoServerProtocol(asyncio.Protocol):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connection_made(self, transport):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peername = transport.get_extra_info('peername')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print('Connection from {}'.format(peername))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self.transport = transport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data_received(self, data):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message = data.decode()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print('Data received: {!r}'.format(message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print('Send: {!r}'.format(message))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self.transport.write(data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print('Close the client socket')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self.transport.close()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async def main():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loop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= asyncio.get_running_loop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server = await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loop.create_server(lambda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: EchoServerProtocol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(), '127.0.0.1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', 8888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async with server: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await server.serve_forever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asyncio.run(main())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callback-based TCP echo server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4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IO</a:t>
            </a:r>
            <a:r>
              <a:rPr lang="zh-CN" altLang="en-US" smtClean="0"/>
              <a:t>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操作系统级</a:t>
            </a:r>
            <a:endParaRPr lang="en-US" altLang="zh-CN" smtClean="0"/>
          </a:p>
          <a:p>
            <a:pPr lvl="1"/>
            <a:r>
              <a:rPr lang="zh-CN" altLang="en-US" smtClean="0"/>
              <a:t>阻塞</a:t>
            </a:r>
            <a:r>
              <a:rPr lang="en-US" altLang="zh-CN" smtClean="0"/>
              <a:t>IO</a:t>
            </a:r>
          </a:p>
          <a:p>
            <a:pPr lvl="1"/>
            <a:r>
              <a:rPr lang="zh-CN" altLang="en-US" smtClean="0"/>
              <a:t>非阻塞</a:t>
            </a:r>
            <a:r>
              <a:rPr lang="en-US" altLang="zh-CN" smtClean="0"/>
              <a:t>IO</a:t>
            </a:r>
          </a:p>
          <a:p>
            <a:pPr lvl="1"/>
            <a:r>
              <a:rPr lang="zh-CN" altLang="en-US" smtClean="0"/>
              <a:t>异步</a:t>
            </a:r>
            <a:r>
              <a:rPr lang="en-US" altLang="zh-CN" smtClean="0"/>
              <a:t>IO</a:t>
            </a:r>
          </a:p>
          <a:p>
            <a:r>
              <a:rPr lang="zh-CN" altLang="en-US" smtClean="0"/>
              <a:t>编程语言级</a:t>
            </a:r>
            <a:endParaRPr lang="en-US" altLang="zh-CN" smtClean="0"/>
          </a:p>
          <a:p>
            <a:pPr lvl="1"/>
            <a:r>
              <a:rPr lang="zh-CN" altLang="en-US" smtClean="0"/>
              <a:t>同步</a:t>
            </a:r>
            <a:r>
              <a:rPr lang="en-US" altLang="zh-CN" smtClean="0"/>
              <a:t>IO</a:t>
            </a:r>
          </a:p>
          <a:p>
            <a:pPr lvl="1"/>
            <a:r>
              <a:rPr lang="zh-CN" altLang="en-US"/>
              <a:t>非</a:t>
            </a:r>
            <a:r>
              <a:rPr lang="zh-CN" altLang="en-US" smtClean="0"/>
              <a:t>阻塞</a:t>
            </a:r>
            <a:r>
              <a:rPr lang="en-US" altLang="zh-CN" smtClean="0"/>
              <a:t>IO</a:t>
            </a:r>
          </a:p>
          <a:p>
            <a:pPr lvl="1"/>
            <a:r>
              <a:rPr lang="zh-CN" altLang="en-US" smtClean="0"/>
              <a:t>异步</a:t>
            </a:r>
            <a:r>
              <a:rPr lang="en-US" altLang="zh-CN" smtClean="0"/>
              <a:t>IO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94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UDP Echo Server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50475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import asyncio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class EchoServerProtocol: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connection_made(self, transport):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self.transport = transport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datagram_received(self, data, addr):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message = data.decode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self.transport.sendto(data, addr)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async def main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loop = asyncio.get_running_loop()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transport, protocol = await loop.create_datagram_endpoint(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lambda: EchoServerProtocol(),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local_addr=('127.0.0.1', 9999))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try: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await asyncio.sleep(3600)  # Serve for 1 hour.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finally: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transport.close()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asyncio.run(main())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官方对</a:t>
            </a:r>
            <a:r>
              <a:rPr lang="en-US" altLang="zh-CN" smtClean="0"/>
              <a:t>UDP</a:t>
            </a:r>
            <a:r>
              <a:rPr lang="zh-CN" altLang="en-US" smtClean="0"/>
              <a:t>只支持</a:t>
            </a:r>
            <a:r>
              <a:rPr lang="en-US" altLang="zh-CN" smtClean="0"/>
              <a:t>callback API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99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asyncio Websocket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5527177" cy="33239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import asyncio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import websockets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async def hello(websocket, path):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name = await websocket.recv()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print(f"&lt; {name}")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greeting = f"Hello {name}!"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await websocket.send(greeting)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print(f"&gt; {greeting}")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s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= websockets.serve(hello, "localhost", 8765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asyncio.get_event_loop().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run_until_complete(s)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asyncio.get_event_loop().run_forever()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左边是</a:t>
            </a:r>
            <a:r>
              <a:rPr lang="en-US" altLang="zh-CN" smtClean="0"/>
              <a:t>server</a:t>
            </a:r>
            <a:r>
              <a:rPr lang="zh-CN" altLang="en-US" smtClean="0"/>
              <a:t>、右边是</a:t>
            </a:r>
            <a:r>
              <a:rPr lang="en-US" altLang="zh-CN" smtClean="0"/>
              <a:t>client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88407" y="1322553"/>
            <a:ext cx="5556982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import asyncio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import websockets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async def hello():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uri = "ws://localhost:8765"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async with websockets.connect(uri) as websocket: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name = input("What's your name? ")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await websocket.send(name)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print(f"&gt; {name}")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greeting = await websocket.recv()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print(f"&lt; {greeting}")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asyncio.get_event_loop().run_until_complete(hello())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7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asyncio-dgram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50475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asyncio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import asyncio_dgram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async def udp_echo_client():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stream = await asyncio_dgram.connect(("127.0.0.1", 8888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await stream.send(b"Hello World!")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data, remote_addr = await stream.recv()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print(f"Client received: {data.decode()!r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}")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stream.close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async def udp_echo_server():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stream = await asyncio_dgram.bind(("127.0.0.1", 8888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data, remote_addr = await stream.recv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await stream.send(data, remote_addr)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await asyncio.sleep(0.5)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print(f"Shutting down server")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main():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loop = asyncio.get_event_loop()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loop.run_until_complete(asyncio.gather(udp_echo_server(), udp_echo_client()))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main()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Higher level Datagram support for Asyncio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7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结束</a:t>
            </a:r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协程</a:t>
            </a:r>
            <a:endParaRPr lang="en-US" altLang="zh-CN" smtClean="0"/>
          </a:p>
          <a:p>
            <a:r>
              <a:rPr lang="en-US" altLang="zh-CN" smtClean="0"/>
              <a:t>asyncio</a:t>
            </a:r>
            <a:r>
              <a:rPr lang="zh-CN" altLang="en-US" smtClean="0"/>
              <a:t>异步</a:t>
            </a:r>
            <a:r>
              <a:rPr lang="en-US" altLang="zh-CN" smtClean="0"/>
              <a:t>IO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18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同步</a:t>
            </a:r>
            <a:r>
              <a:rPr lang="en-US" altLang="zh-CN" smtClean="0"/>
              <a:t>IO - TCP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2738" y="1337719"/>
            <a:ext cx="5655549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# echo_server.py</a:t>
            </a:r>
          </a:p>
          <a:p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import socket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def fn(sock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, addr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print('Accept new connection from %s:%s...' % addr)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sock.send(b'Welcome!')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while True: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data = sock.recv(1024)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time.sleep(1)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if not data or data.decode(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'utf8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') == 'exit':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   break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sock.send(data)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sock.close()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print('Connection from %s:%s closed.' % addr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s = socket.socket(socket.AF_INET, socket.SOCK_STREAM)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s.bind(('127.0.0.1', 9999))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s.listen(5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print('Waiting for connection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...')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while True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sock, addr = s.accept()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t =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threading.Thread(target=fn,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args=(sock, addr))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t.start()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使用同步</a:t>
            </a:r>
            <a:r>
              <a:rPr lang="en-US" altLang="zh-CN" smtClean="0"/>
              <a:t>IO</a:t>
            </a:r>
            <a:r>
              <a:rPr lang="zh-CN" altLang="en-US" smtClean="0"/>
              <a:t>模式实现</a:t>
            </a:r>
            <a:r>
              <a:rPr lang="en-US" altLang="zh-CN" smtClean="0"/>
              <a:t>TCP Echo Server</a:t>
            </a:r>
            <a:r>
              <a:rPr lang="zh-CN" altLang="en-US" smtClean="0"/>
              <a:t>和</a:t>
            </a:r>
            <a:r>
              <a:rPr lang="en-US" altLang="zh-CN" smtClean="0"/>
              <a:t>Client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88407" y="817424"/>
            <a:ext cx="5278984" cy="2893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# echo_client.py</a:t>
            </a:r>
          </a:p>
          <a:p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import socket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s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= socket.socket(socket.AF_INET, socket.SOCK_STREAM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s.connect(('127.0.0.1', 9999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print(s.recv(1024).decode(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'utf8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for data in [b'Michael', b'Tracy', b'Sarah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']: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s.send(data)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print(s.recv(1024).decode('utf-8'))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s.send(b'exit')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s.close()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775" y="3790950"/>
            <a:ext cx="57245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同步</a:t>
            </a:r>
            <a:r>
              <a:rPr lang="en-US" altLang="zh-CN" smtClean="0"/>
              <a:t>IO - UDP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3" y="1337719"/>
            <a:ext cx="5278984" cy="2462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# udp_server.py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import socket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s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= socket.socket(socket.AF_INET, socket.SOCK_DGRAM)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s.bind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(('127.0.0.1', 9999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print('Bind UDP on 9999...')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while True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data, addr = s.recvfrom(1024)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print('Received from %s:%s.' % addr)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s.sendto(b'Hello, %s!' % data, addr)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使用同步</a:t>
            </a:r>
            <a:r>
              <a:rPr lang="en-US" altLang="zh-CN"/>
              <a:t>IO</a:t>
            </a:r>
            <a:r>
              <a:rPr lang="zh-CN" altLang="en-US"/>
              <a:t>模式</a:t>
            </a:r>
            <a:r>
              <a:rPr lang="zh-CN" altLang="en-US" smtClean="0"/>
              <a:t>实现</a:t>
            </a:r>
            <a:r>
              <a:rPr lang="en-US" altLang="zh-CN" smtClean="0"/>
              <a:t>UDP </a:t>
            </a:r>
            <a:r>
              <a:rPr lang="en-US" altLang="zh-CN"/>
              <a:t>Echo Server</a:t>
            </a:r>
            <a:r>
              <a:rPr lang="zh-CN" altLang="en-US"/>
              <a:t>和</a:t>
            </a:r>
            <a:r>
              <a:rPr lang="en-US" altLang="zh-CN"/>
              <a:t>Client</a:t>
            </a:r>
          </a:p>
        </p:txBody>
      </p:sp>
      <p:sp>
        <p:nvSpPr>
          <p:cNvPr id="8" name="矩形 7"/>
          <p:cNvSpPr/>
          <p:nvPr/>
        </p:nvSpPr>
        <p:spPr>
          <a:xfrm>
            <a:off x="599303" y="4077986"/>
            <a:ext cx="5278984" cy="24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# udp_client.py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import socket</a:t>
            </a:r>
          </a:p>
          <a:p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s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= socket.socket(socket.AF_INET, socket.SOCK_DGRAM)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for data in [b'Michael', b'Tracy', b'Sarah']: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发送数据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s.sendto(data, ('127.0.0.1', 9999))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接收数据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print(s.recv(1024).decode('utf-8'))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s.close()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346" y="1908810"/>
            <a:ext cx="57435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2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协程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coroutine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54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coroutine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3" y="1337719"/>
            <a:ext cx="5278984" cy="461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consumer():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 = ''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while True: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n = yield r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if not n: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   return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print('[CONSUMER] Consuming %s...' % n)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r = '200 OK'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produce(c):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c.send(None)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n = 0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while n &lt; 5: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n = n + 1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print('[PRODUCER] Producing %s...' % n)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r = c.send(n)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print('[PRODUCER] Consumer return: %s' % r)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c.close()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 = consumer()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produce(c)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协程，又称微线程，纤程。英文名</a:t>
            </a:r>
            <a:r>
              <a:rPr lang="en-US" altLang="zh-CN"/>
              <a:t>Coroutine</a:t>
            </a:r>
            <a:r>
              <a:rPr lang="zh-CN" altLang="en-US"/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6388407" y="1322553"/>
            <a:ext cx="5278984" cy="3754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运行结果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PRODUCER] Producing 1...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[CONSUMER] Consuming 1...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[PRODUCER] Consumer return: 200 OK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[PRODUCER] Producing 2...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[CONSUMER] Consuming 2...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[PRODUCER] Consumer return: 200 OK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[PRODUCER] Producing 3...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[CONSUMER] Consuming 3...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[PRODUCER] Consumer return: 200 OK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[PRODUCER] Producing 4...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[CONSUMER] Consuming 4...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[PRODUCER] Consumer return: 200 OK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[PRODUCER] Producing 5...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[CONSUMER] Consuming 5...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[PRODUCER] Consumer return: 200 OK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99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asyncio - Python 3.4</a:t>
            </a:r>
            <a:r>
              <a:rPr lang="zh-CN" altLang="en-US" smtClean="0"/>
              <a:t>的语法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47611" y="1332121"/>
            <a:ext cx="3902358" cy="3108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import asyncio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@asyncio.coroutine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hello():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print("Hello world!")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异步调用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asyncio.sleep(1):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 = </a:t>
            </a:r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yield from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asyncio.sleep(1)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print("Hello again!")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获取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EventLoop: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loop = asyncio.get_event_loop()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执行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coroutine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loop.run_until_complete(hello())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loop.close()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asyncio</a:t>
            </a:r>
            <a:r>
              <a:rPr lang="zh-CN" altLang="en-US" smtClean="0"/>
              <a:t>从</a:t>
            </a:r>
            <a:r>
              <a:rPr lang="en-US" altLang="zh-CN" smtClean="0"/>
              <a:t>Python3.4</a:t>
            </a:r>
            <a:r>
              <a:rPr lang="zh-CN" altLang="en-US" smtClean="0"/>
              <a:t>引入，采用</a:t>
            </a:r>
            <a:r>
              <a:rPr lang="en-US" altLang="zh-CN" smtClean="0"/>
              <a:t>@asyncio.coroutine</a:t>
            </a:r>
            <a:r>
              <a:rPr lang="zh-CN" altLang="en-US" smtClean="0"/>
              <a:t>和</a:t>
            </a:r>
            <a:r>
              <a:rPr lang="en-US" altLang="zh-CN" smtClean="0"/>
              <a:t>yield from</a:t>
            </a:r>
            <a:r>
              <a:rPr lang="zh-CN" altLang="en-US" smtClean="0"/>
              <a:t>语法。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96154" y="1322553"/>
            <a:ext cx="7549661" cy="48320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import asyncio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@asyncio.coroutine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wget(host):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print('wget %s...' % host)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connect = asyncio.open_connection(host, 80)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reader, writer = </a:t>
            </a:r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yield from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connect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header = 'GET / HTTP/1.0\r\nHost: %s\r\n\r\n' % host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writer.write(header.encode('utf-8'))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yield from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writer.drain()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while True: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line = </a:t>
            </a:r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yield from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reader.readline()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if line == b'\r\n':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   break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print('%s header &gt; %s' % (host, line.decode('utf-8').rstrip()))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# Ignore the body, close the socket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writer.close()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loop = asyncio.get_event_loop()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tasks = [wget(host) for host in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['www.sohu.com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', 'www.163.com']]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loop.run_until_complete(asyncio.wait(tasks))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loop.close()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67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asyncio - Python 3.5</a:t>
            </a:r>
            <a:r>
              <a:rPr lang="zh-CN" altLang="en-US" smtClean="0"/>
              <a:t>以后的语法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3" y="1337719"/>
            <a:ext cx="3843743" cy="2893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import asyncio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FF0000"/>
                </a:solidFill>
                <a:latin typeface="Consolas" panose="020B0609020204030204" pitchFamily="49" charset="0"/>
              </a:rPr>
              <a:t>async def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hello():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print("Hello world!")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异步调用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asyncio.sleep(1):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 = </a:t>
            </a:r>
            <a:r>
              <a:rPr lang="en-US" altLang="zh-CN" sz="1400" smtClean="0">
                <a:solidFill>
                  <a:srgbClr val="FF0000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asyncio.sleep(1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print("Hello again!")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获取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EventLoop: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loop = asyncio.get_event_loop()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执行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coroutine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loop.run_until_complete(hello())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loop.close()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从</a:t>
            </a:r>
            <a:r>
              <a:rPr lang="en-US" altLang="zh-CN"/>
              <a:t>Python 3.5</a:t>
            </a:r>
            <a:r>
              <a:rPr lang="zh-CN" altLang="en-US"/>
              <a:t>开始引入了新的语法</a:t>
            </a:r>
            <a:r>
              <a:rPr lang="en-US" altLang="zh-CN"/>
              <a:t>async</a:t>
            </a:r>
            <a:r>
              <a:rPr lang="zh-CN" altLang="en-US"/>
              <a:t>和</a:t>
            </a:r>
            <a:r>
              <a:rPr lang="en-US" altLang="zh-CN"/>
              <a:t>await</a:t>
            </a:r>
            <a:r>
              <a:rPr lang="zh-CN" altLang="en-US"/>
              <a:t>，可以让</a:t>
            </a:r>
            <a:r>
              <a:rPr lang="en-US" altLang="zh-CN"/>
              <a:t>coroutine</a:t>
            </a:r>
            <a:r>
              <a:rPr lang="zh-CN" altLang="en-US"/>
              <a:t>的代码更简洁易读</a:t>
            </a:r>
          </a:p>
        </p:txBody>
      </p:sp>
      <p:sp>
        <p:nvSpPr>
          <p:cNvPr id="8" name="矩形 7"/>
          <p:cNvSpPr/>
          <p:nvPr/>
        </p:nvSpPr>
        <p:spPr>
          <a:xfrm>
            <a:off x="4783014" y="1322553"/>
            <a:ext cx="7174523" cy="48320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import asyncio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FF0000"/>
                </a:solidFill>
                <a:latin typeface="Consolas" panose="020B0609020204030204" pitchFamily="49" charset="0"/>
              </a:rPr>
              <a:t>async def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wget(host):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print('wget %s...' % host)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connect = asyncio.open_connection(host, 80)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reader, writer = </a:t>
            </a:r>
            <a:r>
              <a:rPr lang="en-US" altLang="zh-CN" sz="1400" smtClean="0">
                <a:solidFill>
                  <a:srgbClr val="FF0000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connect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header = 'GET / HTTP/1.0\r\nHost: %s\r\n\r\n' % host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writer.write(header.encode('utf-8'))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smtClean="0">
                <a:solidFill>
                  <a:srgbClr val="FF0000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writer.drain()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while True: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line = </a:t>
            </a:r>
            <a:r>
              <a:rPr lang="en-US" altLang="zh-CN" sz="1400" smtClean="0">
                <a:solidFill>
                  <a:srgbClr val="FF0000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reader.readline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if line == b'\r\n':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   break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print('%s header &gt; %s' % (host, line.decode('utf-8').rstrip()))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# Ignore the body, close the socket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writer.close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  await writer.wait_closed()</a:t>
            </a:r>
            <a:endParaRPr lang="en-US" altLang="zh-CN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loop = asyncio.get_event_loop()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tasks = [wget(host) for host in ['www.sohu.com', 'www.163.com']]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loop.run_until_complete(asyncio.wait(tasks))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loop.close()</a:t>
            </a:r>
          </a:p>
        </p:txBody>
      </p:sp>
    </p:spTree>
    <p:extLst>
      <p:ext uri="{BB962C8B-B14F-4D97-AF65-F5344CB8AC3E}">
        <p14:creationId xmlns:p14="http://schemas.microsoft.com/office/powerpoint/2010/main" val="83350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561000"/>
          </a:xfrm>
        </p:spPr>
        <p:txBody>
          <a:bodyPr/>
          <a:lstStyle/>
          <a:p>
            <a:r>
              <a:rPr lang="en-US" altLang="zh-CN" smtClean="0"/>
              <a:t>asyncio - Asynchronous I/O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831850" y="3423139"/>
            <a:ext cx="10515600" cy="2666512"/>
          </a:xfrm>
        </p:spPr>
        <p:txBody>
          <a:bodyPr>
            <a:noAutofit/>
          </a:bodyPr>
          <a:lstStyle/>
          <a:p>
            <a:r>
              <a:rPr lang="en-US" altLang="zh-CN" sz="2400"/>
              <a:t>asyncio is a library to write concurrent code using the async/await syntax</a:t>
            </a:r>
            <a:r>
              <a:rPr lang="en-US" altLang="zh-CN" sz="2400" smtClean="0"/>
              <a:t>.</a:t>
            </a:r>
            <a:endParaRPr lang="en-US" altLang="zh-CN" sz="2400"/>
          </a:p>
          <a:p>
            <a:r>
              <a:rPr lang="en-US" altLang="zh-CN" sz="2400"/>
              <a:t>asyncio is used as a foundation for multiple Python asynchronous frameworks that provide high-performance network and web-servers, database connection libraries, distributed task queues, etc</a:t>
            </a:r>
            <a:r>
              <a:rPr lang="en-US" altLang="zh-CN" sz="2400" smtClean="0"/>
              <a:t>.</a:t>
            </a:r>
            <a:endParaRPr lang="en-US" altLang="zh-CN" sz="2400"/>
          </a:p>
          <a:p>
            <a:r>
              <a:rPr lang="en-US" altLang="zh-CN" sz="2400"/>
              <a:t>asyncio is often a perfect fit for IO-bound and high-level structured network code.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61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13818</TotalTime>
  <Words>3264</Words>
  <Application>Microsoft Office PowerPoint</Application>
  <PresentationFormat>宽屏</PresentationFormat>
  <Paragraphs>596</Paragraphs>
  <Slides>23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等线 Light</vt:lpstr>
      <vt:lpstr>Arial</vt:lpstr>
      <vt:lpstr>Consolas</vt:lpstr>
      <vt:lpstr>Office 主题​​</vt:lpstr>
      <vt:lpstr> 协程 asyncio异步IO</vt:lpstr>
      <vt:lpstr>IO模型</vt:lpstr>
      <vt:lpstr>同步IO - TCP</vt:lpstr>
      <vt:lpstr>同步IO - UDP</vt:lpstr>
      <vt:lpstr>协程</vt:lpstr>
      <vt:lpstr>coroutine</vt:lpstr>
      <vt:lpstr>asyncio - Python 3.4的语法</vt:lpstr>
      <vt:lpstr>asyncio - Python 3.5以后的语法</vt:lpstr>
      <vt:lpstr>asyncio - Asynchronous I/O</vt:lpstr>
      <vt:lpstr>asyncio官方文档</vt:lpstr>
      <vt:lpstr>协程语法</vt:lpstr>
      <vt:lpstr>创建任务</vt:lpstr>
      <vt:lpstr>并发运行任务</vt:lpstr>
      <vt:lpstr>超时</vt:lpstr>
      <vt:lpstr>简单等待</vt:lpstr>
      <vt:lpstr>Streams</vt:lpstr>
      <vt:lpstr>TCP echo with streams</vt:lpstr>
      <vt:lpstr>Transports and Protocols</vt:lpstr>
      <vt:lpstr>TCP Echo Server</vt:lpstr>
      <vt:lpstr>UDP Echo Server</vt:lpstr>
      <vt:lpstr>asyncio Websocket</vt:lpstr>
      <vt:lpstr>asyncio-dgram</vt:lpstr>
      <vt:lpstr>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logging, argparse, datetime</dc:title>
  <dc:creator>pirenjie</dc:creator>
  <cp:lastModifiedBy>皮人杰 PIRENJIE</cp:lastModifiedBy>
  <cp:revision>641</cp:revision>
  <dcterms:created xsi:type="dcterms:W3CDTF">2020-09-08T08:42:53Z</dcterms:created>
  <dcterms:modified xsi:type="dcterms:W3CDTF">2021-09-28T05:09:35Z</dcterms:modified>
</cp:coreProperties>
</file>