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2" r:id="rId3"/>
    <p:sldId id="293" r:id="rId4"/>
    <p:sldId id="294" r:id="rId5"/>
    <p:sldId id="309" r:id="rId6"/>
    <p:sldId id="308" r:id="rId7"/>
    <p:sldId id="310" r:id="rId8"/>
    <p:sldId id="316" r:id="rId9"/>
    <p:sldId id="317" r:id="rId10"/>
    <p:sldId id="313" r:id="rId11"/>
    <p:sldId id="318" r:id="rId12"/>
    <p:sldId id="311" r:id="rId13"/>
    <p:sldId id="312" r:id="rId14"/>
    <p:sldId id="301" r:id="rId15"/>
    <p:sldId id="302" r:id="rId16"/>
    <p:sldId id="299" r:id="rId17"/>
    <p:sldId id="300" r:id="rId18"/>
    <p:sldId id="303" r:id="rId19"/>
    <p:sldId id="314" r:id="rId20"/>
    <p:sldId id="315" r:id="rId21"/>
    <p:sldId id="304" r:id="rId22"/>
    <p:sldId id="298" r:id="rId23"/>
    <p:sldId id="321" r:id="rId24"/>
    <p:sldId id="322" r:id="rId25"/>
    <p:sldId id="305" r:id="rId26"/>
    <p:sldId id="306" r:id="rId27"/>
    <p:sldId id="307"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051" autoAdjust="0"/>
  </p:normalViewPr>
  <p:slideViewPr>
    <p:cSldViewPr snapToGrid="0">
      <p:cViewPr varScale="1">
        <p:scale>
          <a:sx n="83" d="100"/>
          <a:sy n="83" d="100"/>
        </p:scale>
        <p:origin x="16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9FDB-91F5-4E58-8276-BC9BEBAAFC7B}" type="datetimeFigureOut">
              <a:rPr lang="zh-CN" altLang="en-US" smtClean="0"/>
              <a:t>2021/9/28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754F0-E8B8-4DF7-AC40-3D8C894579CA}" type="slidenum">
              <a:rPr lang="zh-CN" altLang="en-US" smtClean="0"/>
              <a:t>‹#›</a:t>
            </a:fld>
            <a:endParaRPr lang="zh-CN" altLang="en-US"/>
          </a:p>
        </p:txBody>
      </p:sp>
    </p:spTree>
    <p:extLst>
      <p:ext uri="{BB962C8B-B14F-4D97-AF65-F5344CB8AC3E}">
        <p14:creationId xmlns:p14="http://schemas.microsoft.com/office/powerpoint/2010/main" val="301278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7</a:t>
            </a:fld>
            <a:endParaRPr lang="zh-CN" altLang="en-US"/>
          </a:p>
        </p:txBody>
      </p:sp>
    </p:spTree>
    <p:extLst>
      <p:ext uri="{BB962C8B-B14F-4D97-AF65-F5344CB8AC3E}">
        <p14:creationId xmlns:p14="http://schemas.microsoft.com/office/powerpoint/2010/main" val="949308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8</a:t>
            </a:fld>
            <a:endParaRPr lang="zh-CN" altLang="en-US"/>
          </a:p>
        </p:txBody>
      </p:sp>
    </p:spTree>
    <p:extLst>
      <p:ext uri="{BB962C8B-B14F-4D97-AF65-F5344CB8AC3E}">
        <p14:creationId xmlns:p14="http://schemas.microsoft.com/office/powerpoint/2010/main" val="213499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9</a:t>
            </a:fld>
            <a:endParaRPr lang="zh-CN" altLang="en-US"/>
          </a:p>
        </p:txBody>
      </p:sp>
    </p:spTree>
    <p:extLst>
      <p:ext uri="{BB962C8B-B14F-4D97-AF65-F5344CB8AC3E}">
        <p14:creationId xmlns:p14="http://schemas.microsoft.com/office/powerpoint/2010/main" val="2378645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24998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16342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5736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87748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normAutofit/>
          </a:bodyPr>
          <a:lstStyle>
            <a:lvl1pPr marL="0" indent="0">
              <a:buNone/>
              <a:defRPr sz="3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47236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178796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67713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414702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9645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4088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2609E-30AC-424B-913F-179EB9536D14}"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65759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99303" y="0"/>
            <a:ext cx="10515600" cy="95558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99303" y="1133647"/>
            <a:ext cx="10515600" cy="511063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2609E-30AC-424B-913F-179EB9536D14}" type="datetimeFigureOut">
              <a:rPr lang="zh-CN" altLang="en-US" smtClean="0"/>
              <a:t>2021/9/28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280967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模块与包</a:t>
            </a:r>
            <a:r>
              <a:rPr lang="en-US" altLang="zh-CN" smtClean="0"/>
              <a:t/>
            </a:r>
            <a:br>
              <a:rPr lang="en-US" altLang="zh-CN" smtClean="0"/>
            </a:br>
            <a:r>
              <a:rPr lang="en-US" altLang="zh-CN" smtClean="0"/>
              <a:t>module &amp; package</a:t>
            </a:r>
            <a:endParaRPr lang="zh-CN" altLang="en-US"/>
          </a:p>
        </p:txBody>
      </p:sp>
      <p:sp>
        <p:nvSpPr>
          <p:cNvPr id="3" name="副标题 2"/>
          <p:cNvSpPr>
            <a:spLocks noGrp="1"/>
          </p:cNvSpPr>
          <p:nvPr>
            <p:ph type="subTitle" idx="1"/>
          </p:nvPr>
        </p:nvSpPr>
        <p:spPr/>
        <p:txBody>
          <a:bodyPr/>
          <a:lstStyle/>
          <a:p>
            <a:r>
              <a:rPr lang="en-US" altLang="zh-CN" dirty="0" smtClean="0"/>
              <a:t>Python</a:t>
            </a:r>
            <a:r>
              <a:rPr lang="zh-CN" altLang="en-US" smtClean="0"/>
              <a:t>程序设计</a:t>
            </a:r>
            <a:endParaRPr lang="en-US" altLang="zh-CN" dirty="0" smtClean="0"/>
          </a:p>
        </p:txBody>
      </p:sp>
    </p:spTree>
    <p:extLst>
      <p:ext uri="{BB962C8B-B14F-4D97-AF65-F5344CB8AC3E}">
        <p14:creationId xmlns:p14="http://schemas.microsoft.com/office/powerpoint/2010/main" val="55278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将模块分为多个文件</a:t>
            </a:r>
            <a:endParaRPr lang="zh-CN" altLang="en-US"/>
          </a:p>
        </p:txBody>
      </p:sp>
      <p:sp>
        <p:nvSpPr>
          <p:cNvPr id="3" name="矩形 2"/>
          <p:cNvSpPr/>
          <p:nvPr/>
        </p:nvSpPr>
        <p:spPr>
          <a:xfrm>
            <a:off x="599303" y="955589"/>
            <a:ext cx="10905932" cy="400110"/>
          </a:xfrm>
          <a:prstGeom prst="rect">
            <a:avLst/>
          </a:prstGeom>
        </p:spPr>
        <p:txBody>
          <a:bodyPr wrap="square">
            <a:spAutoFit/>
          </a:bodyPr>
          <a:lstStyle/>
          <a:p>
            <a:r>
              <a:rPr lang="zh-CN" altLang="en-US" sz="2000" smtClean="0"/>
              <a:t>想</a:t>
            </a:r>
            <a:r>
              <a:rPr lang="zh-CN" altLang="en-US" sz="2000"/>
              <a:t>将一个模块分割成多个文件。</a:t>
            </a:r>
            <a:r>
              <a:rPr lang="zh-CN" altLang="en-US" sz="2000" smtClean="0"/>
              <a:t>但不想将破坏统一的逻辑。可以通过变为包分割成多个文件。</a:t>
            </a:r>
            <a:endParaRPr lang="zh-CN" altLang="en-US" sz="2000"/>
          </a:p>
        </p:txBody>
      </p:sp>
      <p:sp>
        <p:nvSpPr>
          <p:cNvPr id="4" name="文本框 3"/>
          <p:cNvSpPr txBox="1"/>
          <p:nvPr/>
        </p:nvSpPr>
        <p:spPr>
          <a:xfrm>
            <a:off x="599303" y="1355699"/>
            <a:ext cx="4481983" cy="255454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mymodule.py</a:t>
            </a:r>
            <a:endParaRPr lang="en-US" altLang="zh-CN" sz="2000">
              <a:solidFill>
                <a:srgbClr val="000000"/>
              </a:solidFill>
              <a:latin typeface="Consolas" panose="020B0609020204030204" pitchFamily="49" charset="0"/>
            </a:endParaRPr>
          </a:p>
          <a:p>
            <a:r>
              <a:rPr lang="en-US" altLang="zh-CN" sz="2000">
                <a:solidFill>
                  <a:srgbClr val="0000FF"/>
                </a:solidFill>
                <a:latin typeface="Consolas" panose="020B0609020204030204" pitchFamily="49" charset="0"/>
              </a:rPr>
              <a:t>class</a:t>
            </a:r>
            <a:r>
              <a:rPr lang="en-US" altLang="zh-CN" sz="2000">
                <a:solidFill>
                  <a:srgbClr val="000000"/>
                </a:solidFill>
                <a:latin typeface="Consolas" panose="020B0609020204030204" pitchFamily="49" charset="0"/>
              </a:rPr>
              <a:t> </a:t>
            </a:r>
            <a:r>
              <a:rPr lang="en-US" altLang="zh-CN" sz="2000">
                <a:solidFill>
                  <a:srgbClr val="267F99"/>
                </a:solidFill>
                <a:latin typeface="Consolas" panose="020B0609020204030204" pitchFamily="49" charset="0"/>
              </a:rPr>
              <a:t>A</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spam</a:t>
            </a:r>
            <a:r>
              <a:rPr lang="en-US" altLang="zh-CN" sz="2000">
                <a:solidFill>
                  <a:srgbClr val="000000"/>
                </a:solidFill>
                <a:latin typeface="Consolas" panose="020B0609020204030204" pitchFamily="49" charset="0"/>
              </a:rPr>
              <a:t>(</a:t>
            </a:r>
            <a:r>
              <a:rPr lang="en-US" altLang="zh-CN" sz="2000">
                <a:solidFill>
                  <a:srgbClr val="001080"/>
                </a:solidFill>
                <a:latin typeface="Consolas" panose="020B0609020204030204" pitchFamily="49" charset="0"/>
              </a:rPr>
              <a:t>self</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print</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'A.spam'</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r>
            <a:br>
              <a:rPr lang="en-US" altLang="zh-CN" sz="2000">
                <a:solidFill>
                  <a:srgbClr val="000000"/>
                </a:solidFill>
                <a:latin typeface="Consolas" panose="020B0609020204030204" pitchFamily="49" charset="0"/>
              </a:rPr>
            </a:br>
            <a:r>
              <a:rPr lang="en-US" altLang="zh-CN" sz="2000">
                <a:solidFill>
                  <a:srgbClr val="0000FF"/>
                </a:solidFill>
                <a:latin typeface="Consolas" panose="020B0609020204030204" pitchFamily="49" charset="0"/>
              </a:rPr>
              <a:t>class</a:t>
            </a:r>
            <a:r>
              <a:rPr lang="en-US" altLang="zh-CN" sz="2000">
                <a:solidFill>
                  <a:srgbClr val="000000"/>
                </a:solidFill>
                <a:latin typeface="Consolas" panose="020B0609020204030204" pitchFamily="49" charset="0"/>
              </a:rPr>
              <a:t> </a:t>
            </a:r>
            <a:r>
              <a:rPr lang="en-US" altLang="zh-CN" sz="2000">
                <a:solidFill>
                  <a:srgbClr val="267F99"/>
                </a:solidFill>
                <a:latin typeface="Consolas" panose="020B0609020204030204" pitchFamily="49" charset="0"/>
              </a:rPr>
              <a:t>B</a:t>
            </a:r>
            <a:r>
              <a:rPr lang="en-US" altLang="zh-CN" sz="2000">
                <a:solidFill>
                  <a:srgbClr val="000000"/>
                </a:solidFill>
                <a:latin typeface="Consolas" panose="020B0609020204030204" pitchFamily="49" charset="0"/>
              </a:rPr>
              <a:t>(</a:t>
            </a:r>
            <a:r>
              <a:rPr lang="en-US" altLang="zh-CN" sz="2000">
                <a:solidFill>
                  <a:srgbClr val="267F99"/>
                </a:solidFill>
                <a:latin typeface="Consolas" panose="020B0609020204030204" pitchFamily="49" charset="0"/>
              </a:rPr>
              <a:t>A</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bar</a:t>
            </a:r>
            <a:r>
              <a:rPr lang="en-US" altLang="zh-CN" sz="2000">
                <a:solidFill>
                  <a:srgbClr val="000000"/>
                </a:solidFill>
                <a:latin typeface="Consolas" panose="020B0609020204030204" pitchFamily="49" charset="0"/>
              </a:rPr>
              <a:t>(</a:t>
            </a:r>
            <a:r>
              <a:rPr lang="en-US" altLang="zh-CN" sz="2000">
                <a:solidFill>
                  <a:srgbClr val="001080"/>
                </a:solidFill>
                <a:latin typeface="Consolas" panose="020B0609020204030204" pitchFamily="49" charset="0"/>
              </a:rPr>
              <a:t>self</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print</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'B.bar'</a:t>
            </a:r>
            <a:r>
              <a:rPr lang="en-US" altLang="zh-CN" sz="2000">
                <a:solidFill>
                  <a:srgbClr val="000000"/>
                </a:solidFill>
                <a:latin typeface="Consolas" panose="020B0609020204030204" pitchFamily="49" charset="0"/>
              </a:rPr>
              <a:t>)</a:t>
            </a:r>
            <a:endParaRPr lang="en-US" altLang="zh-CN" sz="2000" b="0">
              <a:solidFill>
                <a:srgbClr val="000000"/>
              </a:solidFill>
              <a:effectLst/>
              <a:latin typeface="Consolas" panose="020B0609020204030204" pitchFamily="49" charset="0"/>
            </a:endParaRPr>
          </a:p>
        </p:txBody>
      </p:sp>
      <p:sp>
        <p:nvSpPr>
          <p:cNvPr id="5" name="文本框 4"/>
          <p:cNvSpPr txBox="1"/>
          <p:nvPr/>
        </p:nvSpPr>
        <p:spPr>
          <a:xfrm>
            <a:off x="599302" y="5374043"/>
            <a:ext cx="4481983" cy="1323439"/>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mymodule/</a:t>
            </a:r>
          </a:p>
          <a:p>
            <a:r>
              <a:rPr lang="en-US" altLang="zh-CN" sz="2000">
                <a:solidFill>
                  <a:srgbClr val="000000"/>
                </a:solidFill>
                <a:latin typeface="Consolas" panose="020B0609020204030204" pitchFamily="49" charset="0"/>
              </a:rPr>
              <a:t>    __init__.py</a:t>
            </a:r>
          </a:p>
          <a:p>
            <a:r>
              <a:rPr lang="en-US" altLang="zh-CN" sz="2000">
                <a:solidFill>
                  <a:srgbClr val="000000"/>
                </a:solidFill>
                <a:latin typeface="Consolas" panose="020B0609020204030204" pitchFamily="49" charset="0"/>
              </a:rPr>
              <a:t>    a.py</a:t>
            </a:r>
          </a:p>
          <a:p>
            <a:r>
              <a:rPr lang="en-US" altLang="zh-CN" sz="2000">
                <a:solidFill>
                  <a:srgbClr val="000000"/>
                </a:solidFill>
                <a:latin typeface="Consolas" panose="020B0609020204030204" pitchFamily="49" charset="0"/>
              </a:rPr>
              <a:t>    b.py</a:t>
            </a:r>
            <a:endParaRPr lang="en-US" altLang="zh-CN" sz="2000" b="0">
              <a:solidFill>
                <a:srgbClr val="000000"/>
              </a:solidFill>
              <a:effectLst/>
              <a:latin typeface="Consolas" panose="020B0609020204030204" pitchFamily="49" charset="0"/>
            </a:endParaRPr>
          </a:p>
        </p:txBody>
      </p:sp>
      <p:sp>
        <p:nvSpPr>
          <p:cNvPr id="6" name="矩形 5"/>
          <p:cNvSpPr/>
          <p:nvPr/>
        </p:nvSpPr>
        <p:spPr>
          <a:xfrm>
            <a:off x="599302" y="4195277"/>
            <a:ext cx="4481983" cy="1015663"/>
          </a:xfrm>
          <a:prstGeom prst="rect">
            <a:avLst/>
          </a:prstGeom>
        </p:spPr>
        <p:txBody>
          <a:bodyPr wrap="square">
            <a:spAutoFit/>
          </a:bodyPr>
          <a:lstStyle/>
          <a:p>
            <a:r>
              <a:rPr lang="zh-CN" altLang="en-US" sz="2000"/>
              <a:t>首先用</a:t>
            </a:r>
            <a:r>
              <a:rPr lang="en-US" altLang="zh-CN" sz="2000"/>
              <a:t>mymodule</a:t>
            </a:r>
            <a:r>
              <a:rPr lang="zh-CN" altLang="en-US" sz="2000"/>
              <a:t>目录来替换文件</a:t>
            </a:r>
            <a:r>
              <a:rPr lang="en-US" altLang="zh-CN" sz="2000"/>
              <a:t>mymodule.py</a:t>
            </a:r>
            <a:r>
              <a:rPr lang="zh-CN" altLang="en-US" sz="2000"/>
              <a:t>。 这这个目录下，创建以下文件：</a:t>
            </a:r>
          </a:p>
        </p:txBody>
      </p:sp>
      <p:sp>
        <p:nvSpPr>
          <p:cNvPr id="7" name="文本框 6"/>
          <p:cNvSpPr txBox="1"/>
          <p:nvPr/>
        </p:nvSpPr>
        <p:spPr>
          <a:xfrm>
            <a:off x="7023250" y="1384925"/>
            <a:ext cx="4481983" cy="1323439"/>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a.py</a:t>
            </a:r>
            <a:endParaRPr lang="en-US" altLang="zh-CN" sz="2000">
              <a:solidFill>
                <a:srgbClr val="000000"/>
              </a:solidFill>
              <a:latin typeface="Consolas" panose="020B0609020204030204" pitchFamily="49" charset="0"/>
            </a:endParaRPr>
          </a:p>
          <a:p>
            <a:r>
              <a:rPr lang="en-US" altLang="zh-CN" sz="2000">
                <a:solidFill>
                  <a:srgbClr val="0000FF"/>
                </a:solidFill>
                <a:latin typeface="Consolas" panose="020B0609020204030204" pitchFamily="49" charset="0"/>
              </a:rPr>
              <a:t>class</a:t>
            </a:r>
            <a:r>
              <a:rPr lang="en-US" altLang="zh-CN" sz="2000">
                <a:solidFill>
                  <a:srgbClr val="000000"/>
                </a:solidFill>
                <a:latin typeface="Consolas" panose="020B0609020204030204" pitchFamily="49" charset="0"/>
              </a:rPr>
              <a:t> </a:t>
            </a:r>
            <a:r>
              <a:rPr lang="en-US" altLang="zh-CN" sz="2000">
                <a:solidFill>
                  <a:srgbClr val="267F99"/>
                </a:solidFill>
                <a:latin typeface="Consolas" panose="020B0609020204030204" pitchFamily="49" charset="0"/>
              </a:rPr>
              <a:t>A</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spam</a:t>
            </a:r>
            <a:r>
              <a:rPr lang="en-US" altLang="zh-CN" sz="2000">
                <a:solidFill>
                  <a:srgbClr val="000000"/>
                </a:solidFill>
                <a:latin typeface="Consolas" panose="020B0609020204030204" pitchFamily="49" charset="0"/>
              </a:rPr>
              <a:t>(</a:t>
            </a:r>
            <a:r>
              <a:rPr lang="en-US" altLang="zh-CN" sz="2000">
                <a:solidFill>
                  <a:srgbClr val="001080"/>
                </a:solidFill>
                <a:latin typeface="Consolas" panose="020B0609020204030204" pitchFamily="49" charset="0"/>
              </a:rPr>
              <a:t>self</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print</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'A.spam'</a:t>
            </a:r>
            <a:r>
              <a:rPr lang="en-US" altLang="zh-CN" sz="2000">
                <a:solidFill>
                  <a:srgbClr val="000000"/>
                </a:solidFill>
                <a:latin typeface="Consolas" panose="020B0609020204030204" pitchFamily="49" charset="0"/>
              </a:rPr>
              <a:t>)</a:t>
            </a:r>
            <a:endParaRPr lang="en-US" altLang="zh-CN" sz="2000" b="0">
              <a:solidFill>
                <a:srgbClr val="000000"/>
              </a:solidFill>
              <a:effectLst/>
              <a:latin typeface="Consolas" panose="020B0609020204030204" pitchFamily="49" charset="0"/>
            </a:endParaRPr>
          </a:p>
        </p:txBody>
      </p:sp>
      <p:sp>
        <p:nvSpPr>
          <p:cNvPr id="9" name="文本框 8"/>
          <p:cNvSpPr txBox="1"/>
          <p:nvPr/>
        </p:nvSpPr>
        <p:spPr>
          <a:xfrm>
            <a:off x="7023252" y="2949846"/>
            <a:ext cx="4481983" cy="1631216"/>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b.py</a:t>
            </a:r>
            <a:endParaRPr lang="en-US" altLang="zh-CN" sz="2000">
              <a:solidFill>
                <a:srgbClr val="000000"/>
              </a:solidFill>
              <a:latin typeface="Consolas" panose="020B0609020204030204" pitchFamily="49" charset="0"/>
            </a:endParaRPr>
          </a:p>
          <a:p>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.a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A</a:t>
            </a:r>
          </a:p>
          <a:p>
            <a:r>
              <a:rPr lang="en-US" altLang="zh-CN" sz="2000">
                <a:solidFill>
                  <a:srgbClr val="0000FF"/>
                </a:solidFill>
                <a:latin typeface="Consolas" panose="020B0609020204030204" pitchFamily="49" charset="0"/>
              </a:rPr>
              <a:t>class</a:t>
            </a:r>
            <a:r>
              <a:rPr lang="en-US" altLang="zh-CN" sz="2000">
                <a:solidFill>
                  <a:srgbClr val="000000"/>
                </a:solidFill>
                <a:latin typeface="Consolas" panose="020B0609020204030204" pitchFamily="49" charset="0"/>
              </a:rPr>
              <a:t> </a:t>
            </a:r>
            <a:r>
              <a:rPr lang="en-US" altLang="zh-CN" sz="2000">
                <a:solidFill>
                  <a:srgbClr val="267F99"/>
                </a:solidFill>
                <a:latin typeface="Consolas" panose="020B0609020204030204" pitchFamily="49" charset="0"/>
              </a:rPr>
              <a:t>B</a:t>
            </a:r>
            <a:r>
              <a:rPr lang="en-US" altLang="zh-CN" sz="2000">
                <a:solidFill>
                  <a:srgbClr val="000000"/>
                </a:solidFill>
                <a:latin typeface="Consolas" panose="020B0609020204030204" pitchFamily="49" charset="0"/>
              </a:rPr>
              <a:t>(</a:t>
            </a:r>
            <a:r>
              <a:rPr lang="en-US" altLang="zh-CN" sz="2000">
                <a:solidFill>
                  <a:srgbClr val="267F99"/>
                </a:solidFill>
                <a:latin typeface="Consolas" panose="020B0609020204030204" pitchFamily="49" charset="0"/>
              </a:rPr>
              <a:t>A</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bar</a:t>
            </a:r>
            <a:r>
              <a:rPr lang="en-US" altLang="zh-CN" sz="2000">
                <a:solidFill>
                  <a:srgbClr val="000000"/>
                </a:solidFill>
                <a:latin typeface="Consolas" panose="020B0609020204030204" pitchFamily="49" charset="0"/>
              </a:rPr>
              <a:t>(</a:t>
            </a:r>
            <a:r>
              <a:rPr lang="en-US" altLang="zh-CN" sz="2000">
                <a:solidFill>
                  <a:srgbClr val="001080"/>
                </a:solidFill>
                <a:latin typeface="Consolas" panose="020B0609020204030204" pitchFamily="49" charset="0"/>
              </a:rPr>
              <a:t>self</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print</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'B.bar'</a:t>
            </a:r>
            <a:r>
              <a:rPr lang="en-US" altLang="zh-CN" sz="2000">
                <a:solidFill>
                  <a:srgbClr val="000000"/>
                </a:solidFill>
                <a:latin typeface="Consolas" panose="020B0609020204030204" pitchFamily="49" charset="0"/>
              </a:rPr>
              <a:t>)</a:t>
            </a:r>
            <a:endParaRPr lang="en-US" altLang="zh-CN" sz="2000" b="0">
              <a:solidFill>
                <a:srgbClr val="000000"/>
              </a:solidFill>
              <a:effectLst/>
              <a:latin typeface="Consolas" panose="020B0609020204030204" pitchFamily="49" charset="0"/>
            </a:endParaRPr>
          </a:p>
        </p:txBody>
      </p:sp>
      <p:sp>
        <p:nvSpPr>
          <p:cNvPr id="10" name="文本框 9"/>
          <p:cNvSpPr txBox="1"/>
          <p:nvPr/>
        </p:nvSpPr>
        <p:spPr>
          <a:xfrm>
            <a:off x="7023251" y="4851770"/>
            <a:ext cx="4481983" cy="1015663"/>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__init__.py</a:t>
            </a:r>
            <a:endParaRPr lang="en-US" altLang="zh-CN" sz="2000">
              <a:solidFill>
                <a:srgbClr val="000000"/>
              </a:solidFill>
              <a:latin typeface="Consolas" panose="020B0609020204030204" pitchFamily="49" charset="0"/>
            </a:endParaRPr>
          </a:p>
          <a:p>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.a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A</a:t>
            </a:r>
          </a:p>
          <a:p>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.b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B</a:t>
            </a:r>
            <a:endParaRPr lang="en-US" altLang="zh-CN" sz="20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6520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将模块分为多个文件</a:t>
            </a:r>
            <a:endParaRPr lang="zh-CN" altLang="en-US"/>
          </a:p>
        </p:txBody>
      </p:sp>
      <p:sp>
        <p:nvSpPr>
          <p:cNvPr id="3" name="矩形 2"/>
          <p:cNvSpPr/>
          <p:nvPr/>
        </p:nvSpPr>
        <p:spPr>
          <a:xfrm>
            <a:off x="599303" y="955589"/>
            <a:ext cx="10905932" cy="400110"/>
          </a:xfrm>
          <a:prstGeom prst="rect">
            <a:avLst/>
          </a:prstGeom>
        </p:spPr>
        <p:txBody>
          <a:bodyPr wrap="square">
            <a:spAutoFit/>
          </a:bodyPr>
          <a:lstStyle/>
          <a:p>
            <a:r>
              <a:rPr lang="zh-CN" altLang="en-US" sz="2000" smtClean="0"/>
              <a:t>想</a:t>
            </a:r>
            <a:r>
              <a:rPr lang="zh-CN" altLang="en-US" sz="2000"/>
              <a:t>将一个模块分割成多个文件。</a:t>
            </a:r>
            <a:r>
              <a:rPr lang="zh-CN" altLang="en-US" sz="2000" smtClean="0"/>
              <a:t>但不想将破坏统一的逻辑。可以通过变为包分割成多个文件。</a:t>
            </a:r>
            <a:endParaRPr lang="zh-CN" altLang="en-US" sz="2000"/>
          </a:p>
        </p:txBody>
      </p:sp>
      <p:sp>
        <p:nvSpPr>
          <p:cNvPr id="4" name="文本框 3"/>
          <p:cNvSpPr txBox="1"/>
          <p:nvPr/>
        </p:nvSpPr>
        <p:spPr>
          <a:xfrm>
            <a:off x="599303" y="1355699"/>
            <a:ext cx="4481983" cy="255454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mymodule.py</a:t>
            </a:r>
            <a:endParaRPr lang="en-US" altLang="zh-CN" sz="2000">
              <a:solidFill>
                <a:srgbClr val="000000"/>
              </a:solidFill>
              <a:latin typeface="Consolas" panose="020B0609020204030204" pitchFamily="49" charset="0"/>
            </a:endParaRPr>
          </a:p>
          <a:p>
            <a:r>
              <a:rPr lang="en-US" altLang="zh-CN" sz="2000">
                <a:solidFill>
                  <a:srgbClr val="0000FF"/>
                </a:solidFill>
                <a:latin typeface="Consolas" panose="020B0609020204030204" pitchFamily="49" charset="0"/>
              </a:rPr>
              <a:t>class</a:t>
            </a:r>
            <a:r>
              <a:rPr lang="en-US" altLang="zh-CN" sz="2000">
                <a:solidFill>
                  <a:srgbClr val="000000"/>
                </a:solidFill>
                <a:latin typeface="Consolas" panose="020B0609020204030204" pitchFamily="49" charset="0"/>
              </a:rPr>
              <a:t> </a:t>
            </a:r>
            <a:r>
              <a:rPr lang="en-US" altLang="zh-CN" sz="2000">
                <a:solidFill>
                  <a:srgbClr val="267F99"/>
                </a:solidFill>
                <a:latin typeface="Consolas" panose="020B0609020204030204" pitchFamily="49" charset="0"/>
              </a:rPr>
              <a:t>A</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spam</a:t>
            </a:r>
            <a:r>
              <a:rPr lang="en-US" altLang="zh-CN" sz="2000">
                <a:solidFill>
                  <a:srgbClr val="000000"/>
                </a:solidFill>
                <a:latin typeface="Consolas" panose="020B0609020204030204" pitchFamily="49" charset="0"/>
              </a:rPr>
              <a:t>(</a:t>
            </a:r>
            <a:r>
              <a:rPr lang="en-US" altLang="zh-CN" sz="2000">
                <a:solidFill>
                  <a:srgbClr val="001080"/>
                </a:solidFill>
                <a:latin typeface="Consolas" panose="020B0609020204030204" pitchFamily="49" charset="0"/>
              </a:rPr>
              <a:t>self</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print</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'A.spam'</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r>
            <a:br>
              <a:rPr lang="en-US" altLang="zh-CN" sz="2000">
                <a:solidFill>
                  <a:srgbClr val="000000"/>
                </a:solidFill>
                <a:latin typeface="Consolas" panose="020B0609020204030204" pitchFamily="49" charset="0"/>
              </a:rPr>
            </a:br>
            <a:r>
              <a:rPr lang="en-US" altLang="zh-CN" sz="2000">
                <a:solidFill>
                  <a:srgbClr val="0000FF"/>
                </a:solidFill>
                <a:latin typeface="Consolas" panose="020B0609020204030204" pitchFamily="49" charset="0"/>
              </a:rPr>
              <a:t>class</a:t>
            </a:r>
            <a:r>
              <a:rPr lang="en-US" altLang="zh-CN" sz="2000">
                <a:solidFill>
                  <a:srgbClr val="000000"/>
                </a:solidFill>
                <a:latin typeface="Consolas" panose="020B0609020204030204" pitchFamily="49" charset="0"/>
              </a:rPr>
              <a:t> </a:t>
            </a:r>
            <a:r>
              <a:rPr lang="en-US" altLang="zh-CN" sz="2000">
                <a:solidFill>
                  <a:srgbClr val="267F99"/>
                </a:solidFill>
                <a:latin typeface="Consolas" panose="020B0609020204030204" pitchFamily="49" charset="0"/>
              </a:rPr>
              <a:t>B</a:t>
            </a:r>
            <a:r>
              <a:rPr lang="en-US" altLang="zh-CN" sz="2000">
                <a:solidFill>
                  <a:srgbClr val="000000"/>
                </a:solidFill>
                <a:latin typeface="Consolas" panose="020B0609020204030204" pitchFamily="49" charset="0"/>
              </a:rPr>
              <a:t>(</a:t>
            </a:r>
            <a:r>
              <a:rPr lang="en-US" altLang="zh-CN" sz="2000">
                <a:solidFill>
                  <a:srgbClr val="267F99"/>
                </a:solidFill>
                <a:latin typeface="Consolas" panose="020B0609020204030204" pitchFamily="49" charset="0"/>
              </a:rPr>
              <a:t>A</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bar</a:t>
            </a:r>
            <a:r>
              <a:rPr lang="en-US" altLang="zh-CN" sz="2000">
                <a:solidFill>
                  <a:srgbClr val="000000"/>
                </a:solidFill>
                <a:latin typeface="Consolas" panose="020B0609020204030204" pitchFamily="49" charset="0"/>
              </a:rPr>
              <a:t>(</a:t>
            </a:r>
            <a:r>
              <a:rPr lang="en-US" altLang="zh-CN" sz="2000">
                <a:solidFill>
                  <a:srgbClr val="001080"/>
                </a:solidFill>
                <a:latin typeface="Consolas" panose="020B0609020204030204" pitchFamily="49" charset="0"/>
              </a:rPr>
              <a:t>self</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print</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'B.bar'</a:t>
            </a:r>
            <a:r>
              <a:rPr lang="en-US" altLang="zh-CN" sz="2000">
                <a:solidFill>
                  <a:srgbClr val="000000"/>
                </a:solidFill>
                <a:latin typeface="Consolas" panose="020B0609020204030204" pitchFamily="49" charset="0"/>
              </a:rPr>
              <a:t>)</a:t>
            </a:r>
            <a:endParaRPr lang="en-US" altLang="zh-CN" sz="2000" b="0">
              <a:solidFill>
                <a:srgbClr val="000000"/>
              </a:solidFill>
              <a:effectLst/>
              <a:latin typeface="Consolas" panose="020B0609020204030204" pitchFamily="49" charset="0"/>
            </a:endParaRPr>
          </a:p>
        </p:txBody>
      </p:sp>
      <p:sp>
        <p:nvSpPr>
          <p:cNvPr id="5" name="文本框 4"/>
          <p:cNvSpPr txBox="1"/>
          <p:nvPr/>
        </p:nvSpPr>
        <p:spPr>
          <a:xfrm>
            <a:off x="599302" y="5374043"/>
            <a:ext cx="4481983" cy="1323439"/>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mymodule/</a:t>
            </a:r>
          </a:p>
          <a:p>
            <a:r>
              <a:rPr lang="en-US" altLang="zh-CN" sz="2000">
                <a:solidFill>
                  <a:srgbClr val="000000"/>
                </a:solidFill>
                <a:latin typeface="Consolas" panose="020B0609020204030204" pitchFamily="49" charset="0"/>
              </a:rPr>
              <a:t>    __init__.py</a:t>
            </a:r>
          </a:p>
          <a:p>
            <a:r>
              <a:rPr lang="en-US" altLang="zh-CN" sz="2000">
                <a:solidFill>
                  <a:srgbClr val="000000"/>
                </a:solidFill>
                <a:latin typeface="Consolas" panose="020B0609020204030204" pitchFamily="49" charset="0"/>
              </a:rPr>
              <a:t>    a.py</a:t>
            </a:r>
          </a:p>
          <a:p>
            <a:r>
              <a:rPr lang="en-US" altLang="zh-CN" sz="2000">
                <a:solidFill>
                  <a:srgbClr val="000000"/>
                </a:solidFill>
                <a:latin typeface="Consolas" panose="020B0609020204030204" pitchFamily="49" charset="0"/>
              </a:rPr>
              <a:t>    b.py</a:t>
            </a:r>
            <a:endParaRPr lang="en-US" altLang="zh-CN" sz="2000" b="0">
              <a:solidFill>
                <a:srgbClr val="000000"/>
              </a:solidFill>
              <a:effectLst/>
              <a:latin typeface="Consolas" panose="020B0609020204030204" pitchFamily="49" charset="0"/>
            </a:endParaRPr>
          </a:p>
        </p:txBody>
      </p:sp>
      <p:sp>
        <p:nvSpPr>
          <p:cNvPr id="6" name="矩形 5"/>
          <p:cNvSpPr/>
          <p:nvPr/>
        </p:nvSpPr>
        <p:spPr>
          <a:xfrm>
            <a:off x="599302" y="4195277"/>
            <a:ext cx="4481983" cy="1015663"/>
          </a:xfrm>
          <a:prstGeom prst="rect">
            <a:avLst/>
          </a:prstGeom>
        </p:spPr>
        <p:txBody>
          <a:bodyPr wrap="square">
            <a:spAutoFit/>
          </a:bodyPr>
          <a:lstStyle/>
          <a:p>
            <a:r>
              <a:rPr lang="zh-CN" altLang="en-US" sz="2000"/>
              <a:t>首先用</a:t>
            </a:r>
            <a:r>
              <a:rPr lang="en-US" altLang="zh-CN" sz="2000"/>
              <a:t>mymodule</a:t>
            </a:r>
            <a:r>
              <a:rPr lang="zh-CN" altLang="en-US" sz="2000"/>
              <a:t>目录来替换文件</a:t>
            </a:r>
            <a:r>
              <a:rPr lang="en-US" altLang="zh-CN" sz="2000"/>
              <a:t>mymodule.py</a:t>
            </a:r>
            <a:r>
              <a:rPr lang="zh-CN" altLang="en-US" sz="2000"/>
              <a:t>。 这这个目录下，创建以下文件：</a:t>
            </a:r>
          </a:p>
        </p:txBody>
      </p:sp>
      <p:sp>
        <p:nvSpPr>
          <p:cNvPr id="10" name="文本框 9"/>
          <p:cNvSpPr txBox="1"/>
          <p:nvPr/>
        </p:nvSpPr>
        <p:spPr>
          <a:xfrm>
            <a:off x="6632920" y="2478960"/>
            <a:ext cx="4481983" cy="347787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&gt;&gt;&gt;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mymodule</a:t>
            </a:r>
          </a:p>
          <a:p>
            <a:r>
              <a:rPr lang="en-US" altLang="zh-CN" sz="2000">
                <a:solidFill>
                  <a:srgbClr val="000000"/>
                </a:solidFill>
                <a:latin typeface="Consolas" panose="020B0609020204030204" pitchFamily="49" charset="0"/>
              </a:rPr>
              <a:t>&gt;&gt;&gt; a = mymodule.A()</a:t>
            </a:r>
          </a:p>
          <a:p>
            <a:r>
              <a:rPr lang="en-US" altLang="zh-CN" sz="2000">
                <a:solidFill>
                  <a:srgbClr val="000000"/>
                </a:solidFill>
                <a:latin typeface="Consolas" panose="020B0609020204030204" pitchFamily="49" charset="0"/>
              </a:rPr>
              <a:t>&gt;&gt;&gt; a.spam()</a:t>
            </a:r>
          </a:p>
          <a:p>
            <a:r>
              <a:rPr lang="en-US" altLang="zh-CN" sz="2000">
                <a:solidFill>
                  <a:srgbClr val="000000"/>
                </a:solidFill>
                <a:latin typeface="Consolas" panose="020B0609020204030204" pitchFamily="49" charset="0"/>
              </a:rPr>
              <a:t>A.spam</a:t>
            </a:r>
          </a:p>
          <a:p>
            <a:r>
              <a:rPr lang="en-US" altLang="zh-CN" sz="2000">
                <a:solidFill>
                  <a:srgbClr val="000000"/>
                </a:solidFill>
                <a:latin typeface="Consolas" panose="020B0609020204030204" pitchFamily="49" charset="0"/>
              </a:rPr>
              <a:t>&gt;&gt;&gt; b = mymodule.B()</a:t>
            </a:r>
          </a:p>
          <a:p>
            <a:r>
              <a:rPr lang="en-US" altLang="zh-CN" sz="2000">
                <a:solidFill>
                  <a:srgbClr val="000000"/>
                </a:solidFill>
                <a:latin typeface="Consolas" panose="020B0609020204030204" pitchFamily="49" charset="0"/>
              </a:rPr>
              <a:t>&gt;&gt;&gt; b.bar()</a:t>
            </a:r>
          </a:p>
          <a:p>
            <a:r>
              <a:rPr lang="en-US" altLang="zh-CN" sz="2000">
                <a:solidFill>
                  <a:srgbClr val="000000"/>
                </a:solidFill>
                <a:latin typeface="Consolas" panose="020B0609020204030204" pitchFamily="49" charset="0"/>
              </a:rPr>
              <a:t>B.bar</a:t>
            </a:r>
          </a:p>
          <a:p>
            <a:endParaRPr lang="en-US" altLang="zh-CN" sz="2000" smtClean="0">
              <a:solidFill>
                <a:srgbClr val="000000"/>
              </a:solidFill>
              <a:latin typeface="Consolas" panose="020B0609020204030204" pitchFamily="49" charset="0"/>
            </a:endParaRPr>
          </a:p>
          <a:p>
            <a:r>
              <a:rPr lang="en-US" altLang="zh-CN" sz="2000" smtClean="0">
                <a:solidFill>
                  <a:srgbClr val="000000"/>
                </a:solidFill>
                <a:latin typeface="Consolas" panose="020B0609020204030204" pitchFamily="49" charset="0"/>
              </a:rPr>
              <a:t>&gt;&gt;&gt; from mymodule import A, B</a:t>
            </a:r>
          </a:p>
          <a:p>
            <a:r>
              <a:rPr lang="en-US" altLang="zh-CN" sz="2000" b="0" smtClean="0">
                <a:solidFill>
                  <a:srgbClr val="000000"/>
                </a:solidFill>
                <a:effectLst/>
                <a:latin typeface="Consolas" panose="020B0609020204030204" pitchFamily="49" charset="0"/>
              </a:rPr>
              <a:t>&gt;&gt;&gt; a = A()</a:t>
            </a:r>
          </a:p>
          <a:p>
            <a:r>
              <a:rPr lang="en-US" altLang="zh-CN" sz="2000" smtClean="0">
                <a:solidFill>
                  <a:srgbClr val="000000"/>
                </a:solidFill>
                <a:latin typeface="Consolas" panose="020B0609020204030204" pitchFamily="49" charset="0"/>
              </a:rPr>
              <a:t>&gt;&gt;&gt; b = B()</a:t>
            </a:r>
            <a:endParaRPr lang="en-US" altLang="zh-CN" sz="2000" b="0">
              <a:solidFill>
                <a:srgbClr val="000000"/>
              </a:solidFill>
              <a:effectLst/>
              <a:latin typeface="Consolas" panose="020B0609020204030204" pitchFamily="49" charset="0"/>
            </a:endParaRPr>
          </a:p>
        </p:txBody>
      </p:sp>
      <p:sp>
        <p:nvSpPr>
          <p:cNvPr id="8" name="矩形 7"/>
          <p:cNvSpPr/>
          <p:nvPr/>
        </p:nvSpPr>
        <p:spPr>
          <a:xfrm>
            <a:off x="6632919" y="1667492"/>
            <a:ext cx="4481983" cy="707886"/>
          </a:xfrm>
          <a:prstGeom prst="rect">
            <a:avLst/>
          </a:prstGeom>
        </p:spPr>
        <p:txBody>
          <a:bodyPr wrap="square">
            <a:spAutoFit/>
          </a:bodyPr>
          <a:lstStyle/>
          <a:p>
            <a:r>
              <a:rPr lang="zh-CN" altLang="en-US" sz="2000">
                <a:solidFill>
                  <a:srgbClr val="404040"/>
                </a:solidFill>
                <a:latin typeface="Lato"/>
              </a:rPr>
              <a:t>所产生的包</a:t>
            </a:r>
            <a:r>
              <a:rPr lang="en-US" altLang="zh-CN" sz="2000">
                <a:solidFill>
                  <a:srgbClr val="404040"/>
                </a:solidFill>
                <a:latin typeface="Lato"/>
              </a:rPr>
              <a:t>MyModule</a:t>
            </a:r>
            <a:r>
              <a:rPr lang="zh-CN" altLang="en-US" sz="2000">
                <a:solidFill>
                  <a:srgbClr val="404040"/>
                </a:solidFill>
                <a:latin typeface="Lato"/>
              </a:rPr>
              <a:t>将作为一个单一的逻辑模块：</a:t>
            </a:r>
            <a:endParaRPr lang="zh-CN" altLang="en-US" sz="2000"/>
          </a:p>
        </p:txBody>
      </p:sp>
    </p:spTree>
    <p:extLst>
      <p:ext uri="{BB962C8B-B14F-4D97-AF65-F5344CB8AC3E}">
        <p14:creationId xmlns:p14="http://schemas.microsoft.com/office/powerpoint/2010/main" val="1238958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利用命名空间导入目录分散的代码</a:t>
            </a:r>
            <a:endParaRPr lang="zh-CN" altLang="en-US"/>
          </a:p>
        </p:txBody>
      </p:sp>
      <p:sp>
        <p:nvSpPr>
          <p:cNvPr id="3" name="矩形 2"/>
          <p:cNvSpPr/>
          <p:nvPr/>
        </p:nvSpPr>
        <p:spPr>
          <a:xfrm>
            <a:off x="599302" y="780910"/>
            <a:ext cx="10986955" cy="2554545"/>
          </a:xfrm>
          <a:prstGeom prst="rect">
            <a:avLst/>
          </a:prstGeom>
        </p:spPr>
        <p:txBody>
          <a:bodyPr wrap="square">
            <a:spAutoFit/>
          </a:bodyPr>
          <a:lstStyle/>
          <a:p>
            <a:r>
              <a:rPr lang="zh-CN" altLang="en-US" sz="2000" smtClean="0"/>
              <a:t>可能</a:t>
            </a:r>
            <a:r>
              <a:rPr lang="zh-CN" altLang="en-US" sz="2000"/>
              <a:t>有大量的代码，由不同的人来分散地维护。每个部分被组织为文件目录，如一个包。</a:t>
            </a:r>
            <a:r>
              <a:rPr lang="zh-CN" altLang="en-US" sz="2000" smtClean="0"/>
              <a:t>然而希望</a:t>
            </a:r>
            <a:r>
              <a:rPr lang="zh-CN" altLang="en-US" sz="2000"/>
              <a:t>能用共同的包前缀将所有组件连接起来，不是将每一个部分作为独立的包来安装</a:t>
            </a:r>
            <a:r>
              <a:rPr lang="zh-CN" altLang="en-US" sz="2000" smtClean="0"/>
              <a:t>。</a:t>
            </a:r>
            <a:endParaRPr lang="en-US" altLang="zh-CN" sz="2000" smtClean="0"/>
          </a:p>
          <a:p>
            <a:endParaRPr lang="en-US" altLang="zh-CN" sz="2000"/>
          </a:p>
          <a:p>
            <a:r>
              <a:rPr lang="zh-CN" altLang="en-US" sz="2000"/>
              <a:t>要定义一个顶级</a:t>
            </a:r>
            <a:r>
              <a:rPr lang="en-US" altLang="zh-CN" sz="2000"/>
              <a:t>Python</a:t>
            </a:r>
            <a:r>
              <a:rPr lang="zh-CN" altLang="en-US" sz="2000"/>
              <a:t>包，作为一个大集合分开维护子包的命名空间。这个问题经常出现在大的应用框架中，框架开发者希望鼓励用户发布插件或附加包。</a:t>
            </a:r>
          </a:p>
          <a:p>
            <a:endParaRPr lang="en-US" altLang="zh-CN" sz="2000" smtClean="0"/>
          </a:p>
          <a:p>
            <a:r>
              <a:rPr lang="zh-CN" altLang="en-US" sz="2000" smtClean="0"/>
              <a:t>在</a:t>
            </a:r>
            <a:r>
              <a:rPr lang="zh-CN" altLang="en-US" sz="2000"/>
              <a:t>统一不同的目录里统一相同的命名空间，但是要删去用来将组件联合起来的</a:t>
            </a:r>
            <a:r>
              <a:rPr lang="en-US" altLang="zh-CN" sz="2000"/>
              <a:t>__init__.py</a:t>
            </a:r>
            <a:r>
              <a:rPr lang="zh-CN" altLang="en-US" sz="2000"/>
              <a:t>文件。</a:t>
            </a:r>
            <a:r>
              <a:rPr lang="zh-CN" altLang="en-US" sz="2000" smtClean="0"/>
              <a:t>假设</a:t>
            </a:r>
            <a:r>
              <a:rPr lang="en-US" altLang="zh-CN" sz="2000" smtClean="0"/>
              <a:t>Python</a:t>
            </a:r>
            <a:r>
              <a:rPr lang="zh-CN" altLang="en-US" sz="2000" smtClean="0"/>
              <a:t>代码在两</a:t>
            </a:r>
            <a:r>
              <a:rPr lang="zh-CN" altLang="en-US" sz="2000"/>
              <a:t>个不同的目录如下：</a:t>
            </a:r>
          </a:p>
        </p:txBody>
      </p:sp>
      <p:sp>
        <p:nvSpPr>
          <p:cNvPr id="4" name="文本框 3"/>
          <p:cNvSpPr txBox="1"/>
          <p:nvPr/>
        </p:nvSpPr>
        <p:spPr>
          <a:xfrm>
            <a:off x="599302" y="3374920"/>
            <a:ext cx="4493559" cy="2246769"/>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latin typeface="Consolas" panose="020B0609020204030204" pitchFamily="49" charset="0"/>
              </a:rPr>
              <a:t>foo-package/</a:t>
            </a:r>
          </a:p>
          <a:p>
            <a:r>
              <a:rPr lang="en-US" altLang="zh-CN" sz="2000">
                <a:latin typeface="Consolas" panose="020B0609020204030204" pitchFamily="49" charset="0"/>
              </a:rPr>
              <a:t>    spam/</a:t>
            </a:r>
          </a:p>
          <a:p>
            <a:r>
              <a:rPr lang="en-US" altLang="zh-CN" sz="2000">
                <a:latin typeface="Consolas" panose="020B0609020204030204" pitchFamily="49" charset="0"/>
              </a:rPr>
              <a:t>        blah.py</a:t>
            </a:r>
          </a:p>
          <a:p>
            <a:endParaRPr lang="en-US" altLang="zh-CN" sz="2000">
              <a:latin typeface="Consolas" panose="020B0609020204030204" pitchFamily="49" charset="0"/>
            </a:endParaRPr>
          </a:p>
          <a:p>
            <a:r>
              <a:rPr lang="en-US" altLang="zh-CN" sz="2000">
                <a:latin typeface="Consolas" panose="020B0609020204030204" pitchFamily="49" charset="0"/>
              </a:rPr>
              <a:t>bar-package/</a:t>
            </a:r>
          </a:p>
          <a:p>
            <a:r>
              <a:rPr lang="en-US" altLang="zh-CN" sz="2000">
                <a:latin typeface="Consolas" panose="020B0609020204030204" pitchFamily="49" charset="0"/>
              </a:rPr>
              <a:t>    spam/</a:t>
            </a:r>
          </a:p>
          <a:p>
            <a:r>
              <a:rPr lang="en-US" altLang="zh-CN" sz="2000">
                <a:latin typeface="Consolas" panose="020B0609020204030204" pitchFamily="49" charset="0"/>
              </a:rPr>
              <a:t>        grok.py</a:t>
            </a:r>
          </a:p>
        </p:txBody>
      </p:sp>
      <p:sp>
        <p:nvSpPr>
          <p:cNvPr id="6" name="文本框 5"/>
          <p:cNvSpPr txBox="1"/>
          <p:nvPr/>
        </p:nvSpPr>
        <p:spPr>
          <a:xfrm>
            <a:off x="4143738" y="4277046"/>
            <a:ext cx="7743462" cy="1631216"/>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&gt;&gt;&gt;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sys</a:t>
            </a:r>
          </a:p>
          <a:p>
            <a:r>
              <a:rPr lang="en-US" altLang="zh-CN" sz="2000">
                <a:solidFill>
                  <a:srgbClr val="000000"/>
                </a:solidFill>
                <a:latin typeface="Consolas" panose="020B0609020204030204" pitchFamily="49" charset="0"/>
              </a:rPr>
              <a:t>&gt;&gt;&gt; sys.path.extend([</a:t>
            </a:r>
            <a:r>
              <a:rPr lang="en-US" altLang="zh-CN" sz="2000">
                <a:solidFill>
                  <a:srgbClr val="A31515"/>
                </a:solidFill>
                <a:latin typeface="Consolas" panose="020B0609020204030204" pitchFamily="49" charset="0"/>
              </a:rPr>
              <a:t>'foo-package'</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'bar-package'</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&gt;&gt;&gt;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spam.blah</a:t>
            </a:r>
          </a:p>
          <a:p>
            <a:r>
              <a:rPr lang="en-US" altLang="zh-CN" sz="2000">
                <a:solidFill>
                  <a:srgbClr val="000000"/>
                </a:solidFill>
                <a:latin typeface="Consolas" panose="020B0609020204030204" pitchFamily="49" charset="0"/>
              </a:rPr>
              <a:t>&gt;&gt;&gt;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spam.grok</a:t>
            </a:r>
          </a:p>
          <a:p>
            <a:r>
              <a:rPr lang="en-US" altLang="zh-CN" sz="2000">
                <a:solidFill>
                  <a:srgbClr val="000000"/>
                </a:solidFill>
                <a:latin typeface="Consolas" panose="020B0609020204030204" pitchFamily="49" charset="0"/>
              </a:rPr>
              <a:t>&gt;&gt;&gt;</a:t>
            </a:r>
            <a:endParaRPr lang="en-US" altLang="zh-CN" sz="2000" b="0">
              <a:solidFill>
                <a:srgbClr val="000000"/>
              </a:solidFill>
              <a:effectLst/>
              <a:latin typeface="Consolas" panose="020B0609020204030204" pitchFamily="49" charset="0"/>
            </a:endParaRPr>
          </a:p>
        </p:txBody>
      </p:sp>
      <p:sp>
        <p:nvSpPr>
          <p:cNvPr id="7" name="矩形 6"/>
          <p:cNvSpPr/>
          <p:nvPr/>
        </p:nvSpPr>
        <p:spPr>
          <a:xfrm>
            <a:off x="599303" y="6136507"/>
            <a:ext cx="11287897" cy="400110"/>
          </a:xfrm>
          <a:prstGeom prst="rect">
            <a:avLst/>
          </a:prstGeom>
        </p:spPr>
        <p:txBody>
          <a:bodyPr wrap="square">
            <a:spAutoFit/>
          </a:bodyPr>
          <a:lstStyle/>
          <a:p>
            <a:r>
              <a:rPr lang="zh-CN" altLang="en-US" sz="2000"/>
              <a:t>两个不同的包目录被合并到一起</a:t>
            </a:r>
            <a:r>
              <a:rPr lang="zh-CN" altLang="en-US" sz="2000" smtClean="0"/>
              <a:t>，可以</a:t>
            </a:r>
            <a:r>
              <a:rPr lang="zh-CN" altLang="en-US" sz="2000"/>
              <a:t>导入</a:t>
            </a:r>
            <a:r>
              <a:rPr lang="en-US" altLang="zh-CN" sz="2000"/>
              <a:t>spam.blah</a:t>
            </a:r>
            <a:r>
              <a:rPr lang="zh-CN" altLang="en-US" sz="2000"/>
              <a:t>和</a:t>
            </a:r>
            <a:r>
              <a:rPr lang="en-US" altLang="zh-CN" sz="2000"/>
              <a:t>spam.grok</a:t>
            </a:r>
            <a:r>
              <a:rPr lang="zh-CN" altLang="en-US" sz="2000"/>
              <a:t>，</a:t>
            </a:r>
            <a:r>
              <a:rPr lang="zh-CN" altLang="en-US" sz="2000" smtClean="0"/>
              <a:t>并且正常工作</a:t>
            </a:r>
            <a:r>
              <a:rPr lang="zh-CN" altLang="en-US" sz="2000"/>
              <a:t>。</a:t>
            </a:r>
          </a:p>
        </p:txBody>
      </p:sp>
    </p:spTree>
    <p:extLst>
      <p:ext uri="{BB962C8B-B14F-4D97-AF65-F5344CB8AC3E}">
        <p14:creationId xmlns:p14="http://schemas.microsoft.com/office/powerpoint/2010/main" val="4114291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利用命名空间导入目录分散的代码</a:t>
            </a:r>
            <a:endParaRPr lang="zh-CN" altLang="en-US"/>
          </a:p>
        </p:txBody>
      </p:sp>
      <p:sp>
        <p:nvSpPr>
          <p:cNvPr id="3" name="矩形 2"/>
          <p:cNvSpPr/>
          <p:nvPr/>
        </p:nvSpPr>
        <p:spPr>
          <a:xfrm>
            <a:off x="599302" y="955589"/>
            <a:ext cx="10986955" cy="2862322"/>
          </a:xfrm>
          <a:prstGeom prst="rect">
            <a:avLst/>
          </a:prstGeom>
        </p:spPr>
        <p:txBody>
          <a:bodyPr wrap="square">
            <a:spAutoFit/>
          </a:bodyPr>
          <a:lstStyle/>
          <a:p>
            <a:r>
              <a:rPr lang="zh-CN" altLang="en-US" sz="2000"/>
              <a:t>在这里工作的机制被称为“包命名空间”的一个特征。从本质上讲，包命名空间是一种特殊的封装设计，为合并不同的目录的代码到一个共同的命名空间。对于大的框架，这可能是有用的，因为它允许一个框架的部分被单独地安装下载。它也使人们能够轻松地为这样的框架编写第三方附加组件和其他扩展</a:t>
            </a:r>
            <a:r>
              <a:rPr lang="zh-CN" altLang="en-US" sz="2000" smtClean="0"/>
              <a:t>。</a:t>
            </a:r>
          </a:p>
          <a:p>
            <a:endParaRPr lang="zh-CN" altLang="en-US" sz="2000" smtClean="0"/>
          </a:p>
          <a:p>
            <a:r>
              <a:rPr lang="zh-CN" altLang="en-US" sz="2000" smtClean="0"/>
              <a:t>包</a:t>
            </a:r>
            <a:r>
              <a:rPr lang="zh-CN" altLang="en-US" sz="2000"/>
              <a:t>命名空间的关键是确保顶级目录中没有</a:t>
            </a:r>
            <a:r>
              <a:rPr lang="en-US" altLang="zh-CN" sz="2000"/>
              <a:t>__init__.py</a:t>
            </a:r>
            <a:r>
              <a:rPr lang="zh-CN" altLang="en-US" sz="2000"/>
              <a:t>文件来作为共同的命名空间。缺失</a:t>
            </a:r>
            <a:r>
              <a:rPr lang="en-US" altLang="zh-CN" sz="2000"/>
              <a:t>__init__.py</a:t>
            </a:r>
            <a:r>
              <a:rPr lang="zh-CN" altLang="en-US" sz="2000"/>
              <a:t>文件使得在导入包的时候会发生有趣的事情：这并没有产生错误，解释器创建了一个由所有包含匹配包名的目录组成的列表。特殊的包命名空间模块被创建，只读的目录列表副本被存储在其</a:t>
            </a:r>
            <a:r>
              <a:rPr lang="en-US" altLang="zh-CN" sz="2000"/>
              <a:t>__path__</a:t>
            </a:r>
            <a:r>
              <a:rPr lang="zh-CN" altLang="en-US" sz="2000"/>
              <a:t>变量中。 举个例子：</a:t>
            </a:r>
          </a:p>
        </p:txBody>
      </p:sp>
      <p:sp>
        <p:nvSpPr>
          <p:cNvPr id="4" name="文本框 3"/>
          <p:cNvSpPr txBox="1"/>
          <p:nvPr/>
        </p:nvSpPr>
        <p:spPr>
          <a:xfrm>
            <a:off x="599302" y="3959192"/>
            <a:ext cx="10813336" cy="1323439"/>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&gt;&gt;&gt;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spam</a:t>
            </a:r>
          </a:p>
          <a:p>
            <a:r>
              <a:rPr lang="en-US" altLang="zh-CN" sz="2000">
                <a:solidFill>
                  <a:srgbClr val="000000"/>
                </a:solidFill>
                <a:latin typeface="Consolas" panose="020B0609020204030204" pitchFamily="49" charset="0"/>
              </a:rPr>
              <a:t>&gt;&gt;&gt; spam.</a:t>
            </a:r>
            <a:r>
              <a:rPr lang="en-US" altLang="zh-CN" sz="2000">
                <a:solidFill>
                  <a:srgbClr val="001080"/>
                </a:solidFill>
                <a:latin typeface="Consolas" panose="020B0609020204030204" pitchFamily="49" charset="0"/>
              </a:rPr>
              <a:t>__path__</a:t>
            </a:r>
            <a:endParaRPr lang="en-US" altLang="zh-CN" sz="2000">
              <a:solidFill>
                <a:srgbClr val="000000"/>
              </a:solidFill>
              <a:latin typeface="Consolas" panose="020B0609020204030204" pitchFamily="49" charset="0"/>
            </a:endParaRPr>
          </a:p>
          <a:p>
            <a:r>
              <a:rPr lang="en-US" altLang="zh-CN" sz="2000">
                <a:solidFill>
                  <a:srgbClr val="000000"/>
                </a:solidFill>
                <a:latin typeface="Consolas" panose="020B0609020204030204" pitchFamily="49" charset="0"/>
              </a:rPr>
              <a:t>_NamespacePath([</a:t>
            </a:r>
            <a:r>
              <a:rPr lang="en-US" altLang="zh-CN" sz="2000">
                <a:solidFill>
                  <a:srgbClr val="A31515"/>
                </a:solidFill>
                <a:latin typeface="Consolas" panose="020B0609020204030204" pitchFamily="49" charset="0"/>
              </a:rPr>
              <a:t>'foo-package/spam'</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'bar-package/spam'</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&gt;&gt;&gt;</a:t>
            </a:r>
            <a:endParaRPr lang="en-US" altLang="zh-CN" sz="20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9573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重新加载模块</a:t>
            </a:r>
            <a:endParaRPr lang="zh-CN" altLang="en-US"/>
          </a:p>
        </p:txBody>
      </p:sp>
      <p:sp>
        <p:nvSpPr>
          <p:cNvPr id="3" name="矩形 2"/>
          <p:cNvSpPr/>
          <p:nvPr/>
        </p:nvSpPr>
        <p:spPr>
          <a:xfrm>
            <a:off x="599302" y="955589"/>
            <a:ext cx="10986955" cy="400110"/>
          </a:xfrm>
          <a:prstGeom prst="rect">
            <a:avLst/>
          </a:prstGeom>
        </p:spPr>
        <p:txBody>
          <a:bodyPr wrap="square">
            <a:spAutoFit/>
          </a:bodyPr>
          <a:lstStyle/>
          <a:p>
            <a:r>
              <a:rPr lang="zh-CN" altLang="en-US" sz="2000"/>
              <a:t>对其源码进行了</a:t>
            </a:r>
            <a:r>
              <a:rPr lang="zh-CN" altLang="en-US" sz="2000" smtClean="0"/>
              <a:t>修改，使用</a:t>
            </a:r>
            <a:r>
              <a:rPr lang="en-US" altLang="zh-CN" sz="2000" smtClean="0"/>
              <a:t>imp.reload()</a:t>
            </a:r>
            <a:r>
              <a:rPr lang="zh-CN" altLang="en-US" sz="2000" smtClean="0"/>
              <a:t>来重新加载</a:t>
            </a:r>
            <a:r>
              <a:rPr lang="zh-CN" altLang="en-US" sz="2000"/>
              <a:t>已经加载的</a:t>
            </a:r>
            <a:r>
              <a:rPr lang="zh-CN" altLang="en-US" sz="2000" smtClean="0"/>
              <a:t>模块。</a:t>
            </a:r>
            <a:endParaRPr lang="zh-CN" altLang="en-US" sz="2000"/>
          </a:p>
        </p:txBody>
      </p:sp>
      <p:sp>
        <p:nvSpPr>
          <p:cNvPr id="4" name="文本框 3"/>
          <p:cNvSpPr txBox="1"/>
          <p:nvPr/>
        </p:nvSpPr>
        <p:spPr>
          <a:xfrm>
            <a:off x="610876" y="1355699"/>
            <a:ext cx="10975381" cy="1631216"/>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latin typeface="Consolas" panose="020B0609020204030204" pitchFamily="49" charset="0"/>
              </a:rPr>
              <a:t>&gt;&gt;&gt; import spam</a:t>
            </a:r>
          </a:p>
          <a:p>
            <a:r>
              <a:rPr lang="en-US" altLang="zh-CN" sz="2000">
                <a:latin typeface="Consolas" panose="020B0609020204030204" pitchFamily="49" charset="0"/>
              </a:rPr>
              <a:t>&gt;&gt;&gt; import imp</a:t>
            </a:r>
          </a:p>
          <a:p>
            <a:r>
              <a:rPr lang="en-US" altLang="zh-CN" sz="2000">
                <a:latin typeface="Consolas" panose="020B0609020204030204" pitchFamily="49" charset="0"/>
              </a:rPr>
              <a:t>&gt;&gt;&gt; imp.reload(spam)</a:t>
            </a:r>
          </a:p>
          <a:p>
            <a:r>
              <a:rPr lang="en-US" altLang="zh-CN" sz="2000">
                <a:latin typeface="Consolas" panose="020B0609020204030204" pitchFamily="49" charset="0"/>
              </a:rPr>
              <a:t>&lt;module 'spam' from './spam.py'&gt;</a:t>
            </a:r>
          </a:p>
          <a:p>
            <a:r>
              <a:rPr lang="en-US" altLang="zh-CN" sz="2000" smtClean="0">
                <a:latin typeface="Consolas" panose="020B0609020204030204" pitchFamily="49" charset="0"/>
              </a:rPr>
              <a:t>&gt;&gt;&gt;</a:t>
            </a:r>
            <a:endParaRPr lang="en-US" altLang="zh-CN" sz="2000">
              <a:latin typeface="Consolas" panose="020B0609020204030204" pitchFamily="49" charset="0"/>
            </a:endParaRPr>
          </a:p>
        </p:txBody>
      </p:sp>
      <p:sp>
        <p:nvSpPr>
          <p:cNvPr id="7" name="矩形 6"/>
          <p:cNvSpPr/>
          <p:nvPr/>
        </p:nvSpPr>
        <p:spPr>
          <a:xfrm>
            <a:off x="599301" y="3140559"/>
            <a:ext cx="10986955" cy="1015663"/>
          </a:xfrm>
          <a:prstGeom prst="rect">
            <a:avLst/>
          </a:prstGeom>
        </p:spPr>
        <p:txBody>
          <a:bodyPr wrap="square">
            <a:spAutoFit/>
          </a:bodyPr>
          <a:lstStyle/>
          <a:p>
            <a:r>
              <a:rPr lang="zh-CN" altLang="en-US" sz="2000"/>
              <a:t>重新加载模块在开发和调试过程中常常很有用。但在生产环境中的代码使用会不</a:t>
            </a:r>
            <a:r>
              <a:rPr lang="zh-CN" altLang="en-US" sz="2000" smtClean="0"/>
              <a:t>安全。</a:t>
            </a:r>
            <a:endParaRPr lang="en-US" altLang="zh-CN" sz="2000" smtClean="0"/>
          </a:p>
          <a:p>
            <a:r>
              <a:rPr lang="en-US" altLang="zh-CN" sz="2000"/>
              <a:t>reload()</a:t>
            </a:r>
            <a:r>
              <a:rPr lang="zh-CN" altLang="en-US" sz="2000"/>
              <a:t>擦除了模块底层字典的内容，并通过重新执行模块的源代码来刷新它。模块对象本身的身份保持不变。因此，该操作在程序中所有已经被导入了的地方更新了模块</a:t>
            </a:r>
            <a:r>
              <a:rPr lang="zh-CN" altLang="en-US" sz="2000" smtClean="0"/>
              <a:t>。</a:t>
            </a:r>
            <a:endParaRPr lang="zh-CN" altLang="en-US" sz="2000"/>
          </a:p>
        </p:txBody>
      </p:sp>
    </p:spTree>
    <p:extLst>
      <p:ext uri="{BB962C8B-B14F-4D97-AF65-F5344CB8AC3E}">
        <p14:creationId xmlns:p14="http://schemas.microsoft.com/office/powerpoint/2010/main" val="339054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重新加载模块</a:t>
            </a:r>
            <a:endParaRPr lang="zh-CN" altLang="en-US"/>
          </a:p>
        </p:txBody>
      </p:sp>
      <p:sp>
        <p:nvSpPr>
          <p:cNvPr id="4" name="文本框 3"/>
          <p:cNvSpPr txBox="1"/>
          <p:nvPr/>
        </p:nvSpPr>
        <p:spPr>
          <a:xfrm>
            <a:off x="599303" y="955589"/>
            <a:ext cx="4991269" cy="1938992"/>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spam.py</a:t>
            </a:r>
            <a:endParaRPr lang="en-US" altLang="zh-CN" sz="2000">
              <a:solidFill>
                <a:srgbClr val="000000"/>
              </a:solidFill>
              <a:latin typeface="Consolas" panose="020B0609020204030204" pitchFamily="49" charset="0"/>
            </a:endParaRPr>
          </a:p>
          <a:p>
            <a:r>
              <a:rPr lang="en-US" altLang="zh-CN" sz="2000">
                <a:solidFill>
                  <a:srgbClr val="0000FF"/>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bar</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print</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'bar'</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r>
            <a:br>
              <a:rPr lang="en-US" altLang="zh-CN" sz="2000">
                <a:solidFill>
                  <a:srgbClr val="000000"/>
                </a:solidFill>
                <a:latin typeface="Consolas" panose="020B0609020204030204" pitchFamily="49" charset="0"/>
              </a:rPr>
            </a:br>
            <a:r>
              <a:rPr lang="en-US" altLang="zh-CN" sz="2000">
                <a:solidFill>
                  <a:srgbClr val="0000FF"/>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grok</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print</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'grok</a:t>
            </a:r>
            <a:r>
              <a:rPr lang="en-US" altLang="zh-CN" sz="2000" smtClean="0">
                <a:solidFill>
                  <a:srgbClr val="A31515"/>
                </a:solidFill>
                <a:latin typeface="Consolas" panose="020B0609020204030204" pitchFamily="49" charset="0"/>
              </a:rPr>
              <a:t>'</a:t>
            </a:r>
            <a:r>
              <a:rPr lang="en-US" altLang="zh-CN" sz="2000" smtClean="0">
                <a:solidFill>
                  <a:srgbClr val="000000"/>
                </a:solidFill>
                <a:latin typeface="Consolas" panose="020B0609020204030204" pitchFamily="49" charset="0"/>
              </a:rPr>
              <a:t>)</a:t>
            </a:r>
            <a:endParaRPr lang="en-US" altLang="zh-CN" sz="2000">
              <a:solidFill>
                <a:srgbClr val="000000"/>
              </a:solidFill>
              <a:latin typeface="Consolas" panose="020B0609020204030204" pitchFamily="49" charset="0"/>
            </a:endParaRPr>
          </a:p>
        </p:txBody>
      </p:sp>
      <p:sp>
        <p:nvSpPr>
          <p:cNvPr id="6" name="文本框 5"/>
          <p:cNvSpPr txBox="1"/>
          <p:nvPr/>
        </p:nvSpPr>
        <p:spPr>
          <a:xfrm>
            <a:off x="599302" y="3670005"/>
            <a:ext cx="4991269" cy="2246769"/>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&gt;&gt;&gt;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spam</a:t>
            </a:r>
          </a:p>
          <a:p>
            <a:r>
              <a:rPr lang="en-US" altLang="zh-CN" sz="2000">
                <a:solidFill>
                  <a:srgbClr val="000000"/>
                </a:solidFill>
                <a:latin typeface="Consolas" panose="020B0609020204030204" pitchFamily="49" charset="0"/>
              </a:rPr>
              <a:t>&gt;&gt;&gt; </a:t>
            </a:r>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spam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grok</a:t>
            </a:r>
          </a:p>
          <a:p>
            <a:r>
              <a:rPr lang="en-US" altLang="zh-CN" sz="2000">
                <a:solidFill>
                  <a:srgbClr val="000000"/>
                </a:solidFill>
                <a:latin typeface="Consolas" panose="020B0609020204030204" pitchFamily="49" charset="0"/>
              </a:rPr>
              <a:t>&gt;&gt;&gt; spam.bar()</a:t>
            </a:r>
          </a:p>
          <a:p>
            <a:r>
              <a:rPr lang="en-US" altLang="zh-CN" sz="2000">
                <a:solidFill>
                  <a:srgbClr val="000000"/>
                </a:solidFill>
                <a:latin typeface="Consolas" panose="020B0609020204030204" pitchFamily="49" charset="0"/>
              </a:rPr>
              <a:t>bar</a:t>
            </a:r>
          </a:p>
          <a:p>
            <a:r>
              <a:rPr lang="en-US" altLang="zh-CN" sz="2000">
                <a:solidFill>
                  <a:srgbClr val="000000"/>
                </a:solidFill>
                <a:latin typeface="Consolas" panose="020B0609020204030204" pitchFamily="49" charset="0"/>
              </a:rPr>
              <a:t>&gt;&gt;&gt; grok()</a:t>
            </a:r>
          </a:p>
          <a:p>
            <a:r>
              <a:rPr lang="en-US" altLang="zh-CN" sz="2000">
                <a:solidFill>
                  <a:srgbClr val="000000"/>
                </a:solidFill>
                <a:latin typeface="Consolas" panose="020B0609020204030204" pitchFamily="49" charset="0"/>
              </a:rPr>
              <a:t>grok</a:t>
            </a:r>
          </a:p>
          <a:p>
            <a:r>
              <a:rPr lang="en-US" altLang="zh-CN" sz="2000">
                <a:solidFill>
                  <a:srgbClr val="000000"/>
                </a:solidFill>
                <a:latin typeface="Consolas" panose="020B0609020204030204" pitchFamily="49" charset="0"/>
              </a:rPr>
              <a:t>&gt;&gt;&gt;</a:t>
            </a:r>
            <a:endParaRPr lang="en-US" altLang="zh-CN" sz="2000" b="0">
              <a:solidFill>
                <a:srgbClr val="000000"/>
              </a:solidFill>
              <a:effectLst/>
              <a:latin typeface="Consolas" panose="020B0609020204030204" pitchFamily="49" charset="0"/>
            </a:endParaRPr>
          </a:p>
        </p:txBody>
      </p:sp>
      <p:sp>
        <p:nvSpPr>
          <p:cNvPr id="5" name="矩形 4"/>
          <p:cNvSpPr/>
          <p:nvPr/>
        </p:nvSpPr>
        <p:spPr>
          <a:xfrm>
            <a:off x="599303" y="3249927"/>
            <a:ext cx="4991269" cy="400110"/>
          </a:xfrm>
          <a:prstGeom prst="rect">
            <a:avLst/>
          </a:prstGeom>
        </p:spPr>
        <p:txBody>
          <a:bodyPr wrap="square">
            <a:spAutoFit/>
          </a:bodyPr>
          <a:lstStyle/>
          <a:p>
            <a:r>
              <a:rPr lang="zh-CN" altLang="en-US" sz="2000" smtClean="0"/>
              <a:t>启动</a:t>
            </a:r>
            <a:r>
              <a:rPr lang="zh-CN" altLang="en-US" sz="2000"/>
              <a:t>交互式会话</a:t>
            </a:r>
            <a:r>
              <a:rPr lang="zh-CN" altLang="en-US" sz="2000" smtClean="0"/>
              <a:t>：</a:t>
            </a:r>
            <a:endParaRPr lang="zh-CN" altLang="en-US" sz="2000"/>
          </a:p>
        </p:txBody>
      </p:sp>
      <p:sp>
        <p:nvSpPr>
          <p:cNvPr id="8" name="文本框 7"/>
          <p:cNvSpPr txBox="1"/>
          <p:nvPr/>
        </p:nvSpPr>
        <p:spPr>
          <a:xfrm>
            <a:off x="6608493" y="3105703"/>
            <a:ext cx="5267132" cy="3170099"/>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&gt;&gt;&gt;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imp</a:t>
            </a:r>
          </a:p>
          <a:p>
            <a:r>
              <a:rPr lang="en-US" altLang="zh-CN" sz="2000">
                <a:solidFill>
                  <a:srgbClr val="000000"/>
                </a:solidFill>
                <a:latin typeface="Consolas" panose="020B0609020204030204" pitchFamily="49" charset="0"/>
              </a:rPr>
              <a:t>&gt;&gt;&gt; imp.reload(spam)</a:t>
            </a:r>
          </a:p>
          <a:p>
            <a:r>
              <a:rPr lang="en-US" altLang="zh-CN" sz="2000">
                <a:solidFill>
                  <a:srgbClr val="000000"/>
                </a:solidFill>
                <a:latin typeface="Consolas" panose="020B0609020204030204" pitchFamily="49" charset="0"/>
              </a:rPr>
              <a:t>&lt;module </a:t>
            </a:r>
            <a:r>
              <a:rPr lang="en-US" altLang="zh-CN" sz="2000">
                <a:solidFill>
                  <a:srgbClr val="A31515"/>
                </a:solidFill>
                <a:latin typeface="Consolas" panose="020B0609020204030204" pitchFamily="49" charset="0"/>
              </a:rPr>
              <a:t>'spam'</a:t>
            </a:r>
            <a:r>
              <a:rPr lang="en-US" altLang="zh-CN" sz="2000">
                <a:solidFill>
                  <a:srgbClr val="000000"/>
                </a:solidFill>
                <a:latin typeface="Consolas" panose="020B0609020204030204" pitchFamily="49" charset="0"/>
              </a:rPr>
              <a:t> </a:t>
            </a:r>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'./spam.py'</a:t>
            </a:r>
            <a:r>
              <a:rPr lang="en-US" altLang="zh-CN" sz="2000">
                <a:solidFill>
                  <a:srgbClr val="000000"/>
                </a:solidFill>
                <a:latin typeface="Consolas" panose="020B0609020204030204" pitchFamily="49" charset="0"/>
              </a:rPr>
              <a:t>&gt;</a:t>
            </a:r>
          </a:p>
          <a:p>
            <a:r>
              <a:rPr lang="en-US" altLang="zh-CN" sz="2000">
                <a:solidFill>
                  <a:srgbClr val="000000"/>
                </a:solidFill>
                <a:latin typeface="Consolas" panose="020B0609020204030204" pitchFamily="49" charset="0"/>
              </a:rPr>
              <a:t>&gt;&gt;&gt; spam.bar()</a:t>
            </a:r>
          </a:p>
          <a:p>
            <a:r>
              <a:rPr lang="en-US" altLang="zh-CN" sz="2000">
                <a:solidFill>
                  <a:srgbClr val="000000"/>
                </a:solidFill>
                <a:latin typeface="Consolas" panose="020B0609020204030204" pitchFamily="49" charset="0"/>
              </a:rPr>
              <a:t>bar</a:t>
            </a:r>
          </a:p>
          <a:p>
            <a:r>
              <a:rPr lang="en-US" altLang="zh-CN" sz="2000">
                <a:solidFill>
                  <a:srgbClr val="000000"/>
                </a:solidFill>
                <a:latin typeface="Consolas" panose="020B0609020204030204" pitchFamily="49" charset="0"/>
              </a:rPr>
              <a:t>&gt;&gt;&gt; grok() </a:t>
            </a:r>
            <a:r>
              <a:rPr lang="en-US" altLang="zh-CN" sz="2000">
                <a:solidFill>
                  <a:srgbClr val="008000"/>
                </a:solidFill>
                <a:latin typeface="Consolas" panose="020B0609020204030204" pitchFamily="49" charset="0"/>
              </a:rPr>
              <a:t># Notice old output</a:t>
            </a:r>
            <a:endParaRPr lang="en-US" altLang="zh-CN" sz="2000">
              <a:solidFill>
                <a:srgbClr val="000000"/>
              </a:solidFill>
              <a:latin typeface="Consolas" panose="020B0609020204030204" pitchFamily="49" charset="0"/>
            </a:endParaRPr>
          </a:p>
          <a:p>
            <a:r>
              <a:rPr lang="en-US" altLang="zh-CN" sz="2000">
                <a:solidFill>
                  <a:srgbClr val="000000"/>
                </a:solidFill>
                <a:latin typeface="Consolas" panose="020B0609020204030204" pitchFamily="49" charset="0"/>
              </a:rPr>
              <a:t>grok</a:t>
            </a:r>
          </a:p>
          <a:p>
            <a:r>
              <a:rPr lang="en-US" altLang="zh-CN" sz="2000">
                <a:solidFill>
                  <a:srgbClr val="000000"/>
                </a:solidFill>
                <a:latin typeface="Consolas" panose="020B0609020204030204" pitchFamily="49" charset="0"/>
              </a:rPr>
              <a:t>&gt;&gt;&gt; spam.grok() </a:t>
            </a:r>
            <a:r>
              <a:rPr lang="en-US" altLang="zh-CN" sz="2000">
                <a:solidFill>
                  <a:srgbClr val="008000"/>
                </a:solidFill>
                <a:latin typeface="Consolas" panose="020B0609020204030204" pitchFamily="49" charset="0"/>
              </a:rPr>
              <a:t># Notice new output</a:t>
            </a:r>
            <a:endParaRPr lang="en-US" altLang="zh-CN" sz="2000">
              <a:solidFill>
                <a:srgbClr val="000000"/>
              </a:solidFill>
              <a:latin typeface="Consolas" panose="020B0609020204030204" pitchFamily="49" charset="0"/>
            </a:endParaRPr>
          </a:p>
          <a:p>
            <a:r>
              <a:rPr lang="en-US" altLang="zh-CN" sz="2000">
                <a:solidFill>
                  <a:srgbClr val="000000"/>
                </a:solidFill>
                <a:latin typeface="Consolas" panose="020B0609020204030204" pitchFamily="49" charset="0"/>
              </a:rPr>
              <a:t>New grok</a:t>
            </a:r>
          </a:p>
          <a:p>
            <a:r>
              <a:rPr lang="en-US" altLang="zh-CN" sz="2000">
                <a:solidFill>
                  <a:srgbClr val="000000"/>
                </a:solidFill>
                <a:latin typeface="Consolas" panose="020B0609020204030204" pitchFamily="49" charset="0"/>
              </a:rPr>
              <a:t>&gt;&gt;&gt;</a:t>
            </a:r>
            <a:endParaRPr lang="en-US" altLang="zh-CN" sz="2000" b="0">
              <a:solidFill>
                <a:srgbClr val="000000"/>
              </a:solidFill>
              <a:effectLst/>
              <a:latin typeface="Consolas" panose="020B0609020204030204" pitchFamily="49" charset="0"/>
            </a:endParaRPr>
          </a:p>
        </p:txBody>
      </p:sp>
      <p:sp>
        <p:nvSpPr>
          <p:cNvPr id="9" name="矩形 8"/>
          <p:cNvSpPr/>
          <p:nvPr/>
        </p:nvSpPr>
        <p:spPr>
          <a:xfrm>
            <a:off x="6515895" y="2625126"/>
            <a:ext cx="4991269" cy="400110"/>
          </a:xfrm>
          <a:prstGeom prst="rect">
            <a:avLst/>
          </a:prstGeom>
        </p:spPr>
        <p:txBody>
          <a:bodyPr wrap="square">
            <a:spAutoFit/>
          </a:bodyPr>
          <a:lstStyle/>
          <a:p>
            <a:r>
              <a:rPr lang="zh-CN" altLang="en-US" sz="2000"/>
              <a:t>现在回到交互式会话，重新加载模块</a:t>
            </a:r>
          </a:p>
        </p:txBody>
      </p:sp>
      <p:sp>
        <p:nvSpPr>
          <p:cNvPr id="10" name="文本框 9"/>
          <p:cNvSpPr txBox="1"/>
          <p:nvPr/>
        </p:nvSpPr>
        <p:spPr>
          <a:xfrm>
            <a:off x="6608493" y="1669536"/>
            <a:ext cx="5267132" cy="707886"/>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FF"/>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grok</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print</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'New grok'</a:t>
            </a:r>
            <a:r>
              <a:rPr lang="en-US" altLang="zh-CN" sz="2000">
                <a:solidFill>
                  <a:srgbClr val="000000"/>
                </a:solidFill>
                <a:latin typeface="Consolas" panose="020B0609020204030204" pitchFamily="49" charset="0"/>
              </a:rPr>
              <a:t>)</a:t>
            </a:r>
            <a:endParaRPr lang="en-US" altLang="zh-CN" sz="2000" b="0">
              <a:solidFill>
                <a:srgbClr val="000000"/>
              </a:solidFill>
              <a:effectLst/>
              <a:latin typeface="Consolas" panose="020B0609020204030204" pitchFamily="49" charset="0"/>
            </a:endParaRPr>
          </a:p>
        </p:txBody>
      </p:sp>
      <p:sp>
        <p:nvSpPr>
          <p:cNvPr id="11" name="矩形 10"/>
          <p:cNvSpPr/>
          <p:nvPr/>
        </p:nvSpPr>
        <p:spPr>
          <a:xfrm>
            <a:off x="6608493" y="895516"/>
            <a:ext cx="3602165" cy="707886"/>
          </a:xfrm>
          <a:prstGeom prst="rect">
            <a:avLst/>
          </a:prstGeom>
        </p:spPr>
        <p:txBody>
          <a:bodyPr wrap="square">
            <a:spAutoFit/>
          </a:bodyPr>
          <a:lstStyle/>
          <a:p>
            <a:r>
              <a:rPr lang="zh-CN" altLang="en-US" sz="2000"/>
              <a:t>不退出</a:t>
            </a:r>
            <a:r>
              <a:rPr lang="en-US" altLang="zh-CN" sz="2000"/>
              <a:t>Python</a:t>
            </a:r>
            <a:r>
              <a:rPr lang="zh-CN" altLang="en-US" sz="2000"/>
              <a:t>修改</a:t>
            </a:r>
            <a:r>
              <a:rPr lang="en-US" altLang="zh-CN" sz="2000"/>
              <a:t>spam.py</a:t>
            </a:r>
            <a:r>
              <a:rPr lang="zh-CN" altLang="en-US" sz="2000"/>
              <a:t>的源码，将</a:t>
            </a:r>
            <a:r>
              <a:rPr lang="en-US" altLang="zh-CN" sz="2000"/>
              <a:t>grok()</a:t>
            </a:r>
            <a:r>
              <a:rPr lang="zh-CN" altLang="en-US" sz="2000"/>
              <a:t>函数改成这样：</a:t>
            </a:r>
          </a:p>
        </p:txBody>
      </p:sp>
    </p:spTree>
    <p:extLst>
      <p:ext uri="{BB962C8B-B14F-4D97-AF65-F5344CB8AC3E}">
        <p14:creationId xmlns:p14="http://schemas.microsoft.com/office/powerpoint/2010/main" val="2742147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运行目录</a:t>
            </a:r>
            <a:endParaRPr lang="zh-CN" altLang="en-US"/>
          </a:p>
        </p:txBody>
      </p:sp>
      <p:sp>
        <p:nvSpPr>
          <p:cNvPr id="3" name="矩形 2"/>
          <p:cNvSpPr/>
          <p:nvPr/>
        </p:nvSpPr>
        <p:spPr>
          <a:xfrm>
            <a:off x="599303" y="955589"/>
            <a:ext cx="10975380" cy="707886"/>
          </a:xfrm>
          <a:prstGeom prst="rect">
            <a:avLst/>
          </a:prstGeom>
        </p:spPr>
        <p:txBody>
          <a:bodyPr wrap="square">
            <a:spAutoFit/>
          </a:bodyPr>
          <a:lstStyle/>
          <a:p>
            <a:r>
              <a:rPr lang="zh-CN" altLang="en-US" sz="2000" smtClean="0"/>
              <a:t>如果应用程序</a:t>
            </a:r>
            <a:r>
              <a:rPr lang="zh-CN" altLang="en-US" sz="2000"/>
              <a:t>已经有多个文件</a:t>
            </a:r>
            <a:r>
              <a:rPr lang="zh-CN" altLang="en-US" sz="2000" smtClean="0"/>
              <a:t>，可以把应用程序</a:t>
            </a:r>
            <a:r>
              <a:rPr lang="zh-CN" altLang="en-US" sz="2000"/>
              <a:t>放进它自己的目录并添加一个</a:t>
            </a:r>
            <a:r>
              <a:rPr lang="en-US" altLang="zh-CN" sz="2000"/>
              <a:t>__main__.py</a:t>
            </a:r>
            <a:r>
              <a:rPr lang="zh-CN" altLang="en-US" sz="2000"/>
              <a:t>文件。 举个例子</a:t>
            </a:r>
            <a:r>
              <a:rPr lang="zh-CN" altLang="en-US" sz="2000" smtClean="0"/>
              <a:t>，可以</a:t>
            </a:r>
            <a:r>
              <a:rPr lang="zh-CN" altLang="en-US" sz="2000"/>
              <a:t>像这样创建目录</a:t>
            </a:r>
            <a:r>
              <a:rPr lang="zh-CN" altLang="en-US" sz="2000" smtClean="0"/>
              <a:t>：</a:t>
            </a:r>
            <a:endParaRPr lang="zh-CN" altLang="en-US" sz="2000"/>
          </a:p>
        </p:txBody>
      </p:sp>
      <p:sp>
        <p:nvSpPr>
          <p:cNvPr id="5" name="文本框 4"/>
          <p:cNvSpPr txBox="1"/>
          <p:nvPr/>
        </p:nvSpPr>
        <p:spPr>
          <a:xfrm>
            <a:off x="599303" y="1753640"/>
            <a:ext cx="10975381" cy="1631216"/>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latin typeface="Consolas" panose="020B0609020204030204" pitchFamily="49" charset="0"/>
              </a:rPr>
              <a:t>myapplication/</a:t>
            </a:r>
          </a:p>
          <a:p>
            <a:r>
              <a:rPr lang="en-US" altLang="zh-CN" sz="2000">
                <a:latin typeface="Consolas" panose="020B0609020204030204" pitchFamily="49" charset="0"/>
              </a:rPr>
              <a:t>    spam.py</a:t>
            </a:r>
          </a:p>
          <a:p>
            <a:r>
              <a:rPr lang="en-US" altLang="zh-CN" sz="2000">
                <a:latin typeface="Consolas" panose="020B0609020204030204" pitchFamily="49" charset="0"/>
              </a:rPr>
              <a:t>    bar.py</a:t>
            </a:r>
          </a:p>
          <a:p>
            <a:r>
              <a:rPr lang="en-US" altLang="zh-CN" sz="2000">
                <a:latin typeface="Consolas" panose="020B0609020204030204" pitchFamily="49" charset="0"/>
              </a:rPr>
              <a:t>    grok.py</a:t>
            </a:r>
          </a:p>
          <a:p>
            <a:r>
              <a:rPr lang="en-US" altLang="zh-CN" sz="2000">
                <a:latin typeface="Consolas" panose="020B0609020204030204" pitchFamily="49" charset="0"/>
              </a:rPr>
              <a:t>    __main__.py</a:t>
            </a:r>
          </a:p>
        </p:txBody>
      </p:sp>
      <p:sp>
        <p:nvSpPr>
          <p:cNvPr id="6" name="矩形 5"/>
          <p:cNvSpPr/>
          <p:nvPr/>
        </p:nvSpPr>
        <p:spPr>
          <a:xfrm>
            <a:off x="599301" y="3554535"/>
            <a:ext cx="10975381" cy="400110"/>
          </a:xfrm>
          <a:prstGeom prst="rect">
            <a:avLst/>
          </a:prstGeom>
        </p:spPr>
        <p:txBody>
          <a:bodyPr wrap="square">
            <a:spAutoFit/>
          </a:bodyPr>
          <a:lstStyle/>
          <a:p>
            <a:r>
              <a:rPr lang="zh-CN" altLang="en-US" sz="2000"/>
              <a:t>如果</a:t>
            </a:r>
            <a:r>
              <a:rPr lang="en-US" altLang="zh-CN" sz="2000"/>
              <a:t>__main__.py</a:t>
            </a:r>
            <a:r>
              <a:rPr lang="zh-CN" altLang="en-US" sz="2000"/>
              <a:t>存在</a:t>
            </a:r>
            <a:r>
              <a:rPr lang="zh-CN" altLang="en-US" sz="2000" smtClean="0"/>
              <a:t>，可以</a:t>
            </a:r>
            <a:r>
              <a:rPr lang="zh-CN" altLang="en-US" sz="2000"/>
              <a:t>简单地在顶级目录运行</a:t>
            </a:r>
            <a:r>
              <a:rPr lang="en-US" altLang="zh-CN" sz="2000"/>
              <a:t>Python</a:t>
            </a:r>
            <a:r>
              <a:rPr lang="zh-CN" altLang="en-US" sz="2000" smtClean="0"/>
              <a:t>解释器：</a:t>
            </a:r>
          </a:p>
        </p:txBody>
      </p:sp>
      <p:sp>
        <p:nvSpPr>
          <p:cNvPr id="7" name="文本框 6"/>
          <p:cNvSpPr txBox="1"/>
          <p:nvPr/>
        </p:nvSpPr>
        <p:spPr>
          <a:xfrm>
            <a:off x="599301" y="4076086"/>
            <a:ext cx="10975381" cy="4001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latin typeface="Consolas" panose="020B0609020204030204" pitchFamily="49" charset="0"/>
              </a:rPr>
              <a:t>bash % python3 myapplication</a:t>
            </a:r>
          </a:p>
        </p:txBody>
      </p:sp>
      <p:sp>
        <p:nvSpPr>
          <p:cNvPr id="8" name="矩形 7"/>
          <p:cNvSpPr/>
          <p:nvPr/>
        </p:nvSpPr>
        <p:spPr>
          <a:xfrm>
            <a:off x="599301" y="4698700"/>
            <a:ext cx="5065810" cy="400110"/>
          </a:xfrm>
          <a:prstGeom prst="rect">
            <a:avLst/>
          </a:prstGeom>
        </p:spPr>
        <p:txBody>
          <a:bodyPr wrap="none">
            <a:spAutoFit/>
          </a:bodyPr>
          <a:lstStyle/>
          <a:p>
            <a:r>
              <a:rPr lang="zh-CN" altLang="en-US" sz="2000"/>
              <a:t>解释器将执行</a:t>
            </a:r>
            <a:r>
              <a:rPr lang="en-US" altLang="zh-CN" sz="2000"/>
              <a:t>__main__.py</a:t>
            </a:r>
            <a:r>
              <a:rPr lang="zh-CN" altLang="en-US" sz="2000"/>
              <a:t>文件作为主程序。</a:t>
            </a:r>
          </a:p>
        </p:txBody>
      </p:sp>
    </p:spTree>
    <p:extLst>
      <p:ext uri="{BB962C8B-B14F-4D97-AF65-F5344CB8AC3E}">
        <p14:creationId xmlns:p14="http://schemas.microsoft.com/office/powerpoint/2010/main" val="305977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运行压缩文件</a:t>
            </a:r>
            <a:endParaRPr lang="zh-CN" altLang="en-US"/>
          </a:p>
        </p:txBody>
      </p:sp>
      <p:sp>
        <p:nvSpPr>
          <p:cNvPr id="3" name="矩形 2"/>
          <p:cNvSpPr/>
          <p:nvPr/>
        </p:nvSpPr>
        <p:spPr>
          <a:xfrm>
            <a:off x="599302" y="849168"/>
            <a:ext cx="10882783" cy="400110"/>
          </a:xfrm>
          <a:prstGeom prst="rect">
            <a:avLst/>
          </a:prstGeom>
        </p:spPr>
        <p:txBody>
          <a:bodyPr wrap="square">
            <a:spAutoFit/>
          </a:bodyPr>
          <a:lstStyle/>
          <a:p>
            <a:r>
              <a:rPr lang="zh-CN" altLang="en-US" sz="2000" smtClean="0"/>
              <a:t>如果代码</a:t>
            </a:r>
            <a:r>
              <a:rPr lang="zh-CN" altLang="en-US" sz="2000"/>
              <a:t>打包成</a:t>
            </a:r>
            <a:r>
              <a:rPr lang="en-US" altLang="zh-CN" sz="2000"/>
              <a:t>zip</a:t>
            </a:r>
            <a:r>
              <a:rPr lang="zh-CN" altLang="en-US" sz="2000"/>
              <a:t>文件，这种技术同样也适用，举个例子</a:t>
            </a:r>
            <a:r>
              <a:rPr lang="zh-CN" altLang="en-US" sz="2000" smtClean="0"/>
              <a:t>：</a:t>
            </a:r>
            <a:endParaRPr lang="zh-CN" altLang="en-US" sz="2000"/>
          </a:p>
        </p:txBody>
      </p:sp>
      <p:sp>
        <p:nvSpPr>
          <p:cNvPr id="5" name="文本框 4"/>
          <p:cNvSpPr txBox="1"/>
          <p:nvPr/>
        </p:nvSpPr>
        <p:spPr>
          <a:xfrm>
            <a:off x="599302" y="1359782"/>
            <a:ext cx="10975381" cy="1631216"/>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latin typeface="Consolas" panose="020B0609020204030204" pitchFamily="49" charset="0"/>
              </a:rPr>
              <a:t>bash % ls</a:t>
            </a:r>
          </a:p>
          <a:p>
            <a:r>
              <a:rPr lang="en-US" altLang="zh-CN" sz="2000">
                <a:latin typeface="Consolas" panose="020B0609020204030204" pitchFamily="49" charset="0"/>
              </a:rPr>
              <a:t>spam.py bar.py grok.py __main__.py</a:t>
            </a:r>
          </a:p>
          <a:p>
            <a:r>
              <a:rPr lang="en-US" altLang="zh-CN" sz="2000">
                <a:latin typeface="Consolas" panose="020B0609020204030204" pitchFamily="49" charset="0"/>
              </a:rPr>
              <a:t>bash % zip -r myapp.zip *.py</a:t>
            </a:r>
          </a:p>
          <a:p>
            <a:r>
              <a:rPr lang="en-US" altLang="zh-CN" sz="2000">
                <a:latin typeface="Consolas" panose="020B0609020204030204" pitchFamily="49" charset="0"/>
              </a:rPr>
              <a:t>bash % python3 myapp.zip</a:t>
            </a:r>
          </a:p>
          <a:p>
            <a:r>
              <a:rPr lang="en-US" altLang="zh-CN" sz="2000">
                <a:latin typeface="Consolas" panose="020B0609020204030204" pitchFamily="49" charset="0"/>
              </a:rPr>
              <a:t>... output from __main__.py ...</a:t>
            </a:r>
          </a:p>
        </p:txBody>
      </p:sp>
      <p:sp>
        <p:nvSpPr>
          <p:cNvPr id="8" name="矩形 7"/>
          <p:cNvSpPr/>
          <p:nvPr/>
        </p:nvSpPr>
        <p:spPr>
          <a:xfrm>
            <a:off x="599301" y="3430720"/>
            <a:ext cx="10975381" cy="707886"/>
          </a:xfrm>
          <a:prstGeom prst="rect">
            <a:avLst/>
          </a:prstGeom>
        </p:spPr>
        <p:txBody>
          <a:bodyPr wrap="square">
            <a:spAutoFit/>
          </a:bodyPr>
          <a:lstStyle/>
          <a:p>
            <a:r>
              <a:rPr lang="zh-CN" altLang="en-US" sz="2000"/>
              <a:t>创建一个目录或</a:t>
            </a:r>
            <a:r>
              <a:rPr lang="en-US" altLang="zh-CN" sz="2000"/>
              <a:t>zip</a:t>
            </a:r>
            <a:r>
              <a:rPr lang="zh-CN" altLang="en-US" sz="2000"/>
              <a:t>文件并添加</a:t>
            </a:r>
            <a:r>
              <a:rPr lang="en-US" altLang="zh-CN" sz="2000"/>
              <a:t>__main__.py</a:t>
            </a:r>
            <a:r>
              <a:rPr lang="zh-CN" altLang="en-US" sz="2000"/>
              <a:t>文件来将一个更大的</a:t>
            </a:r>
            <a:r>
              <a:rPr lang="en-US" altLang="zh-CN" sz="2000"/>
              <a:t>Python</a:t>
            </a:r>
            <a:r>
              <a:rPr lang="zh-CN" altLang="en-US" sz="2000"/>
              <a:t>应用打包是可行的。这和作为标准库被安装到</a:t>
            </a:r>
            <a:r>
              <a:rPr lang="en-US" altLang="zh-CN" sz="2000"/>
              <a:t>Python</a:t>
            </a:r>
            <a:r>
              <a:rPr lang="zh-CN" altLang="en-US" sz="2000"/>
              <a:t>库的代码包是有一点区别的。相反，这只是让别人执行的代码包。</a:t>
            </a:r>
          </a:p>
        </p:txBody>
      </p:sp>
    </p:spTree>
    <p:extLst>
      <p:ext uri="{BB962C8B-B14F-4D97-AF65-F5344CB8AC3E}">
        <p14:creationId xmlns:p14="http://schemas.microsoft.com/office/powerpoint/2010/main" val="415496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读取包中的数据文件</a:t>
            </a:r>
            <a:endParaRPr lang="zh-CN" altLang="en-US"/>
          </a:p>
        </p:txBody>
      </p:sp>
      <p:sp>
        <p:nvSpPr>
          <p:cNvPr id="3" name="矩形 2"/>
          <p:cNvSpPr/>
          <p:nvPr/>
        </p:nvSpPr>
        <p:spPr>
          <a:xfrm>
            <a:off x="599303" y="955589"/>
            <a:ext cx="11033254" cy="400110"/>
          </a:xfrm>
          <a:prstGeom prst="rect">
            <a:avLst/>
          </a:prstGeom>
        </p:spPr>
        <p:txBody>
          <a:bodyPr wrap="square">
            <a:spAutoFit/>
          </a:bodyPr>
          <a:lstStyle/>
          <a:p>
            <a:r>
              <a:rPr lang="zh-CN" altLang="en-US" sz="2000" smtClean="0"/>
              <a:t>包中包含代码</a:t>
            </a:r>
            <a:r>
              <a:rPr lang="zh-CN" altLang="en-US" sz="2000"/>
              <a:t>需要去读取的数据文件</a:t>
            </a:r>
            <a:r>
              <a:rPr lang="zh-CN" altLang="en-US" sz="2000" smtClean="0"/>
              <a:t>。需要</a:t>
            </a:r>
            <a:r>
              <a:rPr lang="zh-CN" altLang="en-US" sz="2000"/>
              <a:t>尽可能地用最便捷的方式来做这件事。</a:t>
            </a:r>
          </a:p>
        </p:txBody>
      </p:sp>
      <p:sp>
        <p:nvSpPr>
          <p:cNvPr id="4" name="文本框 3"/>
          <p:cNvSpPr txBox="1"/>
          <p:nvPr/>
        </p:nvSpPr>
        <p:spPr>
          <a:xfrm>
            <a:off x="599302" y="1359782"/>
            <a:ext cx="10975381" cy="1323439"/>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latin typeface="Consolas" panose="020B0609020204030204" pitchFamily="49" charset="0"/>
              </a:rPr>
              <a:t>mypackage/</a:t>
            </a:r>
          </a:p>
          <a:p>
            <a:r>
              <a:rPr lang="en-US" altLang="zh-CN" sz="2000">
                <a:latin typeface="Consolas" panose="020B0609020204030204" pitchFamily="49" charset="0"/>
              </a:rPr>
              <a:t>    __init__.py</a:t>
            </a:r>
          </a:p>
          <a:p>
            <a:r>
              <a:rPr lang="en-US" altLang="zh-CN" sz="2000">
                <a:latin typeface="Consolas" panose="020B0609020204030204" pitchFamily="49" charset="0"/>
              </a:rPr>
              <a:t>    somedata.dat</a:t>
            </a:r>
          </a:p>
          <a:p>
            <a:r>
              <a:rPr lang="en-US" altLang="zh-CN" sz="2000">
                <a:latin typeface="Consolas" panose="020B0609020204030204" pitchFamily="49" charset="0"/>
              </a:rPr>
              <a:t>    spam.py</a:t>
            </a:r>
          </a:p>
        </p:txBody>
      </p:sp>
      <p:sp>
        <p:nvSpPr>
          <p:cNvPr id="5" name="矩形 4"/>
          <p:cNvSpPr/>
          <p:nvPr/>
        </p:nvSpPr>
        <p:spPr>
          <a:xfrm>
            <a:off x="599301" y="2920641"/>
            <a:ext cx="10975381" cy="400110"/>
          </a:xfrm>
          <a:prstGeom prst="rect">
            <a:avLst/>
          </a:prstGeom>
        </p:spPr>
        <p:txBody>
          <a:bodyPr wrap="square">
            <a:spAutoFit/>
          </a:bodyPr>
          <a:lstStyle/>
          <a:p>
            <a:r>
              <a:rPr lang="zh-CN" altLang="en-US" sz="2000"/>
              <a:t>现在假设</a:t>
            </a:r>
            <a:r>
              <a:rPr lang="en-US" altLang="zh-CN" sz="2000"/>
              <a:t>spam.py</a:t>
            </a:r>
            <a:r>
              <a:rPr lang="zh-CN" altLang="en-US" sz="2000"/>
              <a:t>文件需要读取</a:t>
            </a:r>
            <a:r>
              <a:rPr lang="en-US" altLang="zh-CN" sz="2000"/>
              <a:t>somedata.dat</a:t>
            </a:r>
            <a:r>
              <a:rPr lang="zh-CN" altLang="en-US" sz="2000"/>
              <a:t>文件中的内容</a:t>
            </a:r>
            <a:r>
              <a:rPr lang="zh-CN" altLang="en-US" sz="2000" smtClean="0"/>
              <a:t>。可以</a:t>
            </a:r>
            <a:r>
              <a:rPr lang="zh-CN" altLang="en-US" sz="2000"/>
              <a:t>用以下代码来完成：</a:t>
            </a:r>
          </a:p>
        </p:txBody>
      </p:sp>
      <p:sp>
        <p:nvSpPr>
          <p:cNvPr id="6" name="文本框 5"/>
          <p:cNvSpPr txBox="1"/>
          <p:nvPr/>
        </p:nvSpPr>
        <p:spPr>
          <a:xfrm>
            <a:off x="628239" y="3324834"/>
            <a:ext cx="10975381" cy="1015663"/>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spam.py</a:t>
            </a:r>
            <a:endParaRPr lang="en-US" altLang="zh-CN" sz="2000">
              <a:solidFill>
                <a:srgbClr val="000000"/>
              </a:solidFill>
              <a:latin typeface="Consolas" panose="020B0609020204030204" pitchFamily="49" charset="0"/>
            </a:endParaRPr>
          </a:p>
          <a:p>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pkgutil</a:t>
            </a:r>
          </a:p>
          <a:p>
            <a:r>
              <a:rPr lang="en-US" altLang="zh-CN" sz="2000">
                <a:solidFill>
                  <a:srgbClr val="000000"/>
                </a:solidFill>
                <a:latin typeface="Consolas" panose="020B0609020204030204" pitchFamily="49" charset="0"/>
              </a:rPr>
              <a:t>data = pkgutil.get_data(</a:t>
            </a:r>
            <a:r>
              <a:rPr lang="en-US" altLang="zh-CN" sz="2000">
                <a:solidFill>
                  <a:srgbClr val="001080"/>
                </a:solidFill>
                <a:latin typeface="Consolas" panose="020B0609020204030204" pitchFamily="49" charset="0"/>
              </a:rPr>
              <a:t>__package__</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'somedata.dat'</a:t>
            </a:r>
            <a:r>
              <a:rPr lang="en-US" altLang="zh-CN" sz="2000">
                <a:solidFill>
                  <a:srgbClr val="000000"/>
                </a:solidFill>
                <a:latin typeface="Consolas" panose="020B0609020204030204" pitchFamily="49" charset="0"/>
              </a:rPr>
              <a:t>)</a:t>
            </a:r>
            <a:endParaRPr lang="en-US" altLang="zh-CN" sz="2000" b="0">
              <a:solidFill>
                <a:srgbClr val="000000"/>
              </a:solidFill>
              <a:effectLst/>
              <a:latin typeface="Consolas" panose="020B0609020204030204" pitchFamily="49" charset="0"/>
            </a:endParaRPr>
          </a:p>
        </p:txBody>
      </p:sp>
      <p:sp>
        <p:nvSpPr>
          <p:cNvPr id="7" name="矩形 6"/>
          <p:cNvSpPr/>
          <p:nvPr/>
        </p:nvSpPr>
        <p:spPr>
          <a:xfrm>
            <a:off x="599301" y="4498764"/>
            <a:ext cx="11033256" cy="2246769"/>
          </a:xfrm>
          <a:prstGeom prst="rect">
            <a:avLst/>
          </a:prstGeom>
        </p:spPr>
        <p:txBody>
          <a:bodyPr wrap="square">
            <a:spAutoFit/>
          </a:bodyPr>
          <a:lstStyle/>
          <a:p>
            <a:r>
              <a:rPr lang="zh-CN" altLang="en-US" sz="2000"/>
              <a:t>要读取数据文件</a:t>
            </a:r>
            <a:r>
              <a:rPr lang="zh-CN" altLang="en-US" sz="2000" smtClean="0"/>
              <a:t>，可能</a:t>
            </a:r>
            <a:r>
              <a:rPr lang="zh-CN" altLang="en-US" sz="2000"/>
              <a:t>会倾向于编写使用内置的</a:t>
            </a:r>
            <a:r>
              <a:rPr lang="en-US" altLang="zh-CN" sz="2000"/>
              <a:t>I/ O</a:t>
            </a:r>
            <a:r>
              <a:rPr lang="zh-CN" altLang="en-US" sz="2000"/>
              <a:t>功能的代码，如</a:t>
            </a:r>
            <a:r>
              <a:rPr lang="en-US" altLang="zh-CN" sz="2000"/>
              <a:t>open()</a:t>
            </a:r>
            <a:r>
              <a:rPr lang="zh-CN" altLang="en-US" sz="2000"/>
              <a:t>。但是这种方法也有一些问题</a:t>
            </a:r>
            <a:r>
              <a:rPr lang="zh-CN" altLang="en-US" sz="2000" smtClean="0"/>
              <a:t>。</a:t>
            </a:r>
            <a:endParaRPr lang="zh-CN" altLang="en-US" sz="2000"/>
          </a:p>
          <a:p>
            <a:r>
              <a:rPr lang="zh-CN" altLang="en-US" sz="2000"/>
              <a:t>首先，一个包对解释器的当前工作目录几乎没有控制权。因此，编程时任何</a:t>
            </a:r>
            <a:r>
              <a:rPr lang="en-US" altLang="zh-CN" sz="2000"/>
              <a:t>I/O</a:t>
            </a:r>
            <a:r>
              <a:rPr lang="zh-CN" altLang="en-US" sz="2000"/>
              <a:t>操作都必须使用绝对文件名。由于每个模块包含有完整路径的</a:t>
            </a:r>
            <a:r>
              <a:rPr lang="en-US" altLang="zh-CN" sz="2000"/>
              <a:t>__file__</a:t>
            </a:r>
            <a:r>
              <a:rPr lang="zh-CN" altLang="en-US" sz="2000"/>
              <a:t>变量，这弄清楚它的路径不是不可能，但它很凌乱</a:t>
            </a:r>
            <a:r>
              <a:rPr lang="zh-CN" altLang="en-US" sz="2000" smtClean="0"/>
              <a:t>。</a:t>
            </a:r>
            <a:endParaRPr lang="zh-CN" altLang="en-US" sz="2000"/>
          </a:p>
          <a:p>
            <a:r>
              <a:rPr lang="zh-CN" altLang="en-US" sz="2000"/>
              <a:t>第二，包通常安装作为</a:t>
            </a:r>
            <a:r>
              <a:rPr lang="en-US" altLang="zh-CN" sz="2000"/>
              <a:t>.zip</a:t>
            </a:r>
            <a:r>
              <a:rPr lang="zh-CN" altLang="en-US" sz="2000"/>
              <a:t>或</a:t>
            </a:r>
            <a:r>
              <a:rPr lang="en-US" altLang="zh-CN" sz="2000"/>
              <a:t>.egg</a:t>
            </a:r>
            <a:r>
              <a:rPr lang="zh-CN" altLang="en-US" sz="2000"/>
              <a:t>文件，这些文件并不像在文件系统上的一个普通目录里那样被保存。因此</a:t>
            </a:r>
            <a:r>
              <a:rPr lang="zh-CN" altLang="en-US" sz="2000" smtClean="0"/>
              <a:t>，试图</a:t>
            </a:r>
            <a:r>
              <a:rPr lang="zh-CN" altLang="en-US" sz="2000"/>
              <a:t>用</a:t>
            </a:r>
            <a:r>
              <a:rPr lang="en-US" altLang="zh-CN" sz="2000"/>
              <a:t>open()</a:t>
            </a:r>
            <a:r>
              <a:rPr lang="zh-CN" altLang="en-US" sz="2000"/>
              <a:t>对一个包含数据文件的归档文件进行操作，它根本不会工作。</a:t>
            </a:r>
          </a:p>
        </p:txBody>
      </p:sp>
    </p:spTree>
    <p:extLst>
      <p:ext uri="{BB962C8B-B14F-4D97-AF65-F5344CB8AC3E}">
        <p14:creationId xmlns:p14="http://schemas.microsoft.com/office/powerpoint/2010/main" val="3375964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将文件夹加入到 </a:t>
            </a:r>
            <a:r>
              <a:rPr lang="en-US" altLang="zh-CN" smtClean="0"/>
              <a:t>sys.path</a:t>
            </a:r>
            <a:endParaRPr lang="zh-CN" altLang="en-US"/>
          </a:p>
        </p:txBody>
      </p:sp>
      <p:sp>
        <p:nvSpPr>
          <p:cNvPr id="3" name="矩形 2"/>
          <p:cNvSpPr/>
          <p:nvPr/>
        </p:nvSpPr>
        <p:spPr>
          <a:xfrm>
            <a:off x="594123" y="882123"/>
            <a:ext cx="10882783" cy="707886"/>
          </a:xfrm>
          <a:prstGeom prst="rect">
            <a:avLst/>
          </a:prstGeom>
        </p:spPr>
        <p:txBody>
          <a:bodyPr wrap="square">
            <a:spAutoFit/>
          </a:bodyPr>
          <a:lstStyle/>
          <a:p>
            <a:r>
              <a:rPr lang="zh-CN" altLang="en-US" sz="2000"/>
              <a:t>想</a:t>
            </a:r>
            <a:r>
              <a:rPr lang="zh-CN" altLang="en-US" sz="2000" smtClean="0"/>
              <a:t>将</a:t>
            </a:r>
            <a:r>
              <a:rPr lang="zh-CN" altLang="en-US" sz="2000"/>
              <a:t>添加新目录到</a:t>
            </a:r>
            <a:r>
              <a:rPr lang="en-US" altLang="zh-CN" sz="2000"/>
              <a:t>Python</a:t>
            </a:r>
            <a:r>
              <a:rPr lang="zh-CN" altLang="en-US" sz="2000"/>
              <a:t>路径，但是不想硬链接到你的代码</a:t>
            </a:r>
            <a:r>
              <a:rPr lang="zh-CN" altLang="en-US" sz="2000" smtClean="0"/>
              <a:t>。</a:t>
            </a:r>
            <a:r>
              <a:rPr lang="zh-CN" altLang="en-US" sz="2000">
                <a:solidFill>
                  <a:srgbClr val="404040"/>
                </a:solidFill>
                <a:latin typeface="Lato"/>
              </a:rPr>
              <a:t>第一种，你可以使用</a:t>
            </a:r>
            <a:r>
              <a:rPr lang="en-US" altLang="zh-CN" sz="2000">
                <a:solidFill>
                  <a:srgbClr val="404040"/>
                </a:solidFill>
                <a:latin typeface="Lato"/>
              </a:rPr>
              <a:t>PYTHONPATH</a:t>
            </a:r>
            <a:r>
              <a:rPr lang="zh-CN" altLang="en-US" sz="2000">
                <a:solidFill>
                  <a:srgbClr val="404040"/>
                </a:solidFill>
                <a:latin typeface="Lato"/>
              </a:rPr>
              <a:t>环境变量来添加</a:t>
            </a:r>
            <a:r>
              <a:rPr lang="zh-CN" altLang="en-US" sz="2000" smtClean="0">
                <a:solidFill>
                  <a:srgbClr val="404040"/>
                </a:solidFill>
                <a:latin typeface="Lato"/>
              </a:rPr>
              <a:t>。</a:t>
            </a:r>
            <a:endParaRPr lang="zh-CN" altLang="en-US" sz="2000"/>
          </a:p>
        </p:txBody>
      </p:sp>
      <p:sp>
        <p:nvSpPr>
          <p:cNvPr id="5" name="文本框 4"/>
          <p:cNvSpPr txBox="1"/>
          <p:nvPr/>
        </p:nvSpPr>
        <p:spPr>
          <a:xfrm>
            <a:off x="594122" y="1582013"/>
            <a:ext cx="10975381" cy="255454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bash % env PYTHONPATH=/some/</a:t>
            </a:r>
            <a:r>
              <a:rPr lang="en-US" altLang="zh-CN" sz="2000">
                <a:solidFill>
                  <a:srgbClr val="795E26"/>
                </a:solidFill>
                <a:latin typeface="Consolas" panose="020B0609020204030204" pitchFamily="49" charset="0"/>
              </a:rPr>
              <a:t>dir</a:t>
            </a:r>
            <a:r>
              <a:rPr lang="en-US" altLang="zh-CN" sz="2000">
                <a:solidFill>
                  <a:srgbClr val="000000"/>
                </a:solidFill>
                <a:latin typeface="Consolas" panose="020B0609020204030204" pitchFamily="49" charset="0"/>
              </a:rPr>
              <a:t>:/other/</a:t>
            </a:r>
            <a:r>
              <a:rPr lang="en-US" altLang="zh-CN" sz="2000">
                <a:solidFill>
                  <a:srgbClr val="795E26"/>
                </a:solidFill>
                <a:latin typeface="Consolas" panose="020B0609020204030204" pitchFamily="49" charset="0"/>
              </a:rPr>
              <a:t>dir</a:t>
            </a:r>
            <a:r>
              <a:rPr lang="en-US" altLang="zh-CN" sz="2000">
                <a:solidFill>
                  <a:srgbClr val="000000"/>
                </a:solidFill>
                <a:latin typeface="Consolas" panose="020B0609020204030204" pitchFamily="49" charset="0"/>
              </a:rPr>
              <a:t> python3</a:t>
            </a:r>
          </a:p>
          <a:p>
            <a:r>
              <a:rPr lang="en-US" altLang="zh-CN" sz="2000">
                <a:solidFill>
                  <a:srgbClr val="000000"/>
                </a:solidFill>
                <a:latin typeface="Consolas" panose="020B0609020204030204" pitchFamily="49" charset="0"/>
              </a:rPr>
              <a:t>Python </a:t>
            </a:r>
            <a:r>
              <a:rPr lang="en-US" altLang="zh-CN" sz="2000">
                <a:solidFill>
                  <a:srgbClr val="098658"/>
                </a:solidFill>
                <a:latin typeface="Consolas" panose="020B0609020204030204" pitchFamily="49" charset="0"/>
              </a:rPr>
              <a:t>3.3</a:t>
            </a:r>
            <a:r>
              <a:rPr lang="en-US" altLang="zh-CN" sz="2000">
                <a:solidFill>
                  <a:srgbClr val="000000"/>
                </a:solidFill>
                <a:latin typeface="Consolas" panose="020B0609020204030204" pitchFamily="49" charset="0"/>
              </a:rPr>
              <a:t>.0 (default, Oct </a:t>
            </a:r>
            <a:r>
              <a:rPr lang="en-US" altLang="zh-CN" sz="2000">
                <a:solidFill>
                  <a:srgbClr val="098658"/>
                </a:solidFill>
                <a:latin typeface="Consolas" panose="020B0609020204030204" pitchFamily="49" charset="0"/>
              </a:rPr>
              <a:t>4</a:t>
            </a:r>
            <a:r>
              <a:rPr lang="en-US" altLang="zh-CN" sz="2000">
                <a:solidFill>
                  <a:srgbClr val="000000"/>
                </a:solidFill>
                <a:latin typeface="Consolas" panose="020B0609020204030204" pitchFamily="49" charset="0"/>
              </a:rPr>
              <a:t> </a:t>
            </a:r>
            <a:r>
              <a:rPr lang="en-US" altLang="zh-CN" sz="2000">
                <a:solidFill>
                  <a:srgbClr val="098658"/>
                </a:solidFill>
                <a:latin typeface="Consolas" panose="020B0609020204030204" pitchFamily="49" charset="0"/>
              </a:rPr>
              <a:t>2012</a:t>
            </a:r>
            <a:r>
              <a:rPr lang="en-US" altLang="zh-CN" sz="2000">
                <a:solidFill>
                  <a:srgbClr val="000000"/>
                </a:solidFill>
                <a:latin typeface="Consolas" panose="020B0609020204030204" pitchFamily="49" charset="0"/>
              </a:rPr>
              <a:t>, </a:t>
            </a:r>
            <a:r>
              <a:rPr lang="en-US" altLang="zh-CN" sz="2000">
                <a:solidFill>
                  <a:srgbClr val="098658"/>
                </a:solidFill>
                <a:latin typeface="Consolas" panose="020B0609020204030204" pitchFamily="49" charset="0"/>
              </a:rPr>
              <a:t>10</a:t>
            </a:r>
            <a:r>
              <a:rPr lang="en-US" altLang="zh-CN" sz="2000">
                <a:solidFill>
                  <a:srgbClr val="000000"/>
                </a:solidFill>
                <a:latin typeface="Consolas" panose="020B0609020204030204" pitchFamily="49" charset="0"/>
              </a:rPr>
              <a:t>:</a:t>
            </a:r>
            <a:r>
              <a:rPr lang="en-US" altLang="zh-CN" sz="2000">
                <a:solidFill>
                  <a:srgbClr val="098658"/>
                </a:solidFill>
                <a:latin typeface="Consolas" panose="020B0609020204030204" pitchFamily="49" charset="0"/>
              </a:rPr>
              <a:t>17</a:t>
            </a:r>
            <a:r>
              <a:rPr lang="en-US" altLang="zh-CN" sz="2000">
                <a:solidFill>
                  <a:srgbClr val="000000"/>
                </a:solidFill>
                <a:latin typeface="Consolas" panose="020B0609020204030204" pitchFamily="49" charset="0"/>
              </a:rPr>
              <a:t>:</a:t>
            </a:r>
            <a:r>
              <a:rPr lang="en-US" altLang="zh-CN" sz="2000">
                <a:solidFill>
                  <a:srgbClr val="098658"/>
                </a:solidFill>
                <a:latin typeface="Consolas" panose="020B0609020204030204" pitchFamily="49" charset="0"/>
              </a:rPr>
              <a:t>33</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[GCC </a:t>
            </a:r>
            <a:r>
              <a:rPr lang="en-US" altLang="zh-CN" sz="2000">
                <a:solidFill>
                  <a:srgbClr val="098658"/>
                </a:solidFill>
                <a:latin typeface="Consolas" panose="020B0609020204030204" pitchFamily="49" charset="0"/>
              </a:rPr>
              <a:t>4.2</a:t>
            </a:r>
            <a:r>
              <a:rPr lang="en-US" altLang="zh-CN" sz="2000">
                <a:solidFill>
                  <a:srgbClr val="000000"/>
                </a:solidFill>
                <a:latin typeface="Consolas" panose="020B0609020204030204" pitchFamily="49" charset="0"/>
              </a:rPr>
              <a:t>.1 (Apple Inc. build </a:t>
            </a:r>
            <a:r>
              <a:rPr lang="en-US" altLang="zh-CN" sz="2000">
                <a:solidFill>
                  <a:srgbClr val="098658"/>
                </a:solidFill>
                <a:latin typeface="Consolas" panose="020B0609020204030204" pitchFamily="49" charset="0"/>
              </a:rPr>
              <a:t>5666</a:t>
            </a:r>
            <a:r>
              <a:rPr lang="en-US" altLang="zh-CN" sz="2000">
                <a:solidFill>
                  <a:srgbClr val="000000"/>
                </a:solidFill>
                <a:latin typeface="Consolas" panose="020B0609020204030204" pitchFamily="49" charset="0"/>
              </a:rPr>
              <a:t>) (dot </a:t>
            </a:r>
            <a:r>
              <a:rPr lang="en-US" altLang="zh-CN" sz="2000">
                <a:solidFill>
                  <a:srgbClr val="098658"/>
                </a:solidFill>
                <a:latin typeface="Consolas" panose="020B0609020204030204" pitchFamily="49" charset="0"/>
              </a:rPr>
              <a:t>3</a:t>
            </a:r>
            <a:r>
              <a:rPr lang="en-US" altLang="zh-CN" sz="2000">
                <a:solidFill>
                  <a:srgbClr val="000000"/>
                </a:solidFill>
                <a:latin typeface="Consolas" panose="020B0609020204030204" pitchFamily="49" charset="0"/>
              </a:rPr>
              <a:t>)] on darwin</a:t>
            </a:r>
          </a:p>
          <a:p>
            <a:r>
              <a:rPr lang="en-US" altLang="zh-CN" sz="2000">
                <a:solidFill>
                  <a:srgbClr val="000000"/>
                </a:solidFill>
                <a:latin typeface="Consolas" panose="020B0609020204030204" pitchFamily="49" charset="0"/>
              </a:rPr>
              <a:t>Type </a:t>
            </a:r>
            <a:r>
              <a:rPr lang="en-US" altLang="zh-CN" sz="2000">
                <a:solidFill>
                  <a:srgbClr val="A31515"/>
                </a:solidFill>
                <a:latin typeface="Consolas" panose="020B0609020204030204" pitchFamily="49" charset="0"/>
              </a:rPr>
              <a:t>"help"</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"copyright"</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"credits"</a:t>
            </a:r>
            <a:r>
              <a:rPr lang="en-US" altLang="zh-CN" sz="2000">
                <a:solidFill>
                  <a:srgbClr val="000000"/>
                </a:solidFill>
                <a:latin typeface="Consolas" panose="020B0609020204030204" pitchFamily="49" charset="0"/>
              </a:rPr>
              <a:t> </a:t>
            </a:r>
            <a:r>
              <a:rPr lang="en-US" altLang="zh-CN" sz="2000">
                <a:solidFill>
                  <a:srgbClr val="0000FF"/>
                </a:solidFill>
                <a:latin typeface="Consolas" panose="020B0609020204030204" pitchFamily="49" charset="0"/>
              </a:rPr>
              <a:t>or</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"license"</a:t>
            </a:r>
            <a:r>
              <a:rPr lang="en-US" altLang="zh-CN" sz="2000">
                <a:solidFill>
                  <a:srgbClr val="000000"/>
                </a:solidFill>
                <a:latin typeface="Consolas" panose="020B0609020204030204" pitchFamily="49" charset="0"/>
              </a:rPr>
              <a:t> </a:t>
            </a:r>
            <a:r>
              <a:rPr lang="en-US" altLang="zh-CN" sz="2000">
                <a:solidFill>
                  <a:srgbClr val="AF00DB"/>
                </a:solidFill>
                <a:latin typeface="Consolas" panose="020B0609020204030204" pitchFamily="49" charset="0"/>
              </a:rPr>
              <a:t>for</a:t>
            </a:r>
            <a:r>
              <a:rPr lang="en-US" altLang="zh-CN" sz="2000">
                <a:solidFill>
                  <a:srgbClr val="000000"/>
                </a:solidFill>
                <a:latin typeface="Consolas" panose="020B0609020204030204" pitchFamily="49" charset="0"/>
              </a:rPr>
              <a:t> more information.</a:t>
            </a:r>
          </a:p>
          <a:p>
            <a:r>
              <a:rPr lang="en-US" altLang="zh-CN" sz="2000">
                <a:solidFill>
                  <a:srgbClr val="000000"/>
                </a:solidFill>
                <a:latin typeface="Consolas" panose="020B0609020204030204" pitchFamily="49" charset="0"/>
              </a:rPr>
              <a:t>&gt;&gt;&gt;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sys</a:t>
            </a:r>
          </a:p>
          <a:p>
            <a:r>
              <a:rPr lang="en-US" altLang="zh-CN" sz="2000">
                <a:solidFill>
                  <a:srgbClr val="000000"/>
                </a:solidFill>
                <a:latin typeface="Consolas" panose="020B0609020204030204" pitchFamily="49" charset="0"/>
              </a:rPr>
              <a:t>&gt;&gt;&gt; sys.path</a:t>
            </a:r>
          </a:p>
          <a:p>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'/some/dir'</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'/other/dir'</a:t>
            </a:r>
            <a:r>
              <a:rPr lang="en-US" altLang="zh-CN" sz="2000">
                <a:solidFill>
                  <a:srgbClr val="000000"/>
                </a:solidFill>
                <a:latin typeface="Consolas" panose="020B0609020204030204" pitchFamily="49" charset="0"/>
              </a:rPr>
              <a:t>, ...]</a:t>
            </a:r>
          </a:p>
          <a:p>
            <a:r>
              <a:rPr lang="en-US" altLang="zh-CN" sz="2000">
                <a:solidFill>
                  <a:srgbClr val="000000"/>
                </a:solidFill>
                <a:latin typeface="Consolas" panose="020B0609020204030204" pitchFamily="49" charset="0"/>
              </a:rPr>
              <a:t>&gt;&gt;&gt;</a:t>
            </a:r>
            <a:endParaRPr lang="en-US" altLang="zh-CN" sz="2000" b="0">
              <a:solidFill>
                <a:srgbClr val="000000"/>
              </a:solidFill>
              <a:effectLst/>
              <a:latin typeface="Consolas" panose="020B0609020204030204" pitchFamily="49" charset="0"/>
            </a:endParaRPr>
          </a:p>
        </p:txBody>
      </p:sp>
      <p:sp>
        <p:nvSpPr>
          <p:cNvPr id="6" name="矩形 5"/>
          <p:cNvSpPr/>
          <p:nvPr/>
        </p:nvSpPr>
        <p:spPr>
          <a:xfrm>
            <a:off x="594122" y="4239214"/>
            <a:ext cx="7023076" cy="400110"/>
          </a:xfrm>
          <a:prstGeom prst="rect">
            <a:avLst/>
          </a:prstGeom>
        </p:spPr>
        <p:txBody>
          <a:bodyPr wrap="none">
            <a:spAutoFit/>
          </a:bodyPr>
          <a:lstStyle/>
          <a:p>
            <a:r>
              <a:rPr lang="zh-CN" altLang="en-US" sz="2000"/>
              <a:t>第二种方法是创建一个</a:t>
            </a:r>
            <a:r>
              <a:rPr lang="en-US" altLang="zh-CN" sz="2000"/>
              <a:t>.pth</a:t>
            </a:r>
            <a:r>
              <a:rPr lang="zh-CN" altLang="en-US" sz="2000"/>
              <a:t>文件，将目录列举出来，像这样：</a:t>
            </a:r>
          </a:p>
        </p:txBody>
      </p:sp>
      <p:sp>
        <p:nvSpPr>
          <p:cNvPr id="8" name="文本框 7"/>
          <p:cNvSpPr txBox="1"/>
          <p:nvPr/>
        </p:nvSpPr>
        <p:spPr>
          <a:xfrm>
            <a:off x="594122" y="4637554"/>
            <a:ext cx="10975381" cy="1015663"/>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 myapplication.pth</a:t>
            </a:r>
          </a:p>
          <a:p>
            <a:r>
              <a:rPr lang="en-US" altLang="zh-CN" sz="2000">
                <a:solidFill>
                  <a:srgbClr val="000000"/>
                </a:solidFill>
                <a:latin typeface="Consolas" panose="020B0609020204030204" pitchFamily="49" charset="0"/>
              </a:rPr>
              <a:t>/some/dir</a:t>
            </a:r>
          </a:p>
          <a:p>
            <a:r>
              <a:rPr lang="en-US" altLang="zh-CN" sz="2000">
                <a:solidFill>
                  <a:srgbClr val="000000"/>
                </a:solidFill>
                <a:latin typeface="Consolas" panose="020B0609020204030204" pitchFamily="49" charset="0"/>
              </a:rPr>
              <a:t>/other/dir</a:t>
            </a:r>
            <a:endParaRPr lang="en-US" altLang="zh-CN" sz="2000" b="0">
              <a:solidFill>
                <a:srgbClr val="000000"/>
              </a:solidFill>
              <a:effectLst/>
              <a:latin typeface="Consolas" panose="020B0609020204030204" pitchFamily="49" charset="0"/>
            </a:endParaRPr>
          </a:p>
        </p:txBody>
      </p:sp>
      <p:sp>
        <p:nvSpPr>
          <p:cNvPr id="9" name="矩形 8"/>
          <p:cNvSpPr/>
          <p:nvPr/>
        </p:nvSpPr>
        <p:spPr>
          <a:xfrm>
            <a:off x="594121" y="5842337"/>
            <a:ext cx="10975381" cy="1015663"/>
          </a:xfrm>
          <a:prstGeom prst="rect">
            <a:avLst/>
          </a:prstGeom>
        </p:spPr>
        <p:txBody>
          <a:bodyPr wrap="square">
            <a:spAutoFit/>
          </a:bodyPr>
          <a:lstStyle/>
          <a:p>
            <a:r>
              <a:rPr lang="zh-CN" altLang="en-US" sz="2000"/>
              <a:t>这个</a:t>
            </a:r>
            <a:r>
              <a:rPr lang="en-US" altLang="zh-CN" sz="2000"/>
              <a:t>.pth</a:t>
            </a:r>
            <a:r>
              <a:rPr lang="zh-CN" altLang="en-US" sz="2000"/>
              <a:t>文件需要放在某个</a:t>
            </a:r>
            <a:r>
              <a:rPr lang="en-US" altLang="zh-CN" sz="2000"/>
              <a:t>Python</a:t>
            </a:r>
            <a:r>
              <a:rPr lang="zh-CN" altLang="en-US" sz="2000"/>
              <a:t>的</a:t>
            </a:r>
            <a:r>
              <a:rPr lang="en-US" altLang="zh-CN" sz="2000"/>
              <a:t>site-packages</a:t>
            </a:r>
            <a:r>
              <a:rPr lang="zh-CN" altLang="en-US" sz="2000"/>
              <a:t>目录，通常位于</a:t>
            </a:r>
            <a:r>
              <a:rPr lang="en-US" altLang="zh-CN" sz="2000"/>
              <a:t>/usr/local/lib/python3.3/site-packages </a:t>
            </a:r>
            <a:r>
              <a:rPr lang="zh-CN" altLang="en-US" sz="2000"/>
              <a:t>或者 </a:t>
            </a:r>
            <a:r>
              <a:rPr lang="en-US" altLang="zh-CN" sz="2000"/>
              <a:t>~/.local/lib/python3.3/sitepackages</a:t>
            </a:r>
            <a:r>
              <a:rPr lang="zh-CN" altLang="en-US" sz="2000"/>
              <a:t>。当解释器启动时，</a:t>
            </a:r>
            <a:r>
              <a:rPr lang="en-US" altLang="zh-CN" sz="2000"/>
              <a:t>.pth</a:t>
            </a:r>
            <a:r>
              <a:rPr lang="zh-CN" altLang="en-US" sz="2000"/>
              <a:t>文件里列举出来的存在于文件系统的目录将被添加到</a:t>
            </a:r>
            <a:r>
              <a:rPr lang="en-US" altLang="zh-CN" sz="2000"/>
              <a:t>sys.path</a:t>
            </a:r>
            <a:r>
              <a:rPr lang="zh-CN" altLang="en-US" sz="2000"/>
              <a:t>。</a:t>
            </a:r>
          </a:p>
        </p:txBody>
      </p:sp>
    </p:spTree>
    <p:extLst>
      <p:ext uri="{BB962C8B-B14F-4D97-AF65-F5344CB8AC3E}">
        <p14:creationId xmlns:p14="http://schemas.microsoft.com/office/powerpoint/2010/main" val="34762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概念</a:t>
            </a:r>
            <a:endParaRPr lang="zh-CN" altLang="en-US"/>
          </a:p>
        </p:txBody>
      </p:sp>
      <p:sp>
        <p:nvSpPr>
          <p:cNvPr id="3" name="内容占位符 2"/>
          <p:cNvSpPr>
            <a:spLocks noGrp="1"/>
          </p:cNvSpPr>
          <p:nvPr>
            <p:ph idx="1"/>
          </p:nvPr>
        </p:nvSpPr>
        <p:spPr/>
        <p:txBody>
          <a:bodyPr/>
          <a:lstStyle/>
          <a:p>
            <a:r>
              <a:rPr lang="zh-CN" altLang="en-US"/>
              <a:t>模块</a:t>
            </a:r>
            <a:r>
              <a:rPr lang="en-US" altLang="zh-CN"/>
              <a:t>(module</a:t>
            </a:r>
            <a:r>
              <a:rPr lang="en-US" altLang="zh-CN" smtClean="0"/>
              <a:t>)</a:t>
            </a:r>
          </a:p>
          <a:p>
            <a:pPr lvl="1"/>
            <a:r>
              <a:rPr lang="zh-CN" altLang="en-US" smtClean="0"/>
              <a:t>其实</a:t>
            </a:r>
            <a:r>
              <a:rPr lang="zh-CN" altLang="en-US"/>
              <a:t>就是 </a:t>
            </a:r>
            <a:r>
              <a:rPr lang="en-US" altLang="zh-CN"/>
              <a:t>py </a:t>
            </a:r>
            <a:r>
              <a:rPr lang="zh-CN" altLang="en-US"/>
              <a:t>文件，里面定义了一些函数、类、变量</a:t>
            </a:r>
            <a:r>
              <a:rPr lang="zh-CN" altLang="en-US" smtClean="0"/>
              <a:t>等。</a:t>
            </a:r>
            <a:endParaRPr lang="zh-CN" altLang="en-US"/>
          </a:p>
          <a:p>
            <a:r>
              <a:rPr lang="zh-CN" altLang="en-US" smtClean="0"/>
              <a:t>包</a:t>
            </a:r>
            <a:r>
              <a:rPr lang="zh-CN" altLang="en-US"/>
              <a:t>（</a:t>
            </a:r>
            <a:r>
              <a:rPr lang="en-US" altLang="zh-CN"/>
              <a:t>package</a:t>
            </a:r>
            <a:r>
              <a:rPr lang="zh-CN" altLang="en-US" smtClean="0"/>
              <a:t>）</a:t>
            </a:r>
            <a:endParaRPr lang="en-US" altLang="zh-CN" smtClean="0"/>
          </a:p>
          <a:p>
            <a:pPr lvl="1"/>
            <a:r>
              <a:rPr lang="en-US" altLang="zh-CN" smtClean="0"/>
              <a:t>Python </a:t>
            </a:r>
            <a:r>
              <a:rPr lang="zh-CN" altLang="en-US"/>
              <a:t>中对模块的更高一级的抽象。简单来说，</a:t>
            </a:r>
            <a:r>
              <a:rPr lang="en-US" altLang="zh-CN"/>
              <a:t>Python </a:t>
            </a:r>
            <a:r>
              <a:rPr lang="zh-CN" altLang="en-US"/>
              <a:t>允许用户把目录当成模块看待。这样一来，目录中的不同模块文件，就变成了「包」里面的子模块。此外，包目录下还可以有子目录，这些子目录也可以是 </a:t>
            </a:r>
            <a:r>
              <a:rPr lang="en-US" altLang="zh-CN"/>
              <a:t>Python </a:t>
            </a:r>
            <a:r>
              <a:rPr lang="zh-CN" altLang="en-US"/>
              <a:t>包。这种分层，对模块识别、管理，都是非常有好处的</a:t>
            </a:r>
            <a:r>
              <a:rPr lang="zh-CN" altLang="en-US" smtClean="0"/>
              <a:t>。</a:t>
            </a:r>
            <a:endParaRPr lang="en-US" altLang="zh-CN" smtClean="0"/>
          </a:p>
          <a:p>
            <a:pPr lvl="1"/>
            <a:r>
              <a:rPr lang="zh-CN" altLang="en-US"/>
              <a:t>每一个包目录下面都会有一个</a:t>
            </a:r>
            <a:r>
              <a:rPr lang="en-US" altLang="zh-CN"/>
              <a:t>__init__.py</a:t>
            </a:r>
            <a:r>
              <a:rPr lang="zh-CN" altLang="en-US"/>
              <a:t>的文件，这个文件是必须存在的，否则，</a:t>
            </a:r>
            <a:r>
              <a:rPr lang="en-US" altLang="zh-CN"/>
              <a:t>Python</a:t>
            </a:r>
            <a:r>
              <a:rPr lang="zh-CN" altLang="en-US"/>
              <a:t>就把这个目录当成普通目录，而不是一个包。</a:t>
            </a:r>
            <a:r>
              <a:rPr lang="en-US" altLang="zh-CN"/>
              <a:t>__init__.py</a:t>
            </a:r>
            <a:r>
              <a:rPr lang="zh-CN" altLang="en-US"/>
              <a:t>可以是空文件，也可以有</a:t>
            </a:r>
            <a:r>
              <a:rPr lang="en-US" altLang="zh-CN"/>
              <a:t>Python</a:t>
            </a:r>
            <a:r>
              <a:rPr lang="zh-CN" altLang="en-US"/>
              <a:t>代码，因为</a:t>
            </a:r>
            <a:r>
              <a:rPr lang="en-US" altLang="zh-CN"/>
              <a:t>__init__.py</a:t>
            </a:r>
            <a:r>
              <a:rPr lang="zh-CN" altLang="en-US"/>
              <a:t>本身就是一个模块，而它的模块名就是</a:t>
            </a:r>
            <a:r>
              <a:rPr lang="en-US" altLang="zh-CN"/>
              <a:t>mycompany</a:t>
            </a:r>
            <a:r>
              <a:rPr lang="zh-CN" altLang="en-US"/>
              <a:t>。</a:t>
            </a:r>
          </a:p>
        </p:txBody>
      </p:sp>
    </p:spTree>
    <p:extLst>
      <p:ext uri="{BB962C8B-B14F-4D97-AF65-F5344CB8AC3E}">
        <p14:creationId xmlns:p14="http://schemas.microsoft.com/office/powerpoint/2010/main" val="742872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将文件夹加入到 </a:t>
            </a:r>
            <a:r>
              <a:rPr lang="en-US" altLang="zh-CN" smtClean="0"/>
              <a:t>sys.path</a:t>
            </a:r>
            <a:endParaRPr lang="zh-CN" altLang="en-US"/>
          </a:p>
        </p:txBody>
      </p:sp>
      <p:sp>
        <p:nvSpPr>
          <p:cNvPr id="3" name="矩形 2"/>
          <p:cNvSpPr/>
          <p:nvPr/>
        </p:nvSpPr>
        <p:spPr>
          <a:xfrm>
            <a:off x="594123" y="882123"/>
            <a:ext cx="10882783" cy="400110"/>
          </a:xfrm>
          <a:prstGeom prst="rect">
            <a:avLst/>
          </a:prstGeom>
        </p:spPr>
        <p:txBody>
          <a:bodyPr wrap="square">
            <a:spAutoFit/>
          </a:bodyPr>
          <a:lstStyle/>
          <a:p>
            <a:r>
              <a:rPr lang="zh-CN" altLang="en-US" sz="2000"/>
              <a:t>不建议写一个代码手动调节</a:t>
            </a:r>
            <a:r>
              <a:rPr lang="en-US" altLang="zh-CN" sz="2000"/>
              <a:t>sys.path</a:t>
            </a:r>
            <a:r>
              <a:rPr lang="zh-CN" altLang="en-US" sz="2000"/>
              <a:t>的值。例如</a:t>
            </a:r>
            <a:r>
              <a:rPr lang="en-US" altLang="zh-CN" sz="2000"/>
              <a:t>:</a:t>
            </a:r>
            <a:endParaRPr lang="zh-CN" altLang="en-US" sz="2000"/>
          </a:p>
        </p:txBody>
      </p:sp>
      <p:sp>
        <p:nvSpPr>
          <p:cNvPr id="5" name="文本框 4"/>
          <p:cNvSpPr txBox="1"/>
          <p:nvPr/>
        </p:nvSpPr>
        <p:spPr>
          <a:xfrm>
            <a:off x="594121" y="1353929"/>
            <a:ext cx="10975381" cy="1015663"/>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sys</a:t>
            </a:r>
          </a:p>
          <a:p>
            <a:r>
              <a:rPr lang="en-US" altLang="zh-CN" sz="2000">
                <a:solidFill>
                  <a:srgbClr val="000000"/>
                </a:solidFill>
                <a:latin typeface="Consolas" panose="020B0609020204030204" pitchFamily="49" charset="0"/>
              </a:rPr>
              <a:t>sys.path.insert(</a:t>
            </a:r>
            <a:r>
              <a:rPr lang="en-US" altLang="zh-CN" sz="2000">
                <a:solidFill>
                  <a:srgbClr val="098658"/>
                </a:solidFill>
                <a:latin typeface="Consolas" panose="020B0609020204030204" pitchFamily="49" charset="0"/>
              </a:rPr>
              <a:t>0</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'/some/dir'</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sys.path.insert(</a:t>
            </a:r>
            <a:r>
              <a:rPr lang="en-US" altLang="zh-CN" sz="2000">
                <a:solidFill>
                  <a:srgbClr val="098658"/>
                </a:solidFill>
                <a:latin typeface="Consolas" panose="020B0609020204030204" pitchFamily="49" charset="0"/>
              </a:rPr>
              <a:t>0</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'/other/dir'</a:t>
            </a:r>
            <a:r>
              <a:rPr lang="en-US" altLang="zh-CN" sz="2000">
                <a:solidFill>
                  <a:srgbClr val="000000"/>
                </a:solidFill>
                <a:latin typeface="Consolas" panose="020B0609020204030204" pitchFamily="49" charset="0"/>
              </a:rPr>
              <a:t>)</a:t>
            </a:r>
            <a:endParaRPr lang="en-US" altLang="zh-CN" sz="2000" b="0">
              <a:solidFill>
                <a:srgbClr val="000000"/>
              </a:solidFill>
              <a:effectLst/>
              <a:latin typeface="Consolas" panose="020B0609020204030204" pitchFamily="49" charset="0"/>
            </a:endParaRPr>
          </a:p>
        </p:txBody>
      </p:sp>
      <p:sp>
        <p:nvSpPr>
          <p:cNvPr id="8" name="文本框 7"/>
          <p:cNvSpPr txBox="1"/>
          <p:nvPr/>
        </p:nvSpPr>
        <p:spPr>
          <a:xfrm>
            <a:off x="594121" y="3885270"/>
            <a:ext cx="10975381" cy="1015663"/>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sys</a:t>
            </a:r>
          </a:p>
          <a:p>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os.path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abspath, join, dirname</a:t>
            </a:r>
          </a:p>
          <a:p>
            <a:r>
              <a:rPr lang="en-US" altLang="zh-CN" sz="2000">
                <a:solidFill>
                  <a:srgbClr val="000000"/>
                </a:solidFill>
                <a:latin typeface="Consolas" panose="020B0609020204030204" pitchFamily="49" charset="0"/>
              </a:rPr>
              <a:t>sys.path.insert(</a:t>
            </a:r>
            <a:r>
              <a:rPr lang="en-US" altLang="zh-CN" sz="2000">
                <a:solidFill>
                  <a:srgbClr val="098658"/>
                </a:solidFill>
                <a:latin typeface="Consolas" panose="020B0609020204030204" pitchFamily="49" charset="0"/>
              </a:rPr>
              <a:t>0</a:t>
            </a:r>
            <a:r>
              <a:rPr lang="en-US" altLang="zh-CN" sz="2000">
                <a:solidFill>
                  <a:srgbClr val="000000"/>
                </a:solidFill>
                <a:latin typeface="Consolas" panose="020B0609020204030204" pitchFamily="49" charset="0"/>
              </a:rPr>
              <a:t>, join(abspath(dirname(</a:t>
            </a:r>
            <a:r>
              <a:rPr lang="en-US" altLang="zh-CN" sz="2000">
                <a:solidFill>
                  <a:srgbClr val="001080"/>
                </a:solidFill>
                <a:latin typeface="Consolas" panose="020B0609020204030204" pitchFamily="49" charset="0"/>
              </a:rPr>
              <a:t>__file__</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'src'</a:t>
            </a:r>
            <a:r>
              <a:rPr lang="en-US" altLang="zh-CN" sz="2000">
                <a:solidFill>
                  <a:srgbClr val="000000"/>
                </a:solidFill>
                <a:latin typeface="Consolas" panose="020B0609020204030204" pitchFamily="49" charset="0"/>
              </a:rPr>
              <a:t>))</a:t>
            </a:r>
            <a:endParaRPr lang="en-US" altLang="zh-CN" sz="2000" b="0">
              <a:solidFill>
                <a:srgbClr val="000000"/>
              </a:solidFill>
              <a:effectLst/>
              <a:latin typeface="Consolas" panose="020B0609020204030204" pitchFamily="49" charset="0"/>
            </a:endParaRPr>
          </a:p>
        </p:txBody>
      </p:sp>
      <p:sp>
        <p:nvSpPr>
          <p:cNvPr id="4" name="矩形 3"/>
          <p:cNvSpPr/>
          <p:nvPr/>
        </p:nvSpPr>
        <p:spPr>
          <a:xfrm>
            <a:off x="594121" y="2561831"/>
            <a:ext cx="10975381" cy="1323439"/>
          </a:xfrm>
          <a:prstGeom prst="rect">
            <a:avLst/>
          </a:prstGeom>
        </p:spPr>
        <p:txBody>
          <a:bodyPr wrap="square">
            <a:spAutoFit/>
          </a:bodyPr>
          <a:lstStyle/>
          <a:p>
            <a:r>
              <a:rPr lang="zh-CN" altLang="en-US" sz="2000"/>
              <a:t>虽然这能“工作”，但是在实践中极为脆弱，应尽量避免使用。这种方法的问题是，它将目录名硬编码到了你的源代码。如果你的代码被移到一个新的位置，这会导致维护问题。更好的做法是在不修改源代码的情况下，将</a:t>
            </a:r>
            <a:r>
              <a:rPr lang="en-US" altLang="zh-CN" sz="2000"/>
              <a:t>path</a:t>
            </a:r>
            <a:r>
              <a:rPr lang="zh-CN" altLang="en-US" sz="2000"/>
              <a:t>配置到其他地方。如果您使用模块级的变量来精心构造一个适当的绝对路径，有时你可以解决硬编码目录的问题，比如</a:t>
            </a:r>
            <a:r>
              <a:rPr lang="en-US" altLang="zh-CN" sz="2000"/>
              <a:t>__file__</a:t>
            </a:r>
            <a:r>
              <a:rPr lang="zh-CN" altLang="en-US" sz="2000"/>
              <a:t>。举个例子：</a:t>
            </a:r>
          </a:p>
        </p:txBody>
      </p:sp>
      <p:sp>
        <p:nvSpPr>
          <p:cNvPr id="7" name="矩形 6"/>
          <p:cNvSpPr/>
          <p:nvPr/>
        </p:nvSpPr>
        <p:spPr>
          <a:xfrm>
            <a:off x="594120" y="4935026"/>
            <a:ext cx="10975381" cy="1938992"/>
          </a:xfrm>
          <a:prstGeom prst="rect">
            <a:avLst/>
          </a:prstGeom>
        </p:spPr>
        <p:txBody>
          <a:bodyPr wrap="square">
            <a:spAutoFit/>
          </a:bodyPr>
          <a:lstStyle/>
          <a:p>
            <a:r>
              <a:rPr lang="zh-CN" altLang="en-US" sz="2000"/>
              <a:t>这将</a:t>
            </a:r>
            <a:r>
              <a:rPr lang="en-US" altLang="zh-CN" sz="2000"/>
              <a:t>src</a:t>
            </a:r>
            <a:r>
              <a:rPr lang="zh-CN" altLang="en-US" sz="2000"/>
              <a:t>目录添加到</a:t>
            </a:r>
            <a:r>
              <a:rPr lang="en-US" altLang="zh-CN" sz="2000"/>
              <a:t>path</a:t>
            </a:r>
            <a:r>
              <a:rPr lang="zh-CN" altLang="en-US" sz="2000"/>
              <a:t>里，和执行插入步骤的代码在同一个目录里</a:t>
            </a:r>
            <a:r>
              <a:rPr lang="zh-CN" altLang="en-US" sz="2000" smtClean="0"/>
              <a:t>。</a:t>
            </a:r>
            <a:endParaRPr lang="en-US" altLang="zh-CN" sz="2000" smtClean="0"/>
          </a:p>
          <a:p>
            <a:endParaRPr lang="en-US" altLang="zh-CN" sz="2000"/>
          </a:p>
          <a:p>
            <a:r>
              <a:rPr lang="en-US" altLang="zh-CN" sz="2000"/>
              <a:t>site-packages</a:t>
            </a:r>
            <a:r>
              <a:rPr lang="zh-CN" altLang="en-US" sz="2000"/>
              <a:t>目录是第三方包和模块安装的目录。如果你手动安装你的代码，它将被安装到</a:t>
            </a:r>
            <a:r>
              <a:rPr lang="en-US" altLang="zh-CN" sz="2000"/>
              <a:t>site-packages</a:t>
            </a:r>
            <a:r>
              <a:rPr lang="zh-CN" altLang="en-US" sz="2000"/>
              <a:t>目录。虽然用于配置</a:t>
            </a:r>
            <a:r>
              <a:rPr lang="en-US" altLang="zh-CN" sz="2000"/>
              <a:t>path</a:t>
            </a:r>
            <a:r>
              <a:rPr lang="zh-CN" altLang="en-US" sz="2000"/>
              <a:t>的</a:t>
            </a:r>
            <a:r>
              <a:rPr lang="en-US" altLang="zh-CN" sz="2000"/>
              <a:t>.pth</a:t>
            </a:r>
            <a:r>
              <a:rPr lang="zh-CN" altLang="en-US" sz="2000"/>
              <a:t>文件必须放置在</a:t>
            </a:r>
            <a:r>
              <a:rPr lang="en-US" altLang="zh-CN" sz="2000"/>
              <a:t>site-packages</a:t>
            </a:r>
            <a:r>
              <a:rPr lang="zh-CN" altLang="en-US" sz="2000"/>
              <a:t>里，但它配置的路径可以是系统上任何你希望的目录。因此，你可以把你的代码放在一系列不同的目录，只要那些目录包含在</a:t>
            </a:r>
            <a:r>
              <a:rPr lang="en-US" altLang="zh-CN" sz="2000"/>
              <a:t>.pth</a:t>
            </a:r>
            <a:r>
              <a:rPr lang="zh-CN" altLang="en-US" sz="2000"/>
              <a:t>文件里。</a:t>
            </a:r>
          </a:p>
        </p:txBody>
      </p:sp>
    </p:spTree>
    <p:extLst>
      <p:ext uri="{BB962C8B-B14F-4D97-AF65-F5344CB8AC3E}">
        <p14:creationId xmlns:p14="http://schemas.microsoft.com/office/powerpoint/2010/main" val="3060447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通过字符串名导入模块</a:t>
            </a:r>
            <a:endParaRPr lang="zh-CN" altLang="en-US"/>
          </a:p>
        </p:txBody>
      </p:sp>
      <p:sp>
        <p:nvSpPr>
          <p:cNvPr id="3" name="矩形 2"/>
          <p:cNvSpPr/>
          <p:nvPr/>
        </p:nvSpPr>
        <p:spPr>
          <a:xfrm>
            <a:off x="599303" y="837593"/>
            <a:ext cx="10963806" cy="400110"/>
          </a:xfrm>
          <a:prstGeom prst="rect">
            <a:avLst/>
          </a:prstGeom>
        </p:spPr>
        <p:txBody>
          <a:bodyPr wrap="square">
            <a:spAutoFit/>
          </a:bodyPr>
          <a:lstStyle/>
          <a:p>
            <a:r>
              <a:rPr lang="zh-CN" altLang="en-US" sz="2000"/>
              <a:t>使用</a:t>
            </a:r>
            <a:r>
              <a:rPr lang="en-US" altLang="zh-CN" sz="2000"/>
              <a:t>importlib.import_module()</a:t>
            </a:r>
            <a:r>
              <a:rPr lang="zh-CN" altLang="en-US" sz="2000"/>
              <a:t>函数来手动导入名字为字符串给出的一个模块或者包的一部分</a:t>
            </a:r>
            <a:r>
              <a:rPr lang="zh-CN" altLang="en-US" sz="2000" smtClean="0"/>
              <a:t>。</a:t>
            </a:r>
            <a:endParaRPr lang="zh-CN" altLang="en-US" sz="2000"/>
          </a:p>
        </p:txBody>
      </p:sp>
      <p:sp>
        <p:nvSpPr>
          <p:cNvPr id="4" name="文本框 3"/>
          <p:cNvSpPr txBox="1"/>
          <p:nvPr/>
        </p:nvSpPr>
        <p:spPr>
          <a:xfrm>
            <a:off x="599303" y="1285350"/>
            <a:ext cx="10975381" cy="2246769"/>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&gt;&gt;&gt;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importlib</a:t>
            </a:r>
          </a:p>
          <a:p>
            <a:r>
              <a:rPr lang="en-US" altLang="zh-CN" sz="2000">
                <a:solidFill>
                  <a:srgbClr val="000000"/>
                </a:solidFill>
                <a:latin typeface="Consolas" panose="020B0609020204030204" pitchFamily="49" charset="0"/>
              </a:rPr>
              <a:t>&gt;&gt;&gt; math = importlib.import_module(</a:t>
            </a:r>
            <a:r>
              <a:rPr lang="en-US" altLang="zh-CN" sz="2000">
                <a:solidFill>
                  <a:srgbClr val="A31515"/>
                </a:solidFill>
                <a:latin typeface="Consolas" panose="020B0609020204030204" pitchFamily="49" charset="0"/>
              </a:rPr>
              <a:t>'math'</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&gt;&gt;&gt; math.sin(</a:t>
            </a:r>
            <a:r>
              <a:rPr lang="en-US" altLang="zh-CN" sz="2000">
                <a:solidFill>
                  <a:srgbClr val="098658"/>
                </a:solidFill>
                <a:latin typeface="Consolas" panose="020B0609020204030204" pitchFamily="49" charset="0"/>
              </a:rPr>
              <a:t>2</a:t>
            </a:r>
            <a:r>
              <a:rPr lang="en-US" altLang="zh-CN" sz="2000">
                <a:solidFill>
                  <a:srgbClr val="000000"/>
                </a:solidFill>
                <a:latin typeface="Consolas" panose="020B0609020204030204" pitchFamily="49" charset="0"/>
              </a:rPr>
              <a:t>)</a:t>
            </a:r>
          </a:p>
          <a:p>
            <a:r>
              <a:rPr lang="en-US" altLang="zh-CN" sz="2000">
                <a:solidFill>
                  <a:srgbClr val="098658"/>
                </a:solidFill>
                <a:latin typeface="Consolas" panose="020B0609020204030204" pitchFamily="49" charset="0"/>
              </a:rPr>
              <a:t>0.9092974268256817</a:t>
            </a:r>
            <a:endParaRPr lang="en-US" altLang="zh-CN" sz="2000">
              <a:solidFill>
                <a:srgbClr val="000000"/>
              </a:solidFill>
              <a:latin typeface="Consolas" panose="020B0609020204030204" pitchFamily="49" charset="0"/>
            </a:endParaRPr>
          </a:p>
          <a:p>
            <a:r>
              <a:rPr lang="en-US" altLang="zh-CN" sz="2000">
                <a:solidFill>
                  <a:srgbClr val="000000"/>
                </a:solidFill>
                <a:latin typeface="Consolas" panose="020B0609020204030204" pitchFamily="49" charset="0"/>
              </a:rPr>
              <a:t>&gt;&gt;&gt; mod = importlib.import_module(</a:t>
            </a:r>
            <a:r>
              <a:rPr lang="en-US" altLang="zh-CN" sz="2000">
                <a:solidFill>
                  <a:srgbClr val="A31515"/>
                </a:solidFill>
                <a:latin typeface="Consolas" panose="020B0609020204030204" pitchFamily="49" charset="0"/>
              </a:rPr>
              <a:t>'urllib.request'</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&gt;&gt;&gt; u = mod.urlopen(</a:t>
            </a:r>
            <a:r>
              <a:rPr lang="en-US" altLang="zh-CN" sz="2000">
                <a:solidFill>
                  <a:srgbClr val="A31515"/>
                </a:solidFill>
                <a:latin typeface="Consolas" panose="020B0609020204030204" pitchFamily="49" charset="0"/>
              </a:rPr>
              <a:t>'http://www.python.org'</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&gt;&gt;&gt;</a:t>
            </a:r>
            <a:endParaRPr lang="en-US" altLang="zh-CN" sz="2000" b="0">
              <a:solidFill>
                <a:srgbClr val="000000"/>
              </a:solidFill>
              <a:effectLst/>
              <a:latin typeface="Consolas" panose="020B0609020204030204" pitchFamily="49" charset="0"/>
            </a:endParaRPr>
          </a:p>
        </p:txBody>
      </p:sp>
      <p:sp>
        <p:nvSpPr>
          <p:cNvPr id="5" name="矩形 4"/>
          <p:cNvSpPr/>
          <p:nvPr/>
        </p:nvSpPr>
        <p:spPr>
          <a:xfrm>
            <a:off x="599302" y="3742839"/>
            <a:ext cx="10975381" cy="400110"/>
          </a:xfrm>
          <a:prstGeom prst="rect">
            <a:avLst/>
          </a:prstGeom>
        </p:spPr>
        <p:txBody>
          <a:bodyPr wrap="square">
            <a:spAutoFit/>
          </a:bodyPr>
          <a:lstStyle/>
          <a:p>
            <a:r>
              <a:rPr lang="zh-CN" altLang="en-US" sz="2000"/>
              <a:t>如果你正在使用的包，</a:t>
            </a:r>
            <a:r>
              <a:rPr lang="en-US" altLang="zh-CN" sz="2000"/>
              <a:t>import_module()</a:t>
            </a:r>
            <a:r>
              <a:rPr lang="zh-CN" altLang="en-US" sz="2000"/>
              <a:t>也可用于相对导入。</a:t>
            </a:r>
            <a:r>
              <a:rPr lang="zh-CN" altLang="en-US" sz="2000" smtClean="0"/>
              <a:t>但是需要</a:t>
            </a:r>
            <a:r>
              <a:rPr lang="zh-CN" altLang="en-US" sz="2000"/>
              <a:t>给它一个额外的参数</a:t>
            </a:r>
            <a:r>
              <a:rPr lang="zh-CN" altLang="en-US" sz="2000" smtClean="0"/>
              <a:t>。</a:t>
            </a:r>
            <a:endParaRPr lang="zh-CN" altLang="en-US" sz="2000"/>
          </a:p>
        </p:txBody>
      </p:sp>
      <p:sp>
        <p:nvSpPr>
          <p:cNvPr id="6" name="文本框 5"/>
          <p:cNvSpPr txBox="1"/>
          <p:nvPr/>
        </p:nvSpPr>
        <p:spPr>
          <a:xfrm>
            <a:off x="599302" y="4142949"/>
            <a:ext cx="10975381" cy="1015663"/>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importlib</a:t>
            </a:r>
          </a:p>
          <a:p>
            <a:r>
              <a:rPr lang="en-US" altLang="zh-CN" sz="2000">
                <a:solidFill>
                  <a:srgbClr val="008000"/>
                </a:solidFill>
                <a:latin typeface="Consolas" panose="020B0609020204030204" pitchFamily="49" charset="0"/>
              </a:rPr>
              <a:t># Same as 'from . import b'</a:t>
            </a:r>
            <a:endParaRPr lang="en-US" altLang="zh-CN" sz="2000">
              <a:solidFill>
                <a:srgbClr val="000000"/>
              </a:solidFill>
              <a:latin typeface="Consolas" panose="020B0609020204030204" pitchFamily="49" charset="0"/>
            </a:endParaRPr>
          </a:p>
          <a:p>
            <a:r>
              <a:rPr lang="en-US" altLang="zh-CN" sz="2000">
                <a:solidFill>
                  <a:srgbClr val="000000"/>
                </a:solidFill>
                <a:latin typeface="Consolas" panose="020B0609020204030204" pitchFamily="49" charset="0"/>
              </a:rPr>
              <a:t>b = importlib.import_module(</a:t>
            </a:r>
            <a:r>
              <a:rPr lang="en-US" altLang="zh-CN" sz="2000">
                <a:solidFill>
                  <a:srgbClr val="A31515"/>
                </a:solidFill>
                <a:latin typeface="Consolas" panose="020B0609020204030204" pitchFamily="49" charset="0"/>
              </a:rPr>
              <a:t>'.b'</a:t>
            </a:r>
            <a:r>
              <a:rPr lang="en-US" altLang="zh-CN" sz="2000">
                <a:solidFill>
                  <a:srgbClr val="000000"/>
                </a:solidFill>
                <a:latin typeface="Consolas" panose="020B0609020204030204" pitchFamily="49" charset="0"/>
              </a:rPr>
              <a:t>, </a:t>
            </a:r>
            <a:r>
              <a:rPr lang="en-US" altLang="zh-CN" sz="2000">
                <a:solidFill>
                  <a:srgbClr val="001080"/>
                </a:solidFill>
                <a:latin typeface="Consolas" panose="020B0609020204030204" pitchFamily="49" charset="0"/>
              </a:rPr>
              <a:t>__package__</a:t>
            </a:r>
            <a:r>
              <a:rPr lang="en-US" altLang="zh-CN" sz="2000">
                <a:solidFill>
                  <a:srgbClr val="000000"/>
                </a:solidFill>
                <a:latin typeface="Consolas" panose="020B0609020204030204" pitchFamily="49" charset="0"/>
              </a:rPr>
              <a:t>)</a:t>
            </a:r>
            <a:endParaRPr lang="en-US" altLang="zh-CN" sz="2000" b="0">
              <a:solidFill>
                <a:srgbClr val="000000"/>
              </a:solidFill>
              <a:effectLst/>
              <a:latin typeface="Consolas" panose="020B0609020204030204" pitchFamily="49" charset="0"/>
            </a:endParaRPr>
          </a:p>
        </p:txBody>
      </p:sp>
      <p:sp>
        <p:nvSpPr>
          <p:cNvPr id="7" name="矩形 6"/>
          <p:cNvSpPr/>
          <p:nvPr/>
        </p:nvSpPr>
        <p:spPr>
          <a:xfrm>
            <a:off x="599301" y="5380672"/>
            <a:ext cx="10975381" cy="984885"/>
          </a:xfrm>
          <a:prstGeom prst="rect">
            <a:avLst/>
          </a:prstGeom>
        </p:spPr>
        <p:txBody>
          <a:bodyPr wrap="square">
            <a:spAutoFit/>
          </a:bodyPr>
          <a:lstStyle/>
          <a:p>
            <a:r>
              <a:rPr lang="zh-CN" altLang="en-US" sz="2000"/>
              <a:t>使用</a:t>
            </a:r>
            <a:r>
              <a:rPr lang="en-US" altLang="zh-CN" sz="2000"/>
              <a:t>import_module()</a:t>
            </a:r>
            <a:r>
              <a:rPr lang="zh-CN" altLang="en-US" sz="2000"/>
              <a:t>手动导入模块的问题通常出现在以某种方式编写修改或覆盖模块的代码时候</a:t>
            </a:r>
            <a:r>
              <a:rPr lang="zh-CN" altLang="en-US" sz="2000" smtClean="0"/>
              <a:t>。通过</a:t>
            </a:r>
            <a:r>
              <a:rPr lang="zh-CN" altLang="en-US" sz="2000"/>
              <a:t>名称来加载一个模块，通过补丁加载代码。</a:t>
            </a:r>
          </a:p>
          <a:p>
            <a:endParaRPr lang="zh-CN" altLang="en-US"/>
          </a:p>
        </p:txBody>
      </p:sp>
    </p:spTree>
    <p:extLst>
      <p:ext uri="{BB962C8B-B14F-4D97-AF65-F5344CB8AC3E}">
        <p14:creationId xmlns:p14="http://schemas.microsoft.com/office/powerpoint/2010/main" val="1407358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安装私有的包</a:t>
            </a:r>
            <a:endParaRPr lang="zh-CN" altLang="en-US"/>
          </a:p>
        </p:txBody>
      </p:sp>
      <p:sp>
        <p:nvSpPr>
          <p:cNvPr id="3" name="矩形 2"/>
          <p:cNvSpPr/>
          <p:nvPr/>
        </p:nvSpPr>
        <p:spPr>
          <a:xfrm>
            <a:off x="599303" y="849168"/>
            <a:ext cx="10894358" cy="707886"/>
          </a:xfrm>
          <a:prstGeom prst="rect">
            <a:avLst/>
          </a:prstGeom>
        </p:spPr>
        <p:txBody>
          <a:bodyPr wrap="square">
            <a:spAutoFit/>
          </a:bodyPr>
          <a:lstStyle/>
          <a:p>
            <a:r>
              <a:rPr lang="zh-CN" altLang="en-US" sz="2000" smtClean="0"/>
              <a:t>想</a:t>
            </a:r>
            <a:r>
              <a:rPr lang="zh-CN" altLang="en-US" sz="2000"/>
              <a:t>要安装一个第三方包，但是没有权限将它安装到系统</a:t>
            </a:r>
            <a:r>
              <a:rPr lang="en-US" altLang="zh-CN" sz="2000"/>
              <a:t>Python</a:t>
            </a:r>
            <a:r>
              <a:rPr lang="zh-CN" altLang="en-US" sz="2000"/>
              <a:t>库中去。 或者</a:t>
            </a:r>
            <a:r>
              <a:rPr lang="zh-CN" altLang="en-US" sz="2000" smtClean="0"/>
              <a:t>，可能</a:t>
            </a:r>
            <a:r>
              <a:rPr lang="zh-CN" altLang="en-US" sz="2000"/>
              <a:t>想要安装一个供自己使用的包，而不是系统上面所有用户。</a:t>
            </a:r>
          </a:p>
        </p:txBody>
      </p:sp>
      <p:sp>
        <p:nvSpPr>
          <p:cNvPr id="4" name="矩形 3"/>
          <p:cNvSpPr/>
          <p:nvPr/>
        </p:nvSpPr>
        <p:spPr>
          <a:xfrm>
            <a:off x="599303" y="1557054"/>
            <a:ext cx="10515600" cy="707886"/>
          </a:xfrm>
          <a:prstGeom prst="rect">
            <a:avLst/>
          </a:prstGeom>
        </p:spPr>
        <p:txBody>
          <a:bodyPr wrap="square">
            <a:spAutoFit/>
          </a:bodyPr>
          <a:lstStyle/>
          <a:p>
            <a:r>
              <a:rPr lang="en-US" altLang="zh-CN" sz="2000"/>
              <a:t>Python</a:t>
            </a:r>
            <a:r>
              <a:rPr lang="zh-CN" altLang="en-US" sz="2000"/>
              <a:t>有一个用户安装目录，通常类似”</a:t>
            </a:r>
            <a:r>
              <a:rPr lang="en-US" altLang="zh-CN" sz="2000"/>
              <a:t>~/.local/lib/python3.3/site-packages”</a:t>
            </a:r>
            <a:r>
              <a:rPr lang="zh-CN" altLang="en-US" sz="2000"/>
              <a:t>。 要强制在这个目录中安装包，可使用安装选项“</a:t>
            </a:r>
            <a:r>
              <a:rPr lang="en-US" altLang="zh-CN" sz="2000"/>
              <a:t>–user”</a:t>
            </a:r>
            <a:r>
              <a:rPr lang="zh-CN" altLang="en-US" sz="2000"/>
              <a:t>。例如：</a:t>
            </a:r>
          </a:p>
        </p:txBody>
      </p:sp>
      <p:sp>
        <p:nvSpPr>
          <p:cNvPr id="5" name="文本框 4"/>
          <p:cNvSpPr txBox="1"/>
          <p:nvPr/>
        </p:nvSpPr>
        <p:spPr>
          <a:xfrm>
            <a:off x="599303" y="2406222"/>
            <a:ext cx="10975381" cy="4001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smtClean="0">
                <a:solidFill>
                  <a:srgbClr val="000000"/>
                </a:solidFill>
                <a:latin typeface="Consolas" panose="020B0609020204030204" pitchFamily="49" charset="0"/>
              </a:rPr>
              <a:t>python3 install </a:t>
            </a:r>
            <a:r>
              <a:rPr lang="en-US" altLang="zh-CN" sz="2000">
                <a:solidFill>
                  <a:srgbClr val="000000"/>
                </a:solidFill>
                <a:latin typeface="Consolas" panose="020B0609020204030204" pitchFamily="49" charset="0"/>
              </a:rPr>
              <a:t>--</a:t>
            </a:r>
            <a:r>
              <a:rPr lang="en-US" altLang="zh-CN" sz="2000" smtClean="0">
                <a:solidFill>
                  <a:srgbClr val="000000"/>
                </a:solidFill>
                <a:latin typeface="Consolas" panose="020B0609020204030204" pitchFamily="49" charset="0"/>
              </a:rPr>
              <a:t>user &lt;packagename&gt;</a:t>
            </a:r>
            <a:endParaRPr lang="en-US" altLang="zh-CN" sz="2000">
              <a:solidFill>
                <a:srgbClr val="000000"/>
              </a:solidFill>
              <a:latin typeface="Consolas" panose="020B0609020204030204" pitchFamily="49" charset="0"/>
            </a:endParaRPr>
          </a:p>
        </p:txBody>
      </p:sp>
      <p:sp>
        <p:nvSpPr>
          <p:cNvPr id="7" name="矩形 6"/>
          <p:cNvSpPr/>
          <p:nvPr/>
        </p:nvSpPr>
        <p:spPr>
          <a:xfrm>
            <a:off x="599302" y="2947614"/>
            <a:ext cx="10975381" cy="2246769"/>
          </a:xfrm>
          <a:prstGeom prst="rect">
            <a:avLst/>
          </a:prstGeom>
        </p:spPr>
        <p:txBody>
          <a:bodyPr wrap="square">
            <a:spAutoFit/>
          </a:bodyPr>
          <a:lstStyle/>
          <a:p>
            <a:r>
              <a:rPr lang="zh-CN" altLang="en-US" sz="2000"/>
              <a:t>在</a:t>
            </a:r>
            <a:r>
              <a:rPr lang="en-US" altLang="zh-CN" sz="2000"/>
              <a:t>sys.path</a:t>
            </a:r>
            <a:r>
              <a:rPr lang="zh-CN" altLang="en-US" sz="2000"/>
              <a:t>中用户的“</a:t>
            </a:r>
            <a:r>
              <a:rPr lang="en-US" altLang="zh-CN" sz="2000"/>
              <a:t>site-packages”</a:t>
            </a:r>
            <a:r>
              <a:rPr lang="zh-CN" altLang="en-US" sz="2000"/>
              <a:t>目录位于系统的“</a:t>
            </a:r>
            <a:r>
              <a:rPr lang="en-US" altLang="zh-CN" sz="2000"/>
              <a:t>site-packages”</a:t>
            </a:r>
            <a:r>
              <a:rPr lang="zh-CN" altLang="en-US" sz="2000"/>
              <a:t>目录之前。 </a:t>
            </a:r>
            <a:r>
              <a:rPr lang="zh-CN" altLang="en-US" sz="2000" smtClean="0"/>
              <a:t>因此安装</a:t>
            </a:r>
            <a:r>
              <a:rPr lang="zh-CN" altLang="en-US" sz="2000"/>
              <a:t>在里面的包就比系统已安装的包优先级高 （尽管并不总是这样，要取决于第三方包管理器，比如</a:t>
            </a:r>
            <a:r>
              <a:rPr lang="en-US" altLang="zh-CN" sz="2000"/>
              <a:t>distribute</a:t>
            </a:r>
            <a:r>
              <a:rPr lang="zh-CN" altLang="en-US" sz="2000"/>
              <a:t>或</a:t>
            </a:r>
            <a:r>
              <a:rPr lang="en-US" altLang="zh-CN" sz="2000"/>
              <a:t>pip</a:t>
            </a:r>
            <a:r>
              <a:rPr lang="zh-CN" altLang="en-US" sz="2000"/>
              <a:t>）</a:t>
            </a:r>
            <a:r>
              <a:rPr lang="zh-CN" altLang="en-US" sz="2000" smtClean="0"/>
              <a:t>。</a:t>
            </a:r>
            <a:endParaRPr lang="en-US" altLang="zh-CN" sz="2000" smtClean="0"/>
          </a:p>
          <a:p>
            <a:endParaRPr lang="en-US" altLang="zh-CN" sz="2000"/>
          </a:p>
          <a:p>
            <a:r>
              <a:rPr lang="zh-CN" altLang="en-US" sz="2000"/>
              <a:t>通常包会被安装到系统的</a:t>
            </a:r>
            <a:r>
              <a:rPr lang="en-US" altLang="zh-CN" sz="2000"/>
              <a:t>site-packages</a:t>
            </a:r>
            <a:r>
              <a:rPr lang="zh-CN" altLang="en-US" sz="2000"/>
              <a:t>目录中去，路径类似“</a:t>
            </a:r>
            <a:r>
              <a:rPr lang="en-US" altLang="zh-CN" sz="2000"/>
              <a:t>/usr/local/lib/python3.3/site-packages”</a:t>
            </a:r>
            <a:r>
              <a:rPr lang="zh-CN" altLang="en-US" sz="2000"/>
              <a:t>。 不过，这样做需要有管理员权限并且使用</a:t>
            </a:r>
            <a:r>
              <a:rPr lang="en-US" altLang="zh-CN" sz="2000"/>
              <a:t>sudo</a:t>
            </a:r>
            <a:r>
              <a:rPr lang="zh-CN" altLang="en-US" sz="2000"/>
              <a:t>命令。 就算你有这样的权限去执行命令，使用</a:t>
            </a:r>
            <a:r>
              <a:rPr lang="en-US" altLang="zh-CN" sz="2000"/>
              <a:t>sudo</a:t>
            </a:r>
            <a:r>
              <a:rPr lang="zh-CN" altLang="en-US" sz="2000"/>
              <a:t>去安装一个新的，可能没有被验证过的包有时候也不安全。</a:t>
            </a:r>
          </a:p>
        </p:txBody>
      </p:sp>
    </p:spTree>
    <p:extLst>
      <p:ext uri="{BB962C8B-B14F-4D97-AF65-F5344CB8AC3E}">
        <p14:creationId xmlns:p14="http://schemas.microsoft.com/office/powerpoint/2010/main" val="351245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创建新的</a:t>
            </a:r>
            <a:r>
              <a:rPr lang="en-US" altLang="zh-CN" smtClean="0"/>
              <a:t>Python</a:t>
            </a:r>
            <a:r>
              <a:rPr lang="zh-CN" altLang="en-US" smtClean="0"/>
              <a:t>环境</a:t>
            </a:r>
            <a:endParaRPr lang="zh-CN" altLang="en-US"/>
          </a:p>
        </p:txBody>
      </p:sp>
      <p:sp>
        <p:nvSpPr>
          <p:cNvPr id="3" name="文本框 2"/>
          <p:cNvSpPr txBox="1"/>
          <p:nvPr/>
        </p:nvSpPr>
        <p:spPr>
          <a:xfrm>
            <a:off x="553002" y="1425403"/>
            <a:ext cx="10975381" cy="4001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smtClean="0">
                <a:latin typeface="Consolas" panose="020B0609020204030204" pitchFamily="49" charset="0"/>
              </a:rPr>
              <a:t>python -m venv c:\path\to\myenv</a:t>
            </a:r>
            <a:endParaRPr lang="en-US" altLang="zh-CN" sz="2000">
              <a:latin typeface="Consolas" panose="020B0609020204030204" pitchFamily="49" charset="0"/>
            </a:endParaRPr>
          </a:p>
        </p:txBody>
      </p:sp>
      <p:sp>
        <p:nvSpPr>
          <p:cNvPr id="9" name="矩形 8"/>
          <p:cNvSpPr/>
          <p:nvPr/>
        </p:nvSpPr>
        <p:spPr>
          <a:xfrm>
            <a:off x="553002" y="955589"/>
            <a:ext cx="10882783" cy="400110"/>
          </a:xfrm>
          <a:prstGeom prst="rect">
            <a:avLst/>
          </a:prstGeom>
        </p:spPr>
        <p:txBody>
          <a:bodyPr wrap="square">
            <a:spAutoFit/>
          </a:bodyPr>
          <a:lstStyle/>
          <a:p>
            <a:r>
              <a:rPr lang="zh-CN" altLang="en-US" sz="2000" smtClean="0">
                <a:solidFill>
                  <a:srgbClr val="404040"/>
                </a:solidFill>
                <a:latin typeface="Lato"/>
              </a:rPr>
              <a:t>从</a:t>
            </a:r>
            <a:r>
              <a:rPr lang="en-US" altLang="zh-CN" sz="2000" smtClean="0">
                <a:solidFill>
                  <a:srgbClr val="404040"/>
                </a:solidFill>
                <a:latin typeface="Lato"/>
              </a:rPr>
              <a:t>3.6</a:t>
            </a:r>
            <a:r>
              <a:rPr lang="zh-CN" altLang="en-US" sz="2000" smtClean="0">
                <a:solidFill>
                  <a:srgbClr val="404040"/>
                </a:solidFill>
                <a:latin typeface="Lato"/>
              </a:rPr>
              <a:t>开始</a:t>
            </a:r>
            <a:r>
              <a:rPr lang="en-US" altLang="zh-CN" sz="2000" smtClean="0">
                <a:solidFill>
                  <a:srgbClr val="404040"/>
                </a:solidFill>
                <a:latin typeface="Lato"/>
              </a:rPr>
              <a:t>Python</a:t>
            </a:r>
            <a:r>
              <a:rPr lang="zh-CN" altLang="en-US" sz="2000" smtClean="0">
                <a:solidFill>
                  <a:srgbClr val="404040"/>
                </a:solidFill>
                <a:latin typeface="Lato"/>
              </a:rPr>
              <a:t>自带推荐的</a:t>
            </a:r>
            <a:r>
              <a:rPr lang="en-US" altLang="zh-CN" sz="2000" smtClean="0">
                <a:solidFill>
                  <a:srgbClr val="404040"/>
                </a:solidFill>
                <a:latin typeface="Lato"/>
              </a:rPr>
              <a:t>venv</a:t>
            </a:r>
            <a:r>
              <a:rPr lang="zh-CN" altLang="en-US" sz="2000" smtClean="0">
                <a:solidFill>
                  <a:srgbClr val="404040"/>
                </a:solidFill>
                <a:latin typeface="Lato"/>
              </a:rPr>
              <a:t>环境支持，使用一下命令创建一个新的环境</a:t>
            </a:r>
            <a:endParaRPr lang="zh-CN" altLang="en-US" sz="2000"/>
          </a:p>
        </p:txBody>
      </p:sp>
      <p:sp>
        <p:nvSpPr>
          <p:cNvPr id="10" name="文本框 9"/>
          <p:cNvSpPr txBox="1"/>
          <p:nvPr/>
        </p:nvSpPr>
        <p:spPr>
          <a:xfrm>
            <a:off x="553002" y="2572366"/>
            <a:ext cx="10975381" cy="4001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smtClean="0">
                <a:latin typeface="Consolas" panose="020B0609020204030204" pitchFamily="49" charset="0"/>
              </a:rPr>
              <a:t>c:\path\to\myenv\Scripts\activate.bat</a:t>
            </a:r>
          </a:p>
        </p:txBody>
      </p:sp>
      <p:sp>
        <p:nvSpPr>
          <p:cNvPr id="12" name="矩形 11"/>
          <p:cNvSpPr/>
          <p:nvPr/>
        </p:nvSpPr>
        <p:spPr>
          <a:xfrm>
            <a:off x="553002" y="2136191"/>
            <a:ext cx="10882783" cy="400110"/>
          </a:xfrm>
          <a:prstGeom prst="rect">
            <a:avLst/>
          </a:prstGeom>
        </p:spPr>
        <p:txBody>
          <a:bodyPr wrap="square">
            <a:spAutoFit/>
          </a:bodyPr>
          <a:lstStyle/>
          <a:p>
            <a:r>
              <a:rPr lang="zh-CN" altLang="en-US" sz="2000" smtClean="0">
                <a:solidFill>
                  <a:srgbClr val="404040"/>
                </a:solidFill>
                <a:latin typeface="Lato"/>
              </a:rPr>
              <a:t>执行新建环境（目录）中的</a:t>
            </a:r>
            <a:r>
              <a:rPr lang="en-US" altLang="zh-CN" sz="2000" smtClean="0">
                <a:solidFill>
                  <a:srgbClr val="404040"/>
                </a:solidFill>
                <a:latin typeface="Lato"/>
              </a:rPr>
              <a:t>activate</a:t>
            </a:r>
            <a:r>
              <a:rPr lang="zh-CN" altLang="en-US" sz="2000" smtClean="0">
                <a:solidFill>
                  <a:srgbClr val="404040"/>
                </a:solidFill>
                <a:latin typeface="Lato"/>
              </a:rPr>
              <a:t>脚本激活环境</a:t>
            </a:r>
            <a:endParaRPr lang="zh-CN" altLang="en-US" sz="2000"/>
          </a:p>
        </p:txBody>
      </p:sp>
      <p:sp>
        <p:nvSpPr>
          <p:cNvPr id="13" name="文本框 12"/>
          <p:cNvSpPr txBox="1"/>
          <p:nvPr/>
        </p:nvSpPr>
        <p:spPr>
          <a:xfrm>
            <a:off x="553002" y="3754897"/>
            <a:ext cx="10975381" cy="4001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smtClean="0">
                <a:latin typeface="Consolas" panose="020B0609020204030204" pitchFamily="49" charset="0"/>
              </a:rPr>
              <a:t>(myvenv) c:\path\to\myenv&gt; pip install ...</a:t>
            </a:r>
          </a:p>
        </p:txBody>
      </p:sp>
      <p:sp>
        <p:nvSpPr>
          <p:cNvPr id="14" name="矩形 13"/>
          <p:cNvSpPr/>
          <p:nvPr/>
        </p:nvSpPr>
        <p:spPr>
          <a:xfrm>
            <a:off x="553002" y="3318722"/>
            <a:ext cx="10882783" cy="400110"/>
          </a:xfrm>
          <a:prstGeom prst="rect">
            <a:avLst/>
          </a:prstGeom>
        </p:spPr>
        <p:txBody>
          <a:bodyPr wrap="square">
            <a:spAutoFit/>
          </a:bodyPr>
          <a:lstStyle/>
          <a:p>
            <a:r>
              <a:rPr lang="zh-CN" altLang="en-US" sz="2000" smtClean="0">
                <a:solidFill>
                  <a:srgbClr val="404040"/>
                </a:solidFill>
                <a:latin typeface="Lato"/>
              </a:rPr>
              <a:t>激活环境后所有的操作都隔离在</a:t>
            </a:r>
            <a:r>
              <a:rPr lang="en-US" altLang="zh-CN" sz="2000" smtClean="0">
                <a:solidFill>
                  <a:srgbClr val="404040"/>
                </a:solidFill>
                <a:latin typeface="Lato"/>
              </a:rPr>
              <a:t>myenv</a:t>
            </a:r>
            <a:r>
              <a:rPr lang="zh-CN" altLang="en-US" sz="2000">
                <a:solidFill>
                  <a:srgbClr val="404040"/>
                </a:solidFill>
                <a:latin typeface="Lato"/>
              </a:rPr>
              <a:t>环境（目录）下，不会影响系统其它的</a:t>
            </a:r>
            <a:r>
              <a:rPr lang="en-US" altLang="zh-CN" sz="2000" smtClean="0">
                <a:solidFill>
                  <a:srgbClr val="404040"/>
                </a:solidFill>
                <a:latin typeface="Lato"/>
              </a:rPr>
              <a:t>Python</a:t>
            </a:r>
            <a:r>
              <a:rPr lang="zh-CN" altLang="en-US" sz="2000" smtClean="0">
                <a:solidFill>
                  <a:srgbClr val="404040"/>
                </a:solidFill>
                <a:latin typeface="Lato"/>
              </a:rPr>
              <a:t>环境。</a:t>
            </a:r>
            <a:endParaRPr lang="zh-CN" altLang="en-US" sz="2000"/>
          </a:p>
        </p:txBody>
      </p:sp>
      <p:sp>
        <p:nvSpPr>
          <p:cNvPr id="17" name="文本框 16"/>
          <p:cNvSpPr txBox="1"/>
          <p:nvPr/>
        </p:nvSpPr>
        <p:spPr>
          <a:xfrm>
            <a:off x="553002" y="5504603"/>
            <a:ext cx="10975381" cy="4001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smtClean="0">
                <a:latin typeface="Consolas" panose="020B0609020204030204" pitchFamily="49" charset="0"/>
              </a:rPr>
              <a:t>(myvenv) c:\path\to\myenv&gt; deactivate</a:t>
            </a:r>
          </a:p>
        </p:txBody>
      </p:sp>
      <p:sp>
        <p:nvSpPr>
          <p:cNvPr id="18" name="矩形 17"/>
          <p:cNvSpPr/>
          <p:nvPr/>
        </p:nvSpPr>
        <p:spPr>
          <a:xfrm>
            <a:off x="553002" y="5068428"/>
            <a:ext cx="10882783" cy="400110"/>
          </a:xfrm>
          <a:prstGeom prst="rect">
            <a:avLst/>
          </a:prstGeom>
        </p:spPr>
        <p:txBody>
          <a:bodyPr wrap="square">
            <a:spAutoFit/>
          </a:bodyPr>
          <a:lstStyle/>
          <a:p>
            <a:r>
              <a:rPr lang="zh-CN" altLang="en-US" sz="2000" smtClean="0">
                <a:solidFill>
                  <a:srgbClr val="404040"/>
                </a:solidFill>
                <a:latin typeface="Lato"/>
              </a:rPr>
              <a:t>退出环境只需要输入 </a:t>
            </a:r>
            <a:r>
              <a:rPr lang="en-US" altLang="zh-CN" sz="2000" smtClean="0">
                <a:solidFill>
                  <a:srgbClr val="404040"/>
                </a:solidFill>
                <a:latin typeface="Lato"/>
              </a:rPr>
              <a:t>deactivate</a:t>
            </a:r>
            <a:endParaRPr lang="zh-CN" altLang="en-US" sz="2000"/>
          </a:p>
        </p:txBody>
      </p:sp>
    </p:spTree>
    <p:extLst>
      <p:ext uri="{BB962C8B-B14F-4D97-AF65-F5344CB8AC3E}">
        <p14:creationId xmlns:p14="http://schemas.microsoft.com/office/powerpoint/2010/main" val="2446265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创建新的</a:t>
            </a:r>
            <a:r>
              <a:rPr lang="en-US" altLang="zh-CN" smtClean="0"/>
              <a:t>Python</a:t>
            </a:r>
            <a:r>
              <a:rPr lang="zh-CN" altLang="en-US" smtClean="0"/>
              <a:t>环境</a:t>
            </a:r>
            <a:endParaRPr lang="zh-CN" altLang="en-US"/>
          </a:p>
        </p:txBody>
      </p:sp>
      <p:pic>
        <p:nvPicPr>
          <p:cNvPr id="3" name="图片 2"/>
          <p:cNvPicPr>
            <a:picLocks noChangeAspect="1"/>
          </p:cNvPicPr>
          <p:nvPr/>
        </p:nvPicPr>
        <p:blipFill>
          <a:blip r:embed="rId2"/>
          <a:stretch>
            <a:fillRect/>
          </a:stretch>
        </p:blipFill>
        <p:spPr>
          <a:xfrm>
            <a:off x="599303" y="1329655"/>
            <a:ext cx="11030659" cy="4853490"/>
          </a:xfrm>
          <a:prstGeom prst="rect">
            <a:avLst/>
          </a:prstGeom>
        </p:spPr>
      </p:pic>
      <p:sp>
        <p:nvSpPr>
          <p:cNvPr id="4" name="矩形 3"/>
          <p:cNvSpPr/>
          <p:nvPr/>
        </p:nvSpPr>
        <p:spPr>
          <a:xfrm>
            <a:off x="747179" y="929545"/>
            <a:ext cx="10882783" cy="400110"/>
          </a:xfrm>
          <a:prstGeom prst="rect">
            <a:avLst/>
          </a:prstGeom>
        </p:spPr>
        <p:txBody>
          <a:bodyPr wrap="square">
            <a:spAutoFit/>
          </a:bodyPr>
          <a:lstStyle/>
          <a:p>
            <a:r>
              <a:rPr lang="zh-CN" altLang="en-US" sz="2000" b="1" smtClean="0">
                <a:solidFill>
                  <a:srgbClr val="404040"/>
                </a:solidFill>
                <a:latin typeface="Lato"/>
              </a:rPr>
              <a:t>不同的操作系统平台执行的激活脚本不同</a:t>
            </a:r>
            <a:endParaRPr lang="zh-CN" altLang="en-US" sz="2000" b="1"/>
          </a:p>
        </p:txBody>
      </p:sp>
    </p:spTree>
    <p:extLst>
      <p:ext uri="{BB962C8B-B14F-4D97-AF65-F5344CB8AC3E}">
        <p14:creationId xmlns:p14="http://schemas.microsoft.com/office/powerpoint/2010/main" val="4067145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创建新的</a:t>
            </a:r>
            <a:r>
              <a:rPr lang="en-US" altLang="zh-CN" smtClean="0"/>
              <a:t>Python</a:t>
            </a:r>
            <a:r>
              <a:rPr lang="zh-CN" altLang="en-US" smtClean="0"/>
              <a:t>环境</a:t>
            </a:r>
            <a:endParaRPr lang="zh-CN" altLang="en-US"/>
          </a:p>
        </p:txBody>
      </p:sp>
      <p:sp>
        <p:nvSpPr>
          <p:cNvPr id="3" name="文本框 2"/>
          <p:cNvSpPr txBox="1"/>
          <p:nvPr/>
        </p:nvSpPr>
        <p:spPr>
          <a:xfrm>
            <a:off x="599302" y="1427830"/>
            <a:ext cx="10975381" cy="4001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smtClean="0">
                <a:latin typeface="Consolas" panose="020B0609020204030204" pitchFamily="49" charset="0"/>
              </a:rPr>
              <a:t>(myenv) pip freeze &gt;requirements.txt</a:t>
            </a:r>
            <a:endParaRPr lang="en-US" altLang="zh-CN" sz="2000">
              <a:latin typeface="Consolas" panose="020B0609020204030204" pitchFamily="49" charset="0"/>
            </a:endParaRPr>
          </a:p>
        </p:txBody>
      </p:sp>
      <p:sp>
        <p:nvSpPr>
          <p:cNvPr id="4" name="文本框 3"/>
          <p:cNvSpPr txBox="1"/>
          <p:nvPr/>
        </p:nvSpPr>
        <p:spPr>
          <a:xfrm>
            <a:off x="599302" y="5911063"/>
            <a:ext cx="10975381" cy="4001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smtClean="0">
                <a:latin typeface="Consolas" panose="020B0609020204030204" pitchFamily="49" charset="0"/>
              </a:rPr>
              <a:t>(newenv) pip install -r requirements.txt</a:t>
            </a:r>
            <a:endParaRPr lang="en-US" altLang="zh-CN" sz="2000">
              <a:latin typeface="Consolas" panose="020B0609020204030204" pitchFamily="49" charset="0"/>
            </a:endParaRPr>
          </a:p>
        </p:txBody>
      </p:sp>
      <p:sp>
        <p:nvSpPr>
          <p:cNvPr id="5" name="矩形 4"/>
          <p:cNvSpPr/>
          <p:nvPr/>
        </p:nvSpPr>
        <p:spPr>
          <a:xfrm>
            <a:off x="599302" y="5510953"/>
            <a:ext cx="9187130" cy="400110"/>
          </a:xfrm>
          <a:prstGeom prst="rect">
            <a:avLst/>
          </a:prstGeom>
        </p:spPr>
        <p:txBody>
          <a:bodyPr wrap="none">
            <a:spAutoFit/>
          </a:bodyPr>
          <a:lstStyle/>
          <a:p>
            <a:r>
              <a:rPr lang="zh-CN" altLang="en-US" sz="2000" b="1" smtClean="0">
                <a:solidFill>
                  <a:srgbClr val="404040"/>
                </a:solidFill>
                <a:latin typeface="-apple-system"/>
              </a:rPr>
              <a:t>在新的开发环境，也是先创建环境，然后在新环境中安装</a:t>
            </a:r>
            <a:r>
              <a:rPr lang="en-US" altLang="zh-CN" sz="2000" b="1">
                <a:solidFill>
                  <a:srgbClr val="404040"/>
                </a:solidFill>
                <a:latin typeface="-apple-system"/>
              </a:rPr>
              <a:t>requirements.txt</a:t>
            </a:r>
            <a:r>
              <a:rPr lang="zh-CN" altLang="en-US" sz="2000" b="1">
                <a:solidFill>
                  <a:srgbClr val="404040"/>
                </a:solidFill>
                <a:latin typeface="-apple-system"/>
              </a:rPr>
              <a:t>依赖</a:t>
            </a:r>
            <a:endParaRPr lang="zh-CN" altLang="en-US" sz="2000" b="1" i="0">
              <a:solidFill>
                <a:srgbClr val="404040"/>
              </a:solidFill>
              <a:effectLst/>
              <a:latin typeface="-apple-system"/>
            </a:endParaRPr>
          </a:p>
        </p:txBody>
      </p:sp>
      <p:sp>
        <p:nvSpPr>
          <p:cNvPr id="6" name="矩形 5"/>
          <p:cNvSpPr/>
          <p:nvPr/>
        </p:nvSpPr>
        <p:spPr>
          <a:xfrm>
            <a:off x="599302" y="1027720"/>
            <a:ext cx="8161209" cy="400110"/>
          </a:xfrm>
          <a:prstGeom prst="rect">
            <a:avLst/>
          </a:prstGeom>
        </p:spPr>
        <p:txBody>
          <a:bodyPr wrap="none">
            <a:spAutoFit/>
          </a:bodyPr>
          <a:lstStyle/>
          <a:p>
            <a:r>
              <a:rPr lang="zh-CN" altLang="en-US" sz="2000" b="1" smtClean="0">
                <a:solidFill>
                  <a:srgbClr val="404040"/>
                </a:solidFill>
                <a:latin typeface="-apple-system"/>
              </a:rPr>
              <a:t>在当前的开发环境锁定依赖包及其版本，并存入</a:t>
            </a:r>
            <a:r>
              <a:rPr lang="en-US" altLang="zh-CN" sz="2000" b="1" smtClean="0">
                <a:solidFill>
                  <a:srgbClr val="404040"/>
                </a:solidFill>
                <a:latin typeface="-apple-system"/>
              </a:rPr>
              <a:t>requirements.txt</a:t>
            </a:r>
            <a:r>
              <a:rPr lang="zh-CN" altLang="en-US" sz="2000" b="1">
                <a:solidFill>
                  <a:srgbClr val="404040"/>
                </a:solidFill>
                <a:latin typeface="-apple-system"/>
              </a:rPr>
              <a:t>文件</a:t>
            </a:r>
            <a:endParaRPr lang="zh-CN" altLang="en-US" sz="2000" b="1" i="0">
              <a:solidFill>
                <a:srgbClr val="404040"/>
              </a:solidFill>
              <a:effectLst/>
              <a:latin typeface="-apple-system"/>
            </a:endParaRPr>
          </a:p>
        </p:txBody>
      </p:sp>
      <p:sp>
        <p:nvSpPr>
          <p:cNvPr id="7" name="文本框 6"/>
          <p:cNvSpPr txBox="1"/>
          <p:nvPr/>
        </p:nvSpPr>
        <p:spPr>
          <a:xfrm>
            <a:off x="599302" y="2438340"/>
            <a:ext cx="10975381" cy="2862322"/>
          </a:xfrm>
          <a:prstGeom prst="rect">
            <a:avLst/>
          </a:prstGeom>
          <a:solidFill>
            <a:schemeClr val="accent4">
              <a:lumMod val="20000"/>
              <a:lumOff val="80000"/>
            </a:schemeClr>
          </a:solidFill>
          <a:ln>
            <a:solidFill>
              <a:schemeClr val="tx1"/>
            </a:solidFill>
          </a:ln>
        </p:spPr>
        <p:txBody>
          <a:bodyPr wrap="square" rtlCol="0">
            <a:spAutoFit/>
          </a:bodyPr>
          <a:lstStyle/>
          <a:p>
            <a:r>
              <a:rPr lang="en-US" altLang="zh-CN" sz="2000">
                <a:latin typeface="Consolas" panose="020B0609020204030204" pitchFamily="49" charset="0"/>
              </a:rPr>
              <a:t>aioconsole==0.3.0</a:t>
            </a:r>
          </a:p>
          <a:p>
            <a:r>
              <a:rPr lang="en-US" altLang="zh-CN" sz="2000">
                <a:latin typeface="Consolas" panose="020B0609020204030204" pitchFamily="49" charset="0"/>
              </a:rPr>
              <a:t>aiofiles==0.4.0</a:t>
            </a:r>
          </a:p>
          <a:p>
            <a:r>
              <a:rPr lang="en-US" altLang="zh-CN" sz="2000">
                <a:latin typeface="Consolas" panose="020B0609020204030204" pitchFamily="49" charset="0"/>
              </a:rPr>
              <a:t>aiohttp==3.6.2</a:t>
            </a:r>
          </a:p>
          <a:p>
            <a:r>
              <a:rPr lang="en-US" altLang="zh-CN" sz="2000">
                <a:latin typeface="Consolas" panose="020B0609020204030204" pitchFamily="49" charset="0"/>
              </a:rPr>
              <a:t>aiojobs==0.2.2</a:t>
            </a:r>
          </a:p>
          <a:p>
            <a:r>
              <a:rPr lang="en-US" altLang="zh-CN" sz="2000">
                <a:latin typeface="Consolas" panose="020B0609020204030204" pitchFamily="49" charset="0"/>
              </a:rPr>
              <a:t>aiolimiter==1.0.0b1</a:t>
            </a:r>
          </a:p>
          <a:p>
            <a:r>
              <a:rPr lang="en-US" altLang="zh-CN" sz="2000">
                <a:latin typeface="Consolas" panose="020B0609020204030204" pitchFamily="49" charset="0"/>
              </a:rPr>
              <a:t>aiomysql==0.0.20</a:t>
            </a:r>
          </a:p>
          <a:p>
            <a:r>
              <a:rPr lang="en-US" altLang="zh-CN" sz="2000">
                <a:latin typeface="Consolas" panose="020B0609020204030204" pitchFamily="49" charset="0"/>
              </a:rPr>
              <a:t>aioodbc==0.3.3</a:t>
            </a:r>
          </a:p>
          <a:p>
            <a:r>
              <a:rPr lang="en-US" altLang="zh-CN" sz="2000">
                <a:latin typeface="Consolas" panose="020B0609020204030204" pitchFamily="49" charset="0"/>
              </a:rPr>
              <a:t>aiosqlite==0.16.0</a:t>
            </a:r>
          </a:p>
          <a:p>
            <a:r>
              <a:rPr lang="en-US" altLang="zh-CN" sz="2000">
                <a:latin typeface="Consolas" panose="020B0609020204030204" pitchFamily="49" charset="0"/>
              </a:rPr>
              <a:t>aiosqlite3==</a:t>
            </a:r>
            <a:r>
              <a:rPr lang="en-US" altLang="zh-CN" sz="2000" smtClean="0">
                <a:latin typeface="Consolas" panose="020B0609020204030204" pitchFamily="49" charset="0"/>
              </a:rPr>
              <a:t>0.3.0</a:t>
            </a:r>
            <a:endParaRPr lang="en-US" altLang="zh-CN" sz="2000">
              <a:latin typeface="Consolas" panose="020B0609020204030204" pitchFamily="49" charset="0"/>
            </a:endParaRPr>
          </a:p>
        </p:txBody>
      </p:sp>
      <p:sp>
        <p:nvSpPr>
          <p:cNvPr id="8" name="矩形 7"/>
          <p:cNvSpPr/>
          <p:nvPr/>
        </p:nvSpPr>
        <p:spPr>
          <a:xfrm>
            <a:off x="599301" y="2026541"/>
            <a:ext cx="4826962" cy="400110"/>
          </a:xfrm>
          <a:prstGeom prst="rect">
            <a:avLst/>
          </a:prstGeom>
        </p:spPr>
        <p:txBody>
          <a:bodyPr wrap="none">
            <a:spAutoFit/>
          </a:bodyPr>
          <a:lstStyle/>
          <a:p>
            <a:r>
              <a:rPr lang="en-US" altLang="zh-CN" sz="2000" b="1" smtClean="0">
                <a:solidFill>
                  <a:srgbClr val="404040"/>
                </a:solidFill>
                <a:latin typeface="-apple-system"/>
              </a:rPr>
              <a:t>requirements.txt</a:t>
            </a:r>
            <a:r>
              <a:rPr lang="zh-CN" altLang="en-US" sz="2000" b="1" smtClean="0">
                <a:solidFill>
                  <a:srgbClr val="404040"/>
                </a:solidFill>
                <a:latin typeface="-apple-system"/>
              </a:rPr>
              <a:t>文件内容类似如下文本</a:t>
            </a:r>
            <a:endParaRPr lang="zh-CN" altLang="en-US" sz="2000" b="1" i="0">
              <a:solidFill>
                <a:srgbClr val="404040"/>
              </a:solidFill>
              <a:effectLst/>
              <a:latin typeface="-apple-system"/>
            </a:endParaRPr>
          </a:p>
        </p:txBody>
      </p:sp>
    </p:spTree>
    <p:extLst>
      <p:ext uri="{BB962C8B-B14F-4D97-AF65-F5344CB8AC3E}">
        <p14:creationId xmlns:p14="http://schemas.microsoft.com/office/powerpoint/2010/main" val="2145355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分发包</a:t>
            </a:r>
            <a:endParaRPr lang="zh-CN" altLang="en-US"/>
          </a:p>
        </p:txBody>
      </p:sp>
      <p:sp>
        <p:nvSpPr>
          <p:cNvPr id="3" name="矩形 2"/>
          <p:cNvSpPr/>
          <p:nvPr/>
        </p:nvSpPr>
        <p:spPr>
          <a:xfrm>
            <a:off x="599302" y="849168"/>
            <a:ext cx="10882783" cy="707886"/>
          </a:xfrm>
          <a:prstGeom prst="rect">
            <a:avLst/>
          </a:prstGeom>
        </p:spPr>
        <p:txBody>
          <a:bodyPr wrap="square">
            <a:spAutoFit/>
          </a:bodyPr>
          <a:lstStyle/>
          <a:p>
            <a:r>
              <a:rPr lang="zh-CN" altLang="en-US" sz="2000" smtClean="0">
                <a:solidFill>
                  <a:srgbClr val="404040"/>
                </a:solidFill>
                <a:latin typeface="Lato"/>
              </a:rPr>
              <a:t>如果想</a:t>
            </a:r>
            <a:r>
              <a:rPr lang="zh-CN" altLang="en-US" sz="2000">
                <a:solidFill>
                  <a:srgbClr val="404040"/>
                </a:solidFill>
                <a:latin typeface="Lato"/>
              </a:rPr>
              <a:t>分发你的代码，第一件事就是给它一个唯一的名字，并且清理它的目录结构。 例如，一个典型的函数库包会类似下面这样：</a:t>
            </a:r>
            <a:endParaRPr lang="zh-CN" altLang="en-US" sz="2000"/>
          </a:p>
        </p:txBody>
      </p:sp>
      <p:sp>
        <p:nvSpPr>
          <p:cNvPr id="4" name="文本框 3"/>
          <p:cNvSpPr txBox="1"/>
          <p:nvPr/>
        </p:nvSpPr>
        <p:spPr>
          <a:xfrm>
            <a:off x="599302" y="1672801"/>
            <a:ext cx="10975381" cy="4708981"/>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latin typeface="Consolas" panose="020B0609020204030204" pitchFamily="49" charset="0"/>
              </a:rPr>
              <a:t>projectname/</a:t>
            </a:r>
          </a:p>
          <a:p>
            <a:r>
              <a:rPr lang="en-US" altLang="zh-CN" sz="2000">
                <a:latin typeface="Consolas" panose="020B0609020204030204" pitchFamily="49" charset="0"/>
              </a:rPr>
              <a:t>    README.txt</a:t>
            </a:r>
          </a:p>
          <a:p>
            <a:r>
              <a:rPr lang="en-US" altLang="zh-CN" sz="2000">
                <a:latin typeface="Consolas" panose="020B0609020204030204" pitchFamily="49" charset="0"/>
              </a:rPr>
              <a:t>    Doc/</a:t>
            </a:r>
          </a:p>
          <a:p>
            <a:r>
              <a:rPr lang="en-US" altLang="zh-CN" sz="2000">
                <a:latin typeface="Consolas" panose="020B0609020204030204" pitchFamily="49" charset="0"/>
              </a:rPr>
              <a:t>        documentation.txt</a:t>
            </a:r>
          </a:p>
          <a:p>
            <a:r>
              <a:rPr lang="en-US" altLang="zh-CN" sz="2000">
                <a:latin typeface="Consolas" panose="020B0609020204030204" pitchFamily="49" charset="0"/>
              </a:rPr>
              <a:t>    projectname/</a:t>
            </a:r>
          </a:p>
          <a:p>
            <a:r>
              <a:rPr lang="en-US" altLang="zh-CN" sz="2000">
                <a:latin typeface="Consolas" panose="020B0609020204030204" pitchFamily="49" charset="0"/>
              </a:rPr>
              <a:t>        __init__.py</a:t>
            </a:r>
          </a:p>
          <a:p>
            <a:r>
              <a:rPr lang="en-US" altLang="zh-CN" sz="2000">
                <a:latin typeface="Consolas" panose="020B0609020204030204" pitchFamily="49" charset="0"/>
              </a:rPr>
              <a:t>        foo.py</a:t>
            </a:r>
          </a:p>
          <a:p>
            <a:r>
              <a:rPr lang="en-US" altLang="zh-CN" sz="2000">
                <a:latin typeface="Consolas" panose="020B0609020204030204" pitchFamily="49" charset="0"/>
              </a:rPr>
              <a:t>        bar.py</a:t>
            </a:r>
          </a:p>
          <a:p>
            <a:r>
              <a:rPr lang="en-US" altLang="zh-CN" sz="2000">
                <a:latin typeface="Consolas" panose="020B0609020204030204" pitchFamily="49" charset="0"/>
              </a:rPr>
              <a:t>        utils/</a:t>
            </a:r>
          </a:p>
          <a:p>
            <a:r>
              <a:rPr lang="en-US" altLang="zh-CN" sz="2000">
                <a:latin typeface="Consolas" panose="020B0609020204030204" pitchFamily="49" charset="0"/>
              </a:rPr>
              <a:t>            __init__.py</a:t>
            </a:r>
          </a:p>
          <a:p>
            <a:r>
              <a:rPr lang="en-US" altLang="zh-CN" sz="2000">
                <a:latin typeface="Consolas" panose="020B0609020204030204" pitchFamily="49" charset="0"/>
              </a:rPr>
              <a:t>            spam.py</a:t>
            </a:r>
          </a:p>
          <a:p>
            <a:r>
              <a:rPr lang="en-US" altLang="zh-CN" sz="2000">
                <a:latin typeface="Consolas" panose="020B0609020204030204" pitchFamily="49" charset="0"/>
              </a:rPr>
              <a:t>            grok.py</a:t>
            </a:r>
          </a:p>
          <a:p>
            <a:r>
              <a:rPr lang="en-US" altLang="zh-CN" sz="2000">
                <a:latin typeface="Consolas" panose="020B0609020204030204" pitchFamily="49" charset="0"/>
              </a:rPr>
              <a:t>    examples/</a:t>
            </a:r>
          </a:p>
          <a:p>
            <a:r>
              <a:rPr lang="en-US" altLang="zh-CN" sz="2000">
                <a:latin typeface="Consolas" panose="020B0609020204030204" pitchFamily="49" charset="0"/>
              </a:rPr>
              <a:t>        helloworld.py</a:t>
            </a:r>
          </a:p>
          <a:p>
            <a:r>
              <a:rPr lang="en-US" altLang="zh-CN" sz="2000">
                <a:latin typeface="Consolas" panose="020B0609020204030204" pitchFamily="49" charset="0"/>
              </a:rPr>
              <a:t>        ...</a:t>
            </a:r>
          </a:p>
        </p:txBody>
      </p:sp>
    </p:spTree>
    <p:extLst>
      <p:ext uri="{BB962C8B-B14F-4D97-AF65-F5344CB8AC3E}">
        <p14:creationId xmlns:p14="http://schemas.microsoft.com/office/powerpoint/2010/main" val="661923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分发包</a:t>
            </a:r>
            <a:endParaRPr lang="zh-CN" altLang="en-US"/>
          </a:p>
        </p:txBody>
      </p:sp>
      <p:sp>
        <p:nvSpPr>
          <p:cNvPr id="4" name="矩形 3"/>
          <p:cNvSpPr/>
          <p:nvPr/>
        </p:nvSpPr>
        <p:spPr>
          <a:xfrm>
            <a:off x="599303" y="955589"/>
            <a:ext cx="10871208" cy="400110"/>
          </a:xfrm>
          <a:prstGeom prst="rect">
            <a:avLst/>
          </a:prstGeom>
        </p:spPr>
        <p:txBody>
          <a:bodyPr wrap="square">
            <a:spAutoFit/>
          </a:bodyPr>
          <a:lstStyle/>
          <a:p>
            <a:r>
              <a:rPr lang="zh-CN" altLang="en-US" sz="2000"/>
              <a:t>要让你的包可以发布出去，</a:t>
            </a:r>
            <a:r>
              <a:rPr lang="zh-CN" altLang="en-US" sz="2000" smtClean="0"/>
              <a:t>首先要</a:t>
            </a:r>
            <a:r>
              <a:rPr lang="zh-CN" altLang="en-US" sz="2000"/>
              <a:t>编写一个 </a:t>
            </a:r>
            <a:r>
              <a:rPr lang="en-US" altLang="zh-CN" sz="2000"/>
              <a:t>setup.py </a:t>
            </a:r>
            <a:r>
              <a:rPr lang="zh-CN" altLang="en-US" sz="2000"/>
              <a:t>，类似下面这样</a:t>
            </a:r>
            <a:r>
              <a:rPr lang="zh-CN" altLang="en-US" sz="2000" smtClean="0"/>
              <a:t>：</a:t>
            </a:r>
            <a:endParaRPr lang="zh-CN" altLang="en-US" sz="2000"/>
          </a:p>
        </p:txBody>
      </p:sp>
      <p:sp>
        <p:nvSpPr>
          <p:cNvPr id="5" name="文本框 4"/>
          <p:cNvSpPr txBox="1"/>
          <p:nvPr/>
        </p:nvSpPr>
        <p:spPr>
          <a:xfrm>
            <a:off x="599303" y="1355699"/>
            <a:ext cx="10975381" cy="3170099"/>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setup.py</a:t>
            </a:r>
            <a:endParaRPr lang="en-US" altLang="zh-CN" sz="2000">
              <a:solidFill>
                <a:srgbClr val="000000"/>
              </a:solidFill>
              <a:latin typeface="Consolas" panose="020B0609020204030204" pitchFamily="49" charset="0"/>
            </a:endParaRPr>
          </a:p>
          <a:p>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distutils.core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setup</a:t>
            </a:r>
          </a:p>
          <a:p>
            <a:r>
              <a:rPr lang="en-US" altLang="zh-CN" sz="2000">
                <a:solidFill>
                  <a:srgbClr val="000000"/>
                </a:solidFill>
                <a:latin typeface="Consolas" panose="020B0609020204030204" pitchFamily="49" charset="0"/>
              </a:rPr>
              <a:t/>
            </a:r>
            <a:br>
              <a:rPr lang="en-US" altLang="zh-CN" sz="2000">
                <a:solidFill>
                  <a:srgbClr val="000000"/>
                </a:solidFill>
                <a:latin typeface="Consolas" panose="020B0609020204030204" pitchFamily="49" charset="0"/>
              </a:rPr>
            </a:br>
            <a:r>
              <a:rPr lang="en-US" altLang="zh-CN" sz="2000">
                <a:solidFill>
                  <a:srgbClr val="000000"/>
                </a:solidFill>
                <a:latin typeface="Consolas" panose="020B0609020204030204" pitchFamily="49" charset="0"/>
              </a:rPr>
              <a:t>setup(</a:t>
            </a:r>
            <a:r>
              <a:rPr lang="en-US" altLang="zh-CN" sz="2000">
                <a:solidFill>
                  <a:srgbClr val="001080"/>
                </a:solidFill>
                <a:latin typeface="Consolas" panose="020B0609020204030204" pitchFamily="49" charset="0"/>
              </a:rPr>
              <a:t>name</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'projectname'</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001080"/>
                </a:solidFill>
                <a:latin typeface="Consolas" panose="020B0609020204030204" pitchFamily="49" charset="0"/>
              </a:rPr>
              <a:t>version</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'1.0'</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001080"/>
                </a:solidFill>
                <a:latin typeface="Consolas" panose="020B0609020204030204" pitchFamily="49" charset="0"/>
              </a:rPr>
              <a:t>author</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'Your Name'</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001080"/>
                </a:solidFill>
                <a:latin typeface="Consolas" panose="020B0609020204030204" pitchFamily="49" charset="0"/>
              </a:rPr>
              <a:t>author_email</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'you@youraddress.com'</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001080"/>
                </a:solidFill>
                <a:latin typeface="Consolas" panose="020B0609020204030204" pitchFamily="49" charset="0"/>
              </a:rPr>
              <a:t>url</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'http://www.you.com/projectname'</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001080"/>
                </a:solidFill>
                <a:latin typeface="Consolas" panose="020B0609020204030204" pitchFamily="49" charset="0"/>
              </a:rPr>
              <a:t>packages</a:t>
            </a:r>
            <a:r>
              <a:rPr lang="en-US" altLang="zh-CN" sz="2000">
                <a:solidFill>
                  <a:srgbClr val="000000"/>
                </a:solidFill>
                <a:latin typeface="Consolas" panose="020B0609020204030204" pitchFamily="49" charset="0"/>
              </a:rPr>
              <a:t>=[</a:t>
            </a:r>
            <a:r>
              <a:rPr lang="en-US" altLang="zh-CN" sz="2000">
                <a:solidFill>
                  <a:srgbClr val="A31515"/>
                </a:solidFill>
                <a:latin typeface="Consolas" panose="020B0609020204030204" pitchFamily="49" charset="0"/>
              </a:rPr>
              <a:t>'projectname'</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'projectname.utils'</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a:t>
            </a:r>
            <a:endParaRPr lang="en-US" altLang="zh-CN" sz="2000" b="0">
              <a:solidFill>
                <a:srgbClr val="000000"/>
              </a:solidFill>
              <a:effectLst/>
              <a:latin typeface="Consolas" panose="020B0609020204030204" pitchFamily="49" charset="0"/>
            </a:endParaRPr>
          </a:p>
        </p:txBody>
      </p:sp>
      <p:sp>
        <p:nvSpPr>
          <p:cNvPr id="6" name="矩形 5"/>
          <p:cNvSpPr/>
          <p:nvPr/>
        </p:nvSpPr>
        <p:spPr>
          <a:xfrm>
            <a:off x="599302" y="4668814"/>
            <a:ext cx="10975381" cy="400110"/>
          </a:xfrm>
          <a:prstGeom prst="rect">
            <a:avLst/>
          </a:prstGeom>
        </p:spPr>
        <p:txBody>
          <a:bodyPr wrap="square">
            <a:spAutoFit/>
          </a:bodyPr>
          <a:lstStyle/>
          <a:p>
            <a:r>
              <a:rPr lang="zh-CN" altLang="en-US" sz="2000"/>
              <a:t>确保 </a:t>
            </a:r>
            <a:r>
              <a:rPr lang="en-US" altLang="zh-CN" sz="2000"/>
              <a:t>setup.py </a:t>
            </a:r>
            <a:r>
              <a:rPr lang="zh-CN" altLang="en-US" sz="2000" smtClean="0"/>
              <a:t>文件</a:t>
            </a:r>
            <a:r>
              <a:rPr lang="zh-CN" altLang="en-US" sz="2000"/>
              <a:t>放</a:t>
            </a:r>
            <a:r>
              <a:rPr lang="zh-CN" altLang="en-US" sz="2000" smtClean="0"/>
              <a:t>在包</a:t>
            </a:r>
            <a:r>
              <a:rPr lang="zh-CN" altLang="en-US" sz="2000"/>
              <a:t>的最顶级目录中。 </a:t>
            </a:r>
            <a:r>
              <a:rPr lang="zh-CN" altLang="en-US" sz="2000" smtClean="0"/>
              <a:t>执行如下命令</a:t>
            </a:r>
            <a:r>
              <a:rPr lang="zh-CN" altLang="en-US" sz="2000"/>
              <a:t>来创建一个源码分发包了：</a:t>
            </a:r>
          </a:p>
        </p:txBody>
      </p:sp>
      <p:sp>
        <p:nvSpPr>
          <p:cNvPr id="7" name="文本框 6"/>
          <p:cNvSpPr txBox="1"/>
          <p:nvPr/>
        </p:nvSpPr>
        <p:spPr>
          <a:xfrm>
            <a:off x="599302" y="5068924"/>
            <a:ext cx="10975381" cy="4001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 bash python3 setup.py sdist</a:t>
            </a:r>
            <a:endParaRPr lang="en-US" altLang="zh-CN" sz="2000" b="0">
              <a:solidFill>
                <a:srgbClr val="000000"/>
              </a:solidFill>
              <a:effectLst/>
              <a:latin typeface="Consolas" panose="020B0609020204030204" pitchFamily="49" charset="0"/>
            </a:endParaRPr>
          </a:p>
        </p:txBody>
      </p:sp>
      <p:sp>
        <p:nvSpPr>
          <p:cNvPr id="8" name="矩形 7"/>
          <p:cNvSpPr/>
          <p:nvPr/>
        </p:nvSpPr>
        <p:spPr>
          <a:xfrm>
            <a:off x="599301" y="5653455"/>
            <a:ext cx="10975381" cy="707886"/>
          </a:xfrm>
          <a:prstGeom prst="rect">
            <a:avLst/>
          </a:prstGeom>
        </p:spPr>
        <p:txBody>
          <a:bodyPr wrap="square">
            <a:spAutoFit/>
          </a:bodyPr>
          <a:lstStyle/>
          <a:p>
            <a:r>
              <a:rPr lang="zh-CN" altLang="en-US" sz="2000" smtClean="0"/>
              <a:t>会</a:t>
            </a:r>
            <a:r>
              <a:rPr lang="zh-CN" altLang="en-US" sz="2000"/>
              <a:t>创建一个文件比如”</a:t>
            </a:r>
            <a:r>
              <a:rPr lang="en-US" altLang="zh-CN" sz="2000"/>
              <a:t>projectname-1.0.zip” </a:t>
            </a:r>
            <a:r>
              <a:rPr lang="zh-CN" altLang="en-US" sz="2000"/>
              <a:t>或 “</a:t>
            </a:r>
            <a:r>
              <a:rPr lang="en-US" altLang="zh-CN" sz="2000"/>
              <a:t>projectname-1.0.tar.gz”, </a:t>
            </a:r>
            <a:r>
              <a:rPr lang="zh-CN" altLang="en-US" sz="2000"/>
              <a:t>具体依赖于你的系统平台。如果一切正常， 这个文件就可以发送给别人使用或者上传至 </a:t>
            </a:r>
            <a:r>
              <a:rPr lang="en-US" altLang="zh-CN" sz="2000"/>
              <a:t>Python Package Index</a:t>
            </a:r>
            <a:r>
              <a:rPr lang="en-US" altLang="zh-CN" sz="2000" smtClean="0"/>
              <a:t>.</a:t>
            </a:r>
            <a:endParaRPr lang="en-US" altLang="zh-CN" sz="2000"/>
          </a:p>
        </p:txBody>
      </p:sp>
    </p:spTree>
    <p:extLst>
      <p:ext uri="{BB962C8B-B14F-4D97-AF65-F5344CB8AC3E}">
        <p14:creationId xmlns:p14="http://schemas.microsoft.com/office/powerpoint/2010/main" val="3124096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结束</a:t>
            </a: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3424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包管理器 </a:t>
            </a:r>
            <a:r>
              <a:rPr lang="en-US" altLang="zh-CN" smtClean="0"/>
              <a:t>pip</a:t>
            </a:r>
            <a:endParaRPr lang="zh-CN" altLang="en-US"/>
          </a:p>
        </p:txBody>
      </p:sp>
      <p:sp>
        <p:nvSpPr>
          <p:cNvPr id="3" name="内容占位符 2"/>
          <p:cNvSpPr>
            <a:spLocks noGrp="1"/>
          </p:cNvSpPr>
          <p:nvPr>
            <p:ph idx="1"/>
          </p:nvPr>
        </p:nvSpPr>
        <p:spPr/>
        <p:txBody>
          <a:bodyPr/>
          <a:lstStyle/>
          <a:p>
            <a:r>
              <a:rPr lang="en-US" altLang="zh-CN" smtClean="0"/>
              <a:t>pip</a:t>
            </a:r>
            <a:r>
              <a:rPr lang="zh-CN" altLang="en-US" smtClean="0"/>
              <a:t>是</a:t>
            </a:r>
            <a:r>
              <a:rPr lang="en-US" altLang="zh-CN" smtClean="0"/>
              <a:t>python</a:t>
            </a:r>
            <a:r>
              <a:rPr lang="zh-CN" altLang="en-US" smtClean="0"/>
              <a:t>官方的包管理器</a:t>
            </a:r>
            <a:endParaRPr lang="en-US" altLang="zh-CN" smtClean="0"/>
          </a:p>
          <a:p>
            <a:r>
              <a:rPr lang="en-US" altLang="zh-CN" smtClean="0"/>
              <a:t>Python Package Index</a:t>
            </a:r>
            <a:r>
              <a:rPr lang="zh-CN" altLang="en-US" smtClean="0"/>
              <a:t>是</a:t>
            </a:r>
            <a:r>
              <a:rPr lang="en-US" altLang="zh-CN" smtClean="0"/>
              <a:t>Python</a:t>
            </a:r>
            <a:r>
              <a:rPr lang="zh-CN" altLang="en-US" smtClean="0"/>
              <a:t>的软件包在线库</a:t>
            </a:r>
            <a:endParaRPr lang="en-US" altLang="zh-CN" smtClean="0"/>
          </a:p>
          <a:p>
            <a:r>
              <a:rPr lang="en-US" altLang="zh-CN" smtClean="0"/>
              <a:t>pip install &lt;</a:t>
            </a:r>
            <a:r>
              <a:rPr lang="zh-CN" altLang="en-US" smtClean="0"/>
              <a:t>包名</a:t>
            </a:r>
            <a:r>
              <a:rPr lang="en-US" altLang="zh-CN" smtClean="0"/>
              <a:t>&gt; </a:t>
            </a:r>
            <a:r>
              <a:rPr lang="zh-CN" altLang="en-US" smtClean="0"/>
              <a:t>安装包</a:t>
            </a:r>
            <a:endParaRPr lang="en-US" altLang="zh-CN" smtClean="0"/>
          </a:p>
          <a:p>
            <a:r>
              <a:rPr lang="en-US" altLang="zh-CN" smtClean="0"/>
              <a:t>pip install -U </a:t>
            </a:r>
            <a:r>
              <a:rPr lang="en-US" altLang="zh-CN"/>
              <a:t>&lt;</a:t>
            </a:r>
            <a:r>
              <a:rPr lang="zh-CN" altLang="en-US"/>
              <a:t>包名</a:t>
            </a:r>
            <a:r>
              <a:rPr lang="en-US" altLang="zh-CN" smtClean="0"/>
              <a:t>&gt; </a:t>
            </a:r>
            <a:r>
              <a:rPr lang="zh-CN" altLang="en-US" smtClean="0"/>
              <a:t>升级包</a:t>
            </a:r>
            <a:endParaRPr lang="en-US" altLang="zh-CN" smtClean="0"/>
          </a:p>
          <a:p>
            <a:r>
              <a:rPr lang="en-US" altLang="zh-CN" smtClean="0"/>
              <a:t>pip uninstall &lt;</a:t>
            </a:r>
            <a:r>
              <a:rPr lang="zh-CN" altLang="en-US" smtClean="0"/>
              <a:t>包名</a:t>
            </a:r>
            <a:r>
              <a:rPr lang="en-US" altLang="zh-CN" smtClean="0"/>
              <a:t>&gt; </a:t>
            </a:r>
            <a:r>
              <a:rPr lang="zh-CN" altLang="en-US" smtClean="0"/>
              <a:t>卸载包</a:t>
            </a:r>
            <a:endParaRPr lang="en-US" altLang="zh-CN" smtClean="0"/>
          </a:p>
          <a:p>
            <a:r>
              <a:rPr lang="en-US" altLang="zh-CN" smtClean="0"/>
              <a:t>pip freeze &gt; requirements.txt </a:t>
            </a:r>
            <a:r>
              <a:rPr lang="zh-CN" altLang="en-US"/>
              <a:t> </a:t>
            </a:r>
            <a:r>
              <a:rPr lang="zh-CN" altLang="en-US" smtClean="0"/>
              <a:t>导出已经安装的包即版本信息</a:t>
            </a:r>
            <a:endParaRPr lang="en-US" altLang="zh-CN" smtClean="0"/>
          </a:p>
          <a:p>
            <a:r>
              <a:rPr lang="en-US" altLang="zh-CN" smtClean="0"/>
              <a:t>pip install -r requirements.txt  </a:t>
            </a:r>
            <a:r>
              <a:rPr lang="zh-CN" altLang="en-US" smtClean="0"/>
              <a:t>导入指定版本的包</a:t>
            </a:r>
            <a:endParaRPr lang="en-US" altLang="zh-CN" smtClean="0"/>
          </a:p>
          <a:p>
            <a:r>
              <a:rPr lang="en-US" altLang="zh-CN" smtClean="0"/>
              <a:t>pip list </a:t>
            </a:r>
            <a:r>
              <a:rPr lang="zh-CN" altLang="en-US" smtClean="0"/>
              <a:t>列出当前已经安装的包</a:t>
            </a:r>
            <a:endParaRPr lang="en-US" altLang="zh-CN" smtClean="0"/>
          </a:p>
          <a:p>
            <a:r>
              <a:rPr lang="en-US" altLang="zh-CN" smtClean="0"/>
              <a:t>pip show </a:t>
            </a:r>
            <a:r>
              <a:rPr lang="zh-CN" altLang="en-US" smtClean="0"/>
              <a:t>显示包所在目录及信息</a:t>
            </a:r>
            <a:endParaRPr lang="en-US" altLang="zh-CN" smtClean="0"/>
          </a:p>
          <a:p>
            <a:r>
              <a:rPr lang="en-US" altLang="zh-CN" smtClean="0"/>
              <a:t>pip search </a:t>
            </a:r>
            <a:r>
              <a:rPr lang="zh-CN" altLang="en-US" smtClean="0"/>
              <a:t>在线搜索包</a:t>
            </a:r>
            <a:endParaRPr lang="en-US" altLang="zh-CN" smtClean="0"/>
          </a:p>
        </p:txBody>
      </p:sp>
    </p:spTree>
    <p:extLst>
      <p:ext uri="{BB962C8B-B14F-4D97-AF65-F5344CB8AC3E}">
        <p14:creationId xmlns:p14="http://schemas.microsoft.com/office/powerpoint/2010/main" val="382762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mtClean="0"/>
              <a:t>pip</a:t>
            </a:r>
            <a:r>
              <a:rPr lang="zh-CN" altLang="en-US" smtClean="0"/>
              <a:t>网站</a:t>
            </a:r>
            <a:endParaRPr lang="zh-CN" altLang="en-US"/>
          </a:p>
        </p:txBody>
      </p:sp>
      <p:sp>
        <p:nvSpPr>
          <p:cNvPr id="7" name="矩形 6"/>
          <p:cNvSpPr/>
          <p:nvPr/>
        </p:nvSpPr>
        <p:spPr>
          <a:xfrm>
            <a:off x="2925814" y="277739"/>
            <a:ext cx="7676596" cy="584775"/>
          </a:xfrm>
          <a:prstGeom prst="rect">
            <a:avLst/>
          </a:prstGeom>
        </p:spPr>
        <p:txBody>
          <a:bodyPr wrap="square">
            <a:spAutoFit/>
          </a:bodyPr>
          <a:lstStyle/>
          <a:p>
            <a:r>
              <a:rPr lang="zh-CN" altLang="en-US" sz="3200"/>
              <a:t>https://pypi.org/project/pip/</a:t>
            </a:r>
          </a:p>
        </p:txBody>
      </p:sp>
      <p:pic>
        <p:nvPicPr>
          <p:cNvPr id="8" name="图片 7"/>
          <p:cNvPicPr>
            <a:picLocks noChangeAspect="1"/>
          </p:cNvPicPr>
          <p:nvPr/>
        </p:nvPicPr>
        <p:blipFill>
          <a:blip r:embed="rId2"/>
          <a:stretch>
            <a:fillRect/>
          </a:stretch>
        </p:blipFill>
        <p:spPr>
          <a:xfrm>
            <a:off x="599303" y="908814"/>
            <a:ext cx="11150278" cy="5578283"/>
          </a:xfrm>
          <a:prstGeom prst="rect">
            <a:avLst/>
          </a:prstGeom>
          <a:ln>
            <a:solidFill>
              <a:schemeClr val="accent1"/>
            </a:solidFill>
          </a:ln>
        </p:spPr>
      </p:pic>
    </p:spTree>
    <p:extLst>
      <p:ext uri="{BB962C8B-B14F-4D97-AF65-F5344CB8AC3E}">
        <p14:creationId xmlns:p14="http://schemas.microsoft.com/office/powerpoint/2010/main" val="315306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构建模块的层次包</a:t>
            </a:r>
            <a:endParaRPr lang="zh-CN" altLang="en-US"/>
          </a:p>
        </p:txBody>
      </p:sp>
      <p:sp>
        <p:nvSpPr>
          <p:cNvPr id="3" name="矩形 2"/>
          <p:cNvSpPr/>
          <p:nvPr/>
        </p:nvSpPr>
        <p:spPr>
          <a:xfrm>
            <a:off x="599302" y="955589"/>
            <a:ext cx="11010105" cy="400110"/>
          </a:xfrm>
          <a:prstGeom prst="rect">
            <a:avLst/>
          </a:prstGeom>
        </p:spPr>
        <p:txBody>
          <a:bodyPr wrap="square">
            <a:spAutoFit/>
          </a:bodyPr>
          <a:lstStyle/>
          <a:p>
            <a:r>
              <a:rPr lang="zh-CN" altLang="en-US" sz="2000"/>
              <a:t>封装成包是很简单的。在文件系统上</a:t>
            </a:r>
            <a:r>
              <a:rPr lang="zh-CN" altLang="en-US" sz="2000" smtClean="0"/>
              <a:t>组织代码，确保</a:t>
            </a:r>
            <a:r>
              <a:rPr lang="zh-CN" altLang="en-US" sz="2000"/>
              <a:t>每个目录都定义了一个</a:t>
            </a:r>
            <a:r>
              <a:rPr lang="en-US" altLang="zh-CN" sz="2000"/>
              <a:t>__init__.py</a:t>
            </a:r>
            <a:r>
              <a:rPr lang="zh-CN" altLang="en-US" sz="2000"/>
              <a:t>文件。 例如：</a:t>
            </a:r>
          </a:p>
        </p:txBody>
      </p:sp>
      <p:sp>
        <p:nvSpPr>
          <p:cNvPr id="4" name="文本框 3"/>
          <p:cNvSpPr txBox="1"/>
          <p:nvPr/>
        </p:nvSpPr>
        <p:spPr>
          <a:xfrm>
            <a:off x="599301" y="1445017"/>
            <a:ext cx="11010106" cy="3477875"/>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graphics/</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__init__</a:t>
            </a:r>
            <a:r>
              <a:rPr lang="en-US" altLang="zh-CN" sz="2000">
                <a:solidFill>
                  <a:srgbClr val="000000"/>
                </a:solidFill>
                <a:latin typeface="Consolas" panose="020B0609020204030204" pitchFamily="49" charset="0"/>
              </a:rPr>
              <a:t>.py</a:t>
            </a:r>
          </a:p>
          <a:p>
            <a:r>
              <a:rPr lang="en-US" altLang="zh-CN" sz="2000">
                <a:solidFill>
                  <a:srgbClr val="000000"/>
                </a:solidFill>
                <a:latin typeface="Consolas" panose="020B0609020204030204" pitchFamily="49" charset="0"/>
              </a:rPr>
              <a:t>    primitive/</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__init__</a:t>
            </a:r>
            <a:r>
              <a:rPr lang="en-US" altLang="zh-CN" sz="2000">
                <a:solidFill>
                  <a:srgbClr val="000000"/>
                </a:solidFill>
                <a:latin typeface="Consolas" panose="020B0609020204030204" pitchFamily="49" charset="0"/>
              </a:rPr>
              <a:t>.py</a:t>
            </a:r>
          </a:p>
          <a:p>
            <a:r>
              <a:rPr lang="en-US" altLang="zh-CN" sz="2000">
                <a:solidFill>
                  <a:srgbClr val="000000"/>
                </a:solidFill>
                <a:latin typeface="Consolas" panose="020B0609020204030204" pitchFamily="49" charset="0"/>
              </a:rPr>
              <a:t>        line.py</a:t>
            </a:r>
          </a:p>
          <a:p>
            <a:r>
              <a:rPr lang="en-US" altLang="zh-CN" sz="2000">
                <a:solidFill>
                  <a:srgbClr val="000000"/>
                </a:solidFill>
                <a:latin typeface="Consolas" panose="020B0609020204030204" pitchFamily="49" charset="0"/>
              </a:rPr>
              <a:t>        fill.py</a:t>
            </a:r>
          </a:p>
          <a:p>
            <a:r>
              <a:rPr lang="en-US" altLang="zh-CN" sz="2000">
                <a:solidFill>
                  <a:srgbClr val="000000"/>
                </a:solidFill>
                <a:latin typeface="Consolas" panose="020B0609020204030204" pitchFamily="49" charset="0"/>
              </a:rPr>
              <a:t>        text.py</a:t>
            </a:r>
          </a:p>
          <a:p>
            <a:r>
              <a:rPr lang="en-US" altLang="zh-CN" sz="2000">
                <a:solidFill>
                  <a:srgbClr val="000000"/>
                </a:solidFill>
                <a:latin typeface="Consolas" panose="020B0609020204030204" pitchFamily="49" charset="0"/>
              </a:rPr>
              <a:t>    formats/</a:t>
            </a:r>
          </a:p>
          <a:p>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__init__</a:t>
            </a:r>
            <a:r>
              <a:rPr lang="en-US" altLang="zh-CN" sz="2000">
                <a:solidFill>
                  <a:srgbClr val="000000"/>
                </a:solidFill>
                <a:latin typeface="Consolas" panose="020B0609020204030204" pitchFamily="49" charset="0"/>
              </a:rPr>
              <a:t>.py</a:t>
            </a:r>
          </a:p>
          <a:p>
            <a:r>
              <a:rPr lang="en-US" altLang="zh-CN" sz="2000">
                <a:solidFill>
                  <a:srgbClr val="000000"/>
                </a:solidFill>
                <a:latin typeface="Consolas" panose="020B0609020204030204" pitchFamily="49" charset="0"/>
              </a:rPr>
              <a:t>        png.py</a:t>
            </a:r>
          </a:p>
          <a:p>
            <a:r>
              <a:rPr lang="en-US" altLang="zh-CN" sz="2000">
                <a:solidFill>
                  <a:srgbClr val="000000"/>
                </a:solidFill>
                <a:latin typeface="Consolas" panose="020B0609020204030204" pitchFamily="49" charset="0"/>
              </a:rPr>
              <a:t>        jpg.py</a:t>
            </a:r>
            <a:endParaRPr lang="en-US" altLang="zh-CN" sz="2000" b="0">
              <a:solidFill>
                <a:srgbClr val="000000"/>
              </a:solidFill>
              <a:effectLst/>
              <a:latin typeface="Consolas" panose="020B0609020204030204" pitchFamily="49" charset="0"/>
            </a:endParaRPr>
          </a:p>
        </p:txBody>
      </p:sp>
      <p:sp>
        <p:nvSpPr>
          <p:cNvPr id="5" name="文本框 4"/>
          <p:cNvSpPr txBox="1"/>
          <p:nvPr/>
        </p:nvSpPr>
        <p:spPr>
          <a:xfrm>
            <a:off x="599301" y="5582509"/>
            <a:ext cx="11010106" cy="1015663"/>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graphics.primitive.line</a:t>
            </a:r>
          </a:p>
          <a:p>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graphics.primitive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line</a:t>
            </a:r>
          </a:p>
          <a:p>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graphics.formats.jpg </a:t>
            </a:r>
            <a:r>
              <a:rPr lang="en-US" altLang="zh-CN" sz="2000">
                <a:solidFill>
                  <a:srgbClr val="AF00DB"/>
                </a:solidFill>
                <a:latin typeface="Consolas" panose="020B0609020204030204" pitchFamily="49" charset="0"/>
              </a:rPr>
              <a:t>as</a:t>
            </a:r>
            <a:r>
              <a:rPr lang="en-US" altLang="zh-CN" sz="2000">
                <a:solidFill>
                  <a:srgbClr val="000000"/>
                </a:solidFill>
                <a:latin typeface="Consolas" panose="020B0609020204030204" pitchFamily="49" charset="0"/>
              </a:rPr>
              <a:t> jpg</a:t>
            </a:r>
            <a:endParaRPr lang="en-US" altLang="zh-CN" sz="2000" b="0">
              <a:solidFill>
                <a:srgbClr val="000000"/>
              </a:solidFill>
              <a:effectLst/>
              <a:latin typeface="Consolas" panose="020B0609020204030204" pitchFamily="49" charset="0"/>
            </a:endParaRPr>
          </a:p>
        </p:txBody>
      </p:sp>
      <p:sp>
        <p:nvSpPr>
          <p:cNvPr id="6" name="矩形 5"/>
          <p:cNvSpPr/>
          <p:nvPr/>
        </p:nvSpPr>
        <p:spPr>
          <a:xfrm>
            <a:off x="599301" y="5058377"/>
            <a:ext cx="11010106" cy="400110"/>
          </a:xfrm>
          <a:prstGeom prst="rect">
            <a:avLst/>
          </a:prstGeom>
        </p:spPr>
        <p:txBody>
          <a:bodyPr wrap="square">
            <a:spAutoFit/>
          </a:bodyPr>
          <a:lstStyle/>
          <a:p>
            <a:r>
              <a:rPr lang="zh-CN" altLang="en-US" sz="2000" smtClean="0"/>
              <a:t>一旦做到</a:t>
            </a:r>
            <a:r>
              <a:rPr lang="zh-CN" altLang="en-US" sz="2000"/>
              <a:t>了这一点</a:t>
            </a:r>
            <a:r>
              <a:rPr lang="zh-CN" altLang="en-US" sz="2000" smtClean="0"/>
              <a:t>，就能够</a:t>
            </a:r>
            <a:r>
              <a:rPr lang="zh-CN" altLang="en-US" sz="2000"/>
              <a:t>执行各种</a:t>
            </a:r>
            <a:r>
              <a:rPr lang="en-US" altLang="zh-CN" sz="2000"/>
              <a:t>import</a:t>
            </a:r>
            <a:r>
              <a:rPr lang="zh-CN" altLang="en-US" sz="2000"/>
              <a:t>语句，如下：</a:t>
            </a:r>
          </a:p>
        </p:txBody>
      </p:sp>
    </p:spTree>
    <p:extLst>
      <p:ext uri="{BB962C8B-B14F-4D97-AF65-F5344CB8AC3E}">
        <p14:creationId xmlns:p14="http://schemas.microsoft.com/office/powerpoint/2010/main" val="261946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控制模块被全部导入的内容</a:t>
            </a:r>
            <a:endParaRPr lang="zh-CN" altLang="en-US"/>
          </a:p>
        </p:txBody>
      </p:sp>
      <p:sp>
        <p:nvSpPr>
          <p:cNvPr id="5" name="矩形 4"/>
          <p:cNvSpPr/>
          <p:nvPr/>
        </p:nvSpPr>
        <p:spPr>
          <a:xfrm>
            <a:off x="599302" y="955589"/>
            <a:ext cx="10813335" cy="707886"/>
          </a:xfrm>
          <a:prstGeom prst="rect">
            <a:avLst/>
          </a:prstGeom>
        </p:spPr>
        <p:txBody>
          <a:bodyPr wrap="square">
            <a:spAutoFit/>
          </a:bodyPr>
          <a:lstStyle/>
          <a:p>
            <a:r>
              <a:rPr lang="zh-CN" altLang="en-US" sz="2000"/>
              <a:t>当使用’</a:t>
            </a:r>
            <a:r>
              <a:rPr lang="en-US" altLang="zh-CN" sz="2000"/>
              <a:t>from module import *’ </a:t>
            </a:r>
            <a:r>
              <a:rPr lang="zh-CN" altLang="en-US" sz="2000"/>
              <a:t>语句时，希望对从模块或包导出的符号进行精确控制。</a:t>
            </a:r>
            <a:endParaRPr lang="en-US" altLang="zh-CN" sz="2000" smtClean="0"/>
          </a:p>
          <a:p>
            <a:r>
              <a:rPr lang="zh-CN" altLang="en-US" sz="2000" smtClean="0"/>
              <a:t>在模块</a:t>
            </a:r>
            <a:r>
              <a:rPr lang="zh-CN" altLang="en-US" sz="2000"/>
              <a:t>中定义一个变量 </a:t>
            </a:r>
            <a:r>
              <a:rPr lang="en-US" altLang="zh-CN" sz="2000"/>
              <a:t>__all__ </a:t>
            </a:r>
            <a:r>
              <a:rPr lang="zh-CN" altLang="en-US" sz="2000"/>
              <a:t>来明确地列出需要导出的内容</a:t>
            </a:r>
            <a:r>
              <a:rPr lang="zh-CN" altLang="en-US" sz="2000" smtClean="0"/>
              <a:t>。</a:t>
            </a:r>
            <a:endParaRPr lang="zh-CN" altLang="en-US" sz="2000"/>
          </a:p>
        </p:txBody>
      </p:sp>
      <p:sp>
        <p:nvSpPr>
          <p:cNvPr id="6" name="文本框 5"/>
          <p:cNvSpPr txBox="1"/>
          <p:nvPr/>
        </p:nvSpPr>
        <p:spPr>
          <a:xfrm>
            <a:off x="599302" y="1699660"/>
            <a:ext cx="10975381" cy="3170099"/>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somemodule.py</a:t>
            </a:r>
            <a:endParaRPr lang="en-US" altLang="zh-CN" sz="2000">
              <a:solidFill>
                <a:srgbClr val="000000"/>
              </a:solidFill>
              <a:latin typeface="Consolas" panose="020B0609020204030204" pitchFamily="49" charset="0"/>
            </a:endParaRPr>
          </a:p>
          <a:p>
            <a:r>
              <a:rPr lang="en-US" altLang="zh-CN" sz="2000">
                <a:solidFill>
                  <a:srgbClr val="0000FF"/>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spam</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AF00DB"/>
                </a:solidFill>
                <a:latin typeface="Consolas" panose="020B0609020204030204" pitchFamily="49" charset="0"/>
              </a:rPr>
              <a:t>pass</a:t>
            </a:r>
            <a:endParaRPr lang="en-US" altLang="zh-CN" sz="2000">
              <a:solidFill>
                <a:srgbClr val="000000"/>
              </a:solidFill>
              <a:latin typeface="Consolas" panose="020B0609020204030204" pitchFamily="49" charset="0"/>
            </a:endParaRPr>
          </a:p>
          <a:p>
            <a:r>
              <a:rPr lang="en-US" altLang="zh-CN" sz="2000">
                <a:solidFill>
                  <a:srgbClr val="000000"/>
                </a:solidFill>
                <a:latin typeface="Consolas" panose="020B0609020204030204" pitchFamily="49" charset="0"/>
              </a:rPr>
              <a:t/>
            </a:r>
            <a:br>
              <a:rPr lang="en-US" altLang="zh-CN" sz="2000">
                <a:solidFill>
                  <a:srgbClr val="000000"/>
                </a:solidFill>
                <a:latin typeface="Consolas" panose="020B0609020204030204" pitchFamily="49" charset="0"/>
              </a:rPr>
            </a:br>
            <a:r>
              <a:rPr lang="en-US" altLang="zh-CN" sz="2000">
                <a:solidFill>
                  <a:srgbClr val="0000FF"/>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795E26"/>
                </a:solidFill>
                <a:latin typeface="Consolas" panose="020B0609020204030204" pitchFamily="49" charset="0"/>
              </a:rPr>
              <a:t>grok</a:t>
            </a:r>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a:solidFill>
                  <a:srgbClr val="AF00DB"/>
                </a:solidFill>
                <a:latin typeface="Consolas" panose="020B0609020204030204" pitchFamily="49" charset="0"/>
              </a:rPr>
              <a:t>pass</a:t>
            </a:r>
            <a:endParaRPr lang="en-US" altLang="zh-CN" sz="2000">
              <a:solidFill>
                <a:srgbClr val="000000"/>
              </a:solidFill>
              <a:latin typeface="Consolas" panose="020B0609020204030204" pitchFamily="49" charset="0"/>
            </a:endParaRPr>
          </a:p>
          <a:p>
            <a:r>
              <a:rPr lang="en-US" altLang="zh-CN" sz="2000">
                <a:solidFill>
                  <a:srgbClr val="000000"/>
                </a:solidFill>
                <a:latin typeface="Consolas" panose="020B0609020204030204" pitchFamily="49" charset="0"/>
              </a:rPr>
              <a:t/>
            </a:r>
            <a:br>
              <a:rPr lang="en-US" altLang="zh-CN" sz="2000">
                <a:solidFill>
                  <a:srgbClr val="000000"/>
                </a:solidFill>
                <a:latin typeface="Consolas" panose="020B0609020204030204" pitchFamily="49" charset="0"/>
              </a:rPr>
            </a:br>
            <a:r>
              <a:rPr lang="en-US" altLang="zh-CN" sz="2000">
                <a:solidFill>
                  <a:srgbClr val="000000"/>
                </a:solidFill>
                <a:latin typeface="Consolas" panose="020B0609020204030204" pitchFamily="49" charset="0"/>
              </a:rPr>
              <a:t>blah = </a:t>
            </a:r>
            <a:r>
              <a:rPr lang="en-US" altLang="zh-CN" sz="2000">
                <a:solidFill>
                  <a:srgbClr val="098658"/>
                </a:solidFill>
                <a:latin typeface="Consolas" panose="020B0609020204030204" pitchFamily="49" charset="0"/>
              </a:rPr>
              <a:t>42</a:t>
            </a:r>
            <a:endParaRPr lang="en-US" altLang="zh-CN" sz="2000">
              <a:solidFill>
                <a:srgbClr val="000000"/>
              </a:solidFill>
              <a:latin typeface="Consolas" panose="020B0609020204030204" pitchFamily="49" charset="0"/>
            </a:endParaRPr>
          </a:p>
          <a:p>
            <a:r>
              <a:rPr lang="en-US" altLang="zh-CN" sz="2000">
                <a:solidFill>
                  <a:srgbClr val="008000"/>
                </a:solidFill>
                <a:latin typeface="Consolas" panose="020B0609020204030204" pitchFamily="49" charset="0"/>
              </a:rPr>
              <a:t># Only export 'spam' and 'grok'</a:t>
            </a:r>
            <a:endParaRPr lang="en-US" altLang="zh-CN" sz="2000">
              <a:solidFill>
                <a:srgbClr val="000000"/>
              </a:solidFill>
              <a:latin typeface="Consolas" panose="020B0609020204030204" pitchFamily="49" charset="0"/>
            </a:endParaRPr>
          </a:p>
          <a:p>
            <a:r>
              <a:rPr lang="en-US" altLang="zh-CN" sz="2000">
                <a:solidFill>
                  <a:srgbClr val="001080"/>
                </a:solidFill>
                <a:latin typeface="Consolas" panose="020B0609020204030204" pitchFamily="49" charset="0"/>
              </a:rPr>
              <a:t>__all__</a:t>
            </a:r>
            <a:r>
              <a:rPr lang="en-US" altLang="zh-CN" sz="2000">
                <a:solidFill>
                  <a:srgbClr val="000000"/>
                </a:solidFill>
                <a:latin typeface="Consolas" panose="020B0609020204030204" pitchFamily="49" charset="0"/>
              </a:rPr>
              <a:t> = [</a:t>
            </a:r>
            <a:r>
              <a:rPr lang="en-US" altLang="zh-CN" sz="2000">
                <a:solidFill>
                  <a:srgbClr val="A31515"/>
                </a:solidFill>
                <a:latin typeface="Consolas" panose="020B0609020204030204" pitchFamily="49" charset="0"/>
              </a:rPr>
              <a:t>'spam'</a:t>
            </a:r>
            <a:r>
              <a:rPr lang="en-US" altLang="zh-CN" sz="2000">
                <a:solidFill>
                  <a:srgbClr val="000000"/>
                </a:solidFill>
                <a:latin typeface="Consolas" panose="020B0609020204030204" pitchFamily="49" charset="0"/>
              </a:rPr>
              <a:t>, </a:t>
            </a:r>
            <a:r>
              <a:rPr lang="en-US" altLang="zh-CN" sz="2000">
                <a:solidFill>
                  <a:srgbClr val="A31515"/>
                </a:solidFill>
                <a:latin typeface="Consolas" panose="020B0609020204030204" pitchFamily="49" charset="0"/>
              </a:rPr>
              <a:t>'grok'</a:t>
            </a:r>
            <a:r>
              <a:rPr lang="en-US" altLang="zh-CN" sz="2000">
                <a:solidFill>
                  <a:srgbClr val="000000"/>
                </a:solidFill>
                <a:latin typeface="Consolas" panose="020B0609020204030204" pitchFamily="49" charset="0"/>
              </a:rPr>
              <a:t>]</a:t>
            </a:r>
            <a:endParaRPr lang="en-US" altLang="zh-CN" sz="20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4982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使用相对路径名导入包中子模块</a:t>
            </a:r>
            <a:endParaRPr lang="zh-CN" altLang="en-US"/>
          </a:p>
        </p:txBody>
      </p:sp>
      <p:sp>
        <p:nvSpPr>
          <p:cNvPr id="3" name="矩形 2"/>
          <p:cNvSpPr/>
          <p:nvPr/>
        </p:nvSpPr>
        <p:spPr>
          <a:xfrm>
            <a:off x="599303" y="826019"/>
            <a:ext cx="10940656" cy="707886"/>
          </a:xfrm>
          <a:prstGeom prst="rect">
            <a:avLst/>
          </a:prstGeom>
        </p:spPr>
        <p:txBody>
          <a:bodyPr wrap="square">
            <a:spAutoFit/>
          </a:bodyPr>
          <a:lstStyle/>
          <a:p>
            <a:r>
              <a:rPr lang="zh-CN" altLang="en-US" sz="2000"/>
              <a:t>使用包的相对导入，使一个模块导入同一个包的另一个模块 举个例子，假设在你的文件系统上有</a:t>
            </a:r>
            <a:r>
              <a:rPr lang="en-US" altLang="zh-CN" sz="2000"/>
              <a:t>mypackage</a:t>
            </a:r>
            <a:r>
              <a:rPr lang="zh-CN" altLang="en-US" sz="2000"/>
              <a:t>包，组织如下：</a:t>
            </a:r>
          </a:p>
        </p:txBody>
      </p:sp>
      <p:sp>
        <p:nvSpPr>
          <p:cNvPr id="4" name="文本框 3"/>
          <p:cNvSpPr txBox="1"/>
          <p:nvPr/>
        </p:nvSpPr>
        <p:spPr>
          <a:xfrm>
            <a:off x="599303" y="1687598"/>
            <a:ext cx="3706479" cy="2862322"/>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latin typeface="Consolas" panose="020B0609020204030204" pitchFamily="49" charset="0"/>
              </a:rPr>
              <a:t>mypackage/</a:t>
            </a:r>
          </a:p>
          <a:p>
            <a:r>
              <a:rPr lang="en-US" altLang="zh-CN" sz="2000">
                <a:latin typeface="Consolas" panose="020B0609020204030204" pitchFamily="49" charset="0"/>
              </a:rPr>
              <a:t>    __init__.py</a:t>
            </a:r>
          </a:p>
          <a:p>
            <a:r>
              <a:rPr lang="en-US" altLang="zh-CN" sz="2000">
                <a:latin typeface="Consolas" panose="020B0609020204030204" pitchFamily="49" charset="0"/>
              </a:rPr>
              <a:t>    A/</a:t>
            </a:r>
          </a:p>
          <a:p>
            <a:r>
              <a:rPr lang="en-US" altLang="zh-CN" sz="2000">
                <a:latin typeface="Consolas" panose="020B0609020204030204" pitchFamily="49" charset="0"/>
              </a:rPr>
              <a:t>        __init__.py</a:t>
            </a:r>
          </a:p>
          <a:p>
            <a:r>
              <a:rPr lang="en-US" altLang="zh-CN" sz="2000">
                <a:latin typeface="Consolas" panose="020B0609020204030204" pitchFamily="49" charset="0"/>
              </a:rPr>
              <a:t>        spam.py</a:t>
            </a:r>
          </a:p>
          <a:p>
            <a:r>
              <a:rPr lang="en-US" altLang="zh-CN" sz="2000">
                <a:latin typeface="Consolas" panose="020B0609020204030204" pitchFamily="49" charset="0"/>
              </a:rPr>
              <a:t>        grok.py</a:t>
            </a:r>
          </a:p>
          <a:p>
            <a:r>
              <a:rPr lang="en-US" altLang="zh-CN" sz="2000">
                <a:latin typeface="Consolas" panose="020B0609020204030204" pitchFamily="49" charset="0"/>
              </a:rPr>
              <a:t>    B/</a:t>
            </a:r>
          </a:p>
          <a:p>
            <a:r>
              <a:rPr lang="en-US" altLang="zh-CN" sz="2000">
                <a:latin typeface="Consolas" panose="020B0609020204030204" pitchFamily="49" charset="0"/>
              </a:rPr>
              <a:t>        __init__.py</a:t>
            </a:r>
          </a:p>
          <a:p>
            <a:r>
              <a:rPr lang="en-US" altLang="zh-CN" sz="2000">
                <a:latin typeface="Consolas" panose="020B0609020204030204" pitchFamily="49" charset="0"/>
              </a:rPr>
              <a:t>        bar.py</a:t>
            </a:r>
          </a:p>
        </p:txBody>
      </p:sp>
      <p:sp>
        <p:nvSpPr>
          <p:cNvPr id="5" name="矩形 4"/>
          <p:cNvSpPr/>
          <p:nvPr/>
        </p:nvSpPr>
        <p:spPr>
          <a:xfrm>
            <a:off x="4867155" y="1660004"/>
            <a:ext cx="6825204" cy="707886"/>
          </a:xfrm>
          <a:prstGeom prst="rect">
            <a:avLst/>
          </a:prstGeom>
        </p:spPr>
        <p:txBody>
          <a:bodyPr wrap="square">
            <a:spAutoFit/>
          </a:bodyPr>
          <a:lstStyle/>
          <a:p>
            <a:r>
              <a:rPr lang="zh-CN" altLang="en-US" sz="2000"/>
              <a:t>如果模块</a:t>
            </a:r>
            <a:r>
              <a:rPr lang="en-US" altLang="zh-CN" sz="2000"/>
              <a:t>mypackage.A.spam</a:t>
            </a:r>
            <a:r>
              <a:rPr lang="zh-CN" altLang="en-US" sz="2000"/>
              <a:t>要导入同目录下的模块</a:t>
            </a:r>
            <a:r>
              <a:rPr lang="en-US" altLang="zh-CN" sz="2000"/>
              <a:t>grok</a:t>
            </a:r>
            <a:r>
              <a:rPr lang="zh-CN" altLang="en-US" sz="2000"/>
              <a:t>，它应该包括的</a:t>
            </a:r>
            <a:r>
              <a:rPr lang="en-US" altLang="zh-CN" sz="2000"/>
              <a:t>import</a:t>
            </a:r>
            <a:r>
              <a:rPr lang="zh-CN" altLang="en-US" sz="2000"/>
              <a:t>语句如下</a:t>
            </a:r>
            <a:r>
              <a:rPr lang="zh-CN" altLang="en-US" sz="2000" smtClean="0"/>
              <a:t>：</a:t>
            </a:r>
            <a:endParaRPr lang="zh-CN" altLang="en-US" sz="2000"/>
          </a:p>
        </p:txBody>
      </p:sp>
      <p:sp>
        <p:nvSpPr>
          <p:cNvPr id="6" name="文本框 5"/>
          <p:cNvSpPr txBox="1"/>
          <p:nvPr/>
        </p:nvSpPr>
        <p:spPr>
          <a:xfrm>
            <a:off x="4867155" y="4107136"/>
            <a:ext cx="6825204" cy="707886"/>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mypackage/A/spam.py</a:t>
            </a:r>
            <a:endParaRPr lang="en-US" altLang="zh-CN" sz="2000">
              <a:solidFill>
                <a:srgbClr val="000000"/>
              </a:solidFill>
              <a:latin typeface="Consolas" panose="020B0609020204030204" pitchFamily="49" charset="0"/>
            </a:endParaRPr>
          </a:p>
          <a:p>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..B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bar</a:t>
            </a:r>
            <a:endParaRPr lang="en-US" altLang="zh-CN" sz="2000" b="0">
              <a:solidFill>
                <a:srgbClr val="000000"/>
              </a:solidFill>
              <a:effectLst/>
              <a:latin typeface="Consolas" panose="020B0609020204030204" pitchFamily="49" charset="0"/>
            </a:endParaRPr>
          </a:p>
        </p:txBody>
      </p:sp>
      <p:sp>
        <p:nvSpPr>
          <p:cNvPr id="7" name="矩形 6"/>
          <p:cNvSpPr/>
          <p:nvPr/>
        </p:nvSpPr>
        <p:spPr>
          <a:xfrm>
            <a:off x="4867155" y="3319560"/>
            <a:ext cx="6825204" cy="707886"/>
          </a:xfrm>
          <a:prstGeom prst="rect">
            <a:avLst/>
          </a:prstGeom>
        </p:spPr>
        <p:txBody>
          <a:bodyPr wrap="square">
            <a:spAutoFit/>
          </a:bodyPr>
          <a:lstStyle/>
          <a:p>
            <a:r>
              <a:rPr lang="zh-CN" altLang="en-US" sz="2000"/>
              <a:t>如果模块</a:t>
            </a:r>
            <a:r>
              <a:rPr lang="en-US" altLang="zh-CN" sz="2000"/>
              <a:t>mypackage.A.spam</a:t>
            </a:r>
            <a:r>
              <a:rPr lang="zh-CN" altLang="en-US" sz="2000"/>
              <a:t>要导入不同目录下的模块</a:t>
            </a:r>
            <a:r>
              <a:rPr lang="en-US" altLang="zh-CN" sz="2000"/>
              <a:t>B.bar</a:t>
            </a:r>
            <a:r>
              <a:rPr lang="zh-CN" altLang="en-US" sz="2000"/>
              <a:t>，它应该使用的</a:t>
            </a:r>
            <a:r>
              <a:rPr lang="en-US" altLang="zh-CN" sz="2000"/>
              <a:t>import</a:t>
            </a:r>
            <a:r>
              <a:rPr lang="zh-CN" altLang="en-US" sz="2000"/>
              <a:t>语句如下</a:t>
            </a:r>
            <a:r>
              <a:rPr lang="zh-CN" altLang="en-US" sz="2000" smtClean="0"/>
              <a:t>：</a:t>
            </a:r>
            <a:endParaRPr lang="zh-CN" altLang="en-US" sz="2000"/>
          </a:p>
        </p:txBody>
      </p:sp>
      <p:sp>
        <p:nvSpPr>
          <p:cNvPr id="8" name="文本框 7"/>
          <p:cNvSpPr txBox="1"/>
          <p:nvPr/>
        </p:nvSpPr>
        <p:spPr>
          <a:xfrm>
            <a:off x="4867155" y="2466015"/>
            <a:ext cx="6825204" cy="707886"/>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mypackage/A/spam.py</a:t>
            </a:r>
            <a:endParaRPr lang="en-US" altLang="zh-CN" sz="2000">
              <a:solidFill>
                <a:srgbClr val="000000"/>
              </a:solidFill>
              <a:latin typeface="Consolas" panose="020B0609020204030204" pitchFamily="49" charset="0"/>
            </a:endParaRPr>
          </a:p>
          <a:p>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grok</a:t>
            </a:r>
            <a:endParaRPr lang="en-US" altLang="zh-CN" sz="2000" b="0">
              <a:solidFill>
                <a:srgbClr val="000000"/>
              </a:solidFill>
              <a:effectLst/>
              <a:latin typeface="Consolas" panose="020B0609020204030204" pitchFamily="49" charset="0"/>
            </a:endParaRPr>
          </a:p>
        </p:txBody>
      </p:sp>
      <p:sp>
        <p:nvSpPr>
          <p:cNvPr id="9" name="矩形 8"/>
          <p:cNvSpPr/>
          <p:nvPr/>
        </p:nvSpPr>
        <p:spPr>
          <a:xfrm>
            <a:off x="4867155" y="4815022"/>
            <a:ext cx="6825204" cy="707886"/>
          </a:xfrm>
          <a:prstGeom prst="rect">
            <a:avLst/>
          </a:prstGeom>
        </p:spPr>
        <p:txBody>
          <a:bodyPr wrap="square">
            <a:spAutoFit/>
          </a:bodyPr>
          <a:lstStyle/>
          <a:p>
            <a:r>
              <a:rPr lang="zh-CN" altLang="en-US" sz="2000"/>
              <a:t>两个</a:t>
            </a:r>
            <a:r>
              <a:rPr lang="en-US" altLang="zh-CN" sz="2000"/>
              <a:t>import</a:t>
            </a:r>
            <a:r>
              <a:rPr lang="zh-CN" altLang="en-US" sz="2000"/>
              <a:t>语句都没包含顶层包名，而是使用了</a:t>
            </a:r>
            <a:r>
              <a:rPr lang="en-US" altLang="zh-CN" sz="2000"/>
              <a:t>spam.py</a:t>
            </a:r>
            <a:r>
              <a:rPr lang="zh-CN" altLang="en-US" sz="2000"/>
              <a:t>的相对路径</a:t>
            </a:r>
            <a:r>
              <a:rPr lang="zh-CN" altLang="en-US" sz="2000" smtClean="0"/>
              <a:t>。</a:t>
            </a:r>
            <a:endParaRPr lang="zh-CN" altLang="en-US" sz="2000"/>
          </a:p>
        </p:txBody>
      </p:sp>
    </p:spTree>
    <p:extLst>
      <p:ext uri="{BB962C8B-B14F-4D97-AF65-F5344CB8AC3E}">
        <p14:creationId xmlns:p14="http://schemas.microsoft.com/office/powerpoint/2010/main" val="252920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使用相对路径名导入包中子模块</a:t>
            </a:r>
            <a:endParaRPr lang="zh-CN" altLang="en-US"/>
          </a:p>
        </p:txBody>
      </p:sp>
      <p:sp>
        <p:nvSpPr>
          <p:cNvPr id="3" name="矩形 2"/>
          <p:cNvSpPr/>
          <p:nvPr/>
        </p:nvSpPr>
        <p:spPr>
          <a:xfrm>
            <a:off x="599303" y="1116236"/>
            <a:ext cx="10940656" cy="400110"/>
          </a:xfrm>
          <a:prstGeom prst="rect">
            <a:avLst/>
          </a:prstGeom>
        </p:spPr>
        <p:txBody>
          <a:bodyPr wrap="square">
            <a:spAutoFit/>
          </a:bodyPr>
          <a:lstStyle/>
          <a:p>
            <a:r>
              <a:rPr lang="zh-CN" altLang="en-US" sz="2000"/>
              <a:t>在包内，既可以使用相对路径也可以使用绝对路径来导入。 举个例子：</a:t>
            </a:r>
          </a:p>
        </p:txBody>
      </p:sp>
      <p:sp>
        <p:nvSpPr>
          <p:cNvPr id="4" name="文本框 3"/>
          <p:cNvSpPr txBox="1"/>
          <p:nvPr/>
        </p:nvSpPr>
        <p:spPr>
          <a:xfrm>
            <a:off x="599303" y="1687598"/>
            <a:ext cx="3706479" cy="2862322"/>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latin typeface="Consolas" panose="020B0609020204030204" pitchFamily="49" charset="0"/>
              </a:rPr>
              <a:t>mypackage/</a:t>
            </a:r>
          </a:p>
          <a:p>
            <a:r>
              <a:rPr lang="en-US" altLang="zh-CN" sz="2000">
                <a:latin typeface="Consolas" panose="020B0609020204030204" pitchFamily="49" charset="0"/>
              </a:rPr>
              <a:t>    __init__.py</a:t>
            </a:r>
          </a:p>
          <a:p>
            <a:r>
              <a:rPr lang="en-US" altLang="zh-CN" sz="2000">
                <a:latin typeface="Consolas" panose="020B0609020204030204" pitchFamily="49" charset="0"/>
              </a:rPr>
              <a:t>    A/</a:t>
            </a:r>
          </a:p>
          <a:p>
            <a:r>
              <a:rPr lang="en-US" altLang="zh-CN" sz="2000">
                <a:latin typeface="Consolas" panose="020B0609020204030204" pitchFamily="49" charset="0"/>
              </a:rPr>
              <a:t>        __init__.py</a:t>
            </a:r>
          </a:p>
          <a:p>
            <a:r>
              <a:rPr lang="en-US" altLang="zh-CN" sz="2000">
                <a:latin typeface="Consolas" panose="020B0609020204030204" pitchFamily="49" charset="0"/>
              </a:rPr>
              <a:t>        spam.py</a:t>
            </a:r>
          </a:p>
          <a:p>
            <a:r>
              <a:rPr lang="en-US" altLang="zh-CN" sz="2000">
                <a:latin typeface="Consolas" panose="020B0609020204030204" pitchFamily="49" charset="0"/>
              </a:rPr>
              <a:t>        grok.py</a:t>
            </a:r>
          </a:p>
          <a:p>
            <a:r>
              <a:rPr lang="en-US" altLang="zh-CN" sz="2000">
                <a:latin typeface="Consolas" panose="020B0609020204030204" pitchFamily="49" charset="0"/>
              </a:rPr>
              <a:t>    B/</a:t>
            </a:r>
          </a:p>
          <a:p>
            <a:r>
              <a:rPr lang="en-US" altLang="zh-CN" sz="2000">
                <a:latin typeface="Consolas" panose="020B0609020204030204" pitchFamily="49" charset="0"/>
              </a:rPr>
              <a:t>        __init__.py</a:t>
            </a:r>
          </a:p>
          <a:p>
            <a:r>
              <a:rPr lang="en-US" altLang="zh-CN" sz="2000">
                <a:latin typeface="Consolas" panose="020B0609020204030204" pitchFamily="49" charset="0"/>
              </a:rPr>
              <a:t>        bar.py</a:t>
            </a:r>
          </a:p>
        </p:txBody>
      </p:sp>
      <p:sp>
        <p:nvSpPr>
          <p:cNvPr id="11" name="文本框 10"/>
          <p:cNvSpPr txBox="1"/>
          <p:nvPr/>
        </p:nvSpPr>
        <p:spPr>
          <a:xfrm>
            <a:off x="4714755" y="1698204"/>
            <a:ext cx="6825204" cy="1631216"/>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8000"/>
                </a:solidFill>
                <a:latin typeface="Consolas" panose="020B0609020204030204" pitchFamily="49" charset="0"/>
              </a:rPr>
              <a:t># mypackage/A/spam.py</a:t>
            </a:r>
            <a:endParaRPr lang="en-US" altLang="zh-CN" sz="2000">
              <a:solidFill>
                <a:srgbClr val="000000"/>
              </a:solidFill>
              <a:latin typeface="Consolas" panose="020B0609020204030204" pitchFamily="49" charset="0"/>
            </a:endParaRPr>
          </a:p>
          <a:p>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mypackage.A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grok </a:t>
            </a:r>
            <a:r>
              <a:rPr lang="en-US" altLang="zh-CN" sz="2000">
                <a:solidFill>
                  <a:srgbClr val="008000"/>
                </a:solidFill>
                <a:latin typeface="Consolas" panose="020B0609020204030204" pitchFamily="49" charset="0"/>
              </a:rPr>
              <a:t># OK</a:t>
            </a:r>
            <a:endParaRPr lang="en-US" altLang="zh-CN" sz="2000">
              <a:solidFill>
                <a:srgbClr val="000000"/>
              </a:solidFill>
              <a:latin typeface="Consolas" panose="020B0609020204030204" pitchFamily="49" charset="0"/>
            </a:endParaRPr>
          </a:p>
          <a:p>
            <a:r>
              <a:rPr lang="en-US" altLang="zh-CN" sz="2000" smtClean="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grok </a:t>
            </a:r>
            <a:r>
              <a:rPr lang="en-US" altLang="zh-CN" sz="2000">
                <a:solidFill>
                  <a:srgbClr val="008000"/>
                </a:solidFill>
                <a:latin typeface="Consolas" panose="020B0609020204030204" pitchFamily="49" charset="0"/>
              </a:rPr>
              <a:t># Error (not found</a:t>
            </a:r>
            <a:r>
              <a:rPr lang="en-US" altLang="zh-CN" sz="2000" smtClean="0">
                <a:solidFill>
                  <a:srgbClr val="008000"/>
                </a:solidFill>
                <a:latin typeface="Consolas" panose="020B0609020204030204" pitchFamily="49" charset="0"/>
              </a:rPr>
              <a:t>)</a:t>
            </a:r>
          </a:p>
          <a:p>
            <a:r>
              <a:rPr lang="en-US" altLang="zh-CN" sz="2000">
                <a:solidFill>
                  <a:srgbClr val="AF00DB"/>
                </a:solidFill>
                <a:latin typeface="Consolas" panose="020B0609020204030204" pitchFamily="49" charset="0"/>
              </a:rPr>
              <a:t>from</a:t>
            </a:r>
            <a:r>
              <a:rPr lang="en-US" altLang="zh-CN" sz="2000">
                <a:solidFill>
                  <a:srgbClr val="000000"/>
                </a:solidFill>
                <a:latin typeface="Consolas" panose="020B0609020204030204" pitchFamily="49" charset="0"/>
              </a:rPr>
              <a:t> . </a:t>
            </a:r>
            <a:r>
              <a:rPr lang="en-US" altLang="zh-CN" sz="200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grok </a:t>
            </a:r>
            <a:r>
              <a:rPr lang="en-US" altLang="zh-CN" sz="2000">
                <a:solidFill>
                  <a:srgbClr val="008000"/>
                </a:solidFill>
                <a:latin typeface="Consolas" panose="020B0609020204030204" pitchFamily="49" charset="0"/>
              </a:rPr>
              <a:t># </a:t>
            </a:r>
            <a:r>
              <a:rPr lang="en-US" altLang="zh-CN" sz="2000" smtClean="0">
                <a:solidFill>
                  <a:srgbClr val="008000"/>
                </a:solidFill>
                <a:latin typeface="Consolas" panose="020B0609020204030204" pitchFamily="49" charset="0"/>
              </a:rPr>
              <a:t>OK</a:t>
            </a:r>
            <a:endParaRPr lang="en-US" altLang="zh-CN" sz="2000" smtClean="0">
              <a:solidFill>
                <a:srgbClr val="AF00DB"/>
              </a:solidFill>
              <a:latin typeface="Consolas" panose="020B0609020204030204" pitchFamily="49" charset="0"/>
            </a:endParaRPr>
          </a:p>
          <a:p>
            <a:r>
              <a:rPr lang="en-US" altLang="zh-CN" sz="2000" smtClean="0">
                <a:solidFill>
                  <a:srgbClr val="AF00DB"/>
                </a:solidFill>
                <a:latin typeface="Consolas" panose="020B0609020204030204" pitchFamily="49" charset="0"/>
              </a:rPr>
              <a:t>import</a:t>
            </a:r>
            <a:r>
              <a:rPr lang="en-US" altLang="zh-CN" sz="2000">
                <a:solidFill>
                  <a:srgbClr val="000000"/>
                </a:solidFill>
                <a:latin typeface="Consolas" panose="020B0609020204030204" pitchFamily="49" charset="0"/>
              </a:rPr>
              <a:t> .grok </a:t>
            </a:r>
            <a:r>
              <a:rPr lang="en-US" altLang="zh-CN" sz="2000">
                <a:solidFill>
                  <a:srgbClr val="008000"/>
                </a:solidFill>
                <a:latin typeface="Consolas" panose="020B0609020204030204" pitchFamily="49" charset="0"/>
              </a:rPr>
              <a:t># </a:t>
            </a:r>
            <a:r>
              <a:rPr lang="en-US" altLang="zh-CN" sz="2000" smtClean="0">
                <a:solidFill>
                  <a:srgbClr val="008000"/>
                </a:solidFill>
                <a:latin typeface="Consolas" panose="020B0609020204030204" pitchFamily="49" charset="0"/>
              </a:rPr>
              <a:t>ERROR</a:t>
            </a:r>
            <a:endParaRPr lang="en-US" altLang="zh-CN" sz="2000">
              <a:solidFill>
                <a:srgbClr val="000000"/>
              </a:solidFill>
              <a:latin typeface="Consolas" panose="020B0609020204030204" pitchFamily="49" charset="0"/>
            </a:endParaRPr>
          </a:p>
        </p:txBody>
      </p:sp>
      <p:sp>
        <p:nvSpPr>
          <p:cNvPr id="10" name="矩形 9"/>
          <p:cNvSpPr/>
          <p:nvPr/>
        </p:nvSpPr>
        <p:spPr>
          <a:xfrm>
            <a:off x="4714755" y="3511278"/>
            <a:ext cx="6825204" cy="1938992"/>
          </a:xfrm>
          <a:prstGeom prst="rect">
            <a:avLst/>
          </a:prstGeom>
        </p:spPr>
        <p:txBody>
          <a:bodyPr wrap="square">
            <a:spAutoFit/>
          </a:bodyPr>
          <a:lstStyle/>
          <a:p>
            <a:r>
              <a:rPr lang="en-US" altLang="zh-CN" sz="2000"/>
              <a:t>import</a:t>
            </a:r>
            <a:r>
              <a:rPr lang="zh-CN" altLang="en-US" sz="2000"/>
              <a:t>语句的 </a:t>
            </a:r>
            <a:r>
              <a:rPr lang="en-US" altLang="zh-CN" sz="2000"/>
              <a:t>. </a:t>
            </a:r>
            <a:r>
              <a:rPr lang="zh-CN" altLang="en-US" sz="2000"/>
              <a:t>和 </a:t>
            </a:r>
            <a:r>
              <a:rPr lang="en-US" altLang="zh-CN" sz="2000"/>
              <a:t>.. </a:t>
            </a:r>
            <a:r>
              <a:rPr lang="zh-CN" altLang="en-US" sz="2000"/>
              <a:t>看起来很滑稽</a:t>
            </a:r>
            <a:r>
              <a:rPr lang="en-US" altLang="zh-CN" sz="2000"/>
              <a:t>, </a:t>
            </a:r>
            <a:r>
              <a:rPr lang="zh-CN" altLang="en-US" sz="2000"/>
              <a:t>但它指定目录名</a:t>
            </a:r>
            <a:r>
              <a:rPr lang="en-US" altLang="zh-CN" sz="2000"/>
              <a:t>.</a:t>
            </a:r>
            <a:r>
              <a:rPr lang="zh-CN" altLang="en-US" sz="2000"/>
              <a:t>为当前目录，</a:t>
            </a:r>
            <a:r>
              <a:rPr lang="en-US" altLang="zh-CN" sz="2000"/>
              <a:t>..B</a:t>
            </a:r>
            <a:r>
              <a:rPr lang="zh-CN" altLang="en-US" sz="2000"/>
              <a:t>为目录</a:t>
            </a:r>
            <a:r>
              <a:rPr lang="en-US" altLang="zh-CN" sz="2000"/>
              <a:t>../B</a:t>
            </a:r>
            <a:r>
              <a:rPr lang="zh-CN" altLang="en-US" sz="2000"/>
              <a:t>。这种语法只</a:t>
            </a:r>
            <a:r>
              <a:rPr lang="zh-CN" altLang="en-US" sz="2000" smtClean="0"/>
              <a:t>适用于</a:t>
            </a:r>
            <a:r>
              <a:rPr lang="en-US" altLang="zh-CN" sz="2000" smtClean="0"/>
              <a:t>from import</a:t>
            </a:r>
            <a:r>
              <a:rPr lang="zh-CN" altLang="en-US" sz="2000"/>
              <a:t>。 </a:t>
            </a:r>
            <a:endParaRPr lang="en-US" altLang="zh-CN" sz="2000" smtClean="0"/>
          </a:p>
          <a:p>
            <a:endParaRPr lang="en-US" altLang="zh-CN" sz="2000" smtClean="0"/>
          </a:p>
          <a:p>
            <a:r>
              <a:rPr lang="zh-CN" altLang="en-US" sz="2000" smtClean="0"/>
              <a:t>尽管</a:t>
            </a:r>
            <a:r>
              <a:rPr lang="zh-CN" altLang="en-US" sz="2000"/>
              <a:t>使用相对导入看起来像是浏览文件系统，但是不能到定义包的目录之外。也就是说，使用点的这种模式从不是包的目录中导入将会引发错误。</a:t>
            </a:r>
          </a:p>
        </p:txBody>
      </p:sp>
    </p:spTree>
    <p:extLst>
      <p:ext uri="{BB962C8B-B14F-4D97-AF65-F5344CB8AC3E}">
        <p14:creationId xmlns:p14="http://schemas.microsoft.com/office/powerpoint/2010/main" val="266206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使用相对路径名导入包中子模块</a:t>
            </a:r>
            <a:endParaRPr lang="zh-CN" altLang="en-US"/>
          </a:p>
        </p:txBody>
      </p:sp>
      <p:sp>
        <p:nvSpPr>
          <p:cNvPr id="3" name="矩形 2"/>
          <p:cNvSpPr/>
          <p:nvPr/>
        </p:nvSpPr>
        <p:spPr>
          <a:xfrm>
            <a:off x="599303" y="1116236"/>
            <a:ext cx="10940656" cy="400110"/>
          </a:xfrm>
          <a:prstGeom prst="rect">
            <a:avLst/>
          </a:prstGeom>
        </p:spPr>
        <p:txBody>
          <a:bodyPr wrap="square">
            <a:spAutoFit/>
          </a:bodyPr>
          <a:lstStyle/>
          <a:p>
            <a:r>
              <a:rPr lang="zh-CN" altLang="en-US" sz="2000"/>
              <a:t>在包内，既可以使用相对路径也可以使用绝对路径来导入。 举个例子：</a:t>
            </a:r>
          </a:p>
        </p:txBody>
      </p:sp>
      <p:sp>
        <p:nvSpPr>
          <p:cNvPr id="4" name="文本框 3"/>
          <p:cNvSpPr txBox="1"/>
          <p:nvPr/>
        </p:nvSpPr>
        <p:spPr>
          <a:xfrm>
            <a:off x="599303" y="1687598"/>
            <a:ext cx="3706479" cy="2862322"/>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latin typeface="Consolas" panose="020B0609020204030204" pitchFamily="49" charset="0"/>
              </a:rPr>
              <a:t>mypackage/</a:t>
            </a:r>
          </a:p>
          <a:p>
            <a:r>
              <a:rPr lang="en-US" altLang="zh-CN" sz="2000">
                <a:latin typeface="Consolas" panose="020B0609020204030204" pitchFamily="49" charset="0"/>
              </a:rPr>
              <a:t>    __init__.py</a:t>
            </a:r>
          </a:p>
          <a:p>
            <a:r>
              <a:rPr lang="en-US" altLang="zh-CN" sz="2000">
                <a:latin typeface="Consolas" panose="020B0609020204030204" pitchFamily="49" charset="0"/>
              </a:rPr>
              <a:t>    A/</a:t>
            </a:r>
          </a:p>
          <a:p>
            <a:r>
              <a:rPr lang="en-US" altLang="zh-CN" sz="2000">
                <a:latin typeface="Consolas" panose="020B0609020204030204" pitchFamily="49" charset="0"/>
              </a:rPr>
              <a:t>        __init__.py</a:t>
            </a:r>
          </a:p>
          <a:p>
            <a:r>
              <a:rPr lang="en-US" altLang="zh-CN" sz="2000">
                <a:latin typeface="Consolas" panose="020B0609020204030204" pitchFamily="49" charset="0"/>
              </a:rPr>
              <a:t>        spam.py</a:t>
            </a:r>
          </a:p>
          <a:p>
            <a:r>
              <a:rPr lang="en-US" altLang="zh-CN" sz="2000">
                <a:latin typeface="Consolas" panose="020B0609020204030204" pitchFamily="49" charset="0"/>
              </a:rPr>
              <a:t>        grok.py</a:t>
            </a:r>
          </a:p>
          <a:p>
            <a:r>
              <a:rPr lang="en-US" altLang="zh-CN" sz="2000">
                <a:latin typeface="Consolas" panose="020B0609020204030204" pitchFamily="49" charset="0"/>
              </a:rPr>
              <a:t>    B/</a:t>
            </a:r>
          </a:p>
          <a:p>
            <a:r>
              <a:rPr lang="en-US" altLang="zh-CN" sz="2000">
                <a:latin typeface="Consolas" panose="020B0609020204030204" pitchFamily="49" charset="0"/>
              </a:rPr>
              <a:t>        __init__.py</a:t>
            </a:r>
          </a:p>
          <a:p>
            <a:r>
              <a:rPr lang="en-US" altLang="zh-CN" sz="2000">
                <a:latin typeface="Consolas" panose="020B0609020204030204" pitchFamily="49" charset="0"/>
              </a:rPr>
              <a:t>        bar.py</a:t>
            </a:r>
          </a:p>
        </p:txBody>
      </p:sp>
      <p:sp>
        <p:nvSpPr>
          <p:cNvPr id="11" name="文本框 10"/>
          <p:cNvSpPr txBox="1"/>
          <p:nvPr/>
        </p:nvSpPr>
        <p:spPr>
          <a:xfrm>
            <a:off x="4714755" y="3096800"/>
            <a:ext cx="6825204" cy="4001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 python3 mypackage/A/spam.py # </a:t>
            </a:r>
            <a:r>
              <a:rPr lang="en-US" altLang="zh-CN" sz="2000" smtClean="0">
                <a:solidFill>
                  <a:srgbClr val="000000"/>
                </a:solidFill>
                <a:latin typeface="Consolas" panose="020B0609020204030204" pitchFamily="49" charset="0"/>
              </a:rPr>
              <a:t>fail</a:t>
            </a:r>
            <a:endParaRPr lang="en-US" altLang="zh-CN" sz="2000">
              <a:solidFill>
                <a:srgbClr val="000000"/>
              </a:solidFill>
              <a:latin typeface="Consolas" panose="020B0609020204030204" pitchFamily="49" charset="0"/>
            </a:endParaRPr>
          </a:p>
        </p:txBody>
      </p:sp>
      <p:sp>
        <p:nvSpPr>
          <p:cNvPr id="5" name="矩形 4"/>
          <p:cNvSpPr/>
          <p:nvPr/>
        </p:nvSpPr>
        <p:spPr>
          <a:xfrm>
            <a:off x="4714755" y="1687598"/>
            <a:ext cx="6096000" cy="1323439"/>
          </a:xfrm>
          <a:prstGeom prst="rect">
            <a:avLst/>
          </a:prstGeom>
        </p:spPr>
        <p:txBody>
          <a:bodyPr>
            <a:spAutoFit/>
          </a:bodyPr>
          <a:lstStyle/>
          <a:p>
            <a:r>
              <a:rPr lang="zh-CN" altLang="en-US" sz="2000"/>
              <a:t>最后，相对导入只适用于在合适的包中的模块。尤其是在顶层的脚本的简单模块中，它们将不起作用。如果包的部分被作为脚本直接执行，那它们将不起作用 例如：</a:t>
            </a:r>
          </a:p>
        </p:txBody>
      </p:sp>
      <p:sp>
        <p:nvSpPr>
          <p:cNvPr id="6" name="矩形 5"/>
          <p:cNvSpPr/>
          <p:nvPr/>
        </p:nvSpPr>
        <p:spPr>
          <a:xfrm>
            <a:off x="4714755" y="3719293"/>
            <a:ext cx="6096000" cy="707886"/>
          </a:xfrm>
          <a:prstGeom prst="rect">
            <a:avLst/>
          </a:prstGeom>
        </p:spPr>
        <p:txBody>
          <a:bodyPr>
            <a:spAutoFit/>
          </a:bodyPr>
          <a:lstStyle/>
          <a:p>
            <a:r>
              <a:rPr lang="zh-CN" altLang="en-US" sz="2000"/>
              <a:t>另一方面，如果你使用</a:t>
            </a:r>
            <a:r>
              <a:rPr lang="en-US" altLang="zh-CN" sz="2000"/>
              <a:t>Python</a:t>
            </a:r>
            <a:r>
              <a:rPr lang="zh-CN" altLang="en-US" sz="2000"/>
              <a:t>的</a:t>
            </a:r>
            <a:r>
              <a:rPr lang="en-US" altLang="zh-CN" sz="2000"/>
              <a:t>-m</a:t>
            </a:r>
            <a:r>
              <a:rPr lang="zh-CN" altLang="en-US" sz="2000"/>
              <a:t>选项来执行先前的脚本，相对导入将会正确运行。 例如：</a:t>
            </a:r>
          </a:p>
        </p:txBody>
      </p:sp>
      <p:sp>
        <p:nvSpPr>
          <p:cNvPr id="9" name="文本框 8"/>
          <p:cNvSpPr txBox="1"/>
          <p:nvPr/>
        </p:nvSpPr>
        <p:spPr>
          <a:xfrm>
            <a:off x="4714755" y="4591491"/>
            <a:ext cx="6825204" cy="400110"/>
          </a:xfrm>
          <a:prstGeom prst="rect">
            <a:avLst/>
          </a:prstGeom>
          <a:solidFill>
            <a:schemeClr val="accent1">
              <a:lumMod val="20000"/>
              <a:lumOff val="80000"/>
            </a:schemeClr>
          </a:solidFill>
          <a:ln>
            <a:solidFill>
              <a:schemeClr val="tx1"/>
            </a:solidFill>
          </a:ln>
        </p:spPr>
        <p:txBody>
          <a:bodyPr wrap="square" rtlCol="0">
            <a:spAutoFit/>
          </a:bodyPr>
          <a:lstStyle/>
          <a:p>
            <a:r>
              <a:rPr lang="en-US" altLang="zh-CN" sz="2000">
                <a:solidFill>
                  <a:srgbClr val="000000"/>
                </a:solidFill>
                <a:latin typeface="Consolas" panose="020B0609020204030204" pitchFamily="49" charset="0"/>
              </a:rPr>
              <a:t>% python3 </a:t>
            </a:r>
            <a:r>
              <a:rPr lang="en-US" altLang="zh-CN" sz="2000" smtClean="0">
                <a:solidFill>
                  <a:srgbClr val="000000"/>
                </a:solidFill>
                <a:latin typeface="Consolas" panose="020B0609020204030204" pitchFamily="49" charset="0"/>
              </a:rPr>
              <a:t>-m mypackage/A/spam.py </a:t>
            </a:r>
            <a:r>
              <a:rPr lang="en-US" altLang="zh-CN" sz="2000">
                <a:solidFill>
                  <a:srgbClr val="000000"/>
                </a:solidFill>
                <a:latin typeface="Consolas" panose="020B0609020204030204" pitchFamily="49" charset="0"/>
              </a:rPr>
              <a:t># </a:t>
            </a:r>
            <a:r>
              <a:rPr lang="en-US" altLang="zh-CN" sz="2000" smtClean="0">
                <a:solidFill>
                  <a:srgbClr val="000000"/>
                </a:solidFill>
                <a:latin typeface="Consolas" panose="020B0609020204030204" pitchFamily="49" charset="0"/>
              </a:rPr>
              <a:t>work</a:t>
            </a:r>
            <a:endParaRPr lang="en-US" altLang="zh-CN" sz="2000">
              <a:solidFill>
                <a:srgbClr val="000000"/>
              </a:solidFill>
              <a:latin typeface="Consolas" panose="020B0609020204030204" pitchFamily="49" charset="0"/>
            </a:endParaRPr>
          </a:p>
        </p:txBody>
      </p:sp>
    </p:spTree>
    <p:extLst>
      <p:ext uri="{BB962C8B-B14F-4D97-AF65-F5344CB8AC3E}">
        <p14:creationId xmlns:p14="http://schemas.microsoft.com/office/powerpoint/2010/main" val="1420760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5553</TotalTime>
  <Words>2863</Words>
  <Application>Microsoft Office PowerPoint</Application>
  <PresentationFormat>宽屏</PresentationFormat>
  <Paragraphs>357</Paragraphs>
  <Slides>28</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-apple-system</vt:lpstr>
      <vt:lpstr>Lato</vt:lpstr>
      <vt:lpstr>等线</vt:lpstr>
      <vt:lpstr>等线 Light</vt:lpstr>
      <vt:lpstr>Arial</vt:lpstr>
      <vt:lpstr>Consolas</vt:lpstr>
      <vt:lpstr>Office 主题​​</vt:lpstr>
      <vt:lpstr>模块与包 module &amp; package</vt:lpstr>
      <vt:lpstr>概念</vt:lpstr>
      <vt:lpstr>包管理器 pip</vt:lpstr>
      <vt:lpstr>pip网站</vt:lpstr>
      <vt:lpstr>构建模块的层次包</vt:lpstr>
      <vt:lpstr>控制模块被全部导入的内容</vt:lpstr>
      <vt:lpstr>使用相对路径名导入包中子模块</vt:lpstr>
      <vt:lpstr>使用相对路径名导入包中子模块</vt:lpstr>
      <vt:lpstr>使用相对路径名导入包中子模块</vt:lpstr>
      <vt:lpstr>将模块分为多个文件</vt:lpstr>
      <vt:lpstr>将模块分为多个文件</vt:lpstr>
      <vt:lpstr>利用命名空间导入目录分散的代码</vt:lpstr>
      <vt:lpstr>利用命名空间导入目录分散的代码</vt:lpstr>
      <vt:lpstr>重新加载模块</vt:lpstr>
      <vt:lpstr>重新加载模块</vt:lpstr>
      <vt:lpstr>运行目录</vt:lpstr>
      <vt:lpstr>运行压缩文件</vt:lpstr>
      <vt:lpstr>读取包中的数据文件</vt:lpstr>
      <vt:lpstr>将文件夹加入到 sys.path</vt:lpstr>
      <vt:lpstr>将文件夹加入到 sys.path</vt:lpstr>
      <vt:lpstr>通过字符串名导入模块</vt:lpstr>
      <vt:lpstr>安装私有的包</vt:lpstr>
      <vt:lpstr>创建新的Python环境</vt:lpstr>
      <vt:lpstr>创建新的Python环境</vt:lpstr>
      <vt:lpstr>创建新的Python环境</vt:lpstr>
      <vt:lpstr>分发包</vt:lpstr>
      <vt:lpstr>分发包</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argparse, datetime</dc:title>
  <dc:creator>pirenjie</dc:creator>
  <cp:lastModifiedBy>皮人杰 PIRENJIE</cp:lastModifiedBy>
  <cp:revision>218</cp:revision>
  <dcterms:created xsi:type="dcterms:W3CDTF">2020-09-08T08:42:53Z</dcterms:created>
  <dcterms:modified xsi:type="dcterms:W3CDTF">2021-09-28T05:11:10Z</dcterms:modified>
</cp:coreProperties>
</file>