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91" r:id="rId4"/>
    <p:sldId id="309" r:id="rId5"/>
    <p:sldId id="293" r:id="rId7"/>
    <p:sldId id="308" r:id="rId8"/>
    <p:sldId id="294" r:id="rId9"/>
    <p:sldId id="292" r:id="rId10"/>
    <p:sldId id="307" r:id="rId11"/>
    <p:sldId id="295" r:id="rId12"/>
    <p:sldId id="299" r:id="rId13"/>
    <p:sldId id="300" r:id="rId14"/>
    <p:sldId id="304" r:id="rId15"/>
    <p:sldId id="306" r:id="rId16"/>
    <p:sldId id="305" r:id="rId17"/>
    <p:sldId id="301" r:id="rId18"/>
    <p:sldId id="302" r:id="rId19"/>
    <p:sldId id="296" r:id="rId20"/>
    <p:sldId id="297" r:id="rId21"/>
    <p:sldId id="298" r:id="rId22"/>
    <p:sldId id="303" r:id="rId23"/>
    <p:sldId id="290" r:id="rId24"/>
    <p:sldId id="284" r:id="rId25"/>
    <p:sldId id="289" r:id="rId26"/>
    <p:sldId id="286" r:id="rId27"/>
    <p:sldId id="288" r:id="rId28"/>
    <p:sldId id="287" r:id="rId29"/>
    <p:sldId id="310" r:id="rId30"/>
    <p:sldId id="312" r:id="rId31"/>
    <p:sldId id="311" r:id="rId32"/>
    <p:sldId id="285" r:id="rId33"/>
    <p:sldId id="283" r:id="rId34"/>
    <p:sldId id="275" r:id="rId35"/>
    <p:sldId id="282" r:id="rId36"/>
    <p:sldId id="281" r:id="rId37"/>
    <p:sldId id="277" r:id="rId38"/>
    <p:sldId id="276" r:id="rId39"/>
    <p:sldId id="279" r:id="rId40"/>
    <p:sldId id="280" r:id="rId41"/>
    <p:sldId id="278" r:id="rId42"/>
    <p:sldId id="273" r:id="rId43"/>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CCFF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940" autoAdjust="0"/>
    <p:restoredTop sz="96387" autoAdjust="0"/>
  </p:normalViewPr>
  <p:slideViewPr>
    <p:cSldViewPr snapToGrid="0">
      <p:cViewPr varScale="1">
        <p:scale>
          <a:sx n="109" d="100"/>
          <a:sy n="109" d="100"/>
        </p:scale>
        <p:origin x="2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C79FDB-91F5-4E58-8276-BC9BEBAAFC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754F0-E8B8-4DF7-AC40-3D8C894579C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5754F0-E8B8-4DF7-AC40-3D8C894579C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nchor="ct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0A8F8A1-1726-492F-8809-C27CB878132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212DC1-51F0-4C4F-B8B9-4128F3B70E0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E08038-E44B-4A1D-A717-07C7DF07CB44}"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ea"/>
                <a:ea typeface="+mj-ea"/>
              </a:defRPr>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BFB6D0-88CF-4B9C-BF7C-2673C59D85F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309100" y="6356349"/>
            <a:ext cx="2743200" cy="365125"/>
          </a:xfrm>
        </p:spPr>
        <p:txBody>
          <a:bodyPr/>
          <a:lstStyle/>
          <a:p>
            <a:fld id="{BEA57517-FD87-4EED-B370-D846D7B7D0AA}"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normAutofit/>
          </a:bodyPr>
          <a:lstStyle>
            <a:lvl1pPr marL="0" indent="0">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F3B5F805-A628-4B59-B522-5FA8FC7CA39F}"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B8A3CCA-A219-491C-A791-2F7FE86B8FE8}"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BB53585-471A-4C13-B0AC-7DB420E1C85F}"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48AAF56-A843-44E2-9102-95E561F9E267}"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DC3026-4B21-4B36-ADBA-3CCB291465A3}"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F270D52E-C9F2-46B7-8E81-FB0744DCCE65}"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E6C8B63-FEEC-418D-88AA-3B8150676BC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99303" y="0"/>
            <a:ext cx="10515600" cy="95558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99303" y="1133647"/>
            <a:ext cx="10515600" cy="5110634"/>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78E086-0792-4878-B82E-37AF22AE53CB}"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226799" y="6428689"/>
            <a:ext cx="948725"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57517-FD87-4EED-B370-D846D7B7D0AA}" type="slidenum">
              <a:rPr lang="zh-CN" altLang="en-US" smtClean="0"/>
            </a:fld>
            <a:endParaRPr lang="zh-CN" altLang="en-US"/>
          </a:p>
        </p:txBody>
      </p:sp>
      <p:sp>
        <p:nvSpPr>
          <p:cNvPr id="11" name="矩形 10"/>
          <p:cNvSpPr/>
          <p:nvPr userDrawn="1"/>
        </p:nvSpPr>
        <p:spPr>
          <a:xfrm>
            <a:off x="8659819" y="0"/>
            <a:ext cx="3515706" cy="646331"/>
          </a:xfrm>
          <a:prstGeom prst="rect">
            <a:avLst/>
          </a:prstGeom>
          <a:noFill/>
        </p:spPr>
        <p:txBody>
          <a:bodyPr wrap="none" lIns="91440" tIns="45720" rIns="91440" bIns="45720">
            <a:spAutoFit/>
          </a:bodyPr>
          <a:lstStyle/>
          <a:p>
            <a:pPr algn="ctr"/>
            <a:r>
              <a:rPr lang="en-US" altLang="zh-CN" sz="3600" b="1" cap="none" spc="0" smtClean="0">
                <a:ln w="9525">
                  <a:solidFill>
                    <a:schemeClr val="bg1"/>
                  </a:solidFill>
                  <a:prstDash val="solid"/>
                </a:ln>
                <a:solidFill>
                  <a:srgbClr val="00B050"/>
                </a:solidFill>
                <a:effectLst>
                  <a:outerShdw blurRad="12700" dist="38100" dir="2700000" algn="tl" rotWithShape="0">
                    <a:schemeClr val="bg1">
                      <a:lumMod val="50000"/>
                    </a:schemeClr>
                  </a:outerShdw>
                </a:effectLst>
              </a:rPr>
              <a:t>Python</a:t>
            </a:r>
            <a:r>
              <a:rPr lang="zh-CN" altLang="en-US" sz="3600" b="1" cap="none" spc="0" smtClean="0">
                <a:ln w="9525">
                  <a:solidFill>
                    <a:schemeClr val="bg1"/>
                  </a:solidFill>
                  <a:prstDash val="solid"/>
                </a:ln>
                <a:solidFill>
                  <a:srgbClr val="0070C0"/>
                </a:solidFill>
                <a:effectLst>
                  <a:outerShdw blurRad="12700" dist="38100" dir="2700000" algn="tl" rotWithShape="0">
                    <a:schemeClr val="bg1">
                      <a:lumMod val="50000"/>
                    </a:schemeClr>
                  </a:outerShdw>
                </a:effectLst>
              </a:rPr>
              <a:t>程序设计</a:t>
            </a:r>
            <a:endParaRPr lang="zh-CN" altLang="en-US" sz="3600" b="1" cap="none" spc="0">
              <a:ln w="9525">
                <a:solidFill>
                  <a:schemeClr val="bg1"/>
                </a:solidFill>
                <a:prstDash val="solid"/>
              </a:ln>
              <a:solidFill>
                <a:srgbClr val="0070C0"/>
              </a:solidFill>
              <a:effectLst>
                <a:outerShdw blurRad="12700" dist="38100" dir="2700000" algn="tl" rotWithShape="0">
                  <a:schemeClr val="bg1">
                    <a:lumMod val="50000"/>
                  </a:schemeClr>
                </a:outerShdw>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mtClean="0"/>
              <a:t>Python Style Guide</a:t>
            </a:r>
            <a:br>
              <a:rPr lang="en-US" altLang="zh-CN" smtClean="0"/>
            </a:br>
            <a:r>
              <a:rPr lang="zh-CN" altLang="en-US" smtClean="0"/>
              <a:t>风格指南</a:t>
            </a:r>
            <a:endParaRPr lang="zh-CN" altLang="en-US"/>
          </a:p>
        </p:txBody>
      </p:sp>
      <p:sp>
        <p:nvSpPr>
          <p:cNvPr id="3" name="副标题 2"/>
          <p:cNvSpPr>
            <a:spLocks noGrp="1"/>
          </p:cNvSpPr>
          <p:nvPr>
            <p:ph type="subTitle" idx="1"/>
          </p:nvPr>
        </p:nvSpPr>
        <p:spPr/>
        <p:txBody>
          <a:bodyPr/>
          <a:lstStyle/>
          <a:p>
            <a:r>
              <a:rPr lang="en-US" altLang="zh-CN" dirty="0" smtClean="0"/>
              <a:t>Python</a:t>
            </a:r>
            <a:r>
              <a:rPr lang="zh-CN" altLang="en-US" smtClean="0"/>
              <a:t>程序设计</a:t>
            </a:r>
            <a:endParaRPr lang="en-US" altLang="zh-CN" dirty="0" smtClean="0"/>
          </a:p>
        </p:txBody>
      </p:sp>
      <p:sp>
        <p:nvSpPr>
          <p:cNvPr id="4" name="灯片编号占位符 3"/>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默认迭代器和操作符</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如果类型支持</a:t>
            </a:r>
            <a:r>
              <a:rPr lang="en-US" altLang="zh-CN" sz="2000">
                <a:solidFill>
                  <a:srgbClr val="404040"/>
                </a:solidFill>
                <a:latin typeface="Lato"/>
              </a:rPr>
              <a:t>, </a:t>
            </a:r>
            <a:r>
              <a:rPr lang="zh-CN" altLang="en-US" sz="2000">
                <a:solidFill>
                  <a:srgbClr val="404040"/>
                </a:solidFill>
                <a:latin typeface="Lato"/>
              </a:rPr>
              <a:t>就使用默认迭代器和操作符</a:t>
            </a:r>
            <a:r>
              <a:rPr lang="en-US" altLang="zh-CN" sz="2000">
                <a:solidFill>
                  <a:srgbClr val="404040"/>
                </a:solidFill>
                <a:latin typeface="Lato"/>
              </a:rPr>
              <a:t>. </a:t>
            </a:r>
            <a:r>
              <a:rPr lang="zh-CN" altLang="en-US" sz="2000">
                <a:solidFill>
                  <a:srgbClr val="404040"/>
                </a:solidFill>
                <a:latin typeface="Lato"/>
              </a:rPr>
              <a:t>比如列表</a:t>
            </a:r>
            <a:r>
              <a:rPr lang="en-US" altLang="zh-CN" sz="2000">
                <a:solidFill>
                  <a:srgbClr val="404040"/>
                </a:solidFill>
                <a:latin typeface="Lato"/>
              </a:rPr>
              <a:t>, </a:t>
            </a:r>
            <a:r>
              <a:rPr lang="zh-CN" altLang="en-US" sz="2000">
                <a:solidFill>
                  <a:srgbClr val="404040"/>
                </a:solidFill>
                <a:latin typeface="Lato"/>
              </a:rPr>
              <a:t>字典及文件等</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02014"/>
            <a:ext cx="10848870" cy="4401205"/>
          </a:xfrm>
          <a:prstGeom prst="rect">
            <a:avLst/>
          </a:prstGeom>
        </p:spPr>
        <p:txBody>
          <a:bodyPr wrap="square">
            <a:spAutoFit/>
          </a:bodyPr>
          <a:lstStyle/>
          <a:p>
            <a:r>
              <a:rPr lang="zh-CN" altLang="en-US" sz="2000" b="1"/>
              <a:t>定义</a:t>
            </a:r>
            <a:r>
              <a:rPr lang="en-US" altLang="zh-CN" sz="2000" b="1"/>
              <a:t>:</a:t>
            </a:r>
            <a:endParaRPr lang="en-US" altLang="zh-CN" sz="2000" b="1"/>
          </a:p>
          <a:p>
            <a:pPr lvl="1"/>
            <a:r>
              <a:rPr lang="zh-CN" altLang="en-US" sz="2000"/>
              <a:t>容器类型</a:t>
            </a:r>
            <a:r>
              <a:rPr lang="en-US" altLang="zh-CN" sz="2000"/>
              <a:t>, </a:t>
            </a:r>
            <a:r>
              <a:rPr lang="zh-CN" altLang="en-US" sz="2000"/>
              <a:t>像字典和列表</a:t>
            </a:r>
            <a:r>
              <a:rPr lang="en-US" altLang="zh-CN" sz="2000"/>
              <a:t>, </a:t>
            </a:r>
            <a:r>
              <a:rPr lang="zh-CN" altLang="en-US" sz="2000"/>
              <a:t>定义了默认的迭代器和关系测试操作符</a:t>
            </a:r>
            <a:r>
              <a:rPr lang="en-US" altLang="zh-CN" sz="2000"/>
              <a:t>(in</a:t>
            </a:r>
            <a:r>
              <a:rPr lang="zh-CN" altLang="en-US" sz="2000"/>
              <a:t>和</a:t>
            </a:r>
            <a:r>
              <a:rPr lang="en-US" altLang="zh-CN" sz="2000"/>
              <a:t>not in)</a:t>
            </a:r>
            <a:endParaRPr lang="en-US" altLang="zh-CN" sz="2000"/>
          </a:p>
          <a:p>
            <a:endParaRPr lang="en-US" altLang="zh-CN" sz="2000" smtClean="0"/>
          </a:p>
          <a:p>
            <a:r>
              <a:rPr lang="zh-CN" altLang="en-US" sz="2000" b="1" smtClean="0"/>
              <a:t>优点</a:t>
            </a:r>
            <a:r>
              <a:rPr lang="en-US" altLang="zh-CN" sz="2000" b="1"/>
              <a:t>:</a:t>
            </a:r>
            <a:endParaRPr lang="en-US" altLang="zh-CN" sz="2000" b="1"/>
          </a:p>
          <a:p>
            <a:pPr lvl="1"/>
            <a:r>
              <a:rPr lang="zh-CN" altLang="en-US" sz="2000"/>
              <a:t>默认操作符和迭代器简单高效</a:t>
            </a:r>
            <a:r>
              <a:rPr lang="en-US" altLang="zh-CN" sz="2000"/>
              <a:t>, </a:t>
            </a:r>
            <a:r>
              <a:rPr lang="zh-CN" altLang="en-US" sz="2000"/>
              <a:t>它们直接表达了操作</a:t>
            </a:r>
            <a:r>
              <a:rPr lang="en-US" altLang="zh-CN" sz="2000"/>
              <a:t>, </a:t>
            </a:r>
            <a:r>
              <a:rPr lang="zh-CN" altLang="en-US" sz="2000"/>
              <a:t>没有额外的方法调用</a:t>
            </a:r>
            <a:r>
              <a:rPr lang="en-US" altLang="zh-CN" sz="2000"/>
              <a:t>. </a:t>
            </a:r>
            <a:r>
              <a:rPr lang="zh-CN" altLang="en-US" sz="2000"/>
              <a:t>使用默认操作符的函数是通用的</a:t>
            </a:r>
            <a:r>
              <a:rPr lang="en-US" altLang="zh-CN" sz="2000"/>
              <a:t>. </a:t>
            </a:r>
            <a:r>
              <a:rPr lang="zh-CN" altLang="en-US" sz="2000"/>
              <a:t>它可以用于支持该操作的任何类型</a:t>
            </a:r>
            <a:r>
              <a:rPr lang="en-US" altLang="zh-CN" sz="2000"/>
              <a:t>.</a:t>
            </a:r>
            <a:endParaRPr lang="en-US" altLang="zh-CN" sz="2000"/>
          </a:p>
          <a:p>
            <a:endParaRPr lang="en-US" altLang="zh-CN" sz="2000" smtClean="0"/>
          </a:p>
          <a:p>
            <a:r>
              <a:rPr lang="zh-CN" altLang="en-US" sz="2000" b="1" smtClean="0"/>
              <a:t>缺点</a:t>
            </a:r>
            <a:r>
              <a:rPr lang="en-US" altLang="zh-CN" sz="2000" b="1"/>
              <a:t>:</a:t>
            </a:r>
            <a:endParaRPr lang="en-US" altLang="zh-CN" sz="2000" b="1"/>
          </a:p>
          <a:p>
            <a:pPr lvl="1"/>
            <a:r>
              <a:rPr lang="zh-CN" altLang="en-US" sz="2000"/>
              <a:t>你没法通过阅读方法名来区分对象的类型</a:t>
            </a:r>
            <a:r>
              <a:rPr lang="en-US" altLang="zh-CN" sz="2000"/>
              <a:t>(</a:t>
            </a:r>
            <a:r>
              <a:rPr lang="zh-CN" altLang="en-US" sz="2000"/>
              <a:t>例如</a:t>
            </a:r>
            <a:r>
              <a:rPr lang="en-US" altLang="zh-CN" sz="2000"/>
              <a:t>, has_key()</a:t>
            </a:r>
            <a:r>
              <a:rPr lang="zh-CN" altLang="en-US" sz="2000"/>
              <a:t>意味着字典</a:t>
            </a:r>
            <a:r>
              <a:rPr lang="en-US" altLang="zh-CN" sz="2000"/>
              <a:t>). </a:t>
            </a:r>
            <a:r>
              <a:rPr lang="zh-CN" altLang="en-US" sz="2000"/>
              <a:t>不过这也是优点</a:t>
            </a:r>
            <a:r>
              <a:rPr lang="en-US" altLang="zh-CN" sz="2000"/>
              <a:t>.</a:t>
            </a:r>
            <a:endParaRPr lang="en-US" altLang="zh-CN" sz="2000"/>
          </a:p>
          <a:p>
            <a:endParaRPr lang="en-US" altLang="zh-CN" sz="2000" smtClean="0"/>
          </a:p>
          <a:p>
            <a:r>
              <a:rPr lang="zh-CN" altLang="en-US" sz="2000" b="1" smtClean="0"/>
              <a:t>结论</a:t>
            </a:r>
            <a:r>
              <a:rPr lang="en-US" altLang="zh-CN" sz="2000" b="1"/>
              <a:t>:</a:t>
            </a:r>
            <a:endParaRPr lang="en-US" altLang="zh-CN" sz="2000" b="1"/>
          </a:p>
          <a:p>
            <a:pPr lvl="1"/>
            <a:r>
              <a:rPr lang="zh-CN" altLang="en-US" sz="2000"/>
              <a:t>如果类型支持</a:t>
            </a:r>
            <a:r>
              <a:rPr lang="en-US" altLang="zh-CN" sz="2000"/>
              <a:t>, </a:t>
            </a:r>
            <a:r>
              <a:rPr lang="zh-CN" altLang="en-US" sz="2000"/>
              <a:t>就使用默认迭代器和操作符</a:t>
            </a:r>
            <a:r>
              <a:rPr lang="en-US" altLang="zh-CN" sz="2000"/>
              <a:t>, </a:t>
            </a:r>
            <a:r>
              <a:rPr lang="zh-CN" altLang="en-US" sz="2000"/>
              <a:t>例如列表</a:t>
            </a:r>
            <a:r>
              <a:rPr lang="en-US" altLang="zh-CN" sz="2000"/>
              <a:t>, </a:t>
            </a:r>
            <a:r>
              <a:rPr lang="zh-CN" altLang="en-US" sz="2000"/>
              <a:t>字典和文件</a:t>
            </a:r>
            <a:r>
              <a:rPr lang="en-US" altLang="zh-CN" sz="2000"/>
              <a:t>. </a:t>
            </a:r>
            <a:r>
              <a:rPr lang="zh-CN" altLang="en-US" sz="2000"/>
              <a:t>内建类型也定义了迭代器方法</a:t>
            </a:r>
            <a:r>
              <a:rPr lang="en-US" altLang="zh-CN" sz="2000"/>
              <a:t>. </a:t>
            </a:r>
            <a:r>
              <a:rPr lang="zh-CN" altLang="en-US" sz="2000"/>
              <a:t>优先考虑这些方法</a:t>
            </a:r>
            <a:r>
              <a:rPr lang="en-US" altLang="zh-CN" sz="2000"/>
              <a:t>, </a:t>
            </a:r>
            <a:r>
              <a:rPr lang="zh-CN" altLang="en-US" sz="2000"/>
              <a:t>而不是那些返回列表的方法</a:t>
            </a:r>
            <a:r>
              <a:rPr lang="en-US" altLang="zh-CN" sz="2000"/>
              <a:t>. </a:t>
            </a:r>
            <a:r>
              <a:rPr lang="zh-CN" altLang="en-US" sz="2000"/>
              <a:t>当然，这样遍历容器时，你将不能修改容器</a:t>
            </a:r>
            <a:r>
              <a:rPr lang="en-US" altLang="zh-CN" sz="2000"/>
              <a:t>.</a:t>
            </a:r>
            <a:endParaRPr lang="en-US" altLang="zh-CN" sz="2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默认迭代器和操作符</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9" name="矩形 8"/>
          <p:cNvSpPr/>
          <p:nvPr/>
        </p:nvSpPr>
        <p:spPr>
          <a:xfrm>
            <a:off x="599303" y="955589"/>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key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adict: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key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in</a:t>
            </a:r>
            <a:r>
              <a:rPr lang="en-US" altLang="zh-CN">
                <a:solidFill>
                  <a:srgbClr val="000000"/>
                </a:solidFill>
                <a:latin typeface="Consolas" panose="020B0609020204030204" pitchFamily="49" charset="0"/>
              </a:rPr>
              <a:t> adict: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obj </a:t>
            </a:r>
            <a:r>
              <a:rPr lang="en-US" altLang="zh-CN">
                <a:solidFill>
                  <a:srgbClr val="0000FF"/>
                </a:solidFill>
                <a:latin typeface="Consolas" panose="020B0609020204030204" pitchFamily="49" charset="0"/>
              </a:rPr>
              <a:t>in</a:t>
            </a:r>
            <a:r>
              <a:rPr lang="en-US" altLang="zh-CN">
                <a:solidFill>
                  <a:srgbClr val="000000"/>
                </a:solidFill>
                <a:latin typeface="Consolas" panose="020B0609020204030204" pitchFamily="49" charset="0"/>
              </a:rPr>
              <a:t> alist: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line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afile: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k, v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dict</a:t>
            </a:r>
            <a:r>
              <a:rPr lang="en-US" altLang="zh-CN">
                <a:solidFill>
                  <a:srgbClr val="000000"/>
                </a:solidFill>
                <a:latin typeface="Consolas" panose="020B0609020204030204" pitchFamily="49" charset="0"/>
              </a:rPr>
              <a:t>.iteritems(): ...</a:t>
            </a:r>
            <a:endParaRPr lang="en-US" altLang="zh-CN" b="0">
              <a:solidFill>
                <a:srgbClr val="000000"/>
              </a:solidFill>
              <a:effectLst/>
              <a:latin typeface="Consolas" panose="020B0609020204030204" pitchFamily="49" charset="0"/>
            </a:endParaRPr>
          </a:p>
        </p:txBody>
      </p:sp>
      <p:sp>
        <p:nvSpPr>
          <p:cNvPr id="7" name="矩形 6"/>
          <p:cNvSpPr/>
          <p:nvPr/>
        </p:nvSpPr>
        <p:spPr>
          <a:xfrm>
            <a:off x="599303" y="2723429"/>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key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adict.keys():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adict.has_key(key):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line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afile.readlines(): ...</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生成器</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按需使用生成器</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02014"/>
            <a:ext cx="10848870" cy="4093428"/>
          </a:xfrm>
          <a:prstGeom prst="rect">
            <a:avLst/>
          </a:prstGeom>
        </p:spPr>
        <p:txBody>
          <a:bodyPr wrap="square">
            <a:spAutoFit/>
          </a:bodyPr>
          <a:lstStyle/>
          <a:p>
            <a:r>
              <a:rPr lang="zh-CN" altLang="en-US" sz="2000" b="1"/>
              <a:t>定义</a:t>
            </a:r>
            <a:r>
              <a:rPr lang="en-US" altLang="zh-CN" sz="2000" b="1"/>
              <a:t>:</a:t>
            </a:r>
            <a:endParaRPr lang="en-US" altLang="zh-CN" sz="2000" b="1"/>
          </a:p>
          <a:p>
            <a:pPr lvl="1"/>
            <a:r>
              <a:rPr lang="zh-CN" altLang="en-US" sz="2000"/>
              <a:t>所谓生成器函数</a:t>
            </a:r>
            <a:r>
              <a:rPr lang="en-US" altLang="zh-CN" sz="2000"/>
              <a:t>, </a:t>
            </a:r>
            <a:r>
              <a:rPr lang="zh-CN" altLang="en-US" sz="2000"/>
              <a:t>就是每当它执行一次生成</a:t>
            </a:r>
            <a:r>
              <a:rPr lang="en-US" altLang="zh-CN" sz="2000"/>
              <a:t>(yield)</a:t>
            </a:r>
            <a:r>
              <a:rPr lang="zh-CN" altLang="en-US" sz="2000"/>
              <a:t>语句</a:t>
            </a:r>
            <a:r>
              <a:rPr lang="en-US" altLang="zh-CN" sz="2000"/>
              <a:t>, </a:t>
            </a:r>
            <a:r>
              <a:rPr lang="zh-CN" altLang="en-US" sz="2000"/>
              <a:t>它就返回一个迭代器</a:t>
            </a:r>
            <a:r>
              <a:rPr lang="en-US" altLang="zh-CN" sz="2000"/>
              <a:t>, </a:t>
            </a:r>
            <a:r>
              <a:rPr lang="zh-CN" altLang="en-US" sz="2000"/>
              <a:t>这个迭代器生成一个值</a:t>
            </a:r>
            <a:r>
              <a:rPr lang="en-US" altLang="zh-CN" sz="2000"/>
              <a:t>. </a:t>
            </a:r>
            <a:r>
              <a:rPr lang="zh-CN" altLang="en-US" sz="2000"/>
              <a:t>生成值后</a:t>
            </a:r>
            <a:r>
              <a:rPr lang="en-US" altLang="zh-CN" sz="2000"/>
              <a:t>, </a:t>
            </a:r>
            <a:r>
              <a:rPr lang="zh-CN" altLang="en-US" sz="2000"/>
              <a:t>生成器函数的运行状态将被挂起</a:t>
            </a:r>
            <a:r>
              <a:rPr lang="en-US" altLang="zh-CN" sz="2000"/>
              <a:t>, </a:t>
            </a:r>
            <a:r>
              <a:rPr lang="zh-CN" altLang="en-US" sz="2000"/>
              <a:t>直到下一次生成</a:t>
            </a:r>
            <a:r>
              <a:rPr lang="en-US" altLang="zh-CN" sz="2000"/>
              <a:t>.</a:t>
            </a:r>
            <a:endParaRPr lang="en-US" altLang="zh-CN" sz="2000"/>
          </a:p>
          <a:p>
            <a:endParaRPr lang="en-US" altLang="zh-CN" sz="2000" smtClean="0"/>
          </a:p>
          <a:p>
            <a:r>
              <a:rPr lang="zh-CN" altLang="en-US" sz="2000" b="1" smtClean="0"/>
              <a:t>优点</a:t>
            </a:r>
            <a:r>
              <a:rPr lang="en-US" altLang="zh-CN" sz="2000" b="1"/>
              <a:t>:</a:t>
            </a:r>
            <a:endParaRPr lang="en-US" altLang="zh-CN" sz="2000" b="1"/>
          </a:p>
          <a:p>
            <a:pPr lvl="1"/>
            <a:r>
              <a:rPr lang="zh-CN" altLang="en-US" sz="2000"/>
              <a:t>简化代码</a:t>
            </a:r>
            <a:r>
              <a:rPr lang="en-US" altLang="zh-CN" sz="2000"/>
              <a:t>, </a:t>
            </a:r>
            <a:r>
              <a:rPr lang="zh-CN" altLang="en-US" sz="2000"/>
              <a:t>因为每次调用时</a:t>
            </a:r>
            <a:r>
              <a:rPr lang="en-US" altLang="zh-CN" sz="2000"/>
              <a:t>, </a:t>
            </a:r>
            <a:r>
              <a:rPr lang="zh-CN" altLang="en-US" sz="2000"/>
              <a:t>局部变量和控制流的状态都会被保存</a:t>
            </a:r>
            <a:r>
              <a:rPr lang="en-US" altLang="zh-CN" sz="2000"/>
              <a:t>. </a:t>
            </a:r>
            <a:r>
              <a:rPr lang="zh-CN" altLang="en-US" sz="2000"/>
              <a:t>比起一次创建一系列值的函数</a:t>
            </a:r>
            <a:r>
              <a:rPr lang="en-US" altLang="zh-CN" sz="2000"/>
              <a:t>, </a:t>
            </a:r>
            <a:r>
              <a:rPr lang="zh-CN" altLang="en-US" sz="2000"/>
              <a:t>生成器使用的内存更少</a:t>
            </a:r>
            <a:r>
              <a:rPr lang="en-US" altLang="zh-CN" sz="2000" smtClean="0"/>
              <a:t>.</a:t>
            </a:r>
            <a:endParaRPr lang="en-US" altLang="zh-CN" sz="2000" smtClean="0"/>
          </a:p>
          <a:p>
            <a:pPr lvl="1"/>
            <a:endParaRPr lang="en-US" altLang="zh-CN" sz="2000"/>
          </a:p>
          <a:p>
            <a:r>
              <a:rPr lang="zh-CN" altLang="en-US" sz="2000" b="1"/>
              <a:t>缺点</a:t>
            </a:r>
            <a:r>
              <a:rPr lang="en-US" altLang="zh-CN" sz="2000"/>
              <a:t>:</a:t>
            </a:r>
            <a:endParaRPr lang="en-US" altLang="zh-CN" sz="2000"/>
          </a:p>
          <a:p>
            <a:pPr lvl="1"/>
            <a:r>
              <a:rPr lang="zh-CN" altLang="en-US" sz="2000"/>
              <a:t>没有</a:t>
            </a:r>
            <a:r>
              <a:rPr lang="en-US" altLang="zh-CN" sz="2000" smtClean="0"/>
              <a:t>.</a:t>
            </a:r>
            <a:endParaRPr lang="en-US" altLang="zh-CN" sz="2000" smtClean="0"/>
          </a:p>
          <a:p>
            <a:pPr lvl="1"/>
            <a:endParaRPr lang="en-US" altLang="zh-CN" sz="2000"/>
          </a:p>
          <a:p>
            <a:r>
              <a:rPr lang="zh-CN" altLang="en-US" sz="2000" b="1"/>
              <a:t>结论</a:t>
            </a:r>
            <a:r>
              <a:rPr lang="en-US" altLang="zh-CN" sz="2000" b="1"/>
              <a:t>:</a:t>
            </a:r>
            <a:endParaRPr lang="en-US" altLang="zh-CN" sz="2000" b="1"/>
          </a:p>
          <a:p>
            <a:pPr lvl="1"/>
            <a:r>
              <a:rPr lang="zh-CN" altLang="en-US" sz="2000"/>
              <a:t>鼓励使用</a:t>
            </a:r>
            <a:r>
              <a:rPr lang="en-US" altLang="zh-CN" sz="2000"/>
              <a:t>. </a:t>
            </a:r>
            <a:r>
              <a:rPr lang="zh-CN" altLang="en-US" sz="2000"/>
              <a:t>注意在生成器函数的文档字符串中使用”</a:t>
            </a:r>
            <a:r>
              <a:rPr lang="en-US" altLang="zh-CN" sz="2000"/>
              <a:t>Yields:”</a:t>
            </a:r>
            <a:r>
              <a:rPr lang="zh-CN" altLang="en-US" sz="2000"/>
              <a:t>而不是”</a:t>
            </a:r>
            <a:r>
              <a:rPr lang="en-US" altLang="zh-CN" sz="2000"/>
              <a:t>Returns:”.</a:t>
            </a:r>
            <a:endParaRPr lang="en-US" altLang="zh-CN"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Lambda</a:t>
            </a:r>
            <a:r>
              <a:rPr lang="zh-CN" altLang="en-US" smtClean="0"/>
              <a:t>函数</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适用于单行</a:t>
            </a:r>
            <a:r>
              <a:rPr lang="zh-CN" altLang="en-US" sz="2000" smtClean="0">
                <a:solidFill>
                  <a:srgbClr val="404040"/>
                </a:solidFill>
                <a:latin typeface="Lato"/>
              </a:rPr>
              <a:t>函数</a:t>
            </a:r>
            <a:endParaRPr lang="zh-CN" altLang="en-US" sz="2000">
              <a:solidFill>
                <a:srgbClr val="404040"/>
              </a:solidFill>
              <a:latin typeface="Lato"/>
            </a:endParaRPr>
          </a:p>
        </p:txBody>
      </p:sp>
      <p:sp>
        <p:nvSpPr>
          <p:cNvPr id="10" name="矩形 9"/>
          <p:cNvSpPr/>
          <p:nvPr/>
        </p:nvSpPr>
        <p:spPr>
          <a:xfrm>
            <a:off x="676589" y="1402014"/>
            <a:ext cx="10848870" cy="5016758"/>
          </a:xfrm>
          <a:prstGeom prst="rect">
            <a:avLst/>
          </a:prstGeom>
        </p:spPr>
        <p:txBody>
          <a:bodyPr wrap="square">
            <a:spAutoFit/>
          </a:bodyPr>
          <a:lstStyle/>
          <a:p>
            <a:r>
              <a:rPr lang="zh-CN" altLang="en-US" sz="2000" b="1"/>
              <a:t>定义</a:t>
            </a:r>
            <a:r>
              <a:rPr lang="en-US" altLang="zh-CN" sz="2000" b="1"/>
              <a:t>:</a:t>
            </a:r>
            <a:endParaRPr lang="en-US" altLang="zh-CN" sz="2000" b="1"/>
          </a:p>
          <a:p>
            <a:pPr lvl="1"/>
            <a:r>
              <a:rPr lang="zh-CN" altLang="en-US" sz="2000"/>
              <a:t>与语句相反</a:t>
            </a:r>
            <a:r>
              <a:rPr lang="en-US" altLang="zh-CN" sz="2000"/>
              <a:t>, lambda</a:t>
            </a:r>
            <a:r>
              <a:rPr lang="zh-CN" altLang="en-US" sz="2000"/>
              <a:t>在一个表达式中定义匿名函数</a:t>
            </a:r>
            <a:r>
              <a:rPr lang="en-US" altLang="zh-CN" sz="2000"/>
              <a:t>. </a:t>
            </a:r>
            <a:r>
              <a:rPr lang="zh-CN" altLang="en-US" sz="2000"/>
              <a:t>常用于为 </a:t>
            </a:r>
            <a:r>
              <a:rPr lang="en-US" altLang="zh-CN" sz="2000">
                <a:solidFill>
                  <a:srgbClr val="FF0000"/>
                </a:solidFill>
              </a:rPr>
              <a:t>map() </a:t>
            </a:r>
            <a:r>
              <a:rPr lang="zh-CN" altLang="en-US" sz="2000"/>
              <a:t>和 </a:t>
            </a:r>
            <a:r>
              <a:rPr lang="en-US" altLang="zh-CN" sz="2000">
                <a:solidFill>
                  <a:srgbClr val="FF0000"/>
                </a:solidFill>
              </a:rPr>
              <a:t>filter() </a:t>
            </a:r>
            <a:r>
              <a:rPr lang="zh-CN" altLang="en-US" sz="2000"/>
              <a:t>之类的高阶函数定义回调函数或者操作符</a:t>
            </a:r>
            <a:r>
              <a:rPr lang="en-US" altLang="zh-CN" sz="2000"/>
              <a:t>.</a:t>
            </a:r>
            <a:endParaRPr lang="en-US" altLang="zh-CN" sz="2000"/>
          </a:p>
          <a:p>
            <a:endParaRPr lang="en-US" altLang="zh-CN" sz="2000" smtClean="0"/>
          </a:p>
          <a:p>
            <a:r>
              <a:rPr lang="zh-CN" altLang="en-US" sz="2000" b="1" smtClean="0"/>
              <a:t>优点</a:t>
            </a:r>
            <a:r>
              <a:rPr lang="en-US" altLang="zh-CN" sz="2000" b="1"/>
              <a:t>:</a:t>
            </a:r>
            <a:endParaRPr lang="en-US" altLang="zh-CN" sz="2000" b="1"/>
          </a:p>
          <a:p>
            <a:pPr lvl="1"/>
            <a:r>
              <a:rPr lang="zh-CN" altLang="en-US" sz="2000"/>
              <a:t>方便</a:t>
            </a:r>
            <a:r>
              <a:rPr lang="en-US" altLang="zh-CN" sz="2000"/>
              <a:t>.</a:t>
            </a:r>
            <a:endParaRPr lang="en-US" altLang="zh-CN" sz="2000"/>
          </a:p>
          <a:p>
            <a:endParaRPr lang="en-US" altLang="zh-CN" sz="2000" smtClean="0"/>
          </a:p>
          <a:p>
            <a:r>
              <a:rPr lang="zh-CN" altLang="en-US" sz="2000" b="1" smtClean="0"/>
              <a:t>缺点</a:t>
            </a:r>
            <a:r>
              <a:rPr lang="en-US" altLang="zh-CN" sz="2000" b="1"/>
              <a:t>:</a:t>
            </a:r>
            <a:endParaRPr lang="en-US" altLang="zh-CN" sz="2000" b="1"/>
          </a:p>
          <a:p>
            <a:pPr lvl="1"/>
            <a:r>
              <a:rPr lang="zh-CN" altLang="en-US" sz="2000"/>
              <a:t>比本地函数更难阅读和调试</a:t>
            </a:r>
            <a:r>
              <a:rPr lang="en-US" altLang="zh-CN" sz="2000"/>
              <a:t>. </a:t>
            </a:r>
            <a:r>
              <a:rPr lang="zh-CN" altLang="en-US" sz="2000"/>
              <a:t>没有函数名意味着堆栈跟踪更难理解</a:t>
            </a:r>
            <a:r>
              <a:rPr lang="en-US" altLang="zh-CN" sz="2000"/>
              <a:t>. </a:t>
            </a:r>
            <a:r>
              <a:rPr lang="zh-CN" altLang="en-US" sz="2000"/>
              <a:t>由于</a:t>
            </a:r>
            <a:r>
              <a:rPr lang="en-US" altLang="zh-CN" sz="2000"/>
              <a:t>lambda</a:t>
            </a:r>
            <a:r>
              <a:rPr lang="zh-CN" altLang="en-US" sz="2000"/>
              <a:t>函数通常只包含一个表达式</a:t>
            </a:r>
            <a:r>
              <a:rPr lang="en-US" altLang="zh-CN" sz="2000"/>
              <a:t>, </a:t>
            </a:r>
            <a:r>
              <a:rPr lang="zh-CN" altLang="en-US" sz="2000"/>
              <a:t>因此其表达能力有限</a:t>
            </a:r>
            <a:r>
              <a:rPr lang="en-US" altLang="zh-CN" sz="2000"/>
              <a:t>.</a:t>
            </a:r>
            <a:endParaRPr lang="en-US" altLang="zh-CN" sz="2000"/>
          </a:p>
          <a:p>
            <a:endParaRPr lang="en-US" altLang="zh-CN" sz="2000" smtClean="0"/>
          </a:p>
          <a:p>
            <a:r>
              <a:rPr lang="zh-CN" altLang="en-US" sz="2000" b="1" smtClean="0"/>
              <a:t>结论</a:t>
            </a:r>
            <a:r>
              <a:rPr lang="en-US" altLang="zh-CN" sz="2000" b="1"/>
              <a:t>:</a:t>
            </a:r>
            <a:endParaRPr lang="en-US" altLang="zh-CN" sz="2000" b="1"/>
          </a:p>
          <a:p>
            <a:pPr lvl="1"/>
            <a:r>
              <a:rPr lang="zh-CN" altLang="en-US" sz="2000"/>
              <a:t>适用于单行函数</a:t>
            </a:r>
            <a:r>
              <a:rPr lang="en-US" altLang="zh-CN" sz="2000"/>
              <a:t>. </a:t>
            </a:r>
            <a:r>
              <a:rPr lang="zh-CN" altLang="en-US" sz="2000"/>
              <a:t>如果代码超过</a:t>
            </a:r>
            <a:r>
              <a:rPr lang="en-US" altLang="zh-CN" sz="2000"/>
              <a:t>60-80</a:t>
            </a:r>
            <a:r>
              <a:rPr lang="zh-CN" altLang="en-US" sz="2000"/>
              <a:t>个字符</a:t>
            </a:r>
            <a:r>
              <a:rPr lang="en-US" altLang="zh-CN" sz="2000"/>
              <a:t>, </a:t>
            </a:r>
            <a:r>
              <a:rPr lang="zh-CN" altLang="en-US" sz="2000"/>
              <a:t>最好还是定义成常规</a:t>
            </a:r>
            <a:r>
              <a:rPr lang="en-US" altLang="zh-CN" sz="2000"/>
              <a:t>(</a:t>
            </a:r>
            <a:r>
              <a:rPr lang="zh-CN" altLang="en-US" sz="2000"/>
              <a:t>嵌套</a:t>
            </a:r>
            <a:r>
              <a:rPr lang="en-US" altLang="zh-CN" sz="2000"/>
              <a:t>)</a:t>
            </a:r>
            <a:r>
              <a:rPr lang="zh-CN" altLang="en-US" sz="2000"/>
              <a:t>函数</a:t>
            </a:r>
            <a:r>
              <a:rPr lang="en-US" altLang="zh-CN" sz="2000"/>
              <a:t>.</a:t>
            </a:r>
            <a:endParaRPr lang="en-US" altLang="zh-CN" sz="2000"/>
          </a:p>
          <a:p>
            <a:endParaRPr lang="en-US" altLang="zh-CN" sz="2000"/>
          </a:p>
          <a:p>
            <a:pPr lvl="1"/>
            <a:r>
              <a:rPr lang="zh-CN" altLang="en-US" sz="2000"/>
              <a:t>对于常见的操作符，例如乘法操作符，使用 </a:t>
            </a:r>
            <a:r>
              <a:rPr lang="en-US" altLang="zh-CN" sz="2000">
                <a:solidFill>
                  <a:srgbClr val="FF0000"/>
                </a:solidFill>
              </a:rPr>
              <a:t>operator</a:t>
            </a:r>
            <a:r>
              <a:rPr lang="en-US" altLang="zh-CN" sz="2000"/>
              <a:t> </a:t>
            </a:r>
            <a:r>
              <a:rPr lang="zh-CN" altLang="en-US" sz="2000"/>
              <a:t>模块中的函数以代替</a:t>
            </a:r>
            <a:r>
              <a:rPr lang="en-US" altLang="zh-CN" sz="2000"/>
              <a:t>lambda</a:t>
            </a:r>
            <a:r>
              <a:rPr lang="zh-CN" altLang="en-US" sz="2000"/>
              <a:t>函数</a:t>
            </a:r>
            <a:r>
              <a:rPr lang="en-US" altLang="zh-CN" sz="2000"/>
              <a:t>. </a:t>
            </a:r>
            <a:r>
              <a:rPr lang="zh-CN" altLang="en-US" sz="2000"/>
              <a:t>例如</a:t>
            </a:r>
            <a:r>
              <a:rPr lang="en-US" altLang="zh-CN" sz="2000"/>
              <a:t>, </a:t>
            </a:r>
            <a:r>
              <a:rPr lang="zh-CN" altLang="en-US" sz="2000"/>
              <a:t>推荐使用 </a:t>
            </a:r>
            <a:r>
              <a:rPr lang="en-US" altLang="zh-CN" sz="2000">
                <a:solidFill>
                  <a:srgbClr val="FF0000"/>
                </a:solidFill>
              </a:rPr>
              <a:t>operator.mul </a:t>
            </a:r>
            <a:r>
              <a:rPr lang="en-US" altLang="zh-CN" sz="2000"/>
              <a:t>, </a:t>
            </a:r>
            <a:r>
              <a:rPr lang="zh-CN" altLang="en-US" sz="2000"/>
              <a:t>而</a:t>
            </a:r>
            <a:r>
              <a:rPr lang="zh-CN" altLang="en-US" sz="2000">
                <a:solidFill>
                  <a:srgbClr val="FF0000"/>
                </a:solidFill>
              </a:rPr>
              <a:t>不是 </a:t>
            </a:r>
            <a:r>
              <a:rPr lang="en-US" altLang="zh-CN" sz="2000">
                <a:solidFill>
                  <a:srgbClr val="FF0000"/>
                </a:solidFill>
              </a:rPr>
              <a:t>lambda x, y: x * y </a:t>
            </a:r>
            <a:r>
              <a:rPr lang="en-US" altLang="zh-CN" sz="2000"/>
              <a:t>.</a:t>
            </a:r>
            <a:endParaRPr lang="en-US" altLang="zh-CN" sz="20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条件表达式</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适用于单行</a:t>
            </a:r>
            <a:r>
              <a:rPr lang="zh-CN" altLang="en-US" sz="2000" smtClean="0">
                <a:solidFill>
                  <a:srgbClr val="404040"/>
                </a:solidFill>
                <a:latin typeface="Lato"/>
              </a:rPr>
              <a:t>函数</a:t>
            </a:r>
            <a:endParaRPr lang="zh-CN" altLang="en-US" sz="2000">
              <a:solidFill>
                <a:srgbClr val="404040"/>
              </a:solidFill>
              <a:latin typeface="Lato"/>
            </a:endParaRPr>
          </a:p>
        </p:txBody>
      </p:sp>
      <p:sp>
        <p:nvSpPr>
          <p:cNvPr id="10" name="矩形 9"/>
          <p:cNvSpPr/>
          <p:nvPr/>
        </p:nvSpPr>
        <p:spPr>
          <a:xfrm>
            <a:off x="676589" y="1402014"/>
            <a:ext cx="10848870" cy="3477875"/>
          </a:xfrm>
          <a:prstGeom prst="rect">
            <a:avLst/>
          </a:prstGeom>
        </p:spPr>
        <p:txBody>
          <a:bodyPr wrap="square">
            <a:spAutoFit/>
          </a:bodyPr>
          <a:lstStyle/>
          <a:p>
            <a:r>
              <a:rPr lang="zh-CN" altLang="en-US" sz="2000" b="1"/>
              <a:t>定义</a:t>
            </a:r>
            <a:r>
              <a:rPr lang="en-US" altLang="zh-CN" sz="2000" b="1"/>
              <a:t>:</a:t>
            </a:r>
            <a:endParaRPr lang="en-US" altLang="zh-CN" sz="2000" b="1"/>
          </a:p>
          <a:p>
            <a:pPr lvl="1"/>
            <a:r>
              <a:rPr lang="zh-CN" altLang="en-US" sz="2000"/>
              <a:t>条件表达式是对于</a:t>
            </a:r>
            <a:r>
              <a:rPr lang="en-US" altLang="zh-CN" sz="2000"/>
              <a:t>if</a:t>
            </a:r>
            <a:r>
              <a:rPr lang="zh-CN" altLang="en-US" sz="2000"/>
              <a:t>语句的一种更为简短的句法规则</a:t>
            </a:r>
            <a:r>
              <a:rPr lang="en-US" altLang="zh-CN" sz="2000"/>
              <a:t>. </a:t>
            </a:r>
            <a:r>
              <a:rPr lang="zh-CN" altLang="en-US" sz="2000"/>
              <a:t>例如</a:t>
            </a:r>
            <a:r>
              <a:rPr lang="en-US" altLang="zh-CN" sz="2000"/>
              <a:t>: </a:t>
            </a:r>
            <a:r>
              <a:rPr lang="en-US" altLang="zh-CN" sz="2000">
                <a:solidFill>
                  <a:srgbClr val="FF0000"/>
                </a:solidFill>
              </a:rPr>
              <a:t>x = 1 if cond else 2 </a:t>
            </a:r>
            <a:r>
              <a:rPr lang="en-US" altLang="zh-CN" sz="2000"/>
              <a:t>.</a:t>
            </a:r>
            <a:endParaRPr lang="en-US" altLang="zh-CN" sz="2000"/>
          </a:p>
          <a:p>
            <a:endParaRPr lang="en-US" altLang="zh-CN" sz="2000" smtClean="0"/>
          </a:p>
          <a:p>
            <a:r>
              <a:rPr lang="zh-CN" altLang="en-US" sz="2000" b="1" smtClean="0"/>
              <a:t>优点</a:t>
            </a:r>
            <a:r>
              <a:rPr lang="en-US" altLang="zh-CN" sz="2000" b="1"/>
              <a:t>:</a:t>
            </a:r>
            <a:endParaRPr lang="en-US" altLang="zh-CN" sz="2000" b="1"/>
          </a:p>
          <a:p>
            <a:pPr lvl="1"/>
            <a:r>
              <a:rPr lang="zh-CN" altLang="en-US" sz="2000"/>
              <a:t>比</a:t>
            </a:r>
            <a:r>
              <a:rPr lang="en-US" altLang="zh-CN" sz="2000"/>
              <a:t>if</a:t>
            </a:r>
            <a:r>
              <a:rPr lang="zh-CN" altLang="en-US" sz="2000"/>
              <a:t>语句更加简短和方便</a:t>
            </a:r>
            <a:r>
              <a:rPr lang="en-US" altLang="zh-CN" sz="2000"/>
              <a:t>.</a:t>
            </a:r>
            <a:endParaRPr lang="en-US" altLang="zh-CN" sz="2000"/>
          </a:p>
          <a:p>
            <a:endParaRPr lang="en-US" altLang="zh-CN" sz="2000" smtClean="0"/>
          </a:p>
          <a:p>
            <a:r>
              <a:rPr lang="zh-CN" altLang="en-US" sz="2000" b="1" smtClean="0"/>
              <a:t>缺点</a:t>
            </a:r>
            <a:r>
              <a:rPr lang="en-US" altLang="zh-CN" sz="2000" b="1"/>
              <a:t>:</a:t>
            </a:r>
            <a:endParaRPr lang="en-US" altLang="zh-CN" sz="2000" b="1"/>
          </a:p>
          <a:p>
            <a:pPr lvl="1"/>
            <a:r>
              <a:rPr lang="zh-CN" altLang="en-US" sz="2000"/>
              <a:t>比</a:t>
            </a:r>
            <a:r>
              <a:rPr lang="en-US" altLang="zh-CN" sz="2000"/>
              <a:t>if</a:t>
            </a:r>
            <a:r>
              <a:rPr lang="zh-CN" altLang="en-US" sz="2000"/>
              <a:t>语句难于阅读</a:t>
            </a:r>
            <a:r>
              <a:rPr lang="en-US" altLang="zh-CN" sz="2000"/>
              <a:t>. </a:t>
            </a:r>
            <a:r>
              <a:rPr lang="zh-CN" altLang="en-US" sz="2000"/>
              <a:t>如果表达式很长， 难于定位条件</a:t>
            </a:r>
            <a:r>
              <a:rPr lang="en-US" altLang="zh-CN" sz="2000"/>
              <a:t>.</a:t>
            </a:r>
            <a:endParaRPr lang="en-US" altLang="zh-CN" sz="2000"/>
          </a:p>
          <a:p>
            <a:endParaRPr lang="en-US" altLang="zh-CN" sz="2000" smtClean="0"/>
          </a:p>
          <a:p>
            <a:r>
              <a:rPr lang="zh-CN" altLang="en-US" sz="2000" b="1" smtClean="0"/>
              <a:t>结论</a:t>
            </a:r>
            <a:r>
              <a:rPr lang="en-US" altLang="zh-CN" sz="2000" b="1"/>
              <a:t>:</a:t>
            </a:r>
            <a:endParaRPr lang="en-US" altLang="zh-CN" sz="2000" b="1"/>
          </a:p>
          <a:p>
            <a:pPr lvl="1"/>
            <a:r>
              <a:rPr lang="zh-CN" altLang="en-US" sz="2000"/>
              <a:t>适用于单行函数</a:t>
            </a:r>
            <a:r>
              <a:rPr lang="en-US" altLang="zh-CN" sz="2000"/>
              <a:t>. </a:t>
            </a:r>
            <a:r>
              <a:rPr lang="zh-CN" altLang="en-US" sz="2000"/>
              <a:t>在其他情况下，推荐使用完整的</a:t>
            </a:r>
            <a:r>
              <a:rPr lang="en-US" altLang="zh-CN" sz="2000"/>
              <a:t>if</a:t>
            </a:r>
            <a:r>
              <a:rPr lang="zh-CN" altLang="en-US" sz="2000"/>
              <a:t>语句</a:t>
            </a:r>
            <a:r>
              <a:rPr lang="en-US" altLang="zh-CN" sz="2000"/>
              <a:t>.</a:t>
            </a:r>
            <a:endParaRPr lang="en-US" altLang="zh-CN"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默认参数值</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适用于大部分情况</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02014"/>
            <a:ext cx="10848870" cy="4401205"/>
          </a:xfrm>
          <a:prstGeom prst="rect">
            <a:avLst/>
          </a:prstGeom>
        </p:spPr>
        <p:txBody>
          <a:bodyPr wrap="square">
            <a:spAutoFit/>
          </a:bodyPr>
          <a:lstStyle/>
          <a:p>
            <a:r>
              <a:rPr lang="zh-CN" altLang="en-US" sz="2000" b="1"/>
              <a:t>定义</a:t>
            </a:r>
            <a:r>
              <a:rPr lang="en-US" altLang="zh-CN" sz="2000" b="1"/>
              <a:t>:</a:t>
            </a:r>
            <a:endParaRPr lang="en-US" altLang="zh-CN" sz="2000" b="1"/>
          </a:p>
          <a:p>
            <a:pPr lvl="1"/>
            <a:r>
              <a:rPr lang="zh-CN" altLang="en-US" sz="2000"/>
              <a:t>你可以在函数参数列表的最后指定变量的值</a:t>
            </a:r>
            <a:r>
              <a:rPr lang="en-US" altLang="zh-CN" sz="2000"/>
              <a:t>, </a:t>
            </a:r>
            <a:r>
              <a:rPr lang="zh-CN" altLang="en-US" sz="2000"/>
              <a:t>例如</a:t>
            </a:r>
            <a:r>
              <a:rPr lang="en-US" altLang="zh-CN" sz="2000"/>
              <a:t>, def foo(a, b = 0): . </a:t>
            </a:r>
            <a:r>
              <a:rPr lang="zh-CN" altLang="en-US" sz="2000"/>
              <a:t>如果调用</a:t>
            </a:r>
            <a:r>
              <a:rPr lang="en-US" altLang="zh-CN" sz="2000"/>
              <a:t>foo</a:t>
            </a:r>
            <a:r>
              <a:rPr lang="zh-CN" altLang="en-US" sz="2000"/>
              <a:t>时只带一个参数</a:t>
            </a:r>
            <a:r>
              <a:rPr lang="en-US" altLang="zh-CN" sz="2000"/>
              <a:t>, </a:t>
            </a:r>
            <a:r>
              <a:rPr lang="zh-CN" altLang="en-US" sz="2000"/>
              <a:t>则</a:t>
            </a:r>
            <a:r>
              <a:rPr lang="en-US" altLang="zh-CN" sz="2000"/>
              <a:t>b</a:t>
            </a:r>
            <a:r>
              <a:rPr lang="zh-CN" altLang="en-US" sz="2000"/>
              <a:t>被设为</a:t>
            </a:r>
            <a:r>
              <a:rPr lang="en-US" altLang="zh-CN" sz="2000"/>
              <a:t>0. </a:t>
            </a:r>
            <a:r>
              <a:rPr lang="zh-CN" altLang="en-US" sz="2000"/>
              <a:t>如果带两个参数</a:t>
            </a:r>
            <a:r>
              <a:rPr lang="en-US" altLang="zh-CN" sz="2000"/>
              <a:t>, </a:t>
            </a:r>
            <a:r>
              <a:rPr lang="zh-CN" altLang="en-US" sz="2000"/>
              <a:t>则</a:t>
            </a:r>
            <a:r>
              <a:rPr lang="en-US" altLang="zh-CN" sz="2000"/>
              <a:t>b</a:t>
            </a:r>
            <a:r>
              <a:rPr lang="zh-CN" altLang="en-US" sz="2000"/>
              <a:t>的值等于第二个参数</a:t>
            </a:r>
            <a:r>
              <a:rPr lang="en-US" altLang="zh-CN" sz="2000"/>
              <a:t>.</a:t>
            </a:r>
            <a:endParaRPr lang="en-US" altLang="zh-CN" sz="2000"/>
          </a:p>
          <a:p>
            <a:endParaRPr lang="en-US" altLang="zh-CN" sz="2000" smtClean="0"/>
          </a:p>
          <a:p>
            <a:r>
              <a:rPr lang="zh-CN" altLang="en-US" sz="2000" b="1" smtClean="0"/>
              <a:t>优点</a:t>
            </a:r>
            <a:r>
              <a:rPr lang="en-US" altLang="zh-CN" sz="2000" b="1"/>
              <a:t>:</a:t>
            </a:r>
            <a:endParaRPr lang="en-US" altLang="zh-CN" sz="2000" b="1"/>
          </a:p>
          <a:p>
            <a:pPr lvl="1"/>
            <a:r>
              <a:rPr lang="zh-CN" altLang="en-US" sz="2000"/>
              <a:t>你经常会碰到一些使用大量默认值的函数</a:t>
            </a:r>
            <a:r>
              <a:rPr lang="en-US" altLang="zh-CN" sz="2000"/>
              <a:t>, </a:t>
            </a:r>
            <a:r>
              <a:rPr lang="zh-CN" altLang="en-US" sz="2000"/>
              <a:t>但偶尔</a:t>
            </a:r>
            <a:r>
              <a:rPr lang="en-US" altLang="zh-CN" sz="2000"/>
              <a:t>(</a:t>
            </a:r>
            <a:r>
              <a:rPr lang="zh-CN" altLang="en-US" sz="2000"/>
              <a:t>比较少见</a:t>
            </a:r>
            <a:r>
              <a:rPr lang="en-US" altLang="zh-CN" sz="2000"/>
              <a:t>)</a:t>
            </a:r>
            <a:r>
              <a:rPr lang="zh-CN" altLang="en-US" sz="2000"/>
              <a:t>你想要覆盖这些默认值</a:t>
            </a:r>
            <a:r>
              <a:rPr lang="en-US" altLang="zh-CN" sz="2000"/>
              <a:t>. </a:t>
            </a:r>
            <a:r>
              <a:rPr lang="zh-CN" altLang="en-US" sz="2000"/>
              <a:t>默认参数值提供了一种简单的方法来完成这件事</a:t>
            </a:r>
            <a:r>
              <a:rPr lang="en-US" altLang="zh-CN" sz="2000"/>
              <a:t>, </a:t>
            </a:r>
            <a:r>
              <a:rPr lang="zh-CN" altLang="en-US" sz="2000"/>
              <a:t>你不需要为这些罕见的例外定义大量函数</a:t>
            </a:r>
            <a:r>
              <a:rPr lang="en-US" altLang="zh-CN" sz="2000"/>
              <a:t>. </a:t>
            </a:r>
            <a:r>
              <a:rPr lang="zh-CN" altLang="en-US" sz="2000"/>
              <a:t>同时</a:t>
            </a:r>
            <a:r>
              <a:rPr lang="en-US" altLang="zh-CN" sz="2000"/>
              <a:t>, Python</a:t>
            </a:r>
            <a:r>
              <a:rPr lang="zh-CN" altLang="en-US" sz="2000"/>
              <a:t>也不支持重载方法和函数</a:t>
            </a:r>
            <a:r>
              <a:rPr lang="en-US" altLang="zh-CN" sz="2000"/>
              <a:t>, </a:t>
            </a:r>
            <a:r>
              <a:rPr lang="zh-CN" altLang="en-US" sz="2000"/>
              <a:t>默认参数是一种”仿造”重载行为的简单方式</a:t>
            </a:r>
            <a:r>
              <a:rPr lang="en-US" altLang="zh-CN" sz="2000"/>
              <a:t>.</a:t>
            </a:r>
            <a:endParaRPr lang="en-US" altLang="zh-CN" sz="2000"/>
          </a:p>
          <a:p>
            <a:r>
              <a:rPr lang="zh-CN" altLang="en-US" sz="2000" b="1"/>
              <a:t>缺点</a:t>
            </a:r>
            <a:r>
              <a:rPr lang="en-US" altLang="zh-CN" sz="2000" b="1"/>
              <a:t>:</a:t>
            </a:r>
            <a:endParaRPr lang="en-US" altLang="zh-CN" sz="2000" b="1"/>
          </a:p>
          <a:p>
            <a:pPr lvl="1"/>
            <a:r>
              <a:rPr lang="zh-CN" altLang="en-US" sz="2000"/>
              <a:t>默认参数只在模块加载时求值一次</a:t>
            </a:r>
            <a:r>
              <a:rPr lang="en-US" altLang="zh-CN" sz="2000"/>
              <a:t>. </a:t>
            </a:r>
            <a:r>
              <a:rPr lang="zh-CN" altLang="en-US" sz="2000"/>
              <a:t>如果参数是列表或字典之类的可变类型</a:t>
            </a:r>
            <a:r>
              <a:rPr lang="en-US" altLang="zh-CN" sz="2000"/>
              <a:t>, </a:t>
            </a:r>
            <a:r>
              <a:rPr lang="zh-CN" altLang="en-US" sz="2000"/>
              <a:t>这可能会导致问题</a:t>
            </a:r>
            <a:r>
              <a:rPr lang="en-US" altLang="zh-CN" sz="2000"/>
              <a:t>. </a:t>
            </a:r>
            <a:r>
              <a:rPr lang="zh-CN" altLang="en-US" sz="2000"/>
              <a:t>如果函数修改了对象</a:t>
            </a:r>
            <a:r>
              <a:rPr lang="en-US" altLang="zh-CN" sz="2000"/>
              <a:t>(</a:t>
            </a:r>
            <a:r>
              <a:rPr lang="zh-CN" altLang="en-US" sz="2000"/>
              <a:t>例如向列表追加项</a:t>
            </a:r>
            <a:r>
              <a:rPr lang="en-US" altLang="zh-CN" sz="2000"/>
              <a:t>), </a:t>
            </a:r>
            <a:r>
              <a:rPr lang="zh-CN" altLang="en-US" sz="2000"/>
              <a:t>默认值就被修改了</a:t>
            </a:r>
            <a:r>
              <a:rPr lang="en-US" altLang="zh-CN" sz="2000"/>
              <a:t>.</a:t>
            </a:r>
            <a:endParaRPr lang="en-US" altLang="zh-CN" sz="2000"/>
          </a:p>
          <a:p>
            <a:endParaRPr lang="en-US" altLang="zh-CN" sz="2000" b="1" smtClean="0"/>
          </a:p>
          <a:p>
            <a:r>
              <a:rPr lang="zh-CN" altLang="en-US" sz="2000" b="1" smtClean="0"/>
              <a:t>结论</a:t>
            </a:r>
            <a:r>
              <a:rPr lang="en-US" altLang="zh-CN" sz="2000" b="1"/>
              <a:t>:</a:t>
            </a:r>
            <a:endParaRPr lang="en-US" altLang="zh-CN" sz="2000" b="1"/>
          </a:p>
          <a:p>
            <a:pPr lvl="1"/>
            <a:r>
              <a:rPr lang="zh-CN" altLang="en-US" sz="2000"/>
              <a:t>鼓励使用</a:t>
            </a:r>
            <a:r>
              <a:rPr lang="en-US" altLang="zh-CN" sz="2000"/>
              <a:t>, </a:t>
            </a:r>
            <a:r>
              <a:rPr lang="zh-CN" altLang="en-US" sz="2000"/>
              <a:t>不过有如下注意事项</a:t>
            </a:r>
            <a:r>
              <a:rPr lang="en-US" altLang="zh-CN" sz="2000" smtClean="0"/>
              <a:t>:</a:t>
            </a:r>
            <a:endParaRPr lang="en-US" altLang="zh-CN" sz="2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默认参数值</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9" name="矩形 8"/>
          <p:cNvSpPr/>
          <p:nvPr/>
        </p:nvSpPr>
        <p:spPr>
          <a:xfrm>
            <a:off x="599303" y="1443269"/>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foo</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a</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b</a:t>
            </a:r>
            <a:r>
              <a:rPr lang="en-US" altLang="zh-CN">
                <a:solidFill>
                  <a:srgbClr val="000000"/>
                </a:solidFill>
                <a:latin typeface="Consolas" panose="020B0609020204030204" pitchFamily="49" charset="0"/>
              </a:rPr>
              <a:t>=</a:t>
            </a:r>
            <a:r>
              <a:rPr lang="en-US" altLang="zh-CN">
                <a:solidFill>
                  <a:srgbClr val="0000FF"/>
                </a:solidFill>
                <a:latin typeface="Consolas" panose="020B0609020204030204" pitchFamily="49" charset="0"/>
              </a:rPr>
              <a:t>None</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b </a:t>
            </a:r>
            <a:r>
              <a:rPr lang="en-US" altLang="zh-CN">
                <a:solidFill>
                  <a:srgbClr val="0000FF"/>
                </a:solidFill>
                <a:latin typeface="Consolas" panose="020B0609020204030204" pitchFamily="49" charset="0"/>
              </a:rPr>
              <a:t>is</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None</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b = []</a:t>
            </a:r>
            <a:endParaRPr lang="en-US" altLang="zh-CN" b="0">
              <a:solidFill>
                <a:srgbClr val="000000"/>
              </a:solidFill>
              <a:effectLst/>
              <a:latin typeface="Consolas" panose="020B0609020204030204" pitchFamily="49" charset="0"/>
            </a:endParaRPr>
          </a:p>
        </p:txBody>
      </p:sp>
      <p:sp>
        <p:nvSpPr>
          <p:cNvPr id="7" name="矩形 6"/>
          <p:cNvSpPr/>
          <p:nvPr/>
        </p:nvSpPr>
        <p:spPr>
          <a:xfrm>
            <a:off x="599303" y="2643318"/>
            <a:ext cx="10848870" cy="1754326"/>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foo</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a</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b</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No: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foo</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a</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b</a:t>
            </a:r>
            <a:r>
              <a:rPr lang="en-US" altLang="zh-CN">
                <a:solidFill>
                  <a:srgbClr val="000000"/>
                </a:solidFill>
                <a:latin typeface="Consolas" panose="020B0609020204030204" pitchFamily="49" charset="0"/>
              </a:rPr>
              <a:t>=time.time()):  </a:t>
            </a:r>
            <a:r>
              <a:rPr lang="en-US" altLang="zh-CN">
                <a:solidFill>
                  <a:srgbClr val="008000"/>
                </a:solidFill>
                <a:latin typeface="Consolas" panose="020B0609020204030204" pitchFamily="49" charset="0"/>
              </a:rPr>
              <a:t># The time the module was loaded???</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No: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foo</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a</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b</a:t>
            </a:r>
            <a:r>
              <a:rPr lang="en-US" altLang="zh-CN">
                <a:solidFill>
                  <a:srgbClr val="000000"/>
                </a:solidFill>
                <a:latin typeface="Consolas" panose="020B0609020204030204" pitchFamily="49" charset="0"/>
              </a:rPr>
              <a:t>=FLAGS.my_thing):  </a:t>
            </a:r>
            <a:r>
              <a:rPr lang="en-US" altLang="zh-CN">
                <a:solidFill>
                  <a:srgbClr val="008000"/>
                </a:solidFill>
                <a:latin typeface="Consolas" panose="020B0609020204030204" pitchFamily="49" charset="0"/>
              </a:rPr>
              <a:t># sys.argv has not yet been parsed...</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4" name="矩形 3"/>
          <p:cNvSpPr/>
          <p:nvPr/>
        </p:nvSpPr>
        <p:spPr>
          <a:xfrm>
            <a:off x="599303" y="955589"/>
            <a:ext cx="6096000" cy="400110"/>
          </a:xfrm>
          <a:prstGeom prst="rect">
            <a:avLst/>
          </a:prstGeom>
        </p:spPr>
        <p:txBody>
          <a:bodyPr>
            <a:spAutoFit/>
          </a:bodyPr>
          <a:lstStyle/>
          <a:p>
            <a:r>
              <a:rPr lang="zh-CN" altLang="en-US" sz="2000"/>
              <a:t>不要在函数或方法定义中使用可变对象作为默认值</a:t>
            </a:r>
            <a:r>
              <a:rPr lang="en-US" altLang="zh-CN" sz="2000" smtClean="0"/>
              <a:t>.</a:t>
            </a:r>
            <a:endParaRPr lang="en-US" altLang="zh-CN" sz="2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True/Falsed</a:t>
            </a:r>
            <a:r>
              <a:rPr lang="zh-CN" altLang="en-US" smtClean="0"/>
              <a:t>的求值</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尽可能使用隐式</a:t>
            </a:r>
            <a:r>
              <a:rPr lang="en-US" altLang="zh-CN" sz="2000" smtClean="0">
                <a:solidFill>
                  <a:srgbClr val="404040"/>
                </a:solidFill>
                <a:latin typeface="Lato"/>
              </a:rPr>
              <a:t>false</a:t>
            </a:r>
            <a:endParaRPr lang="en-US" altLang="zh-CN" sz="2000">
              <a:solidFill>
                <a:srgbClr val="404040"/>
              </a:solidFill>
              <a:latin typeface="Lato"/>
            </a:endParaRPr>
          </a:p>
        </p:txBody>
      </p:sp>
      <p:sp>
        <p:nvSpPr>
          <p:cNvPr id="10" name="矩形 9"/>
          <p:cNvSpPr/>
          <p:nvPr/>
        </p:nvSpPr>
        <p:spPr>
          <a:xfrm>
            <a:off x="676589" y="1402014"/>
            <a:ext cx="10848870" cy="5324535"/>
          </a:xfrm>
          <a:prstGeom prst="rect">
            <a:avLst/>
          </a:prstGeom>
        </p:spPr>
        <p:txBody>
          <a:bodyPr wrap="square">
            <a:spAutoFit/>
          </a:bodyPr>
          <a:lstStyle/>
          <a:p>
            <a:r>
              <a:rPr lang="zh-CN" altLang="en-US" sz="2000" b="1"/>
              <a:t>定义</a:t>
            </a:r>
            <a:r>
              <a:rPr lang="en-US" altLang="zh-CN" sz="2000" b="1" smtClean="0"/>
              <a:t>:</a:t>
            </a:r>
            <a:endParaRPr lang="en-US" altLang="zh-CN" sz="2000" b="1"/>
          </a:p>
          <a:p>
            <a:pPr lvl="1"/>
            <a:r>
              <a:rPr lang="en-US" altLang="zh-CN" sz="2000"/>
              <a:t>Python</a:t>
            </a:r>
            <a:r>
              <a:rPr lang="zh-CN" altLang="en-US" sz="2000"/>
              <a:t>在布尔上下文中会将某些值求值为</a:t>
            </a:r>
            <a:r>
              <a:rPr lang="en-US" altLang="zh-CN" sz="2000"/>
              <a:t>false. </a:t>
            </a:r>
            <a:r>
              <a:rPr lang="zh-CN" altLang="en-US" sz="2000"/>
              <a:t>按简单的直觉来讲</a:t>
            </a:r>
            <a:r>
              <a:rPr lang="en-US" altLang="zh-CN" sz="2000"/>
              <a:t>, </a:t>
            </a:r>
            <a:r>
              <a:rPr lang="zh-CN" altLang="en-US" sz="2000"/>
              <a:t>就是所有的”空”值都被认为是</a:t>
            </a:r>
            <a:r>
              <a:rPr lang="en-US" altLang="zh-CN" sz="2000"/>
              <a:t>false. </a:t>
            </a:r>
            <a:r>
              <a:rPr lang="zh-CN" altLang="en-US" sz="2000"/>
              <a:t>因此</a:t>
            </a:r>
            <a:r>
              <a:rPr lang="en-US" altLang="zh-CN" sz="2000"/>
              <a:t>0</a:t>
            </a:r>
            <a:r>
              <a:rPr lang="zh-CN" altLang="en-US" sz="2000"/>
              <a:t>， </a:t>
            </a:r>
            <a:r>
              <a:rPr lang="en-US" altLang="zh-CN" sz="2000"/>
              <a:t>None, [], {}, “” </a:t>
            </a:r>
            <a:r>
              <a:rPr lang="zh-CN" altLang="en-US" sz="2000"/>
              <a:t>都被认为是</a:t>
            </a:r>
            <a:r>
              <a:rPr lang="en-US" altLang="zh-CN" sz="2000"/>
              <a:t>false.</a:t>
            </a:r>
            <a:endParaRPr lang="en-US" altLang="zh-CN" sz="2000"/>
          </a:p>
          <a:p>
            <a:endParaRPr lang="en-US" altLang="zh-CN" sz="2000" smtClean="0"/>
          </a:p>
          <a:p>
            <a:r>
              <a:rPr lang="zh-CN" altLang="en-US" sz="2000" b="1" smtClean="0"/>
              <a:t>优点</a:t>
            </a:r>
            <a:r>
              <a:rPr lang="en-US" altLang="zh-CN" sz="2000" b="1"/>
              <a:t>:</a:t>
            </a:r>
            <a:endParaRPr lang="en-US" altLang="zh-CN" sz="2000" b="1"/>
          </a:p>
          <a:p>
            <a:pPr lvl="1"/>
            <a:r>
              <a:rPr lang="zh-CN" altLang="en-US" sz="2000"/>
              <a:t>使用</a:t>
            </a:r>
            <a:r>
              <a:rPr lang="en-US" altLang="zh-CN" sz="2000"/>
              <a:t>Python</a:t>
            </a:r>
            <a:r>
              <a:rPr lang="zh-CN" altLang="en-US" sz="2000"/>
              <a:t>布尔值的条件语句更易读也更不易犯错</a:t>
            </a:r>
            <a:r>
              <a:rPr lang="en-US" altLang="zh-CN" sz="2000"/>
              <a:t>. </a:t>
            </a:r>
            <a:r>
              <a:rPr lang="zh-CN" altLang="en-US" sz="2000"/>
              <a:t>大部分情况下</a:t>
            </a:r>
            <a:r>
              <a:rPr lang="en-US" altLang="zh-CN" sz="2000"/>
              <a:t>, </a:t>
            </a:r>
            <a:r>
              <a:rPr lang="zh-CN" altLang="en-US" sz="2000"/>
              <a:t>也更快</a:t>
            </a:r>
            <a:r>
              <a:rPr lang="en-US" altLang="zh-CN" sz="2000"/>
              <a:t>.</a:t>
            </a:r>
            <a:endParaRPr lang="en-US" altLang="zh-CN" sz="2000"/>
          </a:p>
          <a:p>
            <a:endParaRPr lang="en-US" altLang="zh-CN" sz="2000" smtClean="0"/>
          </a:p>
          <a:p>
            <a:r>
              <a:rPr lang="zh-CN" altLang="en-US" sz="2000" b="1" smtClean="0"/>
              <a:t>缺点</a:t>
            </a:r>
            <a:r>
              <a:rPr lang="en-US" altLang="zh-CN" sz="2000" b="1"/>
              <a:t>:</a:t>
            </a:r>
            <a:endParaRPr lang="en-US" altLang="zh-CN" sz="2000" b="1"/>
          </a:p>
          <a:p>
            <a:pPr lvl="1"/>
            <a:r>
              <a:rPr lang="zh-CN" altLang="en-US" sz="2000"/>
              <a:t>对</a:t>
            </a:r>
            <a:r>
              <a:rPr lang="en-US" altLang="zh-CN" sz="2000"/>
              <a:t>C/C++</a:t>
            </a:r>
            <a:r>
              <a:rPr lang="zh-CN" altLang="en-US" sz="2000"/>
              <a:t>开发人员来说</a:t>
            </a:r>
            <a:r>
              <a:rPr lang="en-US" altLang="zh-CN" sz="2000"/>
              <a:t>, </a:t>
            </a:r>
            <a:r>
              <a:rPr lang="zh-CN" altLang="en-US" sz="2000"/>
              <a:t>可能看起来有点怪</a:t>
            </a:r>
            <a:r>
              <a:rPr lang="en-US" altLang="zh-CN" sz="2000" smtClean="0"/>
              <a:t>.</a:t>
            </a:r>
            <a:endParaRPr lang="en-US" altLang="zh-CN" sz="2000" smtClean="0"/>
          </a:p>
          <a:p>
            <a:pPr lvl="1"/>
            <a:endParaRPr lang="en-US" altLang="zh-CN" sz="2000"/>
          </a:p>
          <a:p>
            <a:r>
              <a:rPr lang="zh-CN" altLang="en-US" sz="2000" b="1"/>
              <a:t>结论</a:t>
            </a:r>
            <a:r>
              <a:rPr lang="en-US" altLang="zh-CN" sz="2000" b="1"/>
              <a:t>:</a:t>
            </a:r>
            <a:endParaRPr lang="en-US" altLang="zh-CN" sz="2000" b="1"/>
          </a:p>
          <a:p>
            <a:pPr lvl="1"/>
            <a:r>
              <a:rPr lang="zh-CN" altLang="en-US" sz="2000"/>
              <a:t>尽可能使用隐式的</a:t>
            </a:r>
            <a:r>
              <a:rPr lang="en-US" altLang="zh-CN" sz="2000"/>
              <a:t>false, </a:t>
            </a:r>
            <a:r>
              <a:rPr lang="zh-CN" altLang="en-US" sz="2000"/>
              <a:t>例如</a:t>
            </a:r>
            <a:r>
              <a:rPr lang="en-US" altLang="zh-CN" sz="2000"/>
              <a:t>: </a:t>
            </a:r>
            <a:r>
              <a:rPr lang="zh-CN" altLang="en-US" sz="2000"/>
              <a:t>使用 </a:t>
            </a:r>
            <a:r>
              <a:rPr lang="en-US" altLang="zh-CN" sz="2000"/>
              <a:t>if foo: </a:t>
            </a:r>
            <a:r>
              <a:rPr lang="zh-CN" altLang="en-US" sz="2000"/>
              <a:t>而不是 </a:t>
            </a:r>
            <a:r>
              <a:rPr lang="en-US" altLang="zh-CN" sz="2000"/>
              <a:t>if foo != []: . </a:t>
            </a:r>
            <a:r>
              <a:rPr lang="zh-CN" altLang="en-US" sz="2000"/>
              <a:t>不过还是有一些注意事项需要你铭记在心</a:t>
            </a:r>
            <a:r>
              <a:rPr lang="en-US" altLang="zh-CN" sz="2000"/>
              <a:t>:</a:t>
            </a:r>
            <a:endParaRPr lang="en-US" altLang="zh-CN" sz="2000"/>
          </a:p>
          <a:p>
            <a:endParaRPr lang="en-US" altLang="zh-CN" sz="2000"/>
          </a:p>
          <a:p>
            <a:pPr marL="342900" indent="-342900">
              <a:buFont typeface="Arial" panose="020B0604020202020204" pitchFamily="34" charset="0"/>
              <a:buChar char="•"/>
            </a:pPr>
            <a:r>
              <a:rPr lang="zh-CN" altLang="en-US" sz="2000"/>
              <a:t>永远不要用</a:t>
            </a:r>
            <a:r>
              <a:rPr lang="en-US" altLang="zh-CN" sz="2000"/>
              <a:t>==</a:t>
            </a:r>
            <a:r>
              <a:rPr lang="zh-CN" altLang="en-US" sz="2000"/>
              <a:t>或者</a:t>
            </a:r>
            <a:r>
              <a:rPr lang="en-US" altLang="zh-CN" sz="2000"/>
              <a:t>!=</a:t>
            </a:r>
            <a:r>
              <a:rPr lang="zh-CN" altLang="en-US" sz="2000"/>
              <a:t>来比较单件</a:t>
            </a:r>
            <a:r>
              <a:rPr lang="en-US" altLang="zh-CN" sz="2000"/>
              <a:t>, </a:t>
            </a:r>
            <a:r>
              <a:rPr lang="zh-CN" altLang="en-US" sz="2000"/>
              <a:t>比如</a:t>
            </a:r>
            <a:r>
              <a:rPr lang="en-US" altLang="zh-CN" sz="2000"/>
              <a:t>None. </a:t>
            </a:r>
            <a:r>
              <a:rPr lang="zh-CN" altLang="en-US" sz="2000"/>
              <a:t>使用</a:t>
            </a:r>
            <a:r>
              <a:rPr lang="en-US" altLang="zh-CN" sz="2000"/>
              <a:t>is</a:t>
            </a:r>
            <a:r>
              <a:rPr lang="zh-CN" altLang="en-US" sz="2000"/>
              <a:t>或者</a:t>
            </a:r>
            <a:r>
              <a:rPr lang="en-US" altLang="zh-CN" sz="2000"/>
              <a:t>is not</a:t>
            </a:r>
            <a:r>
              <a:rPr lang="en-US" altLang="zh-CN" sz="2000" smtClean="0"/>
              <a:t>.</a:t>
            </a:r>
            <a:endParaRPr lang="en-US" altLang="zh-CN" sz="2000"/>
          </a:p>
          <a:p>
            <a:pPr marL="342900" indent="-342900">
              <a:buFont typeface="Arial" panose="020B0604020202020204" pitchFamily="34" charset="0"/>
              <a:buChar char="•"/>
            </a:pPr>
            <a:r>
              <a:rPr lang="zh-CN" altLang="en-US" sz="2000"/>
              <a:t>注意</a:t>
            </a:r>
            <a:r>
              <a:rPr lang="en-US" altLang="zh-CN" sz="2000"/>
              <a:t>: </a:t>
            </a:r>
            <a:r>
              <a:rPr lang="zh-CN" altLang="en-US" sz="2000"/>
              <a:t>当你写下 </a:t>
            </a:r>
            <a:r>
              <a:rPr lang="en-US" altLang="zh-CN" sz="2000"/>
              <a:t>if x: </a:t>
            </a:r>
            <a:r>
              <a:rPr lang="zh-CN" altLang="en-US" sz="2000"/>
              <a:t>时</a:t>
            </a:r>
            <a:r>
              <a:rPr lang="en-US" altLang="zh-CN" sz="2000"/>
              <a:t>, </a:t>
            </a:r>
            <a:r>
              <a:rPr lang="zh-CN" altLang="en-US" sz="2000"/>
              <a:t>你其实表示的是 </a:t>
            </a:r>
            <a:r>
              <a:rPr lang="en-US" altLang="zh-CN" sz="2000"/>
              <a:t>if x is not None . </a:t>
            </a:r>
            <a:r>
              <a:rPr lang="zh-CN" altLang="en-US" sz="2000"/>
              <a:t>例如</a:t>
            </a:r>
            <a:r>
              <a:rPr lang="en-US" altLang="zh-CN" sz="2000"/>
              <a:t>: </a:t>
            </a:r>
            <a:r>
              <a:rPr lang="zh-CN" altLang="en-US" sz="2000"/>
              <a:t>当你要测试一个默认值是</a:t>
            </a:r>
            <a:r>
              <a:rPr lang="en-US" altLang="zh-CN" sz="2000"/>
              <a:t>None</a:t>
            </a:r>
            <a:r>
              <a:rPr lang="zh-CN" altLang="en-US" sz="2000"/>
              <a:t>的变量或参数是否被设为其它值</a:t>
            </a:r>
            <a:r>
              <a:rPr lang="en-US" altLang="zh-CN" sz="2000"/>
              <a:t>. </a:t>
            </a:r>
            <a:r>
              <a:rPr lang="zh-CN" altLang="en-US" sz="2000"/>
              <a:t>这个值在布尔语义下可能是</a:t>
            </a:r>
            <a:r>
              <a:rPr lang="en-US" altLang="zh-CN" sz="2000"/>
              <a:t>false!</a:t>
            </a:r>
            <a:endParaRPr lang="en-US" altLang="zh-CN" sz="20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True/Falsed</a:t>
            </a:r>
            <a:r>
              <a:rPr lang="zh-CN" altLang="en-US" smtClean="0"/>
              <a:t>的求值</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10" name="矩形 9"/>
          <p:cNvSpPr/>
          <p:nvPr/>
        </p:nvSpPr>
        <p:spPr>
          <a:xfrm>
            <a:off x="599303" y="955589"/>
            <a:ext cx="10848870" cy="3477875"/>
          </a:xfrm>
          <a:prstGeom prst="rect">
            <a:avLst/>
          </a:prstGeom>
        </p:spPr>
        <p:txBody>
          <a:bodyPr wrap="square">
            <a:spAutoFit/>
          </a:bodyPr>
          <a:lstStyle/>
          <a:p>
            <a:pPr marL="342900" indent="-342900">
              <a:buFont typeface="Arial" panose="020B0604020202020204" pitchFamily="34" charset="0"/>
              <a:buChar char="•"/>
            </a:pPr>
            <a:r>
              <a:rPr lang="zh-CN" altLang="en-US" sz="2000"/>
              <a:t>永远不要用</a:t>
            </a:r>
            <a:r>
              <a:rPr lang="en-US" altLang="zh-CN" sz="2000"/>
              <a:t>==</a:t>
            </a:r>
            <a:r>
              <a:rPr lang="zh-CN" altLang="en-US" sz="2000"/>
              <a:t>将一个布尔量与</a:t>
            </a:r>
            <a:r>
              <a:rPr lang="en-US" altLang="zh-CN" sz="2000"/>
              <a:t>false</a:t>
            </a:r>
            <a:r>
              <a:rPr lang="zh-CN" altLang="en-US" sz="2000"/>
              <a:t>相比较</a:t>
            </a:r>
            <a:r>
              <a:rPr lang="en-US" altLang="zh-CN" sz="2000"/>
              <a:t>. </a:t>
            </a:r>
            <a:r>
              <a:rPr lang="zh-CN" altLang="en-US" sz="2000"/>
              <a:t>使用 </a:t>
            </a:r>
            <a:r>
              <a:rPr lang="en-US" altLang="zh-CN" sz="2000"/>
              <a:t>if not x: </a:t>
            </a:r>
            <a:r>
              <a:rPr lang="zh-CN" altLang="en-US" sz="2000"/>
              <a:t>代替</a:t>
            </a:r>
            <a:r>
              <a:rPr lang="en-US" altLang="zh-CN" sz="2000"/>
              <a:t>. </a:t>
            </a:r>
            <a:r>
              <a:rPr lang="zh-CN" altLang="en-US" sz="2000"/>
              <a:t>如果你需要区分</a:t>
            </a:r>
            <a:r>
              <a:rPr lang="en-US" altLang="zh-CN" sz="2000"/>
              <a:t>false</a:t>
            </a:r>
            <a:r>
              <a:rPr lang="zh-CN" altLang="en-US" sz="2000"/>
              <a:t>和</a:t>
            </a:r>
            <a:r>
              <a:rPr lang="en-US" altLang="zh-CN" sz="2000"/>
              <a:t>None, </a:t>
            </a:r>
            <a:r>
              <a:rPr lang="zh-CN" altLang="en-US" sz="2000"/>
              <a:t>你应该用像 </a:t>
            </a:r>
            <a:r>
              <a:rPr lang="en-US" altLang="zh-CN" sz="2000"/>
              <a:t>if not x and x is not None: </a:t>
            </a:r>
            <a:r>
              <a:rPr lang="zh-CN" altLang="en-US" sz="2000"/>
              <a:t>这样的语句</a:t>
            </a:r>
            <a:r>
              <a:rPr lang="en-US" altLang="zh-CN" sz="2000"/>
              <a:t>.</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zh-CN" altLang="en-US" sz="2000"/>
              <a:t>对于序列</a:t>
            </a:r>
            <a:r>
              <a:rPr lang="en-US" altLang="zh-CN" sz="2000"/>
              <a:t>(</a:t>
            </a:r>
            <a:r>
              <a:rPr lang="zh-CN" altLang="en-US" sz="2000"/>
              <a:t>字符串</a:t>
            </a:r>
            <a:r>
              <a:rPr lang="en-US" altLang="zh-CN" sz="2000"/>
              <a:t>, </a:t>
            </a:r>
            <a:r>
              <a:rPr lang="zh-CN" altLang="en-US" sz="2000"/>
              <a:t>列表</a:t>
            </a:r>
            <a:r>
              <a:rPr lang="en-US" altLang="zh-CN" sz="2000"/>
              <a:t>, </a:t>
            </a:r>
            <a:r>
              <a:rPr lang="zh-CN" altLang="en-US" sz="2000"/>
              <a:t>元组</a:t>
            </a:r>
            <a:r>
              <a:rPr lang="en-US" altLang="zh-CN" sz="2000"/>
              <a:t>), </a:t>
            </a:r>
            <a:r>
              <a:rPr lang="zh-CN" altLang="en-US" sz="2000"/>
              <a:t>要注意空序列是</a:t>
            </a:r>
            <a:r>
              <a:rPr lang="en-US" altLang="zh-CN" sz="2000"/>
              <a:t>false. </a:t>
            </a:r>
            <a:r>
              <a:rPr lang="zh-CN" altLang="en-US" sz="2000"/>
              <a:t>因此 </a:t>
            </a:r>
            <a:r>
              <a:rPr lang="en-US" altLang="zh-CN" sz="2000"/>
              <a:t>if not seq: </a:t>
            </a:r>
            <a:r>
              <a:rPr lang="zh-CN" altLang="en-US" sz="2000"/>
              <a:t>或者 </a:t>
            </a:r>
            <a:r>
              <a:rPr lang="en-US" altLang="zh-CN" sz="2000"/>
              <a:t>if seq: </a:t>
            </a:r>
            <a:r>
              <a:rPr lang="zh-CN" altLang="en-US" sz="2000"/>
              <a:t>比 </a:t>
            </a:r>
            <a:r>
              <a:rPr lang="en-US" altLang="zh-CN" sz="2000"/>
              <a:t>if len(seq): </a:t>
            </a:r>
            <a:r>
              <a:rPr lang="zh-CN" altLang="en-US" sz="2000"/>
              <a:t>或 </a:t>
            </a:r>
            <a:r>
              <a:rPr lang="en-US" altLang="zh-CN" sz="2000"/>
              <a:t>if not len(seq): </a:t>
            </a:r>
            <a:r>
              <a:rPr lang="zh-CN" altLang="en-US" sz="2000"/>
              <a:t>要更好</a:t>
            </a:r>
            <a:r>
              <a:rPr lang="en-US" altLang="zh-CN" sz="2000"/>
              <a:t>.</a:t>
            </a:r>
            <a:endParaRPr lang="en-US" altLang="zh-CN" sz="200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zh-CN" altLang="en-US" sz="2000"/>
              <a:t>处理整数时</a:t>
            </a:r>
            <a:r>
              <a:rPr lang="en-US" altLang="zh-CN" sz="2000"/>
              <a:t>, </a:t>
            </a:r>
            <a:r>
              <a:rPr lang="zh-CN" altLang="en-US" sz="2000"/>
              <a:t>使用隐式</a:t>
            </a:r>
            <a:r>
              <a:rPr lang="en-US" altLang="zh-CN" sz="2000"/>
              <a:t>false</a:t>
            </a:r>
            <a:r>
              <a:rPr lang="zh-CN" altLang="en-US" sz="2000"/>
              <a:t>可能会得不偿失</a:t>
            </a:r>
            <a:r>
              <a:rPr lang="en-US" altLang="zh-CN" sz="2000"/>
              <a:t>(</a:t>
            </a:r>
            <a:r>
              <a:rPr lang="zh-CN" altLang="en-US" sz="2000"/>
              <a:t>即不小心将</a:t>
            </a:r>
            <a:r>
              <a:rPr lang="en-US" altLang="zh-CN" sz="2000"/>
              <a:t>None</a:t>
            </a:r>
            <a:r>
              <a:rPr lang="zh-CN" altLang="en-US" sz="2000"/>
              <a:t>当做</a:t>
            </a:r>
            <a:r>
              <a:rPr lang="en-US" altLang="zh-CN" sz="2000"/>
              <a:t>0</a:t>
            </a:r>
            <a:r>
              <a:rPr lang="zh-CN" altLang="en-US" sz="2000"/>
              <a:t>来处理</a:t>
            </a:r>
            <a:r>
              <a:rPr lang="en-US" altLang="zh-CN" sz="2000"/>
              <a:t>). </a:t>
            </a:r>
            <a:r>
              <a:rPr lang="zh-CN" altLang="en-US" sz="2000"/>
              <a:t>你可以将一个已知是整型</a:t>
            </a:r>
            <a:r>
              <a:rPr lang="en-US" altLang="zh-CN" sz="2000"/>
              <a:t>(</a:t>
            </a:r>
            <a:r>
              <a:rPr lang="zh-CN" altLang="en-US" sz="2000"/>
              <a:t>且不是</a:t>
            </a:r>
            <a:r>
              <a:rPr lang="en-US" altLang="zh-CN" sz="2000"/>
              <a:t>len()</a:t>
            </a:r>
            <a:r>
              <a:rPr lang="zh-CN" altLang="en-US" sz="2000"/>
              <a:t>的返回结果</a:t>
            </a:r>
            <a:r>
              <a:rPr lang="en-US" altLang="zh-CN" sz="2000"/>
              <a:t>)</a:t>
            </a:r>
            <a:r>
              <a:rPr lang="zh-CN" altLang="en-US" sz="2000"/>
              <a:t>的值与</a:t>
            </a:r>
            <a:r>
              <a:rPr lang="en-US" altLang="zh-CN" sz="2000"/>
              <a:t>0</a:t>
            </a:r>
            <a:r>
              <a:rPr lang="zh-CN" altLang="en-US" sz="2000"/>
              <a:t>比较</a:t>
            </a:r>
            <a:r>
              <a:rPr lang="en-US" altLang="zh-CN" sz="2000" smtClean="0"/>
              <a:t>.</a:t>
            </a:r>
            <a:endParaRPr lang="en-US" altLang="zh-CN" sz="2000" smtClean="0"/>
          </a:p>
          <a:p>
            <a:pPr marL="342900" indent="-342900">
              <a:buFont typeface="Arial" panose="020B0604020202020204" pitchFamily="34" charset="0"/>
              <a:buChar char="•"/>
            </a:pPr>
            <a:endParaRPr lang="en-US" altLang="zh-CN" sz="2000"/>
          </a:p>
          <a:p>
            <a:pPr marL="342900" indent="-342900">
              <a:buFont typeface="Arial" panose="020B0604020202020204" pitchFamily="34" charset="0"/>
              <a:buChar char="•"/>
            </a:pPr>
            <a:r>
              <a:rPr lang="zh-CN" altLang="en-US" sz="2000"/>
              <a:t>注意‘</a:t>
            </a:r>
            <a:r>
              <a:rPr lang="en-US" altLang="zh-CN" sz="2000"/>
              <a:t>0’(</a:t>
            </a:r>
            <a:r>
              <a:rPr lang="zh-CN" altLang="en-US" sz="2000"/>
              <a:t>字符串</a:t>
            </a:r>
            <a:r>
              <a:rPr lang="en-US" altLang="zh-CN" sz="2000"/>
              <a:t>)</a:t>
            </a:r>
            <a:r>
              <a:rPr lang="zh-CN" altLang="en-US" sz="2000"/>
              <a:t>会被当做</a:t>
            </a:r>
            <a:r>
              <a:rPr lang="en-US" altLang="zh-CN" sz="2000"/>
              <a:t>true.</a:t>
            </a:r>
            <a:endParaRPr lang="en-US" altLang="zh-CN" sz="2000"/>
          </a:p>
          <a:p>
            <a:pPr marL="342900" indent="-342900">
              <a:buFont typeface="Arial" panose="020B0604020202020204" pitchFamily="34" charset="0"/>
              <a:buChar char="•"/>
            </a:pPr>
            <a:endParaRPr lang="en-US" altLang="zh-CN" sz="20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隐式 </a:t>
            </a:r>
            <a:r>
              <a:rPr lang="en-US" altLang="zh-CN" smtClean="0"/>
              <a:t>False</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9" name="矩形 8"/>
          <p:cNvSpPr/>
          <p:nvPr/>
        </p:nvSpPr>
        <p:spPr>
          <a:xfrm>
            <a:off x="599303" y="955589"/>
            <a:ext cx="1084887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users:</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print</a:t>
            </a:r>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'no users'</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 == </a:t>
            </a:r>
            <a:r>
              <a:rPr lang="en-US" altLang="zh-CN">
                <a:solidFill>
                  <a:srgbClr val="098658"/>
                </a:solidFill>
                <a:latin typeface="Consolas" panose="020B0609020204030204" pitchFamily="49" charset="0"/>
              </a:rPr>
              <a:t>0</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.handle_zero()</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i % </a:t>
            </a:r>
            <a:r>
              <a:rPr lang="en-US" altLang="zh-CN">
                <a:solidFill>
                  <a:srgbClr val="098658"/>
                </a:solidFill>
                <a:latin typeface="Consolas" panose="020B0609020204030204" pitchFamily="49" charset="0"/>
              </a:rPr>
              <a:t>10</a:t>
            </a:r>
            <a:r>
              <a:rPr lang="en-US" altLang="zh-CN">
                <a:solidFill>
                  <a:srgbClr val="000000"/>
                </a:solidFill>
                <a:latin typeface="Consolas" panose="020B0609020204030204" pitchFamily="49" charset="0"/>
              </a:rPr>
              <a:t> == </a:t>
            </a:r>
            <a:r>
              <a:rPr lang="en-US" altLang="zh-CN">
                <a:solidFill>
                  <a:srgbClr val="098658"/>
                </a:solidFill>
                <a:latin typeface="Consolas" panose="020B0609020204030204" pitchFamily="49" charset="0"/>
              </a:rPr>
              <a:t>0</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.handle_multiple_of_ten()</a:t>
            </a:r>
            <a:endParaRPr lang="en-US" altLang="zh-CN" b="0">
              <a:solidFill>
                <a:srgbClr val="000000"/>
              </a:solidFill>
              <a:effectLst/>
              <a:latin typeface="Consolas" panose="020B0609020204030204" pitchFamily="49" charset="0"/>
            </a:endParaRPr>
          </a:p>
        </p:txBody>
      </p:sp>
      <p:sp>
        <p:nvSpPr>
          <p:cNvPr id="7" name="矩形 6"/>
          <p:cNvSpPr/>
          <p:nvPr/>
        </p:nvSpPr>
        <p:spPr>
          <a:xfrm>
            <a:off x="599303" y="3508289"/>
            <a:ext cx="1084887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len</a:t>
            </a:r>
            <a:r>
              <a:rPr lang="en-US" altLang="zh-CN">
                <a:solidFill>
                  <a:srgbClr val="000000"/>
                </a:solidFill>
                <a:latin typeface="Consolas" panose="020B0609020204030204" pitchFamily="49" charset="0"/>
              </a:rPr>
              <a:t>(users) == </a:t>
            </a:r>
            <a:r>
              <a:rPr lang="en-US" altLang="zh-CN">
                <a:solidFill>
                  <a:srgbClr val="098658"/>
                </a:solidFill>
                <a:latin typeface="Consolas" panose="020B0609020204030204" pitchFamily="49" charset="0"/>
              </a:rPr>
              <a:t>0</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print</a:t>
            </a:r>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'no users'</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 </a:t>
            </a:r>
            <a:r>
              <a:rPr lang="en-US" altLang="zh-CN">
                <a:solidFill>
                  <a:srgbClr val="0000FF"/>
                </a:solidFill>
                <a:latin typeface="Consolas" panose="020B0609020204030204" pitchFamily="49" charset="0"/>
              </a:rPr>
              <a:t>is</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None</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and</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foo: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.handle_zero()</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i % </a:t>
            </a:r>
            <a:r>
              <a:rPr lang="en-US" altLang="zh-CN">
                <a:solidFill>
                  <a:srgbClr val="098658"/>
                </a:solidFill>
                <a:latin typeface="Consolas" panose="020B0609020204030204" pitchFamily="49" charset="0"/>
              </a:rPr>
              <a:t>10</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.handle_multiple_of_ten()</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Python</a:t>
            </a:r>
            <a:r>
              <a:rPr lang="zh-CN" altLang="en-US" smtClean="0"/>
              <a:t>语言规范</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线程</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5" name="矩形 4"/>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不要依赖内建类型的原子性</a:t>
            </a:r>
            <a:r>
              <a:rPr lang="en-US" altLang="zh-CN" sz="2000" smtClean="0">
                <a:solidFill>
                  <a:srgbClr val="404040"/>
                </a:solidFill>
                <a:latin typeface="Lato"/>
              </a:rPr>
              <a:t>.</a:t>
            </a:r>
            <a:endParaRPr lang="en-US" altLang="zh-CN" sz="2000">
              <a:solidFill>
                <a:srgbClr val="404040"/>
              </a:solidFill>
              <a:latin typeface="Lato"/>
            </a:endParaRPr>
          </a:p>
        </p:txBody>
      </p:sp>
      <p:sp>
        <p:nvSpPr>
          <p:cNvPr id="6" name="矩形 5"/>
          <p:cNvSpPr/>
          <p:nvPr/>
        </p:nvSpPr>
        <p:spPr>
          <a:xfrm>
            <a:off x="676589" y="1402014"/>
            <a:ext cx="10848870" cy="2246769"/>
          </a:xfrm>
          <a:prstGeom prst="rect">
            <a:avLst/>
          </a:prstGeom>
        </p:spPr>
        <p:txBody>
          <a:bodyPr wrap="square">
            <a:spAutoFit/>
          </a:bodyPr>
          <a:lstStyle/>
          <a:p>
            <a:r>
              <a:rPr lang="zh-CN" altLang="en-US" sz="2000"/>
              <a:t>虽然</a:t>
            </a:r>
            <a:r>
              <a:rPr lang="en-US" altLang="zh-CN" sz="2000"/>
              <a:t>Python</a:t>
            </a:r>
            <a:r>
              <a:rPr lang="zh-CN" altLang="en-US" sz="2000"/>
              <a:t>的内建类型例如字典看上去拥有原子操作</a:t>
            </a:r>
            <a:r>
              <a:rPr lang="en-US" altLang="zh-CN" sz="2000"/>
              <a:t>, </a:t>
            </a:r>
            <a:r>
              <a:rPr lang="zh-CN" altLang="en-US" sz="2000"/>
              <a:t>但是在某些情形下它们仍然不是原子的</a:t>
            </a:r>
            <a:r>
              <a:rPr lang="en-US" altLang="zh-CN" sz="2000"/>
              <a:t>(</a:t>
            </a:r>
            <a:r>
              <a:rPr lang="zh-CN" altLang="en-US" sz="2000"/>
              <a:t>即</a:t>
            </a:r>
            <a:r>
              <a:rPr lang="en-US" altLang="zh-CN" sz="2000"/>
              <a:t>: </a:t>
            </a:r>
            <a:r>
              <a:rPr lang="zh-CN" altLang="en-US" sz="2000"/>
              <a:t>如果</a:t>
            </a:r>
            <a:r>
              <a:rPr lang="en-US" altLang="zh-CN" sz="2000"/>
              <a:t>__hash__</a:t>
            </a:r>
            <a:r>
              <a:rPr lang="zh-CN" altLang="en-US" sz="2000"/>
              <a:t>或</a:t>
            </a:r>
            <a:r>
              <a:rPr lang="en-US" altLang="zh-CN" sz="2000"/>
              <a:t>__eq__</a:t>
            </a:r>
            <a:r>
              <a:rPr lang="zh-CN" altLang="en-US" sz="2000"/>
              <a:t>被实现为</a:t>
            </a:r>
            <a:r>
              <a:rPr lang="en-US" altLang="zh-CN" sz="2000"/>
              <a:t>Python</a:t>
            </a:r>
            <a:r>
              <a:rPr lang="zh-CN" altLang="en-US" sz="2000"/>
              <a:t>方法</a:t>
            </a:r>
            <a:r>
              <a:rPr lang="en-US" altLang="zh-CN" sz="2000"/>
              <a:t>)</a:t>
            </a:r>
            <a:r>
              <a:rPr lang="zh-CN" altLang="en-US" sz="2000"/>
              <a:t>且它们的原子性是靠不住的</a:t>
            </a:r>
            <a:r>
              <a:rPr lang="en-US" altLang="zh-CN" sz="2000"/>
              <a:t>. </a:t>
            </a:r>
            <a:r>
              <a:rPr lang="zh-CN" altLang="en-US" sz="2000"/>
              <a:t>你也不能指望原子变量赋值</a:t>
            </a:r>
            <a:r>
              <a:rPr lang="en-US" altLang="zh-CN" sz="2000"/>
              <a:t>(</a:t>
            </a:r>
            <a:r>
              <a:rPr lang="zh-CN" altLang="en-US" sz="2000"/>
              <a:t>因为这个反过来依赖字典</a:t>
            </a:r>
            <a:r>
              <a:rPr lang="en-US" altLang="zh-CN" sz="2000"/>
              <a:t>).</a:t>
            </a:r>
            <a:endParaRPr lang="en-US" altLang="zh-CN" sz="2000"/>
          </a:p>
          <a:p>
            <a:endParaRPr lang="en-US" altLang="zh-CN" sz="2000"/>
          </a:p>
          <a:p>
            <a:r>
              <a:rPr lang="zh-CN" altLang="en-US" sz="2000"/>
              <a:t>优先使用</a:t>
            </a:r>
            <a:r>
              <a:rPr lang="en-US" altLang="zh-CN" sz="2000"/>
              <a:t>Queue</a:t>
            </a:r>
            <a:r>
              <a:rPr lang="zh-CN" altLang="en-US" sz="2000"/>
              <a:t>模块的 </a:t>
            </a:r>
            <a:r>
              <a:rPr lang="en-US" altLang="zh-CN" sz="2000"/>
              <a:t>Queue </a:t>
            </a:r>
            <a:r>
              <a:rPr lang="zh-CN" altLang="en-US" sz="2000"/>
              <a:t>数据类型作为线程间的数据通信方式</a:t>
            </a:r>
            <a:r>
              <a:rPr lang="en-US" altLang="zh-CN" sz="2000"/>
              <a:t>. </a:t>
            </a:r>
            <a:r>
              <a:rPr lang="zh-CN" altLang="en-US" sz="2000"/>
              <a:t>另外</a:t>
            </a:r>
            <a:r>
              <a:rPr lang="en-US" altLang="zh-CN" sz="2000"/>
              <a:t>, </a:t>
            </a:r>
            <a:r>
              <a:rPr lang="zh-CN" altLang="en-US" sz="2000"/>
              <a:t>使用</a:t>
            </a:r>
            <a:r>
              <a:rPr lang="en-US" altLang="zh-CN" sz="2000"/>
              <a:t>threading</a:t>
            </a:r>
            <a:r>
              <a:rPr lang="zh-CN" altLang="en-US" sz="2000"/>
              <a:t>模块及其锁原语</a:t>
            </a:r>
            <a:r>
              <a:rPr lang="en-US" altLang="zh-CN" sz="2000"/>
              <a:t>(locking primitives). </a:t>
            </a:r>
            <a:r>
              <a:rPr lang="zh-CN" altLang="en-US" sz="2000"/>
              <a:t>了解条件变量的合适使用方式</a:t>
            </a:r>
            <a:r>
              <a:rPr lang="en-US" altLang="zh-CN" sz="2000"/>
              <a:t>, </a:t>
            </a:r>
            <a:r>
              <a:rPr lang="zh-CN" altLang="en-US" sz="2000"/>
              <a:t>这样你就可以使用 </a:t>
            </a:r>
            <a:r>
              <a:rPr lang="en-US" altLang="zh-CN" sz="2000"/>
              <a:t>threading.Condition </a:t>
            </a:r>
            <a:r>
              <a:rPr lang="zh-CN" altLang="en-US" sz="2000"/>
              <a:t>来取代低级别的锁了</a:t>
            </a:r>
            <a:r>
              <a:rPr lang="en-US" altLang="zh-CN" sz="2000"/>
              <a:t>.</a:t>
            </a:r>
            <a:endParaRPr lang="en-US" altLang="zh-CN" sz="20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smtClean="0"/>
              <a:t>Python</a:t>
            </a:r>
            <a:r>
              <a:rPr lang="zh-CN" altLang="en-US" smtClean="0"/>
              <a:t>风格规范</a:t>
            </a:r>
            <a:endParaRPr lang="zh-CN" altLang="en-US"/>
          </a:p>
        </p:txBody>
      </p:sp>
      <p:sp>
        <p:nvSpPr>
          <p:cNvPr id="6" name="文本占位符 5"/>
          <p:cNvSpPr>
            <a:spLocks noGrp="1"/>
          </p:cNvSpPr>
          <p:nvPr>
            <p:ph type="body"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括号</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宁缺毋滥的使用</a:t>
            </a:r>
            <a:r>
              <a:rPr lang="zh-CN" altLang="en-US" sz="2000" smtClean="0">
                <a:solidFill>
                  <a:srgbClr val="404040"/>
                </a:solidFill>
                <a:latin typeface="Lato"/>
              </a:rPr>
              <a:t>括号</a:t>
            </a:r>
            <a:endParaRPr lang="zh-CN" altLang="en-US" sz="2000">
              <a:solidFill>
                <a:srgbClr val="404040"/>
              </a:solidFill>
              <a:latin typeface="Lato"/>
            </a:endParaRPr>
          </a:p>
        </p:txBody>
      </p:sp>
      <p:sp>
        <p:nvSpPr>
          <p:cNvPr id="9" name="矩形 8"/>
          <p:cNvSpPr/>
          <p:nvPr/>
        </p:nvSpPr>
        <p:spPr>
          <a:xfrm>
            <a:off x="676589" y="2179226"/>
            <a:ext cx="10848870" cy="286232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bar()</a:t>
            </a:r>
            <a:endParaRPr lang="en-US" altLang="zh-CN">
              <a:solidFill>
                <a:srgbClr val="000000"/>
              </a:solidFill>
              <a:latin typeface="Consolas" panose="020B0609020204030204" pitchFamily="49" charset="0"/>
            </a:endParaRPr>
          </a:p>
          <a:p>
            <a:r>
              <a:rPr lang="en-US" altLang="zh-CN" smtClean="0">
                <a:solidFill>
                  <a:srgbClr val="000000"/>
                </a:solidFill>
                <a:latin typeface="Consolas" panose="020B0609020204030204" pitchFamily="49" charset="0"/>
              </a:rPr>
              <a:t>     </a:t>
            </a:r>
            <a:r>
              <a:rPr lang="en-US" altLang="zh-CN" smtClean="0">
                <a:solidFill>
                  <a:srgbClr val="AF00DB"/>
                </a:solidFill>
                <a:latin typeface="Consolas" panose="020B0609020204030204" pitchFamily="49" charset="0"/>
              </a:rPr>
              <a:t>while</a:t>
            </a:r>
            <a:r>
              <a:rPr lang="en-US" altLang="zh-CN" smtClean="0">
                <a:solidFill>
                  <a:srgbClr val="000000"/>
                </a:solidFill>
                <a:latin typeface="Consolas" panose="020B0609020204030204" pitchFamily="49" charset="0"/>
              </a:rPr>
              <a:t> x:</a:t>
            </a:r>
            <a:endParaRPr lang="en-US" altLang="zh-CN" smtClean="0">
              <a:solidFill>
                <a:srgbClr val="000000"/>
              </a:solidFill>
              <a:latin typeface="Consolas" panose="020B0609020204030204" pitchFamily="49" charset="0"/>
            </a:endParaRPr>
          </a:p>
          <a:p>
            <a:r>
              <a:rPr lang="en-US" altLang="zh-CN" smtClean="0">
                <a:solidFill>
                  <a:srgbClr val="000000"/>
                </a:solidFill>
                <a:latin typeface="Consolas" panose="020B0609020204030204" pitchFamily="49" charset="0"/>
              </a:rPr>
              <a:t>         x = bar()</a:t>
            </a:r>
            <a:endParaRPr lang="en-US" altLang="zh-CN" smtClean="0">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x </a:t>
            </a:r>
            <a:r>
              <a:rPr lang="en-US" altLang="zh-CN">
                <a:solidFill>
                  <a:srgbClr val="0000FF"/>
                </a:solidFill>
                <a:latin typeface="Consolas" panose="020B0609020204030204" pitchFamily="49" charset="0"/>
              </a:rPr>
              <a:t>and</a:t>
            </a:r>
            <a:r>
              <a:rPr lang="en-US" altLang="zh-CN">
                <a:solidFill>
                  <a:srgbClr val="000000"/>
                </a:solidFill>
                <a:latin typeface="Consolas" panose="020B0609020204030204" pitchFamily="49" charset="0"/>
              </a:rPr>
              <a:t> y:</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bar()</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 x:</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bar()</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return</a:t>
            </a:r>
            <a:r>
              <a:rPr lang="en-US" altLang="zh-CN">
                <a:solidFill>
                  <a:srgbClr val="000000"/>
                </a:solidFill>
                <a:latin typeface="Consolas" panose="020B0609020204030204" pitchFamily="49" charset="0"/>
              </a:rPr>
              <a:t> foo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(x, y)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dict</a:t>
            </a:r>
            <a:r>
              <a:rPr lang="en-US" altLang="zh-CN">
                <a:solidFill>
                  <a:srgbClr val="000000"/>
                </a:solidFill>
                <a:latin typeface="Consolas" panose="020B0609020204030204" pitchFamily="49" charset="0"/>
              </a:rPr>
              <a:t>.items(): ...</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1402014"/>
            <a:ext cx="10848870" cy="707886"/>
          </a:xfrm>
          <a:prstGeom prst="rect">
            <a:avLst/>
          </a:prstGeom>
        </p:spPr>
        <p:txBody>
          <a:bodyPr wrap="square">
            <a:spAutoFit/>
          </a:bodyPr>
          <a:lstStyle/>
          <a:p>
            <a:r>
              <a:rPr lang="zh-CN" altLang="en-US" sz="2000"/>
              <a:t>除非是用于实现行连接</a:t>
            </a:r>
            <a:r>
              <a:rPr lang="en-US" altLang="zh-CN" sz="2000"/>
              <a:t>, </a:t>
            </a:r>
            <a:r>
              <a:rPr lang="zh-CN" altLang="en-US" sz="2000"/>
              <a:t>否则不要在返回语句或条件语句中使用括号</a:t>
            </a:r>
            <a:r>
              <a:rPr lang="en-US" altLang="zh-CN" sz="2000"/>
              <a:t>. </a:t>
            </a:r>
            <a:r>
              <a:rPr lang="zh-CN" altLang="en-US" sz="2000"/>
              <a:t>不过在元组两边使用括号是可以的</a:t>
            </a:r>
            <a:r>
              <a:rPr lang="en-US" altLang="zh-CN" sz="2000" smtClean="0"/>
              <a:t>.</a:t>
            </a:r>
            <a:endParaRPr lang="en-US" altLang="zh-CN" sz="2000"/>
          </a:p>
        </p:txBody>
      </p:sp>
      <p:sp>
        <p:nvSpPr>
          <p:cNvPr id="11" name="矩形 10"/>
          <p:cNvSpPr/>
          <p:nvPr/>
        </p:nvSpPr>
        <p:spPr>
          <a:xfrm>
            <a:off x="676589" y="5257941"/>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(x):</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bar()</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not</a:t>
            </a:r>
            <a:r>
              <a:rPr lang="en-US" altLang="zh-CN">
                <a:solidFill>
                  <a:srgbClr val="000000"/>
                </a:solidFill>
                <a:latin typeface="Consolas" panose="020B0609020204030204" pitchFamily="49" charset="0"/>
              </a:rPr>
              <a:t>(x):</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bar()</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return</a:t>
            </a:r>
            <a:r>
              <a:rPr lang="en-US" altLang="zh-CN">
                <a:solidFill>
                  <a:srgbClr val="000000"/>
                </a:solidFill>
                <a:latin typeface="Consolas" panose="020B0609020204030204" pitchFamily="49" charset="0"/>
              </a:rPr>
              <a:t> (foo)</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缩进</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用</a:t>
            </a:r>
            <a:r>
              <a:rPr lang="en-US" altLang="zh-CN" sz="2000">
                <a:solidFill>
                  <a:srgbClr val="404040"/>
                </a:solidFill>
                <a:latin typeface="Lato"/>
              </a:rPr>
              <a:t>4</a:t>
            </a:r>
            <a:r>
              <a:rPr lang="zh-CN" altLang="en-US" sz="2000">
                <a:solidFill>
                  <a:srgbClr val="404040"/>
                </a:solidFill>
                <a:latin typeface="Lato"/>
              </a:rPr>
              <a:t>个空格来缩进</a:t>
            </a:r>
            <a:r>
              <a:rPr lang="zh-CN" altLang="en-US" sz="2000" smtClean="0">
                <a:solidFill>
                  <a:srgbClr val="404040"/>
                </a:solidFill>
                <a:latin typeface="Lato"/>
              </a:rPr>
              <a:t>代码</a:t>
            </a:r>
            <a:endParaRPr lang="zh-CN" altLang="en-US" sz="2000">
              <a:solidFill>
                <a:srgbClr val="404040"/>
              </a:solidFill>
              <a:latin typeface="Lato"/>
            </a:endParaRPr>
          </a:p>
        </p:txBody>
      </p:sp>
      <p:sp>
        <p:nvSpPr>
          <p:cNvPr id="9" name="矩形 8"/>
          <p:cNvSpPr/>
          <p:nvPr/>
        </p:nvSpPr>
        <p:spPr>
          <a:xfrm>
            <a:off x="676589" y="2179226"/>
            <a:ext cx="10848870" cy="4247317"/>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008000"/>
                </a:solidFill>
                <a:latin typeface="Consolas" panose="020B0609020204030204" pitchFamily="49" charset="0"/>
              </a:rPr>
              <a:t># Aligned with opening delimiter</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foo = long_function_name(var_one, var_two,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var_three, var_four</a:t>
            </a:r>
            <a:r>
              <a:rPr lang="en-US" altLang="zh-CN" smtClean="0">
                <a:solidFill>
                  <a:srgbClr val="000000"/>
                </a:solidFill>
                <a:latin typeface="Consolas" panose="020B0609020204030204" pitchFamily="49" charset="0"/>
              </a:rPr>
              <a:t>)</a:t>
            </a:r>
            <a:endParaRPr lang="en-US" altLang="zh-CN" smtClean="0">
              <a:solidFill>
                <a:srgbClr val="000000"/>
              </a:solidFill>
              <a:latin typeface="Consolas" panose="020B0609020204030204" pitchFamily="49" charset="0"/>
            </a:endParaRPr>
          </a:p>
          <a:p>
            <a:br>
              <a:rPr lang="en-US" altLang="zh-CN" smtClean="0">
                <a:solidFill>
                  <a:srgbClr val="000000"/>
                </a:solidFill>
                <a:latin typeface="Consolas" panose="020B0609020204030204" pitchFamily="49" charset="0"/>
              </a:rPr>
            </a:br>
            <a:r>
              <a:rPr lang="en-US" altLang="zh-CN" smtClean="0">
                <a:solidFill>
                  <a:srgbClr val="000000"/>
                </a:solidFill>
                <a:latin typeface="Consolas" panose="020B0609020204030204" pitchFamily="49" charset="0"/>
              </a:rPr>
              <a:t>       </a:t>
            </a:r>
            <a:r>
              <a:rPr lang="en-US" altLang="zh-CN" smtClean="0">
                <a:solidFill>
                  <a:srgbClr val="008000"/>
                </a:solidFill>
                <a:latin typeface="Consolas" panose="020B0609020204030204" pitchFamily="49" charset="0"/>
              </a:rPr>
              <a:t># 4-space hanging indent; nothing on first line</a:t>
            </a:r>
            <a:endParaRPr lang="en-US" altLang="zh-CN" smtClean="0">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foo = long_function_name(</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var_one, var_two, var_three,</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var_four)</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4-space hanging indent in a dictionary</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foo =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long_dictionary_key:</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long_dictionary_value,</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1402014"/>
            <a:ext cx="10848870" cy="707886"/>
          </a:xfrm>
          <a:prstGeom prst="rect">
            <a:avLst/>
          </a:prstGeom>
        </p:spPr>
        <p:txBody>
          <a:bodyPr wrap="square">
            <a:spAutoFit/>
          </a:bodyPr>
          <a:lstStyle/>
          <a:p>
            <a:r>
              <a:rPr lang="zh-CN" altLang="en-US" sz="2000"/>
              <a:t>绝对不要用</a:t>
            </a:r>
            <a:r>
              <a:rPr lang="en-US" altLang="zh-CN" sz="2000"/>
              <a:t>tab, </a:t>
            </a:r>
            <a:r>
              <a:rPr lang="zh-CN" altLang="en-US" sz="2000"/>
              <a:t>也不要</a:t>
            </a:r>
            <a:r>
              <a:rPr lang="en-US" altLang="zh-CN" sz="2000"/>
              <a:t>tab</a:t>
            </a:r>
            <a:r>
              <a:rPr lang="zh-CN" altLang="en-US" sz="2000"/>
              <a:t>和空格混用</a:t>
            </a:r>
            <a:r>
              <a:rPr lang="en-US" altLang="zh-CN" sz="2000"/>
              <a:t>. </a:t>
            </a:r>
            <a:r>
              <a:rPr lang="zh-CN" altLang="en-US" sz="2000"/>
              <a:t>对于行连接的情况</a:t>
            </a:r>
            <a:r>
              <a:rPr lang="en-US" altLang="zh-CN" sz="2000"/>
              <a:t>, </a:t>
            </a:r>
            <a:r>
              <a:rPr lang="zh-CN" altLang="en-US" sz="2000"/>
              <a:t>你应该要么垂直对齐换行的元素</a:t>
            </a:r>
            <a:r>
              <a:rPr lang="en-US" altLang="zh-CN" sz="2000"/>
              <a:t>(</a:t>
            </a:r>
            <a:r>
              <a:rPr lang="zh-CN" altLang="en-US" sz="2000"/>
              <a:t>见 行长度 部分的示例</a:t>
            </a:r>
            <a:r>
              <a:rPr lang="en-US" altLang="zh-CN" sz="2000"/>
              <a:t>), </a:t>
            </a:r>
            <a:r>
              <a:rPr lang="zh-CN" altLang="en-US" sz="2000"/>
              <a:t>或者使用</a:t>
            </a:r>
            <a:r>
              <a:rPr lang="en-US" altLang="zh-CN" sz="2000"/>
              <a:t>4</a:t>
            </a:r>
            <a:r>
              <a:rPr lang="zh-CN" altLang="en-US" sz="2000"/>
              <a:t>空格的悬挂式缩进</a:t>
            </a:r>
            <a:r>
              <a:rPr lang="en-US" altLang="zh-CN" sz="2000"/>
              <a:t>(</a:t>
            </a:r>
            <a:r>
              <a:rPr lang="zh-CN" altLang="en-US" sz="2000"/>
              <a:t>这时第一行不应该有参数</a:t>
            </a:r>
            <a:r>
              <a:rPr lang="en-US" altLang="zh-CN" sz="2000" smtClean="0"/>
              <a:t>):</a:t>
            </a:r>
            <a:endParaRPr lang="en-US" altLang="zh-CN" sz="20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空格</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9" name="矩形 8"/>
          <p:cNvSpPr/>
          <p:nvPr/>
        </p:nvSpPr>
        <p:spPr>
          <a:xfrm>
            <a:off x="676589" y="1475549"/>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spam(ham[</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 {eggs: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955589"/>
            <a:ext cx="10848870" cy="400110"/>
          </a:xfrm>
          <a:prstGeom prst="rect">
            <a:avLst/>
          </a:prstGeom>
        </p:spPr>
        <p:txBody>
          <a:bodyPr wrap="square">
            <a:spAutoFit/>
          </a:bodyPr>
          <a:lstStyle/>
          <a:p>
            <a:r>
              <a:rPr lang="zh-CN" altLang="en-US" sz="2000"/>
              <a:t>括号内不要有空格</a:t>
            </a:r>
            <a:r>
              <a:rPr lang="en-US" altLang="zh-CN" sz="2000" smtClean="0"/>
              <a:t>.</a:t>
            </a:r>
            <a:endParaRPr lang="en-US" altLang="zh-CN" sz="2000"/>
          </a:p>
        </p:txBody>
      </p:sp>
      <p:sp>
        <p:nvSpPr>
          <p:cNvPr id="11" name="矩形 10"/>
          <p:cNvSpPr/>
          <p:nvPr/>
        </p:nvSpPr>
        <p:spPr>
          <a:xfrm>
            <a:off x="676589" y="1966002"/>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spam( ham[ </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 ], { eggs: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 }, [ ] )</a:t>
            </a:r>
            <a:endParaRPr lang="en-US" altLang="zh-CN" b="0">
              <a:solidFill>
                <a:srgbClr val="000000"/>
              </a:solidFill>
              <a:effectLst/>
              <a:latin typeface="Consolas" panose="020B0609020204030204" pitchFamily="49" charset="0"/>
            </a:endParaRPr>
          </a:p>
        </p:txBody>
      </p:sp>
      <p:sp>
        <p:nvSpPr>
          <p:cNvPr id="8" name="矩形 7"/>
          <p:cNvSpPr/>
          <p:nvPr/>
        </p:nvSpPr>
        <p:spPr>
          <a:xfrm>
            <a:off x="676589" y="3016929"/>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s-ES" altLang="zh-CN">
                <a:solidFill>
                  <a:srgbClr val="000000"/>
                </a:solidFill>
                <a:latin typeface="Consolas" panose="020B0609020204030204" pitchFamily="49" charset="0"/>
              </a:rPr>
              <a:t>Yes: </a:t>
            </a:r>
            <a:r>
              <a:rPr lang="es-ES" altLang="zh-CN">
                <a:solidFill>
                  <a:srgbClr val="AF00DB"/>
                </a:solidFill>
                <a:latin typeface="Consolas" panose="020B0609020204030204" pitchFamily="49" charset="0"/>
              </a:rPr>
              <a:t>if</a:t>
            </a:r>
            <a:r>
              <a:rPr lang="es-ES" altLang="zh-CN">
                <a:solidFill>
                  <a:srgbClr val="000000"/>
                </a:solidFill>
                <a:latin typeface="Consolas" panose="020B0609020204030204" pitchFamily="49" charset="0"/>
              </a:rPr>
              <a:t> x == </a:t>
            </a:r>
            <a:r>
              <a:rPr lang="es-ES" altLang="zh-CN">
                <a:solidFill>
                  <a:srgbClr val="098658"/>
                </a:solidFill>
                <a:latin typeface="Consolas" panose="020B0609020204030204" pitchFamily="49" charset="0"/>
              </a:rPr>
              <a:t>4</a:t>
            </a:r>
            <a:r>
              <a:rPr lang="es-ES" altLang="zh-CN">
                <a:solidFill>
                  <a:srgbClr val="000000"/>
                </a:solidFill>
                <a:latin typeface="Consolas" panose="020B0609020204030204" pitchFamily="49" charset="0"/>
              </a:rPr>
              <a:t>:</a:t>
            </a:r>
            <a:endParaRPr lang="es-ES" altLang="zh-CN">
              <a:solidFill>
                <a:srgbClr val="000000"/>
              </a:solidFill>
              <a:latin typeface="Consolas" panose="020B0609020204030204" pitchFamily="49" charset="0"/>
            </a:endParaRPr>
          </a:p>
          <a:p>
            <a:r>
              <a:rPr lang="es-ES" altLang="zh-CN">
                <a:solidFill>
                  <a:srgbClr val="000000"/>
                </a:solidFill>
                <a:latin typeface="Consolas" panose="020B0609020204030204" pitchFamily="49" charset="0"/>
              </a:rPr>
              <a:t>         </a:t>
            </a:r>
            <a:r>
              <a:rPr lang="es-ES" altLang="zh-CN">
                <a:solidFill>
                  <a:srgbClr val="795E26"/>
                </a:solidFill>
                <a:latin typeface="Consolas" panose="020B0609020204030204" pitchFamily="49" charset="0"/>
              </a:rPr>
              <a:t>print</a:t>
            </a:r>
            <a:r>
              <a:rPr lang="es-ES" altLang="zh-CN">
                <a:solidFill>
                  <a:srgbClr val="000000"/>
                </a:solidFill>
                <a:latin typeface="Consolas" panose="020B0609020204030204" pitchFamily="49" charset="0"/>
              </a:rPr>
              <a:t> x, y</a:t>
            </a:r>
            <a:endParaRPr lang="es-ES" altLang="zh-CN">
              <a:solidFill>
                <a:srgbClr val="000000"/>
              </a:solidFill>
              <a:latin typeface="Consolas" panose="020B0609020204030204" pitchFamily="49" charset="0"/>
            </a:endParaRPr>
          </a:p>
          <a:p>
            <a:r>
              <a:rPr lang="es-ES" altLang="zh-CN">
                <a:solidFill>
                  <a:srgbClr val="000000"/>
                </a:solidFill>
                <a:latin typeface="Consolas" panose="020B0609020204030204" pitchFamily="49" charset="0"/>
              </a:rPr>
              <a:t>     x, y = y, x</a:t>
            </a:r>
            <a:endParaRPr lang="es-ES" altLang="zh-CN" b="0">
              <a:solidFill>
                <a:srgbClr val="000000"/>
              </a:solidFill>
              <a:effectLst/>
              <a:latin typeface="Consolas" panose="020B0609020204030204" pitchFamily="49" charset="0"/>
            </a:endParaRPr>
          </a:p>
        </p:txBody>
      </p:sp>
      <p:sp>
        <p:nvSpPr>
          <p:cNvPr id="12" name="矩形 11"/>
          <p:cNvSpPr/>
          <p:nvPr/>
        </p:nvSpPr>
        <p:spPr>
          <a:xfrm>
            <a:off x="676589" y="2496969"/>
            <a:ext cx="10848870" cy="400110"/>
          </a:xfrm>
          <a:prstGeom prst="rect">
            <a:avLst/>
          </a:prstGeom>
        </p:spPr>
        <p:txBody>
          <a:bodyPr wrap="square">
            <a:spAutoFit/>
          </a:bodyPr>
          <a:lstStyle/>
          <a:p>
            <a:r>
              <a:rPr lang="zh-CN" altLang="en-US" sz="2000"/>
              <a:t>不要在逗号</a:t>
            </a:r>
            <a:r>
              <a:rPr lang="en-US" altLang="zh-CN" sz="2000"/>
              <a:t>, </a:t>
            </a:r>
            <a:r>
              <a:rPr lang="zh-CN" altLang="en-US" sz="2000"/>
              <a:t>分号</a:t>
            </a:r>
            <a:r>
              <a:rPr lang="en-US" altLang="zh-CN" sz="2000"/>
              <a:t>, </a:t>
            </a:r>
            <a:r>
              <a:rPr lang="zh-CN" altLang="en-US" sz="2000"/>
              <a:t>冒号前面加空格</a:t>
            </a:r>
            <a:r>
              <a:rPr lang="en-US" altLang="zh-CN" sz="2000"/>
              <a:t>, </a:t>
            </a:r>
            <a:r>
              <a:rPr lang="zh-CN" altLang="en-US" sz="2000"/>
              <a:t>但应该在它们后面加</a:t>
            </a:r>
            <a:r>
              <a:rPr lang="en-US" altLang="zh-CN" sz="2000"/>
              <a:t>(</a:t>
            </a:r>
            <a:r>
              <a:rPr lang="zh-CN" altLang="en-US" sz="2000"/>
              <a:t>除了在行尾</a:t>
            </a:r>
            <a:r>
              <a:rPr lang="en-US" altLang="zh-CN" sz="2000" smtClean="0"/>
              <a:t>).</a:t>
            </a:r>
            <a:endParaRPr lang="en-US" altLang="zh-CN" sz="2000"/>
          </a:p>
        </p:txBody>
      </p:sp>
      <p:sp>
        <p:nvSpPr>
          <p:cNvPr id="13" name="矩形 12"/>
          <p:cNvSpPr/>
          <p:nvPr/>
        </p:nvSpPr>
        <p:spPr>
          <a:xfrm>
            <a:off x="676589" y="4117867"/>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s-ES" altLang="zh-CN">
                <a:solidFill>
                  <a:srgbClr val="000000"/>
                </a:solidFill>
                <a:latin typeface="Consolas" panose="020B0609020204030204" pitchFamily="49" charset="0"/>
              </a:rPr>
              <a:t>No:  </a:t>
            </a:r>
            <a:r>
              <a:rPr lang="es-ES" altLang="zh-CN">
                <a:solidFill>
                  <a:srgbClr val="AF00DB"/>
                </a:solidFill>
                <a:latin typeface="Consolas" panose="020B0609020204030204" pitchFamily="49" charset="0"/>
              </a:rPr>
              <a:t>if</a:t>
            </a:r>
            <a:r>
              <a:rPr lang="es-ES" altLang="zh-CN">
                <a:solidFill>
                  <a:srgbClr val="000000"/>
                </a:solidFill>
                <a:latin typeface="Consolas" panose="020B0609020204030204" pitchFamily="49" charset="0"/>
              </a:rPr>
              <a:t> x == </a:t>
            </a:r>
            <a:r>
              <a:rPr lang="es-ES" altLang="zh-CN">
                <a:solidFill>
                  <a:srgbClr val="098658"/>
                </a:solidFill>
                <a:latin typeface="Consolas" panose="020B0609020204030204" pitchFamily="49" charset="0"/>
              </a:rPr>
              <a:t>4</a:t>
            </a:r>
            <a:r>
              <a:rPr lang="es-ES" altLang="zh-CN">
                <a:solidFill>
                  <a:srgbClr val="000000"/>
                </a:solidFill>
                <a:latin typeface="Consolas" panose="020B0609020204030204" pitchFamily="49" charset="0"/>
              </a:rPr>
              <a:t> :</a:t>
            </a:r>
            <a:endParaRPr lang="es-ES" altLang="zh-CN">
              <a:solidFill>
                <a:srgbClr val="000000"/>
              </a:solidFill>
              <a:latin typeface="Consolas" panose="020B0609020204030204" pitchFamily="49" charset="0"/>
            </a:endParaRPr>
          </a:p>
          <a:p>
            <a:r>
              <a:rPr lang="es-ES" altLang="zh-CN">
                <a:solidFill>
                  <a:srgbClr val="000000"/>
                </a:solidFill>
                <a:latin typeface="Consolas" panose="020B0609020204030204" pitchFamily="49" charset="0"/>
              </a:rPr>
              <a:t>         </a:t>
            </a:r>
            <a:r>
              <a:rPr lang="es-ES" altLang="zh-CN">
                <a:solidFill>
                  <a:srgbClr val="795E26"/>
                </a:solidFill>
                <a:latin typeface="Consolas" panose="020B0609020204030204" pitchFamily="49" charset="0"/>
              </a:rPr>
              <a:t>print</a:t>
            </a:r>
            <a:r>
              <a:rPr lang="es-ES" altLang="zh-CN">
                <a:solidFill>
                  <a:srgbClr val="000000"/>
                </a:solidFill>
                <a:latin typeface="Consolas" panose="020B0609020204030204" pitchFamily="49" charset="0"/>
              </a:rPr>
              <a:t> x , y</a:t>
            </a:r>
            <a:endParaRPr lang="es-ES" altLang="zh-CN">
              <a:solidFill>
                <a:srgbClr val="000000"/>
              </a:solidFill>
              <a:latin typeface="Consolas" panose="020B0609020204030204" pitchFamily="49" charset="0"/>
            </a:endParaRPr>
          </a:p>
          <a:p>
            <a:r>
              <a:rPr lang="es-ES" altLang="zh-CN">
                <a:solidFill>
                  <a:srgbClr val="000000"/>
                </a:solidFill>
                <a:latin typeface="Consolas" panose="020B0609020204030204" pitchFamily="49" charset="0"/>
              </a:rPr>
              <a:t>     x , y = y , x</a:t>
            </a:r>
            <a:endParaRPr lang="es-E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空格</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9" name="矩形 8"/>
          <p:cNvSpPr/>
          <p:nvPr/>
        </p:nvSpPr>
        <p:spPr>
          <a:xfrm>
            <a:off x="676589" y="1288893"/>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spam(</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863256"/>
            <a:ext cx="10848870" cy="400110"/>
          </a:xfrm>
          <a:prstGeom prst="rect">
            <a:avLst/>
          </a:prstGeom>
        </p:spPr>
        <p:txBody>
          <a:bodyPr wrap="square">
            <a:spAutoFit/>
          </a:bodyPr>
          <a:lstStyle/>
          <a:p>
            <a:r>
              <a:rPr lang="zh-CN" altLang="en-US" sz="2000"/>
              <a:t>参数列表</a:t>
            </a:r>
            <a:r>
              <a:rPr lang="en-US" altLang="zh-CN" sz="2000"/>
              <a:t>, </a:t>
            </a:r>
            <a:r>
              <a:rPr lang="zh-CN" altLang="en-US" sz="2000"/>
              <a:t>索引或切片的左括号前不应加空格</a:t>
            </a:r>
            <a:r>
              <a:rPr lang="en-US" altLang="zh-CN" sz="2000" smtClean="0"/>
              <a:t>.</a:t>
            </a:r>
            <a:endParaRPr lang="en-US" altLang="zh-CN" sz="2000"/>
          </a:p>
        </p:txBody>
      </p:sp>
      <p:sp>
        <p:nvSpPr>
          <p:cNvPr id="11" name="矩形 10"/>
          <p:cNvSpPr/>
          <p:nvPr/>
        </p:nvSpPr>
        <p:spPr>
          <a:xfrm>
            <a:off x="676589" y="1777405"/>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spam (</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
        <p:nvSpPr>
          <p:cNvPr id="14" name="矩形 13"/>
          <p:cNvSpPr/>
          <p:nvPr/>
        </p:nvSpPr>
        <p:spPr>
          <a:xfrm>
            <a:off x="676589" y="2270184"/>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dict[</a:t>
            </a:r>
            <a:r>
              <a:rPr lang="en-US" altLang="zh-CN">
                <a:solidFill>
                  <a:srgbClr val="A31515"/>
                </a:solidFill>
                <a:latin typeface="Consolas" panose="020B0609020204030204" pitchFamily="49" charset="0"/>
              </a:rPr>
              <a:t>'key'</a:t>
            </a:r>
            <a:r>
              <a:rPr lang="en-US" altLang="zh-CN">
                <a:solidFill>
                  <a:srgbClr val="000000"/>
                </a:solidFill>
                <a:latin typeface="Consolas" panose="020B0609020204030204" pitchFamily="49" charset="0"/>
              </a:rPr>
              <a:t>] = list[index]</a:t>
            </a:r>
            <a:endParaRPr lang="en-US" altLang="zh-CN" b="0">
              <a:solidFill>
                <a:srgbClr val="000000"/>
              </a:solidFill>
              <a:effectLst/>
              <a:latin typeface="Consolas" panose="020B0609020204030204" pitchFamily="49" charset="0"/>
            </a:endParaRPr>
          </a:p>
        </p:txBody>
      </p:sp>
      <p:sp>
        <p:nvSpPr>
          <p:cNvPr id="15" name="矩形 14"/>
          <p:cNvSpPr/>
          <p:nvPr/>
        </p:nvSpPr>
        <p:spPr>
          <a:xfrm>
            <a:off x="676589" y="2757041"/>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dict [</a:t>
            </a:r>
            <a:r>
              <a:rPr lang="en-US" altLang="zh-CN">
                <a:solidFill>
                  <a:srgbClr val="A31515"/>
                </a:solidFill>
                <a:latin typeface="Consolas" panose="020B0609020204030204" pitchFamily="49" charset="0"/>
              </a:rPr>
              <a:t>'key'</a:t>
            </a:r>
            <a:r>
              <a:rPr lang="en-US" altLang="zh-CN">
                <a:solidFill>
                  <a:srgbClr val="000000"/>
                </a:solidFill>
                <a:latin typeface="Consolas" panose="020B0609020204030204" pitchFamily="49" charset="0"/>
              </a:rPr>
              <a:t>] = list [index]</a:t>
            </a:r>
            <a:endParaRPr lang="en-US" altLang="zh-CN" b="0">
              <a:solidFill>
                <a:srgbClr val="000000"/>
              </a:solidFill>
              <a:effectLst/>
              <a:latin typeface="Consolas" panose="020B0609020204030204" pitchFamily="49" charset="0"/>
            </a:endParaRPr>
          </a:p>
        </p:txBody>
      </p:sp>
      <p:sp>
        <p:nvSpPr>
          <p:cNvPr id="16" name="矩形 15"/>
          <p:cNvSpPr/>
          <p:nvPr/>
        </p:nvSpPr>
        <p:spPr>
          <a:xfrm>
            <a:off x="676589" y="3181022"/>
            <a:ext cx="10848870" cy="1015663"/>
          </a:xfrm>
          <a:prstGeom prst="rect">
            <a:avLst/>
          </a:prstGeom>
        </p:spPr>
        <p:txBody>
          <a:bodyPr wrap="square">
            <a:spAutoFit/>
          </a:bodyPr>
          <a:lstStyle/>
          <a:p>
            <a:r>
              <a:rPr lang="zh-CN" altLang="en-US" sz="2000"/>
              <a:t>在二元操作符两边都加上一个空格</a:t>
            </a:r>
            <a:r>
              <a:rPr lang="en-US" altLang="zh-CN" sz="2000"/>
              <a:t>, </a:t>
            </a:r>
            <a:r>
              <a:rPr lang="zh-CN" altLang="en-US" sz="2000"/>
              <a:t>比如赋值</a:t>
            </a:r>
            <a:r>
              <a:rPr lang="en-US" altLang="zh-CN" sz="2000"/>
              <a:t>(=), </a:t>
            </a:r>
            <a:r>
              <a:rPr lang="zh-CN" altLang="en-US" sz="2000"/>
              <a:t>比较</a:t>
            </a:r>
            <a:r>
              <a:rPr lang="en-US" altLang="zh-CN" sz="2000"/>
              <a:t>(==, &lt;, &gt;, !=, &lt;&gt;, &lt;=, &gt;=, in, not in, is, is not), </a:t>
            </a:r>
            <a:r>
              <a:rPr lang="zh-CN" altLang="en-US" sz="2000"/>
              <a:t>布尔</a:t>
            </a:r>
            <a:r>
              <a:rPr lang="en-US" altLang="zh-CN" sz="2000"/>
              <a:t>(and, or, not). </a:t>
            </a:r>
            <a:r>
              <a:rPr lang="zh-CN" altLang="en-US" sz="2000"/>
              <a:t>至于算术操作符两边的空格该如何使用</a:t>
            </a:r>
            <a:r>
              <a:rPr lang="en-US" altLang="zh-CN" sz="2000"/>
              <a:t>, </a:t>
            </a:r>
            <a:r>
              <a:rPr lang="zh-CN" altLang="en-US" sz="2000"/>
              <a:t>需要你自己好好判断</a:t>
            </a:r>
            <a:r>
              <a:rPr lang="en-US" altLang="zh-CN" sz="2000"/>
              <a:t>. </a:t>
            </a:r>
            <a:r>
              <a:rPr lang="zh-CN" altLang="en-US" sz="2000"/>
              <a:t>不过两侧务必要保持一致</a:t>
            </a:r>
            <a:r>
              <a:rPr lang="en-US" altLang="zh-CN" sz="2000"/>
              <a:t>.</a:t>
            </a:r>
            <a:endParaRPr lang="en-US" altLang="zh-CN" sz="2000"/>
          </a:p>
        </p:txBody>
      </p:sp>
      <p:sp>
        <p:nvSpPr>
          <p:cNvPr id="17" name="矩形 16"/>
          <p:cNvSpPr/>
          <p:nvPr/>
        </p:nvSpPr>
        <p:spPr>
          <a:xfrm>
            <a:off x="676589" y="5150558"/>
            <a:ext cx="10848870" cy="400110"/>
          </a:xfrm>
          <a:prstGeom prst="rect">
            <a:avLst/>
          </a:prstGeom>
        </p:spPr>
        <p:txBody>
          <a:bodyPr wrap="square">
            <a:spAutoFit/>
          </a:bodyPr>
          <a:lstStyle/>
          <a:p>
            <a:r>
              <a:rPr lang="zh-CN" altLang="en-US" sz="2000"/>
              <a:t>当’</a:t>
            </a:r>
            <a:r>
              <a:rPr lang="en-US" altLang="zh-CN" sz="2000"/>
              <a:t>=’</a:t>
            </a:r>
            <a:r>
              <a:rPr lang="zh-CN" altLang="en-US" sz="2000"/>
              <a:t>用于指示关键字参数或默认参数值时</a:t>
            </a:r>
            <a:r>
              <a:rPr lang="en-US" altLang="zh-CN" sz="2000"/>
              <a:t>, </a:t>
            </a:r>
            <a:r>
              <a:rPr lang="zh-CN" altLang="en-US" sz="2000"/>
              <a:t>不要在其两侧使用空格</a:t>
            </a:r>
            <a:r>
              <a:rPr lang="en-US" altLang="zh-CN" sz="2000" smtClean="0"/>
              <a:t>.</a:t>
            </a:r>
            <a:endParaRPr lang="en-US" altLang="zh-CN" sz="2000"/>
          </a:p>
        </p:txBody>
      </p:sp>
      <p:sp>
        <p:nvSpPr>
          <p:cNvPr id="18" name="矩形 17"/>
          <p:cNvSpPr/>
          <p:nvPr/>
        </p:nvSpPr>
        <p:spPr>
          <a:xfrm>
            <a:off x="676589" y="4223150"/>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x == </a:t>
            </a:r>
            <a:r>
              <a:rPr lang="en-US" altLang="zh-CN">
                <a:solidFill>
                  <a:srgbClr val="098658"/>
                </a:solidFill>
                <a:latin typeface="Consolas" panose="020B0609020204030204" pitchFamily="49" charset="0"/>
              </a:rPr>
              <a:t>1</a:t>
            </a:r>
            <a:endParaRPr lang="en-US" altLang="zh-CN" b="0">
              <a:solidFill>
                <a:srgbClr val="000000"/>
              </a:solidFill>
              <a:effectLst/>
              <a:latin typeface="Consolas" panose="020B0609020204030204" pitchFamily="49" charset="0"/>
            </a:endParaRPr>
          </a:p>
        </p:txBody>
      </p:sp>
      <p:sp>
        <p:nvSpPr>
          <p:cNvPr id="19" name="矩形 18"/>
          <p:cNvSpPr/>
          <p:nvPr/>
        </p:nvSpPr>
        <p:spPr>
          <a:xfrm>
            <a:off x="676589" y="4686854"/>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x&lt;</a:t>
            </a:r>
            <a:r>
              <a:rPr lang="en-US" altLang="zh-CN">
                <a:solidFill>
                  <a:srgbClr val="098658"/>
                </a:solidFill>
                <a:latin typeface="Consolas" panose="020B0609020204030204" pitchFamily="49" charset="0"/>
              </a:rPr>
              <a:t>1</a:t>
            </a:r>
            <a:endParaRPr lang="en-US" altLang="zh-CN" b="0">
              <a:solidFill>
                <a:srgbClr val="000000"/>
              </a:solidFill>
              <a:effectLst/>
              <a:latin typeface="Consolas" panose="020B0609020204030204" pitchFamily="49" charset="0"/>
            </a:endParaRPr>
          </a:p>
        </p:txBody>
      </p:sp>
      <p:sp>
        <p:nvSpPr>
          <p:cNvPr id="20" name="矩形 19"/>
          <p:cNvSpPr/>
          <p:nvPr/>
        </p:nvSpPr>
        <p:spPr>
          <a:xfrm>
            <a:off x="676589" y="5564875"/>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complex</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real</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imag</a:t>
            </a:r>
            <a:r>
              <a:rPr lang="en-US" altLang="zh-CN">
                <a:solidFill>
                  <a:srgbClr val="000000"/>
                </a:solidFill>
                <a:latin typeface="Consolas" panose="020B0609020204030204" pitchFamily="49" charset="0"/>
              </a:rPr>
              <a:t>=</a:t>
            </a:r>
            <a:r>
              <a:rPr lang="en-US" altLang="zh-CN">
                <a:solidFill>
                  <a:srgbClr val="098658"/>
                </a:solidFill>
                <a:latin typeface="Consolas" panose="020B0609020204030204" pitchFamily="49" charset="0"/>
              </a:rPr>
              <a:t>0.0</a:t>
            </a: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return</a:t>
            </a:r>
            <a:r>
              <a:rPr lang="en-US" altLang="zh-CN">
                <a:solidFill>
                  <a:srgbClr val="000000"/>
                </a:solidFill>
                <a:latin typeface="Consolas" panose="020B0609020204030204" pitchFamily="49" charset="0"/>
              </a:rPr>
              <a:t> magic(</a:t>
            </a:r>
            <a:r>
              <a:rPr lang="en-US" altLang="zh-CN">
                <a:solidFill>
                  <a:srgbClr val="001080"/>
                </a:solidFill>
                <a:latin typeface="Consolas" panose="020B0609020204030204" pitchFamily="49" charset="0"/>
              </a:rPr>
              <a:t>r</a:t>
            </a:r>
            <a:r>
              <a:rPr lang="en-US" altLang="zh-CN">
                <a:solidFill>
                  <a:srgbClr val="000000"/>
                </a:solidFill>
                <a:latin typeface="Consolas" panose="020B0609020204030204" pitchFamily="49" charset="0"/>
              </a:rPr>
              <a:t>=real, </a:t>
            </a:r>
            <a:r>
              <a:rPr lang="en-US" altLang="zh-CN">
                <a:solidFill>
                  <a:srgbClr val="001080"/>
                </a:solidFill>
                <a:latin typeface="Consolas" panose="020B0609020204030204" pitchFamily="49" charset="0"/>
              </a:rPr>
              <a:t>i</a:t>
            </a:r>
            <a:r>
              <a:rPr lang="en-US" altLang="zh-CN">
                <a:solidFill>
                  <a:srgbClr val="000000"/>
                </a:solidFill>
                <a:latin typeface="Consolas" panose="020B0609020204030204" pitchFamily="49" charset="0"/>
              </a:rPr>
              <a:t>=imag)</a:t>
            </a:r>
            <a:endParaRPr lang="en-US" altLang="zh-CN" b="0">
              <a:solidFill>
                <a:srgbClr val="000000"/>
              </a:solidFill>
              <a:effectLst/>
              <a:latin typeface="Consolas" panose="020B0609020204030204" pitchFamily="49" charset="0"/>
            </a:endParaRPr>
          </a:p>
        </p:txBody>
      </p:sp>
      <p:sp>
        <p:nvSpPr>
          <p:cNvPr id="21" name="矩形 20"/>
          <p:cNvSpPr/>
          <p:nvPr/>
        </p:nvSpPr>
        <p:spPr>
          <a:xfrm>
            <a:off x="676589" y="6059357"/>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complex</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real</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imag</a:t>
            </a:r>
            <a:r>
              <a:rPr lang="en-US" altLang="zh-CN">
                <a:solidFill>
                  <a:srgbClr val="000000"/>
                </a:solidFill>
                <a:latin typeface="Consolas" panose="020B0609020204030204" pitchFamily="49" charset="0"/>
              </a:rPr>
              <a:t> = </a:t>
            </a:r>
            <a:r>
              <a:rPr lang="en-US" altLang="zh-CN">
                <a:solidFill>
                  <a:srgbClr val="098658"/>
                </a:solidFill>
                <a:latin typeface="Consolas" panose="020B0609020204030204" pitchFamily="49" charset="0"/>
              </a:rPr>
              <a:t>0.0</a:t>
            </a: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return</a:t>
            </a:r>
            <a:r>
              <a:rPr lang="en-US" altLang="zh-CN">
                <a:solidFill>
                  <a:srgbClr val="000000"/>
                </a:solidFill>
                <a:latin typeface="Consolas" panose="020B0609020204030204" pitchFamily="49" charset="0"/>
              </a:rPr>
              <a:t> magic(</a:t>
            </a:r>
            <a:r>
              <a:rPr lang="en-US" altLang="zh-CN">
                <a:solidFill>
                  <a:srgbClr val="001080"/>
                </a:solidFill>
                <a:latin typeface="Consolas" panose="020B0609020204030204" pitchFamily="49" charset="0"/>
              </a:rPr>
              <a:t>r</a:t>
            </a:r>
            <a:r>
              <a:rPr lang="en-US" altLang="zh-CN">
                <a:solidFill>
                  <a:srgbClr val="000000"/>
                </a:solidFill>
                <a:latin typeface="Consolas" panose="020B0609020204030204" pitchFamily="49" charset="0"/>
              </a:rPr>
              <a:t> = real, </a:t>
            </a:r>
            <a:r>
              <a:rPr lang="en-US" altLang="zh-CN">
                <a:solidFill>
                  <a:srgbClr val="001080"/>
                </a:solidFill>
                <a:latin typeface="Consolas" panose="020B0609020204030204" pitchFamily="49" charset="0"/>
              </a:rPr>
              <a:t>i</a:t>
            </a:r>
            <a:r>
              <a:rPr lang="en-US" altLang="zh-CN">
                <a:solidFill>
                  <a:srgbClr val="000000"/>
                </a:solidFill>
                <a:latin typeface="Consolas" panose="020B0609020204030204" pitchFamily="49" charset="0"/>
              </a:rPr>
              <a:t> = imag)</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空格</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9" name="矩形 8"/>
          <p:cNvSpPr/>
          <p:nvPr/>
        </p:nvSpPr>
        <p:spPr>
          <a:xfrm>
            <a:off x="676589" y="1475549"/>
            <a:ext cx="1084887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foo = </a:t>
            </a:r>
            <a:r>
              <a:rPr lang="en-US" altLang="zh-CN">
                <a:solidFill>
                  <a:srgbClr val="098658"/>
                </a:solidFill>
                <a:latin typeface="Consolas" panose="020B0609020204030204" pitchFamily="49" charset="0"/>
              </a:rPr>
              <a:t>1000</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comment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long_name =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comment that should not be aligned</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dictionary =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"foo"</a:t>
            </a:r>
            <a:r>
              <a:rPr lang="en-US" altLang="zh-CN">
                <a:solidFill>
                  <a:srgbClr val="000000"/>
                </a:solidFill>
                <a:latin typeface="Consolas" panose="020B0609020204030204" pitchFamily="49" charset="0"/>
              </a:rPr>
              <a:t>: </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"long_name"</a:t>
            </a:r>
            <a:r>
              <a:rPr lang="en-US" altLang="zh-CN">
                <a:solidFill>
                  <a:srgbClr val="000000"/>
                </a:solidFill>
                <a:latin typeface="Consolas" panose="020B0609020204030204" pitchFamily="49" charset="0"/>
              </a:rPr>
              <a:t>: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955589"/>
            <a:ext cx="10848870" cy="400110"/>
          </a:xfrm>
          <a:prstGeom prst="rect">
            <a:avLst/>
          </a:prstGeom>
        </p:spPr>
        <p:txBody>
          <a:bodyPr wrap="square">
            <a:spAutoFit/>
          </a:bodyPr>
          <a:lstStyle/>
          <a:p>
            <a:r>
              <a:rPr lang="zh-CN" altLang="en-US" sz="2000"/>
              <a:t>不要用空格来垂直对齐多行间的标记</a:t>
            </a:r>
            <a:r>
              <a:rPr lang="en-US" altLang="zh-CN" sz="2000"/>
              <a:t>, </a:t>
            </a:r>
            <a:r>
              <a:rPr lang="zh-CN" altLang="en-US" sz="2000"/>
              <a:t>因为这会成为维护的负担</a:t>
            </a:r>
            <a:r>
              <a:rPr lang="en-US" altLang="zh-CN" sz="2000"/>
              <a:t>(</a:t>
            </a:r>
            <a:r>
              <a:rPr lang="zh-CN" altLang="en-US" sz="2000"/>
              <a:t>适用于</a:t>
            </a:r>
            <a:r>
              <a:rPr lang="en-US" altLang="zh-CN" sz="2000"/>
              <a:t>:, #, =</a:t>
            </a:r>
            <a:r>
              <a:rPr lang="zh-CN" altLang="en-US" sz="2000"/>
              <a:t>等</a:t>
            </a:r>
            <a:r>
              <a:rPr lang="en-US" altLang="zh-CN" sz="2000" smtClean="0"/>
              <a:t>):</a:t>
            </a:r>
            <a:endParaRPr lang="en-US" altLang="zh-CN" sz="2000"/>
          </a:p>
        </p:txBody>
      </p:sp>
      <p:sp>
        <p:nvSpPr>
          <p:cNvPr id="11" name="矩形 10"/>
          <p:cNvSpPr/>
          <p:nvPr/>
        </p:nvSpPr>
        <p:spPr>
          <a:xfrm>
            <a:off x="676589" y="4000515"/>
            <a:ext cx="10848870" cy="2308324"/>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foo       = </a:t>
            </a:r>
            <a:r>
              <a:rPr lang="en-US" altLang="zh-CN">
                <a:solidFill>
                  <a:srgbClr val="098658"/>
                </a:solidFill>
                <a:latin typeface="Consolas" panose="020B0609020204030204" pitchFamily="49" charset="0"/>
              </a:rPr>
              <a:t>1000</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comment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long_name =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comment that should not be aligned</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dictionary = {</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"foo"</a:t>
            </a:r>
            <a:r>
              <a:rPr lang="en-US" altLang="zh-CN">
                <a:solidFill>
                  <a:srgbClr val="000000"/>
                </a:solidFill>
                <a:latin typeface="Consolas" panose="020B0609020204030204" pitchFamily="49" charset="0"/>
              </a:rPr>
              <a:t>      : </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"long_name"</a:t>
            </a:r>
            <a:r>
              <a:rPr lang="en-US" altLang="zh-CN">
                <a:solidFill>
                  <a:srgbClr val="000000"/>
                </a:solidFill>
                <a:latin typeface="Consolas" panose="020B0609020204030204" pitchFamily="49" charset="0"/>
              </a:rPr>
              <a:t>: </a:t>
            </a:r>
            <a:r>
              <a:rPr lang="en-US" altLang="zh-CN">
                <a:solidFill>
                  <a:srgbClr val="098658"/>
                </a:solidFill>
                <a:latin typeface="Consolas" panose="020B0609020204030204" pitchFamily="49" charset="0"/>
              </a:rPr>
              <a:t>2</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shebang</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707886"/>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大部分</a:t>
            </a:r>
            <a:r>
              <a:rPr lang="en-US" altLang="zh-CN" sz="2000">
                <a:solidFill>
                  <a:srgbClr val="404040"/>
                </a:solidFill>
                <a:latin typeface="Lato"/>
              </a:rPr>
              <a:t>.py</a:t>
            </a:r>
            <a:r>
              <a:rPr lang="zh-CN" altLang="en-US" sz="2000">
                <a:solidFill>
                  <a:srgbClr val="404040"/>
                </a:solidFill>
                <a:latin typeface="Lato"/>
              </a:rPr>
              <a:t>文件不必以</a:t>
            </a:r>
            <a:r>
              <a:rPr lang="en-US" altLang="zh-CN" sz="2000">
                <a:solidFill>
                  <a:srgbClr val="404040"/>
                </a:solidFill>
                <a:latin typeface="Lato"/>
              </a:rPr>
              <a:t>#!</a:t>
            </a:r>
            <a:r>
              <a:rPr lang="zh-CN" altLang="en-US" sz="2000">
                <a:solidFill>
                  <a:srgbClr val="404040"/>
                </a:solidFill>
                <a:latin typeface="Lato"/>
              </a:rPr>
              <a:t>作为文件的开始</a:t>
            </a:r>
            <a:r>
              <a:rPr lang="en-US" altLang="zh-CN" sz="2000">
                <a:solidFill>
                  <a:srgbClr val="404040"/>
                </a:solidFill>
                <a:latin typeface="Lato"/>
              </a:rPr>
              <a:t>. </a:t>
            </a:r>
            <a:r>
              <a:rPr lang="zh-CN" altLang="en-US" sz="2000">
                <a:solidFill>
                  <a:srgbClr val="404040"/>
                </a:solidFill>
                <a:latin typeface="Lato"/>
              </a:rPr>
              <a:t>根据 </a:t>
            </a:r>
            <a:r>
              <a:rPr lang="en-US" altLang="zh-CN" sz="2000">
                <a:solidFill>
                  <a:srgbClr val="404040"/>
                </a:solidFill>
                <a:latin typeface="Lato"/>
              </a:rPr>
              <a:t>PEP-394 , </a:t>
            </a:r>
            <a:r>
              <a:rPr lang="zh-CN" altLang="en-US" sz="2000">
                <a:solidFill>
                  <a:srgbClr val="404040"/>
                </a:solidFill>
                <a:latin typeface="Lato"/>
              </a:rPr>
              <a:t>程序的</a:t>
            </a:r>
            <a:r>
              <a:rPr lang="en-US" altLang="zh-CN" sz="2000">
                <a:solidFill>
                  <a:srgbClr val="404040"/>
                </a:solidFill>
                <a:latin typeface="Lato"/>
              </a:rPr>
              <a:t>main</a:t>
            </a:r>
            <a:r>
              <a:rPr lang="zh-CN" altLang="en-US" sz="2000">
                <a:solidFill>
                  <a:srgbClr val="404040"/>
                </a:solidFill>
                <a:latin typeface="Lato"/>
              </a:rPr>
              <a:t>文件应该以 </a:t>
            </a:r>
            <a:r>
              <a:rPr lang="en-US" altLang="zh-CN" sz="2000">
                <a:solidFill>
                  <a:srgbClr val="404040"/>
                </a:solidFill>
                <a:latin typeface="Lato"/>
              </a:rPr>
              <a:t>#!/usr/bin/python2</a:t>
            </a:r>
            <a:r>
              <a:rPr lang="zh-CN" altLang="en-US" sz="2000">
                <a:solidFill>
                  <a:srgbClr val="404040"/>
                </a:solidFill>
                <a:latin typeface="Lato"/>
              </a:rPr>
              <a:t>或者 </a:t>
            </a:r>
            <a:r>
              <a:rPr lang="en-US" altLang="zh-CN" sz="2000">
                <a:solidFill>
                  <a:srgbClr val="404040"/>
                </a:solidFill>
                <a:latin typeface="Lato"/>
              </a:rPr>
              <a:t>#!/usr/bin/python3</a:t>
            </a:r>
            <a:r>
              <a:rPr lang="zh-CN" altLang="en-US" sz="2000">
                <a:solidFill>
                  <a:srgbClr val="404040"/>
                </a:solidFill>
                <a:latin typeface="Lato"/>
              </a:rPr>
              <a:t>开始</a:t>
            </a:r>
            <a:r>
              <a:rPr lang="en-US" altLang="zh-CN" sz="2000">
                <a:solidFill>
                  <a:srgbClr val="404040"/>
                </a:solidFill>
                <a:latin typeface="Lato"/>
              </a:rPr>
              <a:t>.</a:t>
            </a:r>
            <a:endParaRPr lang="zh-CN" altLang="en-US" sz="2000">
              <a:solidFill>
                <a:srgbClr val="404040"/>
              </a:solidFill>
              <a:latin typeface="Lato"/>
            </a:endParaRPr>
          </a:p>
        </p:txBody>
      </p:sp>
      <p:sp>
        <p:nvSpPr>
          <p:cNvPr id="10" name="矩形 9"/>
          <p:cNvSpPr/>
          <p:nvPr/>
        </p:nvSpPr>
        <p:spPr>
          <a:xfrm>
            <a:off x="599303" y="1911178"/>
            <a:ext cx="10848870" cy="2554545"/>
          </a:xfrm>
          <a:prstGeom prst="rect">
            <a:avLst/>
          </a:prstGeom>
        </p:spPr>
        <p:txBody>
          <a:bodyPr wrap="square">
            <a:spAutoFit/>
          </a:bodyPr>
          <a:lstStyle/>
          <a:p>
            <a:r>
              <a:rPr lang="en-US" altLang="zh-CN" sz="2000"/>
              <a:t>(</a:t>
            </a:r>
            <a:r>
              <a:rPr lang="zh-CN" altLang="en-US" sz="2000"/>
              <a:t>译者注</a:t>
            </a:r>
            <a:r>
              <a:rPr lang="en-US" altLang="zh-CN" sz="2000"/>
              <a:t>: </a:t>
            </a:r>
            <a:r>
              <a:rPr lang="zh-CN" altLang="en-US" sz="2000"/>
              <a:t>在计算机科学中</a:t>
            </a:r>
            <a:r>
              <a:rPr lang="en-US" altLang="zh-CN" sz="2000"/>
              <a:t>, Shebang (</a:t>
            </a:r>
            <a:r>
              <a:rPr lang="zh-CN" altLang="en-US" sz="2000"/>
              <a:t>也称为</a:t>
            </a:r>
            <a:r>
              <a:rPr lang="en-US" altLang="zh-CN" sz="2000"/>
              <a:t>Hashbang)</a:t>
            </a:r>
            <a:r>
              <a:rPr lang="zh-CN" altLang="en-US" sz="2000"/>
              <a:t>是一个由井号和叹号构成的字符串行</a:t>
            </a:r>
            <a:r>
              <a:rPr lang="en-US" altLang="zh-CN" sz="2000"/>
              <a:t>(#!), </a:t>
            </a:r>
            <a:r>
              <a:rPr lang="zh-CN" altLang="en-US" sz="2000"/>
              <a:t>其出现在文本文件的第一行的前两个字符</a:t>
            </a:r>
            <a:r>
              <a:rPr lang="en-US" altLang="zh-CN" sz="2000"/>
              <a:t>. </a:t>
            </a:r>
            <a:r>
              <a:rPr lang="zh-CN" altLang="en-US" sz="2000"/>
              <a:t>在文件中存在</a:t>
            </a:r>
            <a:r>
              <a:rPr lang="en-US" altLang="zh-CN" sz="2000"/>
              <a:t>Shebang</a:t>
            </a:r>
            <a:r>
              <a:rPr lang="zh-CN" altLang="en-US" sz="2000"/>
              <a:t>的情况下</a:t>
            </a:r>
            <a:r>
              <a:rPr lang="en-US" altLang="zh-CN" sz="2000"/>
              <a:t>, </a:t>
            </a:r>
            <a:r>
              <a:rPr lang="zh-CN" altLang="en-US" sz="2000"/>
              <a:t>类</a:t>
            </a:r>
            <a:r>
              <a:rPr lang="en-US" altLang="zh-CN" sz="2000"/>
              <a:t>Unix</a:t>
            </a:r>
            <a:r>
              <a:rPr lang="zh-CN" altLang="en-US" sz="2000"/>
              <a:t>操作系统的程序载入器会分析</a:t>
            </a:r>
            <a:r>
              <a:rPr lang="en-US" altLang="zh-CN" sz="2000"/>
              <a:t>Shebang</a:t>
            </a:r>
            <a:r>
              <a:rPr lang="zh-CN" altLang="en-US" sz="2000"/>
              <a:t>后的内容</a:t>
            </a:r>
            <a:r>
              <a:rPr lang="en-US" altLang="zh-CN" sz="2000"/>
              <a:t>, </a:t>
            </a:r>
            <a:r>
              <a:rPr lang="zh-CN" altLang="en-US" sz="2000"/>
              <a:t>将这些内容作为解释器指令</a:t>
            </a:r>
            <a:r>
              <a:rPr lang="en-US" altLang="zh-CN" sz="2000"/>
              <a:t>, </a:t>
            </a:r>
            <a:r>
              <a:rPr lang="zh-CN" altLang="en-US" sz="2000"/>
              <a:t>并调用该指令</a:t>
            </a:r>
            <a:r>
              <a:rPr lang="en-US" altLang="zh-CN" sz="2000"/>
              <a:t>, </a:t>
            </a:r>
            <a:r>
              <a:rPr lang="zh-CN" altLang="en-US" sz="2000"/>
              <a:t>并将载有</a:t>
            </a:r>
            <a:r>
              <a:rPr lang="en-US" altLang="zh-CN" sz="2000"/>
              <a:t>Shebang</a:t>
            </a:r>
            <a:r>
              <a:rPr lang="zh-CN" altLang="en-US" sz="2000"/>
              <a:t>的文件路径作为该解释器的参数</a:t>
            </a:r>
            <a:r>
              <a:rPr lang="en-US" altLang="zh-CN" sz="2000"/>
              <a:t>. </a:t>
            </a:r>
            <a:r>
              <a:rPr lang="zh-CN" altLang="en-US" sz="2000"/>
              <a:t>例如</a:t>
            </a:r>
            <a:r>
              <a:rPr lang="en-US" altLang="zh-CN" sz="2000"/>
              <a:t>, </a:t>
            </a:r>
            <a:r>
              <a:rPr lang="zh-CN" altLang="en-US" sz="2000"/>
              <a:t>以指令</a:t>
            </a:r>
            <a:r>
              <a:rPr lang="en-US" altLang="zh-CN" sz="2000"/>
              <a:t>#!/bin/sh</a:t>
            </a:r>
            <a:r>
              <a:rPr lang="zh-CN" altLang="en-US" sz="2000"/>
              <a:t>开头的文件在执行时会实际调用</a:t>
            </a:r>
            <a:r>
              <a:rPr lang="en-US" altLang="zh-CN" sz="2000"/>
              <a:t>/bin/sh</a:t>
            </a:r>
            <a:r>
              <a:rPr lang="zh-CN" altLang="en-US" sz="2000"/>
              <a:t>程序</a:t>
            </a:r>
            <a:r>
              <a:rPr lang="en-US" altLang="zh-CN" sz="2000"/>
              <a:t>.)</a:t>
            </a:r>
            <a:endParaRPr lang="en-US" altLang="zh-CN" sz="2000"/>
          </a:p>
          <a:p>
            <a:endParaRPr lang="en-US" altLang="zh-CN" sz="2000"/>
          </a:p>
          <a:p>
            <a:r>
              <a:rPr lang="en-US" altLang="zh-CN" sz="2000"/>
              <a:t>#!</a:t>
            </a:r>
            <a:r>
              <a:rPr lang="zh-CN" altLang="en-US" sz="2000"/>
              <a:t>先用于帮助内核找到</a:t>
            </a:r>
            <a:r>
              <a:rPr lang="en-US" altLang="zh-CN" sz="2000"/>
              <a:t>Python</a:t>
            </a:r>
            <a:r>
              <a:rPr lang="zh-CN" altLang="en-US" sz="2000"/>
              <a:t>解释器</a:t>
            </a:r>
            <a:r>
              <a:rPr lang="en-US" altLang="zh-CN" sz="2000"/>
              <a:t>, </a:t>
            </a:r>
            <a:r>
              <a:rPr lang="zh-CN" altLang="en-US" sz="2000"/>
              <a:t>但是在导入模块时</a:t>
            </a:r>
            <a:r>
              <a:rPr lang="en-US" altLang="zh-CN" sz="2000"/>
              <a:t>, </a:t>
            </a:r>
            <a:r>
              <a:rPr lang="zh-CN" altLang="en-US" sz="2000"/>
              <a:t>将会被忽略</a:t>
            </a:r>
            <a:r>
              <a:rPr lang="en-US" altLang="zh-CN" sz="2000"/>
              <a:t>. </a:t>
            </a:r>
            <a:r>
              <a:rPr lang="zh-CN" altLang="en-US" sz="2000"/>
              <a:t>因此只有被直接执行的文件中才有必要加入</a:t>
            </a:r>
            <a:r>
              <a:rPr lang="en-US" altLang="zh-CN" sz="2000"/>
              <a:t>#!.</a:t>
            </a:r>
            <a:endParaRPr lang="zh-CN" altLang="en-US" sz="20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注释</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确保对模块</a:t>
            </a:r>
            <a:r>
              <a:rPr lang="en-US" altLang="zh-CN" sz="2000">
                <a:solidFill>
                  <a:srgbClr val="404040"/>
                </a:solidFill>
                <a:latin typeface="Lato"/>
              </a:rPr>
              <a:t>, </a:t>
            </a:r>
            <a:r>
              <a:rPr lang="zh-CN" altLang="en-US" sz="2000">
                <a:solidFill>
                  <a:srgbClr val="404040"/>
                </a:solidFill>
                <a:latin typeface="Lato"/>
              </a:rPr>
              <a:t>函数</a:t>
            </a:r>
            <a:r>
              <a:rPr lang="en-US" altLang="zh-CN" sz="2000">
                <a:solidFill>
                  <a:srgbClr val="404040"/>
                </a:solidFill>
                <a:latin typeface="Lato"/>
              </a:rPr>
              <a:t>, </a:t>
            </a:r>
            <a:r>
              <a:rPr lang="zh-CN" altLang="en-US" sz="2000">
                <a:solidFill>
                  <a:srgbClr val="404040"/>
                </a:solidFill>
                <a:latin typeface="Lato"/>
              </a:rPr>
              <a:t>方法和行内注释使用正确的</a:t>
            </a:r>
            <a:r>
              <a:rPr lang="zh-CN" altLang="en-US" sz="2000" smtClean="0">
                <a:solidFill>
                  <a:srgbClr val="404040"/>
                </a:solidFill>
                <a:latin typeface="Lato"/>
              </a:rPr>
              <a:t>风格</a:t>
            </a:r>
            <a:endParaRPr lang="zh-CN" altLang="en-US" sz="2000">
              <a:solidFill>
                <a:srgbClr val="404040"/>
              </a:solidFill>
              <a:latin typeface="Lato"/>
            </a:endParaRPr>
          </a:p>
        </p:txBody>
      </p:sp>
      <p:sp>
        <p:nvSpPr>
          <p:cNvPr id="10" name="矩形 9"/>
          <p:cNvSpPr/>
          <p:nvPr/>
        </p:nvSpPr>
        <p:spPr>
          <a:xfrm>
            <a:off x="676589" y="1478960"/>
            <a:ext cx="10848870" cy="1938992"/>
          </a:xfrm>
          <a:prstGeom prst="rect">
            <a:avLst/>
          </a:prstGeom>
        </p:spPr>
        <p:txBody>
          <a:bodyPr wrap="square">
            <a:spAutoFit/>
          </a:bodyPr>
          <a:lstStyle/>
          <a:p>
            <a:r>
              <a:rPr lang="zh-CN" altLang="en-US" sz="2000" b="1"/>
              <a:t>文档</a:t>
            </a:r>
            <a:r>
              <a:rPr lang="zh-CN" altLang="en-US" sz="2000" b="1" smtClean="0"/>
              <a:t>字符串</a:t>
            </a:r>
            <a:endParaRPr lang="zh-CN" altLang="en-US" sz="2000"/>
          </a:p>
          <a:p>
            <a:pPr lvl="1"/>
            <a:r>
              <a:rPr lang="en-US" altLang="zh-CN" sz="2000"/>
              <a:t>Python</a:t>
            </a:r>
            <a:r>
              <a:rPr lang="zh-CN" altLang="en-US" sz="2000"/>
              <a:t>有一种独一无二的的注释方式</a:t>
            </a:r>
            <a:r>
              <a:rPr lang="en-US" altLang="zh-CN" sz="2000"/>
              <a:t>: </a:t>
            </a:r>
            <a:r>
              <a:rPr lang="zh-CN" altLang="en-US" sz="2000"/>
              <a:t>使用文档字符串</a:t>
            </a:r>
            <a:r>
              <a:rPr lang="en-US" altLang="zh-CN" sz="2000"/>
              <a:t>. </a:t>
            </a:r>
            <a:r>
              <a:rPr lang="zh-CN" altLang="en-US" sz="2000"/>
              <a:t>文档字符串是包</a:t>
            </a:r>
            <a:r>
              <a:rPr lang="en-US" altLang="zh-CN" sz="2000"/>
              <a:t>, </a:t>
            </a:r>
            <a:r>
              <a:rPr lang="zh-CN" altLang="en-US" sz="2000"/>
              <a:t>模块</a:t>
            </a:r>
            <a:r>
              <a:rPr lang="en-US" altLang="zh-CN" sz="2000"/>
              <a:t>, </a:t>
            </a:r>
            <a:r>
              <a:rPr lang="zh-CN" altLang="en-US" sz="2000"/>
              <a:t>类或函数里的第一个语句</a:t>
            </a:r>
            <a:r>
              <a:rPr lang="en-US" altLang="zh-CN" sz="2000"/>
              <a:t>. </a:t>
            </a:r>
            <a:r>
              <a:rPr lang="zh-CN" altLang="en-US" sz="2000"/>
              <a:t>这些字符串可以通过对象的</a:t>
            </a:r>
            <a:r>
              <a:rPr lang="en-US" altLang="zh-CN" sz="2000"/>
              <a:t>__doc__</a:t>
            </a:r>
            <a:r>
              <a:rPr lang="zh-CN" altLang="en-US" sz="2000"/>
              <a:t>成员被自动提取</a:t>
            </a:r>
            <a:r>
              <a:rPr lang="en-US" altLang="zh-CN" sz="2000"/>
              <a:t>, </a:t>
            </a:r>
            <a:r>
              <a:rPr lang="zh-CN" altLang="en-US" sz="2000"/>
              <a:t>并且被</a:t>
            </a:r>
            <a:r>
              <a:rPr lang="en-US" altLang="zh-CN" sz="2000"/>
              <a:t>pydoc</a:t>
            </a:r>
            <a:r>
              <a:rPr lang="zh-CN" altLang="en-US" sz="2000"/>
              <a:t>所用</a:t>
            </a:r>
            <a:r>
              <a:rPr lang="en-US" altLang="zh-CN" sz="2000"/>
              <a:t>. </a:t>
            </a:r>
            <a:r>
              <a:rPr lang="zh-CN" altLang="en-US" sz="2000" smtClean="0"/>
              <a:t>一</a:t>
            </a:r>
            <a:r>
              <a:rPr lang="zh-CN" altLang="en-US" sz="2000"/>
              <a:t>个文档字符串应该这样组织</a:t>
            </a:r>
            <a:r>
              <a:rPr lang="en-US" altLang="zh-CN" sz="2000"/>
              <a:t>: </a:t>
            </a:r>
            <a:r>
              <a:rPr lang="zh-CN" altLang="en-US" sz="2000"/>
              <a:t>首先是一行以句号</a:t>
            </a:r>
            <a:r>
              <a:rPr lang="en-US" altLang="zh-CN" sz="2000"/>
              <a:t>, </a:t>
            </a:r>
            <a:r>
              <a:rPr lang="zh-CN" altLang="en-US" sz="2000"/>
              <a:t>问号或惊叹号结尾的概述</a:t>
            </a:r>
            <a:r>
              <a:rPr lang="en-US" altLang="zh-CN" sz="2000"/>
              <a:t>(</a:t>
            </a:r>
            <a:r>
              <a:rPr lang="zh-CN" altLang="en-US" sz="2000"/>
              <a:t>或者该文档字符串单纯只有一行</a:t>
            </a:r>
            <a:r>
              <a:rPr lang="en-US" altLang="zh-CN" sz="2000"/>
              <a:t>). </a:t>
            </a:r>
            <a:r>
              <a:rPr lang="zh-CN" altLang="en-US" sz="2000"/>
              <a:t>接着是一个空行</a:t>
            </a:r>
            <a:r>
              <a:rPr lang="en-US" altLang="zh-CN" sz="2000"/>
              <a:t>. </a:t>
            </a:r>
            <a:r>
              <a:rPr lang="zh-CN" altLang="en-US" sz="2000"/>
              <a:t>接着是文档字符串剩下的部分</a:t>
            </a:r>
            <a:r>
              <a:rPr lang="en-US" altLang="zh-CN" sz="2000"/>
              <a:t>, </a:t>
            </a:r>
            <a:r>
              <a:rPr lang="zh-CN" altLang="en-US" sz="2000"/>
              <a:t>它应该与文档字符串的第一行的第一个引号对齐</a:t>
            </a:r>
            <a:r>
              <a:rPr lang="en-US" altLang="zh-CN" sz="2000"/>
              <a:t>. </a:t>
            </a:r>
            <a:endParaRPr lang="zh-CN" altLang="en-US" sz="2000"/>
          </a:p>
        </p:txBody>
      </p:sp>
      <p:sp>
        <p:nvSpPr>
          <p:cNvPr id="6" name="矩形 5"/>
          <p:cNvSpPr/>
          <p:nvPr/>
        </p:nvSpPr>
        <p:spPr>
          <a:xfrm>
            <a:off x="676589" y="3541213"/>
            <a:ext cx="10848870" cy="3139321"/>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SampleClass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object</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"""Summary of class here.</a:t>
            </a:r>
            <a:endParaRPr lang="en-US" altLang="zh-CN">
              <a:solidFill>
                <a:srgbClr val="000000"/>
              </a:solidFill>
              <a:latin typeface="Consolas" panose="020B0609020204030204" pitchFamily="49" charset="0"/>
            </a:endParaRPr>
          </a:p>
          <a:p>
            <a:r>
              <a:rPr lang="en-US" altLang="zh-CN">
                <a:solidFill>
                  <a:srgbClr val="A31515"/>
                </a:solidFill>
                <a:latin typeface="Consolas" panose="020B0609020204030204" pitchFamily="49" charset="0"/>
              </a:rPr>
              <a:t>    Longer class information....</a:t>
            </a:r>
            <a:endParaRPr lang="en-US" altLang="zh-CN">
              <a:solidFill>
                <a:srgbClr val="000000"/>
              </a:solidFill>
              <a:latin typeface="Consolas" panose="020B0609020204030204" pitchFamily="49" charset="0"/>
            </a:endParaRPr>
          </a:p>
          <a:p>
            <a:r>
              <a:rPr lang="en-US" altLang="zh-CN">
                <a:solidFill>
                  <a:srgbClr val="A31515"/>
                </a:solidFill>
                <a:latin typeface="Consolas" panose="020B0609020204030204" pitchFamily="49" charset="0"/>
              </a:rPr>
              <a:t>    """</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__init__</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self</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likes_spam</a:t>
            </a:r>
            <a:r>
              <a:rPr lang="en-US" altLang="zh-CN">
                <a:solidFill>
                  <a:srgbClr val="000000"/>
                </a:solidFill>
                <a:latin typeface="Consolas" panose="020B0609020204030204" pitchFamily="49" charset="0"/>
              </a:rPr>
              <a:t>=</a:t>
            </a:r>
            <a:r>
              <a:rPr lang="en-US" altLang="zh-CN">
                <a:solidFill>
                  <a:srgbClr val="0000FF"/>
                </a:solidFill>
                <a:latin typeface="Consolas" panose="020B0609020204030204" pitchFamily="49" charset="0"/>
              </a:rPr>
              <a:t>False</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"""Inits SampleClass with blah."""</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.likes_spam = likes_spam</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self</a:t>
            </a:r>
            <a:r>
              <a:rPr lang="en-US" altLang="zh-CN">
                <a:solidFill>
                  <a:srgbClr val="000000"/>
                </a:solidFill>
                <a:latin typeface="Consolas" panose="020B0609020204030204" pitchFamily="49" charset="0"/>
              </a:rPr>
              <a:t>.eggs = </a:t>
            </a:r>
            <a:r>
              <a:rPr lang="en-US" altLang="zh-CN">
                <a:solidFill>
                  <a:srgbClr val="098658"/>
                </a:solidFill>
                <a:latin typeface="Consolas" panose="020B0609020204030204" pitchFamily="49" charset="0"/>
              </a:rPr>
              <a:t>0</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public_method</a:t>
            </a:r>
            <a:r>
              <a:rPr lang="en-US" altLang="zh-CN">
                <a:solidFill>
                  <a:srgbClr val="000000"/>
                </a:solidFill>
                <a:latin typeface="Consolas" panose="020B0609020204030204" pitchFamily="49" charset="0"/>
              </a:rPr>
              <a:t>(</a:t>
            </a:r>
            <a:r>
              <a:rPr lang="en-US" altLang="zh-CN">
                <a:solidFill>
                  <a:srgbClr val="001080"/>
                </a:solidFill>
                <a:latin typeface="Consolas" panose="020B0609020204030204" pitchFamily="49" charset="0"/>
              </a:rPr>
              <a:t>self</a:t>
            </a:r>
            <a:r>
              <a:rPr lang="en-US" altLang="zh-CN">
                <a:solidFill>
                  <a:srgbClr val="000000"/>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注释</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10" name="矩形 9"/>
          <p:cNvSpPr/>
          <p:nvPr/>
        </p:nvSpPr>
        <p:spPr>
          <a:xfrm>
            <a:off x="676589" y="955589"/>
            <a:ext cx="10848870" cy="1015663"/>
          </a:xfrm>
          <a:prstGeom prst="rect">
            <a:avLst/>
          </a:prstGeom>
        </p:spPr>
        <p:txBody>
          <a:bodyPr wrap="square">
            <a:spAutoFit/>
          </a:bodyPr>
          <a:lstStyle/>
          <a:p>
            <a:r>
              <a:rPr lang="zh-CN" altLang="en-US" sz="2000"/>
              <a:t>最需要写注释的是代码中那些技巧性的部分</a:t>
            </a:r>
            <a:r>
              <a:rPr lang="en-US" altLang="zh-CN" sz="2000"/>
              <a:t>. </a:t>
            </a:r>
            <a:r>
              <a:rPr lang="zh-CN" altLang="en-US" sz="2000"/>
              <a:t>如果你在下次 代码审查 的时候必须解释一下</a:t>
            </a:r>
            <a:r>
              <a:rPr lang="en-US" altLang="zh-CN" sz="2000"/>
              <a:t>, </a:t>
            </a:r>
            <a:r>
              <a:rPr lang="zh-CN" altLang="en-US" sz="2000"/>
              <a:t>那么你应该现在就给它写注释</a:t>
            </a:r>
            <a:r>
              <a:rPr lang="en-US" altLang="zh-CN" sz="2000"/>
              <a:t>. </a:t>
            </a:r>
            <a:r>
              <a:rPr lang="zh-CN" altLang="en-US" sz="2000"/>
              <a:t>对于复杂的操作</a:t>
            </a:r>
            <a:r>
              <a:rPr lang="en-US" altLang="zh-CN" sz="2000"/>
              <a:t>, </a:t>
            </a:r>
            <a:r>
              <a:rPr lang="zh-CN" altLang="en-US" sz="2000"/>
              <a:t>应该在其操作开始前写上若干行注释</a:t>
            </a:r>
            <a:r>
              <a:rPr lang="en-US" altLang="zh-CN" sz="2000"/>
              <a:t>. </a:t>
            </a:r>
            <a:r>
              <a:rPr lang="zh-CN" altLang="en-US" sz="2000"/>
              <a:t>对于不是一目了然的代码</a:t>
            </a:r>
            <a:r>
              <a:rPr lang="en-US" altLang="zh-CN" sz="2000"/>
              <a:t>, </a:t>
            </a:r>
            <a:r>
              <a:rPr lang="zh-CN" altLang="en-US" sz="2000"/>
              <a:t>应在其行尾添加注释</a:t>
            </a:r>
            <a:r>
              <a:rPr lang="en-US" altLang="zh-CN" sz="2000"/>
              <a:t>.</a:t>
            </a:r>
            <a:endParaRPr lang="zh-CN" altLang="en-US" sz="2000"/>
          </a:p>
        </p:txBody>
      </p:sp>
      <p:sp>
        <p:nvSpPr>
          <p:cNvPr id="6" name="矩形 5"/>
          <p:cNvSpPr/>
          <p:nvPr/>
        </p:nvSpPr>
        <p:spPr>
          <a:xfrm>
            <a:off x="676589" y="2100720"/>
            <a:ext cx="10848870" cy="1754326"/>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8000"/>
                </a:solidFill>
                <a:latin typeface="Consolas" panose="020B0609020204030204" pitchFamily="49" charset="0"/>
              </a:rPr>
              <a:t># We use a weighted dictionary search to find out where i is in</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the array.  We extrapolate position based on the largest num</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in the array and the array size and then do binary search to</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get the exact number.</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i &amp; (i-</a:t>
            </a:r>
            <a:r>
              <a:rPr lang="en-US" altLang="zh-CN">
                <a:solidFill>
                  <a:srgbClr val="098658"/>
                </a:solidFill>
                <a:latin typeface="Consolas" panose="020B0609020204030204" pitchFamily="49" charset="0"/>
              </a:rPr>
              <a:t>1</a:t>
            </a:r>
            <a:r>
              <a:rPr lang="en-US" altLang="zh-CN">
                <a:solidFill>
                  <a:srgbClr val="000000"/>
                </a:solidFill>
                <a:latin typeface="Consolas" panose="020B0609020204030204" pitchFamily="49" charset="0"/>
              </a:rPr>
              <a:t>) == </a:t>
            </a:r>
            <a:r>
              <a:rPr lang="en-US" altLang="zh-CN">
                <a:solidFill>
                  <a:srgbClr val="098658"/>
                </a:solidFill>
                <a:latin typeface="Consolas" panose="020B0609020204030204" pitchFamily="49" charset="0"/>
              </a:rPr>
              <a:t>0</a:t>
            </a:r>
            <a:r>
              <a:rPr lang="en-US" altLang="zh-CN">
                <a:solidFill>
                  <a:srgbClr val="000000"/>
                </a:solidFill>
                <a:latin typeface="Consolas" panose="020B0609020204030204" pitchFamily="49" charset="0"/>
              </a:rPr>
              <a:t>:        </a:t>
            </a:r>
            <a:r>
              <a:rPr lang="en-US" altLang="zh-CN">
                <a:solidFill>
                  <a:srgbClr val="008000"/>
                </a:solidFill>
                <a:latin typeface="Consolas" panose="020B0609020204030204" pitchFamily="49" charset="0"/>
              </a:rPr>
              <a:t># True if i is 0 or a power of 2.</a:t>
            </a:r>
            <a:endParaRPr lang="en-US" altLang="zh-CN" b="0">
              <a:solidFill>
                <a:srgbClr val="000000"/>
              </a:solidFill>
              <a:effectLst/>
              <a:latin typeface="Consolas" panose="020B0609020204030204" pitchFamily="49" charset="0"/>
            </a:endParaRPr>
          </a:p>
        </p:txBody>
      </p:sp>
      <p:sp>
        <p:nvSpPr>
          <p:cNvPr id="5" name="矩形 4"/>
          <p:cNvSpPr/>
          <p:nvPr/>
        </p:nvSpPr>
        <p:spPr>
          <a:xfrm>
            <a:off x="676589" y="3973684"/>
            <a:ext cx="10771584" cy="1015663"/>
          </a:xfrm>
          <a:prstGeom prst="rect">
            <a:avLst/>
          </a:prstGeom>
        </p:spPr>
        <p:txBody>
          <a:bodyPr wrap="square">
            <a:spAutoFit/>
          </a:bodyPr>
          <a:lstStyle/>
          <a:p>
            <a:r>
              <a:rPr lang="zh-CN" altLang="en-US" sz="2000"/>
              <a:t>为了提高可读性</a:t>
            </a:r>
            <a:r>
              <a:rPr lang="en-US" altLang="zh-CN" sz="2000"/>
              <a:t>, </a:t>
            </a:r>
            <a:r>
              <a:rPr lang="zh-CN" altLang="en-US" sz="2000"/>
              <a:t>注释应该至少离开代码</a:t>
            </a:r>
            <a:r>
              <a:rPr lang="en-US" altLang="zh-CN" sz="2000"/>
              <a:t>2</a:t>
            </a:r>
            <a:r>
              <a:rPr lang="zh-CN" altLang="en-US" sz="2000"/>
              <a:t>个空格</a:t>
            </a:r>
            <a:r>
              <a:rPr lang="en-US" altLang="zh-CN" sz="2000" smtClean="0"/>
              <a:t>.</a:t>
            </a:r>
            <a:endParaRPr lang="en-US" altLang="zh-CN" sz="2000" smtClean="0"/>
          </a:p>
          <a:p>
            <a:endParaRPr lang="en-US" altLang="zh-CN" sz="2000"/>
          </a:p>
          <a:p>
            <a:r>
              <a:rPr lang="zh-CN" altLang="en-US" sz="2000"/>
              <a:t>另一方面</a:t>
            </a:r>
            <a:r>
              <a:rPr lang="en-US" altLang="zh-CN" sz="2000"/>
              <a:t>, </a:t>
            </a:r>
            <a:r>
              <a:rPr lang="zh-CN" altLang="en-US" sz="2000"/>
              <a:t>绝不要描述代码</a:t>
            </a:r>
            <a:r>
              <a:rPr lang="en-US" altLang="zh-CN" sz="2000"/>
              <a:t>. </a:t>
            </a:r>
            <a:r>
              <a:rPr lang="zh-CN" altLang="en-US" sz="2000"/>
              <a:t>假设阅读代码的人比你更懂</a:t>
            </a:r>
            <a:r>
              <a:rPr lang="en-US" altLang="zh-CN" sz="2000"/>
              <a:t>Python, </a:t>
            </a:r>
            <a:r>
              <a:rPr lang="zh-CN" altLang="en-US" sz="2000"/>
              <a:t>他只是不知道你的代码要做什么</a:t>
            </a:r>
            <a:r>
              <a:rPr lang="en-US" altLang="zh-CN" sz="2000"/>
              <a:t>.</a:t>
            </a:r>
            <a:endParaRPr lang="zh-CN" altLang="en-US" sz="2000"/>
          </a:p>
        </p:txBody>
      </p:sp>
      <p:sp>
        <p:nvSpPr>
          <p:cNvPr id="8" name="矩形 7"/>
          <p:cNvSpPr/>
          <p:nvPr/>
        </p:nvSpPr>
        <p:spPr>
          <a:xfrm>
            <a:off x="676589" y="5117877"/>
            <a:ext cx="10848870" cy="646331"/>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8000"/>
                </a:solidFill>
                <a:latin typeface="Consolas" panose="020B0609020204030204" pitchFamily="49" charset="0"/>
              </a:rPr>
              <a:t># BAD COMMENT: Now go through the b array and make sure whenever i occurs</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the next element is i+1</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导入</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仅对包和模块使用导</a:t>
            </a:r>
            <a:r>
              <a:rPr lang="zh-CN" altLang="en-US" sz="2000" smtClean="0">
                <a:solidFill>
                  <a:srgbClr val="404040"/>
                </a:solidFill>
                <a:latin typeface="Lato"/>
              </a:rPr>
              <a:t>入</a:t>
            </a:r>
            <a:endParaRPr lang="zh-CN" altLang="en-US" sz="2000">
              <a:solidFill>
                <a:srgbClr val="404040"/>
              </a:solidFill>
              <a:latin typeface="Lato"/>
            </a:endParaRPr>
          </a:p>
        </p:txBody>
      </p:sp>
      <p:sp>
        <p:nvSpPr>
          <p:cNvPr id="10" name="矩形 9"/>
          <p:cNvSpPr/>
          <p:nvPr/>
        </p:nvSpPr>
        <p:spPr>
          <a:xfrm>
            <a:off x="676589" y="1402014"/>
            <a:ext cx="10848870" cy="4093428"/>
          </a:xfrm>
          <a:prstGeom prst="rect">
            <a:avLst/>
          </a:prstGeom>
        </p:spPr>
        <p:txBody>
          <a:bodyPr wrap="square">
            <a:spAutoFit/>
          </a:bodyPr>
          <a:lstStyle/>
          <a:p>
            <a:r>
              <a:rPr lang="zh-CN" altLang="en-US" sz="2000" b="1"/>
              <a:t>定义</a:t>
            </a:r>
            <a:r>
              <a:rPr lang="en-US" altLang="zh-CN" sz="2000" b="1"/>
              <a:t>:</a:t>
            </a:r>
            <a:endParaRPr lang="en-US" altLang="zh-CN" sz="2000" b="1"/>
          </a:p>
          <a:p>
            <a:pPr lvl="1"/>
            <a:r>
              <a:rPr lang="zh-CN" altLang="en-US" sz="2000"/>
              <a:t>模块间共享代码的重用机制</a:t>
            </a:r>
            <a:r>
              <a:rPr lang="en-US" altLang="zh-CN" sz="2000" smtClean="0"/>
              <a:t>.</a:t>
            </a:r>
            <a:endParaRPr lang="en-US" altLang="zh-CN" sz="2000" b="1" smtClean="0"/>
          </a:p>
          <a:p>
            <a:r>
              <a:rPr lang="zh-CN" altLang="en-US" sz="2000" b="1" smtClean="0"/>
              <a:t>优点</a:t>
            </a:r>
            <a:r>
              <a:rPr lang="en-US" altLang="zh-CN" sz="2000" b="1"/>
              <a:t>:</a:t>
            </a:r>
            <a:endParaRPr lang="en-US" altLang="zh-CN" sz="2000" b="1"/>
          </a:p>
          <a:p>
            <a:pPr lvl="1"/>
            <a:r>
              <a:rPr lang="zh-CN" altLang="en-US" sz="2000"/>
              <a:t>命名空间管理约定十分简单</a:t>
            </a:r>
            <a:r>
              <a:rPr lang="en-US" altLang="zh-CN" sz="2000"/>
              <a:t>. </a:t>
            </a:r>
            <a:r>
              <a:rPr lang="zh-CN" altLang="en-US" sz="2000"/>
              <a:t>每个标识符的源都用一种一致的方式指示</a:t>
            </a:r>
            <a:r>
              <a:rPr lang="en-US" altLang="zh-CN" sz="2000"/>
              <a:t>. x.Obj</a:t>
            </a:r>
            <a:r>
              <a:rPr lang="zh-CN" altLang="en-US" sz="2000"/>
              <a:t>表示</a:t>
            </a:r>
            <a:r>
              <a:rPr lang="en-US" altLang="zh-CN" sz="2000"/>
              <a:t>Obj</a:t>
            </a:r>
            <a:r>
              <a:rPr lang="zh-CN" altLang="en-US" sz="2000"/>
              <a:t>对象定义在模块</a:t>
            </a:r>
            <a:r>
              <a:rPr lang="en-US" altLang="zh-CN" sz="2000"/>
              <a:t>x</a:t>
            </a:r>
            <a:r>
              <a:rPr lang="zh-CN" altLang="en-US" sz="2000"/>
              <a:t>中</a:t>
            </a:r>
            <a:r>
              <a:rPr lang="en-US" altLang="zh-CN" sz="2000" smtClean="0"/>
              <a:t>.</a:t>
            </a:r>
            <a:endParaRPr lang="en-US" altLang="zh-CN" sz="2000" b="1" smtClean="0"/>
          </a:p>
          <a:p>
            <a:r>
              <a:rPr lang="zh-CN" altLang="en-US" sz="2000" b="1" smtClean="0"/>
              <a:t>缺点</a:t>
            </a:r>
            <a:r>
              <a:rPr lang="en-US" altLang="zh-CN" sz="2000" b="1"/>
              <a:t>:</a:t>
            </a:r>
            <a:endParaRPr lang="en-US" altLang="zh-CN" sz="2000" b="1"/>
          </a:p>
          <a:p>
            <a:pPr lvl="1"/>
            <a:r>
              <a:rPr lang="zh-CN" altLang="en-US" sz="2000"/>
              <a:t>模块名仍可能冲突</a:t>
            </a:r>
            <a:r>
              <a:rPr lang="en-US" altLang="zh-CN" sz="2000"/>
              <a:t>. </a:t>
            </a:r>
            <a:r>
              <a:rPr lang="zh-CN" altLang="en-US" sz="2000"/>
              <a:t>有些模块名太长</a:t>
            </a:r>
            <a:r>
              <a:rPr lang="en-US" altLang="zh-CN" sz="2000"/>
              <a:t>, </a:t>
            </a:r>
            <a:r>
              <a:rPr lang="zh-CN" altLang="en-US" sz="2000"/>
              <a:t>不太方便</a:t>
            </a:r>
            <a:r>
              <a:rPr lang="en-US" altLang="zh-CN" sz="2000"/>
              <a:t>.</a:t>
            </a:r>
            <a:endParaRPr lang="en-US" altLang="zh-CN" sz="2000"/>
          </a:p>
          <a:p>
            <a:endParaRPr lang="en-US" altLang="zh-CN" sz="2000" b="1" smtClean="0"/>
          </a:p>
          <a:p>
            <a:r>
              <a:rPr lang="zh-CN" altLang="en-US" sz="2000" b="1" smtClean="0"/>
              <a:t>结论</a:t>
            </a:r>
            <a:r>
              <a:rPr lang="en-US" altLang="zh-CN" sz="2000" b="1"/>
              <a:t>:</a:t>
            </a:r>
            <a:endParaRPr lang="en-US" altLang="zh-CN" sz="2000" b="1"/>
          </a:p>
          <a:p>
            <a:pPr lvl="1"/>
            <a:r>
              <a:rPr lang="zh-CN" altLang="en-US" sz="2000"/>
              <a:t>使用 </a:t>
            </a:r>
            <a:r>
              <a:rPr lang="en-US" altLang="zh-CN" sz="2000"/>
              <a:t>import x </a:t>
            </a:r>
            <a:r>
              <a:rPr lang="zh-CN" altLang="en-US" sz="2000"/>
              <a:t>来导入包和模块</a:t>
            </a:r>
            <a:r>
              <a:rPr lang="en-US" altLang="zh-CN" sz="2000" smtClean="0"/>
              <a:t>.</a:t>
            </a:r>
            <a:endParaRPr lang="en-US" altLang="zh-CN" sz="2000"/>
          </a:p>
          <a:p>
            <a:pPr lvl="1"/>
            <a:r>
              <a:rPr lang="zh-CN" altLang="en-US" sz="2000"/>
              <a:t>使用 </a:t>
            </a:r>
            <a:r>
              <a:rPr lang="en-US" altLang="zh-CN" sz="2000"/>
              <a:t>from x import y , </a:t>
            </a:r>
            <a:r>
              <a:rPr lang="zh-CN" altLang="en-US" sz="2000"/>
              <a:t>其中</a:t>
            </a:r>
            <a:r>
              <a:rPr lang="en-US" altLang="zh-CN" sz="2000"/>
              <a:t>x</a:t>
            </a:r>
            <a:r>
              <a:rPr lang="zh-CN" altLang="en-US" sz="2000"/>
              <a:t>是包前缀</a:t>
            </a:r>
            <a:r>
              <a:rPr lang="en-US" altLang="zh-CN" sz="2000"/>
              <a:t>, y</a:t>
            </a:r>
            <a:r>
              <a:rPr lang="zh-CN" altLang="en-US" sz="2000"/>
              <a:t>是不带前缀的模块名</a:t>
            </a:r>
            <a:r>
              <a:rPr lang="en-US" altLang="zh-CN" sz="2000" smtClean="0"/>
              <a:t>.</a:t>
            </a:r>
            <a:endParaRPr lang="en-US" altLang="zh-CN" sz="2000" smtClean="0"/>
          </a:p>
          <a:p>
            <a:pPr lvl="1"/>
            <a:r>
              <a:rPr lang="zh-CN" altLang="en-US" sz="2000" smtClean="0"/>
              <a:t>使用 </a:t>
            </a:r>
            <a:r>
              <a:rPr lang="en-US" altLang="zh-CN" sz="2000"/>
              <a:t>from x import y as z, </a:t>
            </a:r>
            <a:r>
              <a:rPr lang="zh-CN" altLang="en-US" sz="2000"/>
              <a:t>如果两个要导入的模块都叫做</a:t>
            </a:r>
            <a:r>
              <a:rPr lang="en-US" altLang="zh-CN" sz="2000"/>
              <a:t>y</a:t>
            </a:r>
            <a:r>
              <a:rPr lang="zh-CN" altLang="en-US" sz="2000"/>
              <a:t>或者</a:t>
            </a:r>
            <a:r>
              <a:rPr lang="en-US" altLang="zh-CN" sz="2000"/>
              <a:t>y</a:t>
            </a:r>
            <a:r>
              <a:rPr lang="zh-CN" altLang="en-US" sz="2000"/>
              <a:t>太长了</a:t>
            </a:r>
            <a:r>
              <a:rPr lang="en-US" altLang="zh-CN" sz="2000" smtClean="0"/>
              <a:t>.</a:t>
            </a:r>
            <a:endParaRPr lang="en-US" altLang="zh-CN" sz="2000" smtClean="0"/>
          </a:p>
          <a:p>
            <a:pPr lvl="1"/>
            <a:r>
              <a:rPr lang="zh-CN" altLang="en-US" sz="2000" smtClean="0"/>
              <a:t>例如</a:t>
            </a:r>
            <a:r>
              <a:rPr lang="en-US" altLang="zh-CN" sz="2000"/>
              <a:t>, </a:t>
            </a:r>
            <a:r>
              <a:rPr lang="zh-CN" altLang="en-US" sz="2000"/>
              <a:t>模块 </a:t>
            </a:r>
            <a:r>
              <a:rPr lang="en-US" altLang="zh-CN" sz="2000"/>
              <a:t>sound.effects.echo </a:t>
            </a:r>
            <a:r>
              <a:rPr lang="zh-CN" altLang="en-US" sz="2000"/>
              <a:t>可以用如下方式导入</a:t>
            </a:r>
            <a:r>
              <a:rPr lang="en-US" altLang="zh-CN" sz="2000"/>
              <a:t>:</a:t>
            </a:r>
            <a:endParaRPr lang="en-US" altLang="zh-CN" sz="2000"/>
          </a:p>
        </p:txBody>
      </p:sp>
      <p:sp>
        <p:nvSpPr>
          <p:cNvPr id="7" name="矩形 6"/>
          <p:cNvSpPr/>
          <p:nvPr/>
        </p:nvSpPr>
        <p:spPr>
          <a:xfrm>
            <a:off x="599303" y="5808177"/>
            <a:ext cx="108361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sound.effects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echo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echo.EchoFilter(</a:t>
            </a:r>
            <a:r>
              <a:rPr lang="en-US" altLang="zh-CN">
                <a:solidFill>
                  <a:srgbClr val="795E26"/>
                </a:solidFill>
                <a:latin typeface="Consolas" panose="020B0609020204030204" pitchFamily="49" charset="0"/>
              </a:rPr>
              <a:t>input</a:t>
            </a:r>
            <a:r>
              <a:rPr lang="en-US" altLang="zh-CN">
                <a:solidFill>
                  <a:srgbClr val="000000"/>
                </a:solidFill>
                <a:latin typeface="Consolas" panose="020B0609020204030204" pitchFamily="49" charset="0"/>
              </a:rPr>
              <a:t>, output, </a:t>
            </a:r>
            <a:r>
              <a:rPr lang="en-US" altLang="zh-CN">
                <a:solidFill>
                  <a:srgbClr val="001080"/>
                </a:solidFill>
                <a:latin typeface="Consolas" panose="020B0609020204030204" pitchFamily="49" charset="0"/>
              </a:rPr>
              <a:t>delay</a:t>
            </a:r>
            <a:r>
              <a:rPr lang="en-US" altLang="zh-CN">
                <a:solidFill>
                  <a:srgbClr val="000000"/>
                </a:solidFill>
                <a:latin typeface="Consolas" panose="020B0609020204030204" pitchFamily="49" charset="0"/>
              </a:rPr>
              <a:t>=</a:t>
            </a:r>
            <a:r>
              <a:rPr lang="en-US" altLang="zh-CN">
                <a:solidFill>
                  <a:srgbClr val="098658"/>
                </a:solidFill>
                <a:latin typeface="Consolas" panose="020B0609020204030204" pitchFamily="49" charset="0"/>
              </a:rPr>
              <a:t>0.7</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atten</a:t>
            </a:r>
            <a:r>
              <a:rPr lang="en-US" altLang="zh-CN">
                <a:solidFill>
                  <a:srgbClr val="000000"/>
                </a:solidFill>
                <a:latin typeface="Consolas" panose="020B0609020204030204" pitchFamily="49" charset="0"/>
              </a:rPr>
              <a:t>=</a:t>
            </a:r>
            <a:r>
              <a:rPr lang="en-US" altLang="zh-CN">
                <a:solidFill>
                  <a:srgbClr val="098658"/>
                </a:solidFill>
                <a:latin typeface="Consolas" panose="020B0609020204030204" pitchFamily="49" charset="0"/>
              </a:rPr>
              <a:t>4</a:t>
            </a:r>
            <a:r>
              <a:rPr lang="en-US" altLang="zh-CN">
                <a:solidFill>
                  <a:srgbClr val="000000"/>
                </a:solidFill>
                <a:latin typeface="Consolas" panose="020B0609020204030204" pitchFamily="49" charset="0"/>
              </a:rPr>
              <a:t>)</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类</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如果一个类不继承自其它类</a:t>
            </a:r>
            <a:r>
              <a:rPr lang="en-US" altLang="zh-CN" sz="2000">
                <a:solidFill>
                  <a:srgbClr val="404040"/>
                </a:solidFill>
                <a:latin typeface="Lato"/>
              </a:rPr>
              <a:t>, </a:t>
            </a:r>
            <a:r>
              <a:rPr lang="zh-CN" altLang="en-US" sz="2000">
                <a:solidFill>
                  <a:srgbClr val="404040"/>
                </a:solidFill>
                <a:latin typeface="Lato"/>
              </a:rPr>
              <a:t>就显式的从</a:t>
            </a:r>
            <a:r>
              <a:rPr lang="en-US" altLang="zh-CN" sz="2000">
                <a:solidFill>
                  <a:srgbClr val="404040"/>
                </a:solidFill>
                <a:latin typeface="Lato"/>
              </a:rPr>
              <a:t>object</a:t>
            </a:r>
            <a:r>
              <a:rPr lang="zh-CN" altLang="en-US" sz="2000">
                <a:solidFill>
                  <a:srgbClr val="404040"/>
                </a:solidFill>
                <a:latin typeface="Lato"/>
              </a:rPr>
              <a:t>继承</a:t>
            </a:r>
            <a:r>
              <a:rPr lang="en-US" altLang="zh-CN" sz="2000">
                <a:solidFill>
                  <a:srgbClr val="404040"/>
                </a:solidFill>
                <a:latin typeface="Lato"/>
              </a:rPr>
              <a:t>. </a:t>
            </a:r>
            <a:r>
              <a:rPr lang="zh-CN" altLang="en-US" sz="2000">
                <a:solidFill>
                  <a:srgbClr val="404040"/>
                </a:solidFill>
                <a:latin typeface="Lato"/>
              </a:rPr>
              <a:t>嵌套类也一样</a:t>
            </a:r>
            <a:r>
              <a:rPr lang="en-US" altLang="zh-CN" sz="2000" smtClean="0">
                <a:solidFill>
                  <a:srgbClr val="404040"/>
                </a:solidFill>
                <a:latin typeface="Lato"/>
              </a:rPr>
              <a:t>.</a:t>
            </a:r>
            <a:endParaRPr lang="en-US" altLang="zh-CN" sz="2000">
              <a:solidFill>
                <a:srgbClr val="404040"/>
              </a:solidFill>
              <a:latin typeface="Lato"/>
            </a:endParaRPr>
          </a:p>
        </p:txBody>
      </p:sp>
      <p:sp>
        <p:nvSpPr>
          <p:cNvPr id="9" name="矩形 8"/>
          <p:cNvSpPr/>
          <p:nvPr/>
        </p:nvSpPr>
        <p:spPr>
          <a:xfrm>
            <a:off x="676589" y="1572624"/>
            <a:ext cx="10848870" cy="286232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SampleClass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object</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OuterClass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object</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InnerClass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object</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0000FF"/>
                </a:solidFill>
                <a:latin typeface="Consolas" panose="020B0609020204030204" pitchFamily="49" charset="0"/>
              </a:rPr>
              <a:t>class</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ChildClass</a:t>
            </a:r>
            <a:r>
              <a:rPr lang="en-US" altLang="zh-CN">
                <a:solidFill>
                  <a:srgbClr val="000000"/>
                </a:solidFill>
                <a:latin typeface="Consolas" panose="020B0609020204030204" pitchFamily="49" charset="0"/>
              </a:rPr>
              <a:t>(</a:t>
            </a:r>
            <a:r>
              <a:rPr lang="en-US" altLang="zh-CN">
                <a:solidFill>
                  <a:srgbClr val="267F99"/>
                </a:solidFill>
                <a:latin typeface="Consolas" panose="020B0609020204030204" pitchFamily="49" charset="0"/>
              </a:rPr>
              <a:t>ParentClass</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31515"/>
                </a:solidFill>
                <a:latin typeface="Consolas" panose="020B0609020204030204" pitchFamily="49" charset="0"/>
              </a:rPr>
              <a:t>"""Explicitly inherits from another class already."""</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4651871"/>
            <a:ext cx="10848870" cy="1323439"/>
          </a:xfrm>
          <a:prstGeom prst="rect">
            <a:avLst/>
          </a:prstGeom>
        </p:spPr>
        <p:txBody>
          <a:bodyPr wrap="square">
            <a:spAutoFit/>
          </a:bodyPr>
          <a:lstStyle/>
          <a:p>
            <a:r>
              <a:rPr lang="zh-CN" altLang="en-US" sz="2000"/>
              <a:t>继承自 </a:t>
            </a:r>
            <a:r>
              <a:rPr lang="en-US" altLang="zh-CN" sz="2000"/>
              <a:t>object </a:t>
            </a:r>
            <a:r>
              <a:rPr lang="zh-CN" altLang="en-US" sz="2000"/>
              <a:t>是为了使属性</a:t>
            </a:r>
            <a:r>
              <a:rPr lang="en-US" altLang="zh-CN" sz="2000"/>
              <a:t>(properties)</a:t>
            </a:r>
            <a:r>
              <a:rPr lang="zh-CN" altLang="en-US" sz="2000"/>
              <a:t>正常工作</a:t>
            </a:r>
            <a:r>
              <a:rPr lang="en-US" altLang="zh-CN" sz="2000"/>
              <a:t>, </a:t>
            </a:r>
            <a:r>
              <a:rPr lang="zh-CN" altLang="en-US" sz="2000"/>
              <a:t>并且这样可以保护你的代码</a:t>
            </a:r>
            <a:r>
              <a:rPr lang="en-US" altLang="zh-CN" sz="2000"/>
              <a:t>, </a:t>
            </a:r>
            <a:r>
              <a:rPr lang="zh-CN" altLang="en-US" sz="2000"/>
              <a:t>使其不受 </a:t>
            </a:r>
            <a:r>
              <a:rPr lang="en-US" altLang="zh-CN" sz="2000"/>
              <a:t>PEP-3000 </a:t>
            </a:r>
            <a:r>
              <a:rPr lang="zh-CN" altLang="en-US" sz="2000"/>
              <a:t>的一个特殊的潜在不兼容性影响</a:t>
            </a:r>
            <a:r>
              <a:rPr lang="en-US" altLang="zh-CN" sz="2000"/>
              <a:t>. </a:t>
            </a:r>
            <a:r>
              <a:rPr lang="zh-CN" altLang="en-US" sz="2000"/>
              <a:t>这样做也定义了一些特殊的方法</a:t>
            </a:r>
            <a:r>
              <a:rPr lang="en-US" altLang="zh-CN" sz="2000"/>
              <a:t>, </a:t>
            </a:r>
            <a:r>
              <a:rPr lang="zh-CN" altLang="en-US" sz="2000"/>
              <a:t>这些方法实现了对象的默认语义</a:t>
            </a:r>
            <a:r>
              <a:rPr lang="en-US" altLang="zh-CN" sz="2000"/>
              <a:t>, </a:t>
            </a:r>
            <a:r>
              <a:rPr lang="zh-CN" altLang="en-US" sz="2000"/>
              <a:t>包括 </a:t>
            </a:r>
            <a:r>
              <a:rPr lang="en-US" altLang="zh-CN" sz="2000"/>
              <a:t>__new__, __init__, __delattr__, __getattribute__, __setattr__, __hash__, __repr__, and __str__ .</a:t>
            </a:r>
            <a:endParaRPr lang="zh-CN" altLang="en-US" sz="20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文件和</a:t>
            </a:r>
            <a:r>
              <a:rPr lang="en-US" altLang="zh-CN" smtClean="0"/>
              <a:t>sockets</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在文件和</a:t>
            </a:r>
            <a:r>
              <a:rPr lang="en-US" altLang="zh-CN" sz="2000">
                <a:solidFill>
                  <a:srgbClr val="404040"/>
                </a:solidFill>
                <a:latin typeface="Lato"/>
              </a:rPr>
              <a:t>sockets</a:t>
            </a:r>
            <a:r>
              <a:rPr lang="zh-CN" altLang="en-US" sz="2000">
                <a:solidFill>
                  <a:srgbClr val="404040"/>
                </a:solidFill>
                <a:latin typeface="Lato"/>
              </a:rPr>
              <a:t>结束时</a:t>
            </a:r>
            <a:r>
              <a:rPr lang="en-US" altLang="zh-CN" sz="2000">
                <a:solidFill>
                  <a:srgbClr val="404040"/>
                </a:solidFill>
                <a:latin typeface="Lato"/>
              </a:rPr>
              <a:t>, </a:t>
            </a:r>
            <a:r>
              <a:rPr lang="zh-CN" altLang="en-US" sz="2000">
                <a:solidFill>
                  <a:srgbClr val="404040"/>
                </a:solidFill>
                <a:latin typeface="Lato"/>
              </a:rPr>
              <a:t>显式的关闭它</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78960"/>
            <a:ext cx="10848870" cy="5324535"/>
          </a:xfrm>
          <a:prstGeom prst="rect">
            <a:avLst/>
          </a:prstGeom>
        </p:spPr>
        <p:txBody>
          <a:bodyPr wrap="square">
            <a:spAutoFit/>
          </a:bodyPr>
          <a:lstStyle/>
          <a:p>
            <a:r>
              <a:rPr lang="zh-CN" altLang="en-US" sz="2000"/>
              <a:t>除文件外</a:t>
            </a:r>
            <a:r>
              <a:rPr lang="en-US" altLang="zh-CN" sz="2000"/>
              <a:t>, sockets</a:t>
            </a:r>
            <a:r>
              <a:rPr lang="zh-CN" altLang="en-US" sz="2000"/>
              <a:t>或其他类似文件的对象在没有必要的情况下打开</a:t>
            </a:r>
            <a:r>
              <a:rPr lang="en-US" altLang="zh-CN" sz="2000"/>
              <a:t>, </a:t>
            </a:r>
            <a:r>
              <a:rPr lang="zh-CN" altLang="en-US" sz="2000"/>
              <a:t>会有许多副作用</a:t>
            </a:r>
            <a:r>
              <a:rPr lang="en-US" altLang="zh-CN" sz="2000"/>
              <a:t>, </a:t>
            </a:r>
            <a:r>
              <a:rPr lang="zh-CN" altLang="en-US" sz="2000"/>
              <a:t>例如</a:t>
            </a:r>
            <a:r>
              <a:rPr lang="en-US" altLang="zh-CN" sz="2000"/>
              <a:t>:</a:t>
            </a:r>
            <a:endParaRPr lang="en-US" altLang="zh-CN" sz="2000"/>
          </a:p>
          <a:p>
            <a:endParaRPr lang="en-US" altLang="zh-CN" sz="2000"/>
          </a:p>
          <a:p>
            <a:pPr marL="457200" indent="-457200">
              <a:buFont typeface="+mj-lt"/>
              <a:buAutoNum type="arabicPeriod"/>
            </a:pPr>
            <a:r>
              <a:rPr lang="zh-CN" altLang="en-US" sz="2000"/>
              <a:t>它们可能会消耗有限的系统资源</a:t>
            </a:r>
            <a:r>
              <a:rPr lang="en-US" altLang="zh-CN" sz="2000"/>
              <a:t>, </a:t>
            </a:r>
            <a:r>
              <a:rPr lang="zh-CN" altLang="en-US" sz="2000"/>
              <a:t>如文件描述符</a:t>
            </a:r>
            <a:r>
              <a:rPr lang="en-US" altLang="zh-CN" sz="2000"/>
              <a:t>. </a:t>
            </a:r>
            <a:r>
              <a:rPr lang="zh-CN" altLang="en-US" sz="2000"/>
              <a:t>如果这些资源在使用后没有及时归还系统</a:t>
            </a:r>
            <a:r>
              <a:rPr lang="en-US" altLang="zh-CN" sz="2000"/>
              <a:t>, </a:t>
            </a:r>
            <a:r>
              <a:rPr lang="zh-CN" altLang="en-US" sz="2000"/>
              <a:t>那么用于处理这些对象的代码会将资源消耗殆尽</a:t>
            </a:r>
            <a:r>
              <a:rPr lang="en-US" altLang="zh-CN" sz="2000"/>
              <a:t>.</a:t>
            </a:r>
            <a:endParaRPr lang="en-US" altLang="zh-CN" sz="2000"/>
          </a:p>
          <a:p>
            <a:pPr marL="457200" indent="-457200">
              <a:buFont typeface="+mj-lt"/>
              <a:buAutoNum type="arabicPeriod"/>
            </a:pPr>
            <a:r>
              <a:rPr lang="zh-CN" altLang="en-US" sz="2000"/>
              <a:t>持有文件将会阻止对于文件的其他诸如移动、删除之类的操作</a:t>
            </a:r>
            <a:r>
              <a:rPr lang="en-US" altLang="zh-CN" sz="2000"/>
              <a:t>.</a:t>
            </a:r>
            <a:endParaRPr lang="en-US" altLang="zh-CN" sz="2000"/>
          </a:p>
          <a:p>
            <a:pPr marL="457200" indent="-457200">
              <a:buFont typeface="+mj-lt"/>
              <a:buAutoNum type="arabicPeriod"/>
            </a:pPr>
            <a:r>
              <a:rPr lang="zh-CN" altLang="en-US" sz="2000"/>
              <a:t>仅仅是从逻辑上关闭文件和</a:t>
            </a:r>
            <a:r>
              <a:rPr lang="en-US" altLang="zh-CN" sz="2000"/>
              <a:t>sockets, </a:t>
            </a:r>
            <a:r>
              <a:rPr lang="zh-CN" altLang="en-US" sz="2000"/>
              <a:t>那么它们仍然可能会被其共享的程序在无意中进行读或者写操作</a:t>
            </a:r>
            <a:r>
              <a:rPr lang="en-US" altLang="zh-CN" sz="2000"/>
              <a:t>. </a:t>
            </a:r>
            <a:r>
              <a:rPr lang="zh-CN" altLang="en-US" sz="2000"/>
              <a:t>只有当它们真正被关闭后</a:t>
            </a:r>
            <a:r>
              <a:rPr lang="en-US" altLang="zh-CN" sz="2000"/>
              <a:t>, </a:t>
            </a:r>
            <a:r>
              <a:rPr lang="zh-CN" altLang="en-US" sz="2000"/>
              <a:t>对于它们尝试进行读或者写操作将会抛出异常</a:t>
            </a:r>
            <a:r>
              <a:rPr lang="en-US" altLang="zh-CN" sz="2000"/>
              <a:t>, </a:t>
            </a:r>
            <a:r>
              <a:rPr lang="zh-CN" altLang="en-US" sz="2000"/>
              <a:t>并使得问题快速显现出来</a:t>
            </a:r>
            <a:r>
              <a:rPr lang="en-US" altLang="zh-CN" sz="2000"/>
              <a:t>.</a:t>
            </a:r>
            <a:endParaRPr lang="en-US" altLang="zh-CN" sz="2000"/>
          </a:p>
          <a:p>
            <a:endParaRPr lang="en-US" altLang="zh-CN" sz="2000" smtClean="0"/>
          </a:p>
          <a:p>
            <a:r>
              <a:rPr lang="zh-CN" altLang="en-US" sz="2000" smtClean="0"/>
              <a:t>而且</a:t>
            </a:r>
            <a:r>
              <a:rPr lang="en-US" altLang="zh-CN" sz="2000"/>
              <a:t>, </a:t>
            </a:r>
            <a:r>
              <a:rPr lang="zh-CN" altLang="en-US" sz="2000"/>
              <a:t>幻想当文件对象析构时</a:t>
            </a:r>
            <a:r>
              <a:rPr lang="en-US" altLang="zh-CN" sz="2000"/>
              <a:t>, </a:t>
            </a:r>
            <a:r>
              <a:rPr lang="zh-CN" altLang="en-US" sz="2000"/>
              <a:t>文件和</a:t>
            </a:r>
            <a:r>
              <a:rPr lang="en-US" altLang="zh-CN" sz="2000"/>
              <a:t>sockets</a:t>
            </a:r>
            <a:r>
              <a:rPr lang="zh-CN" altLang="en-US" sz="2000"/>
              <a:t>会自动关闭</a:t>
            </a:r>
            <a:r>
              <a:rPr lang="en-US" altLang="zh-CN" sz="2000"/>
              <a:t>, </a:t>
            </a:r>
            <a:r>
              <a:rPr lang="zh-CN" altLang="en-US" sz="2000"/>
              <a:t>试图将文件对象的生命周期和文件的状态绑定在一起的想法</a:t>
            </a:r>
            <a:r>
              <a:rPr lang="en-US" altLang="zh-CN" sz="2000"/>
              <a:t>, </a:t>
            </a:r>
            <a:r>
              <a:rPr lang="zh-CN" altLang="en-US" sz="2000"/>
              <a:t>都是不现实的</a:t>
            </a:r>
            <a:r>
              <a:rPr lang="en-US" altLang="zh-CN" sz="2000"/>
              <a:t>. </a:t>
            </a:r>
            <a:r>
              <a:rPr lang="zh-CN" altLang="en-US" sz="2000"/>
              <a:t>因为有如下原因</a:t>
            </a:r>
            <a:r>
              <a:rPr lang="en-US" altLang="zh-CN" sz="2000"/>
              <a:t>:</a:t>
            </a:r>
            <a:endParaRPr lang="en-US" altLang="zh-CN" sz="2000"/>
          </a:p>
          <a:p>
            <a:endParaRPr lang="en-US" altLang="zh-CN" sz="2000"/>
          </a:p>
          <a:p>
            <a:pPr marL="457200" indent="-457200">
              <a:buFont typeface="+mj-lt"/>
              <a:buAutoNum type="arabicPeriod"/>
            </a:pPr>
            <a:r>
              <a:rPr lang="zh-CN" altLang="en-US" sz="2000"/>
              <a:t>没有任何方法可以确保运行环境会真正的执行文件的析构</a:t>
            </a:r>
            <a:r>
              <a:rPr lang="en-US" altLang="zh-CN" sz="2000"/>
              <a:t>. </a:t>
            </a:r>
            <a:r>
              <a:rPr lang="zh-CN" altLang="en-US" sz="2000"/>
              <a:t>不同的</a:t>
            </a:r>
            <a:r>
              <a:rPr lang="en-US" altLang="zh-CN" sz="2000"/>
              <a:t>Python</a:t>
            </a:r>
            <a:r>
              <a:rPr lang="zh-CN" altLang="en-US" sz="2000"/>
              <a:t>实现采用不同的内存管理技术</a:t>
            </a:r>
            <a:r>
              <a:rPr lang="en-US" altLang="zh-CN" sz="2000"/>
              <a:t>, </a:t>
            </a:r>
            <a:r>
              <a:rPr lang="zh-CN" altLang="en-US" sz="2000"/>
              <a:t>比如延时垃圾处理机制</a:t>
            </a:r>
            <a:r>
              <a:rPr lang="en-US" altLang="zh-CN" sz="2000"/>
              <a:t>. </a:t>
            </a:r>
            <a:r>
              <a:rPr lang="zh-CN" altLang="en-US" sz="2000"/>
              <a:t>延时垃圾处理机制可能会导致对象生命周期被任意无限制的延长</a:t>
            </a:r>
            <a:r>
              <a:rPr lang="en-US" altLang="zh-CN" sz="2000"/>
              <a:t>.</a:t>
            </a:r>
            <a:endParaRPr lang="en-US" altLang="zh-CN" sz="2000"/>
          </a:p>
          <a:p>
            <a:pPr marL="457200" indent="-457200">
              <a:buFont typeface="+mj-lt"/>
              <a:buAutoNum type="arabicPeriod"/>
            </a:pPr>
            <a:r>
              <a:rPr lang="zh-CN" altLang="en-US" sz="2000"/>
              <a:t>对于文件意外的引用</a:t>
            </a:r>
            <a:r>
              <a:rPr lang="en-US" altLang="zh-CN" sz="2000"/>
              <a:t>,</a:t>
            </a:r>
            <a:r>
              <a:rPr lang="zh-CN" altLang="en-US" sz="2000"/>
              <a:t>会导致对于文件的持有时间超出预期</a:t>
            </a:r>
            <a:r>
              <a:rPr lang="en-US" altLang="zh-CN" sz="2000"/>
              <a:t>(</a:t>
            </a:r>
            <a:r>
              <a:rPr lang="zh-CN" altLang="en-US" sz="2000"/>
              <a:t>比如对于异常的跟踪</a:t>
            </a:r>
            <a:r>
              <a:rPr lang="en-US" altLang="zh-CN" sz="2000"/>
              <a:t>, </a:t>
            </a:r>
            <a:r>
              <a:rPr lang="zh-CN" altLang="en-US" sz="2000"/>
              <a:t>包含有全局变量等</a:t>
            </a:r>
            <a:r>
              <a:rPr lang="en-US" altLang="zh-CN" sz="2000"/>
              <a:t>).</a:t>
            </a:r>
            <a:endParaRPr lang="zh-CN" altLang="en-US" sz="2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文件和</a:t>
            </a:r>
            <a:r>
              <a:rPr lang="en-US" altLang="zh-CN" smtClean="0"/>
              <a:t>sockets</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10" name="矩形 9"/>
          <p:cNvSpPr/>
          <p:nvPr/>
        </p:nvSpPr>
        <p:spPr>
          <a:xfrm>
            <a:off x="599303" y="955589"/>
            <a:ext cx="10848870" cy="400110"/>
          </a:xfrm>
          <a:prstGeom prst="rect">
            <a:avLst/>
          </a:prstGeom>
        </p:spPr>
        <p:txBody>
          <a:bodyPr wrap="square">
            <a:spAutoFit/>
          </a:bodyPr>
          <a:lstStyle/>
          <a:p>
            <a:r>
              <a:rPr lang="zh-CN" altLang="en-US" sz="2000"/>
              <a:t>推荐使用 “</a:t>
            </a:r>
            <a:r>
              <a:rPr lang="en-US" altLang="zh-CN" sz="2000"/>
              <a:t>with”</a:t>
            </a:r>
            <a:r>
              <a:rPr lang="zh-CN" altLang="en-US" sz="2000"/>
              <a:t>语句 以管理文件</a:t>
            </a:r>
            <a:r>
              <a:rPr lang="en-US" altLang="zh-CN" sz="2000" smtClean="0"/>
              <a:t>:</a:t>
            </a:r>
            <a:endParaRPr lang="en-US" altLang="zh-CN" sz="2000"/>
          </a:p>
        </p:txBody>
      </p:sp>
      <p:sp>
        <p:nvSpPr>
          <p:cNvPr id="11" name="矩形 10"/>
          <p:cNvSpPr/>
          <p:nvPr/>
        </p:nvSpPr>
        <p:spPr>
          <a:xfrm>
            <a:off x="599303" y="1448553"/>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AF00DB"/>
                </a:solidFill>
                <a:latin typeface="Consolas" panose="020B0609020204030204" pitchFamily="49" charset="0"/>
              </a:rPr>
              <a:t>with</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open</a:t>
            </a:r>
            <a:r>
              <a:rPr lang="en-US" altLang="zh-CN">
                <a:solidFill>
                  <a:srgbClr val="000000"/>
                </a:solidFill>
                <a:latin typeface="Consolas" panose="020B0609020204030204" pitchFamily="49" charset="0"/>
              </a:rPr>
              <a:t>(</a:t>
            </a:r>
            <a:r>
              <a:rPr lang="en-US" altLang="zh-CN">
                <a:solidFill>
                  <a:srgbClr val="A31515"/>
                </a:solidFill>
                <a:latin typeface="Consolas" panose="020B0609020204030204" pitchFamily="49" charset="0"/>
              </a:rPr>
              <a:t>"hello.txt"</a:t>
            </a: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as</a:t>
            </a:r>
            <a:r>
              <a:rPr lang="en-US" altLang="zh-CN">
                <a:solidFill>
                  <a:srgbClr val="000000"/>
                </a:solidFill>
                <a:latin typeface="Consolas" panose="020B0609020204030204" pitchFamily="49" charset="0"/>
              </a:rPr>
              <a:t> hello_file:</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line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hello_file:</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print</a:t>
            </a:r>
            <a:r>
              <a:rPr lang="en-US" altLang="zh-CN">
                <a:solidFill>
                  <a:srgbClr val="000000"/>
                </a:solidFill>
                <a:latin typeface="Consolas" panose="020B0609020204030204" pitchFamily="49" charset="0"/>
              </a:rPr>
              <a:t> line</a:t>
            </a:r>
            <a:endParaRPr lang="en-US" altLang="zh-CN" b="0">
              <a:solidFill>
                <a:srgbClr val="000000"/>
              </a:solidFill>
              <a:effectLst/>
              <a:latin typeface="Consolas" panose="020B0609020204030204" pitchFamily="49" charset="0"/>
            </a:endParaRPr>
          </a:p>
        </p:txBody>
      </p:sp>
      <p:sp>
        <p:nvSpPr>
          <p:cNvPr id="8" name="矩形 7"/>
          <p:cNvSpPr/>
          <p:nvPr/>
        </p:nvSpPr>
        <p:spPr>
          <a:xfrm>
            <a:off x="598217" y="2583882"/>
            <a:ext cx="10848870" cy="400110"/>
          </a:xfrm>
          <a:prstGeom prst="rect">
            <a:avLst/>
          </a:prstGeom>
        </p:spPr>
        <p:txBody>
          <a:bodyPr wrap="square">
            <a:spAutoFit/>
          </a:bodyPr>
          <a:lstStyle/>
          <a:p>
            <a:r>
              <a:rPr lang="zh-CN" altLang="en-US" sz="2000"/>
              <a:t>对于不支持使用”</a:t>
            </a:r>
            <a:r>
              <a:rPr lang="en-US" altLang="zh-CN" sz="2000"/>
              <a:t>with”</a:t>
            </a:r>
            <a:r>
              <a:rPr lang="zh-CN" altLang="en-US" sz="2000"/>
              <a:t>语句的类似文件的对象</a:t>
            </a:r>
            <a:r>
              <a:rPr lang="en-US" altLang="zh-CN" sz="2000"/>
              <a:t>,</a:t>
            </a:r>
            <a:r>
              <a:rPr lang="zh-CN" altLang="en-US" sz="2000"/>
              <a:t>使用 </a:t>
            </a:r>
            <a:r>
              <a:rPr lang="en-US" altLang="zh-CN" sz="2000"/>
              <a:t>contextlib.closing</a:t>
            </a:r>
            <a:r>
              <a:rPr lang="en-US" altLang="zh-CN" sz="2000" smtClean="0"/>
              <a:t>():</a:t>
            </a:r>
            <a:endParaRPr lang="en-US" altLang="zh-CN" sz="2000"/>
          </a:p>
        </p:txBody>
      </p:sp>
      <p:sp>
        <p:nvSpPr>
          <p:cNvPr id="9" name="矩形 8"/>
          <p:cNvSpPr/>
          <p:nvPr/>
        </p:nvSpPr>
        <p:spPr>
          <a:xfrm>
            <a:off x="598217" y="3076846"/>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contextlib</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AF00DB"/>
                </a:solidFill>
                <a:latin typeface="Consolas" panose="020B0609020204030204" pitchFamily="49" charset="0"/>
              </a:rPr>
              <a:t>with</a:t>
            </a:r>
            <a:r>
              <a:rPr lang="en-US" altLang="zh-CN">
                <a:solidFill>
                  <a:srgbClr val="000000"/>
                </a:solidFill>
                <a:latin typeface="Consolas" panose="020B0609020204030204" pitchFamily="49" charset="0"/>
              </a:rPr>
              <a:t> contextlib.closing(urllib.urlopen(</a:t>
            </a:r>
            <a:r>
              <a:rPr lang="en-US" altLang="zh-CN">
                <a:solidFill>
                  <a:srgbClr val="A31515"/>
                </a:solidFill>
                <a:latin typeface="Consolas" panose="020B0609020204030204" pitchFamily="49" charset="0"/>
              </a:rPr>
              <a:t>"http://www.python.org/"</a:t>
            </a: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as</a:t>
            </a:r>
            <a:r>
              <a:rPr lang="en-US" altLang="zh-CN">
                <a:solidFill>
                  <a:srgbClr val="000000"/>
                </a:solidFill>
                <a:latin typeface="Consolas" panose="020B0609020204030204" pitchFamily="49" charset="0"/>
              </a:rPr>
              <a:t> front_page:</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for</a:t>
            </a:r>
            <a:r>
              <a:rPr lang="en-US" altLang="zh-CN">
                <a:solidFill>
                  <a:srgbClr val="000000"/>
                </a:solidFill>
                <a:latin typeface="Consolas" panose="020B0609020204030204" pitchFamily="49" charset="0"/>
              </a:rPr>
              <a:t> line </a:t>
            </a:r>
            <a:r>
              <a:rPr lang="en-US" altLang="zh-CN">
                <a:solidFill>
                  <a:srgbClr val="AF00DB"/>
                </a:solidFill>
                <a:latin typeface="Consolas" panose="020B0609020204030204" pitchFamily="49" charset="0"/>
              </a:rPr>
              <a:t>in</a:t>
            </a:r>
            <a:r>
              <a:rPr lang="en-US" altLang="zh-CN">
                <a:solidFill>
                  <a:srgbClr val="000000"/>
                </a:solidFill>
                <a:latin typeface="Consolas" panose="020B0609020204030204" pitchFamily="49" charset="0"/>
              </a:rPr>
              <a:t> front_page:</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print</a:t>
            </a:r>
            <a:r>
              <a:rPr lang="en-US" altLang="zh-CN">
                <a:solidFill>
                  <a:srgbClr val="000000"/>
                </a:solidFill>
                <a:latin typeface="Consolas" panose="020B0609020204030204" pitchFamily="49" charset="0"/>
              </a:rPr>
              <a:t> line</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TODO</a:t>
            </a:r>
            <a:r>
              <a:rPr lang="zh-CN" altLang="en-US" smtClean="0"/>
              <a:t>注释</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为临时代码使用</a:t>
            </a:r>
            <a:r>
              <a:rPr lang="en-US" altLang="zh-CN" sz="2000">
                <a:solidFill>
                  <a:srgbClr val="404040"/>
                </a:solidFill>
                <a:latin typeface="Lato"/>
              </a:rPr>
              <a:t>TODO</a:t>
            </a:r>
            <a:r>
              <a:rPr lang="zh-CN" altLang="en-US" sz="2000">
                <a:solidFill>
                  <a:srgbClr val="404040"/>
                </a:solidFill>
                <a:latin typeface="Lato"/>
              </a:rPr>
              <a:t>注释</a:t>
            </a:r>
            <a:r>
              <a:rPr lang="en-US" altLang="zh-CN" sz="2000">
                <a:solidFill>
                  <a:srgbClr val="404040"/>
                </a:solidFill>
                <a:latin typeface="Lato"/>
              </a:rPr>
              <a:t>, </a:t>
            </a:r>
            <a:r>
              <a:rPr lang="zh-CN" altLang="en-US" sz="2000">
                <a:solidFill>
                  <a:srgbClr val="404040"/>
                </a:solidFill>
                <a:latin typeface="Lato"/>
              </a:rPr>
              <a:t>它是一种短期解决方案</a:t>
            </a:r>
            <a:r>
              <a:rPr lang="en-US" altLang="zh-CN" sz="2000">
                <a:solidFill>
                  <a:srgbClr val="404040"/>
                </a:solidFill>
                <a:latin typeface="Lato"/>
              </a:rPr>
              <a:t>. </a:t>
            </a:r>
            <a:r>
              <a:rPr lang="zh-CN" altLang="en-US" sz="2000">
                <a:solidFill>
                  <a:srgbClr val="404040"/>
                </a:solidFill>
                <a:latin typeface="Lato"/>
              </a:rPr>
              <a:t>不算完美</a:t>
            </a:r>
            <a:r>
              <a:rPr lang="en-US" altLang="zh-CN" sz="2000">
                <a:solidFill>
                  <a:srgbClr val="404040"/>
                </a:solidFill>
                <a:latin typeface="Lato"/>
              </a:rPr>
              <a:t>, </a:t>
            </a:r>
            <a:r>
              <a:rPr lang="zh-CN" altLang="en-US" sz="2000">
                <a:solidFill>
                  <a:srgbClr val="404040"/>
                </a:solidFill>
                <a:latin typeface="Lato"/>
              </a:rPr>
              <a:t>但够好了</a:t>
            </a:r>
            <a:r>
              <a:rPr lang="en-US" altLang="zh-CN" sz="2000" smtClean="0">
                <a:solidFill>
                  <a:srgbClr val="404040"/>
                </a:solidFill>
                <a:latin typeface="Lato"/>
              </a:rPr>
              <a:t>.</a:t>
            </a:r>
            <a:endParaRPr lang="en-US" altLang="zh-CN" sz="2000">
              <a:solidFill>
                <a:srgbClr val="404040"/>
              </a:solidFill>
              <a:latin typeface="Lato"/>
            </a:endParaRPr>
          </a:p>
        </p:txBody>
      </p:sp>
      <p:sp>
        <p:nvSpPr>
          <p:cNvPr id="10" name="矩形 9"/>
          <p:cNvSpPr/>
          <p:nvPr/>
        </p:nvSpPr>
        <p:spPr>
          <a:xfrm>
            <a:off x="676589" y="1478960"/>
            <a:ext cx="10848870" cy="1323439"/>
          </a:xfrm>
          <a:prstGeom prst="rect">
            <a:avLst/>
          </a:prstGeom>
        </p:spPr>
        <p:txBody>
          <a:bodyPr wrap="square">
            <a:spAutoFit/>
          </a:bodyPr>
          <a:lstStyle/>
          <a:p>
            <a:r>
              <a:rPr lang="en-US" altLang="zh-CN" sz="2000"/>
              <a:t>TODO</a:t>
            </a:r>
            <a:r>
              <a:rPr lang="zh-CN" altLang="en-US" sz="2000"/>
              <a:t>注释应该在所有开头处包含”</a:t>
            </a:r>
            <a:r>
              <a:rPr lang="en-US" altLang="zh-CN" sz="2000"/>
              <a:t>TODO”</a:t>
            </a:r>
            <a:r>
              <a:rPr lang="zh-CN" altLang="en-US" sz="2000"/>
              <a:t>字符串</a:t>
            </a:r>
            <a:r>
              <a:rPr lang="en-US" altLang="zh-CN" sz="2000"/>
              <a:t>, </a:t>
            </a:r>
            <a:r>
              <a:rPr lang="zh-CN" altLang="en-US" sz="2000"/>
              <a:t>紧跟着是用括号括起来的你的名字</a:t>
            </a:r>
            <a:r>
              <a:rPr lang="en-US" altLang="zh-CN" sz="2000"/>
              <a:t>, email</a:t>
            </a:r>
            <a:r>
              <a:rPr lang="zh-CN" altLang="en-US" sz="2000"/>
              <a:t>地址或其它标识符</a:t>
            </a:r>
            <a:r>
              <a:rPr lang="en-US" altLang="zh-CN" sz="2000"/>
              <a:t>. </a:t>
            </a:r>
            <a:r>
              <a:rPr lang="zh-CN" altLang="en-US" sz="2000"/>
              <a:t>然后是一个可选的冒号</a:t>
            </a:r>
            <a:r>
              <a:rPr lang="en-US" altLang="zh-CN" sz="2000"/>
              <a:t>. </a:t>
            </a:r>
            <a:r>
              <a:rPr lang="zh-CN" altLang="en-US" sz="2000"/>
              <a:t>接着必须有一行注释</a:t>
            </a:r>
            <a:r>
              <a:rPr lang="en-US" altLang="zh-CN" sz="2000"/>
              <a:t>, </a:t>
            </a:r>
            <a:r>
              <a:rPr lang="zh-CN" altLang="en-US" sz="2000"/>
              <a:t>解释要做什么</a:t>
            </a:r>
            <a:r>
              <a:rPr lang="en-US" altLang="zh-CN" sz="2000"/>
              <a:t>. </a:t>
            </a:r>
            <a:r>
              <a:rPr lang="zh-CN" altLang="en-US" sz="2000"/>
              <a:t>主要目的是为了有一个统一的</a:t>
            </a:r>
            <a:r>
              <a:rPr lang="en-US" altLang="zh-CN" sz="2000"/>
              <a:t>TODO</a:t>
            </a:r>
            <a:r>
              <a:rPr lang="zh-CN" altLang="en-US" sz="2000"/>
              <a:t>格式</a:t>
            </a:r>
            <a:r>
              <a:rPr lang="en-US" altLang="zh-CN" sz="2000"/>
              <a:t>, </a:t>
            </a:r>
            <a:r>
              <a:rPr lang="zh-CN" altLang="en-US" sz="2000"/>
              <a:t>这样添加注释的人就可以搜索到</a:t>
            </a:r>
            <a:r>
              <a:rPr lang="en-US" altLang="zh-CN" sz="2000"/>
              <a:t>(</a:t>
            </a:r>
            <a:r>
              <a:rPr lang="zh-CN" altLang="en-US" sz="2000"/>
              <a:t>并可以按需提供更多细节</a:t>
            </a:r>
            <a:r>
              <a:rPr lang="en-US" altLang="zh-CN" sz="2000"/>
              <a:t>). </a:t>
            </a:r>
            <a:r>
              <a:rPr lang="zh-CN" altLang="en-US" sz="2000"/>
              <a:t>写了</a:t>
            </a:r>
            <a:r>
              <a:rPr lang="en-US" altLang="zh-CN" sz="2000"/>
              <a:t>TODO</a:t>
            </a:r>
            <a:r>
              <a:rPr lang="zh-CN" altLang="en-US" sz="2000"/>
              <a:t>注释并不保证写的人会亲自解决问题</a:t>
            </a:r>
            <a:r>
              <a:rPr lang="en-US" altLang="zh-CN" sz="2000"/>
              <a:t>. </a:t>
            </a:r>
            <a:r>
              <a:rPr lang="zh-CN" altLang="en-US" sz="2000"/>
              <a:t>当你写了一个</a:t>
            </a:r>
            <a:r>
              <a:rPr lang="en-US" altLang="zh-CN" sz="2000"/>
              <a:t>TODO, </a:t>
            </a:r>
            <a:r>
              <a:rPr lang="zh-CN" altLang="en-US" sz="2000"/>
              <a:t>请注上你的名字</a:t>
            </a:r>
            <a:r>
              <a:rPr lang="en-US" altLang="zh-CN" sz="2000"/>
              <a:t>.</a:t>
            </a:r>
            <a:endParaRPr lang="zh-CN" altLang="en-US" sz="2000"/>
          </a:p>
        </p:txBody>
      </p:sp>
      <p:sp>
        <p:nvSpPr>
          <p:cNvPr id="11" name="矩形 10"/>
          <p:cNvSpPr/>
          <p:nvPr/>
        </p:nvSpPr>
        <p:spPr>
          <a:xfrm>
            <a:off x="676589" y="2925660"/>
            <a:ext cx="10848870" cy="646331"/>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8000"/>
                </a:solidFill>
                <a:latin typeface="Consolas" panose="020B0609020204030204" pitchFamily="49" charset="0"/>
              </a:rPr>
              <a:t># </a:t>
            </a:r>
            <a:r>
              <a:rPr lang="en-US" altLang="zh-CN">
                <a:solidFill>
                  <a:srgbClr val="0000FF"/>
                </a:solidFill>
                <a:latin typeface="Consolas" panose="020B0609020204030204" pitchFamily="49" charset="0"/>
              </a:rPr>
              <a:t>TODO</a:t>
            </a:r>
            <a:r>
              <a:rPr lang="en-US" altLang="zh-CN">
                <a:solidFill>
                  <a:srgbClr val="008000"/>
                </a:solidFill>
                <a:latin typeface="Consolas" panose="020B0609020204030204" pitchFamily="49" charset="0"/>
              </a:rPr>
              <a:t>(kl@gmail.com): Use a "*" here for string repetition.</a:t>
            </a:r>
            <a:endParaRPr lang="en-US" altLang="zh-CN">
              <a:solidFill>
                <a:srgbClr val="000000"/>
              </a:solidFill>
              <a:latin typeface="Consolas" panose="020B0609020204030204" pitchFamily="49" charset="0"/>
            </a:endParaRPr>
          </a:p>
          <a:p>
            <a:r>
              <a:rPr lang="en-US" altLang="zh-CN">
                <a:solidFill>
                  <a:srgbClr val="008000"/>
                </a:solidFill>
                <a:latin typeface="Consolas" panose="020B0609020204030204" pitchFamily="49" charset="0"/>
              </a:rPr>
              <a:t># </a:t>
            </a:r>
            <a:r>
              <a:rPr lang="en-US" altLang="zh-CN">
                <a:solidFill>
                  <a:srgbClr val="0000FF"/>
                </a:solidFill>
                <a:latin typeface="Consolas" panose="020B0609020204030204" pitchFamily="49" charset="0"/>
              </a:rPr>
              <a:t>TODO</a:t>
            </a:r>
            <a:r>
              <a:rPr lang="en-US" altLang="zh-CN">
                <a:solidFill>
                  <a:srgbClr val="008000"/>
                </a:solidFill>
                <a:latin typeface="Consolas" panose="020B0609020204030204" pitchFamily="49" charset="0"/>
              </a:rPr>
              <a:t>(Zeke) Change this to use relations.</a:t>
            </a:r>
            <a:endParaRPr lang="en-US" altLang="zh-CN" b="0">
              <a:solidFill>
                <a:srgbClr val="000000"/>
              </a:solidFill>
              <a:effectLst/>
              <a:latin typeface="Consolas" panose="020B0609020204030204" pitchFamily="49" charset="0"/>
            </a:endParaRPr>
          </a:p>
        </p:txBody>
      </p:sp>
      <p:sp>
        <p:nvSpPr>
          <p:cNvPr id="12" name="矩形 11"/>
          <p:cNvSpPr/>
          <p:nvPr/>
        </p:nvSpPr>
        <p:spPr>
          <a:xfrm>
            <a:off x="676589" y="3748701"/>
            <a:ext cx="10848870" cy="707886"/>
          </a:xfrm>
          <a:prstGeom prst="rect">
            <a:avLst/>
          </a:prstGeom>
        </p:spPr>
        <p:txBody>
          <a:bodyPr wrap="square">
            <a:spAutoFit/>
          </a:bodyPr>
          <a:lstStyle/>
          <a:p>
            <a:r>
              <a:rPr lang="zh-CN" altLang="en-US" sz="2000"/>
              <a:t>如果你的</a:t>
            </a:r>
            <a:r>
              <a:rPr lang="en-US" altLang="zh-CN" sz="2000"/>
              <a:t>TODO</a:t>
            </a:r>
            <a:r>
              <a:rPr lang="zh-CN" altLang="en-US" sz="2000"/>
              <a:t>是”将来做某事”的形式</a:t>
            </a:r>
            <a:r>
              <a:rPr lang="en-US" altLang="zh-CN" sz="2000"/>
              <a:t>, </a:t>
            </a:r>
            <a:r>
              <a:rPr lang="zh-CN" altLang="en-US" sz="2000"/>
              <a:t>那么请确保你包含了一个指定的日期</a:t>
            </a:r>
            <a:r>
              <a:rPr lang="en-US" altLang="zh-CN" sz="2000"/>
              <a:t>(“2009</a:t>
            </a:r>
            <a:r>
              <a:rPr lang="zh-CN" altLang="en-US" sz="2000"/>
              <a:t>年</a:t>
            </a:r>
            <a:r>
              <a:rPr lang="en-US" altLang="zh-CN" sz="2000"/>
              <a:t>11</a:t>
            </a:r>
            <a:r>
              <a:rPr lang="zh-CN" altLang="en-US" sz="2000"/>
              <a:t>月解决”</a:t>
            </a:r>
            <a:r>
              <a:rPr lang="en-US" altLang="zh-CN" sz="2000"/>
              <a:t>)</a:t>
            </a:r>
            <a:r>
              <a:rPr lang="zh-CN" altLang="en-US" sz="2000"/>
              <a:t>或者一个特定的事件</a:t>
            </a:r>
            <a:r>
              <a:rPr lang="en-US" altLang="zh-CN" sz="2000"/>
              <a:t>(“</a:t>
            </a:r>
            <a:r>
              <a:rPr lang="zh-CN" altLang="en-US" sz="2000"/>
              <a:t>等到所有的客户都可以处理</a:t>
            </a:r>
            <a:r>
              <a:rPr lang="en-US" altLang="zh-CN" sz="2000"/>
              <a:t>XML</a:t>
            </a:r>
            <a:r>
              <a:rPr lang="zh-CN" altLang="en-US" sz="2000"/>
              <a:t>请求就移除这些代码”</a:t>
            </a:r>
            <a:r>
              <a:rPr lang="en-US" altLang="zh-CN" sz="2000"/>
              <a:t>).</a:t>
            </a:r>
            <a:endParaRPr lang="zh-CN" altLang="en-US" sz="200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导入格式</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每个导入应该独占</a:t>
            </a:r>
            <a:r>
              <a:rPr lang="zh-CN" altLang="en-US" sz="2000" smtClean="0">
                <a:solidFill>
                  <a:srgbClr val="404040"/>
                </a:solidFill>
                <a:latin typeface="Lato"/>
              </a:rPr>
              <a:t>一行</a:t>
            </a:r>
            <a:endParaRPr lang="zh-CN" altLang="en-US" sz="2000">
              <a:solidFill>
                <a:srgbClr val="404040"/>
              </a:solidFill>
              <a:latin typeface="Lato"/>
            </a:endParaRPr>
          </a:p>
        </p:txBody>
      </p:sp>
      <p:sp>
        <p:nvSpPr>
          <p:cNvPr id="8" name="矩形 7"/>
          <p:cNvSpPr/>
          <p:nvPr/>
        </p:nvSpPr>
        <p:spPr>
          <a:xfrm>
            <a:off x="676589" y="1564188"/>
            <a:ext cx="10848870" cy="646331"/>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Yes: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os</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sys</a:t>
            </a:r>
            <a:endParaRPr lang="en-US" altLang="zh-CN" b="0">
              <a:solidFill>
                <a:srgbClr val="000000"/>
              </a:solidFill>
              <a:effectLst/>
              <a:latin typeface="Consolas" panose="020B0609020204030204" pitchFamily="49" charset="0"/>
            </a:endParaRPr>
          </a:p>
        </p:txBody>
      </p:sp>
      <p:sp>
        <p:nvSpPr>
          <p:cNvPr id="9" name="矩形 8"/>
          <p:cNvSpPr/>
          <p:nvPr/>
        </p:nvSpPr>
        <p:spPr>
          <a:xfrm>
            <a:off x="676589" y="2419008"/>
            <a:ext cx="10848870" cy="369332"/>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00"/>
                </a:solidFill>
                <a:latin typeface="Consolas" panose="020B0609020204030204" pitchFamily="49" charset="0"/>
              </a:rPr>
              <a:t>No: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os, </a:t>
            </a:r>
            <a:r>
              <a:rPr lang="en-US" altLang="zh-CN" smtClean="0">
                <a:solidFill>
                  <a:srgbClr val="000000"/>
                </a:solidFill>
                <a:latin typeface="Consolas" panose="020B0609020204030204" pitchFamily="49" charset="0"/>
              </a:rPr>
              <a:t>sys</a:t>
            </a:r>
            <a:endParaRPr lang="en-US" altLang="zh-CN">
              <a:solidFill>
                <a:srgbClr val="000000"/>
              </a:solidFill>
              <a:latin typeface="Consolas" panose="020B0609020204030204" pitchFamily="49" charset="0"/>
            </a:endParaRPr>
          </a:p>
        </p:txBody>
      </p:sp>
      <p:sp>
        <p:nvSpPr>
          <p:cNvPr id="10" name="矩形 9"/>
          <p:cNvSpPr/>
          <p:nvPr/>
        </p:nvSpPr>
        <p:spPr>
          <a:xfrm>
            <a:off x="676589" y="2996829"/>
            <a:ext cx="10848870" cy="2246769"/>
          </a:xfrm>
          <a:prstGeom prst="rect">
            <a:avLst/>
          </a:prstGeom>
        </p:spPr>
        <p:txBody>
          <a:bodyPr wrap="square">
            <a:spAutoFit/>
          </a:bodyPr>
          <a:lstStyle/>
          <a:p>
            <a:r>
              <a:rPr lang="zh-CN" altLang="en-US" sz="2000"/>
              <a:t>导入总应该放在文件顶部</a:t>
            </a:r>
            <a:r>
              <a:rPr lang="en-US" altLang="zh-CN" sz="2000"/>
              <a:t>, </a:t>
            </a:r>
            <a:r>
              <a:rPr lang="zh-CN" altLang="en-US" sz="2000"/>
              <a:t>位于模块注释和文档字符串之后</a:t>
            </a:r>
            <a:r>
              <a:rPr lang="en-US" altLang="zh-CN" sz="2000"/>
              <a:t>, </a:t>
            </a:r>
            <a:r>
              <a:rPr lang="zh-CN" altLang="en-US" sz="2000"/>
              <a:t>模块全局变量和常量之前</a:t>
            </a:r>
            <a:r>
              <a:rPr lang="en-US" altLang="zh-CN" sz="2000"/>
              <a:t>. </a:t>
            </a:r>
            <a:r>
              <a:rPr lang="zh-CN" altLang="en-US" sz="2000"/>
              <a:t>导入应该按照从最通用到最不通用的顺序分组</a:t>
            </a:r>
            <a:r>
              <a:rPr lang="en-US" altLang="zh-CN" sz="2000" smtClean="0"/>
              <a:t>:</a:t>
            </a:r>
            <a:endParaRPr lang="en-US" altLang="zh-CN" sz="2000"/>
          </a:p>
          <a:p>
            <a:pPr marL="457200" indent="-457200">
              <a:buFont typeface="+mj-lt"/>
              <a:buAutoNum type="arabicPeriod"/>
            </a:pPr>
            <a:r>
              <a:rPr lang="zh-CN" altLang="en-US" sz="2000"/>
              <a:t>标准库导入</a:t>
            </a:r>
            <a:endParaRPr lang="zh-CN" altLang="en-US" sz="2000"/>
          </a:p>
          <a:p>
            <a:pPr marL="457200" indent="-457200">
              <a:buFont typeface="+mj-lt"/>
              <a:buAutoNum type="arabicPeriod"/>
            </a:pPr>
            <a:r>
              <a:rPr lang="zh-CN" altLang="en-US" sz="2000"/>
              <a:t>第三方库导入</a:t>
            </a:r>
            <a:endParaRPr lang="zh-CN" altLang="en-US" sz="2000"/>
          </a:p>
          <a:p>
            <a:pPr marL="457200" indent="-457200">
              <a:buFont typeface="+mj-lt"/>
              <a:buAutoNum type="arabicPeriod"/>
            </a:pPr>
            <a:r>
              <a:rPr lang="zh-CN" altLang="en-US" sz="2000"/>
              <a:t>应用程序指定导</a:t>
            </a:r>
            <a:r>
              <a:rPr lang="zh-CN" altLang="en-US" sz="2000" smtClean="0"/>
              <a:t>入</a:t>
            </a:r>
            <a:endParaRPr lang="en-US" altLang="zh-CN" sz="2000" smtClean="0"/>
          </a:p>
          <a:p>
            <a:endParaRPr lang="zh-CN" altLang="en-US" sz="2000"/>
          </a:p>
          <a:p>
            <a:r>
              <a:rPr lang="zh-CN" altLang="en-US" sz="2000"/>
              <a:t>每种分组中</a:t>
            </a:r>
            <a:r>
              <a:rPr lang="en-US" altLang="zh-CN" sz="2000"/>
              <a:t>, </a:t>
            </a:r>
            <a:r>
              <a:rPr lang="zh-CN" altLang="en-US" sz="2000"/>
              <a:t>应该根据每个模块的完整包路径按字典序排序</a:t>
            </a:r>
            <a:r>
              <a:rPr lang="en-US" altLang="zh-CN" sz="2000"/>
              <a:t>, </a:t>
            </a:r>
            <a:r>
              <a:rPr lang="zh-CN" altLang="en-US" sz="2000"/>
              <a:t>忽略大小写</a:t>
            </a:r>
            <a:r>
              <a:rPr lang="en-US" altLang="zh-CN" sz="2000"/>
              <a:t>.</a:t>
            </a:r>
            <a:endParaRPr lang="zh-CN" altLang="en-US" sz="2000"/>
          </a:p>
        </p:txBody>
      </p:sp>
      <p:sp>
        <p:nvSpPr>
          <p:cNvPr id="11" name="矩形 10"/>
          <p:cNvSpPr/>
          <p:nvPr/>
        </p:nvSpPr>
        <p:spPr>
          <a:xfrm>
            <a:off x="676589" y="5243598"/>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foo</a:t>
            </a:r>
            <a:endParaRPr lang="en-US" altLang="zh-CN">
              <a:solidFill>
                <a:srgbClr val="000000"/>
              </a:solidFill>
              <a:latin typeface="Consolas" panose="020B0609020204030204" pitchFamily="49" charset="0"/>
            </a:endParaRP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foo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bar</a:t>
            </a:r>
            <a:endParaRPr lang="en-US" altLang="zh-CN">
              <a:solidFill>
                <a:srgbClr val="000000"/>
              </a:solidFill>
              <a:latin typeface="Consolas" panose="020B0609020204030204" pitchFamily="49" charset="0"/>
            </a:endParaRP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foo.bar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baz</a:t>
            </a:r>
            <a:endParaRPr lang="en-US" altLang="zh-CN">
              <a:solidFill>
                <a:srgbClr val="000000"/>
              </a:solidFill>
              <a:latin typeface="Consolas" panose="020B0609020204030204" pitchFamily="49" charset="0"/>
            </a:endParaRP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foo.bar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Quux</a:t>
            </a:r>
            <a:endParaRPr lang="en-US" altLang="zh-CN">
              <a:solidFill>
                <a:srgbClr val="000000"/>
              </a:solidFill>
              <a:latin typeface="Consolas" panose="020B0609020204030204" pitchFamily="49" charset="0"/>
            </a:endParaRP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Foob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ar</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语句</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通常每个语句应该独占</a:t>
            </a:r>
            <a:r>
              <a:rPr lang="zh-CN" altLang="en-US" sz="2000" smtClean="0">
                <a:solidFill>
                  <a:srgbClr val="404040"/>
                </a:solidFill>
                <a:latin typeface="Lato"/>
              </a:rPr>
              <a:t>一行</a:t>
            </a:r>
            <a:endParaRPr lang="zh-CN" altLang="en-US" sz="2000">
              <a:solidFill>
                <a:srgbClr val="404040"/>
              </a:solidFill>
              <a:latin typeface="Lato"/>
            </a:endParaRPr>
          </a:p>
        </p:txBody>
      </p:sp>
      <p:sp>
        <p:nvSpPr>
          <p:cNvPr id="6" name="矩形 5"/>
          <p:cNvSpPr/>
          <p:nvPr/>
        </p:nvSpPr>
        <p:spPr>
          <a:xfrm>
            <a:off x="676589" y="1557235"/>
            <a:ext cx="10848870" cy="707886"/>
          </a:xfrm>
          <a:prstGeom prst="rect">
            <a:avLst/>
          </a:prstGeom>
        </p:spPr>
        <p:txBody>
          <a:bodyPr wrap="square">
            <a:spAutoFit/>
          </a:bodyPr>
          <a:lstStyle/>
          <a:p>
            <a:r>
              <a:rPr lang="zh-CN" altLang="en-US" sz="2000"/>
              <a:t>不过</a:t>
            </a:r>
            <a:r>
              <a:rPr lang="en-US" altLang="zh-CN" sz="2000"/>
              <a:t>, </a:t>
            </a:r>
            <a:r>
              <a:rPr lang="zh-CN" altLang="en-US" sz="2000"/>
              <a:t>如果测试结果与测试语句在一行放得下</a:t>
            </a:r>
            <a:r>
              <a:rPr lang="en-US" altLang="zh-CN" sz="2000"/>
              <a:t>, </a:t>
            </a:r>
            <a:r>
              <a:rPr lang="zh-CN" altLang="en-US" sz="2000"/>
              <a:t>你也可以将它们放在同一行</a:t>
            </a:r>
            <a:r>
              <a:rPr lang="en-US" altLang="zh-CN" sz="2000"/>
              <a:t>. </a:t>
            </a:r>
            <a:r>
              <a:rPr lang="zh-CN" altLang="en-US" sz="2000"/>
              <a:t>如果是</a:t>
            </a:r>
            <a:r>
              <a:rPr lang="en-US" altLang="zh-CN" sz="2000"/>
              <a:t>if</a:t>
            </a:r>
            <a:r>
              <a:rPr lang="zh-CN" altLang="en-US" sz="2000"/>
              <a:t>语句</a:t>
            </a:r>
            <a:r>
              <a:rPr lang="en-US" altLang="zh-CN" sz="2000"/>
              <a:t>, </a:t>
            </a:r>
            <a:r>
              <a:rPr lang="zh-CN" altLang="en-US" sz="2000"/>
              <a:t>只有在没有</a:t>
            </a:r>
            <a:r>
              <a:rPr lang="en-US" altLang="zh-CN" sz="2000"/>
              <a:t>else</a:t>
            </a:r>
            <a:r>
              <a:rPr lang="zh-CN" altLang="en-US" sz="2000"/>
              <a:t>时才能这样做</a:t>
            </a:r>
            <a:r>
              <a:rPr lang="en-US" altLang="zh-CN" sz="2000"/>
              <a:t>. </a:t>
            </a:r>
            <a:r>
              <a:rPr lang="zh-CN" altLang="en-US" sz="2000"/>
              <a:t>特别地</a:t>
            </a:r>
            <a:r>
              <a:rPr lang="en-US" altLang="zh-CN" sz="2000"/>
              <a:t>, </a:t>
            </a:r>
            <a:r>
              <a:rPr lang="zh-CN" altLang="en-US" sz="2000"/>
              <a:t>绝不要对 </a:t>
            </a:r>
            <a:r>
              <a:rPr lang="en-US" altLang="zh-CN" sz="2000"/>
              <a:t>try/except </a:t>
            </a:r>
            <a:r>
              <a:rPr lang="zh-CN" altLang="en-US" sz="2000"/>
              <a:t>这样做</a:t>
            </a:r>
            <a:r>
              <a:rPr lang="en-US" altLang="zh-CN" sz="2000"/>
              <a:t>, </a:t>
            </a:r>
            <a:r>
              <a:rPr lang="zh-CN" altLang="en-US" sz="2000"/>
              <a:t>因为</a:t>
            </a:r>
            <a:r>
              <a:rPr lang="en-US" altLang="zh-CN" sz="2000"/>
              <a:t>try</a:t>
            </a:r>
            <a:r>
              <a:rPr lang="zh-CN" altLang="en-US" sz="2000"/>
              <a:t>和</a:t>
            </a:r>
            <a:r>
              <a:rPr lang="en-US" altLang="zh-CN" sz="2000"/>
              <a:t>except</a:t>
            </a:r>
            <a:r>
              <a:rPr lang="zh-CN" altLang="en-US" sz="2000"/>
              <a:t>不能放在同一行</a:t>
            </a:r>
            <a:r>
              <a:rPr lang="en-US" altLang="zh-CN" sz="2000"/>
              <a:t>.</a:t>
            </a:r>
            <a:endParaRPr lang="zh-CN" altLang="en-US" sz="2000"/>
          </a:p>
        </p:txBody>
      </p:sp>
      <p:sp>
        <p:nvSpPr>
          <p:cNvPr id="8" name="矩形 7"/>
          <p:cNvSpPr/>
          <p:nvPr/>
        </p:nvSpPr>
        <p:spPr>
          <a:xfrm>
            <a:off x="676589" y="2398911"/>
            <a:ext cx="10848870" cy="923330"/>
          </a:xfrm>
          <a:prstGeom prst="rect">
            <a:avLst/>
          </a:prstGeom>
          <a:solidFill>
            <a:schemeClr val="accent4">
              <a:lumMod val="20000"/>
              <a:lumOff val="80000"/>
            </a:schemeClr>
          </a:solidFill>
          <a:ln>
            <a:solidFill>
              <a:srgbClr val="0070C0"/>
            </a:solidFill>
          </a:ln>
        </p:spPr>
        <p:txBody>
          <a:bodyPr wrap="square">
            <a:spAutoFit/>
          </a:bodyPr>
          <a:lstStyle/>
          <a:p>
            <a:r>
              <a:rPr lang="en-US" altLang="zh-CN">
                <a:latin typeface="Consolas" panose="020B0609020204030204" pitchFamily="49" charset="0"/>
              </a:rPr>
              <a:t>Yes:</a:t>
            </a:r>
            <a:endParaRPr lang="en-US" altLang="zh-CN">
              <a:latin typeface="Consolas" panose="020B0609020204030204" pitchFamily="49" charset="0"/>
            </a:endParaRPr>
          </a:p>
          <a:p>
            <a:endParaRPr lang="en-US" altLang="zh-CN">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 bar(foo</a:t>
            </a:r>
            <a:r>
              <a:rPr lang="en-US" altLang="zh-CN" smtClean="0">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p:txBody>
      </p:sp>
      <p:sp>
        <p:nvSpPr>
          <p:cNvPr id="9" name="矩形 8"/>
          <p:cNvSpPr/>
          <p:nvPr/>
        </p:nvSpPr>
        <p:spPr>
          <a:xfrm>
            <a:off x="676589" y="3549496"/>
            <a:ext cx="10848870" cy="3139321"/>
          </a:xfrm>
          <a:prstGeom prst="rect">
            <a:avLst/>
          </a:prstGeom>
          <a:solidFill>
            <a:schemeClr val="accent4">
              <a:lumMod val="20000"/>
              <a:lumOff val="80000"/>
            </a:schemeClr>
          </a:solidFill>
          <a:ln>
            <a:solidFill>
              <a:srgbClr val="0070C0"/>
            </a:solidFill>
          </a:ln>
        </p:spPr>
        <p:txBody>
          <a:bodyPr wrap="square">
            <a:spAutoFit/>
          </a:bodyPr>
          <a:lstStyle/>
          <a:p>
            <a:r>
              <a:rPr lang="en-US" altLang="zh-CN">
                <a:latin typeface="Consolas" panose="020B0609020204030204" pitchFamily="49" charset="0"/>
              </a:rPr>
              <a:t>No</a:t>
            </a:r>
            <a:r>
              <a:rPr lang="en-US" altLang="zh-CN" smtClean="0">
                <a:latin typeface="Consolas" panose="020B0609020204030204" pitchFamily="49" charset="0"/>
              </a:rPr>
              <a:t>:</a:t>
            </a:r>
            <a:endParaRPr lang="en-US" altLang="zh-CN" smtClean="0">
              <a:latin typeface="Consolas" panose="020B0609020204030204" pitchFamily="49" charset="0"/>
            </a:endParaRPr>
          </a:p>
          <a:p>
            <a:endParaRPr lang="en-US" altLang="zh-CN">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foo: bar(foo)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else</a:t>
            </a:r>
            <a:r>
              <a:rPr lang="en-US" altLang="zh-CN">
                <a:solidFill>
                  <a:srgbClr val="000000"/>
                </a:solidFill>
                <a:latin typeface="Consolas" panose="020B0609020204030204" pitchFamily="49" charset="0"/>
              </a:rPr>
              <a:t>:   baz(foo)</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try</a:t>
            </a:r>
            <a:r>
              <a:rPr lang="en-US" altLang="zh-CN">
                <a:solidFill>
                  <a:srgbClr val="000000"/>
                </a:solidFill>
                <a:latin typeface="Consolas" panose="020B0609020204030204" pitchFamily="49" charset="0"/>
              </a:rPr>
              <a:t>:               bar(foo)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except</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ValueError</a:t>
            </a:r>
            <a:r>
              <a:rPr lang="en-US" altLang="zh-CN">
                <a:solidFill>
                  <a:srgbClr val="000000"/>
                </a:solidFill>
                <a:latin typeface="Consolas" panose="020B0609020204030204" pitchFamily="49" charset="0"/>
              </a:rPr>
              <a:t>: baz(foo)</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try</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bar(foo)</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except</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ValueError</a:t>
            </a:r>
            <a:r>
              <a:rPr lang="en-US" altLang="zh-CN">
                <a:solidFill>
                  <a:srgbClr val="000000"/>
                </a:solidFill>
                <a:latin typeface="Consolas" panose="020B0609020204030204" pitchFamily="49" charset="0"/>
              </a:rPr>
              <a:t>: baz(foo</a:t>
            </a:r>
            <a:r>
              <a:rPr lang="en-US" altLang="zh-CN" smtClean="0">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访问控制</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599303" y="955589"/>
            <a:ext cx="10956302" cy="1323439"/>
          </a:xfrm>
          <a:prstGeom prst="rect">
            <a:avLst/>
          </a:prstGeom>
          <a:solidFill>
            <a:srgbClr val="CCFFFF"/>
          </a:solidFill>
          <a:ln>
            <a:solidFill>
              <a:schemeClr val="accent1"/>
            </a:solidFill>
          </a:ln>
        </p:spPr>
        <p:txBody>
          <a:bodyPr wrap="square">
            <a:spAutoFit/>
          </a:bodyPr>
          <a:lstStyle/>
          <a:p>
            <a:r>
              <a:rPr lang="zh-CN" altLang="en-US" sz="2000">
                <a:solidFill>
                  <a:srgbClr val="404040"/>
                </a:solidFill>
                <a:latin typeface="Lato"/>
              </a:rPr>
              <a:t>在</a:t>
            </a:r>
            <a:r>
              <a:rPr lang="en-US" altLang="zh-CN" sz="2000">
                <a:solidFill>
                  <a:srgbClr val="404040"/>
                </a:solidFill>
                <a:latin typeface="Lato"/>
              </a:rPr>
              <a:t>Python</a:t>
            </a:r>
            <a:r>
              <a:rPr lang="zh-CN" altLang="en-US" sz="2000">
                <a:solidFill>
                  <a:srgbClr val="404040"/>
                </a:solidFill>
                <a:latin typeface="Lato"/>
              </a:rPr>
              <a:t>中</a:t>
            </a:r>
            <a:r>
              <a:rPr lang="en-US" altLang="zh-CN" sz="2000">
                <a:solidFill>
                  <a:srgbClr val="404040"/>
                </a:solidFill>
                <a:latin typeface="Lato"/>
              </a:rPr>
              <a:t>, </a:t>
            </a:r>
            <a:r>
              <a:rPr lang="zh-CN" altLang="en-US" sz="2000">
                <a:solidFill>
                  <a:srgbClr val="404040"/>
                </a:solidFill>
                <a:latin typeface="Lato"/>
              </a:rPr>
              <a:t>对于琐碎又不太重要的访问函数</a:t>
            </a:r>
            <a:r>
              <a:rPr lang="en-US" altLang="zh-CN" sz="2000">
                <a:solidFill>
                  <a:srgbClr val="404040"/>
                </a:solidFill>
                <a:latin typeface="Lato"/>
              </a:rPr>
              <a:t>, </a:t>
            </a:r>
            <a:r>
              <a:rPr lang="zh-CN" altLang="en-US" sz="2000">
                <a:solidFill>
                  <a:srgbClr val="404040"/>
                </a:solidFill>
                <a:latin typeface="Lato"/>
              </a:rPr>
              <a:t>你应该直接使用公有变量来取代它们</a:t>
            </a:r>
            <a:r>
              <a:rPr lang="en-US" altLang="zh-CN" sz="2000">
                <a:solidFill>
                  <a:srgbClr val="404040"/>
                </a:solidFill>
                <a:latin typeface="Lato"/>
              </a:rPr>
              <a:t>, </a:t>
            </a:r>
            <a:r>
              <a:rPr lang="zh-CN" altLang="en-US" sz="2000">
                <a:solidFill>
                  <a:srgbClr val="404040"/>
                </a:solidFill>
                <a:latin typeface="Lato"/>
              </a:rPr>
              <a:t>这样可以避免额外的函数调用开销</a:t>
            </a:r>
            <a:r>
              <a:rPr lang="en-US" altLang="zh-CN" sz="2000">
                <a:solidFill>
                  <a:srgbClr val="404040"/>
                </a:solidFill>
                <a:latin typeface="Lato"/>
              </a:rPr>
              <a:t>. </a:t>
            </a:r>
            <a:r>
              <a:rPr lang="zh-CN" altLang="en-US" sz="2000">
                <a:solidFill>
                  <a:srgbClr val="404040"/>
                </a:solidFill>
                <a:latin typeface="Lato"/>
              </a:rPr>
              <a:t>当添加更多功能时</a:t>
            </a:r>
            <a:r>
              <a:rPr lang="en-US" altLang="zh-CN" sz="2000">
                <a:solidFill>
                  <a:srgbClr val="404040"/>
                </a:solidFill>
                <a:latin typeface="Lato"/>
              </a:rPr>
              <a:t>, </a:t>
            </a:r>
            <a:r>
              <a:rPr lang="zh-CN" altLang="en-US" sz="2000">
                <a:solidFill>
                  <a:srgbClr val="404040"/>
                </a:solidFill>
                <a:latin typeface="Lato"/>
              </a:rPr>
              <a:t>你可以用属性</a:t>
            </a:r>
            <a:r>
              <a:rPr lang="en-US" altLang="zh-CN" sz="2000">
                <a:solidFill>
                  <a:srgbClr val="404040"/>
                </a:solidFill>
                <a:latin typeface="Lato"/>
              </a:rPr>
              <a:t>(property)</a:t>
            </a:r>
            <a:r>
              <a:rPr lang="zh-CN" altLang="en-US" sz="2000">
                <a:solidFill>
                  <a:srgbClr val="404040"/>
                </a:solidFill>
                <a:latin typeface="Lato"/>
              </a:rPr>
              <a:t>来保持语法的一致性</a:t>
            </a:r>
            <a:r>
              <a:rPr lang="en-US" altLang="zh-CN" sz="2000">
                <a:solidFill>
                  <a:srgbClr val="404040"/>
                </a:solidFill>
                <a:latin typeface="Lato"/>
              </a:rPr>
              <a:t>.</a:t>
            </a:r>
            <a:endParaRPr lang="en-US" altLang="zh-CN" sz="2000">
              <a:solidFill>
                <a:srgbClr val="404040"/>
              </a:solidFill>
              <a:latin typeface="Lato"/>
            </a:endParaRPr>
          </a:p>
          <a:p>
            <a:r>
              <a:rPr lang="en-US" altLang="zh-CN" sz="2000">
                <a:solidFill>
                  <a:srgbClr val="404040"/>
                </a:solidFill>
                <a:latin typeface="Lato"/>
              </a:rPr>
              <a:t>(</a:t>
            </a:r>
            <a:r>
              <a:rPr lang="zh-CN" altLang="en-US" sz="2000">
                <a:solidFill>
                  <a:srgbClr val="404040"/>
                </a:solidFill>
                <a:latin typeface="Lato"/>
              </a:rPr>
              <a:t>译者注</a:t>
            </a:r>
            <a:r>
              <a:rPr lang="en-US" altLang="zh-CN" sz="2000">
                <a:solidFill>
                  <a:srgbClr val="404040"/>
                </a:solidFill>
                <a:latin typeface="Lato"/>
              </a:rPr>
              <a:t>: </a:t>
            </a:r>
            <a:r>
              <a:rPr lang="zh-CN" altLang="en-US" sz="2000">
                <a:solidFill>
                  <a:srgbClr val="404040"/>
                </a:solidFill>
                <a:latin typeface="Lato"/>
              </a:rPr>
              <a:t>重视封装的面向对象程序员看到这个可能会很反感</a:t>
            </a:r>
            <a:r>
              <a:rPr lang="en-US" altLang="zh-CN" sz="2000">
                <a:solidFill>
                  <a:srgbClr val="404040"/>
                </a:solidFill>
                <a:latin typeface="Lato"/>
              </a:rPr>
              <a:t>, </a:t>
            </a:r>
            <a:r>
              <a:rPr lang="zh-CN" altLang="en-US" sz="2000">
                <a:solidFill>
                  <a:srgbClr val="404040"/>
                </a:solidFill>
                <a:latin typeface="Lato"/>
              </a:rPr>
              <a:t>因为他们一直被教育</a:t>
            </a:r>
            <a:r>
              <a:rPr lang="en-US" altLang="zh-CN" sz="2000">
                <a:solidFill>
                  <a:srgbClr val="404040"/>
                </a:solidFill>
                <a:latin typeface="Lato"/>
              </a:rPr>
              <a:t>: </a:t>
            </a:r>
            <a:r>
              <a:rPr lang="zh-CN" altLang="en-US" sz="2000">
                <a:solidFill>
                  <a:srgbClr val="404040"/>
                </a:solidFill>
                <a:latin typeface="Lato"/>
              </a:rPr>
              <a:t>所有成员变量都必须是私有的</a:t>
            </a:r>
            <a:r>
              <a:rPr lang="en-US" altLang="zh-CN" sz="2000">
                <a:solidFill>
                  <a:srgbClr val="404040"/>
                </a:solidFill>
                <a:latin typeface="Lato"/>
              </a:rPr>
              <a:t>! </a:t>
            </a:r>
            <a:r>
              <a:rPr lang="zh-CN" altLang="en-US" sz="2000">
                <a:solidFill>
                  <a:srgbClr val="404040"/>
                </a:solidFill>
                <a:latin typeface="Lato"/>
              </a:rPr>
              <a:t>其实</a:t>
            </a:r>
            <a:r>
              <a:rPr lang="en-US" altLang="zh-CN" sz="2000">
                <a:solidFill>
                  <a:srgbClr val="404040"/>
                </a:solidFill>
                <a:latin typeface="Lato"/>
              </a:rPr>
              <a:t>, </a:t>
            </a:r>
            <a:r>
              <a:rPr lang="zh-CN" altLang="en-US" sz="2000">
                <a:solidFill>
                  <a:srgbClr val="404040"/>
                </a:solidFill>
                <a:latin typeface="Lato"/>
              </a:rPr>
              <a:t>那真的是有点麻烦啊</a:t>
            </a:r>
            <a:r>
              <a:rPr lang="en-US" altLang="zh-CN" sz="2000">
                <a:solidFill>
                  <a:srgbClr val="404040"/>
                </a:solidFill>
                <a:latin typeface="Lato"/>
              </a:rPr>
              <a:t>. </a:t>
            </a:r>
            <a:r>
              <a:rPr lang="zh-CN" altLang="en-US" sz="2000">
                <a:solidFill>
                  <a:srgbClr val="404040"/>
                </a:solidFill>
                <a:latin typeface="Lato"/>
              </a:rPr>
              <a:t>试着去接受</a:t>
            </a:r>
            <a:r>
              <a:rPr lang="en-US" altLang="zh-CN" sz="2000">
                <a:solidFill>
                  <a:srgbClr val="404040"/>
                </a:solidFill>
                <a:latin typeface="Lato"/>
              </a:rPr>
              <a:t>Pythonic</a:t>
            </a:r>
            <a:r>
              <a:rPr lang="zh-CN" altLang="en-US" sz="2000">
                <a:solidFill>
                  <a:srgbClr val="404040"/>
                </a:solidFill>
                <a:latin typeface="Lato"/>
              </a:rPr>
              <a:t>哲学吧</a:t>
            </a:r>
            <a:r>
              <a:rPr lang="en-US" altLang="zh-CN" sz="2000">
                <a:solidFill>
                  <a:srgbClr val="404040"/>
                </a:solidFill>
                <a:latin typeface="Lato"/>
              </a:rPr>
              <a:t>)</a:t>
            </a:r>
            <a:endParaRPr lang="en-US" altLang="zh-CN" sz="2000" b="0" i="0">
              <a:solidFill>
                <a:srgbClr val="404040"/>
              </a:solidFill>
              <a:effectLst/>
              <a:latin typeface="Lato"/>
            </a:endParaRPr>
          </a:p>
        </p:txBody>
      </p:sp>
      <p:sp>
        <p:nvSpPr>
          <p:cNvPr id="5" name="矩形 4"/>
          <p:cNvSpPr/>
          <p:nvPr/>
        </p:nvSpPr>
        <p:spPr>
          <a:xfrm>
            <a:off x="599303" y="2702562"/>
            <a:ext cx="10956302" cy="1323439"/>
          </a:xfrm>
          <a:prstGeom prst="rect">
            <a:avLst/>
          </a:prstGeom>
        </p:spPr>
        <p:txBody>
          <a:bodyPr wrap="square">
            <a:spAutoFit/>
          </a:bodyPr>
          <a:lstStyle/>
          <a:p>
            <a:r>
              <a:rPr lang="zh-CN" altLang="en-US" sz="2000"/>
              <a:t>另一方面</a:t>
            </a:r>
            <a:r>
              <a:rPr lang="en-US" altLang="zh-CN" sz="2000"/>
              <a:t>, </a:t>
            </a:r>
            <a:r>
              <a:rPr lang="zh-CN" altLang="en-US" sz="2000"/>
              <a:t>如果访问更复杂</a:t>
            </a:r>
            <a:r>
              <a:rPr lang="en-US" altLang="zh-CN" sz="2000"/>
              <a:t>, </a:t>
            </a:r>
            <a:r>
              <a:rPr lang="zh-CN" altLang="en-US" sz="2000"/>
              <a:t>或者变量的访问开销很显著</a:t>
            </a:r>
            <a:r>
              <a:rPr lang="en-US" altLang="zh-CN" sz="2000"/>
              <a:t>, </a:t>
            </a:r>
            <a:r>
              <a:rPr lang="zh-CN" altLang="en-US" sz="2000"/>
              <a:t>那么你应该使用像 </a:t>
            </a:r>
            <a:r>
              <a:rPr lang="en-US" altLang="zh-CN" sz="2000"/>
              <a:t>get_foo() </a:t>
            </a:r>
            <a:r>
              <a:rPr lang="zh-CN" altLang="en-US" sz="2000"/>
              <a:t>和 </a:t>
            </a:r>
            <a:r>
              <a:rPr lang="en-US" altLang="zh-CN" sz="2000"/>
              <a:t>set_foo() </a:t>
            </a:r>
            <a:r>
              <a:rPr lang="zh-CN" altLang="en-US" sz="2000"/>
              <a:t>这样的函数调用</a:t>
            </a:r>
            <a:r>
              <a:rPr lang="en-US" altLang="zh-CN" sz="2000"/>
              <a:t>. </a:t>
            </a:r>
            <a:r>
              <a:rPr lang="zh-CN" altLang="en-US" sz="2000"/>
              <a:t>如果之前的代码行为允许通过属性</a:t>
            </a:r>
            <a:r>
              <a:rPr lang="en-US" altLang="zh-CN" sz="2000"/>
              <a:t>(property)</a:t>
            </a:r>
            <a:r>
              <a:rPr lang="zh-CN" altLang="en-US" sz="2000"/>
              <a:t>访问 </a:t>
            </a:r>
            <a:r>
              <a:rPr lang="en-US" altLang="zh-CN" sz="2000"/>
              <a:t>, </a:t>
            </a:r>
            <a:r>
              <a:rPr lang="zh-CN" altLang="en-US" sz="2000"/>
              <a:t>那么就不要将新的访问函数与属性绑定</a:t>
            </a:r>
            <a:r>
              <a:rPr lang="en-US" altLang="zh-CN" sz="2000"/>
              <a:t>. </a:t>
            </a:r>
            <a:r>
              <a:rPr lang="zh-CN" altLang="en-US" sz="2000"/>
              <a:t>这样</a:t>
            </a:r>
            <a:r>
              <a:rPr lang="en-US" altLang="zh-CN" sz="2000"/>
              <a:t>, </a:t>
            </a:r>
            <a:r>
              <a:rPr lang="zh-CN" altLang="en-US" sz="2000"/>
              <a:t>任何试图通过老方法访问变量的代码就没法运行</a:t>
            </a:r>
            <a:r>
              <a:rPr lang="en-US" altLang="zh-CN" sz="2000"/>
              <a:t>, </a:t>
            </a:r>
            <a:r>
              <a:rPr lang="zh-CN" altLang="en-US" sz="2000"/>
              <a:t>使用者也就会意识到复杂性发生了变化</a:t>
            </a:r>
            <a:r>
              <a:rPr lang="en-US" altLang="zh-CN" sz="2000"/>
              <a:t>.</a:t>
            </a:r>
            <a:endParaRPr lang="zh-CN" altLang="en-US" sz="200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命名</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707886"/>
          </a:xfrm>
          <a:prstGeom prst="rect">
            <a:avLst/>
          </a:prstGeom>
          <a:solidFill>
            <a:srgbClr val="CCFFFF"/>
          </a:solidFill>
          <a:ln>
            <a:solidFill>
              <a:srgbClr val="0070C0"/>
            </a:solidFill>
          </a:ln>
        </p:spPr>
        <p:txBody>
          <a:bodyPr wrap="square">
            <a:spAutoFit/>
          </a:bodyPr>
          <a:lstStyle/>
          <a:p>
            <a:r>
              <a:rPr lang="en-US" altLang="zh-CN" sz="2000">
                <a:solidFill>
                  <a:srgbClr val="404040"/>
                </a:solidFill>
                <a:latin typeface="Lato"/>
              </a:rPr>
              <a:t>module_name, package_name, ClassName, method_name, ExceptionName, function_name, GLOBAL_VAR_NAME, instance_var_name, function_parameter_name, local_var_name</a:t>
            </a:r>
            <a:r>
              <a:rPr lang="en-US" altLang="zh-CN" sz="2000" smtClean="0">
                <a:solidFill>
                  <a:srgbClr val="404040"/>
                </a:solidFill>
                <a:latin typeface="Lato"/>
              </a:rPr>
              <a:t>.</a:t>
            </a:r>
            <a:endParaRPr lang="en-US" altLang="zh-CN" sz="2000">
              <a:solidFill>
                <a:srgbClr val="404040"/>
              </a:solidFill>
              <a:latin typeface="Lato"/>
            </a:endParaRPr>
          </a:p>
        </p:txBody>
      </p:sp>
      <p:sp>
        <p:nvSpPr>
          <p:cNvPr id="6" name="矩形 5"/>
          <p:cNvSpPr/>
          <p:nvPr/>
        </p:nvSpPr>
        <p:spPr>
          <a:xfrm>
            <a:off x="676589" y="1777056"/>
            <a:ext cx="10848870" cy="5016758"/>
          </a:xfrm>
          <a:prstGeom prst="rect">
            <a:avLst/>
          </a:prstGeom>
        </p:spPr>
        <p:txBody>
          <a:bodyPr wrap="square">
            <a:spAutoFit/>
          </a:bodyPr>
          <a:lstStyle/>
          <a:p>
            <a:r>
              <a:rPr lang="zh-CN" altLang="en-US" sz="2000" b="1"/>
              <a:t>应该避免的名称</a:t>
            </a:r>
            <a:endParaRPr lang="zh-CN" altLang="en-US" sz="2000" b="1"/>
          </a:p>
          <a:p>
            <a:endParaRPr lang="zh-CN" altLang="en-US" sz="2000"/>
          </a:p>
          <a:p>
            <a:pPr marL="457200" indent="-457200">
              <a:buFont typeface="+mj-lt"/>
              <a:buAutoNum type="arabicPeriod"/>
            </a:pPr>
            <a:r>
              <a:rPr lang="zh-CN" altLang="en-US" sz="2000"/>
              <a:t>单字符名称</a:t>
            </a:r>
            <a:r>
              <a:rPr lang="en-US" altLang="zh-CN" sz="2000"/>
              <a:t>, </a:t>
            </a:r>
            <a:r>
              <a:rPr lang="zh-CN" altLang="en-US" sz="2000"/>
              <a:t>除了计数器和迭代器</a:t>
            </a:r>
            <a:r>
              <a:rPr lang="en-US" altLang="zh-CN" sz="2000"/>
              <a:t>.</a:t>
            </a:r>
            <a:endParaRPr lang="en-US" altLang="zh-CN" sz="2000"/>
          </a:p>
          <a:p>
            <a:pPr marL="457200" indent="-457200">
              <a:buFont typeface="+mj-lt"/>
              <a:buAutoNum type="arabicPeriod"/>
            </a:pPr>
            <a:r>
              <a:rPr lang="zh-CN" altLang="en-US" sz="2000"/>
              <a:t>包</a:t>
            </a:r>
            <a:r>
              <a:rPr lang="en-US" altLang="zh-CN" sz="2000"/>
              <a:t>/</a:t>
            </a:r>
            <a:r>
              <a:rPr lang="zh-CN" altLang="en-US" sz="2000"/>
              <a:t>模块名中的连字符</a:t>
            </a:r>
            <a:r>
              <a:rPr lang="en-US" altLang="zh-CN" sz="2000"/>
              <a:t>(-)</a:t>
            </a:r>
            <a:endParaRPr lang="en-US" altLang="zh-CN" sz="2000"/>
          </a:p>
          <a:p>
            <a:pPr marL="457200" indent="-457200">
              <a:buFont typeface="+mj-lt"/>
              <a:buAutoNum type="arabicPeriod"/>
            </a:pPr>
            <a:r>
              <a:rPr lang="zh-CN" altLang="en-US" sz="2000"/>
              <a:t>双下划线开头并结尾的名称</a:t>
            </a:r>
            <a:r>
              <a:rPr lang="en-US" altLang="zh-CN" sz="2000"/>
              <a:t>(Python</a:t>
            </a:r>
            <a:r>
              <a:rPr lang="zh-CN" altLang="en-US" sz="2000"/>
              <a:t>保留</a:t>
            </a:r>
            <a:r>
              <a:rPr lang="en-US" altLang="zh-CN" sz="2000"/>
              <a:t>, </a:t>
            </a:r>
            <a:r>
              <a:rPr lang="zh-CN" altLang="en-US" sz="2000"/>
              <a:t>例如</a:t>
            </a:r>
            <a:r>
              <a:rPr lang="en-US" altLang="zh-CN" sz="2000"/>
              <a:t>__init</a:t>
            </a:r>
            <a:r>
              <a:rPr lang="en-US" altLang="zh-CN" sz="2000" smtClean="0"/>
              <a:t>__)</a:t>
            </a:r>
            <a:endParaRPr lang="en-US" altLang="zh-CN" sz="2000" smtClean="0"/>
          </a:p>
          <a:p>
            <a:endParaRPr lang="en-US" altLang="zh-CN" sz="2000"/>
          </a:p>
          <a:p>
            <a:r>
              <a:rPr lang="zh-CN" altLang="en-US" sz="2000" b="1"/>
              <a:t>命名约定</a:t>
            </a:r>
            <a:endParaRPr lang="zh-CN" altLang="en-US" sz="2000" b="1"/>
          </a:p>
          <a:p>
            <a:endParaRPr lang="zh-CN" altLang="en-US" sz="2000"/>
          </a:p>
          <a:p>
            <a:pPr marL="457200" indent="-457200">
              <a:buFont typeface="+mj-lt"/>
              <a:buAutoNum type="arabicPeriod"/>
            </a:pPr>
            <a:r>
              <a:rPr lang="zh-CN" altLang="en-US" sz="2000"/>
              <a:t>所谓”内部</a:t>
            </a:r>
            <a:r>
              <a:rPr lang="en-US" altLang="zh-CN" sz="2000"/>
              <a:t>(Internal)”</a:t>
            </a:r>
            <a:r>
              <a:rPr lang="zh-CN" altLang="en-US" sz="2000"/>
              <a:t>表示仅模块内可用</a:t>
            </a:r>
            <a:r>
              <a:rPr lang="en-US" altLang="zh-CN" sz="2000"/>
              <a:t>, </a:t>
            </a:r>
            <a:r>
              <a:rPr lang="zh-CN" altLang="en-US" sz="2000"/>
              <a:t>或者</a:t>
            </a:r>
            <a:r>
              <a:rPr lang="en-US" altLang="zh-CN" sz="2000"/>
              <a:t>, </a:t>
            </a:r>
            <a:r>
              <a:rPr lang="zh-CN" altLang="en-US" sz="2000"/>
              <a:t>在类内是保护或私有的</a:t>
            </a:r>
            <a:r>
              <a:rPr lang="en-US" altLang="zh-CN" sz="2000"/>
              <a:t>.</a:t>
            </a:r>
            <a:endParaRPr lang="en-US" altLang="zh-CN" sz="2000"/>
          </a:p>
          <a:p>
            <a:pPr marL="457200" indent="-457200">
              <a:buFont typeface="+mj-lt"/>
              <a:buAutoNum type="arabicPeriod"/>
            </a:pPr>
            <a:r>
              <a:rPr lang="zh-CN" altLang="en-US" sz="2000"/>
              <a:t>用单下划线</a:t>
            </a:r>
            <a:r>
              <a:rPr lang="en-US" altLang="zh-CN" sz="2000"/>
              <a:t>(_)</a:t>
            </a:r>
            <a:r>
              <a:rPr lang="zh-CN" altLang="en-US" sz="2000"/>
              <a:t>开头表示模块变量或函数是</a:t>
            </a:r>
            <a:r>
              <a:rPr lang="en-US" altLang="zh-CN" sz="2000"/>
              <a:t>protected</a:t>
            </a:r>
            <a:r>
              <a:rPr lang="zh-CN" altLang="en-US" sz="2000"/>
              <a:t>的</a:t>
            </a:r>
            <a:r>
              <a:rPr lang="en-US" altLang="zh-CN" sz="2000"/>
              <a:t>(</a:t>
            </a:r>
            <a:r>
              <a:rPr lang="zh-CN" altLang="en-US" sz="2000"/>
              <a:t>使用</a:t>
            </a:r>
            <a:r>
              <a:rPr lang="en-US" altLang="zh-CN" sz="2000"/>
              <a:t>from module import *</a:t>
            </a:r>
            <a:r>
              <a:rPr lang="zh-CN" altLang="en-US" sz="2000"/>
              <a:t>时不会包含</a:t>
            </a:r>
            <a:r>
              <a:rPr lang="en-US" altLang="zh-CN" sz="2000"/>
              <a:t>).</a:t>
            </a:r>
            <a:endParaRPr lang="en-US" altLang="zh-CN" sz="2000"/>
          </a:p>
          <a:p>
            <a:pPr marL="457200" indent="-457200">
              <a:buFont typeface="+mj-lt"/>
              <a:buAutoNum type="arabicPeriod"/>
            </a:pPr>
            <a:r>
              <a:rPr lang="zh-CN" altLang="en-US" sz="2000"/>
              <a:t>用双下划线</a:t>
            </a:r>
            <a:r>
              <a:rPr lang="en-US" altLang="zh-CN" sz="2000"/>
              <a:t>(__)</a:t>
            </a:r>
            <a:r>
              <a:rPr lang="zh-CN" altLang="en-US" sz="2000"/>
              <a:t>开头的实例变量或方法表示类内私有</a:t>
            </a:r>
            <a:r>
              <a:rPr lang="en-US" altLang="zh-CN" sz="2000"/>
              <a:t>.</a:t>
            </a:r>
            <a:endParaRPr lang="en-US" altLang="zh-CN" sz="2000"/>
          </a:p>
          <a:p>
            <a:pPr marL="457200" indent="-457200">
              <a:buFont typeface="+mj-lt"/>
              <a:buAutoNum type="arabicPeriod"/>
            </a:pPr>
            <a:r>
              <a:rPr lang="zh-CN" altLang="en-US" sz="2000"/>
              <a:t>将相关的类和顶级函数放在同一个模块里</a:t>
            </a:r>
            <a:r>
              <a:rPr lang="en-US" altLang="zh-CN" sz="2000"/>
              <a:t>. </a:t>
            </a:r>
            <a:r>
              <a:rPr lang="zh-CN" altLang="en-US" sz="2000"/>
              <a:t>不像</a:t>
            </a:r>
            <a:r>
              <a:rPr lang="en-US" altLang="zh-CN" sz="2000"/>
              <a:t>Java, </a:t>
            </a:r>
            <a:r>
              <a:rPr lang="zh-CN" altLang="en-US" sz="2000"/>
              <a:t>没必要限制一个类一个模块</a:t>
            </a:r>
            <a:r>
              <a:rPr lang="en-US" altLang="zh-CN" sz="2000"/>
              <a:t>.</a:t>
            </a:r>
            <a:endParaRPr lang="en-US" altLang="zh-CN" sz="2000"/>
          </a:p>
          <a:p>
            <a:pPr marL="457200" indent="-457200">
              <a:buFont typeface="+mj-lt"/>
              <a:buAutoNum type="arabicPeriod"/>
            </a:pPr>
            <a:r>
              <a:rPr lang="zh-CN" altLang="en-US" sz="2000"/>
              <a:t>对类名使用大写字母开头的单词</a:t>
            </a:r>
            <a:r>
              <a:rPr lang="en-US" altLang="zh-CN" sz="2000"/>
              <a:t>(</a:t>
            </a:r>
            <a:r>
              <a:rPr lang="zh-CN" altLang="en-US" sz="2000"/>
              <a:t>如</a:t>
            </a:r>
            <a:r>
              <a:rPr lang="en-US" altLang="zh-CN" sz="2000"/>
              <a:t>CapWords, </a:t>
            </a:r>
            <a:r>
              <a:rPr lang="zh-CN" altLang="en-US" sz="2000"/>
              <a:t>即</a:t>
            </a:r>
            <a:r>
              <a:rPr lang="en-US" altLang="zh-CN" sz="2000"/>
              <a:t>Pascal</a:t>
            </a:r>
            <a:r>
              <a:rPr lang="zh-CN" altLang="en-US" sz="2000"/>
              <a:t>风格</a:t>
            </a:r>
            <a:r>
              <a:rPr lang="en-US" altLang="zh-CN" sz="2000"/>
              <a:t>), </a:t>
            </a:r>
            <a:r>
              <a:rPr lang="zh-CN" altLang="en-US" sz="2000"/>
              <a:t>但是模块名应该用小写加下划线的方式</a:t>
            </a:r>
            <a:r>
              <a:rPr lang="en-US" altLang="zh-CN" sz="2000"/>
              <a:t>(</a:t>
            </a:r>
            <a:r>
              <a:rPr lang="zh-CN" altLang="en-US" sz="2000"/>
              <a:t>如</a:t>
            </a:r>
            <a:r>
              <a:rPr lang="en-US" altLang="zh-CN" sz="2000"/>
              <a:t>lower_with_under.py). </a:t>
            </a:r>
            <a:r>
              <a:rPr lang="zh-CN" altLang="en-US" sz="2000"/>
              <a:t>尽管已经有很多现存的模块使用类似于</a:t>
            </a:r>
            <a:r>
              <a:rPr lang="en-US" altLang="zh-CN" sz="2000"/>
              <a:t>CapWords.py</a:t>
            </a:r>
            <a:r>
              <a:rPr lang="zh-CN" altLang="en-US" sz="2000"/>
              <a:t>这样的命名</a:t>
            </a:r>
            <a:r>
              <a:rPr lang="en-US" altLang="zh-CN" sz="2000"/>
              <a:t>, </a:t>
            </a:r>
            <a:r>
              <a:rPr lang="zh-CN" altLang="en-US" sz="2000"/>
              <a:t>但现在已经不鼓励这样做</a:t>
            </a:r>
            <a:r>
              <a:rPr lang="en-US" altLang="zh-CN" sz="2000"/>
              <a:t>, </a:t>
            </a:r>
            <a:r>
              <a:rPr lang="zh-CN" altLang="en-US" sz="2000"/>
              <a:t>因为如果模块名碰巧和类名一致</a:t>
            </a:r>
            <a:r>
              <a:rPr lang="en-US" altLang="zh-CN" sz="2000"/>
              <a:t>, </a:t>
            </a:r>
            <a:r>
              <a:rPr lang="zh-CN" altLang="en-US" sz="2000"/>
              <a:t>这会让人困扰</a:t>
            </a:r>
            <a:r>
              <a:rPr lang="en-US" altLang="zh-CN" sz="2000"/>
              <a:t>.</a:t>
            </a:r>
            <a:endParaRPr lang="zh-CN" altLang="en-US" sz="20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Python</a:t>
            </a:r>
            <a:r>
              <a:rPr lang="zh-CN" altLang="en-US" smtClean="0"/>
              <a:t>之父</a:t>
            </a:r>
            <a:r>
              <a:rPr lang="en-US" altLang="zh-CN" smtClean="0"/>
              <a:t>Guido</a:t>
            </a:r>
            <a:r>
              <a:rPr lang="zh-CN" altLang="en-US" smtClean="0"/>
              <a:t>推荐的规范</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graphicFrame>
        <p:nvGraphicFramePr>
          <p:cNvPr id="5" name="表格 4"/>
          <p:cNvGraphicFramePr>
            <a:graphicFrameLocks noGrp="1"/>
          </p:cNvGraphicFramePr>
          <p:nvPr/>
        </p:nvGraphicFramePr>
        <p:xfrm>
          <a:off x="599303" y="955589"/>
          <a:ext cx="10627497" cy="5488920"/>
        </p:xfrm>
        <a:graphic>
          <a:graphicData uri="http://schemas.openxmlformats.org/drawingml/2006/table">
            <a:tbl>
              <a:tblPr>
                <a:tableStyleId>{5940675A-B579-460E-94D1-54222C63F5DA}</a:tableStyleId>
              </a:tblPr>
              <a:tblGrid>
                <a:gridCol w="3542499"/>
                <a:gridCol w="3542499"/>
                <a:gridCol w="3542499"/>
              </a:tblGrid>
              <a:tr h="384636">
                <a:tc>
                  <a:txBody>
                    <a:bodyPr/>
                    <a:lstStyle/>
                    <a:p>
                      <a:r>
                        <a:rPr lang="en-US" sz="1800" b="1">
                          <a:effectLst/>
                        </a:rPr>
                        <a:t>Type</a:t>
                      </a:r>
                      <a:endParaRPr lang="en-US" sz="1800" b="1">
                        <a:effectLst/>
                      </a:endParaRPr>
                    </a:p>
                  </a:txBody>
                  <a:tcPr marL="137370" marR="137370" marT="68685" marB="68685" anchor="ctr">
                    <a:solidFill>
                      <a:srgbClr val="CCFFCC"/>
                    </a:solidFill>
                  </a:tcPr>
                </a:tc>
                <a:tc>
                  <a:txBody>
                    <a:bodyPr/>
                    <a:lstStyle/>
                    <a:p>
                      <a:r>
                        <a:rPr lang="en-US" sz="1800" b="1">
                          <a:effectLst/>
                        </a:rPr>
                        <a:t>Public</a:t>
                      </a:r>
                      <a:endParaRPr lang="en-US" sz="1800" b="1">
                        <a:effectLst/>
                      </a:endParaRPr>
                    </a:p>
                  </a:txBody>
                  <a:tcPr marL="137370" marR="137370" marT="68685" marB="68685" anchor="ctr">
                    <a:solidFill>
                      <a:srgbClr val="CCFFCC"/>
                    </a:solidFill>
                  </a:tcPr>
                </a:tc>
                <a:tc>
                  <a:txBody>
                    <a:bodyPr/>
                    <a:lstStyle/>
                    <a:p>
                      <a:r>
                        <a:rPr lang="en-US" sz="1800" b="1">
                          <a:effectLst/>
                        </a:rPr>
                        <a:t>Internal</a:t>
                      </a:r>
                      <a:endParaRPr lang="en-US" sz="1800" b="1">
                        <a:effectLst/>
                      </a:endParaRPr>
                    </a:p>
                  </a:txBody>
                  <a:tcPr marL="137370" marR="137370" marT="68685" marB="68685" anchor="ctr">
                    <a:solidFill>
                      <a:srgbClr val="CCFFCC"/>
                    </a:solidFill>
                  </a:tcPr>
                </a:tc>
              </a:tr>
              <a:tr h="384636">
                <a:tc>
                  <a:txBody>
                    <a:bodyPr/>
                    <a:lstStyle/>
                    <a:p>
                      <a:pPr fontAlgn="ctr"/>
                      <a:r>
                        <a:rPr lang="en-US" sz="1800">
                          <a:effectLst/>
                        </a:rPr>
                        <a:t>Modules</a:t>
                      </a:r>
                      <a:endParaRPr lang="en-US" sz="1800">
                        <a:effectLst/>
                      </a:endParaRPr>
                    </a:p>
                  </a:txBody>
                  <a:tcPr marL="137370" marR="137370" marT="68685" marB="68685" anchor="ctr"/>
                </a:tc>
                <a:tc>
                  <a:txBody>
                    <a:bodyPr/>
                    <a:lstStyle/>
                    <a:p>
                      <a:pPr fontAlgn="ctr"/>
                      <a:r>
                        <a:rPr lang="en-US" sz="1800">
                          <a:effectLst/>
                        </a:rPr>
                        <a:t>lower_with_under</a:t>
                      </a:r>
                      <a:endParaRPr lang="en-US" sz="1800">
                        <a:effectLst/>
                      </a:endParaRPr>
                    </a:p>
                  </a:txBody>
                  <a:tcPr marL="137370" marR="137370" marT="68685" marB="68685" anchor="ctr"/>
                </a:tc>
                <a:tc>
                  <a:txBody>
                    <a:bodyPr/>
                    <a:lstStyle/>
                    <a:p>
                      <a:pPr fontAlgn="ctr"/>
                      <a:r>
                        <a:rPr lang="en-US" sz="1800">
                          <a:effectLst/>
                        </a:rPr>
                        <a:t>_lower_with_under</a:t>
                      </a:r>
                      <a:endParaRPr lang="en-US" sz="1800">
                        <a:effectLst/>
                      </a:endParaRPr>
                    </a:p>
                  </a:txBody>
                  <a:tcPr marL="137370" marR="137370" marT="68685" marB="68685" anchor="ctr"/>
                </a:tc>
              </a:tr>
              <a:tr h="384636">
                <a:tc>
                  <a:txBody>
                    <a:bodyPr/>
                    <a:lstStyle/>
                    <a:p>
                      <a:pPr fontAlgn="ctr"/>
                      <a:r>
                        <a:rPr lang="en-US" sz="1800">
                          <a:effectLst/>
                        </a:rPr>
                        <a:t>Packages</a:t>
                      </a:r>
                      <a:endParaRPr lang="en-US" sz="1800">
                        <a:effectLst/>
                      </a:endParaRPr>
                    </a:p>
                  </a:txBody>
                  <a:tcPr marL="137370" marR="137370" marT="68685" marB="68685" anchor="ctr"/>
                </a:tc>
                <a:tc>
                  <a:txBody>
                    <a:bodyPr/>
                    <a:lstStyle/>
                    <a:p>
                      <a:pPr fontAlgn="ctr"/>
                      <a:r>
                        <a:rPr lang="en-US" sz="1800">
                          <a:effectLst/>
                        </a:rPr>
                        <a:t>lower_with_under</a:t>
                      </a:r>
                      <a:endParaRPr lang="en-US" sz="1800">
                        <a:effectLst/>
                      </a:endParaRPr>
                    </a:p>
                  </a:txBody>
                  <a:tcPr marL="137370" marR="137370" marT="68685" marB="68685" anchor="ctr"/>
                </a:tc>
                <a:tc>
                  <a:txBody>
                    <a:bodyPr/>
                    <a:lstStyle/>
                    <a:p>
                      <a:pPr fontAlgn="ctr"/>
                      <a:r>
                        <a:rPr lang="zh-CN" altLang="en-US" sz="1800">
                          <a:effectLst/>
                        </a:rPr>
                        <a:t> </a:t>
                      </a:r>
                      <a:endParaRPr lang="zh-CN" altLang="en-US" sz="1800">
                        <a:effectLst/>
                      </a:endParaRPr>
                    </a:p>
                  </a:txBody>
                  <a:tcPr marL="137370" marR="137370" marT="68685" marB="68685" anchor="ctr"/>
                </a:tc>
              </a:tr>
              <a:tr h="384636">
                <a:tc>
                  <a:txBody>
                    <a:bodyPr/>
                    <a:lstStyle/>
                    <a:p>
                      <a:pPr fontAlgn="ctr"/>
                      <a:r>
                        <a:rPr lang="en-US" sz="1800">
                          <a:effectLst/>
                        </a:rPr>
                        <a:t>Classes</a:t>
                      </a:r>
                      <a:endParaRPr lang="en-US" sz="1800">
                        <a:effectLst/>
                      </a:endParaRPr>
                    </a:p>
                  </a:txBody>
                  <a:tcPr marL="137370" marR="137370" marT="68685" marB="68685" anchor="ctr"/>
                </a:tc>
                <a:tc>
                  <a:txBody>
                    <a:bodyPr/>
                    <a:lstStyle/>
                    <a:p>
                      <a:pPr fontAlgn="ctr"/>
                      <a:r>
                        <a:rPr lang="en-US" sz="1800">
                          <a:effectLst/>
                        </a:rPr>
                        <a:t>CapWords</a:t>
                      </a:r>
                      <a:endParaRPr lang="en-US" sz="1800">
                        <a:effectLst/>
                      </a:endParaRPr>
                    </a:p>
                  </a:txBody>
                  <a:tcPr marL="137370" marR="137370" marT="68685" marB="68685" anchor="ctr"/>
                </a:tc>
                <a:tc>
                  <a:txBody>
                    <a:bodyPr/>
                    <a:lstStyle/>
                    <a:p>
                      <a:pPr fontAlgn="ctr"/>
                      <a:r>
                        <a:rPr lang="en-US" sz="1800">
                          <a:effectLst/>
                        </a:rPr>
                        <a:t>_CapWords</a:t>
                      </a:r>
                      <a:endParaRPr lang="en-US" sz="1800">
                        <a:effectLst/>
                      </a:endParaRPr>
                    </a:p>
                  </a:txBody>
                  <a:tcPr marL="137370" marR="137370" marT="68685" marB="68685" anchor="ctr"/>
                </a:tc>
              </a:tr>
              <a:tr h="384636">
                <a:tc>
                  <a:txBody>
                    <a:bodyPr/>
                    <a:lstStyle/>
                    <a:p>
                      <a:pPr fontAlgn="ctr"/>
                      <a:r>
                        <a:rPr lang="en-US" sz="1800">
                          <a:effectLst/>
                        </a:rPr>
                        <a:t>Exceptions</a:t>
                      </a:r>
                      <a:endParaRPr lang="en-US" sz="1800">
                        <a:effectLst/>
                      </a:endParaRPr>
                    </a:p>
                  </a:txBody>
                  <a:tcPr marL="137370" marR="137370" marT="68685" marB="68685" anchor="ctr"/>
                </a:tc>
                <a:tc>
                  <a:txBody>
                    <a:bodyPr/>
                    <a:lstStyle/>
                    <a:p>
                      <a:pPr fontAlgn="ctr"/>
                      <a:r>
                        <a:rPr lang="en-US" sz="1800">
                          <a:effectLst/>
                        </a:rPr>
                        <a:t>CapWords</a:t>
                      </a:r>
                      <a:endParaRPr lang="en-US" sz="1800">
                        <a:effectLst/>
                      </a:endParaRPr>
                    </a:p>
                  </a:txBody>
                  <a:tcPr marL="137370" marR="137370" marT="68685" marB="68685" anchor="ctr"/>
                </a:tc>
                <a:tc>
                  <a:txBody>
                    <a:bodyPr/>
                    <a:lstStyle/>
                    <a:p>
                      <a:pPr fontAlgn="ctr"/>
                      <a:r>
                        <a:rPr lang="zh-CN" altLang="en-US" sz="1800">
                          <a:effectLst/>
                        </a:rPr>
                        <a:t> </a:t>
                      </a:r>
                      <a:endParaRPr lang="zh-CN" altLang="en-US" sz="1800">
                        <a:effectLst/>
                      </a:endParaRPr>
                    </a:p>
                  </a:txBody>
                  <a:tcPr marL="137370" marR="137370" marT="68685" marB="68685" anchor="ctr"/>
                </a:tc>
              </a:tr>
              <a:tr h="384636">
                <a:tc>
                  <a:txBody>
                    <a:bodyPr/>
                    <a:lstStyle/>
                    <a:p>
                      <a:pPr fontAlgn="ctr"/>
                      <a:r>
                        <a:rPr lang="en-US" sz="1800">
                          <a:effectLst/>
                        </a:rPr>
                        <a:t>Functions</a:t>
                      </a:r>
                      <a:endParaRPr lang="en-US" sz="1800">
                        <a:effectLst/>
                      </a:endParaRPr>
                    </a:p>
                  </a:txBody>
                  <a:tcPr marL="137370" marR="137370" marT="68685" marB="68685" anchor="ctr"/>
                </a:tc>
                <a:tc>
                  <a:txBody>
                    <a:bodyPr/>
                    <a:lstStyle/>
                    <a:p>
                      <a:pPr fontAlgn="ctr"/>
                      <a:r>
                        <a:rPr lang="en-US" sz="1800">
                          <a:effectLst/>
                        </a:rPr>
                        <a:t>lower_with_under()</a:t>
                      </a:r>
                      <a:endParaRPr lang="en-US" sz="1800">
                        <a:effectLst/>
                      </a:endParaRPr>
                    </a:p>
                  </a:txBody>
                  <a:tcPr marL="137370" marR="137370" marT="68685" marB="68685" anchor="ctr"/>
                </a:tc>
                <a:tc>
                  <a:txBody>
                    <a:bodyPr/>
                    <a:lstStyle/>
                    <a:p>
                      <a:pPr fontAlgn="ctr"/>
                      <a:r>
                        <a:rPr lang="en-US" sz="1800">
                          <a:effectLst/>
                        </a:rPr>
                        <a:t>_lower_with_under()</a:t>
                      </a:r>
                      <a:endParaRPr lang="en-US" sz="1800">
                        <a:effectLst/>
                      </a:endParaRPr>
                    </a:p>
                  </a:txBody>
                  <a:tcPr marL="137370" marR="137370" marT="68685" marB="68685" anchor="ctr"/>
                </a:tc>
              </a:tr>
              <a:tr h="384636">
                <a:tc>
                  <a:txBody>
                    <a:bodyPr/>
                    <a:lstStyle/>
                    <a:p>
                      <a:pPr fontAlgn="ctr"/>
                      <a:r>
                        <a:rPr lang="en-US" sz="1800">
                          <a:effectLst/>
                        </a:rPr>
                        <a:t>Global/Class Constants</a:t>
                      </a:r>
                      <a:endParaRPr lang="en-US" sz="1800">
                        <a:effectLst/>
                      </a:endParaRPr>
                    </a:p>
                  </a:txBody>
                  <a:tcPr marL="137370" marR="137370" marT="68685" marB="68685" anchor="ctr"/>
                </a:tc>
                <a:tc>
                  <a:txBody>
                    <a:bodyPr/>
                    <a:lstStyle/>
                    <a:p>
                      <a:pPr fontAlgn="ctr"/>
                      <a:r>
                        <a:rPr lang="en-US" sz="1800">
                          <a:effectLst/>
                        </a:rPr>
                        <a:t>CAPS_WITH_UNDER</a:t>
                      </a:r>
                      <a:endParaRPr lang="en-US" sz="1800">
                        <a:effectLst/>
                      </a:endParaRPr>
                    </a:p>
                  </a:txBody>
                  <a:tcPr marL="137370" marR="137370" marT="68685" marB="68685" anchor="ctr"/>
                </a:tc>
                <a:tc>
                  <a:txBody>
                    <a:bodyPr/>
                    <a:lstStyle/>
                    <a:p>
                      <a:pPr fontAlgn="ctr"/>
                      <a:r>
                        <a:rPr lang="en-US" sz="1800">
                          <a:effectLst/>
                        </a:rPr>
                        <a:t>_CAPS_WITH_UNDER</a:t>
                      </a:r>
                      <a:endParaRPr lang="en-US" sz="1800">
                        <a:effectLst/>
                      </a:endParaRPr>
                    </a:p>
                  </a:txBody>
                  <a:tcPr marL="137370" marR="137370" marT="68685" marB="68685" anchor="ctr"/>
                </a:tc>
              </a:tr>
              <a:tr h="384636">
                <a:tc>
                  <a:txBody>
                    <a:bodyPr/>
                    <a:lstStyle/>
                    <a:p>
                      <a:pPr fontAlgn="ctr"/>
                      <a:r>
                        <a:rPr lang="en-US" sz="1800">
                          <a:effectLst/>
                        </a:rPr>
                        <a:t>Global/Class Variables</a:t>
                      </a:r>
                      <a:endParaRPr lang="en-US" sz="1800">
                        <a:effectLst/>
                      </a:endParaRPr>
                    </a:p>
                  </a:txBody>
                  <a:tcPr marL="137370" marR="137370" marT="68685" marB="68685" anchor="ctr"/>
                </a:tc>
                <a:tc>
                  <a:txBody>
                    <a:bodyPr/>
                    <a:lstStyle/>
                    <a:p>
                      <a:pPr fontAlgn="ctr"/>
                      <a:r>
                        <a:rPr lang="en-US" sz="1800">
                          <a:effectLst/>
                        </a:rPr>
                        <a:t>lower_with_under</a:t>
                      </a:r>
                      <a:endParaRPr lang="en-US" sz="1800">
                        <a:effectLst/>
                      </a:endParaRPr>
                    </a:p>
                  </a:txBody>
                  <a:tcPr marL="137370" marR="137370" marT="68685" marB="68685" anchor="ctr"/>
                </a:tc>
                <a:tc>
                  <a:txBody>
                    <a:bodyPr/>
                    <a:lstStyle/>
                    <a:p>
                      <a:pPr fontAlgn="ctr"/>
                      <a:r>
                        <a:rPr lang="en-US" sz="1800">
                          <a:effectLst/>
                        </a:rPr>
                        <a:t>_lower_with_under</a:t>
                      </a:r>
                      <a:endParaRPr lang="en-US" sz="1800">
                        <a:effectLst/>
                      </a:endParaRPr>
                    </a:p>
                  </a:txBody>
                  <a:tcPr marL="137370" marR="137370" marT="68685" marB="68685" anchor="ctr"/>
                </a:tc>
              </a:tr>
              <a:tr h="631902">
                <a:tc>
                  <a:txBody>
                    <a:bodyPr/>
                    <a:lstStyle/>
                    <a:p>
                      <a:pPr fontAlgn="ctr"/>
                      <a:r>
                        <a:rPr lang="en-US" sz="1800">
                          <a:effectLst/>
                        </a:rPr>
                        <a:t>Instance Variables</a:t>
                      </a:r>
                      <a:endParaRPr lang="en-US" sz="1800">
                        <a:effectLst/>
                      </a:endParaRPr>
                    </a:p>
                  </a:txBody>
                  <a:tcPr marL="137370" marR="137370" marT="68685" marB="68685" anchor="ctr"/>
                </a:tc>
                <a:tc>
                  <a:txBody>
                    <a:bodyPr/>
                    <a:lstStyle/>
                    <a:p>
                      <a:pPr fontAlgn="ctr"/>
                      <a:r>
                        <a:rPr lang="en-US" sz="1800">
                          <a:effectLst/>
                        </a:rPr>
                        <a:t>lower_with_under</a:t>
                      </a:r>
                      <a:endParaRPr lang="en-US" sz="1800">
                        <a:effectLst/>
                      </a:endParaRPr>
                    </a:p>
                  </a:txBody>
                  <a:tcPr marL="137370" marR="137370" marT="68685" marB="68685" anchor="ctr"/>
                </a:tc>
                <a:tc>
                  <a:txBody>
                    <a:bodyPr/>
                    <a:lstStyle/>
                    <a:p>
                      <a:pPr fontAlgn="ctr"/>
                      <a:r>
                        <a:rPr lang="en-US" sz="1800">
                          <a:effectLst/>
                        </a:rPr>
                        <a:t>_lower_with_under (protected) or __lower_with_under (private)</a:t>
                      </a:r>
                      <a:endParaRPr lang="en-US" sz="1800">
                        <a:effectLst/>
                      </a:endParaRPr>
                    </a:p>
                  </a:txBody>
                  <a:tcPr marL="137370" marR="137370" marT="68685" marB="68685" anchor="ctr"/>
                </a:tc>
              </a:tr>
              <a:tr h="631902">
                <a:tc>
                  <a:txBody>
                    <a:bodyPr/>
                    <a:lstStyle/>
                    <a:p>
                      <a:pPr fontAlgn="ctr"/>
                      <a:r>
                        <a:rPr lang="en-US" sz="1800">
                          <a:effectLst/>
                        </a:rPr>
                        <a:t>Method Names</a:t>
                      </a:r>
                      <a:endParaRPr lang="en-US" sz="1800">
                        <a:effectLst/>
                      </a:endParaRPr>
                    </a:p>
                  </a:txBody>
                  <a:tcPr marL="137370" marR="137370" marT="68685" marB="68685" anchor="ctr"/>
                </a:tc>
                <a:tc>
                  <a:txBody>
                    <a:bodyPr/>
                    <a:lstStyle/>
                    <a:p>
                      <a:pPr fontAlgn="ctr"/>
                      <a:r>
                        <a:rPr lang="en-US" sz="1800">
                          <a:effectLst/>
                        </a:rPr>
                        <a:t>lower_with_under()</a:t>
                      </a:r>
                      <a:endParaRPr lang="en-US" sz="1800">
                        <a:effectLst/>
                      </a:endParaRPr>
                    </a:p>
                  </a:txBody>
                  <a:tcPr marL="137370" marR="137370" marT="68685" marB="68685" anchor="ctr"/>
                </a:tc>
                <a:tc>
                  <a:txBody>
                    <a:bodyPr/>
                    <a:lstStyle/>
                    <a:p>
                      <a:pPr fontAlgn="ctr"/>
                      <a:r>
                        <a:rPr lang="en-US" sz="1800">
                          <a:effectLst/>
                        </a:rPr>
                        <a:t>_lower_with_under() (protected) or __lower_with_under() (private)</a:t>
                      </a:r>
                      <a:endParaRPr lang="en-US" sz="1800">
                        <a:effectLst/>
                      </a:endParaRPr>
                    </a:p>
                  </a:txBody>
                  <a:tcPr marL="137370" marR="137370" marT="68685" marB="68685" anchor="ctr"/>
                </a:tc>
              </a:tr>
              <a:tr h="384636">
                <a:tc>
                  <a:txBody>
                    <a:bodyPr/>
                    <a:lstStyle/>
                    <a:p>
                      <a:pPr fontAlgn="ctr"/>
                      <a:r>
                        <a:rPr lang="en-US" sz="1800">
                          <a:effectLst/>
                        </a:rPr>
                        <a:t>Function/Method Parameters</a:t>
                      </a:r>
                      <a:endParaRPr lang="en-US" sz="1800">
                        <a:effectLst/>
                      </a:endParaRPr>
                    </a:p>
                  </a:txBody>
                  <a:tcPr marL="137370" marR="137370" marT="68685" marB="68685" anchor="ctr"/>
                </a:tc>
                <a:tc>
                  <a:txBody>
                    <a:bodyPr/>
                    <a:lstStyle/>
                    <a:p>
                      <a:pPr fontAlgn="ctr"/>
                      <a:r>
                        <a:rPr lang="en-US" sz="1800">
                          <a:effectLst/>
                        </a:rPr>
                        <a:t>lower_with_under</a:t>
                      </a:r>
                      <a:endParaRPr lang="en-US" sz="1800">
                        <a:effectLst/>
                      </a:endParaRPr>
                    </a:p>
                  </a:txBody>
                  <a:tcPr marL="137370" marR="137370" marT="68685" marB="68685" anchor="ctr"/>
                </a:tc>
                <a:tc>
                  <a:txBody>
                    <a:bodyPr/>
                    <a:lstStyle/>
                    <a:p>
                      <a:pPr fontAlgn="ctr"/>
                      <a:r>
                        <a:rPr lang="zh-CN" altLang="en-US" sz="1800">
                          <a:effectLst/>
                        </a:rPr>
                        <a:t> </a:t>
                      </a:r>
                      <a:endParaRPr lang="zh-CN" altLang="en-US" sz="1800">
                        <a:effectLst/>
                      </a:endParaRPr>
                    </a:p>
                  </a:txBody>
                  <a:tcPr marL="137370" marR="137370" marT="68685" marB="68685" anchor="ctr"/>
                </a:tc>
              </a:tr>
              <a:tr h="384636">
                <a:tc>
                  <a:txBody>
                    <a:bodyPr/>
                    <a:lstStyle/>
                    <a:p>
                      <a:pPr fontAlgn="ctr"/>
                      <a:r>
                        <a:rPr lang="en-US" sz="1800">
                          <a:effectLst/>
                        </a:rPr>
                        <a:t>Local Variables</a:t>
                      </a:r>
                      <a:endParaRPr lang="en-US" sz="1800">
                        <a:effectLst/>
                      </a:endParaRPr>
                    </a:p>
                  </a:txBody>
                  <a:tcPr marL="137370" marR="137370" marT="68685" marB="68685" anchor="ctr"/>
                </a:tc>
                <a:tc>
                  <a:txBody>
                    <a:bodyPr/>
                    <a:lstStyle/>
                    <a:p>
                      <a:pPr fontAlgn="ctr"/>
                      <a:r>
                        <a:rPr lang="en-US" sz="1800">
                          <a:effectLst/>
                        </a:rPr>
                        <a:t>lower_with_under</a:t>
                      </a:r>
                      <a:endParaRPr lang="en-US" sz="1800">
                        <a:effectLst/>
                      </a:endParaRPr>
                    </a:p>
                  </a:txBody>
                  <a:tcPr marL="137370" marR="137370" marT="68685" marB="68685" anchor="ctr"/>
                </a:tc>
                <a:tc>
                  <a:txBody>
                    <a:bodyPr/>
                    <a:lstStyle/>
                    <a:p>
                      <a:pPr fontAlgn="ctr"/>
                      <a:r>
                        <a:rPr lang="zh-CN" altLang="en-US" sz="1800">
                          <a:effectLst/>
                        </a:rPr>
                        <a:t> </a:t>
                      </a:r>
                      <a:endParaRPr lang="zh-CN" altLang="en-US" sz="1800">
                        <a:effectLst/>
                      </a:endParaRPr>
                    </a:p>
                  </a:txBody>
                  <a:tcPr marL="137370" marR="137370" marT="68685" marB="68685" anchor="ct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Main</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707886"/>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即使是一个打算被用作脚本的文件</a:t>
            </a:r>
            <a:r>
              <a:rPr lang="en-US" altLang="zh-CN" sz="2000">
                <a:solidFill>
                  <a:srgbClr val="404040"/>
                </a:solidFill>
                <a:latin typeface="Lato"/>
              </a:rPr>
              <a:t>, </a:t>
            </a:r>
            <a:r>
              <a:rPr lang="zh-CN" altLang="en-US" sz="2000">
                <a:solidFill>
                  <a:srgbClr val="404040"/>
                </a:solidFill>
                <a:latin typeface="Lato"/>
              </a:rPr>
              <a:t>也应该是可导入的</a:t>
            </a:r>
            <a:r>
              <a:rPr lang="en-US" altLang="zh-CN" sz="2000">
                <a:solidFill>
                  <a:srgbClr val="404040"/>
                </a:solidFill>
                <a:latin typeface="Lato"/>
              </a:rPr>
              <a:t>. </a:t>
            </a:r>
            <a:r>
              <a:rPr lang="zh-CN" altLang="en-US" sz="2000">
                <a:solidFill>
                  <a:srgbClr val="404040"/>
                </a:solidFill>
                <a:latin typeface="Lato"/>
              </a:rPr>
              <a:t>并且简单的导入不应该导致这个脚本的主功能</a:t>
            </a:r>
            <a:r>
              <a:rPr lang="en-US" altLang="zh-CN" sz="2000">
                <a:solidFill>
                  <a:srgbClr val="404040"/>
                </a:solidFill>
                <a:latin typeface="Lato"/>
              </a:rPr>
              <a:t>(main functionality)</a:t>
            </a:r>
            <a:r>
              <a:rPr lang="zh-CN" altLang="en-US" sz="2000">
                <a:solidFill>
                  <a:srgbClr val="404040"/>
                </a:solidFill>
                <a:latin typeface="Lato"/>
              </a:rPr>
              <a:t>被执行</a:t>
            </a:r>
            <a:r>
              <a:rPr lang="en-US" altLang="zh-CN" sz="2000">
                <a:solidFill>
                  <a:srgbClr val="404040"/>
                </a:solidFill>
                <a:latin typeface="Lato"/>
              </a:rPr>
              <a:t>, </a:t>
            </a:r>
            <a:r>
              <a:rPr lang="zh-CN" altLang="en-US" sz="2000">
                <a:solidFill>
                  <a:srgbClr val="404040"/>
                </a:solidFill>
                <a:latin typeface="Lato"/>
              </a:rPr>
              <a:t>这是一种副作用</a:t>
            </a:r>
            <a:r>
              <a:rPr lang="en-US" altLang="zh-CN" sz="2000">
                <a:solidFill>
                  <a:srgbClr val="404040"/>
                </a:solidFill>
                <a:latin typeface="Lato"/>
              </a:rPr>
              <a:t>. </a:t>
            </a:r>
            <a:r>
              <a:rPr lang="zh-CN" altLang="en-US" sz="2000">
                <a:solidFill>
                  <a:srgbClr val="404040"/>
                </a:solidFill>
                <a:latin typeface="Lato"/>
              </a:rPr>
              <a:t>主功能应该放在一个</a:t>
            </a:r>
            <a:r>
              <a:rPr lang="en-US" altLang="zh-CN" sz="2000">
                <a:solidFill>
                  <a:srgbClr val="404040"/>
                </a:solidFill>
                <a:latin typeface="Lato"/>
              </a:rPr>
              <a:t>main()</a:t>
            </a:r>
            <a:r>
              <a:rPr lang="zh-CN" altLang="en-US" sz="2000">
                <a:solidFill>
                  <a:srgbClr val="404040"/>
                </a:solidFill>
                <a:latin typeface="Lato"/>
              </a:rPr>
              <a:t>函数中</a:t>
            </a:r>
            <a:r>
              <a:rPr lang="en-US" altLang="zh-CN" sz="2000" smtClean="0">
                <a:solidFill>
                  <a:srgbClr val="404040"/>
                </a:solidFill>
                <a:latin typeface="Lato"/>
              </a:rPr>
              <a:t>.</a:t>
            </a:r>
            <a:endParaRPr lang="en-US" altLang="zh-CN" sz="2000">
              <a:solidFill>
                <a:srgbClr val="404040"/>
              </a:solidFill>
              <a:latin typeface="Lato"/>
            </a:endParaRPr>
          </a:p>
        </p:txBody>
      </p:sp>
      <p:sp>
        <p:nvSpPr>
          <p:cNvPr id="6" name="矩形 5"/>
          <p:cNvSpPr/>
          <p:nvPr/>
        </p:nvSpPr>
        <p:spPr>
          <a:xfrm>
            <a:off x="676589" y="1898599"/>
            <a:ext cx="10848870" cy="707886"/>
          </a:xfrm>
          <a:prstGeom prst="rect">
            <a:avLst/>
          </a:prstGeom>
        </p:spPr>
        <p:txBody>
          <a:bodyPr wrap="square">
            <a:spAutoFit/>
          </a:bodyPr>
          <a:lstStyle/>
          <a:p>
            <a:r>
              <a:rPr lang="zh-CN" altLang="en-US" sz="2000"/>
              <a:t>在</a:t>
            </a:r>
            <a:r>
              <a:rPr lang="en-US" altLang="zh-CN" sz="2000"/>
              <a:t>Python</a:t>
            </a:r>
            <a:r>
              <a:rPr lang="zh-CN" altLang="en-US" sz="2000"/>
              <a:t>中</a:t>
            </a:r>
            <a:r>
              <a:rPr lang="en-US" altLang="zh-CN" sz="2000"/>
              <a:t>, pydoc</a:t>
            </a:r>
            <a:r>
              <a:rPr lang="zh-CN" altLang="en-US" sz="2000"/>
              <a:t>以及单元测试要求模块必须是可导入的</a:t>
            </a:r>
            <a:r>
              <a:rPr lang="en-US" altLang="zh-CN" sz="2000"/>
              <a:t>. </a:t>
            </a:r>
            <a:r>
              <a:rPr lang="zh-CN" altLang="en-US" sz="2000"/>
              <a:t>你的代码应该在执行主程序前总是检查 </a:t>
            </a:r>
            <a:r>
              <a:rPr lang="en-US" altLang="zh-CN" sz="2000"/>
              <a:t>if __name__ == '__main__' , </a:t>
            </a:r>
            <a:r>
              <a:rPr lang="zh-CN" altLang="en-US" sz="2000"/>
              <a:t>这样当模块被导入时主程序就不会被执行</a:t>
            </a:r>
            <a:r>
              <a:rPr lang="en-US" altLang="zh-CN" sz="2000"/>
              <a:t>.</a:t>
            </a:r>
            <a:endParaRPr lang="zh-CN" altLang="en-US" sz="2000"/>
          </a:p>
        </p:txBody>
      </p:sp>
      <p:sp>
        <p:nvSpPr>
          <p:cNvPr id="9" name="矩形 8"/>
          <p:cNvSpPr/>
          <p:nvPr/>
        </p:nvSpPr>
        <p:spPr>
          <a:xfrm>
            <a:off x="676589" y="2841609"/>
            <a:ext cx="108488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00FF"/>
                </a:solidFill>
                <a:latin typeface="Consolas" panose="020B0609020204030204" pitchFamily="49" charset="0"/>
              </a:rPr>
              <a:t>def</a:t>
            </a:r>
            <a:r>
              <a:rPr lang="en-US" altLang="zh-CN">
                <a:solidFill>
                  <a:srgbClr val="000000"/>
                </a:solidFill>
                <a:latin typeface="Consolas" panose="020B0609020204030204" pitchFamily="49" charset="0"/>
              </a:rPr>
              <a:t> </a:t>
            </a:r>
            <a:r>
              <a:rPr lang="en-US" altLang="zh-CN">
                <a:solidFill>
                  <a:srgbClr val="795E26"/>
                </a:solidFill>
                <a:latin typeface="Consolas" panose="020B0609020204030204" pitchFamily="49" charset="0"/>
              </a:rPr>
              <a:t>main</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AF00DB"/>
                </a:solidFill>
                <a:latin typeface="Consolas" panose="020B0609020204030204" pitchFamily="49" charset="0"/>
              </a:rPr>
              <a:t>if</a:t>
            </a:r>
            <a:r>
              <a:rPr lang="en-US" altLang="zh-CN">
                <a:solidFill>
                  <a:srgbClr val="000000"/>
                </a:solidFill>
                <a:latin typeface="Consolas" panose="020B0609020204030204" pitchFamily="49" charset="0"/>
              </a:rPr>
              <a:t> </a:t>
            </a:r>
            <a:r>
              <a:rPr lang="en-US" altLang="zh-CN">
                <a:solidFill>
                  <a:srgbClr val="001080"/>
                </a:solidFill>
                <a:latin typeface="Consolas" panose="020B0609020204030204" pitchFamily="49" charset="0"/>
              </a:rPr>
              <a:t>__name__</a:t>
            </a:r>
            <a:r>
              <a:rPr lang="en-US" altLang="zh-CN">
                <a:solidFill>
                  <a:srgbClr val="000000"/>
                </a:solidFill>
                <a:latin typeface="Consolas" panose="020B0609020204030204" pitchFamily="49" charset="0"/>
              </a:rPr>
              <a:t> == </a:t>
            </a:r>
            <a:r>
              <a:rPr lang="en-US" altLang="zh-CN">
                <a:solidFill>
                  <a:srgbClr val="A31515"/>
                </a:solidFill>
                <a:latin typeface="Consolas" panose="020B0609020204030204" pitchFamily="49" charset="0"/>
              </a:rPr>
              <a:t>'__main__'</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r>
              <a:rPr lang="en-US" altLang="zh-CN">
                <a:solidFill>
                  <a:srgbClr val="000000"/>
                </a:solidFill>
                <a:latin typeface="Consolas" panose="020B0609020204030204" pitchFamily="49" charset="0"/>
              </a:rPr>
              <a:t>    main()</a:t>
            </a:r>
            <a:endParaRPr lang="en-US" altLang="zh-CN" b="0">
              <a:solidFill>
                <a:srgbClr val="000000"/>
              </a:solidFill>
              <a:effectLst/>
              <a:latin typeface="Consolas" panose="020B0609020204030204" pitchFamily="49" charset="0"/>
            </a:endParaRPr>
          </a:p>
        </p:txBody>
      </p:sp>
      <p:sp>
        <p:nvSpPr>
          <p:cNvPr id="10" name="矩形 9"/>
          <p:cNvSpPr/>
          <p:nvPr/>
        </p:nvSpPr>
        <p:spPr>
          <a:xfrm>
            <a:off x="676589" y="4554061"/>
            <a:ext cx="10848870" cy="707886"/>
          </a:xfrm>
          <a:prstGeom prst="rect">
            <a:avLst/>
          </a:prstGeom>
        </p:spPr>
        <p:txBody>
          <a:bodyPr wrap="square">
            <a:spAutoFit/>
          </a:bodyPr>
          <a:lstStyle/>
          <a:p>
            <a:r>
              <a:rPr lang="zh-CN" altLang="en-US" sz="2000"/>
              <a:t>所有的顶级代码在模块导入时都会被执行</a:t>
            </a:r>
            <a:r>
              <a:rPr lang="en-US" altLang="zh-CN" sz="2000"/>
              <a:t>. </a:t>
            </a:r>
            <a:r>
              <a:rPr lang="zh-CN" altLang="en-US" sz="2000"/>
              <a:t>要小心不要去调用函数</a:t>
            </a:r>
            <a:r>
              <a:rPr lang="en-US" altLang="zh-CN" sz="2000"/>
              <a:t>, </a:t>
            </a:r>
            <a:r>
              <a:rPr lang="zh-CN" altLang="en-US" sz="2000"/>
              <a:t>创建对象</a:t>
            </a:r>
            <a:r>
              <a:rPr lang="en-US" altLang="zh-CN" sz="2000"/>
              <a:t>, </a:t>
            </a:r>
            <a:r>
              <a:rPr lang="zh-CN" altLang="en-US" sz="2000"/>
              <a:t>或者执行那些不应该在使用</a:t>
            </a:r>
            <a:r>
              <a:rPr lang="en-US" altLang="zh-CN" sz="2000"/>
              <a:t>pydoc</a:t>
            </a:r>
            <a:r>
              <a:rPr lang="zh-CN" altLang="en-US" sz="2000"/>
              <a:t>时执行的操作</a:t>
            </a:r>
            <a:r>
              <a:rPr lang="en-US" altLang="zh-CN" sz="2000"/>
              <a:t>.</a:t>
            </a:r>
            <a:endParaRPr lang="zh-CN" altLang="en-US" sz="20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包</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使用模块的全路径名来导入每个</a:t>
            </a:r>
            <a:r>
              <a:rPr lang="zh-CN" altLang="en-US" sz="2000" smtClean="0">
                <a:solidFill>
                  <a:srgbClr val="404040"/>
                </a:solidFill>
                <a:latin typeface="Lato"/>
              </a:rPr>
              <a:t>模块</a:t>
            </a:r>
            <a:endParaRPr lang="zh-CN" altLang="en-US" sz="2000">
              <a:solidFill>
                <a:srgbClr val="404040"/>
              </a:solidFill>
              <a:latin typeface="Lato"/>
            </a:endParaRPr>
          </a:p>
        </p:txBody>
      </p:sp>
      <p:sp>
        <p:nvSpPr>
          <p:cNvPr id="10" name="矩形 9"/>
          <p:cNvSpPr/>
          <p:nvPr/>
        </p:nvSpPr>
        <p:spPr>
          <a:xfrm>
            <a:off x="676589" y="1402014"/>
            <a:ext cx="10848870" cy="3170099"/>
          </a:xfrm>
          <a:prstGeom prst="rect">
            <a:avLst/>
          </a:prstGeom>
        </p:spPr>
        <p:txBody>
          <a:bodyPr wrap="square">
            <a:spAutoFit/>
          </a:bodyPr>
          <a:lstStyle/>
          <a:p>
            <a:r>
              <a:rPr lang="zh-CN" altLang="en-US" sz="2000" b="1"/>
              <a:t>优点</a:t>
            </a:r>
            <a:r>
              <a:rPr lang="en-US" altLang="zh-CN" sz="2000" b="1"/>
              <a:t>:</a:t>
            </a:r>
            <a:endParaRPr lang="en-US" altLang="zh-CN" sz="2000" b="1"/>
          </a:p>
          <a:p>
            <a:pPr lvl="1"/>
            <a:r>
              <a:rPr lang="zh-CN" altLang="en-US" sz="2000"/>
              <a:t>避免模块名冲突</a:t>
            </a:r>
            <a:r>
              <a:rPr lang="en-US" altLang="zh-CN" sz="2000"/>
              <a:t>. </a:t>
            </a:r>
            <a:r>
              <a:rPr lang="zh-CN" altLang="en-US" sz="2000"/>
              <a:t>查找包更容易</a:t>
            </a:r>
            <a:r>
              <a:rPr lang="en-US" altLang="zh-CN" sz="2000"/>
              <a:t>.</a:t>
            </a:r>
            <a:endParaRPr lang="en-US" altLang="zh-CN" sz="2000"/>
          </a:p>
          <a:p>
            <a:endParaRPr lang="en-US" altLang="zh-CN" sz="2000" smtClean="0"/>
          </a:p>
          <a:p>
            <a:r>
              <a:rPr lang="zh-CN" altLang="en-US" sz="2000" b="1" smtClean="0"/>
              <a:t>缺点</a:t>
            </a:r>
            <a:r>
              <a:rPr lang="en-US" altLang="zh-CN" sz="2000" b="1"/>
              <a:t>:</a:t>
            </a:r>
            <a:endParaRPr lang="en-US" altLang="zh-CN" sz="2000" b="1"/>
          </a:p>
          <a:p>
            <a:pPr lvl="1"/>
            <a:r>
              <a:rPr lang="zh-CN" altLang="en-US" sz="2000"/>
              <a:t>部署代码变难</a:t>
            </a:r>
            <a:r>
              <a:rPr lang="en-US" altLang="zh-CN" sz="2000"/>
              <a:t>, </a:t>
            </a:r>
            <a:r>
              <a:rPr lang="zh-CN" altLang="en-US" sz="2000"/>
              <a:t>因为你必须复制包层次</a:t>
            </a:r>
            <a:r>
              <a:rPr lang="en-US" altLang="zh-CN" sz="2000"/>
              <a:t>.</a:t>
            </a:r>
            <a:endParaRPr lang="en-US" altLang="zh-CN" sz="2000"/>
          </a:p>
          <a:p>
            <a:endParaRPr lang="en-US" altLang="zh-CN" sz="2000" smtClean="0"/>
          </a:p>
          <a:p>
            <a:r>
              <a:rPr lang="zh-CN" altLang="en-US" sz="2000" b="1" smtClean="0"/>
              <a:t>结论</a:t>
            </a:r>
            <a:r>
              <a:rPr lang="en-US" altLang="zh-CN" sz="2000" b="1"/>
              <a:t>:</a:t>
            </a:r>
            <a:endParaRPr lang="en-US" altLang="zh-CN" sz="2000" b="1"/>
          </a:p>
          <a:p>
            <a:pPr lvl="1"/>
            <a:r>
              <a:rPr lang="zh-CN" altLang="en-US" sz="2000"/>
              <a:t>所有的新代码都应该用完整包名来导入每个模块</a:t>
            </a:r>
            <a:r>
              <a:rPr lang="en-US" altLang="zh-CN" sz="2000"/>
              <a:t>.</a:t>
            </a:r>
            <a:endParaRPr lang="en-US" altLang="zh-CN" sz="2000"/>
          </a:p>
          <a:p>
            <a:pPr lvl="1"/>
            <a:endParaRPr lang="en-US" altLang="zh-CN" sz="2000"/>
          </a:p>
          <a:p>
            <a:pPr lvl="1"/>
            <a:r>
              <a:rPr lang="zh-CN" altLang="en-US" sz="2000"/>
              <a:t>应该像下面这样导入</a:t>
            </a:r>
            <a:r>
              <a:rPr lang="en-US" altLang="zh-CN" sz="2000"/>
              <a:t>:</a:t>
            </a:r>
            <a:endParaRPr lang="en-US" altLang="zh-CN" sz="2000"/>
          </a:p>
        </p:txBody>
      </p:sp>
      <p:sp>
        <p:nvSpPr>
          <p:cNvPr id="6" name="矩形 5"/>
          <p:cNvSpPr/>
          <p:nvPr/>
        </p:nvSpPr>
        <p:spPr>
          <a:xfrm>
            <a:off x="689289" y="4861113"/>
            <a:ext cx="10836170"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a:solidFill>
                  <a:srgbClr val="008000"/>
                </a:solidFill>
                <a:latin typeface="Consolas" panose="020B0609020204030204" pitchFamily="49" charset="0"/>
              </a:rPr>
              <a:t># Reference in code with complete name.</a:t>
            </a:r>
            <a:endParaRPr lang="en-US" altLang="zh-CN">
              <a:solidFill>
                <a:srgbClr val="000000"/>
              </a:solidFill>
              <a:latin typeface="Consolas" panose="020B0609020204030204" pitchFamily="49" charset="0"/>
            </a:endParaRPr>
          </a:p>
          <a:p>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sound.effects.echo</a:t>
            </a:r>
            <a:endParaRPr lang="en-US" altLang="zh-CN">
              <a:solidFill>
                <a:srgbClr val="000000"/>
              </a:solidFill>
              <a:latin typeface="Consolas" panose="020B0609020204030204" pitchFamily="49" charset="0"/>
            </a:endParaRPr>
          </a:p>
          <a:p>
            <a:br>
              <a:rPr lang="en-US" altLang="zh-CN">
                <a:solidFill>
                  <a:srgbClr val="000000"/>
                </a:solidFill>
                <a:latin typeface="Consolas" panose="020B0609020204030204" pitchFamily="49" charset="0"/>
              </a:rPr>
            </a:br>
            <a:r>
              <a:rPr lang="en-US" altLang="zh-CN">
                <a:solidFill>
                  <a:srgbClr val="008000"/>
                </a:solidFill>
                <a:latin typeface="Consolas" panose="020B0609020204030204" pitchFamily="49" charset="0"/>
              </a:rPr>
              <a:t># Reference in code with just module name (preferred).</a:t>
            </a:r>
            <a:endParaRPr lang="en-US" altLang="zh-CN">
              <a:solidFill>
                <a:srgbClr val="000000"/>
              </a:solidFill>
              <a:latin typeface="Consolas" panose="020B0609020204030204" pitchFamily="49" charset="0"/>
            </a:endParaRPr>
          </a:p>
          <a:p>
            <a:r>
              <a:rPr lang="en-US" altLang="zh-CN">
                <a:solidFill>
                  <a:srgbClr val="AF00DB"/>
                </a:solidFill>
                <a:latin typeface="Consolas" panose="020B0609020204030204" pitchFamily="49" charset="0"/>
              </a:rPr>
              <a:t>from</a:t>
            </a:r>
            <a:r>
              <a:rPr lang="en-US" altLang="zh-CN">
                <a:solidFill>
                  <a:srgbClr val="000000"/>
                </a:solidFill>
                <a:latin typeface="Consolas" panose="020B0609020204030204" pitchFamily="49" charset="0"/>
              </a:rPr>
              <a:t> sound.effects </a:t>
            </a:r>
            <a:r>
              <a:rPr lang="en-US" altLang="zh-CN">
                <a:solidFill>
                  <a:srgbClr val="AF00DB"/>
                </a:solidFill>
                <a:latin typeface="Consolas" panose="020B0609020204030204" pitchFamily="49" charset="0"/>
              </a:rPr>
              <a:t>import</a:t>
            </a:r>
            <a:r>
              <a:rPr lang="en-US" altLang="zh-CN">
                <a:solidFill>
                  <a:srgbClr val="000000"/>
                </a:solidFill>
                <a:latin typeface="Consolas" panose="020B0609020204030204" pitchFamily="49" charset="0"/>
              </a:rPr>
              <a:t> echo</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smtClean="0"/>
              <a:t>结束</a:t>
            </a:r>
            <a:endParaRPr lang="zh-CN" altLang="en-US"/>
          </a:p>
        </p:txBody>
      </p:sp>
      <p:sp>
        <p:nvSpPr>
          <p:cNvPr id="4" name="灯片编号占位符 3"/>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2" name="副标题 1"/>
          <p:cNvSpPr/>
          <p:nvPr>
            <p:ph type="subTitle" idx="1"/>
          </p:nvPr>
        </p:nvSpPr>
        <p:spPr/>
        <p:txBody>
          <a:bodyPr/>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异常</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允许使用异常</a:t>
            </a:r>
            <a:r>
              <a:rPr lang="en-US" altLang="zh-CN" sz="2000">
                <a:solidFill>
                  <a:srgbClr val="404040"/>
                </a:solidFill>
                <a:latin typeface="Lato"/>
              </a:rPr>
              <a:t>, </a:t>
            </a:r>
            <a:r>
              <a:rPr lang="zh-CN" altLang="en-US" sz="2000">
                <a:solidFill>
                  <a:srgbClr val="404040"/>
                </a:solidFill>
                <a:latin typeface="Lato"/>
              </a:rPr>
              <a:t>但必须</a:t>
            </a:r>
            <a:r>
              <a:rPr lang="zh-CN" altLang="en-US" sz="2000" smtClean="0">
                <a:solidFill>
                  <a:srgbClr val="404040"/>
                </a:solidFill>
                <a:latin typeface="Lato"/>
              </a:rPr>
              <a:t>小心</a:t>
            </a:r>
            <a:endParaRPr lang="zh-CN" altLang="en-US" sz="2000">
              <a:solidFill>
                <a:srgbClr val="404040"/>
              </a:solidFill>
              <a:latin typeface="Lato"/>
            </a:endParaRPr>
          </a:p>
        </p:txBody>
      </p:sp>
      <p:sp>
        <p:nvSpPr>
          <p:cNvPr id="10" name="矩形 9"/>
          <p:cNvSpPr/>
          <p:nvPr/>
        </p:nvSpPr>
        <p:spPr>
          <a:xfrm>
            <a:off x="676589" y="1402014"/>
            <a:ext cx="10848870" cy="5016758"/>
          </a:xfrm>
          <a:prstGeom prst="rect">
            <a:avLst/>
          </a:prstGeom>
        </p:spPr>
        <p:txBody>
          <a:bodyPr wrap="square">
            <a:spAutoFit/>
          </a:bodyPr>
          <a:lstStyle/>
          <a:p>
            <a:r>
              <a:rPr lang="zh-CN" altLang="en-US" sz="2000" b="1"/>
              <a:t>定义</a:t>
            </a:r>
            <a:r>
              <a:rPr lang="en-US" altLang="zh-CN" sz="2000" b="1" smtClean="0"/>
              <a:t>:</a:t>
            </a:r>
            <a:endParaRPr lang="en-US" altLang="zh-CN" sz="2000" b="1" smtClean="0"/>
          </a:p>
          <a:p>
            <a:pPr lvl="1"/>
            <a:r>
              <a:rPr lang="zh-CN" altLang="en-US" sz="2000" smtClean="0"/>
              <a:t>异常</a:t>
            </a:r>
            <a:r>
              <a:rPr lang="zh-CN" altLang="en-US" sz="2000"/>
              <a:t>是一种跳出代码块的正常控制流来处理错误或者其它异常条件的方式</a:t>
            </a:r>
            <a:r>
              <a:rPr lang="en-US" altLang="zh-CN" sz="2000"/>
              <a:t>.</a:t>
            </a:r>
            <a:endParaRPr lang="en-US" altLang="zh-CN" sz="2000"/>
          </a:p>
          <a:p>
            <a:r>
              <a:rPr lang="zh-CN" altLang="en-US" sz="2000" b="1"/>
              <a:t>优点</a:t>
            </a:r>
            <a:r>
              <a:rPr lang="en-US" altLang="zh-CN" sz="2000" b="1" smtClean="0"/>
              <a:t>:</a:t>
            </a:r>
            <a:endParaRPr lang="en-US" altLang="zh-CN" sz="2000" b="1" smtClean="0"/>
          </a:p>
          <a:p>
            <a:pPr lvl="1"/>
            <a:r>
              <a:rPr lang="zh-CN" altLang="en-US" sz="2000" smtClean="0"/>
              <a:t>正常操作代码的控制流不会和错误处理代码混在一起</a:t>
            </a:r>
            <a:r>
              <a:rPr lang="en-US" altLang="zh-CN" sz="2000" smtClean="0"/>
              <a:t>. </a:t>
            </a:r>
            <a:r>
              <a:rPr lang="zh-CN" altLang="en-US" sz="2000" smtClean="0"/>
              <a:t>当某种条件发生时</a:t>
            </a:r>
            <a:r>
              <a:rPr lang="en-US" altLang="zh-CN" sz="2000" smtClean="0"/>
              <a:t>, </a:t>
            </a:r>
            <a:r>
              <a:rPr lang="zh-CN" altLang="en-US" sz="2000" smtClean="0"/>
              <a:t>它也允许控制流跳过多个框架</a:t>
            </a:r>
            <a:r>
              <a:rPr lang="en-US" altLang="zh-CN" sz="2000" smtClean="0"/>
              <a:t>. </a:t>
            </a:r>
            <a:r>
              <a:rPr lang="zh-CN" altLang="en-US" sz="2000" smtClean="0"/>
              <a:t>例如</a:t>
            </a:r>
            <a:r>
              <a:rPr lang="en-US" altLang="zh-CN" sz="2000" smtClean="0"/>
              <a:t>, </a:t>
            </a:r>
            <a:r>
              <a:rPr lang="zh-CN" altLang="en-US" sz="2000" smtClean="0"/>
              <a:t>一步跳出</a:t>
            </a:r>
            <a:r>
              <a:rPr lang="en-US" altLang="zh-CN" sz="2000" smtClean="0"/>
              <a:t>N</a:t>
            </a:r>
            <a:r>
              <a:rPr lang="zh-CN" altLang="en-US" sz="2000" smtClean="0"/>
              <a:t>个嵌套的函数</a:t>
            </a:r>
            <a:r>
              <a:rPr lang="en-US" altLang="zh-CN" sz="2000" smtClean="0"/>
              <a:t>, </a:t>
            </a:r>
            <a:r>
              <a:rPr lang="zh-CN" altLang="en-US" sz="2000" smtClean="0"/>
              <a:t>而不必继续执行错误的代码</a:t>
            </a:r>
            <a:r>
              <a:rPr lang="en-US" altLang="zh-CN" sz="2000" smtClean="0"/>
              <a:t>.</a:t>
            </a:r>
            <a:endParaRPr lang="en-US" altLang="zh-CN" sz="2000" smtClean="0"/>
          </a:p>
          <a:p>
            <a:r>
              <a:rPr lang="zh-CN" altLang="en-US" sz="2000" b="1" smtClean="0"/>
              <a:t>缺点</a:t>
            </a:r>
            <a:r>
              <a:rPr lang="en-US" altLang="zh-CN" sz="2000" b="1"/>
              <a:t>:</a:t>
            </a:r>
            <a:endParaRPr lang="en-US" altLang="zh-CN" sz="2000" b="1"/>
          </a:p>
          <a:p>
            <a:pPr lvl="1"/>
            <a:r>
              <a:rPr lang="zh-CN" altLang="en-US" sz="2000" smtClean="0"/>
              <a:t>可能</a:t>
            </a:r>
            <a:r>
              <a:rPr lang="zh-CN" altLang="en-US" sz="2000"/>
              <a:t>会导致让人困惑的控制流</a:t>
            </a:r>
            <a:r>
              <a:rPr lang="en-US" altLang="zh-CN" sz="2000"/>
              <a:t>. </a:t>
            </a:r>
            <a:r>
              <a:rPr lang="zh-CN" altLang="en-US" sz="2000"/>
              <a:t>调用库时容易错过错误情况</a:t>
            </a:r>
            <a:r>
              <a:rPr lang="en-US" altLang="zh-CN" sz="2000"/>
              <a:t>.</a:t>
            </a:r>
            <a:endParaRPr lang="en-US" altLang="zh-CN" sz="2000"/>
          </a:p>
          <a:p>
            <a:r>
              <a:rPr lang="zh-CN" altLang="en-US" sz="2000" b="1"/>
              <a:t>结论</a:t>
            </a:r>
            <a:r>
              <a:rPr lang="en-US" altLang="zh-CN" sz="2000" b="1"/>
              <a:t>:</a:t>
            </a:r>
            <a:endParaRPr lang="en-US" altLang="zh-CN" sz="2000" b="1"/>
          </a:p>
          <a:p>
            <a:pPr lvl="1"/>
            <a:r>
              <a:rPr lang="zh-CN" altLang="en-US" sz="2000" smtClean="0"/>
              <a:t>异常</a:t>
            </a:r>
            <a:r>
              <a:rPr lang="zh-CN" altLang="en-US" sz="2000"/>
              <a:t>必须遵守特定条件</a:t>
            </a:r>
            <a:r>
              <a:rPr lang="en-US" altLang="zh-CN" sz="2000" smtClean="0"/>
              <a:t>:</a:t>
            </a:r>
            <a:endParaRPr lang="en-US" altLang="zh-CN" sz="2000" smtClean="0"/>
          </a:p>
          <a:p>
            <a:pPr lvl="1"/>
            <a:endParaRPr lang="en-US" altLang="zh-CN" sz="2000"/>
          </a:p>
          <a:p>
            <a:pPr marL="457200" indent="-457200">
              <a:buFont typeface="Arial" panose="020B0604020202020204" pitchFamily="34" charset="0"/>
              <a:buChar char="•"/>
            </a:pPr>
            <a:r>
              <a:rPr lang="zh-CN" altLang="en-US" sz="2000"/>
              <a:t>像这样触发异常</a:t>
            </a:r>
            <a:r>
              <a:rPr lang="en-US" altLang="zh-CN" sz="2000"/>
              <a:t>: </a:t>
            </a:r>
            <a:r>
              <a:rPr lang="en-US" altLang="zh-CN" sz="2000">
                <a:solidFill>
                  <a:srgbClr val="FF0000"/>
                </a:solidFill>
              </a:rPr>
              <a:t>raise MyException("Error message") </a:t>
            </a:r>
            <a:r>
              <a:rPr lang="zh-CN" altLang="en-US" sz="2000"/>
              <a:t>或者 </a:t>
            </a:r>
            <a:r>
              <a:rPr lang="en-US" altLang="zh-CN" sz="2000">
                <a:solidFill>
                  <a:srgbClr val="FF0000"/>
                </a:solidFill>
              </a:rPr>
              <a:t>raise MyException </a:t>
            </a:r>
            <a:r>
              <a:rPr lang="en-US" altLang="zh-CN" sz="2000"/>
              <a:t>. </a:t>
            </a:r>
            <a:r>
              <a:rPr lang="zh-CN" altLang="en-US" sz="2000"/>
              <a:t>不要使用两个参数的形式</a:t>
            </a:r>
            <a:r>
              <a:rPr lang="en-US" altLang="zh-CN" sz="2000"/>
              <a:t>( </a:t>
            </a:r>
            <a:r>
              <a:rPr lang="en-US" altLang="zh-CN" sz="2000">
                <a:solidFill>
                  <a:srgbClr val="FF0000"/>
                </a:solidFill>
              </a:rPr>
              <a:t>raise MyException, "Error message" </a:t>
            </a:r>
            <a:r>
              <a:rPr lang="en-US" altLang="zh-CN" sz="2000"/>
              <a:t>)</a:t>
            </a:r>
            <a:r>
              <a:rPr lang="zh-CN" altLang="en-US" sz="2000"/>
              <a:t>或者过时的字符串异常</a:t>
            </a:r>
            <a:r>
              <a:rPr lang="en-US" altLang="zh-CN" sz="2000"/>
              <a:t>( </a:t>
            </a:r>
            <a:r>
              <a:rPr lang="en-US" altLang="zh-CN" sz="2000">
                <a:solidFill>
                  <a:srgbClr val="FF0000"/>
                </a:solidFill>
              </a:rPr>
              <a:t>raise "Error message" </a:t>
            </a:r>
            <a:r>
              <a:rPr lang="en-US" altLang="zh-CN" sz="2000"/>
              <a:t>).</a:t>
            </a:r>
            <a:endParaRPr lang="en-US" altLang="zh-CN" sz="2000"/>
          </a:p>
          <a:p>
            <a:pPr marL="457200" indent="-457200">
              <a:buFont typeface="Arial" panose="020B0604020202020204" pitchFamily="34" charset="0"/>
              <a:buChar char="•"/>
            </a:pPr>
            <a:endParaRPr lang="en-US" altLang="zh-CN" sz="2000"/>
          </a:p>
          <a:p>
            <a:pPr marL="457200" indent="-457200">
              <a:buFont typeface="Arial" panose="020B0604020202020204" pitchFamily="34" charset="0"/>
              <a:buChar char="•"/>
            </a:pPr>
            <a:r>
              <a:rPr lang="zh-CN" altLang="en-US" sz="2000"/>
              <a:t>模块或包应该定义自己的特定域的异常基类</a:t>
            </a:r>
            <a:r>
              <a:rPr lang="en-US" altLang="zh-CN" sz="2000"/>
              <a:t>, </a:t>
            </a:r>
            <a:r>
              <a:rPr lang="zh-CN" altLang="en-US" sz="2000"/>
              <a:t>这个基类应该从内建的</a:t>
            </a:r>
            <a:r>
              <a:rPr lang="en-US" altLang="zh-CN" sz="2000"/>
              <a:t>Exception</a:t>
            </a:r>
            <a:r>
              <a:rPr lang="zh-CN" altLang="en-US" sz="2000"/>
              <a:t>类继承</a:t>
            </a:r>
            <a:r>
              <a:rPr lang="en-US" altLang="zh-CN" sz="2000"/>
              <a:t>. </a:t>
            </a:r>
            <a:r>
              <a:rPr lang="zh-CN" altLang="en-US" sz="2000"/>
              <a:t>模块的异常基类应该叫做”</a:t>
            </a:r>
            <a:r>
              <a:rPr lang="en-US" altLang="zh-CN" sz="2000"/>
              <a:t>Error”.</a:t>
            </a:r>
            <a:endParaRPr lang="en-US" altLang="zh-CN"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异常</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10" name="矩形 9"/>
          <p:cNvSpPr/>
          <p:nvPr/>
        </p:nvSpPr>
        <p:spPr>
          <a:xfrm>
            <a:off x="689289" y="955589"/>
            <a:ext cx="10848870" cy="3785652"/>
          </a:xfrm>
          <a:prstGeom prst="rect">
            <a:avLst/>
          </a:prstGeom>
        </p:spPr>
        <p:txBody>
          <a:bodyPr wrap="square">
            <a:spAutoFit/>
          </a:bodyPr>
          <a:lstStyle/>
          <a:p>
            <a:pPr marL="457200" indent="-457200">
              <a:buFont typeface="Arial" panose="020B0604020202020204" pitchFamily="34" charset="0"/>
              <a:buChar char="•"/>
            </a:pPr>
            <a:r>
              <a:rPr lang="zh-CN" altLang="en-US" sz="2000"/>
              <a:t>永远不要使用 </a:t>
            </a:r>
            <a:r>
              <a:rPr lang="en-US" altLang="zh-CN" sz="2000"/>
              <a:t>except: </a:t>
            </a:r>
            <a:r>
              <a:rPr lang="zh-CN" altLang="en-US" sz="2000"/>
              <a:t>语句来捕获所有异常</a:t>
            </a:r>
            <a:r>
              <a:rPr lang="en-US" altLang="zh-CN" sz="2000"/>
              <a:t>, </a:t>
            </a:r>
            <a:r>
              <a:rPr lang="zh-CN" altLang="en-US" sz="2000"/>
              <a:t>也不要捕获 </a:t>
            </a:r>
            <a:r>
              <a:rPr lang="en-US" altLang="zh-CN" sz="2000"/>
              <a:t>Exception </a:t>
            </a:r>
            <a:r>
              <a:rPr lang="zh-CN" altLang="en-US" sz="2000"/>
              <a:t>或者 </a:t>
            </a:r>
            <a:r>
              <a:rPr lang="en-US" altLang="zh-CN" sz="2000"/>
              <a:t>StandardError , </a:t>
            </a:r>
            <a:r>
              <a:rPr lang="zh-CN" altLang="en-US" sz="2000"/>
              <a:t>除非你打算重新触发该异常</a:t>
            </a:r>
            <a:r>
              <a:rPr lang="en-US" altLang="zh-CN" sz="2000"/>
              <a:t>, </a:t>
            </a:r>
            <a:r>
              <a:rPr lang="zh-CN" altLang="en-US" sz="2000"/>
              <a:t>或者你已经在当前线程的最外层</a:t>
            </a:r>
            <a:r>
              <a:rPr lang="en-US" altLang="zh-CN" sz="2000"/>
              <a:t>(</a:t>
            </a:r>
            <a:r>
              <a:rPr lang="zh-CN" altLang="en-US" sz="2000"/>
              <a:t>记得还是要打印一条错误消息</a:t>
            </a:r>
            <a:r>
              <a:rPr lang="en-US" altLang="zh-CN" sz="2000"/>
              <a:t>). </a:t>
            </a:r>
            <a:r>
              <a:rPr lang="zh-CN" altLang="en-US" sz="2000"/>
              <a:t>在异常这方面</a:t>
            </a:r>
            <a:r>
              <a:rPr lang="en-US" altLang="zh-CN" sz="2000"/>
              <a:t>, Python</a:t>
            </a:r>
            <a:r>
              <a:rPr lang="zh-CN" altLang="en-US" sz="2000"/>
              <a:t>非常宽容</a:t>
            </a:r>
            <a:r>
              <a:rPr lang="en-US" altLang="zh-CN" sz="2000"/>
              <a:t>, except: </a:t>
            </a:r>
            <a:r>
              <a:rPr lang="zh-CN" altLang="en-US" sz="2000"/>
              <a:t>真的会捕获包括</a:t>
            </a:r>
            <a:r>
              <a:rPr lang="en-US" altLang="zh-CN" sz="2000"/>
              <a:t>Python</a:t>
            </a:r>
            <a:r>
              <a:rPr lang="zh-CN" altLang="en-US" sz="2000"/>
              <a:t>语法错误在内的任何错误</a:t>
            </a:r>
            <a:r>
              <a:rPr lang="en-US" altLang="zh-CN" sz="2000"/>
              <a:t>. </a:t>
            </a:r>
            <a:r>
              <a:rPr lang="zh-CN" altLang="en-US" sz="2000"/>
              <a:t>使用 </a:t>
            </a:r>
            <a:r>
              <a:rPr lang="en-US" altLang="zh-CN" sz="2000"/>
              <a:t>except: </a:t>
            </a:r>
            <a:r>
              <a:rPr lang="zh-CN" altLang="en-US" sz="2000"/>
              <a:t>很容易隐藏真正的</a:t>
            </a:r>
            <a:r>
              <a:rPr lang="en-US" altLang="zh-CN" sz="2000"/>
              <a:t>bug.</a:t>
            </a:r>
            <a:endParaRPr lang="en-US" altLang="zh-CN" sz="2000"/>
          </a:p>
          <a:p>
            <a:pPr marL="457200" indent="-457200">
              <a:buFont typeface="Arial" panose="020B0604020202020204" pitchFamily="34" charset="0"/>
              <a:buChar char="•"/>
            </a:pPr>
            <a:endParaRPr lang="en-US" altLang="zh-CN" sz="2000"/>
          </a:p>
          <a:p>
            <a:pPr marL="457200" indent="-457200">
              <a:buFont typeface="Arial" panose="020B0604020202020204" pitchFamily="34" charset="0"/>
              <a:buChar char="•"/>
            </a:pPr>
            <a:r>
              <a:rPr lang="zh-CN" altLang="en-US" sz="2000"/>
              <a:t>尽量减少</a:t>
            </a:r>
            <a:r>
              <a:rPr lang="en-US" altLang="zh-CN" sz="2000"/>
              <a:t>try/except</a:t>
            </a:r>
            <a:r>
              <a:rPr lang="zh-CN" altLang="en-US" sz="2000"/>
              <a:t>块中的代码量</a:t>
            </a:r>
            <a:r>
              <a:rPr lang="en-US" altLang="zh-CN" sz="2000"/>
              <a:t>. try</a:t>
            </a:r>
            <a:r>
              <a:rPr lang="zh-CN" altLang="en-US" sz="2000"/>
              <a:t>块的体积越大</a:t>
            </a:r>
            <a:r>
              <a:rPr lang="en-US" altLang="zh-CN" sz="2000"/>
              <a:t>, </a:t>
            </a:r>
            <a:r>
              <a:rPr lang="zh-CN" altLang="en-US" sz="2000"/>
              <a:t>期望之外的异常就越容易被触发</a:t>
            </a:r>
            <a:r>
              <a:rPr lang="en-US" altLang="zh-CN" sz="2000"/>
              <a:t>. </a:t>
            </a:r>
            <a:r>
              <a:rPr lang="zh-CN" altLang="en-US" sz="2000"/>
              <a:t>这种情况下</a:t>
            </a:r>
            <a:r>
              <a:rPr lang="en-US" altLang="zh-CN" sz="2000"/>
              <a:t>, try/except</a:t>
            </a:r>
            <a:r>
              <a:rPr lang="zh-CN" altLang="en-US" sz="2000"/>
              <a:t>块将隐藏真正的错误</a:t>
            </a:r>
            <a:r>
              <a:rPr lang="en-US" altLang="zh-CN" sz="2000"/>
              <a:t>.</a:t>
            </a:r>
            <a:endParaRPr lang="en-US" altLang="zh-CN" sz="2000"/>
          </a:p>
          <a:p>
            <a:pPr marL="457200" indent="-457200">
              <a:buFont typeface="Arial" panose="020B0604020202020204" pitchFamily="34" charset="0"/>
              <a:buChar char="•"/>
            </a:pPr>
            <a:endParaRPr lang="en-US" altLang="zh-CN" sz="2000"/>
          </a:p>
          <a:p>
            <a:pPr marL="457200" indent="-457200">
              <a:buFont typeface="Arial" panose="020B0604020202020204" pitchFamily="34" charset="0"/>
              <a:buChar char="•"/>
            </a:pPr>
            <a:r>
              <a:rPr lang="zh-CN" altLang="en-US" sz="2000"/>
              <a:t>使用</a:t>
            </a:r>
            <a:r>
              <a:rPr lang="en-US" altLang="zh-CN" sz="2000"/>
              <a:t>finally</a:t>
            </a:r>
            <a:r>
              <a:rPr lang="zh-CN" altLang="en-US" sz="2000"/>
              <a:t>子句来执行那些无论</a:t>
            </a:r>
            <a:r>
              <a:rPr lang="en-US" altLang="zh-CN" sz="2000"/>
              <a:t>try</a:t>
            </a:r>
            <a:r>
              <a:rPr lang="zh-CN" altLang="en-US" sz="2000"/>
              <a:t>块中有没有异常都应该被执行的代码</a:t>
            </a:r>
            <a:r>
              <a:rPr lang="en-US" altLang="zh-CN" sz="2000"/>
              <a:t>. </a:t>
            </a:r>
            <a:r>
              <a:rPr lang="zh-CN" altLang="en-US" sz="2000"/>
              <a:t>这对于清理资源常常很有用</a:t>
            </a:r>
            <a:r>
              <a:rPr lang="en-US" altLang="zh-CN" sz="2000"/>
              <a:t>, </a:t>
            </a:r>
            <a:r>
              <a:rPr lang="zh-CN" altLang="en-US" sz="2000"/>
              <a:t>例如关闭文件</a:t>
            </a:r>
            <a:r>
              <a:rPr lang="en-US" altLang="zh-CN" sz="2000"/>
              <a:t>.</a:t>
            </a:r>
            <a:endParaRPr lang="en-US" altLang="zh-CN" sz="2000"/>
          </a:p>
          <a:p>
            <a:pPr marL="457200" indent="-457200">
              <a:buFont typeface="Arial" panose="020B0604020202020204" pitchFamily="34" charset="0"/>
              <a:buChar char="•"/>
            </a:pPr>
            <a:endParaRPr lang="en-US" altLang="zh-CN" sz="2000"/>
          </a:p>
          <a:p>
            <a:pPr marL="457200" indent="-457200">
              <a:buFont typeface="Arial" panose="020B0604020202020204" pitchFamily="34" charset="0"/>
              <a:buChar char="•"/>
            </a:pPr>
            <a:r>
              <a:rPr lang="zh-CN" altLang="en-US" sz="2000"/>
              <a:t>当捕获异常时</a:t>
            </a:r>
            <a:r>
              <a:rPr lang="en-US" altLang="zh-CN" sz="2000"/>
              <a:t>, </a:t>
            </a:r>
            <a:r>
              <a:rPr lang="zh-CN" altLang="en-US" sz="2000"/>
              <a:t>使用 </a:t>
            </a:r>
            <a:r>
              <a:rPr lang="en-US" altLang="zh-CN" sz="2000"/>
              <a:t>as </a:t>
            </a:r>
            <a:r>
              <a:rPr lang="zh-CN" altLang="en-US" sz="2000"/>
              <a:t>而不要用逗号</a:t>
            </a:r>
            <a:r>
              <a:rPr lang="en-US" altLang="zh-CN" sz="2000"/>
              <a:t>. </a:t>
            </a:r>
            <a:endParaRPr lang="en-US" altLang="zh-CN" sz="2000"/>
          </a:p>
        </p:txBody>
      </p:sp>
      <p:sp>
        <p:nvSpPr>
          <p:cNvPr id="5" name="矩形 4"/>
          <p:cNvSpPr/>
          <p:nvPr/>
        </p:nvSpPr>
        <p:spPr>
          <a:xfrm>
            <a:off x="689289" y="4861113"/>
            <a:ext cx="4920203"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smtClean="0">
                <a:solidFill>
                  <a:srgbClr val="AF00DB"/>
                </a:solidFill>
                <a:latin typeface="Consolas" panose="020B0609020204030204" pitchFamily="49" charset="0"/>
              </a:rPr>
              <a:t>Yes:</a:t>
            </a:r>
            <a:endParaRPr lang="en-US" altLang="zh-CN" smtClean="0">
              <a:solidFill>
                <a:srgbClr val="AF00DB"/>
              </a:solidFill>
              <a:latin typeface="Consolas" panose="020B0609020204030204" pitchFamily="49" charset="0"/>
            </a:endParaRPr>
          </a:p>
          <a:p>
            <a:pPr lvl="1"/>
            <a:r>
              <a:rPr lang="en-US" altLang="zh-CN" smtClean="0">
                <a:solidFill>
                  <a:srgbClr val="AF00DB"/>
                </a:solidFill>
                <a:latin typeface="Consolas" panose="020B0609020204030204" pitchFamily="49" charset="0"/>
              </a:rPr>
              <a:t>try</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pPr lvl="1"/>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raise</a:t>
            </a:r>
            <a:r>
              <a:rPr lang="en-US" altLang="zh-CN">
                <a:solidFill>
                  <a:srgbClr val="000000"/>
                </a:solidFill>
                <a:latin typeface="Consolas" panose="020B0609020204030204" pitchFamily="49" charset="0"/>
              </a:rPr>
              <a:t> Error</a:t>
            </a:r>
            <a:endParaRPr lang="en-US" altLang="zh-CN">
              <a:solidFill>
                <a:srgbClr val="000000"/>
              </a:solidFill>
              <a:latin typeface="Consolas" panose="020B0609020204030204" pitchFamily="49" charset="0"/>
            </a:endParaRPr>
          </a:p>
          <a:p>
            <a:pPr lvl="1"/>
            <a:r>
              <a:rPr lang="en-US" altLang="zh-CN">
                <a:solidFill>
                  <a:srgbClr val="AF00DB"/>
                </a:solidFill>
                <a:latin typeface="Consolas" panose="020B0609020204030204" pitchFamily="49" charset="0"/>
              </a:rPr>
              <a:t>except</a:t>
            </a:r>
            <a:r>
              <a:rPr lang="en-US" altLang="zh-CN">
                <a:solidFill>
                  <a:srgbClr val="000000"/>
                </a:solidFill>
                <a:latin typeface="Consolas" panose="020B0609020204030204" pitchFamily="49" charset="0"/>
              </a:rPr>
              <a:t> Error </a:t>
            </a:r>
            <a:r>
              <a:rPr lang="en-US" altLang="zh-CN">
                <a:solidFill>
                  <a:srgbClr val="AF00DB"/>
                </a:solidFill>
                <a:latin typeface="Consolas" panose="020B0609020204030204" pitchFamily="49" charset="0"/>
              </a:rPr>
              <a:t>as</a:t>
            </a:r>
            <a:r>
              <a:rPr lang="en-US" altLang="zh-CN">
                <a:solidFill>
                  <a:srgbClr val="000000"/>
                </a:solidFill>
                <a:latin typeface="Consolas" panose="020B0609020204030204" pitchFamily="49" charset="0"/>
              </a:rPr>
              <a:t> error:</a:t>
            </a:r>
            <a:endParaRPr lang="en-US" altLang="zh-CN">
              <a:solidFill>
                <a:srgbClr val="000000"/>
              </a:solidFill>
              <a:latin typeface="Consolas" panose="020B0609020204030204" pitchFamily="49" charset="0"/>
            </a:endParaRPr>
          </a:p>
          <a:p>
            <a:pPr lvl="1"/>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b="0">
              <a:solidFill>
                <a:srgbClr val="000000"/>
              </a:solidFill>
              <a:effectLst/>
              <a:latin typeface="Consolas" panose="020B0609020204030204" pitchFamily="49" charset="0"/>
            </a:endParaRPr>
          </a:p>
        </p:txBody>
      </p:sp>
      <p:sp>
        <p:nvSpPr>
          <p:cNvPr id="6" name="矩形 5"/>
          <p:cNvSpPr/>
          <p:nvPr/>
        </p:nvSpPr>
        <p:spPr>
          <a:xfrm>
            <a:off x="5923643" y="4861113"/>
            <a:ext cx="4920203" cy="1477328"/>
          </a:xfrm>
          <a:prstGeom prst="rect">
            <a:avLst/>
          </a:prstGeom>
          <a:solidFill>
            <a:schemeClr val="accent4">
              <a:lumMod val="20000"/>
              <a:lumOff val="80000"/>
            </a:schemeClr>
          </a:solidFill>
          <a:ln>
            <a:solidFill>
              <a:srgbClr val="0070C0"/>
            </a:solidFill>
          </a:ln>
        </p:spPr>
        <p:txBody>
          <a:bodyPr wrap="square">
            <a:spAutoFit/>
          </a:bodyPr>
          <a:lstStyle/>
          <a:p>
            <a:r>
              <a:rPr lang="en-US" altLang="zh-CN" smtClean="0">
                <a:solidFill>
                  <a:srgbClr val="AF00DB"/>
                </a:solidFill>
                <a:latin typeface="Consolas" panose="020B0609020204030204" pitchFamily="49" charset="0"/>
              </a:rPr>
              <a:t>No:</a:t>
            </a:r>
            <a:endParaRPr lang="en-US" altLang="zh-CN" smtClean="0">
              <a:solidFill>
                <a:srgbClr val="AF00DB"/>
              </a:solidFill>
              <a:latin typeface="Consolas" panose="020B0609020204030204" pitchFamily="49" charset="0"/>
            </a:endParaRPr>
          </a:p>
          <a:p>
            <a:pPr lvl="1"/>
            <a:r>
              <a:rPr lang="en-US" altLang="zh-CN" smtClean="0">
                <a:solidFill>
                  <a:srgbClr val="AF00DB"/>
                </a:solidFill>
                <a:latin typeface="Consolas" panose="020B0609020204030204" pitchFamily="49" charset="0"/>
              </a:rPr>
              <a:t>try</a:t>
            </a:r>
            <a:r>
              <a:rPr lang="en-US" altLang="zh-CN">
                <a:solidFill>
                  <a:srgbClr val="000000"/>
                </a:solidFill>
                <a:latin typeface="Consolas" panose="020B0609020204030204" pitchFamily="49" charset="0"/>
              </a:rPr>
              <a:t>:</a:t>
            </a:r>
            <a:endParaRPr lang="en-US" altLang="zh-CN">
              <a:solidFill>
                <a:srgbClr val="000000"/>
              </a:solidFill>
              <a:latin typeface="Consolas" panose="020B0609020204030204" pitchFamily="49" charset="0"/>
            </a:endParaRPr>
          </a:p>
          <a:p>
            <a:pPr lvl="1"/>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a:solidFill>
                <a:srgbClr val="000000"/>
              </a:solidFill>
              <a:latin typeface="Consolas" panose="020B0609020204030204" pitchFamily="49" charset="0"/>
            </a:endParaRPr>
          </a:p>
          <a:p>
            <a:pPr lvl="1"/>
            <a:r>
              <a:rPr lang="en-US" altLang="zh-CN">
                <a:solidFill>
                  <a:srgbClr val="AF00DB"/>
                </a:solidFill>
                <a:latin typeface="Consolas" panose="020B0609020204030204" pitchFamily="49" charset="0"/>
              </a:rPr>
              <a:t>except</a:t>
            </a:r>
            <a:r>
              <a:rPr lang="en-US" altLang="zh-CN">
                <a:solidFill>
                  <a:srgbClr val="000000"/>
                </a:solidFill>
                <a:latin typeface="Consolas" panose="020B0609020204030204" pitchFamily="49" charset="0"/>
              </a:rPr>
              <a:t> </a:t>
            </a:r>
            <a:r>
              <a:rPr lang="en-US" altLang="zh-CN">
                <a:solidFill>
                  <a:srgbClr val="267F99"/>
                </a:solidFill>
                <a:latin typeface="Consolas" panose="020B0609020204030204" pitchFamily="49" charset="0"/>
              </a:rPr>
              <a:t>Exception</a:t>
            </a:r>
            <a:r>
              <a:rPr lang="en-US" altLang="zh-CN">
                <a:solidFill>
                  <a:srgbClr val="000000"/>
                </a:solidFill>
                <a:latin typeface="Consolas" panose="020B0609020204030204" pitchFamily="49" charset="0"/>
              </a:rPr>
              <a:t>, exception:</a:t>
            </a:r>
            <a:endParaRPr lang="en-US" altLang="zh-CN">
              <a:solidFill>
                <a:srgbClr val="000000"/>
              </a:solidFill>
              <a:latin typeface="Consolas" panose="020B0609020204030204" pitchFamily="49" charset="0"/>
            </a:endParaRPr>
          </a:p>
          <a:p>
            <a:pPr lvl="1"/>
            <a:r>
              <a:rPr lang="en-US" altLang="zh-CN">
                <a:solidFill>
                  <a:srgbClr val="000000"/>
                </a:solidFill>
                <a:latin typeface="Consolas" panose="020B0609020204030204" pitchFamily="49" charset="0"/>
              </a:rPr>
              <a:t>    </a:t>
            </a:r>
            <a:r>
              <a:rPr lang="en-US" altLang="zh-CN">
                <a:solidFill>
                  <a:srgbClr val="AF00DB"/>
                </a:solidFill>
                <a:latin typeface="Consolas" panose="020B0609020204030204" pitchFamily="49" charset="0"/>
              </a:rPr>
              <a:t>pass</a:t>
            </a:r>
            <a:endParaRPr lang="en-US" altLang="zh-CN" b="0">
              <a:solidFill>
                <a:srgbClr val="000000"/>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全局变量</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避免</a:t>
            </a:r>
            <a:r>
              <a:rPr lang="zh-CN" altLang="en-US" sz="2000" smtClean="0">
                <a:solidFill>
                  <a:srgbClr val="404040"/>
                </a:solidFill>
                <a:latin typeface="Lato"/>
              </a:rPr>
              <a:t>全局变量</a:t>
            </a:r>
            <a:endParaRPr lang="zh-CN" altLang="en-US" sz="2000">
              <a:solidFill>
                <a:srgbClr val="404040"/>
              </a:solidFill>
              <a:latin typeface="Lato"/>
            </a:endParaRPr>
          </a:p>
        </p:txBody>
      </p:sp>
      <p:sp>
        <p:nvSpPr>
          <p:cNvPr id="10" name="矩形 9"/>
          <p:cNvSpPr/>
          <p:nvPr/>
        </p:nvSpPr>
        <p:spPr>
          <a:xfrm>
            <a:off x="676589" y="1402014"/>
            <a:ext cx="10848870" cy="5016758"/>
          </a:xfrm>
          <a:prstGeom prst="rect">
            <a:avLst/>
          </a:prstGeom>
        </p:spPr>
        <p:txBody>
          <a:bodyPr wrap="square">
            <a:spAutoFit/>
          </a:bodyPr>
          <a:lstStyle/>
          <a:p>
            <a:r>
              <a:rPr lang="zh-CN" altLang="en-US" sz="2000" b="1"/>
              <a:t>定义</a:t>
            </a:r>
            <a:r>
              <a:rPr lang="en-US" altLang="zh-CN" sz="2000" b="1"/>
              <a:t>:</a:t>
            </a:r>
            <a:endParaRPr lang="en-US" altLang="zh-CN" sz="2000" b="1"/>
          </a:p>
          <a:p>
            <a:r>
              <a:rPr lang="en-US" altLang="zh-CN" sz="2000" smtClean="0"/>
              <a:t>    </a:t>
            </a:r>
            <a:r>
              <a:rPr lang="zh-CN" altLang="en-US" sz="2000" smtClean="0"/>
              <a:t>定义</a:t>
            </a:r>
            <a:r>
              <a:rPr lang="zh-CN" altLang="en-US" sz="2000"/>
              <a:t>在模块级的变量</a:t>
            </a:r>
            <a:r>
              <a:rPr lang="en-US" altLang="zh-CN" sz="2000"/>
              <a:t>.</a:t>
            </a:r>
            <a:endParaRPr lang="en-US" altLang="zh-CN" sz="2000"/>
          </a:p>
          <a:p>
            <a:endParaRPr lang="en-US" altLang="zh-CN" sz="2000" b="1" smtClean="0"/>
          </a:p>
          <a:p>
            <a:r>
              <a:rPr lang="zh-CN" altLang="en-US" sz="2000" b="1" smtClean="0"/>
              <a:t>优点</a:t>
            </a:r>
            <a:r>
              <a:rPr lang="en-US" altLang="zh-CN" sz="2000" b="1"/>
              <a:t>:</a:t>
            </a:r>
            <a:endParaRPr lang="en-US" altLang="zh-CN" sz="2000" b="1"/>
          </a:p>
          <a:p>
            <a:r>
              <a:rPr lang="zh-CN" altLang="en-US" sz="2000" smtClean="0"/>
              <a:t>    偶尔</a:t>
            </a:r>
            <a:r>
              <a:rPr lang="zh-CN" altLang="en-US" sz="2000"/>
              <a:t>有用</a:t>
            </a:r>
            <a:r>
              <a:rPr lang="en-US" altLang="zh-CN" sz="2000"/>
              <a:t>.</a:t>
            </a:r>
            <a:endParaRPr lang="en-US" altLang="zh-CN" sz="2000"/>
          </a:p>
          <a:p>
            <a:endParaRPr lang="en-US" altLang="zh-CN" sz="2000" b="1" smtClean="0"/>
          </a:p>
          <a:p>
            <a:r>
              <a:rPr lang="zh-CN" altLang="en-US" sz="2000" b="1" smtClean="0"/>
              <a:t>缺点</a:t>
            </a:r>
            <a:r>
              <a:rPr lang="en-US" altLang="zh-CN" sz="2000" b="1"/>
              <a:t>:</a:t>
            </a:r>
            <a:endParaRPr lang="en-US" altLang="zh-CN" sz="2000" b="1"/>
          </a:p>
          <a:p>
            <a:r>
              <a:rPr lang="zh-CN" altLang="en-US" sz="2000" smtClean="0"/>
              <a:t>    导</a:t>
            </a:r>
            <a:r>
              <a:rPr lang="zh-CN" altLang="en-US" sz="2000"/>
              <a:t>入时可能改变模块行为</a:t>
            </a:r>
            <a:r>
              <a:rPr lang="en-US" altLang="zh-CN" sz="2000"/>
              <a:t>, </a:t>
            </a:r>
            <a:r>
              <a:rPr lang="zh-CN" altLang="en-US" sz="2000"/>
              <a:t>因为导入模块时会对模块级变量赋值</a:t>
            </a:r>
            <a:r>
              <a:rPr lang="en-US" altLang="zh-CN" sz="2000"/>
              <a:t>.</a:t>
            </a:r>
            <a:endParaRPr lang="en-US" altLang="zh-CN" sz="2000"/>
          </a:p>
          <a:p>
            <a:endParaRPr lang="en-US" altLang="zh-CN" sz="2000" b="1" smtClean="0"/>
          </a:p>
          <a:p>
            <a:r>
              <a:rPr lang="zh-CN" altLang="en-US" sz="2000" b="1" smtClean="0"/>
              <a:t>结论</a:t>
            </a:r>
            <a:r>
              <a:rPr lang="en-US" altLang="zh-CN" sz="2000"/>
              <a:t>:</a:t>
            </a:r>
            <a:endParaRPr lang="en-US" altLang="zh-CN" sz="2000"/>
          </a:p>
          <a:p>
            <a:r>
              <a:rPr lang="zh-CN" altLang="en-US" sz="2000" smtClean="0"/>
              <a:t>    避免</a:t>
            </a:r>
            <a:r>
              <a:rPr lang="zh-CN" altLang="en-US" sz="2000"/>
              <a:t>使用全局变量</a:t>
            </a:r>
            <a:r>
              <a:rPr lang="en-US" altLang="zh-CN" sz="2000"/>
              <a:t>, </a:t>
            </a:r>
            <a:r>
              <a:rPr lang="zh-CN" altLang="en-US" sz="2000"/>
              <a:t>用类变量来代替</a:t>
            </a:r>
            <a:r>
              <a:rPr lang="en-US" altLang="zh-CN" sz="2000"/>
              <a:t>. </a:t>
            </a:r>
            <a:r>
              <a:rPr lang="zh-CN" altLang="en-US" sz="2000"/>
              <a:t>但也有一些例外</a:t>
            </a:r>
            <a:r>
              <a:rPr lang="en-US" altLang="zh-CN" sz="2000"/>
              <a:t>:</a:t>
            </a:r>
            <a:endParaRPr lang="en-US" altLang="zh-CN" sz="2000"/>
          </a:p>
          <a:p>
            <a:endParaRPr lang="en-US" altLang="zh-CN" sz="2000"/>
          </a:p>
          <a:p>
            <a:pPr marL="457200" indent="-457200">
              <a:buFont typeface="+mj-lt"/>
              <a:buAutoNum type="arabicPeriod"/>
            </a:pPr>
            <a:r>
              <a:rPr lang="zh-CN" altLang="en-US" sz="2000"/>
              <a:t>脚本的默认选项</a:t>
            </a:r>
            <a:r>
              <a:rPr lang="en-US" altLang="zh-CN" sz="2000"/>
              <a:t>.</a:t>
            </a:r>
            <a:endParaRPr lang="en-US" altLang="zh-CN" sz="2000"/>
          </a:p>
          <a:p>
            <a:pPr marL="457200" indent="-457200">
              <a:buFont typeface="+mj-lt"/>
              <a:buAutoNum type="arabicPeriod"/>
            </a:pPr>
            <a:r>
              <a:rPr lang="zh-CN" altLang="en-US" sz="2000"/>
              <a:t>模块级常量</a:t>
            </a:r>
            <a:r>
              <a:rPr lang="en-US" altLang="zh-CN" sz="2000"/>
              <a:t>. </a:t>
            </a:r>
            <a:r>
              <a:rPr lang="zh-CN" altLang="en-US" sz="2000"/>
              <a:t>例如</a:t>
            </a:r>
            <a:r>
              <a:rPr lang="en-US" altLang="zh-CN" sz="2000"/>
              <a:t>:</a:t>
            </a:r>
            <a:r>
              <a:rPr lang="zh-CN" altLang="en-US" sz="2000"/>
              <a:t>　</a:t>
            </a:r>
            <a:r>
              <a:rPr lang="en-US" altLang="zh-CN" sz="2000"/>
              <a:t>PI = 3.14159. </a:t>
            </a:r>
            <a:r>
              <a:rPr lang="zh-CN" altLang="en-US" sz="2000"/>
              <a:t>常量应该全大写</a:t>
            </a:r>
            <a:r>
              <a:rPr lang="en-US" altLang="zh-CN" sz="2000"/>
              <a:t>, </a:t>
            </a:r>
            <a:r>
              <a:rPr lang="zh-CN" altLang="en-US" sz="2000"/>
              <a:t>用下划线连接</a:t>
            </a:r>
            <a:r>
              <a:rPr lang="en-US" altLang="zh-CN" sz="2000"/>
              <a:t>.</a:t>
            </a:r>
            <a:endParaRPr lang="en-US" altLang="zh-CN" sz="2000"/>
          </a:p>
          <a:p>
            <a:pPr marL="457200" indent="-457200">
              <a:buFont typeface="+mj-lt"/>
              <a:buAutoNum type="arabicPeriod"/>
            </a:pPr>
            <a:r>
              <a:rPr lang="zh-CN" altLang="en-US" sz="2000"/>
              <a:t>有时候用全局变量来缓存值或者作为函数返回值很有用</a:t>
            </a:r>
            <a:r>
              <a:rPr lang="en-US" altLang="zh-CN" sz="2000"/>
              <a:t>.</a:t>
            </a:r>
            <a:endParaRPr lang="en-US" altLang="zh-CN" sz="2000"/>
          </a:p>
          <a:p>
            <a:pPr marL="457200" indent="-457200">
              <a:buFont typeface="+mj-lt"/>
              <a:buAutoNum type="arabicPeriod"/>
            </a:pPr>
            <a:r>
              <a:rPr lang="zh-CN" altLang="en-US" sz="2000"/>
              <a:t>如果需要</a:t>
            </a:r>
            <a:r>
              <a:rPr lang="en-US" altLang="zh-CN" sz="2000"/>
              <a:t>, </a:t>
            </a:r>
            <a:r>
              <a:rPr lang="zh-CN" altLang="en-US" sz="2000"/>
              <a:t>全局变量应该仅在模块内部可用</a:t>
            </a:r>
            <a:r>
              <a:rPr lang="en-US" altLang="zh-CN" sz="2000"/>
              <a:t>, </a:t>
            </a:r>
            <a:r>
              <a:rPr lang="zh-CN" altLang="en-US" sz="2000"/>
              <a:t>并通过模块级的公共函数来访问</a:t>
            </a:r>
            <a:r>
              <a:rPr lang="en-US" altLang="zh-CN" sz="2000"/>
              <a:t>.</a:t>
            </a:r>
            <a:endParaRPr lang="en-US" altLang="zh-CN" sz="2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嵌套</a:t>
            </a:r>
            <a:r>
              <a:rPr lang="en-US" altLang="zh-CN"/>
              <a:t>/</a:t>
            </a:r>
            <a:r>
              <a:rPr lang="zh-CN" altLang="en-US"/>
              <a:t>局部</a:t>
            </a:r>
            <a:r>
              <a:rPr lang="en-US" altLang="zh-CN"/>
              <a:t>/</a:t>
            </a:r>
            <a:r>
              <a:rPr lang="zh-CN" altLang="en-US"/>
              <a:t>内部类或函数</a:t>
            </a:r>
            <a:endParaRPr lang="zh-CN" altLang="en-US"/>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鼓励使用嵌套</a:t>
            </a:r>
            <a:r>
              <a:rPr lang="en-US" altLang="zh-CN" sz="2000">
                <a:solidFill>
                  <a:srgbClr val="404040"/>
                </a:solidFill>
                <a:latin typeface="Lato"/>
              </a:rPr>
              <a:t>/</a:t>
            </a:r>
            <a:r>
              <a:rPr lang="zh-CN" altLang="en-US" sz="2000">
                <a:solidFill>
                  <a:srgbClr val="404040"/>
                </a:solidFill>
                <a:latin typeface="Lato"/>
              </a:rPr>
              <a:t>本地</a:t>
            </a:r>
            <a:r>
              <a:rPr lang="en-US" altLang="zh-CN" sz="2000">
                <a:solidFill>
                  <a:srgbClr val="404040"/>
                </a:solidFill>
                <a:latin typeface="Lato"/>
              </a:rPr>
              <a:t>/</a:t>
            </a:r>
            <a:r>
              <a:rPr lang="zh-CN" altLang="en-US" sz="2000">
                <a:solidFill>
                  <a:srgbClr val="404040"/>
                </a:solidFill>
                <a:latin typeface="Lato"/>
              </a:rPr>
              <a:t>内部类或</a:t>
            </a:r>
            <a:r>
              <a:rPr lang="zh-CN" altLang="en-US" sz="2000" smtClean="0">
                <a:solidFill>
                  <a:srgbClr val="404040"/>
                </a:solidFill>
                <a:latin typeface="Lato"/>
              </a:rPr>
              <a:t>函数</a:t>
            </a:r>
            <a:endParaRPr lang="zh-CN" altLang="en-US" sz="2000">
              <a:solidFill>
                <a:srgbClr val="404040"/>
              </a:solidFill>
              <a:latin typeface="Lato"/>
            </a:endParaRPr>
          </a:p>
        </p:txBody>
      </p:sp>
      <p:sp>
        <p:nvSpPr>
          <p:cNvPr id="10" name="矩形 9"/>
          <p:cNvSpPr/>
          <p:nvPr/>
        </p:nvSpPr>
        <p:spPr>
          <a:xfrm>
            <a:off x="676589" y="1402014"/>
            <a:ext cx="10848870" cy="3785652"/>
          </a:xfrm>
          <a:prstGeom prst="rect">
            <a:avLst/>
          </a:prstGeom>
        </p:spPr>
        <p:txBody>
          <a:bodyPr wrap="square">
            <a:spAutoFit/>
          </a:bodyPr>
          <a:lstStyle/>
          <a:p>
            <a:r>
              <a:rPr lang="zh-CN" altLang="en-US" sz="2000" b="1"/>
              <a:t>定义</a:t>
            </a:r>
            <a:r>
              <a:rPr lang="en-US" altLang="zh-CN" sz="2000" b="1"/>
              <a:t>:</a:t>
            </a:r>
            <a:endParaRPr lang="en-US" altLang="zh-CN" sz="2000" b="1"/>
          </a:p>
          <a:p>
            <a:pPr lvl="1"/>
            <a:r>
              <a:rPr lang="zh-CN" altLang="en-US" sz="2000"/>
              <a:t>类可以定义在方法</a:t>
            </a:r>
            <a:r>
              <a:rPr lang="en-US" altLang="zh-CN" sz="2000"/>
              <a:t>, </a:t>
            </a:r>
            <a:r>
              <a:rPr lang="zh-CN" altLang="en-US" sz="2000"/>
              <a:t>函数或者类中</a:t>
            </a:r>
            <a:r>
              <a:rPr lang="en-US" altLang="zh-CN" sz="2000"/>
              <a:t>. </a:t>
            </a:r>
            <a:r>
              <a:rPr lang="zh-CN" altLang="en-US" sz="2000"/>
              <a:t>函数可以定义在方法或函数中</a:t>
            </a:r>
            <a:r>
              <a:rPr lang="en-US" altLang="zh-CN" sz="2000"/>
              <a:t>. </a:t>
            </a:r>
            <a:r>
              <a:rPr lang="zh-CN" altLang="en-US" sz="2000"/>
              <a:t>封闭区间中定义的变量对嵌套函数是只读的</a:t>
            </a:r>
            <a:r>
              <a:rPr lang="en-US" altLang="zh-CN" sz="2000"/>
              <a:t>.</a:t>
            </a:r>
            <a:endParaRPr lang="en-US" altLang="zh-CN" sz="2000"/>
          </a:p>
          <a:p>
            <a:endParaRPr lang="en-US" altLang="zh-CN" sz="2000" smtClean="0"/>
          </a:p>
          <a:p>
            <a:r>
              <a:rPr lang="zh-CN" altLang="en-US" sz="2000" b="1" smtClean="0"/>
              <a:t>优点</a:t>
            </a:r>
            <a:r>
              <a:rPr lang="en-US" altLang="zh-CN" sz="2000" b="1"/>
              <a:t>:</a:t>
            </a:r>
            <a:endParaRPr lang="en-US" altLang="zh-CN" sz="2000" b="1"/>
          </a:p>
          <a:p>
            <a:pPr lvl="1"/>
            <a:r>
              <a:rPr lang="zh-CN" altLang="en-US" sz="2000"/>
              <a:t>允许定义仅用于有效范围的工具类和函数</a:t>
            </a:r>
            <a:r>
              <a:rPr lang="en-US" altLang="zh-CN" sz="2000"/>
              <a:t>.</a:t>
            </a:r>
            <a:endParaRPr lang="en-US" altLang="zh-CN" sz="2000"/>
          </a:p>
          <a:p>
            <a:endParaRPr lang="en-US" altLang="zh-CN" sz="2000" smtClean="0"/>
          </a:p>
          <a:p>
            <a:r>
              <a:rPr lang="zh-CN" altLang="en-US" sz="2000" b="1" smtClean="0"/>
              <a:t>缺点</a:t>
            </a:r>
            <a:r>
              <a:rPr lang="en-US" altLang="zh-CN" sz="2000" b="1"/>
              <a:t>:</a:t>
            </a:r>
            <a:endParaRPr lang="en-US" altLang="zh-CN" sz="2000" b="1"/>
          </a:p>
          <a:p>
            <a:pPr lvl="1"/>
            <a:r>
              <a:rPr lang="zh-CN" altLang="en-US" sz="2000"/>
              <a:t>嵌套类或局部类的实例不能序列化</a:t>
            </a:r>
            <a:r>
              <a:rPr lang="en-US" altLang="zh-CN" sz="2000"/>
              <a:t>(pickled).</a:t>
            </a:r>
            <a:endParaRPr lang="en-US" altLang="zh-CN" sz="2000"/>
          </a:p>
          <a:p>
            <a:endParaRPr lang="en-US" altLang="zh-CN" sz="2000" smtClean="0"/>
          </a:p>
          <a:p>
            <a:r>
              <a:rPr lang="zh-CN" altLang="en-US" sz="2000" b="1" smtClean="0"/>
              <a:t>结论</a:t>
            </a:r>
            <a:r>
              <a:rPr lang="en-US" altLang="zh-CN" sz="2000" b="1"/>
              <a:t>:</a:t>
            </a:r>
            <a:endParaRPr lang="en-US" altLang="zh-CN" sz="2000" b="1"/>
          </a:p>
          <a:p>
            <a:pPr lvl="1"/>
            <a:r>
              <a:rPr lang="zh-CN" altLang="en-US" sz="2000"/>
              <a:t>推荐使用</a:t>
            </a:r>
            <a:r>
              <a:rPr lang="en-US" altLang="zh-CN" sz="2000"/>
              <a:t>.</a:t>
            </a:r>
            <a:endParaRPr lang="en-US" altLang="zh-CN"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列表推导</a:t>
            </a:r>
            <a:r>
              <a:rPr lang="en-US" altLang="zh-CN"/>
              <a:t>(List Comprehensions)</a:t>
            </a:r>
            <a:endParaRPr lang="en-US" altLang="zh-CN"/>
          </a:p>
        </p:txBody>
      </p:sp>
      <p:sp>
        <p:nvSpPr>
          <p:cNvPr id="3" name="灯片编号占位符 2"/>
          <p:cNvSpPr>
            <a:spLocks noGrp="1"/>
          </p:cNvSpPr>
          <p:nvPr>
            <p:ph type="sldNum" sz="quarter" idx="12"/>
          </p:nvPr>
        </p:nvSpPr>
        <p:spPr/>
        <p:txBody>
          <a:bodyPr/>
          <a:lstStyle/>
          <a:p>
            <a:fld id="{BEA57517-FD87-4EED-B370-D846D7B7D0AA}" type="slidenum">
              <a:rPr lang="zh-CN" altLang="en-US" smtClean="0"/>
            </a:fld>
            <a:endParaRPr lang="zh-CN" altLang="en-US"/>
          </a:p>
        </p:txBody>
      </p:sp>
      <p:sp>
        <p:nvSpPr>
          <p:cNvPr id="4" name="矩形 3"/>
          <p:cNvSpPr/>
          <p:nvPr/>
        </p:nvSpPr>
        <p:spPr>
          <a:xfrm>
            <a:off x="676589" y="955589"/>
            <a:ext cx="10848870" cy="400110"/>
          </a:xfrm>
          <a:prstGeom prst="rect">
            <a:avLst/>
          </a:prstGeom>
          <a:solidFill>
            <a:srgbClr val="CCFFFF"/>
          </a:solidFill>
          <a:ln>
            <a:solidFill>
              <a:srgbClr val="0070C0"/>
            </a:solidFill>
          </a:ln>
        </p:spPr>
        <p:txBody>
          <a:bodyPr wrap="square">
            <a:spAutoFit/>
          </a:bodyPr>
          <a:lstStyle/>
          <a:p>
            <a:r>
              <a:rPr lang="zh-CN" altLang="en-US" sz="2000">
                <a:solidFill>
                  <a:srgbClr val="404040"/>
                </a:solidFill>
                <a:latin typeface="Lato"/>
              </a:rPr>
              <a:t>可以在简单情况下</a:t>
            </a:r>
            <a:r>
              <a:rPr lang="zh-CN" altLang="en-US" sz="2000" smtClean="0">
                <a:solidFill>
                  <a:srgbClr val="404040"/>
                </a:solidFill>
                <a:latin typeface="Lato"/>
              </a:rPr>
              <a:t>使用</a:t>
            </a:r>
            <a:endParaRPr lang="zh-CN" altLang="en-US" sz="2000">
              <a:solidFill>
                <a:srgbClr val="404040"/>
              </a:solidFill>
              <a:latin typeface="Lato"/>
            </a:endParaRPr>
          </a:p>
        </p:txBody>
      </p:sp>
      <p:sp>
        <p:nvSpPr>
          <p:cNvPr id="10" name="矩形 9"/>
          <p:cNvSpPr/>
          <p:nvPr/>
        </p:nvSpPr>
        <p:spPr>
          <a:xfrm>
            <a:off x="676589" y="1402014"/>
            <a:ext cx="10848870" cy="4401205"/>
          </a:xfrm>
          <a:prstGeom prst="rect">
            <a:avLst/>
          </a:prstGeom>
        </p:spPr>
        <p:txBody>
          <a:bodyPr wrap="square">
            <a:spAutoFit/>
          </a:bodyPr>
          <a:lstStyle/>
          <a:p>
            <a:r>
              <a:rPr lang="zh-CN" altLang="en-US" sz="2000" b="1"/>
              <a:t>定义</a:t>
            </a:r>
            <a:r>
              <a:rPr lang="en-US" altLang="zh-CN" sz="2000" b="1"/>
              <a:t>:</a:t>
            </a:r>
            <a:endParaRPr lang="en-US" altLang="zh-CN" sz="2000" b="1"/>
          </a:p>
          <a:p>
            <a:pPr lvl="1"/>
            <a:r>
              <a:rPr lang="zh-CN" altLang="en-US" sz="2000"/>
              <a:t>列表推导</a:t>
            </a:r>
            <a:r>
              <a:rPr lang="en-US" altLang="zh-CN" sz="2000"/>
              <a:t>(list comprehensions)</a:t>
            </a:r>
            <a:r>
              <a:rPr lang="zh-CN" altLang="en-US" sz="2000"/>
              <a:t>与生成器表达式</a:t>
            </a:r>
            <a:r>
              <a:rPr lang="en-US" altLang="zh-CN" sz="2000"/>
              <a:t>(generator expression)</a:t>
            </a:r>
            <a:r>
              <a:rPr lang="zh-CN" altLang="en-US" sz="2000"/>
              <a:t>提供了一种简洁高效的方式来创建列表和迭代器</a:t>
            </a:r>
            <a:r>
              <a:rPr lang="en-US" altLang="zh-CN" sz="2000"/>
              <a:t>, </a:t>
            </a:r>
            <a:r>
              <a:rPr lang="zh-CN" altLang="en-US" sz="2000"/>
              <a:t>而不必借助</a:t>
            </a:r>
            <a:r>
              <a:rPr lang="en-US" altLang="zh-CN" sz="2000"/>
              <a:t>map(), filter(), </a:t>
            </a:r>
            <a:r>
              <a:rPr lang="zh-CN" altLang="en-US" sz="2000"/>
              <a:t>或者</a:t>
            </a:r>
            <a:r>
              <a:rPr lang="en-US" altLang="zh-CN" sz="2000"/>
              <a:t>lambda.</a:t>
            </a:r>
            <a:endParaRPr lang="en-US" altLang="zh-CN" sz="2000"/>
          </a:p>
          <a:p>
            <a:endParaRPr lang="en-US" altLang="zh-CN" sz="2000" smtClean="0"/>
          </a:p>
          <a:p>
            <a:r>
              <a:rPr lang="zh-CN" altLang="en-US" sz="2000" b="1" smtClean="0"/>
              <a:t>优点</a:t>
            </a:r>
            <a:r>
              <a:rPr lang="en-US" altLang="zh-CN" sz="2000" b="1"/>
              <a:t>:</a:t>
            </a:r>
            <a:endParaRPr lang="en-US" altLang="zh-CN" sz="2000" b="1"/>
          </a:p>
          <a:p>
            <a:pPr lvl="1"/>
            <a:r>
              <a:rPr lang="zh-CN" altLang="en-US" sz="2000"/>
              <a:t>简单的列表推导可以比其它的列表创建方法更加清晰简单</a:t>
            </a:r>
            <a:r>
              <a:rPr lang="en-US" altLang="zh-CN" sz="2000"/>
              <a:t>. </a:t>
            </a:r>
            <a:r>
              <a:rPr lang="zh-CN" altLang="en-US" sz="2000"/>
              <a:t>生成器表达式可以十分高效</a:t>
            </a:r>
            <a:r>
              <a:rPr lang="en-US" altLang="zh-CN" sz="2000"/>
              <a:t>, </a:t>
            </a:r>
            <a:r>
              <a:rPr lang="zh-CN" altLang="en-US" sz="2000"/>
              <a:t>因为它们避免了创建整个列表</a:t>
            </a:r>
            <a:r>
              <a:rPr lang="en-US" altLang="zh-CN" sz="2000"/>
              <a:t>.</a:t>
            </a:r>
            <a:endParaRPr lang="en-US" altLang="zh-CN" sz="2000"/>
          </a:p>
          <a:p>
            <a:endParaRPr lang="en-US" altLang="zh-CN" sz="2000" smtClean="0"/>
          </a:p>
          <a:p>
            <a:r>
              <a:rPr lang="zh-CN" altLang="en-US" sz="2000" b="1" smtClean="0"/>
              <a:t>缺点</a:t>
            </a:r>
            <a:r>
              <a:rPr lang="en-US" altLang="zh-CN" sz="2000" b="1"/>
              <a:t>:</a:t>
            </a:r>
            <a:endParaRPr lang="en-US" altLang="zh-CN" sz="2000" b="1"/>
          </a:p>
          <a:p>
            <a:pPr lvl="1"/>
            <a:r>
              <a:rPr lang="zh-CN" altLang="en-US" sz="2000"/>
              <a:t>复杂的列表推导或者生成器表达式可能难以阅读</a:t>
            </a:r>
            <a:r>
              <a:rPr lang="en-US" altLang="zh-CN" sz="2000"/>
              <a:t>.</a:t>
            </a:r>
            <a:endParaRPr lang="en-US" altLang="zh-CN" sz="2000"/>
          </a:p>
          <a:p>
            <a:endParaRPr lang="en-US" altLang="zh-CN" sz="2000" smtClean="0"/>
          </a:p>
          <a:p>
            <a:r>
              <a:rPr lang="zh-CN" altLang="en-US" sz="2000" b="1" smtClean="0"/>
              <a:t>结论</a:t>
            </a:r>
            <a:r>
              <a:rPr lang="en-US" altLang="zh-CN" sz="2000" b="1"/>
              <a:t>:</a:t>
            </a:r>
            <a:endParaRPr lang="en-US" altLang="zh-CN" sz="2000" b="1"/>
          </a:p>
          <a:p>
            <a:pPr lvl="1"/>
            <a:r>
              <a:rPr lang="zh-CN" altLang="en-US" sz="2000"/>
              <a:t>适用于简单情况</a:t>
            </a:r>
            <a:r>
              <a:rPr lang="en-US" altLang="zh-CN" sz="2000"/>
              <a:t>. </a:t>
            </a:r>
            <a:r>
              <a:rPr lang="zh-CN" altLang="en-US" sz="2000"/>
              <a:t>每个部分应该单独置于一行</a:t>
            </a:r>
            <a:r>
              <a:rPr lang="en-US" altLang="zh-CN" sz="2000"/>
              <a:t>: </a:t>
            </a:r>
            <a:r>
              <a:rPr lang="zh-CN" altLang="en-US" sz="2000"/>
              <a:t>映射表达式</a:t>
            </a:r>
            <a:r>
              <a:rPr lang="en-US" altLang="zh-CN" sz="2000"/>
              <a:t>, for</a:t>
            </a:r>
            <a:r>
              <a:rPr lang="zh-CN" altLang="en-US" sz="2000"/>
              <a:t>语句</a:t>
            </a:r>
            <a:r>
              <a:rPr lang="en-US" altLang="zh-CN" sz="2000"/>
              <a:t>, </a:t>
            </a:r>
            <a:r>
              <a:rPr lang="zh-CN" altLang="en-US" sz="2000"/>
              <a:t>过滤器表达式</a:t>
            </a:r>
            <a:r>
              <a:rPr lang="en-US" altLang="zh-CN" sz="2000"/>
              <a:t>. </a:t>
            </a:r>
            <a:r>
              <a:rPr lang="zh-CN" altLang="en-US" sz="2000"/>
              <a:t>禁止多重</a:t>
            </a:r>
            <a:r>
              <a:rPr lang="en-US" altLang="zh-CN" sz="2000"/>
              <a:t>for</a:t>
            </a:r>
            <a:r>
              <a:rPr lang="zh-CN" altLang="en-US" sz="2000"/>
              <a:t>语句或过滤器表达式</a:t>
            </a:r>
            <a:r>
              <a:rPr lang="en-US" altLang="zh-CN" sz="2000"/>
              <a:t>. </a:t>
            </a:r>
            <a:r>
              <a:rPr lang="zh-CN" altLang="en-US" sz="2000"/>
              <a:t>复杂情况下还是使用循环</a:t>
            </a:r>
            <a:r>
              <a:rPr lang="en-US" altLang="zh-CN" sz="2000"/>
              <a:t>.</a:t>
            </a:r>
            <a:endParaRPr lang="en-US" altLang="zh-CN" sz="200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jQ0ZTU5YmU0ZDZiN2JiMDdkNjJjNzRjNjQ5OGFmM2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12682</Words>
  <Application>WPS 演示</Application>
  <PresentationFormat>宽屏</PresentationFormat>
  <Paragraphs>741</Paragraphs>
  <Slides>40</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宋体</vt:lpstr>
      <vt:lpstr>Wingdings</vt:lpstr>
      <vt:lpstr>Lato</vt:lpstr>
      <vt:lpstr>Segoe Print</vt:lpstr>
      <vt:lpstr>Consolas</vt:lpstr>
      <vt:lpstr>等线</vt:lpstr>
      <vt:lpstr>等线 Light</vt:lpstr>
      <vt:lpstr>微软雅黑</vt:lpstr>
      <vt:lpstr>Arial Unicode MS</vt:lpstr>
      <vt:lpstr>Calibri</vt:lpstr>
      <vt:lpstr>Office 主题​​</vt:lpstr>
      <vt:lpstr>Python Style Guide 风格指南</vt:lpstr>
      <vt:lpstr>Python语言规范</vt:lpstr>
      <vt:lpstr>导入</vt:lpstr>
      <vt:lpstr>包</vt:lpstr>
      <vt:lpstr>异常</vt:lpstr>
      <vt:lpstr>异常</vt:lpstr>
      <vt:lpstr>全局变量</vt:lpstr>
      <vt:lpstr>嵌套/局部/内部类或函数</vt:lpstr>
      <vt:lpstr>列表推导(List Comprehensions)</vt:lpstr>
      <vt:lpstr>默认迭代器和操作符</vt:lpstr>
      <vt:lpstr>默认迭代器和操作符</vt:lpstr>
      <vt:lpstr>生成器</vt:lpstr>
      <vt:lpstr>Lambda函数</vt:lpstr>
      <vt:lpstr>条件表达式</vt:lpstr>
      <vt:lpstr>默认参数值</vt:lpstr>
      <vt:lpstr>默认参数值</vt:lpstr>
      <vt:lpstr>True/Falsed的求值</vt:lpstr>
      <vt:lpstr>True/Falsed的求值</vt:lpstr>
      <vt:lpstr>隐式 False</vt:lpstr>
      <vt:lpstr>线程</vt:lpstr>
      <vt:lpstr>Python风格规范</vt:lpstr>
      <vt:lpstr>括号</vt:lpstr>
      <vt:lpstr>缩进</vt:lpstr>
      <vt:lpstr>空格</vt:lpstr>
      <vt:lpstr>空格</vt:lpstr>
      <vt:lpstr>空格</vt:lpstr>
      <vt:lpstr>shebang</vt:lpstr>
      <vt:lpstr>注释</vt:lpstr>
      <vt:lpstr>注释</vt:lpstr>
      <vt:lpstr>类</vt:lpstr>
      <vt:lpstr>文件和sockets</vt:lpstr>
      <vt:lpstr>文件和sockets</vt:lpstr>
      <vt:lpstr>TODO注释</vt:lpstr>
      <vt:lpstr>导入格式</vt:lpstr>
      <vt:lpstr>语句</vt:lpstr>
      <vt:lpstr>访问控制</vt:lpstr>
      <vt:lpstr>命名</vt:lpstr>
      <vt:lpstr>Python之父Guido推荐的规范</vt:lpstr>
      <vt:lpstr>Main</vt:lpstr>
      <vt:lpstr>结束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 argparse, datetime</dc:title>
  <dc:creator>pirenjie</dc:creator>
  <cp:lastModifiedBy>api</cp:lastModifiedBy>
  <cp:revision>704</cp:revision>
  <dcterms:created xsi:type="dcterms:W3CDTF">2020-09-08T08:42:00Z</dcterms:created>
  <dcterms:modified xsi:type="dcterms:W3CDTF">2023-11-20T04:04:41Z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31D14435AD894D62AFEE654B0489B54A_12</vt:lpwstr>
  </property>
  <property fmtid="{D5CDD505-2E9C-101B-9397-08002B2CF9AE}" pid="3" name="KSOProductBuildVer">
    <vt:lpwstr>2052-12.1.0.15374</vt:lpwstr>
  </property>
</Properties>
</file>