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4" r:id="rId3"/>
    <p:sldId id="298" r:id="rId4"/>
    <p:sldId id="296" r:id="rId5"/>
    <p:sldId id="293" r:id="rId6"/>
    <p:sldId id="297" r:id="rId7"/>
    <p:sldId id="299" r:id="rId8"/>
    <p:sldId id="308" r:id="rId9"/>
    <p:sldId id="300" r:id="rId10"/>
    <p:sldId id="301" r:id="rId11"/>
    <p:sldId id="305" r:id="rId12"/>
    <p:sldId id="306" r:id="rId13"/>
    <p:sldId id="302" r:id="rId14"/>
    <p:sldId id="303" r:id="rId15"/>
    <p:sldId id="307" r:id="rId16"/>
    <p:sldId id="304" r:id="rId17"/>
    <p:sldId id="310" r:id="rId18"/>
    <p:sldId id="309" r:id="rId19"/>
    <p:sldId id="311" r:id="rId20"/>
    <p:sldId id="312" r:id="rId21"/>
    <p:sldId id="314" r:id="rId22"/>
    <p:sldId id="315" r:id="rId23"/>
    <p:sldId id="317" r:id="rId24"/>
    <p:sldId id="316" r:id="rId25"/>
    <p:sldId id="318" r:id="rId26"/>
    <p:sldId id="319" r:id="rId27"/>
    <p:sldId id="320" r:id="rId28"/>
    <p:sldId id="27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AE3F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6387" autoAdjust="0"/>
  </p:normalViewPr>
  <p:slideViewPr>
    <p:cSldViewPr snapToGrid="0">
      <p:cViewPr varScale="1">
        <p:scale>
          <a:sx n="111" d="100"/>
          <a:sy n="111" d="100"/>
        </p:scale>
        <p:origin x="11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8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NumPy</a:t>
            </a:r>
            <a:br>
              <a:rPr lang="en-US" altLang="zh-CN" smtClean="0"/>
            </a:br>
            <a:r>
              <a:rPr lang="zh-CN" altLang="en-US" smtClean="0"/>
              <a:t>数值计算库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ndarray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754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共有三类基本方法：一是从</a:t>
            </a:r>
            <a:r>
              <a:rPr lang="en-US" altLang="zh-CN" sz="2000"/>
              <a:t>Python</a:t>
            </a:r>
            <a:r>
              <a:rPr lang="zh-CN" altLang="en-US" sz="2000"/>
              <a:t>内置的</a:t>
            </a:r>
            <a:r>
              <a:rPr lang="en-US" altLang="zh-CN" sz="2000"/>
              <a:t>array-like</a:t>
            </a:r>
            <a:r>
              <a:rPr lang="zh-CN" altLang="en-US" sz="2000"/>
              <a:t>数据结构转化得到；二是利用</a:t>
            </a:r>
            <a:r>
              <a:rPr lang="en-US" altLang="zh-CN" sz="2000"/>
              <a:t>numpy</a:t>
            </a:r>
            <a:r>
              <a:rPr lang="zh-CN" altLang="en-US" sz="2000"/>
              <a:t>提供的创建函数直接生成；三是使用</a:t>
            </a:r>
            <a:r>
              <a:rPr lang="en-US" altLang="zh-CN" sz="2000"/>
              <a:t>genfromtxt()</a:t>
            </a:r>
            <a:r>
              <a:rPr lang="zh-CN" altLang="en-US" sz="2000"/>
              <a:t>方法生成。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1809937"/>
            <a:ext cx="10957698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从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python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转换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 = np.array([[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2.0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.)])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np.zeros((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np.arange(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0.1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start, end, step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np.linspace(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start, end, num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ndtype=[(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names = [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np.genfromtxt(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"file_name.txt"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delimiter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=names,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=ndtype, 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autostrip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comments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"#"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skip_header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skip_footer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mtClean="0">
                <a:solidFill>
                  <a:srgbClr val="001080"/>
                </a:solidFill>
                <a:latin typeface="Consolas" panose="020B0609020204030204" pitchFamily="49" charset="0"/>
              </a:rPr>
              <a:t>usecols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ndarray to list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 = np.array([[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a.tolist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5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Copy</a:t>
            </a:r>
            <a:r>
              <a:rPr lang="zh-CN" altLang="en-US" smtClean="0"/>
              <a:t>与</a:t>
            </a:r>
            <a:r>
              <a:rPr lang="en-US" altLang="zh-CN" smtClean="0"/>
              <a:t>View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955589"/>
            <a:ext cx="10754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The main difference between a copy and a view of an array is that the copy is a new array, and the view is just a view of the original array.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99302" y="1809937"/>
            <a:ext cx="4897258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arr.copy()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42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#[42 2  3  4  5]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1 2 3 4 5]</a:t>
            </a:r>
            <a:endParaRPr lang="en-US" altLang="zh-CN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[42 2 3 4 5] [1 2 3 4 5]</a:t>
            </a:r>
            <a:r>
              <a:rPr kumimoji="0" lang="zh-CN" altLang="zh-CN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42902" y="1809937"/>
            <a:ext cx="4897258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arr.view()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42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42  2  3  4  5]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42  2  3  4  5]</a:t>
            </a:r>
            <a:endParaRPr lang="en-US" altLang="zh-CN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0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改变</a:t>
            </a:r>
            <a:r>
              <a:rPr lang="en-US" altLang="zh-CN" smtClean="0"/>
              <a:t>View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1221060"/>
            <a:ext cx="4897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Make a view, change the original array, and display both arrays: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56541" y="2170838"/>
            <a:ext cx="4897258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arr.view()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31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31  2  3  4  5]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31  2  3  4  5]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[42 2 3 4 5] [1 2 3 4 5]</a:t>
            </a:r>
            <a:r>
              <a:rPr kumimoji="0" lang="zh-CN" altLang="zh-CN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2" y="2157423"/>
            <a:ext cx="4897258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arr.view()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42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42  2  3  4  5]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42  2  3  4  5]</a:t>
            </a:r>
            <a:endParaRPr lang="en-US" altLang="zh-CN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9541" y="1221059"/>
            <a:ext cx="4897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Make a view, change </a:t>
            </a:r>
            <a:r>
              <a:rPr lang="en-US" altLang="zh-CN" sz="2000"/>
              <a:t>the </a:t>
            </a:r>
            <a:r>
              <a:rPr lang="en-US" altLang="zh-CN" sz="2000" smtClean="0"/>
              <a:t>view, </a:t>
            </a:r>
            <a:r>
              <a:rPr lang="en-US" altLang="zh-CN" sz="2000"/>
              <a:t>and display both arrays: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3400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2" y="83779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/>
              <a:t>ndarray</a:t>
            </a:r>
            <a:r>
              <a:rPr lang="zh-CN" altLang="en-US" sz="2000"/>
              <a:t>索引的基本使用方法示例</a:t>
            </a:r>
            <a:r>
              <a:rPr lang="zh-CN" altLang="en-US" sz="2000" smtClean="0"/>
              <a:t>如下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99303" y="1237899"/>
            <a:ext cx="1095769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 = np.arange(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x.shape =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x[:,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302" y="2549236"/>
            <a:ext cx="108560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关于</a:t>
            </a:r>
            <a:r>
              <a:rPr lang="en-US" altLang="zh-CN" sz="2000"/>
              <a:t>ndarray</a:t>
            </a:r>
            <a:r>
              <a:rPr lang="zh-CN" altLang="en-US" sz="2000"/>
              <a:t>的索引方式，有以下几个重点需要记住</a:t>
            </a:r>
            <a:r>
              <a:rPr lang="zh-CN" altLang="en-US" sz="2000" smtClean="0"/>
              <a:t>：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虽然</a:t>
            </a:r>
            <a:r>
              <a:rPr lang="en-US" altLang="zh-CN" sz="2000"/>
              <a:t>x[0,2] = x[0][2]</a:t>
            </a:r>
            <a:r>
              <a:rPr lang="zh-CN" altLang="en-US" sz="2000"/>
              <a:t>，但是前者效率比后者高，因为后者在应用第一个索引后需要先创建一个</a:t>
            </a:r>
            <a:r>
              <a:rPr lang="en-US" altLang="zh-CN" sz="2000"/>
              <a:t>temporary array</a:t>
            </a:r>
            <a:r>
              <a:rPr lang="zh-CN" altLang="en-US" sz="2000"/>
              <a:t>，然后再应用第二个索引，最后找到目标值。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分片操作不会引发</a:t>
            </a:r>
            <a:r>
              <a:rPr lang="en-US" altLang="zh-CN" sz="2000"/>
              <a:t>copy</a:t>
            </a:r>
            <a:r>
              <a:rPr lang="zh-CN" altLang="en-US" sz="2000"/>
              <a:t>操作，而是创建原</a:t>
            </a:r>
            <a:r>
              <a:rPr lang="en-US" altLang="zh-CN" sz="2000"/>
              <a:t>ndarray</a:t>
            </a:r>
            <a:r>
              <a:rPr lang="zh-CN" altLang="en-US" sz="2000"/>
              <a:t>的</a:t>
            </a:r>
            <a:r>
              <a:rPr lang="en-US" altLang="zh-CN" sz="2000"/>
              <a:t>view</a:t>
            </a:r>
            <a:r>
              <a:rPr lang="zh-CN" altLang="en-US" sz="2000"/>
              <a:t>；他们所指向的内存是同一片区域，无论是修改原</a:t>
            </a:r>
            <a:r>
              <a:rPr lang="en-US" altLang="zh-CN" sz="2000"/>
              <a:t>ndarray</a:t>
            </a:r>
            <a:r>
              <a:rPr lang="zh-CN" altLang="en-US" sz="2000"/>
              <a:t>还是修改</a:t>
            </a:r>
            <a:r>
              <a:rPr lang="en-US" altLang="zh-CN" sz="2000"/>
              <a:t>view</a:t>
            </a:r>
            <a:r>
              <a:rPr lang="zh-CN" altLang="en-US" sz="2000"/>
              <a:t>，都会同时改变二者的值。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index array</a:t>
            </a:r>
            <a:r>
              <a:rPr lang="zh-CN" altLang="en-US" sz="2000"/>
              <a:t>和</a:t>
            </a:r>
            <a:r>
              <a:rPr lang="en-US" altLang="zh-CN" sz="2000"/>
              <a:t>boolean index</a:t>
            </a:r>
            <a:r>
              <a:rPr lang="zh-CN" altLang="en-US" sz="2000"/>
              <a:t>返回的是</a:t>
            </a:r>
            <a:r>
              <a:rPr lang="en-US" altLang="zh-CN" sz="2000"/>
              <a:t>copy</a:t>
            </a:r>
            <a:r>
              <a:rPr lang="zh-CN" altLang="en-US" sz="2000"/>
              <a:t>，不是</a:t>
            </a:r>
            <a:r>
              <a:rPr lang="en-US" altLang="zh-CN" sz="2000"/>
              <a:t>view</a:t>
            </a:r>
            <a:r>
              <a:rPr lang="zh-CN" altLang="en-US" sz="200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3" y="4485490"/>
            <a:ext cx="1095769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 = np.arange(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a.shape =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##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a: [[0 1 2 3 4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] 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5 6 7 8 9]]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 = a[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         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##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 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0 1 2 3 4]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 = -</a:t>
            </a:r>
            <a:r>
              <a:rPr lang="en-US" altLang="zh-CN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##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b: 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 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0 -1  2  3  4]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## a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: [[ 0 -1  2  3  4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[ 5  6  7  8  9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]]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9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切片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55589"/>
            <a:ext cx="108560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Slicing in python means taking elements from one given index to another given </a:t>
            </a:r>
            <a:r>
              <a:rPr lang="en-US" altLang="zh-CN" sz="2000"/>
              <a:t>index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r>
              <a:rPr lang="en-US" altLang="zh-CN" sz="2000"/>
              <a:t>We pass slice instead of index like this: </a:t>
            </a:r>
            <a:r>
              <a:rPr lang="en-US" altLang="zh-CN" sz="2000">
                <a:solidFill>
                  <a:srgbClr val="008000"/>
                </a:solidFill>
              </a:rPr>
              <a:t>[</a:t>
            </a:r>
            <a:r>
              <a:rPr lang="en-US" altLang="zh-CN" sz="2000">
                <a:solidFill>
                  <a:srgbClr val="008000"/>
                </a:solidFill>
              </a:rPr>
              <a:t>start:end</a:t>
            </a:r>
            <a:r>
              <a:rPr lang="en-US" altLang="zh-CN" sz="2000" smtClean="0">
                <a:solidFill>
                  <a:srgbClr val="008000"/>
                </a:solidFill>
              </a:rPr>
              <a:t>].</a:t>
            </a:r>
            <a:endParaRPr lang="en-US" altLang="zh-CN" sz="2000">
              <a:solidFill>
                <a:srgbClr val="008000"/>
              </a:solidFill>
            </a:endParaRPr>
          </a:p>
          <a:p>
            <a:r>
              <a:rPr lang="en-US" altLang="zh-CN" sz="2000"/>
              <a:t>We can also define the step, like this: </a:t>
            </a:r>
            <a:r>
              <a:rPr lang="en-US" altLang="zh-CN" sz="2000">
                <a:solidFill>
                  <a:srgbClr val="008000"/>
                </a:solidFill>
              </a:rPr>
              <a:t>[</a:t>
            </a:r>
            <a:r>
              <a:rPr lang="en-US" altLang="zh-CN" sz="2000">
                <a:solidFill>
                  <a:srgbClr val="008000"/>
                </a:solidFill>
              </a:rPr>
              <a:t>start:end:step</a:t>
            </a:r>
            <a:r>
              <a:rPr lang="en-US" altLang="zh-CN" sz="2000" smtClean="0">
                <a:solidFill>
                  <a:srgbClr val="008000"/>
                </a:solidFill>
              </a:rPr>
              <a:t>].</a:t>
            </a:r>
            <a:endParaRPr lang="en-US" altLang="zh-CN" sz="2000">
              <a:solidFill>
                <a:srgbClr val="008000"/>
              </a:solidFill>
            </a:endParaRPr>
          </a:p>
          <a:p>
            <a:r>
              <a:rPr lang="en-US" altLang="zh-CN" sz="2000"/>
              <a:t>If we don't pass start its </a:t>
            </a:r>
            <a:r>
              <a:rPr lang="en-US" altLang="zh-CN" sz="2000"/>
              <a:t>considered </a:t>
            </a:r>
            <a:r>
              <a:rPr lang="en-US" altLang="zh-CN" sz="2000" smtClean="0"/>
              <a:t>0</a:t>
            </a:r>
            <a:endParaRPr lang="en-US" altLang="zh-CN" sz="2000"/>
          </a:p>
          <a:p>
            <a:r>
              <a:rPr lang="en-US" altLang="zh-CN" sz="2000"/>
              <a:t>If we don't pass end its considered length of array in </a:t>
            </a:r>
            <a:r>
              <a:rPr lang="en-US" altLang="zh-CN" sz="2000"/>
              <a:t>that </a:t>
            </a:r>
            <a:r>
              <a:rPr lang="en-US" altLang="zh-CN" sz="2000" smtClean="0"/>
              <a:t>dimension</a:t>
            </a:r>
            <a:endParaRPr lang="en-US" altLang="zh-CN" sz="2000"/>
          </a:p>
          <a:p>
            <a:r>
              <a:rPr lang="en-US" altLang="zh-CN" sz="2000"/>
              <a:t>If we don't pass step its considered 1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sp>
        <p:nvSpPr>
          <p:cNvPr id="11" name="矩形 10"/>
          <p:cNvSpPr/>
          <p:nvPr/>
        </p:nvSpPr>
        <p:spPr>
          <a:xfrm>
            <a:off x="599304" y="2891843"/>
            <a:ext cx="1095769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 [2 3 4 5]</a:t>
            </a:r>
            <a:endParaRPr lang="en-US" altLang="zh-CN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4" y="4951361"/>
            <a:ext cx="1095769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(arr[-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[5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endParaRPr lang="en-US" altLang="zh-CN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0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728571"/>
          </a:xfrm>
        </p:spPr>
        <p:txBody>
          <a:bodyPr/>
          <a:lstStyle/>
          <a:p>
            <a:r>
              <a:rPr lang="zh-CN" altLang="en-US" smtClean="0"/>
              <a:t>切片 </a:t>
            </a:r>
            <a:r>
              <a:rPr lang="en-US" altLang="zh-CN" smtClean="0"/>
              <a:t>– 2</a:t>
            </a:r>
            <a:r>
              <a:rPr lang="zh-CN" altLang="en-US" smtClean="0"/>
              <a:t>维数组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824852"/>
            <a:ext cx="10856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Verdana" panose="020B0604030504040204" pitchFamily="34" charset="0"/>
                <a:ea typeface="Verdana" panose="020B0604030504040204" pitchFamily="34" charset="0"/>
              </a:rPr>
              <a:t>From the second element, slice elements from index 1 to index 4 (not included):</a:t>
            </a:r>
            <a:endParaRPr lang="zh-CN" altLang="en-US" sz="2000">
              <a:latin typeface="Verdan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4" y="1249489"/>
            <a:ext cx="1095769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 [7 8 9]</a:t>
            </a:r>
            <a:endParaRPr lang="en-US" altLang="zh-CN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2" y="2974436"/>
            <a:ext cx="1095769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3 8]</a:t>
            </a:r>
          </a:p>
        </p:txBody>
      </p:sp>
      <p:sp>
        <p:nvSpPr>
          <p:cNvPr id="7" name="矩形 6"/>
          <p:cNvSpPr/>
          <p:nvPr/>
        </p:nvSpPr>
        <p:spPr>
          <a:xfrm>
            <a:off x="599300" y="2510064"/>
            <a:ext cx="10856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From both elements, return index 2: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599302" y="4955618"/>
            <a:ext cx="1095769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[[2 3 4]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 [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7 8 9]]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0" y="4062913"/>
            <a:ext cx="108560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From both elements, slice index 1 to index 4 (not included), this will return a 2-D array: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21956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Iterating means going through elements one by </a:t>
            </a:r>
            <a:r>
              <a:rPr lang="en-US" altLang="zh-CN" sz="2000"/>
              <a:t>one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r>
              <a:rPr lang="en-US" altLang="zh-CN" sz="2000"/>
              <a:t>As we deal with multi-dimensional arrays in numpy, we can do this using basic for loop of </a:t>
            </a:r>
            <a:r>
              <a:rPr lang="en-US" altLang="zh-CN" sz="2000"/>
              <a:t>python</a:t>
            </a:r>
            <a:r>
              <a:rPr lang="en-US" altLang="zh-CN" sz="2000" smtClean="0"/>
              <a:t>.</a:t>
            </a:r>
            <a:endParaRPr lang="en-US" altLang="zh-CN" sz="2000"/>
          </a:p>
          <a:p>
            <a:r>
              <a:rPr lang="en-US" altLang="zh-CN" sz="2000"/>
              <a:t>If we iterate on a 1-D array it will go through each element one by </a:t>
            </a:r>
            <a:r>
              <a:rPr lang="en-US" altLang="zh-CN" sz="2000"/>
              <a:t>one</a:t>
            </a:r>
            <a:r>
              <a:rPr lang="en-US" altLang="zh-CN" sz="2000" smtClean="0"/>
              <a:t>.</a:t>
            </a:r>
            <a:endParaRPr lang="en-US" altLang="zh-CN" sz="2000"/>
          </a:p>
        </p:txBody>
      </p:sp>
      <p:sp>
        <p:nvSpPr>
          <p:cNvPr id="11" name="矩形 10"/>
          <p:cNvSpPr/>
          <p:nvPr/>
        </p:nvSpPr>
        <p:spPr>
          <a:xfrm>
            <a:off x="599303" y="2082260"/>
            <a:ext cx="1095769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arr: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2" y="4173570"/>
            <a:ext cx="10856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Iterate on each scalar element of the 2-D array:</a:t>
            </a:r>
          </a:p>
        </p:txBody>
      </p:sp>
      <p:sp>
        <p:nvSpPr>
          <p:cNvPr id="9" name="矩形 8"/>
          <p:cNvSpPr/>
          <p:nvPr/>
        </p:nvSpPr>
        <p:spPr>
          <a:xfrm>
            <a:off x="599303" y="4662880"/>
            <a:ext cx="1095769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arr: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x: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5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 </a:t>
            </a:r>
            <a:r>
              <a:rPr lang="en-US" altLang="zh-CN" smtClean="0"/>
              <a:t>– nditer()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The function nditer() is a helping function that can be used from very basic to very advanced iterations. It solves some basic issues which we face in iteration, lets go through it with examples.</a:t>
            </a:r>
          </a:p>
        </p:txBody>
      </p:sp>
      <p:sp>
        <p:nvSpPr>
          <p:cNvPr id="8" name="矩形 7"/>
          <p:cNvSpPr/>
          <p:nvPr/>
        </p:nvSpPr>
        <p:spPr>
          <a:xfrm>
            <a:off x="599302" y="1727068"/>
            <a:ext cx="10856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Iterate through the following 3-D array:</a:t>
            </a:r>
          </a:p>
        </p:txBody>
      </p:sp>
      <p:sp>
        <p:nvSpPr>
          <p:cNvPr id="9" name="矩形 8"/>
          <p:cNvSpPr/>
          <p:nvPr/>
        </p:nvSpPr>
        <p:spPr>
          <a:xfrm>
            <a:off x="599303" y="2216378"/>
            <a:ext cx="1095769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]], 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np.nditer(arr):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1" y="4375925"/>
            <a:ext cx="10856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Iterate through every scalar element of the 2D array skipping </a:t>
            </a:r>
            <a:r>
              <a:rPr lang="en-US" altLang="zh-CN" sz="2000"/>
              <a:t>1 </a:t>
            </a:r>
            <a:r>
              <a:rPr lang="en-US" altLang="zh-CN" sz="2000" smtClean="0"/>
              <a:t>element (different step):</a:t>
            </a:r>
            <a:endParaRPr lang="en-US" altLang="zh-CN" sz="2000"/>
          </a:p>
        </p:txBody>
      </p:sp>
      <p:sp>
        <p:nvSpPr>
          <p:cNvPr id="13" name="矩形 12"/>
          <p:cNvSpPr/>
          <p:nvPr/>
        </p:nvSpPr>
        <p:spPr>
          <a:xfrm>
            <a:off x="599302" y="4865235"/>
            <a:ext cx="1095769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np.nditer(arr[:, ::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5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 </a:t>
            </a:r>
            <a:r>
              <a:rPr lang="en-US" altLang="zh-CN" smtClean="0"/>
              <a:t>– ndenumerate()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Enumeration means mentioning sequence number of somethings one by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one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Sometimes we require corresponding index of the element while iterating, the ndenumerate() method can be used for those usecases.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2095246"/>
            <a:ext cx="1095769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idx, x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np.ndenumerate(arr):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(idx, x)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302" y="4558749"/>
            <a:ext cx="1095769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idx, x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np.ndenumerate(arr):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(idx, x)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885" y="4162800"/>
            <a:ext cx="5445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Enumerate on following 2D array's elements: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926" y="2972409"/>
            <a:ext cx="1936977" cy="3763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3" y="1954097"/>
            <a:ext cx="167366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合并数组 </a:t>
            </a:r>
            <a:r>
              <a:rPr lang="en-US" altLang="zh-CN" smtClean="0"/>
              <a:t>- Joining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Joining means putting contents of two or more arrays in a single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array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In SQL we join tables based on a key, whereas in NumPy we join arrays by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axes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We pass a sequence of arrays that we want to join to the concatenate() function, along with the axis. If axis is not explicitly passed, it is taken as 0.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2312960"/>
            <a:ext cx="1095769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arr2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np.concatenate((arr1,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arr2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2" y="4224328"/>
            <a:ext cx="498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Join two 2-D arrays along rows (axis=1):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9302" y="4674363"/>
            <a:ext cx="1095769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arr1 = np.array([[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arr2 = np.array([[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np.concatenate((arr1, arr2), axis=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82" y="5153163"/>
            <a:ext cx="2506486" cy="15525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3" y="2806358"/>
            <a:ext cx="2627502" cy="10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9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Numpy</a:t>
            </a:r>
            <a:r>
              <a:rPr lang="zh-CN" altLang="en-US"/>
              <a:t>是</a:t>
            </a:r>
            <a:r>
              <a:rPr lang="en-US" altLang="zh-CN"/>
              <a:t>Python</a:t>
            </a:r>
            <a:r>
              <a:rPr lang="zh-CN" altLang="en-US"/>
              <a:t>中科学计算的核心库。它提供了一个高性能的多维数组对象，以及用于处理这些数组的工具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它还拥有在线性代数、傅立叶变换和矩阵领域中工作的函数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en-US" altLang="zh-CN"/>
              <a:t>NumPy </a:t>
            </a:r>
            <a:r>
              <a:rPr lang="zh-CN" altLang="en-US"/>
              <a:t>由 </a:t>
            </a:r>
            <a:r>
              <a:rPr lang="en-US" altLang="zh-CN"/>
              <a:t>Travis Oliphant </a:t>
            </a:r>
            <a:r>
              <a:rPr lang="zh-CN" altLang="en-US"/>
              <a:t>于 </a:t>
            </a:r>
            <a:r>
              <a:rPr lang="en-US" altLang="zh-CN"/>
              <a:t>2005 </a:t>
            </a:r>
            <a:r>
              <a:rPr lang="zh-CN" altLang="en-US"/>
              <a:t>年创建。它是一个开源项目，您可以自由使用它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en-US" altLang="zh-CN"/>
              <a:t>NumPy </a:t>
            </a:r>
            <a:r>
              <a:rPr lang="zh-CN" altLang="en-US"/>
              <a:t>指的是数值 </a:t>
            </a:r>
            <a:r>
              <a:rPr lang="en-US" altLang="zh-CN"/>
              <a:t>Python</a:t>
            </a:r>
            <a:r>
              <a:rPr lang="zh-CN" altLang="en-US"/>
              <a:t>（</a:t>
            </a:r>
            <a:r>
              <a:rPr lang="en-US" altLang="zh-CN"/>
              <a:t>Numerical Python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NumPy </a:t>
            </a:r>
            <a:r>
              <a:rPr lang="zh-CN" altLang="en-US"/>
              <a:t>旨在提供一个比传统 </a:t>
            </a:r>
            <a:r>
              <a:rPr lang="en-US" altLang="zh-CN"/>
              <a:t>Python </a:t>
            </a:r>
            <a:r>
              <a:rPr lang="zh-CN" altLang="en-US"/>
              <a:t>列表</a:t>
            </a:r>
            <a:r>
              <a:rPr lang="zh-CN" altLang="en-US">
                <a:solidFill>
                  <a:srgbClr val="FF0000"/>
                </a:solidFill>
              </a:rPr>
              <a:t>快 </a:t>
            </a:r>
            <a:r>
              <a:rPr lang="en-US" altLang="zh-CN">
                <a:solidFill>
                  <a:srgbClr val="FF0000"/>
                </a:solidFill>
              </a:rPr>
              <a:t>50 </a:t>
            </a:r>
            <a:r>
              <a:rPr lang="zh-CN" altLang="en-US">
                <a:solidFill>
                  <a:srgbClr val="FF0000"/>
                </a:solidFill>
              </a:rPr>
              <a:t>倍</a:t>
            </a:r>
            <a:r>
              <a:rPr lang="zh-CN" altLang="en-US"/>
              <a:t>的数组对象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en-US" altLang="zh-CN"/>
              <a:t>NumPy </a:t>
            </a:r>
            <a:r>
              <a:rPr lang="zh-CN" altLang="en-US"/>
              <a:t>中的数组对象称为 </a:t>
            </a:r>
            <a:r>
              <a:rPr lang="en-US" altLang="zh-CN">
                <a:solidFill>
                  <a:srgbClr val="FF0000"/>
                </a:solidFill>
              </a:rPr>
              <a:t>ndarray</a:t>
            </a:r>
            <a:r>
              <a:rPr lang="zh-CN" altLang="en-US"/>
              <a:t>，它提供了许多支持函数，使得利用 </a:t>
            </a:r>
            <a:r>
              <a:rPr lang="en-US" altLang="zh-CN"/>
              <a:t>ndarray </a:t>
            </a:r>
            <a:r>
              <a:rPr lang="zh-CN" altLang="en-US"/>
              <a:t>非常容易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/>
              <a:t>数组在数据科学中非常常用，因为速度和资源非常重要。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2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拆分</a:t>
            </a:r>
            <a:r>
              <a:rPr lang="zh-CN" altLang="en-US" smtClean="0"/>
              <a:t>数组 </a:t>
            </a:r>
            <a:r>
              <a:rPr lang="en-US" altLang="zh-CN" smtClean="0"/>
              <a:t>- Split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Splitting is reverse operation of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Joining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Joining merges multiple arrays into one and Splitting breaks one array into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multiple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We use array_split() for splitting arrays, we pass it the array we want to split and the number of splits.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2312960"/>
            <a:ext cx="1095769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newarr 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np.array_split(arr,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(newarr)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2" y="4851530"/>
            <a:ext cx="1095769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newarr 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np.array_split(arr,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(newarr)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71" y="3220525"/>
            <a:ext cx="6099928" cy="7469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9302" y="4205199"/>
            <a:ext cx="11229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If the array has less elements than required, it will adjust from the end 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accordingly</a:t>
            </a:r>
            <a:r>
              <a:rPr lang="en-US" altLang="zh-CN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93" y="5991852"/>
            <a:ext cx="7432131" cy="7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搜索数组 </a:t>
            </a:r>
            <a:r>
              <a:rPr lang="en-US" altLang="zh-CN" smtClean="0"/>
              <a:t>- Searching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You can search an array for a certain value, and return the indexes that get a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match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To search an array, use the where() method.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1846959"/>
            <a:ext cx="1095769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np.where(arr ==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2" y="4439123"/>
            <a:ext cx="1095769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np.searchsorted(arr,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320" y="3598537"/>
            <a:ext cx="11229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There is a method called searchsorted() which performs a binary search in the array, and returns the index where the specified value would be inserted to maintain the search order.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353" y="2587492"/>
            <a:ext cx="2934466" cy="5936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841" y="5651139"/>
            <a:ext cx="412705" cy="4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1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</a:t>
            </a:r>
            <a:r>
              <a:rPr lang="zh-CN" altLang="en-US" smtClean="0"/>
              <a:t>数组 </a:t>
            </a:r>
            <a:r>
              <a:rPr lang="en-US" altLang="zh-CN" smtClean="0"/>
              <a:t>- Sorting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Sorting means putting elements in an ordered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sequence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Ordered sequence is any sequence that has an order corresponding to elements, like numeric or alphabetical, ascending or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descending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The NumPy ndarray object has a function called sort(), that will sort a specified array.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2199975"/>
            <a:ext cx="1095769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(np.sort(arr))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2" y="4439123"/>
            <a:ext cx="1095769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(np.sort(arr))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302" y="3899731"/>
            <a:ext cx="1122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If you use the sort() method on a 2-D array, both arrays will be sorted: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464" y="5269538"/>
            <a:ext cx="1730076" cy="11591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535" y="2971668"/>
            <a:ext cx="1711893" cy="6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过滤数组 </a:t>
            </a:r>
            <a:r>
              <a:rPr lang="en-US" altLang="zh-CN" smtClean="0"/>
              <a:t>- Filter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Getting some elements out of an existing array and creating a new array out of them is called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filtering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In NumPy, you filter an array using a boolean index list.</a:t>
            </a:r>
          </a:p>
        </p:txBody>
      </p:sp>
      <p:sp>
        <p:nvSpPr>
          <p:cNvPr id="9" name="矩形 8"/>
          <p:cNvSpPr/>
          <p:nvPr/>
        </p:nvSpPr>
        <p:spPr>
          <a:xfrm>
            <a:off x="599302" y="1975345"/>
            <a:ext cx="1095769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newarr =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arr[x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(newarr)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033" y="4704147"/>
            <a:ext cx="1095769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filter_arr = arr &gt;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42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newarr =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arr[filter_arr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(filter_arr)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(newarr)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302" y="3899731"/>
            <a:ext cx="11229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We can directly substitute the array instead of the iterable variable in our condition and it will work just as we expect it to.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ufunc – </a:t>
            </a:r>
            <a:r>
              <a:rPr lang="zh-CN" altLang="en-US" smtClean="0"/>
              <a:t>通用函数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ufuncs are used to implement vectorization in NumPy which is way faster than iterating over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elements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They also provide broadcasting and additional methods like reduce, accumulate etc. that are very helpful for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computation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ufuncs also take additional arguments,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like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where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boolean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array or condition defining where the operations should take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place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dtype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 defining the return type of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elements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 output array where the return value should be copied.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2" y="3513976"/>
            <a:ext cx="4669384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pl-PL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l-PL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l-PL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l-PL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l-PL" altLang="zh-CN"/>
              <a:t/>
            </a:r>
            <a:br>
              <a:rPr lang="pl-PL" altLang="zh-CN"/>
            </a:b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y = [</a:t>
            </a:r>
            <a:r>
              <a:rPr lang="pl-PL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l-PL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l-PL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l-PL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l-PL" altLang="zh-CN"/>
              <a:t/>
            </a:r>
            <a:br>
              <a:rPr lang="pl-PL" altLang="zh-CN"/>
            </a:b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z = []</a:t>
            </a:r>
            <a:r>
              <a:rPr lang="pl-PL" altLang="zh-CN"/>
              <a:t/>
            </a:r>
            <a:br>
              <a:rPr lang="pl-PL" altLang="zh-CN"/>
            </a:br>
            <a:r>
              <a:rPr lang="pl-PL" altLang="zh-CN"/>
              <a:t/>
            </a:r>
            <a:br>
              <a:rPr lang="pl-PL" altLang="zh-CN"/>
            </a:br>
            <a:r>
              <a:rPr lang="pl-PL" altLang="zh-CN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 i, j </a:t>
            </a:r>
            <a:r>
              <a:rPr lang="pl-PL" altLang="zh-CN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altLang="zh-CN">
                <a:solidFill>
                  <a:srgbClr val="0000CD"/>
                </a:solidFill>
                <a:latin typeface="Consolas" panose="020B0609020204030204" pitchFamily="49" charset="0"/>
              </a:rPr>
              <a:t>zip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(x, y):</a:t>
            </a:r>
            <a:r>
              <a:rPr lang="pl-PL" altLang="zh-CN"/>
              <a:t/>
            </a:r>
            <a:br>
              <a:rPr lang="pl-PL" altLang="zh-CN"/>
            </a:b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  z.append(i + j)</a:t>
            </a:r>
            <a:r>
              <a:rPr lang="pl-PL" altLang="zh-CN"/>
              <a:t/>
            </a:r>
            <a:br>
              <a:rPr lang="pl-PL" altLang="zh-CN"/>
            </a:br>
            <a:r>
              <a:rPr lang="pl-PL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pl-PL" altLang="zh-CN">
                <a:solidFill>
                  <a:srgbClr val="000000"/>
                </a:solidFill>
                <a:latin typeface="Consolas" panose="020B0609020204030204" pitchFamily="49" charset="0"/>
              </a:rPr>
              <a:t>(z)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10673" y="3513975"/>
            <a:ext cx="4669384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y =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z = np.add(x, y)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(z)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47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ufunc – frompyfunc()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To create you own ufunc, you have to define a function, like you do with normal functions in Python, then you add it to your NumPy ufunc library with the frompyfunc()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The frompyfunc() method takes the following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arguments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 - the name of the function.</a:t>
            </a:r>
          </a:p>
          <a:p>
            <a:r>
              <a:rPr lang="en-US" altLang="zh-CN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inputs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 - the number of input arguments (arrays).</a:t>
            </a:r>
          </a:p>
          <a:p>
            <a:r>
              <a:rPr lang="en-US" altLang="zh-CN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outputs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 - the number of output arrays.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1" y="2860833"/>
            <a:ext cx="105156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myadd(x, y):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x+y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myadd = np.frompyfunc(myadd,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(myadd([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72" y="4773302"/>
            <a:ext cx="2111224" cy="7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4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ufunc – </a:t>
            </a:r>
            <a:r>
              <a:rPr lang="zh-CN" altLang="en-US" smtClean="0"/>
              <a:t>内置算法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The multiply() function multiplies the values from one array with the values from another array, and return the results in a new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array</a:t>
            </a:r>
            <a:r>
              <a:rPr lang="en-US" altLang="zh-CN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2" y="1818647"/>
            <a:ext cx="105156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arr2 = 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newarr = np.multiply(arr1, arr2)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(newarr)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57" y="3745517"/>
            <a:ext cx="5870146" cy="7629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9301" y="5133923"/>
            <a:ext cx="10515601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np.prod(arr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42" y="5872587"/>
            <a:ext cx="648043" cy="6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27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ufunc – prod()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955589"/>
            <a:ext cx="10856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Find the product of the elements of two arrays:</a:t>
            </a:r>
          </a:p>
        </p:txBody>
      </p:sp>
      <p:sp>
        <p:nvSpPr>
          <p:cNvPr id="12" name="矩形 11"/>
          <p:cNvSpPr/>
          <p:nvPr/>
        </p:nvSpPr>
        <p:spPr>
          <a:xfrm>
            <a:off x="599301" y="1441119"/>
            <a:ext cx="105156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arr2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x = np.prod([arr1, arr2])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1" y="4738918"/>
            <a:ext cx="10515601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arr1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arr2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newarr = np.prod([arr1, arr2],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axis=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(newarr)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39" y="2918600"/>
            <a:ext cx="1390091" cy="8628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301" y="4213869"/>
            <a:ext cx="10856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</a:rPr>
              <a:t>If you specify axis=1, NumPy will return the product of each array.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1" y="5916651"/>
            <a:ext cx="2223506" cy="8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NumPy</a:t>
            </a:r>
            <a:r>
              <a:rPr lang="zh-CN" altLang="en-US" smtClean="0"/>
              <a:t>数值计算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ndarray</a:t>
            </a:r>
            <a:r>
              <a:rPr lang="zh-CN" altLang="en-US" smtClean="0"/>
              <a:t>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如果没有</a:t>
            </a:r>
            <a:r>
              <a:rPr lang="en-US" altLang="zh-CN"/>
              <a:t>numpy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内部只能用</a:t>
            </a:r>
            <a:r>
              <a:rPr lang="en-US" altLang="zh-CN"/>
              <a:t>list</a:t>
            </a:r>
            <a:r>
              <a:rPr lang="zh-CN" altLang="en-US"/>
              <a:t>或</a:t>
            </a:r>
            <a:r>
              <a:rPr lang="en-US" altLang="zh-CN"/>
              <a:t>array</a:t>
            </a:r>
            <a:r>
              <a:rPr lang="zh-CN" altLang="en-US"/>
              <a:t>来表示矩阵。假如用</a:t>
            </a:r>
            <a:r>
              <a:rPr lang="en-US" altLang="zh-CN"/>
              <a:t>list</a:t>
            </a:r>
            <a:r>
              <a:rPr lang="zh-CN" altLang="en-US"/>
              <a:t>来表示</a:t>
            </a:r>
            <a:r>
              <a:rPr lang="en-US" altLang="zh-CN"/>
              <a:t>[1,2,3]</a:t>
            </a:r>
            <a:r>
              <a:rPr lang="zh-CN" altLang="en-US"/>
              <a:t>，由于</a:t>
            </a:r>
            <a:r>
              <a:rPr lang="en-US" altLang="zh-CN"/>
              <a:t>list</a:t>
            </a:r>
            <a:r>
              <a:rPr lang="zh-CN" altLang="en-US"/>
              <a:t>的元素可以是任何对象，因此</a:t>
            </a:r>
            <a:r>
              <a:rPr lang="en-US" altLang="zh-CN"/>
              <a:t>list</a:t>
            </a:r>
            <a:r>
              <a:rPr lang="zh-CN" altLang="en-US"/>
              <a:t>中所保存的是对象的指针，这样就需要有</a:t>
            </a:r>
            <a:r>
              <a:rPr lang="en-US" altLang="zh-CN"/>
              <a:t>3</a:t>
            </a:r>
            <a:r>
              <a:rPr lang="zh-CN" altLang="en-US"/>
              <a:t>个指针和三个整数对象，比较浪费内存和</a:t>
            </a:r>
            <a:r>
              <a:rPr lang="en-US" altLang="zh-CN"/>
              <a:t>CPU</a:t>
            </a:r>
            <a:r>
              <a:rPr lang="zh-CN" altLang="en-US"/>
              <a:t>计算时间。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array</a:t>
            </a:r>
            <a:r>
              <a:rPr lang="zh-CN" altLang="en-US"/>
              <a:t>和</a:t>
            </a:r>
            <a:r>
              <a:rPr lang="en-US" altLang="zh-CN"/>
              <a:t>list</a:t>
            </a:r>
            <a:r>
              <a:rPr lang="zh-CN" altLang="en-US"/>
              <a:t>不同，它直接保存数值，和</a:t>
            </a:r>
            <a:r>
              <a:rPr lang="en-US" altLang="zh-CN"/>
              <a:t>C</a:t>
            </a:r>
            <a:r>
              <a:rPr lang="zh-CN" altLang="en-US"/>
              <a:t>语言的一维数组比较类似，但是不支持多维，表达形式很简陋，写科学计算的算法很难受。</a:t>
            </a:r>
            <a:r>
              <a:rPr lang="en-US" altLang="zh-CN"/>
              <a:t>numpy</a:t>
            </a:r>
            <a:r>
              <a:rPr lang="zh-CN" altLang="en-US"/>
              <a:t>弥补了这些不足，核心贡献就是提供了</a:t>
            </a:r>
            <a:r>
              <a:rPr lang="en-US" altLang="zh-CN"/>
              <a:t>ndarray</a:t>
            </a:r>
            <a:r>
              <a:rPr lang="zh-CN" altLang="en-US"/>
              <a:t>这个存储单一数据类型的多维数组结构，实现上采用预编译好的</a:t>
            </a:r>
            <a:r>
              <a:rPr lang="en-US" altLang="zh-CN"/>
              <a:t>C</a:t>
            </a:r>
            <a:r>
              <a:rPr lang="zh-CN" altLang="en-US"/>
              <a:t>语言代码，性能上的表现十分不错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ndarray</a:t>
            </a:r>
            <a:r>
              <a:rPr lang="zh-CN" altLang="en-US" smtClean="0"/>
              <a:t>别名</a:t>
            </a:r>
            <a:r>
              <a:rPr lang="en-US" altLang="zh-CN" smtClean="0"/>
              <a:t>array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ndarray</a:t>
            </a:r>
            <a:r>
              <a:rPr lang="zh-CN" altLang="en-US" smtClean="0"/>
              <a:t>重要属性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smtClean="0"/>
              <a:t>ndarray.ndim - </a:t>
            </a:r>
            <a:r>
              <a:rPr lang="zh-CN" altLang="en-US" sz="2000" smtClean="0"/>
              <a:t>数组</a:t>
            </a:r>
            <a:r>
              <a:rPr lang="zh-CN" altLang="en-US" sz="2000"/>
              <a:t>的轴（维度）的个数。在</a:t>
            </a:r>
            <a:r>
              <a:rPr lang="en-US" altLang="zh-CN" sz="2000"/>
              <a:t>Python</a:t>
            </a:r>
            <a:r>
              <a:rPr lang="zh-CN" altLang="en-US" sz="2000"/>
              <a:t>世界中，维度的数量被称为</a:t>
            </a:r>
            <a:r>
              <a:rPr lang="en-US" altLang="zh-CN" sz="2000"/>
              <a:t>rank</a:t>
            </a:r>
            <a:r>
              <a:rPr lang="zh-CN" altLang="en-US" sz="2000"/>
              <a:t>。</a:t>
            </a:r>
          </a:p>
          <a:p>
            <a:r>
              <a:rPr lang="en-US" altLang="zh-CN" sz="2000" smtClean="0"/>
              <a:t>ndarray.shape </a:t>
            </a:r>
            <a:r>
              <a:rPr lang="en-US" altLang="zh-CN" sz="2000"/>
              <a:t>- </a:t>
            </a:r>
            <a:r>
              <a:rPr lang="zh-CN" altLang="en-US" sz="2000"/>
              <a:t>数组的维度。这是一个整数的元组，表示每个维度中数组的大小。对于有 </a:t>
            </a:r>
            <a:r>
              <a:rPr lang="en-US" altLang="zh-CN" sz="2000"/>
              <a:t>n </a:t>
            </a:r>
            <a:r>
              <a:rPr lang="zh-CN" altLang="en-US" sz="2000"/>
              <a:t>行和 </a:t>
            </a:r>
            <a:r>
              <a:rPr lang="en-US" altLang="zh-CN" sz="2000"/>
              <a:t>m </a:t>
            </a:r>
            <a:r>
              <a:rPr lang="zh-CN" altLang="en-US" sz="2000"/>
              <a:t>列的矩阵，</a:t>
            </a:r>
            <a:r>
              <a:rPr lang="en-US" altLang="zh-CN" sz="2000"/>
              <a:t>shape </a:t>
            </a:r>
            <a:r>
              <a:rPr lang="zh-CN" altLang="en-US" sz="2000"/>
              <a:t>将是 </a:t>
            </a:r>
            <a:r>
              <a:rPr lang="en-US" altLang="zh-CN" sz="2000"/>
              <a:t>(n,m)</a:t>
            </a:r>
            <a:r>
              <a:rPr lang="zh-CN" altLang="en-US" sz="2000"/>
              <a:t>。因此，</a:t>
            </a:r>
            <a:r>
              <a:rPr lang="en-US" altLang="zh-CN" sz="2000"/>
              <a:t>shape </a:t>
            </a:r>
            <a:r>
              <a:rPr lang="zh-CN" altLang="en-US" sz="2000"/>
              <a:t>元组的长度就是</a:t>
            </a:r>
            <a:r>
              <a:rPr lang="en-US" altLang="zh-CN" sz="2000"/>
              <a:t>rank</a:t>
            </a:r>
            <a:r>
              <a:rPr lang="zh-CN" altLang="en-US" sz="2000"/>
              <a:t>或维度的个数 </a:t>
            </a:r>
            <a:r>
              <a:rPr lang="en-US" altLang="zh-CN" sz="2000"/>
              <a:t>ndim</a:t>
            </a:r>
            <a:r>
              <a:rPr lang="zh-CN" altLang="en-US" sz="2000"/>
              <a:t>。</a:t>
            </a:r>
          </a:p>
          <a:p>
            <a:r>
              <a:rPr lang="en-US" altLang="zh-CN" sz="2000"/>
              <a:t>ndarray.size - </a:t>
            </a:r>
            <a:r>
              <a:rPr lang="zh-CN" altLang="en-US" sz="2000"/>
              <a:t>数组元素的总数。这等于 </a:t>
            </a:r>
            <a:r>
              <a:rPr lang="en-US" altLang="zh-CN" sz="2000"/>
              <a:t>shape </a:t>
            </a:r>
            <a:r>
              <a:rPr lang="zh-CN" altLang="en-US" sz="2000"/>
              <a:t>的元素的乘积。</a:t>
            </a:r>
          </a:p>
          <a:p>
            <a:r>
              <a:rPr lang="en-US" altLang="zh-CN" sz="2000"/>
              <a:t>ndarray.dtype - </a:t>
            </a:r>
            <a:r>
              <a:rPr lang="zh-CN" altLang="en-US" sz="2000"/>
              <a:t>一个描述数组中元素类型的对象。可以使用标准的</a:t>
            </a:r>
            <a:r>
              <a:rPr lang="en-US" altLang="zh-CN" sz="2000"/>
              <a:t>Python</a:t>
            </a:r>
            <a:r>
              <a:rPr lang="zh-CN" altLang="en-US" sz="2000"/>
              <a:t>类型创建或指定</a:t>
            </a:r>
            <a:r>
              <a:rPr lang="en-US" altLang="zh-CN" sz="2000"/>
              <a:t>dtype</a:t>
            </a:r>
            <a:r>
              <a:rPr lang="zh-CN" altLang="en-US" sz="2000"/>
              <a:t>。另外</a:t>
            </a:r>
            <a:r>
              <a:rPr lang="en-US" altLang="zh-CN" sz="2000"/>
              <a:t>NumPy</a:t>
            </a:r>
            <a:r>
              <a:rPr lang="zh-CN" altLang="en-US" sz="2000"/>
              <a:t>提供它自己的类型。例如</a:t>
            </a:r>
            <a:r>
              <a:rPr lang="en-US" altLang="zh-CN" sz="2000"/>
              <a:t>numpy.int32</a:t>
            </a:r>
            <a:r>
              <a:rPr lang="zh-CN" altLang="en-US" sz="2000"/>
              <a:t>、</a:t>
            </a:r>
            <a:r>
              <a:rPr lang="en-US" altLang="zh-CN" sz="2000"/>
              <a:t>numpy.int16</a:t>
            </a:r>
            <a:r>
              <a:rPr lang="zh-CN" altLang="en-US" sz="2000"/>
              <a:t>和</a:t>
            </a:r>
            <a:r>
              <a:rPr lang="en-US" altLang="zh-CN" sz="2000"/>
              <a:t>numpy.float64</a:t>
            </a:r>
            <a:r>
              <a:rPr lang="zh-CN" altLang="en-US" sz="2000"/>
              <a:t>。</a:t>
            </a:r>
          </a:p>
          <a:p>
            <a:r>
              <a:rPr lang="en-US" altLang="zh-CN" sz="2000"/>
              <a:t>ndarray.itemsize - </a:t>
            </a:r>
            <a:r>
              <a:rPr lang="zh-CN" altLang="en-US" sz="2000"/>
              <a:t>数组中每个元素的字节大小。例如，元素为 </a:t>
            </a:r>
            <a:r>
              <a:rPr lang="en-US" altLang="zh-CN" sz="2000"/>
              <a:t>float64 </a:t>
            </a:r>
            <a:r>
              <a:rPr lang="zh-CN" altLang="en-US" sz="2000"/>
              <a:t>类型的数组的 </a:t>
            </a:r>
            <a:r>
              <a:rPr lang="en-US" altLang="zh-CN" sz="2000"/>
              <a:t>itemsize </a:t>
            </a:r>
            <a:r>
              <a:rPr lang="zh-CN" altLang="en-US" sz="2000"/>
              <a:t>为</a:t>
            </a:r>
            <a:r>
              <a:rPr lang="en-US" altLang="zh-CN" sz="2000"/>
              <a:t>8</a:t>
            </a:r>
            <a:r>
              <a:rPr lang="zh-CN" altLang="en-US" sz="2000"/>
              <a:t>（</a:t>
            </a:r>
            <a:r>
              <a:rPr lang="en-US" altLang="zh-CN" sz="2000"/>
              <a:t>=64/8</a:t>
            </a:r>
            <a:r>
              <a:rPr lang="zh-CN" altLang="en-US" sz="2000"/>
              <a:t>），而 </a:t>
            </a:r>
            <a:r>
              <a:rPr lang="en-US" altLang="zh-CN" sz="2000"/>
              <a:t>complex32 </a:t>
            </a:r>
            <a:r>
              <a:rPr lang="zh-CN" altLang="en-US" sz="2000"/>
              <a:t>类型的数组的 </a:t>
            </a:r>
            <a:r>
              <a:rPr lang="en-US" altLang="zh-CN" sz="2000"/>
              <a:t>itemsize 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（</a:t>
            </a:r>
            <a:r>
              <a:rPr lang="en-US" altLang="zh-CN" sz="2000"/>
              <a:t>=32/8</a:t>
            </a:r>
            <a:r>
              <a:rPr lang="zh-CN" altLang="en-US" sz="2000"/>
              <a:t>）。它等于 </a:t>
            </a:r>
            <a:r>
              <a:rPr lang="en-US" altLang="zh-CN" sz="2000"/>
              <a:t>ndarray.dtype.itemsize </a:t>
            </a:r>
            <a:r>
              <a:rPr lang="zh-CN" altLang="en-US" sz="2000"/>
              <a:t>。</a:t>
            </a:r>
          </a:p>
          <a:p>
            <a:r>
              <a:rPr lang="en-US" altLang="zh-CN" sz="2000"/>
              <a:t>ndarray.data - </a:t>
            </a:r>
            <a:r>
              <a:rPr lang="zh-CN" altLang="en-US" sz="2000"/>
              <a:t>该缓冲区包含数组的实际元素。通常，我们不需要使用此属性，因为我们将使用索引访问数组中的元素。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9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ndarray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85862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 = np.array([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Create a rank 1 array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(a))    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Prints "&lt;class 'numpy.ndarray'&gt;"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(a.shape)    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Prints "(3,)"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a[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a[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Prints "1 2 3"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Change an element of the array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(a)          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Prints "[5, 2, 3]"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 = np.array([[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]])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Create a rank 2 array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(b.shape)             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Prints "(2, 3)"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(b[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b[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b[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])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Prints "1 2 4"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示例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356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ndarray</a:t>
            </a:r>
            <a:r>
              <a:rPr lang="zh-CN" altLang="en-US" smtClean="0"/>
              <a:t>内存结构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363" y="2258486"/>
            <a:ext cx="6332937" cy="353858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2258486"/>
            <a:ext cx="48489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Roboto" panose="02000000000000000000" pitchFamily="2" charset="0"/>
              </a:rPr>
              <a:t>数据存储区域保存着数组中所有元素的二进制数据，</a:t>
            </a:r>
            <a:r>
              <a:rPr lang="en-US" altLang="zh-CN" sz="2000">
                <a:latin typeface="Roboto" panose="02000000000000000000" pitchFamily="2" charset="0"/>
              </a:rPr>
              <a:t>dtype</a:t>
            </a:r>
            <a:r>
              <a:rPr lang="zh-CN" altLang="en-US" sz="2000">
                <a:latin typeface="Roboto" panose="02000000000000000000" pitchFamily="2" charset="0"/>
              </a:rPr>
              <a:t>对象则知道如何将元素的二进制数据转换为可用的值。数组的维数、大小等信息都保存在</a:t>
            </a:r>
            <a:r>
              <a:rPr lang="en-US" altLang="zh-CN" sz="2000">
                <a:latin typeface="Roboto" panose="02000000000000000000" pitchFamily="2" charset="0"/>
              </a:rPr>
              <a:t>ndarray</a:t>
            </a:r>
            <a:r>
              <a:rPr lang="zh-CN" altLang="en-US" sz="2000">
                <a:latin typeface="Roboto" panose="02000000000000000000" pitchFamily="2" charset="0"/>
              </a:rPr>
              <a:t>数组对象的数据结构中。</a:t>
            </a:r>
          </a:p>
          <a:p>
            <a:endParaRPr lang="en-US" altLang="zh-CN" sz="2000" smtClean="0">
              <a:latin typeface="Roboto" panose="02000000000000000000" pitchFamily="2" charset="0"/>
            </a:endParaRPr>
          </a:p>
          <a:p>
            <a:r>
              <a:rPr lang="en-US" altLang="zh-CN" sz="2000" smtClean="0">
                <a:latin typeface="Roboto" panose="02000000000000000000" pitchFamily="2" charset="0"/>
              </a:rPr>
              <a:t>strides</a:t>
            </a:r>
            <a:r>
              <a:rPr lang="zh-CN" altLang="en-US" sz="2000">
                <a:latin typeface="Roboto" panose="02000000000000000000" pitchFamily="2" charset="0"/>
              </a:rPr>
              <a:t>中保存的是当每个轴的下标增加</a:t>
            </a:r>
            <a:r>
              <a:rPr lang="en-US" altLang="zh-CN" sz="2000">
                <a:latin typeface="Roboto" panose="02000000000000000000" pitchFamily="2" charset="0"/>
              </a:rPr>
              <a:t>1</a:t>
            </a:r>
            <a:r>
              <a:rPr lang="zh-CN" altLang="en-US" sz="2000">
                <a:latin typeface="Roboto" panose="02000000000000000000" pitchFamily="2" charset="0"/>
              </a:rPr>
              <a:t>时，数据存储区中的指针所增加的字节数。例如图中的</a:t>
            </a:r>
            <a:r>
              <a:rPr lang="en-US" altLang="zh-CN" sz="2000">
                <a:latin typeface="Roboto" panose="02000000000000000000" pitchFamily="2" charset="0"/>
              </a:rPr>
              <a:t>strides</a:t>
            </a:r>
            <a:r>
              <a:rPr lang="zh-CN" altLang="en-US" sz="2000">
                <a:latin typeface="Roboto" panose="02000000000000000000" pitchFamily="2" charset="0"/>
              </a:rPr>
              <a:t>为</a:t>
            </a:r>
            <a:r>
              <a:rPr lang="en-US" altLang="zh-CN" sz="2000">
                <a:latin typeface="Roboto" panose="02000000000000000000" pitchFamily="2" charset="0"/>
              </a:rPr>
              <a:t>12,4</a:t>
            </a:r>
            <a:r>
              <a:rPr lang="zh-CN" altLang="en-US" sz="2000">
                <a:latin typeface="Roboto" panose="02000000000000000000" pitchFamily="2" charset="0"/>
              </a:rPr>
              <a:t>，即第</a:t>
            </a:r>
            <a:r>
              <a:rPr lang="en-US" altLang="zh-CN" sz="2000">
                <a:latin typeface="Roboto" panose="02000000000000000000" pitchFamily="2" charset="0"/>
              </a:rPr>
              <a:t>0</a:t>
            </a:r>
            <a:r>
              <a:rPr lang="zh-CN" altLang="en-US" sz="2000">
                <a:latin typeface="Roboto" panose="02000000000000000000" pitchFamily="2" charset="0"/>
              </a:rPr>
              <a:t>轴的下标增加</a:t>
            </a:r>
            <a:r>
              <a:rPr lang="en-US" altLang="zh-CN" sz="2000">
                <a:latin typeface="Roboto" panose="02000000000000000000" pitchFamily="2" charset="0"/>
              </a:rPr>
              <a:t>1</a:t>
            </a:r>
            <a:r>
              <a:rPr lang="zh-CN" altLang="en-US" sz="2000">
                <a:latin typeface="Roboto" panose="02000000000000000000" pitchFamily="2" charset="0"/>
              </a:rPr>
              <a:t>时，数据的地址增加</a:t>
            </a:r>
            <a:r>
              <a:rPr lang="en-US" altLang="zh-CN" sz="2000">
                <a:latin typeface="Roboto" panose="02000000000000000000" pitchFamily="2" charset="0"/>
              </a:rPr>
              <a:t>12</a:t>
            </a:r>
            <a:r>
              <a:rPr lang="zh-CN" altLang="en-US" sz="2000">
                <a:latin typeface="Roboto" panose="02000000000000000000" pitchFamily="2" charset="0"/>
              </a:rPr>
              <a:t>个字节：即</a:t>
            </a:r>
            <a:r>
              <a:rPr lang="en-US" altLang="zh-CN" sz="2000">
                <a:latin typeface="Roboto" panose="02000000000000000000" pitchFamily="2" charset="0"/>
              </a:rPr>
              <a:t>a[1,0]</a:t>
            </a:r>
            <a:r>
              <a:rPr lang="zh-CN" altLang="en-US" sz="2000">
                <a:latin typeface="Roboto" panose="02000000000000000000" pitchFamily="2" charset="0"/>
              </a:rPr>
              <a:t>的地址比</a:t>
            </a:r>
            <a:r>
              <a:rPr lang="en-US" altLang="zh-CN" sz="2000">
                <a:latin typeface="Roboto" panose="02000000000000000000" pitchFamily="2" charset="0"/>
              </a:rPr>
              <a:t>a[0,0]</a:t>
            </a:r>
            <a:r>
              <a:rPr lang="zh-CN" altLang="en-US" sz="2000">
                <a:latin typeface="Roboto" panose="02000000000000000000" pitchFamily="2" charset="0"/>
              </a:rPr>
              <a:t>的地址要高</a:t>
            </a:r>
            <a:r>
              <a:rPr lang="en-US" altLang="zh-CN" sz="2000">
                <a:latin typeface="Roboto" panose="02000000000000000000" pitchFamily="2" charset="0"/>
              </a:rPr>
              <a:t>12</a:t>
            </a:r>
            <a:r>
              <a:rPr lang="zh-CN" altLang="en-US" sz="2000">
                <a:latin typeface="Roboto" panose="02000000000000000000" pitchFamily="2" charset="0"/>
              </a:rPr>
              <a:t>个字节，正好是</a:t>
            </a:r>
            <a:r>
              <a:rPr lang="en-US" altLang="zh-CN" sz="2000">
                <a:latin typeface="Roboto" panose="02000000000000000000" pitchFamily="2" charset="0"/>
              </a:rPr>
              <a:t>3</a:t>
            </a:r>
            <a:r>
              <a:rPr lang="zh-CN" altLang="en-US" sz="2000">
                <a:latin typeface="Roboto" panose="02000000000000000000" pitchFamily="2" charset="0"/>
              </a:rPr>
              <a:t>个单精度浮点数的总字节数；第</a:t>
            </a:r>
            <a:r>
              <a:rPr lang="en-US" altLang="zh-CN" sz="2000">
                <a:latin typeface="Roboto" panose="02000000000000000000" pitchFamily="2" charset="0"/>
              </a:rPr>
              <a:t>1</a:t>
            </a:r>
            <a:r>
              <a:rPr lang="zh-CN" altLang="en-US" sz="2000">
                <a:latin typeface="Roboto" panose="02000000000000000000" pitchFamily="2" charset="0"/>
              </a:rPr>
              <a:t>轴下标增加</a:t>
            </a:r>
            <a:r>
              <a:rPr lang="en-US" altLang="zh-CN" sz="2000">
                <a:latin typeface="Roboto" panose="02000000000000000000" pitchFamily="2" charset="0"/>
              </a:rPr>
              <a:t>1</a:t>
            </a:r>
            <a:r>
              <a:rPr lang="zh-CN" altLang="en-US" sz="2000">
                <a:latin typeface="Roboto" panose="02000000000000000000" pitchFamily="2" charset="0"/>
              </a:rPr>
              <a:t>时，数据的地址增加</a:t>
            </a:r>
            <a:r>
              <a:rPr lang="en-US" altLang="zh-CN" sz="2000">
                <a:latin typeface="Roboto" panose="02000000000000000000" pitchFamily="2" charset="0"/>
              </a:rPr>
              <a:t>4</a:t>
            </a:r>
            <a:r>
              <a:rPr lang="zh-CN" altLang="en-US" sz="2000">
                <a:latin typeface="Roboto" panose="02000000000000000000" pitchFamily="2" charset="0"/>
              </a:rPr>
              <a:t>个字节，正好是单精度浮点数的字节数。</a:t>
            </a:r>
            <a:endParaRPr lang="zh-CN" altLang="en-US" sz="2000" b="0" i="0">
              <a:effectLst/>
              <a:latin typeface="Roboto" panose="02000000000000000000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2" y="955589"/>
            <a:ext cx="1075965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 = np.array([[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]],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=np.float32)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4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深入</a:t>
            </a:r>
            <a:r>
              <a:rPr lang="en-US" altLang="zh-CN" smtClean="0"/>
              <a:t>dtype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468673"/>
              </p:ext>
            </p:extLst>
          </p:nvPr>
        </p:nvGraphicFramePr>
        <p:xfrm>
          <a:off x="5602013" y="1335653"/>
          <a:ext cx="6252124" cy="5203258"/>
        </p:xfrm>
        <a:graphic>
          <a:graphicData uri="http://schemas.openxmlformats.org/drawingml/2006/table">
            <a:tbl>
              <a:tblPr/>
              <a:tblGrid>
                <a:gridCol w="3126062">
                  <a:extLst>
                    <a:ext uri="{9D8B030D-6E8A-4147-A177-3AD203B41FA5}">
                      <a16:colId xmlns:a16="http://schemas.microsoft.com/office/drawing/2014/main" val="3608063132"/>
                    </a:ext>
                  </a:extLst>
                </a:gridCol>
                <a:gridCol w="3126062">
                  <a:extLst>
                    <a:ext uri="{9D8B030D-6E8A-4147-A177-3AD203B41FA5}">
                      <a16:colId xmlns:a16="http://schemas.microsoft.com/office/drawing/2014/main" val="998402060"/>
                    </a:ext>
                  </a:extLst>
                </a:gridCol>
              </a:tblGrid>
              <a:tr h="30059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>
                          <a:effectLst/>
                        </a:rPr>
                        <a:t>类型</a:t>
                      </a:r>
                    </a:p>
                  </a:txBody>
                  <a:tcPr marL="38737" marR="38737" marT="38737" marB="3873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>
                          <a:effectLst/>
                        </a:rPr>
                        <a:t>注释</a:t>
                      </a:r>
                    </a:p>
                  </a:txBody>
                  <a:tcPr marL="38737" marR="38737" marT="38737" marB="3873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476057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bool_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兼容</a:t>
                      </a:r>
                      <a:r>
                        <a:rPr lang="en-US" sz="1500">
                          <a:effectLst/>
                        </a:rPr>
                        <a:t>Python</a:t>
                      </a:r>
                      <a:r>
                        <a:rPr lang="zh-CN" altLang="en-US" sz="1500">
                          <a:effectLst/>
                        </a:rPr>
                        <a:t>内置的</a:t>
                      </a:r>
                      <a:r>
                        <a:rPr lang="en-US" sz="1500">
                          <a:effectLst/>
                        </a:rPr>
                        <a:t>bool</a:t>
                      </a:r>
                      <a:r>
                        <a:rPr lang="zh-CN" altLang="en-US" sz="1500">
                          <a:effectLst/>
                        </a:rPr>
                        <a:t>类型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7410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bool8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8</a:t>
                      </a:r>
                      <a:r>
                        <a:rPr lang="zh-CN" altLang="en-US" sz="1500">
                          <a:effectLst/>
                        </a:rPr>
                        <a:t>位布尔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13957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int_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兼容</a:t>
                      </a:r>
                      <a:r>
                        <a:rPr lang="en-US" altLang="zh-CN" sz="1500">
                          <a:effectLst/>
                        </a:rPr>
                        <a:t>Python</a:t>
                      </a:r>
                      <a:r>
                        <a:rPr lang="zh-CN" altLang="en-US" sz="1500">
                          <a:effectLst/>
                        </a:rPr>
                        <a:t>内置的</a:t>
                      </a:r>
                      <a:r>
                        <a:rPr lang="en-US" altLang="zh-CN" sz="1500">
                          <a:effectLst/>
                        </a:rPr>
                        <a:t>int</a:t>
                      </a:r>
                      <a:r>
                        <a:rPr lang="zh-CN" altLang="en-US" sz="1500">
                          <a:effectLst/>
                        </a:rPr>
                        <a:t>类型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216478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int8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8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3460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int16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16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8282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int32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32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298578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int64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64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88166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uint8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无符号</a:t>
                      </a:r>
                      <a:r>
                        <a:rPr lang="en-US" altLang="zh-CN" sz="1500">
                          <a:effectLst/>
                        </a:rPr>
                        <a:t>8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96333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uint16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无符号</a:t>
                      </a:r>
                      <a:r>
                        <a:rPr lang="en-US" altLang="zh-CN" sz="1500">
                          <a:effectLst/>
                        </a:rPr>
                        <a:t>16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89787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uint32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无符号</a:t>
                      </a:r>
                      <a:r>
                        <a:rPr lang="en-US" altLang="zh-CN" sz="1500">
                          <a:effectLst/>
                        </a:rPr>
                        <a:t>32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86646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uint64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无符号</a:t>
                      </a:r>
                      <a:r>
                        <a:rPr lang="en-US" altLang="zh-CN" sz="1500">
                          <a:effectLst/>
                        </a:rPr>
                        <a:t>64</a:t>
                      </a:r>
                      <a:r>
                        <a:rPr lang="zh-CN" altLang="en-US" sz="1500">
                          <a:effectLst/>
                        </a:rPr>
                        <a:t>位整数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107216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float_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兼容</a:t>
                      </a:r>
                      <a:r>
                        <a:rPr lang="en-US" sz="1500">
                          <a:effectLst/>
                        </a:rPr>
                        <a:t>Python</a:t>
                      </a:r>
                      <a:r>
                        <a:rPr lang="zh-CN" altLang="en-US" sz="1500">
                          <a:effectLst/>
                        </a:rPr>
                        <a:t>内置的</a:t>
                      </a:r>
                      <a:r>
                        <a:rPr lang="en-US" sz="1500">
                          <a:effectLst/>
                        </a:rPr>
                        <a:t>float</a:t>
                      </a:r>
                      <a:r>
                        <a:rPr lang="zh-CN" altLang="en-US" sz="1500">
                          <a:effectLst/>
                        </a:rPr>
                        <a:t>类型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43839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float16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16</a:t>
                      </a:r>
                      <a:r>
                        <a:rPr lang="zh-CN" altLang="en-US" sz="1500">
                          <a:effectLst/>
                        </a:rPr>
                        <a:t>位浮点数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815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float32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32</a:t>
                      </a:r>
                      <a:r>
                        <a:rPr lang="zh-CN" altLang="en-US" sz="1500">
                          <a:effectLst/>
                        </a:rPr>
                        <a:t>位浮点数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97570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float64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64</a:t>
                      </a:r>
                      <a:r>
                        <a:rPr lang="zh-CN" altLang="en-US" sz="1500">
                          <a:effectLst/>
                        </a:rPr>
                        <a:t>位浮点数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79924"/>
                  </a:ext>
                </a:extLst>
              </a:tr>
              <a:tr h="30059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str_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兼容</a:t>
                      </a:r>
                      <a:r>
                        <a:rPr lang="en-US" altLang="zh-CN" sz="1500">
                          <a:effectLst/>
                        </a:rPr>
                        <a:t>Python</a:t>
                      </a:r>
                      <a:r>
                        <a:rPr lang="zh-CN" altLang="en-US" sz="1500">
                          <a:effectLst/>
                        </a:rPr>
                        <a:t>内置的</a:t>
                      </a:r>
                      <a:r>
                        <a:rPr lang="en-US" altLang="zh-CN" sz="1500">
                          <a:effectLst/>
                        </a:rPr>
                        <a:t>str</a:t>
                      </a:r>
                      <a:r>
                        <a:rPr lang="zh-CN" altLang="en-US" sz="1500">
                          <a:effectLst/>
                        </a:rPr>
                        <a:t>类型</a:t>
                      </a:r>
                    </a:p>
                  </a:txBody>
                  <a:tcPr marL="38737" marR="38737" marT="38737" marB="387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31556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1140" y="955589"/>
            <a:ext cx="4818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Roboto" panose="02000000000000000000" pitchFamily="2" charset="0"/>
              </a:rPr>
              <a:t>Python</a:t>
            </a:r>
            <a:r>
              <a:rPr lang="zh-CN" altLang="en-US" sz="2000">
                <a:latin typeface="Roboto" panose="02000000000000000000" pitchFamily="2" charset="0"/>
              </a:rPr>
              <a:t>内置的基本数据类型，每个类别只有一种，比如只有一种整数</a:t>
            </a:r>
            <a:r>
              <a:rPr lang="en-US" altLang="zh-CN" sz="2000">
                <a:latin typeface="Roboto" panose="02000000000000000000" pitchFamily="2" charset="0"/>
              </a:rPr>
              <a:t>int</a:t>
            </a:r>
            <a:r>
              <a:rPr lang="zh-CN" altLang="en-US" sz="2000">
                <a:latin typeface="Roboto" panose="02000000000000000000" pitchFamily="2" charset="0"/>
              </a:rPr>
              <a:t>，只有一种浮点数</a:t>
            </a:r>
            <a:r>
              <a:rPr lang="en-US" altLang="zh-CN" sz="2000">
                <a:latin typeface="Roboto" panose="02000000000000000000" pitchFamily="2" charset="0"/>
              </a:rPr>
              <a:t>float</a:t>
            </a:r>
            <a:r>
              <a:rPr lang="zh-CN" altLang="en-US" sz="2000">
                <a:latin typeface="Roboto" panose="02000000000000000000" pitchFamily="2" charset="0"/>
              </a:rPr>
              <a:t>。对于不需要关心计算机如何存储数据的应用，只提供一种选择是非常方便的。但是对于科学计算而言，这是不够的，为了性能和精度往往需要根据具体场景控制更多的细节。为此，</a:t>
            </a:r>
            <a:r>
              <a:rPr lang="en-US" altLang="zh-CN" sz="2000">
                <a:latin typeface="Roboto" panose="02000000000000000000" pitchFamily="2" charset="0"/>
              </a:rPr>
              <a:t>NumPy</a:t>
            </a:r>
            <a:r>
              <a:rPr lang="zh-CN" altLang="en-US" sz="2000">
                <a:latin typeface="Roboto" panose="02000000000000000000" pitchFamily="2" charset="0"/>
              </a:rPr>
              <a:t>内置了</a:t>
            </a:r>
            <a:r>
              <a:rPr lang="en-US" altLang="zh-CN" sz="2000">
                <a:latin typeface="Roboto" panose="02000000000000000000" pitchFamily="2" charset="0"/>
              </a:rPr>
              <a:t>24</a:t>
            </a:r>
            <a:r>
              <a:rPr lang="zh-CN" altLang="en-US" sz="2000">
                <a:latin typeface="Roboto" panose="02000000000000000000" pitchFamily="2" charset="0"/>
              </a:rPr>
              <a:t>种基本类型，基本上可以和</a:t>
            </a:r>
            <a:r>
              <a:rPr lang="en-US" altLang="zh-CN" sz="2000">
                <a:latin typeface="Roboto" panose="02000000000000000000" pitchFamily="2" charset="0"/>
              </a:rPr>
              <a:t>C</a:t>
            </a:r>
            <a:r>
              <a:rPr lang="zh-CN" altLang="en-US" sz="2000">
                <a:latin typeface="Roboto" panose="02000000000000000000" pitchFamily="2" charset="0"/>
              </a:rPr>
              <a:t>语言的数据类型对应上，其中部分类型对应为</a:t>
            </a:r>
            <a:r>
              <a:rPr lang="en-US" altLang="zh-CN" sz="2000">
                <a:latin typeface="Roboto" panose="02000000000000000000" pitchFamily="2" charset="0"/>
              </a:rPr>
              <a:t>Python</a:t>
            </a:r>
            <a:r>
              <a:rPr lang="zh-CN" altLang="en-US" sz="2000">
                <a:latin typeface="Roboto" panose="02000000000000000000" pitchFamily="2" charset="0"/>
              </a:rPr>
              <a:t>内置的类型。下表列举了常用</a:t>
            </a:r>
            <a:r>
              <a:rPr lang="en-US" altLang="zh-CN" sz="2000">
                <a:latin typeface="Roboto" panose="02000000000000000000" pitchFamily="2" charset="0"/>
              </a:rPr>
              <a:t>NumPy</a:t>
            </a:r>
            <a:r>
              <a:rPr lang="zh-CN" altLang="en-US" sz="2000">
                <a:latin typeface="Roboto" panose="02000000000000000000" pitchFamily="2" charset="0"/>
              </a:rPr>
              <a:t>基本类型</a:t>
            </a:r>
            <a:r>
              <a:rPr lang="zh-CN" altLang="en-US" sz="2000" smtClean="0">
                <a:latin typeface="Roboto" panose="02000000000000000000" pitchFamily="2" charset="0"/>
              </a:rPr>
              <a:t>。</a:t>
            </a:r>
            <a:endParaRPr lang="en-US" altLang="zh-CN" sz="2000" smtClean="0">
              <a:latin typeface="Roboto" panose="02000000000000000000" pitchFamily="2" charset="0"/>
            </a:endParaRPr>
          </a:p>
          <a:p>
            <a:endParaRPr lang="en-US" altLang="zh-CN" sz="2000">
              <a:latin typeface="Roboto" panose="02000000000000000000" pitchFamily="2" charset="0"/>
            </a:endParaRPr>
          </a:p>
          <a:p>
            <a:r>
              <a:rPr lang="en-US" altLang="zh-CN" sz="2000"/>
              <a:t>24</a:t>
            </a:r>
            <a:r>
              <a:rPr lang="zh-CN" altLang="en-US" sz="2000"/>
              <a:t>个</a:t>
            </a:r>
            <a:r>
              <a:rPr lang="en-US" altLang="zh-CN" sz="2000"/>
              <a:t>scalar types</a:t>
            </a:r>
            <a:r>
              <a:rPr lang="zh-CN" altLang="en-US" sz="2000"/>
              <a:t>并不是</a:t>
            </a:r>
            <a:r>
              <a:rPr lang="en-US" altLang="zh-CN" sz="2000"/>
              <a:t>dtype</a:t>
            </a:r>
            <a:r>
              <a:rPr lang="zh-CN" altLang="en-US" sz="2000"/>
              <a:t>，但是可以作为参数传递给</a:t>
            </a:r>
            <a:r>
              <a:rPr lang="en-US" altLang="zh-CN" sz="2000"/>
              <a:t>np.dtype()</a:t>
            </a:r>
            <a:r>
              <a:rPr lang="zh-CN" altLang="en-US" sz="2000"/>
              <a:t>构造函数产生一个</a:t>
            </a:r>
            <a:r>
              <a:rPr lang="en-US" altLang="zh-CN" sz="2000"/>
              <a:t>dtype</a:t>
            </a:r>
            <a:r>
              <a:rPr lang="zh-CN" altLang="en-US" sz="2000"/>
              <a:t>对象，如</a:t>
            </a:r>
            <a:r>
              <a:rPr lang="en-US" altLang="zh-CN" sz="2000"/>
              <a:t>np.dtype(np.int32)</a:t>
            </a:r>
            <a:r>
              <a:rPr lang="zh-CN" altLang="en-US" sz="2000"/>
              <a:t>。在</a:t>
            </a:r>
            <a:r>
              <a:rPr lang="en-US" altLang="zh-CN" sz="2000"/>
              <a:t>NumPy</a:t>
            </a:r>
            <a:r>
              <a:rPr lang="zh-CN" altLang="en-US" sz="2000"/>
              <a:t>中所有需要</a:t>
            </a:r>
            <a:r>
              <a:rPr lang="en-US" altLang="zh-CN" sz="2000"/>
              <a:t>dtype</a:t>
            </a:r>
            <a:r>
              <a:rPr lang="zh-CN" altLang="en-US" sz="2000"/>
              <a:t>作为参数的函数都可以使用</a:t>
            </a:r>
            <a:r>
              <a:rPr lang="en-US" altLang="zh-CN" sz="2000"/>
              <a:t>scalar types</a:t>
            </a:r>
            <a:r>
              <a:rPr lang="zh-CN" altLang="en-US" sz="2000"/>
              <a:t>代替，会自动转化为对应的</a:t>
            </a:r>
            <a:r>
              <a:rPr lang="en-US" altLang="zh-CN" sz="2000"/>
              <a:t>dtype</a:t>
            </a:r>
            <a:r>
              <a:rPr lang="zh-CN" altLang="en-US" sz="2000"/>
              <a:t>类型。</a:t>
            </a:r>
          </a:p>
        </p:txBody>
      </p:sp>
    </p:spTree>
    <p:extLst>
      <p:ext uri="{BB962C8B-B14F-4D97-AF65-F5344CB8AC3E}">
        <p14:creationId xmlns:p14="http://schemas.microsoft.com/office/powerpoint/2010/main" val="386156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 Types in NumPy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1140" y="955589"/>
            <a:ext cx="69285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Roboto" panose="02000000000000000000" pitchFamily="2" charset="0"/>
              </a:rPr>
              <a:t>NumPy has some extra data types, and refer to data types with one character, like i for integers, u for unsigned integers etc.</a:t>
            </a:r>
          </a:p>
          <a:p>
            <a:endParaRPr lang="en-US" altLang="zh-CN" sz="2000">
              <a:latin typeface="Roboto" panose="02000000000000000000" pitchFamily="2" charset="0"/>
            </a:endParaRPr>
          </a:p>
          <a:p>
            <a:r>
              <a:rPr lang="en-US" altLang="zh-CN" sz="2000">
                <a:latin typeface="Roboto" panose="02000000000000000000" pitchFamily="2" charset="0"/>
              </a:rPr>
              <a:t>Below is a list of all data types in NumPy and the characters used to represent them.</a:t>
            </a:r>
          </a:p>
          <a:p>
            <a:endParaRPr lang="en-US" altLang="zh-CN" sz="2000">
              <a:latin typeface="Roboto" panose="02000000000000000000" pitchFamily="2" charset="0"/>
            </a:endParaRPr>
          </a:p>
          <a:p>
            <a:r>
              <a:rPr lang="en-US" altLang="zh-CN" sz="2000">
                <a:latin typeface="Consolas" panose="020B0609020204030204" pitchFamily="49" charset="0"/>
              </a:rPr>
              <a:t>i - integer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b - boolean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u - unsigned integer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f - float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c - complex float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m - timedelta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M - datetime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O - object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S - string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U - unicode string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V - fixed chunk of memory for other type ( void )</a:t>
            </a:r>
            <a:endParaRPr lang="zh-CN" altLang="en-US" sz="200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085" y="2409372"/>
            <a:ext cx="6836229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arr 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dtype=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'S'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[b'1' b'2' b'3' b'4']    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(arr.dtype) 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|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S1</a:t>
            </a:r>
          </a:p>
          <a:p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arr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np.array([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dtype=</a:t>
            </a:r>
            <a:r>
              <a:rPr lang="en-US" altLang="zh-CN">
                <a:solidFill>
                  <a:srgbClr val="A52A2A"/>
                </a:solidFill>
                <a:latin typeface="Consolas" panose="020B0609020204030204" pitchFamily="49" charset="0"/>
              </a:rPr>
              <a:t>'i4'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(arr.dtype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int32</a:t>
            </a:r>
            <a:endParaRPr lang="en-US" altLang="zh-CN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2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structured array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2" y="2471029"/>
            <a:ext cx="10957698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numpy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list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方式：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a list of tuples. Each tuple has 2 or 3 elements specifying: 1) The name of the field (‘’ is permitted), 2) the type of the field, and 3) the shape (optional)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persontype = [(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np.str_), 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np.int16), 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np.float32)]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dict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方式：需要指定的键值有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names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formats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persontype = np.dtype({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'names'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'weight'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'formats'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 [np.str_, np.int16, np.float32]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 = np.array([(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"Zhang"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75.5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"Wang"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65.2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)],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=persontype)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302" y="955589"/>
            <a:ext cx="107671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由于</a:t>
            </a:r>
            <a:r>
              <a:rPr lang="en-US" altLang="zh-CN" sz="2000"/>
              <a:t>numpy</a:t>
            </a:r>
            <a:r>
              <a:rPr lang="zh-CN" altLang="en-US" sz="2000"/>
              <a:t>只支持单一数据类型，对于常见的表格型数据，我们需要通过</a:t>
            </a:r>
            <a:r>
              <a:rPr lang="en-US" altLang="zh-CN" sz="2000"/>
              <a:t>numpy</a:t>
            </a:r>
            <a:r>
              <a:rPr lang="zh-CN" altLang="en-US" sz="2000"/>
              <a:t>提供的</a:t>
            </a:r>
            <a:r>
              <a:rPr lang="en-US" altLang="zh-CN" sz="2000"/>
              <a:t>Structrued Array</a:t>
            </a:r>
            <a:r>
              <a:rPr lang="zh-CN" altLang="en-US" sz="2000"/>
              <a:t>机制自定义</a:t>
            </a:r>
            <a:r>
              <a:rPr lang="en-US" altLang="zh-CN" sz="2000"/>
              <a:t>dtype</a:t>
            </a:r>
            <a:r>
              <a:rPr lang="zh-CN" altLang="en-US" sz="2000"/>
              <a:t>。</a:t>
            </a:r>
          </a:p>
          <a:p>
            <a:endParaRPr lang="zh-CN" altLang="en-US" sz="2000"/>
          </a:p>
          <a:p>
            <a:r>
              <a:rPr lang="zh-CN" altLang="en-US" sz="2000"/>
              <a:t>定义结构化数组有四种方式：</a:t>
            </a:r>
            <a:r>
              <a:rPr lang="en-US" altLang="zh-CN" sz="2000"/>
              <a:t>1) string, 2) tuple, 3) list, or 4) dictionary</a:t>
            </a:r>
            <a:r>
              <a:rPr lang="zh-CN" altLang="en-US" sz="2000" smtClean="0"/>
              <a:t>。推荐</a:t>
            </a:r>
            <a:r>
              <a:rPr lang="zh-CN" altLang="en-US" sz="2000"/>
              <a:t>使用后两种方式。</a:t>
            </a:r>
          </a:p>
        </p:txBody>
      </p:sp>
    </p:spTree>
    <p:extLst>
      <p:ext uri="{BB962C8B-B14F-4D97-AF65-F5344CB8AC3E}">
        <p14:creationId xmlns:p14="http://schemas.microsoft.com/office/powerpoint/2010/main" val="39033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17414</TotalTime>
  <Words>2225</Words>
  <Application>Microsoft Office PowerPoint</Application>
  <PresentationFormat>宽屏</PresentationFormat>
  <Paragraphs>291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Roboto</vt:lpstr>
      <vt:lpstr>等线</vt:lpstr>
      <vt:lpstr>等线 Light</vt:lpstr>
      <vt:lpstr>Arial</vt:lpstr>
      <vt:lpstr>Consolas</vt:lpstr>
      <vt:lpstr>Verdana</vt:lpstr>
      <vt:lpstr>Office 主题​​</vt:lpstr>
      <vt:lpstr>NumPy 数值计算库</vt:lpstr>
      <vt:lpstr>NumPy</vt:lpstr>
      <vt:lpstr>ndarray优势</vt:lpstr>
      <vt:lpstr>ndarray重要属性</vt:lpstr>
      <vt:lpstr>ndarray示例</vt:lpstr>
      <vt:lpstr>ndarray内存结构</vt:lpstr>
      <vt:lpstr>深入dtype</vt:lpstr>
      <vt:lpstr>Data Types in NumPy</vt:lpstr>
      <vt:lpstr>structured array</vt:lpstr>
      <vt:lpstr>创建ndarray</vt:lpstr>
      <vt:lpstr>Copy与View</vt:lpstr>
      <vt:lpstr>改变View</vt:lpstr>
      <vt:lpstr>索引</vt:lpstr>
      <vt:lpstr>切片</vt:lpstr>
      <vt:lpstr>切片 – 2维数组</vt:lpstr>
      <vt:lpstr>迭代</vt:lpstr>
      <vt:lpstr>迭代 – nditer()</vt:lpstr>
      <vt:lpstr>迭代 – ndenumerate()</vt:lpstr>
      <vt:lpstr>合并数组 - Joining</vt:lpstr>
      <vt:lpstr>拆分数组 - Split</vt:lpstr>
      <vt:lpstr>搜索数组 - Searching</vt:lpstr>
      <vt:lpstr>排序数组 - Sorting</vt:lpstr>
      <vt:lpstr>过滤数组 - Filter</vt:lpstr>
      <vt:lpstr>ufunc – 通用函数</vt:lpstr>
      <vt:lpstr>ufunc – frompyfunc()</vt:lpstr>
      <vt:lpstr>ufunc – 内置算法</vt:lpstr>
      <vt:lpstr>ufunc – prod()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693</cp:revision>
  <dcterms:created xsi:type="dcterms:W3CDTF">2020-09-08T08:42:53Z</dcterms:created>
  <dcterms:modified xsi:type="dcterms:W3CDTF">2021-12-07T08:32:58Z</dcterms:modified>
</cp:coreProperties>
</file>