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94" r:id="rId3"/>
    <p:sldId id="293" r:id="rId4"/>
    <p:sldId id="301" r:id="rId5"/>
    <p:sldId id="306" r:id="rId6"/>
    <p:sldId id="302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7" r:id="rId27"/>
    <p:sldId id="326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03" r:id="rId62"/>
    <p:sldId id="304" r:id="rId63"/>
    <p:sldId id="305" r:id="rId64"/>
    <p:sldId id="273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5" autoAdjust="0"/>
    <p:restoredTop sz="90956" autoAdjust="0"/>
  </p:normalViewPr>
  <p:slideViewPr>
    <p:cSldViewPr snapToGrid="0">
      <p:cViewPr varScale="1">
        <p:scale>
          <a:sx n="81" d="100"/>
          <a:sy n="81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0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8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9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1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err="1" smtClean="0"/>
              <a:t>Matplotlib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数据绘图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Marker Reference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19640"/>
              </p:ext>
            </p:extLst>
          </p:nvPr>
        </p:nvGraphicFramePr>
        <p:xfrm>
          <a:off x="753744" y="853989"/>
          <a:ext cx="5769738" cy="6019998"/>
        </p:xfrm>
        <a:graphic>
          <a:graphicData uri="http://schemas.openxmlformats.org/drawingml/2006/table">
            <a:tbl>
              <a:tblPr/>
              <a:tblGrid>
                <a:gridCol w="1923246">
                  <a:extLst>
                    <a:ext uri="{9D8B030D-6E8A-4147-A177-3AD203B41FA5}">
                      <a16:colId xmlns:a16="http://schemas.microsoft.com/office/drawing/2014/main" val="2803212238"/>
                    </a:ext>
                  </a:extLst>
                </a:gridCol>
                <a:gridCol w="1923246">
                  <a:extLst>
                    <a:ext uri="{9D8B030D-6E8A-4147-A177-3AD203B41FA5}">
                      <a16:colId xmlns:a16="http://schemas.microsoft.com/office/drawing/2014/main" val="2133403170"/>
                    </a:ext>
                  </a:extLst>
                </a:gridCol>
                <a:gridCol w="1923246">
                  <a:extLst>
                    <a:ext uri="{9D8B030D-6E8A-4147-A177-3AD203B41FA5}">
                      <a16:colId xmlns:a16="http://schemas.microsoft.com/office/drawing/2014/main" val="280380376"/>
                    </a:ext>
                  </a:extLst>
                </a:gridCol>
              </a:tblGrid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Marker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4757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'o'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Circle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66653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'*'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Star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558127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'.'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Point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75789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','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Pixel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94002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'x'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28296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'X'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(filled)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76168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'+'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Plus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780998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'P'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Plus (filled)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98228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's'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Square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968119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'D'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Diamond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10331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'd'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Diamond (thin)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688717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'p'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Pentagon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375707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'H'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Hexagon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05621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'h'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Hexagon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86112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'v'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Triangle Down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762268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'^'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Triangle Up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831898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'&lt;'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Triangle Left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28277"/>
                  </a:ext>
                </a:extLst>
              </a:tr>
              <a:tr h="2895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effectLst/>
                        </a:rPr>
                        <a:t>'&gt;'</a:t>
                      </a:r>
                    </a:p>
                  </a:txBody>
                  <a:tcPr marL="73002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Triangle Right</a:t>
                      </a:r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36501" marR="36501" marT="36501" marB="36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3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FormatString </a:t>
            </a:r>
            <a:r>
              <a:rPr lang="en-US" altLang="zh-CN" smtClean="0">
                <a:solidFill>
                  <a:srgbClr val="FF0000"/>
                </a:solidFill>
              </a:rPr>
              <a:t>fmt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2131291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'o:r'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You can use also use the shortcut string notation parameter to specify the </a:t>
            </a:r>
            <a:r>
              <a:rPr lang="en-US" altLang="zh-CN" sz="2000"/>
              <a:t>marker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r>
              <a:rPr lang="en-US" altLang="zh-CN" sz="2000"/>
              <a:t>This parameter is also called </a:t>
            </a:r>
            <a:r>
              <a:rPr lang="en-US" altLang="zh-CN" sz="2000">
                <a:solidFill>
                  <a:srgbClr val="FF0000"/>
                </a:solidFill>
              </a:rPr>
              <a:t>fmt</a:t>
            </a:r>
            <a:r>
              <a:rPr lang="en-US" altLang="zh-CN" sz="2000"/>
              <a:t>, and is written with this </a:t>
            </a:r>
            <a:r>
              <a:rPr lang="en-US" altLang="zh-CN" sz="2000"/>
              <a:t>syntax</a:t>
            </a:r>
            <a:r>
              <a:rPr lang="en-US" altLang="zh-CN" sz="2000" smtClean="0"/>
              <a:t>:</a:t>
            </a:r>
            <a:endParaRPr lang="en-US" altLang="zh-CN" sz="2000"/>
          </a:p>
          <a:p>
            <a:r>
              <a:rPr lang="en-US" altLang="zh-CN" sz="2000">
                <a:solidFill>
                  <a:srgbClr val="FF0000"/>
                </a:solidFill>
              </a:rPr>
              <a:t>marker|line|color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5" y="1968884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636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Line Reference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42486"/>
              </p:ext>
            </p:extLst>
          </p:nvPr>
        </p:nvGraphicFramePr>
        <p:xfrm>
          <a:off x="599303" y="1071975"/>
          <a:ext cx="10515600" cy="367191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2357762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067712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6681055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Line Syntax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Description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29811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3200">
                          <a:effectLst/>
                        </a:rPr>
                        <a:t>'-'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Solid line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90311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3200">
                          <a:effectLst/>
                        </a:rPr>
                        <a:t>':'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Dotted line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884564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3200">
                          <a:effectLst/>
                        </a:rPr>
                        <a:t>'--'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Dashed line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17808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3200">
                          <a:effectLst/>
                        </a:rPr>
                        <a:t>'-.'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Dashed/dotted line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9500" marR="89500" marT="44750" marB="447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181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65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Color Reference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26932"/>
              </p:ext>
            </p:extLst>
          </p:nvPr>
        </p:nvGraphicFramePr>
        <p:xfrm>
          <a:off x="599303" y="955589"/>
          <a:ext cx="10515600" cy="463433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4123358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894676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8447266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Color Syntax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04709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'r'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Red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45828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'g'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Green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87789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'b'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Blue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07331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'c'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Cyan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408960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'm'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Magenta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641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'y'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Yellow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250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'k'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Black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7775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'w'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White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89500" marR="89500" marT="44750" marB="447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350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55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Marker Size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markersize or the shorter version, ms to set the size of the markers: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76147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319" y="2491809"/>
            <a:ext cx="5213636" cy="38939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4018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Marker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801663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</a:t>
            </a:r>
            <a:r>
              <a:rPr lang="en-US" altLang="zh-CN">
                <a:solidFill>
                  <a:srgbClr val="FF0000"/>
                </a:solidFill>
              </a:rPr>
              <a:t>markeredgecolor</a:t>
            </a:r>
            <a:r>
              <a:rPr lang="en-US" altLang="zh-CN"/>
              <a:t> or the shorter </a:t>
            </a:r>
            <a:r>
              <a:rPr lang="en-US" altLang="zh-CN">
                <a:solidFill>
                  <a:srgbClr val="FF0000"/>
                </a:solidFill>
              </a:rPr>
              <a:t>mec</a:t>
            </a:r>
            <a:r>
              <a:rPr lang="en-US" altLang="zh-CN"/>
              <a:t> to set the color of the edge of the markers: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mec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21" y="3176749"/>
            <a:ext cx="4842933" cy="36170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10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Marker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801663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</a:t>
            </a:r>
            <a:r>
              <a:rPr lang="en-US" altLang="zh-CN">
                <a:solidFill>
                  <a:srgbClr val="FF0000"/>
                </a:solidFill>
              </a:rPr>
              <a:t>markerfacecolor</a:t>
            </a:r>
            <a:r>
              <a:rPr lang="en-US" altLang="zh-CN"/>
              <a:t> or the shorter </a:t>
            </a:r>
            <a:r>
              <a:rPr lang="en-US" altLang="zh-CN">
                <a:solidFill>
                  <a:srgbClr val="FF0000"/>
                </a:solidFill>
              </a:rPr>
              <a:t>mfc</a:t>
            </a:r>
            <a:r>
              <a:rPr lang="en-US" altLang="zh-CN"/>
              <a:t> to set the color inside the edge of the markers: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mfc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8" y="3070070"/>
            <a:ext cx="4741332" cy="354118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5759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Marker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801663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Use both the </a:t>
            </a:r>
            <a:r>
              <a:rPr lang="en-US" altLang="zh-CN">
                <a:solidFill>
                  <a:srgbClr val="FF0000"/>
                </a:solidFill>
              </a:rPr>
              <a:t>mec</a:t>
            </a:r>
            <a:r>
              <a:rPr lang="en-US" altLang="zh-CN"/>
              <a:t> and </a:t>
            </a:r>
            <a:r>
              <a:rPr lang="en-US" altLang="zh-CN">
                <a:solidFill>
                  <a:srgbClr val="FF0000"/>
                </a:solidFill>
              </a:rPr>
              <a:t>mfc</a:t>
            </a:r>
            <a:r>
              <a:rPr lang="en-US" altLang="zh-CN"/>
              <a:t> arguments to color of the entire marker: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mec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mfc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3259604"/>
            <a:ext cx="4487561" cy="335164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0546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Marker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also use </a:t>
            </a:r>
            <a:r>
              <a:rPr lang="en-US" altLang="zh-CN">
                <a:solidFill>
                  <a:srgbClr val="FF0000"/>
                </a:solidFill>
              </a:rPr>
              <a:t>Hexadecimal</a:t>
            </a:r>
            <a:r>
              <a:rPr lang="en-US" altLang="zh-CN"/>
              <a:t> color values: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mec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'#4CAF50'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mfc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'#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4CAF50</a:t>
            </a:r>
            <a:r>
              <a:rPr lang="en-US" altLang="zh-CN" smtClean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3289604"/>
            <a:ext cx="4555294" cy="340223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4858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Linestyle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</a:t>
            </a:r>
            <a:r>
              <a:rPr lang="en-US" altLang="zh-CN">
                <a:solidFill>
                  <a:srgbClr val="FF0000"/>
                </a:solidFill>
              </a:rPr>
              <a:t>linestyle</a:t>
            </a:r>
            <a:r>
              <a:rPr lang="en-US" altLang="zh-CN"/>
              <a:t>, or shorter </a:t>
            </a:r>
            <a:r>
              <a:rPr lang="en-US" altLang="zh-CN">
                <a:solidFill>
                  <a:srgbClr val="FF0000"/>
                </a:solidFill>
              </a:rPr>
              <a:t>ls</a:t>
            </a:r>
            <a:r>
              <a:rPr lang="en-US" altLang="zh-CN"/>
              <a:t>, to change the style of the plotted line: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linestyle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'dotted'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63" y="2346148"/>
            <a:ext cx="5710598" cy="426510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885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Matplotlib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303" y="1133647"/>
            <a:ext cx="10515600" cy="967715"/>
          </a:xfrm>
        </p:spPr>
        <p:txBody>
          <a:bodyPr>
            <a:normAutofit/>
          </a:bodyPr>
          <a:lstStyle/>
          <a:p>
            <a:r>
              <a:rPr lang="en-US" altLang="zh-CN"/>
              <a:t>Matplotlib </a:t>
            </a:r>
            <a:r>
              <a:rPr lang="zh-CN" altLang="en-US"/>
              <a:t>可能是 </a:t>
            </a:r>
            <a:r>
              <a:rPr lang="en-US" altLang="zh-CN"/>
              <a:t>Python 2D-</a:t>
            </a:r>
            <a:r>
              <a:rPr lang="zh-CN" altLang="en-US"/>
              <a:t>绘图领域使用最广泛的套件。它能让使用者很轻松地将数据图形化，并且提供多样化的输出格式</a:t>
            </a:r>
            <a:r>
              <a:rPr lang="zh-CN" altLang="en-US"/>
              <a:t>。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21676"/>
              </p:ext>
            </p:extLst>
          </p:nvPr>
        </p:nvGraphicFramePr>
        <p:xfrm>
          <a:off x="758337" y="2101362"/>
          <a:ext cx="10515600" cy="3840480"/>
        </p:xfrm>
        <a:graphic>
          <a:graphicData uri="http://schemas.openxmlformats.org/drawingml/2006/table">
            <a:tbl>
              <a:tblPr/>
              <a:tblGrid>
                <a:gridCol w="1599852">
                  <a:extLst>
                    <a:ext uri="{9D8B030D-6E8A-4147-A177-3AD203B41FA5}">
                      <a16:colId xmlns:a16="http://schemas.microsoft.com/office/drawing/2014/main" val="757747357"/>
                    </a:ext>
                  </a:extLst>
                </a:gridCol>
                <a:gridCol w="4475748">
                  <a:extLst>
                    <a:ext uri="{9D8B030D-6E8A-4147-A177-3AD203B41FA5}">
                      <a16:colId xmlns:a16="http://schemas.microsoft.com/office/drawing/2014/main" val="2769108469"/>
                    </a:ext>
                  </a:extLst>
                </a:gridCol>
                <a:gridCol w="4440000">
                  <a:extLst>
                    <a:ext uri="{9D8B030D-6E8A-4147-A177-3AD203B41FA5}">
                      <a16:colId xmlns:a16="http://schemas.microsoft.com/office/drawing/2014/main" val="3678636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effectLst/>
                        </a:rPr>
                        <a:t>优点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缺点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4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Matplotlib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带有内置代码的默认绘图样式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与</a:t>
                      </a:r>
                      <a:r>
                        <a:rPr lang="en-US" altLang="zh-CN">
                          <a:effectLst/>
                        </a:rPr>
                        <a:t>Python</a:t>
                      </a:r>
                      <a:r>
                        <a:rPr lang="zh-CN" altLang="en-US">
                          <a:effectLst/>
                        </a:rPr>
                        <a:t>的深度集成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>
                          <a:effectLst/>
                        </a:rPr>
                        <a:t>Matlab</a:t>
                      </a:r>
                      <a:r>
                        <a:rPr lang="zh-CN" altLang="en-US">
                          <a:effectLst/>
                        </a:rPr>
                        <a:t>风格的编程接口（对一些人来说是优点，但对于其他人来说可能是缺点）。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图形绘制相较</a:t>
                      </a:r>
                      <a:r>
                        <a:rPr lang="en-US" altLang="zh-CN">
                          <a:effectLst/>
                        </a:rPr>
                        <a:t>Gnuplot</a:t>
                      </a:r>
                      <a:r>
                        <a:rPr lang="zh-CN" altLang="en-US">
                          <a:effectLst/>
                        </a:rPr>
                        <a:t>更加美观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高度依赖其他包，如</a:t>
                      </a:r>
                      <a:r>
                        <a:rPr lang="en-US" altLang="zh-CN">
                          <a:effectLst/>
                        </a:rPr>
                        <a:t>Numpy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只适用于</a:t>
                      </a:r>
                      <a:r>
                        <a:rPr lang="en-US" altLang="zh-CN">
                          <a:effectLst/>
                        </a:rPr>
                        <a:t>Python</a:t>
                      </a:r>
                      <a:r>
                        <a:rPr lang="zh-CN" altLang="en-US">
                          <a:effectLst/>
                        </a:rPr>
                        <a:t>：很难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不可能在</a:t>
                      </a:r>
                      <a:r>
                        <a:rPr lang="en-US" altLang="zh-CN">
                          <a:effectLst/>
                        </a:rPr>
                        <a:t>Python</a:t>
                      </a:r>
                      <a:r>
                        <a:rPr lang="zh-CN" altLang="en-US">
                          <a:effectLst/>
                        </a:rPr>
                        <a:t>以外的语言中使用。 （但可以从</a:t>
                      </a:r>
                      <a:r>
                        <a:rPr lang="en-US" altLang="zh-CN">
                          <a:effectLst/>
                        </a:rPr>
                        <a:t>Julia</a:t>
                      </a:r>
                      <a:r>
                        <a:rPr lang="zh-CN" altLang="en-US">
                          <a:effectLst/>
                        </a:rPr>
                        <a:t>通过</a:t>
                      </a:r>
                      <a:r>
                        <a:rPr lang="en-US" altLang="zh-CN">
                          <a:effectLst/>
                        </a:rPr>
                        <a:t>PyPlot</a:t>
                      </a:r>
                      <a:r>
                        <a:rPr lang="zh-CN" altLang="en-US">
                          <a:effectLst/>
                        </a:rPr>
                        <a:t>软件包使用）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274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Gnuplot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跨语言解决方案：可以用作通过管道或文件以不同语言编写的应用程序（例如</a:t>
                      </a:r>
                      <a:r>
                        <a:rPr lang="en-US" altLang="zh-CN">
                          <a:effectLst/>
                        </a:rPr>
                        <a:t>GNU Octave</a:t>
                      </a:r>
                      <a:r>
                        <a:rPr lang="zh-CN" altLang="en-US">
                          <a:effectLst/>
                        </a:rPr>
                        <a:t>，</a:t>
                      </a:r>
                      <a:r>
                        <a:rPr lang="en-US" altLang="zh-CN">
                          <a:effectLst/>
                        </a:rPr>
                        <a:t>Maxima</a:t>
                      </a:r>
                      <a:r>
                        <a:rPr lang="zh-CN" altLang="en-US">
                          <a:effectLst/>
                        </a:rPr>
                        <a:t>，</a:t>
                      </a:r>
                      <a:r>
                        <a:rPr lang="en-US" altLang="zh-CN">
                          <a:effectLst/>
                        </a:rPr>
                        <a:t>JavaGnuplotHybrid</a:t>
                      </a:r>
                      <a:r>
                        <a:rPr lang="zh-CN" altLang="en-US">
                          <a:effectLst/>
                        </a:rPr>
                        <a:t>）中的绘图引擎。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独立程序：没有外部依赖。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处理大型数据集时非常快。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更容易操纵绘图细节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旧的默认绘图样式：通常需要小的调整以产生有吸引力的图。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在开发中活跃成员的数量较少（与</a:t>
                      </a:r>
                      <a:r>
                        <a:rPr lang="en-US" altLang="zh-CN">
                          <a:effectLst/>
                        </a:rPr>
                        <a:t>Matplotlib</a:t>
                      </a:r>
                      <a:r>
                        <a:rPr lang="zh-CN" altLang="en-US">
                          <a:effectLst/>
                        </a:rPr>
                        <a:t>相比）。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14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2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Linestyle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Use a </a:t>
            </a:r>
            <a:r>
              <a:rPr lang="en-US" altLang="zh-CN">
                <a:solidFill>
                  <a:srgbClr val="FF0000"/>
                </a:solidFill>
              </a:rPr>
              <a:t>dashed</a:t>
            </a:r>
            <a:r>
              <a:rPr lang="en-US" altLang="zh-CN"/>
              <a:t> line: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56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linestyle =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A52A2A"/>
                </a:solidFill>
                <a:latin typeface="Consolas" panose="020B0609020204030204" pitchFamily="49" charset="0"/>
              </a:rPr>
              <a:t>‘dashed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3" y="2058301"/>
            <a:ext cx="5851566" cy="43703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40062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Linestyle Shorter Syntax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line style can be written in a shorter </a:t>
            </a:r>
            <a:r>
              <a:rPr lang="en-US" altLang="zh-CN"/>
              <a:t>syntax</a:t>
            </a:r>
            <a:r>
              <a:rPr lang="en-US" altLang="zh-CN" smtClean="0"/>
              <a:t>: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linestyle</a:t>
            </a:r>
            <a:r>
              <a:rPr lang="en-US" altLang="zh-CN"/>
              <a:t> can be written as </a:t>
            </a:r>
            <a:r>
              <a:rPr lang="en-US" altLang="zh-CN">
                <a:solidFill>
                  <a:srgbClr val="FF0000"/>
                </a:solidFill>
              </a:rPr>
              <a:t>ls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dotted</a:t>
            </a:r>
            <a:r>
              <a:rPr lang="en-US" altLang="zh-CN"/>
              <a:t> can be written </a:t>
            </a:r>
            <a:r>
              <a:rPr lang="en-US" altLang="zh-CN"/>
              <a:t>as 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dashed</a:t>
            </a:r>
            <a:r>
              <a:rPr lang="en-US" altLang="zh-CN"/>
              <a:t> can be written as </a:t>
            </a:r>
            <a:r>
              <a:rPr lang="en-US" altLang="zh-CN">
                <a:solidFill>
                  <a:srgbClr val="FF0000"/>
                </a:solidFill>
              </a:rPr>
              <a:t>--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23709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linestyle =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mtClean="0">
                <a:solidFill>
                  <a:srgbClr val="A52A2A"/>
                </a:solidFill>
                <a:latin typeface="Consolas" panose="020B0609020204030204" pitchFamily="49" charset="0"/>
              </a:rPr>
              <a:t>:'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3" y="2058301"/>
            <a:ext cx="5851566" cy="43703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774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Line Styles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04444"/>
              </p:ext>
            </p:extLst>
          </p:nvPr>
        </p:nvGraphicFramePr>
        <p:xfrm>
          <a:off x="599303" y="955589"/>
          <a:ext cx="10515600" cy="3089556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2384354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103053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594624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Style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Or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35054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'solid' (default)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>
                          <a:effectLst/>
                        </a:rPr>
                        <a:t>'-'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>
                        <a:effectLst/>
                      </a:endParaRP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907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'dotted'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>
                          <a:effectLst/>
                        </a:rPr>
                        <a:t>':'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>
                        <a:effectLst/>
                      </a:endParaRP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50372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'dashed'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>
                          <a:effectLst/>
                        </a:rPr>
                        <a:t>'--'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>
                        <a:effectLst/>
                      </a:endParaRP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3808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'dashdot'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>
                          <a:effectLst/>
                        </a:rPr>
                        <a:t>'-.'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>
                        <a:effectLst/>
                      </a:endParaRP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19880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'None'</a:t>
                      </a:r>
                    </a:p>
                  </a:txBody>
                  <a:tcPr marL="149167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'' or ' '</a:t>
                      </a:r>
                    </a:p>
                  </a:txBody>
                  <a:tcPr marL="74583" marR="74583" marT="74583" marB="745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89500" marR="89500" marT="44750" marB="447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053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70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Line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</a:t>
            </a:r>
            <a:r>
              <a:rPr lang="en-US" altLang="zh-CN">
                <a:solidFill>
                  <a:srgbClr val="FF0000"/>
                </a:solidFill>
              </a:rPr>
              <a:t>color</a:t>
            </a:r>
            <a:r>
              <a:rPr lang="en-US" altLang="zh-CN"/>
              <a:t> or the shorter 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 to set the color of the line: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44711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color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669" y="1911178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2679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Line Color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also use Hexadecimal </a:t>
            </a:r>
            <a:r>
              <a:rPr lang="en-US" altLang="zh-CN"/>
              <a:t>color </a:t>
            </a:r>
            <a:r>
              <a:rPr lang="en-US" altLang="zh-CN" smtClean="0"/>
              <a:t>values. Or </a:t>
            </a:r>
            <a:r>
              <a:rPr lang="en-US" altLang="zh-CN"/>
              <a:t>any of the </a:t>
            </a:r>
            <a:r>
              <a:rPr lang="en-US" altLang="zh-CN">
                <a:hlinkClick r:id="rId2"/>
              </a:rPr>
              <a:t>140 supported color names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285646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 smtClean="0"/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# plt.plot(ypoints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c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'#4CAF50'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color =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A52A2A"/>
                </a:solidFill>
                <a:latin typeface="Consolas" panose="020B0609020204030204" pitchFamily="49" charset="0"/>
              </a:rPr>
              <a:t>‘hotpink'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81" y="3318845"/>
            <a:ext cx="4544290" cy="33940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126" y="3318845"/>
            <a:ext cx="4550507" cy="33986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4156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Line Width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keyword argument linewidth or the shorter lw to change the width of the line.</a:t>
            </a:r>
          </a:p>
          <a:p>
            <a:r>
              <a:rPr lang="en-US" altLang="zh-CN" smtClean="0"/>
              <a:t>The </a:t>
            </a:r>
            <a:r>
              <a:rPr lang="en-US" altLang="zh-CN"/>
              <a:t>value is a floating number, </a:t>
            </a:r>
            <a:r>
              <a:rPr lang="en-US" altLang="zh-CN"/>
              <a:t>in </a:t>
            </a:r>
            <a:r>
              <a:rPr lang="en-US" altLang="zh-CN" smtClean="0"/>
              <a:t>points.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538741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linewidth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'20.5'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96" y="2363549"/>
            <a:ext cx="5442865" cy="40651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8453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Multiple Lines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plot as many lines as you like by simply adding more plt.plot() functions: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265608"/>
            <a:ext cx="1010273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y1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y2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plt.plot(y1)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plt.plot(y2)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955" y="2058301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6826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Multiple Lines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also plot many lines by adding the points for the x- and y-axis for each line in the same plt.plot() </a:t>
            </a:r>
            <a:r>
              <a:rPr lang="en-US" altLang="zh-CN"/>
              <a:t>function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(In the examples above we only specified the points on the y-axis, meaning that the points on the x-axis got the the default values (0, 1, 2, </a:t>
            </a:r>
            <a:r>
              <a:rPr lang="en-US" altLang="zh-CN"/>
              <a:t>3</a:t>
            </a:r>
            <a:r>
              <a:rPr lang="en-US" altLang="zh-CN" smtClean="0"/>
              <a:t>).)</a:t>
            </a:r>
            <a:endParaRPr lang="en-US" altLang="zh-CN"/>
          </a:p>
          <a:p>
            <a:r>
              <a:rPr lang="en-US" altLang="zh-CN"/>
              <a:t>The x- and y- values come </a:t>
            </a:r>
            <a:r>
              <a:rPr lang="en-US" altLang="zh-CN"/>
              <a:t>in </a:t>
            </a:r>
            <a:r>
              <a:rPr lang="en-US" altLang="zh-CN" smtClean="0"/>
              <a:t>pairs.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2429" y="2271922"/>
            <a:ext cx="1010273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x1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y1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x2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y2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plt.plot(x1, y1, x2, y2)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31" y="2153649"/>
            <a:ext cx="5989130" cy="447313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2914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Create Labels for a Plot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xlabel() and ylabel() functions to set a label for the x- and y-axis.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45647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 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44" y="2908806"/>
            <a:ext cx="5180011" cy="388500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3028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Create a Title for a Plot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</a:t>
            </a:r>
            <a:r>
              <a:rPr lang="en-US" altLang="zh-CN">
                <a:solidFill>
                  <a:srgbClr val="FF0000"/>
                </a:solidFill>
              </a:rPr>
              <a:t>title()</a:t>
            </a:r>
            <a:r>
              <a:rPr lang="en-US" altLang="zh-CN"/>
              <a:t> function to set a title for the plot.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45647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 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"Sports Watch Data"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72" y="2751764"/>
            <a:ext cx="5389399" cy="40420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6087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绘图示例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385862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xpoints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ypoints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xpoints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ypoints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点图示例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91" y="1917602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56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Font Properties for Title and Labels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</a:t>
            </a:r>
            <a:r>
              <a:rPr lang="en-US" altLang="zh-CN">
                <a:solidFill>
                  <a:srgbClr val="FF0000"/>
                </a:solidFill>
              </a:rPr>
              <a:t>fontdict</a:t>
            </a:r>
            <a:r>
              <a:rPr lang="en-US" altLang="zh-CN"/>
              <a:t> parameter in xlabel(), ylabel(), and title() to set font properties for the title and labels.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45647"/>
            <a:ext cx="10102735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font1 = {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'family'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'serif'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'blue'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'size'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font2 = {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'family'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'serif'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'darkred'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'size'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"Sports Watch Data"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fontdict = font1)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fontdict = font2)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fontdict = font2)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 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83" y="3081011"/>
            <a:ext cx="4463570" cy="334767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80919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Add Grid Lines to a Plot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</a:t>
            </a:r>
            <a:r>
              <a:rPr lang="en-US" altLang="zh-CN">
                <a:solidFill>
                  <a:srgbClr val="FF0000"/>
                </a:solidFill>
              </a:rPr>
              <a:t>grid() </a:t>
            </a:r>
            <a:r>
              <a:rPr lang="en-US" altLang="zh-CN"/>
              <a:t>function to add grid lines to the plot.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45647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"Sports Watch Data"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 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plt.grid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67" y="2881247"/>
            <a:ext cx="5248894" cy="39366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60381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Specify Which Grid Lines to Display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use the axis parameter in the grid() function to specify which grid lines to </a:t>
            </a:r>
            <a:r>
              <a:rPr lang="en-US" altLang="zh-CN"/>
              <a:t>display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Legal values are: 'x', 'y', and 'both'. Default value is 'both'.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571278"/>
            <a:ext cx="10102735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"Sports Watch Data"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 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plt.grid(axis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'x'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561" y="3013353"/>
            <a:ext cx="5058888" cy="37941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87418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Line Properties for the Grid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also set the line properties of the grid, like this: grid(color = 'color', linestyle = 'linestyle', linewidth = number).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571278"/>
            <a:ext cx="10102735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"Sports Watch Data"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plt.xlabel(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"Average Pulse"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"Calorie Burnage"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 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plt.grid(color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linestyle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'--'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linewidth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1" y="1285504"/>
            <a:ext cx="4762005" cy="35715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78165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Subplots – Display Multiple Plots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the </a:t>
            </a:r>
            <a:r>
              <a:rPr lang="en-US" altLang="zh-CN">
                <a:solidFill>
                  <a:srgbClr val="FF0000"/>
                </a:solidFill>
              </a:rPr>
              <a:t>subplots() </a:t>
            </a:r>
            <a:r>
              <a:rPr lang="en-US" altLang="zh-CN"/>
              <a:t>function you can draw multiple plots in one figure: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571278"/>
            <a:ext cx="101027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1: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2: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669" y="1362941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569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subplots() Function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subplots() function takes three arguments that describes the layout of the </a:t>
            </a:r>
            <a:r>
              <a:rPr lang="en-US" altLang="zh-CN"/>
              <a:t>figure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The layout is organized in rows and columns, which are represented by the first and second </a:t>
            </a:r>
            <a:r>
              <a:rPr lang="en-US" altLang="zh-CN"/>
              <a:t>argument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The third argument represents the index of the current plot.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866187"/>
            <a:ext cx="1010273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#the figure has 1 row, 2 columns, and this plot is the </a:t>
            </a:r>
            <a:r>
              <a:rPr lang="en-US" altLang="zh-CN" i="1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 plot.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1" y="2814233"/>
            <a:ext cx="1010273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#the figure has 1 row, 2 columns, and this plot is the </a:t>
            </a:r>
            <a:r>
              <a:rPr lang="en-US" altLang="zh-CN" i="1">
                <a:solidFill>
                  <a:srgbClr val="008000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 plot.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71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subplots() Function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if we want a figure with 2 rows an 1 column (meaning that the two plots will be displayed on top of each other instead of side-by-side), we can write the syntax like this: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532938"/>
            <a:ext cx="101027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 smtClean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 smtClean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#plot 1:</a:t>
            </a:r>
            <a:b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x = np.array([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#plot 2:</a:t>
            </a:r>
            <a:b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61" y="1795619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9998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5541" y="41632"/>
            <a:ext cx="10102735" cy="6740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4" y="915019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7194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subplots Title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add a title to each plot with the title() function: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1" y="1163926"/>
            <a:ext cx="10102735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1: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"SALES"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2: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"INCOME"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3" y="1821579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15222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Super Title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add a title to the entire figure with the suptitle() function: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1" y="1163926"/>
            <a:ext cx="10102735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1: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"SALES"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#plot 2: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plt.subplot(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plt.plot(x,y)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"INCOME"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plt.suptitle(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"MY SHOP"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62" y="1750183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6018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Plotting x and y points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3437803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plt.plot(xpoints, ypoints)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The </a:t>
            </a:r>
            <a:r>
              <a:rPr lang="en-US" altLang="zh-CN" sz="2000"/>
              <a:t>plot() function is used to draw points (markers) in a diagram.</a:t>
            </a:r>
          </a:p>
          <a:p>
            <a:r>
              <a:rPr lang="en-US" altLang="zh-CN" sz="2000" smtClean="0"/>
              <a:t>By </a:t>
            </a:r>
            <a:r>
              <a:rPr lang="en-US" altLang="zh-CN" sz="2000"/>
              <a:t>default, the plot() function draws a line from point to point.</a:t>
            </a:r>
          </a:p>
          <a:p>
            <a:r>
              <a:rPr lang="en-US" altLang="zh-CN" sz="2000" smtClean="0"/>
              <a:t>The </a:t>
            </a:r>
            <a:r>
              <a:rPr lang="en-US" altLang="zh-CN" sz="2000"/>
              <a:t>function takes parameters for specifying points in the diagram.</a:t>
            </a:r>
          </a:p>
          <a:p>
            <a:r>
              <a:rPr lang="en-US" altLang="zh-CN" sz="2000" smtClean="0"/>
              <a:t>Parameter </a:t>
            </a:r>
            <a:r>
              <a:rPr lang="en-US" altLang="zh-CN" sz="2000"/>
              <a:t>1 is an array containing the points on the x-axis.</a:t>
            </a:r>
          </a:p>
          <a:p>
            <a:r>
              <a:rPr lang="en-US" altLang="zh-CN" sz="2000" smtClean="0"/>
              <a:t>Parameter </a:t>
            </a:r>
            <a:r>
              <a:rPr lang="en-US" altLang="zh-CN" sz="2000"/>
              <a:t>2 is an array containing the points on the y-axis.</a:t>
            </a:r>
          </a:p>
          <a:p>
            <a:r>
              <a:rPr lang="en-US" altLang="zh-CN" sz="2000" smtClean="0"/>
              <a:t>If </a:t>
            </a:r>
            <a:r>
              <a:rPr lang="en-US" altLang="zh-CN" sz="2000"/>
              <a:t>we need to plot a line from (1, 3) to (8, 10), we have to pass two arrays [1, 8] and [3, 10] to the plot function.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87" y="2874942"/>
            <a:ext cx="4814204" cy="359560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76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Scatter Plots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scatter() function to draw a scatter </a:t>
            </a:r>
            <a:r>
              <a:rPr lang="en-US" altLang="zh-CN"/>
              <a:t>plot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The scatter() function plots one dot for each observation. It needs two arrays of the same length, one for the values of the x-axis, and one for values on the y-axis: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777168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312" y="3270583"/>
            <a:ext cx="4697643" cy="35232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15691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Compare Plots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In the example above, there seems to be a relationship between speed and age, but what if we plot the observations from another day as well? Will the scatter plot tell us something else?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1" y="1440925"/>
            <a:ext cx="10102735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#day one, the age and speed of 13 cars: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 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#day two, the age and speed of 15 cars:</a:t>
            </a:r>
            <a:b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836" y="2765771"/>
            <a:ext cx="4904325" cy="36629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37757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Colors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set your own color for each scatter plot with the color or the c argument: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180910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 y, color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'hotpink'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y, color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'#88c999'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5" y="2675022"/>
            <a:ext cx="5136667" cy="38364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67158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Color EachDot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even set a specific color for each dot by using an array of colors as value for the c </a:t>
            </a:r>
            <a:r>
              <a:rPr lang="en-US" altLang="zh-CN"/>
              <a:t>argument</a:t>
            </a:r>
            <a:r>
              <a:rPr lang="en-US" altLang="zh-CN" smtClean="0"/>
              <a:t>:</a:t>
            </a:r>
          </a:p>
          <a:p>
            <a:r>
              <a:rPr lang="en-US" altLang="zh-CN"/>
              <a:t>You cannot use the color argument for this, only the c argument.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480805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colors = np.array([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"green"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"blue"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"yellow"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"pink"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"black"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"purple"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"beige"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"brown"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"gray"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"cyan"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"magenta"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y, c=colors)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281" y="2968831"/>
            <a:ext cx="4876880" cy="36424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53006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ColorMap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Matplotlib module has a number of available </a:t>
            </a:r>
            <a:r>
              <a:rPr lang="en-US" altLang="zh-CN"/>
              <a:t>colormaps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A colormap is like a list of colors, where each color has a value that ranges from 0 to 100.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1" y="1440925"/>
            <a:ext cx="897022" cy="50875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67346" y="17501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This colormap is called 'viridis' and as you can see it ranges from 0, which is a purple color, and up to 100, which is a yellow color.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57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the ColorMap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specify the colormap with the keyword argument cmap with the value of the colormap, in this case 'viridis' which is one of the built-in colormaps available in </a:t>
            </a:r>
            <a:r>
              <a:rPr lang="en-US" altLang="zh-CN"/>
              <a:t>Matplotlib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In addition you have to create an array with values (from 0 to 100), one value for each of the point in the scatter plot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2098321"/>
            <a:ext cx="1010273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colors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y, c=colors, cmap=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'viridis'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305" y="3000807"/>
            <a:ext cx="4887649" cy="36504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68394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the ColorMap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10926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include the colormap in the drawing by including the plt.colorbar() statement: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255173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colors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y, c=colors, cmap=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'viridis'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plt.colorbar()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19" y="2313595"/>
            <a:ext cx="5754184" cy="42976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36528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Available ColorMaps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794594"/>
            <a:ext cx="5278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choose any of the built-in colormaps: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429681"/>
            <a:ext cx="10102735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 sys</a:t>
            </a: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 matplotlib</a:t>
            </a: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matplotlib.use('Agg')</a:t>
            </a:r>
          </a:p>
          <a:p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 numpy as np</a:t>
            </a:r>
          </a:p>
          <a:p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x = np.random.randint(100, size=(100))</a:t>
            </a: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y = np.random.randint(100, size=(100))</a:t>
            </a: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colors = np.random.randint(100, size=(100))</a:t>
            </a:r>
          </a:p>
          <a:p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plt.scatter(x, y, c=colors, cmap=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'hot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')</a:t>
            </a:r>
          </a:p>
          <a:p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plt.colorbar()</a:t>
            </a:r>
          </a:p>
          <a:p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plt.show</a:t>
            </a:r>
            <a:r>
              <a:rPr lang="en-US" altLang="zh-CN" smtClean="0">
                <a:solidFill>
                  <a:srgbClr val="0000CD"/>
                </a:solidFill>
                <a:latin typeface="Consolas" panose="020B0609020204030204" pitchFamily="49" charset="0"/>
              </a:rPr>
              <a:t>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98" y="1256259"/>
            <a:ext cx="6096000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2144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Dots Size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1" y="794594"/>
            <a:ext cx="11026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change the size of the dots with the s </a:t>
            </a:r>
            <a:r>
              <a:rPr lang="en-US" altLang="zh-CN"/>
              <a:t>argument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Just like colors, make sure the array for sizes has the same length as the arrays for the x- and y-axis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1" y="1458991"/>
            <a:ext cx="1010273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sizes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 y, s=sizes)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43" y="2371686"/>
            <a:ext cx="5676404" cy="42395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78498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Alpha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1" y="794594"/>
            <a:ext cx="11026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You can change the size of the dots with the s </a:t>
            </a:r>
            <a:r>
              <a:rPr lang="en-US" altLang="zh-CN"/>
              <a:t>argument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Just like colors, make sure the array for sizes has the same length as the arrays for the x- and y-axis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1" y="1458991"/>
            <a:ext cx="1010273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sizes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 y, s=sizes, alpha=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621" y="2509902"/>
            <a:ext cx="5735782" cy="428391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7319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Plotting Without Line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46985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plt.plot(xpoints, ypoints,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To plot only the markers, you can use shortcut string notation parameter 'o', which means 'rings'.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09" y="2842463"/>
            <a:ext cx="4704785" cy="35138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47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Combine Color Size and Alpha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3" y="817723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 np.random.randint(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size=(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np.random.randint(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size=(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colors = np.random.randint(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size=(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sizes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* np.random.randint(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size=(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plt.scatter(x, y, c=colors, s=sizes, alpha=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cmap=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'nipy_spectral'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plt.colorbar()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24" y="3377628"/>
            <a:ext cx="4573972" cy="34161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27778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Creating Bars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27719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plt.bar(x,y)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bar() function to draw bar graphs: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87" y="2049388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5717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Horizontal Bars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27719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plt.barh(x, 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If you want the bars to be displayed horizontally instead of vertically, use the barh() function: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03" y="2049388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34368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Bar Width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27719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plt.bar(x, y, width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bar() takes the keyword argument width to set the width of the bars: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799" y="2058301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54604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Bar Height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27719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np.array([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plt.barh(x, y, height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barh() takes the keyword argument height to set the height of the bars: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87" y="1875739"/>
            <a:ext cx="6096000" cy="4552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08199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Histogram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843890"/>
            <a:ext cx="1010273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You can read from the histogram that there are approximately:</a:t>
            </a:r>
          </a:p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2 people from 140 to 145cm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5 people from 145 to 150cm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15 people from 151 to 156cm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31 people from 157 to 162cm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46 people from 163 to 168cm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53 people from 168 to 173cm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45 people from 173 to 178cm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28 people from 179 to 184cm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21 people from 185 to 190cm</a:t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4 people from 190 to 195cm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 histogram is a graph showing frequency </a:t>
            </a:r>
            <a:r>
              <a:rPr lang="en-US" altLang="zh-CN"/>
              <a:t>distributions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It is a graph showing the number of observations within each given </a:t>
            </a:r>
            <a:r>
              <a:rPr lang="en-US" altLang="zh-CN"/>
              <a:t>interval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Example: Say you ask for the height of 250 people, you might end up with a histogram like this: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10" y="2253421"/>
            <a:ext cx="5834751" cy="435783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66280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Histogram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843890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 np.random.normal(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170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plt.hist(x)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 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 histogram is a graph showing frequency </a:t>
            </a:r>
            <a:r>
              <a:rPr lang="en-US" altLang="zh-CN"/>
              <a:t>distributions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It is a graph showing the number of observations within each given </a:t>
            </a:r>
            <a:r>
              <a:rPr lang="en-US" altLang="zh-CN"/>
              <a:t>interval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Example: Say you ask for the height of 250 people, you might end up with a histogram like this: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10" y="2253421"/>
            <a:ext cx="5834751" cy="435783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20875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Pie Charts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1237758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plt.pie(y)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 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With Pyplot, you can use the pie() function to draw pie charts: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7700" y="4055861"/>
            <a:ext cx="4314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By default the plotting of the first wedge starts from the x-axis and move </a:t>
            </a:r>
            <a:r>
              <a:rPr lang="en-US" altLang="zh-CN" i="1">
                <a:solidFill>
                  <a:srgbClr val="000000"/>
                </a:solidFill>
                <a:latin typeface="Verdana" panose="020B0604030504040204" pitchFamily="34" charset="0"/>
              </a:rPr>
              <a:t>counterclockwise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87" y="2049388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84035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Labels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1" y="1486359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mylabels = 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"Apples"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"Bananas"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"Cherries"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"Dates"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plt.pie(y, labels = mylabels)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 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Add labels to the pie chart with the label </a:t>
            </a:r>
            <a:r>
              <a:rPr lang="en-US" altLang="zh-CN"/>
              <a:t>parameter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The label parameter must be an array with one label for each wedge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91" y="2744198"/>
            <a:ext cx="5422078" cy="404961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15402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Explode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2961" y="1937805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mylabels = 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"Apples"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"Bananas"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"Cherries"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"Dates"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myexplode =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0.2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plt.pie(y, labels = mylabels, explode = myexplode)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 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Maybe you want one of the wedges to stand out? The explode parameter allows you to do </a:t>
            </a:r>
            <a:r>
              <a:rPr lang="en-US" altLang="zh-CN"/>
              <a:t>that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The explode parameter, if specified, and not None, must be an array with one value for each </a:t>
            </a:r>
            <a:r>
              <a:rPr lang="en-US" altLang="zh-CN"/>
              <a:t>wedge</a:t>
            </a:r>
            <a:r>
              <a:rPr lang="en-US" altLang="zh-CN" smtClean="0"/>
              <a:t>.</a:t>
            </a:r>
            <a:endParaRPr lang="en-US" altLang="zh-CN"/>
          </a:p>
          <a:p>
            <a:r>
              <a:rPr lang="en-US" altLang="zh-CN"/>
              <a:t>Each value represents how far from the center each wedge is displayed: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579" y="3465774"/>
            <a:ext cx="4275116" cy="31929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8605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Multiple Points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469857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plt.plot(xpoints, ypoints)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Draw a line in a diagram from position (1, 3) to (2, 8) then to (6, 1) and finally to position (8, 10):</a:t>
            </a:r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3" y="2237345"/>
            <a:ext cx="5514984" cy="41190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918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Legend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2960" y="1527531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mylabels = [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"Apples"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"Bananas"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"Cherries"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"Dates"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plt.pie(y, labels = mylabels)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plt.legend(title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"Four Fruits:"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 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840028"/>
            <a:ext cx="10860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To add a list of explanation for each wedge, use the legend() </a:t>
            </a:r>
            <a:r>
              <a:rPr lang="en-US" altLang="zh-CN"/>
              <a:t>function</a:t>
            </a:r>
            <a:r>
              <a:rPr lang="en-US" altLang="zh-CN" smtClean="0"/>
              <a:t>:</a:t>
            </a:r>
          </a:p>
          <a:p>
            <a:r>
              <a:rPr lang="en-US" altLang="zh-CN"/>
              <a:t>To add a header to the legend, add the title parameter to the legend function.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3" y="2058301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01081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307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13" y="0"/>
            <a:ext cx="6857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19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Matplotlib</a:t>
            </a:r>
            <a:r>
              <a:rPr lang="zh-CN" altLang="en-US" smtClean="0"/>
              <a:t>三层结构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9303" y="955588"/>
            <a:ext cx="11096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4F4F4F"/>
                </a:solidFill>
                <a:latin typeface="PingFang SC"/>
              </a:rPr>
              <a:t>容器层</a:t>
            </a:r>
          </a:p>
          <a:p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容器层主要由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Canvas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、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Figure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、</a:t>
            </a:r>
            <a:r>
              <a:rPr lang="en-US" altLang="zh-CN" sz="2400">
                <a:solidFill>
                  <a:srgbClr val="4D4D4D"/>
                </a:solidFill>
                <a:latin typeface="-apple-system"/>
              </a:rPr>
              <a:t>Axes</a:t>
            </a:r>
            <a:r>
              <a:rPr lang="zh-CN" altLang="en-US" sz="2400">
                <a:solidFill>
                  <a:srgbClr val="4D4D4D"/>
                </a:solidFill>
                <a:latin typeface="-apple-system"/>
              </a:rPr>
              <a:t>组成。</a:t>
            </a:r>
          </a:p>
          <a:p>
            <a:r>
              <a:rPr lang="en-US" altLang="zh-CN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Canvas</a:t>
            </a:r>
            <a:r>
              <a:rPr lang="zh-CN" altLang="en-US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画板（只有一个不用去管）</a:t>
            </a:r>
            <a:br>
              <a:rPr lang="zh-CN" altLang="en-US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Figure</a:t>
            </a:r>
            <a:r>
              <a:rPr lang="zh-CN" altLang="en-US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画布（只有一个不用去管，接受一下即可）</a:t>
            </a:r>
            <a:br>
              <a:rPr lang="zh-CN" altLang="en-US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Axes</a:t>
            </a:r>
            <a:r>
              <a:rPr lang="zh-CN" altLang="en-US" sz="2400" b="1">
                <a:solidFill>
                  <a:srgbClr val="4D4D4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绘图区域（重点，有可能在旁边画好几个图，所以是一个二维数组）</a:t>
            </a:r>
            <a:endParaRPr lang="zh-CN" altLang="en-US" sz="2400" b="0" i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659934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64" y="0"/>
            <a:ext cx="8560892" cy="67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567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Default X-Points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661107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If we do not specify the points in the x-axis, they will get the default values 0, 1, 2, 3, (etc. depending on the length of the y-points.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05" y="2566338"/>
            <a:ext cx="5318927" cy="39725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688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Matplotlib Markers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41435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 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'o'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You can use the keyword argument marker to emphasize each point with a specified marker: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91" y="1987524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289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Matplotlib Markers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41435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plt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ypoints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plt.plot(ypoints, marker =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mtClean="0">
                <a:solidFill>
                  <a:srgbClr val="A52A2A"/>
                </a:solidFill>
                <a:latin typeface="Consolas" panose="020B0609020204030204" pitchFamily="49" charset="0"/>
              </a:rPr>
              <a:t>*</a:t>
            </a:r>
            <a:r>
              <a:rPr lang="en-US" altLang="zh-CN" smtClean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Mark each point with a star: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91" y="1987524"/>
            <a:ext cx="6096000" cy="4552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761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20383</TotalTime>
  <Words>2173</Words>
  <Application>Microsoft Office PowerPoint</Application>
  <PresentationFormat>宽屏</PresentationFormat>
  <Paragraphs>388</Paragraphs>
  <Slides>64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-apple-system</vt:lpstr>
      <vt:lpstr>PingFang SC</vt:lpstr>
      <vt:lpstr>等线</vt:lpstr>
      <vt:lpstr>等线 Light</vt:lpstr>
      <vt:lpstr>楷体</vt:lpstr>
      <vt:lpstr>Arial</vt:lpstr>
      <vt:lpstr>Consolas</vt:lpstr>
      <vt:lpstr>Verdana</vt:lpstr>
      <vt:lpstr>Office 主题​​</vt:lpstr>
      <vt:lpstr>Matplotlib 数据绘图</vt:lpstr>
      <vt:lpstr>Matplotlib</vt:lpstr>
      <vt:lpstr>绘图示例</vt:lpstr>
      <vt:lpstr>Plotting x and y points</vt:lpstr>
      <vt:lpstr>Plotting Without Line</vt:lpstr>
      <vt:lpstr>Multiple Points</vt:lpstr>
      <vt:lpstr>Default X-Points</vt:lpstr>
      <vt:lpstr>Matplotlib Markers</vt:lpstr>
      <vt:lpstr>Matplotlib Markers</vt:lpstr>
      <vt:lpstr>Marker Reference</vt:lpstr>
      <vt:lpstr>FormatString fmt</vt:lpstr>
      <vt:lpstr>Line Reference</vt:lpstr>
      <vt:lpstr>Color Reference</vt:lpstr>
      <vt:lpstr>Marker Size</vt:lpstr>
      <vt:lpstr>Marker Color</vt:lpstr>
      <vt:lpstr>Marker Color</vt:lpstr>
      <vt:lpstr>Marker Color</vt:lpstr>
      <vt:lpstr>Marker Color</vt:lpstr>
      <vt:lpstr>Linestyle</vt:lpstr>
      <vt:lpstr>Linestyle</vt:lpstr>
      <vt:lpstr>Linestyle Shorter Syntax</vt:lpstr>
      <vt:lpstr>Line Styles</vt:lpstr>
      <vt:lpstr>Line Color</vt:lpstr>
      <vt:lpstr>Line Color</vt:lpstr>
      <vt:lpstr>Line Width</vt:lpstr>
      <vt:lpstr>Multiple Lines</vt:lpstr>
      <vt:lpstr>Multiple Lines</vt:lpstr>
      <vt:lpstr>Create Labels for a Plot</vt:lpstr>
      <vt:lpstr>Create a Title for a Plot</vt:lpstr>
      <vt:lpstr>Set Font Properties for Title and Labels</vt:lpstr>
      <vt:lpstr>Add Grid Lines to a Plot</vt:lpstr>
      <vt:lpstr>Specify Which Grid Lines to Display</vt:lpstr>
      <vt:lpstr>Set Line Properties for the Grid</vt:lpstr>
      <vt:lpstr>Subplots – Display Multiple Plots</vt:lpstr>
      <vt:lpstr>The subplots() Function</vt:lpstr>
      <vt:lpstr>The subplots() Function</vt:lpstr>
      <vt:lpstr>PowerPoint 演示文稿</vt:lpstr>
      <vt:lpstr>subplots Title</vt:lpstr>
      <vt:lpstr>Super Title</vt:lpstr>
      <vt:lpstr>Scatter Plots</vt:lpstr>
      <vt:lpstr>Compare Plots</vt:lpstr>
      <vt:lpstr>Colors</vt:lpstr>
      <vt:lpstr>Color EachDot</vt:lpstr>
      <vt:lpstr>ColorMap</vt:lpstr>
      <vt:lpstr>Use the ColorMap</vt:lpstr>
      <vt:lpstr>Use the ColorMap</vt:lpstr>
      <vt:lpstr>Available ColorMaps</vt:lpstr>
      <vt:lpstr>Dots Size</vt:lpstr>
      <vt:lpstr>Alpha</vt:lpstr>
      <vt:lpstr>Combine Color Size and Alpha</vt:lpstr>
      <vt:lpstr>Creating Bars</vt:lpstr>
      <vt:lpstr>Horizontal Bars</vt:lpstr>
      <vt:lpstr>Bar Width</vt:lpstr>
      <vt:lpstr>Bar Height</vt:lpstr>
      <vt:lpstr>Histogram</vt:lpstr>
      <vt:lpstr>Histogram</vt:lpstr>
      <vt:lpstr>Pie Charts</vt:lpstr>
      <vt:lpstr>Labels</vt:lpstr>
      <vt:lpstr>Explode</vt:lpstr>
      <vt:lpstr>Legend</vt:lpstr>
      <vt:lpstr>PowerPoint 演示文稿</vt:lpstr>
      <vt:lpstr>Matplotlib三层结构</vt:lpstr>
      <vt:lpstr>PowerPoint 演示文稿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726</cp:revision>
  <dcterms:created xsi:type="dcterms:W3CDTF">2020-09-08T08:42:53Z</dcterms:created>
  <dcterms:modified xsi:type="dcterms:W3CDTF">2021-12-14T02:38:29Z</dcterms:modified>
</cp:coreProperties>
</file>