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288" r:id="rId3"/>
    <p:sldId id="278" r:id="rId4"/>
    <p:sldId id="467" r:id="rId5"/>
    <p:sldId id="468" r:id="rId6"/>
    <p:sldId id="469" r:id="rId7"/>
    <p:sldId id="470" r:id="rId8"/>
    <p:sldId id="471" r:id="rId9"/>
    <p:sldId id="476" r:id="rId10"/>
    <p:sldId id="477" r:id="rId11"/>
    <p:sldId id="478" r:id="rId12"/>
    <p:sldId id="479" r:id="rId13"/>
    <p:sldId id="490" r:id="rId14"/>
    <p:sldId id="491" r:id="rId15"/>
    <p:sldId id="496" r:id="rId16"/>
    <p:sldId id="494" r:id="rId17"/>
    <p:sldId id="493" r:id="rId18"/>
    <p:sldId id="489" r:id="rId19"/>
    <p:sldId id="497" r:id="rId20"/>
    <p:sldId id="480" r:id="rId21"/>
    <p:sldId id="481" r:id="rId22"/>
    <p:sldId id="482" r:id="rId23"/>
    <p:sldId id="485" r:id="rId24"/>
    <p:sldId id="483" r:id="rId25"/>
    <p:sldId id="484" r:id="rId26"/>
    <p:sldId id="488" r:id="rId27"/>
    <p:sldId id="486" r:id="rId28"/>
    <p:sldId id="498" r:id="rId29"/>
    <p:sldId id="294" r:id="rId30"/>
    <p:sldId id="299" r:id="rId31"/>
    <p:sldId id="298" r:id="rId32"/>
    <p:sldId id="304" r:id="rId33"/>
    <p:sldId id="473" r:id="rId34"/>
    <p:sldId id="307" r:id="rId35"/>
    <p:sldId id="305" r:id="rId36"/>
    <p:sldId id="302" r:id="rId37"/>
    <p:sldId id="310" r:id="rId38"/>
    <p:sldId id="311" r:id="rId39"/>
    <p:sldId id="312" r:id="rId40"/>
    <p:sldId id="472" r:id="rId41"/>
    <p:sldId id="308" r:id="rId42"/>
    <p:sldId id="313" r:id="rId43"/>
    <p:sldId id="314" r:id="rId44"/>
    <p:sldId id="315" r:id="rId45"/>
    <p:sldId id="316" r:id="rId46"/>
    <p:sldId id="317" r:id="rId47"/>
    <p:sldId id="474" r:id="rId48"/>
    <p:sldId id="475" r:id="rId49"/>
    <p:sldId id="500"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357" autoAdjust="0"/>
  </p:normalViewPr>
  <p:slideViewPr>
    <p:cSldViewPr snapToGrid="0">
      <p:cViewPr varScale="1">
        <p:scale>
          <a:sx n="133" d="100"/>
          <a:sy n="133" d="100"/>
        </p:scale>
        <p:origin x="162"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6C9FD2-A1A7-4E8C-8A7B-6D11D9D6C08E}" type="datetimeFigureOut">
              <a:rPr lang="zh-CN" altLang="en-US" smtClean="0"/>
              <a:t>2022/12/13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ECC53-9E42-40F4-ABE1-F07A3EEA35A9}" type="slidenum">
              <a:rPr lang="zh-CN" altLang="en-US" smtClean="0"/>
              <a:t>‹#›</a:t>
            </a:fld>
            <a:endParaRPr lang="zh-CN" altLang="en-US"/>
          </a:p>
        </p:txBody>
      </p:sp>
    </p:spTree>
    <p:extLst>
      <p:ext uri="{BB962C8B-B14F-4D97-AF65-F5344CB8AC3E}">
        <p14:creationId xmlns:p14="http://schemas.microsoft.com/office/powerpoint/2010/main" val="170066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E6%A0%87%E5%87%86"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baike.baidu.com/item/%E6%96%87%E6%9C%AC%E6%96%87%E4%BB%B6/747597"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6%A0%87%E5%87%86"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baike.baidu.com/item/%E6%96%87%E6%9C%AC%E6%96%87%E4%BB%B6/747597"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aike.baidu.com/item/HTML"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baike.baidu.com/item/XML" TargetMode="External"/><Relationship Id="rId4" Type="http://schemas.openxmlformats.org/officeDocument/2006/relationships/hyperlink" Target="https://baike.baidu.com/item/%E6%A0%87%E5%87%86%E9%80%9A%E7%94%A8%E6%A0%87%E8%AE%B0%E8%AF%AD%E8%A8%80/6805073"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我们说做要想做数据分析，首先就要获得数据。数据一般都保存在数据库系统中，如果能够直接对数据库进行操作，那是最方便的，可以使用</a:t>
            </a:r>
            <a:r>
              <a:rPr lang="en-US" altLang="zh-CN" sz="1200" kern="1200" dirty="0">
                <a:solidFill>
                  <a:schemeClr val="tx1"/>
                </a:solidFill>
                <a:effectLst/>
                <a:latin typeface="+mn-lt"/>
                <a:ea typeface="+mn-ea"/>
                <a:cs typeface="+mn-cs"/>
              </a:rPr>
              <a:t>SQL</a:t>
            </a:r>
            <a:r>
              <a:rPr lang="zh-CN" altLang="zh-CN" sz="1200" kern="1200" dirty="0">
                <a:solidFill>
                  <a:schemeClr val="tx1"/>
                </a:solidFill>
                <a:effectLst/>
                <a:latin typeface="+mn-lt"/>
                <a:ea typeface="+mn-ea"/>
                <a:cs typeface="+mn-cs"/>
              </a:rPr>
              <a:t>语言对数据进行直接的操作。但很多情况下，你没有办法获得数据库的操作权限。因为一个正在使用过程中数据库，本身的负荷就很大了，如果你再来对数据进行大量的计算，数据库会承受不了这样的压力，轻则造成数据库系统响应变慢，影响到正常的使用；重则使得数据库直接</a:t>
            </a:r>
            <a:r>
              <a:rPr lang="en-US" altLang="zh-CN" sz="1200" kern="1200" dirty="0">
                <a:solidFill>
                  <a:schemeClr val="tx1"/>
                </a:solidFill>
                <a:effectLst/>
                <a:latin typeface="+mn-lt"/>
                <a:ea typeface="+mn-ea"/>
                <a:cs typeface="+mn-cs"/>
              </a:rPr>
              <a:t>down</a:t>
            </a:r>
            <a:r>
              <a:rPr lang="zh-CN" altLang="zh-CN" sz="1200" kern="1200" dirty="0">
                <a:solidFill>
                  <a:schemeClr val="tx1"/>
                </a:solidFill>
                <a:effectLst/>
                <a:latin typeface="+mn-lt"/>
                <a:ea typeface="+mn-ea"/>
                <a:cs typeface="+mn-cs"/>
              </a:rPr>
              <a:t>机，造成停止服务的重大影响。所以我们一般的方法是把在线生产型数据库的内容，定期的把数据备份到另外一个分析用的数据库上，在分析库上你怎么折腾都行。</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但更多的情况是你连备份出来的数据库都没有，数据本身就不是在你的企业内部，而是在互联网上。例如商品的名称和价格数据，天气数据等等。这些数据有很多，但并不会直接把数据库开放出来给你，你只能通过网页去获取到。数据量小还好办，直接从网页上复制粘贴即可。但如果是大量的数据要进行获取，再用人工的方式就不可行了。我们可以通过编写爬虫程序，让爬虫自动的去这些网站上帮你搜集到想要的数据。</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今天我就带领大家学习一下数据的获取，也就是爬虫程序的编写。</a:t>
            </a:r>
          </a:p>
          <a:p>
            <a:endParaRPr lang="zh-CN" altLang="en-US" dirty="0"/>
          </a:p>
        </p:txBody>
      </p:sp>
      <p:sp>
        <p:nvSpPr>
          <p:cNvPr id="4" name="灯片编号占位符 3"/>
          <p:cNvSpPr>
            <a:spLocks noGrp="1"/>
          </p:cNvSpPr>
          <p:nvPr>
            <p:ph type="sldNum" sz="quarter" idx="5"/>
          </p:nvPr>
        </p:nvSpPr>
        <p:spPr/>
        <p:txBody>
          <a:bodyPr/>
          <a:lstStyle/>
          <a:p>
            <a:fld id="{EDAECC53-9E42-40F4-ABE1-F07A3EEA35A9}" type="slidenum">
              <a:rPr lang="zh-CN" altLang="en-US" smtClean="0"/>
              <a:t>1</a:t>
            </a:fld>
            <a:endParaRPr lang="zh-CN" altLang="en-US"/>
          </a:p>
        </p:txBody>
      </p:sp>
    </p:spTree>
    <p:extLst>
      <p:ext uri="{BB962C8B-B14F-4D97-AF65-F5344CB8AC3E}">
        <p14:creationId xmlns:p14="http://schemas.microsoft.com/office/powerpoint/2010/main" val="1270798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a:t>
            </a:r>
            <a:r>
              <a:rPr lang="en-US" altLang="zh-CN" dirty="0"/>
              <a:t>DIV</a:t>
            </a:r>
            <a:r>
              <a:rPr lang="zh-CN" altLang="en-US" dirty="0"/>
              <a:t>和</a:t>
            </a:r>
            <a:r>
              <a:rPr lang="en-US" altLang="zh-CN" dirty="0"/>
              <a:t>CSS</a:t>
            </a:r>
            <a:r>
              <a:rPr lang="zh-CN" altLang="en-US" dirty="0"/>
              <a:t>的网页架构，见</a:t>
            </a:r>
          </a:p>
        </p:txBody>
      </p:sp>
      <p:sp>
        <p:nvSpPr>
          <p:cNvPr id="4" name="灯片编号占位符 3"/>
          <p:cNvSpPr>
            <a:spLocks noGrp="1"/>
          </p:cNvSpPr>
          <p:nvPr>
            <p:ph type="sldNum" sz="quarter" idx="5"/>
          </p:nvPr>
        </p:nvSpPr>
        <p:spPr/>
        <p:txBody>
          <a:bodyPr/>
          <a:lstStyle/>
          <a:p>
            <a:fld id="{1D5DB9A1-9272-476B-AA33-95EADFCDB253}" type="slidenum">
              <a:rPr lang="zh-CN" altLang="en-US" smtClean="0"/>
              <a:t>11</a:t>
            </a:fld>
            <a:endParaRPr lang="zh-CN" altLang="en-US"/>
          </a:p>
        </p:txBody>
      </p:sp>
    </p:spTree>
    <p:extLst>
      <p:ext uri="{BB962C8B-B14F-4D97-AF65-F5344CB8AC3E}">
        <p14:creationId xmlns:p14="http://schemas.microsoft.com/office/powerpoint/2010/main" val="810889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JSON </a:t>
            </a:r>
            <a:r>
              <a:rPr lang="zh-CN" altLang="en-US" sz="1200" b="0" i="0" kern="1200" dirty="0">
                <a:solidFill>
                  <a:schemeClr val="tx1"/>
                </a:solidFill>
                <a:effectLst/>
                <a:latin typeface="+mn-lt"/>
                <a:ea typeface="+mn-ea"/>
                <a:cs typeface="+mn-cs"/>
              </a:rPr>
              <a:t>是一种轻量级的文本数据交换格式而非编程语言，其语法只支持字符串，数值，布尔值及</a:t>
            </a:r>
            <a:r>
              <a:rPr lang="en-US" altLang="zh-CN" sz="1200" b="0" i="0" kern="1200" dirty="0">
                <a:solidFill>
                  <a:schemeClr val="tx1"/>
                </a:solidFill>
                <a:effectLst/>
                <a:latin typeface="+mn-lt"/>
                <a:ea typeface="+mn-ea"/>
                <a:cs typeface="+mn-cs"/>
              </a:rPr>
              <a:t>null</a:t>
            </a:r>
            <a:r>
              <a:rPr lang="zh-CN" altLang="en-US" sz="1200" b="0" i="0" kern="1200" dirty="0">
                <a:solidFill>
                  <a:schemeClr val="tx1"/>
                </a:solidFill>
                <a:effectLst/>
                <a:latin typeface="+mn-lt"/>
                <a:ea typeface="+mn-ea"/>
                <a:cs typeface="+mn-cs"/>
              </a:rPr>
              <a:t>以及在此基础上的对象和数组。</a:t>
            </a:r>
            <a:endParaRPr lang="zh-CN" altLang="en-US" dirty="0"/>
          </a:p>
        </p:txBody>
      </p:sp>
      <p:sp>
        <p:nvSpPr>
          <p:cNvPr id="4" name="灯片编号占位符 3"/>
          <p:cNvSpPr>
            <a:spLocks noGrp="1"/>
          </p:cNvSpPr>
          <p:nvPr>
            <p:ph type="sldNum" sz="quarter" idx="5"/>
          </p:nvPr>
        </p:nvSpPr>
        <p:spPr/>
        <p:txBody>
          <a:bodyPr/>
          <a:lstStyle/>
          <a:p>
            <a:fld id="{1D5DB9A1-9272-476B-AA33-95EADFCDB253}" type="slidenum">
              <a:rPr lang="zh-CN" altLang="en-US" smtClean="0"/>
              <a:t>13</a:t>
            </a:fld>
            <a:endParaRPr lang="zh-CN" altLang="en-US"/>
          </a:p>
        </p:txBody>
      </p:sp>
    </p:spTree>
    <p:extLst>
      <p:ext uri="{BB962C8B-B14F-4D97-AF65-F5344CB8AC3E}">
        <p14:creationId xmlns:p14="http://schemas.microsoft.com/office/powerpoint/2010/main" val="3314172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JSON </a:t>
            </a:r>
            <a:r>
              <a:rPr lang="zh-CN" altLang="en-US" sz="1200" b="0" i="0" kern="1200" dirty="0">
                <a:solidFill>
                  <a:schemeClr val="tx1"/>
                </a:solidFill>
                <a:effectLst/>
                <a:latin typeface="+mn-lt"/>
                <a:ea typeface="+mn-ea"/>
                <a:cs typeface="+mn-cs"/>
              </a:rPr>
              <a:t>对象 用大括号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括起来，对象可以包含多个 </a:t>
            </a:r>
            <a:r>
              <a:rPr lang="en-US" altLang="zh-CN" sz="1200" b="0" i="0" kern="1200" dirty="0">
                <a:solidFill>
                  <a:schemeClr val="tx1"/>
                </a:solidFill>
                <a:effectLst/>
                <a:latin typeface="+mn-lt"/>
                <a:ea typeface="+mn-ea"/>
                <a:cs typeface="+mn-cs"/>
              </a:rPr>
              <a:t>key/value</a:t>
            </a:r>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值）对。键值对中间用：隔开。</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键</a:t>
            </a:r>
            <a:r>
              <a:rPr lang="en-US" altLang="zh-CN" sz="1200" b="0" i="0" kern="1200" dirty="0">
                <a:solidFill>
                  <a:schemeClr val="tx1"/>
                </a:solidFill>
                <a:effectLst/>
                <a:latin typeface="+mn-lt"/>
                <a:ea typeface="+mn-ea"/>
                <a:cs typeface="+mn-cs"/>
              </a:rPr>
              <a:t>key </a:t>
            </a:r>
            <a:r>
              <a:rPr lang="zh-CN" altLang="en-US" sz="1200" b="0" i="0" kern="1200" dirty="0">
                <a:solidFill>
                  <a:schemeClr val="tx1"/>
                </a:solidFill>
                <a:effectLst/>
                <a:latin typeface="+mn-lt"/>
                <a:ea typeface="+mn-ea"/>
                <a:cs typeface="+mn-cs"/>
              </a:rPr>
              <a:t>必须是字符串，值</a:t>
            </a:r>
            <a:r>
              <a:rPr lang="en-US" altLang="zh-CN" sz="1200" b="0" i="0" kern="1200" dirty="0">
                <a:solidFill>
                  <a:schemeClr val="tx1"/>
                </a:solidFill>
                <a:effectLst/>
                <a:latin typeface="+mn-lt"/>
                <a:ea typeface="+mn-ea"/>
                <a:cs typeface="+mn-cs"/>
              </a:rPr>
              <a:t>value </a:t>
            </a:r>
            <a:r>
              <a:rPr lang="zh-CN" altLang="en-US" sz="1200" b="0" i="0" kern="1200" dirty="0">
                <a:solidFill>
                  <a:schemeClr val="tx1"/>
                </a:solidFill>
                <a:effectLst/>
                <a:latin typeface="+mn-lt"/>
                <a:ea typeface="+mn-ea"/>
                <a:cs typeface="+mn-cs"/>
              </a:rPr>
              <a:t>可以是合法的 </a:t>
            </a:r>
            <a:r>
              <a:rPr lang="en-US" altLang="zh-CN" sz="1200" b="0" i="0" kern="1200" dirty="0">
                <a:solidFill>
                  <a:schemeClr val="tx1"/>
                </a:solidFill>
                <a:effectLst/>
                <a:latin typeface="+mn-lt"/>
                <a:ea typeface="+mn-ea"/>
                <a:cs typeface="+mn-cs"/>
              </a:rPr>
              <a:t>JSON </a:t>
            </a:r>
            <a:r>
              <a:rPr lang="zh-CN" altLang="en-US" sz="1200" b="0" i="0" kern="1200" dirty="0">
                <a:solidFill>
                  <a:schemeClr val="tx1"/>
                </a:solidFill>
                <a:effectLst/>
                <a:latin typeface="+mn-lt"/>
                <a:ea typeface="+mn-ea"/>
                <a:cs typeface="+mn-cs"/>
              </a:rPr>
              <a:t>数据类型（字符串</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整数、浮点数</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数组</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布尔值或 </a:t>
            </a:r>
            <a:r>
              <a:rPr lang="en-US" altLang="zh-CN" sz="1200" b="0" i="0" kern="1200" dirty="0">
                <a:solidFill>
                  <a:schemeClr val="tx1"/>
                </a:solidFill>
                <a:effectLst/>
                <a:latin typeface="+mn-lt"/>
                <a:ea typeface="+mn-ea"/>
                <a:cs typeface="+mn-cs"/>
              </a:rPr>
              <a:t>null</a:t>
            </a:r>
            <a:r>
              <a:rPr lang="zh-CN" altLang="en-US" sz="1200" b="0" i="0" kern="1200" dirty="0">
                <a:solidFill>
                  <a:schemeClr val="tx1"/>
                </a:solidFill>
                <a:effectLst/>
                <a:latin typeface="+mn-lt"/>
                <a:ea typeface="+mn-ea"/>
                <a:cs typeface="+mn-cs"/>
              </a:rPr>
              <a:t>，或者是嵌套的</a:t>
            </a:r>
            <a:r>
              <a:rPr lang="en-US" altLang="zh-CN" sz="1200" b="0" i="0" kern="1200" dirty="0">
                <a:solidFill>
                  <a:schemeClr val="tx1"/>
                </a:solidFill>
                <a:effectLst/>
                <a:latin typeface="+mn-lt"/>
                <a:ea typeface="+mn-ea"/>
                <a:cs typeface="+mn-cs"/>
              </a:rPr>
              <a:t>JSON</a:t>
            </a:r>
            <a:r>
              <a:rPr lang="zh-CN" altLang="en-US" sz="1200" b="0" i="0" kern="1200" dirty="0">
                <a:solidFill>
                  <a:schemeClr val="tx1"/>
                </a:solidFill>
                <a:effectLst/>
                <a:latin typeface="+mn-lt"/>
                <a:ea typeface="+mn-ea"/>
                <a:cs typeface="+mn-cs"/>
              </a:rPr>
              <a:t>对象）。</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D5DB9A1-9272-476B-AA33-95EADFCDB253}" type="slidenum">
              <a:rPr lang="zh-CN" altLang="en-US" smtClean="0"/>
              <a:t>14</a:t>
            </a:fld>
            <a:endParaRPr lang="zh-CN" altLang="en-US"/>
          </a:p>
        </p:txBody>
      </p:sp>
    </p:spTree>
    <p:extLst>
      <p:ext uri="{BB962C8B-B14F-4D97-AF65-F5344CB8AC3E}">
        <p14:creationId xmlns:p14="http://schemas.microsoft.com/office/powerpoint/2010/main" val="2093445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JSON</a:t>
            </a:r>
            <a:r>
              <a:rPr lang="zh-CN" altLang="en-US" sz="1200" b="0" i="0" kern="1200" dirty="0">
                <a:solidFill>
                  <a:schemeClr val="tx1"/>
                </a:solidFill>
                <a:effectLst/>
                <a:latin typeface="+mn-lt"/>
                <a:ea typeface="+mn-ea"/>
                <a:cs typeface="+mn-cs"/>
              </a:rPr>
              <a:t>数组结构是用中括号“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括起来，中括号内部由</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个或多个以英文逗号“</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分隔的值列表组成。每个值都是一个</a:t>
            </a:r>
            <a:r>
              <a:rPr lang="en-US" altLang="zh-CN" sz="1200" b="0" i="0" kern="1200" dirty="0">
                <a:solidFill>
                  <a:schemeClr val="tx1"/>
                </a:solidFill>
                <a:effectLst/>
                <a:latin typeface="+mn-lt"/>
                <a:ea typeface="+mn-ea"/>
                <a:cs typeface="+mn-cs"/>
              </a:rPr>
              <a:t>JSON</a:t>
            </a:r>
            <a:r>
              <a:rPr lang="zh-CN" altLang="en-US" sz="1200" b="0" i="0" kern="1200" dirty="0">
                <a:solidFill>
                  <a:schemeClr val="tx1"/>
                </a:solidFill>
                <a:effectLst/>
                <a:latin typeface="+mn-lt"/>
                <a:ea typeface="+mn-ea"/>
                <a:cs typeface="+mn-cs"/>
              </a:rPr>
              <a:t>对象。</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对应到</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中，就是字典对象组成的列表。</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D5DB9A1-9272-476B-AA33-95EADFCDB253}" type="slidenum">
              <a:rPr lang="zh-CN" altLang="en-US" smtClean="0"/>
              <a:t>15</a:t>
            </a:fld>
            <a:endParaRPr lang="zh-CN" altLang="en-US"/>
          </a:p>
        </p:txBody>
      </p:sp>
    </p:spTree>
    <p:extLst>
      <p:ext uri="{BB962C8B-B14F-4D97-AF65-F5344CB8AC3E}">
        <p14:creationId xmlns:p14="http://schemas.microsoft.com/office/powerpoint/2010/main" val="3610707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JSON</a:t>
            </a:r>
            <a:r>
              <a:rPr lang="zh-CN" altLang="en-US" dirty="0"/>
              <a:t>对象能够很方便地被</a:t>
            </a:r>
            <a:r>
              <a:rPr lang="en-US" altLang="zh-CN" dirty="0"/>
              <a:t>JS</a:t>
            </a:r>
            <a:r>
              <a:rPr lang="zh-CN" altLang="en-US" dirty="0"/>
              <a:t>进行处理，在网页中展示出来。我们看看这段代码的示例。</a:t>
            </a:r>
            <a:endParaRPr lang="en-US" altLang="zh-CN" dirty="0"/>
          </a:p>
          <a:p>
            <a:r>
              <a:rPr lang="zh-CN" altLang="en-US" dirty="0"/>
              <a:t>这是一段</a:t>
            </a:r>
            <a:r>
              <a:rPr lang="en-US" altLang="zh-CN" dirty="0"/>
              <a:t>html</a:t>
            </a:r>
            <a:r>
              <a:rPr lang="zh-CN" altLang="en-US" dirty="0"/>
              <a:t>，这一段是网页的标题。然后定义了一个段落，用于显示一本书的详细信息。</a:t>
            </a:r>
            <a:endParaRPr lang="en-US" altLang="zh-CN" dirty="0"/>
          </a:p>
          <a:p>
            <a:r>
              <a:rPr lang="zh-CN" altLang="en-US" dirty="0"/>
              <a:t>在每一个</a:t>
            </a:r>
            <a:r>
              <a:rPr lang="en-US" altLang="zh-CN" dirty="0"/>
              <a:t>span</a:t>
            </a:r>
            <a:r>
              <a:rPr lang="zh-CN" altLang="en-US" dirty="0"/>
              <a:t>中，显示书的某一项具体信息。但它不是直接把内容写进去的，而是动态的通过</a:t>
            </a:r>
            <a:r>
              <a:rPr lang="en-US" altLang="zh-CN" dirty="0"/>
              <a:t>json</a:t>
            </a:r>
            <a:r>
              <a:rPr lang="zh-CN" altLang="en-US" dirty="0"/>
              <a:t>对象而得到的内容。</a:t>
            </a:r>
            <a:endParaRPr lang="en-US" altLang="zh-CN" dirty="0"/>
          </a:p>
          <a:p>
            <a:r>
              <a:rPr lang="zh-CN" altLang="en-US" dirty="0"/>
              <a:t>在脚本</a:t>
            </a:r>
            <a:r>
              <a:rPr lang="en-US" altLang="zh-CN" dirty="0"/>
              <a:t>script</a:t>
            </a:r>
            <a:r>
              <a:rPr lang="zh-CN" altLang="en-US" dirty="0"/>
              <a:t>中定义了一个</a:t>
            </a:r>
            <a:r>
              <a:rPr lang="en-US" altLang="zh-CN" dirty="0"/>
              <a:t>JSON</a:t>
            </a:r>
            <a:r>
              <a:rPr lang="zh-CN" altLang="en-US" dirty="0"/>
              <a:t>的对象，以及取值的对应关系。</a:t>
            </a:r>
            <a:endParaRPr lang="en-US" altLang="zh-CN" dirty="0"/>
          </a:p>
          <a:p>
            <a:r>
              <a:rPr lang="zh-CN" altLang="en-US" dirty="0"/>
              <a:t>浏览器在解析这个网页时，会根据</a:t>
            </a:r>
            <a:r>
              <a:rPr lang="en-US" altLang="zh-CN" dirty="0" err="1"/>
              <a:t>j_id</a:t>
            </a:r>
            <a:r>
              <a:rPr lang="zh-CN" altLang="en-US" dirty="0"/>
              <a:t>去找到</a:t>
            </a:r>
            <a:r>
              <a:rPr lang="en-US" altLang="zh-CN" dirty="0"/>
              <a:t>JSON</a:t>
            </a:r>
            <a:r>
              <a:rPr lang="zh-CN" altLang="en-US" dirty="0"/>
              <a:t>数据数据中对应项，把它的值取出来，最终显示在网页上。如果从服务器下载另外一个</a:t>
            </a:r>
            <a:r>
              <a:rPr lang="en-US" altLang="zh-CN" dirty="0"/>
              <a:t>JSON</a:t>
            </a:r>
            <a:r>
              <a:rPr lang="zh-CN" altLang="en-US" dirty="0"/>
              <a:t>数据，就能够显示新的数据。这样能够使得传输的内容更少，在前端的显示也更灵活。</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1D5DB9A1-9272-476B-AA33-95EADFCDB253}" type="slidenum">
              <a:rPr lang="zh-CN" altLang="en-US" smtClean="0"/>
              <a:t>16</a:t>
            </a:fld>
            <a:endParaRPr lang="zh-CN" altLang="en-US"/>
          </a:p>
        </p:txBody>
      </p:sp>
    </p:spTree>
    <p:extLst>
      <p:ext uri="{BB962C8B-B14F-4D97-AF65-F5344CB8AC3E}">
        <p14:creationId xmlns:p14="http://schemas.microsoft.com/office/powerpoint/2010/main" val="4005732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XML</a:t>
            </a:r>
            <a:r>
              <a:rPr lang="zh-CN" altLang="en-US" sz="1200" b="0" i="0" kern="1200" dirty="0">
                <a:solidFill>
                  <a:schemeClr val="tx1"/>
                </a:solidFill>
                <a:effectLst/>
                <a:latin typeface="+mn-lt"/>
                <a:ea typeface="+mn-ea"/>
                <a:cs typeface="+mn-cs"/>
              </a:rPr>
              <a:t>也是一种数据格式，但</a:t>
            </a:r>
            <a:r>
              <a:rPr lang="en-US" altLang="zh-CN" sz="1200" b="0" i="0" kern="1200" dirty="0">
                <a:solidFill>
                  <a:schemeClr val="tx1"/>
                </a:solidFill>
                <a:effectLst/>
                <a:latin typeface="+mn-lt"/>
                <a:ea typeface="+mn-ea"/>
                <a:cs typeface="+mn-cs"/>
              </a:rPr>
              <a:t>XML </a:t>
            </a:r>
            <a:r>
              <a:rPr lang="zh-CN" altLang="en-US" sz="1200" b="0" i="0" kern="1200" dirty="0">
                <a:solidFill>
                  <a:schemeClr val="tx1"/>
                </a:solidFill>
                <a:effectLst/>
                <a:latin typeface="+mn-lt"/>
                <a:ea typeface="+mn-ea"/>
                <a:cs typeface="+mn-cs"/>
              </a:rPr>
              <a:t>文件庞大，文件格式复杂。要保存同样的内容，</a:t>
            </a:r>
            <a:r>
              <a:rPr lang="en-US" altLang="zh-CN" sz="1200" b="0" i="0" kern="1200" dirty="0">
                <a:solidFill>
                  <a:schemeClr val="tx1"/>
                </a:solidFill>
                <a:effectLst/>
                <a:latin typeface="+mn-lt"/>
                <a:ea typeface="+mn-ea"/>
                <a:cs typeface="+mn-cs"/>
              </a:rPr>
              <a:t>XML</a:t>
            </a:r>
            <a:r>
              <a:rPr lang="zh-CN" altLang="en-US" sz="1200" b="0" i="0" kern="1200" dirty="0">
                <a:solidFill>
                  <a:schemeClr val="tx1"/>
                </a:solidFill>
                <a:effectLst/>
                <a:latin typeface="+mn-lt"/>
                <a:ea typeface="+mn-ea"/>
                <a:cs typeface="+mn-cs"/>
              </a:rPr>
              <a:t>文件更大，传输起来比较占带宽；而</a:t>
            </a:r>
            <a:r>
              <a:rPr lang="en-US" altLang="zh-CN" sz="1200" b="0" i="0" kern="1200" dirty="0">
                <a:solidFill>
                  <a:schemeClr val="tx1"/>
                </a:solidFill>
                <a:effectLst/>
                <a:latin typeface="+mn-lt"/>
                <a:ea typeface="+mn-ea"/>
                <a:cs typeface="+mn-cs"/>
              </a:rPr>
              <a:t>JSON </a:t>
            </a:r>
            <a:r>
              <a:rPr lang="zh-CN" altLang="en-US" sz="1200" b="0" i="0" kern="1200" dirty="0">
                <a:solidFill>
                  <a:schemeClr val="tx1"/>
                </a:solidFill>
                <a:effectLst/>
                <a:latin typeface="+mn-lt"/>
                <a:ea typeface="+mn-ea"/>
                <a:cs typeface="+mn-cs"/>
              </a:rPr>
              <a:t>数据格式比较简单，易于读写，格式都是压缩的，占用带宽小。</a:t>
            </a:r>
            <a:br>
              <a:rPr lang="zh-CN" altLang="en-US" sz="1200" b="0" i="0" kern="1200" dirty="0">
                <a:solidFill>
                  <a:schemeClr val="tx1"/>
                </a:solidFill>
                <a:effectLst/>
                <a:latin typeface="+mn-lt"/>
                <a:ea typeface="+mn-ea"/>
                <a:cs typeface="+mn-cs"/>
              </a:rPr>
            </a:br>
            <a:endParaRPr lang="zh-CN" altLang="en-US"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XML </a:t>
            </a:r>
            <a:r>
              <a:rPr lang="zh-CN" altLang="en-US" sz="1200" b="0" i="0" kern="1200" dirty="0">
                <a:solidFill>
                  <a:schemeClr val="tx1"/>
                </a:solidFill>
                <a:effectLst/>
                <a:latin typeface="+mn-lt"/>
                <a:ea typeface="+mn-ea"/>
                <a:cs typeface="+mn-cs"/>
              </a:rPr>
              <a:t>比 </a:t>
            </a:r>
            <a:r>
              <a:rPr lang="en-US" altLang="zh-CN" sz="1200" b="0" i="0" kern="1200" dirty="0">
                <a:solidFill>
                  <a:schemeClr val="tx1"/>
                </a:solidFill>
                <a:effectLst/>
                <a:latin typeface="+mn-lt"/>
                <a:ea typeface="+mn-ea"/>
                <a:cs typeface="+mn-cs"/>
              </a:rPr>
              <a:t>JSON </a:t>
            </a:r>
            <a:r>
              <a:rPr lang="zh-CN" altLang="en-US" sz="1200" b="0" i="0" kern="1200" dirty="0">
                <a:solidFill>
                  <a:schemeClr val="tx1"/>
                </a:solidFill>
                <a:effectLst/>
                <a:latin typeface="+mn-lt"/>
                <a:ea typeface="+mn-ea"/>
                <a:cs typeface="+mn-cs"/>
              </a:rPr>
              <a:t>冗余，因此我们使用</a:t>
            </a:r>
            <a:r>
              <a:rPr lang="en-US" altLang="zh-CN" sz="1200" b="0" i="0" kern="1200" dirty="0">
                <a:solidFill>
                  <a:schemeClr val="tx1"/>
                </a:solidFill>
                <a:effectLst/>
                <a:latin typeface="+mn-lt"/>
                <a:ea typeface="+mn-ea"/>
                <a:cs typeface="+mn-cs"/>
              </a:rPr>
              <a:t>JSON </a:t>
            </a:r>
            <a:r>
              <a:rPr lang="zh-CN" altLang="en-US" sz="1200" b="0" i="0" kern="1200" dirty="0">
                <a:solidFill>
                  <a:schemeClr val="tx1"/>
                </a:solidFill>
                <a:effectLst/>
                <a:latin typeface="+mn-lt"/>
                <a:ea typeface="+mn-ea"/>
                <a:cs typeface="+mn-cs"/>
              </a:rPr>
              <a:t>会更加的快速高效。</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简单而言，</a:t>
            </a:r>
            <a:r>
              <a:rPr lang="en-US" altLang="zh-CN" sz="1200" b="0" i="0" kern="1200" dirty="0">
                <a:solidFill>
                  <a:schemeClr val="tx1"/>
                </a:solidFill>
                <a:effectLst/>
                <a:latin typeface="+mn-lt"/>
                <a:ea typeface="+mn-ea"/>
                <a:cs typeface="+mn-cs"/>
              </a:rPr>
              <a:t>JSON</a:t>
            </a:r>
            <a:r>
              <a:rPr lang="zh-CN" altLang="en-US" sz="1200" b="0" i="0" kern="1200" dirty="0">
                <a:solidFill>
                  <a:schemeClr val="tx1"/>
                </a:solidFill>
                <a:effectLst/>
                <a:latin typeface="+mn-lt"/>
                <a:ea typeface="+mn-ea"/>
                <a:cs typeface="+mn-cs"/>
              </a:rPr>
              <a:t>文件就是一种文本文件，有一定的格式要求，能够保存一些结构化的信息。</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我们在后面讲解爬虫时，也会把爬取下来的结果，保存为</a:t>
            </a:r>
            <a:r>
              <a:rPr lang="en-US" altLang="zh-CN" sz="1200" b="0" i="0" kern="1200" dirty="0">
                <a:solidFill>
                  <a:schemeClr val="tx1"/>
                </a:solidFill>
                <a:effectLst/>
                <a:latin typeface="+mn-lt"/>
                <a:ea typeface="+mn-ea"/>
                <a:cs typeface="+mn-cs"/>
              </a:rPr>
              <a:t>JSON</a:t>
            </a:r>
            <a:r>
              <a:rPr lang="zh-CN" altLang="en-US" sz="1200" b="0" i="0" kern="1200" dirty="0">
                <a:solidFill>
                  <a:schemeClr val="tx1"/>
                </a:solidFill>
                <a:effectLst/>
                <a:latin typeface="+mn-lt"/>
                <a:ea typeface="+mn-ea"/>
                <a:cs typeface="+mn-cs"/>
              </a:rPr>
              <a:t>文件，以便后续的使用。</a:t>
            </a:r>
          </a:p>
          <a:p>
            <a:endParaRPr lang="zh-CN" altLang="en-US" dirty="0"/>
          </a:p>
        </p:txBody>
      </p:sp>
      <p:sp>
        <p:nvSpPr>
          <p:cNvPr id="4" name="灯片编号占位符 3"/>
          <p:cNvSpPr>
            <a:spLocks noGrp="1"/>
          </p:cNvSpPr>
          <p:nvPr>
            <p:ph type="sldNum" sz="quarter" idx="5"/>
          </p:nvPr>
        </p:nvSpPr>
        <p:spPr/>
        <p:txBody>
          <a:bodyPr/>
          <a:lstStyle/>
          <a:p>
            <a:fld id="{1D5DB9A1-9272-476B-AA33-95EADFCDB253}" type="slidenum">
              <a:rPr lang="zh-CN" altLang="en-US" smtClean="0"/>
              <a:t>17</a:t>
            </a:fld>
            <a:endParaRPr lang="zh-CN" altLang="en-US"/>
          </a:p>
        </p:txBody>
      </p:sp>
    </p:spTree>
    <p:extLst>
      <p:ext uri="{BB962C8B-B14F-4D97-AF65-F5344CB8AC3E}">
        <p14:creationId xmlns:p14="http://schemas.microsoft.com/office/powerpoint/2010/main" val="1870069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我们只简单的了解一下</a:t>
            </a:r>
            <a:r>
              <a:rPr lang="en-US" altLang="zh-CN" dirty="0"/>
              <a:t>JSON</a:t>
            </a:r>
            <a:r>
              <a:rPr lang="zh-CN" altLang="en-US" dirty="0"/>
              <a:t>的基本知识，接下来我们再来看看</a:t>
            </a:r>
            <a:r>
              <a:rPr lang="en-US" altLang="zh-CN" dirty="0"/>
              <a:t>XPATH.</a:t>
            </a:r>
            <a:endParaRPr lang="zh-CN" altLang="en-US" dirty="0"/>
          </a:p>
        </p:txBody>
      </p:sp>
      <p:sp>
        <p:nvSpPr>
          <p:cNvPr id="4" name="灯片编号占位符 3"/>
          <p:cNvSpPr>
            <a:spLocks noGrp="1"/>
          </p:cNvSpPr>
          <p:nvPr>
            <p:ph type="sldNum" sz="quarter" idx="5"/>
          </p:nvPr>
        </p:nvSpPr>
        <p:spPr/>
        <p:txBody>
          <a:bodyPr/>
          <a:lstStyle/>
          <a:p>
            <a:fld id="{1D5DB9A1-9272-476B-AA33-95EADFCDB253}" type="slidenum">
              <a:rPr lang="zh-CN" altLang="en-US" smtClean="0"/>
              <a:t>18</a:t>
            </a:fld>
            <a:endParaRPr lang="zh-CN" altLang="en-US"/>
          </a:p>
        </p:txBody>
      </p:sp>
    </p:spTree>
    <p:extLst>
      <p:ext uri="{BB962C8B-B14F-4D97-AF65-F5344CB8AC3E}">
        <p14:creationId xmlns:p14="http://schemas.microsoft.com/office/powerpoint/2010/main" val="798439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XML</a:t>
            </a:r>
            <a:r>
              <a:rPr lang="zh-CN" altLang="en-US" sz="1200" b="0" i="0" kern="1200" dirty="0">
                <a:solidFill>
                  <a:schemeClr val="tx1"/>
                </a:solidFill>
                <a:effectLst/>
                <a:latin typeface="+mn-lt"/>
                <a:ea typeface="+mn-ea"/>
                <a:cs typeface="+mn-cs"/>
              </a:rPr>
              <a:t>也好，</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也好，都有一个根节点，就是最外层的那个标签。被套在这个节点内部的节点，称为子节点。兄弟节点是并列的关系，例如</a:t>
            </a:r>
            <a:r>
              <a:rPr lang="en-US" altLang="zh-CN" sz="1200" b="0" i="0" kern="1200" dirty="0">
                <a:solidFill>
                  <a:schemeClr val="tx1"/>
                </a:solidFill>
                <a:effectLst/>
                <a:latin typeface="+mn-lt"/>
                <a:ea typeface="+mn-ea"/>
                <a:cs typeface="+mn-cs"/>
              </a:rPr>
              <a:t>li</a:t>
            </a:r>
            <a:r>
              <a:rPr lang="zh-CN" altLang="en-US" sz="1200" b="0" i="0" kern="1200" dirty="0">
                <a:solidFill>
                  <a:schemeClr val="tx1"/>
                </a:solidFill>
                <a:effectLst/>
                <a:latin typeface="+mn-lt"/>
                <a:ea typeface="+mn-ea"/>
                <a:cs typeface="+mn-cs"/>
              </a:rPr>
              <a:t>都是属于</a:t>
            </a:r>
            <a:r>
              <a:rPr lang="en-US" altLang="zh-CN" sz="1200" b="0" i="0" kern="1200" dirty="0">
                <a:solidFill>
                  <a:schemeClr val="tx1"/>
                </a:solidFill>
                <a:effectLst/>
                <a:latin typeface="+mn-lt"/>
                <a:ea typeface="+mn-ea"/>
                <a:cs typeface="+mn-cs"/>
              </a:rPr>
              <a:t>ul</a:t>
            </a:r>
            <a:r>
              <a:rPr lang="zh-CN" altLang="en-US" sz="1200" b="0" i="0" kern="1200" dirty="0">
                <a:solidFill>
                  <a:schemeClr val="tx1"/>
                </a:solidFill>
                <a:effectLst/>
                <a:latin typeface="+mn-lt"/>
                <a:ea typeface="+mn-ea"/>
                <a:cs typeface="+mn-cs"/>
              </a:rPr>
              <a:t>的子节点，他们之间则是兄弟的关系。</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用绿色标记的称之为属性，包括属性的名称和内容（值）。可以在</a:t>
            </a:r>
            <a:r>
              <a:rPr lang="en-US" altLang="zh-CN" sz="1200" b="0" i="0" kern="1200" dirty="0">
                <a:solidFill>
                  <a:schemeClr val="tx1"/>
                </a:solidFill>
                <a:effectLst/>
                <a:latin typeface="+mn-lt"/>
                <a:ea typeface="+mn-ea"/>
                <a:cs typeface="+mn-cs"/>
              </a:rPr>
              <a:t>CSS</a:t>
            </a:r>
            <a:r>
              <a:rPr lang="zh-CN" altLang="en-US" sz="1200" b="0" i="0" kern="1200" dirty="0">
                <a:solidFill>
                  <a:schemeClr val="tx1"/>
                </a:solidFill>
                <a:effectLst/>
                <a:latin typeface="+mn-lt"/>
                <a:ea typeface="+mn-ea"/>
                <a:cs typeface="+mn-cs"/>
              </a:rPr>
              <a:t>中，对属性进行显示格式的设置，或者是根据属性来进行定位。</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蓝色标记的文本，是一个标签的内容。我们可以通过使用</a:t>
            </a:r>
            <a:r>
              <a:rPr lang="en-US" altLang="zh-CN" sz="1200" b="0" i="0" kern="1200" dirty="0">
                <a:solidFill>
                  <a:schemeClr val="tx1"/>
                </a:solidFill>
                <a:effectLst/>
                <a:latin typeface="+mn-lt"/>
                <a:ea typeface="+mn-ea"/>
                <a:cs typeface="+mn-cs"/>
              </a:rPr>
              <a:t>text</a:t>
            </a:r>
            <a:r>
              <a:rPr lang="zh-CN" altLang="en-US" sz="1200" b="0" i="0" kern="1200" dirty="0">
                <a:solidFill>
                  <a:schemeClr val="tx1"/>
                </a:solidFill>
                <a:effectLst/>
                <a:latin typeface="+mn-lt"/>
                <a:ea typeface="+mn-ea"/>
                <a:cs typeface="+mn-cs"/>
              </a:rPr>
              <a:t>函数来取得标签的内容。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紫色标记的是一个完整的元素，从</a:t>
            </a:r>
            <a:r>
              <a:rPr lang="zh-CN" altLang="en-US" sz="1200" b="1" i="0" kern="1200" dirty="0">
                <a:solidFill>
                  <a:schemeClr val="tx1"/>
                </a:solidFill>
                <a:effectLst/>
                <a:latin typeface="+mn-lt"/>
                <a:ea typeface="+mn-ea"/>
                <a:cs typeface="+mn-cs"/>
              </a:rPr>
              <a:t>开始标签</a:t>
            </a:r>
            <a:r>
              <a:rPr lang="zh-CN" altLang="en-US" sz="1200" b="0" i="0" kern="1200" dirty="0">
                <a:solidFill>
                  <a:schemeClr val="tx1"/>
                </a:solidFill>
                <a:effectLst/>
                <a:latin typeface="+mn-lt"/>
                <a:ea typeface="+mn-ea"/>
                <a:cs typeface="+mn-cs"/>
              </a:rPr>
              <a:t>起始，以</a:t>
            </a:r>
            <a:r>
              <a:rPr lang="zh-CN" altLang="en-US" sz="1200" b="1" i="0" kern="1200" dirty="0">
                <a:solidFill>
                  <a:schemeClr val="tx1"/>
                </a:solidFill>
                <a:effectLst/>
                <a:latin typeface="+mn-lt"/>
                <a:ea typeface="+mn-ea"/>
                <a:cs typeface="+mn-cs"/>
              </a:rPr>
              <a:t>结束标签</a:t>
            </a:r>
            <a:r>
              <a:rPr lang="zh-CN" altLang="en-US" sz="1200" b="0" i="0" kern="1200" dirty="0">
                <a:solidFill>
                  <a:schemeClr val="tx1"/>
                </a:solidFill>
                <a:effectLst/>
                <a:latin typeface="+mn-lt"/>
                <a:ea typeface="+mn-ea"/>
                <a:cs typeface="+mn-cs"/>
              </a:rPr>
              <a:t>终止。</a:t>
            </a:r>
            <a:r>
              <a:rPr lang="zh-CN" altLang="en-US" sz="1200" b="1" i="0" kern="1200" dirty="0">
                <a:solidFill>
                  <a:schemeClr val="tx1"/>
                </a:solidFill>
                <a:effectLst/>
                <a:latin typeface="+mn-lt"/>
                <a:ea typeface="+mn-ea"/>
                <a:cs typeface="+mn-cs"/>
              </a:rPr>
              <a:t>元素的内容</a:t>
            </a:r>
            <a:r>
              <a:rPr lang="zh-CN" altLang="en-US" sz="1200" b="0" i="0" kern="1200" dirty="0">
                <a:solidFill>
                  <a:schemeClr val="tx1"/>
                </a:solidFill>
                <a:effectLst/>
                <a:latin typeface="+mn-lt"/>
                <a:ea typeface="+mn-ea"/>
                <a:cs typeface="+mn-cs"/>
              </a:rPr>
              <a:t>是开始标签与结束标签之间的所有内容。内容可以为空。</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D5DB9A1-9272-476B-AA33-95EADFCDB253}" type="slidenum">
              <a:rPr lang="zh-CN" altLang="en-US" smtClean="0"/>
              <a:t>19</a:t>
            </a:fld>
            <a:endParaRPr lang="zh-CN" altLang="en-US"/>
          </a:p>
        </p:txBody>
      </p:sp>
    </p:spTree>
    <p:extLst>
      <p:ext uri="{BB962C8B-B14F-4D97-AF65-F5344CB8AC3E}">
        <p14:creationId xmlns:p14="http://schemas.microsoft.com/office/powerpoint/2010/main" val="1684816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一个网页里面的元素可能会有几十个甚至几百个，如果想获取其中的信息，必须准确的定位到某个标签。那如何让计算机实现自动的定位呢？我们就可以借助</a:t>
            </a:r>
            <a:r>
              <a:rPr lang="en-US" altLang="zh-CN" dirty="0" err="1"/>
              <a:t>xpath</a:t>
            </a:r>
            <a:r>
              <a:rPr lang="zh-CN" altLang="en-US" dirty="0"/>
              <a:t>这个工具，给它一定的关键字和相关规则，在整个</a:t>
            </a:r>
            <a:r>
              <a:rPr lang="en-US" altLang="zh-CN" dirty="0"/>
              <a:t>html</a:t>
            </a:r>
            <a:r>
              <a:rPr lang="zh-CN" altLang="en-US" dirty="0"/>
              <a:t>里面快速准确的进行内容进行定位。</a:t>
            </a:r>
            <a:endParaRPr lang="en-US" altLang="zh-CN" dirty="0"/>
          </a:p>
          <a:p>
            <a:endParaRPr lang="en-US" altLang="zh-CN" dirty="0"/>
          </a:p>
          <a:p>
            <a:r>
              <a:rPr lang="zh-CN" altLang="en-US" dirty="0"/>
              <a:t>例如，我们可以使用</a:t>
            </a:r>
            <a:r>
              <a:rPr lang="en-US" altLang="zh-CN" dirty="0" err="1"/>
              <a:t>nodename</a:t>
            </a:r>
            <a:r>
              <a:rPr lang="zh-CN" altLang="en-US" dirty="0"/>
              <a:t>，来定位到某个节点。使用斜杠来定为到根节点，使用</a:t>
            </a:r>
            <a:r>
              <a:rPr lang="en-US" altLang="zh-CN" dirty="0"/>
              <a:t>2</a:t>
            </a:r>
            <a:r>
              <a:rPr lang="zh-CN" altLang="en-US" dirty="0"/>
              <a:t>个</a:t>
            </a:r>
            <a:r>
              <a:rPr lang="en-US" altLang="zh-CN" dirty="0"/>
              <a:t>//</a:t>
            </a:r>
            <a:r>
              <a:rPr lang="zh-CN" altLang="en-US" dirty="0"/>
              <a:t>来定位所有满足条件的节点等等。我们来看一个具体的例子：</a:t>
            </a:r>
            <a:endParaRPr lang="en-US" altLang="zh-CN" dirty="0"/>
          </a:p>
          <a:p>
            <a:r>
              <a:rPr lang="en-US" altLang="zh-CN" dirty="0"/>
              <a:t>test1.html.</a:t>
            </a:r>
          </a:p>
          <a:p>
            <a:r>
              <a:rPr lang="en-US" altLang="zh-CN" dirty="0"/>
              <a:t>1.</a:t>
            </a:r>
            <a:r>
              <a:rPr lang="zh-CN" altLang="en-US" dirty="0"/>
              <a:t>展示</a:t>
            </a:r>
            <a:r>
              <a:rPr lang="en-US" altLang="zh-CN" dirty="0"/>
              <a:t>test.html</a:t>
            </a:r>
            <a:r>
              <a:rPr lang="zh-CN" altLang="en-US" dirty="0"/>
              <a:t>。最外层，内部</a:t>
            </a:r>
            <a:r>
              <a:rPr lang="en-US" altLang="zh-CN" dirty="0"/>
              <a:t>2</a:t>
            </a:r>
            <a:r>
              <a:rPr lang="zh-CN" altLang="en-US" dirty="0"/>
              <a:t>个</a:t>
            </a:r>
            <a:r>
              <a:rPr lang="en-US" altLang="zh-CN" dirty="0"/>
              <a:t>div</a:t>
            </a:r>
            <a:r>
              <a:rPr lang="zh-CN" altLang="en-US" dirty="0"/>
              <a:t>，一个</a:t>
            </a:r>
            <a:r>
              <a:rPr lang="en-US" altLang="zh-CN" dirty="0"/>
              <a:t>ul</a:t>
            </a:r>
            <a:r>
              <a:rPr lang="zh-CN" altLang="en-US" dirty="0"/>
              <a:t>，</a:t>
            </a:r>
            <a:r>
              <a:rPr lang="en-US" altLang="zh-CN" dirty="0"/>
              <a:t>3</a:t>
            </a:r>
            <a:r>
              <a:rPr lang="zh-CN" altLang="en-US" dirty="0"/>
              <a:t>个</a:t>
            </a:r>
            <a:r>
              <a:rPr lang="en-US" altLang="zh-CN" dirty="0"/>
              <a:t>li</a:t>
            </a:r>
            <a:r>
              <a:rPr lang="zh-CN" altLang="en-US" dirty="0"/>
              <a:t>，</a:t>
            </a:r>
            <a:r>
              <a:rPr lang="en-US" altLang="zh-CN" dirty="0"/>
              <a:t>3</a:t>
            </a:r>
            <a:r>
              <a:rPr lang="zh-CN" altLang="en-US" dirty="0"/>
              <a:t>个</a:t>
            </a:r>
            <a:r>
              <a:rPr lang="en-US" altLang="zh-CN" dirty="0"/>
              <a:t>a</a:t>
            </a:r>
            <a:r>
              <a:rPr lang="zh-CN" altLang="en-US" dirty="0"/>
              <a:t>。</a:t>
            </a:r>
            <a:endParaRPr lang="en-US" altLang="zh-CN" dirty="0"/>
          </a:p>
          <a:p>
            <a:r>
              <a:rPr lang="en-US" altLang="zh-CN" dirty="0"/>
              <a:t>2.</a:t>
            </a:r>
            <a:r>
              <a:rPr lang="zh-CN" altLang="en-US" dirty="0"/>
              <a:t>在浏览器中查看。</a:t>
            </a:r>
            <a:endParaRPr lang="en-US" altLang="zh-CN" dirty="0"/>
          </a:p>
          <a:p>
            <a:r>
              <a:rPr lang="en-US" altLang="zh-CN" dirty="0"/>
              <a:t>3.</a:t>
            </a:r>
            <a:r>
              <a:rPr lang="zh-CN" altLang="en-US" dirty="0"/>
              <a:t>通过程序对它进行查看。先看看</a:t>
            </a:r>
            <a:r>
              <a:rPr lang="en-US" altLang="zh-CN" dirty="0"/>
              <a:t>html</a:t>
            </a:r>
          </a:p>
          <a:p>
            <a:endParaRPr lang="zh-CN" altLang="en-US" dirty="0"/>
          </a:p>
        </p:txBody>
      </p:sp>
      <p:sp>
        <p:nvSpPr>
          <p:cNvPr id="4" name="灯片编号占位符 3"/>
          <p:cNvSpPr>
            <a:spLocks noGrp="1"/>
          </p:cNvSpPr>
          <p:nvPr>
            <p:ph type="sldNum" sz="quarter" idx="5"/>
          </p:nvPr>
        </p:nvSpPr>
        <p:spPr/>
        <p:txBody>
          <a:bodyPr/>
          <a:lstStyle/>
          <a:p>
            <a:fld id="{1D5DB9A1-9272-476B-AA33-95EADFCDB253}" type="slidenum">
              <a:rPr lang="zh-CN" altLang="en-US" smtClean="0"/>
              <a:t>20</a:t>
            </a:fld>
            <a:endParaRPr lang="zh-CN" altLang="en-US"/>
          </a:p>
        </p:txBody>
      </p:sp>
    </p:spTree>
    <p:extLst>
      <p:ext uri="{BB962C8B-B14F-4D97-AF65-F5344CB8AC3E}">
        <p14:creationId xmlns:p14="http://schemas.microsoft.com/office/powerpoint/2010/main" val="30742898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我们如果想要定位某个标签的话，有几种方法。第一种是根据标签的名称来找。</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/div</a:t>
            </a:r>
            <a:r>
              <a:rPr lang="zh-CN" altLang="en-US" sz="1200" b="0" i="0" kern="1200" dirty="0">
                <a:solidFill>
                  <a:schemeClr val="tx1"/>
                </a:solidFill>
                <a:effectLst/>
                <a:latin typeface="+mn-lt"/>
                <a:ea typeface="+mn-ea"/>
                <a:cs typeface="+mn-cs"/>
              </a:rPr>
              <a:t>表示根节点</a:t>
            </a:r>
            <a:r>
              <a:rPr lang="en-US" altLang="zh-CN" sz="1200" b="0" i="0" kern="1200" dirty="0">
                <a:solidFill>
                  <a:schemeClr val="tx1"/>
                </a:solidFill>
                <a:effectLst/>
                <a:latin typeface="+mn-lt"/>
                <a:ea typeface="+mn-ea"/>
                <a:cs typeface="+mn-cs"/>
              </a:rPr>
              <a:t>div</a:t>
            </a:r>
          </a:p>
          <a:p>
            <a:r>
              <a:rPr lang="en-US" altLang="zh-CN" sz="1200" b="0" i="0" kern="1200" dirty="0">
                <a:solidFill>
                  <a:schemeClr val="tx1"/>
                </a:solidFill>
                <a:effectLst/>
                <a:latin typeface="+mn-lt"/>
                <a:ea typeface="+mn-ea"/>
                <a:cs typeface="+mn-cs"/>
              </a:rPr>
              <a:t>//div</a:t>
            </a:r>
            <a:r>
              <a:rPr lang="zh-CN" altLang="en-US" sz="1200" b="0" i="0" kern="1200" dirty="0">
                <a:solidFill>
                  <a:schemeClr val="tx1"/>
                </a:solidFill>
                <a:effectLst/>
                <a:latin typeface="+mn-lt"/>
                <a:ea typeface="+mn-ea"/>
                <a:cs typeface="+mn-cs"/>
              </a:rPr>
              <a:t>表示所有的，返回所有三个</a:t>
            </a:r>
            <a:r>
              <a:rPr lang="en-US" altLang="zh-CN" sz="1200" b="0" i="0" kern="1200" dirty="0">
                <a:solidFill>
                  <a:schemeClr val="tx1"/>
                </a:solidFill>
                <a:effectLst/>
                <a:latin typeface="+mn-lt"/>
                <a:ea typeface="+mn-ea"/>
                <a:cs typeface="+mn-cs"/>
              </a:rPr>
              <a:t>div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div</a:t>
            </a:r>
            <a:r>
              <a:rPr lang="zh-CN" altLang="en-US" sz="1200" b="0" i="0" kern="1200" dirty="0">
                <a:solidFill>
                  <a:schemeClr val="tx1"/>
                </a:solidFill>
                <a:effectLst/>
                <a:latin typeface="+mn-lt"/>
                <a:ea typeface="+mn-ea"/>
                <a:cs typeface="+mn-cs"/>
              </a:rPr>
              <a:t>表示当前节点（默认是根节点）下，内部的</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个</a:t>
            </a:r>
            <a:r>
              <a:rPr lang="en-US" altLang="zh-CN" sz="1200" b="0" i="0" kern="1200" dirty="0">
                <a:solidFill>
                  <a:schemeClr val="tx1"/>
                </a:solidFill>
                <a:effectLst/>
                <a:latin typeface="+mn-lt"/>
                <a:ea typeface="+mn-ea"/>
                <a:cs typeface="+mn-cs"/>
              </a:rPr>
              <a:t>div</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但如果外面再包一层，</a:t>
            </a:r>
            <a:r>
              <a:rPr lang="en-US" altLang="zh-CN" sz="1200" b="0" i="0" kern="1200" dirty="0">
                <a:solidFill>
                  <a:schemeClr val="tx1"/>
                </a:solidFill>
                <a:effectLst/>
                <a:latin typeface="+mn-lt"/>
                <a:ea typeface="+mn-ea"/>
                <a:cs typeface="+mn-cs"/>
              </a:rPr>
              <a:t>div</a:t>
            </a:r>
            <a:r>
              <a:rPr lang="zh-CN" altLang="en-US" sz="1200" b="0" i="0" kern="1200" dirty="0">
                <a:solidFill>
                  <a:schemeClr val="tx1"/>
                </a:solidFill>
                <a:effectLst/>
                <a:latin typeface="+mn-lt"/>
                <a:ea typeface="+mn-ea"/>
                <a:cs typeface="+mn-cs"/>
              </a:rPr>
              <a:t>不是根节点的话，就会有所变化。见</a:t>
            </a:r>
            <a:r>
              <a:rPr lang="en-US" altLang="zh-CN" sz="1200" b="0" i="0" kern="1200" dirty="0">
                <a:solidFill>
                  <a:schemeClr val="tx1"/>
                </a:solidFill>
                <a:effectLst/>
                <a:latin typeface="+mn-lt"/>
                <a:ea typeface="+mn-ea"/>
                <a:cs typeface="+mn-cs"/>
              </a:rPr>
              <a:t>test2.html</a:t>
            </a:r>
            <a:r>
              <a:rPr lang="zh-CN" altLang="en-US" sz="1200" b="0" i="0" kern="1200" dirty="0">
                <a:solidFill>
                  <a:schemeClr val="tx1"/>
                </a:solidFill>
                <a:effectLst/>
                <a:latin typeface="+mn-lt"/>
                <a:ea typeface="+mn-ea"/>
                <a:cs typeface="+mn-cs"/>
              </a:rPr>
              <a:t>，讲解和</a:t>
            </a:r>
            <a:r>
              <a:rPr lang="en-US" altLang="zh-CN" sz="1200" b="0" i="0" kern="1200" dirty="0">
                <a:solidFill>
                  <a:schemeClr val="tx1"/>
                </a:solidFill>
                <a:effectLst/>
                <a:latin typeface="+mn-lt"/>
                <a:ea typeface="+mn-ea"/>
                <a:cs typeface="+mn-cs"/>
              </a:rPr>
              <a:t>test1</a:t>
            </a:r>
            <a:r>
              <a:rPr lang="zh-CN" altLang="en-US" sz="1200" b="0" i="0" kern="1200" dirty="0">
                <a:solidFill>
                  <a:schemeClr val="tx1"/>
                </a:solidFill>
                <a:effectLst/>
                <a:latin typeface="+mn-lt"/>
                <a:ea typeface="+mn-ea"/>
                <a:cs typeface="+mn-cs"/>
              </a:rPr>
              <a:t>的区别，增加了几个元素。</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换成</a:t>
            </a:r>
            <a:r>
              <a:rPr lang="en-US" altLang="zh-CN" sz="1200" b="0" i="0" kern="1200" dirty="0">
                <a:solidFill>
                  <a:schemeClr val="tx1"/>
                </a:solidFill>
                <a:effectLst/>
                <a:latin typeface="+mn-lt"/>
                <a:ea typeface="+mn-ea"/>
                <a:cs typeface="+mn-cs"/>
              </a:rPr>
              <a:t>li</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，找到所有的内容。</a:t>
            </a:r>
          </a:p>
        </p:txBody>
      </p:sp>
      <p:sp>
        <p:nvSpPr>
          <p:cNvPr id="4" name="灯片编号占位符 3"/>
          <p:cNvSpPr>
            <a:spLocks noGrp="1"/>
          </p:cNvSpPr>
          <p:nvPr>
            <p:ph type="sldNum" sz="quarter" idx="5"/>
          </p:nvPr>
        </p:nvSpPr>
        <p:spPr/>
        <p:txBody>
          <a:bodyPr/>
          <a:lstStyle/>
          <a:p>
            <a:fld id="{1D5DB9A1-9272-476B-AA33-95EADFCDB253}" type="slidenum">
              <a:rPr lang="zh-CN" altLang="en-US" smtClean="0"/>
              <a:t>21</a:t>
            </a:fld>
            <a:endParaRPr lang="zh-CN" altLang="en-US"/>
          </a:p>
        </p:txBody>
      </p:sp>
    </p:spTree>
    <p:extLst>
      <p:ext uri="{BB962C8B-B14F-4D97-AF65-F5344CB8AC3E}">
        <p14:creationId xmlns:p14="http://schemas.microsoft.com/office/powerpoint/2010/main" val="122314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用</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编写的超文本文档称为</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文档，它能独立于各种操作系统平台</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a:t>
            </a:r>
            <a:r>
              <a:rPr lang="en-US" altLang="zh-CN" sz="1200" b="0" i="0" kern="1200" dirty="0">
                <a:solidFill>
                  <a:schemeClr val="tx1"/>
                </a:solidFill>
                <a:effectLst/>
                <a:latin typeface="+mn-lt"/>
                <a:ea typeface="+mn-ea"/>
                <a:cs typeface="+mn-cs"/>
              </a:rPr>
              <a:t>UNIX</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Windows</a:t>
            </a:r>
            <a:r>
              <a:rPr lang="zh-CN" altLang="en-US" sz="1200" b="0" i="0" kern="1200" dirty="0">
                <a:solidFill>
                  <a:schemeClr val="tx1"/>
                </a:solidFill>
                <a:effectLst/>
                <a:latin typeface="+mn-lt"/>
                <a:ea typeface="+mn-ea"/>
                <a:cs typeface="+mn-cs"/>
              </a:rPr>
              <a:t>等</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。使用</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语言，将所需要表达的信息按某种规则写成</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文件，通过专用的浏览器来识别，并将这些</a:t>
            </a:r>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文件“翻译”成可以识别的信息，即现在所见到的网页。</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HTML</a:t>
            </a:r>
            <a:r>
              <a:rPr lang="zh-CN" altLang="en-US" sz="1200" b="0" i="0" kern="1200" dirty="0">
                <a:solidFill>
                  <a:schemeClr val="tx1"/>
                </a:solidFill>
                <a:effectLst/>
                <a:latin typeface="+mn-lt"/>
                <a:ea typeface="+mn-ea"/>
                <a:cs typeface="+mn-cs"/>
              </a:rPr>
              <a:t>也是一种规范，一种</a:t>
            </a:r>
            <a:r>
              <a:rPr lang="zh-CN" altLang="en-US" sz="1200" b="0" i="0" u="none" strike="noStrike" kern="1200" dirty="0">
                <a:solidFill>
                  <a:schemeClr val="tx1"/>
                </a:solidFill>
                <a:effectLst/>
                <a:latin typeface="+mn-lt"/>
                <a:ea typeface="+mn-ea"/>
                <a:cs typeface="+mn-cs"/>
                <a:hlinkClick r:id="rId3"/>
              </a:rPr>
              <a:t>标准</a:t>
            </a:r>
            <a:r>
              <a:rPr lang="zh-CN" altLang="en-US" sz="1200" b="0" i="0" kern="1200" dirty="0">
                <a:solidFill>
                  <a:schemeClr val="tx1"/>
                </a:solidFill>
                <a:effectLst/>
                <a:latin typeface="+mn-lt"/>
                <a:ea typeface="+mn-ea"/>
                <a:cs typeface="+mn-cs"/>
              </a:rPr>
              <a:t>，它通过标记符号来标记要显示的网页中的各个部分。网页文件本身是一种</a:t>
            </a:r>
            <a:r>
              <a:rPr lang="zh-CN" altLang="en-US" sz="1200" b="0" i="0" u="none" strike="noStrike" kern="1200" dirty="0">
                <a:solidFill>
                  <a:schemeClr val="tx1"/>
                </a:solidFill>
                <a:effectLst/>
                <a:latin typeface="+mn-lt"/>
                <a:ea typeface="+mn-ea"/>
                <a:cs typeface="+mn-cs"/>
                <a:hlinkClick r:id="rId4"/>
              </a:rPr>
              <a:t>文本文件</a:t>
            </a:r>
            <a:r>
              <a:rPr lang="zh-CN" altLang="en-US" sz="1200" b="0" i="0" kern="1200" dirty="0">
                <a:solidFill>
                  <a:schemeClr val="tx1"/>
                </a:solidFill>
                <a:effectLst/>
                <a:latin typeface="+mn-lt"/>
                <a:ea typeface="+mn-ea"/>
                <a:cs typeface="+mn-cs"/>
              </a:rPr>
              <a:t>，通过在文本文件中添加标记符，可以告诉浏览器如何显示其中的内容（如：文字如何处理，画面如何安排，图片如何显示等）。</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t>HTML</a:t>
            </a:r>
            <a:r>
              <a:rPr kumimoji="1" lang="zh-CN" altLang="en-US" sz="1200" dirty="0"/>
              <a:t>文本是由</a:t>
            </a:r>
            <a:r>
              <a:rPr kumimoji="1" lang="en-US" altLang="zh-CN" sz="1200" dirty="0"/>
              <a:t>HTML</a:t>
            </a:r>
            <a:r>
              <a:rPr kumimoji="1" lang="zh-CN" altLang="en-US" sz="1200" dirty="0"/>
              <a:t>命令组成的描述性文本，</a:t>
            </a:r>
            <a:r>
              <a:rPr kumimoji="1" lang="en-US" altLang="zh-CN" sz="1200" dirty="0"/>
              <a:t>HTML</a:t>
            </a:r>
            <a:r>
              <a:rPr kumimoji="1" lang="zh-CN" altLang="en-US" sz="1200" dirty="0"/>
              <a:t>命令可以说明文字，图形、动画、声音、表格、链接等。</a:t>
            </a:r>
          </a:p>
          <a:p>
            <a:endParaRPr lang="zh-CN" altLang="en-US" dirty="0"/>
          </a:p>
        </p:txBody>
      </p:sp>
      <p:sp>
        <p:nvSpPr>
          <p:cNvPr id="4" name="灯片编号占位符 3"/>
          <p:cNvSpPr>
            <a:spLocks noGrp="1"/>
          </p:cNvSpPr>
          <p:nvPr>
            <p:ph type="sldNum" sz="quarter" idx="5"/>
          </p:nvPr>
        </p:nvSpPr>
        <p:spPr/>
        <p:txBody>
          <a:bodyPr/>
          <a:lstStyle/>
          <a:p>
            <a:fld id="{1D5DB9A1-9272-476B-AA33-95EADFCDB253}" type="slidenum">
              <a:rPr lang="zh-CN" altLang="en-US" smtClean="0"/>
              <a:t>3</a:t>
            </a:fld>
            <a:endParaRPr lang="zh-CN" altLang="en-US"/>
          </a:p>
        </p:txBody>
      </p:sp>
    </p:spTree>
    <p:extLst>
      <p:ext uri="{BB962C8B-B14F-4D97-AF65-F5344CB8AC3E}">
        <p14:creationId xmlns:p14="http://schemas.microsoft.com/office/powerpoint/2010/main" val="1710159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第二种方法：</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除了可以根据标签的名字找到元素以外，也可以通过属性来查找。</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@class @id</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例如选取所有的属性为</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的元素内容，</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代表所有节点，</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表示参数，一共有</a:t>
            </a:r>
            <a:r>
              <a:rPr lang="en-US" altLang="zh-CN" sz="1200" b="0" i="0" kern="1200" dirty="0">
                <a:solidFill>
                  <a:schemeClr val="tx1"/>
                </a:solidFill>
                <a:effectLst/>
                <a:latin typeface="+mn-lt"/>
                <a:ea typeface="+mn-ea"/>
                <a:cs typeface="+mn-cs"/>
              </a:rPr>
              <a:t>9</a:t>
            </a:r>
            <a:r>
              <a:rPr lang="zh-CN" altLang="en-US" sz="1200" b="0" i="0" kern="1200" dirty="0">
                <a:solidFill>
                  <a:schemeClr val="tx1"/>
                </a:solidFill>
                <a:effectLst/>
                <a:latin typeface="+mn-lt"/>
                <a:ea typeface="+mn-ea"/>
                <a:cs typeface="+mn-cs"/>
              </a:rPr>
              <a:t>项，将所有属性名称为</a:t>
            </a:r>
            <a:r>
              <a:rPr lang="en-US" altLang="zh-CN" sz="1200" b="0" i="0" kern="1200" dirty="0">
                <a:solidFill>
                  <a:schemeClr val="tx1"/>
                </a:solidFill>
                <a:effectLst/>
                <a:latin typeface="+mn-lt"/>
                <a:ea typeface="+mn-ea"/>
                <a:cs typeface="+mn-cs"/>
              </a:rPr>
              <a:t>class</a:t>
            </a:r>
            <a:r>
              <a:rPr lang="zh-CN" altLang="en-US" sz="1200" b="0" i="0" kern="1200" dirty="0">
                <a:solidFill>
                  <a:schemeClr val="tx1"/>
                </a:solidFill>
                <a:effectLst/>
                <a:latin typeface="+mn-lt"/>
                <a:ea typeface="+mn-ea"/>
                <a:cs typeface="+mn-cs"/>
              </a:rPr>
              <a:t>的节点取出来。</a:t>
            </a:r>
          </a:p>
        </p:txBody>
      </p:sp>
      <p:sp>
        <p:nvSpPr>
          <p:cNvPr id="4" name="灯片编号占位符 3"/>
          <p:cNvSpPr>
            <a:spLocks noGrp="1"/>
          </p:cNvSpPr>
          <p:nvPr>
            <p:ph type="sldNum" sz="quarter" idx="5"/>
          </p:nvPr>
        </p:nvSpPr>
        <p:spPr/>
        <p:txBody>
          <a:bodyPr/>
          <a:lstStyle/>
          <a:p>
            <a:fld id="{1D5DB9A1-9272-476B-AA33-95EADFCDB253}" type="slidenum">
              <a:rPr lang="zh-CN" altLang="en-US" smtClean="0"/>
              <a:t>22</a:t>
            </a:fld>
            <a:endParaRPr lang="zh-CN" altLang="en-US"/>
          </a:p>
        </p:txBody>
      </p:sp>
    </p:spTree>
    <p:extLst>
      <p:ext uri="{BB962C8B-B14F-4D97-AF65-F5344CB8AC3E}">
        <p14:creationId xmlns:p14="http://schemas.microsoft.com/office/powerpoint/2010/main" val="3844098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第三种方法，使用谓词。所谓谓词就是一些条件，</a:t>
            </a:r>
            <a:r>
              <a:rPr lang="zh-CN" altLang="en-US" sz="1200" b="0" i="0" kern="1200" dirty="0">
                <a:solidFill>
                  <a:schemeClr val="tx1"/>
                </a:solidFill>
                <a:effectLst/>
                <a:latin typeface="+mn-lt"/>
                <a:ea typeface="+mn-ea"/>
                <a:cs typeface="+mn-cs"/>
              </a:rPr>
              <a:t>谓词被嵌在方括号内。</a:t>
            </a: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通过谓语，可以用来精确的定位到某个或某几个节点。</a:t>
            </a:r>
            <a:endParaRPr lang="en-US" altLang="zh-CN"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1D5DB9A1-9272-476B-AA33-95EADFCDB253}" type="slidenum">
              <a:rPr lang="zh-CN" altLang="en-US" smtClean="0"/>
              <a:t>23</a:t>
            </a:fld>
            <a:endParaRPr lang="zh-CN" altLang="en-US"/>
          </a:p>
        </p:txBody>
      </p:sp>
    </p:spTree>
    <p:extLst>
      <p:ext uri="{BB962C8B-B14F-4D97-AF65-F5344CB8AC3E}">
        <p14:creationId xmlns:p14="http://schemas.microsoft.com/office/powerpoint/2010/main" val="1858432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test1</a:t>
            </a:r>
            <a:r>
              <a:rPr lang="zh-CN" altLang="en-US" sz="1200" b="0" i="0" kern="1200" dirty="0">
                <a:solidFill>
                  <a:schemeClr val="tx1"/>
                </a:solidFill>
                <a:effectLst/>
                <a:latin typeface="+mn-lt"/>
                <a:ea typeface="+mn-ea"/>
                <a:cs typeface="+mn-cs"/>
              </a:rPr>
              <a:t>中，例如</a:t>
            </a:r>
            <a:r>
              <a:rPr lang="en-US" altLang="zh-CN" sz="1200" b="0" i="0" kern="1200" dirty="0">
                <a:solidFill>
                  <a:schemeClr val="tx1"/>
                </a:solidFill>
                <a:effectLst/>
                <a:latin typeface="+mn-lt"/>
                <a:ea typeface="+mn-ea"/>
                <a:cs typeface="+mn-cs"/>
              </a:rPr>
              <a:t>div[1], test1</a:t>
            </a:r>
            <a:r>
              <a:rPr lang="zh-CN" altLang="en-US" sz="1200" b="0" i="0" kern="1200" dirty="0">
                <a:solidFill>
                  <a:schemeClr val="tx1"/>
                </a:solidFill>
                <a:effectLst/>
                <a:latin typeface="+mn-lt"/>
                <a:ea typeface="+mn-ea"/>
                <a:cs typeface="+mn-cs"/>
              </a:rPr>
              <a:t>中取得是</a:t>
            </a:r>
            <a:r>
              <a:rPr lang="en-US" altLang="zh-CN" sz="1200" b="0" i="0" kern="1200" dirty="0">
                <a:solidFill>
                  <a:schemeClr val="tx1"/>
                </a:solidFill>
                <a:effectLst/>
                <a:latin typeface="+mn-lt"/>
                <a:ea typeface="+mn-ea"/>
                <a:cs typeface="+mn-cs"/>
              </a:rPr>
              <a:t>div1</a:t>
            </a:r>
            <a:r>
              <a:rPr lang="zh-CN" altLang="en-US" sz="1200" b="0" i="0" kern="1200" dirty="0">
                <a:solidFill>
                  <a:schemeClr val="tx1"/>
                </a:solidFill>
                <a:effectLst/>
                <a:latin typeface="+mn-lt"/>
                <a:ea typeface="+mn-ea"/>
                <a:cs typeface="+mn-cs"/>
              </a:rPr>
              <a:t>，找当前节点（根节点）下面的子节点中，标签名称为</a:t>
            </a:r>
            <a:r>
              <a:rPr lang="en-US" altLang="zh-CN" sz="1200" b="0" i="0" kern="1200" dirty="0">
                <a:solidFill>
                  <a:schemeClr val="tx1"/>
                </a:solidFill>
                <a:effectLst/>
                <a:latin typeface="+mn-lt"/>
                <a:ea typeface="+mn-ea"/>
                <a:cs typeface="+mn-cs"/>
              </a:rPr>
              <a:t>div</a:t>
            </a:r>
            <a:r>
              <a:rPr lang="zh-CN" altLang="en-US" sz="1200" b="0" i="0" kern="1200" dirty="0">
                <a:solidFill>
                  <a:schemeClr val="tx1"/>
                </a:solidFill>
                <a:effectLst/>
                <a:latin typeface="+mn-lt"/>
                <a:ea typeface="+mn-ea"/>
                <a:cs typeface="+mn-cs"/>
              </a:rPr>
              <a:t>的第一个节点</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//div[1]</a:t>
            </a:r>
            <a:r>
              <a:rPr lang="zh-CN" altLang="en-US" sz="1200" b="0" i="0" kern="1200" dirty="0">
                <a:solidFill>
                  <a:schemeClr val="tx1"/>
                </a:solidFill>
                <a:effectLst/>
                <a:latin typeface="+mn-lt"/>
                <a:ea typeface="+mn-ea"/>
                <a:cs typeface="+mn-cs"/>
              </a:rPr>
              <a:t>取得的是</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个，表示所有标签名称为</a:t>
            </a:r>
            <a:r>
              <a:rPr lang="en-US" altLang="zh-CN" sz="1200" b="0" i="0" kern="1200" dirty="0">
                <a:solidFill>
                  <a:schemeClr val="tx1"/>
                </a:solidFill>
                <a:effectLst/>
                <a:latin typeface="+mn-lt"/>
                <a:ea typeface="+mn-ea"/>
                <a:cs typeface="+mn-cs"/>
              </a:rPr>
              <a:t>div</a:t>
            </a:r>
            <a:r>
              <a:rPr lang="zh-CN" altLang="en-US" sz="1200" b="0" i="0" kern="1200" dirty="0">
                <a:solidFill>
                  <a:schemeClr val="tx1"/>
                </a:solidFill>
                <a:effectLst/>
                <a:latin typeface="+mn-lt"/>
                <a:ea typeface="+mn-ea"/>
                <a:cs typeface="+mn-cs"/>
              </a:rPr>
              <a:t>的第一个节点，</a:t>
            </a:r>
            <a:r>
              <a:rPr lang="en-US" altLang="zh-CN" sz="1200" b="0" i="0" kern="1200" dirty="0">
                <a:solidFill>
                  <a:schemeClr val="tx1"/>
                </a:solidFill>
                <a:effectLst/>
                <a:latin typeface="+mn-lt"/>
                <a:ea typeface="+mn-ea"/>
                <a:cs typeface="+mn-cs"/>
              </a:rPr>
              <a:t>div0</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div1.</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试试在</a:t>
            </a:r>
            <a:r>
              <a:rPr lang="en-US" altLang="zh-CN" sz="1200" b="0" i="0" kern="1200" dirty="0">
                <a:solidFill>
                  <a:schemeClr val="tx1"/>
                </a:solidFill>
                <a:effectLst/>
                <a:latin typeface="+mn-lt"/>
                <a:ea typeface="+mn-ea"/>
                <a:cs typeface="+mn-cs"/>
              </a:rPr>
              <a:t>test2</a:t>
            </a:r>
            <a:r>
              <a:rPr lang="zh-CN" altLang="en-US" sz="1200" b="0" i="0" kern="1200" dirty="0">
                <a:solidFill>
                  <a:schemeClr val="tx1"/>
                </a:solidFill>
                <a:effectLst/>
                <a:latin typeface="+mn-lt"/>
                <a:ea typeface="+mn-ea"/>
                <a:cs typeface="+mn-cs"/>
              </a:rPr>
              <a:t>中的结果。</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D5DB9A1-9272-476B-AA33-95EADFCDB253}" type="slidenum">
              <a:rPr lang="zh-CN" altLang="en-US" smtClean="0"/>
              <a:t>24</a:t>
            </a:fld>
            <a:endParaRPr lang="zh-CN" altLang="en-US"/>
          </a:p>
        </p:txBody>
      </p:sp>
    </p:spTree>
    <p:extLst>
      <p:ext uri="{BB962C8B-B14F-4D97-AF65-F5344CB8AC3E}">
        <p14:creationId xmlns:p14="http://schemas.microsoft.com/office/powerpoint/2010/main" val="1197460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例如</a:t>
            </a:r>
            <a:r>
              <a:rPr lang="en-US" altLang="zh-CN" sz="1200" b="0" i="0" kern="1200" dirty="0">
                <a:solidFill>
                  <a:schemeClr val="tx1"/>
                </a:solidFill>
                <a:effectLst/>
                <a:latin typeface="+mn-lt"/>
                <a:ea typeface="+mn-ea"/>
                <a:cs typeface="+mn-cs"/>
              </a:rPr>
              <a:t>li[1]</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li[last],</a:t>
            </a: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如果换成</a:t>
            </a:r>
            <a:r>
              <a:rPr lang="en-US" altLang="zh-CN" sz="1200" b="0" i="0" kern="1200" dirty="0">
                <a:solidFill>
                  <a:schemeClr val="tx1"/>
                </a:solidFill>
                <a:effectLst/>
                <a:latin typeface="+mn-lt"/>
                <a:ea typeface="+mn-ea"/>
                <a:cs typeface="+mn-cs"/>
              </a:rPr>
              <a:t>//a[1]</a:t>
            </a:r>
            <a:r>
              <a:rPr lang="zh-CN" altLang="en-US" sz="1200" b="0" i="0" kern="1200" dirty="0">
                <a:solidFill>
                  <a:schemeClr val="tx1"/>
                </a:solidFill>
                <a:effectLst/>
                <a:latin typeface="+mn-lt"/>
                <a:ea typeface="+mn-ea"/>
                <a:cs typeface="+mn-cs"/>
              </a:rPr>
              <a:t>，是把每个都取出来。都是在</a:t>
            </a:r>
            <a:r>
              <a:rPr lang="en-US" altLang="zh-CN" sz="1200" b="0" i="0" kern="1200" dirty="0">
                <a:solidFill>
                  <a:schemeClr val="tx1"/>
                </a:solidFill>
                <a:effectLst/>
                <a:latin typeface="+mn-lt"/>
                <a:ea typeface="+mn-ea"/>
                <a:cs typeface="+mn-cs"/>
              </a:rPr>
              <a:t>li</a:t>
            </a:r>
            <a:r>
              <a:rPr lang="zh-CN" altLang="en-US" sz="1200" b="0" i="0" kern="1200" dirty="0">
                <a:solidFill>
                  <a:schemeClr val="tx1"/>
                </a:solidFill>
                <a:effectLst/>
                <a:latin typeface="+mn-lt"/>
                <a:ea typeface="+mn-ea"/>
                <a:cs typeface="+mn-cs"/>
              </a:rPr>
              <a:t>之下的第一个</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标签。</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试试</a:t>
            </a:r>
            <a:r>
              <a:rPr lang="en-US" altLang="zh-CN" sz="1200" b="0" i="0" kern="1200" dirty="0">
                <a:solidFill>
                  <a:schemeClr val="tx1"/>
                </a:solidFill>
                <a:effectLst/>
                <a:latin typeface="+mn-lt"/>
                <a:ea typeface="+mn-ea"/>
                <a:cs typeface="+mn-cs"/>
              </a:rPr>
              <a:t>price&gt;80</a:t>
            </a: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D5DB9A1-9272-476B-AA33-95EADFCDB253}" type="slidenum">
              <a:rPr lang="zh-CN" altLang="en-US" smtClean="0"/>
              <a:t>25</a:t>
            </a:fld>
            <a:endParaRPr lang="zh-CN" altLang="en-US"/>
          </a:p>
        </p:txBody>
      </p:sp>
    </p:spTree>
    <p:extLst>
      <p:ext uri="{BB962C8B-B14F-4D97-AF65-F5344CB8AC3E}">
        <p14:creationId xmlns:p14="http://schemas.microsoft.com/office/powerpoint/2010/main" val="84968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打开</a:t>
            </a:r>
            <a:r>
              <a:rPr lang="en-US" altLang="zh-CN" dirty="0" err="1"/>
              <a:t>Xpath,py</a:t>
            </a:r>
            <a:r>
              <a:rPr lang="zh-CN" altLang="en-US" dirty="0"/>
              <a:t>，演示前面两者不同之处。</a:t>
            </a:r>
            <a:r>
              <a:rPr lang="en-US" altLang="zh-CN" dirty="0"/>
              <a:t>//*</a:t>
            </a:r>
            <a:r>
              <a:rPr lang="zh-CN" altLang="en-US" dirty="0"/>
              <a:t> </a:t>
            </a:r>
            <a:r>
              <a:rPr lang="en-US" altLang="zh-CN" dirty="0"/>
              <a:t>/div/* /div/ul/*  /*</a:t>
            </a:r>
            <a:r>
              <a:rPr lang="zh-CN" altLang="en-US" dirty="0"/>
              <a:t>比较特殊，只返回根节点</a:t>
            </a:r>
            <a:r>
              <a:rPr lang="en-US" altLang="zh-CN" dirty="0"/>
              <a:t>div0</a:t>
            </a:r>
          </a:p>
          <a:p>
            <a:r>
              <a:rPr lang="zh-CN" altLang="en-US" dirty="0"/>
              <a:t>提问：如果我想取</a:t>
            </a:r>
            <a:r>
              <a:rPr lang="en-US" altLang="zh-CN" dirty="0"/>
              <a:t>li1-li3</a:t>
            </a:r>
            <a:r>
              <a:rPr lang="zh-CN" altLang="en-US" dirty="0"/>
              <a:t>，怎么写这个表达式？答案：</a:t>
            </a:r>
            <a:r>
              <a:rPr lang="en-US" altLang="zh-CN" sz="1200" b="1" kern="1200" dirty="0">
                <a:solidFill>
                  <a:schemeClr val="tx1"/>
                </a:solidFill>
                <a:effectLst/>
                <a:latin typeface="+mn-lt"/>
                <a:ea typeface="+mn-ea"/>
                <a:cs typeface="+mn-cs"/>
              </a:rPr>
              <a:t>“/div/div[1]/ul/*”</a:t>
            </a:r>
            <a:r>
              <a:rPr lang="zh-CN" altLang="en-US"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li4-li6:“/div/div[2]/ul/*”</a:t>
            </a:r>
          </a:p>
          <a:p>
            <a:endParaRPr lang="en-US" altLang="zh-CN" sz="1200" b="1"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‘/div/div/ul/*’</a:t>
            </a:r>
            <a:r>
              <a:rPr lang="zh-CN" altLang="en-US" sz="1200" b="1" kern="1200" dirty="0">
                <a:solidFill>
                  <a:schemeClr val="tx1"/>
                </a:solidFill>
                <a:effectLst/>
                <a:latin typeface="+mn-lt"/>
                <a:ea typeface="+mn-ea"/>
                <a:cs typeface="+mn-cs"/>
              </a:rPr>
              <a:t>是</a:t>
            </a:r>
            <a:r>
              <a:rPr lang="en-US" altLang="zh-CN" sz="1200" b="1" kern="1200" dirty="0">
                <a:solidFill>
                  <a:schemeClr val="tx1"/>
                </a:solidFill>
                <a:effectLst/>
                <a:latin typeface="+mn-lt"/>
                <a:ea typeface="+mn-ea"/>
                <a:cs typeface="+mn-cs"/>
              </a:rPr>
              <a:t>li1-li6</a:t>
            </a:r>
          </a:p>
          <a:p>
            <a:endParaRPr lang="en-US" altLang="zh-CN" sz="1200" b="1" kern="1200" dirty="0">
              <a:solidFill>
                <a:schemeClr val="tx1"/>
              </a:solidFill>
              <a:effectLst/>
              <a:latin typeface="+mn-lt"/>
              <a:ea typeface="+mn-ea"/>
              <a:cs typeface="+mn-cs"/>
            </a:endParaRPr>
          </a:p>
          <a:p>
            <a:r>
              <a:rPr lang="zh-CN" altLang="en-US" sz="1200" b="1" kern="1200" dirty="0">
                <a:solidFill>
                  <a:schemeClr val="tx1"/>
                </a:solidFill>
                <a:effectLst/>
                <a:latin typeface="+mn-lt"/>
                <a:ea typeface="+mn-ea"/>
                <a:cs typeface="+mn-cs"/>
              </a:rPr>
              <a:t>选取</a:t>
            </a:r>
            <a:r>
              <a:rPr lang="en-US" altLang="zh-CN" sz="1200" b="1" kern="1200" dirty="0">
                <a:solidFill>
                  <a:schemeClr val="tx1"/>
                </a:solidFill>
                <a:effectLst/>
                <a:latin typeface="+mn-lt"/>
                <a:ea typeface="+mn-ea"/>
                <a:cs typeface="+mn-cs"/>
              </a:rPr>
              <a:t>text4-6</a:t>
            </a:r>
            <a:r>
              <a:rPr lang="zh-CN" altLang="en-US" sz="1200" b="1" kern="1200" dirty="0">
                <a:solidFill>
                  <a:schemeClr val="tx1"/>
                </a:solidFill>
                <a:effectLst/>
                <a:latin typeface="+mn-lt"/>
                <a:ea typeface="+mn-ea"/>
                <a:cs typeface="+mn-cs"/>
              </a:rPr>
              <a:t>：</a:t>
            </a:r>
            <a:r>
              <a:rPr lang="it-IT" altLang="zh-CN" sz="1200" b="1" kern="1200" dirty="0">
                <a:solidFill>
                  <a:schemeClr val="tx1"/>
                </a:solidFill>
                <a:effectLst/>
                <a:latin typeface="+mn-lt"/>
                <a:ea typeface="+mn-ea"/>
                <a:cs typeface="+mn-cs"/>
              </a:rPr>
              <a:t>//div/div[2]/ul/li/a</a:t>
            </a:r>
            <a:endParaRPr lang="zh-CN" altLang="en-US" dirty="0"/>
          </a:p>
        </p:txBody>
      </p:sp>
      <p:sp>
        <p:nvSpPr>
          <p:cNvPr id="4" name="灯片编号占位符 3"/>
          <p:cNvSpPr>
            <a:spLocks noGrp="1"/>
          </p:cNvSpPr>
          <p:nvPr>
            <p:ph type="sldNum" sz="quarter" idx="5"/>
          </p:nvPr>
        </p:nvSpPr>
        <p:spPr/>
        <p:txBody>
          <a:bodyPr/>
          <a:lstStyle/>
          <a:p>
            <a:fld id="{1D5DB9A1-9272-476B-AA33-95EADFCDB253}" type="slidenum">
              <a:rPr lang="zh-CN" altLang="en-US" smtClean="0"/>
              <a:t>26</a:t>
            </a:fld>
            <a:endParaRPr lang="zh-CN" altLang="en-US"/>
          </a:p>
        </p:txBody>
      </p:sp>
    </p:spTree>
    <p:extLst>
      <p:ext uri="{BB962C8B-B14F-4D97-AF65-F5344CB8AC3E}">
        <p14:creationId xmlns:p14="http://schemas.microsoft.com/office/powerpoint/2010/main" val="2263667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打开</a:t>
            </a:r>
            <a:r>
              <a:rPr lang="en-US" altLang="zh-CN" sz="1200" b="0" i="0" kern="1200" dirty="0">
                <a:solidFill>
                  <a:schemeClr val="tx1"/>
                </a:solidFill>
                <a:effectLst/>
                <a:latin typeface="+mn-lt"/>
                <a:ea typeface="+mn-ea"/>
                <a:cs typeface="+mn-cs"/>
              </a:rPr>
              <a:t>test1.html</a:t>
            </a:r>
            <a:r>
              <a:rPr lang="zh-CN" altLang="en-US" sz="1200" b="0" i="0" kern="1200" dirty="0">
                <a:solidFill>
                  <a:schemeClr val="tx1"/>
                </a:solidFill>
                <a:effectLst/>
                <a:latin typeface="+mn-lt"/>
                <a:ea typeface="+mn-ea"/>
                <a:cs typeface="+mn-cs"/>
              </a:rPr>
              <a:t>，找某个元素，拷贝进</a:t>
            </a:r>
            <a:r>
              <a:rPr lang="en-US" altLang="zh-CN" sz="1200" b="0" i="0" kern="1200" dirty="0" err="1">
                <a:solidFill>
                  <a:schemeClr val="tx1"/>
                </a:solidFill>
                <a:effectLst/>
                <a:latin typeface="+mn-lt"/>
                <a:ea typeface="+mn-ea"/>
                <a:cs typeface="+mn-cs"/>
              </a:rPr>
              <a:t>pycharm</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打开百度首页，定位到某个链接。</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好，这就是</a:t>
            </a:r>
            <a:r>
              <a:rPr lang="en-US" altLang="zh-CN" sz="1200" b="0" i="0" kern="1200" dirty="0">
                <a:solidFill>
                  <a:schemeClr val="tx1"/>
                </a:solidFill>
                <a:effectLst/>
                <a:latin typeface="+mn-lt"/>
                <a:ea typeface="+mn-ea"/>
                <a:cs typeface="+mn-cs"/>
              </a:rPr>
              <a:t>XPATH</a:t>
            </a:r>
            <a:r>
              <a:rPr lang="zh-CN" altLang="en-US" sz="1200" b="0" i="0" kern="1200" dirty="0">
                <a:solidFill>
                  <a:schemeClr val="tx1"/>
                </a:solidFill>
                <a:effectLst/>
                <a:latin typeface="+mn-lt"/>
                <a:ea typeface="+mn-ea"/>
                <a:cs typeface="+mn-cs"/>
              </a:rPr>
              <a:t>的基本内容，我们稍微休息一下。</a:t>
            </a:r>
          </a:p>
        </p:txBody>
      </p:sp>
      <p:sp>
        <p:nvSpPr>
          <p:cNvPr id="4" name="灯片编号占位符 3"/>
          <p:cNvSpPr>
            <a:spLocks noGrp="1"/>
          </p:cNvSpPr>
          <p:nvPr>
            <p:ph type="sldNum" sz="quarter" idx="5"/>
          </p:nvPr>
        </p:nvSpPr>
        <p:spPr/>
        <p:txBody>
          <a:bodyPr/>
          <a:lstStyle/>
          <a:p>
            <a:fld id="{1D5DB9A1-9272-476B-AA33-95EADFCDB253}" type="slidenum">
              <a:rPr lang="zh-CN" altLang="en-US" smtClean="0"/>
              <a:t>27</a:t>
            </a:fld>
            <a:endParaRPr lang="zh-CN" altLang="en-US"/>
          </a:p>
        </p:txBody>
      </p:sp>
    </p:spTree>
    <p:extLst>
      <p:ext uri="{BB962C8B-B14F-4D97-AF65-F5344CB8AC3E}">
        <p14:creationId xmlns:p14="http://schemas.microsoft.com/office/powerpoint/2010/main" val="33126048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eaLnBrk="1" fontAlgn="t" latinLnBrk="0" hangingPunct="1"/>
            <a:r>
              <a:rPr lang="en-US" altLang="zh-CN" sz="1200" b="0" i="0" u="none" strike="noStrike" kern="1200" baseline="0" dirty="0" err="1">
                <a:solidFill>
                  <a:schemeClr val="tx1"/>
                </a:solidFill>
                <a:effectLst/>
                <a:latin typeface="+mn-lt"/>
                <a:ea typeface="+mn-ea"/>
                <a:cs typeface="+mn-cs"/>
              </a:rPr>
              <a:t>Scrapy</a:t>
            </a:r>
            <a:r>
              <a:rPr lang="en-US" altLang="zh-CN" sz="1200" b="0" i="0" u="none" strike="noStrike" kern="1200" baseline="0" dirty="0">
                <a:solidFill>
                  <a:schemeClr val="tx1"/>
                </a:solidFill>
                <a:effectLst/>
                <a:latin typeface="+mn-lt"/>
                <a:ea typeface="+mn-ea"/>
                <a:cs typeface="+mn-cs"/>
              </a:rPr>
              <a:t> Engine</a:t>
            </a:r>
            <a:r>
              <a:rPr lang="zh-CN" altLang="zh-CN" sz="1200" b="0" i="0" u="none" strike="noStrike" kern="1200" baseline="0" dirty="0">
                <a:solidFill>
                  <a:schemeClr val="tx1"/>
                </a:solidFill>
                <a:effectLst/>
                <a:latin typeface="+mn-lt"/>
                <a:ea typeface="+mn-ea"/>
                <a:cs typeface="+mn-cs"/>
              </a:rPr>
              <a:t>引擎</a:t>
            </a:r>
            <a:r>
              <a:rPr lang="zh-CN" altLang="en-US" sz="1200" b="0" i="0" u="none" strike="noStrike" kern="1200" baseline="0" dirty="0">
                <a:solidFill>
                  <a:schemeClr val="tx1"/>
                </a:solidFill>
                <a:effectLst/>
                <a:latin typeface="+mn-lt"/>
                <a:ea typeface="+mn-ea"/>
                <a:cs typeface="+mn-cs"/>
              </a:rPr>
              <a:t>：</a:t>
            </a:r>
            <a:r>
              <a:rPr lang="zh-CN" altLang="zh-CN" sz="1200" b="0" i="0" u="none" strike="noStrike" kern="1200" baseline="0" dirty="0">
                <a:solidFill>
                  <a:schemeClr val="tx1"/>
                </a:solidFill>
                <a:effectLst/>
                <a:latin typeface="+mn-lt"/>
                <a:ea typeface="+mn-ea"/>
                <a:cs typeface="+mn-cs"/>
              </a:rPr>
              <a:t>整个框架的核心，负责控制数据流在系统中的各个组件之间的传送，并在相应动作发生时触发事件</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baseline="0" dirty="0">
                <a:solidFill>
                  <a:schemeClr val="tx1"/>
                </a:solidFill>
                <a:effectLst/>
                <a:latin typeface="+mn-lt"/>
                <a:ea typeface="+mn-ea"/>
                <a:cs typeface="+mn-cs"/>
              </a:rPr>
              <a:t>Scheduler</a:t>
            </a:r>
            <a:r>
              <a:rPr lang="zh-CN" altLang="zh-CN" sz="1200" b="0" i="0" u="none" strike="noStrike" kern="1200" baseline="0" dirty="0">
                <a:solidFill>
                  <a:schemeClr val="tx1"/>
                </a:solidFill>
                <a:effectLst/>
                <a:latin typeface="+mn-lt"/>
                <a:ea typeface="+mn-ea"/>
                <a:cs typeface="+mn-cs"/>
              </a:rPr>
              <a:t>调度器</a:t>
            </a:r>
            <a:r>
              <a:rPr lang="zh-CN" altLang="en-US" sz="1200" b="0" i="0" u="none" strike="noStrike" kern="1200" baseline="0" dirty="0">
                <a:solidFill>
                  <a:schemeClr val="tx1"/>
                </a:solidFill>
                <a:effectLst/>
                <a:latin typeface="+mn-lt"/>
                <a:ea typeface="+mn-ea"/>
                <a:cs typeface="+mn-cs"/>
              </a:rPr>
              <a:t>：</a:t>
            </a:r>
            <a:r>
              <a:rPr lang="zh-CN" altLang="zh-CN" sz="1200" b="0" i="0" u="none" strike="noStrike" kern="1200" baseline="0" dirty="0">
                <a:solidFill>
                  <a:schemeClr val="tx1"/>
                </a:solidFill>
                <a:effectLst/>
                <a:latin typeface="+mn-lt"/>
                <a:ea typeface="+mn-ea"/>
                <a:cs typeface="+mn-cs"/>
              </a:rPr>
              <a:t>接受引擎发过来的请求，并将其加入</a:t>
            </a:r>
            <a:r>
              <a:rPr lang="en-US" altLang="zh-CN" sz="1200" b="0" i="0" u="none" strike="noStrike" kern="1200" baseline="0" dirty="0" err="1">
                <a:solidFill>
                  <a:schemeClr val="tx1"/>
                </a:solidFill>
                <a:effectLst/>
                <a:latin typeface="+mn-lt"/>
                <a:ea typeface="+mn-ea"/>
                <a:cs typeface="+mn-cs"/>
              </a:rPr>
              <a:t>url</a:t>
            </a:r>
            <a:r>
              <a:rPr lang="zh-CN" altLang="zh-CN" sz="1200" b="0" i="0" u="none" strike="noStrike" kern="1200" baseline="0" dirty="0">
                <a:solidFill>
                  <a:schemeClr val="tx1"/>
                </a:solidFill>
                <a:effectLst/>
                <a:latin typeface="+mn-lt"/>
                <a:ea typeface="+mn-ea"/>
                <a:cs typeface="+mn-cs"/>
              </a:rPr>
              <a:t>队列当中，并默认完成去掉重复的</a:t>
            </a:r>
            <a:r>
              <a:rPr lang="en-US" altLang="zh-CN" sz="1200" b="0" i="0" u="none" strike="noStrike" kern="1200" baseline="0" dirty="0" err="1">
                <a:solidFill>
                  <a:schemeClr val="tx1"/>
                </a:solidFill>
                <a:effectLst/>
                <a:latin typeface="+mn-lt"/>
                <a:ea typeface="+mn-ea"/>
                <a:cs typeface="+mn-cs"/>
              </a:rPr>
              <a:t>url</a:t>
            </a:r>
            <a:r>
              <a:rPr lang="zh-CN" altLang="zh-CN" sz="1200" b="0" i="0" u="none" strike="noStrike" kern="1200" baseline="0" dirty="0">
                <a:solidFill>
                  <a:schemeClr val="tx1"/>
                </a:solidFill>
                <a:effectLst/>
                <a:latin typeface="+mn-lt"/>
                <a:ea typeface="+mn-ea"/>
                <a:cs typeface="+mn-cs"/>
              </a:rPr>
              <a:t>的工作</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baseline="0" dirty="0">
                <a:solidFill>
                  <a:schemeClr val="tx1"/>
                </a:solidFill>
                <a:effectLst/>
                <a:latin typeface="+mn-lt"/>
                <a:ea typeface="+mn-ea"/>
                <a:cs typeface="+mn-cs"/>
              </a:rPr>
              <a:t>Downloader </a:t>
            </a:r>
            <a:r>
              <a:rPr lang="zh-CN" altLang="zh-CN" sz="1200" b="0" i="0" u="none" strike="noStrike" kern="1200" baseline="0" dirty="0">
                <a:solidFill>
                  <a:schemeClr val="tx1"/>
                </a:solidFill>
                <a:effectLst/>
                <a:latin typeface="+mn-lt"/>
                <a:ea typeface="+mn-ea"/>
                <a:cs typeface="+mn-cs"/>
              </a:rPr>
              <a:t>下载器</a:t>
            </a:r>
            <a:r>
              <a:rPr lang="zh-CN" altLang="en-US" sz="1200" b="0" i="0" u="none" strike="noStrike" kern="1200" baseline="0" dirty="0">
                <a:solidFill>
                  <a:schemeClr val="tx1"/>
                </a:solidFill>
                <a:effectLst/>
                <a:latin typeface="+mn-lt"/>
                <a:ea typeface="+mn-ea"/>
                <a:cs typeface="+mn-cs"/>
              </a:rPr>
              <a:t>：</a:t>
            </a:r>
            <a:r>
              <a:rPr lang="zh-CN" altLang="zh-CN" sz="1200" b="0" i="0" u="none" strike="noStrike" kern="1200" baseline="0" dirty="0">
                <a:solidFill>
                  <a:schemeClr val="tx1"/>
                </a:solidFill>
                <a:effectLst/>
                <a:latin typeface="+mn-lt"/>
                <a:ea typeface="+mn-ea"/>
                <a:cs typeface="+mn-cs"/>
              </a:rPr>
              <a:t>负责下载</a:t>
            </a:r>
            <a:r>
              <a:rPr lang="en-US" altLang="zh-CN" sz="1200" b="0" i="0" u="none" strike="noStrike" kern="1200" baseline="0" dirty="0">
                <a:solidFill>
                  <a:schemeClr val="tx1"/>
                </a:solidFill>
                <a:effectLst/>
                <a:latin typeface="+mn-lt"/>
                <a:ea typeface="+mn-ea"/>
                <a:cs typeface="+mn-cs"/>
              </a:rPr>
              <a:t> Engine </a:t>
            </a:r>
            <a:r>
              <a:rPr lang="zh-CN" altLang="zh-CN" sz="1200" b="0" i="0" u="none" strike="noStrike" kern="1200" baseline="0" dirty="0">
                <a:solidFill>
                  <a:schemeClr val="tx1"/>
                </a:solidFill>
                <a:effectLst/>
                <a:latin typeface="+mn-lt"/>
                <a:ea typeface="+mn-ea"/>
                <a:cs typeface="+mn-cs"/>
              </a:rPr>
              <a:t>发送的所有</a:t>
            </a:r>
            <a:r>
              <a:rPr lang="en-US" altLang="zh-CN" sz="1200" b="0" i="0" u="none" strike="noStrike" kern="1200" baseline="0" dirty="0">
                <a:solidFill>
                  <a:schemeClr val="tx1"/>
                </a:solidFill>
                <a:effectLst/>
                <a:latin typeface="+mn-lt"/>
                <a:ea typeface="+mn-ea"/>
                <a:cs typeface="+mn-cs"/>
              </a:rPr>
              <a:t> Requests </a:t>
            </a:r>
            <a:r>
              <a:rPr lang="zh-CN" altLang="zh-CN" sz="1200" b="0" i="0" u="none" strike="noStrike" kern="1200" baseline="0" dirty="0">
                <a:solidFill>
                  <a:schemeClr val="tx1"/>
                </a:solidFill>
                <a:effectLst/>
                <a:latin typeface="+mn-lt"/>
                <a:ea typeface="+mn-ea"/>
                <a:cs typeface="+mn-cs"/>
              </a:rPr>
              <a:t>请求，并将其获取到的</a:t>
            </a:r>
            <a:r>
              <a:rPr lang="en-US" altLang="zh-CN" sz="1200" b="0" i="0" u="none" strike="noStrike" kern="1200" baseline="0" dirty="0">
                <a:solidFill>
                  <a:schemeClr val="tx1"/>
                </a:solidFill>
                <a:effectLst/>
                <a:latin typeface="+mn-lt"/>
                <a:ea typeface="+mn-ea"/>
                <a:cs typeface="+mn-cs"/>
              </a:rPr>
              <a:t> responses </a:t>
            </a:r>
            <a:r>
              <a:rPr lang="zh-CN" altLang="zh-CN" sz="1200" b="0" i="0" u="none" strike="noStrike" kern="1200" baseline="0" dirty="0">
                <a:solidFill>
                  <a:schemeClr val="tx1"/>
                </a:solidFill>
                <a:effectLst/>
                <a:latin typeface="+mn-lt"/>
                <a:ea typeface="+mn-ea"/>
                <a:cs typeface="+mn-cs"/>
              </a:rPr>
              <a:t>回传给</a:t>
            </a:r>
            <a:r>
              <a:rPr lang="en-US" altLang="zh-CN" sz="1200" b="0" i="0" u="none" strike="noStrike" kern="1200" baseline="0" dirty="0">
                <a:solidFill>
                  <a:schemeClr val="tx1"/>
                </a:solidFill>
                <a:effectLst/>
                <a:latin typeface="+mn-lt"/>
                <a:ea typeface="+mn-ea"/>
                <a:cs typeface="+mn-cs"/>
              </a:rPr>
              <a:t> </a:t>
            </a:r>
            <a:r>
              <a:rPr lang="en-US" altLang="zh-CN" sz="1200" b="0" i="0" u="none" strike="noStrike" kern="1200" baseline="0" dirty="0" err="1">
                <a:solidFill>
                  <a:schemeClr val="tx1"/>
                </a:solidFill>
                <a:effectLst/>
                <a:latin typeface="+mn-lt"/>
                <a:ea typeface="+mn-ea"/>
                <a:cs typeface="+mn-cs"/>
              </a:rPr>
              <a:t>Scrapy</a:t>
            </a:r>
            <a:r>
              <a:rPr lang="en-US" altLang="zh-CN" sz="1200" b="0" i="0" u="none" strike="noStrike" kern="1200" baseline="0" dirty="0">
                <a:solidFill>
                  <a:schemeClr val="tx1"/>
                </a:solidFill>
                <a:effectLst/>
                <a:latin typeface="+mn-lt"/>
                <a:ea typeface="+mn-ea"/>
                <a:cs typeface="+mn-cs"/>
              </a:rPr>
              <a:t> Engine</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baseline="0" dirty="0">
                <a:solidFill>
                  <a:schemeClr val="tx1"/>
                </a:solidFill>
                <a:effectLst/>
                <a:latin typeface="+mn-lt"/>
                <a:ea typeface="+mn-ea"/>
                <a:cs typeface="+mn-cs"/>
              </a:rPr>
              <a:t>Spider </a:t>
            </a:r>
            <a:r>
              <a:rPr lang="zh-CN" altLang="zh-CN" sz="1200" b="0" i="0" u="none" strike="noStrike" kern="1200" baseline="0" dirty="0">
                <a:solidFill>
                  <a:schemeClr val="tx1"/>
                </a:solidFill>
                <a:effectLst/>
                <a:latin typeface="+mn-lt"/>
                <a:ea typeface="+mn-ea"/>
                <a:cs typeface="+mn-cs"/>
              </a:rPr>
              <a:t>爬虫</a:t>
            </a:r>
            <a:r>
              <a:rPr lang="zh-CN" altLang="en-US" sz="1200" b="0" i="0" u="none" strike="noStrike" kern="1200" baseline="0" dirty="0">
                <a:solidFill>
                  <a:schemeClr val="tx1"/>
                </a:solidFill>
                <a:effectLst/>
                <a:latin typeface="+mn-lt"/>
                <a:ea typeface="+mn-ea"/>
                <a:cs typeface="+mn-cs"/>
              </a:rPr>
              <a:t>：</a:t>
            </a:r>
            <a:r>
              <a:rPr lang="zh-CN" altLang="zh-CN" sz="1200" b="0" i="0" u="none" strike="noStrike" kern="1200" baseline="0" dirty="0">
                <a:solidFill>
                  <a:schemeClr val="tx1"/>
                </a:solidFill>
                <a:effectLst/>
                <a:latin typeface="+mn-lt"/>
                <a:ea typeface="+mn-ea"/>
                <a:cs typeface="+mn-cs"/>
              </a:rPr>
              <a:t>负责解析</a:t>
            </a:r>
            <a:r>
              <a:rPr lang="en-US" altLang="zh-CN" sz="1200" b="0" i="0" u="none" strike="noStrike" kern="1200" baseline="0" dirty="0">
                <a:solidFill>
                  <a:schemeClr val="tx1"/>
                </a:solidFill>
                <a:effectLst/>
                <a:latin typeface="+mn-lt"/>
                <a:ea typeface="+mn-ea"/>
                <a:cs typeface="+mn-cs"/>
              </a:rPr>
              <a:t>response</a:t>
            </a:r>
            <a:r>
              <a:rPr lang="zh-CN" altLang="zh-CN" sz="1200" b="0" i="0" u="none" strike="noStrike" kern="1200" baseline="0" dirty="0">
                <a:solidFill>
                  <a:schemeClr val="tx1"/>
                </a:solidFill>
                <a:effectLst/>
                <a:latin typeface="+mn-lt"/>
                <a:ea typeface="+mn-ea"/>
                <a:cs typeface="+mn-cs"/>
              </a:rPr>
              <a:t>，从中提取数据赋给</a:t>
            </a:r>
            <a:r>
              <a:rPr lang="en-US" altLang="zh-CN" sz="1200" b="0" i="0" u="none" strike="noStrike" kern="1200" baseline="0" dirty="0">
                <a:solidFill>
                  <a:schemeClr val="tx1"/>
                </a:solidFill>
                <a:effectLst/>
                <a:latin typeface="+mn-lt"/>
                <a:ea typeface="+mn-ea"/>
                <a:cs typeface="+mn-cs"/>
              </a:rPr>
              <a:t>Item</a:t>
            </a:r>
            <a:r>
              <a:rPr lang="zh-CN" altLang="zh-CN" sz="1200" b="0" i="0" u="none" strike="noStrike" kern="1200" baseline="0" dirty="0">
                <a:solidFill>
                  <a:schemeClr val="tx1"/>
                </a:solidFill>
                <a:effectLst/>
                <a:latin typeface="+mn-lt"/>
                <a:ea typeface="+mn-ea"/>
                <a:cs typeface="+mn-cs"/>
              </a:rPr>
              <a:t>的各个字段。并将需要继续进一步处理的</a:t>
            </a:r>
            <a:r>
              <a:rPr lang="en-US" altLang="zh-CN" sz="1200" b="0" i="0" u="none" strike="noStrike" kern="1200" baseline="0" dirty="0" err="1">
                <a:solidFill>
                  <a:schemeClr val="tx1"/>
                </a:solidFill>
                <a:effectLst/>
                <a:latin typeface="+mn-lt"/>
                <a:ea typeface="+mn-ea"/>
                <a:cs typeface="+mn-cs"/>
              </a:rPr>
              <a:t>url</a:t>
            </a:r>
            <a:r>
              <a:rPr lang="zh-CN" altLang="zh-CN" sz="1200" b="0" i="0" u="none" strike="noStrike" kern="1200" baseline="0" dirty="0">
                <a:solidFill>
                  <a:schemeClr val="tx1"/>
                </a:solidFill>
                <a:effectLst/>
                <a:latin typeface="+mn-lt"/>
                <a:ea typeface="+mn-ea"/>
                <a:cs typeface="+mn-cs"/>
              </a:rPr>
              <a:t>提交给引擎，再次进入</a:t>
            </a:r>
            <a:r>
              <a:rPr lang="en-US" altLang="zh-CN" sz="1200" b="0" i="0" u="none" strike="noStrike" kern="1200" baseline="0" dirty="0">
                <a:solidFill>
                  <a:schemeClr val="tx1"/>
                </a:solidFill>
                <a:effectLst/>
                <a:latin typeface="+mn-lt"/>
                <a:ea typeface="+mn-ea"/>
                <a:cs typeface="+mn-cs"/>
              </a:rPr>
              <a:t>Scheduler(</a:t>
            </a:r>
            <a:r>
              <a:rPr lang="zh-CN" altLang="zh-CN" sz="1200" b="0" i="0" u="none" strike="noStrike" kern="1200" baseline="0" dirty="0">
                <a:solidFill>
                  <a:schemeClr val="tx1"/>
                </a:solidFill>
                <a:effectLst/>
                <a:latin typeface="+mn-lt"/>
                <a:ea typeface="+mn-ea"/>
                <a:cs typeface="+mn-cs"/>
              </a:rPr>
              <a:t>调度器</a:t>
            </a:r>
            <a:r>
              <a:rPr lang="en-US" altLang="zh-CN" sz="1200" b="0" i="0" u="none" strike="noStrike" kern="1200" baseline="0" dirty="0">
                <a:solidFill>
                  <a:schemeClr val="tx1"/>
                </a:solidFill>
                <a:effectLst/>
                <a:latin typeface="+mn-lt"/>
                <a:ea typeface="+mn-ea"/>
                <a:cs typeface="+mn-cs"/>
              </a:rPr>
              <a:t>)</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baseline="0" dirty="0">
                <a:solidFill>
                  <a:schemeClr val="tx1"/>
                </a:solidFill>
                <a:effectLst/>
                <a:latin typeface="+mn-lt"/>
                <a:ea typeface="+mn-ea"/>
                <a:cs typeface="+mn-cs"/>
              </a:rPr>
              <a:t>Item Pipeline </a:t>
            </a:r>
            <a:r>
              <a:rPr lang="zh-CN" altLang="zh-CN" sz="1200" b="0" i="0" u="none" strike="noStrike" kern="1200" baseline="0" dirty="0">
                <a:solidFill>
                  <a:schemeClr val="tx1"/>
                </a:solidFill>
                <a:effectLst/>
                <a:latin typeface="+mn-lt"/>
                <a:ea typeface="+mn-ea"/>
                <a:cs typeface="+mn-cs"/>
              </a:rPr>
              <a:t>项目管道</a:t>
            </a:r>
            <a:r>
              <a:rPr lang="zh-CN" altLang="en-US" sz="1200" b="0" i="0" u="none" strike="noStrike" kern="1200" baseline="0" dirty="0">
                <a:solidFill>
                  <a:schemeClr val="tx1"/>
                </a:solidFill>
                <a:effectLst/>
                <a:latin typeface="+mn-lt"/>
                <a:ea typeface="+mn-ea"/>
                <a:cs typeface="+mn-cs"/>
              </a:rPr>
              <a:t>：</a:t>
            </a:r>
            <a:r>
              <a:rPr lang="zh-CN" altLang="zh-CN" sz="1200" b="0" i="0" u="none" strike="noStrike" kern="1200" baseline="0" dirty="0">
                <a:solidFill>
                  <a:schemeClr val="tx1"/>
                </a:solidFill>
                <a:effectLst/>
                <a:latin typeface="+mn-lt"/>
                <a:ea typeface="+mn-ea"/>
                <a:cs typeface="+mn-cs"/>
              </a:rPr>
              <a:t>处理</a:t>
            </a:r>
            <a:r>
              <a:rPr lang="en-US" altLang="zh-CN" sz="1200" b="0" i="0" u="none" strike="noStrike" kern="1200" baseline="0" dirty="0">
                <a:solidFill>
                  <a:schemeClr val="tx1"/>
                </a:solidFill>
                <a:effectLst/>
                <a:latin typeface="+mn-lt"/>
                <a:ea typeface="+mn-ea"/>
                <a:cs typeface="+mn-cs"/>
              </a:rPr>
              <a:t>Spider</a:t>
            </a:r>
            <a:r>
              <a:rPr lang="zh-CN" altLang="zh-CN" sz="1200" b="0" i="0" u="none" strike="noStrike" kern="1200" baseline="0" dirty="0">
                <a:solidFill>
                  <a:schemeClr val="tx1"/>
                </a:solidFill>
                <a:effectLst/>
                <a:latin typeface="+mn-lt"/>
                <a:ea typeface="+mn-ea"/>
                <a:cs typeface="+mn-cs"/>
              </a:rPr>
              <a:t>中获取到的</a:t>
            </a:r>
            <a:r>
              <a:rPr lang="en-US" altLang="zh-CN" sz="1200" b="0" i="0" u="none" strike="noStrike" kern="1200" baseline="0" dirty="0">
                <a:solidFill>
                  <a:schemeClr val="tx1"/>
                </a:solidFill>
                <a:effectLst/>
                <a:latin typeface="+mn-lt"/>
                <a:ea typeface="+mn-ea"/>
                <a:cs typeface="+mn-cs"/>
              </a:rPr>
              <a:t>Item</a:t>
            </a:r>
            <a:r>
              <a:rPr lang="zh-CN" altLang="zh-CN" sz="1200" b="0" i="0" u="none" strike="noStrike" kern="1200" baseline="0" dirty="0">
                <a:solidFill>
                  <a:schemeClr val="tx1"/>
                </a:solidFill>
                <a:effectLst/>
                <a:latin typeface="+mn-lt"/>
                <a:ea typeface="+mn-ea"/>
                <a:cs typeface="+mn-cs"/>
              </a:rPr>
              <a:t>，并进行后期的处理。例如清理</a:t>
            </a:r>
            <a:r>
              <a:rPr lang="en-US" altLang="zh-CN" sz="1200" b="0" i="0" u="none" strike="noStrike" kern="1200" baseline="0" dirty="0">
                <a:solidFill>
                  <a:schemeClr val="tx1"/>
                </a:solidFill>
                <a:effectLst/>
                <a:latin typeface="+mn-lt"/>
                <a:ea typeface="+mn-ea"/>
                <a:cs typeface="+mn-cs"/>
              </a:rPr>
              <a:t> HTML </a:t>
            </a:r>
            <a:r>
              <a:rPr lang="zh-CN" altLang="zh-CN" sz="1200" b="0" i="0" u="none" strike="noStrike" kern="1200" baseline="0" dirty="0">
                <a:solidFill>
                  <a:schemeClr val="tx1"/>
                </a:solidFill>
                <a:effectLst/>
                <a:latin typeface="+mn-lt"/>
                <a:ea typeface="+mn-ea"/>
                <a:cs typeface="+mn-cs"/>
              </a:rPr>
              <a:t>数据、验证爬取的数据（检查</a:t>
            </a:r>
            <a:r>
              <a:rPr lang="en-US" altLang="zh-CN" sz="1200" b="0" i="0" u="none" strike="noStrike" kern="1200" baseline="0" dirty="0">
                <a:solidFill>
                  <a:schemeClr val="tx1"/>
                </a:solidFill>
                <a:effectLst/>
                <a:latin typeface="+mn-lt"/>
                <a:ea typeface="+mn-ea"/>
                <a:cs typeface="+mn-cs"/>
              </a:rPr>
              <a:t> item </a:t>
            </a:r>
            <a:r>
              <a:rPr lang="zh-CN" altLang="zh-CN" sz="1200" b="0" i="0" u="none" strike="noStrike" kern="1200" baseline="0" dirty="0">
                <a:solidFill>
                  <a:schemeClr val="tx1"/>
                </a:solidFill>
                <a:effectLst/>
                <a:latin typeface="+mn-lt"/>
                <a:ea typeface="+mn-ea"/>
                <a:cs typeface="+mn-cs"/>
              </a:rPr>
              <a:t>包含某些字段）、查重（并丢弃）、爬取数据的持久化（写入文件或者存入数据库等）</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baseline="0" dirty="0">
                <a:solidFill>
                  <a:schemeClr val="tx1"/>
                </a:solidFill>
                <a:effectLst/>
                <a:latin typeface="+mn-lt"/>
                <a:ea typeface="+mn-ea"/>
                <a:cs typeface="+mn-cs"/>
              </a:rPr>
              <a:t>Downloader </a:t>
            </a:r>
            <a:r>
              <a:rPr lang="en-US" altLang="zh-CN" sz="1200" b="0" i="0" u="none" strike="noStrike" kern="1200" baseline="0" dirty="0" err="1">
                <a:solidFill>
                  <a:schemeClr val="tx1"/>
                </a:solidFill>
                <a:effectLst/>
                <a:latin typeface="+mn-lt"/>
                <a:ea typeface="+mn-ea"/>
                <a:cs typeface="+mn-cs"/>
              </a:rPr>
              <a:t>Middlewares</a:t>
            </a:r>
            <a:r>
              <a:rPr lang="en-US" altLang="zh-CN" sz="1200" b="0" i="0" u="none" strike="noStrike" kern="1200" baseline="0" dirty="0">
                <a:solidFill>
                  <a:schemeClr val="tx1"/>
                </a:solidFill>
                <a:effectLst/>
                <a:latin typeface="+mn-lt"/>
                <a:ea typeface="+mn-ea"/>
                <a:cs typeface="+mn-cs"/>
              </a:rPr>
              <a:t> </a:t>
            </a:r>
            <a:r>
              <a:rPr lang="zh-CN" altLang="zh-CN" sz="1200" b="0" i="0" u="none" strike="noStrike" kern="1200" baseline="0" dirty="0">
                <a:solidFill>
                  <a:schemeClr val="tx1"/>
                </a:solidFill>
                <a:effectLst/>
                <a:latin typeface="+mn-lt"/>
                <a:ea typeface="+mn-ea"/>
                <a:cs typeface="+mn-cs"/>
              </a:rPr>
              <a:t>下载中间件</a:t>
            </a:r>
            <a:r>
              <a:rPr lang="zh-CN" altLang="en-US" sz="1200" b="0" i="0" u="none" strike="noStrike" kern="1200" baseline="0" dirty="0">
                <a:solidFill>
                  <a:schemeClr val="tx1"/>
                </a:solidFill>
                <a:effectLst/>
                <a:latin typeface="+mn-lt"/>
                <a:ea typeface="+mn-ea"/>
                <a:cs typeface="+mn-cs"/>
              </a:rPr>
              <a:t>：</a:t>
            </a:r>
            <a:r>
              <a:rPr lang="zh-CN" altLang="zh-CN" sz="1200" b="0" i="0" u="none" strike="noStrike" kern="1200" baseline="0" dirty="0">
                <a:solidFill>
                  <a:schemeClr val="tx1"/>
                </a:solidFill>
                <a:effectLst/>
                <a:latin typeface="+mn-lt"/>
                <a:ea typeface="+mn-ea"/>
                <a:cs typeface="+mn-cs"/>
              </a:rPr>
              <a:t>是</a:t>
            </a:r>
            <a:r>
              <a:rPr lang="en-US" altLang="zh-CN" sz="1200" b="0" i="0" u="none" strike="noStrike" kern="1200" baseline="0" dirty="0">
                <a:solidFill>
                  <a:schemeClr val="tx1"/>
                </a:solidFill>
                <a:effectLst/>
                <a:latin typeface="+mn-lt"/>
                <a:ea typeface="+mn-ea"/>
                <a:cs typeface="+mn-cs"/>
              </a:rPr>
              <a:t> Engine </a:t>
            </a:r>
            <a:r>
              <a:rPr lang="zh-CN" altLang="zh-CN" sz="1200" b="0" i="0" u="none" strike="noStrike" kern="1200" baseline="0" dirty="0">
                <a:solidFill>
                  <a:schemeClr val="tx1"/>
                </a:solidFill>
                <a:effectLst/>
                <a:latin typeface="+mn-lt"/>
                <a:ea typeface="+mn-ea"/>
                <a:cs typeface="+mn-cs"/>
              </a:rPr>
              <a:t>和</a:t>
            </a:r>
            <a:r>
              <a:rPr lang="en-US" altLang="zh-CN" sz="1200" b="0" i="0" u="none" strike="noStrike" kern="1200" baseline="0" dirty="0">
                <a:solidFill>
                  <a:schemeClr val="tx1"/>
                </a:solidFill>
                <a:effectLst/>
                <a:latin typeface="+mn-lt"/>
                <a:ea typeface="+mn-ea"/>
                <a:cs typeface="+mn-cs"/>
              </a:rPr>
              <a:t> Downloader </a:t>
            </a:r>
            <a:r>
              <a:rPr lang="zh-CN" altLang="zh-CN" sz="1200" b="0" i="0" u="none" strike="noStrike" kern="1200" baseline="0" dirty="0">
                <a:solidFill>
                  <a:schemeClr val="tx1"/>
                </a:solidFill>
                <a:effectLst/>
                <a:latin typeface="+mn-lt"/>
                <a:ea typeface="+mn-ea"/>
                <a:cs typeface="+mn-cs"/>
              </a:rPr>
              <a:t>的枢纽。负责处理</a:t>
            </a:r>
            <a:r>
              <a:rPr lang="en-US" altLang="zh-CN" sz="1200" b="0" i="0" u="none" strike="noStrike" kern="1200" baseline="0" dirty="0">
                <a:solidFill>
                  <a:schemeClr val="tx1"/>
                </a:solidFill>
                <a:effectLst/>
                <a:latin typeface="+mn-lt"/>
                <a:ea typeface="+mn-ea"/>
                <a:cs typeface="+mn-cs"/>
              </a:rPr>
              <a:t> Downloader </a:t>
            </a:r>
            <a:r>
              <a:rPr lang="zh-CN" altLang="zh-CN" sz="1200" b="0" i="0" u="none" strike="noStrike" kern="1200" baseline="0" dirty="0">
                <a:solidFill>
                  <a:schemeClr val="tx1"/>
                </a:solidFill>
                <a:effectLst/>
                <a:latin typeface="+mn-lt"/>
                <a:ea typeface="+mn-ea"/>
                <a:cs typeface="+mn-cs"/>
              </a:rPr>
              <a:t>传递给</a:t>
            </a:r>
            <a:r>
              <a:rPr lang="en-US" altLang="zh-CN" sz="1200" b="0" i="0" u="none" strike="noStrike" kern="1200" baseline="0" dirty="0">
                <a:solidFill>
                  <a:schemeClr val="tx1"/>
                </a:solidFill>
                <a:effectLst/>
                <a:latin typeface="+mn-lt"/>
                <a:ea typeface="+mn-ea"/>
                <a:cs typeface="+mn-cs"/>
              </a:rPr>
              <a:t> Engine </a:t>
            </a:r>
            <a:r>
              <a:rPr lang="zh-CN" altLang="zh-CN" sz="1200" b="0" i="0" u="none" strike="noStrike" kern="1200" baseline="0" dirty="0">
                <a:solidFill>
                  <a:schemeClr val="tx1"/>
                </a:solidFill>
                <a:effectLst/>
                <a:latin typeface="+mn-lt"/>
                <a:ea typeface="+mn-ea"/>
                <a:cs typeface="+mn-cs"/>
              </a:rPr>
              <a:t>的</a:t>
            </a:r>
            <a:r>
              <a:rPr lang="en-US" altLang="zh-CN" sz="1200" b="0" i="0" u="none" strike="noStrike" kern="1200" baseline="0" dirty="0">
                <a:solidFill>
                  <a:schemeClr val="tx1"/>
                </a:solidFill>
                <a:effectLst/>
                <a:latin typeface="+mn-lt"/>
                <a:ea typeface="+mn-ea"/>
                <a:cs typeface="+mn-cs"/>
              </a:rPr>
              <a:t> responses</a:t>
            </a:r>
            <a:r>
              <a:rPr lang="zh-CN" altLang="zh-CN" sz="1200" b="0" i="0" u="none" strike="noStrike" kern="1200" baseline="0" dirty="0">
                <a:solidFill>
                  <a:schemeClr val="tx1"/>
                </a:solidFill>
                <a:effectLst/>
                <a:latin typeface="+mn-lt"/>
                <a:ea typeface="+mn-ea"/>
                <a:cs typeface="+mn-cs"/>
              </a:rPr>
              <a:t>；它还支持自定义扩展。</a:t>
            </a:r>
            <a:endParaRPr lang="zh-CN" altLang="zh-CN" sz="1200" b="0" i="0" u="none" strike="noStrike" kern="1200" dirty="0">
              <a:solidFill>
                <a:schemeClr val="tx1"/>
              </a:solidFill>
              <a:effectLst/>
              <a:latin typeface="+mn-lt"/>
              <a:ea typeface="+mn-ea"/>
              <a:cs typeface="+mn-cs"/>
            </a:endParaRPr>
          </a:p>
          <a:p>
            <a:pPr rtl="0" eaLnBrk="1" fontAlgn="t" latinLnBrk="0" hangingPunct="1"/>
            <a:r>
              <a:rPr lang="en-US" altLang="zh-CN" sz="1200" b="0" i="0" u="none" strike="noStrike" kern="1200" baseline="0" dirty="0">
                <a:solidFill>
                  <a:schemeClr val="tx1"/>
                </a:solidFill>
                <a:effectLst/>
                <a:latin typeface="+mn-lt"/>
                <a:ea typeface="+mn-ea"/>
                <a:cs typeface="+mn-cs"/>
              </a:rPr>
              <a:t>Spider </a:t>
            </a:r>
            <a:r>
              <a:rPr lang="en-US" altLang="zh-CN" sz="1200" b="0" i="0" u="none" strike="noStrike" kern="1200" baseline="0" dirty="0" err="1">
                <a:solidFill>
                  <a:schemeClr val="tx1"/>
                </a:solidFill>
                <a:effectLst/>
                <a:latin typeface="+mn-lt"/>
                <a:ea typeface="+mn-ea"/>
                <a:cs typeface="+mn-cs"/>
              </a:rPr>
              <a:t>Middlewares</a:t>
            </a:r>
            <a:r>
              <a:rPr lang="en-US" altLang="zh-CN" sz="1200" b="0" i="0" u="none" strike="noStrike" kern="1200" baseline="0" dirty="0">
                <a:solidFill>
                  <a:schemeClr val="tx1"/>
                </a:solidFill>
                <a:effectLst/>
                <a:latin typeface="+mn-lt"/>
                <a:ea typeface="+mn-ea"/>
                <a:cs typeface="+mn-cs"/>
              </a:rPr>
              <a:t> </a:t>
            </a:r>
            <a:r>
              <a:rPr lang="zh-CN" altLang="zh-CN" sz="1200" b="0" i="0" u="none" strike="noStrike" kern="1200" baseline="0" dirty="0">
                <a:solidFill>
                  <a:schemeClr val="tx1"/>
                </a:solidFill>
                <a:effectLst/>
                <a:latin typeface="+mn-lt"/>
                <a:ea typeface="+mn-ea"/>
                <a:cs typeface="+mn-cs"/>
              </a:rPr>
              <a:t>爬虫中间件</a:t>
            </a:r>
            <a:r>
              <a:rPr lang="zh-CN" altLang="en-US" sz="1200" b="0" i="0" u="none" strike="noStrike" kern="1200" baseline="0" dirty="0">
                <a:solidFill>
                  <a:schemeClr val="tx1"/>
                </a:solidFill>
                <a:effectLst/>
                <a:latin typeface="+mn-lt"/>
                <a:ea typeface="+mn-ea"/>
                <a:cs typeface="+mn-cs"/>
              </a:rPr>
              <a:t>：</a:t>
            </a:r>
            <a:r>
              <a:rPr lang="zh-CN" altLang="zh-CN" sz="1200" b="0" i="0" u="none" strike="noStrike" kern="1200" baseline="0" dirty="0">
                <a:solidFill>
                  <a:schemeClr val="tx1"/>
                </a:solidFill>
                <a:effectLst/>
                <a:latin typeface="+mn-lt"/>
                <a:ea typeface="+mn-ea"/>
                <a:cs typeface="+mn-cs"/>
              </a:rPr>
              <a:t>可以自定扩展和操作引擎和</a:t>
            </a:r>
            <a:r>
              <a:rPr lang="en-US" altLang="zh-CN" sz="1200" b="0" i="0" u="none" strike="noStrike" kern="1200" baseline="0" dirty="0">
                <a:solidFill>
                  <a:schemeClr val="tx1"/>
                </a:solidFill>
                <a:effectLst/>
                <a:latin typeface="+mn-lt"/>
                <a:ea typeface="+mn-ea"/>
                <a:cs typeface="+mn-cs"/>
              </a:rPr>
              <a:t>Spider</a:t>
            </a:r>
            <a:r>
              <a:rPr lang="zh-CN" altLang="zh-CN" sz="1200" b="0" i="0" u="none" strike="noStrike" kern="1200" baseline="0" dirty="0">
                <a:solidFill>
                  <a:schemeClr val="tx1"/>
                </a:solidFill>
                <a:effectLst/>
                <a:latin typeface="+mn-lt"/>
                <a:ea typeface="+mn-ea"/>
                <a:cs typeface="+mn-cs"/>
              </a:rPr>
              <a:t>中间通信的功能组件（比如进入</a:t>
            </a:r>
            <a:r>
              <a:rPr lang="en-US" altLang="zh-CN" sz="1200" b="0" i="0" u="none" strike="noStrike" kern="1200" baseline="0" dirty="0">
                <a:solidFill>
                  <a:schemeClr val="tx1"/>
                </a:solidFill>
                <a:effectLst/>
                <a:latin typeface="+mn-lt"/>
                <a:ea typeface="+mn-ea"/>
                <a:cs typeface="+mn-cs"/>
              </a:rPr>
              <a:t>Spider</a:t>
            </a:r>
            <a:r>
              <a:rPr lang="zh-CN" altLang="zh-CN" sz="1200" b="0" i="0" u="none" strike="noStrike" kern="1200" baseline="0" dirty="0">
                <a:solidFill>
                  <a:schemeClr val="tx1"/>
                </a:solidFill>
                <a:effectLst/>
                <a:latin typeface="+mn-lt"/>
                <a:ea typeface="+mn-ea"/>
                <a:cs typeface="+mn-cs"/>
              </a:rPr>
              <a:t>的</a:t>
            </a:r>
            <a:r>
              <a:rPr lang="en-US" altLang="zh-CN" sz="1200" b="0" i="0" u="none" strike="noStrike" kern="1200" baseline="0" dirty="0">
                <a:solidFill>
                  <a:schemeClr val="tx1"/>
                </a:solidFill>
                <a:effectLst/>
                <a:latin typeface="+mn-lt"/>
                <a:ea typeface="+mn-ea"/>
                <a:cs typeface="+mn-cs"/>
              </a:rPr>
              <a:t>Responses;</a:t>
            </a:r>
            <a:r>
              <a:rPr lang="zh-CN" altLang="zh-CN" sz="1200" b="0" i="0" u="none" strike="noStrike" kern="1200" baseline="0" dirty="0">
                <a:solidFill>
                  <a:schemeClr val="tx1"/>
                </a:solidFill>
                <a:effectLst/>
                <a:latin typeface="+mn-lt"/>
                <a:ea typeface="+mn-ea"/>
                <a:cs typeface="+mn-cs"/>
              </a:rPr>
              <a:t>和从</a:t>
            </a:r>
            <a:r>
              <a:rPr lang="en-US" altLang="zh-CN" sz="1200" b="0" i="0" u="none" strike="noStrike" kern="1200" baseline="0" dirty="0">
                <a:solidFill>
                  <a:schemeClr val="tx1"/>
                </a:solidFill>
                <a:effectLst/>
                <a:latin typeface="+mn-lt"/>
                <a:ea typeface="+mn-ea"/>
                <a:cs typeface="+mn-cs"/>
              </a:rPr>
              <a:t>Spider</a:t>
            </a:r>
            <a:r>
              <a:rPr lang="zh-CN" altLang="zh-CN" sz="1200" b="0" i="0" u="none" strike="noStrike" kern="1200" baseline="0" dirty="0">
                <a:solidFill>
                  <a:schemeClr val="tx1"/>
                </a:solidFill>
                <a:effectLst/>
                <a:latin typeface="+mn-lt"/>
                <a:ea typeface="+mn-ea"/>
                <a:cs typeface="+mn-cs"/>
              </a:rPr>
              <a:t>出去的</a:t>
            </a:r>
            <a:r>
              <a:rPr lang="en-US" altLang="zh-CN" sz="1200" b="0" i="0" u="none" strike="noStrike" kern="1200" baseline="0" dirty="0">
                <a:solidFill>
                  <a:schemeClr val="tx1"/>
                </a:solidFill>
                <a:effectLst/>
                <a:latin typeface="+mn-lt"/>
                <a:ea typeface="+mn-ea"/>
                <a:cs typeface="+mn-cs"/>
              </a:rPr>
              <a:t>Requests</a:t>
            </a:r>
            <a:r>
              <a:rPr lang="zh-CN" altLang="zh-CN" sz="1200" b="0" i="0" u="none" strike="noStrike" kern="1200" baseline="0" dirty="0">
                <a:solidFill>
                  <a:schemeClr val="tx1"/>
                </a:solidFill>
                <a:effectLst/>
                <a:latin typeface="+mn-lt"/>
                <a:ea typeface="+mn-ea"/>
                <a:cs typeface="+mn-cs"/>
              </a:rPr>
              <a:t>）负责下载</a:t>
            </a:r>
            <a:r>
              <a:rPr lang="en-US" altLang="zh-CN" sz="1200" b="0" i="0" u="none" strike="noStrike" kern="1200" baseline="0" dirty="0">
                <a:solidFill>
                  <a:schemeClr val="tx1"/>
                </a:solidFill>
                <a:effectLst/>
                <a:latin typeface="+mn-lt"/>
                <a:ea typeface="+mn-ea"/>
                <a:cs typeface="+mn-cs"/>
              </a:rPr>
              <a:t> Engine </a:t>
            </a:r>
            <a:r>
              <a:rPr lang="zh-CN" altLang="zh-CN" sz="1200" b="0" i="0" u="none" strike="noStrike" kern="1200" baseline="0" dirty="0">
                <a:solidFill>
                  <a:schemeClr val="tx1"/>
                </a:solidFill>
                <a:effectLst/>
                <a:latin typeface="+mn-lt"/>
                <a:ea typeface="+mn-ea"/>
                <a:cs typeface="+mn-cs"/>
              </a:rPr>
              <a:t>发送的所有</a:t>
            </a:r>
            <a:r>
              <a:rPr lang="en-US" altLang="zh-CN" sz="1200" b="0" i="0" u="none" strike="noStrike" kern="1200" baseline="0" dirty="0">
                <a:solidFill>
                  <a:schemeClr val="tx1"/>
                </a:solidFill>
                <a:effectLst/>
                <a:latin typeface="+mn-lt"/>
                <a:ea typeface="+mn-ea"/>
                <a:cs typeface="+mn-cs"/>
              </a:rPr>
              <a:t> Requests </a:t>
            </a:r>
            <a:r>
              <a:rPr lang="zh-CN" altLang="zh-CN" sz="1200" b="0" i="0" u="none" strike="noStrike" kern="1200" baseline="0" dirty="0">
                <a:solidFill>
                  <a:schemeClr val="tx1"/>
                </a:solidFill>
                <a:effectLst/>
                <a:latin typeface="+mn-lt"/>
                <a:ea typeface="+mn-ea"/>
                <a:cs typeface="+mn-cs"/>
              </a:rPr>
              <a:t>请求，并将其获取到的</a:t>
            </a:r>
            <a:r>
              <a:rPr lang="en-US" altLang="zh-CN" sz="1200" b="0" i="0" u="none" strike="noStrike" kern="1200" baseline="0" dirty="0">
                <a:solidFill>
                  <a:schemeClr val="tx1"/>
                </a:solidFill>
                <a:effectLst/>
                <a:latin typeface="+mn-lt"/>
                <a:ea typeface="+mn-ea"/>
                <a:cs typeface="+mn-cs"/>
              </a:rPr>
              <a:t> responses </a:t>
            </a:r>
            <a:r>
              <a:rPr lang="zh-CN" altLang="zh-CN" sz="1200" b="0" i="0" u="none" strike="noStrike" kern="1200" baseline="0" dirty="0">
                <a:solidFill>
                  <a:schemeClr val="tx1"/>
                </a:solidFill>
                <a:effectLst/>
                <a:latin typeface="+mn-lt"/>
                <a:ea typeface="+mn-ea"/>
                <a:cs typeface="+mn-cs"/>
              </a:rPr>
              <a:t>回传给</a:t>
            </a:r>
            <a:r>
              <a:rPr lang="en-US" altLang="zh-CN" sz="1200" b="0" i="0" u="none" strike="noStrike" kern="1200" baseline="0" dirty="0">
                <a:solidFill>
                  <a:schemeClr val="tx1"/>
                </a:solidFill>
                <a:effectLst/>
                <a:latin typeface="+mn-lt"/>
                <a:ea typeface="+mn-ea"/>
                <a:cs typeface="+mn-cs"/>
              </a:rPr>
              <a:t> </a:t>
            </a:r>
            <a:r>
              <a:rPr lang="en-US" altLang="zh-CN" sz="1200" b="0" i="0" u="none" strike="noStrike" kern="1200" baseline="0" dirty="0" err="1">
                <a:solidFill>
                  <a:schemeClr val="tx1"/>
                </a:solidFill>
                <a:effectLst/>
                <a:latin typeface="+mn-lt"/>
                <a:ea typeface="+mn-ea"/>
                <a:cs typeface="+mn-cs"/>
              </a:rPr>
              <a:t>Scrapy</a:t>
            </a:r>
            <a:r>
              <a:rPr lang="en-US" altLang="zh-CN" sz="1200" b="0" i="0" u="none" strike="noStrike" kern="1200" baseline="0" dirty="0">
                <a:solidFill>
                  <a:schemeClr val="tx1"/>
                </a:solidFill>
                <a:effectLst/>
                <a:latin typeface="+mn-lt"/>
                <a:ea typeface="+mn-ea"/>
                <a:cs typeface="+mn-cs"/>
              </a:rPr>
              <a:t> Engine</a:t>
            </a:r>
            <a:endParaRPr lang="zh-CN" altLang="zh-CN" sz="1200" b="0" i="0" u="none" strike="noStrike"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en-US" altLang="zh-CN" dirty="0"/>
          </a:p>
          <a:p>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spider</a:t>
            </a:r>
            <a:r>
              <a:rPr lang="zh-CN" altLang="zh-CN" sz="1200" kern="1200" dirty="0">
                <a:solidFill>
                  <a:schemeClr val="tx1"/>
                </a:solidFill>
                <a:effectLst/>
                <a:latin typeface="+mn-lt"/>
                <a:ea typeface="+mn-ea"/>
                <a:cs typeface="+mn-cs"/>
              </a:rPr>
              <a:t>爬虫将初始</a:t>
            </a:r>
            <a:r>
              <a:rPr lang="en-US" altLang="zh-CN" sz="1200" kern="1200" dirty="0" err="1">
                <a:solidFill>
                  <a:schemeClr val="tx1"/>
                </a:solidFill>
                <a:effectLst/>
                <a:latin typeface="+mn-lt"/>
                <a:ea typeface="+mn-ea"/>
                <a:cs typeface="+mn-cs"/>
              </a:rPr>
              <a:t>url</a:t>
            </a:r>
            <a:r>
              <a:rPr lang="zh-CN" altLang="zh-CN" sz="1200" kern="1200" dirty="0">
                <a:solidFill>
                  <a:schemeClr val="tx1"/>
                </a:solidFill>
                <a:effectLst/>
                <a:latin typeface="+mn-lt"/>
                <a:ea typeface="+mn-ea"/>
                <a:cs typeface="+mn-cs"/>
              </a:rPr>
              <a:t>请求发给引擎； </a:t>
            </a:r>
          </a:p>
          <a:p>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、引擎将初始请求发给调度器，调度器将该</a:t>
            </a:r>
            <a:r>
              <a:rPr lang="en-US" altLang="zh-CN" sz="1200" kern="1200" dirty="0" err="1">
                <a:solidFill>
                  <a:schemeClr val="tx1"/>
                </a:solidFill>
                <a:effectLst/>
                <a:latin typeface="+mn-lt"/>
                <a:ea typeface="+mn-ea"/>
                <a:cs typeface="+mn-cs"/>
              </a:rPr>
              <a:t>url</a:t>
            </a:r>
            <a:r>
              <a:rPr lang="zh-CN" altLang="zh-CN" sz="1200" kern="1200" dirty="0">
                <a:solidFill>
                  <a:schemeClr val="tx1"/>
                </a:solidFill>
                <a:effectLst/>
                <a:latin typeface="+mn-lt"/>
                <a:ea typeface="+mn-ea"/>
                <a:cs typeface="+mn-cs"/>
              </a:rPr>
              <a:t>放入队列；</a:t>
            </a:r>
          </a:p>
          <a:p>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、调度器回复引擎</a:t>
            </a:r>
            <a:r>
              <a:rPr lang="en-US" altLang="zh-CN" sz="1200" kern="1200" dirty="0" err="1">
                <a:solidFill>
                  <a:schemeClr val="tx1"/>
                </a:solidFill>
                <a:effectLst/>
                <a:latin typeface="+mn-lt"/>
                <a:ea typeface="+mn-ea"/>
                <a:cs typeface="+mn-cs"/>
              </a:rPr>
              <a:t>url</a:t>
            </a:r>
            <a:r>
              <a:rPr lang="zh-CN" altLang="zh-CN" sz="1200" kern="1200" dirty="0">
                <a:solidFill>
                  <a:schemeClr val="tx1"/>
                </a:solidFill>
                <a:effectLst/>
                <a:latin typeface="+mn-lt"/>
                <a:ea typeface="+mn-ea"/>
                <a:cs typeface="+mn-cs"/>
              </a:rPr>
              <a:t>已经入队；</a:t>
            </a:r>
          </a:p>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、通知下载器进行下载；</a:t>
            </a:r>
          </a:p>
          <a:p>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、下载器向目标网站发出下载请求；</a:t>
            </a:r>
          </a:p>
          <a:p>
            <a:r>
              <a:rPr lang="en-US" altLang="zh-CN" sz="1200" kern="1200" dirty="0">
                <a:solidFill>
                  <a:schemeClr val="tx1"/>
                </a:solidFill>
                <a:effectLst/>
                <a:latin typeface="+mn-lt"/>
                <a:ea typeface="+mn-ea"/>
                <a:cs typeface="+mn-cs"/>
              </a:rPr>
              <a:t>6</a:t>
            </a:r>
            <a:r>
              <a:rPr lang="zh-CN" altLang="zh-CN" sz="1200" kern="1200" dirty="0">
                <a:solidFill>
                  <a:schemeClr val="tx1"/>
                </a:solidFill>
                <a:effectLst/>
                <a:latin typeface="+mn-lt"/>
                <a:ea typeface="+mn-ea"/>
                <a:cs typeface="+mn-cs"/>
              </a:rPr>
              <a:t>、获得网页内容；</a:t>
            </a:r>
          </a:p>
          <a:p>
            <a:r>
              <a:rPr lang="en-US" altLang="zh-CN" sz="1200" kern="1200" dirty="0">
                <a:solidFill>
                  <a:schemeClr val="tx1"/>
                </a:solidFill>
                <a:effectLst/>
                <a:latin typeface="+mn-lt"/>
                <a:ea typeface="+mn-ea"/>
                <a:cs typeface="+mn-cs"/>
              </a:rPr>
              <a:t>7</a:t>
            </a:r>
            <a:r>
              <a:rPr lang="zh-CN" altLang="zh-CN" sz="1200" kern="1200" dirty="0">
                <a:solidFill>
                  <a:schemeClr val="tx1"/>
                </a:solidFill>
                <a:effectLst/>
                <a:latin typeface="+mn-lt"/>
                <a:ea typeface="+mn-ea"/>
                <a:cs typeface="+mn-cs"/>
              </a:rPr>
              <a:t>、下载器通知引擎已经下载完成；</a:t>
            </a:r>
          </a:p>
          <a:p>
            <a:r>
              <a:rPr lang="en-US" altLang="zh-CN" sz="1200" kern="1200" dirty="0">
                <a:solidFill>
                  <a:schemeClr val="tx1"/>
                </a:solidFill>
                <a:effectLst/>
                <a:latin typeface="+mn-lt"/>
                <a:ea typeface="+mn-ea"/>
                <a:cs typeface="+mn-cs"/>
              </a:rPr>
              <a:t>8</a:t>
            </a:r>
            <a:r>
              <a:rPr lang="zh-CN" altLang="zh-CN" sz="1200" kern="1200" dirty="0">
                <a:solidFill>
                  <a:schemeClr val="tx1"/>
                </a:solidFill>
                <a:effectLst/>
                <a:latin typeface="+mn-lt"/>
                <a:ea typeface="+mn-ea"/>
                <a:cs typeface="+mn-cs"/>
              </a:rPr>
              <a:t>、引擎将</a:t>
            </a:r>
            <a:r>
              <a:rPr lang="en-US" altLang="zh-CN" sz="1200" kern="1200" dirty="0">
                <a:solidFill>
                  <a:schemeClr val="tx1"/>
                </a:solidFill>
                <a:effectLst/>
                <a:latin typeface="+mn-lt"/>
                <a:ea typeface="+mn-ea"/>
                <a:cs typeface="+mn-cs"/>
              </a:rPr>
              <a:t>response</a:t>
            </a:r>
            <a:r>
              <a:rPr lang="zh-CN" altLang="zh-CN" sz="1200" kern="1200" dirty="0">
                <a:solidFill>
                  <a:schemeClr val="tx1"/>
                </a:solidFill>
                <a:effectLst/>
                <a:latin typeface="+mn-lt"/>
                <a:ea typeface="+mn-ea"/>
                <a:cs typeface="+mn-cs"/>
              </a:rPr>
              <a:t>发给</a:t>
            </a:r>
            <a:r>
              <a:rPr lang="en-US" altLang="zh-CN" sz="1200" kern="1200" dirty="0">
                <a:solidFill>
                  <a:schemeClr val="tx1"/>
                </a:solidFill>
                <a:effectLst/>
                <a:latin typeface="+mn-lt"/>
                <a:ea typeface="+mn-ea"/>
                <a:cs typeface="+mn-cs"/>
              </a:rPr>
              <a:t>spider</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spider</a:t>
            </a:r>
            <a:r>
              <a:rPr lang="zh-CN" altLang="zh-CN" sz="1200" kern="1200" dirty="0">
                <a:solidFill>
                  <a:schemeClr val="tx1"/>
                </a:solidFill>
                <a:effectLst/>
                <a:latin typeface="+mn-lt"/>
                <a:ea typeface="+mn-ea"/>
                <a:cs typeface="+mn-cs"/>
              </a:rPr>
              <a:t>解析数据、提取</a:t>
            </a:r>
            <a:r>
              <a:rPr lang="en-US" altLang="zh-CN" sz="1200" kern="1200" dirty="0">
                <a:solidFill>
                  <a:schemeClr val="tx1"/>
                </a:solidFill>
                <a:effectLst/>
                <a:latin typeface="+mn-lt"/>
                <a:ea typeface="+mn-ea"/>
                <a:cs typeface="+mn-cs"/>
              </a:rPr>
              <a:t>item</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spider</a:t>
            </a:r>
            <a:r>
              <a:rPr lang="zh-CN" altLang="zh-CN" sz="1200" kern="1200" dirty="0">
                <a:solidFill>
                  <a:schemeClr val="tx1"/>
                </a:solidFill>
                <a:effectLst/>
                <a:latin typeface="+mn-lt"/>
                <a:ea typeface="+mn-ea"/>
                <a:cs typeface="+mn-cs"/>
              </a:rPr>
              <a:t>将获取到的数据给到引擎，并通知引擎把新的</a:t>
            </a:r>
            <a:r>
              <a:rPr lang="en-US" altLang="zh-CN" sz="1200" kern="1200" dirty="0" err="1">
                <a:solidFill>
                  <a:schemeClr val="tx1"/>
                </a:solidFill>
                <a:effectLst/>
                <a:latin typeface="+mn-lt"/>
                <a:ea typeface="+mn-ea"/>
                <a:cs typeface="+mn-cs"/>
              </a:rPr>
              <a:t>url</a:t>
            </a:r>
            <a:r>
              <a:rPr lang="zh-CN" altLang="zh-CN" sz="1200" kern="1200" dirty="0">
                <a:solidFill>
                  <a:schemeClr val="tx1"/>
                </a:solidFill>
                <a:effectLst/>
                <a:latin typeface="+mn-lt"/>
                <a:ea typeface="+mn-ea"/>
                <a:cs typeface="+mn-cs"/>
              </a:rPr>
              <a:t>给到调度器进入队列，同时把</a:t>
            </a:r>
            <a:r>
              <a:rPr lang="en-US" altLang="zh-CN" sz="1200" kern="1200" dirty="0">
                <a:solidFill>
                  <a:schemeClr val="tx1"/>
                </a:solidFill>
                <a:effectLst/>
                <a:latin typeface="+mn-lt"/>
                <a:ea typeface="+mn-ea"/>
                <a:cs typeface="+mn-cs"/>
              </a:rPr>
              <a:t>item</a:t>
            </a:r>
            <a:r>
              <a:rPr lang="zh-CN" altLang="zh-CN" sz="1200" kern="1200" dirty="0">
                <a:solidFill>
                  <a:schemeClr val="tx1"/>
                </a:solidFill>
                <a:effectLst/>
                <a:latin typeface="+mn-lt"/>
                <a:ea typeface="+mn-ea"/>
                <a:cs typeface="+mn-cs"/>
              </a:rPr>
              <a:t>数据发送给</a:t>
            </a:r>
            <a:r>
              <a:rPr lang="en-US" altLang="zh-CN" sz="1200" kern="1200" dirty="0">
                <a:solidFill>
                  <a:schemeClr val="tx1"/>
                </a:solidFill>
                <a:effectLst/>
                <a:latin typeface="+mn-lt"/>
                <a:ea typeface="+mn-ea"/>
                <a:cs typeface="+mn-cs"/>
              </a:rPr>
              <a:t>Item Pipelines</a:t>
            </a:r>
            <a:r>
              <a:rPr lang="zh-CN" altLang="zh-CN" sz="1200" kern="1200" dirty="0">
                <a:solidFill>
                  <a:schemeClr val="tx1"/>
                </a:solidFill>
                <a:effectLst/>
                <a:latin typeface="+mn-lt"/>
                <a:ea typeface="+mn-ea"/>
                <a:cs typeface="+mn-cs"/>
              </a:rPr>
              <a:t>进行保存；</a:t>
            </a:r>
          </a:p>
          <a:p>
            <a:r>
              <a:rPr lang="en-US" altLang="zh-CN" sz="1200" kern="1200" dirty="0">
                <a:solidFill>
                  <a:schemeClr val="tx1"/>
                </a:solidFill>
                <a:effectLst/>
                <a:latin typeface="+mn-lt"/>
                <a:ea typeface="+mn-ea"/>
                <a:cs typeface="+mn-cs"/>
              </a:rPr>
              <a:t>10</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Item Pipelines</a:t>
            </a:r>
            <a:r>
              <a:rPr lang="zh-CN" altLang="zh-CN" sz="1200" kern="1200" dirty="0">
                <a:solidFill>
                  <a:schemeClr val="tx1"/>
                </a:solidFill>
                <a:effectLst/>
                <a:latin typeface="+mn-lt"/>
                <a:ea typeface="+mn-ea"/>
                <a:cs typeface="+mn-cs"/>
              </a:rPr>
              <a:t>将提取到的数据加工并保存</a:t>
            </a:r>
            <a:r>
              <a:rPr lang="zh-CN" altLang="en-US" sz="1200" kern="1200" dirty="0">
                <a:solidFill>
                  <a:schemeClr val="tx1"/>
                </a:solidFill>
                <a:effectLst/>
                <a:latin typeface="+mn-lt"/>
                <a:ea typeface="+mn-ea"/>
                <a:cs typeface="+mn-cs"/>
              </a:rPr>
              <a:t>到数据库或者文件中</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11</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保存完毕后通知引擎进行下一个</a:t>
            </a:r>
            <a:r>
              <a:rPr lang="en-US" altLang="zh-CN" sz="1200" kern="1200" dirty="0" err="1">
                <a:solidFill>
                  <a:schemeClr val="tx1"/>
                </a:solidFill>
                <a:effectLst/>
                <a:latin typeface="+mn-lt"/>
                <a:ea typeface="+mn-ea"/>
                <a:cs typeface="+mn-cs"/>
              </a:rPr>
              <a:t>url</a:t>
            </a:r>
            <a:r>
              <a:rPr lang="zh-CN" altLang="zh-CN" sz="1200" kern="1200" dirty="0">
                <a:solidFill>
                  <a:schemeClr val="tx1"/>
                </a:solidFill>
                <a:effectLst/>
                <a:latin typeface="+mn-lt"/>
                <a:ea typeface="+mn-ea"/>
                <a:cs typeface="+mn-cs"/>
              </a:rPr>
              <a:t>的提取；</a:t>
            </a:r>
          </a:p>
          <a:p>
            <a:r>
              <a:rPr lang="en-US" altLang="zh-CN" sz="1200" kern="1200" dirty="0">
                <a:solidFill>
                  <a:schemeClr val="tx1"/>
                </a:solidFill>
                <a:effectLst/>
                <a:latin typeface="+mn-lt"/>
                <a:ea typeface="+mn-ea"/>
                <a:cs typeface="+mn-cs"/>
              </a:rPr>
              <a:t>12</a:t>
            </a:r>
            <a:r>
              <a:rPr lang="zh-CN" altLang="zh-CN" sz="1200" kern="1200" dirty="0">
                <a:solidFill>
                  <a:schemeClr val="tx1"/>
                </a:solidFill>
                <a:effectLst/>
                <a:latin typeface="+mn-lt"/>
                <a:ea typeface="+mn-ea"/>
                <a:cs typeface="+mn-cs"/>
              </a:rPr>
              <a:t>、循环</a:t>
            </a:r>
            <a:r>
              <a:rPr lang="en-US" altLang="zh-CN" sz="1200" kern="1200" dirty="0">
                <a:solidFill>
                  <a:schemeClr val="tx1"/>
                </a:solidFill>
                <a:effectLst/>
                <a:latin typeface="+mn-lt"/>
                <a:ea typeface="+mn-ea"/>
                <a:cs typeface="+mn-cs"/>
              </a:rPr>
              <a:t>1-11</a:t>
            </a:r>
            <a:r>
              <a:rPr lang="zh-CN" altLang="zh-CN" sz="1200" kern="1200" dirty="0">
                <a:solidFill>
                  <a:schemeClr val="tx1"/>
                </a:solidFill>
                <a:effectLst/>
                <a:latin typeface="+mn-lt"/>
                <a:ea typeface="+mn-ea"/>
                <a:cs typeface="+mn-cs"/>
              </a:rPr>
              <a:t>步，直到调度器中没有新的</a:t>
            </a:r>
            <a:r>
              <a:rPr lang="en-US" altLang="zh-CN" sz="1200" kern="1200" dirty="0" err="1">
                <a:solidFill>
                  <a:schemeClr val="tx1"/>
                </a:solidFill>
                <a:effectLst/>
                <a:latin typeface="+mn-lt"/>
                <a:ea typeface="+mn-ea"/>
                <a:cs typeface="+mn-cs"/>
              </a:rPr>
              <a:t>url</a:t>
            </a:r>
            <a:r>
              <a:rPr lang="zh-CN" altLang="zh-CN" sz="1200" kern="1200" dirty="0">
                <a:solidFill>
                  <a:schemeClr val="tx1"/>
                </a:solidFill>
                <a:effectLst/>
                <a:latin typeface="+mn-lt"/>
                <a:ea typeface="+mn-ea"/>
                <a:cs typeface="+mn-cs"/>
              </a:rPr>
              <a:t>，结束整个过程。</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6BD6FB5-D58A-4A5F-85AA-AD0FD4637F3A}"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684222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一个网页的基本结构</a:t>
            </a:r>
          </a:p>
        </p:txBody>
      </p:sp>
      <p:sp>
        <p:nvSpPr>
          <p:cNvPr id="4" name="灯片编号占位符 3"/>
          <p:cNvSpPr>
            <a:spLocks noGrp="1"/>
          </p:cNvSpPr>
          <p:nvPr>
            <p:ph type="sldNum" sz="quarter" idx="5"/>
          </p:nvPr>
        </p:nvSpPr>
        <p:spPr/>
        <p:txBody>
          <a:bodyPr/>
          <a:lstStyle/>
          <a:p>
            <a:fld id="{1D5DB9A1-9272-476B-AA33-95EADFCDB253}" type="slidenum">
              <a:rPr lang="zh-CN" altLang="en-US" smtClean="0"/>
              <a:t>40</a:t>
            </a:fld>
            <a:endParaRPr lang="zh-CN" altLang="en-US"/>
          </a:p>
        </p:txBody>
      </p:sp>
    </p:spTree>
    <p:extLst>
      <p:ext uri="{BB962C8B-B14F-4D97-AF65-F5344CB8AC3E}">
        <p14:creationId xmlns:p14="http://schemas.microsoft.com/office/powerpoint/2010/main" val="3250220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yield</a:t>
            </a:r>
            <a:r>
              <a:rPr lang="zh-CN" altLang="en-US" dirty="0"/>
              <a:t>，类似于</a:t>
            </a:r>
            <a:r>
              <a:rPr lang="en-US" altLang="zh-CN" dirty="0"/>
              <a:t>return</a:t>
            </a:r>
            <a:r>
              <a:rPr lang="zh-CN" altLang="en-US" dirty="0"/>
              <a:t>，产生一个生成器的可迭代对象。</a:t>
            </a:r>
            <a:endParaRPr lang="en-US" altLang="zh-CN" dirty="0"/>
          </a:p>
          <a:p>
            <a:r>
              <a:rPr lang="en-US" altLang="zh-CN" dirty="0"/>
              <a:t>Return</a:t>
            </a:r>
            <a:r>
              <a:rPr lang="zh-CN" altLang="en-US" dirty="0"/>
              <a:t>是一次性返回所有的数据，比较占内存。</a:t>
            </a:r>
            <a:endParaRPr lang="en-US" altLang="zh-CN" dirty="0"/>
          </a:p>
          <a:p>
            <a:r>
              <a:rPr lang="en-US" altLang="zh-CN" dirty="0"/>
              <a:t>Yield</a:t>
            </a:r>
            <a:r>
              <a:rPr lang="zh-CN" altLang="en-US" dirty="0"/>
              <a:t>是一个一个分批的返回，占用内存较少。</a:t>
            </a:r>
            <a:endParaRPr lang="en-US" altLang="zh-CN" dirty="0"/>
          </a:p>
          <a:p>
            <a:pPr fontAlgn="base"/>
            <a:endParaRPr lang="en-US" altLang="zh-CN" sz="1200" b="0" i="0" kern="1200">
              <a:solidFill>
                <a:schemeClr val="tx1"/>
              </a:solidFill>
              <a:effectLst/>
              <a:latin typeface="+mn-lt"/>
              <a:ea typeface="+mn-ea"/>
              <a:cs typeface="+mn-cs"/>
            </a:endParaRPr>
          </a:p>
          <a:p>
            <a:pPr fontAlgn="base"/>
            <a:r>
              <a:rPr lang="zh-CN" altLang="en-US" sz="1200" b="0" i="0" kern="1200">
                <a:solidFill>
                  <a:schemeClr val="tx1"/>
                </a:solidFill>
                <a:effectLst/>
                <a:latin typeface="+mn-lt"/>
                <a:ea typeface="+mn-ea"/>
                <a:cs typeface="+mn-cs"/>
              </a:rPr>
              <a:t>一</a:t>
            </a:r>
            <a:r>
              <a:rPr lang="zh-CN" altLang="en-US" sz="1200" b="0" i="0" kern="1200" dirty="0">
                <a:solidFill>
                  <a:schemeClr val="tx1"/>
                </a:solidFill>
                <a:effectLst/>
                <a:latin typeface="+mn-lt"/>
                <a:ea typeface="+mn-ea"/>
                <a:cs typeface="+mn-cs"/>
              </a:rPr>
              <a:t>个带有 </a:t>
            </a:r>
            <a:r>
              <a:rPr lang="en-US" altLang="zh-CN" sz="1200" b="0" i="0" kern="1200" dirty="0">
                <a:solidFill>
                  <a:schemeClr val="tx1"/>
                </a:solidFill>
                <a:effectLst/>
                <a:latin typeface="+mn-lt"/>
                <a:ea typeface="+mn-ea"/>
                <a:cs typeface="+mn-cs"/>
              </a:rPr>
              <a:t>yield </a:t>
            </a:r>
            <a:r>
              <a:rPr lang="zh-CN" altLang="en-US" sz="1200" b="0" i="0" kern="1200" dirty="0">
                <a:solidFill>
                  <a:schemeClr val="tx1"/>
                </a:solidFill>
                <a:effectLst/>
                <a:latin typeface="+mn-lt"/>
                <a:ea typeface="+mn-ea"/>
                <a:cs typeface="+mn-cs"/>
              </a:rPr>
              <a:t>的函数就是一个 </a:t>
            </a:r>
            <a:r>
              <a:rPr lang="en-US" altLang="zh-CN" sz="1200" b="0" i="0" kern="1200" dirty="0">
                <a:solidFill>
                  <a:schemeClr val="tx1"/>
                </a:solidFill>
                <a:effectLst/>
                <a:latin typeface="+mn-lt"/>
                <a:ea typeface="+mn-ea"/>
                <a:cs typeface="+mn-cs"/>
              </a:rPr>
              <a:t>generator</a:t>
            </a:r>
            <a:r>
              <a:rPr lang="zh-CN" altLang="en-US" sz="1200" b="0" i="0" kern="1200" dirty="0">
                <a:solidFill>
                  <a:schemeClr val="tx1"/>
                </a:solidFill>
                <a:effectLst/>
                <a:latin typeface="+mn-lt"/>
                <a:ea typeface="+mn-ea"/>
                <a:cs typeface="+mn-cs"/>
              </a:rPr>
              <a:t>，它和普通函数不同，生成一个 </a:t>
            </a:r>
            <a:r>
              <a:rPr lang="en-US" altLang="zh-CN" sz="1200" b="0" i="0" kern="1200" dirty="0">
                <a:solidFill>
                  <a:schemeClr val="tx1"/>
                </a:solidFill>
                <a:effectLst/>
                <a:latin typeface="+mn-lt"/>
                <a:ea typeface="+mn-ea"/>
                <a:cs typeface="+mn-cs"/>
              </a:rPr>
              <a:t>generator </a:t>
            </a:r>
            <a:r>
              <a:rPr lang="zh-CN" altLang="en-US" sz="1200" b="0" i="0" kern="1200" dirty="0">
                <a:solidFill>
                  <a:schemeClr val="tx1"/>
                </a:solidFill>
                <a:effectLst/>
                <a:latin typeface="+mn-lt"/>
                <a:ea typeface="+mn-ea"/>
                <a:cs typeface="+mn-cs"/>
              </a:rPr>
              <a:t>看起来像函数调用，但不会执行任何函数代码，直到对其调用 </a:t>
            </a:r>
            <a:r>
              <a:rPr lang="en-US" altLang="zh-CN" sz="1200" b="0" i="0" kern="1200" dirty="0">
                <a:solidFill>
                  <a:schemeClr val="tx1"/>
                </a:solidFill>
                <a:effectLst/>
                <a:latin typeface="+mn-lt"/>
                <a:ea typeface="+mn-ea"/>
                <a:cs typeface="+mn-cs"/>
              </a:rPr>
              <a:t>next()</a:t>
            </a:r>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for </a:t>
            </a:r>
            <a:r>
              <a:rPr lang="zh-CN" altLang="en-US" sz="1200" b="0" i="0" kern="1200" dirty="0">
                <a:solidFill>
                  <a:schemeClr val="tx1"/>
                </a:solidFill>
                <a:effectLst/>
                <a:latin typeface="+mn-lt"/>
                <a:ea typeface="+mn-ea"/>
                <a:cs typeface="+mn-cs"/>
              </a:rPr>
              <a:t>循环中会自动调用 </a:t>
            </a:r>
            <a:r>
              <a:rPr lang="en-US" altLang="zh-CN" sz="1200" b="0" i="0" kern="1200" dirty="0">
                <a:solidFill>
                  <a:schemeClr val="tx1"/>
                </a:solidFill>
                <a:effectLst/>
                <a:latin typeface="+mn-lt"/>
                <a:ea typeface="+mn-ea"/>
                <a:cs typeface="+mn-cs"/>
              </a:rPr>
              <a:t>next()</a:t>
            </a:r>
            <a:r>
              <a:rPr lang="zh-CN" altLang="en-US" sz="1200" b="0" i="0" kern="1200" dirty="0">
                <a:solidFill>
                  <a:schemeClr val="tx1"/>
                </a:solidFill>
                <a:effectLst/>
                <a:latin typeface="+mn-lt"/>
                <a:ea typeface="+mn-ea"/>
                <a:cs typeface="+mn-cs"/>
              </a:rPr>
              <a:t>）才开始执行。虽然执行流程仍按函数的流程执行，但每执行到一个 </a:t>
            </a:r>
            <a:r>
              <a:rPr lang="en-US" altLang="zh-CN" sz="1200" b="0" i="0" kern="1200" dirty="0">
                <a:solidFill>
                  <a:schemeClr val="tx1"/>
                </a:solidFill>
                <a:effectLst/>
                <a:latin typeface="+mn-lt"/>
                <a:ea typeface="+mn-ea"/>
                <a:cs typeface="+mn-cs"/>
              </a:rPr>
              <a:t>yield </a:t>
            </a:r>
            <a:r>
              <a:rPr lang="zh-CN" altLang="en-US" sz="1200" b="0" i="0" kern="1200" dirty="0">
                <a:solidFill>
                  <a:schemeClr val="tx1"/>
                </a:solidFill>
                <a:effectLst/>
                <a:latin typeface="+mn-lt"/>
                <a:ea typeface="+mn-ea"/>
                <a:cs typeface="+mn-cs"/>
              </a:rPr>
              <a:t>语句就会中断，并返回一个迭代值，下次执行时从 </a:t>
            </a:r>
            <a:r>
              <a:rPr lang="en-US" altLang="zh-CN" sz="1200" b="0" i="0" kern="1200" dirty="0">
                <a:solidFill>
                  <a:schemeClr val="tx1"/>
                </a:solidFill>
                <a:effectLst/>
                <a:latin typeface="+mn-lt"/>
                <a:ea typeface="+mn-ea"/>
                <a:cs typeface="+mn-cs"/>
              </a:rPr>
              <a:t>yield </a:t>
            </a:r>
            <a:r>
              <a:rPr lang="zh-CN" altLang="en-US" sz="1200" b="0" i="0" kern="1200" dirty="0">
                <a:solidFill>
                  <a:schemeClr val="tx1"/>
                </a:solidFill>
                <a:effectLst/>
                <a:latin typeface="+mn-lt"/>
                <a:ea typeface="+mn-ea"/>
                <a:cs typeface="+mn-cs"/>
              </a:rPr>
              <a:t>的下一个语句继续执行。看起来就好像一个函数在正常执行的过程中被 </a:t>
            </a:r>
            <a:r>
              <a:rPr lang="en-US" altLang="zh-CN" sz="1200" b="0" i="0" kern="1200" dirty="0">
                <a:solidFill>
                  <a:schemeClr val="tx1"/>
                </a:solidFill>
                <a:effectLst/>
                <a:latin typeface="+mn-lt"/>
                <a:ea typeface="+mn-ea"/>
                <a:cs typeface="+mn-cs"/>
              </a:rPr>
              <a:t>yield </a:t>
            </a:r>
            <a:r>
              <a:rPr lang="zh-CN" altLang="en-US" sz="1200" b="0" i="0" kern="1200" dirty="0">
                <a:solidFill>
                  <a:schemeClr val="tx1"/>
                </a:solidFill>
                <a:effectLst/>
                <a:latin typeface="+mn-lt"/>
                <a:ea typeface="+mn-ea"/>
                <a:cs typeface="+mn-cs"/>
              </a:rPr>
              <a:t>中断了数次，每次中断都会通过 </a:t>
            </a:r>
            <a:r>
              <a:rPr lang="en-US" altLang="zh-CN" sz="1200" b="0" i="0" kern="1200" dirty="0">
                <a:solidFill>
                  <a:schemeClr val="tx1"/>
                </a:solidFill>
                <a:effectLst/>
                <a:latin typeface="+mn-lt"/>
                <a:ea typeface="+mn-ea"/>
                <a:cs typeface="+mn-cs"/>
              </a:rPr>
              <a:t>yield </a:t>
            </a:r>
            <a:r>
              <a:rPr lang="zh-CN" altLang="en-US" sz="1200" b="0" i="0" kern="1200" dirty="0">
                <a:solidFill>
                  <a:schemeClr val="tx1"/>
                </a:solidFill>
                <a:effectLst/>
                <a:latin typeface="+mn-lt"/>
                <a:ea typeface="+mn-ea"/>
                <a:cs typeface="+mn-cs"/>
              </a:rPr>
              <a:t>返回当前的迭代值。</a:t>
            </a:r>
          </a:p>
          <a:p>
            <a:pPr fontAlgn="base"/>
            <a:r>
              <a:rPr lang="en-US" altLang="zh-CN" sz="1200" b="0" i="0" kern="1200" dirty="0">
                <a:solidFill>
                  <a:schemeClr val="tx1"/>
                </a:solidFill>
                <a:effectLst/>
                <a:latin typeface="+mn-lt"/>
                <a:ea typeface="+mn-ea"/>
                <a:cs typeface="+mn-cs"/>
              </a:rPr>
              <a:t>yield </a:t>
            </a:r>
            <a:r>
              <a:rPr lang="zh-CN" altLang="en-US" sz="1200" b="0" i="0" kern="1200" dirty="0">
                <a:solidFill>
                  <a:schemeClr val="tx1"/>
                </a:solidFill>
                <a:effectLst/>
                <a:latin typeface="+mn-lt"/>
                <a:ea typeface="+mn-ea"/>
                <a:cs typeface="+mn-cs"/>
              </a:rPr>
              <a:t>的好处是显而易见的，把一个函数改写为一个 </a:t>
            </a:r>
            <a:r>
              <a:rPr lang="en-US" altLang="zh-CN" sz="1200" b="0" i="0" kern="1200" dirty="0">
                <a:solidFill>
                  <a:schemeClr val="tx1"/>
                </a:solidFill>
                <a:effectLst/>
                <a:latin typeface="+mn-lt"/>
                <a:ea typeface="+mn-ea"/>
                <a:cs typeface="+mn-cs"/>
              </a:rPr>
              <a:t>generator </a:t>
            </a:r>
            <a:r>
              <a:rPr lang="zh-CN" altLang="en-US" sz="1200" b="0" i="0" kern="1200" dirty="0">
                <a:solidFill>
                  <a:schemeClr val="tx1"/>
                </a:solidFill>
                <a:effectLst/>
                <a:latin typeface="+mn-lt"/>
                <a:ea typeface="+mn-ea"/>
                <a:cs typeface="+mn-cs"/>
              </a:rPr>
              <a:t>就获得了迭代能力，比起用类的实例保存状态来计算下一个 </a:t>
            </a:r>
            <a:r>
              <a:rPr lang="en-US" altLang="zh-CN" sz="1200" b="0" i="0" kern="1200" dirty="0">
                <a:solidFill>
                  <a:schemeClr val="tx1"/>
                </a:solidFill>
                <a:effectLst/>
                <a:latin typeface="+mn-lt"/>
                <a:ea typeface="+mn-ea"/>
                <a:cs typeface="+mn-cs"/>
              </a:rPr>
              <a:t>next() </a:t>
            </a:r>
            <a:r>
              <a:rPr lang="zh-CN" altLang="en-US" sz="1200" b="0" i="0" kern="1200" dirty="0">
                <a:solidFill>
                  <a:schemeClr val="tx1"/>
                </a:solidFill>
                <a:effectLst/>
                <a:latin typeface="+mn-lt"/>
                <a:ea typeface="+mn-ea"/>
                <a:cs typeface="+mn-cs"/>
              </a:rPr>
              <a:t>的值，不仅代码简洁，而且执行流程异常清晰。</a:t>
            </a:r>
          </a:p>
          <a:p>
            <a:endParaRPr lang="zh-CN" altLang="en-US" dirty="0"/>
          </a:p>
        </p:txBody>
      </p:sp>
      <p:sp>
        <p:nvSpPr>
          <p:cNvPr id="4" name="灯片编号占位符 3"/>
          <p:cNvSpPr>
            <a:spLocks noGrp="1"/>
          </p:cNvSpPr>
          <p:nvPr>
            <p:ph type="sldNum" sz="quarter" idx="5"/>
          </p:nvPr>
        </p:nvSpPr>
        <p:spPr/>
        <p:txBody>
          <a:bodyPr/>
          <a:lstStyle/>
          <a:p>
            <a:fld id="{1D5DB9A1-9272-476B-AA33-95EADFCDB253}" type="slidenum">
              <a:rPr lang="zh-CN" altLang="en-US" smtClean="0"/>
              <a:t>42</a:t>
            </a:fld>
            <a:endParaRPr lang="zh-CN" altLang="en-US"/>
          </a:p>
        </p:txBody>
      </p:sp>
    </p:spTree>
    <p:extLst>
      <p:ext uri="{BB962C8B-B14F-4D97-AF65-F5344CB8AC3E}">
        <p14:creationId xmlns:p14="http://schemas.microsoft.com/office/powerpoint/2010/main" val="275597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DAECC53-9E42-40F4-ABE1-F07A3EEA35A9}" type="slidenum">
              <a:rPr lang="zh-CN" altLang="en-US" smtClean="0"/>
              <a:t>44</a:t>
            </a:fld>
            <a:endParaRPr lang="zh-CN" altLang="en-US"/>
          </a:p>
        </p:txBody>
      </p:sp>
    </p:spTree>
    <p:extLst>
      <p:ext uri="{BB962C8B-B14F-4D97-AF65-F5344CB8AC3E}">
        <p14:creationId xmlns:p14="http://schemas.microsoft.com/office/powerpoint/2010/main" val="383764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4.</a:t>
            </a:r>
            <a:r>
              <a:rPr lang="zh-CN" altLang="zh-CN" sz="1200" kern="1200" dirty="0">
                <a:solidFill>
                  <a:schemeClr val="tx1"/>
                </a:solidFill>
                <a:effectLst/>
                <a:latin typeface="+mn-lt"/>
                <a:ea typeface="+mn-ea"/>
                <a:cs typeface="+mn-cs"/>
              </a:rPr>
              <a:t>我们现在每天都要上网，从网站上看到的信息，其实全部都是用</a:t>
            </a:r>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语言编写的。用</a:t>
            </a:r>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编写的超文本文档称为</a:t>
            </a:r>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文档，它能独立于各种操作系统平台</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如</a:t>
            </a:r>
            <a:r>
              <a:rPr lang="en-US" altLang="zh-CN" sz="1200" kern="1200" dirty="0">
                <a:solidFill>
                  <a:schemeClr val="tx1"/>
                </a:solidFill>
                <a:effectLst/>
                <a:latin typeface="+mn-lt"/>
                <a:ea typeface="+mn-ea"/>
                <a:cs typeface="+mn-cs"/>
              </a:rPr>
              <a:t>UNIX</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Windows</a:t>
            </a:r>
            <a:r>
              <a:rPr lang="zh-CN" altLang="zh-CN" sz="1200" kern="1200" dirty="0">
                <a:solidFill>
                  <a:schemeClr val="tx1"/>
                </a:solidFill>
                <a:effectLst/>
                <a:latin typeface="+mn-lt"/>
                <a:ea typeface="+mn-ea"/>
                <a:cs typeface="+mn-cs"/>
              </a:rPr>
              <a:t>等</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语言，将所需要表达的信息按某种规则写成</a:t>
            </a:r>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文件，通过专用的浏览器来识别，并将这些</a:t>
            </a:r>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文件“翻译”成可以识别的信息，即现在所见到的网页。</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也是一种规范，一种</a:t>
            </a:r>
            <a:r>
              <a:rPr lang="en-US" altLang="zh-CN" sz="1200" u="sng" kern="1200" dirty="0" err="1">
                <a:solidFill>
                  <a:schemeClr val="tx1"/>
                </a:solidFill>
                <a:effectLst/>
                <a:latin typeface="+mn-lt"/>
                <a:ea typeface="+mn-ea"/>
                <a:cs typeface="+mn-cs"/>
                <a:hlinkClick r:id="rId3"/>
              </a:rPr>
              <a:t>标准</a:t>
            </a:r>
            <a:r>
              <a:rPr lang="zh-CN" altLang="zh-CN" sz="1200" kern="1200" dirty="0">
                <a:solidFill>
                  <a:schemeClr val="tx1"/>
                </a:solidFill>
                <a:effectLst/>
                <a:latin typeface="+mn-lt"/>
                <a:ea typeface="+mn-ea"/>
                <a:cs typeface="+mn-cs"/>
              </a:rPr>
              <a:t>，它通过标记符号来标记要显示的网页中的各个部分。网页文件本身是一种</a:t>
            </a:r>
            <a:r>
              <a:rPr lang="en-US" altLang="zh-CN" sz="1200" u="sng" kern="1200" dirty="0" err="1">
                <a:solidFill>
                  <a:schemeClr val="tx1"/>
                </a:solidFill>
                <a:effectLst/>
                <a:latin typeface="+mn-lt"/>
                <a:ea typeface="+mn-ea"/>
                <a:cs typeface="+mn-cs"/>
                <a:hlinkClick r:id="rId4"/>
              </a:rPr>
              <a:t>文本文件</a:t>
            </a:r>
            <a:r>
              <a:rPr lang="zh-CN" altLang="zh-CN" sz="1200" kern="1200" dirty="0">
                <a:solidFill>
                  <a:schemeClr val="tx1"/>
                </a:solidFill>
                <a:effectLst/>
                <a:latin typeface="+mn-lt"/>
                <a:ea typeface="+mn-ea"/>
                <a:cs typeface="+mn-cs"/>
              </a:rPr>
              <a:t>，通过在文本文件中添加标记符，可以告诉浏览器如何显示其中的内容（如：文字如何处理，画面如何安排，图片如何显示等）。</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文本是由</a:t>
            </a:r>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命令组成的描述性文本，</a:t>
            </a:r>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命令可以说明文字，图形、动画、声音、表格、链接等。</a:t>
            </a:r>
          </a:p>
          <a:p>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D5DB9A1-9272-476B-AA33-95EADFCDB253}" type="slidenum">
              <a:rPr lang="zh-CN" altLang="en-US" smtClean="0"/>
              <a:t>4</a:t>
            </a:fld>
            <a:endParaRPr lang="zh-CN" altLang="en-US"/>
          </a:p>
        </p:txBody>
      </p:sp>
    </p:spTree>
    <p:extLst>
      <p:ext uri="{BB962C8B-B14F-4D97-AF65-F5344CB8AC3E}">
        <p14:creationId xmlns:p14="http://schemas.microsoft.com/office/powerpoint/2010/main" val="2746846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直接运行</a:t>
            </a:r>
            <a:r>
              <a:rPr lang="en-US" altLang="zh-CN" dirty="0"/>
              <a:t>begin</a:t>
            </a:r>
            <a:r>
              <a:rPr lang="zh-CN" altLang="en-US" dirty="0"/>
              <a:t>也行</a:t>
            </a:r>
          </a:p>
        </p:txBody>
      </p:sp>
      <p:sp>
        <p:nvSpPr>
          <p:cNvPr id="4" name="灯片编号占位符 3"/>
          <p:cNvSpPr>
            <a:spLocks noGrp="1"/>
          </p:cNvSpPr>
          <p:nvPr>
            <p:ph type="sldNum" sz="quarter" idx="5"/>
          </p:nvPr>
        </p:nvSpPr>
        <p:spPr/>
        <p:txBody>
          <a:bodyPr/>
          <a:lstStyle/>
          <a:p>
            <a:fld id="{EDAECC53-9E42-40F4-ABE1-F07A3EEA35A9}" type="slidenum">
              <a:rPr lang="zh-CN" altLang="en-US" smtClean="0"/>
              <a:t>45</a:t>
            </a:fld>
            <a:endParaRPr lang="zh-CN" altLang="en-US"/>
          </a:p>
        </p:txBody>
      </p:sp>
    </p:spTree>
    <p:extLst>
      <p:ext uri="{BB962C8B-B14F-4D97-AF65-F5344CB8AC3E}">
        <p14:creationId xmlns:p14="http://schemas.microsoft.com/office/powerpoint/2010/main" val="2989100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定位</a:t>
            </a:r>
            <a:endParaRPr lang="en-US" altLang="zh-CN" dirty="0"/>
          </a:p>
          <a:p>
            <a:r>
              <a:rPr lang="en-US" altLang="zh-CN" dirty="0"/>
              <a:t>2.</a:t>
            </a:r>
            <a:r>
              <a:rPr lang="zh-CN" altLang="en-US" dirty="0"/>
              <a:t>处理多页抓取</a:t>
            </a:r>
            <a:endParaRPr lang="en-US" altLang="zh-CN" dirty="0"/>
          </a:p>
          <a:p>
            <a:endParaRPr lang="en-US" altLang="zh-CN" dirty="0"/>
          </a:p>
          <a:p>
            <a:r>
              <a:rPr lang="zh-CN" altLang="en-US" dirty="0"/>
              <a:t>具体在程序中进行演示</a:t>
            </a:r>
          </a:p>
        </p:txBody>
      </p:sp>
      <p:sp>
        <p:nvSpPr>
          <p:cNvPr id="4" name="灯片编号占位符 3"/>
          <p:cNvSpPr>
            <a:spLocks noGrp="1"/>
          </p:cNvSpPr>
          <p:nvPr>
            <p:ph type="sldNum" sz="quarter" idx="5"/>
          </p:nvPr>
        </p:nvSpPr>
        <p:spPr/>
        <p:txBody>
          <a:bodyPr/>
          <a:lstStyle/>
          <a:p>
            <a:fld id="{EDAECC53-9E42-40F4-ABE1-F07A3EEA35A9}" type="slidenum">
              <a:rPr lang="zh-CN" altLang="en-US" smtClean="0"/>
              <a:t>49</a:t>
            </a:fld>
            <a:endParaRPr lang="zh-CN" altLang="en-US"/>
          </a:p>
        </p:txBody>
      </p:sp>
    </p:spTree>
    <p:extLst>
      <p:ext uri="{BB962C8B-B14F-4D97-AF65-F5344CB8AC3E}">
        <p14:creationId xmlns:p14="http://schemas.microsoft.com/office/powerpoint/2010/main" val="627442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有些网页是静态的，内容是事先生成好的，每个人来访问时，内容几乎都是一样的。这种我们叫做门户式的网站，比如新浪、搜狐等传统的门户网站。</a:t>
            </a:r>
            <a:endParaRPr lang="en-US" altLang="zh-CN" dirty="0"/>
          </a:p>
          <a:p>
            <a:endParaRPr lang="en-US" altLang="zh-CN" dirty="0"/>
          </a:p>
          <a:p>
            <a:r>
              <a:rPr lang="zh-CN" altLang="en-US" dirty="0"/>
              <a:t>也有的网页的数据是动态的，根据用户的输入请求来动态的从后台的数据库服务器查询出相关数据，然后再临时组成一个网页发送到用户的浏览器中。头条，动态加载。当然可能会有缓存的机制，来加快页面加载的速度。</a:t>
            </a:r>
            <a:endParaRPr lang="en-US" altLang="zh-CN" dirty="0"/>
          </a:p>
          <a:p>
            <a:endParaRPr lang="en-US" altLang="zh-CN" dirty="0"/>
          </a:p>
          <a:p>
            <a:r>
              <a:rPr lang="zh-CN" altLang="en-US" dirty="0"/>
              <a:t>但无论是哪种形式，最后都要生成</a:t>
            </a:r>
            <a:r>
              <a:rPr lang="en-US" altLang="zh-CN" dirty="0"/>
              <a:t>HTML</a:t>
            </a:r>
            <a:r>
              <a:rPr lang="zh-CN" altLang="en-US" dirty="0"/>
              <a:t>，这样浏览器才能够接收到并经过处理呈现在用户的面前。</a:t>
            </a:r>
          </a:p>
        </p:txBody>
      </p:sp>
      <p:sp>
        <p:nvSpPr>
          <p:cNvPr id="4" name="灯片编号占位符 3"/>
          <p:cNvSpPr>
            <a:spLocks noGrp="1"/>
          </p:cNvSpPr>
          <p:nvPr>
            <p:ph type="sldNum" sz="quarter" idx="5"/>
          </p:nvPr>
        </p:nvSpPr>
        <p:spPr/>
        <p:txBody>
          <a:bodyPr/>
          <a:lstStyle/>
          <a:p>
            <a:fld id="{1D5DB9A1-9272-476B-AA33-95EADFCDB253}" type="slidenum">
              <a:rPr lang="zh-CN" altLang="en-US" smtClean="0"/>
              <a:t>5</a:t>
            </a:fld>
            <a:endParaRPr lang="zh-CN" altLang="en-US"/>
          </a:p>
        </p:txBody>
      </p:sp>
    </p:spTree>
    <p:extLst>
      <p:ext uri="{BB962C8B-B14F-4D97-AF65-F5344CB8AC3E}">
        <p14:creationId xmlns:p14="http://schemas.microsoft.com/office/powerpoint/2010/main" val="3642472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我们来看一个例子，百度的首页。看起来很简单，但实际上要看它的</a:t>
            </a:r>
            <a:r>
              <a:rPr lang="en-US" altLang="zh-CN" dirty="0"/>
              <a:t>HTML</a:t>
            </a:r>
            <a:r>
              <a:rPr lang="zh-CN" altLang="en-US" dirty="0"/>
              <a:t>源代码的话，还是有一点复杂的。</a:t>
            </a:r>
            <a:endParaRPr lang="en-US" altLang="zh-CN" dirty="0"/>
          </a:p>
          <a:p>
            <a:r>
              <a:rPr lang="zh-CN" altLang="en-US" dirty="0"/>
              <a:t>右键演示一下。</a:t>
            </a:r>
            <a:endParaRPr lang="en-US" altLang="zh-CN" dirty="0"/>
          </a:p>
          <a:p>
            <a:r>
              <a:rPr lang="zh-CN" altLang="en-US" dirty="0"/>
              <a:t>再打开</a:t>
            </a:r>
            <a:r>
              <a:rPr lang="en-US" altLang="zh-CN" dirty="0" err="1"/>
              <a:t>sina</a:t>
            </a:r>
            <a:r>
              <a:rPr lang="zh-CN" altLang="en-US" dirty="0"/>
              <a:t>、搜狐、</a:t>
            </a:r>
            <a:r>
              <a:rPr lang="en-US" altLang="zh-CN" dirty="0"/>
              <a:t>B</a:t>
            </a:r>
            <a:r>
              <a:rPr lang="zh-CN" altLang="en-US" dirty="0"/>
              <a:t>站站等</a:t>
            </a:r>
          </a:p>
        </p:txBody>
      </p:sp>
      <p:sp>
        <p:nvSpPr>
          <p:cNvPr id="4" name="灯片编号占位符 3"/>
          <p:cNvSpPr>
            <a:spLocks noGrp="1"/>
          </p:cNvSpPr>
          <p:nvPr>
            <p:ph type="sldNum" sz="quarter" idx="5"/>
          </p:nvPr>
        </p:nvSpPr>
        <p:spPr/>
        <p:txBody>
          <a:bodyPr/>
          <a:lstStyle/>
          <a:p>
            <a:fld id="{1D5DB9A1-9272-476B-AA33-95EADFCDB253}" type="slidenum">
              <a:rPr lang="zh-CN" altLang="en-US" smtClean="0"/>
              <a:t>6</a:t>
            </a:fld>
            <a:endParaRPr lang="zh-CN" altLang="en-US"/>
          </a:p>
        </p:txBody>
      </p:sp>
    </p:spTree>
    <p:extLst>
      <p:ext uri="{BB962C8B-B14F-4D97-AF65-F5344CB8AC3E}">
        <p14:creationId xmlns:p14="http://schemas.microsoft.com/office/powerpoint/2010/main" val="3285117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一个网页的基本结构，见示例百度的首页。</a:t>
            </a:r>
          </a:p>
        </p:txBody>
      </p:sp>
      <p:sp>
        <p:nvSpPr>
          <p:cNvPr id="4" name="灯片编号占位符 3"/>
          <p:cNvSpPr>
            <a:spLocks noGrp="1"/>
          </p:cNvSpPr>
          <p:nvPr>
            <p:ph type="sldNum" sz="quarter" idx="5"/>
          </p:nvPr>
        </p:nvSpPr>
        <p:spPr/>
        <p:txBody>
          <a:bodyPr/>
          <a:lstStyle/>
          <a:p>
            <a:fld id="{1D5DB9A1-9272-476B-AA33-95EADFCDB253}" type="slidenum">
              <a:rPr lang="zh-CN" altLang="en-US" smtClean="0"/>
              <a:t>7</a:t>
            </a:fld>
            <a:endParaRPr lang="zh-CN" altLang="en-US"/>
          </a:p>
        </p:txBody>
      </p:sp>
    </p:spTree>
    <p:extLst>
      <p:ext uri="{BB962C8B-B14F-4D97-AF65-F5344CB8AC3E}">
        <p14:creationId xmlns:p14="http://schemas.microsoft.com/office/powerpoint/2010/main" val="170106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8.HTML</a:t>
            </a:r>
            <a:r>
              <a:rPr lang="zh-CN" altLang="zh-CN" sz="1200" kern="1200" dirty="0">
                <a:solidFill>
                  <a:schemeClr val="tx1"/>
                </a:solidFill>
                <a:effectLst/>
                <a:latin typeface="+mn-lt"/>
                <a:ea typeface="+mn-ea"/>
                <a:cs typeface="+mn-cs"/>
              </a:rPr>
              <a:t>语言中，主要通过各种标签定义网页中的元素内容和格式。常用的有以下这些：我们来看几个具示例网页。</a:t>
            </a:r>
          </a:p>
          <a:p>
            <a:r>
              <a:rPr lang="en-US" altLang="zh-CN" sz="1200" kern="1200" dirty="0">
                <a:solidFill>
                  <a:schemeClr val="tx1"/>
                </a:solidFill>
                <a:effectLst/>
                <a:latin typeface="+mn-lt"/>
                <a:ea typeface="+mn-ea"/>
                <a:cs typeface="+mn-cs"/>
              </a:rPr>
              <a:t>1.htmldemo </a:t>
            </a:r>
            <a:r>
              <a:rPr lang="zh-CN" altLang="zh-CN" sz="1200" kern="1200" dirty="0">
                <a:solidFill>
                  <a:schemeClr val="tx1"/>
                </a:solidFill>
                <a:effectLst/>
                <a:latin typeface="+mn-lt"/>
                <a:ea typeface="+mn-ea"/>
                <a:cs typeface="+mn-cs"/>
              </a:rPr>
              <a:t>最基本的元素介绍</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2.table		</a:t>
            </a:r>
            <a:r>
              <a:rPr lang="zh-CN" altLang="zh-CN" sz="1200" kern="1200" dirty="0">
                <a:solidFill>
                  <a:schemeClr val="tx1"/>
                </a:solidFill>
                <a:effectLst/>
                <a:latin typeface="+mn-lt"/>
                <a:ea typeface="+mn-ea"/>
                <a:cs typeface="+mn-cs"/>
              </a:rPr>
              <a:t>表格内的基本元素</a:t>
            </a:r>
          </a:p>
        </p:txBody>
      </p:sp>
      <p:sp>
        <p:nvSpPr>
          <p:cNvPr id="4" name="灯片编号占位符 3"/>
          <p:cNvSpPr>
            <a:spLocks noGrp="1"/>
          </p:cNvSpPr>
          <p:nvPr>
            <p:ph type="sldNum" sz="quarter" idx="5"/>
          </p:nvPr>
        </p:nvSpPr>
        <p:spPr/>
        <p:txBody>
          <a:bodyPr/>
          <a:lstStyle/>
          <a:p>
            <a:fld id="{1D5DB9A1-9272-476B-AA33-95EADFCDB253}" type="slidenum">
              <a:rPr lang="zh-CN" altLang="en-US" smtClean="0"/>
              <a:t>8</a:t>
            </a:fld>
            <a:endParaRPr lang="zh-CN" altLang="en-US"/>
          </a:p>
        </p:txBody>
      </p:sp>
    </p:spTree>
    <p:extLst>
      <p:ext uri="{BB962C8B-B14F-4D97-AF65-F5344CB8AC3E}">
        <p14:creationId xmlns:p14="http://schemas.microsoft.com/office/powerpoint/2010/main" val="166775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9</a:t>
            </a:r>
            <a:r>
              <a:rPr lang="zh-CN" altLang="zh-CN" sz="1200" kern="1200" dirty="0">
                <a:solidFill>
                  <a:schemeClr val="tx1"/>
                </a:solidFill>
                <a:effectLst/>
                <a:latin typeface="+mn-lt"/>
                <a:ea typeface="+mn-ea"/>
                <a:cs typeface="+mn-cs"/>
              </a:rPr>
              <a:t>、这些都是最基础的</a:t>
            </a:r>
            <a:r>
              <a:rPr lang="en-US" altLang="zh-CN" sz="1200" kern="1200" dirty="0">
                <a:solidFill>
                  <a:schemeClr val="tx1"/>
                </a:solidFill>
                <a:effectLst/>
                <a:latin typeface="+mn-lt"/>
                <a:ea typeface="+mn-ea"/>
                <a:cs typeface="+mn-cs"/>
              </a:rPr>
              <a:t>html</a:t>
            </a:r>
            <a:r>
              <a:rPr lang="zh-CN" altLang="zh-CN" sz="1200" kern="1200" dirty="0">
                <a:solidFill>
                  <a:schemeClr val="tx1"/>
                </a:solidFill>
                <a:effectLst/>
                <a:latin typeface="+mn-lt"/>
                <a:ea typeface="+mn-ea"/>
                <a:cs typeface="+mn-cs"/>
              </a:rPr>
              <a:t>语言规则，在我们现在使用的是</a:t>
            </a:r>
            <a:r>
              <a:rPr lang="en-US" altLang="zh-CN" sz="1200" kern="1200" dirty="0">
                <a:solidFill>
                  <a:schemeClr val="tx1"/>
                </a:solidFill>
                <a:effectLst/>
                <a:latin typeface="+mn-lt"/>
                <a:ea typeface="+mn-ea"/>
                <a:cs typeface="+mn-cs"/>
              </a:rPr>
              <a:t>HTML5</a:t>
            </a:r>
            <a:r>
              <a:rPr lang="zh-CN" altLang="zh-CN" sz="1200" kern="1200" dirty="0">
                <a:solidFill>
                  <a:schemeClr val="tx1"/>
                </a:solidFill>
                <a:effectLst/>
                <a:latin typeface="+mn-lt"/>
                <a:ea typeface="+mn-ea"/>
                <a:cs typeface="+mn-cs"/>
              </a:rPr>
              <a:t>的版本，</a:t>
            </a:r>
            <a:r>
              <a:rPr lang="en-US" altLang="zh-CN" sz="1200" kern="1200" dirty="0">
                <a:solidFill>
                  <a:schemeClr val="tx1"/>
                </a:solidFill>
                <a:effectLst/>
                <a:latin typeface="+mn-lt"/>
                <a:ea typeface="+mn-ea"/>
                <a:cs typeface="+mn-cs"/>
              </a:rPr>
              <a:t>HTML6</a:t>
            </a:r>
            <a:r>
              <a:rPr lang="zh-CN" altLang="zh-CN" sz="1200" kern="1200" dirty="0">
                <a:solidFill>
                  <a:schemeClr val="tx1"/>
                </a:solidFill>
                <a:effectLst/>
                <a:latin typeface="+mn-lt"/>
                <a:ea typeface="+mn-ea"/>
                <a:cs typeface="+mn-cs"/>
              </a:rPr>
              <a:t>还没有正式发布。在新的版本中，使用了很多新的元素。现在大多数网站其实都是采用了</a:t>
            </a:r>
            <a:r>
              <a:rPr lang="en-US" altLang="zh-CN" sz="1200" kern="1200" dirty="0" err="1">
                <a:solidFill>
                  <a:schemeClr val="tx1"/>
                </a:solidFill>
                <a:effectLst/>
                <a:latin typeface="+mn-lt"/>
                <a:ea typeface="+mn-ea"/>
                <a:cs typeface="+mn-cs"/>
              </a:rPr>
              <a:t>div+css</a:t>
            </a:r>
            <a:r>
              <a:rPr lang="zh-CN" altLang="zh-CN" sz="1200" kern="1200" dirty="0">
                <a:solidFill>
                  <a:schemeClr val="tx1"/>
                </a:solidFill>
                <a:effectLst/>
                <a:latin typeface="+mn-lt"/>
                <a:ea typeface="+mn-ea"/>
                <a:cs typeface="+mn-cs"/>
              </a:rPr>
              <a:t>的架构。</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DIV</a:t>
            </a:r>
            <a:r>
              <a:rPr lang="zh-CN" altLang="zh-CN" sz="1200" kern="1200" dirty="0">
                <a:solidFill>
                  <a:schemeClr val="tx1"/>
                </a:solidFill>
                <a:effectLst/>
                <a:latin typeface="+mn-lt"/>
                <a:ea typeface="+mn-ea"/>
                <a:cs typeface="+mn-cs"/>
              </a:rPr>
              <a:t>标签，称为区隔标记。作用是设定文字、图片、表格等的摆放位置。可以简单的理解为</a:t>
            </a:r>
            <a:r>
              <a:rPr lang="en-US" altLang="zh-CN" sz="1200" kern="1200" dirty="0">
                <a:solidFill>
                  <a:schemeClr val="tx1"/>
                </a:solidFill>
                <a:effectLst/>
                <a:latin typeface="+mn-lt"/>
                <a:ea typeface="+mn-ea"/>
                <a:cs typeface="+mn-cs"/>
              </a:rPr>
              <a:t>DIV</a:t>
            </a:r>
            <a:r>
              <a:rPr lang="zh-CN" altLang="zh-CN" sz="1200" kern="1200" dirty="0">
                <a:solidFill>
                  <a:schemeClr val="tx1"/>
                </a:solidFill>
                <a:effectLst/>
                <a:latin typeface="+mn-lt"/>
                <a:ea typeface="+mn-ea"/>
                <a:cs typeface="+mn-cs"/>
              </a:rPr>
              <a:t>是一个区域块，或者叫做一个盒子。在</a:t>
            </a:r>
            <a:r>
              <a:rPr lang="en-US" altLang="zh-CN" sz="1200" kern="1200" dirty="0">
                <a:solidFill>
                  <a:schemeClr val="tx1"/>
                </a:solidFill>
                <a:effectLst/>
                <a:latin typeface="+mn-lt"/>
                <a:ea typeface="+mn-ea"/>
                <a:cs typeface="+mn-cs"/>
              </a:rPr>
              <a:t>DIV</a:t>
            </a:r>
            <a:r>
              <a:rPr lang="zh-CN" altLang="zh-CN" sz="1200" kern="1200" dirty="0">
                <a:solidFill>
                  <a:schemeClr val="tx1"/>
                </a:solidFill>
                <a:effectLst/>
                <a:latin typeface="+mn-lt"/>
                <a:ea typeface="+mn-ea"/>
                <a:cs typeface="+mn-cs"/>
              </a:rPr>
              <a:t>当中写好具体要展示的内容，这个盒子的大小、样式、边距等都可以在</a:t>
            </a:r>
            <a:r>
              <a:rPr lang="en-US" altLang="zh-CN" sz="1200" kern="1200" dirty="0">
                <a:solidFill>
                  <a:schemeClr val="tx1"/>
                </a:solidFill>
                <a:effectLst/>
                <a:latin typeface="+mn-lt"/>
                <a:ea typeface="+mn-ea"/>
                <a:cs typeface="+mn-cs"/>
              </a:rPr>
              <a:t>CSS</a:t>
            </a:r>
            <a:r>
              <a:rPr lang="zh-CN" altLang="zh-CN" sz="1200" kern="1200" dirty="0">
                <a:solidFill>
                  <a:schemeClr val="tx1"/>
                </a:solidFill>
                <a:effectLst/>
                <a:latin typeface="+mn-lt"/>
                <a:ea typeface="+mn-ea"/>
                <a:cs typeface="+mn-cs"/>
              </a:rPr>
              <a:t>中进行定义。</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CSS</a:t>
            </a:r>
            <a:r>
              <a:rPr lang="zh-CN" altLang="zh-CN" sz="1200" kern="1200" dirty="0">
                <a:solidFill>
                  <a:schemeClr val="tx1"/>
                </a:solidFill>
                <a:effectLst/>
                <a:latin typeface="+mn-lt"/>
                <a:ea typeface="+mn-ea"/>
                <a:cs typeface="+mn-cs"/>
              </a:rPr>
              <a:t>，层叠样式表，是一种用来表现</a:t>
            </a:r>
            <a:r>
              <a:rPr lang="en-US" altLang="zh-CN" sz="1200" u="sng" kern="1200" dirty="0">
                <a:solidFill>
                  <a:schemeClr val="tx1"/>
                </a:solidFill>
                <a:effectLst/>
                <a:latin typeface="+mn-lt"/>
                <a:ea typeface="+mn-ea"/>
                <a:cs typeface="+mn-cs"/>
                <a:hlinkClick r:id="rId3"/>
              </a:rPr>
              <a:t>HTML</a:t>
            </a:r>
            <a:r>
              <a:rPr lang="zh-CN" altLang="zh-CN" sz="1200" kern="1200" dirty="0">
                <a:solidFill>
                  <a:schemeClr val="tx1"/>
                </a:solidFill>
                <a:effectLst/>
                <a:latin typeface="+mn-lt"/>
                <a:ea typeface="+mn-ea"/>
                <a:cs typeface="+mn-cs"/>
              </a:rPr>
              <a:t>（</a:t>
            </a:r>
            <a:r>
              <a:rPr lang="en-US" altLang="zh-CN" sz="1200" u="sng" kern="1200" dirty="0" err="1">
                <a:solidFill>
                  <a:schemeClr val="tx1"/>
                </a:solidFill>
                <a:effectLst/>
                <a:latin typeface="+mn-lt"/>
                <a:ea typeface="+mn-ea"/>
                <a:cs typeface="+mn-cs"/>
                <a:hlinkClick r:id="rId4"/>
              </a:rPr>
              <a:t>标准通用标记语言</a:t>
            </a:r>
            <a:r>
              <a:rPr lang="zh-CN" altLang="zh-CN" sz="1200" kern="1200" dirty="0">
                <a:solidFill>
                  <a:schemeClr val="tx1"/>
                </a:solidFill>
                <a:effectLst/>
                <a:latin typeface="+mn-lt"/>
                <a:ea typeface="+mn-ea"/>
                <a:cs typeface="+mn-cs"/>
              </a:rPr>
              <a:t>的一个应用）或</a:t>
            </a:r>
            <a:r>
              <a:rPr lang="en-US" altLang="zh-CN" sz="1200" u="sng" kern="1200" dirty="0">
                <a:solidFill>
                  <a:schemeClr val="tx1"/>
                </a:solidFill>
                <a:effectLst/>
                <a:latin typeface="+mn-lt"/>
                <a:ea typeface="+mn-ea"/>
                <a:cs typeface="+mn-cs"/>
                <a:hlinkClick r:id="rId5"/>
              </a:rPr>
              <a:t>XML</a:t>
            </a:r>
            <a:r>
              <a:rPr lang="zh-CN" altLang="zh-CN" sz="1200" kern="1200" dirty="0">
                <a:solidFill>
                  <a:schemeClr val="tx1"/>
                </a:solidFill>
                <a:effectLst/>
                <a:latin typeface="+mn-lt"/>
                <a:ea typeface="+mn-ea"/>
                <a:cs typeface="+mn-cs"/>
              </a:rPr>
              <a:t>（标准通用标记语言的一个子集）等文件样式的计算机语言。</a:t>
            </a:r>
            <a:r>
              <a:rPr lang="en-US" altLang="zh-CN" sz="1200" kern="1200" dirty="0">
                <a:solidFill>
                  <a:schemeClr val="tx1"/>
                </a:solidFill>
                <a:effectLst/>
                <a:latin typeface="+mn-lt"/>
                <a:ea typeface="+mn-ea"/>
                <a:cs typeface="+mn-cs"/>
              </a:rPr>
              <a:t>CSS</a:t>
            </a:r>
            <a:r>
              <a:rPr lang="zh-CN" altLang="zh-CN" sz="1200" kern="1200" dirty="0">
                <a:solidFill>
                  <a:schemeClr val="tx1"/>
                </a:solidFill>
                <a:effectLst/>
                <a:latin typeface="+mn-lt"/>
                <a:ea typeface="+mn-ea"/>
                <a:cs typeface="+mn-cs"/>
              </a:rPr>
              <a:t>不仅可以静态地修饰网页，还可以配合各种脚本语言动态地对网页各元素进行格式化。</a:t>
            </a:r>
          </a:p>
          <a:p>
            <a:r>
              <a:rPr lang="zh-CN" altLang="zh-CN" sz="1200" kern="1200" dirty="0">
                <a:solidFill>
                  <a:schemeClr val="tx1"/>
                </a:solidFill>
                <a:effectLst/>
                <a:latin typeface="+mn-lt"/>
                <a:ea typeface="+mn-ea"/>
                <a:cs typeface="+mn-cs"/>
              </a:rPr>
              <a:t>将网页的内容和展示形式分离开，比较方便网站的修改。比如我们国庆期间，只需要简单的修改一下</a:t>
            </a:r>
            <a:r>
              <a:rPr lang="en-US" altLang="zh-CN" sz="1200" kern="1200" dirty="0">
                <a:solidFill>
                  <a:schemeClr val="tx1"/>
                </a:solidFill>
                <a:effectLst/>
                <a:latin typeface="+mn-lt"/>
                <a:ea typeface="+mn-ea"/>
                <a:cs typeface="+mn-cs"/>
              </a:rPr>
              <a:t>CSS</a:t>
            </a:r>
            <a:r>
              <a:rPr lang="zh-CN" altLang="zh-CN" sz="1200" kern="1200" dirty="0">
                <a:solidFill>
                  <a:schemeClr val="tx1"/>
                </a:solidFill>
                <a:effectLst/>
                <a:latin typeface="+mn-lt"/>
                <a:ea typeface="+mn-ea"/>
                <a:cs typeface="+mn-cs"/>
              </a:rPr>
              <a:t>中，就可以使得网页呈现出红色喜庆的效果了。</a:t>
            </a:r>
          </a:p>
        </p:txBody>
      </p:sp>
      <p:sp>
        <p:nvSpPr>
          <p:cNvPr id="4" name="灯片编号占位符 3"/>
          <p:cNvSpPr>
            <a:spLocks noGrp="1"/>
          </p:cNvSpPr>
          <p:nvPr>
            <p:ph type="sldNum" sz="quarter" idx="5"/>
          </p:nvPr>
        </p:nvSpPr>
        <p:spPr/>
        <p:txBody>
          <a:bodyPr/>
          <a:lstStyle/>
          <a:p>
            <a:fld id="{1D5DB9A1-9272-476B-AA33-95EADFCDB253}" type="slidenum">
              <a:rPr lang="zh-CN" altLang="en-US" smtClean="0"/>
              <a:t>9</a:t>
            </a:fld>
            <a:endParaRPr lang="zh-CN" altLang="en-US"/>
          </a:p>
        </p:txBody>
      </p:sp>
    </p:spTree>
    <p:extLst>
      <p:ext uri="{BB962C8B-B14F-4D97-AF65-F5344CB8AC3E}">
        <p14:creationId xmlns:p14="http://schemas.microsoft.com/office/powerpoint/2010/main" val="27524740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a:t>
            </a:r>
            <a:r>
              <a:rPr lang="en-US" altLang="zh-CN" dirty="0"/>
              <a:t>DIV</a:t>
            </a:r>
            <a:r>
              <a:rPr lang="zh-CN" altLang="en-US" dirty="0"/>
              <a:t>和</a:t>
            </a:r>
            <a:r>
              <a:rPr lang="en-US" altLang="zh-CN" dirty="0"/>
              <a:t>CSS</a:t>
            </a:r>
            <a:r>
              <a:rPr lang="zh-CN" altLang="en-US" dirty="0"/>
              <a:t>的网页架构，见</a:t>
            </a:r>
          </a:p>
        </p:txBody>
      </p:sp>
      <p:sp>
        <p:nvSpPr>
          <p:cNvPr id="4" name="灯片编号占位符 3"/>
          <p:cNvSpPr>
            <a:spLocks noGrp="1"/>
          </p:cNvSpPr>
          <p:nvPr>
            <p:ph type="sldNum" sz="quarter" idx="5"/>
          </p:nvPr>
        </p:nvSpPr>
        <p:spPr/>
        <p:txBody>
          <a:bodyPr/>
          <a:lstStyle/>
          <a:p>
            <a:fld id="{1D5DB9A1-9272-476B-AA33-95EADFCDB253}" type="slidenum">
              <a:rPr lang="zh-CN" altLang="en-US" smtClean="0"/>
              <a:t>10</a:t>
            </a:fld>
            <a:endParaRPr lang="zh-CN" altLang="en-US"/>
          </a:p>
        </p:txBody>
      </p:sp>
    </p:spTree>
    <p:extLst>
      <p:ext uri="{BB962C8B-B14F-4D97-AF65-F5344CB8AC3E}">
        <p14:creationId xmlns:p14="http://schemas.microsoft.com/office/powerpoint/2010/main" val="3763497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D7CCC-0FD7-45A0-8214-35FCD7A3123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5B71B30-2949-4856-823E-BA7C8CAA29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3EFCD26-34E0-425F-A1C6-52C2F8741341}"/>
              </a:ext>
            </a:extLst>
          </p:cNvPr>
          <p:cNvSpPr>
            <a:spLocks noGrp="1"/>
          </p:cNvSpPr>
          <p:nvPr>
            <p:ph type="dt" sz="half" idx="10"/>
          </p:nvPr>
        </p:nvSpPr>
        <p:spPr/>
        <p:txBody>
          <a:bodyPr/>
          <a:lstStyle/>
          <a:p>
            <a:fld id="{E3C3EB6C-37B6-4F50-8352-8653D4719834}" type="datetimeFigureOut">
              <a:rPr lang="zh-CN" altLang="en-US" smtClean="0"/>
              <a:t>2022/12/13</a:t>
            </a:fld>
            <a:endParaRPr lang="zh-CN" altLang="en-US"/>
          </a:p>
        </p:txBody>
      </p:sp>
      <p:sp>
        <p:nvSpPr>
          <p:cNvPr id="5" name="页脚占位符 4">
            <a:extLst>
              <a:ext uri="{FF2B5EF4-FFF2-40B4-BE49-F238E27FC236}">
                <a16:creationId xmlns:a16="http://schemas.microsoft.com/office/drawing/2014/main" id="{75E038DC-1B37-4CBD-B47D-AF72E05629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656FBA-124E-4D90-AC7E-070B5510432F}"/>
              </a:ext>
            </a:extLst>
          </p:cNvPr>
          <p:cNvSpPr>
            <a:spLocks noGrp="1"/>
          </p:cNvSpPr>
          <p:nvPr>
            <p:ph type="sldNum" sz="quarter" idx="12"/>
          </p:nvPr>
        </p:nvSpPr>
        <p:spPr/>
        <p:txBody>
          <a:bodyPr/>
          <a:lstStyle/>
          <a:p>
            <a:fld id="{53E5916A-B2FB-42B8-AD92-7098C525E796}" type="slidenum">
              <a:rPr lang="zh-CN" altLang="en-US" smtClean="0"/>
              <a:t>‹#›</a:t>
            </a:fld>
            <a:endParaRPr lang="zh-CN" altLang="en-US"/>
          </a:p>
        </p:txBody>
      </p:sp>
    </p:spTree>
    <p:extLst>
      <p:ext uri="{BB962C8B-B14F-4D97-AF65-F5344CB8AC3E}">
        <p14:creationId xmlns:p14="http://schemas.microsoft.com/office/powerpoint/2010/main" val="1279864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3388A-5523-4E00-9633-9ABE54BEC1C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5768B9-EBD7-4B45-8FD1-B7242A03A6F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1F2F14-BF80-48DB-9834-4F2AB98C4D80}"/>
              </a:ext>
            </a:extLst>
          </p:cNvPr>
          <p:cNvSpPr>
            <a:spLocks noGrp="1"/>
          </p:cNvSpPr>
          <p:nvPr>
            <p:ph type="dt" sz="half" idx="10"/>
          </p:nvPr>
        </p:nvSpPr>
        <p:spPr/>
        <p:txBody>
          <a:bodyPr/>
          <a:lstStyle/>
          <a:p>
            <a:fld id="{E3C3EB6C-37B6-4F50-8352-8653D4719834}" type="datetimeFigureOut">
              <a:rPr lang="zh-CN" altLang="en-US" smtClean="0"/>
              <a:t>2022/12/13</a:t>
            </a:fld>
            <a:endParaRPr lang="zh-CN" altLang="en-US"/>
          </a:p>
        </p:txBody>
      </p:sp>
      <p:sp>
        <p:nvSpPr>
          <p:cNvPr id="5" name="页脚占位符 4">
            <a:extLst>
              <a:ext uri="{FF2B5EF4-FFF2-40B4-BE49-F238E27FC236}">
                <a16:creationId xmlns:a16="http://schemas.microsoft.com/office/drawing/2014/main" id="{66DBC5DB-A368-4534-BC95-19454D6085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B0A317-A131-449E-9C90-3F9DDDD1F55C}"/>
              </a:ext>
            </a:extLst>
          </p:cNvPr>
          <p:cNvSpPr>
            <a:spLocks noGrp="1"/>
          </p:cNvSpPr>
          <p:nvPr>
            <p:ph type="sldNum" sz="quarter" idx="12"/>
          </p:nvPr>
        </p:nvSpPr>
        <p:spPr/>
        <p:txBody>
          <a:bodyPr/>
          <a:lstStyle/>
          <a:p>
            <a:fld id="{53E5916A-B2FB-42B8-AD92-7098C525E796}" type="slidenum">
              <a:rPr lang="zh-CN" altLang="en-US" smtClean="0"/>
              <a:t>‹#›</a:t>
            </a:fld>
            <a:endParaRPr lang="zh-CN" altLang="en-US"/>
          </a:p>
        </p:txBody>
      </p:sp>
    </p:spTree>
    <p:extLst>
      <p:ext uri="{BB962C8B-B14F-4D97-AF65-F5344CB8AC3E}">
        <p14:creationId xmlns:p14="http://schemas.microsoft.com/office/powerpoint/2010/main" val="2217349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019E3B9-510C-49B6-8B43-671B165AB1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F146C1-E6EC-411B-A472-A7F26C0D3C3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10FC1C-3EA3-41E6-8515-26E1A4093BEA}"/>
              </a:ext>
            </a:extLst>
          </p:cNvPr>
          <p:cNvSpPr>
            <a:spLocks noGrp="1"/>
          </p:cNvSpPr>
          <p:nvPr>
            <p:ph type="dt" sz="half" idx="10"/>
          </p:nvPr>
        </p:nvSpPr>
        <p:spPr/>
        <p:txBody>
          <a:bodyPr/>
          <a:lstStyle/>
          <a:p>
            <a:fld id="{E3C3EB6C-37B6-4F50-8352-8653D4719834}" type="datetimeFigureOut">
              <a:rPr lang="zh-CN" altLang="en-US" smtClean="0"/>
              <a:t>2022/12/13</a:t>
            </a:fld>
            <a:endParaRPr lang="zh-CN" altLang="en-US"/>
          </a:p>
        </p:txBody>
      </p:sp>
      <p:sp>
        <p:nvSpPr>
          <p:cNvPr id="5" name="页脚占位符 4">
            <a:extLst>
              <a:ext uri="{FF2B5EF4-FFF2-40B4-BE49-F238E27FC236}">
                <a16:creationId xmlns:a16="http://schemas.microsoft.com/office/drawing/2014/main" id="{41C6CE3B-49FD-4CF1-A5D4-B2A2C73872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AFAF80-69BC-4875-874A-1F6C3E5733A0}"/>
              </a:ext>
            </a:extLst>
          </p:cNvPr>
          <p:cNvSpPr>
            <a:spLocks noGrp="1"/>
          </p:cNvSpPr>
          <p:nvPr>
            <p:ph type="sldNum" sz="quarter" idx="12"/>
          </p:nvPr>
        </p:nvSpPr>
        <p:spPr/>
        <p:txBody>
          <a:bodyPr/>
          <a:lstStyle/>
          <a:p>
            <a:fld id="{53E5916A-B2FB-42B8-AD92-7098C525E796}" type="slidenum">
              <a:rPr lang="zh-CN" altLang="en-US" smtClean="0"/>
              <a:t>‹#›</a:t>
            </a:fld>
            <a:endParaRPr lang="zh-CN" altLang="en-US"/>
          </a:p>
        </p:txBody>
      </p:sp>
    </p:spTree>
    <p:extLst>
      <p:ext uri="{BB962C8B-B14F-4D97-AF65-F5344CB8AC3E}">
        <p14:creationId xmlns:p14="http://schemas.microsoft.com/office/powerpoint/2010/main" val="2397811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二级标题-三级标题-文字-左右">
    <p:spTree>
      <p:nvGrpSpPr>
        <p:cNvPr id="1" name=""/>
        <p:cNvGrpSpPr/>
        <p:nvPr/>
      </p:nvGrpSpPr>
      <p:grpSpPr>
        <a:xfrm>
          <a:off x="0" y="0"/>
          <a:ext cx="0" cy="0"/>
          <a:chOff x="0" y="0"/>
          <a:chExt cx="0" cy="0"/>
        </a:xfrm>
      </p:grpSpPr>
      <p:grpSp>
        <p:nvGrpSpPr>
          <p:cNvPr id="11" name="成组"/>
          <p:cNvGrpSpPr/>
          <p:nvPr userDrawn="1"/>
        </p:nvGrpSpPr>
        <p:grpSpPr>
          <a:xfrm>
            <a:off x="0" y="254000"/>
            <a:ext cx="12192000" cy="238125"/>
            <a:chOff x="0" y="0"/>
            <a:chExt cx="24384000" cy="476250"/>
          </a:xfrm>
        </p:grpSpPr>
        <p:sp>
          <p:nvSpPr>
            <p:cNvPr id="12" name="矩形"/>
            <p:cNvSpPr/>
            <p:nvPr/>
          </p:nvSpPr>
          <p:spPr>
            <a:xfrm>
              <a:off x="0" y="0"/>
              <a:ext cx="1219200" cy="476250"/>
            </a:xfrm>
            <a:prstGeom prst="rect">
              <a:avLst/>
            </a:prstGeom>
            <a:solidFill>
              <a:srgbClr val="044875"/>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sz="900" dirty="0"/>
            </a:p>
          </p:txBody>
        </p:sp>
        <p:sp>
          <p:nvSpPr>
            <p:cNvPr id="13" name="矩形"/>
            <p:cNvSpPr/>
            <p:nvPr/>
          </p:nvSpPr>
          <p:spPr>
            <a:xfrm>
              <a:off x="10381129" y="0"/>
              <a:ext cx="14002871" cy="476250"/>
            </a:xfrm>
            <a:prstGeom prst="rect">
              <a:avLst/>
            </a:prstGeom>
            <a:solidFill>
              <a:srgbClr val="044875"/>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sz="900" dirty="0"/>
            </a:p>
          </p:txBody>
        </p:sp>
      </p:grpSp>
      <p:grpSp>
        <p:nvGrpSpPr>
          <p:cNvPr id="15" name="成组"/>
          <p:cNvGrpSpPr/>
          <p:nvPr userDrawn="1"/>
        </p:nvGrpSpPr>
        <p:grpSpPr>
          <a:xfrm>
            <a:off x="0" y="6621463"/>
            <a:ext cx="12192001" cy="236538"/>
            <a:chOff x="0" y="0"/>
            <a:chExt cx="24384000" cy="473075"/>
          </a:xfrm>
        </p:grpSpPr>
        <p:sp>
          <p:nvSpPr>
            <p:cNvPr id="16" name="矩形"/>
            <p:cNvSpPr/>
            <p:nvPr/>
          </p:nvSpPr>
          <p:spPr>
            <a:xfrm>
              <a:off x="23133050" y="0"/>
              <a:ext cx="1250950" cy="473075"/>
            </a:xfrm>
            <a:prstGeom prst="rect">
              <a:avLst/>
            </a:prstGeom>
            <a:solidFill>
              <a:srgbClr val="044875"/>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sz="900" dirty="0"/>
            </a:p>
          </p:txBody>
        </p:sp>
        <p:sp>
          <p:nvSpPr>
            <p:cNvPr id="17" name="矩形"/>
            <p:cNvSpPr/>
            <p:nvPr/>
          </p:nvSpPr>
          <p:spPr>
            <a:xfrm>
              <a:off x="0" y="0"/>
              <a:ext cx="20878799" cy="473075"/>
            </a:xfrm>
            <a:prstGeom prst="rect">
              <a:avLst/>
            </a:prstGeom>
            <a:solidFill>
              <a:srgbClr val="044875"/>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sz="900" dirty="0"/>
            </a:p>
          </p:txBody>
        </p:sp>
        <p:pic>
          <p:nvPicPr>
            <p:cNvPr id="18" name="思政高精尖创新中心logo.png" descr="思政高精尖创新中心logo.png"/>
            <p:cNvPicPr>
              <a:picLocks noChangeAspect="1"/>
            </p:cNvPicPr>
            <p:nvPr/>
          </p:nvPicPr>
          <p:blipFill>
            <a:blip r:embed="rId2">
              <a:extLst/>
            </a:blip>
            <a:stretch>
              <a:fillRect/>
            </a:stretch>
          </p:blipFill>
          <p:spPr>
            <a:xfrm>
              <a:off x="21632788" y="0"/>
              <a:ext cx="746275" cy="473075"/>
            </a:xfrm>
            <a:prstGeom prst="rect">
              <a:avLst/>
            </a:prstGeom>
            <a:ln w="12700" cap="flat">
              <a:noFill/>
              <a:miter lim="400000"/>
            </a:ln>
            <a:effectLst/>
          </p:spPr>
        </p:pic>
      </p:grpSp>
      <p:sp>
        <p:nvSpPr>
          <p:cNvPr id="20" name="文本占位符 19"/>
          <p:cNvSpPr>
            <a:spLocks noGrp="1"/>
          </p:cNvSpPr>
          <p:nvPr userDrawn="1">
            <p:ph type="body" sz="quarter" idx="10" hasCustomPrompt="1"/>
          </p:nvPr>
        </p:nvSpPr>
        <p:spPr>
          <a:xfrm>
            <a:off x="609600" y="-47190"/>
            <a:ext cx="4580965" cy="840230"/>
          </a:xfrm>
          <a:prstGeom prst="rect">
            <a:avLst/>
          </a:prstGeom>
        </p:spPr>
        <p:txBody>
          <a:bodyPr wrap="square" anchor="ctr" anchorCtr="0">
            <a:spAutoFit/>
          </a:bodyPr>
          <a:lstStyle>
            <a:lvl1pPr marL="0" marR="0" indent="0" algn="ctr" defTabSz="457200" rtl="0" eaLnBrk="1" fontAlgn="auto" latinLnBrk="0" hangingPunct="0">
              <a:lnSpc>
                <a:spcPct val="100000"/>
              </a:lnSpc>
              <a:spcBef>
                <a:spcPts val="0"/>
              </a:spcBef>
              <a:spcAft>
                <a:spcPts val="0"/>
              </a:spcAft>
              <a:buClrTx/>
              <a:buSzTx/>
              <a:buFontTx/>
              <a:buNone/>
              <a:tabLst/>
              <a:defRPr kumimoji="0" lang="zh-CN" altLang="en-US" sz="2700" b="0" i="0" u="none" strike="noStrike" cap="none" spc="0" normalizeH="0" baseline="0" smtClean="0">
                <a:ln>
                  <a:noFill/>
                </a:ln>
                <a:solidFill>
                  <a:srgbClr val="1E4772"/>
                </a:solidFill>
                <a:effectLst/>
                <a:uFillTx/>
                <a:latin typeface="Source Han Sans SC Regular"/>
                <a:ea typeface="Source Han Sans SC Regular"/>
                <a:cs typeface="Source Han Sans SC Regular"/>
                <a:sym typeface="Source Han Sans SC Regular"/>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kumimoji="1" lang="zh-CN" altLang="en-US" dirty="0"/>
              <a:t>二级标题编号、二级标题文字</a:t>
            </a:r>
          </a:p>
        </p:txBody>
      </p:sp>
      <p:sp>
        <p:nvSpPr>
          <p:cNvPr id="19" name="文本占位符 21"/>
          <p:cNvSpPr>
            <a:spLocks noGrp="1"/>
          </p:cNvSpPr>
          <p:nvPr>
            <p:ph type="body" sz="quarter" idx="16" hasCustomPrompt="1"/>
          </p:nvPr>
        </p:nvSpPr>
        <p:spPr>
          <a:xfrm>
            <a:off x="1907667" y="1337574"/>
            <a:ext cx="5236571" cy="715452"/>
          </a:xfrm>
          <a:prstGeom prst="rect">
            <a:avLst/>
          </a:prstGeom>
        </p:spPr>
        <p:txBody>
          <a:bodyPr anchor="ctr" anchorCtr="1">
            <a:spAutoFit/>
          </a:bodyPr>
          <a:lstStyle>
            <a:lvl1pPr marL="0" marR="0" indent="0" algn="ctr" defTabSz="815975" rtl="0" fontAlgn="auto" latinLnBrk="0" hangingPunct="0">
              <a:lnSpc>
                <a:spcPct val="140000"/>
              </a:lnSpc>
              <a:spcBef>
                <a:spcPts val="0"/>
              </a:spcBef>
              <a:spcAft>
                <a:spcPts val="0"/>
              </a:spcAft>
              <a:buClrTx/>
              <a:buSzTx/>
              <a:buFontTx/>
              <a:buNone/>
              <a:tabLst/>
              <a:defRPr kumimoji="0" lang="zh-CN" altLang="en-US" sz="3200" b="0" i="0" u="none" strike="noStrike" cap="none" spc="0" normalizeH="0" baseline="0" dirty="0">
                <a:ln>
                  <a:noFill/>
                </a:ln>
                <a:solidFill>
                  <a:srgbClr val="5E5E5E"/>
                </a:solidFill>
                <a:effectLst/>
                <a:uFillTx/>
                <a:latin typeface="HYRunYuan-45W ExtraLight"/>
                <a:ea typeface="HYRunYuan-45W ExtraLight"/>
                <a:cs typeface="HYRunYuan-45W ExtraLight"/>
                <a:sym typeface="HYRunYuan-45W ExtraLight"/>
              </a:defRPr>
            </a:lvl1pPr>
          </a:lstStyle>
          <a:p>
            <a:pPr marL="0" lvl="0" indent="0" defTabSz="815975" rtl="0" fontAlgn="auto" hangingPunct="0">
              <a:lnSpc>
                <a:spcPct val="140000"/>
              </a:lnSpc>
              <a:spcBef>
                <a:spcPts val="0"/>
              </a:spcBef>
              <a:buSzTx/>
            </a:pPr>
            <a:r>
              <a:rPr kumimoji="1" lang="en-US" altLang="zh-CN" dirty="0"/>
              <a:t>3</a:t>
            </a:r>
            <a:r>
              <a:rPr kumimoji="1" lang="zh-CN" altLang="en-US" dirty="0"/>
              <a:t>级标题编号、</a:t>
            </a:r>
            <a:r>
              <a:rPr kumimoji="1" lang="en-US" altLang="zh-CN" dirty="0"/>
              <a:t>3</a:t>
            </a:r>
            <a:r>
              <a:rPr kumimoji="1" lang="zh-CN" altLang="en-US" dirty="0"/>
              <a:t>级标题内容</a:t>
            </a:r>
          </a:p>
        </p:txBody>
      </p:sp>
      <p:sp>
        <p:nvSpPr>
          <p:cNvPr id="14" name="文本占位符 17"/>
          <p:cNvSpPr>
            <a:spLocks noGrp="1"/>
          </p:cNvSpPr>
          <p:nvPr>
            <p:ph type="body" sz="quarter" idx="14" hasCustomPrompt="1"/>
          </p:nvPr>
        </p:nvSpPr>
        <p:spPr>
          <a:xfrm>
            <a:off x="5313302" y="4023528"/>
            <a:ext cx="5503093" cy="514500"/>
          </a:xfrm>
          <a:prstGeom prst="rect">
            <a:avLst/>
          </a:prstGeom>
          <a:ln w="12700">
            <a:miter lim="400000"/>
          </a:ln>
        </p:spPr>
        <p:txBody>
          <a:bodyPr wrap="square" lIns="50800" tIns="50800" rIns="50800" bIns="50800" anchor="ctr">
            <a:spAutoFit/>
          </a:bodyPr>
          <a:lstStyle>
            <a:lvl1pPr marL="342900" indent="-342900" algn="l">
              <a:buFont typeface="Arial" charset="0"/>
              <a:buNone/>
              <a:defRPr kumimoji="0" lang="zh-CN" altLang="en-US" sz="2400" normalizeH="0" dirty="0">
                <a:solidFill>
                  <a:srgbClr val="535353"/>
                </a:solidFill>
                <a:effectLst/>
                <a:latin typeface="HYRunYuan-45W ExtraLight"/>
                <a:ea typeface="HYRunYuan-45W ExtraLight"/>
                <a:cs typeface="HYRunYuan-45W ExtraLight"/>
              </a:defRPr>
            </a:lvl1pPr>
          </a:lstStyle>
          <a:p>
            <a:pPr marL="0" lvl="0" indent="0" defTabSz="815975" rtl="0" fontAlgn="auto" hangingPunct="0">
              <a:lnSpc>
                <a:spcPct val="120000"/>
              </a:lnSpc>
              <a:spcBef>
                <a:spcPts val="0"/>
              </a:spcBef>
              <a:buSzTx/>
            </a:pPr>
            <a:r>
              <a:rPr kumimoji="1" lang="zh-CN" altLang="en-US" dirty="0"/>
              <a:t>定义解释内容与做成垂直居中对齐</a:t>
            </a:r>
          </a:p>
        </p:txBody>
      </p:sp>
      <p:sp>
        <p:nvSpPr>
          <p:cNvPr id="21" name="文本占位符 17"/>
          <p:cNvSpPr>
            <a:spLocks noGrp="1"/>
          </p:cNvSpPr>
          <p:nvPr>
            <p:ph type="body" sz="quarter" idx="17" hasCustomPrompt="1"/>
          </p:nvPr>
        </p:nvSpPr>
        <p:spPr>
          <a:xfrm>
            <a:off x="1907667" y="3984787"/>
            <a:ext cx="3004457" cy="565771"/>
          </a:xfrm>
          <a:prstGeom prst="rect">
            <a:avLst/>
          </a:prstGeom>
          <a:solidFill>
            <a:srgbClr val="FFBF01"/>
          </a:solidFill>
          <a:ln w="12700">
            <a:miter lim="400000"/>
          </a:ln>
        </p:spPr>
        <p:txBody>
          <a:bodyPr lIns="50800" tIns="50800" rIns="50800" bIns="50800" anchor="ctr"/>
          <a:lstStyle>
            <a:lvl1pPr marL="317500" indent="-317500">
              <a:buNone/>
              <a:defRPr kumimoji="0" lang="zh-CN" altLang="en-US" sz="2400" normalizeH="0" dirty="0">
                <a:solidFill>
                  <a:srgbClr val="53585F"/>
                </a:solidFill>
                <a:effectLst/>
                <a:latin typeface="HYRunYuan-55W Book"/>
                <a:ea typeface="HYRunYuan-55W Book"/>
                <a:cs typeface="HYRunYuan-55W Book"/>
              </a:defRPr>
            </a:lvl1pPr>
          </a:lstStyle>
          <a:p>
            <a:pPr marL="0" lvl="0" indent="0" algn="ctr" defTabSz="457200" rtl="0" fontAlgn="auto" hangingPunct="0">
              <a:lnSpc>
                <a:spcPct val="150000"/>
              </a:lnSpc>
              <a:spcBef>
                <a:spcPts val="0"/>
              </a:spcBef>
              <a:buSzTx/>
            </a:pPr>
            <a:r>
              <a:rPr kumimoji="1" lang="zh-CN" altLang="en-US" dirty="0"/>
              <a:t>下定义</a:t>
            </a:r>
          </a:p>
        </p:txBody>
      </p:sp>
      <p:sp>
        <p:nvSpPr>
          <p:cNvPr id="23" name="文本占位符 17"/>
          <p:cNvSpPr>
            <a:spLocks noGrp="1"/>
          </p:cNvSpPr>
          <p:nvPr>
            <p:ph type="body" sz="quarter" idx="18" hasCustomPrompt="1"/>
          </p:nvPr>
        </p:nvSpPr>
        <p:spPr>
          <a:xfrm>
            <a:off x="5313302" y="2797615"/>
            <a:ext cx="5503093" cy="514500"/>
          </a:xfrm>
          <a:prstGeom prst="rect">
            <a:avLst/>
          </a:prstGeom>
          <a:ln w="12700">
            <a:miter lim="400000"/>
          </a:ln>
        </p:spPr>
        <p:txBody>
          <a:bodyPr wrap="square" lIns="50800" tIns="50800" rIns="50800" bIns="50800" anchor="ctr">
            <a:spAutoFit/>
          </a:bodyPr>
          <a:lstStyle>
            <a:lvl1pPr marL="342900" indent="-342900" algn="l">
              <a:buFont typeface="Arial" charset="0"/>
              <a:buNone/>
              <a:defRPr kumimoji="0" lang="zh-CN" altLang="en-US" sz="2400" normalizeH="0" dirty="0">
                <a:solidFill>
                  <a:srgbClr val="535353"/>
                </a:solidFill>
                <a:effectLst/>
                <a:latin typeface="HYRunYuan-45W ExtraLight"/>
                <a:ea typeface="HYRunYuan-45W ExtraLight"/>
                <a:cs typeface="HYRunYuan-45W ExtraLight"/>
              </a:defRPr>
            </a:lvl1pPr>
          </a:lstStyle>
          <a:p>
            <a:pPr marL="0" lvl="0" indent="0" defTabSz="815975" rtl="0" fontAlgn="auto" hangingPunct="0">
              <a:lnSpc>
                <a:spcPct val="120000"/>
              </a:lnSpc>
              <a:spcBef>
                <a:spcPts val="0"/>
              </a:spcBef>
              <a:buSzTx/>
            </a:pPr>
            <a:r>
              <a:rPr kumimoji="1" lang="zh-CN" altLang="en-US" dirty="0"/>
              <a:t>定义解释内容与做成垂直居中对齐</a:t>
            </a:r>
          </a:p>
        </p:txBody>
      </p:sp>
      <p:sp>
        <p:nvSpPr>
          <p:cNvPr id="24" name="文本占位符 17"/>
          <p:cNvSpPr>
            <a:spLocks noGrp="1"/>
          </p:cNvSpPr>
          <p:nvPr>
            <p:ph type="body" sz="quarter" idx="19" hasCustomPrompt="1"/>
          </p:nvPr>
        </p:nvSpPr>
        <p:spPr>
          <a:xfrm>
            <a:off x="1907667" y="2758873"/>
            <a:ext cx="3004457" cy="565771"/>
          </a:xfrm>
          <a:prstGeom prst="rect">
            <a:avLst/>
          </a:prstGeom>
          <a:solidFill>
            <a:srgbClr val="FFBF01"/>
          </a:solidFill>
          <a:ln w="12700">
            <a:miter lim="400000"/>
          </a:ln>
        </p:spPr>
        <p:txBody>
          <a:bodyPr lIns="50800" tIns="50800" rIns="50800" bIns="50800" anchor="ctr"/>
          <a:lstStyle>
            <a:lvl1pPr marL="317500" indent="-317500">
              <a:buNone/>
              <a:defRPr kumimoji="0" lang="zh-CN" altLang="en-US" sz="2400" normalizeH="0" dirty="0">
                <a:solidFill>
                  <a:srgbClr val="53585F"/>
                </a:solidFill>
                <a:effectLst/>
                <a:latin typeface="HYRunYuan-55W Book"/>
                <a:ea typeface="HYRunYuan-55W Book"/>
                <a:cs typeface="HYRunYuan-55W Book"/>
              </a:defRPr>
            </a:lvl1pPr>
          </a:lstStyle>
          <a:p>
            <a:pPr marL="0" lvl="0" indent="0" algn="ctr" defTabSz="457200" rtl="0" fontAlgn="auto" hangingPunct="0">
              <a:lnSpc>
                <a:spcPct val="150000"/>
              </a:lnSpc>
              <a:spcBef>
                <a:spcPts val="0"/>
              </a:spcBef>
              <a:buSzTx/>
            </a:pPr>
            <a:r>
              <a:rPr kumimoji="1" lang="zh-CN" altLang="en-US" dirty="0"/>
              <a:t>下定义</a:t>
            </a:r>
          </a:p>
        </p:txBody>
      </p:sp>
      <p:sp>
        <p:nvSpPr>
          <p:cNvPr id="25" name="文本占位符 17"/>
          <p:cNvSpPr>
            <a:spLocks noGrp="1"/>
          </p:cNvSpPr>
          <p:nvPr>
            <p:ph type="body" sz="quarter" idx="20" hasCustomPrompt="1"/>
          </p:nvPr>
        </p:nvSpPr>
        <p:spPr>
          <a:xfrm>
            <a:off x="5324188" y="5259052"/>
            <a:ext cx="5503093" cy="514500"/>
          </a:xfrm>
          <a:prstGeom prst="rect">
            <a:avLst/>
          </a:prstGeom>
          <a:ln w="12700">
            <a:miter lim="400000"/>
          </a:ln>
        </p:spPr>
        <p:txBody>
          <a:bodyPr wrap="square" lIns="50800" tIns="50800" rIns="50800" bIns="50800" anchor="ctr">
            <a:spAutoFit/>
          </a:bodyPr>
          <a:lstStyle>
            <a:lvl1pPr marL="342900" indent="-342900" algn="l">
              <a:buFont typeface="Arial" charset="0"/>
              <a:buNone/>
              <a:defRPr kumimoji="0" lang="zh-CN" altLang="en-US" sz="2400" normalizeH="0" dirty="0">
                <a:solidFill>
                  <a:srgbClr val="535353"/>
                </a:solidFill>
                <a:effectLst/>
                <a:latin typeface="HYRunYuan-45W ExtraLight"/>
                <a:ea typeface="HYRunYuan-45W ExtraLight"/>
                <a:cs typeface="HYRunYuan-45W ExtraLight"/>
              </a:defRPr>
            </a:lvl1pPr>
          </a:lstStyle>
          <a:p>
            <a:pPr marL="0" lvl="0" indent="0" defTabSz="815975" rtl="0" fontAlgn="auto" hangingPunct="0">
              <a:lnSpc>
                <a:spcPct val="120000"/>
              </a:lnSpc>
              <a:spcBef>
                <a:spcPts val="0"/>
              </a:spcBef>
              <a:buSzTx/>
            </a:pPr>
            <a:r>
              <a:rPr kumimoji="1" lang="zh-CN" altLang="en-US" dirty="0"/>
              <a:t>定义解释内容与做成垂直居中对齐</a:t>
            </a:r>
          </a:p>
        </p:txBody>
      </p:sp>
      <p:sp>
        <p:nvSpPr>
          <p:cNvPr id="26" name="文本占位符 17"/>
          <p:cNvSpPr>
            <a:spLocks noGrp="1"/>
          </p:cNvSpPr>
          <p:nvPr>
            <p:ph type="body" sz="quarter" idx="21" hasCustomPrompt="1"/>
          </p:nvPr>
        </p:nvSpPr>
        <p:spPr>
          <a:xfrm>
            <a:off x="1907667" y="5220311"/>
            <a:ext cx="3004457" cy="565771"/>
          </a:xfrm>
          <a:prstGeom prst="rect">
            <a:avLst/>
          </a:prstGeom>
          <a:solidFill>
            <a:srgbClr val="FFBF01"/>
          </a:solidFill>
          <a:ln w="12700">
            <a:miter lim="400000"/>
          </a:ln>
        </p:spPr>
        <p:txBody>
          <a:bodyPr lIns="50800" tIns="50800" rIns="50800" bIns="50800" anchor="ctr"/>
          <a:lstStyle>
            <a:lvl1pPr marL="317500" indent="-317500">
              <a:buNone/>
              <a:defRPr kumimoji="0" lang="zh-CN" altLang="en-US" sz="2400" normalizeH="0" dirty="0">
                <a:solidFill>
                  <a:srgbClr val="53585F"/>
                </a:solidFill>
                <a:effectLst/>
                <a:latin typeface="HYRunYuan-55W Book"/>
                <a:ea typeface="HYRunYuan-55W Book"/>
                <a:cs typeface="HYRunYuan-55W Book"/>
              </a:defRPr>
            </a:lvl1pPr>
          </a:lstStyle>
          <a:p>
            <a:pPr marL="0" lvl="0" indent="0" algn="ctr" defTabSz="457200" rtl="0" fontAlgn="auto" hangingPunct="0">
              <a:lnSpc>
                <a:spcPct val="150000"/>
              </a:lnSpc>
              <a:spcBef>
                <a:spcPts val="0"/>
              </a:spcBef>
              <a:buSzTx/>
            </a:pPr>
            <a:r>
              <a:rPr kumimoji="1" lang="zh-CN" altLang="en-US" dirty="0"/>
              <a:t>下定义</a:t>
            </a:r>
          </a:p>
        </p:txBody>
      </p:sp>
      <p:sp>
        <p:nvSpPr>
          <p:cNvPr id="22" name="文本框 21">
            <a:extLst>
              <a:ext uri="{FF2B5EF4-FFF2-40B4-BE49-F238E27FC236}">
                <a16:creationId xmlns:a16="http://schemas.microsoft.com/office/drawing/2014/main" id="{D5408F77-7BBB-4285-9CB9-C2D7FCAE2226}"/>
              </a:ext>
            </a:extLst>
          </p:cNvPr>
          <p:cNvSpPr txBox="1"/>
          <p:nvPr userDrawn="1"/>
        </p:nvSpPr>
        <p:spPr>
          <a:xfrm>
            <a:off x="5307933" y="6585843"/>
            <a:ext cx="1159369" cy="307777"/>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20" rIns="45720" bIns="4572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zh-CN" altLang="en-US" sz="1400" b="0" i="0" u="none" strike="noStrike" cap="none" spc="0" normalizeH="0" baseline="0" dirty="0">
                <a:ln>
                  <a:noFill/>
                </a:ln>
                <a:solidFill>
                  <a:schemeClr val="bg1"/>
                </a:solidFill>
                <a:effectLst/>
                <a:uFillTx/>
                <a:latin typeface="+mn-lt"/>
                <a:ea typeface="+mn-ea"/>
                <a:cs typeface="+mn-cs"/>
                <a:sym typeface="Calibri"/>
              </a:rPr>
              <a:t>第 </a:t>
            </a:r>
            <a:fld id="{0299F143-0397-4005-A65E-5AB63C4FD64E}" type="slidenum">
              <a:rPr kumimoji="0" lang="zh-CN" altLang="en-US" sz="1400" b="0" i="0" u="none" strike="noStrike" cap="none" spc="0" normalizeH="0" baseline="0" smtClean="0">
                <a:ln>
                  <a:noFill/>
                </a:ln>
                <a:solidFill>
                  <a:schemeClr val="bg1"/>
                </a:solidFill>
                <a:effectLst/>
                <a:uFillTx/>
                <a:latin typeface="+mn-lt"/>
                <a:ea typeface="+mn-ea"/>
                <a:cs typeface="+mn-cs"/>
                <a:sym typeface="Calibri"/>
              </a:rPr>
              <a:pPr marL="0" marR="0" indent="0" algn="ctr" defTabSz="914400" rtl="0" fontAlgn="auto" latinLnBrk="0" hangingPunct="0">
                <a:lnSpc>
                  <a:spcPct val="100000"/>
                </a:lnSpc>
                <a:spcBef>
                  <a:spcPts val="0"/>
                </a:spcBef>
                <a:spcAft>
                  <a:spcPts val="0"/>
                </a:spcAft>
                <a:buClrTx/>
                <a:buSzTx/>
                <a:buFontTx/>
                <a:buNone/>
                <a:tabLst/>
              </a:pPr>
              <a:t>‹#›</a:t>
            </a:fld>
            <a:r>
              <a:rPr kumimoji="0" lang="zh-CN" altLang="en-US" sz="1400" b="0" i="0" u="none" strike="noStrike" cap="none" spc="0" normalizeH="0" baseline="0" dirty="0">
                <a:ln>
                  <a:noFill/>
                </a:ln>
                <a:solidFill>
                  <a:schemeClr val="bg1"/>
                </a:solidFill>
                <a:effectLst/>
                <a:uFillTx/>
                <a:latin typeface="+mn-lt"/>
                <a:ea typeface="+mn-ea"/>
                <a:cs typeface="+mn-cs"/>
                <a:sym typeface="Calibri"/>
              </a:rPr>
              <a:t> 页</a:t>
            </a:r>
          </a:p>
        </p:txBody>
      </p:sp>
    </p:spTree>
    <p:extLst>
      <p:ext uri="{BB962C8B-B14F-4D97-AF65-F5344CB8AC3E}">
        <p14:creationId xmlns:p14="http://schemas.microsoft.com/office/powerpoint/2010/main" val="354388929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二级标题-人名条">
    <p:spTree>
      <p:nvGrpSpPr>
        <p:cNvPr id="1" name=""/>
        <p:cNvGrpSpPr/>
        <p:nvPr/>
      </p:nvGrpSpPr>
      <p:grpSpPr>
        <a:xfrm>
          <a:off x="0" y="0"/>
          <a:ext cx="0" cy="0"/>
          <a:chOff x="0" y="0"/>
          <a:chExt cx="0" cy="0"/>
        </a:xfrm>
      </p:grpSpPr>
      <p:grpSp>
        <p:nvGrpSpPr>
          <p:cNvPr id="11" name="成组"/>
          <p:cNvGrpSpPr/>
          <p:nvPr userDrawn="1"/>
        </p:nvGrpSpPr>
        <p:grpSpPr>
          <a:xfrm>
            <a:off x="0" y="254000"/>
            <a:ext cx="12192000" cy="238125"/>
            <a:chOff x="0" y="0"/>
            <a:chExt cx="24384000" cy="476250"/>
          </a:xfrm>
        </p:grpSpPr>
        <p:sp>
          <p:nvSpPr>
            <p:cNvPr id="12" name="矩形"/>
            <p:cNvSpPr/>
            <p:nvPr/>
          </p:nvSpPr>
          <p:spPr>
            <a:xfrm>
              <a:off x="0" y="0"/>
              <a:ext cx="1219200" cy="476250"/>
            </a:xfrm>
            <a:prstGeom prst="rect">
              <a:avLst/>
            </a:prstGeom>
            <a:solidFill>
              <a:srgbClr val="044875"/>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sz="900" dirty="0"/>
            </a:p>
          </p:txBody>
        </p:sp>
        <p:sp>
          <p:nvSpPr>
            <p:cNvPr id="13" name="矩形"/>
            <p:cNvSpPr/>
            <p:nvPr/>
          </p:nvSpPr>
          <p:spPr>
            <a:xfrm>
              <a:off x="10381129" y="0"/>
              <a:ext cx="14002871" cy="476250"/>
            </a:xfrm>
            <a:prstGeom prst="rect">
              <a:avLst/>
            </a:prstGeom>
            <a:solidFill>
              <a:srgbClr val="044875"/>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sz="900" dirty="0"/>
            </a:p>
          </p:txBody>
        </p:sp>
      </p:grpSp>
      <p:grpSp>
        <p:nvGrpSpPr>
          <p:cNvPr id="15" name="成组"/>
          <p:cNvGrpSpPr/>
          <p:nvPr userDrawn="1"/>
        </p:nvGrpSpPr>
        <p:grpSpPr>
          <a:xfrm>
            <a:off x="0" y="6621463"/>
            <a:ext cx="12192001" cy="236538"/>
            <a:chOff x="0" y="0"/>
            <a:chExt cx="24384000" cy="473075"/>
          </a:xfrm>
        </p:grpSpPr>
        <p:sp>
          <p:nvSpPr>
            <p:cNvPr id="16" name="矩形"/>
            <p:cNvSpPr/>
            <p:nvPr/>
          </p:nvSpPr>
          <p:spPr>
            <a:xfrm>
              <a:off x="23133050" y="0"/>
              <a:ext cx="1250950" cy="473075"/>
            </a:xfrm>
            <a:prstGeom prst="rect">
              <a:avLst/>
            </a:prstGeom>
            <a:solidFill>
              <a:srgbClr val="044875"/>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sz="900" dirty="0"/>
            </a:p>
          </p:txBody>
        </p:sp>
        <p:sp>
          <p:nvSpPr>
            <p:cNvPr id="17" name="矩形"/>
            <p:cNvSpPr/>
            <p:nvPr/>
          </p:nvSpPr>
          <p:spPr>
            <a:xfrm>
              <a:off x="0" y="0"/>
              <a:ext cx="20878799" cy="473075"/>
            </a:xfrm>
            <a:prstGeom prst="rect">
              <a:avLst/>
            </a:prstGeom>
            <a:solidFill>
              <a:srgbClr val="044875"/>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sz="900" dirty="0"/>
            </a:p>
          </p:txBody>
        </p:sp>
        <p:pic>
          <p:nvPicPr>
            <p:cNvPr id="18" name="思政高精尖创新中心logo.png" descr="思政高精尖创新中心logo.png"/>
            <p:cNvPicPr>
              <a:picLocks noChangeAspect="1"/>
            </p:cNvPicPr>
            <p:nvPr/>
          </p:nvPicPr>
          <p:blipFill>
            <a:blip r:embed="rId2">
              <a:extLst/>
            </a:blip>
            <a:stretch>
              <a:fillRect/>
            </a:stretch>
          </p:blipFill>
          <p:spPr>
            <a:xfrm>
              <a:off x="21632788" y="0"/>
              <a:ext cx="746275" cy="473075"/>
            </a:xfrm>
            <a:prstGeom prst="rect">
              <a:avLst/>
            </a:prstGeom>
            <a:ln w="12700" cap="flat">
              <a:noFill/>
              <a:miter lim="400000"/>
            </a:ln>
            <a:effectLst/>
          </p:spPr>
        </p:pic>
      </p:grpSp>
      <p:sp>
        <p:nvSpPr>
          <p:cNvPr id="20" name="文本占位符 19"/>
          <p:cNvSpPr>
            <a:spLocks noGrp="1"/>
          </p:cNvSpPr>
          <p:nvPr userDrawn="1">
            <p:ph type="body" sz="quarter" idx="10" hasCustomPrompt="1"/>
          </p:nvPr>
        </p:nvSpPr>
        <p:spPr>
          <a:xfrm>
            <a:off x="609600" y="-47190"/>
            <a:ext cx="4580965" cy="840230"/>
          </a:xfrm>
          <a:prstGeom prst="rect">
            <a:avLst/>
          </a:prstGeom>
        </p:spPr>
        <p:txBody>
          <a:bodyPr wrap="square" anchor="ctr" anchorCtr="0">
            <a:spAutoFit/>
          </a:bodyPr>
          <a:lstStyle>
            <a:lvl1pPr marL="0" marR="0" indent="0" algn="ctr" defTabSz="457200" rtl="0" eaLnBrk="1" fontAlgn="auto" latinLnBrk="0" hangingPunct="0">
              <a:lnSpc>
                <a:spcPct val="100000"/>
              </a:lnSpc>
              <a:spcBef>
                <a:spcPts val="0"/>
              </a:spcBef>
              <a:spcAft>
                <a:spcPts val="0"/>
              </a:spcAft>
              <a:buClrTx/>
              <a:buSzTx/>
              <a:buFontTx/>
              <a:buNone/>
              <a:tabLst/>
              <a:defRPr kumimoji="0" lang="zh-CN" altLang="en-US" sz="2700" b="0" i="0" u="none" strike="noStrike" cap="none" spc="0" normalizeH="0" baseline="0" smtClean="0">
                <a:ln>
                  <a:noFill/>
                </a:ln>
                <a:solidFill>
                  <a:srgbClr val="1E4772"/>
                </a:solidFill>
                <a:effectLst/>
                <a:uFillTx/>
                <a:latin typeface="Source Han Sans SC Regular"/>
                <a:ea typeface="Source Han Sans SC Regular"/>
                <a:cs typeface="Source Han Sans SC Regular"/>
                <a:sym typeface="Source Han Sans SC Regular"/>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kumimoji="1" lang="zh-CN" altLang="en-US" dirty="0"/>
              <a:t>二级标题编号、二级标题文字</a:t>
            </a:r>
          </a:p>
        </p:txBody>
      </p:sp>
      <p:sp>
        <p:nvSpPr>
          <p:cNvPr id="30" name="图片占位符 13"/>
          <p:cNvSpPr>
            <a:spLocks noGrp="1"/>
          </p:cNvSpPr>
          <p:nvPr>
            <p:ph type="pic" sz="quarter" idx="11" hasCustomPrompt="1"/>
          </p:nvPr>
        </p:nvSpPr>
        <p:spPr>
          <a:xfrm>
            <a:off x="1196145" y="2302666"/>
            <a:ext cx="1816632" cy="2406316"/>
          </a:xfrm>
          <a:prstGeom prst="rect">
            <a:avLst/>
          </a:prstGeom>
          <a:ln w="12700">
            <a:miter lim="400000"/>
          </a:ln>
          <a:effectLst>
            <a:reflection stA="50000" endPos="40000" dir="5400000" sy="-100000" algn="bl" rotWithShape="0"/>
          </a:effectLst>
        </p:spPr>
        <p:txBody>
          <a:bodyPr/>
          <a:lstStyle>
            <a:lvl1pPr marL="0" indent="0">
              <a:buNone/>
              <a:defRPr/>
            </a:lvl1pPr>
          </a:lstStyle>
          <a:p>
            <a:pPr marL="317500" marR="0" lvl="0" indent="-317500" algn="l" defTabSz="412750" eaLnBrk="1" fontAlgn="auto" latinLnBrk="0" hangingPunct="1">
              <a:lnSpc>
                <a:spcPct val="100000"/>
              </a:lnSpc>
              <a:spcBef>
                <a:spcPts val="2600"/>
              </a:spcBef>
              <a:spcAft>
                <a:spcPts val="0"/>
              </a:spcAft>
              <a:buClrTx/>
              <a:buSzPct val="75000"/>
              <a:tabLst/>
              <a:defRPr/>
            </a:pPr>
            <a:r>
              <a:rPr kumimoji="1" lang="zh-CN" altLang="en-US" dirty="0"/>
              <a:t>名人图片拖拽到这里</a:t>
            </a:r>
          </a:p>
        </p:txBody>
      </p:sp>
      <p:sp>
        <p:nvSpPr>
          <p:cNvPr id="31" name="文本占位符 17"/>
          <p:cNvSpPr>
            <a:spLocks noGrp="1"/>
          </p:cNvSpPr>
          <p:nvPr>
            <p:ph type="body" sz="quarter" idx="12" hasCustomPrompt="1"/>
          </p:nvPr>
        </p:nvSpPr>
        <p:spPr>
          <a:xfrm>
            <a:off x="3737408" y="2003707"/>
            <a:ext cx="743794" cy="1487587"/>
          </a:xfrm>
          <a:prstGeom prst="rect">
            <a:avLst/>
          </a:prstGeom>
          <a:ln w="12700">
            <a:miter lim="400000"/>
          </a:ln>
        </p:spPr>
        <p:txBody>
          <a:bodyPr wrap="none" lIns="50800" tIns="50800" rIns="50800" bIns="50800" anchor="ctr">
            <a:spAutoFit/>
          </a:bodyPr>
          <a:lstStyle>
            <a:lvl1pPr marL="571500" indent="-571500">
              <a:buFont typeface="Arial" charset="0"/>
              <a:buNone/>
              <a:defRPr kumimoji="0" lang="zh-CN" altLang="en-US" sz="10000" normalizeH="0" dirty="0">
                <a:solidFill>
                  <a:srgbClr val="A9A9A9"/>
                </a:solidFill>
                <a:effectLst/>
                <a:latin typeface="Arial Black"/>
                <a:ea typeface="Arial Black"/>
                <a:cs typeface="Arial Black"/>
              </a:defRPr>
            </a:lvl1pPr>
          </a:lstStyle>
          <a:p>
            <a:pPr marL="0" lvl="0" indent="0" algn="ctr" defTabSz="228600" rtl="0" fontAlgn="auto" hangingPunct="0">
              <a:spcBef>
                <a:spcPts val="0"/>
              </a:spcBef>
              <a:buSzTx/>
            </a:pPr>
            <a:r>
              <a:rPr kumimoji="1" lang="zh-CN" altLang="en-US" dirty="0"/>
              <a:t>“</a:t>
            </a:r>
          </a:p>
        </p:txBody>
      </p:sp>
      <p:sp>
        <p:nvSpPr>
          <p:cNvPr id="32" name="文本占位符 17"/>
          <p:cNvSpPr>
            <a:spLocks noGrp="1"/>
          </p:cNvSpPr>
          <p:nvPr>
            <p:ph type="body" sz="quarter" idx="13" hasCustomPrompt="1"/>
          </p:nvPr>
        </p:nvSpPr>
        <p:spPr>
          <a:xfrm>
            <a:off x="9721255" y="3622295"/>
            <a:ext cx="743794" cy="1487587"/>
          </a:xfrm>
          <a:prstGeom prst="rect">
            <a:avLst/>
          </a:prstGeom>
          <a:ln w="12700">
            <a:miter lim="400000"/>
          </a:ln>
        </p:spPr>
        <p:txBody>
          <a:bodyPr wrap="none" lIns="50800" tIns="50800" rIns="50800" bIns="50800" anchor="ctr">
            <a:spAutoFit/>
          </a:bodyPr>
          <a:lstStyle>
            <a:lvl1pPr marL="571500" indent="-571500">
              <a:buFont typeface="Arial" charset="0"/>
              <a:buNone/>
              <a:defRPr kumimoji="0" lang="zh-CN" altLang="en-US" sz="10000" normalizeH="0" dirty="0">
                <a:solidFill>
                  <a:srgbClr val="A9A9A9"/>
                </a:solidFill>
                <a:effectLst/>
                <a:latin typeface="Arial Black"/>
                <a:ea typeface="Arial Black"/>
                <a:cs typeface="Arial Black"/>
              </a:defRPr>
            </a:lvl1pPr>
          </a:lstStyle>
          <a:p>
            <a:pPr marL="0" lvl="0" indent="0" algn="ctr" defTabSz="228600" rtl="0" fontAlgn="auto" hangingPunct="0">
              <a:spcBef>
                <a:spcPts val="0"/>
              </a:spcBef>
              <a:buSzTx/>
            </a:pPr>
            <a:r>
              <a:rPr kumimoji="1" lang="zh-CN" altLang="en-US" dirty="0"/>
              <a:t>”</a:t>
            </a:r>
          </a:p>
        </p:txBody>
      </p:sp>
      <p:sp>
        <p:nvSpPr>
          <p:cNvPr id="33" name="文本占位符 17"/>
          <p:cNvSpPr>
            <a:spLocks noGrp="1"/>
          </p:cNvSpPr>
          <p:nvPr>
            <p:ph type="body" sz="quarter" idx="14" hasCustomPrompt="1"/>
          </p:nvPr>
        </p:nvSpPr>
        <p:spPr>
          <a:xfrm>
            <a:off x="6376376" y="3345520"/>
            <a:ext cx="1538883" cy="490391"/>
          </a:xfrm>
          <a:prstGeom prst="rect">
            <a:avLst/>
          </a:prstGeom>
          <a:ln w="12700">
            <a:miter lim="400000"/>
          </a:ln>
        </p:spPr>
        <p:txBody>
          <a:bodyPr wrap="none" lIns="50800" tIns="50800" rIns="50800" bIns="50800" anchor="ctr" anchorCtr="0">
            <a:spAutoFit/>
          </a:bodyPr>
          <a:lstStyle>
            <a:lvl1pPr marL="342900" indent="-342900">
              <a:buFont typeface="Arial" charset="0"/>
              <a:buNone/>
              <a:defRPr kumimoji="0" lang="zh-CN" altLang="en-US" sz="2800" normalizeH="0" dirty="0">
                <a:solidFill>
                  <a:srgbClr val="535353"/>
                </a:solidFill>
                <a:effectLst/>
                <a:latin typeface="HYRunYuan-55W Book"/>
                <a:ea typeface="HYRunYuan-55W Book"/>
                <a:cs typeface="HYRunYuan-55W Book"/>
              </a:defRPr>
            </a:lvl1pPr>
          </a:lstStyle>
          <a:p>
            <a:pPr marL="0" lvl="0" indent="0" algn="ctr" defTabSz="815975" rtl="0" fontAlgn="auto" hangingPunct="0">
              <a:spcBef>
                <a:spcPts val="0"/>
              </a:spcBef>
              <a:buSzTx/>
            </a:pPr>
            <a:r>
              <a:rPr kumimoji="1" lang="zh-CN" altLang="en-US" dirty="0"/>
              <a:t>引用文字</a:t>
            </a:r>
          </a:p>
        </p:txBody>
      </p:sp>
      <p:sp>
        <p:nvSpPr>
          <p:cNvPr id="34" name="文本占位符 17"/>
          <p:cNvSpPr>
            <a:spLocks noGrp="1"/>
          </p:cNvSpPr>
          <p:nvPr>
            <p:ph type="body" sz="quarter" idx="15" hasCustomPrompt="1"/>
          </p:nvPr>
        </p:nvSpPr>
        <p:spPr>
          <a:xfrm>
            <a:off x="8089869" y="4546093"/>
            <a:ext cx="2282676" cy="268792"/>
          </a:xfrm>
          <a:prstGeom prst="rect">
            <a:avLst/>
          </a:prstGeom>
          <a:ln w="12700">
            <a:miter lim="400000"/>
          </a:ln>
        </p:spPr>
        <p:txBody>
          <a:bodyPr wrap="none" lIns="50800" tIns="50800" rIns="50800" bIns="50800" anchor="ctr" anchorCtr="1">
            <a:spAutoFit/>
          </a:bodyPr>
          <a:lstStyle>
            <a:lvl1pPr marL="171450" indent="-171450">
              <a:buFont typeface="Arial" charset="0"/>
              <a:buNone/>
              <a:defRPr kumimoji="0" lang="zh-CN" altLang="en-US" sz="1200" normalizeH="0" dirty="0">
                <a:solidFill>
                  <a:srgbClr val="6C6C6C"/>
                </a:solidFill>
                <a:effectLst/>
                <a:latin typeface="Source Han Sans CN" charset="-122"/>
                <a:ea typeface="Source Han Sans CN" charset="-122"/>
                <a:cs typeface="Source Han Sans CN" charset="-122"/>
              </a:defRPr>
            </a:lvl1pPr>
          </a:lstStyle>
          <a:p>
            <a:pPr marL="0" lvl="0" indent="0" algn="r" defTabSz="228600" rtl="0" fontAlgn="auto" hangingPunct="0">
              <a:spcBef>
                <a:spcPts val="0"/>
              </a:spcBef>
              <a:buSzTx/>
            </a:pPr>
            <a:r>
              <a:rPr kumimoji="1" lang="en-US" altLang="zh-CN" dirty="0"/>
              <a:t>——</a:t>
            </a:r>
            <a:r>
              <a:rPr kumimoji="1" lang="zh-CN" altLang="en-US" dirty="0"/>
              <a:t>引用名人姓名</a:t>
            </a:r>
            <a:r>
              <a:rPr kumimoji="1" lang="en-US" altLang="zh-CN" dirty="0"/>
              <a:t>《</a:t>
            </a:r>
            <a:r>
              <a:rPr kumimoji="1" lang="zh-CN" altLang="en-US" dirty="0"/>
              <a:t>文字出处</a:t>
            </a:r>
            <a:r>
              <a:rPr kumimoji="1" lang="en-US" altLang="zh-CN" dirty="0"/>
              <a:t>》</a:t>
            </a:r>
            <a:endParaRPr kumimoji="1" lang="zh-CN" altLang="en-US" dirty="0"/>
          </a:p>
        </p:txBody>
      </p:sp>
      <p:sp>
        <p:nvSpPr>
          <p:cNvPr id="19" name="文本框 18">
            <a:extLst>
              <a:ext uri="{FF2B5EF4-FFF2-40B4-BE49-F238E27FC236}">
                <a16:creationId xmlns:a16="http://schemas.microsoft.com/office/drawing/2014/main" id="{2B49856D-E93F-497E-81E9-0807507B1387}"/>
              </a:ext>
            </a:extLst>
          </p:cNvPr>
          <p:cNvSpPr txBox="1"/>
          <p:nvPr userDrawn="1"/>
        </p:nvSpPr>
        <p:spPr>
          <a:xfrm>
            <a:off x="5307933" y="6585843"/>
            <a:ext cx="1159369" cy="307777"/>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20" rIns="45720" bIns="4572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zh-CN" altLang="en-US" sz="1400" b="0" i="0" u="none" strike="noStrike" cap="none" spc="0" normalizeH="0" baseline="0" dirty="0">
                <a:ln>
                  <a:noFill/>
                </a:ln>
                <a:solidFill>
                  <a:schemeClr val="bg1"/>
                </a:solidFill>
                <a:effectLst/>
                <a:uFillTx/>
                <a:latin typeface="+mn-lt"/>
                <a:ea typeface="+mn-ea"/>
                <a:cs typeface="+mn-cs"/>
                <a:sym typeface="Calibri"/>
              </a:rPr>
              <a:t>第 </a:t>
            </a:r>
            <a:fld id="{0299F143-0397-4005-A65E-5AB63C4FD64E}" type="slidenum">
              <a:rPr kumimoji="0" lang="zh-CN" altLang="en-US" sz="1400" b="0" i="0" u="none" strike="noStrike" cap="none" spc="0" normalizeH="0" baseline="0" smtClean="0">
                <a:ln>
                  <a:noFill/>
                </a:ln>
                <a:solidFill>
                  <a:schemeClr val="bg1"/>
                </a:solidFill>
                <a:effectLst/>
                <a:uFillTx/>
                <a:latin typeface="+mn-lt"/>
                <a:ea typeface="+mn-ea"/>
                <a:cs typeface="+mn-cs"/>
                <a:sym typeface="Calibri"/>
              </a:rPr>
              <a:pPr marL="0" marR="0" indent="0" algn="ctr" defTabSz="914400" rtl="0" fontAlgn="auto" latinLnBrk="0" hangingPunct="0">
                <a:lnSpc>
                  <a:spcPct val="100000"/>
                </a:lnSpc>
                <a:spcBef>
                  <a:spcPts val="0"/>
                </a:spcBef>
                <a:spcAft>
                  <a:spcPts val="0"/>
                </a:spcAft>
                <a:buClrTx/>
                <a:buSzTx/>
                <a:buFontTx/>
                <a:buNone/>
                <a:tabLst/>
              </a:pPr>
              <a:t>‹#›</a:t>
            </a:fld>
            <a:r>
              <a:rPr kumimoji="0" lang="zh-CN" altLang="en-US" sz="1400" b="0" i="0" u="none" strike="noStrike" cap="none" spc="0" normalizeH="0" baseline="0" dirty="0">
                <a:ln>
                  <a:noFill/>
                </a:ln>
                <a:solidFill>
                  <a:schemeClr val="bg1"/>
                </a:solidFill>
                <a:effectLst/>
                <a:uFillTx/>
                <a:latin typeface="+mn-lt"/>
                <a:ea typeface="+mn-ea"/>
                <a:cs typeface="+mn-cs"/>
                <a:sym typeface="Calibri"/>
              </a:rPr>
              <a:t> 页</a:t>
            </a:r>
          </a:p>
        </p:txBody>
      </p:sp>
    </p:spTree>
    <p:extLst>
      <p:ext uri="{BB962C8B-B14F-4D97-AF65-F5344CB8AC3E}">
        <p14:creationId xmlns:p14="http://schemas.microsoft.com/office/powerpoint/2010/main" val="179339655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章节名称">
    <p:spTree>
      <p:nvGrpSpPr>
        <p:cNvPr id="1" name=""/>
        <p:cNvGrpSpPr/>
        <p:nvPr/>
      </p:nvGrpSpPr>
      <p:grpSpPr>
        <a:xfrm>
          <a:off x="0" y="0"/>
          <a:ext cx="0" cy="0"/>
          <a:chOff x="0" y="0"/>
          <a:chExt cx="0" cy="0"/>
        </a:xfrm>
      </p:grpSpPr>
      <p:sp>
        <p:nvSpPr>
          <p:cNvPr id="6" name="第"/>
          <p:cNvSpPr txBox="1"/>
          <p:nvPr userDrawn="1"/>
        </p:nvSpPr>
        <p:spPr>
          <a:xfrm>
            <a:off x="501650" y="2629882"/>
            <a:ext cx="571501" cy="584775"/>
          </a:xfrm>
          <a:prstGeom prst="rect">
            <a:avLst/>
          </a:prstGeom>
          <a:ln w="25400">
            <a:miter lim="400000"/>
          </a:ln>
          <a:extLst>
            <a:ext uri="{C572A759-6A51-4108-AA02-DFA0A04FC94B}">
              <ma14:wrappingTextBoxFlag xmlns="" xmlns:ma14="http://schemas.microsoft.com/office/mac/drawingml/2011/main" val="1"/>
            </a:ext>
          </a:extLst>
        </p:spPr>
        <p:txBody>
          <a:bodyPr tIns="45720" bIns="45720" anchor="ctr">
            <a:spAutoFit/>
          </a:bodyPr>
          <a:lstStyle>
            <a:lvl1pPr algn="ctr">
              <a:defRPr sz="6400">
                <a:solidFill>
                  <a:srgbClr val="044875"/>
                </a:solidFill>
                <a:latin typeface="Microsoft YaHei"/>
                <a:ea typeface="Microsoft YaHei"/>
                <a:cs typeface="Microsoft YaHei"/>
                <a:sym typeface="Microsoft YaHei"/>
              </a:defRPr>
            </a:lvl1pPr>
          </a:lstStyle>
          <a:p>
            <a:endParaRPr sz="3200" dirty="0"/>
          </a:p>
        </p:txBody>
      </p:sp>
      <p:sp>
        <p:nvSpPr>
          <p:cNvPr id="13" name="文本占位符 12"/>
          <p:cNvSpPr>
            <a:spLocks noGrp="1"/>
          </p:cNvSpPr>
          <p:nvPr>
            <p:ph type="body" sz="quarter" idx="11" hasCustomPrompt="1"/>
          </p:nvPr>
        </p:nvSpPr>
        <p:spPr>
          <a:xfrm>
            <a:off x="971551" y="2057544"/>
            <a:ext cx="1628775" cy="1753899"/>
          </a:xfrm>
          <a:prstGeom prst="rect">
            <a:avLst/>
          </a:prstGeom>
        </p:spPr>
        <p:txBody>
          <a:bodyPr vert="horz" anchor="ctr" anchorCtr="1"/>
          <a:lstStyle>
            <a:lvl1pPr marL="228600" indent="-228600" algn="ctr">
              <a:buNone/>
              <a:defRPr kumimoji="1" lang="zh-CN" altLang="en-US" sz="11500" b="0" i="0" u="none" strike="noStrike" cap="none" spc="0" normalizeH="0" baseline="0" dirty="0">
                <a:ln>
                  <a:noFill/>
                </a:ln>
                <a:solidFill>
                  <a:srgbClr val="FFFFFF"/>
                </a:solidFill>
                <a:effectLst/>
                <a:uFillTx/>
                <a:latin typeface="Impact"/>
                <a:ea typeface="Impact"/>
                <a:cs typeface="Impact"/>
                <a:sym typeface="Impact"/>
              </a:defRPr>
            </a:lvl1pPr>
          </a:lstStyle>
          <a:p>
            <a:pPr marL="0" marR="0" lvl="0" indent="0" algn="ctr" defTabSz="914400" rtl="0" fontAlgn="auto" latinLnBrk="0" hangingPunct="0">
              <a:lnSpc>
                <a:spcPct val="100000"/>
              </a:lnSpc>
              <a:spcBef>
                <a:spcPts val="0"/>
              </a:spcBef>
              <a:spcAft>
                <a:spcPts val="0"/>
              </a:spcAft>
              <a:buClrTx/>
              <a:buSzTx/>
              <a:tabLst/>
            </a:pPr>
            <a:r>
              <a:rPr kumimoji="1" lang="en-US" altLang="zh-CN" dirty="0"/>
              <a:t>1</a:t>
            </a:r>
            <a:endParaRPr kumimoji="1" lang="zh-CN" altLang="en-US" dirty="0"/>
          </a:p>
        </p:txBody>
      </p:sp>
      <p:sp>
        <p:nvSpPr>
          <p:cNvPr id="15" name="文本占位符 14"/>
          <p:cNvSpPr>
            <a:spLocks noGrp="1"/>
          </p:cNvSpPr>
          <p:nvPr>
            <p:ph type="body" sz="quarter" idx="12" hasCustomPrompt="1"/>
          </p:nvPr>
        </p:nvSpPr>
        <p:spPr>
          <a:xfrm>
            <a:off x="6265066" y="3587792"/>
            <a:ext cx="2160592" cy="923328"/>
          </a:xfrm>
          <a:prstGeom prst="rect">
            <a:avLst/>
          </a:prstGeom>
          <a:ln w="25400">
            <a:miter lim="400000"/>
          </a:ln>
        </p:spPr>
        <p:txBody>
          <a:bodyPr wrap="none" tIns="91439" bIns="91439" anchor="ctr" anchorCtr="0">
            <a:spAutoFit/>
          </a:bodyPr>
          <a:lstStyle>
            <a:lvl1pPr marL="228600" indent="-228600">
              <a:buNone/>
              <a:defRPr kumimoji="0" lang="zh-CN" altLang="en-US" sz="4800" spc="336" normalizeH="0" dirty="0">
                <a:solidFill>
                  <a:srgbClr val="FFFFFF"/>
                </a:solidFill>
                <a:effectLst/>
                <a:latin typeface="Microsoft YaHei"/>
                <a:ea typeface="Microsoft YaHei"/>
                <a:cs typeface="Microsoft YaHei"/>
              </a:defRPr>
            </a:lvl1pPr>
          </a:lstStyle>
          <a:p>
            <a:pPr marL="0" lvl="0" indent="0" algn="ctr" fontAlgn="auto" hangingPunct="0">
              <a:lnSpc>
                <a:spcPct val="100000"/>
              </a:lnSpc>
              <a:spcBef>
                <a:spcPts val="0"/>
              </a:spcBef>
              <a:buSzTx/>
            </a:pPr>
            <a:r>
              <a:rPr lang="zh-CN" altLang="en-US" dirty="0"/>
              <a:t>章文字</a:t>
            </a:r>
          </a:p>
        </p:txBody>
      </p:sp>
    </p:spTree>
    <p:extLst>
      <p:ext uri="{BB962C8B-B14F-4D97-AF65-F5344CB8AC3E}">
        <p14:creationId xmlns:p14="http://schemas.microsoft.com/office/powerpoint/2010/main" val="107703911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fill="hold" grpId="0" nodeType="afterEffect">
                                  <p:stCondLst>
                                    <p:cond delay="0"/>
                                  </p:stCondLst>
                                  <p:iterate>
                                    <p:tmAbs val="0"/>
                                  </p:iterate>
                                  <p:childTnLst>
                                    <p:set>
                                      <p:cBhvr>
                                        <p:cTn id="6" fill="hold"/>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repeatCount="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childTnLst>
                          </p:cTn>
                        </p:par>
                        <p:par>
                          <p:cTn id="11" fill="hold">
                            <p:stCondLst>
                              <p:cond delay="500"/>
                            </p:stCondLst>
                            <p:childTnLst>
                              <p:par>
                                <p:cTn id="12" presetID="9" presetClass="entr" presetSubtype="0" fill="hold" grpId="0" nodeType="afterEffect">
                                  <p:stCondLst>
                                    <p:cond delay="500"/>
                                  </p:stCondLst>
                                  <p:childTnLst>
                                    <p:set>
                                      <p:cBhvr>
                                        <p:cTn id="13" dur="1" fill="hold">
                                          <p:stCondLst>
                                            <p:cond delay="0"/>
                                          </p:stCondLst>
                                        </p:cTn>
                                        <p:tgtEl>
                                          <p:spTgt spid="15"/>
                                        </p:tgtEl>
                                        <p:attrNameLst>
                                          <p:attrName>style.visibility</p:attrName>
                                        </p:attrNameLst>
                                      </p:cBhvr>
                                      <p:to>
                                        <p:strVal val="visible"/>
                                      </p:to>
                                    </p:set>
                                    <p:animEffect transition="in" filter="dissolve">
                                      <p:cBhvr>
                                        <p:cTn id="14"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13" grpId="0">
        <p:tmplLst>
          <p:tmpl>
            <p:tnLst>
              <p:par>
                <p:cTn presetID="9" presetClass="entr" presetSubtype="0" repeatCount="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dissolve">
                      <p:cBhvr>
                        <p:cTn dur="500"/>
                        <p:tgtEl>
                          <p:spTgt spid="13"/>
                        </p:tgtEl>
                      </p:cBhvr>
                    </p:animEffect>
                  </p:childTnLst>
                </p:cTn>
              </p:par>
            </p:tnLst>
          </p:tmpl>
        </p:tmplLst>
      </p:bldP>
      <p:bldP spid="15" grpId="0" uiExpand="1" animBg="1">
        <p:tmplLst>
          <p:tmpl>
            <p:tnLst>
              <p:par>
                <p:cTn presetID="9" presetClass="entr" presetSubtype="0" fill="hold" nodeType="after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dissolve">
                      <p:cBhvr>
                        <p:cTn dur="1000"/>
                        <p:tgtEl>
                          <p:spTgt spid="15"/>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二级标题-人名条（无图片）">
    <p:spTree>
      <p:nvGrpSpPr>
        <p:cNvPr id="1" name=""/>
        <p:cNvGrpSpPr/>
        <p:nvPr/>
      </p:nvGrpSpPr>
      <p:grpSpPr>
        <a:xfrm>
          <a:off x="0" y="0"/>
          <a:ext cx="0" cy="0"/>
          <a:chOff x="0" y="0"/>
          <a:chExt cx="0" cy="0"/>
        </a:xfrm>
      </p:grpSpPr>
      <p:grpSp>
        <p:nvGrpSpPr>
          <p:cNvPr id="11" name="成组"/>
          <p:cNvGrpSpPr/>
          <p:nvPr userDrawn="1"/>
        </p:nvGrpSpPr>
        <p:grpSpPr>
          <a:xfrm>
            <a:off x="0" y="254000"/>
            <a:ext cx="12192000" cy="238125"/>
            <a:chOff x="0" y="0"/>
            <a:chExt cx="24384000" cy="476250"/>
          </a:xfrm>
        </p:grpSpPr>
        <p:sp>
          <p:nvSpPr>
            <p:cNvPr id="12" name="矩形"/>
            <p:cNvSpPr/>
            <p:nvPr/>
          </p:nvSpPr>
          <p:spPr>
            <a:xfrm>
              <a:off x="0" y="0"/>
              <a:ext cx="1219200" cy="476250"/>
            </a:xfrm>
            <a:prstGeom prst="rect">
              <a:avLst/>
            </a:prstGeom>
            <a:solidFill>
              <a:srgbClr val="044875"/>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sz="900" dirty="0"/>
            </a:p>
          </p:txBody>
        </p:sp>
        <p:sp>
          <p:nvSpPr>
            <p:cNvPr id="13" name="矩形"/>
            <p:cNvSpPr/>
            <p:nvPr/>
          </p:nvSpPr>
          <p:spPr>
            <a:xfrm>
              <a:off x="10381129" y="0"/>
              <a:ext cx="14002871" cy="476250"/>
            </a:xfrm>
            <a:prstGeom prst="rect">
              <a:avLst/>
            </a:prstGeom>
            <a:solidFill>
              <a:srgbClr val="044875"/>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sz="900" dirty="0"/>
            </a:p>
          </p:txBody>
        </p:sp>
      </p:grpSp>
      <p:grpSp>
        <p:nvGrpSpPr>
          <p:cNvPr id="15" name="成组"/>
          <p:cNvGrpSpPr/>
          <p:nvPr userDrawn="1"/>
        </p:nvGrpSpPr>
        <p:grpSpPr>
          <a:xfrm>
            <a:off x="0" y="6621463"/>
            <a:ext cx="12192001" cy="236538"/>
            <a:chOff x="0" y="0"/>
            <a:chExt cx="24384000" cy="473075"/>
          </a:xfrm>
        </p:grpSpPr>
        <p:sp>
          <p:nvSpPr>
            <p:cNvPr id="16" name="矩形"/>
            <p:cNvSpPr/>
            <p:nvPr/>
          </p:nvSpPr>
          <p:spPr>
            <a:xfrm>
              <a:off x="23133050" y="0"/>
              <a:ext cx="1250950" cy="473075"/>
            </a:xfrm>
            <a:prstGeom prst="rect">
              <a:avLst/>
            </a:prstGeom>
            <a:solidFill>
              <a:srgbClr val="044875"/>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sz="900" dirty="0"/>
            </a:p>
          </p:txBody>
        </p:sp>
        <p:sp>
          <p:nvSpPr>
            <p:cNvPr id="17" name="矩形"/>
            <p:cNvSpPr/>
            <p:nvPr/>
          </p:nvSpPr>
          <p:spPr>
            <a:xfrm>
              <a:off x="0" y="0"/>
              <a:ext cx="20878799" cy="473075"/>
            </a:xfrm>
            <a:prstGeom prst="rect">
              <a:avLst/>
            </a:prstGeom>
            <a:solidFill>
              <a:srgbClr val="044875"/>
            </a:solidFill>
            <a:ln w="12700" cap="flat">
              <a:noFill/>
              <a:miter lim="400000"/>
            </a:ln>
            <a:effectLst/>
          </p:spPr>
          <p:txBody>
            <a:bodyPr wrap="square" lIns="91439" tIns="91439" rIns="91439" bIns="91439" numCol="1" anchor="ctr">
              <a:noAutofit/>
            </a:bodyPr>
            <a:lstStyle/>
            <a:p>
              <a:pPr algn="ctr">
                <a:defRPr>
                  <a:solidFill>
                    <a:srgbClr val="FFFFFF"/>
                  </a:solidFill>
                </a:defRPr>
              </a:pPr>
              <a:endParaRPr sz="900" dirty="0"/>
            </a:p>
          </p:txBody>
        </p:sp>
        <p:pic>
          <p:nvPicPr>
            <p:cNvPr id="18" name="思政高精尖创新中心logo.png" descr="思政高精尖创新中心logo.png"/>
            <p:cNvPicPr>
              <a:picLocks noChangeAspect="1"/>
            </p:cNvPicPr>
            <p:nvPr/>
          </p:nvPicPr>
          <p:blipFill>
            <a:blip r:embed="rId2">
              <a:extLst/>
            </a:blip>
            <a:stretch>
              <a:fillRect/>
            </a:stretch>
          </p:blipFill>
          <p:spPr>
            <a:xfrm>
              <a:off x="21632788" y="0"/>
              <a:ext cx="746275" cy="473075"/>
            </a:xfrm>
            <a:prstGeom prst="rect">
              <a:avLst/>
            </a:prstGeom>
            <a:ln w="12700" cap="flat">
              <a:noFill/>
              <a:miter lim="400000"/>
            </a:ln>
            <a:effectLst/>
          </p:spPr>
        </p:pic>
      </p:grpSp>
      <p:sp>
        <p:nvSpPr>
          <p:cNvPr id="20" name="文本占位符 19"/>
          <p:cNvSpPr>
            <a:spLocks noGrp="1"/>
          </p:cNvSpPr>
          <p:nvPr userDrawn="1">
            <p:ph type="body" sz="quarter" idx="10" hasCustomPrompt="1"/>
          </p:nvPr>
        </p:nvSpPr>
        <p:spPr>
          <a:xfrm>
            <a:off x="609600" y="-47190"/>
            <a:ext cx="4580965" cy="840230"/>
          </a:xfrm>
          <a:prstGeom prst="rect">
            <a:avLst/>
          </a:prstGeom>
        </p:spPr>
        <p:txBody>
          <a:bodyPr wrap="square" anchor="ctr" anchorCtr="0">
            <a:spAutoFit/>
          </a:bodyPr>
          <a:lstStyle>
            <a:lvl1pPr marL="0" marR="0" indent="0" algn="ctr" defTabSz="457200" rtl="0" eaLnBrk="1" fontAlgn="auto" latinLnBrk="0" hangingPunct="0">
              <a:lnSpc>
                <a:spcPct val="100000"/>
              </a:lnSpc>
              <a:spcBef>
                <a:spcPts val="0"/>
              </a:spcBef>
              <a:spcAft>
                <a:spcPts val="0"/>
              </a:spcAft>
              <a:buClrTx/>
              <a:buSzTx/>
              <a:buFontTx/>
              <a:buNone/>
              <a:tabLst/>
              <a:defRPr kumimoji="0" lang="zh-CN" altLang="en-US" sz="2700" b="0" i="0" u="none" strike="noStrike" cap="none" spc="0" normalizeH="0" baseline="0" smtClean="0">
                <a:ln>
                  <a:noFill/>
                </a:ln>
                <a:solidFill>
                  <a:srgbClr val="1E4772"/>
                </a:solidFill>
                <a:effectLst/>
                <a:uFillTx/>
                <a:latin typeface="Source Han Sans SC Regular"/>
                <a:ea typeface="Source Han Sans SC Regular"/>
                <a:cs typeface="Source Han Sans SC Regular"/>
                <a:sym typeface="Source Han Sans SC Regular"/>
              </a:defRPr>
            </a:lvl1pPr>
          </a:lstStyle>
          <a:p>
            <a:pPr marL="0" marR="0" lvl="0" indent="0" algn="l" defTabSz="914400" rtl="0" eaLnBrk="1" fontAlgn="auto" latinLnBrk="0" hangingPunct="1">
              <a:lnSpc>
                <a:spcPct val="90000"/>
              </a:lnSpc>
              <a:spcBef>
                <a:spcPts val="1000"/>
              </a:spcBef>
              <a:spcAft>
                <a:spcPts val="0"/>
              </a:spcAft>
              <a:buClrTx/>
              <a:buSzPct val="100000"/>
              <a:buFont typeface="Arial"/>
              <a:buNone/>
              <a:tabLst/>
              <a:defRPr/>
            </a:pPr>
            <a:r>
              <a:rPr kumimoji="1" lang="zh-CN" altLang="en-US" dirty="0"/>
              <a:t>二级标题编号、二级标题文字</a:t>
            </a:r>
          </a:p>
        </p:txBody>
      </p:sp>
      <p:sp>
        <p:nvSpPr>
          <p:cNvPr id="19" name="文本占位符 17"/>
          <p:cNvSpPr>
            <a:spLocks noGrp="1"/>
          </p:cNvSpPr>
          <p:nvPr>
            <p:ph type="body" sz="quarter" idx="12" hasCustomPrompt="1"/>
          </p:nvPr>
        </p:nvSpPr>
        <p:spPr>
          <a:xfrm>
            <a:off x="1314280" y="2415456"/>
            <a:ext cx="743794" cy="1487587"/>
          </a:xfrm>
          <a:prstGeom prst="rect">
            <a:avLst/>
          </a:prstGeom>
          <a:ln w="12700">
            <a:miter lim="400000"/>
          </a:ln>
        </p:spPr>
        <p:txBody>
          <a:bodyPr wrap="none" lIns="50800" tIns="50800" rIns="50800" bIns="50800" anchor="ctr">
            <a:spAutoFit/>
          </a:bodyPr>
          <a:lstStyle>
            <a:lvl1pPr marL="571500" indent="-571500">
              <a:buFont typeface="Arial" charset="0"/>
              <a:buNone/>
              <a:defRPr kumimoji="0" lang="zh-CN" altLang="en-US" sz="10000" normalizeH="0" dirty="0">
                <a:solidFill>
                  <a:srgbClr val="A9A9A9"/>
                </a:solidFill>
                <a:effectLst/>
                <a:latin typeface="Arial Black"/>
                <a:ea typeface="Arial Black"/>
                <a:cs typeface="Arial Black"/>
              </a:defRPr>
            </a:lvl1pPr>
          </a:lstStyle>
          <a:p>
            <a:pPr marL="0" lvl="0" indent="0" algn="ctr" defTabSz="228600" rtl="0" fontAlgn="auto" hangingPunct="0">
              <a:spcBef>
                <a:spcPts val="0"/>
              </a:spcBef>
              <a:buSzTx/>
            </a:pPr>
            <a:r>
              <a:rPr kumimoji="1" lang="zh-CN" altLang="en-US" dirty="0"/>
              <a:t>“</a:t>
            </a:r>
          </a:p>
        </p:txBody>
      </p:sp>
      <p:sp>
        <p:nvSpPr>
          <p:cNvPr id="21" name="文本占位符 17"/>
          <p:cNvSpPr>
            <a:spLocks noGrp="1"/>
          </p:cNvSpPr>
          <p:nvPr>
            <p:ph type="body" sz="quarter" idx="13" hasCustomPrompt="1"/>
          </p:nvPr>
        </p:nvSpPr>
        <p:spPr>
          <a:xfrm>
            <a:off x="9932472" y="3210546"/>
            <a:ext cx="743794" cy="1487587"/>
          </a:xfrm>
          <a:prstGeom prst="rect">
            <a:avLst/>
          </a:prstGeom>
          <a:ln w="12700">
            <a:miter lim="400000"/>
          </a:ln>
        </p:spPr>
        <p:txBody>
          <a:bodyPr wrap="none" lIns="50800" tIns="50800" rIns="50800" bIns="50800" anchor="ctr">
            <a:spAutoFit/>
          </a:bodyPr>
          <a:lstStyle>
            <a:lvl1pPr marL="571500" indent="-571500">
              <a:buFont typeface="Arial" charset="0"/>
              <a:buNone/>
              <a:defRPr kumimoji="0" lang="zh-CN" altLang="en-US" sz="10000" normalizeH="0" dirty="0">
                <a:solidFill>
                  <a:srgbClr val="A9A9A9"/>
                </a:solidFill>
                <a:effectLst/>
                <a:latin typeface="Arial Black"/>
                <a:ea typeface="Arial Black"/>
                <a:cs typeface="Arial Black"/>
              </a:defRPr>
            </a:lvl1pPr>
          </a:lstStyle>
          <a:p>
            <a:pPr marL="0" lvl="0" indent="0" algn="ctr" defTabSz="228600" rtl="0" fontAlgn="auto" hangingPunct="0">
              <a:spcBef>
                <a:spcPts val="0"/>
              </a:spcBef>
              <a:buSzTx/>
            </a:pPr>
            <a:r>
              <a:rPr kumimoji="1" lang="zh-CN" altLang="en-US" dirty="0"/>
              <a:t>”</a:t>
            </a:r>
          </a:p>
        </p:txBody>
      </p:sp>
      <p:sp>
        <p:nvSpPr>
          <p:cNvPr id="22" name="文本占位符 17"/>
          <p:cNvSpPr>
            <a:spLocks noGrp="1"/>
          </p:cNvSpPr>
          <p:nvPr>
            <p:ph type="body" sz="quarter" idx="14" hasCustomPrompt="1"/>
          </p:nvPr>
        </p:nvSpPr>
        <p:spPr>
          <a:xfrm>
            <a:off x="5225831" y="3155146"/>
            <a:ext cx="1538883" cy="490391"/>
          </a:xfrm>
          <a:prstGeom prst="rect">
            <a:avLst/>
          </a:prstGeom>
          <a:ln w="12700">
            <a:miter lim="400000"/>
          </a:ln>
        </p:spPr>
        <p:txBody>
          <a:bodyPr wrap="none" lIns="50800" tIns="50800" rIns="50800" bIns="50800" anchor="ctr">
            <a:spAutoFit/>
          </a:bodyPr>
          <a:lstStyle>
            <a:lvl1pPr marL="342900" indent="-342900">
              <a:buFont typeface="Arial" charset="0"/>
              <a:buNone/>
              <a:defRPr kumimoji="0" lang="zh-CN" altLang="en-US" sz="2800" normalizeH="0" dirty="0">
                <a:solidFill>
                  <a:srgbClr val="535353"/>
                </a:solidFill>
                <a:effectLst/>
                <a:latin typeface="HYRunYuan-55W Book"/>
                <a:ea typeface="HYRunYuan-55W Book"/>
                <a:cs typeface="HYRunYuan-55W Book"/>
              </a:defRPr>
            </a:lvl1pPr>
          </a:lstStyle>
          <a:p>
            <a:pPr marL="0" lvl="0" indent="0" algn="ctr" defTabSz="815975" rtl="0" fontAlgn="auto" hangingPunct="0">
              <a:spcBef>
                <a:spcPts val="0"/>
              </a:spcBef>
              <a:buSzTx/>
            </a:pPr>
            <a:r>
              <a:rPr kumimoji="1" lang="zh-CN" altLang="en-US" dirty="0"/>
              <a:t>引用文字</a:t>
            </a:r>
          </a:p>
        </p:txBody>
      </p:sp>
      <p:sp>
        <p:nvSpPr>
          <p:cNvPr id="23" name="文本占位符 17"/>
          <p:cNvSpPr>
            <a:spLocks noGrp="1"/>
          </p:cNvSpPr>
          <p:nvPr>
            <p:ph type="body" sz="quarter" idx="15" hasCustomPrompt="1"/>
          </p:nvPr>
        </p:nvSpPr>
        <p:spPr>
          <a:xfrm>
            <a:off x="8301086" y="4134344"/>
            <a:ext cx="2282676" cy="268792"/>
          </a:xfrm>
          <a:prstGeom prst="rect">
            <a:avLst/>
          </a:prstGeom>
          <a:ln w="12700">
            <a:miter lim="400000"/>
          </a:ln>
        </p:spPr>
        <p:txBody>
          <a:bodyPr wrap="none" lIns="50800" tIns="50800" rIns="50800" bIns="50800" anchor="ctr">
            <a:spAutoFit/>
          </a:bodyPr>
          <a:lstStyle>
            <a:lvl1pPr marL="171450" indent="-171450">
              <a:buFont typeface="Arial" charset="0"/>
              <a:buNone/>
              <a:defRPr kumimoji="0" lang="zh-CN" altLang="en-US" sz="1200" normalizeH="0" dirty="0">
                <a:solidFill>
                  <a:srgbClr val="6C6C6C"/>
                </a:solidFill>
                <a:effectLst/>
                <a:latin typeface="Source Han Sans CN" charset="-122"/>
                <a:ea typeface="Source Han Sans CN" charset="-122"/>
                <a:cs typeface="Source Han Sans CN" charset="-122"/>
              </a:defRPr>
            </a:lvl1pPr>
          </a:lstStyle>
          <a:p>
            <a:pPr marL="0" lvl="0" indent="0" algn="r" defTabSz="228600" rtl="0" fontAlgn="auto" hangingPunct="0">
              <a:spcBef>
                <a:spcPts val="0"/>
              </a:spcBef>
              <a:buSzTx/>
            </a:pPr>
            <a:r>
              <a:rPr kumimoji="1" lang="en-US" altLang="zh-CN" dirty="0"/>
              <a:t>——</a:t>
            </a:r>
            <a:r>
              <a:rPr kumimoji="1" lang="zh-CN" altLang="en-US" dirty="0"/>
              <a:t>引用名人姓名</a:t>
            </a:r>
            <a:r>
              <a:rPr kumimoji="1" lang="en-US" altLang="zh-CN" dirty="0"/>
              <a:t>《</a:t>
            </a:r>
            <a:r>
              <a:rPr kumimoji="1" lang="zh-CN" altLang="en-US" dirty="0"/>
              <a:t>文字出处</a:t>
            </a:r>
            <a:r>
              <a:rPr kumimoji="1" lang="en-US" altLang="zh-CN" dirty="0"/>
              <a:t>》</a:t>
            </a:r>
            <a:endParaRPr kumimoji="1" lang="zh-CN" altLang="en-US" dirty="0"/>
          </a:p>
        </p:txBody>
      </p:sp>
      <p:sp>
        <p:nvSpPr>
          <p:cNvPr id="24" name="文本框 23">
            <a:extLst>
              <a:ext uri="{FF2B5EF4-FFF2-40B4-BE49-F238E27FC236}">
                <a16:creationId xmlns:a16="http://schemas.microsoft.com/office/drawing/2014/main" id="{EC7356FD-5C76-4274-9483-6E8BE18E27D3}"/>
              </a:ext>
            </a:extLst>
          </p:cNvPr>
          <p:cNvSpPr txBox="1"/>
          <p:nvPr userDrawn="1"/>
        </p:nvSpPr>
        <p:spPr>
          <a:xfrm>
            <a:off x="5307933" y="6585843"/>
            <a:ext cx="1159369" cy="307777"/>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20" rIns="45720" bIns="45720"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zh-CN" altLang="en-US" sz="1400" b="0" i="0" u="none" strike="noStrike" cap="none" spc="0" normalizeH="0" baseline="0" dirty="0">
                <a:ln>
                  <a:noFill/>
                </a:ln>
                <a:solidFill>
                  <a:schemeClr val="bg1"/>
                </a:solidFill>
                <a:effectLst/>
                <a:uFillTx/>
                <a:latin typeface="+mn-lt"/>
                <a:ea typeface="+mn-ea"/>
                <a:cs typeface="+mn-cs"/>
                <a:sym typeface="Calibri"/>
              </a:rPr>
              <a:t>第 </a:t>
            </a:r>
            <a:fld id="{0299F143-0397-4005-A65E-5AB63C4FD64E}" type="slidenum">
              <a:rPr kumimoji="0" lang="zh-CN" altLang="en-US" sz="1400" b="0" i="0" u="none" strike="noStrike" cap="none" spc="0" normalizeH="0" baseline="0" smtClean="0">
                <a:ln>
                  <a:noFill/>
                </a:ln>
                <a:solidFill>
                  <a:schemeClr val="bg1"/>
                </a:solidFill>
                <a:effectLst/>
                <a:uFillTx/>
                <a:latin typeface="+mn-lt"/>
                <a:ea typeface="+mn-ea"/>
                <a:cs typeface="+mn-cs"/>
                <a:sym typeface="Calibri"/>
              </a:rPr>
              <a:pPr marL="0" marR="0" indent="0" algn="ctr" defTabSz="914400" rtl="0" fontAlgn="auto" latinLnBrk="0" hangingPunct="0">
                <a:lnSpc>
                  <a:spcPct val="100000"/>
                </a:lnSpc>
                <a:spcBef>
                  <a:spcPts val="0"/>
                </a:spcBef>
                <a:spcAft>
                  <a:spcPts val="0"/>
                </a:spcAft>
                <a:buClrTx/>
                <a:buSzTx/>
                <a:buFontTx/>
                <a:buNone/>
                <a:tabLst/>
              </a:pPr>
              <a:t>‹#›</a:t>
            </a:fld>
            <a:r>
              <a:rPr kumimoji="0" lang="zh-CN" altLang="en-US" sz="1400" b="0" i="0" u="none" strike="noStrike" cap="none" spc="0" normalizeH="0" baseline="0" dirty="0">
                <a:ln>
                  <a:noFill/>
                </a:ln>
                <a:solidFill>
                  <a:schemeClr val="bg1"/>
                </a:solidFill>
                <a:effectLst/>
                <a:uFillTx/>
                <a:latin typeface="+mn-lt"/>
                <a:ea typeface="+mn-ea"/>
                <a:cs typeface="+mn-cs"/>
                <a:sym typeface="Calibri"/>
              </a:rPr>
              <a:t> 页</a:t>
            </a:r>
          </a:p>
        </p:txBody>
      </p:sp>
    </p:spTree>
    <p:extLst>
      <p:ext uri="{BB962C8B-B14F-4D97-AF65-F5344CB8AC3E}">
        <p14:creationId xmlns:p14="http://schemas.microsoft.com/office/powerpoint/2010/main" val="30791271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0C758C-F3D1-4D01-97B5-7CCEB0D538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2BDB96C-AF47-4519-85B2-BED794B9F51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A1B6006-06A5-4701-B59D-22EF5980A3A1}"/>
              </a:ext>
            </a:extLst>
          </p:cNvPr>
          <p:cNvSpPr>
            <a:spLocks noGrp="1"/>
          </p:cNvSpPr>
          <p:nvPr>
            <p:ph type="dt" sz="half" idx="10"/>
          </p:nvPr>
        </p:nvSpPr>
        <p:spPr/>
        <p:txBody>
          <a:bodyPr/>
          <a:lstStyle/>
          <a:p>
            <a:fld id="{E3C3EB6C-37B6-4F50-8352-8653D4719834}" type="datetimeFigureOut">
              <a:rPr lang="zh-CN" altLang="en-US" smtClean="0"/>
              <a:t>2022/12/13</a:t>
            </a:fld>
            <a:endParaRPr lang="zh-CN" altLang="en-US"/>
          </a:p>
        </p:txBody>
      </p:sp>
      <p:sp>
        <p:nvSpPr>
          <p:cNvPr id="5" name="页脚占位符 4">
            <a:extLst>
              <a:ext uri="{FF2B5EF4-FFF2-40B4-BE49-F238E27FC236}">
                <a16:creationId xmlns:a16="http://schemas.microsoft.com/office/drawing/2014/main" id="{3DFF1AC0-5D5C-41A0-9D13-760231B4E9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AA2EE4-A830-43F3-86CE-9E8A0194A648}"/>
              </a:ext>
            </a:extLst>
          </p:cNvPr>
          <p:cNvSpPr>
            <a:spLocks noGrp="1"/>
          </p:cNvSpPr>
          <p:nvPr>
            <p:ph type="sldNum" sz="quarter" idx="12"/>
          </p:nvPr>
        </p:nvSpPr>
        <p:spPr/>
        <p:txBody>
          <a:bodyPr/>
          <a:lstStyle/>
          <a:p>
            <a:fld id="{53E5916A-B2FB-42B8-AD92-7098C525E796}" type="slidenum">
              <a:rPr lang="zh-CN" altLang="en-US" smtClean="0"/>
              <a:t>‹#›</a:t>
            </a:fld>
            <a:endParaRPr lang="zh-CN" altLang="en-US"/>
          </a:p>
        </p:txBody>
      </p:sp>
    </p:spTree>
    <p:extLst>
      <p:ext uri="{BB962C8B-B14F-4D97-AF65-F5344CB8AC3E}">
        <p14:creationId xmlns:p14="http://schemas.microsoft.com/office/powerpoint/2010/main" val="271727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696B1-CE22-4A05-BE14-ACEFB2AFAF1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B6C943-0384-4344-8730-FBF6A5DD7B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E80F429-F4C9-46C3-83C1-35373462248D}"/>
              </a:ext>
            </a:extLst>
          </p:cNvPr>
          <p:cNvSpPr>
            <a:spLocks noGrp="1"/>
          </p:cNvSpPr>
          <p:nvPr>
            <p:ph type="dt" sz="half" idx="10"/>
          </p:nvPr>
        </p:nvSpPr>
        <p:spPr/>
        <p:txBody>
          <a:bodyPr/>
          <a:lstStyle/>
          <a:p>
            <a:fld id="{E3C3EB6C-37B6-4F50-8352-8653D4719834}" type="datetimeFigureOut">
              <a:rPr lang="zh-CN" altLang="en-US" smtClean="0"/>
              <a:t>2022/12/13</a:t>
            </a:fld>
            <a:endParaRPr lang="zh-CN" altLang="en-US"/>
          </a:p>
        </p:txBody>
      </p:sp>
      <p:sp>
        <p:nvSpPr>
          <p:cNvPr id="5" name="页脚占位符 4">
            <a:extLst>
              <a:ext uri="{FF2B5EF4-FFF2-40B4-BE49-F238E27FC236}">
                <a16:creationId xmlns:a16="http://schemas.microsoft.com/office/drawing/2014/main" id="{442E4E1A-8306-4721-81C3-53C8952E94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165C03-F9D0-4770-85BF-2B9E0824A4AD}"/>
              </a:ext>
            </a:extLst>
          </p:cNvPr>
          <p:cNvSpPr>
            <a:spLocks noGrp="1"/>
          </p:cNvSpPr>
          <p:nvPr>
            <p:ph type="sldNum" sz="quarter" idx="12"/>
          </p:nvPr>
        </p:nvSpPr>
        <p:spPr/>
        <p:txBody>
          <a:bodyPr/>
          <a:lstStyle/>
          <a:p>
            <a:fld id="{53E5916A-B2FB-42B8-AD92-7098C525E796}" type="slidenum">
              <a:rPr lang="zh-CN" altLang="en-US" smtClean="0"/>
              <a:t>‹#›</a:t>
            </a:fld>
            <a:endParaRPr lang="zh-CN" altLang="en-US"/>
          </a:p>
        </p:txBody>
      </p:sp>
    </p:spTree>
    <p:extLst>
      <p:ext uri="{BB962C8B-B14F-4D97-AF65-F5344CB8AC3E}">
        <p14:creationId xmlns:p14="http://schemas.microsoft.com/office/powerpoint/2010/main" val="2889732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9BD4D-6145-442D-A8DD-4DB5B066C7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10C12B-8E37-4725-8FB9-BF141309490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C41D2B9-0823-472C-82AB-66483EBDCF5A}"/>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9607CA7-96D9-49EC-A5D0-CCCE57B0800D}"/>
              </a:ext>
            </a:extLst>
          </p:cNvPr>
          <p:cNvSpPr>
            <a:spLocks noGrp="1"/>
          </p:cNvSpPr>
          <p:nvPr>
            <p:ph type="dt" sz="half" idx="10"/>
          </p:nvPr>
        </p:nvSpPr>
        <p:spPr/>
        <p:txBody>
          <a:bodyPr/>
          <a:lstStyle/>
          <a:p>
            <a:fld id="{E3C3EB6C-37B6-4F50-8352-8653D4719834}" type="datetimeFigureOut">
              <a:rPr lang="zh-CN" altLang="en-US" smtClean="0"/>
              <a:t>2022/12/13</a:t>
            </a:fld>
            <a:endParaRPr lang="zh-CN" altLang="en-US"/>
          </a:p>
        </p:txBody>
      </p:sp>
      <p:sp>
        <p:nvSpPr>
          <p:cNvPr id="6" name="页脚占位符 5">
            <a:extLst>
              <a:ext uri="{FF2B5EF4-FFF2-40B4-BE49-F238E27FC236}">
                <a16:creationId xmlns:a16="http://schemas.microsoft.com/office/drawing/2014/main" id="{4D1EB8BA-2C4B-4D52-ACE1-A8441E1C566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5D7A8D8-F444-41EC-8D8C-3075CE16D92C}"/>
              </a:ext>
            </a:extLst>
          </p:cNvPr>
          <p:cNvSpPr>
            <a:spLocks noGrp="1"/>
          </p:cNvSpPr>
          <p:nvPr>
            <p:ph type="sldNum" sz="quarter" idx="12"/>
          </p:nvPr>
        </p:nvSpPr>
        <p:spPr/>
        <p:txBody>
          <a:bodyPr/>
          <a:lstStyle/>
          <a:p>
            <a:fld id="{53E5916A-B2FB-42B8-AD92-7098C525E796}" type="slidenum">
              <a:rPr lang="zh-CN" altLang="en-US" smtClean="0"/>
              <a:t>‹#›</a:t>
            </a:fld>
            <a:endParaRPr lang="zh-CN" altLang="en-US"/>
          </a:p>
        </p:txBody>
      </p:sp>
    </p:spTree>
    <p:extLst>
      <p:ext uri="{BB962C8B-B14F-4D97-AF65-F5344CB8AC3E}">
        <p14:creationId xmlns:p14="http://schemas.microsoft.com/office/powerpoint/2010/main" val="2187055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C6CAC0-125D-40C4-BCA4-4442D6CC82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53B8F75-DACE-4CE8-9BD3-B7D4953479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A7C7A18C-F535-4772-8DC4-69112272239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2D8787E5-4A7D-45F0-8B93-E6C1B87E02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3B341A6-BE4A-4361-BF96-2F52AA3477D4}"/>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1402A9D-92BD-4DB7-83B3-D63D70E143C0}"/>
              </a:ext>
            </a:extLst>
          </p:cNvPr>
          <p:cNvSpPr>
            <a:spLocks noGrp="1"/>
          </p:cNvSpPr>
          <p:nvPr>
            <p:ph type="dt" sz="half" idx="10"/>
          </p:nvPr>
        </p:nvSpPr>
        <p:spPr/>
        <p:txBody>
          <a:bodyPr/>
          <a:lstStyle/>
          <a:p>
            <a:fld id="{E3C3EB6C-37B6-4F50-8352-8653D4719834}" type="datetimeFigureOut">
              <a:rPr lang="zh-CN" altLang="en-US" smtClean="0"/>
              <a:t>2022/12/13</a:t>
            </a:fld>
            <a:endParaRPr lang="zh-CN" altLang="en-US"/>
          </a:p>
        </p:txBody>
      </p:sp>
      <p:sp>
        <p:nvSpPr>
          <p:cNvPr id="8" name="页脚占位符 7">
            <a:extLst>
              <a:ext uri="{FF2B5EF4-FFF2-40B4-BE49-F238E27FC236}">
                <a16:creationId xmlns:a16="http://schemas.microsoft.com/office/drawing/2014/main" id="{97E2BA16-015C-427C-BDA7-EB6CBC8F770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6F7BDB3-9F75-4B6D-88D7-5B8D513FA6AB}"/>
              </a:ext>
            </a:extLst>
          </p:cNvPr>
          <p:cNvSpPr>
            <a:spLocks noGrp="1"/>
          </p:cNvSpPr>
          <p:nvPr>
            <p:ph type="sldNum" sz="quarter" idx="12"/>
          </p:nvPr>
        </p:nvSpPr>
        <p:spPr/>
        <p:txBody>
          <a:bodyPr/>
          <a:lstStyle/>
          <a:p>
            <a:fld id="{53E5916A-B2FB-42B8-AD92-7098C525E796}" type="slidenum">
              <a:rPr lang="zh-CN" altLang="en-US" smtClean="0"/>
              <a:t>‹#›</a:t>
            </a:fld>
            <a:endParaRPr lang="zh-CN" altLang="en-US"/>
          </a:p>
        </p:txBody>
      </p:sp>
    </p:spTree>
    <p:extLst>
      <p:ext uri="{BB962C8B-B14F-4D97-AF65-F5344CB8AC3E}">
        <p14:creationId xmlns:p14="http://schemas.microsoft.com/office/powerpoint/2010/main" val="3295492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9013A9-FD6D-4F1E-B3D9-197B172485D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DA8FC26-983C-4A79-BD91-E43D47AFED0E}"/>
              </a:ext>
            </a:extLst>
          </p:cNvPr>
          <p:cNvSpPr>
            <a:spLocks noGrp="1"/>
          </p:cNvSpPr>
          <p:nvPr>
            <p:ph type="dt" sz="half" idx="10"/>
          </p:nvPr>
        </p:nvSpPr>
        <p:spPr/>
        <p:txBody>
          <a:bodyPr/>
          <a:lstStyle/>
          <a:p>
            <a:fld id="{E3C3EB6C-37B6-4F50-8352-8653D4719834}" type="datetimeFigureOut">
              <a:rPr lang="zh-CN" altLang="en-US" smtClean="0"/>
              <a:t>2022/12/13</a:t>
            </a:fld>
            <a:endParaRPr lang="zh-CN" altLang="en-US"/>
          </a:p>
        </p:txBody>
      </p:sp>
      <p:sp>
        <p:nvSpPr>
          <p:cNvPr id="4" name="页脚占位符 3">
            <a:extLst>
              <a:ext uri="{FF2B5EF4-FFF2-40B4-BE49-F238E27FC236}">
                <a16:creationId xmlns:a16="http://schemas.microsoft.com/office/drawing/2014/main" id="{6D364950-41CD-49A4-8DAB-A106A9ABD88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81B6E6-DF73-4ECD-BA11-CAA58CEE10D7}"/>
              </a:ext>
            </a:extLst>
          </p:cNvPr>
          <p:cNvSpPr>
            <a:spLocks noGrp="1"/>
          </p:cNvSpPr>
          <p:nvPr>
            <p:ph type="sldNum" sz="quarter" idx="12"/>
          </p:nvPr>
        </p:nvSpPr>
        <p:spPr/>
        <p:txBody>
          <a:bodyPr/>
          <a:lstStyle/>
          <a:p>
            <a:fld id="{53E5916A-B2FB-42B8-AD92-7098C525E796}" type="slidenum">
              <a:rPr lang="zh-CN" altLang="en-US" smtClean="0"/>
              <a:t>‹#›</a:t>
            </a:fld>
            <a:endParaRPr lang="zh-CN" altLang="en-US"/>
          </a:p>
        </p:txBody>
      </p:sp>
    </p:spTree>
    <p:extLst>
      <p:ext uri="{BB962C8B-B14F-4D97-AF65-F5344CB8AC3E}">
        <p14:creationId xmlns:p14="http://schemas.microsoft.com/office/powerpoint/2010/main" val="315783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1C9F29-CCF8-4122-845A-5DA5A85815EC}"/>
              </a:ext>
            </a:extLst>
          </p:cNvPr>
          <p:cNvSpPr>
            <a:spLocks noGrp="1"/>
          </p:cNvSpPr>
          <p:nvPr>
            <p:ph type="dt" sz="half" idx="10"/>
          </p:nvPr>
        </p:nvSpPr>
        <p:spPr/>
        <p:txBody>
          <a:bodyPr/>
          <a:lstStyle/>
          <a:p>
            <a:fld id="{E3C3EB6C-37B6-4F50-8352-8653D4719834}" type="datetimeFigureOut">
              <a:rPr lang="zh-CN" altLang="en-US" smtClean="0"/>
              <a:t>2022/12/13</a:t>
            </a:fld>
            <a:endParaRPr lang="zh-CN" altLang="en-US"/>
          </a:p>
        </p:txBody>
      </p:sp>
      <p:sp>
        <p:nvSpPr>
          <p:cNvPr id="3" name="页脚占位符 2">
            <a:extLst>
              <a:ext uri="{FF2B5EF4-FFF2-40B4-BE49-F238E27FC236}">
                <a16:creationId xmlns:a16="http://schemas.microsoft.com/office/drawing/2014/main" id="{BF373D28-77F5-44B2-BCA5-C598C51D55E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A40B9A2-B497-4546-9A52-E8EE3D2A0992}"/>
              </a:ext>
            </a:extLst>
          </p:cNvPr>
          <p:cNvSpPr>
            <a:spLocks noGrp="1"/>
          </p:cNvSpPr>
          <p:nvPr>
            <p:ph type="sldNum" sz="quarter" idx="12"/>
          </p:nvPr>
        </p:nvSpPr>
        <p:spPr/>
        <p:txBody>
          <a:bodyPr/>
          <a:lstStyle/>
          <a:p>
            <a:fld id="{53E5916A-B2FB-42B8-AD92-7098C525E796}" type="slidenum">
              <a:rPr lang="zh-CN" altLang="en-US" smtClean="0"/>
              <a:t>‹#›</a:t>
            </a:fld>
            <a:endParaRPr lang="zh-CN" altLang="en-US"/>
          </a:p>
        </p:txBody>
      </p:sp>
    </p:spTree>
    <p:extLst>
      <p:ext uri="{BB962C8B-B14F-4D97-AF65-F5344CB8AC3E}">
        <p14:creationId xmlns:p14="http://schemas.microsoft.com/office/powerpoint/2010/main" val="88608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E714A5-152C-4835-9900-872AECED3B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1BCA34-288E-46AA-BF7F-F746F6177E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CA86A2C-42C1-40EF-8552-59B2CDC681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503B320-514C-4879-AEE0-BA1FF7117A66}"/>
              </a:ext>
            </a:extLst>
          </p:cNvPr>
          <p:cNvSpPr>
            <a:spLocks noGrp="1"/>
          </p:cNvSpPr>
          <p:nvPr>
            <p:ph type="dt" sz="half" idx="10"/>
          </p:nvPr>
        </p:nvSpPr>
        <p:spPr/>
        <p:txBody>
          <a:bodyPr/>
          <a:lstStyle/>
          <a:p>
            <a:fld id="{E3C3EB6C-37B6-4F50-8352-8653D4719834}" type="datetimeFigureOut">
              <a:rPr lang="zh-CN" altLang="en-US" smtClean="0"/>
              <a:t>2022/12/13</a:t>
            </a:fld>
            <a:endParaRPr lang="zh-CN" altLang="en-US"/>
          </a:p>
        </p:txBody>
      </p:sp>
      <p:sp>
        <p:nvSpPr>
          <p:cNvPr id="6" name="页脚占位符 5">
            <a:extLst>
              <a:ext uri="{FF2B5EF4-FFF2-40B4-BE49-F238E27FC236}">
                <a16:creationId xmlns:a16="http://schemas.microsoft.com/office/drawing/2014/main" id="{5FE9C3FF-507F-42CE-B19B-8D914CFC9F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F83FF17-7863-4964-A182-41D8756FEE03}"/>
              </a:ext>
            </a:extLst>
          </p:cNvPr>
          <p:cNvSpPr>
            <a:spLocks noGrp="1"/>
          </p:cNvSpPr>
          <p:nvPr>
            <p:ph type="sldNum" sz="quarter" idx="12"/>
          </p:nvPr>
        </p:nvSpPr>
        <p:spPr/>
        <p:txBody>
          <a:bodyPr/>
          <a:lstStyle/>
          <a:p>
            <a:fld id="{53E5916A-B2FB-42B8-AD92-7098C525E796}" type="slidenum">
              <a:rPr lang="zh-CN" altLang="en-US" smtClean="0"/>
              <a:t>‹#›</a:t>
            </a:fld>
            <a:endParaRPr lang="zh-CN" altLang="en-US"/>
          </a:p>
        </p:txBody>
      </p:sp>
    </p:spTree>
    <p:extLst>
      <p:ext uri="{BB962C8B-B14F-4D97-AF65-F5344CB8AC3E}">
        <p14:creationId xmlns:p14="http://schemas.microsoft.com/office/powerpoint/2010/main" val="19206655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C4293C-A20F-4855-A1B5-C252BF683F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0B2D7B7-9B54-4360-92E7-0B84C44954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311C5BC-1416-435A-8BAB-7DA87A6B80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17A83DB-4C72-4018-AFC8-4D32C53F6CFD}"/>
              </a:ext>
            </a:extLst>
          </p:cNvPr>
          <p:cNvSpPr>
            <a:spLocks noGrp="1"/>
          </p:cNvSpPr>
          <p:nvPr>
            <p:ph type="dt" sz="half" idx="10"/>
          </p:nvPr>
        </p:nvSpPr>
        <p:spPr/>
        <p:txBody>
          <a:bodyPr/>
          <a:lstStyle/>
          <a:p>
            <a:fld id="{E3C3EB6C-37B6-4F50-8352-8653D4719834}" type="datetimeFigureOut">
              <a:rPr lang="zh-CN" altLang="en-US" smtClean="0"/>
              <a:t>2022/12/13</a:t>
            </a:fld>
            <a:endParaRPr lang="zh-CN" altLang="en-US"/>
          </a:p>
        </p:txBody>
      </p:sp>
      <p:sp>
        <p:nvSpPr>
          <p:cNvPr id="6" name="页脚占位符 5">
            <a:extLst>
              <a:ext uri="{FF2B5EF4-FFF2-40B4-BE49-F238E27FC236}">
                <a16:creationId xmlns:a16="http://schemas.microsoft.com/office/drawing/2014/main" id="{E76150E9-5C59-4EB0-B947-1C43DBE6870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7466882-209E-4410-BB25-7B040222ADE5}"/>
              </a:ext>
            </a:extLst>
          </p:cNvPr>
          <p:cNvSpPr>
            <a:spLocks noGrp="1"/>
          </p:cNvSpPr>
          <p:nvPr>
            <p:ph type="sldNum" sz="quarter" idx="12"/>
          </p:nvPr>
        </p:nvSpPr>
        <p:spPr/>
        <p:txBody>
          <a:bodyPr/>
          <a:lstStyle/>
          <a:p>
            <a:fld id="{53E5916A-B2FB-42B8-AD92-7098C525E796}" type="slidenum">
              <a:rPr lang="zh-CN" altLang="en-US" smtClean="0"/>
              <a:t>‹#›</a:t>
            </a:fld>
            <a:endParaRPr lang="zh-CN" altLang="en-US"/>
          </a:p>
        </p:txBody>
      </p:sp>
    </p:spTree>
    <p:extLst>
      <p:ext uri="{BB962C8B-B14F-4D97-AF65-F5344CB8AC3E}">
        <p14:creationId xmlns:p14="http://schemas.microsoft.com/office/powerpoint/2010/main" val="265145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9D21245-65F7-44D0-AB9D-1CD3112D9D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480B84B-1460-4453-9C4C-812B43F14E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B8D2236-5360-4029-8FD5-AA3A178633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C3EB6C-37B6-4F50-8352-8653D4719834}" type="datetimeFigureOut">
              <a:rPr lang="zh-CN" altLang="en-US" smtClean="0"/>
              <a:t>2022/12/13</a:t>
            </a:fld>
            <a:endParaRPr lang="zh-CN" altLang="en-US"/>
          </a:p>
        </p:txBody>
      </p:sp>
      <p:sp>
        <p:nvSpPr>
          <p:cNvPr id="5" name="页脚占位符 4">
            <a:extLst>
              <a:ext uri="{FF2B5EF4-FFF2-40B4-BE49-F238E27FC236}">
                <a16:creationId xmlns:a16="http://schemas.microsoft.com/office/drawing/2014/main" id="{C18F86AE-4C57-468F-B6C1-AF39D96496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78A96DB-13A1-499C-A911-4D83E96C8B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5916A-B2FB-42B8-AD92-7098C525E796}" type="slidenum">
              <a:rPr lang="zh-CN" altLang="en-US" smtClean="0"/>
              <a:t>‹#›</a:t>
            </a:fld>
            <a:endParaRPr lang="zh-CN" altLang="en-US"/>
          </a:p>
        </p:txBody>
      </p:sp>
    </p:spTree>
    <p:extLst>
      <p:ext uri="{BB962C8B-B14F-4D97-AF65-F5344CB8AC3E}">
        <p14:creationId xmlns:p14="http://schemas.microsoft.com/office/powerpoint/2010/main" val="2054331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eg"/><Relationship Id="rId9" Type="http://schemas.openxmlformats.org/officeDocument/2006/relationships/image" Target="../media/image14.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hyperlink" Target="https://www.bupt.edu.cn/yxjg1.htm" TargetMode="Externa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hyperlink" Target="https://www.bupt.edu.cn/yxjg1.htm"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hyperlink" Target="https://bj.lianjia.com/ershoufang" TargetMode="External"/><Relationship Id="rId2" Type="http://schemas.openxmlformats.org/officeDocument/2006/relationships/notesSlide" Target="../notesSlides/notesSlide31.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kumimoji="1" lang="zh-CN" altLang="en-US" sz="7200" b="1" smtClean="0"/>
              <a:t>数据爬取</a:t>
            </a:r>
            <a:endParaRPr lang="zh-CN" altLang="en-US" sz="7200" b="1"/>
          </a:p>
        </p:txBody>
      </p:sp>
      <p:sp>
        <p:nvSpPr>
          <p:cNvPr id="3" name="文本占位符 2"/>
          <p:cNvSpPr>
            <a:spLocks noGrp="1"/>
          </p:cNvSpPr>
          <p:nvPr>
            <p:ph type="subTitle" idx="1"/>
          </p:nvPr>
        </p:nvSpPr>
        <p:spPr/>
        <p:txBody>
          <a:bodyPr>
            <a:normAutofit/>
          </a:bodyPr>
          <a:lstStyle/>
          <a:p>
            <a:r>
              <a:rPr kumimoji="1" lang="en-US" altLang="zh-CN" sz="4400" smtClean="0"/>
              <a:t>Python</a:t>
            </a:r>
            <a:r>
              <a:rPr kumimoji="1" lang="zh-CN" altLang="en-US" sz="4400" smtClean="0"/>
              <a:t>程序设计</a:t>
            </a:r>
            <a:endParaRPr kumimoji="1" lang="zh-CN" altLang="en-US" sz="4400" dirty="0"/>
          </a:p>
        </p:txBody>
      </p:sp>
    </p:spTree>
    <p:extLst>
      <p:ext uri="{BB962C8B-B14F-4D97-AF65-F5344CB8AC3E}">
        <p14:creationId xmlns:p14="http://schemas.microsoft.com/office/powerpoint/2010/main" val="16552605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1.HTML</a:t>
            </a:r>
            <a:r>
              <a:rPr kumimoji="1" lang="zh-CN" altLang="en-US" dirty="0"/>
              <a:t>简介</a:t>
            </a:r>
          </a:p>
        </p:txBody>
      </p:sp>
      <p:pic>
        <p:nvPicPr>
          <p:cNvPr id="5" name="图片 4">
            <a:extLst>
              <a:ext uri="{FF2B5EF4-FFF2-40B4-BE49-F238E27FC236}">
                <a16:creationId xmlns:a16="http://schemas.microsoft.com/office/drawing/2014/main" id="{2B4C4363-492F-4B82-A3A2-CF80C74E0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7128" y="626840"/>
            <a:ext cx="8473197" cy="6155182"/>
          </a:xfrm>
          <a:prstGeom prst="rect">
            <a:avLst/>
          </a:prstGeom>
        </p:spPr>
      </p:pic>
      <p:sp>
        <p:nvSpPr>
          <p:cNvPr id="6" name="矩形 5">
            <a:extLst>
              <a:ext uri="{FF2B5EF4-FFF2-40B4-BE49-F238E27FC236}">
                <a16:creationId xmlns:a16="http://schemas.microsoft.com/office/drawing/2014/main" id="{FCC35655-7BC3-420C-9D2C-11E784FCF270}"/>
              </a:ext>
            </a:extLst>
          </p:cNvPr>
          <p:cNvSpPr/>
          <p:nvPr/>
        </p:nvSpPr>
        <p:spPr>
          <a:xfrm>
            <a:off x="2447925" y="733425"/>
            <a:ext cx="7372350" cy="5334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27E5AF6-41B9-46DA-895F-F78F0DA3181B}"/>
              </a:ext>
            </a:extLst>
          </p:cNvPr>
          <p:cNvSpPr/>
          <p:nvPr/>
        </p:nvSpPr>
        <p:spPr>
          <a:xfrm>
            <a:off x="2447925" y="1266825"/>
            <a:ext cx="7372350" cy="53340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FB29E0F9-033A-4903-9D87-F7DC05142D38}"/>
              </a:ext>
            </a:extLst>
          </p:cNvPr>
          <p:cNvSpPr/>
          <p:nvPr/>
        </p:nvSpPr>
        <p:spPr>
          <a:xfrm>
            <a:off x="2447925" y="1800225"/>
            <a:ext cx="7372350" cy="4938766"/>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0290E29-1014-4F17-88DB-3BC6759FD4C3}"/>
              </a:ext>
            </a:extLst>
          </p:cNvPr>
          <p:cNvSpPr/>
          <p:nvPr/>
        </p:nvSpPr>
        <p:spPr>
          <a:xfrm>
            <a:off x="2514600" y="2533650"/>
            <a:ext cx="2019300" cy="43053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97BE239-EE6A-4EED-97D3-ABAC619D5020}"/>
              </a:ext>
            </a:extLst>
          </p:cNvPr>
          <p:cNvSpPr/>
          <p:nvPr/>
        </p:nvSpPr>
        <p:spPr>
          <a:xfrm>
            <a:off x="4600574" y="2533650"/>
            <a:ext cx="3057527" cy="43053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381CD952-FB44-4AC4-8946-6FEE70119EAD}"/>
              </a:ext>
            </a:extLst>
          </p:cNvPr>
          <p:cNvSpPr/>
          <p:nvPr/>
        </p:nvSpPr>
        <p:spPr>
          <a:xfrm>
            <a:off x="7724776" y="2533650"/>
            <a:ext cx="1866900" cy="43053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AF0E877-43BC-4F94-A0B2-D5FAAF5B07D6}"/>
              </a:ext>
            </a:extLst>
          </p:cNvPr>
          <p:cNvSpPr/>
          <p:nvPr/>
        </p:nvSpPr>
        <p:spPr>
          <a:xfrm>
            <a:off x="2514600" y="1890712"/>
            <a:ext cx="7077076" cy="58601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28393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2"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1.HTML</a:t>
            </a:r>
            <a:r>
              <a:rPr kumimoji="1" lang="zh-CN" altLang="en-US" dirty="0"/>
              <a:t>简介</a:t>
            </a:r>
          </a:p>
        </p:txBody>
      </p:sp>
      <p:sp>
        <p:nvSpPr>
          <p:cNvPr id="3" name="矩形 2">
            <a:extLst>
              <a:ext uri="{FF2B5EF4-FFF2-40B4-BE49-F238E27FC236}">
                <a16:creationId xmlns:a16="http://schemas.microsoft.com/office/drawing/2014/main" id="{673E3A1D-7F85-41F3-B578-82E38357557A}"/>
              </a:ext>
            </a:extLst>
          </p:cNvPr>
          <p:cNvSpPr/>
          <p:nvPr/>
        </p:nvSpPr>
        <p:spPr>
          <a:xfrm>
            <a:off x="3215243" y="2505670"/>
            <a:ext cx="5761514" cy="923330"/>
          </a:xfrm>
          <a:prstGeom prst="rect">
            <a:avLst/>
          </a:prstGeom>
        </p:spPr>
        <p:txBody>
          <a:bodyPr wrap="none">
            <a:spAutoFit/>
          </a:bodyPr>
          <a:lstStyle/>
          <a:p>
            <a:r>
              <a:rPr lang="en-US" altLang="zh-CN" sz="5400" b="1" dirty="0">
                <a:solidFill>
                  <a:srgbClr val="CC0000"/>
                </a:solidFill>
              </a:rPr>
              <a:t>DIV+CSS</a:t>
            </a:r>
            <a:r>
              <a:rPr lang="zh-CN" altLang="en-US" sz="5400" b="1" dirty="0">
                <a:solidFill>
                  <a:srgbClr val="CC0000"/>
                </a:solidFill>
              </a:rPr>
              <a:t>示例代码</a:t>
            </a:r>
            <a:endParaRPr lang="en-US" altLang="zh-CN" sz="5400" b="1" dirty="0"/>
          </a:p>
        </p:txBody>
      </p:sp>
    </p:spTree>
    <p:extLst>
      <p:ext uri="{BB962C8B-B14F-4D97-AF65-F5344CB8AC3E}">
        <p14:creationId xmlns:p14="http://schemas.microsoft.com/office/powerpoint/2010/main" val="182621297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09600" y="119009"/>
            <a:ext cx="4580965" cy="507831"/>
          </a:xfrm>
        </p:spPr>
        <p:txBody>
          <a:bodyPr/>
          <a:lstStyle/>
          <a:p>
            <a:r>
              <a:rPr kumimoji="1" lang="zh-CN" altLang="en-US" dirty="0"/>
              <a:t>本章的主要内容</a:t>
            </a:r>
          </a:p>
        </p:txBody>
      </p:sp>
      <p:sp>
        <p:nvSpPr>
          <p:cNvPr id="5" name="文本占位符 4"/>
          <p:cNvSpPr>
            <a:spLocks noGrp="1"/>
          </p:cNvSpPr>
          <p:nvPr>
            <p:ph type="body" sz="quarter" idx="17"/>
          </p:nvPr>
        </p:nvSpPr>
        <p:spPr>
          <a:xfrm>
            <a:off x="1314451" y="2537280"/>
            <a:ext cx="6676610" cy="565771"/>
          </a:xfrm>
          <a:solidFill>
            <a:srgbClr val="00B0F0"/>
          </a:solidFill>
        </p:spPr>
        <p:txBody>
          <a:bodyPr/>
          <a:lstStyle/>
          <a:p>
            <a:r>
              <a:rPr kumimoji="1" lang="zh-CN" altLang="en-US" dirty="0"/>
              <a:t>第</a:t>
            </a:r>
            <a:r>
              <a:rPr kumimoji="1" lang="en-US" altLang="zh-CN" dirty="0"/>
              <a:t>2</a:t>
            </a:r>
            <a:r>
              <a:rPr kumimoji="1" lang="zh-CN" altLang="en-US" dirty="0"/>
              <a:t>节 </a:t>
            </a:r>
            <a:r>
              <a:rPr kumimoji="1" lang="en-US" altLang="zh-CN" dirty="0"/>
              <a:t>JSON</a:t>
            </a:r>
            <a:r>
              <a:rPr kumimoji="1" lang="zh-CN" altLang="en-US" dirty="0"/>
              <a:t>和</a:t>
            </a:r>
            <a:r>
              <a:rPr kumimoji="1" lang="en-US" altLang="zh-CN" dirty="0"/>
              <a:t>XPath</a:t>
            </a:r>
            <a:r>
              <a:rPr kumimoji="1" lang="zh-CN" altLang="en-US" dirty="0"/>
              <a:t>简介</a:t>
            </a:r>
          </a:p>
        </p:txBody>
      </p:sp>
      <p:sp>
        <p:nvSpPr>
          <p:cNvPr id="7" name="文本占位符 6"/>
          <p:cNvSpPr>
            <a:spLocks noGrp="1"/>
          </p:cNvSpPr>
          <p:nvPr>
            <p:ph type="body" sz="quarter" idx="19"/>
          </p:nvPr>
        </p:nvSpPr>
        <p:spPr>
          <a:xfrm>
            <a:off x="1314451" y="1588396"/>
            <a:ext cx="6676611" cy="565771"/>
          </a:xfrm>
        </p:spPr>
        <p:txBody>
          <a:bodyPr/>
          <a:lstStyle/>
          <a:p>
            <a:r>
              <a:rPr kumimoji="1" lang="zh-CN" altLang="en-US" dirty="0"/>
              <a:t>第</a:t>
            </a:r>
            <a:r>
              <a:rPr kumimoji="1" lang="en-US" altLang="zh-CN" dirty="0"/>
              <a:t>1</a:t>
            </a:r>
            <a:r>
              <a:rPr kumimoji="1" lang="zh-CN" altLang="en-US" dirty="0"/>
              <a:t>节 </a:t>
            </a:r>
            <a:r>
              <a:rPr kumimoji="1" lang="en-US" altLang="zh-CN" dirty="0"/>
              <a:t>HTML</a:t>
            </a:r>
            <a:r>
              <a:rPr kumimoji="1" lang="zh-CN" altLang="en-US" dirty="0"/>
              <a:t>简介</a:t>
            </a:r>
          </a:p>
        </p:txBody>
      </p:sp>
      <p:sp>
        <p:nvSpPr>
          <p:cNvPr id="6" name="文本占位符 4"/>
          <p:cNvSpPr>
            <a:spLocks noGrp="1"/>
          </p:cNvSpPr>
          <p:nvPr>
            <p:ph type="body" sz="quarter" idx="17"/>
          </p:nvPr>
        </p:nvSpPr>
        <p:spPr>
          <a:xfrm>
            <a:off x="1314451" y="3530896"/>
            <a:ext cx="6676610" cy="565771"/>
          </a:xfrm>
        </p:spPr>
        <p:txBody>
          <a:bodyPr/>
          <a:lstStyle/>
          <a:p>
            <a:r>
              <a:rPr kumimoji="1" lang="zh-CN" altLang="en-US" dirty="0"/>
              <a:t>第</a:t>
            </a:r>
            <a:r>
              <a:rPr kumimoji="1" lang="en-US" altLang="zh-CN" dirty="0"/>
              <a:t>3</a:t>
            </a:r>
            <a:r>
              <a:rPr kumimoji="1" lang="zh-CN" altLang="en-US" dirty="0"/>
              <a:t>节 </a:t>
            </a:r>
            <a:r>
              <a:rPr kumimoji="1" lang="en-US" altLang="zh-CN" dirty="0" err="1"/>
              <a:t>Scrapy</a:t>
            </a:r>
            <a:r>
              <a:rPr kumimoji="1" lang="zh-CN" altLang="en-US" dirty="0"/>
              <a:t>库的介绍</a:t>
            </a:r>
          </a:p>
        </p:txBody>
      </p:sp>
      <p:sp>
        <p:nvSpPr>
          <p:cNvPr id="8" name="文本占位符 6"/>
          <p:cNvSpPr>
            <a:spLocks noGrp="1"/>
          </p:cNvSpPr>
          <p:nvPr>
            <p:ph type="body" sz="quarter" idx="19"/>
          </p:nvPr>
        </p:nvSpPr>
        <p:spPr>
          <a:xfrm>
            <a:off x="1314450" y="4562777"/>
            <a:ext cx="6676611" cy="565771"/>
          </a:xfrm>
        </p:spPr>
        <p:txBody>
          <a:bodyPr/>
          <a:lstStyle/>
          <a:p>
            <a:r>
              <a:rPr kumimoji="1" lang="zh-CN" altLang="en-US" dirty="0"/>
              <a:t>第</a:t>
            </a:r>
            <a:r>
              <a:rPr kumimoji="1" lang="en-US" altLang="zh-CN" dirty="0"/>
              <a:t>4</a:t>
            </a:r>
            <a:r>
              <a:rPr kumimoji="1" lang="zh-CN" altLang="en-US" dirty="0"/>
              <a:t>节 静态页面的数据获取</a:t>
            </a:r>
          </a:p>
        </p:txBody>
      </p:sp>
      <p:sp>
        <p:nvSpPr>
          <p:cNvPr id="9" name="文本占位符 6"/>
          <p:cNvSpPr>
            <a:spLocks noGrp="1"/>
          </p:cNvSpPr>
          <p:nvPr>
            <p:ph type="body" sz="quarter" idx="19"/>
          </p:nvPr>
        </p:nvSpPr>
        <p:spPr>
          <a:xfrm>
            <a:off x="1314450" y="5547416"/>
            <a:ext cx="6676611" cy="565771"/>
          </a:xfrm>
        </p:spPr>
        <p:txBody>
          <a:bodyPr/>
          <a:lstStyle/>
          <a:p>
            <a:r>
              <a:rPr kumimoji="1" lang="zh-CN" altLang="en-US" dirty="0"/>
              <a:t>第</a:t>
            </a:r>
            <a:r>
              <a:rPr kumimoji="1" lang="en-US" altLang="zh-CN" dirty="0"/>
              <a:t>5</a:t>
            </a:r>
            <a:r>
              <a:rPr kumimoji="1" lang="zh-CN" altLang="en-US" dirty="0"/>
              <a:t>节 动态页面的数据获取</a:t>
            </a:r>
          </a:p>
        </p:txBody>
      </p:sp>
    </p:spTree>
    <p:extLst>
      <p:ext uri="{BB962C8B-B14F-4D97-AF65-F5344CB8AC3E}">
        <p14:creationId xmlns:p14="http://schemas.microsoft.com/office/powerpoint/2010/main" val="30758782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09600" y="119009"/>
            <a:ext cx="4580965" cy="507831"/>
          </a:xfrm>
        </p:spPr>
        <p:txBody>
          <a:bodyPr/>
          <a:lstStyle/>
          <a:p>
            <a:pPr algn="l"/>
            <a:r>
              <a:rPr kumimoji="1" lang="en-US" altLang="zh-CN" dirty="0"/>
              <a:t>2.JSON</a:t>
            </a:r>
          </a:p>
        </p:txBody>
      </p:sp>
      <p:sp>
        <p:nvSpPr>
          <p:cNvPr id="18" name="矩形 17">
            <a:extLst>
              <a:ext uri="{FF2B5EF4-FFF2-40B4-BE49-F238E27FC236}">
                <a16:creationId xmlns:a16="http://schemas.microsoft.com/office/drawing/2014/main" id="{49A38006-050E-4507-ADEB-0CDE7FD3E5CB}"/>
              </a:ext>
            </a:extLst>
          </p:cNvPr>
          <p:cNvSpPr/>
          <p:nvPr/>
        </p:nvSpPr>
        <p:spPr>
          <a:xfrm>
            <a:off x="1162755" y="1017390"/>
            <a:ext cx="9866490" cy="5143459"/>
          </a:xfrm>
          <a:prstGeom prst="rect">
            <a:avLst/>
          </a:prstGeom>
        </p:spPr>
        <p:txBody>
          <a:bodyPr wrap="square">
            <a:spAutoFit/>
          </a:bodyPr>
          <a:lstStyle/>
          <a:p>
            <a:pPr>
              <a:lnSpc>
                <a:spcPct val="200000"/>
              </a:lnSpc>
            </a:pPr>
            <a:r>
              <a:rPr kumimoji="1" lang="en-US" altLang="zh-CN" sz="2800" dirty="0">
                <a:solidFill>
                  <a:srgbClr val="000000"/>
                </a:solidFill>
                <a:sym typeface="Calibri"/>
              </a:rPr>
              <a:t>       JSON(JavaScript Object Notation, JS </a:t>
            </a:r>
            <a:r>
              <a:rPr kumimoji="1" lang="zh-CN" altLang="en-US" sz="2800" dirty="0">
                <a:solidFill>
                  <a:srgbClr val="000000"/>
                </a:solidFill>
                <a:sym typeface="Calibri"/>
              </a:rPr>
              <a:t>对象表示法</a:t>
            </a:r>
            <a:r>
              <a:rPr kumimoji="1" lang="en-US" altLang="zh-CN" sz="2800" dirty="0">
                <a:solidFill>
                  <a:srgbClr val="000000"/>
                </a:solidFill>
                <a:sym typeface="Calibri"/>
              </a:rPr>
              <a:t>)</a:t>
            </a:r>
            <a:r>
              <a:rPr kumimoji="1" lang="zh-CN" altLang="en-US" sz="2800" dirty="0">
                <a:solidFill>
                  <a:srgbClr val="000000"/>
                </a:solidFill>
                <a:sym typeface="Calibri"/>
              </a:rPr>
              <a:t>，</a:t>
            </a:r>
            <a:r>
              <a:rPr kumimoji="1" lang="en-US" altLang="zh-CN" sz="2800" dirty="0">
                <a:solidFill>
                  <a:srgbClr val="000000"/>
                </a:solidFill>
                <a:sym typeface="Calibri"/>
              </a:rPr>
              <a:t> </a:t>
            </a:r>
            <a:r>
              <a:rPr kumimoji="1" lang="zh-CN" altLang="en-US" sz="2800" dirty="0">
                <a:solidFill>
                  <a:srgbClr val="000000"/>
                </a:solidFill>
                <a:sym typeface="Calibri"/>
              </a:rPr>
              <a:t>是一种轻量级的数据交换格式。它基于 </a:t>
            </a:r>
            <a:r>
              <a:rPr kumimoji="1" lang="en-US" altLang="zh-CN" sz="2800" dirty="0">
                <a:solidFill>
                  <a:srgbClr val="000000"/>
                </a:solidFill>
                <a:sym typeface="Calibri"/>
              </a:rPr>
              <a:t>ECMAScript (</a:t>
            </a:r>
            <a:r>
              <a:rPr kumimoji="1" lang="zh-CN" altLang="en-US" sz="2800" dirty="0">
                <a:solidFill>
                  <a:srgbClr val="000000"/>
                </a:solidFill>
                <a:sym typeface="Calibri"/>
              </a:rPr>
              <a:t>欧洲计算机协会制定的</a:t>
            </a:r>
            <a:r>
              <a:rPr kumimoji="1" lang="en-US" altLang="zh-CN" sz="2800" dirty="0">
                <a:solidFill>
                  <a:srgbClr val="000000"/>
                </a:solidFill>
                <a:sym typeface="Calibri"/>
              </a:rPr>
              <a:t>JS</a:t>
            </a:r>
            <a:r>
              <a:rPr kumimoji="1" lang="zh-CN" altLang="en-US" sz="2800" dirty="0">
                <a:solidFill>
                  <a:srgbClr val="000000"/>
                </a:solidFill>
                <a:sym typeface="Calibri"/>
              </a:rPr>
              <a:t>规范</a:t>
            </a:r>
            <a:r>
              <a:rPr kumimoji="1" lang="en-US" altLang="zh-CN" sz="2800" dirty="0">
                <a:solidFill>
                  <a:srgbClr val="000000"/>
                </a:solidFill>
                <a:sym typeface="Calibri"/>
              </a:rPr>
              <a:t>)</a:t>
            </a:r>
            <a:r>
              <a:rPr kumimoji="1" lang="zh-CN" altLang="en-US" sz="2800" dirty="0">
                <a:solidFill>
                  <a:srgbClr val="000000"/>
                </a:solidFill>
                <a:sym typeface="Calibri"/>
              </a:rPr>
              <a:t>的一个子集，采用完全独立于编程语言的文本格式来存储和表示数据。简洁和清晰的层次结构使得 </a:t>
            </a:r>
            <a:r>
              <a:rPr kumimoji="1" lang="en-US" altLang="zh-CN" sz="2800" dirty="0">
                <a:solidFill>
                  <a:srgbClr val="000000"/>
                </a:solidFill>
                <a:sym typeface="Calibri"/>
              </a:rPr>
              <a:t>JSON </a:t>
            </a:r>
            <a:r>
              <a:rPr kumimoji="1" lang="zh-CN" altLang="en-US" sz="2800" dirty="0">
                <a:solidFill>
                  <a:srgbClr val="000000"/>
                </a:solidFill>
                <a:sym typeface="Calibri"/>
              </a:rPr>
              <a:t>成为理想的数据交换语言。 易于人阅读和编写，同时也易于机器解析和生成，并有效地提升网络传输效率。</a:t>
            </a:r>
          </a:p>
        </p:txBody>
      </p:sp>
    </p:spTree>
    <p:extLst>
      <p:ext uri="{BB962C8B-B14F-4D97-AF65-F5344CB8AC3E}">
        <p14:creationId xmlns:p14="http://schemas.microsoft.com/office/powerpoint/2010/main" val="127594795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09600" y="119009"/>
            <a:ext cx="4580965" cy="507831"/>
          </a:xfrm>
        </p:spPr>
        <p:txBody>
          <a:bodyPr/>
          <a:lstStyle/>
          <a:p>
            <a:pPr algn="l"/>
            <a:r>
              <a:rPr kumimoji="1" lang="en-US" altLang="zh-CN" dirty="0"/>
              <a:t>2.JSON</a:t>
            </a:r>
          </a:p>
        </p:txBody>
      </p:sp>
      <p:sp>
        <p:nvSpPr>
          <p:cNvPr id="18" name="矩形 17">
            <a:extLst>
              <a:ext uri="{FF2B5EF4-FFF2-40B4-BE49-F238E27FC236}">
                <a16:creationId xmlns:a16="http://schemas.microsoft.com/office/drawing/2014/main" id="{49A38006-050E-4507-ADEB-0CDE7FD3E5CB}"/>
              </a:ext>
            </a:extLst>
          </p:cNvPr>
          <p:cNvSpPr/>
          <p:nvPr/>
        </p:nvSpPr>
        <p:spPr>
          <a:xfrm>
            <a:off x="1162755" y="1017390"/>
            <a:ext cx="9866490" cy="2558136"/>
          </a:xfrm>
          <a:prstGeom prst="rect">
            <a:avLst/>
          </a:prstGeom>
        </p:spPr>
        <p:txBody>
          <a:bodyPr wrap="square">
            <a:spAutoFit/>
          </a:bodyPr>
          <a:lstStyle/>
          <a:p>
            <a:pPr marL="457200" indent="-457200">
              <a:lnSpc>
                <a:spcPct val="200000"/>
              </a:lnSpc>
              <a:buFont typeface="Arial" panose="020B0604020202020204" pitchFamily="34" charset="0"/>
              <a:buChar char="•"/>
            </a:pPr>
            <a:r>
              <a:rPr kumimoji="1" lang="zh-CN" altLang="en-US" sz="2800" dirty="0">
                <a:solidFill>
                  <a:srgbClr val="000000"/>
                </a:solidFill>
                <a:sym typeface="Calibri"/>
              </a:rPr>
              <a:t>数据使用键</a:t>
            </a:r>
            <a:r>
              <a:rPr kumimoji="1" lang="en-US" altLang="zh-CN" sz="2800" dirty="0">
                <a:solidFill>
                  <a:srgbClr val="000000"/>
                </a:solidFill>
                <a:sym typeface="Calibri"/>
              </a:rPr>
              <a:t>/</a:t>
            </a:r>
            <a:r>
              <a:rPr kumimoji="1" lang="zh-CN" altLang="en-US" sz="2800" dirty="0">
                <a:solidFill>
                  <a:srgbClr val="000000"/>
                </a:solidFill>
                <a:sym typeface="Calibri"/>
              </a:rPr>
              <a:t>值（</a:t>
            </a:r>
            <a:r>
              <a:rPr kumimoji="1" lang="en-US" altLang="zh-CN" sz="2800" dirty="0">
                <a:solidFill>
                  <a:srgbClr val="000000"/>
                </a:solidFill>
                <a:sym typeface="Calibri"/>
              </a:rPr>
              <a:t>key-value</a:t>
            </a:r>
            <a:r>
              <a:rPr kumimoji="1" lang="zh-CN" altLang="en-US" sz="2800" dirty="0">
                <a:solidFill>
                  <a:srgbClr val="000000"/>
                </a:solidFill>
                <a:sym typeface="Calibri"/>
              </a:rPr>
              <a:t>）对表示。</a:t>
            </a:r>
          </a:p>
          <a:p>
            <a:pPr marL="457200" indent="-457200">
              <a:lnSpc>
                <a:spcPct val="200000"/>
              </a:lnSpc>
              <a:buFont typeface="Arial" panose="020B0604020202020204" pitchFamily="34" charset="0"/>
              <a:buChar char="•"/>
            </a:pPr>
            <a:r>
              <a:rPr kumimoji="1" lang="zh-CN" altLang="en-US" sz="2800" dirty="0">
                <a:solidFill>
                  <a:srgbClr val="000000"/>
                </a:solidFill>
                <a:sym typeface="Calibri"/>
              </a:rPr>
              <a:t>使用大括号保存对象，每个名称后面跟着一个 </a:t>
            </a:r>
            <a:r>
              <a:rPr kumimoji="1" lang="en-US" altLang="zh-CN" sz="2800" dirty="0">
                <a:solidFill>
                  <a:srgbClr val="000000"/>
                </a:solidFill>
                <a:sym typeface="Calibri"/>
              </a:rPr>
              <a:t>‘:’</a:t>
            </a:r>
            <a:r>
              <a:rPr kumimoji="1" lang="zh-CN" altLang="en-US" sz="2800" dirty="0">
                <a:solidFill>
                  <a:srgbClr val="000000"/>
                </a:solidFill>
                <a:sym typeface="Calibri"/>
              </a:rPr>
              <a:t>（冒号），多个键</a:t>
            </a:r>
            <a:r>
              <a:rPr kumimoji="1" lang="en-US" altLang="zh-CN" sz="2800" dirty="0">
                <a:solidFill>
                  <a:srgbClr val="000000"/>
                </a:solidFill>
                <a:sym typeface="Calibri"/>
              </a:rPr>
              <a:t>/</a:t>
            </a:r>
            <a:r>
              <a:rPr kumimoji="1" lang="zh-CN" altLang="en-US" sz="2800" dirty="0">
                <a:solidFill>
                  <a:srgbClr val="000000"/>
                </a:solidFill>
                <a:sym typeface="Calibri"/>
              </a:rPr>
              <a:t>值对之间使用 </a:t>
            </a:r>
            <a:r>
              <a:rPr kumimoji="1" lang="en-US" altLang="zh-CN" sz="2800" dirty="0">
                <a:solidFill>
                  <a:srgbClr val="000000"/>
                </a:solidFill>
                <a:sym typeface="Calibri"/>
              </a:rPr>
              <a:t>,</a:t>
            </a:r>
            <a:r>
              <a:rPr kumimoji="1" lang="zh-CN" altLang="en-US" sz="2800" dirty="0">
                <a:solidFill>
                  <a:srgbClr val="000000"/>
                </a:solidFill>
                <a:sym typeface="Calibri"/>
              </a:rPr>
              <a:t>（逗号）隔开。</a:t>
            </a:r>
          </a:p>
        </p:txBody>
      </p:sp>
      <p:sp>
        <p:nvSpPr>
          <p:cNvPr id="5" name="矩形 4">
            <a:extLst>
              <a:ext uri="{FF2B5EF4-FFF2-40B4-BE49-F238E27FC236}">
                <a16:creationId xmlns:a16="http://schemas.microsoft.com/office/drawing/2014/main" id="{6663B530-C8C4-43EC-A570-51B93BA3B30C}"/>
              </a:ext>
            </a:extLst>
          </p:cNvPr>
          <p:cNvSpPr/>
          <p:nvPr/>
        </p:nvSpPr>
        <p:spPr>
          <a:xfrm>
            <a:off x="3385505" y="4085181"/>
            <a:ext cx="4888089" cy="2308324"/>
          </a:xfrm>
          <a:prstGeom prst="rect">
            <a:avLst/>
          </a:prstGeom>
          <a:solidFill>
            <a:srgbClr val="FFC000"/>
          </a:solidFill>
        </p:spPr>
        <p:txBody>
          <a:bodyPr wrap="square">
            <a:spAutoFit/>
          </a:bodyPr>
          <a:lstStyle/>
          <a:p>
            <a:r>
              <a:rPr kumimoji="1" lang="en-US" altLang="zh-CN" sz="2400" dirty="0">
                <a:solidFill>
                  <a:srgbClr val="000000"/>
                </a:solidFill>
              </a:rPr>
              <a:t>       {</a:t>
            </a:r>
          </a:p>
          <a:p>
            <a:r>
              <a:rPr kumimoji="1" lang="en-US" altLang="zh-CN" sz="2400" dirty="0">
                <a:solidFill>
                  <a:srgbClr val="000000"/>
                </a:solidFill>
              </a:rPr>
              <a:t>            "id":1,</a:t>
            </a:r>
          </a:p>
          <a:p>
            <a:r>
              <a:rPr kumimoji="1" lang="en-US" altLang="zh-CN" sz="2400" dirty="0">
                <a:solidFill>
                  <a:srgbClr val="000000"/>
                </a:solidFill>
              </a:rPr>
              <a:t>            "language": “Python",</a:t>
            </a:r>
          </a:p>
          <a:p>
            <a:r>
              <a:rPr kumimoji="1" lang="en-US" altLang="zh-CN" sz="2400" dirty="0">
                <a:solidFill>
                  <a:srgbClr val="000000"/>
                </a:solidFill>
              </a:rPr>
              <a:t>            "edition": "third",</a:t>
            </a:r>
          </a:p>
          <a:p>
            <a:r>
              <a:rPr kumimoji="1" lang="en-US" altLang="zh-CN" sz="2400" dirty="0">
                <a:solidFill>
                  <a:srgbClr val="000000"/>
                </a:solidFill>
              </a:rPr>
              <a:t>            “price": 35.50</a:t>
            </a:r>
          </a:p>
          <a:p>
            <a:r>
              <a:rPr kumimoji="1" lang="en-US" altLang="zh-CN" sz="2400" dirty="0">
                <a:solidFill>
                  <a:srgbClr val="000000"/>
                </a:solidFill>
              </a:rPr>
              <a:t>        }</a:t>
            </a:r>
          </a:p>
        </p:txBody>
      </p:sp>
    </p:spTree>
    <p:extLst>
      <p:ext uri="{BB962C8B-B14F-4D97-AF65-F5344CB8AC3E}">
        <p14:creationId xmlns:p14="http://schemas.microsoft.com/office/powerpoint/2010/main" val="226926428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09600" y="119009"/>
            <a:ext cx="4580965" cy="507831"/>
          </a:xfrm>
        </p:spPr>
        <p:txBody>
          <a:bodyPr/>
          <a:lstStyle/>
          <a:p>
            <a:pPr algn="l"/>
            <a:r>
              <a:rPr kumimoji="1" lang="en-US" altLang="zh-CN" dirty="0"/>
              <a:t>2.JSON</a:t>
            </a:r>
          </a:p>
        </p:txBody>
      </p:sp>
      <p:sp>
        <p:nvSpPr>
          <p:cNvPr id="18" name="矩形 17">
            <a:extLst>
              <a:ext uri="{FF2B5EF4-FFF2-40B4-BE49-F238E27FC236}">
                <a16:creationId xmlns:a16="http://schemas.microsoft.com/office/drawing/2014/main" id="{49A38006-050E-4507-ADEB-0CDE7FD3E5CB}"/>
              </a:ext>
            </a:extLst>
          </p:cNvPr>
          <p:cNvSpPr/>
          <p:nvPr/>
        </p:nvSpPr>
        <p:spPr>
          <a:xfrm>
            <a:off x="4989689" y="626840"/>
            <a:ext cx="4854221" cy="6001643"/>
          </a:xfrm>
          <a:prstGeom prst="rect">
            <a:avLst/>
          </a:prstGeom>
          <a:solidFill>
            <a:srgbClr val="FFC000"/>
          </a:solidFill>
        </p:spPr>
        <p:txBody>
          <a:bodyPr wrap="square">
            <a:spAutoFit/>
          </a:bodyPr>
          <a:lstStyle/>
          <a:p>
            <a:r>
              <a:rPr kumimoji="1" lang="en-US" altLang="zh-CN" sz="2400" dirty="0">
                <a:solidFill>
                  <a:srgbClr val="000000"/>
                </a:solidFill>
                <a:sym typeface="Calibri"/>
              </a:rPr>
              <a:t>{</a:t>
            </a:r>
          </a:p>
          <a:p>
            <a:r>
              <a:rPr kumimoji="1" lang="en-US" altLang="zh-CN" sz="2400" dirty="0">
                <a:solidFill>
                  <a:srgbClr val="000000"/>
                </a:solidFill>
                <a:sym typeface="Calibri"/>
              </a:rPr>
              <a:t>    "books": [</a:t>
            </a:r>
          </a:p>
          <a:p>
            <a:r>
              <a:rPr kumimoji="1" lang="en-US" altLang="zh-CN" sz="2400" dirty="0">
                <a:solidFill>
                  <a:srgbClr val="000000"/>
                </a:solidFill>
                <a:sym typeface="Calibri"/>
              </a:rPr>
              <a:t>        {</a:t>
            </a:r>
          </a:p>
          <a:p>
            <a:r>
              <a:rPr kumimoji="1" lang="en-US" altLang="zh-CN" sz="2400" dirty="0">
                <a:solidFill>
                  <a:srgbClr val="000000"/>
                </a:solidFill>
                <a:sym typeface="Calibri"/>
              </a:rPr>
              <a:t>            "id":1,</a:t>
            </a:r>
          </a:p>
          <a:p>
            <a:r>
              <a:rPr kumimoji="1" lang="en-US" altLang="zh-CN" sz="2400" dirty="0">
                <a:solidFill>
                  <a:srgbClr val="000000"/>
                </a:solidFill>
                <a:sym typeface="Calibri"/>
              </a:rPr>
              <a:t>            "language": “Python",</a:t>
            </a:r>
          </a:p>
          <a:p>
            <a:r>
              <a:rPr kumimoji="1" lang="en-US" altLang="zh-CN" sz="2400" dirty="0">
                <a:solidFill>
                  <a:srgbClr val="000000"/>
                </a:solidFill>
                <a:sym typeface="Calibri"/>
              </a:rPr>
              <a:t>            "edition": "third",</a:t>
            </a:r>
          </a:p>
          <a:p>
            <a:r>
              <a:rPr kumimoji="1" lang="en-US" altLang="zh-CN" sz="2400" dirty="0">
                <a:solidFill>
                  <a:srgbClr val="000000"/>
                </a:solidFill>
                <a:sym typeface="Calibri"/>
              </a:rPr>
              <a:t>            “price": 35.50</a:t>
            </a:r>
          </a:p>
          <a:p>
            <a:r>
              <a:rPr kumimoji="1" lang="en-US" altLang="zh-CN" sz="2400" dirty="0">
                <a:solidFill>
                  <a:srgbClr val="000000"/>
                </a:solidFill>
                <a:sym typeface="Calibri"/>
              </a:rPr>
              <a:t>        },</a:t>
            </a:r>
          </a:p>
          <a:p>
            <a:r>
              <a:rPr kumimoji="1" lang="en-US" altLang="zh-CN" sz="2400" dirty="0">
                <a:solidFill>
                  <a:srgbClr val="000000"/>
                </a:solidFill>
                <a:sym typeface="Calibri"/>
              </a:rPr>
              <a:t>        {</a:t>
            </a:r>
          </a:p>
          <a:p>
            <a:r>
              <a:rPr kumimoji="1" lang="en-US" altLang="zh-CN" sz="2400" dirty="0">
                <a:solidFill>
                  <a:srgbClr val="000000"/>
                </a:solidFill>
                <a:sym typeface="Calibri"/>
              </a:rPr>
              <a:t>            "id":2,</a:t>
            </a:r>
          </a:p>
          <a:p>
            <a:r>
              <a:rPr kumimoji="1" lang="en-US" altLang="zh-CN" sz="2400" dirty="0">
                <a:solidFill>
                  <a:srgbClr val="000000"/>
                </a:solidFill>
                <a:sym typeface="Calibri"/>
              </a:rPr>
              <a:t>            "language": "C++",</a:t>
            </a:r>
          </a:p>
          <a:p>
            <a:r>
              <a:rPr kumimoji="1" lang="en-US" altLang="zh-CN" sz="2400" dirty="0">
                <a:solidFill>
                  <a:srgbClr val="000000"/>
                </a:solidFill>
                <a:sym typeface="Calibri"/>
              </a:rPr>
              <a:t>            "edition": "second"</a:t>
            </a:r>
          </a:p>
          <a:p>
            <a:r>
              <a:rPr kumimoji="1" lang="en-US" altLang="zh-CN" sz="2400" dirty="0">
                <a:solidFill>
                  <a:srgbClr val="000000"/>
                </a:solidFill>
                <a:sym typeface="Calibri"/>
              </a:rPr>
              <a:t>            " price": 29.80</a:t>
            </a:r>
          </a:p>
          <a:p>
            <a:r>
              <a:rPr kumimoji="1" lang="en-US" altLang="zh-CN" sz="2400" dirty="0">
                <a:solidFill>
                  <a:srgbClr val="000000"/>
                </a:solidFill>
                <a:sym typeface="Calibri"/>
              </a:rPr>
              <a:t>         }</a:t>
            </a:r>
          </a:p>
          <a:p>
            <a:r>
              <a:rPr kumimoji="1" lang="en-US" altLang="zh-CN" sz="2400" dirty="0">
                <a:solidFill>
                  <a:srgbClr val="000000"/>
                </a:solidFill>
                <a:sym typeface="Calibri"/>
              </a:rPr>
              <a:t>      ]</a:t>
            </a:r>
          </a:p>
          <a:p>
            <a:r>
              <a:rPr kumimoji="1" lang="en-US" altLang="zh-CN" sz="2400" dirty="0">
                <a:solidFill>
                  <a:srgbClr val="000000"/>
                </a:solidFill>
                <a:sym typeface="Calibri"/>
              </a:rPr>
              <a:t>}</a:t>
            </a:r>
            <a:endParaRPr kumimoji="1" lang="zh-CN" altLang="en-US" sz="2400" dirty="0">
              <a:solidFill>
                <a:srgbClr val="000000"/>
              </a:solidFill>
              <a:sym typeface="Calibri"/>
            </a:endParaRPr>
          </a:p>
        </p:txBody>
      </p:sp>
      <p:sp>
        <p:nvSpPr>
          <p:cNvPr id="3" name="矩形 2">
            <a:extLst>
              <a:ext uri="{FF2B5EF4-FFF2-40B4-BE49-F238E27FC236}">
                <a16:creationId xmlns:a16="http://schemas.microsoft.com/office/drawing/2014/main" id="{F338AA19-3E95-4D7A-A4E7-FD69B389A89D}"/>
              </a:ext>
            </a:extLst>
          </p:cNvPr>
          <p:cNvSpPr/>
          <p:nvPr/>
        </p:nvSpPr>
        <p:spPr>
          <a:xfrm>
            <a:off x="5080000" y="1416449"/>
            <a:ext cx="4605867" cy="2235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FD6F47A-B018-4EA6-9F5C-A74E0C6A00C8}"/>
              </a:ext>
            </a:extLst>
          </p:cNvPr>
          <p:cNvSpPr/>
          <p:nvPr/>
        </p:nvSpPr>
        <p:spPr>
          <a:xfrm>
            <a:off x="5080000" y="3651649"/>
            <a:ext cx="4605867" cy="2235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DB48796-A321-458C-B29B-B0D211A87F44}"/>
              </a:ext>
            </a:extLst>
          </p:cNvPr>
          <p:cNvSpPr txBox="1"/>
          <p:nvPr/>
        </p:nvSpPr>
        <p:spPr>
          <a:xfrm>
            <a:off x="1364793" y="1415133"/>
            <a:ext cx="2507296" cy="646331"/>
          </a:xfrm>
          <a:prstGeom prst="rect">
            <a:avLst/>
          </a:prstGeom>
          <a:noFill/>
        </p:spPr>
        <p:txBody>
          <a:bodyPr wrap="square" rtlCol="0">
            <a:spAutoFit/>
          </a:bodyPr>
          <a:lstStyle/>
          <a:p>
            <a:r>
              <a:rPr lang="zh-CN" altLang="en-US" sz="3600" dirty="0"/>
              <a:t>数组结构</a:t>
            </a:r>
          </a:p>
        </p:txBody>
      </p:sp>
    </p:spTree>
    <p:extLst>
      <p:ext uri="{BB962C8B-B14F-4D97-AF65-F5344CB8AC3E}">
        <p14:creationId xmlns:p14="http://schemas.microsoft.com/office/powerpoint/2010/main" val="10435789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09600" y="119009"/>
            <a:ext cx="4580965" cy="507831"/>
          </a:xfrm>
        </p:spPr>
        <p:txBody>
          <a:bodyPr/>
          <a:lstStyle/>
          <a:p>
            <a:pPr algn="l"/>
            <a:r>
              <a:rPr kumimoji="1" lang="en-US" altLang="zh-CN" dirty="0"/>
              <a:t>2.JSON</a:t>
            </a:r>
          </a:p>
        </p:txBody>
      </p:sp>
      <p:sp>
        <p:nvSpPr>
          <p:cNvPr id="4" name="矩形 3">
            <a:extLst>
              <a:ext uri="{FF2B5EF4-FFF2-40B4-BE49-F238E27FC236}">
                <a16:creationId xmlns:a16="http://schemas.microsoft.com/office/drawing/2014/main" id="{2FC5CE23-7CF6-4936-B9BD-0021E660024D}"/>
              </a:ext>
            </a:extLst>
          </p:cNvPr>
          <p:cNvSpPr/>
          <p:nvPr/>
        </p:nvSpPr>
        <p:spPr>
          <a:xfrm>
            <a:off x="234742" y="818751"/>
            <a:ext cx="5330679" cy="4801314"/>
          </a:xfrm>
          <a:prstGeom prst="rect">
            <a:avLst/>
          </a:prstGeom>
          <a:solidFill>
            <a:srgbClr val="FFC000"/>
          </a:solidFill>
        </p:spPr>
        <p:txBody>
          <a:bodyPr wrap="square">
            <a:spAutoFit/>
          </a:bodyPr>
          <a:lstStyle/>
          <a:p>
            <a:r>
              <a:rPr lang="en-US" altLang="zh-CN" dirty="0"/>
              <a:t>&lt;html&gt;</a:t>
            </a:r>
          </a:p>
          <a:p>
            <a:r>
              <a:rPr lang="en-US" altLang="zh-CN" dirty="0"/>
              <a:t>&lt;body&gt;</a:t>
            </a:r>
          </a:p>
          <a:p>
            <a:r>
              <a:rPr lang="en-US" altLang="zh-CN" dirty="0"/>
              <a:t>&lt;h2&gt;JSON Object Creation in JavaScript&lt;/h2&gt;</a:t>
            </a:r>
          </a:p>
          <a:p>
            <a:endParaRPr lang="en-US" altLang="zh-CN" dirty="0"/>
          </a:p>
          <a:p>
            <a:r>
              <a:rPr lang="en-US" altLang="zh-CN" dirty="0"/>
              <a:t>&lt;p&gt;</a:t>
            </a:r>
          </a:p>
          <a:p>
            <a:r>
              <a:rPr lang="en-US" altLang="zh-CN" dirty="0"/>
              <a:t>ID: &lt;span id="</a:t>
            </a:r>
            <a:r>
              <a:rPr lang="en-US" altLang="zh-CN" dirty="0" err="1"/>
              <a:t>j_id</a:t>
            </a:r>
            <a:r>
              <a:rPr lang="en-US" altLang="zh-CN" dirty="0"/>
              <a:t>"&gt;&lt;/span&gt;&lt;</a:t>
            </a:r>
            <a:r>
              <a:rPr lang="en-US" altLang="zh-CN" dirty="0" err="1"/>
              <a:t>br</a:t>
            </a:r>
            <a:r>
              <a:rPr lang="en-US" altLang="zh-CN" dirty="0"/>
              <a:t>&gt;  </a:t>
            </a:r>
          </a:p>
          <a:p>
            <a:r>
              <a:rPr lang="en-US" altLang="zh-CN" dirty="0"/>
              <a:t>Language: &lt;span id="</a:t>
            </a:r>
            <a:r>
              <a:rPr lang="en-US" altLang="zh-CN" dirty="0" err="1"/>
              <a:t>j_language</a:t>
            </a:r>
            <a:r>
              <a:rPr lang="en-US" altLang="zh-CN" dirty="0"/>
              <a:t>"&gt;&lt;/span&gt;&lt;</a:t>
            </a:r>
            <a:r>
              <a:rPr lang="en-US" altLang="zh-CN" dirty="0" err="1"/>
              <a:t>br</a:t>
            </a:r>
            <a:r>
              <a:rPr lang="en-US" altLang="zh-CN" dirty="0"/>
              <a:t>&gt; </a:t>
            </a:r>
          </a:p>
          <a:p>
            <a:r>
              <a:rPr lang="en-US" altLang="zh-CN" dirty="0"/>
              <a:t>Edition: &lt;span id="</a:t>
            </a:r>
            <a:r>
              <a:rPr lang="en-US" altLang="zh-CN" dirty="0" err="1"/>
              <a:t>j_edition</a:t>
            </a:r>
            <a:r>
              <a:rPr lang="en-US" altLang="zh-CN" dirty="0"/>
              <a:t>"&gt;&lt;/span&gt;&lt;</a:t>
            </a:r>
            <a:r>
              <a:rPr lang="en-US" altLang="zh-CN" dirty="0" err="1"/>
              <a:t>br</a:t>
            </a:r>
            <a:r>
              <a:rPr lang="en-US" altLang="zh-CN" dirty="0"/>
              <a:t>&gt; </a:t>
            </a:r>
          </a:p>
          <a:p>
            <a:r>
              <a:rPr lang="en-US" altLang="zh-CN" dirty="0"/>
              <a:t>Price: &lt;span id="</a:t>
            </a:r>
            <a:r>
              <a:rPr lang="en-US" altLang="zh-CN" dirty="0" err="1"/>
              <a:t>j_price</a:t>
            </a:r>
            <a:r>
              <a:rPr lang="en-US" altLang="zh-CN" dirty="0"/>
              <a:t>"&gt;&lt;/span&gt;&lt;</a:t>
            </a:r>
            <a:r>
              <a:rPr lang="en-US" altLang="zh-CN" dirty="0" err="1"/>
              <a:t>br</a:t>
            </a:r>
            <a:r>
              <a:rPr lang="en-US" altLang="zh-CN" dirty="0"/>
              <a:t>&gt; </a:t>
            </a:r>
          </a:p>
          <a:p>
            <a:r>
              <a:rPr lang="en-US" altLang="zh-CN" dirty="0"/>
              <a:t>&lt;/p&gt;</a:t>
            </a:r>
          </a:p>
          <a:p>
            <a:endParaRPr lang="en-US" altLang="zh-CN" dirty="0"/>
          </a:p>
          <a:p>
            <a:r>
              <a:rPr lang="en-US" altLang="zh-CN" dirty="0"/>
              <a:t>&lt;script&gt;</a:t>
            </a:r>
          </a:p>
          <a:p>
            <a:r>
              <a:rPr lang="en-US" altLang="zh-CN" dirty="0"/>
              <a:t>var </a:t>
            </a:r>
            <a:r>
              <a:rPr lang="en-US" altLang="zh-CN" dirty="0" err="1"/>
              <a:t>JSONObject</a:t>
            </a:r>
            <a:r>
              <a:rPr lang="en-US" altLang="zh-CN" dirty="0"/>
              <a:t> = {</a:t>
            </a:r>
          </a:p>
          <a:p>
            <a:r>
              <a:rPr lang="en-US" altLang="zh-CN" dirty="0"/>
              <a:t>            "id":1,</a:t>
            </a:r>
          </a:p>
          <a:p>
            <a:r>
              <a:rPr lang="en-US" altLang="zh-CN" dirty="0"/>
              <a:t>            "language": "Python",</a:t>
            </a:r>
          </a:p>
          <a:p>
            <a:r>
              <a:rPr lang="en-US" altLang="zh-CN" dirty="0"/>
              <a:t>            "edition": "third",</a:t>
            </a:r>
          </a:p>
          <a:p>
            <a:r>
              <a:rPr lang="en-US" altLang="zh-CN" dirty="0"/>
              <a:t>            "price": 35.50};</a:t>
            </a:r>
            <a:endParaRPr lang="zh-CN" altLang="en-US" dirty="0"/>
          </a:p>
        </p:txBody>
      </p:sp>
      <p:sp>
        <p:nvSpPr>
          <p:cNvPr id="6" name="矩形 5">
            <a:extLst>
              <a:ext uri="{FF2B5EF4-FFF2-40B4-BE49-F238E27FC236}">
                <a16:creationId xmlns:a16="http://schemas.microsoft.com/office/drawing/2014/main" id="{C25ED6BA-AD16-4081-BA87-4BAE4000445C}"/>
              </a:ext>
            </a:extLst>
          </p:cNvPr>
          <p:cNvSpPr/>
          <p:nvPr/>
        </p:nvSpPr>
        <p:spPr>
          <a:xfrm>
            <a:off x="5744503" y="818751"/>
            <a:ext cx="6252084" cy="4524315"/>
          </a:xfrm>
          <a:prstGeom prst="rect">
            <a:avLst/>
          </a:prstGeom>
          <a:solidFill>
            <a:srgbClr val="FFC000"/>
          </a:solidFill>
        </p:spPr>
        <p:txBody>
          <a:bodyPr wrap="square">
            <a:spAutoFit/>
          </a:bodyPr>
          <a:lstStyle/>
          <a:p>
            <a:r>
              <a:rPr lang="zh-CN" altLang="en-US" dirty="0"/>
              <a:t>			</a:t>
            </a:r>
          </a:p>
          <a:p>
            <a:r>
              <a:rPr lang="en-US" altLang="zh-CN" dirty="0" err="1"/>
              <a:t>document.getElementById</a:t>
            </a:r>
            <a:r>
              <a:rPr lang="en-US" altLang="zh-CN" dirty="0"/>
              <a:t>("</a:t>
            </a:r>
            <a:r>
              <a:rPr lang="en-US" altLang="zh-CN" dirty="0" err="1"/>
              <a:t>j_id</a:t>
            </a:r>
            <a:r>
              <a:rPr lang="en-US" altLang="zh-CN" dirty="0"/>
              <a:t>").</a:t>
            </a:r>
            <a:r>
              <a:rPr lang="en-US" altLang="zh-CN" dirty="0" err="1"/>
              <a:t>innerHTML</a:t>
            </a:r>
            <a:r>
              <a:rPr lang="en-US" altLang="zh-CN" dirty="0"/>
              <a:t>=JSONObject.id</a:t>
            </a:r>
          </a:p>
          <a:p>
            <a:r>
              <a:rPr lang="en-US" altLang="zh-CN" dirty="0"/>
              <a:t>  </a:t>
            </a:r>
          </a:p>
          <a:p>
            <a:r>
              <a:rPr lang="en-US" altLang="zh-CN" dirty="0" err="1"/>
              <a:t>document.getElementById</a:t>
            </a:r>
            <a:r>
              <a:rPr lang="en-US" altLang="zh-CN" dirty="0"/>
              <a:t>("</a:t>
            </a:r>
            <a:r>
              <a:rPr lang="en-US" altLang="zh-CN" dirty="0" err="1"/>
              <a:t>j_language</a:t>
            </a:r>
            <a:r>
              <a:rPr lang="en-US" altLang="zh-CN" dirty="0"/>
              <a:t>").</a:t>
            </a:r>
            <a:r>
              <a:rPr lang="en-US" altLang="zh-CN" dirty="0" err="1"/>
              <a:t>innerHTML</a:t>
            </a:r>
            <a:r>
              <a:rPr lang="en-US" altLang="zh-CN" dirty="0"/>
              <a:t>=</a:t>
            </a:r>
            <a:r>
              <a:rPr lang="en-US" altLang="zh-CN" dirty="0" err="1"/>
              <a:t>JSONObject.language</a:t>
            </a:r>
            <a:r>
              <a:rPr lang="en-US" altLang="zh-CN" dirty="0"/>
              <a:t>  </a:t>
            </a:r>
          </a:p>
          <a:p>
            <a:endParaRPr lang="en-US" altLang="zh-CN" dirty="0"/>
          </a:p>
          <a:p>
            <a:r>
              <a:rPr lang="en-US" altLang="zh-CN" dirty="0" err="1"/>
              <a:t>document.getElementById</a:t>
            </a:r>
            <a:r>
              <a:rPr lang="en-US" altLang="zh-CN" dirty="0"/>
              <a:t>("</a:t>
            </a:r>
            <a:r>
              <a:rPr lang="en-US" altLang="zh-CN" dirty="0" err="1"/>
              <a:t>j_edition</a:t>
            </a:r>
            <a:r>
              <a:rPr lang="en-US" altLang="zh-CN" dirty="0"/>
              <a:t>").</a:t>
            </a:r>
            <a:r>
              <a:rPr lang="en-US" altLang="zh-CN" dirty="0" err="1"/>
              <a:t>innerHTML</a:t>
            </a:r>
            <a:r>
              <a:rPr lang="en-US" altLang="zh-CN" dirty="0"/>
              <a:t>=</a:t>
            </a:r>
            <a:r>
              <a:rPr lang="en-US" altLang="zh-CN" dirty="0" err="1"/>
              <a:t>JSONObject.edition</a:t>
            </a:r>
            <a:r>
              <a:rPr lang="en-US" altLang="zh-CN" dirty="0"/>
              <a:t>  </a:t>
            </a:r>
          </a:p>
          <a:p>
            <a:endParaRPr lang="en-US" altLang="zh-CN" dirty="0"/>
          </a:p>
          <a:p>
            <a:r>
              <a:rPr lang="en-US" altLang="zh-CN" dirty="0" err="1"/>
              <a:t>document.getElementById</a:t>
            </a:r>
            <a:r>
              <a:rPr lang="en-US" altLang="zh-CN" dirty="0"/>
              <a:t>("</a:t>
            </a:r>
            <a:r>
              <a:rPr lang="en-US" altLang="zh-CN" dirty="0" err="1"/>
              <a:t>j_price</a:t>
            </a:r>
            <a:r>
              <a:rPr lang="en-US" altLang="zh-CN" dirty="0"/>
              <a:t>").</a:t>
            </a:r>
            <a:r>
              <a:rPr lang="en-US" altLang="zh-CN" dirty="0" err="1"/>
              <a:t>innerHTML</a:t>
            </a:r>
            <a:r>
              <a:rPr lang="en-US" altLang="zh-CN" dirty="0"/>
              <a:t>=</a:t>
            </a:r>
            <a:r>
              <a:rPr lang="en-US" altLang="zh-CN" dirty="0" err="1"/>
              <a:t>JSONObject.price</a:t>
            </a:r>
            <a:r>
              <a:rPr lang="en-US" altLang="zh-CN" dirty="0"/>
              <a:t>  </a:t>
            </a:r>
          </a:p>
          <a:p>
            <a:endParaRPr lang="en-US" altLang="zh-CN" dirty="0"/>
          </a:p>
          <a:p>
            <a:r>
              <a:rPr lang="en-US" altLang="zh-CN" dirty="0"/>
              <a:t>&lt;/script&gt;</a:t>
            </a:r>
          </a:p>
          <a:p>
            <a:endParaRPr lang="en-US" altLang="zh-CN" dirty="0"/>
          </a:p>
          <a:p>
            <a:r>
              <a:rPr lang="en-US" altLang="zh-CN" dirty="0"/>
              <a:t>&lt;/body&gt;</a:t>
            </a:r>
          </a:p>
          <a:p>
            <a:r>
              <a:rPr lang="en-US" altLang="zh-CN" dirty="0"/>
              <a:t>&lt;/html&gt;</a:t>
            </a:r>
            <a:endParaRPr lang="zh-CN" altLang="en-US" dirty="0"/>
          </a:p>
        </p:txBody>
      </p:sp>
    </p:spTree>
    <p:extLst>
      <p:ext uri="{BB962C8B-B14F-4D97-AF65-F5344CB8AC3E}">
        <p14:creationId xmlns:p14="http://schemas.microsoft.com/office/powerpoint/2010/main" val="153460781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09600" y="119009"/>
            <a:ext cx="4580965" cy="507831"/>
          </a:xfrm>
        </p:spPr>
        <p:txBody>
          <a:bodyPr/>
          <a:lstStyle/>
          <a:p>
            <a:pPr algn="l"/>
            <a:r>
              <a:rPr kumimoji="1" lang="en-US" altLang="zh-CN" dirty="0"/>
              <a:t>2.JSON</a:t>
            </a:r>
          </a:p>
        </p:txBody>
      </p:sp>
      <p:sp>
        <p:nvSpPr>
          <p:cNvPr id="5" name="矩形 4">
            <a:extLst>
              <a:ext uri="{FF2B5EF4-FFF2-40B4-BE49-F238E27FC236}">
                <a16:creationId xmlns:a16="http://schemas.microsoft.com/office/drawing/2014/main" id="{7D54EA41-3833-4BA0-B589-EB198AC9BF04}"/>
              </a:ext>
            </a:extLst>
          </p:cNvPr>
          <p:cNvSpPr/>
          <p:nvPr/>
        </p:nvSpPr>
        <p:spPr>
          <a:xfrm>
            <a:off x="5746045" y="2459504"/>
            <a:ext cx="6773334" cy="2246769"/>
          </a:xfrm>
          <a:prstGeom prst="rect">
            <a:avLst/>
          </a:prstGeom>
        </p:spPr>
        <p:txBody>
          <a:bodyPr wrap="square">
            <a:spAutoFit/>
          </a:bodyPr>
          <a:lstStyle/>
          <a:p>
            <a:r>
              <a:rPr kumimoji="1" lang="en-US" altLang="zh-CN" sz="2800" dirty="0">
                <a:solidFill>
                  <a:srgbClr val="000000"/>
                </a:solidFill>
              </a:rPr>
              <a:t>&lt;car&gt;</a:t>
            </a:r>
          </a:p>
          <a:p>
            <a:r>
              <a:rPr kumimoji="1" lang="en-US" altLang="zh-CN" sz="2800" dirty="0">
                <a:solidFill>
                  <a:srgbClr val="000000"/>
                </a:solidFill>
              </a:rPr>
              <a:t>   &lt;company&gt;Volkswagen&lt;/company&gt;</a:t>
            </a:r>
          </a:p>
          <a:p>
            <a:r>
              <a:rPr kumimoji="1" lang="en-US" altLang="zh-CN" sz="2800" dirty="0">
                <a:solidFill>
                  <a:srgbClr val="000000"/>
                </a:solidFill>
              </a:rPr>
              <a:t>   &lt;brand&gt;Jetta&lt;/brand&gt;</a:t>
            </a:r>
          </a:p>
          <a:p>
            <a:r>
              <a:rPr kumimoji="1" lang="en-US" altLang="zh-CN" sz="2800" dirty="0">
                <a:solidFill>
                  <a:srgbClr val="000000"/>
                </a:solidFill>
              </a:rPr>
              <a:t>   &lt;price&gt;200000&lt;/price&gt;</a:t>
            </a:r>
          </a:p>
          <a:p>
            <a:r>
              <a:rPr kumimoji="1" lang="en-US" altLang="zh-CN" sz="2800" dirty="0">
                <a:solidFill>
                  <a:srgbClr val="000000"/>
                </a:solidFill>
              </a:rPr>
              <a:t>&lt;/car&gt;</a:t>
            </a:r>
            <a:endParaRPr kumimoji="1" lang="zh-CN" altLang="en-US" sz="2800" dirty="0">
              <a:solidFill>
                <a:srgbClr val="000000"/>
              </a:solidFill>
            </a:endParaRPr>
          </a:p>
        </p:txBody>
      </p:sp>
      <p:sp>
        <p:nvSpPr>
          <p:cNvPr id="7" name="矩形 6">
            <a:extLst>
              <a:ext uri="{FF2B5EF4-FFF2-40B4-BE49-F238E27FC236}">
                <a16:creationId xmlns:a16="http://schemas.microsoft.com/office/drawing/2014/main" id="{4708E36B-FA23-496E-82DD-1F015324DC1D}"/>
              </a:ext>
            </a:extLst>
          </p:cNvPr>
          <p:cNvSpPr/>
          <p:nvPr/>
        </p:nvSpPr>
        <p:spPr>
          <a:xfrm>
            <a:off x="392786" y="2459504"/>
            <a:ext cx="5206502" cy="2246769"/>
          </a:xfrm>
          <a:prstGeom prst="rect">
            <a:avLst/>
          </a:prstGeom>
        </p:spPr>
        <p:txBody>
          <a:bodyPr wrap="square">
            <a:spAutoFit/>
          </a:bodyPr>
          <a:lstStyle/>
          <a:p>
            <a:r>
              <a:rPr kumimoji="1" lang="en-US" altLang="zh-CN" sz="2800" dirty="0">
                <a:solidFill>
                  <a:srgbClr val="000000"/>
                </a:solidFill>
              </a:rPr>
              <a:t>"car" : {</a:t>
            </a:r>
          </a:p>
          <a:p>
            <a:r>
              <a:rPr kumimoji="1" lang="en-US" altLang="zh-CN" sz="2800" dirty="0">
                <a:solidFill>
                  <a:srgbClr val="000000"/>
                </a:solidFill>
              </a:rPr>
              <a:t>    "company": Volkswagen,</a:t>
            </a:r>
          </a:p>
          <a:p>
            <a:r>
              <a:rPr kumimoji="1" lang="en-US" altLang="zh-CN" sz="2800" dirty="0">
                <a:solidFill>
                  <a:srgbClr val="000000"/>
                </a:solidFill>
              </a:rPr>
              <a:t>    “brand": " Jetta ",</a:t>
            </a:r>
          </a:p>
          <a:p>
            <a:r>
              <a:rPr kumimoji="1" lang="en-US" altLang="zh-CN" sz="2800" dirty="0">
                <a:solidFill>
                  <a:srgbClr val="000000"/>
                </a:solidFill>
              </a:rPr>
              <a:t>    "price": 200000</a:t>
            </a:r>
          </a:p>
          <a:p>
            <a:r>
              <a:rPr kumimoji="1" lang="en-US" altLang="zh-CN" sz="2800" dirty="0">
                <a:solidFill>
                  <a:srgbClr val="000000"/>
                </a:solidFill>
              </a:rPr>
              <a:t>}</a:t>
            </a:r>
            <a:endParaRPr kumimoji="1" lang="zh-CN" altLang="en-US" sz="2800" dirty="0">
              <a:solidFill>
                <a:srgbClr val="000000"/>
              </a:solidFill>
            </a:endParaRPr>
          </a:p>
        </p:txBody>
      </p:sp>
      <p:sp>
        <p:nvSpPr>
          <p:cNvPr id="8" name="文本框 7">
            <a:extLst>
              <a:ext uri="{FF2B5EF4-FFF2-40B4-BE49-F238E27FC236}">
                <a16:creationId xmlns:a16="http://schemas.microsoft.com/office/drawing/2014/main" id="{B2C99C40-758E-46FD-8D71-909DAC9A6696}"/>
              </a:ext>
            </a:extLst>
          </p:cNvPr>
          <p:cNvSpPr txBox="1"/>
          <p:nvPr/>
        </p:nvSpPr>
        <p:spPr>
          <a:xfrm>
            <a:off x="1376082" y="1343378"/>
            <a:ext cx="1524000" cy="584775"/>
          </a:xfrm>
          <a:prstGeom prst="rect">
            <a:avLst/>
          </a:prstGeom>
          <a:noFill/>
        </p:spPr>
        <p:txBody>
          <a:bodyPr wrap="square" rtlCol="0">
            <a:spAutoFit/>
          </a:bodyPr>
          <a:lstStyle/>
          <a:p>
            <a:r>
              <a:rPr lang="en-US" altLang="zh-CN" sz="3200" b="1" dirty="0"/>
              <a:t>JSON</a:t>
            </a:r>
            <a:endParaRPr lang="zh-CN" altLang="en-US" sz="3200" b="1" dirty="0"/>
          </a:p>
        </p:txBody>
      </p:sp>
      <p:sp>
        <p:nvSpPr>
          <p:cNvPr id="10" name="文本框 9">
            <a:extLst>
              <a:ext uri="{FF2B5EF4-FFF2-40B4-BE49-F238E27FC236}">
                <a16:creationId xmlns:a16="http://schemas.microsoft.com/office/drawing/2014/main" id="{C834B9EE-4DF5-4725-8848-53D5625F95E8}"/>
              </a:ext>
            </a:extLst>
          </p:cNvPr>
          <p:cNvSpPr txBox="1"/>
          <p:nvPr/>
        </p:nvSpPr>
        <p:spPr>
          <a:xfrm>
            <a:off x="7738533" y="1343378"/>
            <a:ext cx="1524000" cy="584775"/>
          </a:xfrm>
          <a:prstGeom prst="rect">
            <a:avLst/>
          </a:prstGeom>
          <a:noFill/>
        </p:spPr>
        <p:txBody>
          <a:bodyPr wrap="square" rtlCol="0">
            <a:spAutoFit/>
          </a:bodyPr>
          <a:lstStyle/>
          <a:p>
            <a:r>
              <a:rPr lang="en-US" altLang="zh-CN" sz="3200" b="1" dirty="0"/>
              <a:t>XML</a:t>
            </a:r>
            <a:endParaRPr lang="zh-CN" altLang="en-US" sz="3200" b="1" dirty="0"/>
          </a:p>
        </p:txBody>
      </p:sp>
    </p:spTree>
    <p:extLst>
      <p:ext uri="{BB962C8B-B14F-4D97-AF65-F5344CB8AC3E}">
        <p14:creationId xmlns:p14="http://schemas.microsoft.com/office/powerpoint/2010/main" val="282978702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09600" y="119009"/>
            <a:ext cx="4580965" cy="507831"/>
          </a:xfrm>
        </p:spPr>
        <p:txBody>
          <a:bodyPr/>
          <a:lstStyle/>
          <a:p>
            <a:pPr algn="l"/>
            <a:r>
              <a:rPr kumimoji="1" lang="en-US" altLang="zh-CN" dirty="0"/>
              <a:t>2.XPath</a:t>
            </a:r>
            <a:endParaRPr kumimoji="1" lang="zh-CN" altLang="en-US" dirty="0"/>
          </a:p>
        </p:txBody>
      </p:sp>
      <p:sp>
        <p:nvSpPr>
          <p:cNvPr id="18" name="矩形 17">
            <a:extLst>
              <a:ext uri="{FF2B5EF4-FFF2-40B4-BE49-F238E27FC236}">
                <a16:creationId xmlns:a16="http://schemas.microsoft.com/office/drawing/2014/main" id="{49A38006-050E-4507-ADEB-0CDE7FD3E5CB}"/>
              </a:ext>
            </a:extLst>
          </p:cNvPr>
          <p:cNvSpPr/>
          <p:nvPr/>
        </p:nvSpPr>
        <p:spPr>
          <a:xfrm>
            <a:off x="1253066" y="1468946"/>
            <a:ext cx="9866490" cy="4281685"/>
          </a:xfrm>
          <a:prstGeom prst="rect">
            <a:avLst/>
          </a:prstGeom>
        </p:spPr>
        <p:txBody>
          <a:bodyPr wrap="square">
            <a:spAutoFit/>
          </a:bodyPr>
          <a:lstStyle/>
          <a:p>
            <a:pPr>
              <a:lnSpc>
                <a:spcPct val="200000"/>
              </a:lnSpc>
            </a:pPr>
            <a:r>
              <a:rPr kumimoji="1" lang="en-US" altLang="zh-CN" sz="2800" dirty="0">
                <a:solidFill>
                  <a:srgbClr val="000000"/>
                </a:solidFill>
                <a:sym typeface="Calibri"/>
              </a:rPr>
              <a:t>       XPath </a:t>
            </a:r>
            <a:r>
              <a:rPr kumimoji="1" lang="zh-CN" altLang="en-US" sz="2800" dirty="0">
                <a:solidFill>
                  <a:srgbClr val="000000"/>
                </a:solidFill>
                <a:sym typeface="Calibri"/>
              </a:rPr>
              <a:t>是 </a:t>
            </a:r>
            <a:r>
              <a:rPr kumimoji="1" lang="en-US" altLang="zh-CN" sz="2800" dirty="0">
                <a:solidFill>
                  <a:srgbClr val="000000"/>
                </a:solidFill>
                <a:sym typeface="Calibri"/>
              </a:rPr>
              <a:t>W3C</a:t>
            </a:r>
            <a:r>
              <a:rPr kumimoji="1" lang="zh-CN" altLang="en-US" sz="2800" dirty="0">
                <a:solidFill>
                  <a:srgbClr val="000000"/>
                </a:solidFill>
                <a:sym typeface="Calibri"/>
              </a:rPr>
              <a:t>（</a:t>
            </a:r>
            <a:r>
              <a:rPr kumimoji="1" lang="en-US" altLang="zh-CN" sz="2800" dirty="0">
                <a:solidFill>
                  <a:srgbClr val="000000"/>
                </a:solidFill>
                <a:sym typeface="Calibri"/>
              </a:rPr>
              <a:t>World Wide Web Consortium</a:t>
            </a:r>
            <a:r>
              <a:rPr kumimoji="1" lang="zh-CN" altLang="en-US" sz="2800" dirty="0">
                <a:solidFill>
                  <a:srgbClr val="000000"/>
                </a:solidFill>
                <a:sym typeface="Calibri"/>
              </a:rPr>
              <a:t>）</a:t>
            </a:r>
            <a:r>
              <a:rPr kumimoji="1" lang="en-US" altLang="zh-CN" sz="2800" dirty="0">
                <a:solidFill>
                  <a:srgbClr val="000000"/>
                </a:solidFill>
                <a:sym typeface="Calibri"/>
              </a:rPr>
              <a:t> </a:t>
            </a:r>
            <a:r>
              <a:rPr kumimoji="1" lang="zh-CN" altLang="en-US" sz="2800" dirty="0">
                <a:solidFill>
                  <a:srgbClr val="000000"/>
                </a:solidFill>
                <a:sym typeface="Calibri"/>
              </a:rPr>
              <a:t>的一种标准，是一门在 </a:t>
            </a:r>
            <a:r>
              <a:rPr kumimoji="1" lang="en-US" altLang="zh-CN" sz="2800" dirty="0">
                <a:solidFill>
                  <a:srgbClr val="000000"/>
                </a:solidFill>
                <a:sym typeface="Calibri"/>
              </a:rPr>
              <a:t>XML </a:t>
            </a:r>
            <a:r>
              <a:rPr kumimoji="1" lang="zh-CN" altLang="en-US" sz="2800" dirty="0">
                <a:solidFill>
                  <a:srgbClr val="000000"/>
                </a:solidFill>
                <a:sym typeface="Calibri"/>
              </a:rPr>
              <a:t>文档（包含</a:t>
            </a:r>
            <a:r>
              <a:rPr kumimoji="1" lang="en-US" altLang="zh-CN" sz="2800" dirty="0">
                <a:solidFill>
                  <a:srgbClr val="000000"/>
                </a:solidFill>
                <a:sym typeface="Calibri"/>
              </a:rPr>
              <a:t>HTML</a:t>
            </a:r>
            <a:r>
              <a:rPr kumimoji="1" lang="zh-CN" altLang="en-US" sz="2800" dirty="0">
                <a:solidFill>
                  <a:srgbClr val="000000"/>
                </a:solidFill>
                <a:sym typeface="Calibri"/>
              </a:rPr>
              <a:t>文档）中查找信息的语言。可以让我们以路径的形式访问 </a:t>
            </a:r>
            <a:r>
              <a:rPr kumimoji="1" lang="en-US" altLang="zh-CN" sz="2800" dirty="0">
                <a:solidFill>
                  <a:srgbClr val="000000"/>
                </a:solidFill>
                <a:sym typeface="Calibri"/>
              </a:rPr>
              <a:t>html </a:t>
            </a:r>
            <a:r>
              <a:rPr kumimoji="1" lang="zh-CN" altLang="en-US" sz="2800" dirty="0">
                <a:solidFill>
                  <a:srgbClr val="000000"/>
                </a:solidFill>
                <a:sym typeface="Calibri"/>
              </a:rPr>
              <a:t>网页中的各个元素。</a:t>
            </a:r>
            <a:endParaRPr kumimoji="1" lang="en-US" altLang="zh-CN" sz="2800" dirty="0">
              <a:solidFill>
                <a:srgbClr val="000000"/>
              </a:solidFill>
              <a:sym typeface="Calibri"/>
            </a:endParaRPr>
          </a:p>
          <a:p>
            <a:pPr>
              <a:lnSpc>
                <a:spcPct val="200000"/>
              </a:lnSpc>
            </a:pPr>
            <a:r>
              <a:rPr kumimoji="1" lang="zh-CN" altLang="en-US" sz="2800" dirty="0">
                <a:solidFill>
                  <a:srgbClr val="000000"/>
                </a:solidFill>
                <a:sym typeface="Calibri"/>
              </a:rPr>
              <a:t>       使用</a:t>
            </a:r>
            <a:r>
              <a:rPr kumimoji="1" lang="en-US" altLang="zh-CN" sz="2800" dirty="0" err="1">
                <a:solidFill>
                  <a:srgbClr val="000000"/>
                </a:solidFill>
                <a:sym typeface="Calibri"/>
              </a:rPr>
              <a:t>Xpath</a:t>
            </a:r>
            <a:r>
              <a:rPr kumimoji="1" lang="zh-CN" altLang="en-US" sz="2800" dirty="0">
                <a:solidFill>
                  <a:srgbClr val="000000"/>
                </a:solidFill>
                <a:sym typeface="Calibri"/>
              </a:rPr>
              <a:t>可以帮助我们很方便地定位复杂网页中的各个元素，使得我们有针对性的去获取网页中的特定信息。</a:t>
            </a:r>
          </a:p>
        </p:txBody>
      </p:sp>
    </p:spTree>
    <p:extLst>
      <p:ext uri="{BB962C8B-B14F-4D97-AF65-F5344CB8AC3E}">
        <p14:creationId xmlns:p14="http://schemas.microsoft.com/office/powerpoint/2010/main" val="338529552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2.XPath</a:t>
            </a:r>
            <a:endParaRPr kumimoji="1" lang="zh-CN" altLang="en-US" dirty="0"/>
          </a:p>
        </p:txBody>
      </p:sp>
      <p:sp>
        <p:nvSpPr>
          <p:cNvPr id="5" name="矩形 4">
            <a:extLst>
              <a:ext uri="{FF2B5EF4-FFF2-40B4-BE49-F238E27FC236}">
                <a16:creationId xmlns:a16="http://schemas.microsoft.com/office/drawing/2014/main" id="{CFEC41BA-49EA-4F4B-8748-DF3D2AD6D519}"/>
              </a:ext>
            </a:extLst>
          </p:cNvPr>
          <p:cNvSpPr/>
          <p:nvPr/>
        </p:nvSpPr>
        <p:spPr>
          <a:xfrm>
            <a:off x="1200503" y="1874728"/>
            <a:ext cx="10133542" cy="3108543"/>
          </a:xfrm>
          <a:prstGeom prst="rect">
            <a:avLst/>
          </a:prstGeom>
          <a:ln>
            <a:solidFill>
              <a:schemeClr val="tx1"/>
            </a:solidFill>
          </a:ln>
        </p:spPr>
        <p:txBody>
          <a:bodyPr wrap="square">
            <a:spAutoFit/>
          </a:bodyPr>
          <a:lstStyle/>
          <a:p>
            <a:r>
              <a:rPr lang="zh-CN" altLang="en-US" sz="2800" dirty="0">
                <a:highlight>
                  <a:srgbClr val="FFFF00"/>
                </a:highlight>
              </a:rPr>
              <a:t>&lt;div&gt;</a:t>
            </a:r>
          </a:p>
          <a:p>
            <a:r>
              <a:rPr lang="zh-CN" altLang="en-US" sz="2800" dirty="0"/>
              <a:t>    &lt;ul&gt;</a:t>
            </a:r>
          </a:p>
          <a:p>
            <a:r>
              <a:rPr lang="zh-CN" altLang="en-US" sz="2800" dirty="0"/>
              <a:t>        &lt;li </a:t>
            </a:r>
            <a:r>
              <a:rPr lang="zh-CN" altLang="en-US" sz="2800" dirty="0">
                <a:highlight>
                  <a:srgbClr val="00FF00"/>
                </a:highlight>
              </a:rPr>
              <a:t>class="item-1"</a:t>
            </a:r>
            <a:r>
              <a:rPr lang="zh-CN" altLang="en-US" sz="2800" dirty="0"/>
              <a:t>&gt;</a:t>
            </a:r>
            <a:r>
              <a:rPr lang="en-US" altLang="zh-CN" sz="2800" dirty="0">
                <a:highlight>
                  <a:srgbClr val="00FFFF"/>
                </a:highlight>
              </a:rPr>
              <a:t>li1:</a:t>
            </a:r>
            <a:r>
              <a:rPr lang="zh-CN" altLang="en-US" sz="2800" dirty="0"/>
              <a:t>&lt;a href="link1.html"&gt;</a:t>
            </a:r>
            <a:r>
              <a:rPr lang="zh-CN" altLang="en-US" sz="2800" dirty="0">
                <a:highlight>
                  <a:srgbClr val="00FFFF"/>
                </a:highlight>
              </a:rPr>
              <a:t>text1</a:t>
            </a:r>
            <a:r>
              <a:rPr lang="zh-CN" altLang="en-US" sz="2800" dirty="0"/>
              <a:t>&lt;/a&gt;&lt;/li&gt;</a:t>
            </a:r>
          </a:p>
          <a:p>
            <a:r>
              <a:rPr lang="zh-CN" altLang="en-US" sz="2800" dirty="0"/>
              <a:t>        </a:t>
            </a:r>
            <a:r>
              <a:rPr lang="zh-CN" altLang="en-US" sz="2800" dirty="0">
                <a:highlight>
                  <a:srgbClr val="FF00FF"/>
                </a:highlight>
              </a:rPr>
              <a:t>&lt;li class=“item-2”&gt;</a:t>
            </a:r>
            <a:r>
              <a:rPr lang="en-US" altLang="zh-CN" sz="2800" dirty="0">
                <a:highlight>
                  <a:srgbClr val="FF00FF"/>
                </a:highlight>
              </a:rPr>
              <a:t>li2:</a:t>
            </a:r>
            <a:r>
              <a:rPr lang="zh-CN" altLang="en-US" sz="2800" dirty="0">
                <a:highlight>
                  <a:srgbClr val="FF00FF"/>
                </a:highlight>
              </a:rPr>
              <a:t>&lt;a href="link2.html"&gt;text2&lt;/a&gt;&lt;/li&gt;</a:t>
            </a:r>
          </a:p>
          <a:p>
            <a:r>
              <a:rPr lang="zh-CN" altLang="en-US" sz="2800" dirty="0"/>
              <a:t>        &lt;li class="item-3"&gt;</a:t>
            </a:r>
            <a:r>
              <a:rPr lang="en-US" altLang="zh-CN" sz="2800" dirty="0"/>
              <a:t>li3:</a:t>
            </a:r>
            <a:r>
              <a:rPr lang="zh-CN" altLang="en-US" sz="2800" dirty="0">
                <a:highlight>
                  <a:srgbClr val="FF00FF"/>
                </a:highlight>
              </a:rPr>
              <a:t>&lt;a href="link3.html"&gt;text3&lt;/a&gt;</a:t>
            </a:r>
            <a:r>
              <a:rPr lang="zh-CN" altLang="en-US" sz="2800" dirty="0"/>
              <a:t>&lt;/li&gt;</a:t>
            </a:r>
          </a:p>
          <a:p>
            <a:r>
              <a:rPr lang="zh-CN" altLang="en-US" sz="2800" dirty="0"/>
              <a:t>    &lt;/ul&gt;</a:t>
            </a:r>
          </a:p>
          <a:p>
            <a:r>
              <a:rPr lang="zh-CN" altLang="en-US" sz="2800" dirty="0"/>
              <a:t>&lt;/div&gt;</a:t>
            </a:r>
          </a:p>
        </p:txBody>
      </p:sp>
      <p:sp>
        <p:nvSpPr>
          <p:cNvPr id="6" name="文本框 5">
            <a:extLst>
              <a:ext uri="{FF2B5EF4-FFF2-40B4-BE49-F238E27FC236}">
                <a16:creationId xmlns:a16="http://schemas.microsoft.com/office/drawing/2014/main" id="{76763A88-2EC9-4578-950C-706CECA0CA8E}"/>
              </a:ext>
            </a:extLst>
          </p:cNvPr>
          <p:cNvSpPr txBox="1"/>
          <p:nvPr/>
        </p:nvSpPr>
        <p:spPr>
          <a:xfrm>
            <a:off x="3038828" y="1370326"/>
            <a:ext cx="1104900" cy="461665"/>
          </a:xfrm>
          <a:prstGeom prst="rect">
            <a:avLst/>
          </a:prstGeom>
          <a:solidFill>
            <a:srgbClr val="FFFF00"/>
          </a:solidFill>
        </p:spPr>
        <p:txBody>
          <a:bodyPr wrap="square" rtlCol="0">
            <a:spAutoFit/>
          </a:bodyPr>
          <a:lstStyle/>
          <a:p>
            <a:pPr algn="ctr"/>
            <a:r>
              <a:rPr lang="zh-CN" altLang="en-US" sz="2400" dirty="0"/>
              <a:t>根节点</a:t>
            </a:r>
          </a:p>
        </p:txBody>
      </p:sp>
      <p:cxnSp>
        <p:nvCxnSpPr>
          <p:cNvPr id="8" name="直接箭头连接符 7">
            <a:extLst>
              <a:ext uri="{FF2B5EF4-FFF2-40B4-BE49-F238E27FC236}">
                <a16:creationId xmlns:a16="http://schemas.microsoft.com/office/drawing/2014/main" id="{81028F47-5F28-4D42-8EE8-A089F961C1BD}"/>
              </a:ext>
            </a:extLst>
          </p:cNvPr>
          <p:cNvCxnSpPr>
            <a:cxnSpLocks/>
            <a:stCxn id="6" idx="1"/>
          </p:cNvCxnSpPr>
          <p:nvPr/>
        </p:nvCxnSpPr>
        <p:spPr>
          <a:xfrm flipH="1">
            <a:off x="2067280" y="1601159"/>
            <a:ext cx="971548" cy="4147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CEE648E4-2B95-4B48-9BC7-4C09B05DAE96}"/>
              </a:ext>
            </a:extLst>
          </p:cNvPr>
          <p:cNvSpPr txBox="1"/>
          <p:nvPr/>
        </p:nvSpPr>
        <p:spPr>
          <a:xfrm>
            <a:off x="5315303" y="1370326"/>
            <a:ext cx="1104900" cy="461665"/>
          </a:xfrm>
          <a:prstGeom prst="rect">
            <a:avLst/>
          </a:prstGeom>
          <a:solidFill>
            <a:srgbClr val="00FF00"/>
          </a:solidFill>
        </p:spPr>
        <p:txBody>
          <a:bodyPr wrap="square" rtlCol="0">
            <a:spAutoFit/>
          </a:bodyPr>
          <a:lstStyle/>
          <a:p>
            <a:pPr algn="ctr"/>
            <a:r>
              <a:rPr lang="zh-CN" altLang="en-US" sz="2400" dirty="0"/>
              <a:t>属性</a:t>
            </a:r>
          </a:p>
        </p:txBody>
      </p:sp>
      <p:cxnSp>
        <p:nvCxnSpPr>
          <p:cNvPr id="14" name="直接箭头连接符 13">
            <a:extLst>
              <a:ext uri="{FF2B5EF4-FFF2-40B4-BE49-F238E27FC236}">
                <a16:creationId xmlns:a16="http://schemas.microsoft.com/office/drawing/2014/main" id="{47FC434B-5212-4C74-B949-D1942FF3F696}"/>
              </a:ext>
            </a:extLst>
          </p:cNvPr>
          <p:cNvCxnSpPr>
            <a:cxnSpLocks/>
          </p:cNvCxnSpPr>
          <p:nvPr/>
        </p:nvCxnSpPr>
        <p:spPr>
          <a:xfrm flipH="1">
            <a:off x="4258028" y="1696200"/>
            <a:ext cx="1057275" cy="10106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13AA93A8-7F94-4C0B-AA1B-FF7D737266F7}"/>
              </a:ext>
            </a:extLst>
          </p:cNvPr>
          <p:cNvSpPr txBox="1"/>
          <p:nvPr/>
        </p:nvSpPr>
        <p:spPr>
          <a:xfrm>
            <a:off x="7906103" y="1370326"/>
            <a:ext cx="1104900" cy="461665"/>
          </a:xfrm>
          <a:prstGeom prst="rect">
            <a:avLst/>
          </a:prstGeom>
          <a:solidFill>
            <a:srgbClr val="00FFFF"/>
          </a:solidFill>
        </p:spPr>
        <p:txBody>
          <a:bodyPr wrap="square" rtlCol="0">
            <a:spAutoFit/>
          </a:bodyPr>
          <a:lstStyle/>
          <a:p>
            <a:pPr algn="ctr"/>
            <a:r>
              <a:rPr lang="zh-CN" altLang="en-US" sz="2400" dirty="0"/>
              <a:t>文本</a:t>
            </a:r>
          </a:p>
        </p:txBody>
      </p:sp>
      <p:cxnSp>
        <p:nvCxnSpPr>
          <p:cNvPr id="16" name="直接箭头连接符 15">
            <a:extLst>
              <a:ext uri="{FF2B5EF4-FFF2-40B4-BE49-F238E27FC236}">
                <a16:creationId xmlns:a16="http://schemas.microsoft.com/office/drawing/2014/main" id="{5C56A0EA-D42E-419E-BC32-C81A317E7A4E}"/>
              </a:ext>
            </a:extLst>
          </p:cNvPr>
          <p:cNvCxnSpPr>
            <a:cxnSpLocks/>
            <a:stCxn id="15" idx="2"/>
          </p:cNvCxnSpPr>
          <p:nvPr/>
        </p:nvCxnSpPr>
        <p:spPr>
          <a:xfrm>
            <a:off x="8458553" y="1831991"/>
            <a:ext cx="604837" cy="9175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C52ADFD6-E706-4666-BDF8-623BF1839BA7}"/>
              </a:ext>
            </a:extLst>
          </p:cNvPr>
          <p:cNvSpPr txBox="1"/>
          <p:nvPr/>
        </p:nvSpPr>
        <p:spPr>
          <a:xfrm>
            <a:off x="7353653" y="5161799"/>
            <a:ext cx="1104900" cy="461665"/>
          </a:xfrm>
          <a:prstGeom prst="rect">
            <a:avLst/>
          </a:prstGeom>
          <a:solidFill>
            <a:srgbClr val="FF00FF"/>
          </a:solidFill>
        </p:spPr>
        <p:txBody>
          <a:bodyPr wrap="square" rtlCol="0">
            <a:spAutoFit/>
          </a:bodyPr>
          <a:lstStyle/>
          <a:p>
            <a:pPr algn="ctr"/>
            <a:r>
              <a:rPr lang="zh-CN" altLang="en-US" sz="2400" dirty="0"/>
              <a:t>元素</a:t>
            </a:r>
          </a:p>
        </p:txBody>
      </p:sp>
      <p:cxnSp>
        <p:nvCxnSpPr>
          <p:cNvPr id="20" name="直接箭头连接符 19">
            <a:extLst>
              <a:ext uri="{FF2B5EF4-FFF2-40B4-BE49-F238E27FC236}">
                <a16:creationId xmlns:a16="http://schemas.microsoft.com/office/drawing/2014/main" id="{B5AD59C1-6A81-4E6A-AD1A-C1DB6BE734D5}"/>
              </a:ext>
            </a:extLst>
          </p:cNvPr>
          <p:cNvCxnSpPr>
            <a:cxnSpLocks/>
            <a:stCxn id="19" idx="0"/>
          </p:cNvCxnSpPr>
          <p:nvPr/>
        </p:nvCxnSpPr>
        <p:spPr>
          <a:xfrm flipH="1" flipV="1">
            <a:off x="7406041" y="4128107"/>
            <a:ext cx="500062" cy="10336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322A77D-7BF2-491B-B0EA-89EDEE558928}"/>
              </a:ext>
            </a:extLst>
          </p:cNvPr>
          <p:cNvCxnSpPr>
            <a:cxnSpLocks/>
          </p:cNvCxnSpPr>
          <p:nvPr/>
        </p:nvCxnSpPr>
        <p:spPr>
          <a:xfrm flipH="1">
            <a:off x="5315303" y="1625865"/>
            <a:ext cx="2538413" cy="11236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15714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09600" y="119009"/>
            <a:ext cx="4580965" cy="507831"/>
          </a:xfrm>
        </p:spPr>
        <p:txBody>
          <a:bodyPr/>
          <a:lstStyle/>
          <a:p>
            <a:r>
              <a:rPr kumimoji="1" lang="zh-CN" altLang="en-US" dirty="0"/>
              <a:t>本章的主要内容</a:t>
            </a:r>
          </a:p>
        </p:txBody>
      </p:sp>
      <p:sp>
        <p:nvSpPr>
          <p:cNvPr id="5" name="文本占位符 4"/>
          <p:cNvSpPr>
            <a:spLocks noGrp="1"/>
          </p:cNvSpPr>
          <p:nvPr>
            <p:ph type="body" sz="quarter" idx="17"/>
          </p:nvPr>
        </p:nvSpPr>
        <p:spPr>
          <a:xfrm>
            <a:off x="1314451" y="2537280"/>
            <a:ext cx="6676610" cy="565771"/>
          </a:xfrm>
        </p:spPr>
        <p:txBody>
          <a:bodyPr/>
          <a:lstStyle/>
          <a:p>
            <a:r>
              <a:rPr kumimoji="1" lang="zh-CN" altLang="en-US" dirty="0"/>
              <a:t>第</a:t>
            </a:r>
            <a:r>
              <a:rPr kumimoji="1" lang="en-US" altLang="zh-CN" dirty="0"/>
              <a:t>2</a:t>
            </a:r>
            <a:r>
              <a:rPr kumimoji="1" lang="zh-CN" altLang="en-US" dirty="0"/>
              <a:t>节 </a:t>
            </a:r>
            <a:r>
              <a:rPr kumimoji="1" lang="en-US" altLang="zh-CN" dirty="0"/>
              <a:t>json</a:t>
            </a:r>
            <a:r>
              <a:rPr kumimoji="1" lang="zh-CN" altLang="en-US" dirty="0"/>
              <a:t>和</a:t>
            </a:r>
            <a:r>
              <a:rPr kumimoji="1" lang="en-US" altLang="zh-CN" dirty="0" err="1"/>
              <a:t>Xpath</a:t>
            </a:r>
            <a:r>
              <a:rPr kumimoji="1" lang="zh-CN" altLang="en-US" dirty="0"/>
              <a:t>简介</a:t>
            </a:r>
          </a:p>
        </p:txBody>
      </p:sp>
      <p:sp>
        <p:nvSpPr>
          <p:cNvPr id="7" name="文本占位符 6"/>
          <p:cNvSpPr>
            <a:spLocks noGrp="1"/>
          </p:cNvSpPr>
          <p:nvPr>
            <p:ph type="body" sz="quarter" idx="19"/>
          </p:nvPr>
        </p:nvSpPr>
        <p:spPr>
          <a:xfrm>
            <a:off x="1314451" y="1588396"/>
            <a:ext cx="6676611" cy="565771"/>
          </a:xfrm>
          <a:solidFill>
            <a:srgbClr val="00B0F0"/>
          </a:solidFill>
        </p:spPr>
        <p:txBody>
          <a:bodyPr/>
          <a:lstStyle/>
          <a:p>
            <a:r>
              <a:rPr kumimoji="1" lang="zh-CN" altLang="en-US" dirty="0"/>
              <a:t>第</a:t>
            </a:r>
            <a:r>
              <a:rPr kumimoji="1" lang="en-US" altLang="zh-CN" dirty="0"/>
              <a:t>1</a:t>
            </a:r>
            <a:r>
              <a:rPr kumimoji="1" lang="zh-CN" altLang="en-US" dirty="0"/>
              <a:t>节 </a:t>
            </a:r>
            <a:r>
              <a:rPr kumimoji="1" lang="en-US" altLang="zh-CN" dirty="0"/>
              <a:t>HTML</a:t>
            </a:r>
            <a:r>
              <a:rPr kumimoji="1" lang="zh-CN" altLang="en-US" dirty="0"/>
              <a:t>简介</a:t>
            </a:r>
          </a:p>
        </p:txBody>
      </p:sp>
      <p:sp>
        <p:nvSpPr>
          <p:cNvPr id="6" name="文本占位符 4"/>
          <p:cNvSpPr>
            <a:spLocks noGrp="1"/>
          </p:cNvSpPr>
          <p:nvPr>
            <p:ph type="body" sz="quarter" idx="17"/>
          </p:nvPr>
        </p:nvSpPr>
        <p:spPr>
          <a:xfrm>
            <a:off x="1314451" y="3530896"/>
            <a:ext cx="6676610" cy="565771"/>
          </a:xfrm>
        </p:spPr>
        <p:txBody>
          <a:bodyPr/>
          <a:lstStyle/>
          <a:p>
            <a:r>
              <a:rPr kumimoji="1" lang="zh-CN" altLang="en-US" dirty="0"/>
              <a:t>第</a:t>
            </a:r>
            <a:r>
              <a:rPr kumimoji="1" lang="en-US" altLang="zh-CN" dirty="0"/>
              <a:t>3</a:t>
            </a:r>
            <a:r>
              <a:rPr kumimoji="1" lang="zh-CN" altLang="en-US" dirty="0"/>
              <a:t>节 </a:t>
            </a:r>
            <a:r>
              <a:rPr kumimoji="1" lang="en-US" altLang="zh-CN" dirty="0" err="1"/>
              <a:t>Scrapy</a:t>
            </a:r>
            <a:r>
              <a:rPr kumimoji="1" lang="zh-CN" altLang="en-US" dirty="0"/>
              <a:t>库的介绍</a:t>
            </a:r>
          </a:p>
        </p:txBody>
      </p:sp>
      <p:sp>
        <p:nvSpPr>
          <p:cNvPr id="8" name="文本占位符 6"/>
          <p:cNvSpPr>
            <a:spLocks noGrp="1"/>
          </p:cNvSpPr>
          <p:nvPr>
            <p:ph type="body" sz="quarter" idx="19"/>
          </p:nvPr>
        </p:nvSpPr>
        <p:spPr>
          <a:xfrm>
            <a:off x="1314450" y="4562777"/>
            <a:ext cx="6676611" cy="565771"/>
          </a:xfrm>
        </p:spPr>
        <p:txBody>
          <a:bodyPr/>
          <a:lstStyle/>
          <a:p>
            <a:r>
              <a:rPr kumimoji="1" lang="zh-CN" altLang="en-US" dirty="0"/>
              <a:t>第</a:t>
            </a:r>
            <a:r>
              <a:rPr kumimoji="1" lang="en-US" altLang="zh-CN" dirty="0"/>
              <a:t>4</a:t>
            </a:r>
            <a:r>
              <a:rPr kumimoji="1" lang="zh-CN" altLang="en-US" dirty="0"/>
              <a:t>节 静态页面的数据获取</a:t>
            </a:r>
          </a:p>
        </p:txBody>
      </p:sp>
      <p:sp>
        <p:nvSpPr>
          <p:cNvPr id="9" name="文本占位符 6"/>
          <p:cNvSpPr>
            <a:spLocks noGrp="1"/>
          </p:cNvSpPr>
          <p:nvPr>
            <p:ph type="body" sz="quarter" idx="19"/>
          </p:nvPr>
        </p:nvSpPr>
        <p:spPr>
          <a:xfrm>
            <a:off x="1314450" y="5547416"/>
            <a:ext cx="6676611" cy="565771"/>
          </a:xfrm>
        </p:spPr>
        <p:txBody>
          <a:bodyPr/>
          <a:lstStyle/>
          <a:p>
            <a:r>
              <a:rPr kumimoji="1" lang="zh-CN" altLang="en-US" dirty="0"/>
              <a:t>第</a:t>
            </a:r>
            <a:r>
              <a:rPr kumimoji="1" lang="en-US" altLang="zh-CN" dirty="0"/>
              <a:t>5</a:t>
            </a:r>
            <a:r>
              <a:rPr kumimoji="1" lang="zh-CN" altLang="en-US" dirty="0"/>
              <a:t>节 动态页面的数据获取</a:t>
            </a:r>
          </a:p>
        </p:txBody>
      </p:sp>
    </p:spTree>
    <p:extLst>
      <p:ext uri="{BB962C8B-B14F-4D97-AF65-F5344CB8AC3E}">
        <p14:creationId xmlns:p14="http://schemas.microsoft.com/office/powerpoint/2010/main" val="2532151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2.XPath</a:t>
            </a:r>
            <a:endParaRPr kumimoji="1" lang="zh-CN" altLang="en-US" dirty="0"/>
          </a:p>
        </p:txBody>
      </p:sp>
      <p:sp>
        <p:nvSpPr>
          <p:cNvPr id="13" name="文本占位符 5">
            <a:extLst>
              <a:ext uri="{FF2B5EF4-FFF2-40B4-BE49-F238E27FC236}">
                <a16:creationId xmlns:a16="http://schemas.microsoft.com/office/drawing/2014/main" id="{D5A67C0E-5CB3-423B-B78C-D95FB086057D}"/>
              </a:ext>
            </a:extLst>
          </p:cNvPr>
          <p:cNvSpPr txBox="1">
            <a:spLocks/>
          </p:cNvSpPr>
          <p:nvPr/>
        </p:nvSpPr>
        <p:spPr>
          <a:xfrm>
            <a:off x="1019008" y="690753"/>
            <a:ext cx="9776298" cy="2181656"/>
          </a:xfrm>
          <a:prstGeom prst="rect">
            <a:avLst/>
          </a:prstGeom>
        </p:spPr>
        <p:txBody>
          <a:bodyPr anchor="t"/>
          <a:lst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marL="0" indent="0">
              <a:lnSpc>
                <a:spcPct val="100000"/>
              </a:lnSpc>
              <a:buNone/>
            </a:pPr>
            <a:endParaRPr lang="en-US" altLang="zh-CN" sz="2000" dirty="0"/>
          </a:p>
        </p:txBody>
      </p:sp>
      <p:graphicFrame>
        <p:nvGraphicFramePr>
          <p:cNvPr id="3" name="表格 2">
            <a:extLst>
              <a:ext uri="{FF2B5EF4-FFF2-40B4-BE49-F238E27FC236}">
                <a16:creationId xmlns:a16="http://schemas.microsoft.com/office/drawing/2014/main" id="{776C9AAB-DFF4-4019-8237-F36FB4A6DF86}"/>
              </a:ext>
            </a:extLst>
          </p:cNvPr>
          <p:cNvGraphicFramePr>
            <a:graphicFrameLocks noGrp="1"/>
          </p:cNvGraphicFramePr>
          <p:nvPr>
            <p:extLst>
              <p:ext uri="{D42A27DB-BD31-4B8C-83A1-F6EECF244321}">
                <p14:modId xmlns:p14="http://schemas.microsoft.com/office/powerpoint/2010/main" val="3128055341"/>
              </p:ext>
            </p:extLst>
          </p:nvPr>
        </p:nvGraphicFramePr>
        <p:xfrm>
          <a:off x="2120193" y="1109804"/>
          <a:ext cx="8762295" cy="4595494"/>
        </p:xfrm>
        <a:graphic>
          <a:graphicData uri="http://schemas.openxmlformats.org/drawingml/2006/table">
            <a:tbl>
              <a:tblPr/>
              <a:tblGrid>
                <a:gridCol w="3336203">
                  <a:extLst>
                    <a:ext uri="{9D8B030D-6E8A-4147-A177-3AD203B41FA5}">
                      <a16:colId xmlns:a16="http://schemas.microsoft.com/office/drawing/2014/main" val="328042155"/>
                    </a:ext>
                  </a:extLst>
                </a:gridCol>
                <a:gridCol w="5426092">
                  <a:extLst>
                    <a:ext uri="{9D8B030D-6E8A-4147-A177-3AD203B41FA5}">
                      <a16:colId xmlns:a16="http://schemas.microsoft.com/office/drawing/2014/main" val="1511550451"/>
                    </a:ext>
                  </a:extLst>
                </a:gridCol>
              </a:tblGrid>
              <a:tr h="584757">
                <a:tc>
                  <a:txBody>
                    <a:bodyPr/>
                    <a:lstStyle/>
                    <a:p>
                      <a:pPr algn="l" fontAlgn="ctr"/>
                      <a:r>
                        <a:rPr lang="zh-CN" altLang="en-US" sz="2800" b="1" dirty="0">
                          <a:solidFill>
                            <a:srgbClr val="4F4F4F"/>
                          </a:solidFill>
                          <a:effectLst/>
                        </a:rPr>
                        <a:t>表达式</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a:r>
                        <a:rPr lang="zh-CN" altLang="en-US" sz="2800" b="1">
                          <a:solidFill>
                            <a:srgbClr val="4F4F4F"/>
                          </a:solidFill>
                          <a:effectLst/>
                        </a:rPr>
                        <a:t>描述</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304684876"/>
                  </a:ext>
                </a:extLst>
              </a:tr>
              <a:tr h="584757">
                <a:tc>
                  <a:txBody>
                    <a:bodyPr/>
                    <a:lstStyle/>
                    <a:p>
                      <a:pPr algn="l" fontAlgn="ctr"/>
                      <a:r>
                        <a:rPr lang="en-US" sz="2800" b="0" dirty="0" err="1">
                          <a:solidFill>
                            <a:srgbClr val="4F4F4F"/>
                          </a:solidFill>
                          <a:effectLst/>
                        </a:rPr>
                        <a:t>nodename</a:t>
                      </a:r>
                      <a:endParaRPr lang="en-US" sz="2800" b="0" dirty="0">
                        <a:solidFill>
                          <a:srgbClr val="4F4F4F"/>
                        </a:solidFill>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zh-CN" altLang="en-US" sz="2800" b="0" dirty="0">
                          <a:solidFill>
                            <a:srgbClr val="4F4F4F"/>
                          </a:solidFill>
                          <a:effectLst/>
                        </a:rPr>
                        <a:t>选取当前节点的所有子节点中，节点名称为</a:t>
                      </a:r>
                      <a:r>
                        <a:rPr lang="en-US" altLang="zh-CN" sz="2800" b="0" dirty="0" err="1">
                          <a:solidFill>
                            <a:srgbClr val="4F4F4F"/>
                          </a:solidFill>
                          <a:effectLst/>
                        </a:rPr>
                        <a:t>nodename</a:t>
                      </a:r>
                      <a:r>
                        <a:rPr lang="zh-CN" altLang="en-US" sz="2800" b="0" dirty="0">
                          <a:solidFill>
                            <a:srgbClr val="4F4F4F"/>
                          </a:solidFill>
                          <a:effectLst/>
                        </a:rPr>
                        <a:t>的节点</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22323518"/>
                  </a:ext>
                </a:extLst>
              </a:tr>
              <a:tr h="584757">
                <a:tc>
                  <a:txBody>
                    <a:bodyPr/>
                    <a:lstStyle/>
                    <a:p>
                      <a:pPr algn="l" fontAlgn="ctr"/>
                      <a:r>
                        <a:rPr lang="en-US" altLang="zh-CN" sz="2800" b="0" dirty="0">
                          <a:solidFill>
                            <a:srgbClr val="4F4F4F"/>
                          </a:solidFill>
                          <a:effectLst/>
                        </a:rPr>
                        <a: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a:r>
                        <a:rPr lang="zh-CN" altLang="en-US" sz="2800" b="0" dirty="0">
                          <a:solidFill>
                            <a:srgbClr val="4F4F4F"/>
                          </a:solidFill>
                          <a:effectLst/>
                        </a:rPr>
                        <a:t>从根节点选取</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950278903"/>
                  </a:ext>
                </a:extLst>
              </a:tr>
              <a:tr h="665869">
                <a:tc>
                  <a:txBody>
                    <a:bodyPr/>
                    <a:lstStyle/>
                    <a:p>
                      <a:pPr algn="l" fontAlgn="ctr"/>
                      <a:r>
                        <a:rPr lang="en-US" altLang="zh-CN" sz="2800" b="0" dirty="0">
                          <a:solidFill>
                            <a:srgbClr val="4F4F4F"/>
                          </a:solidFill>
                          <a:effectLst/>
                        </a:rPr>
                        <a: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zh-CN" altLang="en-US" sz="2800" b="0" dirty="0">
                          <a:solidFill>
                            <a:srgbClr val="4F4F4F"/>
                          </a:solidFill>
                          <a:effectLst/>
                        </a:rPr>
                        <a:t>选择所有节点</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36087408"/>
                  </a:ext>
                </a:extLst>
              </a:tr>
              <a:tr h="584757">
                <a:tc>
                  <a:txBody>
                    <a:bodyPr/>
                    <a:lstStyle/>
                    <a:p>
                      <a:pPr algn="l" fontAlgn="ctr"/>
                      <a:r>
                        <a:rPr lang="en-US" altLang="zh-CN" sz="2800" b="0">
                          <a:solidFill>
                            <a:srgbClr val="4F4F4F"/>
                          </a:solidFill>
                          <a:effectLst/>
                        </a:rPr>
                        <a: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a:r>
                        <a:rPr lang="zh-CN" altLang="en-US" sz="2800" b="0">
                          <a:solidFill>
                            <a:srgbClr val="4F4F4F"/>
                          </a:solidFill>
                          <a:effectLst/>
                        </a:rPr>
                        <a:t>选取当前节点。</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721408120"/>
                  </a:ext>
                </a:extLst>
              </a:tr>
              <a:tr h="584757">
                <a:tc>
                  <a:txBody>
                    <a:bodyPr/>
                    <a:lstStyle/>
                    <a:p>
                      <a:pPr algn="l" fontAlgn="ctr"/>
                      <a:r>
                        <a:rPr lang="en-US" altLang="zh-CN" sz="2800" b="0" dirty="0">
                          <a:solidFill>
                            <a:srgbClr val="4F4F4F"/>
                          </a:solidFill>
                          <a:effectLst/>
                        </a:rPr>
                        <a: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zh-CN" altLang="en-US" sz="2800" b="0">
                          <a:solidFill>
                            <a:srgbClr val="4F4F4F"/>
                          </a:solidFill>
                          <a:effectLst/>
                        </a:rPr>
                        <a:t>选取当前节点的父节点。</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90459830"/>
                  </a:ext>
                </a:extLst>
              </a:tr>
              <a:tr h="584757">
                <a:tc>
                  <a:txBody>
                    <a:bodyPr/>
                    <a:lstStyle/>
                    <a:p>
                      <a:pPr algn="l" fontAlgn="ctr"/>
                      <a:r>
                        <a:rPr lang="en-US" altLang="zh-CN" sz="2800" b="0">
                          <a:solidFill>
                            <a:srgbClr val="4F4F4F"/>
                          </a:solidFill>
                          <a:effectLst/>
                        </a:rPr>
                        <a: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a:r>
                        <a:rPr lang="zh-CN" altLang="en-US" sz="2800" b="0" dirty="0">
                          <a:solidFill>
                            <a:srgbClr val="4F4F4F"/>
                          </a:solidFill>
                          <a:effectLst/>
                        </a:rPr>
                        <a:t>选取属性。</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709402589"/>
                  </a:ext>
                </a:extLst>
              </a:tr>
            </a:tbl>
          </a:graphicData>
        </a:graphic>
      </p:graphicFrame>
    </p:spTree>
    <p:extLst>
      <p:ext uri="{BB962C8B-B14F-4D97-AF65-F5344CB8AC3E}">
        <p14:creationId xmlns:p14="http://schemas.microsoft.com/office/powerpoint/2010/main" val="425269128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2.XPath</a:t>
            </a:r>
            <a:endParaRPr kumimoji="1" lang="zh-CN" altLang="en-US" dirty="0"/>
          </a:p>
        </p:txBody>
      </p:sp>
      <p:sp>
        <p:nvSpPr>
          <p:cNvPr id="3" name="文本框 2">
            <a:extLst>
              <a:ext uri="{FF2B5EF4-FFF2-40B4-BE49-F238E27FC236}">
                <a16:creationId xmlns:a16="http://schemas.microsoft.com/office/drawing/2014/main" id="{A9F190B5-EBF2-496B-AAED-1556600A4838}"/>
              </a:ext>
            </a:extLst>
          </p:cNvPr>
          <p:cNvSpPr txBox="1"/>
          <p:nvPr/>
        </p:nvSpPr>
        <p:spPr>
          <a:xfrm>
            <a:off x="10235318" y="645659"/>
            <a:ext cx="1986844" cy="461665"/>
          </a:xfrm>
          <a:prstGeom prst="rect">
            <a:avLst/>
          </a:prstGeom>
          <a:noFill/>
        </p:spPr>
        <p:txBody>
          <a:bodyPr wrap="square" rtlCol="0">
            <a:spAutoFit/>
          </a:bodyPr>
          <a:lstStyle/>
          <a:p>
            <a:r>
              <a:rPr lang="en-US" altLang="zh-CN" sz="2400" dirty="0" err="1">
                <a:highlight>
                  <a:srgbClr val="00FF00"/>
                </a:highlight>
              </a:rPr>
              <a:t>xpath</a:t>
            </a:r>
            <a:r>
              <a:rPr lang="en-US" altLang="zh-CN" sz="2400" dirty="0">
                <a:highlight>
                  <a:srgbClr val="00FF00"/>
                </a:highlight>
              </a:rPr>
              <a:t>(“/div”)</a:t>
            </a:r>
            <a:endParaRPr lang="zh-CN" altLang="en-US" sz="2400" dirty="0">
              <a:highlight>
                <a:srgbClr val="00FF00"/>
              </a:highlight>
            </a:endParaRPr>
          </a:p>
        </p:txBody>
      </p:sp>
      <p:sp>
        <p:nvSpPr>
          <p:cNvPr id="13" name="文本框 12">
            <a:extLst>
              <a:ext uri="{FF2B5EF4-FFF2-40B4-BE49-F238E27FC236}">
                <a16:creationId xmlns:a16="http://schemas.microsoft.com/office/drawing/2014/main" id="{D3E9F041-1333-42B1-9403-AADFE11F6A65}"/>
              </a:ext>
            </a:extLst>
          </p:cNvPr>
          <p:cNvSpPr txBox="1"/>
          <p:nvPr/>
        </p:nvSpPr>
        <p:spPr>
          <a:xfrm>
            <a:off x="0" y="2479512"/>
            <a:ext cx="1986844" cy="461665"/>
          </a:xfrm>
          <a:prstGeom prst="rect">
            <a:avLst/>
          </a:prstGeom>
          <a:solidFill>
            <a:srgbClr val="FFFF00"/>
          </a:solidFill>
        </p:spPr>
        <p:txBody>
          <a:bodyPr wrap="square" rtlCol="0">
            <a:spAutoFit/>
          </a:bodyPr>
          <a:lstStyle/>
          <a:p>
            <a:r>
              <a:rPr lang="en-US" altLang="zh-CN" sz="2400" dirty="0" err="1"/>
              <a:t>xpath</a:t>
            </a:r>
            <a:r>
              <a:rPr lang="en-US" altLang="zh-CN" sz="2400" dirty="0"/>
              <a:t>(“//div”)</a:t>
            </a:r>
            <a:endParaRPr lang="zh-CN" altLang="en-US" sz="2400" dirty="0"/>
          </a:p>
        </p:txBody>
      </p:sp>
      <p:sp>
        <p:nvSpPr>
          <p:cNvPr id="17" name="文本框 16">
            <a:extLst>
              <a:ext uri="{FF2B5EF4-FFF2-40B4-BE49-F238E27FC236}">
                <a16:creationId xmlns:a16="http://schemas.microsoft.com/office/drawing/2014/main" id="{98386FD3-152B-4A59-BA3C-204F598DECD1}"/>
              </a:ext>
            </a:extLst>
          </p:cNvPr>
          <p:cNvSpPr txBox="1"/>
          <p:nvPr/>
        </p:nvSpPr>
        <p:spPr>
          <a:xfrm>
            <a:off x="10415941" y="3653895"/>
            <a:ext cx="1727375" cy="461665"/>
          </a:xfrm>
          <a:prstGeom prst="rect">
            <a:avLst/>
          </a:prstGeom>
          <a:solidFill>
            <a:srgbClr val="FF00FF"/>
          </a:solidFill>
        </p:spPr>
        <p:txBody>
          <a:bodyPr wrap="square" rtlCol="0">
            <a:spAutoFit/>
          </a:bodyPr>
          <a:lstStyle/>
          <a:p>
            <a:r>
              <a:rPr lang="en-US" altLang="zh-CN" sz="2400" dirty="0" err="1"/>
              <a:t>xpath</a:t>
            </a:r>
            <a:r>
              <a:rPr lang="en-US" altLang="zh-CN" sz="2400" dirty="0"/>
              <a:t>(“div”)</a:t>
            </a:r>
            <a:endParaRPr lang="zh-CN" altLang="en-US" sz="2400" dirty="0"/>
          </a:p>
        </p:txBody>
      </p:sp>
      <p:cxnSp>
        <p:nvCxnSpPr>
          <p:cNvPr id="7" name="直接箭头连接符 6">
            <a:extLst>
              <a:ext uri="{FF2B5EF4-FFF2-40B4-BE49-F238E27FC236}">
                <a16:creationId xmlns:a16="http://schemas.microsoft.com/office/drawing/2014/main" id="{5BD45C73-37E0-4F81-BECE-B6AC9B0A7EAA}"/>
              </a:ext>
            </a:extLst>
          </p:cNvPr>
          <p:cNvCxnSpPr>
            <a:cxnSpLocks/>
            <a:stCxn id="17" idx="1"/>
          </p:cNvCxnSpPr>
          <p:nvPr/>
        </p:nvCxnSpPr>
        <p:spPr>
          <a:xfrm flipH="1" flipV="1">
            <a:off x="2889955" y="1338156"/>
            <a:ext cx="7525986" cy="2546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CC35327F-5618-4A8F-A93F-5C5C9AFCE4F3}"/>
              </a:ext>
            </a:extLst>
          </p:cNvPr>
          <p:cNvCxnSpPr>
            <a:cxnSpLocks/>
            <a:stCxn id="17" idx="1"/>
          </p:cNvCxnSpPr>
          <p:nvPr/>
        </p:nvCxnSpPr>
        <p:spPr>
          <a:xfrm flipH="1">
            <a:off x="2754489" y="3884728"/>
            <a:ext cx="7661452" cy="10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3CDDA49-1F4D-4461-94AA-E3AC9EBC7CDC}"/>
              </a:ext>
            </a:extLst>
          </p:cNvPr>
          <p:cNvCxnSpPr>
            <a:cxnSpLocks/>
            <a:stCxn id="3" idx="1"/>
          </p:cNvCxnSpPr>
          <p:nvPr/>
        </p:nvCxnSpPr>
        <p:spPr>
          <a:xfrm flipH="1" flipV="1">
            <a:off x="6547555" y="707933"/>
            <a:ext cx="3687763" cy="168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0C315584-C7D1-4BBB-9DC3-2DE5FBC996E3}"/>
              </a:ext>
            </a:extLst>
          </p:cNvPr>
          <p:cNvSpPr/>
          <p:nvPr/>
        </p:nvSpPr>
        <p:spPr>
          <a:xfrm>
            <a:off x="1986844" y="468407"/>
            <a:ext cx="9121423" cy="6370975"/>
          </a:xfrm>
          <a:prstGeom prst="rect">
            <a:avLst/>
          </a:prstGeom>
        </p:spPr>
        <p:txBody>
          <a:bodyPr wrap="square">
            <a:spAutoFit/>
          </a:bodyPr>
          <a:lstStyle/>
          <a:p>
            <a:r>
              <a:rPr lang="en-US" altLang="zh-CN" sz="2400" dirty="0"/>
              <a:t>&lt;</a:t>
            </a:r>
            <a:r>
              <a:rPr lang="en-US" altLang="zh-CN" sz="2400" dirty="0">
                <a:highlight>
                  <a:srgbClr val="00FF00"/>
                </a:highlight>
              </a:rPr>
              <a:t>div</a:t>
            </a:r>
            <a:r>
              <a:rPr lang="en-US" altLang="zh-CN" sz="2400" dirty="0"/>
              <a:t> class="class-0" id=“id0"&gt; div0</a:t>
            </a:r>
          </a:p>
          <a:p>
            <a:pPr lvl="1"/>
            <a:r>
              <a:rPr lang="en-US" altLang="zh-CN" sz="2400" dirty="0"/>
              <a:t>&lt;</a:t>
            </a:r>
            <a:r>
              <a:rPr lang="en-US" altLang="zh-CN" sz="2400" dirty="0">
                <a:highlight>
                  <a:srgbClr val="FF00FF"/>
                </a:highlight>
              </a:rPr>
              <a:t>div</a:t>
            </a:r>
            <a:r>
              <a:rPr lang="en-US" altLang="zh-CN" sz="2400" dirty="0"/>
              <a:t> class="class-1"&gt;div1</a:t>
            </a:r>
          </a:p>
          <a:p>
            <a:pPr lvl="1"/>
            <a:r>
              <a:rPr lang="en-US" altLang="zh-CN" sz="2400" dirty="0"/>
              <a:t>    &lt;ul&gt;</a:t>
            </a:r>
          </a:p>
          <a:p>
            <a:pPr lvl="1"/>
            <a:r>
              <a:rPr lang="en-US" altLang="zh-CN" sz="2400" dirty="0"/>
              <a:t>        &lt;li class="item-1"&gt;li1:&lt;a </a:t>
            </a:r>
            <a:r>
              <a:rPr lang="en-US" altLang="zh-CN" sz="2400" dirty="0" err="1"/>
              <a:t>href</a:t>
            </a:r>
            <a:r>
              <a:rPr lang="en-US" altLang="zh-CN" sz="2400" dirty="0"/>
              <a:t>="link1.html"&gt;text1&lt;/a&gt;&lt;/li&gt;</a:t>
            </a:r>
          </a:p>
          <a:p>
            <a:pPr lvl="1"/>
            <a:r>
              <a:rPr lang="en-US" altLang="zh-CN" sz="2400" dirty="0"/>
              <a:t>        &lt;li class="item-2"&gt;li2:&lt;a </a:t>
            </a:r>
            <a:r>
              <a:rPr lang="en-US" altLang="zh-CN" sz="2400" dirty="0" err="1"/>
              <a:t>href</a:t>
            </a:r>
            <a:r>
              <a:rPr lang="en-US" altLang="zh-CN" sz="2400" dirty="0"/>
              <a:t>="link2.html"&gt;text2&lt;/a&gt;&lt;/li&gt;</a:t>
            </a:r>
          </a:p>
          <a:p>
            <a:pPr lvl="1"/>
            <a:r>
              <a:rPr lang="en-US" altLang="zh-CN" sz="2400" dirty="0"/>
              <a:t>        &lt;li class="item-3"&gt;li3:&lt;a </a:t>
            </a:r>
            <a:r>
              <a:rPr lang="en-US" altLang="zh-CN" sz="2400" dirty="0" err="1"/>
              <a:t>href</a:t>
            </a:r>
            <a:r>
              <a:rPr lang="en-US" altLang="zh-CN" sz="2400" dirty="0"/>
              <a:t>="link3.html"&gt;text3&lt;/a&gt;&lt;/li&gt;</a:t>
            </a:r>
          </a:p>
          <a:p>
            <a:pPr lvl="1"/>
            <a:r>
              <a:rPr lang="en-US" altLang="zh-CN" sz="2400" dirty="0"/>
              <a:t>    &lt;/ul&gt;	</a:t>
            </a:r>
          </a:p>
          <a:p>
            <a:pPr lvl="1"/>
            <a:r>
              <a:rPr lang="en-US" altLang="zh-CN" sz="2400" dirty="0"/>
              <a:t>&lt;/div&gt;</a:t>
            </a:r>
          </a:p>
          <a:p>
            <a:pPr lvl="1"/>
            <a:endParaRPr lang="en-US" altLang="zh-CN" sz="2400" dirty="0"/>
          </a:p>
          <a:p>
            <a:pPr lvl="1"/>
            <a:r>
              <a:rPr lang="en-US" altLang="zh-CN" sz="2400" dirty="0"/>
              <a:t>&lt;</a:t>
            </a:r>
            <a:r>
              <a:rPr lang="en-US" altLang="zh-CN" sz="2400" dirty="0">
                <a:highlight>
                  <a:srgbClr val="FF00FF"/>
                </a:highlight>
              </a:rPr>
              <a:t>div</a:t>
            </a:r>
            <a:r>
              <a:rPr lang="en-US" altLang="zh-CN" sz="2400" dirty="0"/>
              <a:t> class="class-2"&gt;div2</a:t>
            </a:r>
          </a:p>
          <a:p>
            <a:pPr lvl="1"/>
            <a:r>
              <a:rPr lang="en-US" altLang="zh-CN" sz="2400" dirty="0"/>
              <a:t>    &lt;ul&gt;</a:t>
            </a:r>
          </a:p>
          <a:p>
            <a:pPr lvl="1"/>
            <a:r>
              <a:rPr lang="en-US" altLang="zh-CN" sz="2400" dirty="0"/>
              <a:t>        &lt;li class="item-1"&gt;li4:&lt;a </a:t>
            </a:r>
            <a:r>
              <a:rPr lang="en-US" altLang="zh-CN" sz="2400" dirty="0" err="1"/>
              <a:t>href</a:t>
            </a:r>
            <a:r>
              <a:rPr lang="en-US" altLang="zh-CN" sz="2400" dirty="0"/>
              <a:t>="link4.html"&gt;text4&lt;/a&gt;&lt;/li&gt;</a:t>
            </a:r>
          </a:p>
          <a:p>
            <a:pPr lvl="1"/>
            <a:r>
              <a:rPr lang="en-US" altLang="zh-CN" sz="2400" dirty="0"/>
              <a:t>        &lt;li class="item-2"&gt;li5:&lt;a </a:t>
            </a:r>
            <a:r>
              <a:rPr lang="en-US" altLang="zh-CN" sz="2400" dirty="0" err="1"/>
              <a:t>href</a:t>
            </a:r>
            <a:r>
              <a:rPr lang="en-US" altLang="zh-CN" sz="2400" dirty="0"/>
              <a:t>="link5.html"&gt;text5&lt;/a&gt;&lt;/li&gt;</a:t>
            </a:r>
          </a:p>
          <a:p>
            <a:pPr lvl="1"/>
            <a:r>
              <a:rPr lang="en-US" altLang="zh-CN" sz="2400" dirty="0"/>
              <a:t>        &lt;li class="item-3"&gt;li6:&lt;a </a:t>
            </a:r>
            <a:r>
              <a:rPr lang="en-US" altLang="zh-CN" sz="2400" dirty="0" err="1"/>
              <a:t>href</a:t>
            </a:r>
            <a:r>
              <a:rPr lang="en-US" altLang="zh-CN" sz="2400" dirty="0"/>
              <a:t>="link6.html"&gt;text6&lt;/a&gt;&lt;/li&gt;</a:t>
            </a:r>
          </a:p>
          <a:p>
            <a:pPr lvl="1"/>
            <a:r>
              <a:rPr lang="en-US" altLang="zh-CN" sz="2400" dirty="0"/>
              <a:t>    &lt;/ul&gt;</a:t>
            </a:r>
          </a:p>
          <a:p>
            <a:r>
              <a:rPr lang="en-US" altLang="zh-CN" sz="2400" dirty="0"/>
              <a:t>      &lt;/div&gt;  </a:t>
            </a:r>
          </a:p>
          <a:p>
            <a:r>
              <a:rPr lang="en-US" altLang="zh-CN" sz="2400" dirty="0"/>
              <a:t>&lt;/div&gt;</a:t>
            </a:r>
            <a:endParaRPr lang="zh-CN" altLang="en-US" sz="2400" dirty="0"/>
          </a:p>
        </p:txBody>
      </p:sp>
      <p:cxnSp>
        <p:nvCxnSpPr>
          <p:cNvPr id="31" name="直接箭头连接符 30">
            <a:extLst>
              <a:ext uri="{FF2B5EF4-FFF2-40B4-BE49-F238E27FC236}">
                <a16:creationId xmlns:a16="http://schemas.microsoft.com/office/drawing/2014/main" id="{555AD6EC-D402-44FD-8C2D-431CAEAE2FEF}"/>
              </a:ext>
            </a:extLst>
          </p:cNvPr>
          <p:cNvCxnSpPr/>
          <p:nvPr/>
        </p:nvCxnSpPr>
        <p:spPr>
          <a:xfrm flipV="1">
            <a:off x="1061156" y="876492"/>
            <a:ext cx="1207911" cy="143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FAC823BB-4AE6-44CF-9694-F18857388FB9}"/>
              </a:ext>
            </a:extLst>
          </p:cNvPr>
          <p:cNvCxnSpPr/>
          <p:nvPr/>
        </p:nvCxnSpPr>
        <p:spPr>
          <a:xfrm flipV="1">
            <a:off x="1411111" y="1338156"/>
            <a:ext cx="1253067" cy="98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A048A212-9725-4F5C-A035-84F619CD552F}"/>
              </a:ext>
            </a:extLst>
          </p:cNvPr>
          <p:cNvCxnSpPr/>
          <p:nvPr/>
        </p:nvCxnSpPr>
        <p:spPr>
          <a:xfrm>
            <a:off x="1636889" y="3138311"/>
            <a:ext cx="1038578" cy="746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0347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2.XPath</a:t>
            </a:r>
            <a:endParaRPr kumimoji="1" lang="zh-CN" altLang="en-US" dirty="0"/>
          </a:p>
        </p:txBody>
      </p:sp>
      <p:sp>
        <p:nvSpPr>
          <p:cNvPr id="5" name="矩形 4">
            <a:extLst>
              <a:ext uri="{FF2B5EF4-FFF2-40B4-BE49-F238E27FC236}">
                <a16:creationId xmlns:a16="http://schemas.microsoft.com/office/drawing/2014/main" id="{CFEC41BA-49EA-4F4B-8748-DF3D2AD6D519}"/>
              </a:ext>
            </a:extLst>
          </p:cNvPr>
          <p:cNvSpPr/>
          <p:nvPr/>
        </p:nvSpPr>
        <p:spPr>
          <a:xfrm>
            <a:off x="1306192" y="626840"/>
            <a:ext cx="11390490" cy="6001643"/>
          </a:xfrm>
          <a:prstGeom prst="rect">
            <a:avLst/>
          </a:prstGeom>
        </p:spPr>
        <p:txBody>
          <a:bodyPr wrap="square">
            <a:spAutoFit/>
          </a:bodyPr>
          <a:lstStyle/>
          <a:p>
            <a:r>
              <a:rPr lang="en-US" altLang="zh-CN" sz="2400" dirty="0"/>
              <a:t>&lt;div </a:t>
            </a:r>
            <a:r>
              <a:rPr lang="en-US" altLang="zh-CN" sz="2400" dirty="0">
                <a:highlight>
                  <a:srgbClr val="FFFF00"/>
                </a:highlight>
              </a:rPr>
              <a:t>class</a:t>
            </a:r>
            <a:r>
              <a:rPr lang="en-US" altLang="zh-CN" sz="2400" dirty="0"/>
              <a:t>="class-0" id=“id0"&gt; div0</a:t>
            </a:r>
          </a:p>
          <a:p>
            <a:r>
              <a:rPr lang="en-US" altLang="zh-CN" sz="2400" dirty="0"/>
              <a:t>	&lt;div </a:t>
            </a:r>
            <a:r>
              <a:rPr lang="en-US" altLang="zh-CN" sz="2400" dirty="0">
                <a:highlight>
                  <a:srgbClr val="FFFF00"/>
                </a:highlight>
              </a:rPr>
              <a:t>class</a:t>
            </a:r>
            <a:r>
              <a:rPr lang="en-US" altLang="zh-CN" sz="2400" dirty="0"/>
              <a:t>="class-1"&gt;div1</a:t>
            </a:r>
          </a:p>
          <a:p>
            <a:r>
              <a:rPr lang="en-US" altLang="zh-CN" sz="2400" dirty="0"/>
              <a:t>		&lt;ul&gt;ul1</a:t>
            </a:r>
          </a:p>
          <a:p>
            <a:r>
              <a:rPr lang="en-US" altLang="zh-CN" sz="2400" dirty="0"/>
              <a:t>			&lt;li </a:t>
            </a:r>
            <a:r>
              <a:rPr lang="en-US" altLang="zh-CN" sz="2400" dirty="0">
                <a:highlight>
                  <a:srgbClr val="FFFF00"/>
                </a:highlight>
              </a:rPr>
              <a:t>class</a:t>
            </a:r>
            <a:r>
              <a:rPr lang="en-US" altLang="zh-CN" sz="2400" dirty="0"/>
              <a:t>="item-1"&gt;li1:&lt;a </a:t>
            </a:r>
            <a:r>
              <a:rPr lang="en-US" altLang="zh-CN" sz="2400" dirty="0" err="1"/>
              <a:t>href</a:t>
            </a:r>
            <a:r>
              <a:rPr lang="en-US" altLang="zh-CN" sz="2400" dirty="0"/>
              <a:t>="link1.html"&gt;text1&lt;/a&gt;&lt;/li&gt;</a:t>
            </a:r>
          </a:p>
          <a:p>
            <a:r>
              <a:rPr lang="en-US" altLang="zh-CN" sz="2400" dirty="0"/>
              <a:t>			&lt;li </a:t>
            </a:r>
            <a:r>
              <a:rPr lang="en-US" altLang="zh-CN" sz="2400" dirty="0">
                <a:highlight>
                  <a:srgbClr val="FFFF00"/>
                </a:highlight>
              </a:rPr>
              <a:t>class</a:t>
            </a:r>
            <a:r>
              <a:rPr lang="en-US" altLang="zh-CN" sz="2400" dirty="0"/>
              <a:t>="item-2"&gt;li2:&lt;a </a:t>
            </a:r>
            <a:r>
              <a:rPr lang="en-US" altLang="zh-CN" sz="2400" dirty="0" err="1"/>
              <a:t>href</a:t>
            </a:r>
            <a:r>
              <a:rPr lang="en-US" altLang="zh-CN" sz="2400" dirty="0"/>
              <a:t>="link2.html"&gt;text2&lt;/a&gt;&lt;/li&gt;</a:t>
            </a:r>
          </a:p>
          <a:p>
            <a:r>
              <a:rPr lang="en-US" altLang="zh-CN" sz="2400" dirty="0"/>
              <a:t>			&lt;li </a:t>
            </a:r>
            <a:r>
              <a:rPr lang="en-US" altLang="zh-CN" sz="2400" dirty="0">
                <a:highlight>
                  <a:srgbClr val="FFFF00"/>
                </a:highlight>
              </a:rPr>
              <a:t>class</a:t>
            </a:r>
            <a:r>
              <a:rPr lang="en-US" altLang="zh-CN" sz="2400" dirty="0"/>
              <a:t>="item-3"&gt;li3:&lt;a </a:t>
            </a:r>
            <a:r>
              <a:rPr lang="en-US" altLang="zh-CN" sz="2400" dirty="0" err="1"/>
              <a:t>href</a:t>
            </a:r>
            <a:r>
              <a:rPr lang="en-US" altLang="zh-CN" sz="2400" dirty="0"/>
              <a:t>="link3.html"&gt;text3&lt;/a&gt;&lt;/li&gt;</a:t>
            </a:r>
          </a:p>
          <a:p>
            <a:r>
              <a:rPr lang="en-US" altLang="zh-CN" sz="2400" dirty="0"/>
              <a:t>		&lt;/ul&gt;	</a:t>
            </a:r>
          </a:p>
          <a:p>
            <a:r>
              <a:rPr lang="en-US" altLang="zh-CN" sz="2400" dirty="0"/>
              <a:t>	&lt;/div&gt;</a:t>
            </a:r>
          </a:p>
          <a:p>
            <a:r>
              <a:rPr lang="en-US" altLang="zh-CN" sz="2400" dirty="0"/>
              <a:t>	&lt;div </a:t>
            </a:r>
            <a:r>
              <a:rPr lang="en-US" altLang="zh-CN" sz="2400" dirty="0">
                <a:highlight>
                  <a:srgbClr val="FFFF00"/>
                </a:highlight>
              </a:rPr>
              <a:t>class</a:t>
            </a:r>
            <a:r>
              <a:rPr lang="en-US" altLang="zh-CN" sz="2400" dirty="0"/>
              <a:t>="class-2"&gt;div2</a:t>
            </a:r>
          </a:p>
          <a:p>
            <a:r>
              <a:rPr lang="en-US" altLang="zh-CN" sz="2400" dirty="0"/>
              <a:t>		&lt;ul&gt;ul2</a:t>
            </a:r>
          </a:p>
          <a:p>
            <a:r>
              <a:rPr lang="en-US" altLang="zh-CN" sz="2400" dirty="0"/>
              <a:t>			&lt;li </a:t>
            </a:r>
            <a:r>
              <a:rPr lang="en-US" altLang="zh-CN" sz="2400" dirty="0">
                <a:highlight>
                  <a:srgbClr val="FFFF00"/>
                </a:highlight>
              </a:rPr>
              <a:t>class</a:t>
            </a:r>
            <a:r>
              <a:rPr lang="en-US" altLang="zh-CN" sz="2400" dirty="0"/>
              <a:t>="item-1"&gt;li4:&lt;a </a:t>
            </a:r>
            <a:r>
              <a:rPr lang="en-US" altLang="zh-CN" sz="2400" dirty="0" err="1"/>
              <a:t>href</a:t>
            </a:r>
            <a:r>
              <a:rPr lang="en-US" altLang="zh-CN" sz="2400" dirty="0"/>
              <a:t>="link4.html"&gt;text4&lt;/a&gt;&lt;/li&gt;</a:t>
            </a:r>
          </a:p>
          <a:p>
            <a:r>
              <a:rPr lang="en-US" altLang="zh-CN" sz="2400" dirty="0"/>
              <a:t>			&lt;li </a:t>
            </a:r>
            <a:r>
              <a:rPr lang="en-US" altLang="zh-CN" sz="2400" dirty="0">
                <a:highlight>
                  <a:srgbClr val="FFFF00"/>
                </a:highlight>
              </a:rPr>
              <a:t>class</a:t>
            </a:r>
            <a:r>
              <a:rPr lang="en-US" altLang="zh-CN" sz="2400" dirty="0"/>
              <a:t>="item-2"&gt;li5:&lt;a </a:t>
            </a:r>
            <a:r>
              <a:rPr lang="en-US" altLang="zh-CN" sz="2400" dirty="0" err="1"/>
              <a:t>href</a:t>
            </a:r>
            <a:r>
              <a:rPr lang="en-US" altLang="zh-CN" sz="2400" dirty="0"/>
              <a:t>="link5.html"&gt;text5&lt;/a&gt;&lt;/li&gt;</a:t>
            </a:r>
          </a:p>
          <a:p>
            <a:r>
              <a:rPr lang="en-US" altLang="zh-CN" sz="2400" dirty="0"/>
              <a:t>			&lt;li </a:t>
            </a:r>
            <a:r>
              <a:rPr lang="en-US" altLang="zh-CN" sz="2400" dirty="0">
                <a:highlight>
                  <a:srgbClr val="FFFF00"/>
                </a:highlight>
              </a:rPr>
              <a:t>class</a:t>
            </a:r>
            <a:r>
              <a:rPr lang="en-US" altLang="zh-CN" sz="2400" dirty="0"/>
              <a:t>="item-3"&gt;li6:&lt;a </a:t>
            </a:r>
            <a:r>
              <a:rPr lang="en-US" altLang="zh-CN" sz="2400" dirty="0" err="1"/>
              <a:t>href</a:t>
            </a:r>
            <a:r>
              <a:rPr lang="en-US" altLang="zh-CN" sz="2400" dirty="0"/>
              <a:t>="link6.html"&gt;text6&lt;/a&gt;&lt;/li&gt;</a:t>
            </a:r>
          </a:p>
          <a:p>
            <a:r>
              <a:rPr lang="en-US" altLang="zh-CN" sz="2400" dirty="0"/>
              <a:t>		&lt;/ul&gt;			</a:t>
            </a:r>
          </a:p>
          <a:p>
            <a:r>
              <a:rPr lang="en-US" altLang="zh-CN" sz="2400" dirty="0"/>
              <a:t>	&lt;/div&gt;</a:t>
            </a:r>
          </a:p>
          <a:p>
            <a:r>
              <a:rPr lang="en-US" altLang="zh-CN" sz="2400" dirty="0"/>
              <a:t>&lt;/div&gt;</a:t>
            </a:r>
            <a:endParaRPr lang="zh-CN" altLang="en-US" sz="2400" dirty="0"/>
          </a:p>
        </p:txBody>
      </p:sp>
      <p:sp>
        <p:nvSpPr>
          <p:cNvPr id="13" name="文本框 12">
            <a:extLst>
              <a:ext uri="{FF2B5EF4-FFF2-40B4-BE49-F238E27FC236}">
                <a16:creationId xmlns:a16="http://schemas.microsoft.com/office/drawing/2014/main" id="{D3E9F041-1333-42B1-9403-AADFE11F6A65}"/>
              </a:ext>
            </a:extLst>
          </p:cNvPr>
          <p:cNvSpPr txBox="1"/>
          <p:nvPr/>
        </p:nvSpPr>
        <p:spPr>
          <a:xfrm>
            <a:off x="-1" y="2479512"/>
            <a:ext cx="2472267" cy="461665"/>
          </a:xfrm>
          <a:prstGeom prst="rect">
            <a:avLst/>
          </a:prstGeom>
          <a:solidFill>
            <a:srgbClr val="FFFF00"/>
          </a:solidFill>
        </p:spPr>
        <p:txBody>
          <a:bodyPr wrap="square" rtlCol="0">
            <a:spAutoFit/>
          </a:bodyPr>
          <a:lstStyle/>
          <a:p>
            <a:r>
              <a:rPr lang="en-US" altLang="zh-CN" sz="2400" dirty="0" err="1"/>
              <a:t>xpath</a:t>
            </a:r>
            <a:r>
              <a:rPr lang="en-US" altLang="zh-CN" sz="2400" dirty="0"/>
              <a:t>(“//@class”)</a:t>
            </a:r>
            <a:endParaRPr lang="zh-CN" altLang="en-US" sz="2400" dirty="0"/>
          </a:p>
        </p:txBody>
      </p:sp>
    </p:spTree>
    <p:extLst>
      <p:ext uri="{BB962C8B-B14F-4D97-AF65-F5344CB8AC3E}">
        <p14:creationId xmlns:p14="http://schemas.microsoft.com/office/powerpoint/2010/main" val="51731046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2.XPath</a:t>
            </a:r>
            <a:endParaRPr kumimoji="1" lang="zh-CN" altLang="en-US" dirty="0"/>
          </a:p>
        </p:txBody>
      </p:sp>
      <p:sp>
        <p:nvSpPr>
          <p:cNvPr id="13" name="文本占位符 5">
            <a:extLst>
              <a:ext uri="{FF2B5EF4-FFF2-40B4-BE49-F238E27FC236}">
                <a16:creationId xmlns:a16="http://schemas.microsoft.com/office/drawing/2014/main" id="{D5A67C0E-5CB3-423B-B78C-D95FB086057D}"/>
              </a:ext>
            </a:extLst>
          </p:cNvPr>
          <p:cNvSpPr txBox="1">
            <a:spLocks/>
          </p:cNvSpPr>
          <p:nvPr/>
        </p:nvSpPr>
        <p:spPr>
          <a:xfrm>
            <a:off x="1019008" y="690753"/>
            <a:ext cx="9776298" cy="2181656"/>
          </a:xfrm>
          <a:prstGeom prst="rect">
            <a:avLst/>
          </a:prstGeom>
        </p:spPr>
        <p:txBody>
          <a:bodyPr anchor="t"/>
          <a:lst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marL="0" indent="0">
              <a:lnSpc>
                <a:spcPct val="100000"/>
              </a:lnSpc>
              <a:buNone/>
            </a:pPr>
            <a:endParaRPr lang="en-US" altLang="zh-CN" sz="2000" dirty="0"/>
          </a:p>
        </p:txBody>
      </p:sp>
      <p:graphicFrame>
        <p:nvGraphicFramePr>
          <p:cNvPr id="3" name="表格 2">
            <a:extLst>
              <a:ext uri="{FF2B5EF4-FFF2-40B4-BE49-F238E27FC236}">
                <a16:creationId xmlns:a16="http://schemas.microsoft.com/office/drawing/2014/main" id="{776C9AAB-DFF4-4019-8237-F36FB4A6DF86}"/>
              </a:ext>
            </a:extLst>
          </p:cNvPr>
          <p:cNvGraphicFramePr>
            <a:graphicFrameLocks noGrp="1"/>
          </p:cNvGraphicFramePr>
          <p:nvPr>
            <p:extLst/>
          </p:nvPr>
        </p:nvGraphicFramePr>
        <p:xfrm>
          <a:off x="2033011" y="1919506"/>
          <a:ext cx="8762295" cy="4226143"/>
        </p:xfrm>
        <a:graphic>
          <a:graphicData uri="http://schemas.openxmlformats.org/drawingml/2006/table">
            <a:tbl>
              <a:tblPr/>
              <a:tblGrid>
                <a:gridCol w="2677585">
                  <a:extLst>
                    <a:ext uri="{9D8B030D-6E8A-4147-A177-3AD203B41FA5}">
                      <a16:colId xmlns:a16="http://schemas.microsoft.com/office/drawing/2014/main" val="328042155"/>
                    </a:ext>
                  </a:extLst>
                </a:gridCol>
                <a:gridCol w="6084710">
                  <a:extLst>
                    <a:ext uri="{9D8B030D-6E8A-4147-A177-3AD203B41FA5}">
                      <a16:colId xmlns:a16="http://schemas.microsoft.com/office/drawing/2014/main" val="1511550451"/>
                    </a:ext>
                  </a:extLst>
                </a:gridCol>
              </a:tblGrid>
              <a:tr h="584757">
                <a:tc>
                  <a:txBody>
                    <a:bodyPr/>
                    <a:lstStyle/>
                    <a:p>
                      <a:pPr algn="l" fontAlgn="ctr"/>
                      <a:r>
                        <a:rPr lang="zh-CN" altLang="en-US" sz="2400" b="1" dirty="0">
                          <a:solidFill>
                            <a:srgbClr val="4F4F4F"/>
                          </a:solidFill>
                          <a:effectLst/>
                        </a:rPr>
                        <a:t>谓词</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a:r>
                        <a:rPr lang="zh-CN" altLang="en-US" sz="2400" b="1" dirty="0">
                          <a:solidFill>
                            <a:srgbClr val="4F4F4F"/>
                          </a:solidFill>
                          <a:effectLst/>
                        </a:rPr>
                        <a:t>描述</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304684876"/>
                  </a:ext>
                </a:extLst>
              </a:tr>
              <a:tr h="584757">
                <a:tc>
                  <a:txBody>
                    <a:bodyPr/>
                    <a:lstStyle/>
                    <a:p>
                      <a:pPr algn="l" fontAlgn="ctr"/>
                      <a:r>
                        <a:rPr lang="en-US" sz="2400" b="0" dirty="0">
                          <a:solidFill>
                            <a:srgbClr val="4F4F4F"/>
                          </a:solidFill>
                          <a:effectLst/>
                        </a:rPr>
                        <a:t>[1]</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zh-CN" altLang="en-US" sz="2400" b="0" dirty="0">
                          <a:solidFill>
                            <a:srgbClr val="4F4F4F"/>
                          </a:solidFill>
                          <a:effectLst/>
                        </a:rPr>
                        <a:t>选取第一个子节点</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22323518"/>
                  </a:ext>
                </a:extLst>
              </a:tr>
              <a:tr h="584757">
                <a:tc>
                  <a:txBody>
                    <a:bodyPr/>
                    <a:lstStyle/>
                    <a:p>
                      <a:pPr algn="l" fontAlgn="ctr"/>
                      <a:r>
                        <a:rPr lang="en-US" altLang="zh-CN" sz="2400" b="0" dirty="0">
                          <a:solidFill>
                            <a:srgbClr val="4F4F4F"/>
                          </a:solidFill>
                          <a:effectLst/>
                        </a:rPr>
                        <a:t>[last()]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a:r>
                        <a:rPr lang="zh-CN" altLang="en-US" sz="2400" b="0" dirty="0">
                          <a:solidFill>
                            <a:srgbClr val="4F4F4F"/>
                          </a:solidFill>
                          <a:effectLst/>
                        </a:rPr>
                        <a:t>选取最后一个子节点</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950278903"/>
                  </a:ext>
                </a:extLst>
              </a:tr>
              <a:tr h="717601">
                <a:tc>
                  <a:txBody>
                    <a:bodyPr/>
                    <a:lstStyle/>
                    <a:p>
                      <a:pPr algn="l" fontAlgn="ctr"/>
                      <a:r>
                        <a:rPr lang="en-US" altLang="zh-CN" sz="2400" b="0" dirty="0">
                          <a:solidFill>
                            <a:srgbClr val="4F4F4F"/>
                          </a:solidFill>
                          <a:effectLst/>
                        </a:rPr>
                        <a:t>[position()&lt;6]</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zh-CN" altLang="en-US" sz="2400" b="0" dirty="0">
                          <a:solidFill>
                            <a:srgbClr val="4F4F4F"/>
                          </a:solidFill>
                          <a:effectLst/>
                        </a:rPr>
                        <a:t>选取前</a:t>
                      </a:r>
                      <a:r>
                        <a:rPr lang="en-US" altLang="zh-CN" sz="2400" b="0" dirty="0">
                          <a:solidFill>
                            <a:srgbClr val="4F4F4F"/>
                          </a:solidFill>
                          <a:effectLst/>
                        </a:rPr>
                        <a:t>5</a:t>
                      </a:r>
                      <a:r>
                        <a:rPr lang="zh-CN" altLang="en-US" sz="2400" b="0" dirty="0">
                          <a:solidFill>
                            <a:srgbClr val="4F4F4F"/>
                          </a:solidFill>
                          <a:effectLst/>
                        </a:rPr>
                        <a:t>个子节点</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36087408"/>
                  </a:ext>
                </a:extLst>
              </a:tr>
              <a:tr h="584757">
                <a:tc>
                  <a:txBody>
                    <a:bodyPr/>
                    <a:lstStyle/>
                    <a:p>
                      <a:pPr algn="l" fontAlgn="ctr"/>
                      <a:r>
                        <a:rPr lang="en-US" altLang="zh-CN" sz="2400" b="0" dirty="0">
                          <a:solidFill>
                            <a:srgbClr val="4F4F4F"/>
                          </a:solidFill>
                          <a:effectLst/>
                        </a:rPr>
                        <a:t>[@class]</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a:r>
                        <a:rPr lang="zh-CN" altLang="en-US" sz="2400" b="0" dirty="0">
                          <a:solidFill>
                            <a:srgbClr val="4F4F4F"/>
                          </a:solidFill>
                          <a:effectLst/>
                        </a:rPr>
                        <a:t>选取有属性名为</a:t>
                      </a:r>
                      <a:r>
                        <a:rPr lang="en-US" altLang="zh-CN" sz="2400" b="0" dirty="0">
                          <a:solidFill>
                            <a:srgbClr val="4F4F4F"/>
                          </a:solidFill>
                          <a:effectLst/>
                        </a:rPr>
                        <a:t>class</a:t>
                      </a:r>
                      <a:r>
                        <a:rPr lang="zh-CN" altLang="en-US" sz="2400" b="0" dirty="0">
                          <a:solidFill>
                            <a:srgbClr val="4F4F4F"/>
                          </a:solidFill>
                          <a:effectLst/>
                        </a:rPr>
                        <a:t>的子节点</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2721408120"/>
                  </a:ext>
                </a:extLst>
              </a:tr>
              <a:tr h="584757">
                <a:tc>
                  <a:txBody>
                    <a:bodyPr/>
                    <a:lstStyle/>
                    <a:p>
                      <a:pPr algn="l" fontAlgn="ctr"/>
                      <a:r>
                        <a:rPr lang="en-US" altLang="zh-CN" sz="2400" b="0" dirty="0">
                          <a:solidFill>
                            <a:srgbClr val="4F4F4F"/>
                          </a:solidFill>
                          <a:effectLst/>
                        </a:rPr>
                        <a:t>[@class=</a:t>
                      </a:r>
                      <a:r>
                        <a:rPr lang="zh-CN" altLang="en-US" sz="2400" b="0" dirty="0">
                          <a:solidFill>
                            <a:srgbClr val="4F4F4F"/>
                          </a:solidFill>
                          <a:effectLst/>
                        </a:rPr>
                        <a:t>‘</a:t>
                      </a:r>
                      <a:r>
                        <a:rPr lang="en-US" altLang="zh-CN" sz="2400" b="0" dirty="0">
                          <a:solidFill>
                            <a:srgbClr val="4F4F4F"/>
                          </a:solidFill>
                          <a:effectLst/>
                        </a:rPr>
                        <a:t>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zh-CN" altLang="en-US" sz="2400" b="0" dirty="0">
                          <a:solidFill>
                            <a:srgbClr val="4F4F4F"/>
                          </a:solidFill>
                          <a:effectLst/>
                        </a:rPr>
                        <a:t>选取有属性名位</a:t>
                      </a:r>
                      <a:r>
                        <a:rPr lang="en-US" altLang="zh-CN" sz="2400" b="0" dirty="0">
                          <a:solidFill>
                            <a:srgbClr val="4F4F4F"/>
                          </a:solidFill>
                          <a:effectLst/>
                        </a:rPr>
                        <a:t>class</a:t>
                      </a:r>
                      <a:r>
                        <a:rPr lang="zh-CN" altLang="en-US" sz="2400" b="0" dirty="0">
                          <a:solidFill>
                            <a:srgbClr val="4F4F4F"/>
                          </a:solidFill>
                          <a:effectLst/>
                        </a:rPr>
                        <a:t>，且值为</a:t>
                      </a:r>
                      <a:r>
                        <a:rPr lang="en-US" altLang="zh-CN" sz="2400" b="0" dirty="0">
                          <a:solidFill>
                            <a:srgbClr val="4F4F4F"/>
                          </a:solidFill>
                          <a:effectLst/>
                        </a:rPr>
                        <a:t>0</a:t>
                      </a:r>
                      <a:r>
                        <a:rPr lang="zh-CN" altLang="en-US" sz="2400" b="0" dirty="0">
                          <a:solidFill>
                            <a:srgbClr val="4F4F4F"/>
                          </a:solidFill>
                          <a:effectLst/>
                        </a:rPr>
                        <a:t>的子节点</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90459830"/>
                  </a:ext>
                </a:extLst>
              </a:tr>
              <a:tr h="584757">
                <a:tc>
                  <a:txBody>
                    <a:bodyPr/>
                    <a:lstStyle/>
                    <a:p>
                      <a:pPr algn="l" fontAlgn="ctr"/>
                      <a:r>
                        <a:rPr lang="en-US" altLang="zh-CN" sz="2400" b="0" dirty="0">
                          <a:solidFill>
                            <a:srgbClr val="4F4F4F"/>
                          </a:solidFill>
                          <a:effectLst/>
                        </a:rPr>
                        <a:t>[price&gt;80]</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a:r>
                        <a:rPr lang="zh-CN" altLang="en-US" sz="2400" b="0" dirty="0">
                          <a:solidFill>
                            <a:srgbClr val="4F4F4F"/>
                          </a:solidFill>
                          <a:effectLst/>
                        </a:rPr>
                        <a:t>选取元素为</a:t>
                      </a:r>
                      <a:r>
                        <a:rPr lang="en-US" altLang="zh-CN" sz="2400" b="0" dirty="0">
                          <a:solidFill>
                            <a:srgbClr val="4F4F4F"/>
                          </a:solidFill>
                          <a:effectLst/>
                        </a:rPr>
                        <a:t>price</a:t>
                      </a:r>
                      <a:r>
                        <a:rPr lang="zh-CN" altLang="en-US" sz="2400" b="0" dirty="0">
                          <a:solidFill>
                            <a:srgbClr val="4F4F4F"/>
                          </a:solidFill>
                          <a:effectLst/>
                        </a:rPr>
                        <a:t>而且大于</a:t>
                      </a:r>
                      <a:r>
                        <a:rPr lang="en-US" altLang="zh-CN" sz="2400" b="0" dirty="0">
                          <a:solidFill>
                            <a:srgbClr val="4F4F4F"/>
                          </a:solidFill>
                          <a:effectLst/>
                        </a:rPr>
                        <a:t>80</a:t>
                      </a:r>
                      <a:r>
                        <a:rPr lang="zh-CN" altLang="en-US" sz="2400" b="0" dirty="0">
                          <a:solidFill>
                            <a:srgbClr val="4F4F4F"/>
                          </a:solidFill>
                          <a:effectLst/>
                        </a:rPr>
                        <a:t>的子节点</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709402589"/>
                  </a:ext>
                </a:extLst>
              </a:tr>
            </a:tbl>
          </a:graphicData>
        </a:graphic>
      </p:graphicFrame>
      <p:sp>
        <p:nvSpPr>
          <p:cNvPr id="4" name="文本框 3">
            <a:extLst>
              <a:ext uri="{FF2B5EF4-FFF2-40B4-BE49-F238E27FC236}">
                <a16:creationId xmlns:a16="http://schemas.microsoft.com/office/drawing/2014/main" id="{823AA8B0-135C-42EB-8606-B6D8E60724D0}"/>
              </a:ext>
            </a:extLst>
          </p:cNvPr>
          <p:cNvSpPr txBox="1"/>
          <p:nvPr/>
        </p:nvSpPr>
        <p:spPr>
          <a:xfrm>
            <a:off x="1185333" y="712351"/>
            <a:ext cx="8973656" cy="1200329"/>
          </a:xfrm>
          <a:prstGeom prst="rect">
            <a:avLst/>
          </a:prstGeom>
          <a:noFill/>
        </p:spPr>
        <p:txBody>
          <a:bodyPr wrap="square" rtlCol="0">
            <a:spAutoFit/>
          </a:bodyPr>
          <a:lstStyle/>
          <a:p>
            <a:r>
              <a:rPr lang="zh-CN" altLang="en-US" sz="2400" dirty="0"/>
              <a:t>在标签后面还可以加上谓词，用于更为精准的选择。</a:t>
            </a:r>
            <a:endParaRPr lang="en-US" altLang="zh-CN" sz="2400" dirty="0"/>
          </a:p>
          <a:p>
            <a:r>
              <a:rPr lang="zh-CN" altLang="en-US" sz="2400" dirty="0"/>
              <a:t>例如</a:t>
            </a:r>
            <a:r>
              <a:rPr lang="en-US" altLang="zh-CN" sz="2400" dirty="0"/>
              <a:t>div[1],</a:t>
            </a:r>
            <a:r>
              <a:rPr lang="zh-CN" altLang="en-US" sz="2400" dirty="0"/>
              <a:t> </a:t>
            </a:r>
            <a:r>
              <a:rPr lang="en-US" altLang="zh-CN" sz="2400" dirty="0"/>
              <a:t>li[last()], li[price&gt;=80]</a:t>
            </a:r>
            <a:r>
              <a:rPr lang="zh-CN" altLang="en-US" sz="2400" dirty="0"/>
              <a:t>等</a:t>
            </a:r>
            <a:endParaRPr lang="en-US" altLang="zh-CN" sz="2400" dirty="0"/>
          </a:p>
          <a:p>
            <a:endParaRPr lang="zh-CN" altLang="en-US" sz="2400" dirty="0"/>
          </a:p>
        </p:txBody>
      </p:sp>
    </p:spTree>
    <p:extLst>
      <p:ext uri="{BB962C8B-B14F-4D97-AF65-F5344CB8AC3E}">
        <p14:creationId xmlns:p14="http://schemas.microsoft.com/office/powerpoint/2010/main" val="294812566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2.XPath</a:t>
            </a:r>
            <a:endParaRPr kumimoji="1" lang="zh-CN" altLang="en-US" dirty="0"/>
          </a:p>
        </p:txBody>
      </p:sp>
      <p:sp>
        <p:nvSpPr>
          <p:cNvPr id="5" name="矩形 4">
            <a:extLst>
              <a:ext uri="{FF2B5EF4-FFF2-40B4-BE49-F238E27FC236}">
                <a16:creationId xmlns:a16="http://schemas.microsoft.com/office/drawing/2014/main" id="{CFEC41BA-49EA-4F4B-8748-DF3D2AD6D519}"/>
              </a:ext>
            </a:extLst>
          </p:cNvPr>
          <p:cNvSpPr/>
          <p:nvPr/>
        </p:nvSpPr>
        <p:spPr>
          <a:xfrm>
            <a:off x="2472266" y="487025"/>
            <a:ext cx="9704564" cy="6370975"/>
          </a:xfrm>
          <a:prstGeom prst="rect">
            <a:avLst/>
          </a:prstGeom>
        </p:spPr>
        <p:txBody>
          <a:bodyPr wrap="square">
            <a:spAutoFit/>
          </a:bodyPr>
          <a:lstStyle/>
          <a:p>
            <a:r>
              <a:rPr lang="en-US" altLang="zh-CN" sz="2400" dirty="0"/>
              <a:t>&lt;div class="class-0" id=“id0"&gt; div0</a:t>
            </a:r>
          </a:p>
          <a:p>
            <a:pPr lvl="1"/>
            <a:r>
              <a:rPr lang="en-US" altLang="zh-CN" sz="2400" dirty="0"/>
              <a:t>&lt;</a:t>
            </a:r>
            <a:r>
              <a:rPr lang="en-US" altLang="zh-CN" sz="2400" dirty="0">
                <a:highlight>
                  <a:srgbClr val="00FFFF"/>
                </a:highlight>
              </a:rPr>
              <a:t>div</a:t>
            </a:r>
            <a:r>
              <a:rPr lang="en-US" altLang="zh-CN" sz="2400" dirty="0"/>
              <a:t> class="class-1"&gt;div1</a:t>
            </a:r>
          </a:p>
          <a:p>
            <a:pPr lvl="1"/>
            <a:r>
              <a:rPr lang="en-US" altLang="zh-CN" sz="2400" dirty="0"/>
              <a:t>    &lt;ul&gt;</a:t>
            </a:r>
          </a:p>
          <a:p>
            <a:pPr lvl="1"/>
            <a:r>
              <a:rPr lang="en-US" altLang="zh-CN" sz="2400" dirty="0"/>
              <a:t>        &lt;li class="item-1"&gt;li1:&lt;a </a:t>
            </a:r>
            <a:r>
              <a:rPr lang="en-US" altLang="zh-CN" sz="2400" dirty="0" err="1"/>
              <a:t>href</a:t>
            </a:r>
            <a:r>
              <a:rPr lang="en-US" altLang="zh-CN" sz="2400" dirty="0"/>
              <a:t>="link1.html"&gt;text1&lt;/a&gt;&lt;/li&gt;</a:t>
            </a:r>
          </a:p>
          <a:p>
            <a:pPr lvl="1"/>
            <a:r>
              <a:rPr lang="en-US" altLang="zh-CN" sz="2400" dirty="0"/>
              <a:t>        &lt;li class="item-2"&gt;li2:&lt;a </a:t>
            </a:r>
            <a:r>
              <a:rPr lang="en-US" altLang="zh-CN" sz="2400" dirty="0" err="1"/>
              <a:t>href</a:t>
            </a:r>
            <a:r>
              <a:rPr lang="en-US" altLang="zh-CN" sz="2400" dirty="0"/>
              <a:t>="link2.html"&gt;text2&lt;/a&gt;&lt;/li&gt;</a:t>
            </a:r>
          </a:p>
          <a:p>
            <a:pPr lvl="1"/>
            <a:r>
              <a:rPr lang="en-US" altLang="zh-CN" sz="2400" dirty="0"/>
              <a:t>        &lt;li class="item-3"&gt;li3:&lt;a </a:t>
            </a:r>
            <a:r>
              <a:rPr lang="en-US" altLang="zh-CN" sz="2400" dirty="0" err="1"/>
              <a:t>href</a:t>
            </a:r>
            <a:r>
              <a:rPr lang="en-US" altLang="zh-CN" sz="2400" dirty="0"/>
              <a:t>="link3.html"&gt;text3&lt;/a&gt;&lt;/li&gt;</a:t>
            </a:r>
          </a:p>
          <a:p>
            <a:pPr lvl="1"/>
            <a:r>
              <a:rPr lang="en-US" altLang="zh-CN" sz="2400" dirty="0"/>
              <a:t>    &lt;/ul&gt;	</a:t>
            </a:r>
          </a:p>
          <a:p>
            <a:pPr lvl="1"/>
            <a:r>
              <a:rPr lang="en-US" altLang="zh-CN" sz="2400" dirty="0"/>
              <a:t>&lt;/div&gt;</a:t>
            </a:r>
          </a:p>
          <a:p>
            <a:pPr lvl="1"/>
            <a:endParaRPr lang="en-US" altLang="zh-CN" sz="2400" dirty="0"/>
          </a:p>
          <a:p>
            <a:pPr lvl="1"/>
            <a:r>
              <a:rPr lang="en-US" altLang="zh-CN" sz="2400" dirty="0"/>
              <a:t>&lt;div class="class-2"&gt;div2</a:t>
            </a:r>
          </a:p>
          <a:p>
            <a:pPr lvl="1"/>
            <a:r>
              <a:rPr lang="en-US" altLang="zh-CN" sz="2400" dirty="0"/>
              <a:t>    &lt;ul&gt;</a:t>
            </a:r>
          </a:p>
          <a:p>
            <a:pPr lvl="1"/>
            <a:r>
              <a:rPr lang="en-US" altLang="zh-CN" sz="2400" dirty="0"/>
              <a:t>        &lt;li class="item-1"&gt;li4:&lt;a </a:t>
            </a:r>
            <a:r>
              <a:rPr lang="en-US" altLang="zh-CN" sz="2400" dirty="0" err="1"/>
              <a:t>href</a:t>
            </a:r>
            <a:r>
              <a:rPr lang="en-US" altLang="zh-CN" sz="2400" dirty="0"/>
              <a:t>="link4.html"&gt;text4&lt;/a&gt;&lt;/li&gt;</a:t>
            </a:r>
          </a:p>
          <a:p>
            <a:pPr lvl="1"/>
            <a:r>
              <a:rPr lang="en-US" altLang="zh-CN" sz="2400" dirty="0"/>
              <a:t>        &lt;li class="item-2"&gt;li5:&lt;a </a:t>
            </a:r>
            <a:r>
              <a:rPr lang="en-US" altLang="zh-CN" sz="2400" dirty="0" err="1"/>
              <a:t>href</a:t>
            </a:r>
            <a:r>
              <a:rPr lang="en-US" altLang="zh-CN" sz="2400" dirty="0"/>
              <a:t>="link5.html"&gt;text5&lt;/a&gt;&lt;/li&gt;</a:t>
            </a:r>
          </a:p>
          <a:p>
            <a:pPr lvl="1"/>
            <a:r>
              <a:rPr lang="en-US" altLang="zh-CN" sz="2400" dirty="0"/>
              <a:t>        &lt;li class="item-3"&gt;li6:&lt;a </a:t>
            </a:r>
            <a:r>
              <a:rPr lang="en-US" altLang="zh-CN" sz="2400" dirty="0" err="1"/>
              <a:t>href</a:t>
            </a:r>
            <a:r>
              <a:rPr lang="en-US" altLang="zh-CN" sz="2400" dirty="0"/>
              <a:t>="link6.html"&gt;text6&lt;/a&gt;&lt;/li&gt;</a:t>
            </a:r>
          </a:p>
          <a:p>
            <a:pPr lvl="1"/>
            <a:r>
              <a:rPr lang="en-US" altLang="zh-CN" sz="2400" dirty="0"/>
              <a:t>    &lt;/ul&gt;</a:t>
            </a:r>
          </a:p>
          <a:p>
            <a:r>
              <a:rPr lang="en-US" altLang="zh-CN" sz="2400" dirty="0"/>
              <a:t>      &lt;/div&gt;  </a:t>
            </a:r>
          </a:p>
          <a:p>
            <a:r>
              <a:rPr lang="en-US" altLang="zh-CN" sz="2400" dirty="0"/>
              <a:t>&lt;/div&gt;</a:t>
            </a:r>
            <a:endParaRPr lang="zh-CN" altLang="en-US" sz="2400" dirty="0"/>
          </a:p>
        </p:txBody>
      </p:sp>
      <p:sp>
        <p:nvSpPr>
          <p:cNvPr id="13" name="文本框 12">
            <a:extLst>
              <a:ext uri="{FF2B5EF4-FFF2-40B4-BE49-F238E27FC236}">
                <a16:creationId xmlns:a16="http://schemas.microsoft.com/office/drawing/2014/main" id="{D3E9F041-1333-42B1-9403-AADFE11F6A65}"/>
              </a:ext>
            </a:extLst>
          </p:cNvPr>
          <p:cNvSpPr txBox="1"/>
          <p:nvPr/>
        </p:nvSpPr>
        <p:spPr>
          <a:xfrm>
            <a:off x="15170" y="3845468"/>
            <a:ext cx="2297106" cy="461665"/>
          </a:xfrm>
          <a:prstGeom prst="rect">
            <a:avLst/>
          </a:prstGeom>
          <a:solidFill>
            <a:srgbClr val="FF00FF"/>
          </a:solidFill>
        </p:spPr>
        <p:txBody>
          <a:bodyPr wrap="square" rtlCol="0">
            <a:spAutoFit/>
          </a:bodyPr>
          <a:lstStyle/>
          <a:p>
            <a:r>
              <a:rPr lang="en-US" altLang="zh-CN" sz="2400" dirty="0" err="1"/>
              <a:t>xpath</a:t>
            </a:r>
            <a:r>
              <a:rPr lang="en-US" altLang="zh-CN" sz="2400" dirty="0"/>
              <a:t>(‘//div[1]</a:t>
            </a:r>
            <a:r>
              <a:rPr lang="zh-CN" altLang="en-US" sz="2400" dirty="0"/>
              <a:t>’）</a:t>
            </a:r>
          </a:p>
        </p:txBody>
      </p:sp>
      <p:sp>
        <p:nvSpPr>
          <p:cNvPr id="6" name="文本框 5">
            <a:extLst>
              <a:ext uri="{FF2B5EF4-FFF2-40B4-BE49-F238E27FC236}">
                <a16:creationId xmlns:a16="http://schemas.microsoft.com/office/drawing/2014/main" id="{C2E37828-1A73-42B5-87FD-15DB9FA5B4C3}"/>
              </a:ext>
            </a:extLst>
          </p:cNvPr>
          <p:cNvSpPr txBox="1"/>
          <p:nvPr/>
        </p:nvSpPr>
        <p:spPr>
          <a:xfrm>
            <a:off x="0" y="1820655"/>
            <a:ext cx="2043290" cy="461665"/>
          </a:xfrm>
          <a:prstGeom prst="rect">
            <a:avLst/>
          </a:prstGeom>
          <a:solidFill>
            <a:srgbClr val="00FFFF"/>
          </a:solidFill>
        </p:spPr>
        <p:txBody>
          <a:bodyPr wrap="square" rtlCol="0">
            <a:spAutoFit/>
          </a:bodyPr>
          <a:lstStyle/>
          <a:p>
            <a:r>
              <a:rPr lang="en-US" altLang="zh-CN" sz="2400" dirty="0" err="1">
                <a:highlight>
                  <a:srgbClr val="00FFFF"/>
                </a:highlight>
              </a:rPr>
              <a:t>xpath</a:t>
            </a:r>
            <a:r>
              <a:rPr lang="en-US" altLang="zh-CN" sz="2400" dirty="0">
                <a:highlight>
                  <a:srgbClr val="00FFFF"/>
                </a:highlight>
              </a:rPr>
              <a:t>(‘div[1]’]</a:t>
            </a:r>
            <a:endParaRPr lang="zh-CN" altLang="en-US" sz="2400" dirty="0">
              <a:highlight>
                <a:srgbClr val="00FFFF"/>
              </a:highlight>
            </a:endParaRPr>
          </a:p>
        </p:txBody>
      </p:sp>
      <p:cxnSp>
        <p:nvCxnSpPr>
          <p:cNvPr id="7" name="直接箭头连接符 6">
            <a:extLst>
              <a:ext uri="{FF2B5EF4-FFF2-40B4-BE49-F238E27FC236}">
                <a16:creationId xmlns:a16="http://schemas.microsoft.com/office/drawing/2014/main" id="{E7DA4208-B126-4307-9ECE-DD262D14ED36}"/>
              </a:ext>
            </a:extLst>
          </p:cNvPr>
          <p:cNvCxnSpPr/>
          <p:nvPr/>
        </p:nvCxnSpPr>
        <p:spPr>
          <a:xfrm flipV="1">
            <a:off x="1885244" y="891822"/>
            <a:ext cx="778934" cy="2953646"/>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56DB39A1-1456-4E97-92AF-98D6C9B48B47}"/>
              </a:ext>
            </a:extLst>
          </p:cNvPr>
          <p:cNvCxnSpPr>
            <a:cxnSpLocks/>
          </p:cNvCxnSpPr>
          <p:nvPr/>
        </p:nvCxnSpPr>
        <p:spPr>
          <a:xfrm flipV="1">
            <a:off x="2058461" y="1358525"/>
            <a:ext cx="933095" cy="2486943"/>
          </a:xfrm>
          <a:prstGeom prst="straightConnector1">
            <a:avLst/>
          </a:prstGeom>
          <a:ln>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9B5EC7FA-C06B-41EE-9780-D60AE8B6E164}"/>
              </a:ext>
            </a:extLst>
          </p:cNvPr>
          <p:cNvSpPr/>
          <p:nvPr/>
        </p:nvSpPr>
        <p:spPr>
          <a:xfrm>
            <a:off x="2472266" y="487025"/>
            <a:ext cx="4741334" cy="404797"/>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7A2AC14C-4270-4144-B079-6AE8BE29C2B9}"/>
              </a:ext>
            </a:extLst>
          </p:cNvPr>
          <p:cNvSpPr/>
          <p:nvPr/>
        </p:nvSpPr>
        <p:spPr>
          <a:xfrm>
            <a:off x="2472266" y="922775"/>
            <a:ext cx="4741334" cy="404797"/>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8A27A229-0667-47E7-B9D4-ACB72DCE9AB2}"/>
              </a:ext>
            </a:extLst>
          </p:cNvPr>
          <p:cNvCxnSpPr/>
          <p:nvPr/>
        </p:nvCxnSpPr>
        <p:spPr>
          <a:xfrm flipV="1">
            <a:off x="2043290" y="1185333"/>
            <a:ext cx="948266" cy="635322"/>
          </a:xfrm>
          <a:prstGeom prst="straightConnector1">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47588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2.XPath</a:t>
            </a:r>
            <a:endParaRPr kumimoji="1" lang="zh-CN" altLang="en-US" dirty="0"/>
          </a:p>
        </p:txBody>
      </p:sp>
      <p:sp>
        <p:nvSpPr>
          <p:cNvPr id="5" name="矩形 4">
            <a:extLst>
              <a:ext uri="{FF2B5EF4-FFF2-40B4-BE49-F238E27FC236}">
                <a16:creationId xmlns:a16="http://schemas.microsoft.com/office/drawing/2014/main" id="{CFEC41BA-49EA-4F4B-8748-DF3D2AD6D519}"/>
              </a:ext>
            </a:extLst>
          </p:cNvPr>
          <p:cNvSpPr/>
          <p:nvPr/>
        </p:nvSpPr>
        <p:spPr>
          <a:xfrm>
            <a:off x="2472266" y="487025"/>
            <a:ext cx="9704564" cy="6370975"/>
          </a:xfrm>
          <a:prstGeom prst="rect">
            <a:avLst/>
          </a:prstGeom>
        </p:spPr>
        <p:txBody>
          <a:bodyPr wrap="square">
            <a:spAutoFit/>
          </a:bodyPr>
          <a:lstStyle/>
          <a:p>
            <a:r>
              <a:rPr lang="en-US" altLang="zh-CN" sz="2400" dirty="0"/>
              <a:t>&lt;div class="class-0" id="0"&gt; div0</a:t>
            </a:r>
          </a:p>
          <a:p>
            <a:pPr lvl="1"/>
            <a:r>
              <a:rPr lang="en-US" altLang="zh-CN" sz="2400" dirty="0"/>
              <a:t>&lt;div class="class-1"&gt;div1</a:t>
            </a:r>
          </a:p>
          <a:p>
            <a:pPr lvl="1"/>
            <a:r>
              <a:rPr lang="en-US" altLang="zh-CN" sz="2400" dirty="0"/>
              <a:t>    &lt;ul&gt;</a:t>
            </a:r>
          </a:p>
          <a:p>
            <a:pPr lvl="1"/>
            <a:r>
              <a:rPr lang="en-US" altLang="zh-CN" sz="2400" dirty="0"/>
              <a:t>        </a:t>
            </a:r>
            <a:r>
              <a:rPr lang="en-US" altLang="zh-CN" sz="2400" dirty="0">
                <a:highlight>
                  <a:srgbClr val="00FFFF"/>
                </a:highlight>
              </a:rPr>
              <a:t>&lt;li class="item-1"&gt;li1:&lt;a </a:t>
            </a:r>
            <a:r>
              <a:rPr lang="en-US" altLang="zh-CN" sz="2400" dirty="0" err="1">
                <a:highlight>
                  <a:srgbClr val="00FFFF"/>
                </a:highlight>
              </a:rPr>
              <a:t>href</a:t>
            </a:r>
            <a:r>
              <a:rPr lang="en-US" altLang="zh-CN" sz="2400" dirty="0">
                <a:highlight>
                  <a:srgbClr val="00FFFF"/>
                </a:highlight>
              </a:rPr>
              <a:t>="link1.html"&gt;text1&lt;/a&gt;&lt;/li&gt;</a:t>
            </a:r>
          </a:p>
          <a:p>
            <a:pPr lvl="1"/>
            <a:r>
              <a:rPr lang="en-US" altLang="zh-CN" sz="2400" dirty="0"/>
              <a:t>        &lt;li class="item-2"&gt;li2:&lt;a </a:t>
            </a:r>
            <a:r>
              <a:rPr lang="en-US" altLang="zh-CN" sz="2400" dirty="0" err="1"/>
              <a:t>href</a:t>
            </a:r>
            <a:r>
              <a:rPr lang="en-US" altLang="zh-CN" sz="2400" dirty="0"/>
              <a:t>="link2.html"&gt;text2&lt;/a&gt;&lt;/li&gt;</a:t>
            </a:r>
          </a:p>
          <a:p>
            <a:pPr lvl="1"/>
            <a:r>
              <a:rPr lang="en-US" altLang="zh-CN" sz="2400" dirty="0"/>
              <a:t>        </a:t>
            </a:r>
            <a:r>
              <a:rPr lang="en-US" altLang="zh-CN" sz="2400" dirty="0">
                <a:highlight>
                  <a:srgbClr val="FFFF00"/>
                </a:highlight>
              </a:rPr>
              <a:t>&lt;li class="item-3"&gt;li3:&lt;a </a:t>
            </a:r>
            <a:r>
              <a:rPr lang="en-US" altLang="zh-CN" sz="2400" dirty="0" err="1">
                <a:highlight>
                  <a:srgbClr val="FFFF00"/>
                </a:highlight>
              </a:rPr>
              <a:t>href</a:t>
            </a:r>
            <a:r>
              <a:rPr lang="en-US" altLang="zh-CN" sz="2400" dirty="0">
                <a:highlight>
                  <a:srgbClr val="FFFF00"/>
                </a:highlight>
              </a:rPr>
              <a:t>="link3.html"&gt;text3&lt;/a&gt;&lt;/li&gt;</a:t>
            </a:r>
          </a:p>
          <a:p>
            <a:pPr lvl="1"/>
            <a:r>
              <a:rPr lang="en-US" altLang="zh-CN" sz="2400" dirty="0"/>
              <a:t>    &lt;/ul&gt;	</a:t>
            </a:r>
          </a:p>
          <a:p>
            <a:pPr lvl="1"/>
            <a:r>
              <a:rPr lang="en-US" altLang="zh-CN" sz="2400" dirty="0"/>
              <a:t>&lt;/div&gt;</a:t>
            </a:r>
          </a:p>
          <a:p>
            <a:pPr lvl="1"/>
            <a:endParaRPr lang="en-US" altLang="zh-CN" sz="2400" dirty="0"/>
          </a:p>
          <a:p>
            <a:pPr lvl="1"/>
            <a:r>
              <a:rPr lang="en-US" altLang="zh-CN" sz="2400" dirty="0"/>
              <a:t>&lt;div class="class-2"&gt;div2</a:t>
            </a:r>
          </a:p>
          <a:p>
            <a:pPr lvl="1"/>
            <a:r>
              <a:rPr lang="en-US" altLang="zh-CN" sz="2400" dirty="0"/>
              <a:t>    &lt;ul&gt;</a:t>
            </a:r>
          </a:p>
          <a:p>
            <a:pPr lvl="1"/>
            <a:r>
              <a:rPr lang="en-US" altLang="zh-CN" sz="2400" dirty="0"/>
              <a:t>        </a:t>
            </a:r>
            <a:r>
              <a:rPr lang="en-US" altLang="zh-CN" sz="2400" dirty="0">
                <a:highlight>
                  <a:srgbClr val="00FFFF"/>
                </a:highlight>
              </a:rPr>
              <a:t>&lt;li class="item-1"&gt;li4:&lt;a </a:t>
            </a:r>
            <a:r>
              <a:rPr lang="en-US" altLang="zh-CN" sz="2400" dirty="0" err="1">
                <a:highlight>
                  <a:srgbClr val="00FFFF"/>
                </a:highlight>
              </a:rPr>
              <a:t>href</a:t>
            </a:r>
            <a:r>
              <a:rPr lang="en-US" altLang="zh-CN" sz="2400" dirty="0">
                <a:highlight>
                  <a:srgbClr val="00FFFF"/>
                </a:highlight>
              </a:rPr>
              <a:t>="link4.html"&gt;text4&lt;/a&gt;&lt;/li&gt;</a:t>
            </a:r>
          </a:p>
          <a:p>
            <a:pPr lvl="1"/>
            <a:r>
              <a:rPr lang="en-US" altLang="zh-CN" sz="2400" dirty="0"/>
              <a:t>        &lt;li class="item-2"&gt;li5:&lt;a </a:t>
            </a:r>
            <a:r>
              <a:rPr lang="en-US" altLang="zh-CN" sz="2400" dirty="0" err="1"/>
              <a:t>href</a:t>
            </a:r>
            <a:r>
              <a:rPr lang="en-US" altLang="zh-CN" sz="2400" dirty="0"/>
              <a:t>="link5.html"&gt;text5&lt;/a&gt;&lt;/li&gt;</a:t>
            </a:r>
          </a:p>
          <a:p>
            <a:pPr lvl="1"/>
            <a:r>
              <a:rPr lang="en-US" altLang="zh-CN" sz="2400" dirty="0"/>
              <a:t>        </a:t>
            </a:r>
            <a:r>
              <a:rPr lang="en-US" altLang="zh-CN" sz="2400" dirty="0">
                <a:highlight>
                  <a:srgbClr val="FFFF00"/>
                </a:highlight>
              </a:rPr>
              <a:t>&lt;li class="item-3"&gt;li6:&lt;a </a:t>
            </a:r>
            <a:r>
              <a:rPr lang="en-US" altLang="zh-CN" sz="2400" dirty="0" err="1">
                <a:highlight>
                  <a:srgbClr val="FFFF00"/>
                </a:highlight>
              </a:rPr>
              <a:t>href</a:t>
            </a:r>
            <a:r>
              <a:rPr lang="en-US" altLang="zh-CN" sz="2400" dirty="0">
                <a:highlight>
                  <a:srgbClr val="FFFF00"/>
                </a:highlight>
              </a:rPr>
              <a:t>="link6.html"&gt;text6&lt;/a&gt;&lt;/li&gt;</a:t>
            </a:r>
          </a:p>
          <a:p>
            <a:pPr lvl="1"/>
            <a:r>
              <a:rPr lang="en-US" altLang="zh-CN" sz="2400" dirty="0"/>
              <a:t>    &lt;/ul&gt;</a:t>
            </a:r>
          </a:p>
          <a:p>
            <a:pPr lvl="1"/>
            <a:r>
              <a:rPr lang="en-US" altLang="zh-CN" sz="2400" dirty="0"/>
              <a:t>&lt;/div&gt;  </a:t>
            </a:r>
          </a:p>
          <a:p>
            <a:r>
              <a:rPr lang="en-US" altLang="zh-CN" sz="2400" dirty="0"/>
              <a:t>&lt;/div&gt;</a:t>
            </a:r>
            <a:endParaRPr lang="zh-CN" altLang="en-US" sz="2400" dirty="0"/>
          </a:p>
        </p:txBody>
      </p:sp>
      <p:sp>
        <p:nvSpPr>
          <p:cNvPr id="13" name="文本框 12">
            <a:extLst>
              <a:ext uri="{FF2B5EF4-FFF2-40B4-BE49-F238E27FC236}">
                <a16:creationId xmlns:a16="http://schemas.microsoft.com/office/drawing/2014/main" id="{D3E9F041-1333-42B1-9403-AADFE11F6A65}"/>
              </a:ext>
            </a:extLst>
          </p:cNvPr>
          <p:cNvSpPr txBox="1"/>
          <p:nvPr/>
        </p:nvSpPr>
        <p:spPr>
          <a:xfrm>
            <a:off x="15170" y="3845468"/>
            <a:ext cx="2472267" cy="461665"/>
          </a:xfrm>
          <a:prstGeom prst="rect">
            <a:avLst/>
          </a:prstGeom>
          <a:solidFill>
            <a:srgbClr val="FFFF00"/>
          </a:solidFill>
        </p:spPr>
        <p:txBody>
          <a:bodyPr wrap="square" rtlCol="0">
            <a:spAutoFit/>
          </a:bodyPr>
          <a:lstStyle/>
          <a:p>
            <a:r>
              <a:rPr lang="en-US" altLang="zh-CN" sz="2400" dirty="0" err="1"/>
              <a:t>xpath</a:t>
            </a:r>
            <a:r>
              <a:rPr lang="en-US" altLang="zh-CN" sz="2400" dirty="0"/>
              <a:t>('//li[last()]')</a:t>
            </a:r>
            <a:endParaRPr lang="zh-CN" altLang="en-US" sz="2400" dirty="0"/>
          </a:p>
        </p:txBody>
      </p:sp>
      <p:sp>
        <p:nvSpPr>
          <p:cNvPr id="6" name="文本框 5">
            <a:extLst>
              <a:ext uri="{FF2B5EF4-FFF2-40B4-BE49-F238E27FC236}">
                <a16:creationId xmlns:a16="http://schemas.microsoft.com/office/drawing/2014/main" id="{C2E37828-1A73-42B5-87FD-15DB9FA5B4C3}"/>
              </a:ext>
            </a:extLst>
          </p:cNvPr>
          <p:cNvSpPr txBox="1"/>
          <p:nvPr/>
        </p:nvSpPr>
        <p:spPr>
          <a:xfrm>
            <a:off x="-1" y="1820655"/>
            <a:ext cx="2472267" cy="461665"/>
          </a:xfrm>
          <a:prstGeom prst="rect">
            <a:avLst/>
          </a:prstGeom>
          <a:solidFill>
            <a:srgbClr val="00FFFF"/>
          </a:solidFill>
        </p:spPr>
        <p:txBody>
          <a:bodyPr wrap="square" rtlCol="0">
            <a:spAutoFit/>
          </a:bodyPr>
          <a:lstStyle/>
          <a:p>
            <a:r>
              <a:rPr lang="en-US" altLang="zh-CN" sz="2400" dirty="0" err="1">
                <a:highlight>
                  <a:srgbClr val="00FFFF"/>
                </a:highlight>
              </a:rPr>
              <a:t>xpath</a:t>
            </a:r>
            <a:r>
              <a:rPr lang="en-US" altLang="zh-CN" sz="2400" dirty="0">
                <a:highlight>
                  <a:srgbClr val="00FFFF"/>
                </a:highlight>
              </a:rPr>
              <a:t>('//li[1]’]</a:t>
            </a:r>
            <a:endParaRPr lang="zh-CN" altLang="en-US" sz="2400" dirty="0">
              <a:highlight>
                <a:srgbClr val="00FFFF"/>
              </a:highlight>
            </a:endParaRPr>
          </a:p>
        </p:txBody>
      </p:sp>
    </p:spTree>
    <p:extLst>
      <p:ext uri="{BB962C8B-B14F-4D97-AF65-F5344CB8AC3E}">
        <p14:creationId xmlns:p14="http://schemas.microsoft.com/office/powerpoint/2010/main" val="38384968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2.XPath</a:t>
            </a:r>
            <a:endParaRPr kumimoji="1" lang="zh-CN" altLang="en-US" dirty="0"/>
          </a:p>
        </p:txBody>
      </p:sp>
      <p:sp>
        <p:nvSpPr>
          <p:cNvPr id="13" name="文本占位符 5">
            <a:extLst>
              <a:ext uri="{FF2B5EF4-FFF2-40B4-BE49-F238E27FC236}">
                <a16:creationId xmlns:a16="http://schemas.microsoft.com/office/drawing/2014/main" id="{D5A67C0E-5CB3-423B-B78C-D95FB086057D}"/>
              </a:ext>
            </a:extLst>
          </p:cNvPr>
          <p:cNvSpPr txBox="1">
            <a:spLocks/>
          </p:cNvSpPr>
          <p:nvPr/>
        </p:nvSpPr>
        <p:spPr>
          <a:xfrm>
            <a:off x="1019008" y="690753"/>
            <a:ext cx="9776298" cy="2181656"/>
          </a:xfrm>
          <a:prstGeom prst="rect">
            <a:avLst/>
          </a:prstGeom>
        </p:spPr>
        <p:txBody>
          <a:bodyPr anchor="t"/>
          <a:lst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marL="0" indent="0">
              <a:lnSpc>
                <a:spcPct val="100000"/>
              </a:lnSpc>
              <a:buNone/>
            </a:pPr>
            <a:endParaRPr lang="en-US" altLang="zh-CN" sz="2000" dirty="0"/>
          </a:p>
        </p:txBody>
      </p:sp>
      <p:graphicFrame>
        <p:nvGraphicFramePr>
          <p:cNvPr id="3" name="表格 2">
            <a:extLst>
              <a:ext uri="{FF2B5EF4-FFF2-40B4-BE49-F238E27FC236}">
                <a16:creationId xmlns:a16="http://schemas.microsoft.com/office/drawing/2014/main" id="{776C9AAB-DFF4-4019-8237-F36FB4A6DF86}"/>
              </a:ext>
            </a:extLst>
          </p:cNvPr>
          <p:cNvGraphicFramePr>
            <a:graphicFrameLocks noGrp="1"/>
          </p:cNvGraphicFramePr>
          <p:nvPr>
            <p:extLst/>
          </p:nvPr>
        </p:nvGraphicFramePr>
        <p:xfrm>
          <a:off x="2033011" y="1919506"/>
          <a:ext cx="8762295" cy="2471872"/>
        </p:xfrm>
        <a:graphic>
          <a:graphicData uri="http://schemas.openxmlformats.org/drawingml/2006/table">
            <a:tbl>
              <a:tblPr/>
              <a:tblGrid>
                <a:gridCol w="2677585">
                  <a:extLst>
                    <a:ext uri="{9D8B030D-6E8A-4147-A177-3AD203B41FA5}">
                      <a16:colId xmlns:a16="http://schemas.microsoft.com/office/drawing/2014/main" val="328042155"/>
                    </a:ext>
                  </a:extLst>
                </a:gridCol>
                <a:gridCol w="6084710">
                  <a:extLst>
                    <a:ext uri="{9D8B030D-6E8A-4147-A177-3AD203B41FA5}">
                      <a16:colId xmlns:a16="http://schemas.microsoft.com/office/drawing/2014/main" val="1511550451"/>
                    </a:ext>
                  </a:extLst>
                </a:gridCol>
              </a:tblGrid>
              <a:tr h="584757">
                <a:tc>
                  <a:txBody>
                    <a:bodyPr/>
                    <a:lstStyle/>
                    <a:p>
                      <a:pPr algn="l" fontAlgn="ctr"/>
                      <a:r>
                        <a:rPr lang="zh-CN" altLang="en-US" sz="2400" b="1" dirty="0">
                          <a:solidFill>
                            <a:srgbClr val="4F4F4F"/>
                          </a:solidFill>
                          <a:effectLst/>
                        </a:rPr>
                        <a:t>通配符</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tc>
                  <a:txBody>
                    <a:bodyPr/>
                    <a:lstStyle/>
                    <a:p>
                      <a:pPr algn="l" fontAlgn="ctr"/>
                      <a:r>
                        <a:rPr lang="zh-CN" altLang="en-US" sz="2400" b="1" dirty="0">
                          <a:solidFill>
                            <a:srgbClr val="4F4F4F"/>
                          </a:solidFill>
                          <a:effectLst/>
                        </a:rPr>
                        <a:t>描述</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FF3F5"/>
                    </a:solidFill>
                  </a:tcPr>
                </a:tc>
                <a:extLst>
                  <a:ext uri="{0D108BD9-81ED-4DB2-BD59-A6C34878D82A}">
                    <a16:rowId xmlns:a16="http://schemas.microsoft.com/office/drawing/2014/main" val="304684876"/>
                  </a:ext>
                </a:extLst>
              </a:tr>
              <a:tr h="584757">
                <a:tc>
                  <a:txBody>
                    <a:bodyPr/>
                    <a:lstStyle/>
                    <a:p>
                      <a:pPr algn="l" fontAlgn="ctr"/>
                      <a:r>
                        <a:rPr lang="en-US" altLang="zh-CN" sz="2400" b="0" dirty="0">
                          <a:solidFill>
                            <a:srgbClr val="4F4F4F"/>
                          </a:solidFill>
                          <a:effectLst/>
                        </a:rPr>
                        <a:t>//</a:t>
                      </a:r>
                      <a:r>
                        <a:rPr lang="zh-CN" altLang="en-US" sz="2400" b="0" dirty="0">
                          <a:solidFill>
                            <a:srgbClr val="4F4F4F"/>
                          </a:solidFill>
                          <a:effectLst/>
                        </a:rPr>
                        <a:t>*</a:t>
                      </a:r>
                      <a:endParaRPr lang="en-US" sz="2400" b="0" dirty="0">
                        <a:solidFill>
                          <a:srgbClr val="4F4F4F"/>
                        </a:solidFill>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zh-CN" altLang="en-US" sz="2400" b="0" dirty="0">
                          <a:solidFill>
                            <a:srgbClr val="4F4F4F"/>
                          </a:solidFill>
                          <a:effectLst/>
                        </a:rPr>
                        <a:t>选取文档中的所有节点</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22323518"/>
                  </a:ext>
                </a:extLst>
              </a:tr>
              <a:tr h="584757">
                <a:tc>
                  <a:txBody>
                    <a:bodyPr/>
                    <a:lstStyle/>
                    <a:p>
                      <a:pPr algn="l" fontAlgn="ctr"/>
                      <a:r>
                        <a:rPr lang="en-US" altLang="zh-CN" sz="2400" b="0" dirty="0">
                          <a:solidFill>
                            <a:srgbClr val="4F4F4F"/>
                          </a:solidFill>
                          <a:effectLst/>
                        </a:rPr>
                        <a:t>/</a:t>
                      </a:r>
                      <a:r>
                        <a:rPr lang="zh-CN" altLang="en-US" sz="2400" b="0" dirty="0">
                          <a:solidFill>
                            <a:srgbClr val="4F4F4F"/>
                          </a:solidFill>
                          <a:effectLst/>
                        </a:rPr>
                        <a:t>*</a:t>
                      </a:r>
                      <a:endParaRPr lang="en-US" altLang="zh-CN" sz="2400" b="0" dirty="0">
                        <a:solidFill>
                          <a:srgbClr val="4F4F4F"/>
                        </a:solidFill>
                        <a:effectLst/>
                      </a:endParaRP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tc>
                  <a:txBody>
                    <a:bodyPr/>
                    <a:lstStyle/>
                    <a:p>
                      <a:pPr algn="l" fontAlgn="ctr"/>
                      <a:r>
                        <a:rPr lang="zh-CN" altLang="en-US" sz="2400" b="0" dirty="0">
                          <a:solidFill>
                            <a:srgbClr val="4F4F4F"/>
                          </a:solidFill>
                          <a:effectLst/>
                        </a:rPr>
                        <a:t>选取当前节点下的所有子节点</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7F7F7"/>
                    </a:solidFill>
                  </a:tcPr>
                </a:tc>
                <a:extLst>
                  <a:ext uri="{0D108BD9-81ED-4DB2-BD59-A6C34878D82A}">
                    <a16:rowId xmlns:a16="http://schemas.microsoft.com/office/drawing/2014/main" val="950278903"/>
                  </a:ext>
                </a:extLst>
              </a:tr>
              <a:tr h="717601">
                <a:tc>
                  <a:txBody>
                    <a:bodyPr/>
                    <a:lstStyle/>
                    <a:p>
                      <a:pPr algn="l" fontAlgn="ctr"/>
                      <a:r>
                        <a:rPr lang="en-US" altLang="zh-CN" sz="2400" b="0" dirty="0">
                          <a:solidFill>
                            <a:srgbClr val="4F4F4F"/>
                          </a:solidFill>
                          <a:effectLst/>
                        </a:rPr>
                        <a:t>[@*]</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ctr"/>
                      <a:r>
                        <a:rPr lang="zh-CN" altLang="en-US" sz="2400" b="0" dirty="0">
                          <a:solidFill>
                            <a:srgbClr val="4F4F4F"/>
                          </a:solidFill>
                          <a:effectLst/>
                        </a:rPr>
                        <a:t>选取带有属性的任何节点</a:t>
                      </a:r>
                    </a:p>
                  </a:txBody>
                  <a:tcPr marL="76200" marR="76200" marT="76200" marB="76200"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36087408"/>
                  </a:ext>
                </a:extLst>
              </a:tr>
            </a:tbl>
          </a:graphicData>
        </a:graphic>
      </p:graphicFrame>
    </p:spTree>
    <p:extLst>
      <p:ext uri="{BB962C8B-B14F-4D97-AF65-F5344CB8AC3E}">
        <p14:creationId xmlns:p14="http://schemas.microsoft.com/office/powerpoint/2010/main" val="414938081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2.XPath</a:t>
            </a:r>
            <a:endParaRPr kumimoji="1" lang="zh-CN" altLang="en-US" dirty="0"/>
          </a:p>
        </p:txBody>
      </p:sp>
      <p:sp>
        <p:nvSpPr>
          <p:cNvPr id="5" name="矩形 4">
            <a:extLst>
              <a:ext uri="{FF2B5EF4-FFF2-40B4-BE49-F238E27FC236}">
                <a16:creationId xmlns:a16="http://schemas.microsoft.com/office/drawing/2014/main" id="{CFEC41BA-49EA-4F4B-8748-DF3D2AD6D519}"/>
              </a:ext>
            </a:extLst>
          </p:cNvPr>
          <p:cNvSpPr/>
          <p:nvPr/>
        </p:nvSpPr>
        <p:spPr>
          <a:xfrm>
            <a:off x="1444977" y="1522481"/>
            <a:ext cx="9704564" cy="1494576"/>
          </a:xfrm>
          <a:prstGeom prst="rect">
            <a:avLst/>
          </a:prstGeom>
        </p:spPr>
        <p:txBody>
          <a:bodyPr wrap="square">
            <a:spAutoFit/>
          </a:bodyPr>
          <a:lstStyle/>
          <a:p>
            <a:pPr>
              <a:lnSpc>
                <a:spcPct val="150000"/>
              </a:lnSpc>
            </a:pPr>
            <a:r>
              <a:rPr lang="zh-CN" altLang="en-US" sz="3200" dirty="0"/>
              <a:t>使用</a:t>
            </a:r>
            <a:r>
              <a:rPr lang="en-US" altLang="zh-CN" sz="3200" dirty="0"/>
              <a:t>Chrome</a:t>
            </a:r>
            <a:r>
              <a:rPr lang="zh-CN" altLang="en-US" sz="3200" dirty="0"/>
              <a:t>浏览器，打开网页后，右键</a:t>
            </a:r>
            <a:r>
              <a:rPr lang="en-US" altLang="zh-CN" sz="3200" dirty="0"/>
              <a:t>-&gt;</a:t>
            </a:r>
            <a:r>
              <a:rPr lang="zh-CN" altLang="en-US" sz="3200" dirty="0"/>
              <a:t>检查</a:t>
            </a:r>
            <a:r>
              <a:rPr lang="en-US" altLang="zh-CN" sz="3200" dirty="0"/>
              <a:t>-&gt;copy </a:t>
            </a:r>
            <a:r>
              <a:rPr lang="en-US" altLang="zh-CN" sz="3200" dirty="0" err="1"/>
              <a:t>xpath</a:t>
            </a:r>
            <a:r>
              <a:rPr lang="zh-CN" altLang="en-US" sz="3200" dirty="0"/>
              <a:t>，在网页中精准找到要定位的信息。</a:t>
            </a:r>
          </a:p>
        </p:txBody>
      </p:sp>
    </p:spTree>
    <p:extLst>
      <p:ext uri="{BB962C8B-B14F-4D97-AF65-F5344CB8AC3E}">
        <p14:creationId xmlns:p14="http://schemas.microsoft.com/office/powerpoint/2010/main" val="110180513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09600" y="119009"/>
            <a:ext cx="4580965" cy="507831"/>
          </a:xfrm>
        </p:spPr>
        <p:txBody>
          <a:bodyPr/>
          <a:lstStyle/>
          <a:p>
            <a:r>
              <a:rPr kumimoji="1" lang="zh-CN" altLang="en-US" dirty="0"/>
              <a:t>本章的主要内容</a:t>
            </a:r>
          </a:p>
        </p:txBody>
      </p:sp>
      <p:sp>
        <p:nvSpPr>
          <p:cNvPr id="5" name="文本占位符 4"/>
          <p:cNvSpPr>
            <a:spLocks noGrp="1"/>
          </p:cNvSpPr>
          <p:nvPr>
            <p:ph type="body" sz="quarter" idx="17"/>
          </p:nvPr>
        </p:nvSpPr>
        <p:spPr>
          <a:xfrm>
            <a:off x="1314451" y="2537280"/>
            <a:ext cx="6676610" cy="565771"/>
          </a:xfrm>
          <a:solidFill>
            <a:srgbClr val="FFC000"/>
          </a:solidFill>
        </p:spPr>
        <p:txBody>
          <a:bodyPr/>
          <a:lstStyle/>
          <a:p>
            <a:r>
              <a:rPr kumimoji="1" lang="zh-CN" altLang="en-US" dirty="0"/>
              <a:t>第</a:t>
            </a:r>
            <a:r>
              <a:rPr kumimoji="1" lang="en-US" altLang="zh-CN" dirty="0"/>
              <a:t>2</a:t>
            </a:r>
            <a:r>
              <a:rPr kumimoji="1" lang="zh-CN" altLang="en-US" dirty="0"/>
              <a:t>节 </a:t>
            </a:r>
            <a:r>
              <a:rPr kumimoji="1" lang="en-US" altLang="zh-CN" dirty="0"/>
              <a:t>json</a:t>
            </a:r>
            <a:r>
              <a:rPr kumimoji="1" lang="zh-CN" altLang="en-US" dirty="0"/>
              <a:t>和</a:t>
            </a:r>
            <a:r>
              <a:rPr kumimoji="1" lang="en-US" altLang="zh-CN" dirty="0" err="1"/>
              <a:t>Xpath</a:t>
            </a:r>
            <a:r>
              <a:rPr kumimoji="1" lang="zh-CN" altLang="en-US" dirty="0"/>
              <a:t>简介</a:t>
            </a:r>
          </a:p>
        </p:txBody>
      </p:sp>
      <p:sp>
        <p:nvSpPr>
          <p:cNvPr id="7" name="文本占位符 6"/>
          <p:cNvSpPr>
            <a:spLocks noGrp="1"/>
          </p:cNvSpPr>
          <p:nvPr>
            <p:ph type="body" sz="quarter" idx="19"/>
          </p:nvPr>
        </p:nvSpPr>
        <p:spPr>
          <a:xfrm>
            <a:off x="1314451" y="1588396"/>
            <a:ext cx="6676611" cy="565771"/>
          </a:xfrm>
        </p:spPr>
        <p:txBody>
          <a:bodyPr/>
          <a:lstStyle/>
          <a:p>
            <a:r>
              <a:rPr kumimoji="1" lang="zh-CN" altLang="en-US" dirty="0"/>
              <a:t>第</a:t>
            </a:r>
            <a:r>
              <a:rPr kumimoji="1" lang="en-US" altLang="zh-CN" dirty="0"/>
              <a:t>1</a:t>
            </a:r>
            <a:r>
              <a:rPr kumimoji="1" lang="zh-CN" altLang="en-US" dirty="0"/>
              <a:t>节 </a:t>
            </a:r>
            <a:r>
              <a:rPr kumimoji="1" lang="en-US" altLang="zh-CN" dirty="0"/>
              <a:t>HTML</a:t>
            </a:r>
            <a:r>
              <a:rPr kumimoji="1" lang="zh-CN" altLang="en-US" dirty="0"/>
              <a:t>简介</a:t>
            </a:r>
          </a:p>
        </p:txBody>
      </p:sp>
      <p:sp>
        <p:nvSpPr>
          <p:cNvPr id="6" name="文本占位符 4"/>
          <p:cNvSpPr>
            <a:spLocks noGrp="1"/>
          </p:cNvSpPr>
          <p:nvPr>
            <p:ph type="body" sz="quarter" idx="17"/>
          </p:nvPr>
        </p:nvSpPr>
        <p:spPr>
          <a:xfrm>
            <a:off x="1314451" y="3530896"/>
            <a:ext cx="6676610" cy="565771"/>
          </a:xfrm>
          <a:solidFill>
            <a:srgbClr val="00B0F0"/>
          </a:solidFill>
        </p:spPr>
        <p:txBody>
          <a:bodyPr/>
          <a:lstStyle/>
          <a:p>
            <a:r>
              <a:rPr kumimoji="1" lang="zh-CN" altLang="en-US" dirty="0"/>
              <a:t>第</a:t>
            </a:r>
            <a:r>
              <a:rPr kumimoji="1" lang="en-US" altLang="zh-CN" dirty="0"/>
              <a:t>3</a:t>
            </a:r>
            <a:r>
              <a:rPr kumimoji="1" lang="zh-CN" altLang="en-US" dirty="0"/>
              <a:t>节 </a:t>
            </a:r>
            <a:r>
              <a:rPr kumimoji="1" lang="en-US" altLang="zh-CN" dirty="0" err="1"/>
              <a:t>Scrapy</a:t>
            </a:r>
            <a:r>
              <a:rPr kumimoji="1" lang="zh-CN" altLang="en-US" dirty="0"/>
              <a:t>库的介绍</a:t>
            </a:r>
          </a:p>
        </p:txBody>
      </p:sp>
      <p:sp>
        <p:nvSpPr>
          <p:cNvPr id="8" name="文本占位符 6"/>
          <p:cNvSpPr>
            <a:spLocks noGrp="1"/>
          </p:cNvSpPr>
          <p:nvPr>
            <p:ph type="body" sz="quarter" idx="19"/>
          </p:nvPr>
        </p:nvSpPr>
        <p:spPr>
          <a:xfrm>
            <a:off x="1314450" y="4562777"/>
            <a:ext cx="6676611" cy="565771"/>
          </a:xfrm>
        </p:spPr>
        <p:txBody>
          <a:bodyPr/>
          <a:lstStyle/>
          <a:p>
            <a:r>
              <a:rPr kumimoji="1" lang="zh-CN" altLang="en-US" dirty="0"/>
              <a:t>第</a:t>
            </a:r>
            <a:r>
              <a:rPr kumimoji="1" lang="en-US" altLang="zh-CN" dirty="0"/>
              <a:t>4</a:t>
            </a:r>
            <a:r>
              <a:rPr kumimoji="1" lang="zh-CN" altLang="en-US" dirty="0"/>
              <a:t>节 静态页面的数据获取</a:t>
            </a:r>
          </a:p>
        </p:txBody>
      </p:sp>
      <p:sp>
        <p:nvSpPr>
          <p:cNvPr id="9" name="文本占位符 6"/>
          <p:cNvSpPr>
            <a:spLocks noGrp="1"/>
          </p:cNvSpPr>
          <p:nvPr>
            <p:ph type="body" sz="quarter" idx="19"/>
          </p:nvPr>
        </p:nvSpPr>
        <p:spPr>
          <a:xfrm>
            <a:off x="1314450" y="5547416"/>
            <a:ext cx="6676611" cy="565771"/>
          </a:xfrm>
        </p:spPr>
        <p:txBody>
          <a:bodyPr/>
          <a:lstStyle/>
          <a:p>
            <a:r>
              <a:rPr kumimoji="1" lang="zh-CN" altLang="en-US" dirty="0"/>
              <a:t>第</a:t>
            </a:r>
            <a:r>
              <a:rPr kumimoji="1" lang="en-US" altLang="zh-CN" dirty="0"/>
              <a:t>5</a:t>
            </a:r>
            <a:r>
              <a:rPr kumimoji="1" lang="zh-CN" altLang="en-US" dirty="0"/>
              <a:t>节 动态页面的数据获取</a:t>
            </a:r>
          </a:p>
        </p:txBody>
      </p:sp>
    </p:spTree>
    <p:extLst>
      <p:ext uri="{BB962C8B-B14F-4D97-AF65-F5344CB8AC3E}">
        <p14:creationId xmlns:p14="http://schemas.microsoft.com/office/powerpoint/2010/main" val="1792756605"/>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lang="en-US" altLang="zh-CN" sz="2800" dirty="0"/>
              <a:t>3. </a:t>
            </a:r>
            <a:r>
              <a:rPr lang="en-US" altLang="zh-CN" sz="2800" dirty="0" err="1"/>
              <a:t>scrapy</a:t>
            </a:r>
            <a:endParaRPr lang="zh-CN" altLang="en-US" sz="2800" dirty="0"/>
          </a:p>
        </p:txBody>
      </p:sp>
      <p:sp>
        <p:nvSpPr>
          <p:cNvPr id="8" name="文本占位符 4">
            <a:extLst>
              <a:ext uri="{FF2B5EF4-FFF2-40B4-BE49-F238E27FC236}">
                <a16:creationId xmlns:a16="http://schemas.microsoft.com/office/drawing/2014/main" id="{C76F34DA-A162-4C15-ADD0-301469FB46EF}"/>
              </a:ext>
            </a:extLst>
          </p:cNvPr>
          <p:cNvSpPr txBox="1">
            <a:spLocks/>
          </p:cNvSpPr>
          <p:nvPr/>
        </p:nvSpPr>
        <p:spPr>
          <a:xfrm>
            <a:off x="1286461" y="2149330"/>
            <a:ext cx="8841513" cy="439095"/>
          </a:xfrm>
          <a:prstGeom prst="rect">
            <a:avLst/>
          </a:prstGeom>
          <a:ln w="12700">
            <a:miter lim="400000"/>
          </a:ln>
        </p:spPr>
        <p:txBody>
          <a:bodyPr wrap="square" lIns="25400" tIns="25400" rIns="25400" bIns="25400" anchor="ctr">
            <a:spAutoFit/>
          </a:bodyPr>
          <a:lstStyle>
            <a:lvl1pPr marL="685800" marR="0" indent="-685800" algn="l" defTabSz="1828800" rtl="0" latinLnBrk="0">
              <a:lnSpc>
                <a:spcPct val="90000"/>
              </a:lnSpc>
              <a:spcBef>
                <a:spcPts val="2000"/>
              </a:spcBef>
              <a:spcAft>
                <a:spcPts val="0"/>
              </a:spcAft>
              <a:buClrTx/>
              <a:buSzPct val="100000"/>
              <a:buFont typeface="Arial" charset="0"/>
              <a:buNone/>
              <a:tabLst/>
              <a:defRPr kumimoji="0" lang="zh-CN" altLang="en-US" sz="5600" b="0" i="0" u="none" strike="noStrike" cap="none" spc="0" normalizeH="0" baseline="0" dirty="0">
                <a:ln>
                  <a:noFill/>
                </a:ln>
                <a:solidFill>
                  <a:srgbClr val="535353"/>
                </a:solidFill>
                <a:effectLst/>
                <a:uFillTx/>
                <a:latin typeface="HYRunYuan-55W Book"/>
                <a:ea typeface="HYRunYuan-55W Book"/>
                <a:cs typeface="HYRunYuan-55W Book"/>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hangingPunct="1"/>
            <a:endParaRPr kumimoji="1" lang="zh-CN" altLang="en-US" sz="2800" dirty="0"/>
          </a:p>
        </p:txBody>
      </p:sp>
      <p:sp>
        <p:nvSpPr>
          <p:cNvPr id="9" name="文本占位符 5">
            <a:extLst>
              <a:ext uri="{FF2B5EF4-FFF2-40B4-BE49-F238E27FC236}">
                <a16:creationId xmlns:a16="http://schemas.microsoft.com/office/drawing/2014/main" id="{95510526-9158-4D1A-A240-F715A3C5F8E6}"/>
              </a:ext>
            </a:extLst>
          </p:cNvPr>
          <p:cNvSpPr txBox="1">
            <a:spLocks/>
          </p:cNvSpPr>
          <p:nvPr/>
        </p:nvSpPr>
        <p:spPr>
          <a:xfrm>
            <a:off x="1019007" y="690753"/>
            <a:ext cx="10389221" cy="2181656"/>
          </a:xfrm>
          <a:prstGeom prst="rect">
            <a:avLst/>
          </a:prstGeom>
        </p:spPr>
        <p:txBody>
          <a:bodyPr anchor="t"/>
          <a:lst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a:lnSpc>
                <a:spcPct val="150000"/>
              </a:lnSpc>
            </a:pPr>
            <a:r>
              <a:rPr lang="en-US" altLang="zh-CN" sz="2800" dirty="0" err="1"/>
              <a:t>scrapy</a:t>
            </a:r>
            <a:r>
              <a:rPr lang="en-US" altLang="zh-CN" sz="2800" dirty="0"/>
              <a:t> </a:t>
            </a:r>
            <a:r>
              <a:rPr lang="zh-CN" altLang="en-US" sz="2800" dirty="0"/>
              <a:t>是一个功能非常强大的爬虫框架，它不仅能便捷地构建</a:t>
            </a:r>
            <a:r>
              <a:rPr lang="en-US" altLang="zh-CN" sz="2800" dirty="0"/>
              <a:t>request</a:t>
            </a:r>
            <a:r>
              <a:rPr lang="zh-CN" altLang="en-US" sz="2800" dirty="0"/>
              <a:t>请求，还有强大的 </a:t>
            </a:r>
            <a:r>
              <a:rPr lang="en-US" altLang="zh-CN" sz="2800" dirty="0"/>
              <a:t>selector </a:t>
            </a:r>
            <a:r>
              <a:rPr lang="zh-CN" altLang="en-US" sz="2800" dirty="0"/>
              <a:t>能够方便地解析 </a:t>
            </a:r>
            <a:r>
              <a:rPr lang="en-US" altLang="zh-CN" sz="2800" dirty="0"/>
              <a:t>response</a:t>
            </a:r>
            <a:r>
              <a:rPr lang="zh-CN" altLang="en-US" sz="2800" dirty="0"/>
              <a:t>响应。</a:t>
            </a:r>
            <a:endParaRPr lang="en-US" altLang="zh-CN" sz="2800" dirty="0"/>
          </a:p>
          <a:p>
            <a:pPr>
              <a:lnSpc>
                <a:spcPct val="150000"/>
              </a:lnSpc>
            </a:pPr>
            <a:r>
              <a:rPr lang="zh-CN" altLang="en-US" sz="2800" dirty="0"/>
              <a:t>可以使用这个工具将爬虫程序工程化、模块化。</a:t>
            </a:r>
            <a:endParaRPr lang="en-US" altLang="zh-CN" sz="2800" dirty="0"/>
          </a:p>
          <a:p>
            <a:pPr>
              <a:lnSpc>
                <a:spcPct val="150000"/>
              </a:lnSpc>
            </a:pPr>
            <a:r>
              <a:rPr lang="en-US" altLang="zh-CN" sz="2800" dirty="0" err="1"/>
              <a:t>scrapy</a:t>
            </a:r>
            <a:r>
              <a:rPr lang="zh-CN" altLang="en-US" sz="2800" dirty="0"/>
              <a:t>是一个基于</a:t>
            </a:r>
            <a:r>
              <a:rPr lang="en-US" altLang="zh-CN" sz="2800" dirty="0"/>
              <a:t>Twisted</a:t>
            </a:r>
            <a:r>
              <a:rPr lang="zh-CN" altLang="en-US" sz="2800" dirty="0"/>
              <a:t>的异步处理框架，是纯</a:t>
            </a:r>
            <a:r>
              <a:rPr lang="en-US" altLang="zh-CN" sz="2800" dirty="0"/>
              <a:t>python</a:t>
            </a:r>
            <a:r>
              <a:rPr lang="zh-CN" altLang="en-US" sz="2800" dirty="0"/>
              <a:t>实现的爬虫框架，其架构清晰，模块之间的耦合程度低，可扩展性也很强。</a:t>
            </a:r>
            <a:endParaRPr lang="en-US" altLang="zh-CN" sz="2800" dirty="0"/>
          </a:p>
          <a:p>
            <a:pPr>
              <a:lnSpc>
                <a:spcPct val="200000"/>
              </a:lnSpc>
            </a:pPr>
            <a:endParaRPr lang="en-US" altLang="zh-CN" sz="2800" dirty="0"/>
          </a:p>
        </p:txBody>
      </p:sp>
    </p:spTree>
    <p:extLst>
      <p:ext uri="{BB962C8B-B14F-4D97-AF65-F5344CB8AC3E}">
        <p14:creationId xmlns:p14="http://schemas.microsoft.com/office/powerpoint/2010/main" val="64609450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1.HTML</a:t>
            </a:r>
            <a:r>
              <a:rPr kumimoji="1" lang="zh-CN" altLang="en-US" dirty="0"/>
              <a:t>简介</a:t>
            </a:r>
          </a:p>
        </p:txBody>
      </p:sp>
      <p:sp>
        <p:nvSpPr>
          <p:cNvPr id="13" name="文本占位符 5">
            <a:extLst>
              <a:ext uri="{FF2B5EF4-FFF2-40B4-BE49-F238E27FC236}">
                <a16:creationId xmlns:a16="http://schemas.microsoft.com/office/drawing/2014/main" id="{D5A67C0E-5CB3-423B-B78C-D95FB086057D}"/>
              </a:ext>
            </a:extLst>
          </p:cNvPr>
          <p:cNvSpPr txBox="1">
            <a:spLocks/>
          </p:cNvSpPr>
          <p:nvPr/>
        </p:nvSpPr>
        <p:spPr>
          <a:xfrm>
            <a:off x="1019008" y="690753"/>
            <a:ext cx="9776298" cy="2181656"/>
          </a:xfrm>
          <a:prstGeom prst="rect">
            <a:avLst/>
          </a:prstGeom>
        </p:spPr>
        <p:txBody>
          <a:bodyPr anchor="t"/>
          <a:lst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a:lnSpc>
                <a:spcPct val="200000"/>
              </a:lnSpc>
            </a:pPr>
            <a:r>
              <a:rPr kumimoji="1" lang="en-US" altLang="zh-CN" sz="2800" dirty="0"/>
              <a:t>HTML</a:t>
            </a:r>
            <a:r>
              <a:rPr kumimoji="1" lang="zh-CN" altLang="en-US" sz="2800" dirty="0"/>
              <a:t>（</a:t>
            </a:r>
            <a:r>
              <a:rPr kumimoji="1" lang="en-US" altLang="zh-CN" sz="2800" dirty="0" err="1"/>
              <a:t>HyperText</a:t>
            </a:r>
            <a:r>
              <a:rPr kumimoji="1" lang="en-US" altLang="zh-CN" sz="2800" dirty="0"/>
              <a:t> Markup Language</a:t>
            </a:r>
            <a:r>
              <a:rPr kumimoji="1" lang="zh-CN" altLang="en-US" sz="2800" dirty="0"/>
              <a:t>）称为超文本标记语言，是一种标识性的语言。它包括一系列标签，</a:t>
            </a:r>
            <a:r>
              <a:rPr lang="zh-CN" altLang="en-US" sz="2800" dirty="0">
                <a:solidFill>
                  <a:schemeClr val="tx1"/>
                </a:solidFill>
              </a:rPr>
              <a:t>通过这些标签来标记要显示的网页中的各个部分。</a:t>
            </a:r>
            <a:endParaRPr lang="en-US" altLang="zh-CN" sz="2800" dirty="0">
              <a:solidFill>
                <a:schemeClr val="tx1"/>
              </a:solidFill>
            </a:endParaRPr>
          </a:p>
          <a:p>
            <a:pPr>
              <a:lnSpc>
                <a:spcPct val="200000"/>
              </a:lnSpc>
            </a:pPr>
            <a:r>
              <a:rPr lang="zh-CN" altLang="en-US" sz="2800" dirty="0">
                <a:solidFill>
                  <a:schemeClr val="tx1"/>
                </a:solidFill>
              </a:rPr>
              <a:t>网页文件本身是一种文本文件，通过在文本文件中添加标记符，可以告诉浏览器如何显示其中的内容（如：文字如何处理，画面如何安排，图片如何显示等）。</a:t>
            </a:r>
            <a:endParaRPr kumimoji="1" lang="en-US" altLang="zh-CN" sz="2800" dirty="0"/>
          </a:p>
          <a:p>
            <a:pPr marL="0" indent="0">
              <a:lnSpc>
                <a:spcPct val="200000"/>
              </a:lnSpc>
              <a:buNone/>
            </a:pPr>
            <a:endParaRPr lang="en-US" altLang="zh-CN" sz="2800" dirty="0"/>
          </a:p>
        </p:txBody>
      </p:sp>
    </p:spTree>
    <p:extLst>
      <p:ext uri="{BB962C8B-B14F-4D97-AF65-F5344CB8AC3E}">
        <p14:creationId xmlns:p14="http://schemas.microsoft.com/office/powerpoint/2010/main" val="2728406814"/>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3"/>
            <a:ext cx="4580965" cy="523220"/>
          </a:xfrm>
        </p:spPr>
        <p:txBody>
          <a:bodyPr/>
          <a:lstStyle/>
          <a:p>
            <a:r>
              <a:rPr lang="en-US" altLang="zh-CN" sz="2800" dirty="0"/>
              <a:t>3. </a:t>
            </a:r>
            <a:r>
              <a:rPr lang="en-US" altLang="zh-CN" sz="2800" dirty="0" err="1"/>
              <a:t>scrapy</a:t>
            </a:r>
            <a:r>
              <a:rPr lang="zh-CN" altLang="en-US" sz="2800" dirty="0"/>
              <a:t>的工作过程</a:t>
            </a:r>
          </a:p>
        </p:txBody>
      </p:sp>
      <p:grpSp>
        <p:nvGrpSpPr>
          <p:cNvPr id="14" name="组合 13">
            <a:extLst>
              <a:ext uri="{FF2B5EF4-FFF2-40B4-BE49-F238E27FC236}">
                <a16:creationId xmlns:a16="http://schemas.microsoft.com/office/drawing/2014/main" id="{78E84A4A-6F31-47B8-8091-DDF125190540}"/>
              </a:ext>
            </a:extLst>
          </p:cNvPr>
          <p:cNvGrpSpPr/>
          <p:nvPr/>
        </p:nvGrpSpPr>
        <p:grpSpPr>
          <a:xfrm>
            <a:off x="2526210" y="4942403"/>
            <a:ext cx="1138771" cy="1728354"/>
            <a:chOff x="1154911" y="1581439"/>
            <a:chExt cx="1138771" cy="1728354"/>
          </a:xfrm>
        </p:grpSpPr>
        <p:pic>
          <p:nvPicPr>
            <p:cNvPr id="12" name="图片 11">
              <a:extLst>
                <a:ext uri="{FF2B5EF4-FFF2-40B4-BE49-F238E27FC236}">
                  <a16:creationId xmlns:a16="http://schemas.microsoft.com/office/drawing/2014/main" id="{43FF514A-43F8-4EE5-AC03-9F86B075E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911" y="1581439"/>
              <a:ext cx="1138771" cy="1135782"/>
            </a:xfrm>
            <a:prstGeom prst="rect">
              <a:avLst/>
            </a:prstGeom>
          </p:spPr>
        </p:pic>
        <p:sp>
          <p:nvSpPr>
            <p:cNvPr id="13" name="文本框 12">
              <a:extLst>
                <a:ext uri="{FF2B5EF4-FFF2-40B4-BE49-F238E27FC236}">
                  <a16:creationId xmlns:a16="http://schemas.microsoft.com/office/drawing/2014/main" id="{9AD9B59D-6D97-4C07-8106-59451AC55A2A}"/>
                </a:ext>
              </a:extLst>
            </p:cNvPr>
            <p:cNvSpPr txBox="1"/>
            <p:nvPr/>
          </p:nvSpPr>
          <p:spPr>
            <a:xfrm>
              <a:off x="1154911" y="2817353"/>
              <a:ext cx="1138771" cy="49244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Calibri"/>
                  <a:cs typeface="Calibri"/>
                  <a:sym typeface="Calibri"/>
                </a:rPr>
                <a:t>网站</a:t>
              </a:r>
              <a:endParaRPr kumimoji="0" lang="zh-CN" altLang="en-US" sz="2000" b="1" i="0" u="none" strike="noStrike" kern="1200" cap="none" spc="0" normalizeH="0" baseline="0" noProof="0" dirty="0">
                <a:ln>
                  <a:noFill/>
                </a:ln>
                <a:solidFill>
                  <a:srgbClr val="000000"/>
                </a:solidFill>
                <a:effectLst/>
                <a:uLnTx/>
                <a:uFillTx/>
                <a:latin typeface="Calibri"/>
                <a:ea typeface="+mn-ea"/>
                <a:cs typeface="Calibri"/>
                <a:sym typeface="Calibri"/>
              </a:endParaRPr>
            </a:p>
          </p:txBody>
        </p:sp>
      </p:grpSp>
      <p:grpSp>
        <p:nvGrpSpPr>
          <p:cNvPr id="22" name="组合 21">
            <a:extLst>
              <a:ext uri="{FF2B5EF4-FFF2-40B4-BE49-F238E27FC236}">
                <a16:creationId xmlns:a16="http://schemas.microsoft.com/office/drawing/2014/main" id="{62EC57FD-B63B-4CE0-8673-27AB52D38289}"/>
              </a:ext>
            </a:extLst>
          </p:cNvPr>
          <p:cNvGrpSpPr/>
          <p:nvPr/>
        </p:nvGrpSpPr>
        <p:grpSpPr>
          <a:xfrm>
            <a:off x="5354562" y="4826305"/>
            <a:ext cx="1190896" cy="1516520"/>
            <a:chOff x="2865121" y="2912324"/>
            <a:chExt cx="1190896" cy="1516520"/>
          </a:xfrm>
        </p:grpSpPr>
        <p:pic>
          <p:nvPicPr>
            <p:cNvPr id="1026" name="Picture 2" descr="https://timgsa.baidu.com/timg?image&amp;quality=80&amp;size=b9999_10000&amp;sec=1557987451846&amp;di=1059f109f073eb9e83ddb305be351e8a&amp;imgtype=0&amp;src=http%3A%2F%2Fimg3.orsoon.com%2Fico%2F201805%2F08112944_258cb1d1e7.png">
              <a:extLst>
                <a:ext uri="{FF2B5EF4-FFF2-40B4-BE49-F238E27FC236}">
                  <a16:creationId xmlns:a16="http://schemas.microsoft.com/office/drawing/2014/main" id="{A82995A0-D110-49EB-84DB-41754F3BEA2D}"/>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865121" y="2912324"/>
              <a:ext cx="1190896" cy="1190896"/>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873CCEEF-E2E4-4CA4-B528-20A1EB286BD8}"/>
                </a:ext>
              </a:extLst>
            </p:cNvPr>
            <p:cNvSpPr txBox="1"/>
            <p:nvPr/>
          </p:nvSpPr>
          <p:spPr>
            <a:xfrm>
              <a:off x="2865121" y="3936404"/>
              <a:ext cx="1138771" cy="49244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Calibri"/>
                  <a:ea typeface="+mn-ea"/>
                  <a:cs typeface="Calibri"/>
                  <a:sym typeface="Calibri"/>
                </a:rPr>
                <a:t>下载器</a:t>
              </a:r>
            </a:p>
          </p:txBody>
        </p:sp>
      </p:grpSp>
      <p:grpSp>
        <p:nvGrpSpPr>
          <p:cNvPr id="16" name="组合 15">
            <a:extLst>
              <a:ext uri="{FF2B5EF4-FFF2-40B4-BE49-F238E27FC236}">
                <a16:creationId xmlns:a16="http://schemas.microsoft.com/office/drawing/2014/main" id="{3929AB29-ADE8-4036-87BE-12FBED069FF3}"/>
              </a:ext>
            </a:extLst>
          </p:cNvPr>
          <p:cNvGrpSpPr/>
          <p:nvPr/>
        </p:nvGrpSpPr>
        <p:grpSpPr>
          <a:xfrm>
            <a:off x="5210820" y="2584478"/>
            <a:ext cx="1600423" cy="1540336"/>
            <a:chOff x="5228238" y="2965555"/>
            <a:chExt cx="1600423" cy="1540336"/>
          </a:xfrm>
        </p:grpSpPr>
        <p:pic>
          <p:nvPicPr>
            <p:cNvPr id="10" name="图片 9">
              <a:extLst>
                <a:ext uri="{FF2B5EF4-FFF2-40B4-BE49-F238E27FC236}">
                  <a16:creationId xmlns:a16="http://schemas.microsoft.com/office/drawing/2014/main" id="{99B4689B-4CE3-4D18-8EA6-669937825D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8238" y="2965555"/>
              <a:ext cx="1600423" cy="1047896"/>
            </a:xfrm>
            <a:prstGeom prst="rect">
              <a:avLst/>
            </a:prstGeom>
          </p:spPr>
        </p:pic>
        <p:sp>
          <p:nvSpPr>
            <p:cNvPr id="18" name="文本框 17">
              <a:extLst>
                <a:ext uri="{FF2B5EF4-FFF2-40B4-BE49-F238E27FC236}">
                  <a16:creationId xmlns:a16="http://schemas.microsoft.com/office/drawing/2014/main" id="{C4C5CF01-9F19-4559-89C4-93E6A56ED520}"/>
                </a:ext>
              </a:extLst>
            </p:cNvPr>
            <p:cNvSpPr txBox="1"/>
            <p:nvPr/>
          </p:nvSpPr>
          <p:spPr>
            <a:xfrm>
              <a:off x="5406687" y="4013451"/>
              <a:ext cx="1138771" cy="49244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Calibri"/>
                  <a:ea typeface="+mn-ea"/>
                  <a:cs typeface="Calibri"/>
                  <a:sym typeface="Calibri"/>
                </a:rPr>
                <a:t>引擎</a:t>
              </a:r>
            </a:p>
          </p:txBody>
        </p:sp>
      </p:grpSp>
      <p:pic>
        <p:nvPicPr>
          <p:cNvPr id="6" name="图片 5">
            <a:extLst>
              <a:ext uri="{FF2B5EF4-FFF2-40B4-BE49-F238E27FC236}">
                <a16:creationId xmlns:a16="http://schemas.microsoft.com/office/drawing/2014/main" id="{9614B73B-708F-4F4B-B617-6961E329D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14039" y="2584478"/>
            <a:ext cx="1200552" cy="1152803"/>
          </a:xfrm>
          <a:prstGeom prst="rect">
            <a:avLst/>
          </a:prstGeom>
        </p:spPr>
      </p:pic>
      <p:sp>
        <p:nvSpPr>
          <p:cNvPr id="19" name="文本框 18">
            <a:extLst>
              <a:ext uri="{FF2B5EF4-FFF2-40B4-BE49-F238E27FC236}">
                <a16:creationId xmlns:a16="http://schemas.microsoft.com/office/drawing/2014/main" id="{945CFB37-1450-4236-8109-450BF2CCF0BC}"/>
              </a:ext>
            </a:extLst>
          </p:cNvPr>
          <p:cNvSpPr txBox="1"/>
          <p:nvPr/>
        </p:nvSpPr>
        <p:spPr>
          <a:xfrm>
            <a:off x="8333965" y="3737281"/>
            <a:ext cx="1138771" cy="49244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Calibri"/>
                <a:ea typeface="+mn-ea"/>
                <a:cs typeface="Calibri"/>
                <a:sym typeface="Calibri"/>
              </a:rPr>
              <a:t>调度器</a:t>
            </a:r>
          </a:p>
        </p:txBody>
      </p:sp>
      <p:grpSp>
        <p:nvGrpSpPr>
          <p:cNvPr id="20" name="组合 19">
            <a:extLst>
              <a:ext uri="{FF2B5EF4-FFF2-40B4-BE49-F238E27FC236}">
                <a16:creationId xmlns:a16="http://schemas.microsoft.com/office/drawing/2014/main" id="{CBEFEF04-BE6C-41CB-A5F3-6D509E60B8C6}"/>
              </a:ext>
            </a:extLst>
          </p:cNvPr>
          <p:cNvGrpSpPr/>
          <p:nvPr/>
        </p:nvGrpSpPr>
        <p:grpSpPr>
          <a:xfrm>
            <a:off x="2725952" y="2538503"/>
            <a:ext cx="1138771" cy="1586311"/>
            <a:chOff x="5406686" y="1102508"/>
            <a:chExt cx="1138771" cy="1586311"/>
          </a:xfrm>
        </p:grpSpPr>
        <p:pic>
          <p:nvPicPr>
            <p:cNvPr id="4" name="图片 3">
              <a:extLst>
                <a:ext uri="{FF2B5EF4-FFF2-40B4-BE49-F238E27FC236}">
                  <a16:creationId xmlns:a16="http://schemas.microsoft.com/office/drawing/2014/main" id="{A5A77B2A-1E04-4B91-9C3E-E02B23B696C4}"/>
                </a:ext>
              </a:extLst>
            </p:cNvPr>
            <p:cNvPicPr>
              <a:picLocks noChangeAspect="1"/>
            </p:cNvPicPr>
            <p:nvPr/>
          </p:nvPicPr>
          <p:blipFill>
            <a:blip r:embed="rId7" cstate="hqprint">
              <a:extLst>
                <a:ext uri="{28A0092B-C50C-407E-A947-70E740481C1C}">
                  <a14:useLocalDpi xmlns:a14="http://schemas.microsoft.com/office/drawing/2010/main" val="0"/>
                </a:ext>
              </a:extLst>
            </a:blip>
            <a:stretch>
              <a:fillRect/>
            </a:stretch>
          </p:blipFill>
          <p:spPr>
            <a:xfrm>
              <a:off x="5519352" y="1102508"/>
              <a:ext cx="904924" cy="1047896"/>
            </a:xfrm>
            <a:prstGeom prst="rect">
              <a:avLst/>
            </a:prstGeom>
          </p:spPr>
        </p:pic>
        <p:sp>
          <p:nvSpPr>
            <p:cNvPr id="21" name="文本框 20">
              <a:extLst>
                <a:ext uri="{FF2B5EF4-FFF2-40B4-BE49-F238E27FC236}">
                  <a16:creationId xmlns:a16="http://schemas.microsoft.com/office/drawing/2014/main" id="{CA5CD456-62B2-4231-B0E4-684277F30A2A}"/>
                </a:ext>
              </a:extLst>
            </p:cNvPr>
            <p:cNvSpPr txBox="1"/>
            <p:nvPr/>
          </p:nvSpPr>
          <p:spPr>
            <a:xfrm>
              <a:off x="5406686" y="2196379"/>
              <a:ext cx="1138771" cy="49244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Calibri"/>
                  <a:ea typeface="+mn-ea"/>
                  <a:cs typeface="Calibri"/>
                  <a:sym typeface="Calibri"/>
                </a:rPr>
                <a:t>爬虫</a:t>
              </a:r>
            </a:p>
          </p:txBody>
        </p:sp>
      </p:grpSp>
      <p:cxnSp>
        <p:nvCxnSpPr>
          <p:cNvPr id="24" name="直接箭头连接符 23">
            <a:extLst>
              <a:ext uri="{FF2B5EF4-FFF2-40B4-BE49-F238E27FC236}">
                <a16:creationId xmlns:a16="http://schemas.microsoft.com/office/drawing/2014/main" id="{5251084B-C9B6-427F-8C53-6D89C1313EF9}"/>
              </a:ext>
            </a:extLst>
          </p:cNvPr>
          <p:cNvCxnSpPr>
            <a:cxnSpLocks/>
            <a:endCxn id="10" idx="1"/>
          </p:cNvCxnSpPr>
          <p:nvPr/>
        </p:nvCxnSpPr>
        <p:spPr>
          <a:xfrm>
            <a:off x="3864723" y="3108426"/>
            <a:ext cx="1346097" cy="0"/>
          </a:xfrm>
          <a:prstGeom prst="straightConnector1">
            <a:avLst/>
          </a:prstGeom>
          <a:noFill/>
          <a:ln w="50800" cap="flat">
            <a:solidFill>
              <a:schemeClr val="accent1"/>
            </a:solidFill>
            <a:prstDash val="solid"/>
            <a:round/>
            <a:tailEnd type="triangle"/>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7" name="文本框 26">
            <a:extLst>
              <a:ext uri="{FF2B5EF4-FFF2-40B4-BE49-F238E27FC236}">
                <a16:creationId xmlns:a16="http://schemas.microsoft.com/office/drawing/2014/main" id="{67D31074-D1D1-4272-8182-C98869F25077}"/>
              </a:ext>
            </a:extLst>
          </p:cNvPr>
          <p:cNvSpPr txBox="1"/>
          <p:nvPr/>
        </p:nvSpPr>
        <p:spPr>
          <a:xfrm>
            <a:off x="4023359" y="2584478"/>
            <a:ext cx="904924" cy="46166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ea typeface="+mn-ea"/>
                <a:cs typeface="Calibri"/>
                <a:sym typeface="Calibri"/>
              </a:rPr>
              <a:t>1.URL</a:t>
            </a:r>
            <a:endParaRPr kumimoji="0" lang="zh-CN" altLang="en-US" sz="18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cxnSp>
        <p:nvCxnSpPr>
          <p:cNvPr id="30" name="直接箭头连接符 29">
            <a:extLst>
              <a:ext uri="{FF2B5EF4-FFF2-40B4-BE49-F238E27FC236}">
                <a16:creationId xmlns:a16="http://schemas.microsoft.com/office/drawing/2014/main" id="{15D523C8-A775-428C-A32E-E851BA969916}"/>
              </a:ext>
            </a:extLst>
          </p:cNvPr>
          <p:cNvCxnSpPr>
            <a:cxnSpLocks/>
          </p:cNvCxnSpPr>
          <p:nvPr/>
        </p:nvCxnSpPr>
        <p:spPr>
          <a:xfrm>
            <a:off x="6935144" y="3108426"/>
            <a:ext cx="1346097" cy="0"/>
          </a:xfrm>
          <a:prstGeom prst="straightConnector1">
            <a:avLst/>
          </a:prstGeom>
          <a:noFill/>
          <a:ln w="50800" cap="flat">
            <a:solidFill>
              <a:schemeClr val="accent1"/>
            </a:solidFill>
            <a:prstDash val="solid"/>
            <a:round/>
            <a:tailEnd type="triangle"/>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1" name="文本框 30">
            <a:extLst>
              <a:ext uri="{FF2B5EF4-FFF2-40B4-BE49-F238E27FC236}">
                <a16:creationId xmlns:a16="http://schemas.microsoft.com/office/drawing/2014/main" id="{2541EDB9-203D-4552-8175-A9687EFF0D26}"/>
              </a:ext>
            </a:extLst>
          </p:cNvPr>
          <p:cNvSpPr txBox="1"/>
          <p:nvPr/>
        </p:nvSpPr>
        <p:spPr>
          <a:xfrm>
            <a:off x="7093780" y="2584478"/>
            <a:ext cx="904924" cy="46166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70C0"/>
                </a:solidFill>
                <a:effectLst/>
                <a:uLnTx/>
                <a:uFillTx/>
                <a:latin typeface="Calibri"/>
                <a:cs typeface="Calibri"/>
                <a:sym typeface="Calibri"/>
              </a:rPr>
              <a:t>2</a:t>
            </a:r>
            <a:r>
              <a:rPr kumimoji="0" lang="en-US" altLang="zh-CN" sz="1800" b="0" i="0" u="none" strike="noStrike" kern="1200" cap="none" spc="0" normalizeH="0" baseline="0" noProof="0" dirty="0">
                <a:ln>
                  <a:noFill/>
                </a:ln>
                <a:solidFill>
                  <a:srgbClr val="0070C0"/>
                </a:solidFill>
                <a:effectLst/>
                <a:uLnTx/>
                <a:uFillTx/>
                <a:latin typeface="Calibri"/>
                <a:ea typeface="+mn-ea"/>
                <a:cs typeface="Calibri"/>
                <a:sym typeface="Calibri"/>
              </a:rPr>
              <a:t>.URL</a:t>
            </a:r>
            <a:endParaRPr kumimoji="0" lang="zh-CN" altLang="en-US" sz="1800" b="0" i="0" u="none" strike="noStrike" kern="1200" cap="none" spc="0" normalizeH="0" baseline="0" noProof="0" dirty="0">
              <a:ln>
                <a:noFill/>
              </a:ln>
              <a:solidFill>
                <a:srgbClr val="0070C0"/>
              </a:solidFill>
              <a:effectLst/>
              <a:uLnTx/>
              <a:uFillTx/>
              <a:latin typeface="Calibri"/>
              <a:ea typeface="+mn-ea"/>
              <a:cs typeface="Calibri"/>
              <a:sym typeface="Calibri"/>
            </a:endParaRPr>
          </a:p>
        </p:txBody>
      </p:sp>
      <p:cxnSp>
        <p:nvCxnSpPr>
          <p:cNvPr id="32" name="直接箭头连接符 31">
            <a:extLst>
              <a:ext uri="{FF2B5EF4-FFF2-40B4-BE49-F238E27FC236}">
                <a16:creationId xmlns:a16="http://schemas.microsoft.com/office/drawing/2014/main" id="{8C9DFEC4-F319-4271-9137-19729BF8975F}"/>
              </a:ext>
            </a:extLst>
          </p:cNvPr>
          <p:cNvCxnSpPr>
            <a:cxnSpLocks/>
          </p:cNvCxnSpPr>
          <p:nvPr/>
        </p:nvCxnSpPr>
        <p:spPr>
          <a:xfrm>
            <a:off x="6933937" y="3434997"/>
            <a:ext cx="1346097" cy="0"/>
          </a:xfrm>
          <a:prstGeom prst="straightConnector1">
            <a:avLst/>
          </a:prstGeom>
          <a:noFill/>
          <a:ln w="50800" cap="flat">
            <a:solidFill>
              <a:schemeClr val="accent1"/>
            </a:solidFill>
            <a:prstDash val="solid"/>
            <a:round/>
            <a:headEnd type="triangle" w="med" len="med"/>
            <a:tailEnd type="none" w="med" len="med"/>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3" name="文本框 32">
            <a:extLst>
              <a:ext uri="{FF2B5EF4-FFF2-40B4-BE49-F238E27FC236}">
                <a16:creationId xmlns:a16="http://schemas.microsoft.com/office/drawing/2014/main" id="{A82F36C5-CEC0-41ED-90F7-B7695F8CB945}"/>
              </a:ext>
            </a:extLst>
          </p:cNvPr>
          <p:cNvSpPr txBox="1"/>
          <p:nvPr/>
        </p:nvSpPr>
        <p:spPr>
          <a:xfrm>
            <a:off x="6900940" y="3568527"/>
            <a:ext cx="1346096" cy="46166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70C0"/>
                </a:solidFill>
                <a:effectLst/>
                <a:uLnTx/>
                <a:uFillTx/>
                <a:latin typeface="Calibri"/>
                <a:ea typeface="+mn-ea"/>
                <a:cs typeface="Calibri"/>
                <a:sym typeface="Calibri"/>
              </a:rPr>
              <a:t>3.</a:t>
            </a:r>
            <a:r>
              <a:rPr kumimoji="0" lang="zh-CN" altLang="en-US" sz="1800" b="0" i="0" u="none" strike="noStrike" kern="1200" cap="none" spc="0" normalizeH="0" baseline="0" noProof="0" dirty="0">
                <a:ln>
                  <a:noFill/>
                </a:ln>
                <a:solidFill>
                  <a:srgbClr val="0070C0"/>
                </a:solidFill>
                <a:effectLst/>
                <a:uLnTx/>
                <a:uFillTx/>
                <a:latin typeface="Calibri"/>
                <a:ea typeface="+mn-ea"/>
                <a:cs typeface="Calibri"/>
                <a:sym typeface="Calibri"/>
              </a:rPr>
              <a:t>已入队</a:t>
            </a:r>
          </a:p>
        </p:txBody>
      </p:sp>
      <p:cxnSp>
        <p:nvCxnSpPr>
          <p:cNvPr id="34" name="直接箭头连接符 33">
            <a:extLst>
              <a:ext uri="{FF2B5EF4-FFF2-40B4-BE49-F238E27FC236}">
                <a16:creationId xmlns:a16="http://schemas.microsoft.com/office/drawing/2014/main" id="{BA8E9D65-8138-43EA-AFE4-6B3C180B950A}"/>
              </a:ext>
            </a:extLst>
          </p:cNvPr>
          <p:cNvCxnSpPr>
            <a:cxnSpLocks/>
          </p:cNvCxnSpPr>
          <p:nvPr/>
        </p:nvCxnSpPr>
        <p:spPr>
          <a:xfrm>
            <a:off x="6224746" y="4122523"/>
            <a:ext cx="0" cy="825558"/>
          </a:xfrm>
          <a:prstGeom prst="straightConnector1">
            <a:avLst/>
          </a:prstGeom>
          <a:noFill/>
          <a:ln w="50800" cap="flat">
            <a:solidFill>
              <a:schemeClr val="accent1"/>
            </a:solidFill>
            <a:prstDash val="solid"/>
            <a:round/>
            <a:tailEnd type="triangle"/>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7" name="文本框 36">
            <a:extLst>
              <a:ext uri="{FF2B5EF4-FFF2-40B4-BE49-F238E27FC236}">
                <a16:creationId xmlns:a16="http://schemas.microsoft.com/office/drawing/2014/main" id="{B5109A94-994F-482A-8F8A-0E37A38336FE}"/>
              </a:ext>
            </a:extLst>
          </p:cNvPr>
          <p:cNvSpPr txBox="1"/>
          <p:nvPr/>
        </p:nvSpPr>
        <p:spPr>
          <a:xfrm>
            <a:off x="6307794" y="4229339"/>
            <a:ext cx="1848684" cy="46166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70C0"/>
                </a:solidFill>
                <a:effectLst/>
                <a:uLnTx/>
                <a:uFillTx/>
                <a:latin typeface="Calibri"/>
                <a:cs typeface="Calibri"/>
                <a:sym typeface="Calibri"/>
              </a:rPr>
              <a:t>4</a:t>
            </a:r>
            <a:r>
              <a:rPr kumimoji="0" lang="en-US" altLang="zh-CN" sz="1800" b="0" i="0" u="none" strike="noStrike" kern="1200" cap="none" spc="0" normalizeH="0" baseline="0" noProof="0" dirty="0">
                <a:ln>
                  <a:noFill/>
                </a:ln>
                <a:solidFill>
                  <a:srgbClr val="0070C0"/>
                </a:solidFill>
                <a:effectLst/>
                <a:uLnTx/>
                <a:uFillTx/>
                <a:latin typeface="Calibri"/>
                <a:ea typeface="+mn-ea"/>
                <a:cs typeface="Calibri"/>
                <a:sym typeface="Calibri"/>
              </a:rPr>
              <a:t>.</a:t>
            </a:r>
            <a:r>
              <a:rPr kumimoji="0" lang="zh-CN" altLang="en-US" sz="1800" b="0" i="0" u="none" strike="noStrike" kern="1200" cap="none" spc="0" normalizeH="0" baseline="0" noProof="0" dirty="0">
                <a:ln>
                  <a:noFill/>
                </a:ln>
                <a:solidFill>
                  <a:srgbClr val="0070C0"/>
                </a:solidFill>
                <a:effectLst/>
                <a:uLnTx/>
                <a:uFillTx/>
                <a:latin typeface="Calibri"/>
                <a:ea typeface="+mn-ea"/>
                <a:cs typeface="Calibri"/>
                <a:sym typeface="Calibri"/>
              </a:rPr>
              <a:t>下载通知</a:t>
            </a:r>
          </a:p>
        </p:txBody>
      </p:sp>
      <p:cxnSp>
        <p:nvCxnSpPr>
          <p:cNvPr id="38" name="直接箭头连接符 37">
            <a:extLst>
              <a:ext uri="{FF2B5EF4-FFF2-40B4-BE49-F238E27FC236}">
                <a16:creationId xmlns:a16="http://schemas.microsoft.com/office/drawing/2014/main" id="{E0D9B5F2-3756-4BDF-97BC-BEE06CB42E16}"/>
              </a:ext>
            </a:extLst>
          </p:cNvPr>
          <p:cNvCxnSpPr>
            <a:cxnSpLocks/>
          </p:cNvCxnSpPr>
          <p:nvPr/>
        </p:nvCxnSpPr>
        <p:spPr>
          <a:xfrm>
            <a:off x="3743542" y="5298632"/>
            <a:ext cx="1611020" cy="0"/>
          </a:xfrm>
          <a:prstGeom prst="straightConnector1">
            <a:avLst/>
          </a:prstGeom>
          <a:noFill/>
          <a:ln w="50800" cap="flat">
            <a:solidFill>
              <a:schemeClr val="accent1"/>
            </a:solidFill>
            <a:prstDash val="solid"/>
            <a:round/>
            <a:headEnd type="triangle" w="med" len="med"/>
            <a:tailEnd type="none" w="med" len="med"/>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9" name="文本框 38">
            <a:extLst>
              <a:ext uri="{FF2B5EF4-FFF2-40B4-BE49-F238E27FC236}">
                <a16:creationId xmlns:a16="http://schemas.microsoft.com/office/drawing/2014/main" id="{6BD2844E-8868-4B1A-AAAD-2DA5350E65E4}"/>
              </a:ext>
            </a:extLst>
          </p:cNvPr>
          <p:cNvSpPr txBox="1"/>
          <p:nvPr/>
        </p:nvSpPr>
        <p:spPr>
          <a:xfrm>
            <a:off x="3896477" y="4796286"/>
            <a:ext cx="1682555" cy="46166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70C0"/>
                </a:solidFill>
                <a:effectLst/>
                <a:uLnTx/>
                <a:uFillTx/>
                <a:latin typeface="Calibri"/>
                <a:cs typeface="Calibri"/>
                <a:sym typeface="Calibri"/>
              </a:rPr>
              <a:t>5</a:t>
            </a:r>
            <a:r>
              <a:rPr kumimoji="0" lang="en-US" altLang="zh-CN" sz="1800" b="0" i="0" u="none" strike="noStrike" kern="1200" cap="none" spc="0" normalizeH="0" baseline="0" noProof="0" dirty="0">
                <a:ln>
                  <a:noFill/>
                </a:ln>
                <a:solidFill>
                  <a:srgbClr val="0070C0"/>
                </a:solidFill>
                <a:effectLst/>
                <a:uLnTx/>
                <a:uFillTx/>
                <a:latin typeface="Calibri"/>
                <a:ea typeface="+mn-ea"/>
                <a:cs typeface="Calibri"/>
                <a:sym typeface="Calibri"/>
              </a:rPr>
              <a:t>.</a:t>
            </a:r>
            <a:r>
              <a:rPr kumimoji="0" lang="zh-CN" altLang="en-US" sz="1800" b="0" i="0" u="none" strike="noStrike" kern="1200" cap="none" spc="0" normalizeH="0" baseline="0" noProof="0" dirty="0">
                <a:ln>
                  <a:noFill/>
                </a:ln>
                <a:solidFill>
                  <a:srgbClr val="0070C0"/>
                </a:solidFill>
                <a:effectLst/>
                <a:uLnTx/>
                <a:uFillTx/>
                <a:latin typeface="Calibri"/>
                <a:ea typeface="+mn-ea"/>
                <a:cs typeface="Calibri"/>
                <a:sym typeface="Calibri"/>
              </a:rPr>
              <a:t>下载</a:t>
            </a:r>
            <a:r>
              <a:rPr kumimoji="0" lang="zh-CN" altLang="en-US" sz="1800" b="0" i="0" u="none" strike="noStrike" kern="1200" cap="none" spc="0" normalizeH="0" baseline="0" noProof="0" dirty="0">
                <a:ln>
                  <a:noFill/>
                </a:ln>
                <a:solidFill>
                  <a:srgbClr val="0070C0"/>
                </a:solidFill>
                <a:effectLst/>
                <a:uLnTx/>
                <a:uFillTx/>
                <a:latin typeface="Calibri"/>
                <a:cs typeface="Calibri"/>
                <a:sym typeface="Calibri"/>
              </a:rPr>
              <a:t>请求</a:t>
            </a:r>
          </a:p>
        </p:txBody>
      </p:sp>
      <p:cxnSp>
        <p:nvCxnSpPr>
          <p:cNvPr id="40" name="直接箭头连接符 39">
            <a:extLst>
              <a:ext uri="{FF2B5EF4-FFF2-40B4-BE49-F238E27FC236}">
                <a16:creationId xmlns:a16="http://schemas.microsoft.com/office/drawing/2014/main" id="{D7E281A7-841A-4BD1-957C-4A32D803288C}"/>
              </a:ext>
            </a:extLst>
          </p:cNvPr>
          <p:cNvCxnSpPr>
            <a:cxnSpLocks/>
          </p:cNvCxnSpPr>
          <p:nvPr/>
        </p:nvCxnSpPr>
        <p:spPr>
          <a:xfrm>
            <a:off x="3743542" y="5720998"/>
            <a:ext cx="1660172" cy="0"/>
          </a:xfrm>
          <a:prstGeom prst="straightConnector1">
            <a:avLst/>
          </a:prstGeom>
          <a:noFill/>
          <a:ln w="50800" cap="flat">
            <a:solidFill>
              <a:schemeClr val="accent1"/>
            </a:solidFill>
            <a:prstDash val="solid"/>
            <a:round/>
            <a:tailEnd type="triangle"/>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1" name="文本框 40">
            <a:extLst>
              <a:ext uri="{FF2B5EF4-FFF2-40B4-BE49-F238E27FC236}">
                <a16:creationId xmlns:a16="http://schemas.microsoft.com/office/drawing/2014/main" id="{199F80C3-1848-4A0B-A7AF-D1A0D7EC0669}"/>
              </a:ext>
            </a:extLst>
          </p:cNvPr>
          <p:cNvSpPr txBox="1"/>
          <p:nvPr/>
        </p:nvSpPr>
        <p:spPr>
          <a:xfrm>
            <a:off x="3842054" y="5739274"/>
            <a:ext cx="1637456" cy="46166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70C0"/>
                </a:solidFill>
                <a:effectLst/>
                <a:uLnTx/>
                <a:uFillTx/>
                <a:latin typeface="Calibri"/>
                <a:ea typeface="+mn-ea"/>
                <a:cs typeface="Calibri"/>
                <a:sym typeface="Calibri"/>
              </a:rPr>
              <a:t>6.</a:t>
            </a:r>
            <a:r>
              <a:rPr kumimoji="0" lang="zh-CN" altLang="en-US" sz="1800" b="0" i="0" u="none" strike="noStrike" kern="1200" cap="none" spc="0" normalizeH="0" baseline="0" noProof="0" dirty="0">
                <a:ln>
                  <a:noFill/>
                </a:ln>
                <a:solidFill>
                  <a:srgbClr val="0070C0"/>
                </a:solidFill>
                <a:effectLst/>
                <a:uLnTx/>
                <a:uFillTx/>
                <a:latin typeface="Calibri"/>
                <a:cs typeface="Calibri"/>
                <a:sym typeface="Calibri"/>
              </a:rPr>
              <a:t>网页内容</a:t>
            </a:r>
          </a:p>
        </p:txBody>
      </p:sp>
      <p:cxnSp>
        <p:nvCxnSpPr>
          <p:cNvPr id="44" name="直接箭头连接符 43">
            <a:extLst>
              <a:ext uri="{FF2B5EF4-FFF2-40B4-BE49-F238E27FC236}">
                <a16:creationId xmlns:a16="http://schemas.microsoft.com/office/drawing/2014/main" id="{F1B576A4-3A22-4BAC-A55A-9B3A35EF2650}"/>
              </a:ext>
            </a:extLst>
          </p:cNvPr>
          <p:cNvCxnSpPr>
            <a:cxnSpLocks/>
          </p:cNvCxnSpPr>
          <p:nvPr/>
        </p:nvCxnSpPr>
        <p:spPr>
          <a:xfrm>
            <a:off x="5754483" y="4116845"/>
            <a:ext cx="0" cy="825558"/>
          </a:xfrm>
          <a:prstGeom prst="straightConnector1">
            <a:avLst/>
          </a:prstGeom>
          <a:noFill/>
          <a:ln w="50800" cap="flat">
            <a:solidFill>
              <a:schemeClr val="accent1"/>
            </a:solidFill>
            <a:prstDash val="solid"/>
            <a:round/>
            <a:headEnd type="triangle" w="med" len="med"/>
            <a:tailEnd type="none" w="med" len="med"/>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5" name="文本框 44">
            <a:extLst>
              <a:ext uri="{FF2B5EF4-FFF2-40B4-BE49-F238E27FC236}">
                <a16:creationId xmlns:a16="http://schemas.microsoft.com/office/drawing/2014/main" id="{530B3033-6E6B-4019-9DFA-C047572A4E1E}"/>
              </a:ext>
            </a:extLst>
          </p:cNvPr>
          <p:cNvSpPr txBox="1"/>
          <p:nvPr/>
        </p:nvSpPr>
        <p:spPr>
          <a:xfrm>
            <a:off x="4381037" y="4236981"/>
            <a:ext cx="1848684" cy="46166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70C0"/>
                </a:solidFill>
                <a:effectLst/>
                <a:uLnTx/>
                <a:uFillTx/>
                <a:latin typeface="Calibri"/>
                <a:ea typeface="+mn-ea"/>
                <a:cs typeface="Calibri"/>
                <a:sym typeface="Calibri"/>
              </a:rPr>
              <a:t>7.</a:t>
            </a:r>
            <a:r>
              <a:rPr kumimoji="0" lang="zh-CN" altLang="en-US" sz="1800" b="0" i="0" u="none" strike="noStrike" kern="1200" cap="none" spc="0" normalizeH="0" baseline="0" noProof="0" dirty="0">
                <a:ln>
                  <a:noFill/>
                </a:ln>
                <a:solidFill>
                  <a:srgbClr val="0070C0"/>
                </a:solidFill>
                <a:effectLst/>
                <a:uLnTx/>
                <a:uFillTx/>
                <a:latin typeface="Calibri"/>
                <a:ea typeface="+mn-ea"/>
                <a:cs typeface="Calibri"/>
                <a:sym typeface="Calibri"/>
              </a:rPr>
              <a:t>下载完成</a:t>
            </a:r>
          </a:p>
        </p:txBody>
      </p:sp>
      <p:sp>
        <p:nvSpPr>
          <p:cNvPr id="46" name="文本框 45">
            <a:extLst>
              <a:ext uri="{FF2B5EF4-FFF2-40B4-BE49-F238E27FC236}">
                <a16:creationId xmlns:a16="http://schemas.microsoft.com/office/drawing/2014/main" id="{CC0F80CD-6A6D-433E-BACC-6D4C80CAA0A2}"/>
              </a:ext>
            </a:extLst>
          </p:cNvPr>
          <p:cNvSpPr txBox="1"/>
          <p:nvPr/>
        </p:nvSpPr>
        <p:spPr>
          <a:xfrm>
            <a:off x="3842054" y="3479171"/>
            <a:ext cx="1609135" cy="46166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70C0"/>
                </a:solidFill>
                <a:effectLst/>
                <a:uLnTx/>
                <a:uFillTx/>
                <a:latin typeface="Calibri"/>
                <a:ea typeface="+mn-ea"/>
                <a:cs typeface="Calibri"/>
                <a:sym typeface="Calibri"/>
              </a:rPr>
              <a:t>8</a:t>
            </a:r>
            <a:r>
              <a:rPr kumimoji="0" lang="zh-CN" altLang="en-US" sz="1800" b="0" i="0" u="none" strike="noStrike" kern="1200" cap="none" spc="0" normalizeH="0" baseline="0" noProof="0" dirty="0">
                <a:ln>
                  <a:noFill/>
                </a:ln>
                <a:solidFill>
                  <a:srgbClr val="0070C0"/>
                </a:solidFill>
                <a:effectLst/>
                <a:uLnTx/>
                <a:uFillTx/>
                <a:latin typeface="Calibri"/>
                <a:ea typeface="+mn-ea"/>
                <a:cs typeface="Calibri"/>
                <a:sym typeface="Calibri"/>
              </a:rPr>
              <a:t>解析数据</a:t>
            </a:r>
          </a:p>
        </p:txBody>
      </p:sp>
      <p:cxnSp>
        <p:nvCxnSpPr>
          <p:cNvPr id="47" name="直接箭头连接符 46">
            <a:extLst>
              <a:ext uri="{FF2B5EF4-FFF2-40B4-BE49-F238E27FC236}">
                <a16:creationId xmlns:a16="http://schemas.microsoft.com/office/drawing/2014/main" id="{F8334FD0-0434-4B2A-B933-7AA76873C5AE}"/>
              </a:ext>
            </a:extLst>
          </p:cNvPr>
          <p:cNvCxnSpPr>
            <a:cxnSpLocks/>
          </p:cNvCxnSpPr>
          <p:nvPr/>
        </p:nvCxnSpPr>
        <p:spPr>
          <a:xfrm>
            <a:off x="3844468" y="3389277"/>
            <a:ext cx="1346097" cy="0"/>
          </a:xfrm>
          <a:prstGeom prst="straightConnector1">
            <a:avLst/>
          </a:prstGeom>
          <a:noFill/>
          <a:ln w="50800" cap="flat">
            <a:solidFill>
              <a:schemeClr val="accent1"/>
            </a:solidFill>
            <a:prstDash val="solid"/>
            <a:round/>
            <a:headEnd type="triangle" w="med" len="med"/>
            <a:tailEnd type="none" w="med" len="med"/>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grpSp>
        <p:nvGrpSpPr>
          <p:cNvPr id="49" name="组合 48">
            <a:extLst>
              <a:ext uri="{FF2B5EF4-FFF2-40B4-BE49-F238E27FC236}">
                <a16:creationId xmlns:a16="http://schemas.microsoft.com/office/drawing/2014/main" id="{C2E8445E-E544-4427-9BBB-92F97533607A}"/>
              </a:ext>
            </a:extLst>
          </p:cNvPr>
          <p:cNvGrpSpPr/>
          <p:nvPr/>
        </p:nvGrpSpPr>
        <p:grpSpPr>
          <a:xfrm>
            <a:off x="8214039" y="569336"/>
            <a:ext cx="1678106" cy="1615193"/>
            <a:chOff x="8214039" y="476845"/>
            <a:chExt cx="1678106" cy="1615193"/>
          </a:xfrm>
        </p:grpSpPr>
        <p:sp>
          <p:nvSpPr>
            <p:cNvPr id="50" name="文本框 49">
              <a:extLst>
                <a:ext uri="{FF2B5EF4-FFF2-40B4-BE49-F238E27FC236}">
                  <a16:creationId xmlns:a16="http://schemas.microsoft.com/office/drawing/2014/main" id="{C0A4BAF9-08DA-4F57-B0A3-A858CDDA9774}"/>
                </a:ext>
              </a:extLst>
            </p:cNvPr>
            <p:cNvSpPr txBox="1"/>
            <p:nvPr/>
          </p:nvSpPr>
          <p:spPr>
            <a:xfrm>
              <a:off x="8214039" y="476845"/>
              <a:ext cx="1678106" cy="49244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Calibri"/>
                  <a:ea typeface="+mn-ea"/>
                  <a:cs typeface="Calibri"/>
                  <a:sym typeface="Calibri"/>
                </a:rPr>
                <a:t>数据库</a:t>
              </a:r>
              <a:r>
                <a:rPr kumimoji="0" lang="en-US" altLang="zh-CN" sz="2000" b="1" i="0" u="none" strike="noStrike" kern="1200" cap="none" spc="0" normalizeH="0" baseline="0" noProof="0" dirty="0">
                  <a:ln>
                    <a:noFill/>
                  </a:ln>
                  <a:solidFill>
                    <a:srgbClr val="000000"/>
                  </a:solidFill>
                  <a:effectLst/>
                  <a:uLnTx/>
                  <a:uFillTx/>
                  <a:latin typeface="Calibri"/>
                  <a:ea typeface="+mn-ea"/>
                  <a:cs typeface="Calibri"/>
                  <a:sym typeface="Calibri"/>
                </a:rPr>
                <a:t>/</a:t>
              </a:r>
              <a:r>
                <a:rPr kumimoji="0" lang="zh-CN" altLang="en-US" sz="2000" b="1" i="0" u="none" strike="noStrike" kern="1200" cap="none" spc="0" normalizeH="0" baseline="0" noProof="0" dirty="0">
                  <a:ln>
                    <a:noFill/>
                  </a:ln>
                  <a:solidFill>
                    <a:srgbClr val="000000"/>
                  </a:solidFill>
                  <a:effectLst/>
                  <a:uLnTx/>
                  <a:uFillTx/>
                  <a:latin typeface="Calibri"/>
                  <a:ea typeface="+mn-ea"/>
                  <a:cs typeface="Calibri"/>
                  <a:sym typeface="Calibri"/>
                </a:rPr>
                <a:t>文件</a:t>
              </a:r>
            </a:p>
          </p:txBody>
        </p:sp>
        <p:pic>
          <p:nvPicPr>
            <p:cNvPr id="43" name="图片 42">
              <a:extLst>
                <a:ext uri="{FF2B5EF4-FFF2-40B4-BE49-F238E27FC236}">
                  <a16:creationId xmlns:a16="http://schemas.microsoft.com/office/drawing/2014/main" id="{9E9129FB-38C1-4A75-9C8D-0D3F70668F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14040" y="888318"/>
              <a:ext cx="1200552" cy="1203720"/>
            </a:xfrm>
            <a:prstGeom prst="rect">
              <a:avLst/>
            </a:prstGeom>
          </p:spPr>
        </p:pic>
      </p:grpSp>
      <p:grpSp>
        <p:nvGrpSpPr>
          <p:cNvPr id="48" name="组合 47">
            <a:extLst>
              <a:ext uri="{FF2B5EF4-FFF2-40B4-BE49-F238E27FC236}">
                <a16:creationId xmlns:a16="http://schemas.microsoft.com/office/drawing/2014/main" id="{E6504D52-FD68-45C5-B76A-0A3243B2070E}"/>
              </a:ext>
            </a:extLst>
          </p:cNvPr>
          <p:cNvGrpSpPr/>
          <p:nvPr/>
        </p:nvGrpSpPr>
        <p:grpSpPr>
          <a:xfrm>
            <a:off x="5350983" y="664951"/>
            <a:ext cx="1215342" cy="1449940"/>
            <a:chOff x="1151913" y="642098"/>
            <a:chExt cx="1215342" cy="1449940"/>
          </a:xfrm>
        </p:grpSpPr>
        <p:sp>
          <p:nvSpPr>
            <p:cNvPr id="53" name="文本框 52">
              <a:extLst>
                <a:ext uri="{FF2B5EF4-FFF2-40B4-BE49-F238E27FC236}">
                  <a16:creationId xmlns:a16="http://schemas.microsoft.com/office/drawing/2014/main" id="{A79C7440-C624-418F-84E1-DE882FC00345}"/>
                </a:ext>
              </a:extLst>
            </p:cNvPr>
            <p:cNvSpPr txBox="1"/>
            <p:nvPr/>
          </p:nvSpPr>
          <p:spPr>
            <a:xfrm>
              <a:off x="1151913" y="642098"/>
              <a:ext cx="1215342" cy="49244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000000"/>
                  </a:solidFill>
                  <a:effectLst/>
                  <a:uLnTx/>
                  <a:uFillTx/>
                  <a:latin typeface="Calibri"/>
                  <a:cs typeface="Calibri"/>
                  <a:sym typeface="Calibri"/>
                </a:rPr>
                <a:t>项目管道</a:t>
              </a:r>
              <a:endParaRPr kumimoji="0" lang="zh-CN" altLang="en-US" sz="2000" b="1" i="0" u="none" strike="noStrike" kern="1200" cap="none" spc="0" normalizeH="0" baseline="0" noProof="0" dirty="0">
                <a:ln>
                  <a:noFill/>
                </a:ln>
                <a:solidFill>
                  <a:srgbClr val="000000"/>
                </a:solidFill>
                <a:effectLst/>
                <a:uLnTx/>
                <a:uFillTx/>
                <a:latin typeface="Calibri"/>
                <a:ea typeface="+mn-ea"/>
                <a:cs typeface="Calibri"/>
                <a:sym typeface="Calibri"/>
              </a:endParaRPr>
            </a:p>
          </p:txBody>
        </p:sp>
        <p:pic>
          <p:nvPicPr>
            <p:cNvPr id="1030" name="Picture 6" descr="https://timgsa.baidu.com/timg?image&amp;quality=80&amp;size=b9999_10000&amp;sec=1557988886150&amp;di=15dcd26b0b602ef06ab98758c52d443d&amp;imgtype=0&amp;src=http%3A%2F%2Fpic.51yuansu.com%2Fpic2%2Fcover%2F00%2F31%2F66%2F5810c37e8a83f_610.jpg">
              <a:extLst>
                <a:ext uri="{FF2B5EF4-FFF2-40B4-BE49-F238E27FC236}">
                  <a16:creationId xmlns:a16="http://schemas.microsoft.com/office/drawing/2014/main" id="{4FA56DAC-DFD5-41E4-B1B3-B3A3A9608A06}"/>
                </a:ext>
              </a:extLst>
            </p:cNvPr>
            <p:cNvPicPr>
              <a:picLocks noChangeAspect="1" noChangeArrowheads="1"/>
            </p:cNvPicPr>
            <p:nvPr/>
          </p:nvPicPr>
          <p:blipFill rotWithShape="1">
            <a:blip r:embed="rId9" cstate="hqprint">
              <a:extLst>
                <a:ext uri="{28A0092B-C50C-407E-A947-70E740481C1C}">
                  <a14:useLocalDpi xmlns:a14="http://schemas.microsoft.com/office/drawing/2010/main" val="0"/>
                </a:ext>
              </a:extLst>
            </a:blip>
            <a:srcRect t="6848" b="5447"/>
            <a:stretch/>
          </p:blipFill>
          <p:spPr bwMode="auto">
            <a:xfrm>
              <a:off x="1157724" y="1036319"/>
              <a:ext cx="1203720" cy="1055719"/>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6" name="直接箭头连接符 55">
            <a:extLst>
              <a:ext uri="{FF2B5EF4-FFF2-40B4-BE49-F238E27FC236}">
                <a16:creationId xmlns:a16="http://schemas.microsoft.com/office/drawing/2014/main" id="{0277439A-732B-4F13-8432-E4FD86F788B4}"/>
              </a:ext>
            </a:extLst>
          </p:cNvPr>
          <p:cNvCxnSpPr>
            <a:cxnSpLocks/>
          </p:cNvCxnSpPr>
          <p:nvPr/>
        </p:nvCxnSpPr>
        <p:spPr>
          <a:xfrm>
            <a:off x="3289197" y="1565251"/>
            <a:ext cx="1898954" cy="0"/>
          </a:xfrm>
          <a:prstGeom prst="straightConnector1">
            <a:avLst/>
          </a:prstGeom>
          <a:noFill/>
          <a:ln w="50800" cap="flat">
            <a:solidFill>
              <a:schemeClr val="accent1"/>
            </a:solidFill>
            <a:prstDash val="solid"/>
            <a:round/>
            <a:tailEnd type="triangle"/>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57" name="直接箭头连接符 56">
            <a:extLst>
              <a:ext uri="{FF2B5EF4-FFF2-40B4-BE49-F238E27FC236}">
                <a16:creationId xmlns:a16="http://schemas.microsoft.com/office/drawing/2014/main" id="{D3A26106-AE30-457E-9006-6FB77752967C}"/>
              </a:ext>
            </a:extLst>
          </p:cNvPr>
          <p:cNvCxnSpPr>
            <a:cxnSpLocks/>
          </p:cNvCxnSpPr>
          <p:nvPr/>
        </p:nvCxnSpPr>
        <p:spPr>
          <a:xfrm>
            <a:off x="3289197" y="1537785"/>
            <a:ext cx="0" cy="825558"/>
          </a:xfrm>
          <a:prstGeom prst="straightConnector1">
            <a:avLst/>
          </a:prstGeom>
          <a:noFill/>
          <a:ln w="50800" cap="flat">
            <a:solidFill>
              <a:schemeClr val="accent1"/>
            </a:solidFill>
            <a:prstDash val="solid"/>
            <a:round/>
            <a:headEnd type="none" w="med" len="med"/>
            <a:tailEnd type="none" w="med" len="med"/>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60" name="文本框 59">
            <a:extLst>
              <a:ext uri="{FF2B5EF4-FFF2-40B4-BE49-F238E27FC236}">
                <a16:creationId xmlns:a16="http://schemas.microsoft.com/office/drawing/2014/main" id="{5EE025F2-2D37-41B1-9082-C7CF9ABEA581}"/>
              </a:ext>
            </a:extLst>
          </p:cNvPr>
          <p:cNvSpPr txBox="1"/>
          <p:nvPr/>
        </p:nvSpPr>
        <p:spPr>
          <a:xfrm>
            <a:off x="3543258" y="1077155"/>
            <a:ext cx="1455462" cy="46166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70C0"/>
                </a:solidFill>
                <a:effectLst/>
                <a:uLnTx/>
                <a:uFillTx/>
                <a:latin typeface="Calibri"/>
                <a:cs typeface="Calibri"/>
                <a:sym typeface="Calibri"/>
              </a:rPr>
              <a:t>9</a:t>
            </a:r>
            <a:r>
              <a:rPr kumimoji="0" lang="en-US" altLang="zh-CN" sz="1800" b="0" i="0" u="none" strike="noStrike" kern="1200" cap="none" spc="0" normalizeH="0" baseline="0" noProof="0" dirty="0">
                <a:ln>
                  <a:noFill/>
                </a:ln>
                <a:solidFill>
                  <a:srgbClr val="0070C0"/>
                </a:solidFill>
                <a:effectLst/>
                <a:uLnTx/>
                <a:uFillTx/>
                <a:latin typeface="Calibri"/>
                <a:ea typeface="+mn-ea"/>
                <a:cs typeface="Calibri"/>
                <a:sym typeface="Calibri"/>
              </a:rPr>
              <a:t>.</a:t>
            </a:r>
            <a:r>
              <a:rPr kumimoji="0" lang="en-US" altLang="zh-CN" sz="1800" b="0" i="0" u="none" strike="noStrike" kern="1200" cap="none" spc="0" normalizeH="0" baseline="0" noProof="0" dirty="0">
                <a:ln>
                  <a:noFill/>
                </a:ln>
                <a:solidFill>
                  <a:srgbClr val="0070C0"/>
                </a:solidFill>
                <a:effectLst/>
                <a:uLnTx/>
                <a:uFillTx/>
                <a:latin typeface="Calibri"/>
                <a:cs typeface="Calibri"/>
              </a:rPr>
              <a:t> item</a:t>
            </a:r>
            <a:r>
              <a:rPr kumimoji="0" lang="zh-CN" altLang="en-US" sz="1800" b="0" i="0" u="none" strike="noStrike" kern="1200" cap="none" spc="0" normalizeH="0" baseline="0" noProof="0" dirty="0">
                <a:ln>
                  <a:noFill/>
                </a:ln>
                <a:solidFill>
                  <a:srgbClr val="0070C0"/>
                </a:solidFill>
                <a:effectLst/>
                <a:uLnTx/>
                <a:uFillTx/>
                <a:latin typeface="Calibri"/>
                <a:ea typeface="+mn-ea"/>
                <a:cs typeface="Calibri"/>
                <a:sym typeface="Calibri"/>
              </a:rPr>
              <a:t>数据</a:t>
            </a:r>
          </a:p>
        </p:txBody>
      </p:sp>
      <p:cxnSp>
        <p:nvCxnSpPr>
          <p:cNvPr id="51" name="直接箭头连接符 50">
            <a:extLst>
              <a:ext uri="{FF2B5EF4-FFF2-40B4-BE49-F238E27FC236}">
                <a16:creationId xmlns:a16="http://schemas.microsoft.com/office/drawing/2014/main" id="{077B1401-4608-4699-B3F4-A08D6BD470AC}"/>
              </a:ext>
            </a:extLst>
          </p:cNvPr>
          <p:cNvCxnSpPr>
            <a:cxnSpLocks/>
          </p:cNvCxnSpPr>
          <p:nvPr/>
        </p:nvCxnSpPr>
        <p:spPr>
          <a:xfrm>
            <a:off x="6811243" y="1565251"/>
            <a:ext cx="1346097" cy="0"/>
          </a:xfrm>
          <a:prstGeom prst="straightConnector1">
            <a:avLst/>
          </a:prstGeom>
          <a:noFill/>
          <a:ln w="50800" cap="flat">
            <a:solidFill>
              <a:schemeClr val="accent1"/>
            </a:solidFill>
            <a:prstDash val="solid"/>
            <a:round/>
            <a:tailEnd type="triangle"/>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2" name="文本框 51">
            <a:extLst>
              <a:ext uri="{FF2B5EF4-FFF2-40B4-BE49-F238E27FC236}">
                <a16:creationId xmlns:a16="http://schemas.microsoft.com/office/drawing/2014/main" id="{42F80FBC-864F-4F95-9A0E-5D0D6698EE06}"/>
              </a:ext>
            </a:extLst>
          </p:cNvPr>
          <p:cNvSpPr txBox="1"/>
          <p:nvPr/>
        </p:nvSpPr>
        <p:spPr>
          <a:xfrm>
            <a:off x="6696795" y="1058471"/>
            <a:ext cx="1455462" cy="461663"/>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r>
              <a:rPr lang="en-US" altLang="zh-CN" dirty="0">
                <a:solidFill>
                  <a:srgbClr val="0070C0"/>
                </a:solidFill>
                <a:latin typeface="Calibri"/>
                <a:ea typeface="+mn-ea"/>
                <a:cs typeface="Calibri"/>
                <a:sym typeface="Calibri"/>
              </a:rPr>
              <a:t>10</a:t>
            </a:r>
            <a:r>
              <a:rPr kumimoji="0" lang="en-US" altLang="zh-CN" sz="1800" b="0" i="0" u="none" strike="noStrike" kern="1200" cap="none" spc="0" normalizeH="0" baseline="0" noProof="0" dirty="0">
                <a:ln>
                  <a:noFill/>
                </a:ln>
                <a:solidFill>
                  <a:srgbClr val="0070C0"/>
                </a:solidFill>
                <a:effectLst/>
                <a:uLnTx/>
                <a:uFillTx/>
                <a:latin typeface="Calibri"/>
                <a:ea typeface="+mn-ea"/>
                <a:cs typeface="Calibri"/>
                <a:sym typeface="Calibri"/>
              </a:rPr>
              <a:t>.</a:t>
            </a:r>
            <a:r>
              <a:rPr kumimoji="0" lang="en-US" altLang="zh-CN" sz="1800" b="0" i="0" u="none" strike="noStrike" kern="1200" cap="none" spc="0" normalizeH="0" baseline="0" noProof="0" dirty="0">
                <a:ln>
                  <a:noFill/>
                </a:ln>
                <a:solidFill>
                  <a:srgbClr val="0070C0"/>
                </a:solidFill>
                <a:effectLst/>
                <a:uLnTx/>
                <a:uFillTx/>
                <a:latin typeface="Calibri"/>
                <a:cs typeface="Calibri"/>
              </a:rPr>
              <a:t> </a:t>
            </a:r>
            <a:r>
              <a:rPr lang="zh-CN" altLang="en-US" dirty="0">
                <a:solidFill>
                  <a:srgbClr val="0070C0"/>
                </a:solidFill>
                <a:latin typeface="Calibri"/>
                <a:cs typeface="Calibri"/>
              </a:rPr>
              <a:t>保存</a:t>
            </a:r>
            <a:r>
              <a:rPr kumimoji="0" lang="zh-CN" altLang="en-US" sz="1800" b="0" i="0" u="none" strike="noStrike" kern="1200" cap="none" spc="0" normalizeH="0" baseline="0" noProof="0" dirty="0">
                <a:ln>
                  <a:noFill/>
                </a:ln>
                <a:solidFill>
                  <a:srgbClr val="0070C0"/>
                </a:solidFill>
                <a:effectLst/>
                <a:uLnTx/>
                <a:uFillTx/>
                <a:latin typeface="Calibri"/>
                <a:ea typeface="+mn-ea"/>
                <a:cs typeface="Calibri"/>
                <a:sym typeface="Calibri"/>
              </a:rPr>
              <a:t>数据</a:t>
            </a:r>
          </a:p>
        </p:txBody>
      </p:sp>
      <p:cxnSp>
        <p:nvCxnSpPr>
          <p:cNvPr id="55" name="直接箭头连接符 54">
            <a:extLst>
              <a:ext uri="{FF2B5EF4-FFF2-40B4-BE49-F238E27FC236}">
                <a16:creationId xmlns:a16="http://schemas.microsoft.com/office/drawing/2014/main" id="{83A289D4-4A8A-475A-B364-930B8557E940}"/>
              </a:ext>
            </a:extLst>
          </p:cNvPr>
          <p:cNvCxnSpPr>
            <a:cxnSpLocks/>
          </p:cNvCxnSpPr>
          <p:nvPr/>
        </p:nvCxnSpPr>
        <p:spPr>
          <a:xfrm>
            <a:off x="5982371" y="1784882"/>
            <a:ext cx="0" cy="825558"/>
          </a:xfrm>
          <a:prstGeom prst="straightConnector1">
            <a:avLst/>
          </a:prstGeom>
          <a:noFill/>
          <a:ln w="50800" cap="flat">
            <a:solidFill>
              <a:schemeClr val="accent1"/>
            </a:solidFill>
            <a:prstDash val="solid"/>
            <a:round/>
            <a:tailEnd type="triangle"/>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58" name="文本框 57">
            <a:extLst>
              <a:ext uri="{FF2B5EF4-FFF2-40B4-BE49-F238E27FC236}">
                <a16:creationId xmlns:a16="http://schemas.microsoft.com/office/drawing/2014/main" id="{BDDCC2E5-1D38-469B-AD1A-F73E4BF268C2}"/>
              </a:ext>
            </a:extLst>
          </p:cNvPr>
          <p:cNvSpPr txBox="1"/>
          <p:nvPr/>
        </p:nvSpPr>
        <p:spPr>
          <a:xfrm>
            <a:off x="6065423" y="1954335"/>
            <a:ext cx="1371397" cy="73866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70C0"/>
                </a:solidFill>
                <a:effectLst/>
                <a:uLnTx/>
                <a:uFillTx/>
                <a:latin typeface="Calibri"/>
                <a:cs typeface="Calibri"/>
                <a:sym typeface="Calibri"/>
              </a:rPr>
              <a:t>11</a:t>
            </a:r>
            <a:r>
              <a:rPr kumimoji="0" lang="en-US" altLang="zh-CN" sz="1800" b="0" i="0" u="none" strike="noStrike" kern="1200" cap="none" spc="0" normalizeH="0" baseline="0" noProof="0" dirty="0">
                <a:ln>
                  <a:noFill/>
                </a:ln>
                <a:solidFill>
                  <a:srgbClr val="0070C0"/>
                </a:solidFill>
                <a:effectLst/>
                <a:uLnTx/>
                <a:uFillTx/>
                <a:latin typeface="Calibri"/>
                <a:ea typeface="+mn-ea"/>
                <a:cs typeface="Calibri"/>
                <a:sym typeface="Calibri"/>
              </a:rPr>
              <a:t>.</a:t>
            </a:r>
            <a:r>
              <a:rPr lang="zh-CN" altLang="en-US" dirty="0">
                <a:solidFill>
                  <a:srgbClr val="0070C0"/>
                </a:solidFill>
                <a:latin typeface="Calibri"/>
                <a:cs typeface="Calibri"/>
                <a:sym typeface="Calibri"/>
              </a:rPr>
              <a:t>提取下一个</a:t>
            </a:r>
            <a:r>
              <a:rPr lang="en-US" altLang="zh-CN" dirty="0">
                <a:solidFill>
                  <a:srgbClr val="0070C0"/>
                </a:solidFill>
                <a:latin typeface="Calibri"/>
                <a:cs typeface="Calibri"/>
                <a:sym typeface="Calibri"/>
              </a:rPr>
              <a:t>URL</a:t>
            </a:r>
            <a:endParaRPr kumimoji="0" lang="zh-CN" altLang="en-US" sz="1800" b="0" i="0" u="none" strike="noStrike" kern="1200" cap="none" spc="0" normalizeH="0" baseline="0" noProof="0" dirty="0">
              <a:ln>
                <a:noFill/>
              </a:ln>
              <a:solidFill>
                <a:srgbClr val="0070C0"/>
              </a:solidFill>
              <a:effectLst/>
              <a:uLnTx/>
              <a:uFillTx/>
              <a:latin typeface="Calibri"/>
              <a:cs typeface="Calibri"/>
              <a:sym typeface="Calibri"/>
            </a:endParaRPr>
          </a:p>
        </p:txBody>
      </p:sp>
    </p:spTree>
    <p:extLst>
      <p:ext uri="{BB962C8B-B14F-4D97-AF65-F5344CB8AC3E}">
        <p14:creationId xmlns:p14="http://schemas.microsoft.com/office/powerpoint/2010/main" val="10759305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1000" fill="hold"/>
                                        <p:tgtEl>
                                          <p:spTgt spid="24"/>
                                        </p:tgtEl>
                                        <p:attrNameLst>
                                          <p:attrName>stroke.color</p:attrName>
                                        </p:attrNameLst>
                                      </p:cBhvr>
                                      <p:to>
                                        <a:schemeClr val="accent2"/>
                                      </p:to>
                                    </p:animClr>
                                    <p:set>
                                      <p:cBhvr>
                                        <p:cTn id="7" dur="1000" fill="hold"/>
                                        <p:tgtEl>
                                          <p:spTgt spid="24"/>
                                        </p:tgtEl>
                                        <p:attrNameLst>
                                          <p:attrName>stroke.on</p:attrName>
                                        </p:attrNameLst>
                                      </p:cBhvr>
                                      <p:to>
                                        <p:strVal val="true"/>
                                      </p:to>
                                    </p:set>
                                  </p:childTnLst>
                                </p:cTn>
                              </p:par>
                            </p:childTnLst>
                          </p:cTn>
                        </p:par>
                      </p:childTnLst>
                    </p:cTn>
                  </p:par>
                  <p:par>
                    <p:cTn id="8" fill="hold">
                      <p:stCondLst>
                        <p:cond delay="indefinite"/>
                      </p:stCondLst>
                      <p:childTnLst>
                        <p:par>
                          <p:cTn id="9" fill="hold">
                            <p:stCondLst>
                              <p:cond delay="0"/>
                            </p:stCondLst>
                            <p:childTnLst>
                              <p:par>
                                <p:cTn id="10" presetID="7" presetClass="emph" presetSubtype="2" fill="hold" nodeType="clickEffect">
                                  <p:stCondLst>
                                    <p:cond delay="0"/>
                                  </p:stCondLst>
                                  <p:childTnLst>
                                    <p:animClr clrSpc="rgb" dir="cw">
                                      <p:cBhvr>
                                        <p:cTn id="11" dur="2000" fill="hold"/>
                                        <p:tgtEl>
                                          <p:spTgt spid="30"/>
                                        </p:tgtEl>
                                        <p:attrNameLst>
                                          <p:attrName>stroke.color</p:attrName>
                                        </p:attrNameLst>
                                      </p:cBhvr>
                                      <p:to>
                                        <a:schemeClr val="accent2"/>
                                      </p:to>
                                    </p:animClr>
                                    <p:set>
                                      <p:cBhvr>
                                        <p:cTn id="12" dur="2000" fill="hold"/>
                                        <p:tgtEl>
                                          <p:spTgt spid="30"/>
                                        </p:tgtEl>
                                        <p:attrNameLst>
                                          <p:attrName>stroke.on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7" presetClass="emph" presetSubtype="2" fill="hold" nodeType="clickEffect">
                                  <p:stCondLst>
                                    <p:cond delay="0"/>
                                  </p:stCondLst>
                                  <p:childTnLst>
                                    <p:animClr clrSpc="rgb" dir="cw">
                                      <p:cBhvr>
                                        <p:cTn id="16" dur="2000" fill="hold"/>
                                        <p:tgtEl>
                                          <p:spTgt spid="32"/>
                                        </p:tgtEl>
                                        <p:attrNameLst>
                                          <p:attrName>stroke.color</p:attrName>
                                        </p:attrNameLst>
                                      </p:cBhvr>
                                      <p:to>
                                        <a:schemeClr val="accent2"/>
                                      </p:to>
                                    </p:animClr>
                                    <p:set>
                                      <p:cBhvr>
                                        <p:cTn id="17" dur="2000" fill="hold"/>
                                        <p:tgtEl>
                                          <p:spTgt spid="32"/>
                                        </p:tgtEl>
                                        <p:attrNameLst>
                                          <p:attrName>stroke.on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7" presetClass="emph" presetSubtype="2" fill="hold" nodeType="clickEffect">
                                  <p:stCondLst>
                                    <p:cond delay="0"/>
                                  </p:stCondLst>
                                  <p:childTnLst>
                                    <p:animClr clrSpc="rgb" dir="cw">
                                      <p:cBhvr>
                                        <p:cTn id="21" dur="2000" fill="hold"/>
                                        <p:tgtEl>
                                          <p:spTgt spid="34"/>
                                        </p:tgtEl>
                                        <p:attrNameLst>
                                          <p:attrName>stroke.color</p:attrName>
                                        </p:attrNameLst>
                                      </p:cBhvr>
                                      <p:to>
                                        <a:schemeClr val="accent2"/>
                                      </p:to>
                                    </p:animClr>
                                    <p:set>
                                      <p:cBhvr>
                                        <p:cTn id="22" dur="2000" fill="hold"/>
                                        <p:tgtEl>
                                          <p:spTgt spid="34"/>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38"/>
                                        </p:tgtEl>
                                        <p:attrNameLst>
                                          <p:attrName>stroke.color</p:attrName>
                                        </p:attrNameLst>
                                      </p:cBhvr>
                                      <p:to>
                                        <a:schemeClr val="accent2"/>
                                      </p:to>
                                    </p:animClr>
                                    <p:set>
                                      <p:cBhvr>
                                        <p:cTn id="27" dur="2000" fill="hold"/>
                                        <p:tgtEl>
                                          <p:spTgt spid="38"/>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7" presetClass="emph" presetSubtype="2" fill="hold" nodeType="clickEffect">
                                  <p:stCondLst>
                                    <p:cond delay="0"/>
                                  </p:stCondLst>
                                  <p:childTnLst>
                                    <p:animClr clrSpc="rgb" dir="cw">
                                      <p:cBhvr>
                                        <p:cTn id="31" dur="2000" fill="hold"/>
                                        <p:tgtEl>
                                          <p:spTgt spid="40"/>
                                        </p:tgtEl>
                                        <p:attrNameLst>
                                          <p:attrName>stroke.color</p:attrName>
                                        </p:attrNameLst>
                                      </p:cBhvr>
                                      <p:to>
                                        <a:schemeClr val="accent2"/>
                                      </p:to>
                                    </p:animClr>
                                    <p:set>
                                      <p:cBhvr>
                                        <p:cTn id="32" dur="2000" fill="hold"/>
                                        <p:tgtEl>
                                          <p:spTgt spid="40"/>
                                        </p:tgtEl>
                                        <p:attrNameLst>
                                          <p:attrName>stroke.on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7" presetClass="emph" presetSubtype="2" repeatCount="3000" fill="hold" nodeType="clickEffect">
                                  <p:stCondLst>
                                    <p:cond delay="0"/>
                                  </p:stCondLst>
                                  <p:childTnLst>
                                    <p:animClr clrSpc="rgb" dir="cw">
                                      <p:cBhvr>
                                        <p:cTn id="36" dur="2000" fill="hold"/>
                                        <p:tgtEl>
                                          <p:spTgt spid="44"/>
                                        </p:tgtEl>
                                        <p:attrNameLst>
                                          <p:attrName>stroke.color</p:attrName>
                                        </p:attrNameLst>
                                      </p:cBhvr>
                                      <p:to>
                                        <a:schemeClr val="accent2"/>
                                      </p:to>
                                    </p:animClr>
                                    <p:set>
                                      <p:cBhvr>
                                        <p:cTn id="37" dur="2000" fill="hold"/>
                                        <p:tgtEl>
                                          <p:spTgt spid="44"/>
                                        </p:tgtEl>
                                        <p:attrNameLst>
                                          <p:attrName>stroke.on</p:attrName>
                                        </p:attrNameLst>
                                      </p:cBhvr>
                                      <p:to>
                                        <p:strVal val="true"/>
                                      </p:to>
                                    </p:set>
                                  </p:childTnLst>
                                  <p:subTnLst>
                                    <p:animClr clrSpc="rgb" dir="cw">
                                      <p:cBhvr override="childStyle">
                                        <p:cTn dur="1" fill="hold" display="0" masterRel="nextClick" afterEffect="1"/>
                                        <p:tgtEl>
                                          <p:spTgt spid="44"/>
                                        </p:tgtEl>
                                        <p:attrNameLst>
                                          <p:attrName>ppt_c</p:attrName>
                                        </p:attrNameLst>
                                      </p:cBhvr>
                                      <p:to>
                                        <a:schemeClr val="accent2"/>
                                      </p:to>
                                    </p:animClr>
                                  </p:sub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1000" fill="hold"/>
                                        <p:tgtEl>
                                          <p:spTgt spid="47"/>
                                        </p:tgtEl>
                                        <p:attrNameLst>
                                          <p:attrName>stroke.color</p:attrName>
                                        </p:attrNameLst>
                                      </p:cBhvr>
                                      <p:to>
                                        <a:schemeClr val="accent2"/>
                                      </p:to>
                                    </p:animClr>
                                    <p:set>
                                      <p:cBhvr>
                                        <p:cTn id="42" dur="1000" fill="hold"/>
                                        <p:tgtEl>
                                          <p:spTgt spid="47"/>
                                        </p:tgtEl>
                                        <p:attrNameLst>
                                          <p:attrName>stroke.on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7" presetClass="emph" presetSubtype="2" fill="hold" nodeType="clickEffect">
                                  <p:stCondLst>
                                    <p:cond delay="0"/>
                                  </p:stCondLst>
                                  <p:childTnLst>
                                    <p:animClr clrSpc="rgb" dir="cw">
                                      <p:cBhvr>
                                        <p:cTn id="46" dur="2000" fill="hold"/>
                                        <p:tgtEl>
                                          <p:spTgt spid="56"/>
                                        </p:tgtEl>
                                        <p:attrNameLst>
                                          <p:attrName>stroke.color</p:attrName>
                                        </p:attrNameLst>
                                      </p:cBhvr>
                                      <p:to>
                                        <a:schemeClr val="accent2"/>
                                      </p:to>
                                    </p:animClr>
                                    <p:set>
                                      <p:cBhvr>
                                        <p:cTn id="47" dur="2000" fill="hold"/>
                                        <p:tgtEl>
                                          <p:spTgt spid="56"/>
                                        </p:tgtEl>
                                        <p:attrNameLst>
                                          <p:attrName>stroke.on</p:attrName>
                                        </p:attrNameLst>
                                      </p:cBhvr>
                                      <p:to>
                                        <p:strVal val="true"/>
                                      </p:to>
                                    </p:set>
                                  </p:childTnLst>
                                </p:cTn>
                              </p:par>
                              <p:par>
                                <p:cTn id="48" presetID="7" presetClass="emph" presetSubtype="2" fill="hold" nodeType="withEffect">
                                  <p:stCondLst>
                                    <p:cond delay="0"/>
                                  </p:stCondLst>
                                  <p:childTnLst>
                                    <p:animClr clrSpc="rgb" dir="cw">
                                      <p:cBhvr>
                                        <p:cTn id="49" dur="2000" fill="hold"/>
                                        <p:tgtEl>
                                          <p:spTgt spid="57"/>
                                        </p:tgtEl>
                                        <p:attrNameLst>
                                          <p:attrName>stroke.color</p:attrName>
                                        </p:attrNameLst>
                                      </p:cBhvr>
                                      <p:to>
                                        <a:schemeClr val="accent2"/>
                                      </p:to>
                                    </p:animClr>
                                    <p:set>
                                      <p:cBhvr>
                                        <p:cTn id="50" dur="2000" fill="hold"/>
                                        <p:tgtEl>
                                          <p:spTgt spid="57"/>
                                        </p:tgtEl>
                                        <p:attrNameLst>
                                          <p:attrName>stroke.on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7" presetClass="emph" presetSubtype="2" fill="hold" nodeType="clickEffect">
                                  <p:stCondLst>
                                    <p:cond delay="0"/>
                                  </p:stCondLst>
                                  <p:childTnLst>
                                    <p:animClr clrSpc="rgb" dir="cw">
                                      <p:cBhvr>
                                        <p:cTn id="54" dur="1000" fill="hold"/>
                                        <p:tgtEl>
                                          <p:spTgt spid="51"/>
                                        </p:tgtEl>
                                        <p:attrNameLst>
                                          <p:attrName>stroke.color</p:attrName>
                                        </p:attrNameLst>
                                      </p:cBhvr>
                                      <p:to>
                                        <a:schemeClr val="accent2"/>
                                      </p:to>
                                    </p:animClr>
                                    <p:set>
                                      <p:cBhvr>
                                        <p:cTn id="55" dur="1000" fill="hold"/>
                                        <p:tgtEl>
                                          <p:spTgt spid="51"/>
                                        </p:tgtEl>
                                        <p:attrNameLst>
                                          <p:attrName>stroke.on</p:attrName>
                                        </p:attrNameLst>
                                      </p:cBhvr>
                                      <p:to>
                                        <p:strVal val="true"/>
                                      </p:to>
                                    </p:set>
                                  </p:childTnLst>
                                </p:cTn>
                              </p:par>
                            </p:childTnLst>
                          </p:cTn>
                        </p:par>
                      </p:childTnLst>
                    </p:cTn>
                  </p:par>
                  <p:par>
                    <p:cTn id="56" fill="hold">
                      <p:stCondLst>
                        <p:cond delay="indefinite"/>
                      </p:stCondLst>
                      <p:childTnLst>
                        <p:par>
                          <p:cTn id="57" fill="hold">
                            <p:stCondLst>
                              <p:cond delay="0"/>
                            </p:stCondLst>
                            <p:childTnLst>
                              <p:par>
                                <p:cTn id="58" presetID="7" presetClass="emph" presetSubtype="2" fill="hold" nodeType="clickEffect">
                                  <p:stCondLst>
                                    <p:cond delay="0"/>
                                  </p:stCondLst>
                                  <p:childTnLst>
                                    <p:animClr clrSpc="rgb" dir="cw">
                                      <p:cBhvr>
                                        <p:cTn id="59" dur="2000" fill="hold"/>
                                        <p:tgtEl>
                                          <p:spTgt spid="55"/>
                                        </p:tgtEl>
                                        <p:attrNameLst>
                                          <p:attrName>stroke.color</p:attrName>
                                        </p:attrNameLst>
                                      </p:cBhvr>
                                      <p:to>
                                        <a:schemeClr val="accent2"/>
                                      </p:to>
                                    </p:animClr>
                                    <p:set>
                                      <p:cBhvr>
                                        <p:cTn id="60" dur="2000" fill="hold"/>
                                        <p:tgtEl>
                                          <p:spTgt spid="5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09600" y="111315"/>
            <a:ext cx="4580965" cy="523220"/>
          </a:xfrm>
        </p:spPr>
        <p:txBody>
          <a:bodyPr/>
          <a:lstStyle/>
          <a:p>
            <a:r>
              <a:rPr lang="en-US" altLang="zh-CN" sz="2800" dirty="0"/>
              <a:t>3. </a:t>
            </a:r>
            <a:r>
              <a:rPr lang="en-US" altLang="zh-CN" sz="2800" dirty="0" err="1"/>
              <a:t>scrapy</a:t>
            </a:r>
            <a:r>
              <a:rPr lang="zh-CN" altLang="en-US" sz="2800" dirty="0"/>
              <a:t>的主要模块</a:t>
            </a:r>
          </a:p>
        </p:txBody>
      </p:sp>
      <p:graphicFrame>
        <p:nvGraphicFramePr>
          <p:cNvPr id="8" name="表格 7">
            <a:extLst>
              <a:ext uri="{FF2B5EF4-FFF2-40B4-BE49-F238E27FC236}">
                <a16:creationId xmlns:a16="http://schemas.microsoft.com/office/drawing/2014/main" id="{5B4F3E17-750D-4D8D-B0AA-49B42C8C176D}"/>
              </a:ext>
            </a:extLst>
          </p:cNvPr>
          <p:cNvGraphicFramePr>
            <a:graphicFrameLocks noGrp="1"/>
          </p:cNvGraphicFramePr>
          <p:nvPr>
            <p:extLst/>
          </p:nvPr>
        </p:nvGraphicFramePr>
        <p:xfrm>
          <a:off x="1454330" y="780832"/>
          <a:ext cx="9396549" cy="5265856"/>
        </p:xfrm>
        <a:graphic>
          <a:graphicData uri="http://schemas.openxmlformats.org/drawingml/2006/table">
            <a:tbl>
              <a:tblPr>
                <a:tableStyleId>{BC89EF96-8CEA-46FF-86C4-4CE0E7609802}</a:tableStyleId>
              </a:tblPr>
              <a:tblGrid>
                <a:gridCol w="2759305">
                  <a:extLst>
                    <a:ext uri="{9D8B030D-6E8A-4147-A177-3AD203B41FA5}">
                      <a16:colId xmlns:a16="http://schemas.microsoft.com/office/drawing/2014/main" val="1088886128"/>
                    </a:ext>
                  </a:extLst>
                </a:gridCol>
                <a:gridCol w="6637244">
                  <a:extLst>
                    <a:ext uri="{9D8B030D-6E8A-4147-A177-3AD203B41FA5}">
                      <a16:colId xmlns:a16="http://schemas.microsoft.com/office/drawing/2014/main" val="2498150176"/>
                    </a:ext>
                  </a:extLst>
                </a:gridCol>
              </a:tblGrid>
              <a:tr h="419536">
                <a:tc>
                  <a:txBody>
                    <a:bodyPr/>
                    <a:lstStyle/>
                    <a:p>
                      <a:pPr algn="ctr">
                        <a:lnSpc>
                          <a:spcPts val="1350"/>
                        </a:lnSpc>
                        <a:spcAft>
                          <a:spcPts val="0"/>
                        </a:spcAft>
                      </a:pPr>
                      <a:r>
                        <a:rPr lang="zh-CN" altLang="en-US" sz="1800" b="1" kern="100" dirty="0">
                          <a:effectLst/>
                        </a:rPr>
                        <a:t>模块</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4290" marR="34290" marT="0" marB="0" anchor="ctr">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solidFill>
                      <a:srgbClr val="FFC000"/>
                    </a:solidFill>
                  </a:tcPr>
                </a:tc>
                <a:tc>
                  <a:txBody>
                    <a:bodyPr/>
                    <a:lstStyle/>
                    <a:p>
                      <a:pPr algn="ctr">
                        <a:lnSpc>
                          <a:spcPts val="1350"/>
                        </a:lnSpc>
                        <a:spcAft>
                          <a:spcPts val="0"/>
                        </a:spcAft>
                      </a:pP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说明</a:t>
                      </a:r>
                      <a:endParaRPr lang="zh-CN"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34290" marR="34290" marT="0" marB="0" anchor="ctr">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solidFill>
                      <a:srgbClr val="FFC000"/>
                    </a:solidFill>
                  </a:tcPr>
                </a:tc>
                <a:extLst>
                  <a:ext uri="{0D108BD9-81ED-4DB2-BD59-A6C34878D82A}">
                    <a16:rowId xmlns:a16="http://schemas.microsoft.com/office/drawing/2014/main" val="3971659251"/>
                  </a:ext>
                </a:extLst>
              </a:tr>
              <a:tr h="487680">
                <a:tc>
                  <a:txBody>
                    <a:bodyPr/>
                    <a:lstStyle/>
                    <a:p>
                      <a:pPr marL="0" marR="0" indent="0" algn="l" defTabSz="1828800" rtl="0" latinLnBrk="0">
                        <a:lnSpc>
                          <a:spcPct val="100000"/>
                        </a:lnSpc>
                        <a:spcBef>
                          <a:spcPts val="0"/>
                        </a:spcBef>
                        <a:spcAft>
                          <a:spcPts val="0"/>
                        </a:spcAft>
                        <a:buClrTx/>
                        <a:buSzTx/>
                        <a:buFontTx/>
                        <a:buNone/>
                        <a:tabLst/>
                      </a:pP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Scrapy Engine</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引擎</a:t>
                      </a:r>
                    </a:p>
                  </a:txBody>
                  <a:tcPr marL="68580" marR="68580" marT="0" marB="0">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tcPr>
                </a:tc>
                <a:tc>
                  <a:txBody>
                    <a:bodyPr/>
                    <a:lstStyle/>
                    <a:p>
                      <a:pPr marL="0" marR="0" indent="0" algn="l" defTabSz="1828800" rtl="0" latinLnBrk="0">
                        <a:lnSpc>
                          <a:spcPct val="100000"/>
                        </a:lnSpc>
                        <a:spcBef>
                          <a:spcPts val="0"/>
                        </a:spcBef>
                        <a:spcAft>
                          <a:spcPts val="0"/>
                        </a:spcAft>
                        <a:buClrTx/>
                        <a:buSzTx/>
                        <a:buFontTx/>
                        <a:buNone/>
                        <a:tabLst/>
                      </a:pP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整个框架的核心，负责控制数据流在系统中的各个组件之间的传送，并在相应动作发生时触发事件</a:t>
                      </a:r>
                    </a:p>
                  </a:txBody>
                  <a:tcPr marL="68580" marR="68580" marT="0" marB="0">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tcPr>
                </a:tc>
                <a:extLst>
                  <a:ext uri="{0D108BD9-81ED-4DB2-BD59-A6C34878D82A}">
                    <a16:rowId xmlns:a16="http://schemas.microsoft.com/office/drawing/2014/main" val="3894943497"/>
                  </a:ext>
                </a:extLst>
              </a:tr>
              <a:tr h="425678">
                <a:tc>
                  <a:txBody>
                    <a:bodyPr/>
                    <a:lstStyle/>
                    <a:p>
                      <a:pPr marL="0" marR="0" indent="0" algn="l" defTabSz="1828800" rtl="0" latinLnBrk="0">
                        <a:lnSpc>
                          <a:spcPct val="100000"/>
                        </a:lnSpc>
                        <a:spcBef>
                          <a:spcPts val="0"/>
                        </a:spcBef>
                        <a:spcAft>
                          <a:spcPts val="0"/>
                        </a:spcAft>
                        <a:buClrTx/>
                        <a:buSzTx/>
                        <a:buFontTx/>
                        <a:buNone/>
                        <a:tabLst/>
                      </a:pP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Scheduler</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调度器</a:t>
                      </a:r>
                    </a:p>
                  </a:txBody>
                  <a:tcPr marL="68580" marR="68580" marT="0" marB="0">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tcPr>
                </a:tc>
                <a:tc>
                  <a:txBody>
                    <a:bodyPr/>
                    <a:lstStyle/>
                    <a:p>
                      <a:pPr marL="0" marR="0" indent="0" algn="l" defTabSz="1828800" rtl="0" latinLnBrk="0">
                        <a:lnSpc>
                          <a:spcPct val="100000"/>
                        </a:lnSpc>
                        <a:spcBef>
                          <a:spcPts val="0"/>
                        </a:spcBef>
                        <a:spcAft>
                          <a:spcPts val="0"/>
                        </a:spcAft>
                        <a:buClrTx/>
                        <a:buSzTx/>
                        <a:buFontTx/>
                        <a:buNone/>
                        <a:tabLst/>
                      </a:pP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接受引擎发过来的请求，并将其加入</a:t>
                      </a:r>
                      <a:r>
                        <a:rPr lang="en-US" sz="1800" b="0" i="0" u="none" strike="noStrike" kern="100" cap="none" spc="0" baseline="0" dirty="0" err="1">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url</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队列当中，并默认完成去掉重复的</a:t>
                      </a:r>
                      <a:r>
                        <a:rPr lang="en-US" sz="1800" b="0" i="0" u="none" strike="noStrike" kern="100" cap="none" spc="0" baseline="0" dirty="0" err="1">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url</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的工作</a:t>
                      </a:r>
                    </a:p>
                  </a:txBody>
                  <a:tcPr marL="68580" marR="68580" marT="0" marB="0">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tcPr>
                </a:tc>
                <a:extLst>
                  <a:ext uri="{0D108BD9-81ED-4DB2-BD59-A6C34878D82A}">
                    <a16:rowId xmlns:a16="http://schemas.microsoft.com/office/drawing/2014/main" val="1577551852"/>
                  </a:ext>
                </a:extLst>
              </a:tr>
              <a:tr h="425678">
                <a:tc>
                  <a:txBody>
                    <a:bodyPr/>
                    <a:lstStyle/>
                    <a:p>
                      <a:pPr marL="0" marR="0" indent="0" algn="l" defTabSz="1828800" rtl="0" latinLnBrk="0">
                        <a:lnSpc>
                          <a:spcPct val="100000"/>
                        </a:lnSpc>
                        <a:spcBef>
                          <a:spcPts val="0"/>
                        </a:spcBef>
                        <a:spcAft>
                          <a:spcPts val="0"/>
                        </a:spcAft>
                        <a:buClrTx/>
                        <a:buSzTx/>
                        <a:buFontTx/>
                        <a:buNone/>
                        <a:tabLst/>
                      </a:pP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Downloader </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下载器</a:t>
                      </a:r>
                    </a:p>
                  </a:txBody>
                  <a:tcPr marL="68580" marR="68580" marT="0" marB="0">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tcPr>
                </a:tc>
                <a:tc>
                  <a:txBody>
                    <a:bodyPr/>
                    <a:lstStyle/>
                    <a:p>
                      <a:pPr marL="0" marR="0" indent="0" algn="l" defTabSz="1828800" rtl="0" latinLnBrk="0">
                        <a:lnSpc>
                          <a:spcPct val="100000"/>
                        </a:lnSpc>
                        <a:spcBef>
                          <a:spcPts val="0"/>
                        </a:spcBef>
                        <a:spcAft>
                          <a:spcPts val="0"/>
                        </a:spcAft>
                        <a:buClrTx/>
                        <a:buSzTx/>
                        <a:buFontTx/>
                        <a:buNone/>
                        <a:tabLst/>
                      </a:pP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负责下载</a:t>
                      </a: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Engine </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发送的所有</a:t>
                      </a: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Requests </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请求，并将其获取到的</a:t>
                      </a: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responses </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回传给</a:t>
                      </a: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Scrapy Engine</a:t>
                      </a:r>
                      <a:endPar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endParaRPr>
                    </a:p>
                  </a:txBody>
                  <a:tcPr marL="68580" marR="68580" marT="0" marB="0">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tcPr>
                </a:tc>
                <a:extLst>
                  <a:ext uri="{0D108BD9-81ED-4DB2-BD59-A6C34878D82A}">
                    <a16:rowId xmlns:a16="http://schemas.microsoft.com/office/drawing/2014/main" val="4226103685"/>
                  </a:ext>
                </a:extLst>
              </a:tr>
              <a:tr h="731520">
                <a:tc>
                  <a:txBody>
                    <a:bodyPr/>
                    <a:lstStyle/>
                    <a:p>
                      <a:pPr marL="0" marR="0" indent="0" algn="l" defTabSz="1828800" rtl="0" latinLnBrk="0">
                        <a:lnSpc>
                          <a:spcPct val="100000"/>
                        </a:lnSpc>
                        <a:spcBef>
                          <a:spcPts val="0"/>
                        </a:spcBef>
                        <a:spcAft>
                          <a:spcPts val="0"/>
                        </a:spcAft>
                        <a:buClrTx/>
                        <a:buSzTx/>
                        <a:buFontTx/>
                        <a:buNone/>
                        <a:tabLst/>
                      </a:pP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Spider </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爬虫</a:t>
                      </a:r>
                    </a:p>
                  </a:txBody>
                  <a:tcPr marL="68580" marR="68580" marT="0" marB="0">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tcPr>
                </a:tc>
                <a:tc>
                  <a:txBody>
                    <a:bodyPr/>
                    <a:lstStyle/>
                    <a:p>
                      <a:pPr marL="0" marR="0" indent="0" algn="l" defTabSz="1828800" rtl="0" latinLnBrk="0">
                        <a:lnSpc>
                          <a:spcPct val="100000"/>
                        </a:lnSpc>
                        <a:spcBef>
                          <a:spcPts val="0"/>
                        </a:spcBef>
                        <a:spcAft>
                          <a:spcPts val="0"/>
                        </a:spcAft>
                        <a:buClrTx/>
                        <a:buSzTx/>
                        <a:buFontTx/>
                        <a:buNone/>
                        <a:tabLst/>
                      </a:pP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负责解析</a:t>
                      </a: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response</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，从中提取数据赋给</a:t>
                      </a: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Item</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的各个字段。并将需要继续进一步处理的</a:t>
                      </a:r>
                      <a:r>
                        <a:rPr lang="en-US" sz="1800" b="0" i="0" u="none" strike="noStrike" kern="100" cap="none" spc="0" baseline="0" dirty="0" err="1">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url</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提交给引擎，再次进入</a:t>
                      </a: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Scheduler(</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调度器</a:t>
                      </a: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a:t>
                      </a:r>
                      <a:endPar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endParaRPr>
                    </a:p>
                  </a:txBody>
                  <a:tcPr marL="68580" marR="68580" marT="0" marB="0">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tcPr>
                </a:tc>
                <a:extLst>
                  <a:ext uri="{0D108BD9-81ED-4DB2-BD59-A6C34878D82A}">
                    <a16:rowId xmlns:a16="http://schemas.microsoft.com/office/drawing/2014/main" val="3741876639"/>
                  </a:ext>
                </a:extLst>
              </a:tr>
              <a:tr h="425678">
                <a:tc>
                  <a:txBody>
                    <a:bodyPr/>
                    <a:lstStyle/>
                    <a:p>
                      <a:pPr marL="0" marR="0" indent="0" algn="l" defTabSz="1828800" rtl="0" latinLnBrk="0">
                        <a:lnSpc>
                          <a:spcPct val="100000"/>
                        </a:lnSpc>
                        <a:spcBef>
                          <a:spcPts val="0"/>
                        </a:spcBef>
                        <a:spcAft>
                          <a:spcPts val="0"/>
                        </a:spcAft>
                        <a:buClrTx/>
                        <a:buSzTx/>
                        <a:buFontTx/>
                        <a:buNone/>
                        <a:tabLst/>
                      </a:pP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Item Pipeline </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项目管道</a:t>
                      </a:r>
                    </a:p>
                  </a:txBody>
                  <a:tcPr marL="68580" marR="68580" marT="0" marB="0">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tcPr>
                </a:tc>
                <a:tc>
                  <a:txBody>
                    <a:bodyPr/>
                    <a:lstStyle/>
                    <a:p>
                      <a:pPr marL="0" marR="0" indent="0" algn="l" defTabSz="1828800" rtl="0" latinLnBrk="0">
                        <a:lnSpc>
                          <a:spcPct val="100000"/>
                        </a:lnSpc>
                        <a:spcBef>
                          <a:spcPts val="0"/>
                        </a:spcBef>
                        <a:spcAft>
                          <a:spcPts val="0"/>
                        </a:spcAft>
                        <a:buClrTx/>
                        <a:buSzTx/>
                        <a:buFontTx/>
                        <a:buNone/>
                        <a:tabLst/>
                      </a:pP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处理</a:t>
                      </a: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Spider</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中获取到的</a:t>
                      </a: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Item</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，并进行后期的处理。例如清理</a:t>
                      </a: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HTML </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数据、验证爬取的数据（检查</a:t>
                      </a: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item </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包含某些字段）、查重（并丢弃）、爬取数据的持久化（写入文件或者存入数据库等）</a:t>
                      </a:r>
                    </a:p>
                  </a:txBody>
                  <a:tcPr marL="68580" marR="68580" marT="0" marB="0">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tcPr>
                </a:tc>
                <a:extLst>
                  <a:ext uri="{0D108BD9-81ED-4DB2-BD59-A6C34878D82A}">
                    <a16:rowId xmlns:a16="http://schemas.microsoft.com/office/drawing/2014/main" val="2482066178"/>
                  </a:ext>
                </a:extLst>
              </a:tr>
              <a:tr h="425678">
                <a:tc>
                  <a:txBody>
                    <a:bodyPr/>
                    <a:lstStyle/>
                    <a:p>
                      <a:pPr marL="0" marR="0" indent="0" algn="l" defTabSz="1828800" rtl="0" latinLnBrk="0">
                        <a:lnSpc>
                          <a:spcPct val="100000"/>
                        </a:lnSpc>
                        <a:spcBef>
                          <a:spcPts val="0"/>
                        </a:spcBef>
                        <a:spcAft>
                          <a:spcPts val="0"/>
                        </a:spcAft>
                        <a:buClrTx/>
                        <a:buSzTx/>
                        <a:buFontTx/>
                        <a:buNone/>
                        <a:tabLst/>
                      </a:pP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Downloader Middlewares </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下载中间件</a:t>
                      </a:r>
                    </a:p>
                  </a:txBody>
                  <a:tcPr marL="68580" marR="68580" marT="0" marB="0">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tcPr>
                </a:tc>
                <a:tc>
                  <a:txBody>
                    <a:bodyPr/>
                    <a:lstStyle/>
                    <a:p>
                      <a:pPr marL="0" marR="0" indent="0" algn="l" defTabSz="1828800" rtl="0" latinLnBrk="0">
                        <a:lnSpc>
                          <a:spcPct val="100000"/>
                        </a:lnSpc>
                        <a:spcBef>
                          <a:spcPts val="0"/>
                        </a:spcBef>
                        <a:spcAft>
                          <a:spcPts val="0"/>
                        </a:spcAft>
                        <a:buClrTx/>
                        <a:buSzTx/>
                        <a:buFontTx/>
                        <a:buNone/>
                        <a:tabLst/>
                      </a:pP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是</a:t>
                      </a: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Engine </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和</a:t>
                      </a: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Downloader </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的枢纽。负责处理</a:t>
                      </a: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Downloader </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传递给</a:t>
                      </a: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Engine </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的</a:t>
                      </a: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responses</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；它还支持自定义扩展。</a:t>
                      </a:r>
                    </a:p>
                  </a:txBody>
                  <a:tcPr marL="68580" marR="68580" marT="0" marB="0">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tcPr>
                </a:tc>
                <a:extLst>
                  <a:ext uri="{0D108BD9-81ED-4DB2-BD59-A6C34878D82A}">
                    <a16:rowId xmlns:a16="http://schemas.microsoft.com/office/drawing/2014/main" val="2867363439"/>
                  </a:ext>
                </a:extLst>
              </a:tr>
              <a:tr h="731520">
                <a:tc>
                  <a:txBody>
                    <a:bodyPr/>
                    <a:lstStyle/>
                    <a:p>
                      <a:pPr marL="0" marR="0" indent="0" algn="l" defTabSz="1828800" rtl="0" latinLnBrk="0">
                        <a:lnSpc>
                          <a:spcPct val="100000"/>
                        </a:lnSpc>
                        <a:spcBef>
                          <a:spcPts val="0"/>
                        </a:spcBef>
                        <a:spcAft>
                          <a:spcPts val="0"/>
                        </a:spcAft>
                        <a:buClrTx/>
                        <a:buSzTx/>
                        <a:buFontTx/>
                        <a:buNone/>
                        <a:tabLst/>
                      </a:pPr>
                      <a:r>
                        <a:rPr 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Spider Middlewares </a:t>
                      </a:r>
                      <a:r>
                        <a:rPr lang="zh-CN" altLang="en-US" sz="1800" b="0" i="0" u="none" strike="noStrike" kern="100" cap="none" spc="0" baseline="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爬虫中间件</a:t>
                      </a:r>
                    </a:p>
                  </a:txBody>
                  <a:tcPr marL="68580" marR="68580" marT="0" marB="0">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tcPr>
                </a:tc>
                <a:tc>
                  <a:txBody>
                    <a:bodyPr/>
                    <a:lstStyle/>
                    <a:p>
                      <a:pPr marL="0" marR="0" indent="0" algn="l" defTabSz="1828800" rtl="0" latinLnBrk="0">
                        <a:lnSpc>
                          <a:spcPct val="100000"/>
                        </a:lnSpc>
                        <a:spcBef>
                          <a:spcPts val="0"/>
                        </a:spcBef>
                        <a:spcAft>
                          <a:spcPts val="0"/>
                        </a:spcAft>
                        <a:buClrTx/>
                        <a:buSzTx/>
                        <a:buFontTx/>
                        <a:buNone/>
                        <a:tabLst/>
                      </a:pP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可以自定扩展和操作引擎和</a:t>
                      </a: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Spider</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中间通信的功能组件（比如进入</a:t>
                      </a: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Spider</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的</a:t>
                      </a: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Responses;</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和从</a:t>
                      </a: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Spider</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出去的</a:t>
                      </a: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Requests</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）负责下载</a:t>
                      </a: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Engine </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发送的所有</a:t>
                      </a: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Requests </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请求，并将其获取到的</a:t>
                      </a: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responses </a:t>
                      </a:r>
                      <a:r>
                        <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回传给</a:t>
                      </a: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a:t>
                      </a:r>
                      <a:r>
                        <a:rPr lang="en-US" sz="1800" b="0" i="0" u="none" strike="noStrike" kern="100" cap="none" spc="0" baseline="0" dirty="0" err="1">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Scrapy</a:t>
                      </a:r>
                      <a:r>
                        <a:rPr 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rPr>
                        <a:t> Engine</a:t>
                      </a:r>
                      <a:endParaRPr lang="zh-CN" altLang="en-US" sz="1800" b="0" i="0" u="none" strike="noStrike" kern="100" cap="none" spc="0" baseline="0" dirty="0">
                        <a:ln>
                          <a:noFill/>
                        </a:ln>
                        <a:solidFill>
                          <a:schemeClr val="tx1"/>
                        </a:solidFill>
                        <a:effectLst/>
                        <a:uFillTx/>
                        <a:latin typeface="Times New Roman" panose="02020603050405020304" pitchFamily="18" charset="0"/>
                        <a:ea typeface="宋体" panose="02010600030101010101" pitchFamily="2" charset="-122"/>
                        <a:cs typeface="Times New Roman" panose="02020603050405020304" pitchFamily="18" charset="0"/>
                        <a:sym typeface="Calibri"/>
                      </a:endParaRPr>
                    </a:p>
                  </a:txBody>
                  <a:tcPr marL="68580" marR="68580" marT="0" marB="0">
                    <a:lnL w="12700" cap="flat" cmpd="sng" algn="ctr">
                      <a:solidFill>
                        <a:srgbClr val="003366"/>
                      </a:solidFill>
                      <a:prstDash val="solid"/>
                      <a:round/>
                      <a:headEnd type="none" w="med" len="med"/>
                      <a:tailEnd type="none" w="med" len="med"/>
                    </a:lnL>
                    <a:lnR w="12700" cap="flat" cmpd="sng" algn="ctr">
                      <a:solidFill>
                        <a:srgbClr val="003366"/>
                      </a:solidFill>
                      <a:prstDash val="solid"/>
                      <a:round/>
                      <a:headEnd type="none" w="med" len="med"/>
                      <a:tailEnd type="none" w="med" len="med"/>
                    </a:lnR>
                    <a:lnT w="12700" cap="flat" cmpd="sng" algn="ctr">
                      <a:solidFill>
                        <a:srgbClr val="003366"/>
                      </a:solidFill>
                      <a:prstDash val="solid"/>
                      <a:round/>
                      <a:headEnd type="none" w="med" len="med"/>
                      <a:tailEnd type="none" w="med" len="med"/>
                    </a:lnT>
                    <a:lnB w="12700" cap="flat" cmpd="sng" algn="ctr">
                      <a:solidFill>
                        <a:srgbClr val="003366"/>
                      </a:solidFill>
                      <a:prstDash val="solid"/>
                      <a:round/>
                      <a:headEnd type="none" w="med" len="med"/>
                      <a:tailEnd type="none" w="med" len="med"/>
                    </a:lnB>
                  </a:tcPr>
                </a:tc>
                <a:extLst>
                  <a:ext uri="{0D108BD9-81ED-4DB2-BD59-A6C34878D82A}">
                    <a16:rowId xmlns:a16="http://schemas.microsoft.com/office/drawing/2014/main" val="131070385"/>
                  </a:ext>
                </a:extLst>
              </a:tr>
            </a:tbl>
          </a:graphicData>
        </a:graphic>
      </p:graphicFrame>
    </p:spTree>
    <p:extLst>
      <p:ext uri="{BB962C8B-B14F-4D97-AF65-F5344CB8AC3E}">
        <p14:creationId xmlns:p14="http://schemas.microsoft.com/office/powerpoint/2010/main" val="219372353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lang="en-US" altLang="zh-CN" sz="2800" dirty="0"/>
              <a:t>3.  </a:t>
            </a:r>
            <a:r>
              <a:rPr lang="en-US" altLang="zh-CN" sz="2800" dirty="0" err="1"/>
              <a:t>scrapy</a:t>
            </a:r>
            <a:r>
              <a:rPr lang="zh-CN" altLang="en-US" sz="2800" dirty="0"/>
              <a:t>的工作过程</a:t>
            </a:r>
          </a:p>
        </p:txBody>
      </p:sp>
      <p:sp>
        <p:nvSpPr>
          <p:cNvPr id="8" name="文本占位符 4">
            <a:extLst>
              <a:ext uri="{FF2B5EF4-FFF2-40B4-BE49-F238E27FC236}">
                <a16:creationId xmlns:a16="http://schemas.microsoft.com/office/drawing/2014/main" id="{C76F34DA-A162-4C15-ADD0-301469FB46EF}"/>
              </a:ext>
            </a:extLst>
          </p:cNvPr>
          <p:cNvSpPr txBox="1">
            <a:spLocks/>
          </p:cNvSpPr>
          <p:nvPr/>
        </p:nvSpPr>
        <p:spPr>
          <a:xfrm>
            <a:off x="1286461" y="2149330"/>
            <a:ext cx="8841513" cy="439095"/>
          </a:xfrm>
          <a:prstGeom prst="rect">
            <a:avLst/>
          </a:prstGeom>
          <a:ln w="12700">
            <a:miter lim="400000"/>
          </a:ln>
        </p:spPr>
        <p:txBody>
          <a:bodyPr wrap="square" lIns="25400" tIns="25400" rIns="25400" bIns="25400" anchor="ctr">
            <a:spAutoFit/>
          </a:bodyPr>
          <a:lstStyle>
            <a:lvl1pPr marL="685800" marR="0" indent="-685800" algn="l" defTabSz="1828800" rtl="0" latinLnBrk="0">
              <a:lnSpc>
                <a:spcPct val="90000"/>
              </a:lnSpc>
              <a:spcBef>
                <a:spcPts val="2000"/>
              </a:spcBef>
              <a:spcAft>
                <a:spcPts val="0"/>
              </a:spcAft>
              <a:buClrTx/>
              <a:buSzPct val="100000"/>
              <a:buFont typeface="Arial" charset="0"/>
              <a:buNone/>
              <a:tabLst/>
              <a:defRPr kumimoji="0" lang="zh-CN" altLang="en-US" sz="5600" b="0" i="0" u="none" strike="noStrike" cap="none" spc="0" normalizeH="0" baseline="0" dirty="0">
                <a:ln>
                  <a:noFill/>
                </a:ln>
                <a:solidFill>
                  <a:srgbClr val="535353"/>
                </a:solidFill>
                <a:effectLst/>
                <a:uFillTx/>
                <a:latin typeface="HYRunYuan-55W Book"/>
                <a:ea typeface="HYRunYuan-55W Book"/>
                <a:cs typeface="HYRunYuan-55W Book"/>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hangingPunct="1"/>
            <a:endParaRPr kumimoji="1" lang="zh-CN" altLang="en-US" sz="2800" dirty="0"/>
          </a:p>
        </p:txBody>
      </p:sp>
      <p:sp>
        <p:nvSpPr>
          <p:cNvPr id="9" name="文本占位符 5">
            <a:extLst>
              <a:ext uri="{FF2B5EF4-FFF2-40B4-BE49-F238E27FC236}">
                <a16:creationId xmlns:a16="http://schemas.microsoft.com/office/drawing/2014/main" id="{95510526-9158-4D1A-A240-F715A3C5F8E6}"/>
              </a:ext>
            </a:extLst>
          </p:cNvPr>
          <p:cNvSpPr txBox="1">
            <a:spLocks/>
          </p:cNvSpPr>
          <p:nvPr/>
        </p:nvSpPr>
        <p:spPr>
          <a:xfrm>
            <a:off x="281939" y="945198"/>
            <a:ext cx="5505798" cy="5801487"/>
          </a:xfrm>
          <a:prstGeom prst="rect">
            <a:avLst/>
          </a:prstGeom>
        </p:spPr>
        <p:txBody>
          <a:bodyPr anchor="t"/>
          <a:lst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marL="0" indent="0">
              <a:buNone/>
            </a:pPr>
            <a:r>
              <a:rPr lang="en-US" altLang="zh-CN" sz="2400" dirty="0">
                <a:solidFill>
                  <a:schemeClr val="tx1"/>
                </a:solidFill>
              </a:rPr>
              <a:t>1</a:t>
            </a:r>
            <a:r>
              <a:rPr lang="zh-CN" altLang="zh-CN" sz="2400" dirty="0">
                <a:solidFill>
                  <a:schemeClr val="tx1"/>
                </a:solidFill>
              </a:rPr>
              <a:t>、</a:t>
            </a:r>
            <a:r>
              <a:rPr lang="en-US" altLang="zh-CN" sz="2400" dirty="0">
                <a:solidFill>
                  <a:schemeClr val="tx1"/>
                </a:solidFill>
              </a:rPr>
              <a:t>spider</a:t>
            </a:r>
            <a:r>
              <a:rPr lang="zh-CN" altLang="zh-CN" sz="2400" dirty="0">
                <a:solidFill>
                  <a:schemeClr val="tx1"/>
                </a:solidFill>
              </a:rPr>
              <a:t>爬虫将初始</a:t>
            </a:r>
            <a:r>
              <a:rPr lang="en-US" altLang="zh-CN" sz="2400" dirty="0" err="1">
                <a:solidFill>
                  <a:schemeClr val="tx1"/>
                </a:solidFill>
              </a:rPr>
              <a:t>url</a:t>
            </a:r>
            <a:r>
              <a:rPr lang="zh-CN" altLang="zh-CN" sz="2400" dirty="0">
                <a:solidFill>
                  <a:schemeClr val="tx1"/>
                </a:solidFill>
              </a:rPr>
              <a:t>请求发给引擎； </a:t>
            </a:r>
          </a:p>
          <a:p>
            <a:pPr marL="0" indent="0">
              <a:buNone/>
            </a:pPr>
            <a:r>
              <a:rPr lang="en-US" altLang="zh-CN" sz="2400" dirty="0">
                <a:solidFill>
                  <a:schemeClr val="tx1"/>
                </a:solidFill>
              </a:rPr>
              <a:t>2</a:t>
            </a:r>
            <a:r>
              <a:rPr lang="zh-CN" altLang="zh-CN" sz="2400" dirty="0">
                <a:solidFill>
                  <a:schemeClr val="tx1"/>
                </a:solidFill>
              </a:rPr>
              <a:t>、引擎将初始请求发给调度器，调度器将该</a:t>
            </a:r>
            <a:r>
              <a:rPr lang="en-US" altLang="zh-CN" sz="2400" dirty="0" err="1">
                <a:solidFill>
                  <a:schemeClr val="tx1"/>
                </a:solidFill>
              </a:rPr>
              <a:t>url</a:t>
            </a:r>
            <a:r>
              <a:rPr lang="zh-CN" altLang="zh-CN" sz="2400" dirty="0">
                <a:solidFill>
                  <a:schemeClr val="tx1"/>
                </a:solidFill>
              </a:rPr>
              <a:t>放入队列；</a:t>
            </a:r>
          </a:p>
          <a:p>
            <a:pPr marL="0" indent="0">
              <a:buNone/>
            </a:pPr>
            <a:r>
              <a:rPr lang="en-US" altLang="zh-CN" sz="2400" dirty="0">
                <a:solidFill>
                  <a:schemeClr val="tx1"/>
                </a:solidFill>
              </a:rPr>
              <a:t>3</a:t>
            </a:r>
            <a:r>
              <a:rPr lang="zh-CN" altLang="zh-CN" sz="2400" dirty="0">
                <a:solidFill>
                  <a:schemeClr val="tx1"/>
                </a:solidFill>
              </a:rPr>
              <a:t>、调度器回复引擎</a:t>
            </a:r>
            <a:r>
              <a:rPr lang="en-US" altLang="zh-CN" sz="2400" dirty="0" err="1">
                <a:solidFill>
                  <a:schemeClr val="tx1"/>
                </a:solidFill>
              </a:rPr>
              <a:t>url</a:t>
            </a:r>
            <a:r>
              <a:rPr lang="zh-CN" altLang="zh-CN" sz="2400" dirty="0">
                <a:solidFill>
                  <a:schemeClr val="tx1"/>
                </a:solidFill>
              </a:rPr>
              <a:t>已经入队；</a:t>
            </a:r>
          </a:p>
          <a:p>
            <a:pPr marL="0" indent="0">
              <a:buNone/>
            </a:pPr>
            <a:r>
              <a:rPr lang="en-US" altLang="zh-CN" sz="2400" dirty="0">
                <a:solidFill>
                  <a:schemeClr val="tx1"/>
                </a:solidFill>
              </a:rPr>
              <a:t>4</a:t>
            </a:r>
            <a:r>
              <a:rPr lang="zh-CN" altLang="zh-CN" sz="2400" dirty="0">
                <a:solidFill>
                  <a:schemeClr val="tx1"/>
                </a:solidFill>
              </a:rPr>
              <a:t>、通知下载器进行下载；</a:t>
            </a:r>
          </a:p>
          <a:p>
            <a:pPr marL="0" indent="0">
              <a:buNone/>
            </a:pPr>
            <a:r>
              <a:rPr lang="en-US" altLang="zh-CN" sz="2400" dirty="0">
                <a:solidFill>
                  <a:schemeClr val="tx1"/>
                </a:solidFill>
              </a:rPr>
              <a:t>5</a:t>
            </a:r>
            <a:r>
              <a:rPr lang="zh-CN" altLang="zh-CN" sz="2400" dirty="0">
                <a:solidFill>
                  <a:schemeClr val="tx1"/>
                </a:solidFill>
              </a:rPr>
              <a:t>、下载器向目标网站发出下载请求；</a:t>
            </a:r>
          </a:p>
          <a:p>
            <a:pPr marL="0" indent="0">
              <a:buNone/>
            </a:pPr>
            <a:r>
              <a:rPr lang="en-US" altLang="zh-CN" sz="2400" dirty="0">
                <a:solidFill>
                  <a:schemeClr val="tx1"/>
                </a:solidFill>
              </a:rPr>
              <a:t>6</a:t>
            </a:r>
            <a:r>
              <a:rPr lang="zh-CN" altLang="zh-CN" sz="2400" dirty="0">
                <a:solidFill>
                  <a:schemeClr val="tx1"/>
                </a:solidFill>
              </a:rPr>
              <a:t>、获得网页内容；</a:t>
            </a:r>
          </a:p>
          <a:p>
            <a:pPr marL="0" indent="0">
              <a:buNone/>
            </a:pPr>
            <a:r>
              <a:rPr lang="en-US" altLang="zh-CN" sz="2400" dirty="0">
                <a:solidFill>
                  <a:schemeClr val="tx1"/>
                </a:solidFill>
              </a:rPr>
              <a:t>7</a:t>
            </a:r>
            <a:r>
              <a:rPr lang="zh-CN" altLang="zh-CN" sz="2400" dirty="0">
                <a:solidFill>
                  <a:schemeClr val="tx1"/>
                </a:solidFill>
              </a:rPr>
              <a:t>、下载器通知引擎已经下载完成；</a:t>
            </a:r>
            <a:endParaRPr lang="en-US" altLang="zh-CN" sz="2400" dirty="0">
              <a:solidFill>
                <a:schemeClr val="tx1"/>
              </a:solidFill>
            </a:endParaRPr>
          </a:p>
          <a:p>
            <a:pPr marL="0" indent="0">
              <a:buNone/>
            </a:pPr>
            <a:r>
              <a:rPr lang="en-US" altLang="zh-CN" sz="2400" dirty="0">
                <a:solidFill>
                  <a:prstClr val="black"/>
                </a:solidFill>
              </a:rPr>
              <a:t>8</a:t>
            </a:r>
            <a:r>
              <a:rPr lang="zh-CN" altLang="zh-CN" sz="2400" dirty="0">
                <a:solidFill>
                  <a:prstClr val="black"/>
                </a:solidFill>
              </a:rPr>
              <a:t>、引擎将</a:t>
            </a:r>
            <a:r>
              <a:rPr lang="en-US" altLang="zh-CN" sz="2400" dirty="0">
                <a:solidFill>
                  <a:prstClr val="black"/>
                </a:solidFill>
              </a:rPr>
              <a:t>response</a:t>
            </a:r>
            <a:r>
              <a:rPr lang="zh-CN" altLang="zh-CN" sz="2400" dirty="0">
                <a:solidFill>
                  <a:prstClr val="black"/>
                </a:solidFill>
              </a:rPr>
              <a:t>发给</a:t>
            </a:r>
            <a:r>
              <a:rPr lang="en-US" altLang="zh-CN" sz="2400" dirty="0">
                <a:solidFill>
                  <a:prstClr val="black"/>
                </a:solidFill>
              </a:rPr>
              <a:t>spider</a:t>
            </a:r>
            <a:r>
              <a:rPr lang="zh-CN" altLang="zh-CN" sz="2400" dirty="0">
                <a:solidFill>
                  <a:prstClr val="black"/>
                </a:solidFill>
              </a:rPr>
              <a:t>，</a:t>
            </a:r>
            <a:r>
              <a:rPr lang="en-US" altLang="zh-CN" sz="2400" dirty="0">
                <a:solidFill>
                  <a:prstClr val="black"/>
                </a:solidFill>
              </a:rPr>
              <a:t>spider</a:t>
            </a:r>
            <a:r>
              <a:rPr lang="zh-CN" altLang="zh-CN" sz="2400" dirty="0">
                <a:solidFill>
                  <a:prstClr val="black"/>
                </a:solidFill>
              </a:rPr>
              <a:t>解析数据、提取</a:t>
            </a:r>
            <a:r>
              <a:rPr lang="en-US" altLang="zh-CN" sz="2400" dirty="0">
                <a:solidFill>
                  <a:prstClr val="black"/>
                </a:solidFill>
              </a:rPr>
              <a:t>item</a:t>
            </a:r>
            <a:r>
              <a:rPr lang="zh-CN" altLang="zh-CN" sz="2400" dirty="0">
                <a:solidFill>
                  <a:prstClr val="black"/>
                </a:solidFill>
              </a:rPr>
              <a:t>；</a:t>
            </a:r>
          </a:p>
          <a:p>
            <a:pPr marL="0" indent="0">
              <a:buNone/>
            </a:pPr>
            <a:endParaRPr lang="en-US" altLang="zh-CN" sz="2400" dirty="0"/>
          </a:p>
        </p:txBody>
      </p:sp>
      <p:sp>
        <p:nvSpPr>
          <p:cNvPr id="4" name="矩形 3">
            <a:extLst>
              <a:ext uri="{FF2B5EF4-FFF2-40B4-BE49-F238E27FC236}">
                <a16:creationId xmlns:a16="http://schemas.microsoft.com/office/drawing/2014/main" id="{A973F7E3-FD6F-4B25-A554-15749DCE1DE6}"/>
              </a:ext>
            </a:extLst>
          </p:cNvPr>
          <p:cNvSpPr/>
          <p:nvPr/>
        </p:nvSpPr>
        <p:spPr>
          <a:xfrm>
            <a:off x="5704610" y="204850"/>
            <a:ext cx="6487390" cy="5576014"/>
          </a:xfrm>
          <a:prstGeom prst="rect">
            <a:avLst/>
          </a:prstGeom>
        </p:spPr>
        <p:txBody>
          <a:bodyPr wrap="square">
            <a:spAutoFit/>
          </a:bodyPr>
          <a:lstStyle/>
          <a:p>
            <a:pPr lvl="0">
              <a:lnSpc>
                <a:spcPct val="150000"/>
              </a:lnSpc>
            </a:pPr>
            <a:endParaRPr lang="zh-CN" altLang="zh-CN" sz="2400" dirty="0">
              <a:solidFill>
                <a:prstClr val="black"/>
              </a:solidFill>
            </a:endParaRPr>
          </a:p>
          <a:p>
            <a:pPr lvl="0">
              <a:lnSpc>
                <a:spcPct val="150000"/>
              </a:lnSpc>
            </a:pPr>
            <a:r>
              <a:rPr lang="en-US" altLang="zh-CN" sz="2400" dirty="0">
                <a:solidFill>
                  <a:prstClr val="black"/>
                </a:solidFill>
              </a:rPr>
              <a:t>9</a:t>
            </a:r>
            <a:r>
              <a:rPr lang="zh-CN" altLang="zh-CN" sz="2400" dirty="0">
                <a:solidFill>
                  <a:prstClr val="black"/>
                </a:solidFill>
              </a:rPr>
              <a:t>、</a:t>
            </a:r>
            <a:r>
              <a:rPr lang="en-US" altLang="zh-CN" sz="2400" dirty="0">
                <a:solidFill>
                  <a:prstClr val="black"/>
                </a:solidFill>
              </a:rPr>
              <a:t>spider</a:t>
            </a:r>
            <a:r>
              <a:rPr lang="zh-CN" altLang="zh-CN" sz="2400" dirty="0">
                <a:solidFill>
                  <a:prstClr val="black"/>
                </a:solidFill>
              </a:rPr>
              <a:t>将获取到的数据给到引擎，并通知引擎把新的</a:t>
            </a:r>
            <a:r>
              <a:rPr lang="en-US" altLang="zh-CN" sz="2400" dirty="0" err="1">
                <a:solidFill>
                  <a:prstClr val="black"/>
                </a:solidFill>
              </a:rPr>
              <a:t>url</a:t>
            </a:r>
            <a:r>
              <a:rPr lang="zh-CN" altLang="zh-CN" sz="2400" dirty="0">
                <a:solidFill>
                  <a:prstClr val="black"/>
                </a:solidFill>
              </a:rPr>
              <a:t>给到调度器进入队列，同时把</a:t>
            </a:r>
            <a:r>
              <a:rPr lang="en-US" altLang="zh-CN" sz="2400" dirty="0">
                <a:solidFill>
                  <a:prstClr val="black"/>
                </a:solidFill>
              </a:rPr>
              <a:t>item</a:t>
            </a:r>
            <a:r>
              <a:rPr lang="zh-CN" altLang="zh-CN" sz="2400" dirty="0">
                <a:solidFill>
                  <a:prstClr val="black"/>
                </a:solidFill>
              </a:rPr>
              <a:t>数据发送给</a:t>
            </a:r>
            <a:r>
              <a:rPr lang="en-US" altLang="zh-CN" sz="2400" dirty="0">
                <a:solidFill>
                  <a:prstClr val="black"/>
                </a:solidFill>
              </a:rPr>
              <a:t>Item Pipelines</a:t>
            </a:r>
            <a:r>
              <a:rPr lang="zh-CN" altLang="zh-CN" sz="2400" dirty="0">
                <a:solidFill>
                  <a:prstClr val="black"/>
                </a:solidFill>
              </a:rPr>
              <a:t>进行保存；</a:t>
            </a:r>
          </a:p>
          <a:p>
            <a:pPr lvl="0">
              <a:lnSpc>
                <a:spcPct val="150000"/>
              </a:lnSpc>
            </a:pPr>
            <a:r>
              <a:rPr lang="en-US" altLang="zh-CN" sz="2400" dirty="0">
                <a:solidFill>
                  <a:prstClr val="black"/>
                </a:solidFill>
              </a:rPr>
              <a:t>10</a:t>
            </a:r>
            <a:r>
              <a:rPr lang="zh-CN" altLang="zh-CN" sz="2400" dirty="0">
                <a:solidFill>
                  <a:prstClr val="black"/>
                </a:solidFill>
              </a:rPr>
              <a:t>、</a:t>
            </a:r>
            <a:r>
              <a:rPr lang="en-US" altLang="zh-CN" sz="2400" dirty="0">
                <a:solidFill>
                  <a:prstClr val="black"/>
                </a:solidFill>
              </a:rPr>
              <a:t>Item Pipelines</a:t>
            </a:r>
            <a:r>
              <a:rPr lang="zh-CN" altLang="zh-CN" sz="2400" dirty="0">
                <a:solidFill>
                  <a:prstClr val="black"/>
                </a:solidFill>
              </a:rPr>
              <a:t>将提取到的数据加工并保存</a:t>
            </a:r>
            <a:r>
              <a:rPr lang="zh-CN" altLang="en-US" sz="2400" dirty="0">
                <a:solidFill>
                  <a:prstClr val="black"/>
                </a:solidFill>
              </a:rPr>
              <a:t>到数据库或者文件中</a:t>
            </a:r>
            <a:endParaRPr lang="en-US" altLang="zh-CN" sz="2400" dirty="0">
              <a:solidFill>
                <a:prstClr val="black"/>
              </a:solidFill>
            </a:endParaRPr>
          </a:p>
          <a:p>
            <a:pPr lvl="0">
              <a:lnSpc>
                <a:spcPct val="150000"/>
              </a:lnSpc>
            </a:pPr>
            <a:r>
              <a:rPr lang="en-US" altLang="zh-CN" sz="2400" dirty="0">
                <a:solidFill>
                  <a:prstClr val="black"/>
                </a:solidFill>
              </a:rPr>
              <a:t>11</a:t>
            </a:r>
            <a:r>
              <a:rPr lang="zh-CN" altLang="en-US" sz="2400" dirty="0">
                <a:solidFill>
                  <a:prstClr val="black"/>
                </a:solidFill>
              </a:rPr>
              <a:t>、</a:t>
            </a:r>
            <a:r>
              <a:rPr lang="zh-CN" altLang="zh-CN" sz="2400" dirty="0">
                <a:solidFill>
                  <a:prstClr val="black"/>
                </a:solidFill>
              </a:rPr>
              <a:t>保存完毕后通知引擎进行下一个</a:t>
            </a:r>
            <a:r>
              <a:rPr lang="en-US" altLang="zh-CN" sz="2400" dirty="0" err="1">
                <a:solidFill>
                  <a:prstClr val="black"/>
                </a:solidFill>
              </a:rPr>
              <a:t>url</a:t>
            </a:r>
            <a:r>
              <a:rPr lang="zh-CN" altLang="zh-CN" sz="2400" dirty="0">
                <a:solidFill>
                  <a:prstClr val="black"/>
                </a:solidFill>
              </a:rPr>
              <a:t>的提取；</a:t>
            </a:r>
          </a:p>
          <a:p>
            <a:pPr lvl="0">
              <a:lnSpc>
                <a:spcPct val="150000"/>
              </a:lnSpc>
            </a:pPr>
            <a:r>
              <a:rPr lang="en-US" altLang="zh-CN" sz="2400" dirty="0">
                <a:solidFill>
                  <a:prstClr val="black"/>
                </a:solidFill>
              </a:rPr>
              <a:t>12</a:t>
            </a:r>
            <a:r>
              <a:rPr lang="zh-CN" altLang="zh-CN" sz="2400" dirty="0">
                <a:solidFill>
                  <a:prstClr val="black"/>
                </a:solidFill>
              </a:rPr>
              <a:t>、循环</a:t>
            </a:r>
            <a:r>
              <a:rPr lang="en-US" altLang="zh-CN" sz="2400" dirty="0">
                <a:solidFill>
                  <a:prstClr val="black"/>
                </a:solidFill>
              </a:rPr>
              <a:t>1-11</a:t>
            </a:r>
            <a:r>
              <a:rPr lang="zh-CN" altLang="zh-CN" sz="2400" dirty="0">
                <a:solidFill>
                  <a:prstClr val="black"/>
                </a:solidFill>
              </a:rPr>
              <a:t>步，直到调度器中没有新的</a:t>
            </a:r>
            <a:r>
              <a:rPr lang="en-US" altLang="zh-CN" sz="2400" dirty="0" err="1">
                <a:solidFill>
                  <a:prstClr val="black"/>
                </a:solidFill>
              </a:rPr>
              <a:t>url</a:t>
            </a:r>
            <a:r>
              <a:rPr lang="zh-CN" altLang="zh-CN" sz="2400" dirty="0">
                <a:solidFill>
                  <a:prstClr val="black"/>
                </a:solidFill>
              </a:rPr>
              <a:t>，结束整个过程。</a:t>
            </a:r>
          </a:p>
          <a:p>
            <a:pPr lvl="0">
              <a:lnSpc>
                <a:spcPct val="150000"/>
              </a:lnSpc>
            </a:pPr>
            <a:endParaRPr lang="zh-CN" altLang="en-US" sz="2400" dirty="0">
              <a:solidFill>
                <a:prstClr val="black"/>
              </a:solidFill>
            </a:endParaRPr>
          </a:p>
        </p:txBody>
      </p:sp>
    </p:spTree>
    <p:extLst>
      <p:ext uri="{BB962C8B-B14F-4D97-AF65-F5344CB8AC3E}">
        <p14:creationId xmlns:p14="http://schemas.microsoft.com/office/powerpoint/2010/main" val="367803360"/>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09600" y="119009"/>
            <a:ext cx="4580965" cy="507831"/>
          </a:xfrm>
        </p:spPr>
        <p:txBody>
          <a:bodyPr/>
          <a:lstStyle/>
          <a:p>
            <a:r>
              <a:rPr kumimoji="1" lang="zh-CN" altLang="en-US" dirty="0"/>
              <a:t>本章的主要内容</a:t>
            </a:r>
          </a:p>
        </p:txBody>
      </p:sp>
      <p:sp>
        <p:nvSpPr>
          <p:cNvPr id="5" name="文本占位符 4"/>
          <p:cNvSpPr>
            <a:spLocks noGrp="1"/>
          </p:cNvSpPr>
          <p:nvPr>
            <p:ph type="body" sz="quarter" idx="17"/>
          </p:nvPr>
        </p:nvSpPr>
        <p:spPr>
          <a:xfrm>
            <a:off x="1314451" y="2537280"/>
            <a:ext cx="6676610" cy="565771"/>
          </a:xfrm>
          <a:solidFill>
            <a:srgbClr val="FFC000"/>
          </a:solidFill>
        </p:spPr>
        <p:txBody>
          <a:bodyPr/>
          <a:lstStyle/>
          <a:p>
            <a:r>
              <a:rPr kumimoji="1" lang="zh-CN" altLang="en-US" dirty="0"/>
              <a:t>第</a:t>
            </a:r>
            <a:r>
              <a:rPr kumimoji="1" lang="en-US" altLang="zh-CN" dirty="0"/>
              <a:t>2</a:t>
            </a:r>
            <a:r>
              <a:rPr kumimoji="1" lang="zh-CN" altLang="en-US" dirty="0"/>
              <a:t>节 </a:t>
            </a:r>
            <a:r>
              <a:rPr kumimoji="1" lang="en-US" altLang="zh-CN" dirty="0"/>
              <a:t>json</a:t>
            </a:r>
            <a:r>
              <a:rPr kumimoji="1" lang="zh-CN" altLang="en-US" dirty="0"/>
              <a:t>和</a:t>
            </a:r>
            <a:r>
              <a:rPr kumimoji="1" lang="en-US" altLang="zh-CN" dirty="0" err="1"/>
              <a:t>Xpath</a:t>
            </a:r>
            <a:r>
              <a:rPr kumimoji="1" lang="zh-CN" altLang="en-US" dirty="0"/>
              <a:t>简介</a:t>
            </a:r>
          </a:p>
        </p:txBody>
      </p:sp>
      <p:sp>
        <p:nvSpPr>
          <p:cNvPr id="7" name="文本占位符 6"/>
          <p:cNvSpPr>
            <a:spLocks noGrp="1"/>
          </p:cNvSpPr>
          <p:nvPr>
            <p:ph type="body" sz="quarter" idx="19"/>
          </p:nvPr>
        </p:nvSpPr>
        <p:spPr>
          <a:xfrm>
            <a:off x="1314451" y="1588396"/>
            <a:ext cx="6676611" cy="565771"/>
          </a:xfrm>
        </p:spPr>
        <p:txBody>
          <a:bodyPr/>
          <a:lstStyle/>
          <a:p>
            <a:r>
              <a:rPr kumimoji="1" lang="zh-CN" altLang="en-US" dirty="0"/>
              <a:t>第</a:t>
            </a:r>
            <a:r>
              <a:rPr kumimoji="1" lang="en-US" altLang="zh-CN" dirty="0"/>
              <a:t>1</a:t>
            </a:r>
            <a:r>
              <a:rPr kumimoji="1" lang="zh-CN" altLang="en-US" dirty="0"/>
              <a:t>节 </a:t>
            </a:r>
            <a:r>
              <a:rPr kumimoji="1" lang="en-US" altLang="zh-CN" dirty="0"/>
              <a:t>HTML</a:t>
            </a:r>
            <a:r>
              <a:rPr kumimoji="1" lang="zh-CN" altLang="en-US" dirty="0"/>
              <a:t>简介</a:t>
            </a:r>
          </a:p>
        </p:txBody>
      </p:sp>
      <p:sp>
        <p:nvSpPr>
          <p:cNvPr id="6" name="文本占位符 4"/>
          <p:cNvSpPr>
            <a:spLocks noGrp="1"/>
          </p:cNvSpPr>
          <p:nvPr>
            <p:ph type="body" sz="quarter" idx="17"/>
          </p:nvPr>
        </p:nvSpPr>
        <p:spPr>
          <a:xfrm>
            <a:off x="1314451" y="3530896"/>
            <a:ext cx="6676610" cy="565771"/>
          </a:xfrm>
          <a:solidFill>
            <a:srgbClr val="FFC000"/>
          </a:solidFill>
        </p:spPr>
        <p:txBody>
          <a:bodyPr/>
          <a:lstStyle/>
          <a:p>
            <a:r>
              <a:rPr kumimoji="1" lang="zh-CN" altLang="en-US" dirty="0"/>
              <a:t>第</a:t>
            </a:r>
            <a:r>
              <a:rPr kumimoji="1" lang="en-US" altLang="zh-CN" dirty="0"/>
              <a:t>3</a:t>
            </a:r>
            <a:r>
              <a:rPr kumimoji="1" lang="zh-CN" altLang="en-US" dirty="0"/>
              <a:t>节 </a:t>
            </a:r>
            <a:r>
              <a:rPr kumimoji="1" lang="en-US" altLang="zh-CN" dirty="0" err="1"/>
              <a:t>Scrapy</a:t>
            </a:r>
            <a:r>
              <a:rPr kumimoji="1" lang="zh-CN" altLang="en-US" dirty="0"/>
              <a:t>库的介绍</a:t>
            </a:r>
          </a:p>
        </p:txBody>
      </p:sp>
      <p:sp>
        <p:nvSpPr>
          <p:cNvPr id="8" name="文本占位符 6"/>
          <p:cNvSpPr>
            <a:spLocks noGrp="1"/>
          </p:cNvSpPr>
          <p:nvPr>
            <p:ph type="body" sz="quarter" idx="19"/>
          </p:nvPr>
        </p:nvSpPr>
        <p:spPr>
          <a:xfrm>
            <a:off x="1314450" y="4562777"/>
            <a:ext cx="6676611" cy="565771"/>
          </a:xfrm>
          <a:solidFill>
            <a:srgbClr val="00B0F0"/>
          </a:solidFill>
        </p:spPr>
        <p:txBody>
          <a:bodyPr/>
          <a:lstStyle/>
          <a:p>
            <a:r>
              <a:rPr kumimoji="1" lang="zh-CN" altLang="en-US" dirty="0"/>
              <a:t>第</a:t>
            </a:r>
            <a:r>
              <a:rPr kumimoji="1" lang="en-US" altLang="zh-CN" dirty="0"/>
              <a:t>4</a:t>
            </a:r>
            <a:r>
              <a:rPr kumimoji="1" lang="zh-CN" altLang="en-US" dirty="0"/>
              <a:t>节 静态页面的数据获取</a:t>
            </a:r>
          </a:p>
        </p:txBody>
      </p:sp>
      <p:sp>
        <p:nvSpPr>
          <p:cNvPr id="9" name="文本占位符 6"/>
          <p:cNvSpPr>
            <a:spLocks noGrp="1"/>
          </p:cNvSpPr>
          <p:nvPr>
            <p:ph type="body" sz="quarter" idx="19"/>
          </p:nvPr>
        </p:nvSpPr>
        <p:spPr>
          <a:xfrm>
            <a:off x="1314450" y="5547416"/>
            <a:ext cx="6676611" cy="565771"/>
          </a:xfrm>
        </p:spPr>
        <p:txBody>
          <a:bodyPr/>
          <a:lstStyle/>
          <a:p>
            <a:r>
              <a:rPr kumimoji="1" lang="zh-CN" altLang="en-US" dirty="0"/>
              <a:t>第</a:t>
            </a:r>
            <a:r>
              <a:rPr kumimoji="1" lang="en-US" altLang="zh-CN" dirty="0"/>
              <a:t>5</a:t>
            </a:r>
            <a:r>
              <a:rPr kumimoji="1" lang="zh-CN" altLang="en-US" dirty="0"/>
              <a:t>节 动态页面的数据获取</a:t>
            </a:r>
          </a:p>
        </p:txBody>
      </p:sp>
    </p:spTree>
    <p:extLst>
      <p:ext uri="{BB962C8B-B14F-4D97-AF65-F5344CB8AC3E}">
        <p14:creationId xmlns:p14="http://schemas.microsoft.com/office/powerpoint/2010/main" val="379158142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lang="en-US" altLang="zh-CN" sz="2800" dirty="0"/>
              <a:t>3. </a:t>
            </a:r>
            <a:r>
              <a:rPr lang="zh-CN" altLang="zh-CN" sz="2800" dirty="0"/>
              <a:t>使用</a:t>
            </a:r>
            <a:r>
              <a:rPr lang="en-US" altLang="zh-CN" sz="2800" dirty="0" err="1"/>
              <a:t>scrapy</a:t>
            </a:r>
            <a:r>
              <a:rPr lang="zh-CN" altLang="zh-CN" sz="2800" dirty="0"/>
              <a:t>的步骤</a:t>
            </a:r>
            <a:endParaRPr lang="zh-CN" altLang="en-US" sz="2800" dirty="0"/>
          </a:p>
        </p:txBody>
      </p:sp>
      <p:sp>
        <p:nvSpPr>
          <p:cNvPr id="8" name="文本占位符 4">
            <a:extLst>
              <a:ext uri="{FF2B5EF4-FFF2-40B4-BE49-F238E27FC236}">
                <a16:creationId xmlns:a16="http://schemas.microsoft.com/office/drawing/2014/main" id="{C76F34DA-A162-4C15-ADD0-301469FB46EF}"/>
              </a:ext>
            </a:extLst>
          </p:cNvPr>
          <p:cNvSpPr txBox="1">
            <a:spLocks/>
          </p:cNvSpPr>
          <p:nvPr/>
        </p:nvSpPr>
        <p:spPr>
          <a:xfrm>
            <a:off x="1286461" y="2149330"/>
            <a:ext cx="8841513" cy="439095"/>
          </a:xfrm>
          <a:prstGeom prst="rect">
            <a:avLst/>
          </a:prstGeom>
          <a:ln w="12700">
            <a:miter lim="400000"/>
          </a:ln>
        </p:spPr>
        <p:txBody>
          <a:bodyPr wrap="square" lIns="25400" tIns="25400" rIns="25400" bIns="25400" anchor="ctr">
            <a:spAutoFit/>
          </a:bodyPr>
          <a:lstStyle>
            <a:lvl1pPr marL="685800" marR="0" indent="-685800" algn="l" defTabSz="1828800" rtl="0" latinLnBrk="0">
              <a:lnSpc>
                <a:spcPct val="90000"/>
              </a:lnSpc>
              <a:spcBef>
                <a:spcPts val="2000"/>
              </a:spcBef>
              <a:spcAft>
                <a:spcPts val="0"/>
              </a:spcAft>
              <a:buClrTx/>
              <a:buSzPct val="100000"/>
              <a:buFont typeface="Arial" charset="0"/>
              <a:buNone/>
              <a:tabLst/>
              <a:defRPr kumimoji="0" lang="zh-CN" altLang="en-US" sz="5600" b="0" i="0" u="none" strike="noStrike" cap="none" spc="0" normalizeH="0" baseline="0" dirty="0">
                <a:ln>
                  <a:noFill/>
                </a:ln>
                <a:solidFill>
                  <a:srgbClr val="535353"/>
                </a:solidFill>
                <a:effectLst/>
                <a:uFillTx/>
                <a:latin typeface="HYRunYuan-55W Book"/>
                <a:ea typeface="HYRunYuan-55W Book"/>
                <a:cs typeface="HYRunYuan-55W Book"/>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hangingPunct="1"/>
            <a:endParaRPr kumimoji="1" lang="zh-CN" altLang="en-US" sz="2800" dirty="0"/>
          </a:p>
        </p:txBody>
      </p:sp>
      <p:sp>
        <p:nvSpPr>
          <p:cNvPr id="9" name="文本占位符 5">
            <a:extLst>
              <a:ext uri="{FF2B5EF4-FFF2-40B4-BE49-F238E27FC236}">
                <a16:creationId xmlns:a16="http://schemas.microsoft.com/office/drawing/2014/main" id="{95510526-9158-4D1A-A240-F715A3C5F8E6}"/>
              </a:ext>
            </a:extLst>
          </p:cNvPr>
          <p:cNvSpPr txBox="1">
            <a:spLocks/>
          </p:cNvSpPr>
          <p:nvPr/>
        </p:nvSpPr>
        <p:spPr>
          <a:xfrm>
            <a:off x="1019008" y="690753"/>
            <a:ext cx="10217952" cy="2181656"/>
          </a:xfrm>
          <a:prstGeom prst="rect">
            <a:avLst/>
          </a:prstGeom>
        </p:spPr>
        <p:txBody>
          <a:bodyPr anchor="t"/>
          <a:lst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marL="0" indent="0">
              <a:lnSpc>
                <a:spcPct val="200000"/>
              </a:lnSpc>
              <a:buNone/>
            </a:pPr>
            <a:r>
              <a:rPr lang="en-US" altLang="zh-CN" sz="2800" dirty="0"/>
              <a:t>1. </a:t>
            </a:r>
            <a:r>
              <a:rPr lang="zh-CN" altLang="en-US" sz="2800" dirty="0"/>
              <a:t>新建项目 </a:t>
            </a:r>
            <a:r>
              <a:rPr lang="en-US" altLang="zh-CN" sz="2800" dirty="0"/>
              <a:t>(</a:t>
            </a:r>
            <a:r>
              <a:rPr lang="en-US" altLang="zh-CN" sz="2800" dirty="0" err="1"/>
              <a:t>scrapy</a:t>
            </a:r>
            <a:r>
              <a:rPr lang="en-US" altLang="zh-CN" sz="2800" dirty="0"/>
              <a:t> </a:t>
            </a:r>
            <a:r>
              <a:rPr lang="en-US" altLang="zh-CN" sz="2800" dirty="0" err="1"/>
              <a:t>startproject</a:t>
            </a:r>
            <a:r>
              <a:rPr lang="en-US" altLang="zh-CN" sz="2800" dirty="0"/>
              <a:t> xxx)</a:t>
            </a:r>
            <a:r>
              <a:rPr lang="zh-CN" altLang="en-US" sz="2800" dirty="0"/>
              <a:t>：新建一个新的爬虫项目</a:t>
            </a:r>
          </a:p>
          <a:p>
            <a:pPr marL="0" indent="0">
              <a:lnSpc>
                <a:spcPct val="200000"/>
              </a:lnSpc>
              <a:buNone/>
            </a:pPr>
            <a:r>
              <a:rPr lang="en-US" altLang="zh-CN" sz="2800" dirty="0"/>
              <a:t>2. </a:t>
            </a:r>
            <a:r>
              <a:rPr lang="zh-CN" altLang="en-US" sz="2800" dirty="0"/>
              <a:t>确定目标 （编写</a:t>
            </a:r>
            <a:r>
              <a:rPr lang="en-US" altLang="zh-CN" sz="2800" dirty="0"/>
              <a:t>items.py</a:t>
            </a:r>
            <a:r>
              <a:rPr lang="zh-CN" altLang="en-US" sz="2800" dirty="0"/>
              <a:t>）：明确你想要抓取的目标</a:t>
            </a:r>
          </a:p>
          <a:p>
            <a:pPr marL="0" indent="0">
              <a:lnSpc>
                <a:spcPct val="200000"/>
              </a:lnSpc>
              <a:buNone/>
            </a:pPr>
            <a:r>
              <a:rPr lang="en-US" altLang="zh-CN" sz="2800" dirty="0"/>
              <a:t>3. </a:t>
            </a:r>
            <a:r>
              <a:rPr lang="zh-CN" altLang="en-US" sz="2800" dirty="0"/>
              <a:t>制作爬虫 （</a:t>
            </a:r>
            <a:r>
              <a:rPr lang="en-US" altLang="zh-CN" sz="2800" dirty="0"/>
              <a:t>spiders/xxspider.py</a:t>
            </a:r>
            <a:r>
              <a:rPr lang="zh-CN" altLang="en-US" sz="2800" dirty="0"/>
              <a:t>）：制作爬虫开始爬取网页</a:t>
            </a:r>
          </a:p>
          <a:p>
            <a:pPr marL="0" indent="0">
              <a:lnSpc>
                <a:spcPct val="200000"/>
              </a:lnSpc>
              <a:buNone/>
            </a:pPr>
            <a:r>
              <a:rPr lang="en-US" altLang="zh-CN" sz="2800" dirty="0"/>
              <a:t>4. </a:t>
            </a:r>
            <a:r>
              <a:rPr lang="zh-CN" altLang="en-US" sz="2800" dirty="0"/>
              <a:t>存储内容 （</a:t>
            </a:r>
            <a:r>
              <a:rPr lang="en-US" altLang="zh-CN" sz="2800" dirty="0"/>
              <a:t>pipelines.py</a:t>
            </a:r>
            <a:r>
              <a:rPr lang="zh-CN" altLang="en-US" sz="2800" dirty="0"/>
              <a:t>）：设计管道存储爬取内容</a:t>
            </a:r>
          </a:p>
          <a:p>
            <a:pPr>
              <a:lnSpc>
                <a:spcPct val="200000"/>
              </a:lnSpc>
            </a:pPr>
            <a:endParaRPr lang="en-US" altLang="zh-CN" sz="2800" dirty="0"/>
          </a:p>
        </p:txBody>
      </p:sp>
    </p:spTree>
    <p:extLst>
      <p:ext uri="{BB962C8B-B14F-4D97-AF65-F5344CB8AC3E}">
        <p14:creationId xmlns:p14="http://schemas.microsoft.com/office/powerpoint/2010/main" val="316373412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lang="en-US" altLang="zh-CN" sz="2800" dirty="0"/>
              <a:t>11.2.4 </a:t>
            </a:r>
            <a:r>
              <a:rPr lang="zh-CN" altLang="zh-CN" sz="2800" dirty="0"/>
              <a:t>使用</a:t>
            </a:r>
            <a:r>
              <a:rPr lang="en-US" altLang="zh-CN" sz="2800" dirty="0" err="1"/>
              <a:t>scrapy</a:t>
            </a:r>
            <a:r>
              <a:rPr lang="zh-CN" altLang="zh-CN" sz="2800" dirty="0"/>
              <a:t>的步骤</a:t>
            </a:r>
            <a:endParaRPr lang="zh-CN" altLang="en-US" sz="2800" dirty="0"/>
          </a:p>
        </p:txBody>
      </p:sp>
      <p:sp>
        <p:nvSpPr>
          <p:cNvPr id="8" name="文本占位符 4">
            <a:extLst>
              <a:ext uri="{FF2B5EF4-FFF2-40B4-BE49-F238E27FC236}">
                <a16:creationId xmlns:a16="http://schemas.microsoft.com/office/drawing/2014/main" id="{C76F34DA-A162-4C15-ADD0-301469FB46EF}"/>
              </a:ext>
            </a:extLst>
          </p:cNvPr>
          <p:cNvSpPr txBox="1">
            <a:spLocks/>
          </p:cNvSpPr>
          <p:nvPr/>
        </p:nvSpPr>
        <p:spPr>
          <a:xfrm>
            <a:off x="1286461" y="2149330"/>
            <a:ext cx="8841513" cy="439095"/>
          </a:xfrm>
          <a:prstGeom prst="rect">
            <a:avLst/>
          </a:prstGeom>
          <a:ln w="12700">
            <a:miter lim="400000"/>
          </a:ln>
        </p:spPr>
        <p:txBody>
          <a:bodyPr wrap="square" lIns="25400" tIns="25400" rIns="25400" bIns="25400" anchor="ctr">
            <a:spAutoFit/>
          </a:bodyPr>
          <a:lstStyle>
            <a:lvl1pPr marL="685800" marR="0" indent="-685800" algn="l" defTabSz="1828800" rtl="0" latinLnBrk="0">
              <a:lnSpc>
                <a:spcPct val="90000"/>
              </a:lnSpc>
              <a:spcBef>
                <a:spcPts val="2000"/>
              </a:spcBef>
              <a:spcAft>
                <a:spcPts val="0"/>
              </a:spcAft>
              <a:buClrTx/>
              <a:buSzPct val="100000"/>
              <a:buFont typeface="Arial" charset="0"/>
              <a:buNone/>
              <a:tabLst/>
              <a:defRPr kumimoji="0" lang="zh-CN" altLang="en-US" sz="5600" b="0" i="0" u="none" strike="noStrike" cap="none" spc="0" normalizeH="0" baseline="0" dirty="0">
                <a:ln>
                  <a:noFill/>
                </a:ln>
                <a:solidFill>
                  <a:srgbClr val="535353"/>
                </a:solidFill>
                <a:effectLst/>
                <a:uFillTx/>
                <a:latin typeface="HYRunYuan-55W Book"/>
                <a:ea typeface="HYRunYuan-55W Book"/>
                <a:cs typeface="HYRunYuan-55W Book"/>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marL="685800" marR="0" lvl="0" indent="-685800" algn="l" defTabSz="1828800" rtl="0" eaLnBrk="1" fontAlgn="auto" latinLnBrk="0" hangingPunct="1">
              <a:lnSpc>
                <a:spcPct val="90000"/>
              </a:lnSpc>
              <a:spcBef>
                <a:spcPts val="2000"/>
              </a:spcBef>
              <a:spcAft>
                <a:spcPts val="0"/>
              </a:spcAft>
              <a:buClrTx/>
              <a:buSzPct val="100000"/>
              <a:buFont typeface="Arial" charset="0"/>
              <a:buNone/>
              <a:tabLst/>
              <a:defRPr/>
            </a:pPr>
            <a:endParaRPr kumimoji="1" lang="zh-CN" altLang="en-US" sz="2800" b="0" i="0" u="none" strike="noStrike" kern="1200" cap="none" spc="0" normalizeH="0" baseline="0" noProof="0" dirty="0">
              <a:ln>
                <a:noFill/>
              </a:ln>
              <a:solidFill>
                <a:srgbClr val="535353"/>
              </a:solidFill>
              <a:effectLst/>
              <a:uLnTx/>
              <a:uFillTx/>
              <a:latin typeface="HYRunYuan-55W Book"/>
              <a:sym typeface="Calibri"/>
            </a:endParaRPr>
          </a:p>
        </p:txBody>
      </p:sp>
      <p:sp>
        <p:nvSpPr>
          <p:cNvPr id="9" name="文本占位符 5">
            <a:extLst>
              <a:ext uri="{FF2B5EF4-FFF2-40B4-BE49-F238E27FC236}">
                <a16:creationId xmlns:a16="http://schemas.microsoft.com/office/drawing/2014/main" id="{95510526-9158-4D1A-A240-F715A3C5F8E6}"/>
              </a:ext>
            </a:extLst>
          </p:cNvPr>
          <p:cNvSpPr txBox="1">
            <a:spLocks/>
          </p:cNvSpPr>
          <p:nvPr/>
        </p:nvSpPr>
        <p:spPr>
          <a:xfrm>
            <a:off x="1019008" y="690753"/>
            <a:ext cx="10888512" cy="2181656"/>
          </a:xfrm>
          <a:prstGeom prst="rect">
            <a:avLst/>
          </a:prstGeom>
        </p:spPr>
        <p:txBody>
          <a:bodyPr anchor="t"/>
          <a:lst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marL="0" marR="0" lvl="0" indent="0" algn="l" defTabSz="1828800" rtl="0" eaLnBrk="1" fontAlgn="auto" latinLnBrk="0" hangingPunct="1">
              <a:lnSpc>
                <a:spcPct val="150000"/>
              </a:lnSpc>
              <a:spcBef>
                <a:spcPts val="2000"/>
              </a:spcBef>
              <a:spcAft>
                <a:spcPts val="0"/>
              </a:spcAft>
              <a:buClrTx/>
              <a:buSzPct val="100000"/>
              <a:buFont typeface="Arial"/>
              <a:buNone/>
              <a:tabLst/>
              <a:defRPr/>
            </a:pP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	</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创建一个</a:t>
            </a:r>
            <a:r>
              <a:rPr kumimoji="0" lang="en-US" altLang="zh-CN" sz="2800" b="0" i="0" u="none" strike="noStrike" kern="1200" cap="none" spc="0" normalizeH="0" baseline="0" noProof="0" dirty="0" err="1">
                <a:ln>
                  <a:noFill/>
                </a:ln>
                <a:solidFill>
                  <a:srgbClr val="000000"/>
                </a:solidFill>
                <a:effectLst/>
                <a:uLnTx/>
                <a:uFillTx/>
                <a:latin typeface="Calibri"/>
                <a:cs typeface="Calibri"/>
                <a:sym typeface="Calibri"/>
              </a:rPr>
              <a:t>Scrapy</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项目</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a:t>
            </a:r>
          </a:p>
          <a:p>
            <a:pPr marL="0" marR="0" lvl="0" indent="0" algn="l" defTabSz="1828800" rtl="0" eaLnBrk="1" fontAlgn="auto" latinLnBrk="0" hangingPunct="1">
              <a:lnSpc>
                <a:spcPct val="150000"/>
              </a:lnSpc>
              <a:spcBef>
                <a:spcPts val="2000"/>
              </a:spcBef>
              <a:spcAft>
                <a:spcPts val="0"/>
              </a:spcAft>
              <a:buClrTx/>
              <a:buSzPct val="100000"/>
              <a:buFont typeface="Arial"/>
              <a:buNone/>
              <a:tabLst/>
              <a:defRPr/>
            </a:pP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先找到安装</a:t>
            </a:r>
            <a:r>
              <a:rPr kumimoji="0" lang="en-US" altLang="zh-CN" sz="2800" b="0" i="0" u="none" strike="noStrike" kern="1200" cap="none" spc="0" normalizeH="0" baseline="0" noProof="0" dirty="0" err="1">
                <a:ln>
                  <a:noFill/>
                </a:ln>
                <a:solidFill>
                  <a:srgbClr val="000000"/>
                </a:solidFill>
                <a:effectLst/>
                <a:uLnTx/>
                <a:uFillTx/>
                <a:latin typeface="Calibri"/>
                <a:cs typeface="Calibri"/>
                <a:sym typeface="Calibri"/>
              </a:rPr>
              <a:t>scrapy</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的目录：打开</a:t>
            </a:r>
            <a:r>
              <a:rPr kumimoji="0" lang="en-US" altLang="zh-CN" sz="2800" b="0" i="0" u="none" strike="noStrike" kern="1200" cap="none" spc="0" normalizeH="0" baseline="0" noProof="0" dirty="0" err="1">
                <a:ln>
                  <a:noFill/>
                </a:ln>
                <a:solidFill>
                  <a:srgbClr val="000000"/>
                </a:solidFill>
                <a:effectLst/>
                <a:uLnTx/>
                <a:uFillTx/>
                <a:latin typeface="Calibri"/>
                <a:cs typeface="Calibri"/>
                <a:sym typeface="Calibri"/>
              </a:rPr>
              <a:t>cmd</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命令行，先用</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cd</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命令转到该目录下的</a:t>
            </a:r>
            <a:r>
              <a:rPr kumimoji="0" lang="en-US" altLang="zh-CN" sz="2800" b="0" i="0" u="none" strike="noStrike" kern="1200" cap="none" spc="0" normalizeH="0" baseline="0" noProof="0" dirty="0" err="1">
                <a:ln>
                  <a:noFill/>
                </a:ln>
                <a:solidFill>
                  <a:srgbClr val="000000"/>
                </a:solidFill>
                <a:effectLst/>
                <a:uLnTx/>
                <a:uFillTx/>
                <a:latin typeface="Calibri"/>
                <a:cs typeface="Calibri"/>
                <a:sym typeface="Calibri"/>
              </a:rPr>
              <a:t>venv</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\scripts</a:t>
            </a:r>
            <a:r>
              <a:rPr lang="en-US" altLang="zh-CN" sz="2800" dirty="0">
                <a:latin typeface="Calibri"/>
                <a:cs typeface="Calibri"/>
              </a:rPr>
              <a:t>\</a:t>
            </a:r>
            <a:r>
              <a:rPr lang="zh-CN" altLang="en-US" sz="2800" dirty="0">
                <a:latin typeface="Calibri"/>
                <a:cs typeface="Calibri"/>
              </a:rPr>
              <a:t>，</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再键入命令：</a:t>
            </a:r>
            <a:r>
              <a:rPr kumimoji="0" lang="en-US" altLang="zh-CN" sz="2800" b="0" i="0" u="none" strike="noStrike" kern="1200" cap="none" spc="0" normalizeH="0" baseline="0" noProof="0" dirty="0" err="1">
                <a:ln>
                  <a:noFill/>
                </a:ln>
                <a:solidFill>
                  <a:srgbClr val="000000"/>
                </a:solidFill>
                <a:effectLst/>
                <a:uLnTx/>
                <a:uFillTx/>
                <a:latin typeface="Calibri"/>
                <a:cs typeface="Calibri"/>
                <a:sym typeface="Calibri"/>
              </a:rPr>
              <a:t>scrapy</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 </a:t>
            </a:r>
            <a:r>
              <a:rPr kumimoji="0" lang="en-US" altLang="zh-CN" sz="2800" b="0" i="0" u="none" strike="noStrike" kern="1200" cap="none" spc="0" normalizeH="0" baseline="0" noProof="0" dirty="0" err="1">
                <a:ln>
                  <a:noFill/>
                </a:ln>
                <a:solidFill>
                  <a:srgbClr val="000000"/>
                </a:solidFill>
                <a:effectLst/>
                <a:uLnTx/>
                <a:uFillTx/>
                <a:latin typeface="Calibri"/>
                <a:cs typeface="Calibri"/>
                <a:sym typeface="Calibri"/>
              </a:rPr>
              <a:t>startproject</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 test1</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，即可创建一个新的项目。</a:t>
            </a:r>
            <a:endParaRPr kumimoji="0" lang="en-US" altLang="zh-CN" sz="2800" b="0" i="0" u="none" strike="noStrike" kern="1200" cap="none" spc="0" normalizeH="0" baseline="0" noProof="0" dirty="0">
              <a:ln>
                <a:noFill/>
              </a:ln>
              <a:solidFill>
                <a:srgbClr val="000000"/>
              </a:solidFill>
              <a:effectLst/>
              <a:uLnTx/>
              <a:uFillTx/>
              <a:latin typeface="Calibri"/>
              <a:cs typeface="Calibri"/>
              <a:sym typeface="Calibri"/>
            </a:endParaRPr>
          </a:p>
        </p:txBody>
      </p:sp>
      <p:grpSp>
        <p:nvGrpSpPr>
          <p:cNvPr id="15" name="组合 14">
            <a:extLst>
              <a:ext uri="{FF2B5EF4-FFF2-40B4-BE49-F238E27FC236}">
                <a16:creationId xmlns:a16="http://schemas.microsoft.com/office/drawing/2014/main" id="{9E2CF786-54B3-4CE3-9C93-0B62F37AE93F}"/>
              </a:ext>
            </a:extLst>
          </p:cNvPr>
          <p:cNvGrpSpPr/>
          <p:nvPr/>
        </p:nvGrpSpPr>
        <p:grpSpPr>
          <a:xfrm>
            <a:off x="1461923" y="3562830"/>
            <a:ext cx="9436103" cy="2931277"/>
            <a:chOff x="0" y="0"/>
            <a:chExt cx="9459645" cy="2786098"/>
          </a:xfrm>
        </p:grpSpPr>
        <p:pic>
          <p:nvPicPr>
            <p:cNvPr id="16" name="图片 15">
              <a:extLst>
                <a:ext uri="{FF2B5EF4-FFF2-40B4-BE49-F238E27FC236}">
                  <a16:creationId xmlns:a16="http://schemas.microsoft.com/office/drawing/2014/main" id="{69D364D8-5EE0-4905-AE52-68E09697732F}"/>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0" y="0"/>
              <a:ext cx="9459645" cy="2472083"/>
            </a:xfrm>
            <a:prstGeom prst="rect">
              <a:avLst/>
            </a:prstGeom>
          </p:spPr>
        </p:pic>
        <p:pic>
          <p:nvPicPr>
            <p:cNvPr id="17" name="图片 16">
              <a:extLst>
                <a:ext uri="{FF2B5EF4-FFF2-40B4-BE49-F238E27FC236}">
                  <a16:creationId xmlns:a16="http://schemas.microsoft.com/office/drawing/2014/main" id="{3DF9C83E-4AAD-4A57-B4B6-65100E916E62}"/>
                </a:ext>
              </a:extLst>
            </p:cNvPr>
            <p:cNvPicPr>
              <a:picLocks noChangeAspect="1"/>
            </p:cNvPicPr>
            <p:nvPr/>
          </p:nvPicPr>
          <p:blipFill rotWithShape="1">
            <a:blip r:embed="rId2">
              <a:extLst>
                <a:ext uri="{28A0092B-C50C-407E-A947-70E740481C1C}">
                  <a14:useLocalDpi xmlns:a14="http://schemas.microsoft.com/office/drawing/2010/main" val="0"/>
                </a:ext>
              </a:extLst>
            </a:blip>
            <a:srcRect t="38646" b="19414"/>
            <a:stretch/>
          </p:blipFill>
          <p:spPr>
            <a:xfrm>
              <a:off x="0" y="712494"/>
              <a:ext cx="9459645" cy="2073604"/>
            </a:xfrm>
            <a:prstGeom prst="rect">
              <a:avLst/>
            </a:prstGeom>
          </p:spPr>
        </p:pic>
      </p:grpSp>
      <p:sp>
        <p:nvSpPr>
          <p:cNvPr id="18" name="椭圆 17">
            <a:extLst>
              <a:ext uri="{FF2B5EF4-FFF2-40B4-BE49-F238E27FC236}">
                <a16:creationId xmlns:a16="http://schemas.microsoft.com/office/drawing/2014/main" id="{E9CB893C-F5C0-4E82-9CD8-2739FF268FED}"/>
              </a:ext>
            </a:extLst>
          </p:cNvPr>
          <p:cNvSpPr/>
          <p:nvPr/>
        </p:nvSpPr>
        <p:spPr>
          <a:xfrm>
            <a:off x="99528" y="634535"/>
            <a:ext cx="1838960" cy="1038698"/>
          </a:xfrm>
          <a:prstGeom prst="ellipse">
            <a:avLst/>
          </a:prstGeom>
          <a:solidFill>
            <a:srgbClr val="FFFFFF"/>
          </a:solidFill>
          <a:ln w="508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00000"/>
                </a:solidFill>
                <a:effectLst/>
                <a:uLnTx/>
                <a:uFillTx/>
                <a:latin typeface="Calibri"/>
                <a:ea typeface="+mn-ea"/>
                <a:cs typeface="Calibri"/>
                <a:sym typeface="Calibri"/>
              </a:rPr>
              <a:t>step1</a:t>
            </a:r>
            <a:endParaRPr kumimoji="0" lang="zh-CN" altLang="en-US" sz="36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val="218529179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34EC5454-089C-41CB-BC68-B1B3050DDEA3}"/>
              </a:ext>
            </a:extLst>
          </p:cNvPr>
          <p:cNvGrpSpPr/>
          <p:nvPr/>
        </p:nvGrpSpPr>
        <p:grpSpPr>
          <a:xfrm>
            <a:off x="1331113" y="1441578"/>
            <a:ext cx="8130466" cy="5113614"/>
            <a:chOff x="2030767" y="1441578"/>
            <a:chExt cx="8130466" cy="5113614"/>
          </a:xfrm>
        </p:grpSpPr>
        <p:pic>
          <p:nvPicPr>
            <p:cNvPr id="4" name="图片 3" descr="C:\Users\yy\AppData\Local\Temp\1552051958(1).png">
              <a:extLst>
                <a:ext uri="{FF2B5EF4-FFF2-40B4-BE49-F238E27FC236}">
                  <a16:creationId xmlns:a16="http://schemas.microsoft.com/office/drawing/2014/main" id="{BFDC6D69-F06B-4AA7-8716-1D7CD06AC41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30767" y="1441578"/>
              <a:ext cx="8130466" cy="5113614"/>
            </a:xfrm>
            <a:prstGeom prst="rect">
              <a:avLst/>
            </a:prstGeom>
            <a:noFill/>
            <a:ln>
              <a:noFill/>
            </a:ln>
          </p:spPr>
        </p:pic>
        <p:sp>
          <p:nvSpPr>
            <p:cNvPr id="3" name="文本框 2">
              <a:extLst>
                <a:ext uri="{FF2B5EF4-FFF2-40B4-BE49-F238E27FC236}">
                  <a16:creationId xmlns:a16="http://schemas.microsoft.com/office/drawing/2014/main" id="{62018EEA-B5B0-4846-83F9-BCE0FD0B62C2}"/>
                </a:ext>
              </a:extLst>
            </p:cNvPr>
            <p:cNvSpPr txBox="1"/>
            <p:nvPr/>
          </p:nvSpPr>
          <p:spPr>
            <a:xfrm>
              <a:off x="5516918" y="2658011"/>
              <a:ext cx="2590800" cy="309315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0000"/>
                  </a:solidFill>
                  <a:effectLst/>
                  <a:uLnTx/>
                  <a:uFillTx/>
                  <a:latin typeface="Calibri"/>
                  <a:ea typeface="+mn-ea"/>
                  <a:cs typeface="Calibri"/>
                  <a:sym typeface="Calibri"/>
                </a:rPr>
                <a:t>爬虫目录</a:t>
              </a:r>
              <a:endParaRPr kumimoji="0" lang="en-US" altLang="zh-CN" sz="1800" b="0" i="0" u="none" strike="noStrike" kern="1200" cap="none" spc="0" normalizeH="0" baseline="0" noProof="0" dirty="0">
                <a:ln>
                  <a:noFill/>
                </a:ln>
                <a:solidFill>
                  <a:srgbClr val="000000"/>
                </a:solidFill>
                <a:effectLst/>
                <a:uLnTx/>
                <a:uFillTx/>
                <a:latin typeface="Calibri"/>
                <a:ea typeface="+mn-ea"/>
                <a:cs typeface="Calibri"/>
                <a:sym typeface="Calibri"/>
              </a:endParaRP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5B9BD5">
                      <a:lumMod val="75000"/>
                    </a:srgbClr>
                  </a:solidFill>
                  <a:effectLst/>
                  <a:uLnTx/>
                  <a:uFillTx/>
                  <a:latin typeface="Calibri"/>
                  <a:ea typeface="+mn-ea"/>
                  <a:cs typeface="Calibri"/>
                  <a:sym typeface="Calibri"/>
                </a:rPr>
                <a:t>    初始化文件</a:t>
              </a:r>
              <a:endParaRPr kumimoji="0" lang="en-US" altLang="zh-CN" sz="1800" b="0" i="0" u="none" strike="noStrike" kern="1200" cap="none" spc="0" normalizeH="0" baseline="0" noProof="0" dirty="0">
                <a:ln>
                  <a:noFill/>
                </a:ln>
                <a:solidFill>
                  <a:srgbClr val="5B9BD5">
                    <a:lumMod val="75000"/>
                  </a:srgbClr>
                </a:solidFill>
                <a:effectLst/>
                <a:uLnTx/>
                <a:uFillTx/>
                <a:latin typeface="Calibri"/>
                <a:ea typeface="+mn-ea"/>
                <a:cs typeface="Calibri"/>
                <a:sym typeface="Calibri"/>
              </a:endParaRP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0000"/>
                  </a:solidFill>
                  <a:effectLst/>
                  <a:uLnTx/>
                  <a:uFillTx/>
                  <a:latin typeface="Calibri"/>
                  <a:cs typeface="Calibri"/>
                  <a:sym typeface="Calibri"/>
                </a:rPr>
                <a:t>    Items </a:t>
              </a:r>
              <a:r>
                <a:rPr kumimoji="0" lang="zh-CN" altLang="en-US" sz="1800" b="0" i="0" u="none" strike="noStrike" kern="1200" cap="none" spc="0" normalizeH="0" baseline="0" noProof="0" dirty="0">
                  <a:ln>
                    <a:noFill/>
                  </a:ln>
                  <a:solidFill>
                    <a:srgbClr val="FF0000"/>
                  </a:solidFill>
                  <a:effectLst/>
                  <a:uLnTx/>
                  <a:uFillTx/>
                  <a:latin typeface="Calibri"/>
                  <a:cs typeface="Calibri"/>
                  <a:sym typeface="Calibri"/>
                </a:rPr>
                <a:t>数据文件 </a:t>
              </a:r>
              <a:endParaRPr kumimoji="0" lang="en-US" altLang="zh-CN" sz="1800" b="0" i="0" u="none" strike="noStrike" kern="1200" cap="none" spc="0" normalizeH="0" baseline="0" noProof="0" dirty="0">
                <a:ln>
                  <a:noFill/>
                </a:ln>
                <a:solidFill>
                  <a:srgbClr val="FF0000"/>
                </a:solidFill>
                <a:effectLst/>
                <a:uLnTx/>
                <a:uFillTx/>
                <a:latin typeface="Calibri"/>
                <a:cs typeface="Calibri"/>
                <a:sym typeface="Calibri"/>
              </a:endParaRP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5B9BD5">
                      <a:lumMod val="75000"/>
                    </a:srgbClr>
                  </a:solidFill>
                  <a:effectLst/>
                  <a:uLnTx/>
                  <a:uFillTx/>
                  <a:latin typeface="Calibri"/>
                  <a:ea typeface="+mn-ea"/>
                  <a:cs typeface="Calibri"/>
                  <a:sym typeface="Calibri"/>
                </a:rPr>
                <a:t>    中间件文件</a:t>
              </a:r>
              <a:endParaRPr kumimoji="0" lang="en-US" altLang="zh-CN" sz="1800" b="0" i="0" u="none" strike="noStrike" kern="1200" cap="none" spc="0" normalizeH="0" baseline="0" noProof="0" dirty="0">
                <a:ln>
                  <a:noFill/>
                </a:ln>
                <a:solidFill>
                  <a:srgbClr val="5B9BD5">
                    <a:lumMod val="75000"/>
                  </a:srgbClr>
                </a:solidFill>
                <a:effectLst/>
                <a:uLnTx/>
                <a:uFillTx/>
                <a:latin typeface="Calibri"/>
                <a:ea typeface="+mn-ea"/>
                <a:cs typeface="Calibri"/>
                <a:sym typeface="Calibri"/>
              </a:endParaRP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Calibri"/>
                  <a:cs typeface="Calibri"/>
                  <a:sym typeface="Calibri"/>
                </a:rPr>
                <a:t>    管道文件</a:t>
              </a:r>
              <a:endParaRPr kumimoji="0" lang="en-US" altLang="zh-CN" sz="1800" b="0" i="0" u="none" strike="noStrike" kern="1200" cap="none" spc="0" normalizeH="0" baseline="0" noProof="0" dirty="0">
                <a:ln>
                  <a:noFill/>
                </a:ln>
                <a:solidFill>
                  <a:srgbClr val="FF0000"/>
                </a:solidFill>
                <a:effectLst/>
                <a:uLnTx/>
                <a:uFillTx/>
                <a:latin typeface="Calibri"/>
                <a:cs typeface="Calibri"/>
                <a:sym typeface="Calibri"/>
              </a:endParaRP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0000"/>
                  </a:solidFill>
                  <a:effectLst/>
                  <a:uLnTx/>
                  <a:uFillTx/>
                  <a:latin typeface="Calibri"/>
                  <a:ea typeface="+mn-ea"/>
                  <a:cs typeface="Calibri"/>
                  <a:sym typeface="Calibri"/>
                </a:rPr>
                <a:t>    设置文件</a:t>
              </a:r>
              <a:endParaRPr kumimoji="0" lang="en-US" altLang="zh-CN" sz="1800" b="0" i="0" u="none" strike="noStrike" kern="1200" cap="none" spc="0" normalizeH="0" baseline="0" noProof="0" dirty="0">
                <a:ln>
                  <a:noFill/>
                </a:ln>
                <a:solidFill>
                  <a:srgbClr val="FF0000"/>
                </a:solidFill>
                <a:effectLst/>
                <a:uLnTx/>
                <a:uFillTx/>
                <a:latin typeface="Calibri"/>
                <a:ea typeface="+mn-ea"/>
                <a:cs typeface="Calibri"/>
                <a:sym typeface="Calibri"/>
              </a:endParaRP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5B9BD5">
                      <a:lumMod val="75000"/>
                    </a:srgbClr>
                  </a:solidFill>
                  <a:effectLst/>
                  <a:uLnTx/>
                  <a:uFillTx/>
                  <a:latin typeface="Calibri"/>
                  <a:ea typeface="+mn-ea"/>
                  <a:cs typeface="Calibri"/>
                  <a:sym typeface="Calibri"/>
                </a:rPr>
                <a:t>项目的配置文件</a:t>
              </a:r>
            </a:p>
          </p:txBody>
        </p:sp>
      </p:grpSp>
      <p:sp>
        <p:nvSpPr>
          <p:cNvPr id="7" name="文本框 6">
            <a:extLst>
              <a:ext uri="{FF2B5EF4-FFF2-40B4-BE49-F238E27FC236}">
                <a16:creationId xmlns:a16="http://schemas.microsoft.com/office/drawing/2014/main" id="{001A01FC-D4C1-423F-9B26-D42599E64C15}"/>
              </a:ext>
            </a:extLst>
          </p:cNvPr>
          <p:cNvSpPr txBox="1"/>
          <p:nvPr/>
        </p:nvSpPr>
        <p:spPr>
          <a:xfrm>
            <a:off x="1920240" y="826027"/>
            <a:ext cx="5617285" cy="61555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Calibri"/>
                <a:ea typeface="+mn-ea"/>
                <a:cs typeface="Calibri"/>
                <a:sym typeface="Calibri"/>
              </a:rPr>
              <a:t>使用</a:t>
            </a:r>
            <a:r>
              <a:rPr kumimoji="0" lang="en-US" altLang="zh-CN" sz="2800" b="0" i="0" u="none" strike="noStrike" kern="1200" cap="none" spc="0" normalizeH="0" baseline="0" noProof="0" dirty="0" err="1">
                <a:ln>
                  <a:noFill/>
                </a:ln>
                <a:solidFill>
                  <a:srgbClr val="000000"/>
                </a:solidFill>
                <a:effectLst/>
                <a:uLnTx/>
                <a:uFillTx/>
                <a:latin typeface="Calibri"/>
                <a:ea typeface="+mn-ea"/>
                <a:cs typeface="Calibri"/>
                <a:sym typeface="Calibri"/>
              </a:rPr>
              <a:t>pycharm</a:t>
            </a:r>
            <a:r>
              <a:rPr kumimoji="0" lang="zh-CN" altLang="en-US" sz="2800" b="0" i="0" u="none" strike="noStrike" kern="1200" cap="none" spc="0" normalizeH="0" baseline="0" noProof="0" dirty="0">
                <a:ln>
                  <a:noFill/>
                </a:ln>
                <a:solidFill>
                  <a:srgbClr val="000000"/>
                </a:solidFill>
                <a:effectLst/>
                <a:uLnTx/>
                <a:uFillTx/>
                <a:latin typeface="Calibri"/>
                <a:ea typeface="+mn-ea"/>
                <a:cs typeface="Calibri"/>
                <a:sym typeface="Calibri"/>
              </a:rPr>
              <a:t>打开工程</a:t>
            </a:r>
            <a:r>
              <a:rPr kumimoji="0" lang="en-US" altLang="zh-CN" sz="2800" b="0" i="0" u="none" strike="noStrike" kern="1200" cap="none" spc="0" normalizeH="0" baseline="0" noProof="0" dirty="0">
                <a:ln>
                  <a:noFill/>
                </a:ln>
                <a:solidFill>
                  <a:srgbClr val="000000"/>
                </a:solidFill>
                <a:effectLst/>
                <a:uLnTx/>
                <a:uFillTx/>
                <a:latin typeface="Calibri"/>
                <a:ea typeface="+mn-ea"/>
                <a:cs typeface="Calibri"/>
                <a:sym typeface="Calibri"/>
              </a:rPr>
              <a:t>test1</a:t>
            </a:r>
          </a:p>
        </p:txBody>
      </p:sp>
      <p:sp>
        <p:nvSpPr>
          <p:cNvPr id="9" name="椭圆 8">
            <a:extLst>
              <a:ext uri="{FF2B5EF4-FFF2-40B4-BE49-F238E27FC236}">
                <a16:creationId xmlns:a16="http://schemas.microsoft.com/office/drawing/2014/main" id="{3D8969A1-6AC1-4D55-8646-C9BB1815DBEB}"/>
              </a:ext>
            </a:extLst>
          </p:cNvPr>
          <p:cNvSpPr/>
          <p:nvPr/>
        </p:nvSpPr>
        <p:spPr>
          <a:xfrm>
            <a:off x="99528" y="634535"/>
            <a:ext cx="1838960" cy="1038698"/>
          </a:xfrm>
          <a:prstGeom prst="ellipse">
            <a:avLst/>
          </a:prstGeom>
          <a:solidFill>
            <a:srgbClr val="FFFFFF"/>
          </a:solidFill>
          <a:ln w="508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00000"/>
                </a:solidFill>
                <a:effectLst/>
                <a:uLnTx/>
                <a:uFillTx/>
                <a:latin typeface="Calibri"/>
                <a:ea typeface="+mn-ea"/>
                <a:cs typeface="Calibri"/>
                <a:sym typeface="Calibri"/>
              </a:rPr>
              <a:t>step1</a:t>
            </a:r>
            <a:endParaRPr kumimoji="0" lang="zh-CN" altLang="en-US" sz="36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
        <p:nvSpPr>
          <p:cNvPr id="10" name="文本占位符 1">
            <a:extLst>
              <a:ext uri="{FF2B5EF4-FFF2-40B4-BE49-F238E27FC236}">
                <a16:creationId xmlns:a16="http://schemas.microsoft.com/office/drawing/2014/main" id="{3779CAF8-A3E5-4760-A4C6-F06B9D5B38E9}"/>
              </a:ext>
            </a:extLst>
          </p:cNvPr>
          <p:cNvSpPr>
            <a:spLocks noGrp="1"/>
          </p:cNvSpPr>
          <p:nvPr>
            <p:ph type="body" sz="quarter" idx="10"/>
          </p:nvPr>
        </p:nvSpPr>
        <p:spPr>
          <a:xfrm>
            <a:off x="609600" y="111315"/>
            <a:ext cx="4580965" cy="523220"/>
          </a:xfrm>
        </p:spPr>
        <p:txBody>
          <a:bodyPr/>
          <a:lstStyle/>
          <a:p>
            <a:r>
              <a:rPr lang="en-US" altLang="zh-CN" sz="2800" dirty="0"/>
              <a:t>3. </a:t>
            </a:r>
            <a:r>
              <a:rPr lang="zh-CN" altLang="zh-CN" sz="2800" dirty="0"/>
              <a:t>使用</a:t>
            </a:r>
            <a:r>
              <a:rPr lang="en-US" altLang="zh-CN" sz="2800" dirty="0" err="1"/>
              <a:t>scrapy</a:t>
            </a:r>
            <a:r>
              <a:rPr lang="zh-CN" altLang="zh-CN" sz="2800" dirty="0"/>
              <a:t>的步骤</a:t>
            </a:r>
            <a:endParaRPr lang="zh-CN" altLang="en-US" sz="2800" dirty="0"/>
          </a:p>
        </p:txBody>
      </p:sp>
      <p:cxnSp>
        <p:nvCxnSpPr>
          <p:cNvPr id="11" name="直接箭头连接符 10">
            <a:extLst>
              <a:ext uri="{FF2B5EF4-FFF2-40B4-BE49-F238E27FC236}">
                <a16:creationId xmlns:a16="http://schemas.microsoft.com/office/drawing/2014/main" id="{4E75A896-3D97-4956-813E-FE730698F481}"/>
              </a:ext>
            </a:extLst>
          </p:cNvPr>
          <p:cNvCxnSpPr>
            <a:cxnSpLocks/>
          </p:cNvCxnSpPr>
          <p:nvPr/>
        </p:nvCxnSpPr>
        <p:spPr>
          <a:xfrm flipV="1">
            <a:off x="6447559" y="3415402"/>
            <a:ext cx="3444586" cy="13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981DEDE9-AFB7-4A56-8BD8-D4678ED7F05C}"/>
              </a:ext>
            </a:extLst>
          </p:cNvPr>
          <p:cNvCxnSpPr/>
          <p:nvPr/>
        </p:nvCxnSpPr>
        <p:spPr>
          <a:xfrm flipV="1">
            <a:off x="6598227" y="3730874"/>
            <a:ext cx="3293918" cy="519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6AE7E748-B6BE-43E7-8AC0-EAC1316B2756}"/>
              </a:ext>
            </a:extLst>
          </p:cNvPr>
          <p:cNvCxnSpPr/>
          <p:nvPr/>
        </p:nvCxnSpPr>
        <p:spPr>
          <a:xfrm flipV="1">
            <a:off x="6650181" y="3988650"/>
            <a:ext cx="3231572" cy="1329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86E2C26E-F30C-4DDE-96DC-C331B02F8D14}"/>
              </a:ext>
            </a:extLst>
          </p:cNvPr>
          <p:cNvSpPr txBox="1"/>
          <p:nvPr/>
        </p:nvSpPr>
        <p:spPr>
          <a:xfrm>
            <a:off x="10224655" y="3556061"/>
            <a:ext cx="1662545" cy="369332"/>
          </a:xfrm>
          <a:prstGeom prst="rect">
            <a:avLst/>
          </a:prstGeom>
          <a:noFill/>
        </p:spPr>
        <p:txBody>
          <a:bodyPr wrap="square" rtlCol="0">
            <a:spAutoFit/>
          </a:bodyPr>
          <a:lstStyle/>
          <a:p>
            <a:r>
              <a:rPr lang="zh-CN" altLang="en-US" dirty="0">
                <a:solidFill>
                  <a:srgbClr val="0070C0"/>
                </a:solidFill>
              </a:rPr>
              <a:t>不需要修改</a:t>
            </a:r>
          </a:p>
        </p:txBody>
      </p:sp>
      <p:sp>
        <p:nvSpPr>
          <p:cNvPr id="15" name="文本框 14">
            <a:extLst>
              <a:ext uri="{FF2B5EF4-FFF2-40B4-BE49-F238E27FC236}">
                <a16:creationId xmlns:a16="http://schemas.microsoft.com/office/drawing/2014/main" id="{58F11E16-320A-4CF5-B533-A5D2AE3B3862}"/>
              </a:ext>
            </a:extLst>
          </p:cNvPr>
          <p:cNvSpPr txBox="1"/>
          <p:nvPr/>
        </p:nvSpPr>
        <p:spPr>
          <a:xfrm>
            <a:off x="10224654" y="4944294"/>
            <a:ext cx="1662545" cy="369332"/>
          </a:xfrm>
          <a:prstGeom prst="rect">
            <a:avLst/>
          </a:prstGeom>
          <a:noFill/>
        </p:spPr>
        <p:txBody>
          <a:bodyPr wrap="square" rtlCol="0">
            <a:spAutoFit/>
          </a:bodyPr>
          <a:lstStyle/>
          <a:p>
            <a:r>
              <a:rPr lang="zh-CN" altLang="en-US" dirty="0">
                <a:solidFill>
                  <a:srgbClr val="FF0000"/>
                </a:solidFill>
              </a:rPr>
              <a:t>需要修改</a:t>
            </a:r>
          </a:p>
        </p:txBody>
      </p:sp>
      <p:cxnSp>
        <p:nvCxnSpPr>
          <p:cNvPr id="16" name="直接箭头连接符 15">
            <a:extLst>
              <a:ext uri="{FF2B5EF4-FFF2-40B4-BE49-F238E27FC236}">
                <a16:creationId xmlns:a16="http://schemas.microsoft.com/office/drawing/2014/main" id="{949BFC05-524C-4F81-B759-EDFC82F39540}"/>
              </a:ext>
            </a:extLst>
          </p:cNvPr>
          <p:cNvCxnSpPr>
            <a:cxnSpLocks/>
          </p:cNvCxnSpPr>
          <p:nvPr/>
        </p:nvCxnSpPr>
        <p:spPr>
          <a:xfrm>
            <a:off x="6686550" y="3910583"/>
            <a:ext cx="3366653" cy="9883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BABCBB3A-20D8-4106-8039-B6F3DB2FAED9}"/>
              </a:ext>
            </a:extLst>
          </p:cNvPr>
          <p:cNvCxnSpPr>
            <a:cxnSpLocks/>
          </p:cNvCxnSpPr>
          <p:nvPr/>
        </p:nvCxnSpPr>
        <p:spPr>
          <a:xfrm>
            <a:off x="6416386" y="4642071"/>
            <a:ext cx="3636817" cy="4132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09994D3-DFA5-4201-BE22-987EF192BD47}"/>
              </a:ext>
            </a:extLst>
          </p:cNvPr>
          <p:cNvCxnSpPr>
            <a:cxnSpLocks/>
          </p:cNvCxnSpPr>
          <p:nvPr/>
        </p:nvCxnSpPr>
        <p:spPr>
          <a:xfrm>
            <a:off x="6416386" y="5005644"/>
            <a:ext cx="3657600" cy="2557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0509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left)">
                                      <p:cBhvr>
                                        <p:cTn id="13" dur="500"/>
                                        <p:tgtEl>
                                          <p:spTgt spid="1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par>
                                <p:cTn id="23" presetID="22" presetClass="entr" presetSubtype="8"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par>
                                <p:cTn id="26" presetID="22" presetClass="entr" presetSubtype="8"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left)">
                                      <p:cBhvr>
                                        <p:cTn id="28" dur="500"/>
                                        <p:tgtEl>
                                          <p:spTgt spid="18"/>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lang="en-US" altLang="zh-CN" sz="2800" dirty="0"/>
              <a:t>3. </a:t>
            </a:r>
            <a:r>
              <a:rPr lang="zh-CN" altLang="zh-CN" sz="2800" dirty="0"/>
              <a:t>使用</a:t>
            </a:r>
            <a:r>
              <a:rPr lang="en-US" altLang="zh-CN" sz="2800" dirty="0" err="1"/>
              <a:t>scrapy</a:t>
            </a:r>
            <a:r>
              <a:rPr lang="zh-CN" altLang="zh-CN" sz="2800" dirty="0"/>
              <a:t>的步骤</a:t>
            </a:r>
            <a:endParaRPr lang="zh-CN" altLang="en-US" sz="2800" dirty="0"/>
          </a:p>
        </p:txBody>
      </p:sp>
      <p:sp>
        <p:nvSpPr>
          <p:cNvPr id="7" name="文本框 6">
            <a:extLst>
              <a:ext uri="{FF2B5EF4-FFF2-40B4-BE49-F238E27FC236}">
                <a16:creationId xmlns:a16="http://schemas.microsoft.com/office/drawing/2014/main" id="{001A01FC-D4C1-423F-9B26-D42599E64C15}"/>
              </a:ext>
            </a:extLst>
          </p:cNvPr>
          <p:cNvSpPr txBox="1"/>
          <p:nvPr/>
        </p:nvSpPr>
        <p:spPr>
          <a:xfrm>
            <a:off x="2077720" y="946266"/>
            <a:ext cx="8737600" cy="2339100"/>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在</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test1</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工程之下，新建一个</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begin.py</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文件，和</a:t>
            </a:r>
            <a:r>
              <a:rPr kumimoji="0" lang="en-US" altLang="zh-CN" sz="2800" b="0" i="0" u="none" strike="noStrike" kern="1200" cap="none" spc="0" normalizeH="0" baseline="0" noProof="0" dirty="0" err="1">
                <a:ln>
                  <a:noFill/>
                </a:ln>
                <a:solidFill>
                  <a:srgbClr val="000000"/>
                </a:solidFill>
                <a:effectLst/>
                <a:uLnTx/>
                <a:uFillTx/>
                <a:latin typeface="Calibri"/>
                <a:cs typeface="Calibri"/>
                <a:sym typeface="Calibri"/>
              </a:rPr>
              <a:t>scrapy.cfg</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在同一级目录下，内容如下：</a:t>
            </a:r>
            <a:endParaRPr kumimoji="0" lang="en-US" altLang="zh-CN" sz="2800" b="0" i="0" u="none" strike="noStrike" kern="1200" cap="none" spc="0" normalizeH="0" baseline="0" noProof="0" dirty="0">
              <a:ln>
                <a:noFill/>
              </a:ln>
              <a:solidFill>
                <a:srgbClr val="000000"/>
              </a:solidFill>
              <a:effectLst/>
              <a:uLnTx/>
              <a:uFillTx/>
              <a:latin typeface="Calibri"/>
              <a:cs typeface="Calibri"/>
              <a:sym typeface="Calibri"/>
            </a:endParaRPr>
          </a:p>
          <a:p>
            <a:pPr marL="0" marR="0" lvl="0" indent="0" algn="l" defTabSz="1828800" rtl="0" eaLnBrk="1" fontAlgn="auto" latinLnBrk="0" hangingPunct="0">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Calibri"/>
              <a:cs typeface="Calibri"/>
              <a:sym typeface="Calibri"/>
            </a:endParaRPr>
          </a:p>
          <a:p>
            <a:pPr marL="0" marR="0" lvl="0" indent="0" algn="l" defTabSz="1828800" rtl="0" eaLnBrk="1" fontAlgn="auto" latinLnBrk="0" hangingPunct="0">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
        <p:nvSpPr>
          <p:cNvPr id="13" name="矩形 12">
            <a:extLst>
              <a:ext uri="{FF2B5EF4-FFF2-40B4-BE49-F238E27FC236}">
                <a16:creationId xmlns:a16="http://schemas.microsoft.com/office/drawing/2014/main" id="{B3222D5D-3FB2-4E74-BB5B-462E988DBA41}"/>
              </a:ext>
            </a:extLst>
          </p:cNvPr>
          <p:cNvSpPr/>
          <p:nvPr/>
        </p:nvSpPr>
        <p:spPr>
          <a:xfrm>
            <a:off x="1376680" y="3692874"/>
            <a:ext cx="9438640" cy="2229713"/>
          </a:xfrm>
          <a:prstGeom prst="rect">
            <a:avLst/>
          </a:prstGeom>
          <a:solidFill>
            <a:srgbClr val="FFC000"/>
          </a:solidFill>
        </p:spPr>
        <p:txBody>
          <a:bodyPr wrap="square">
            <a:spAutoFit/>
          </a:bodyPr>
          <a:lstStyle/>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from </a:t>
            </a:r>
            <a:r>
              <a:rPr kumimoji="0" lang="en-US" altLang="zh-CN" sz="3200" b="0" i="0" u="none" strike="noStrike" kern="1200" cap="none" spc="0" normalizeH="0" baseline="0" noProof="0" dirty="0" err="1">
                <a:ln>
                  <a:noFill/>
                </a:ln>
                <a:solidFill>
                  <a:srgbClr val="000000"/>
                </a:solidFill>
                <a:effectLst/>
                <a:uLnTx/>
                <a:uFillTx/>
                <a:latin typeface="Calibri"/>
                <a:cs typeface="Calibri"/>
                <a:sym typeface="Calibri"/>
              </a:rPr>
              <a:t>scrapy</a:t>
            </a: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 import </a:t>
            </a:r>
            <a:r>
              <a:rPr kumimoji="0" lang="en-US" altLang="zh-CN" sz="3200" b="0" i="0" u="none" strike="noStrike" kern="1200" cap="none" spc="0" normalizeH="0" baseline="0" noProof="0" dirty="0" err="1">
                <a:ln>
                  <a:noFill/>
                </a:ln>
                <a:solidFill>
                  <a:srgbClr val="000000"/>
                </a:solidFill>
                <a:effectLst/>
                <a:uLnTx/>
                <a:uFillTx/>
                <a:latin typeface="Calibri"/>
                <a:cs typeface="Calibri"/>
                <a:sym typeface="Calibri"/>
              </a:rPr>
              <a:t>cmdline</a:t>
            </a:r>
            <a:endParaRPr kumimoji="0" lang="en-US" altLang="zh-CN" sz="3200" b="0" i="0" u="none" strike="noStrike" kern="1200" cap="none" spc="0" normalizeH="0" baseline="0" noProof="0" dirty="0">
              <a:ln>
                <a:noFill/>
              </a:ln>
              <a:solidFill>
                <a:srgbClr val="000000"/>
              </a:solidFill>
              <a:effectLst/>
              <a:uLnTx/>
              <a:uFillTx/>
              <a:latin typeface="Calibri"/>
              <a:cs typeface="Calibri"/>
              <a:sym typeface="Calibri"/>
            </a:endParaRP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3200" b="0" i="0" u="none" strike="noStrike" kern="1200" cap="none" spc="0" normalizeH="0" baseline="0" noProof="0" dirty="0" err="1">
                <a:ln>
                  <a:noFill/>
                </a:ln>
                <a:solidFill>
                  <a:srgbClr val="000000"/>
                </a:solidFill>
                <a:effectLst/>
                <a:uLnTx/>
                <a:uFillTx/>
                <a:latin typeface="Calibri"/>
                <a:cs typeface="Calibri"/>
                <a:sym typeface="Calibri"/>
              </a:rPr>
              <a:t>cmdline.execute</a:t>
            </a: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a:t>
            </a:r>
            <a:r>
              <a:rPr kumimoji="0" lang="en-US" altLang="zh-CN" sz="3200" b="0" i="0" u="none" strike="noStrike" kern="1200" cap="none" spc="0" normalizeH="0" baseline="0" noProof="0" dirty="0" err="1">
                <a:ln>
                  <a:noFill/>
                </a:ln>
                <a:solidFill>
                  <a:srgbClr val="000000"/>
                </a:solidFill>
                <a:effectLst/>
                <a:uLnTx/>
                <a:uFillTx/>
                <a:latin typeface="Calibri"/>
                <a:cs typeface="Calibri"/>
                <a:sym typeface="Calibri"/>
              </a:rPr>
              <a:t>scrapy</a:t>
            </a: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 crawl </a:t>
            </a:r>
            <a:r>
              <a:rPr kumimoji="0" lang="en-US" altLang="zh-CN" sz="3200" b="0" i="0" u="none" strike="noStrike" kern="1200" cap="none" spc="0" normalizeH="0" baseline="0" noProof="0" dirty="0" err="1">
                <a:ln>
                  <a:noFill/>
                </a:ln>
                <a:solidFill>
                  <a:srgbClr val="000000"/>
                </a:solidFill>
                <a:effectLst/>
                <a:uLnTx/>
                <a:uFillTx/>
                <a:latin typeface="Calibri"/>
                <a:cs typeface="Calibri"/>
                <a:sym typeface="Calibri"/>
              </a:rPr>
              <a:t>bupt</a:t>
            </a: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".split())   </a:t>
            </a: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a:t>
            </a:r>
            <a:r>
              <a:rPr kumimoji="0" lang="en-US" altLang="zh-CN" sz="3200" b="0" i="0" u="none" strike="noStrike" kern="1200" cap="none" spc="0" normalizeH="0" baseline="0" noProof="0" dirty="0" err="1">
                <a:ln>
                  <a:noFill/>
                </a:ln>
                <a:solidFill>
                  <a:srgbClr val="000000"/>
                </a:solidFill>
                <a:effectLst/>
                <a:uLnTx/>
                <a:uFillTx/>
                <a:latin typeface="Calibri"/>
                <a:cs typeface="Calibri"/>
                <a:sym typeface="Calibri"/>
              </a:rPr>
              <a:t>bupt</a:t>
            </a:r>
            <a:r>
              <a:rPr kumimoji="0" lang="zh-CN" altLang="en-US" sz="3200" b="0" i="0" u="none" strike="noStrike" kern="1200" cap="none" spc="0" normalizeH="0" baseline="0" noProof="0" dirty="0">
                <a:ln>
                  <a:noFill/>
                </a:ln>
                <a:solidFill>
                  <a:srgbClr val="000000"/>
                </a:solidFill>
                <a:effectLst/>
                <a:uLnTx/>
                <a:uFillTx/>
                <a:latin typeface="Calibri"/>
                <a:cs typeface="Calibri"/>
                <a:sym typeface="Calibri"/>
              </a:rPr>
              <a:t>为爬虫的名字，在</a:t>
            </a: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spider.py</a:t>
            </a:r>
            <a:r>
              <a:rPr kumimoji="0" lang="zh-CN" altLang="en-US" sz="3200" b="0" i="0" u="none" strike="noStrike" kern="1200" cap="none" spc="0" normalizeH="0" baseline="0" noProof="0" dirty="0">
                <a:ln>
                  <a:noFill/>
                </a:ln>
                <a:solidFill>
                  <a:srgbClr val="000000"/>
                </a:solidFill>
                <a:effectLst/>
                <a:uLnTx/>
                <a:uFillTx/>
                <a:latin typeface="Calibri"/>
                <a:cs typeface="Calibri"/>
                <a:sym typeface="Calibri"/>
              </a:rPr>
              <a:t>中定义</a:t>
            </a:r>
          </a:p>
        </p:txBody>
      </p:sp>
      <p:sp>
        <p:nvSpPr>
          <p:cNvPr id="14" name="椭圆 13">
            <a:extLst>
              <a:ext uri="{FF2B5EF4-FFF2-40B4-BE49-F238E27FC236}">
                <a16:creationId xmlns:a16="http://schemas.microsoft.com/office/drawing/2014/main" id="{76741268-4612-44B9-92E2-4A4818BA6A07}"/>
              </a:ext>
            </a:extLst>
          </p:cNvPr>
          <p:cNvSpPr/>
          <p:nvPr/>
        </p:nvSpPr>
        <p:spPr>
          <a:xfrm>
            <a:off x="99528" y="634535"/>
            <a:ext cx="1838960" cy="1038698"/>
          </a:xfrm>
          <a:prstGeom prst="ellipse">
            <a:avLst/>
          </a:prstGeom>
          <a:solidFill>
            <a:srgbClr val="FFFFFF"/>
          </a:solidFill>
          <a:ln w="508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00000"/>
                </a:solidFill>
                <a:effectLst/>
                <a:uLnTx/>
                <a:uFillTx/>
                <a:latin typeface="Calibri"/>
                <a:ea typeface="+mn-ea"/>
                <a:cs typeface="Calibri"/>
                <a:sym typeface="Calibri"/>
              </a:rPr>
              <a:t>step1</a:t>
            </a:r>
            <a:endParaRPr kumimoji="0" lang="zh-CN" altLang="en-US" sz="36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val="21832858"/>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lang="en-US" altLang="zh-CN" sz="2800" dirty="0"/>
              <a:t>3. </a:t>
            </a:r>
            <a:r>
              <a:rPr lang="zh-CN" altLang="zh-CN" sz="2800" dirty="0"/>
              <a:t>使用</a:t>
            </a:r>
            <a:r>
              <a:rPr lang="en-US" altLang="zh-CN" sz="2800" dirty="0" err="1"/>
              <a:t>scrapy</a:t>
            </a:r>
            <a:r>
              <a:rPr lang="zh-CN" altLang="zh-CN" sz="2800" dirty="0"/>
              <a:t>的步骤</a:t>
            </a:r>
            <a:endParaRPr lang="zh-CN" altLang="en-US" sz="2800" dirty="0"/>
          </a:p>
        </p:txBody>
      </p:sp>
      <p:sp>
        <p:nvSpPr>
          <p:cNvPr id="7" name="文本框 6">
            <a:extLst>
              <a:ext uri="{FF2B5EF4-FFF2-40B4-BE49-F238E27FC236}">
                <a16:creationId xmlns:a16="http://schemas.microsoft.com/office/drawing/2014/main" id="{001A01FC-D4C1-423F-9B26-D42599E64C15}"/>
              </a:ext>
            </a:extLst>
          </p:cNvPr>
          <p:cNvSpPr txBox="1"/>
          <p:nvPr/>
        </p:nvSpPr>
        <p:spPr>
          <a:xfrm>
            <a:off x="2077720" y="946266"/>
            <a:ext cx="8737600" cy="169276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修改</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items.py</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文件：</a:t>
            </a:r>
            <a:endParaRPr kumimoji="0" lang="en-US" altLang="zh-CN" sz="2800" b="0" i="0" u="none" strike="noStrike" kern="1200" cap="none" spc="0" normalizeH="0" baseline="0" noProof="0" dirty="0">
              <a:ln>
                <a:noFill/>
              </a:ln>
              <a:solidFill>
                <a:srgbClr val="000000"/>
              </a:solidFill>
              <a:effectLst/>
              <a:uLnTx/>
              <a:uFillTx/>
              <a:latin typeface="Calibri"/>
              <a:cs typeface="Calibri"/>
              <a:sym typeface="Calibri"/>
            </a:endParaRPr>
          </a:p>
          <a:p>
            <a:pPr marL="0" marR="0" lvl="0" indent="0" algn="l" defTabSz="1828800" rtl="0" eaLnBrk="1" fontAlgn="auto" latinLnBrk="0" hangingPunct="0">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Calibri"/>
              <a:cs typeface="Calibri"/>
              <a:sym typeface="Calibri"/>
            </a:endParaRPr>
          </a:p>
          <a:p>
            <a:pPr marL="0" marR="0" lvl="0" indent="0" algn="l" defTabSz="1828800" rtl="0" eaLnBrk="1" fontAlgn="auto" latinLnBrk="0" hangingPunct="0">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
        <p:nvSpPr>
          <p:cNvPr id="13" name="矩形 12">
            <a:extLst>
              <a:ext uri="{FF2B5EF4-FFF2-40B4-BE49-F238E27FC236}">
                <a16:creationId xmlns:a16="http://schemas.microsoft.com/office/drawing/2014/main" id="{B3222D5D-3FB2-4E74-BB5B-462E988DBA41}"/>
              </a:ext>
            </a:extLst>
          </p:cNvPr>
          <p:cNvSpPr/>
          <p:nvPr/>
        </p:nvSpPr>
        <p:spPr>
          <a:xfrm>
            <a:off x="1376680" y="1984964"/>
            <a:ext cx="9438640" cy="3709349"/>
          </a:xfrm>
          <a:prstGeom prst="rect">
            <a:avLst/>
          </a:prstGeom>
          <a:solidFill>
            <a:srgbClr val="FFC000"/>
          </a:solidFill>
        </p:spPr>
        <p:txBody>
          <a:bodyPr wrap="square">
            <a:spAutoFit/>
          </a:bodyPr>
          <a:lstStyle/>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import </a:t>
            </a:r>
            <a:r>
              <a:rPr kumimoji="0" lang="en-US" altLang="zh-CN" sz="3200" b="0" i="0" u="none" strike="noStrike" kern="1200" cap="none" spc="0" normalizeH="0" baseline="0" noProof="0" dirty="0" err="1">
                <a:ln>
                  <a:noFill/>
                </a:ln>
                <a:solidFill>
                  <a:srgbClr val="000000"/>
                </a:solidFill>
                <a:effectLst/>
                <a:uLnTx/>
                <a:uFillTx/>
                <a:latin typeface="Calibri"/>
                <a:cs typeface="Calibri"/>
                <a:sym typeface="Calibri"/>
              </a:rPr>
              <a:t>scrapy</a:t>
            </a:r>
            <a:endParaRPr kumimoji="0" lang="en-US" altLang="zh-CN" sz="3200" b="0" i="0" u="none" strike="noStrike" kern="1200" cap="none" spc="0" normalizeH="0" baseline="0" noProof="0" dirty="0">
              <a:ln>
                <a:noFill/>
              </a:ln>
              <a:solidFill>
                <a:srgbClr val="000000"/>
              </a:solidFill>
              <a:effectLst/>
              <a:uLnTx/>
              <a:uFillTx/>
              <a:latin typeface="Calibri"/>
              <a:cs typeface="Calibri"/>
              <a:sym typeface="Calibri"/>
            </a:endParaRP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class </a:t>
            </a:r>
            <a:r>
              <a:rPr kumimoji="0" lang="en-US" altLang="zh-CN" sz="3200" b="0" i="0" u="none" strike="noStrike" kern="1200" cap="none" spc="0" normalizeH="0" baseline="0" noProof="0" dirty="0" err="1">
                <a:ln>
                  <a:noFill/>
                </a:ln>
                <a:solidFill>
                  <a:srgbClr val="000000"/>
                </a:solidFill>
                <a:effectLst/>
                <a:uLnTx/>
                <a:uFillTx/>
                <a:latin typeface="Calibri"/>
                <a:cs typeface="Calibri"/>
                <a:sym typeface="Calibri"/>
              </a:rPr>
              <a:t>MyItem</a:t>
            </a: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a:t>
            </a:r>
            <a:r>
              <a:rPr kumimoji="0" lang="en-US" altLang="zh-CN" sz="3200" b="0" i="0" u="none" strike="noStrike" kern="1200" cap="none" spc="0" normalizeH="0" baseline="0" noProof="0" dirty="0" err="1">
                <a:ln>
                  <a:noFill/>
                </a:ln>
                <a:solidFill>
                  <a:srgbClr val="000000"/>
                </a:solidFill>
                <a:effectLst/>
                <a:uLnTx/>
                <a:uFillTx/>
                <a:latin typeface="Calibri"/>
                <a:cs typeface="Calibri"/>
                <a:sym typeface="Calibri"/>
              </a:rPr>
              <a:t>scrapy.Item</a:t>
            </a: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a:t>
            </a: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    # define the fields for your item here like:</a:t>
            </a: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    school = </a:t>
            </a:r>
            <a:r>
              <a:rPr kumimoji="0" lang="en-US" altLang="zh-CN" sz="3200" b="0" i="0" u="none" strike="noStrike" kern="1200" cap="none" spc="0" normalizeH="0" baseline="0" noProof="0" dirty="0" err="1">
                <a:ln>
                  <a:noFill/>
                </a:ln>
                <a:solidFill>
                  <a:srgbClr val="000000"/>
                </a:solidFill>
                <a:effectLst/>
                <a:uLnTx/>
                <a:uFillTx/>
                <a:latin typeface="Calibri"/>
                <a:cs typeface="Calibri"/>
                <a:sym typeface="Calibri"/>
              </a:rPr>
              <a:t>scrapy.Field</a:t>
            </a: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a:t>
            </a: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    link = </a:t>
            </a:r>
            <a:r>
              <a:rPr kumimoji="0" lang="en-US" altLang="zh-CN" sz="3200" b="0" i="0" u="none" strike="noStrike" kern="1200" cap="none" spc="0" normalizeH="0" baseline="0" noProof="0" dirty="0" err="1">
                <a:ln>
                  <a:noFill/>
                </a:ln>
                <a:solidFill>
                  <a:srgbClr val="000000"/>
                </a:solidFill>
                <a:effectLst/>
                <a:uLnTx/>
                <a:uFillTx/>
                <a:latin typeface="Calibri"/>
                <a:cs typeface="Calibri"/>
                <a:sym typeface="Calibri"/>
              </a:rPr>
              <a:t>scrapy.Field</a:t>
            </a:r>
            <a:r>
              <a:rPr kumimoji="0" lang="en-US" altLang="zh-CN" sz="3200" b="0" i="0" u="none" strike="noStrike" kern="1200" cap="none" spc="0" normalizeH="0" baseline="0" noProof="0" dirty="0">
                <a:ln>
                  <a:noFill/>
                </a:ln>
                <a:solidFill>
                  <a:srgbClr val="000000"/>
                </a:solidFill>
                <a:effectLst/>
                <a:uLnTx/>
                <a:uFillTx/>
                <a:latin typeface="Calibri"/>
                <a:cs typeface="Calibri"/>
                <a:sym typeface="Calibri"/>
              </a:rPr>
              <a:t>()</a:t>
            </a:r>
          </a:p>
        </p:txBody>
      </p:sp>
      <p:sp>
        <p:nvSpPr>
          <p:cNvPr id="14" name="椭圆 13">
            <a:extLst>
              <a:ext uri="{FF2B5EF4-FFF2-40B4-BE49-F238E27FC236}">
                <a16:creationId xmlns:a16="http://schemas.microsoft.com/office/drawing/2014/main" id="{76741268-4612-44B9-92E2-4A4818BA6A07}"/>
              </a:ext>
            </a:extLst>
          </p:cNvPr>
          <p:cNvSpPr/>
          <p:nvPr/>
        </p:nvSpPr>
        <p:spPr>
          <a:xfrm>
            <a:off x="99528" y="634535"/>
            <a:ext cx="1838960" cy="1038698"/>
          </a:xfrm>
          <a:prstGeom prst="ellipse">
            <a:avLst/>
          </a:prstGeom>
          <a:solidFill>
            <a:srgbClr val="FFFFFF"/>
          </a:solidFill>
          <a:ln w="508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00000"/>
                </a:solidFill>
                <a:effectLst/>
                <a:uLnTx/>
                <a:uFillTx/>
                <a:latin typeface="Calibri"/>
                <a:ea typeface="+mn-ea"/>
                <a:cs typeface="Calibri"/>
                <a:sym typeface="Calibri"/>
              </a:rPr>
              <a:t>step2</a:t>
            </a:r>
            <a:endParaRPr kumimoji="0" lang="zh-CN" altLang="en-US" sz="36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val="1368529914"/>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lang="en-US" altLang="zh-CN" sz="2800" dirty="0"/>
              <a:t>3. </a:t>
            </a:r>
            <a:r>
              <a:rPr lang="zh-CN" altLang="zh-CN" sz="2800" dirty="0"/>
              <a:t>使用</a:t>
            </a:r>
            <a:r>
              <a:rPr lang="en-US" altLang="zh-CN" sz="2800" dirty="0" err="1"/>
              <a:t>scrapy</a:t>
            </a:r>
            <a:r>
              <a:rPr lang="zh-CN" altLang="zh-CN" sz="2800" dirty="0"/>
              <a:t>的步骤</a:t>
            </a:r>
            <a:endParaRPr lang="zh-CN" altLang="en-US" sz="2800" dirty="0"/>
          </a:p>
        </p:txBody>
      </p:sp>
      <p:sp>
        <p:nvSpPr>
          <p:cNvPr id="7" name="文本框 6">
            <a:extLst>
              <a:ext uri="{FF2B5EF4-FFF2-40B4-BE49-F238E27FC236}">
                <a16:creationId xmlns:a16="http://schemas.microsoft.com/office/drawing/2014/main" id="{001A01FC-D4C1-423F-9B26-D42599E64C15}"/>
              </a:ext>
            </a:extLst>
          </p:cNvPr>
          <p:cNvSpPr txBox="1"/>
          <p:nvPr/>
        </p:nvSpPr>
        <p:spPr>
          <a:xfrm>
            <a:off x="2077720" y="946266"/>
            <a:ext cx="8737600" cy="169276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新建一个</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spider.py</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文件</a:t>
            </a:r>
            <a:endParaRPr kumimoji="0" lang="en-US" altLang="zh-CN" sz="2800" b="0" i="0" u="none" strike="noStrike" kern="1200" cap="none" spc="0" normalizeH="0" baseline="0" noProof="0" dirty="0">
              <a:ln>
                <a:noFill/>
              </a:ln>
              <a:solidFill>
                <a:srgbClr val="000000"/>
              </a:solidFill>
              <a:effectLst/>
              <a:uLnTx/>
              <a:uFillTx/>
              <a:latin typeface="Calibri"/>
              <a:cs typeface="Calibri"/>
              <a:sym typeface="Calibri"/>
            </a:endParaRPr>
          </a:p>
          <a:p>
            <a:pPr marL="0" marR="0" lvl="0" indent="0" algn="l" defTabSz="1828800" rtl="0" eaLnBrk="1" fontAlgn="auto" latinLnBrk="0" hangingPunct="0">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Calibri"/>
              <a:cs typeface="Calibri"/>
              <a:sym typeface="Calibri"/>
            </a:endParaRPr>
          </a:p>
          <a:p>
            <a:pPr marL="0" marR="0" lvl="0" indent="0" algn="l" defTabSz="1828800" rtl="0" eaLnBrk="1" fontAlgn="auto" latinLnBrk="0" hangingPunct="0">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
        <p:nvSpPr>
          <p:cNvPr id="13" name="矩形 12">
            <a:extLst>
              <a:ext uri="{FF2B5EF4-FFF2-40B4-BE49-F238E27FC236}">
                <a16:creationId xmlns:a16="http://schemas.microsoft.com/office/drawing/2014/main" id="{B3222D5D-3FB2-4E74-BB5B-462E988DBA41}"/>
              </a:ext>
            </a:extLst>
          </p:cNvPr>
          <p:cNvSpPr/>
          <p:nvPr/>
        </p:nvSpPr>
        <p:spPr>
          <a:xfrm>
            <a:off x="609600" y="1984964"/>
            <a:ext cx="10205720" cy="3911327"/>
          </a:xfrm>
          <a:prstGeom prst="rect">
            <a:avLst/>
          </a:prstGeom>
          <a:solidFill>
            <a:srgbClr val="FFC000"/>
          </a:solidFill>
        </p:spPr>
        <p:txBody>
          <a:bodyPr wrap="square">
            <a:spAutoFit/>
          </a:bodyPr>
          <a:lstStyle/>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import </a:t>
            </a:r>
            <a:r>
              <a:rPr kumimoji="0" lang="en-US" altLang="zh-CN" sz="2400" b="0" i="0" u="none" strike="noStrike" kern="1200" cap="none" spc="0" normalizeH="0" baseline="0" noProof="0" dirty="0" err="1">
                <a:ln>
                  <a:noFill/>
                </a:ln>
                <a:solidFill>
                  <a:srgbClr val="000000"/>
                </a:solidFill>
                <a:effectLst/>
                <a:uLnTx/>
                <a:uFillTx/>
                <a:latin typeface="Calibri"/>
                <a:cs typeface="Calibri"/>
                <a:sym typeface="Calibri"/>
              </a:rPr>
              <a:t>scrapy</a:t>
            </a:r>
            <a:endParaRPr kumimoji="0" lang="en-US" altLang="zh-CN" sz="2400" b="0" i="0" u="none" strike="noStrike" kern="1200" cap="none" spc="0" normalizeH="0" baseline="0" noProof="0" dirty="0">
              <a:ln>
                <a:noFill/>
              </a:ln>
              <a:solidFill>
                <a:srgbClr val="000000"/>
              </a:solidFill>
              <a:effectLst/>
              <a:uLnTx/>
              <a:uFillTx/>
              <a:latin typeface="Calibri"/>
              <a:cs typeface="Calibri"/>
              <a:sym typeface="Calibri"/>
            </a:endParaRP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from test1.items import </a:t>
            </a:r>
            <a:r>
              <a:rPr kumimoji="0" lang="en-US" altLang="zh-CN" sz="2400" b="0" i="0" u="none" strike="noStrike" kern="1200" cap="none" spc="0" normalizeH="0" baseline="0" noProof="0" dirty="0" err="1">
                <a:ln>
                  <a:noFill/>
                </a:ln>
                <a:solidFill>
                  <a:srgbClr val="000000"/>
                </a:solidFill>
                <a:effectLst/>
                <a:uLnTx/>
                <a:uFillTx/>
                <a:latin typeface="Calibri"/>
                <a:cs typeface="Calibri"/>
                <a:sym typeface="Calibri"/>
              </a:rPr>
              <a:t>MyItem</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 #</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从</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items.py</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中引入</a:t>
            </a:r>
            <a:r>
              <a:rPr kumimoji="0" lang="en-US" altLang="zh-CN" sz="2400" b="0" i="0" u="none" strike="noStrike" kern="1200" cap="none" spc="0" normalizeH="0" baseline="0" noProof="0" dirty="0" err="1">
                <a:ln>
                  <a:noFill/>
                </a:ln>
                <a:solidFill>
                  <a:srgbClr val="000000"/>
                </a:solidFill>
                <a:effectLst/>
                <a:uLnTx/>
                <a:uFillTx/>
                <a:latin typeface="Calibri"/>
                <a:cs typeface="Calibri"/>
                <a:sym typeface="Calibri"/>
              </a:rPr>
              <a:t>MyItem</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对象</a:t>
            </a: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class </a:t>
            </a:r>
            <a:r>
              <a:rPr kumimoji="0" lang="en-US" altLang="zh-CN" sz="2400" b="0" i="0" u="none" strike="noStrike" kern="1200" cap="none" spc="0" normalizeH="0" baseline="0" noProof="0" dirty="0" err="1">
                <a:ln>
                  <a:noFill/>
                </a:ln>
                <a:solidFill>
                  <a:srgbClr val="000000"/>
                </a:solidFill>
                <a:effectLst/>
                <a:uLnTx/>
                <a:uFillTx/>
                <a:latin typeface="Calibri"/>
                <a:cs typeface="Calibri"/>
                <a:sym typeface="Calibri"/>
              </a:rPr>
              <a:t>mySpider</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a:t>
            </a:r>
            <a:r>
              <a:rPr kumimoji="0" lang="en-US" altLang="zh-CN" sz="2400" b="0" i="0" u="none" strike="noStrike" kern="1200" cap="none" spc="0" normalizeH="0" baseline="0" noProof="0" dirty="0" err="1">
                <a:ln>
                  <a:noFill/>
                </a:ln>
                <a:solidFill>
                  <a:srgbClr val="000000"/>
                </a:solidFill>
                <a:effectLst/>
                <a:uLnTx/>
                <a:uFillTx/>
                <a:latin typeface="Calibri"/>
                <a:cs typeface="Calibri"/>
                <a:sym typeface="Calibri"/>
              </a:rPr>
              <a:t>scrapy.spiders.Spider</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a:t>
            </a: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    name = "</a:t>
            </a:r>
            <a:r>
              <a:rPr kumimoji="0" lang="en-US" altLang="zh-CN" sz="2400" b="0" i="0" u="none" strike="noStrike" kern="1200" cap="none" spc="0" normalizeH="0" baseline="0" noProof="0" dirty="0" err="1">
                <a:ln>
                  <a:noFill/>
                </a:ln>
                <a:solidFill>
                  <a:srgbClr val="000000"/>
                </a:solidFill>
                <a:effectLst/>
                <a:uLnTx/>
                <a:uFillTx/>
                <a:latin typeface="Calibri"/>
                <a:cs typeface="Calibri"/>
                <a:sym typeface="Calibri"/>
              </a:rPr>
              <a:t>bupt</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   #</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爬虫的名字是</a:t>
            </a:r>
            <a:r>
              <a:rPr kumimoji="0" lang="en-US" altLang="zh-CN" sz="2400" b="0" i="0" u="none" strike="noStrike" kern="1200" cap="none" spc="0" normalizeH="0" baseline="0" noProof="0" dirty="0" err="1">
                <a:ln>
                  <a:noFill/>
                </a:ln>
                <a:solidFill>
                  <a:srgbClr val="000000"/>
                </a:solidFill>
                <a:effectLst/>
                <a:uLnTx/>
                <a:uFillTx/>
                <a:latin typeface="Calibri"/>
                <a:cs typeface="Calibri"/>
                <a:sym typeface="Calibri"/>
              </a:rPr>
              <a:t>bupt</a:t>
            </a:r>
            <a:endParaRPr kumimoji="0" lang="en-US" altLang="zh-CN" sz="2400" b="0" i="0" u="none" strike="noStrike" kern="1200" cap="none" spc="0" normalizeH="0" baseline="0" noProof="0" dirty="0">
              <a:ln>
                <a:noFill/>
              </a:ln>
              <a:solidFill>
                <a:srgbClr val="000000"/>
              </a:solidFill>
              <a:effectLst/>
              <a:uLnTx/>
              <a:uFillTx/>
              <a:latin typeface="Calibri"/>
              <a:cs typeface="Calibri"/>
              <a:sym typeface="Calibri"/>
            </a:endParaRP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    </a:t>
            </a:r>
            <a:r>
              <a:rPr kumimoji="0" lang="en-US" altLang="zh-CN" sz="2400" b="0" i="0" u="none" strike="noStrike" kern="1200" cap="none" spc="0" normalizeH="0" baseline="0" noProof="0" dirty="0" err="1">
                <a:ln>
                  <a:noFill/>
                </a:ln>
                <a:solidFill>
                  <a:srgbClr val="000000"/>
                </a:solidFill>
                <a:effectLst/>
                <a:uLnTx/>
                <a:uFillTx/>
                <a:latin typeface="Calibri"/>
                <a:cs typeface="Calibri"/>
                <a:sym typeface="Calibri"/>
              </a:rPr>
              <a:t>allowed_domains</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 = ["bupt.edu.cn/"]      #</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允许爬取的网站域名</a:t>
            </a:r>
          </a:p>
          <a:p>
            <a:pPr lvl="0" defTabSz="1828800" hangingPunct="0">
              <a:lnSpc>
                <a:spcPct val="150000"/>
              </a:lnSpc>
            </a:pP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    </a:t>
            </a:r>
            <a:r>
              <a:rPr kumimoji="0" lang="en-US" altLang="zh-CN" sz="2400" b="0" i="0" u="none" strike="noStrike" kern="1200" cap="none" spc="0" normalizeH="0" baseline="0" noProof="0" dirty="0" err="1">
                <a:ln>
                  <a:noFill/>
                </a:ln>
                <a:solidFill>
                  <a:srgbClr val="000000"/>
                </a:solidFill>
                <a:effectLst/>
                <a:uLnTx/>
                <a:uFillTx/>
                <a:latin typeface="Calibri"/>
                <a:cs typeface="Calibri"/>
                <a:sym typeface="Calibri"/>
              </a:rPr>
              <a:t>start_urls</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 = </a:t>
            </a:r>
            <a:r>
              <a:rPr lang="en-US" altLang="zh-CN" sz="2400" dirty="0">
                <a:solidFill>
                  <a:srgbClr val="000000"/>
                </a:solidFill>
                <a:sym typeface="Calibri"/>
              </a:rPr>
              <a:t>["</a:t>
            </a:r>
            <a:r>
              <a:rPr lang="en-US" altLang="zh-CN" sz="2400" dirty="0">
                <a:hlinkClick r:id="rId2"/>
              </a:rPr>
              <a:t>https://www.bupt.edu.cn/yxjg1.htm</a:t>
            </a:r>
            <a:r>
              <a:rPr lang="en-US" altLang="zh-CN" sz="2400" dirty="0">
                <a:solidFill>
                  <a:srgbClr val="000000"/>
                </a:solidFill>
                <a:sym typeface="Calibri"/>
              </a:rPr>
              <a:t>"]</a:t>
            </a:r>
            <a:endParaRPr kumimoji="0" lang="en-US" altLang="zh-CN" sz="2400" b="0" i="0" u="none" strike="noStrike" kern="1200" cap="none" spc="0" normalizeH="0" baseline="0" noProof="0" dirty="0">
              <a:ln>
                <a:noFill/>
              </a:ln>
              <a:solidFill>
                <a:srgbClr val="000000"/>
              </a:solidFill>
              <a:effectLst/>
              <a:uLnTx/>
              <a:uFillTx/>
              <a:latin typeface="Calibri"/>
              <a:cs typeface="Calibri"/>
              <a:sym typeface="Calibri"/>
            </a:endParaRP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    #</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初始</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URL</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，即爬虫爬取的第一个</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URL</a:t>
            </a:r>
          </a:p>
        </p:txBody>
      </p:sp>
      <p:sp>
        <p:nvSpPr>
          <p:cNvPr id="14" name="椭圆 13">
            <a:extLst>
              <a:ext uri="{FF2B5EF4-FFF2-40B4-BE49-F238E27FC236}">
                <a16:creationId xmlns:a16="http://schemas.microsoft.com/office/drawing/2014/main" id="{76741268-4612-44B9-92E2-4A4818BA6A07}"/>
              </a:ext>
            </a:extLst>
          </p:cNvPr>
          <p:cNvSpPr/>
          <p:nvPr/>
        </p:nvSpPr>
        <p:spPr>
          <a:xfrm>
            <a:off x="99528" y="634535"/>
            <a:ext cx="1838960" cy="1038698"/>
          </a:xfrm>
          <a:prstGeom prst="ellipse">
            <a:avLst/>
          </a:prstGeom>
          <a:solidFill>
            <a:srgbClr val="FFFFFF"/>
          </a:solidFill>
          <a:ln w="508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00000"/>
                </a:solidFill>
                <a:effectLst/>
                <a:uLnTx/>
                <a:uFillTx/>
                <a:latin typeface="Calibri"/>
                <a:ea typeface="+mn-ea"/>
                <a:cs typeface="Calibri"/>
                <a:sym typeface="Calibri"/>
              </a:rPr>
              <a:t>step3</a:t>
            </a:r>
            <a:endParaRPr kumimoji="0" lang="zh-CN" altLang="en-US" sz="36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val="86278072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1.HTML</a:t>
            </a:r>
            <a:r>
              <a:rPr kumimoji="1" lang="zh-CN" altLang="en-US" dirty="0"/>
              <a:t>简介</a:t>
            </a:r>
          </a:p>
        </p:txBody>
      </p:sp>
      <p:pic>
        <p:nvPicPr>
          <p:cNvPr id="1026" name="Picture 2" descr="https://timgsa.baidu.com/timg?image&amp;quality=80&amp;size=b9999_10000&amp;sec=1569833035952&amp;di=8ae5b4f31b5b74f639420d5c330be3fe&amp;imgtype=0&amp;src=http%3A%2F%2Fphotocdn.sohu.com%2F20150701%2Fmp20890060_1435745421327_15.jpeg">
            <a:extLst>
              <a:ext uri="{FF2B5EF4-FFF2-40B4-BE49-F238E27FC236}">
                <a16:creationId xmlns:a16="http://schemas.microsoft.com/office/drawing/2014/main" id="{00505905-0D70-4AB0-A179-F3A5A4088B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00" t="10946" b="16111"/>
          <a:stretch/>
        </p:blipFill>
        <p:spPr bwMode="auto">
          <a:xfrm>
            <a:off x="727371" y="2499013"/>
            <a:ext cx="4345421" cy="18599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69833112948&amp;di=2ad1ebce9145024660aad6e27064124c&amp;imgtype=jpg&amp;src=http%3A%2F%2Fimg2.imgtn.bdimg.com%2Fit%2Fu%3D3583731677%2C4032606131%26fm%3D214%26gp%3D0.jpg">
            <a:extLst>
              <a:ext uri="{FF2B5EF4-FFF2-40B4-BE49-F238E27FC236}">
                <a16:creationId xmlns:a16="http://schemas.microsoft.com/office/drawing/2014/main" id="{547619F4-47B2-4860-BD4C-9F338D82E5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2536" y="2231879"/>
            <a:ext cx="2599459" cy="239423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箭头连接符 3">
            <a:extLst>
              <a:ext uri="{FF2B5EF4-FFF2-40B4-BE49-F238E27FC236}">
                <a16:creationId xmlns:a16="http://schemas.microsoft.com/office/drawing/2014/main" id="{53E0E0F6-1011-4FAE-B3C2-09A3A70A5662}"/>
              </a:ext>
            </a:extLst>
          </p:cNvPr>
          <p:cNvCxnSpPr/>
          <p:nvPr/>
        </p:nvCxnSpPr>
        <p:spPr>
          <a:xfrm flipH="1">
            <a:off x="5476009" y="2919845"/>
            <a:ext cx="329391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CE2FCA8D-D15E-47AB-9545-BD3AA689CB0C}"/>
              </a:ext>
            </a:extLst>
          </p:cNvPr>
          <p:cNvSpPr txBox="1"/>
          <p:nvPr/>
        </p:nvSpPr>
        <p:spPr>
          <a:xfrm>
            <a:off x="5780521" y="2393567"/>
            <a:ext cx="2599459" cy="461665"/>
          </a:xfrm>
          <a:prstGeom prst="rect">
            <a:avLst/>
          </a:prstGeom>
          <a:noFill/>
        </p:spPr>
        <p:txBody>
          <a:bodyPr wrap="square" rtlCol="0">
            <a:spAutoFit/>
          </a:bodyPr>
          <a:lstStyle/>
          <a:p>
            <a:pPr algn="ctr"/>
            <a:r>
              <a:rPr lang="zh-CN" altLang="en-US" sz="2400" b="1" dirty="0"/>
              <a:t>访问请求</a:t>
            </a:r>
          </a:p>
        </p:txBody>
      </p:sp>
      <p:cxnSp>
        <p:nvCxnSpPr>
          <p:cNvPr id="9" name="直接箭头连接符 8">
            <a:extLst>
              <a:ext uri="{FF2B5EF4-FFF2-40B4-BE49-F238E27FC236}">
                <a16:creationId xmlns:a16="http://schemas.microsoft.com/office/drawing/2014/main" id="{F5820627-A365-4877-9BD2-61BD4178A7C9}"/>
              </a:ext>
            </a:extLst>
          </p:cNvPr>
          <p:cNvCxnSpPr/>
          <p:nvPr/>
        </p:nvCxnSpPr>
        <p:spPr>
          <a:xfrm flipH="1">
            <a:off x="5527964" y="3647209"/>
            <a:ext cx="3293918" cy="0"/>
          </a:xfrm>
          <a:prstGeom prst="straightConnector1">
            <a:avLst/>
          </a:prstGeom>
          <a:ln w="762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AE6AD227-EAB5-487F-87D5-579376A9BB01}"/>
              </a:ext>
            </a:extLst>
          </p:cNvPr>
          <p:cNvSpPr txBox="1"/>
          <p:nvPr/>
        </p:nvSpPr>
        <p:spPr>
          <a:xfrm>
            <a:off x="5875193" y="3779561"/>
            <a:ext cx="2599459" cy="461665"/>
          </a:xfrm>
          <a:prstGeom prst="rect">
            <a:avLst/>
          </a:prstGeom>
          <a:noFill/>
        </p:spPr>
        <p:txBody>
          <a:bodyPr wrap="square" rtlCol="0">
            <a:spAutoFit/>
          </a:bodyPr>
          <a:lstStyle/>
          <a:p>
            <a:pPr algn="ctr"/>
            <a:r>
              <a:rPr lang="en-US" altLang="zh-CN" sz="2400" b="1" dirty="0"/>
              <a:t>HTML</a:t>
            </a:r>
            <a:endParaRPr lang="zh-CN" altLang="en-US" sz="2400" b="1" dirty="0"/>
          </a:p>
        </p:txBody>
      </p:sp>
      <p:sp>
        <p:nvSpPr>
          <p:cNvPr id="6" name="文本框 5">
            <a:extLst>
              <a:ext uri="{FF2B5EF4-FFF2-40B4-BE49-F238E27FC236}">
                <a16:creationId xmlns:a16="http://schemas.microsoft.com/office/drawing/2014/main" id="{721BDBB7-DE33-4FAE-98DB-77B6E624563F}"/>
              </a:ext>
            </a:extLst>
          </p:cNvPr>
          <p:cNvSpPr txBox="1"/>
          <p:nvPr/>
        </p:nvSpPr>
        <p:spPr>
          <a:xfrm>
            <a:off x="1662545" y="1720150"/>
            <a:ext cx="2171700" cy="523220"/>
          </a:xfrm>
          <a:prstGeom prst="rect">
            <a:avLst/>
          </a:prstGeom>
          <a:noFill/>
        </p:spPr>
        <p:txBody>
          <a:bodyPr wrap="square" rtlCol="0">
            <a:spAutoFit/>
          </a:bodyPr>
          <a:lstStyle/>
          <a:p>
            <a:pPr algn="ctr"/>
            <a:r>
              <a:rPr lang="zh-CN" altLang="en-US" sz="2800" b="1" dirty="0"/>
              <a:t>互联网网站</a:t>
            </a:r>
          </a:p>
        </p:txBody>
      </p:sp>
      <p:sp>
        <p:nvSpPr>
          <p:cNvPr id="12" name="文本框 11">
            <a:extLst>
              <a:ext uri="{FF2B5EF4-FFF2-40B4-BE49-F238E27FC236}">
                <a16:creationId xmlns:a16="http://schemas.microsoft.com/office/drawing/2014/main" id="{18D487E7-4259-4AF8-A7A4-D433D42A7C44}"/>
              </a:ext>
            </a:extLst>
          </p:cNvPr>
          <p:cNvSpPr txBox="1"/>
          <p:nvPr/>
        </p:nvSpPr>
        <p:spPr>
          <a:xfrm>
            <a:off x="8769927" y="1737995"/>
            <a:ext cx="2171700" cy="523220"/>
          </a:xfrm>
          <a:prstGeom prst="rect">
            <a:avLst/>
          </a:prstGeom>
          <a:noFill/>
        </p:spPr>
        <p:txBody>
          <a:bodyPr wrap="square" rtlCol="0">
            <a:spAutoFit/>
          </a:bodyPr>
          <a:lstStyle/>
          <a:p>
            <a:pPr algn="ctr"/>
            <a:r>
              <a:rPr lang="zh-CN" altLang="en-US" sz="2800" b="1" dirty="0"/>
              <a:t>浏览器</a:t>
            </a:r>
          </a:p>
        </p:txBody>
      </p:sp>
    </p:spTree>
    <p:extLst>
      <p:ext uri="{BB962C8B-B14F-4D97-AF65-F5344CB8AC3E}">
        <p14:creationId xmlns:p14="http://schemas.microsoft.com/office/powerpoint/2010/main" val="3054427850"/>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4.</a:t>
            </a:r>
            <a:r>
              <a:rPr kumimoji="1" lang="zh-CN" altLang="en-US" dirty="0"/>
              <a:t>静态网页数据抓取</a:t>
            </a:r>
          </a:p>
        </p:txBody>
      </p:sp>
      <p:pic>
        <p:nvPicPr>
          <p:cNvPr id="4" name="图片 3">
            <a:extLst>
              <a:ext uri="{FF2B5EF4-FFF2-40B4-BE49-F238E27FC236}">
                <a16:creationId xmlns:a16="http://schemas.microsoft.com/office/drawing/2014/main" id="{8839B76C-A9BC-40F8-8F37-020379EA0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486" y="1363943"/>
            <a:ext cx="10713028" cy="5847528"/>
          </a:xfrm>
          <a:prstGeom prst="rect">
            <a:avLst/>
          </a:prstGeom>
        </p:spPr>
      </p:pic>
      <p:sp>
        <p:nvSpPr>
          <p:cNvPr id="3" name="矩形 2">
            <a:extLst>
              <a:ext uri="{FF2B5EF4-FFF2-40B4-BE49-F238E27FC236}">
                <a16:creationId xmlns:a16="http://schemas.microsoft.com/office/drawing/2014/main" id="{4B1288CF-3562-4ED6-B248-1AA7E75B9DB1}"/>
              </a:ext>
            </a:extLst>
          </p:cNvPr>
          <p:cNvSpPr/>
          <p:nvPr/>
        </p:nvSpPr>
        <p:spPr>
          <a:xfrm>
            <a:off x="2728255" y="733781"/>
            <a:ext cx="5606022" cy="523220"/>
          </a:xfrm>
          <a:prstGeom prst="rect">
            <a:avLst/>
          </a:prstGeom>
        </p:spPr>
        <p:txBody>
          <a:bodyPr wrap="none">
            <a:spAutoFit/>
          </a:bodyPr>
          <a:lstStyle/>
          <a:p>
            <a:r>
              <a:rPr lang="en-US" altLang="zh-CN" sz="2800" dirty="0">
                <a:hlinkClick r:id="rId4"/>
              </a:rPr>
              <a:t>https://www.bupt.edu.cn/yxjg1.htm</a:t>
            </a:r>
            <a:endParaRPr lang="zh-CN" altLang="en-US" sz="2800" dirty="0"/>
          </a:p>
        </p:txBody>
      </p:sp>
    </p:spTree>
    <p:extLst>
      <p:ext uri="{BB962C8B-B14F-4D97-AF65-F5344CB8AC3E}">
        <p14:creationId xmlns:p14="http://schemas.microsoft.com/office/powerpoint/2010/main" val="417541456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kumimoji="1" lang="en-US" altLang="zh-CN" sz="2800" dirty="0"/>
              <a:t>4.</a:t>
            </a:r>
            <a:r>
              <a:rPr kumimoji="1" lang="zh-CN" altLang="en-US" sz="2800" dirty="0"/>
              <a:t>静态网页数据抓取</a:t>
            </a:r>
          </a:p>
        </p:txBody>
      </p:sp>
      <p:sp>
        <p:nvSpPr>
          <p:cNvPr id="8" name="文本占位符 4">
            <a:extLst>
              <a:ext uri="{FF2B5EF4-FFF2-40B4-BE49-F238E27FC236}">
                <a16:creationId xmlns:a16="http://schemas.microsoft.com/office/drawing/2014/main" id="{C76F34DA-A162-4C15-ADD0-301469FB46EF}"/>
              </a:ext>
            </a:extLst>
          </p:cNvPr>
          <p:cNvSpPr txBox="1">
            <a:spLocks/>
          </p:cNvSpPr>
          <p:nvPr/>
        </p:nvSpPr>
        <p:spPr>
          <a:xfrm>
            <a:off x="1286461" y="2149330"/>
            <a:ext cx="8841513" cy="439095"/>
          </a:xfrm>
          <a:prstGeom prst="rect">
            <a:avLst/>
          </a:prstGeom>
          <a:ln w="12700">
            <a:miter lim="400000"/>
          </a:ln>
        </p:spPr>
        <p:txBody>
          <a:bodyPr wrap="square" lIns="25400" tIns="25400" rIns="25400" bIns="25400" anchor="ctr">
            <a:spAutoFit/>
          </a:bodyPr>
          <a:lstStyle>
            <a:lvl1pPr marL="685800" marR="0" indent="-685800" algn="l" defTabSz="1828800" rtl="0" latinLnBrk="0">
              <a:lnSpc>
                <a:spcPct val="90000"/>
              </a:lnSpc>
              <a:spcBef>
                <a:spcPts val="2000"/>
              </a:spcBef>
              <a:spcAft>
                <a:spcPts val="0"/>
              </a:spcAft>
              <a:buClrTx/>
              <a:buSzPct val="100000"/>
              <a:buFont typeface="Arial" charset="0"/>
              <a:buNone/>
              <a:tabLst/>
              <a:defRPr kumimoji="0" lang="zh-CN" altLang="en-US" sz="5600" b="0" i="0" u="none" strike="noStrike" cap="none" spc="0" normalizeH="0" baseline="0" dirty="0">
                <a:ln>
                  <a:noFill/>
                </a:ln>
                <a:solidFill>
                  <a:srgbClr val="535353"/>
                </a:solidFill>
                <a:effectLst/>
                <a:uFillTx/>
                <a:latin typeface="HYRunYuan-55W Book"/>
                <a:ea typeface="HYRunYuan-55W Book"/>
                <a:cs typeface="HYRunYuan-55W Book"/>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marL="685800" marR="0" lvl="0" indent="-685800" algn="l" defTabSz="1828800" rtl="0" eaLnBrk="1" fontAlgn="auto" latinLnBrk="0" hangingPunct="1">
              <a:lnSpc>
                <a:spcPct val="90000"/>
              </a:lnSpc>
              <a:spcBef>
                <a:spcPts val="2000"/>
              </a:spcBef>
              <a:spcAft>
                <a:spcPts val="0"/>
              </a:spcAft>
              <a:buClrTx/>
              <a:buSzPct val="100000"/>
              <a:buFont typeface="Arial" charset="0"/>
              <a:buNone/>
              <a:tabLst/>
              <a:defRPr/>
            </a:pPr>
            <a:endParaRPr kumimoji="1" lang="zh-CN" altLang="en-US" sz="2800" b="0" i="0" u="none" strike="noStrike" kern="1200" cap="none" spc="0" normalizeH="0" baseline="0" noProof="0" dirty="0">
              <a:ln>
                <a:noFill/>
              </a:ln>
              <a:solidFill>
                <a:srgbClr val="535353"/>
              </a:solidFill>
              <a:effectLst/>
              <a:uLnTx/>
              <a:uFillTx/>
              <a:latin typeface="HYRunYuan-55W Book"/>
              <a:sym typeface="Calibri"/>
            </a:endParaRPr>
          </a:p>
        </p:txBody>
      </p:sp>
      <p:sp>
        <p:nvSpPr>
          <p:cNvPr id="9" name="文本占位符 5">
            <a:extLst>
              <a:ext uri="{FF2B5EF4-FFF2-40B4-BE49-F238E27FC236}">
                <a16:creationId xmlns:a16="http://schemas.microsoft.com/office/drawing/2014/main" id="{95510526-9158-4D1A-A240-F715A3C5F8E6}"/>
              </a:ext>
            </a:extLst>
          </p:cNvPr>
          <p:cNvSpPr txBox="1">
            <a:spLocks/>
          </p:cNvSpPr>
          <p:nvPr/>
        </p:nvSpPr>
        <p:spPr>
          <a:xfrm>
            <a:off x="1019008" y="690753"/>
            <a:ext cx="10888512" cy="2181656"/>
          </a:xfrm>
          <a:prstGeom prst="rect">
            <a:avLst/>
          </a:prstGeom>
        </p:spPr>
        <p:txBody>
          <a:bodyPr anchor="t"/>
          <a:lst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marL="0" marR="0" lvl="0" indent="0" algn="l" defTabSz="1828800" rtl="0" eaLnBrk="1" fontAlgn="auto" latinLnBrk="0" hangingPunct="1">
              <a:lnSpc>
                <a:spcPct val="150000"/>
              </a:lnSpc>
              <a:spcBef>
                <a:spcPts val="2000"/>
              </a:spcBef>
              <a:spcAft>
                <a:spcPts val="0"/>
              </a:spcAft>
              <a:buClrTx/>
              <a:buSzPct val="100000"/>
              <a:buFont typeface="Arial"/>
              <a:buNone/>
              <a:tabLst/>
              <a:defRPr/>
            </a:pPr>
            <a:endParaRPr kumimoji="0" lang="en-US" altLang="zh-CN" sz="2800" b="0" i="0" u="none" strike="noStrike" kern="1200" cap="none" spc="0" normalizeH="0" baseline="0" noProof="0" dirty="0">
              <a:ln>
                <a:noFill/>
              </a:ln>
              <a:solidFill>
                <a:srgbClr val="000000"/>
              </a:solidFill>
              <a:effectLst/>
              <a:uLnTx/>
              <a:uFillTx/>
              <a:latin typeface="Calibri"/>
              <a:cs typeface="Calibri"/>
              <a:sym typeface="Calibri"/>
            </a:endParaRPr>
          </a:p>
        </p:txBody>
      </p:sp>
      <p:pic>
        <p:nvPicPr>
          <p:cNvPr id="4" name="图片 3">
            <a:extLst>
              <a:ext uri="{FF2B5EF4-FFF2-40B4-BE49-F238E27FC236}">
                <a16:creationId xmlns:a16="http://schemas.microsoft.com/office/drawing/2014/main" id="{E3A10BA1-A4C1-44D5-A733-42D2446027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4535"/>
            <a:ext cx="12192000" cy="5949950"/>
          </a:xfrm>
          <a:prstGeom prst="rect">
            <a:avLst/>
          </a:prstGeom>
        </p:spPr>
      </p:pic>
      <p:sp>
        <p:nvSpPr>
          <p:cNvPr id="6" name="椭圆 5">
            <a:extLst>
              <a:ext uri="{FF2B5EF4-FFF2-40B4-BE49-F238E27FC236}">
                <a16:creationId xmlns:a16="http://schemas.microsoft.com/office/drawing/2014/main" id="{4D4B48DF-039E-4DEF-B636-C6A8727CC14D}"/>
              </a:ext>
            </a:extLst>
          </p:cNvPr>
          <p:cNvSpPr/>
          <p:nvPr/>
        </p:nvSpPr>
        <p:spPr>
          <a:xfrm>
            <a:off x="99528" y="634535"/>
            <a:ext cx="1838960" cy="1038698"/>
          </a:xfrm>
          <a:prstGeom prst="ellipse">
            <a:avLst/>
          </a:prstGeom>
          <a:solidFill>
            <a:srgbClr val="FFFFFF"/>
          </a:solidFill>
          <a:ln w="508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00000"/>
                </a:solidFill>
                <a:effectLst/>
                <a:uLnTx/>
                <a:uFillTx/>
                <a:latin typeface="Calibri"/>
                <a:ea typeface="+mn-ea"/>
                <a:cs typeface="Calibri"/>
                <a:sym typeface="Calibri"/>
              </a:rPr>
              <a:t>step3</a:t>
            </a:r>
            <a:endParaRPr kumimoji="0" lang="zh-CN" altLang="en-US" sz="36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val="4093122475"/>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kumimoji="1" lang="en-US" altLang="zh-CN" sz="2800" dirty="0"/>
              <a:t>4.</a:t>
            </a:r>
            <a:r>
              <a:rPr kumimoji="1" lang="zh-CN" altLang="en-US" sz="2800" dirty="0"/>
              <a:t>静态网页数据抓取</a:t>
            </a:r>
          </a:p>
        </p:txBody>
      </p:sp>
      <p:sp>
        <p:nvSpPr>
          <p:cNvPr id="7" name="文本框 6">
            <a:extLst>
              <a:ext uri="{FF2B5EF4-FFF2-40B4-BE49-F238E27FC236}">
                <a16:creationId xmlns:a16="http://schemas.microsoft.com/office/drawing/2014/main" id="{001A01FC-D4C1-423F-9B26-D42599E64C15}"/>
              </a:ext>
            </a:extLst>
          </p:cNvPr>
          <p:cNvSpPr txBox="1"/>
          <p:nvPr/>
        </p:nvSpPr>
        <p:spPr>
          <a:xfrm>
            <a:off x="2077720" y="946266"/>
            <a:ext cx="8737600" cy="169276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新建一个</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spider.py</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文件</a:t>
            </a:r>
            <a:endParaRPr kumimoji="0" lang="en-US" altLang="zh-CN" sz="2800" b="0" i="0" u="none" strike="noStrike" kern="1200" cap="none" spc="0" normalizeH="0" baseline="0" noProof="0" dirty="0">
              <a:ln>
                <a:noFill/>
              </a:ln>
              <a:solidFill>
                <a:srgbClr val="000000"/>
              </a:solidFill>
              <a:effectLst/>
              <a:uLnTx/>
              <a:uFillTx/>
              <a:latin typeface="Calibri"/>
              <a:cs typeface="Calibri"/>
              <a:sym typeface="Calibri"/>
            </a:endParaRPr>
          </a:p>
          <a:p>
            <a:pPr marL="0" marR="0" lvl="0" indent="0" algn="l" defTabSz="1828800" rtl="0" eaLnBrk="1" fontAlgn="auto" latinLnBrk="0" hangingPunct="0">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00"/>
              </a:solidFill>
              <a:effectLst/>
              <a:uLnTx/>
              <a:uFillTx/>
              <a:latin typeface="Calibri"/>
              <a:cs typeface="Calibri"/>
              <a:sym typeface="Calibri"/>
            </a:endParaRPr>
          </a:p>
          <a:p>
            <a:pPr marL="0" marR="0" lvl="0" indent="0" algn="l" defTabSz="1828800" rtl="0" eaLnBrk="1" fontAlgn="auto" latinLnBrk="0" hangingPunct="0">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
        <p:nvSpPr>
          <p:cNvPr id="13" name="矩形 12">
            <a:extLst>
              <a:ext uri="{FF2B5EF4-FFF2-40B4-BE49-F238E27FC236}">
                <a16:creationId xmlns:a16="http://schemas.microsoft.com/office/drawing/2014/main" id="{B3222D5D-3FB2-4E74-BB5B-462E988DBA41}"/>
              </a:ext>
            </a:extLst>
          </p:cNvPr>
          <p:cNvSpPr/>
          <p:nvPr/>
        </p:nvSpPr>
        <p:spPr>
          <a:xfrm>
            <a:off x="487680" y="1673233"/>
            <a:ext cx="11287760" cy="5019323"/>
          </a:xfrm>
          <a:prstGeom prst="rect">
            <a:avLst/>
          </a:prstGeom>
          <a:solidFill>
            <a:srgbClr val="FFC000"/>
          </a:solidFill>
        </p:spPr>
        <p:txBody>
          <a:bodyPr wrap="square">
            <a:spAutoFit/>
          </a:bodyPr>
          <a:lstStyle/>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 def parse(self, response):  #</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解析爬取的内容</a:t>
            </a: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        item = </a:t>
            </a:r>
            <a:r>
              <a:rPr kumimoji="0" lang="en-US" altLang="zh-CN" sz="2400" b="0" i="0" u="none" strike="noStrike" kern="1200" cap="none" spc="0" normalizeH="0" baseline="0" noProof="0" dirty="0" err="1">
                <a:ln>
                  <a:noFill/>
                </a:ln>
                <a:solidFill>
                  <a:srgbClr val="000000"/>
                </a:solidFill>
                <a:effectLst/>
                <a:uLnTx/>
                <a:uFillTx/>
                <a:latin typeface="Calibri"/>
                <a:cs typeface="Calibri"/>
                <a:sym typeface="Calibri"/>
              </a:rPr>
              <a:t>MyItem</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      #</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生成一个在</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items.py</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中定义好的</a:t>
            </a:r>
            <a:r>
              <a:rPr kumimoji="0" lang="en-US" altLang="zh-CN" sz="2400" b="0" i="0" u="none" strike="noStrike" kern="1200" cap="none" spc="0" normalizeH="0" baseline="0" noProof="0" dirty="0" err="1">
                <a:ln>
                  <a:noFill/>
                </a:ln>
                <a:solidFill>
                  <a:srgbClr val="000000"/>
                </a:solidFill>
                <a:effectLst/>
                <a:uLnTx/>
                <a:uFillTx/>
                <a:latin typeface="Calibri"/>
                <a:cs typeface="Calibri"/>
                <a:sym typeface="Calibri"/>
              </a:rPr>
              <a:t>Myitem</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对象</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用于接收爬取的数据</a:t>
            </a:r>
            <a:endParaRPr kumimoji="0" lang="en-US" altLang="zh-CN" sz="2400" b="0" i="0" u="none" strike="noStrike" kern="1200" cap="none" spc="0" normalizeH="0" baseline="0" noProof="0" dirty="0">
              <a:ln>
                <a:noFill/>
              </a:ln>
              <a:solidFill>
                <a:srgbClr val="000000"/>
              </a:solidFill>
              <a:effectLst/>
              <a:uLnTx/>
              <a:uFillTx/>
              <a:latin typeface="Calibri"/>
              <a:cs typeface="Calibri"/>
              <a:sym typeface="Calibri"/>
            </a:endParaRPr>
          </a:p>
          <a:p>
            <a:pPr lvl="0" defTabSz="1828800" hangingPunct="0">
              <a:lnSpc>
                <a:spcPct val="150000"/>
              </a:lnSpc>
            </a:pP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        for each in response.</a:t>
            </a:r>
            <a:r>
              <a:rPr lang="en-US" altLang="zh-CN" sz="2400" dirty="0" err="1">
                <a:solidFill>
                  <a:srgbClr val="000000"/>
                </a:solidFill>
                <a:sym typeface="Calibri"/>
              </a:rPr>
              <a:t>xpath</a:t>
            </a:r>
            <a:r>
              <a:rPr lang="en-US" altLang="zh-CN" sz="2400" dirty="0">
                <a:solidFill>
                  <a:srgbClr val="000000"/>
                </a:solidFill>
                <a:sym typeface="Calibri"/>
              </a:rPr>
              <a:t>("/html/body/div/div[2]/div[2]/div/ul/li[4]/div/*"):</a:t>
            </a:r>
            <a:endParaRPr kumimoji="0" lang="en-US" altLang="zh-CN" sz="2400" b="0" i="0" u="none" strike="noStrike" kern="1200" cap="none" spc="0" normalizeH="0" baseline="0" noProof="0" dirty="0">
              <a:ln>
                <a:noFill/>
              </a:ln>
              <a:solidFill>
                <a:srgbClr val="000000"/>
              </a:solidFill>
              <a:effectLst/>
              <a:uLnTx/>
              <a:uFillTx/>
              <a:latin typeface="Calibri"/>
              <a:cs typeface="Calibri"/>
              <a:sym typeface="Calibri"/>
            </a:endParaRP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        #</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用</a:t>
            </a:r>
            <a:r>
              <a:rPr kumimoji="0" lang="en-US" altLang="zh-CN" sz="2400" b="0" i="0" u="none" strike="noStrike" kern="1200" cap="none" spc="0" normalizeH="0" baseline="0" noProof="0" dirty="0" err="1">
                <a:ln>
                  <a:noFill/>
                </a:ln>
                <a:solidFill>
                  <a:srgbClr val="000000"/>
                </a:solidFill>
                <a:effectLst/>
                <a:uLnTx/>
                <a:uFillTx/>
                <a:latin typeface="Calibri"/>
                <a:cs typeface="Calibri"/>
                <a:sym typeface="Calibri"/>
              </a:rPr>
              <a:t>xpath</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来解析</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html</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div</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标签中的数据，就是我们需要的数据。</a:t>
            </a:r>
          </a:p>
          <a:p>
            <a:pPr lvl="0" defTabSz="1828800" hangingPunct="0">
              <a:lnSpc>
                <a:spcPct val="150000"/>
              </a:lnSpc>
            </a:pP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              item['school'] = </a:t>
            </a:r>
            <a:r>
              <a:rPr lang="en-US" altLang="zh-CN" sz="2400" dirty="0" err="1">
                <a:solidFill>
                  <a:srgbClr val="000000"/>
                </a:solidFill>
                <a:sym typeface="Calibri"/>
              </a:rPr>
              <a:t>each.xpath</a:t>
            </a:r>
            <a:r>
              <a:rPr lang="en-US" altLang="zh-CN" sz="2400" dirty="0">
                <a:solidFill>
                  <a:srgbClr val="000000"/>
                </a:solidFill>
                <a:sym typeface="Calibri"/>
              </a:rPr>
              <a:t>("text()").extract()  </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学院名称在</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text</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中</a:t>
            </a:r>
          </a:p>
          <a:p>
            <a:pPr lvl="0" defTabSz="1828800" hangingPunct="0">
              <a:lnSpc>
                <a:spcPct val="150000"/>
              </a:lnSpc>
            </a:pP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              </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item</a:t>
            </a:r>
            <a:r>
              <a:rPr lang="en-US" altLang="zh-CN" sz="2400" dirty="0">
                <a:solidFill>
                  <a:srgbClr val="000000"/>
                </a:solidFill>
                <a:latin typeface="Calibri"/>
                <a:cs typeface="Calibri"/>
                <a:sym typeface="Calibri"/>
              </a:rPr>
              <a:t>['link'] </a:t>
            </a:r>
            <a:r>
              <a:rPr lang="en-US" altLang="zh-CN" sz="2400" dirty="0">
                <a:solidFill>
                  <a:srgbClr val="000000"/>
                </a:solidFill>
                <a:sym typeface="Calibri"/>
              </a:rPr>
              <a:t>= </a:t>
            </a:r>
            <a:r>
              <a:rPr lang="en-US" altLang="zh-CN" sz="2400" dirty="0" err="1">
                <a:solidFill>
                  <a:srgbClr val="000000"/>
                </a:solidFill>
                <a:sym typeface="Calibri"/>
              </a:rPr>
              <a:t>each.xpath</a:t>
            </a:r>
            <a:r>
              <a:rPr lang="en-US" altLang="zh-CN" sz="2400" dirty="0">
                <a:solidFill>
                  <a:srgbClr val="000000"/>
                </a:solidFill>
                <a:sym typeface="Calibri"/>
              </a:rPr>
              <a:t>("@</a:t>
            </a:r>
            <a:r>
              <a:rPr lang="en-US" altLang="zh-CN" sz="2400" dirty="0" err="1">
                <a:solidFill>
                  <a:srgbClr val="000000"/>
                </a:solidFill>
                <a:sym typeface="Calibri"/>
              </a:rPr>
              <a:t>href</a:t>
            </a:r>
            <a:r>
              <a:rPr lang="en-US" altLang="zh-CN" sz="2400" dirty="0">
                <a:solidFill>
                  <a:srgbClr val="000000"/>
                </a:solidFill>
                <a:sym typeface="Calibri"/>
              </a:rPr>
              <a:t>").extract()     </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学院链接在</a:t>
            </a:r>
            <a:r>
              <a:rPr kumimoji="0" lang="en-US" altLang="zh-CN" sz="2400" b="0" i="0" u="none" strike="noStrike" kern="1200" cap="none" spc="0" normalizeH="0" baseline="0" noProof="0" dirty="0" err="1">
                <a:ln>
                  <a:noFill/>
                </a:ln>
                <a:solidFill>
                  <a:srgbClr val="000000"/>
                </a:solidFill>
                <a:effectLst/>
                <a:uLnTx/>
                <a:uFillTx/>
                <a:latin typeface="Calibri"/>
                <a:cs typeface="Calibri"/>
                <a:sym typeface="Calibri"/>
              </a:rPr>
              <a:t>href</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中</a:t>
            </a: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              </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if(item['school'] and item['link'] ):   #</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去掉值为空的数据</a:t>
            </a:r>
          </a:p>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                   </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yield(item)     #</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返回</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item</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数据给到</a:t>
            </a:r>
            <a:r>
              <a:rPr kumimoji="0" lang="en-US" altLang="zh-CN" sz="2400" b="0" i="0" u="none" strike="noStrike" kern="1200" cap="none" spc="0" normalizeH="0" baseline="0" noProof="0" dirty="0">
                <a:ln>
                  <a:noFill/>
                </a:ln>
                <a:solidFill>
                  <a:srgbClr val="000000"/>
                </a:solidFill>
                <a:effectLst/>
                <a:uLnTx/>
                <a:uFillTx/>
                <a:latin typeface="Calibri"/>
                <a:cs typeface="Calibri"/>
                <a:sym typeface="Calibri"/>
              </a:rPr>
              <a:t>pipelines</a:t>
            </a:r>
            <a:r>
              <a:rPr kumimoji="0" lang="zh-CN" altLang="en-US" sz="2400" b="0" i="0" u="none" strike="noStrike" kern="1200" cap="none" spc="0" normalizeH="0" baseline="0" noProof="0" dirty="0">
                <a:ln>
                  <a:noFill/>
                </a:ln>
                <a:solidFill>
                  <a:srgbClr val="000000"/>
                </a:solidFill>
                <a:effectLst/>
                <a:uLnTx/>
                <a:uFillTx/>
                <a:latin typeface="Calibri"/>
                <a:cs typeface="Calibri"/>
                <a:sym typeface="Calibri"/>
              </a:rPr>
              <a:t>模块</a:t>
            </a:r>
          </a:p>
        </p:txBody>
      </p:sp>
      <p:sp>
        <p:nvSpPr>
          <p:cNvPr id="14" name="椭圆 13">
            <a:extLst>
              <a:ext uri="{FF2B5EF4-FFF2-40B4-BE49-F238E27FC236}">
                <a16:creationId xmlns:a16="http://schemas.microsoft.com/office/drawing/2014/main" id="{76741268-4612-44B9-92E2-4A4818BA6A07}"/>
              </a:ext>
            </a:extLst>
          </p:cNvPr>
          <p:cNvSpPr/>
          <p:nvPr/>
        </p:nvSpPr>
        <p:spPr>
          <a:xfrm>
            <a:off x="99528" y="634535"/>
            <a:ext cx="1838960" cy="1038698"/>
          </a:xfrm>
          <a:prstGeom prst="ellipse">
            <a:avLst/>
          </a:prstGeom>
          <a:solidFill>
            <a:srgbClr val="FFFFFF"/>
          </a:solidFill>
          <a:ln w="508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00000"/>
                </a:solidFill>
                <a:effectLst/>
                <a:uLnTx/>
                <a:uFillTx/>
                <a:latin typeface="Calibri"/>
                <a:ea typeface="+mn-ea"/>
                <a:cs typeface="Calibri"/>
                <a:sym typeface="Calibri"/>
              </a:rPr>
              <a:t>step3</a:t>
            </a:r>
            <a:endParaRPr kumimoji="0" lang="zh-CN" altLang="en-US" sz="36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val="144978004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kumimoji="1" lang="en-US" altLang="zh-CN" sz="2800" dirty="0"/>
              <a:t>4.</a:t>
            </a:r>
            <a:r>
              <a:rPr kumimoji="1" lang="zh-CN" altLang="en-US" sz="2800" dirty="0"/>
              <a:t>静态网页数据抓取</a:t>
            </a:r>
          </a:p>
        </p:txBody>
      </p:sp>
      <p:sp>
        <p:nvSpPr>
          <p:cNvPr id="7" name="文本框 6">
            <a:extLst>
              <a:ext uri="{FF2B5EF4-FFF2-40B4-BE49-F238E27FC236}">
                <a16:creationId xmlns:a16="http://schemas.microsoft.com/office/drawing/2014/main" id="{001A01FC-D4C1-423F-9B26-D42599E64C15}"/>
              </a:ext>
            </a:extLst>
          </p:cNvPr>
          <p:cNvSpPr txBox="1"/>
          <p:nvPr/>
        </p:nvSpPr>
        <p:spPr>
          <a:xfrm>
            <a:off x="2077720" y="946266"/>
            <a:ext cx="8737600" cy="83099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修改</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pipelines.py</a:t>
            </a:r>
            <a:endParaRPr kumimoji="0" lang="en-US" altLang="zh-CN" sz="28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
        <p:nvSpPr>
          <p:cNvPr id="13" name="矩形 12">
            <a:extLst>
              <a:ext uri="{FF2B5EF4-FFF2-40B4-BE49-F238E27FC236}">
                <a16:creationId xmlns:a16="http://schemas.microsoft.com/office/drawing/2014/main" id="{B3222D5D-3FB2-4E74-BB5B-462E988DBA41}"/>
              </a:ext>
            </a:extLst>
          </p:cNvPr>
          <p:cNvSpPr/>
          <p:nvPr/>
        </p:nvSpPr>
        <p:spPr>
          <a:xfrm>
            <a:off x="487680" y="1673233"/>
            <a:ext cx="11287760" cy="4801314"/>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import json</a:t>
            </a:r>
            <a:endParaRPr kumimoji="0" lang="zh-CN" altLang="zh-CN" sz="1800" b="0" i="0" u="none" strike="noStrike" kern="1200" cap="none" spc="0" normalizeH="0" baseline="0" noProof="0" dirty="0">
              <a:ln>
                <a:noFill/>
              </a:ln>
              <a:solidFill>
                <a:srgbClr val="000000"/>
              </a:solidFill>
              <a:effectLst/>
              <a:uLnTx/>
              <a:uFillTx/>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a:t>
            </a:r>
            <a:endParaRPr kumimoji="0" lang="zh-CN" altLang="zh-CN" sz="1800" b="0" i="0" u="none" strike="noStrike" kern="1200" cap="none" spc="0" normalizeH="0" baseline="0" noProof="0" dirty="0">
              <a:ln>
                <a:noFill/>
              </a:ln>
              <a:solidFill>
                <a:srgbClr val="000000"/>
              </a:solidFill>
              <a:effectLst/>
              <a:uLnTx/>
              <a:uFillTx/>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class </a:t>
            </a:r>
            <a:r>
              <a:rPr kumimoji="0" lang="en-US" altLang="zh-CN" sz="1800" b="0" i="0" u="none" strike="noStrike" kern="1200" cap="none" spc="0" normalizeH="0" baseline="0" noProof="0" dirty="0" err="1">
                <a:ln>
                  <a:noFill/>
                </a:ln>
                <a:solidFill>
                  <a:srgbClr val="000000"/>
                </a:solidFill>
                <a:effectLst/>
                <a:uLnTx/>
                <a:uFillTx/>
                <a:latin typeface="Calibri"/>
                <a:cs typeface="Calibri"/>
              </a:rPr>
              <a:t>MyPipeline</a:t>
            </a:r>
            <a:r>
              <a:rPr kumimoji="0" lang="en-US" altLang="zh-CN" sz="1800" b="0" i="0" u="none" strike="noStrike" kern="1200" cap="none" spc="0" normalizeH="0" baseline="0" noProof="0" dirty="0">
                <a:ln>
                  <a:noFill/>
                </a:ln>
                <a:solidFill>
                  <a:srgbClr val="000000"/>
                </a:solidFill>
                <a:effectLst/>
                <a:uLnTx/>
                <a:uFillTx/>
                <a:latin typeface="Calibri"/>
                <a:cs typeface="Calibri"/>
              </a:rPr>
              <a:t>(object):</a:t>
            </a:r>
            <a:endParaRPr kumimoji="0" lang="zh-CN" altLang="zh-CN" sz="1800" b="0" i="0" u="none" strike="noStrike" kern="1200" cap="none" spc="0" normalizeH="0" baseline="0" noProof="0" dirty="0">
              <a:ln>
                <a:noFill/>
              </a:ln>
              <a:solidFill>
                <a:srgbClr val="000000"/>
              </a:solidFill>
              <a:effectLst/>
              <a:uLnTx/>
              <a:uFillTx/>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def </a:t>
            </a:r>
            <a:r>
              <a:rPr kumimoji="0" lang="en-US" altLang="zh-CN" sz="1800" b="0" i="0" u="none" strike="noStrike" kern="1200" cap="none" spc="0" normalizeH="0" baseline="0" noProof="0" dirty="0" err="1">
                <a:ln>
                  <a:noFill/>
                </a:ln>
                <a:solidFill>
                  <a:srgbClr val="000000"/>
                </a:solidFill>
                <a:effectLst/>
                <a:uLnTx/>
                <a:uFillTx/>
                <a:latin typeface="Calibri"/>
                <a:cs typeface="Calibri"/>
              </a:rPr>
              <a:t>open_spider</a:t>
            </a:r>
            <a:r>
              <a:rPr kumimoji="0" lang="en-US" altLang="zh-CN" sz="1800" b="0" i="0" u="none" strike="noStrike" kern="1200" cap="none" spc="0" normalizeH="0" baseline="0" noProof="0" dirty="0">
                <a:ln>
                  <a:noFill/>
                </a:ln>
                <a:solidFill>
                  <a:srgbClr val="000000"/>
                </a:solidFill>
                <a:effectLst/>
                <a:uLnTx/>
                <a:uFillTx/>
                <a:latin typeface="Calibri"/>
                <a:cs typeface="Calibri"/>
              </a:rPr>
              <a:t>(self, spider):</a:t>
            </a:r>
            <a:endParaRPr kumimoji="0" lang="zh-CN" altLang="zh-CN" sz="1800" b="0" i="0" u="none" strike="noStrike" kern="1200" cap="none" spc="0" normalizeH="0" baseline="0" noProof="0" dirty="0">
              <a:ln>
                <a:noFill/>
              </a:ln>
              <a:solidFill>
                <a:srgbClr val="000000"/>
              </a:solidFill>
              <a:effectLst/>
              <a:uLnTx/>
              <a:uFillTx/>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try:  #</a:t>
            </a:r>
            <a:r>
              <a:rPr kumimoji="0" lang="zh-CN" altLang="zh-CN" sz="1800" b="0" i="0" u="none" strike="noStrike" kern="1200" cap="none" spc="0" normalizeH="0" baseline="0" noProof="0" dirty="0">
                <a:ln>
                  <a:noFill/>
                </a:ln>
                <a:solidFill>
                  <a:srgbClr val="000000"/>
                </a:solidFill>
                <a:effectLst/>
                <a:uLnTx/>
                <a:uFillTx/>
                <a:latin typeface="Calibri"/>
                <a:cs typeface="Calibri"/>
              </a:rPr>
              <a:t>打开</a:t>
            </a:r>
            <a:r>
              <a:rPr kumimoji="0" lang="en-US" altLang="zh-CN" sz="1800" b="0" i="0" u="none" strike="noStrike" kern="1200" cap="none" spc="0" normalizeH="0" baseline="0" noProof="0" dirty="0">
                <a:ln>
                  <a:noFill/>
                </a:ln>
                <a:solidFill>
                  <a:srgbClr val="000000"/>
                </a:solidFill>
                <a:effectLst/>
                <a:uLnTx/>
                <a:uFillTx/>
                <a:latin typeface="Calibri"/>
                <a:cs typeface="Calibri"/>
              </a:rPr>
              <a:t>json</a:t>
            </a:r>
            <a:r>
              <a:rPr kumimoji="0" lang="zh-CN" altLang="zh-CN" sz="1800" b="0" i="0" u="none" strike="noStrike" kern="1200" cap="none" spc="0" normalizeH="0" baseline="0" noProof="0" dirty="0">
                <a:ln>
                  <a:noFill/>
                </a:ln>
                <a:solidFill>
                  <a:srgbClr val="000000"/>
                </a:solidFill>
                <a:effectLst/>
                <a:uLnTx/>
                <a:uFillTx/>
                <a:latin typeface="Calibri"/>
                <a:cs typeface="Calibri"/>
              </a:rPr>
              <a:t>文件</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a:t>
            </a:r>
            <a:r>
              <a:rPr kumimoji="0" lang="en-US" altLang="zh-CN" sz="1800" b="0" i="0" u="none" strike="noStrike" kern="1200" cap="none" spc="0" normalizeH="0" baseline="0" noProof="0" dirty="0" err="1">
                <a:ln>
                  <a:noFill/>
                </a:ln>
                <a:solidFill>
                  <a:srgbClr val="000000"/>
                </a:solidFill>
                <a:effectLst/>
                <a:uLnTx/>
                <a:uFillTx/>
                <a:latin typeface="Calibri"/>
                <a:cs typeface="Calibri"/>
              </a:rPr>
              <a:t>self.file</a:t>
            </a:r>
            <a:r>
              <a:rPr kumimoji="0" lang="en-US" altLang="zh-CN" sz="1800" b="0" i="0" u="none" strike="noStrike" kern="1200" cap="none" spc="0" normalizeH="0" baseline="0" noProof="0" dirty="0">
                <a:ln>
                  <a:noFill/>
                </a:ln>
                <a:solidFill>
                  <a:srgbClr val="000000"/>
                </a:solidFill>
                <a:effectLst/>
                <a:uLnTx/>
                <a:uFillTx/>
                <a:latin typeface="Calibri"/>
                <a:cs typeface="Calibri"/>
              </a:rPr>
              <a:t> = open('</a:t>
            </a:r>
            <a:r>
              <a:rPr kumimoji="0" lang="en-US" altLang="zh-CN" sz="1800" b="0" i="0" u="none" strike="noStrike" kern="1200" cap="none" spc="0" normalizeH="0" baseline="0" noProof="0" dirty="0" err="1">
                <a:ln>
                  <a:noFill/>
                </a:ln>
                <a:solidFill>
                  <a:srgbClr val="000000"/>
                </a:solidFill>
                <a:effectLst/>
                <a:uLnTx/>
                <a:uFillTx/>
                <a:latin typeface="Calibri"/>
                <a:cs typeface="Calibri"/>
              </a:rPr>
              <a:t>MyData.json</a:t>
            </a:r>
            <a:r>
              <a:rPr kumimoji="0" lang="en-US" altLang="zh-CN" sz="1800" b="0" i="0" u="none" strike="noStrike" kern="1200" cap="none" spc="0" normalizeH="0" baseline="0" noProof="0" dirty="0">
                <a:ln>
                  <a:noFill/>
                </a:ln>
                <a:solidFill>
                  <a:srgbClr val="000000"/>
                </a:solidFill>
                <a:effectLst/>
                <a:uLnTx/>
                <a:uFillTx/>
                <a:latin typeface="Calibri"/>
                <a:cs typeface="Calibri"/>
              </a:rPr>
              <a:t>', "w", encoding="utf-8")</a:t>
            </a:r>
            <a:endParaRPr kumimoji="0" lang="zh-CN" altLang="zh-CN" sz="1800" b="0" i="0" u="none" strike="noStrike" kern="1200" cap="none" spc="0" normalizeH="0" baseline="0" noProof="0" dirty="0">
              <a:ln>
                <a:noFill/>
              </a:ln>
              <a:solidFill>
                <a:srgbClr val="000000"/>
              </a:solidFill>
              <a:effectLst/>
              <a:uLnTx/>
              <a:uFillTx/>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except Exception as err:</a:t>
            </a:r>
            <a:endParaRPr kumimoji="0" lang="zh-CN" altLang="zh-CN" sz="1800" b="0" i="0" u="none" strike="noStrike" kern="1200" cap="none" spc="0" normalizeH="0" baseline="0" noProof="0" dirty="0">
              <a:ln>
                <a:noFill/>
              </a:ln>
              <a:solidFill>
                <a:srgbClr val="000000"/>
              </a:solidFill>
              <a:effectLst/>
              <a:uLnTx/>
              <a:uFillTx/>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print(err)</a:t>
            </a:r>
            <a:endParaRPr kumimoji="0" lang="zh-CN" altLang="zh-CN" sz="1800" b="0" i="0" u="none" strike="noStrike" kern="1200" cap="none" spc="0" normalizeH="0" baseline="0" noProof="0" dirty="0">
              <a:ln>
                <a:noFill/>
              </a:ln>
              <a:solidFill>
                <a:srgbClr val="000000"/>
              </a:solidFill>
              <a:effectLst/>
              <a:uLnTx/>
              <a:uFillTx/>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a:t>
            </a:r>
            <a:endParaRPr kumimoji="0" lang="zh-CN" altLang="zh-CN" sz="1800" b="0" i="0" u="none" strike="noStrike" kern="1200" cap="none" spc="0" normalizeH="0" baseline="0" noProof="0" dirty="0">
              <a:ln>
                <a:noFill/>
              </a:ln>
              <a:solidFill>
                <a:srgbClr val="000000"/>
              </a:solidFill>
              <a:effectLst/>
              <a:uLnTx/>
              <a:uFillTx/>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def </a:t>
            </a:r>
            <a:r>
              <a:rPr kumimoji="0" lang="en-US" altLang="zh-CN" sz="1800" b="0" i="0" u="none" strike="noStrike" kern="1200" cap="none" spc="0" normalizeH="0" baseline="0" noProof="0" dirty="0" err="1">
                <a:ln>
                  <a:noFill/>
                </a:ln>
                <a:solidFill>
                  <a:srgbClr val="000000"/>
                </a:solidFill>
                <a:effectLst/>
                <a:uLnTx/>
                <a:uFillTx/>
                <a:latin typeface="Calibri"/>
                <a:cs typeface="Calibri"/>
              </a:rPr>
              <a:t>process_item</a:t>
            </a:r>
            <a:r>
              <a:rPr kumimoji="0" lang="en-US" altLang="zh-CN" sz="1800" b="0" i="0" u="none" strike="noStrike" kern="1200" cap="none" spc="0" normalizeH="0" baseline="0" noProof="0" dirty="0">
                <a:ln>
                  <a:noFill/>
                </a:ln>
                <a:solidFill>
                  <a:srgbClr val="000000"/>
                </a:solidFill>
                <a:effectLst/>
                <a:uLnTx/>
                <a:uFillTx/>
                <a:latin typeface="Calibri"/>
                <a:cs typeface="Calibri"/>
              </a:rPr>
              <a:t>(self, item, spider):</a:t>
            </a:r>
            <a:endParaRPr kumimoji="0" lang="zh-CN" altLang="zh-CN" sz="1800" b="0" i="0" u="none" strike="noStrike" kern="1200" cap="none" spc="0" normalizeH="0" baseline="0" noProof="0" dirty="0">
              <a:ln>
                <a:noFill/>
              </a:ln>
              <a:solidFill>
                <a:srgbClr val="000000"/>
              </a:solidFill>
              <a:effectLst/>
              <a:uLnTx/>
              <a:uFillTx/>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a:t>
            </a:r>
            <a:r>
              <a:rPr kumimoji="0" lang="en-US" altLang="zh-CN" sz="1800" b="0" i="0" u="none" strike="noStrike" kern="1200" cap="none" spc="0" normalizeH="0" baseline="0" noProof="0" dirty="0" err="1">
                <a:ln>
                  <a:noFill/>
                </a:ln>
                <a:solidFill>
                  <a:srgbClr val="000000"/>
                </a:solidFill>
                <a:effectLst/>
                <a:uLnTx/>
                <a:uFillTx/>
                <a:latin typeface="Calibri"/>
                <a:cs typeface="Calibri"/>
              </a:rPr>
              <a:t>dict_item</a:t>
            </a:r>
            <a:r>
              <a:rPr kumimoji="0" lang="en-US" altLang="zh-CN" sz="1800" b="0" i="0" u="none" strike="noStrike" kern="1200" cap="none" spc="0" normalizeH="0" baseline="0" noProof="0" dirty="0">
                <a:ln>
                  <a:noFill/>
                </a:ln>
                <a:solidFill>
                  <a:srgbClr val="000000"/>
                </a:solidFill>
                <a:effectLst/>
                <a:uLnTx/>
                <a:uFillTx/>
                <a:latin typeface="Calibri"/>
                <a:cs typeface="Calibri"/>
              </a:rPr>
              <a:t> = </a:t>
            </a:r>
            <a:r>
              <a:rPr kumimoji="0" lang="en-US" altLang="zh-CN" sz="1800" b="0" i="0" u="none" strike="noStrike" kern="1200" cap="none" spc="0" normalizeH="0" baseline="0" noProof="0" dirty="0" err="1">
                <a:ln>
                  <a:noFill/>
                </a:ln>
                <a:solidFill>
                  <a:srgbClr val="000000"/>
                </a:solidFill>
                <a:effectLst/>
                <a:uLnTx/>
                <a:uFillTx/>
                <a:latin typeface="Calibri"/>
                <a:cs typeface="Calibri"/>
              </a:rPr>
              <a:t>dict</a:t>
            </a:r>
            <a:r>
              <a:rPr kumimoji="0" lang="en-US" altLang="zh-CN" sz="1800" b="0" i="0" u="none" strike="noStrike" kern="1200" cap="none" spc="0" normalizeH="0" baseline="0" noProof="0" dirty="0">
                <a:ln>
                  <a:noFill/>
                </a:ln>
                <a:solidFill>
                  <a:srgbClr val="000000"/>
                </a:solidFill>
                <a:effectLst/>
                <a:uLnTx/>
                <a:uFillTx/>
                <a:latin typeface="Calibri"/>
                <a:cs typeface="Calibri"/>
              </a:rPr>
              <a:t>(item)  #</a:t>
            </a:r>
            <a:r>
              <a:rPr kumimoji="0" lang="zh-CN" altLang="zh-CN" sz="1800" b="0" i="0" u="none" strike="noStrike" kern="1200" cap="none" spc="0" normalizeH="0" baseline="0" noProof="0" dirty="0">
                <a:ln>
                  <a:noFill/>
                </a:ln>
                <a:solidFill>
                  <a:srgbClr val="000000"/>
                </a:solidFill>
                <a:effectLst/>
                <a:uLnTx/>
                <a:uFillTx/>
                <a:latin typeface="Calibri"/>
                <a:cs typeface="Calibri"/>
              </a:rPr>
              <a:t>生成字典对象</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a:t>
            </a:r>
            <a:r>
              <a:rPr kumimoji="0" lang="en-US" altLang="zh-CN" sz="1800" b="0" i="0" u="none" strike="noStrike" kern="1200" cap="none" spc="0" normalizeH="0" baseline="0" noProof="0" dirty="0" err="1">
                <a:ln>
                  <a:noFill/>
                </a:ln>
                <a:solidFill>
                  <a:srgbClr val="000000"/>
                </a:solidFill>
                <a:effectLst/>
                <a:uLnTx/>
                <a:uFillTx/>
                <a:latin typeface="Calibri"/>
                <a:cs typeface="Calibri"/>
              </a:rPr>
              <a:t>json_str</a:t>
            </a:r>
            <a:r>
              <a:rPr kumimoji="0" lang="en-US" altLang="zh-CN" sz="1800" b="0" i="0" u="none" strike="noStrike" kern="1200" cap="none" spc="0" normalizeH="0" baseline="0" noProof="0" dirty="0">
                <a:ln>
                  <a:noFill/>
                </a:ln>
                <a:solidFill>
                  <a:srgbClr val="000000"/>
                </a:solidFill>
                <a:effectLst/>
                <a:uLnTx/>
                <a:uFillTx/>
                <a:latin typeface="Calibri"/>
                <a:cs typeface="Calibri"/>
              </a:rPr>
              <a:t> = </a:t>
            </a:r>
            <a:r>
              <a:rPr kumimoji="0" lang="en-US" altLang="zh-CN" sz="1800" b="0" i="0" u="none" strike="noStrike" kern="1200" cap="none" spc="0" normalizeH="0" baseline="0" noProof="0" dirty="0" err="1">
                <a:ln>
                  <a:noFill/>
                </a:ln>
                <a:solidFill>
                  <a:srgbClr val="000000"/>
                </a:solidFill>
                <a:effectLst/>
                <a:uLnTx/>
                <a:uFillTx/>
                <a:latin typeface="Calibri"/>
                <a:cs typeface="Calibri"/>
              </a:rPr>
              <a:t>json.dumps</a:t>
            </a:r>
            <a:r>
              <a:rPr kumimoji="0" lang="en-US" altLang="zh-CN" sz="1800" b="0" i="0" u="none" strike="noStrike" kern="1200" cap="none" spc="0" normalizeH="0" baseline="0" noProof="0" dirty="0">
                <a:ln>
                  <a:noFill/>
                </a:ln>
                <a:solidFill>
                  <a:srgbClr val="000000"/>
                </a:solidFill>
                <a:effectLst/>
                <a:uLnTx/>
                <a:uFillTx/>
                <a:latin typeface="Calibri"/>
                <a:cs typeface="Calibri"/>
              </a:rPr>
              <a:t>(</a:t>
            </a:r>
            <a:r>
              <a:rPr kumimoji="0" lang="en-US" altLang="zh-CN" sz="1800" b="0" i="0" u="none" strike="noStrike" kern="1200" cap="none" spc="0" normalizeH="0" baseline="0" noProof="0" dirty="0" err="1">
                <a:ln>
                  <a:noFill/>
                </a:ln>
                <a:solidFill>
                  <a:srgbClr val="000000"/>
                </a:solidFill>
                <a:effectLst/>
                <a:uLnTx/>
                <a:uFillTx/>
                <a:latin typeface="Calibri"/>
                <a:cs typeface="Calibri"/>
              </a:rPr>
              <a:t>dict_item</a:t>
            </a:r>
            <a:r>
              <a:rPr kumimoji="0" lang="en-US" altLang="zh-CN" sz="1800" b="0" i="0" u="none" strike="noStrike" kern="1200" cap="none" spc="0" normalizeH="0" baseline="0" noProof="0" dirty="0">
                <a:ln>
                  <a:noFill/>
                </a:ln>
                <a:solidFill>
                  <a:srgbClr val="000000"/>
                </a:solidFill>
                <a:effectLst/>
                <a:uLnTx/>
                <a:uFillTx/>
                <a:latin typeface="Calibri"/>
                <a:cs typeface="Calibri"/>
              </a:rPr>
              <a:t>, </a:t>
            </a:r>
            <a:r>
              <a:rPr kumimoji="0" lang="en-US" altLang="zh-CN" sz="1800" b="0" i="0" u="none" strike="noStrike" kern="1200" cap="none" spc="0" normalizeH="0" baseline="0" noProof="0" dirty="0" err="1">
                <a:ln>
                  <a:noFill/>
                </a:ln>
                <a:solidFill>
                  <a:srgbClr val="000000"/>
                </a:solidFill>
                <a:effectLst/>
                <a:uLnTx/>
                <a:uFillTx/>
                <a:latin typeface="Calibri"/>
                <a:cs typeface="Calibri"/>
              </a:rPr>
              <a:t>ensure_ascii</a:t>
            </a:r>
            <a:r>
              <a:rPr kumimoji="0" lang="en-US" altLang="zh-CN" sz="1800" b="0" i="0" u="none" strike="noStrike" kern="1200" cap="none" spc="0" normalizeH="0" baseline="0" noProof="0" dirty="0">
                <a:ln>
                  <a:noFill/>
                </a:ln>
                <a:solidFill>
                  <a:srgbClr val="000000"/>
                </a:solidFill>
                <a:effectLst/>
                <a:uLnTx/>
                <a:uFillTx/>
                <a:latin typeface="Calibri"/>
                <a:cs typeface="Calibri"/>
              </a:rPr>
              <a:t>=False) + "\n" #</a:t>
            </a:r>
            <a:r>
              <a:rPr kumimoji="0" lang="zh-CN" altLang="zh-CN" sz="1800" b="0" i="0" u="none" strike="noStrike" kern="1200" cap="none" spc="0" normalizeH="0" baseline="0" noProof="0" dirty="0">
                <a:ln>
                  <a:noFill/>
                </a:ln>
                <a:solidFill>
                  <a:srgbClr val="000000"/>
                </a:solidFill>
                <a:effectLst/>
                <a:uLnTx/>
                <a:uFillTx/>
                <a:latin typeface="Calibri"/>
                <a:cs typeface="Calibri"/>
              </a:rPr>
              <a:t>生成</a:t>
            </a:r>
            <a:r>
              <a:rPr kumimoji="0" lang="en-US" altLang="zh-CN" sz="1800" b="0" i="0" u="none" strike="noStrike" kern="1200" cap="none" spc="0" normalizeH="0" baseline="0" noProof="0" dirty="0">
                <a:ln>
                  <a:noFill/>
                </a:ln>
                <a:solidFill>
                  <a:srgbClr val="000000"/>
                </a:solidFill>
                <a:effectLst/>
                <a:uLnTx/>
                <a:uFillTx/>
                <a:latin typeface="Calibri"/>
                <a:cs typeface="Calibri"/>
              </a:rPr>
              <a:t>json</a:t>
            </a:r>
            <a:r>
              <a:rPr kumimoji="0" lang="zh-CN" altLang="zh-CN" sz="1800" b="0" i="0" u="none" strike="noStrike" kern="1200" cap="none" spc="0" normalizeH="0" baseline="0" noProof="0" dirty="0">
                <a:ln>
                  <a:noFill/>
                </a:ln>
                <a:solidFill>
                  <a:srgbClr val="000000"/>
                </a:solidFill>
                <a:effectLst/>
                <a:uLnTx/>
                <a:uFillTx/>
                <a:latin typeface="Calibri"/>
                <a:cs typeface="Calibri"/>
              </a:rPr>
              <a:t>串</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a:t>
            </a:r>
            <a:r>
              <a:rPr kumimoji="0" lang="en-US" altLang="zh-CN" sz="1800" b="0" i="0" u="none" strike="noStrike" kern="1200" cap="none" spc="0" normalizeH="0" baseline="0" noProof="0" dirty="0" err="1">
                <a:ln>
                  <a:noFill/>
                </a:ln>
                <a:solidFill>
                  <a:srgbClr val="000000"/>
                </a:solidFill>
                <a:effectLst/>
                <a:uLnTx/>
                <a:uFillTx/>
                <a:latin typeface="Calibri"/>
                <a:cs typeface="Calibri"/>
              </a:rPr>
              <a:t>self.file.write</a:t>
            </a:r>
            <a:r>
              <a:rPr kumimoji="0" lang="en-US" altLang="zh-CN" sz="1800" b="0" i="0" u="none" strike="noStrike" kern="1200" cap="none" spc="0" normalizeH="0" baseline="0" noProof="0" dirty="0">
                <a:ln>
                  <a:noFill/>
                </a:ln>
                <a:solidFill>
                  <a:srgbClr val="000000"/>
                </a:solidFill>
                <a:effectLst/>
                <a:uLnTx/>
                <a:uFillTx/>
                <a:latin typeface="Calibri"/>
                <a:cs typeface="Calibri"/>
              </a:rPr>
              <a:t>(</a:t>
            </a:r>
            <a:r>
              <a:rPr kumimoji="0" lang="en-US" altLang="zh-CN" sz="1800" b="0" i="0" u="none" strike="noStrike" kern="1200" cap="none" spc="0" normalizeH="0" baseline="0" noProof="0" dirty="0" err="1">
                <a:ln>
                  <a:noFill/>
                </a:ln>
                <a:solidFill>
                  <a:srgbClr val="000000"/>
                </a:solidFill>
                <a:effectLst/>
                <a:uLnTx/>
                <a:uFillTx/>
                <a:latin typeface="Calibri"/>
                <a:cs typeface="Calibri"/>
              </a:rPr>
              <a:t>json_str</a:t>
            </a:r>
            <a:r>
              <a:rPr kumimoji="0" lang="en-US" altLang="zh-CN" sz="1800" b="0" i="0" u="none" strike="noStrike" kern="1200" cap="none" spc="0" normalizeH="0" baseline="0" noProof="0" dirty="0">
                <a:ln>
                  <a:noFill/>
                </a:ln>
                <a:solidFill>
                  <a:srgbClr val="000000"/>
                </a:solidFill>
                <a:effectLst/>
                <a:uLnTx/>
                <a:uFillTx/>
                <a:latin typeface="Calibri"/>
                <a:cs typeface="Calibri"/>
              </a:rPr>
              <a:t>)  #</a:t>
            </a:r>
            <a:r>
              <a:rPr kumimoji="0" lang="zh-CN" altLang="zh-CN" sz="1800" b="0" i="0" u="none" strike="noStrike" kern="1200" cap="none" spc="0" normalizeH="0" baseline="0" noProof="0" dirty="0">
                <a:ln>
                  <a:noFill/>
                </a:ln>
                <a:solidFill>
                  <a:srgbClr val="000000"/>
                </a:solidFill>
                <a:effectLst/>
                <a:uLnTx/>
                <a:uFillTx/>
                <a:latin typeface="Calibri"/>
                <a:cs typeface="Calibri"/>
              </a:rPr>
              <a:t>将</a:t>
            </a:r>
            <a:r>
              <a:rPr kumimoji="0" lang="en-US" altLang="zh-CN" sz="1800" b="0" i="0" u="none" strike="noStrike" kern="1200" cap="none" spc="0" normalizeH="0" baseline="0" noProof="0" dirty="0">
                <a:ln>
                  <a:noFill/>
                </a:ln>
                <a:solidFill>
                  <a:srgbClr val="000000"/>
                </a:solidFill>
                <a:effectLst/>
                <a:uLnTx/>
                <a:uFillTx/>
                <a:latin typeface="Calibri"/>
                <a:cs typeface="Calibri"/>
              </a:rPr>
              <a:t>json</a:t>
            </a:r>
            <a:r>
              <a:rPr kumimoji="0" lang="zh-CN" altLang="zh-CN" sz="1800" b="0" i="0" u="none" strike="noStrike" kern="1200" cap="none" spc="0" normalizeH="0" baseline="0" noProof="0" dirty="0">
                <a:ln>
                  <a:noFill/>
                </a:ln>
                <a:solidFill>
                  <a:srgbClr val="000000"/>
                </a:solidFill>
                <a:effectLst/>
                <a:uLnTx/>
                <a:uFillTx/>
                <a:latin typeface="Calibri"/>
                <a:cs typeface="Calibri"/>
              </a:rPr>
              <a:t>串写入到文件中</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return item</a:t>
            </a:r>
            <a:endParaRPr kumimoji="0" lang="zh-CN" altLang="zh-CN" sz="1800" b="0" i="0" u="none" strike="noStrike" kern="1200" cap="none" spc="0" normalizeH="0" baseline="0" noProof="0" dirty="0">
              <a:ln>
                <a:noFill/>
              </a:ln>
              <a:solidFill>
                <a:srgbClr val="000000"/>
              </a:solidFill>
              <a:effectLst/>
              <a:uLnTx/>
              <a:uFillTx/>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a:t>
            </a:r>
            <a:endParaRPr kumimoji="0" lang="zh-CN" altLang="zh-CN" sz="1800" b="0" i="0" u="none" strike="noStrike" kern="1200" cap="none" spc="0" normalizeH="0" baseline="0" noProof="0" dirty="0">
              <a:ln>
                <a:noFill/>
              </a:ln>
              <a:solidFill>
                <a:srgbClr val="000000"/>
              </a:solidFill>
              <a:effectLst/>
              <a:uLnTx/>
              <a:uFillTx/>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def </a:t>
            </a:r>
            <a:r>
              <a:rPr kumimoji="0" lang="en-US" altLang="zh-CN" sz="1800" b="0" i="0" u="none" strike="noStrike" kern="1200" cap="none" spc="0" normalizeH="0" baseline="0" noProof="0" dirty="0" err="1">
                <a:ln>
                  <a:noFill/>
                </a:ln>
                <a:solidFill>
                  <a:srgbClr val="000000"/>
                </a:solidFill>
                <a:effectLst/>
                <a:uLnTx/>
                <a:uFillTx/>
                <a:latin typeface="Calibri"/>
                <a:cs typeface="Calibri"/>
              </a:rPr>
              <a:t>close_spider</a:t>
            </a:r>
            <a:r>
              <a:rPr kumimoji="0" lang="en-US" altLang="zh-CN" sz="1800" b="0" i="0" u="none" strike="noStrike" kern="1200" cap="none" spc="0" normalizeH="0" baseline="0" noProof="0" dirty="0">
                <a:ln>
                  <a:noFill/>
                </a:ln>
                <a:solidFill>
                  <a:srgbClr val="000000"/>
                </a:solidFill>
                <a:effectLst/>
                <a:uLnTx/>
                <a:uFillTx/>
                <a:latin typeface="Calibri"/>
                <a:cs typeface="Calibri"/>
              </a:rPr>
              <a:t>(self, spider):</a:t>
            </a:r>
            <a:endParaRPr kumimoji="0" lang="zh-CN" altLang="zh-CN" sz="1800" b="0" i="0" u="none" strike="noStrike" kern="1200" cap="none" spc="0" normalizeH="0" baseline="0" noProof="0" dirty="0">
              <a:ln>
                <a:noFill/>
              </a:ln>
              <a:solidFill>
                <a:srgbClr val="000000"/>
              </a:solidFill>
              <a:effectLst/>
              <a:uLnTx/>
              <a:uFillTx/>
              <a:latin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Calibri"/>
                <a:cs typeface="Calibri"/>
              </a:rPr>
              <a:t>        </a:t>
            </a:r>
            <a:r>
              <a:rPr kumimoji="0" lang="en-US" altLang="zh-CN" sz="1800" b="0" i="0" u="none" strike="noStrike" kern="1200" cap="none" spc="0" normalizeH="0" baseline="0" noProof="0" dirty="0" err="1">
                <a:ln>
                  <a:noFill/>
                </a:ln>
                <a:solidFill>
                  <a:srgbClr val="000000"/>
                </a:solidFill>
                <a:effectLst/>
                <a:uLnTx/>
                <a:uFillTx/>
                <a:latin typeface="Calibri"/>
                <a:cs typeface="Calibri"/>
              </a:rPr>
              <a:t>self.file.close</a:t>
            </a:r>
            <a:r>
              <a:rPr kumimoji="0" lang="en-US" altLang="zh-CN" sz="1800" b="0" i="0" u="none" strike="noStrike" kern="1200" cap="none" spc="0" normalizeH="0" baseline="0" noProof="0" dirty="0">
                <a:ln>
                  <a:noFill/>
                </a:ln>
                <a:solidFill>
                  <a:srgbClr val="000000"/>
                </a:solidFill>
                <a:effectLst/>
                <a:uLnTx/>
                <a:uFillTx/>
                <a:latin typeface="Calibri"/>
                <a:cs typeface="Calibri"/>
              </a:rPr>
              <a:t>()  #</a:t>
            </a:r>
            <a:r>
              <a:rPr kumimoji="0" lang="zh-CN" altLang="zh-CN" sz="1800" b="0" i="0" u="none" strike="noStrike" kern="1200" cap="none" spc="0" normalizeH="0" baseline="0" noProof="0" dirty="0">
                <a:ln>
                  <a:noFill/>
                </a:ln>
                <a:solidFill>
                  <a:srgbClr val="000000"/>
                </a:solidFill>
                <a:effectLst/>
                <a:uLnTx/>
                <a:uFillTx/>
                <a:latin typeface="Calibri"/>
                <a:cs typeface="Calibri"/>
              </a:rPr>
              <a:t>关闭文件</a:t>
            </a:r>
          </a:p>
        </p:txBody>
      </p:sp>
      <p:sp>
        <p:nvSpPr>
          <p:cNvPr id="14" name="椭圆 13">
            <a:extLst>
              <a:ext uri="{FF2B5EF4-FFF2-40B4-BE49-F238E27FC236}">
                <a16:creationId xmlns:a16="http://schemas.microsoft.com/office/drawing/2014/main" id="{76741268-4612-44B9-92E2-4A4818BA6A07}"/>
              </a:ext>
            </a:extLst>
          </p:cNvPr>
          <p:cNvSpPr/>
          <p:nvPr/>
        </p:nvSpPr>
        <p:spPr>
          <a:xfrm>
            <a:off x="99528" y="634535"/>
            <a:ext cx="1838960" cy="1038698"/>
          </a:xfrm>
          <a:prstGeom prst="ellipse">
            <a:avLst/>
          </a:prstGeom>
          <a:solidFill>
            <a:srgbClr val="FFFFFF"/>
          </a:solidFill>
          <a:ln w="508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00000"/>
                </a:solidFill>
                <a:effectLst/>
                <a:uLnTx/>
                <a:uFillTx/>
                <a:latin typeface="Calibri"/>
                <a:ea typeface="+mn-ea"/>
                <a:cs typeface="Calibri"/>
                <a:sym typeface="Calibri"/>
              </a:rPr>
              <a:t>step4</a:t>
            </a:r>
            <a:endParaRPr kumimoji="0" lang="zh-CN" altLang="en-US" sz="36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Tree>
    <p:extLst>
      <p:ext uri="{BB962C8B-B14F-4D97-AF65-F5344CB8AC3E}">
        <p14:creationId xmlns:p14="http://schemas.microsoft.com/office/powerpoint/2010/main" val="1628880218"/>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kumimoji="1" lang="en-US" altLang="zh-CN" sz="2800" dirty="0"/>
              <a:t>4.</a:t>
            </a:r>
            <a:r>
              <a:rPr kumimoji="1" lang="zh-CN" altLang="en-US" sz="2800" dirty="0"/>
              <a:t>静态网页数据抓取</a:t>
            </a:r>
          </a:p>
        </p:txBody>
      </p:sp>
      <p:sp>
        <p:nvSpPr>
          <p:cNvPr id="7" name="文本框 6">
            <a:extLst>
              <a:ext uri="{FF2B5EF4-FFF2-40B4-BE49-F238E27FC236}">
                <a16:creationId xmlns:a16="http://schemas.microsoft.com/office/drawing/2014/main" id="{001A01FC-D4C1-423F-9B26-D42599E64C15}"/>
              </a:ext>
            </a:extLst>
          </p:cNvPr>
          <p:cNvSpPr txBox="1"/>
          <p:nvPr/>
        </p:nvSpPr>
        <p:spPr>
          <a:xfrm>
            <a:off x="2077720" y="946266"/>
            <a:ext cx="8737600" cy="83099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修改</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setting.py</a:t>
            </a:r>
            <a:endParaRPr kumimoji="0" lang="en-US" altLang="zh-CN" sz="28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
        <p:nvSpPr>
          <p:cNvPr id="13" name="矩形 12">
            <a:extLst>
              <a:ext uri="{FF2B5EF4-FFF2-40B4-BE49-F238E27FC236}">
                <a16:creationId xmlns:a16="http://schemas.microsoft.com/office/drawing/2014/main" id="{B3222D5D-3FB2-4E74-BB5B-462E988DBA41}"/>
              </a:ext>
            </a:extLst>
          </p:cNvPr>
          <p:cNvSpPr/>
          <p:nvPr/>
        </p:nvSpPr>
        <p:spPr>
          <a:xfrm>
            <a:off x="608405" y="2088992"/>
            <a:ext cx="9267115" cy="523220"/>
          </a:xfrm>
          <a:prstGeom prst="rect">
            <a:avLst/>
          </a:prstGeom>
          <a:solidFill>
            <a:srgbClr val="FFC00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Calibri"/>
                <a:cs typeface="Calibri"/>
              </a:rPr>
              <a:t>ITEM_PIPELINES = {'test1.pipelines.MyPipeline': 300,}</a:t>
            </a:r>
          </a:p>
        </p:txBody>
      </p:sp>
      <p:sp>
        <p:nvSpPr>
          <p:cNvPr id="14" name="椭圆 13">
            <a:extLst>
              <a:ext uri="{FF2B5EF4-FFF2-40B4-BE49-F238E27FC236}">
                <a16:creationId xmlns:a16="http://schemas.microsoft.com/office/drawing/2014/main" id="{76741268-4612-44B9-92E2-4A4818BA6A07}"/>
              </a:ext>
            </a:extLst>
          </p:cNvPr>
          <p:cNvSpPr/>
          <p:nvPr/>
        </p:nvSpPr>
        <p:spPr>
          <a:xfrm>
            <a:off x="99528" y="634535"/>
            <a:ext cx="1838960" cy="1038698"/>
          </a:xfrm>
          <a:prstGeom prst="ellipse">
            <a:avLst/>
          </a:prstGeom>
          <a:solidFill>
            <a:srgbClr val="FFFFFF"/>
          </a:solidFill>
          <a:ln w="508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00000"/>
                </a:solidFill>
                <a:effectLst/>
                <a:uLnTx/>
                <a:uFillTx/>
                <a:latin typeface="Calibri"/>
                <a:ea typeface="+mn-ea"/>
                <a:cs typeface="Calibri"/>
                <a:sym typeface="Calibri"/>
              </a:rPr>
              <a:t>step4</a:t>
            </a:r>
            <a:endParaRPr kumimoji="0" lang="zh-CN" altLang="en-US" sz="36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
        <p:nvSpPr>
          <p:cNvPr id="3" name="矩形 2">
            <a:extLst>
              <a:ext uri="{FF2B5EF4-FFF2-40B4-BE49-F238E27FC236}">
                <a16:creationId xmlns:a16="http://schemas.microsoft.com/office/drawing/2014/main" id="{2979A326-F663-4E78-8255-E527BBF58218}"/>
              </a:ext>
            </a:extLst>
          </p:cNvPr>
          <p:cNvSpPr/>
          <p:nvPr/>
        </p:nvSpPr>
        <p:spPr>
          <a:xfrm>
            <a:off x="1395469" y="3781274"/>
            <a:ext cx="8288357" cy="169533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404040"/>
                </a:solidFill>
                <a:latin typeface="Lato"/>
              </a:rPr>
              <a:t>参数是分配给每个类的整型值，确定了它们运行的顺序，</a:t>
            </a:r>
            <a:r>
              <a:rPr lang="en-US" altLang="zh-CN" sz="2400" dirty="0">
                <a:solidFill>
                  <a:srgbClr val="404040"/>
                </a:solidFill>
                <a:latin typeface="Lato"/>
              </a:rPr>
              <a:t>item</a:t>
            </a:r>
            <a:r>
              <a:rPr lang="zh-CN" altLang="en-US" sz="2400" dirty="0">
                <a:solidFill>
                  <a:srgbClr val="404040"/>
                </a:solidFill>
                <a:latin typeface="Lato"/>
              </a:rPr>
              <a:t>按数字从低到高的顺序，通过</a:t>
            </a:r>
            <a:r>
              <a:rPr lang="en-US" altLang="zh-CN" sz="2400" dirty="0">
                <a:solidFill>
                  <a:srgbClr val="404040"/>
                </a:solidFill>
                <a:latin typeface="Lato"/>
              </a:rPr>
              <a:t>pipeline</a:t>
            </a:r>
            <a:r>
              <a:rPr lang="zh-CN" altLang="en-US" sz="2400" dirty="0">
                <a:solidFill>
                  <a:srgbClr val="404040"/>
                </a:solidFill>
                <a:latin typeface="Lato"/>
              </a:rPr>
              <a:t>。</a:t>
            </a:r>
            <a:endParaRPr lang="en-US" altLang="zh-CN" sz="2400" dirty="0">
              <a:solidFill>
                <a:srgbClr val="404040"/>
              </a:solidFill>
              <a:latin typeface="Lato"/>
            </a:endParaRPr>
          </a:p>
          <a:p>
            <a:pPr marL="342900" indent="-342900">
              <a:lnSpc>
                <a:spcPct val="150000"/>
              </a:lnSpc>
              <a:buFont typeface="Arial" panose="020B0604020202020204" pitchFamily="34" charset="0"/>
              <a:buChar char="•"/>
            </a:pPr>
            <a:r>
              <a:rPr lang="zh-CN" altLang="en-US" sz="2400" dirty="0">
                <a:solidFill>
                  <a:srgbClr val="404040"/>
                </a:solidFill>
                <a:latin typeface="Lato"/>
              </a:rPr>
              <a:t>通常将这些数字定义在</a:t>
            </a:r>
            <a:r>
              <a:rPr lang="en-US" altLang="zh-CN" sz="2400" dirty="0">
                <a:solidFill>
                  <a:srgbClr val="404040"/>
                </a:solidFill>
                <a:latin typeface="Lato"/>
              </a:rPr>
              <a:t>0-1000</a:t>
            </a:r>
            <a:r>
              <a:rPr lang="zh-CN" altLang="en-US" sz="2400" dirty="0">
                <a:solidFill>
                  <a:srgbClr val="404040"/>
                </a:solidFill>
                <a:latin typeface="Lato"/>
              </a:rPr>
              <a:t>范围内。</a:t>
            </a:r>
            <a:endParaRPr lang="zh-CN" altLang="en-US" sz="2400" dirty="0"/>
          </a:p>
        </p:txBody>
      </p:sp>
    </p:spTree>
    <p:extLst>
      <p:ext uri="{BB962C8B-B14F-4D97-AF65-F5344CB8AC3E}">
        <p14:creationId xmlns:p14="http://schemas.microsoft.com/office/powerpoint/2010/main" val="383005300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kumimoji="1" lang="en-US" altLang="zh-CN" sz="2800" dirty="0"/>
              <a:t>4.</a:t>
            </a:r>
            <a:r>
              <a:rPr kumimoji="1" lang="zh-CN" altLang="en-US" sz="2800" dirty="0"/>
              <a:t>静态网页数据抓取</a:t>
            </a:r>
          </a:p>
        </p:txBody>
      </p:sp>
      <p:sp>
        <p:nvSpPr>
          <p:cNvPr id="7" name="文本框 6">
            <a:extLst>
              <a:ext uri="{FF2B5EF4-FFF2-40B4-BE49-F238E27FC236}">
                <a16:creationId xmlns:a16="http://schemas.microsoft.com/office/drawing/2014/main" id="{001A01FC-D4C1-423F-9B26-D42599E64C15}"/>
              </a:ext>
            </a:extLst>
          </p:cNvPr>
          <p:cNvSpPr txBox="1"/>
          <p:nvPr/>
        </p:nvSpPr>
        <p:spPr>
          <a:xfrm>
            <a:off x="2077720" y="946266"/>
            <a:ext cx="10014752" cy="83099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运行</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spider.py</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，并将其运行时的</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Script path</a:t>
            </a: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配置项修改为</a:t>
            </a:r>
            <a:r>
              <a:rPr kumimoji="0" lang="en-US" altLang="zh-CN" sz="2800" b="0" i="0" u="none" strike="noStrike" kern="1200" cap="none" spc="0" normalizeH="0" baseline="0" noProof="0" dirty="0">
                <a:ln>
                  <a:noFill/>
                </a:ln>
                <a:solidFill>
                  <a:srgbClr val="000000"/>
                </a:solidFill>
                <a:effectLst/>
                <a:uLnTx/>
                <a:uFillTx/>
                <a:latin typeface="Calibri"/>
                <a:cs typeface="Calibri"/>
                <a:sym typeface="Calibri"/>
              </a:rPr>
              <a:t>begin.py</a:t>
            </a:r>
            <a:endParaRPr kumimoji="0" lang="en-US" altLang="zh-CN" sz="28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
        <p:nvSpPr>
          <p:cNvPr id="14" name="椭圆 13">
            <a:extLst>
              <a:ext uri="{FF2B5EF4-FFF2-40B4-BE49-F238E27FC236}">
                <a16:creationId xmlns:a16="http://schemas.microsoft.com/office/drawing/2014/main" id="{76741268-4612-44B9-92E2-4A4818BA6A07}"/>
              </a:ext>
            </a:extLst>
          </p:cNvPr>
          <p:cNvSpPr/>
          <p:nvPr/>
        </p:nvSpPr>
        <p:spPr>
          <a:xfrm>
            <a:off x="99528" y="634535"/>
            <a:ext cx="1838960" cy="1038698"/>
          </a:xfrm>
          <a:prstGeom prst="ellipse">
            <a:avLst/>
          </a:prstGeom>
          <a:solidFill>
            <a:srgbClr val="FFFFFF"/>
          </a:solidFill>
          <a:ln w="508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00000"/>
                </a:solidFill>
                <a:effectLst/>
                <a:uLnTx/>
                <a:uFillTx/>
                <a:latin typeface="Calibri"/>
                <a:ea typeface="+mn-ea"/>
                <a:cs typeface="Calibri"/>
                <a:sym typeface="Calibri"/>
              </a:rPr>
              <a:t>step4</a:t>
            </a:r>
            <a:endParaRPr kumimoji="0" lang="zh-CN" altLang="en-US" sz="36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pic>
        <p:nvPicPr>
          <p:cNvPr id="6" name="图片 5" descr="C:\Users\yy\AppData\Roaming\Tencent\Users\68524114\QQ\WinTemp\RichOle\K_`R{F1LH6`OY~%P%@~R}J7.png">
            <a:extLst>
              <a:ext uri="{FF2B5EF4-FFF2-40B4-BE49-F238E27FC236}">
                <a16:creationId xmlns:a16="http://schemas.microsoft.com/office/drawing/2014/main" id="{7F78BA56-A897-4D99-B9F2-2F8D161FD9A8}"/>
              </a:ext>
            </a:extLst>
          </p:cNvPr>
          <p:cNvPicPr/>
          <p:nvPr/>
        </p:nvPicPr>
        <p:blipFill rotWithShape="1">
          <a:blip r:embed="rId3">
            <a:extLst>
              <a:ext uri="{28A0092B-C50C-407E-A947-70E740481C1C}">
                <a14:useLocalDpi xmlns:a14="http://schemas.microsoft.com/office/drawing/2010/main" val="0"/>
              </a:ext>
            </a:extLst>
          </a:blip>
          <a:srcRect l="1245"/>
          <a:stretch/>
        </p:blipFill>
        <p:spPr bwMode="auto">
          <a:xfrm>
            <a:off x="2240915" y="1673233"/>
            <a:ext cx="7710170" cy="4909741"/>
          </a:xfrm>
          <a:prstGeom prst="rect">
            <a:avLst/>
          </a:prstGeom>
          <a:noFill/>
          <a:ln>
            <a:noFill/>
          </a:ln>
          <a:extLst>
            <a:ext uri="{53640926-AAD7-44D8-BBD7-CCE9431645EC}">
              <a14:shadowObscured xmlns:a14="http://schemas.microsoft.com/office/drawing/2010/main"/>
            </a:ext>
          </a:extLst>
        </p:spPr>
      </p:pic>
      <p:sp>
        <p:nvSpPr>
          <p:cNvPr id="8" name="矩形 7">
            <a:extLst>
              <a:ext uri="{FF2B5EF4-FFF2-40B4-BE49-F238E27FC236}">
                <a16:creationId xmlns:a16="http://schemas.microsoft.com/office/drawing/2014/main" id="{E6DAA278-042B-4C1A-9DE2-A910A00CDEDD}"/>
              </a:ext>
            </a:extLst>
          </p:cNvPr>
          <p:cNvSpPr/>
          <p:nvPr/>
        </p:nvSpPr>
        <p:spPr>
          <a:xfrm>
            <a:off x="4545964" y="2397548"/>
            <a:ext cx="5227955" cy="2643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cs typeface="Calibri"/>
            </a:endParaRPr>
          </a:p>
        </p:txBody>
      </p:sp>
    </p:spTree>
    <p:extLst>
      <p:ext uri="{BB962C8B-B14F-4D97-AF65-F5344CB8AC3E}">
        <p14:creationId xmlns:p14="http://schemas.microsoft.com/office/powerpoint/2010/main" val="2576541087"/>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kumimoji="1" lang="en-US" altLang="zh-CN" sz="2800" dirty="0"/>
              <a:t>4.</a:t>
            </a:r>
            <a:r>
              <a:rPr kumimoji="1" lang="zh-CN" altLang="en-US" sz="2800" dirty="0"/>
              <a:t>静态网页数据抓取</a:t>
            </a:r>
          </a:p>
        </p:txBody>
      </p:sp>
      <p:sp>
        <p:nvSpPr>
          <p:cNvPr id="7" name="文本框 6">
            <a:extLst>
              <a:ext uri="{FF2B5EF4-FFF2-40B4-BE49-F238E27FC236}">
                <a16:creationId xmlns:a16="http://schemas.microsoft.com/office/drawing/2014/main" id="{001A01FC-D4C1-423F-9B26-D42599E64C15}"/>
              </a:ext>
            </a:extLst>
          </p:cNvPr>
          <p:cNvSpPr txBox="1"/>
          <p:nvPr/>
        </p:nvSpPr>
        <p:spPr>
          <a:xfrm>
            <a:off x="2077720" y="946266"/>
            <a:ext cx="10014752" cy="83099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l" defTabSz="1828800" rtl="0" eaLnBrk="1" fontAlgn="auto" latinLnBrk="0" hangingPunct="0">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Calibri"/>
                <a:cs typeface="Calibri"/>
                <a:sym typeface="Calibri"/>
              </a:rPr>
              <a:t>结果</a:t>
            </a:r>
            <a:endParaRPr kumimoji="0" lang="en-US" altLang="zh-CN" sz="28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sp>
        <p:nvSpPr>
          <p:cNvPr id="14" name="椭圆 13">
            <a:extLst>
              <a:ext uri="{FF2B5EF4-FFF2-40B4-BE49-F238E27FC236}">
                <a16:creationId xmlns:a16="http://schemas.microsoft.com/office/drawing/2014/main" id="{76741268-4612-44B9-92E2-4A4818BA6A07}"/>
              </a:ext>
            </a:extLst>
          </p:cNvPr>
          <p:cNvSpPr/>
          <p:nvPr/>
        </p:nvSpPr>
        <p:spPr>
          <a:xfrm>
            <a:off x="99528" y="634535"/>
            <a:ext cx="1838960" cy="1038698"/>
          </a:xfrm>
          <a:prstGeom prst="ellipse">
            <a:avLst/>
          </a:prstGeom>
          <a:solidFill>
            <a:srgbClr val="FFFFFF"/>
          </a:solidFill>
          <a:ln w="508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lvl="0" indent="0" algn="ctr" defTabSz="1828800" rtl="0" eaLnBrk="1" fontAlgn="auto" latinLnBrk="0" hangingPunct="0">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srgbClr val="000000"/>
                </a:solidFill>
                <a:effectLst/>
                <a:uLnTx/>
                <a:uFillTx/>
                <a:latin typeface="Calibri"/>
                <a:ea typeface="+mn-ea"/>
                <a:cs typeface="Calibri"/>
                <a:sym typeface="Calibri"/>
              </a:rPr>
              <a:t>step4</a:t>
            </a:r>
            <a:endParaRPr kumimoji="0" lang="zh-CN" altLang="en-US" sz="3600" b="0" i="0" u="none" strike="noStrike" kern="1200" cap="none" spc="0" normalizeH="0" baseline="0" noProof="0" dirty="0">
              <a:ln>
                <a:noFill/>
              </a:ln>
              <a:solidFill>
                <a:srgbClr val="000000"/>
              </a:solidFill>
              <a:effectLst/>
              <a:uLnTx/>
              <a:uFillTx/>
              <a:latin typeface="Calibri"/>
              <a:ea typeface="+mn-ea"/>
              <a:cs typeface="Calibri"/>
              <a:sym typeface="Calibri"/>
            </a:endParaRPr>
          </a:p>
        </p:txBody>
      </p:sp>
      <p:pic>
        <p:nvPicPr>
          <p:cNvPr id="4" name="图片 3">
            <a:extLst>
              <a:ext uri="{FF2B5EF4-FFF2-40B4-BE49-F238E27FC236}">
                <a16:creationId xmlns:a16="http://schemas.microsoft.com/office/drawing/2014/main" id="{066E7A12-E8F7-4489-AB0F-7AAD53D46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721" y="1153884"/>
            <a:ext cx="7421011" cy="5449060"/>
          </a:xfrm>
          <a:prstGeom prst="rect">
            <a:avLst/>
          </a:prstGeom>
        </p:spPr>
      </p:pic>
    </p:spTree>
    <p:extLst>
      <p:ext uri="{BB962C8B-B14F-4D97-AF65-F5344CB8AC3E}">
        <p14:creationId xmlns:p14="http://schemas.microsoft.com/office/powerpoint/2010/main" val="30190959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609600" y="119009"/>
            <a:ext cx="4580965" cy="507831"/>
          </a:xfrm>
        </p:spPr>
        <p:txBody>
          <a:bodyPr/>
          <a:lstStyle/>
          <a:p>
            <a:r>
              <a:rPr kumimoji="1" lang="zh-CN" altLang="en-US" dirty="0"/>
              <a:t>本章的主要内容</a:t>
            </a:r>
          </a:p>
        </p:txBody>
      </p:sp>
      <p:sp>
        <p:nvSpPr>
          <p:cNvPr id="5" name="文本占位符 4"/>
          <p:cNvSpPr>
            <a:spLocks noGrp="1"/>
          </p:cNvSpPr>
          <p:nvPr>
            <p:ph type="body" sz="quarter" idx="17"/>
          </p:nvPr>
        </p:nvSpPr>
        <p:spPr>
          <a:xfrm>
            <a:off x="1314451" y="2537280"/>
            <a:ext cx="6676610" cy="565771"/>
          </a:xfrm>
          <a:solidFill>
            <a:srgbClr val="FFC000"/>
          </a:solidFill>
        </p:spPr>
        <p:txBody>
          <a:bodyPr/>
          <a:lstStyle/>
          <a:p>
            <a:r>
              <a:rPr kumimoji="1" lang="zh-CN" altLang="en-US" dirty="0"/>
              <a:t>第</a:t>
            </a:r>
            <a:r>
              <a:rPr kumimoji="1" lang="en-US" altLang="zh-CN" dirty="0"/>
              <a:t>2</a:t>
            </a:r>
            <a:r>
              <a:rPr kumimoji="1" lang="zh-CN" altLang="en-US" dirty="0"/>
              <a:t>节 </a:t>
            </a:r>
            <a:r>
              <a:rPr kumimoji="1" lang="en-US" altLang="zh-CN" dirty="0"/>
              <a:t>json</a:t>
            </a:r>
            <a:r>
              <a:rPr kumimoji="1" lang="zh-CN" altLang="en-US" dirty="0"/>
              <a:t>和</a:t>
            </a:r>
            <a:r>
              <a:rPr kumimoji="1" lang="en-US" altLang="zh-CN" dirty="0" err="1"/>
              <a:t>Xpath</a:t>
            </a:r>
            <a:r>
              <a:rPr kumimoji="1" lang="zh-CN" altLang="en-US" dirty="0"/>
              <a:t>简介</a:t>
            </a:r>
          </a:p>
        </p:txBody>
      </p:sp>
      <p:sp>
        <p:nvSpPr>
          <p:cNvPr id="7" name="文本占位符 6"/>
          <p:cNvSpPr>
            <a:spLocks noGrp="1"/>
          </p:cNvSpPr>
          <p:nvPr>
            <p:ph type="body" sz="quarter" idx="19"/>
          </p:nvPr>
        </p:nvSpPr>
        <p:spPr>
          <a:xfrm>
            <a:off x="1314451" y="1588396"/>
            <a:ext cx="6676611" cy="565771"/>
          </a:xfrm>
        </p:spPr>
        <p:txBody>
          <a:bodyPr/>
          <a:lstStyle/>
          <a:p>
            <a:r>
              <a:rPr kumimoji="1" lang="zh-CN" altLang="en-US" dirty="0"/>
              <a:t>第</a:t>
            </a:r>
            <a:r>
              <a:rPr kumimoji="1" lang="en-US" altLang="zh-CN" dirty="0"/>
              <a:t>1</a:t>
            </a:r>
            <a:r>
              <a:rPr kumimoji="1" lang="zh-CN" altLang="en-US" dirty="0"/>
              <a:t>节 </a:t>
            </a:r>
            <a:r>
              <a:rPr kumimoji="1" lang="en-US" altLang="zh-CN" dirty="0"/>
              <a:t>HTML</a:t>
            </a:r>
            <a:r>
              <a:rPr kumimoji="1" lang="zh-CN" altLang="en-US" dirty="0"/>
              <a:t>简介</a:t>
            </a:r>
          </a:p>
        </p:txBody>
      </p:sp>
      <p:sp>
        <p:nvSpPr>
          <p:cNvPr id="6" name="文本占位符 4"/>
          <p:cNvSpPr>
            <a:spLocks noGrp="1"/>
          </p:cNvSpPr>
          <p:nvPr>
            <p:ph type="body" sz="quarter" idx="17"/>
          </p:nvPr>
        </p:nvSpPr>
        <p:spPr>
          <a:xfrm>
            <a:off x="1314451" y="3530896"/>
            <a:ext cx="6676610" cy="565771"/>
          </a:xfrm>
          <a:solidFill>
            <a:srgbClr val="FFC000"/>
          </a:solidFill>
        </p:spPr>
        <p:txBody>
          <a:bodyPr/>
          <a:lstStyle/>
          <a:p>
            <a:r>
              <a:rPr kumimoji="1" lang="zh-CN" altLang="en-US" dirty="0"/>
              <a:t>第</a:t>
            </a:r>
            <a:r>
              <a:rPr kumimoji="1" lang="en-US" altLang="zh-CN" dirty="0"/>
              <a:t>3</a:t>
            </a:r>
            <a:r>
              <a:rPr kumimoji="1" lang="zh-CN" altLang="en-US" dirty="0"/>
              <a:t>节 </a:t>
            </a:r>
            <a:r>
              <a:rPr kumimoji="1" lang="en-US" altLang="zh-CN" dirty="0" err="1"/>
              <a:t>Scrapy</a:t>
            </a:r>
            <a:r>
              <a:rPr kumimoji="1" lang="zh-CN" altLang="en-US" dirty="0"/>
              <a:t>库的介绍</a:t>
            </a:r>
          </a:p>
        </p:txBody>
      </p:sp>
      <p:sp>
        <p:nvSpPr>
          <p:cNvPr id="8" name="文本占位符 6"/>
          <p:cNvSpPr>
            <a:spLocks noGrp="1"/>
          </p:cNvSpPr>
          <p:nvPr>
            <p:ph type="body" sz="quarter" idx="19"/>
          </p:nvPr>
        </p:nvSpPr>
        <p:spPr>
          <a:xfrm>
            <a:off x="1314450" y="4562777"/>
            <a:ext cx="6676611" cy="565771"/>
          </a:xfrm>
          <a:solidFill>
            <a:srgbClr val="FFC000"/>
          </a:solidFill>
        </p:spPr>
        <p:txBody>
          <a:bodyPr/>
          <a:lstStyle/>
          <a:p>
            <a:r>
              <a:rPr kumimoji="1" lang="zh-CN" altLang="en-US" dirty="0"/>
              <a:t>第</a:t>
            </a:r>
            <a:r>
              <a:rPr kumimoji="1" lang="en-US" altLang="zh-CN" dirty="0"/>
              <a:t>4</a:t>
            </a:r>
            <a:r>
              <a:rPr kumimoji="1" lang="zh-CN" altLang="en-US" dirty="0"/>
              <a:t>节 静态页面的数据获取</a:t>
            </a:r>
          </a:p>
        </p:txBody>
      </p:sp>
      <p:sp>
        <p:nvSpPr>
          <p:cNvPr id="9" name="文本占位符 6"/>
          <p:cNvSpPr>
            <a:spLocks noGrp="1"/>
          </p:cNvSpPr>
          <p:nvPr>
            <p:ph type="body" sz="quarter" idx="19"/>
          </p:nvPr>
        </p:nvSpPr>
        <p:spPr>
          <a:xfrm>
            <a:off x="1314450" y="5547416"/>
            <a:ext cx="6676611" cy="565771"/>
          </a:xfrm>
          <a:solidFill>
            <a:srgbClr val="00B0F0"/>
          </a:solidFill>
        </p:spPr>
        <p:txBody>
          <a:bodyPr/>
          <a:lstStyle/>
          <a:p>
            <a:r>
              <a:rPr kumimoji="1" lang="zh-CN" altLang="en-US" dirty="0"/>
              <a:t>第</a:t>
            </a:r>
            <a:r>
              <a:rPr kumimoji="1" lang="en-US" altLang="zh-CN" dirty="0"/>
              <a:t>5</a:t>
            </a:r>
            <a:r>
              <a:rPr kumimoji="1" lang="zh-CN" altLang="en-US" dirty="0"/>
              <a:t>节 动态页面的数据获取</a:t>
            </a:r>
          </a:p>
        </p:txBody>
      </p:sp>
    </p:spTree>
    <p:extLst>
      <p:ext uri="{BB962C8B-B14F-4D97-AF65-F5344CB8AC3E}">
        <p14:creationId xmlns:p14="http://schemas.microsoft.com/office/powerpoint/2010/main" val="2175007026"/>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kumimoji="1" lang="en-US" altLang="zh-CN" sz="2800" dirty="0"/>
              <a:t>5.</a:t>
            </a:r>
            <a:r>
              <a:rPr kumimoji="1" lang="zh-CN" altLang="en-US" sz="2800" dirty="0"/>
              <a:t>动态页面的数据获取</a:t>
            </a:r>
          </a:p>
        </p:txBody>
      </p:sp>
      <p:sp>
        <p:nvSpPr>
          <p:cNvPr id="8" name="文本占位符 4">
            <a:extLst>
              <a:ext uri="{FF2B5EF4-FFF2-40B4-BE49-F238E27FC236}">
                <a16:creationId xmlns:a16="http://schemas.microsoft.com/office/drawing/2014/main" id="{C76F34DA-A162-4C15-ADD0-301469FB46EF}"/>
              </a:ext>
            </a:extLst>
          </p:cNvPr>
          <p:cNvSpPr txBox="1">
            <a:spLocks/>
          </p:cNvSpPr>
          <p:nvPr/>
        </p:nvSpPr>
        <p:spPr>
          <a:xfrm>
            <a:off x="1286461" y="2149330"/>
            <a:ext cx="8841513" cy="439095"/>
          </a:xfrm>
          <a:prstGeom prst="rect">
            <a:avLst/>
          </a:prstGeom>
          <a:ln w="12700">
            <a:miter lim="400000"/>
          </a:ln>
        </p:spPr>
        <p:txBody>
          <a:bodyPr wrap="square" lIns="25400" tIns="25400" rIns="25400" bIns="25400" anchor="ctr">
            <a:spAutoFit/>
          </a:bodyPr>
          <a:lstStyle>
            <a:lvl1pPr marL="685800" marR="0" indent="-685800" algn="l" defTabSz="1828800" rtl="0" latinLnBrk="0">
              <a:lnSpc>
                <a:spcPct val="90000"/>
              </a:lnSpc>
              <a:spcBef>
                <a:spcPts val="2000"/>
              </a:spcBef>
              <a:spcAft>
                <a:spcPts val="0"/>
              </a:spcAft>
              <a:buClrTx/>
              <a:buSzPct val="100000"/>
              <a:buFont typeface="Arial" charset="0"/>
              <a:buNone/>
              <a:tabLst/>
              <a:defRPr kumimoji="0" lang="zh-CN" altLang="en-US" sz="5600" b="0" i="0" u="none" strike="noStrike" cap="none" spc="0" normalizeH="0" baseline="0" dirty="0">
                <a:ln>
                  <a:noFill/>
                </a:ln>
                <a:solidFill>
                  <a:srgbClr val="535353"/>
                </a:solidFill>
                <a:effectLst/>
                <a:uFillTx/>
                <a:latin typeface="HYRunYuan-55W Book"/>
                <a:ea typeface="HYRunYuan-55W Book"/>
                <a:cs typeface="HYRunYuan-55W Book"/>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hangingPunct="1"/>
            <a:endParaRPr kumimoji="1" lang="zh-CN" altLang="en-US" sz="2800" dirty="0"/>
          </a:p>
        </p:txBody>
      </p:sp>
      <p:sp>
        <p:nvSpPr>
          <p:cNvPr id="9" name="文本占位符 5">
            <a:extLst>
              <a:ext uri="{FF2B5EF4-FFF2-40B4-BE49-F238E27FC236}">
                <a16:creationId xmlns:a16="http://schemas.microsoft.com/office/drawing/2014/main" id="{95510526-9158-4D1A-A240-F715A3C5F8E6}"/>
              </a:ext>
            </a:extLst>
          </p:cNvPr>
          <p:cNvSpPr txBox="1">
            <a:spLocks/>
          </p:cNvSpPr>
          <p:nvPr/>
        </p:nvSpPr>
        <p:spPr>
          <a:xfrm>
            <a:off x="1019008" y="690753"/>
            <a:ext cx="10217952" cy="2181656"/>
          </a:xfrm>
          <a:prstGeom prst="rect">
            <a:avLst/>
          </a:prstGeom>
        </p:spPr>
        <p:txBody>
          <a:bodyPr anchor="t"/>
          <a:lst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marL="0" indent="0">
              <a:lnSpc>
                <a:spcPct val="200000"/>
              </a:lnSpc>
              <a:buNone/>
            </a:pPr>
            <a:r>
              <a:rPr lang="en-US" altLang="zh-CN" sz="2800" dirty="0"/>
              <a:t>1. </a:t>
            </a:r>
            <a:r>
              <a:rPr lang="zh-CN" altLang="en-US" sz="2800" dirty="0"/>
              <a:t>新建项目 </a:t>
            </a:r>
            <a:r>
              <a:rPr lang="en-US" altLang="zh-CN" sz="2800" dirty="0"/>
              <a:t>(</a:t>
            </a:r>
            <a:r>
              <a:rPr lang="en-US" altLang="zh-CN" sz="2800" dirty="0" err="1"/>
              <a:t>scrapy</a:t>
            </a:r>
            <a:r>
              <a:rPr lang="en-US" altLang="zh-CN" sz="2800" dirty="0"/>
              <a:t> </a:t>
            </a:r>
            <a:r>
              <a:rPr lang="en-US" altLang="zh-CN" sz="2800" dirty="0" err="1"/>
              <a:t>startproject</a:t>
            </a:r>
            <a:r>
              <a:rPr lang="en-US" altLang="zh-CN" sz="2800" dirty="0"/>
              <a:t> xxx)</a:t>
            </a:r>
            <a:r>
              <a:rPr lang="zh-CN" altLang="en-US" sz="2800" dirty="0"/>
              <a:t>：新建一个新的爬虫项目</a:t>
            </a:r>
          </a:p>
          <a:p>
            <a:pPr marL="0" indent="0">
              <a:lnSpc>
                <a:spcPct val="200000"/>
              </a:lnSpc>
              <a:buNone/>
            </a:pPr>
            <a:r>
              <a:rPr lang="en-US" altLang="zh-CN" sz="2800" dirty="0">
                <a:solidFill>
                  <a:srgbClr val="FF0000"/>
                </a:solidFill>
              </a:rPr>
              <a:t>2. </a:t>
            </a:r>
            <a:r>
              <a:rPr lang="zh-CN" altLang="en-US" sz="2800" dirty="0">
                <a:solidFill>
                  <a:srgbClr val="FF0000"/>
                </a:solidFill>
              </a:rPr>
              <a:t>确定目标 （编写</a:t>
            </a:r>
            <a:r>
              <a:rPr lang="en-US" altLang="zh-CN" sz="2800" dirty="0">
                <a:solidFill>
                  <a:srgbClr val="FF0000"/>
                </a:solidFill>
              </a:rPr>
              <a:t>items.py</a:t>
            </a:r>
            <a:r>
              <a:rPr lang="zh-CN" altLang="en-US" sz="2800" dirty="0">
                <a:solidFill>
                  <a:srgbClr val="FF0000"/>
                </a:solidFill>
              </a:rPr>
              <a:t>）：明确你想要抓取的目标</a:t>
            </a:r>
          </a:p>
          <a:p>
            <a:pPr marL="0" indent="0">
              <a:lnSpc>
                <a:spcPct val="200000"/>
              </a:lnSpc>
              <a:buNone/>
            </a:pPr>
            <a:r>
              <a:rPr lang="en-US" altLang="zh-CN" sz="2800" dirty="0">
                <a:solidFill>
                  <a:srgbClr val="FF0000"/>
                </a:solidFill>
              </a:rPr>
              <a:t>3. </a:t>
            </a:r>
            <a:r>
              <a:rPr lang="zh-CN" altLang="en-US" sz="2800" dirty="0">
                <a:solidFill>
                  <a:srgbClr val="FF0000"/>
                </a:solidFill>
              </a:rPr>
              <a:t>制作爬虫 （</a:t>
            </a:r>
            <a:r>
              <a:rPr lang="en-US" altLang="zh-CN" sz="2800" dirty="0">
                <a:solidFill>
                  <a:srgbClr val="FF0000"/>
                </a:solidFill>
              </a:rPr>
              <a:t>spiders/xxspider.py</a:t>
            </a:r>
            <a:r>
              <a:rPr lang="zh-CN" altLang="en-US" sz="2800" dirty="0">
                <a:solidFill>
                  <a:srgbClr val="FF0000"/>
                </a:solidFill>
              </a:rPr>
              <a:t>）：制作爬虫开始爬取网页</a:t>
            </a:r>
          </a:p>
          <a:p>
            <a:pPr marL="0" indent="0">
              <a:lnSpc>
                <a:spcPct val="200000"/>
              </a:lnSpc>
              <a:buNone/>
            </a:pPr>
            <a:r>
              <a:rPr lang="en-US" altLang="zh-CN" sz="2800" dirty="0"/>
              <a:t>4. </a:t>
            </a:r>
            <a:r>
              <a:rPr lang="zh-CN" altLang="en-US" sz="2800" dirty="0"/>
              <a:t>存储内容 （</a:t>
            </a:r>
            <a:r>
              <a:rPr lang="en-US" altLang="zh-CN" sz="2800" dirty="0"/>
              <a:t>pipelines.py</a:t>
            </a:r>
            <a:r>
              <a:rPr lang="zh-CN" altLang="en-US" sz="2800" dirty="0"/>
              <a:t>）：设计管道存储爬取内容</a:t>
            </a:r>
          </a:p>
          <a:p>
            <a:pPr>
              <a:lnSpc>
                <a:spcPct val="200000"/>
              </a:lnSpc>
            </a:pPr>
            <a:endParaRPr lang="en-US" altLang="zh-CN" sz="2800" dirty="0"/>
          </a:p>
        </p:txBody>
      </p:sp>
    </p:spTree>
    <p:extLst>
      <p:ext uri="{BB962C8B-B14F-4D97-AF65-F5344CB8AC3E}">
        <p14:creationId xmlns:p14="http://schemas.microsoft.com/office/powerpoint/2010/main" val="166428826"/>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F6213F7-F5C1-4617-A33B-F506C25D559C}"/>
              </a:ext>
            </a:extLst>
          </p:cNvPr>
          <p:cNvSpPr>
            <a:spLocks noGrp="1"/>
          </p:cNvSpPr>
          <p:nvPr>
            <p:ph type="body" sz="quarter" idx="10"/>
          </p:nvPr>
        </p:nvSpPr>
        <p:spPr>
          <a:xfrm>
            <a:off x="609600" y="111315"/>
            <a:ext cx="4580965" cy="523220"/>
          </a:xfrm>
        </p:spPr>
        <p:txBody>
          <a:bodyPr/>
          <a:lstStyle/>
          <a:p>
            <a:r>
              <a:rPr kumimoji="1" lang="en-US" altLang="zh-CN" sz="2800" dirty="0"/>
              <a:t>5.</a:t>
            </a:r>
            <a:r>
              <a:rPr kumimoji="1" lang="zh-CN" altLang="en-US" sz="2800" dirty="0"/>
              <a:t>动态页面的数据获取</a:t>
            </a:r>
          </a:p>
        </p:txBody>
      </p:sp>
      <p:sp>
        <p:nvSpPr>
          <p:cNvPr id="8" name="文本占位符 4">
            <a:extLst>
              <a:ext uri="{FF2B5EF4-FFF2-40B4-BE49-F238E27FC236}">
                <a16:creationId xmlns:a16="http://schemas.microsoft.com/office/drawing/2014/main" id="{C76F34DA-A162-4C15-ADD0-301469FB46EF}"/>
              </a:ext>
            </a:extLst>
          </p:cNvPr>
          <p:cNvSpPr txBox="1">
            <a:spLocks/>
          </p:cNvSpPr>
          <p:nvPr/>
        </p:nvSpPr>
        <p:spPr>
          <a:xfrm>
            <a:off x="1286461" y="2149330"/>
            <a:ext cx="8841513" cy="439095"/>
          </a:xfrm>
          <a:prstGeom prst="rect">
            <a:avLst/>
          </a:prstGeom>
          <a:ln w="12700">
            <a:miter lim="400000"/>
          </a:ln>
        </p:spPr>
        <p:txBody>
          <a:bodyPr wrap="square" lIns="25400" tIns="25400" rIns="25400" bIns="25400" anchor="ctr">
            <a:spAutoFit/>
          </a:bodyPr>
          <a:lstStyle>
            <a:lvl1pPr marL="685800" marR="0" indent="-685800" algn="l" defTabSz="1828800" rtl="0" latinLnBrk="0">
              <a:lnSpc>
                <a:spcPct val="90000"/>
              </a:lnSpc>
              <a:spcBef>
                <a:spcPts val="2000"/>
              </a:spcBef>
              <a:spcAft>
                <a:spcPts val="0"/>
              </a:spcAft>
              <a:buClrTx/>
              <a:buSzPct val="100000"/>
              <a:buFont typeface="Arial" charset="0"/>
              <a:buNone/>
              <a:tabLst/>
              <a:defRPr kumimoji="0" lang="zh-CN" altLang="en-US" sz="5600" b="0" i="0" u="none" strike="noStrike" cap="none" spc="0" normalizeH="0" baseline="0" dirty="0">
                <a:ln>
                  <a:noFill/>
                </a:ln>
                <a:solidFill>
                  <a:srgbClr val="535353"/>
                </a:solidFill>
                <a:effectLst/>
                <a:uFillTx/>
                <a:latin typeface="HYRunYuan-55W Book"/>
                <a:ea typeface="HYRunYuan-55W Book"/>
                <a:cs typeface="HYRunYuan-55W Book"/>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hangingPunct="1"/>
            <a:endParaRPr kumimoji="1" lang="zh-CN" altLang="en-US" sz="2800" dirty="0"/>
          </a:p>
        </p:txBody>
      </p:sp>
      <p:sp>
        <p:nvSpPr>
          <p:cNvPr id="9" name="文本占位符 5">
            <a:extLst>
              <a:ext uri="{FF2B5EF4-FFF2-40B4-BE49-F238E27FC236}">
                <a16:creationId xmlns:a16="http://schemas.microsoft.com/office/drawing/2014/main" id="{95510526-9158-4D1A-A240-F715A3C5F8E6}"/>
              </a:ext>
            </a:extLst>
          </p:cNvPr>
          <p:cNvSpPr txBox="1">
            <a:spLocks/>
          </p:cNvSpPr>
          <p:nvPr/>
        </p:nvSpPr>
        <p:spPr>
          <a:xfrm>
            <a:off x="1019008" y="690753"/>
            <a:ext cx="10217952" cy="2181656"/>
          </a:xfrm>
          <a:prstGeom prst="rect">
            <a:avLst/>
          </a:prstGeom>
        </p:spPr>
        <p:txBody>
          <a:bodyPr anchor="t"/>
          <a:lstStyle>
            <a:lvl1pPr marL="457200" marR="0" indent="-457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1pPr>
            <a:lvl2pPr marL="990600" marR="0" indent="-5334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2pPr>
            <a:lvl3pPr marL="1554479" marR="0" indent="-640079"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3pPr>
            <a:lvl4pPr marL="2082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4pPr>
            <a:lvl5pPr marL="25400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5pPr>
            <a:lvl6pPr marL="29972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6pPr>
            <a:lvl7pPr marL="34544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7pPr>
            <a:lvl8pPr marL="39116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8pPr>
            <a:lvl9pPr marL="4368800" marR="0" indent="-711200" algn="l" defTabSz="1828800" rtl="0" latinLnBrk="0">
              <a:lnSpc>
                <a:spcPct val="90000"/>
              </a:lnSpc>
              <a:spcBef>
                <a:spcPts val="2000"/>
              </a:spcBef>
              <a:spcAft>
                <a:spcPts val="0"/>
              </a:spcAft>
              <a:buClrTx/>
              <a:buSzPct val="100000"/>
              <a:buFont typeface="Arial"/>
              <a:buChar char=""/>
              <a:tabLst/>
              <a:defRPr sz="5600" b="0" i="0" u="none" strike="noStrike" cap="none" spc="0" baseline="0">
                <a:ln>
                  <a:noFill/>
                </a:ln>
                <a:solidFill>
                  <a:srgbClr val="000000"/>
                </a:solidFill>
                <a:uFillTx/>
                <a:latin typeface="+mn-lt"/>
                <a:ea typeface="+mn-ea"/>
                <a:cs typeface="+mn-cs"/>
                <a:sym typeface="Calibri"/>
              </a:defRPr>
            </a:lvl9pPr>
          </a:lstStyle>
          <a:p>
            <a:pPr>
              <a:lnSpc>
                <a:spcPct val="200000"/>
              </a:lnSpc>
            </a:pPr>
            <a:r>
              <a:rPr lang="en-US" altLang="zh-CN" sz="2800" dirty="0">
                <a:hlinkClick r:id="rId3"/>
              </a:rPr>
              <a:t>https://bj.lianjia.com/ershoufang</a:t>
            </a:r>
            <a:endParaRPr lang="en-US" altLang="zh-CN" sz="2800" dirty="0"/>
          </a:p>
          <a:p>
            <a:pPr>
              <a:lnSpc>
                <a:spcPct val="200000"/>
              </a:lnSpc>
            </a:pPr>
            <a:endParaRPr lang="en-US" altLang="zh-CN" sz="2800" dirty="0"/>
          </a:p>
        </p:txBody>
      </p:sp>
      <p:pic>
        <p:nvPicPr>
          <p:cNvPr id="4" name="图片 3">
            <a:extLst>
              <a:ext uri="{FF2B5EF4-FFF2-40B4-BE49-F238E27FC236}">
                <a16:creationId xmlns:a16="http://schemas.microsoft.com/office/drawing/2014/main" id="{4CA4EBD0-3C99-4CF0-955B-1EC544DA0678}"/>
              </a:ext>
            </a:extLst>
          </p:cNvPr>
          <p:cNvPicPr>
            <a:picLocks noChangeAspect="1"/>
          </p:cNvPicPr>
          <p:nvPr/>
        </p:nvPicPr>
        <p:blipFill rotWithShape="1">
          <a:blip r:embed="rId4"/>
          <a:srcRect l="16929" t="6105" r="16930" b="1623"/>
          <a:stretch/>
        </p:blipFill>
        <p:spPr>
          <a:xfrm>
            <a:off x="1675243" y="1564394"/>
            <a:ext cx="8063948" cy="6328045"/>
          </a:xfrm>
          <a:prstGeom prst="rect">
            <a:avLst/>
          </a:prstGeom>
        </p:spPr>
      </p:pic>
      <p:sp>
        <p:nvSpPr>
          <p:cNvPr id="5" name="矩形 4">
            <a:extLst>
              <a:ext uri="{FF2B5EF4-FFF2-40B4-BE49-F238E27FC236}">
                <a16:creationId xmlns:a16="http://schemas.microsoft.com/office/drawing/2014/main" id="{5E81B9D4-4A49-4AA6-AC63-39081929CA57}"/>
              </a:ext>
            </a:extLst>
          </p:cNvPr>
          <p:cNvSpPr/>
          <p:nvPr/>
        </p:nvSpPr>
        <p:spPr>
          <a:xfrm>
            <a:off x="3833870" y="2872409"/>
            <a:ext cx="837282" cy="3009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AF1B06AC-D46B-4423-87EC-C026E95BE3B0}"/>
              </a:ext>
            </a:extLst>
          </p:cNvPr>
          <p:cNvSpPr/>
          <p:nvPr/>
        </p:nvSpPr>
        <p:spPr>
          <a:xfrm>
            <a:off x="7102209" y="2918113"/>
            <a:ext cx="837282" cy="30095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21062930-CB2A-4A96-8328-2865DBFB8E15}"/>
              </a:ext>
            </a:extLst>
          </p:cNvPr>
          <p:cNvSpPr/>
          <p:nvPr/>
        </p:nvSpPr>
        <p:spPr>
          <a:xfrm>
            <a:off x="3833869" y="3175501"/>
            <a:ext cx="2655065" cy="2534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1463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1.HTML</a:t>
            </a:r>
            <a:r>
              <a:rPr kumimoji="1" lang="zh-CN" altLang="en-US" dirty="0"/>
              <a:t>简介</a:t>
            </a:r>
          </a:p>
        </p:txBody>
      </p:sp>
      <p:pic>
        <p:nvPicPr>
          <p:cNvPr id="7" name="图片 6">
            <a:extLst>
              <a:ext uri="{FF2B5EF4-FFF2-40B4-BE49-F238E27FC236}">
                <a16:creationId xmlns:a16="http://schemas.microsoft.com/office/drawing/2014/main" id="{A281BA01-27F1-403C-918B-27CC24084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291" y="2117059"/>
            <a:ext cx="4862887" cy="3174435"/>
          </a:xfrm>
          <a:prstGeom prst="rect">
            <a:avLst/>
          </a:prstGeom>
        </p:spPr>
      </p:pic>
      <p:sp>
        <p:nvSpPr>
          <p:cNvPr id="8" name="文本框 7">
            <a:extLst>
              <a:ext uri="{FF2B5EF4-FFF2-40B4-BE49-F238E27FC236}">
                <a16:creationId xmlns:a16="http://schemas.microsoft.com/office/drawing/2014/main" id="{772F0ACE-C9DC-4612-83BF-17753DF1BFAA}"/>
              </a:ext>
            </a:extLst>
          </p:cNvPr>
          <p:cNvSpPr txBox="1"/>
          <p:nvPr/>
        </p:nvSpPr>
        <p:spPr>
          <a:xfrm>
            <a:off x="2088573" y="1444336"/>
            <a:ext cx="1672936" cy="461665"/>
          </a:xfrm>
          <a:prstGeom prst="rect">
            <a:avLst/>
          </a:prstGeom>
          <a:noFill/>
        </p:spPr>
        <p:txBody>
          <a:bodyPr wrap="square" rtlCol="0">
            <a:spAutoFit/>
          </a:bodyPr>
          <a:lstStyle/>
          <a:p>
            <a:r>
              <a:rPr lang="zh-CN" altLang="en-US" sz="2400" b="1" dirty="0"/>
              <a:t>静态网页</a:t>
            </a:r>
          </a:p>
        </p:txBody>
      </p:sp>
      <p:sp>
        <p:nvSpPr>
          <p:cNvPr id="15" name="文本框 14">
            <a:extLst>
              <a:ext uri="{FF2B5EF4-FFF2-40B4-BE49-F238E27FC236}">
                <a16:creationId xmlns:a16="http://schemas.microsoft.com/office/drawing/2014/main" id="{C846F4FD-17C1-41E9-A72E-5111796F8F99}"/>
              </a:ext>
            </a:extLst>
          </p:cNvPr>
          <p:cNvSpPr txBox="1"/>
          <p:nvPr/>
        </p:nvSpPr>
        <p:spPr>
          <a:xfrm>
            <a:off x="7980218" y="1444336"/>
            <a:ext cx="1672936" cy="461665"/>
          </a:xfrm>
          <a:prstGeom prst="rect">
            <a:avLst/>
          </a:prstGeom>
          <a:noFill/>
        </p:spPr>
        <p:txBody>
          <a:bodyPr wrap="square" rtlCol="0">
            <a:spAutoFit/>
          </a:bodyPr>
          <a:lstStyle/>
          <a:p>
            <a:r>
              <a:rPr lang="zh-CN" altLang="en-US" sz="2400" b="1" dirty="0"/>
              <a:t>动态网页</a:t>
            </a:r>
          </a:p>
        </p:txBody>
      </p:sp>
      <p:pic>
        <p:nvPicPr>
          <p:cNvPr id="19" name="图片 18">
            <a:extLst>
              <a:ext uri="{FF2B5EF4-FFF2-40B4-BE49-F238E27FC236}">
                <a16:creationId xmlns:a16="http://schemas.microsoft.com/office/drawing/2014/main" id="{AF86923F-E09B-4E2C-9961-D203130B3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2046" y="2117059"/>
            <a:ext cx="4689279" cy="4239491"/>
          </a:xfrm>
          <a:prstGeom prst="rect">
            <a:avLst/>
          </a:prstGeom>
        </p:spPr>
      </p:pic>
    </p:spTree>
    <p:extLst>
      <p:ext uri="{BB962C8B-B14F-4D97-AF65-F5344CB8AC3E}">
        <p14:creationId xmlns:p14="http://schemas.microsoft.com/office/powerpoint/2010/main" val="42247084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1.HTML</a:t>
            </a:r>
            <a:r>
              <a:rPr kumimoji="1" lang="zh-CN" altLang="en-US" dirty="0"/>
              <a:t>简介</a:t>
            </a:r>
          </a:p>
        </p:txBody>
      </p:sp>
      <p:sp>
        <p:nvSpPr>
          <p:cNvPr id="8" name="文本框 7">
            <a:extLst>
              <a:ext uri="{FF2B5EF4-FFF2-40B4-BE49-F238E27FC236}">
                <a16:creationId xmlns:a16="http://schemas.microsoft.com/office/drawing/2014/main" id="{772F0ACE-C9DC-4612-83BF-17753DF1BFAA}"/>
              </a:ext>
            </a:extLst>
          </p:cNvPr>
          <p:cNvSpPr txBox="1"/>
          <p:nvPr/>
        </p:nvSpPr>
        <p:spPr>
          <a:xfrm>
            <a:off x="988868" y="2967335"/>
            <a:ext cx="1672936" cy="461665"/>
          </a:xfrm>
          <a:prstGeom prst="rect">
            <a:avLst/>
          </a:prstGeom>
          <a:noFill/>
        </p:spPr>
        <p:txBody>
          <a:bodyPr wrap="square" rtlCol="0">
            <a:spAutoFit/>
          </a:bodyPr>
          <a:lstStyle/>
          <a:p>
            <a:r>
              <a:rPr lang="zh-CN" altLang="en-US" sz="2400" b="1" dirty="0"/>
              <a:t>百度首页</a:t>
            </a:r>
          </a:p>
        </p:txBody>
      </p:sp>
      <p:pic>
        <p:nvPicPr>
          <p:cNvPr id="10" name="图片 9">
            <a:extLst>
              <a:ext uri="{FF2B5EF4-FFF2-40B4-BE49-F238E27FC236}">
                <a16:creationId xmlns:a16="http://schemas.microsoft.com/office/drawing/2014/main" id="{59EC3848-BD56-4CE6-9F1A-76509D723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831" y="999195"/>
            <a:ext cx="6050338" cy="5397139"/>
          </a:xfrm>
          <a:prstGeom prst="rect">
            <a:avLst/>
          </a:prstGeom>
        </p:spPr>
      </p:pic>
    </p:spTree>
    <p:extLst>
      <p:ext uri="{BB962C8B-B14F-4D97-AF65-F5344CB8AC3E}">
        <p14:creationId xmlns:p14="http://schemas.microsoft.com/office/powerpoint/2010/main" val="331277602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1.HTML</a:t>
            </a:r>
            <a:r>
              <a:rPr kumimoji="1" lang="zh-CN" altLang="en-US" dirty="0"/>
              <a:t>简介</a:t>
            </a:r>
          </a:p>
        </p:txBody>
      </p:sp>
      <p:sp>
        <p:nvSpPr>
          <p:cNvPr id="5" name="Rectangle 3">
            <a:extLst>
              <a:ext uri="{FF2B5EF4-FFF2-40B4-BE49-F238E27FC236}">
                <a16:creationId xmlns:a16="http://schemas.microsoft.com/office/drawing/2014/main" id="{40ED381E-AA11-40BA-8605-59077FC1E6E7}"/>
              </a:ext>
            </a:extLst>
          </p:cNvPr>
          <p:cNvSpPr txBox="1">
            <a:spLocks noChangeArrowheads="1"/>
          </p:cNvSpPr>
          <p:nvPr/>
        </p:nvSpPr>
        <p:spPr>
          <a:xfrm>
            <a:off x="2225242" y="1162195"/>
            <a:ext cx="8437562" cy="5134696"/>
          </a:xfrm>
          <a:prstGeom prst="rect">
            <a:avLst/>
          </a:prstGeom>
          <a:ln>
            <a:solidFill>
              <a:srgbClr val="00206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200" b="1" dirty="0">
                <a:solidFill>
                  <a:srgbClr val="CC0000"/>
                </a:solidFill>
              </a:rPr>
              <a:t>&lt;</a:t>
            </a:r>
            <a:r>
              <a:rPr lang="en-US" altLang="zh-CN" sz="3200" b="1" dirty="0">
                <a:solidFill>
                  <a:srgbClr val="CC0000"/>
                </a:solidFill>
              </a:rPr>
              <a:t>html&gt;</a:t>
            </a:r>
          </a:p>
          <a:p>
            <a:pPr>
              <a:buFont typeface="Wingdings" panose="05000000000000000000" pitchFamily="2" charset="2"/>
              <a:buNone/>
            </a:pPr>
            <a:r>
              <a:rPr lang="en-US" altLang="zh-CN" sz="3200" b="1" dirty="0">
                <a:solidFill>
                  <a:srgbClr val="22059F"/>
                </a:solidFill>
              </a:rPr>
              <a:t>&lt;head&gt;</a:t>
            </a:r>
          </a:p>
          <a:p>
            <a:pPr>
              <a:buFont typeface="Wingdings" panose="05000000000000000000" pitchFamily="2" charset="2"/>
              <a:buNone/>
            </a:pPr>
            <a:r>
              <a:rPr lang="en-US" altLang="zh-CN" sz="2400" b="1" dirty="0">
                <a:solidFill>
                  <a:schemeClr val="folHlink"/>
                </a:solidFill>
              </a:rPr>
              <a:t>		</a:t>
            </a:r>
            <a:r>
              <a:rPr lang="en-US" altLang="zh-CN" sz="3200" b="1" dirty="0">
                <a:solidFill>
                  <a:srgbClr val="22059F"/>
                </a:solidFill>
              </a:rPr>
              <a:t>&lt;title&gt; </a:t>
            </a:r>
            <a:r>
              <a:rPr lang="zh-CN" altLang="en-US" sz="3200" b="1" dirty="0">
                <a:solidFill>
                  <a:srgbClr val="22059F"/>
                </a:solidFill>
              </a:rPr>
              <a:t>标题 </a:t>
            </a:r>
            <a:r>
              <a:rPr lang="en-US" altLang="zh-CN" sz="3200" b="1" dirty="0">
                <a:solidFill>
                  <a:srgbClr val="22059F"/>
                </a:solidFill>
              </a:rPr>
              <a:t>&lt;/title&gt;</a:t>
            </a:r>
            <a:r>
              <a:rPr lang="zh-CN" altLang="en-US" sz="3200" b="1" dirty="0">
                <a:solidFill>
                  <a:srgbClr val="22059F"/>
                </a:solidFill>
              </a:rPr>
              <a:t>（浏览器标题）  </a:t>
            </a:r>
          </a:p>
          <a:p>
            <a:pPr>
              <a:buFont typeface="Wingdings" panose="05000000000000000000" pitchFamily="2" charset="2"/>
              <a:buNone/>
            </a:pPr>
            <a:r>
              <a:rPr lang="en-US" altLang="zh-CN" sz="3200" b="1" dirty="0">
                <a:solidFill>
                  <a:srgbClr val="22059F"/>
                </a:solidFill>
              </a:rPr>
              <a:t>&lt;/head&gt;</a:t>
            </a:r>
            <a:endParaRPr lang="en-US" altLang="zh-CN" sz="3200" b="1" dirty="0"/>
          </a:p>
          <a:p>
            <a:pPr>
              <a:buFont typeface="Wingdings" panose="05000000000000000000" pitchFamily="2" charset="2"/>
              <a:buNone/>
            </a:pPr>
            <a:r>
              <a:rPr lang="en-US" altLang="zh-CN" sz="3200" b="1" dirty="0"/>
              <a:t>		</a:t>
            </a:r>
            <a:endParaRPr lang="zh-CN" altLang="en-US" sz="3400" b="1" dirty="0">
              <a:solidFill>
                <a:srgbClr val="A22802"/>
              </a:solidFill>
            </a:endParaRPr>
          </a:p>
          <a:p>
            <a:pPr>
              <a:buFont typeface="Wingdings" panose="05000000000000000000" pitchFamily="2" charset="2"/>
              <a:buNone/>
            </a:pPr>
            <a:r>
              <a:rPr lang="en-US" altLang="zh-CN" sz="3200" b="1" dirty="0">
                <a:solidFill>
                  <a:srgbClr val="2A7A37"/>
                </a:solidFill>
              </a:rPr>
              <a:t>&lt;body&gt;			</a:t>
            </a:r>
            <a:endParaRPr lang="zh-CN" altLang="en-US" sz="3400" b="1" dirty="0">
              <a:solidFill>
                <a:srgbClr val="A22802"/>
              </a:solidFill>
            </a:endParaRPr>
          </a:p>
          <a:p>
            <a:pPr>
              <a:buFont typeface="Wingdings" panose="05000000000000000000" pitchFamily="2" charset="2"/>
              <a:buNone/>
            </a:pPr>
            <a:r>
              <a:rPr lang="zh-CN" altLang="en-US" sz="3200" b="1" dirty="0">
                <a:solidFill>
                  <a:srgbClr val="2A7A37"/>
                </a:solidFill>
              </a:rPr>
              <a:t>		内容主体（网页具体内容）</a:t>
            </a:r>
          </a:p>
          <a:p>
            <a:pPr>
              <a:buFont typeface="Wingdings" panose="05000000000000000000" pitchFamily="2" charset="2"/>
              <a:buNone/>
            </a:pPr>
            <a:r>
              <a:rPr lang="zh-CN" altLang="en-US" sz="3200" b="1" dirty="0">
                <a:solidFill>
                  <a:srgbClr val="2A7A37"/>
                </a:solidFill>
              </a:rPr>
              <a:t>&lt;/</a:t>
            </a:r>
            <a:r>
              <a:rPr lang="en-US" altLang="zh-CN" sz="3200" b="1" dirty="0">
                <a:solidFill>
                  <a:srgbClr val="2A7A37"/>
                </a:solidFill>
              </a:rPr>
              <a:t>body&gt;      		</a:t>
            </a:r>
            <a:endParaRPr lang="zh-CN" altLang="en-US" sz="3400" b="1" dirty="0">
              <a:solidFill>
                <a:srgbClr val="A22802"/>
              </a:solidFill>
            </a:endParaRPr>
          </a:p>
          <a:p>
            <a:pPr>
              <a:buFont typeface="Wingdings" panose="05000000000000000000" pitchFamily="2" charset="2"/>
              <a:buNone/>
            </a:pPr>
            <a:r>
              <a:rPr lang="zh-CN" altLang="en-US" sz="3200" b="1" dirty="0">
                <a:solidFill>
                  <a:srgbClr val="CC0000"/>
                </a:solidFill>
              </a:rPr>
              <a:t>&lt;/</a:t>
            </a:r>
            <a:r>
              <a:rPr lang="en-US" altLang="zh-CN" sz="3200" b="1" dirty="0">
                <a:solidFill>
                  <a:srgbClr val="CC0000"/>
                </a:solidFill>
              </a:rPr>
              <a:t>html&gt;</a:t>
            </a:r>
            <a:r>
              <a:rPr lang="en-US" altLang="zh-CN" sz="3200" b="1" dirty="0"/>
              <a:t> </a:t>
            </a:r>
            <a:endParaRPr lang="zh-CN" altLang="en-US" sz="3200" b="1" dirty="0"/>
          </a:p>
        </p:txBody>
      </p:sp>
    </p:spTree>
    <p:extLst>
      <p:ext uri="{BB962C8B-B14F-4D97-AF65-F5344CB8AC3E}">
        <p14:creationId xmlns:p14="http://schemas.microsoft.com/office/powerpoint/2010/main" val="185854700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1.HTML</a:t>
            </a:r>
            <a:r>
              <a:rPr kumimoji="1" lang="zh-CN" altLang="en-US" dirty="0"/>
              <a:t>简介</a:t>
            </a:r>
          </a:p>
        </p:txBody>
      </p:sp>
      <p:sp>
        <p:nvSpPr>
          <p:cNvPr id="5" name="Rectangle 3">
            <a:extLst>
              <a:ext uri="{FF2B5EF4-FFF2-40B4-BE49-F238E27FC236}">
                <a16:creationId xmlns:a16="http://schemas.microsoft.com/office/drawing/2014/main" id="{40ED381E-AA11-40BA-8605-59077FC1E6E7}"/>
              </a:ext>
            </a:extLst>
          </p:cNvPr>
          <p:cNvSpPr txBox="1">
            <a:spLocks noChangeArrowheads="1"/>
          </p:cNvSpPr>
          <p:nvPr/>
        </p:nvSpPr>
        <p:spPr>
          <a:xfrm>
            <a:off x="2225242" y="1162195"/>
            <a:ext cx="8437562" cy="5134696"/>
          </a:xfrm>
          <a:prstGeom prst="rect">
            <a:avLst/>
          </a:prstGeom>
          <a:ln>
            <a:solidFill>
              <a:srgbClr val="00206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200" b="1" dirty="0">
                <a:solidFill>
                  <a:srgbClr val="CC0000"/>
                </a:solidFill>
              </a:rPr>
              <a:t>常用标签</a:t>
            </a:r>
            <a:endParaRPr lang="en-US" altLang="zh-CN" sz="3200" b="1" dirty="0">
              <a:solidFill>
                <a:srgbClr val="CC0000"/>
              </a:solidFill>
            </a:endParaRPr>
          </a:p>
          <a:p>
            <a:pPr>
              <a:buNone/>
            </a:pPr>
            <a:r>
              <a:rPr lang="en-US" altLang="zh-CN" sz="3200" b="1" dirty="0"/>
              <a:t>&lt;h1&gt;</a:t>
            </a:r>
          </a:p>
          <a:p>
            <a:pPr>
              <a:buNone/>
            </a:pPr>
            <a:r>
              <a:rPr lang="en-US" altLang="zh-CN" sz="3200" b="1" dirty="0"/>
              <a:t>&lt;p&gt;</a:t>
            </a:r>
          </a:p>
          <a:p>
            <a:pPr marL="0" indent="0">
              <a:buNone/>
            </a:pPr>
            <a:r>
              <a:rPr lang="zh-CN" altLang="en-US" sz="3200" b="1" dirty="0"/>
              <a:t>&lt;</a:t>
            </a:r>
            <a:r>
              <a:rPr lang="en-US" altLang="zh-CN" sz="3200" b="1" dirty="0"/>
              <a:t>ul&gt;</a:t>
            </a:r>
          </a:p>
          <a:p>
            <a:pPr marL="0" indent="0">
              <a:buNone/>
            </a:pPr>
            <a:r>
              <a:rPr lang="zh-CN" altLang="en-US" sz="3200" b="1" dirty="0"/>
              <a:t>&lt;</a:t>
            </a:r>
            <a:r>
              <a:rPr lang="en-US" altLang="zh-CN" sz="3200" b="1" dirty="0"/>
              <a:t>li&gt;</a:t>
            </a:r>
          </a:p>
          <a:p>
            <a:pPr marL="0" indent="0">
              <a:buNone/>
            </a:pPr>
            <a:r>
              <a:rPr lang="en-US" altLang="zh-CN" sz="3200" b="1" dirty="0"/>
              <a:t>&lt;a </a:t>
            </a:r>
            <a:r>
              <a:rPr lang="en-US" altLang="zh-CN" sz="3200" b="1" dirty="0" err="1"/>
              <a:t>href</a:t>
            </a:r>
            <a:r>
              <a:rPr lang="en-US" altLang="zh-CN" sz="3200" b="1" dirty="0"/>
              <a:t>&gt;</a:t>
            </a:r>
          </a:p>
          <a:p>
            <a:pPr marL="0" indent="0">
              <a:buNone/>
            </a:pPr>
            <a:r>
              <a:rPr lang="en-US" altLang="zh-CN" sz="3200" b="1" dirty="0"/>
              <a:t>&lt;table&gt; &lt;tr&gt; &lt;td&gt;</a:t>
            </a:r>
          </a:p>
          <a:p>
            <a:pPr marL="0" indent="0">
              <a:buNone/>
            </a:pPr>
            <a:endParaRPr lang="en-US" altLang="zh-CN" sz="3200" b="1" dirty="0"/>
          </a:p>
          <a:p>
            <a:pPr marL="0" indent="0">
              <a:buNone/>
            </a:pPr>
            <a:endParaRPr lang="en-US" altLang="zh-CN" sz="3400" b="1" dirty="0">
              <a:solidFill>
                <a:srgbClr val="A22802"/>
              </a:solidFill>
            </a:endParaRPr>
          </a:p>
        </p:txBody>
      </p:sp>
    </p:spTree>
    <p:extLst>
      <p:ext uri="{BB962C8B-B14F-4D97-AF65-F5344CB8AC3E}">
        <p14:creationId xmlns:p14="http://schemas.microsoft.com/office/powerpoint/2010/main" val="5971236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92060E4-4251-4537-9033-AC91DF7AAE96}"/>
              </a:ext>
            </a:extLst>
          </p:cNvPr>
          <p:cNvSpPr>
            <a:spLocks noGrp="1"/>
          </p:cNvSpPr>
          <p:nvPr>
            <p:ph type="body" sz="quarter" idx="10"/>
          </p:nvPr>
        </p:nvSpPr>
        <p:spPr>
          <a:xfrm>
            <a:off x="609600" y="119009"/>
            <a:ext cx="4580965" cy="507831"/>
          </a:xfrm>
        </p:spPr>
        <p:txBody>
          <a:bodyPr/>
          <a:lstStyle/>
          <a:p>
            <a:pPr algn="l"/>
            <a:r>
              <a:rPr kumimoji="1" lang="en-US" altLang="zh-CN" dirty="0"/>
              <a:t>1.HTML</a:t>
            </a:r>
            <a:r>
              <a:rPr kumimoji="1" lang="zh-CN" altLang="en-US" dirty="0"/>
              <a:t>简介</a:t>
            </a:r>
          </a:p>
        </p:txBody>
      </p:sp>
      <p:sp>
        <p:nvSpPr>
          <p:cNvPr id="3" name="矩形 2">
            <a:extLst>
              <a:ext uri="{FF2B5EF4-FFF2-40B4-BE49-F238E27FC236}">
                <a16:creationId xmlns:a16="http://schemas.microsoft.com/office/drawing/2014/main" id="{673E3A1D-7F85-41F3-B578-82E38357557A}"/>
              </a:ext>
            </a:extLst>
          </p:cNvPr>
          <p:cNvSpPr/>
          <p:nvPr/>
        </p:nvSpPr>
        <p:spPr>
          <a:xfrm>
            <a:off x="4051293" y="2505670"/>
            <a:ext cx="2991525" cy="923330"/>
          </a:xfrm>
          <a:prstGeom prst="rect">
            <a:avLst/>
          </a:prstGeom>
        </p:spPr>
        <p:txBody>
          <a:bodyPr wrap="none">
            <a:spAutoFit/>
          </a:bodyPr>
          <a:lstStyle/>
          <a:p>
            <a:r>
              <a:rPr lang="en-US" altLang="zh-CN" sz="5400" b="1" dirty="0">
                <a:solidFill>
                  <a:srgbClr val="CC0000"/>
                </a:solidFill>
              </a:rPr>
              <a:t>DIV+CSS</a:t>
            </a:r>
            <a:endParaRPr lang="en-US" altLang="zh-CN" sz="5400" b="1" dirty="0"/>
          </a:p>
        </p:txBody>
      </p:sp>
    </p:spTree>
    <p:extLst>
      <p:ext uri="{BB962C8B-B14F-4D97-AF65-F5344CB8AC3E}">
        <p14:creationId xmlns:p14="http://schemas.microsoft.com/office/powerpoint/2010/main" val="2453707383"/>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3297</TotalTime>
  <Words>5026</Words>
  <Application>Microsoft Office PowerPoint</Application>
  <PresentationFormat>宽屏</PresentationFormat>
  <Paragraphs>596</Paragraphs>
  <Slides>49</Slides>
  <Notes>31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49</vt:i4>
      </vt:variant>
    </vt:vector>
  </HeadingPairs>
  <TitlesOfParts>
    <vt:vector size="65" baseType="lpstr">
      <vt:lpstr>HYRunYuan-45W ExtraLight</vt:lpstr>
      <vt:lpstr>HYRunYuan-55W Book</vt:lpstr>
      <vt:lpstr>Lato</vt:lpstr>
      <vt:lpstr>Source Han Sans CN</vt:lpstr>
      <vt:lpstr>Source Han Sans SC Regular</vt:lpstr>
      <vt:lpstr>等线</vt:lpstr>
      <vt:lpstr>等线 Light</vt:lpstr>
      <vt:lpstr>宋体</vt:lpstr>
      <vt:lpstr>Microsoft YaHei</vt:lpstr>
      <vt:lpstr>Arial</vt:lpstr>
      <vt:lpstr>Arial Black</vt:lpstr>
      <vt:lpstr>Calibri</vt:lpstr>
      <vt:lpstr>Impact</vt:lpstr>
      <vt:lpstr>Times New Roman</vt:lpstr>
      <vt:lpstr>Wingdings</vt:lpstr>
      <vt:lpstr>Office 主题​​</vt:lpstr>
      <vt:lpstr>数据爬取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yy</dc:creator>
  <cp:lastModifiedBy>皮人杰 PIRENJIE</cp:lastModifiedBy>
  <cp:revision>30</cp:revision>
  <dcterms:created xsi:type="dcterms:W3CDTF">2019-10-11T01:58:43Z</dcterms:created>
  <dcterms:modified xsi:type="dcterms:W3CDTF">2022-12-13T04:57:47Z</dcterms:modified>
</cp:coreProperties>
</file>