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2" r:id="rId3"/>
    <p:sldId id="303" r:id="rId5"/>
    <p:sldId id="316" r:id="rId6"/>
    <p:sldId id="317" r:id="rId7"/>
    <p:sldId id="346" r:id="rId8"/>
    <p:sldId id="304" r:id="rId9"/>
    <p:sldId id="318" r:id="rId10"/>
    <p:sldId id="319" r:id="rId11"/>
    <p:sldId id="320" r:id="rId12"/>
    <p:sldId id="329" r:id="rId13"/>
    <p:sldId id="330" r:id="rId14"/>
    <p:sldId id="327" r:id="rId15"/>
    <p:sldId id="331" r:id="rId16"/>
    <p:sldId id="332" r:id="rId17"/>
    <p:sldId id="328" r:id="rId18"/>
    <p:sldId id="333" r:id="rId19"/>
    <p:sldId id="335" r:id="rId20"/>
    <p:sldId id="336" r:id="rId21"/>
    <p:sldId id="305" r:id="rId22"/>
    <p:sldId id="321" r:id="rId23"/>
    <p:sldId id="326" r:id="rId24"/>
    <p:sldId id="306" r:id="rId25"/>
    <p:sldId id="322" r:id="rId26"/>
    <p:sldId id="307" r:id="rId27"/>
    <p:sldId id="368" r:id="rId28"/>
    <p:sldId id="323" r:id="rId29"/>
    <p:sldId id="324" r:id="rId30"/>
  </p:sldIdLst>
  <p:sldSz cx="9144000" cy="6858000" type="screen4x3"/>
  <p:notesSz cx="6815455" cy="9931400"/>
  <p:custDataLst>
    <p:tags r:id="rId34"/>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userDrawn="1">
          <p15:clr>
            <a:srgbClr val="A4A3A4"/>
          </p15:clr>
        </p15:guide>
        <p15:guide id="2" pos="28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p:scale>
          <a:sx n="90" d="100"/>
          <a:sy n="90" d="100"/>
        </p:scale>
        <p:origin x="825" y="33"/>
      </p:cViewPr>
      <p:guideLst>
        <p:guide orient="horz" pos="2186"/>
        <p:guide pos="2889"/>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74.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60800" y="0"/>
            <a:ext cx="2952750" cy="4968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4F26FBFB-9BE5-4E1A-857A-1A58FA6366C3}" type="datetimeFigureOut">
              <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925513" y="744538"/>
            <a:ext cx="4965700" cy="3724275"/>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1038" y="4718050"/>
            <a:ext cx="5453063" cy="4468813"/>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9432925"/>
            <a:ext cx="2952750" cy="4968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60800" y="9432925"/>
            <a:ext cx="2952750" cy="496888"/>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5EF45B63-420B-40AB-8831-FBCC087F8ED1}" type="slidenum">
              <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4" Type="http://schemas.openxmlformats.org/officeDocument/2006/relationships/hyperlink" Target="http://oracleofbacon.org/how.php" TargetMode="External"/><Relationship Id="rId3" Type="http://schemas.openxmlformats.org/officeDocument/2006/relationships/hyperlink" Target="http://www.ams.org/mathscinet/collaborationDistance.html" TargetMode="External"/><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xfrm>
            <a:off x="681038" y="4718050"/>
            <a:ext cx="5453062" cy="4468813"/>
          </a:xfrm>
          <a:noFill/>
          <a:ln>
            <a:noFill/>
          </a:ln>
        </p:spPr>
        <p:txBody>
          <a:bodyPr wrap="square" lIns="91440" tIns="45720" rIns="91440" bIns="45720" anchor="t" anchorCtr="0"/>
          <a:p>
            <a:pPr lvl="0" eaLnBrk="1" hangingPunct="1">
              <a:spcBef>
                <a:spcPct val="0"/>
              </a:spcBef>
            </a:pPr>
            <a:endParaRPr lang="zh-CN" altLang="en-US" dirty="0"/>
          </a:p>
        </p:txBody>
      </p:sp>
      <p:sp>
        <p:nvSpPr>
          <p:cNvPr id="5123" name="灯片编号占位符 3"/>
          <p:cNvSpPr txBox="1">
            <a:spLocks noGrp="1"/>
          </p:cNvSpPr>
          <p:nvPr>
            <p:ph type="sldNum" sz="quarter"/>
          </p:nvPr>
        </p:nvSpPr>
        <p:spPr>
          <a:xfrm>
            <a:off x="3860800" y="9432925"/>
            <a:ext cx="2952750" cy="496888"/>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dirty="0" smtClean="0">
                <a:sym typeface="+mn-ea"/>
              </a:rPr>
              <a:t>Some have speculated that almost every pair of people in the world are linked by a small chain of no more than six, or maybe even, five people.  The play </a:t>
            </a:r>
            <a:r>
              <a:rPr lang="en-US" i="1" dirty="0" smtClean="0">
                <a:sym typeface="+mn-ea"/>
              </a:rPr>
              <a:t>Six Degrees of Separation</a:t>
            </a:r>
            <a:r>
              <a:rPr lang="en-US" dirty="0" smtClean="0">
                <a:sym typeface="+mn-ea"/>
              </a:rPr>
              <a:t> by John </a:t>
            </a:r>
            <a:r>
              <a:rPr lang="en-US" dirty="0" err="1" smtClean="0">
                <a:sym typeface="+mn-ea"/>
              </a:rPr>
              <a:t>Guare</a:t>
            </a:r>
            <a:r>
              <a:rPr lang="en-US" dirty="0" smtClean="0">
                <a:sym typeface="+mn-ea"/>
              </a:rPr>
              <a:t> is based on this notion.  </a:t>
            </a:r>
            <a:endParaRPr lang="en-US" dirty="0"/>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indent="0">
              <a:buNone/>
            </a:pPr>
            <a:r>
              <a:rPr lang="en-US" b="1" dirty="0" smtClean="0">
                <a:sym typeface="+mn-ea"/>
              </a:rPr>
              <a:t>Example: </a:t>
            </a:r>
            <a:r>
              <a:rPr lang="en-US" b="1" i="1" dirty="0" err="1">
                <a:sym typeface="+mn-ea"/>
              </a:rPr>
              <a:t>Erd</a:t>
            </a:r>
            <a:r>
              <a:rPr lang="hu-HU" b="1" i="1" dirty="0">
                <a:sym typeface="+mn-ea"/>
              </a:rPr>
              <a:t>ő</a:t>
            </a:r>
            <a:r>
              <a:rPr lang="en-US" b="1" i="1" dirty="0">
                <a:sym typeface="+mn-ea"/>
              </a:rPr>
              <a:t>s </a:t>
            </a:r>
            <a:r>
              <a:rPr lang="en-US" b="1" i="1" dirty="0" smtClean="0">
                <a:sym typeface="+mn-ea"/>
              </a:rPr>
              <a:t>numbers</a:t>
            </a:r>
            <a:r>
              <a:rPr lang="en-US" dirty="0" smtClean="0">
                <a:sym typeface="+mn-ea"/>
              </a:rPr>
              <a:t>.                                                                     In a collaboration graph, two people </a:t>
            </a:r>
            <a:r>
              <a:rPr lang="en-US" i="1" dirty="0" smtClean="0">
                <a:sym typeface="+mn-ea"/>
              </a:rPr>
              <a:t>a</a:t>
            </a:r>
            <a:r>
              <a:rPr lang="en-US" dirty="0" smtClean="0">
                <a:sym typeface="+mn-ea"/>
              </a:rPr>
              <a:t> and </a:t>
            </a:r>
            <a:r>
              <a:rPr lang="en-US" i="1" dirty="0" smtClean="0">
                <a:sym typeface="+mn-ea"/>
              </a:rPr>
              <a:t>b</a:t>
            </a:r>
            <a:r>
              <a:rPr lang="en-US" dirty="0" smtClean="0">
                <a:sym typeface="+mn-ea"/>
              </a:rPr>
              <a:t> are                  connected by a path when there is a sequence                           of people starting with </a:t>
            </a:r>
            <a:r>
              <a:rPr lang="en-US" i="1" dirty="0" smtClean="0">
                <a:sym typeface="+mn-ea"/>
              </a:rPr>
              <a:t>a</a:t>
            </a:r>
            <a:r>
              <a:rPr lang="en-US" dirty="0" smtClean="0">
                <a:sym typeface="+mn-ea"/>
              </a:rPr>
              <a:t> and ending with </a:t>
            </a:r>
            <a:r>
              <a:rPr lang="en-US" i="1" dirty="0" smtClean="0">
                <a:sym typeface="+mn-ea"/>
              </a:rPr>
              <a:t>b</a:t>
            </a:r>
            <a:r>
              <a:rPr lang="en-US" dirty="0" smtClean="0">
                <a:sym typeface="+mn-ea"/>
              </a:rPr>
              <a:t>                           such that the endpoints of each edge in the                          path are people who have collaborated. </a:t>
            </a:r>
            <a:endParaRPr lang="en-US" dirty="0" smtClean="0"/>
          </a:p>
          <a:p>
            <a:pPr marL="731520" indent="-457200"/>
            <a:r>
              <a:rPr lang="en-US" dirty="0" smtClean="0">
                <a:sym typeface="+mn-ea"/>
              </a:rPr>
              <a:t>In the academic collaboration graph of people who have written papers in mathematics, the </a:t>
            </a:r>
            <a:r>
              <a:rPr lang="en-US" i="1" dirty="0" err="1">
                <a:sym typeface="+mn-ea"/>
              </a:rPr>
              <a:t>Erd</a:t>
            </a:r>
            <a:r>
              <a:rPr lang="hu-HU" i="1" dirty="0">
                <a:sym typeface="+mn-ea"/>
              </a:rPr>
              <a:t>ő</a:t>
            </a:r>
            <a:r>
              <a:rPr lang="en-US" i="1" dirty="0">
                <a:sym typeface="+mn-ea"/>
              </a:rPr>
              <a:t>s </a:t>
            </a:r>
            <a:r>
              <a:rPr lang="en-US" i="1" dirty="0" smtClean="0">
                <a:sym typeface="+mn-ea"/>
              </a:rPr>
              <a:t>number </a:t>
            </a:r>
            <a:r>
              <a:rPr lang="en-US" dirty="0" smtClean="0">
                <a:sym typeface="+mn-ea"/>
              </a:rPr>
              <a:t>of a person </a:t>
            </a:r>
            <a:r>
              <a:rPr lang="en-US" i="1" dirty="0" smtClean="0">
                <a:sym typeface="+mn-ea"/>
              </a:rPr>
              <a:t>m</a:t>
            </a:r>
            <a:r>
              <a:rPr lang="en-US" dirty="0" smtClean="0">
                <a:sym typeface="+mn-ea"/>
              </a:rPr>
              <a:t> is the length of the shortest path between </a:t>
            </a:r>
            <a:r>
              <a:rPr lang="en-US" i="1" dirty="0" smtClean="0">
                <a:sym typeface="+mn-ea"/>
              </a:rPr>
              <a:t>m</a:t>
            </a:r>
            <a:r>
              <a:rPr lang="en-US" dirty="0" smtClean="0">
                <a:sym typeface="+mn-ea"/>
              </a:rPr>
              <a:t> and the prolific mathematician Paul </a:t>
            </a:r>
            <a:r>
              <a:rPr lang="en-US" dirty="0" err="1">
                <a:sym typeface="+mn-ea"/>
              </a:rPr>
              <a:t>Erd</a:t>
            </a:r>
            <a:r>
              <a:rPr lang="hu-HU" dirty="0">
                <a:sym typeface="+mn-ea"/>
              </a:rPr>
              <a:t>ő</a:t>
            </a:r>
            <a:r>
              <a:rPr lang="en-US" dirty="0" smtClean="0">
                <a:sym typeface="+mn-ea"/>
              </a:rPr>
              <a:t>s.</a:t>
            </a:r>
            <a:endParaRPr lang="en-US" dirty="0" smtClean="0"/>
          </a:p>
          <a:p>
            <a:pPr marL="731520" lvl="1" indent="-457200">
              <a:buClr>
                <a:schemeClr val="accent3"/>
              </a:buClr>
              <a:buSzPct val="95000"/>
            </a:pPr>
            <a:r>
              <a:rPr lang="en-US" dirty="0" smtClean="0">
                <a:sym typeface="+mn-ea"/>
              </a:rPr>
              <a:t>To learn more about </a:t>
            </a:r>
            <a:r>
              <a:rPr lang="en-US" dirty="0" err="1" smtClean="0">
                <a:sym typeface="+mn-ea"/>
              </a:rPr>
              <a:t>Erd</a:t>
            </a:r>
            <a:r>
              <a:rPr lang="hu-HU" dirty="0">
                <a:sym typeface="+mn-ea"/>
              </a:rPr>
              <a:t>ő</a:t>
            </a:r>
            <a:r>
              <a:rPr lang="en-US" dirty="0">
                <a:sym typeface="+mn-ea"/>
              </a:rPr>
              <a:t>s </a:t>
            </a:r>
            <a:r>
              <a:rPr lang="en-US" dirty="0" smtClean="0">
                <a:sym typeface="+mn-ea"/>
              </a:rPr>
              <a:t>numbers, visit  </a:t>
            </a:r>
            <a:endParaRPr lang="en-US" dirty="0" smtClean="0"/>
          </a:p>
          <a:p>
            <a:pPr marL="274320" lvl="1" indent="0">
              <a:buClr>
                <a:schemeClr val="accent3"/>
              </a:buClr>
              <a:buSzPct val="95000"/>
              <a:buNone/>
            </a:pPr>
            <a:r>
              <a:rPr lang="en-US" dirty="0" smtClean="0">
                <a:sym typeface="+mn-ea"/>
                <a:hlinkClick r:id="rId3"/>
              </a:rPr>
              <a:t>http://</a:t>
            </a:r>
            <a:r>
              <a:rPr lang="en-US" dirty="0">
                <a:sym typeface="+mn-ea"/>
                <a:hlinkClick r:id="rId3"/>
              </a:rPr>
              <a:t>www.ams.org/mathscinet/collaborationDistance.html</a:t>
            </a:r>
            <a:endParaRPr lang="en-US" dirty="0"/>
          </a:p>
          <a:p>
            <a:pPr marL="731520" indent="-457200"/>
            <a:r>
              <a:rPr lang="en-US" dirty="0" smtClean="0">
                <a:sym typeface="+mn-ea"/>
              </a:rPr>
              <a:t>In the Hollywood graph, two actors                                   </a:t>
            </a:r>
            <a:r>
              <a:rPr lang="en-US" i="1" dirty="0" smtClean="0">
                <a:sym typeface="+mn-ea"/>
              </a:rPr>
              <a:t>a</a:t>
            </a:r>
            <a:r>
              <a:rPr lang="en-US" dirty="0" smtClean="0">
                <a:sym typeface="+mn-ea"/>
              </a:rPr>
              <a:t> and </a:t>
            </a:r>
            <a:r>
              <a:rPr lang="en-US" i="1" dirty="0" smtClean="0">
                <a:sym typeface="+mn-ea"/>
              </a:rPr>
              <a:t>b</a:t>
            </a:r>
            <a:r>
              <a:rPr lang="en-US" dirty="0" smtClean="0">
                <a:sym typeface="+mn-ea"/>
              </a:rPr>
              <a:t> are linked when there is a                                    chain of actors linking </a:t>
            </a:r>
            <a:r>
              <a:rPr lang="en-US" i="1" dirty="0" smtClean="0">
                <a:sym typeface="+mn-ea"/>
              </a:rPr>
              <a:t>a</a:t>
            </a:r>
            <a:r>
              <a:rPr lang="en-US" dirty="0" smtClean="0">
                <a:sym typeface="+mn-ea"/>
              </a:rPr>
              <a:t> and </a:t>
            </a:r>
            <a:r>
              <a:rPr lang="en-US" i="1" dirty="0" smtClean="0">
                <a:sym typeface="+mn-ea"/>
              </a:rPr>
              <a:t>b</a:t>
            </a:r>
            <a:r>
              <a:rPr lang="en-US" dirty="0" smtClean="0">
                <a:sym typeface="+mn-ea"/>
              </a:rPr>
              <a:t>, where                                  every two actors adjacent in the chain have                    acted in the same movie.</a:t>
            </a:r>
            <a:endParaRPr lang="en-US" dirty="0" smtClean="0"/>
          </a:p>
          <a:p>
            <a:pPr marL="731520" indent="-457200"/>
            <a:r>
              <a:rPr lang="en-US" dirty="0" smtClean="0">
                <a:sym typeface="+mn-ea"/>
              </a:rPr>
              <a:t>The </a:t>
            </a:r>
            <a:r>
              <a:rPr lang="en-US" i="1" dirty="0" smtClean="0">
                <a:sym typeface="+mn-ea"/>
              </a:rPr>
              <a:t>Bacon number </a:t>
            </a:r>
            <a:r>
              <a:rPr lang="en-US" dirty="0" smtClean="0">
                <a:sym typeface="+mn-ea"/>
              </a:rPr>
              <a:t>of an actor </a:t>
            </a:r>
            <a:r>
              <a:rPr lang="en-US" i="1" dirty="0" smtClean="0">
                <a:sym typeface="+mn-ea"/>
              </a:rPr>
              <a:t>c</a:t>
            </a:r>
            <a:r>
              <a:rPr lang="en-US" dirty="0" smtClean="0">
                <a:sym typeface="+mn-ea"/>
              </a:rPr>
              <a:t>  is defined to be the length of the shortest path connecting </a:t>
            </a:r>
            <a:r>
              <a:rPr lang="en-US" i="1" dirty="0" smtClean="0">
                <a:sym typeface="+mn-ea"/>
              </a:rPr>
              <a:t>c</a:t>
            </a:r>
            <a:r>
              <a:rPr lang="en-US" dirty="0" smtClean="0">
                <a:sym typeface="+mn-ea"/>
              </a:rPr>
              <a:t> and the well-known actor Kevin Bacon</a:t>
            </a:r>
            <a:r>
              <a:rPr lang="en-US" dirty="0">
                <a:sym typeface="+mn-ea"/>
              </a:rPr>
              <a:t>. (Note that we can define a similar number by replacing Kevin Bacon by a different actor.)</a:t>
            </a:r>
            <a:endParaRPr lang="en-US" dirty="0" smtClean="0"/>
          </a:p>
          <a:p>
            <a:pPr marL="731520" lvl="1" indent="-457200">
              <a:buClr>
                <a:schemeClr val="accent3"/>
              </a:buClr>
              <a:buSzPct val="95000"/>
            </a:pPr>
            <a:r>
              <a:rPr lang="en-US" dirty="0" smtClean="0">
                <a:sym typeface="+mn-ea"/>
              </a:rPr>
              <a:t>The </a:t>
            </a:r>
            <a:r>
              <a:rPr lang="en-US" i="1" dirty="0" smtClean="0">
                <a:sym typeface="+mn-ea"/>
              </a:rPr>
              <a:t>oracle of Bacon </a:t>
            </a:r>
            <a:r>
              <a:rPr lang="en-US" dirty="0" smtClean="0">
                <a:sym typeface="+mn-ea"/>
              </a:rPr>
              <a:t>web site </a:t>
            </a:r>
            <a:r>
              <a:rPr lang="en-US" dirty="0">
                <a:sym typeface="+mn-ea"/>
                <a:hlinkClick r:id="rId4"/>
              </a:rPr>
              <a:t>http://oracleofbacon.org/how.php </a:t>
            </a:r>
            <a:r>
              <a:rPr lang="en-US" dirty="0" smtClean="0">
                <a:sym typeface="+mn-ea"/>
              </a:rPr>
              <a:t> provides a tool for finding Bacon numbers.</a:t>
            </a:r>
            <a:endParaRPr lang="en-US" dirty="0" smtClean="0"/>
          </a:p>
          <a:p>
            <a:pPr marL="731520" indent="-457200"/>
            <a:endParaRPr lang="en-US" dirty="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noTextEdit="1"/>
          </p:cNvSpPr>
          <p:nvPr>
            <p:ph type="sldImg"/>
          </p:nvPr>
        </p:nvSpPr>
        <p:spPr>
          <a:ln>
            <a:solidFill>
              <a:srgbClr val="000000"/>
            </a:solidFill>
            <a:miter/>
          </a:ln>
        </p:spPr>
      </p:sp>
      <p:sp>
        <p:nvSpPr>
          <p:cNvPr id="19458" name="备注占位符 2"/>
          <p:cNvSpPr>
            <a:spLocks noGrp="1"/>
          </p:cNvSpPr>
          <p:nvPr>
            <p:ph type="body"/>
          </p:nvPr>
        </p:nvSpPr>
        <p:spPr>
          <a:xfrm>
            <a:off x="681038" y="4718050"/>
            <a:ext cx="5453062" cy="4468813"/>
          </a:xfrm>
          <a:noFill/>
          <a:ln>
            <a:noFill/>
          </a:ln>
        </p:spPr>
        <p:txBody>
          <a:bodyPr wrap="square" lIns="91440" tIns="45720" rIns="91440" bIns="45720" anchor="t" anchorCtr="0"/>
          <a:p>
            <a:pPr lvl="0"/>
            <a:endParaRPr lang="zh-CN" altLang="en-US" dirty="0"/>
          </a:p>
        </p:txBody>
      </p:sp>
      <p:sp>
        <p:nvSpPr>
          <p:cNvPr id="19459" name="灯片编号占位符 3"/>
          <p:cNvSpPr txBox="1">
            <a:spLocks noGrp="1"/>
          </p:cNvSpPr>
          <p:nvPr>
            <p:ph type="sldNum" sz="quarter"/>
          </p:nvPr>
        </p:nvSpPr>
        <p:spPr>
          <a:xfrm>
            <a:off x="3860800" y="9432925"/>
            <a:ext cx="2952750" cy="496888"/>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幻灯片图像占位符 1"/>
          <p:cNvSpPr>
            <a:spLocks noGrp="1" noRot="1" noChangeAspect="1" noTextEdit="1"/>
          </p:cNvSpPr>
          <p:nvPr>
            <p:ph type="sldImg"/>
          </p:nvPr>
        </p:nvSpPr>
        <p:spPr>
          <a:ln>
            <a:solidFill>
              <a:srgbClr val="000000"/>
            </a:solidFill>
            <a:miter/>
          </a:ln>
        </p:spPr>
      </p:sp>
      <p:sp>
        <p:nvSpPr>
          <p:cNvPr id="22530" name="备注占位符 2"/>
          <p:cNvSpPr>
            <a:spLocks noGrp="1"/>
          </p:cNvSpPr>
          <p:nvPr>
            <p:ph type="body"/>
          </p:nvPr>
        </p:nvSpPr>
        <p:spPr>
          <a:xfrm>
            <a:off x="681038" y="4718050"/>
            <a:ext cx="5453062" cy="4468813"/>
          </a:xfrm>
          <a:noFill/>
          <a:ln>
            <a:noFill/>
          </a:ln>
        </p:spPr>
        <p:txBody>
          <a:bodyPr wrap="square" lIns="91440" tIns="45720" rIns="91440" bIns="45720" anchor="t" anchorCtr="0"/>
          <a:p>
            <a:pPr lvl="0"/>
            <a:endParaRPr lang="zh-CN" altLang="en-US" dirty="0"/>
          </a:p>
        </p:txBody>
      </p:sp>
      <p:sp>
        <p:nvSpPr>
          <p:cNvPr id="22531" name="灯片编号占位符 3"/>
          <p:cNvSpPr txBox="1">
            <a:spLocks noGrp="1"/>
          </p:cNvSpPr>
          <p:nvPr>
            <p:ph type="sldNum" sz="quarter"/>
          </p:nvPr>
        </p:nvSpPr>
        <p:spPr>
          <a:xfrm>
            <a:off x="3860800" y="9432925"/>
            <a:ext cx="2952750" cy="496888"/>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dirty="0">
                <a:sym typeface="+mn-ea"/>
              </a:rPr>
              <a:t>Recall </a:t>
            </a:r>
            <a:r>
              <a:rPr lang="en-US" dirty="0" smtClean="0">
                <a:sym typeface="+mn-ea"/>
              </a:rPr>
              <a:t>that at any particular instant </a:t>
            </a:r>
            <a:r>
              <a:rPr lang="en-US" dirty="0">
                <a:sym typeface="+mn-ea"/>
              </a:rPr>
              <a:t>the web graph provides a snapshot of the web, where vertices represent web pages and edges represent links</a:t>
            </a:r>
            <a:r>
              <a:rPr lang="en-US" dirty="0" smtClean="0">
                <a:sym typeface="+mn-ea"/>
              </a:rPr>
              <a:t>. According to a </a:t>
            </a:r>
            <a:r>
              <a:rPr lang="en-US" dirty="0" smtClean="0">
                <a:latin typeface="Cambria Math" panose="02040503050406030204" pitchFamily="18" charset="0"/>
                <a:ea typeface="Cambria Math" panose="02040503050406030204" pitchFamily="18" charset="0"/>
                <a:sym typeface="+mn-ea"/>
              </a:rPr>
              <a:t>1999</a:t>
            </a:r>
            <a:r>
              <a:rPr lang="en-US" dirty="0" smtClean="0">
                <a:sym typeface="+mn-ea"/>
              </a:rPr>
              <a:t> study, the Web graph at that time had over </a:t>
            </a:r>
            <a:r>
              <a:rPr lang="en-US" dirty="0" smtClean="0">
                <a:latin typeface="Cambria Math" panose="02040503050406030204" pitchFamily="18" charset="0"/>
                <a:ea typeface="Cambria Math" panose="02040503050406030204" pitchFamily="18" charset="0"/>
                <a:sym typeface="+mn-ea"/>
              </a:rPr>
              <a:t>200</a:t>
            </a:r>
            <a:r>
              <a:rPr lang="en-US" dirty="0" smtClean="0">
                <a:sym typeface="+mn-ea"/>
              </a:rPr>
              <a:t> million vertices and over </a:t>
            </a:r>
            <a:r>
              <a:rPr lang="en-US" dirty="0" smtClean="0">
                <a:latin typeface="Cambria Math" panose="02040503050406030204" pitchFamily="18" charset="0"/>
                <a:ea typeface="Cambria Math" panose="02040503050406030204" pitchFamily="18" charset="0"/>
                <a:sym typeface="+mn-ea"/>
              </a:rPr>
              <a:t>1.5</a:t>
            </a:r>
            <a:r>
              <a:rPr lang="en-US" dirty="0" smtClean="0">
                <a:sym typeface="+mn-ea"/>
              </a:rPr>
              <a:t> billion edges. (The numbers today are several orders of magnitude larger.)</a:t>
            </a:r>
            <a:endParaRPr lang="en-US" dirty="0" smtClean="0"/>
          </a:p>
          <a:p>
            <a:r>
              <a:rPr lang="en-US" dirty="0" smtClean="0">
                <a:sym typeface="+mn-ea"/>
              </a:rPr>
              <a:t>The underlying undirected graph of this Web graph has a connected component that includes approximately </a:t>
            </a:r>
            <a:r>
              <a:rPr lang="en-US" dirty="0" smtClean="0">
                <a:latin typeface="Cambria Math" panose="02040503050406030204" pitchFamily="18" charset="0"/>
                <a:ea typeface="Cambria Math" panose="02040503050406030204" pitchFamily="18" charset="0"/>
                <a:sym typeface="+mn-ea"/>
              </a:rPr>
              <a:t>90</a:t>
            </a:r>
            <a:r>
              <a:rPr lang="en-US" dirty="0" smtClean="0">
                <a:sym typeface="+mn-ea"/>
              </a:rPr>
              <a:t>% of the vertices.</a:t>
            </a:r>
            <a:endParaRPr lang="en-US" dirty="0" smtClean="0"/>
          </a:p>
          <a:p>
            <a:r>
              <a:rPr lang="en-US" dirty="0" smtClean="0">
                <a:sym typeface="+mn-ea"/>
              </a:rPr>
              <a:t>There is a </a:t>
            </a:r>
            <a:r>
              <a:rPr lang="en-US" i="1" dirty="0">
                <a:sym typeface="+mn-ea"/>
              </a:rPr>
              <a:t>g</a:t>
            </a:r>
            <a:r>
              <a:rPr lang="en-US" i="1" dirty="0" smtClean="0">
                <a:sym typeface="+mn-ea"/>
              </a:rPr>
              <a:t>iant </a:t>
            </a:r>
            <a:r>
              <a:rPr lang="en-US" i="1" dirty="0">
                <a:sym typeface="+mn-ea"/>
              </a:rPr>
              <a:t>s</a:t>
            </a:r>
            <a:r>
              <a:rPr lang="en-US" i="1" dirty="0" smtClean="0">
                <a:sym typeface="+mn-ea"/>
              </a:rPr>
              <a:t>trongly </a:t>
            </a:r>
            <a:r>
              <a:rPr lang="en-US" i="1" dirty="0">
                <a:sym typeface="+mn-ea"/>
              </a:rPr>
              <a:t>c</a:t>
            </a:r>
            <a:r>
              <a:rPr lang="en-US" i="1" dirty="0" smtClean="0">
                <a:sym typeface="+mn-ea"/>
              </a:rPr>
              <a:t>onnected </a:t>
            </a:r>
            <a:r>
              <a:rPr lang="en-US" i="1" dirty="0">
                <a:sym typeface="+mn-ea"/>
              </a:rPr>
              <a:t>c</a:t>
            </a:r>
            <a:r>
              <a:rPr lang="en-US" i="1" dirty="0" smtClean="0">
                <a:sym typeface="+mn-ea"/>
              </a:rPr>
              <a:t>omponent (GSCC) </a:t>
            </a:r>
            <a:r>
              <a:rPr lang="en-US" dirty="0">
                <a:sym typeface="+mn-ea"/>
              </a:rPr>
              <a:t> </a:t>
            </a:r>
            <a:r>
              <a:rPr lang="en-US" dirty="0" smtClean="0">
                <a:sym typeface="+mn-ea"/>
              </a:rPr>
              <a:t>consisting of  more than  </a:t>
            </a:r>
            <a:r>
              <a:rPr lang="en-US" dirty="0" smtClean="0">
                <a:latin typeface="Cambria Math" panose="02040503050406030204" pitchFamily="18" charset="0"/>
                <a:ea typeface="Cambria Math" panose="02040503050406030204" pitchFamily="18" charset="0"/>
                <a:sym typeface="+mn-ea"/>
              </a:rPr>
              <a:t>53</a:t>
            </a:r>
            <a:r>
              <a:rPr lang="en-US" dirty="0" smtClean="0">
                <a:sym typeface="+mn-ea"/>
              </a:rPr>
              <a:t> million vertices.  A Web page in this component can be reached by following links starting in any other page of the component. There are three other categories of pages with each having about 44 million vertices: </a:t>
            </a:r>
            <a:endParaRPr lang="en-US" dirty="0" smtClean="0"/>
          </a:p>
          <a:p>
            <a:pPr lvl="1"/>
            <a:r>
              <a:rPr lang="en-US" dirty="0">
                <a:sym typeface="+mn-ea"/>
              </a:rPr>
              <a:t>p</a:t>
            </a:r>
            <a:r>
              <a:rPr lang="en-US" dirty="0" smtClean="0">
                <a:sym typeface="+mn-ea"/>
              </a:rPr>
              <a:t>ages that can be reached from a page in the GSCC, but do not link back.</a:t>
            </a:r>
            <a:endParaRPr lang="en-US" dirty="0" smtClean="0"/>
          </a:p>
          <a:p>
            <a:pPr lvl="1"/>
            <a:r>
              <a:rPr lang="en-US" dirty="0">
                <a:sym typeface="+mn-ea"/>
              </a:rPr>
              <a:t>p</a:t>
            </a:r>
            <a:r>
              <a:rPr lang="en-US" dirty="0" smtClean="0">
                <a:sym typeface="+mn-ea"/>
              </a:rPr>
              <a:t>ages that link back to the GSCC, but can not be reached by following links from pages in the GSCC.</a:t>
            </a:r>
            <a:endParaRPr lang="en-US" dirty="0" smtClean="0"/>
          </a:p>
          <a:p>
            <a:pPr lvl="1"/>
            <a:r>
              <a:rPr lang="en-US" dirty="0">
                <a:sym typeface="+mn-ea"/>
              </a:rPr>
              <a:t>p</a:t>
            </a:r>
            <a:r>
              <a:rPr lang="en-US" dirty="0" smtClean="0">
                <a:sym typeface="+mn-ea"/>
              </a:rPr>
              <a:t>ages that cannot reach pages in the GSCC and can not be reached from pages in the GSCC.</a:t>
            </a:r>
            <a:endParaRPr lang="en-US" dirty="0" smtClean="0"/>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2" descr="attach"/>
          <p:cNvPicPr>
            <a:picLocks noChangeAspect="1"/>
          </p:cNvPicPr>
          <p:nvPr/>
        </p:nvPicPr>
        <p:blipFill>
          <a:blip r:embed="rId2"/>
          <a:stretch>
            <a:fillRect/>
          </a:stretch>
        </p:blipFill>
        <p:spPr>
          <a:xfrm>
            <a:off x="1752600" y="533400"/>
            <a:ext cx="5905500" cy="5905500"/>
          </a:xfrm>
          <a:prstGeom prst="rect">
            <a:avLst/>
          </a:prstGeom>
          <a:noFill/>
          <a:ln w="9525">
            <a:noFill/>
          </a:ln>
        </p:spPr>
      </p:pic>
      <p:grpSp>
        <p:nvGrpSpPr>
          <p:cNvPr id="2051" name="Group 3"/>
          <p:cNvGrpSpPr/>
          <p:nvPr/>
        </p:nvGrpSpPr>
        <p:grpSpPr>
          <a:xfrm>
            <a:off x="0" y="2438400"/>
            <a:ext cx="9009063" cy="1052513"/>
            <a:chOff x="0" y="1536"/>
            <a:chExt cx="5675" cy="663"/>
          </a:xfrm>
        </p:grpSpPr>
        <p:grpSp>
          <p:nvGrpSpPr>
            <p:cNvPr id="2052" name="Group 4"/>
            <p:cNvGrpSpPr/>
            <p:nvPr/>
          </p:nvGrpSpPr>
          <p:grpSpPr>
            <a:xfrm>
              <a:off x="185" y="1604"/>
              <a:ext cx="449" cy="299"/>
              <a:chOff x="720" y="336"/>
              <a:chExt cx="624" cy="432"/>
            </a:xfrm>
          </p:grpSpPr>
          <p:sp>
            <p:nvSpPr>
              <p:cNvPr id="24" name="Rectangle 5"/>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5" name="Rectangle 6"/>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5" name="Group 7"/>
            <p:cNvGrpSpPr/>
            <p:nvPr/>
          </p:nvGrpSpPr>
          <p:grpSpPr>
            <a:xfrm>
              <a:off x="263" y="1870"/>
              <a:ext cx="466" cy="299"/>
              <a:chOff x="912" y="2640"/>
              <a:chExt cx="672" cy="432"/>
            </a:xfrm>
          </p:grpSpPr>
          <p:sp>
            <p:nvSpPr>
              <p:cNvPr id="22" name="Rectangle 8"/>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9"/>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9" name="Rectangle 10"/>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0" name="Rectangle 11"/>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12"/>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26" name="Rectangle 18"/>
          <p:cNvSpPr>
            <a:spLocks noChangeArrowheads="1"/>
          </p:cNvSpPr>
          <p:nvPr/>
        </p:nvSpPr>
        <p:spPr bwMode="auto">
          <a:xfrm>
            <a:off x="4419600" y="4114800"/>
            <a:ext cx="47244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None/>
              <a:defRPr/>
            </a:pPr>
            <a:r>
              <a:rPr kumimoji="1" lang="en-US" altLang="zh-CN" sz="2400" b="0" i="0" u="none" strike="noStrike" kern="1200" cap="none" spc="0" normalizeH="0" baseline="0" noProof="0" dirty="0">
                <a:ln>
                  <a:noFill/>
                </a:ln>
                <a:solidFill>
                  <a:schemeClr val="folHlink"/>
                </a:solidFill>
                <a:effectLst/>
                <a:uLnTx/>
                <a:uFillTx/>
                <a:latin typeface="Copperplate Gothic Light" panose="020E0507020206020404" pitchFamily="34" charset="0"/>
                <a:ea typeface="宋体" panose="02010600030101010101" pitchFamily="2" charset="-122"/>
                <a:cs typeface="+mn-cs"/>
              </a:rPr>
              <a:t>Yang Juan</a:t>
            </a:r>
            <a:endParaRPr kumimoji="1" lang="en-US" altLang="zh-CN" sz="2400" b="0" i="0" u="none" strike="noStrike" kern="1200" cap="none" spc="0" normalizeH="0" baseline="0" noProof="0" dirty="0">
              <a:ln>
                <a:noFill/>
              </a:ln>
              <a:solidFill>
                <a:schemeClr val="folHlink"/>
              </a:solidFill>
              <a:effectLst/>
              <a:uLnTx/>
              <a:uFillTx/>
              <a:latin typeface="Copperplate Gothic Light" panose="020E05070202060204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None/>
              <a:defRPr/>
            </a:pPr>
            <a:r>
              <a:rPr kumimoji="1" lang="en-US" altLang="zh-CN" sz="1600" b="0" i="0" u="none" strike="noStrike" kern="1200" cap="none" spc="0" normalizeH="0" baseline="0" noProof="0" dirty="0">
                <a:ln>
                  <a:noFill/>
                </a:ln>
                <a:solidFill>
                  <a:srgbClr val="009999"/>
                </a:solidFill>
                <a:effectLst/>
                <a:uLnTx/>
                <a:uFillTx/>
                <a:latin typeface="Times New Roman" panose="02020603050405020304" pitchFamily="18" charset="0"/>
                <a:ea typeface="宋体" panose="02010600030101010101" pitchFamily="2" charset="-122"/>
                <a:cs typeface="+mn-cs"/>
              </a:rPr>
              <a:t>jyang@tseg.org</a:t>
            </a:r>
            <a:endParaRPr kumimoji="1" lang="en-US" altLang="zh-CN" sz="1600" b="0" i="0" u="none" strike="noStrike" kern="1200" cap="none" spc="0" normalizeH="0" baseline="0" noProof="0" dirty="0">
              <a:ln>
                <a:noFill/>
              </a:ln>
              <a:solidFill>
                <a:srgbClr val="009999"/>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None/>
              <a:defRPr/>
            </a:pPr>
            <a:endParaRPr kumimoji="1" lang="en-US" altLang="zh-CN" sz="1600" b="0" i="0" u="none" strike="noStrike" kern="1200" cap="none" spc="0" normalizeH="0" baseline="0" noProof="0" dirty="0">
              <a:ln>
                <a:noFill/>
              </a:ln>
              <a:solidFill>
                <a:srgbClr val="009999"/>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None/>
              <a:defRPr/>
            </a:pPr>
            <a:r>
              <a:rPr kumimoji="1" lang="en-US" altLang="zh-CN" sz="1600" b="0" i="0" u="none" strike="noStrike" kern="1200" cap="none" spc="0" normalizeH="0" baseline="0" noProof="0" dirty="0">
                <a:ln>
                  <a:noFill/>
                </a:ln>
                <a:solidFill>
                  <a:srgbClr val="009999"/>
                </a:solidFill>
                <a:effectLst/>
                <a:uLnTx/>
                <a:uFillTx/>
                <a:latin typeface="Copperplate Gothic Light" panose="020E0507020206020404" pitchFamily="34" charset="0"/>
                <a:ea typeface="宋体" panose="02010600030101010101" pitchFamily="2" charset="-122"/>
                <a:cs typeface="+mn-cs"/>
              </a:rPr>
              <a:t>School of Computer </a:t>
            </a:r>
            <a:endParaRPr kumimoji="1" lang="en-US" altLang="zh-CN" sz="1600" b="0" i="0" u="none" strike="noStrike" kern="1200" cap="none" spc="0" normalizeH="0" baseline="0" noProof="0" dirty="0">
              <a:ln>
                <a:noFill/>
              </a:ln>
              <a:solidFill>
                <a:srgbClr val="009999"/>
              </a:solidFill>
              <a:effectLst/>
              <a:uLnTx/>
              <a:uFillTx/>
              <a:latin typeface="Copperplate Gothic Light" panose="020E05070202060204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folHlink"/>
              </a:buClr>
              <a:buSzPct val="60000"/>
              <a:buFont typeface="Wingdings" panose="05000000000000000000" pitchFamily="2" charset="2"/>
              <a:buNone/>
              <a:defRPr/>
            </a:pPr>
            <a:r>
              <a:rPr kumimoji="1" lang="en-US" altLang="zh-CN" sz="1600" b="0" i="0" u="none" strike="noStrike" kern="1200" cap="none" spc="0" normalizeH="0" baseline="0" noProof="0" dirty="0">
                <a:ln>
                  <a:noFill/>
                </a:ln>
                <a:solidFill>
                  <a:srgbClr val="009999"/>
                </a:solidFill>
                <a:effectLst/>
                <a:uLnTx/>
                <a:uFillTx/>
                <a:latin typeface="Copperplate Gothic Light" panose="020E0507020206020404" pitchFamily="34" charset="0"/>
                <a:ea typeface="宋体" panose="02010600030101010101" pitchFamily="2" charset="-122"/>
                <a:cs typeface="+mn-cs"/>
              </a:rPr>
              <a:t>Beijing University of Posts &amp; Telecommunications</a:t>
            </a:r>
            <a:endParaRPr kumimoji="1" lang="en-US" altLang="zh-CN" sz="1600" b="0" i="0" u="none" strike="noStrike" kern="1200" cap="none" spc="0" normalizeH="0" baseline="0" noProof="0" dirty="0">
              <a:ln>
                <a:noFill/>
              </a:ln>
              <a:solidFill>
                <a:srgbClr val="009999"/>
              </a:solidFill>
              <a:effectLst/>
              <a:uLnTx/>
              <a:uFillTx/>
              <a:latin typeface="Copperplate Gothic Light" panose="020E0507020206020404" pitchFamily="34" charset="0"/>
              <a:ea typeface="宋体" panose="02010600030101010101" pitchFamily="2" charset="-122"/>
              <a:cs typeface="+mn-cs"/>
            </a:endParaRPr>
          </a:p>
        </p:txBody>
      </p:sp>
      <p:sp>
        <p:nvSpPr>
          <p:cNvPr id="10253" name="Rectangle 13"/>
          <p:cNvSpPr>
            <a:spLocks noGrp="1" noChangeArrowheads="1"/>
          </p:cNvSpPr>
          <p:nvPr>
            <p:ph type="ctrTitle"/>
          </p:nvPr>
        </p:nvSpPr>
        <p:spPr>
          <a:xfrm>
            <a:off x="990600" y="1828800"/>
            <a:ext cx="7772400" cy="1143000"/>
          </a:xfrm>
        </p:spPr>
        <p:txBody>
          <a:bodyPr/>
          <a:lstStyle>
            <a:lvl1pPr>
              <a:defRPr>
                <a:latin typeface="Copperplate Gothic Bold" panose="020E0705020206020404" pitchFamily="34" charset="0"/>
              </a:defRPr>
            </a:lvl1pPr>
          </a:lstStyle>
          <a:p>
            <a:pPr fontAlgn="base"/>
            <a:r>
              <a:rPr lang="zh-CN" altLang="en-US" strike="noStrike" noProof="1"/>
              <a:t>单击此处编辑母版标题样式</a:t>
            </a:r>
            <a:endParaRPr lang="zh-CN" altLang="en-US" strike="noStrike" noProof="1"/>
          </a:p>
        </p:txBody>
      </p:sp>
      <p:sp>
        <p:nvSpPr>
          <p:cNvPr id="10254" name="Rectangle 14"/>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7" name="Rectangle 15"/>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b="0" i="0">
                <a:solidFill>
                  <a:schemeClr val="bg2"/>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8" name="Rectangle 16"/>
          <p:cNvSpPr>
            <a:spLocks noGrp="1" noChangeArrowheads="1"/>
          </p:cNvSpPr>
          <p:nvPr>
            <p:ph type="ftr" sz="quarter" idx="3"/>
          </p:nvPr>
        </p:nvSpPr>
        <p:spPr bwMode="auto">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defRPr kumimoji="0" sz="1400" b="0" i="0">
                <a:solidFill>
                  <a:schemeClr val="bg2"/>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9" name="Rectangle 17"/>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b="0" i="0">
                <a:solidFill>
                  <a:schemeClr val="bg2"/>
                </a:solidFill>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AED1CDD-8A88-4C1E-9C60-C009A31BB1BA}"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1150938" y="617538"/>
            <a:ext cx="5700712" cy="5514975"/>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1182688" y="2017713"/>
            <a:ext cx="3810000" cy="4114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5145088" y="2017713"/>
            <a:ext cx="3810000" cy="1981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5145088" y="4151313"/>
            <a:ext cx="3810000" cy="1981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灯片编号占位符 5"/>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7" name="日期占位符 6"/>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8" name="页脚占位符 7"/>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dirty="0"/>
              <a:t>单击此处编辑母版文本样式</a:t>
            </a:r>
            <a:endParaRPr lang="zh-CN" altLang="en-US" strike="noStrike" noProof="1" dirty="0"/>
          </a:p>
          <a:p>
            <a:pPr lvl="1" fontAlgn="base"/>
            <a:r>
              <a:rPr lang="zh-CN" altLang="en-US" strike="noStrike" noProof="1" dirty="0"/>
              <a:t>第二级</a:t>
            </a:r>
            <a:endParaRPr lang="zh-CN" altLang="en-US" strike="noStrike" noProof="1" dirty="0"/>
          </a:p>
          <a:p>
            <a:pPr lvl="2" fontAlgn="base"/>
            <a:r>
              <a:rPr lang="zh-CN" altLang="en-US" strike="noStrike" noProof="1" dirty="0"/>
              <a:t>第三级</a:t>
            </a:r>
            <a:endParaRPr lang="zh-CN" altLang="en-US" strike="noStrike" noProof="1" dirty="0"/>
          </a:p>
          <a:p>
            <a:pPr lvl="3" fontAlgn="base"/>
            <a:r>
              <a:rPr lang="zh-CN" altLang="en-US" strike="noStrike" noProof="1" dirty="0"/>
              <a:t>第四级</a:t>
            </a:r>
            <a:endParaRPr lang="zh-CN" altLang="en-US" strike="noStrike" noProof="1" dirty="0"/>
          </a:p>
          <a:p>
            <a:pPr lvl="4" fontAlgn="base"/>
            <a:r>
              <a:rPr lang="zh-CN" altLang="en-US" strike="noStrike" noProof="1" dirty="0"/>
              <a:t>第五级</a:t>
            </a:r>
            <a:endParaRPr lang="zh-CN" altLang="en-US" strike="noStrike" noProof="1" dirty="0"/>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灯片编号占位符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日期占位符 4"/>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灯片编号占位符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8" name="日期占位符 7"/>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9" name="页脚占位符 8"/>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灯片编号占位符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4" name="日期占位符 3"/>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3" name="日期占位符 2"/>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4" name="页脚占位符 3"/>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0" cap="none" spc="0" normalizeH="0" baseline="0" noProof="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灯片编号占位符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6" name="日期占位符 5"/>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attach"/>
          <p:cNvPicPr>
            <a:picLocks noChangeAspect="1"/>
          </p:cNvPicPr>
          <p:nvPr/>
        </p:nvPicPr>
        <p:blipFill>
          <a:blip r:embed="rId13"/>
          <a:stretch>
            <a:fillRect/>
          </a:stretch>
        </p:blipFill>
        <p:spPr>
          <a:xfrm>
            <a:off x="1752600" y="533400"/>
            <a:ext cx="5905500" cy="5905500"/>
          </a:xfrm>
          <a:prstGeom prst="rect">
            <a:avLst/>
          </a:prstGeom>
          <a:noFill/>
          <a:ln w="9525">
            <a:noFill/>
          </a:ln>
        </p:spPr>
      </p:pic>
      <p:sp>
        <p:nvSpPr>
          <p:cNvPr id="9219" name="Rectangle 3"/>
          <p:cNvSpPr>
            <a:spLocks noGrp="1" noChangeArrowheads="1"/>
          </p:cNvSpPr>
          <p:nvPr>
            <p:ph type="sldNum" sz="quarter" idx="4"/>
          </p:nvPr>
        </p:nvSpPr>
        <p:spPr bwMode="auto">
          <a:xfrm>
            <a:off x="7620000" y="6400800"/>
            <a:ext cx="1524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000" b="1" i="1">
                <a:solidFill>
                  <a:srgbClr val="009999"/>
                </a:solidFill>
                <a:latin typeface="Arial Narrow" panose="020B0606020202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8ACCA8F-6429-45FC-A381-86F9C6FF750E}" type="slidenum">
              <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fld>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1028" name="Rectangle 4"/>
          <p:cNvSpPr>
            <a:spLocks noChangeArrowheads="1"/>
          </p:cNvSpPr>
          <p:nvPr/>
        </p:nvSpPr>
        <p:spPr bwMode="ltGray">
          <a:xfrm>
            <a:off x="417513" y="59690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800100" y="59690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541338" y="101917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ltGray">
          <a:xfrm>
            <a:off x="911225" y="101917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ltGray">
          <a:xfrm>
            <a:off x="127000" y="94615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ChangeArrowheads="1"/>
          </p:cNvSpPr>
          <p:nvPr/>
        </p:nvSpPr>
        <p:spPr bwMode="gray">
          <a:xfrm>
            <a:off x="762000" y="48895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4" name="Rectangle 10"/>
          <p:cNvSpPr>
            <a:spLocks noChangeArrowheads="1"/>
          </p:cNvSpPr>
          <p:nvPr/>
        </p:nvSpPr>
        <p:spPr bwMode="gray">
          <a:xfrm>
            <a:off x="442913" y="127952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5" name="Rectangle 11"/>
          <p:cNvSpPr>
            <a:spLocks noGrp="1"/>
          </p:cNvSpPr>
          <p:nvPr>
            <p:ph type="title"/>
          </p:nvPr>
        </p:nvSpPr>
        <p:spPr>
          <a:xfrm>
            <a:off x="963613" y="134938"/>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6" name="Rectangle 12"/>
          <p:cNvSpPr>
            <a:spLocks noGrp="1"/>
          </p:cNvSpPr>
          <p:nvPr>
            <p:ph type="body"/>
          </p:nvPr>
        </p:nvSpPr>
        <p:spPr>
          <a:xfrm>
            <a:off x="828675" y="1397000"/>
            <a:ext cx="8202613" cy="4775200"/>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229" name="Rectangle 13"/>
          <p:cNvSpPr>
            <a:spLocks noGrp="1" noChangeArrowheads="1"/>
          </p:cNvSpPr>
          <p:nvPr>
            <p:ph type="dt" sz="half" idx="2"/>
          </p:nvPr>
        </p:nvSpPr>
        <p:spPr bwMode="auto">
          <a:xfrm>
            <a:off x="0" y="6400800"/>
            <a:ext cx="1447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0" sz="1000" b="1" i="1">
                <a:solidFill>
                  <a:srgbClr val="009999"/>
                </a:solidFill>
                <a:latin typeface="Arial Narrow" panose="020B060602020203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
        <p:nvSpPr>
          <p:cNvPr id="9230" name="Rectangle 14"/>
          <p:cNvSpPr>
            <a:spLocks noGrp="1" noChangeArrowheads="1"/>
          </p:cNvSpPr>
          <p:nvPr>
            <p:ph type="ftr" sz="quarter" idx="3"/>
          </p:nvPr>
        </p:nvSpPr>
        <p:spPr bwMode="auto">
          <a:xfrm>
            <a:off x="1447800" y="6400800"/>
            <a:ext cx="61722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lnSpc>
                <a:spcPct val="110000"/>
              </a:lnSpc>
              <a:defRPr sz="1200" b="1" i="1" dirty="0" smtClean="0">
                <a:solidFill>
                  <a:srgbClr val="009999"/>
                </a:solidFill>
                <a:latin typeface="Arial Narrow" panose="020B0606020202030204" pitchFamily="34" charset="0"/>
              </a:defRPr>
            </a:lvl1pPr>
          </a:lstStyle>
          <a:p>
            <a:pPr marL="0" marR="0" lvl="0" indent="0" algn="ctr" defTabSz="914400" rtl="0" eaLnBrk="1" fontAlgn="base" latinLnBrk="0" hangingPunct="1">
              <a:lnSpc>
                <a:spcPct val="110000"/>
              </a:lnSpc>
              <a:spcBef>
                <a:spcPct val="0"/>
              </a:spcBef>
              <a:spcAft>
                <a:spcPct val="0"/>
              </a:spcAft>
              <a:buClrTx/>
              <a:buSzTx/>
              <a:buFontTx/>
              <a:buNone/>
              <a:defRPr/>
            </a:pPr>
            <a:r>
              <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rPr>
              <a:t>School of Computer Science , BUPT</a:t>
            </a:r>
            <a:endParaRPr kumimoji="1" lang="en-US" altLang="zh-CN" sz="1200" b="1" i="1" u="none" strike="noStrike" kern="1200" cap="none" spc="0" normalizeH="0" baseline="0" noProof="0">
              <a:ln>
                <a:noFill/>
              </a:ln>
              <a:solidFill>
                <a:srgbClr val="009999"/>
              </a:solidFill>
              <a:effectLst/>
              <a:uLnTx/>
              <a:uFillTx/>
              <a:latin typeface="Arial Narrow" panose="020B0606020202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Copperplate Gothic Light" panose="020E05070202060204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Copperplate Gothic Light" panose="020E05070202060204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Copperplate Gothic Light" panose="020E05070202060204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Copperplate Gothic Light" panose="020E05070202060204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Copperplate Gothic Light" panose="020E05070202060204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Copperplate Gothic Light" panose="020E05070202060204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Copperplate Gothic Light" panose="020E05070202060204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Copperplate Gothic Light" panose="020E05070202060204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1" Type="http://schemas.openxmlformats.org/officeDocument/2006/relationships/slideLayout" Target="../slideLayouts/slideLayout7.xml"/><Relationship Id="rId20" Type="http://schemas.openxmlformats.org/officeDocument/2006/relationships/tags" Target="../tags/tag19.xml"/><Relationship Id="rId2" Type="http://schemas.openxmlformats.org/officeDocument/2006/relationships/tags" Target="../tags/tag3.xml"/><Relationship Id="rId19" Type="http://schemas.openxmlformats.org/officeDocument/2006/relationships/image" Target="../media/image10.png"/><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image" Target="../media/image9.png"/><Relationship Id="rId10" Type="http://schemas.openxmlformats.org/officeDocument/2006/relationships/tags" Target="../tags/tag11.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1" Type="http://schemas.openxmlformats.org/officeDocument/2006/relationships/slideLayout" Target="../slideLayouts/slideLayout7.xml"/><Relationship Id="rId20" Type="http://schemas.openxmlformats.org/officeDocument/2006/relationships/tags" Target="../tags/tag37.xml"/><Relationship Id="rId2" Type="http://schemas.openxmlformats.org/officeDocument/2006/relationships/tags" Target="../tags/tag21.xml"/><Relationship Id="rId19" Type="http://schemas.openxmlformats.org/officeDocument/2006/relationships/image" Target="../media/image10.png"/><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image" Target="../media/image9.png"/><Relationship Id="rId10" Type="http://schemas.openxmlformats.org/officeDocument/2006/relationships/tags" Target="../tags/tag29.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2" Type="http://schemas.openxmlformats.org/officeDocument/2006/relationships/notesSlide" Target="../notesSlides/notesSlide4.xml"/><Relationship Id="rId21" Type="http://schemas.openxmlformats.org/officeDocument/2006/relationships/slideLayout" Target="../slideLayouts/slideLayout7.xml"/><Relationship Id="rId20" Type="http://schemas.openxmlformats.org/officeDocument/2006/relationships/tags" Target="../tags/tag55.xml"/><Relationship Id="rId2" Type="http://schemas.openxmlformats.org/officeDocument/2006/relationships/tags" Target="../tags/tag39.xml"/><Relationship Id="rId19" Type="http://schemas.openxmlformats.org/officeDocument/2006/relationships/image" Target="../media/image10.png"/><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image" Target="../media/image11.png"/><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tags" Target="../tags/tag3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2" Type="http://schemas.openxmlformats.org/officeDocument/2006/relationships/notesSlide" Target="../notesSlides/notesSlide5.xml"/><Relationship Id="rId21" Type="http://schemas.openxmlformats.org/officeDocument/2006/relationships/slideLayout" Target="../slideLayouts/slideLayout7.xml"/><Relationship Id="rId20" Type="http://schemas.openxmlformats.org/officeDocument/2006/relationships/tags" Target="../tags/tag73.xml"/><Relationship Id="rId2" Type="http://schemas.openxmlformats.org/officeDocument/2006/relationships/tags" Target="../tags/tag57.xml"/><Relationship Id="rId19" Type="http://schemas.openxmlformats.org/officeDocument/2006/relationships/image" Target="../media/image10.png"/><Relationship Id="rId18" Type="http://schemas.openxmlformats.org/officeDocument/2006/relationships/tags" Target="../tags/tag72.xml"/><Relationship Id="rId17" Type="http://schemas.openxmlformats.org/officeDocument/2006/relationships/tags" Target="../tags/tag71.xml"/><Relationship Id="rId16" Type="http://schemas.openxmlformats.org/officeDocument/2006/relationships/tags" Target="../tags/tag70.xml"/><Relationship Id="rId15" Type="http://schemas.openxmlformats.org/officeDocument/2006/relationships/tags" Target="../tags/tag69.xml"/><Relationship Id="rId14" Type="http://schemas.openxmlformats.org/officeDocument/2006/relationships/tags" Target="../tags/tag68.xml"/><Relationship Id="rId13" Type="http://schemas.openxmlformats.org/officeDocument/2006/relationships/image" Target="../media/image11.png"/><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tags" Target="../tags/tag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4098" name="Rectangle 2"/>
          <p:cNvSpPr>
            <a:spLocks noGrp="1"/>
          </p:cNvSpPr>
          <p:nvPr>
            <p:ph type="title"/>
          </p:nvPr>
        </p:nvSpPr>
        <p:spPr>
          <a:xfrm>
            <a:off x="971550" y="44450"/>
            <a:ext cx="7821613" cy="1143000"/>
          </a:xfrm>
          <a:ln/>
        </p:spPr>
        <p:txBody>
          <a:bodyPr vert="horz" wrap="square" lIns="91440" tIns="45720" rIns="91440" bIns="45720" anchor="b" anchorCtr="0"/>
          <a:p>
            <a:pPr eaLnBrk="1" hangingPunct="1"/>
            <a:r>
              <a:rPr lang="en-US" altLang="zh-CN" dirty="0"/>
              <a:t>§10.4: Connectivity</a:t>
            </a:r>
            <a:endParaRPr lang="en-US" altLang="zh-CN" dirty="0"/>
          </a:p>
        </p:txBody>
      </p:sp>
      <p:sp>
        <p:nvSpPr>
          <p:cNvPr id="4099" name="Rectangle 3"/>
          <p:cNvSpPr>
            <a:spLocks noGrp="1"/>
          </p:cNvSpPr>
          <p:nvPr>
            <p:ph idx="1"/>
          </p:nvPr>
        </p:nvSpPr>
        <p:spPr>
          <a:xfrm>
            <a:off x="809625" y="1371600"/>
            <a:ext cx="7983538" cy="4114800"/>
          </a:xfrm>
          <a:ln/>
        </p:spPr>
        <p:txBody>
          <a:bodyPr vert="horz" wrap="square" lIns="91440" tIns="45720" rIns="91440" bIns="45720" anchor="t" anchorCtr="0"/>
          <a:p>
            <a:pPr eaLnBrk="1" hangingPunct="1"/>
            <a:r>
              <a:rPr lang="en-US" altLang="zh-CN" dirty="0"/>
              <a:t>In an undirected graph, a </a:t>
            </a:r>
            <a:r>
              <a:rPr lang="en-US" altLang="zh-CN" i="1" dirty="0"/>
              <a:t>path of length n from u to v</a:t>
            </a:r>
            <a:r>
              <a:rPr lang="en-US" altLang="zh-CN" dirty="0"/>
              <a:t> is a sequence of adjacent edges going from vertex </a:t>
            </a:r>
            <a:r>
              <a:rPr lang="en-US" altLang="zh-CN" i="1" dirty="0"/>
              <a:t>u </a:t>
            </a:r>
            <a:r>
              <a:rPr lang="en-US" altLang="zh-CN" dirty="0"/>
              <a:t>to vertex </a:t>
            </a:r>
            <a:r>
              <a:rPr lang="en-US" altLang="zh-CN" i="1" dirty="0"/>
              <a:t>v</a:t>
            </a:r>
            <a:r>
              <a:rPr lang="en-US" altLang="zh-CN" dirty="0"/>
              <a:t>.</a:t>
            </a:r>
            <a:endParaRPr lang="en-US" altLang="zh-CN" dirty="0"/>
          </a:p>
          <a:p>
            <a:pPr eaLnBrk="1" hangingPunct="1"/>
            <a:r>
              <a:rPr lang="en-US" altLang="zh-CN" dirty="0"/>
              <a:t>A path is a </a:t>
            </a:r>
            <a:r>
              <a:rPr lang="en-US" altLang="zh-CN" i="1" dirty="0"/>
              <a:t>circuit</a:t>
            </a:r>
            <a:r>
              <a:rPr lang="en-US" altLang="zh-CN" dirty="0"/>
              <a:t> if </a:t>
            </a:r>
            <a:r>
              <a:rPr lang="en-US" altLang="zh-CN" i="1" dirty="0">
                <a:solidFill>
                  <a:srgbClr val="FF0000"/>
                </a:solidFill>
              </a:rPr>
              <a:t>u=v</a:t>
            </a:r>
            <a:r>
              <a:rPr lang="en-US" altLang="zh-CN" dirty="0"/>
              <a:t>.</a:t>
            </a:r>
            <a:endParaRPr lang="en-US" altLang="zh-CN" dirty="0"/>
          </a:p>
          <a:p>
            <a:pPr eaLnBrk="1" hangingPunct="1"/>
            <a:r>
              <a:rPr lang="en-US" altLang="zh-CN" dirty="0"/>
              <a:t>A path </a:t>
            </a:r>
            <a:r>
              <a:rPr lang="en-US" altLang="zh-CN" i="1" dirty="0"/>
              <a:t>pass through </a:t>
            </a:r>
            <a:r>
              <a:rPr lang="en-US" altLang="zh-CN" dirty="0"/>
              <a:t>the vertices</a:t>
            </a:r>
            <a:r>
              <a:rPr lang="en-US" altLang="zh-CN" i="1" dirty="0"/>
              <a:t> or </a:t>
            </a:r>
            <a:r>
              <a:rPr lang="en-US" altLang="zh-CN" dirty="0"/>
              <a:t> </a:t>
            </a:r>
            <a:r>
              <a:rPr lang="en-US" altLang="zh-CN" i="1" dirty="0"/>
              <a:t>traverses</a:t>
            </a:r>
            <a:r>
              <a:rPr lang="en-US" altLang="zh-CN" dirty="0"/>
              <a:t> the edges.</a:t>
            </a:r>
            <a:endParaRPr lang="en-US" altLang="zh-CN" dirty="0"/>
          </a:p>
          <a:p>
            <a:pPr eaLnBrk="1" hangingPunct="1"/>
            <a:r>
              <a:rPr lang="en-US" altLang="zh-CN" dirty="0"/>
              <a:t>A path is </a:t>
            </a:r>
            <a:r>
              <a:rPr lang="en-US" altLang="zh-CN" i="1" dirty="0"/>
              <a:t>simple</a:t>
            </a:r>
            <a:r>
              <a:rPr lang="en-US" altLang="zh-CN" dirty="0"/>
              <a:t> if it contains no edge more than once.</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Sz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14338" name="文本框 6"/>
          <p:cNvSpPr txBox="1"/>
          <p:nvPr>
            <p:custDataLst>
              <p:tags r:id="rId1"/>
            </p:custDataLst>
          </p:nvPr>
        </p:nvSpPr>
        <p:spPr>
          <a:xfrm>
            <a:off x="914400" y="260350"/>
            <a:ext cx="7315200" cy="1425575"/>
          </a:xfrm>
          <a:prstGeom prst="rect">
            <a:avLst/>
          </a:prstGeom>
          <a:noFill/>
          <a:ln w="9525">
            <a:noFill/>
          </a:ln>
        </p:spPr>
        <p:txBody>
          <a:bodyPr anchor="ctr" anchorCtr="0"/>
          <a:p>
            <a:pPr eaLnBrk="0" hangingPunct="0"/>
            <a:r>
              <a:rPr lang="en-US" altLang="zh-CN" sz="2800" dirty="0">
                <a:latin typeface="Tahoma" panose="020B0604030504040204" pitchFamily="34" charset="0"/>
                <a:ea typeface="宋体" panose="02010600030101010101" pitchFamily="2" charset="-122"/>
              </a:rPr>
              <a:t>Find the cut vertices in the graph G</a:t>
            </a:r>
            <a:r>
              <a:rPr lang="en-US" altLang="zh-CN" sz="2800" baseline="-25000" dirty="0">
                <a:latin typeface="Tahoma" panose="020B0604030504040204" pitchFamily="34" charset="0"/>
                <a:ea typeface="宋体" panose="02010600030101010101" pitchFamily="2" charset="-122"/>
              </a:rPr>
              <a:t>1</a:t>
            </a:r>
            <a:endParaRPr lang="en-US" altLang="zh-CN" sz="2800" baseline="-25000" dirty="0">
              <a:solidFill>
                <a:srgbClr val="000000"/>
              </a:solidFill>
              <a:latin typeface="Tahoma" panose="020B0604030504040204" pitchFamily="34" charset="0"/>
              <a:ea typeface="宋体" panose="02010600030101010101" pitchFamily="2" charset="-122"/>
              <a:sym typeface="微软雅黑" panose="020B0503020204020204" pitchFamily="34" charset="-122"/>
            </a:endParaRPr>
          </a:p>
        </p:txBody>
      </p:sp>
      <p:sp>
        <p:nvSpPr>
          <p:cNvPr id="14339" name="文本框 7"/>
          <p:cNvSpPr txBox="1"/>
          <p:nvPr>
            <p:custDataLst>
              <p:tags r:id="rId2"/>
            </p:custDataLst>
          </p:nvPr>
        </p:nvSpPr>
        <p:spPr>
          <a:xfrm>
            <a:off x="1708150" y="2205038"/>
            <a:ext cx="2071688"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0" name="文本框 8"/>
          <p:cNvSpPr txBox="1"/>
          <p:nvPr>
            <p:custDataLst>
              <p:tags r:id="rId3"/>
            </p:custDataLst>
          </p:nvPr>
        </p:nvSpPr>
        <p:spPr>
          <a:xfrm>
            <a:off x="1708150" y="2890838"/>
            <a:ext cx="2000250"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1" name="文本框 9"/>
          <p:cNvSpPr txBox="1"/>
          <p:nvPr>
            <p:custDataLst>
              <p:tags r:id="rId4"/>
            </p:custDataLst>
          </p:nvPr>
        </p:nvSpPr>
        <p:spPr>
          <a:xfrm>
            <a:off x="1708150" y="3576638"/>
            <a:ext cx="560388"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2" name="文本框 10"/>
          <p:cNvSpPr txBox="1"/>
          <p:nvPr>
            <p:custDataLst>
              <p:tags r:id="rId5"/>
            </p:custDataLst>
          </p:nvPr>
        </p:nvSpPr>
        <p:spPr>
          <a:xfrm>
            <a:off x="1708150" y="4262438"/>
            <a:ext cx="2000250"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3" name="矩形 11"/>
          <p:cNvSpPr>
            <a:spLocks noChangeAspect="1"/>
          </p:cNvSpPr>
          <p:nvPr>
            <p:custDataLst>
              <p:tags r:id="rId6"/>
            </p:custDataLst>
          </p:nvPr>
        </p:nvSpPr>
        <p:spPr>
          <a:xfrm>
            <a:off x="925513" y="2268538"/>
            <a:ext cx="51435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4" name="矩形 12"/>
          <p:cNvSpPr>
            <a:spLocks noChangeAspect="1"/>
          </p:cNvSpPr>
          <p:nvPr>
            <p:custDataLst>
              <p:tags r:id="rId7"/>
            </p:custDataLst>
          </p:nvPr>
        </p:nvSpPr>
        <p:spPr>
          <a:xfrm>
            <a:off x="925513" y="2954338"/>
            <a:ext cx="51435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5" name="矩形 13"/>
          <p:cNvSpPr>
            <a:spLocks noChangeAspect="1"/>
          </p:cNvSpPr>
          <p:nvPr>
            <p:custDataLst>
              <p:tags r:id="rId8"/>
            </p:custDataLst>
          </p:nvPr>
        </p:nvSpPr>
        <p:spPr>
          <a:xfrm>
            <a:off x="925513" y="3640138"/>
            <a:ext cx="51435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6" name="矩形 14"/>
          <p:cNvSpPr>
            <a:spLocks noChangeAspect="1"/>
          </p:cNvSpPr>
          <p:nvPr>
            <p:custDataLst>
              <p:tags r:id="rId9"/>
            </p:custDataLst>
          </p:nvPr>
        </p:nvSpPr>
        <p:spPr>
          <a:xfrm>
            <a:off x="925513" y="4325938"/>
            <a:ext cx="51435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47" name="矩形: 圆角 15"/>
          <p:cNvSpPr/>
          <p:nvPr>
            <p:custDataLst>
              <p:tags r:id="rId10"/>
            </p:custDataLst>
          </p:nvPr>
        </p:nvSpPr>
        <p:spPr>
          <a:xfrm>
            <a:off x="5580063" y="5445125"/>
            <a:ext cx="1543050" cy="411163"/>
          </a:xfrm>
          <a:prstGeom prst="roundRect">
            <a:avLst>
              <a:gd name="adj" fmla="val 16667"/>
            </a:avLst>
          </a:prstGeom>
          <a:solidFill>
            <a:srgbClr val="808080"/>
          </a:solidFill>
          <a:ln w="38100" cap="flat" cmpd="sng">
            <a:solidFill>
              <a:srgbClr val="000000"/>
            </a:solidFill>
            <a:prstDash val="solid"/>
            <a:miter/>
            <a:headEnd type="none" w="med" len="med"/>
            <a:tailEnd type="none" w="med" len="med"/>
          </a:ln>
        </p:spPr>
        <p:txBody>
          <a:bodyPr wrap="none" anchor="ctr" anchorCtr="1"/>
          <a:p>
            <a:pPr eaLnBrk="0" hangingPunct="0"/>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4348" name="图片 22"/>
          <p:cNvPicPr>
            <a:picLocks noChangeAspect="1"/>
          </p:cNvPicPr>
          <p:nvPr/>
        </p:nvPicPr>
        <p:blipFill>
          <a:blip r:embed="rId11"/>
          <a:stretch>
            <a:fillRect/>
          </a:stretch>
        </p:blipFill>
        <p:spPr>
          <a:xfrm>
            <a:off x="4908550" y="1795463"/>
            <a:ext cx="4343400" cy="2305050"/>
          </a:xfrm>
          <a:prstGeom prst="rect">
            <a:avLst/>
          </a:prstGeom>
          <a:noFill/>
          <a:ln w="9525">
            <a:noFill/>
          </a:ln>
        </p:spPr>
      </p:pic>
      <p:sp>
        <p:nvSpPr>
          <p:cNvPr id="14349" name="文本框 37"/>
          <p:cNvSpPr txBox="1"/>
          <p:nvPr>
            <p:custDataLst>
              <p:tags r:id="rId12"/>
            </p:custDataLst>
          </p:nvPr>
        </p:nvSpPr>
        <p:spPr>
          <a:xfrm>
            <a:off x="1757363" y="4948238"/>
            <a:ext cx="1085850"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0" name="矩形 38"/>
          <p:cNvSpPr>
            <a:spLocks noChangeAspect="1"/>
          </p:cNvSpPr>
          <p:nvPr>
            <p:custDataLst>
              <p:tags r:id="rId13"/>
            </p:custDataLst>
          </p:nvPr>
        </p:nvSpPr>
        <p:spPr>
          <a:xfrm>
            <a:off x="925513" y="5011738"/>
            <a:ext cx="51435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351" name="组合 20"/>
          <p:cNvGrpSpPr/>
          <p:nvPr/>
        </p:nvGrpSpPr>
        <p:grpSpPr>
          <a:xfrm>
            <a:off x="0" y="0"/>
            <a:ext cx="9144000" cy="635000"/>
            <a:chOff x="0" y="0"/>
            <a:chExt cx="9144000" cy="635000"/>
          </a:xfrm>
        </p:grpSpPr>
        <p:sp>
          <p:nvSpPr>
            <p:cNvPr id="14352" name="TitleBackground"/>
            <p:cNvSpPr/>
            <p:nvPr>
              <p:custDataLst>
                <p:tags r:id="rId14"/>
              </p:custDataLst>
            </p:nvPr>
          </p:nvSpPr>
          <p:spPr>
            <a:xfrm>
              <a:off x="0" y="0"/>
              <a:ext cx="9144000" cy="635000"/>
            </a:xfrm>
            <a:prstGeom prst="rect">
              <a:avLst/>
            </a:prstGeom>
            <a:solidFill>
              <a:srgbClr val="F6F7F8"/>
            </a:solidFill>
            <a:ln w="9525">
              <a:noFill/>
            </a:ln>
          </p:spPr>
          <p:txBody>
            <a:bodyPr wrap="none" anchor="t" anchorCtr="0"/>
            <a:p>
              <a:pPr eaLnBrk="0" hangingPunct="0"/>
              <a:endParaRPr lang="zh-CN" altLang="en-US" dirty="0">
                <a:latin typeface="Tahoma" panose="020B0604030504040204" pitchFamily="34" charset="0"/>
                <a:ea typeface="宋体" panose="02010600030101010101" pitchFamily="2" charset="-122"/>
              </a:endParaRPr>
            </a:p>
          </p:txBody>
        </p:sp>
        <p:sp>
          <p:nvSpPr>
            <p:cNvPr id="14353" name="ColorBlock"/>
            <p:cNvSpPr/>
            <p:nvPr>
              <p:custDataLst>
                <p:tags r:id="rId15"/>
              </p:custDataLst>
            </p:nvPr>
          </p:nvSpPr>
          <p:spPr>
            <a:xfrm>
              <a:off x="0" y="0"/>
              <a:ext cx="190500" cy="635000"/>
            </a:xfrm>
            <a:prstGeom prst="rect">
              <a:avLst/>
            </a:prstGeom>
            <a:solidFill>
              <a:srgbClr val="639EF4"/>
            </a:solidFill>
            <a:ln w="9525">
              <a:noFill/>
            </a:ln>
          </p:spPr>
          <p:txBody>
            <a:bodyPr wrap="none" anchor="t" anchorCtr="0"/>
            <a:p>
              <a:pPr eaLnBrk="0" hangingPunct="0"/>
              <a:endParaRPr lang="zh-CN" altLang="en-US" dirty="0">
                <a:latin typeface="Tahoma" panose="020B0604030504040204" pitchFamily="34" charset="0"/>
                <a:ea typeface="宋体" panose="02010600030101010101" pitchFamily="2" charset="-122"/>
              </a:endParaRPr>
            </a:p>
          </p:txBody>
        </p:sp>
        <p:sp>
          <p:nvSpPr>
            <p:cNvPr id="14354" name="TypeText"/>
            <p:cNvSpPr txBox="1"/>
            <p:nvPr>
              <p:custDataLst>
                <p:tags r:id="rId16"/>
              </p:custDataLst>
            </p:nvPr>
          </p:nvSpPr>
          <p:spPr>
            <a:xfrm>
              <a:off x="254000" y="0"/>
              <a:ext cx="1905000" cy="635000"/>
            </a:xfrm>
            <a:prstGeom prst="rect">
              <a:avLst/>
            </a:prstGeom>
            <a:noFill/>
            <a:ln w="9525">
              <a:noFill/>
            </a:ln>
          </p:spPr>
          <p:txBody>
            <a:bodyPr wrap="none" anchor="ctr" anchorCtr="0"/>
            <a:p>
              <a:pPr eaLnBrk="0" hangingPunct="0"/>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355" name="TipText"/>
            <p:cNvSpPr txBox="1"/>
            <p:nvPr>
              <p:custDataLst>
                <p:tags r:id="rId17"/>
              </p:custDataLst>
            </p:nvPr>
          </p:nvSpPr>
          <p:spPr>
            <a:xfrm>
              <a:off x="1681480" y="109220"/>
              <a:ext cx="2286000" cy="508000"/>
            </a:xfrm>
            <a:prstGeom prst="rect">
              <a:avLst/>
            </a:prstGeom>
            <a:noFill/>
            <a:ln w="9525">
              <a:noFill/>
            </a:ln>
          </p:spPr>
          <p:txBody>
            <a:bodyPr wrap="none" anchor="ctr" anchorCtr="0"/>
            <a:p>
              <a:pPr eaLnBrk="0" hangingPunct="0"/>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4356" name="图片 5"/>
          <p:cNvPicPr/>
          <p:nvPr>
            <p:custDataLst>
              <p:tags r:id="rId18"/>
            </p:custDataLst>
          </p:nvPr>
        </p:nvPicPr>
        <p:blipFill>
          <a:blip r:embed="rId19"/>
          <a:stretch>
            <a:fillRect/>
          </a:stretch>
        </p:blipFill>
        <p:spPr>
          <a:xfrm>
            <a:off x="7594600" y="63500"/>
            <a:ext cx="1422400" cy="508000"/>
          </a:xfrm>
          <a:prstGeom prst="rect">
            <a:avLst/>
          </a:prstGeom>
          <a:noFill/>
          <a:ln w="9525">
            <a:noFill/>
          </a:ln>
        </p:spPr>
      </p:pic>
    </p:spTree>
    <p:custDataLst>
      <p:tags r:id="rId20"/>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Sz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15362" name="文本框 6"/>
          <p:cNvSpPr txBox="1"/>
          <p:nvPr>
            <p:custDataLst>
              <p:tags r:id="rId1"/>
            </p:custDataLst>
          </p:nvPr>
        </p:nvSpPr>
        <p:spPr>
          <a:xfrm>
            <a:off x="914400" y="260350"/>
            <a:ext cx="7315200" cy="1425575"/>
          </a:xfrm>
          <a:prstGeom prst="rect">
            <a:avLst/>
          </a:prstGeom>
          <a:noFill/>
          <a:ln w="9525">
            <a:noFill/>
          </a:ln>
        </p:spPr>
        <p:txBody>
          <a:bodyPr anchor="ctr" anchorCtr="0"/>
          <a:p>
            <a:pPr eaLnBrk="0" hangingPunct="0"/>
            <a:r>
              <a:rPr lang="en-US" altLang="zh-CN" sz="2800" dirty="0">
                <a:latin typeface="Tahoma" panose="020B0604030504040204" pitchFamily="34" charset="0"/>
                <a:ea typeface="宋体" panose="02010600030101010101" pitchFamily="2" charset="-122"/>
              </a:rPr>
              <a:t>Find the cut edges in the graph G</a:t>
            </a:r>
            <a:r>
              <a:rPr lang="en-US" altLang="zh-CN" sz="2800" baseline="-25000" dirty="0">
                <a:latin typeface="Tahoma" panose="020B0604030504040204" pitchFamily="34" charset="0"/>
                <a:ea typeface="宋体" panose="02010600030101010101" pitchFamily="2" charset="-122"/>
              </a:rPr>
              <a:t>1</a:t>
            </a:r>
            <a:endParaRPr lang="en-US" altLang="zh-CN" sz="2800" baseline="-25000" dirty="0">
              <a:solidFill>
                <a:srgbClr val="000000"/>
              </a:solidFill>
              <a:latin typeface="Tahoma" panose="020B0604030504040204" pitchFamily="34" charset="0"/>
              <a:ea typeface="宋体" panose="02010600030101010101" pitchFamily="2" charset="-122"/>
              <a:sym typeface="微软雅黑" panose="020B0503020204020204" pitchFamily="34" charset="-122"/>
            </a:endParaRPr>
          </a:p>
        </p:txBody>
      </p:sp>
      <p:sp>
        <p:nvSpPr>
          <p:cNvPr id="15363" name="文本框 7"/>
          <p:cNvSpPr txBox="1"/>
          <p:nvPr>
            <p:custDataLst>
              <p:tags r:id="rId2"/>
            </p:custDataLst>
          </p:nvPr>
        </p:nvSpPr>
        <p:spPr>
          <a:xfrm>
            <a:off x="1708150" y="2205038"/>
            <a:ext cx="2071688"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4" name="文本框 8"/>
          <p:cNvSpPr txBox="1"/>
          <p:nvPr>
            <p:custDataLst>
              <p:tags r:id="rId3"/>
            </p:custDataLst>
          </p:nvPr>
        </p:nvSpPr>
        <p:spPr>
          <a:xfrm>
            <a:off x="1708150" y="2890838"/>
            <a:ext cx="2000250"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b,d</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5" name="文本框 9"/>
          <p:cNvSpPr txBox="1"/>
          <p:nvPr>
            <p:custDataLst>
              <p:tags r:id="rId4"/>
            </p:custDataLst>
          </p:nvPr>
        </p:nvSpPr>
        <p:spPr>
          <a:xfrm>
            <a:off x="1708150" y="3576638"/>
            <a:ext cx="776288"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c,e</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6" name="文本框 10"/>
          <p:cNvSpPr txBox="1"/>
          <p:nvPr>
            <p:custDataLst>
              <p:tags r:id="rId5"/>
            </p:custDataLst>
          </p:nvPr>
        </p:nvSpPr>
        <p:spPr>
          <a:xfrm>
            <a:off x="1708150" y="4262438"/>
            <a:ext cx="2000250"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f,e</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7" name="矩形 11"/>
          <p:cNvSpPr>
            <a:spLocks noChangeAspect="1"/>
          </p:cNvSpPr>
          <p:nvPr>
            <p:custDataLst>
              <p:tags r:id="rId6"/>
            </p:custDataLst>
          </p:nvPr>
        </p:nvSpPr>
        <p:spPr>
          <a:xfrm>
            <a:off x="925513" y="2268538"/>
            <a:ext cx="51435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8" name="矩形 12"/>
          <p:cNvSpPr>
            <a:spLocks noChangeAspect="1"/>
          </p:cNvSpPr>
          <p:nvPr>
            <p:custDataLst>
              <p:tags r:id="rId7"/>
            </p:custDataLst>
          </p:nvPr>
        </p:nvSpPr>
        <p:spPr>
          <a:xfrm>
            <a:off x="925513" y="2954338"/>
            <a:ext cx="51435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69" name="矩形 13"/>
          <p:cNvSpPr>
            <a:spLocks noChangeAspect="1"/>
          </p:cNvSpPr>
          <p:nvPr>
            <p:custDataLst>
              <p:tags r:id="rId8"/>
            </p:custDataLst>
          </p:nvPr>
        </p:nvSpPr>
        <p:spPr>
          <a:xfrm>
            <a:off x="925513" y="3640138"/>
            <a:ext cx="51435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70" name="矩形 14"/>
          <p:cNvSpPr>
            <a:spLocks noChangeAspect="1"/>
          </p:cNvSpPr>
          <p:nvPr>
            <p:custDataLst>
              <p:tags r:id="rId9"/>
            </p:custDataLst>
          </p:nvPr>
        </p:nvSpPr>
        <p:spPr>
          <a:xfrm>
            <a:off x="925513" y="4325938"/>
            <a:ext cx="51435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71" name="矩形: 圆角 15"/>
          <p:cNvSpPr/>
          <p:nvPr>
            <p:custDataLst>
              <p:tags r:id="rId10"/>
            </p:custDataLst>
          </p:nvPr>
        </p:nvSpPr>
        <p:spPr>
          <a:xfrm>
            <a:off x="5580063" y="5445125"/>
            <a:ext cx="1543050" cy="411163"/>
          </a:xfrm>
          <a:prstGeom prst="roundRect">
            <a:avLst>
              <a:gd name="adj" fmla="val 16667"/>
            </a:avLst>
          </a:prstGeom>
          <a:solidFill>
            <a:srgbClr val="808080"/>
          </a:solidFill>
          <a:ln w="38100" cap="flat" cmpd="sng">
            <a:solidFill>
              <a:srgbClr val="000000"/>
            </a:solidFill>
            <a:prstDash val="solid"/>
            <a:miter/>
            <a:headEnd type="none" w="med" len="med"/>
            <a:tailEnd type="none" w="med" len="med"/>
          </a:ln>
        </p:spPr>
        <p:txBody>
          <a:bodyPr wrap="none" anchor="ctr" anchorCtr="1"/>
          <a:p>
            <a:pPr eaLnBrk="0" hangingPunct="0"/>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372" name="图片 22"/>
          <p:cNvPicPr>
            <a:picLocks noChangeAspect="1"/>
          </p:cNvPicPr>
          <p:nvPr/>
        </p:nvPicPr>
        <p:blipFill>
          <a:blip r:embed="rId11"/>
          <a:stretch>
            <a:fillRect/>
          </a:stretch>
        </p:blipFill>
        <p:spPr>
          <a:xfrm>
            <a:off x="4908550" y="1795463"/>
            <a:ext cx="4343400" cy="2305050"/>
          </a:xfrm>
          <a:prstGeom prst="rect">
            <a:avLst/>
          </a:prstGeom>
          <a:noFill/>
          <a:ln w="9525">
            <a:noFill/>
          </a:ln>
        </p:spPr>
      </p:pic>
      <p:sp>
        <p:nvSpPr>
          <p:cNvPr id="15373" name="文本框 37"/>
          <p:cNvSpPr txBox="1"/>
          <p:nvPr>
            <p:custDataLst>
              <p:tags r:id="rId12"/>
            </p:custDataLst>
          </p:nvPr>
        </p:nvSpPr>
        <p:spPr>
          <a:xfrm>
            <a:off x="1692275" y="4948238"/>
            <a:ext cx="1085850"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e,h</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74" name="矩形 38"/>
          <p:cNvSpPr>
            <a:spLocks noChangeAspect="1"/>
          </p:cNvSpPr>
          <p:nvPr>
            <p:custDataLst>
              <p:tags r:id="rId13"/>
            </p:custDataLst>
          </p:nvPr>
        </p:nvSpPr>
        <p:spPr>
          <a:xfrm>
            <a:off x="925513" y="5011738"/>
            <a:ext cx="51435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5375" name="组合 20"/>
          <p:cNvGrpSpPr/>
          <p:nvPr/>
        </p:nvGrpSpPr>
        <p:grpSpPr>
          <a:xfrm>
            <a:off x="0" y="0"/>
            <a:ext cx="9144000" cy="635000"/>
            <a:chOff x="0" y="0"/>
            <a:chExt cx="9144000" cy="635000"/>
          </a:xfrm>
        </p:grpSpPr>
        <p:sp>
          <p:nvSpPr>
            <p:cNvPr id="15376" name="TitleBackground"/>
            <p:cNvSpPr/>
            <p:nvPr>
              <p:custDataLst>
                <p:tags r:id="rId14"/>
              </p:custDataLst>
            </p:nvPr>
          </p:nvSpPr>
          <p:spPr>
            <a:xfrm>
              <a:off x="0" y="0"/>
              <a:ext cx="9144000" cy="635000"/>
            </a:xfrm>
            <a:prstGeom prst="rect">
              <a:avLst/>
            </a:prstGeom>
            <a:solidFill>
              <a:srgbClr val="F6F7F8"/>
            </a:solidFill>
            <a:ln w="9525">
              <a:noFill/>
            </a:ln>
          </p:spPr>
          <p:txBody>
            <a:bodyPr wrap="none" anchor="t" anchorCtr="0"/>
            <a:p>
              <a:pPr eaLnBrk="0" hangingPunct="0"/>
              <a:endParaRPr lang="zh-CN" altLang="en-US" dirty="0">
                <a:latin typeface="Tahoma" panose="020B0604030504040204" pitchFamily="34" charset="0"/>
                <a:ea typeface="宋体" panose="02010600030101010101" pitchFamily="2" charset="-122"/>
              </a:endParaRPr>
            </a:p>
          </p:txBody>
        </p:sp>
        <p:sp>
          <p:nvSpPr>
            <p:cNvPr id="15377" name="ColorBlock"/>
            <p:cNvSpPr/>
            <p:nvPr>
              <p:custDataLst>
                <p:tags r:id="rId15"/>
              </p:custDataLst>
            </p:nvPr>
          </p:nvSpPr>
          <p:spPr>
            <a:xfrm>
              <a:off x="0" y="0"/>
              <a:ext cx="190500" cy="635000"/>
            </a:xfrm>
            <a:prstGeom prst="rect">
              <a:avLst/>
            </a:prstGeom>
            <a:solidFill>
              <a:srgbClr val="639EF4"/>
            </a:solidFill>
            <a:ln w="9525">
              <a:noFill/>
            </a:ln>
          </p:spPr>
          <p:txBody>
            <a:bodyPr wrap="none" anchor="t" anchorCtr="0"/>
            <a:p>
              <a:pPr eaLnBrk="0" hangingPunct="0"/>
              <a:endParaRPr lang="zh-CN" altLang="en-US" dirty="0">
                <a:latin typeface="Tahoma" panose="020B0604030504040204" pitchFamily="34" charset="0"/>
                <a:ea typeface="宋体" panose="02010600030101010101" pitchFamily="2" charset="-122"/>
              </a:endParaRPr>
            </a:p>
          </p:txBody>
        </p:sp>
        <p:sp>
          <p:nvSpPr>
            <p:cNvPr id="15378" name="TypeText"/>
            <p:cNvSpPr txBox="1"/>
            <p:nvPr>
              <p:custDataLst>
                <p:tags r:id="rId16"/>
              </p:custDataLst>
            </p:nvPr>
          </p:nvSpPr>
          <p:spPr>
            <a:xfrm>
              <a:off x="254000" y="0"/>
              <a:ext cx="1905000" cy="635000"/>
            </a:xfrm>
            <a:prstGeom prst="rect">
              <a:avLst/>
            </a:prstGeom>
            <a:noFill/>
            <a:ln w="9525">
              <a:noFill/>
            </a:ln>
          </p:spPr>
          <p:txBody>
            <a:bodyPr wrap="none" anchor="ctr" anchorCtr="0"/>
            <a:p>
              <a:pPr eaLnBrk="0" hangingPunct="0"/>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79" name="TipText"/>
            <p:cNvSpPr txBox="1"/>
            <p:nvPr>
              <p:custDataLst>
                <p:tags r:id="rId17"/>
              </p:custDataLst>
            </p:nvPr>
          </p:nvSpPr>
          <p:spPr>
            <a:xfrm>
              <a:off x="1681480" y="109220"/>
              <a:ext cx="2286000" cy="508000"/>
            </a:xfrm>
            <a:prstGeom prst="rect">
              <a:avLst/>
            </a:prstGeom>
            <a:noFill/>
            <a:ln w="9525">
              <a:noFill/>
            </a:ln>
          </p:spPr>
          <p:txBody>
            <a:bodyPr wrap="none" anchor="ctr" anchorCtr="0"/>
            <a:p>
              <a:pPr eaLnBrk="0" hangingPunct="0"/>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5380" name="图片 5"/>
          <p:cNvPicPr/>
          <p:nvPr>
            <p:custDataLst>
              <p:tags r:id="rId18"/>
            </p:custDataLst>
          </p:nvPr>
        </p:nvPicPr>
        <p:blipFill>
          <a:blip r:embed="rId19"/>
          <a:stretch>
            <a:fillRect/>
          </a:stretch>
        </p:blipFill>
        <p:spPr>
          <a:xfrm>
            <a:off x="7594600" y="63500"/>
            <a:ext cx="1422400" cy="508000"/>
          </a:xfrm>
          <a:prstGeom prst="rect">
            <a:avLst/>
          </a:prstGeom>
          <a:noFill/>
          <a:ln w="9525">
            <a:noFill/>
          </a:ln>
        </p:spPr>
      </p:pic>
    </p:spTree>
    <p:custDataLst>
      <p:tags r:id="rId20"/>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ln/>
        </p:spPr>
        <p:txBody>
          <a:bodyPr vert="horz" wrap="square" lIns="91440" tIns="45720" rIns="91440" bIns="45720" anchor="b" anchorCtr="0"/>
          <a:p>
            <a:r>
              <a:rPr lang="en-US" altLang="zh-CN" dirty="0"/>
              <a:t>Vertex Connectivity</a:t>
            </a:r>
            <a:endParaRPr lang="zh-CN" altLang="en-US" dirty="0"/>
          </a:p>
        </p:txBody>
      </p:sp>
      <p:sp>
        <p:nvSpPr>
          <p:cNvPr id="16386" name="内容占位符 2"/>
          <p:cNvSpPr>
            <a:spLocks noGrp="1"/>
          </p:cNvSpPr>
          <p:nvPr>
            <p:ph idx="1"/>
          </p:nvPr>
        </p:nvSpPr>
        <p:spPr>
          <a:xfrm>
            <a:off x="433705" y="1417955"/>
            <a:ext cx="8658225" cy="4114800"/>
          </a:xfrm>
          <a:ln/>
        </p:spPr>
        <p:txBody>
          <a:bodyPr vert="horz" wrap="square" lIns="91440" tIns="45720" rIns="91440" bIns="45720" anchor="t" anchorCtr="0"/>
          <a:p>
            <a:pPr lvl="1"/>
            <a:r>
              <a:rPr lang="en-US" altLang="zh-CN" sz="3600" dirty="0"/>
              <a:t>Nonseparable graphs</a:t>
            </a:r>
            <a:endParaRPr lang="en-US" altLang="zh-CN" sz="3600" dirty="0"/>
          </a:p>
          <a:p>
            <a:pPr lvl="2"/>
            <a:r>
              <a:rPr lang="en-US" altLang="zh-CN" sz="3200" dirty="0"/>
              <a:t>Connected graphs without cut vertices are called nonseparable graphs</a:t>
            </a:r>
            <a:endParaRPr lang="en-US" altLang="zh-CN" sz="3200" dirty="0"/>
          </a:p>
          <a:p>
            <a:pPr lvl="1"/>
            <a:r>
              <a:rPr lang="en-US" altLang="zh-CN" sz="3600" dirty="0"/>
              <a:t>Vertex cut </a:t>
            </a:r>
            <a:endParaRPr lang="en-US" altLang="zh-CN" sz="3600" dirty="0"/>
          </a:p>
          <a:p>
            <a:pPr lvl="2"/>
            <a:r>
              <a:rPr lang="en-US" altLang="zh-CN" sz="3200" dirty="0"/>
              <a:t>A subset V′ of the vertex set V of G = (V, E) is a vertex cut, or separating set, if G − V′ is disconnected.</a:t>
            </a:r>
            <a:endParaRPr lang="en-US" altLang="zh-CN" sz="3200" dirty="0"/>
          </a:p>
        </p:txBody>
      </p:sp>
      <p:sp>
        <p:nvSpPr>
          <p:cNvPr id="16387"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		School of Computer Science , BUPT</a:t>
            </a:r>
            <a:endParaRPr lang="en-US" altLang="zh-CN" sz="1200" b="1" i="1" dirty="0">
              <a:solidFill>
                <a:srgbClr val="009999"/>
              </a:solidFill>
              <a:latin typeface="Arial Narrow" panose="020B0606020202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ln/>
        </p:spPr>
        <p:txBody>
          <a:bodyPr vert="horz" wrap="square" lIns="91440" tIns="45720" rIns="91440" bIns="45720" anchor="b" anchorCtr="0"/>
          <a:p>
            <a:r>
              <a:rPr lang="en-US" altLang="zh-CN" dirty="0"/>
              <a:t>Vertex Connectivity</a:t>
            </a:r>
            <a:endParaRPr lang="zh-CN" altLang="en-US" dirty="0"/>
          </a:p>
        </p:txBody>
      </p:sp>
      <p:sp>
        <p:nvSpPr>
          <p:cNvPr id="17410" name="内容占位符 2"/>
          <p:cNvSpPr>
            <a:spLocks noGrp="1"/>
          </p:cNvSpPr>
          <p:nvPr>
            <p:ph idx="1"/>
          </p:nvPr>
        </p:nvSpPr>
        <p:spPr>
          <a:xfrm>
            <a:off x="231775" y="1268095"/>
            <a:ext cx="8896350" cy="4114800"/>
          </a:xfrm>
          <a:ln/>
        </p:spPr>
        <p:txBody>
          <a:bodyPr vert="horz" wrap="square" lIns="91440" tIns="45720" rIns="91440" bIns="45720" anchor="t" anchorCtr="0"/>
          <a:p>
            <a:pPr lvl="1"/>
            <a:r>
              <a:rPr lang="en-US" altLang="zh-CN" sz="3200" dirty="0"/>
              <a:t>Vertex connectivity</a:t>
            </a:r>
            <a:endParaRPr lang="en-US" altLang="zh-CN" sz="3200" dirty="0"/>
          </a:p>
          <a:p>
            <a:pPr lvl="2"/>
            <a:r>
              <a:rPr lang="en-US" altLang="zh-CN" sz="2800" dirty="0"/>
              <a:t>We define the </a:t>
            </a:r>
            <a:r>
              <a:rPr lang="en-US" altLang="zh-CN" sz="2800" b="1" dirty="0"/>
              <a:t>vertex connectivity </a:t>
            </a:r>
            <a:r>
              <a:rPr lang="en-US" altLang="zh-CN" sz="2800" dirty="0"/>
              <a:t>of a noncomplete graph </a:t>
            </a:r>
            <a:r>
              <a:rPr lang="en-US" altLang="zh-CN" sz="2800" i="1" dirty="0"/>
              <a:t>G</a:t>
            </a:r>
            <a:r>
              <a:rPr lang="en-US" altLang="zh-CN" sz="2800" dirty="0"/>
              <a:t>, denoted by </a:t>
            </a:r>
            <a:r>
              <a:rPr lang="zh-CN" altLang="en-US" sz="2800" i="1" dirty="0"/>
              <a:t>𝜅</a:t>
            </a:r>
            <a:r>
              <a:rPr lang="en-US" altLang="zh-CN" sz="2800" dirty="0"/>
              <a:t>(</a:t>
            </a:r>
            <a:r>
              <a:rPr lang="en-US" altLang="zh-CN" sz="2800" i="1" dirty="0"/>
              <a:t>G</a:t>
            </a:r>
            <a:r>
              <a:rPr lang="en-US" altLang="zh-CN" sz="2800" dirty="0"/>
              <a:t>), as the minimum number of vertices in a vertex cut.</a:t>
            </a:r>
            <a:endParaRPr lang="en-US" altLang="zh-CN" sz="2800" dirty="0"/>
          </a:p>
          <a:p>
            <a:pPr lvl="2"/>
            <a:r>
              <a:rPr lang="en-US" altLang="zh-CN" sz="2800" dirty="0"/>
              <a:t>0 ≤ </a:t>
            </a:r>
            <a:r>
              <a:rPr lang="zh-CN" altLang="en-US" sz="2800" dirty="0"/>
              <a:t>𝜅</a:t>
            </a:r>
            <a:r>
              <a:rPr lang="en-US" altLang="zh-CN" sz="2800" dirty="0"/>
              <a:t>(G) ≤ n − 1 if G has n vertices</a:t>
            </a:r>
            <a:endParaRPr lang="en-US" altLang="zh-CN" sz="2800" dirty="0"/>
          </a:p>
          <a:p>
            <a:pPr lvl="2"/>
            <a:r>
              <a:rPr lang="zh-CN" altLang="en-US" sz="2800" dirty="0"/>
              <a:t>𝜅</a:t>
            </a:r>
            <a:r>
              <a:rPr lang="en-US" altLang="zh-CN" sz="2800" dirty="0"/>
              <a:t>(K</a:t>
            </a:r>
            <a:r>
              <a:rPr lang="en-US" altLang="zh-CN" sz="2800" baseline="-25000" dirty="0"/>
              <a:t>n</a:t>
            </a:r>
            <a:r>
              <a:rPr lang="en-US" altLang="zh-CN" sz="2800" dirty="0"/>
              <a:t>) = n − 1</a:t>
            </a:r>
            <a:endParaRPr lang="en-US" altLang="zh-CN" sz="2800" dirty="0"/>
          </a:p>
          <a:p>
            <a:pPr lvl="2"/>
            <a:r>
              <a:rPr lang="zh-CN" altLang="en-US" sz="2800" dirty="0"/>
              <a:t>𝜅</a:t>
            </a:r>
            <a:r>
              <a:rPr lang="en-US" altLang="zh-CN" sz="2800" dirty="0"/>
              <a:t>(G) = 0 if and only if G is disconnected or G = K</a:t>
            </a:r>
            <a:r>
              <a:rPr lang="en-US" altLang="zh-CN" sz="2800" baseline="-25000" dirty="0"/>
              <a:t>1</a:t>
            </a:r>
            <a:endParaRPr lang="en-US" altLang="zh-CN" sz="2800" baseline="-25000" dirty="0"/>
          </a:p>
          <a:p>
            <a:pPr lvl="1"/>
            <a:r>
              <a:rPr lang="en-US" altLang="zh-CN" sz="3200" dirty="0"/>
              <a:t>A graph is k-connected (or k-vertex-connected), if </a:t>
            </a:r>
            <a:r>
              <a:rPr lang="zh-CN" altLang="en-US" sz="3200" dirty="0"/>
              <a:t>𝜅</a:t>
            </a:r>
            <a:r>
              <a:rPr lang="en-US" altLang="zh-CN" sz="3200" dirty="0"/>
              <a:t>(G) ≥ k. </a:t>
            </a:r>
            <a:endParaRPr lang="en-US" altLang="zh-CN" sz="3200" dirty="0"/>
          </a:p>
          <a:p>
            <a:pPr lvl="2"/>
            <a:r>
              <a:rPr lang="en-US" altLang="zh-CN" sz="2800" dirty="0"/>
              <a:t>Note that if G is a k-connected graph, then G is a j-connected graph for all j with 0 ≤ j ≤ k.</a:t>
            </a:r>
            <a:endParaRPr lang="en-US" altLang="zh-CN" sz="2800" baseline="-25000" dirty="0"/>
          </a:p>
        </p:txBody>
      </p:sp>
      <p:sp>
        <p:nvSpPr>
          <p:cNvPr id="17411"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		School of Computer Science , BUPT</a:t>
            </a:r>
            <a:endParaRPr lang="en-US" altLang="zh-CN" sz="1200" b="1" i="1" dirty="0">
              <a:solidFill>
                <a:srgbClr val="009999"/>
              </a:solidFill>
              <a:latin typeface="Arial Narrow" panose="020B0606020202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Sz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18434" name="文本框 6"/>
          <p:cNvSpPr txBox="1"/>
          <p:nvPr>
            <p:custDataLst>
              <p:tags r:id="rId1"/>
            </p:custDataLst>
          </p:nvPr>
        </p:nvSpPr>
        <p:spPr>
          <a:xfrm>
            <a:off x="960438" y="550863"/>
            <a:ext cx="7315200" cy="1654175"/>
          </a:xfrm>
          <a:prstGeom prst="rect">
            <a:avLst/>
          </a:prstGeom>
          <a:noFill/>
          <a:ln w="9525">
            <a:noFill/>
          </a:ln>
        </p:spPr>
        <p:txBody>
          <a:bodyPr anchor="ctr" anchorCtr="0"/>
          <a:p>
            <a:pPr eaLnBrk="0" hangingPunct="0"/>
            <a:r>
              <a:rPr lang="en-US" altLang="zh-CN" sz="2800" dirty="0">
                <a:latin typeface="Tahoma" panose="020B0604030504040204" pitchFamily="34" charset="0"/>
                <a:ea typeface="宋体" panose="02010600030101010101" pitchFamily="2" charset="-122"/>
              </a:rPr>
              <a:t>Determine which graphs in Figure 4 have a vertex connectivity of 2.</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5" name="文本框 7"/>
          <p:cNvSpPr txBox="1"/>
          <p:nvPr>
            <p:custDataLst>
              <p:tags r:id="rId2"/>
            </p:custDataLst>
          </p:nvPr>
        </p:nvSpPr>
        <p:spPr>
          <a:xfrm>
            <a:off x="1828800" y="2349500"/>
            <a:ext cx="5695950" cy="642938"/>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6" name="文本框 8"/>
          <p:cNvSpPr txBox="1"/>
          <p:nvPr>
            <p:custDataLst>
              <p:tags r:id="rId3"/>
            </p:custDataLst>
          </p:nvPr>
        </p:nvSpPr>
        <p:spPr>
          <a:xfrm>
            <a:off x="1828800" y="3035300"/>
            <a:ext cx="5695950" cy="642938"/>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7" name="文本框 9"/>
          <p:cNvSpPr txBox="1"/>
          <p:nvPr>
            <p:custDataLst>
              <p:tags r:id="rId4"/>
            </p:custDataLst>
          </p:nvPr>
        </p:nvSpPr>
        <p:spPr>
          <a:xfrm>
            <a:off x="1828800" y="3721100"/>
            <a:ext cx="5695950" cy="642938"/>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8" name="文本框 10"/>
          <p:cNvSpPr txBox="1"/>
          <p:nvPr>
            <p:custDataLst>
              <p:tags r:id="rId5"/>
            </p:custDataLst>
          </p:nvPr>
        </p:nvSpPr>
        <p:spPr>
          <a:xfrm>
            <a:off x="1828800" y="4430713"/>
            <a:ext cx="5695950"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39" name="矩形 11"/>
          <p:cNvSpPr>
            <a:spLocks noChangeAspect="1"/>
          </p:cNvSpPr>
          <p:nvPr>
            <p:custDataLst>
              <p:tags r:id="rId6"/>
            </p:custDataLst>
          </p:nvPr>
        </p:nvSpPr>
        <p:spPr>
          <a:xfrm>
            <a:off x="1114425" y="2413000"/>
            <a:ext cx="45720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0" name="矩形 12"/>
          <p:cNvSpPr>
            <a:spLocks noChangeAspect="1"/>
          </p:cNvSpPr>
          <p:nvPr>
            <p:custDataLst>
              <p:tags r:id="rId7"/>
            </p:custDataLst>
          </p:nvPr>
        </p:nvSpPr>
        <p:spPr>
          <a:xfrm>
            <a:off x="1114425" y="3098800"/>
            <a:ext cx="45720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1" name="矩形 13"/>
          <p:cNvSpPr>
            <a:spLocks noChangeAspect="1"/>
          </p:cNvSpPr>
          <p:nvPr>
            <p:custDataLst>
              <p:tags r:id="rId8"/>
            </p:custDataLst>
          </p:nvPr>
        </p:nvSpPr>
        <p:spPr>
          <a:xfrm>
            <a:off x="1114425" y="3784600"/>
            <a:ext cx="45720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2" name="矩形 14"/>
          <p:cNvSpPr>
            <a:spLocks noChangeAspect="1"/>
          </p:cNvSpPr>
          <p:nvPr>
            <p:custDataLst>
              <p:tags r:id="rId9"/>
            </p:custDataLst>
          </p:nvPr>
        </p:nvSpPr>
        <p:spPr>
          <a:xfrm>
            <a:off x="1114425" y="4470400"/>
            <a:ext cx="45720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3" name="矩形: 圆角 15"/>
          <p:cNvSpPr/>
          <p:nvPr>
            <p:custDataLst>
              <p:tags r:id="rId10"/>
            </p:custDataLst>
          </p:nvPr>
        </p:nvSpPr>
        <p:spPr>
          <a:xfrm>
            <a:off x="6924675" y="6194425"/>
            <a:ext cx="1543050" cy="412750"/>
          </a:xfrm>
          <a:prstGeom prst="roundRect">
            <a:avLst>
              <a:gd name="adj" fmla="val 16667"/>
            </a:avLst>
          </a:prstGeom>
          <a:solidFill>
            <a:srgbClr val="808080"/>
          </a:solidFill>
          <a:ln w="38100" cap="flat" cmpd="sng">
            <a:solidFill>
              <a:srgbClr val="000000"/>
            </a:solidFill>
            <a:prstDash val="solid"/>
            <a:miter/>
            <a:headEnd type="none" w="med" len="med"/>
            <a:tailEnd type="none" w="med" len="med"/>
          </a:ln>
        </p:spPr>
        <p:txBody>
          <a:bodyPr wrap="none" anchor="ctr" anchorCtr="1"/>
          <a:p>
            <a:pPr eaLnBrk="0" hangingPunct="0"/>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4" name="文本框 22"/>
          <p:cNvSpPr txBox="1"/>
          <p:nvPr>
            <p:custDataLst>
              <p:tags r:id="rId11"/>
            </p:custDataLst>
          </p:nvPr>
        </p:nvSpPr>
        <p:spPr>
          <a:xfrm>
            <a:off x="1828800" y="5092700"/>
            <a:ext cx="6400800" cy="642938"/>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45" name="矩形 23"/>
          <p:cNvSpPr>
            <a:spLocks noChangeAspect="1"/>
          </p:cNvSpPr>
          <p:nvPr>
            <p:custDataLst>
              <p:tags r:id="rId12"/>
            </p:custDataLst>
          </p:nvPr>
        </p:nvSpPr>
        <p:spPr>
          <a:xfrm>
            <a:off x="1114425" y="5156200"/>
            <a:ext cx="45720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8446" name="图片 24"/>
          <p:cNvPicPr>
            <a:picLocks noChangeAspect="1"/>
          </p:cNvPicPr>
          <p:nvPr/>
        </p:nvPicPr>
        <p:blipFill>
          <a:blip r:embed="rId13"/>
          <a:stretch>
            <a:fillRect/>
          </a:stretch>
        </p:blipFill>
        <p:spPr>
          <a:xfrm>
            <a:off x="2889250" y="1806575"/>
            <a:ext cx="4851400" cy="4359275"/>
          </a:xfrm>
          <a:prstGeom prst="rect">
            <a:avLst/>
          </a:prstGeom>
          <a:noFill/>
          <a:ln w="9525">
            <a:noFill/>
          </a:ln>
        </p:spPr>
      </p:pic>
      <p:grpSp>
        <p:nvGrpSpPr>
          <p:cNvPr id="18447" name="组合 20"/>
          <p:cNvGrpSpPr/>
          <p:nvPr/>
        </p:nvGrpSpPr>
        <p:grpSpPr>
          <a:xfrm>
            <a:off x="0" y="0"/>
            <a:ext cx="9144000" cy="635000"/>
            <a:chOff x="0" y="0"/>
            <a:chExt cx="9144000" cy="635000"/>
          </a:xfrm>
        </p:grpSpPr>
        <p:sp>
          <p:nvSpPr>
            <p:cNvPr id="18448" name="TitleBackground"/>
            <p:cNvSpPr/>
            <p:nvPr>
              <p:custDataLst>
                <p:tags r:id="rId14"/>
              </p:custDataLst>
            </p:nvPr>
          </p:nvSpPr>
          <p:spPr>
            <a:xfrm>
              <a:off x="0" y="0"/>
              <a:ext cx="9144000" cy="635000"/>
            </a:xfrm>
            <a:prstGeom prst="rect">
              <a:avLst/>
            </a:prstGeom>
            <a:solidFill>
              <a:srgbClr val="F6F7F8"/>
            </a:solidFill>
            <a:ln w="9525">
              <a:noFill/>
            </a:ln>
          </p:spPr>
          <p:txBody>
            <a:bodyPr wrap="none" anchor="t" anchorCtr="0"/>
            <a:p>
              <a:pPr eaLnBrk="0" hangingPunct="0"/>
              <a:endParaRPr lang="zh-CN" altLang="en-US" dirty="0">
                <a:latin typeface="Tahoma" panose="020B0604030504040204" pitchFamily="34" charset="0"/>
                <a:ea typeface="宋体" panose="02010600030101010101" pitchFamily="2" charset="-122"/>
              </a:endParaRPr>
            </a:p>
          </p:txBody>
        </p:sp>
        <p:sp>
          <p:nvSpPr>
            <p:cNvPr id="18449" name="ColorBlock"/>
            <p:cNvSpPr/>
            <p:nvPr>
              <p:custDataLst>
                <p:tags r:id="rId15"/>
              </p:custDataLst>
            </p:nvPr>
          </p:nvSpPr>
          <p:spPr>
            <a:xfrm>
              <a:off x="0" y="0"/>
              <a:ext cx="190500" cy="635000"/>
            </a:xfrm>
            <a:prstGeom prst="rect">
              <a:avLst/>
            </a:prstGeom>
            <a:solidFill>
              <a:srgbClr val="639EF4"/>
            </a:solidFill>
            <a:ln w="9525">
              <a:noFill/>
            </a:ln>
          </p:spPr>
          <p:txBody>
            <a:bodyPr wrap="none" anchor="t" anchorCtr="0"/>
            <a:p>
              <a:pPr eaLnBrk="0" hangingPunct="0"/>
              <a:endParaRPr lang="zh-CN" altLang="en-US" dirty="0">
                <a:latin typeface="Tahoma" panose="020B0604030504040204" pitchFamily="34" charset="0"/>
                <a:ea typeface="宋体" panose="02010600030101010101" pitchFamily="2" charset="-122"/>
              </a:endParaRPr>
            </a:p>
          </p:txBody>
        </p:sp>
        <p:sp>
          <p:nvSpPr>
            <p:cNvPr id="18450" name="TypeText"/>
            <p:cNvSpPr txBox="1"/>
            <p:nvPr>
              <p:custDataLst>
                <p:tags r:id="rId16"/>
              </p:custDataLst>
            </p:nvPr>
          </p:nvSpPr>
          <p:spPr>
            <a:xfrm>
              <a:off x="254000" y="0"/>
              <a:ext cx="1905000" cy="635000"/>
            </a:xfrm>
            <a:prstGeom prst="rect">
              <a:avLst/>
            </a:prstGeom>
            <a:noFill/>
            <a:ln w="9525">
              <a:noFill/>
            </a:ln>
          </p:spPr>
          <p:txBody>
            <a:bodyPr wrap="none" anchor="ctr" anchorCtr="0"/>
            <a:p>
              <a:pPr eaLnBrk="0" hangingPunct="0"/>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51" name="TipText"/>
            <p:cNvSpPr txBox="1"/>
            <p:nvPr>
              <p:custDataLst>
                <p:tags r:id="rId17"/>
              </p:custDataLst>
            </p:nvPr>
          </p:nvSpPr>
          <p:spPr>
            <a:xfrm>
              <a:off x="1681480" y="109220"/>
              <a:ext cx="2286000" cy="508000"/>
            </a:xfrm>
            <a:prstGeom prst="rect">
              <a:avLst/>
            </a:prstGeom>
            <a:noFill/>
            <a:ln w="9525">
              <a:noFill/>
            </a:ln>
          </p:spPr>
          <p:txBody>
            <a:bodyPr wrap="none" anchor="ctr" anchorCtr="0"/>
            <a:p>
              <a:pPr eaLnBrk="0" hangingPunct="0"/>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18452" name="图片 5"/>
          <p:cNvPicPr/>
          <p:nvPr>
            <p:custDataLst>
              <p:tags r:id="rId18"/>
            </p:custDataLst>
          </p:nvPr>
        </p:nvPicPr>
        <p:blipFill>
          <a:blip r:embed="rId19"/>
          <a:stretch>
            <a:fillRect/>
          </a:stretch>
        </p:blipFill>
        <p:spPr>
          <a:xfrm>
            <a:off x="7594600" y="63500"/>
            <a:ext cx="1422400" cy="508000"/>
          </a:xfrm>
          <a:prstGeom prst="rect">
            <a:avLst/>
          </a:prstGeom>
          <a:noFill/>
          <a:ln w="9525">
            <a:noFill/>
          </a:ln>
        </p:spPr>
      </p:pic>
    </p:spTree>
    <p:custDataLst>
      <p:tags r:id="rId20"/>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ln/>
        </p:spPr>
        <p:txBody>
          <a:bodyPr vert="horz" wrap="square" lIns="91440" tIns="45720" rIns="91440" bIns="45720" anchor="b" anchorCtr="0"/>
          <a:p>
            <a:r>
              <a:rPr lang="en-US" altLang="zh-CN" dirty="0"/>
              <a:t>Edge Connectivity</a:t>
            </a:r>
            <a:endParaRPr lang="zh-CN" altLang="en-US" dirty="0"/>
          </a:p>
        </p:txBody>
      </p:sp>
      <p:sp>
        <p:nvSpPr>
          <p:cNvPr id="20482" name="内容占位符 2"/>
          <p:cNvSpPr>
            <a:spLocks noGrp="1"/>
          </p:cNvSpPr>
          <p:nvPr>
            <p:ph idx="1"/>
          </p:nvPr>
        </p:nvSpPr>
        <p:spPr>
          <a:xfrm>
            <a:off x="552450" y="1484313"/>
            <a:ext cx="8204200" cy="4114800"/>
          </a:xfrm>
          <a:ln/>
        </p:spPr>
        <p:txBody>
          <a:bodyPr vert="horz" wrap="square" lIns="91440" tIns="45720" rIns="91440" bIns="45720" anchor="t" anchorCtr="0"/>
          <a:p>
            <a:pPr lvl="1"/>
            <a:r>
              <a:rPr lang="en-US" altLang="zh-CN" dirty="0"/>
              <a:t>Edge cut</a:t>
            </a:r>
            <a:endParaRPr lang="en-US" altLang="zh-CN" dirty="0"/>
          </a:p>
          <a:p>
            <a:pPr lvl="2"/>
            <a:r>
              <a:rPr lang="en-US" altLang="zh-CN" dirty="0"/>
              <a:t>A set of edges </a:t>
            </a:r>
            <a:r>
              <a:rPr lang="en-US" altLang="zh-CN" i="1" dirty="0"/>
              <a:t>E</a:t>
            </a:r>
            <a:r>
              <a:rPr lang="en-US" altLang="zh-CN" sz="200" dirty="0"/>
              <a:t>′          </a:t>
            </a:r>
            <a:r>
              <a:rPr lang="en-US" altLang="zh-CN" dirty="0"/>
              <a:t>is called an </a:t>
            </a:r>
            <a:r>
              <a:rPr lang="en-US" altLang="zh-CN" b="1" dirty="0"/>
              <a:t>edge cut </a:t>
            </a:r>
            <a:r>
              <a:rPr lang="en-US" altLang="zh-CN" dirty="0"/>
              <a:t>of </a:t>
            </a:r>
            <a:r>
              <a:rPr lang="en-US" altLang="zh-CN" i="1" dirty="0"/>
              <a:t>G </a:t>
            </a:r>
            <a:r>
              <a:rPr lang="en-US" altLang="zh-CN" dirty="0"/>
              <a:t>if the subgraph </a:t>
            </a:r>
            <a:r>
              <a:rPr lang="en-US" altLang="zh-CN" i="1" dirty="0"/>
              <a:t>G </a:t>
            </a:r>
            <a:r>
              <a:rPr lang="en-US" altLang="zh-CN" dirty="0"/>
              <a:t>− </a:t>
            </a:r>
            <a:r>
              <a:rPr lang="en-US" altLang="zh-CN" i="1" dirty="0"/>
              <a:t>E </a:t>
            </a:r>
            <a:r>
              <a:rPr lang="en-US" altLang="zh-CN" sz="200" dirty="0"/>
              <a:t>′ </a:t>
            </a:r>
            <a:r>
              <a:rPr lang="en-US" altLang="zh-CN" dirty="0"/>
              <a:t>is disconnected.</a:t>
            </a:r>
            <a:endParaRPr lang="en-US" altLang="zh-CN" dirty="0"/>
          </a:p>
          <a:p>
            <a:pPr lvl="1"/>
            <a:r>
              <a:rPr lang="en-US" altLang="zh-CN" dirty="0"/>
              <a:t>Edge connectivity</a:t>
            </a:r>
            <a:endParaRPr lang="zh-CN" altLang="en-US" dirty="0"/>
          </a:p>
          <a:p>
            <a:pPr lvl="2"/>
            <a:r>
              <a:rPr lang="en-US" altLang="zh-CN" dirty="0"/>
              <a:t>The </a:t>
            </a:r>
            <a:r>
              <a:rPr lang="en-US" altLang="zh-CN" b="1" dirty="0"/>
              <a:t>edge connectivity </a:t>
            </a:r>
            <a:r>
              <a:rPr lang="en-US" altLang="zh-CN" dirty="0"/>
              <a:t>of a graph </a:t>
            </a:r>
            <a:r>
              <a:rPr lang="en-US" altLang="zh-CN" i="1" dirty="0"/>
              <a:t>G</a:t>
            </a:r>
            <a:r>
              <a:rPr lang="en-US" altLang="zh-CN" dirty="0"/>
              <a:t>, denoted by </a:t>
            </a:r>
            <a:r>
              <a:rPr lang="zh-CN" altLang="en-US" i="1" dirty="0"/>
              <a:t>𝜆</a:t>
            </a:r>
            <a:r>
              <a:rPr lang="en-US" altLang="zh-CN" dirty="0"/>
              <a:t>(</a:t>
            </a:r>
            <a:r>
              <a:rPr lang="en-US" altLang="zh-CN" i="1" dirty="0"/>
              <a:t>G</a:t>
            </a:r>
            <a:r>
              <a:rPr lang="en-US" altLang="zh-CN" dirty="0"/>
              <a:t>), is the minimum number of edges in an edge cut of </a:t>
            </a:r>
            <a:r>
              <a:rPr lang="en-US" altLang="zh-CN" i="1" dirty="0"/>
              <a:t>G</a:t>
            </a:r>
            <a:r>
              <a:rPr lang="en-US" altLang="zh-CN" dirty="0"/>
              <a:t>.</a:t>
            </a:r>
            <a:endParaRPr lang="en-US" altLang="zh-CN" dirty="0"/>
          </a:p>
          <a:p>
            <a:pPr lvl="2"/>
            <a:r>
              <a:rPr lang="zh-CN" altLang="en-US" dirty="0"/>
              <a:t>𝜆</a:t>
            </a:r>
            <a:r>
              <a:rPr lang="en-US" altLang="zh-CN" dirty="0"/>
              <a:t>(G) = 0 if G is not connected or G has a single vertex. </a:t>
            </a:r>
            <a:endParaRPr lang="en-US" altLang="zh-CN" dirty="0"/>
          </a:p>
          <a:p>
            <a:pPr lvl="2"/>
            <a:r>
              <a:rPr lang="en-US" altLang="zh-CN" dirty="0"/>
              <a:t>If G is a graph with n vertices, then 0 ≤ </a:t>
            </a:r>
            <a:r>
              <a:rPr lang="zh-CN" altLang="en-US" dirty="0"/>
              <a:t>𝜆</a:t>
            </a:r>
            <a:r>
              <a:rPr lang="en-US" altLang="zh-CN" dirty="0"/>
              <a:t>(G) ≤ n − 1.</a:t>
            </a:r>
            <a:endParaRPr lang="en-US" altLang="zh-CN" dirty="0"/>
          </a:p>
          <a:p>
            <a:pPr lvl="2"/>
            <a:r>
              <a:rPr lang="zh-CN" altLang="en-US" dirty="0"/>
              <a:t>𝜆</a:t>
            </a:r>
            <a:r>
              <a:rPr lang="en-US" altLang="zh-CN" dirty="0"/>
              <a:t>(G) = n − 1 where G is a graph with n vertices if and only if G = K</a:t>
            </a:r>
            <a:r>
              <a:rPr lang="en-US" altLang="zh-CN" baseline="-25000" dirty="0"/>
              <a:t>n</a:t>
            </a:r>
            <a:r>
              <a:rPr lang="en-US" altLang="zh-CN" dirty="0"/>
              <a:t>.</a:t>
            </a:r>
            <a:endParaRPr lang="zh-CN" altLang="en-US" dirty="0"/>
          </a:p>
        </p:txBody>
      </p:sp>
      <p:sp>
        <p:nvSpPr>
          <p:cNvPr id="20483"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Sz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21506" name="文本框 6"/>
          <p:cNvSpPr txBox="1"/>
          <p:nvPr>
            <p:custDataLst>
              <p:tags r:id="rId1"/>
            </p:custDataLst>
          </p:nvPr>
        </p:nvSpPr>
        <p:spPr>
          <a:xfrm>
            <a:off x="960438" y="550863"/>
            <a:ext cx="7315200" cy="1654175"/>
          </a:xfrm>
          <a:prstGeom prst="rect">
            <a:avLst/>
          </a:prstGeom>
          <a:noFill/>
          <a:ln w="9525">
            <a:noFill/>
          </a:ln>
        </p:spPr>
        <p:txBody>
          <a:bodyPr anchor="ctr" anchorCtr="0"/>
          <a:p>
            <a:pPr eaLnBrk="0" hangingPunct="0"/>
            <a:r>
              <a:rPr lang="en-US" altLang="zh-CN" sz="2800" dirty="0">
                <a:latin typeface="Tahoma" panose="020B0604030504040204" pitchFamily="34" charset="0"/>
                <a:ea typeface="宋体" panose="02010600030101010101" pitchFamily="2" charset="-122"/>
              </a:rPr>
              <a:t>Determine which graphs in Figure 4 have a edge connectivity of 2.</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7" name="文本框 7"/>
          <p:cNvSpPr txBox="1"/>
          <p:nvPr>
            <p:custDataLst>
              <p:tags r:id="rId2"/>
            </p:custDataLst>
          </p:nvPr>
        </p:nvSpPr>
        <p:spPr>
          <a:xfrm>
            <a:off x="1828800" y="2349500"/>
            <a:ext cx="5695950" cy="642938"/>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8" name="文本框 8"/>
          <p:cNvSpPr txBox="1"/>
          <p:nvPr>
            <p:custDataLst>
              <p:tags r:id="rId3"/>
            </p:custDataLst>
          </p:nvPr>
        </p:nvSpPr>
        <p:spPr>
          <a:xfrm>
            <a:off x="1828800" y="3035300"/>
            <a:ext cx="5695950" cy="642938"/>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09" name="文本框 9"/>
          <p:cNvSpPr txBox="1"/>
          <p:nvPr>
            <p:custDataLst>
              <p:tags r:id="rId4"/>
            </p:custDataLst>
          </p:nvPr>
        </p:nvSpPr>
        <p:spPr>
          <a:xfrm>
            <a:off x="1828800" y="3721100"/>
            <a:ext cx="5695950" cy="642938"/>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0" name="文本框 10"/>
          <p:cNvSpPr txBox="1"/>
          <p:nvPr>
            <p:custDataLst>
              <p:tags r:id="rId5"/>
            </p:custDataLst>
          </p:nvPr>
        </p:nvSpPr>
        <p:spPr>
          <a:xfrm>
            <a:off x="1828800" y="4430713"/>
            <a:ext cx="5695950" cy="642937"/>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1" name="矩形 11"/>
          <p:cNvSpPr>
            <a:spLocks noChangeAspect="1"/>
          </p:cNvSpPr>
          <p:nvPr>
            <p:custDataLst>
              <p:tags r:id="rId6"/>
            </p:custDataLst>
          </p:nvPr>
        </p:nvSpPr>
        <p:spPr>
          <a:xfrm>
            <a:off x="1114425" y="2413000"/>
            <a:ext cx="45720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2" name="矩形 12"/>
          <p:cNvSpPr>
            <a:spLocks noChangeAspect="1"/>
          </p:cNvSpPr>
          <p:nvPr>
            <p:custDataLst>
              <p:tags r:id="rId7"/>
            </p:custDataLst>
          </p:nvPr>
        </p:nvSpPr>
        <p:spPr>
          <a:xfrm>
            <a:off x="1114425" y="3098800"/>
            <a:ext cx="45720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3" name="矩形 13"/>
          <p:cNvSpPr>
            <a:spLocks noChangeAspect="1"/>
          </p:cNvSpPr>
          <p:nvPr>
            <p:custDataLst>
              <p:tags r:id="rId8"/>
            </p:custDataLst>
          </p:nvPr>
        </p:nvSpPr>
        <p:spPr>
          <a:xfrm>
            <a:off x="1114425" y="3784600"/>
            <a:ext cx="457200" cy="514350"/>
          </a:xfrm>
          <a:prstGeom prst="rect">
            <a:avLst/>
          </a:prstGeom>
          <a:solidFill>
            <a:srgbClr val="00FF00"/>
          </a:solidFill>
          <a:ln w="254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4" name="矩形 14"/>
          <p:cNvSpPr>
            <a:spLocks noChangeAspect="1"/>
          </p:cNvSpPr>
          <p:nvPr>
            <p:custDataLst>
              <p:tags r:id="rId9"/>
            </p:custDataLst>
          </p:nvPr>
        </p:nvSpPr>
        <p:spPr>
          <a:xfrm>
            <a:off x="1114425" y="4470400"/>
            <a:ext cx="45720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5" name="矩形: 圆角 15"/>
          <p:cNvSpPr/>
          <p:nvPr>
            <p:custDataLst>
              <p:tags r:id="rId10"/>
            </p:custDataLst>
          </p:nvPr>
        </p:nvSpPr>
        <p:spPr>
          <a:xfrm>
            <a:off x="6924675" y="6194425"/>
            <a:ext cx="1543050" cy="412750"/>
          </a:xfrm>
          <a:prstGeom prst="roundRect">
            <a:avLst>
              <a:gd name="adj" fmla="val 16667"/>
            </a:avLst>
          </a:prstGeom>
          <a:solidFill>
            <a:srgbClr val="808080"/>
          </a:solidFill>
          <a:ln w="38100" cap="flat" cmpd="sng">
            <a:solidFill>
              <a:srgbClr val="000000"/>
            </a:solidFill>
            <a:prstDash val="solid"/>
            <a:miter/>
            <a:headEnd type="none" w="med" len="med"/>
            <a:tailEnd type="none" w="med" len="med"/>
          </a:ln>
        </p:spPr>
        <p:txBody>
          <a:bodyPr wrap="none" anchor="ctr" anchorCtr="1"/>
          <a:p>
            <a:pPr eaLnBrk="0" hangingPunct="0"/>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6" name="文本框 22"/>
          <p:cNvSpPr txBox="1"/>
          <p:nvPr>
            <p:custDataLst>
              <p:tags r:id="rId11"/>
            </p:custDataLst>
          </p:nvPr>
        </p:nvSpPr>
        <p:spPr>
          <a:xfrm>
            <a:off x="1828800" y="5092700"/>
            <a:ext cx="6400800" cy="642938"/>
          </a:xfrm>
          <a:prstGeom prst="rect">
            <a:avLst/>
          </a:prstGeom>
          <a:noFill/>
          <a:ln w="9525">
            <a:noFill/>
          </a:ln>
        </p:spPr>
        <p:txBody>
          <a:bodyPr anchor="ctr" anchorCtr="0"/>
          <a:p>
            <a:pPr eaLnBrk="0" hangingPunct="0"/>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a:t>
            </a:r>
            <a:r>
              <a:rPr lang="en-US" altLang="zh-CN"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a:t>
            </a:r>
            <a:endParaRPr lang="zh-CN" altLang="en-US" sz="2600" baseline="-25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17" name="矩形 23"/>
          <p:cNvSpPr>
            <a:spLocks noChangeAspect="1"/>
          </p:cNvSpPr>
          <p:nvPr>
            <p:custDataLst>
              <p:tags r:id="rId12"/>
            </p:custDataLst>
          </p:nvPr>
        </p:nvSpPr>
        <p:spPr>
          <a:xfrm>
            <a:off x="1114425" y="5156200"/>
            <a:ext cx="457200" cy="514350"/>
          </a:xfrm>
          <a:prstGeom prst="rect">
            <a:avLst/>
          </a:prstGeom>
          <a:solidFill>
            <a:srgbClr val="808080"/>
          </a:solidFill>
          <a:ln w="12700" cap="flat" cmpd="sng">
            <a:solidFill>
              <a:srgbClr val="000000"/>
            </a:solidFill>
            <a:prstDash val="solid"/>
            <a:miter/>
            <a:headEnd type="none" w="med" len="med"/>
            <a:tailEnd type="none" w="med" len="med"/>
          </a:ln>
        </p:spPr>
        <p:txBody>
          <a:bodyPr wrap="none" anchor="ctr" anchorCtr="1"/>
          <a:p>
            <a:pPr eaLnBrk="0" hangingPunct="0"/>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E</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1518" name="图片 24"/>
          <p:cNvPicPr>
            <a:picLocks noChangeAspect="1"/>
          </p:cNvPicPr>
          <p:nvPr/>
        </p:nvPicPr>
        <p:blipFill>
          <a:blip r:embed="rId13"/>
          <a:stretch>
            <a:fillRect/>
          </a:stretch>
        </p:blipFill>
        <p:spPr>
          <a:xfrm>
            <a:off x="2889250" y="1806575"/>
            <a:ext cx="4851400" cy="4359275"/>
          </a:xfrm>
          <a:prstGeom prst="rect">
            <a:avLst/>
          </a:prstGeom>
          <a:noFill/>
          <a:ln w="9525">
            <a:noFill/>
          </a:ln>
        </p:spPr>
      </p:pic>
      <p:grpSp>
        <p:nvGrpSpPr>
          <p:cNvPr id="21519" name="组合 20"/>
          <p:cNvGrpSpPr/>
          <p:nvPr/>
        </p:nvGrpSpPr>
        <p:grpSpPr>
          <a:xfrm>
            <a:off x="0" y="0"/>
            <a:ext cx="9144000" cy="635000"/>
            <a:chOff x="0" y="0"/>
            <a:chExt cx="9144000" cy="635000"/>
          </a:xfrm>
        </p:grpSpPr>
        <p:sp>
          <p:nvSpPr>
            <p:cNvPr id="21520" name="TitleBackground"/>
            <p:cNvSpPr/>
            <p:nvPr>
              <p:custDataLst>
                <p:tags r:id="rId14"/>
              </p:custDataLst>
            </p:nvPr>
          </p:nvSpPr>
          <p:spPr>
            <a:xfrm>
              <a:off x="0" y="0"/>
              <a:ext cx="9144000" cy="635000"/>
            </a:xfrm>
            <a:prstGeom prst="rect">
              <a:avLst/>
            </a:prstGeom>
            <a:solidFill>
              <a:srgbClr val="F6F7F8"/>
            </a:solidFill>
            <a:ln w="9525">
              <a:noFill/>
            </a:ln>
          </p:spPr>
          <p:txBody>
            <a:bodyPr wrap="none" anchor="t" anchorCtr="0"/>
            <a:p>
              <a:pPr eaLnBrk="0" hangingPunct="0"/>
              <a:endParaRPr lang="zh-CN" altLang="en-US" dirty="0">
                <a:latin typeface="Tahoma" panose="020B0604030504040204" pitchFamily="34" charset="0"/>
                <a:ea typeface="宋体" panose="02010600030101010101" pitchFamily="2" charset="-122"/>
              </a:endParaRPr>
            </a:p>
          </p:txBody>
        </p:sp>
        <p:sp>
          <p:nvSpPr>
            <p:cNvPr id="21521" name="ColorBlock"/>
            <p:cNvSpPr/>
            <p:nvPr>
              <p:custDataLst>
                <p:tags r:id="rId15"/>
              </p:custDataLst>
            </p:nvPr>
          </p:nvSpPr>
          <p:spPr>
            <a:xfrm>
              <a:off x="0" y="0"/>
              <a:ext cx="190500" cy="635000"/>
            </a:xfrm>
            <a:prstGeom prst="rect">
              <a:avLst/>
            </a:prstGeom>
            <a:solidFill>
              <a:srgbClr val="639EF4"/>
            </a:solidFill>
            <a:ln w="9525">
              <a:noFill/>
            </a:ln>
          </p:spPr>
          <p:txBody>
            <a:bodyPr wrap="none" anchor="t" anchorCtr="0"/>
            <a:p>
              <a:pPr eaLnBrk="0" hangingPunct="0"/>
              <a:endParaRPr lang="zh-CN" altLang="en-US" dirty="0">
                <a:latin typeface="Tahoma" panose="020B0604030504040204" pitchFamily="34" charset="0"/>
                <a:ea typeface="宋体" panose="02010600030101010101" pitchFamily="2" charset="-122"/>
              </a:endParaRPr>
            </a:p>
          </p:txBody>
        </p:sp>
        <p:sp>
          <p:nvSpPr>
            <p:cNvPr id="21522" name="TypeText"/>
            <p:cNvSpPr txBox="1"/>
            <p:nvPr>
              <p:custDataLst>
                <p:tags r:id="rId16"/>
              </p:custDataLst>
            </p:nvPr>
          </p:nvSpPr>
          <p:spPr>
            <a:xfrm>
              <a:off x="254000" y="0"/>
              <a:ext cx="1905000" cy="635000"/>
            </a:xfrm>
            <a:prstGeom prst="rect">
              <a:avLst/>
            </a:prstGeom>
            <a:noFill/>
            <a:ln w="9525">
              <a:noFill/>
            </a:ln>
          </p:spPr>
          <p:txBody>
            <a:bodyPr wrap="none" anchor="ctr" anchorCtr="0"/>
            <a:p>
              <a:pPr eaLnBrk="0" hangingPunct="0"/>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523" name="TipText"/>
            <p:cNvSpPr txBox="1"/>
            <p:nvPr>
              <p:custDataLst>
                <p:tags r:id="rId17"/>
              </p:custDataLst>
            </p:nvPr>
          </p:nvSpPr>
          <p:spPr>
            <a:xfrm>
              <a:off x="1681480" y="109220"/>
              <a:ext cx="2286000" cy="508000"/>
            </a:xfrm>
            <a:prstGeom prst="rect">
              <a:avLst/>
            </a:prstGeom>
            <a:noFill/>
            <a:ln w="9525">
              <a:noFill/>
            </a:ln>
          </p:spPr>
          <p:txBody>
            <a:bodyPr wrap="none" anchor="ctr" anchorCtr="0"/>
            <a:p>
              <a:pPr eaLnBrk="0" hangingPunct="0"/>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21524" name="图片 5"/>
          <p:cNvPicPr/>
          <p:nvPr>
            <p:custDataLst>
              <p:tags r:id="rId18"/>
            </p:custDataLst>
          </p:nvPr>
        </p:nvPicPr>
        <p:blipFill>
          <a:blip r:embed="rId19"/>
          <a:stretch>
            <a:fillRect/>
          </a:stretch>
        </p:blipFill>
        <p:spPr>
          <a:xfrm>
            <a:off x="7594600" y="63500"/>
            <a:ext cx="1422400" cy="508000"/>
          </a:xfrm>
          <a:prstGeom prst="rect">
            <a:avLst/>
          </a:prstGeom>
          <a:noFill/>
          <a:ln w="9525">
            <a:noFill/>
          </a:ln>
        </p:spPr>
      </p:pic>
    </p:spTree>
    <p:custDataLst>
      <p:tags r:id="rId2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xfrm>
            <a:off x="839788" y="136525"/>
            <a:ext cx="8250237" cy="1143000"/>
          </a:xfrm>
          <a:ln/>
        </p:spPr>
        <p:txBody>
          <a:bodyPr vert="horz" wrap="square" lIns="91440" tIns="45720" rIns="91440" bIns="45720" anchor="b" anchorCtr="0"/>
          <a:p>
            <a:r>
              <a:rPr lang="en-US" altLang="zh-CN" sz="2800" dirty="0"/>
              <a:t>AN INEQUALITY FOR VERTEX CONNECTIVITY AND EDGE CONNECTIVITY</a:t>
            </a:r>
            <a:endParaRPr lang="en-US" altLang="zh-CN" sz="2800" dirty="0"/>
          </a:p>
        </p:txBody>
      </p:sp>
      <p:sp>
        <p:nvSpPr>
          <p:cNvPr id="23554" name="内容占位符 2"/>
          <p:cNvSpPr>
            <a:spLocks noGrp="1"/>
          </p:cNvSpPr>
          <p:nvPr>
            <p:ph idx="1"/>
          </p:nvPr>
        </p:nvSpPr>
        <p:spPr>
          <a:xfrm>
            <a:off x="611188" y="1916113"/>
            <a:ext cx="8204200" cy="4114800"/>
          </a:xfrm>
          <a:ln/>
        </p:spPr>
        <p:txBody>
          <a:bodyPr vert="horz" wrap="square" lIns="91440" tIns="45720" rIns="91440" bIns="45720" anchor="t" anchorCtr="0"/>
          <a:p>
            <a:r>
              <a:rPr lang="en-US" altLang="zh-CN" dirty="0"/>
              <a:t>G = (V, E) is a noncomplete connected graph with at least three vertices</a:t>
            </a:r>
            <a:endParaRPr lang="en-US" altLang="zh-CN" dirty="0"/>
          </a:p>
          <a:p>
            <a:pPr lvl="1"/>
            <a:r>
              <a:rPr lang="zh-CN" altLang="en-US" dirty="0"/>
              <a:t>𝜅</a:t>
            </a:r>
            <a:r>
              <a:rPr lang="en-US" altLang="zh-CN" dirty="0"/>
              <a:t>(G) ≤ min</a:t>
            </a:r>
            <a:r>
              <a:rPr lang="en-US" altLang="zh-CN" baseline="-25000" dirty="0"/>
              <a:t>v∈V </a:t>
            </a:r>
            <a:r>
              <a:rPr lang="en-US" altLang="zh-CN" dirty="0"/>
              <a:t>deg(v) </a:t>
            </a:r>
            <a:endParaRPr lang="en-US" altLang="zh-CN" dirty="0"/>
          </a:p>
          <a:p>
            <a:pPr lvl="1"/>
            <a:r>
              <a:rPr lang="zh-CN" altLang="en-US" i="1" dirty="0"/>
              <a:t>𝜆</a:t>
            </a:r>
            <a:r>
              <a:rPr lang="en-US" altLang="zh-CN" dirty="0"/>
              <a:t>(G) ≤ min</a:t>
            </a:r>
            <a:r>
              <a:rPr lang="en-US" altLang="zh-CN" baseline="-25000" dirty="0"/>
              <a:t>v∈V </a:t>
            </a:r>
            <a:r>
              <a:rPr lang="en-US" altLang="zh-CN" dirty="0"/>
              <a:t>deg(v) </a:t>
            </a:r>
            <a:endParaRPr lang="zh-CN" altLang="en-US" dirty="0"/>
          </a:p>
          <a:p>
            <a:r>
              <a:rPr lang="en-US" altLang="zh-CN" dirty="0"/>
              <a:t>G = (V, E) is a noncomplete connected graph</a:t>
            </a:r>
            <a:endParaRPr lang="en-US" altLang="zh-CN" dirty="0"/>
          </a:p>
          <a:p>
            <a:pPr lvl="1"/>
            <a:r>
              <a:rPr lang="zh-CN" altLang="en-US" dirty="0"/>
              <a:t>𝜅</a:t>
            </a:r>
            <a:r>
              <a:rPr lang="en-US" altLang="zh-CN" dirty="0"/>
              <a:t>(G) ≤ </a:t>
            </a:r>
            <a:r>
              <a:rPr lang="zh-CN" altLang="en-US" dirty="0"/>
              <a:t>𝜆</a:t>
            </a:r>
            <a:r>
              <a:rPr lang="en-US" altLang="zh-CN" dirty="0"/>
              <a:t>(G) ≤ min</a:t>
            </a:r>
            <a:r>
              <a:rPr lang="en-US" altLang="zh-CN" baseline="-25000" dirty="0"/>
              <a:t>v∈V </a:t>
            </a:r>
            <a:r>
              <a:rPr lang="en-US" altLang="zh-CN" dirty="0"/>
              <a:t>deg(v) </a:t>
            </a:r>
            <a:endParaRPr lang="zh-CN" altLang="en-US" dirty="0"/>
          </a:p>
        </p:txBody>
      </p:sp>
      <p:sp>
        <p:nvSpPr>
          <p:cNvPr id="23555"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ln/>
        </p:spPr>
        <p:txBody>
          <a:bodyPr vert="horz" wrap="square" lIns="91440" tIns="45720" rIns="91440" bIns="45720" anchor="b" anchorCtr="0"/>
          <a:p>
            <a:r>
              <a:rPr lang="en-US" altLang="zh-CN" sz="4000" dirty="0"/>
              <a:t>APPLICATIONS OF VERTEX AND EDGE CONNECTIVITY</a:t>
            </a:r>
            <a:endParaRPr lang="zh-CN" altLang="en-US" sz="4000" dirty="0"/>
          </a:p>
        </p:txBody>
      </p:sp>
      <p:sp>
        <p:nvSpPr>
          <p:cNvPr id="24578" name="内容占位符 2"/>
          <p:cNvSpPr>
            <a:spLocks noGrp="1"/>
          </p:cNvSpPr>
          <p:nvPr>
            <p:ph idx="1"/>
          </p:nvPr>
        </p:nvSpPr>
        <p:spPr>
          <a:xfrm>
            <a:off x="611188" y="1916113"/>
            <a:ext cx="8424862" cy="4114800"/>
          </a:xfrm>
          <a:ln/>
        </p:spPr>
        <p:txBody>
          <a:bodyPr vert="horz" wrap="square" lIns="91440" tIns="45720" rIns="91440" bIns="45720" anchor="t" anchorCtr="0"/>
          <a:p>
            <a:r>
              <a:rPr lang="en-US" altLang="zh-CN" dirty="0"/>
              <a:t>Reliability of networks</a:t>
            </a:r>
            <a:endParaRPr lang="en-US" altLang="zh-CN" dirty="0"/>
          </a:p>
          <a:p>
            <a:pPr lvl="1"/>
            <a:r>
              <a:rPr lang="en-US" altLang="zh-CN" dirty="0"/>
              <a:t>vertex connectivity   router</a:t>
            </a:r>
            <a:endParaRPr lang="en-US" altLang="zh-CN" dirty="0"/>
          </a:p>
          <a:p>
            <a:pPr lvl="1"/>
            <a:r>
              <a:rPr lang="en-US" altLang="zh-CN" dirty="0"/>
              <a:t> edge connectivity     fiber optic links</a:t>
            </a:r>
            <a:endParaRPr lang="en-US" altLang="zh-CN" dirty="0"/>
          </a:p>
          <a:p>
            <a:r>
              <a:rPr lang="en-US" altLang="zh-CN" dirty="0"/>
              <a:t>Highway network</a:t>
            </a:r>
            <a:endParaRPr lang="en-US" altLang="zh-CN" dirty="0"/>
          </a:p>
          <a:p>
            <a:pPr lvl="1"/>
            <a:r>
              <a:rPr lang="en-US" altLang="zh-CN" dirty="0"/>
              <a:t>vertex connectivity  intersections</a:t>
            </a:r>
            <a:endParaRPr lang="en-US" altLang="zh-CN" dirty="0"/>
          </a:p>
          <a:p>
            <a:pPr lvl="1"/>
            <a:r>
              <a:rPr lang="en-US" altLang="zh-CN" dirty="0"/>
              <a:t> edge connectivity    roads</a:t>
            </a:r>
            <a:endParaRPr lang="en-US" altLang="zh-CN" dirty="0"/>
          </a:p>
          <a:p>
            <a:endParaRPr lang="zh-CN" altLang="en-US" dirty="0"/>
          </a:p>
        </p:txBody>
      </p:sp>
      <p:sp>
        <p:nvSpPr>
          <p:cNvPr id="24579" name="页脚占位符 3"/>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25602" name="Rectangle 2"/>
          <p:cNvSpPr>
            <a:spLocks noGrp="1"/>
          </p:cNvSpPr>
          <p:nvPr>
            <p:ph type="title"/>
          </p:nvPr>
        </p:nvSpPr>
        <p:spPr>
          <a:xfrm>
            <a:off x="963613" y="136525"/>
            <a:ext cx="8107362" cy="1143000"/>
          </a:xfrm>
          <a:ln/>
        </p:spPr>
        <p:txBody>
          <a:bodyPr vert="horz" wrap="square" lIns="91440" tIns="45720" rIns="91440" bIns="45720" anchor="b" anchorCtr="0"/>
          <a:p>
            <a:pPr eaLnBrk="1" hangingPunct="1"/>
            <a:r>
              <a:rPr lang="en-US" altLang="zh-CN" dirty="0"/>
              <a:t>Directed Connectedness</a:t>
            </a:r>
            <a:endParaRPr lang="en-US" altLang="zh-CN" dirty="0"/>
          </a:p>
        </p:txBody>
      </p:sp>
      <p:sp>
        <p:nvSpPr>
          <p:cNvPr id="25603" name="Rectangle 3"/>
          <p:cNvSpPr>
            <a:spLocks noGrp="1"/>
          </p:cNvSpPr>
          <p:nvPr>
            <p:ph idx="1"/>
          </p:nvPr>
        </p:nvSpPr>
        <p:spPr>
          <a:xfrm>
            <a:off x="685800" y="1484313"/>
            <a:ext cx="7772400" cy="4267200"/>
          </a:xfrm>
          <a:ln/>
        </p:spPr>
        <p:txBody>
          <a:bodyPr vert="horz" wrap="square" lIns="91440" tIns="45720" rIns="91440" bIns="45720" anchor="t" anchorCtr="0"/>
          <a:p>
            <a:pPr eaLnBrk="1" hangingPunct="1">
              <a:lnSpc>
                <a:spcPct val="90000"/>
              </a:lnSpc>
            </a:pPr>
            <a:r>
              <a:rPr lang="en-US" altLang="zh-CN" dirty="0"/>
              <a:t>A directed graph is </a:t>
            </a:r>
            <a:r>
              <a:rPr lang="en-US" altLang="zh-CN" i="1" dirty="0"/>
              <a:t>strongly connected</a:t>
            </a:r>
            <a:r>
              <a:rPr lang="en-US" altLang="zh-CN" dirty="0"/>
              <a:t> if there is a path from </a:t>
            </a:r>
            <a:r>
              <a:rPr lang="en-US" altLang="zh-CN" i="1" dirty="0"/>
              <a:t>a</a:t>
            </a:r>
            <a:r>
              <a:rPr lang="en-US" altLang="zh-CN" dirty="0"/>
              <a:t> to </a:t>
            </a:r>
            <a:r>
              <a:rPr lang="en-US" altLang="zh-CN" i="1" dirty="0"/>
              <a:t>b</a:t>
            </a:r>
            <a:r>
              <a:rPr lang="en-US" altLang="zh-CN" dirty="0"/>
              <a:t> and from </a:t>
            </a:r>
            <a:r>
              <a:rPr lang="en-US" altLang="zh-CN" i="1" dirty="0"/>
              <a:t>b</a:t>
            </a:r>
            <a:r>
              <a:rPr lang="en-US" altLang="zh-CN" dirty="0"/>
              <a:t> to </a:t>
            </a:r>
            <a:r>
              <a:rPr lang="en-US" altLang="zh-CN" i="1" dirty="0"/>
              <a:t>a</a:t>
            </a:r>
            <a:r>
              <a:rPr lang="en-US" altLang="zh-CN" dirty="0"/>
              <a:t> whenever </a:t>
            </a:r>
            <a:r>
              <a:rPr lang="en-US" altLang="zh-CN" i="1" dirty="0"/>
              <a:t>a</a:t>
            </a:r>
            <a:r>
              <a:rPr lang="en-US" altLang="zh-CN" dirty="0"/>
              <a:t> and </a:t>
            </a:r>
            <a:r>
              <a:rPr lang="en-US" altLang="zh-CN" i="1" dirty="0"/>
              <a:t>b </a:t>
            </a:r>
            <a:r>
              <a:rPr lang="en-US" altLang="zh-CN" dirty="0"/>
              <a:t>are vertices in the graph.  </a:t>
            </a:r>
            <a:endParaRPr lang="en-US" altLang="zh-CN" dirty="0"/>
          </a:p>
          <a:p>
            <a:pPr eaLnBrk="1" hangingPunct="1">
              <a:lnSpc>
                <a:spcPct val="90000"/>
              </a:lnSpc>
            </a:pPr>
            <a:r>
              <a:rPr lang="en-US" altLang="zh-CN" dirty="0"/>
              <a:t>It is </a:t>
            </a:r>
            <a:r>
              <a:rPr lang="en-US" altLang="zh-CN" i="1" dirty="0"/>
              <a:t>weakly connected</a:t>
            </a:r>
            <a:r>
              <a:rPr lang="en-US" altLang="zh-CN" dirty="0"/>
              <a:t> if there is a path between every two vertices in the underlying </a:t>
            </a:r>
            <a:r>
              <a:rPr lang="en-US" altLang="zh-CN" i="1" dirty="0"/>
              <a:t>undirected</a:t>
            </a:r>
            <a:r>
              <a:rPr lang="en-US" altLang="zh-CN" dirty="0"/>
              <a:t> graph.</a:t>
            </a:r>
            <a:endParaRPr lang="en-US" altLang="zh-CN" dirty="0"/>
          </a:p>
          <a:p>
            <a:pPr eaLnBrk="1" hangingPunct="1">
              <a:lnSpc>
                <a:spcPct val="90000"/>
              </a:lnSpc>
            </a:pPr>
            <a:r>
              <a:rPr lang="en-US" altLang="zh-CN" dirty="0"/>
              <a:t>Note </a:t>
            </a:r>
            <a:r>
              <a:rPr lang="en-US" altLang="zh-CN" i="1" dirty="0"/>
              <a:t>strongly</a:t>
            </a:r>
            <a:r>
              <a:rPr lang="en-US" altLang="zh-CN" dirty="0"/>
              <a:t> implies </a:t>
            </a:r>
            <a:r>
              <a:rPr lang="en-US" altLang="zh-CN" i="1" dirty="0"/>
              <a:t>weakly</a:t>
            </a:r>
            <a:r>
              <a:rPr lang="en-US" altLang="zh-CN" dirty="0"/>
              <a:t> but not vice-versa.</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6146" name="Rectangle 2"/>
          <p:cNvSpPr>
            <a:spLocks noGrp="1"/>
          </p:cNvSpPr>
          <p:nvPr>
            <p:ph type="title"/>
          </p:nvPr>
        </p:nvSpPr>
        <p:spPr>
          <a:xfrm>
            <a:off x="900113" y="44450"/>
            <a:ext cx="8043862" cy="1143000"/>
          </a:xfrm>
          <a:ln/>
        </p:spPr>
        <p:txBody>
          <a:bodyPr vert="horz" wrap="square" lIns="91440" tIns="45720" rIns="91440" bIns="45720" anchor="b" anchorCtr="0"/>
          <a:p>
            <a:pPr eaLnBrk="1" hangingPunct="1"/>
            <a:r>
              <a:rPr lang="en-US" altLang="zh-CN" dirty="0"/>
              <a:t>Paths in Directed Graphs</a:t>
            </a:r>
            <a:endParaRPr lang="en-US" altLang="zh-CN" dirty="0"/>
          </a:p>
        </p:txBody>
      </p:sp>
      <p:sp>
        <p:nvSpPr>
          <p:cNvPr id="6147" name="Rectangle 3"/>
          <p:cNvSpPr>
            <a:spLocks noGrp="1"/>
          </p:cNvSpPr>
          <p:nvPr>
            <p:ph idx="1"/>
          </p:nvPr>
        </p:nvSpPr>
        <p:spPr>
          <a:ln/>
        </p:spPr>
        <p:txBody>
          <a:bodyPr vert="horz" wrap="square" lIns="91440" tIns="45720" rIns="91440" bIns="45720" anchor="t" anchorCtr="0"/>
          <a:p>
            <a:pPr eaLnBrk="1" hangingPunct="1"/>
            <a:r>
              <a:rPr lang="en-US" altLang="zh-CN" dirty="0"/>
              <a:t>Same as in undirected graphs, but the path must go in the direction of the arrows.</a:t>
            </a:r>
            <a:endParaRPr lang="en-US" altLang="zh-CN" dirty="0"/>
          </a:p>
          <a:p>
            <a:pPr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26626" name="Rectangle 2"/>
          <p:cNvSpPr>
            <a:spLocks noGrp="1"/>
          </p:cNvSpPr>
          <p:nvPr>
            <p:ph type="title"/>
          </p:nvPr>
        </p:nvSpPr>
        <p:spPr>
          <a:ln/>
        </p:spPr>
        <p:txBody>
          <a:bodyPr vert="horz" wrap="square" lIns="91440" tIns="45720" rIns="91440" bIns="45720" anchor="b" anchorCtr="0"/>
          <a:p>
            <a:pPr eaLnBrk="1" hangingPunct="1"/>
            <a:r>
              <a:rPr lang="en-US" altLang="zh-CN" dirty="0"/>
              <a:t>Example 11</a:t>
            </a:r>
            <a:endParaRPr lang="zh-CN" altLang="zh-CN" dirty="0"/>
          </a:p>
        </p:txBody>
      </p:sp>
      <p:sp>
        <p:nvSpPr>
          <p:cNvPr id="26627" name="Rectangle 3"/>
          <p:cNvSpPr>
            <a:spLocks noGrp="1"/>
          </p:cNvSpPr>
          <p:nvPr>
            <p:ph idx="1"/>
          </p:nvPr>
        </p:nvSpPr>
        <p:spPr>
          <a:ln/>
        </p:spPr>
        <p:txBody>
          <a:bodyPr vert="horz" wrap="square" lIns="91440" tIns="45720" rIns="91440" bIns="45720" anchor="t" anchorCtr="0"/>
          <a:p>
            <a:pPr marL="342900" lvl="1" indent="-342900" eaLnBrk="1" hangingPunct="1">
              <a:buClr>
                <a:schemeClr val="folHlink"/>
              </a:buClr>
              <a:buSzPct val="60000"/>
            </a:pPr>
            <a:r>
              <a:rPr lang="en-US" altLang="zh-CN" sz="3200" dirty="0"/>
              <a:t>Strongly connected components or strong components</a:t>
            </a:r>
            <a:endParaRPr lang="en-US" altLang="zh-CN" sz="3200" dirty="0"/>
          </a:p>
          <a:p>
            <a:pPr eaLnBrk="1" hangingPunct="1"/>
            <a:endParaRPr lang="en-US" altLang="zh-CN" sz="3200" dirty="0"/>
          </a:p>
        </p:txBody>
      </p:sp>
      <p:pic>
        <p:nvPicPr>
          <p:cNvPr id="26628" name="Picture 5"/>
          <p:cNvPicPr>
            <a:picLocks noChangeAspect="1"/>
          </p:cNvPicPr>
          <p:nvPr/>
        </p:nvPicPr>
        <p:blipFill>
          <a:blip r:embed="rId1"/>
          <a:stretch>
            <a:fillRect/>
          </a:stretch>
        </p:blipFill>
        <p:spPr>
          <a:xfrm>
            <a:off x="2051050" y="2637155"/>
            <a:ext cx="5511165" cy="305562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27650" name="Rectangle 2"/>
          <p:cNvSpPr>
            <a:spLocks noGrp="1"/>
          </p:cNvSpPr>
          <p:nvPr>
            <p:ph type="title"/>
          </p:nvPr>
        </p:nvSpPr>
        <p:spPr>
          <a:ln/>
        </p:spPr>
        <p:txBody>
          <a:bodyPr vert="horz" wrap="square" lIns="91440" tIns="45720" rIns="91440" bIns="45720" anchor="b" anchorCtr="0"/>
          <a:p>
            <a:pPr eaLnBrk="1" hangingPunct="1"/>
            <a:r>
              <a:rPr lang="en-US" altLang="zh-CN" dirty="0"/>
              <a:t>Example 12</a:t>
            </a:r>
            <a:endParaRPr lang="zh-CN" altLang="zh-CN" dirty="0"/>
          </a:p>
        </p:txBody>
      </p:sp>
      <p:sp>
        <p:nvSpPr>
          <p:cNvPr id="27651" name="Rectangle 3"/>
          <p:cNvSpPr>
            <a:spLocks noGrp="1"/>
          </p:cNvSpPr>
          <p:nvPr>
            <p:ph idx="1"/>
          </p:nvPr>
        </p:nvSpPr>
        <p:spPr>
          <a:xfrm>
            <a:off x="827088" y="1412875"/>
            <a:ext cx="7772400" cy="4114800"/>
          </a:xfrm>
          <a:ln/>
        </p:spPr>
        <p:txBody>
          <a:bodyPr vert="horz" wrap="square" lIns="91440" tIns="45720" rIns="91440" bIns="45720" anchor="t" anchorCtr="0"/>
          <a:p>
            <a:pPr eaLnBrk="1" hangingPunct="1"/>
            <a:r>
              <a:rPr lang="en-US" altLang="zh-CN" dirty="0"/>
              <a:t>The Strongly Connected Components of the web graph</a:t>
            </a:r>
            <a:endParaRPr lang="en-US" altLang="zh-CN" dirty="0"/>
          </a:p>
          <a:p>
            <a:pPr lvl="1" eaLnBrk="1" hangingPunct="1"/>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页脚占位符 7"/>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28674" name="Rectangle 2"/>
          <p:cNvSpPr>
            <a:spLocks noGrp="1"/>
          </p:cNvSpPr>
          <p:nvPr>
            <p:ph type="title"/>
          </p:nvPr>
        </p:nvSpPr>
        <p:spPr>
          <a:xfrm>
            <a:off x="971550" y="115888"/>
            <a:ext cx="7793038" cy="1143000"/>
          </a:xfrm>
          <a:ln/>
        </p:spPr>
        <p:txBody>
          <a:bodyPr vert="horz" wrap="square" lIns="91440" tIns="45720" rIns="91440" bIns="45720" anchor="b" anchorCtr="0"/>
          <a:p>
            <a:pPr eaLnBrk="1" hangingPunct="1"/>
            <a:r>
              <a:rPr lang="en-US" altLang="zh-CN" dirty="0"/>
              <a:t>Paths &amp; Isomorphism</a:t>
            </a:r>
            <a:endParaRPr lang="en-US" altLang="zh-CN" dirty="0"/>
          </a:p>
        </p:txBody>
      </p:sp>
      <p:sp>
        <p:nvSpPr>
          <p:cNvPr id="28675" name="Rectangle 3"/>
          <p:cNvSpPr>
            <a:spLocks noGrp="1"/>
          </p:cNvSpPr>
          <p:nvPr>
            <p:ph type="body" sz="half" idx="1"/>
          </p:nvPr>
        </p:nvSpPr>
        <p:spPr>
          <a:xfrm>
            <a:off x="1042988" y="1412875"/>
            <a:ext cx="7205662" cy="4114800"/>
          </a:xfrm>
          <a:ln/>
        </p:spPr>
        <p:txBody>
          <a:bodyPr vert="horz" wrap="square" lIns="91440" tIns="45720" rIns="91440" bIns="45720" anchor="t" anchorCtr="0"/>
          <a:p>
            <a:pPr eaLnBrk="1" hangingPunct="1">
              <a:buClr>
                <a:schemeClr val="folHlink"/>
              </a:buClr>
              <a:buSzPct val="60000"/>
              <a:buFont typeface="Wingdings" panose="05000000000000000000" pitchFamily="2" charset="2"/>
            </a:pPr>
            <a:r>
              <a:rPr lang="en-US" altLang="zh-CN" sz="2800" dirty="0"/>
              <a:t>Note that connectedness, and the existence of a circuit or simple circuit of length </a:t>
            </a:r>
            <a:r>
              <a:rPr lang="en-US" altLang="zh-CN" sz="2800" i="1" dirty="0"/>
              <a:t>k</a:t>
            </a:r>
            <a:r>
              <a:rPr lang="en-US" altLang="zh-CN" sz="2800" dirty="0"/>
              <a:t> are graph invariants with respect to isomorphism.</a:t>
            </a:r>
            <a:endParaRPr lang="en-US" altLang="zh-CN" sz="2800" dirty="0"/>
          </a:p>
          <a:p>
            <a:pPr eaLnBrk="1" hangingPunct="1">
              <a:buClr>
                <a:schemeClr val="folHlink"/>
              </a:buClr>
              <a:buSzPct val="60000"/>
              <a:buFont typeface="Wingdings" panose="05000000000000000000" pitchFamily="2" charset="2"/>
            </a:pPr>
            <a:r>
              <a:rPr lang="en-US" altLang="zh-CN" sz="2800" dirty="0"/>
              <a:t>Example 13</a:t>
            </a:r>
            <a:endParaRPr lang="en-US" altLang="zh-CN" sz="2800" dirty="0"/>
          </a:p>
        </p:txBody>
      </p:sp>
      <p:pic>
        <p:nvPicPr>
          <p:cNvPr id="28676" name="Picture 7"/>
          <p:cNvPicPr>
            <a:picLocks noChangeAspect="1"/>
          </p:cNvPicPr>
          <p:nvPr/>
        </p:nvPicPr>
        <p:blipFill>
          <a:blip r:embed="rId1"/>
          <a:stretch>
            <a:fillRect/>
          </a:stretch>
        </p:blipFill>
        <p:spPr>
          <a:xfrm>
            <a:off x="4068763" y="3140075"/>
            <a:ext cx="3887787" cy="3176588"/>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29698"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29699" name="Rectangle 3"/>
          <p:cNvSpPr>
            <a:spLocks noGrp="1"/>
          </p:cNvSpPr>
          <p:nvPr>
            <p:ph idx="1"/>
          </p:nvPr>
        </p:nvSpPr>
        <p:spPr>
          <a:xfrm>
            <a:off x="1042988" y="1725613"/>
            <a:ext cx="7772400" cy="4114800"/>
          </a:xfrm>
          <a:ln/>
        </p:spPr>
        <p:txBody>
          <a:bodyPr vert="horz" wrap="square" lIns="91440" tIns="45720" rIns="91440" bIns="45720" anchor="t" anchorCtr="0"/>
          <a:p>
            <a:pPr eaLnBrk="1" hangingPunct="1"/>
            <a:r>
              <a:rPr lang="en-US" altLang="zh-CN" dirty="0"/>
              <a:t>Use paths to find mappings </a:t>
            </a:r>
            <a:endParaRPr lang="en-US" altLang="zh-CN" dirty="0"/>
          </a:p>
          <a:p>
            <a:pPr eaLnBrk="1" hangingPunct="1"/>
            <a:r>
              <a:rPr lang="en-US" altLang="zh-CN" dirty="0"/>
              <a:t>Example 14,P723</a:t>
            </a:r>
            <a:endParaRPr lang="en-US" altLang="zh-CN" dirty="0"/>
          </a:p>
        </p:txBody>
      </p:sp>
      <p:pic>
        <p:nvPicPr>
          <p:cNvPr id="29700" name="Picture 5"/>
          <p:cNvPicPr>
            <a:picLocks noChangeAspect="1"/>
          </p:cNvPicPr>
          <p:nvPr/>
        </p:nvPicPr>
        <p:blipFill>
          <a:blip r:embed="rId1"/>
          <a:stretch>
            <a:fillRect/>
          </a:stretch>
        </p:blipFill>
        <p:spPr>
          <a:xfrm>
            <a:off x="4640263" y="2492375"/>
            <a:ext cx="4303712" cy="2278063"/>
          </a:xfrm>
          <a:prstGeom prst="rect">
            <a:avLst/>
          </a:prstGeom>
          <a:noFill/>
          <a:ln w="9525">
            <a:noFill/>
          </a:ln>
        </p:spPr>
      </p:pic>
      <p:sp>
        <p:nvSpPr>
          <p:cNvPr id="29701" name="矩形 1"/>
          <p:cNvSpPr/>
          <p:nvPr/>
        </p:nvSpPr>
        <p:spPr>
          <a:xfrm>
            <a:off x="1258888" y="5040313"/>
            <a:ext cx="4608512" cy="830262"/>
          </a:xfrm>
          <a:prstGeom prst="rect">
            <a:avLst/>
          </a:prstGeom>
          <a:noFill/>
          <a:ln w="9525">
            <a:noFill/>
          </a:ln>
        </p:spPr>
        <p:txBody>
          <a:bodyPr anchor="t" anchorCtr="0">
            <a:spAutoFit/>
          </a:bodyPr>
          <a:p>
            <a:pPr eaLnBrk="0" hangingPunct="0"/>
            <a:r>
              <a:rPr lang="nl-NL" altLang="zh-CN" dirty="0">
                <a:latin typeface="Tahoma" panose="020B0604030504040204" pitchFamily="34" charset="0"/>
                <a:ea typeface="宋体" panose="02010600030101010101" pitchFamily="2" charset="-122"/>
              </a:rPr>
              <a:t>the paths u</a:t>
            </a:r>
            <a:r>
              <a:rPr lang="nl-NL" altLang="zh-CN" baseline="-25000" dirty="0">
                <a:latin typeface="Tahoma" panose="020B0604030504040204" pitchFamily="34" charset="0"/>
                <a:ea typeface="宋体" panose="02010600030101010101" pitchFamily="2" charset="-122"/>
              </a:rPr>
              <a:t>1</a:t>
            </a:r>
            <a:r>
              <a:rPr lang="nl-NL" altLang="zh-CN" dirty="0">
                <a:latin typeface="Tahoma" panose="020B0604030504040204" pitchFamily="34" charset="0"/>
                <a:ea typeface="宋体" panose="02010600030101010101" pitchFamily="2" charset="-122"/>
              </a:rPr>
              <a:t>, u</a:t>
            </a:r>
            <a:r>
              <a:rPr lang="nl-NL" altLang="zh-CN" baseline="-25000" dirty="0">
                <a:latin typeface="Tahoma" panose="020B0604030504040204" pitchFamily="34" charset="0"/>
                <a:ea typeface="宋体" panose="02010600030101010101" pitchFamily="2" charset="-122"/>
              </a:rPr>
              <a:t>4</a:t>
            </a:r>
            <a:r>
              <a:rPr lang="nl-NL" altLang="zh-CN" dirty="0">
                <a:latin typeface="Tahoma" panose="020B0604030504040204" pitchFamily="34" charset="0"/>
                <a:ea typeface="宋体" panose="02010600030101010101" pitchFamily="2" charset="-122"/>
              </a:rPr>
              <a:t>, u</a:t>
            </a:r>
            <a:r>
              <a:rPr lang="nl-NL" altLang="zh-CN" baseline="-25000" dirty="0">
                <a:latin typeface="Tahoma" panose="020B0604030504040204" pitchFamily="34" charset="0"/>
                <a:ea typeface="宋体" panose="02010600030101010101" pitchFamily="2" charset="-122"/>
              </a:rPr>
              <a:t>3</a:t>
            </a:r>
            <a:r>
              <a:rPr lang="nl-NL" altLang="zh-CN" dirty="0">
                <a:latin typeface="Tahoma" panose="020B0604030504040204" pitchFamily="34" charset="0"/>
                <a:ea typeface="宋体" panose="02010600030101010101" pitchFamily="2" charset="-122"/>
              </a:rPr>
              <a:t>, u</a:t>
            </a:r>
            <a:r>
              <a:rPr lang="nl-NL" altLang="zh-CN" baseline="-25000" dirty="0">
                <a:latin typeface="Tahoma" panose="020B0604030504040204" pitchFamily="34" charset="0"/>
                <a:ea typeface="宋体" panose="02010600030101010101" pitchFamily="2" charset="-122"/>
              </a:rPr>
              <a:t>2</a:t>
            </a:r>
            <a:r>
              <a:rPr lang="nl-NL" altLang="zh-CN" dirty="0">
                <a:latin typeface="Tahoma" panose="020B0604030504040204" pitchFamily="34" charset="0"/>
                <a:ea typeface="宋体" panose="02010600030101010101" pitchFamily="2" charset="-122"/>
              </a:rPr>
              <a:t>, u</a:t>
            </a:r>
            <a:r>
              <a:rPr lang="nl-NL" altLang="zh-CN" baseline="-25000" dirty="0">
                <a:latin typeface="Tahoma" panose="020B0604030504040204" pitchFamily="34" charset="0"/>
                <a:ea typeface="宋体" panose="02010600030101010101" pitchFamily="2" charset="-122"/>
              </a:rPr>
              <a:t>5</a:t>
            </a:r>
            <a:r>
              <a:rPr lang="nl-NL" altLang="zh-CN" dirty="0">
                <a:latin typeface="Tahoma" panose="020B0604030504040204" pitchFamily="34" charset="0"/>
                <a:ea typeface="宋体" panose="02010600030101010101" pitchFamily="2" charset="-122"/>
              </a:rPr>
              <a:t> in G and v</a:t>
            </a:r>
            <a:r>
              <a:rPr lang="nl-NL" altLang="zh-CN" baseline="-25000" dirty="0">
                <a:latin typeface="Tahoma" panose="020B0604030504040204" pitchFamily="34" charset="0"/>
                <a:ea typeface="宋体" panose="02010600030101010101" pitchFamily="2" charset="-122"/>
              </a:rPr>
              <a:t>3</a:t>
            </a:r>
            <a:r>
              <a:rPr lang="nl-NL" altLang="zh-CN" dirty="0">
                <a:latin typeface="Tahoma" panose="020B0604030504040204" pitchFamily="34" charset="0"/>
                <a:ea typeface="宋体" panose="02010600030101010101" pitchFamily="2" charset="-122"/>
              </a:rPr>
              <a:t>, v</a:t>
            </a:r>
            <a:r>
              <a:rPr lang="nl-NL" altLang="zh-CN" baseline="-25000" dirty="0">
                <a:latin typeface="Tahoma" panose="020B0604030504040204" pitchFamily="34" charset="0"/>
                <a:ea typeface="宋体" panose="02010600030101010101" pitchFamily="2" charset="-122"/>
              </a:rPr>
              <a:t>2</a:t>
            </a:r>
            <a:r>
              <a:rPr lang="nl-NL" altLang="zh-CN" dirty="0">
                <a:latin typeface="Tahoma" panose="020B0604030504040204" pitchFamily="34" charset="0"/>
                <a:ea typeface="宋体" panose="02010600030101010101" pitchFamily="2" charset="-122"/>
              </a:rPr>
              <a:t>, v</a:t>
            </a:r>
            <a:r>
              <a:rPr lang="nl-NL" altLang="zh-CN" baseline="-25000" dirty="0">
                <a:latin typeface="Tahoma" panose="020B0604030504040204" pitchFamily="34" charset="0"/>
                <a:ea typeface="宋体" panose="02010600030101010101" pitchFamily="2" charset="-122"/>
              </a:rPr>
              <a:t>1</a:t>
            </a:r>
            <a:r>
              <a:rPr lang="nl-NL" altLang="zh-CN" dirty="0">
                <a:latin typeface="Tahoma" panose="020B0604030504040204" pitchFamily="34" charset="0"/>
                <a:ea typeface="宋体" panose="02010600030101010101" pitchFamily="2" charset="-122"/>
              </a:rPr>
              <a:t>, v</a:t>
            </a:r>
            <a:r>
              <a:rPr lang="nl-NL" altLang="zh-CN" baseline="-25000" dirty="0">
                <a:latin typeface="Tahoma" panose="020B0604030504040204" pitchFamily="34" charset="0"/>
                <a:ea typeface="宋体" panose="02010600030101010101" pitchFamily="2" charset="-122"/>
              </a:rPr>
              <a:t>5</a:t>
            </a:r>
            <a:r>
              <a:rPr lang="nl-NL" altLang="zh-CN" dirty="0">
                <a:latin typeface="Tahoma" panose="020B0604030504040204" pitchFamily="34" charset="0"/>
                <a:ea typeface="宋体" panose="02010600030101010101" pitchFamily="2" charset="-122"/>
              </a:rPr>
              <a:t>, v</a:t>
            </a:r>
            <a:r>
              <a:rPr lang="nl-NL" altLang="zh-CN" baseline="-25000" dirty="0">
                <a:latin typeface="Tahoma" panose="020B0604030504040204" pitchFamily="34" charset="0"/>
                <a:ea typeface="宋体" panose="02010600030101010101" pitchFamily="2" charset="-122"/>
              </a:rPr>
              <a:t>4</a:t>
            </a:r>
            <a:r>
              <a:rPr lang="nl-NL" altLang="zh-CN" dirty="0">
                <a:latin typeface="Tahoma" panose="020B0604030504040204" pitchFamily="34" charset="0"/>
                <a:ea typeface="宋体" panose="02010600030101010101" pitchFamily="2" charset="-122"/>
              </a:rPr>
              <a:t> in H</a:t>
            </a:r>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30722" name="Rectangle 2"/>
          <p:cNvSpPr>
            <a:spLocks noGrp="1"/>
          </p:cNvSpPr>
          <p:nvPr>
            <p:ph type="title"/>
          </p:nvPr>
        </p:nvSpPr>
        <p:spPr>
          <a:ln/>
        </p:spPr>
        <p:txBody>
          <a:bodyPr vert="horz" wrap="square" lIns="91440" tIns="45720" rIns="91440" bIns="45720" anchor="b" anchorCtr="0"/>
          <a:p>
            <a:pPr eaLnBrk="1" hangingPunct="1"/>
            <a:r>
              <a:rPr lang="en-US" altLang="zh-CN" sz="3600" dirty="0"/>
              <a:t>Counting Paths by Adjacency Matrices</a:t>
            </a:r>
            <a:endParaRPr lang="en-US" altLang="zh-CN" dirty="0"/>
          </a:p>
        </p:txBody>
      </p:sp>
      <p:sp>
        <p:nvSpPr>
          <p:cNvPr id="30723" name="Rectangle 3"/>
          <p:cNvSpPr>
            <a:spLocks noGrp="1"/>
          </p:cNvSpPr>
          <p:nvPr>
            <p:ph idx="1"/>
          </p:nvPr>
        </p:nvSpPr>
        <p:spPr>
          <a:ln/>
        </p:spPr>
        <p:txBody>
          <a:bodyPr vert="horz" wrap="square" lIns="91440" tIns="45720" rIns="91440" bIns="45720" anchor="t" anchorCtr="0"/>
          <a:p>
            <a:pPr eaLnBrk="1" hangingPunct="1"/>
            <a:r>
              <a:rPr lang="en-US" altLang="zh-CN" dirty="0"/>
              <a:t>Let </a:t>
            </a:r>
            <a:r>
              <a:rPr lang="en-US" altLang="zh-CN" b="1" dirty="0"/>
              <a:t>A</a:t>
            </a:r>
            <a:r>
              <a:rPr lang="en-US" altLang="zh-CN" dirty="0"/>
              <a:t> be the adjacency matrix of graph </a:t>
            </a:r>
            <a:r>
              <a:rPr lang="en-US" altLang="zh-CN" i="1" dirty="0"/>
              <a:t>G</a:t>
            </a:r>
            <a:r>
              <a:rPr lang="en-US" altLang="zh-CN" dirty="0"/>
              <a:t>.</a:t>
            </a:r>
            <a:endParaRPr lang="en-US" altLang="zh-CN" dirty="0"/>
          </a:p>
          <a:p>
            <a:pPr eaLnBrk="1" hangingPunct="1"/>
            <a:r>
              <a:rPr lang="en-US" altLang="zh-CN" dirty="0"/>
              <a:t>The number of paths of length </a:t>
            </a:r>
            <a:r>
              <a:rPr lang="en-US" altLang="zh-CN" i="1" dirty="0"/>
              <a:t>k</a:t>
            </a:r>
            <a:r>
              <a:rPr lang="en-US" altLang="zh-CN" dirty="0"/>
              <a:t> from </a:t>
            </a:r>
            <a:r>
              <a:rPr lang="en-US" altLang="zh-CN" i="1" dirty="0"/>
              <a:t>v</a:t>
            </a:r>
            <a:r>
              <a:rPr lang="en-US" altLang="zh-CN" i="1" baseline="-25000" dirty="0"/>
              <a:t>i</a:t>
            </a:r>
            <a:r>
              <a:rPr lang="en-US" altLang="zh-CN" dirty="0"/>
              <a:t> to </a:t>
            </a:r>
            <a:r>
              <a:rPr lang="en-US" altLang="zh-CN" i="1" dirty="0"/>
              <a:t>v</a:t>
            </a:r>
            <a:r>
              <a:rPr lang="en-US" altLang="zh-CN" i="1" baseline="-25000" dirty="0"/>
              <a:t>j</a:t>
            </a:r>
            <a:r>
              <a:rPr lang="en-US" altLang="zh-CN" dirty="0"/>
              <a:t> is equal to </a:t>
            </a:r>
            <a:r>
              <a:rPr lang="en-US" altLang="zh-CN" dirty="0">
                <a:solidFill>
                  <a:srgbClr val="FF0000"/>
                </a:solidFill>
              </a:rPr>
              <a:t>(</a:t>
            </a:r>
            <a:r>
              <a:rPr lang="en-US" altLang="zh-CN" b="1" dirty="0">
                <a:solidFill>
                  <a:srgbClr val="FF0000"/>
                </a:solidFill>
              </a:rPr>
              <a:t>A</a:t>
            </a:r>
            <a:r>
              <a:rPr lang="en-US" altLang="zh-CN" i="1" baseline="30000" dirty="0">
                <a:solidFill>
                  <a:srgbClr val="FF0000"/>
                </a:solidFill>
              </a:rPr>
              <a:t>k</a:t>
            </a:r>
            <a:r>
              <a:rPr lang="en-US" altLang="zh-CN" dirty="0">
                <a:solidFill>
                  <a:srgbClr val="FF0000"/>
                </a:solidFill>
              </a:rPr>
              <a:t>)</a:t>
            </a:r>
            <a:r>
              <a:rPr lang="en-US" altLang="zh-CN" i="1" baseline="-25000" dirty="0">
                <a:solidFill>
                  <a:srgbClr val="FF0000"/>
                </a:solidFill>
              </a:rPr>
              <a:t>i,j</a:t>
            </a:r>
            <a:r>
              <a:rPr lang="en-US" altLang="zh-CN" dirty="0"/>
              <a:t>.  </a:t>
            </a:r>
            <a:endParaRPr lang="en-US" altLang="zh-CN" dirty="0"/>
          </a:p>
          <a:p>
            <a:pPr lvl="1" eaLnBrk="1" hangingPunct="1"/>
            <a:r>
              <a:rPr lang="en-US" altLang="zh-CN" dirty="0"/>
              <a:t>The notation </a:t>
            </a:r>
            <a:r>
              <a:rPr lang="en-US" altLang="zh-CN" dirty="0">
                <a:solidFill>
                  <a:srgbClr val="FF0000"/>
                </a:solidFill>
              </a:rPr>
              <a:t>(</a:t>
            </a:r>
            <a:r>
              <a:rPr lang="en-US" altLang="zh-CN" b="1" dirty="0">
                <a:solidFill>
                  <a:srgbClr val="FF0000"/>
                </a:solidFill>
              </a:rPr>
              <a:t>M</a:t>
            </a:r>
            <a:r>
              <a:rPr lang="en-US" altLang="zh-CN" dirty="0">
                <a:solidFill>
                  <a:srgbClr val="FF0000"/>
                </a:solidFill>
              </a:rPr>
              <a:t>)</a:t>
            </a:r>
            <a:r>
              <a:rPr lang="en-US" altLang="zh-CN" i="1" baseline="-25000" dirty="0">
                <a:solidFill>
                  <a:srgbClr val="FF0000"/>
                </a:solidFill>
              </a:rPr>
              <a:t>i,j</a:t>
            </a:r>
            <a:r>
              <a:rPr lang="en-US" altLang="zh-CN" dirty="0"/>
              <a:t> denotes </a:t>
            </a:r>
            <a:r>
              <a:rPr lang="en-US" altLang="zh-CN" i="1" dirty="0">
                <a:solidFill>
                  <a:srgbClr val="FF0000"/>
                </a:solidFill>
              </a:rPr>
              <a:t>m</a:t>
            </a:r>
            <a:r>
              <a:rPr lang="en-US" altLang="zh-CN" i="1" baseline="-25000" dirty="0">
                <a:solidFill>
                  <a:srgbClr val="FF0000"/>
                </a:solidFill>
              </a:rPr>
              <a:t>i,j</a:t>
            </a:r>
            <a:r>
              <a:rPr lang="en-US" altLang="zh-CN" dirty="0"/>
              <a:t> where </a:t>
            </a:r>
            <a:br>
              <a:rPr lang="en-US" altLang="zh-CN" dirty="0"/>
            </a:br>
            <a:r>
              <a:rPr lang="en-US" altLang="zh-CN" dirty="0">
                <a:solidFill>
                  <a:srgbClr val="FF0000"/>
                </a:solidFill>
              </a:rPr>
              <a:t>[</a:t>
            </a:r>
            <a:r>
              <a:rPr lang="en-US" altLang="zh-CN" i="1" dirty="0">
                <a:solidFill>
                  <a:srgbClr val="FF0000"/>
                </a:solidFill>
              </a:rPr>
              <a:t>m</a:t>
            </a:r>
            <a:r>
              <a:rPr lang="en-US" altLang="zh-CN" i="1" baseline="-25000" dirty="0">
                <a:solidFill>
                  <a:srgbClr val="FF0000"/>
                </a:solidFill>
              </a:rPr>
              <a:t>i,j</a:t>
            </a:r>
            <a:r>
              <a:rPr lang="en-US" altLang="zh-CN" dirty="0">
                <a:solidFill>
                  <a:srgbClr val="FF0000"/>
                </a:solidFill>
              </a:rPr>
              <a:t>] = </a:t>
            </a:r>
            <a:r>
              <a:rPr lang="en-US" altLang="zh-CN" b="1" dirty="0">
                <a:solidFill>
                  <a:srgbClr val="FF0000"/>
                </a:solidFill>
              </a:rPr>
              <a:t>M</a:t>
            </a:r>
            <a:r>
              <a:rPr lang="en-US" altLang="zh-CN" i="1" dirty="0"/>
              <a:t>.</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963930" y="135255"/>
            <a:ext cx="8168640" cy="1143000"/>
          </a:xfrm>
        </p:spPr>
        <p:txBody>
          <a:bodyPr/>
          <a:p>
            <a:r>
              <a:rPr lang="en-US" sz="3600" b="1" dirty="0" smtClean="0">
                <a:sym typeface="+mn-ea"/>
              </a:rPr>
              <a:t>Proof</a:t>
            </a:r>
            <a:r>
              <a:rPr lang="en-US" sz="3600" dirty="0">
                <a:sym typeface="+mn-ea"/>
              </a:rPr>
              <a:t> </a:t>
            </a:r>
            <a:r>
              <a:rPr lang="en-US" sz="3600" b="1" dirty="0" smtClean="0">
                <a:sym typeface="+mn-ea"/>
              </a:rPr>
              <a:t>by mathematical induction</a:t>
            </a:r>
            <a:endParaRPr lang="en-US" altLang="en-US" sz="3600" b="1" dirty="0" smtClean="0">
              <a:sym typeface="+mn-ea"/>
            </a:endParaRPr>
          </a:p>
        </p:txBody>
      </p:sp>
      <p:sp>
        <p:nvSpPr>
          <p:cNvPr id="3" name="内容占位符 2"/>
          <p:cNvSpPr>
            <a:spLocks noGrp="1"/>
          </p:cNvSpPr>
          <p:nvPr>
            <p:ph idx="1"/>
          </p:nvPr>
        </p:nvSpPr>
        <p:spPr>
          <a:xfrm>
            <a:off x="-29845" y="1325245"/>
            <a:ext cx="9234170" cy="4775200"/>
          </a:xfrm>
        </p:spPr>
        <p:txBody>
          <a:bodyPr/>
          <a:p>
            <a:pPr marL="274320" lvl="1" indent="0">
              <a:buClr>
                <a:schemeClr val="accent3"/>
              </a:buClr>
              <a:buSzPct val="95000"/>
              <a:buNone/>
            </a:pPr>
            <a:r>
              <a:rPr lang="en-US" sz="2400" i="1" dirty="0" smtClean="0">
                <a:solidFill>
                  <a:srgbClr val="FF0000"/>
                </a:solidFill>
                <a:sym typeface="+mn-ea"/>
              </a:rPr>
              <a:t>Basis Step</a:t>
            </a:r>
            <a:r>
              <a:rPr lang="en-US" sz="2400" dirty="0" smtClean="0">
                <a:sym typeface="+mn-ea"/>
              </a:rPr>
              <a:t>: By definition of the adjacency matrix, the number of paths from </a:t>
            </a:r>
            <a:r>
              <a:rPr lang="en-US" sz="2400" i="1" dirty="0">
                <a:sym typeface="+mn-ea"/>
              </a:rPr>
              <a:t>v</a:t>
            </a:r>
            <a:r>
              <a:rPr lang="en-US" sz="2400" i="1" baseline="-25000" dirty="0">
                <a:sym typeface="+mn-ea"/>
              </a:rPr>
              <a:t>i</a:t>
            </a:r>
            <a:r>
              <a:rPr lang="en-US" sz="2400" dirty="0">
                <a:sym typeface="+mn-ea"/>
              </a:rPr>
              <a:t> to </a:t>
            </a:r>
            <a:r>
              <a:rPr lang="en-US" sz="2400" i="1" dirty="0" err="1" smtClean="0">
                <a:sym typeface="+mn-ea"/>
              </a:rPr>
              <a:t>v</a:t>
            </a:r>
            <a:r>
              <a:rPr lang="en-US" sz="2400" i="1" baseline="-25000" dirty="0" err="1" smtClean="0">
                <a:sym typeface="+mn-ea"/>
              </a:rPr>
              <a:t>j</a:t>
            </a:r>
            <a:r>
              <a:rPr lang="en-US" sz="2400" dirty="0" smtClean="0">
                <a:sym typeface="+mn-ea"/>
              </a:rPr>
              <a:t> of length </a:t>
            </a:r>
            <a:r>
              <a:rPr lang="en-US" sz="2400" dirty="0" smtClean="0">
                <a:latin typeface="Cambria Math" panose="02040503050406030204" pitchFamily="18" charset="0"/>
                <a:ea typeface="Cambria Math" panose="02040503050406030204" pitchFamily="18" charset="0"/>
                <a:sym typeface="+mn-ea"/>
              </a:rPr>
              <a:t>1</a:t>
            </a:r>
            <a:r>
              <a:rPr lang="en-US" sz="2400" dirty="0" smtClean="0">
                <a:sym typeface="+mn-ea"/>
              </a:rPr>
              <a:t> is the </a:t>
            </a:r>
            <a:r>
              <a:rPr lang="en-US" sz="2400" dirty="0">
                <a:sym typeface="+mn-ea"/>
              </a:rPr>
              <a:t>(</a:t>
            </a:r>
            <a:r>
              <a:rPr lang="en-US" sz="2400" i="1" dirty="0" err="1">
                <a:sym typeface="+mn-ea"/>
              </a:rPr>
              <a:t>i</a:t>
            </a:r>
            <a:r>
              <a:rPr lang="en-US" sz="2400" dirty="0" err="1">
                <a:sym typeface="+mn-ea"/>
              </a:rPr>
              <a:t>,</a:t>
            </a:r>
            <a:r>
              <a:rPr lang="en-US" sz="2400" i="1" dirty="0" err="1">
                <a:sym typeface="+mn-ea"/>
              </a:rPr>
              <a:t>j</a:t>
            </a:r>
            <a:r>
              <a:rPr lang="en-US" sz="2400" dirty="0">
                <a:sym typeface="+mn-ea"/>
              </a:rPr>
              <a:t>)</a:t>
            </a:r>
            <a:r>
              <a:rPr lang="en-US" sz="2400" dirty="0" err="1">
                <a:sym typeface="+mn-ea"/>
              </a:rPr>
              <a:t>th</a:t>
            </a:r>
            <a:r>
              <a:rPr lang="en-US" sz="2400" dirty="0">
                <a:sym typeface="+mn-ea"/>
              </a:rPr>
              <a:t> entry of </a:t>
            </a:r>
            <a:r>
              <a:rPr lang="en-US" sz="2400" b="1" dirty="0" smtClean="0">
                <a:sym typeface="+mn-ea"/>
              </a:rPr>
              <a:t>A</a:t>
            </a:r>
            <a:r>
              <a:rPr lang="en-US" sz="2400" dirty="0" smtClean="0">
                <a:sym typeface="+mn-ea"/>
              </a:rPr>
              <a:t>. </a:t>
            </a:r>
            <a:endParaRPr lang="en-US" sz="2400" dirty="0" smtClean="0"/>
          </a:p>
          <a:p>
            <a:pPr marL="274320" lvl="1" indent="0">
              <a:buClr>
                <a:schemeClr val="accent3"/>
              </a:buClr>
              <a:buSzPct val="95000"/>
              <a:buNone/>
            </a:pPr>
            <a:r>
              <a:rPr lang="en-US" sz="2400" i="1" dirty="0" smtClean="0">
                <a:solidFill>
                  <a:srgbClr val="FF0000"/>
                </a:solidFill>
                <a:sym typeface="+mn-ea"/>
              </a:rPr>
              <a:t>Inductive Step</a:t>
            </a:r>
            <a:r>
              <a:rPr lang="en-US" sz="2400" dirty="0" smtClean="0">
                <a:sym typeface="+mn-ea"/>
              </a:rPr>
              <a:t>:</a:t>
            </a:r>
            <a:r>
              <a:rPr lang="en-US" sz="2400" dirty="0">
                <a:sym typeface="+mn-ea"/>
              </a:rPr>
              <a:t> </a:t>
            </a:r>
            <a:r>
              <a:rPr lang="en-US" sz="2400" dirty="0" smtClean="0">
                <a:sym typeface="+mn-ea"/>
              </a:rPr>
              <a:t>For the inductive hypothesis, we assume that that the  </a:t>
            </a:r>
            <a:r>
              <a:rPr lang="en-US" sz="2400" dirty="0">
                <a:sym typeface="+mn-ea"/>
              </a:rPr>
              <a:t>(</a:t>
            </a:r>
            <a:r>
              <a:rPr lang="en-US" sz="2400" i="1" dirty="0" err="1">
                <a:sym typeface="+mn-ea"/>
              </a:rPr>
              <a:t>i</a:t>
            </a:r>
            <a:r>
              <a:rPr lang="en-US" sz="2400" dirty="0" err="1">
                <a:sym typeface="+mn-ea"/>
              </a:rPr>
              <a:t>,</a:t>
            </a:r>
            <a:r>
              <a:rPr lang="en-US" sz="2400" i="1" dirty="0" err="1">
                <a:sym typeface="+mn-ea"/>
              </a:rPr>
              <a:t>j</a:t>
            </a:r>
            <a:r>
              <a:rPr lang="en-US" sz="2400" dirty="0">
                <a:sym typeface="+mn-ea"/>
              </a:rPr>
              <a:t>)</a:t>
            </a:r>
            <a:r>
              <a:rPr lang="en-US" sz="2400" dirty="0" err="1">
                <a:sym typeface="+mn-ea"/>
              </a:rPr>
              <a:t>th</a:t>
            </a:r>
            <a:r>
              <a:rPr lang="en-US" sz="2400" dirty="0">
                <a:sym typeface="+mn-ea"/>
              </a:rPr>
              <a:t> entry of </a:t>
            </a:r>
            <a:r>
              <a:rPr lang="en-US" sz="2400" b="1" dirty="0" err="1" smtClean="0">
                <a:sym typeface="+mn-ea"/>
              </a:rPr>
              <a:t>A</a:t>
            </a:r>
            <a:r>
              <a:rPr lang="en-US" sz="2400" i="1" baseline="30000" dirty="0" err="1" smtClean="0">
                <a:sym typeface="+mn-ea"/>
              </a:rPr>
              <a:t>r</a:t>
            </a:r>
            <a:r>
              <a:rPr lang="en-US" sz="2400" dirty="0" smtClean="0">
                <a:sym typeface="+mn-ea"/>
              </a:rPr>
              <a:t> is the number of different paths of length </a:t>
            </a:r>
            <a:r>
              <a:rPr lang="en-US" sz="2400" i="1" dirty="0" smtClean="0">
                <a:sym typeface="+mn-ea"/>
              </a:rPr>
              <a:t>r</a:t>
            </a:r>
            <a:r>
              <a:rPr lang="en-US" sz="2400" dirty="0" smtClean="0">
                <a:sym typeface="+mn-ea"/>
              </a:rPr>
              <a:t> from </a:t>
            </a:r>
            <a:r>
              <a:rPr lang="en-US" sz="2400" i="1" dirty="0">
                <a:sym typeface="+mn-ea"/>
              </a:rPr>
              <a:t>v</a:t>
            </a:r>
            <a:r>
              <a:rPr lang="en-US" sz="2400" i="1" baseline="-25000" dirty="0">
                <a:sym typeface="+mn-ea"/>
              </a:rPr>
              <a:t>i</a:t>
            </a:r>
            <a:r>
              <a:rPr lang="en-US" sz="2400" dirty="0">
                <a:sym typeface="+mn-ea"/>
              </a:rPr>
              <a:t> to </a:t>
            </a:r>
            <a:r>
              <a:rPr lang="en-US" sz="2400" i="1" dirty="0" err="1" smtClean="0">
                <a:sym typeface="+mn-ea"/>
              </a:rPr>
              <a:t>v</a:t>
            </a:r>
            <a:r>
              <a:rPr lang="en-US" sz="2400" i="1" baseline="-25000" dirty="0" err="1" smtClean="0">
                <a:sym typeface="+mn-ea"/>
              </a:rPr>
              <a:t>j</a:t>
            </a:r>
            <a:r>
              <a:rPr lang="en-US" sz="2400" dirty="0" smtClean="0">
                <a:sym typeface="+mn-ea"/>
              </a:rPr>
              <a:t>. </a:t>
            </a:r>
            <a:endParaRPr lang="en-US" sz="2400" dirty="0" smtClean="0"/>
          </a:p>
          <a:p>
            <a:pPr marL="617220" lvl="1" indent="-342900">
              <a:buClr>
                <a:schemeClr val="accent3"/>
              </a:buClr>
              <a:buSzPct val="95000"/>
            </a:pPr>
            <a:r>
              <a:rPr lang="en-US" sz="2400" dirty="0" smtClean="0">
                <a:sym typeface="+mn-ea"/>
              </a:rPr>
              <a:t>Because  </a:t>
            </a:r>
            <a:r>
              <a:rPr lang="en-US" sz="2400" b="1" dirty="0" smtClean="0">
                <a:sym typeface="+mn-ea"/>
              </a:rPr>
              <a:t>A</a:t>
            </a:r>
            <a:r>
              <a:rPr lang="en-US" sz="2400" i="1" baseline="30000" dirty="0" smtClean="0">
                <a:sym typeface="+mn-ea"/>
              </a:rPr>
              <a:t>r+</a:t>
            </a:r>
            <a:r>
              <a:rPr lang="en-US" sz="2400" baseline="30000" dirty="0" smtClean="0">
                <a:latin typeface="Cambria Math" panose="02040503050406030204" pitchFamily="18" charset="0"/>
                <a:ea typeface="Cambria Math" panose="02040503050406030204" pitchFamily="18" charset="0"/>
                <a:sym typeface="+mn-ea"/>
              </a:rPr>
              <a:t>1</a:t>
            </a:r>
            <a:r>
              <a:rPr lang="en-US" sz="2400" dirty="0" smtClean="0">
                <a:sym typeface="+mn-ea"/>
              </a:rPr>
              <a:t> = </a:t>
            </a:r>
            <a:r>
              <a:rPr lang="en-US" sz="2400" b="1" dirty="0" err="1" smtClean="0">
                <a:sym typeface="+mn-ea"/>
              </a:rPr>
              <a:t>A</a:t>
            </a:r>
            <a:r>
              <a:rPr lang="en-US" sz="2400" i="1" baseline="30000" dirty="0" err="1" smtClean="0">
                <a:sym typeface="+mn-ea"/>
              </a:rPr>
              <a:t>r</a:t>
            </a:r>
            <a:r>
              <a:rPr lang="en-US" sz="2400" b="1" dirty="0">
                <a:sym typeface="+mn-ea"/>
              </a:rPr>
              <a:t> </a:t>
            </a:r>
            <a:r>
              <a:rPr lang="en-US" sz="2400" b="1" dirty="0" smtClean="0">
                <a:sym typeface="+mn-ea"/>
              </a:rPr>
              <a:t>A</a:t>
            </a:r>
            <a:r>
              <a:rPr lang="en-US" sz="2400" dirty="0" smtClean="0">
                <a:sym typeface="+mn-ea"/>
              </a:rPr>
              <a:t>,  the  (</a:t>
            </a:r>
            <a:r>
              <a:rPr lang="en-US" sz="2400" i="1" dirty="0" err="1">
                <a:sym typeface="+mn-ea"/>
              </a:rPr>
              <a:t>i</a:t>
            </a:r>
            <a:r>
              <a:rPr lang="en-US" sz="2400" dirty="0" err="1">
                <a:sym typeface="+mn-ea"/>
              </a:rPr>
              <a:t>,</a:t>
            </a:r>
            <a:r>
              <a:rPr lang="en-US" sz="2400" i="1" dirty="0" err="1">
                <a:sym typeface="+mn-ea"/>
              </a:rPr>
              <a:t>j</a:t>
            </a:r>
            <a:r>
              <a:rPr lang="en-US" sz="2400" dirty="0">
                <a:sym typeface="+mn-ea"/>
              </a:rPr>
              <a:t>)</a:t>
            </a:r>
            <a:r>
              <a:rPr lang="en-US" sz="2400" dirty="0" err="1">
                <a:sym typeface="+mn-ea"/>
              </a:rPr>
              <a:t>th</a:t>
            </a:r>
            <a:r>
              <a:rPr lang="en-US" sz="2400" dirty="0">
                <a:sym typeface="+mn-ea"/>
              </a:rPr>
              <a:t> entry of </a:t>
            </a:r>
            <a:r>
              <a:rPr lang="en-US" sz="2400" b="1" dirty="0">
                <a:sym typeface="+mn-ea"/>
              </a:rPr>
              <a:t>A</a:t>
            </a:r>
            <a:r>
              <a:rPr lang="en-US" sz="2400" i="1" baseline="30000" dirty="0">
                <a:sym typeface="+mn-ea"/>
              </a:rPr>
              <a:t>r+</a:t>
            </a:r>
            <a:r>
              <a:rPr lang="en-US" sz="2400" baseline="30000" dirty="0">
                <a:latin typeface="Cambria Math" panose="02040503050406030204" pitchFamily="18" charset="0"/>
                <a:ea typeface="Cambria Math" panose="02040503050406030204" pitchFamily="18" charset="0"/>
                <a:sym typeface="+mn-ea"/>
              </a:rPr>
              <a:t>1</a:t>
            </a:r>
            <a:r>
              <a:rPr lang="en-US" sz="2400" dirty="0">
                <a:sym typeface="+mn-ea"/>
              </a:rPr>
              <a:t> </a:t>
            </a:r>
            <a:r>
              <a:rPr lang="en-US" sz="2400" dirty="0" smtClean="0">
                <a:sym typeface="+mn-ea"/>
              </a:rPr>
              <a:t> equals </a:t>
            </a:r>
            <a:r>
              <a:rPr lang="en-US" sz="2400" i="1" dirty="0" smtClean="0">
                <a:sym typeface="+mn-ea"/>
              </a:rPr>
              <a:t>b</a:t>
            </a:r>
            <a:r>
              <a:rPr lang="en-US" sz="2400" i="1" baseline="-25000" dirty="0" smtClean="0">
                <a:sym typeface="+mn-ea"/>
              </a:rPr>
              <a:t>i</a:t>
            </a:r>
            <a:r>
              <a:rPr lang="en-US" sz="2400" baseline="-25000" dirty="0" smtClean="0">
                <a:latin typeface="Cambria Math" panose="02040503050406030204" pitchFamily="18" charset="0"/>
                <a:ea typeface="Cambria Math" panose="02040503050406030204" pitchFamily="18" charset="0"/>
                <a:sym typeface="+mn-ea"/>
              </a:rPr>
              <a:t>1</a:t>
            </a:r>
            <a:r>
              <a:rPr lang="en-US" sz="2400" i="1" dirty="0" smtClean="0">
                <a:sym typeface="+mn-ea"/>
              </a:rPr>
              <a:t>a</a:t>
            </a:r>
            <a:r>
              <a:rPr lang="en-US" sz="2400" baseline="-25000" dirty="0" smtClean="0">
                <a:latin typeface="Cambria Math" panose="02040503050406030204" pitchFamily="18" charset="0"/>
                <a:ea typeface="Cambria Math" panose="02040503050406030204" pitchFamily="18" charset="0"/>
                <a:sym typeface="+mn-ea"/>
              </a:rPr>
              <a:t>1</a:t>
            </a:r>
            <a:r>
              <a:rPr lang="en-US" sz="2400" i="1" baseline="-25000" dirty="0" smtClean="0">
                <a:sym typeface="+mn-ea"/>
              </a:rPr>
              <a:t>j</a:t>
            </a:r>
            <a:r>
              <a:rPr lang="en-US" sz="2400" dirty="0" smtClean="0">
                <a:sym typeface="+mn-ea"/>
              </a:rPr>
              <a:t> + </a:t>
            </a:r>
            <a:r>
              <a:rPr lang="en-US" sz="2400" i="1" dirty="0" smtClean="0">
                <a:sym typeface="+mn-ea"/>
              </a:rPr>
              <a:t>b</a:t>
            </a:r>
            <a:r>
              <a:rPr lang="en-US" sz="2400" i="1" baseline="-25000" dirty="0" smtClean="0">
                <a:sym typeface="+mn-ea"/>
              </a:rPr>
              <a:t>i</a:t>
            </a:r>
            <a:r>
              <a:rPr lang="en-US" sz="2400" baseline="-25000" dirty="0" smtClean="0">
                <a:latin typeface="Cambria Math" panose="02040503050406030204" pitchFamily="18" charset="0"/>
                <a:ea typeface="Cambria Math" panose="02040503050406030204" pitchFamily="18" charset="0"/>
                <a:sym typeface="+mn-ea"/>
              </a:rPr>
              <a:t>2</a:t>
            </a:r>
            <a:r>
              <a:rPr lang="en-US" sz="2400" i="1" dirty="0" smtClean="0">
                <a:sym typeface="+mn-ea"/>
              </a:rPr>
              <a:t>a</a:t>
            </a:r>
            <a:r>
              <a:rPr lang="en-US" sz="2400" baseline="-25000" dirty="0" smtClean="0">
                <a:latin typeface="Cambria Math" panose="02040503050406030204" pitchFamily="18" charset="0"/>
                <a:ea typeface="Cambria Math" panose="02040503050406030204" pitchFamily="18" charset="0"/>
                <a:sym typeface="+mn-ea"/>
              </a:rPr>
              <a:t>2</a:t>
            </a:r>
            <a:r>
              <a:rPr lang="en-US" sz="2400" i="1" baseline="-25000" dirty="0" smtClean="0">
                <a:sym typeface="+mn-ea"/>
              </a:rPr>
              <a:t>j</a:t>
            </a:r>
            <a:r>
              <a:rPr lang="en-US" sz="2400" dirty="0" smtClean="0">
                <a:sym typeface="+mn-ea"/>
              </a:rPr>
              <a:t> + </a:t>
            </a:r>
            <a:r>
              <a:rPr lang="en-US" sz="2400" dirty="0" smtClean="0">
                <a:latin typeface="Cambria Math" panose="02040503050406030204"/>
                <a:ea typeface="Cambria Math" panose="02040503050406030204"/>
                <a:sym typeface="+mn-ea"/>
              </a:rPr>
              <a:t>⋯</a:t>
            </a:r>
            <a:r>
              <a:rPr lang="en-US" sz="2400" dirty="0" smtClean="0">
                <a:sym typeface="+mn-ea"/>
              </a:rPr>
              <a:t> + </a:t>
            </a:r>
            <a:r>
              <a:rPr lang="en-US" sz="2400" i="1" dirty="0" err="1" smtClean="0">
                <a:sym typeface="+mn-ea"/>
              </a:rPr>
              <a:t>b</a:t>
            </a:r>
            <a:r>
              <a:rPr lang="en-US" sz="2400" i="1" baseline="-25000" dirty="0" err="1" smtClean="0">
                <a:sym typeface="+mn-ea"/>
              </a:rPr>
              <a:t>in</a:t>
            </a:r>
            <a:r>
              <a:rPr lang="en-US" sz="2400" i="1" dirty="0" err="1" smtClean="0">
                <a:sym typeface="+mn-ea"/>
              </a:rPr>
              <a:t>a</a:t>
            </a:r>
            <a:r>
              <a:rPr lang="en-US" sz="2400" i="1" baseline="-25000" dirty="0" err="1" smtClean="0">
                <a:sym typeface="+mn-ea"/>
              </a:rPr>
              <a:t>nj</a:t>
            </a:r>
            <a:r>
              <a:rPr lang="en-US" sz="2400" dirty="0" smtClean="0">
                <a:sym typeface="+mn-ea"/>
              </a:rPr>
              <a:t>, where </a:t>
            </a:r>
            <a:r>
              <a:rPr lang="en-US" sz="2400" i="1" dirty="0" err="1" smtClean="0">
                <a:sym typeface="+mn-ea"/>
              </a:rPr>
              <a:t>b</a:t>
            </a:r>
            <a:r>
              <a:rPr lang="en-US" sz="2400" i="1" baseline="-25000" dirty="0" err="1" smtClean="0">
                <a:sym typeface="+mn-ea"/>
              </a:rPr>
              <a:t>ik</a:t>
            </a:r>
            <a:r>
              <a:rPr lang="en-US" sz="2400" i="1" baseline="-25000" dirty="0" smtClean="0">
                <a:sym typeface="+mn-ea"/>
              </a:rPr>
              <a:t> </a:t>
            </a:r>
            <a:r>
              <a:rPr lang="en-US" sz="2400" dirty="0" smtClean="0">
                <a:sym typeface="+mn-ea"/>
              </a:rPr>
              <a:t>is </a:t>
            </a:r>
            <a:r>
              <a:rPr lang="en-US" sz="2400" dirty="0">
                <a:sym typeface="+mn-ea"/>
              </a:rPr>
              <a:t>the </a:t>
            </a:r>
            <a:r>
              <a:rPr lang="en-US" sz="2400" dirty="0" smtClean="0">
                <a:sym typeface="+mn-ea"/>
              </a:rPr>
              <a:t>(</a:t>
            </a:r>
            <a:r>
              <a:rPr lang="en-US" sz="2400" i="1" dirty="0" err="1" smtClean="0">
                <a:sym typeface="+mn-ea"/>
              </a:rPr>
              <a:t>i</a:t>
            </a:r>
            <a:r>
              <a:rPr lang="en-US" sz="2400" dirty="0" err="1" smtClean="0">
                <a:sym typeface="+mn-ea"/>
              </a:rPr>
              <a:t>,</a:t>
            </a:r>
            <a:r>
              <a:rPr lang="en-US" sz="2400" i="1" dirty="0" err="1" smtClean="0">
                <a:sym typeface="+mn-ea"/>
              </a:rPr>
              <a:t>k</a:t>
            </a:r>
            <a:r>
              <a:rPr lang="en-US" sz="2400" dirty="0" smtClean="0">
                <a:sym typeface="+mn-ea"/>
              </a:rPr>
              <a:t>)</a:t>
            </a:r>
            <a:r>
              <a:rPr lang="en-US" sz="2400" i="1" dirty="0" err="1" smtClean="0">
                <a:sym typeface="+mn-ea"/>
              </a:rPr>
              <a:t>th</a:t>
            </a:r>
            <a:r>
              <a:rPr lang="en-US" sz="2400" dirty="0" smtClean="0">
                <a:sym typeface="+mn-ea"/>
              </a:rPr>
              <a:t> entry of </a:t>
            </a:r>
            <a:r>
              <a:rPr lang="en-US" sz="2400" b="1" dirty="0" smtClean="0">
                <a:sym typeface="+mn-ea"/>
              </a:rPr>
              <a:t>A</a:t>
            </a:r>
            <a:r>
              <a:rPr lang="en-US" sz="2400" i="1" baseline="30000" dirty="0" smtClean="0">
                <a:sym typeface="+mn-ea"/>
              </a:rPr>
              <a:t>r</a:t>
            </a:r>
            <a:r>
              <a:rPr lang="en-US" sz="2400" dirty="0" smtClean="0">
                <a:sym typeface="+mn-ea"/>
              </a:rPr>
              <a:t>. By the inductive hypothesis, </a:t>
            </a:r>
            <a:r>
              <a:rPr lang="en-US" sz="2400" i="1" dirty="0" err="1">
                <a:sym typeface="+mn-ea"/>
              </a:rPr>
              <a:t>b</a:t>
            </a:r>
            <a:r>
              <a:rPr lang="en-US" sz="2400" i="1" baseline="-25000" dirty="0" err="1">
                <a:sym typeface="+mn-ea"/>
              </a:rPr>
              <a:t>ik</a:t>
            </a:r>
            <a:r>
              <a:rPr lang="en-US" sz="2400" i="1" baseline="-25000" dirty="0">
                <a:sym typeface="+mn-ea"/>
              </a:rPr>
              <a:t> </a:t>
            </a:r>
            <a:r>
              <a:rPr lang="en-US" sz="2400" dirty="0">
                <a:sym typeface="+mn-ea"/>
              </a:rPr>
              <a:t>is the </a:t>
            </a:r>
            <a:r>
              <a:rPr lang="en-US" sz="2400" dirty="0" smtClean="0">
                <a:sym typeface="+mn-ea"/>
              </a:rPr>
              <a:t>number of paths of length </a:t>
            </a:r>
            <a:r>
              <a:rPr lang="en-US" sz="2400" i="1" dirty="0" smtClean="0">
                <a:sym typeface="+mn-ea"/>
              </a:rPr>
              <a:t>r</a:t>
            </a:r>
            <a:r>
              <a:rPr lang="en-US" sz="2400" dirty="0" smtClean="0">
                <a:sym typeface="+mn-ea"/>
              </a:rPr>
              <a:t> from </a:t>
            </a:r>
            <a:r>
              <a:rPr lang="en-US" sz="2400" i="1" dirty="0">
                <a:sym typeface="+mn-ea"/>
              </a:rPr>
              <a:t>v</a:t>
            </a:r>
            <a:r>
              <a:rPr lang="en-US" sz="2400" i="1" baseline="-25000" dirty="0">
                <a:sym typeface="+mn-ea"/>
              </a:rPr>
              <a:t>i</a:t>
            </a:r>
            <a:r>
              <a:rPr lang="en-US" sz="2400" dirty="0">
                <a:sym typeface="+mn-ea"/>
              </a:rPr>
              <a:t> to </a:t>
            </a:r>
            <a:r>
              <a:rPr lang="en-US" sz="2400" i="1" dirty="0" err="1" smtClean="0">
                <a:sym typeface="+mn-ea"/>
              </a:rPr>
              <a:t>v</a:t>
            </a:r>
            <a:r>
              <a:rPr lang="en-US" sz="2400" i="1" baseline="-25000" dirty="0" err="1" smtClean="0">
                <a:sym typeface="+mn-ea"/>
              </a:rPr>
              <a:t>k</a:t>
            </a:r>
            <a:r>
              <a:rPr lang="en-US" sz="2400" dirty="0" smtClean="0">
                <a:sym typeface="+mn-ea"/>
              </a:rPr>
              <a:t>. </a:t>
            </a:r>
            <a:endParaRPr lang="en-US" sz="2400" dirty="0" smtClean="0"/>
          </a:p>
          <a:p>
            <a:pPr marL="617220" lvl="1" indent="-342900">
              <a:buClr>
                <a:schemeClr val="accent3"/>
              </a:buClr>
              <a:buSzPct val="95000"/>
            </a:pPr>
            <a:r>
              <a:rPr lang="en-US" sz="2400" dirty="0" smtClean="0">
                <a:sym typeface="+mn-ea"/>
              </a:rPr>
              <a:t>A path of length </a:t>
            </a:r>
            <a:r>
              <a:rPr lang="en-US" sz="2400" i="1" dirty="0" smtClean="0">
                <a:sym typeface="+mn-ea"/>
              </a:rPr>
              <a:t>r</a:t>
            </a:r>
            <a:r>
              <a:rPr lang="en-US" sz="2400" dirty="0" smtClean="0">
                <a:sym typeface="+mn-ea"/>
              </a:rPr>
              <a:t> + </a:t>
            </a:r>
            <a:r>
              <a:rPr lang="en-US" sz="2400" dirty="0" smtClean="0">
                <a:latin typeface="Cambria Math" panose="02040503050406030204" pitchFamily="18" charset="0"/>
                <a:ea typeface="Cambria Math" panose="02040503050406030204" pitchFamily="18" charset="0"/>
                <a:sym typeface="+mn-ea"/>
              </a:rPr>
              <a:t>1 from </a:t>
            </a:r>
            <a:r>
              <a:rPr lang="en-US" sz="2400" i="1" dirty="0">
                <a:sym typeface="+mn-ea"/>
              </a:rPr>
              <a:t>v</a:t>
            </a:r>
            <a:r>
              <a:rPr lang="en-US" sz="2400" i="1" baseline="-25000" dirty="0">
                <a:sym typeface="+mn-ea"/>
              </a:rPr>
              <a:t>i</a:t>
            </a:r>
            <a:r>
              <a:rPr lang="en-US" sz="2400" dirty="0">
                <a:sym typeface="+mn-ea"/>
              </a:rPr>
              <a:t> to </a:t>
            </a:r>
            <a:r>
              <a:rPr lang="en-US" sz="2400" i="1" dirty="0" err="1">
                <a:sym typeface="+mn-ea"/>
              </a:rPr>
              <a:t>v</a:t>
            </a:r>
            <a:r>
              <a:rPr lang="en-US" sz="2400" i="1" baseline="-25000" dirty="0" err="1">
                <a:sym typeface="+mn-ea"/>
              </a:rPr>
              <a:t>j</a:t>
            </a:r>
            <a:r>
              <a:rPr lang="en-US" sz="2400" dirty="0">
                <a:sym typeface="+mn-ea"/>
              </a:rPr>
              <a:t> </a:t>
            </a:r>
            <a:r>
              <a:rPr lang="en-US" sz="2400" dirty="0" smtClean="0">
                <a:sym typeface="+mn-ea"/>
              </a:rPr>
              <a:t>is made up of a path of length </a:t>
            </a:r>
            <a:r>
              <a:rPr lang="en-US" sz="2400" i="1" dirty="0" smtClean="0">
                <a:sym typeface="+mn-ea"/>
              </a:rPr>
              <a:t>r</a:t>
            </a:r>
            <a:r>
              <a:rPr lang="en-US" sz="2400" dirty="0" smtClean="0">
                <a:sym typeface="+mn-ea"/>
              </a:rPr>
              <a:t> from </a:t>
            </a:r>
            <a:r>
              <a:rPr lang="en-US" sz="2400" i="1" dirty="0">
                <a:sym typeface="+mn-ea"/>
              </a:rPr>
              <a:t>v</a:t>
            </a:r>
            <a:r>
              <a:rPr lang="en-US" sz="2400" i="1" baseline="-25000" dirty="0">
                <a:sym typeface="+mn-ea"/>
              </a:rPr>
              <a:t>i</a:t>
            </a:r>
            <a:r>
              <a:rPr lang="en-US" sz="2400" dirty="0">
                <a:sym typeface="+mn-ea"/>
              </a:rPr>
              <a:t> </a:t>
            </a:r>
            <a:r>
              <a:rPr lang="en-US" sz="2400" dirty="0" smtClean="0">
                <a:sym typeface="+mn-ea"/>
              </a:rPr>
              <a:t>to some  </a:t>
            </a:r>
            <a:r>
              <a:rPr lang="en-US" sz="2400" i="1" dirty="0" err="1" smtClean="0">
                <a:sym typeface="+mn-ea"/>
              </a:rPr>
              <a:t>v</a:t>
            </a:r>
            <a:r>
              <a:rPr lang="en-US" sz="2400" i="1" baseline="-25000" dirty="0" err="1" smtClean="0">
                <a:sym typeface="+mn-ea"/>
              </a:rPr>
              <a:t>k</a:t>
            </a:r>
            <a:r>
              <a:rPr lang="en-US" sz="2400" i="1" dirty="0" smtClean="0">
                <a:sym typeface="+mn-ea"/>
              </a:rPr>
              <a:t> , </a:t>
            </a:r>
            <a:r>
              <a:rPr lang="en-US" sz="2400" dirty="0" smtClean="0">
                <a:sym typeface="+mn-ea"/>
              </a:rPr>
              <a:t>and an edge from </a:t>
            </a:r>
            <a:r>
              <a:rPr lang="en-US" sz="2400" i="1" dirty="0" err="1" smtClean="0">
                <a:sym typeface="+mn-ea"/>
              </a:rPr>
              <a:t>v</a:t>
            </a:r>
            <a:r>
              <a:rPr lang="en-US" sz="2400" i="1" baseline="-25000" dirty="0" err="1" smtClean="0">
                <a:sym typeface="+mn-ea"/>
              </a:rPr>
              <a:t>k</a:t>
            </a:r>
            <a:r>
              <a:rPr lang="en-US" sz="2400" dirty="0" smtClean="0">
                <a:sym typeface="+mn-ea"/>
              </a:rPr>
              <a:t> </a:t>
            </a:r>
            <a:r>
              <a:rPr lang="en-US" sz="2400" dirty="0">
                <a:sym typeface="+mn-ea"/>
              </a:rPr>
              <a:t>to </a:t>
            </a:r>
            <a:r>
              <a:rPr lang="en-US" sz="2400" i="1" dirty="0" err="1" smtClean="0">
                <a:sym typeface="+mn-ea"/>
              </a:rPr>
              <a:t>v</a:t>
            </a:r>
            <a:r>
              <a:rPr lang="en-US" sz="2400" i="1" baseline="-25000" dirty="0" err="1" smtClean="0">
                <a:sym typeface="+mn-ea"/>
              </a:rPr>
              <a:t>j</a:t>
            </a:r>
            <a:r>
              <a:rPr lang="en-US" sz="2400" dirty="0" smtClean="0">
                <a:sym typeface="+mn-ea"/>
              </a:rPr>
              <a:t>. By the product rule for counting, the number of such paths is the product of the number of paths of length </a:t>
            </a:r>
            <a:r>
              <a:rPr lang="en-US" sz="2400" i="1" dirty="0" smtClean="0">
                <a:sym typeface="+mn-ea"/>
              </a:rPr>
              <a:t>r</a:t>
            </a:r>
            <a:r>
              <a:rPr lang="en-US" sz="2400" dirty="0" smtClean="0">
                <a:sym typeface="+mn-ea"/>
              </a:rPr>
              <a:t> from </a:t>
            </a:r>
            <a:r>
              <a:rPr lang="en-US" sz="2400" i="1" dirty="0">
                <a:sym typeface="+mn-ea"/>
              </a:rPr>
              <a:t>v</a:t>
            </a:r>
            <a:r>
              <a:rPr lang="en-US" sz="2400" i="1" baseline="-25000" dirty="0">
                <a:sym typeface="+mn-ea"/>
              </a:rPr>
              <a:t>i</a:t>
            </a:r>
            <a:r>
              <a:rPr lang="en-US" sz="2400" dirty="0">
                <a:sym typeface="+mn-ea"/>
              </a:rPr>
              <a:t> </a:t>
            </a:r>
            <a:r>
              <a:rPr lang="en-US" sz="2400" dirty="0" smtClean="0">
                <a:sym typeface="+mn-ea"/>
              </a:rPr>
              <a:t>to  </a:t>
            </a:r>
            <a:r>
              <a:rPr lang="en-US" sz="2400" i="1" dirty="0" err="1">
                <a:sym typeface="+mn-ea"/>
              </a:rPr>
              <a:t>v</a:t>
            </a:r>
            <a:r>
              <a:rPr lang="en-US" sz="2400" i="1" baseline="-25000" dirty="0" err="1">
                <a:sym typeface="+mn-ea"/>
              </a:rPr>
              <a:t>k</a:t>
            </a:r>
            <a:r>
              <a:rPr lang="en-US" sz="2400" i="1" dirty="0">
                <a:sym typeface="+mn-ea"/>
              </a:rPr>
              <a:t>  </a:t>
            </a:r>
            <a:r>
              <a:rPr lang="en-US" sz="2400" dirty="0" smtClean="0">
                <a:sym typeface="+mn-ea"/>
              </a:rPr>
              <a:t>(i.e., </a:t>
            </a:r>
            <a:r>
              <a:rPr lang="en-US" sz="2400" i="1" dirty="0" err="1" smtClean="0">
                <a:sym typeface="+mn-ea"/>
              </a:rPr>
              <a:t>b</a:t>
            </a:r>
            <a:r>
              <a:rPr lang="en-US" sz="2400" i="1" baseline="-25000" dirty="0" err="1" smtClean="0">
                <a:sym typeface="+mn-ea"/>
              </a:rPr>
              <a:t>ik</a:t>
            </a:r>
            <a:r>
              <a:rPr lang="en-US" sz="2400" i="1" baseline="-25000" dirty="0" smtClean="0">
                <a:sym typeface="+mn-ea"/>
              </a:rPr>
              <a:t> </a:t>
            </a:r>
            <a:r>
              <a:rPr lang="en-US" sz="2400" dirty="0" smtClean="0">
                <a:sym typeface="+mn-ea"/>
              </a:rPr>
              <a:t>) and the number of edges from</a:t>
            </a:r>
            <a:r>
              <a:rPr lang="en-US" sz="2400" dirty="0">
                <a:sym typeface="+mn-ea"/>
              </a:rPr>
              <a:t> </a:t>
            </a:r>
            <a:r>
              <a:rPr lang="en-US" sz="2400" dirty="0" err="1">
                <a:sym typeface="+mn-ea"/>
              </a:rPr>
              <a:t>from</a:t>
            </a:r>
            <a:r>
              <a:rPr lang="en-US" sz="2400" dirty="0">
                <a:sym typeface="+mn-ea"/>
              </a:rPr>
              <a:t> </a:t>
            </a:r>
            <a:r>
              <a:rPr lang="en-US" sz="2400" i="1" dirty="0" err="1">
                <a:sym typeface="+mn-ea"/>
              </a:rPr>
              <a:t>v</a:t>
            </a:r>
            <a:r>
              <a:rPr lang="en-US" sz="2400" i="1" baseline="-25000" dirty="0" err="1">
                <a:sym typeface="+mn-ea"/>
              </a:rPr>
              <a:t>k</a:t>
            </a:r>
            <a:r>
              <a:rPr lang="en-US" sz="2400" dirty="0">
                <a:sym typeface="+mn-ea"/>
              </a:rPr>
              <a:t> to </a:t>
            </a:r>
            <a:r>
              <a:rPr lang="en-US" sz="2400" i="1" dirty="0" err="1" smtClean="0">
                <a:sym typeface="+mn-ea"/>
              </a:rPr>
              <a:t>v</a:t>
            </a:r>
            <a:r>
              <a:rPr lang="en-US" sz="2400" i="1" baseline="-25000" dirty="0" err="1" smtClean="0">
                <a:sym typeface="+mn-ea"/>
              </a:rPr>
              <a:t>j</a:t>
            </a:r>
            <a:r>
              <a:rPr lang="en-US" sz="2400" dirty="0">
                <a:sym typeface="+mn-ea"/>
              </a:rPr>
              <a:t> </a:t>
            </a:r>
            <a:r>
              <a:rPr lang="en-US" sz="2400" dirty="0" smtClean="0">
                <a:sym typeface="+mn-ea"/>
              </a:rPr>
              <a:t>(</a:t>
            </a:r>
            <a:r>
              <a:rPr lang="en-US" sz="2400" dirty="0" err="1" smtClean="0">
                <a:sym typeface="+mn-ea"/>
              </a:rPr>
              <a:t>i.e</a:t>
            </a:r>
            <a:r>
              <a:rPr lang="en-US" sz="2400" dirty="0" smtClean="0">
                <a:sym typeface="+mn-ea"/>
              </a:rPr>
              <a:t>, </a:t>
            </a:r>
            <a:r>
              <a:rPr lang="en-US" sz="2400" i="1" dirty="0" err="1" smtClean="0">
                <a:sym typeface="+mn-ea"/>
              </a:rPr>
              <a:t>a</a:t>
            </a:r>
            <a:r>
              <a:rPr lang="en-US" sz="2400" i="1" baseline="-25000" dirty="0" err="1" smtClean="0">
                <a:sym typeface="+mn-ea"/>
              </a:rPr>
              <a:t>kj</a:t>
            </a:r>
            <a:r>
              <a:rPr lang="en-US" sz="2400" dirty="0" smtClean="0">
                <a:sym typeface="+mn-ea"/>
              </a:rPr>
              <a:t>). The sum over all possible intermediate vertices </a:t>
            </a:r>
            <a:r>
              <a:rPr lang="en-US" sz="2400" i="1" dirty="0" err="1" smtClean="0">
                <a:sym typeface="+mn-ea"/>
              </a:rPr>
              <a:t>v</a:t>
            </a:r>
            <a:r>
              <a:rPr lang="en-US" sz="2400" i="1" baseline="-25000" dirty="0" err="1" smtClean="0">
                <a:sym typeface="+mn-ea"/>
              </a:rPr>
              <a:t>k</a:t>
            </a:r>
            <a:r>
              <a:rPr lang="en-US" sz="2400" i="1" dirty="0" smtClean="0">
                <a:sym typeface="+mn-ea"/>
              </a:rPr>
              <a:t>  is </a:t>
            </a:r>
            <a:r>
              <a:rPr lang="en-US" sz="2400" i="1" dirty="0">
                <a:sym typeface="+mn-ea"/>
              </a:rPr>
              <a:t>b</a:t>
            </a:r>
            <a:r>
              <a:rPr lang="en-US" sz="2400" i="1" baseline="-25000" dirty="0">
                <a:sym typeface="+mn-ea"/>
              </a:rPr>
              <a:t>i</a:t>
            </a:r>
            <a:r>
              <a:rPr lang="en-US" sz="2400" baseline="-25000" dirty="0">
                <a:latin typeface="Cambria Math" panose="02040503050406030204" pitchFamily="18" charset="0"/>
                <a:ea typeface="Cambria Math" panose="02040503050406030204" pitchFamily="18" charset="0"/>
                <a:sym typeface="+mn-ea"/>
              </a:rPr>
              <a:t>1</a:t>
            </a:r>
            <a:r>
              <a:rPr lang="en-US" sz="2400" i="1" dirty="0">
                <a:sym typeface="+mn-ea"/>
              </a:rPr>
              <a:t>a</a:t>
            </a:r>
            <a:r>
              <a:rPr lang="en-US" sz="2400" baseline="-25000" dirty="0">
                <a:latin typeface="Cambria Math" panose="02040503050406030204" pitchFamily="18" charset="0"/>
                <a:ea typeface="Cambria Math" panose="02040503050406030204" pitchFamily="18" charset="0"/>
                <a:sym typeface="+mn-ea"/>
              </a:rPr>
              <a:t>1</a:t>
            </a:r>
            <a:r>
              <a:rPr lang="en-US" sz="2400" i="1" baseline="-25000" dirty="0">
                <a:sym typeface="+mn-ea"/>
              </a:rPr>
              <a:t>j</a:t>
            </a:r>
            <a:r>
              <a:rPr lang="en-US" sz="2400" dirty="0">
                <a:sym typeface="+mn-ea"/>
              </a:rPr>
              <a:t> + </a:t>
            </a:r>
            <a:r>
              <a:rPr lang="en-US" sz="2400" i="1" dirty="0">
                <a:sym typeface="+mn-ea"/>
              </a:rPr>
              <a:t>b</a:t>
            </a:r>
            <a:r>
              <a:rPr lang="en-US" sz="2400" i="1" baseline="-25000" dirty="0">
                <a:sym typeface="+mn-ea"/>
              </a:rPr>
              <a:t>i</a:t>
            </a:r>
            <a:r>
              <a:rPr lang="en-US" sz="2400" baseline="-25000" dirty="0">
                <a:latin typeface="Cambria Math" panose="02040503050406030204" pitchFamily="18" charset="0"/>
                <a:ea typeface="Cambria Math" panose="02040503050406030204" pitchFamily="18" charset="0"/>
                <a:sym typeface="+mn-ea"/>
              </a:rPr>
              <a:t>2</a:t>
            </a:r>
            <a:r>
              <a:rPr lang="en-US" sz="2400" i="1" dirty="0">
                <a:sym typeface="+mn-ea"/>
              </a:rPr>
              <a:t>a</a:t>
            </a:r>
            <a:r>
              <a:rPr lang="en-US" sz="2400" baseline="-25000" dirty="0">
                <a:latin typeface="Cambria Math" panose="02040503050406030204" pitchFamily="18" charset="0"/>
                <a:ea typeface="Cambria Math" panose="02040503050406030204" pitchFamily="18" charset="0"/>
                <a:sym typeface="+mn-ea"/>
              </a:rPr>
              <a:t>2</a:t>
            </a:r>
            <a:r>
              <a:rPr lang="en-US" sz="2400" i="1" baseline="-25000" dirty="0">
                <a:sym typeface="+mn-ea"/>
              </a:rPr>
              <a:t>j</a:t>
            </a:r>
            <a:r>
              <a:rPr lang="en-US" sz="2400" dirty="0">
                <a:sym typeface="+mn-ea"/>
              </a:rPr>
              <a:t> + </a:t>
            </a:r>
            <a:r>
              <a:rPr lang="en-US" sz="2400" dirty="0">
                <a:latin typeface="Cambria Math" panose="02040503050406030204"/>
                <a:ea typeface="Cambria Math" panose="02040503050406030204"/>
                <a:sym typeface="+mn-ea"/>
              </a:rPr>
              <a:t>⋯</a:t>
            </a:r>
            <a:r>
              <a:rPr lang="en-US" sz="2400" dirty="0">
                <a:sym typeface="+mn-ea"/>
              </a:rPr>
              <a:t> + </a:t>
            </a:r>
            <a:r>
              <a:rPr lang="en-US" sz="2400" i="1" dirty="0" err="1" smtClean="0">
                <a:sym typeface="+mn-ea"/>
              </a:rPr>
              <a:t>b</a:t>
            </a:r>
            <a:r>
              <a:rPr lang="en-US" sz="2400" i="1" baseline="-25000" dirty="0" err="1" smtClean="0">
                <a:sym typeface="+mn-ea"/>
              </a:rPr>
              <a:t>in</a:t>
            </a:r>
            <a:r>
              <a:rPr lang="en-US" sz="2400" i="1" dirty="0" err="1" smtClean="0">
                <a:sym typeface="+mn-ea"/>
              </a:rPr>
              <a:t>a</a:t>
            </a:r>
            <a:r>
              <a:rPr lang="en-US" sz="2400" i="1" baseline="-25000" dirty="0" err="1" smtClean="0">
                <a:sym typeface="+mn-ea"/>
              </a:rPr>
              <a:t>nj</a:t>
            </a:r>
            <a:r>
              <a:rPr lang="en-US" sz="2400" i="1" baseline="-25000" dirty="0" smtClean="0">
                <a:sym typeface="+mn-ea"/>
              </a:rPr>
              <a:t> </a:t>
            </a:r>
            <a:r>
              <a:rPr lang="en-US" sz="2400" i="1" dirty="0" smtClean="0">
                <a:sym typeface="+mn-ea"/>
              </a:rPr>
              <a:t>.</a:t>
            </a:r>
            <a:endParaRPr lang="en-US" sz="2400" dirty="0">
              <a:latin typeface="Cambria Math" panose="02040503050406030204" pitchFamily="18" charset="0"/>
              <a:ea typeface="Cambria Math" panose="02040503050406030204" pitchFamily="18" charset="0"/>
            </a:endParaRPr>
          </a:p>
          <a:p>
            <a:pPr marL="891540" lvl="2" indent="-342900">
              <a:buClr>
                <a:schemeClr val="accent3"/>
              </a:buClr>
              <a:buSzPct val="95000"/>
            </a:pPr>
            <a:endParaRPr lang="en-US" sz="3600" dirty="0"/>
          </a:p>
          <a:p>
            <a:endParaRPr lang="en-US" alt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31746" name="Rectangle 2"/>
          <p:cNvSpPr>
            <a:spLocks noGrp="1"/>
          </p:cNvSpPr>
          <p:nvPr>
            <p:ph type="title"/>
          </p:nvPr>
        </p:nvSpPr>
        <p:spPr>
          <a:ln/>
        </p:spPr>
        <p:txBody>
          <a:bodyPr vert="horz" wrap="square" lIns="91440" tIns="45720" rIns="91440" bIns="45720" anchor="b" anchorCtr="0"/>
          <a:p>
            <a:pPr eaLnBrk="1" hangingPunct="1"/>
            <a:r>
              <a:rPr lang="en-US" altLang="zh-CN" dirty="0"/>
              <a:t>Example 15</a:t>
            </a:r>
            <a:endParaRPr lang="en-US" altLang="zh-CN" dirty="0"/>
          </a:p>
        </p:txBody>
      </p:sp>
      <p:sp>
        <p:nvSpPr>
          <p:cNvPr id="31747" name="Rectangle 3"/>
          <p:cNvSpPr>
            <a:spLocks noGrp="1"/>
          </p:cNvSpPr>
          <p:nvPr>
            <p:ph idx="1"/>
          </p:nvPr>
        </p:nvSpPr>
        <p:spPr>
          <a:xfrm>
            <a:off x="1000125" y="1844675"/>
            <a:ext cx="7888288" cy="4114800"/>
          </a:xfrm>
          <a:ln/>
        </p:spPr>
        <p:txBody>
          <a:bodyPr vert="horz" wrap="square" lIns="91440" tIns="45720" rIns="91440" bIns="45720" anchor="t" anchorCtr="0"/>
          <a:p>
            <a:pPr eaLnBrk="1" hangingPunct="1"/>
            <a:r>
              <a:rPr lang="en-US" altLang="zh-CN" dirty="0"/>
              <a:t>How many paths of length four are there from </a:t>
            </a:r>
            <a:r>
              <a:rPr lang="en-US" altLang="zh-CN" i="1" dirty="0"/>
              <a:t>a </a:t>
            </a:r>
            <a:r>
              <a:rPr lang="en-US" altLang="zh-CN" dirty="0"/>
              <a:t>to</a:t>
            </a:r>
            <a:r>
              <a:rPr lang="en-US" altLang="zh-CN" i="1" dirty="0"/>
              <a:t> d </a:t>
            </a:r>
            <a:r>
              <a:rPr lang="en-US" altLang="zh-CN" dirty="0"/>
              <a:t>in the simple graph G in Figure 8?</a:t>
            </a:r>
            <a:r>
              <a:rPr lang="en-US" altLang="zh-CN" i="1" dirty="0"/>
              <a:t> </a:t>
            </a:r>
            <a:endParaRPr lang="zh-CN" altLang="zh-CN" dirty="0"/>
          </a:p>
        </p:txBody>
      </p:sp>
      <p:pic>
        <p:nvPicPr>
          <p:cNvPr id="31748" name="Picture 5"/>
          <p:cNvPicPr>
            <a:picLocks noChangeAspect="1"/>
          </p:cNvPicPr>
          <p:nvPr/>
        </p:nvPicPr>
        <p:blipFill>
          <a:blip r:embed="rId1"/>
          <a:stretch>
            <a:fillRect/>
          </a:stretch>
        </p:blipFill>
        <p:spPr>
          <a:xfrm>
            <a:off x="1547813" y="3068638"/>
            <a:ext cx="1800225" cy="3049587"/>
          </a:xfrm>
          <a:prstGeom prst="rect">
            <a:avLst/>
          </a:prstGeom>
          <a:noFill/>
          <a:ln w="9525">
            <a:noFill/>
          </a:ln>
        </p:spPr>
      </p:pic>
      <p:pic>
        <p:nvPicPr>
          <p:cNvPr id="2" name="图片 1"/>
          <p:cNvPicPr>
            <a:picLocks noChangeAspect="1"/>
          </p:cNvPicPr>
          <p:nvPr/>
        </p:nvPicPr>
        <p:blipFill>
          <a:blip r:embed="rId2"/>
          <a:stretch>
            <a:fillRect/>
          </a:stretch>
        </p:blipFill>
        <p:spPr>
          <a:xfrm>
            <a:off x="4572000" y="2924175"/>
            <a:ext cx="2630488" cy="1666875"/>
          </a:xfrm>
          <a:prstGeom prst="rect">
            <a:avLst/>
          </a:prstGeom>
          <a:noFill/>
          <a:ln w="9525">
            <a:noFill/>
          </a:ln>
        </p:spPr>
      </p:pic>
      <p:pic>
        <p:nvPicPr>
          <p:cNvPr id="3" name="图片 2"/>
          <p:cNvPicPr>
            <a:picLocks noChangeAspect="1"/>
          </p:cNvPicPr>
          <p:nvPr/>
        </p:nvPicPr>
        <p:blipFill>
          <a:blip r:embed="rId3"/>
          <a:stretch>
            <a:fillRect/>
          </a:stretch>
        </p:blipFill>
        <p:spPr>
          <a:xfrm>
            <a:off x="4884738" y="4840288"/>
            <a:ext cx="2424112" cy="14874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32770" name="Rectangle 2"/>
          <p:cNvSpPr>
            <a:spLocks noGrp="1"/>
          </p:cNvSpPr>
          <p:nvPr>
            <p:ph type="title"/>
          </p:nvPr>
        </p:nvSpPr>
        <p:spPr>
          <a:ln/>
        </p:spPr>
        <p:txBody>
          <a:bodyPr vert="horz" wrap="square" lIns="91440" tIns="45720" rIns="91440" bIns="45720" anchor="b" anchorCtr="0"/>
          <a:p>
            <a:pPr eaLnBrk="1" hangingPunct="1"/>
            <a:r>
              <a:rPr lang="en-US" altLang="zh-CN" dirty="0"/>
              <a:t>Homework</a:t>
            </a:r>
            <a:endParaRPr lang="en-US" altLang="zh-CN" dirty="0"/>
          </a:p>
        </p:txBody>
      </p:sp>
      <p:sp>
        <p:nvSpPr>
          <p:cNvPr id="32771" name="Rectangle 3"/>
          <p:cNvSpPr>
            <a:spLocks noGrp="1"/>
          </p:cNvSpPr>
          <p:nvPr>
            <p:ph idx="1"/>
          </p:nvPr>
        </p:nvSpPr>
        <p:spPr>
          <a:ln/>
        </p:spPr>
        <p:txBody>
          <a:bodyPr vert="horz" wrap="square" lIns="91440" tIns="45720" rIns="91440" bIns="45720" anchor="t" anchorCtr="0"/>
          <a:p>
            <a:pPr eaLnBrk="1" hangingPunct="1"/>
            <a:r>
              <a:rPr lang="en-US" altLang="zh-CN" dirty="0"/>
              <a:t>14,28,36,60</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7170" name="Rectangle 2"/>
          <p:cNvSpPr>
            <a:spLocks noGrp="1"/>
          </p:cNvSpPr>
          <p:nvPr>
            <p:ph type="title"/>
          </p:nvPr>
        </p:nvSpPr>
        <p:spPr>
          <a:ln/>
        </p:spPr>
        <p:txBody>
          <a:bodyPr vert="horz" wrap="square" lIns="91440" tIns="45720" rIns="91440" bIns="45720" anchor="b" anchorCtr="0"/>
          <a:p>
            <a:pPr eaLnBrk="1" hangingPunct="1"/>
            <a:r>
              <a:rPr lang="en-US" altLang="zh-CN" dirty="0"/>
              <a:t>Example</a:t>
            </a:r>
            <a:endParaRPr lang="en-US" altLang="zh-CN" dirty="0"/>
          </a:p>
        </p:txBody>
      </p:sp>
      <p:pic>
        <p:nvPicPr>
          <p:cNvPr id="7171" name="Picture 5"/>
          <p:cNvPicPr>
            <a:picLocks noChangeAspect="1"/>
          </p:cNvPicPr>
          <p:nvPr/>
        </p:nvPicPr>
        <p:blipFill>
          <a:blip r:embed="rId1"/>
          <a:stretch>
            <a:fillRect/>
          </a:stretch>
        </p:blipFill>
        <p:spPr>
          <a:xfrm>
            <a:off x="582613" y="1912938"/>
            <a:ext cx="4464050" cy="3154362"/>
          </a:xfrm>
          <a:prstGeom prst="rect">
            <a:avLst/>
          </a:prstGeom>
          <a:noFill/>
          <a:ln w="9525">
            <a:noFill/>
          </a:ln>
        </p:spPr>
      </p:pic>
      <p:sp>
        <p:nvSpPr>
          <p:cNvPr id="7172" name="文本框 1"/>
          <p:cNvSpPr txBox="1"/>
          <p:nvPr/>
        </p:nvSpPr>
        <p:spPr>
          <a:xfrm>
            <a:off x="5614988" y="2047875"/>
            <a:ext cx="3024187" cy="523875"/>
          </a:xfrm>
          <a:prstGeom prst="rect">
            <a:avLst/>
          </a:prstGeom>
          <a:noFill/>
          <a:ln w="9525">
            <a:noFill/>
          </a:ln>
        </p:spPr>
        <p:txBody>
          <a:bodyPr anchor="t" anchorCtr="0">
            <a:spAutoFit/>
          </a:bodyPr>
          <a:p>
            <a:pPr eaLnBrk="0" hangingPunct="0"/>
            <a:r>
              <a:rPr lang="en-US" altLang="zh-CN" sz="2800" i="1" dirty="0">
                <a:latin typeface="Times New Roman" panose="02020603050405020304" pitchFamily="18" charset="0"/>
                <a:ea typeface="宋体" panose="02010600030101010101" pitchFamily="2" charset="-122"/>
              </a:rPr>
              <a:t>a,d,c,f,e </a:t>
            </a:r>
            <a:r>
              <a:rPr lang="en-US" altLang="zh-CN" sz="2800" dirty="0">
                <a:latin typeface="Times New Roman" panose="02020603050405020304" pitchFamily="18" charset="0"/>
                <a:ea typeface="宋体" panose="02010600030101010101" pitchFamily="2" charset="-122"/>
              </a:rPr>
              <a:t>is a path</a:t>
            </a:r>
            <a:r>
              <a:rPr lang="en-US" altLang="zh-CN" sz="2800" i="1" dirty="0">
                <a:latin typeface="Times New Roman" panose="02020603050405020304" pitchFamily="18" charset="0"/>
                <a:ea typeface="宋体" panose="02010600030101010101" pitchFamily="2" charset="-122"/>
              </a:rPr>
              <a:t>.</a:t>
            </a:r>
            <a:endParaRPr lang="zh-CN" altLang="en-US" sz="2800" i="1" dirty="0">
              <a:latin typeface="Times New Roman" panose="02020603050405020304" pitchFamily="18" charset="0"/>
              <a:ea typeface="Times New Roman" panose="02020603050405020304" pitchFamily="18" charset="0"/>
            </a:endParaRPr>
          </a:p>
        </p:txBody>
      </p:sp>
      <p:sp>
        <p:nvSpPr>
          <p:cNvPr id="7173" name="文本框 5"/>
          <p:cNvSpPr txBox="1"/>
          <p:nvPr/>
        </p:nvSpPr>
        <p:spPr>
          <a:xfrm>
            <a:off x="5580063" y="2768600"/>
            <a:ext cx="3024187" cy="523875"/>
          </a:xfrm>
          <a:prstGeom prst="rect">
            <a:avLst/>
          </a:prstGeom>
          <a:noFill/>
          <a:ln w="9525">
            <a:noFill/>
          </a:ln>
        </p:spPr>
        <p:txBody>
          <a:bodyPr anchor="t" anchorCtr="0">
            <a:spAutoFit/>
          </a:bodyPr>
          <a:p>
            <a:pPr eaLnBrk="0" hangingPunct="0"/>
            <a:r>
              <a:rPr lang="en-US" altLang="zh-CN" sz="2800" i="1" dirty="0">
                <a:latin typeface="Times New Roman" panose="02020603050405020304" pitchFamily="18" charset="0"/>
                <a:ea typeface="宋体" panose="02010600030101010101" pitchFamily="2" charset="-122"/>
              </a:rPr>
              <a:t>d,e,c,a </a:t>
            </a:r>
            <a:r>
              <a:rPr lang="en-US" altLang="zh-CN" sz="2800" dirty="0">
                <a:latin typeface="Times New Roman" panose="02020603050405020304" pitchFamily="18" charset="0"/>
                <a:ea typeface="宋体" panose="02010600030101010101" pitchFamily="2" charset="-122"/>
              </a:rPr>
              <a:t>is not a path</a:t>
            </a:r>
            <a:r>
              <a:rPr lang="en-US" altLang="zh-CN" sz="2800" i="1" dirty="0">
                <a:latin typeface="Times New Roman" panose="02020603050405020304" pitchFamily="18" charset="0"/>
                <a:ea typeface="宋体" panose="02010600030101010101" pitchFamily="2" charset="-122"/>
              </a:rPr>
              <a:t>. </a:t>
            </a:r>
            <a:endParaRPr lang="zh-CN" altLang="en-US" sz="2800" i="1" dirty="0">
              <a:latin typeface="Times New Roman" panose="02020603050405020304" pitchFamily="18" charset="0"/>
              <a:ea typeface="Times New Roman" panose="02020603050405020304" pitchFamily="18" charset="0"/>
            </a:endParaRPr>
          </a:p>
        </p:txBody>
      </p:sp>
      <p:sp>
        <p:nvSpPr>
          <p:cNvPr id="7174" name="文本框 6"/>
          <p:cNvSpPr txBox="1"/>
          <p:nvPr/>
        </p:nvSpPr>
        <p:spPr>
          <a:xfrm>
            <a:off x="5580063" y="3527425"/>
            <a:ext cx="3024187" cy="523875"/>
          </a:xfrm>
          <a:prstGeom prst="rect">
            <a:avLst/>
          </a:prstGeom>
          <a:noFill/>
          <a:ln w="9525">
            <a:noFill/>
          </a:ln>
        </p:spPr>
        <p:txBody>
          <a:bodyPr anchor="t" anchorCtr="0">
            <a:spAutoFit/>
          </a:bodyPr>
          <a:p>
            <a:pPr eaLnBrk="0" hangingPunct="0"/>
            <a:r>
              <a:rPr lang="en-US" altLang="zh-CN" sz="2800" i="1" dirty="0">
                <a:latin typeface="Times New Roman" panose="02020603050405020304" pitchFamily="18" charset="0"/>
                <a:ea typeface="宋体" panose="02010600030101010101" pitchFamily="2" charset="-122"/>
              </a:rPr>
              <a:t>b,c,f,e,b </a:t>
            </a:r>
            <a:r>
              <a:rPr lang="en-US" altLang="zh-CN" sz="2800" dirty="0">
                <a:latin typeface="Times New Roman" panose="02020603050405020304" pitchFamily="18" charset="0"/>
                <a:ea typeface="宋体" panose="02010600030101010101" pitchFamily="2" charset="-122"/>
              </a:rPr>
              <a:t>is a circuit.</a:t>
            </a:r>
            <a:endParaRPr lang="zh-CN" altLang="en-US" sz="2800" i="1" dirty="0">
              <a:latin typeface="Times New Roman" panose="02020603050405020304" pitchFamily="18" charset="0"/>
              <a:ea typeface="Times New Roman" panose="02020603050405020304" pitchFamily="18" charset="0"/>
            </a:endParaRPr>
          </a:p>
        </p:txBody>
      </p:sp>
      <p:sp>
        <p:nvSpPr>
          <p:cNvPr id="7175" name="文本框 7"/>
          <p:cNvSpPr txBox="1"/>
          <p:nvPr/>
        </p:nvSpPr>
        <p:spPr>
          <a:xfrm>
            <a:off x="5559425" y="4205288"/>
            <a:ext cx="3549650" cy="954087"/>
          </a:xfrm>
          <a:prstGeom prst="rect">
            <a:avLst/>
          </a:prstGeom>
          <a:noFill/>
          <a:ln w="9525">
            <a:noFill/>
          </a:ln>
        </p:spPr>
        <p:txBody>
          <a:bodyPr anchor="t" anchorCtr="0">
            <a:spAutoFit/>
          </a:bodyPr>
          <a:p>
            <a:pPr eaLnBrk="0" hangingPunct="0"/>
            <a:r>
              <a:rPr lang="en-US" altLang="zh-CN" sz="2800" i="1" dirty="0">
                <a:latin typeface="Times New Roman" panose="02020603050405020304" pitchFamily="18" charset="0"/>
                <a:ea typeface="宋体" panose="02010600030101010101" pitchFamily="2" charset="-122"/>
              </a:rPr>
              <a:t>a,b,e,d,a,b </a:t>
            </a:r>
            <a:r>
              <a:rPr lang="en-US" altLang="zh-CN" sz="2800" dirty="0">
                <a:latin typeface="Times New Roman" panose="02020603050405020304" pitchFamily="18" charset="0"/>
                <a:ea typeface="宋体" panose="02010600030101010101" pitchFamily="2" charset="-122"/>
              </a:rPr>
              <a:t>is not a simple path</a:t>
            </a:r>
            <a:r>
              <a:rPr lang="en-US" altLang="zh-CN" sz="2800" i="1" dirty="0">
                <a:latin typeface="Times New Roman" panose="02020603050405020304" pitchFamily="18" charset="0"/>
                <a:ea typeface="宋体" panose="02010600030101010101" pitchFamily="2" charset="-122"/>
              </a:rPr>
              <a:t>.</a:t>
            </a:r>
            <a:endParaRPr lang="zh-CN" altLang="en-US" sz="2800" i="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8194"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8195" name="Rectangle 3"/>
          <p:cNvSpPr>
            <a:spLocks noGrp="1"/>
          </p:cNvSpPr>
          <p:nvPr>
            <p:ph idx="1"/>
          </p:nvPr>
        </p:nvSpPr>
        <p:spPr>
          <a:xfrm>
            <a:off x="250825" y="1844675"/>
            <a:ext cx="3575050" cy="4643438"/>
          </a:xfrm>
          <a:ln/>
        </p:spPr>
        <p:txBody>
          <a:bodyPr vert="horz" wrap="square" lIns="91440" tIns="45720" rIns="91440" bIns="45720" anchor="t" anchorCtr="0"/>
          <a:p>
            <a:pPr eaLnBrk="1" hangingPunct="1"/>
            <a:r>
              <a:rPr lang="en-US" altLang="zh-CN" dirty="0"/>
              <a:t>Paths in Acquaintanceship Graphs</a:t>
            </a:r>
            <a:endParaRPr lang="en-US" altLang="zh-CN" dirty="0"/>
          </a:p>
          <a:p>
            <a:pPr lvl="1" eaLnBrk="1" hangingPunct="1"/>
            <a:r>
              <a:rPr lang="en-US" altLang="zh-CN" dirty="0"/>
              <a:t>Six Degrees of Separation by John Guare</a:t>
            </a:r>
            <a:endParaRPr lang="en-US" altLang="zh-CN" dirty="0"/>
          </a:p>
          <a:p>
            <a:pPr eaLnBrk="1" hangingPunct="1"/>
            <a:endParaRPr lang="en-US" altLang="zh-CN" dirty="0"/>
          </a:p>
        </p:txBody>
      </p:sp>
      <p:pic>
        <p:nvPicPr>
          <p:cNvPr id="8196" name="Picture 6"/>
          <p:cNvPicPr>
            <a:picLocks noChangeAspect="1"/>
          </p:cNvPicPr>
          <p:nvPr/>
        </p:nvPicPr>
        <p:blipFill>
          <a:blip r:embed="rId1"/>
          <a:stretch>
            <a:fillRect/>
          </a:stretch>
        </p:blipFill>
        <p:spPr>
          <a:xfrm>
            <a:off x="3563938" y="3429000"/>
            <a:ext cx="5595937" cy="3148013"/>
          </a:xfrm>
          <a:prstGeom prst="rect">
            <a:avLst/>
          </a:prstGeom>
          <a:noFill/>
          <a:ln w="9525">
            <a:noFill/>
          </a:ln>
        </p:spPr>
      </p:pic>
      <p:pic>
        <p:nvPicPr>
          <p:cNvPr id="8197" name="图片 1"/>
          <p:cNvPicPr>
            <a:picLocks noChangeAspect="1"/>
          </p:cNvPicPr>
          <p:nvPr/>
        </p:nvPicPr>
        <p:blipFill>
          <a:blip r:embed="rId2"/>
          <a:stretch>
            <a:fillRect/>
          </a:stretch>
        </p:blipFill>
        <p:spPr>
          <a:xfrm>
            <a:off x="4645025" y="-26987"/>
            <a:ext cx="4352925" cy="320992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ln/>
        </p:spPr>
        <p:txBody>
          <a:bodyPr anchor="b" anchorCtr="0"/>
          <a:p>
            <a:endParaRPr lang="zh-CN" altLang="en-US"/>
          </a:p>
        </p:txBody>
      </p:sp>
      <p:sp>
        <p:nvSpPr>
          <p:cNvPr id="9218" name="内容占位符 2"/>
          <p:cNvSpPr>
            <a:spLocks noGrp="1"/>
          </p:cNvSpPr>
          <p:nvPr>
            <p:ph idx="1"/>
          </p:nvPr>
        </p:nvSpPr>
        <p:spPr>
          <a:xfrm>
            <a:off x="187325" y="1557655"/>
            <a:ext cx="5773738" cy="4114800"/>
          </a:xfrm>
          <a:ln/>
        </p:spPr>
        <p:txBody>
          <a:bodyPr anchor="t" anchorCtr="0"/>
          <a:p>
            <a:pPr eaLnBrk="1" hangingPunct="1"/>
            <a:r>
              <a:rPr lang="en-US" altLang="zh-CN" dirty="0"/>
              <a:t>Paths in Collaboration Graphs</a:t>
            </a:r>
            <a:endParaRPr lang="en-US" altLang="zh-CN" dirty="0"/>
          </a:p>
          <a:p>
            <a:pPr lvl="1" eaLnBrk="1" hangingPunct="1"/>
            <a:r>
              <a:rPr lang="en-US" altLang="zh-CN" sz="3200" dirty="0"/>
              <a:t>academic collaboration graph of people</a:t>
            </a:r>
            <a:endParaRPr lang="en-US" altLang="zh-CN" sz="3200" dirty="0"/>
          </a:p>
          <a:p>
            <a:pPr lvl="2" eaLnBrk="1" hangingPunct="1"/>
            <a:r>
              <a:rPr lang="en-US" altLang="zh-CN" sz="3200" dirty="0"/>
              <a:t>Erdos number</a:t>
            </a:r>
            <a:endParaRPr lang="en-US" altLang="zh-CN" sz="3200" dirty="0"/>
          </a:p>
          <a:p>
            <a:pPr lvl="1" eaLnBrk="1" hangingPunct="1"/>
            <a:r>
              <a:rPr lang="en-US" altLang="zh-CN" sz="3200" dirty="0"/>
              <a:t>In the Hollywood graph </a:t>
            </a:r>
            <a:endParaRPr lang="en-US" altLang="zh-CN" sz="3200" dirty="0"/>
          </a:p>
          <a:p>
            <a:pPr lvl="2" eaLnBrk="1" hangingPunct="1"/>
            <a:r>
              <a:rPr lang="en-US" altLang="zh-CN" sz="3200" dirty="0"/>
              <a:t>Bacon number</a:t>
            </a:r>
            <a:endParaRPr lang="en-US" altLang="zh-CN" sz="3200" dirty="0"/>
          </a:p>
          <a:p>
            <a:pPr eaLnBrk="1" hangingPunct="1"/>
            <a:endParaRPr lang="en-US" altLang="zh-CN" dirty="0"/>
          </a:p>
          <a:p>
            <a:endParaRPr lang="zh-CN" altLang="en-US"/>
          </a:p>
        </p:txBody>
      </p:sp>
      <p:pic>
        <p:nvPicPr>
          <p:cNvPr id="9219" name="Content Placeholder 3"/>
          <p:cNvPicPr>
            <a:picLocks noChangeAspect="1"/>
          </p:cNvPicPr>
          <p:nvPr>
            <p:custDataLst>
              <p:tags r:id="rId1"/>
            </p:custDataLst>
          </p:nvPr>
        </p:nvPicPr>
        <p:blipFill>
          <a:blip r:embed="rId2"/>
          <a:stretch>
            <a:fillRect/>
          </a:stretch>
        </p:blipFill>
        <p:spPr>
          <a:xfrm>
            <a:off x="7308850" y="1760538"/>
            <a:ext cx="1489075" cy="3625850"/>
          </a:xfrm>
          <a:prstGeom prst="rect">
            <a:avLst/>
          </a:prstGeom>
          <a:noFill/>
          <a:ln w="9525">
            <a:noFill/>
          </a:ln>
        </p:spPr>
      </p:pic>
      <p:pic>
        <p:nvPicPr>
          <p:cNvPr id="9220" name="图片 3"/>
          <p:cNvPicPr>
            <a:picLocks noChangeAspect="1"/>
          </p:cNvPicPr>
          <p:nvPr/>
        </p:nvPicPr>
        <p:blipFill>
          <a:blip r:embed="rId3"/>
          <a:stretch>
            <a:fillRect/>
          </a:stretch>
        </p:blipFill>
        <p:spPr>
          <a:xfrm>
            <a:off x="5364163" y="3646488"/>
            <a:ext cx="1409700" cy="26765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10242" name="Rectangle 2"/>
          <p:cNvSpPr>
            <a:spLocks noGrp="1"/>
          </p:cNvSpPr>
          <p:nvPr>
            <p:ph type="title"/>
          </p:nvPr>
        </p:nvSpPr>
        <p:spPr>
          <a:ln/>
        </p:spPr>
        <p:txBody>
          <a:bodyPr vert="horz" wrap="square" lIns="91440" tIns="45720" rIns="91440" bIns="45720" anchor="b" anchorCtr="0"/>
          <a:p>
            <a:pPr eaLnBrk="1" hangingPunct="1"/>
            <a:r>
              <a:rPr lang="en-US" altLang="zh-CN" dirty="0"/>
              <a:t>Connectedness</a:t>
            </a:r>
            <a:endParaRPr lang="en-US" altLang="zh-CN" dirty="0"/>
          </a:p>
        </p:txBody>
      </p:sp>
      <p:sp>
        <p:nvSpPr>
          <p:cNvPr id="10243" name="Rectangle 3"/>
          <p:cNvSpPr>
            <a:spLocks noGrp="1"/>
          </p:cNvSpPr>
          <p:nvPr>
            <p:ph idx="1"/>
          </p:nvPr>
        </p:nvSpPr>
        <p:spPr>
          <a:xfrm>
            <a:off x="539750" y="1557655"/>
            <a:ext cx="8604250" cy="4876800"/>
          </a:xfrm>
          <a:ln/>
        </p:spPr>
        <p:txBody>
          <a:bodyPr vert="horz" wrap="square" lIns="91440" tIns="45720" rIns="91440" bIns="45720" anchor="t" anchorCtr="0"/>
          <a:p>
            <a:pPr eaLnBrk="1" hangingPunct="1"/>
            <a:r>
              <a:rPr lang="en-US" altLang="zh-CN" dirty="0"/>
              <a:t>An undirected graph is </a:t>
            </a:r>
            <a:r>
              <a:rPr lang="en-US" altLang="zh-CN" i="1" dirty="0"/>
              <a:t>connected</a:t>
            </a:r>
            <a:r>
              <a:rPr lang="en-US" altLang="zh-CN" dirty="0"/>
              <a:t> if there is a path between every pair of distinct vertices in the graph.</a:t>
            </a:r>
            <a:endParaRPr lang="en-US" altLang="zh-CN" dirty="0"/>
          </a:p>
          <a:p>
            <a:pPr eaLnBrk="1" hangingPunct="1"/>
            <a:r>
              <a:rPr lang="en-US" altLang="zh-CN" dirty="0"/>
              <a:t>Example 4, p717</a:t>
            </a:r>
            <a:endParaRPr lang="en-US" altLang="zh-CN" dirty="0"/>
          </a:p>
          <a:p>
            <a:pPr eaLnBrk="1" hangingPunct="1"/>
            <a:endParaRPr lang="en-US" altLang="zh-CN" dirty="0"/>
          </a:p>
        </p:txBody>
      </p:sp>
      <p:pic>
        <p:nvPicPr>
          <p:cNvPr id="10244" name="Picture 5"/>
          <p:cNvPicPr>
            <a:picLocks noChangeAspect="1"/>
          </p:cNvPicPr>
          <p:nvPr/>
        </p:nvPicPr>
        <p:blipFill>
          <a:blip r:embed="rId1"/>
          <a:stretch>
            <a:fillRect/>
          </a:stretch>
        </p:blipFill>
        <p:spPr>
          <a:xfrm>
            <a:off x="4140200" y="3032443"/>
            <a:ext cx="3600450" cy="3125787"/>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11266"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11267" name="Rectangle 3"/>
          <p:cNvSpPr>
            <a:spLocks noGrp="1"/>
          </p:cNvSpPr>
          <p:nvPr>
            <p:ph idx="1"/>
          </p:nvPr>
        </p:nvSpPr>
        <p:spPr>
          <a:ln/>
        </p:spPr>
        <p:txBody>
          <a:bodyPr vert="horz" wrap="square" lIns="91440" tIns="45720" rIns="91440" bIns="45720" anchor="t" anchorCtr="0"/>
          <a:p>
            <a:pPr eaLnBrk="1" hangingPunct="1"/>
            <a:r>
              <a:rPr lang="en-US" altLang="zh-CN" b="1" dirty="0"/>
              <a:t>Theorem:</a:t>
            </a:r>
            <a:r>
              <a:rPr lang="en-US" altLang="zh-CN" dirty="0"/>
              <a:t> There is a </a:t>
            </a:r>
            <a:r>
              <a:rPr lang="en-US" altLang="zh-CN" i="1" dirty="0"/>
              <a:t>simple</a:t>
            </a:r>
            <a:r>
              <a:rPr lang="en-US" altLang="zh-CN" dirty="0"/>
              <a:t> path between every pair of distinct vertices of a connected undirected graph.</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12290"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12291" name="Rectangle 3"/>
          <p:cNvSpPr>
            <a:spLocks noGrp="1"/>
          </p:cNvSpPr>
          <p:nvPr>
            <p:ph idx="1"/>
          </p:nvPr>
        </p:nvSpPr>
        <p:spPr>
          <a:xfrm>
            <a:off x="827088" y="1557655"/>
            <a:ext cx="8132762" cy="4114800"/>
          </a:xfrm>
          <a:ln/>
        </p:spPr>
        <p:txBody>
          <a:bodyPr vert="horz" wrap="square" lIns="91440" tIns="45720" rIns="91440" bIns="45720" anchor="t" anchorCtr="0"/>
          <a:p>
            <a:r>
              <a:rPr lang="en-US" altLang="zh-CN" dirty="0"/>
              <a:t>A</a:t>
            </a:r>
            <a:r>
              <a:rPr lang="en-US" altLang="zh-CN" i="1" dirty="0"/>
              <a:t> Connected component</a:t>
            </a:r>
            <a:r>
              <a:rPr lang="en-US" altLang="zh-CN" dirty="0"/>
              <a:t> of a graph </a:t>
            </a:r>
            <a:r>
              <a:rPr lang="en-US" altLang="zh-CN" i="1" dirty="0"/>
              <a:t>G </a:t>
            </a:r>
            <a:r>
              <a:rPr lang="en-US" altLang="zh-CN" dirty="0"/>
              <a:t>is a connected subgraph of </a:t>
            </a:r>
            <a:r>
              <a:rPr lang="en-US" altLang="zh-CN" i="1" dirty="0"/>
              <a:t>G </a:t>
            </a:r>
            <a:r>
              <a:rPr lang="en-US" altLang="zh-CN" dirty="0"/>
              <a:t>that is not a proper subgraph of another connected subgraph of </a:t>
            </a:r>
            <a:r>
              <a:rPr lang="en-US" altLang="zh-CN" i="1" dirty="0"/>
              <a:t>G.</a:t>
            </a:r>
            <a:r>
              <a:rPr lang="en-US" altLang="zh-CN" dirty="0"/>
              <a:t> </a:t>
            </a:r>
            <a:endParaRPr lang="en-US" altLang="zh-CN" dirty="0"/>
          </a:p>
          <a:p>
            <a:r>
              <a:rPr lang="en-US" altLang="zh-CN" dirty="0"/>
              <a:t>Example 5, p717</a:t>
            </a:r>
            <a:endParaRPr lang="en-US" altLang="zh-CN" dirty="0"/>
          </a:p>
          <a:p>
            <a:endParaRPr lang="en-US" altLang="zh-CN" dirty="0"/>
          </a:p>
          <a:p>
            <a:endParaRPr lang="en-US" altLang="zh-CN" dirty="0"/>
          </a:p>
          <a:p>
            <a:endParaRPr lang="en-US" altLang="zh-CN" dirty="0"/>
          </a:p>
          <a:p>
            <a:pPr eaLnBrk="1" hangingPunct="1"/>
            <a:r>
              <a:rPr lang="en-US" altLang="zh-CN" dirty="0"/>
              <a:t>Connected Components of Call Graph</a:t>
            </a:r>
            <a:endParaRPr lang="en-US" altLang="zh-CN" dirty="0"/>
          </a:p>
          <a:p>
            <a:pPr eaLnBrk="1" hangingPunct="1"/>
            <a:endParaRPr lang="en-US" altLang="zh-CN" dirty="0"/>
          </a:p>
        </p:txBody>
      </p:sp>
      <p:pic>
        <p:nvPicPr>
          <p:cNvPr id="12292" name="Picture 5"/>
          <p:cNvPicPr>
            <a:picLocks noChangeAspect="1"/>
          </p:cNvPicPr>
          <p:nvPr/>
        </p:nvPicPr>
        <p:blipFill>
          <a:blip r:embed="rId1"/>
          <a:stretch>
            <a:fillRect/>
          </a:stretch>
        </p:blipFill>
        <p:spPr>
          <a:xfrm>
            <a:off x="4716463" y="3156268"/>
            <a:ext cx="3095625" cy="239712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页脚占位符 5"/>
          <p:cNvSpPr>
            <a:spLocks noGrp="1"/>
          </p:cNvSpPr>
          <p:nvPr>
            <p:ph type="ftr" sz="quarter" idx="12"/>
          </p:nvPr>
        </p:nvSpPr>
        <p:spPr>
          <a:ln/>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stStyle>
          <a:p>
            <a:pPr lvl="0" algn="ctr">
              <a:lnSpc>
                <a:spcPct val="110000"/>
              </a:lnSpc>
              <a:buClrTx/>
              <a:buFontTx/>
            </a:pPr>
            <a:r>
              <a:rPr lang="en-US" altLang="zh-CN" sz="1200" b="1" i="1" dirty="0">
                <a:solidFill>
                  <a:srgbClr val="009999"/>
                </a:solidFill>
                <a:latin typeface="Arial Narrow" panose="020B0606020202030204" pitchFamily="34" charset="0"/>
              </a:rPr>
              <a:t>School of Computer Science , BUPT</a:t>
            </a:r>
            <a:endParaRPr lang="en-US" altLang="zh-CN" sz="1200" b="1" i="1" dirty="0">
              <a:solidFill>
                <a:srgbClr val="009999"/>
              </a:solidFill>
              <a:latin typeface="Arial Narrow" panose="020B0606020202030204" pitchFamily="34" charset="0"/>
            </a:endParaRPr>
          </a:p>
        </p:txBody>
      </p:sp>
      <p:sp>
        <p:nvSpPr>
          <p:cNvPr id="13314" name="Rectangle 2"/>
          <p:cNvSpPr>
            <a:spLocks noGrp="1"/>
          </p:cNvSpPr>
          <p:nvPr>
            <p:ph type="title"/>
          </p:nvPr>
        </p:nvSpPr>
        <p:spPr>
          <a:ln/>
        </p:spPr>
        <p:txBody>
          <a:bodyPr vert="horz" wrap="square" lIns="91440" tIns="45720" rIns="91440" bIns="45720" anchor="b" anchorCtr="0"/>
          <a:p>
            <a:pPr eaLnBrk="1" hangingPunct="1"/>
            <a:endParaRPr lang="zh-CN" altLang="zh-CN" dirty="0"/>
          </a:p>
        </p:txBody>
      </p:sp>
      <p:sp>
        <p:nvSpPr>
          <p:cNvPr id="13315" name="Rectangle 3"/>
          <p:cNvSpPr>
            <a:spLocks noGrp="1"/>
          </p:cNvSpPr>
          <p:nvPr>
            <p:ph idx="1"/>
          </p:nvPr>
        </p:nvSpPr>
        <p:spPr>
          <a:ln/>
        </p:spPr>
        <p:txBody>
          <a:bodyPr vert="horz" wrap="square" lIns="91440" tIns="45720" rIns="91440" bIns="45720" anchor="t" anchorCtr="0"/>
          <a:p>
            <a:pPr eaLnBrk="1" hangingPunct="1"/>
            <a:r>
              <a:rPr lang="en-US" altLang="zh-CN" dirty="0"/>
              <a:t>A </a:t>
            </a:r>
            <a:r>
              <a:rPr lang="en-US" altLang="zh-CN" i="1" dirty="0"/>
              <a:t>cut vertex</a:t>
            </a:r>
            <a:r>
              <a:rPr lang="en-US" altLang="zh-CN" dirty="0"/>
              <a:t> or </a:t>
            </a:r>
            <a:r>
              <a:rPr lang="en-US" altLang="zh-CN" i="1" dirty="0"/>
              <a:t>cut edge (bridge)</a:t>
            </a:r>
            <a:r>
              <a:rPr lang="en-US" altLang="zh-CN" dirty="0"/>
              <a:t> separates 1 connected component into 2 if removed.</a:t>
            </a:r>
            <a:endParaRPr lang="en-US" altLang="zh-CN" dirty="0"/>
          </a:p>
          <a:p>
            <a:pPr eaLnBrk="1" hangingPunct="1"/>
            <a:endParaRPr lang="en-US" altLang="zh-CN" dirty="0"/>
          </a:p>
        </p:txBody>
      </p:sp>
    </p:spTree>
  </p:cSld>
  <p:clrMapOvr>
    <a:masterClrMapping/>
  </p:clrMapOvr>
</p:sld>
</file>

<file path=ppt/tags/tag1.xml><?xml version="1.0" encoding="utf-8"?>
<p:tagLst xmlns:p="http://schemas.openxmlformats.org/presentationml/2006/main">
  <p:tag name="KSO_WM_UNIT_PLACING_PICTURE_USER_VIEWPORT" val="{&quot;height&quot;:5710,&quot;width&quot;:2345}"/>
</p:tagLst>
</file>

<file path=ppt/tags/tag10.xml><?xml version="1.0" encoding="utf-8"?>
<p:tagLst xmlns:p="http://schemas.openxmlformats.org/presentationml/2006/main">
  <p:tag name="RAINPROBLEM" val="ProblemBullet"/>
  <p:tag name="RAINPROBLEMTYPE" val="MultipleChoiceMA"/>
  <p:tag name="RAINBULLET" val="Wrong"/>
</p:tagLst>
</file>

<file path=ppt/tags/tag11.xml><?xml version="1.0" encoding="utf-8"?>
<p:tagLst xmlns:p="http://schemas.openxmlformats.org/presentationml/2006/main">
  <p:tag name="RAINPROBLEM" val="ProblemSubmit"/>
  <p:tag name="RAINPROBLEMTYPE" val="MultipleChoiceMA"/>
</p:tagLst>
</file>

<file path=ppt/tags/tag12.xml><?xml version="1.0" encoding="utf-8"?>
<p:tagLst xmlns:p="http://schemas.openxmlformats.org/presentationml/2006/main">
  <p:tag name="RAINPROBLEM" val="ProblemItem"/>
</p:tagLst>
</file>

<file path=ppt/tags/tag13.xml><?xml version="1.0" encoding="utf-8"?>
<p:tagLst xmlns:p="http://schemas.openxmlformats.org/presentationml/2006/main">
  <p:tag name="RAINPROBLEM" val="ProblemBullet"/>
  <p:tag name="RAINPROBLEMTYPE" val="MultipleChoiceMA"/>
  <p:tag name="RAINBULLET" val="Correct"/>
</p:tagLst>
</file>

<file path=ppt/tags/tag14.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TYPE" val="ProblemTypeMarker"/>
</p:tagLst>
</file>

<file path=ppt/tags/tag16.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 val="ProblemSetting"/>
  <p:tag name="RAINPROBLEMTYPE" val="MultipleChoiceMA"/>
</p:tagLst>
</file>

<file path=ppt/tags/tag19.xml><?xml version="1.0" encoding="utf-8"?>
<p:tagLst xmlns:p="http://schemas.openxmlformats.org/presentationml/2006/main">
  <p:tag name="RAINPROBLEM" val="MultipleChoiceMA"/>
  <p:tag name="PROBLEMSCORE" val="1.0"/>
  <p:tag name="PROBLEMSCORE_HALF" val="0.5"/>
</p:tagLst>
</file>

<file path=ppt/tags/tag2.xml><?xml version="1.0" encoding="utf-8"?>
<p:tagLst xmlns:p="http://schemas.openxmlformats.org/presentationml/2006/main">
  <p:tag name="RAINPROBLEM" val="ProblemBody"/>
</p:tagLst>
</file>

<file path=ppt/tags/tag20.xml><?xml version="1.0" encoding="utf-8"?>
<p:tagLst xmlns:p="http://schemas.openxmlformats.org/presentationml/2006/main">
  <p:tag name="RAINPROBLEM" val="ProblemBody"/>
</p:tagLst>
</file>

<file path=ppt/tags/tag21.xml><?xml version="1.0" encoding="utf-8"?>
<p:tagLst xmlns:p="http://schemas.openxmlformats.org/presentationml/2006/main">
  <p:tag name="RAINPROBLEM" val="ProblemItem"/>
</p:tagLst>
</file>

<file path=ppt/tags/tag22.xml><?xml version="1.0" encoding="utf-8"?>
<p:tagLst xmlns:p="http://schemas.openxmlformats.org/presentationml/2006/main">
  <p:tag name="RAINPROBLEM" val="ProblemItem"/>
</p:tagLst>
</file>

<file path=ppt/tags/tag23.xml><?xml version="1.0" encoding="utf-8"?>
<p:tagLst xmlns:p="http://schemas.openxmlformats.org/presentationml/2006/main">
  <p:tag name="RAINPROBLEM" val="ProblemItem"/>
</p:tagLst>
</file>

<file path=ppt/tags/tag24.xml><?xml version="1.0" encoding="utf-8"?>
<p:tagLst xmlns:p="http://schemas.openxmlformats.org/presentationml/2006/main">
  <p:tag name="RAINPROBLEM" val="ProblemItem"/>
</p:tagLst>
</file>

<file path=ppt/tags/tag25.xml><?xml version="1.0" encoding="utf-8"?>
<p:tagLst xmlns:p="http://schemas.openxmlformats.org/presentationml/2006/main">
  <p:tag name="RAINPROBLEM" val="ProblemBullet"/>
  <p:tag name="RAINPROBLEMTYPE" val="MultipleChoiceMA"/>
  <p:tag name="RAINBULLET" val="Correct"/>
</p:tagLst>
</file>

<file path=ppt/tags/tag26.xml><?xml version="1.0" encoding="utf-8"?>
<p:tagLst xmlns:p="http://schemas.openxmlformats.org/presentationml/2006/main">
  <p:tag name="RAINPROBLEM" val="ProblemBullet"/>
  <p:tag name="RAINPROBLEMTYPE" val="MultipleChoiceMA"/>
  <p:tag name="RAINBULLET" val="Wrong"/>
</p:tagLst>
</file>

<file path=ppt/tags/tag27.xml><?xml version="1.0" encoding="utf-8"?>
<p:tagLst xmlns:p="http://schemas.openxmlformats.org/presentationml/2006/main">
  <p:tag name="RAINPROBLEM" val="ProblemBullet"/>
  <p:tag name="RAINPROBLEMTYPE" val="MultipleChoiceMA"/>
  <p:tag name="RAINBULLET" val="Correct"/>
</p:tagLst>
</file>

<file path=ppt/tags/tag28.xml><?xml version="1.0" encoding="utf-8"?>
<p:tagLst xmlns:p="http://schemas.openxmlformats.org/presentationml/2006/main">
  <p:tag name="RAINPROBLEM" val="ProblemBullet"/>
  <p:tag name="RAINPROBLEMTYPE" val="MultipleChoiceMA"/>
  <p:tag name="RAINBULLET" val="Wrong"/>
</p:tagLst>
</file>

<file path=ppt/tags/tag29.xml><?xml version="1.0" encoding="utf-8"?>
<p:tagLst xmlns:p="http://schemas.openxmlformats.org/presentationml/2006/main">
  <p:tag name="RAINPROBLEM" val="ProblemSubmit"/>
  <p:tag name="RAINPROBLEMTYPE" val="MultipleChoiceMA"/>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Item"/>
</p:tagLst>
</file>

<file path=ppt/tags/tag31.xml><?xml version="1.0" encoding="utf-8"?>
<p:tagLst xmlns:p="http://schemas.openxmlformats.org/presentationml/2006/main">
  <p:tag name="RAINPROBLEM" val="ProblemBullet"/>
  <p:tag name="RAINPROBLEMTYPE" val="MultipleChoiceMA"/>
  <p:tag name="RAINBULLET" val="Wrong"/>
</p:tagLst>
</file>

<file path=ppt/tags/tag32.xml><?xml version="1.0" encoding="utf-8"?>
<p:tagLst xmlns:p="http://schemas.openxmlformats.org/presentationml/2006/main">
  <p:tag name="RAINPROBLEMTYPE" val="ProblemTypeMarker"/>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 val="ProblemSetting"/>
  <p:tag name="RAINPROBLEMTYPE" val="MultipleChoiceMA"/>
</p:tagLst>
</file>

<file path=ppt/tags/tag37.xml><?xml version="1.0" encoding="utf-8"?>
<p:tagLst xmlns:p="http://schemas.openxmlformats.org/presentationml/2006/main">
  <p:tag name="RAINPROBLEM" val="MultipleChoiceMA"/>
  <p:tag name="PROBLEMSCORE" val="1.0"/>
  <p:tag name="PROBLEMSCORE_HALF" val="0.5"/>
</p:tagLst>
</file>

<file path=ppt/tags/tag38.xml><?xml version="1.0" encoding="utf-8"?>
<p:tagLst xmlns:p="http://schemas.openxmlformats.org/presentationml/2006/main">
  <p:tag name="RAINPROBLEM" val="ProblemBody"/>
</p:tagLst>
</file>

<file path=ppt/tags/tag39.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Item"/>
</p:tagLst>
</file>

<file path=ppt/tags/tag41.xml><?xml version="1.0" encoding="utf-8"?>
<p:tagLst xmlns:p="http://schemas.openxmlformats.org/presentationml/2006/main">
  <p:tag name="RAINPROBLEM" val="ProblemItem"/>
</p:tagLst>
</file>

<file path=ppt/tags/tag42.xml><?xml version="1.0" encoding="utf-8"?>
<p:tagLst xmlns:p="http://schemas.openxmlformats.org/presentationml/2006/main">
  <p:tag name="RAINPROBLEM" val="ProblemItem"/>
</p:tagLst>
</file>

<file path=ppt/tags/tag43.xml><?xml version="1.0" encoding="utf-8"?>
<p:tagLst xmlns:p="http://schemas.openxmlformats.org/presentationml/2006/main">
  <p:tag name="RAINPROBLEM" val="ProblemBullet"/>
  <p:tag name="RAINPROBLEMTYPE" val="MultipleChoiceMA"/>
  <p:tag name="RAINBULLET" val="Wrong"/>
</p:tagLst>
</file>

<file path=ppt/tags/tag44.xml><?xml version="1.0" encoding="utf-8"?>
<p:tagLst xmlns:p="http://schemas.openxmlformats.org/presentationml/2006/main">
  <p:tag name="RAINPROBLEM" val="ProblemBullet"/>
  <p:tag name="RAINPROBLEMTYPE" val="MultipleChoiceMA"/>
  <p:tag name="RAINBULLET" val="Wrong"/>
</p:tagLst>
</file>

<file path=ppt/tags/tag45.xml><?xml version="1.0" encoding="utf-8"?>
<p:tagLst xmlns:p="http://schemas.openxmlformats.org/presentationml/2006/main">
  <p:tag name="RAINPROBLEM" val="ProblemBullet"/>
  <p:tag name="RAINPROBLEMTYPE" val="MultipleChoiceMA"/>
  <p:tag name="RAINBULLET" val="Correct"/>
</p:tagLst>
</file>

<file path=ppt/tags/tag46.xml><?xml version="1.0" encoding="utf-8"?>
<p:tagLst xmlns:p="http://schemas.openxmlformats.org/presentationml/2006/main">
  <p:tag name="RAINPROBLEM" val="ProblemBullet"/>
  <p:tag name="RAINPROBLEMTYPE" val="MultipleChoiceMA"/>
  <p:tag name="RAINBULLET" val="Correct"/>
</p:tagLst>
</file>

<file path=ppt/tags/tag47.xml><?xml version="1.0" encoding="utf-8"?>
<p:tagLst xmlns:p="http://schemas.openxmlformats.org/presentationml/2006/main">
  <p:tag name="RAINPROBLEM" val="ProblemSubmit"/>
  <p:tag name="RAINPROBLEMTYPE" val="MultipleChoiceMA"/>
</p:tagLst>
</file>

<file path=ppt/tags/tag48.xml><?xml version="1.0" encoding="utf-8"?>
<p:tagLst xmlns:p="http://schemas.openxmlformats.org/presentationml/2006/main">
  <p:tag name="RAINPROBLEM" val="ProblemItem"/>
</p:tagLst>
</file>

<file path=ppt/tags/tag49.xml><?xml version="1.0" encoding="utf-8"?>
<p:tagLst xmlns:p="http://schemas.openxmlformats.org/presentationml/2006/main">
  <p:tag name="RAINPROBLEM" val="ProblemBullet"/>
  <p:tag name="RAINPROBLEMTYPE" val="MultipleChoiceMA"/>
  <p:tag name="RAINBULLET" val="Wrong"/>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TYPE" val="ProblemTypeMarker"/>
</p:tagLst>
</file>

<file path=ppt/tags/tag54.xml><?xml version="1.0" encoding="utf-8"?>
<p:tagLst xmlns:p="http://schemas.openxmlformats.org/presentationml/2006/main">
  <p:tag name="RAINPROBLEM" val="ProblemSetting"/>
  <p:tag name="RAINPROBLEMTYPE" val="MultipleChoiceMA"/>
</p:tagLst>
</file>

<file path=ppt/tags/tag55.xml><?xml version="1.0" encoding="utf-8"?>
<p:tagLst xmlns:p="http://schemas.openxmlformats.org/presentationml/2006/main">
  <p:tag name="RAINPROBLEM" val="MultipleChoiceMA"/>
  <p:tag name="PROBLEMSCORE" val="1.0"/>
  <p:tag name="PROBLEMSCORE_HALF" val="0.5"/>
</p:tagLst>
</file>

<file path=ppt/tags/tag56.xml><?xml version="1.0" encoding="utf-8"?>
<p:tagLst xmlns:p="http://schemas.openxmlformats.org/presentationml/2006/main">
  <p:tag name="RAINPROBLEM" val="ProblemBody"/>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Item"/>
</p:tagLst>
</file>

<file path=ppt/tags/tag59.xml><?xml version="1.0" encoding="utf-8"?>
<p:tagLst xmlns:p="http://schemas.openxmlformats.org/presentationml/2006/main">
  <p:tag name="RAINPROBLEM" val="ProblemItem"/>
</p:tagLst>
</file>

<file path=ppt/tags/tag6.xml><?xml version="1.0" encoding="utf-8"?>
<p:tagLst xmlns:p="http://schemas.openxmlformats.org/presentationml/2006/main">
  <p:tag name="RAINPROBLEM" val="ProblemItem"/>
</p:tagLst>
</file>

<file path=ppt/tags/tag60.xml><?xml version="1.0" encoding="utf-8"?>
<p:tagLst xmlns:p="http://schemas.openxmlformats.org/presentationml/2006/main">
  <p:tag name="RAINPROBLEM" val="ProblemItem"/>
</p:tagLst>
</file>

<file path=ppt/tags/tag61.xml><?xml version="1.0" encoding="utf-8"?>
<p:tagLst xmlns:p="http://schemas.openxmlformats.org/presentationml/2006/main">
  <p:tag name="RAINPROBLEM" val="ProblemBullet"/>
  <p:tag name="RAINPROBLEMTYPE" val="MultipleChoiceMA"/>
  <p:tag name="RAINBULLET" val="Wrong"/>
</p:tagLst>
</file>

<file path=ppt/tags/tag62.xml><?xml version="1.0" encoding="utf-8"?>
<p:tagLst xmlns:p="http://schemas.openxmlformats.org/presentationml/2006/main">
  <p:tag name="RAINPROBLEM" val="ProblemBullet"/>
  <p:tag name="RAINPROBLEMTYPE" val="MultipleChoiceMA"/>
  <p:tag name="RAINBULLET" val="Correct"/>
</p:tagLst>
</file>

<file path=ppt/tags/tag63.xml><?xml version="1.0" encoding="utf-8"?>
<p:tagLst xmlns:p="http://schemas.openxmlformats.org/presentationml/2006/main">
  <p:tag name="RAINPROBLEM" val="ProblemBullet"/>
  <p:tag name="RAINPROBLEMTYPE" val="MultipleChoiceMA"/>
  <p:tag name="RAINBULLET" val="Correct"/>
</p:tagLst>
</file>

<file path=ppt/tags/tag64.xml><?xml version="1.0" encoding="utf-8"?>
<p:tagLst xmlns:p="http://schemas.openxmlformats.org/presentationml/2006/main">
  <p:tag name="RAINPROBLEM" val="ProblemBullet"/>
  <p:tag name="RAINPROBLEMTYPE" val="MultipleChoiceMA"/>
  <p:tag name="RAINBULLET" val="Wrong"/>
</p:tagLst>
</file>

<file path=ppt/tags/tag65.xml><?xml version="1.0" encoding="utf-8"?>
<p:tagLst xmlns:p="http://schemas.openxmlformats.org/presentationml/2006/main">
  <p:tag name="RAINPROBLEM" val="ProblemSubmit"/>
  <p:tag name="RAINPROBLEMTYPE" val="MultipleChoiceMA"/>
</p:tagLst>
</file>

<file path=ppt/tags/tag66.xml><?xml version="1.0" encoding="utf-8"?>
<p:tagLst xmlns:p="http://schemas.openxmlformats.org/presentationml/2006/main">
  <p:tag name="RAINPROBLEM" val="ProblemItem"/>
</p:tagLst>
</file>

<file path=ppt/tags/tag67.xml><?xml version="1.0" encoding="utf-8"?>
<p:tagLst xmlns:p="http://schemas.openxmlformats.org/presentationml/2006/main">
  <p:tag name="RAINPROBLEM" val="ProblemBullet"/>
  <p:tag name="RAINPROBLEMTYPE" val="MultipleChoiceMA"/>
  <p:tag name="RAINBULLET" val="Wrong"/>
</p:tagLst>
</file>

<file path=ppt/tags/tag68.xml><?xml version="1.0" encoding="utf-8"?>
<p:tagLst xmlns:p="http://schemas.openxmlformats.org/presentationml/2006/main">
  <p:tag name="RAINPROBLEMTYPE" val="ProblemTypeMarker"/>
</p:tagLst>
</file>

<file path=ppt/tags/tag69.xml><?xml version="1.0" encoding="utf-8"?>
<p:tagLst xmlns:p="http://schemas.openxmlformats.org/presentationml/2006/main">
  <p:tag name="RAINPROBLEMTYPE" val="ProblemTypeMarker"/>
</p:tagLst>
</file>

<file path=ppt/tags/tag7.xml><?xml version="1.0" encoding="utf-8"?>
<p:tagLst xmlns:p="http://schemas.openxmlformats.org/presentationml/2006/main">
  <p:tag name="RAINPROBLEM" val="ProblemBullet"/>
  <p:tag name="RAINPROBLEMTYPE" val="MultipleChoiceMA"/>
  <p:tag name="RAINBULLET" val="Wrong"/>
</p:tagLst>
</file>

<file path=ppt/tags/tag70.xml><?xml version="1.0" encoding="utf-8"?>
<p:tagLst xmlns:p="http://schemas.openxmlformats.org/presentationml/2006/main">
  <p:tag name="RAINPROBLEMTYPE" val="ProblemTypeMarker"/>
</p:tagLst>
</file>

<file path=ppt/tags/tag71.xml><?xml version="1.0" encoding="utf-8"?>
<p:tagLst xmlns:p="http://schemas.openxmlformats.org/presentationml/2006/main">
  <p:tag name="RAINPROBLEMTYPE" val="ProblemTypeMarker"/>
</p:tagLst>
</file>

<file path=ppt/tags/tag72.xml><?xml version="1.0" encoding="utf-8"?>
<p:tagLst xmlns:p="http://schemas.openxmlformats.org/presentationml/2006/main">
  <p:tag name="RAINPROBLEM" val="ProblemSetting"/>
  <p:tag name="RAINPROBLEMTYPE" val="MultipleChoiceMA"/>
</p:tagLst>
</file>

<file path=ppt/tags/tag73.xml><?xml version="1.0" encoding="utf-8"?>
<p:tagLst xmlns:p="http://schemas.openxmlformats.org/presentationml/2006/main">
  <p:tag name="RAINPROBLEM" val="MultipleChoiceMA"/>
  <p:tag name="PROBLEMSCORE" val="1.0"/>
  <p:tag name="PROBLEMSCORE_HALF" val="0.5"/>
</p:tagLst>
</file>

<file path=ppt/tags/tag74.xml><?xml version="1.0" encoding="utf-8"?>
<p:tagLst xmlns:p="http://schemas.openxmlformats.org/presentationml/2006/main">
  <p:tag name="COMMONDATA" val="eyJoZGlkIjoiYjZhMmY1NGQwZjE0MWY4MTkzZjM4YzBiNDA1ZmM3ZDEifQ=="/>
  <p:tag name="KSO_WPP_MARK_KEY" val="6ba89ca0-9b17-4047-8bde-7fabb62fab21"/>
</p:tagLst>
</file>

<file path=ppt/tags/tag8.xml><?xml version="1.0" encoding="utf-8"?>
<p:tagLst xmlns:p="http://schemas.openxmlformats.org/presentationml/2006/main">
  <p:tag name="RAINPROBLEM" val="ProblemBullet"/>
  <p:tag name="RAINPROBLEMTYPE" val="MultipleChoiceMA"/>
  <p:tag name="RAINBULLET" val="Correct"/>
</p:tagLst>
</file>

<file path=ppt/tags/tag9.xml><?xml version="1.0" encoding="utf-8"?>
<p:tagLst xmlns:p="http://schemas.openxmlformats.org/presentationml/2006/main">
  <p:tag name="RAINPROBLEM" val="ProblemBullet"/>
  <p:tag name="RAINPROBLEMTYPE" val="MultipleChoiceMA"/>
  <p:tag name="RAINBULLET" val="Correct"/>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pperplate Gothic Light"/>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03-3.3-Pigeonhole</Template>
  <TotalTime>0</TotalTime>
  <Words>5745</Words>
  <Application>WPS 演示</Application>
  <PresentationFormat>全屏显示(4:3)</PresentationFormat>
  <Paragraphs>309</Paragraphs>
  <Slides>27</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宋体</vt:lpstr>
      <vt:lpstr>Wingdings</vt:lpstr>
      <vt:lpstr>Tahoma</vt:lpstr>
      <vt:lpstr>Copperplate Gothic Light</vt:lpstr>
      <vt:lpstr>Times New Roman</vt:lpstr>
      <vt:lpstr>Calibri</vt:lpstr>
      <vt:lpstr>Arial Narrow</vt:lpstr>
      <vt:lpstr>微软雅黑</vt:lpstr>
      <vt:lpstr>Copperplate Gothic Bold</vt:lpstr>
      <vt:lpstr>Arial Unicode MS</vt:lpstr>
      <vt:lpstr>BatangChe</vt:lpstr>
      <vt:lpstr>Segoe Print</vt:lpstr>
      <vt:lpstr>Cambria Math</vt:lpstr>
      <vt:lpstr>Cambria Math</vt:lpstr>
      <vt:lpstr>Blends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yangjuan</dc:creator>
  <cp:lastModifiedBy>杨娟</cp:lastModifiedBy>
  <cp:revision>83</cp:revision>
  <dcterms:created xsi:type="dcterms:W3CDTF">2006-09-17T11:37:10Z</dcterms:created>
  <dcterms:modified xsi:type="dcterms:W3CDTF">2023-11-21T04:35:07Z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6314F067551C41EEA1507BAD4CB9BDC8_12</vt:lpwstr>
  </property>
  <property fmtid="{D5CDD505-2E9C-101B-9397-08002B2CF9AE}" pid="3" name="KSOProductBuildVer">
    <vt:lpwstr>2052-11.1.0.15319</vt:lpwstr>
  </property>
</Properties>
</file>