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53"/>
  </p:handoutMasterIdLst>
  <p:sldIdLst>
    <p:sldId id="257" r:id="rId3"/>
    <p:sldId id="259" r:id="rId4"/>
    <p:sldId id="258" r:id="rId5"/>
    <p:sldId id="260" r:id="rId7"/>
    <p:sldId id="261" r:id="rId8"/>
    <p:sldId id="262" r:id="rId9"/>
    <p:sldId id="263" r:id="rId10"/>
    <p:sldId id="264" r:id="rId11"/>
    <p:sldId id="265" r:id="rId12"/>
    <p:sldId id="359" r:id="rId13"/>
    <p:sldId id="360" r:id="rId14"/>
    <p:sldId id="361" r:id="rId15"/>
    <p:sldId id="362" r:id="rId16"/>
    <p:sldId id="363" r:id="rId17"/>
    <p:sldId id="369" r:id="rId18"/>
    <p:sldId id="272" r:id="rId19"/>
    <p:sldId id="273" r:id="rId20"/>
    <p:sldId id="270" r:id="rId21"/>
    <p:sldId id="271" r:id="rId22"/>
    <p:sldId id="576" r:id="rId23"/>
    <p:sldId id="605" r:id="rId24"/>
    <p:sldId id="332" r:id="rId25"/>
    <p:sldId id="274" r:id="rId26"/>
    <p:sldId id="577" r:id="rId27"/>
    <p:sldId id="279" r:id="rId28"/>
    <p:sldId id="275" r:id="rId29"/>
    <p:sldId id="276" r:id="rId30"/>
    <p:sldId id="281" r:id="rId31"/>
    <p:sldId id="282" r:id="rId32"/>
    <p:sldId id="283" r:id="rId33"/>
    <p:sldId id="284" r:id="rId34"/>
    <p:sldId id="335" r:id="rId35"/>
    <p:sldId id="336" r:id="rId36"/>
    <p:sldId id="337" r:id="rId37"/>
    <p:sldId id="338" r:id="rId38"/>
    <p:sldId id="339" r:id="rId39"/>
    <p:sldId id="285" r:id="rId40"/>
    <p:sldId id="286" r:id="rId41"/>
    <p:sldId id="287" r:id="rId42"/>
    <p:sldId id="333" r:id="rId43"/>
    <p:sldId id="374" r:id="rId44"/>
    <p:sldId id="288" r:id="rId45"/>
    <p:sldId id="578" r:id="rId46"/>
    <p:sldId id="289" r:id="rId47"/>
    <p:sldId id="290" r:id="rId48"/>
    <p:sldId id="291" r:id="rId49"/>
    <p:sldId id="292" r:id="rId50"/>
    <p:sldId id="293" r:id="rId51"/>
    <p:sldId id="340" r:id="rId52"/>
  </p:sldIdLst>
  <p:sldSz cx="9144000" cy="6858000" type="screen4x3"/>
  <p:notesSz cx="6858000" cy="9144000"/>
  <p:custDataLst>
    <p:tags r:id="rId5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763"/>
    <p:restoredTop sz="94749"/>
  </p:normalViewPr>
  <p:slideViewPr>
    <p:cSldViewPr showGuides="1">
      <p:cViewPr varScale="1">
        <p:scale>
          <a:sx n="90" d="100"/>
          <a:sy n="90" d="100"/>
        </p:scale>
        <p:origin x="1206" y="33"/>
      </p:cViewPr>
      <p:guideLst>
        <p:guide orient="horz" pos="2186"/>
        <p:guide pos="2856"/>
      </p:guideLst>
    </p:cSldViewPr>
  </p:slideViewPr>
  <p:outlineViewPr>
    <p:cViewPr>
      <p:scale>
        <a:sx n="33" d="100"/>
        <a:sy n="33" d="100"/>
      </p:scale>
      <p:origin x="0" y="-447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7" Type="http://schemas.openxmlformats.org/officeDocument/2006/relationships/tags" Target="tags/tag2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kumimoji="1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46D17E8-3352-4715-A852-D3CE777A046B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1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990259-1829-4D90-B495-38787AE15FBD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D92A0A-3440-4C56-91B6-07BF04F3356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54274" name="Rectangle 2"/>
          <p:cNvSpPr>
            <a:spLocks noRot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>
          <a:xfrm>
            <a:off x="914400" y="4371975"/>
            <a:ext cx="5029200" cy="4060825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3 x -5/2 = -15/2.  Plus 2x2=4=8/2 is -7/2.  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t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2" name="Group 4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5" name="Group 7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419600" y="4127500"/>
            <a:ext cx="4724400" cy="18161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yangjuan@bupt.edu.cn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School of Computer Science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8E92FF-1642-4369-8560-5B2BBEAAE30F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D05D71-7A84-4795-B00C-D6704D8D868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attach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CB7139-8302-4017-A131-3B569A6333B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7513" y="52451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800100" y="52451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541338" y="94678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ltGray">
          <a:xfrm>
            <a:off x="911225" y="94678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ltGray">
          <a:xfrm>
            <a:off x="127000" y="87376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762000" y="41656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442913" y="120713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/>
          <p:cNvSpPr>
            <a:spLocks noGrp="1"/>
          </p:cNvSpPr>
          <p:nvPr>
            <p:ph type="title"/>
          </p:nvPr>
        </p:nvSpPr>
        <p:spPr>
          <a:xfrm>
            <a:off x="942975" y="0"/>
            <a:ext cx="8143875" cy="118681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2"/>
          <p:cNvSpPr>
            <a:spLocks noGrp="1"/>
          </p:cNvSpPr>
          <p:nvPr>
            <p:ph type="body"/>
          </p:nvPr>
        </p:nvSpPr>
        <p:spPr>
          <a:xfrm>
            <a:off x="868045" y="1360805"/>
            <a:ext cx="8217535" cy="489839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kumimoji="1" sz="12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8.png"/><Relationship Id="rId3" Type="http://schemas.openxmlformats.org/officeDocument/2006/relationships/tags" Target="../tags/tag2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9.xml"/><Relationship Id="rId16" Type="http://schemas.openxmlformats.org/officeDocument/2006/relationships/image" Target="../media/image9.png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tags" Target="../tags/tag22.xml"/><Relationship Id="rId4" Type="http://schemas.openxmlformats.org/officeDocument/2006/relationships/image" Target="../media/image25.png"/><Relationship Id="rId3" Type="http://schemas.openxmlformats.org/officeDocument/2006/relationships/tags" Target="../tags/tag21.xml"/><Relationship Id="rId2" Type="http://schemas.openxmlformats.org/officeDocument/2006/relationships/image" Target="../media/image24.png"/><Relationship Id="rId1" Type="http://schemas.openxmlformats.org/officeDocument/2006/relationships/tags" Target="../tags/tag20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890588" y="1857375"/>
            <a:ext cx="77724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sz="4000" b="1" dirty="0">
                <a:latin typeface="Copperplate Gothic Bold" panose="020E0705020206020404" pitchFamily="34" charset="0"/>
                <a:ea typeface="+mj-ea"/>
                <a:cs typeface="+mj-cs"/>
              </a:rPr>
              <a:t>Advanced Counting Techniques</a:t>
            </a:r>
            <a:endParaRPr lang="en-US" altLang="zh-CN" sz="4000" b="1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219200"/>
          </a:xfrm>
        </p:spPr>
        <p:txBody>
          <a:bodyPr vert="horz" wrap="square" lIns="91440" tIns="45720" rIns="91440" bIns="45720" anchor="t" anchorCtr="0"/>
          <a:p>
            <a:pPr eaLnBrk="1" fontAlgn="base" hangingPunct="1">
              <a:lnSpc>
                <a:spcPct val="90000"/>
              </a:lnSpc>
              <a:buSzPct val="60000"/>
            </a:pPr>
            <a:endParaRPr lang="zh-CN" altLang="zh-CN" strike="noStrike" noProof="1" dirty="0">
              <a:latin typeface="+mn-lt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78" y="188278"/>
            <a:ext cx="7793038" cy="11430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Rabbits and the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Fiobonacci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Numbers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135" y="1268730"/>
            <a:ext cx="8514080" cy="4114800"/>
          </a:xfrm>
        </p:spPr>
        <p:txBody>
          <a:bodyPr vert="horz" wrap="square" lIns="91440" tIns="45720" rIns="91440" bIns="45720" numCol="1" anchor="t" anchorCtr="0" compatLnSpc="1">
            <a:normAutofit fontScale="25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7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1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 young pair of rabbits (one of each gender) is placed on an island. A pair of rabbits does not breed until they are </a:t>
            </a:r>
            <a:r>
              <a:rPr kumimoji="0" lang="en-US" sz="1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 </a:t>
            </a:r>
            <a:r>
              <a:rPr kumimoji="0" lang="en-US" sz="1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months old. After they are </a:t>
            </a:r>
            <a:r>
              <a:rPr kumimoji="0" lang="en-US" sz="1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</a:t>
            </a:r>
            <a:r>
              <a:rPr kumimoji="0" lang="en-US" sz="1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months old, each pair of rabbits produces another pair each month. Find a recurrence relation for the number of pairs of rabbits on the island after </a:t>
            </a:r>
            <a:r>
              <a:rPr kumimoji="0" lang="en-US" sz="11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1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months, assuming that rabbits never die.</a:t>
            </a:r>
            <a:endParaRPr kumimoji="0" lang="en-US" sz="1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1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1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11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the original problem considered by Leonardo Pisano (Fibonacci) in the thirteenth century</a:t>
            </a:r>
            <a:r>
              <a:rPr kumimoji="0" lang="en-US" sz="1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1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78" y="188278"/>
            <a:ext cx="7793038" cy="11430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Rabbits and the </a:t>
            </a:r>
            <a:r>
              <a:rPr kumimoji="0" lang="en-US" sz="4000" b="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Fiobonacci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Numbers (</a:t>
            </a: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cont.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-152400" y="1600200"/>
            <a:ext cx="8229600" cy="4389438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/>
              <a:t>    </a:t>
            </a:r>
            <a:endParaRPr lang="en-US" altLang="zh-CN" dirty="0"/>
          </a:p>
        </p:txBody>
      </p:sp>
      <p:pic>
        <p:nvPicPr>
          <p:cNvPr id="17411" name="Picture 3" descr="07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268730"/>
            <a:ext cx="8107680" cy="376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TextBox 4"/>
          <p:cNvSpPr txBox="1"/>
          <p:nvPr/>
        </p:nvSpPr>
        <p:spPr>
          <a:xfrm>
            <a:off x="838200" y="5473700"/>
            <a:ext cx="75438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Modeling the Population Growth of Rabbits on an Island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188278"/>
            <a:ext cx="7793038" cy="11430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Rabbits and the Fibonacci Numbers (</a:t>
            </a: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cont.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611505" y="1268730"/>
            <a:ext cx="8385175" cy="4898390"/>
          </a:xfrm>
          <a:solidFill>
            <a:schemeClr val="bg1"/>
          </a:solidFill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2200" b="1" dirty="0"/>
              <a:t>   </a:t>
            </a:r>
            <a:r>
              <a:rPr lang="en-US" altLang="zh-CN" sz="2800" b="1" dirty="0"/>
              <a:t> Solution</a:t>
            </a:r>
            <a:r>
              <a:rPr lang="en-US" altLang="zh-CN" sz="2800" dirty="0"/>
              <a:t>: Let </a:t>
            </a:r>
            <a:r>
              <a:rPr lang="en-US" altLang="zh-CN" sz="2800" i="1" dirty="0"/>
              <a:t>f</a:t>
            </a:r>
            <a:r>
              <a:rPr lang="en-US" altLang="zh-CN" sz="2800" i="1" baseline="-25000" dirty="0"/>
              <a:t>n </a:t>
            </a:r>
            <a:r>
              <a:rPr lang="en-US" altLang="zh-CN" sz="2800" dirty="0"/>
              <a:t> be the the number of pairs of rabbits after </a:t>
            </a:r>
            <a:r>
              <a:rPr lang="en-US" altLang="zh-CN" sz="2800" i="1" dirty="0"/>
              <a:t>n</a:t>
            </a:r>
            <a:r>
              <a:rPr lang="en-US" altLang="zh-CN" sz="2800" dirty="0"/>
              <a:t> months.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There are is  </a:t>
            </a:r>
            <a:r>
              <a:rPr lang="en-US" altLang="zh-CN" sz="2400" i="1" dirty="0"/>
              <a:t>f</a:t>
            </a:r>
            <a:r>
              <a:rPr lang="en-US" altLang="zh-CN" sz="24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400" i="1" dirty="0"/>
              <a:t> = </a:t>
            </a:r>
            <a:r>
              <a:rPr lang="en-US" altLang="zh-CN" sz="2400" dirty="0">
                <a:latin typeface="Cambria Math" panose="02040503050406030204" pitchFamily="18" charset="0"/>
              </a:rPr>
              <a:t>1 pairs of rabbits on the island at the end of the first month. </a:t>
            </a:r>
            <a:endParaRPr lang="en-US" altLang="zh-CN" sz="2400" i="1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We also have </a:t>
            </a:r>
            <a:r>
              <a:rPr lang="en-US" altLang="zh-CN" sz="2400" i="1" dirty="0"/>
              <a:t>f</a:t>
            </a:r>
            <a:r>
              <a:rPr lang="en-US" altLang="zh-CN" sz="2400" baseline="-25000" dirty="0">
                <a:latin typeface="Cambria Math" panose="02040503050406030204" pitchFamily="18" charset="0"/>
              </a:rPr>
              <a:t>2</a:t>
            </a:r>
            <a:r>
              <a:rPr lang="en-US" altLang="zh-CN" sz="2400" i="1" dirty="0"/>
              <a:t> = </a:t>
            </a:r>
            <a:r>
              <a:rPr lang="en-US" altLang="zh-CN" sz="2400" dirty="0">
                <a:latin typeface="Cambria Math" panose="02040503050406030204" pitchFamily="18" charset="0"/>
              </a:rPr>
              <a:t>1 </a:t>
            </a:r>
            <a:r>
              <a:rPr lang="en-US" altLang="zh-CN" sz="2400" dirty="0"/>
              <a:t>because the pair does not breed during the first month</a:t>
            </a:r>
            <a:r>
              <a:rPr lang="en-US" altLang="zh-CN" sz="2400" i="1" dirty="0"/>
              <a:t>.</a:t>
            </a:r>
            <a:endParaRPr lang="en-US" altLang="zh-CN" sz="2400" i="1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To find the number of pairs on the island after </a:t>
            </a:r>
            <a:r>
              <a:rPr lang="en-US" altLang="zh-CN" sz="2400" i="1" dirty="0"/>
              <a:t>n</a:t>
            </a:r>
            <a:r>
              <a:rPr lang="en-US" altLang="zh-CN" sz="2400" dirty="0"/>
              <a:t> months, add the number on the island after the previous month,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n-1</a:t>
            </a:r>
            <a:r>
              <a:rPr lang="en-US" altLang="zh-CN" sz="2400" dirty="0"/>
              <a:t>, and the  number of newborn pairs, which equals </a:t>
            </a:r>
            <a:r>
              <a:rPr lang="en-US" altLang="zh-CN" sz="2400" i="1" dirty="0"/>
              <a:t>f</a:t>
            </a:r>
            <a:r>
              <a:rPr lang="en-US" altLang="zh-CN" sz="2400" i="1" baseline="-25000" dirty="0"/>
              <a:t>n-2</a:t>
            </a:r>
            <a:r>
              <a:rPr lang="en-US" altLang="zh-CN" sz="2400" dirty="0"/>
              <a:t>, because each newborn pair comes from a pair at least two months old.</a:t>
            </a:r>
            <a:endParaRPr lang="en-US" altLang="zh-CN" sz="2400" i="1" dirty="0"/>
          </a:p>
          <a:p>
            <a:pPr marL="273050" lvl="2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/>
              <a:t>Consequently the sequence {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} satisfies the recurrence relation                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= f</a:t>
            </a:r>
            <a:r>
              <a:rPr lang="en-US" altLang="zh-CN" i="1" baseline="-25000" dirty="0"/>
              <a:t>n-1</a:t>
            </a:r>
            <a:r>
              <a:rPr lang="en-US" altLang="zh-CN" i="1" dirty="0"/>
              <a:t>  +  f</a:t>
            </a:r>
            <a:r>
              <a:rPr lang="en-US" altLang="zh-CN" i="1" baseline="-25000" dirty="0"/>
              <a:t>n-2 </a:t>
            </a:r>
            <a:r>
              <a:rPr lang="en-US" altLang="zh-CN" dirty="0"/>
              <a:t>  for 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</a:rPr>
              <a:t>≥</a:t>
            </a:r>
            <a:r>
              <a:rPr lang="en-US" altLang="zh-CN" dirty="0"/>
              <a:t>  </a:t>
            </a:r>
            <a:r>
              <a:rPr lang="en-US" altLang="zh-CN" dirty="0">
                <a:latin typeface="Cambria Math" panose="02040503050406030204" pitchFamily="18" charset="0"/>
              </a:rPr>
              <a:t>3</a:t>
            </a:r>
            <a:r>
              <a:rPr lang="en-US" altLang="zh-CN" dirty="0"/>
              <a:t> with the initial conditions  </a:t>
            </a:r>
            <a:r>
              <a:rPr lang="en-US" altLang="zh-CN" i="1" dirty="0"/>
              <a:t>f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i="1" dirty="0"/>
              <a:t> = 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 and  </a:t>
            </a:r>
            <a:r>
              <a:rPr lang="en-US" altLang="zh-CN" i="1" dirty="0"/>
              <a:t>f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en-US" altLang="zh-CN" i="1" dirty="0"/>
              <a:t> = 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en-US" altLang="zh-CN" i="1" dirty="0"/>
              <a:t>. </a:t>
            </a:r>
            <a:endParaRPr lang="en-US" altLang="zh-CN" i="1" dirty="0"/>
          </a:p>
          <a:p>
            <a:pPr marL="273050" lvl="2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dirty="0"/>
              <a:t>The number of pairs of rabbits on the island after </a:t>
            </a:r>
            <a:r>
              <a:rPr lang="en-US" altLang="zh-CN" i="1" dirty="0"/>
              <a:t>n</a:t>
            </a:r>
            <a:r>
              <a:rPr lang="en-US" altLang="zh-CN" dirty="0"/>
              <a:t> months is given by the </a:t>
            </a:r>
            <a:r>
              <a:rPr lang="en-US" altLang="zh-CN" i="1" dirty="0"/>
              <a:t>n</a:t>
            </a:r>
            <a:r>
              <a:rPr lang="en-US" altLang="zh-CN" dirty="0"/>
              <a:t>th Fibonacci number.</a:t>
            </a:r>
            <a:endParaRPr lang="en-US" altLang="zh-CN" baseline="-25000" dirty="0"/>
          </a:p>
          <a:p>
            <a:pPr>
              <a:lnSpc>
                <a:spcPct val="80000"/>
              </a:lnSpc>
              <a:buNone/>
            </a:pPr>
            <a:endParaRPr lang="en-US" altLang="zh-CN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r>
              <a:rPr lang="en-US" altLang="zh-CN" sz="4000" dirty="0"/>
              <a:t>The Tower of Hanoi</a:t>
            </a:r>
            <a:endParaRPr lang="en-US" altLang="zh-C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15" y="1412558"/>
            <a:ext cx="8955088" cy="4114800"/>
          </a:xfrm>
        </p:spPr>
        <p:txBody>
          <a:bodyPr vert="horz" wrap="square" lIns="91440" tIns="45720" rIns="91440" bIns="45720" numCol="1" anchor="t" anchorCtr="0" compatLnSpc="1">
            <a:normAutofit fontScale="87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late nineteenth century, the French mathematician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/>
                <a:ea typeface="Cambria Math" panose="02040503050406030204"/>
                <a:cs typeface="+mn-cs"/>
              </a:rPr>
              <a:t>É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douard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Lucas invented a puzzle consisting of three pegs on a board with disks of different sizes. Initially all of the disks are on the first peg in order of size, with the largest on the bottom.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9" name="TextBox 3"/>
          <p:cNvSpPr txBox="1"/>
          <p:nvPr/>
        </p:nvSpPr>
        <p:spPr>
          <a:xfrm>
            <a:off x="723900" y="3429000"/>
            <a:ext cx="8083550" cy="193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Rules: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You are allowed to move the disks one at a time from one peg to another as long as a larger disk is never placed on a smaller.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Goal: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Using allowable moves, end up with all the disks on the second peg in order of size with largest on the bottom.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303" y="116523"/>
            <a:ext cx="7793038" cy="11430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Tower of Hanoi (</a:t>
            </a:r>
            <a:r>
              <a:rPr kumimoji="0" lang="en-US" sz="4000" b="0" i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continued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b="1" dirty="0"/>
              <a:t>    </a:t>
            </a:r>
            <a:endParaRPr lang="en-US" altLang="zh-CN" dirty="0"/>
          </a:p>
        </p:txBody>
      </p:sp>
      <p:pic>
        <p:nvPicPr>
          <p:cNvPr id="20483" name="Picture 3" descr="070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963" y="2057400"/>
            <a:ext cx="5375275" cy="269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TextBox 4"/>
          <p:cNvSpPr txBox="1"/>
          <p:nvPr/>
        </p:nvSpPr>
        <p:spPr>
          <a:xfrm>
            <a:off x="1390650" y="5734050"/>
            <a:ext cx="6862763" cy="398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The Initial Position in the Tower of Hanoi Puzzle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6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None/>
            </a:pPr>
            <a:r>
              <a:rPr lang="en-US" altLang="zh-CN" dirty="0"/>
              <a:t>Hanoi Recurrence Relation</a:t>
            </a:r>
            <a:endParaRPr lang="en-US" altLang="zh-CN" dirty="0"/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 </a:t>
            </a:r>
            <a:r>
              <a:rPr lang="en-US" altLang="zh-CN" dirty="0"/>
              <a:t>= # moves for a stack of </a:t>
            </a:r>
            <a:r>
              <a:rPr lang="en-US" altLang="zh-CN" i="1" dirty="0"/>
              <a:t>n</a:t>
            </a:r>
            <a:r>
              <a:rPr lang="en-US" altLang="zh-CN" dirty="0"/>
              <a:t> disks.</a:t>
            </a:r>
            <a:endParaRPr lang="en-US" altLang="zh-CN" dirty="0"/>
          </a:p>
          <a:p>
            <a:pPr eaLnBrk="1" hangingPunct="1"/>
            <a:r>
              <a:rPr lang="en-US" altLang="zh-CN" dirty="0"/>
              <a:t>Optimal strategy: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Move top </a:t>
            </a:r>
            <a:r>
              <a:rPr lang="en-US" altLang="zh-CN" i="1" dirty="0"/>
              <a:t>n</a:t>
            </a:r>
            <a:r>
              <a:rPr lang="en-US" altLang="zh-CN" dirty="0"/>
              <a:t>−1 disks to spare peg. (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moves)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Move bottom disk. (1 move)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Move top </a:t>
            </a:r>
            <a:r>
              <a:rPr lang="en-US" altLang="zh-CN" i="1" dirty="0"/>
              <a:t>n</a:t>
            </a:r>
            <a:r>
              <a:rPr lang="en-US" altLang="zh-CN" dirty="0"/>
              <a:t>−1 to bottom disk. (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moves)</a:t>
            </a:r>
            <a:endParaRPr lang="en-US" altLang="zh-CN" dirty="0"/>
          </a:p>
          <a:p>
            <a:pPr eaLnBrk="1" hangingPunct="1"/>
            <a:r>
              <a:rPr lang="en-US" altLang="zh-CN" dirty="0"/>
              <a:t>Note:     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dirty="0"/>
              <a:t> = 2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+ 1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942975" y="116840"/>
            <a:ext cx="8143875" cy="118681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Hanoi Recurrence Relation</a:t>
            </a:r>
            <a:endParaRPr lang="en-US" altLang="zh-CN" dirty="0"/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 </a:t>
            </a:r>
            <a:r>
              <a:rPr lang="en-US" altLang="zh-CN" dirty="0"/>
              <a:t>= # moves for a stack of </a:t>
            </a:r>
            <a:r>
              <a:rPr lang="en-US" altLang="zh-CN" i="1" dirty="0"/>
              <a:t>n</a:t>
            </a:r>
            <a:r>
              <a:rPr lang="en-US" altLang="zh-CN" dirty="0"/>
              <a:t> disks.</a:t>
            </a:r>
            <a:endParaRPr lang="en-US" altLang="zh-CN" dirty="0"/>
          </a:p>
          <a:p>
            <a:pPr eaLnBrk="1" hangingPunct="1"/>
            <a:r>
              <a:rPr lang="en-US" altLang="zh-CN" dirty="0"/>
              <a:t>Optimal strategy: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Move top </a:t>
            </a:r>
            <a:r>
              <a:rPr lang="en-US" altLang="zh-CN" i="1" dirty="0"/>
              <a:t>n</a:t>
            </a:r>
            <a:r>
              <a:rPr lang="en-US" altLang="zh-CN" dirty="0"/>
              <a:t>−1 disks to spare peg. (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moves)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Move bottom disk. (1 move)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Move top </a:t>
            </a:r>
            <a:r>
              <a:rPr lang="en-US" altLang="zh-CN" i="1" dirty="0"/>
              <a:t>n</a:t>
            </a:r>
            <a:r>
              <a:rPr lang="en-US" altLang="zh-CN" dirty="0"/>
              <a:t>−1 to bottom disk. (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moves)</a:t>
            </a:r>
            <a:endParaRPr lang="en-US" altLang="zh-CN" dirty="0"/>
          </a:p>
          <a:p>
            <a:pPr eaLnBrk="1" hangingPunct="1"/>
            <a:r>
              <a:rPr lang="en-US" altLang="zh-CN" dirty="0"/>
              <a:t>Note:     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dirty="0"/>
              <a:t> = 2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+ 1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4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899160" y="44450"/>
            <a:ext cx="8143875" cy="118681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Solving Tower of Hanoi RR</a:t>
            </a:r>
            <a:endParaRPr lang="en-US" altLang="zh-CN" dirty="0"/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400" i="1" dirty="0"/>
              <a:t>H</a:t>
            </a:r>
            <a:r>
              <a:rPr lang="en-US" altLang="zh-CN" sz="2400" i="1" baseline="-25000" dirty="0"/>
              <a:t>n</a:t>
            </a:r>
            <a:r>
              <a:rPr lang="en-US" altLang="zh-CN" sz="2400" dirty="0"/>
              <a:t> = 2 </a:t>
            </a:r>
            <a:r>
              <a:rPr lang="en-US" altLang="zh-CN" sz="2400" i="1" dirty="0"/>
              <a:t>H</a:t>
            </a:r>
            <a:r>
              <a:rPr lang="en-US" altLang="zh-CN" sz="2400" i="1" baseline="-25000" dirty="0"/>
              <a:t>n</a:t>
            </a:r>
            <a:r>
              <a:rPr lang="en-US" altLang="zh-CN" sz="2400" baseline="-25000" dirty="0"/>
              <a:t>−1</a:t>
            </a:r>
            <a:r>
              <a:rPr lang="en-US" altLang="zh-CN" sz="2400" dirty="0"/>
              <a:t> + 1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= 2 (2 </a:t>
            </a:r>
            <a:r>
              <a:rPr lang="en-US" altLang="zh-CN" sz="2400" i="1" dirty="0"/>
              <a:t>H</a:t>
            </a:r>
            <a:r>
              <a:rPr lang="en-US" altLang="zh-CN" sz="2400" i="1" baseline="-25000" dirty="0"/>
              <a:t>n</a:t>
            </a:r>
            <a:r>
              <a:rPr lang="en-US" altLang="zh-CN" sz="2400" baseline="-25000" dirty="0"/>
              <a:t>−2</a:t>
            </a:r>
            <a:r>
              <a:rPr lang="en-US" altLang="zh-CN" sz="2400" dirty="0"/>
              <a:t> + 1) + 1 	= 2</a:t>
            </a:r>
            <a:r>
              <a:rPr lang="en-US" altLang="zh-CN" sz="2400" baseline="30000" dirty="0"/>
              <a:t>2 </a:t>
            </a:r>
            <a:r>
              <a:rPr lang="en-US" altLang="zh-CN" sz="2400" i="1" dirty="0"/>
              <a:t>H</a:t>
            </a:r>
            <a:r>
              <a:rPr lang="en-US" altLang="zh-CN" sz="2400" i="1" baseline="-25000" dirty="0"/>
              <a:t>n</a:t>
            </a:r>
            <a:r>
              <a:rPr lang="en-US" altLang="zh-CN" sz="2400" baseline="-25000" dirty="0"/>
              <a:t>−2</a:t>
            </a:r>
            <a:r>
              <a:rPr lang="en-US" altLang="zh-CN" sz="2400" dirty="0"/>
              <a:t> + 2 + 1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= 2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(2 </a:t>
            </a:r>
            <a:r>
              <a:rPr lang="en-US" altLang="zh-CN" sz="2400" i="1" dirty="0"/>
              <a:t>H</a:t>
            </a:r>
            <a:r>
              <a:rPr lang="en-US" altLang="zh-CN" sz="2400" i="1" baseline="-25000" dirty="0"/>
              <a:t>n</a:t>
            </a:r>
            <a:r>
              <a:rPr lang="en-US" altLang="zh-CN" sz="2400" baseline="-25000" dirty="0"/>
              <a:t>−3</a:t>
            </a:r>
            <a:r>
              <a:rPr lang="en-US" altLang="zh-CN" sz="2400" dirty="0"/>
              <a:t> + 1) + 2 + 1	= 2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</a:t>
            </a:r>
            <a:r>
              <a:rPr lang="en-US" altLang="zh-CN" sz="2400" i="1" dirty="0"/>
              <a:t>H</a:t>
            </a:r>
            <a:r>
              <a:rPr lang="en-US" altLang="zh-CN" sz="2400" i="1" baseline="-25000" dirty="0"/>
              <a:t>n</a:t>
            </a:r>
            <a:r>
              <a:rPr lang="en-US" altLang="zh-CN" sz="2400" baseline="-25000" dirty="0"/>
              <a:t>−3</a:t>
            </a:r>
            <a:r>
              <a:rPr lang="en-US" altLang="zh-CN" sz="2400" dirty="0"/>
              <a:t> + 2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+ 2 + 1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…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= 2</a:t>
            </a:r>
            <a:r>
              <a:rPr lang="en-US" altLang="zh-CN" sz="2400" i="1" baseline="30000" dirty="0"/>
              <a:t>n</a:t>
            </a:r>
            <a:r>
              <a:rPr lang="en-US" altLang="zh-CN" sz="2400" baseline="30000" dirty="0"/>
              <a:t>−1</a:t>
            </a:r>
            <a:r>
              <a:rPr lang="en-US" altLang="zh-CN" sz="2400" dirty="0"/>
              <a:t> 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+ 2</a:t>
            </a:r>
            <a:r>
              <a:rPr lang="en-US" altLang="zh-CN" sz="2400" i="1" baseline="30000" dirty="0"/>
              <a:t>n</a:t>
            </a:r>
            <a:r>
              <a:rPr lang="en-US" altLang="zh-CN" sz="2400" baseline="30000" dirty="0"/>
              <a:t>−2</a:t>
            </a:r>
            <a:r>
              <a:rPr lang="en-US" altLang="zh-CN" sz="2400" dirty="0"/>
              <a:t> + … + 2 + 1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= 2</a:t>
            </a:r>
            <a:r>
              <a:rPr lang="en-US" altLang="zh-CN" sz="2400" i="1" baseline="30000" dirty="0"/>
              <a:t>n</a:t>
            </a:r>
            <a:r>
              <a:rPr lang="en-US" altLang="zh-CN" sz="2400" baseline="30000" dirty="0"/>
              <a:t>−1</a:t>
            </a:r>
            <a:r>
              <a:rPr lang="en-US" altLang="zh-CN" sz="2400" dirty="0"/>
              <a:t> + 2</a:t>
            </a:r>
            <a:r>
              <a:rPr lang="en-US" altLang="zh-CN" sz="2400" i="1" baseline="30000" dirty="0"/>
              <a:t>n</a:t>
            </a:r>
            <a:r>
              <a:rPr lang="en-US" altLang="zh-CN" sz="2400" baseline="30000" dirty="0"/>
              <a:t>−2</a:t>
            </a:r>
            <a:r>
              <a:rPr lang="en-US" altLang="zh-CN" sz="2400" dirty="0"/>
              <a:t> + … + 2 + 1		(since 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= 1)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= </a:t>
            </a:r>
            <a:endParaRPr lang="en-US" altLang="zh-CN" sz="2400" dirty="0"/>
          </a:p>
          <a:p>
            <a:pPr eaLnBrk="1" hangingPunct="1">
              <a:buNone/>
            </a:pPr>
            <a:endParaRPr lang="en-US" altLang="zh-CN" sz="2400" dirty="0"/>
          </a:p>
          <a:p>
            <a:pPr eaLnBrk="1" hangingPunct="1">
              <a:buNone/>
            </a:pPr>
            <a:r>
              <a:rPr lang="en-US" altLang="zh-CN" sz="2400" dirty="0"/>
              <a:t>	 = 2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 − 1	(From                                  , where </a:t>
            </a:r>
            <a:r>
              <a:rPr lang="en-US" altLang="zh-CN" sz="2400" i="1" dirty="0"/>
              <a:t>a</a:t>
            </a:r>
            <a:r>
              <a:rPr lang="en-US" altLang="zh-CN" sz="2400" dirty="0"/>
              <a:t>=1, </a:t>
            </a:r>
            <a:r>
              <a:rPr lang="en-US" altLang="zh-CN" sz="2400" i="1" dirty="0"/>
              <a:t>r</a:t>
            </a:r>
            <a:r>
              <a:rPr lang="en-US" altLang="zh-CN" sz="2400" dirty="0"/>
              <a:t>=2)</a:t>
            </a:r>
            <a:endParaRPr lang="en-US" altLang="zh-CN" sz="2400" dirty="0"/>
          </a:p>
        </p:txBody>
      </p:sp>
      <p:graphicFrame>
        <p:nvGraphicFramePr>
          <p:cNvPr id="2355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91323" y="3789363"/>
          <a:ext cx="8778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55600" imgH="431800" progId="Equation.3">
                  <p:embed/>
                </p:oleObj>
              </mc:Choice>
              <mc:Fallback>
                <p:oleObj name="" r:id="rId1" imgW="3556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323" y="3789363"/>
                        <a:ext cx="877887" cy="1066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/>
          <p:cNvGraphicFramePr>
            <a:graphicFrameLocks noChangeAspect="1"/>
          </p:cNvGraphicFramePr>
          <p:nvPr/>
        </p:nvGraphicFramePr>
        <p:xfrm>
          <a:off x="3708718" y="4655185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143000" imgH="457200" progId="Equation.3">
                  <p:embed/>
                </p:oleObj>
              </mc:Choice>
              <mc:Fallback>
                <p:oleObj name="" r:id="rId3" imgW="11430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8718" y="4655185"/>
                        <a:ext cx="2286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899160" y="116840"/>
            <a:ext cx="7793038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ym typeface="+mn-ea"/>
              </a:rPr>
              <a:t>Counting Bit Strings</a:t>
            </a:r>
            <a:endParaRPr lang="en-US" altLang="zh-CN" dirty="0"/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494983" y="1371600"/>
            <a:ext cx="84836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Find a recurrence relation and give initial conditions for the number of bit strings of length </a:t>
            </a:r>
            <a:r>
              <a:rPr lang="en-US" altLang="zh-CN" i="1" dirty="0"/>
              <a:t>n</a:t>
            </a:r>
            <a:r>
              <a:rPr lang="en-US" altLang="zh-CN" dirty="0"/>
              <a:t> that do not have two consecutive 0s. How many such bit strings are there of length five?</a:t>
            </a:r>
            <a:endParaRPr lang="en-US" altLang="zh-CN" dirty="0"/>
          </a:p>
        </p:txBody>
      </p:sp>
      <p:pic>
        <p:nvPicPr>
          <p:cNvPr id="6" name="Picture 4" descr="070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3522345"/>
            <a:ext cx="7204075" cy="2653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967413" y="6272213"/>
            <a:ext cx="3011487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3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i="1" dirty="0">
                <a:latin typeface="Tahoma" panose="020B0604030504040204" pitchFamily="34" charset="0"/>
                <a:ea typeface="宋体" panose="02010600030101010101" pitchFamily="2" charset="-122"/>
              </a:rPr>
              <a:t> a</a:t>
            </a:r>
            <a:r>
              <a:rPr lang="en-US" altLang="zh-CN" sz="2000" baseline="-25000" dirty="0">
                <a:latin typeface="Cambria Math" panose="02040503050406030204" pitchFamily="18" charset="0"/>
                <a:ea typeface="宋体" panose="02010600030101010101" pitchFamily="2" charset="-122"/>
              </a:rPr>
              <a:t>5 </a:t>
            </a:r>
            <a:r>
              <a:rPr lang="en-US" altLang="zh-CN" sz="2000" dirty="0">
                <a:latin typeface="Cambria Math" panose="02040503050406030204" pitchFamily="18" charset="0"/>
                <a:ea typeface="宋体" panose="02010600030101010101" pitchFamily="2" charset="-122"/>
              </a:rPr>
              <a:t> = 13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页脚占位符 5"/>
          <p:cNvSpPr>
            <a:spLocks noGrp="1"/>
          </p:cNvSpPr>
          <p:nvPr>
            <p:ph type="ftr" sz="quarter" idx="12"/>
          </p:nvPr>
        </p:nvSpPr>
        <p:spPr>
          <a:xfrm>
            <a:off x="1419225" y="6453188"/>
            <a:ext cx="6172200" cy="457200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4 </a:t>
            </a:r>
            <a:endParaRPr lang="en-US" altLang="zh-CN" dirty="0"/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468313" y="1484630"/>
            <a:ext cx="8567737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computer system considers a string of decimal digits a valid codeword if it contains an even number of 0 digits. For instance,1230407869 is valid, whereas 120987045608 is not valid. Let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be the number of valid </a:t>
            </a:r>
            <a:r>
              <a:rPr lang="en-US" altLang="zh-CN" i="1" dirty="0"/>
              <a:t>n</a:t>
            </a:r>
            <a:r>
              <a:rPr lang="en-US" altLang="zh-CN" dirty="0"/>
              <a:t>-digit codewords. Find a recurrence relation for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412875" y="5324475"/>
            <a:ext cx="4414838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=9a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+(10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-a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)=8a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+10</a:t>
            </a:r>
            <a:r>
              <a:rPr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6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8 Advanced Counting Techniques</a:t>
            </a:r>
            <a:endParaRPr lang="en-US" altLang="zh-CN" sz="4000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043305" y="1412875"/>
            <a:ext cx="7772400" cy="483616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8.1 Recurrence Relations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8.2 Solving Recurrence Relations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Linear homogeneous recurrence relations with constant coefficients  of degree k                                                   </a:t>
            </a:r>
            <a:r>
              <a:rPr lang="zh-CN" altLang="en-US" dirty="0"/>
              <a:t>（</a:t>
            </a:r>
            <a:r>
              <a:rPr lang="en-US" altLang="zh-CN" dirty="0"/>
              <a:t>k</a:t>
            </a:r>
            <a:r>
              <a:rPr lang="zh-CN" altLang="en-US" dirty="0"/>
              <a:t>阶齐次常系数线性递推关系）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8.3 Divide-and-Conquer Algorithms and Recurrence Relations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8.4 Generating Functions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FFCC"/>
                </a:solidFill>
              </a:rPr>
              <a:t>8.5 Inclusion-Exclusion</a:t>
            </a:r>
            <a:endParaRPr lang="en-US" altLang="zh-CN" dirty="0">
              <a:solidFill>
                <a:srgbClr val="99FF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99FFCC"/>
                </a:solidFill>
              </a:rPr>
              <a:t>8.6 Applications of Inclusion-Exclusion</a:t>
            </a:r>
            <a:endParaRPr lang="en-US" altLang="zh-CN" dirty="0">
              <a:solidFill>
                <a:srgbClr val="99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9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05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64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289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13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743" y="188278"/>
            <a:ext cx="7793038" cy="11430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Counting the Ways to Parenthesize a Product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" y="1268730"/>
            <a:ext cx="9152255" cy="4114800"/>
          </a:xfrm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Find a recurrence relation  for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CN" sz="12800" b="0" i="1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number of ways to parenthesize the product of 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1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numbers,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0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1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2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∙ ⋯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∙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1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to specify the order of multiplication. </a:t>
            </a:r>
            <a:endParaRPr kumimoji="0" lang="en-US" altLang="zh-CN" sz="1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 example,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3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5, </a:t>
            </a:r>
            <a:endParaRPr kumimoji="0" lang="en-US" altLang="zh-CN" sz="1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0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1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)∙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2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)∙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3 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 (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0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1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2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))∙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3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</a:t>
            </a:r>
            <a:endParaRPr kumimoji="0" lang="en-US" altLang="zh-CN" sz="1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0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1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)∙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2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∙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3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),    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0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((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1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2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) ∙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3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)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endParaRPr kumimoji="0" lang="en-US" altLang="zh-CN" sz="128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0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1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∙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2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∙ </a:t>
            </a:r>
            <a:r>
              <a:rPr kumimoji="0" lang="en-US" altLang="zh-CN" sz="12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12800" b="0" i="0" u="none" strike="noStrike" kern="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3</a:t>
            </a:r>
            <a:r>
              <a:rPr kumimoji="0" lang="en-US" altLang="zh-CN" sz="1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 ))</a:t>
            </a:r>
            <a:endParaRPr kumimoji="0" lang="en-US" altLang="zh-CN" sz="1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endParaRPr kumimoji="0" lang="en-US" altLang="zh-CN" sz="1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0" lang="en-US" altLang="zh-CN" sz="7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ea"/>
              </a:rPr>
              <a:t>      </a:t>
            </a:r>
            <a:endParaRPr kumimoji="0" lang="en-US" altLang="zh-CN" sz="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0" lang="en-US" altLang="zh-CN" sz="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noProof="0" dirty="0">
                <a:ln>
                  <a:noFill/>
                </a:ln>
                <a:effectLst/>
                <a:uLnTx/>
                <a:uFillTx/>
                <a:sym typeface="+mn-ea"/>
              </a:rPr>
              <a:t>Counting the Ways to Parenthesize a Product</a:t>
            </a:r>
            <a:endParaRPr lang="en-US" altLang="en-US" sz="4000" noProof="0" dirty="0">
              <a:ln>
                <a:noFill/>
              </a:ln>
              <a:effectLst/>
              <a:uLnTx/>
              <a:uFillTx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noProof="0">
                <a:ln>
                  <a:noFill/>
                </a:ln>
                <a:effectLst/>
                <a:uLnTx/>
                <a:uFillTx/>
                <a:sym typeface="+mn-ea"/>
              </a:rPr>
              <a:t>Solution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:  </a:t>
            </a:r>
            <a:endParaRPr kumimoji="0" lang="en-US" altLang="zh-CN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This final operator appears between two of the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n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 + 1 numbers, say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en-US" altLang="zh-CN" i="1" baseline="-25000" noProof="0">
                <a:ln>
                  <a:noFill/>
                </a:ln>
                <a:effectLst/>
                <a:uLnTx/>
                <a:uFillTx/>
                <a:sym typeface="+mn-ea"/>
              </a:rPr>
              <a:t>k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and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en-US" altLang="zh-CN" i="1" baseline="-25000" noProof="0">
                <a:ln>
                  <a:noFill/>
                </a:ln>
                <a:effectLst/>
                <a:uLnTx/>
                <a:uFillTx/>
                <a:sym typeface="+mn-ea"/>
              </a:rPr>
              <a:t>k+</a:t>
            </a:r>
            <a:r>
              <a:rPr lang="en-US" altLang="zh-CN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1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. Since there are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C</a:t>
            </a:r>
            <a:r>
              <a:rPr lang="en-US" altLang="zh-CN" i="1" baseline="-25000" noProof="0">
                <a:ln>
                  <a:noFill/>
                </a:ln>
                <a:effectLst/>
                <a:uLnTx/>
                <a:uFillTx/>
                <a:sym typeface="+mn-ea"/>
              </a:rPr>
              <a:t>k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 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ways  to insert parentheses in the product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 x</a:t>
            </a:r>
            <a:r>
              <a:rPr lang="en-US" altLang="zh-CN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0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∙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 x</a:t>
            </a:r>
            <a:r>
              <a:rPr lang="en-US" altLang="zh-CN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1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 ∙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 x</a:t>
            </a:r>
            <a:r>
              <a:rPr lang="en-US" altLang="zh-CN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2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 ∙ ⋯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∙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en-US" altLang="zh-CN" i="1" baseline="-25000" noProof="0">
                <a:ln>
                  <a:noFill/>
                </a:ln>
                <a:effectLst/>
                <a:uLnTx/>
                <a:uFillTx/>
                <a:sym typeface="+mn-ea"/>
              </a:rPr>
              <a:t>k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 and 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C</a:t>
            </a:r>
            <a:r>
              <a:rPr lang="en-US" altLang="zh-CN" i="1" baseline="-25000" noProof="0">
                <a:ln>
                  <a:noFill/>
                </a:ln>
                <a:effectLst/>
                <a:uLnTx/>
                <a:uFillTx/>
                <a:sym typeface="+mn-ea"/>
              </a:rPr>
              <a:t>n</a:t>
            </a:r>
            <a:r>
              <a:rPr lang="en-US" altLang="zh-CN" i="1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−k−</a:t>
            </a:r>
            <a:r>
              <a:rPr lang="en-US" altLang="zh-CN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1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ways  to insert parentheses in the product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 x</a:t>
            </a:r>
            <a:r>
              <a:rPr lang="en-US" altLang="zh-CN" i="1" baseline="-25000" noProof="0">
                <a:ln>
                  <a:noFill/>
                </a:ln>
                <a:effectLst/>
                <a:uLnTx/>
                <a:uFillTx/>
                <a:sym typeface="+mn-ea"/>
              </a:rPr>
              <a:t>k</a:t>
            </a:r>
            <a:r>
              <a:rPr lang="en-US" altLang="zh-CN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+1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∙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 x</a:t>
            </a:r>
            <a:r>
              <a:rPr lang="en-US" altLang="zh-CN" i="1" baseline="-25000" noProof="0">
                <a:ln>
                  <a:noFill/>
                </a:ln>
                <a:effectLst/>
                <a:uLnTx/>
                <a:uFillTx/>
                <a:sym typeface="+mn-ea"/>
              </a:rPr>
              <a:t>k</a:t>
            </a:r>
            <a:r>
              <a:rPr lang="en-US" altLang="zh-CN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+2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 ∙ ⋯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∙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x</a:t>
            </a:r>
            <a:r>
              <a:rPr lang="en-US" altLang="zh-CN" i="1" baseline="-25000" noProof="0">
                <a:ln>
                  <a:noFill/>
                </a:ln>
                <a:effectLst/>
                <a:uLnTx/>
                <a:uFillTx/>
                <a:sym typeface="+mn-ea"/>
              </a:rPr>
              <a:t>n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, we have</a:t>
            </a:r>
            <a:endParaRPr lang="en-US" altLang="zh-CN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noProof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The initial conditions are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C</a:t>
            </a:r>
            <a:r>
              <a:rPr lang="en-US" altLang="zh-CN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0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1 and </a:t>
            </a:r>
            <a:r>
              <a:rPr lang="en-US" altLang="zh-CN" i="1" noProof="0">
                <a:ln>
                  <a:noFill/>
                </a:ln>
                <a:effectLst/>
                <a:uLnTx/>
                <a:uFillTx/>
                <a:sym typeface="+mn-ea"/>
              </a:rPr>
              <a:t>C</a:t>
            </a:r>
            <a:r>
              <a:rPr lang="en-US" altLang="zh-CN" baseline="-25000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1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sym typeface="+mn-ea"/>
              </a:rPr>
              <a:t> = </a:t>
            </a:r>
            <a:r>
              <a:rPr lang="en-US" altLang="zh-CN" noProof="0">
                <a:ln>
                  <a:noFill/>
                </a:ln>
                <a:effectLst/>
                <a:uLnTx/>
                <a:uFillTx/>
                <a:latin typeface="Cambria Math" panose="02040503050406030204" pitchFamily="18" charset="0"/>
                <a:sym typeface="+mn-ea"/>
              </a:rPr>
              <a:t>1.</a:t>
            </a:r>
            <a:endParaRPr kumimoji="0" lang="en-US" altLang="zh-CN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A2FC05-CBEA-45BF-9DAF-6E3232DFD6EF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662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2580" y="4580890"/>
            <a:ext cx="6701790" cy="263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8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005955" y="4236085"/>
            <a:ext cx="1869440" cy="772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395605" y="5805805"/>
            <a:ext cx="8408035" cy="58293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>
            <a:noAutofit/>
          </a:bodyPr>
          <a:p>
            <a:pPr>
              <a:buClrTx/>
              <a:buFontTx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The sequence 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 is the sequence of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Catalan Numbers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0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§8.1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  14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4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836295" y="0"/>
            <a:ext cx="8250555" cy="118681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§8.2: Solving Recurrences</a:t>
            </a:r>
            <a:endParaRPr lang="en-US" altLang="zh-CN" sz="4000" dirty="0">
              <a:ea typeface="Times New Roman" panose="02020603050405020304" pitchFamily="18" charset="0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835978" y="177292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 </a:t>
            </a:r>
            <a:r>
              <a:rPr lang="en-US" altLang="zh-CN" sz="2800" i="1" u="sng" dirty="0"/>
              <a:t>li</a:t>
            </a:r>
            <a:r>
              <a:rPr lang="en-US" altLang="zh-CN" sz="2800" i="1" dirty="0"/>
              <a:t>near </a:t>
            </a:r>
            <a:r>
              <a:rPr lang="en-US" altLang="zh-CN" sz="2800" i="1" u="sng" dirty="0"/>
              <a:t>ho</a:t>
            </a:r>
            <a:r>
              <a:rPr lang="en-US" altLang="zh-CN" sz="2800" i="1" dirty="0"/>
              <a:t>mogeneous </a:t>
            </a:r>
            <a:r>
              <a:rPr lang="en-US" altLang="zh-CN" sz="2800" i="1" u="sng" dirty="0"/>
              <a:t>re</a:t>
            </a:r>
            <a:r>
              <a:rPr lang="en-US" altLang="zh-CN" sz="2800" i="1" dirty="0"/>
              <a:t>currence of degree </a:t>
            </a:r>
            <a:r>
              <a:rPr lang="en-US" altLang="zh-CN" sz="2800" i="1" u="sng" dirty="0"/>
              <a:t>k</a:t>
            </a:r>
            <a:r>
              <a:rPr lang="en-US" altLang="zh-CN" sz="2800" i="1" dirty="0"/>
              <a:t> with </a:t>
            </a:r>
            <a:r>
              <a:rPr lang="en-US" altLang="zh-CN" sz="2800" i="1" u="sng" dirty="0"/>
              <a:t>co</a:t>
            </a:r>
            <a:r>
              <a:rPr lang="en-US" altLang="zh-CN" sz="2800" i="1" dirty="0"/>
              <a:t>nstant </a:t>
            </a:r>
            <a:r>
              <a:rPr lang="en-US" altLang="zh-CN" sz="2800" i="1" u="sng" dirty="0"/>
              <a:t>co</a:t>
            </a:r>
            <a:r>
              <a:rPr lang="en-US" altLang="zh-CN" sz="2800" i="1" dirty="0"/>
              <a:t>efficients</a:t>
            </a:r>
            <a:r>
              <a:rPr lang="en-US" altLang="zh-CN" sz="2800" dirty="0"/>
              <a:t> (“</a:t>
            </a:r>
            <a:r>
              <a:rPr lang="en-US" altLang="zh-CN" sz="2800" i="1" dirty="0"/>
              <a:t>k-</a:t>
            </a:r>
            <a:r>
              <a:rPr lang="en-US" altLang="zh-CN" sz="2800" dirty="0"/>
              <a:t>LiHoReCoCo”,</a:t>
            </a:r>
            <a:r>
              <a:rPr lang="en-US" altLang="zh-CN" sz="2800" dirty="0">
                <a:solidFill>
                  <a:schemeClr val="hlink"/>
                </a:solidFill>
              </a:rPr>
              <a:t>k</a:t>
            </a:r>
            <a:r>
              <a:rPr lang="zh-CN" altLang="en-US" sz="2800" dirty="0">
                <a:solidFill>
                  <a:schemeClr val="hlink"/>
                </a:solidFill>
              </a:rPr>
              <a:t>阶定常系数线性齐次递推关系</a:t>
            </a:r>
            <a:r>
              <a:rPr lang="en-US" altLang="zh-CN" sz="2800" dirty="0"/>
              <a:t>) is a recurrence of the form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 = 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−1</a:t>
            </a:r>
            <a:r>
              <a:rPr lang="en-US" altLang="zh-CN" sz="2800" dirty="0"/>
              <a:t> + … + </a:t>
            </a:r>
            <a:r>
              <a:rPr lang="en-US" altLang="zh-CN" sz="2800" i="1" dirty="0"/>
              <a:t>c</a:t>
            </a:r>
            <a:r>
              <a:rPr lang="en-US" altLang="zh-CN" sz="2800" i="1" baseline="-25000" dirty="0"/>
              <a:t>k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−</a:t>
            </a:r>
            <a:r>
              <a:rPr lang="en-US" altLang="zh-CN" sz="2800" i="1" baseline="-25000" dirty="0"/>
              <a:t>k</a:t>
            </a:r>
            <a:r>
              <a:rPr lang="en-US" altLang="zh-CN" sz="2800" dirty="0"/>
              <a:t>,</a:t>
            </a:r>
            <a:br>
              <a:rPr lang="en-US" altLang="zh-CN" sz="2800" dirty="0"/>
            </a:br>
            <a:r>
              <a:rPr lang="en-US" altLang="zh-CN" sz="2800" dirty="0"/>
              <a:t>where the </a:t>
            </a:r>
            <a:r>
              <a:rPr lang="en-US" altLang="zh-CN" sz="2800" i="1" dirty="0"/>
              <a:t>c</a:t>
            </a:r>
            <a:r>
              <a:rPr lang="en-US" altLang="zh-CN" sz="2800" i="1" baseline="-25000" dirty="0"/>
              <a:t>i, </a:t>
            </a:r>
            <a:r>
              <a:rPr lang="en-US" altLang="zh-CN" sz="2800" i="1" dirty="0"/>
              <a:t>(i = 1, .., k) </a:t>
            </a:r>
            <a:r>
              <a:rPr lang="en-US" altLang="zh-CN" sz="2800" dirty="0"/>
              <a:t>are all real, and </a:t>
            </a:r>
            <a:r>
              <a:rPr lang="en-US" altLang="zh-CN" sz="2800" i="1" dirty="0"/>
              <a:t>c</a:t>
            </a:r>
            <a:r>
              <a:rPr lang="en-US" altLang="zh-CN" sz="2800" i="1" baseline="-25000" dirty="0"/>
              <a:t>k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≠ 0.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Note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On the right-hand side, the summands(</a:t>
            </a:r>
            <a:r>
              <a:rPr lang="zh-CN" altLang="en-US" sz="2400" dirty="0"/>
              <a:t>被加数） </a:t>
            </a:r>
            <a:r>
              <a:rPr lang="en-US" altLang="zh-CN" sz="2400" dirty="0"/>
              <a:t>are each built the same (</a:t>
            </a:r>
            <a:r>
              <a:rPr lang="en-US" altLang="zh-CN" sz="2400" dirty="0">
                <a:solidFill>
                  <a:schemeClr val="hlink"/>
                </a:solidFill>
              </a:rPr>
              <a:t>homogeneous</a:t>
            </a:r>
            <a:r>
              <a:rPr lang="en-US" altLang="zh-CN" sz="2400" dirty="0"/>
              <a:t>) way as a multiple of one of the k (</a:t>
            </a:r>
            <a:r>
              <a:rPr lang="en-US" altLang="zh-CN" sz="2400" dirty="0">
                <a:solidFill>
                  <a:schemeClr val="hlink"/>
                </a:solidFill>
              </a:rPr>
              <a:t>degree k</a:t>
            </a:r>
            <a:r>
              <a:rPr lang="en-US" altLang="zh-CN" sz="2400" dirty="0"/>
              <a:t>) previous terms (</a:t>
            </a:r>
            <a:r>
              <a:rPr lang="en-US" altLang="zh-CN" sz="2400" dirty="0">
                <a:solidFill>
                  <a:schemeClr val="hlink"/>
                </a:solidFill>
              </a:rPr>
              <a:t>linear</a:t>
            </a:r>
            <a:r>
              <a:rPr lang="en-US" altLang="zh-CN" sz="2400" dirty="0"/>
              <a:t>).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solution is uniquely determined if </a:t>
            </a:r>
            <a:r>
              <a:rPr lang="en-US" altLang="zh-CN" sz="2400" i="1" dirty="0"/>
              <a:t>k</a:t>
            </a:r>
            <a:r>
              <a:rPr lang="en-US" altLang="zh-CN" sz="2400" dirty="0"/>
              <a:t> initial conditions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…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−1</a:t>
            </a:r>
            <a:r>
              <a:rPr lang="en-US" altLang="zh-CN" sz="2400" dirty="0"/>
              <a:t> are provided.</a:t>
            </a:r>
            <a:endParaRPr lang="en-US" altLang="zh-CN" sz="2400" dirty="0">
              <a:ea typeface="Times New Roman" panose="02020603050405020304" pitchFamily="18" charset="0"/>
            </a:endParaRPr>
          </a:p>
        </p:txBody>
      </p:sp>
      <p:sp>
        <p:nvSpPr>
          <p:cNvPr id="28677" name="Text Box 4"/>
          <p:cNvSpPr txBox="1"/>
          <p:nvPr/>
        </p:nvSpPr>
        <p:spPr>
          <a:xfrm>
            <a:off x="2915603" y="1268730"/>
            <a:ext cx="3452812" cy="495300"/>
          </a:xfrm>
          <a:prstGeom prst="rect">
            <a:avLst/>
          </a:prstGeom>
          <a:solidFill>
            <a:srgbClr val="FFFFCC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General Solution Schemas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日期占位符 3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8" name="文本框 6"/>
          <p:cNvSpPr txBox="1"/>
          <p:nvPr>
            <p:custDataLst>
              <p:tags r:id="rId1"/>
            </p:custDataLst>
          </p:nvPr>
        </p:nvSpPr>
        <p:spPr>
          <a:xfrm>
            <a:off x="904875" y="332740"/>
            <a:ext cx="7315200" cy="16938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Which of the following relations are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linear homogeneous recurrence relations?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699" name="文本框 7"/>
          <p:cNvSpPr txBox="1"/>
          <p:nvPr>
            <p:custDataLst>
              <p:tags r:id="rId2"/>
            </p:custDataLst>
          </p:nvPr>
        </p:nvSpPr>
        <p:spPr>
          <a:xfrm>
            <a:off x="1862138" y="47815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文本框 8"/>
          <p:cNvSpPr txBox="1"/>
          <p:nvPr>
            <p:custDataLst>
              <p:tags r:id="rId3"/>
            </p:custDataLst>
          </p:nvPr>
        </p:nvSpPr>
        <p:spPr>
          <a:xfrm>
            <a:off x="1979613" y="242093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=(-2)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1" name="文本框 9"/>
          <p:cNvSpPr txBox="1"/>
          <p:nvPr>
            <p:custDataLst>
              <p:tags r:id="rId4"/>
            </p:custDataLst>
          </p:nvPr>
        </p:nvSpPr>
        <p:spPr>
          <a:xfrm>
            <a:off x="1905000" y="32781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+ 3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702" name="文本框 10"/>
          <p:cNvSpPr txBox="1"/>
          <p:nvPr>
            <p:custDataLst>
              <p:tags r:id="rId5"/>
            </p:custDataLst>
          </p:nvPr>
        </p:nvSpPr>
        <p:spPr>
          <a:xfrm>
            <a:off x="1905000" y="41910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lrTx/>
              <a:buFontTx/>
            </a:pP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n-2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47332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330575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18782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045075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 anchorCtr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</a:t>
            </a: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707" name="矩形: 圆角 15"/>
          <p:cNvSpPr/>
          <p:nvPr>
            <p:custDataLst>
              <p:tags r:id="rId10"/>
            </p:custDataLst>
          </p:nvPr>
        </p:nvSpPr>
        <p:spPr>
          <a:xfrm>
            <a:off x="6172200" y="5732463"/>
            <a:ext cx="1543050" cy="41275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>
              <a:buClrTx/>
              <a:buFontTx/>
            </a:pPr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9708" name="组合 20"/>
          <p:cNvGrpSpPr/>
          <p:nvPr/>
        </p:nvGrpSpPr>
        <p:grpSpPr>
          <a:xfrm>
            <a:off x="0" y="0"/>
            <a:ext cx="9144000" cy="635000"/>
            <a:chOff x="0" y="18115"/>
            <a:chExt cx="9144000" cy="635000"/>
          </a:xfrm>
        </p:grpSpPr>
        <p:sp>
          <p:nvSpPr>
            <p:cNvPr id="29709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18115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18115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18115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712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27335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>
                <a:buClrTx/>
                <a:buFontTx/>
              </a:pPr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9713" name="图片 5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2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942975" y="71755"/>
            <a:ext cx="8143875" cy="118681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Characteristic equation                        (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特征方程）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503555" y="1371600"/>
            <a:ext cx="7952105" cy="41148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dirty="0"/>
              <a:t>For a linear homogeneous recurrence relation of degree </a:t>
            </a:r>
            <a:r>
              <a:rPr lang="en-US" altLang="zh-CN" i="1" dirty="0"/>
              <a:t>k</a:t>
            </a:r>
            <a:r>
              <a:rPr lang="en-US" altLang="zh-CN" dirty="0"/>
              <a:t>,                                                                   We call the associated polynomial of degree </a:t>
            </a:r>
            <a:r>
              <a:rPr lang="en-US" altLang="zh-CN" i="1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30000" dirty="0"/>
              <a:t>k</a:t>
            </a:r>
            <a:r>
              <a:rPr lang="en-US" altLang="zh-CN" dirty="0"/>
              <a:t>=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x</a:t>
            </a:r>
            <a:r>
              <a:rPr lang="en-US" altLang="zh-CN" baseline="30000" dirty="0"/>
              <a:t>k-1</a:t>
            </a:r>
            <a:r>
              <a:rPr lang="en-US" altLang="zh-CN" dirty="0"/>
              <a:t>+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i="1" dirty="0"/>
              <a:t>x</a:t>
            </a:r>
            <a:r>
              <a:rPr lang="en-US" altLang="zh-CN" baseline="30000" dirty="0"/>
              <a:t>k-2</a:t>
            </a:r>
            <a:r>
              <a:rPr lang="en-US" altLang="zh-CN" dirty="0"/>
              <a:t>+</a:t>
            </a:r>
            <a:r>
              <a:rPr lang="en-US" altLang="zh-CN" dirty="0">
                <a:sym typeface="Symbol" panose="05050102010706020507" pitchFamily="18" charset="2"/>
              </a:rPr>
              <a:t></a:t>
            </a:r>
            <a:r>
              <a:rPr lang="en-US" altLang="zh-CN" dirty="0"/>
              <a:t>+</a:t>
            </a:r>
            <a:r>
              <a:rPr lang="en-US" altLang="zh-CN" i="1" dirty="0"/>
              <a:t>c</a:t>
            </a:r>
            <a:r>
              <a:rPr lang="en-US" altLang="zh-CN" baseline="-25000" dirty="0"/>
              <a:t>k,</a:t>
            </a:r>
            <a:r>
              <a:rPr lang="en-US" altLang="zh-CN" dirty="0"/>
              <a:t>its </a:t>
            </a:r>
            <a:r>
              <a:rPr lang="en-US" altLang="zh-CN" dirty="0">
                <a:solidFill>
                  <a:schemeClr val="hlink"/>
                </a:solidFill>
              </a:rPr>
              <a:t>characteristic equation  (</a:t>
            </a:r>
            <a:r>
              <a:rPr lang="zh-CN" altLang="en-US" dirty="0">
                <a:solidFill>
                  <a:schemeClr val="hlink"/>
                </a:solidFill>
              </a:rPr>
              <a:t>特征方程）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dirty="0"/>
              <a:t> The roots of the characteristic equation play a key role in the explicit formula for the sequence defined by the recurrence relation and the initial conditions. </a:t>
            </a:r>
            <a:endParaRPr lang="en-US" altLang="zh-CN" dirty="0"/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3061018" y="1844675"/>
          <a:ext cx="488791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905000" imgH="228600" progId="Equation.DSMT4">
                  <p:embed/>
                </p:oleObj>
              </mc:Choice>
              <mc:Fallback>
                <p:oleObj name="" r:id="rId1" imgW="19050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1018" y="1844675"/>
                        <a:ext cx="4887912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6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Solving LiHoReCoCos</a:t>
            </a:r>
            <a:endParaRPr lang="en-US" altLang="zh-CN" dirty="0"/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Basic idea: Look for solutions of the form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/>
              <a:t>, where </a:t>
            </a:r>
            <a:r>
              <a:rPr lang="en-US" altLang="zh-CN" i="1" dirty="0"/>
              <a:t>r</a:t>
            </a:r>
            <a:r>
              <a:rPr lang="en-US" altLang="zh-CN" dirty="0"/>
              <a:t> is a constant.</a:t>
            </a:r>
            <a:endParaRPr lang="en-US" altLang="zh-CN" dirty="0"/>
          </a:p>
          <a:p>
            <a:pPr eaLnBrk="1" hangingPunct="1"/>
            <a:r>
              <a:rPr lang="en-US" altLang="zh-CN" dirty="0"/>
              <a:t>This requires the </a:t>
            </a:r>
            <a:r>
              <a:rPr lang="en-US" altLang="zh-CN" i="1" dirty="0"/>
              <a:t>characteristic equation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−1</a:t>
            </a:r>
            <a:r>
              <a:rPr lang="en-US" altLang="zh-CN" dirty="0"/>
              <a:t> + … +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−</a:t>
            </a:r>
            <a:r>
              <a:rPr lang="en-US" altLang="zh-CN" i="1" baseline="30000" dirty="0"/>
              <a:t>k</a:t>
            </a:r>
            <a:r>
              <a:rPr lang="en-US" altLang="zh-CN" dirty="0"/>
              <a:t>, </a:t>
            </a:r>
            <a:r>
              <a:rPr lang="en-US" altLang="zh-CN" i="1" dirty="0"/>
              <a:t>i.e.</a:t>
            </a:r>
            <a:r>
              <a:rPr lang="en-US" altLang="zh-CN" dirty="0"/>
              <a:t>,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k</a:t>
            </a:r>
            <a:r>
              <a:rPr lang="en-US" altLang="zh-CN" dirty="0"/>
              <a:t> −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k</a:t>
            </a:r>
            <a:r>
              <a:rPr lang="en-US" altLang="zh-CN" baseline="30000" dirty="0"/>
              <a:t>−1</a:t>
            </a:r>
            <a:r>
              <a:rPr lang="en-US" altLang="zh-CN" dirty="0"/>
              <a:t> − … −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-1</a:t>
            </a:r>
            <a:r>
              <a:rPr lang="en-US" altLang="zh-CN" i="1" dirty="0"/>
              <a:t>r</a:t>
            </a:r>
            <a:r>
              <a:rPr lang="en-US" altLang="zh-CN" dirty="0"/>
              <a:t> –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k</a:t>
            </a:r>
            <a:r>
              <a:rPr lang="en-US" altLang="zh-CN" dirty="0"/>
              <a:t> = 0</a:t>
            </a:r>
            <a:endParaRPr lang="en-US" altLang="zh-CN" dirty="0"/>
          </a:p>
          <a:p>
            <a:pPr eaLnBrk="1" hangingPunct="1"/>
            <a:r>
              <a:rPr lang="en-US" altLang="zh-CN" dirty="0"/>
              <a:t>The solutions (</a:t>
            </a:r>
            <a:r>
              <a:rPr lang="en-US" altLang="zh-CN" i="1" dirty="0"/>
              <a:t>characteristic roots</a:t>
            </a:r>
            <a:r>
              <a:rPr lang="en-US" altLang="zh-CN" dirty="0"/>
              <a:t>) can yield an explicit formula for the sequence.</a:t>
            </a:r>
            <a:endParaRPr lang="en-US" altLang="zh-CN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0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Solving 2-LiHoReCoCos</a:t>
            </a:r>
            <a:endParaRPr lang="en-US" altLang="zh-CN" dirty="0"/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Consider an arbitrary 2-LiHoReCoCo: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+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−2</a:t>
            </a:r>
            <a:endParaRPr lang="en-US" altLang="zh-CN" dirty="0"/>
          </a:p>
          <a:p>
            <a:pPr eaLnBrk="1" hangingPunct="1"/>
            <a:r>
              <a:rPr lang="en-US" altLang="zh-CN" dirty="0"/>
              <a:t>It has the characteristic equation (C.E.):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 −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r </a:t>
            </a:r>
            <a:r>
              <a:rPr lang="en-US" altLang="zh-CN" dirty="0"/>
              <a:t>−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 = 0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Thm. 1:</a:t>
            </a:r>
            <a:r>
              <a:rPr lang="en-US" altLang="zh-CN" dirty="0"/>
              <a:t> If this CE has 2 roots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≠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then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n</a:t>
            </a:r>
            <a:r>
              <a:rPr lang="en-US" altLang="zh-CN" dirty="0"/>
              <a:t> + 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  for </a:t>
            </a:r>
            <a:r>
              <a:rPr lang="en-US" altLang="zh-CN" i="1" dirty="0"/>
              <a:t>n</a:t>
            </a:r>
            <a:r>
              <a:rPr lang="en-US" altLang="zh-CN" dirty="0"/>
              <a:t>≥0</a:t>
            </a:r>
            <a:br>
              <a:rPr lang="en-US" altLang="zh-CN" dirty="0"/>
            </a:br>
            <a:r>
              <a:rPr lang="en-US" altLang="zh-CN" dirty="0"/>
              <a:t>for some constants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.</a:t>
            </a:r>
            <a:endParaRPr lang="en-US" altLang="zh-CN" baseline="-25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4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900113" y="189548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422910" y="1484630"/>
            <a:ext cx="855218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Suppose that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 and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are roots of 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 - </a:t>
            </a:r>
            <a:r>
              <a:rPr lang="en-US" altLang="zh-CN" i="1" dirty="0"/>
              <a:t>c</a:t>
            </a:r>
            <a:r>
              <a:rPr lang="en-US" altLang="zh-CN" baseline="-25000" dirty="0"/>
              <a:t>l</a:t>
            </a:r>
            <a:r>
              <a:rPr lang="en-US" altLang="zh-CN" i="1" dirty="0"/>
              <a:t>r</a:t>
            </a:r>
            <a:r>
              <a:rPr lang="en-US" altLang="zh-CN" dirty="0"/>
              <a:t> –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 = 0, so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2</a:t>
            </a:r>
            <a:r>
              <a:rPr lang="en-US" altLang="zh-CN" dirty="0"/>
              <a:t> - </a:t>
            </a:r>
            <a:r>
              <a:rPr lang="en-US" altLang="zh-CN" i="1" dirty="0"/>
              <a:t>c</a:t>
            </a:r>
            <a:r>
              <a:rPr lang="en-US" altLang="zh-CN" baseline="-25000" dirty="0"/>
              <a:t>l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 –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 = 0 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2</a:t>
            </a:r>
            <a:r>
              <a:rPr lang="en-US" altLang="zh-CN" dirty="0"/>
              <a:t> - </a:t>
            </a:r>
            <a:r>
              <a:rPr lang="en-US" altLang="zh-CN" i="1" dirty="0"/>
              <a:t>c</a:t>
            </a:r>
            <a:r>
              <a:rPr lang="en-US" altLang="zh-CN" baseline="-25000" dirty="0"/>
              <a:t>l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–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 = 0 and then 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=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i="1" dirty="0"/>
              <a:t> r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n</a:t>
            </a:r>
            <a:r>
              <a:rPr lang="en-US" altLang="zh-CN" dirty="0"/>
              <a:t> + 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i="1" dirty="0"/>
              <a:t> r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, for </a:t>
            </a:r>
            <a:r>
              <a:rPr lang="en-US" altLang="zh-CN" i="1" dirty="0"/>
              <a:t>n</a:t>
            </a:r>
            <a:r>
              <a:rPr lang="en-US" altLang="zh-CN" i="1" dirty="0">
                <a:sym typeface="Symbol" panose="05050102010706020507" pitchFamily="18" charset="2"/>
              </a:rPr>
              <a:t> </a:t>
            </a:r>
            <a:r>
              <a:rPr lang="en-US" altLang="zh-CN" dirty="0"/>
              <a:t>1.</a:t>
            </a:r>
            <a:endParaRPr lang="en-US" altLang="zh-CN" dirty="0"/>
          </a:p>
          <a:p>
            <a:pPr eaLnBrk="1" hangingPunct="1"/>
            <a:r>
              <a:rPr lang="en-US" altLang="zh-CN" dirty="0"/>
              <a:t>We show that this definition of 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defines the same sequence as </a:t>
            </a:r>
            <a:r>
              <a:rPr lang="en-US" altLang="zh-CN" i="1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 =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baseline="-25000" dirty="0"/>
              <a:t>n-1</a:t>
            </a:r>
            <a:r>
              <a:rPr lang="en-US" altLang="zh-CN" dirty="0"/>
              <a:t> +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i="1" dirty="0"/>
              <a:t>a</a:t>
            </a:r>
            <a:r>
              <a:rPr lang="en-US" altLang="zh-CN" baseline="-25000" dirty="0"/>
              <a:t>n-2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First we note that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 and 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 are chosen so that               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=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i="1" dirty="0"/>
              <a:t> r</a:t>
            </a:r>
            <a:r>
              <a:rPr lang="en-US" altLang="zh-CN" baseline="-25000" dirty="0"/>
              <a:t>1</a:t>
            </a:r>
            <a:r>
              <a:rPr lang="en-US" altLang="zh-CN" dirty="0"/>
              <a:t> + 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 and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=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i="1" dirty="0"/>
              <a:t> r</a:t>
            </a:r>
            <a:r>
              <a:rPr lang="en-US" altLang="zh-CN" baseline="-25000" dirty="0"/>
              <a:t>1</a:t>
            </a:r>
            <a:r>
              <a:rPr lang="en-US" altLang="zh-CN" i="1" baseline="30000" dirty="0"/>
              <a:t>2</a:t>
            </a:r>
            <a:r>
              <a:rPr lang="en-US" altLang="zh-CN" dirty="0"/>
              <a:t> + 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i="1" dirty="0"/>
              <a:t> r</a:t>
            </a:r>
            <a:r>
              <a:rPr lang="en-US" altLang="zh-CN" baseline="-25000" dirty="0"/>
              <a:t>2</a:t>
            </a:r>
            <a:r>
              <a:rPr lang="en-US" altLang="zh-CN" i="1" baseline="30000" dirty="0"/>
              <a:t>2</a:t>
            </a:r>
            <a:r>
              <a:rPr lang="en-US" altLang="zh-CN" dirty="0"/>
              <a:t> and so the initial conditions are satisfied. Then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3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28" end="3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8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Q.E.D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862965" y="1462405"/>
          <a:ext cx="6706235" cy="3852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565400" imgH="1473200" progId="Equation.DSMT4">
                  <p:embed/>
                </p:oleObj>
              </mc:Choice>
              <mc:Fallback>
                <p:oleObj name="" r:id="rId1" imgW="2565400" imgH="147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2965" y="1462405"/>
                        <a:ext cx="6706235" cy="3852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chemeClr val="folHlink"/>
                </a:solidFill>
                <a:latin typeface="Copperplate Gothic Bold" panose="020E0705020206020404" pitchFamily="34" charset="0"/>
                <a:ea typeface="+mj-ea"/>
                <a:cs typeface="+mj-cs"/>
              </a:rPr>
              <a:t>Recurrence Relations                 (</a:t>
            </a:r>
            <a:r>
              <a:rPr lang="zh-CN" altLang="en-US" dirty="0">
                <a:solidFill>
                  <a:schemeClr val="folHlink"/>
                </a:solidFill>
                <a:latin typeface="Copperplate Gothic Bold" panose="020E0705020206020404" pitchFamily="34" charset="0"/>
                <a:ea typeface="+mj-ea"/>
                <a:cs typeface="+mj-cs"/>
              </a:rPr>
              <a:t>递推（归）关系</a:t>
            </a:r>
            <a:r>
              <a:rPr lang="en-US" altLang="zh-CN" dirty="0">
                <a:solidFill>
                  <a:schemeClr val="folHlink"/>
                </a:solidFill>
                <a:latin typeface="Copperplate Gothic Bold" panose="020E0705020206020404" pitchFamily="34" charset="0"/>
                <a:ea typeface="+mj-ea"/>
                <a:cs typeface="+mj-cs"/>
              </a:rPr>
              <a:t>)</a:t>
            </a:r>
            <a:endParaRPr lang="en-US" altLang="zh-CN" dirty="0">
              <a:solidFill>
                <a:schemeClr val="folHlink"/>
              </a:solidFill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2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3</a:t>
            </a:r>
            <a:endParaRPr lang="en-US" altLang="zh-CN" dirty="0"/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S</a:t>
            </a:r>
            <a:r>
              <a:rPr lang="en-US" altLang="zh-CN" dirty="0"/>
              <a:t>olve the recurrence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+ 2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−2</a:t>
            </a:r>
            <a:r>
              <a:rPr lang="en-US" altLang="zh-CN" dirty="0"/>
              <a:t> given the initial conditions 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 = 2,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= 7.</a:t>
            </a:r>
            <a:endParaRPr lang="en-US" altLang="zh-CN" dirty="0"/>
          </a:p>
          <a:p>
            <a:pPr eaLnBrk="1" hangingPunct="1"/>
            <a:r>
              <a:rPr lang="en-US" altLang="zh-CN" dirty="0"/>
              <a:t>Solution: Use theorem 1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 = 1,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 = 2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Characteristic equation: 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 − </a:t>
            </a:r>
            <a:r>
              <a:rPr lang="en-US" altLang="zh-CN" i="1" dirty="0"/>
              <a:t>r</a:t>
            </a:r>
            <a:r>
              <a:rPr lang="en-US" altLang="zh-CN" dirty="0"/>
              <a:t> − 2 = 0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Solutions:  </a:t>
            </a:r>
            <a:r>
              <a:rPr lang="en-US" altLang="zh-CN" i="1" dirty="0"/>
              <a:t>r</a:t>
            </a:r>
            <a:r>
              <a:rPr lang="en-US" altLang="zh-CN" dirty="0"/>
              <a:t> = [−(−1)±((−1)</a:t>
            </a:r>
            <a:r>
              <a:rPr lang="en-US" altLang="zh-CN" baseline="30000" dirty="0"/>
              <a:t>2</a:t>
            </a:r>
            <a:r>
              <a:rPr lang="en-US" altLang="zh-CN" dirty="0"/>
              <a:t> − 4·1·(−2))</a:t>
            </a:r>
            <a:r>
              <a:rPr lang="en-US" altLang="zh-CN" baseline="30000" dirty="0"/>
              <a:t>1/2</a:t>
            </a:r>
            <a:r>
              <a:rPr lang="en-US" altLang="zh-CN" dirty="0"/>
              <a:t>] / 2·1</a:t>
            </a:r>
            <a:br>
              <a:rPr lang="en-US" altLang="zh-CN" dirty="0"/>
            </a:br>
            <a:r>
              <a:rPr lang="en-US" altLang="zh-CN" dirty="0"/>
              <a:t>	= (1±9</a:t>
            </a:r>
            <a:r>
              <a:rPr lang="en-US" altLang="zh-CN" baseline="30000" dirty="0"/>
              <a:t>1/2</a:t>
            </a:r>
            <a:r>
              <a:rPr lang="en-US" altLang="zh-CN" dirty="0"/>
              <a:t>)/2 =  (1±3)/2, so  </a:t>
            </a:r>
            <a:r>
              <a:rPr lang="en-US" altLang="zh-CN" i="1" dirty="0"/>
              <a:t>r</a:t>
            </a:r>
            <a:r>
              <a:rPr lang="en-US" altLang="zh-CN" dirty="0"/>
              <a:t> = 2  or  </a:t>
            </a:r>
            <a:r>
              <a:rPr lang="en-US" altLang="zh-CN" i="1" dirty="0"/>
              <a:t>r</a:t>
            </a:r>
            <a:r>
              <a:rPr lang="en-US" altLang="zh-CN" dirty="0"/>
              <a:t> = −1.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So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 =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 2</a:t>
            </a:r>
            <a:r>
              <a:rPr lang="en-US" altLang="zh-CN" i="1" baseline="30000" dirty="0"/>
              <a:t>n</a:t>
            </a:r>
            <a:r>
              <a:rPr lang="en-US" altLang="zh-CN" dirty="0"/>
              <a:t> + 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 (−1)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.    </a:t>
            </a:r>
            <a:endParaRPr lang="en-US" altLang="zh-CN" i="1" baseline="-25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6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3 Continued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endParaRPr lang="en-US" altLang="zh-CN" dirty="0"/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To find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and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solve the equations for the initial conditions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: </a:t>
            </a:r>
            <a:br>
              <a:rPr lang="en-US" altLang="zh-CN" sz="2800" dirty="0"/>
            </a:br>
            <a:r>
              <a:rPr lang="en-US" altLang="zh-CN" sz="2800" dirty="0"/>
              <a:t>		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 = 2 =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0</a:t>
            </a:r>
            <a:r>
              <a:rPr lang="en-US" altLang="zh-CN" sz="2800" dirty="0"/>
              <a:t> +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(−1)</a:t>
            </a:r>
            <a:r>
              <a:rPr lang="en-US" altLang="zh-CN" sz="2800" baseline="30000" dirty="0"/>
              <a:t>0</a:t>
            </a:r>
            <a:endParaRPr lang="en-US" altLang="zh-CN" sz="2800" i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i="1" dirty="0"/>
              <a:t>			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7 =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+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(−1)</a:t>
            </a:r>
            <a:r>
              <a:rPr lang="en-US" altLang="zh-CN" sz="2800" baseline="30000" dirty="0"/>
              <a:t>1</a:t>
            </a:r>
            <a:endParaRPr lang="en-US" altLang="zh-CN" sz="2800" baseline="30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aseline="30000" dirty="0"/>
              <a:t>	</a:t>
            </a:r>
            <a:r>
              <a:rPr lang="en-US" altLang="zh-CN" sz="2800" dirty="0"/>
              <a:t>Simplifying, we have the pair of equations:</a:t>
            </a:r>
            <a:br>
              <a:rPr lang="en-US" altLang="zh-CN" sz="2800" dirty="0"/>
            </a:br>
            <a:r>
              <a:rPr lang="en-US" altLang="zh-CN" sz="2800" dirty="0"/>
              <a:t>		2 =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+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2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aseline="-25000" dirty="0"/>
              <a:t>			</a:t>
            </a:r>
            <a:r>
              <a:rPr lang="en-US" altLang="zh-CN" sz="2800" dirty="0"/>
              <a:t>7 = 2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−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2</a:t>
            </a:r>
            <a:br>
              <a:rPr lang="en-US" altLang="zh-CN" sz="2800" baseline="-25000" dirty="0"/>
            </a:br>
            <a:r>
              <a:rPr lang="en-US" altLang="zh-CN" sz="2800" dirty="0"/>
              <a:t>which we can solve easily by substitution: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aseline="-25000" dirty="0"/>
              <a:t>		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2−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;   7 = 2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− (2−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= 3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− 2; 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		9 = 3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; 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3;   </a:t>
            </a:r>
            <a:r>
              <a:rPr lang="el-GR" altLang="zh-CN" sz="2800" i="1" dirty="0"/>
              <a:t>α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= −1.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Final answer:	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i="1" dirty="0"/>
              <a:t> = </a:t>
            </a:r>
            <a:r>
              <a:rPr lang="en-US" altLang="zh-CN" sz="2800" dirty="0"/>
              <a:t>3·2</a:t>
            </a:r>
            <a:r>
              <a:rPr lang="en-US" altLang="zh-CN" sz="2800" i="1" baseline="30000" dirty="0"/>
              <a:t>n</a:t>
            </a:r>
            <a:r>
              <a:rPr lang="en-US" altLang="zh-CN" sz="2800" dirty="0"/>
              <a:t> − (−1)</a:t>
            </a:r>
            <a:r>
              <a:rPr lang="en-US" altLang="zh-CN" sz="2800" i="1" baseline="30000" dirty="0"/>
              <a:t>n</a:t>
            </a:r>
            <a:endParaRPr lang="en-US" altLang="zh-CN" sz="2800" i="1" baseline="30000" dirty="0"/>
          </a:p>
        </p:txBody>
      </p:sp>
      <p:sp>
        <p:nvSpPr>
          <p:cNvPr id="36869" name="Text Box 4"/>
          <p:cNvSpPr txBox="1"/>
          <p:nvPr/>
        </p:nvSpPr>
        <p:spPr>
          <a:xfrm>
            <a:off x="1476375" y="5781675"/>
            <a:ext cx="6543675" cy="74168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Autofit/>
          </a:bodyPr>
          <a:p>
            <a:pPr eaLnBrk="0" hangingPunct="0">
              <a:buClrTx/>
              <a:buFontTx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Check: {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≥0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} = 2, 7, 11, 25, 47, 97 … 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0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1111250" y="0"/>
            <a:ext cx="7793038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4</a:t>
            </a:r>
            <a:endParaRPr lang="en-US" altLang="zh-CN" dirty="0"/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230505" y="1412875"/>
            <a:ext cx="889635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Fibonacci sequence is defined by a linear homogeneous recurrence relation of degree 2, so by Theorem l, the roots of the associated equation are needed to describe the explicit formula for the sequence.</a:t>
            </a:r>
            <a:endParaRPr lang="en-US" altLang="zh-CN" dirty="0"/>
          </a:p>
          <a:p>
            <a:pPr eaLnBrk="1" hangingPunct="1"/>
            <a:r>
              <a:rPr lang="en-US" altLang="zh-CN" dirty="0"/>
              <a:t>From </a:t>
            </a:r>
            <a:r>
              <a:rPr lang="en-US" altLang="zh-CN" i="1" dirty="0"/>
              <a:t>f</a:t>
            </a:r>
            <a:r>
              <a:rPr lang="en-US" altLang="zh-CN" baseline="-25000" dirty="0"/>
              <a:t>n</a:t>
            </a: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baseline="-25000" dirty="0"/>
              <a:t>n-1</a:t>
            </a:r>
            <a:r>
              <a:rPr lang="en-US" altLang="zh-CN" dirty="0"/>
              <a:t>+</a:t>
            </a:r>
            <a:r>
              <a:rPr lang="en-US" altLang="zh-CN" i="1" dirty="0"/>
              <a:t>f</a:t>
            </a:r>
            <a:r>
              <a:rPr lang="en-US" altLang="zh-CN" baseline="-25000" dirty="0"/>
              <a:t>n-2</a:t>
            </a:r>
            <a:r>
              <a:rPr lang="en-US" altLang="zh-CN" dirty="0"/>
              <a:t> and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=1, we have 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 - </a:t>
            </a:r>
            <a:r>
              <a:rPr lang="en-US" altLang="zh-CN" i="1" dirty="0"/>
              <a:t>x</a:t>
            </a:r>
            <a:r>
              <a:rPr lang="en-US" altLang="zh-CN" dirty="0"/>
              <a:t> -1 = 0. </a:t>
            </a:r>
            <a:endParaRPr lang="en-US" altLang="zh-CN" dirty="0"/>
          </a:p>
          <a:p>
            <a:pPr eaLnBrk="1" hangingPunct="1"/>
            <a:r>
              <a:rPr lang="en-US" altLang="zh-CN" dirty="0"/>
              <a:t>Using the quadratic formula to obtain the roots.</a:t>
            </a:r>
            <a:endParaRPr lang="en-US" altLang="zh-CN" dirty="0"/>
          </a:p>
        </p:txBody>
      </p:sp>
      <p:graphicFrame>
        <p:nvGraphicFramePr>
          <p:cNvPr id="37893" name="Object 4"/>
          <p:cNvGraphicFramePr>
            <a:graphicFrameLocks noChangeAspect="1"/>
          </p:cNvGraphicFramePr>
          <p:nvPr/>
        </p:nvGraphicFramePr>
        <p:xfrm>
          <a:off x="2988310" y="5157470"/>
          <a:ext cx="328866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269365" imgH="431800" progId="Equation.DSMT4">
                  <p:embed/>
                </p:oleObj>
              </mc:Choice>
              <mc:Fallback>
                <p:oleObj name="" r:id="rId1" imgW="1269365" imgH="431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8310" y="5157470"/>
                        <a:ext cx="3288665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207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charRg st="262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日期占位符 5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4" name="页脚占位符 6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type="body" sz="half" idx="1"/>
          </p:nvPr>
        </p:nvSpPr>
        <p:spPr>
          <a:xfrm>
            <a:off x="935355" y="1412875"/>
            <a:ext cx="736155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Determine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and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of theorem 1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  <a:p>
            <a:pPr marL="0" indent="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   =        and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=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The explicit formula for the Fibonacci sequence is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107315" y="2132965"/>
          <a:ext cx="90995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708400" imgH="431800" progId="Equation.DSMT4">
                  <p:embed/>
                </p:oleObj>
              </mc:Choice>
              <mc:Fallback>
                <p:oleObj name="" r:id="rId1" imgW="3708400" imgH="431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315" y="2132965"/>
                        <a:ext cx="9099550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5"/>
          <p:cNvGraphicFramePr>
            <a:graphicFrameLocks noChangeAspect="1"/>
          </p:cNvGraphicFramePr>
          <p:nvPr/>
        </p:nvGraphicFramePr>
        <p:xfrm>
          <a:off x="1903095" y="3572510"/>
          <a:ext cx="591820" cy="97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54000" imgH="419100" progId="Equation.DSMT4">
                  <p:embed/>
                </p:oleObj>
              </mc:Choice>
              <mc:Fallback>
                <p:oleObj name="" r:id="rId3" imgW="254000" imgH="4191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095" y="3572510"/>
                        <a:ext cx="591820" cy="977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4140200" y="3644900"/>
          <a:ext cx="6048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317500" imgH="419100" progId="Equation.DSMT4">
                  <p:embed/>
                </p:oleObj>
              </mc:Choice>
              <mc:Fallback>
                <p:oleObj name="" r:id="rId5" imgW="317500" imgH="4191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0200" y="3644900"/>
                        <a:ext cx="604838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7"/>
          <p:cNvGraphicFramePr>
            <a:graphicFrameLocks noChangeAspect="1"/>
          </p:cNvGraphicFramePr>
          <p:nvPr/>
        </p:nvGraphicFramePr>
        <p:xfrm>
          <a:off x="3564255" y="5085080"/>
          <a:ext cx="45720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968500" imgH="457200" progId="Equation.DSMT4">
                  <p:embed/>
                </p:oleObj>
              </mc:Choice>
              <mc:Fallback>
                <p:oleObj name="" r:id="rId7" imgW="1968500" imgH="457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4255" y="5085080"/>
                        <a:ext cx="4572000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3768090"/>
          <a:ext cx="464185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77800" imgH="228600" progId="Equation.DSMT4">
                  <p:embed/>
                </p:oleObj>
              </mc:Choice>
              <mc:Fallback>
                <p:oleObj name="" r:id="rId9" imgW="1778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3768090"/>
                        <a:ext cx="464185" cy="5956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35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charRg st="5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8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en-US" altLang="zh-CN" dirty="0"/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Sometimes properties of a recurrence relation are useful to know. </a:t>
            </a:r>
            <a:endParaRPr lang="en-US" altLang="zh-CN" dirty="0"/>
          </a:p>
          <a:p>
            <a:pPr eaLnBrk="1" hangingPunct="1"/>
            <a:r>
              <a:rPr lang="en-US" altLang="zh-CN" dirty="0"/>
              <a:t>Because of the close connection between recurrence (recursion) and mathematical induction, proofs of these properties by induction are common.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67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2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For the Fibonacci numbers ,                    		This gives a bound on how fast the Fibonacci numbers grow.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Proof (</a:t>
            </a:r>
            <a:r>
              <a:rPr lang="en-US" altLang="zh-CN" i="1" dirty="0"/>
              <a:t>by strong induction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BS: Here 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 is 1. P(l) is l </a:t>
            </a:r>
            <a:r>
              <a:rPr lang="en-US" altLang="zh-CN" dirty="0">
                <a:sym typeface="Symbol" panose="05050102010706020507" pitchFamily="18" charset="2"/>
              </a:rPr>
              <a:t>5/3 </a:t>
            </a:r>
            <a:r>
              <a:rPr lang="en-US" altLang="zh-CN" dirty="0"/>
              <a:t>and this is clearly true.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Induction Step: We use P(j), j 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k to show                P(k + l):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6228080" y="911860"/>
          <a:ext cx="1332865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35000" imgH="469900" progId="Equation.DSMT4">
                  <p:embed/>
                </p:oleObj>
              </mc:Choice>
              <mc:Fallback>
                <p:oleObj name="" r:id="rId1" imgW="635000" imgH="469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28080" y="911860"/>
                        <a:ext cx="1332865" cy="986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3636010" y="4725035"/>
          <a:ext cx="1845945" cy="108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799465" imgH="469900" progId="Equation.DSMT4">
                  <p:embed/>
                </p:oleObj>
              </mc:Choice>
              <mc:Fallback>
                <p:oleObj name="" r:id="rId3" imgW="799465" imgH="4699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6010" y="4725035"/>
                        <a:ext cx="1845945" cy="1085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0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charRg st="10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charRg st="10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3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63">
                                            <p:txEl>
                                              <p:charRg st="13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163">
                                            <p:txEl>
                                              <p:charRg st="13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charRg st="19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163">
                                            <p:txEl>
                                              <p:charRg st="19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163">
                                            <p:txEl>
                                              <p:charRg st="19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6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idx="1"/>
          </p:nvPr>
        </p:nvSpPr>
        <p:spPr>
          <a:xfrm>
            <a:off x="1066800" y="129540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Consider the left-hand side of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k</a:t>
            </a:r>
            <a:r>
              <a:rPr lang="en-US" altLang="zh-CN" sz="2800" dirty="0"/>
              <a:t>+1):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Q.E.D.</a:t>
            </a:r>
            <a:endParaRPr lang="en-US" altLang="zh-CN" sz="2800" dirty="0"/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2399030" y="1640205"/>
          <a:ext cx="4055110" cy="447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854200" imgH="2044700" progId="Equation.DSMT4">
                  <p:embed/>
                </p:oleObj>
              </mc:Choice>
              <mc:Fallback>
                <p:oleObj name="" r:id="rId1" imgW="1854200" imgH="2044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9030" y="1640205"/>
                        <a:ext cx="4055110" cy="4471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0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940435" y="71755"/>
            <a:ext cx="8248015" cy="118681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The Case of Degenerate Roots</a:t>
            </a:r>
            <a:endParaRPr lang="en-US" altLang="zh-CN" sz="4000" dirty="0"/>
          </a:p>
        </p:txBody>
      </p:sp>
      <p:sp>
        <p:nvSpPr>
          <p:cNvPr id="4301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Now, what if the C.E. 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 −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r </a:t>
            </a:r>
            <a:r>
              <a:rPr lang="en-US" altLang="zh-CN" dirty="0"/>
              <a:t>− 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r>
              <a:rPr lang="en-US" altLang="zh-CN" dirty="0"/>
              <a:t> = 0 has only 1 root </a:t>
            </a:r>
            <a:r>
              <a:rPr lang="en-US" altLang="zh-CN" i="1" dirty="0"/>
              <a:t>r</a:t>
            </a:r>
            <a:r>
              <a:rPr lang="en-US" altLang="zh-CN" baseline="-25000" dirty="0"/>
              <a:t>0</a:t>
            </a:r>
            <a:r>
              <a:rPr lang="en-US" altLang="zh-CN" dirty="0"/>
              <a:t>?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Theorem 2:</a:t>
            </a:r>
            <a:r>
              <a:rPr lang="en-US" altLang="zh-CN" dirty="0"/>
              <a:t> Then,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i="1" dirty="0"/>
              <a:t>r</a:t>
            </a:r>
            <a:r>
              <a:rPr lang="en-US" altLang="zh-CN" baseline="-25000" dirty="0"/>
              <a:t>0</a:t>
            </a:r>
            <a:r>
              <a:rPr lang="en-US" altLang="zh-CN" i="1" baseline="30000" dirty="0"/>
              <a:t>n</a:t>
            </a:r>
            <a:r>
              <a:rPr lang="en-US" altLang="zh-CN" dirty="0"/>
              <a:t> + 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i="1" dirty="0"/>
              <a:t>nr</a:t>
            </a:r>
            <a:r>
              <a:rPr lang="en-US" altLang="zh-CN" baseline="-25000" dirty="0"/>
              <a:t>0</a:t>
            </a:r>
            <a:r>
              <a:rPr lang="en-US" altLang="zh-CN" i="1" baseline="30000" dirty="0"/>
              <a:t>n</a:t>
            </a:r>
            <a:r>
              <a:rPr lang="en-US" altLang="zh-CN" dirty="0"/>
              <a:t>,  for all </a:t>
            </a:r>
            <a:r>
              <a:rPr lang="en-US" altLang="zh-CN" i="1" dirty="0"/>
              <a:t>n</a:t>
            </a:r>
            <a:r>
              <a:rPr lang="en-US" altLang="zh-CN" dirty="0"/>
              <a:t>≥0,</a:t>
            </a:r>
            <a:br>
              <a:rPr lang="en-US" altLang="zh-CN" dirty="0"/>
            </a:br>
            <a:r>
              <a:rPr lang="en-US" altLang="zh-CN" dirty="0"/>
              <a:t>for some constants </a:t>
            </a:r>
            <a:r>
              <a:rPr lang="el-GR" altLang="zh-CN" i="1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l-GR" altLang="zh-CN" i="1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endParaRPr lang="en-US" altLang="zh-CN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4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5</a:t>
            </a:r>
            <a:endParaRPr lang="th-TH" altLang="zh-CN" dirty="0"/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Find solution of recurrence relation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6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 -9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-2</a:t>
            </a:r>
            <a:r>
              <a:rPr lang="en-US" altLang="zh-CN" dirty="0"/>
              <a:t> with initial condition </a:t>
            </a: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=1,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=6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The only root of </a:t>
            </a:r>
            <a:r>
              <a:rPr lang="en-US" altLang="zh-CN" i="1" dirty="0"/>
              <a:t>r</a:t>
            </a:r>
            <a:r>
              <a:rPr lang="en-US" altLang="zh-CN" baseline="30000" dirty="0"/>
              <a:t>2 </a:t>
            </a:r>
            <a:r>
              <a:rPr lang="en-US" altLang="zh-CN" dirty="0"/>
              <a:t>- 6</a:t>
            </a:r>
            <a:r>
              <a:rPr lang="en-US" altLang="zh-CN" i="1" dirty="0"/>
              <a:t>r </a:t>
            </a:r>
            <a:r>
              <a:rPr lang="en-US" altLang="zh-CN" dirty="0"/>
              <a:t>+ 9 = 0 is </a:t>
            </a:r>
            <a:r>
              <a:rPr lang="en-US" altLang="zh-CN" i="1" dirty="0"/>
              <a:t>r</a:t>
            </a:r>
            <a:r>
              <a:rPr lang="en-US" altLang="zh-CN" dirty="0"/>
              <a:t> = 3.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/>
              <a:t>Hence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1</a:t>
            </a:r>
            <a:r>
              <a:rPr lang="en-US" altLang="zh-CN" dirty="0"/>
              <a:t>3</a:t>
            </a:r>
            <a:r>
              <a:rPr lang="en-US" altLang="zh-CN" i="1" baseline="30000" dirty="0"/>
              <a:t>n</a:t>
            </a:r>
            <a:r>
              <a:rPr lang="en-US" altLang="zh-CN" dirty="0"/>
              <a:t> +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2</a:t>
            </a:r>
            <a:r>
              <a:rPr lang="en-US" altLang="zh-CN" i="1" dirty="0"/>
              <a:t>n</a:t>
            </a:r>
            <a:r>
              <a:rPr lang="en-US" altLang="zh-CN" dirty="0"/>
              <a:t>3</a:t>
            </a:r>
            <a:r>
              <a:rPr lang="en-US" altLang="zh-CN" i="1" baseline="30000" dirty="0"/>
              <a:t>n</a:t>
            </a:r>
            <a:endParaRPr lang="en-US" altLang="zh-CN" i="1" baseline="30000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ea typeface="Angsana New" pitchFamily="18" charset="-120"/>
              </a:rPr>
              <a:t>From initial conditions, a</a:t>
            </a:r>
            <a:r>
              <a:rPr lang="en-US" altLang="zh-CN" baseline="-25000" dirty="0">
                <a:ea typeface="Angsana New" pitchFamily="18" charset="-120"/>
              </a:rPr>
              <a:t>0</a:t>
            </a:r>
            <a:r>
              <a:rPr lang="en-US" altLang="zh-CN" dirty="0">
                <a:ea typeface="Angsana New" pitchFamily="18" charset="-120"/>
              </a:rPr>
              <a:t>=1=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/>
              <a:t>1</a:t>
            </a:r>
            <a:r>
              <a:rPr lang="en-US" altLang="zh-CN" dirty="0"/>
              <a:t>, 							   a</a:t>
            </a:r>
            <a:r>
              <a:rPr lang="en-US" altLang="zh-CN" baseline="-25000" dirty="0"/>
              <a:t>1</a:t>
            </a:r>
            <a:r>
              <a:rPr lang="en-US" altLang="zh-CN" dirty="0"/>
              <a:t>=6=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*3+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*3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= 1 and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= 1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Therefore,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= 3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+ </a:t>
            </a:r>
            <a:r>
              <a:rPr lang="en-US" altLang="zh-CN" i="1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endParaRPr lang="th-TH" altLang="zh-CN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日期占位符 6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8" name="页脚占位符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1042988" y="11652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i="1" dirty="0"/>
              <a:t>k</a:t>
            </a:r>
            <a:r>
              <a:rPr lang="en-US" altLang="zh-CN" dirty="0"/>
              <a:t>-LiHoReCoCos</a:t>
            </a:r>
            <a:endParaRPr lang="en-US" altLang="zh-CN" i="1" dirty="0"/>
          </a:p>
        </p:txBody>
      </p:sp>
      <p:sp>
        <p:nvSpPr>
          <p:cNvPr id="45060" name="Rectangle 3"/>
          <p:cNvSpPr>
            <a:spLocks noGrp="1"/>
          </p:cNvSpPr>
          <p:nvPr>
            <p:ph type="body" sz="half" idx="1"/>
          </p:nvPr>
        </p:nvSpPr>
        <p:spPr>
          <a:xfrm>
            <a:off x="1042988" y="148431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Consider a </a:t>
            </a:r>
            <a:r>
              <a:rPr lang="en-US" altLang="zh-CN" sz="2800" i="1" dirty="0"/>
              <a:t>k</a:t>
            </a:r>
            <a:r>
              <a:rPr lang="en-US" altLang="zh-CN" sz="2800" dirty="0"/>
              <a:t>-LiHoReCoCo: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It’s C.E. is: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Thm.3:</a:t>
            </a:r>
            <a:r>
              <a:rPr lang="en-US" altLang="zh-CN" sz="2800" dirty="0"/>
              <a:t> If this has </a:t>
            </a:r>
            <a:r>
              <a:rPr lang="en-US" altLang="zh-CN" sz="2800" i="1" dirty="0"/>
              <a:t>k</a:t>
            </a:r>
            <a:r>
              <a:rPr lang="en-US" altLang="zh-CN" sz="2800" dirty="0"/>
              <a:t> distinct roots </a:t>
            </a:r>
            <a:r>
              <a:rPr lang="en-US" altLang="zh-CN" sz="2800" i="1" dirty="0"/>
              <a:t>r</a:t>
            </a:r>
            <a:r>
              <a:rPr lang="en-US" altLang="zh-CN" sz="2800" i="1" baseline="-25000" dirty="0"/>
              <a:t>i</a:t>
            </a:r>
            <a:r>
              <a:rPr lang="en-US" altLang="zh-CN" sz="2800" i="1" dirty="0"/>
              <a:t>, </a:t>
            </a:r>
            <a:r>
              <a:rPr lang="en-US" altLang="zh-CN" sz="2800" dirty="0"/>
              <a:t>then the solutions to the recurrence                                    are of the form: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dirty="0"/>
              <a:t>	for all </a:t>
            </a:r>
            <a:r>
              <a:rPr lang="en-US" altLang="zh-CN" sz="2800" i="1" dirty="0"/>
              <a:t>n</a:t>
            </a:r>
            <a:r>
              <a:rPr lang="en-US" altLang="zh-CN" sz="2800" dirty="0"/>
              <a:t>≥0, where the </a:t>
            </a:r>
            <a:r>
              <a:rPr lang="el-GR" altLang="zh-CN" sz="2800" i="1" dirty="0"/>
              <a:t>α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are constants.</a:t>
            </a:r>
            <a:endParaRPr lang="el-GR" altLang="zh-CN" sz="2800" dirty="0">
              <a:ea typeface="Times New Roman" panose="02020603050405020304" pitchFamily="18" charset="0"/>
            </a:endParaRPr>
          </a:p>
        </p:txBody>
      </p:sp>
      <p:graphicFrame>
        <p:nvGraphicFramePr>
          <p:cNvPr id="45061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51500" y="3284855"/>
          <a:ext cx="2038985" cy="1035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850265" imgH="431800" progId="Equation.3">
                  <p:embed/>
                </p:oleObj>
              </mc:Choice>
              <mc:Fallback>
                <p:oleObj name="" r:id="rId1" imgW="850265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0" y="3284855"/>
                        <a:ext cx="2038985" cy="103568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20110" y="1916748"/>
          <a:ext cx="2514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054100" imgH="431800" progId="Equation.3">
                  <p:embed/>
                </p:oleObj>
              </mc:Choice>
              <mc:Fallback>
                <p:oleObj name="" r:id="rId3" imgW="1054100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0110" y="1916748"/>
                        <a:ext cx="2514600" cy="10318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/>
          <p:cNvGraphicFramePr>
            <a:graphicFrameLocks noChangeAspect="1"/>
          </p:cNvGraphicFramePr>
          <p:nvPr/>
        </p:nvGraphicFramePr>
        <p:xfrm>
          <a:off x="3708400" y="3932873"/>
          <a:ext cx="1981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787400" imgH="431800" progId="Equation.3">
                  <p:embed/>
                </p:oleObj>
              </mc:Choice>
              <mc:Fallback>
                <p:oleObj name="" r:id="rId5" imgW="7874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3932873"/>
                        <a:ext cx="1981200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900" dirty="0">
                <a:latin typeface="Times New Roman" panose="02020603050405020304" pitchFamily="18" charset="0"/>
              </a:rPr>
              <a:t>Definition</a:t>
            </a:r>
            <a:endParaRPr lang="en-US" altLang="zh-CN" sz="490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recursive definitions of sequences are examples of recurrence relations. </a:t>
            </a:r>
            <a:endParaRPr lang="en-US" altLang="zh-CN" dirty="0"/>
          </a:p>
          <a:p>
            <a:pPr eaLnBrk="1" hangingPunct="1"/>
            <a:r>
              <a:rPr lang="en-US" altLang="zh-CN" dirty="0"/>
              <a:t>When the problem is to find an explicit formula for a recursively defined sequence, the recursive formula</a:t>
            </a:r>
            <a:r>
              <a:rPr lang="zh-CN" altLang="en-US" dirty="0"/>
              <a:t>（递归公式） </a:t>
            </a:r>
            <a:r>
              <a:rPr lang="en-US" altLang="zh-CN" dirty="0"/>
              <a:t>is called a </a:t>
            </a:r>
            <a:r>
              <a:rPr lang="en-US" altLang="zh-CN" b="1" dirty="0">
                <a:solidFill>
                  <a:schemeClr val="hlink"/>
                </a:solidFill>
              </a:rPr>
              <a:t>recurrence relation</a:t>
            </a:r>
            <a:r>
              <a:rPr lang="zh-CN" altLang="en-US" b="1" dirty="0">
                <a:solidFill>
                  <a:schemeClr val="hlink"/>
                </a:solidFill>
              </a:rPr>
              <a:t>（递推关系）</a:t>
            </a:r>
            <a:r>
              <a:rPr lang="en-US" altLang="zh-CN" b="1" dirty="0"/>
              <a:t>.</a:t>
            </a:r>
            <a:endParaRPr lang="en-US" altLang="zh-CN" b="1" dirty="0"/>
          </a:p>
        </p:txBody>
      </p:sp>
      <p:sp>
        <p:nvSpPr>
          <p:cNvPr id="9219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78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2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6</a:t>
            </a:r>
            <a:endParaRPr lang="en-US" altLang="zh-CN" dirty="0"/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971233" y="134016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Find the solution to the recurrence relation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=6a</a:t>
            </a:r>
            <a:r>
              <a:rPr lang="en-US" altLang="zh-CN" i="1" baseline="-25000" dirty="0"/>
              <a:t>n-1</a:t>
            </a:r>
            <a:r>
              <a:rPr lang="en-US" altLang="zh-CN" i="1" dirty="0"/>
              <a:t>-11</a:t>
            </a:r>
            <a:r>
              <a:rPr lang="en-US" altLang="zh-CN" i="1" baseline="-25000" dirty="0"/>
              <a:t>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n-2</a:t>
            </a:r>
            <a:r>
              <a:rPr lang="en-US" altLang="zh-CN" i="1" dirty="0"/>
              <a:t>+6a</a:t>
            </a:r>
            <a:r>
              <a:rPr lang="en-US" altLang="zh-CN" i="1" baseline="-25000" dirty="0"/>
              <a:t>n-3</a:t>
            </a:r>
            <a:r>
              <a:rPr lang="en-US" altLang="zh-CN" dirty="0"/>
              <a:t>with the initial condition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0</a:t>
            </a:r>
            <a:r>
              <a:rPr lang="en-US" altLang="zh-CN" dirty="0"/>
              <a:t>=2,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1</a:t>
            </a:r>
            <a:r>
              <a:rPr lang="en-US" altLang="zh-CN" dirty="0"/>
              <a:t>=5, and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en-US" altLang="zh-CN" dirty="0"/>
              <a:t>=15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691323" y="3933190"/>
            <a:ext cx="4572000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09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−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6r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+11r </a:t>
            </a:r>
            <a:r>
              <a:rPr kumimoji="0" lang="zh-CN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−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6=0 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509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1, r</a:t>
            </a:r>
            <a:r>
              <a:rPr kumimoji="0" lang="en-US" altLang="zh-CN" sz="24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2, r</a:t>
            </a:r>
            <a:r>
              <a:rPr kumimoji="0" lang="en-US" altLang="zh-CN" sz="24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 3 .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509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α</a:t>
            </a:r>
            <a:r>
              <a:rPr kumimoji="0" lang="en-US" altLang="zh-CN" sz="24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·1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+α</a:t>
            </a:r>
            <a:r>
              <a:rPr kumimoji="0" lang="en-US" altLang="zh-CN" sz="24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·2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+α</a:t>
            </a:r>
            <a:r>
              <a:rPr kumimoji="0" lang="en-US" altLang="zh-CN" sz="24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·3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509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1-2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+2 ·3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509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r>
              <a:rPr lang="en-US" altLang="zh-CN" sz="3200" dirty="0"/>
              <a:t>The General Case with Repeated Roots Allowed </a:t>
            </a:r>
            <a:endParaRPr lang="en-US" altLang="zh-CN" sz="3200" dirty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-35560" y="1268730"/>
            <a:ext cx="9077325" cy="41148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US" altLang="zh-CN" sz="1900" b="1" dirty="0"/>
              <a:t>  </a:t>
            </a:r>
            <a:r>
              <a:rPr lang="en-US" altLang="zh-CN" sz="2800" b="1" dirty="0"/>
              <a:t>  Theorem </a:t>
            </a:r>
            <a:r>
              <a:rPr lang="en-US" altLang="zh-CN" sz="2800" b="1" dirty="0">
                <a:latin typeface="Cambria Math" panose="02040503050406030204" pitchFamily="18" charset="0"/>
              </a:rPr>
              <a:t>4</a:t>
            </a:r>
            <a:r>
              <a:rPr lang="en-US" altLang="zh-CN" sz="2800" dirty="0"/>
              <a:t>: Let </a:t>
            </a:r>
            <a:r>
              <a:rPr lang="en-US" altLang="zh-CN" sz="2800" i="1" dirty="0"/>
              <a:t>c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c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zh-CN" sz="2800" i="1" dirty="0"/>
              <a:t> ,…, c</a:t>
            </a:r>
            <a:r>
              <a:rPr lang="en-US" altLang="zh-CN" sz="2800" i="1" baseline="-25000" dirty="0"/>
              <a:t>k</a:t>
            </a:r>
            <a:r>
              <a:rPr lang="en-US" altLang="zh-CN" sz="2800" dirty="0"/>
              <a:t> be real numbers. Suppose that the characteristic equation  </a:t>
            </a: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i="1" dirty="0"/>
              <a:t>              r</a:t>
            </a:r>
            <a:r>
              <a:rPr lang="en-US" altLang="zh-CN" sz="2800" i="1" baseline="30000" dirty="0"/>
              <a:t>k</a:t>
            </a:r>
            <a:r>
              <a:rPr lang="en-US" altLang="zh-CN" sz="2800" i="1" dirty="0"/>
              <a:t> – c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i="1" dirty="0"/>
              <a:t>r</a:t>
            </a:r>
            <a:r>
              <a:rPr lang="en-US" altLang="zh-CN" sz="2800" i="1" baseline="30000" dirty="0"/>
              <a:t>k</a:t>
            </a:r>
            <a:r>
              <a:rPr lang="en-US" altLang="zh-CN" sz="2800" baseline="30000" dirty="0">
                <a:latin typeface="Cambria Math" panose="02040503050406030204" pitchFamily="18" charset="0"/>
              </a:rPr>
              <a:t>−1</a:t>
            </a:r>
            <a:r>
              <a:rPr lang="en-US" altLang="zh-CN" sz="2800" i="1" baseline="30000" dirty="0"/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–⋯ –</a:t>
            </a:r>
            <a:r>
              <a:rPr lang="en-US" altLang="zh-CN" sz="2800" i="1" dirty="0"/>
              <a:t> c</a:t>
            </a:r>
            <a:r>
              <a:rPr lang="en-US" altLang="zh-CN" sz="2800" i="1" baseline="-25000" dirty="0"/>
              <a:t>k</a:t>
            </a:r>
            <a:r>
              <a:rPr lang="en-US" altLang="zh-CN" sz="2800" i="1" dirty="0"/>
              <a:t> = </a:t>
            </a:r>
            <a:r>
              <a:rPr lang="en-US" altLang="zh-CN" sz="2800" dirty="0">
                <a:latin typeface="Cambria Math" panose="02040503050406030204" pitchFamily="18" charset="0"/>
              </a:rPr>
              <a:t>0</a:t>
            </a:r>
            <a:r>
              <a:rPr lang="en-US" altLang="zh-CN" sz="2800" i="1" dirty="0"/>
              <a:t> </a:t>
            </a:r>
            <a:endParaRPr lang="en-US" altLang="zh-CN" sz="2800" i="1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i="1" dirty="0"/>
              <a:t>     </a:t>
            </a:r>
            <a:r>
              <a:rPr lang="en-US" altLang="zh-CN" sz="2800" dirty="0"/>
              <a:t>has</a:t>
            </a:r>
            <a:r>
              <a:rPr lang="en-US" altLang="zh-CN" sz="2800" i="1" dirty="0"/>
              <a:t> t </a:t>
            </a:r>
            <a:r>
              <a:rPr lang="en-US" altLang="zh-CN" sz="2800" dirty="0"/>
              <a:t>distinct roots </a:t>
            </a:r>
            <a:r>
              <a:rPr lang="en-US" altLang="zh-CN" sz="2800" i="1" dirty="0"/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r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r</a:t>
            </a:r>
            <a:r>
              <a:rPr lang="en-US" altLang="zh-CN" sz="2800" i="1" baseline="-25000" dirty="0"/>
              <a:t>t</a:t>
            </a:r>
            <a:r>
              <a:rPr lang="en-US" altLang="zh-CN" sz="2800" dirty="0"/>
              <a:t> with multiplicities  </a:t>
            </a:r>
            <a:r>
              <a:rPr lang="en-US" altLang="zh-CN" sz="2800" i="1" dirty="0"/>
              <a:t>m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m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m</a:t>
            </a:r>
            <a:r>
              <a:rPr lang="en-US" altLang="zh-CN" sz="2800" i="1" baseline="-25000" dirty="0"/>
              <a:t>t</a:t>
            </a:r>
            <a:r>
              <a:rPr lang="en-US" altLang="zh-CN" sz="2800" dirty="0"/>
              <a:t>, respectively so that </a:t>
            </a:r>
            <a:r>
              <a:rPr lang="en-US" altLang="zh-CN" sz="2800" i="1" dirty="0"/>
              <a:t>m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≥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 for </a:t>
            </a:r>
            <a:r>
              <a:rPr lang="en-US" altLang="zh-CN" sz="2800" i="1" dirty="0"/>
              <a:t>i</a:t>
            </a:r>
            <a:r>
              <a:rPr lang="en-US" altLang="zh-CN" sz="2800" dirty="0"/>
              <a:t> = </a:t>
            </a:r>
            <a:r>
              <a:rPr lang="en-US" altLang="zh-CN" sz="2800" dirty="0">
                <a:latin typeface="Cambria Math" panose="02040503050406030204" pitchFamily="18" charset="0"/>
              </a:rPr>
              <a:t>0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/>
              <a:t>, …,</a:t>
            </a:r>
            <a:r>
              <a:rPr lang="en-US" altLang="zh-CN" sz="2800" i="1" dirty="0"/>
              <a:t>t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m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 +  </a:t>
            </a:r>
            <a:r>
              <a:rPr lang="en-US" altLang="zh-CN" sz="2800" i="1" dirty="0"/>
              <a:t>m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/>
              <a:t> +  … + </a:t>
            </a:r>
            <a:r>
              <a:rPr lang="en-US" altLang="zh-CN" sz="2800" i="1" dirty="0"/>
              <a:t>m</a:t>
            </a:r>
            <a:r>
              <a:rPr lang="en-US" altLang="zh-CN" sz="2800" i="1" baseline="-25000" dirty="0"/>
              <a:t>t </a:t>
            </a:r>
            <a:r>
              <a:rPr lang="en-US" altLang="zh-CN" sz="2800" dirty="0"/>
              <a:t>= </a:t>
            </a:r>
            <a:r>
              <a:rPr lang="en-US" altLang="zh-CN" sz="2800" i="1" dirty="0"/>
              <a:t>k</a:t>
            </a:r>
            <a:r>
              <a:rPr lang="en-US" altLang="zh-CN" sz="2800" dirty="0"/>
              <a:t>. Then a sequence {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}   is a solution of the recurrence relation</a:t>
            </a: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dirty="0"/>
              <a:t>          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i="1" dirty="0"/>
              <a:t> = c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i="1" baseline="-25000" dirty="0">
                <a:latin typeface="Cambria Math" panose="02040503050406030204" pitchFamily="18" charset="0"/>
              </a:rPr>
              <a:t>−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i="1" baseline="-25000" dirty="0"/>
              <a:t> </a:t>
            </a:r>
            <a:r>
              <a:rPr lang="en-US" altLang="zh-CN" sz="2800" i="1" dirty="0"/>
              <a:t>+ c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i="1" baseline="-25000" dirty="0">
                <a:latin typeface="Cambria Math" panose="02040503050406030204" pitchFamily="18" charset="0"/>
              </a:rPr>
              <a:t>−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2</a:t>
            </a:r>
            <a:r>
              <a:rPr lang="en-US" altLang="zh-CN" sz="2800" i="1" dirty="0"/>
              <a:t> + ….. + c</a:t>
            </a:r>
            <a:r>
              <a:rPr lang="en-US" altLang="zh-CN" sz="2800" i="1" baseline="-25000" dirty="0"/>
              <a:t>k</a:t>
            </a:r>
            <a:r>
              <a:rPr lang="en-US" altLang="zh-CN" sz="2800" i="1" dirty="0"/>
              <a:t> a</a:t>
            </a:r>
            <a:r>
              <a:rPr lang="en-US" altLang="zh-CN" sz="2800" i="1" baseline="-25000" dirty="0"/>
              <a:t>n</a:t>
            </a:r>
            <a:r>
              <a:rPr lang="en-US" altLang="zh-CN" sz="2800" i="1" baseline="-25000" dirty="0">
                <a:latin typeface="Cambria Math" panose="02040503050406030204" pitchFamily="18" charset="0"/>
              </a:rPr>
              <a:t>−</a:t>
            </a:r>
            <a:r>
              <a:rPr lang="en-US" altLang="zh-CN" sz="2800" i="1" baseline="-25000" dirty="0"/>
              <a:t>k</a:t>
            </a:r>
            <a:endParaRPr lang="en-US" altLang="zh-CN" sz="2800" i="1" baseline="-25000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i="1" baseline="-25000" dirty="0"/>
              <a:t>       </a:t>
            </a:r>
            <a:r>
              <a:rPr lang="en-US" altLang="zh-CN" sz="2800" dirty="0"/>
              <a:t>if and only if</a:t>
            </a: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dirty="0"/>
              <a:t>    </a:t>
            </a: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800" dirty="0"/>
              <a:t>for </a:t>
            </a:r>
            <a:r>
              <a:rPr lang="en-US" altLang="zh-CN" sz="2800" i="1" dirty="0"/>
              <a:t>n</a:t>
            </a:r>
            <a:r>
              <a:rPr lang="en-US" altLang="zh-CN" sz="2800" dirty="0"/>
              <a:t> = </a:t>
            </a:r>
            <a:r>
              <a:rPr lang="en-US" altLang="zh-CN" sz="2800" dirty="0">
                <a:latin typeface="Cambria Math" panose="02040503050406030204" pitchFamily="18" charset="0"/>
              </a:rPr>
              <a:t>0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/>
              <a:t>, </a:t>
            </a: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en-US" altLang="zh-CN" sz="2800" dirty="0"/>
              <a:t>, …, where </a:t>
            </a:r>
            <a:r>
              <a:rPr lang="el-GR" altLang="zh-CN" sz="2800" dirty="0">
                <a:latin typeface="Cambria Math" panose="02040503050406030204" pitchFamily="18" charset="0"/>
              </a:rPr>
              <a:t>α</a:t>
            </a:r>
            <a:r>
              <a:rPr lang="en-US" altLang="zh-CN" sz="2800" i="1" baseline="-25000" dirty="0"/>
              <a:t>i,j</a:t>
            </a:r>
            <a:r>
              <a:rPr lang="en-US" altLang="zh-CN" sz="2800" dirty="0">
                <a:latin typeface="Cambria Math" panose="02040503050406030204" pitchFamily="18" charset="0"/>
              </a:rPr>
              <a:t> are constants for 1≤ </a:t>
            </a:r>
            <a:r>
              <a:rPr lang="en-US" altLang="zh-CN" sz="2800" i="1" dirty="0"/>
              <a:t>i </a:t>
            </a:r>
            <a:r>
              <a:rPr lang="en-US" altLang="zh-CN" sz="2800" dirty="0">
                <a:latin typeface="Cambria Math" panose="02040503050406030204" pitchFamily="18" charset="0"/>
              </a:rPr>
              <a:t>≤ </a:t>
            </a:r>
            <a:r>
              <a:rPr lang="en-US" altLang="zh-CN" sz="2800" i="1" dirty="0"/>
              <a:t>t</a:t>
            </a:r>
            <a:r>
              <a:rPr lang="en-US" altLang="zh-CN" sz="2800" dirty="0">
                <a:latin typeface="Cambria Math" panose="02040503050406030204" pitchFamily="18" charset="0"/>
              </a:rPr>
              <a:t>  and 0≤ </a:t>
            </a:r>
            <a:r>
              <a:rPr lang="en-US" altLang="zh-CN" sz="2800" i="1" dirty="0">
                <a:latin typeface="Cambria Math" panose="02040503050406030204" pitchFamily="18" charset="0"/>
              </a:rPr>
              <a:t>j </a:t>
            </a:r>
            <a:r>
              <a:rPr lang="en-US" altLang="zh-CN" sz="2800" dirty="0">
                <a:latin typeface="Cambria Math" panose="02040503050406030204" pitchFamily="18" charset="0"/>
              </a:rPr>
              <a:t>≤ </a:t>
            </a:r>
            <a:r>
              <a:rPr lang="en-US" altLang="zh-CN" sz="2800" i="1" dirty="0"/>
              <a:t>m</a:t>
            </a:r>
            <a:r>
              <a:rPr lang="en-US" altLang="zh-CN" sz="2800" i="1" baseline="-25000" dirty="0"/>
              <a:t>i</a:t>
            </a:r>
            <a:r>
              <a:rPr lang="en-US" altLang="zh-CN" sz="2800" i="1" baseline="-25000" dirty="0">
                <a:latin typeface="Cambria Math" panose="02040503050406030204" pitchFamily="18" charset="0"/>
              </a:rPr>
              <a:t>−</a:t>
            </a:r>
            <a:r>
              <a:rPr lang="en-US" altLang="zh-CN" sz="2800" baseline="-25000" dirty="0">
                <a:latin typeface="Cambria Math" panose="02040503050406030204" pitchFamily="18" charset="0"/>
              </a:rPr>
              <a:t>1</a:t>
            </a:r>
            <a:r>
              <a:rPr lang="en-US" altLang="zh-CN" sz="2800" dirty="0">
                <a:latin typeface="Cambria Math" panose="02040503050406030204" pitchFamily="18" charset="0"/>
              </a:rPr>
              <a:t>. </a:t>
            </a:r>
            <a:endParaRPr lang="en-US" altLang="zh-CN" sz="2800" dirty="0">
              <a:latin typeface="Cambria Math" panose="020405030504060302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28265" y="4365625"/>
            <a:ext cx="5967730" cy="1508760"/>
            <a:chOff x="3028" y="7670"/>
            <a:chExt cx="8904" cy="1942"/>
          </a:xfrm>
        </p:grpSpPr>
        <p:pic>
          <p:nvPicPr>
            <p:cNvPr id="47107" name="Picture 10" descr="addin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3028" y="7670"/>
              <a:ext cx="8035" cy="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7108" name="Picture 12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3684" y="8348"/>
              <a:ext cx="7350" cy="47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7109" name="Picture 14" descr="addin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3684" y="9142"/>
              <a:ext cx="8248" cy="47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日期占位符 5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0" name="页脚占位符 6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971550" y="116840"/>
            <a:ext cx="809625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Degenerate </a:t>
            </a:r>
            <a:r>
              <a:rPr lang="en-US" altLang="zh-CN" sz="4000" i="1" dirty="0"/>
              <a:t>k</a:t>
            </a:r>
            <a:r>
              <a:rPr lang="en-US" altLang="zh-CN" sz="4000" dirty="0"/>
              <a:t>-LiHoReCoCos</a:t>
            </a:r>
            <a:endParaRPr lang="en-US" altLang="zh-CN" sz="4000" dirty="0"/>
          </a:p>
        </p:txBody>
      </p:sp>
      <p:sp>
        <p:nvSpPr>
          <p:cNvPr id="48132" name="Rectangle 3"/>
          <p:cNvSpPr>
            <a:spLocks noGrp="1"/>
          </p:cNvSpPr>
          <p:nvPr>
            <p:ph type="body" sz="half" idx="1"/>
          </p:nvPr>
        </p:nvSpPr>
        <p:spPr>
          <a:xfrm>
            <a:off x="827088" y="155670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Suppose there are </a:t>
            </a:r>
            <a:r>
              <a:rPr lang="en-US" altLang="zh-CN" i="1" dirty="0"/>
              <a:t>t</a:t>
            </a:r>
            <a:r>
              <a:rPr lang="en-US" altLang="zh-CN" dirty="0"/>
              <a:t> roots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r</a:t>
            </a:r>
            <a:r>
              <a:rPr lang="en-US" altLang="zh-CN" i="1" baseline="-25000" dirty="0"/>
              <a:t>t</a:t>
            </a:r>
            <a:r>
              <a:rPr lang="en-US" altLang="zh-CN" dirty="0"/>
              <a:t> with multiplicities </a:t>
            </a:r>
            <a:r>
              <a:rPr lang="en-US" altLang="zh-CN" i="1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t</a:t>
            </a:r>
            <a:r>
              <a:rPr lang="en-US" altLang="zh-CN" dirty="0"/>
              <a:t>.  Then: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/>
              <a:t>	for all </a:t>
            </a:r>
            <a:r>
              <a:rPr lang="en-US" altLang="zh-CN" i="1" dirty="0"/>
              <a:t>n</a:t>
            </a:r>
            <a:r>
              <a:rPr lang="en-US" altLang="zh-CN" dirty="0"/>
              <a:t>≥0, where all the </a:t>
            </a:r>
            <a:r>
              <a:rPr lang="el-GR" altLang="zh-CN" i="1" dirty="0"/>
              <a:t>α</a:t>
            </a:r>
            <a:r>
              <a:rPr lang="en-US" altLang="zh-CN" dirty="0"/>
              <a:t> are constants.</a:t>
            </a:r>
            <a:endParaRPr lang="en-US" altLang="zh-CN" i="1" dirty="0">
              <a:ea typeface="Times New Roman" panose="02020603050405020304" pitchFamily="18" charset="0"/>
            </a:endParaRPr>
          </a:p>
        </p:txBody>
      </p:sp>
      <p:graphicFrame>
        <p:nvGraphicFramePr>
          <p:cNvPr id="481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82888" y="2864803"/>
          <a:ext cx="38100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346200" imgH="482600" progId="Equation.3">
                  <p:embed/>
                </p:oleObj>
              </mc:Choice>
              <mc:Fallback>
                <p:oleObj name="" r:id="rId1" imgW="1346200" imgH="482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2864803"/>
                        <a:ext cx="3810000" cy="1365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4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None/>
            </a:pPr>
            <a:r>
              <a:rPr lang="en-US" altLang="zh-CN" dirty="0"/>
              <a:t>Example 8</a:t>
            </a:r>
            <a:endParaRPr lang="en-US" altLang="zh-CN" dirty="0"/>
          </a:p>
        </p:txBody>
      </p:sp>
      <p:sp>
        <p:nvSpPr>
          <p:cNvPr id="46084" name="Rectangle 3"/>
          <p:cNvSpPr>
            <a:spLocks noGrp="1"/>
          </p:cNvSpPr>
          <p:nvPr>
            <p:ph idx="1"/>
          </p:nvPr>
        </p:nvSpPr>
        <p:spPr>
          <a:xfrm>
            <a:off x="251143" y="1484313"/>
            <a:ext cx="890746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 the solution to the recurrence relation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2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=-3a</a:t>
            </a:r>
            <a:r>
              <a:rPr kumimoji="0" lang="en-US" altLang="zh-CN" sz="32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-3a</a:t>
            </a:r>
            <a:r>
              <a:rPr kumimoji="0" lang="en-US" altLang="zh-CN" sz="32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n-2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</a:t>
            </a:r>
            <a:r>
              <a:rPr kumimoji="0" lang="en-US" altLang="zh-CN" sz="32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n-3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the initial condition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2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2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=-2, and </a:t>
            </a:r>
            <a:r>
              <a:rPr kumimoji="0" lang="en-US" altLang="zh-CN" sz="32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altLang="zh-CN" sz="32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=-1.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r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3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+ 3r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+ 3r + 1 = 0.    r = −1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1,0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(−1)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+ 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n(−1)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+ 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n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(−1)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.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0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1 = 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1,0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 	a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−2 = −α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1,0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− 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− 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 a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−1 = 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1,0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+ 2α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+ 4α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.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1,0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1, 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3, and α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1,2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−2.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 (1 + 3n − 2n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)(−1)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n</a:t>
            </a:r>
            <a:endParaRPr kumimoji="0" lang="en-US" altLang="zh-CN" sz="2800" b="0" i="0" u="none" strike="noStrike" kern="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149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charRg st="149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192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charRg st="192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271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6084">
                                            <p:txEl>
                                              <p:charRg st="271" end="3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charRg st="306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084">
                                            <p:txEl>
                                              <p:charRg st="306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8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Li</a:t>
            </a:r>
            <a:r>
              <a:rPr lang="en-US" altLang="zh-CN" b="1" u="sng" dirty="0"/>
              <a:t>No</a:t>
            </a:r>
            <a:r>
              <a:rPr lang="en-US" altLang="zh-CN" dirty="0"/>
              <a:t>ReCoCos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Linear </a:t>
            </a:r>
            <a:r>
              <a:rPr lang="en-US" altLang="zh-CN" i="1" u="sng" dirty="0"/>
              <a:t>no</a:t>
            </a:r>
            <a:r>
              <a:rPr lang="en-US" altLang="zh-CN" i="1" dirty="0"/>
              <a:t>nhomogeneous</a:t>
            </a:r>
            <a:r>
              <a:rPr lang="en-US" altLang="zh-CN" dirty="0"/>
              <a:t> RRs with constant coefficients may (unlike Li</a:t>
            </a:r>
            <a:r>
              <a:rPr lang="en-US" altLang="zh-CN" b="1" u="sng" dirty="0"/>
              <a:t>Ho</a:t>
            </a:r>
            <a:r>
              <a:rPr lang="en-US" altLang="zh-CN" dirty="0"/>
              <a:t>ReCoCos) contain some terms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that depend </a:t>
            </a:r>
            <a:r>
              <a:rPr lang="en-US" altLang="zh-CN" i="1" dirty="0"/>
              <a:t>only</a:t>
            </a:r>
            <a:r>
              <a:rPr lang="en-US" altLang="zh-CN" dirty="0"/>
              <a:t> on </a:t>
            </a:r>
            <a:r>
              <a:rPr lang="en-US" altLang="zh-CN" i="1" dirty="0"/>
              <a:t>n</a:t>
            </a:r>
            <a:r>
              <a:rPr lang="en-US" altLang="zh-CN" dirty="0"/>
              <a:t> (and </a:t>
            </a:r>
            <a:r>
              <a:rPr lang="en-US" altLang="zh-CN" i="1" dirty="0"/>
              <a:t>not</a:t>
            </a:r>
            <a:r>
              <a:rPr lang="en-US" altLang="zh-CN" dirty="0"/>
              <a:t> on any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’s).  General form: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+ … +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</a:t>
            </a:r>
            <a:r>
              <a:rPr lang="en-US" altLang="zh-CN" i="1" baseline="-25000" dirty="0"/>
              <a:t>k</a:t>
            </a:r>
            <a:r>
              <a:rPr lang="en-US" altLang="zh-CN" dirty="0"/>
              <a:t> +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50181" name="AutoShape 4"/>
          <p:cNvSpPr/>
          <p:nvPr/>
        </p:nvSpPr>
        <p:spPr>
          <a:xfrm rot="-5400000">
            <a:off x="3554095" y="2358390"/>
            <a:ext cx="457200" cy="4038600"/>
          </a:xfrm>
          <a:prstGeom prst="leftBrace">
            <a:avLst>
              <a:gd name="adj1" fmla="val 7348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2" name="Text Box 5"/>
          <p:cNvSpPr txBox="1"/>
          <p:nvPr/>
        </p:nvSpPr>
        <p:spPr>
          <a:xfrm>
            <a:off x="1547495" y="4869180"/>
            <a:ext cx="6224588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associated homogeneous recurrence relation</a:t>
            </a:r>
            <a:b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(associated Li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Ho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ReCoCo).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2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Solutions of LiNoReCoCos</a:t>
            </a:r>
            <a:endParaRPr lang="en-US" altLang="zh-CN" sz="4000" dirty="0"/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useful theorem about LiNoReCoCos: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is any </a:t>
            </a:r>
            <a:r>
              <a:rPr lang="en-US" altLang="zh-CN" i="1" dirty="0"/>
              <a:t>particular</a:t>
            </a:r>
            <a:r>
              <a:rPr lang="en-US" altLang="zh-CN" dirty="0"/>
              <a:t> solution to the LiNoReCoCo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Then </a:t>
            </a:r>
            <a:r>
              <a:rPr lang="en-US" altLang="zh-CN" i="1" dirty="0"/>
              <a:t>all</a:t>
            </a:r>
            <a:r>
              <a:rPr lang="en-US" altLang="zh-CN" dirty="0"/>
              <a:t> its solutions are of the form: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+ 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),</a:t>
            </a:r>
            <a:br>
              <a:rPr lang="en-US" altLang="zh-CN" dirty="0"/>
            </a:br>
            <a:r>
              <a:rPr lang="en-US" altLang="zh-CN" dirty="0"/>
              <a:t>where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is any solution to the associated homogeneous RR</a:t>
            </a:r>
            <a:endParaRPr lang="en-US" altLang="zh-CN" dirty="0"/>
          </a:p>
        </p:txBody>
      </p:sp>
      <p:graphicFrame>
        <p:nvGraphicFramePr>
          <p:cNvPr id="5120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267200" y="2276793"/>
          <a:ext cx="35814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422400" imgH="457200" progId="Equation.3">
                  <p:embed/>
                </p:oleObj>
              </mc:Choice>
              <mc:Fallback>
                <p:oleObj name="" r:id="rId1" imgW="14224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2276793"/>
                        <a:ext cx="3581400" cy="11477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4931728" y="4940935"/>
          <a:ext cx="226218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990600" imgH="457200" progId="Equation.3">
                  <p:embed/>
                </p:oleObj>
              </mc:Choice>
              <mc:Fallback>
                <p:oleObj name="" r:id="rId3" imgW="990600" imgH="457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1728" y="4940935"/>
                        <a:ext cx="2262187" cy="1042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6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10</a:t>
            </a:r>
            <a:endParaRPr lang="en-US" altLang="zh-CN" dirty="0"/>
          </a:p>
        </p:txBody>
      </p:sp>
      <p:sp>
        <p:nvSpPr>
          <p:cNvPr id="5222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Find all solutions to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3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+2</a:t>
            </a:r>
            <a:r>
              <a:rPr lang="en-US" altLang="zh-CN" i="1" dirty="0"/>
              <a:t>n</a:t>
            </a:r>
            <a:r>
              <a:rPr lang="en-US" altLang="zh-CN" dirty="0"/>
              <a:t>.  Which solution has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= 3?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Notice this is a 1-Li</a:t>
            </a:r>
            <a:r>
              <a:rPr lang="en-US" altLang="zh-CN" u="sng" dirty="0"/>
              <a:t>No</a:t>
            </a:r>
            <a:r>
              <a:rPr lang="en-US" altLang="zh-CN" dirty="0"/>
              <a:t>ReCoCo.  Its associated 1-Li</a:t>
            </a:r>
            <a:r>
              <a:rPr lang="en-US" altLang="zh-CN" u="sng" dirty="0"/>
              <a:t>Ho</a:t>
            </a:r>
            <a:r>
              <a:rPr lang="en-US" altLang="zh-CN" dirty="0"/>
              <a:t>ReCoCo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3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, whose solutions are all of the form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l-GR" altLang="zh-CN" i="1" dirty="0"/>
              <a:t>α</a:t>
            </a:r>
            <a:r>
              <a:rPr lang="en-US" altLang="zh-CN" dirty="0"/>
              <a:t>3</a:t>
            </a:r>
            <a:r>
              <a:rPr lang="en-US" altLang="zh-CN" i="1" baseline="30000" dirty="0"/>
              <a:t>n</a:t>
            </a:r>
            <a:r>
              <a:rPr lang="en-US" altLang="zh-CN" dirty="0"/>
              <a:t>.  Thus the solutions to the original problem are all of the form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+ </a:t>
            </a:r>
            <a:r>
              <a:rPr lang="el-GR" altLang="zh-CN" i="1" dirty="0"/>
              <a:t>α</a:t>
            </a:r>
            <a:r>
              <a:rPr lang="en-US" altLang="zh-CN" dirty="0"/>
              <a:t>3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.</a:t>
            </a:r>
            <a:r>
              <a:rPr lang="en-US" altLang="zh-CN" dirty="0"/>
              <a:t>  So, all we need to do is find one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that works.</a:t>
            </a:r>
            <a:endParaRPr lang="el-GR" altLang="zh-CN" i="1" baseline="30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0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Trial Solutions</a:t>
            </a:r>
            <a:endParaRPr lang="en-US" altLang="zh-CN" dirty="0"/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the extra terms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are a degree-</a:t>
            </a:r>
            <a:r>
              <a:rPr lang="en-US" altLang="zh-CN" sz="2800" i="1" dirty="0"/>
              <a:t>t</a:t>
            </a:r>
            <a:r>
              <a:rPr lang="en-US" altLang="zh-CN" sz="2800" dirty="0"/>
              <a:t> polynomial in </a:t>
            </a:r>
            <a:r>
              <a:rPr lang="en-US" altLang="zh-CN" sz="2800" i="1" dirty="0"/>
              <a:t>n</a:t>
            </a:r>
            <a:r>
              <a:rPr lang="en-US" altLang="zh-CN" sz="2800" dirty="0"/>
              <a:t>, you should try a degree-</a:t>
            </a:r>
            <a:r>
              <a:rPr lang="en-US" altLang="zh-CN" sz="2800" i="1" dirty="0"/>
              <a:t>t</a:t>
            </a:r>
            <a:r>
              <a:rPr lang="en-US" altLang="zh-CN" sz="2800" dirty="0"/>
              <a:t> polynomial as the particular solution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This case: 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is linear so try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 = </a:t>
            </a:r>
            <a:r>
              <a:rPr lang="en-US" altLang="zh-CN" sz="2800" i="1" dirty="0"/>
              <a:t>cn</a:t>
            </a:r>
            <a:r>
              <a:rPr lang="en-US" altLang="zh-CN" sz="2800" dirty="0"/>
              <a:t> + </a:t>
            </a:r>
            <a:r>
              <a:rPr lang="en-US" altLang="zh-CN" sz="2800" i="1" dirty="0"/>
              <a:t>d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		</a:t>
            </a:r>
            <a:r>
              <a:rPr lang="en-US" altLang="zh-CN" sz="2800" i="1" dirty="0"/>
              <a:t>cn+d</a:t>
            </a:r>
            <a:r>
              <a:rPr lang="en-US" altLang="zh-CN" sz="2800" dirty="0"/>
              <a:t> = 3(</a:t>
            </a:r>
            <a:r>
              <a:rPr lang="en-US" altLang="zh-CN" sz="2800" i="1" dirty="0"/>
              <a:t>c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−1)+</a:t>
            </a:r>
            <a:r>
              <a:rPr lang="en-US" altLang="zh-CN" sz="2800" i="1" dirty="0"/>
              <a:t>d</a:t>
            </a:r>
            <a:r>
              <a:rPr lang="en-US" altLang="zh-CN" sz="2800" dirty="0"/>
              <a:t>) + 2</a:t>
            </a:r>
            <a:r>
              <a:rPr lang="en-US" altLang="zh-CN" sz="2800" i="1" dirty="0"/>
              <a:t>n		</a:t>
            </a:r>
            <a:r>
              <a:rPr lang="en-US" altLang="zh-CN" sz="2800" dirty="0"/>
              <a:t>(for all 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br>
              <a:rPr lang="en-US" altLang="zh-CN" sz="2800" dirty="0"/>
            </a:br>
            <a:r>
              <a:rPr lang="en-US" altLang="zh-CN" sz="2800" dirty="0"/>
              <a:t>	(−2</a:t>
            </a:r>
            <a:r>
              <a:rPr lang="en-US" altLang="zh-CN" sz="2800" i="1" dirty="0"/>
              <a:t>c</a:t>
            </a:r>
            <a:r>
              <a:rPr lang="en-US" altLang="zh-CN" sz="2800" dirty="0"/>
              <a:t>−2)</a:t>
            </a:r>
            <a:r>
              <a:rPr lang="en-US" altLang="zh-CN" sz="2800" i="1" dirty="0"/>
              <a:t>n</a:t>
            </a:r>
            <a:r>
              <a:rPr lang="en-US" altLang="zh-CN" sz="2800" dirty="0"/>
              <a:t> + (3</a:t>
            </a:r>
            <a:r>
              <a:rPr lang="en-US" altLang="zh-CN" sz="2800" i="1" dirty="0"/>
              <a:t>c</a:t>
            </a:r>
            <a:r>
              <a:rPr lang="en-US" altLang="zh-CN" sz="2800" dirty="0"/>
              <a:t>−2</a:t>
            </a:r>
            <a:r>
              <a:rPr lang="en-US" altLang="zh-CN" sz="2800" i="1" dirty="0"/>
              <a:t>d</a:t>
            </a:r>
            <a:r>
              <a:rPr lang="en-US" altLang="zh-CN" sz="2800" dirty="0"/>
              <a:t>) = 0	  (collect terms)	</a:t>
            </a:r>
            <a:br>
              <a:rPr lang="en-US" altLang="zh-CN" sz="2800" dirty="0"/>
            </a:br>
            <a:r>
              <a:rPr lang="en-US" altLang="zh-CN" sz="2800" dirty="0"/>
              <a:t>	So </a:t>
            </a:r>
            <a:r>
              <a:rPr lang="en-US" altLang="zh-CN" sz="2800" i="1" dirty="0"/>
              <a:t>c</a:t>
            </a:r>
            <a:r>
              <a:rPr lang="en-US" altLang="zh-CN" sz="2800" dirty="0"/>
              <a:t> = −1 and </a:t>
            </a:r>
            <a:r>
              <a:rPr lang="en-US" altLang="zh-CN" sz="2800" i="1" dirty="0"/>
              <a:t>d</a:t>
            </a:r>
            <a:r>
              <a:rPr lang="en-US" altLang="zh-CN" sz="2800" dirty="0"/>
              <a:t> = −3/2.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		So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 = −</a:t>
            </a:r>
            <a:r>
              <a:rPr lang="en-US" altLang="zh-CN" sz="2800" i="1" dirty="0"/>
              <a:t>n</a:t>
            </a:r>
            <a:r>
              <a:rPr lang="en-US" altLang="zh-CN" sz="2800" dirty="0"/>
              <a:t> − 3/2   is a solution.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Check: 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baseline="-25000" dirty="0"/>
              <a:t>≥1</a:t>
            </a:r>
            <a:r>
              <a:rPr lang="en-US" altLang="zh-CN" sz="2800" dirty="0"/>
              <a:t> = {−5/2, −7/2, −9/2, … }</a:t>
            </a:r>
            <a:endParaRPr lang="en-US" altLang="zh-CN" sz="28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8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>
          <a:xfrm>
            <a:off x="822960" y="0"/>
            <a:ext cx="8263890" cy="118681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Finding a Desired Solution</a:t>
            </a:r>
            <a:endParaRPr lang="en-US" altLang="zh-CN" sz="4000" dirty="0"/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From the previous, we know that all general solutions to our example are of the form: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−</a:t>
            </a:r>
            <a:r>
              <a:rPr lang="en-US" altLang="zh-CN" i="1" dirty="0"/>
              <a:t>n</a:t>
            </a:r>
            <a:r>
              <a:rPr lang="en-US" altLang="zh-CN" dirty="0"/>
              <a:t> − 3/2 + </a:t>
            </a:r>
            <a:r>
              <a:rPr lang="el-GR" altLang="zh-CN" i="1" dirty="0"/>
              <a:t>α</a:t>
            </a:r>
            <a:r>
              <a:rPr lang="en-US" altLang="zh-CN" dirty="0"/>
              <a:t>3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.</a:t>
            </a:r>
            <a:endParaRPr lang="en-US" altLang="zh-CN" i="1" dirty="0"/>
          </a:p>
          <a:p>
            <a:pPr eaLnBrk="1" hangingPunct="1">
              <a:buNone/>
            </a:pPr>
            <a:r>
              <a:rPr lang="en-US" altLang="zh-CN" i="1" dirty="0"/>
              <a:t>	</a:t>
            </a:r>
            <a:r>
              <a:rPr lang="en-US" altLang="zh-CN" dirty="0"/>
              <a:t>Solve this for </a:t>
            </a:r>
            <a:r>
              <a:rPr lang="el-GR" altLang="zh-CN" i="1" dirty="0"/>
              <a:t>α</a:t>
            </a:r>
            <a:r>
              <a:rPr lang="en-US" altLang="zh-CN" dirty="0"/>
              <a:t> for the given case,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 = 3: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3 = −1 − 3/2 + </a:t>
            </a:r>
            <a:r>
              <a:rPr lang="el-GR" altLang="zh-CN" i="1" dirty="0"/>
              <a:t>α</a:t>
            </a:r>
            <a:r>
              <a:rPr lang="en-US" altLang="zh-CN" dirty="0"/>
              <a:t>3</a:t>
            </a:r>
            <a:r>
              <a:rPr lang="en-US" altLang="zh-CN" baseline="30000" dirty="0"/>
              <a:t>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r>
              <a:rPr lang="el-GR" altLang="zh-CN" i="1" dirty="0"/>
              <a:t>α</a:t>
            </a:r>
            <a:r>
              <a:rPr lang="en-US" altLang="zh-CN" dirty="0"/>
              <a:t> = 11/6</a:t>
            </a:r>
            <a:endParaRPr lang="en-US" altLang="zh-CN" dirty="0"/>
          </a:p>
          <a:p>
            <a:pPr eaLnBrk="1" hangingPunct="1"/>
            <a:r>
              <a:rPr lang="en-US" altLang="zh-CN" dirty="0"/>
              <a:t>The answer is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−</a:t>
            </a:r>
            <a:r>
              <a:rPr lang="en-US" altLang="zh-CN" i="1" dirty="0"/>
              <a:t>n</a:t>
            </a:r>
            <a:r>
              <a:rPr lang="en-US" altLang="zh-CN" dirty="0"/>
              <a:t> − 3/2 + (11/6)3</a:t>
            </a:r>
            <a:r>
              <a:rPr lang="en-US" altLang="zh-CN" i="1" baseline="30000" dirty="0"/>
              <a:t>n</a:t>
            </a:r>
            <a:endParaRPr lang="el-GR" altLang="zh-CN" i="1" baseline="30000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2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5632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§8.2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  10, 42,46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2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en-US" altLang="zh-CN" sz="4800" dirty="0">
                <a:latin typeface="Times New Roman" panose="02020603050405020304" pitchFamily="18" charset="0"/>
              </a:rPr>
              <a:t>Remember</a:t>
            </a:r>
            <a:endParaRPr lang="en-US" altLang="zh-CN" sz="4800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To define a sequence recursively, a recursive formula must be accompanied by information about the beginning of the sequence. </a:t>
            </a:r>
            <a:endParaRPr lang="en-US" altLang="zh-CN" dirty="0"/>
          </a:p>
          <a:p>
            <a:pPr eaLnBrk="1" hangingPunct="1"/>
            <a:r>
              <a:rPr lang="en-US" altLang="zh-CN" dirty="0"/>
              <a:t>This information is called the </a:t>
            </a:r>
            <a:r>
              <a:rPr lang="en-US" altLang="zh-CN" dirty="0">
                <a:solidFill>
                  <a:schemeClr val="hlink"/>
                </a:solidFill>
              </a:rPr>
              <a:t>initial condition</a:t>
            </a:r>
            <a:r>
              <a:rPr lang="en-US" altLang="zh-CN" dirty="0"/>
              <a:t> (</a:t>
            </a:r>
            <a:r>
              <a:rPr lang="zh-CN" altLang="en-US" dirty="0"/>
              <a:t>初始条件）</a:t>
            </a:r>
            <a:r>
              <a:rPr lang="en-US" altLang="zh-CN" dirty="0"/>
              <a:t>or</a:t>
            </a:r>
            <a:r>
              <a:rPr lang="en-US" altLang="zh-CN" dirty="0">
                <a:solidFill>
                  <a:schemeClr val="hlink"/>
                </a:solidFill>
              </a:rPr>
              <a:t> conditions</a:t>
            </a:r>
            <a:r>
              <a:rPr lang="en-US" altLang="zh-CN" dirty="0"/>
              <a:t> for the sequence.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2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6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867410" y="0"/>
            <a:ext cx="8312150" cy="118681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§8.1: Recurrence Relations</a:t>
            </a:r>
            <a:endParaRPr lang="en-US" altLang="zh-CN" sz="4000" dirty="0">
              <a:ea typeface="Times New Roman" panose="02020603050405020304" pitchFamily="18" charset="0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509270" y="1360805"/>
            <a:ext cx="8576310" cy="489839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</a:t>
            </a:r>
            <a:r>
              <a:rPr lang="en-US" altLang="zh-CN" i="1" dirty="0"/>
              <a:t>recurrence relation</a:t>
            </a:r>
            <a:r>
              <a:rPr lang="en-US" altLang="zh-CN" dirty="0"/>
              <a:t> (R.R., or just </a:t>
            </a:r>
            <a:r>
              <a:rPr lang="en-US" altLang="zh-CN" i="1" dirty="0"/>
              <a:t>recurrence</a:t>
            </a:r>
            <a:r>
              <a:rPr lang="en-US" altLang="zh-CN" dirty="0"/>
              <a:t>) for a sequence {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 is an equation that expresses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in terms of one or more previous elements </a:t>
            </a:r>
            <a:br>
              <a:rPr lang="en-US" altLang="zh-CN" dirty="0"/>
            </a:br>
            <a:r>
              <a:rPr lang="en-US" altLang="zh-CN" i="1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of the sequence, for all </a:t>
            </a:r>
            <a:r>
              <a:rPr lang="en-US" altLang="zh-CN" i="1" dirty="0"/>
              <a:t>n</a:t>
            </a:r>
            <a:r>
              <a:rPr lang="en-US" altLang="zh-CN" dirty="0"/>
              <a:t>≥</a:t>
            </a:r>
            <a:r>
              <a:rPr lang="en-US" altLang="zh-CN" i="1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 recursive definition, without the base cases.</a:t>
            </a:r>
            <a:endParaRPr lang="en-US" altLang="zh-CN" dirty="0"/>
          </a:p>
          <a:p>
            <a:pPr eaLnBrk="1" hangingPunct="1"/>
            <a:r>
              <a:rPr lang="en-US" altLang="zh-CN" dirty="0"/>
              <a:t>A particular sequence (described non-recursively) is said to </a:t>
            </a:r>
            <a:r>
              <a:rPr lang="en-US" altLang="zh-CN" i="1" dirty="0"/>
              <a:t>solve</a:t>
            </a:r>
            <a:r>
              <a:rPr lang="en-US" altLang="zh-CN" dirty="0"/>
              <a:t> the given recurrence relation if it is consistent with the definition of the recurrence.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 given recurrence relation may have many solutions.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0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836295" y="0"/>
            <a:ext cx="8322310" cy="118681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Recurrence Relation Example</a:t>
            </a:r>
            <a:endParaRPr lang="en-US" altLang="zh-CN" sz="3600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Consider the recurrence relation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2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−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−2</a:t>
            </a:r>
            <a:r>
              <a:rPr lang="en-US" altLang="zh-CN" dirty="0"/>
              <a:t>  (</a:t>
            </a:r>
            <a:r>
              <a:rPr lang="en-US" altLang="zh-CN" i="1" dirty="0"/>
              <a:t>n</a:t>
            </a:r>
            <a:r>
              <a:rPr lang="en-US" altLang="zh-CN" dirty="0"/>
              <a:t>≥2).</a:t>
            </a:r>
            <a:endParaRPr lang="en-US" altLang="zh-CN" dirty="0"/>
          </a:p>
          <a:p>
            <a:pPr eaLnBrk="1" hangingPunct="1"/>
            <a:r>
              <a:rPr lang="en-US" altLang="zh-CN" dirty="0"/>
              <a:t>Which of the following are solutions?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3</a:t>
            </a:r>
            <a:r>
              <a:rPr lang="en-US" altLang="zh-CN" i="1" dirty="0"/>
              <a:t>n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2</a:t>
            </a:r>
            <a:r>
              <a:rPr lang="en-US" altLang="zh-CN" i="1" baseline="30000" dirty="0"/>
              <a:t>n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= 5</a:t>
            </a:r>
            <a:endParaRPr lang="en-US" altLang="zh-CN" dirty="0"/>
          </a:p>
          <a:p>
            <a:pPr eaLnBrk="1" hangingPunct="1"/>
            <a:endParaRPr lang="en-US" altLang="zh-CN" dirty="0">
              <a:ea typeface="Times New Roman" panose="02020603050405020304" pitchFamily="18" charset="0"/>
            </a:endParaRPr>
          </a:p>
        </p:txBody>
      </p:sp>
      <p:sp>
        <p:nvSpPr>
          <p:cNvPr id="13316" name="Text Box 4"/>
          <p:cNvSpPr txBox="1"/>
          <p:nvPr/>
        </p:nvSpPr>
        <p:spPr>
          <a:xfrm>
            <a:off x="3708400" y="3140393"/>
            <a:ext cx="658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Text Box 5"/>
          <p:cNvSpPr txBox="1"/>
          <p:nvPr/>
        </p:nvSpPr>
        <p:spPr>
          <a:xfrm>
            <a:off x="3780155" y="4148773"/>
            <a:ext cx="658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Yes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Text Box 6"/>
          <p:cNvSpPr txBox="1"/>
          <p:nvPr/>
        </p:nvSpPr>
        <p:spPr>
          <a:xfrm>
            <a:off x="3810000" y="3644900"/>
            <a:ext cx="557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No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133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4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Applications</a:t>
            </a:r>
            <a:endParaRPr lang="en-US" altLang="zh-CN" dirty="0"/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Recurrence relation for growth of a bank account with </a:t>
            </a:r>
            <a:r>
              <a:rPr lang="en-US" altLang="zh-CN" i="1" dirty="0"/>
              <a:t>P</a:t>
            </a:r>
            <a:r>
              <a:rPr lang="en-US" altLang="zh-CN" dirty="0"/>
              <a:t>% interest per given period: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+ (</a:t>
            </a:r>
            <a:r>
              <a:rPr lang="en-US" altLang="zh-CN" i="1" dirty="0"/>
              <a:t>P</a:t>
            </a:r>
            <a:r>
              <a:rPr lang="en-US" altLang="zh-CN" dirty="0"/>
              <a:t>/100)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endParaRPr lang="en-US" altLang="zh-CN" dirty="0"/>
          </a:p>
          <a:p>
            <a:pPr eaLnBrk="1" hangingPunct="1"/>
            <a:r>
              <a:rPr lang="en-US" altLang="zh-CN" dirty="0"/>
              <a:t>Growth of a population in which each organism yields 1 new one every period starting 2 periods after its birth.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+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−2</a:t>
            </a:r>
            <a:r>
              <a:rPr lang="en-US" altLang="zh-CN" dirty="0"/>
              <a:t>   (Fibonacci relation)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899160" y="116840"/>
            <a:ext cx="8143875" cy="118681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Solving Compound Interest RR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dirty="0"/>
              <a:t> =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 + (</a:t>
            </a:r>
            <a:r>
              <a:rPr lang="en-US" altLang="zh-CN" i="1" dirty="0"/>
              <a:t>P</a:t>
            </a:r>
            <a:r>
              <a:rPr lang="en-US" altLang="zh-CN" dirty="0"/>
              <a:t>/100)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= (1 + </a:t>
            </a:r>
            <a:r>
              <a:rPr lang="en-US" altLang="zh-CN" i="1" dirty="0"/>
              <a:t>P</a:t>
            </a:r>
            <a:r>
              <a:rPr lang="en-US" altLang="zh-CN" dirty="0"/>
              <a:t>/100)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=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−1</a:t>
            </a:r>
            <a:r>
              <a:rPr lang="en-US" altLang="zh-CN" dirty="0"/>
              <a:t>		(let </a:t>
            </a:r>
            <a:r>
              <a:rPr lang="en-US" altLang="zh-CN" i="1" dirty="0"/>
              <a:t>r</a:t>
            </a:r>
            <a:r>
              <a:rPr lang="en-US" altLang="zh-CN" dirty="0"/>
              <a:t> = 1 + </a:t>
            </a:r>
            <a:r>
              <a:rPr lang="en-US" altLang="zh-CN" i="1" dirty="0"/>
              <a:t>P</a:t>
            </a:r>
            <a:r>
              <a:rPr lang="en-US" altLang="zh-CN" dirty="0"/>
              <a:t>/100)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= </a:t>
            </a:r>
            <a:r>
              <a:rPr lang="en-US" altLang="zh-CN" i="1" dirty="0"/>
              <a:t>r</a:t>
            </a:r>
            <a:r>
              <a:rPr lang="en-US" altLang="zh-CN" dirty="0"/>
              <a:t> (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−2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= </a:t>
            </a:r>
            <a:r>
              <a:rPr lang="en-US" altLang="zh-CN" i="1" dirty="0"/>
              <a:t>r</a:t>
            </a:r>
            <a:r>
              <a:rPr lang="en-US" altLang="zh-CN" dirty="0"/>
              <a:t>·</a:t>
            </a:r>
            <a:r>
              <a:rPr lang="en-US" altLang="zh-CN" i="1" dirty="0"/>
              <a:t>r</a:t>
            </a:r>
            <a:r>
              <a:rPr lang="en-US" altLang="zh-CN" dirty="0"/>
              <a:t>·(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−3</a:t>
            </a:r>
            <a:r>
              <a:rPr lang="en-US" altLang="zh-CN" dirty="0"/>
              <a:t>)	…and so on to…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=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baseline="-25000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14339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LATEXADDIN" val="\documentclass{article}&#10;\usepackage{amsmath}&#10;\pagestyle{empty}&#10;\begin{document}&#10;&#10;$$C_n = C_0C_{n -1} + C_1C_{n-2} + \cdots + C_{n-2}C_1 + C_{n-1}C_{0}$$&#10;&#10;&#10;\end{document}"/>
  <p:tag name="IGUANATEXSIZE" val="15"/>
  <p:tag name="KSO_WM_BEAUTIFY_FLAG" val=""/>
</p:tagLst>
</file>

<file path=ppt/tags/tag1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3.xml><?xml version="1.0" encoding="utf-8"?>
<p:tagLst xmlns:p="http://schemas.openxmlformats.org/presentationml/2006/main">
  <p:tag name="RAINPROBLEM" val="ProblemSubmit"/>
  <p:tag name="RAINPROBLEMTYPE" val="MultipleChoiceMA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" val="ProblemSetting"/>
  <p:tag name="RAINPROBLEMTYPE" val="MultipleChoiceMA"/>
</p:tagLst>
</file>

<file path=ppt/tags/tag19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2.xml><?xml version="1.0" encoding="utf-8"?>
<p:tagLst xmlns:p="http://schemas.openxmlformats.org/presentationml/2006/main">
  <p:tag name="LATEXADDIN" val="\documentclass{article}&#10;\usepackage{amsmath}&#10;\pagestyle{empty}&#10;\begin{document}&#10;&#10;$$ = \sum_{k = 0}^{n-1} C_k C_{n-k -1}$$&#10;&#10;&#10;\end{document}"/>
  <p:tag name="IGUANATEXSIZE" val="15"/>
  <p:tag name="KSO_WM_BEAUTIFY_FLAG" val=""/>
</p:tagLst>
</file>

<file path=ppt/tags/tag20.xml><?xml version="1.0" encoding="utf-8"?>
<p:tagLst xmlns:p="http://schemas.openxmlformats.org/presentationml/2006/main">
  <p:tag name="LATEXADDIN" val="\documentclass{article}&#10;\usepackage{amsmath}&#10;\pagestyle{empty}&#10;\begin{document}&#10;&#10;&#10;$a_n = (\alpha_{1,0}+ \alpha_{1,1}n + \cdots + \alpha_{1,m_{1}- 1}n^{m_{1}-1})r_{1}^{n}$&#10;&#10;\end{document}"/>
  <p:tag name="IGUANATEXSIZE" val="21"/>
</p:tagLst>
</file>

<file path=ppt/tags/tag21.xml><?xml version="1.0" encoding="utf-8"?>
<p:tagLst xmlns:p="http://schemas.openxmlformats.org/presentationml/2006/main">
  <p:tag name="LATEXADDIN" val="\documentclass{article}&#10;\usepackage{amsmath}&#10;\pagestyle{empty}&#10;\begin{document}&#10;&#10;&#10;$ + (\alpha_{2,0}+ \alpha_{2,1}n + \cdots + \alpha_{2,{m_{2}- 1}}n^{m_{2}-1})r_{2}^{n}$&#10;&#10;\end{document}"/>
  <p:tag name="IGUANATEXSIZE" val="21"/>
</p:tagLst>
</file>

<file path=ppt/tags/tag22.xml><?xml version="1.0" encoding="utf-8"?>
<p:tagLst xmlns:p="http://schemas.openxmlformats.org/presentationml/2006/main">
  <p:tag name="LATEXADDIN" val="\documentclass{article}&#10;\usepackage{amsmath}&#10;\pagestyle{empty}&#10;\begin{document}&#10;&#10;&#10;$ +\cdots +  (\alpha_{t,0}+ \alpha_{t,1}n + \cdots + \alpha_{t,m_{t}- 1}n^{m_{t}-1})r_{t}^{n}$&#10;&#10;\end{document}"/>
  <p:tag name="IGUANATEXSIZE" val="21"/>
</p:tagLst>
</file>

<file path=ppt/tags/tag23.xml><?xml version="1.0" encoding="utf-8"?>
<p:tagLst xmlns:p="http://schemas.openxmlformats.org/presentationml/2006/main">
  <p:tag name="COMMONDATA" val="eyJoZGlkIjoiYjZhMmY1NGQwZjE0MWY4MTkzZjM4YzBiNDA1ZmM3ZDEifQ=="/>
  <p:tag name="KSO_WPP_MARK_KEY" val="8c0efe06-60e3-4d31-bba0-92ffbfb702a9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2003 - 5.1 - Functions</Template>
  <TotalTime>0</TotalTime>
  <Words>14263</Words>
  <Application>WPS 演示</Application>
  <PresentationFormat>全屏显示(4:3)</PresentationFormat>
  <Paragraphs>581</Paragraphs>
  <Slides>49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49</vt:i4>
      </vt:variant>
    </vt:vector>
  </HeadingPairs>
  <TitlesOfParts>
    <vt:vector size="87" baseType="lpstr">
      <vt:lpstr>Arial</vt:lpstr>
      <vt:lpstr>宋体</vt:lpstr>
      <vt:lpstr>Wingdings</vt:lpstr>
      <vt:lpstr>Tahoma</vt:lpstr>
      <vt:lpstr>Copperplate Gothic Light</vt:lpstr>
      <vt:lpstr>Times New Roman</vt:lpstr>
      <vt:lpstr>Arial Narrow</vt:lpstr>
      <vt:lpstr>Copperplate Gothic Bold</vt:lpstr>
      <vt:lpstr>Cambria Math</vt:lpstr>
      <vt:lpstr>+mn-ea</vt:lpstr>
      <vt:lpstr>Segoe Print</vt:lpstr>
      <vt:lpstr>微软雅黑</vt:lpstr>
      <vt:lpstr>Symbol</vt:lpstr>
      <vt:lpstr>Angsana New</vt:lpstr>
      <vt:lpstr>MingLiU-ExtB</vt:lpstr>
      <vt:lpstr>等线</vt:lpstr>
      <vt:lpstr>Arial Unicode MS</vt:lpstr>
      <vt:lpstr>Cambria Math</vt:lpstr>
      <vt:lpstr>1_Blends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yangjuan</dc:creator>
  <cp:lastModifiedBy>杨娟</cp:lastModifiedBy>
  <cp:revision>38</cp:revision>
  <dcterms:created xsi:type="dcterms:W3CDTF">2007-04-05T06:08:35Z</dcterms:created>
  <dcterms:modified xsi:type="dcterms:W3CDTF">2023-11-14T12:07:44Z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96647D08106A47AF88F7682D3611098F_12</vt:lpwstr>
  </property>
</Properties>
</file>