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1"/>
  </p:notesMasterIdLst>
  <p:handoutMasterIdLst>
    <p:handoutMasterId r:id="rId34"/>
  </p:handoutMasterIdLst>
  <p:sldIdLst>
    <p:sldId id="294" r:id="rId4"/>
    <p:sldId id="295" r:id="rId5"/>
    <p:sldId id="296" r:id="rId6"/>
    <p:sldId id="297" r:id="rId7"/>
    <p:sldId id="298" r:id="rId8"/>
    <p:sldId id="342" r:id="rId9"/>
    <p:sldId id="344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13" r:id="rId19"/>
    <p:sldId id="314" r:id="rId20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41" r:id="rId33"/>
  </p:sldIdLst>
  <p:sldSz cx="9144000" cy="6858000" type="screen4x3"/>
  <p:notesSz cx="6858000" cy="9144000"/>
  <p:custDataLst>
    <p:tags r:id="rId3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4"/>
  </p:normalViewPr>
  <p:slideViewPr>
    <p:cSldViewPr showGuides="1">
      <p:cViewPr varScale="1">
        <p:scale>
          <a:sx n="90" d="100"/>
          <a:sy n="90" d="100"/>
        </p:scale>
        <p:origin x="825" y="27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8" Type="http://schemas.openxmlformats.org/officeDocument/2006/relationships/tags" Target="tags/tag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2D3112-C670-49B2-908C-0451AF36E139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C8CA20-370D-4178-9FD4-546192BC281F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FB3FAD-1A67-43B6-93F4-0A45305DAD5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tta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33400"/>
            <a:ext cx="5905500" cy="5905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075" name="Group 3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076" name="Group 4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079" name="Group 7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4419600" y="4114800"/>
            <a:ext cx="4724400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Copperplate Gothic Light" panose="020E0507020206020404" pitchFamily="34" charset="0"/>
                <a:ea typeface="宋体" panose="02010600030101010101" pitchFamily="2" charset="-122"/>
                <a:cs typeface="+mn-cs"/>
              </a:rPr>
              <a:t>Yang Juan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yangjuan@bupt.edu.cn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opperplate Gothic Light" panose="020E0507020206020404" pitchFamily="34" charset="0"/>
                <a:ea typeface="宋体" panose="02010600030101010101" pitchFamily="2" charset="-122"/>
                <a:cs typeface="+mn-cs"/>
              </a:rPr>
              <a:t>School of Computer Science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opperplate Gothic Light" panose="020E0507020206020404" pitchFamily="34" charset="0"/>
                <a:ea typeface="宋体" panose="02010600030101010101" pitchFamily="2" charset="-122"/>
                <a:cs typeface="+mn-cs"/>
              </a:rPr>
              <a:t>Beijing University of Posts &amp; Telecommunications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>
                <a:latin typeface="Copperplate Gothic Bold" panose="020E0705020206020404" pitchFamily="34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31640" y="3933056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7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 i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E7D92D-2975-4AA5-AEB4-D87D82A2A1F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kumimoji="0" sz="1400" b="0" i="0" dirty="0" smtClean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 i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F9676D-0B7B-4B26-BA32-2DF156E74C9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DCF75C-7961-4145-8B35-B31A57596609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E65896-F417-4326-879B-765FD17A953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DCF75C-7961-4145-8B35-B31A57596609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E65896-F417-4326-879B-765FD17A953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99FB44-7B3D-416F-8331-D6B42F69EF1C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988A43-5244-4279-9AEB-E3322FCB4E09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99FB44-7B3D-416F-8331-D6B42F69EF1C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988A43-5244-4279-9AEB-E3322FCB4E09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99FB44-7B3D-416F-8331-D6B42F69EF1C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988A43-5244-4279-9AEB-E3322FCB4E09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99FB44-7B3D-416F-8331-D6B42F69EF1C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988A43-5244-4279-9AEB-E3322FCB4E09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99FB44-7B3D-416F-8331-D6B42F69EF1C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988A43-5244-4279-9AEB-E3322FCB4E09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99FB44-7B3D-416F-8331-D6B42F69EF1C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988A43-5244-4279-9AEB-E3322FCB4E09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99FB44-7B3D-416F-8331-D6B42F69EF1C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988A43-5244-4279-9AEB-E3322FCB4E09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99FB44-7B3D-416F-8331-D6B42F69EF1C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988A43-5244-4279-9AEB-E3322FCB4E09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DCF75C-7961-4145-8B35-B31A57596609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E65896-F417-4326-879B-765FD17A953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99FB44-7B3D-416F-8331-D6B42F69EF1C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988A43-5244-4279-9AEB-E3322FCB4E09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99FB44-7B3D-416F-8331-D6B42F69EF1C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988A43-5244-4279-9AEB-E3322FCB4E09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99FB44-7B3D-416F-8331-D6B42F69EF1C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988A43-5244-4279-9AEB-E3322FCB4E09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DCF75C-7961-4145-8B35-B31A57596609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E65896-F417-4326-879B-765FD17A953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DCF75C-7961-4145-8B35-B31A57596609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E65896-F417-4326-879B-765FD17A953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DCF75C-7961-4145-8B35-B31A57596609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E65896-F417-4326-879B-765FD17A953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DCF75C-7961-4145-8B35-B31A57596609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E65896-F417-4326-879B-765FD17A953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DCF75C-7961-4145-8B35-B31A57596609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E65896-F417-4326-879B-765FD17A953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DCF75C-7961-4145-8B35-B31A57596609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E65896-F417-4326-879B-765FD17A953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DCF75C-7961-4145-8B35-B31A57596609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E65896-F417-4326-879B-765FD17A953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tach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2600" y="533400"/>
            <a:ext cx="5905500" cy="590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0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DCF75C-7961-4145-8B35-B31A57596609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417513" y="52451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800100" y="52451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541338" y="94678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ltGray">
          <a:xfrm>
            <a:off x="911225" y="94678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ltGray">
          <a:xfrm>
            <a:off x="127000" y="87376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gray">
          <a:xfrm>
            <a:off x="762000" y="41656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gray">
          <a:xfrm>
            <a:off x="442913" y="120713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5" name="Rectangle 11"/>
          <p:cNvSpPr>
            <a:spLocks noGrp="1"/>
          </p:cNvSpPr>
          <p:nvPr>
            <p:ph type="title"/>
          </p:nvPr>
        </p:nvSpPr>
        <p:spPr>
          <a:xfrm>
            <a:off x="792163" y="4349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6" name="Rectangle 12"/>
          <p:cNvSpPr>
            <a:spLocks noGrp="1"/>
          </p:cNvSpPr>
          <p:nvPr>
            <p:ph type="body"/>
          </p:nvPr>
        </p:nvSpPr>
        <p:spPr>
          <a:xfrm>
            <a:off x="762000" y="1300480"/>
            <a:ext cx="8331835" cy="496697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0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E65896-F417-4326-879B-765FD17A953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10000"/>
              </a:lnSpc>
              <a:defRPr sz="1200" b="1" i="1" dirty="0" smtClean="0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99FB44-7B3D-416F-8331-D6B42F69EF1C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988A43-5244-4279-9AEB-E3322FCB4E09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/>
          </p:cNvSpPr>
          <p:nvPr>
            <p:ph type="title"/>
          </p:nvPr>
        </p:nvSpPr>
        <p:spPr>
          <a:xfrm>
            <a:off x="847725" y="44450"/>
            <a:ext cx="8246745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000" dirty="0"/>
              <a:t>§8.3: Divide &amp; Conquer R.R.s</a:t>
            </a:r>
            <a:endParaRPr lang="en-US" altLang="zh-CN" sz="4000" dirty="0"/>
          </a:p>
        </p:txBody>
      </p:sp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xfrm>
            <a:off x="759787" y="1218714"/>
            <a:ext cx="7772400" cy="4114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/>
              <a:t>Main points so far:</a:t>
            </a:r>
            <a:endParaRPr lang="en-US" altLang="zh-CN" dirty="0"/>
          </a:p>
          <a:p>
            <a:pPr eaLnBrk="1" hangingPunct="1"/>
            <a:r>
              <a:rPr lang="en-US" altLang="zh-CN" dirty="0"/>
              <a:t>Many types of problems are solvable by reducing a problem of size </a:t>
            </a:r>
            <a:r>
              <a:rPr lang="en-US" altLang="zh-CN" i="1" dirty="0"/>
              <a:t>n</a:t>
            </a:r>
            <a:r>
              <a:rPr lang="en-US" altLang="zh-CN" dirty="0"/>
              <a:t> into some number </a:t>
            </a:r>
            <a:r>
              <a:rPr lang="en-US" altLang="zh-CN" i="1" dirty="0"/>
              <a:t>a</a:t>
            </a:r>
            <a:r>
              <a:rPr lang="en-US" altLang="zh-CN" dirty="0"/>
              <a:t> of independent subproblems, each of size </a:t>
            </a:r>
            <a:r>
              <a:rPr lang="en-US" altLang="zh-CN" dirty="0">
                <a:sym typeface="Symbol" panose="05050102010706020507" pitchFamily="18" charset="2"/>
              </a:rPr>
              <a:t>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/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, where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1 and 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&gt;1.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The time complexity to solve such problems is given by a recurrence relation: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= </a:t>
            </a:r>
            <a:r>
              <a:rPr lang="en-US" altLang="zh-CN" i="1" dirty="0"/>
              <a:t>a</a:t>
            </a:r>
            <a:r>
              <a:rPr lang="en-US" altLang="zh-CN" dirty="0"/>
              <a:t>·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</a:t>
            </a:r>
            <a:r>
              <a:rPr lang="en-US" altLang="zh-CN" i="1" dirty="0"/>
              <a:t>n</a:t>
            </a:r>
            <a:r>
              <a:rPr lang="en-US" altLang="zh-CN" dirty="0"/>
              <a:t>/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</a:t>
            </a:r>
            <a:r>
              <a:rPr lang="en-US" altLang="zh-CN" dirty="0"/>
              <a:t>) + 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6147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4338955" y="4925695"/>
            <a:ext cx="4568825" cy="885825"/>
            <a:chOff x="2688" y="3600"/>
            <a:chExt cx="2878" cy="558"/>
          </a:xfrm>
        </p:grpSpPr>
        <p:sp>
          <p:nvSpPr>
            <p:cNvPr id="6149" name="Oval 5"/>
            <p:cNvSpPr/>
            <p:nvPr/>
          </p:nvSpPr>
          <p:spPr>
            <a:xfrm>
              <a:off x="2688" y="3600"/>
              <a:ext cx="480" cy="384"/>
            </a:xfrm>
            <a:prstGeom prst="ellipse">
              <a:avLst/>
            </a:prstGeom>
            <a:noFill/>
            <a:ln w="635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eaLnBrk="0" hangingPunct="0">
                <a:buSzTx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0" name="AutoShape 6"/>
            <p:cNvSpPr/>
            <p:nvPr/>
          </p:nvSpPr>
          <p:spPr>
            <a:xfrm>
              <a:off x="3648" y="3600"/>
              <a:ext cx="1918" cy="558"/>
            </a:xfrm>
            <a:prstGeom prst="borderCallout1">
              <a:avLst>
                <a:gd name="adj1" fmla="val 12903"/>
                <a:gd name="adj2" fmla="val -2505"/>
                <a:gd name="adj3" fmla="val 35306"/>
                <a:gd name="adj4" fmla="val -24819"/>
              </a:avLst>
            </a:prstGeom>
            <a:solidFill>
              <a:schemeClr val="bg1"/>
            </a:solidFill>
            <a:ln w="635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SzTx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Time to break problem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>
                <a:buSzTx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up into subproblems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452755" y="4849495"/>
            <a:ext cx="3733800" cy="1219200"/>
            <a:chOff x="240" y="3552"/>
            <a:chExt cx="2352" cy="768"/>
          </a:xfrm>
        </p:grpSpPr>
        <p:sp>
          <p:nvSpPr>
            <p:cNvPr id="6152" name="Oval 8"/>
            <p:cNvSpPr/>
            <p:nvPr/>
          </p:nvSpPr>
          <p:spPr>
            <a:xfrm>
              <a:off x="1728" y="3552"/>
              <a:ext cx="864" cy="432"/>
            </a:xfrm>
            <a:prstGeom prst="ellipse">
              <a:avLst/>
            </a:prstGeom>
            <a:noFill/>
            <a:ln w="635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eaLnBrk="0" hangingPunct="0">
                <a:buSzTx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3" name="AutoShape 9"/>
            <p:cNvSpPr/>
            <p:nvPr/>
          </p:nvSpPr>
          <p:spPr>
            <a:xfrm>
              <a:off x="240" y="3992"/>
              <a:ext cx="2185" cy="328"/>
            </a:xfrm>
            <a:prstGeom prst="borderCallout1">
              <a:avLst>
                <a:gd name="adj1" fmla="val 21949"/>
                <a:gd name="adj2" fmla="val 102199"/>
                <a:gd name="adj3" fmla="val -24694"/>
                <a:gd name="adj4" fmla="val 103708"/>
              </a:avLst>
            </a:prstGeom>
            <a:solidFill>
              <a:schemeClr val="bg1"/>
            </a:solidFill>
            <a:ln w="635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SzTx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Time for each subproblem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54" name="页脚占位符 3"/>
          <p:cNvSpPr>
            <a:spLocks noGrp="1"/>
          </p:cNvSpPr>
          <p:nvPr>
            <p:ph type="ftr" sz="quarter" idx="12"/>
          </p:nvPr>
        </p:nvSpPr>
        <p:spPr>
          <a:xfrm>
            <a:off x="1763395" y="6400165"/>
            <a:ext cx="6172200" cy="457200"/>
          </a:xfrm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Example: Mergesort</a:t>
            </a:r>
            <a:endParaRPr lang="en-US" altLang="zh-CN" dirty="0"/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3000" dirty="0"/>
              <a:t>list mergesort(list </a:t>
            </a:r>
            <a:r>
              <a:rPr lang="en-US" altLang="zh-CN" sz="3000" i="1" dirty="0"/>
              <a:t>L</a:t>
            </a:r>
            <a:r>
              <a:rPr lang="en-US" altLang="zh-CN" sz="3000" dirty="0"/>
              <a:t>)</a:t>
            </a:r>
            <a:endParaRPr lang="en-US" altLang="zh-CN" sz="3000" dirty="0"/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3000" dirty="0"/>
              <a:t>{</a:t>
            </a:r>
            <a:endParaRPr lang="en-US" altLang="zh-CN" sz="3000" dirty="0"/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3000" dirty="0"/>
              <a:t>     if (length(</a:t>
            </a:r>
            <a:r>
              <a:rPr lang="en-US" altLang="zh-CN" sz="3000" i="1" dirty="0"/>
              <a:t>L</a:t>
            </a:r>
            <a:r>
              <a:rPr lang="en-US" altLang="zh-CN" sz="3000" dirty="0"/>
              <a:t>) == 1) then return </a:t>
            </a:r>
            <a:r>
              <a:rPr lang="en-US" altLang="zh-CN" sz="3000" i="1" dirty="0"/>
              <a:t>L</a:t>
            </a:r>
            <a:r>
              <a:rPr lang="en-US" altLang="zh-CN" sz="3000" dirty="0"/>
              <a:t>;</a:t>
            </a:r>
            <a:endParaRPr lang="en-US" altLang="zh-CN" sz="3000" dirty="0"/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3000" dirty="0"/>
              <a:t>     return merge(mergesort(first half of </a:t>
            </a:r>
            <a:r>
              <a:rPr lang="en-US" altLang="zh-CN" sz="3000" i="1" dirty="0"/>
              <a:t>L</a:t>
            </a:r>
            <a:r>
              <a:rPr lang="en-US" altLang="zh-CN" sz="3000" dirty="0"/>
              <a:t>),</a:t>
            </a:r>
            <a:endParaRPr lang="en-US" altLang="zh-CN" sz="3000" dirty="0"/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3000" dirty="0"/>
              <a:t>                mergesort(second half of </a:t>
            </a:r>
            <a:r>
              <a:rPr lang="en-US" altLang="zh-CN" sz="3000" i="1" dirty="0"/>
              <a:t>L</a:t>
            </a:r>
            <a:r>
              <a:rPr lang="en-US" altLang="zh-CN" sz="3000" dirty="0"/>
              <a:t>));</a:t>
            </a:r>
            <a:endParaRPr lang="en-US" altLang="zh-CN" sz="3000" dirty="0"/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3000" dirty="0"/>
              <a:t>}</a:t>
            </a:r>
            <a:endParaRPr lang="en-US" altLang="zh-CN" sz="3000" dirty="0"/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altLang="zh-CN" sz="3000" dirty="0">
                <a:solidFill>
                  <a:schemeClr val="tx2"/>
                </a:solidFill>
              </a:rPr>
              <a:t>Assume merge = </a:t>
            </a:r>
            <a:r>
              <a:rPr lang="en-US" altLang="zh-CN" sz="3000" i="1" dirty="0">
                <a:solidFill>
                  <a:schemeClr val="tx2"/>
                </a:solidFill>
              </a:rPr>
              <a:t>O</a:t>
            </a:r>
            <a:r>
              <a:rPr lang="en-US" altLang="zh-CN" sz="3000" dirty="0">
                <a:solidFill>
                  <a:schemeClr val="tx2"/>
                </a:solidFill>
              </a:rPr>
              <a:t>(</a:t>
            </a:r>
            <a:r>
              <a:rPr lang="en-US" altLang="zh-CN" sz="3000" i="1" dirty="0">
                <a:solidFill>
                  <a:schemeClr val="tx2"/>
                </a:solidFill>
              </a:rPr>
              <a:t>n</a:t>
            </a:r>
            <a:r>
              <a:rPr lang="en-US" altLang="zh-CN" sz="3000" dirty="0">
                <a:solidFill>
                  <a:schemeClr val="tx2"/>
                </a:solidFill>
              </a:rPr>
              <a:t>).  What is the running time of mergesort?</a:t>
            </a:r>
            <a:endParaRPr lang="en-US" altLang="zh-CN" dirty="0"/>
          </a:p>
        </p:txBody>
      </p:sp>
      <p:sp>
        <p:nvSpPr>
          <p:cNvPr id="15363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4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Recurrences</a:t>
            </a:r>
            <a:endParaRPr lang="en-US" altLang="zh-CN" dirty="0"/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000" i="1" dirty="0"/>
              <a:t>T</a:t>
            </a:r>
            <a:r>
              <a:rPr lang="en-US" altLang="zh-CN" sz="3000" dirty="0"/>
              <a:t>(1) = 0 </a:t>
            </a:r>
            <a:endParaRPr lang="en-US" altLang="zh-CN" sz="3000" dirty="0"/>
          </a:p>
          <a:p>
            <a:pPr eaLnBrk="1" hangingPunct="1"/>
            <a:r>
              <a:rPr lang="en-US" altLang="zh-CN" sz="3000" i="1" dirty="0"/>
              <a:t>T</a:t>
            </a:r>
            <a:r>
              <a:rPr lang="en-US" altLang="zh-CN" sz="3000" dirty="0"/>
              <a:t>(</a:t>
            </a:r>
            <a:r>
              <a:rPr lang="en-US" altLang="zh-CN" sz="3000" i="1" dirty="0"/>
              <a:t>n</a:t>
            </a:r>
            <a:r>
              <a:rPr lang="en-US" altLang="zh-CN" sz="3000" dirty="0"/>
              <a:t>) = 2*</a:t>
            </a:r>
            <a:r>
              <a:rPr lang="en-US" altLang="zh-CN" sz="3000" i="1" dirty="0"/>
              <a:t>T</a:t>
            </a:r>
            <a:r>
              <a:rPr lang="en-US" altLang="zh-CN" sz="3000" dirty="0"/>
              <a:t>(</a:t>
            </a:r>
            <a:r>
              <a:rPr lang="en-US" altLang="zh-CN" sz="3000" i="1" dirty="0"/>
              <a:t>n</a:t>
            </a:r>
            <a:r>
              <a:rPr lang="en-US" altLang="zh-CN" sz="3000" dirty="0"/>
              <a:t>/2)+</a:t>
            </a:r>
            <a:r>
              <a:rPr lang="en-US" altLang="zh-CN" sz="3000" i="1" dirty="0"/>
              <a:t>n</a:t>
            </a:r>
            <a:endParaRPr lang="en-US" altLang="zh-CN" sz="3000" i="1" dirty="0"/>
          </a:p>
          <a:p>
            <a:pPr eaLnBrk="1" hangingPunct="1"/>
            <a:r>
              <a:rPr lang="en-US" altLang="zh-CN" sz="3000" dirty="0"/>
              <a:t>How do we solve this?</a:t>
            </a:r>
            <a:endParaRPr lang="en-US" altLang="zh-CN" sz="3000" dirty="0"/>
          </a:p>
          <a:p>
            <a:pPr lvl="1" eaLnBrk="1" hangingPunct="1"/>
            <a:r>
              <a:rPr lang="en-US" altLang="zh-CN" sz="2600" dirty="0"/>
              <a:t>Generating functions</a:t>
            </a:r>
            <a:endParaRPr lang="en-US" altLang="zh-CN" sz="2600" dirty="0"/>
          </a:p>
        </p:txBody>
      </p:sp>
      <p:sp>
        <p:nvSpPr>
          <p:cNvPr id="16387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8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Guess and Check</a:t>
            </a:r>
            <a:endParaRPr lang="en-US" altLang="zh-CN" dirty="0"/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It’s a divide and conquer algorithm, so think </a:t>
            </a:r>
            <a:r>
              <a:rPr lang="en-US" altLang="zh-CN" sz="2800" dirty="0">
                <a:sym typeface="Symbol" panose="05050102010706020507" pitchFamily="18" charset="2"/>
              </a:rPr>
              <a:t>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 </a:t>
            </a:r>
            <a:r>
              <a:rPr lang="en-US" altLang="zh-CN" sz="2800" i="1" dirty="0"/>
              <a:t>log n</a:t>
            </a:r>
            <a:r>
              <a:rPr lang="en-US" altLang="zh-CN" sz="2800" dirty="0"/>
              <a:t>). 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Let’s guess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= </a:t>
            </a:r>
            <a:r>
              <a:rPr lang="en-US" altLang="zh-CN" i="1" dirty="0"/>
              <a:t>n log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 n</a:t>
            </a:r>
            <a:endParaRPr lang="en-US" altLang="zh-CN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T</a:t>
            </a:r>
            <a:r>
              <a:rPr lang="en-US" altLang="zh-CN" dirty="0"/>
              <a:t>(1) = 0.  Check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= 2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/2) + </a:t>
            </a:r>
            <a:r>
              <a:rPr lang="en-US" altLang="zh-CN" i="1" dirty="0"/>
              <a:t>n</a:t>
            </a:r>
            <a:endParaRPr lang="en-US" altLang="zh-CN" i="1" dirty="0"/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800" dirty="0"/>
              <a:t>        = 2 (</a:t>
            </a:r>
            <a:r>
              <a:rPr lang="en-US" altLang="zh-CN" sz="2800" i="1" dirty="0"/>
              <a:t>n</a:t>
            </a:r>
            <a:r>
              <a:rPr lang="en-US" altLang="zh-CN" sz="2800" dirty="0"/>
              <a:t>/2 </a:t>
            </a:r>
            <a:r>
              <a:rPr lang="en-US" altLang="zh-CN" sz="2800" i="1" dirty="0"/>
              <a:t>log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/2)) + </a:t>
            </a:r>
            <a:r>
              <a:rPr lang="en-US" altLang="zh-CN" sz="2800" i="1" dirty="0"/>
              <a:t>n</a:t>
            </a:r>
            <a:endParaRPr lang="en-US" altLang="zh-CN" sz="2800" i="1" dirty="0"/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800" dirty="0"/>
              <a:t>        = </a:t>
            </a:r>
            <a:r>
              <a:rPr lang="en-US" altLang="zh-CN" sz="2800" i="1" dirty="0"/>
              <a:t>n log</a:t>
            </a:r>
            <a:r>
              <a:rPr lang="en-US" altLang="zh-CN" sz="2800" i="1" baseline="-25000" dirty="0"/>
              <a:t>2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/2) + </a:t>
            </a:r>
            <a:r>
              <a:rPr lang="en-US" altLang="zh-CN" sz="2800" i="1" dirty="0"/>
              <a:t>n</a:t>
            </a:r>
            <a:endParaRPr lang="en-US" altLang="zh-CN" sz="2800" i="1" dirty="0"/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800" dirty="0"/>
              <a:t>        = </a:t>
            </a:r>
            <a:r>
              <a:rPr lang="en-US" altLang="zh-CN" sz="2800" i="1" dirty="0"/>
              <a:t>n log</a:t>
            </a:r>
            <a:r>
              <a:rPr lang="en-US" altLang="zh-CN" sz="2800" i="1" baseline="-25000" dirty="0"/>
              <a:t>2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 – </a:t>
            </a:r>
            <a:r>
              <a:rPr lang="en-US" altLang="zh-CN" sz="2800" i="1" dirty="0"/>
              <a:t>n log</a:t>
            </a:r>
            <a:r>
              <a:rPr lang="en-US" altLang="zh-CN" sz="2800" i="1" baseline="-25000" dirty="0"/>
              <a:t>2</a:t>
            </a:r>
            <a:r>
              <a:rPr lang="en-US" altLang="zh-CN" sz="2800" dirty="0"/>
              <a:t> 2 + </a:t>
            </a:r>
            <a:r>
              <a:rPr lang="en-US" altLang="zh-CN" sz="2800" i="1" dirty="0"/>
              <a:t>n</a:t>
            </a:r>
            <a:endParaRPr lang="en-US" altLang="zh-CN" sz="2800" i="1" dirty="0"/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800" dirty="0"/>
              <a:t>        = </a:t>
            </a:r>
            <a:r>
              <a:rPr lang="en-US" altLang="zh-CN" sz="2800" i="1" dirty="0"/>
              <a:t>n log</a:t>
            </a:r>
            <a:r>
              <a:rPr lang="en-US" altLang="zh-CN" sz="2800" i="1" baseline="-25000" dirty="0"/>
              <a:t>2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 – </a:t>
            </a:r>
            <a:r>
              <a:rPr lang="en-US" altLang="zh-CN" sz="2800" i="1" dirty="0"/>
              <a:t>n </a:t>
            </a:r>
            <a:r>
              <a:rPr lang="en-US" altLang="zh-CN" sz="2800" dirty="0"/>
              <a:t>+ </a:t>
            </a:r>
            <a:r>
              <a:rPr lang="en-US" altLang="zh-CN" sz="2800" i="1" dirty="0"/>
              <a:t>n</a:t>
            </a:r>
            <a:endParaRPr lang="en-US" altLang="zh-CN" sz="2800" i="1" dirty="0"/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800" dirty="0"/>
              <a:t>        = </a:t>
            </a:r>
            <a:r>
              <a:rPr lang="en-US" altLang="zh-CN" sz="2800" i="1" dirty="0"/>
              <a:t>n log</a:t>
            </a:r>
            <a:r>
              <a:rPr lang="en-US" altLang="zh-CN" sz="2800" i="1" baseline="-25000" dirty="0"/>
              <a:t>2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</a:t>
            </a:r>
            <a:endParaRPr lang="en-US" altLang="zh-CN" sz="2800" dirty="0"/>
          </a:p>
        </p:txBody>
      </p:sp>
      <p:sp>
        <p:nvSpPr>
          <p:cNvPr id="17411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2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Guess the Form</a:t>
            </a:r>
            <a:endParaRPr lang="en-US" altLang="zh-CN" dirty="0"/>
          </a:p>
        </p:txBody>
      </p:sp>
      <p:sp>
        <p:nvSpPr>
          <p:cNvPr id="1843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Guess: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= </a:t>
            </a:r>
            <a:r>
              <a:rPr lang="en-US" altLang="zh-CN" i="1" dirty="0"/>
              <a:t>a n log</a:t>
            </a:r>
            <a:r>
              <a:rPr lang="en-US" altLang="zh-CN" i="1" baseline="-25000" dirty="0"/>
              <a:t>2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+ </a:t>
            </a:r>
            <a:r>
              <a:rPr lang="en-US" altLang="zh-CN" i="1" dirty="0"/>
              <a:t>b n</a:t>
            </a:r>
            <a:r>
              <a:rPr lang="en-US" altLang="zh-CN" dirty="0"/>
              <a:t> + </a:t>
            </a:r>
            <a:r>
              <a:rPr lang="en-US" altLang="zh-CN" i="1" dirty="0"/>
              <a:t>c</a:t>
            </a:r>
            <a:endParaRPr lang="en-US" altLang="zh-CN" i="1" dirty="0"/>
          </a:p>
          <a:p>
            <a:pPr lvl="1" eaLnBrk="1" hangingPunct="1"/>
            <a:r>
              <a:rPr lang="en-US" altLang="zh-CN" sz="3200" i="1" dirty="0"/>
              <a:t>T</a:t>
            </a:r>
            <a:r>
              <a:rPr lang="en-US" altLang="zh-CN" sz="3200" dirty="0"/>
              <a:t>(</a:t>
            </a:r>
            <a:r>
              <a:rPr lang="en-US" altLang="zh-CN" sz="3200" i="1" dirty="0"/>
              <a:t>n</a:t>
            </a:r>
            <a:r>
              <a:rPr lang="en-US" altLang="zh-CN" sz="3200" dirty="0"/>
              <a:t>) = </a:t>
            </a:r>
            <a:r>
              <a:rPr lang="en-US" altLang="zh-CN" sz="3200" i="1" dirty="0"/>
              <a:t>a n log</a:t>
            </a:r>
            <a:r>
              <a:rPr lang="en-US" altLang="zh-CN" sz="3200" i="1" baseline="-25000" dirty="0"/>
              <a:t>2</a:t>
            </a:r>
            <a:r>
              <a:rPr lang="en-US" altLang="zh-CN" sz="3200" dirty="0"/>
              <a:t>(</a:t>
            </a:r>
            <a:r>
              <a:rPr lang="en-US" altLang="zh-CN" sz="3200" i="1" dirty="0"/>
              <a:t>n</a:t>
            </a:r>
            <a:r>
              <a:rPr lang="en-US" altLang="zh-CN" sz="3200" dirty="0"/>
              <a:t>) + </a:t>
            </a:r>
            <a:r>
              <a:rPr lang="en-US" altLang="zh-CN" sz="3200" i="1" dirty="0"/>
              <a:t>b n</a:t>
            </a:r>
            <a:r>
              <a:rPr lang="en-US" altLang="zh-CN" sz="3200" dirty="0"/>
              <a:t> + </a:t>
            </a:r>
            <a:r>
              <a:rPr lang="en-US" altLang="zh-CN" sz="3200" i="1" dirty="0"/>
              <a:t>c</a:t>
            </a:r>
            <a:endParaRPr lang="en-US" altLang="zh-CN" sz="3200" i="1" dirty="0"/>
          </a:p>
        </p:txBody>
      </p:sp>
      <p:sp>
        <p:nvSpPr>
          <p:cNvPr id="18435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6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Guess the Form</a:t>
            </a:r>
            <a:endParaRPr lang="en-US" altLang="zh-CN" dirty="0"/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T</a:t>
            </a:r>
            <a:r>
              <a:rPr lang="en-US" altLang="zh-CN" dirty="0"/>
              <a:t>(1) = 0 = </a:t>
            </a:r>
            <a:r>
              <a:rPr lang="en-US" altLang="zh-CN" i="1" dirty="0"/>
              <a:t>b</a:t>
            </a:r>
            <a:r>
              <a:rPr lang="en-US" altLang="zh-CN" dirty="0"/>
              <a:t> + </a:t>
            </a:r>
            <a:r>
              <a:rPr lang="en-US" altLang="zh-CN" i="1" dirty="0"/>
              <a:t>c</a:t>
            </a:r>
            <a:endParaRPr lang="en-US" altLang="zh-CN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= 2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/2) + </a:t>
            </a:r>
            <a:r>
              <a:rPr lang="en-US" altLang="zh-CN" i="1" dirty="0"/>
              <a:t>n</a:t>
            </a:r>
            <a:endParaRPr lang="en-US" altLang="zh-CN" i="1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dirty="0"/>
              <a:t>       = 2 (</a:t>
            </a:r>
            <a:r>
              <a:rPr lang="en-US" altLang="zh-CN" sz="2800" i="1" dirty="0"/>
              <a:t>a</a:t>
            </a:r>
            <a:r>
              <a:rPr lang="en-US" altLang="zh-CN" sz="2800" dirty="0"/>
              <a:t> (</a:t>
            </a:r>
            <a:r>
              <a:rPr lang="en-US" altLang="zh-CN" sz="2800" i="1" dirty="0"/>
              <a:t>n</a:t>
            </a:r>
            <a:r>
              <a:rPr lang="en-US" altLang="zh-CN" sz="2800" dirty="0"/>
              <a:t>/2) </a:t>
            </a:r>
            <a:r>
              <a:rPr lang="en-US" altLang="zh-CN" sz="2800" i="1" dirty="0"/>
              <a:t>log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(</a:t>
            </a:r>
            <a:r>
              <a:rPr lang="en-US" altLang="zh-CN" sz="2800" i="1" dirty="0"/>
              <a:t>n</a:t>
            </a:r>
            <a:r>
              <a:rPr lang="en-US" altLang="zh-CN" sz="2800" dirty="0"/>
              <a:t>/2) + </a:t>
            </a:r>
            <a:r>
              <a:rPr lang="en-US" altLang="zh-CN" sz="2800" i="1" dirty="0"/>
              <a:t>b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/2) + </a:t>
            </a:r>
            <a:r>
              <a:rPr lang="en-US" altLang="zh-CN" sz="2800" i="1" dirty="0"/>
              <a:t>c</a:t>
            </a:r>
            <a:r>
              <a:rPr lang="en-US" altLang="zh-CN" sz="2800" dirty="0"/>
              <a:t>) + </a:t>
            </a:r>
            <a:r>
              <a:rPr lang="en-US" altLang="zh-CN" sz="2800" i="1" dirty="0"/>
              <a:t>n</a:t>
            </a:r>
            <a:endParaRPr lang="en-US" altLang="zh-CN" sz="2800" i="1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800" dirty="0"/>
              <a:t>      = </a:t>
            </a:r>
            <a:r>
              <a:rPr lang="en-US" altLang="zh-CN" sz="2800" i="1" dirty="0"/>
              <a:t>a n log</a:t>
            </a:r>
            <a:r>
              <a:rPr lang="en-US" altLang="zh-CN" sz="2800" i="1" baseline="-25000" dirty="0"/>
              <a:t>2</a:t>
            </a:r>
            <a:r>
              <a:rPr lang="en-US" altLang="zh-CN" sz="2800" dirty="0"/>
              <a:t> (</a:t>
            </a:r>
            <a:r>
              <a:rPr lang="en-US" altLang="zh-CN" sz="2800" i="1" dirty="0"/>
              <a:t>n</a:t>
            </a:r>
            <a:r>
              <a:rPr lang="en-US" altLang="zh-CN" sz="2800" dirty="0"/>
              <a:t>/2) + (</a:t>
            </a:r>
            <a:r>
              <a:rPr lang="en-US" altLang="zh-CN" sz="2800" i="1" dirty="0"/>
              <a:t>b</a:t>
            </a:r>
            <a:r>
              <a:rPr lang="en-US" altLang="zh-CN" sz="2800" dirty="0"/>
              <a:t>+1) </a:t>
            </a:r>
            <a:r>
              <a:rPr lang="en-US" altLang="zh-CN" sz="2800" i="1" dirty="0"/>
              <a:t>n</a:t>
            </a:r>
            <a:r>
              <a:rPr lang="en-US" altLang="zh-CN" sz="2800" dirty="0"/>
              <a:t> + 2</a:t>
            </a:r>
            <a:r>
              <a:rPr lang="en-US" altLang="zh-CN" sz="2800" i="1" dirty="0"/>
              <a:t>c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800" dirty="0"/>
              <a:t>      = </a:t>
            </a:r>
            <a:r>
              <a:rPr lang="en-US" altLang="zh-CN" sz="2800" i="1" dirty="0"/>
              <a:t>a n log</a:t>
            </a:r>
            <a:r>
              <a:rPr lang="en-US" altLang="zh-CN" sz="2800" i="1" baseline="-25000" dirty="0"/>
              <a:t>2</a:t>
            </a:r>
            <a:r>
              <a:rPr lang="en-US" altLang="zh-CN" sz="2800" i="1" dirty="0"/>
              <a:t> n</a:t>
            </a:r>
            <a:r>
              <a:rPr lang="en-US" altLang="zh-CN" sz="2800" dirty="0"/>
              <a:t> – </a:t>
            </a:r>
            <a:r>
              <a:rPr lang="en-US" altLang="zh-CN" sz="2800" i="1" dirty="0"/>
              <a:t>a n log</a:t>
            </a:r>
            <a:r>
              <a:rPr lang="en-US" altLang="zh-CN" sz="2800" i="1" baseline="-25000" dirty="0"/>
              <a:t>2</a:t>
            </a:r>
            <a:r>
              <a:rPr lang="en-US" altLang="zh-CN" sz="2800" dirty="0"/>
              <a:t> 2 + (</a:t>
            </a:r>
            <a:r>
              <a:rPr lang="en-US" altLang="zh-CN" sz="2800" i="1" dirty="0"/>
              <a:t>b</a:t>
            </a:r>
            <a:r>
              <a:rPr lang="en-US" altLang="zh-CN" sz="2800" dirty="0"/>
              <a:t>+1)</a:t>
            </a:r>
            <a:r>
              <a:rPr lang="en-US" altLang="zh-CN" sz="2800" i="1" dirty="0"/>
              <a:t> n</a:t>
            </a:r>
            <a:r>
              <a:rPr lang="en-US" altLang="zh-CN" sz="2800" dirty="0"/>
              <a:t> + 2</a:t>
            </a:r>
            <a:r>
              <a:rPr lang="en-US" altLang="zh-CN" sz="2800" i="1" dirty="0"/>
              <a:t>c</a:t>
            </a:r>
            <a:endParaRPr lang="en-US" altLang="zh-CN" sz="2800" i="1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800" dirty="0"/>
              <a:t>      = </a:t>
            </a:r>
            <a:r>
              <a:rPr lang="en-US" altLang="zh-CN" sz="2800" i="1" dirty="0"/>
              <a:t>a n log</a:t>
            </a:r>
            <a:r>
              <a:rPr lang="en-US" altLang="zh-CN" sz="2800" i="1" baseline="-25000" dirty="0"/>
              <a:t>2</a:t>
            </a:r>
            <a:r>
              <a:rPr lang="en-US" altLang="zh-CN" sz="2800" i="1" dirty="0"/>
              <a:t> n</a:t>
            </a:r>
            <a:r>
              <a:rPr lang="en-US" altLang="zh-CN" sz="2800" dirty="0"/>
              <a:t> – </a:t>
            </a:r>
            <a:r>
              <a:rPr lang="en-US" altLang="zh-CN" sz="2800" i="1" dirty="0"/>
              <a:t>a n</a:t>
            </a:r>
            <a:r>
              <a:rPr lang="en-US" altLang="zh-CN" sz="2800" dirty="0"/>
              <a:t> + (</a:t>
            </a:r>
            <a:r>
              <a:rPr lang="en-US" altLang="zh-CN" sz="2800" i="1" dirty="0"/>
              <a:t>b</a:t>
            </a:r>
            <a:r>
              <a:rPr lang="en-US" altLang="zh-CN" sz="2800" dirty="0"/>
              <a:t>+1) </a:t>
            </a:r>
            <a:r>
              <a:rPr lang="en-US" altLang="zh-CN" sz="2800" i="1" dirty="0"/>
              <a:t>n</a:t>
            </a:r>
            <a:r>
              <a:rPr lang="en-US" altLang="zh-CN" sz="2800" dirty="0"/>
              <a:t> + </a:t>
            </a:r>
            <a:r>
              <a:rPr lang="en-US" altLang="zh-CN" sz="2800" i="1" dirty="0"/>
              <a:t>2c</a:t>
            </a:r>
            <a:endParaRPr lang="en-US" altLang="zh-CN" sz="2800" i="1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800" dirty="0"/>
              <a:t>Should =  </a:t>
            </a:r>
            <a:r>
              <a:rPr lang="en-US" altLang="zh-CN" sz="2800" i="1" dirty="0"/>
              <a:t>a n log</a:t>
            </a:r>
            <a:r>
              <a:rPr lang="en-US" altLang="zh-CN" sz="2800" i="1" baseline="-25000" dirty="0"/>
              <a:t>2</a:t>
            </a:r>
            <a:r>
              <a:rPr lang="en-US" altLang="zh-CN" sz="2800" i="1" dirty="0"/>
              <a:t> n</a:t>
            </a:r>
            <a:r>
              <a:rPr lang="en-US" altLang="zh-CN" sz="2800" dirty="0"/>
              <a:t> + </a:t>
            </a:r>
            <a:r>
              <a:rPr lang="en-US" altLang="zh-CN" sz="2800" i="1" dirty="0"/>
              <a:t>b n</a:t>
            </a:r>
            <a:r>
              <a:rPr lang="en-US" altLang="zh-CN" dirty="0"/>
              <a:t> + </a:t>
            </a:r>
            <a:r>
              <a:rPr lang="en-US" altLang="zh-CN" i="1" dirty="0"/>
              <a:t>c</a:t>
            </a:r>
            <a:endParaRPr lang="en-US" altLang="zh-CN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Therefore, </a:t>
            </a:r>
            <a:r>
              <a:rPr lang="en-US" altLang="zh-CN" i="1" dirty="0"/>
              <a:t>b</a:t>
            </a:r>
            <a:r>
              <a:rPr lang="en-US" altLang="zh-CN" dirty="0"/>
              <a:t>+1 – </a:t>
            </a:r>
            <a:r>
              <a:rPr lang="en-US" altLang="zh-CN" i="1" dirty="0"/>
              <a:t>a </a:t>
            </a:r>
            <a:r>
              <a:rPr lang="en-US" altLang="zh-CN" dirty="0"/>
              <a:t>= </a:t>
            </a:r>
            <a:r>
              <a:rPr lang="en-US" altLang="zh-CN" i="1" dirty="0"/>
              <a:t>b </a:t>
            </a:r>
            <a:r>
              <a:rPr lang="en-US" altLang="zh-CN" dirty="0"/>
              <a:t>=&gt; </a:t>
            </a:r>
            <a:r>
              <a:rPr lang="en-US" altLang="zh-CN" i="1" dirty="0"/>
              <a:t>a</a:t>
            </a:r>
            <a:r>
              <a:rPr lang="en-US" altLang="zh-CN" dirty="0"/>
              <a:t> = 1.  2</a:t>
            </a:r>
            <a:r>
              <a:rPr lang="en-US" altLang="zh-CN" i="1" dirty="0"/>
              <a:t>c</a:t>
            </a:r>
            <a:r>
              <a:rPr lang="en-US" altLang="zh-CN" dirty="0"/>
              <a:t> = </a:t>
            </a:r>
            <a:r>
              <a:rPr lang="en-US" altLang="zh-CN" i="1" dirty="0"/>
              <a:t>c</a:t>
            </a:r>
            <a:r>
              <a:rPr lang="en-US" altLang="zh-CN" dirty="0"/>
              <a:t> =&gt; </a:t>
            </a:r>
            <a:r>
              <a:rPr lang="en-US" altLang="zh-CN" i="1" dirty="0"/>
              <a:t>c</a:t>
            </a:r>
            <a:r>
              <a:rPr lang="en-US" altLang="zh-CN" dirty="0"/>
              <a:t> = 0.  This leaves </a:t>
            </a:r>
            <a:r>
              <a:rPr lang="en-US" altLang="zh-CN" i="1" dirty="0"/>
              <a:t>b</a:t>
            </a:r>
            <a:r>
              <a:rPr lang="en-US" altLang="zh-CN" dirty="0"/>
              <a:t> = 0.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= </a:t>
            </a:r>
            <a:r>
              <a:rPr lang="en-US" altLang="zh-CN" i="1" dirty="0"/>
              <a:t>n log</a:t>
            </a:r>
            <a:r>
              <a:rPr lang="en-US" altLang="zh-CN" baseline="-25000" dirty="0"/>
              <a:t>2</a:t>
            </a:r>
            <a:r>
              <a:rPr lang="en-US" altLang="zh-CN" dirty="0"/>
              <a:t> 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19459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60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Generating functions</a:t>
            </a:r>
            <a:endParaRPr lang="en-US" altLang="zh-CN" dirty="0"/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Recurrence relations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i="1" dirty="0"/>
              <a:t>T</a:t>
            </a:r>
            <a:r>
              <a:rPr lang="en-US" altLang="zh-CN" sz="2600" dirty="0"/>
              <a:t>(1) = 0 </a:t>
            </a:r>
            <a:endParaRPr lang="en-US" altLang="zh-CN" sz="26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i="1" dirty="0"/>
              <a:t>T</a:t>
            </a:r>
            <a:r>
              <a:rPr lang="en-US" altLang="zh-CN" sz="2600" dirty="0"/>
              <a:t>(</a:t>
            </a:r>
            <a:r>
              <a:rPr lang="en-US" altLang="zh-CN" sz="2600" i="1" dirty="0"/>
              <a:t>n</a:t>
            </a:r>
            <a:r>
              <a:rPr lang="en-US" altLang="zh-CN" sz="2600" dirty="0"/>
              <a:t>) = 2*</a:t>
            </a:r>
            <a:r>
              <a:rPr lang="en-US" altLang="zh-CN" sz="2600" i="1" dirty="0"/>
              <a:t>T</a:t>
            </a:r>
            <a:r>
              <a:rPr lang="en-US" altLang="zh-CN" sz="2600" dirty="0"/>
              <a:t>(</a:t>
            </a:r>
            <a:r>
              <a:rPr lang="en-US" altLang="zh-CN" sz="2600" i="1" dirty="0"/>
              <a:t>n</a:t>
            </a:r>
            <a:r>
              <a:rPr lang="en-US" altLang="zh-CN" sz="2600" dirty="0"/>
              <a:t>/2)+</a:t>
            </a:r>
            <a:r>
              <a:rPr lang="en-US" altLang="zh-CN" sz="2600" i="1" dirty="0"/>
              <a:t>n</a:t>
            </a:r>
            <a:endParaRPr lang="en-US" altLang="zh-CN" sz="2600" i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i="1" dirty="0"/>
              <a:t>  n=2</a:t>
            </a:r>
            <a:r>
              <a:rPr lang="en-US" altLang="zh-CN" sz="2600" i="1" baseline="30000" dirty="0"/>
              <a:t>k           </a:t>
            </a:r>
            <a:r>
              <a:rPr lang="en-US" altLang="zh-CN" sz="2600" i="1" dirty="0"/>
              <a:t>k=0,1,2,…</a:t>
            </a:r>
            <a:endParaRPr lang="en-US" altLang="zh-CN" sz="2600" i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i="1" dirty="0"/>
              <a:t>S(k)=2*S(k-1)+2</a:t>
            </a:r>
            <a:r>
              <a:rPr lang="en-US" altLang="zh-CN" sz="2600" i="1" baseline="30000" dirty="0"/>
              <a:t>k           </a:t>
            </a:r>
            <a:r>
              <a:rPr lang="en-US" altLang="zh-CN" sz="2600" i="1" dirty="0"/>
              <a:t>S(0)=0,S(1)=2</a:t>
            </a:r>
            <a:endParaRPr lang="en-US" altLang="zh-CN" sz="2600" i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i="1" dirty="0"/>
              <a:t>S(k-1) = 2*S(k-2)+2</a:t>
            </a:r>
            <a:r>
              <a:rPr lang="en-US" altLang="zh-CN" sz="2600" i="1" baseline="30000" dirty="0"/>
              <a:t>k-1</a:t>
            </a:r>
            <a:endParaRPr lang="en-US" altLang="zh-CN" sz="2600" i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i="1" dirty="0"/>
              <a:t>S(k)=4*S(k-1)-4*S(k-2)</a:t>
            </a:r>
            <a:endParaRPr lang="en-US" altLang="zh-CN" sz="2600" i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i="1" dirty="0"/>
              <a:t>S(k)=u2</a:t>
            </a:r>
            <a:r>
              <a:rPr lang="en-US" altLang="zh-CN" sz="2600" i="1" baseline="30000" dirty="0"/>
              <a:t>k</a:t>
            </a:r>
            <a:r>
              <a:rPr lang="en-US" altLang="zh-CN" sz="2600" i="1" dirty="0"/>
              <a:t>+vk2</a:t>
            </a:r>
            <a:r>
              <a:rPr lang="en-US" altLang="zh-CN" sz="2600" i="1" baseline="30000" dirty="0"/>
              <a:t>k</a:t>
            </a:r>
            <a:endParaRPr lang="en-US" altLang="zh-CN" sz="2600" i="1" baseline="30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i="1" dirty="0"/>
              <a:t>u=0,v=1    S(k)=k2</a:t>
            </a:r>
            <a:r>
              <a:rPr lang="en-US" altLang="zh-CN" sz="2600" i="1" baseline="30000" dirty="0"/>
              <a:t>k</a:t>
            </a:r>
            <a:r>
              <a:rPr lang="en-US" altLang="zh-CN" sz="2600" i="1" dirty="0"/>
              <a:t>,    </a:t>
            </a:r>
            <a:endParaRPr lang="en-US" altLang="zh-CN" sz="2600" i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i="1" dirty="0">
                <a:solidFill>
                  <a:srgbClr val="FF0066"/>
                </a:solidFill>
              </a:rPr>
              <a:t>T(n)=</a:t>
            </a:r>
            <a:r>
              <a:rPr lang="en-US" altLang="zh-CN" sz="2400" i="1" dirty="0">
                <a:solidFill>
                  <a:srgbClr val="FF0066"/>
                </a:solidFill>
              </a:rPr>
              <a:t>n log</a:t>
            </a:r>
            <a:r>
              <a:rPr lang="en-US" altLang="zh-CN" sz="2400" baseline="-25000" dirty="0">
                <a:solidFill>
                  <a:srgbClr val="FF0066"/>
                </a:solidFill>
              </a:rPr>
              <a:t>2</a:t>
            </a:r>
            <a:r>
              <a:rPr lang="en-US" altLang="zh-CN" sz="2400" dirty="0">
                <a:solidFill>
                  <a:srgbClr val="FF0066"/>
                </a:solidFill>
              </a:rPr>
              <a:t> (</a:t>
            </a:r>
            <a:r>
              <a:rPr lang="en-US" altLang="zh-CN" sz="2400" i="1" dirty="0">
                <a:solidFill>
                  <a:srgbClr val="FF0066"/>
                </a:solidFill>
              </a:rPr>
              <a:t>n</a:t>
            </a:r>
            <a:r>
              <a:rPr lang="en-US" altLang="zh-CN" sz="2400" dirty="0">
                <a:solidFill>
                  <a:srgbClr val="FF0066"/>
                </a:solidFill>
              </a:rPr>
              <a:t>)</a:t>
            </a:r>
            <a:endParaRPr lang="en-US" altLang="zh-CN" sz="2400" dirty="0">
              <a:solidFill>
                <a:srgbClr val="FF0066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600" i="1" dirty="0">
              <a:solidFill>
                <a:srgbClr val="FF0066"/>
              </a:solidFill>
            </a:endParaRPr>
          </a:p>
        </p:txBody>
      </p:sp>
      <p:sp>
        <p:nvSpPr>
          <p:cNvPr id="20483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4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Arial Rounded MT Bold" panose="020F0704030504030204" pitchFamily="34" charset="0"/>
              </a:rPr>
              <a:t>Backtracking(</a:t>
            </a:r>
            <a:r>
              <a:rPr lang="zh-CN" altLang="en-US" dirty="0">
                <a:latin typeface="Arial Rounded MT Bold" panose="020F0704030504030204" pitchFamily="34" charset="0"/>
              </a:rPr>
              <a:t>回溯法） 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>
          <a:xfrm>
            <a:off x="971550" y="1431925"/>
            <a:ext cx="7812088" cy="47244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One technique for finding an explicit formula for the sequence defined by a recurrence relation is </a:t>
            </a:r>
            <a:r>
              <a:rPr lang="en-US" altLang="zh-CN" dirty="0">
                <a:solidFill>
                  <a:schemeClr val="hlink"/>
                </a:solidFill>
              </a:rPr>
              <a:t>backtracking</a:t>
            </a:r>
            <a:r>
              <a:rPr lang="en-US" altLang="zh-CN" dirty="0"/>
              <a:t>.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21507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8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Arial Rounded MT Bold" panose="020F0704030504030204" pitchFamily="34" charset="0"/>
              </a:rPr>
              <a:t>Example</a:t>
            </a:r>
            <a:endParaRPr lang="en-US" altLang="zh-CN" dirty="0">
              <a:latin typeface="Arial Rounded MT Bold" panose="020F0704030504030204" pitchFamily="34" charset="0"/>
            </a:endParaRPr>
          </a:p>
        </p:txBody>
      </p:sp>
      <p:sp>
        <p:nvSpPr>
          <p:cNvPr id="2253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The recurrence relation </a:t>
            </a:r>
            <a:r>
              <a:rPr lang="en-US" altLang="zh-CN" i="1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 = </a:t>
            </a:r>
            <a:r>
              <a:rPr lang="en-US" altLang="zh-CN" i="1" dirty="0"/>
              <a:t>a</a:t>
            </a:r>
            <a:r>
              <a:rPr lang="en-US" altLang="zh-CN" baseline="-25000" dirty="0"/>
              <a:t>n-1</a:t>
            </a:r>
            <a:r>
              <a:rPr lang="en-US" altLang="zh-CN" dirty="0"/>
              <a:t> +3 with               </a:t>
            </a:r>
            <a:r>
              <a:rPr lang="en-US" altLang="zh-CN" i="1" dirty="0"/>
              <a:t>a</a:t>
            </a:r>
            <a:r>
              <a:rPr lang="en-US" altLang="zh-CN" baseline="-25000" dirty="0"/>
              <a:t>l</a:t>
            </a:r>
            <a:r>
              <a:rPr lang="en-US" altLang="zh-CN" dirty="0"/>
              <a:t> = 2 defines the sequence 2, 5, 8, . . . .</a:t>
            </a:r>
            <a:endParaRPr lang="en-US" altLang="zh-CN" dirty="0"/>
          </a:p>
          <a:p>
            <a:pPr eaLnBrk="1" hangingPunct="1"/>
            <a:r>
              <a:rPr lang="en-US" altLang="zh-CN" dirty="0"/>
              <a:t>We backtrack the value of </a:t>
            </a:r>
            <a:r>
              <a:rPr lang="en-US" altLang="zh-CN" i="1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 by substituting the definition of </a:t>
            </a:r>
            <a:r>
              <a:rPr lang="en-US" altLang="zh-CN" i="1" dirty="0"/>
              <a:t>a</a:t>
            </a:r>
            <a:r>
              <a:rPr lang="en-US" altLang="zh-CN" baseline="-25000" dirty="0"/>
              <a:t>n-1</a:t>
            </a:r>
            <a:r>
              <a:rPr lang="en-US" altLang="zh-CN" dirty="0"/>
              <a:t> , </a:t>
            </a:r>
            <a:r>
              <a:rPr lang="en-US" altLang="zh-CN" i="1" dirty="0"/>
              <a:t>a</a:t>
            </a:r>
            <a:r>
              <a:rPr lang="en-US" altLang="zh-CN" baseline="-25000" dirty="0"/>
              <a:t>n-2</a:t>
            </a:r>
            <a:r>
              <a:rPr lang="en-US" altLang="zh-CN" dirty="0"/>
              <a:t> , and so on until a pattern is clear.</a:t>
            </a:r>
            <a:endParaRPr lang="en-US" altLang="zh-CN" dirty="0"/>
          </a:p>
        </p:txBody>
      </p:sp>
      <p:sp>
        <p:nvSpPr>
          <p:cNvPr id="22531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2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1331595" y="4293235"/>
          <a:ext cx="716280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" r:id="rId1" imgW="2806700" imgH="660400" progId="Equation.DSMT4">
                  <p:embed/>
                </p:oleObj>
              </mc:Choice>
              <mc:Fallback>
                <p:oleObj name="" r:id="rId1" imgW="2806700" imgH="6604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595" y="4293235"/>
                        <a:ext cx="7162800" cy="168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endParaRPr lang="zh-CN" altLang="zh-CN" dirty="0">
              <a:latin typeface="Arial Rounded MT Bold" panose="020F0704030504030204" pitchFamily="34" charset="0"/>
            </a:endParaRPr>
          </a:p>
        </p:txBody>
      </p:sp>
      <p:sp>
        <p:nvSpPr>
          <p:cNvPr id="2457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Eventually this process will produce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An explicit formula for the sequence is               </a:t>
            </a:r>
            <a:r>
              <a:rPr lang="en-US" altLang="zh-CN" i="1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 = 2+(</a:t>
            </a:r>
            <a:r>
              <a:rPr lang="en-US" altLang="zh-CN" i="1" dirty="0"/>
              <a:t>n</a:t>
            </a:r>
            <a:r>
              <a:rPr lang="en-US" altLang="zh-CN" dirty="0"/>
              <a:t>-1)3 .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24579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80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2195830" y="1988820"/>
          <a:ext cx="3886200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" r:id="rId1" imgW="1422400" imgH="660400" progId="Equation.DSMT4">
                  <p:embed/>
                </p:oleObj>
              </mc:Choice>
              <mc:Fallback>
                <p:oleObj name="" r:id="rId1" imgW="1422400" imgH="660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830" y="1988820"/>
                        <a:ext cx="3886200" cy="180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Hanoi</a:t>
            </a:r>
            <a:r>
              <a:rPr lang="zh-CN" altLang="en-US" dirty="0"/>
              <a:t>汉诺塔问题</a:t>
            </a:r>
            <a:endParaRPr lang="zh-CN" altLang="en-US" dirty="0"/>
          </a:p>
        </p:txBody>
      </p:sp>
      <p:sp>
        <p:nvSpPr>
          <p:cNvPr id="2560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有三个木桩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，在</a:t>
            </a:r>
            <a:r>
              <a:rPr lang="en-US" altLang="zh-CN" dirty="0"/>
              <a:t>A</a:t>
            </a:r>
            <a:r>
              <a:rPr lang="zh-CN" altLang="en-US" dirty="0"/>
              <a:t>木桩上有</a:t>
            </a:r>
            <a:r>
              <a:rPr lang="en-US" altLang="zh-CN" dirty="0"/>
              <a:t>n</a:t>
            </a:r>
            <a:r>
              <a:rPr lang="zh-CN" altLang="en-US" dirty="0"/>
              <a:t>个大小不等的圆盘，按照由小到大的次序叠放，最大的最下，圆盘呈塔形。现需将圆盘逐个移到</a:t>
            </a:r>
            <a:r>
              <a:rPr lang="en-US" altLang="zh-CN" dirty="0"/>
              <a:t>B</a:t>
            </a:r>
            <a:r>
              <a:rPr lang="zh-CN" altLang="en-US" dirty="0"/>
              <a:t>木桩，并仍呈塔形，转移时可用</a:t>
            </a:r>
            <a:r>
              <a:rPr lang="en-US" altLang="zh-CN" dirty="0"/>
              <a:t>C</a:t>
            </a:r>
            <a:r>
              <a:rPr lang="zh-CN" altLang="en-US" dirty="0"/>
              <a:t>木桩，但要求在保持让较大的圆盘在较小的下面。问：完成这样的一次转移必须移动圆盘多少次？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  <p:sp>
        <p:nvSpPr>
          <p:cNvPr id="25603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4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000" dirty="0"/>
              <a:t>Divide+Conquer Examples</a:t>
            </a:r>
            <a:endParaRPr lang="en-US" altLang="zh-CN" sz="4000" dirty="0"/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b="1" dirty="0"/>
              <a:t>Binary search:</a:t>
            </a:r>
            <a:r>
              <a:rPr lang="en-US" altLang="zh-CN" dirty="0"/>
              <a:t> Break list into 1 sub-problem (smaller list) (so </a:t>
            </a:r>
            <a:r>
              <a:rPr lang="en-US" altLang="zh-CN" i="1" dirty="0"/>
              <a:t>a</a:t>
            </a:r>
            <a:r>
              <a:rPr lang="en-US" altLang="zh-CN" dirty="0"/>
              <a:t>=1) of size </a:t>
            </a:r>
            <a:r>
              <a:rPr lang="en-US" altLang="zh-CN" dirty="0">
                <a:sym typeface="Symbol" panose="05050102010706020507" pitchFamily="18" charset="2"/>
              </a:rPr>
              <a:t></a:t>
            </a:r>
            <a:r>
              <a:rPr lang="en-US" altLang="zh-CN" i="1" dirty="0"/>
              <a:t>n</a:t>
            </a:r>
            <a:r>
              <a:rPr lang="en-US" altLang="zh-CN" dirty="0"/>
              <a:t>/2</a:t>
            </a:r>
            <a:r>
              <a:rPr lang="en-US" altLang="zh-CN" dirty="0">
                <a:sym typeface="Symbol" panose="05050102010706020507" pitchFamily="18" charset="2"/>
              </a:rPr>
              <a:t> (so 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=2).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dirty="0">
                <a:sym typeface="Symbol" panose="05050102010706020507" pitchFamily="18" charset="2"/>
              </a:rPr>
              <a:t>So 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 = 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(</a:t>
            </a:r>
            <a:r>
              <a:rPr lang="en-US" altLang="zh-CN" i="1" dirty="0"/>
              <a:t>n</a:t>
            </a:r>
            <a:r>
              <a:rPr lang="en-US" altLang="zh-CN" dirty="0"/>
              <a:t>/2</a:t>
            </a:r>
            <a:r>
              <a:rPr lang="en-US" altLang="zh-CN" dirty="0">
                <a:sym typeface="Symbol" panose="05050102010706020507" pitchFamily="18" charset="2"/>
              </a:rPr>
              <a:t>)+</a:t>
            </a:r>
            <a:r>
              <a:rPr lang="en-US" altLang="zh-CN" i="1" dirty="0">
                <a:sym typeface="Symbol" panose="05050102010706020507" pitchFamily="18" charset="2"/>
              </a:rPr>
              <a:t>c</a:t>
            </a:r>
            <a:r>
              <a:rPr lang="en-US" altLang="zh-CN" dirty="0">
                <a:sym typeface="Symbol" panose="05050102010706020507" pitchFamily="18" charset="2"/>
              </a:rPr>
              <a:t>    (</a:t>
            </a:r>
            <a:r>
              <a:rPr lang="en-US" altLang="zh-CN" i="1" dirty="0">
                <a:sym typeface="Symbol" panose="05050102010706020507" pitchFamily="18" charset="2"/>
              </a:rPr>
              <a:t>g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)=</a:t>
            </a:r>
            <a:r>
              <a:rPr lang="en-US" altLang="zh-CN" i="1" dirty="0">
                <a:sym typeface="Symbol" panose="05050102010706020507" pitchFamily="18" charset="2"/>
              </a:rPr>
              <a:t>c</a:t>
            </a:r>
            <a:r>
              <a:rPr lang="en-US" altLang="zh-CN" dirty="0">
                <a:sym typeface="Symbol" panose="05050102010706020507" pitchFamily="18" charset="2"/>
              </a:rPr>
              <a:t> constant)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 dirty="0">
                <a:sym typeface="Symbol" panose="05050102010706020507" pitchFamily="18" charset="2"/>
              </a:rPr>
              <a:t>Merge sort:</a:t>
            </a:r>
            <a:r>
              <a:rPr lang="en-US" altLang="zh-CN" dirty="0">
                <a:sym typeface="Symbol" panose="05050102010706020507" pitchFamily="18" charset="2"/>
              </a:rPr>
              <a:t> Break list of length </a:t>
            </a:r>
            <a:r>
              <a:rPr lang="en-US" altLang="zh-CN" i="1" dirty="0">
                <a:sym typeface="Symbol" panose="05050102010706020507" pitchFamily="18" charset="2"/>
              </a:rPr>
              <a:t>n </a:t>
            </a:r>
            <a:r>
              <a:rPr lang="en-US" altLang="zh-CN" dirty="0">
                <a:sym typeface="Symbol" panose="05050102010706020507" pitchFamily="18" charset="2"/>
              </a:rPr>
              <a:t>into 2 sublists (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=2), each of size </a:t>
            </a:r>
            <a:r>
              <a:rPr lang="en-US" altLang="zh-CN" i="1" dirty="0"/>
              <a:t>n</a:t>
            </a:r>
            <a:r>
              <a:rPr lang="en-US" altLang="zh-CN" dirty="0"/>
              <a:t>/2</a:t>
            </a:r>
            <a:r>
              <a:rPr lang="en-US" altLang="zh-CN" dirty="0">
                <a:sym typeface="Symbol" panose="05050102010706020507" pitchFamily="18" charset="2"/>
              </a:rPr>
              <a:t> (so 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=2), then merge them, in </a:t>
            </a:r>
            <a:r>
              <a:rPr lang="en-US" altLang="zh-CN" i="1" dirty="0">
                <a:sym typeface="Symbol" panose="05050102010706020507" pitchFamily="18" charset="2"/>
              </a:rPr>
              <a:t>g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 = </a:t>
            </a:r>
            <a:r>
              <a:rPr lang="el-GR" altLang="zh-CN" dirty="0">
                <a:sym typeface="Symbol" panose="05050102010706020507" pitchFamily="18" charset="2"/>
              </a:rPr>
              <a:t>Θ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 time.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dirty="0">
                <a:sym typeface="Symbol" panose="05050102010706020507" pitchFamily="18" charset="2"/>
              </a:rPr>
              <a:t>So 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 = 2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dirty="0">
                <a:sym typeface="Symbol" panose="05050102010706020507" pitchFamily="18" charset="2"/>
              </a:rPr>
              <a:t>(</a:t>
            </a:r>
            <a:r>
              <a:rPr lang="en-US" altLang="zh-CN" i="1" dirty="0"/>
              <a:t>n</a:t>
            </a:r>
            <a:r>
              <a:rPr lang="en-US" altLang="zh-CN" dirty="0"/>
              <a:t>/2</a:t>
            </a:r>
            <a:r>
              <a:rPr lang="en-US" altLang="zh-CN" dirty="0">
                <a:sym typeface="Symbol" panose="05050102010706020507" pitchFamily="18" charset="2"/>
              </a:rPr>
              <a:t>) + </a:t>
            </a:r>
            <a:r>
              <a:rPr lang="en-US" altLang="zh-CN" i="1" dirty="0">
                <a:sym typeface="Symbol" panose="05050102010706020507" pitchFamily="18" charset="2"/>
              </a:rPr>
              <a:t>cn   </a:t>
            </a:r>
            <a:r>
              <a:rPr lang="en-US" altLang="zh-CN" dirty="0">
                <a:sym typeface="Symbol" panose="05050102010706020507" pitchFamily="18" charset="2"/>
              </a:rPr>
              <a:t>(roughly, for some </a:t>
            </a:r>
            <a:r>
              <a:rPr lang="en-US" altLang="zh-CN" i="1" dirty="0">
                <a:sym typeface="Symbol" panose="05050102010706020507" pitchFamily="18" charset="2"/>
              </a:rPr>
              <a:t>c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l-GR" altLang="zh-CN" dirty="0">
              <a:sym typeface="Symbol" panose="05050102010706020507" pitchFamily="18" charset="2"/>
            </a:endParaRPr>
          </a:p>
        </p:txBody>
      </p:sp>
      <p:sp>
        <p:nvSpPr>
          <p:cNvPr id="7171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2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>
          <a:xfrm>
            <a:off x="792480" y="43815"/>
            <a:ext cx="8392795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600" dirty="0"/>
              <a:t>H</a:t>
            </a:r>
            <a:r>
              <a:rPr lang="zh-CN" altLang="en-US" sz="3600" dirty="0"/>
              <a:t>（</a:t>
            </a:r>
            <a:r>
              <a:rPr lang="en-US" altLang="zh-CN" sz="3600" dirty="0"/>
              <a:t>0</a:t>
            </a:r>
            <a:r>
              <a:rPr lang="zh-CN" altLang="en-US" sz="3600" dirty="0"/>
              <a:t>）＝</a:t>
            </a:r>
            <a:r>
              <a:rPr lang="en-US" altLang="zh-CN" sz="3600" dirty="0"/>
              <a:t>0  H</a:t>
            </a:r>
            <a:r>
              <a:rPr lang="zh-CN" altLang="en-US" sz="3600" dirty="0"/>
              <a:t>（</a:t>
            </a:r>
            <a:r>
              <a:rPr lang="en-US" altLang="zh-CN" sz="3600" dirty="0"/>
              <a:t>1</a:t>
            </a:r>
            <a:r>
              <a:rPr lang="zh-CN" altLang="en-US" sz="3600" dirty="0"/>
              <a:t>）＝</a:t>
            </a:r>
            <a:r>
              <a:rPr lang="en-US" altLang="zh-CN" sz="3600" dirty="0"/>
              <a:t>1  H</a:t>
            </a:r>
            <a:r>
              <a:rPr lang="zh-CN" altLang="en-US" sz="3600" dirty="0"/>
              <a:t>（</a:t>
            </a:r>
            <a:r>
              <a:rPr lang="en-US" altLang="zh-CN" sz="3600" dirty="0"/>
              <a:t>2</a:t>
            </a:r>
            <a:r>
              <a:rPr lang="zh-CN" altLang="en-US" sz="3600" dirty="0"/>
              <a:t>）＝</a:t>
            </a:r>
            <a:r>
              <a:rPr lang="en-US" altLang="zh-CN" sz="3600" dirty="0"/>
              <a:t>3</a:t>
            </a:r>
            <a:endParaRPr lang="en-US" altLang="zh-CN" sz="3600" dirty="0"/>
          </a:p>
        </p:txBody>
      </p:sp>
      <p:sp>
        <p:nvSpPr>
          <p:cNvPr id="7065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）将</a:t>
            </a:r>
            <a:r>
              <a:rPr lang="en-US" altLang="zh-CN" sz="2800" dirty="0"/>
              <a:t>n-1</a:t>
            </a:r>
            <a:r>
              <a:rPr lang="zh-CN" altLang="en-US" sz="2800" dirty="0"/>
              <a:t>个圆盘从所在</a:t>
            </a:r>
            <a:r>
              <a:rPr lang="en-US" altLang="zh-CN" sz="2800" dirty="0"/>
              <a:t>A</a:t>
            </a:r>
            <a:r>
              <a:rPr lang="zh-CN" altLang="en-US" sz="2800" dirty="0"/>
              <a:t>木桩移到</a:t>
            </a:r>
            <a:r>
              <a:rPr lang="en-US" altLang="zh-CN" sz="2800" dirty="0"/>
              <a:t>C</a:t>
            </a:r>
            <a:r>
              <a:rPr lang="zh-CN" altLang="en-US" sz="2800" dirty="0"/>
              <a:t>木桩，留下最大的。　次数为</a:t>
            </a:r>
            <a:r>
              <a:rPr lang="en-US" altLang="zh-CN" sz="2800" dirty="0"/>
              <a:t>h(n-1)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(2)</a:t>
            </a:r>
            <a:r>
              <a:rPr lang="zh-CN" altLang="en-US" sz="2800" dirty="0"/>
              <a:t>将最大的移到</a:t>
            </a:r>
            <a:r>
              <a:rPr lang="en-US" altLang="zh-CN" sz="2800" dirty="0"/>
              <a:t>B</a:t>
            </a:r>
            <a:r>
              <a:rPr lang="zh-CN" altLang="en-US" sz="2800" dirty="0"/>
              <a:t>木桩，次数为</a:t>
            </a:r>
            <a:r>
              <a:rPr lang="en-US" altLang="zh-CN" sz="2800" dirty="0"/>
              <a:t>1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）将</a:t>
            </a:r>
            <a:r>
              <a:rPr lang="en-US" altLang="zh-CN" sz="2800" dirty="0"/>
              <a:t>C</a:t>
            </a:r>
            <a:r>
              <a:rPr lang="zh-CN" altLang="en-US" sz="2800" dirty="0"/>
              <a:t>木桩</a:t>
            </a:r>
            <a:r>
              <a:rPr lang="en-US" altLang="zh-CN" sz="2800" dirty="0"/>
              <a:t>n-1</a:t>
            </a:r>
            <a:r>
              <a:rPr lang="zh-CN" altLang="en-US" sz="2800" dirty="0"/>
              <a:t>个圆盘移动到</a:t>
            </a:r>
            <a:r>
              <a:rPr lang="en-US" altLang="zh-CN" sz="2800" dirty="0"/>
              <a:t>B</a:t>
            </a:r>
            <a:r>
              <a:rPr lang="zh-CN" altLang="en-US" sz="2800" dirty="0"/>
              <a:t>木桩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　　　次数仍为　</a:t>
            </a:r>
            <a:r>
              <a:rPr lang="en-US" altLang="zh-CN" sz="2800" dirty="0"/>
              <a:t>h(n-1)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H(n)=2h(n-1)+1   h(0)=0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H(n)=2(2h(n-2)+1)+1=2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h(n-2)+2+1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…..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H(n)=2</a:t>
            </a:r>
            <a:r>
              <a:rPr lang="en-US" altLang="zh-CN" sz="2800" baseline="30000" dirty="0"/>
              <a:t>n</a:t>
            </a:r>
            <a:r>
              <a:rPr lang="en-US" altLang="zh-CN" sz="2800" dirty="0"/>
              <a:t>h(0)+2</a:t>
            </a:r>
            <a:r>
              <a:rPr lang="en-US" altLang="zh-CN" sz="2800" baseline="30000" dirty="0"/>
              <a:t>n-1 </a:t>
            </a:r>
            <a:r>
              <a:rPr lang="en-US" altLang="zh-CN" sz="2800" dirty="0"/>
              <a:t>+2</a:t>
            </a:r>
            <a:r>
              <a:rPr lang="en-US" altLang="zh-CN" sz="2800" baseline="30000" dirty="0"/>
              <a:t>n-2 ……</a:t>
            </a:r>
            <a:r>
              <a:rPr lang="en-US" altLang="zh-CN" sz="2800" dirty="0"/>
              <a:t>+2+1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       = 2</a:t>
            </a:r>
            <a:r>
              <a:rPr lang="en-US" altLang="zh-CN" sz="2800" baseline="30000" dirty="0"/>
              <a:t>n-1 </a:t>
            </a:r>
            <a:r>
              <a:rPr lang="en-US" altLang="zh-CN" sz="2800" dirty="0"/>
              <a:t>+2</a:t>
            </a:r>
            <a:r>
              <a:rPr lang="en-US" altLang="zh-CN" sz="2800" baseline="30000" dirty="0"/>
              <a:t>n-2 ……</a:t>
            </a:r>
            <a:r>
              <a:rPr lang="en-US" altLang="zh-CN" sz="2800" dirty="0"/>
              <a:t>+2+1= 2</a:t>
            </a:r>
            <a:r>
              <a:rPr lang="en-US" altLang="zh-CN" sz="2800" baseline="30000" dirty="0"/>
              <a:t>n -</a:t>
            </a:r>
            <a:r>
              <a:rPr lang="en-US" altLang="zh-CN" sz="2800" dirty="0"/>
              <a:t>1</a:t>
            </a:r>
            <a:endParaRPr lang="en-US" altLang="zh-CN" sz="2800" dirty="0"/>
          </a:p>
        </p:txBody>
      </p:sp>
      <p:sp>
        <p:nvSpPr>
          <p:cNvPr id="26627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8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  <p:bldP spid="706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Arial Rounded MT Bold" panose="020F0704030504030204" pitchFamily="34" charset="0"/>
              </a:rPr>
              <a:t>Example</a:t>
            </a:r>
            <a:endParaRPr lang="en-US" altLang="zh-CN" dirty="0">
              <a:latin typeface="Arial Rounded MT Bold" panose="020F0704030504030204" pitchFamily="34" charset="0"/>
            </a:endParaRPr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xfrm>
            <a:off x="971550" y="1340485"/>
            <a:ext cx="7772400" cy="4114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Backtrack to find an explicit formula for the sequence defined by the recurrence relation                     </a:t>
            </a:r>
            <a:r>
              <a:rPr lang="en-US" altLang="zh-CN" i="1" dirty="0"/>
              <a:t>b</a:t>
            </a:r>
            <a:r>
              <a:rPr lang="en-US" altLang="zh-CN" baseline="-25000" dirty="0"/>
              <a:t>n</a:t>
            </a:r>
            <a:r>
              <a:rPr lang="en-US" altLang="zh-CN" dirty="0"/>
              <a:t> = 2</a:t>
            </a:r>
            <a:r>
              <a:rPr lang="en-US" altLang="zh-CN" i="1" dirty="0"/>
              <a:t>b</a:t>
            </a:r>
            <a:r>
              <a:rPr lang="en-US" altLang="zh-CN" baseline="-25000" dirty="0"/>
              <a:t>n-1</a:t>
            </a:r>
            <a:r>
              <a:rPr lang="en-US" altLang="zh-CN" dirty="0"/>
              <a:t> +1 with initial condition 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 = 7.</a:t>
            </a:r>
            <a:endParaRPr lang="en-US" altLang="zh-CN" dirty="0"/>
          </a:p>
          <a:p>
            <a:pPr eaLnBrk="1" hangingPunct="1"/>
            <a:r>
              <a:rPr lang="en-US" altLang="zh-CN" dirty="0"/>
              <a:t>Solution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We begin by substituting the definition of the previous term in the defining formula</a:t>
            </a:r>
            <a:endParaRPr lang="en-US" altLang="zh-CN" dirty="0"/>
          </a:p>
        </p:txBody>
      </p:sp>
      <p:sp>
        <p:nvSpPr>
          <p:cNvPr id="27651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2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5579745" y="4324350"/>
          <a:ext cx="3317240" cy="227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" r:id="rId1" imgW="1651000" imgH="1130300" progId="Equation.DSMT4">
                  <p:embed/>
                </p:oleObj>
              </mc:Choice>
              <mc:Fallback>
                <p:oleObj name="" r:id="rId1" imgW="1651000" imgH="11303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79745" y="4324350"/>
                        <a:ext cx="3317240" cy="2272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endParaRPr lang="zh-CN" altLang="zh-CN" dirty="0"/>
          </a:p>
        </p:txBody>
      </p:sp>
      <p:sp>
        <p:nvSpPr>
          <p:cNvPr id="28674" name="Rectangle 3"/>
          <p:cNvSpPr>
            <a:spLocks noGrp="1"/>
          </p:cNvSpPr>
          <p:nvPr>
            <p:ph idx="1"/>
          </p:nvPr>
        </p:nvSpPr>
        <p:spPr>
          <a:xfrm>
            <a:off x="925830" y="1340485"/>
            <a:ext cx="7848600" cy="4114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A pattern is emerging with these rewriting of </a:t>
            </a:r>
            <a:r>
              <a:rPr lang="en-US" altLang="zh-CN" sz="2800" i="1" dirty="0">
                <a:sym typeface="Symbol" panose="05050102010706020507" pitchFamily="18" charset="2"/>
              </a:rPr>
              <a:t>b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sz="2400" dirty="0">
                <a:sym typeface="Symbol" panose="05050102010706020507" pitchFamily="18" charset="2"/>
              </a:rPr>
              <a:t>Note: There are no set rules for how to rewrite these expressions and a certain amount of experimentation may be necessary.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800" dirty="0">
                <a:sym typeface="Symbol" panose="05050102010706020507" pitchFamily="18" charset="2"/>
              </a:rPr>
              <a:t> The backtracking will end at 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28675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6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1763713" y="3933190"/>
          <a:ext cx="6172200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" r:id="rId1" imgW="2705100" imgH="965200" progId="Equation.DSMT4">
                  <p:embed/>
                </p:oleObj>
              </mc:Choice>
              <mc:Fallback>
                <p:oleObj name="" r:id="rId1" imgW="2705100" imgH="9652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713" y="3933190"/>
                        <a:ext cx="6172200" cy="2201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000" dirty="0"/>
              <a:t>Useful summing rules              (</a:t>
            </a:r>
            <a:r>
              <a:rPr lang="zh-CN" altLang="en-US" sz="4000" dirty="0"/>
              <a:t>求和公式）</a:t>
            </a:r>
            <a:endParaRPr lang="zh-CN" altLang="en-US" sz="4000" dirty="0"/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endParaRPr lang="zh-CN" altLang="zh-CN" dirty="0"/>
          </a:p>
        </p:txBody>
      </p:sp>
      <p:sp>
        <p:nvSpPr>
          <p:cNvPr id="29699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700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1600200" y="2278063"/>
          <a:ext cx="6477000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" r:id="rId1" imgW="2171700" imgH="812800" progId="Equation.DSMT4">
                  <p:embed/>
                </p:oleObj>
              </mc:Choice>
              <mc:Fallback>
                <p:oleObj name="" r:id="rId1" imgW="2171700" imgH="812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2278063"/>
                        <a:ext cx="6477000" cy="2011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Note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475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Backtracking may not reveal an explicit pattern for the sequence defined by a recurrence  relation. </a:t>
            </a:r>
            <a:endParaRPr lang="en-US" altLang="zh-CN" dirty="0"/>
          </a:p>
        </p:txBody>
      </p:sp>
      <p:sp>
        <p:nvSpPr>
          <p:cNvPr id="30723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4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Note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>
          <a:xfrm>
            <a:off x="899795" y="1268730"/>
            <a:ext cx="7416800" cy="410527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800" dirty="0"/>
              <a:t> This direct proof requires that we find a way to use what is known about 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.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We know something about 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and 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, and this suggests the first step of the algebraic rewriting.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Finding a useful first step in a proof may involve some false starts. Be persistent.</a:t>
            </a:r>
            <a:endParaRPr lang="en-US" altLang="zh-CN" sz="2800" dirty="0"/>
          </a:p>
        </p:txBody>
      </p:sp>
      <p:sp>
        <p:nvSpPr>
          <p:cNvPr id="31747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8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xfrm>
            <a:off x="1043940" y="116840"/>
            <a:ext cx="7651750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>
          <a:xfrm>
            <a:off x="485140" y="1268730"/>
            <a:ext cx="8623935" cy="439229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Find an explicit formula for the sequence defined by </a:t>
            </a:r>
            <a:r>
              <a:rPr lang="en-US" altLang="zh-CN" sz="2800" i="1" dirty="0"/>
              <a:t>c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 =</a:t>
            </a:r>
            <a:r>
              <a:rPr lang="en-US" altLang="zh-CN" sz="2800" i="1" dirty="0"/>
              <a:t>3c</a:t>
            </a:r>
            <a:r>
              <a:rPr lang="en-US" altLang="zh-CN" sz="2800" baseline="-25000" dirty="0"/>
              <a:t>n-1</a:t>
            </a:r>
            <a:r>
              <a:rPr lang="en-US" altLang="zh-CN" sz="2800" dirty="0"/>
              <a:t> – 2</a:t>
            </a:r>
            <a:r>
              <a:rPr lang="en-US" altLang="zh-CN" sz="2800" i="1" dirty="0"/>
              <a:t>c</a:t>
            </a:r>
            <a:r>
              <a:rPr lang="en-US" altLang="zh-CN" sz="2800" baseline="-25000" dirty="0"/>
              <a:t>n-2</a:t>
            </a:r>
            <a:r>
              <a:rPr lang="en-US" altLang="zh-CN" sz="2800" dirty="0"/>
              <a:t> with initial conditions </a:t>
            </a:r>
            <a:r>
              <a:rPr lang="en-US" altLang="zh-CN" sz="2800" i="1" dirty="0"/>
              <a:t>c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= 5 and </a:t>
            </a:r>
            <a:r>
              <a:rPr lang="en-US" altLang="zh-CN" sz="2800" i="1" dirty="0"/>
              <a:t>c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= 3.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Solution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The recurrence relation 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 =</a:t>
            </a:r>
            <a:r>
              <a:rPr lang="en-US" altLang="zh-CN" sz="2400" i="1" dirty="0"/>
              <a:t>3c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 – 2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n-2</a:t>
            </a:r>
            <a:r>
              <a:rPr lang="en-US" altLang="zh-CN" sz="2400" dirty="0"/>
              <a:t> is a linear homogeneous relation of degree 2.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Its associated equation is </a:t>
            </a:r>
            <a:r>
              <a:rPr lang="en-US" altLang="zh-CN" sz="2400" i="1" dirty="0"/>
              <a:t>x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 = 3</a:t>
            </a:r>
            <a:r>
              <a:rPr lang="en-US" altLang="zh-CN" sz="2400" i="1" dirty="0"/>
              <a:t>x</a:t>
            </a:r>
            <a:r>
              <a:rPr lang="en-US" altLang="zh-CN" sz="2400" dirty="0"/>
              <a:t> - 2. There are two roots,1 and 2.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According to Theorem l(a)                                                                      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= </a:t>
            </a:r>
            <a:r>
              <a:rPr lang="en-US" altLang="zh-CN" sz="2400" i="1" dirty="0">
                <a:sym typeface="Symbol" panose="05050102010706020507" pitchFamily="18" charset="2"/>
              </a:rPr>
              <a:t>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/>
              <a:t>(1) + </a:t>
            </a:r>
            <a:r>
              <a:rPr lang="en-US" altLang="zh-CN" sz="2400" i="1" dirty="0">
                <a:sym typeface="Symbol" panose="05050102010706020507" pitchFamily="18" charset="2"/>
              </a:rPr>
              <a:t>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i="1" dirty="0"/>
              <a:t> </a:t>
            </a:r>
            <a:r>
              <a:rPr lang="en-US" altLang="zh-CN" sz="2400" dirty="0"/>
              <a:t>(2) and 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= </a:t>
            </a:r>
            <a:r>
              <a:rPr lang="en-US" altLang="zh-CN" sz="2400" i="1" dirty="0">
                <a:sym typeface="Symbol" panose="05050102010706020507" pitchFamily="18" charset="2"/>
              </a:rPr>
              <a:t>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/>
              <a:t>(1) 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+ </a:t>
            </a:r>
            <a:r>
              <a:rPr lang="en-US" altLang="zh-CN" sz="2400" i="1" dirty="0">
                <a:sym typeface="Symbol" panose="05050102010706020507" pitchFamily="18" charset="2"/>
              </a:rPr>
              <a:t>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/>
              <a:t>(2)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 .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>
                <a:sym typeface="Symbol" panose="05050102010706020507" pitchFamily="18" charset="2"/>
              </a:rPr>
              <a:t>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/>
              <a:t> is 7 and </a:t>
            </a:r>
            <a:r>
              <a:rPr lang="en-US" altLang="zh-CN" sz="2400" i="1" dirty="0">
                <a:sym typeface="Symbol" panose="05050102010706020507" pitchFamily="18" charset="2"/>
              </a:rPr>
              <a:t>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/>
              <a:t> is -l.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By Theorem l, we have </a:t>
            </a:r>
            <a:r>
              <a:rPr lang="en-US" altLang="zh-CN" sz="2400" i="1" dirty="0"/>
              <a:t>c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 = 7·1</a:t>
            </a:r>
            <a:r>
              <a:rPr lang="en-US" altLang="zh-CN" sz="2400" i="1" baseline="30000" dirty="0"/>
              <a:t>n</a:t>
            </a:r>
            <a:r>
              <a:rPr lang="en-US" altLang="zh-CN" sz="2400" dirty="0"/>
              <a:t> + (-1) ·2</a:t>
            </a:r>
            <a:r>
              <a:rPr lang="en-US" altLang="zh-CN" sz="2400" i="1" baseline="30000" dirty="0"/>
              <a:t>n</a:t>
            </a:r>
            <a:r>
              <a:rPr lang="en-US" altLang="zh-CN" sz="2400" dirty="0"/>
              <a:t> or </a:t>
            </a:r>
            <a:r>
              <a:rPr lang="en-US" altLang="zh-CN" sz="2400" i="1" dirty="0"/>
              <a:t>c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 = 7 – 2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. </a:t>
            </a:r>
            <a:endParaRPr lang="en-US" altLang="zh-CN" sz="2400" dirty="0"/>
          </a:p>
        </p:txBody>
      </p:sp>
      <p:sp>
        <p:nvSpPr>
          <p:cNvPr id="32771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2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</a:rPr>
              <a:t>Note</a:t>
            </a:r>
            <a:endParaRPr lang="en-US" altLang="zh-CN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idx="1"/>
          </p:nvPr>
        </p:nvSpPr>
        <p:spPr>
          <a:xfrm>
            <a:off x="899160" y="1371283"/>
            <a:ext cx="7888288" cy="4114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using </a:t>
            </a:r>
            <a:r>
              <a:rPr lang="en-US" altLang="zh-CN" i="1" dirty="0"/>
              <a:t>c</a:t>
            </a:r>
            <a:r>
              <a:rPr lang="en-US" altLang="zh-CN" baseline="-25000" dirty="0"/>
              <a:t>n</a:t>
            </a:r>
            <a:r>
              <a:rPr lang="en-US" altLang="zh-CN" dirty="0"/>
              <a:t> =</a:t>
            </a:r>
            <a:r>
              <a:rPr lang="en-US" altLang="zh-CN" i="1" dirty="0"/>
              <a:t>3c</a:t>
            </a:r>
            <a:r>
              <a:rPr lang="en-US" altLang="zh-CN" baseline="-25000" dirty="0"/>
              <a:t>n-1</a:t>
            </a:r>
            <a:r>
              <a:rPr lang="en-US" altLang="zh-CN" dirty="0"/>
              <a:t> – 2</a:t>
            </a:r>
            <a:r>
              <a:rPr lang="en-US" altLang="zh-CN" i="1" dirty="0"/>
              <a:t>c</a:t>
            </a:r>
            <a:r>
              <a:rPr lang="en-US" altLang="zh-CN" baseline="-25000" dirty="0"/>
              <a:t>n-2</a:t>
            </a:r>
            <a:r>
              <a:rPr lang="en-US" altLang="zh-CN" dirty="0"/>
              <a:t> with initial conditions c</a:t>
            </a:r>
            <a:r>
              <a:rPr lang="en-US" altLang="zh-CN" baseline="-25000" dirty="0"/>
              <a:t>l</a:t>
            </a:r>
            <a:r>
              <a:rPr lang="en-US" altLang="zh-CN" dirty="0"/>
              <a:t> = 5 and c</a:t>
            </a:r>
            <a:r>
              <a:rPr lang="en-US" altLang="zh-CN" baseline="-25000" dirty="0"/>
              <a:t>2</a:t>
            </a:r>
            <a:r>
              <a:rPr lang="en-US" altLang="zh-CN" dirty="0"/>
              <a:t> = 3, gives 5, 3, -l, -9 as the first four terms of the sequence.</a:t>
            </a:r>
            <a:endParaRPr lang="en-US" altLang="zh-CN" dirty="0"/>
          </a:p>
          <a:p>
            <a:pPr eaLnBrk="1" hangingPunct="1"/>
            <a:r>
              <a:rPr lang="en-US" altLang="zh-CN" dirty="0"/>
              <a:t> The formula 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n</a:t>
            </a:r>
            <a:r>
              <a:rPr lang="en-US" altLang="zh-CN" dirty="0"/>
              <a:t> = 7 – 2</a:t>
            </a:r>
            <a:r>
              <a:rPr lang="en-US" altLang="zh-CN" baseline="30000" dirty="0"/>
              <a:t>n</a:t>
            </a:r>
            <a:r>
              <a:rPr lang="en-US" altLang="zh-CN" dirty="0"/>
              <a:t>  also produces 5, 3, -l, -9 as the first four terms.</a:t>
            </a:r>
            <a:endParaRPr lang="en-US" altLang="zh-CN" dirty="0"/>
          </a:p>
        </p:txBody>
      </p:sp>
      <p:sp>
        <p:nvSpPr>
          <p:cNvPr id="33795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6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788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 Solve the recurrence relation 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 =</a:t>
            </a:r>
            <a:r>
              <a:rPr lang="en-US" altLang="zh-CN" sz="2800" i="1" dirty="0"/>
              <a:t>2d</a:t>
            </a:r>
            <a:r>
              <a:rPr lang="en-US" altLang="zh-CN" sz="2800" baseline="-25000" dirty="0"/>
              <a:t>n-1</a:t>
            </a:r>
            <a:r>
              <a:rPr lang="en-US" altLang="zh-CN" sz="2800" dirty="0"/>
              <a:t> – 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n-2</a:t>
            </a:r>
            <a:r>
              <a:rPr lang="en-US" altLang="zh-CN" sz="2800" dirty="0"/>
              <a:t> with initial conditions 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=1.5 and </a:t>
            </a:r>
            <a:r>
              <a:rPr lang="en-US" altLang="zh-CN" sz="2800" i="1" dirty="0"/>
              <a:t>d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=3.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Solution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The associated equation for this linear homogeneous relation is </a:t>
            </a:r>
            <a:r>
              <a:rPr lang="en-US" altLang="zh-CN" sz="2400" i="1" dirty="0"/>
              <a:t>x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-2</a:t>
            </a:r>
            <a:r>
              <a:rPr lang="en-US" altLang="zh-CN" sz="2400" i="1" dirty="0"/>
              <a:t>x</a:t>
            </a:r>
            <a:r>
              <a:rPr lang="en-US" altLang="zh-CN" sz="2400" dirty="0"/>
              <a:t>+1=0.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This equation has one (multiple) root, l.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By theorem 1(b), </a:t>
            </a:r>
            <a:r>
              <a:rPr lang="en-US" altLang="zh-CN" sz="2400" i="1" dirty="0"/>
              <a:t>d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=</a:t>
            </a:r>
            <a:r>
              <a:rPr lang="en-US" altLang="zh-CN" sz="2400" i="1" dirty="0">
                <a:sym typeface="Symbol" panose="05050102010706020507" pitchFamily="18" charset="2"/>
              </a:rPr>
              <a:t>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i="1" dirty="0"/>
              <a:t> </a:t>
            </a:r>
            <a:r>
              <a:rPr lang="en-US" altLang="zh-CN" sz="2400" dirty="0"/>
              <a:t>(1)</a:t>
            </a:r>
            <a:r>
              <a:rPr lang="en-US" altLang="zh-CN" sz="2400" i="1" baseline="30000" dirty="0"/>
              <a:t>n</a:t>
            </a:r>
            <a:r>
              <a:rPr lang="en-US" altLang="zh-CN" sz="2400" dirty="0"/>
              <a:t>+</a:t>
            </a:r>
            <a:r>
              <a:rPr lang="en-US" altLang="zh-CN" sz="2400" i="1" dirty="0">
                <a:sym typeface="Symbol" panose="05050102010706020507" pitchFamily="18" charset="2"/>
              </a:rPr>
              <a:t>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i="1" dirty="0"/>
              <a:t>n</a:t>
            </a:r>
            <a:r>
              <a:rPr lang="en-US" altLang="zh-CN" sz="2400" dirty="0"/>
              <a:t>(1)</a:t>
            </a:r>
            <a:r>
              <a:rPr lang="en-US" altLang="zh-CN" sz="2400" i="1" baseline="30000" dirty="0"/>
              <a:t>n.</a:t>
            </a:r>
            <a:endParaRPr lang="en-US" altLang="zh-CN" sz="2400" i="1" baseline="30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Using this formula and the initial conditions ,                             </a:t>
            </a:r>
            <a:r>
              <a:rPr lang="en-US" altLang="zh-CN" sz="2400" i="1" dirty="0"/>
              <a:t>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=1.5= </a:t>
            </a:r>
            <a:r>
              <a:rPr lang="en-US" altLang="zh-CN" sz="2400" i="1" dirty="0">
                <a:sym typeface="Symbol" panose="05050102010706020507" pitchFamily="18" charset="2"/>
              </a:rPr>
              <a:t>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/>
              <a:t>+</a:t>
            </a:r>
            <a:r>
              <a:rPr lang="en-US" altLang="zh-CN" sz="2400" i="1" dirty="0">
                <a:sym typeface="Symbol" panose="05050102010706020507" pitchFamily="18" charset="2"/>
              </a:rPr>
              <a:t>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/>
              <a:t>(1) and </a:t>
            </a:r>
            <a:r>
              <a:rPr lang="en-US" altLang="zh-CN" sz="2400" i="1" dirty="0"/>
              <a:t>d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=3= </a:t>
            </a:r>
            <a:r>
              <a:rPr lang="en-US" altLang="zh-CN" sz="2400" i="1" dirty="0">
                <a:sym typeface="Symbol" panose="05050102010706020507" pitchFamily="18" charset="2"/>
              </a:rPr>
              <a:t>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/>
              <a:t>+</a:t>
            </a:r>
            <a:r>
              <a:rPr lang="en-US" altLang="zh-CN" sz="2400" i="1" dirty="0">
                <a:sym typeface="Symbol" panose="05050102010706020507" pitchFamily="18" charset="2"/>
              </a:rPr>
              <a:t>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/>
              <a:t>(2).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>
                <a:sym typeface="Symbol" panose="05050102010706020507" pitchFamily="18" charset="2"/>
              </a:rPr>
              <a:t>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/>
              <a:t>=0 and </a:t>
            </a:r>
            <a:r>
              <a:rPr lang="en-US" altLang="zh-CN" sz="2400" i="1" dirty="0">
                <a:sym typeface="Symbol" panose="05050102010706020507" pitchFamily="18" charset="2"/>
              </a:rPr>
              <a:t>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/>
              <a:t>=1.5,so </a:t>
            </a:r>
            <a:r>
              <a:rPr lang="en-US" altLang="zh-CN" sz="2400" i="1" dirty="0"/>
              <a:t>d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=1.5</a:t>
            </a:r>
            <a:r>
              <a:rPr lang="en-US" altLang="zh-CN" sz="2400" i="1" dirty="0"/>
              <a:t>n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  <p:sp>
        <p:nvSpPr>
          <p:cNvPr id="34819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20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Homework</a:t>
            </a:r>
            <a:endParaRPr lang="en-US" altLang="zh-CN" dirty="0"/>
          </a:p>
        </p:txBody>
      </p:sp>
      <p:sp>
        <p:nvSpPr>
          <p:cNvPr id="35842" name="Rectangle 3"/>
          <p:cNvSpPr>
            <a:spLocks noGrp="1"/>
          </p:cNvSpPr>
          <p:nvPr>
            <p:ph idx="1"/>
          </p:nvPr>
        </p:nvSpPr>
        <p:spPr>
          <a:xfrm>
            <a:off x="971233" y="1412875"/>
            <a:ext cx="7772400" cy="4114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§8.3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  14</a:t>
            </a:r>
            <a:r>
              <a:rPr lang="en-US" altLang="zh-CN"/>
              <a:t>, 28, 36</a:t>
            </a:r>
            <a:endParaRPr lang="en-US" altLang="zh-CN" dirty="0"/>
          </a:p>
        </p:txBody>
      </p:sp>
      <p:sp>
        <p:nvSpPr>
          <p:cNvPr id="35843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4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title"/>
          </p:nvPr>
        </p:nvSpPr>
        <p:spPr>
          <a:xfrm>
            <a:off x="792480" y="43815"/>
            <a:ext cx="8174355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4000" dirty="0"/>
              <a:t>Fast Multiplication Example</a:t>
            </a:r>
            <a:endParaRPr lang="en-US" altLang="zh-CN" sz="4000" dirty="0"/>
          </a:p>
        </p:txBody>
      </p:sp>
      <p:sp>
        <p:nvSpPr>
          <p:cNvPr id="8194" name="Rectangle 3"/>
          <p:cNvSpPr>
            <a:spLocks noGrp="1"/>
          </p:cNvSpPr>
          <p:nvPr>
            <p:ph idx="1"/>
          </p:nvPr>
        </p:nvSpPr>
        <p:spPr>
          <a:xfrm>
            <a:off x="251460" y="1268730"/>
            <a:ext cx="9096375" cy="4114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en-US" altLang="zh-CN" dirty="0">
                <a:sym typeface="Symbol" panose="05050102010706020507" pitchFamily="18" charset="2"/>
              </a:rPr>
              <a:t>The ordinary grade-school algorithm takes </a:t>
            </a:r>
            <a:r>
              <a:rPr lang="el-GR" altLang="zh-CN" dirty="0">
                <a:sym typeface="Symbol" panose="05050102010706020507" pitchFamily="18" charset="2"/>
              </a:rPr>
              <a:t>Θ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) steps to multiply two 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-digit numbers.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sym typeface="Symbol" panose="05050102010706020507" pitchFamily="18" charset="2"/>
              </a:rPr>
              <a:t>This seems like too much work!</a:t>
            </a:r>
            <a:endParaRPr lang="el-GR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sym typeface="Symbol" panose="05050102010706020507" pitchFamily="18" charset="2"/>
              </a:rPr>
              <a:t>So, let’s find an asymptotically </a:t>
            </a:r>
            <a:r>
              <a:rPr lang="en-US" altLang="zh-CN" i="1" dirty="0">
                <a:sym typeface="Symbol" panose="05050102010706020507" pitchFamily="18" charset="2"/>
              </a:rPr>
              <a:t>faster </a:t>
            </a:r>
            <a:r>
              <a:rPr lang="en-US" altLang="zh-CN" dirty="0">
                <a:sym typeface="Symbol" panose="05050102010706020507" pitchFamily="18" charset="2"/>
              </a:rPr>
              <a:t>multiplication algorithm!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sym typeface="Symbol" panose="05050102010706020507" pitchFamily="18" charset="2"/>
              </a:rPr>
              <a:t>To find the product </a:t>
            </a:r>
            <a:r>
              <a:rPr lang="en-US" altLang="zh-CN" i="1" dirty="0">
                <a:sym typeface="Symbol" panose="05050102010706020507" pitchFamily="18" charset="2"/>
              </a:rPr>
              <a:t>cd</a:t>
            </a:r>
            <a:r>
              <a:rPr lang="en-US" altLang="zh-CN" dirty="0">
                <a:sym typeface="Symbol" panose="05050102010706020507" pitchFamily="18" charset="2"/>
              </a:rPr>
              <a:t> of two 2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-digit base-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 numbers, </a:t>
            </a:r>
            <a:r>
              <a:rPr lang="en-US" altLang="zh-CN" i="1" dirty="0">
                <a:sym typeface="Symbol" panose="05050102010706020507" pitchFamily="18" charset="2"/>
              </a:rPr>
              <a:t>c</a:t>
            </a:r>
            <a:r>
              <a:rPr lang="en-US" altLang="zh-CN" dirty="0">
                <a:sym typeface="Symbol" panose="05050102010706020507" pitchFamily="18" charset="2"/>
              </a:rPr>
              <a:t>=(</a:t>
            </a:r>
            <a:r>
              <a:rPr lang="en-US" altLang="zh-CN" i="1" dirty="0"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i="1" baseline="-25000" dirty="0"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ym typeface="Symbol" panose="05050102010706020507" pitchFamily="18" charset="2"/>
              </a:rPr>
              <a:t>-1</a:t>
            </a:r>
            <a:r>
              <a:rPr lang="en-US" altLang="zh-CN" i="1" dirty="0"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i="1" baseline="-25000" dirty="0"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ym typeface="Symbol" panose="05050102010706020507" pitchFamily="18" charset="2"/>
              </a:rPr>
              <a:t>-2</a:t>
            </a:r>
            <a:r>
              <a:rPr lang="en-US" altLang="zh-CN" dirty="0">
                <a:sym typeface="Symbol" panose="05050102010706020507" pitchFamily="18" charset="2"/>
              </a:rPr>
              <a:t>…</a:t>
            </a:r>
            <a:r>
              <a:rPr lang="en-US" altLang="zh-CN" i="1" dirty="0"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en-US" altLang="zh-CN" i="1" baseline="-25000" dirty="0"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 and </a:t>
            </a:r>
            <a:r>
              <a:rPr lang="en-US" altLang="zh-CN" i="1" dirty="0">
                <a:sym typeface="Symbol" panose="05050102010706020507" pitchFamily="18" charset="2"/>
              </a:rPr>
              <a:t>d</a:t>
            </a:r>
            <a:r>
              <a:rPr lang="en-US" altLang="zh-CN" dirty="0">
                <a:sym typeface="Symbol" panose="05050102010706020507" pitchFamily="18" charset="2"/>
              </a:rPr>
              <a:t>=(</a:t>
            </a:r>
            <a:r>
              <a:rPr lang="en-US" altLang="zh-CN" i="1" dirty="0">
                <a:sym typeface="Symbol" panose="05050102010706020507" pitchFamily="18" charset="2"/>
              </a:rPr>
              <a:t>d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i="1" baseline="-25000" dirty="0"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ym typeface="Symbol" panose="05050102010706020507" pitchFamily="18" charset="2"/>
              </a:rPr>
              <a:t>-1</a:t>
            </a:r>
            <a:r>
              <a:rPr lang="en-US" altLang="zh-CN" i="1" dirty="0">
                <a:sym typeface="Symbol" panose="05050102010706020507" pitchFamily="18" charset="2"/>
              </a:rPr>
              <a:t>d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i="1" baseline="-25000" dirty="0"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ym typeface="Symbol" panose="05050102010706020507" pitchFamily="18" charset="2"/>
              </a:rPr>
              <a:t>-2</a:t>
            </a:r>
            <a:r>
              <a:rPr lang="en-US" altLang="zh-CN" dirty="0">
                <a:sym typeface="Symbol" panose="05050102010706020507" pitchFamily="18" charset="2"/>
              </a:rPr>
              <a:t>…</a:t>
            </a:r>
            <a:r>
              <a:rPr lang="en-US" altLang="zh-CN" i="1" dirty="0">
                <a:sym typeface="Symbol" panose="05050102010706020507" pitchFamily="18" charset="2"/>
              </a:rPr>
              <a:t>d</a:t>
            </a:r>
            <a:r>
              <a:rPr lang="en-US" altLang="zh-CN" baseline="-25000" dirty="0"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en-US" altLang="zh-CN" i="1" baseline="-25000" dirty="0"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sym typeface="Symbol" panose="05050102010706020507" pitchFamily="18" charset="2"/>
              </a:rPr>
              <a:t>break </a:t>
            </a:r>
            <a:r>
              <a:rPr lang="en-US" altLang="zh-CN" i="1" dirty="0">
                <a:sym typeface="Symbol" panose="05050102010706020507" pitchFamily="18" charset="2"/>
              </a:rPr>
              <a:t>c</a:t>
            </a:r>
            <a:r>
              <a:rPr lang="en-US" altLang="zh-CN" dirty="0">
                <a:sym typeface="Symbol" panose="05050102010706020507" pitchFamily="18" charset="2"/>
              </a:rPr>
              <a:t> and </a:t>
            </a:r>
            <a:r>
              <a:rPr lang="en-US" altLang="zh-CN" i="1" dirty="0">
                <a:sym typeface="Symbol" panose="05050102010706020507" pitchFamily="18" charset="2"/>
              </a:rPr>
              <a:t>d</a:t>
            </a:r>
            <a:r>
              <a:rPr lang="en-US" altLang="zh-CN" dirty="0">
                <a:sym typeface="Symbol" panose="05050102010706020507" pitchFamily="18" charset="2"/>
              </a:rPr>
              <a:t> in half: 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en-US" altLang="zh-CN" i="1" dirty="0">
                <a:sym typeface="Symbol" panose="05050102010706020507" pitchFamily="18" charset="2"/>
              </a:rPr>
              <a:t>c</a:t>
            </a:r>
            <a:r>
              <a:rPr lang="en-US" altLang="zh-CN" dirty="0">
                <a:sym typeface="Symbol" panose="05050102010706020507" pitchFamily="18" charset="2"/>
              </a:rPr>
              <a:t>=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i="1" baseline="30000" dirty="0">
                <a:sym typeface="Symbol" panose="05050102010706020507" pitchFamily="18" charset="2"/>
              </a:rPr>
              <a:t>n</a:t>
            </a:r>
            <a:r>
              <a:rPr lang="en-US" altLang="zh-CN" i="1" dirty="0"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+</a:t>
            </a:r>
            <a:r>
              <a:rPr lang="en-US" altLang="zh-CN" i="1" dirty="0">
                <a:sym typeface="Symbol" panose="05050102010706020507" pitchFamily="18" charset="2"/>
              </a:rPr>
              <a:t>C</a:t>
            </a:r>
            <a:r>
              <a:rPr lang="en-US" altLang="zh-CN" baseline="-25000" dirty="0"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,      </a:t>
            </a:r>
            <a:r>
              <a:rPr lang="en-US" altLang="zh-CN" i="1" dirty="0">
                <a:sym typeface="Symbol" panose="05050102010706020507" pitchFamily="18" charset="2"/>
              </a:rPr>
              <a:t>d</a:t>
            </a:r>
            <a:r>
              <a:rPr lang="en-US" altLang="zh-CN" dirty="0">
                <a:sym typeface="Symbol" panose="05050102010706020507" pitchFamily="18" charset="2"/>
              </a:rPr>
              <a:t>=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i="1" baseline="30000" dirty="0">
                <a:sym typeface="Symbol" panose="05050102010706020507" pitchFamily="18" charset="2"/>
              </a:rPr>
              <a:t>n</a:t>
            </a:r>
            <a:r>
              <a:rPr lang="en-US" altLang="zh-CN" i="1" dirty="0">
                <a:sym typeface="Symbol" panose="05050102010706020507" pitchFamily="18" charset="2"/>
              </a:rPr>
              <a:t>D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+</a:t>
            </a:r>
            <a:r>
              <a:rPr lang="en-US" altLang="zh-CN" i="1" dirty="0">
                <a:sym typeface="Symbol" panose="05050102010706020507" pitchFamily="18" charset="2"/>
              </a:rPr>
              <a:t>D</a:t>
            </a:r>
            <a:r>
              <a:rPr lang="en-US" altLang="zh-CN" baseline="-25000" dirty="0"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i="1" dirty="0"/>
              <a:t>C</a:t>
            </a:r>
            <a:r>
              <a:rPr lang="en-US" altLang="zh-CN" baseline="-25000" dirty="0">
                <a:latin typeface="Cambria Math" panose="02040503050406030204" pitchFamily="18" charset="0"/>
              </a:rPr>
              <a:t>1</a:t>
            </a:r>
            <a:r>
              <a:rPr lang="en-US" altLang="zh-CN" dirty="0"/>
              <a:t> = (</a:t>
            </a:r>
            <a:r>
              <a:rPr lang="en-US" altLang="zh-CN" i="1" dirty="0"/>
              <a:t>c</a:t>
            </a:r>
            <a:r>
              <a:rPr lang="en-US" altLang="zh-CN" baseline="-25000" dirty="0">
                <a:latin typeface="Cambria Math" panose="02040503050406030204" pitchFamily="18" charset="0"/>
              </a:rPr>
              <a:t>2</a:t>
            </a:r>
            <a:r>
              <a:rPr lang="en-US" altLang="zh-CN" i="1" baseline="-25000" dirty="0"/>
              <a:t>n</a:t>
            </a:r>
            <a:r>
              <a:rPr lang="en-US" altLang="zh-CN" baseline="-25000" dirty="0">
                <a:latin typeface="Cambria Math" panose="02040503050406030204" pitchFamily="18" charset="0"/>
              </a:rPr>
              <a:t>−1 </a:t>
            </a:r>
            <a:r>
              <a:rPr lang="en-US" altLang="zh-CN" dirty="0">
                <a:latin typeface="Cambria Math" panose="02040503050406030204" pitchFamily="18" charset="0"/>
              </a:rPr>
              <a:t>… </a:t>
            </a:r>
            <a:r>
              <a:rPr lang="en-US" altLang="zh-CN" i="1" dirty="0"/>
              <a:t>c</a:t>
            </a:r>
            <a:r>
              <a:rPr lang="en-US" altLang="zh-CN" i="1" baseline="-25000" dirty="0">
                <a:latin typeface="Cambria Math" panose="02040503050406030204" pitchFamily="18" charset="0"/>
              </a:rPr>
              <a:t>n</a:t>
            </a:r>
            <a:r>
              <a:rPr lang="en-US" altLang="zh-CN" baseline="-25000" dirty="0">
                <a:latin typeface="Cambria Math" panose="02040503050406030204" pitchFamily="18" charset="0"/>
              </a:rPr>
              <a:t>+1</a:t>
            </a:r>
            <a:r>
              <a:rPr lang="en-US" altLang="zh-CN" i="1" dirty="0"/>
              <a:t>c</a:t>
            </a:r>
            <a:r>
              <a:rPr lang="en-US" altLang="zh-CN" i="1" baseline="-25000" dirty="0">
                <a:latin typeface="Cambria Math" panose="02040503050406030204" pitchFamily="18" charset="0"/>
              </a:rPr>
              <a:t>n</a:t>
            </a:r>
            <a:r>
              <a:rPr lang="en-US" altLang="zh-CN" dirty="0">
                <a:latin typeface="Cambria Math" panose="02040503050406030204" pitchFamily="18" charset="0"/>
              </a:rPr>
              <a:t>)</a:t>
            </a:r>
            <a:r>
              <a:rPr lang="en-US" altLang="zh-CN" baseline="-25000" dirty="0">
                <a:latin typeface="Cambria Math" panose="02040503050406030204" pitchFamily="18" charset="0"/>
              </a:rPr>
              <a:t>b</a:t>
            </a:r>
            <a:r>
              <a:rPr lang="en-US" altLang="zh-CN" i="1" dirty="0"/>
              <a:t> 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baseline="-25000" dirty="0">
                <a:latin typeface="Cambria Math" panose="02040503050406030204" pitchFamily="18" charset="0"/>
              </a:rPr>
              <a:t>0</a:t>
            </a:r>
            <a:r>
              <a:rPr lang="en-US" altLang="zh-CN" dirty="0">
                <a:latin typeface="Cambria Math" panose="02040503050406030204" pitchFamily="18" charset="0"/>
              </a:rPr>
              <a:t> </a:t>
            </a:r>
            <a:r>
              <a:rPr lang="en-US" altLang="zh-CN" dirty="0"/>
              <a:t>= (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n</a:t>
            </a:r>
            <a:r>
              <a:rPr lang="en-US" altLang="zh-CN" baseline="-25000" dirty="0">
                <a:latin typeface="Cambria Math" panose="02040503050406030204" pitchFamily="18" charset="0"/>
              </a:rPr>
              <a:t>−1 </a:t>
            </a:r>
            <a:r>
              <a:rPr lang="en-US" altLang="zh-CN" dirty="0">
                <a:latin typeface="Cambria Math" panose="02040503050406030204" pitchFamily="18" charset="0"/>
              </a:rPr>
              <a:t>… </a:t>
            </a:r>
            <a:r>
              <a:rPr lang="en-US" altLang="zh-CN" i="1" dirty="0"/>
              <a:t>c</a:t>
            </a:r>
            <a:r>
              <a:rPr lang="en-US" altLang="zh-CN" baseline="-25000" dirty="0">
                <a:latin typeface="Cambria Math" panose="02040503050406030204" pitchFamily="18" charset="0"/>
              </a:rPr>
              <a:t>1</a:t>
            </a:r>
            <a:r>
              <a:rPr lang="en-US" altLang="zh-CN" i="1" dirty="0"/>
              <a:t>c</a:t>
            </a:r>
            <a:r>
              <a:rPr lang="en-US" altLang="zh-CN" baseline="-25000" dirty="0">
                <a:latin typeface="Cambria Math" panose="02040503050406030204" pitchFamily="18" charset="0"/>
              </a:rPr>
              <a:t>0</a:t>
            </a:r>
            <a:r>
              <a:rPr lang="en-US" altLang="zh-CN" dirty="0">
                <a:latin typeface="Cambria Math" panose="02040503050406030204" pitchFamily="18" charset="0"/>
              </a:rPr>
              <a:t>)</a:t>
            </a:r>
            <a:r>
              <a:rPr lang="en-US" altLang="zh-CN" baseline="-25000" dirty="0">
                <a:latin typeface="Cambria Math" panose="02040503050406030204" pitchFamily="18" charset="0"/>
              </a:rPr>
              <a:t>b</a:t>
            </a:r>
            <a:r>
              <a:rPr lang="en-US" altLang="zh-CN" i="1" dirty="0"/>
              <a:t> ,</a:t>
            </a:r>
            <a:endParaRPr lang="en-US" altLang="zh-CN" i="1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i="1" dirty="0"/>
              <a:t>D</a:t>
            </a:r>
            <a:r>
              <a:rPr lang="en-US" altLang="zh-CN" baseline="-25000" dirty="0">
                <a:latin typeface="Cambria Math" panose="02040503050406030204" pitchFamily="18" charset="0"/>
              </a:rPr>
              <a:t>1</a:t>
            </a:r>
            <a:r>
              <a:rPr lang="en-US" altLang="zh-CN" dirty="0"/>
              <a:t> = (</a:t>
            </a:r>
            <a:r>
              <a:rPr lang="en-US" altLang="zh-CN" i="1" dirty="0"/>
              <a:t>d</a:t>
            </a:r>
            <a:r>
              <a:rPr lang="en-US" altLang="zh-CN" baseline="-25000" dirty="0">
                <a:latin typeface="Cambria Math" panose="02040503050406030204" pitchFamily="18" charset="0"/>
              </a:rPr>
              <a:t>2</a:t>
            </a:r>
            <a:r>
              <a:rPr lang="en-US" altLang="zh-CN" i="1" baseline="-25000" dirty="0"/>
              <a:t>n</a:t>
            </a:r>
            <a:r>
              <a:rPr lang="en-US" altLang="zh-CN" baseline="-25000" dirty="0">
                <a:latin typeface="Cambria Math" panose="02040503050406030204" pitchFamily="18" charset="0"/>
              </a:rPr>
              <a:t>−1 </a:t>
            </a:r>
            <a:r>
              <a:rPr lang="en-US" altLang="zh-CN" dirty="0">
                <a:latin typeface="Cambria Math" panose="02040503050406030204" pitchFamily="18" charset="0"/>
              </a:rPr>
              <a:t>… </a:t>
            </a:r>
            <a:r>
              <a:rPr lang="en-US" altLang="zh-CN" i="1" dirty="0"/>
              <a:t>d</a:t>
            </a:r>
            <a:r>
              <a:rPr lang="en-US" altLang="zh-CN" i="1" baseline="-25000" dirty="0">
                <a:latin typeface="Cambria Math" panose="02040503050406030204" pitchFamily="18" charset="0"/>
              </a:rPr>
              <a:t>n</a:t>
            </a:r>
            <a:r>
              <a:rPr lang="en-US" altLang="zh-CN" baseline="-25000" dirty="0">
                <a:latin typeface="Cambria Math" panose="02040503050406030204" pitchFamily="18" charset="0"/>
              </a:rPr>
              <a:t>+1</a:t>
            </a:r>
            <a:r>
              <a:rPr lang="en-US" altLang="zh-CN" i="1" dirty="0"/>
              <a:t>d</a:t>
            </a:r>
            <a:r>
              <a:rPr lang="en-US" altLang="zh-CN" i="1" baseline="-25000" dirty="0">
                <a:latin typeface="Cambria Math" panose="02040503050406030204" pitchFamily="18" charset="0"/>
              </a:rPr>
              <a:t>n</a:t>
            </a:r>
            <a:r>
              <a:rPr lang="en-US" altLang="zh-CN" dirty="0">
                <a:latin typeface="Cambria Math" panose="02040503050406030204" pitchFamily="18" charset="0"/>
              </a:rPr>
              <a:t>)</a:t>
            </a:r>
            <a:r>
              <a:rPr lang="en-US" altLang="zh-CN" baseline="-25000" dirty="0">
                <a:latin typeface="Cambria Math" panose="02040503050406030204" pitchFamily="18" charset="0"/>
              </a:rPr>
              <a:t>b</a:t>
            </a:r>
            <a:r>
              <a:rPr lang="en-US" altLang="zh-CN" i="1" dirty="0"/>
              <a:t> </a:t>
            </a:r>
            <a:r>
              <a:rPr lang="en-US" altLang="zh-CN" dirty="0"/>
              <a:t>, </a:t>
            </a:r>
            <a:r>
              <a:rPr lang="en-US" altLang="zh-CN" i="1" dirty="0"/>
              <a:t>D</a:t>
            </a:r>
            <a:r>
              <a:rPr lang="en-US" altLang="zh-CN" baseline="-25000" dirty="0">
                <a:latin typeface="Cambria Math" panose="02040503050406030204" pitchFamily="18" charset="0"/>
              </a:rPr>
              <a:t>0</a:t>
            </a:r>
            <a:r>
              <a:rPr lang="en-US" altLang="zh-CN" dirty="0">
                <a:latin typeface="Cambria Math" panose="02040503050406030204" pitchFamily="18" charset="0"/>
              </a:rPr>
              <a:t> </a:t>
            </a:r>
            <a:r>
              <a:rPr lang="en-US" altLang="zh-CN" dirty="0"/>
              <a:t>= (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</a:t>
            </a:r>
            <a:r>
              <a:rPr lang="en-US" altLang="zh-CN" baseline="-25000" dirty="0">
                <a:latin typeface="Cambria Math" panose="02040503050406030204" pitchFamily="18" charset="0"/>
              </a:rPr>
              <a:t>−1 </a:t>
            </a:r>
            <a:r>
              <a:rPr lang="en-US" altLang="zh-CN" dirty="0">
                <a:latin typeface="Cambria Math" panose="02040503050406030204" pitchFamily="18" charset="0"/>
              </a:rPr>
              <a:t>… </a:t>
            </a:r>
            <a:r>
              <a:rPr lang="en-US" altLang="zh-CN" i="1" dirty="0"/>
              <a:t>d</a:t>
            </a:r>
            <a:r>
              <a:rPr lang="en-US" altLang="zh-CN" baseline="-25000" dirty="0">
                <a:latin typeface="Cambria Math" panose="02040503050406030204" pitchFamily="18" charset="0"/>
              </a:rPr>
              <a:t>1</a:t>
            </a:r>
            <a:r>
              <a:rPr lang="en-US" altLang="zh-CN" i="1" dirty="0"/>
              <a:t>d</a:t>
            </a:r>
            <a:r>
              <a:rPr lang="en-US" altLang="zh-CN" baseline="-25000" dirty="0">
                <a:latin typeface="Cambria Math" panose="02040503050406030204" pitchFamily="18" charset="0"/>
              </a:rPr>
              <a:t>0</a:t>
            </a:r>
            <a:r>
              <a:rPr lang="en-US" altLang="zh-CN" dirty="0">
                <a:latin typeface="Cambria Math" panose="02040503050406030204" pitchFamily="18" charset="0"/>
              </a:rPr>
              <a:t>)</a:t>
            </a:r>
            <a:r>
              <a:rPr lang="en-US" altLang="zh-CN" baseline="-25000" dirty="0">
                <a:latin typeface="Cambria Math" panose="02040503050406030204" pitchFamily="18" charset="0"/>
              </a:rPr>
              <a:t>b</a:t>
            </a:r>
            <a:r>
              <a:rPr lang="en-US" altLang="zh-CN" dirty="0">
                <a:latin typeface="Cambria Math" panose="02040503050406030204" pitchFamily="18" charset="0"/>
              </a:rPr>
              <a:t>.</a:t>
            </a:r>
            <a:endParaRPr lang="en-US" altLang="zh-CN" dirty="0">
              <a:latin typeface="Cambria Math" panose="020405030504060302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sym typeface="Symbol" panose="05050102010706020507" pitchFamily="18" charset="2"/>
              </a:rPr>
              <a:t>and then... (see next slide)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8195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6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/>
          </p:cNvSpPr>
          <p:nvPr>
            <p:ph type="title"/>
          </p:nvPr>
        </p:nvSpPr>
        <p:spPr>
          <a:xfrm>
            <a:off x="970915" y="101600"/>
            <a:ext cx="7950835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600" dirty="0"/>
              <a:t>Derivation of Fast Multiplication</a:t>
            </a:r>
            <a:endParaRPr lang="en-US" altLang="zh-CN" sz="3600" dirty="0"/>
          </a:p>
        </p:txBody>
      </p:sp>
      <p:sp>
        <p:nvSpPr>
          <p:cNvPr id="9218" name="Rectangle 2"/>
          <p:cNvSpPr>
            <a:spLocks noGrp="1"/>
          </p:cNvSpPr>
          <p:nvPr>
            <p:ph idx="1"/>
          </p:nvPr>
        </p:nvSpPr>
        <p:spPr>
          <a:xfrm>
            <a:off x="757555" y="1393825"/>
            <a:ext cx="7772400" cy="45720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9219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20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221" name="Object 3"/>
          <p:cNvGraphicFramePr>
            <a:graphicFrameLocks noChangeAspect="1"/>
          </p:cNvGraphicFramePr>
          <p:nvPr/>
        </p:nvGraphicFramePr>
        <p:xfrm>
          <a:off x="757555" y="1393825"/>
          <a:ext cx="7645400" cy="444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3454400" imgH="2006600" progId="Equation.3">
                  <p:embed/>
                </p:oleObj>
              </mc:Choice>
              <mc:Fallback>
                <p:oleObj name="" r:id="rId1" imgW="3454400" imgH="2006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555" y="1393825"/>
                        <a:ext cx="7645400" cy="444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4110355" y="2460625"/>
            <a:ext cx="4114800" cy="1143000"/>
            <a:chOff x="2544" y="1776"/>
            <a:chExt cx="2592" cy="720"/>
          </a:xfrm>
        </p:grpSpPr>
        <p:grpSp>
          <p:nvGrpSpPr>
            <p:cNvPr id="9223" name="Group 6"/>
            <p:cNvGrpSpPr/>
            <p:nvPr/>
          </p:nvGrpSpPr>
          <p:grpSpPr>
            <a:xfrm>
              <a:off x="2544" y="2016"/>
              <a:ext cx="2592" cy="480"/>
              <a:chOff x="2544" y="2016"/>
              <a:chExt cx="2592" cy="480"/>
            </a:xfrm>
          </p:grpSpPr>
          <p:sp>
            <p:nvSpPr>
              <p:cNvPr id="9224" name="Oval 7"/>
              <p:cNvSpPr/>
              <p:nvPr/>
            </p:nvSpPr>
            <p:spPr>
              <a:xfrm>
                <a:off x="2544" y="2160"/>
                <a:ext cx="1200" cy="336"/>
              </a:xfrm>
              <a:prstGeom prst="ellipse">
                <a:avLst/>
              </a:prstGeom>
              <a:noFill/>
              <a:ln w="635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>
                <a:spAutoFit/>
              </a:bodyPr>
              <a:lstStyle/>
              <a:p>
                <a:pPr eaLnBrk="0" hangingPunct="0">
                  <a:buSzTx/>
                </a:pPr>
                <a:endParaRPr lang="zh-CN" altLang="en-US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5" name="Oval 8"/>
              <p:cNvSpPr/>
              <p:nvPr/>
            </p:nvSpPr>
            <p:spPr>
              <a:xfrm>
                <a:off x="3936" y="2160"/>
                <a:ext cx="1200" cy="336"/>
              </a:xfrm>
              <a:prstGeom prst="ellipse">
                <a:avLst/>
              </a:prstGeom>
              <a:noFill/>
              <a:ln w="635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>
                <a:spAutoFit/>
              </a:bodyPr>
              <a:lstStyle/>
              <a:p>
                <a:pPr eaLnBrk="0" hangingPunct="0">
                  <a:buSzTx/>
                </a:pPr>
                <a:endParaRPr lang="zh-CN" altLang="en-US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6" name="Line 9"/>
              <p:cNvSpPr/>
              <p:nvPr/>
            </p:nvSpPr>
            <p:spPr>
              <a:xfrm flipH="1">
                <a:off x="3648" y="2016"/>
                <a:ext cx="192" cy="192"/>
              </a:xfrm>
              <a:prstGeom prst="line">
                <a:avLst/>
              </a:prstGeom>
              <a:ln w="635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227" name="Line 10"/>
              <p:cNvSpPr/>
              <p:nvPr/>
            </p:nvSpPr>
            <p:spPr>
              <a:xfrm>
                <a:off x="3840" y="2016"/>
                <a:ext cx="240" cy="192"/>
              </a:xfrm>
              <a:prstGeom prst="line">
                <a:avLst/>
              </a:prstGeom>
              <a:ln w="635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9228" name="Text Box 11"/>
            <p:cNvSpPr txBox="1"/>
            <p:nvPr/>
          </p:nvSpPr>
          <p:spPr>
            <a:xfrm>
              <a:off x="3600" y="1776"/>
              <a:ext cx="478" cy="288"/>
            </a:xfrm>
            <a:prstGeom prst="rect">
              <a:avLst/>
            </a:prstGeom>
            <a:noFill/>
            <a:ln w="63500">
              <a:noFill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SzTx/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Zero</a:t>
              </a:r>
              <a:endPara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0188" name="Text Box 12"/>
          <p:cNvSpPr txBox="1"/>
          <p:nvPr/>
        </p:nvSpPr>
        <p:spPr>
          <a:xfrm>
            <a:off x="6269355" y="1774825"/>
            <a:ext cx="1816100" cy="822325"/>
          </a:xfrm>
          <a:prstGeom prst="rect">
            <a:avLst/>
          </a:prstGeom>
          <a:noFill/>
          <a:ln w="63500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buSzTx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(Multiply out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buSzTx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polynomials)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13"/>
          <p:cNvGrpSpPr/>
          <p:nvPr/>
        </p:nvGrpSpPr>
        <p:grpSpPr>
          <a:xfrm>
            <a:off x="2662555" y="3070225"/>
            <a:ext cx="4495800" cy="1143000"/>
            <a:chOff x="1632" y="2160"/>
            <a:chExt cx="2832" cy="720"/>
          </a:xfrm>
        </p:grpSpPr>
        <p:sp>
          <p:nvSpPr>
            <p:cNvPr id="9231" name="Oval 14"/>
            <p:cNvSpPr/>
            <p:nvPr/>
          </p:nvSpPr>
          <p:spPr>
            <a:xfrm>
              <a:off x="2544" y="2160"/>
              <a:ext cx="528" cy="336"/>
            </a:xfrm>
            <a:prstGeom prst="ellipse">
              <a:avLst/>
            </a:prstGeom>
            <a:noFill/>
            <a:ln w="635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eaLnBrk="0" hangingPunct="0">
                <a:buSzTx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2" name="Oval 15"/>
            <p:cNvSpPr/>
            <p:nvPr/>
          </p:nvSpPr>
          <p:spPr>
            <a:xfrm>
              <a:off x="3936" y="2160"/>
              <a:ext cx="528" cy="336"/>
            </a:xfrm>
            <a:prstGeom prst="ellipse">
              <a:avLst/>
            </a:prstGeom>
            <a:noFill/>
            <a:ln w="635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eaLnBrk="0" hangingPunct="0">
                <a:buSzTx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3" name="Oval 16"/>
            <p:cNvSpPr/>
            <p:nvPr/>
          </p:nvSpPr>
          <p:spPr>
            <a:xfrm>
              <a:off x="1632" y="2496"/>
              <a:ext cx="528" cy="336"/>
            </a:xfrm>
            <a:prstGeom prst="ellipse">
              <a:avLst/>
            </a:prstGeom>
            <a:noFill/>
            <a:ln w="635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eaLnBrk="0" hangingPunct="0">
                <a:buSzTx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4" name="Oval 17"/>
            <p:cNvSpPr/>
            <p:nvPr/>
          </p:nvSpPr>
          <p:spPr>
            <a:xfrm>
              <a:off x="2832" y="2544"/>
              <a:ext cx="528" cy="336"/>
            </a:xfrm>
            <a:prstGeom prst="ellipse">
              <a:avLst/>
            </a:prstGeom>
            <a:noFill/>
            <a:ln w="635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eaLnBrk="0" hangingPunct="0">
                <a:buSzTx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5" name="Line 18"/>
            <p:cNvSpPr/>
            <p:nvPr/>
          </p:nvSpPr>
          <p:spPr>
            <a:xfrm flipH="1">
              <a:off x="2112" y="2400"/>
              <a:ext cx="432" cy="192"/>
            </a:xfrm>
            <a:prstGeom prst="line">
              <a:avLst/>
            </a:prstGeom>
            <a:ln w="635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36" name="Line 19"/>
            <p:cNvSpPr/>
            <p:nvPr/>
          </p:nvSpPr>
          <p:spPr>
            <a:xfrm flipH="1">
              <a:off x="3312" y="2448"/>
              <a:ext cx="672" cy="192"/>
            </a:xfrm>
            <a:prstGeom prst="line">
              <a:avLst/>
            </a:prstGeom>
            <a:ln w="635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50196" name="Text Box 20"/>
          <p:cNvSpPr txBox="1"/>
          <p:nvPr/>
        </p:nvSpPr>
        <p:spPr>
          <a:xfrm>
            <a:off x="4964430" y="5356225"/>
            <a:ext cx="3125788" cy="457200"/>
          </a:xfrm>
          <a:prstGeom prst="rect">
            <a:avLst/>
          </a:prstGeom>
          <a:noFill/>
          <a:ln w="63500">
            <a:noFill/>
          </a:ln>
        </p:spPr>
        <p:txBody>
          <a:bodyPr wrap="none" anchor="ctr">
            <a:spAutoFit/>
          </a:bodyPr>
          <a:lstStyle/>
          <a:p>
            <a:pPr algn="ctr" eaLnBrk="0" hangingPunct="0">
              <a:buSzTx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(Factor last polynomial)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21"/>
          <p:cNvGrpSpPr/>
          <p:nvPr/>
        </p:nvGrpSpPr>
        <p:grpSpPr>
          <a:xfrm>
            <a:off x="1976755" y="4746625"/>
            <a:ext cx="6667500" cy="1600200"/>
            <a:chOff x="1200" y="3216"/>
            <a:chExt cx="4200" cy="1008"/>
          </a:xfrm>
        </p:grpSpPr>
        <p:sp>
          <p:nvSpPr>
            <p:cNvPr id="9239" name="Oval 22"/>
            <p:cNvSpPr/>
            <p:nvPr/>
          </p:nvSpPr>
          <p:spPr>
            <a:xfrm>
              <a:off x="1632" y="3216"/>
              <a:ext cx="528" cy="336"/>
            </a:xfrm>
            <a:prstGeom prst="ellipse">
              <a:avLst/>
            </a:prstGeom>
            <a:noFill/>
            <a:ln w="635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eaLnBrk="0" hangingPunct="0">
                <a:buSzTx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0" name="Oval 23"/>
            <p:cNvSpPr/>
            <p:nvPr/>
          </p:nvSpPr>
          <p:spPr>
            <a:xfrm>
              <a:off x="2832" y="3216"/>
              <a:ext cx="528" cy="336"/>
            </a:xfrm>
            <a:prstGeom prst="ellipse">
              <a:avLst/>
            </a:prstGeom>
            <a:noFill/>
            <a:ln w="635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pPr eaLnBrk="0" hangingPunct="0">
                <a:buSzTx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1" name="Oval 24"/>
            <p:cNvSpPr/>
            <p:nvPr/>
          </p:nvSpPr>
          <p:spPr>
            <a:xfrm>
              <a:off x="1200" y="3552"/>
              <a:ext cx="1584" cy="336"/>
            </a:xfrm>
            <a:prstGeom prst="ellipse">
              <a:avLst/>
            </a:prstGeom>
            <a:noFill/>
            <a:ln w="635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eaLnBrk="0" hangingPunct="0">
                <a:buSzTx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2" name="Text Box 25"/>
            <p:cNvSpPr txBox="1"/>
            <p:nvPr/>
          </p:nvSpPr>
          <p:spPr>
            <a:xfrm>
              <a:off x="1536" y="3936"/>
              <a:ext cx="3864" cy="288"/>
            </a:xfrm>
            <a:prstGeom prst="rect">
              <a:avLst/>
            </a:prstGeom>
            <a:solidFill>
              <a:schemeClr val="bg1"/>
            </a:solidFill>
            <a:ln w="63500">
              <a:noFill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SzTx/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Three multiplications, each with 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-digit numbers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43" name="Line 26"/>
            <p:cNvSpPr/>
            <p:nvPr/>
          </p:nvSpPr>
          <p:spPr>
            <a:xfrm flipV="1">
              <a:off x="2976" y="3600"/>
              <a:ext cx="48" cy="384"/>
            </a:xfrm>
            <a:prstGeom prst="line">
              <a:avLst/>
            </a:prstGeom>
            <a:ln w="635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44" name="Line 27"/>
            <p:cNvSpPr/>
            <p:nvPr/>
          </p:nvSpPr>
          <p:spPr>
            <a:xfrm flipH="1" flipV="1">
              <a:off x="1824" y="3936"/>
              <a:ext cx="240" cy="96"/>
            </a:xfrm>
            <a:prstGeom prst="line">
              <a:avLst/>
            </a:prstGeom>
            <a:ln w="635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45" name="Line 28"/>
            <p:cNvSpPr/>
            <p:nvPr/>
          </p:nvSpPr>
          <p:spPr>
            <a:xfrm flipH="1" flipV="1">
              <a:off x="2064" y="3504"/>
              <a:ext cx="432" cy="528"/>
            </a:xfrm>
            <a:prstGeom prst="line">
              <a:avLst/>
            </a:prstGeom>
            <a:ln w="635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8" grpId="0"/>
      <p:bldP spid="501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xfrm>
            <a:off x="792480" y="43815"/>
            <a:ext cx="8232140" cy="1143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600" dirty="0"/>
              <a:t>Recurrence Rel. for Fast Mult.</a:t>
            </a:r>
            <a:endParaRPr lang="en-US" altLang="zh-CN" sz="3600" dirty="0"/>
          </a:p>
        </p:txBody>
      </p:sp>
      <p:sp>
        <p:nvSpPr>
          <p:cNvPr id="1024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/>
              <a:t>Notice that the time complexity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of the fast multiplication algorithm obeys the recurrence:</a:t>
            </a:r>
            <a:endParaRPr lang="en-US" altLang="zh-CN" i="1" dirty="0"/>
          </a:p>
          <a:p>
            <a:pPr eaLnBrk="1" hangingPunct="1"/>
            <a:r>
              <a:rPr lang="en-US" altLang="zh-CN" i="1" dirty="0"/>
              <a:t>T</a:t>
            </a:r>
            <a:r>
              <a:rPr lang="en-US" altLang="zh-CN" dirty="0"/>
              <a:t>(2</a:t>
            </a:r>
            <a:r>
              <a:rPr lang="en-US" altLang="zh-CN" i="1" dirty="0"/>
              <a:t>n</a:t>
            </a:r>
            <a:r>
              <a:rPr lang="en-US" altLang="zh-CN" dirty="0"/>
              <a:t>)=3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)+</a:t>
            </a:r>
            <a:r>
              <a:rPr lang="en-US" altLang="zh-CN" dirty="0">
                <a:sym typeface="Symbol" panose="05050102010706020507" pitchFamily="18" charset="2"/>
              </a:rPr>
              <a:t>(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i="1" dirty="0"/>
              <a:t>i.e.</a:t>
            </a:r>
            <a:r>
              <a:rPr lang="en-US" altLang="zh-CN" dirty="0"/>
              <a:t>,</a:t>
            </a:r>
            <a:endParaRPr lang="en-US" altLang="zh-CN" dirty="0"/>
          </a:p>
          <a:p>
            <a:pPr eaLnBrk="1" hangingPunct="1"/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)=3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/2)+</a:t>
            </a:r>
            <a:r>
              <a:rPr lang="en-US" altLang="zh-CN" dirty="0">
                <a:sym typeface="Symbol" panose="05050102010706020507" pitchFamily="18" charset="2"/>
              </a:rPr>
              <a:t>(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So </a:t>
            </a:r>
            <a:r>
              <a:rPr lang="en-US" altLang="zh-CN" i="1" dirty="0"/>
              <a:t>a</a:t>
            </a:r>
            <a:r>
              <a:rPr lang="en-US" altLang="zh-CN" dirty="0"/>
              <a:t>=3, </a:t>
            </a:r>
            <a:r>
              <a:rPr lang="en-US" altLang="zh-CN" i="1" dirty="0"/>
              <a:t>b</a:t>
            </a:r>
            <a:r>
              <a:rPr lang="en-US" altLang="zh-CN" dirty="0"/>
              <a:t>=2.</a:t>
            </a:r>
            <a:endParaRPr lang="en-US" altLang="zh-CN" dirty="0"/>
          </a:p>
        </p:txBody>
      </p:sp>
      <p:sp>
        <p:nvSpPr>
          <p:cNvPr id="10243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4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5" name="Text Box 4"/>
          <p:cNvSpPr txBox="1"/>
          <p:nvPr/>
        </p:nvSpPr>
        <p:spPr>
          <a:xfrm>
            <a:off x="4356100" y="3357563"/>
            <a:ext cx="4040188" cy="1187450"/>
          </a:xfrm>
          <a:prstGeom prst="rect">
            <a:avLst/>
          </a:prstGeom>
          <a:noFill/>
          <a:ln w="63500">
            <a:noFill/>
          </a:ln>
        </p:spPr>
        <p:txBody>
          <a:bodyPr wrap="none" anchor="ctr">
            <a:spAutoFit/>
          </a:bodyPr>
          <a:lstStyle/>
          <a:p>
            <a:pPr eaLnBrk="0" hangingPunct="0">
              <a:buSzTx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Time to do the needed adds &amp; 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subtracts of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-digit and 2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-digit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SzTx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numbers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6" name="Oval 5"/>
          <p:cNvSpPr/>
          <p:nvPr/>
        </p:nvSpPr>
        <p:spPr>
          <a:xfrm>
            <a:off x="3777615" y="3572193"/>
            <a:ext cx="914400" cy="609600"/>
          </a:xfrm>
          <a:prstGeom prst="ellipse">
            <a:avLst/>
          </a:prstGeom>
          <a:noFill/>
          <a:ln w="635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eaLnBrk="0" hangingPunct="0">
              <a:buSzTx/>
            </a:pP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en-US" altLang="zh-CN" b="1" dirty="0"/>
              <a:t>Theorem </a:t>
            </a:r>
            <a:r>
              <a:rPr lang="en-US" altLang="zh-CN" b="1" dirty="0">
                <a:latin typeface="Cambria Math" panose="02040503050406030204" pitchFamily="18" charset="0"/>
              </a:rPr>
              <a:t>1</a:t>
            </a:r>
            <a:endParaRPr lang="zh-CN" altLang="en-US" dirty="0"/>
          </a:p>
        </p:txBody>
      </p:sp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611188" y="1340485"/>
            <a:ext cx="8420100" cy="4114800"/>
          </a:xfrm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en-US" altLang="zh-CN" dirty="0"/>
              <a:t>Let </a:t>
            </a:r>
            <a:r>
              <a:rPr lang="en-US" altLang="zh-CN" i="1" dirty="0"/>
              <a:t>f</a:t>
            </a:r>
            <a:r>
              <a:rPr lang="en-US" altLang="zh-CN" dirty="0"/>
              <a:t> be an increasing function that satisfies the recurrence relation  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= </a:t>
            </a:r>
            <a:r>
              <a:rPr lang="en-US" altLang="zh-CN" i="1" dirty="0"/>
              <a:t>af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/</a:t>
            </a:r>
            <a:r>
              <a:rPr lang="en-US" altLang="zh-CN" i="1" dirty="0"/>
              <a:t>b</a:t>
            </a:r>
            <a:r>
              <a:rPr lang="en-US" altLang="zh-CN" dirty="0"/>
              <a:t>) + </a:t>
            </a:r>
            <a:r>
              <a:rPr lang="en-US" altLang="zh-CN" i="1" dirty="0"/>
              <a:t>c</a:t>
            </a:r>
            <a:endParaRPr lang="en-US" altLang="zh-CN" i="1" baseline="30000" dirty="0"/>
          </a:p>
          <a:p>
            <a:pPr>
              <a:buNone/>
            </a:pPr>
            <a:r>
              <a:rPr lang="en-US" altLang="zh-CN" dirty="0"/>
              <a:t>whenever </a:t>
            </a:r>
            <a:r>
              <a:rPr lang="en-US" altLang="zh-CN" i="1" dirty="0"/>
              <a:t>n</a:t>
            </a:r>
            <a:r>
              <a:rPr lang="en-US" altLang="zh-CN" dirty="0"/>
              <a:t> is divisible by </a:t>
            </a:r>
            <a:r>
              <a:rPr lang="en-US" altLang="zh-CN" i="1" dirty="0"/>
              <a:t>b</a:t>
            </a:r>
            <a:r>
              <a:rPr lang="en-US" altLang="zh-CN" dirty="0"/>
              <a:t>, where </a:t>
            </a:r>
            <a:r>
              <a:rPr lang="en-US" altLang="zh-CN" i="1" dirty="0"/>
              <a:t>a</a:t>
            </a:r>
            <a:r>
              <a:rPr lang="en-US" altLang="zh-CN" dirty="0">
                <a:latin typeface="Cambria Math" panose="02040503050406030204" pitchFamily="18" charset="0"/>
              </a:rPr>
              <a:t>≥</a:t>
            </a:r>
            <a:r>
              <a:rPr lang="en-US" altLang="zh-CN" dirty="0"/>
              <a:t> </a:t>
            </a:r>
            <a:r>
              <a:rPr lang="en-US" altLang="zh-CN" dirty="0">
                <a:latin typeface="Cambria Math" panose="02040503050406030204" pitchFamily="18" charset="0"/>
              </a:rPr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b </a:t>
            </a:r>
            <a:r>
              <a:rPr lang="en-US" altLang="zh-CN" dirty="0"/>
              <a:t>is an integer greater than </a:t>
            </a:r>
            <a:r>
              <a:rPr lang="en-US" altLang="zh-CN" dirty="0">
                <a:latin typeface="Cambria Math" panose="02040503050406030204" pitchFamily="18" charset="0"/>
              </a:rPr>
              <a:t>1</a:t>
            </a:r>
            <a:r>
              <a:rPr lang="en-US" altLang="zh-CN" dirty="0"/>
              <a:t>, and </a:t>
            </a:r>
            <a:r>
              <a:rPr lang="en-US" altLang="zh-CN" i="1" dirty="0"/>
              <a:t>c</a:t>
            </a:r>
            <a:r>
              <a:rPr lang="en-US" altLang="zh-CN" dirty="0"/>
              <a:t> is a positive real number. Then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Furthermore, when </a:t>
            </a:r>
            <a:r>
              <a:rPr lang="en-US" altLang="zh-CN" i="1" dirty="0"/>
              <a:t>n</a:t>
            </a:r>
            <a:r>
              <a:rPr lang="en-US" altLang="zh-CN" dirty="0"/>
              <a:t> =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k</a:t>
            </a:r>
            <a:r>
              <a:rPr lang="en-US" altLang="zh-CN" dirty="0"/>
              <a:t> and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latin typeface="Cambria Math" panose="02040503050406030204" pitchFamily="18" charset="0"/>
              </a:rPr>
              <a:t>≠1</a:t>
            </a:r>
            <a:r>
              <a:rPr lang="en-US" altLang="zh-CN" dirty="0"/>
              <a:t>, where </a:t>
            </a:r>
            <a:r>
              <a:rPr lang="en-US" altLang="zh-CN" i="1" dirty="0"/>
              <a:t>k</a:t>
            </a:r>
            <a:r>
              <a:rPr lang="en-US" altLang="zh-CN" dirty="0"/>
              <a:t> is a positive integer,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where </a:t>
            </a:r>
            <a:r>
              <a:rPr lang="en-US" altLang="zh-CN" i="1" dirty="0"/>
              <a:t>C</a:t>
            </a:r>
            <a:r>
              <a:rPr lang="en-US" altLang="zh-CN" baseline="-25000" dirty="0">
                <a:latin typeface="Cambria Math" panose="02040503050406030204" pitchFamily="18" charset="0"/>
              </a:rPr>
              <a:t>1</a:t>
            </a:r>
            <a:r>
              <a:rPr lang="en-US" altLang="zh-CN" dirty="0"/>
              <a:t> 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dirty="0">
                <a:latin typeface="Cambria Math" panose="02040503050406030204" pitchFamily="18" charset="0"/>
              </a:rPr>
              <a:t>1</a:t>
            </a:r>
            <a:r>
              <a:rPr lang="en-US" altLang="zh-CN" dirty="0"/>
              <a:t>) + c/(</a:t>
            </a:r>
            <a:r>
              <a:rPr lang="en-US" altLang="zh-CN" i="1" dirty="0"/>
              <a:t>a</a:t>
            </a:r>
            <a:r>
              <a:rPr lang="en-US" altLang="zh-CN" i="1" dirty="0">
                <a:latin typeface="Cambria Math" panose="02040503050406030204" pitchFamily="18" charset="0"/>
              </a:rPr>
              <a:t>−</a:t>
            </a:r>
            <a:r>
              <a:rPr lang="en-US" altLang="zh-CN" dirty="0">
                <a:latin typeface="Cambria Math" panose="02040503050406030204" pitchFamily="18" charset="0"/>
              </a:rPr>
              <a:t>1</a:t>
            </a:r>
            <a:r>
              <a:rPr lang="en-US" altLang="zh-CN" dirty="0"/>
              <a:t>) and </a:t>
            </a:r>
            <a:r>
              <a:rPr lang="en-US" altLang="zh-CN" i="1" dirty="0"/>
              <a:t>C</a:t>
            </a:r>
            <a:r>
              <a:rPr lang="en-US" altLang="zh-CN" baseline="-25000" dirty="0">
                <a:latin typeface="Cambria Math" panose="02040503050406030204" pitchFamily="18" charset="0"/>
              </a:rPr>
              <a:t>1</a:t>
            </a:r>
            <a:r>
              <a:rPr lang="en-US" altLang="zh-CN" dirty="0"/>
              <a:t> =  </a:t>
            </a:r>
            <a:r>
              <a:rPr lang="en-US" altLang="zh-CN" dirty="0">
                <a:latin typeface="Cambria Math" panose="02040503050406030204" pitchFamily="18" charset="0"/>
              </a:rPr>
              <a:t>−</a:t>
            </a:r>
            <a:r>
              <a:rPr lang="en-US" altLang="zh-CN" dirty="0"/>
              <a:t>c/(</a:t>
            </a:r>
            <a:r>
              <a:rPr lang="en-US" altLang="zh-CN" i="1" dirty="0"/>
              <a:t>a</a:t>
            </a:r>
            <a:r>
              <a:rPr lang="en-US" altLang="zh-CN" i="1" dirty="0">
                <a:latin typeface="Cambria Math" panose="02040503050406030204" pitchFamily="18" charset="0"/>
              </a:rPr>
              <a:t>−</a:t>
            </a:r>
            <a:r>
              <a:rPr lang="en-US" altLang="zh-CN" dirty="0">
                <a:latin typeface="Cambria Math" panose="02040503050406030204" pitchFamily="18" charset="0"/>
              </a:rPr>
              <a:t>1</a:t>
            </a:r>
            <a:r>
              <a:rPr lang="en-US" altLang="zh-CN" dirty="0"/>
              <a:t>). 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11267" name="日期占位符 3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1268" name="页脚占位符 4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pic>
        <p:nvPicPr>
          <p:cNvPr id="1126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63620" y="3635375"/>
            <a:ext cx="4900295" cy="898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95420" y="5157470"/>
            <a:ext cx="3241675" cy="468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r>
              <a:rPr lang="en-US" altLang="zh-CN" dirty="0"/>
              <a:t>Example 7</a:t>
            </a:r>
            <a:endParaRPr lang="zh-CN" altLang="en-US" dirty="0"/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en-US" altLang="zh-CN" dirty="0"/>
              <a:t>Give a big-</a:t>
            </a:r>
            <a:r>
              <a:rPr lang="en-US" altLang="zh-CN" i="1" dirty="0"/>
              <a:t>O</a:t>
            </a:r>
            <a:r>
              <a:rPr lang="en-US" altLang="zh-CN" dirty="0"/>
              <a:t> estimate for the number of comparisons used by a binary search.</a:t>
            </a:r>
            <a:endParaRPr lang="en-US" altLang="zh-CN" dirty="0"/>
          </a:p>
          <a:p>
            <a:pPr>
              <a:buNone/>
            </a:pPr>
            <a:r>
              <a:rPr lang="en-US" altLang="zh-CN" b="1" dirty="0"/>
              <a:t>Solution</a:t>
            </a:r>
            <a:r>
              <a:rPr lang="en-US" altLang="zh-CN" dirty="0"/>
              <a:t>:  Since the number of comparisons used by binary search is 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 = 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/</a:t>
            </a:r>
            <a:r>
              <a:rPr lang="en-US" altLang="zh-CN" sz="2800" dirty="0">
                <a:latin typeface="Cambria Math" panose="02040503050406030204" pitchFamily="18" charset="0"/>
              </a:rPr>
              <a:t>2</a:t>
            </a:r>
            <a:r>
              <a:rPr lang="en-US" altLang="zh-CN" sz="2800" dirty="0"/>
              <a:t>) + </a:t>
            </a:r>
            <a:r>
              <a:rPr lang="en-US" altLang="zh-CN" sz="2800" i="1" dirty="0">
                <a:latin typeface="Cambria Math" panose="02040503050406030204" pitchFamily="18" charset="0"/>
              </a:rPr>
              <a:t>c</a:t>
            </a:r>
            <a:r>
              <a:rPr lang="en-US" altLang="zh-CN" sz="2800" dirty="0">
                <a:latin typeface="Cambria Math" panose="02040503050406030204" pitchFamily="18" charset="0"/>
              </a:rPr>
              <a:t> where </a:t>
            </a:r>
            <a:r>
              <a:rPr lang="en-US" altLang="zh-CN" sz="2800" i="1" dirty="0"/>
              <a:t>n</a:t>
            </a:r>
            <a:r>
              <a:rPr lang="en-US" altLang="zh-CN" sz="2800" dirty="0">
                <a:latin typeface="Cambria Math" panose="02040503050406030204" pitchFamily="18" charset="0"/>
              </a:rPr>
              <a:t> is even, by Theorem 1, it follows that 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 is </a:t>
            </a:r>
            <a:r>
              <a:rPr lang="en-US" altLang="zh-CN" sz="2800" i="1" dirty="0"/>
              <a:t>O</a:t>
            </a:r>
            <a:r>
              <a:rPr lang="en-US" altLang="zh-CN" sz="2800" dirty="0"/>
              <a:t>(log </a:t>
            </a:r>
            <a:r>
              <a:rPr lang="en-US" altLang="zh-CN" sz="2800" i="1" dirty="0"/>
              <a:t>n</a:t>
            </a:r>
            <a:r>
              <a:rPr lang="en-US" altLang="zh-CN" sz="2800" dirty="0"/>
              <a:t>). </a:t>
            </a:r>
            <a:endParaRPr lang="zh-CN" altLang="en-US" dirty="0"/>
          </a:p>
        </p:txBody>
      </p:sp>
      <p:sp>
        <p:nvSpPr>
          <p:cNvPr id="12291" name="日期占位符 3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2292" name="页脚占位符 4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The Master Theorem</a:t>
            </a:r>
            <a:endParaRPr lang="en-US" altLang="zh-CN" dirty="0"/>
          </a:p>
        </p:txBody>
      </p:sp>
      <p:graphicFrame>
        <p:nvGraphicFramePr>
          <p:cNvPr id="1331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403158" y="4004628"/>
          <a:ext cx="4570412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" r:id="rId1" imgW="1917700" imgH="736600" progId="Equation.3">
                  <p:embed/>
                </p:oleObj>
              </mc:Choice>
              <mc:Fallback>
                <p:oleObj name="" r:id="rId1" imgW="1917700" imgH="736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03158" y="4004628"/>
                        <a:ext cx="4570412" cy="17557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7" name="Rectangle 3"/>
          <p:cNvSpPr>
            <a:spLocks noGrp="1"/>
          </p:cNvSpPr>
          <p:nvPr>
            <p:ph type="body" idx="4294967295"/>
          </p:nvPr>
        </p:nvSpPr>
        <p:spPr>
          <a:xfrm>
            <a:off x="899795" y="1412558"/>
            <a:ext cx="7772400" cy="4114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/>
              <a:t>Consider a function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that, for all </a:t>
            </a:r>
            <a:r>
              <a:rPr lang="en-US" altLang="zh-CN" i="1" dirty="0"/>
              <a:t>n</a:t>
            </a:r>
            <a:r>
              <a:rPr lang="en-US" altLang="zh-CN" dirty="0"/>
              <a:t>=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k</a:t>
            </a:r>
            <a:r>
              <a:rPr lang="en-US" altLang="zh-CN" dirty="0"/>
              <a:t> for all </a:t>
            </a:r>
            <a:r>
              <a:rPr lang="en-US" altLang="zh-CN" i="1" dirty="0"/>
              <a:t>k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ym typeface="Symbol" panose="05050102010706020507" pitchFamily="18" charset="2"/>
              </a:rPr>
              <a:t>Z</a:t>
            </a:r>
            <a:r>
              <a:rPr lang="en-US" altLang="zh-CN" baseline="30000" dirty="0">
                <a:sym typeface="Symbol" panose="05050102010706020507" pitchFamily="18" charset="2"/>
              </a:rPr>
              <a:t>+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en-US" altLang="zh-CN" baseline="-25000" dirty="0">
                <a:sym typeface="Symbol" panose="05050102010706020507" pitchFamily="18" charset="2"/>
              </a:rPr>
              <a:t>,</a:t>
            </a:r>
            <a:r>
              <a:rPr lang="en-US" altLang="zh-CN" dirty="0"/>
              <a:t>satisfies the recurrence relation: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= </a:t>
            </a:r>
            <a:r>
              <a:rPr lang="en-US" altLang="zh-CN" i="1" dirty="0"/>
              <a:t>af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/</a:t>
            </a:r>
            <a:r>
              <a:rPr lang="en-US" altLang="zh-CN" i="1" dirty="0"/>
              <a:t>b</a:t>
            </a:r>
            <a:r>
              <a:rPr lang="en-US" altLang="zh-CN" dirty="0"/>
              <a:t>) + </a:t>
            </a:r>
            <a:r>
              <a:rPr lang="en-US" altLang="zh-CN" i="1" dirty="0"/>
              <a:t>cn</a:t>
            </a:r>
            <a:r>
              <a:rPr lang="en-US" altLang="zh-CN" i="1" baseline="30000" dirty="0"/>
              <a:t>d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with </a:t>
            </a:r>
            <a:r>
              <a:rPr lang="en-US" altLang="zh-CN" i="1" dirty="0"/>
              <a:t>a</a:t>
            </a:r>
            <a:r>
              <a:rPr lang="en-US" altLang="zh-CN" dirty="0"/>
              <a:t>≥1, integer </a:t>
            </a:r>
            <a:r>
              <a:rPr lang="en-US" altLang="zh-CN" i="1" dirty="0"/>
              <a:t>b</a:t>
            </a:r>
            <a:r>
              <a:rPr lang="en-US" altLang="zh-CN" dirty="0"/>
              <a:t>&gt;1</a:t>
            </a:r>
            <a:r>
              <a:rPr lang="en-US" altLang="zh-CN" dirty="0">
                <a:sym typeface="Symbol" panose="05050102010706020507" pitchFamily="18" charset="2"/>
              </a:rPr>
              <a:t>, real </a:t>
            </a:r>
            <a:r>
              <a:rPr lang="en-US" altLang="zh-CN" i="1" dirty="0">
                <a:sym typeface="Symbol" panose="05050102010706020507" pitchFamily="18" charset="2"/>
              </a:rPr>
              <a:t>c</a:t>
            </a:r>
            <a:r>
              <a:rPr lang="en-US" altLang="zh-CN" dirty="0">
                <a:sym typeface="Symbol" panose="05050102010706020507" pitchFamily="18" charset="2"/>
              </a:rPr>
              <a:t>&gt;0, </a:t>
            </a:r>
            <a:r>
              <a:rPr lang="en-US" altLang="zh-CN" i="1" dirty="0">
                <a:sym typeface="Symbol" panose="05050102010706020507" pitchFamily="18" charset="2"/>
              </a:rPr>
              <a:t>d</a:t>
            </a:r>
            <a:r>
              <a:rPr lang="en-US" altLang="zh-CN" dirty="0">
                <a:sym typeface="Symbol" panose="05050102010706020507" pitchFamily="18" charset="2"/>
              </a:rPr>
              <a:t>≥0.  Then: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en-US" altLang="zh-CN" dirty="0"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Master Theorem Example</a:t>
            </a:r>
            <a:endParaRPr lang="en-US" altLang="zh-CN" dirty="0"/>
          </a:p>
        </p:txBody>
      </p:sp>
      <p:graphicFrame>
        <p:nvGraphicFramePr>
          <p:cNvPr id="1433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055813" y="4221163"/>
          <a:ext cx="47148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" r:id="rId1" imgW="1689100" imgH="228600" progId="Equation.3">
                  <p:embed/>
                </p:oleObj>
              </mc:Choice>
              <mc:Fallback>
                <p:oleObj name="" r:id="rId1" imgW="16891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5813" y="4221163"/>
                        <a:ext cx="4714875" cy="6381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Sz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40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Sz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41" name="Rectangle 3"/>
          <p:cNvSpPr>
            <a:spLocks noGrp="1"/>
          </p:cNvSpPr>
          <p:nvPr>
            <p:ph type="body" idx="4294967295"/>
          </p:nvPr>
        </p:nvSpPr>
        <p:spPr>
          <a:xfrm>
            <a:off x="1043305" y="1988503"/>
            <a:ext cx="7772400" cy="4114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Recall that complexity of fast multiply was: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i="1" dirty="0"/>
              <a:t>		T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)=3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/2)+</a:t>
            </a:r>
            <a:r>
              <a:rPr lang="en-US" altLang="zh-CN" dirty="0">
                <a:sym typeface="Symbol" panose="05050102010706020507" pitchFamily="18" charset="2"/>
              </a:rPr>
              <a:t>(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/>
            <a:r>
              <a:rPr lang="en-US" altLang="zh-CN" dirty="0"/>
              <a:t>Thus, </a:t>
            </a:r>
            <a:r>
              <a:rPr lang="en-US" altLang="zh-CN" i="1" dirty="0"/>
              <a:t>a</a:t>
            </a:r>
            <a:r>
              <a:rPr lang="en-US" altLang="zh-CN" dirty="0"/>
              <a:t>=3, </a:t>
            </a:r>
            <a:r>
              <a:rPr lang="en-US" altLang="zh-CN" i="1" dirty="0"/>
              <a:t>b</a:t>
            </a:r>
            <a:r>
              <a:rPr lang="en-US" altLang="zh-CN" dirty="0"/>
              <a:t>=2, </a:t>
            </a:r>
            <a:r>
              <a:rPr lang="en-US" altLang="zh-CN" i="1" dirty="0"/>
              <a:t>d</a:t>
            </a:r>
            <a:r>
              <a:rPr lang="en-US" altLang="zh-CN" dirty="0"/>
              <a:t>=1.  So </a:t>
            </a:r>
            <a:r>
              <a:rPr lang="en-US" altLang="zh-CN" i="1" dirty="0"/>
              <a:t>a</a:t>
            </a:r>
            <a:r>
              <a:rPr lang="en-US" altLang="zh-CN" dirty="0"/>
              <a:t> &gt; </a:t>
            </a:r>
            <a:r>
              <a:rPr lang="en-US" altLang="zh-CN" i="1" dirty="0"/>
              <a:t>b</a:t>
            </a:r>
            <a:r>
              <a:rPr lang="en-US" altLang="zh-CN" i="1" baseline="30000" dirty="0"/>
              <a:t>d</a:t>
            </a:r>
            <a:r>
              <a:rPr lang="en-US" altLang="zh-CN" dirty="0"/>
              <a:t>, so case 3 of the master theorem applies, so: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which is 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baseline="30000" dirty="0"/>
              <a:t>1.58…</a:t>
            </a:r>
            <a:r>
              <a:rPr lang="en-US" altLang="zh-CN" dirty="0"/>
              <a:t>), so the new algorithm is strictly faster than ordinary </a:t>
            </a:r>
            <a:r>
              <a:rPr lang="el-GR" altLang="zh-CN" dirty="0"/>
              <a:t>Θ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 multiply!</a:t>
            </a:r>
            <a:endParaRPr lang="el-GR" altLang="zh-CN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LATEXADDIN" val="\documentclass{article}&#10;\usepackage{amsmath}&#10;\pagestyle{empty}&#10;\begin{document}&#10;&#10;$$ f(n)\; \mbox{is} \left\{\begin{array}{lll} O(n^{\mbox{log}_{b}a}) &amp;\mbox{if}&amp; a &gt; 1 \\&#10;O(\mbox{log}\; n)&amp; \mbox{if} &amp; a = 1.\end{array}\right. $$&#10;&#10;&#10;\end{document}"/>
  <p:tag name="IGUANATEXSIZE" val="20"/>
</p:tagLst>
</file>

<file path=ppt/tags/tag2.xml><?xml version="1.0" encoding="utf-8"?>
<p:tagLst xmlns:p="http://schemas.openxmlformats.org/presentationml/2006/main">
  <p:tag name="LATEXADDIN" val="\documentclass{article}&#10;\usepackage{amsmath}&#10;\pagestyle{empty}&#10;\begin{document}&#10;&#10;$$ f(n) = C_{1}n^{\mbox{log}_{b}a} + C_{2}$$&#10;&#10;&#10;\end{document}"/>
  <p:tag name="IGUANATEXSIZE" val="20"/>
</p:tagLst>
</file>

<file path=ppt/tags/tag3.xml><?xml version="1.0" encoding="utf-8"?>
<p:tagLst xmlns:p="http://schemas.openxmlformats.org/presentationml/2006/main">
  <p:tag name="KSO_WPP_MARK_KEY" val="4555faf3-d5e4-48bc-8434-b60bdc891f98"/>
  <p:tag name="COMMONDATA" val="eyJoZGlkIjoiYjZhMmY1NGQwZjE0MWY4MTkzZjM4YzBiNDA1ZmM3ZDEifQ=="/>
</p:tagLst>
</file>

<file path=ppt/theme/theme1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Copperplate Gothic Light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7580</Words>
  <Application>WPS 演示</Application>
  <PresentationFormat>全屏显示(4:3)</PresentationFormat>
  <Paragraphs>345</Paragraphs>
  <Slides>29</Slides>
  <Notes>1</Notes>
  <HiddenSlides>4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29</vt:i4>
      </vt:variant>
    </vt:vector>
  </HeadingPairs>
  <TitlesOfParts>
    <vt:vector size="53" baseType="lpstr">
      <vt:lpstr>Arial</vt:lpstr>
      <vt:lpstr>宋体</vt:lpstr>
      <vt:lpstr>Wingdings</vt:lpstr>
      <vt:lpstr>Tahoma</vt:lpstr>
      <vt:lpstr>Arial Narrow</vt:lpstr>
      <vt:lpstr>Copperplate Gothic Light</vt:lpstr>
      <vt:lpstr>Times New Roman</vt:lpstr>
      <vt:lpstr>Copperplate Gothic Bold</vt:lpstr>
      <vt:lpstr>Calibri</vt:lpstr>
      <vt:lpstr>Symbol</vt:lpstr>
      <vt:lpstr>Cambria Math</vt:lpstr>
      <vt:lpstr>微软雅黑</vt:lpstr>
      <vt:lpstr>Arial Unicode MS</vt:lpstr>
      <vt:lpstr>Arial Rounded MT Bold</vt:lpstr>
      <vt:lpstr>1_Blends</vt:lpstr>
      <vt:lpstr>自定义设计方案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§8.3: Divide &amp; Conquer R.R.s</vt:lpstr>
      <vt:lpstr>Divide+Conquer Examples</vt:lpstr>
      <vt:lpstr>Fast Multiplication Example</vt:lpstr>
      <vt:lpstr>Derivation of Fast Multiplication</vt:lpstr>
      <vt:lpstr>Recurrence Rel. for Fast Mult.</vt:lpstr>
      <vt:lpstr>Theorem 1</vt:lpstr>
      <vt:lpstr>Example 7</vt:lpstr>
      <vt:lpstr>The Master Theorem</vt:lpstr>
      <vt:lpstr>Master Theorem Example</vt:lpstr>
      <vt:lpstr>Example: Mergesort</vt:lpstr>
      <vt:lpstr>Recurrences</vt:lpstr>
      <vt:lpstr>Guess and Check</vt:lpstr>
      <vt:lpstr>Guess the Form</vt:lpstr>
      <vt:lpstr>Guess the Form</vt:lpstr>
      <vt:lpstr>Generating functions</vt:lpstr>
      <vt:lpstr>Backtracking(回溯法） </vt:lpstr>
      <vt:lpstr>Example</vt:lpstr>
      <vt:lpstr>PowerPoint 演示文稿</vt:lpstr>
      <vt:lpstr>Hanoi汉诺塔问题</vt:lpstr>
      <vt:lpstr>H（0）＝0　 H（1）＝1　 H（2）＝3</vt:lpstr>
      <vt:lpstr>Example</vt:lpstr>
      <vt:lpstr>PowerPoint 演示文稿</vt:lpstr>
      <vt:lpstr>Useful summing rules              (求和公式）</vt:lpstr>
      <vt:lpstr>Note</vt:lpstr>
      <vt:lpstr>Note</vt:lpstr>
      <vt:lpstr>Example</vt:lpstr>
      <vt:lpstr>Note</vt:lpstr>
      <vt:lpstr>Example</vt:lpstr>
      <vt:lpstr>Homework</vt:lpstr>
    </vt:vector>
  </TitlesOfParts>
  <Company>bupt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yangjuan</dc:creator>
  <cp:lastModifiedBy>杨娟</cp:lastModifiedBy>
  <cp:revision>48</cp:revision>
  <dcterms:created xsi:type="dcterms:W3CDTF">2007-04-05T06:08:00Z</dcterms:created>
  <dcterms:modified xsi:type="dcterms:W3CDTF">2023-11-14T12:22:20Z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2052-11.1.0.15319</vt:lpwstr>
  </property>
  <property fmtid="{D5CDD505-2E9C-101B-9397-08002B2CF9AE}" pid="3" name="ICV">
    <vt:lpwstr>1E1FEBF650004DA68CB1161F601B5F35</vt:lpwstr>
  </property>
</Properties>
</file>