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9" r:id="rId3"/>
    <p:sldId id="464" r:id="rId4"/>
    <p:sldId id="387" r:id="rId5"/>
    <p:sldId id="388" r:id="rId6"/>
    <p:sldId id="389" r:id="rId7"/>
    <p:sldId id="390" r:id="rId8"/>
    <p:sldId id="391" r:id="rId9"/>
    <p:sldId id="466" r:id="rId10"/>
    <p:sldId id="393" r:id="rId11"/>
    <p:sldId id="394" r:id="rId12"/>
    <p:sldId id="395" r:id="rId13"/>
    <p:sldId id="396" r:id="rId14"/>
    <p:sldId id="397" r:id="rId15"/>
    <p:sldId id="398" r:id="rId16"/>
    <p:sldId id="399" r:id="rId17"/>
    <p:sldId id="400" r:id="rId18"/>
    <p:sldId id="401" r:id="rId19"/>
    <p:sldId id="402" r:id="rId20"/>
    <p:sldId id="403" r:id="rId21"/>
    <p:sldId id="404" r:id="rId22"/>
    <p:sldId id="405" r:id="rId23"/>
    <p:sldId id="406" r:id="rId24"/>
    <p:sldId id="407" r:id="rId25"/>
    <p:sldId id="408" r:id="rId26"/>
    <p:sldId id="409" r:id="rId27"/>
    <p:sldId id="440" r:id="rId28"/>
    <p:sldId id="410" r:id="rId29"/>
    <p:sldId id="411" r:id="rId30"/>
    <p:sldId id="412" r:id="rId31"/>
    <p:sldId id="417" r:id="rId32"/>
    <p:sldId id="418" r:id="rId33"/>
    <p:sldId id="419" r:id="rId34"/>
    <p:sldId id="420" r:id="rId35"/>
    <p:sldId id="421" r:id="rId36"/>
    <p:sldId id="422" r:id="rId37"/>
    <p:sldId id="423" r:id="rId38"/>
    <p:sldId id="424" r:id="rId39"/>
    <p:sldId id="425" r:id="rId40"/>
    <p:sldId id="426" r:id="rId41"/>
    <p:sldId id="427" r:id="rId42"/>
    <p:sldId id="428" r:id="rId43"/>
    <p:sldId id="429" r:id="rId44"/>
    <p:sldId id="430" r:id="rId45"/>
    <p:sldId id="431" r:id="rId46"/>
    <p:sldId id="432" r:id="rId47"/>
    <p:sldId id="433" r:id="rId48"/>
    <p:sldId id="434" r:id="rId49"/>
    <p:sldId id="435" r:id="rId50"/>
    <p:sldId id="436" r:id="rId51"/>
    <p:sldId id="437" r:id="rId52"/>
    <p:sldId id="438" r:id="rId53"/>
    <p:sldId id="439" r:id="rId54"/>
    <p:sldId id="308" r:id="rId55"/>
    <p:sldId id="463" r:id="rId56"/>
  </p:sldIdLst>
  <p:sldSz cx="9144000" cy="6858000" type="screen4x3"/>
  <p:notesSz cx="6669405" cy="9926955"/>
  <p:custDataLst>
    <p:tags r:id="rId62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3300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985"/>
    <p:restoredTop sz="94660"/>
  </p:normalViewPr>
  <p:slideViewPr>
    <p:cSldViewPr showGuides="1">
      <p:cViewPr>
        <p:scale>
          <a:sx n="95" d="100"/>
          <a:sy n="95" d="100"/>
        </p:scale>
        <p:origin x="579" y="18"/>
      </p:cViewPr>
      <p:guideLst>
        <p:guide orient="horz" pos="1440"/>
        <p:guide pos="48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2" Type="http://schemas.openxmlformats.org/officeDocument/2006/relationships/tags" Target="tags/tag1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4.xml"/><Relationship Id="rId59" Type="http://schemas.openxmlformats.org/officeDocument/2006/relationships/presProps" Target="presProps.xml"/><Relationship Id="rId58" Type="http://schemas.openxmlformats.org/officeDocument/2006/relationships/handoutMaster" Target="handoutMasters/handoutMaster1.xml"/><Relationship Id="rId57" Type="http://schemas.openxmlformats.org/officeDocument/2006/relationships/notesMaster" Target="notesMasters/notesMaster1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D1DB394-B9BA-4F1D-AB22-4A3B070C31A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852488" y="744538"/>
            <a:ext cx="4964112" cy="37226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19A8426-7931-424C-AF5C-D9F67BBC4321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7" descr="attach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52600" y="533400"/>
            <a:ext cx="5905500" cy="59055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51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2" name="Group 3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5" name="Group 6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4419600" y="4114800"/>
            <a:ext cx="4724400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Copperplate Gothic Light" panose="020E0507020206020404" pitchFamily="34" charset="0"/>
                <a:ea typeface="宋体" panose="02010600030101010101" pitchFamily="2" charset="-122"/>
                <a:cs typeface="+mn-cs"/>
              </a:rPr>
              <a:t>Yang Juan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Copperplate Gothic Light" panose="020E05070202060204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yangjuan@bupt.edu.cn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Copperplate Gothic Light" panose="020E05070202060204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opperplate Gothic Light" panose="020E0507020206020404" pitchFamily="34" charset="0"/>
                <a:ea typeface="宋体" panose="02010600030101010101" pitchFamily="2" charset="-122"/>
                <a:cs typeface="+mn-cs"/>
              </a:rPr>
              <a:t>School of Computer Science 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Copperplate Gothic Light" panose="020E05070202060204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opperplate Gothic Light" panose="020E0507020206020404" pitchFamily="34" charset="0"/>
                <a:ea typeface="宋体" panose="02010600030101010101" pitchFamily="2" charset="-122"/>
                <a:cs typeface="+mn-cs"/>
              </a:rPr>
              <a:t>Beijing University of Posts &amp; Telecommunications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Copperplate Gothic Light" panose="020E05070202060204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>
                <a:latin typeface="Copperplate Gothic Bold" panose="020E0705020206020404" pitchFamily="34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536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08648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27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 b="0" i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21F69B5-F06A-4F3E-8AC2-1E4E5379ABF2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defRPr kumimoji="0" sz="1400" b="0" i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 b="0" i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2CF2B36-5A8F-4657-94FE-39A8B3C927AA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2B8078-D539-4E1E-8FD6-EEC4B2E73B2E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2CA78E-B9DE-466B-B51D-05D11DEE9351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2B8078-D539-4E1E-8FD6-EEC4B2E73B2E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2CA78E-B9DE-466B-B51D-05D11DEE9351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145088" y="2017713"/>
            <a:ext cx="38100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145088" y="4151313"/>
            <a:ext cx="3810000" cy="19812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2B8078-D539-4E1E-8FD6-EEC4B2E73B2E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2CA78E-B9DE-466B-B51D-05D11DEE9351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2B8078-D539-4E1E-8FD6-EEC4B2E73B2E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2CA78E-B9DE-466B-B51D-05D11DEE9351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2B8078-D539-4E1E-8FD6-EEC4B2E73B2E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2CA78E-B9DE-466B-B51D-05D11DEE9351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2B8078-D539-4E1E-8FD6-EEC4B2E73B2E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2CA78E-B9DE-466B-B51D-05D11DEE9351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2B8078-D539-4E1E-8FD6-EEC4B2E73B2E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2CA78E-B9DE-466B-B51D-05D11DEE9351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2B8078-D539-4E1E-8FD6-EEC4B2E73B2E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2CA78E-B9DE-466B-B51D-05D11DEE9351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2B8078-D539-4E1E-8FD6-EEC4B2E73B2E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2CA78E-B9DE-466B-B51D-05D11DEE9351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2B8078-D539-4E1E-8FD6-EEC4B2E73B2E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2CA78E-B9DE-466B-B51D-05D11DEE9351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2B8078-D539-4E1E-8FD6-EEC4B2E73B2E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2CA78E-B9DE-466B-B51D-05D11DEE9351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2B8078-D539-4E1E-8FD6-EEC4B2E73B2E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2CA78E-B9DE-466B-B51D-05D11DEE9351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8" descr="attach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752600" y="533400"/>
            <a:ext cx="5905500" cy="5905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259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000" b="1" i="1">
                <a:solidFill>
                  <a:srgbClr val="009999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B2B8078-D539-4E1E-8FD6-EEC4B2E73B2E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2"/>
          <p:cNvSpPr>
            <a:spLocks noChangeArrowheads="1"/>
          </p:cNvSpPr>
          <p:nvPr/>
        </p:nvSpPr>
        <p:spPr bwMode="ltGray">
          <a:xfrm>
            <a:off x="417513" y="52451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3"/>
          <p:cNvSpPr>
            <a:spLocks noChangeArrowheads="1"/>
          </p:cNvSpPr>
          <p:nvPr/>
        </p:nvSpPr>
        <p:spPr bwMode="ltGray">
          <a:xfrm>
            <a:off x="800100" y="52451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ltGray">
          <a:xfrm>
            <a:off x="541338" y="94678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ltGray">
          <a:xfrm>
            <a:off x="911225" y="94678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6"/>
          <p:cNvSpPr>
            <a:spLocks noChangeArrowheads="1"/>
          </p:cNvSpPr>
          <p:nvPr/>
        </p:nvSpPr>
        <p:spPr bwMode="ltGray">
          <a:xfrm>
            <a:off x="127000" y="87376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gray">
          <a:xfrm>
            <a:off x="762000" y="41656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" name="Rectangle 8"/>
          <p:cNvSpPr>
            <a:spLocks noChangeArrowheads="1"/>
          </p:cNvSpPr>
          <p:nvPr/>
        </p:nvSpPr>
        <p:spPr bwMode="gray">
          <a:xfrm>
            <a:off x="442913" y="120713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5" name="Rectangle 9"/>
          <p:cNvSpPr>
            <a:spLocks noGrp="1"/>
          </p:cNvSpPr>
          <p:nvPr>
            <p:ph type="title"/>
          </p:nvPr>
        </p:nvSpPr>
        <p:spPr>
          <a:xfrm>
            <a:off x="1150938" y="43498"/>
            <a:ext cx="7793037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6" name="Rectangle 10"/>
          <p:cNvSpPr>
            <a:spLocks noGrp="1"/>
          </p:cNvSpPr>
          <p:nvPr>
            <p:ph type="body"/>
          </p:nvPr>
        </p:nvSpPr>
        <p:spPr>
          <a:xfrm>
            <a:off x="868680" y="1352550"/>
            <a:ext cx="8231505" cy="494919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259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000" b="1" i="1">
                <a:solidFill>
                  <a:srgbClr val="009999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22CA78E-B9DE-466B-B51D-05D11DEE9351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259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172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10000"/>
              </a:lnSpc>
              <a:defRPr sz="1200" b="1" i="1">
                <a:solidFill>
                  <a:srgbClr val="009999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6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wmf"/><Relationship Id="rId1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.vml"/><Relationship Id="rId7" Type="http://schemas.openxmlformats.org/officeDocument/2006/relationships/slideLayout" Target="../slideLayouts/slideLayout13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9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6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6.vml"/><Relationship Id="rId6" Type="http://schemas.openxmlformats.org/officeDocument/2006/relationships/slideLayout" Target="../slideLayouts/slideLayout2.xml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8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11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12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3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4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5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1.wmf"/><Relationship Id="rId1" Type="http://schemas.openxmlformats.org/officeDocument/2006/relationships/oleObject" Target="../embeddings/oleObject16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7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wmf"/><Relationship Id="rId1" Type="http://schemas.openxmlformats.org/officeDocument/2006/relationships/oleObject" Target="../embeddings/oleObject18.bin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wmf"/><Relationship Id="rId1" Type="http://schemas.openxmlformats.org/officeDocument/2006/relationships/oleObject" Target="../embeddings/oleObject19.bin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wmf"/><Relationship Id="rId1" Type="http://schemas.openxmlformats.org/officeDocument/2006/relationships/oleObject" Target="../embeddings/oleObject20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wmf"/><Relationship Id="rId1" Type="http://schemas.openxmlformats.org/officeDocument/2006/relationships/oleObject" Target="../embeddings/oleObject2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wmf"/><Relationship Id="rId1" Type="http://schemas.openxmlformats.org/officeDocument/2006/relationships/oleObject" Target="../embeddings/oleObject22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wmf"/><Relationship Id="rId1" Type="http://schemas.openxmlformats.org/officeDocument/2006/relationships/oleObject" Target="../embeddings/oleObject23.bin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kumimoji="1" lang="en-US" altLang="zh-CN" sz="4000" dirty="0">
                <a:latin typeface="Copperplate Gothic Bold" panose="020E0705020206020404" pitchFamily="34" charset="0"/>
                <a:ea typeface="+mj-ea"/>
                <a:cs typeface="+mj-cs"/>
              </a:rPr>
              <a:t>9.4 Closures of Relations </a:t>
            </a:r>
            <a:endParaRPr kumimoji="1" lang="en-US" altLang="zh-CN" sz="4000" dirty="0">
              <a:latin typeface="Copperplate Gothic Bold" panose="020E0705020206020404" pitchFamily="34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4338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4339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>
          <a:xfrm>
            <a:off x="1043623" y="44133"/>
            <a:ext cx="7793037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</a:t>
            </a:r>
            <a:endParaRPr lang="en-US" altLang="zh-CN" dirty="0"/>
          </a:p>
        </p:txBody>
      </p:sp>
      <p:sp>
        <p:nvSpPr>
          <p:cNvPr id="14341" name="Rectangle 3"/>
          <p:cNvSpPr>
            <a:spLocks noGrp="1"/>
          </p:cNvSpPr>
          <p:nvPr>
            <p:ph idx="1"/>
          </p:nvPr>
        </p:nvSpPr>
        <p:spPr>
          <a:xfrm>
            <a:off x="643890" y="1251585"/>
            <a:ext cx="8413115" cy="5050155"/>
          </a:xfrm>
          <a:ln/>
        </p:spPr>
        <p:txBody>
          <a:bodyPr vert="horz" wrap="square" lIns="91440" tIns="45720" rIns="91440" bIns="45720" anchor="t" anchorCtr="0"/>
          <a:p>
            <a:pPr lvl="1" eaLnBrk="1" hangingPunct="1">
              <a:lnSpc>
                <a:spcPct val="90000"/>
              </a:lnSpc>
            </a:pPr>
            <a:endParaRPr lang="zh-CN" altLang="en-US" sz="24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24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24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24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24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24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endParaRPr lang="zh-CN" altLang="en-US" sz="2400" dirty="0"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sym typeface="Symbol" panose="05050102010706020507" pitchFamily="18" charset="2"/>
              </a:rPr>
              <a:t>1</a:t>
            </a:r>
            <a:r>
              <a:rPr lang="en-US" altLang="zh-CN" sz="2400" dirty="0"/>
              <a:t> : 1, 2, 5, 4, 3 is a path of length 4 from vertex l to vertex 3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sym typeface="Symbol" panose="05050102010706020507" pitchFamily="18" charset="2"/>
              </a:rPr>
              <a:t>2</a:t>
            </a:r>
            <a:r>
              <a:rPr lang="en-US" altLang="zh-CN" sz="2400" dirty="0"/>
              <a:t> : 1, 2, 5, 1 is a path of length 3 from vertex l to itself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/>
              <a:t>3</a:t>
            </a:r>
            <a:r>
              <a:rPr lang="en-US" altLang="zh-CN" sz="2400" dirty="0"/>
              <a:t> : 2, 2 is a path of length l from vertex 2 to itself</a:t>
            </a:r>
            <a:endParaRPr lang="zh-CN" altLang="en-US" sz="2400" dirty="0"/>
          </a:p>
        </p:txBody>
      </p:sp>
      <p:grpSp>
        <p:nvGrpSpPr>
          <p:cNvPr id="14342" name="Group 4"/>
          <p:cNvGrpSpPr/>
          <p:nvPr/>
        </p:nvGrpSpPr>
        <p:grpSpPr>
          <a:xfrm>
            <a:off x="2772410" y="1342073"/>
            <a:ext cx="3816350" cy="2327275"/>
            <a:chOff x="2109" y="1979"/>
            <a:chExt cx="2404" cy="1466"/>
          </a:xfrm>
        </p:grpSpPr>
        <p:sp>
          <p:nvSpPr>
            <p:cNvPr id="14343" name="Oval 5"/>
            <p:cNvSpPr/>
            <p:nvPr/>
          </p:nvSpPr>
          <p:spPr>
            <a:xfrm>
              <a:off x="3289" y="2133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4344" name="Oval 6"/>
            <p:cNvSpPr/>
            <p:nvPr/>
          </p:nvSpPr>
          <p:spPr>
            <a:xfrm>
              <a:off x="3297" y="3242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4345" name="Oval 7"/>
            <p:cNvSpPr/>
            <p:nvPr/>
          </p:nvSpPr>
          <p:spPr>
            <a:xfrm>
              <a:off x="2109" y="3227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4346" name="Oval 8"/>
            <p:cNvSpPr/>
            <p:nvPr/>
          </p:nvSpPr>
          <p:spPr>
            <a:xfrm>
              <a:off x="2118" y="2124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4347" name="Text Box 9"/>
            <p:cNvSpPr txBox="1"/>
            <p:nvPr/>
          </p:nvSpPr>
          <p:spPr>
            <a:xfrm>
              <a:off x="3288" y="2115"/>
              <a:ext cx="18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1600" dirty="0">
                  <a:solidFill>
                    <a:schemeClr val="hlink"/>
                  </a:solidFill>
                  <a:latin typeface="Tahoma" panose="020B0604030504040204" pitchFamily="34" charset="0"/>
                </a:rPr>
                <a:t>2</a:t>
              </a:r>
              <a:endParaRPr lang="en-US" altLang="zh-CN" sz="1600" dirty="0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48" name="Text Box 10"/>
            <p:cNvSpPr txBox="1"/>
            <p:nvPr/>
          </p:nvSpPr>
          <p:spPr>
            <a:xfrm>
              <a:off x="3288" y="3233"/>
              <a:ext cx="18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1600" dirty="0">
                  <a:solidFill>
                    <a:schemeClr val="hlink"/>
                  </a:solidFill>
                  <a:latin typeface="Tahoma" panose="020B0604030504040204" pitchFamily="34" charset="0"/>
                </a:rPr>
                <a:t>4</a:t>
              </a:r>
              <a:endParaRPr lang="en-US" altLang="zh-CN" sz="1600" dirty="0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49" name="Text Box 11"/>
            <p:cNvSpPr txBox="1"/>
            <p:nvPr/>
          </p:nvSpPr>
          <p:spPr>
            <a:xfrm>
              <a:off x="2109" y="3218"/>
              <a:ext cx="18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1600" dirty="0">
                  <a:solidFill>
                    <a:schemeClr val="hlink"/>
                  </a:solidFill>
                  <a:latin typeface="Tahoma" panose="020B0604030504040204" pitchFamily="34" charset="0"/>
                </a:rPr>
                <a:t>5</a:t>
              </a:r>
              <a:endParaRPr lang="en-US" altLang="zh-CN" sz="1600" dirty="0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50" name="Text Box 12"/>
            <p:cNvSpPr txBox="1"/>
            <p:nvPr/>
          </p:nvSpPr>
          <p:spPr>
            <a:xfrm>
              <a:off x="2109" y="2115"/>
              <a:ext cx="18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1600" dirty="0">
                  <a:solidFill>
                    <a:schemeClr val="hlink"/>
                  </a:solidFill>
                  <a:latin typeface="Tahoma" panose="020B0604030504040204" pitchFamily="34" charset="0"/>
                </a:rPr>
                <a:t>1</a:t>
              </a:r>
              <a:endParaRPr lang="en-US" altLang="zh-CN" sz="1600" dirty="0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51" name="Line 13"/>
            <p:cNvSpPr/>
            <p:nvPr/>
          </p:nvSpPr>
          <p:spPr>
            <a:xfrm flipH="1" flipV="1">
              <a:off x="2200" y="2296"/>
              <a:ext cx="0" cy="907"/>
            </a:xfrm>
            <a:prstGeom prst="line">
              <a:avLst/>
            </a:prstGeom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14352" name="Line 14"/>
            <p:cNvSpPr/>
            <p:nvPr/>
          </p:nvSpPr>
          <p:spPr>
            <a:xfrm flipH="1">
              <a:off x="2290" y="2296"/>
              <a:ext cx="1044" cy="953"/>
            </a:xfrm>
            <a:prstGeom prst="line">
              <a:avLst/>
            </a:prstGeom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14353" name="Line 15"/>
            <p:cNvSpPr/>
            <p:nvPr/>
          </p:nvSpPr>
          <p:spPr>
            <a:xfrm flipH="1" flipV="1">
              <a:off x="3470" y="2296"/>
              <a:ext cx="862" cy="454"/>
            </a:xfrm>
            <a:prstGeom prst="line">
              <a:avLst/>
            </a:prstGeom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14354" name="Arc 16"/>
            <p:cNvSpPr/>
            <p:nvPr/>
          </p:nvSpPr>
          <p:spPr>
            <a:xfrm rot="7962909" flipV="1">
              <a:off x="3329" y="1975"/>
              <a:ext cx="227" cy="2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41708" h="43200" fill="none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</a:path>
                <a:path w="41708" h="43200" stroke="0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  <a:lnTo>
                    <a:pt x="21600" y="21600"/>
                  </a:lnTo>
                  <a:lnTo>
                    <a:pt x="27195" y="42462"/>
                  </a:lnTo>
                  <a:close/>
                </a:path>
              </a:pathLst>
            </a:custGeom>
            <a:noFill/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4355" name="Oval 17"/>
            <p:cNvSpPr/>
            <p:nvPr/>
          </p:nvSpPr>
          <p:spPr>
            <a:xfrm>
              <a:off x="4332" y="2683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4356" name="Text Box 18"/>
            <p:cNvSpPr txBox="1"/>
            <p:nvPr/>
          </p:nvSpPr>
          <p:spPr>
            <a:xfrm>
              <a:off x="4323" y="2674"/>
              <a:ext cx="18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1600" dirty="0">
                  <a:solidFill>
                    <a:schemeClr val="hlink"/>
                  </a:solidFill>
                  <a:latin typeface="Tahoma" panose="020B0604030504040204" pitchFamily="34" charset="0"/>
                </a:rPr>
                <a:t>3</a:t>
              </a:r>
              <a:endParaRPr lang="en-US" altLang="zh-CN" sz="1600" dirty="0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4357" name="Line 19"/>
            <p:cNvSpPr/>
            <p:nvPr/>
          </p:nvSpPr>
          <p:spPr>
            <a:xfrm>
              <a:off x="3379" y="2296"/>
              <a:ext cx="0" cy="953"/>
            </a:xfrm>
            <a:prstGeom prst="line">
              <a:avLst/>
            </a:prstGeom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14358" name="Line 20"/>
            <p:cNvSpPr/>
            <p:nvPr/>
          </p:nvSpPr>
          <p:spPr>
            <a:xfrm>
              <a:off x="2290" y="2205"/>
              <a:ext cx="998" cy="0"/>
            </a:xfrm>
            <a:prstGeom prst="line">
              <a:avLst/>
            </a:prstGeom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14359" name="Line 21"/>
            <p:cNvSpPr/>
            <p:nvPr/>
          </p:nvSpPr>
          <p:spPr>
            <a:xfrm flipV="1">
              <a:off x="2290" y="3339"/>
              <a:ext cx="998" cy="0"/>
            </a:xfrm>
            <a:prstGeom prst="line">
              <a:avLst/>
            </a:prstGeom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14360" name="Line 22"/>
            <p:cNvSpPr/>
            <p:nvPr/>
          </p:nvSpPr>
          <p:spPr>
            <a:xfrm flipV="1">
              <a:off x="3470" y="2840"/>
              <a:ext cx="907" cy="454"/>
            </a:xfrm>
            <a:prstGeom prst="line">
              <a:avLst/>
            </a:prstGeom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536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536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536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Some definitions</a:t>
            </a:r>
            <a:endParaRPr lang="en-US" altLang="zh-CN" dirty="0"/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A path that begins and ends at the same vertex is called a </a:t>
            </a:r>
            <a:r>
              <a:rPr lang="en-US" altLang="zh-CN" sz="2800" i="1" dirty="0">
                <a:solidFill>
                  <a:schemeClr val="hlink"/>
                </a:solidFill>
              </a:rPr>
              <a:t>cycle</a:t>
            </a:r>
            <a:r>
              <a:rPr lang="en-US" altLang="zh-CN" sz="2800" dirty="0"/>
              <a:t>.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i="1" dirty="0">
                <a:solidFill>
                  <a:schemeClr val="hlink"/>
                </a:solidFill>
              </a:rPr>
              <a:t>R</a:t>
            </a:r>
            <a:r>
              <a:rPr lang="en-US" altLang="zh-CN" sz="2800" i="1" baseline="30000" dirty="0">
                <a:solidFill>
                  <a:schemeClr val="hlink"/>
                </a:solidFill>
              </a:rPr>
              <a:t>n</a:t>
            </a:r>
            <a:r>
              <a:rPr lang="en-US" altLang="zh-CN" sz="2800" dirty="0"/>
              <a:t> : </a:t>
            </a:r>
            <a:r>
              <a:rPr lang="en-US" altLang="zh-CN" sz="2800" i="1" dirty="0"/>
              <a:t>x</a:t>
            </a:r>
            <a:r>
              <a:rPr lang="en-US" altLang="zh-CN" sz="2800" dirty="0"/>
              <a:t> </a:t>
            </a:r>
            <a:r>
              <a:rPr lang="en-US" altLang="zh-CN" sz="2800" i="1" dirty="0"/>
              <a:t>R</a:t>
            </a:r>
            <a:r>
              <a:rPr lang="en-US" altLang="zh-CN" sz="2800" i="1" baseline="30000" dirty="0"/>
              <a:t>n</a:t>
            </a:r>
            <a:r>
              <a:rPr lang="en-US" altLang="zh-CN" sz="2800" dirty="0"/>
              <a:t> </a:t>
            </a:r>
            <a:r>
              <a:rPr lang="en-US" altLang="zh-CN" sz="2800" i="1" dirty="0"/>
              <a:t>y</a:t>
            </a:r>
            <a:r>
              <a:rPr lang="en-US" altLang="zh-CN" sz="2800" dirty="0"/>
              <a:t> means that there is a path of length </a:t>
            </a:r>
            <a:r>
              <a:rPr lang="en-US" altLang="zh-CN" sz="2800" i="1" dirty="0"/>
              <a:t>n</a:t>
            </a:r>
            <a:r>
              <a:rPr lang="en-US" altLang="zh-CN" sz="2800" dirty="0"/>
              <a:t> from </a:t>
            </a:r>
            <a:r>
              <a:rPr lang="en-US" altLang="zh-CN" sz="2800" i="1" dirty="0"/>
              <a:t>x</a:t>
            </a:r>
            <a:r>
              <a:rPr lang="en-US" altLang="zh-CN" sz="2800" dirty="0"/>
              <a:t> to </a:t>
            </a:r>
            <a:r>
              <a:rPr lang="en-US" altLang="zh-CN" sz="2800" i="1" dirty="0"/>
              <a:t>y</a:t>
            </a:r>
            <a:r>
              <a:rPr lang="en-US" altLang="zh-CN" sz="2800" dirty="0"/>
              <a:t> in </a:t>
            </a:r>
            <a:r>
              <a:rPr lang="en-US" altLang="zh-CN" sz="2800" i="1" dirty="0"/>
              <a:t>R</a:t>
            </a:r>
            <a:r>
              <a:rPr lang="en-US" altLang="zh-CN" sz="2800" dirty="0"/>
              <a:t>.</a:t>
            </a:r>
            <a:endParaRPr lang="en-US" altLang="zh-CN" sz="28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i="1" dirty="0"/>
              <a:t>R</a:t>
            </a:r>
            <a:r>
              <a:rPr lang="en-US" altLang="zh-CN" sz="2400" i="1" baseline="30000" dirty="0"/>
              <a:t>n </a:t>
            </a:r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Let </a:t>
            </a:r>
            <a:r>
              <a:rPr lang="en-US" altLang="zh-CN" sz="2800" i="1" dirty="0"/>
              <a:t>R </a:t>
            </a:r>
            <a:r>
              <a:rPr lang="en-US" altLang="zh-CN" sz="2800" dirty="0"/>
              <a:t>be a relation on a set </a:t>
            </a:r>
            <a:r>
              <a:rPr lang="en-US" altLang="zh-CN" sz="2800" i="1" dirty="0"/>
              <a:t>A</a:t>
            </a:r>
            <a:r>
              <a:rPr lang="en-US" altLang="zh-CN" sz="2800" dirty="0"/>
              <a:t>. The </a:t>
            </a:r>
            <a:r>
              <a:rPr lang="en-US" altLang="zh-CN" sz="2800" i="1" dirty="0">
                <a:solidFill>
                  <a:srgbClr val="FF0000"/>
                </a:solidFill>
              </a:rPr>
              <a:t>connectivity relation R</a:t>
            </a:r>
            <a:r>
              <a:rPr lang="en-US" altLang="zh-CN" sz="2800" baseline="30000" dirty="0">
                <a:solidFill>
                  <a:srgbClr val="FF0000"/>
                </a:solidFill>
              </a:rPr>
              <a:t>∗</a:t>
            </a:r>
            <a:r>
              <a:rPr lang="en-US" altLang="zh-CN" sz="2800" dirty="0"/>
              <a:t> consists of the pairs (</a:t>
            </a:r>
            <a:r>
              <a:rPr lang="en-US" altLang="zh-CN" sz="2800" i="1" dirty="0"/>
              <a:t>a, b</a:t>
            </a:r>
            <a:r>
              <a:rPr lang="en-US" altLang="zh-CN" sz="2800" dirty="0"/>
              <a:t>) such</a:t>
            </a:r>
            <a:br>
              <a:rPr lang="en-US" altLang="zh-CN" sz="2800" dirty="0"/>
            </a:br>
            <a:r>
              <a:rPr lang="en-US" altLang="zh-CN" sz="2800" dirty="0"/>
              <a:t>that there is a path of length at least one from </a:t>
            </a:r>
            <a:r>
              <a:rPr lang="en-US" altLang="zh-CN" sz="2800" i="1" dirty="0"/>
              <a:t>a </a:t>
            </a:r>
            <a:r>
              <a:rPr lang="en-US" altLang="zh-CN" sz="2800" dirty="0"/>
              <a:t>to </a:t>
            </a:r>
            <a:r>
              <a:rPr lang="en-US" altLang="zh-CN" sz="2800" i="1" dirty="0"/>
              <a:t>b </a:t>
            </a:r>
            <a:r>
              <a:rPr lang="en-US" altLang="zh-CN" sz="2800" dirty="0"/>
              <a:t>in </a:t>
            </a:r>
            <a:r>
              <a:rPr lang="en-US" altLang="zh-CN" sz="2800" i="1" dirty="0"/>
              <a:t>R</a:t>
            </a:r>
            <a:r>
              <a:rPr lang="en-US" altLang="zh-CN" sz="2800" dirty="0"/>
              <a:t>. </a:t>
            </a:r>
            <a:endParaRPr lang="en-US" altLang="zh-CN" sz="28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i="1" dirty="0"/>
              <a:t>R</a:t>
            </a:r>
            <a:r>
              <a:rPr lang="zh-CN" altLang="en-US" sz="2000" i="1" dirty="0"/>
              <a:t>*</a:t>
            </a:r>
            <a:r>
              <a:rPr lang="zh-CN" altLang="en-US" sz="2000" baseline="30000" dirty="0">
                <a:sym typeface="Symbol" panose="05050102010706020507" pitchFamily="18" charset="2"/>
              </a:rPr>
              <a:t> </a:t>
            </a:r>
            <a:r>
              <a:rPr lang="en-US" altLang="zh-CN" sz="2000" dirty="0"/>
              <a:t>(</a:t>
            </a:r>
            <a:r>
              <a:rPr lang="en-US" altLang="zh-CN" sz="2000" i="1" dirty="0"/>
              <a:t>x</a:t>
            </a:r>
            <a:r>
              <a:rPr lang="en-US" altLang="zh-CN" sz="2000" dirty="0"/>
              <a:t>)</a:t>
            </a:r>
            <a:endParaRPr lang="en-US" altLang="zh-CN" sz="2000" dirty="0"/>
          </a:p>
          <a:p>
            <a:pPr eaLnBrk="1" hangingPunct="1">
              <a:lnSpc>
                <a:spcPct val="80000"/>
              </a:lnSpc>
            </a:pPr>
            <a:endParaRPr lang="zh-CN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灯片编号占位符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6386" name="日期占位符 5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6387" name="页脚占位符 6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6388" name="Rectangle 2"/>
          <p:cNvSpPr>
            <a:spLocks noGrp="1"/>
          </p:cNvSpPr>
          <p:nvPr>
            <p:ph type="title"/>
          </p:nvPr>
        </p:nvSpPr>
        <p:spPr>
          <a:xfrm>
            <a:off x="899478" y="116523"/>
            <a:ext cx="7793037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</a:t>
            </a:r>
            <a:endParaRPr lang="en-US" altLang="zh-CN" dirty="0"/>
          </a:p>
        </p:txBody>
      </p:sp>
      <p:sp>
        <p:nvSpPr>
          <p:cNvPr id="16389" name="Rectangle 3"/>
          <p:cNvSpPr>
            <a:spLocks noGrp="1"/>
          </p:cNvSpPr>
          <p:nvPr>
            <p:ph type="body" sz="half" idx="1"/>
          </p:nvPr>
        </p:nvSpPr>
        <p:spPr>
          <a:xfrm>
            <a:off x="1115378" y="1395413"/>
            <a:ext cx="4541837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/>
              <a:t>Let </a:t>
            </a:r>
            <a:r>
              <a:rPr lang="en-US" altLang="zh-CN" sz="2800" i="1" dirty="0"/>
              <a:t>A</a:t>
            </a:r>
            <a:r>
              <a:rPr lang="en-US" altLang="zh-CN" sz="2800" dirty="0"/>
              <a:t> = {1, 2, 3, 4, 5, 6}</a:t>
            </a:r>
            <a:endParaRPr lang="en-US" altLang="zh-CN" sz="2800" dirty="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i="1" dirty="0"/>
              <a:t>R</a:t>
            </a:r>
            <a:r>
              <a:rPr lang="en-US" altLang="zh-CN" sz="2800" dirty="0"/>
              <a:t> is shown as in figure</a:t>
            </a:r>
            <a:endParaRPr lang="en-US" altLang="zh-CN" sz="2800" dirty="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i="1" dirty="0"/>
              <a:t>R</a:t>
            </a:r>
            <a:r>
              <a:rPr lang="en-US" altLang="zh-CN" sz="2800" baseline="30000" dirty="0"/>
              <a:t>2 </a:t>
            </a:r>
            <a:r>
              <a:rPr lang="en-US" altLang="zh-CN" sz="2800" dirty="0"/>
              <a:t>= ?</a:t>
            </a:r>
            <a:endParaRPr lang="en-US" altLang="zh-CN" sz="2800" dirty="0"/>
          </a:p>
        </p:txBody>
      </p:sp>
      <p:pic>
        <p:nvPicPr>
          <p:cNvPr id="1050650" name="Picture 26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4428490" y="2780348"/>
            <a:ext cx="4679950" cy="3390900"/>
          </a:xfrm>
          <a:ln/>
        </p:spPr>
      </p:pic>
      <p:grpSp>
        <p:nvGrpSpPr>
          <p:cNvPr id="5" name="组合 4"/>
          <p:cNvGrpSpPr/>
          <p:nvPr/>
        </p:nvGrpSpPr>
        <p:grpSpPr>
          <a:xfrm>
            <a:off x="107315" y="3037205"/>
            <a:ext cx="4735830" cy="3384550"/>
            <a:chOff x="395" y="5235"/>
            <a:chExt cx="7458" cy="5330"/>
          </a:xfrm>
        </p:grpSpPr>
        <p:grpSp>
          <p:nvGrpSpPr>
            <p:cNvPr id="2" name="Group 4"/>
            <p:cNvGrpSpPr/>
            <p:nvPr/>
          </p:nvGrpSpPr>
          <p:grpSpPr>
            <a:xfrm>
              <a:off x="395" y="5718"/>
              <a:ext cx="6258" cy="3777"/>
              <a:chOff x="295" y="1842"/>
              <a:chExt cx="2503" cy="1511"/>
            </a:xfrm>
          </p:grpSpPr>
          <p:sp>
            <p:nvSpPr>
              <p:cNvPr id="16391" name="Arc 5"/>
              <p:cNvSpPr/>
              <p:nvPr/>
            </p:nvSpPr>
            <p:spPr>
              <a:xfrm rot="5532524" flipV="1">
                <a:off x="1424" y="1838"/>
                <a:ext cx="227" cy="22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41708" h="43200" fill="none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</a:path>
                  <a:path w="41708" h="43200" stroke="0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  <a:lnTo>
                      <a:pt x="21600" y="21600"/>
                    </a:lnTo>
                    <a:lnTo>
                      <a:pt x="27195" y="42462"/>
                    </a:lnTo>
                    <a:close/>
                  </a:path>
                </a:pathLst>
              </a:custGeom>
              <a:noFill/>
              <a:ln w="254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stealth" w="lg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392" name="Line 6"/>
              <p:cNvSpPr/>
              <p:nvPr/>
            </p:nvSpPr>
            <p:spPr>
              <a:xfrm>
                <a:off x="2699" y="2250"/>
                <a:ext cx="0" cy="907"/>
              </a:xfrm>
              <a:prstGeom prst="line">
                <a:avLst/>
              </a:prstGeom>
              <a:ln w="254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stealth" w="lg" len="lg"/>
              </a:ln>
            </p:spPr>
          </p:sp>
          <p:sp>
            <p:nvSpPr>
              <p:cNvPr id="16393" name="Line 7"/>
              <p:cNvSpPr/>
              <p:nvPr/>
            </p:nvSpPr>
            <p:spPr>
              <a:xfrm>
                <a:off x="476" y="2114"/>
                <a:ext cx="998" cy="0"/>
              </a:xfrm>
              <a:prstGeom prst="line">
                <a:avLst/>
              </a:prstGeom>
              <a:ln w="254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stealth" w="lg" len="lg"/>
              </a:ln>
            </p:spPr>
          </p:sp>
          <p:grpSp>
            <p:nvGrpSpPr>
              <p:cNvPr id="16394" name="Group 8"/>
              <p:cNvGrpSpPr/>
              <p:nvPr/>
            </p:nvGrpSpPr>
            <p:grpSpPr>
              <a:xfrm>
                <a:off x="295" y="2023"/>
                <a:ext cx="2503" cy="1330"/>
                <a:chOff x="249" y="2024"/>
                <a:chExt cx="2503" cy="1330"/>
              </a:xfrm>
            </p:grpSpPr>
            <p:sp>
              <p:nvSpPr>
                <p:cNvPr id="16395" name="Oval 9"/>
                <p:cNvSpPr/>
                <p:nvPr/>
              </p:nvSpPr>
              <p:spPr>
                <a:xfrm>
                  <a:off x="1429" y="2042"/>
                  <a:ext cx="181" cy="182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buClrTx/>
                    <a:buFontTx/>
                  </a:pPr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396" name="Oval 10"/>
                <p:cNvSpPr/>
                <p:nvPr/>
              </p:nvSpPr>
              <p:spPr>
                <a:xfrm>
                  <a:off x="1437" y="3151"/>
                  <a:ext cx="181" cy="182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buClrTx/>
                    <a:buFontTx/>
                  </a:pPr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397" name="Oval 11"/>
                <p:cNvSpPr/>
                <p:nvPr/>
              </p:nvSpPr>
              <p:spPr>
                <a:xfrm>
                  <a:off x="249" y="3136"/>
                  <a:ext cx="181" cy="182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buClrTx/>
                    <a:buFontTx/>
                  </a:pPr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398" name="Oval 12"/>
                <p:cNvSpPr/>
                <p:nvPr/>
              </p:nvSpPr>
              <p:spPr>
                <a:xfrm>
                  <a:off x="258" y="2033"/>
                  <a:ext cx="181" cy="182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buClrTx/>
                    <a:buFontTx/>
                  </a:pPr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399" name="Text Box 13"/>
                <p:cNvSpPr txBox="1"/>
                <p:nvPr/>
              </p:nvSpPr>
              <p:spPr>
                <a:xfrm>
                  <a:off x="1428" y="2024"/>
                  <a:ext cx="186" cy="21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pPr eaLnBrk="0" hangingPunct="0">
                    <a:buClrTx/>
                    <a:buFontTx/>
                  </a:pPr>
                  <a:r>
                    <a:rPr lang="en-US" altLang="zh-CN" sz="1600" dirty="0">
                      <a:solidFill>
                        <a:schemeClr val="hlink"/>
                      </a:solidFill>
                      <a:latin typeface="Tahoma" panose="020B0604030504040204" pitchFamily="34" charset="0"/>
                    </a:rPr>
                    <a:t>2</a:t>
                  </a:r>
                  <a:endParaRPr lang="en-US" altLang="zh-CN" sz="1600" dirty="0">
                    <a:solidFill>
                      <a:schemeClr val="hlink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400" name="Text Box 14"/>
                <p:cNvSpPr txBox="1"/>
                <p:nvPr/>
              </p:nvSpPr>
              <p:spPr>
                <a:xfrm>
                  <a:off x="1428" y="3142"/>
                  <a:ext cx="186" cy="21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pPr eaLnBrk="0" hangingPunct="0">
                    <a:buClrTx/>
                    <a:buFontTx/>
                  </a:pPr>
                  <a:r>
                    <a:rPr lang="en-US" altLang="zh-CN" sz="1600" dirty="0">
                      <a:solidFill>
                        <a:schemeClr val="hlink"/>
                      </a:solidFill>
                      <a:latin typeface="Tahoma" panose="020B0604030504040204" pitchFamily="34" charset="0"/>
                    </a:rPr>
                    <a:t>4</a:t>
                  </a:r>
                  <a:endParaRPr lang="en-US" altLang="zh-CN" sz="1600" dirty="0">
                    <a:solidFill>
                      <a:schemeClr val="hlink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401" name="Text Box 15"/>
                <p:cNvSpPr txBox="1"/>
                <p:nvPr/>
              </p:nvSpPr>
              <p:spPr>
                <a:xfrm>
                  <a:off x="249" y="3127"/>
                  <a:ext cx="186" cy="21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pPr eaLnBrk="0" hangingPunct="0">
                    <a:buClrTx/>
                    <a:buFontTx/>
                  </a:pPr>
                  <a:r>
                    <a:rPr lang="en-US" altLang="zh-CN" sz="1600" dirty="0">
                      <a:solidFill>
                        <a:schemeClr val="hlink"/>
                      </a:solidFill>
                      <a:latin typeface="Tahoma" panose="020B0604030504040204" pitchFamily="34" charset="0"/>
                    </a:rPr>
                    <a:t>3</a:t>
                  </a:r>
                  <a:endParaRPr lang="en-US" altLang="zh-CN" sz="1600" dirty="0">
                    <a:solidFill>
                      <a:schemeClr val="hlink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402" name="Text Box 16"/>
                <p:cNvSpPr txBox="1"/>
                <p:nvPr/>
              </p:nvSpPr>
              <p:spPr>
                <a:xfrm>
                  <a:off x="249" y="2024"/>
                  <a:ext cx="186" cy="21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pPr eaLnBrk="0" hangingPunct="0">
                    <a:buClrTx/>
                    <a:buFontTx/>
                  </a:pPr>
                  <a:r>
                    <a:rPr lang="en-US" altLang="zh-CN" sz="1600" dirty="0">
                      <a:solidFill>
                        <a:schemeClr val="hlink"/>
                      </a:solidFill>
                      <a:latin typeface="Tahoma" panose="020B0604030504040204" pitchFamily="34" charset="0"/>
                    </a:rPr>
                    <a:t>1</a:t>
                  </a:r>
                  <a:endParaRPr lang="en-US" altLang="zh-CN" sz="1600" dirty="0">
                    <a:solidFill>
                      <a:schemeClr val="hlink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403" name="Oval 17"/>
                <p:cNvSpPr/>
                <p:nvPr/>
              </p:nvSpPr>
              <p:spPr>
                <a:xfrm>
                  <a:off x="2563" y="2048"/>
                  <a:ext cx="181" cy="182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buClrTx/>
                    <a:buFontTx/>
                  </a:pPr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404" name="Text Box 18"/>
                <p:cNvSpPr txBox="1"/>
                <p:nvPr/>
              </p:nvSpPr>
              <p:spPr>
                <a:xfrm>
                  <a:off x="2554" y="2039"/>
                  <a:ext cx="186" cy="21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pPr eaLnBrk="0" hangingPunct="0">
                    <a:buClrTx/>
                    <a:buFontTx/>
                  </a:pPr>
                  <a:r>
                    <a:rPr lang="en-US" altLang="zh-CN" sz="1600" dirty="0">
                      <a:solidFill>
                        <a:schemeClr val="hlink"/>
                      </a:solidFill>
                      <a:latin typeface="Tahoma" panose="020B0604030504040204" pitchFamily="34" charset="0"/>
                    </a:rPr>
                    <a:t>5</a:t>
                  </a:r>
                  <a:endParaRPr lang="en-US" altLang="zh-CN" sz="1600" dirty="0">
                    <a:solidFill>
                      <a:schemeClr val="hlink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405" name="Oval 19"/>
                <p:cNvSpPr/>
                <p:nvPr/>
              </p:nvSpPr>
              <p:spPr>
                <a:xfrm>
                  <a:off x="2571" y="3157"/>
                  <a:ext cx="181" cy="182"/>
                </a:xfrm>
                <a:prstGeom prst="ellipse">
                  <a:avLst/>
                </a:prstGeom>
                <a:solidFill>
                  <a:schemeClr val="accent1"/>
                </a:solidFill>
                <a:ln w="952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p>
                  <a:pPr eaLnBrk="0" hangingPunct="0">
                    <a:buClrTx/>
                    <a:buFontTx/>
                  </a:pPr>
                  <a:endParaRPr lang="zh-CN" altLang="en-US" dirty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16406" name="Text Box 20"/>
                <p:cNvSpPr txBox="1"/>
                <p:nvPr/>
              </p:nvSpPr>
              <p:spPr>
                <a:xfrm>
                  <a:off x="2562" y="3113"/>
                  <a:ext cx="186" cy="212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anchor="t" anchorCtr="0">
                  <a:spAutoFit/>
                </a:bodyPr>
                <a:p>
                  <a:pPr eaLnBrk="0" hangingPunct="0">
                    <a:buClrTx/>
                    <a:buFontTx/>
                  </a:pPr>
                  <a:r>
                    <a:rPr lang="en-US" altLang="zh-CN" sz="1600" dirty="0">
                      <a:solidFill>
                        <a:schemeClr val="hlink"/>
                      </a:solidFill>
                      <a:latin typeface="Tahoma" panose="020B0604030504040204" pitchFamily="34" charset="0"/>
                    </a:rPr>
                    <a:t>6</a:t>
                  </a:r>
                  <a:endParaRPr lang="en-US" altLang="zh-CN" sz="1600" dirty="0">
                    <a:solidFill>
                      <a:schemeClr val="hlink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16407" name="Line 21"/>
              <p:cNvSpPr/>
              <p:nvPr/>
            </p:nvSpPr>
            <p:spPr>
              <a:xfrm>
                <a:off x="1565" y="2250"/>
                <a:ext cx="0" cy="907"/>
              </a:xfrm>
              <a:prstGeom prst="line">
                <a:avLst/>
              </a:prstGeom>
              <a:ln w="254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stealth" w="lg" len="lg"/>
              </a:ln>
            </p:spPr>
          </p:sp>
          <p:sp>
            <p:nvSpPr>
              <p:cNvPr id="16408" name="Line 22"/>
              <p:cNvSpPr/>
              <p:nvPr/>
            </p:nvSpPr>
            <p:spPr>
              <a:xfrm>
                <a:off x="385" y="2250"/>
                <a:ext cx="0" cy="907"/>
              </a:xfrm>
              <a:prstGeom prst="line">
                <a:avLst/>
              </a:prstGeom>
              <a:ln w="254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stealth" w="lg" len="lg"/>
              </a:ln>
            </p:spPr>
          </p:sp>
          <p:sp>
            <p:nvSpPr>
              <p:cNvPr id="16409" name="Line 23"/>
              <p:cNvSpPr/>
              <p:nvPr/>
            </p:nvSpPr>
            <p:spPr>
              <a:xfrm>
                <a:off x="476" y="3248"/>
                <a:ext cx="998" cy="0"/>
              </a:xfrm>
              <a:prstGeom prst="line">
                <a:avLst/>
              </a:prstGeom>
              <a:ln w="254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stealth" w="lg" len="lg"/>
              </a:ln>
            </p:spPr>
          </p:sp>
          <p:sp>
            <p:nvSpPr>
              <p:cNvPr id="16410" name="Line 24"/>
              <p:cNvSpPr/>
              <p:nvPr/>
            </p:nvSpPr>
            <p:spPr>
              <a:xfrm>
                <a:off x="1655" y="2114"/>
                <a:ext cx="998" cy="0"/>
              </a:xfrm>
              <a:prstGeom prst="line">
                <a:avLst/>
              </a:prstGeom>
              <a:ln w="254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stealth" w="lg" len="lg"/>
              </a:ln>
            </p:spPr>
          </p:sp>
          <p:sp>
            <p:nvSpPr>
              <p:cNvPr id="16411" name="Line 25"/>
              <p:cNvSpPr/>
              <p:nvPr/>
            </p:nvSpPr>
            <p:spPr>
              <a:xfrm flipV="1">
                <a:off x="1655" y="2205"/>
                <a:ext cx="953" cy="952"/>
              </a:xfrm>
              <a:prstGeom prst="line">
                <a:avLst/>
              </a:prstGeom>
              <a:ln w="25400" cap="flat" cmpd="sng">
                <a:solidFill>
                  <a:srgbClr val="339966"/>
                </a:solidFill>
                <a:prstDash val="solid"/>
                <a:miter/>
                <a:headEnd type="none" w="med" len="med"/>
                <a:tailEnd type="stealth" w="lg" len="lg"/>
              </a:ln>
            </p:spPr>
          </p:sp>
        </p:grpSp>
        <p:grpSp>
          <p:nvGrpSpPr>
            <p:cNvPr id="4" name="Group 27"/>
            <p:cNvGrpSpPr/>
            <p:nvPr/>
          </p:nvGrpSpPr>
          <p:grpSpPr>
            <a:xfrm>
              <a:off x="673" y="5235"/>
              <a:ext cx="7180" cy="5330"/>
              <a:chOff x="2971" y="1570"/>
              <a:chExt cx="2872" cy="2132"/>
            </a:xfrm>
          </p:grpSpPr>
          <p:sp>
            <p:nvSpPr>
              <p:cNvPr id="16414" name="Arc 28"/>
              <p:cNvSpPr/>
              <p:nvPr/>
            </p:nvSpPr>
            <p:spPr>
              <a:xfrm rot="6770867" flipV="1">
                <a:off x="4009" y="1793"/>
                <a:ext cx="227" cy="22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pathLst>
                  <a:path w="41708" h="43200" fill="none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</a:path>
                  <a:path w="41708" h="43200" stroke="0">
                    <a:moveTo>
                      <a:pt x="27195" y="42462"/>
                    </a:moveTo>
                    <a:cubicBezTo>
                      <a:pt x="25370" y="42952"/>
                      <a:pt x="23489" y="43199"/>
                      <a:pt x="21600" y="43200"/>
                    </a:cubicBezTo>
                    <a:cubicBezTo>
                      <a:pt x="9670" y="43200"/>
                      <a:pt x="0" y="33529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0484" y="-1"/>
                      <a:pt x="38462" y="5439"/>
                      <a:pt x="41707" y="13710"/>
                    </a:cubicBezTo>
                    <a:lnTo>
                      <a:pt x="21600" y="21600"/>
                    </a:lnTo>
                    <a:lnTo>
                      <a:pt x="27195" y="42462"/>
                    </a:lnTo>
                    <a:close/>
                  </a:path>
                </a:pathLst>
              </a:custGeom>
              <a:noFill/>
              <a:ln w="25400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stealth" w="lg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415" name="Line 29"/>
              <p:cNvSpPr/>
              <p:nvPr/>
            </p:nvSpPr>
            <p:spPr>
              <a:xfrm>
                <a:off x="4105" y="2160"/>
                <a:ext cx="0" cy="907"/>
              </a:xfrm>
              <a:prstGeom prst="line">
                <a:avLst/>
              </a:prstGeom>
              <a:ln w="25400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stealth" w="lg" len="lg"/>
              </a:ln>
            </p:spPr>
          </p:sp>
          <p:sp>
            <p:nvSpPr>
              <p:cNvPr id="16416" name="Line 30"/>
              <p:cNvSpPr/>
              <p:nvPr/>
            </p:nvSpPr>
            <p:spPr>
              <a:xfrm>
                <a:off x="3016" y="2069"/>
                <a:ext cx="998" cy="0"/>
              </a:xfrm>
              <a:prstGeom prst="line">
                <a:avLst/>
              </a:prstGeom>
              <a:ln w="25400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stealth" w="lg" len="lg"/>
              </a:ln>
            </p:spPr>
          </p:sp>
          <p:sp>
            <p:nvSpPr>
              <p:cNvPr id="16417" name="Line 31"/>
              <p:cNvSpPr/>
              <p:nvPr/>
            </p:nvSpPr>
            <p:spPr>
              <a:xfrm>
                <a:off x="4150" y="3203"/>
                <a:ext cx="998" cy="0"/>
              </a:xfrm>
              <a:prstGeom prst="line">
                <a:avLst/>
              </a:prstGeom>
              <a:ln w="25400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stealth" w="lg" len="lg"/>
              </a:ln>
            </p:spPr>
          </p:sp>
          <p:sp>
            <p:nvSpPr>
              <p:cNvPr id="16418" name="Line 32"/>
              <p:cNvSpPr/>
              <p:nvPr/>
            </p:nvSpPr>
            <p:spPr>
              <a:xfrm>
                <a:off x="4195" y="2069"/>
                <a:ext cx="998" cy="0"/>
              </a:xfrm>
              <a:prstGeom prst="line">
                <a:avLst/>
              </a:prstGeom>
              <a:ln w="25400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stealth" w="lg" len="lg"/>
              </a:ln>
            </p:spPr>
          </p:sp>
          <p:sp>
            <p:nvSpPr>
              <p:cNvPr id="16419" name="Line 33"/>
              <p:cNvSpPr/>
              <p:nvPr/>
            </p:nvSpPr>
            <p:spPr>
              <a:xfrm>
                <a:off x="3016" y="2160"/>
                <a:ext cx="1044" cy="953"/>
              </a:xfrm>
              <a:prstGeom prst="line">
                <a:avLst/>
              </a:prstGeom>
              <a:ln w="25400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stealth" w="lg" len="lg"/>
              </a:ln>
            </p:spPr>
          </p:sp>
          <p:sp>
            <p:nvSpPr>
              <p:cNvPr id="16420" name="Line 34"/>
              <p:cNvSpPr/>
              <p:nvPr/>
            </p:nvSpPr>
            <p:spPr>
              <a:xfrm>
                <a:off x="4150" y="2160"/>
                <a:ext cx="1044" cy="953"/>
              </a:xfrm>
              <a:prstGeom prst="line">
                <a:avLst/>
              </a:prstGeom>
              <a:ln w="25400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stealth" w="lg" len="lg"/>
              </a:ln>
            </p:spPr>
          </p:sp>
          <p:sp>
            <p:nvSpPr>
              <p:cNvPr id="16421" name="Freeform 35"/>
              <p:cNvSpPr/>
              <p:nvPr/>
            </p:nvSpPr>
            <p:spPr>
              <a:xfrm>
                <a:off x="2971" y="1570"/>
                <a:ext cx="2222" cy="409"/>
              </a:xfrm>
              <a:custGeom>
                <a:avLst/>
                <a:gdLst/>
                <a:ahLst/>
                <a:cxnLst>
                  <a:cxn ang="0">
                    <a:pos x="0" y="409"/>
                  </a:cxn>
                  <a:cxn ang="0">
                    <a:pos x="1179" y="0"/>
                  </a:cxn>
                  <a:cxn ang="0">
                    <a:pos x="2222" y="409"/>
                  </a:cxn>
                </a:cxnLst>
                <a:pathLst>
                  <a:path w="2222" h="409">
                    <a:moveTo>
                      <a:pt x="0" y="409"/>
                    </a:moveTo>
                    <a:cubicBezTo>
                      <a:pt x="404" y="204"/>
                      <a:pt x="809" y="0"/>
                      <a:pt x="1179" y="0"/>
                    </a:cubicBezTo>
                    <a:cubicBezTo>
                      <a:pt x="1549" y="0"/>
                      <a:pt x="2048" y="333"/>
                      <a:pt x="2222" y="409"/>
                    </a:cubicBezTo>
                  </a:path>
                </a:pathLst>
              </a:custGeom>
              <a:noFill/>
              <a:ln w="25400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stealth" w="lg" len="lg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16422" name="Freeform 36"/>
              <p:cNvSpPr/>
              <p:nvPr/>
            </p:nvSpPr>
            <p:spPr>
              <a:xfrm>
                <a:off x="3016" y="2160"/>
                <a:ext cx="2827" cy="1542"/>
              </a:xfrm>
              <a:custGeom>
                <a:avLst/>
                <a:gdLst/>
                <a:ahLst/>
                <a:cxnLst>
                  <a:cxn ang="0">
                    <a:pos x="0" y="1089"/>
                  </a:cxn>
                  <a:cxn ang="0">
                    <a:pos x="2449" y="1361"/>
                  </a:cxn>
                  <a:cxn ang="0">
                    <a:pos x="2268" y="0"/>
                  </a:cxn>
                </a:cxnLst>
                <a:pathLst>
                  <a:path w="2827" h="1542">
                    <a:moveTo>
                      <a:pt x="0" y="1089"/>
                    </a:moveTo>
                    <a:cubicBezTo>
                      <a:pt x="1035" y="1315"/>
                      <a:pt x="2071" y="1542"/>
                      <a:pt x="2449" y="1361"/>
                    </a:cubicBezTo>
                    <a:cubicBezTo>
                      <a:pt x="2827" y="1180"/>
                      <a:pt x="2547" y="590"/>
                      <a:pt x="2268" y="0"/>
                    </a:cubicBezTo>
                  </a:path>
                </a:pathLst>
              </a:custGeom>
              <a:noFill/>
              <a:ln w="25400" cap="flat" cmpd="sng">
                <a:solidFill>
                  <a:schemeClr val="hlink"/>
                </a:solidFill>
                <a:prstDash val="solid"/>
                <a:miter/>
                <a:headEnd type="none" w="med" len="med"/>
                <a:tailEnd type="stealth" w="lg" len="lg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50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0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1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</a:t>
            </a:r>
            <a:endParaRPr lang="en-US" altLang="zh-CN" dirty="0"/>
          </a:p>
        </p:txBody>
      </p:sp>
      <p:sp>
        <p:nvSpPr>
          <p:cNvPr id="1741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pt-BR" altLang="zh-CN" dirty="0"/>
              <a:t>Let </a:t>
            </a:r>
            <a:r>
              <a:rPr lang="pt-BR" altLang="zh-CN" i="1" dirty="0"/>
              <a:t>A</a:t>
            </a:r>
            <a:r>
              <a:rPr lang="pt-BR" altLang="zh-CN" dirty="0"/>
              <a:t> = {</a:t>
            </a:r>
            <a:r>
              <a:rPr lang="pt-BR" altLang="zh-CN" i="1" dirty="0"/>
              <a:t>a, b, c, d, e</a:t>
            </a:r>
            <a:r>
              <a:rPr lang="pt-BR" altLang="zh-CN" dirty="0"/>
              <a:t>}</a:t>
            </a:r>
            <a:endParaRPr lang="pt-BR" altLang="zh-CN" dirty="0"/>
          </a:p>
          <a:p>
            <a:pPr lvl="1" eaLnBrk="1" hangingPunct="1"/>
            <a:r>
              <a:rPr lang="pt-BR" altLang="zh-CN" i="1" dirty="0"/>
              <a:t>R</a:t>
            </a:r>
            <a:r>
              <a:rPr lang="pt-BR" altLang="zh-CN" dirty="0"/>
              <a:t> = {(</a:t>
            </a:r>
            <a:r>
              <a:rPr lang="pt-BR" altLang="zh-CN" i="1" dirty="0"/>
              <a:t>a</a:t>
            </a:r>
            <a:r>
              <a:rPr lang="pt-BR" altLang="zh-CN" dirty="0"/>
              <a:t>, </a:t>
            </a:r>
            <a:r>
              <a:rPr lang="pt-BR" altLang="zh-CN" i="1" dirty="0"/>
              <a:t>a</a:t>
            </a:r>
            <a:r>
              <a:rPr lang="pt-BR" altLang="zh-CN" dirty="0"/>
              <a:t>), (</a:t>
            </a:r>
            <a:r>
              <a:rPr lang="pt-BR" altLang="zh-CN" i="1" dirty="0"/>
              <a:t>a</a:t>
            </a:r>
            <a:r>
              <a:rPr lang="pt-BR" altLang="zh-CN" dirty="0"/>
              <a:t>, </a:t>
            </a:r>
            <a:r>
              <a:rPr lang="pt-BR" altLang="zh-CN" i="1" dirty="0"/>
              <a:t>b</a:t>
            </a:r>
            <a:r>
              <a:rPr lang="pt-BR" altLang="zh-CN" dirty="0"/>
              <a:t>), (</a:t>
            </a:r>
            <a:r>
              <a:rPr lang="pt-BR" altLang="zh-CN" i="1" dirty="0"/>
              <a:t>b</a:t>
            </a:r>
            <a:r>
              <a:rPr lang="pt-BR" altLang="zh-CN" dirty="0"/>
              <a:t>, </a:t>
            </a:r>
            <a:r>
              <a:rPr lang="pt-BR" altLang="zh-CN" i="1" dirty="0"/>
              <a:t>c</a:t>
            </a:r>
            <a:r>
              <a:rPr lang="pt-BR" altLang="zh-CN" dirty="0"/>
              <a:t>), (</a:t>
            </a:r>
            <a:r>
              <a:rPr lang="pt-BR" altLang="zh-CN" i="1" dirty="0"/>
              <a:t>c</a:t>
            </a:r>
            <a:r>
              <a:rPr lang="pt-BR" altLang="zh-CN" dirty="0"/>
              <a:t>, </a:t>
            </a:r>
            <a:r>
              <a:rPr lang="pt-BR" altLang="zh-CN" i="1" dirty="0"/>
              <a:t>e</a:t>
            </a:r>
            <a:r>
              <a:rPr lang="pt-BR" altLang="zh-CN" dirty="0"/>
              <a:t>), (</a:t>
            </a:r>
            <a:r>
              <a:rPr lang="pt-BR" altLang="zh-CN" i="1" dirty="0"/>
              <a:t>c</a:t>
            </a:r>
            <a:r>
              <a:rPr lang="pt-BR" altLang="zh-CN" dirty="0"/>
              <a:t>, </a:t>
            </a:r>
            <a:r>
              <a:rPr lang="pt-BR" altLang="zh-CN" i="1" dirty="0"/>
              <a:t>d</a:t>
            </a:r>
            <a:r>
              <a:rPr lang="pt-BR" altLang="zh-CN" dirty="0"/>
              <a:t>), (</a:t>
            </a:r>
            <a:r>
              <a:rPr lang="pt-BR" altLang="zh-CN" i="1" dirty="0"/>
              <a:t>d</a:t>
            </a:r>
            <a:r>
              <a:rPr lang="pt-BR" altLang="zh-CN" dirty="0"/>
              <a:t>, </a:t>
            </a:r>
            <a:r>
              <a:rPr lang="pt-BR" altLang="zh-CN" i="1" dirty="0"/>
              <a:t>e</a:t>
            </a:r>
            <a:r>
              <a:rPr lang="pt-BR" altLang="zh-CN" dirty="0"/>
              <a:t>)}.</a:t>
            </a:r>
            <a:endParaRPr lang="pt-BR" altLang="zh-CN" dirty="0"/>
          </a:p>
          <a:p>
            <a:pPr eaLnBrk="1" hangingPunct="1"/>
            <a:r>
              <a:rPr lang="pt-BR" altLang="zh-CN" dirty="0"/>
              <a:t>Compute (a) </a:t>
            </a:r>
            <a:r>
              <a:rPr lang="pt-BR" altLang="zh-CN" i="1" dirty="0"/>
              <a:t>R</a:t>
            </a:r>
            <a:r>
              <a:rPr lang="pt-BR" altLang="zh-CN" baseline="30000" dirty="0"/>
              <a:t>2</a:t>
            </a:r>
            <a:r>
              <a:rPr lang="pt-BR" altLang="zh-CN" dirty="0"/>
              <a:t> ; (b) </a:t>
            </a:r>
            <a:r>
              <a:rPr lang="pt-BR" altLang="zh-CN" i="1" dirty="0"/>
              <a:t>R</a:t>
            </a:r>
            <a:r>
              <a:rPr lang="zh-CN" altLang="en-US" i="1" dirty="0"/>
              <a:t>*</a:t>
            </a:r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843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843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843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Solution</a:t>
            </a:r>
            <a:endParaRPr lang="en-US" altLang="zh-CN" dirty="0"/>
          </a:p>
        </p:txBody>
      </p:sp>
      <p:sp>
        <p:nvSpPr>
          <p:cNvPr id="18437" name="Rectangle 3"/>
          <p:cNvSpPr>
            <a:spLocks noGrp="1"/>
          </p:cNvSpPr>
          <p:nvPr>
            <p:ph idx="1"/>
          </p:nvPr>
        </p:nvSpPr>
        <p:spPr>
          <a:xfrm>
            <a:off x="957263" y="1484313"/>
            <a:ext cx="7772400" cy="619125"/>
          </a:xfrm>
          <a:ln/>
        </p:spPr>
        <p:txBody>
          <a:bodyPr vert="horz" wrap="square" lIns="91440" tIns="45720" rIns="91440" bIns="45720" anchor="t" anchorCtr="0"/>
          <a:p>
            <a:pPr lvl="1" eaLnBrk="1" hangingPunct="1"/>
            <a:r>
              <a:rPr lang="pt-BR" altLang="zh-CN" sz="2400" i="1" dirty="0"/>
              <a:t>R</a:t>
            </a:r>
            <a:r>
              <a:rPr lang="pt-BR" altLang="zh-CN" sz="2400" dirty="0"/>
              <a:t> = {(</a:t>
            </a:r>
            <a:r>
              <a:rPr lang="pt-BR" altLang="zh-CN" sz="2400" i="1" dirty="0"/>
              <a:t>a</a:t>
            </a:r>
            <a:r>
              <a:rPr lang="pt-BR" altLang="zh-CN" sz="2400" dirty="0"/>
              <a:t>, </a:t>
            </a:r>
            <a:r>
              <a:rPr lang="pt-BR" altLang="zh-CN" sz="2400" i="1" dirty="0"/>
              <a:t>a</a:t>
            </a:r>
            <a:r>
              <a:rPr lang="pt-BR" altLang="zh-CN" sz="2400" dirty="0"/>
              <a:t>), (</a:t>
            </a:r>
            <a:r>
              <a:rPr lang="pt-BR" altLang="zh-CN" sz="2400" i="1" dirty="0"/>
              <a:t>a</a:t>
            </a:r>
            <a:r>
              <a:rPr lang="pt-BR" altLang="zh-CN" sz="2400" dirty="0"/>
              <a:t>, </a:t>
            </a:r>
            <a:r>
              <a:rPr lang="pt-BR" altLang="zh-CN" sz="2400" i="1" dirty="0"/>
              <a:t>b</a:t>
            </a:r>
            <a:r>
              <a:rPr lang="pt-BR" altLang="zh-CN" sz="2400" dirty="0"/>
              <a:t>), (</a:t>
            </a:r>
            <a:r>
              <a:rPr lang="pt-BR" altLang="zh-CN" sz="2400" i="1" dirty="0"/>
              <a:t>b</a:t>
            </a:r>
            <a:r>
              <a:rPr lang="pt-BR" altLang="zh-CN" sz="2400" dirty="0"/>
              <a:t>, </a:t>
            </a:r>
            <a:r>
              <a:rPr lang="pt-BR" altLang="zh-CN" sz="2400" i="1" dirty="0"/>
              <a:t>c</a:t>
            </a:r>
            <a:r>
              <a:rPr lang="pt-BR" altLang="zh-CN" sz="2400" dirty="0"/>
              <a:t>), (</a:t>
            </a:r>
            <a:r>
              <a:rPr lang="pt-BR" altLang="zh-CN" sz="2400" i="1" dirty="0"/>
              <a:t>c</a:t>
            </a:r>
            <a:r>
              <a:rPr lang="pt-BR" altLang="zh-CN" sz="2400" dirty="0"/>
              <a:t>, </a:t>
            </a:r>
            <a:r>
              <a:rPr lang="pt-BR" altLang="zh-CN" sz="2400" i="1" dirty="0"/>
              <a:t>e</a:t>
            </a:r>
            <a:r>
              <a:rPr lang="pt-BR" altLang="zh-CN" sz="2400" dirty="0"/>
              <a:t>), (</a:t>
            </a:r>
            <a:r>
              <a:rPr lang="pt-BR" altLang="zh-CN" sz="2400" i="1" dirty="0"/>
              <a:t>c</a:t>
            </a:r>
            <a:r>
              <a:rPr lang="pt-BR" altLang="zh-CN" sz="2400" dirty="0"/>
              <a:t>, </a:t>
            </a:r>
            <a:r>
              <a:rPr lang="pt-BR" altLang="zh-CN" sz="2400" i="1" dirty="0"/>
              <a:t>d</a:t>
            </a:r>
            <a:r>
              <a:rPr lang="pt-BR" altLang="zh-CN" sz="2400" dirty="0"/>
              <a:t>), (</a:t>
            </a:r>
            <a:r>
              <a:rPr lang="pt-BR" altLang="zh-CN" sz="2400" i="1" dirty="0"/>
              <a:t>d</a:t>
            </a:r>
            <a:r>
              <a:rPr lang="pt-BR" altLang="zh-CN" sz="2400" dirty="0"/>
              <a:t>, </a:t>
            </a:r>
            <a:r>
              <a:rPr lang="pt-BR" altLang="zh-CN" sz="2400" i="1" dirty="0"/>
              <a:t>e</a:t>
            </a:r>
            <a:r>
              <a:rPr lang="pt-BR" altLang="zh-CN" sz="2400" dirty="0"/>
              <a:t>)}.</a:t>
            </a:r>
            <a:endParaRPr lang="zh-CN" altLang="en-US" sz="2400" dirty="0"/>
          </a:p>
        </p:txBody>
      </p:sp>
      <p:grpSp>
        <p:nvGrpSpPr>
          <p:cNvPr id="2" name="Group 4"/>
          <p:cNvGrpSpPr/>
          <p:nvPr/>
        </p:nvGrpSpPr>
        <p:grpSpPr>
          <a:xfrm>
            <a:off x="669925" y="2827338"/>
            <a:ext cx="2173288" cy="2978150"/>
            <a:chOff x="2237" y="1962"/>
            <a:chExt cx="1369" cy="1876"/>
          </a:xfrm>
        </p:grpSpPr>
        <p:sp>
          <p:nvSpPr>
            <p:cNvPr id="18439" name="Oval 5"/>
            <p:cNvSpPr/>
            <p:nvPr/>
          </p:nvSpPr>
          <p:spPr>
            <a:xfrm>
              <a:off x="3417" y="1976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8440" name="Oval 6"/>
            <p:cNvSpPr/>
            <p:nvPr/>
          </p:nvSpPr>
          <p:spPr>
            <a:xfrm>
              <a:off x="3425" y="2915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8441" name="Oval 7"/>
            <p:cNvSpPr/>
            <p:nvPr/>
          </p:nvSpPr>
          <p:spPr>
            <a:xfrm>
              <a:off x="2237" y="2900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8442" name="Oval 8"/>
            <p:cNvSpPr/>
            <p:nvPr/>
          </p:nvSpPr>
          <p:spPr>
            <a:xfrm>
              <a:off x="2246" y="1967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8443" name="Text Box 9"/>
            <p:cNvSpPr txBox="1"/>
            <p:nvPr/>
          </p:nvSpPr>
          <p:spPr>
            <a:xfrm>
              <a:off x="3416" y="196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b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8444" name="Text Box 10"/>
            <p:cNvSpPr txBox="1"/>
            <p:nvPr/>
          </p:nvSpPr>
          <p:spPr>
            <a:xfrm>
              <a:off x="3416" y="2910"/>
              <a:ext cx="17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c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8445" name="Text Box 11"/>
            <p:cNvSpPr txBox="1"/>
            <p:nvPr/>
          </p:nvSpPr>
          <p:spPr>
            <a:xfrm>
              <a:off x="2237" y="2895"/>
              <a:ext cx="19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d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8446" name="Text Box 12"/>
            <p:cNvSpPr txBox="1"/>
            <p:nvPr/>
          </p:nvSpPr>
          <p:spPr>
            <a:xfrm>
              <a:off x="2237" y="1962"/>
              <a:ext cx="189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a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8447" name="Oval 13"/>
            <p:cNvSpPr/>
            <p:nvPr/>
          </p:nvSpPr>
          <p:spPr>
            <a:xfrm>
              <a:off x="2792" y="3656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8448" name="Text Box 14"/>
            <p:cNvSpPr txBox="1"/>
            <p:nvPr/>
          </p:nvSpPr>
          <p:spPr>
            <a:xfrm>
              <a:off x="2830" y="3626"/>
              <a:ext cx="17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e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3" name="Group 15"/>
          <p:cNvGrpSpPr/>
          <p:nvPr/>
        </p:nvGrpSpPr>
        <p:grpSpPr>
          <a:xfrm>
            <a:off x="741363" y="2555875"/>
            <a:ext cx="1957387" cy="2984500"/>
            <a:chOff x="4323" y="1791"/>
            <a:chExt cx="1233" cy="1880"/>
          </a:xfrm>
        </p:grpSpPr>
        <p:sp>
          <p:nvSpPr>
            <p:cNvPr id="18450" name="Line 16"/>
            <p:cNvSpPr/>
            <p:nvPr/>
          </p:nvSpPr>
          <p:spPr>
            <a:xfrm>
              <a:off x="4414" y="3072"/>
              <a:ext cx="462" cy="599"/>
            </a:xfrm>
            <a:prstGeom prst="line">
              <a:avLst/>
            </a:prstGeom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18451" name="Line 17"/>
            <p:cNvSpPr/>
            <p:nvPr/>
          </p:nvSpPr>
          <p:spPr>
            <a:xfrm flipH="1">
              <a:off x="5012" y="3072"/>
              <a:ext cx="491" cy="599"/>
            </a:xfrm>
            <a:prstGeom prst="line">
              <a:avLst/>
            </a:prstGeom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18452" name="Arc 18"/>
            <p:cNvSpPr/>
            <p:nvPr/>
          </p:nvSpPr>
          <p:spPr>
            <a:xfrm rot="7962909" flipV="1">
              <a:off x="4318" y="1787"/>
              <a:ext cx="227" cy="2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41708" h="43200" fill="none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</a:path>
                <a:path w="41708" h="43200" stroke="0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  <a:lnTo>
                    <a:pt x="21600" y="21600"/>
                  </a:lnTo>
                  <a:lnTo>
                    <a:pt x="27195" y="42462"/>
                  </a:lnTo>
                  <a:close/>
                </a:path>
              </a:pathLst>
            </a:custGeom>
            <a:noFill/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53" name="Line 19"/>
            <p:cNvSpPr/>
            <p:nvPr/>
          </p:nvSpPr>
          <p:spPr>
            <a:xfrm>
              <a:off x="5556" y="2174"/>
              <a:ext cx="0" cy="726"/>
            </a:xfrm>
            <a:prstGeom prst="line">
              <a:avLst/>
            </a:prstGeom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18454" name="Line 20"/>
            <p:cNvSpPr/>
            <p:nvPr/>
          </p:nvSpPr>
          <p:spPr>
            <a:xfrm>
              <a:off x="4459" y="2048"/>
              <a:ext cx="998" cy="0"/>
            </a:xfrm>
            <a:prstGeom prst="line">
              <a:avLst/>
            </a:prstGeom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18455" name="Line 21"/>
            <p:cNvSpPr/>
            <p:nvPr/>
          </p:nvSpPr>
          <p:spPr>
            <a:xfrm flipV="1">
              <a:off x="4459" y="3012"/>
              <a:ext cx="998" cy="0"/>
            </a:xfrm>
            <a:prstGeom prst="line">
              <a:avLst/>
            </a:prstGeom>
            <a:ln w="25400" cap="flat" cmpd="sng">
              <a:solidFill>
                <a:srgbClr val="339966"/>
              </a:solidFill>
              <a:prstDash val="solid"/>
              <a:miter/>
              <a:headEnd type="stealth" w="lg" len="lg"/>
              <a:tailEnd type="none" w="lg" len="lg"/>
            </a:ln>
          </p:spPr>
        </p:sp>
      </p:grpSp>
      <p:grpSp>
        <p:nvGrpSpPr>
          <p:cNvPr id="4" name="Group 22"/>
          <p:cNvGrpSpPr/>
          <p:nvPr/>
        </p:nvGrpSpPr>
        <p:grpSpPr>
          <a:xfrm>
            <a:off x="3406775" y="2827338"/>
            <a:ext cx="2173288" cy="2978150"/>
            <a:chOff x="2237" y="1962"/>
            <a:chExt cx="1369" cy="1876"/>
          </a:xfrm>
        </p:grpSpPr>
        <p:sp>
          <p:nvSpPr>
            <p:cNvPr id="18457" name="Oval 23"/>
            <p:cNvSpPr/>
            <p:nvPr/>
          </p:nvSpPr>
          <p:spPr>
            <a:xfrm>
              <a:off x="3417" y="1976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8458" name="Oval 24"/>
            <p:cNvSpPr/>
            <p:nvPr/>
          </p:nvSpPr>
          <p:spPr>
            <a:xfrm>
              <a:off x="3425" y="2915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8459" name="Oval 25"/>
            <p:cNvSpPr/>
            <p:nvPr/>
          </p:nvSpPr>
          <p:spPr>
            <a:xfrm>
              <a:off x="2237" y="2900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8460" name="Oval 26"/>
            <p:cNvSpPr/>
            <p:nvPr/>
          </p:nvSpPr>
          <p:spPr>
            <a:xfrm>
              <a:off x="2246" y="1967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8461" name="Text Box 27"/>
            <p:cNvSpPr txBox="1"/>
            <p:nvPr/>
          </p:nvSpPr>
          <p:spPr>
            <a:xfrm>
              <a:off x="3416" y="196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b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8462" name="Text Box 28"/>
            <p:cNvSpPr txBox="1"/>
            <p:nvPr/>
          </p:nvSpPr>
          <p:spPr>
            <a:xfrm>
              <a:off x="3416" y="2910"/>
              <a:ext cx="17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c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8463" name="Text Box 29"/>
            <p:cNvSpPr txBox="1"/>
            <p:nvPr/>
          </p:nvSpPr>
          <p:spPr>
            <a:xfrm>
              <a:off x="2237" y="2895"/>
              <a:ext cx="19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d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8464" name="Text Box 30"/>
            <p:cNvSpPr txBox="1"/>
            <p:nvPr/>
          </p:nvSpPr>
          <p:spPr>
            <a:xfrm>
              <a:off x="2237" y="1962"/>
              <a:ext cx="189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a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8465" name="Oval 31"/>
            <p:cNvSpPr/>
            <p:nvPr/>
          </p:nvSpPr>
          <p:spPr>
            <a:xfrm>
              <a:off x="2792" y="3656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8466" name="Text Box 32"/>
            <p:cNvSpPr txBox="1"/>
            <p:nvPr/>
          </p:nvSpPr>
          <p:spPr>
            <a:xfrm>
              <a:off x="2830" y="3626"/>
              <a:ext cx="17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e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5" name="Group 33"/>
          <p:cNvGrpSpPr/>
          <p:nvPr/>
        </p:nvGrpSpPr>
        <p:grpSpPr>
          <a:xfrm>
            <a:off x="3492500" y="2563813"/>
            <a:ext cx="1943100" cy="3040062"/>
            <a:chOff x="2200" y="1842"/>
            <a:chExt cx="1224" cy="1915"/>
          </a:xfrm>
        </p:grpSpPr>
        <p:sp>
          <p:nvSpPr>
            <p:cNvPr id="18468" name="Line 34"/>
            <p:cNvSpPr/>
            <p:nvPr/>
          </p:nvSpPr>
          <p:spPr>
            <a:xfrm>
              <a:off x="2336" y="2205"/>
              <a:ext cx="998" cy="771"/>
            </a:xfrm>
            <a:prstGeom prst="line">
              <a:avLst/>
            </a:prstGeom>
            <a:ln w="254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18469" name="Line 35"/>
            <p:cNvSpPr/>
            <p:nvPr/>
          </p:nvSpPr>
          <p:spPr>
            <a:xfrm flipH="1">
              <a:off x="2880" y="3158"/>
              <a:ext cx="491" cy="599"/>
            </a:xfrm>
            <a:prstGeom prst="line">
              <a:avLst/>
            </a:prstGeom>
            <a:ln w="254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18470" name="Arc 36"/>
            <p:cNvSpPr/>
            <p:nvPr/>
          </p:nvSpPr>
          <p:spPr>
            <a:xfrm rot="7962909" flipV="1">
              <a:off x="2195" y="1838"/>
              <a:ext cx="227" cy="2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41708" h="43200" fill="none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</a:path>
                <a:path w="41708" h="43200" stroke="0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  <a:lnTo>
                    <a:pt x="21600" y="21600"/>
                  </a:lnTo>
                  <a:lnTo>
                    <a:pt x="27195" y="42462"/>
                  </a:lnTo>
                  <a:close/>
                </a:path>
              </a:pathLst>
            </a:custGeom>
            <a:noFill/>
            <a:ln w="254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71" name="Line 37"/>
            <p:cNvSpPr/>
            <p:nvPr/>
          </p:nvSpPr>
          <p:spPr>
            <a:xfrm flipH="1">
              <a:off x="2290" y="2205"/>
              <a:ext cx="1089" cy="771"/>
            </a:xfrm>
            <a:prstGeom prst="line">
              <a:avLst/>
            </a:prstGeom>
            <a:ln w="254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18472" name="Line 38"/>
            <p:cNvSpPr/>
            <p:nvPr/>
          </p:nvSpPr>
          <p:spPr>
            <a:xfrm>
              <a:off x="2336" y="2115"/>
              <a:ext cx="998" cy="0"/>
            </a:xfrm>
            <a:prstGeom prst="line">
              <a:avLst/>
            </a:prstGeom>
            <a:ln w="254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18473" name="Line 39"/>
            <p:cNvSpPr/>
            <p:nvPr/>
          </p:nvSpPr>
          <p:spPr>
            <a:xfrm flipH="1">
              <a:off x="2835" y="2205"/>
              <a:ext cx="589" cy="1497"/>
            </a:xfrm>
            <a:prstGeom prst="line">
              <a:avLst/>
            </a:prstGeom>
            <a:ln w="254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lg" len="lg"/>
            </a:ln>
          </p:spPr>
        </p:sp>
      </p:grpSp>
      <p:grpSp>
        <p:nvGrpSpPr>
          <p:cNvPr id="6" name="Group 40"/>
          <p:cNvGrpSpPr/>
          <p:nvPr/>
        </p:nvGrpSpPr>
        <p:grpSpPr>
          <a:xfrm>
            <a:off x="6286500" y="2827338"/>
            <a:ext cx="2173288" cy="2978150"/>
            <a:chOff x="2237" y="1962"/>
            <a:chExt cx="1369" cy="1876"/>
          </a:xfrm>
        </p:grpSpPr>
        <p:sp>
          <p:nvSpPr>
            <p:cNvPr id="18475" name="Oval 41"/>
            <p:cNvSpPr/>
            <p:nvPr/>
          </p:nvSpPr>
          <p:spPr>
            <a:xfrm>
              <a:off x="3417" y="1976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8476" name="Oval 42"/>
            <p:cNvSpPr/>
            <p:nvPr/>
          </p:nvSpPr>
          <p:spPr>
            <a:xfrm>
              <a:off x="3425" y="2915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8477" name="Oval 43"/>
            <p:cNvSpPr/>
            <p:nvPr/>
          </p:nvSpPr>
          <p:spPr>
            <a:xfrm>
              <a:off x="2237" y="2900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8478" name="Oval 44"/>
            <p:cNvSpPr/>
            <p:nvPr/>
          </p:nvSpPr>
          <p:spPr>
            <a:xfrm>
              <a:off x="2246" y="1967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8479" name="Text Box 45"/>
            <p:cNvSpPr txBox="1"/>
            <p:nvPr/>
          </p:nvSpPr>
          <p:spPr>
            <a:xfrm>
              <a:off x="3416" y="1962"/>
              <a:ext cx="187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b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8480" name="Text Box 46"/>
            <p:cNvSpPr txBox="1"/>
            <p:nvPr/>
          </p:nvSpPr>
          <p:spPr>
            <a:xfrm>
              <a:off x="3416" y="2910"/>
              <a:ext cx="174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c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8481" name="Text Box 47"/>
            <p:cNvSpPr txBox="1"/>
            <p:nvPr/>
          </p:nvSpPr>
          <p:spPr>
            <a:xfrm>
              <a:off x="2237" y="2895"/>
              <a:ext cx="190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d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8482" name="Text Box 48"/>
            <p:cNvSpPr txBox="1"/>
            <p:nvPr/>
          </p:nvSpPr>
          <p:spPr>
            <a:xfrm>
              <a:off x="2237" y="1962"/>
              <a:ext cx="189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a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18483" name="Oval 49"/>
            <p:cNvSpPr/>
            <p:nvPr/>
          </p:nvSpPr>
          <p:spPr>
            <a:xfrm>
              <a:off x="2792" y="3656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8484" name="Text Box 50"/>
            <p:cNvSpPr txBox="1"/>
            <p:nvPr/>
          </p:nvSpPr>
          <p:spPr>
            <a:xfrm>
              <a:off x="2830" y="3626"/>
              <a:ext cx="17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16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e</a:t>
              </a:r>
              <a:endParaRPr lang="en-US" altLang="zh-CN" sz="1600" i="1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</p:grpSp>
      <p:grpSp>
        <p:nvGrpSpPr>
          <p:cNvPr id="7" name="Group 51"/>
          <p:cNvGrpSpPr/>
          <p:nvPr/>
        </p:nvGrpSpPr>
        <p:grpSpPr>
          <a:xfrm>
            <a:off x="6359525" y="2563813"/>
            <a:ext cx="1943100" cy="3040062"/>
            <a:chOff x="3879" y="1842"/>
            <a:chExt cx="1224" cy="1915"/>
          </a:xfrm>
        </p:grpSpPr>
        <p:sp>
          <p:nvSpPr>
            <p:cNvPr id="18486" name="Line 52"/>
            <p:cNvSpPr/>
            <p:nvPr/>
          </p:nvSpPr>
          <p:spPr>
            <a:xfrm>
              <a:off x="4015" y="2205"/>
              <a:ext cx="998" cy="771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18487" name="Line 53"/>
            <p:cNvSpPr/>
            <p:nvPr/>
          </p:nvSpPr>
          <p:spPr>
            <a:xfrm flipH="1">
              <a:off x="4559" y="3158"/>
              <a:ext cx="491" cy="599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18488" name="Arc 54"/>
            <p:cNvSpPr/>
            <p:nvPr/>
          </p:nvSpPr>
          <p:spPr>
            <a:xfrm rot="7962909" flipV="1">
              <a:off x="3874" y="1838"/>
              <a:ext cx="227" cy="2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41708" h="43200" fill="none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</a:path>
                <a:path w="41708" h="43200" stroke="0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  <a:lnTo>
                    <a:pt x="21600" y="21600"/>
                  </a:lnTo>
                  <a:lnTo>
                    <a:pt x="27195" y="42462"/>
                  </a:lnTo>
                  <a:close/>
                </a:path>
              </a:pathLst>
            </a:custGeom>
            <a:noFill/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8489" name="Line 55"/>
            <p:cNvSpPr/>
            <p:nvPr/>
          </p:nvSpPr>
          <p:spPr>
            <a:xfrm flipH="1">
              <a:off x="3969" y="2205"/>
              <a:ext cx="1089" cy="771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18490" name="Line 56"/>
            <p:cNvSpPr/>
            <p:nvPr/>
          </p:nvSpPr>
          <p:spPr>
            <a:xfrm>
              <a:off x="4015" y="2115"/>
              <a:ext cx="998" cy="0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18491" name="Line 57"/>
            <p:cNvSpPr/>
            <p:nvPr/>
          </p:nvSpPr>
          <p:spPr>
            <a:xfrm flipH="1">
              <a:off x="4514" y="2205"/>
              <a:ext cx="589" cy="1497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18492" name="Line 58"/>
            <p:cNvSpPr/>
            <p:nvPr/>
          </p:nvSpPr>
          <p:spPr>
            <a:xfrm>
              <a:off x="3923" y="2205"/>
              <a:ext cx="0" cy="726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18493" name="Line 59"/>
            <p:cNvSpPr/>
            <p:nvPr/>
          </p:nvSpPr>
          <p:spPr>
            <a:xfrm>
              <a:off x="3969" y="2160"/>
              <a:ext cx="453" cy="1497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18494" name="Line 60"/>
            <p:cNvSpPr/>
            <p:nvPr/>
          </p:nvSpPr>
          <p:spPr>
            <a:xfrm>
              <a:off x="5103" y="2205"/>
              <a:ext cx="0" cy="726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18495" name="Line 61"/>
            <p:cNvSpPr/>
            <p:nvPr/>
          </p:nvSpPr>
          <p:spPr>
            <a:xfrm flipH="1">
              <a:off x="4014" y="3067"/>
              <a:ext cx="998" cy="0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18496" name="Line 62"/>
            <p:cNvSpPr/>
            <p:nvPr/>
          </p:nvSpPr>
          <p:spPr>
            <a:xfrm>
              <a:off x="3969" y="3113"/>
              <a:ext cx="408" cy="589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solid"/>
              <a:miter/>
              <a:headEnd type="none" w="med" len="med"/>
              <a:tailEnd type="stealth" w="lg" len="lg"/>
            </a:ln>
          </p:spPr>
        </p:sp>
      </p:grpSp>
      <p:sp>
        <p:nvSpPr>
          <p:cNvPr id="1052735" name="Rectangle 63"/>
          <p:cNvSpPr/>
          <p:nvPr/>
        </p:nvSpPr>
        <p:spPr>
          <a:xfrm>
            <a:off x="971550" y="6049963"/>
            <a:ext cx="7412038" cy="619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None/>
            </a:pPr>
            <a:r>
              <a:rPr lang="pt-BR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                        R</a:t>
            </a:r>
            <a:r>
              <a:rPr lang="pt-BR" altLang="zh-CN" sz="2800" i="1" baseline="3000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pt-BR" altLang="zh-CN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R</a:t>
            </a:r>
            <a:r>
              <a:rPr lang="zh-CN" altLang="en-US" sz="2800" i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endParaRPr lang="zh-CN" altLang="en-US" sz="2800" baseline="3000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73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9458" name="日期占位符 5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9459" name="页脚占位符 6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9460" name="Rectangle 2"/>
          <p:cNvSpPr>
            <a:spLocks noGrp="1"/>
          </p:cNvSpPr>
          <p:nvPr>
            <p:ph type="title"/>
          </p:nvPr>
        </p:nvSpPr>
        <p:spPr>
          <a:xfrm>
            <a:off x="1115378" y="188278"/>
            <a:ext cx="7793037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Theorem</a:t>
            </a:r>
            <a:endParaRPr lang="en-US" altLang="zh-CN" dirty="0"/>
          </a:p>
        </p:txBody>
      </p:sp>
      <p:sp>
        <p:nvSpPr>
          <p:cNvPr id="19461" name="Rectangle 3"/>
          <p:cNvSpPr>
            <a:spLocks noGrp="1"/>
          </p:cNvSpPr>
          <p:nvPr>
            <p:ph type="body" sz="half" idx="1"/>
          </p:nvPr>
        </p:nvSpPr>
        <p:spPr>
          <a:xfrm>
            <a:off x="1043940" y="1331595"/>
            <a:ext cx="796925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dirty="0"/>
              <a:t>If </a:t>
            </a:r>
            <a:r>
              <a:rPr lang="en-US" altLang="zh-CN" i="1" dirty="0"/>
              <a:t>R</a:t>
            </a:r>
            <a:r>
              <a:rPr lang="en-US" altLang="zh-CN" dirty="0"/>
              <a:t> is a relation on </a:t>
            </a:r>
            <a:r>
              <a:rPr lang="en-US" altLang="zh-CN" i="1" dirty="0"/>
              <a:t>A</a:t>
            </a:r>
            <a:r>
              <a:rPr lang="en-US" altLang="zh-CN" dirty="0"/>
              <a:t> = {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}, then</a:t>
            </a:r>
            <a:endParaRPr lang="en-US" altLang="zh-CN" dirty="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CN" dirty="0"/>
          </a:p>
        </p:txBody>
      </p:sp>
      <p:graphicFrame>
        <p:nvGraphicFramePr>
          <p:cNvPr id="19462" name="Object 4"/>
          <p:cNvGraphicFramePr>
            <a:graphicFrameLocks noChangeAspect="1"/>
          </p:cNvGraphicFramePr>
          <p:nvPr/>
        </p:nvGraphicFramePr>
        <p:xfrm>
          <a:off x="2339975" y="2420620"/>
          <a:ext cx="4806315" cy="175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" imgW="1600200" imgH="584200" progId="Equation.DSMT4">
                  <p:embed/>
                </p:oleObj>
              </mc:Choice>
              <mc:Fallback>
                <p:oleObj name="" r:id="rId1" imgW="1600200" imgH="5842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39975" y="2420620"/>
                        <a:ext cx="4806315" cy="175196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灯片编号占位符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0482" name="日期占位符 5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0483" name="页脚占位符 6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0484" name="Rectangle 2"/>
          <p:cNvSpPr>
            <a:spLocks noGrp="1"/>
          </p:cNvSpPr>
          <p:nvPr>
            <p:ph type="title"/>
          </p:nvPr>
        </p:nvSpPr>
        <p:spPr>
          <a:xfrm>
            <a:off x="1043623" y="116523"/>
            <a:ext cx="7793037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Proof</a:t>
            </a:r>
            <a:endParaRPr lang="zh-CN" altLang="en-US" dirty="0"/>
          </a:p>
        </p:txBody>
      </p:sp>
      <p:sp>
        <p:nvSpPr>
          <p:cNvPr id="20485" name="Rectangle 3"/>
          <p:cNvSpPr>
            <a:spLocks noGrp="1"/>
          </p:cNvSpPr>
          <p:nvPr>
            <p:ph type="body" sz="half" idx="1"/>
          </p:nvPr>
        </p:nvSpPr>
        <p:spPr>
          <a:xfrm>
            <a:off x="1182688" y="1371918"/>
            <a:ext cx="6557962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/>
              <a:t>Let  M</a:t>
            </a:r>
            <a:r>
              <a:rPr lang="en-US" altLang="zh-CN" sz="2800" i="1" baseline="-25000" dirty="0"/>
              <a:t>R</a:t>
            </a:r>
            <a:r>
              <a:rPr lang="en-US" altLang="zh-CN" sz="2800" i="1" dirty="0"/>
              <a:t> </a:t>
            </a:r>
            <a:r>
              <a:rPr lang="en-US" altLang="zh-CN" sz="2800" dirty="0"/>
              <a:t>= [</a:t>
            </a:r>
            <a:r>
              <a:rPr lang="en-US" altLang="zh-CN" sz="2800" i="1" dirty="0"/>
              <a:t>m</a:t>
            </a:r>
            <a:r>
              <a:rPr lang="en-US" altLang="zh-CN" sz="2800" i="1" baseline="-25000" dirty="0"/>
              <a:t>ij</a:t>
            </a:r>
            <a:r>
              <a:rPr lang="en-US" altLang="zh-CN" sz="2800" dirty="0"/>
              <a:t>] and M</a:t>
            </a:r>
            <a:r>
              <a:rPr lang="en-US" altLang="zh-CN" sz="2800" i="1" baseline="-25000" dirty="0"/>
              <a:t>R</a:t>
            </a:r>
            <a:r>
              <a:rPr lang="en-US" altLang="zh-CN" sz="2000" i="1" baseline="-10000" dirty="0"/>
              <a:t>2</a:t>
            </a:r>
            <a:r>
              <a:rPr lang="en-US" altLang="zh-CN" sz="2800" dirty="0"/>
              <a:t>  = [</a:t>
            </a:r>
            <a:r>
              <a:rPr lang="en-US" altLang="zh-CN" sz="2800" i="1" dirty="0"/>
              <a:t>n</a:t>
            </a:r>
            <a:r>
              <a:rPr lang="en-US" altLang="zh-CN" sz="2800" i="1" baseline="-25000" dirty="0"/>
              <a:t>ij</a:t>
            </a:r>
            <a:r>
              <a:rPr lang="en-US" altLang="zh-CN" sz="2800" dirty="0"/>
              <a:t>].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</a:pPr>
            <a:r>
              <a:rPr lang="en-US" altLang="zh-CN" sz="2400" dirty="0"/>
              <a:t>the </a:t>
            </a:r>
            <a:r>
              <a:rPr lang="en-US" altLang="zh-CN" sz="2400" i="1" dirty="0"/>
              <a:t>i</a:t>
            </a:r>
            <a:r>
              <a:rPr lang="en-US" altLang="zh-CN" sz="2400" dirty="0"/>
              <a:t>, </a:t>
            </a:r>
            <a:r>
              <a:rPr lang="en-US" altLang="zh-CN" sz="2400" i="1" dirty="0"/>
              <a:t>j</a:t>
            </a:r>
            <a:r>
              <a:rPr lang="en-US" altLang="zh-CN" sz="2400" dirty="0"/>
              <a:t>th element of M</a:t>
            </a:r>
            <a:r>
              <a:rPr lang="en-US" altLang="zh-CN" sz="2400" i="1" baseline="-25000" dirty="0"/>
              <a:t>R </a:t>
            </a:r>
            <a:r>
              <a:rPr lang="en-US" altLang="zh-CN" sz="2400" i="1" dirty="0"/>
              <a:t>   </a:t>
            </a:r>
            <a:r>
              <a:rPr lang="en-US" altLang="zh-CN" sz="2400" dirty="0"/>
              <a:t>M</a:t>
            </a:r>
            <a:r>
              <a:rPr lang="en-US" altLang="zh-CN" sz="2400" i="1" baseline="-25000" dirty="0"/>
              <a:t>R</a:t>
            </a:r>
            <a:r>
              <a:rPr lang="en-US" altLang="zh-CN" sz="2400" dirty="0"/>
              <a:t> is equal to l 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</a:pPr>
            <a:r>
              <a:rPr lang="en-US" altLang="zh-CN" sz="2400" i="1" dirty="0"/>
              <a:t>m</a:t>
            </a:r>
            <a:r>
              <a:rPr lang="en-US" altLang="zh-CN" sz="2400" i="1" baseline="-25000" dirty="0"/>
              <a:t>ik</a:t>
            </a:r>
            <a:r>
              <a:rPr lang="en-US" altLang="zh-CN" sz="2400" dirty="0"/>
              <a:t>= 1 and </a:t>
            </a:r>
            <a:r>
              <a:rPr lang="en-US" altLang="zh-CN" sz="2400" i="1" dirty="0"/>
              <a:t>m</a:t>
            </a:r>
            <a:r>
              <a:rPr lang="en-US" altLang="zh-CN" sz="2400" i="1" baseline="-25000" dirty="0"/>
              <a:t>kj</a:t>
            </a:r>
            <a:r>
              <a:rPr lang="en-US" altLang="zh-CN" sz="2400" dirty="0"/>
              <a:t> = l for some </a:t>
            </a:r>
            <a:r>
              <a:rPr lang="en-US" altLang="zh-CN" sz="2400" i="1" dirty="0"/>
              <a:t>k</a:t>
            </a:r>
            <a:r>
              <a:rPr lang="en-US" altLang="zh-CN" sz="2400" dirty="0"/>
              <a:t>, l </a:t>
            </a:r>
            <a:r>
              <a:rPr lang="zh-CN" altLang="en-US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k</a:t>
            </a:r>
            <a:r>
              <a:rPr lang="en-US" altLang="zh-CN" sz="2400" dirty="0"/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</a:t>
            </a:r>
            <a:r>
              <a:rPr lang="en-US" altLang="zh-CN" sz="2400" dirty="0"/>
              <a:t> </a:t>
            </a:r>
            <a:r>
              <a:rPr lang="en-US" altLang="zh-CN" sz="2400" i="1" dirty="0"/>
              <a:t>n</a:t>
            </a:r>
            <a:r>
              <a:rPr lang="en-US" altLang="zh-CN" sz="2400" dirty="0"/>
              <a:t>. 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/>
              <a:t>By definition of the matrix M</a:t>
            </a:r>
            <a:r>
              <a:rPr lang="en-US" altLang="zh-CN" sz="2800" i="1" baseline="-25000" dirty="0"/>
              <a:t>R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</a:pPr>
            <a:r>
              <a:rPr lang="en-US" altLang="zh-CN" sz="2400" i="1" dirty="0"/>
              <a:t>a</a:t>
            </a:r>
            <a:r>
              <a:rPr lang="en-US" altLang="zh-CN" sz="2400" i="1" baseline="-25000" dirty="0"/>
              <a:t>i</a:t>
            </a:r>
            <a:r>
              <a:rPr lang="en-US" altLang="zh-CN" sz="2400" i="1" dirty="0"/>
              <a:t> R a</a:t>
            </a:r>
            <a:r>
              <a:rPr lang="en-US" altLang="zh-CN" sz="2400" i="1" baseline="-25000" dirty="0"/>
              <a:t>k</a:t>
            </a:r>
            <a:r>
              <a:rPr lang="en-US" altLang="zh-CN" sz="2400" dirty="0"/>
              <a:t> and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k</a:t>
            </a:r>
            <a:r>
              <a:rPr lang="en-US" altLang="zh-CN" sz="2400" i="1" dirty="0"/>
              <a:t> R a</a:t>
            </a:r>
            <a:r>
              <a:rPr lang="en-US" altLang="zh-CN" sz="2400" i="1" baseline="-25000" dirty="0"/>
              <a:t>j</a:t>
            </a:r>
            <a:endParaRPr lang="en-US" altLang="zh-CN" sz="2400" i="1" baseline="-25000" dirty="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</a:pPr>
            <a:r>
              <a:rPr lang="en-US" altLang="zh-CN" sz="2400" i="1" dirty="0"/>
              <a:t>a</a:t>
            </a:r>
            <a:r>
              <a:rPr lang="en-US" altLang="zh-CN" sz="2400" i="1" baseline="-25000" dirty="0"/>
              <a:t>i</a:t>
            </a:r>
            <a:r>
              <a:rPr lang="en-US" altLang="zh-CN" sz="2400" i="1" dirty="0"/>
              <a:t> R</a:t>
            </a:r>
            <a:r>
              <a:rPr lang="en-US" altLang="zh-CN" sz="2400" i="1" baseline="30000" dirty="0"/>
              <a:t>2</a:t>
            </a:r>
            <a:r>
              <a:rPr lang="en-US" altLang="zh-CN" sz="2400" i="1" dirty="0"/>
              <a:t> a</a:t>
            </a:r>
            <a:r>
              <a:rPr lang="en-US" altLang="zh-CN" sz="2400" i="1" baseline="-25000" dirty="0"/>
              <a:t>j</a:t>
            </a:r>
            <a:r>
              <a:rPr lang="en-US" altLang="zh-CN" sz="2400" dirty="0"/>
              <a:t> , and so </a:t>
            </a:r>
            <a:r>
              <a:rPr lang="en-US" altLang="zh-CN" sz="2400" i="1" dirty="0"/>
              <a:t>n</a:t>
            </a:r>
            <a:r>
              <a:rPr lang="en-US" altLang="zh-CN" sz="2400" i="1" baseline="-25000" dirty="0"/>
              <a:t>ij</a:t>
            </a:r>
            <a:r>
              <a:rPr lang="en-US" altLang="zh-CN" sz="2400" dirty="0"/>
              <a:t> = 1. 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/>
              <a:t>Therefore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</a:pPr>
            <a:r>
              <a:rPr lang="en-US" altLang="zh-CN" sz="2400" dirty="0"/>
              <a:t>position </a:t>
            </a:r>
            <a:r>
              <a:rPr lang="en-US" altLang="zh-CN" sz="2400" i="1" dirty="0"/>
              <a:t>i</a:t>
            </a:r>
            <a:r>
              <a:rPr lang="en-US" altLang="zh-CN" sz="2400" dirty="0"/>
              <a:t>, </a:t>
            </a:r>
            <a:r>
              <a:rPr lang="en-US" altLang="zh-CN" sz="2400" i="1" dirty="0"/>
              <a:t>j</a:t>
            </a:r>
            <a:r>
              <a:rPr lang="en-US" altLang="zh-CN" sz="2400" dirty="0"/>
              <a:t> of M</a:t>
            </a:r>
            <a:r>
              <a:rPr lang="en-US" altLang="zh-CN" sz="2400" i="1" baseline="-25000" dirty="0"/>
              <a:t>R</a:t>
            </a:r>
            <a:r>
              <a:rPr lang="en-US" altLang="zh-CN" sz="2400" i="1" dirty="0"/>
              <a:t>    </a:t>
            </a:r>
            <a:r>
              <a:rPr lang="en-US" altLang="zh-CN" sz="2400" dirty="0"/>
              <a:t>M</a:t>
            </a:r>
            <a:r>
              <a:rPr lang="en-US" altLang="zh-CN" sz="2400" i="1" baseline="-25000" dirty="0"/>
              <a:t>R</a:t>
            </a:r>
            <a:r>
              <a:rPr lang="en-US" altLang="zh-CN" sz="2400" dirty="0"/>
              <a:t> is equal to 1 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</a:pPr>
            <a:r>
              <a:rPr lang="en-US" altLang="zh-CN" sz="2400" i="1" dirty="0"/>
              <a:t>n</a:t>
            </a:r>
            <a:r>
              <a:rPr lang="en-US" altLang="zh-CN" sz="2400" i="1" baseline="-25000" dirty="0"/>
              <a:t>ij</a:t>
            </a:r>
            <a:r>
              <a:rPr lang="en-US" altLang="zh-CN" sz="2400" dirty="0"/>
              <a:t> = l. 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/>
              <a:t>So M</a:t>
            </a:r>
            <a:r>
              <a:rPr lang="en-US" altLang="zh-CN" sz="2800" i="1" baseline="-25000" dirty="0"/>
              <a:t>R</a:t>
            </a:r>
            <a:r>
              <a:rPr lang="en-US" altLang="zh-CN" sz="2800" i="1" dirty="0"/>
              <a:t>    </a:t>
            </a:r>
            <a:r>
              <a:rPr lang="en-US" altLang="zh-CN" sz="2800" dirty="0"/>
              <a:t>M</a:t>
            </a:r>
            <a:r>
              <a:rPr lang="en-US" altLang="zh-CN" sz="2800" i="1" baseline="-25000" dirty="0"/>
              <a:t>R</a:t>
            </a:r>
            <a:r>
              <a:rPr lang="en-US" altLang="zh-CN" sz="2800" dirty="0"/>
              <a:t> = M</a:t>
            </a:r>
            <a:r>
              <a:rPr lang="en-US" altLang="zh-CN" sz="2800" i="1" baseline="-25000" dirty="0"/>
              <a:t>R</a:t>
            </a:r>
            <a:r>
              <a:rPr lang="en-US" altLang="zh-CN" sz="2000" i="1" baseline="-10000" dirty="0"/>
              <a:t>2</a:t>
            </a:r>
            <a:endParaRPr lang="en-US" altLang="zh-CN" sz="2000" i="1" baseline="-10000" dirty="0"/>
          </a:p>
          <a:p>
            <a:pPr lvl="1" algn="r" eaLnBrk="1" hangingPunct="1">
              <a:lnSpc>
                <a:spcPct val="90000"/>
              </a:lnSpc>
              <a:buClr>
                <a:schemeClr val="hlink"/>
              </a:buClr>
              <a:buSzPct val="55000"/>
              <a:buFont typeface="Wingdings" panose="05000000000000000000" pitchFamily="2" charset="2"/>
            </a:pPr>
            <a:r>
              <a:rPr lang="en-US" altLang="zh-CN" sz="2400" dirty="0"/>
              <a:t>QED</a:t>
            </a:r>
            <a:endParaRPr lang="en-US" altLang="zh-CN" sz="2400" dirty="0"/>
          </a:p>
        </p:txBody>
      </p:sp>
      <p:graphicFrame>
        <p:nvGraphicFramePr>
          <p:cNvPr id="20486" name="对象 1"/>
          <p:cNvGraphicFramePr>
            <a:graphicFrameLocks noChangeAspect="1"/>
          </p:cNvGraphicFramePr>
          <p:nvPr/>
        </p:nvGraphicFramePr>
        <p:xfrm>
          <a:off x="4860290" y="1916748"/>
          <a:ext cx="266700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" imgW="165100" imgH="177800" progId="Equation.DSMT4">
                  <p:embed/>
                </p:oleObj>
              </mc:Choice>
              <mc:Fallback>
                <p:oleObj name="" r:id="rId1" imgW="165100" imgH="1778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60290" y="1916748"/>
                        <a:ext cx="266700" cy="287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对象 2"/>
          <p:cNvGraphicFramePr>
            <a:graphicFrameLocks noChangeAspect="1"/>
          </p:cNvGraphicFramePr>
          <p:nvPr/>
        </p:nvGraphicFramePr>
        <p:xfrm>
          <a:off x="4211638" y="4436745"/>
          <a:ext cx="268287" cy="28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269875" imgH="289560" progId="Equation.DSMT4">
                  <p:embed/>
                </p:oleObj>
              </mc:Choice>
              <mc:Fallback>
                <p:oleObj name="" r:id="rId3" imgW="269875" imgH="28956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11638" y="4436745"/>
                        <a:ext cx="268287" cy="287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对象 3"/>
          <p:cNvGraphicFramePr>
            <a:graphicFrameLocks noChangeAspect="1"/>
          </p:cNvGraphicFramePr>
          <p:nvPr/>
        </p:nvGraphicFramePr>
        <p:xfrm>
          <a:off x="2555558" y="5300663"/>
          <a:ext cx="268287" cy="28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269875" imgH="289560" progId="Equation.DSMT4">
                  <p:embed/>
                </p:oleObj>
              </mc:Choice>
              <mc:Fallback>
                <p:oleObj name="" r:id="rId5" imgW="269875" imgH="28956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5558" y="5300663"/>
                        <a:ext cx="268287" cy="287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1506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1507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150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</a:t>
            </a:r>
            <a:endParaRPr lang="en-US" altLang="zh-CN" dirty="0"/>
          </a:p>
        </p:txBody>
      </p:sp>
      <p:sp>
        <p:nvSpPr>
          <p:cNvPr id="2150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pt-BR" altLang="zh-CN" dirty="0"/>
              <a:t>Let </a:t>
            </a:r>
            <a:r>
              <a:rPr lang="pt-BR" altLang="zh-CN" i="1" dirty="0"/>
              <a:t>A</a:t>
            </a:r>
            <a:r>
              <a:rPr lang="pt-BR" altLang="zh-CN" dirty="0"/>
              <a:t> = {</a:t>
            </a:r>
            <a:r>
              <a:rPr lang="pt-BR" altLang="zh-CN" i="1" dirty="0"/>
              <a:t>a, b, c, d, e</a:t>
            </a:r>
            <a:r>
              <a:rPr lang="pt-BR" altLang="zh-CN" dirty="0"/>
              <a:t>}</a:t>
            </a:r>
            <a:endParaRPr lang="pt-BR" altLang="zh-CN" dirty="0"/>
          </a:p>
          <a:p>
            <a:pPr lvl="1" eaLnBrk="1" hangingPunct="1"/>
            <a:r>
              <a:rPr lang="pt-BR" altLang="zh-CN" i="1" dirty="0"/>
              <a:t>R</a:t>
            </a:r>
            <a:r>
              <a:rPr lang="pt-BR" altLang="zh-CN" dirty="0"/>
              <a:t> = {(</a:t>
            </a:r>
            <a:r>
              <a:rPr lang="pt-BR" altLang="zh-CN" i="1" dirty="0"/>
              <a:t>a</a:t>
            </a:r>
            <a:r>
              <a:rPr lang="pt-BR" altLang="zh-CN" dirty="0"/>
              <a:t>, </a:t>
            </a:r>
            <a:r>
              <a:rPr lang="pt-BR" altLang="zh-CN" i="1" dirty="0"/>
              <a:t>a</a:t>
            </a:r>
            <a:r>
              <a:rPr lang="pt-BR" altLang="zh-CN" dirty="0"/>
              <a:t>), (</a:t>
            </a:r>
            <a:r>
              <a:rPr lang="pt-BR" altLang="zh-CN" i="1" dirty="0"/>
              <a:t>a</a:t>
            </a:r>
            <a:r>
              <a:rPr lang="pt-BR" altLang="zh-CN" dirty="0"/>
              <a:t>, </a:t>
            </a:r>
            <a:r>
              <a:rPr lang="pt-BR" altLang="zh-CN" i="1" dirty="0"/>
              <a:t>b</a:t>
            </a:r>
            <a:r>
              <a:rPr lang="pt-BR" altLang="zh-CN" dirty="0"/>
              <a:t>), (</a:t>
            </a:r>
            <a:r>
              <a:rPr lang="pt-BR" altLang="zh-CN" i="1" dirty="0"/>
              <a:t>b</a:t>
            </a:r>
            <a:r>
              <a:rPr lang="pt-BR" altLang="zh-CN" dirty="0"/>
              <a:t>, </a:t>
            </a:r>
            <a:r>
              <a:rPr lang="pt-BR" altLang="zh-CN" i="1" dirty="0"/>
              <a:t>c</a:t>
            </a:r>
            <a:r>
              <a:rPr lang="pt-BR" altLang="zh-CN" dirty="0"/>
              <a:t>), (</a:t>
            </a:r>
            <a:r>
              <a:rPr lang="pt-BR" altLang="zh-CN" i="1" dirty="0"/>
              <a:t>c</a:t>
            </a:r>
            <a:r>
              <a:rPr lang="pt-BR" altLang="zh-CN" dirty="0"/>
              <a:t>, </a:t>
            </a:r>
            <a:r>
              <a:rPr lang="pt-BR" altLang="zh-CN" i="1" dirty="0"/>
              <a:t>e</a:t>
            </a:r>
            <a:r>
              <a:rPr lang="pt-BR" altLang="zh-CN" dirty="0"/>
              <a:t>), (</a:t>
            </a:r>
            <a:r>
              <a:rPr lang="pt-BR" altLang="zh-CN" i="1" dirty="0"/>
              <a:t>c</a:t>
            </a:r>
            <a:r>
              <a:rPr lang="pt-BR" altLang="zh-CN" dirty="0"/>
              <a:t>, </a:t>
            </a:r>
            <a:r>
              <a:rPr lang="pt-BR" altLang="zh-CN" i="1" dirty="0"/>
              <a:t>d</a:t>
            </a:r>
            <a:r>
              <a:rPr lang="pt-BR" altLang="zh-CN" dirty="0"/>
              <a:t>), (</a:t>
            </a:r>
            <a:r>
              <a:rPr lang="pt-BR" altLang="zh-CN" i="1" dirty="0"/>
              <a:t>d</a:t>
            </a:r>
            <a:r>
              <a:rPr lang="pt-BR" altLang="zh-CN" dirty="0"/>
              <a:t>, </a:t>
            </a:r>
            <a:r>
              <a:rPr lang="pt-BR" altLang="zh-CN" i="1" dirty="0"/>
              <a:t>e</a:t>
            </a:r>
            <a:r>
              <a:rPr lang="pt-BR" altLang="zh-CN" dirty="0"/>
              <a:t>)}.</a:t>
            </a:r>
            <a:endParaRPr lang="pt-BR" altLang="zh-CN" dirty="0"/>
          </a:p>
          <a:p>
            <a:pPr eaLnBrk="1" hangingPunct="1"/>
            <a:r>
              <a:rPr lang="pt-BR" altLang="zh-CN" dirty="0"/>
              <a:t>Compute </a:t>
            </a:r>
            <a:r>
              <a:rPr lang="pt-BR" altLang="zh-CN" i="1" dirty="0"/>
              <a:t>R</a:t>
            </a:r>
            <a:r>
              <a:rPr lang="pt-BR" altLang="zh-CN" baseline="30000" dirty="0"/>
              <a:t>2</a:t>
            </a:r>
            <a:endParaRPr lang="zh-CN" altLang="en-US" dirty="0"/>
          </a:p>
        </p:txBody>
      </p:sp>
      <p:graphicFrame>
        <p:nvGraphicFramePr>
          <p:cNvPr id="21510" name="Object 4"/>
          <p:cNvGraphicFramePr>
            <a:graphicFrameLocks noChangeAspect="1"/>
          </p:cNvGraphicFramePr>
          <p:nvPr/>
        </p:nvGraphicFramePr>
        <p:xfrm>
          <a:off x="2771775" y="3143568"/>
          <a:ext cx="3024188" cy="230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" imgW="1498600" imgH="1143000" progId="Equation.DSMT4">
                  <p:embed/>
                </p:oleObj>
              </mc:Choice>
              <mc:Fallback>
                <p:oleObj name="" r:id="rId1" imgW="1498600" imgH="11430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771775" y="3143568"/>
                        <a:ext cx="3024188" cy="2306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2530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2531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253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cont.</a:t>
            </a:r>
            <a:endParaRPr lang="en-US" altLang="zh-CN" dirty="0"/>
          </a:p>
        </p:txBody>
      </p:sp>
      <p:graphicFrame>
        <p:nvGraphicFramePr>
          <p:cNvPr id="22533" name="Object 4"/>
          <p:cNvGraphicFramePr>
            <a:graphicFrameLocks noChangeAspect="1"/>
          </p:cNvGraphicFramePr>
          <p:nvPr/>
        </p:nvGraphicFramePr>
        <p:xfrm>
          <a:off x="1270000" y="1640840"/>
          <a:ext cx="6590030" cy="4299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" imgW="3543300" imgH="2311400" progId="Equation.DSMT4">
                  <p:embed/>
                </p:oleObj>
              </mc:Choice>
              <mc:Fallback>
                <p:oleObj name="" r:id="rId1" imgW="3543300" imgH="23114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70000" y="1640840"/>
                        <a:ext cx="6590030" cy="42995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355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355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355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Theorem</a:t>
            </a:r>
            <a:endParaRPr lang="en-US" altLang="zh-CN" dirty="0"/>
          </a:p>
        </p:txBody>
      </p:sp>
      <p:sp>
        <p:nvSpPr>
          <p:cNvPr id="23557" name="Rectangle 3"/>
          <p:cNvSpPr>
            <a:spLocks noGrp="1"/>
          </p:cNvSpPr>
          <p:nvPr>
            <p:ph idx="1"/>
          </p:nvPr>
        </p:nvSpPr>
        <p:spPr>
          <a:xfrm>
            <a:off x="827723" y="1556703"/>
            <a:ext cx="77724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For </a:t>
            </a:r>
            <a:r>
              <a:rPr lang="en-US" altLang="zh-CN" i="1" dirty="0"/>
              <a:t>n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</a:t>
            </a:r>
            <a:r>
              <a:rPr lang="en-US" altLang="zh-CN" dirty="0"/>
              <a:t> 2 and </a:t>
            </a:r>
            <a:r>
              <a:rPr lang="en-US" altLang="zh-CN" i="1" dirty="0"/>
              <a:t>R</a:t>
            </a:r>
            <a:r>
              <a:rPr lang="en-US" altLang="zh-CN" dirty="0"/>
              <a:t> is a relation on a finite set A, we have</a:t>
            </a:r>
            <a:endParaRPr lang="zh-CN" altLang="en-US" dirty="0"/>
          </a:p>
        </p:txBody>
      </p:sp>
      <p:graphicFrame>
        <p:nvGraphicFramePr>
          <p:cNvPr id="23558" name="Object 4"/>
          <p:cNvGraphicFramePr>
            <a:graphicFrameLocks noChangeAspect="1"/>
          </p:cNvGraphicFramePr>
          <p:nvPr/>
        </p:nvGraphicFramePr>
        <p:xfrm>
          <a:off x="1619885" y="3013710"/>
          <a:ext cx="575818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" imgW="2463800" imgH="533400" progId="Equation.DSMT4">
                  <p:embed/>
                </p:oleObj>
              </mc:Choice>
              <mc:Fallback>
                <p:oleObj name="" r:id="rId1" imgW="2463800" imgH="5334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19885" y="3013710"/>
                        <a:ext cx="5758180" cy="1247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6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7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Closures of Relations</a:t>
            </a:r>
            <a:endParaRPr lang="zh-CN" altLang="en-US" dirty="0"/>
          </a:p>
        </p:txBody>
      </p:sp>
      <p:sp>
        <p:nvSpPr>
          <p:cNvPr id="614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Definition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The </a:t>
            </a:r>
            <a:r>
              <a:rPr lang="en-US" altLang="zh-CN" sz="2400" i="1" dirty="0">
                <a:solidFill>
                  <a:schemeClr val="hlink"/>
                </a:solidFill>
              </a:rPr>
              <a:t>closure</a:t>
            </a:r>
            <a:r>
              <a:rPr lang="en-US" altLang="zh-CN" sz="2400" dirty="0"/>
              <a:t>(</a:t>
            </a:r>
            <a:r>
              <a:rPr lang="zh-CN" altLang="en-US" sz="2400" dirty="0"/>
              <a:t>闭包</a:t>
            </a:r>
            <a:r>
              <a:rPr lang="en-US" altLang="zh-CN" sz="2400" dirty="0"/>
              <a:t>) of a relation </a:t>
            </a:r>
            <a:r>
              <a:rPr lang="en-US" altLang="zh-CN" sz="2400" i="1" dirty="0"/>
              <a:t>R</a:t>
            </a:r>
            <a:r>
              <a:rPr lang="en-US" altLang="zh-CN" sz="2400" dirty="0"/>
              <a:t> with respect to property </a:t>
            </a:r>
            <a:r>
              <a:rPr lang="en-US" altLang="zh-CN" sz="2400" i="1" dirty="0"/>
              <a:t>P</a:t>
            </a:r>
            <a:r>
              <a:rPr lang="en-US" altLang="zh-CN" sz="2400" dirty="0"/>
              <a:t> is the relation obtained by adding the </a:t>
            </a:r>
            <a:r>
              <a:rPr lang="en-US" altLang="zh-CN" sz="2400" i="1" dirty="0">
                <a:solidFill>
                  <a:schemeClr val="hlink"/>
                </a:solidFill>
              </a:rPr>
              <a:t>minimum number of ordered pairs</a:t>
            </a:r>
            <a:r>
              <a:rPr lang="en-US" altLang="zh-CN" sz="2400" dirty="0"/>
              <a:t> to </a:t>
            </a:r>
            <a:r>
              <a:rPr lang="en-US" altLang="zh-CN" sz="2400" i="1" dirty="0"/>
              <a:t>R</a:t>
            </a:r>
            <a:r>
              <a:rPr lang="en-US" altLang="zh-CN" sz="2400" dirty="0"/>
              <a:t> to obtain property </a:t>
            </a:r>
            <a:r>
              <a:rPr lang="en-US" altLang="zh-CN" sz="2400" i="1" dirty="0"/>
              <a:t>P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3 elements: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R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contains </a:t>
            </a:r>
            <a:r>
              <a:rPr lang="en-US" altLang="zh-CN" sz="2400" i="1" dirty="0"/>
              <a:t>R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R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possesses the property </a:t>
            </a:r>
            <a:r>
              <a:rPr lang="en-US" altLang="zh-CN" sz="2400" i="1" dirty="0"/>
              <a:t>P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If </a:t>
            </a:r>
            <a:r>
              <a:rPr lang="en-US" altLang="zh-CN" sz="2400" i="1" dirty="0"/>
              <a:t>R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contains </a:t>
            </a:r>
            <a:r>
              <a:rPr lang="en-US" altLang="zh-CN" sz="2400" i="1" dirty="0"/>
              <a:t>R </a:t>
            </a:r>
            <a:r>
              <a:rPr lang="en-US" altLang="zh-CN" sz="2400" dirty="0"/>
              <a:t>and possesses the property </a:t>
            </a:r>
            <a:r>
              <a:rPr lang="en-US" altLang="zh-CN" sz="2400" i="1" dirty="0"/>
              <a:t>P</a:t>
            </a:r>
            <a:r>
              <a:rPr lang="en-US" altLang="zh-CN" sz="2400" dirty="0"/>
              <a:t>, then </a:t>
            </a:r>
            <a:r>
              <a:rPr lang="en-US" altLang="zh-CN" sz="2400" i="1" dirty="0"/>
              <a:t>R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contains </a:t>
            </a:r>
            <a:r>
              <a:rPr lang="en-US" altLang="zh-CN" sz="2400" i="1" dirty="0"/>
              <a:t>R</a:t>
            </a:r>
            <a:r>
              <a:rPr lang="en-US" altLang="zh-CN" sz="2400" baseline="-25000" dirty="0"/>
              <a:t>1</a:t>
            </a:r>
            <a:endParaRPr lang="en-US" altLang="zh-CN" sz="2400" baseline="-25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4578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4579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458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Proof by induction</a:t>
            </a:r>
            <a:endParaRPr lang="en-US" altLang="zh-CN" dirty="0"/>
          </a:p>
        </p:txBody>
      </p:sp>
      <p:sp>
        <p:nvSpPr>
          <p:cNvPr id="2458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n</a:t>
            </a:r>
            <a:r>
              <a:rPr lang="en-US" altLang="zh-CN" dirty="0"/>
              <a:t>) be the assertion that the statement holds for an integer </a:t>
            </a:r>
            <a:r>
              <a:rPr lang="en-US" altLang="zh-CN" i="1" dirty="0"/>
              <a:t>n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</a:t>
            </a:r>
            <a:r>
              <a:rPr lang="en-US" altLang="zh-CN" dirty="0"/>
              <a:t> 2.</a:t>
            </a:r>
            <a:endParaRPr lang="en-US" altLang="zh-CN" dirty="0"/>
          </a:p>
          <a:p>
            <a:pPr eaLnBrk="1" hangingPunct="1"/>
            <a:r>
              <a:rPr lang="en-US" altLang="zh-CN" i="1" dirty="0"/>
              <a:t>Basis Step</a:t>
            </a:r>
            <a:r>
              <a:rPr lang="en-US" altLang="zh-CN" dirty="0"/>
              <a:t>: </a:t>
            </a:r>
            <a:r>
              <a:rPr lang="en-US" altLang="zh-CN" i="1" dirty="0"/>
              <a:t>P</a:t>
            </a:r>
            <a:r>
              <a:rPr lang="en-US" altLang="zh-CN" dirty="0"/>
              <a:t>(2) is true by Theorem 1.</a:t>
            </a:r>
            <a:endParaRPr lang="en-US" altLang="zh-CN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560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560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i="1" dirty="0"/>
              <a:t>Induction Step</a:t>
            </a:r>
            <a:endParaRPr lang="en-US" altLang="zh-CN" dirty="0"/>
          </a:p>
        </p:txBody>
      </p:sp>
      <p:sp>
        <p:nvSpPr>
          <p:cNvPr id="25605" name="Rectangle 3"/>
          <p:cNvSpPr>
            <a:spLocks noGrp="1"/>
          </p:cNvSpPr>
          <p:nvPr>
            <p:ph idx="1"/>
          </p:nvPr>
        </p:nvSpPr>
        <p:spPr>
          <a:xfrm>
            <a:off x="611188" y="1556703"/>
            <a:ext cx="8386762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Consider the matrix M</a:t>
            </a:r>
            <a:r>
              <a:rPr lang="en-US" altLang="zh-CN" sz="2400" i="1" baseline="-25000" dirty="0"/>
              <a:t>R</a:t>
            </a:r>
            <a:r>
              <a:rPr lang="en-US" altLang="zh-CN" sz="1800" i="1" baseline="-10000" dirty="0"/>
              <a:t>k+1</a:t>
            </a:r>
            <a:r>
              <a:rPr lang="en-US" altLang="zh-CN" sz="2400" dirty="0"/>
              <a:t>. Let M</a:t>
            </a:r>
            <a:r>
              <a:rPr lang="en-US" altLang="zh-CN" sz="2400" i="1" baseline="-25000" dirty="0"/>
              <a:t>R</a:t>
            </a:r>
            <a:r>
              <a:rPr lang="en-US" altLang="zh-CN" sz="1800" i="1" baseline="-10000" dirty="0"/>
              <a:t>k+1</a:t>
            </a:r>
            <a:r>
              <a:rPr lang="en-US" altLang="zh-CN" sz="2400" dirty="0"/>
              <a:t> = [</a:t>
            </a:r>
            <a:r>
              <a:rPr lang="en-US" altLang="zh-CN" sz="2400" i="1" dirty="0"/>
              <a:t>x</a:t>
            </a:r>
            <a:r>
              <a:rPr lang="en-US" altLang="zh-CN" sz="2400" i="1" baseline="-25000" dirty="0"/>
              <a:t>ij</a:t>
            </a:r>
            <a:r>
              <a:rPr lang="en-US" altLang="zh-CN" sz="2400" dirty="0"/>
              <a:t>], M</a:t>
            </a:r>
            <a:r>
              <a:rPr lang="en-US" altLang="zh-CN" sz="2400" i="1" baseline="-25000" dirty="0"/>
              <a:t>R</a:t>
            </a:r>
            <a:r>
              <a:rPr lang="en-US" altLang="zh-CN" sz="1800" i="1" baseline="-10000" dirty="0"/>
              <a:t>k</a:t>
            </a:r>
            <a:r>
              <a:rPr lang="en-US" altLang="zh-CN" sz="2400" dirty="0"/>
              <a:t> = [</a:t>
            </a:r>
            <a:r>
              <a:rPr lang="en-US" altLang="zh-CN" sz="2400" i="1" dirty="0"/>
              <a:t>y</a:t>
            </a:r>
            <a:r>
              <a:rPr lang="en-US" altLang="zh-CN" sz="2400" i="1" baseline="-25000" dirty="0"/>
              <a:t>ij</a:t>
            </a:r>
            <a:r>
              <a:rPr lang="en-US" altLang="zh-CN" sz="2400" dirty="0"/>
              <a:t>], and M</a:t>
            </a:r>
            <a:r>
              <a:rPr lang="en-US" altLang="zh-CN" sz="2400" i="1" baseline="-25000" dirty="0"/>
              <a:t>R</a:t>
            </a:r>
            <a:r>
              <a:rPr lang="en-US" altLang="zh-CN" sz="2400" dirty="0"/>
              <a:t> = [</a:t>
            </a:r>
            <a:r>
              <a:rPr lang="en-US" altLang="zh-CN" sz="2400" i="1" dirty="0"/>
              <a:t>m</a:t>
            </a:r>
            <a:r>
              <a:rPr lang="en-US" altLang="zh-CN" sz="2400" i="1" baseline="-25000" dirty="0"/>
              <a:t>ij</a:t>
            </a:r>
            <a:r>
              <a:rPr lang="en-US" altLang="zh-CN" sz="2400" dirty="0"/>
              <a:t>] 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If </a:t>
            </a:r>
            <a:r>
              <a:rPr lang="en-US" altLang="zh-CN" sz="2400" i="1" dirty="0"/>
              <a:t>x</a:t>
            </a:r>
            <a:r>
              <a:rPr lang="en-US" altLang="zh-CN" sz="2400" i="1" baseline="-25000" dirty="0"/>
              <a:t>ij</a:t>
            </a:r>
            <a:r>
              <a:rPr lang="en-US" altLang="zh-CN" sz="2400" dirty="0"/>
              <a:t> = 1, we must have </a:t>
            </a:r>
            <a:r>
              <a:rPr lang="en-US" altLang="zh-CN" sz="2400" dirty="0">
                <a:solidFill>
                  <a:schemeClr val="hlink"/>
                </a:solidFill>
              </a:rPr>
              <a:t>a path of length </a:t>
            </a:r>
            <a:r>
              <a:rPr lang="en-US" altLang="zh-CN" sz="2400" i="1" dirty="0">
                <a:solidFill>
                  <a:schemeClr val="hlink"/>
                </a:solidFill>
              </a:rPr>
              <a:t>k</a:t>
            </a:r>
            <a:r>
              <a:rPr lang="en-US" altLang="zh-CN" sz="2400" dirty="0">
                <a:solidFill>
                  <a:schemeClr val="hlink"/>
                </a:solidFill>
              </a:rPr>
              <a:t> + 1</a:t>
            </a:r>
            <a:r>
              <a:rPr lang="en-US" altLang="zh-CN" sz="2400" dirty="0"/>
              <a:t> from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</a:t>
            </a:r>
            <a:r>
              <a:rPr lang="en-US" altLang="zh-CN" sz="2400" dirty="0"/>
              <a:t> to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j</a:t>
            </a:r>
            <a:r>
              <a:rPr lang="en-US" altLang="zh-CN" sz="2400" dirty="0"/>
              <a:t>. 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If we let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s</a:t>
            </a:r>
            <a:r>
              <a:rPr lang="en-US" altLang="zh-CN" sz="2400" dirty="0"/>
              <a:t>be the vertex that this path reaches just before the last vertex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j</a:t>
            </a:r>
            <a:r>
              <a:rPr lang="en-US" altLang="zh-CN" sz="2400" dirty="0"/>
              <a:t>, then there is </a:t>
            </a:r>
            <a:r>
              <a:rPr lang="en-US" altLang="zh-CN" sz="2400" dirty="0">
                <a:solidFill>
                  <a:schemeClr val="hlink"/>
                </a:solidFill>
              </a:rPr>
              <a:t>a path of length</a:t>
            </a:r>
            <a:r>
              <a:rPr lang="en-US" altLang="zh-CN" sz="2400" dirty="0"/>
              <a:t> </a:t>
            </a:r>
            <a:r>
              <a:rPr lang="en-US" altLang="zh-CN" sz="2400" i="1" dirty="0"/>
              <a:t>k</a:t>
            </a:r>
            <a:r>
              <a:rPr lang="en-US" altLang="zh-CN" sz="2400" dirty="0"/>
              <a:t> from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</a:t>
            </a:r>
            <a:r>
              <a:rPr lang="en-US" altLang="zh-CN" sz="2400" dirty="0"/>
              <a:t> to a</a:t>
            </a:r>
            <a:r>
              <a:rPr lang="en-US" altLang="zh-CN" sz="2400" baseline="-25000" dirty="0"/>
              <a:t>s</a:t>
            </a:r>
            <a:r>
              <a:rPr lang="en-US" altLang="zh-CN" sz="2400" dirty="0"/>
              <a:t> and </a:t>
            </a:r>
            <a:r>
              <a:rPr lang="en-US" altLang="zh-CN" sz="2400" dirty="0">
                <a:solidFill>
                  <a:schemeClr val="hlink"/>
                </a:solidFill>
              </a:rPr>
              <a:t>a path of length l</a:t>
            </a:r>
            <a:r>
              <a:rPr lang="en-US" altLang="zh-CN" sz="2400" dirty="0"/>
              <a:t> from a</a:t>
            </a:r>
            <a:r>
              <a:rPr lang="en-US" altLang="zh-CN" sz="2400" baseline="-25000" dirty="0"/>
              <a:t>s</a:t>
            </a:r>
            <a:r>
              <a:rPr lang="en-US" altLang="zh-CN" sz="2400" dirty="0"/>
              <a:t> to a</a:t>
            </a:r>
            <a:r>
              <a:rPr lang="en-US" altLang="zh-CN" sz="2400" baseline="-25000" dirty="0"/>
              <a:t>j</a:t>
            </a:r>
            <a:r>
              <a:rPr lang="en-US" altLang="zh-CN" sz="2400" dirty="0"/>
              <a:t>. 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Thus </a:t>
            </a:r>
            <a:r>
              <a:rPr lang="en-US" altLang="zh-CN" sz="2400" i="1" dirty="0"/>
              <a:t>y</a:t>
            </a:r>
            <a:r>
              <a:rPr lang="en-US" altLang="zh-CN" sz="2400" i="1" baseline="-25000" dirty="0"/>
              <a:t>is</a:t>
            </a:r>
            <a:r>
              <a:rPr lang="en-US" altLang="zh-CN" sz="2400" dirty="0"/>
              <a:t> = 1 and </a:t>
            </a:r>
            <a:r>
              <a:rPr lang="en-US" altLang="zh-CN" sz="2400" i="1" dirty="0"/>
              <a:t>m</a:t>
            </a:r>
            <a:r>
              <a:rPr lang="en-US" altLang="zh-CN" sz="2400" i="1" baseline="-25000" dirty="0"/>
              <a:t>sj</a:t>
            </a:r>
            <a:r>
              <a:rPr lang="en-US" altLang="zh-CN" sz="2400" i="1" dirty="0"/>
              <a:t> </a:t>
            </a:r>
            <a:r>
              <a:rPr lang="en-US" altLang="zh-CN" sz="2400" dirty="0"/>
              <a:t>= 1, so                  has a 1 in position </a:t>
            </a:r>
            <a:r>
              <a:rPr lang="en-US" altLang="zh-CN" sz="2400" i="1" dirty="0"/>
              <a:t>i</a:t>
            </a:r>
            <a:r>
              <a:rPr lang="en-US" altLang="zh-CN" sz="2400" dirty="0"/>
              <a:t>, </a:t>
            </a:r>
            <a:r>
              <a:rPr lang="en-US" altLang="zh-CN" sz="2400" i="1" dirty="0"/>
              <a:t>j</a:t>
            </a:r>
            <a:r>
              <a:rPr lang="en-US" altLang="zh-CN" sz="2400" dirty="0"/>
              <a:t>. 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similarly, if                  has a 1 in position </a:t>
            </a:r>
            <a:r>
              <a:rPr lang="en-US" altLang="zh-CN" sz="2400" i="1" dirty="0"/>
              <a:t>i</a:t>
            </a:r>
            <a:r>
              <a:rPr lang="en-US" altLang="zh-CN" sz="2400" dirty="0"/>
              <a:t>, </a:t>
            </a:r>
            <a:r>
              <a:rPr lang="en-US" altLang="zh-CN" sz="2400" i="1" dirty="0"/>
              <a:t>j</a:t>
            </a:r>
            <a:r>
              <a:rPr lang="en-US" altLang="zh-CN" sz="2400" dirty="0"/>
              <a:t>, then </a:t>
            </a:r>
            <a:r>
              <a:rPr lang="en-US" altLang="zh-CN" sz="2400" i="1" dirty="0"/>
              <a:t>x</a:t>
            </a:r>
            <a:r>
              <a:rPr lang="en-US" altLang="zh-CN" sz="2400" i="1" baseline="-25000" dirty="0"/>
              <a:t>ij</a:t>
            </a:r>
            <a:r>
              <a:rPr lang="en-US" altLang="zh-CN" sz="2400" dirty="0"/>
              <a:t> = 1.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So</a:t>
            </a:r>
            <a:endParaRPr lang="en-US" altLang="zh-CN" sz="2400" dirty="0"/>
          </a:p>
        </p:txBody>
      </p:sp>
      <p:graphicFrame>
        <p:nvGraphicFramePr>
          <p:cNvPr id="25606" name="Object 4"/>
          <p:cNvGraphicFramePr>
            <a:graphicFrameLocks noChangeAspect="1"/>
          </p:cNvGraphicFramePr>
          <p:nvPr/>
        </p:nvGraphicFramePr>
        <p:xfrm>
          <a:off x="2548890" y="4149090"/>
          <a:ext cx="1230630" cy="434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" imgW="685800" imgH="241300" progId="Equation.DSMT4">
                  <p:embed/>
                </p:oleObj>
              </mc:Choice>
              <mc:Fallback>
                <p:oleObj name="" r:id="rId1" imgW="685800" imgH="2413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48890" y="4149090"/>
                        <a:ext cx="1230630" cy="4343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Object 5"/>
          <p:cNvGraphicFramePr>
            <a:graphicFrameLocks noChangeAspect="1"/>
          </p:cNvGraphicFramePr>
          <p:nvPr/>
        </p:nvGraphicFramePr>
        <p:xfrm>
          <a:off x="1619885" y="4724718"/>
          <a:ext cx="2305050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1168400" imgH="241300" progId="Equation.DSMT4">
                  <p:embed/>
                </p:oleObj>
              </mc:Choice>
              <mc:Fallback>
                <p:oleObj name="" r:id="rId3" imgW="1168400" imgH="2413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19885" y="4724718"/>
                        <a:ext cx="2305050" cy="477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Object 6"/>
          <p:cNvGraphicFramePr>
            <a:graphicFrameLocks noChangeAspect="1"/>
          </p:cNvGraphicFramePr>
          <p:nvPr/>
        </p:nvGraphicFramePr>
        <p:xfrm>
          <a:off x="4428490" y="3798570"/>
          <a:ext cx="1183640" cy="417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5" imgW="685800" imgH="241300" progId="Equation.DSMT4">
                  <p:embed/>
                </p:oleObj>
              </mc:Choice>
              <mc:Fallback>
                <p:oleObj name="" r:id="rId5" imgW="685800" imgH="2413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28490" y="3798570"/>
                        <a:ext cx="1183640" cy="41783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6626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6627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662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i="1" dirty="0"/>
              <a:t>Induction Step</a:t>
            </a:r>
            <a:endParaRPr lang="zh-CN" altLang="en-US" i="1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is true. 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Thus by the principle of mathematical induction, P(</a:t>
            </a:r>
            <a:r>
              <a:rPr lang="en-US" altLang="zh-CN" i="1" dirty="0"/>
              <a:t>n</a:t>
            </a:r>
            <a:r>
              <a:rPr lang="en-US" altLang="zh-CN" dirty="0"/>
              <a:t>) is true for all </a:t>
            </a:r>
            <a:r>
              <a:rPr lang="en-US" altLang="zh-CN" i="1" dirty="0"/>
              <a:t>n</a:t>
            </a:r>
            <a:endParaRPr lang="en-US" altLang="zh-CN" i="1" dirty="0"/>
          </a:p>
          <a:p>
            <a:pPr lvl="2" algn="r" eaLnBrk="1" hangingPunct="1">
              <a:lnSpc>
                <a:spcPct val="90000"/>
              </a:lnSpc>
            </a:pPr>
            <a:r>
              <a:rPr lang="en-US" altLang="zh-CN" dirty="0"/>
              <a:t>QED</a:t>
            </a:r>
            <a:endParaRPr lang="en-US" altLang="zh-CN" dirty="0"/>
          </a:p>
        </p:txBody>
      </p:sp>
      <p:graphicFrame>
        <p:nvGraphicFramePr>
          <p:cNvPr id="26630" name="Object 4"/>
          <p:cNvGraphicFramePr>
            <a:graphicFrameLocks noChangeAspect="1"/>
          </p:cNvGraphicFramePr>
          <p:nvPr/>
        </p:nvGraphicFramePr>
        <p:xfrm>
          <a:off x="1367790" y="1412875"/>
          <a:ext cx="6408738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3276600" imgH="1066800" progId="Equation.DSMT4">
                  <p:embed/>
                </p:oleObj>
              </mc:Choice>
              <mc:Fallback>
                <p:oleObj name="" r:id="rId1" imgW="3276600" imgH="10668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7790" y="1412875"/>
                        <a:ext cx="6408738" cy="2087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7650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7651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7652" name="Rectangle 2"/>
          <p:cNvSpPr>
            <a:spLocks noGrp="1"/>
          </p:cNvSpPr>
          <p:nvPr>
            <p:ph type="title"/>
          </p:nvPr>
        </p:nvSpPr>
        <p:spPr>
          <a:xfrm>
            <a:off x="843915" y="43815"/>
            <a:ext cx="8270240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The connectivity relation</a:t>
            </a:r>
            <a:endParaRPr lang="zh-CN" altLang="en-US" dirty="0"/>
          </a:p>
        </p:txBody>
      </p:sp>
      <p:graphicFrame>
        <p:nvGraphicFramePr>
          <p:cNvPr id="27653" name="Object 4"/>
          <p:cNvGraphicFramePr>
            <a:graphicFrameLocks noChangeAspect="1"/>
          </p:cNvGraphicFramePr>
          <p:nvPr/>
        </p:nvGraphicFramePr>
        <p:xfrm>
          <a:off x="1043623" y="1557020"/>
          <a:ext cx="7304087" cy="187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3517900" imgH="901700" progId="Equation.DSMT4">
                  <p:embed/>
                </p:oleObj>
              </mc:Choice>
              <mc:Fallback>
                <p:oleObj name="" r:id="rId1" imgW="3517900" imgH="9017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43623" y="1557020"/>
                        <a:ext cx="7304087" cy="1871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867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867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867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Composition of paths</a:t>
            </a:r>
            <a:endParaRPr lang="zh-CN" altLang="en-US" dirty="0"/>
          </a:p>
        </p:txBody>
      </p:sp>
      <p:sp>
        <p:nvSpPr>
          <p:cNvPr id="2867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/>
              <a:t>1</a:t>
            </a:r>
            <a:r>
              <a:rPr lang="en-US" altLang="zh-CN" dirty="0"/>
              <a:t>: 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baseline="-25000" dirty="0"/>
              <a:t>1 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baseline="-25000" dirty="0"/>
              <a:t>2 </a:t>
            </a:r>
            <a:r>
              <a:rPr lang="en-US" altLang="zh-CN" dirty="0"/>
              <a:t>, </a:t>
            </a:r>
            <a:r>
              <a:rPr lang="en-US" altLang="zh-CN" i="1" dirty="0"/>
              <a:t>…</a:t>
            </a:r>
            <a:r>
              <a:rPr lang="en-US" altLang="zh-CN" baseline="-25000" dirty="0"/>
              <a:t> 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-1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/>
              <a:t>2</a:t>
            </a:r>
            <a:r>
              <a:rPr lang="en-US" altLang="zh-CN" dirty="0"/>
              <a:t>: </a:t>
            </a:r>
            <a:r>
              <a:rPr lang="en-US" altLang="zh-CN" i="1" dirty="0"/>
              <a:t>b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baseline="-25000" dirty="0"/>
              <a:t>1 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baseline="-25000" dirty="0"/>
              <a:t>2 </a:t>
            </a:r>
            <a:r>
              <a:rPr lang="en-US" altLang="zh-CN" dirty="0"/>
              <a:t>, </a:t>
            </a:r>
            <a:r>
              <a:rPr lang="en-US" altLang="zh-CN" i="1" dirty="0"/>
              <a:t>…</a:t>
            </a:r>
            <a:r>
              <a:rPr lang="en-US" altLang="zh-CN" baseline="-25000" dirty="0"/>
              <a:t> 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i="1" baseline="-25000" dirty="0"/>
              <a:t>m</a:t>
            </a:r>
            <a:r>
              <a:rPr lang="en-US" altLang="zh-CN" baseline="-25000" dirty="0"/>
              <a:t>-1</a:t>
            </a:r>
            <a:r>
              <a:rPr lang="en-US" altLang="zh-CN" dirty="0"/>
              <a:t>, </a:t>
            </a:r>
            <a:r>
              <a:rPr lang="en-US" altLang="zh-CN" i="1" dirty="0"/>
              <a:t>c</a:t>
            </a:r>
            <a:r>
              <a:rPr lang="en-US" altLang="zh-CN" dirty="0"/>
              <a:t> </a:t>
            </a:r>
            <a:endParaRPr lang="en-US" altLang="zh-CN" dirty="0"/>
          </a:p>
          <a:p>
            <a:pPr eaLnBrk="1" hangingPunct="1"/>
            <a:r>
              <a:rPr lang="en-US" altLang="zh-CN" dirty="0"/>
              <a:t>The composition of </a:t>
            </a:r>
            <a:r>
              <a:rPr lang="zh-CN" altLang="en-US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/>
              <a:t>1</a:t>
            </a:r>
            <a:r>
              <a:rPr lang="en-US" altLang="zh-CN" dirty="0"/>
              <a:t> and </a:t>
            </a:r>
            <a:r>
              <a:rPr lang="zh-CN" altLang="en-US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/>
              <a:t>2</a:t>
            </a:r>
            <a:r>
              <a:rPr lang="en-US" altLang="zh-CN" dirty="0"/>
              <a:t> is the path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/>
              <a:t>2</a:t>
            </a:r>
            <a:r>
              <a:rPr lang="en-US" altLang="zh-CN" dirty="0"/>
              <a:t> </a:t>
            </a:r>
            <a:r>
              <a:rPr lang="en-US" altLang="zh-CN" dirty="0">
                <a:latin typeface="Euclid" panose="02020503060505020303" pitchFamily="18" charset="0"/>
                <a:sym typeface="Euclid Extra" panose="02050502000505020303" pitchFamily="18" charset="2"/>
              </a:rPr>
              <a:t>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/>
              <a:t>1</a:t>
            </a:r>
            <a:r>
              <a:rPr lang="en-US" altLang="zh-CN" dirty="0"/>
              <a:t>:</a:t>
            </a:r>
            <a:r>
              <a:rPr lang="en-US" altLang="zh-CN" i="1" dirty="0"/>
              <a:t> a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baseline="-25000" dirty="0"/>
              <a:t>1 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baseline="-25000" dirty="0"/>
              <a:t>2 </a:t>
            </a:r>
            <a:r>
              <a:rPr lang="en-US" altLang="zh-CN" dirty="0"/>
              <a:t>, </a:t>
            </a:r>
            <a:r>
              <a:rPr lang="en-US" altLang="zh-CN" i="1" dirty="0"/>
              <a:t>…</a:t>
            </a:r>
            <a:r>
              <a:rPr lang="en-US" altLang="zh-CN" baseline="-25000" dirty="0"/>
              <a:t> 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-1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baseline="-25000" dirty="0"/>
              <a:t>1 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baseline="-25000" dirty="0"/>
              <a:t>2 </a:t>
            </a:r>
            <a:r>
              <a:rPr lang="en-US" altLang="zh-CN" dirty="0"/>
              <a:t>, </a:t>
            </a:r>
            <a:r>
              <a:rPr lang="en-US" altLang="zh-CN" i="1" dirty="0"/>
              <a:t>…</a:t>
            </a:r>
            <a:r>
              <a:rPr lang="en-US" altLang="zh-CN" baseline="-25000" dirty="0"/>
              <a:t> 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i="1" baseline="-25000" dirty="0"/>
              <a:t>m</a:t>
            </a:r>
            <a:r>
              <a:rPr lang="en-US" altLang="zh-CN" baseline="-25000" dirty="0"/>
              <a:t>-1</a:t>
            </a:r>
            <a:r>
              <a:rPr lang="en-US" altLang="zh-CN" dirty="0"/>
              <a:t>, </a:t>
            </a:r>
            <a:r>
              <a:rPr lang="en-US" altLang="zh-CN" i="1" dirty="0"/>
              <a:t>c</a:t>
            </a:r>
            <a:endParaRPr lang="en-US" altLang="zh-CN" i="1" dirty="0"/>
          </a:p>
          <a:p>
            <a:pPr lvl="1" eaLnBrk="1" hangingPunct="1"/>
            <a:endParaRPr lang="en-US" altLang="zh-CN" i="1" dirty="0"/>
          </a:p>
          <a:p>
            <a:pPr lvl="1" eaLnBrk="1" hangingPunct="1"/>
            <a:r>
              <a:rPr lang="en-US" altLang="zh-CN" i="1" dirty="0"/>
              <a:t>Note the order of composition!</a:t>
            </a:r>
            <a:endParaRPr lang="en-US" altLang="zh-CN" i="1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9698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9699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970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</a:t>
            </a:r>
            <a:endParaRPr lang="en-US" altLang="zh-CN" dirty="0"/>
          </a:p>
        </p:txBody>
      </p:sp>
      <p:sp>
        <p:nvSpPr>
          <p:cNvPr id="2970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Consider the relation whose digraph is given in Figure and the paths</a:t>
            </a:r>
            <a:endParaRPr lang="en-US" altLang="zh-CN" dirty="0"/>
          </a:p>
          <a:p>
            <a:pPr lvl="1" eaLnBrk="1" hangingPunct="1"/>
            <a:r>
              <a:rPr lang="zh-CN" altLang="en-US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/>
              <a:t>1</a:t>
            </a:r>
            <a:r>
              <a:rPr lang="en-US" altLang="zh-CN" dirty="0"/>
              <a:t>: 1, 2, 3	</a:t>
            </a:r>
            <a:r>
              <a:rPr lang="zh-CN" altLang="en-US" dirty="0">
                <a:solidFill>
                  <a:srgbClr val="996633"/>
                </a:solidFill>
                <a:sym typeface="Symbol" panose="05050102010706020507" pitchFamily="18" charset="2"/>
              </a:rPr>
              <a:t></a:t>
            </a:r>
            <a:r>
              <a:rPr lang="en-US" altLang="zh-CN" baseline="-25000" dirty="0">
                <a:solidFill>
                  <a:srgbClr val="996633"/>
                </a:solidFill>
              </a:rPr>
              <a:t>2</a:t>
            </a:r>
            <a:r>
              <a:rPr lang="en-US" altLang="zh-CN" dirty="0">
                <a:solidFill>
                  <a:srgbClr val="996633"/>
                </a:solidFill>
              </a:rPr>
              <a:t>: 3, 5, 6, 2, 4</a:t>
            </a:r>
            <a:r>
              <a:rPr lang="en-US" altLang="zh-CN" dirty="0"/>
              <a:t>	 </a:t>
            </a:r>
            <a:r>
              <a:rPr lang="zh-CN" altLang="en-US" dirty="0">
                <a:solidFill>
                  <a:schemeClr val="hlink"/>
                </a:solidFill>
                <a:sym typeface="Symbol" panose="05050102010706020507" pitchFamily="18" charset="2"/>
              </a:rPr>
              <a:t></a:t>
            </a:r>
            <a:r>
              <a:rPr lang="en-US" altLang="zh-CN" baseline="-25000" dirty="0">
                <a:solidFill>
                  <a:schemeClr val="hlink"/>
                </a:solidFill>
              </a:rPr>
              <a:t>2</a:t>
            </a:r>
            <a:r>
              <a:rPr lang="en-US" altLang="zh-CN" dirty="0">
                <a:solidFill>
                  <a:schemeClr val="hlink"/>
                </a:solidFill>
              </a:rPr>
              <a:t> </a:t>
            </a:r>
            <a:r>
              <a:rPr lang="en-US" altLang="zh-CN" dirty="0">
                <a:solidFill>
                  <a:schemeClr val="hlink"/>
                </a:solidFill>
                <a:latin typeface="Euclid" panose="02020503060505020303" pitchFamily="18" charset="0"/>
                <a:sym typeface="Euclid Extra" panose="02050502000505020303" pitchFamily="18" charset="2"/>
              </a:rPr>
              <a:t></a:t>
            </a:r>
            <a:r>
              <a:rPr lang="en-US" altLang="zh-CN" dirty="0">
                <a:solidFill>
                  <a:schemeClr val="hlink"/>
                </a:solidFill>
              </a:rPr>
              <a:t> </a:t>
            </a:r>
            <a:r>
              <a:rPr lang="zh-CN" altLang="en-US" dirty="0">
                <a:solidFill>
                  <a:schemeClr val="hlink"/>
                </a:solidFill>
                <a:sym typeface="Symbol" panose="05050102010706020507" pitchFamily="18" charset="2"/>
              </a:rPr>
              <a:t></a:t>
            </a:r>
            <a:r>
              <a:rPr lang="en-US" altLang="zh-CN" baseline="-25000" dirty="0">
                <a:solidFill>
                  <a:schemeClr val="hlink"/>
                </a:solidFill>
              </a:rPr>
              <a:t>1</a:t>
            </a:r>
            <a:endParaRPr lang="zh-CN" altLang="en-US" baseline="-25000" dirty="0">
              <a:solidFill>
                <a:schemeClr val="hlink"/>
              </a:solidFill>
            </a:endParaRPr>
          </a:p>
        </p:txBody>
      </p:sp>
      <p:grpSp>
        <p:nvGrpSpPr>
          <p:cNvPr id="29702" name="Group 4"/>
          <p:cNvGrpSpPr/>
          <p:nvPr/>
        </p:nvGrpSpPr>
        <p:grpSpPr>
          <a:xfrm>
            <a:off x="1260475" y="3430588"/>
            <a:ext cx="3095625" cy="2736850"/>
            <a:chOff x="839" y="2024"/>
            <a:chExt cx="1950" cy="1724"/>
          </a:xfrm>
        </p:grpSpPr>
        <p:sp>
          <p:nvSpPr>
            <p:cNvPr id="29703" name="Oval 5"/>
            <p:cNvSpPr/>
            <p:nvPr/>
          </p:nvSpPr>
          <p:spPr>
            <a:xfrm>
              <a:off x="1702" y="2042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29704" name="Oval 6"/>
            <p:cNvSpPr/>
            <p:nvPr/>
          </p:nvSpPr>
          <p:spPr>
            <a:xfrm>
              <a:off x="2027" y="2849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29705" name="Oval 7"/>
            <p:cNvSpPr/>
            <p:nvPr/>
          </p:nvSpPr>
          <p:spPr>
            <a:xfrm>
              <a:off x="2336" y="2396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29706" name="Oval 8"/>
            <p:cNvSpPr/>
            <p:nvPr/>
          </p:nvSpPr>
          <p:spPr>
            <a:xfrm>
              <a:off x="848" y="2033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29707" name="Text Box 9"/>
            <p:cNvSpPr txBox="1"/>
            <p:nvPr/>
          </p:nvSpPr>
          <p:spPr>
            <a:xfrm>
              <a:off x="1701" y="2024"/>
              <a:ext cx="18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1600" dirty="0">
                  <a:solidFill>
                    <a:schemeClr val="hlink"/>
                  </a:solidFill>
                  <a:latin typeface="Tahoma" panose="020B0604030504040204" pitchFamily="34" charset="0"/>
                </a:rPr>
                <a:t>2</a:t>
              </a:r>
              <a:endParaRPr lang="en-US" altLang="zh-CN" sz="1600" dirty="0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708" name="Text Box 10"/>
            <p:cNvSpPr txBox="1"/>
            <p:nvPr/>
          </p:nvSpPr>
          <p:spPr>
            <a:xfrm>
              <a:off x="2018" y="2840"/>
              <a:ext cx="18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1600" dirty="0">
                  <a:solidFill>
                    <a:schemeClr val="hlink"/>
                  </a:solidFill>
                  <a:latin typeface="Tahoma" panose="020B0604030504040204" pitchFamily="34" charset="0"/>
                </a:rPr>
                <a:t>4</a:t>
              </a:r>
              <a:endParaRPr lang="en-US" altLang="zh-CN" sz="1600" dirty="0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709" name="Text Box 11"/>
            <p:cNvSpPr txBox="1"/>
            <p:nvPr/>
          </p:nvSpPr>
          <p:spPr>
            <a:xfrm>
              <a:off x="2336" y="2387"/>
              <a:ext cx="18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1600" dirty="0">
                  <a:solidFill>
                    <a:schemeClr val="hlink"/>
                  </a:solidFill>
                  <a:latin typeface="Tahoma" panose="020B0604030504040204" pitchFamily="34" charset="0"/>
                </a:rPr>
                <a:t>3</a:t>
              </a:r>
              <a:endParaRPr lang="en-US" altLang="zh-CN" sz="1600" dirty="0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710" name="Text Box 12"/>
            <p:cNvSpPr txBox="1"/>
            <p:nvPr/>
          </p:nvSpPr>
          <p:spPr>
            <a:xfrm>
              <a:off x="839" y="2024"/>
              <a:ext cx="18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1600" dirty="0">
                  <a:solidFill>
                    <a:schemeClr val="hlink"/>
                  </a:solidFill>
                  <a:latin typeface="Tahoma" panose="020B0604030504040204" pitchFamily="34" charset="0"/>
                </a:rPr>
                <a:t>1</a:t>
              </a:r>
              <a:endParaRPr lang="en-US" altLang="zh-CN" sz="1600" dirty="0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711" name="Oval 13"/>
            <p:cNvSpPr/>
            <p:nvPr/>
          </p:nvSpPr>
          <p:spPr>
            <a:xfrm>
              <a:off x="2608" y="3182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29712" name="Text Box 14"/>
            <p:cNvSpPr txBox="1"/>
            <p:nvPr/>
          </p:nvSpPr>
          <p:spPr>
            <a:xfrm>
              <a:off x="2599" y="3173"/>
              <a:ext cx="18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1600" dirty="0">
                  <a:solidFill>
                    <a:schemeClr val="hlink"/>
                  </a:solidFill>
                  <a:latin typeface="Tahoma" panose="020B0604030504040204" pitchFamily="34" charset="0"/>
                </a:rPr>
                <a:t>5</a:t>
              </a:r>
              <a:endParaRPr lang="en-US" altLang="zh-CN" sz="1600" dirty="0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713" name="Oval 15"/>
            <p:cNvSpPr/>
            <p:nvPr/>
          </p:nvSpPr>
          <p:spPr>
            <a:xfrm>
              <a:off x="1701" y="3566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29714" name="Text Box 16"/>
            <p:cNvSpPr txBox="1"/>
            <p:nvPr/>
          </p:nvSpPr>
          <p:spPr>
            <a:xfrm>
              <a:off x="1692" y="3522"/>
              <a:ext cx="18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1600" dirty="0">
                  <a:solidFill>
                    <a:schemeClr val="hlink"/>
                  </a:solidFill>
                  <a:latin typeface="Tahoma" panose="020B0604030504040204" pitchFamily="34" charset="0"/>
                </a:rPr>
                <a:t>6</a:t>
              </a:r>
              <a:endParaRPr lang="en-US" altLang="zh-CN" sz="1600" dirty="0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9715" name="Group 17"/>
          <p:cNvGrpSpPr/>
          <p:nvPr/>
        </p:nvGrpSpPr>
        <p:grpSpPr>
          <a:xfrm>
            <a:off x="1547813" y="3575050"/>
            <a:ext cx="2665412" cy="2376488"/>
            <a:chOff x="1020" y="2115"/>
            <a:chExt cx="1679" cy="1497"/>
          </a:xfrm>
        </p:grpSpPr>
        <p:sp>
          <p:nvSpPr>
            <p:cNvPr id="29716" name="Line 18"/>
            <p:cNvSpPr/>
            <p:nvPr/>
          </p:nvSpPr>
          <p:spPr>
            <a:xfrm>
              <a:off x="1020" y="2115"/>
              <a:ext cx="681" cy="0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29717" name="Line 19"/>
            <p:cNvSpPr/>
            <p:nvPr/>
          </p:nvSpPr>
          <p:spPr>
            <a:xfrm>
              <a:off x="1791" y="2251"/>
              <a:ext cx="0" cy="1315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miter/>
              <a:headEnd type="stealth" w="lg" len="lg"/>
              <a:tailEnd type="none" w="lg" len="lg"/>
            </a:ln>
          </p:spPr>
        </p:sp>
        <p:sp>
          <p:nvSpPr>
            <p:cNvPr id="29718" name="Line 20"/>
            <p:cNvSpPr/>
            <p:nvPr/>
          </p:nvSpPr>
          <p:spPr>
            <a:xfrm>
              <a:off x="1882" y="2160"/>
              <a:ext cx="454" cy="272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29719" name="Line 21"/>
            <p:cNvSpPr/>
            <p:nvPr/>
          </p:nvSpPr>
          <p:spPr>
            <a:xfrm>
              <a:off x="1837" y="2205"/>
              <a:ext cx="227" cy="635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29720" name="Line 22"/>
            <p:cNvSpPr/>
            <p:nvPr/>
          </p:nvSpPr>
          <p:spPr>
            <a:xfrm flipH="1">
              <a:off x="2154" y="2568"/>
              <a:ext cx="227" cy="272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29721" name="Line 23"/>
            <p:cNvSpPr/>
            <p:nvPr/>
          </p:nvSpPr>
          <p:spPr>
            <a:xfrm>
              <a:off x="2472" y="2568"/>
              <a:ext cx="227" cy="590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29722" name="Line 24"/>
            <p:cNvSpPr/>
            <p:nvPr/>
          </p:nvSpPr>
          <p:spPr>
            <a:xfrm flipH="1">
              <a:off x="1882" y="3294"/>
              <a:ext cx="726" cy="318"/>
            </a:xfrm>
            <a:prstGeom prst="line">
              <a:avLst/>
            </a:prstGeom>
            <a:ln w="25400" cap="flat" cmpd="sng">
              <a:solidFill>
                <a:srgbClr val="008000"/>
              </a:solidFill>
              <a:prstDash val="solid"/>
              <a:miter/>
              <a:headEnd type="none" w="med" len="med"/>
              <a:tailEnd type="stealth" w="lg" len="lg"/>
            </a:ln>
          </p:spPr>
        </p:sp>
      </p:grpSp>
      <p:grpSp>
        <p:nvGrpSpPr>
          <p:cNvPr id="29723" name="Group 25"/>
          <p:cNvGrpSpPr/>
          <p:nvPr/>
        </p:nvGrpSpPr>
        <p:grpSpPr>
          <a:xfrm>
            <a:off x="5003800" y="3357563"/>
            <a:ext cx="3095625" cy="2736850"/>
            <a:chOff x="839" y="2024"/>
            <a:chExt cx="1950" cy="1724"/>
          </a:xfrm>
        </p:grpSpPr>
        <p:sp>
          <p:nvSpPr>
            <p:cNvPr id="29724" name="Oval 26"/>
            <p:cNvSpPr/>
            <p:nvPr/>
          </p:nvSpPr>
          <p:spPr>
            <a:xfrm>
              <a:off x="1702" y="2042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29725" name="Oval 27"/>
            <p:cNvSpPr/>
            <p:nvPr/>
          </p:nvSpPr>
          <p:spPr>
            <a:xfrm>
              <a:off x="2027" y="2849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29726" name="Oval 28"/>
            <p:cNvSpPr/>
            <p:nvPr/>
          </p:nvSpPr>
          <p:spPr>
            <a:xfrm>
              <a:off x="2336" y="2396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29727" name="Oval 29"/>
            <p:cNvSpPr/>
            <p:nvPr/>
          </p:nvSpPr>
          <p:spPr>
            <a:xfrm>
              <a:off x="848" y="2033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29728" name="Text Box 30"/>
            <p:cNvSpPr txBox="1"/>
            <p:nvPr/>
          </p:nvSpPr>
          <p:spPr>
            <a:xfrm>
              <a:off x="1701" y="2024"/>
              <a:ext cx="18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1600" dirty="0">
                  <a:solidFill>
                    <a:schemeClr val="hlink"/>
                  </a:solidFill>
                  <a:latin typeface="Tahoma" panose="020B0604030504040204" pitchFamily="34" charset="0"/>
                </a:rPr>
                <a:t>2</a:t>
              </a:r>
              <a:endParaRPr lang="en-US" altLang="zh-CN" sz="1600" dirty="0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729" name="Text Box 31"/>
            <p:cNvSpPr txBox="1"/>
            <p:nvPr/>
          </p:nvSpPr>
          <p:spPr>
            <a:xfrm>
              <a:off x="2018" y="2840"/>
              <a:ext cx="18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1600" dirty="0">
                  <a:solidFill>
                    <a:schemeClr val="hlink"/>
                  </a:solidFill>
                  <a:latin typeface="Tahoma" panose="020B0604030504040204" pitchFamily="34" charset="0"/>
                </a:rPr>
                <a:t>4</a:t>
              </a:r>
              <a:endParaRPr lang="en-US" altLang="zh-CN" sz="1600" dirty="0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730" name="Text Box 32"/>
            <p:cNvSpPr txBox="1"/>
            <p:nvPr/>
          </p:nvSpPr>
          <p:spPr>
            <a:xfrm>
              <a:off x="2336" y="2387"/>
              <a:ext cx="18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1600" dirty="0">
                  <a:solidFill>
                    <a:schemeClr val="hlink"/>
                  </a:solidFill>
                  <a:latin typeface="Tahoma" panose="020B0604030504040204" pitchFamily="34" charset="0"/>
                </a:rPr>
                <a:t>3</a:t>
              </a:r>
              <a:endParaRPr lang="en-US" altLang="zh-CN" sz="1600" dirty="0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731" name="Text Box 33"/>
            <p:cNvSpPr txBox="1"/>
            <p:nvPr/>
          </p:nvSpPr>
          <p:spPr>
            <a:xfrm>
              <a:off x="839" y="2024"/>
              <a:ext cx="18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1600" dirty="0">
                  <a:solidFill>
                    <a:schemeClr val="hlink"/>
                  </a:solidFill>
                  <a:latin typeface="Tahoma" panose="020B0604030504040204" pitchFamily="34" charset="0"/>
                </a:rPr>
                <a:t>1</a:t>
              </a:r>
              <a:endParaRPr lang="en-US" altLang="zh-CN" sz="1600" dirty="0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732" name="Oval 34"/>
            <p:cNvSpPr/>
            <p:nvPr/>
          </p:nvSpPr>
          <p:spPr>
            <a:xfrm>
              <a:off x="2608" y="3182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29733" name="Text Box 35"/>
            <p:cNvSpPr txBox="1"/>
            <p:nvPr/>
          </p:nvSpPr>
          <p:spPr>
            <a:xfrm>
              <a:off x="2599" y="3173"/>
              <a:ext cx="18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1600" dirty="0">
                  <a:solidFill>
                    <a:schemeClr val="hlink"/>
                  </a:solidFill>
                  <a:latin typeface="Tahoma" panose="020B0604030504040204" pitchFamily="34" charset="0"/>
                </a:rPr>
                <a:t>5</a:t>
              </a:r>
              <a:endParaRPr lang="en-US" altLang="zh-CN" sz="1600" dirty="0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29734" name="Oval 36"/>
            <p:cNvSpPr/>
            <p:nvPr/>
          </p:nvSpPr>
          <p:spPr>
            <a:xfrm>
              <a:off x="1701" y="3566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29735" name="Text Box 37"/>
            <p:cNvSpPr txBox="1"/>
            <p:nvPr/>
          </p:nvSpPr>
          <p:spPr>
            <a:xfrm>
              <a:off x="1692" y="3522"/>
              <a:ext cx="18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1600" dirty="0">
                  <a:solidFill>
                    <a:schemeClr val="hlink"/>
                  </a:solidFill>
                  <a:latin typeface="Tahoma" panose="020B0604030504040204" pitchFamily="34" charset="0"/>
                </a:rPr>
                <a:t>6</a:t>
              </a:r>
              <a:endParaRPr lang="en-US" altLang="zh-CN" sz="1600" dirty="0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9736" name="Group 38"/>
          <p:cNvGrpSpPr/>
          <p:nvPr/>
        </p:nvGrpSpPr>
        <p:grpSpPr>
          <a:xfrm>
            <a:off x="5291138" y="3502025"/>
            <a:ext cx="2665412" cy="2376488"/>
            <a:chOff x="1020" y="2115"/>
            <a:chExt cx="1679" cy="1497"/>
          </a:xfrm>
        </p:grpSpPr>
        <p:sp>
          <p:nvSpPr>
            <p:cNvPr id="29737" name="Line 39"/>
            <p:cNvSpPr/>
            <p:nvPr/>
          </p:nvSpPr>
          <p:spPr>
            <a:xfrm>
              <a:off x="1020" y="2115"/>
              <a:ext cx="681" cy="0"/>
            </a:xfrm>
            <a:prstGeom prst="line">
              <a:avLst/>
            </a:prstGeom>
            <a:ln w="254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29738" name="Line 40"/>
            <p:cNvSpPr/>
            <p:nvPr/>
          </p:nvSpPr>
          <p:spPr>
            <a:xfrm>
              <a:off x="1791" y="2251"/>
              <a:ext cx="0" cy="1315"/>
            </a:xfrm>
            <a:prstGeom prst="line">
              <a:avLst/>
            </a:prstGeom>
            <a:ln w="25400" cap="flat" cmpd="sng">
              <a:solidFill>
                <a:srgbClr val="993366"/>
              </a:solidFill>
              <a:prstDash val="solid"/>
              <a:miter/>
              <a:headEnd type="stealth" w="lg" len="lg"/>
              <a:tailEnd type="none" w="lg" len="lg"/>
            </a:ln>
          </p:spPr>
        </p:sp>
        <p:sp>
          <p:nvSpPr>
            <p:cNvPr id="29739" name="Line 41"/>
            <p:cNvSpPr/>
            <p:nvPr/>
          </p:nvSpPr>
          <p:spPr>
            <a:xfrm>
              <a:off x="1882" y="2160"/>
              <a:ext cx="454" cy="272"/>
            </a:xfrm>
            <a:prstGeom prst="line">
              <a:avLst/>
            </a:prstGeom>
            <a:ln w="25400" cap="flat" cmpd="sng">
              <a:solidFill>
                <a:schemeClr val="folHlink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29740" name="Line 42"/>
            <p:cNvSpPr/>
            <p:nvPr/>
          </p:nvSpPr>
          <p:spPr>
            <a:xfrm>
              <a:off x="1837" y="2205"/>
              <a:ext cx="227" cy="635"/>
            </a:xfrm>
            <a:prstGeom prst="line">
              <a:avLst/>
            </a:prstGeom>
            <a:ln w="25400" cap="flat" cmpd="sng">
              <a:solidFill>
                <a:srgbClr val="993366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29741" name="Line 43"/>
            <p:cNvSpPr/>
            <p:nvPr/>
          </p:nvSpPr>
          <p:spPr>
            <a:xfrm>
              <a:off x="2472" y="2568"/>
              <a:ext cx="227" cy="590"/>
            </a:xfrm>
            <a:prstGeom prst="line">
              <a:avLst/>
            </a:prstGeom>
            <a:ln w="25400" cap="flat" cmpd="sng">
              <a:solidFill>
                <a:srgbClr val="993366"/>
              </a:solidFill>
              <a:prstDash val="solid"/>
              <a:miter/>
              <a:headEnd type="none" w="med" len="med"/>
              <a:tailEnd type="stealth" w="lg" len="lg"/>
            </a:ln>
          </p:spPr>
        </p:sp>
        <p:sp>
          <p:nvSpPr>
            <p:cNvPr id="29742" name="Line 44"/>
            <p:cNvSpPr/>
            <p:nvPr/>
          </p:nvSpPr>
          <p:spPr>
            <a:xfrm flipH="1">
              <a:off x="1882" y="3294"/>
              <a:ext cx="726" cy="318"/>
            </a:xfrm>
            <a:prstGeom prst="line">
              <a:avLst/>
            </a:prstGeom>
            <a:ln w="25400" cap="flat" cmpd="sng">
              <a:solidFill>
                <a:srgbClr val="993366"/>
              </a:solidFill>
              <a:prstDash val="solid"/>
              <a:miter/>
              <a:headEnd type="none" w="med" len="med"/>
              <a:tailEnd type="stealth" w="lg" len="lg"/>
            </a:ln>
          </p:spPr>
        </p:sp>
      </p:grpSp>
      <p:grpSp>
        <p:nvGrpSpPr>
          <p:cNvPr id="6" name="Group 45"/>
          <p:cNvGrpSpPr/>
          <p:nvPr/>
        </p:nvGrpSpPr>
        <p:grpSpPr>
          <a:xfrm>
            <a:off x="5291138" y="3529013"/>
            <a:ext cx="2736850" cy="2420937"/>
            <a:chOff x="1020" y="2132"/>
            <a:chExt cx="1724" cy="1525"/>
          </a:xfrm>
        </p:grpSpPr>
        <p:sp>
          <p:nvSpPr>
            <p:cNvPr id="29744" name="Line 46"/>
            <p:cNvSpPr/>
            <p:nvPr/>
          </p:nvSpPr>
          <p:spPr>
            <a:xfrm>
              <a:off x="1020" y="2160"/>
              <a:ext cx="681" cy="0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dash"/>
              <a:miter/>
              <a:headEnd type="none" w="med" len="med"/>
              <a:tailEnd type="stealth" w="lg" len="lg"/>
            </a:ln>
          </p:spPr>
        </p:sp>
        <p:sp>
          <p:nvSpPr>
            <p:cNvPr id="29745" name="Line 47"/>
            <p:cNvSpPr/>
            <p:nvPr/>
          </p:nvSpPr>
          <p:spPr>
            <a:xfrm>
              <a:off x="1746" y="2251"/>
              <a:ext cx="0" cy="1315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dash"/>
              <a:miter/>
              <a:headEnd type="stealth" w="lg" len="lg"/>
              <a:tailEnd type="none" w="lg" len="lg"/>
            </a:ln>
          </p:spPr>
        </p:sp>
        <p:sp>
          <p:nvSpPr>
            <p:cNvPr id="29746" name="Line 48"/>
            <p:cNvSpPr/>
            <p:nvPr/>
          </p:nvSpPr>
          <p:spPr>
            <a:xfrm>
              <a:off x="1906" y="2132"/>
              <a:ext cx="454" cy="272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dash"/>
              <a:miter/>
              <a:headEnd type="none" w="med" len="med"/>
              <a:tailEnd type="stealth" w="lg" len="lg"/>
            </a:ln>
          </p:spPr>
        </p:sp>
        <p:sp>
          <p:nvSpPr>
            <p:cNvPr id="29747" name="Line 49"/>
            <p:cNvSpPr/>
            <p:nvPr/>
          </p:nvSpPr>
          <p:spPr>
            <a:xfrm>
              <a:off x="1882" y="2205"/>
              <a:ext cx="227" cy="635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dash"/>
              <a:miter/>
              <a:headEnd type="none" w="med" len="med"/>
              <a:tailEnd type="stealth" w="lg" len="lg"/>
            </a:ln>
          </p:spPr>
        </p:sp>
        <p:sp>
          <p:nvSpPr>
            <p:cNvPr id="29748" name="Line 50"/>
            <p:cNvSpPr/>
            <p:nvPr/>
          </p:nvSpPr>
          <p:spPr>
            <a:xfrm>
              <a:off x="2517" y="2568"/>
              <a:ext cx="227" cy="590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dash"/>
              <a:miter/>
              <a:headEnd type="none" w="med" len="med"/>
              <a:tailEnd type="stealth" w="lg" len="lg"/>
            </a:ln>
          </p:spPr>
        </p:sp>
        <p:sp>
          <p:nvSpPr>
            <p:cNvPr id="29749" name="Line 51"/>
            <p:cNvSpPr/>
            <p:nvPr/>
          </p:nvSpPr>
          <p:spPr>
            <a:xfrm flipH="1">
              <a:off x="1882" y="3339"/>
              <a:ext cx="726" cy="318"/>
            </a:xfrm>
            <a:prstGeom prst="line">
              <a:avLst/>
            </a:prstGeom>
            <a:ln w="25400" cap="flat" cmpd="sng">
              <a:solidFill>
                <a:schemeClr val="hlink"/>
              </a:solidFill>
              <a:prstDash val="dash"/>
              <a:miter/>
              <a:headEnd type="none" w="med" len="med"/>
              <a:tailEnd type="stealth" w="lg" len="lg"/>
            </a:ln>
          </p:spPr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072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072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072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Transitive closure</a:t>
            </a:r>
            <a:endParaRPr lang="en-US" altLang="zh-CN" dirty="0"/>
          </a:p>
        </p:txBody>
      </p:sp>
      <p:sp>
        <p:nvSpPr>
          <p:cNvPr id="3072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The transitive closure of a relation </a:t>
            </a:r>
            <a:r>
              <a:rPr lang="en-US" altLang="zh-CN" i="1" dirty="0"/>
              <a:t>R</a:t>
            </a:r>
            <a:r>
              <a:rPr lang="en-US" altLang="zh-CN" dirty="0"/>
              <a:t> is the smallest transitive relation containing </a:t>
            </a:r>
            <a:r>
              <a:rPr lang="en-US" altLang="zh-CN" i="1" dirty="0"/>
              <a:t>R</a:t>
            </a:r>
            <a:r>
              <a:rPr lang="en-US" altLang="zh-CN" dirty="0"/>
              <a:t>.</a:t>
            </a:r>
            <a:endParaRPr lang="en-US" altLang="zh-C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1746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1747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174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Transitive Closure</a:t>
            </a:r>
            <a:endParaRPr lang="zh-CN" altLang="en-US" dirty="0"/>
          </a:p>
        </p:txBody>
      </p:sp>
      <p:sp>
        <p:nvSpPr>
          <p:cNvPr id="3174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Also recall </a:t>
            </a:r>
            <a:r>
              <a:rPr lang="en-US" altLang="zh-CN" i="1" dirty="0"/>
              <a:t>R </a:t>
            </a:r>
            <a:r>
              <a:rPr lang="en-US" altLang="zh-CN" dirty="0"/>
              <a:t>is transitive iff 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n</a:t>
            </a:r>
            <a:r>
              <a:rPr lang="en-US" altLang="zh-CN" i="1" dirty="0"/>
              <a:t> </a:t>
            </a:r>
            <a:r>
              <a:rPr lang="en-US" altLang="zh-CN" dirty="0"/>
              <a:t>is contained in </a:t>
            </a:r>
            <a:r>
              <a:rPr lang="en-US" altLang="zh-CN" i="1" dirty="0"/>
              <a:t>R </a:t>
            </a:r>
            <a:r>
              <a:rPr lang="en-US" altLang="zh-CN" dirty="0"/>
              <a:t>for all </a:t>
            </a:r>
            <a:r>
              <a:rPr lang="en-US" altLang="zh-CN" i="1" dirty="0"/>
              <a:t>n</a:t>
            </a:r>
            <a:endParaRPr lang="en-US" altLang="zh-CN" i="1" dirty="0"/>
          </a:p>
          <a:p>
            <a:pPr eaLnBrk="1" hangingPunct="1"/>
            <a:r>
              <a:rPr lang="en-US" altLang="zh-CN" dirty="0"/>
              <a:t>Hence, if there is a path from </a:t>
            </a:r>
            <a:r>
              <a:rPr lang="en-US" altLang="zh-CN" i="1" dirty="0"/>
              <a:t>x </a:t>
            </a:r>
            <a:r>
              <a:rPr lang="en-US" altLang="zh-CN" dirty="0"/>
              <a:t>to </a:t>
            </a:r>
            <a:r>
              <a:rPr lang="en-US" altLang="zh-CN" i="1" dirty="0"/>
              <a:t>y </a:t>
            </a:r>
            <a:r>
              <a:rPr lang="en-US" altLang="zh-CN" dirty="0"/>
              <a:t>then there must be an arc from </a:t>
            </a:r>
            <a:r>
              <a:rPr lang="en-US" altLang="zh-CN" i="1" dirty="0"/>
              <a:t>x </a:t>
            </a:r>
            <a:r>
              <a:rPr lang="en-US" altLang="zh-CN" dirty="0"/>
              <a:t>to </a:t>
            </a:r>
            <a:r>
              <a:rPr lang="en-US" altLang="zh-CN" i="1" dirty="0"/>
              <a:t>y</a:t>
            </a:r>
            <a:r>
              <a:rPr lang="en-US" altLang="zh-CN" dirty="0"/>
              <a:t>, or (</a:t>
            </a:r>
            <a:r>
              <a:rPr lang="en-US" altLang="zh-CN" i="1" dirty="0"/>
              <a:t>x, y</a:t>
            </a:r>
            <a:r>
              <a:rPr lang="en-US" altLang="zh-CN" dirty="0"/>
              <a:t>)</a:t>
            </a:r>
            <a:r>
              <a:rPr lang="en-US" altLang="zh-CN" i="1" dirty="0"/>
              <a:t> </a:t>
            </a:r>
            <a:r>
              <a:rPr lang="en-US" altLang="zh-CN" dirty="0"/>
              <a:t>is in </a:t>
            </a:r>
            <a:r>
              <a:rPr lang="en-US" altLang="zh-CN" i="1" dirty="0"/>
              <a:t>R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2770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2771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277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/>
              <a:t>Useful Results for Transitive Closure</a:t>
            </a:r>
            <a:endParaRPr lang="zh-CN" altLang="en-US" sz="4000" dirty="0"/>
          </a:p>
        </p:txBody>
      </p:sp>
      <p:sp>
        <p:nvSpPr>
          <p:cNvPr id="3277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b="1" dirty="0"/>
              <a:t>Theorem:</a:t>
            </a:r>
            <a:endParaRPr lang="en-US" altLang="zh-CN" b="1" dirty="0"/>
          </a:p>
          <a:p>
            <a:pPr lvl="1" eaLnBrk="1" hangingPunct="1"/>
            <a:r>
              <a:rPr lang="en-US" altLang="zh-CN" dirty="0"/>
              <a:t>If </a:t>
            </a:r>
            <a:r>
              <a:rPr lang="en-US" altLang="zh-CN" i="1" dirty="0"/>
              <a:t>A </a:t>
            </a:r>
            <a:r>
              <a:rPr lang="zh-CN" altLang="en-US" dirty="0">
                <a:sym typeface="Symbol" panose="05050102010706020507" pitchFamily="18" charset="2"/>
              </a:rPr>
              <a:t></a:t>
            </a:r>
            <a:r>
              <a:rPr lang="en-US" altLang="zh-CN" dirty="0">
                <a:latin typeface="Symbol" panose="05050102010706020507" pitchFamily="18" charset="2"/>
              </a:rPr>
              <a:t> </a:t>
            </a:r>
            <a:r>
              <a:rPr lang="en-US" altLang="zh-CN" i="1" dirty="0"/>
              <a:t>B </a:t>
            </a:r>
            <a:r>
              <a:rPr lang="en-US" altLang="zh-CN" dirty="0"/>
              <a:t>and </a:t>
            </a:r>
            <a:r>
              <a:rPr lang="en-US" altLang="zh-CN" i="1" dirty="0"/>
              <a:t>C </a:t>
            </a:r>
            <a:r>
              <a:rPr lang="zh-CN" altLang="en-US" dirty="0">
                <a:sym typeface="Symbol" panose="05050102010706020507" pitchFamily="18" charset="2"/>
              </a:rPr>
              <a:t></a:t>
            </a:r>
            <a:r>
              <a:rPr lang="en-US" altLang="zh-CN" dirty="0">
                <a:latin typeface="Symbol" panose="05050102010706020507" pitchFamily="18" charset="2"/>
              </a:rPr>
              <a:t> </a:t>
            </a:r>
            <a:r>
              <a:rPr lang="en-US" altLang="zh-CN" i="1" dirty="0"/>
              <a:t>B</a:t>
            </a:r>
            <a:r>
              <a:rPr lang="en-US" altLang="zh-CN" dirty="0"/>
              <a:t>, then </a:t>
            </a:r>
            <a:r>
              <a:rPr lang="en-US" altLang="zh-CN" i="1" dirty="0"/>
              <a:t>A </a:t>
            </a:r>
            <a:r>
              <a:rPr lang="en-US" altLang="zh-CN" dirty="0">
                <a:latin typeface="Symbol" panose="05050102010706020507" pitchFamily="18" charset="2"/>
              </a:rPr>
              <a:t>È </a:t>
            </a:r>
            <a:r>
              <a:rPr lang="en-US" altLang="zh-CN" i="1" dirty="0"/>
              <a:t>C </a:t>
            </a:r>
            <a:r>
              <a:rPr lang="zh-CN" altLang="en-US" dirty="0">
                <a:sym typeface="Symbol" panose="05050102010706020507" pitchFamily="18" charset="2"/>
              </a:rPr>
              <a:t></a:t>
            </a:r>
            <a:r>
              <a:rPr lang="en-US" altLang="zh-CN" dirty="0">
                <a:latin typeface="Symbol" panose="05050102010706020507" pitchFamily="18" charset="2"/>
              </a:rPr>
              <a:t> </a:t>
            </a:r>
            <a:r>
              <a:rPr lang="en-US" altLang="zh-CN" i="1" dirty="0"/>
              <a:t>B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/>
            <a:r>
              <a:rPr lang="en-US" altLang="zh-CN" b="1" dirty="0"/>
              <a:t>Theorem:</a:t>
            </a:r>
            <a:endParaRPr lang="en-US" altLang="zh-CN" b="1" dirty="0"/>
          </a:p>
          <a:p>
            <a:pPr lvl="1" eaLnBrk="1" hangingPunct="1"/>
            <a:r>
              <a:rPr lang="en-US" altLang="zh-CN" dirty="0"/>
              <a:t>If </a:t>
            </a:r>
            <a:r>
              <a:rPr lang="en-US" altLang="zh-CN" i="1" dirty="0"/>
              <a:t>R </a:t>
            </a:r>
            <a:r>
              <a:rPr lang="zh-CN" altLang="en-US" dirty="0">
                <a:sym typeface="Symbol" panose="05050102010706020507" pitchFamily="18" charset="2"/>
              </a:rPr>
              <a:t></a:t>
            </a:r>
            <a:r>
              <a:rPr lang="en-US" altLang="zh-CN" dirty="0">
                <a:latin typeface="Symbol" panose="05050102010706020507" pitchFamily="18" charset="2"/>
              </a:rPr>
              <a:t> </a:t>
            </a:r>
            <a:r>
              <a:rPr lang="en-US" altLang="zh-CN" i="1" dirty="0"/>
              <a:t>S </a:t>
            </a:r>
            <a:r>
              <a:rPr lang="en-US" altLang="zh-CN" dirty="0"/>
              <a:t>and </a:t>
            </a:r>
            <a:r>
              <a:rPr lang="en-US" altLang="zh-CN" i="1" dirty="0"/>
              <a:t>T </a:t>
            </a:r>
            <a:r>
              <a:rPr lang="zh-CN" altLang="en-US" dirty="0">
                <a:sym typeface="Symbol" panose="05050102010706020507" pitchFamily="18" charset="2"/>
              </a:rPr>
              <a:t></a:t>
            </a:r>
            <a:r>
              <a:rPr lang="en-US" altLang="zh-CN" dirty="0">
                <a:latin typeface="Symbol" panose="05050102010706020507" pitchFamily="18" charset="2"/>
              </a:rPr>
              <a:t> </a:t>
            </a:r>
            <a:r>
              <a:rPr lang="en-US" altLang="zh-CN" i="1" dirty="0"/>
              <a:t>U </a:t>
            </a:r>
            <a:r>
              <a:rPr lang="en-US" altLang="zh-CN" dirty="0"/>
              <a:t>then </a:t>
            </a:r>
            <a:r>
              <a:rPr lang="en-US" altLang="zh-CN" dirty="0">
                <a:latin typeface="MT-Extra"/>
              </a:rPr>
              <a:t>   </a:t>
            </a:r>
            <a:r>
              <a:rPr lang="en-US" altLang="zh-CN" i="1" dirty="0"/>
              <a:t>R</a:t>
            </a:r>
            <a:r>
              <a:rPr lang="en-US" altLang="zh-CN" dirty="0">
                <a:latin typeface="Euclid" panose="02020503060505020303" pitchFamily="18" charset="0"/>
                <a:sym typeface="Euclid Extra" panose="02050502000505020303" pitchFamily="18" charset="2"/>
              </a:rPr>
              <a:t></a:t>
            </a:r>
            <a:r>
              <a:rPr lang="en-US" altLang="zh-CN" i="1" dirty="0"/>
              <a:t>T </a:t>
            </a:r>
            <a:r>
              <a:rPr lang="zh-CN" altLang="en-US" dirty="0">
                <a:sym typeface="Symbol" panose="05050102010706020507" pitchFamily="18" charset="2"/>
              </a:rPr>
              <a:t></a:t>
            </a:r>
            <a:r>
              <a:rPr lang="en-US" altLang="zh-CN" dirty="0">
                <a:latin typeface="Symbol" panose="05050102010706020507" pitchFamily="18" charset="2"/>
              </a:rPr>
              <a:t> </a:t>
            </a:r>
            <a:r>
              <a:rPr lang="en-US" altLang="zh-CN" i="1" dirty="0"/>
              <a:t>S</a:t>
            </a:r>
            <a:r>
              <a:rPr lang="en-US" altLang="zh-CN" dirty="0">
                <a:latin typeface="Euclid" panose="02020503060505020303" pitchFamily="18" charset="0"/>
                <a:sym typeface="Euclid Extra" panose="02050502000505020303" pitchFamily="18" charset="2"/>
              </a:rPr>
              <a:t></a:t>
            </a:r>
            <a:r>
              <a:rPr lang="en-US" altLang="zh-CN" i="1" dirty="0"/>
              <a:t>U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/>
            <a:r>
              <a:rPr lang="en-US" altLang="zh-CN" b="1" dirty="0"/>
              <a:t>Corollary:</a:t>
            </a:r>
            <a:endParaRPr lang="en-US" altLang="zh-CN" b="1" dirty="0"/>
          </a:p>
          <a:p>
            <a:pPr lvl="1" eaLnBrk="1" hangingPunct="1"/>
            <a:r>
              <a:rPr lang="en-US" altLang="zh-CN" dirty="0"/>
              <a:t>If </a:t>
            </a:r>
            <a:r>
              <a:rPr lang="en-US" altLang="zh-CN" i="1" dirty="0"/>
              <a:t>R </a:t>
            </a:r>
            <a:r>
              <a:rPr lang="zh-CN" altLang="en-US" dirty="0">
                <a:sym typeface="Symbol" panose="05050102010706020507" pitchFamily="18" charset="2"/>
              </a:rPr>
              <a:t></a:t>
            </a:r>
            <a:r>
              <a:rPr lang="en-US" altLang="zh-CN" dirty="0">
                <a:latin typeface="Symbol" panose="05050102010706020507" pitchFamily="18" charset="2"/>
              </a:rPr>
              <a:t> </a:t>
            </a:r>
            <a:r>
              <a:rPr lang="en-US" altLang="zh-CN" i="1" dirty="0"/>
              <a:t>S </a:t>
            </a:r>
            <a:r>
              <a:rPr lang="en-US" altLang="zh-CN" dirty="0"/>
              <a:t>then 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n</a:t>
            </a:r>
            <a:r>
              <a:rPr lang="en-US" altLang="zh-CN" i="1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</a:t>
            </a:r>
            <a:r>
              <a:rPr lang="en-US" altLang="zh-CN" dirty="0">
                <a:latin typeface="Symbol" panose="05050102010706020507" pitchFamily="18" charset="2"/>
              </a:rPr>
              <a:t> </a:t>
            </a:r>
            <a:r>
              <a:rPr lang="en-US" altLang="zh-CN" i="1" dirty="0"/>
              <a:t>S</a:t>
            </a:r>
            <a:r>
              <a:rPr lang="en-US" altLang="zh-CN" i="1" baseline="30000" dirty="0"/>
              <a:t>n</a:t>
            </a:r>
            <a:endParaRPr lang="en-US" altLang="zh-CN" i="1" baseline="30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379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379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3796" name="Rectangle 2"/>
          <p:cNvSpPr>
            <a:spLocks noGrp="1"/>
          </p:cNvSpPr>
          <p:nvPr>
            <p:ph type="title"/>
          </p:nvPr>
        </p:nvSpPr>
        <p:spPr>
          <a:xfrm>
            <a:off x="974090" y="43815"/>
            <a:ext cx="7969885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/>
              <a:t>Useful Results for Transitive Closure</a:t>
            </a:r>
            <a:endParaRPr lang="zh-CN" altLang="en-US" sz="4000" dirty="0"/>
          </a:p>
        </p:txBody>
      </p:sp>
      <p:sp>
        <p:nvSpPr>
          <p:cNvPr id="3379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b="1" dirty="0"/>
              <a:t>Theorem:</a:t>
            </a:r>
            <a:endParaRPr lang="en-US" altLang="zh-CN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If </a:t>
            </a:r>
            <a:r>
              <a:rPr lang="en-US" altLang="zh-CN" i="1" dirty="0"/>
              <a:t>R </a:t>
            </a:r>
            <a:r>
              <a:rPr lang="en-US" altLang="zh-CN" dirty="0"/>
              <a:t>is transitive then so is 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n</a:t>
            </a:r>
            <a:endParaRPr lang="en-US" altLang="zh-CN" baseline="300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Trick proof: Show </a:t>
            </a:r>
            <a:r>
              <a:rPr lang="en-US" altLang="zh-CN" i="1" dirty="0"/>
              <a:t>(R</a:t>
            </a:r>
            <a:r>
              <a:rPr lang="en-US" altLang="zh-CN" i="1" baseline="30000" dirty="0"/>
              <a:t>n</a:t>
            </a:r>
            <a:r>
              <a:rPr lang="en-US" altLang="zh-CN" i="1" dirty="0"/>
              <a:t>)</a:t>
            </a:r>
            <a:r>
              <a:rPr lang="en-US" altLang="zh-CN" i="1" baseline="30000" dirty="0"/>
              <a:t>2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i="1" dirty="0"/>
              <a:t>(R</a:t>
            </a:r>
            <a:r>
              <a:rPr lang="en-US" altLang="zh-CN" i="1" baseline="30000" dirty="0"/>
              <a:t>2</a:t>
            </a:r>
            <a:r>
              <a:rPr lang="en-US" altLang="zh-CN" i="1" dirty="0"/>
              <a:t>)</a:t>
            </a:r>
            <a:r>
              <a:rPr lang="en-US" altLang="zh-CN" i="1" baseline="30000" dirty="0"/>
              <a:t>n</a:t>
            </a:r>
            <a:r>
              <a:rPr lang="en-US" altLang="zh-CN" i="1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</a:t>
            </a:r>
            <a:r>
              <a:rPr lang="en-US" altLang="zh-CN" dirty="0">
                <a:latin typeface="Symbol" panose="05050102010706020507" pitchFamily="18" charset="2"/>
              </a:rPr>
              <a:t> 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n</a:t>
            </a:r>
            <a:endParaRPr lang="zh-CN" altLang="en-US" baseline="30000" dirty="0"/>
          </a:p>
          <a:p>
            <a:pPr eaLnBrk="1" hangingPunct="1">
              <a:lnSpc>
                <a:spcPct val="90000"/>
              </a:lnSpc>
            </a:pPr>
            <a:r>
              <a:rPr lang="en-US" altLang="zh-CN" b="1" dirty="0"/>
              <a:t>Theorem: </a:t>
            </a:r>
            <a:endParaRPr lang="en-US" altLang="zh-CN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If 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k</a:t>
            </a:r>
            <a:r>
              <a:rPr lang="en-US" altLang="zh-CN" i="1" dirty="0"/>
              <a:t> </a:t>
            </a:r>
            <a:r>
              <a:rPr lang="en-US" altLang="zh-CN" dirty="0"/>
              <a:t>= 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j</a:t>
            </a:r>
            <a:r>
              <a:rPr lang="en-US" altLang="zh-CN" i="1" dirty="0"/>
              <a:t> </a:t>
            </a:r>
            <a:r>
              <a:rPr lang="en-US" altLang="zh-CN" dirty="0"/>
              <a:t>for some </a:t>
            </a:r>
            <a:r>
              <a:rPr lang="en-US" altLang="zh-CN" i="1" dirty="0"/>
              <a:t>j &gt; k</a:t>
            </a:r>
            <a:r>
              <a:rPr lang="en-US" altLang="zh-CN" dirty="0"/>
              <a:t>, then 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j+m</a:t>
            </a:r>
            <a:r>
              <a:rPr lang="en-US" altLang="zh-CN" i="1" dirty="0"/>
              <a:t> = R</a:t>
            </a:r>
            <a:r>
              <a:rPr lang="en-US" altLang="zh-CN" i="1" baseline="30000" dirty="0"/>
              <a:t>n</a:t>
            </a:r>
            <a:r>
              <a:rPr lang="en-US" altLang="zh-CN" i="1" dirty="0"/>
              <a:t> </a:t>
            </a:r>
            <a:r>
              <a:rPr lang="en-US" altLang="zh-CN" dirty="0"/>
              <a:t>for some </a:t>
            </a:r>
            <a:r>
              <a:rPr lang="en-US" altLang="zh-CN" i="1" dirty="0"/>
              <a:t>n </a:t>
            </a:r>
            <a:r>
              <a:rPr lang="zh-CN" altLang="en-US" dirty="0">
                <a:sym typeface="Symbol" panose="05050102010706020507" pitchFamily="18" charset="2"/>
              </a:rPr>
              <a:t></a:t>
            </a:r>
            <a:r>
              <a:rPr lang="en-US" altLang="zh-CN" dirty="0">
                <a:latin typeface="Symbol" panose="05050102010706020507" pitchFamily="18" charset="2"/>
              </a:rPr>
              <a:t> </a:t>
            </a:r>
            <a:r>
              <a:rPr lang="en-US" altLang="zh-CN" i="1" dirty="0"/>
              <a:t>j</a:t>
            </a:r>
            <a:r>
              <a:rPr lang="en-US" altLang="zh-CN" dirty="0"/>
              <a:t>.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i="1" dirty="0"/>
              <a:t>m</a:t>
            </a:r>
            <a:r>
              <a:rPr lang="en-US" altLang="zh-CN" dirty="0"/>
              <a:t>=</a:t>
            </a:r>
            <a:r>
              <a:rPr lang="en-US" altLang="zh-CN" i="1" dirty="0"/>
              <a:t>j</a:t>
            </a:r>
            <a:r>
              <a:rPr lang="en-US" altLang="zh-CN" dirty="0"/>
              <a:t>-</a:t>
            </a:r>
            <a:r>
              <a:rPr lang="en-US" altLang="zh-CN" i="1" dirty="0"/>
              <a:t>k</a:t>
            </a:r>
            <a:r>
              <a:rPr lang="en-US" altLang="zh-CN" dirty="0"/>
              <a:t> ,</a:t>
            </a:r>
            <a:r>
              <a:rPr lang="en-US" altLang="zh-CN" i="1" dirty="0">
                <a:sym typeface="宋体" panose="02010600030101010101" pitchFamily="2" charset="-122"/>
              </a:rPr>
              <a:t>R</a:t>
            </a:r>
            <a:r>
              <a:rPr lang="en-US" altLang="zh-CN" i="1" baseline="30000" dirty="0">
                <a:sym typeface="宋体" panose="02010600030101010101" pitchFamily="2" charset="-122"/>
              </a:rPr>
              <a:t>j+m</a:t>
            </a:r>
            <a:r>
              <a:rPr lang="en-US" altLang="zh-CN" i="1" dirty="0">
                <a:sym typeface="宋体" panose="02010600030101010101" pitchFamily="2" charset="-122"/>
              </a:rPr>
              <a:t> =R</a:t>
            </a:r>
            <a:r>
              <a:rPr lang="en-US" altLang="zh-CN" i="1" baseline="30000" dirty="0">
                <a:sym typeface="宋体" panose="02010600030101010101" pitchFamily="2" charset="-122"/>
              </a:rPr>
              <a:t>j</a:t>
            </a:r>
            <a:r>
              <a:rPr lang="en-US" altLang="zh-CN" dirty="0">
                <a:latin typeface="Euclid" panose="02020503060505020303" pitchFamily="18" charset="0"/>
                <a:sym typeface="Euclid Extra" panose="02050502000505020303" pitchFamily="18" charset="2"/>
              </a:rPr>
              <a:t></a:t>
            </a:r>
            <a:r>
              <a:rPr lang="en-US" altLang="zh-CN" i="1" dirty="0">
                <a:sym typeface="宋体" panose="02010600030101010101" pitchFamily="2" charset="-122"/>
              </a:rPr>
              <a:t>R</a:t>
            </a:r>
            <a:r>
              <a:rPr lang="en-US" altLang="zh-CN" i="1" baseline="30000" dirty="0">
                <a:sym typeface="宋体" panose="02010600030101010101" pitchFamily="2" charset="-122"/>
              </a:rPr>
              <a:t>m</a:t>
            </a:r>
            <a:r>
              <a:rPr lang="en-US" altLang="zh-CN" i="1" dirty="0">
                <a:sym typeface="宋体" panose="02010600030101010101" pitchFamily="2" charset="-122"/>
              </a:rPr>
              <a:t>=R</a:t>
            </a:r>
            <a:r>
              <a:rPr lang="en-US" altLang="zh-CN" i="1" baseline="30000" dirty="0">
                <a:sym typeface="宋体" panose="02010600030101010101" pitchFamily="2" charset="-122"/>
              </a:rPr>
              <a:t>k</a:t>
            </a:r>
            <a:r>
              <a:rPr lang="en-US" altLang="zh-CN" dirty="0">
                <a:latin typeface="Euclid" panose="02020503060505020303" pitchFamily="18" charset="0"/>
                <a:sym typeface="Euclid Extra" panose="02050502000505020303" pitchFamily="18" charset="2"/>
              </a:rPr>
              <a:t></a:t>
            </a:r>
            <a:r>
              <a:rPr lang="en-US" altLang="zh-CN" i="1" dirty="0">
                <a:sym typeface="宋体" panose="02010600030101010101" pitchFamily="2" charset="-122"/>
              </a:rPr>
              <a:t>R</a:t>
            </a:r>
            <a:r>
              <a:rPr lang="en-US" altLang="zh-CN" i="1" baseline="30000" dirty="0">
                <a:sym typeface="宋体" panose="02010600030101010101" pitchFamily="2" charset="-122"/>
              </a:rPr>
              <a:t>m</a:t>
            </a:r>
            <a:r>
              <a:rPr lang="en-US" altLang="zh-CN" i="1" dirty="0">
                <a:sym typeface="宋体" panose="02010600030101010101" pitchFamily="2" charset="-122"/>
              </a:rPr>
              <a:t>=R</a:t>
            </a:r>
            <a:r>
              <a:rPr lang="en-US" altLang="zh-CN" i="1" baseline="30000" dirty="0">
                <a:sym typeface="宋体" panose="02010600030101010101" pitchFamily="2" charset="-122"/>
              </a:rPr>
              <a:t>j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We don’t get any new relations beyond 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j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170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171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17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Closures of Relations</a:t>
            </a:r>
            <a:endParaRPr lang="zh-CN" altLang="en-US" dirty="0"/>
          </a:p>
        </p:txBody>
      </p:sp>
      <p:sp>
        <p:nvSpPr>
          <p:cNvPr id="717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dirty="0"/>
              <a:t>In terms of the digraph representation of </a:t>
            </a:r>
            <a:r>
              <a:rPr lang="en-US" altLang="zh-CN" i="1" dirty="0"/>
              <a:t>R</a:t>
            </a:r>
            <a:endParaRPr lang="en-US" altLang="zh-CN" i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To find the </a:t>
            </a:r>
            <a:r>
              <a:rPr lang="en-US" altLang="zh-CN" i="1" dirty="0">
                <a:solidFill>
                  <a:schemeClr val="hlink"/>
                </a:solidFill>
              </a:rPr>
              <a:t>reflexive closure</a:t>
            </a:r>
            <a:r>
              <a:rPr lang="en-US" altLang="zh-CN" dirty="0"/>
              <a:t> 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add loops.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To find the </a:t>
            </a:r>
            <a:r>
              <a:rPr lang="en-US" altLang="zh-CN" i="1" dirty="0">
                <a:solidFill>
                  <a:schemeClr val="hlink"/>
                </a:solidFill>
              </a:rPr>
              <a:t>symmetric closure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add arcs in the opposite direction.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To find the </a:t>
            </a:r>
            <a:r>
              <a:rPr lang="en-US" altLang="zh-CN" i="1" dirty="0">
                <a:solidFill>
                  <a:schemeClr val="hlink"/>
                </a:solidFill>
              </a:rPr>
              <a:t>transitive closure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if there is a path from </a:t>
            </a:r>
            <a:r>
              <a:rPr lang="en-US" altLang="zh-CN" i="1" dirty="0"/>
              <a:t>a</a:t>
            </a:r>
            <a:r>
              <a:rPr lang="en-US" altLang="zh-CN" dirty="0"/>
              <a:t> to </a:t>
            </a:r>
            <a:r>
              <a:rPr lang="en-US" altLang="zh-CN" i="1" dirty="0"/>
              <a:t>b</a:t>
            </a:r>
            <a:r>
              <a:rPr lang="en-US" altLang="zh-CN" dirty="0"/>
              <a:t>, add an arc from </a:t>
            </a:r>
            <a:r>
              <a:rPr lang="en-US" altLang="zh-CN" i="1" dirty="0"/>
              <a:t>a</a:t>
            </a:r>
            <a:r>
              <a:rPr lang="en-US" altLang="zh-CN" dirty="0"/>
              <a:t> to </a:t>
            </a:r>
            <a:r>
              <a:rPr lang="en-US" altLang="zh-CN" i="1" dirty="0"/>
              <a:t>b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4818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4819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482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Theorem </a:t>
            </a:r>
            <a:endParaRPr lang="zh-CN" altLang="en-US" dirty="0"/>
          </a:p>
        </p:txBody>
      </p:sp>
      <p:sp>
        <p:nvSpPr>
          <p:cNvPr id="3482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dirty="0"/>
              <a:t>Let </a:t>
            </a:r>
            <a:r>
              <a:rPr lang="en-US" altLang="zh-CN" i="1" dirty="0"/>
              <a:t>R</a:t>
            </a:r>
            <a:r>
              <a:rPr lang="en-US" altLang="zh-CN" dirty="0"/>
              <a:t> be a relation on a set </a:t>
            </a:r>
            <a:r>
              <a:rPr lang="en-US" altLang="zh-CN" i="1" dirty="0"/>
              <a:t>A</a:t>
            </a:r>
            <a:r>
              <a:rPr lang="en-US" altLang="zh-CN" dirty="0"/>
              <a:t>. then 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*</a:t>
            </a:r>
            <a:r>
              <a:rPr lang="en-US" altLang="zh-CN" dirty="0"/>
              <a:t> is the transitive closure of </a:t>
            </a:r>
            <a:r>
              <a:rPr lang="en-US" altLang="zh-CN" i="1" dirty="0"/>
              <a:t>R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Proof: we must show that 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*</a:t>
            </a:r>
            <a:endParaRPr lang="en-US" altLang="zh-CN" i="1" baseline="300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1) is a transitive relation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2) contains </a:t>
            </a:r>
            <a:r>
              <a:rPr lang="en-US" altLang="zh-CN" i="1" dirty="0"/>
              <a:t>R</a:t>
            </a:r>
            <a:endParaRPr lang="en-US" altLang="zh-CN" i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3) is the smallest transitive relation which contains </a:t>
            </a:r>
            <a:r>
              <a:rPr lang="en-US" altLang="zh-CN" i="1" dirty="0"/>
              <a:t>R</a:t>
            </a:r>
            <a:endParaRPr lang="zh-CN" altLang="en-US" i="1" dirty="0"/>
          </a:p>
        </p:txBody>
      </p:sp>
      <p:graphicFrame>
        <p:nvGraphicFramePr>
          <p:cNvPr id="34822" name="Object 4"/>
          <p:cNvGraphicFramePr>
            <a:graphicFrameLocks noChangeAspect="1"/>
          </p:cNvGraphicFramePr>
          <p:nvPr/>
        </p:nvGraphicFramePr>
        <p:xfrm>
          <a:off x="2508250" y="2135188"/>
          <a:ext cx="42005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2273300" imgH="431800" progId="Equation.DSMT4">
                  <p:embed/>
                </p:oleObj>
              </mc:Choice>
              <mc:Fallback>
                <p:oleObj name="" r:id="rId1" imgW="2273300" imgH="4318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0" y="2135188"/>
                        <a:ext cx="4200525" cy="79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584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584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584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Proof of Part 1)</a:t>
            </a:r>
            <a:endParaRPr lang="zh-CN" altLang="en-US" dirty="0"/>
          </a:p>
        </p:txBody>
      </p:sp>
      <p:sp>
        <p:nvSpPr>
          <p:cNvPr id="3584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Suppose (</a:t>
            </a:r>
            <a:r>
              <a:rPr lang="en-US" altLang="zh-CN" i="1" dirty="0"/>
              <a:t>x, y</a:t>
            </a:r>
            <a:r>
              <a:rPr lang="en-US" altLang="zh-CN" dirty="0"/>
              <a:t>)</a:t>
            </a:r>
            <a:r>
              <a:rPr lang="en-US" altLang="zh-CN" i="1" dirty="0"/>
              <a:t> </a:t>
            </a:r>
            <a:r>
              <a:rPr lang="en-US" altLang="zh-CN" dirty="0"/>
              <a:t>and (</a:t>
            </a:r>
            <a:r>
              <a:rPr lang="en-US" altLang="zh-CN" i="1" dirty="0"/>
              <a:t>y, z</a:t>
            </a:r>
            <a:r>
              <a:rPr lang="en-US" altLang="zh-CN" dirty="0"/>
              <a:t>)</a:t>
            </a:r>
            <a:r>
              <a:rPr lang="en-US" altLang="zh-CN" i="1" dirty="0"/>
              <a:t> </a:t>
            </a:r>
            <a:r>
              <a:rPr lang="en-US" altLang="zh-CN" dirty="0"/>
              <a:t>are in 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*</a:t>
            </a:r>
            <a:r>
              <a:rPr lang="en-US" altLang="zh-CN" i="1" dirty="0"/>
              <a:t>. </a:t>
            </a:r>
            <a:r>
              <a:rPr lang="en-US" altLang="zh-CN" dirty="0"/>
              <a:t>Show (</a:t>
            </a:r>
            <a:r>
              <a:rPr lang="en-US" altLang="zh-CN" i="1" dirty="0"/>
              <a:t>x, z</a:t>
            </a:r>
            <a:r>
              <a:rPr lang="en-US" altLang="zh-CN" dirty="0"/>
              <a:t>)</a:t>
            </a:r>
            <a:r>
              <a:rPr lang="en-US" altLang="zh-CN" i="1" dirty="0"/>
              <a:t> </a:t>
            </a:r>
            <a:r>
              <a:rPr lang="en-US" altLang="zh-CN" dirty="0"/>
              <a:t>is in 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*</a:t>
            </a:r>
            <a:r>
              <a:rPr lang="en-US" altLang="zh-CN" i="1" dirty="0"/>
              <a:t>.</a:t>
            </a:r>
            <a:endParaRPr lang="en-US" altLang="zh-CN" i="1" dirty="0"/>
          </a:p>
          <a:p>
            <a:pPr lvl="1" eaLnBrk="1" hangingPunct="1"/>
            <a:r>
              <a:rPr lang="en-US" altLang="zh-CN" dirty="0"/>
              <a:t>By definition of 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*</a:t>
            </a:r>
            <a:r>
              <a:rPr lang="en-US" altLang="zh-CN" i="1" dirty="0"/>
              <a:t>, </a:t>
            </a:r>
            <a:r>
              <a:rPr lang="en-US" altLang="zh-CN" dirty="0"/>
              <a:t>(</a:t>
            </a:r>
            <a:r>
              <a:rPr lang="en-US" altLang="zh-CN" i="1" dirty="0"/>
              <a:t>x, y</a:t>
            </a:r>
            <a:r>
              <a:rPr lang="en-US" altLang="zh-CN" dirty="0"/>
              <a:t>)</a:t>
            </a:r>
            <a:r>
              <a:rPr lang="en-US" altLang="zh-CN" i="1" dirty="0"/>
              <a:t> </a:t>
            </a:r>
            <a:r>
              <a:rPr lang="en-US" altLang="zh-CN" dirty="0"/>
              <a:t>is in 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m</a:t>
            </a:r>
            <a:r>
              <a:rPr lang="en-US" altLang="zh-CN" i="1" dirty="0"/>
              <a:t> </a:t>
            </a:r>
            <a:r>
              <a:rPr lang="en-US" altLang="zh-CN" dirty="0"/>
              <a:t>for some </a:t>
            </a:r>
            <a:r>
              <a:rPr lang="en-US" altLang="zh-CN" i="1" dirty="0"/>
              <a:t>m </a:t>
            </a:r>
            <a:r>
              <a:rPr lang="en-US" altLang="zh-CN" dirty="0"/>
              <a:t>and (</a:t>
            </a:r>
            <a:r>
              <a:rPr lang="en-US" altLang="zh-CN" i="1" dirty="0"/>
              <a:t>y, z</a:t>
            </a:r>
            <a:r>
              <a:rPr lang="en-US" altLang="zh-CN" dirty="0"/>
              <a:t>)</a:t>
            </a:r>
            <a:r>
              <a:rPr lang="en-US" altLang="zh-CN" i="1" dirty="0"/>
              <a:t> </a:t>
            </a:r>
            <a:r>
              <a:rPr lang="en-US" altLang="zh-CN" dirty="0"/>
              <a:t>is in 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n</a:t>
            </a:r>
            <a:r>
              <a:rPr lang="en-US" altLang="zh-CN" i="1" dirty="0"/>
              <a:t> </a:t>
            </a:r>
            <a:r>
              <a:rPr lang="en-US" altLang="zh-CN" dirty="0"/>
              <a:t>for some </a:t>
            </a:r>
            <a:r>
              <a:rPr lang="en-US" altLang="zh-CN" i="1" dirty="0"/>
              <a:t>n</a:t>
            </a:r>
            <a:r>
              <a:rPr lang="en-US" altLang="zh-CN" dirty="0"/>
              <a:t>.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Then (</a:t>
            </a:r>
            <a:r>
              <a:rPr lang="en-US" altLang="zh-CN" i="1" dirty="0"/>
              <a:t>x, z</a:t>
            </a:r>
            <a:r>
              <a:rPr lang="en-US" altLang="zh-CN" dirty="0"/>
              <a:t>)</a:t>
            </a:r>
            <a:r>
              <a:rPr lang="en-US" altLang="zh-CN" i="1" dirty="0"/>
              <a:t> </a:t>
            </a:r>
            <a:r>
              <a:rPr lang="en-US" altLang="zh-CN" dirty="0"/>
              <a:t>is in 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n</a:t>
            </a:r>
            <a:r>
              <a:rPr lang="en-US" altLang="zh-CN" dirty="0">
                <a:latin typeface="Euclid" panose="02020503060505020303" pitchFamily="18" charset="0"/>
                <a:sym typeface="Euclid Extra" panose="02050502000505020303" pitchFamily="18" charset="2"/>
              </a:rPr>
              <a:t></a:t>
            </a:r>
            <a:r>
              <a:rPr lang="en-US" altLang="zh-CN" i="1" dirty="0"/>
              <a:t>R</a:t>
            </a:r>
            <a:r>
              <a:rPr lang="en-US" altLang="zh-CN" i="1" baseline="30000" dirty="0"/>
              <a:t>m</a:t>
            </a:r>
            <a:r>
              <a:rPr lang="en-US" altLang="zh-CN" i="1" dirty="0"/>
              <a:t> = R</a:t>
            </a:r>
            <a:r>
              <a:rPr lang="en-US" altLang="zh-CN" i="1" baseline="30000" dirty="0"/>
              <a:t>m+n</a:t>
            </a:r>
            <a:r>
              <a:rPr lang="en-US" altLang="zh-CN" i="1" dirty="0"/>
              <a:t> </a:t>
            </a:r>
            <a:r>
              <a:rPr lang="en-US" altLang="zh-CN" dirty="0"/>
              <a:t>which is contained in 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*</a:t>
            </a:r>
            <a:r>
              <a:rPr lang="en-US" altLang="zh-CN" i="1" dirty="0"/>
              <a:t>.</a:t>
            </a:r>
            <a:endParaRPr lang="en-US" altLang="zh-CN" i="1" dirty="0"/>
          </a:p>
          <a:p>
            <a:pPr lvl="1" eaLnBrk="1" hangingPunct="1"/>
            <a:r>
              <a:rPr lang="en-US" altLang="zh-CN" dirty="0"/>
              <a:t>Hence, 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*</a:t>
            </a:r>
            <a:r>
              <a:rPr lang="en-US" altLang="zh-CN" i="1" dirty="0"/>
              <a:t> </a:t>
            </a:r>
            <a:r>
              <a:rPr lang="en-US" altLang="zh-CN" dirty="0"/>
              <a:t>must be transitive.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6866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6867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686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Proof of Part 2)</a:t>
            </a:r>
            <a:endParaRPr lang="zh-CN" altLang="en-US" dirty="0"/>
          </a:p>
        </p:txBody>
      </p:sp>
      <p:sp>
        <p:nvSpPr>
          <p:cNvPr id="3686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Easy from the definition of 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*</a:t>
            </a:r>
            <a:endParaRPr lang="zh-CN" altLang="en-US" baseline="30000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7890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7891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789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Proof of Part 3)</a:t>
            </a:r>
            <a:endParaRPr lang="zh-CN" altLang="en-US" dirty="0"/>
          </a:p>
        </p:txBody>
      </p:sp>
      <p:sp>
        <p:nvSpPr>
          <p:cNvPr id="3789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Now suppose </a:t>
            </a:r>
            <a:r>
              <a:rPr lang="en-US" altLang="zh-CN" sz="2800" i="1" dirty="0"/>
              <a:t>S </a:t>
            </a:r>
            <a:r>
              <a:rPr lang="en-US" altLang="zh-CN" sz="2800" dirty="0"/>
              <a:t>is any transitive relation that contains </a:t>
            </a:r>
            <a:r>
              <a:rPr lang="en-US" altLang="zh-CN" sz="2800" i="1" dirty="0"/>
              <a:t>R, </a:t>
            </a:r>
            <a:r>
              <a:rPr lang="en-US" altLang="zh-CN" sz="2800" dirty="0"/>
              <a:t>show </a:t>
            </a:r>
            <a:r>
              <a:rPr lang="en-US" altLang="zh-CN" sz="2800" i="1" dirty="0"/>
              <a:t>S </a:t>
            </a:r>
            <a:r>
              <a:rPr lang="en-US" altLang="zh-CN" sz="2800" dirty="0"/>
              <a:t>contains </a:t>
            </a:r>
            <a:r>
              <a:rPr lang="en-US" altLang="zh-CN" sz="2800" i="1" dirty="0"/>
              <a:t>R</a:t>
            </a:r>
            <a:r>
              <a:rPr lang="en-US" altLang="zh-CN" sz="2800" baseline="30000" dirty="0">
                <a:sym typeface="Symbol" panose="05050102010706020507" pitchFamily="18" charset="2"/>
              </a:rPr>
              <a:t>*</a:t>
            </a:r>
            <a:r>
              <a:rPr lang="en-US" altLang="zh-CN" sz="2800" i="1" dirty="0"/>
              <a:t> </a:t>
            </a:r>
            <a:r>
              <a:rPr lang="en-US" altLang="zh-CN" sz="2800" dirty="0"/>
              <a:t>(that is </a:t>
            </a:r>
            <a:r>
              <a:rPr lang="en-US" altLang="zh-CN" sz="2800" i="1" dirty="0"/>
              <a:t>R</a:t>
            </a:r>
            <a:r>
              <a:rPr lang="en-US" altLang="zh-CN" sz="2800" baseline="30000" dirty="0">
                <a:sym typeface="Symbol" panose="05050102010706020507" pitchFamily="18" charset="2"/>
              </a:rPr>
              <a:t>*</a:t>
            </a:r>
            <a:r>
              <a:rPr lang="en-US" altLang="zh-CN" sz="2800" i="1" dirty="0"/>
              <a:t> </a:t>
            </a:r>
            <a:r>
              <a:rPr lang="en-US" altLang="zh-CN" sz="2800" dirty="0"/>
              <a:t>is the smallest such relation).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i="1" dirty="0"/>
              <a:t>R </a:t>
            </a:r>
            <a:r>
              <a:rPr lang="zh-CN" altLang="en-US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Symbol" panose="05050102010706020507" pitchFamily="18" charset="2"/>
              </a:rPr>
              <a:t> </a:t>
            </a:r>
            <a:r>
              <a:rPr lang="en-US" altLang="zh-CN" sz="2800" i="1" dirty="0"/>
              <a:t>S </a:t>
            </a:r>
            <a:r>
              <a:rPr lang="en-US" altLang="zh-CN" sz="2800" dirty="0"/>
              <a:t>so </a:t>
            </a:r>
            <a:r>
              <a:rPr lang="en-US" altLang="zh-CN" sz="2800" i="1" dirty="0"/>
              <a:t>R</a:t>
            </a:r>
            <a:r>
              <a:rPr lang="en-US" altLang="zh-CN" sz="2800" i="1" baseline="30000" dirty="0"/>
              <a:t>2</a:t>
            </a:r>
            <a:r>
              <a:rPr lang="en-US" altLang="zh-CN" sz="2800" i="1" dirty="0"/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Symbol" panose="05050102010706020507" pitchFamily="18" charset="2"/>
              </a:rPr>
              <a:t> </a:t>
            </a:r>
            <a:r>
              <a:rPr lang="en-US" altLang="zh-CN" sz="2800" i="1" dirty="0"/>
              <a:t>S</a:t>
            </a:r>
            <a:r>
              <a:rPr lang="en-US" altLang="zh-CN" sz="2800" i="1" baseline="30000" dirty="0"/>
              <a:t>2</a:t>
            </a:r>
            <a:r>
              <a:rPr lang="en-US" altLang="zh-CN" sz="2800" i="1" dirty="0"/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Symbol" panose="05050102010706020507" pitchFamily="18" charset="2"/>
              </a:rPr>
              <a:t> </a:t>
            </a:r>
            <a:r>
              <a:rPr lang="en-US" altLang="zh-CN" sz="2800" i="1" dirty="0"/>
              <a:t>S </a:t>
            </a:r>
            <a:r>
              <a:rPr lang="en-US" altLang="zh-CN" sz="2800" dirty="0"/>
              <a:t>since </a:t>
            </a:r>
            <a:r>
              <a:rPr lang="en-US" altLang="zh-CN" sz="2800" i="1" dirty="0"/>
              <a:t>S </a:t>
            </a:r>
            <a:r>
              <a:rPr lang="en-US" altLang="zh-CN" sz="2800" dirty="0"/>
              <a:t>is transitive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Therefore </a:t>
            </a:r>
            <a:r>
              <a:rPr lang="en-US" altLang="zh-CN" sz="2800" i="1" dirty="0"/>
              <a:t>R</a:t>
            </a:r>
            <a:r>
              <a:rPr lang="en-US" altLang="zh-CN" sz="2800" i="1" baseline="30000" dirty="0"/>
              <a:t>n</a:t>
            </a:r>
            <a:r>
              <a:rPr lang="en-US" altLang="zh-CN" sz="2800" i="1" dirty="0"/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Symbol" panose="05050102010706020507" pitchFamily="18" charset="2"/>
              </a:rPr>
              <a:t> </a:t>
            </a:r>
            <a:r>
              <a:rPr lang="en-US" altLang="zh-CN" sz="2800" i="1" dirty="0"/>
              <a:t>S</a:t>
            </a:r>
            <a:r>
              <a:rPr lang="en-US" altLang="zh-CN" sz="2800" i="1" baseline="30000" dirty="0"/>
              <a:t>n</a:t>
            </a:r>
            <a:r>
              <a:rPr lang="en-US" altLang="zh-CN" sz="2800" i="1" dirty="0"/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</a:t>
            </a:r>
            <a:r>
              <a:rPr lang="en-US" altLang="zh-CN" sz="2800" dirty="0">
                <a:latin typeface="Symbol" panose="05050102010706020507" pitchFamily="18" charset="2"/>
              </a:rPr>
              <a:t> </a:t>
            </a:r>
            <a:r>
              <a:rPr lang="en-US" altLang="zh-CN" sz="2800" i="1" dirty="0"/>
              <a:t>S </a:t>
            </a:r>
            <a:r>
              <a:rPr lang="en-US" altLang="zh-CN" sz="2800" dirty="0"/>
              <a:t>for all </a:t>
            </a:r>
            <a:r>
              <a:rPr lang="en-US" altLang="zh-CN" sz="2800" i="1" dirty="0"/>
              <a:t>n</a:t>
            </a:r>
            <a:r>
              <a:rPr lang="en-US" altLang="zh-CN" sz="2800" dirty="0"/>
              <a:t>. (why?)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Hence </a:t>
            </a:r>
            <a:r>
              <a:rPr lang="en-US" altLang="zh-CN" sz="2800" i="1" dirty="0"/>
              <a:t>S </a:t>
            </a:r>
            <a:r>
              <a:rPr lang="en-US" altLang="zh-CN" sz="2800" dirty="0"/>
              <a:t>must contain </a:t>
            </a:r>
            <a:r>
              <a:rPr lang="en-US" altLang="zh-CN" sz="2800" i="1" dirty="0"/>
              <a:t>R</a:t>
            </a:r>
            <a:r>
              <a:rPr lang="en-US" altLang="zh-CN" sz="2800" baseline="30000" dirty="0">
                <a:sym typeface="Symbol" panose="05050102010706020507" pitchFamily="18" charset="2"/>
              </a:rPr>
              <a:t>*</a:t>
            </a:r>
            <a:r>
              <a:rPr lang="en-US" altLang="zh-CN" sz="2800" i="1" dirty="0"/>
              <a:t> </a:t>
            </a:r>
            <a:r>
              <a:rPr lang="en-US" altLang="zh-CN" sz="2800" dirty="0"/>
              <a:t>since it must also contain the union of all the powers of </a:t>
            </a:r>
            <a:r>
              <a:rPr lang="en-US" altLang="zh-CN" sz="2800" i="1" dirty="0"/>
              <a:t>R</a:t>
            </a:r>
            <a:r>
              <a:rPr lang="en-US" altLang="zh-CN" sz="2800" dirty="0"/>
              <a:t>.</a:t>
            </a:r>
            <a:endParaRPr lang="en-US" altLang="zh-CN" sz="2800" dirty="0"/>
          </a:p>
          <a:p>
            <a:pPr lvl="1" algn="r" eaLnBrk="1" hangingPunct="1">
              <a:lnSpc>
                <a:spcPct val="90000"/>
              </a:lnSpc>
            </a:pPr>
            <a:r>
              <a:rPr lang="en-US" altLang="zh-CN" sz="2400" dirty="0"/>
              <a:t>Q. E. D.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In fact, we need only consider paths of length </a:t>
            </a:r>
            <a:r>
              <a:rPr lang="en-US" altLang="zh-CN" sz="2400" i="1" dirty="0"/>
              <a:t>n</a:t>
            </a:r>
            <a:r>
              <a:rPr lang="en-US" altLang="zh-CN" sz="2400" dirty="0"/>
              <a:t> or less.</a:t>
            </a:r>
            <a:endParaRPr lang="en-US" altLang="zh-CN" sz="24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891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891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891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</a:t>
            </a:r>
            <a:endParaRPr lang="en-US" altLang="zh-CN" dirty="0"/>
          </a:p>
        </p:txBody>
      </p:sp>
      <p:sp>
        <p:nvSpPr>
          <p:cNvPr id="3891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A</a:t>
            </a:r>
            <a:r>
              <a:rPr lang="en-US" altLang="zh-CN" dirty="0"/>
              <a:t>={1, 2, 3, 4}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R</a:t>
            </a:r>
            <a:r>
              <a:rPr lang="en-US" altLang="zh-CN" dirty="0"/>
              <a:t>={(1, 2), (2, 3), (3, 4), (2, 1)}</a:t>
            </a:r>
            <a:endParaRPr lang="en-US" altLang="zh-CN" dirty="0"/>
          </a:p>
          <a:p>
            <a:pPr eaLnBrk="1" hangingPunct="1"/>
            <a:r>
              <a:rPr lang="en-US" altLang="zh-CN" dirty="0"/>
              <a:t>Find the transitive closure of </a:t>
            </a:r>
            <a:r>
              <a:rPr lang="en-US" altLang="zh-CN" i="1" dirty="0"/>
              <a:t>R</a:t>
            </a:r>
            <a:r>
              <a:rPr lang="en-US" altLang="zh-CN" dirty="0"/>
              <a:t>.</a:t>
            </a:r>
            <a:endParaRPr lang="en-US" altLang="zh-CN" dirty="0"/>
          </a:p>
        </p:txBody>
      </p:sp>
      <p:sp>
        <p:nvSpPr>
          <p:cNvPr id="38918" name="Oval 4"/>
          <p:cNvSpPr/>
          <p:nvPr/>
        </p:nvSpPr>
        <p:spPr>
          <a:xfrm>
            <a:off x="2716213" y="4292600"/>
            <a:ext cx="287337" cy="2889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  <a:buFontTx/>
            </a:pPr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38919" name="Oval 5"/>
          <p:cNvSpPr/>
          <p:nvPr/>
        </p:nvSpPr>
        <p:spPr>
          <a:xfrm>
            <a:off x="2700338" y="6365875"/>
            <a:ext cx="287337" cy="2889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  <a:buFontTx/>
            </a:pPr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38920" name="Oval 6"/>
          <p:cNvSpPr/>
          <p:nvPr/>
        </p:nvSpPr>
        <p:spPr>
          <a:xfrm>
            <a:off x="3851275" y="5243513"/>
            <a:ext cx="287338" cy="2889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  <a:buFontTx/>
            </a:pPr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38921" name="Oval 7"/>
          <p:cNvSpPr/>
          <p:nvPr/>
        </p:nvSpPr>
        <p:spPr>
          <a:xfrm>
            <a:off x="1577975" y="5286375"/>
            <a:ext cx="287338" cy="2889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  <a:buFontTx/>
            </a:pPr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38922" name="Line 8"/>
          <p:cNvSpPr/>
          <p:nvPr/>
        </p:nvSpPr>
        <p:spPr>
          <a:xfrm flipH="1">
            <a:off x="2974975" y="5516563"/>
            <a:ext cx="1008063" cy="936625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38923" name="Arc 9"/>
          <p:cNvSpPr/>
          <p:nvPr/>
        </p:nvSpPr>
        <p:spPr>
          <a:xfrm rot="2926926" flipV="1">
            <a:off x="2119313" y="4225925"/>
            <a:ext cx="144462" cy="12874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pathLst>
              <a:path w="21600" h="37867" fill="none">
                <a:moveTo>
                  <a:pt x="9740" y="37866"/>
                </a:moveTo>
                <a:cubicBezTo>
                  <a:pt x="3660" y="33873"/>
                  <a:pt x="0" y="27087"/>
                  <a:pt x="0" y="19814"/>
                </a:cubicBezTo>
                <a:cubicBezTo>
                  <a:pt x="-1" y="11209"/>
                  <a:pt x="5107" y="3425"/>
                  <a:pt x="13000" y="-1"/>
                </a:cubicBezTo>
              </a:path>
              <a:path w="21600" h="37867" stroke="0">
                <a:moveTo>
                  <a:pt x="9740" y="37866"/>
                </a:moveTo>
                <a:cubicBezTo>
                  <a:pt x="3660" y="33873"/>
                  <a:pt x="0" y="27087"/>
                  <a:pt x="0" y="19814"/>
                </a:cubicBezTo>
                <a:cubicBezTo>
                  <a:pt x="-1" y="11209"/>
                  <a:pt x="5107" y="3425"/>
                  <a:pt x="13000" y="-1"/>
                </a:cubicBezTo>
                <a:lnTo>
                  <a:pt x="21600" y="19814"/>
                </a:lnTo>
                <a:lnTo>
                  <a:pt x="9740" y="37866"/>
                </a:lnTo>
                <a:close/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8924" name="Arc 10"/>
          <p:cNvSpPr/>
          <p:nvPr/>
        </p:nvSpPr>
        <p:spPr>
          <a:xfrm rot="-7824291" flipV="1">
            <a:off x="2152650" y="4365625"/>
            <a:ext cx="360363" cy="130968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pathLst>
              <a:path w="21600" h="37867" fill="none">
                <a:moveTo>
                  <a:pt x="9740" y="37866"/>
                </a:moveTo>
                <a:cubicBezTo>
                  <a:pt x="3660" y="33873"/>
                  <a:pt x="0" y="27087"/>
                  <a:pt x="0" y="19814"/>
                </a:cubicBezTo>
                <a:cubicBezTo>
                  <a:pt x="-1" y="11209"/>
                  <a:pt x="5107" y="3425"/>
                  <a:pt x="13000" y="-1"/>
                </a:cubicBezTo>
              </a:path>
              <a:path w="21600" h="37867" stroke="0">
                <a:moveTo>
                  <a:pt x="9740" y="37866"/>
                </a:moveTo>
                <a:cubicBezTo>
                  <a:pt x="3660" y="33873"/>
                  <a:pt x="0" y="27087"/>
                  <a:pt x="0" y="19814"/>
                </a:cubicBezTo>
                <a:cubicBezTo>
                  <a:pt x="-1" y="11209"/>
                  <a:pt x="5107" y="3425"/>
                  <a:pt x="13000" y="-1"/>
                </a:cubicBezTo>
                <a:lnTo>
                  <a:pt x="21600" y="19814"/>
                </a:lnTo>
                <a:lnTo>
                  <a:pt x="9740" y="37866"/>
                </a:lnTo>
                <a:close/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8925" name="Arc 11"/>
          <p:cNvSpPr/>
          <p:nvPr/>
        </p:nvSpPr>
        <p:spPr>
          <a:xfrm rot="1498813" flipH="1" flipV="1">
            <a:off x="2887663" y="4686300"/>
            <a:ext cx="1238250" cy="3270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pathLst>
              <a:path w="30275" h="21600" fill="none">
                <a:moveTo>
                  <a:pt x="30275" y="19755"/>
                </a:moveTo>
                <a:cubicBezTo>
                  <a:pt x="27523" y="20971"/>
                  <a:pt x="24549" y="21599"/>
                  <a:pt x="21541" y="21600"/>
                </a:cubicBezTo>
                <a:cubicBezTo>
                  <a:pt x="10231" y="21600"/>
                  <a:pt x="837" y="12876"/>
                  <a:pt x="0" y="1598"/>
                </a:cubicBezTo>
              </a:path>
              <a:path w="30275" h="21600" stroke="0">
                <a:moveTo>
                  <a:pt x="30275" y="19755"/>
                </a:moveTo>
                <a:cubicBezTo>
                  <a:pt x="27523" y="20971"/>
                  <a:pt x="24549" y="21599"/>
                  <a:pt x="21541" y="21600"/>
                </a:cubicBezTo>
                <a:cubicBezTo>
                  <a:pt x="10231" y="21600"/>
                  <a:pt x="837" y="12876"/>
                  <a:pt x="0" y="1598"/>
                </a:cubicBezTo>
                <a:lnTo>
                  <a:pt x="21541" y="0"/>
                </a:lnTo>
                <a:lnTo>
                  <a:pt x="30275" y="19755"/>
                </a:lnTo>
                <a:close/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38926" name="Text Box 12"/>
          <p:cNvSpPr txBox="1"/>
          <p:nvPr/>
        </p:nvSpPr>
        <p:spPr>
          <a:xfrm>
            <a:off x="2714625" y="4264025"/>
            <a:ext cx="295275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600" dirty="0">
                <a:solidFill>
                  <a:schemeClr val="hlink"/>
                </a:solidFill>
                <a:latin typeface="Tahoma" panose="020B0604030504040204" pitchFamily="34" charset="0"/>
              </a:rPr>
              <a:t>2</a:t>
            </a:r>
            <a:endParaRPr lang="en-US" altLang="zh-CN" sz="1600" dirty="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38927" name="Text Box 13"/>
          <p:cNvSpPr txBox="1"/>
          <p:nvPr/>
        </p:nvSpPr>
        <p:spPr>
          <a:xfrm>
            <a:off x="2686050" y="6351588"/>
            <a:ext cx="295275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600" dirty="0">
                <a:solidFill>
                  <a:schemeClr val="hlink"/>
                </a:solidFill>
                <a:latin typeface="Tahoma" panose="020B0604030504040204" pitchFamily="34" charset="0"/>
              </a:rPr>
              <a:t>4</a:t>
            </a:r>
            <a:endParaRPr lang="en-US" altLang="zh-CN" sz="1600" dirty="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38928" name="Text Box 14"/>
          <p:cNvSpPr txBox="1"/>
          <p:nvPr/>
        </p:nvSpPr>
        <p:spPr>
          <a:xfrm>
            <a:off x="3851275" y="5229225"/>
            <a:ext cx="295275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600" dirty="0">
                <a:solidFill>
                  <a:schemeClr val="hlink"/>
                </a:solidFill>
                <a:latin typeface="Tahoma" panose="020B0604030504040204" pitchFamily="34" charset="0"/>
              </a:rPr>
              <a:t>3</a:t>
            </a:r>
            <a:endParaRPr lang="en-US" altLang="zh-CN" sz="1600" dirty="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38929" name="Text Box 15"/>
          <p:cNvSpPr txBox="1"/>
          <p:nvPr/>
        </p:nvSpPr>
        <p:spPr>
          <a:xfrm>
            <a:off x="1563688" y="5272088"/>
            <a:ext cx="295275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600" dirty="0">
                <a:solidFill>
                  <a:schemeClr val="hlink"/>
                </a:solidFill>
                <a:latin typeface="Tahoma" panose="020B0604030504040204" pitchFamily="34" charset="0"/>
              </a:rPr>
              <a:t>1</a:t>
            </a:r>
            <a:endParaRPr lang="en-US" altLang="zh-CN" sz="1600" dirty="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38930" name="Object 16"/>
          <p:cNvGraphicFramePr>
            <a:graphicFrameLocks noChangeAspect="1"/>
          </p:cNvGraphicFramePr>
          <p:nvPr/>
        </p:nvGraphicFramePr>
        <p:xfrm>
          <a:off x="5003800" y="4365625"/>
          <a:ext cx="2881313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" imgW="1282700" imgH="914400" progId="Equation.DSMT4">
                  <p:embed/>
                </p:oleObj>
              </mc:Choice>
              <mc:Fallback>
                <p:oleObj name="" r:id="rId1" imgW="1282700" imgH="9144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03800" y="4365625"/>
                        <a:ext cx="2881313" cy="205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9938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9939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3994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</a:t>
            </a:r>
            <a:endParaRPr lang="en-US" altLang="zh-CN" dirty="0"/>
          </a:p>
        </p:txBody>
      </p:sp>
      <p:graphicFrame>
        <p:nvGraphicFramePr>
          <p:cNvPr id="3994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2013585" y="1339215"/>
          <a:ext cx="5273675" cy="4916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2997200" imgH="2794000" progId="Equation.DSMT4">
                  <p:embed/>
                </p:oleObj>
              </mc:Choice>
              <mc:Fallback>
                <p:oleObj name="" r:id="rId1" imgW="2997200" imgH="27940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13585" y="1339215"/>
                        <a:ext cx="5273675" cy="491680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灯片编号占位符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0962" name="日期占位符 5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0963" name="页脚占位符 6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0964" name="Rectangle 2"/>
          <p:cNvSpPr>
            <a:spLocks noGrp="1"/>
          </p:cNvSpPr>
          <p:nvPr>
            <p:ph type="title"/>
          </p:nvPr>
        </p:nvSpPr>
        <p:spPr>
          <a:xfrm>
            <a:off x="827723" y="116523"/>
            <a:ext cx="7793037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Theorem</a:t>
            </a:r>
            <a:endParaRPr lang="en-US" altLang="zh-CN" dirty="0"/>
          </a:p>
        </p:txBody>
      </p:sp>
      <p:sp>
        <p:nvSpPr>
          <p:cNvPr id="40965" name="Rectangle 3"/>
          <p:cNvSpPr>
            <a:spLocks noGrp="1"/>
          </p:cNvSpPr>
          <p:nvPr>
            <p:ph type="body" sz="half" idx="1"/>
          </p:nvPr>
        </p:nvSpPr>
        <p:spPr>
          <a:xfrm>
            <a:off x="899795" y="1340485"/>
            <a:ext cx="7783195" cy="480504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/>
              <a:t>Let </a:t>
            </a:r>
            <a:r>
              <a:rPr lang="en-US" altLang="zh-CN" sz="2800" i="1" dirty="0"/>
              <a:t>A</a:t>
            </a:r>
            <a:r>
              <a:rPr lang="en-US" altLang="zh-CN" sz="2800" dirty="0"/>
              <a:t> be a set with |</a:t>
            </a:r>
            <a:r>
              <a:rPr lang="en-US" altLang="zh-CN" sz="2800" i="1" dirty="0"/>
              <a:t>A</a:t>
            </a:r>
            <a:r>
              <a:rPr lang="en-US" altLang="zh-CN" sz="2800" dirty="0"/>
              <a:t>|=</a:t>
            </a:r>
            <a:r>
              <a:rPr lang="en-US" altLang="zh-CN" sz="2800" i="1" dirty="0"/>
              <a:t>n</a:t>
            </a:r>
            <a:r>
              <a:rPr lang="en-US" altLang="zh-CN" sz="2800" dirty="0"/>
              <a:t>, and let </a:t>
            </a:r>
            <a:r>
              <a:rPr lang="en-US" altLang="zh-CN" sz="2800" i="1" dirty="0"/>
              <a:t>R</a:t>
            </a:r>
            <a:r>
              <a:rPr lang="en-US" altLang="zh-CN" sz="2800" dirty="0"/>
              <a:t> be a relation on </a:t>
            </a:r>
            <a:r>
              <a:rPr lang="en-US" altLang="zh-CN" sz="2800" i="1" dirty="0"/>
              <a:t>A</a:t>
            </a:r>
            <a:r>
              <a:rPr lang="en-US" altLang="zh-CN" sz="2800" dirty="0"/>
              <a:t>. Then</a:t>
            </a:r>
            <a:endParaRPr lang="en-US" altLang="zh-CN" sz="2800" dirty="0"/>
          </a:p>
        </p:txBody>
      </p:sp>
      <p:graphicFrame>
        <p:nvGraphicFramePr>
          <p:cNvPr id="4096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339658" y="2708593"/>
          <a:ext cx="4418012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1854200" imgH="431800" progId="Equation.DSMT4">
                  <p:embed/>
                </p:oleObj>
              </mc:Choice>
              <mc:Fallback>
                <p:oleObj name="" r:id="rId1" imgW="1854200" imgH="4318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39658" y="2708593"/>
                        <a:ext cx="4418012" cy="10287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灯片编号占位符 4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1986" name="日期占位符 5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1987" name="页脚占位符 6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1988" name="Rectangle 2"/>
          <p:cNvSpPr>
            <a:spLocks noGrp="1"/>
          </p:cNvSpPr>
          <p:nvPr>
            <p:ph type="title"/>
          </p:nvPr>
        </p:nvSpPr>
        <p:spPr>
          <a:xfrm>
            <a:off x="1027113" y="44133"/>
            <a:ext cx="7793037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Proof</a:t>
            </a:r>
            <a:endParaRPr lang="en-US" altLang="zh-CN" dirty="0"/>
          </a:p>
        </p:txBody>
      </p:sp>
      <p:sp>
        <p:nvSpPr>
          <p:cNvPr id="41989" name="Rectangle 3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7637462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CN" sz="2800" dirty="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CN" sz="2800" dirty="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endParaRPr lang="en-US" altLang="zh-CN" sz="2800" dirty="0"/>
          </a:p>
          <a:p>
            <a:pPr eaLnBrk="1" hangingPunct="1"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800" dirty="0"/>
              <a:t>The equality will hold, if, for </a:t>
            </a:r>
            <a:r>
              <a:rPr lang="en-US" altLang="zh-CN" sz="2800" i="1" dirty="0"/>
              <a:t>k</a:t>
            </a:r>
            <a:r>
              <a:rPr lang="zh-CN" altLang="en-US" sz="2800" dirty="0">
                <a:sym typeface="Symbol" panose="05050102010706020507" pitchFamily="18" charset="2"/>
              </a:rPr>
              <a:t></a:t>
            </a:r>
            <a:r>
              <a:rPr lang="en-US" altLang="zh-CN" sz="2800" i="1" dirty="0">
                <a:sym typeface="Symbol" panose="05050102010706020507" pitchFamily="18" charset="2"/>
              </a:rPr>
              <a:t>n</a:t>
            </a:r>
            <a:r>
              <a:rPr lang="en-US" altLang="zh-CN" sz="2800" dirty="0">
                <a:sym typeface="Symbol" panose="05050102010706020507" pitchFamily="18" charset="2"/>
              </a:rPr>
              <a:t>&lt;</a:t>
            </a:r>
            <a:r>
              <a:rPr lang="en-US" altLang="zh-CN" sz="2800" i="1" dirty="0">
                <a:sym typeface="Symbol" panose="05050102010706020507" pitchFamily="18" charset="2"/>
              </a:rPr>
              <a:t>m,</a:t>
            </a:r>
            <a:r>
              <a:rPr lang="en-US" altLang="zh-CN" sz="2800" dirty="0"/>
              <a:t> we have</a:t>
            </a:r>
            <a:endParaRPr lang="en-US" altLang="zh-CN" sz="2800" i="1" dirty="0"/>
          </a:p>
          <a:p>
            <a:pPr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</a:pPr>
            <a:r>
              <a:rPr lang="en-US" altLang="zh-CN" sz="2400" i="1" dirty="0"/>
              <a:t>R</a:t>
            </a:r>
            <a:r>
              <a:rPr lang="en-US" altLang="zh-CN" sz="2400" i="1" baseline="30000" dirty="0"/>
              <a:t>m </a:t>
            </a:r>
            <a:r>
              <a:rPr lang="zh-CN" altLang="en-US" sz="2400" dirty="0">
                <a:sym typeface="Symbol" panose="05050102010706020507" pitchFamily="18" charset="2"/>
              </a:rPr>
              <a:t> </a:t>
            </a:r>
            <a:r>
              <a:rPr lang="en-US" altLang="zh-CN" sz="2400" i="1" dirty="0"/>
              <a:t>R</a:t>
            </a:r>
            <a:r>
              <a:rPr lang="en-US" altLang="zh-CN" sz="2400" i="1" baseline="30000" dirty="0"/>
              <a:t>k</a:t>
            </a:r>
            <a:endParaRPr lang="en-US" altLang="zh-CN" sz="2400" dirty="0"/>
          </a:p>
          <a:p>
            <a:pPr lvl="1" eaLnBrk="1" hangingPunct="1">
              <a:buClr>
                <a:schemeClr val="hlink"/>
              </a:buClr>
              <a:buSzPct val="55000"/>
              <a:buFont typeface="Wingdings" panose="05000000000000000000" pitchFamily="2" charset="2"/>
            </a:pP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) </a:t>
            </a:r>
            <a:r>
              <a:rPr lang="zh-CN" altLang="en-US" sz="2400" dirty="0">
                <a:sym typeface="Symbol" panose="05050102010706020507" pitchFamily="18" charset="2"/>
              </a:rPr>
              <a:t></a:t>
            </a:r>
            <a:r>
              <a:rPr lang="en-US" altLang="zh-CN" sz="2400" dirty="0"/>
              <a:t> </a:t>
            </a:r>
            <a:r>
              <a:rPr lang="en-US" altLang="zh-CN" sz="2400" i="1" dirty="0"/>
              <a:t>R</a:t>
            </a:r>
            <a:r>
              <a:rPr lang="en-US" altLang="zh-CN" sz="2400" i="1" baseline="30000" dirty="0"/>
              <a:t>m </a:t>
            </a:r>
            <a:r>
              <a:rPr lang="en-US" altLang="zh-CN" sz="2400" dirty="0">
                <a:latin typeface="Euclid" panose="02020503060505020303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baseline="30000" dirty="0"/>
              <a:t> 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) </a:t>
            </a:r>
            <a:r>
              <a:rPr lang="zh-CN" altLang="en-US" sz="2400" dirty="0">
                <a:sym typeface="Symbol" panose="05050102010706020507" pitchFamily="18" charset="2"/>
              </a:rPr>
              <a:t></a:t>
            </a:r>
            <a:r>
              <a:rPr lang="en-US" altLang="zh-CN" sz="2400" dirty="0"/>
              <a:t> </a:t>
            </a:r>
            <a:r>
              <a:rPr lang="en-US" altLang="zh-CN" sz="2400" i="1" dirty="0"/>
              <a:t>R</a:t>
            </a:r>
            <a:r>
              <a:rPr lang="en-US" altLang="zh-CN" sz="2400" i="1" baseline="30000" dirty="0"/>
              <a:t>k</a:t>
            </a:r>
            <a:endParaRPr lang="en-US" altLang="zh-CN" sz="2400" i="1" baseline="30000" dirty="0"/>
          </a:p>
        </p:txBody>
      </p:sp>
      <p:graphicFrame>
        <p:nvGraphicFramePr>
          <p:cNvPr id="4199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268220" y="1340485"/>
          <a:ext cx="4349750" cy="2071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1866900" imgH="889000" progId="Equation.DSMT4">
                  <p:embed/>
                </p:oleObj>
              </mc:Choice>
              <mc:Fallback>
                <p:oleObj name="" r:id="rId1" imgW="1866900" imgH="8890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268220" y="1340485"/>
                        <a:ext cx="4349750" cy="207137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3010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3011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301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Proof</a:t>
            </a:r>
            <a:endParaRPr lang="en-US" altLang="zh-CN" dirty="0"/>
          </a:p>
        </p:txBody>
      </p:sp>
      <p:sp>
        <p:nvSpPr>
          <p:cNvPr id="4301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r>
              <a:rPr lang="en-US" altLang="zh-CN" i="1" dirty="0"/>
              <a:t>a</a:t>
            </a:r>
            <a:r>
              <a:rPr lang="en-US" altLang="zh-CN" dirty="0"/>
              <a:t> and </a:t>
            </a:r>
            <a:r>
              <a:rPr lang="en-US" altLang="zh-CN" i="1" dirty="0"/>
              <a:t>b</a:t>
            </a:r>
            <a:r>
              <a:rPr lang="en-US" altLang="zh-CN" dirty="0"/>
              <a:t> be </a:t>
            </a:r>
            <a:r>
              <a:rPr lang="en-US" altLang="zh-CN" i="1" dirty="0"/>
              <a:t>A</a:t>
            </a:r>
            <a:r>
              <a:rPr lang="en-US" altLang="zh-CN" dirty="0"/>
              <a:t> and suppose that 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m</a:t>
            </a:r>
            <a:r>
              <a:rPr lang="en-US" altLang="zh-CN" baseline="-25000" dirty="0"/>
              <a:t>-1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 is a path of length </a:t>
            </a:r>
            <a:r>
              <a:rPr lang="en-US" altLang="zh-CN" i="1" dirty="0"/>
              <a:t>m</a:t>
            </a:r>
            <a:r>
              <a:rPr lang="en-US" altLang="zh-CN" dirty="0"/>
              <a:t> from </a:t>
            </a:r>
            <a:r>
              <a:rPr lang="en-US" altLang="zh-CN" i="1" dirty="0"/>
              <a:t>a</a:t>
            </a:r>
            <a:r>
              <a:rPr lang="en-US" altLang="zh-CN" dirty="0"/>
              <a:t> to </a:t>
            </a:r>
            <a:r>
              <a:rPr lang="en-US" altLang="zh-CN" i="1" dirty="0"/>
              <a:t>b</a:t>
            </a:r>
            <a:r>
              <a:rPr lang="en-US" altLang="zh-CN" dirty="0"/>
              <a:t> in 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) </a:t>
            </a:r>
            <a:r>
              <a:rPr lang="zh-CN" altLang="en-US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endParaRPr lang="en-US" altLang="zh-CN" i="1" dirty="0"/>
          </a:p>
          <a:p>
            <a:pPr lvl="1" eaLnBrk="1" hangingPunct="1"/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) </a:t>
            </a:r>
            <a:r>
              <a:rPr lang="zh-CN" altLang="en-US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endParaRPr lang="en-US" altLang="zh-CN" i="1" dirty="0"/>
          </a:p>
          <a:p>
            <a:pPr lvl="1" eaLnBrk="1" hangingPunct="1"/>
            <a:r>
              <a:rPr lang="en-US" altLang="zh-CN" dirty="0"/>
              <a:t>…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m</a:t>
            </a:r>
            <a:r>
              <a:rPr lang="en-US" altLang="zh-CN" baseline="-25000" dirty="0"/>
              <a:t>-1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) </a:t>
            </a:r>
            <a:r>
              <a:rPr lang="zh-CN" altLang="en-US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endParaRPr lang="en-US" altLang="zh-CN" i="1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403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403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403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Proof</a:t>
            </a:r>
            <a:endParaRPr lang="en-US" altLang="zh-CN" dirty="0"/>
          </a:p>
        </p:txBody>
      </p:sp>
      <p:sp>
        <p:nvSpPr>
          <p:cNvPr id="4403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There are </a:t>
            </a:r>
            <a:r>
              <a:rPr lang="en-US" altLang="zh-CN" sz="2400" i="1" dirty="0"/>
              <a:t>m</a:t>
            </a:r>
            <a:r>
              <a:rPr lang="en-US" altLang="zh-CN" sz="2400" dirty="0"/>
              <a:t>+1 elements in the path, but we have only </a:t>
            </a:r>
            <a:r>
              <a:rPr lang="en-US" altLang="zh-CN" sz="2400" i="1" dirty="0"/>
              <a:t>n</a:t>
            </a:r>
            <a:r>
              <a:rPr lang="en-US" altLang="zh-CN" sz="2400" dirty="0"/>
              <a:t> distinct elements in </a:t>
            </a:r>
            <a:r>
              <a:rPr lang="en-US" altLang="zh-CN" sz="2400" i="1" dirty="0"/>
              <a:t>A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dirty="0"/>
              <a:t>So, there must be some same vertex in the path, say </a:t>
            </a:r>
            <a:r>
              <a:rPr lang="en-US" altLang="zh-CN" sz="2000" i="1" dirty="0"/>
              <a:t>x</a:t>
            </a:r>
            <a:r>
              <a:rPr lang="en-US" altLang="zh-CN" sz="2000" i="1" baseline="-25000" dirty="0"/>
              <a:t>i </a:t>
            </a:r>
            <a:r>
              <a:rPr lang="en-US" altLang="zh-CN" sz="2000" i="1" dirty="0"/>
              <a:t>= x</a:t>
            </a:r>
            <a:r>
              <a:rPr lang="en-US" altLang="zh-CN" sz="2000" i="1" baseline="-25000" dirty="0"/>
              <a:t>j </a:t>
            </a:r>
            <a:r>
              <a:rPr lang="en-US" altLang="zh-CN" sz="2000" i="1" dirty="0"/>
              <a:t>= c, i&lt;j</a:t>
            </a:r>
            <a:endParaRPr lang="en-US" altLang="zh-CN" sz="2000" i="1" dirty="0"/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/>
              <a:t>(</a:t>
            </a:r>
            <a:r>
              <a:rPr lang="en-US" altLang="zh-CN" sz="1800" i="1" dirty="0"/>
              <a:t>a</a:t>
            </a:r>
            <a:r>
              <a:rPr lang="en-US" altLang="zh-CN" sz="1800" dirty="0"/>
              <a:t>, </a:t>
            </a:r>
            <a:r>
              <a:rPr lang="en-US" altLang="zh-CN" sz="1800" i="1" dirty="0"/>
              <a:t>x</a:t>
            </a:r>
            <a:r>
              <a:rPr lang="en-US" altLang="zh-CN" sz="1800" baseline="-25000" dirty="0"/>
              <a:t>1</a:t>
            </a:r>
            <a:r>
              <a:rPr lang="en-US" altLang="zh-CN" sz="1800" dirty="0"/>
              <a:t>) </a:t>
            </a:r>
            <a:r>
              <a:rPr lang="zh-CN" altLang="en-US" sz="1800" dirty="0">
                <a:sym typeface="Symbol" panose="05050102010706020507" pitchFamily="18" charset="2"/>
              </a:rPr>
              <a:t></a:t>
            </a:r>
            <a:r>
              <a:rPr lang="en-US" altLang="zh-CN" sz="1800" i="1" dirty="0"/>
              <a:t>R</a:t>
            </a:r>
            <a:endParaRPr lang="en-US" altLang="zh-CN" sz="1800" i="1" dirty="0"/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/>
              <a:t>(</a:t>
            </a:r>
            <a:r>
              <a:rPr lang="en-US" altLang="zh-CN" sz="1800" i="1" dirty="0"/>
              <a:t>x</a:t>
            </a:r>
            <a:r>
              <a:rPr lang="en-US" altLang="zh-CN" sz="1800" baseline="-25000" dirty="0"/>
              <a:t>1</a:t>
            </a:r>
            <a:r>
              <a:rPr lang="en-US" altLang="zh-CN" sz="1800" dirty="0"/>
              <a:t>, </a:t>
            </a:r>
            <a:r>
              <a:rPr lang="en-US" altLang="zh-CN" sz="1800" i="1" dirty="0"/>
              <a:t>x</a:t>
            </a:r>
            <a:r>
              <a:rPr lang="en-US" altLang="zh-CN" sz="1800" baseline="-25000" dirty="0"/>
              <a:t>2</a:t>
            </a:r>
            <a:r>
              <a:rPr lang="en-US" altLang="zh-CN" sz="1800" dirty="0"/>
              <a:t>) </a:t>
            </a:r>
            <a:r>
              <a:rPr lang="zh-CN" altLang="en-US" sz="1800" dirty="0">
                <a:sym typeface="Symbol" panose="05050102010706020507" pitchFamily="18" charset="2"/>
              </a:rPr>
              <a:t></a:t>
            </a:r>
            <a:r>
              <a:rPr lang="en-US" altLang="zh-CN" sz="1800" i="1" dirty="0"/>
              <a:t>R</a:t>
            </a:r>
            <a:endParaRPr lang="en-US" altLang="zh-CN" sz="1800" i="1" dirty="0"/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/>
              <a:t>…</a:t>
            </a:r>
            <a:endParaRPr lang="en-US" altLang="zh-CN" sz="1800" dirty="0"/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/>
              <a:t>(</a:t>
            </a:r>
            <a:r>
              <a:rPr lang="en-US" altLang="zh-CN" sz="1800" i="1" dirty="0"/>
              <a:t>x</a:t>
            </a:r>
            <a:r>
              <a:rPr lang="en-US" altLang="zh-CN" sz="1800" i="1" baseline="-25000" dirty="0"/>
              <a:t>i</a:t>
            </a:r>
            <a:r>
              <a:rPr lang="en-US" altLang="zh-CN" sz="1800" baseline="-25000" dirty="0"/>
              <a:t>-1</a:t>
            </a:r>
            <a:r>
              <a:rPr lang="en-US" altLang="zh-CN" sz="1800" dirty="0"/>
              <a:t>, </a:t>
            </a:r>
            <a:r>
              <a:rPr lang="en-US" altLang="zh-CN" sz="1800" i="1" dirty="0"/>
              <a:t>x</a:t>
            </a:r>
            <a:r>
              <a:rPr lang="en-US" altLang="zh-CN" sz="1800" i="1" baseline="-25000" dirty="0"/>
              <a:t>i</a:t>
            </a:r>
            <a:r>
              <a:rPr lang="en-US" altLang="zh-CN" sz="1800" dirty="0"/>
              <a:t>) </a:t>
            </a:r>
            <a:r>
              <a:rPr lang="zh-CN" altLang="en-US" sz="1800" dirty="0">
                <a:sym typeface="Symbol" panose="05050102010706020507" pitchFamily="18" charset="2"/>
              </a:rPr>
              <a:t></a:t>
            </a:r>
            <a:r>
              <a:rPr lang="en-US" altLang="zh-CN" sz="1800" i="1" dirty="0"/>
              <a:t>R</a:t>
            </a:r>
            <a:endParaRPr lang="en-US" altLang="zh-CN" sz="1800" i="1" dirty="0"/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>
                <a:solidFill>
                  <a:schemeClr val="hlink"/>
                </a:solidFill>
              </a:rPr>
              <a:t>(</a:t>
            </a:r>
            <a:r>
              <a:rPr lang="en-US" altLang="zh-CN" sz="1800" i="1" dirty="0">
                <a:solidFill>
                  <a:schemeClr val="hlink"/>
                </a:solidFill>
              </a:rPr>
              <a:t>x</a:t>
            </a:r>
            <a:r>
              <a:rPr lang="en-US" altLang="zh-CN" sz="1800" i="1" baseline="-25000" dirty="0">
                <a:solidFill>
                  <a:schemeClr val="hlink"/>
                </a:solidFill>
              </a:rPr>
              <a:t>i</a:t>
            </a:r>
            <a:r>
              <a:rPr lang="en-US" altLang="zh-CN" sz="1800" dirty="0">
                <a:solidFill>
                  <a:schemeClr val="hlink"/>
                </a:solidFill>
              </a:rPr>
              <a:t>, </a:t>
            </a:r>
            <a:r>
              <a:rPr lang="en-US" altLang="zh-CN" sz="1800" i="1" dirty="0">
                <a:solidFill>
                  <a:schemeClr val="hlink"/>
                </a:solidFill>
              </a:rPr>
              <a:t>x</a:t>
            </a:r>
            <a:r>
              <a:rPr lang="en-US" altLang="zh-CN" sz="1800" i="1" baseline="-25000" dirty="0">
                <a:solidFill>
                  <a:schemeClr val="hlink"/>
                </a:solidFill>
              </a:rPr>
              <a:t>i+</a:t>
            </a:r>
            <a:r>
              <a:rPr lang="en-US" altLang="zh-CN" sz="1800" baseline="-25000" dirty="0">
                <a:solidFill>
                  <a:schemeClr val="hlink"/>
                </a:solidFill>
              </a:rPr>
              <a:t>!</a:t>
            </a:r>
            <a:r>
              <a:rPr lang="en-US" altLang="zh-CN" sz="1800" dirty="0">
                <a:solidFill>
                  <a:schemeClr val="hlink"/>
                </a:solidFill>
              </a:rPr>
              <a:t>) </a:t>
            </a:r>
            <a:r>
              <a:rPr lang="zh-CN" altLang="en-US" sz="1800" dirty="0">
                <a:sym typeface="Symbol" panose="05050102010706020507" pitchFamily="18" charset="2"/>
              </a:rPr>
              <a:t></a:t>
            </a:r>
            <a:r>
              <a:rPr lang="en-US" altLang="zh-CN" sz="1800" i="1" dirty="0"/>
              <a:t>R</a:t>
            </a:r>
            <a:endParaRPr lang="en-US" altLang="zh-CN" sz="1800" i="1" dirty="0"/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>
                <a:solidFill>
                  <a:schemeClr val="hlink"/>
                </a:solidFill>
              </a:rPr>
              <a:t>…</a:t>
            </a:r>
            <a:endParaRPr lang="en-US" altLang="zh-CN" sz="1800" dirty="0">
              <a:solidFill>
                <a:schemeClr val="hlink"/>
              </a:solidFill>
            </a:endParaRPr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>
                <a:solidFill>
                  <a:schemeClr val="hlink"/>
                </a:solidFill>
              </a:rPr>
              <a:t>(</a:t>
            </a:r>
            <a:r>
              <a:rPr lang="en-US" altLang="zh-CN" sz="1800" i="1" dirty="0">
                <a:solidFill>
                  <a:schemeClr val="hlink"/>
                </a:solidFill>
              </a:rPr>
              <a:t>x</a:t>
            </a:r>
            <a:r>
              <a:rPr lang="en-US" altLang="zh-CN" sz="1800" i="1" baseline="-25000" dirty="0">
                <a:solidFill>
                  <a:schemeClr val="hlink"/>
                </a:solidFill>
              </a:rPr>
              <a:t>j-</a:t>
            </a:r>
            <a:r>
              <a:rPr lang="en-US" altLang="zh-CN" sz="1800" baseline="-25000" dirty="0">
                <a:solidFill>
                  <a:schemeClr val="hlink"/>
                </a:solidFill>
              </a:rPr>
              <a:t>1</a:t>
            </a:r>
            <a:r>
              <a:rPr lang="en-US" altLang="zh-CN" sz="1800" dirty="0">
                <a:solidFill>
                  <a:schemeClr val="hlink"/>
                </a:solidFill>
              </a:rPr>
              <a:t>, </a:t>
            </a:r>
            <a:r>
              <a:rPr lang="en-US" altLang="zh-CN" sz="1800" i="1" dirty="0">
                <a:solidFill>
                  <a:schemeClr val="hlink"/>
                </a:solidFill>
              </a:rPr>
              <a:t>x</a:t>
            </a:r>
            <a:r>
              <a:rPr lang="en-US" altLang="zh-CN" sz="1800" i="1" baseline="-25000" dirty="0">
                <a:solidFill>
                  <a:schemeClr val="hlink"/>
                </a:solidFill>
              </a:rPr>
              <a:t>j</a:t>
            </a:r>
            <a:r>
              <a:rPr lang="en-US" altLang="zh-CN" sz="1800" dirty="0">
                <a:solidFill>
                  <a:schemeClr val="hlink"/>
                </a:solidFill>
              </a:rPr>
              <a:t>) </a:t>
            </a:r>
            <a:r>
              <a:rPr lang="zh-CN" altLang="en-US" sz="1800" dirty="0">
                <a:sym typeface="Symbol" panose="05050102010706020507" pitchFamily="18" charset="2"/>
              </a:rPr>
              <a:t></a:t>
            </a:r>
            <a:r>
              <a:rPr lang="en-US" altLang="zh-CN" sz="1800" i="1" dirty="0"/>
              <a:t>R</a:t>
            </a:r>
            <a:endParaRPr lang="en-US" altLang="zh-CN" sz="1800" i="1" dirty="0"/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/>
              <a:t>(</a:t>
            </a:r>
            <a:r>
              <a:rPr lang="en-US" altLang="zh-CN" sz="1800" i="1" dirty="0"/>
              <a:t>x</a:t>
            </a:r>
            <a:r>
              <a:rPr lang="en-US" altLang="zh-CN" sz="1800" i="1" baseline="-25000" dirty="0"/>
              <a:t>j</a:t>
            </a:r>
            <a:r>
              <a:rPr lang="en-US" altLang="zh-CN" sz="1800" dirty="0"/>
              <a:t>, </a:t>
            </a:r>
            <a:r>
              <a:rPr lang="en-US" altLang="zh-CN" sz="1800" i="1" dirty="0"/>
              <a:t>x</a:t>
            </a:r>
            <a:r>
              <a:rPr lang="en-US" altLang="zh-CN" sz="1800" i="1" baseline="-25000" dirty="0"/>
              <a:t>j+</a:t>
            </a:r>
            <a:r>
              <a:rPr lang="en-US" altLang="zh-CN" sz="1800" baseline="-25000" dirty="0"/>
              <a:t>1</a:t>
            </a:r>
            <a:r>
              <a:rPr lang="en-US" altLang="zh-CN" sz="1800" dirty="0"/>
              <a:t>) </a:t>
            </a:r>
            <a:r>
              <a:rPr lang="zh-CN" altLang="en-US" sz="1800" dirty="0">
                <a:sym typeface="Symbol" panose="05050102010706020507" pitchFamily="18" charset="2"/>
              </a:rPr>
              <a:t></a:t>
            </a:r>
            <a:r>
              <a:rPr lang="en-US" altLang="zh-CN" sz="1800" i="1" dirty="0"/>
              <a:t>R</a:t>
            </a:r>
            <a:endParaRPr lang="en-US" altLang="zh-CN" sz="1800" i="1" dirty="0"/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/>
              <a:t>…</a:t>
            </a:r>
            <a:endParaRPr lang="en-US" altLang="zh-CN" sz="1800" dirty="0"/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/>
              <a:t>(</a:t>
            </a:r>
            <a:r>
              <a:rPr lang="en-US" altLang="zh-CN" sz="1800" i="1" dirty="0"/>
              <a:t>x</a:t>
            </a:r>
            <a:r>
              <a:rPr lang="en-US" altLang="zh-CN" sz="1800" i="1" baseline="-25000" dirty="0"/>
              <a:t>m</a:t>
            </a:r>
            <a:r>
              <a:rPr lang="en-US" altLang="zh-CN" sz="1800" baseline="-25000" dirty="0"/>
              <a:t>-1</a:t>
            </a:r>
            <a:r>
              <a:rPr lang="en-US" altLang="zh-CN" sz="1800" dirty="0"/>
              <a:t>, </a:t>
            </a:r>
            <a:r>
              <a:rPr lang="en-US" altLang="zh-CN" sz="1800" i="1" dirty="0"/>
              <a:t>b</a:t>
            </a:r>
            <a:r>
              <a:rPr lang="en-US" altLang="zh-CN" sz="1800" dirty="0"/>
              <a:t>) </a:t>
            </a:r>
            <a:r>
              <a:rPr lang="zh-CN" altLang="en-US" sz="1800" dirty="0">
                <a:sym typeface="Symbol" panose="05050102010706020507" pitchFamily="18" charset="2"/>
              </a:rPr>
              <a:t></a:t>
            </a:r>
            <a:r>
              <a:rPr lang="en-US" altLang="zh-CN" sz="1800" i="1" dirty="0"/>
              <a:t>R</a:t>
            </a:r>
            <a:endParaRPr lang="en-US" altLang="zh-CN" sz="1800" i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The red edges form a cycle in the path, we  get a new path by deleting the cycle</a:t>
            </a:r>
            <a:endParaRPr lang="en-US" altLang="zh-CN" sz="24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51860" y="2493010"/>
            <a:ext cx="5648325" cy="2247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819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819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819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Reflexive Closure</a:t>
            </a:r>
            <a:endParaRPr lang="zh-CN" altLang="en-US" dirty="0"/>
          </a:p>
        </p:txBody>
      </p:sp>
      <p:sp>
        <p:nvSpPr>
          <p:cNvPr id="819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b="1" dirty="0"/>
              <a:t>Theorem: </a:t>
            </a:r>
            <a:endParaRPr lang="en-US" altLang="zh-CN" b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Let </a:t>
            </a:r>
            <a:r>
              <a:rPr lang="en-US" altLang="zh-CN" i="1" dirty="0"/>
              <a:t>R </a:t>
            </a:r>
            <a:r>
              <a:rPr lang="en-US" altLang="zh-CN" dirty="0"/>
              <a:t>be a relation on A.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The </a:t>
            </a:r>
            <a:r>
              <a:rPr lang="en-US" altLang="zh-CN" i="1" dirty="0">
                <a:solidFill>
                  <a:schemeClr val="hlink"/>
                </a:solidFill>
              </a:rPr>
              <a:t>reflexive closure</a:t>
            </a:r>
            <a:r>
              <a:rPr lang="en-US" altLang="zh-CN" i="1" dirty="0"/>
              <a:t> </a:t>
            </a:r>
            <a:r>
              <a:rPr lang="en-US" altLang="zh-CN" dirty="0"/>
              <a:t>of </a:t>
            </a:r>
            <a:r>
              <a:rPr lang="en-US" altLang="zh-CN" i="1" dirty="0"/>
              <a:t>R</a:t>
            </a:r>
            <a:r>
              <a:rPr lang="en-US" altLang="zh-CN" dirty="0"/>
              <a:t>, denoted </a:t>
            </a:r>
            <a:r>
              <a:rPr lang="en-US" altLang="zh-CN" dirty="0">
                <a:solidFill>
                  <a:schemeClr val="hlink"/>
                </a:solidFill>
              </a:rPr>
              <a:t>r(</a:t>
            </a:r>
            <a:r>
              <a:rPr lang="en-US" altLang="zh-CN" i="1" dirty="0">
                <a:solidFill>
                  <a:schemeClr val="hlink"/>
                </a:solidFill>
              </a:rPr>
              <a:t>R</a:t>
            </a:r>
            <a:r>
              <a:rPr lang="en-US" altLang="zh-CN" dirty="0">
                <a:solidFill>
                  <a:schemeClr val="hlink"/>
                </a:solidFill>
              </a:rPr>
              <a:t>)</a:t>
            </a:r>
            <a:r>
              <a:rPr lang="en-US" altLang="zh-CN" dirty="0"/>
              <a:t>, is </a:t>
            </a:r>
            <a:r>
              <a:rPr lang="en-US" altLang="zh-CN" i="1" dirty="0"/>
              <a:t>R</a:t>
            </a:r>
            <a:r>
              <a:rPr lang="en-US" altLang="zh-CN" dirty="0">
                <a:latin typeface="Symbol" panose="05050102010706020507" pitchFamily="18" charset="2"/>
              </a:rPr>
              <a:t>ÈD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Method: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Add loops to all vertices on the digraph representation of </a:t>
            </a:r>
            <a:r>
              <a:rPr lang="en-US" altLang="zh-CN" i="1" dirty="0"/>
              <a:t>R</a:t>
            </a:r>
            <a:r>
              <a:rPr lang="en-US" altLang="zh-CN" dirty="0"/>
              <a:t>.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Put 1’s on the diagonal of the connection matrix of </a:t>
            </a:r>
            <a:r>
              <a:rPr lang="en-US" altLang="zh-CN" i="1" dirty="0"/>
              <a:t>R.</a:t>
            </a:r>
            <a:endParaRPr lang="zh-CN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5058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5059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506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Proof</a:t>
            </a:r>
            <a:endParaRPr lang="en-US" altLang="zh-CN" dirty="0"/>
          </a:p>
        </p:txBody>
      </p:sp>
      <p:sp>
        <p:nvSpPr>
          <p:cNvPr id="4506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/>
              <a:t>A new path from </a:t>
            </a:r>
            <a:r>
              <a:rPr lang="en-US" altLang="zh-CN" sz="2800" i="1" dirty="0"/>
              <a:t>a</a:t>
            </a:r>
            <a:r>
              <a:rPr lang="en-US" altLang="zh-CN" sz="2800" dirty="0"/>
              <a:t> to </a:t>
            </a:r>
            <a:r>
              <a:rPr lang="en-US" altLang="zh-CN" sz="2800" i="1" dirty="0"/>
              <a:t>b </a:t>
            </a:r>
            <a:r>
              <a:rPr lang="en-US" altLang="zh-CN" sz="2800" dirty="0"/>
              <a:t>by deleting the cycle</a:t>
            </a:r>
            <a:endParaRPr lang="en-US" altLang="zh-CN" sz="2800" i="1" dirty="0"/>
          </a:p>
          <a:p>
            <a:pPr lvl="1" eaLnBrk="1" hangingPunct="1"/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dirty="0"/>
              <a:t>, </a:t>
            </a:r>
            <a:r>
              <a:rPr lang="en-US" altLang="zh-CN" sz="2400" i="1" dirty="0"/>
              <a:t>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 </a:t>
            </a:r>
            <a:r>
              <a:rPr lang="zh-CN" altLang="en-US" sz="2400" dirty="0">
                <a:sym typeface="Symbol" panose="05050102010706020507" pitchFamily="18" charset="2"/>
              </a:rPr>
              <a:t></a:t>
            </a:r>
            <a:r>
              <a:rPr lang="en-US" altLang="zh-CN" sz="2400" i="1" dirty="0"/>
              <a:t>R</a:t>
            </a:r>
            <a:endParaRPr lang="en-US" altLang="zh-CN" sz="2400" i="1" dirty="0"/>
          </a:p>
          <a:p>
            <a:pPr lvl="1" eaLnBrk="1" hangingPunct="1"/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) </a:t>
            </a:r>
            <a:r>
              <a:rPr lang="zh-CN" altLang="en-US" sz="2400" dirty="0">
                <a:sym typeface="Symbol" panose="05050102010706020507" pitchFamily="18" charset="2"/>
              </a:rPr>
              <a:t></a:t>
            </a:r>
            <a:r>
              <a:rPr lang="en-US" altLang="zh-CN" sz="2400" i="1" dirty="0"/>
              <a:t>R</a:t>
            </a:r>
            <a:endParaRPr lang="en-US" altLang="zh-CN" sz="2400" i="1" dirty="0"/>
          </a:p>
          <a:p>
            <a:pPr lvl="1" eaLnBrk="1" hangingPunct="1"/>
            <a:r>
              <a:rPr lang="en-US" altLang="zh-CN" sz="2400" dirty="0"/>
              <a:t>…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i="1" baseline="-25000" dirty="0"/>
              <a:t>i</a:t>
            </a:r>
            <a:r>
              <a:rPr lang="en-US" altLang="zh-CN" sz="2400" baseline="-25000" dirty="0"/>
              <a:t>-1</a:t>
            </a:r>
            <a:r>
              <a:rPr lang="en-US" altLang="zh-CN" sz="2400" dirty="0"/>
              <a:t>, </a:t>
            </a:r>
            <a:r>
              <a:rPr lang="en-US" altLang="zh-CN" sz="2400" i="1" dirty="0"/>
              <a:t>x</a:t>
            </a:r>
            <a:r>
              <a:rPr lang="en-US" altLang="zh-CN" sz="2400" i="1" baseline="-25000" dirty="0"/>
              <a:t>i</a:t>
            </a:r>
            <a:r>
              <a:rPr lang="en-US" altLang="zh-CN" sz="2400" dirty="0"/>
              <a:t>) </a:t>
            </a:r>
            <a:r>
              <a:rPr lang="zh-CN" altLang="en-US" sz="2400" dirty="0">
                <a:sym typeface="Symbol" panose="05050102010706020507" pitchFamily="18" charset="2"/>
              </a:rPr>
              <a:t></a:t>
            </a:r>
            <a:r>
              <a:rPr lang="en-US" altLang="zh-CN" sz="2400" i="1" dirty="0"/>
              <a:t>R</a:t>
            </a:r>
            <a:endParaRPr lang="en-US" altLang="zh-CN" sz="2400" i="1" dirty="0"/>
          </a:p>
          <a:p>
            <a:pPr lvl="1" eaLnBrk="1" hangingPunct="1"/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i="1" baseline="-25000" dirty="0"/>
              <a:t>j</a:t>
            </a:r>
            <a:r>
              <a:rPr lang="en-US" altLang="zh-CN" sz="2400" dirty="0"/>
              <a:t>, </a:t>
            </a:r>
            <a:r>
              <a:rPr lang="en-US" altLang="zh-CN" sz="2400" i="1" dirty="0"/>
              <a:t>x</a:t>
            </a:r>
            <a:r>
              <a:rPr lang="en-US" altLang="zh-CN" sz="2400" i="1" baseline="-25000" dirty="0"/>
              <a:t>j+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) </a:t>
            </a:r>
            <a:r>
              <a:rPr lang="zh-CN" altLang="en-US" sz="2400" dirty="0">
                <a:sym typeface="Symbol" panose="05050102010706020507" pitchFamily="18" charset="2"/>
              </a:rPr>
              <a:t></a:t>
            </a:r>
            <a:r>
              <a:rPr lang="en-US" altLang="zh-CN" sz="2400" i="1" dirty="0"/>
              <a:t>R</a:t>
            </a:r>
            <a:endParaRPr lang="en-US" altLang="zh-CN" sz="2400" i="1" dirty="0"/>
          </a:p>
          <a:p>
            <a:pPr lvl="1" eaLnBrk="1" hangingPunct="1"/>
            <a:r>
              <a:rPr lang="en-US" altLang="zh-CN" sz="2400" dirty="0"/>
              <a:t>…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(</a:t>
            </a:r>
            <a:r>
              <a:rPr lang="en-US" altLang="zh-CN" sz="2400" i="1" dirty="0"/>
              <a:t>x</a:t>
            </a:r>
            <a:r>
              <a:rPr lang="en-US" altLang="zh-CN" sz="2400" i="1" baseline="-25000" dirty="0"/>
              <a:t>m</a:t>
            </a:r>
            <a:r>
              <a:rPr lang="en-US" altLang="zh-CN" sz="2400" baseline="-25000" dirty="0"/>
              <a:t>-1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) </a:t>
            </a:r>
            <a:r>
              <a:rPr lang="zh-CN" altLang="en-US" sz="2400" dirty="0">
                <a:sym typeface="Symbol" panose="05050102010706020507" pitchFamily="18" charset="2"/>
              </a:rPr>
              <a:t></a:t>
            </a:r>
            <a:r>
              <a:rPr lang="en-US" altLang="zh-CN" sz="2400" i="1" dirty="0"/>
              <a:t>R</a:t>
            </a:r>
            <a:endParaRPr lang="en-US" altLang="zh-CN" sz="2400" i="1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608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608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608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Proof</a:t>
            </a:r>
            <a:endParaRPr lang="en-US" altLang="zh-CN" dirty="0"/>
          </a:p>
        </p:txBody>
      </p:sp>
      <p:sp>
        <p:nvSpPr>
          <p:cNvPr id="4608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A path from </a:t>
            </a:r>
            <a:r>
              <a:rPr lang="en-US" altLang="zh-CN" sz="2800" i="1" dirty="0"/>
              <a:t>a</a:t>
            </a:r>
            <a:r>
              <a:rPr lang="en-US" altLang="zh-CN" sz="2800" dirty="0"/>
              <a:t> to </a:t>
            </a:r>
            <a:r>
              <a:rPr lang="en-US" altLang="zh-CN" sz="2800" i="1" dirty="0"/>
              <a:t>b</a:t>
            </a:r>
            <a:r>
              <a:rPr lang="en-US" altLang="zh-CN" sz="2800" dirty="0"/>
              <a:t> (</a:t>
            </a:r>
            <a:r>
              <a:rPr lang="en-US" altLang="zh-CN" sz="2800" i="1" dirty="0"/>
              <a:t>x</a:t>
            </a:r>
            <a:r>
              <a:rPr lang="en-US" altLang="zh-CN" sz="2800" i="1" baseline="-25000" dirty="0"/>
              <a:t>i </a:t>
            </a:r>
            <a:r>
              <a:rPr lang="en-US" altLang="zh-CN" sz="2800" i="1" dirty="0"/>
              <a:t>= x</a:t>
            </a:r>
            <a:r>
              <a:rPr lang="en-US" altLang="zh-CN" sz="2800" i="1" baseline="-25000" dirty="0"/>
              <a:t>j </a:t>
            </a:r>
            <a:r>
              <a:rPr lang="en-US" altLang="zh-CN" sz="2800" i="1" dirty="0"/>
              <a:t>= c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i="1" dirty="0"/>
              <a:t>a</a:t>
            </a:r>
            <a:r>
              <a:rPr lang="en-US" altLang="zh-CN" sz="2400" dirty="0"/>
              <a:t>, </a:t>
            </a:r>
            <a:r>
              <a:rPr lang="en-US" altLang="zh-CN" sz="2400" i="1" dirty="0"/>
              <a:t>x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x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 </a:t>
            </a:r>
            <a:r>
              <a:rPr lang="en-US" altLang="zh-CN" sz="2400" i="1" dirty="0"/>
              <a:t>x</a:t>
            </a:r>
            <a:r>
              <a:rPr lang="en-US" altLang="zh-CN" sz="2400" i="1" baseline="-25000" dirty="0"/>
              <a:t>i</a:t>
            </a:r>
            <a:r>
              <a:rPr lang="en-US" altLang="zh-CN" sz="2400" baseline="-25000" dirty="0"/>
              <a:t>-1</a:t>
            </a:r>
            <a:r>
              <a:rPr lang="en-US" altLang="zh-CN" sz="2400" dirty="0"/>
              <a:t>, </a:t>
            </a:r>
            <a:r>
              <a:rPr lang="en-US" altLang="zh-CN" sz="2400" i="1" dirty="0"/>
              <a:t>c</a:t>
            </a:r>
            <a:r>
              <a:rPr lang="en-US" altLang="zh-CN" sz="2400" dirty="0"/>
              <a:t>, </a:t>
            </a:r>
            <a:r>
              <a:rPr lang="en-US" altLang="zh-CN" sz="2400" i="1" dirty="0"/>
              <a:t>x</a:t>
            </a:r>
            <a:r>
              <a:rPr lang="en-US" altLang="zh-CN" sz="2400" i="1" baseline="-25000" dirty="0"/>
              <a:t>j+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,…, </a:t>
            </a:r>
            <a:r>
              <a:rPr lang="en-US" altLang="zh-CN" sz="2400" i="1" dirty="0"/>
              <a:t>x</a:t>
            </a:r>
            <a:r>
              <a:rPr lang="en-US" altLang="zh-CN" sz="2400" i="1" baseline="-25000" dirty="0"/>
              <a:t>m</a:t>
            </a:r>
            <a:r>
              <a:rPr lang="en-US" altLang="zh-CN" sz="2400" baseline="-25000" dirty="0"/>
              <a:t>-1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endParaRPr lang="en-US" altLang="zh-CN" sz="2400" i="1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The length is </a:t>
            </a:r>
            <a:r>
              <a:rPr lang="en-US" altLang="zh-CN" sz="2800" i="1" dirty="0"/>
              <a:t>k</a:t>
            </a:r>
            <a:r>
              <a:rPr lang="en-US" altLang="zh-CN" sz="2800" dirty="0"/>
              <a:t> = </a:t>
            </a:r>
            <a:r>
              <a:rPr lang="en-US" altLang="zh-CN" sz="2800" i="1" dirty="0"/>
              <a:t>m </a:t>
            </a:r>
            <a:r>
              <a:rPr lang="en-US" altLang="zh-CN" sz="2800" dirty="0"/>
              <a:t>- </a:t>
            </a:r>
            <a:r>
              <a:rPr lang="en-US" altLang="zh-CN" sz="2800" i="1" dirty="0"/>
              <a:t>j + i</a:t>
            </a:r>
            <a:r>
              <a:rPr lang="en-US" altLang="zh-CN" sz="2800" dirty="0"/>
              <a:t>.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The process can continue until </a:t>
            </a:r>
            <a:r>
              <a:rPr lang="en-US" altLang="zh-CN" sz="2800" i="1" dirty="0"/>
              <a:t>k</a:t>
            </a:r>
            <a:r>
              <a:rPr lang="zh-CN" altLang="en-US" sz="2800" dirty="0">
                <a:sym typeface="Symbol" panose="05050102010706020507" pitchFamily="18" charset="2"/>
              </a:rPr>
              <a:t></a:t>
            </a:r>
            <a:r>
              <a:rPr lang="en-US" altLang="zh-CN" sz="2800" i="1" dirty="0">
                <a:sym typeface="Symbol" panose="05050102010706020507" pitchFamily="18" charset="2"/>
              </a:rPr>
              <a:t>n,</a:t>
            </a:r>
            <a:r>
              <a:rPr lang="en-US" altLang="zh-CN" sz="2800" dirty="0"/>
              <a:t> so we have</a:t>
            </a:r>
            <a:endParaRPr lang="en-US" altLang="zh-CN" sz="2800" i="1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i="1" dirty="0"/>
              <a:t>R</a:t>
            </a:r>
            <a:r>
              <a:rPr lang="en-US" altLang="zh-CN" sz="2400" i="1" baseline="30000" dirty="0"/>
              <a:t>m </a:t>
            </a:r>
            <a:r>
              <a:rPr lang="zh-CN" altLang="en-US" sz="2400" dirty="0">
                <a:sym typeface="Symbol" panose="05050102010706020507" pitchFamily="18" charset="2"/>
              </a:rPr>
              <a:t> </a:t>
            </a:r>
            <a:r>
              <a:rPr lang="en-US" altLang="zh-CN" sz="2400" i="1" dirty="0"/>
              <a:t>R</a:t>
            </a:r>
            <a:r>
              <a:rPr lang="en-US" altLang="zh-CN" sz="2400" i="1" baseline="30000" dirty="0"/>
              <a:t>k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400" dirty="0">
                <a:sym typeface="Symbol" panose="05050102010706020507" pitchFamily="18" charset="2"/>
              </a:rPr>
              <a:t></a:t>
            </a:r>
            <a:r>
              <a:rPr lang="en-US" altLang="zh-CN" sz="2400" i="1" dirty="0">
                <a:sym typeface="Symbol" panose="05050102010706020507" pitchFamily="18" charset="2"/>
              </a:rPr>
              <a:t>m 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i="1" dirty="0">
                <a:sym typeface="Symbol" panose="05050102010706020507" pitchFamily="18" charset="2"/>
              </a:rPr>
              <a:t>m</a:t>
            </a:r>
            <a:r>
              <a:rPr lang="en-US" altLang="zh-CN" sz="2400" dirty="0">
                <a:sym typeface="Symbol" panose="05050102010706020507" pitchFamily="18" charset="2"/>
              </a:rPr>
              <a:t>&gt;</a:t>
            </a:r>
            <a:r>
              <a:rPr lang="en-US" altLang="zh-CN" sz="2400" i="1" dirty="0"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latin typeface="Euclid" panose="02020503060505020303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) </a:t>
            </a:r>
            <a:r>
              <a:rPr lang="zh-CN" altLang="en-US" sz="2400" dirty="0">
                <a:sym typeface="Symbol" panose="05050102010706020507" pitchFamily="18" charset="2"/>
              </a:rPr>
              <a:t></a:t>
            </a:r>
            <a:r>
              <a:rPr lang="en-US" altLang="zh-CN" sz="2400" dirty="0"/>
              <a:t> </a:t>
            </a:r>
            <a:r>
              <a:rPr lang="en-US" altLang="zh-CN" sz="2400" i="1" dirty="0"/>
              <a:t>R</a:t>
            </a:r>
            <a:r>
              <a:rPr lang="en-US" altLang="zh-CN" sz="2400" i="1" baseline="30000" dirty="0"/>
              <a:t>m </a:t>
            </a:r>
            <a:r>
              <a:rPr lang="en-US" altLang="zh-CN" sz="2400" dirty="0">
                <a:latin typeface="Euclid" panose="02020503060505020303" pitchFamily="18" charset="0"/>
                <a:sym typeface="Symbol" panose="05050102010706020507" pitchFamily="18" charset="2"/>
              </a:rPr>
              <a:t></a:t>
            </a:r>
            <a:r>
              <a:rPr lang="en-US" altLang="zh-CN" sz="2400" i="1" baseline="30000" dirty="0"/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</a:t>
            </a:r>
            <a:r>
              <a:rPr lang="en-US" altLang="zh-CN" sz="2400" i="1" dirty="0">
                <a:sym typeface="Symbol" panose="05050102010706020507" pitchFamily="18" charset="2"/>
              </a:rPr>
              <a:t>k</a:t>
            </a:r>
            <a:r>
              <a:rPr lang="en-US" altLang="zh-CN" sz="2400" dirty="0">
                <a:sym typeface="Symbol" panose="05050102010706020507" pitchFamily="18" charset="2"/>
              </a:rPr>
              <a:t> (</a:t>
            </a:r>
            <a:r>
              <a:rPr lang="en-US" altLang="zh-CN" sz="2400" i="1" dirty="0">
                <a:sym typeface="Symbol" panose="05050102010706020507" pitchFamily="18" charset="2"/>
              </a:rPr>
              <a:t>k</a:t>
            </a:r>
            <a:r>
              <a:rPr lang="zh-CN" altLang="en-US" sz="2400" dirty="0">
                <a:sym typeface="Symbol" panose="05050102010706020507" pitchFamily="18" charset="2"/>
              </a:rPr>
              <a:t></a:t>
            </a:r>
            <a:r>
              <a:rPr lang="en-US" altLang="zh-CN" sz="2400" i="1" dirty="0">
                <a:sym typeface="Symbol" panose="05050102010706020507" pitchFamily="18" charset="2"/>
              </a:rPr>
              <a:t>n </a:t>
            </a:r>
            <a:r>
              <a:rPr lang="en-US" altLang="zh-CN" sz="2400" dirty="0">
                <a:latin typeface="Euclid" panose="02020503060505020303" pitchFamily="18" charset="0"/>
                <a:sym typeface="Symbol" panose="05050102010706020507" pitchFamily="18" charset="2"/>
              </a:rPr>
              <a:t>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) </a:t>
            </a:r>
            <a:r>
              <a:rPr lang="zh-CN" altLang="en-US" sz="2400" dirty="0">
                <a:sym typeface="Symbol" panose="05050102010706020507" pitchFamily="18" charset="2"/>
              </a:rPr>
              <a:t></a:t>
            </a:r>
            <a:r>
              <a:rPr lang="en-US" altLang="zh-CN" sz="2400" dirty="0"/>
              <a:t> </a:t>
            </a:r>
            <a:r>
              <a:rPr lang="en-US" altLang="zh-CN" sz="2400" i="1" dirty="0"/>
              <a:t>R</a:t>
            </a:r>
            <a:r>
              <a:rPr lang="en-US" altLang="zh-CN" sz="2400" i="1" baseline="30000" dirty="0"/>
              <a:t>k </a:t>
            </a:r>
            <a:r>
              <a:rPr lang="en-US" altLang="zh-CN" sz="2400" dirty="0"/>
              <a:t>))</a:t>
            </a:r>
            <a:endParaRPr lang="en-US" altLang="zh-CN" sz="2400" i="1" baseline="300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Therefore</a:t>
            </a:r>
            <a:endParaRPr lang="en-US" altLang="zh-CN" sz="2800" dirty="0"/>
          </a:p>
          <a:p>
            <a:pPr lvl="3" algn="r" eaLnBrk="1" hangingPunct="1">
              <a:lnSpc>
                <a:spcPct val="80000"/>
              </a:lnSpc>
            </a:pPr>
            <a:endParaRPr lang="en-US" altLang="zh-CN" sz="1800" dirty="0"/>
          </a:p>
          <a:p>
            <a:pPr lvl="3" algn="r" eaLnBrk="1" hangingPunct="1">
              <a:lnSpc>
                <a:spcPct val="80000"/>
              </a:lnSpc>
            </a:pPr>
            <a:endParaRPr lang="en-US" altLang="zh-CN" sz="1800" dirty="0"/>
          </a:p>
          <a:p>
            <a:pPr lvl="3" algn="r" eaLnBrk="1" hangingPunct="1">
              <a:lnSpc>
                <a:spcPct val="80000"/>
              </a:lnSpc>
            </a:pPr>
            <a:endParaRPr lang="en-US" altLang="zh-CN" sz="1600" dirty="0"/>
          </a:p>
          <a:p>
            <a:pPr lvl="3" algn="r" eaLnBrk="1" hangingPunct="1">
              <a:lnSpc>
                <a:spcPct val="80000"/>
              </a:lnSpc>
            </a:pPr>
            <a:r>
              <a:rPr lang="en-US" altLang="zh-CN" sz="1600" dirty="0"/>
              <a:t>QED</a:t>
            </a:r>
            <a:endParaRPr lang="en-US" altLang="zh-CN" sz="1600" dirty="0"/>
          </a:p>
        </p:txBody>
      </p:sp>
      <p:graphicFrame>
        <p:nvGraphicFramePr>
          <p:cNvPr id="46086" name="Object 4"/>
          <p:cNvGraphicFramePr>
            <a:graphicFrameLocks noChangeAspect="1"/>
          </p:cNvGraphicFramePr>
          <p:nvPr/>
        </p:nvGraphicFramePr>
        <p:xfrm>
          <a:off x="2667000" y="4797425"/>
          <a:ext cx="3879850" cy="903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1854200" imgH="431800" progId="Equation.DSMT4">
                  <p:embed/>
                </p:oleObj>
              </mc:Choice>
              <mc:Fallback>
                <p:oleObj name="" r:id="rId1" imgW="1854200" imgH="4318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67000" y="4797425"/>
                        <a:ext cx="3879850" cy="903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7106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7107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710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Some definitions</a:t>
            </a:r>
            <a:endParaRPr lang="en-US" altLang="zh-CN" dirty="0"/>
          </a:p>
        </p:txBody>
      </p:sp>
      <p:sp>
        <p:nvSpPr>
          <p:cNvPr id="4710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A</a:t>
            </a:r>
            <a:r>
              <a:rPr lang="en-US" altLang="zh-CN" dirty="0"/>
              <a:t> = {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,…,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n</a:t>
            </a:r>
            <a:r>
              <a:rPr lang="en-US" altLang="zh-CN" dirty="0"/>
              <a:t>}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R</a:t>
            </a:r>
            <a:r>
              <a:rPr lang="en-US" altLang="zh-CN" dirty="0"/>
              <a:t> be a relation on </a:t>
            </a:r>
            <a:r>
              <a:rPr lang="en-US" altLang="zh-CN" i="1" dirty="0"/>
              <a:t>A</a:t>
            </a:r>
            <a:endParaRPr lang="en-US" altLang="zh-CN" i="1" dirty="0"/>
          </a:p>
          <a:p>
            <a:pPr eaLnBrk="1" hangingPunct="1"/>
            <a:r>
              <a:rPr lang="en-US" altLang="zh-CN" i="1" dirty="0">
                <a:solidFill>
                  <a:schemeClr val="hlink"/>
                </a:solidFill>
              </a:rPr>
              <a:t>Interior vertices</a:t>
            </a:r>
            <a:endParaRPr lang="en-US" altLang="zh-CN" i="1" dirty="0">
              <a:solidFill>
                <a:schemeClr val="hlink"/>
              </a:solidFill>
            </a:endParaRPr>
          </a:p>
          <a:p>
            <a:pPr lvl="1" eaLnBrk="1" hangingPunct="1"/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,…,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endParaRPr lang="en-US" altLang="zh-CN" i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8130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8131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813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Some definitions</a:t>
            </a:r>
            <a:endParaRPr lang="en-US" altLang="zh-CN" dirty="0"/>
          </a:p>
        </p:txBody>
      </p:sp>
      <p:sp>
        <p:nvSpPr>
          <p:cNvPr id="4813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i="1" dirty="0"/>
              <a:t>W</a:t>
            </a:r>
            <a:r>
              <a:rPr lang="en-US" altLang="zh-CN" sz="2800" i="1" baseline="-25000" dirty="0"/>
              <a:t>k</a:t>
            </a:r>
            <a:r>
              <a:rPr lang="en-US" altLang="zh-CN" sz="2800" dirty="0"/>
              <a:t>: a Boolean matrix, for 1</a:t>
            </a:r>
            <a:r>
              <a:rPr lang="zh-CN" altLang="en-US" sz="2800" dirty="0">
                <a:sym typeface="Symbol" panose="05050102010706020507" pitchFamily="18" charset="2"/>
              </a:rPr>
              <a:t></a:t>
            </a:r>
            <a:r>
              <a:rPr lang="en-US" altLang="zh-CN" sz="2800" i="1" dirty="0"/>
              <a:t>k</a:t>
            </a:r>
            <a:r>
              <a:rPr lang="zh-CN" altLang="en-US" sz="2800" dirty="0">
                <a:sym typeface="Symbol" panose="05050102010706020507" pitchFamily="18" charset="2"/>
              </a:rPr>
              <a:t></a:t>
            </a:r>
            <a:r>
              <a:rPr lang="en-US" altLang="zh-CN" sz="2800" i="1" dirty="0"/>
              <a:t>n</a:t>
            </a:r>
            <a:endParaRPr lang="en-US" altLang="zh-CN" sz="2800" i="1" dirty="0"/>
          </a:p>
          <a:p>
            <a:pPr lvl="1" eaLnBrk="1" hangingPunct="1"/>
            <a:r>
              <a:rPr lang="en-US" altLang="zh-CN" sz="2400" i="1" dirty="0"/>
              <a:t>W</a:t>
            </a:r>
            <a:r>
              <a:rPr lang="en-US" altLang="zh-CN" sz="2400" i="1" baseline="-25000" dirty="0"/>
              <a:t>k</a:t>
            </a:r>
            <a:r>
              <a:rPr lang="en-US" altLang="zh-CN" sz="2400" dirty="0"/>
              <a:t> has a 1 in position </a:t>
            </a:r>
            <a:r>
              <a:rPr lang="en-US" altLang="zh-CN" sz="2400" i="1" dirty="0"/>
              <a:t>i</a:t>
            </a:r>
            <a:r>
              <a:rPr lang="en-US" altLang="zh-CN" sz="2400" dirty="0"/>
              <a:t>, </a:t>
            </a:r>
            <a:r>
              <a:rPr lang="en-US" altLang="zh-CN" sz="2400" i="1" dirty="0"/>
              <a:t>j</a:t>
            </a:r>
            <a:endParaRPr lang="en-US" altLang="zh-CN" sz="2400" dirty="0"/>
          </a:p>
          <a:p>
            <a:pPr lvl="2" eaLnBrk="1" hangingPunct="1"/>
            <a:r>
              <a:rPr lang="en-US" altLang="zh-CN" sz="2000" dirty="0"/>
              <a:t>If and only if</a:t>
            </a:r>
            <a:endParaRPr lang="en-US" altLang="zh-CN" sz="2000" dirty="0"/>
          </a:p>
          <a:p>
            <a:pPr lvl="1" eaLnBrk="1" hangingPunct="1"/>
            <a:r>
              <a:rPr lang="en-US" altLang="zh-CN" sz="2400" dirty="0"/>
              <a:t>there is a path from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i</a:t>
            </a:r>
            <a:r>
              <a:rPr lang="en-US" altLang="zh-CN" sz="2400" dirty="0"/>
              <a:t> to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j</a:t>
            </a:r>
            <a:r>
              <a:rPr lang="en-US" altLang="zh-CN" sz="2400" dirty="0"/>
              <a:t> in </a:t>
            </a:r>
            <a:r>
              <a:rPr lang="en-US" altLang="zh-CN" sz="2400" i="1" dirty="0"/>
              <a:t>R</a:t>
            </a:r>
            <a:r>
              <a:rPr lang="en-US" altLang="zh-CN" sz="2400" dirty="0"/>
              <a:t> whose interior vertices, if any, come from the set {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k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pPr eaLnBrk="1" hangingPunct="1"/>
            <a:r>
              <a:rPr lang="en-US" altLang="zh-CN" sz="2800" dirty="0"/>
              <a:t>What about </a:t>
            </a:r>
            <a:r>
              <a:rPr lang="en-US" altLang="zh-CN" sz="2800" i="1" dirty="0"/>
              <a:t>W</a:t>
            </a:r>
            <a:r>
              <a:rPr lang="en-US" altLang="zh-CN" sz="2800" i="1" baseline="-25000" dirty="0"/>
              <a:t>0</a:t>
            </a:r>
            <a:r>
              <a:rPr lang="en-US" altLang="zh-CN" sz="2800" dirty="0"/>
              <a:t> </a:t>
            </a:r>
            <a:r>
              <a:rPr lang="en-US" altLang="zh-CN" sz="2800" i="1" dirty="0"/>
              <a:t>W</a:t>
            </a:r>
            <a:r>
              <a:rPr lang="en-US" altLang="zh-CN" sz="2800" i="1" baseline="-25000" dirty="0"/>
              <a:t>n </a:t>
            </a:r>
            <a:r>
              <a:rPr lang="en-US" altLang="zh-CN" sz="2800" dirty="0"/>
              <a:t>?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Let </a:t>
            </a:r>
            <a:r>
              <a:rPr lang="en-US" altLang="zh-CN" sz="2400" i="1" dirty="0"/>
              <a:t>W</a:t>
            </a:r>
            <a:r>
              <a:rPr lang="en-US" altLang="zh-CN" sz="2400" i="1" baseline="-25000" dirty="0"/>
              <a:t>0</a:t>
            </a:r>
            <a:r>
              <a:rPr lang="en-US" altLang="zh-CN" sz="2400" i="1" dirty="0"/>
              <a:t> = M</a:t>
            </a:r>
            <a:r>
              <a:rPr lang="en-US" altLang="zh-CN" sz="2400" i="1" baseline="-25000" dirty="0"/>
              <a:t>R</a:t>
            </a:r>
            <a:endParaRPr lang="en-US" altLang="zh-CN" sz="2400" i="1" dirty="0"/>
          </a:p>
          <a:p>
            <a:pPr lvl="1" eaLnBrk="1" hangingPunct="1"/>
            <a:r>
              <a:rPr lang="en-US" altLang="zh-CN" sz="2400" i="1" dirty="0"/>
              <a:t>W</a:t>
            </a:r>
            <a:r>
              <a:rPr lang="en-US" altLang="zh-CN" sz="2400" i="1" baseline="-25000" dirty="0"/>
              <a:t>n</a:t>
            </a:r>
            <a:r>
              <a:rPr lang="en-US" altLang="zh-CN" sz="2400" i="1" dirty="0"/>
              <a:t> = </a:t>
            </a:r>
            <a:endParaRPr lang="en-US" altLang="zh-CN" sz="2400" i="1" baseline="30000" dirty="0"/>
          </a:p>
          <a:p>
            <a:pPr lvl="1" eaLnBrk="1" hangingPunct="1"/>
            <a:r>
              <a:rPr lang="en-US" altLang="zh-CN" sz="2400" i="1" dirty="0"/>
              <a:t>W</a:t>
            </a:r>
            <a:r>
              <a:rPr lang="en-US" altLang="zh-CN" sz="2400" i="1" baseline="-25000" dirty="0"/>
              <a:t>0</a:t>
            </a:r>
            <a:r>
              <a:rPr lang="en-US" altLang="zh-CN" sz="2400" dirty="0"/>
              <a:t>,</a:t>
            </a:r>
            <a:r>
              <a:rPr lang="en-US" altLang="zh-CN" sz="2400" i="1" dirty="0"/>
              <a:t> W</a:t>
            </a:r>
            <a:r>
              <a:rPr lang="en-US" altLang="zh-CN" sz="2400" i="1" baseline="-25000" dirty="0"/>
              <a:t>1 </a:t>
            </a:r>
            <a:r>
              <a:rPr lang="en-US" altLang="zh-CN" sz="2400" dirty="0"/>
              <a:t>,</a:t>
            </a:r>
            <a:r>
              <a:rPr lang="en-US" altLang="zh-CN" sz="2400" i="1" dirty="0"/>
              <a:t> W</a:t>
            </a:r>
            <a:r>
              <a:rPr lang="en-US" altLang="zh-CN" sz="2400" i="1" baseline="-25000" dirty="0"/>
              <a:t>2 </a:t>
            </a:r>
            <a:r>
              <a:rPr lang="en-US" altLang="zh-CN" sz="2400" dirty="0"/>
              <a:t>,</a:t>
            </a:r>
            <a:r>
              <a:rPr lang="en-US" altLang="zh-CN" sz="2400" i="1" dirty="0"/>
              <a:t> …</a:t>
            </a:r>
            <a:r>
              <a:rPr lang="en-US" altLang="zh-CN" sz="2400" i="1" baseline="-25000" dirty="0"/>
              <a:t> </a:t>
            </a:r>
            <a:r>
              <a:rPr lang="en-US" altLang="zh-CN" sz="2400" dirty="0"/>
              <a:t>,</a:t>
            </a:r>
            <a:r>
              <a:rPr lang="en-US" altLang="zh-CN" sz="2400" i="1" dirty="0"/>
              <a:t> W</a:t>
            </a:r>
            <a:r>
              <a:rPr lang="en-US" altLang="zh-CN" sz="2400" i="1" baseline="-25000" dirty="0"/>
              <a:t>n</a:t>
            </a:r>
            <a:endParaRPr lang="en-US" altLang="zh-CN" sz="2400" i="1" baseline="-25000" dirty="0"/>
          </a:p>
        </p:txBody>
      </p:sp>
      <p:graphicFrame>
        <p:nvGraphicFramePr>
          <p:cNvPr id="48134" name="Object 7"/>
          <p:cNvGraphicFramePr>
            <a:graphicFrameLocks noChangeAspect="1"/>
          </p:cNvGraphicFramePr>
          <p:nvPr/>
        </p:nvGraphicFramePr>
        <p:xfrm>
          <a:off x="2484120" y="4436428"/>
          <a:ext cx="4318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292100" imgH="228600" progId="Equation.DSMT4">
                  <p:embed/>
                </p:oleObj>
              </mc:Choice>
              <mc:Fallback>
                <p:oleObj name="" r:id="rId1" imgW="292100" imgH="2286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484120" y="4436428"/>
                        <a:ext cx="431800" cy="427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915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915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4915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Warshall’s Algorithm</a:t>
            </a:r>
            <a:endParaRPr lang="zh-CN" altLang="en-US" dirty="0"/>
          </a:p>
        </p:txBody>
      </p:sp>
      <p:sp>
        <p:nvSpPr>
          <p:cNvPr id="4915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Procedure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begin with the matrix of </a:t>
            </a:r>
            <a:r>
              <a:rPr lang="en-US" altLang="zh-CN" i="1" dirty="0"/>
              <a:t>R</a:t>
            </a:r>
            <a:r>
              <a:rPr lang="en-US" altLang="zh-CN" dirty="0"/>
              <a:t>, and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compute each matrix </a:t>
            </a:r>
            <a:r>
              <a:rPr lang="en-US" altLang="zh-CN" i="1" dirty="0"/>
              <a:t> W</a:t>
            </a:r>
            <a:r>
              <a:rPr lang="en-US" altLang="zh-CN" i="1" baseline="-25000" dirty="0"/>
              <a:t>k </a:t>
            </a:r>
            <a:r>
              <a:rPr lang="en-US" altLang="zh-CN" dirty="0"/>
              <a:t>from the previous matrix </a:t>
            </a:r>
            <a:r>
              <a:rPr lang="en-US" altLang="zh-CN" i="1" dirty="0"/>
              <a:t>W</a:t>
            </a:r>
            <a:r>
              <a:rPr lang="en-US" altLang="zh-CN" i="1" baseline="-25000" dirty="0"/>
              <a:t>k-1</a:t>
            </a:r>
            <a:r>
              <a:rPr lang="en-US" altLang="zh-CN" dirty="0"/>
              <a:t>, and,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Reach</a:t>
            </a:r>
            <a:r>
              <a:rPr lang="en-US" altLang="zh-CN" i="1" dirty="0"/>
              <a:t>       </a:t>
            </a:r>
            <a:r>
              <a:rPr lang="zh-CN" altLang="en-US" baseline="30000" dirty="0">
                <a:sym typeface="Symbol" panose="05050102010706020507" pitchFamily="18" charset="2"/>
              </a:rPr>
              <a:t>  </a:t>
            </a:r>
            <a:r>
              <a:rPr lang="en-US" altLang="zh-CN" dirty="0"/>
              <a:t>in </a:t>
            </a:r>
            <a:r>
              <a:rPr lang="en-US" altLang="zh-CN" i="1" dirty="0"/>
              <a:t>n</a:t>
            </a:r>
            <a:r>
              <a:rPr lang="en-US" altLang="zh-CN" dirty="0"/>
              <a:t> steps, </a:t>
            </a:r>
            <a:endParaRPr lang="en-US" altLang="zh-CN" dirty="0"/>
          </a:p>
        </p:txBody>
      </p:sp>
      <p:graphicFrame>
        <p:nvGraphicFramePr>
          <p:cNvPr id="49158" name="Object 7"/>
          <p:cNvGraphicFramePr>
            <a:graphicFrameLocks noChangeAspect="1"/>
          </p:cNvGraphicFramePr>
          <p:nvPr/>
        </p:nvGraphicFramePr>
        <p:xfrm>
          <a:off x="2627948" y="3429000"/>
          <a:ext cx="6159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292100" imgH="228600" progId="Equation.DSMT4">
                  <p:embed/>
                </p:oleObj>
              </mc:Choice>
              <mc:Fallback>
                <p:oleObj name="" r:id="rId1" imgW="292100" imgH="2286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627948" y="3429000"/>
                        <a:ext cx="61595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0178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0179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018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Warshall’s Algorithm</a:t>
            </a:r>
            <a:endParaRPr lang="zh-CN" altLang="en-US" dirty="0"/>
          </a:p>
        </p:txBody>
      </p:sp>
      <p:sp>
        <p:nvSpPr>
          <p:cNvPr id="5018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dirty="0"/>
              <a:t>Suppose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W</a:t>
            </a:r>
            <a:r>
              <a:rPr lang="en-US" altLang="zh-CN" i="1" baseline="-25000" dirty="0"/>
              <a:t>k</a:t>
            </a:r>
            <a:r>
              <a:rPr lang="en-US" altLang="zh-CN" i="1" dirty="0"/>
              <a:t> </a:t>
            </a:r>
            <a:r>
              <a:rPr lang="en-US" altLang="zh-CN" dirty="0"/>
              <a:t>= [</a:t>
            </a:r>
            <a:r>
              <a:rPr lang="en-US" altLang="zh-CN" i="1" dirty="0"/>
              <a:t>t</a:t>
            </a:r>
            <a:r>
              <a:rPr lang="en-US" altLang="zh-CN" i="1" baseline="-25000" dirty="0"/>
              <a:t>ij</a:t>
            </a:r>
            <a:r>
              <a:rPr lang="en-US" altLang="zh-CN" dirty="0"/>
              <a:t>]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W</a:t>
            </a:r>
            <a:r>
              <a:rPr lang="en-US" altLang="zh-CN" i="1" baseline="-25000" dirty="0"/>
              <a:t>k</a:t>
            </a:r>
            <a:r>
              <a:rPr lang="en-US" altLang="zh-CN" baseline="-25000" dirty="0"/>
              <a:t>-1</a:t>
            </a:r>
            <a:r>
              <a:rPr lang="en-US" altLang="zh-CN" dirty="0"/>
              <a:t> = [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ij</a:t>
            </a:r>
            <a:r>
              <a:rPr lang="en-US" altLang="zh-CN" dirty="0"/>
              <a:t>]</a:t>
            </a: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If </a:t>
            </a:r>
            <a:r>
              <a:rPr lang="en-US" altLang="zh-CN" i="1" dirty="0"/>
              <a:t>t</a:t>
            </a:r>
            <a:r>
              <a:rPr lang="en-US" altLang="zh-CN" i="1" baseline="-25000" dirty="0"/>
              <a:t>ij</a:t>
            </a:r>
            <a:r>
              <a:rPr lang="en-US" altLang="zh-CN" dirty="0"/>
              <a:t> = 1, then there must be a path from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i</a:t>
            </a:r>
            <a:r>
              <a:rPr lang="en-US" altLang="zh-CN" dirty="0"/>
              <a:t> to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j</a:t>
            </a:r>
            <a:r>
              <a:rPr lang="en-US" altLang="zh-CN" dirty="0"/>
              <a:t> whose interior vertices come from the set {</a:t>
            </a:r>
            <a:r>
              <a:rPr lang="en-US" altLang="zh-CN" i="1" dirty="0"/>
              <a:t>a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baseline="-25000" dirty="0"/>
              <a:t>2</a:t>
            </a:r>
            <a:r>
              <a:rPr lang="en-US" altLang="zh-CN" dirty="0"/>
              <a:t>,…,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k</a:t>
            </a:r>
            <a:r>
              <a:rPr lang="en-US" altLang="zh-CN" dirty="0"/>
              <a:t>}.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Whether </a:t>
            </a:r>
            <a:r>
              <a:rPr lang="en-US" altLang="zh-CN" i="1" dirty="0"/>
              <a:t>a</a:t>
            </a:r>
            <a:r>
              <a:rPr lang="en-US" altLang="zh-CN" i="1" baseline="-25000" dirty="0"/>
              <a:t>k</a:t>
            </a:r>
            <a:r>
              <a:rPr lang="en-US" altLang="zh-CN" dirty="0"/>
              <a:t> is an interior vertex ?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Two cases</a:t>
            </a:r>
            <a:endParaRPr lang="en-US" altLang="zh-C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120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120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120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Warshall’s Algorithm</a:t>
            </a:r>
            <a:endParaRPr lang="zh-CN" altLang="en-US" dirty="0"/>
          </a:p>
        </p:txBody>
      </p:sp>
      <p:sp>
        <p:nvSpPr>
          <p:cNvPr id="5120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i="1" dirty="0"/>
              <a:t>a</a:t>
            </a:r>
            <a:r>
              <a:rPr lang="en-US" altLang="zh-CN" sz="2800" i="1" baseline="-25000" dirty="0"/>
              <a:t>k</a:t>
            </a:r>
            <a:r>
              <a:rPr lang="en-US" altLang="zh-CN" sz="2800" dirty="0"/>
              <a:t> is not an interior vertex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then all interior vertices must actually come from the set {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,…,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k-1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so </a:t>
            </a:r>
            <a:r>
              <a:rPr lang="en-US" altLang="zh-CN" sz="2400" i="1" dirty="0"/>
              <a:t>s</a:t>
            </a:r>
            <a:r>
              <a:rPr lang="en-US" altLang="zh-CN" sz="2400" i="1" baseline="-25000" dirty="0"/>
              <a:t>ij</a:t>
            </a:r>
            <a:r>
              <a:rPr lang="en-US" altLang="zh-CN" sz="2400" dirty="0"/>
              <a:t> = 1.</a:t>
            </a:r>
            <a:endParaRPr lang="en-US" altLang="zh-CN" sz="2400" dirty="0"/>
          </a:p>
          <a:p>
            <a:pPr eaLnBrk="1" hangingPunct="1"/>
            <a:r>
              <a:rPr lang="en-US" altLang="zh-CN" sz="2800" i="1" dirty="0"/>
              <a:t>a</a:t>
            </a:r>
            <a:r>
              <a:rPr lang="en-US" altLang="zh-CN" sz="2800" i="1" baseline="-25000" dirty="0"/>
              <a:t>k</a:t>
            </a:r>
            <a:r>
              <a:rPr lang="en-US" altLang="zh-CN" sz="2800" dirty="0"/>
              <a:t> is an interior vertex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Assume </a:t>
            </a:r>
            <a:r>
              <a:rPr lang="en-US" altLang="zh-CN" sz="2400" i="1" dirty="0"/>
              <a:t>a</a:t>
            </a:r>
            <a:r>
              <a:rPr lang="en-US" altLang="zh-CN" sz="2400" i="1" baseline="-25000" dirty="0"/>
              <a:t>k</a:t>
            </a:r>
            <a:r>
              <a:rPr lang="en-US" altLang="zh-CN" sz="2400" dirty="0"/>
              <a:t> appears only once (why?)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Two subpaths</a:t>
            </a:r>
            <a:endParaRPr lang="en-US" altLang="zh-CN" sz="2400" dirty="0"/>
          </a:p>
          <a:p>
            <a:pPr lvl="2" eaLnBrk="1" hangingPunct="1"/>
            <a:r>
              <a:rPr lang="en-US" altLang="zh-CN" sz="2000" i="1" dirty="0"/>
              <a:t>a</a:t>
            </a:r>
            <a:r>
              <a:rPr lang="en-US" altLang="zh-CN" sz="2000" i="1" baseline="-25000" dirty="0"/>
              <a:t>i</a:t>
            </a:r>
            <a:r>
              <a:rPr lang="en-US" altLang="zh-CN" sz="2000" dirty="0"/>
              <a:t> to </a:t>
            </a:r>
            <a:r>
              <a:rPr lang="en-US" altLang="zh-CN" sz="2000" i="1" dirty="0"/>
              <a:t>a</a:t>
            </a:r>
            <a:r>
              <a:rPr lang="en-US" altLang="zh-CN" sz="2000" i="1" baseline="-25000" dirty="0"/>
              <a:t>k</a:t>
            </a:r>
            <a:r>
              <a:rPr lang="en-US" altLang="zh-CN" sz="2000" dirty="0"/>
              <a:t> and </a:t>
            </a:r>
            <a:r>
              <a:rPr lang="en-US" altLang="zh-CN" sz="2000" i="1" dirty="0"/>
              <a:t>a</a:t>
            </a:r>
            <a:r>
              <a:rPr lang="en-US" altLang="zh-CN" sz="2000" i="1" baseline="-25000" dirty="0"/>
              <a:t>k</a:t>
            </a:r>
            <a:r>
              <a:rPr lang="en-US" altLang="zh-CN" sz="2000" dirty="0"/>
              <a:t> to </a:t>
            </a:r>
            <a:r>
              <a:rPr lang="en-US" altLang="zh-CN" sz="2000" i="1" dirty="0"/>
              <a:t>a</a:t>
            </a:r>
            <a:r>
              <a:rPr lang="en-US" altLang="zh-CN" sz="2000" i="1" baseline="-25000" dirty="0"/>
              <a:t>j</a:t>
            </a:r>
            <a:endParaRPr lang="en-US" altLang="zh-CN" sz="2000" dirty="0"/>
          </a:p>
          <a:p>
            <a:pPr lvl="1" eaLnBrk="1" hangingPunct="1"/>
            <a:r>
              <a:rPr lang="en-US" altLang="zh-CN" sz="2400" i="1" dirty="0"/>
              <a:t>s</a:t>
            </a:r>
            <a:r>
              <a:rPr lang="en-US" altLang="zh-CN" sz="2400" i="1" baseline="-25000" dirty="0"/>
              <a:t>ik</a:t>
            </a:r>
            <a:r>
              <a:rPr lang="en-US" altLang="zh-CN" sz="2400" dirty="0"/>
              <a:t> = 1 and </a:t>
            </a:r>
            <a:r>
              <a:rPr lang="en-US" altLang="zh-CN" sz="2400" i="1" dirty="0"/>
              <a:t>s</a:t>
            </a:r>
            <a:r>
              <a:rPr lang="en-US" altLang="zh-CN" sz="2400" i="1" baseline="-25000" dirty="0"/>
              <a:t>kj</a:t>
            </a:r>
            <a:r>
              <a:rPr lang="en-US" altLang="zh-CN" sz="2400" dirty="0"/>
              <a:t> = 1</a:t>
            </a:r>
            <a:endParaRPr lang="en-US" altLang="zh-CN" sz="2400" dirty="0"/>
          </a:p>
        </p:txBody>
      </p:sp>
      <p:grpSp>
        <p:nvGrpSpPr>
          <p:cNvPr id="51206" name="Group 4"/>
          <p:cNvGrpSpPr/>
          <p:nvPr/>
        </p:nvGrpSpPr>
        <p:grpSpPr>
          <a:xfrm>
            <a:off x="5580063" y="4941888"/>
            <a:ext cx="2611437" cy="1338262"/>
            <a:chOff x="3466" y="2886"/>
            <a:chExt cx="1645" cy="843"/>
          </a:xfrm>
        </p:grpSpPr>
        <p:sp>
          <p:nvSpPr>
            <p:cNvPr id="51207" name="Oval 5"/>
            <p:cNvSpPr/>
            <p:nvPr/>
          </p:nvSpPr>
          <p:spPr>
            <a:xfrm>
              <a:off x="4202" y="2919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1208" name="Oval 6"/>
            <p:cNvSpPr/>
            <p:nvPr/>
          </p:nvSpPr>
          <p:spPr>
            <a:xfrm>
              <a:off x="4917" y="3518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1209" name="Oval 7"/>
            <p:cNvSpPr/>
            <p:nvPr/>
          </p:nvSpPr>
          <p:spPr>
            <a:xfrm>
              <a:off x="3485" y="3545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51210" name="Arc 8"/>
            <p:cNvSpPr/>
            <p:nvPr/>
          </p:nvSpPr>
          <p:spPr>
            <a:xfrm rot="2926926" flipV="1">
              <a:off x="3822" y="2873"/>
              <a:ext cx="91" cy="81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21600" h="37867" fill="none">
                  <a:moveTo>
                    <a:pt x="9740" y="37866"/>
                  </a:moveTo>
                  <a:cubicBezTo>
                    <a:pt x="3660" y="33873"/>
                    <a:pt x="0" y="27087"/>
                    <a:pt x="0" y="19814"/>
                  </a:cubicBezTo>
                  <a:cubicBezTo>
                    <a:pt x="-1" y="11209"/>
                    <a:pt x="5107" y="3425"/>
                    <a:pt x="13000" y="-1"/>
                  </a:cubicBezTo>
                </a:path>
                <a:path w="21600" h="37867" stroke="0">
                  <a:moveTo>
                    <a:pt x="9740" y="37866"/>
                  </a:moveTo>
                  <a:cubicBezTo>
                    <a:pt x="3660" y="33873"/>
                    <a:pt x="0" y="27087"/>
                    <a:pt x="0" y="19814"/>
                  </a:cubicBezTo>
                  <a:cubicBezTo>
                    <a:pt x="-1" y="11209"/>
                    <a:pt x="5107" y="3425"/>
                    <a:pt x="13000" y="-1"/>
                  </a:cubicBezTo>
                  <a:lnTo>
                    <a:pt x="21600" y="19814"/>
                  </a:lnTo>
                  <a:lnTo>
                    <a:pt x="9740" y="37866"/>
                  </a:lnTo>
                  <a:close/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dash"/>
              <a:miter/>
              <a:headEnd type="stealth" w="lg" len="lg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211" name="Arc 9"/>
            <p:cNvSpPr/>
            <p:nvPr/>
          </p:nvSpPr>
          <p:spPr>
            <a:xfrm rot="1498813" flipH="1" flipV="1">
              <a:off x="4310" y="3167"/>
              <a:ext cx="780" cy="20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30275" h="21600" fill="none">
                  <a:moveTo>
                    <a:pt x="30275" y="19755"/>
                  </a:moveTo>
                  <a:cubicBezTo>
                    <a:pt x="27523" y="20971"/>
                    <a:pt x="24549" y="21599"/>
                    <a:pt x="21541" y="21600"/>
                  </a:cubicBezTo>
                  <a:cubicBezTo>
                    <a:pt x="10231" y="21600"/>
                    <a:pt x="837" y="12876"/>
                    <a:pt x="0" y="1598"/>
                  </a:cubicBezTo>
                </a:path>
                <a:path w="30275" h="21600" stroke="0">
                  <a:moveTo>
                    <a:pt x="30275" y="19755"/>
                  </a:moveTo>
                  <a:cubicBezTo>
                    <a:pt x="27523" y="20971"/>
                    <a:pt x="24549" y="21599"/>
                    <a:pt x="21541" y="21600"/>
                  </a:cubicBezTo>
                  <a:cubicBezTo>
                    <a:pt x="10231" y="21600"/>
                    <a:pt x="837" y="12876"/>
                    <a:pt x="0" y="1598"/>
                  </a:cubicBezTo>
                  <a:lnTo>
                    <a:pt x="21541" y="0"/>
                  </a:lnTo>
                  <a:lnTo>
                    <a:pt x="30275" y="19755"/>
                  </a:lnTo>
                  <a:close/>
                </a:path>
              </a:pathLst>
            </a:custGeom>
            <a:noFill/>
            <a:ln w="19050" cap="flat" cmpd="sng">
              <a:solidFill>
                <a:srgbClr val="0000FF"/>
              </a:solidFill>
              <a:prstDash val="dash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212" name="Text Box 10"/>
            <p:cNvSpPr txBox="1"/>
            <p:nvPr/>
          </p:nvSpPr>
          <p:spPr>
            <a:xfrm>
              <a:off x="4201" y="2886"/>
              <a:ext cx="218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14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a</a:t>
              </a:r>
              <a:r>
                <a:rPr lang="en-US" altLang="zh-CN" sz="1400" i="1" baseline="-25000" dirty="0">
                  <a:solidFill>
                    <a:schemeClr val="hlink"/>
                  </a:solidFill>
                  <a:latin typeface="Georgia" panose="02040502050405020303" pitchFamily="18" charset="0"/>
                </a:rPr>
                <a:t>k</a:t>
              </a:r>
              <a:endParaRPr lang="en-US" altLang="zh-CN" sz="1400" i="1" baseline="-25000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1213" name="Text Box 11"/>
            <p:cNvSpPr txBox="1"/>
            <p:nvPr/>
          </p:nvSpPr>
          <p:spPr>
            <a:xfrm>
              <a:off x="4910" y="3500"/>
              <a:ext cx="20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14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a</a:t>
              </a:r>
              <a:r>
                <a:rPr lang="en-US" altLang="zh-CN" sz="1400" i="1" baseline="-25000" dirty="0">
                  <a:solidFill>
                    <a:schemeClr val="hlink"/>
                  </a:solidFill>
                  <a:latin typeface="Georgia" panose="02040502050405020303" pitchFamily="18" charset="0"/>
                </a:rPr>
                <a:t>j</a:t>
              </a:r>
              <a:endParaRPr lang="en-US" altLang="zh-CN" sz="1400" i="1" baseline="-25000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  <p:sp>
          <p:nvSpPr>
            <p:cNvPr id="51214" name="Text Box 12"/>
            <p:cNvSpPr txBox="1"/>
            <p:nvPr/>
          </p:nvSpPr>
          <p:spPr>
            <a:xfrm>
              <a:off x="3476" y="3537"/>
              <a:ext cx="201" cy="1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1400" i="1" dirty="0">
                  <a:solidFill>
                    <a:schemeClr val="hlink"/>
                  </a:solidFill>
                  <a:latin typeface="Georgia" panose="02040502050405020303" pitchFamily="18" charset="0"/>
                </a:rPr>
                <a:t>a</a:t>
              </a:r>
              <a:r>
                <a:rPr lang="en-US" altLang="zh-CN" sz="1400" i="1" baseline="-25000" dirty="0">
                  <a:solidFill>
                    <a:schemeClr val="hlink"/>
                  </a:solidFill>
                  <a:latin typeface="Georgia" panose="02040502050405020303" pitchFamily="18" charset="0"/>
                </a:rPr>
                <a:t>i</a:t>
              </a:r>
              <a:endParaRPr lang="en-US" altLang="zh-CN" sz="1400" i="1" baseline="-25000" dirty="0">
                <a:solidFill>
                  <a:schemeClr val="hlink"/>
                </a:solidFill>
                <a:latin typeface="Georgia" panose="02040502050405020303" pitchFamily="18" charset="0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2226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2227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222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Warshall’s Algorithm</a:t>
            </a:r>
            <a:endParaRPr lang="zh-CN" altLang="en-US" dirty="0"/>
          </a:p>
        </p:txBody>
      </p:sp>
      <p:sp>
        <p:nvSpPr>
          <p:cNvPr id="5222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The basis for Warshall’s Algorithm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t</a:t>
            </a:r>
            <a:r>
              <a:rPr lang="en-US" altLang="zh-CN" i="1" baseline="-25000" dirty="0"/>
              <a:t>ij</a:t>
            </a:r>
            <a:r>
              <a:rPr lang="en-US" altLang="zh-CN" dirty="0"/>
              <a:t> = 1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If and only if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either</a:t>
            </a:r>
            <a:endParaRPr lang="en-US" altLang="zh-CN" dirty="0"/>
          </a:p>
          <a:p>
            <a:pPr lvl="2" eaLnBrk="1" hangingPunct="1"/>
            <a:r>
              <a:rPr lang="en-US" altLang="zh-CN" i="1" dirty="0"/>
              <a:t>s</a:t>
            </a:r>
            <a:r>
              <a:rPr lang="en-US" altLang="zh-CN" i="1" baseline="-25000" dirty="0"/>
              <a:t>ij</a:t>
            </a:r>
            <a:r>
              <a:rPr lang="en-US" altLang="zh-CN" dirty="0"/>
              <a:t> = 1</a:t>
            </a:r>
            <a:endParaRPr lang="en-US" altLang="zh-CN" i="1" dirty="0"/>
          </a:p>
          <a:p>
            <a:pPr lvl="2" eaLnBrk="1" hangingPunct="1"/>
            <a:r>
              <a:rPr lang="en-US" altLang="zh-CN" i="1" dirty="0"/>
              <a:t>s</a:t>
            </a:r>
            <a:r>
              <a:rPr lang="en-US" altLang="zh-CN" i="1" baseline="-25000" dirty="0"/>
              <a:t>ik</a:t>
            </a:r>
            <a:r>
              <a:rPr lang="en-US" altLang="zh-CN" dirty="0"/>
              <a:t> = 1 and </a:t>
            </a:r>
            <a:r>
              <a:rPr lang="en-US" altLang="zh-CN" i="1" dirty="0"/>
              <a:t>s</a:t>
            </a:r>
            <a:r>
              <a:rPr lang="en-US" altLang="zh-CN" i="1" baseline="-25000" dirty="0"/>
              <a:t>kj</a:t>
            </a:r>
            <a:r>
              <a:rPr lang="en-US" altLang="zh-CN" dirty="0"/>
              <a:t> = 1</a:t>
            </a: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3250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3251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325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Warshall’s Algorithm</a:t>
            </a:r>
            <a:endParaRPr lang="zh-CN" altLang="en-US" dirty="0"/>
          </a:p>
        </p:txBody>
      </p:sp>
      <p:sp>
        <p:nvSpPr>
          <p:cNvPr id="5325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800" i="1" dirty="0">
                <a:solidFill>
                  <a:schemeClr val="hlink"/>
                </a:solidFill>
              </a:rPr>
              <a:t>Step1</a:t>
            </a:r>
            <a:r>
              <a:rPr lang="en-US" altLang="zh-CN" sz="2800" dirty="0"/>
              <a:t>: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First transfer to </a:t>
            </a:r>
            <a:r>
              <a:rPr lang="en-US" altLang="zh-CN" sz="2400" i="1" dirty="0"/>
              <a:t>W</a:t>
            </a:r>
            <a:r>
              <a:rPr lang="en-US" altLang="zh-CN" sz="2400" i="1" baseline="-25000" dirty="0"/>
              <a:t>k</a:t>
            </a:r>
            <a:r>
              <a:rPr lang="en-US" altLang="zh-CN" sz="2400" dirty="0"/>
              <a:t> all 1’s in </a:t>
            </a:r>
            <a:r>
              <a:rPr lang="en-US" altLang="zh-CN" sz="2400" i="1" dirty="0"/>
              <a:t>W</a:t>
            </a:r>
            <a:r>
              <a:rPr lang="en-US" altLang="zh-CN" sz="2400" i="1" baseline="-25000" dirty="0"/>
              <a:t>k</a:t>
            </a:r>
            <a:r>
              <a:rPr lang="en-US" altLang="zh-CN" sz="2400" baseline="-25000" dirty="0"/>
              <a:t>-1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i="1" dirty="0">
                <a:solidFill>
                  <a:schemeClr val="hlink"/>
                </a:solidFill>
              </a:rPr>
              <a:t>Step2</a:t>
            </a:r>
            <a:r>
              <a:rPr lang="en-US" altLang="zh-CN" sz="2800" dirty="0"/>
              <a:t>: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List the locations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p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 in column </a:t>
            </a:r>
            <a:r>
              <a:rPr lang="en-US" altLang="zh-CN" sz="2400" i="1" dirty="0"/>
              <a:t>k</a:t>
            </a:r>
            <a:r>
              <a:rPr lang="en-US" altLang="zh-CN" sz="2400" dirty="0"/>
              <a:t> of </a:t>
            </a:r>
            <a:r>
              <a:rPr lang="en-US" altLang="zh-CN" sz="2400" i="1" dirty="0"/>
              <a:t>W</a:t>
            </a:r>
            <a:r>
              <a:rPr lang="en-US" altLang="zh-CN" sz="2400" i="1" baseline="-25000" dirty="0"/>
              <a:t>k</a:t>
            </a:r>
            <a:r>
              <a:rPr lang="en-US" altLang="zh-CN" sz="2400" baseline="-25000" dirty="0"/>
              <a:t>-1</a:t>
            </a:r>
            <a:r>
              <a:rPr lang="en-US" altLang="zh-CN" sz="2400" dirty="0"/>
              <a:t>, where the entry is 1 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List the locations </a:t>
            </a:r>
            <a:r>
              <a:rPr lang="en-US" altLang="zh-CN" sz="2400" i="1" dirty="0"/>
              <a:t>q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</a:t>
            </a:r>
            <a:r>
              <a:rPr lang="en-US" altLang="zh-CN" sz="2400" i="1" dirty="0"/>
              <a:t>q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 in row </a:t>
            </a:r>
            <a:r>
              <a:rPr lang="en-US" altLang="zh-CN" sz="2400" i="1" dirty="0"/>
              <a:t>k</a:t>
            </a:r>
            <a:r>
              <a:rPr lang="en-US" altLang="zh-CN" sz="2400" dirty="0"/>
              <a:t> of </a:t>
            </a:r>
            <a:r>
              <a:rPr lang="en-US" altLang="zh-CN" sz="2400" i="1" dirty="0"/>
              <a:t>W</a:t>
            </a:r>
            <a:r>
              <a:rPr lang="en-US" altLang="zh-CN" sz="2400" i="1" baseline="-25000" dirty="0"/>
              <a:t>k</a:t>
            </a:r>
            <a:r>
              <a:rPr lang="en-US" altLang="zh-CN" sz="2400" baseline="-25000" dirty="0"/>
              <a:t>-1</a:t>
            </a:r>
            <a:r>
              <a:rPr lang="en-US" altLang="zh-CN" sz="2400" dirty="0"/>
              <a:t>, where the entry is 1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i="1" dirty="0">
                <a:solidFill>
                  <a:schemeClr val="hlink"/>
                </a:solidFill>
              </a:rPr>
              <a:t>Step3</a:t>
            </a:r>
            <a:r>
              <a:rPr lang="en-US" altLang="zh-CN" sz="2800" dirty="0"/>
              <a:t>: 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Put 1’s in all the positions </a:t>
            </a:r>
            <a:r>
              <a:rPr lang="en-US" altLang="zh-CN" sz="2400" i="1" dirty="0"/>
              <a:t>p</a:t>
            </a:r>
            <a:r>
              <a:rPr lang="en-US" altLang="zh-CN" sz="2400" i="1" baseline="-25000" dirty="0"/>
              <a:t>i</a:t>
            </a:r>
            <a:r>
              <a:rPr lang="en-US" altLang="zh-CN" sz="2400" dirty="0"/>
              <a:t>, </a:t>
            </a:r>
            <a:r>
              <a:rPr lang="en-US" altLang="zh-CN" sz="2400" i="1" dirty="0"/>
              <a:t>q</a:t>
            </a:r>
            <a:r>
              <a:rPr lang="en-US" altLang="zh-CN" sz="2400" i="1" baseline="-25000" dirty="0"/>
              <a:t>j</a:t>
            </a:r>
            <a:r>
              <a:rPr lang="en-US" altLang="zh-CN" sz="2400" dirty="0"/>
              <a:t> of </a:t>
            </a:r>
            <a:r>
              <a:rPr lang="en-US" altLang="zh-CN" sz="2400" i="1" dirty="0"/>
              <a:t>W</a:t>
            </a:r>
            <a:r>
              <a:rPr lang="en-US" altLang="zh-CN" sz="2400" i="1" baseline="-25000" dirty="0"/>
              <a:t>k</a:t>
            </a:r>
            <a:r>
              <a:rPr lang="en-US" altLang="zh-CN" sz="2400" dirty="0"/>
              <a:t> (if they are not already there)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427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427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427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(1)</a:t>
            </a:r>
            <a:endParaRPr lang="en-US" altLang="zh-CN" dirty="0"/>
          </a:p>
        </p:txBody>
      </p:sp>
      <p:sp>
        <p:nvSpPr>
          <p:cNvPr id="5427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A</a:t>
            </a:r>
            <a:r>
              <a:rPr lang="en-US" altLang="zh-CN" dirty="0"/>
              <a:t>={1, 2, 3, 4}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R</a:t>
            </a:r>
            <a:r>
              <a:rPr lang="en-US" altLang="zh-CN" dirty="0"/>
              <a:t>={(1, 2), (2, 3), (3, 4), (2, 1)}</a:t>
            </a:r>
            <a:endParaRPr lang="en-US" altLang="zh-CN" dirty="0"/>
          </a:p>
          <a:p>
            <a:pPr eaLnBrk="1" hangingPunct="1"/>
            <a:r>
              <a:rPr lang="en-US" altLang="zh-CN" dirty="0"/>
              <a:t>Find the transitive closure of </a:t>
            </a:r>
            <a:r>
              <a:rPr lang="en-US" altLang="zh-CN" i="1" dirty="0"/>
              <a:t>R</a:t>
            </a:r>
            <a:r>
              <a:rPr lang="en-US" altLang="zh-CN" dirty="0"/>
              <a:t>.</a:t>
            </a:r>
            <a:endParaRPr lang="en-US" altLang="zh-CN" dirty="0"/>
          </a:p>
        </p:txBody>
      </p:sp>
      <p:sp>
        <p:nvSpPr>
          <p:cNvPr id="54278" name="Oval 4"/>
          <p:cNvSpPr/>
          <p:nvPr/>
        </p:nvSpPr>
        <p:spPr>
          <a:xfrm>
            <a:off x="2716213" y="4292600"/>
            <a:ext cx="287337" cy="2889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  <a:buFontTx/>
            </a:pPr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54279" name="Oval 5"/>
          <p:cNvSpPr/>
          <p:nvPr/>
        </p:nvSpPr>
        <p:spPr>
          <a:xfrm>
            <a:off x="2700338" y="6365875"/>
            <a:ext cx="287337" cy="2889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  <a:buFontTx/>
            </a:pPr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54280" name="Oval 6"/>
          <p:cNvSpPr/>
          <p:nvPr/>
        </p:nvSpPr>
        <p:spPr>
          <a:xfrm>
            <a:off x="3851275" y="5243513"/>
            <a:ext cx="287338" cy="2889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  <a:buFontTx/>
            </a:pPr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54281" name="Oval 7"/>
          <p:cNvSpPr/>
          <p:nvPr/>
        </p:nvSpPr>
        <p:spPr>
          <a:xfrm>
            <a:off x="1577975" y="5286375"/>
            <a:ext cx="287338" cy="288925"/>
          </a:xfrm>
          <a:prstGeom prst="ellipse">
            <a:avLst/>
          </a:prstGeom>
          <a:solidFill>
            <a:schemeClr val="accent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p>
            <a:pPr eaLnBrk="0" hangingPunct="0">
              <a:buClrTx/>
              <a:buFontTx/>
            </a:pPr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54282" name="Line 8"/>
          <p:cNvSpPr/>
          <p:nvPr/>
        </p:nvSpPr>
        <p:spPr>
          <a:xfrm flipH="1">
            <a:off x="2974975" y="5516563"/>
            <a:ext cx="1008063" cy="936625"/>
          </a:xfrm>
          <a:prstGeom prst="line">
            <a:avLst/>
          </a:prstGeom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54283" name="Arc 9"/>
          <p:cNvSpPr/>
          <p:nvPr/>
        </p:nvSpPr>
        <p:spPr>
          <a:xfrm rot="2926926" flipV="1">
            <a:off x="2119313" y="4225925"/>
            <a:ext cx="144462" cy="1287463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pathLst>
              <a:path w="21600" h="37867" fill="none">
                <a:moveTo>
                  <a:pt x="9740" y="37866"/>
                </a:moveTo>
                <a:cubicBezTo>
                  <a:pt x="3660" y="33873"/>
                  <a:pt x="0" y="27087"/>
                  <a:pt x="0" y="19814"/>
                </a:cubicBezTo>
                <a:cubicBezTo>
                  <a:pt x="-1" y="11209"/>
                  <a:pt x="5107" y="3425"/>
                  <a:pt x="13000" y="-1"/>
                </a:cubicBezTo>
              </a:path>
              <a:path w="21600" h="37867" stroke="0">
                <a:moveTo>
                  <a:pt x="9740" y="37866"/>
                </a:moveTo>
                <a:cubicBezTo>
                  <a:pt x="3660" y="33873"/>
                  <a:pt x="0" y="27087"/>
                  <a:pt x="0" y="19814"/>
                </a:cubicBezTo>
                <a:cubicBezTo>
                  <a:pt x="-1" y="11209"/>
                  <a:pt x="5107" y="3425"/>
                  <a:pt x="13000" y="-1"/>
                </a:cubicBezTo>
                <a:lnTo>
                  <a:pt x="21600" y="19814"/>
                </a:lnTo>
                <a:lnTo>
                  <a:pt x="9740" y="37866"/>
                </a:lnTo>
                <a:close/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4284" name="Arc 10"/>
          <p:cNvSpPr/>
          <p:nvPr/>
        </p:nvSpPr>
        <p:spPr>
          <a:xfrm rot="-7824291" flipV="1">
            <a:off x="2152650" y="4365625"/>
            <a:ext cx="360363" cy="1309688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2147483646" y="0"/>
              </a:cxn>
              <a:cxn ang="0">
                <a:pos x="2147483646" y="2147483646"/>
              </a:cxn>
            </a:cxnLst>
            <a:pathLst>
              <a:path w="21600" h="37867" fill="none">
                <a:moveTo>
                  <a:pt x="9740" y="37866"/>
                </a:moveTo>
                <a:cubicBezTo>
                  <a:pt x="3660" y="33873"/>
                  <a:pt x="0" y="27087"/>
                  <a:pt x="0" y="19814"/>
                </a:cubicBezTo>
                <a:cubicBezTo>
                  <a:pt x="-1" y="11209"/>
                  <a:pt x="5107" y="3425"/>
                  <a:pt x="13000" y="-1"/>
                </a:cubicBezTo>
              </a:path>
              <a:path w="21600" h="37867" stroke="0">
                <a:moveTo>
                  <a:pt x="9740" y="37866"/>
                </a:moveTo>
                <a:cubicBezTo>
                  <a:pt x="3660" y="33873"/>
                  <a:pt x="0" y="27087"/>
                  <a:pt x="0" y="19814"/>
                </a:cubicBezTo>
                <a:cubicBezTo>
                  <a:pt x="-1" y="11209"/>
                  <a:pt x="5107" y="3425"/>
                  <a:pt x="13000" y="-1"/>
                </a:cubicBezTo>
                <a:lnTo>
                  <a:pt x="21600" y="19814"/>
                </a:lnTo>
                <a:lnTo>
                  <a:pt x="9740" y="37866"/>
                </a:lnTo>
                <a:close/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4285" name="Arc 11"/>
          <p:cNvSpPr/>
          <p:nvPr/>
        </p:nvSpPr>
        <p:spPr>
          <a:xfrm rot="1498813" flipH="1" flipV="1">
            <a:off x="2887663" y="4686300"/>
            <a:ext cx="1238250" cy="327025"/>
          </a:xfrm>
          <a:custGeom>
            <a:avLst/>
            <a:gdLst/>
            <a:ahLst/>
            <a:cxnLst>
              <a:cxn ang="0">
                <a:pos x="2147483646" y="2147483646"/>
              </a:cxn>
              <a:cxn ang="0">
                <a:pos x="0" y="2147483646"/>
              </a:cxn>
              <a:cxn ang="0">
                <a:pos x="2147483646" y="0"/>
              </a:cxn>
            </a:cxnLst>
            <a:pathLst>
              <a:path w="30275" h="21600" fill="none">
                <a:moveTo>
                  <a:pt x="30275" y="19755"/>
                </a:moveTo>
                <a:cubicBezTo>
                  <a:pt x="27523" y="20971"/>
                  <a:pt x="24549" y="21599"/>
                  <a:pt x="21541" y="21600"/>
                </a:cubicBezTo>
                <a:cubicBezTo>
                  <a:pt x="10231" y="21600"/>
                  <a:pt x="837" y="12876"/>
                  <a:pt x="0" y="1598"/>
                </a:cubicBezTo>
              </a:path>
              <a:path w="30275" h="21600" stroke="0">
                <a:moveTo>
                  <a:pt x="30275" y="19755"/>
                </a:moveTo>
                <a:cubicBezTo>
                  <a:pt x="27523" y="20971"/>
                  <a:pt x="24549" y="21599"/>
                  <a:pt x="21541" y="21600"/>
                </a:cubicBezTo>
                <a:cubicBezTo>
                  <a:pt x="10231" y="21600"/>
                  <a:pt x="837" y="12876"/>
                  <a:pt x="0" y="1598"/>
                </a:cubicBezTo>
                <a:lnTo>
                  <a:pt x="21541" y="0"/>
                </a:lnTo>
                <a:lnTo>
                  <a:pt x="30275" y="19755"/>
                </a:lnTo>
                <a:close/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miter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sp>
        <p:nvSpPr>
          <p:cNvPr id="54286" name="Text Box 12"/>
          <p:cNvSpPr txBox="1"/>
          <p:nvPr/>
        </p:nvSpPr>
        <p:spPr>
          <a:xfrm>
            <a:off x="2714625" y="4264025"/>
            <a:ext cx="295275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600" dirty="0">
                <a:solidFill>
                  <a:schemeClr val="hlink"/>
                </a:solidFill>
                <a:latin typeface="Tahoma" panose="020B0604030504040204" pitchFamily="34" charset="0"/>
              </a:rPr>
              <a:t>2</a:t>
            </a:r>
            <a:endParaRPr lang="en-US" altLang="zh-CN" sz="1600" dirty="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54287" name="Text Box 13"/>
          <p:cNvSpPr txBox="1"/>
          <p:nvPr/>
        </p:nvSpPr>
        <p:spPr>
          <a:xfrm>
            <a:off x="2686050" y="6351588"/>
            <a:ext cx="295275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600" dirty="0">
                <a:solidFill>
                  <a:schemeClr val="hlink"/>
                </a:solidFill>
                <a:latin typeface="Tahoma" panose="020B0604030504040204" pitchFamily="34" charset="0"/>
              </a:rPr>
              <a:t>4</a:t>
            </a:r>
            <a:endParaRPr lang="en-US" altLang="zh-CN" sz="1600" dirty="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54288" name="Text Box 14"/>
          <p:cNvSpPr txBox="1"/>
          <p:nvPr/>
        </p:nvSpPr>
        <p:spPr>
          <a:xfrm>
            <a:off x="3851275" y="5229225"/>
            <a:ext cx="295275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600" dirty="0">
                <a:solidFill>
                  <a:schemeClr val="hlink"/>
                </a:solidFill>
                <a:latin typeface="Tahoma" panose="020B0604030504040204" pitchFamily="34" charset="0"/>
              </a:rPr>
              <a:t>3</a:t>
            </a:r>
            <a:endParaRPr lang="en-US" altLang="zh-CN" sz="1600" dirty="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54289" name="Text Box 15"/>
          <p:cNvSpPr txBox="1"/>
          <p:nvPr/>
        </p:nvSpPr>
        <p:spPr>
          <a:xfrm>
            <a:off x="1563688" y="5272088"/>
            <a:ext cx="295275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1600" dirty="0">
                <a:solidFill>
                  <a:schemeClr val="hlink"/>
                </a:solidFill>
                <a:latin typeface="Tahoma" panose="020B0604030504040204" pitchFamily="34" charset="0"/>
              </a:rPr>
              <a:t>1</a:t>
            </a:r>
            <a:endParaRPr lang="en-US" altLang="zh-CN" sz="1600" dirty="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54290" name="Object 16"/>
          <p:cNvGraphicFramePr>
            <a:graphicFrameLocks noChangeAspect="1"/>
          </p:cNvGraphicFramePr>
          <p:nvPr/>
        </p:nvGraphicFramePr>
        <p:xfrm>
          <a:off x="5003800" y="4365625"/>
          <a:ext cx="2881313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282700" imgH="914400" progId="Equation.DSMT4">
                  <p:embed/>
                </p:oleObj>
              </mc:Choice>
              <mc:Fallback>
                <p:oleObj name="" r:id="rId1" imgW="1282700" imgH="9144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03800" y="4365625"/>
                        <a:ext cx="2881313" cy="205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9218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9219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922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i="1" dirty="0"/>
              <a:t>Symmetric closure</a:t>
            </a:r>
            <a:endParaRPr lang="zh-CN" altLang="en-US" i="1" dirty="0"/>
          </a:p>
        </p:txBody>
      </p:sp>
      <p:sp>
        <p:nvSpPr>
          <p:cNvPr id="9221" name="Rectangle 3"/>
          <p:cNvSpPr>
            <a:spLocks noGrp="1"/>
          </p:cNvSpPr>
          <p:nvPr>
            <p:ph idx="1"/>
          </p:nvPr>
        </p:nvSpPr>
        <p:spPr>
          <a:xfrm>
            <a:off x="754063" y="1340803"/>
            <a:ext cx="7912100" cy="4114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b="1" dirty="0"/>
              <a:t>Theorem</a:t>
            </a:r>
            <a:endParaRPr lang="en-US" altLang="zh-CN" b="1" dirty="0"/>
          </a:p>
          <a:p>
            <a:pPr lvl="1" eaLnBrk="1" hangingPunct="1"/>
            <a:r>
              <a:rPr lang="en-US" altLang="zh-CN" dirty="0"/>
              <a:t>Let </a:t>
            </a:r>
            <a:r>
              <a:rPr lang="en-US" altLang="zh-CN" i="1" dirty="0"/>
              <a:t>R </a:t>
            </a:r>
            <a:r>
              <a:rPr lang="en-US" altLang="zh-CN" dirty="0"/>
              <a:t>be a relation on A.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The </a:t>
            </a:r>
            <a:r>
              <a:rPr lang="en-US" altLang="zh-CN" i="1" dirty="0">
                <a:solidFill>
                  <a:schemeClr val="hlink"/>
                </a:solidFill>
              </a:rPr>
              <a:t>symmetric closure</a:t>
            </a:r>
            <a:r>
              <a:rPr lang="en-US" altLang="zh-CN" i="1" dirty="0"/>
              <a:t> </a:t>
            </a:r>
            <a:r>
              <a:rPr lang="en-US" altLang="zh-CN" dirty="0"/>
              <a:t>of </a:t>
            </a:r>
            <a:r>
              <a:rPr lang="en-US" altLang="zh-CN" i="1" dirty="0"/>
              <a:t>R</a:t>
            </a:r>
            <a:r>
              <a:rPr lang="en-US" altLang="zh-CN" dirty="0"/>
              <a:t>, denoted </a:t>
            </a:r>
            <a:r>
              <a:rPr lang="en-US" altLang="zh-CN" dirty="0">
                <a:solidFill>
                  <a:schemeClr val="hlink"/>
                </a:solidFill>
              </a:rPr>
              <a:t>s(</a:t>
            </a:r>
            <a:r>
              <a:rPr lang="en-US" altLang="zh-CN" i="1" dirty="0">
                <a:solidFill>
                  <a:schemeClr val="hlink"/>
                </a:solidFill>
              </a:rPr>
              <a:t>R</a:t>
            </a:r>
            <a:r>
              <a:rPr lang="en-US" altLang="zh-CN" dirty="0">
                <a:solidFill>
                  <a:schemeClr val="hlink"/>
                </a:solidFill>
              </a:rPr>
              <a:t>)</a:t>
            </a:r>
            <a:r>
              <a:rPr lang="en-US" altLang="zh-CN" dirty="0"/>
              <a:t>, is the relation </a:t>
            </a:r>
            <a:r>
              <a:rPr lang="en-US" altLang="zh-CN" i="1" dirty="0"/>
              <a:t>R</a:t>
            </a:r>
            <a:r>
              <a:rPr lang="en-US" altLang="zh-CN" dirty="0">
                <a:latin typeface="Symbol" panose="05050102010706020507" pitchFamily="18" charset="2"/>
              </a:rPr>
              <a:t>È</a:t>
            </a:r>
            <a:r>
              <a:rPr lang="en-US" altLang="zh-CN" i="1" dirty="0"/>
              <a:t>R</a:t>
            </a:r>
            <a:r>
              <a:rPr lang="en-US" altLang="zh-CN" baseline="30000" dirty="0">
                <a:latin typeface="Symbol" panose="05050102010706020507" pitchFamily="18" charset="2"/>
              </a:rPr>
              <a:t>-</a:t>
            </a:r>
            <a:r>
              <a:rPr lang="en-US" altLang="zh-CN" baseline="30000" dirty="0"/>
              <a:t>1</a:t>
            </a:r>
            <a:r>
              <a:rPr lang="en-US" altLang="zh-CN" dirty="0"/>
              <a:t>.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Let R be a relation from a set A to a set B. The inverse relation from B to A, denoted by R</a:t>
            </a:r>
            <a:r>
              <a:rPr lang="en-US" altLang="zh-CN" baseline="30000" dirty="0"/>
              <a:t>−1</a:t>
            </a:r>
            <a:r>
              <a:rPr lang="en-US" altLang="zh-CN" dirty="0"/>
              <a:t>, is the set of ordered pairs {(b, a) ∣ (a, b) ∈ R}. 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The complementary relation    is the set of ordered pairs {(a, b)∣(a, b) ∉ R}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defined in the preamble of Exercise 26 in Section 9.1</a:t>
            </a:r>
            <a:endParaRPr lang="zh-CN" altLang="en-US" dirty="0"/>
          </a:p>
        </p:txBody>
      </p:sp>
      <p:pic>
        <p:nvPicPr>
          <p:cNvPr id="922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34965" y="4581208"/>
            <a:ext cx="288925" cy="3794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5298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5299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530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</a:t>
            </a:r>
            <a:endParaRPr lang="en-US" altLang="zh-CN" dirty="0"/>
          </a:p>
        </p:txBody>
      </p:sp>
      <p:graphicFrame>
        <p:nvGraphicFramePr>
          <p:cNvPr id="55301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971550" y="1484630"/>
          <a:ext cx="7548245" cy="429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3683000" imgH="2095500" progId="Equation.DSMT4">
                  <p:embed/>
                </p:oleObj>
              </mc:Choice>
              <mc:Fallback>
                <p:oleObj name="" r:id="rId1" imgW="3683000" imgH="20955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71550" y="1484630"/>
                        <a:ext cx="7548245" cy="429387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632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632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632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Warshall’s Algorithm</a:t>
            </a:r>
            <a:endParaRPr lang="zh-CN" altLang="en-US" dirty="0"/>
          </a:p>
        </p:txBody>
      </p:sp>
      <p:sp>
        <p:nvSpPr>
          <p:cNvPr id="5632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sz="2000" b="1" u="sng" dirty="0">
                <a:latin typeface="Courier New" panose="02070309020205020404" pitchFamily="49" charset="0"/>
                <a:sym typeface="Symbol" panose="05050102010706020507" pitchFamily="18" charset="2"/>
              </a:rPr>
              <a:t>Algorithm Warshall</a:t>
            </a:r>
            <a:endParaRPr lang="en-US" altLang="zh-CN" sz="2000" b="1" u="sng" dirty="0">
              <a:latin typeface="Courier New" panose="02070309020205020404" pitchFamily="49" charset="0"/>
            </a:endParaRPr>
          </a:p>
          <a:p>
            <a:pPr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CLOSURE</a:t>
            </a:r>
            <a:r>
              <a:rPr lang="en-US" altLang="zh-CN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MAT</a:t>
            </a:r>
            <a:endParaRPr lang="en-US" altLang="zh-CN" sz="20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	For k = 1 thru N</a:t>
            </a:r>
            <a:endParaRPr lang="en-US" altLang="zh-CN" sz="20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	  For i = 1 thru N</a:t>
            </a:r>
            <a:endParaRPr lang="en-US" altLang="zh-CN" sz="20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		For j = 1 thru N</a:t>
            </a:r>
            <a:endParaRPr lang="en-US" altLang="zh-CN" sz="20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		  CLOSURE[i,j]CLOSURE[i,j]</a:t>
            </a:r>
            <a:endParaRPr lang="en-US" altLang="zh-CN" sz="20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Symbol" panose="05050102010706020507" pitchFamily="18" charset="2"/>
              </a:rPr>
              <a:t>				(CLOSURE[i,k]CLOSURE[k,j])</a:t>
            </a:r>
            <a:endParaRPr lang="en-US" altLang="zh-CN" sz="2000" b="1" dirty="0">
              <a:latin typeface="Courier New" panose="02070309020205020404" pitchFamily="49" charset="0"/>
              <a:sym typeface="Symbol" panose="05050102010706020507" pitchFamily="18" charset="2"/>
            </a:endParaRPr>
          </a:p>
          <a:p>
            <a:pPr eaLnBrk="1" hangingPunct="1">
              <a:buNone/>
            </a:pPr>
            <a:r>
              <a:rPr lang="en-US" altLang="zh-CN" sz="2000" b="1" u="sng" dirty="0">
                <a:latin typeface="Courier New" panose="02070309020205020404" pitchFamily="49" charset="0"/>
                <a:sym typeface="Symbol" panose="05050102010706020507" pitchFamily="18" charset="2"/>
              </a:rPr>
              <a:t>End of Algorithm Warshall</a:t>
            </a:r>
            <a:endParaRPr lang="en-US" altLang="zh-CN" sz="2000" b="1" u="sng" dirty="0">
              <a:latin typeface="Courier New" panose="02070309020205020404" pitchFamily="49" charset="0"/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5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7346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7347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734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Analysis</a:t>
            </a:r>
            <a:endParaRPr lang="en-US" altLang="zh-CN" dirty="0"/>
          </a:p>
        </p:txBody>
      </p:sp>
      <p:sp>
        <p:nvSpPr>
          <p:cNvPr id="5734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Complexity of Algorithm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Warshall</a:t>
            </a:r>
            <a:endParaRPr lang="en-US" altLang="zh-CN" dirty="0"/>
          </a:p>
          <a:p>
            <a:pPr lvl="2" eaLnBrk="1" hangingPunct="1"/>
            <a:r>
              <a:rPr lang="en-US" altLang="zh-CN" i="1" dirty="0"/>
              <a:t>n</a:t>
            </a:r>
            <a:r>
              <a:rPr lang="en-US" altLang="zh-CN" baseline="30000" dirty="0"/>
              <a:t>3</a:t>
            </a:r>
            <a:endParaRPr lang="en-US" altLang="zh-CN" baseline="30000" dirty="0"/>
          </a:p>
          <a:p>
            <a:pPr lvl="1" eaLnBrk="1" hangingPunct="1"/>
            <a:r>
              <a:rPr lang="en-US" altLang="zh-CN" dirty="0">
                <a:sym typeface="Symbol" panose="05050102010706020507" pitchFamily="18" charset="2"/>
              </a:rPr>
              <a:t> </a:t>
            </a:r>
            <a:endParaRPr lang="zh-CN" altLang="en-US" dirty="0">
              <a:sym typeface="Symbol" panose="05050102010706020507" pitchFamily="18" charset="2"/>
            </a:endParaRPr>
          </a:p>
          <a:p>
            <a:pPr lvl="2" eaLnBrk="1" hangingPunct="1"/>
            <a:r>
              <a:rPr lang="en-US" altLang="zh-CN" i="1" dirty="0"/>
              <a:t>n</a:t>
            </a:r>
            <a:r>
              <a:rPr lang="en-US" altLang="zh-CN" baseline="30000" dirty="0"/>
              <a:t>4</a:t>
            </a:r>
            <a:endParaRPr lang="en-US" altLang="zh-CN" baseline="30000" dirty="0"/>
          </a:p>
        </p:txBody>
      </p:sp>
      <p:graphicFrame>
        <p:nvGraphicFramePr>
          <p:cNvPr id="57350" name="Object 4"/>
          <p:cNvGraphicFramePr>
            <a:graphicFrameLocks noChangeAspect="1"/>
          </p:cNvGraphicFramePr>
          <p:nvPr/>
        </p:nvGraphicFramePr>
        <p:xfrm>
          <a:off x="1907540" y="2855913"/>
          <a:ext cx="4772025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2044700" imgH="292100" progId="Equation.DSMT4">
                  <p:embed/>
                </p:oleObj>
              </mc:Choice>
              <mc:Fallback>
                <p:oleObj name="" r:id="rId1" imgW="2044700" imgH="2921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7540" y="2855913"/>
                        <a:ext cx="4772025" cy="620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8370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8371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837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endParaRPr lang="zh-CN" altLang="en-US" dirty="0"/>
          </a:p>
        </p:txBody>
      </p:sp>
      <p:sp>
        <p:nvSpPr>
          <p:cNvPr id="5837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endParaRPr lang="zh-CN" altLang="en-US" dirty="0"/>
          </a:p>
        </p:txBody>
      </p:sp>
      <p:grpSp>
        <p:nvGrpSpPr>
          <p:cNvPr id="58374" name="Group 4"/>
          <p:cNvGrpSpPr/>
          <p:nvPr/>
        </p:nvGrpSpPr>
        <p:grpSpPr>
          <a:xfrm>
            <a:off x="5410200" y="381000"/>
            <a:ext cx="3155950" cy="6232525"/>
            <a:chOff x="3408" y="240"/>
            <a:chExt cx="1988" cy="3926"/>
          </a:xfrm>
        </p:grpSpPr>
        <p:sp>
          <p:nvSpPr>
            <p:cNvPr id="58375" name="Text Box 5"/>
            <p:cNvSpPr txBox="1"/>
            <p:nvPr/>
          </p:nvSpPr>
          <p:spPr>
            <a:xfrm>
              <a:off x="4042" y="240"/>
              <a:ext cx="1354" cy="47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99276" tIns="49638" rIns="99276" bIns="49638" anchor="ctr" anchorCtr="0">
              <a:spAutoFit/>
            </a:bodyPr>
            <a:p>
              <a:pPr algn="ctr" defTabSz="992505" eaLnBrk="0" hangingPunct="0">
                <a:spcBef>
                  <a:spcPct val="50000"/>
                </a:spcBef>
                <a:buClrTx/>
                <a:buFontTx/>
              </a:pPr>
              <a:r>
                <a:rPr lang="zh-CN" altLang="en-US" sz="2600" b="1" dirty="0">
                  <a:solidFill>
                    <a:schemeClr val="hlink"/>
                  </a:solidFill>
                  <a:latin typeface="Arial Rounded MT Bold" panose="020F0704030504030204" pitchFamily="34" charset="0"/>
                </a:rPr>
                <a:t> </a:t>
              </a:r>
              <a:r>
                <a:rPr lang="zh-CN" altLang="en-US" sz="4300" b="1" dirty="0">
                  <a:solidFill>
                    <a:schemeClr val="hlink"/>
                  </a:solidFill>
                  <a:latin typeface="Arial Rounded MT Bold" panose="020F0704030504030204" pitchFamily="34" charset="0"/>
                </a:rPr>
                <a:t>(</a:t>
              </a:r>
              <a:r>
                <a:rPr lang="zh-CN" altLang="en-US" sz="4300" b="1" dirty="0">
                  <a:solidFill>
                    <a:schemeClr val="folHlink"/>
                  </a:solidFill>
                  <a:latin typeface="Arial Rounded MT Bold" panose="020F0704030504030204" pitchFamily="34" charset="0"/>
                </a:rPr>
                <a:t>(</a:t>
              </a:r>
              <a:r>
                <a:rPr lang="zh-CN" altLang="en-US" sz="4300" b="1" dirty="0">
                  <a:solidFill>
                    <a:schemeClr val="hlink"/>
                  </a:solidFill>
                  <a:latin typeface="Arial Rounded MT Bold" panose="020F0704030504030204" pitchFamily="34" charset="0"/>
                </a:rPr>
                <a:t>(     )</a:t>
              </a:r>
              <a:r>
                <a:rPr lang="zh-CN" altLang="en-US" sz="4300" b="1" dirty="0">
                  <a:solidFill>
                    <a:schemeClr val="folHlink"/>
                  </a:solidFill>
                  <a:latin typeface="Arial Rounded MT Bold" panose="020F0704030504030204" pitchFamily="34" charset="0"/>
                </a:rPr>
                <a:t>)</a:t>
              </a:r>
              <a:r>
                <a:rPr lang="zh-CN" altLang="en-US" sz="4300" b="1" dirty="0">
                  <a:solidFill>
                    <a:schemeClr val="hlink"/>
                  </a:solidFill>
                  <a:latin typeface="Arial Rounded MT Bold" panose="020F0704030504030204" pitchFamily="34" charset="0"/>
                </a:rPr>
                <a:t>)</a:t>
              </a:r>
              <a:endParaRPr lang="zh-CN" altLang="en-US" sz="2600" b="1" dirty="0">
                <a:solidFill>
                  <a:schemeClr val="hlink"/>
                </a:solidFill>
                <a:latin typeface="Arial Rounded MT Bold" panose="020F0704030504030204" pitchFamily="34" charset="0"/>
              </a:endParaRPr>
            </a:p>
          </p:txBody>
        </p:sp>
        <p:grpSp>
          <p:nvGrpSpPr>
            <p:cNvPr id="58376" name="Group 6"/>
            <p:cNvGrpSpPr/>
            <p:nvPr/>
          </p:nvGrpSpPr>
          <p:grpSpPr>
            <a:xfrm>
              <a:off x="3408" y="270"/>
              <a:ext cx="1573" cy="3896"/>
              <a:chOff x="3408" y="270"/>
              <a:chExt cx="1573" cy="3896"/>
            </a:xfrm>
          </p:grpSpPr>
          <p:sp>
            <p:nvSpPr>
              <p:cNvPr id="58377" name="Freeform 7"/>
              <p:cNvSpPr/>
              <p:nvPr/>
            </p:nvSpPr>
            <p:spPr>
              <a:xfrm>
                <a:off x="3948" y="2222"/>
                <a:ext cx="508" cy="941"/>
              </a:xfrm>
              <a:custGeom>
                <a:avLst/>
                <a:gdLst/>
                <a:ahLst/>
                <a:cxnLst>
                  <a:cxn ang="0">
                    <a:pos x="10" y="0"/>
                  </a:cxn>
                  <a:cxn ang="0">
                    <a:pos x="14" y="0"/>
                  </a:cxn>
                  <a:cxn ang="0">
                    <a:pos x="20" y="7"/>
                  </a:cxn>
                  <a:cxn ang="0">
                    <a:pos x="21" y="23"/>
                  </a:cxn>
                  <a:cxn ang="0">
                    <a:pos x="25" y="56"/>
                  </a:cxn>
                  <a:cxn ang="0">
                    <a:pos x="26" y="79"/>
                  </a:cxn>
                  <a:cxn ang="0">
                    <a:pos x="26" y="109"/>
                  </a:cxn>
                  <a:cxn ang="0">
                    <a:pos x="26" y="144"/>
                  </a:cxn>
                  <a:cxn ang="0">
                    <a:pos x="26" y="181"/>
                  </a:cxn>
                  <a:cxn ang="0">
                    <a:pos x="26" y="218"/>
                  </a:cxn>
                  <a:cxn ang="0">
                    <a:pos x="25" y="267"/>
                  </a:cxn>
                  <a:cxn ang="0">
                    <a:pos x="21" y="300"/>
                  </a:cxn>
                  <a:cxn ang="0">
                    <a:pos x="17" y="325"/>
                  </a:cxn>
                  <a:cxn ang="0">
                    <a:pos x="14" y="336"/>
                  </a:cxn>
                  <a:cxn ang="0">
                    <a:pos x="9" y="325"/>
                  </a:cxn>
                  <a:cxn ang="0">
                    <a:pos x="6" y="284"/>
                  </a:cxn>
                  <a:cxn ang="0">
                    <a:pos x="3" y="246"/>
                  </a:cxn>
                  <a:cxn ang="0">
                    <a:pos x="2" y="201"/>
                  </a:cxn>
                  <a:cxn ang="0">
                    <a:pos x="0" y="161"/>
                  </a:cxn>
                  <a:cxn ang="0">
                    <a:pos x="0" y="104"/>
                  </a:cxn>
                  <a:cxn ang="0">
                    <a:pos x="2" y="64"/>
                  </a:cxn>
                  <a:cxn ang="0">
                    <a:pos x="3" y="35"/>
                  </a:cxn>
                  <a:cxn ang="0">
                    <a:pos x="6" y="0"/>
                  </a:cxn>
                  <a:cxn ang="0">
                    <a:pos x="10" y="0"/>
                  </a:cxn>
                </a:cxnLst>
                <a:pathLst>
                  <a:path w="618" h="1008">
                    <a:moveTo>
                      <a:pt x="236" y="0"/>
                    </a:moveTo>
                    <a:lnTo>
                      <a:pt x="329" y="0"/>
                    </a:lnTo>
                    <a:lnTo>
                      <a:pt x="443" y="17"/>
                    </a:lnTo>
                    <a:lnTo>
                      <a:pt x="504" y="70"/>
                    </a:lnTo>
                    <a:lnTo>
                      <a:pt x="566" y="169"/>
                    </a:lnTo>
                    <a:lnTo>
                      <a:pt x="597" y="241"/>
                    </a:lnTo>
                    <a:lnTo>
                      <a:pt x="618" y="329"/>
                    </a:lnTo>
                    <a:lnTo>
                      <a:pt x="618" y="437"/>
                    </a:lnTo>
                    <a:lnTo>
                      <a:pt x="607" y="544"/>
                    </a:lnTo>
                    <a:lnTo>
                      <a:pt x="597" y="659"/>
                    </a:lnTo>
                    <a:lnTo>
                      <a:pt x="555" y="802"/>
                    </a:lnTo>
                    <a:lnTo>
                      <a:pt x="504" y="900"/>
                    </a:lnTo>
                    <a:lnTo>
                      <a:pt x="412" y="980"/>
                    </a:lnTo>
                    <a:lnTo>
                      <a:pt x="309" y="1008"/>
                    </a:lnTo>
                    <a:lnTo>
                      <a:pt x="195" y="980"/>
                    </a:lnTo>
                    <a:lnTo>
                      <a:pt x="124" y="856"/>
                    </a:lnTo>
                    <a:lnTo>
                      <a:pt x="71" y="740"/>
                    </a:lnTo>
                    <a:lnTo>
                      <a:pt x="40" y="606"/>
                    </a:lnTo>
                    <a:lnTo>
                      <a:pt x="0" y="481"/>
                    </a:lnTo>
                    <a:lnTo>
                      <a:pt x="0" y="312"/>
                    </a:lnTo>
                    <a:lnTo>
                      <a:pt x="31" y="195"/>
                    </a:lnTo>
                    <a:lnTo>
                      <a:pt x="71" y="107"/>
                    </a:lnTo>
                    <a:lnTo>
                      <a:pt x="124" y="0"/>
                    </a:lnTo>
                    <a:lnTo>
                      <a:pt x="236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525">
                <a:noFill/>
              </a:ln>
            </p:spPr>
            <p:txBody>
              <a:bodyPr/>
              <a:p>
                <a:endParaRPr lang="zh-CN" altLang="en-US"/>
              </a:p>
            </p:txBody>
          </p:sp>
          <p:grpSp>
            <p:nvGrpSpPr>
              <p:cNvPr id="58378" name="Group 8"/>
              <p:cNvGrpSpPr/>
              <p:nvPr/>
            </p:nvGrpSpPr>
            <p:grpSpPr>
              <a:xfrm>
                <a:off x="3408" y="270"/>
                <a:ext cx="1573" cy="3896"/>
                <a:chOff x="3314" y="144"/>
                <a:chExt cx="1913" cy="4175"/>
              </a:xfrm>
            </p:grpSpPr>
            <p:sp>
              <p:nvSpPr>
                <p:cNvPr id="58379" name="Freeform 9"/>
                <p:cNvSpPr/>
                <p:nvPr/>
              </p:nvSpPr>
              <p:spPr>
                <a:xfrm>
                  <a:off x="3930" y="1491"/>
                  <a:ext cx="571" cy="697"/>
                </a:xfrm>
                <a:custGeom>
                  <a:avLst/>
                  <a:gdLst/>
                  <a:ahLst/>
                  <a:cxnLst>
                    <a:cxn ang="0">
                      <a:pos x="331" y="0"/>
                    </a:cxn>
                    <a:cxn ang="0">
                      <a:pos x="405" y="9"/>
                    </a:cxn>
                    <a:cxn ang="0">
                      <a:pos x="479" y="45"/>
                    </a:cxn>
                    <a:cxn ang="0">
                      <a:pos x="525" y="99"/>
                    </a:cxn>
                    <a:cxn ang="0">
                      <a:pos x="562" y="178"/>
                    </a:cxn>
                    <a:cxn ang="0">
                      <a:pos x="571" y="314"/>
                    </a:cxn>
                    <a:cxn ang="0">
                      <a:pos x="544" y="448"/>
                    </a:cxn>
                    <a:cxn ang="0">
                      <a:pos x="497" y="545"/>
                    </a:cxn>
                    <a:cxn ang="0">
                      <a:pos x="433" y="626"/>
                    </a:cxn>
                    <a:cxn ang="0">
                      <a:pos x="368" y="679"/>
                    </a:cxn>
                    <a:cxn ang="0">
                      <a:pos x="294" y="697"/>
                    </a:cxn>
                    <a:cxn ang="0">
                      <a:pos x="220" y="688"/>
                    </a:cxn>
                    <a:cxn ang="0">
                      <a:pos x="183" y="644"/>
                    </a:cxn>
                    <a:cxn ang="0">
                      <a:pos x="128" y="572"/>
                    </a:cxn>
                    <a:cxn ang="0">
                      <a:pos x="109" y="438"/>
                    </a:cxn>
                    <a:cxn ang="0">
                      <a:pos x="114" y="393"/>
                    </a:cxn>
                    <a:cxn ang="0">
                      <a:pos x="0" y="371"/>
                    </a:cxn>
                    <a:cxn ang="0">
                      <a:pos x="3" y="327"/>
                    </a:cxn>
                    <a:cxn ang="0">
                      <a:pos x="114" y="331"/>
                    </a:cxn>
                    <a:cxn ang="0">
                      <a:pos x="123" y="281"/>
                    </a:cxn>
                    <a:cxn ang="0">
                      <a:pos x="151" y="210"/>
                    </a:cxn>
                    <a:cxn ang="0">
                      <a:pos x="183" y="143"/>
                    </a:cxn>
                    <a:cxn ang="0">
                      <a:pos x="239" y="54"/>
                    </a:cxn>
                    <a:cxn ang="0">
                      <a:pos x="294" y="19"/>
                    </a:cxn>
                    <a:cxn ang="0">
                      <a:pos x="331" y="0"/>
                    </a:cxn>
                  </a:cxnLst>
                  <a:pathLst>
                    <a:path w="571" h="697">
                      <a:moveTo>
                        <a:pt x="331" y="0"/>
                      </a:moveTo>
                      <a:lnTo>
                        <a:pt x="405" y="9"/>
                      </a:lnTo>
                      <a:lnTo>
                        <a:pt x="479" y="45"/>
                      </a:lnTo>
                      <a:lnTo>
                        <a:pt x="525" y="99"/>
                      </a:lnTo>
                      <a:lnTo>
                        <a:pt x="562" y="178"/>
                      </a:lnTo>
                      <a:lnTo>
                        <a:pt x="571" y="314"/>
                      </a:lnTo>
                      <a:lnTo>
                        <a:pt x="544" y="448"/>
                      </a:lnTo>
                      <a:lnTo>
                        <a:pt x="497" y="545"/>
                      </a:lnTo>
                      <a:lnTo>
                        <a:pt x="433" y="626"/>
                      </a:lnTo>
                      <a:lnTo>
                        <a:pt x="368" y="679"/>
                      </a:lnTo>
                      <a:lnTo>
                        <a:pt x="294" y="697"/>
                      </a:lnTo>
                      <a:lnTo>
                        <a:pt x="220" y="688"/>
                      </a:lnTo>
                      <a:lnTo>
                        <a:pt x="183" y="644"/>
                      </a:lnTo>
                      <a:lnTo>
                        <a:pt x="128" y="572"/>
                      </a:lnTo>
                      <a:lnTo>
                        <a:pt x="109" y="438"/>
                      </a:lnTo>
                      <a:lnTo>
                        <a:pt x="114" y="393"/>
                      </a:lnTo>
                      <a:lnTo>
                        <a:pt x="0" y="371"/>
                      </a:lnTo>
                      <a:lnTo>
                        <a:pt x="3" y="327"/>
                      </a:lnTo>
                      <a:lnTo>
                        <a:pt x="114" y="331"/>
                      </a:lnTo>
                      <a:lnTo>
                        <a:pt x="123" y="281"/>
                      </a:lnTo>
                      <a:lnTo>
                        <a:pt x="151" y="210"/>
                      </a:lnTo>
                      <a:lnTo>
                        <a:pt x="183" y="143"/>
                      </a:lnTo>
                      <a:lnTo>
                        <a:pt x="239" y="54"/>
                      </a:lnTo>
                      <a:lnTo>
                        <a:pt x="294" y="19"/>
                      </a:lnTo>
                      <a:lnTo>
                        <a:pt x="331" y="0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58380" name="Freeform 10"/>
                <p:cNvSpPr/>
                <p:nvPr/>
              </p:nvSpPr>
              <p:spPr>
                <a:xfrm>
                  <a:off x="4384" y="3101"/>
                  <a:ext cx="475" cy="1158"/>
                </a:xfrm>
                <a:custGeom>
                  <a:avLst/>
                  <a:gdLst/>
                  <a:ahLst/>
                  <a:cxnLst>
                    <a:cxn ang="0">
                      <a:pos x="88" y="134"/>
                    </a:cxn>
                    <a:cxn ang="0">
                      <a:pos x="26" y="57"/>
                    </a:cxn>
                    <a:cxn ang="0">
                      <a:pos x="46" y="0"/>
                    </a:cxn>
                    <a:cxn ang="0">
                      <a:pos x="108" y="0"/>
                    </a:cxn>
                    <a:cxn ang="0">
                      <a:pos x="181" y="62"/>
                    </a:cxn>
                    <a:cxn ang="0">
                      <a:pos x="273" y="191"/>
                    </a:cxn>
                    <a:cxn ang="0">
                      <a:pos x="325" y="314"/>
                    </a:cxn>
                    <a:cxn ang="0">
                      <a:pos x="372" y="433"/>
                    </a:cxn>
                    <a:cxn ang="0">
                      <a:pos x="387" y="542"/>
                    </a:cxn>
                    <a:cxn ang="0">
                      <a:pos x="382" y="599"/>
                    </a:cxn>
                    <a:cxn ang="0">
                      <a:pos x="336" y="669"/>
                    </a:cxn>
                    <a:cxn ang="0">
                      <a:pos x="258" y="859"/>
                    </a:cxn>
                    <a:cxn ang="0">
                      <a:pos x="170" y="968"/>
                    </a:cxn>
                    <a:cxn ang="0">
                      <a:pos x="150" y="1016"/>
                    </a:cxn>
                    <a:cxn ang="0">
                      <a:pos x="233" y="1025"/>
                    </a:cxn>
                    <a:cxn ang="0">
                      <a:pos x="341" y="1025"/>
                    </a:cxn>
                    <a:cxn ang="0">
                      <a:pos x="475" y="1068"/>
                    </a:cxn>
                    <a:cxn ang="0">
                      <a:pos x="464" y="1102"/>
                    </a:cxn>
                    <a:cxn ang="0">
                      <a:pos x="444" y="1140"/>
                    </a:cxn>
                    <a:cxn ang="0">
                      <a:pos x="402" y="1158"/>
                    </a:cxn>
                    <a:cxn ang="0">
                      <a:pos x="321" y="1131"/>
                    </a:cxn>
                    <a:cxn ang="0">
                      <a:pos x="233" y="1088"/>
                    </a:cxn>
                    <a:cxn ang="0">
                      <a:pos x="108" y="1083"/>
                    </a:cxn>
                    <a:cxn ang="0">
                      <a:pos x="31" y="1097"/>
                    </a:cxn>
                    <a:cxn ang="0">
                      <a:pos x="0" y="1073"/>
                    </a:cxn>
                    <a:cxn ang="0">
                      <a:pos x="0" y="1040"/>
                    </a:cxn>
                    <a:cxn ang="0">
                      <a:pos x="42" y="1002"/>
                    </a:cxn>
                    <a:cxn ang="0">
                      <a:pos x="108" y="941"/>
                    </a:cxn>
                    <a:cxn ang="0">
                      <a:pos x="227" y="784"/>
                    </a:cxn>
                    <a:cxn ang="0">
                      <a:pos x="279" y="646"/>
                    </a:cxn>
                    <a:cxn ang="0">
                      <a:pos x="295" y="513"/>
                    </a:cxn>
                    <a:cxn ang="0">
                      <a:pos x="288" y="442"/>
                    </a:cxn>
                    <a:cxn ang="0">
                      <a:pos x="248" y="314"/>
                    </a:cxn>
                    <a:cxn ang="0">
                      <a:pos x="139" y="176"/>
                    </a:cxn>
                    <a:cxn ang="0">
                      <a:pos x="62" y="105"/>
                    </a:cxn>
                    <a:cxn ang="0">
                      <a:pos x="88" y="134"/>
                    </a:cxn>
                  </a:cxnLst>
                  <a:pathLst>
                    <a:path w="475" h="1158">
                      <a:moveTo>
                        <a:pt x="88" y="134"/>
                      </a:moveTo>
                      <a:lnTo>
                        <a:pt x="26" y="57"/>
                      </a:lnTo>
                      <a:lnTo>
                        <a:pt x="46" y="0"/>
                      </a:lnTo>
                      <a:lnTo>
                        <a:pt x="108" y="0"/>
                      </a:lnTo>
                      <a:lnTo>
                        <a:pt x="181" y="62"/>
                      </a:lnTo>
                      <a:lnTo>
                        <a:pt x="273" y="191"/>
                      </a:lnTo>
                      <a:lnTo>
                        <a:pt x="325" y="314"/>
                      </a:lnTo>
                      <a:lnTo>
                        <a:pt x="372" y="433"/>
                      </a:lnTo>
                      <a:lnTo>
                        <a:pt x="387" y="542"/>
                      </a:lnTo>
                      <a:lnTo>
                        <a:pt x="382" y="599"/>
                      </a:lnTo>
                      <a:lnTo>
                        <a:pt x="336" y="669"/>
                      </a:lnTo>
                      <a:lnTo>
                        <a:pt x="258" y="859"/>
                      </a:lnTo>
                      <a:lnTo>
                        <a:pt x="170" y="968"/>
                      </a:lnTo>
                      <a:lnTo>
                        <a:pt x="150" y="1016"/>
                      </a:lnTo>
                      <a:lnTo>
                        <a:pt x="233" y="1025"/>
                      </a:lnTo>
                      <a:lnTo>
                        <a:pt x="341" y="1025"/>
                      </a:lnTo>
                      <a:lnTo>
                        <a:pt x="475" y="1068"/>
                      </a:lnTo>
                      <a:lnTo>
                        <a:pt x="464" y="1102"/>
                      </a:lnTo>
                      <a:lnTo>
                        <a:pt x="444" y="1140"/>
                      </a:lnTo>
                      <a:lnTo>
                        <a:pt x="402" y="1158"/>
                      </a:lnTo>
                      <a:lnTo>
                        <a:pt x="321" y="1131"/>
                      </a:lnTo>
                      <a:lnTo>
                        <a:pt x="233" y="1088"/>
                      </a:lnTo>
                      <a:lnTo>
                        <a:pt x="108" y="1083"/>
                      </a:lnTo>
                      <a:lnTo>
                        <a:pt x="31" y="1097"/>
                      </a:lnTo>
                      <a:lnTo>
                        <a:pt x="0" y="1073"/>
                      </a:lnTo>
                      <a:lnTo>
                        <a:pt x="0" y="1040"/>
                      </a:lnTo>
                      <a:lnTo>
                        <a:pt x="42" y="1002"/>
                      </a:lnTo>
                      <a:lnTo>
                        <a:pt x="108" y="941"/>
                      </a:lnTo>
                      <a:lnTo>
                        <a:pt x="227" y="784"/>
                      </a:lnTo>
                      <a:lnTo>
                        <a:pt x="279" y="646"/>
                      </a:lnTo>
                      <a:lnTo>
                        <a:pt x="295" y="513"/>
                      </a:lnTo>
                      <a:lnTo>
                        <a:pt x="288" y="442"/>
                      </a:lnTo>
                      <a:lnTo>
                        <a:pt x="248" y="314"/>
                      </a:lnTo>
                      <a:lnTo>
                        <a:pt x="139" y="176"/>
                      </a:lnTo>
                      <a:lnTo>
                        <a:pt x="62" y="105"/>
                      </a:lnTo>
                      <a:lnTo>
                        <a:pt x="88" y="134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58381" name="Freeform 11"/>
                <p:cNvSpPr/>
                <p:nvPr/>
              </p:nvSpPr>
              <p:spPr>
                <a:xfrm>
                  <a:off x="3754" y="3084"/>
                  <a:ext cx="475" cy="1235"/>
                </a:xfrm>
                <a:custGeom>
                  <a:avLst/>
                  <a:gdLst/>
                  <a:ahLst/>
                  <a:cxnLst>
                    <a:cxn ang="0">
                      <a:pos x="247" y="222"/>
                    </a:cxn>
                    <a:cxn ang="0">
                      <a:pos x="319" y="97"/>
                    </a:cxn>
                    <a:cxn ang="0">
                      <a:pos x="388" y="0"/>
                    </a:cxn>
                    <a:cxn ang="0">
                      <a:pos x="439" y="0"/>
                    </a:cxn>
                    <a:cxn ang="0">
                      <a:pos x="470" y="40"/>
                    </a:cxn>
                    <a:cxn ang="0">
                      <a:pos x="475" y="106"/>
                    </a:cxn>
                    <a:cxn ang="0">
                      <a:pos x="432" y="156"/>
                    </a:cxn>
                    <a:cxn ang="0">
                      <a:pos x="358" y="217"/>
                    </a:cxn>
                    <a:cxn ang="0">
                      <a:pos x="298" y="288"/>
                    </a:cxn>
                    <a:cxn ang="0">
                      <a:pos x="237" y="386"/>
                    </a:cxn>
                    <a:cxn ang="0">
                      <a:pos x="211" y="453"/>
                    </a:cxn>
                    <a:cxn ang="0">
                      <a:pos x="187" y="537"/>
                    </a:cxn>
                    <a:cxn ang="0">
                      <a:pos x="182" y="645"/>
                    </a:cxn>
                    <a:cxn ang="0">
                      <a:pos x="190" y="742"/>
                    </a:cxn>
                    <a:cxn ang="0">
                      <a:pos x="220" y="862"/>
                    </a:cxn>
                    <a:cxn ang="0">
                      <a:pos x="276" y="968"/>
                    </a:cxn>
                    <a:cxn ang="0">
                      <a:pos x="324" y="1031"/>
                    </a:cxn>
                    <a:cxn ang="0">
                      <a:pos x="353" y="1075"/>
                    </a:cxn>
                    <a:cxn ang="0">
                      <a:pos x="358" y="1110"/>
                    </a:cxn>
                    <a:cxn ang="0">
                      <a:pos x="331" y="1124"/>
                    </a:cxn>
                    <a:cxn ang="0">
                      <a:pos x="271" y="1132"/>
                    </a:cxn>
                    <a:cxn ang="0">
                      <a:pos x="182" y="1159"/>
                    </a:cxn>
                    <a:cxn ang="0">
                      <a:pos x="113" y="1194"/>
                    </a:cxn>
                    <a:cxn ang="0">
                      <a:pos x="69" y="1235"/>
                    </a:cxn>
                    <a:cxn ang="0">
                      <a:pos x="31" y="1226"/>
                    </a:cxn>
                    <a:cxn ang="0">
                      <a:pos x="0" y="1178"/>
                    </a:cxn>
                    <a:cxn ang="0">
                      <a:pos x="0" y="1137"/>
                    </a:cxn>
                    <a:cxn ang="0">
                      <a:pos x="69" y="1101"/>
                    </a:cxn>
                    <a:cxn ang="0">
                      <a:pos x="187" y="1079"/>
                    </a:cxn>
                    <a:cxn ang="0">
                      <a:pos x="293" y="1066"/>
                    </a:cxn>
                    <a:cxn ang="0">
                      <a:pos x="247" y="1018"/>
                    </a:cxn>
                    <a:cxn ang="0">
                      <a:pos x="216" y="955"/>
                    </a:cxn>
                    <a:cxn ang="0">
                      <a:pos x="177" y="866"/>
                    </a:cxn>
                    <a:cxn ang="0">
                      <a:pos x="134" y="773"/>
                    </a:cxn>
                    <a:cxn ang="0">
                      <a:pos x="122" y="658"/>
                    </a:cxn>
                    <a:cxn ang="0">
                      <a:pos x="117" y="546"/>
                    </a:cxn>
                    <a:cxn ang="0">
                      <a:pos x="147" y="439"/>
                    </a:cxn>
                    <a:cxn ang="0">
                      <a:pos x="204" y="297"/>
                    </a:cxn>
                    <a:cxn ang="0">
                      <a:pos x="247" y="222"/>
                    </a:cxn>
                  </a:cxnLst>
                  <a:pathLst>
                    <a:path w="475" h="1235">
                      <a:moveTo>
                        <a:pt x="247" y="222"/>
                      </a:moveTo>
                      <a:lnTo>
                        <a:pt x="319" y="97"/>
                      </a:lnTo>
                      <a:lnTo>
                        <a:pt x="388" y="0"/>
                      </a:lnTo>
                      <a:lnTo>
                        <a:pt x="439" y="0"/>
                      </a:lnTo>
                      <a:lnTo>
                        <a:pt x="470" y="40"/>
                      </a:lnTo>
                      <a:lnTo>
                        <a:pt x="475" y="106"/>
                      </a:lnTo>
                      <a:lnTo>
                        <a:pt x="432" y="156"/>
                      </a:lnTo>
                      <a:lnTo>
                        <a:pt x="358" y="217"/>
                      </a:lnTo>
                      <a:lnTo>
                        <a:pt x="298" y="288"/>
                      </a:lnTo>
                      <a:lnTo>
                        <a:pt x="237" y="386"/>
                      </a:lnTo>
                      <a:lnTo>
                        <a:pt x="211" y="453"/>
                      </a:lnTo>
                      <a:lnTo>
                        <a:pt x="187" y="537"/>
                      </a:lnTo>
                      <a:lnTo>
                        <a:pt x="182" y="645"/>
                      </a:lnTo>
                      <a:lnTo>
                        <a:pt x="190" y="742"/>
                      </a:lnTo>
                      <a:lnTo>
                        <a:pt x="220" y="862"/>
                      </a:lnTo>
                      <a:lnTo>
                        <a:pt x="276" y="968"/>
                      </a:lnTo>
                      <a:lnTo>
                        <a:pt x="324" y="1031"/>
                      </a:lnTo>
                      <a:lnTo>
                        <a:pt x="353" y="1075"/>
                      </a:lnTo>
                      <a:lnTo>
                        <a:pt x="358" y="1110"/>
                      </a:lnTo>
                      <a:lnTo>
                        <a:pt x="331" y="1124"/>
                      </a:lnTo>
                      <a:lnTo>
                        <a:pt x="271" y="1132"/>
                      </a:lnTo>
                      <a:lnTo>
                        <a:pt x="182" y="1159"/>
                      </a:lnTo>
                      <a:lnTo>
                        <a:pt x="113" y="1194"/>
                      </a:lnTo>
                      <a:lnTo>
                        <a:pt x="69" y="1235"/>
                      </a:lnTo>
                      <a:lnTo>
                        <a:pt x="31" y="1226"/>
                      </a:lnTo>
                      <a:lnTo>
                        <a:pt x="0" y="1178"/>
                      </a:lnTo>
                      <a:lnTo>
                        <a:pt x="0" y="1137"/>
                      </a:lnTo>
                      <a:lnTo>
                        <a:pt x="69" y="1101"/>
                      </a:lnTo>
                      <a:lnTo>
                        <a:pt x="187" y="1079"/>
                      </a:lnTo>
                      <a:lnTo>
                        <a:pt x="293" y="1066"/>
                      </a:lnTo>
                      <a:lnTo>
                        <a:pt x="247" y="1018"/>
                      </a:lnTo>
                      <a:lnTo>
                        <a:pt x="216" y="955"/>
                      </a:lnTo>
                      <a:lnTo>
                        <a:pt x="177" y="866"/>
                      </a:lnTo>
                      <a:lnTo>
                        <a:pt x="134" y="773"/>
                      </a:lnTo>
                      <a:lnTo>
                        <a:pt x="122" y="658"/>
                      </a:lnTo>
                      <a:lnTo>
                        <a:pt x="117" y="546"/>
                      </a:lnTo>
                      <a:lnTo>
                        <a:pt x="147" y="439"/>
                      </a:lnTo>
                      <a:lnTo>
                        <a:pt x="204" y="297"/>
                      </a:lnTo>
                      <a:lnTo>
                        <a:pt x="247" y="222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58382" name="Freeform 12"/>
                <p:cNvSpPr/>
                <p:nvPr/>
              </p:nvSpPr>
              <p:spPr>
                <a:xfrm>
                  <a:off x="4463" y="144"/>
                  <a:ext cx="764" cy="2360"/>
                </a:xfrm>
                <a:custGeom>
                  <a:avLst/>
                  <a:gdLst/>
                  <a:ahLst/>
                  <a:cxnLst>
                    <a:cxn ang="0">
                      <a:pos x="15" y="5705120"/>
                    </a:cxn>
                    <a:cxn ang="0">
                      <a:pos x="0" y="5454587"/>
                    </a:cxn>
                    <a:cxn ang="0">
                      <a:pos x="24" y="5262846"/>
                    </a:cxn>
                    <a:cxn ang="0">
                      <a:pos x="88" y="5072311"/>
                    </a:cxn>
                    <a:cxn ang="0">
                      <a:pos x="208" y="4711276"/>
                    </a:cxn>
                    <a:cxn ang="0">
                      <a:pos x="353" y="4158772"/>
                    </a:cxn>
                    <a:cxn ang="0">
                      <a:pos x="431" y="3659381"/>
                    </a:cxn>
                    <a:cxn ang="0">
                      <a:pos x="467" y="3390201"/>
                    </a:cxn>
                    <a:cxn ang="0">
                      <a:pos x="504" y="2658805"/>
                    </a:cxn>
                    <a:cxn ang="0">
                      <a:pos x="497" y="1644756"/>
                    </a:cxn>
                    <a:cxn ang="0">
                      <a:pos x="482" y="1147843"/>
                    </a:cxn>
                    <a:cxn ang="0">
                      <a:pos x="473" y="956014"/>
                    </a:cxn>
                    <a:cxn ang="0">
                      <a:pos x="326" y="687783"/>
                    </a:cxn>
                    <a:cxn ang="0">
                      <a:pos x="322" y="589073"/>
                    </a:cxn>
                    <a:cxn ang="0">
                      <a:pos x="337" y="534403"/>
                    </a:cxn>
                    <a:cxn ang="0">
                      <a:pos x="473" y="687783"/>
                    </a:cxn>
                    <a:cxn ang="0">
                      <a:pos x="504" y="650910"/>
                    </a:cxn>
                    <a:cxn ang="0">
                      <a:pos x="420" y="76164"/>
                    </a:cxn>
                    <a:cxn ang="0">
                      <a:pos x="431" y="0"/>
                    </a:cxn>
                    <a:cxn ang="0">
                      <a:pos x="462" y="19411"/>
                    </a:cxn>
                    <a:cxn ang="0">
                      <a:pos x="539" y="519175"/>
                    </a:cxn>
                    <a:cxn ang="0">
                      <a:pos x="561" y="534403"/>
                    </a:cxn>
                    <a:cxn ang="0">
                      <a:pos x="602" y="19411"/>
                    </a:cxn>
                    <a:cxn ang="0">
                      <a:pos x="628" y="0"/>
                    </a:cxn>
                    <a:cxn ang="0">
                      <a:pos x="639" y="92981"/>
                    </a:cxn>
                    <a:cxn ang="0">
                      <a:pos x="607" y="650910"/>
                    </a:cxn>
                    <a:cxn ang="0">
                      <a:pos x="618" y="731126"/>
                    </a:cxn>
                    <a:cxn ang="0">
                      <a:pos x="742" y="650910"/>
                    </a:cxn>
                    <a:cxn ang="0">
                      <a:pos x="764" y="687783"/>
                    </a:cxn>
                    <a:cxn ang="0">
                      <a:pos x="758" y="787063"/>
                    </a:cxn>
                    <a:cxn ang="0">
                      <a:pos x="591" y="940608"/>
                    </a:cxn>
                    <a:cxn ang="0">
                      <a:pos x="576" y="1016034"/>
                    </a:cxn>
                    <a:cxn ang="0">
                      <a:pos x="561" y="1359957"/>
                    </a:cxn>
                    <a:cxn ang="0">
                      <a:pos x="561" y="1858783"/>
                    </a:cxn>
                    <a:cxn ang="0">
                      <a:pos x="565" y="2585323"/>
                    </a:cxn>
                    <a:cxn ang="0">
                      <a:pos x="561" y="3255445"/>
                    </a:cxn>
                    <a:cxn ang="0">
                      <a:pos x="550" y="3559156"/>
                    </a:cxn>
                    <a:cxn ang="0">
                      <a:pos x="467" y="4038238"/>
                    </a:cxn>
                    <a:cxn ang="0">
                      <a:pos x="374" y="4538017"/>
                    </a:cxn>
                    <a:cxn ang="0">
                      <a:pos x="274" y="5072311"/>
                    </a:cxn>
                    <a:cxn ang="0">
                      <a:pos x="191" y="5586189"/>
                    </a:cxn>
                    <a:cxn ang="0">
                      <a:pos x="134" y="5876285"/>
                    </a:cxn>
                    <a:cxn ang="0">
                      <a:pos x="51" y="5951507"/>
                    </a:cxn>
                    <a:cxn ang="0">
                      <a:pos x="15" y="5705120"/>
                    </a:cxn>
                  </a:cxnLst>
                  <a:pathLst>
                    <a:path w="764" h="1400">
                      <a:moveTo>
                        <a:pt x="15" y="1342"/>
                      </a:moveTo>
                      <a:lnTo>
                        <a:pt x="0" y="1283"/>
                      </a:lnTo>
                      <a:lnTo>
                        <a:pt x="24" y="1238"/>
                      </a:lnTo>
                      <a:lnTo>
                        <a:pt x="88" y="1193"/>
                      </a:lnTo>
                      <a:lnTo>
                        <a:pt x="208" y="1108"/>
                      </a:lnTo>
                      <a:lnTo>
                        <a:pt x="353" y="978"/>
                      </a:lnTo>
                      <a:lnTo>
                        <a:pt x="431" y="861"/>
                      </a:lnTo>
                      <a:lnTo>
                        <a:pt x="467" y="797"/>
                      </a:lnTo>
                      <a:lnTo>
                        <a:pt x="504" y="625"/>
                      </a:lnTo>
                      <a:lnTo>
                        <a:pt x="497" y="387"/>
                      </a:lnTo>
                      <a:lnTo>
                        <a:pt x="482" y="270"/>
                      </a:lnTo>
                      <a:lnTo>
                        <a:pt x="473" y="225"/>
                      </a:lnTo>
                      <a:lnTo>
                        <a:pt x="326" y="162"/>
                      </a:lnTo>
                      <a:lnTo>
                        <a:pt x="322" y="139"/>
                      </a:lnTo>
                      <a:lnTo>
                        <a:pt x="337" y="126"/>
                      </a:lnTo>
                      <a:lnTo>
                        <a:pt x="473" y="162"/>
                      </a:lnTo>
                      <a:lnTo>
                        <a:pt x="504" y="153"/>
                      </a:lnTo>
                      <a:lnTo>
                        <a:pt x="420" y="18"/>
                      </a:lnTo>
                      <a:lnTo>
                        <a:pt x="431" y="0"/>
                      </a:lnTo>
                      <a:lnTo>
                        <a:pt x="462" y="5"/>
                      </a:lnTo>
                      <a:lnTo>
                        <a:pt x="539" y="122"/>
                      </a:lnTo>
                      <a:lnTo>
                        <a:pt x="561" y="126"/>
                      </a:lnTo>
                      <a:lnTo>
                        <a:pt x="602" y="5"/>
                      </a:lnTo>
                      <a:lnTo>
                        <a:pt x="628" y="0"/>
                      </a:lnTo>
                      <a:lnTo>
                        <a:pt x="639" y="22"/>
                      </a:lnTo>
                      <a:lnTo>
                        <a:pt x="607" y="153"/>
                      </a:lnTo>
                      <a:lnTo>
                        <a:pt x="618" y="172"/>
                      </a:lnTo>
                      <a:lnTo>
                        <a:pt x="742" y="153"/>
                      </a:lnTo>
                      <a:lnTo>
                        <a:pt x="764" y="162"/>
                      </a:lnTo>
                      <a:lnTo>
                        <a:pt x="758" y="185"/>
                      </a:lnTo>
                      <a:lnTo>
                        <a:pt x="591" y="221"/>
                      </a:lnTo>
                      <a:lnTo>
                        <a:pt x="576" y="239"/>
                      </a:lnTo>
                      <a:lnTo>
                        <a:pt x="561" y="320"/>
                      </a:lnTo>
                      <a:lnTo>
                        <a:pt x="561" y="437"/>
                      </a:lnTo>
                      <a:lnTo>
                        <a:pt x="565" y="608"/>
                      </a:lnTo>
                      <a:lnTo>
                        <a:pt x="561" y="766"/>
                      </a:lnTo>
                      <a:lnTo>
                        <a:pt x="550" y="837"/>
                      </a:lnTo>
                      <a:lnTo>
                        <a:pt x="467" y="950"/>
                      </a:lnTo>
                      <a:lnTo>
                        <a:pt x="374" y="1067"/>
                      </a:lnTo>
                      <a:lnTo>
                        <a:pt x="274" y="1193"/>
                      </a:lnTo>
                      <a:lnTo>
                        <a:pt x="191" y="1314"/>
                      </a:lnTo>
                      <a:lnTo>
                        <a:pt x="134" y="1382"/>
                      </a:lnTo>
                      <a:lnTo>
                        <a:pt x="51" y="1400"/>
                      </a:lnTo>
                      <a:lnTo>
                        <a:pt x="15" y="1342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  <p:sp>
              <p:nvSpPr>
                <p:cNvPr id="58383" name="Freeform 13"/>
                <p:cNvSpPr/>
                <p:nvPr/>
              </p:nvSpPr>
              <p:spPr>
                <a:xfrm>
                  <a:off x="3314" y="2262"/>
                  <a:ext cx="795" cy="1147"/>
                </a:xfrm>
                <a:custGeom>
                  <a:avLst/>
                  <a:gdLst/>
                  <a:ahLst/>
                  <a:cxnLst>
                    <a:cxn ang="0">
                      <a:pos x="576" y="112"/>
                    </a:cxn>
                    <a:cxn ang="0">
                      <a:pos x="659" y="30"/>
                    </a:cxn>
                    <a:cxn ang="0">
                      <a:pos x="711" y="0"/>
                    </a:cxn>
                    <a:cxn ang="0">
                      <a:pos x="753" y="5"/>
                    </a:cxn>
                    <a:cxn ang="0">
                      <a:pos x="795" y="30"/>
                    </a:cxn>
                    <a:cxn ang="0">
                      <a:pos x="795" y="81"/>
                    </a:cxn>
                    <a:cxn ang="0">
                      <a:pos x="784" y="152"/>
                    </a:cxn>
                    <a:cxn ang="0">
                      <a:pos x="753" y="203"/>
                    </a:cxn>
                    <a:cxn ang="0">
                      <a:pos x="716" y="224"/>
                    </a:cxn>
                    <a:cxn ang="0">
                      <a:pos x="637" y="255"/>
                    </a:cxn>
                    <a:cxn ang="0">
                      <a:pos x="539" y="327"/>
                    </a:cxn>
                    <a:cxn ang="0">
                      <a:pos x="436" y="438"/>
                    </a:cxn>
                    <a:cxn ang="0">
                      <a:pos x="394" y="529"/>
                    </a:cxn>
                    <a:cxn ang="0">
                      <a:pos x="337" y="637"/>
                    </a:cxn>
                    <a:cxn ang="0">
                      <a:pos x="306" y="718"/>
                    </a:cxn>
                    <a:cxn ang="0">
                      <a:pos x="265" y="820"/>
                    </a:cxn>
                    <a:cxn ang="0">
                      <a:pos x="248" y="897"/>
                    </a:cxn>
                    <a:cxn ang="0">
                      <a:pos x="265" y="973"/>
                    </a:cxn>
                    <a:cxn ang="0">
                      <a:pos x="300" y="1034"/>
                    </a:cxn>
                    <a:cxn ang="0">
                      <a:pos x="315" y="1054"/>
                    </a:cxn>
                    <a:cxn ang="0">
                      <a:pos x="306" y="1075"/>
                    </a:cxn>
                    <a:cxn ang="0">
                      <a:pos x="289" y="1080"/>
                    </a:cxn>
                    <a:cxn ang="0">
                      <a:pos x="228" y="978"/>
                    </a:cxn>
                    <a:cxn ang="0">
                      <a:pos x="212" y="988"/>
                    </a:cxn>
                    <a:cxn ang="0">
                      <a:pos x="228" y="1116"/>
                    </a:cxn>
                    <a:cxn ang="0">
                      <a:pos x="206" y="1126"/>
                    </a:cxn>
                    <a:cxn ang="0">
                      <a:pos x="191" y="1110"/>
                    </a:cxn>
                    <a:cxn ang="0">
                      <a:pos x="181" y="988"/>
                    </a:cxn>
                    <a:cxn ang="0">
                      <a:pos x="160" y="988"/>
                    </a:cxn>
                    <a:cxn ang="0">
                      <a:pos x="160" y="1110"/>
                    </a:cxn>
                    <a:cxn ang="0">
                      <a:pos x="144" y="1147"/>
                    </a:cxn>
                    <a:cxn ang="0">
                      <a:pos x="118" y="1126"/>
                    </a:cxn>
                    <a:cxn ang="0">
                      <a:pos x="140" y="937"/>
                    </a:cxn>
                    <a:cxn ang="0">
                      <a:pos x="129" y="922"/>
                    </a:cxn>
                    <a:cxn ang="0">
                      <a:pos x="72" y="932"/>
                    </a:cxn>
                    <a:cxn ang="0">
                      <a:pos x="9" y="922"/>
                    </a:cxn>
                    <a:cxn ang="0">
                      <a:pos x="0" y="892"/>
                    </a:cxn>
                    <a:cxn ang="0">
                      <a:pos x="46" y="897"/>
                    </a:cxn>
                    <a:cxn ang="0">
                      <a:pos x="107" y="892"/>
                    </a:cxn>
                    <a:cxn ang="0">
                      <a:pos x="171" y="850"/>
                    </a:cxn>
                    <a:cxn ang="0">
                      <a:pos x="265" y="667"/>
                    </a:cxn>
                    <a:cxn ang="0">
                      <a:pos x="322" y="519"/>
                    </a:cxn>
                    <a:cxn ang="0">
                      <a:pos x="372" y="412"/>
                    </a:cxn>
                    <a:cxn ang="0">
                      <a:pos x="436" y="316"/>
                    </a:cxn>
                    <a:cxn ang="0">
                      <a:pos x="503" y="213"/>
                    </a:cxn>
                    <a:cxn ang="0">
                      <a:pos x="545" y="147"/>
                    </a:cxn>
                    <a:cxn ang="0">
                      <a:pos x="576" y="112"/>
                    </a:cxn>
                  </a:cxnLst>
                  <a:pathLst>
                    <a:path w="795" h="1147">
                      <a:moveTo>
                        <a:pt x="576" y="112"/>
                      </a:moveTo>
                      <a:lnTo>
                        <a:pt x="659" y="30"/>
                      </a:lnTo>
                      <a:lnTo>
                        <a:pt x="711" y="0"/>
                      </a:lnTo>
                      <a:lnTo>
                        <a:pt x="753" y="5"/>
                      </a:lnTo>
                      <a:lnTo>
                        <a:pt x="795" y="30"/>
                      </a:lnTo>
                      <a:lnTo>
                        <a:pt x="795" y="81"/>
                      </a:lnTo>
                      <a:lnTo>
                        <a:pt x="784" y="152"/>
                      </a:lnTo>
                      <a:lnTo>
                        <a:pt x="753" y="203"/>
                      </a:lnTo>
                      <a:lnTo>
                        <a:pt x="716" y="224"/>
                      </a:lnTo>
                      <a:lnTo>
                        <a:pt x="637" y="255"/>
                      </a:lnTo>
                      <a:lnTo>
                        <a:pt x="539" y="327"/>
                      </a:lnTo>
                      <a:lnTo>
                        <a:pt x="436" y="438"/>
                      </a:lnTo>
                      <a:lnTo>
                        <a:pt x="394" y="529"/>
                      </a:lnTo>
                      <a:lnTo>
                        <a:pt x="337" y="637"/>
                      </a:lnTo>
                      <a:lnTo>
                        <a:pt x="306" y="718"/>
                      </a:lnTo>
                      <a:lnTo>
                        <a:pt x="265" y="820"/>
                      </a:lnTo>
                      <a:lnTo>
                        <a:pt x="248" y="897"/>
                      </a:lnTo>
                      <a:lnTo>
                        <a:pt x="265" y="973"/>
                      </a:lnTo>
                      <a:lnTo>
                        <a:pt x="300" y="1034"/>
                      </a:lnTo>
                      <a:lnTo>
                        <a:pt x="315" y="1054"/>
                      </a:lnTo>
                      <a:lnTo>
                        <a:pt x="306" y="1075"/>
                      </a:lnTo>
                      <a:lnTo>
                        <a:pt x="289" y="1080"/>
                      </a:lnTo>
                      <a:lnTo>
                        <a:pt x="228" y="978"/>
                      </a:lnTo>
                      <a:lnTo>
                        <a:pt x="212" y="988"/>
                      </a:lnTo>
                      <a:lnTo>
                        <a:pt x="228" y="1116"/>
                      </a:lnTo>
                      <a:lnTo>
                        <a:pt x="206" y="1126"/>
                      </a:lnTo>
                      <a:lnTo>
                        <a:pt x="191" y="1110"/>
                      </a:lnTo>
                      <a:lnTo>
                        <a:pt x="181" y="988"/>
                      </a:lnTo>
                      <a:lnTo>
                        <a:pt x="160" y="988"/>
                      </a:lnTo>
                      <a:lnTo>
                        <a:pt x="160" y="1110"/>
                      </a:lnTo>
                      <a:lnTo>
                        <a:pt x="144" y="1147"/>
                      </a:lnTo>
                      <a:lnTo>
                        <a:pt x="118" y="1126"/>
                      </a:lnTo>
                      <a:lnTo>
                        <a:pt x="140" y="937"/>
                      </a:lnTo>
                      <a:lnTo>
                        <a:pt x="129" y="922"/>
                      </a:lnTo>
                      <a:lnTo>
                        <a:pt x="72" y="932"/>
                      </a:lnTo>
                      <a:lnTo>
                        <a:pt x="9" y="922"/>
                      </a:lnTo>
                      <a:lnTo>
                        <a:pt x="0" y="892"/>
                      </a:lnTo>
                      <a:lnTo>
                        <a:pt x="46" y="897"/>
                      </a:lnTo>
                      <a:lnTo>
                        <a:pt x="107" y="892"/>
                      </a:lnTo>
                      <a:lnTo>
                        <a:pt x="171" y="850"/>
                      </a:lnTo>
                      <a:lnTo>
                        <a:pt x="265" y="667"/>
                      </a:lnTo>
                      <a:lnTo>
                        <a:pt x="322" y="519"/>
                      </a:lnTo>
                      <a:lnTo>
                        <a:pt x="372" y="412"/>
                      </a:lnTo>
                      <a:lnTo>
                        <a:pt x="436" y="316"/>
                      </a:lnTo>
                      <a:lnTo>
                        <a:pt x="503" y="213"/>
                      </a:lnTo>
                      <a:lnTo>
                        <a:pt x="545" y="147"/>
                      </a:lnTo>
                      <a:lnTo>
                        <a:pt x="576" y="112"/>
                      </a:lnTo>
                      <a:close/>
                    </a:path>
                  </a:pathLst>
                </a:custGeom>
                <a:solidFill>
                  <a:srgbClr val="3366FF"/>
                </a:solidFill>
                <a:ln w="9525">
                  <a:noFill/>
                </a:ln>
              </p:spPr>
              <p:txBody>
                <a:bodyPr/>
                <a:p>
                  <a:endParaRPr lang="zh-CN" altLang="en-US"/>
                </a:p>
              </p:txBody>
            </p:sp>
          </p:grpSp>
        </p:grpSp>
      </p:grpSp>
      <p:sp>
        <p:nvSpPr>
          <p:cNvPr id="851982" name="AutoShape 14"/>
          <p:cNvSpPr/>
          <p:nvPr/>
        </p:nvSpPr>
        <p:spPr>
          <a:xfrm flipH="1">
            <a:off x="1524000" y="304800"/>
            <a:ext cx="4724400" cy="1323975"/>
          </a:xfrm>
          <a:prstGeom prst="wedgeRectCallout">
            <a:avLst>
              <a:gd name="adj1" fmla="val -50236"/>
              <a:gd name="adj2" fmla="val 126977"/>
            </a:avLst>
          </a:prstGeom>
          <a:noFill/>
          <a:ln w="38100" cap="flat" cmpd="sng">
            <a:solidFill>
              <a:srgbClr val="99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9276" tIns="49638" rIns="99276" bIns="49638" anchor="ctr" anchorCtr="0">
            <a:spAutoFit/>
          </a:bodyPr>
          <a:p>
            <a:pPr algn="ctr" defTabSz="992505" eaLnBrk="0" hangingPunct="0">
              <a:buClrTx/>
              <a:buFontTx/>
            </a:pPr>
            <a:r>
              <a:rPr lang="en-US" altLang="zh-CN" sz="3900" dirty="0">
                <a:solidFill>
                  <a:schemeClr val="tx2"/>
                </a:solidFill>
                <a:latin typeface="Comic Sans MS" panose="030F0702030302020204" pitchFamily="66" charset="0"/>
              </a:rPr>
              <a:t>Please feel free </a:t>
            </a:r>
            <a:endParaRPr lang="en-US" altLang="zh-CN" sz="3900" dirty="0">
              <a:solidFill>
                <a:schemeClr val="tx2"/>
              </a:solidFill>
              <a:latin typeface="Comic Sans MS" panose="030F0702030302020204" pitchFamily="66" charset="0"/>
            </a:endParaRPr>
          </a:p>
          <a:p>
            <a:pPr algn="ctr" defTabSz="992505" eaLnBrk="0" hangingPunct="0">
              <a:buClrTx/>
              <a:buFontTx/>
            </a:pPr>
            <a:r>
              <a:rPr lang="en-US" altLang="zh-CN" sz="3900" dirty="0">
                <a:solidFill>
                  <a:schemeClr val="tx2"/>
                </a:solidFill>
                <a:latin typeface="Comic Sans MS" panose="030F0702030302020204" pitchFamily="66" charset="0"/>
              </a:rPr>
              <a:t>to ask questions!</a:t>
            </a:r>
            <a:endParaRPr lang="en-US" altLang="zh-CN" sz="2600" dirty="0">
              <a:solidFill>
                <a:schemeClr val="tx2"/>
              </a:solidFill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51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198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939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939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5939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homework</a:t>
            </a:r>
            <a:endParaRPr lang="en-US" altLang="zh-CN" dirty="0"/>
          </a:p>
        </p:txBody>
      </p:sp>
      <p:sp>
        <p:nvSpPr>
          <p:cNvPr id="5939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algn="just" eaLnBrk="1" hangingPunct="1"/>
            <a:r>
              <a:rPr lang="en-US" altLang="zh-CN" dirty="0"/>
              <a:t>§9.4 </a:t>
            </a:r>
            <a:endParaRPr lang="en-US" altLang="zh-CN" dirty="0"/>
          </a:p>
          <a:p>
            <a:pPr lvl="1" algn="just" eaLnBrk="1" hangingPunct="1"/>
            <a:r>
              <a:rPr lang="en-US" altLang="zh-CN" dirty="0"/>
              <a:t> 20, 22, 28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0242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0243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024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Theorem</a:t>
            </a:r>
            <a:endParaRPr lang="zh-CN" altLang="en-US" dirty="0"/>
          </a:p>
        </p:txBody>
      </p:sp>
      <p:sp>
        <p:nvSpPr>
          <p:cNvPr id="1024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i="1" dirty="0"/>
              <a:t>R </a:t>
            </a:r>
            <a:r>
              <a:rPr lang="en-US" altLang="zh-CN" dirty="0"/>
              <a:t>is symmetric 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If and only if</a:t>
            </a:r>
            <a:endParaRPr lang="en-US" altLang="zh-CN" dirty="0"/>
          </a:p>
          <a:p>
            <a:pPr eaLnBrk="1" hangingPunct="1"/>
            <a:r>
              <a:rPr lang="en-US" altLang="zh-CN" i="1" dirty="0"/>
              <a:t>R = R</a:t>
            </a:r>
            <a:r>
              <a:rPr lang="en-US" altLang="zh-CN" baseline="30000" dirty="0"/>
              <a:t>-1</a:t>
            </a:r>
            <a:endParaRPr lang="en-US" altLang="zh-CN" baseline="30000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lvl="1" eaLnBrk="1" hangingPunct="1"/>
            <a:r>
              <a:rPr lang="en-US" altLang="zh-CN" dirty="0"/>
              <a:t>Note: in digraph of a symmetric relation, use </a:t>
            </a:r>
            <a:r>
              <a:rPr lang="en-US" altLang="zh-CN" i="1" dirty="0">
                <a:solidFill>
                  <a:schemeClr val="hlink"/>
                </a:solidFill>
              </a:rPr>
              <a:t>undirected edges</a:t>
            </a:r>
            <a:r>
              <a:rPr lang="en-US" altLang="zh-CN" dirty="0"/>
              <a:t> instead of </a:t>
            </a:r>
            <a:r>
              <a:rPr lang="en-US" altLang="zh-CN" i="1" dirty="0">
                <a:solidFill>
                  <a:schemeClr val="hlink"/>
                </a:solidFill>
              </a:rPr>
              <a:t>arcs</a:t>
            </a:r>
            <a:endParaRPr lang="zh-CN" altLang="en-US" i="1" dirty="0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灯片编号占位符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1266" name="日期占位符 6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1267" name="页脚占位符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1268" name="Rectangle 2"/>
          <p:cNvSpPr>
            <a:spLocks noGrp="1"/>
          </p:cNvSpPr>
          <p:nvPr>
            <p:ph type="title"/>
          </p:nvPr>
        </p:nvSpPr>
        <p:spPr>
          <a:xfrm>
            <a:off x="798513" y="116523"/>
            <a:ext cx="7793037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</a:t>
            </a:r>
            <a:endParaRPr lang="zh-CN" altLang="en-US" dirty="0"/>
          </a:p>
        </p:txBody>
      </p:sp>
      <p:pic>
        <p:nvPicPr>
          <p:cNvPr id="11269" name="Picture 3"/>
          <p:cNvPicPr>
            <a:picLocks noGrp="1"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468313" y="2420938"/>
            <a:ext cx="2333625" cy="2209800"/>
          </a:xfrm>
          <a:ln/>
        </p:spPr>
      </p:pic>
      <p:pic>
        <p:nvPicPr>
          <p:cNvPr id="11270" name="Picture 4"/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3132138" y="2492375"/>
            <a:ext cx="2592387" cy="2198688"/>
          </a:xfrm>
          <a:ln/>
        </p:spPr>
      </p:pic>
      <p:pic>
        <p:nvPicPr>
          <p:cNvPr id="11271" name="Picture 5"/>
          <p:cNvPicPr>
            <a:picLocks noGrp="1" noChangeAspect="1"/>
          </p:cNvPicPr>
          <p:nvPr>
            <p:ph sz="quarter" idx="3"/>
          </p:nvPr>
        </p:nvPicPr>
        <p:blipFill>
          <a:blip r:embed="rId3"/>
          <a:stretch>
            <a:fillRect/>
          </a:stretch>
        </p:blipFill>
        <p:spPr>
          <a:xfrm>
            <a:off x="6227763" y="2565400"/>
            <a:ext cx="2363787" cy="2179638"/>
          </a:xfrm>
          <a:ln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99795" y="1412558"/>
            <a:ext cx="7345363" cy="4114800"/>
          </a:xfrm>
          <a:ln/>
        </p:spPr>
        <p:txBody>
          <a:bodyPr vert="horz" wrap="square" lIns="91440" tIns="45720" rIns="91440" bIns="45720" anchor="t" anchorCtr="0"/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dirty="0"/>
              <a:t>Let R be the relation {(a, b) | a </a:t>
            </a:r>
            <a:r>
              <a:rPr lang="en-US" altLang="zh-CN" dirty="0">
                <a:sym typeface="Symbol" panose="05050102010706020507" pitchFamily="18" charset="2"/>
              </a:rPr>
              <a:t></a:t>
            </a:r>
            <a:r>
              <a:rPr lang="en-US" altLang="zh-CN" dirty="0"/>
              <a:t> b} on the set of integers. What is the reflexive closure of R?</a:t>
            </a:r>
            <a:endParaRPr lang="en-US" altLang="zh-CN" dirty="0"/>
          </a:p>
          <a:p>
            <a:pPr lvl="1">
              <a:buClr>
                <a:schemeClr val="hlink"/>
              </a:buClr>
              <a:buSzPct val="55000"/>
              <a:buFont typeface="Wingdings" panose="05000000000000000000" pitchFamily="2" charset="2"/>
            </a:pPr>
            <a:r>
              <a:rPr lang="en-US" altLang="zh-CN" dirty="0"/>
              <a:t>{(a,b)|a,b</a:t>
            </a:r>
            <a:r>
              <a:rPr lang="en-US" altLang="zh-CN" dirty="0">
                <a:sym typeface="Symbol" panose="05050102010706020507" pitchFamily="18" charset="2"/>
              </a:rPr>
              <a:t>Z</a:t>
            </a:r>
            <a:r>
              <a:rPr lang="en-US" altLang="zh-CN" dirty="0"/>
              <a:t>}  or  Z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Z</a:t>
            </a:r>
            <a:endParaRPr lang="en-US" altLang="zh-CN" dirty="0"/>
          </a:p>
          <a:p>
            <a:pPr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dirty="0"/>
              <a:t>Let R be the relation {(a, b) | a divides b} on the set of integers. What is the symmetric closure of R</a:t>
            </a:r>
            <a:endParaRPr lang="en-US" altLang="zh-CN" dirty="0"/>
          </a:p>
          <a:p>
            <a:pPr lvl="1">
              <a:buClr>
                <a:schemeClr val="hlink"/>
              </a:buClr>
              <a:buSzPct val="55000"/>
              <a:buFont typeface="Wingdings" panose="05000000000000000000" pitchFamily="2" charset="2"/>
            </a:pPr>
            <a:r>
              <a:rPr lang="en-US" altLang="zh-CN" dirty="0"/>
              <a:t>{(a, b) | a divides b or b divides a}</a:t>
            </a:r>
            <a:endParaRPr lang="zh-CN" altLang="en-US" dirty="0"/>
          </a:p>
        </p:txBody>
      </p:sp>
      <p:sp>
        <p:nvSpPr>
          <p:cNvPr id="12290" name="灯片编号占位符 5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2291" name="日期占位符 6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2292" name="页脚占位符 7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2293" name="Rectangle 2"/>
          <p:cNvSpPr>
            <a:spLocks noGrp="1"/>
          </p:cNvSpPr>
          <p:nvPr>
            <p:ph type="title"/>
          </p:nvPr>
        </p:nvSpPr>
        <p:spPr>
          <a:xfrm>
            <a:off x="1043623" y="44133"/>
            <a:ext cx="7793037" cy="1143000"/>
          </a:xfrm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9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26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灯片编号占位符 3"/>
          <p:cNvSpPr>
            <a:spLocks noGrp="1"/>
          </p:cNvSpPr>
          <p:nvPr>
            <p:ph type="sldNum" sz="quarter" idx="10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3314" name="日期占位符 4"/>
          <p:cNvSpPr>
            <a:spLocks noGrp="1"/>
          </p:cNvSpPr>
          <p:nvPr>
            <p:ph type="dt" sz="half" idx="11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3315" name="页脚占位符 5"/>
          <p:cNvSpPr>
            <a:spLocks noGrp="1"/>
          </p:cNvSpPr>
          <p:nvPr>
            <p:ph type="ftr" sz="quarter" idx="12"/>
          </p:nvPr>
        </p:nvSpPr>
        <p:spPr>
          <a:ln/>
        </p:spPr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Paths</a:t>
            </a:r>
            <a:endParaRPr lang="zh-CN" altLang="en-US" dirty="0"/>
          </a:p>
        </p:txBody>
      </p:sp>
      <p:sp>
        <p:nvSpPr>
          <p:cNvPr id="1331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Suppose that </a:t>
            </a:r>
            <a:r>
              <a:rPr lang="en-US" altLang="zh-CN" i="1" dirty="0"/>
              <a:t>R</a:t>
            </a:r>
            <a:r>
              <a:rPr lang="en-US" altLang="zh-CN" dirty="0"/>
              <a:t> is a relation on a set </a:t>
            </a:r>
            <a:r>
              <a:rPr lang="en-US" altLang="zh-CN" i="1" dirty="0"/>
              <a:t>A</a:t>
            </a:r>
            <a:r>
              <a:rPr lang="en-US" altLang="zh-CN" dirty="0"/>
              <a:t>. A </a:t>
            </a:r>
            <a:r>
              <a:rPr lang="en-US" altLang="zh-CN" i="1" dirty="0">
                <a:solidFill>
                  <a:schemeClr val="hlink"/>
                </a:solidFill>
              </a:rPr>
              <a:t>path of length n</a:t>
            </a:r>
            <a:r>
              <a:rPr lang="en-US" altLang="zh-CN" dirty="0"/>
              <a:t> in </a:t>
            </a:r>
            <a:r>
              <a:rPr lang="en-US" altLang="zh-CN" i="1" dirty="0"/>
              <a:t>R</a:t>
            </a:r>
            <a:r>
              <a:rPr lang="en-US" altLang="zh-CN" dirty="0"/>
              <a:t> from </a:t>
            </a:r>
            <a:r>
              <a:rPr lang="en-US" altLang="zh-CN" i="1" dirty="0"/>
              <a:t>a</a:t>
            </a:r>
            <a:r>
              <a:rPr lang="en-US" altLang="zh-CN" dirty="0"/>
              <a:t> to </a:t>
            </a:r>
            <a:r>
              <a:rPr lang="en-US" altLang="zh-CN" i="1" dirty="0"/>
              <a:t>b</a:t>
            </a:r>
            <a:r>
              <a:rPr lang="en-US" altLang="zh-CN" dirty="0"/>
              <a:t> is a finite sequence </a:t>
            </a:r>
            <a:r>
              <a:rPr lang="zh-CN" altLang="en-US" dirty="0">
                <a:sym typeface="Symbol" panose="05050102010706020507" pitchFamily="18" charset="2"/>
              </a:rPr>
              <a:t></a:t>
            </a:r>
            <a:r>
              <a:rPr lang="en-US" altLang="zh-CN" dirty="0"/>
              <a:t> : 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 , 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, ...,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-1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, beginning with </a:t>
            </a:r>
            <a:r>
              <a:rPr lang="en-US" altLang="zh-CN" i="1" dirty="0"/>
              <a:t>a</a:t>
            </a:r>
            <a:r>
              <a:rPr lang="en-US" altLang="zh-CN" dirty="0"/>
              <a:t> and ending with </a:t>
            </a:r>
            <a:r>
              <a:rPr lang="en-US" altLang="zh-CN" i="1" dirty="0"/>
              <a:t>b</a:t>
            </a:r>
            <a:r>
              <a:rPr lang="en-US" altLang="zh-CN" dirty="0"/>
              <a:t>, such that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a R</a:t>
            </a:r>
            <a:r>
              <a:rPr lang="en-US" altLang="zh-CN" dirty="0"/>
              <a:t> 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, ...,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n</a:t>
            </a:r>
            <a:r>
              <a:rPr lang="en-US" altLang="zh-CN" baseline="-25000" dirty="0"/>
              <a:t>-1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endParaRPr lang="en-US" altLang="zh-CN" i="1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d8f2576b-6c7f-4ebc-ad4b-31bcbfa52777"/>
  <p:tag name="COMMONDATA" val="eyJoZGlkIjoiYjZhMmY1NGQwZjE0MWY4MTkzZjM4YzBiNDA1ZmM3ZDEifQ==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Copperplate Gothic Light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0</TotalTime>
  <Words>10319</Words>
  <Application>WPS 演示</Application>
  <PresentationFormat>全屏显示(4:3)</PresentationFormat>
  <Paragraphs>819</Paragraphs>
  <Slides>54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23</vt:i4>
      </vt:variant>
      <vt:variant>
        <vt:lpstr>幻灯片标题</vt:lpstr>
      </vt:variant>
      <vt:variant>
        <vt:i4>54</vt:i4>
      </vt:variant>
    </vt:vector>
  </HeadingPairs>
  <TitlesOfParts>
    <vt:vector size="98" baseType="lpstr">
      <vt:lpstr>Arial</vt:lpstr>
      <vt:lpstr>宋体</vt:lpstr>
      <vt:lpstr>Wingdings</vt:lpstr>
      <vt:lpstr>Tahoma</vt:lpstr>
      <vt:lpstr>Copperplate Gothic Light</vt:lpstr>
      <vt:lpstr>Times New Roman</vt:lpstr>
      <vt:lpstr>Arial Narrow</vt:lpstr>
      <vt:lpstr>Copperplate Gothic Bold</vt:lpstr>
      <vt:lpstr>Symbol</vt:lpstr>
      <vt:lpstr>Georgia</vt:lpstr>
      <vt:lpstr>Euclid</vt:lpstr>
      <vt:lpstr>Euclid Extra</vt:lpstr>
      <vt:lpstr>MT-Extra</vt:lpstr>
      <vt:lpstr>Segoe Print</vt:lpstr>
      <vt:lpstr>Courier New</vt:lpstr>
      <vt:lpstr>Arial Rounded MT Bold</vt:lpstr>
      <vt:lpstr>Comic Sans MS</vt:lpstr>
      <vt:lpstr>微软雅黑</vt:lpstr>
      <vt:lpstr>Arial Unicode MS</vt:lpstr>
      <vt:lpstr>Symbol</vt:lpstr>
      <vt:lpstr>Blends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yangjuan</dc:creator>
  <cp:lastModifiedBy>杨娟</cp:lastModifiedBy>
  <cp:revision>376</cp:revision>
  <dcterms:created xsi:type="dcterms:W3CDTF">2022-09-15T08:31:55Z</dcterms:created>
  <dcterms:modified xsi:type="dcterms:W3CDTF">2023-09-19T03:27:08Z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237CB22F9A954A00871BD7418AFB897F</vt:lpwstr>
  </property>
  <property fmtid="{D5CDD505-2E9C-101B-9397-08002B2CF9AE}" pid="3" name="KSOProductBuildVer">
    <vt:lpwstr>2052-11.1.0.12763</vt:lpwstr>
  </property>
</Properties>
</file>