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598" r:id="rId3"/>
    <p:sldId id="583" r:id="rId4"/>
    <p:sldId id="584" r:id="rId5"/>
    <p:sldId id="585" r:id="rId6"/>
    <p:sldId id="635" r:id="rId7"/>
    <p:sldId id="636" r:id="rId8"/>
    <p:sldId id="637" r:id="rId9"/>
    <p:sldId id="599" r:id="rId10"/>
    <p:sldId id="638" r:id="rId11"/>
    <p:sldId id="662" r:id="rId12"/>
    <p:sldId id="586" r:id="rId13"/>
    <p:sldId id="587" r:id="rId14"/>
    <p:sldId id="663" r:id="rId15"/>
    <p:sldId id="641" r:id="rId16"/>
    <p:sldId id="642" r:id="rId17"/>
    <p:sldId id="649" r:id="rId18"/>
    <p:sldId id="650" r:id="rId19"/>
    <p:sldId id="651" r:id="rId20"/>
    <p:sldId id="643" r:id="rId21"/>
    <p:sldId id="652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96" r:id="rId30"/>
    <p:sldId id="671" r:id="rId31"/>
    <p:sldId id="672" r:id="rId32"/>
    <p:sldId id="673" r:id="rId33"/>
    <p:sldId id="674" r:id="rId34"/>
    <p:sldId id="675" r:id="rId35"/>
    <p:sldId id="676" r:id="rId36"/>
    <p:sldId id="677" r:id="rId37"/>
    <p:sldId id="678" r:id="rId38"/>
    <p:sldId id="679" r:id="rId39"/>
    <p:sldId id="680" r:id="rId40"/>
    <p:sldId id="681" r:id="rId41"/>
    <p:sldId id="682" r:id="rId42"/>
    <p:sldId id="683" r:id="rId43"/>
    <p:sldId id="684" r:id="rId44"/>
    <p:sldId id="685" r:id="rId45"/>
    <p:sldId id="686" r:id="rId46"/>
  </p:sldIdLst>
  <p:sldSz cx="9144000" cy="6858000" type="screen4x3"/>
  <p:notesSz cx="6669405" cy="9926955"/>
  <p:custDataLst>
    <p:tags r:id="rId5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1" i="1" u="sng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79"/>
    <p:restoredTop sz="94747"/>
  </p:normalViewPr>
  <p:slideViewPr>
    <p:cSldViewPr showGuides="1">
      <p:cViewPr varScale="1">
        <p:scale>
          <a:sx n="95" d="100"/>
          <a:sy n="95" d="100"/>
        </p:scale>
        <p:origin x="678" y="18"/>
      </p:cViewPr>
      <p:guideLst>
        <p:guide orient="horz" pos="1464"/>
        <p:guide pos="4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20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handoutMaster" Target="handoutMasters/handoutMaster1.xml"/><Relationship Id="rId47" Type="http://schemas.openxmlformats.org/officeDocument/2006/relationships/notesMaster" Target="notesMasters/notesMaster1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kumimoji="0" sz="1200" b="0" i="0" u="none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 b="0" i="0" u="none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kumimoji="0" sz="1200" b="0" i="0" u="none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 i="0" u="none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14F391-9726-4848-9E66-24EA3E3BE783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kumimoji="0" sz="1200" b="0" i="0" u="none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kumimoji="0" sz="1200" b="0" i="0" u="none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kumimoji="0" sz="1200" b="0" i="0" u="none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70BA58-EB81-4544-887B-0DF96395E4AB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1241425"/>
            <a:ext cx="4465638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kumimoji="1" sz="1200" smtClean="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1" i="1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attach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053" name="Rectangle 4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4" name="Rectangle 5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algn="ctr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055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056" name="Rectangle 7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 anchorCtr="0"/>
              <a:p>
                <a:pPr lvl="0" algn="ctr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7" name="Rectangle 8"/>
              <p:cNvSpPr/>
              <p:nvPr/>
            </p:nvSpPr>
            <p:spPr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 wrap="none" anchor="ctr" anchorCtr="0"/>
              <a:p>
                <a:pPr lvl="0" algn="ctr" eaLnBrk="0" hangingPunct="0"/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58" name="Rectangle 9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59" name="Rectangle 10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60" name="Rectangle 11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 wrap="none" anchor="ctr" anchorCtr="0"/>
            <a:p>
              <a:pPr lvl="0" algn="ctr" eaLnBrk="0" hangingPunct="0"/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61" name="Text Box 18"/>
          <p:cNvSpPr txBox="1"/>
          <p:nvPr userDrawn="1"/>
        </p:nvSpPr>
        <p:spPr>
          <a:xfrm>
            <a:off x="2509838" y="4581525"/>
            <a:ext cx="5694362" cy="163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lvl="0"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b="0" i="0" u="none" dirty="0">
                <a:solidFill>
                  <a:schemeClr val="folHlink"/>
                </a:solidFill>
                <a:latin typeface="Copperplate Gothic Light" panose="020E0507020206020404" pitchFamily="34" charset="0"/>
              </a:rPr>
              <a:t>Yang Juan</a:t>
            </a:r>
            <a:endParaRPr lang="en-US" altLang="zh-CN" b="0" i="0" u="none" dirty="0">
              <a:solidFill>
                <a:schemeClr val="folHlink"/>
              </a:solidFill>
              <a:latin typeface="Copperplate Gothic Light" panose="020E0507020206020404" pitchFamily="34" charset="0"/>
            </a:endParaRPr>
          </a:p>
          <a:p>
            <a:pPr lvl="0"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0" i="0" u="none" dirty="0">
                <a:solidFill>
                  <a:srgbClr val="009999"/>
                </a:solidFill>
                <a:latin typeface="Times New Roman" panose="02020603050405020304" pitchFamily="18" charset="0"/>
              </a:rPr>
              <a:t>yangjuan@bupt.edu.cn</a:t>
            </a:r>
            <a:endParaRPr lang="en-US" altLang="zh-CN" sz="1600" b="0" i="0" u="none" dirty="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lvl="0" algn="r"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en-US" altLang="zh-CN" sz="1600" b="0" i="0" u="none" dirty="0">
              <a:solidFill>
                <a:srgbClr val="009999"/>
              </a:solidFill>
              <a:latin typeface="Tahoma" panose="020B0604030504040204" pitchFamily="34" charset="0"/>
            </a:endParaRPr>
          </a:p>
          <a:p>
            <a:pPr lvl="0"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0" i="0" u="none" dirty="0">
                <a:solidFill>
                  <a:srgbClr val="009999"/>
                </a:solidFill>
                <a:latin typeface="Copperplate Gothic Light" panose="020E0507020206020404" pitchFamily="34" charset="0"/>
              </a:rPr>
              <a:t>School of Computer Science</a:t>
            </a:r>
            <a:endParaRPr lang="en-US" altLang="zh-CN" sz="1600" b="0" i="0" u="none" dirty="0">
              <a:solidFill>
                <a:srgbClr val="009999"/>
              </a:solidFill>
              <a:latin typeface="Copperplate Gothic Light" panose="020E0507020206020404" pitchFamily="34" charset="0"/>
            </a:endParaRPr>
          </a:p>
          <a:p>
            <a:pPr lvl="0" algn="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1600" b="0" i="0" u="none" dirty="0">
                <a:solidFill>
                  <a:srgbClr val="009999"/>
                </a:solidFill>
                <a:latin typeface="Copperplate Gothic Light" panose="020E0507020206020404" pitchFamily="34" charset="0"/>
              </a:rPr>
              <a:t>Beijing University of Posts &amp; Telecommunications</a:t>
            </a:r>
            <a:endParaRPr lang="zh-CN" altLang="en-US" sz="1600" b="0" i="0" u="none" dirty="0">
              <a:latin typeface="Times New Roman" panose="02020603050405020304" pitchFamily="18" charset="0"/>
            </a:endParaRPr>
          </a:p>
        </p:txBody>
      </p:sp>
      <p:sp>
        <p:nvSpPr>
          <p:cNvPr id="153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3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D7BFCE-5B68-4B5C-8E85-68465541942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 smtClean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6F6C25-1491-4855-9E16-7496C8029F2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8" descr="attach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u="none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579D58-6002-4DCD-9208-6CB8A51E4A67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/>
          <p:nvPr/>
        </p:nvSpPr>
        <p:spPr>
          <a:xfrm>
            <a:off x="417513" y="452438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29" name="Rectangle 3"/>
          <p:cNvSpPr/>
          <p:nvPr/>
        </p:nvSpPr>
        <p:spPr>
          <a:xfrm>
            <a:off x="800100" y="452438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0" name="Rectangle 4"/>
          <p:cNvSpPr/>
          <p:nvPr/>
        </p:nvSpPr>
        <p:spPr>
          <a:xfrm>
            <a:off x="541338" y="874713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1" name="Rectangle 5"/>
          <p:cNvSpPr/>
          <p:nvPr/>
        </p:nvSpPr>
        <p:spPr>
          <a:xfrm>
            <a:off x="911225" y="8747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2" name="Rectangle 6"/>
          <p:cNvSpPr/>
          <p:nvPr/>
        </p:nvSpPr>
        <p:spPr>
          <a:xfrm>
            <a:off x="127000" y="801688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3" name="Rectangle 7"/>
          <p:cNvSpPr/>
          <p:nvPr/>
        </p:nvSpPr>
        <p:spPr>
          <a:xfrm>
            <a:off x="762000" y="344488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4" name="Rectangle 8"/>
          <p:cNvSpPr/>
          <p:nvPr/>
        </p:nvSpPr>
        <p:spPr>
          <a:xfrm>
            <a:off x="442913" y="1135063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p>
            <a:pPr lvl="0" algn="ctr"/>
            <a:endParaRPr lang="zh-CN" altLang="en-US" b="0" i="0" u="none" dirty="0">
              <a:latin typeface="Tahoma" panose="020B0604030504040204" pitchFamily="34" charset="0"/>
            </a:endParaRPr>
          </a:p>
        </p:txBody>
      </p:sp>
      <p:sp>
        <p:nvSpPr>
          <p:cNvPr id="1035" name="Rectangle 9"/>
          <p:cNvSpPr>
            <a:spLocks noGrp="1"/>
          </p:cNvSpPr>
          <p:nvPr>
            <p:ph type="title"/>
          </p:nvPr>
        </p:nvSpPr>
        <p:spPr>
          <a:xfrm>
            <a:off x="842963" y="273050"/>
            <a:ext cx="8096250" cy="8413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0"/>
          <p:cNvSpPr>
            <a:spLocks noGrp="1"/>
          </p:cNvSpPr>
          <p:nvPr>
            <p:ph type="body"/>
          </p:nvPr>
        </p:nvSpPr>
        <p:spPr>
          <a:xfrm>
            <a:off x="868363" y="1225550"/>
            <a:ext cx="8059737" cy="4968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0" sz="1000" u="none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2928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kumimoji="1" sz="1200" u="none" dirty="0" smtClean="0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image" Target="../media/image7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8.xml"/><Relationship Id="rId2" Type="http://schemas.openxmlformats.org/officeDocument/2006/relationships/tags" Target="../tags/tag2.xml"/><Relationship Id="rId19" Type="http://schemas.openxmlformats.org/officeDocument/2006/relationships/image" Target="../media/image8.png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tags" Target="../tags/tag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>
              <a:buClrTx/>
              <a:buSzTx/>
              <a:buFontTx/>
            </a:pPr>
            <a:r>
              <a:rPr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Mathematical Structures   （</a:t>
            </a:r>
            <a:r>
              <a:rPr lang="zh-CN" altLang="en-US" dirty="0">
                <a:latin typeface="Copperplate Gothic Bold" panose="020E0705020206020404" pitchFamily="34" charset="0"/>
                <a:ea typeface="+mj-ea"/>
                <a:cs typeface="+mj-cs"/>
              </a:rPr>
              <a:t>数学结构）</a:t>
            </a:r>
            <a:endParaRPr lang="zh-CN" altLang="en-US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fontAlgn="base">
              <a:buSzPct val="60000"/>
            </a:pPr>
            <a:endParaRPr lang="zh-CN" altLang="en-US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Associative（</a:t>
            </a:r>
            <a:r>
              <a:rPr lang="zh-CN" altLang="en-US" dirty="0">
                <a:latin typeface="Times New Roman" panose="02020603050405020304" pitchFamily="18" charset="0"/>
              </a:rPr>
              <a:t>结合性）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operation, then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is associative or has the associative property  if 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Set union is an associative operation, since               (A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 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 C = 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(B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 C) is always true.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Distributive （</a:t>
            </a:r>
            <a:r>
              <a:rPr lang="zh-CN" altLang="en-US" dirty="0">
                <a:latin typeface="Times New Roman" panose="02020603050405020304" pitchFamily="18" charset="0"/>
              </a:rPr>
              <a:t>分配）</a:t>
            </a:r>
            <a:r>
              <a:rPr lang="en-US" altLang="zh-CN" dirty="0">
                <a:latin typeface="Times New Roman" panose="02020603050405020304" pitchFamily="18" charset="0"/>
              </a:rPr>
              <a:t>property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xfrm>
            <a:off x="539750" y="1196975"/>
            <a:ext cx="8589010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If a mathematical structure has two binary operations, say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 </a:t>
            </a:r>
            <a:r>
              <a:rPr lang="en-US" altLang="zh-CN" dirty="0">
                <a:latin typeface="Times New Roman" panose="02020603050405020304" pitchFamily="18" charset="0"/>
              </a:rPr>
              <a:t>and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, a distributive property has the following pattern: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)=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Example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(a) We are familiar with the distributive property for real numbers; 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are real numbers, then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(b) The structure [sets,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</a:rPr>
              <a:t>,   ] has two distributive properties: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 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(A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</a:rPr>
              <a:t>)  and      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b="1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 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 dirty="0">
                <a:latin typeface="Times New Roman" panose="02020603050405020304" pitchFamily="18" charset="0"/>
              </a:rPr>
              <a:t>(A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b="1" i="1" dirty="0">
                <a:latin typeface="Times New Roman" panose="02020603050405020304" pitchFamily="18" charset="0"/>
              </a:rPr>
              <a:t> C</a:t>
            </a:r>
            <a:r>
              <a:rPr lang="en-US" altLang="zh-CN" dirty="0">
                <a:latin typeface="Times New Roman" panose="02020603050405020304" pitchFamily="18" charset="0"/>
              </a:rPr>
              <a:t>) 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Line 4"/>
          <p:cNvSpPr/>
          <p:nvPr/>
        </p:nvSpPr>
        <p:spPr>
          <a:xfrm>
            <a:off x="5715000" y="5123180"/>
            <a:ext cx="76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De Morgan</a:t>
            </a:r>
            <a:r>
              <a:rPr lang="en-US" altLang="zh-CN" dirty="0"/>
              <a:t>‘</a:t>
            </a:r>
            <a:r>
              <a:rPr lang="en-US" altLang="zh-CN" dirty="0">
                <a:latin typeface="Times New Roman" panose="02020603050405020304" pitchFamily="18" charset="0"/>
              </a:rPr>
              <a:t>s laws（</a:t>
            </a:r>
            <a:r>
              <a:rPr lang="zh-CN" altLang="en-US" dirty="0">
                <a:latin typeface="Times New Roman" panose="02020603050405020304" pitchFamily="18" charset="0"/>
              </a:rPr>
              <a:t>德.摩根律）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>
          <a:xfrm>
            <a:off x="842963" y="1196975"/>
            <a:ext cx="8059737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Several of the structures we have seen have a unary operation and two binary operations.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If the unary operation is * and the binary operations are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and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. then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De Morgan's laws </a:t>
            </a:r>
            <a:r>
              <a:rPr lang="en-US" altLang="zh-CN" sz="2800" dirty="0">
                <a:latin typeface="Times New Roman" panose="02020603050405020304" pitchFamily="18" charset="0"/>
              </a:rPr>
              <a:t>are     (x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y)* =x*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 y* and (x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 y)* =x* 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y*.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Example 9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(a)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</a:rPr>
              <a:t>)=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</a:rPr>
              <a:t>and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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(b) The structure [real numbers, +, *,   ] does not satisfy De Morgan's laws. since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90" name="Object 4"/>
          <p:cNvGraphicFramePr>
            <a:graphicFrameLocks noChangeAspect="1"/>
          </p:cNvGraphicFramePr>
          <p:nvPr/>
        </p:nvGraphicFramePr>
        <p:xfrm>
          <a:off x="6262370" y="4581525"/>
          <a:ext cx="2286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8600" imgH="215900" progId="Equation.DSMT4">
                  <p:embed/>
                </p:oleObj>
              </mc:Choice>
              <mc:Fallback>
                <p:oleObj name="" r:id="rId1" imgW="228600" imgH="215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262370" y="4581525"/>
                        <a:ext cx="2286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5"/>
          <p:cNvGraphicFramePr>
            <a:graphicFrameLocks noChangeAspect="1"/>
          </p:cNvGraphicFramePr>
          <p:nvPr/>
        </p:nvGraphicFramePr>
        <p:xfrm>
          <a:off x="4932045" y="5007610"/>
          <a:ext cx="2286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56665" imgH="254000" progId="Equation.DSMT4">
                  <p:embed/>
                </p:oleObj>
              </mc:Choice>
              <mc:Fallback>
                <p:oleObj name="" r:id="rId3" imgW="1256665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32045" y="5007610"/>
                        <a:ext cx="228600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Line 6"/>
          <p:cNvSpPr/>
          <p:nvPr/>
        </p:nvSpPr>
        <p:spPr>
          <a:xfrm>
            <a:off x="2339975" y="40767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3" name="Line 7"/>
          <p:cNvSpPr/>
          <p:nvPr/>
        </p:nvSpPr>
        <p:spPr>
          <a:xfrm>
            <a:off x="3420110" y="40767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4" name="Line 8"/>
          <p:cNvSpPr/>
          <p:nvPr/>
        </p:nvSpPr>
        <p:spPr>
          <a:xfrm>
            <a:off x="3924300" y="4076700"/>
            <a:ext cx="228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5" name="Line 9"/>
          <p:cNvSpPr/>
          <p:nvPr/>
        </p:nvSpPr>
        <p:spPr>
          <a:xfrm>
            <a:off x="4932045" y="40767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6" name="Line 10"/>
          <p:cNvSpPr/>
          <p:nvPr/>
        </p:nvSpPr>
        <p:spPr>
          <a:xfrm>
            <a:off x="6228715" y="40767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397" name="Line 11"/>
          <p:cNvSpPr/>
          <p:nvPr/>
        </p:nvSpPr>
        <p:spPr>
          <a:xfrm>
            <a:off x="6660515" y="40767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Identity(</a:t>
            </a:r>
            <a:r>
              <a:rPr lang="zh-CN" altLang="en-US" sz="4000" dirty="0">
                <a:latin typeface="Times New Roman" panose="02020603050405020304" pitchFamily="18" charset="0"/>
              </a:rPr>
              <a:t>单位元） </a:t>
            </a:r>
            <a:r>
              <a:rPr lang="en-US" altLang="zh-CN" sz="4000" dirty="0">
                <a:latin typeface="Times New Roman" panose="02020603050405020304" pitchFamily="18" charset="0"/>
              </a:rPr>
              <a:t>for an operation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xfrm>
            <a:off x="868680" y="1225550"/>
            <a:ext cx="8277860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structure with a binary operation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may contain a distinguished object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with the property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for all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in the collection.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We call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an identity for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In fact, an identity for an operation must be unique.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is an identity for a binary operation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, then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is unique.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Proof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Assume another object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also has the identity property, so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Then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,but since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is an identity for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,  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Thus,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There is at most one object with the identity property for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10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matrices, +, *, </a:t>
            </a:r>
            <a:r>
              <a:rPr lang="en-US" altLang="zh-CN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] ,</a:t>
            </a:r>
            <a:r>
              <a:rPr lang="en-US" altLang="zh-CN" b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is the identity for matrix multiplication and the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zero matrix is the identity for matrix addition.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1002030" y="0"/>
            <a:ext cx="7793038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Inverse（</a:t>
            </a:r>
            <a:r>
              <a:rPr lang="zh-CN" altLang="en-US" dirty="0">
                <a:latin typeface="Times New Roman" panose="02020603050405020304" pitchFamily="18" charset="0"/>
              </a:rPr>
              <a:t>逆元</a:t>
            </a:r>
            <a:r>
              <a:rPr lang="en-US" altLang="zh-CN" dirty="0">
                <a:latin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>
          <a:xfrm>
            <a:off x="800735" y="1225550"/>
            <a:ext cx="8343900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If a binary operation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has an identity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, we say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is a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-inverse of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i="1" dirty="0">
                <a:latin typeface="Times New Roman" panose="02020603050405020304" pitchFamily="18" charset="0"/>
              </a:rPr>
              <a:t> 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i="1" dirty="0">
                <a:latin typeface="Times New Roman" panose="02020603050405020304" pitchFamily="18" charset="0"/>
              </a:rPr>
              <a:t> x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Theorem 2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is an associative operation and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has a                     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-inverse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then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is unique.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Proof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Assume there is another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</a:t>
            </a:r>
            <a:r>
              <a:rPr lang="en-US" altLang="zh-CN" dirty="0">
                <a:latin typeface="Times New Roman" panose="02020603050405020304" pitchFamily="18" charset="0"/>
              </a:rPr>
              <a:t> -inverse for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say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Then </a:t>
            </a:r>
            <a:r>
              <a:rPr lang="en-US" altLang="zh-CN" sz="2400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i="1" dirty="0">
                <a:latin typeface="Times New Roman" panose="02020603050405020304" pitchFamily="18" charset="0"/>
              </a:rPr>
              <a:t> 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    and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Since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is associative, (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and so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11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</a:rPr>
              <a:t>a) In the structure [3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3 matrices, +, *,</a:t>
            </a:r>
            <a:r>
              <a:rPr lang="en-US" altLang="zh-CN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] each matrix 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[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 ] has a +-inverse, or additive inverse, -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[ -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ij</a:t>
            </a:r>
            <a:r>
              <a:rPr lang="en-US" altLang="zh-CN" dirty="0">
                <a:latin typeface="Times New Roman" panose="02020603050405020304" pitchFamily="18" charset="0"/>
              </a:rPr>
              <a:t> ].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(b) In the structure [integers, +, *], only the integers l and -l have multiplicative  inverses.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12</a:t>
            </a:r>
            <a:endParaRPr lang="en-US" altLang="zh-CN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Let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 ,</a:t>
            </a:r>
            <a:r>
              <a:rPr lang="en-US" altLang="zh-CN" sz="2800" dirty="0">
                <a:latin typeface="Times New Roman" panose="02020603050405020304" pitchFamily="18" charset="0"/>
              </a:rPr>
              <a:t> and * be defined for the set {0, l} by the following tables.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Thus 1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0 = l, 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 1 = 0, and 1* = 0. Determine if each of the following is true for [{0, l},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, *].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(a)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800" dirty="0">
                <a:latin typeface="Times New Roman" panose="02020603050405020304" pitchFamily="18" charset="0"/>
              </a:rPr>
              <a:t> is commutative.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(b)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2800" dirty="0">
                <a:latin typeface="Times New Roman" panose="02020603050405020304" pitchFamily="18" charset="0"/>
              </a:rPr>
              <a:t> is associative.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(c) De Morgan's laws hold.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(d) Two distributive properties hold for the structure.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5875" y="1915795"/>
            <a:ext cx="5010150" cy="93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12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xfrm>
            <a:off x="843915" y="1225550"/>
            <a:ext cx="8246745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Solution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(a) The statement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must be true for all choices of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. Since both 0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l and l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0 are l,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is commutative.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(b) The eight possible cases to be checked are left as an exercise. 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(c) (0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0)*=0* = l     0 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0*=1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1= l.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(0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1)*=1* = 0    0 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1*=1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0= 0.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   (1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dirty="0">
                <a:latin typeface="Times New Roman" panose="02020603050405020304" pitchFamily="18" charset="0"/>
              </a:rPr>
              <a:t> 1)*=0* = l     1 *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1*=0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dirty="0">
                <a:latin typeface="Times New Roman" panose="02020603050405020304" pitchFamily="18" charset="0"/>
              </a:rPr>
              <a:t> 0= 0.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The last pair shows that De Morgan's laws do not hold in this structure.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2534" name="Picture 5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490" y="226060"/>
            <a:ext cx="4743450" cy="93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Mathematical structure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collection of objects with operations defined on them and the accompanying     properties form a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mathematical structure</a:t>
            </a:r>
            <a:r>
              <a:rPr lang="en-US" altLang="zh-CN" dirty="0">
                <a:latin typeface="Times New Roman" panose="02020603050405020304" pitchFamily="18" charset="0"/>
              </a:rPr>
              <a:t> or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system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In this book we deal only with discrete mathematical structures.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971233" y="1268730"/>
            <a:ext cx="8059737" cy="4968875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8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(d) One possible distributive property is                           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3200" dirty="0">
                <a:latin typeface="Times New Roman" panose="02020603050405020304" pitchFamily="18" charset="0"/>
              </a:rPr>
              <a:t> (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) = 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 </a:t>
            </a:r>
            <a:r>
              <a:rPr lang="en-US" altLang="zh-CN" sz="3200" i="1" dirty="0">
                <a:latin typeface="Times New Roman" panose="02020603050405020304" pitchFamily="18" charset="0"/>
              </a:rPr>
              <a:t>y</a:t>
            </a:r>
            <a:r>
              <a:rPr lang="en-US" altLang="zh-CN" sz="3200" dirty="0">
                <a:latin typeface="Times New Roman" panose="02020603050405020304" pitchFamily="18" charset="0"/>
              </a:rPr>
              <a:t>)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</a:t>
            </a:r>
            <a:r>
              <a:rPr lang="en-US" altLang="zh-CN" sz="3200" dirty="0">
                <a:latin typeface="Times New Roman" panose="02020603050405020304" pitchFamily="18" charset="0"/>
              </a:rPr>
              <a:t> (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 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). 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all possible cases must be checked.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We can show it in a table.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6695" y="3131185"/>
            <a:ext cx="7296150" cy="32696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534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28490" y="226060"/>
            <a:ext cx="4743450" cy="93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837565" y="332740"/>
            <a:ext cx="8265795" cy="841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Binary operations (</a:t>
            </a:r>
            <a:r>
              <a:rPr lang="zh-CN" altLang="en-US" sz="4000" dirty="0"/>
              <a:t>二元运算</a:t>
            </a:r>
            <a:r>
              <a:rPr lang="en-US" altLang="zh-CN" sz="4000" dirty="0"/>
              <a:t>)</a:t>
            </a:r>
            <a:endParaRPr lang="en-US" altLang="zh-CN" sz="4000" dirty="0"/>
          </a:p>
        </p:txBody>
      </p:sp>
      <p:sp>
        <p:nvSpPr>
          <p:cNvPr id="678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binary operation on a set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an </a:t>
            </a:r>
            <a:r>
              <a:rPr lang="en-US" altLang="zh-CN" b="1" i="1" dirty="0">
                <a:latin typeface="Times New Roman" panose="02020603050405020304" pitchFamily="18" charset="0"/>
              </a:rPr>
              <a:t>everywhere</a:t>
            </a:r>
            <a:r>
              <a:rPr lang="en-US" altLang="zh-CN" dirty="0">
                <a:latin typeface="Times New Roman" panose="02020603050405020304" pitchFamily="18" charset="0"/>
              </a:rPr>
              <a:t> defined function </a:t>
            </a:r>
            <a:r>
              <a:rPr lang="en-US" altLang="zh-CN" i="1" dirty="0">
                <a:latin typeface="Times New Roman" panose="02020603050405020304" pitchFamily="18" charset="0"/>
              </a:rPr>
              <a:t>f:A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binary operation must satisfy: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assigns an element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to each ordered pair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Only one element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assigned to each ordered pair.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8915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8915">
                                            <p:txEl>
                                              <p:charRg st="7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charRg st="107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8915">
                                            <p:txEl>
                                              <p:charRg st="107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>
                                            <p:txEl>
                                              <p:charRg st="175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8915">
                                            <p:txEl>
                                              <p:charRg st="175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Note</a:t>
            </a:r>
            <a:endParaRPr lang="zh-CN" altLang="zh-CN" dirty="0"/>
          </a:p>
        </p:txBody>
      </p:sp>
      <p:sp>
        <p:nvSpPr>
          <p:cNvPr id="67993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It’s customary to denote binary operations by a symbol such as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instead of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and to denote the element assigned to 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by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[instead of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a, 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)].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is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closed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封闭的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under the operation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, if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are elements in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0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9939">
                                            <p:txEl>
                                              <p:charRg st="0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15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79939">
                                            <p:txEl>
                                              <p:charRg st="15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charRg st="15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1,2</a:t>
            </a:r>
            <a:endParaRPr lang="en-US" altLang="zh-CN" dirty="0"/>
          </a:p>
        </p:txBody>
      </p:sp>
      <p:sp>
        <p:nvSpPr>
          <p:cNvPr id="68096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dirty="0"/>
              <a:t>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 on</a:t>
            </a:r>
            <a:r>
              <a:rPr lang="en-US" altLang="zh-CN" dirty="0"/>
              <a:t>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dirty="0">
                <a:latin typeface="Euclid Math Two" panose="02050601010101010101" pitchFamily="18" charset="2"/>
              </a:rPr>
              <a:t> R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not a binary operation.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For example, 3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0 is not defined.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0963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0963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963">
                                            <p:txEl>
                                              <p:charRg st="3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0963">
                                            <p:txEl>
                                              <p:charRg st="6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0963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80963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096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0963">
                                            <p:txEl>
                                              <p:charRg st="12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3</a:t>
            </a:r>
            <a:endParaRPr lang="en-US" altLang="zh-CN" dirty="0"/>
          </a:p>
        </p:txBody>
      </p:sp>
      <p:sp>
        <p:nvSpPr>
          <p:cNvPr id="68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not a binary operation 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it does not assign an element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to every ordered pair of elements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; for example,2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1987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1987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1987">
                                            <p:txEl>
                                              <p:charRg st="3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>
                                            <p:txEl>
                                              <p:charRg st="6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1987">
                                            <p:txEl>
                                              <p:charRg st="6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1987">
                                            <p:txEl>
                                              <p:charRg st="6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4</a:t>
            </a:r>
            <a:endParaRPr lang="zh-CN" altLang="en-US" dirty="0"/>
          </a:p>
        </p:txBody>
      </p:sp>
      <p:sp>
        <p:nvSpPr>
          <p:cNvPr id="68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a number less than both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not a binary operation, since it does not assign a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unique</a:t>
            </a:r>
            <a:r>
              <a:rPr lang="en-US" altLang="zh-CN" dirty="0">
                <a:latin typeface="Times New Roman" panose="02020603050405020304" pitchFamily="18" charset="0"/>
              </a:rPr>
              <a:t> element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to each ordered pair of elements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; for example, 8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6 could be 5, 4, 3, l, and so on.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in this case,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would be a relation from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to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but not a function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3011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3011">
                                            <p:txEl>
                                              <p:charRg st="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charRg st="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22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83011">
                                            <p:txEl>
                                              <p:charRg st="22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83011">
                                            <p:txEl>
                                              <p:charRg st="224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Example 5,6</a:t>
            </a:r>
            <a:endParaRPr lang="zh-CN" altLang="en-US" sz="4000" dirty="0"/>
          </a:p>
        </p:txBody>
      </p:sp>
      <p:sp>
        <p:nvSpPr>
          <p:cNvPr id="684035" name="Rectangle 3"/>
          <p:cNvSpPr>
            <a:spLocks noGrp="1"/>
          </p:cNvSpPr>
          <p:nvPr>
            <p:ph idx="1"/>
          </p:nvPr>
        </p:nvSpPr>
        <p:spPr>
          <a:xfrm>
            <a:off x="743585" y="1225550"/>
            <a:ext cx="8312150" cy="496887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dirty="0"/>
              <a:t>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max{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operation;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for example,2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4 = 4, -3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(-5)=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), for some set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. If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are subsets of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define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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if we define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' 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V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</a:t>
            </a:r>
            <a:r>
              <a:rPr lang="en-US" altLang="zh-CN" i="1" dirty="0">
                <a:latin typeface="Times New Roman" panose="02020603050405020304" pitchFamily="18" charset="0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, then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' is another binary operation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Note: It’s possible to define many binary operations on the same set.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4035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3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4035">
                                            <p:txEl>
                                              <p:charRg st="3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charRg st="36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40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95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4035">
                                            <p:txEl>
                                              <p:charRg st="95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7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4035">
                                            <p:txEl>
                                              <p:charRg st="17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4035">
                                            <p:txEl>
                                              <p:charRg st="173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0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4035">
                                            <p:txEl>
                                              <p:charRg st="20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4035">
                                            <p:txEl>
                                              <p:charRg st="203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7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4035">
                                            <p:txEl>
                                              <p:charRg st="27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84035">
                                            <p:txEl>
                                              <p:charRg st="273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7,8</a:t>
            </a:r>
            <a:endParaRPr lang="en-US" altLang="zh-CN" dirty="0"/>
          </a:p>
        </p:txBody>
      </p:sp>
      <p:sp>
        <p:nvSpPr>
          <p:cNvPr id="685059" name="Rectangle 3"/>
          <p:cNvSpPr>
            <a:spLocks noGrp="1"/>
          </p:cNvSpPr>
          <p:nvPr>
            <p:ph idx="1"/>
          </p:nvPr>
        </p:nvSpPr>
        <p:spPr>
          <a:xfrm>
            <a:off x="899795" y="1268730"/>
            <a:ext cx="7593013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 be the set of all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Boolean matrices for a fixed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This is also true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be a lattice. Define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as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is a binary operation on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 This is also true of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zh-CN" altLang="en-US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5059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7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5059">
                                            <p:txEl>
                                              <p:charRg st="7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5059">
                                            <p:txEl>
                                              <p:charRg st="7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10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5059">
                                            <p:txEl>
                                              <p:charRg st="10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5059">
                                            <p:txEl>
                                              <p:charRg st="103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85059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16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85059">
                                            <p:txEl>
                                              <p:charRg st="16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85059">
                                            <p:txEl>
                                              <p:charRg st="169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19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85059">
                                            <p:txEl>
                                              <p:charRg st="19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5059">
                                            <p:txEl>
                                              <p:charRg st="19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AF2F979-A234-4A38-9232-6D22354A0D44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827405" y="944245"/>
            <a:ext cx="7315200" cy="151511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Determine which description of * is a valid definition of a binary operation on the set.</a:t>
            </a:r>
            <a:endParaRPr lang="en-US" altLang="zh-CN" sz="2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828800" y="2786063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on </a:t>
            </a:r>
            <a:r>
              <a:rPr lang="en-US" altLang="zh-CN" sz="2600" b="0" dirty="0">
                <a:latin typeface="Euclid Math Two" panose="02050601010101010101" pitchFamily="18" charset="2"/>
                <a:sym typeface="+mn-ea"/>
              </a:rPr>
              <a:t>R</a:t>
            </a:r>
            <a:r>
              <a:rPr lang="en-US" altLang="zh-CN" sz="26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,where a*b is ab</a:t>
            </a:r>
            <a:endParaRPr lang="zh-CN" altLang="en-US" sz="2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1828800" y="3471863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 </a:t>
            </a:r>
            <a:r>
              <a:rPr lang="en-US" altLang="zh-CN" sz="2600" i="0" dirty="0">
                <a:latin typeface="Euclid Math Two" panose="02050601010101010101" pitchFamily="18" charset="2"/>
                <a:sym typeface="+mn-ea"/>
              </a:rPr>
              <a:t>Z</a:t>
            </a:r>
            <a:r>
              <a:rPr lang="en-US" altLang="zh-CN" sz="260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,where a*b is a</a:t>
            </a:r>
            <a:r>
              <a:rPr lang="en-US" altLang="zh-CN" sz="2600" i="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zh-CN" altLang="en-US" sz="2600" i="0" baseline="30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1828800" y="4157663"/>
            <a:ext cx="6400800" cy="64262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on </a:t>
            </a:r>
            <a:r>
              <a:rPr lang="en-US" altLang="zh-CN" sz="2600" b="0" dirty="0">
                <a:latin typeface="Euclid Math Two" panose="02050601010101010101" pitchFamily="18" charset="2"/>
                <a:sym typeface="+mn-ea"/>
              </a:rPr>
              <a:t>Z</a:t>
            </a:r>
            <a:r>
              <a:rPr lang="en-US" altLang="zh-CN" sz="2600" b="0" baseline="30000" dirty="0">
                <a:sym typeface="+mn-ea"/>
              </a:rPr>
              <a:t>+</a:t>
            </a:r>
            <a:r>
              <a:rPr lang="en-US" altLang="zh-CN" sz="2600" b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,where a*b is a</a:t>
            </a:r>
            <a:r>
              <a:rPr lang="en-US" altLang="zh-CN" sz="2600" b="0" baseline="30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</a:t>
            </a:r>
            <a:endParaRPr lang="zh-CN" altLang="en-US" sz="2600" b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1763395" y="4843463"/>
                <a:ext cx="6400800" cy="64262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p>
                <a:pPr lvl="0" algn="l">
                  <a:buNone/>
                </a:pPr>
                <a:r>
                  <a:rPr lang="en-US" altLang="zh-CN" sz="2600" b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on </a:t>
                </a:r>
                <a:r>
                  <a:rPr lang="en-US" altLang="zh-CN" sz="2600" b="0" dirty="0">
                    <a:latin typeface="Euclid Math Two" panose="02050601010101010101" pitchFamily="18" charset="2"/>
                    <a:sym typeface="+mn-ea"/>
                  </a:rPr>
                  <a:t>R</a:t>
                </a:r>
                <a:r>
                  <a:rPr lang="en-US" altLang="zh-CN" sz="2600" b="0">
                    <a:solidFill>
                      <a:srgbClr val="000000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,where a*b is a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600" b="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</m:ctrlPr>
                      </m:radPr>
                      <m:deg/>
                      <m:e>
                        <m:r>
                          <a:rPr lang="en-US" altLang="zh-CN" sz="2600" b="0" i="1">
                            <a:solidFill>
                              <a:srgbClr val="000000"/>
                            </a:solidFill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e>
                    </m:rad>
                  </m:oMath>
                </a14:m>
                <a:endParaRPr lang="zh-CN" altLang="en-US" sz="2600" b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1763395" y="4843463"/>
                <a:ext cx="6400800" cy="642620"/>
              </a:xfrm>
              <a:prstGeom prst="rect">
                <a:avLst/>
              </a:prstGeom>
              <a:blipFill rotWithShape="1">
                <a:blip r:embed="rId7"/>
                <a:stretch>
                  <a:fillRect t="-10820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14425" y="28503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lvl="0" algn="ctr" eaLnBrk="0" hangingPunct="0">
              <a:buClrTx/>
              <a:buSzTx/>
              <a:buFontTx/>
            </a:pPr>
            <a:r>
              <a:rPr kumimoji="1" lang="en-US" altLang="en-US" sz="160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endParaRPr kumimoji="1" lang="en-US" altLang="en-US" sz="160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矩形 11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35361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1600" b="1" i="1" u="sng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kumimoji="1" lang="en-US" altLang="en-US" sz="1600" b="1" i="1" u="sng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14425" y="4221956"/>
            <a:ext cx="514350" cy="514350"/>
          </a:xfrm>
          <a:prstGeom prst="rect">
            <a:avLst/>
          </a:prstGeom>
          <a:solidFill>
            <a:srgbClr val="00FF00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1600" b="1" i="1" u="sng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kumimoji="1" lang="en-US" altLang="en-US" sz="1600" b="1" i="1" u="sng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>
            <a:spLocks noChangeAspect="1"/>
          </p:cNvSpPr>
          <p:nvPr>
            <p:custDataLst>
              <p:tags r:id="rId11"/>
            </p:custDataLst>
          </p:nvPr>
        </p:nvSpPr>
        <p:spPr>
          <a:xfrm>
            <a:off x="1114425" y="4907756"/>
            <a:ext cx="514350" cy="514350"/>
          </a:xfrm>
          <a:prstGeom prst="rect">
            <a:avLst/>
          </a:prstGeom>
          <a:solidFill>
            <a:srgbClr val="808080"/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1600" b="1" i="1" u="sng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kumimoji="1" lang="en-US" altLang="en-US" sz="1600" b="1" i="1" u="sng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圆角矩形 14"/>
          <p:cNvSpPr/>
          <p:nvPr>
            <p:custDataLst>
              <p:tags r:id="rId12"/>
            </p:custDataLst>
          </p:nvPr>
        </p:nvSpPr>
        <p:spPr>
          <a:xfrm>
            <a:off x="6012180" y="5661343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1" compatLnSpc="1">
            <a:noAutofit/>
          </a:bodyPr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en-US" sz="1600" b="1" i="1" u="sng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kumimoji="1" lang="en-US" altLang="en-US" sz="1600" b="1" i="1" u="sng" strike="noStrike" cap="none" normalizeH="0" baseline="0" smtClean="0">
              <a:ln>
                <a:noFill/>
              </a:ln>
              <a:solidFill>
                <a:srgbClr val="FFFFFF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0" name="组合 19"/>
          <p:cNvGrpSpPr/>
          <p:nvPr>
            <p:custDataLst>
              <p:tags r:id="rId13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16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1" i="1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none" lIns="91440" tIns="45720" rIns="91440" bIns="45720" numCol="1" anchor="ctr" anchorCtr="0" compatLnSpc="1"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en-US" altLang="en-US" sz="2400" b="1" i="1" u="sng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多选题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5" name="图片 4" descr="tmp64A8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Tables – </a:t>
            </a:r>
            <a:r>
              <a:rPr lang="zh-CN" altLang="en-US" dirty="0"/>
              <a:t>运算表</a:t>
            </a:r>
            <a:endParaRPr lang="en-US" altLang="zh-CN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827405" y="1196975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,...,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 is a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finite</a:t>
            </a:r>
            <a:r>
              <a:rPr lang="en-US" altLang="zh-CN" dirty="0">
                <a:latin typeface="Times New Roman" panose="02020603050405020304" pitchFamily="18" charset="0"/>
              </a:rPr>
              <a:t> set, we can define a binary operation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by means of a table</a:t>
            </a:r>
            <a:endParaRPr lang="en-US" altLang="zh-CN" i="1" baseline="-25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2774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03830" y="2565400"/>
            <a:ext cx="4374515" cy="37852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</a:t>
            </a:r>
            <a:endParaRPr lang="en-US" altLang="zh-CN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collection of sets with the operations of union, intersection, and complement and their accompanying properties is a (discrete) mathematical structure. We denote this structure by [sets,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</a:t>
            </a:r>
            <a:r>
              <a:rPr lang="en-US" altLang="zh-CN" dirty="0">
                <a:latin typeface="Times New Roman" panose="02020603050405020304" pitchFamily="18" charset="0"/>
              </a:rPr>
              <a:t>,   ].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174" name="Line 4"/>
          <p:cNvSpPr/>
          <p:nvPr/>
        </p:nvSpPr>
        <p:spPr>
          <a:xfrm>
            <a:off x="5364480" y="3429000"/>
            <a:ext cx="152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9</a:t>
            </a:r>
            <a:endParaRPr lang="en-US" altLang="zh-CN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{0, l }.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Define binary operations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 </a:t>
            </a:r>
            <a:r>
              <a:rPr lang="en-US" altLang="zh-CN" dirty="0">
                <a:latin typeface="Times New Roman" panose="02020603050405020304" pitchFamily="18" charset="0"/>
              </a:rPr>
              <a:t>and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by the following tables: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3798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8258" y="3573145"/>
            <a:ext cx="6591300" cy="15430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H</a:t>
            </a:r>
            <a:r>
              <a:rPr lang="en-US" altLang="zh-CN" dirty="0"/>
              <a:t>ow many operations?</a:t>
            </a:r>
            <a:endParaRPr lang="zh-CN" altLang="zh-CN" dirty="0"/>
          </a:p>
        </p:txBody>
      </p:sp>
      <p:sp>
        <p:nvSpPr>
          <p:cNvPr id="688131" name="Rectangle 3"/>
          <p:cNvSpPr>
            <a:spLocks noGrp="1"/>
          </p:cNvSpPr>
          <p:nvPr>
            <p:ph idx="1"/>
          </p:nvPr>
        </p:nvSpPr>
        <p:spPr>
          <a:xfrm>
            <a:off x="1223645" y="1268413"/>
            <a:ext cx="7335838" cy="4114800"/>
          </a:xfrm>
          <a:ln/>
        </p:spPr>
        <p:txBody>
          <a:bodyPr vert="horz" wrap="square" lIns="91440" tIns="45720" rIns="91440" bIns="45720" anchor="t" anchorCtr="0"/>
          <a:p>
            <a:pPr marL="533400" indent="-533400" eaLnBrk="1" hangingPunct="1"/>
            <a:r>
              <a:rPr lang="en-US" altLang="zh-CN" dirty="0"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}, how many binary operations  can be defined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1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Every binary operation 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can be described by a table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914400" lvl="1" indent="-457200" eaLnBrk="1" hangingPunct="1"/>
            <a:r>
              <a:rPr lang="en-US" altLang="zh-CN" dirty="0">
                <a:latin typeface="Times New Roman" panose="02020603050405020304" pitchFamily="18" charset="0"/>
              </a:rPr>
              <a:t>There are 2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2 = 2</a:t>
            </a:r>
            <a:r>
              <a:rPr lang="en-US" altLang="zh-CN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or 16 ways to complete the table.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822" name="AutoShape 4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3" name="AutoShape 5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4" name="AutoShape 6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4825" name="AutoShape 7"/>
          <p:cNvSpPr>
            <a:spLocks noChangeAspect="1"/>
          </p:cNvSpPr>
          <p:nvPr/>
        </p:nvSpPr>
        <p:spPr>
          <a:xfrm>
            <a:off x="3733800" y="2771775"/>
            <a:ext cx="1676400" cy="1314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/>
          <a:p>
            <a:pPr algn="ctr" eaLnBrk="0" hangingPunct="0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688136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433" y="4221480"/>
            <a:ext cx="1676400" cy="1314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6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charRg st="6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charRg st="65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8131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8131">
                                            <p:txEl>
                                              <p:charRg st="124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Properties of Binary Operations</a:t>
            </a:r>
            <a:r>
              <a:rPr lang="zh-CN" altLang="en-US" sz="4000" dirty="0"/>
              <a:t>（二元运算的性质）</a:t>
            </a:r>
            <a:endParaRPr lang="zh-CN" altLang="en-US" sz="4000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all elements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ommutative(</a:t>
            </a:r>
            <a:r>
              <a:rPr lang="zh-CN" altLang="en-US" dirty="0">
                <a:latin typeface="Times New Roman" panose="02020603050405020304" pitchFamily="18" charset="0"/>
              </a:rPr>
              <a:t>可交换的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ssociative(</a:t>
            </a:r>
            <a:r>
              <a:rPr lang="zh-CN" altLang="en-US" dirty="0">
                <a:latin typeface="Times New Roman" panose="02020603050405020304" pitchFamily="18" charset="0"/>
              </a:rPr>
              <a:t>可结合的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dempotent(</a:t>
            </a:r>
            <a:r>
              <a:rPr lang="zh-CN" altLang="en-US" dirty="0">
                <a:latin typeface="Times New Roman" panose="02020603050405020304" pitchFamily="18" charset="0"/>
              </a:rPr>
              <a:t>幂等的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zh-CN" altLang="zh-CN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zh-CN" altLang="en-US" dirty="0"/>
              <a:t>C</a:t>
            </a:r>
            <a:r>
              <a:rPr lang="en-US" altLang="zh-CN" dirty="0"/>
              <a:t>ommutative –</a:t>
            </a:r>
            <a:r>
              <a:rPr lang="zh-CN" altLang="en-US" dirty="0"/>
              <a:t>可交换的</a:t>
            </a:r>
            <a:endParaRPr lang="zh-CN" altLang="en-US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binary operation on a set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said to be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commutative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for all elements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binary operation of addition on</a:t>
            </a:r>
            <a:r>
              <a:rPr lang="en-US" altLang="zh-CN" dirty="0"/>
              <a:t> </a:t>
            </a:r>
            <a:r>
              <a:rPr lang="en-US" altLang="zh-CN" dirty="0">
                <a:latin typeface="Euclid Math Two" panose="02050601010101010101" pitchFamily="18" charset="2"/>
              </a:rPr>
              <a:t>Z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binary operation of subtraction on</a:t>
            </a:r>
            <a:r>
              <a:rPr lang="en-US" altLang="zh-CN" dirty="0"/>
              <a:t> </a:t>
            </a:r>
            <a:r>
              <a:rPr lang="en-US" altLang="zh-CN" dirty="0">
                <a:latin typeface="Euclid Math Two" panose="02050601010101010101" pitchFamily="18" charset="2"/>
              </a:rPr>
              <a:t>Z.</a:t>
            </a:r>
            <a:endParaRPr lang="zh-CN" altLang="zh-C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Commutative</a:t>
            </a:r>
            <a:endParaRPr lang="zh-CN" altLang="zh-CN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binary operation that is described by a table is commutative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if and on1y if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entries in the table are symmetric with respect to the main diagonal.</a:t>
            </a:r>
            <a:endParaRPr lang="zh-CN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12</a:t>
            </a:r>
            <a:endParaRPr lang="en-US" altLang="zh-CN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Which of the fol1owing binary operations on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} are commutative?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8918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3350" y="2780983"/>
            <a:ext cx="7067550" cy="2714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Associative – </a:t>
            </a:r>
            <a:r>
              <a:rPr lang="zh-CN" altLang="en-US" dirty="0"/>
              <a:t>可结合的</a:t>
            </a:r>
            <a:endParaRPr lang="zh-CN" altLang="en-US" dirty="0"/>
          </a:p>
        </p:txBody>
      </p:sp>
      <p:sp>
        <p:nvSpPr>
          <p:cNvPr id="69325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binary operation * on a set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is said to be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associative</a:t>
            </a:r>
            <a:r>
              <a:rPr lang="en-US" altLang="zh-CN" dirty="0">
                <a:latin typeface="Times New Roman" panose="02020603050405020304" pitchFamily="18" charset="0"/>
              </a:rPr>
              <a:t> if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for all elements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in </a:t>
            </a:r>
            <a:r>
              <a:rPr lang="en-US" altLang="zh-CN" i="1" dirty="0">
                <a:latin typeface="Times New Roman" panose="02020603050405020304" pitchFamily="18" charset="0"/>
              </a:rPr>
              <a:t>A.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Example: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binary operation of addition on Z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The binary operation of subtraction on Z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2" eaLnBrk="1" hangingPunct="1"/>
            <a:r>
              <a:rPr lang="en-US" altLang="zh-CN" dirty="0">
                <a:latin typeface="Times New Roman" panose="02020603050405020304" pitchFamily="18" charset="0"/>
              </a:rPr>
              <a:t>2-(3-5)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dirty="0">
                <a:latin typeface="Times New Roman" panose="02020603050405020304" pitchFamily="18" charset="0"/>
              </a:rPr>
              <a:t>(2-3)-5.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>
                                            <p:txEl>
                                              <p:charRg st="20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3251">
                                            <p:txEl>
                                              <p:charRg st="20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3251">
                                            <p:txEl>
                                              <p:charRg st="20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olidFill>
                  <a:schemeClr val="folHlink"/>
                </a:solidFill>
              </a:rPr>
              <a:t>Example 15</a:t>
            </a:r>
            <a:endParaRPr lang="zh-CN" altLang="en-US" dirty="0">
              <a:solidFill>
                <a:schemeClr val="folHlink"/>
              </a:solidFill>
            </a:endParaRPr>
          </a:p>
        </p:txBody>
      </p:sp>
      <p:sp>
        <p:nvSpPr>
          <p:cNvPr id="409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Let </a:t>
            </a:r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be a lattice. The binary operation defined by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is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commutative</a:t>
            </a:r>
            <a:r>
              <a:rPr lang="en-US" altLang="zh-CN" dirty="0">
                <a:latin typeface="Times New Roman" panose="02020603050405020304" pitchFamily="18" charset="0"/>
              </a:rPr>
              <a:t> and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associative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It also satisfies the </a:t>
            </a:r>
            <a:r>
              <a:rPr lang="en-US" altLang="zh-CN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idempotent</a:t>
            </a:r>
            <a:r>
              <a:rPr lang="en-US" altLang="zh-CN" dirty="0">
                <a:latin typeface="Times New Roman" panose="02020603050405020304" pitchFamily="18" charset="0"/>
              </a:rPr>
              <a:t> property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16</a:t>
            </a:r>
            <a:endParaRPr lang="zh-CN" altLang="en-US" dirty="0"/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Let * be a binary operation on a set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and suppose that * satisfies the following properties for any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and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)*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Define a relation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on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by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if and only if 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b.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Show that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) is a poset, and for all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GLB(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)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16: Solution</a:t>
            </a:r>
            <a:endParaRPr lang="zh-CN" altLang="zh-CN" dirty="0"/>
          </a:p>
        </p:txBody>
      </p:sp>
      <p:sp>
        <p:nvSpPr>
          <p:cNvPr id="69632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We must show that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latin typeface="Times New Roman" panose="02020603050405020304" pitchFamily="18" charset="0"/>
              </a:rPr>
              <a:t>  is reflexive, antisymmetric and transitive.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MT Symbol" pitchFamily="82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for all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and b in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charRg st="1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23">
                                            <p:txEl>
                                              <p:charRg st="1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23">
                                            <p:txEl>
                                              <p:charRg st="1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charRg st="6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3">
                                            <p:txEl>
                                              <p:charRg st="6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3">
                                            <p:txEl>
                                              <p:charRg st="65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2</a:t>
            </a:r>
            <a:endParaRPr lang="zh-CN" altLang="en-US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The collection of 3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3 matrices with the operations of addition, multiplication, and     transpose（</a:t>
            </a:r>
            <a:r>
              <a:rPr lang="zh-CN" altLang="en-US" dirty="0">
                <a:latin typeface="Times New Roman" panose="02020603050405020304" pitchFamily="18" charset="0"/>
              </a:rPr>
              <a:t>转置） </a:t>
            </a:r>
            <a:r>
              <a:rPr lang="en-US" altLang="zh-CN" dirty="0">
                <a:latin typeface="Times New Roman" panose="02020603050405020304" pitchFamily="18" charset="0"/>
              </a:rPr>
              <a:t>is a mathematical structure denoted by                                                 [ 3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dirty="0">
                <a:latin typeface="Times New Roman" panose="02020603050405020304" pitchFamily="18" charset="0"/>
              </a:rPr>
              <a:t> 3 matrices, +,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].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 is reflexive</a:t>
            </a:r>
            <a:endParaRPr lang="zh-CN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dirty="0">
                <a:latin typeface="Times New Roman" panose="02020603050405020304" pitchFamily="18" charset="0"/>
              </a:rPr>
              <a:t>if and only if 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Since 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</a:rPr>
              <a:t> = 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</a:rPr>
              <a:t>*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</a:rPr>
              <a:t>,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for all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in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, and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 is reflexive.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 is antisymmetric</a:t>
            </a:r>
            <a:endParaRPr lang="zh-CN" altLang="zh-CN" dirty="0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dirty="0">
                <a:latin typeface="Times New Roman" panose="02020603050405020304" pitchFamily="18" charset="0"/>
              </a:rPr>
              <a:t>if and only if 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Now suppose that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.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Then, by definition and property 2,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so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.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Thus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is antisymmetric.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</a:t>
            </a:r>
            <a:r>
              <a:rPr lang="en-US" altLang="zh-CN" dirty="0"/>
              <a:t>  is transitive</a:t>
            </a:r>
            <a:endParaRPr lang="zh-CN" altLang="zh-CN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latin typeface="Times New Roman" panose="02020603050405020304" pitchFamily="18" charset="0"/>
              </a:rPr>
              <a:t>b </a:t>
            </a:r>
            <a:r>
              <a:rPr lang="en-US" altLang="zh-CN" sz="3200" dirty="0">
                <a:latin typeface="Times New Roman" panose="02020603050405020304" pitchFamily="18" charset="0"/>
              </a:rPr>
              <a:t>if and only if </a:t>
            </a:r>
            <a:r>
              <a:rPr lang="en-US" altLang="zh-CN" sz="3200" i="1" dirty="0">
                <a:latin typeface="Times New Roman" panose="02020603050405020304" pitchFamily="18" charset="0"/>
              </a:rPr>
              <a:t>a </a:t>
            </a:r>
            <a:r>
              <a:rPr lang="en-US" altLang="zh-CN" sz="3200" dirty="0">
                <a:latin typeface="Times New Roman" panose="02020603050405020304" pitchFamily="18" charset="0"/>
              </a:rPr>
              <a:t>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endParaRPr lang="en-US" altLang="zh-CN" sz="3200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If </a:t>
            </a:r>
            <a:r>
              <a:rPr lang="en-US" altLang="zh-CN" sz="3600" i="1" dirty="0">
                <a:latin typeface="Times New Roman" panose="02020603050405020304" pitchFamily="18" charset="0"/>
              </a:rPr>
              <a:t>a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i="1" dirty="0">
                <a:latin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</a:rPr>
              <a:t> and </a:t>
            </a:r>
            <a:r>
              <a:rPr lang="en-US" altLang="zh-CN" sz="3600" i="1" dirty="0">
                <a:latin typeface="Times New Roman" panose="02020603050405020304" pitchFamily="18" charset="0"/>
              </a:rPr>
              <a:t>b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600" dirty="0">
                <a:latin typeface="Times New Roman" panose="02020603050405020304" pitchFamily="18" charset="0"/>
              </a:rPr>
              <a:t> </a:t>
            </a:r>
            <a:r>
              <a:rPr lang="en-US" altLang="zh-CN" sz="3600" i="1" dirty="0">
                <a:latin typeface="Times New Roman" panose="02020603050405020304" pitchFamily="18" charset="0"/>
              </a:rPr>
              <a:t>c</a:t>
            </a:r>
            <a:r>
              <a:rPr lang="en-US" altLang="zh-CN" sz="3600" dirty="0">
                <a:latin typeface="Times New Roman" panose="02020603050405020304" pitchFamily="18" charset="0"/>
              </a:rPr>
              <a:t>, </a:t>
            </a:r>
            <a:endParaRPr lang="en-US" altLang="zh-CN" sz="36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then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*(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) = (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</a:rPr>
              <a:t>)*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*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</a:rPr>
              <a:t>so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3200" i="1" dirty="0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latin typeface="Times New Roman" panose="02020603050405020304" pitchFamily="18" charset="0"/>
              </a:rPr>
              <a:t>  is transitive.</a:t>
            </a:r>
            <a:endParaRPr lang="en-US" altLang="zh-CN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xfrm>
            <a:off x="793750" y="273050"/>
            <a:ext cx="8425180" cy="841375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i="1" dirty="0"/>
              <a:t>a</a:t>
            </a:r>
            <a:r>
              <a:rPr lang="en-US" altLang="zh-CN" sz="4000" dirty="0"/>
              <a:t>*</a:t>
            </a:r>
            <a:r>
              <a:rPr lang="en-US" altLang="zh-CN" sz="4000" i="1" dirty="0"/>
              <a:t>b</a:t>
            </a:r>
            <a:r>
              <a:rPr lang="en-US" altLang="zh-CN" sz="4000" dirty="0"/>
              <a:t> = </a:t>
            </a:r>
            <a:r>
              <a:rPr lang="en-US" altLang="zh-CN" sz="4000" i="1" dirty="0"/>
              <a:t>a</a:t>
            </a:r>
            <a:r>
              <a:rPr lang="en-US" altLang="zh-CN" sz="4000" dirty="0">
                <a:sym typeface="MT Symbol" pitchFamily="82" charset="2"/>
              </a:rPr>
              <a:t></a:t>
            </a:r>
            <a:r>
              <a:rPr lang="en-US" altLang="zh-CN" sz="4000" i="1" dirty="0"/>
              <a:t>b</a:t>
            </a:r>
            <a:r>
              <a:rPr lang="en-US" altLang="zh-CN" sz="4000" dirty="0"/>
              <a:t>, for all </a:t>
            </a:r>
            <a:r>
              <a:rPr lang="en-US" altLang="zh-CN" sz="4000" i="1" dirty="0"/>
              <a:t>a</a:t>
            </a:r>
            <a:r>
              <a:rPr lang="en-US" altLang="zh-CN" sz="4000" dirty="0"/>
              <a:t> and </a:t>
            </a:r>
            <a:r>
              <a:rPr lang="en-US" altLang="zh-CN" sz="4000" i="1" dirty="0"/>
              <a:t>b</a:t>
            </a:r>
            <a:r>
              <a:rPr lang="en-US" altLang="zh-CN" sz="4000" dirty="0"/>
              <a:t> in </a:t>
            </a:r>
            <a:r>
              <a:rPr lang="en-US" altLang="zh-CN" sz="4000" i="1" dirty="0"/>
              <a:t>A</a:t>
            </a:r>
            <a:endParaRPr lang="en-US" altLang="zh-CN" sz="4000" i="1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xfrm>
            <a:off x="1115695" y="1196975"/>
            <a:ext cx="7593013" cy="4114800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</a:rPr>
              <a:t>if and only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a </a:t>
            </a:r>
            <a:r>
              <a:rPr lang="en-US" altLang="zh-CN" sz="2400" dirty="0">
                <a:latin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endParaRPr lang="en-US" altLang="zh-CN" sz="2400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We have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*(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 =(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so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In a similar way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so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is a lower bound for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Now, if </a:t>
            </a:r>
            <a:r>
              <a:rPr lang="en-US" altLang="zh-CN" sz="2800" i="1" dirty="0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</a:rPr>
              <a:t> and </a:t>
            </a:r>
            <a:r>
              <a:rPr lang="en-US" altLang="zh-CN" sz="2800" i="1" dirty="0">
                <a:latin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then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by definition.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Thus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 = (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)*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*(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).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so </a:t>
            </a:r>
            <a:r>
              <a:rPr lang="en-US" altLang="zh-CN" sz="2400" i="1" dirty="0">
                <a:latin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This shows that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*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is the greatest lower bound of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xfrm>
            <a:off x="755650" y="1196658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20@323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24, 28 @32</a:t>
            </a:r>
            <a:r>
              <a:rPr lang="en-US" altLang="zh-CN" dirty="0">
                <a:latin typeface="Times New Roman" panose="02020603050405020304" pitchFamily="18" charset="0"/>
              </a:rPr>
              <a:t>4</a:t>
            </a:r>
            <a:endParaRPr lang="zh-CN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813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39750" y="2522855"/>
            <a:ext cx="4664075" cy="247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43" y="5157470"/>
            <a:ext cx="6002337" cy="555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6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348" y="2925445"/>
            <a:ext cx="5310187" cy="1308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Closure（</a:t>
            </a:r>
            <a:r>
              <a:rPr lang="zh-CN" altLang="en-US" dirty="0"/>
              <a:t>封闭性）</a:t>
            </a:r>
            <a:endParaRPr lang="zh-CN" altLang="en-US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 structure is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closed with respect to</a:t>
            </a:r>
            <a:r>
              <a:rPr lang="en-US" altLang="zh-CN" dirty="0">
                <a:latin typeface="Times New Roman" panose="02020603050405020304" pitchFamily="18" charset="0"/>
              </a:rPr>
              <a:t> an operation if that operation always produces another member of the collection of objects.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Examples</a:t>
            </a:r>
            <a:endParaRPr lang="en-US" altLang="zh-CN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structure [5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</a:rPr>
              <a:t> 5 matrices, +, *, 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T</a:t>
            </a:r>
            <a:r>
              <a:rPr lang="en-US" altLang="zh-CN" sz="2800" dirty="0">
                <a:latin typeface="Times New Roman" panose="02020603050405020304" pitchFamily="18" charset="0"/>
              </a:rPr>
              <a:t>] is closed with respect to addition because the sum of two               5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</a:rPr>
              <a:t> 5 matrices is another 5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 dirty="0">
                <a:latin typeface="Times New Roman" panose="02020603050405020304" pitchFamily="18" charset="0"/>
              </a:rPr>
              <a:t> 5 matrix.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</a:rPr>
              <a:t>The structure [odd integers, +, *] is not closed with respect to addition.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The sum of two odd integers is an even integer.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sz="2400" dirty="0">
                <a:latin typeface="Times New Roman" panose="02020603050405020304" pitchFamily="18" charset="0"/>
              </a:rPr>
              <a:t> This structure does have the closure property for multiplication, since the product of two odd numbers is an odd number.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Binary operation（</a:t>
            </a:r>
            <a:r>
              <a:rPr lang="zh-CN" altLang="en-US" dirty="0">
                <a:latin typeface="Times New Roman" panose="02020603050405020304" pitchFamily="18" charset="0"/>
              </a:rPr>
              <a:t>二元运算）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An operation that combines two objects is a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binary operation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An operation that requires only one object is a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unary operation（</a:t>
            </a:r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一元运算）</a:t>
            </a:r>
            <a:r>
              <a:rPr lang="zh-CN" altLang="en-US" sz="2800" dirty="0">
                <a:latin typeface="Times New Roman" panose="02020603050405020304" pitchFamily="18" charset="0"/>
              </a:rPr>
              <a:t>.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Binary operations often have similar properties, as we have seen earlier.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Example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(a) Set intersection is a binary operation since it combines two sets to produce a new set.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Producing the transpose of matrix is a unary operation.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</a:rPr>
              <a:t>Commutative</a:t>
            </a:r>
            <a:r>
              <a:rPr lang="en-US" altLang="zh-CN" dirty="0"/>
              <a:t> （</a:t>
            </a:r>
            <a:r>
              <a:rPr lang="zh-CN" altLang="en-US" dirty="0"/>
              <a:t>交换性）</a:t>
            </a:r>
            <a:endParaRPr lang="zh-CN" altLang="en-US" dirty="0"/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>
          <a:xfrm>
            <a:off x="899795" y="1196975"/>
            <a:ext cx="816864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Common properties have been given names.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For example, if the order of the objects does not affect the outcome of a binary operation, we say that the operation is </a:t>
            </a:r>
            <a:r>
              <a:rPr lang="en-US" altLang="zh-CN" sz="2800" dirty="0">
                <a:solidFill>
                  <a:srgbClr val="FF3300"/>
                </a:solidFill>
                <a:latin typeface="Times New Roman" panose="02020603050405020304" pitchFamily="18" charset="0"/>
              </a:rPr>
              <a:t>commutative</a:t>
            </a:r>
            <a:r>
              <a:rPr lang="en-US" altLang="zh-CN" sz="2800" dirty="0">
                <a:latin typeface="Times New Roman" panose="02020603050405020304" pitchFamily="18" charset="0"/>
              </a:rPr>
              <a:t>.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</a:rPr>
              <a:t>That is, if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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</a:rPr>
              <a:t>, where     is some binary operation,      is commutative 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Example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(a) Join and meet for Boolean matrices are commutative operations.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A</a:t>
            </a:r>
            <a:r>
              <a:rPr lang="en-US" altLang="zh-CN" sz="2400" dirty="0">
                <a:latin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Times New Roman" panose="02020603050405020304" pitchFamily="18" charset="0"/>
              </a:rPr>
              <a:t> (b) Ordinary matrix multiplication is not a commutative operation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BA</a:t>
            </a:r>
            <a:r>
              <a:rPr lang="en-US" altLang="zh-CN" sz="2800" dirty="0">
                <a:latin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4" name="Object 10"/>
          <p:cNvGraphicFramePr>
            <a:graphicFrameLocks noChangeAspect="1"/>
          </p:cNvGraphicFramePr>
          <p:nvPr/>
        </p:nvGraphicFramePr>
        <p:xfrm>
          <a:off x="5723255" y="2953385"/>
          <a:ext cx="265430" cy="265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127000" imgH="127000" progId="Equation.DSMT4">
                  <p:embed/>
                </p:oleObj>
              </mc:Choice>
              <mc:Fallback>
                <p:oleObj name="" r:id="rId1" imgW="127000" imgH="1270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23255" y="2953385"/>
                        <a:ext cx="265430" cy="265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1"/>
          <p:cNvGraphicFramePr>
            <a:graphicFrameLocks noChangeAspect="1"/>
          </p:cNvGraphicFramePr>
          <p:nvPr/>
        </p:nvGraphicFramePr>
        <p:xfrm>
          <a:off x="3077845" y="3286760"/>
          <a:ext cx="287020" cy="287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27000" imgH="127000" progId="Equation.DSMT4">
                  <p:embed/>
                </p:oleObj>
              </mc:Choice>
              <mc:Fallback>
                <p:oleObj name="" r:id="rId3" imgW="127000" imgH="127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77845" y="3286760"/>
                        <a:ext cx="287020" cy="2870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u="none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1" i="1" u="sng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u="none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u="none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Note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an operation has a property means the statement of the property is true when the operation is used with any objects in the structure.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</a:rPr>
              <a:t>If there is even one case when the statement is not true, the operation does not have that property.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11.xml><?xml version="1.0" encoding="utf-8"?>
<p:tagLst xmlns:p="http://schemas.openxmlformats.org/presentationml/2006/main">
  <p:tag name="RAINPROBLEM" val="ProblemSubmit"/>
  <p:tag name="RAINPROBLEMTYPE" val="MultipleChoiceMA"/>
</p:tagLst>
</file>

<file path=ppt/tags/tag12.xml><?xml version="1.0" encoding="utf-8"?>
<p:tagLst xmlns:p="http://schemas.openxmlformats.org/presentationml/2006/main">
  <p:tag name="RAINPROBLEMTYPE" val="ProblemTypeMarker"/>
</p:tagLst>
</file>

<file path=ppt/tags/tag13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5.xml><?xml version="1.0" encoding="utf-8"?>
<p:tagLst xmlns:p="http://schemas.openxmlformats.org/presentationml/2006/main">
  <p:tag name="RAINPROBLEMTYPE" val="ProblemTypeMarker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" val="ProblemSetting"/>
  <p:tag name="RAINPROBLEMTYPE" val="MultipleChoiceMA"/>
</p:tagLst>
</file>

<file path=ppt/tags/tag18.xml><?xml version="1.0" encoding="utf-8"?>
<p:tagLst xmlns:p="http://schemas.openxmlformats.org/presentationml/2006/main">
  <p:tag name="RAINPROBLEM" val="MultipleChoiceMA"/>
  <p:tag name="PROBLEMSCORE" val="1.0"/>
  <p:tag name="PROBLEMSCORE_HALF" val="0.0"/>
</p:tagLst>
</file>

<file path=ppt/tags/tag19.xml><?xml version="1.0" encoding="utf-8"?>
<p:tagLst xmlns:p="http://schemas.openxmlformats.org/presentationml/2006/main">
  <p:tag name="KSO_WM_UNIT_PLACING_PICTURE_USER_VIEWPORT" val="{&quot;height&quot;:2865,&quot;width&quot;:5409}"/>
</p:tagLst>
</file>

<file path=ppt/tags/tag2.xml><?xml version="1.0" encoding="utf-8"?>
<p:tagLst xmlns:p="http://schemas.openxmlformats.org/presentationml/2006/main">
  <p:tag name="RAINPROBLEM" val="ProblemItem"/>
</p:tagLst>
</file>

<file path=ppt/tags/tag20.xml><?xml version="1.0" encoding="utf-8"?>
<p:tagLst xmlns:p="http://schemas.openxmlformats.org/presentationml/2006/main">
  <p:tag name="KSO_WPP_MARK_KEY" val="f0ebbcd3-0585-415c-9d1b-04aae1d40ec6"/>
  <p:tag name="COMMONDATA" val="eyJoZGlkIjoiYjZhMmY1NGQwZjE0MWY4MTkzZjM4YzBiNDA1ZmM3ZDEifQ==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Item"/>
</p:tagLst>
</file>

<file path=ppt/tags/tag6.xml><?xml version="1.0" encoding="utf-8"?>
<p:tagLst xmlns:p="http://schemas.openxmlformats.org/presentationml/2006/main">
  <p:tag name="RAINPROBLEM" val="ProblemItem"/>
</p:tagLst>
</file>

<file path=ppt/tags/tag7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ags/tag8.xml><?xml version="1.0" encoding="utf-8"?>
<p:tagLst xmlns:p="http://schemas.openxmlformats.org/presentationml/2006/main">
  <p:tag name="RAINPROBLEM" val="ProblemBullet"/>
  <p:tag name="RAINPROBLEMTYPE" val="MultipleChoiceMA"/>
  <p:tag name="RAINBULLET" val="Wrong"/>
</p:tagLst>
</file>

<file path=ppt/tags/tag9.xml><?xml version="1.0" encoding="utf-8"?>
<p:tagLst xmlns:p="http://schemas.openxmlformats.org/presentationml/2006/main">
  <p:tag name="RAINPROBLEM" val="ProblemBullet"/>
  <p:tag name="RAINPROBLEMTYPE" val="MultipleChoiceMA"/>
  <p:tag name="RAINBULLET" val="Correct"/>
</p:tagLst>
</file>

<file path=ppt/theme/theme1.xml><?xml version="1.0" encoding="utf-8"?>
<a:theme xmlns:a="http://schemas.openxmlformats.org/drawingml/2006/main" name="dm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1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1" i="1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11568</Words>
  <Application>WPS 演示</Application>
  <PresentationFormat/>
  <Paragraphs>579</Paragraphs>
  <Slides>44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44</vt:i4>
      </vt:variant>
    </vt:vector>
  </HeadingPairs>
  <TitlesOfParts>
    <vt:vector size="64" baseType="lpstr">
      <vt:lpstr>Arial</vt:lpstr>
      <vt:lpstr>宋体</vt:lpstr>
      <vt:lpstr>Wingdings</vt:lpstr>
      <vt:lpstr>Times New Roman</vt:lpstr>
      <vt:lpstr>Copperplate Gothic Light</vt:lpstr>
      <vt:lpstr>Tahoma</vt:lpstr>
      <vt:lpstr>Arial Narrow</vt:lpstr>
      <vt:lpstr>Copperplate Gothic Bold</vt:lpstr>
      <vt:lpstr>Symbol</vt:lpstr>
      <vt:lpstr>MT Symbol</vt:lpstr>
      <vt:lpstr>Symbol</vt:lpstr>
      <vt:lpstr>Euclid Math Two</vt:lpstr>
      <vt:lpstr>微软雅黑</vt:lpstr>
      <vt:lpstr>Arial Unicode MS</vt:lpstr>
      <vt:lpstr>Cambria Math</vt:lpstr>
      <vt:lpstr>dms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杨娟</cp:lastModifiedBy>
  <cp:revision>388</cp:revision>
  <dcterms:created xsi:type="dcterms:W3CDTF">2020-10-05T14:18:40Z</dcterms:created>
  <dcterms:modified xsi:type="dcterms:W3CDTF">2023-09-26T02:38:17Z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7CFEE02280C8431DB93ECD35BF424BDF</vt:lpwstr>
  </property>
</Properties>
</file>