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  <p:sldMasterId id="2147483662" r:id="rId3"/>
  </p:sldMasterIdLst>
  <p:notesMasterIdLst>
    <p:notesMasterId r:id="rId5"/>
  </p:notesMasterIdLst>
  <p:handoutMasterIdLst>
    <p:handoutMasterId r:id="rId75"/>
  </p:handoutMasterIdLst>
  <p:sldIdLst>
    <p:sldId id="266" r:id="rId4"/>
    <p:sldId id="507" r:id="rId6"/>
    <p:sldId id="625" r:id="rId7"/>
    <p:sldId id="626" r:id="rId8"/>
    <p:sldId id="679" r:id="rId9"/>
    <p:sldId id="680" r:id="rId10"/>
    <p:sldId id="681" r:id="rId11"/>
    <p:sldId id="682" r:id="rId12"/>
    <p:sldId id="683" r:id="rId13"/>
    <p:sldId id="684" r:id="rId14"/>
    <p:sldId id="687" r:id="rId15"/>
    <p:sldId id="685" r:id="rId16"/>
    <p:sldId id="686" r:id="rId17"/>
    <p:sldId id="627" r:id="rId18"/>
    <p:sldId id="628" r:id="rId19"/>
    <p:sldId id="629" r:id="rId20"/>
    <p:sldId id="630" r:id="rId21"/>
    <p:sldId id="688" r:id="rId22"/>
    <p:sldId id="689" r:id="rId23"/>
    <p:sldId id="631" r:id="rId24"/>
    <p:sldId id="632" r:id="rId25"/>
    <p:sldId id="690" r:id="rId26"/>
    <p:sldId id="633" r:id="rId27"/>
    <p:sldId id="634" r:id="rId28"/>
    <p:sldId id="675" r:id="rId29"/>
    <p:sldId id="635" r:id="rId30"/>
    <p:sldId id="637" r:id="rId31"/>
    <p:sldId id="638" r:id="rId32"/>
    <p:sldId id="639" r:id="rId33"/>
    <p:sldId id="640" r:id="rId34"/>
    <p:sldId id="642" r:id="rId35"/>
    <p:sldId id="643" r:id="rId36"/>
    <p:sldId id="645" r:id="rId37"/>
    <p:sldId id="646" r:id="rId38"/>
    <p:sldId id="676" r:id="rId39"/>
    <p:sldId id="647" r:id="rId40"/>
    <p:sldId id="648" r:id="rId41"/>
    <p:sldId id="649" r:id="rId42"/>
    <p:sldId id="650" r:id="rId43"/>
    <p:sldId id="651" r:id="rId44"/>
    <p:sldId id="652" r:id="rId45"/>
    <p:sldId id="653" r:id="rId46"/>
    <p:sldId id="654" r:id="rId47"/>
    <p:sldId id="655" r:id="rId48"/>
    <p:sldId id="677" r:id="rId49"/>
    <p:sldId id="656" r:id="rId50"/>
    <p:sldId id="678" r:id="rId51"/>
    <p:sldId id="658" r:id="rId52"/>
    <p:sldId id="657" r:id="rId53"/>
    <p:sldId id="659" r:id="rId54"/>
    <p:sldId id="660" r:id="rId55"/>
    <p:sldId id="661" r:id="rId56"/>
    <p:sldId id="662" r:id="rId57"/>
    <p:sldId id="691" r:id="rId58"/>
    <p:sldId id="663" r:id="rId59"/>
    <p:sldId id="385" r:id="rId60"/>
    <p:sldId id="664" r:id="rId61"/>
    <p:sldId id="665" r:id="rId62"/>
    <p:sldId id="666" r:id="rId63"/>
    <p:sldId id="667" r:id="rId64"/>
    <p:sldId id="668" r:id="rId65"/>
    <p:sldId id="669" r:id="rId66"/>
    <p:sldId id="670" r:id="rId67"/>
    <p:sldId id="671" r:id="rId68"/>
    <p:sldId id="672" r:id="rId69"/>
    <p:sldId id="673" r:id="rId70"/>
    <p:sldId id="674" r:id="rId71"/>
    <p:sldId id="693" r:id="rId72"/>
    <p:sldId id="692" r:id="rId73"/>
    <p:sldId id="396" r:id="rId74"/>
  </p:sldIdLst>
  <p:sldSz cx="12192000" cy="6858000"/>
  <p:notesSz cx="7099300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BB4FAAA-8E59-40C0-B1AA-50162B12F497}">
          <p14:sldIdLst>
            <p14:sldId id="266"/>
            <p14:sldId id="507"/>
            <p14:sldId id="625"/>
            <p14:sldId id="626"/>
            <p14:sldId id="679"/>
            <p14:sldId id="680"/>
            <p14:sldId id="681"/>
            <p14:sldId id="682"/>
            <p14:sldId id="683"/>
            <p14:sldId id="684"/>
            <p14:sldId id="687"/>
            <p14:sldId id="685"/>
            <p14:sldId id="686"/>
            <p14:sldId id="627"/>
            <p14:sldId id="628"/>
            <p14:sldId id="629"/>
            <p14:sldId id="630"/>
            <p14:sldId id="688"/>
            <p14:sldId id="689"/>
            <p14:sldId id="631"/>
            <p14:sldId id="632"/>
            <p14:sldId id="690"/>
            <p14:sldId id="633"/>
            <p14:sldId id="634"/>
            <p14:sldId id="675"/>
            <p14:sldId id="635"/>
            <p14:sldId id="637"/>
            <p14:sldId id="638"/>
            <p14:sldId id="639"/>
            <p14:sldId id="640"/>
            <p14:sldId id="642"/>
            <p14:sldId id="643"/>
            <p14:sldId id="645"/>
            <p14:sldId id="646"/>
            <p14:sldId id="676"/>
            <p14:sldId id="647"/>
            <p14:sldId id="648"/>
            <p14:sldId id="649"/>
            <p14:sldId id="650"/>
            <p14:sldId id="651"/>
            <p14:sldId id="652"/>
            <p14:sldId id="653"/>
            <p14:sldId id="654"/>
            <p14:sldId id="655"/>
            <p14:sldId id="677"/>
            <p14:sldId id="656"/>
            <p14:sldId id="678"/>
            <p14:sldId id="658"/>
            <p14:sldId id="657"/>
            <p14:sldId id="659"/>
            <p14:sldId id="660"/>
            <p14:sldId id="661"/>
            <p14:sldId id="662"/>
            <p14:sldId id="691"/>
            <p14:sldId id="663"/>
            <p14:sldId id="385"/>
            <p14:sldId id="664"/>
            <p14:sldId id="665"/>
            <p14:sldId id="666"/>
            <p14:sldId id="667"/>
            <p14:sldId id="668"/>
            <p14:sldId id="669"/>
            <p14:sldId id="670"/>
            <p14:sldId id="671"/>
            <p14:sldId id="672"/>
            <p14:sldId id="673"/>
            <p14:sldId id="674"/>
            <p14:sldId id="693"/>
            <p14:sldId id="692"/>
            <p14:sldId id="396"/>
          </p14:sldIdLst>
        </p14:section>
        <p14:section name="无标题节" id="{C8741928-B9EF-491C-B995-74A00C9523D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0033CC"/>
    <a:srgbClr val="00FF00"/>
    <a:srgbClr val="008080"/>
    <a:srgbClr val="FFFF99"/>
    <a:srgbClr val="FF99FF"/>
    <a:srgbClr val="00FFCC"/>
    <a:srgbClr val="00737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99" autoAdjust="0"/>
    <p:restoredTop sz="92907" autoAdjust="0"/>
  </p:normalViewPr>
  <p:slideViewPr>
    <p:cSldViewPr snapToGrid="0">
      <p:cViewPr varScale="1">
        <p:scale>
          <a:sx n="43" d="100"/>
          <a:sy n="43" d="100"/>
        </p:scale>
        <p:origin x="77" y="994"/>
      </p:cViewPr>
      <p:guideLst>
        <p:guide orient="horz" pos="2160"/>
        <p:guide pos="390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760" y="-78"/>
      </p:cViewPr>
      <p:guideLst>
        <p:guide orient="horz" pos="3223"/>
        <p:guide pos="227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8" Type="http://schemas.openxmlformats.org/officeDocument/2006/relationships/tableStyles" Target="tableStyles.xml"/><Relationship Id="rId77" Type="http://schemas.openxmlformats.org/officeDocument/2006/relationships/viewProps" Target="viewProps.xml"/><Relationship Id="rId76" Type="http://schemas.openxmlformats.org/officeDocument/2006/relationships/presProps" Target="presProps.xml"/><Relationship Id="rId75" Type="http://schemas.openxmlformats.org/officeDocument/2006/relationships/handoutMaster" Target="handoutMasters/handoutMaster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3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9E6C644-74FC-4D44-AB81-2709554C91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B048ACB8-82BB-45CD-9FE9-610CE3440BB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556F344-34FD-4E14-B679-9401DE38C7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F81660A-873B-4A21-B820-86EACE2D5F0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defTabSz="403860"/>
            <a:fld id="{DFF13921-433A-452C-8781-0C688C459168}" type="slidenum">
              <a:rPr lang="en-US" altLang="zh-CN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6627" name="Text Box 1"/>
          <p:cNvSpPr txBox="1">
            <a:spLocks noChangeArrowheads="1"/>
          </p:cNvSpPr>
          <p:nvPr/>
        </p:nvSpPr>
        <p:spPr bwMode="auto">
          <a:xfrm>
            <a:off x="4017769" y="9722503"/>
            <a:ext cx="3077059" cy="507551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24815" algn="l"/>
                <a:tab pos="851535" algn="l"/>
                <a:tab pos="1278255" algn="l"/>
                <a:tab pos="1704975" algn="l"/>
                <a:tab pos="2131060" algn="l"/>
                <a:tab pos="2557780" algn="l"/>
                <a:tab pos="2984500" algn="l"/>
                <a:tab pos="3411220" algn="l"/>
                <a:tab pos="3837940" algn="l"/>
                <a:tab pos="4264660" algn="l"/>
                <a:tab pos="4691380" algn="l"/>
                <a:tab pos="5118100" algn="l"/>
                <a:tab pos="5544185" algn="l"/>
                <a:tab pos="5970905" algn="l"/>
                <a:tab pos="6397625" algn="l"/>
                <a:tab pos="6824345" algn="l"/>
                <a:tab pos="7251065" algn="l"/>
                <a:tab pos="7677785" algn="l"/>
                <a:tab pos="8104505" algn="l"/>
                <a:tab pos="8531225" algn="l"/>
              </a:tabLst>
            </a:pPr>
            <a:fld id="{71E9B9DE-4EE6-446A-B153-879FB46C5256}" type="slidenum">
              <a:rPr lang="en-US" altLang="zh-CN" sz="130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</a:rPr>
            </a:fld>
            <a:endParaRPr lang="en-US" altLang="zh-CN" sz="1300" dirty="0">
              <a:solidFill>
                <a:srgbClr val="000000"/>
              </a:solidFill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2662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77875"/>
            <a:ext cx="6819900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2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32" y="4861252"/>
            <a:ext cx="5680036" cy="4605955"/>
          </a:xfrm>
          <a:noFill/>
        </p:spPr>
        <p:txBody>
          <a:bodyPr wrap="none" anchor="ctr"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§9.4 – 20, 22, 28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1660A-873B-4A21-B820-86EACE2D5F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A432C8-69A7-458B-9684-2BFA64B31948}" type="datetime2">
              <a:rPr lang="en-US" smtClean="0"/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C057FC-95B6-4D89-AFDA-ABA33EE921E5}" type="datetime2">
              <a:rPr lang="en-US" smtClean="0"/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274640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4549AC-EB31-477F-92A9-B1988E232878}" type="datetime2">
              <a:rPr lang="en-US" smtClean="0"/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8"/>
          <p:cNvCxnSpPr>
            <a:cxnSpLocks noChangeShapeType="1"/>
          </p:cNvCxnSpPr>
          <p:nvPr userDrawn="1"/>
        </p:nvCxnSpPr>
        <p:spPr bwMode="auto">
          <a:xfrm>
            <a:off x="-12293" y="707306"/>
            <a:ext cx="1220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</a:ln>
        </p:spPr>
      </p:cxnSp>
      <p:sp>
        <p:nvSpPr>
          <p:cNvPr id="11" name="TextBox 10"/>
          <p:cNvSpPr txBox="1"/>
          <p:nvPr userDrawn="1"/>
        </p:nvSpPr>
        <p:spPr>
          <a:xfrm>
            <a:off x="11612880" y="6492240"/>
            <a:ext cx="579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815E2C-4410-4FF6-BE00-35D2EB204A6F}" type="slidenum">
              <a:rPr lang="zh-CN" altLang="en-US" sz="1600" smtClean="0"/>
            </a:fld>
            <a:endParaRPr lang="zh-CN" altLang="en-US" sz="1600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45696" y="82730"/>
            <a:ext cx="2572490" cy="529198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641" y="273629"/>
            <a:ext cx="10968959" cy="11434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0"/>
          </p:nvPr>
        </p:nvSpPr>
        <p:spPr>
          <a:xfrm>
            <a:off x="608641" y="6247376"/>
            <a:ext cx="2837760" cy="47093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>
          <a:xfrm>
            <a:off x="4170240" y="6247376"/>
            <a:ext cx="3863040" cy="47093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2"/>
          </p:nvPr>
        </p:nvSpPr>
        <p:spPr>
          <a:xfrm>
            <a:off x="8741761" y="6247376"/>
            <a:ext cx="2837760" cy="470930"/>
          </a:xfrm>
        </p:spPr>
        <p:txBody>
          <a:bodyPr/>
          <a:lstStyle>
            <a:lvl1pPr>
              <a:defRPr/>
            </a:lvl1pPr>
          </a:lstStyle>
          <a:p>
            <a:fld id="{E0BD98EA-90B5-4CC6-89A6-2E9085E50F5D}" type="slidenum">
              <a:rPr lang="en-US"/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69EA7-6172-43EF-B350-5680C85C6B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3DAA-CEAA-410A-9F28-4BA93ED0F5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69EA7-6172-43EF-B350-5680C85C6B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3DAA-CEAA-410A-9F28-4BA93ED0F5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69EA7-6172-43EF-B350-5680C85C6B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3DAA-CEAA-410A-9F28-4BA93ED0F5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69EA7-6172-43EF-B350-5680C85C6B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3DAA-CEAA-410A-9F28-4BA93ED0F5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69EA7-6172-43EF-B350-5680C85C6B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3DAA-CEAA-410A-9F28-4BA93ED0F5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69EA7-6172-43EF-B350-5680C85C6B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3DAA-CEAA-410A-9F28-4BA93ED0F5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6" descr="logo-2.png"/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75299" y="31523"/>
            <a:ext cx="7080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C:\Users\Administrator\Desktop\u=75086232,1868931616&amp;fm=26&amp;gp=0.jpg"/>
          <p:cNvPicPr>
            <a:picLocks noChangeArrowheads="1"/>
          </p:cNvPicPr>
          <p:nvPr userDrawn="1"/>
        </p:nvPicPr>
        <p:blipFill>
          <a:blip r:embed="rId3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397424" y="31523"/>
            <a:ext cx="684213" cy="68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直接连接符 10"/>
          <p:cNvCxnSpPr/>
          <p:nvPr userDrawn="1"/>
        </p:nvCxnSpPr>
        <p:spPr>
          <a:xfrm>
            <a:off x="65309" y="757647"/>
            <a:ext cx="1206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69EA7-6172-43EF-B350-5680C85C6B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3DAA-CEAA-410A-9F28-4BA93ED0F5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69EA7-6172-43EF-B350-5680C85C6B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3DAA-CEAA-410A-9F28-4BA93ED0F5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69EA7-6172-43EF-B350-5680C85C6B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3DAA-CEAA-410A-9F28-4BA93ED0F5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69EA7-6172-43EF-B350-5680C85C6B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3DAA-CEAA-410A-9F28-4BA93ED0F5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69EA7-6172-43EF-B350-5680C85C6B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63DAA-CEAA-410A-9F28-4BA93ED0F5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5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33D019-A32C-4EAD-B8E6-DBDA699692FD}" type="datetime2">
              <a:rPr lang="en-US" smtClean="0"/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1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EBA98F-560C-4997-81C4-81D4D9187EAB}" type="datetime2">
              <a:rPr lang="en-US" smtClean="0"/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0972B2-CA5C-437D-87D0-8081271A9E4B}" type="datetime2">
              <a:rPr lang="en-US" smtClean="0"/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CD4847-11EF-4466-A8AD-85CDB7B49118}" type="datetime2">
              <a:rPr lang="en-US" smtClean="0"/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68457A-3AB9-4880-8A0C-9F8524491207}" type="datetime2">
              <a:rPr lang="en-US" smtClean="0"/>
            </a:fld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</a:fld>
            <a:endParaRPr lang="en-US"/>
          </a:p>
        </p:txBody>
      </p:sp>
      <p:sp>
        <p:nvSpPr>
          <p:cNvPr id="6" name="矩形 5"/>
          <p:cNvSpPr/>
          <p:nvPr userDrawn="1"/>
        </p:nvSpPr>
        <p:spPr>
          <a:xfrm>
            <a:off x="10454185" y="5841242"/>
            <a:ext cx="1555845" cy="791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E976D3-5B7F-4300-ABED-C91F1B2AE209}" type="datetime2">
              <a:rPr lang="en-US" smtClean="0"/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DC1E59-17DD-41CE-97CA-624A472382D4}" type="datetime2">
              <a:rPr lang="en-US" smtClean="0"/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4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80" y="274638"/>
            <a:ext cx="1097264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80" y="1600201"/>
            <a:ext cx="1097264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 第二级</a:t>
            </a:r>
            <a:endParaRPr lang="zh-CN" altLang="en-US"/>
          </a:p>
          <a:p>
            <a:pPr lvl="2"/>
            <a:r>
              <a:rPr lang="zh-CN" altLang="en-US"/>
              <a:t> 第三级</a:t>
            </a:r>
            <a:endParaRPr lang="zh-CN" altLang="en-US"/>
          </a:p>
          <a:p>
            <a:pPr lvl="3"/>
            <a:r>
              <a:rPr lang="zh-CN" altLang="en-US"/>
              <a:t> 第四级</a:t>
            </a:r>
            <a:endParaRPr lang="zh-CN" altLang="en-US"/>
          </a:p>
          <a:p>
            <a:pPr lvl="4"/>
            <a:r>
              <a:rPr lang="zh-CN" altLang="en-US"/>
              <a:t> 第五级</a:t>
            </a:r>
            <a:endParaRPr lang="zh-CN" alt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80" y="6245225"/>
            <a:ext cx="284517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fld id="{A80CB818-7379-467D-8E76-EF9D9074A26C}" type="datetime2">
              <a:rPr lang="en-US" smtClean="0"/>
            </a:fld>
            <a:endParaRPr lang="en-US" dirty="0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6143" y="6245225"/>
            <a:ext cx="3859715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150" y="6245225"/>
            <a:ext cx="284517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fld id="{0CFEC368-1D7A-4F81-ABF6-AE0E36BAF64C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1907"/>
        </a:buClr>
        <a:buFont typeface="Wingdings" panose="05000000000000000000" pitchFamily="2" charset="2"/>
        <a:buChar char="r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3038F"/>
        </a:buClr>
        <a:buFont typeface="Wingdings" panose="05000000000000000000" pitchFamily="2" charset="2"/>
        <a:buChar char="¦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CB22C"/>
        </a:buClr>
        <a:buFont typeface="Wingdings" panose="05000000000000000000" pitchFamily="2" charset="2"/>
        <a:buChar char="v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ò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ò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ò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ò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ò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dirty="0">
                <a:sym typeface="+mn-ea"/>
              </a:rPr>
              <a:t>9.3(</a:t>
            </a:r>
            <a:r>
              <a:rPr lang="zh-CN" altLang="en-US" sz="4400" dirty="0">
                <a:sym typeface="+mn-ea"/>
              </a:rPr>
              <a:t>补）</a:t>
            </a:r>
            <a:r>
              <a:rPr lang="en-US" altLang="zh-CN" sz="4400" dirty="0">
                <a:sym typeface="+mn-ea"/>
              </a:rPr>
              <a:t>Products and Quotients of Semigroups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69EA7-6172-43EF-B350-5680C85C6B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63DAA-CEAA-410A-9F28-4BA93ED0F57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5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6.w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4.bin"/><Relationship Id="rId3" Type="http://schemas.openxmlformats.org/officeDocument/2006/relationships/image" Target="../media/image17.w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9.wmf"/><Relationship Id="rId2" Type="http://schemas.openxmlformats.org/officeDocument/2006/relationships/oleObject" Target="../embeddings/oleObject5.bin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0.wmf"/><Relationship Id="rId2" Type="http://schemas.openxmlformats.org/officeDocument/2006/relationships/oleObject" Target="../embeddings/oleObject6.bin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1.wmf"/><Relationship Id="rId2" Type="http://schemas.openxmlformats.org/officeDocument/2006/relationships/oleObject" Target="../embeddings/oleObject7.bin"/><Relationship Id="rId1" Type="http://schemas.openxmlformats.org/officeDocument/2006/relationships/image" Target="../media/image4.png"/></Relationships>
</file>

<file path=ppt/slides/_rels/slide6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7.v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0.wmf"/><Relationship Id="rId2" Type="http://schemas.openxmlformats.org/officeDocument/2006/relationships/oleObject" Target="../embeddings/oleObject8.bin"/><Relationship Id="rId1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23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22.wmf"/><Relationship Id="rId1" Type="http://schemas.openxmlformats.org/officeDocument/2006/relationships/oleObject" Target="../embeddings/oleObject9.bin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jpe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909501"/>
            <a:ext cx="10972800" cy="5445125"/>
          </a:xfrm>
        </p:spPr>
        <p:txBody>
          <a:bodyPr tIns="36948"/>
          <a:lstStyle/>
          <a:p>
            <a:pPr>
              <a:lnSpc>
                <a:spcPct val="150000"/>
              </a:lnSpc>
              <a:tabLst>
                <a:tab pos="0" algn="l"/>
                <a:tab pos="423545" algn="l"/>
                <a:tab pos="850900" algn="l"/>
                <a:tab pos="1277620" algn="l"/>
                <a:tab pos="1704975" algn="l"/>
                <a:tab pos="2131695" algn="l"/>
                <a:tab pos="2559050" algn="l"/>
                <a:tab pos="2985770" algn="l"/>
                <a:tab pos="3413125" algn="l"/>
                <a:tab pos="3839845" algn="l"/>
                <a:tab pos="4267200" algn="l"/>
                <a:tab pos="4693920" algn="l"/>
                <a:tab pos="5121275" algn="l"/>
                <a:tab pos="5547995" algn="l"/>
                <a:tab pos="5975350" algn="l"/>
                <a:tab pos="6402070" algn="l"/>
                <a:tab pos="6829425" algn="l"/>
                <a:tab pos="7254875" algn="l"/>
                <a:tab pos="7681595" algn="l"/>
                <a:tab pos="8108950" algn="l"/>
                <a:tab pos="8535670" algn="l"/>
              </a:tabLst>
            </a:pPr>
            <a:r>
              <a:rPr lang="zh-CN" altLang="en-US" sz="32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离散数据及其应用</a:t>
            </a:r>
            <a:br>
              <a:rPr lang="en-US" altLang="zh-CN" sz="32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-US" altLang="zh-CN" sz="32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Discrete Mathematics and Its Applications</a:t>
            </a:r>
            <a:br>
              <a:rPr lang="en-US" altLang="zh-CN" sz="32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CN" altLang="en-US" sz="32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</a:t>
            </a:r>
            <a:r>
              <a:rPr lang="en-US" altLang="zh-CN" sz="32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Eighth  Edition/Kenneth </a:t>
            </a:r>
            <a:r>
              <a:rPr lang="en-US" altLang="zh-CN" sz="3200" b="1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H.Rosen</a:t>
            </a:r>
            <a:r>
              <a:rPr lang="zh-CN" altLang="en-US" sz="32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</a:t>
            </a:r>
            <a:br>
              <a:rPr lang="en-US" altLang="zh-CN" sz="38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br>
              <a:rPr lang="en-US" altLang="zh-CN" sz="24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CN" altLang="en-US" sz="24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郭少勇 </a:t>
            </a:r>
            <a:r>
              <a:rPr lang="en-US" altLang="zh-CN" sz="24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(syguo@bupt.edu.cn)</a:t>
            </a:r>
            <a:br>
              <a:rPr lang="en-US" altLang="zh-CN" sz="24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CN" altLang="en-US" sz="24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北京邮电大学</a:t>
            </a:r>
            <a:br>
              <a:rPr lang="en-US" altLang="zh-CN" sz="24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-US" altLang="zh-CN" sz="24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2023.9</a:t>
            </a:r>
            <a:endParaRPr lang="en-US" altLang="zh-CN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10046" y="0"/>
            <a:ext cx="11056470" cy="735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9.1 Relations and Their Properties </a:t>
            </a:r>
            <a:endParaRPr lang="en-US" altLang="zh-CN" sz="3200"/>
          </a:p>
        </p:txBody>
      </p:sp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981" y="1148065"/>
            <a:ext cx="6776477" cy="5388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10046" y="0"/>
            <a:ext cx="11056470" cy="735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9.1 Relations and Their Properties </a:t>
            </a:r>
            <a:endParaRPr lang="en-US" altLang="zh-CN" sz="3200"/>
          </a:p>
        </p:txBody>
      </p:sp>
      <p:pic>
        <p:nvPicPr>
          <p:cNvPr id="3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02"/>
          <a:stretch>
            <a:fillRect/>
          </a:stretch>
        </p:blipFill>
        <p:spPr bwMode="auto">
          <a:xfrm>
            <a:off x="2223480" y="1081932"/>
            <a:ext cx="7745039" cy="5614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10046" y="0"/>
            <a:ext cx="11056470" cy="735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9.1 Relations and Their Properties </a:t>
            </a:r>
            <a:endParaRPr lang="en-US" altLang="zh-CN" sz="320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690" y="977405"/>
            <a:ext cx="9256620" cy="5541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10046" y="0"/>
            <a:ext cx="11056470" cy="735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9.1 Relations and Their Properties </a:t>
            </a:r>
            <a:endParaRPr lang="en-US" altLang="zh-CN" sz="3200"/>
          </a:p>
        </p:txBody>
      </p:sp>
      <p:pic>
        <p:nvPicPr>
          <p:cNvPr id="3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426" y="950547"/>
            <a:ext cx="7484958" cy="561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371723" y="963624"/>
            <a:ext cx="11627772" cy="589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800"/>
              <a:t>Definition</a:t>
            </a:r>
            <a:r>
              <a:rPr lang="zh-CN" altLang="en-US" sz="2800"/>
              <a:t>：</a:t>
            </a:r>
            <a:r>
              <a:rPr lang="en-US" altLang="zh-CN" sz="2800"/>
              <a:t>Let A and B be sets. A binary relation from A to B is a subset of A × B</a:t>
            </a:r>
            <a:endParaRPr lang="en-US" altLang="zh-CN" sz="2800"/>
          </a:p>
          <a:p>
            <a:pPr lvl="1">
              <a:lnSpc>
                <a:spcPct val="150000"/>
              </a:lnSpc>
            </a:pPr>
            <a:r>
              <a:rPr lang="zh-CN" altLang="en-US" sz="2400"/>
              <a:t>设</a:t>
            </a:r>
            <a:r>
              <a:rPr lang="en-US" altLang="zh-CN" sz="2400"/>
              <a:t>A</a:t>
            </a:r>
            <a:r>
              <a:rPr lang="zh-CN" altLang="en-US" sz="2400"/>
              <a:t>和</a:t>
            </a:r>
            <a:r>
              <a:rPr lang="en-US" altLang="zh-CN" sz="2400"/>
              <a:t>B</a:t>
            </a:r>
            <a:r>
              <a:rPr lang="zh-CN" altLang="en-US" sz="2400"/>
              <a:t>是集合，一个从</a:t>
            </a:r>
            <a:r>
              <a:rPr lang="en-US" altLang="zh-CN" sz="2400"/>
              <a:t>A</a:t>
            </a:r>
            <a:r>
              <a:rPr lang="zh-CN" altLang="en-US" sz="2400"/>
              <a:t>到</a:t>
            </a:r>
            <a:r>
              <a:rPr lang="en-US" altLang="zh-CN" sz="2400"/>
              <a:t>B</a:t>
            </a:r>
            <a:r>
              <a:rPr lang="zh-CN" altLang="en-US" sz="2400"/>
              <a:t>的二元关系是</a:t>
            </a:r>
            <a:r>
              <a:rPr lang="en-US" altLang="zh-CN" sz="2400"/>
              <a:t>A×B</a:t>
            </a:r>
            <a:r>
              <a:rPr lang="zh-CN" altLang="en-US" sz="2400"/>
              <a:t>的子集。</a:t>
            </a:r>
            <a:endParaRPr lang="zh-CN" altLang="en-US" sz="2400"/>
          </a:p>
          <a:p>
            <a:pPr eaLnBrk="1" hangingPunct="1">
              <a:lnSpc>
                <a:spcPct val="150000"/>
              </a:lnSpc>
            </a:pPr>
            <a:r>
              <a:rPr lang="en-US" altLang="zh-CN" sz="2800"/>
              <a:t>Definition</a:t>
            </a:r>
            <a:r>
              <a:rPr lang="zh-CN" altLang="en-US" sz="2800"/>
              <a:t>：</a:t>
            </a:r>
            <a:r>
              <a:rPr lang="en-US" altLang="zh-CN" sz="2800"/>
              <a:t>Let A</a:t>
            </a:r>
            <a:r>
              <a:rPr lang="en-US" altLang="zh-CN" sz="2400"/>
              <a:t>1</a:t>
            </a:r>
            <a:r>
              <a:rPr lang="en-US" altLang="zh-CN" sz="2800"/>
              <a:t>, A</a:t>
            </a:r>
            <a:r>
              <a:rPr lang="en-US" altLang="zh-CN" sz="2400"/>
              <a:t>2</a:t>
            </a:r>
            <a:r>
              <a:rPr lang="en-US" altLang="zh-CN" sz="2800"/>
              <a:t>, … , An be sets. An n-ary relation on these sets is a sub sebset of  A</a:t>
            </a:r>
            <a:r>
              <a:rPr lang="en-US" altLang="zh-CN" sz="2800" baseline="-25000"/>
              <a:t>1</a:t>
            </a:r>
            <a:r>
              <a:rPr lang="en-US" altLang="zh-CN" sz="2800"/>
              <a:t>× A</a:t>
            </a:r>
            <a:r>
              <a:rPr lang="en-US" altLang="zh-CN" sz="2800" baseline="-25000"/>
              <a:t>2</a:t>
            </a:r>
            <a:r>
              <a:rPr lang="en-US" altLang="zh-CN" sz="2800"/>
              <a:t>× … ×A</a:t>
            </a:r>
            <a:r>
              <a:rPr lang="en-US" altLang="zh-CN" sz="2800" baseline="-25000"/>
              <a:t>n </a:t>
            </a:r>
            <a:r>
              <a:rPr lang="en-US" altLang="zh-CN" sz="2800"/>
              <a:t>.  The sets A</a:t>
            </a:r>
            <a:r>
              <a:rPr lang="en-US" altLang="zh-CN" sz="2800" baseline="-25000"/>
              <a:t>1</a:t>
            </a:r>
            <a:r>
              <a:rPr lang="en-US" altLang="zh-CN" sz="2800"/>
              <a:t>, A</a:t>
            </a:r>
            <a:r>
              <a:rPr lang="en-US" altLang="zh-CN" sz="2800" baseline="-25000"/>
              <a:t>2</a:t>
            </a:r>
            <a:r>
              <a:rPr lang="en-US" altLang="zh-CN" sz="2800"/>
              <a:t>, … , A</a:t>
            </a:r>
            <a:r>
              <a:rPr lang="en-US" altLang="zh-CN" sz="2800" baseline="-25000"/>
              <a:t>n</a:t>
            </a:r>
            <a:r>
              <a:rPr lang="en-US" altLang="zh-CN" sz="2800"/>
              <a:t>  are called the domains of the relation, and n is called its </a:t>
            </a:r>
            <a:r>
              <a:rPr lang="en-US" altLang="zh-CN" sz="2800">
                <a:solidFill>
                  <a:srgbClr val="FF0000"/>
                </a:solidFill>
              </a:rPr>
              <a:t>degree</a:t>
            </a:r>
            <a:r>
              <a:rPr lang="zh-CN" altLang="en-US" sz="2800">
                <a:solidFill>
                  <a:srgbClr val="FF0000"/>
                </a:solidFill>
              </a:rPr>
              <a:t>（阶）</a:t>
            </a:r>
            <a:r>
              <a:rPr lang="en-US" altLang="zh-CN" sz="2800"/>
              <a:t>.</a:t>
            </a:r>
            <a:endParaRPr lang="en-US" altLang="zh-CN" sz="2800"/>
          </a:p>
          <a:p>
            <a:pPr lvl="1">
              <a:lnSpc>
                <a:spcPct val="150000"/>
              </a:lnSpc>
            </a:pPr>
            <a:r>
              <a:rPr lang="zh-CN" altLang="en-US" sz="2400"/>
              <a:t>设</a:t>
            </a:r>
            <a:r>
              <a:rPr lang="en-US" altLang="zh-CN" sz="2400"/>
              <a:t>A</a:t>
            </a:r>
            <a:r>
              <a:rPr lang="en-US" altLang="zh-CN" sz="2400" baseline="-25000"/>
              <a:t>1</a:t>
            </a:r>
            <a:r>
              <a:rPr lang="en-US" altLang="zh-CN" sz="2400"/>
              <a:t>, A</a:t>
            </a:r>
            <a:r>
              <a:rPr lang="en-US" altLang="zh-CN" sz="2400" baseline="-25000"/>
              <a:t>2</a:t>
            </a:r>
            <a:r>
              <a:rPr lang="en-US" altLang="zh-CN" sz="2400"/>
              <a:t>, … , A</a:t>
            </a:r>
            <a:r>
              <a:rPr lang="en-US" altLang="zh-CN" sz="2400" baseline="-25000"/>
              <a:t>n</a:t>
            </a:r>
            <a:r>
              <a:rPr lang="en-US" altLang="zh-CN" sz="2400"/>
              <a:t> </a:t>
            </a:r>
            <a:r>
              <a:rPr lang="zh-CN" altLang="en-US" sz="2400"/>
              <a:t>是集合。定义在这些集合上的</a:t>
            </a:r>
            <a:r>
              <a:rPr lang="en-US" altLang="zh-CN" sz="2400"/>
              <a:t>n</a:t>
            </a:r>
            <a:r>
              <a:rPr lang="zh-CN" altLang="en-US" sz="2400"/>
              <a:t>元关系是</a:t>
            </a:r>
            <a:r>
              <a:rPr lang="en-US" altLang="zh-CN" sz="2400"/>
              <a:t>A</a:t>
            </a:r>
            <a:r>
              <a:rPr lang="en-US" altLang="zh-CN" sz="2400" baseline="-25000"/>
              <a:t>1</a:t>
            </a:r>
            <a:r>
              <a:rPr lang="en-US" altLang="zh-CN" sz="2400"/>
              <a:t>× A</a:t>
            </a:r>
            <a:r>
              <a:rPr lang="en-US" altLang="zh-CN" sz="2400" baseline="-25000"/>
              <a:t>2</a:t>
            </a:r>
            <a:r>
              <a:rPr lang="en-US" altLang="zh-CN" sz="2400"/>
              <a:t>× … ×A</a:t>
            </a:r>
            <a:r>
              <a:rPr lang="en-US" altLang="zh-CN" sz="2400" baseline="-25000"/>
              <a:t>n</a:t>
            </a:r>
            <a:r>
              <a:rPr lang="en-US" altLang="zh-CN" sz="2400"/>
              <a:t> </a:t>
            </a:r>
            <a:r>
              <a:rPr lang="zh-CN" altLang="en-US" sz="2400"/>
              <a:t>的子集。这些集合</a:t>
            </a:r>
            <a:r>
              <a:rPr lang="en-US" altLang="zh-CN" sz="2400"/>
              <a:t>A</a:t>
            </a:r>
            <a:r>
              <a:rPr lang="en-US" altLang="zh-CN" sz="2400" baseline="-25000"/>
              <a:t>1</a:t>
            </a:r>
            <a:r>
              <a:rPr lang="en-US" altLang="zh-CN" sz="2400"/>
              <a:t>, A</a:t>
            </a:r>
            <a:r>
              <a:rPr lang="en-US" altLang="zh-CN" sz="2400" baseline="-25000"/>
              <a:t>2</a:t>
            </a:r>
            <a:r>
              <a:rPr lang="en-US" altLang="zh-CN" sz="2400"/>
              <a:t>, … , A</a:t>
            </a:r>
            <a:r>
              <a:rPr lang="en-US" altLang="zh-CN" sz="2400" baseline="-25000"/>
              <a:t>n</a:t>
            </a:r>
            <a:r>
              <a:rPr lang="en-US" altLang="zh-CN" sz="2400"/>
              <a:t> </a:t>
            </a:r>
            <a:r>
              <a:rPr lang="zh-CN" altLang="en-US" sz="2400"/>
              <a:t>称为关系域，</a:t>
            </a:r>
            <a:r>
              <a:rPr lang="en-US" altLang="zh-CN" sz="2400"/>
              <a:t>n</a:t>
            </a:r>
            <a:r>
              <a:rPr lang="zh-CN" altLang="en-US" sz="2400"/>
              <a:t>成为关系的阶。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9.1 Relations and Their Properties </a:t>
            </a:r>
            <a:endParaRPr lang="en-US" altLang="zh-CN" sz="3200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282114" y="739754"/>
            <a:ext cx="11909886" cy="5894376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800"/>
              <a:t>Definition</a:t>
            </a:r>
            <a:r>
              <a:rPr lang="zh-CN" altLang="en-US" sz="2800"/>
              <a:t>：</a:t>
            </a:r>
            <a:r>
              <a:rPr lang="en-US" altLang="zh-CN" sz="2800"/>
              <a:t>Let A and B be sets. A binary relation from A to B is a subset of A × B</a:t>
            </a:r>
            <a:endParaRPr lang="en-US" altLang="zh-CN" sz="280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/>
              <a:t>设</a:t>
            </a:r>
            <a:r>
              <a:rPr lang="en-US" altLang="zh-CN" sz="2400"/>
              <a:t>A</a:t>
            </a:r>
            <a:r>
              <a:rPr lang="zh-CN" altLang="en-US" sz="2400"/>
              <a:t>和</a:t>
            </a:r>
            <a:r>
              <a:rPr lang="en-US" altLang="zh-CN" sz="2400"/>
              <a:t>B</a:t>
            </a:r>
            <a:r>
              <a:rPr lang="zh-CN" altLang="en-US" sz="2400"/>
              <a:t>是集合，一个从</a:t>
            </a:r>
            <a:r>
              <a:rPr lang="en-US" altLang="zh-CN" sz="2400"/>
              <a:t>A</a:t>
            </a:r>
            <a:r>
              <a:rPr lang="zh-CN" altLang="en-US" sz="2400"/>
              <a:t>到</a:t>
            </a:r>
            <a:r>
              <a:rPr lang="en-US" altLang="zh-CN" sz="2400"/>
              <a:t>B</a:t>
            </a:r>
            <a:r>
              <a:rPr lang="zh-CN" altLang="en-US" sz="2400"/>
              <a:t>的二元关系是</a:t>
            </a:r>
            <a:r>
              <a:rPr lang="en-US" altLang="zh-CN" sz="2400"/>
              <a:t>A×B</a:t>
            </a:r>
            <a:r>
              <a:rPr lang="zh-CN" altLang="en-US" sz="2400"/>
              <a:t>的子集。</a:t>
            </a:r>
            <a:endParaRPr lang="zh-CN" altLang="en-US" sz="2400"/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800"/>
              <a:t>Let A</a:t>
            </a:r>
            <a:r>
              <a:rPr lang="zh-CN" altLang="en-US" sz="2800"/>
              <a:t>，</a:t>
            </a:r>
            <a:r>
              <a:rPr lang="en-US" altLang="zh-CN" sz="2800"/>
              <a:t>B be any sets. A binary relation R  from A to B, written(with signature) </a:t>
            </a:r>
            <a:r>
              <a:rPr lang="en-US" altLang="zh-CN" sz="2800">
                <a:solidFill>
                  <a:srgbClr val="FF0000"/>
                </a:solidFill>
              </a:rPr>
              <a:t>R: A×B</a:t>
            </a:r>
            <a:r>
              <a:rPr lang="en-US" altLang="zh-CN" sz="2800"/>
              <a:t>, or </a:t>
            </a:r>
            <a:r>
              <a:rPr lang="en-US" altLang="zh-CN" sz="2800">
                <a:solidFill>
                  <a:srgbClr val="FF0000"/>
                </a:solidFill>
              </a:rPr>
              <a:t>R: A, B</a:t>
            </a:r>
            <a:r>
              <a:rPr lang="en-US" altLang="zh-CN" sz="2800"/>
              <a:t>, is (can be identified with) a subset of the set </a:t>
            </a:r>
            <a:r>
              <a:rPr lang="en-US" altLang="zh-CN" sz="2800">
                <a:solidFill>
                  <a:srgbClr val="FF0000"/>
                </a:solidFill>
              </a:rPr>
              <a:t>A×B</a:t>
            </a:r>
            <a:r>
              <a:rPr lang="en-US" altLang="zh-CN" sz="2800"/>
              <a:t>.</a:t>
            </a:r>
            <a:endParaRPr lang="en-US" altLang="zh-CN" sz="280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/>
              <a:t>换句话说，一个从</a:t>
            </a:r>
            <a:r>
              <a:rPr lang="en-US" altLang="zh-CN" sz="2400"/>
              <a:t>A</a:t>
            </a:r>
            <a:r>
              <a:rPr lang="zh-CN" altLang="en-US" sz="2400"/>
              <a:t>到</a:t>
            </a:r>
            <a:r>
              <a:rPr lang="en-US" altLang="zh-CN" sz="2400"/>
              <a:t>B</a:t>
            </a:r>
            <a:r>
              <a:rPr lang="zh-CN" altLang="en-US" sz="2400"/>
              <a:t>的二元关系是集合</a:t>
            </a:r>
            <a:r>
              <a:rPr lang="en-US" altLang="zh-CN" sz="2400"/>
              <a:t>R</a:t>
            </a:r>
            <a:r>
              <a:rPr lang="zh-CN" altLang="en-US" sz="2400"/>
              <a:t>，其中每个</a:t>
            </a:r>
            <a:r>
              <a:rPr lang="zh-CN" altLang="en-US" sz="2400">
                <a:solidFill>
                  <a:srgbClr val="FF0000"/>
                </a:solidFill>
              </a:rPr>
              <a:t>有序对</a:t>
            </a:r>
            <a:r>
              <a:rPr lang="zh-CN" altLang="en-US" sz="2400"/>
              <a:t>的第一个元素取自</a:t>
            </a:r>
            <a:r>
              <a:rPr lang="en-US" altLang="zh-CN" sz="2400"/>
              <a:t>A</a:t>
            </a:r>
            <a:r>
              <a:rPr lang="zh-CN" altLang="en-US" sz="2400"/>
              <a:t>（</a:t>
            </a:r>
            <a:r>
              <a:rPr lang="en-US" altLang="zh-CN" sz="2400"/>
              <a:t>a∈A</a:t>
            </a:r>
            <a:r>
              <a:rPr lang="zh-CN" altLang="en-US" sz="2400"/>
              <a:t>）而第二个元素取自</a:t>
            </a:r>
            <a:r>
              <a:rPr lang="en-US" altLang="zh-CN" sz="2400"/>
              <a:t>B</a:t>
            </a:r>
            <a:r>
              <a:rPr lang="zh-CN" altLang="en-US" sz="2400"/>
              <a:t>（</a:t>
            </a:r>
            <a:r>
              <a:rPr lang="en-US" altLang="zh-CN" sz="2400"/>
              <a:t>b∈B</a:t>
            </a:r>
            <a:r>
              <a:rPr lang="zh-CN" altLang="en-US" sz="2400"/>
              <a:t>）。我们使用记号</a:t>
            </a:r>
            <a:r>
              <a:rPr lang="en-US" altLang="zh-CN" sz="2400">
                <a:solidFill>
                  <a:srgbClr val="FF0000"/>
                </a:solidFill>
              </a:rPr>
              <a:t>aRb</a:t>
            </a:r>
            <a:r>
              <a:rPr lang="zh-CN" altLang="en-US" sz="2400">
                <a:solidFill>
                  <a:srgbClr val="FF0000"/>
                </a:solidFill>
              </a:rPr>
              <a:t>表示为（</a:t>
            </a:r>
            <a:r>
              <a:rPr lang="en-US" altLang="zh-CN" sz="2400">
                <a:solidFill>
                  <a:srgbClr val="FF0000"/>
                </a:solidFill>
              </a:rPr>
              <a:t>a, b</a:t>
            </a:r>
            <a:r>
              <a:rPr lang="zh-CN" altLang="en-US" sz="2400">
                <a:solidFill>
                  <a:srgbClr val="FF0000"/>
                </a:solidFill>
              </a:rPr>
              <a:t>）∈</a:t>
            </a:r>
            <a:r>
              <a:rPr lang="en-US" altLang="zh-CN" sz="2400">
                <a:solidFill>
                  <a:srgbClr val="FF0000"/>
                </a:solidFill>
              </a:rPr>
              <a:t>R</a:t>
            </a:r>
            <a:r>
              <a:rPr lang="zh-CN" altLang="en-US" sz="2400"/>
              <a:t>，</a:t>
            </a:r>
            <a:r>
              <a:rPr lang="en-US" altLang="zh-CN" sz="2400">
                <a:solidFill>
                  <a:srgbClr val="FF0000"/>
                </a:solidFill>
              </a:rPr>
              <a:t>aRb</a:t>
            </a:r>
            <a:r>
              <a:rPr lang="zh-CN" altLang="en-US" sz="2400">
                <a:solidFill>
                  <a:srgbClr val="FF0000"/>
                </a:solidFill>
              </a:rPr>
              <a:t>表示（</a:t>
            </a:r>
            <a:r>
              <a:rPr lang="en-US" altLang="zh-CN" sz="2400">
                <a:solidFill>
                  <a:srgbClr val="FF0000"/>
                </a:solidFill>
              </a:rPr>
              <a:t>a, b</a:t>
            </a:r>
            <a:r>
              <a:rPr lang="zh-CN" altLang="en-US" sz="2400">
                <a:solidFill>
                  <a:srgbClr val="FF0000"/>
                </a:solidFill>
              </a:rPr>
              <a:t>）∉</a:t>
            </a:r>
            <a:r>
              <a:rPr lang="en-US" altLang="zh-CN" sz="2400">
                <a:solidFill>
                  <a:srgbClr val="FF0000"/>
                </a:solidFill>
              </a:rPr>
              <a:t>R</a:t>
            </a:r>
            <a:r>
              <a:rPr lang="zh-CN" altLang="en-US" sz="2400"/>
              <a:t>。当（</a:t>
            </a:r>
            <a:r>
              <a:rPr lang="en-US" altLang="zh-CN" sz="2400"/>
              <a:t>a, b</a:t>
            </a:r>
            <a:r>
              <a:rPr lang="zh-CN" altLang="en-US" sz="2400"/>
              <a:t>）属于</a:t>
            </a:r>
            <a:r>
              <a:rPr lang="en-US" altLang="zh-CN" sz="2400"/>
              <a:t>R</a:t>
            </a:r>
            <a:r>
              <a:rPr lang="zh-CN" altLang="en-US" sz="2400"/>
              <a:t>，称</a:t>
            </a:r>
            <a:r>
              <a:rPr lang="en-US" altLang="zh-CN" sz="2400"/>
              <a:t>a</a:t>
            </a:r>
            <a:r>
              <a:rPr lang="zh-CN" altLang="en-US" sz="2400"/>
              <a:t>与</a:t>
            </a:r>
            <a:r>
              <a:rPr lang="en-US" altLang="zh-CN" sz="2400"/>
              <a:t>b</a:t>
            </a:r>
            <a:r>
              <a:rPr lang="zh-CN" altLang="en-US" sz="2400"/>
              <a:t>有关系</a:t>
            </a:r>
            <a:r>
              <a:rPr lang="en-US" altLang="zh-CN" sz="2400"/>
              <a:t>R</a:t>
            </a:r>
            <a:endParaRPr lang="en-US" altLang="zh-CN" sz="2400"/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800" u="sng"/>
              <a:t>注意：二元关系是指满足某规律的有序对的全体</a:t>
            </a:r>
            <a:endParaRPr lang="zh-CN" altLang="en-US" sz="2800" u="sng"/>
          </a:p>
        </p:txBody>
      </p:sp>
      <p:sp>
        <p:nvSpPr>
          <p:cNvPr id="4" name="文本框 3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9.1.1 Binary Relations</a:t>
            </a:r>
            <a:r>
              <a:rPr lang="zh-CN" altLang="en-US" sz="3200"/>
              <a:t>（二元关系）</a:t>
            </a:r>
            <a:endParaRPr lang="zh-CN" altLang="en-US" sz="3200"/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1259840" y="5750560"/>
            <a:ext cx="223520" cy="33528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0" y="918110"/>
            <a:ext cx="11994776" cy="538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/>
              <a:t>Example 1</a:t>
            </a:r>
            <a:r>
              <a:rPr lang="zh-CN" altLang="en-US" sz="2800"/>
              <a:t>：</a:t>
            </a:r>
            <a:r>
              <a:rPr lang="en-US" altLang="zh-CN" sz="2800"/>
              <a:t>Let A be the set of students in your school, and Let B be the set of courses. Let R be the relation that consists of those pairs</a:t>
            </a:r>
            <a:endParaRPr lang="en-US" altLang="zh-CN" sz="280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u="sng">
                <a:solidFill>
                  <a:srgbClr val="FF0000"/>
                </a:solidFill>
              </a:rPr>
              <a:t>(a, b): {students} who take {courses} {</a:t>
            </a:r>
            <a:r>
              <a:rPr lang="zh-CN" altLang="en-US" sz="2400" u="sng">
                <a:solidFill>
                  <a:srgbClr val="FF0000"/>
                </a:solidFill>
              </a:rPr>
              <a:t>例如</a:t>
            </a:r>
            <a:r>
              <a:rPr lang="en-US" altLang="zh-CN" sz="2400" u="sng">
                <a:solidFill>
                  <a:srgbClr val="FF0000"/>
                </a:solidFill>
              </a:rPr>
              <a:t>, (</a:t>
            </a:r>
            <a:r>
              <a:rPr lang="zh-CN" altLang="en-US" sz="2400" u="sng">
                <a:solidFill>
                  <a:srgbClr val="FF0000"/>
                </a:solidFill>
              </a:rPr>
              <a:t>郭少勇，离散数学</a:t>
            </a:r>
            <a:r>
              <a:rPr lang="en-US" altLang="zh-CN" sz="2400" u="sng">
                <a:solidFill>
                  <a:srgbClr val="FF0000"/>
                </a:solidFill>
              </a:rPr>
              <a:t>)} </a:t>
            </a:r>
            <a:endParaRPr lang="en-US" altLang="zh-CN" sz="2400" u="sng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/>
              <a:t>Example 2</a:t>
            </a:r>
            <a:r>
              <a:rPr lang="zh-CN" altLang="en-US" sz="2800"/>
              <a:t>：</a:t>
            </a:r>
            <a:r>
              <a:rPr lang="en-US" altLang="zh-CN" sz="2800"/>
              <a:t>Let A be the set of cities in the U.S.A., and let B be the set of the 50 states in the U.S.A.. Define the relation R by specifying that (a, b) belongs to R if a city with name a is in the state b.</a:t>
            </a:r>
            <a:endParaRPr lang="en-US" altLang="zh-CN" sz="280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u="sng">
                <a:solidFill>
                  <a:srgbClr val="FF0000"/>
                </a:solidFill>
              </a:rPr>
              <a:t>(a, b): {city} belongs to {state}{</a:t>
            </a:r>
            <a:r>
              <a:rPr lang="zh-CN" altLang="en-US" sz="2400" u="sng">
                <a:solidFill>
                  <a:srgbClr val="FF0000"/>
                </a:solidFill>
              </a:rPr>
              <a:t>例如，</a:t>
            </a:r>
            <a:r>
              <a:rPr lang="en-US" altLang="zh-CN" sz="2400" u="sng">
                <a:solidFill>
                  <a:srgbClr val="FF0000"/>
                </a:solidFill>
              </a:rPr>
              <a:t>(Red Bank, </a:t>
            </a:r>
            <a:r>
              <a:rPr lang="zh-CN" altLang="en-US" sz="2400" u="sng">
                <a:solidFill>
                  <a:srgbClr val="FF0000"/>
                </a:solidFill>
              </a:rPr>
              <a:t>新泽西州</a:t>
            </a:r>
            <a:r>
              <a:rPr lang="en-US" altLang="zh-CN" sz="2400" u="sng">
                <a:solidFill>
                  <a:srgbClr val="FF0000"/>
                </a:solidFill>
              </a:rPr>
              <a:t>)} </a:t>
            </a:r>
            <a:endParaRPr lang="en-US" altLang="zh-CN" sz="2400" u="sng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9.1.1 Binary Relations</a:t>
            </a:r>
            <a:r>
              <a:rPr lang="zh-CN" altLang="en-US" sz="3200"/>
              <a:t>（二元关系）</a:t>
            </a:r>
            <a:endParaRPr lang="zh-CN" altLang="en-US" sz="3200"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0" y="918110"/>
            <a:ext cx="11994776" cy="538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/>
              <a:t>Example 3</a:t>
            </a:r>
            <a:r>
              <a:rPr lang="zh-CN" altLang="en-US" sz="2800"/>
              <a:t>：</a:t>
            </a:r>
            <a:r>
              <a:rPr lang="en-US" altLang="zh-CN" sz="2800"/>
              <a:t>Let A={0,1,2} and B={a, b}. </a:t>
            </a:r>
            <a:r>
              <a:rPr lang="en-US" altLang="zh-CN" sz="2800">
                <a:solidFill>
                  <a:srgbClr val="FF0000"/>
                </a:solidFill>
              </a:rPr>
              <a:t>Then {(0,a), (0,b),(1,a),(2,b)} </a:t>
            </a:r>
            <a:r>
              <a:rPr lang="en-US" altLang="zh-CN" sz="2800"/>
              <a:t>is a relation from A to B . This means, for instance, that </a:t>
            </a:r>
            <a:r>
              <a:rPr lang="en-US" altLang="zh-CN" sz="2800">
                <a:solidFill>
                  <a:srgbClr val="FF0000"/>
                </a:solidFill>
              </a:rPr>
              <a:t>0Ra</a:t>
            </a:r>
            <a:r>
              <a:rPr lang="en-US" altLang="zh-CN" sz="2800"/>
              <a:t>,but that </a:t>
            </a:r>
            <a:r>
              <a:rPr lang="en-US" altLang="zh-CN" sz="2800">
                <a:solidFill>
                  <a:srgbClr val="FF0000"/>
                </a:solidFill>
              </a:rPr>
              <a:t>1Rb</a:t>
            </a:r>
            <a:r>
              <a:rPr lang="en-US" altLang="zh-CN" sz="2800"/>
              <a:t>. </a:t>
            </a:r>
            <a:endParaRPr lang="en-US" altLang="zh-CN" sz="28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800"/>
          </a:p>
        </p:txBody>
      </p:sp>
      <p:sp>
        <p:nvSpPr>
          <p:cNvPr id="5" name="文本框 4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9.1.1 Binary Relations</a:t>
            </a:r>
            <a:r>
              <a:rPr lang="zh-CN" altLang="en-US" sz="3200"/>
              <a:t>（二元关系）</a:t>
            </a:r>
            <a:endParaRPr lang="zh-CN" altLang="en-US" sz="3200"/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613457" y="2425252"/>
            <a:ext cx="223520" cy="3556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2489200" y="3125055"/>
            <a:ext cx="294640" cy="259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489200" y="4363305"/>
            <a:ext cx="294640" cy="259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489200" y="5601555"/>
            <a:ext cx="294640" cy="25908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318000" y="3685125"/>
            <a:ext cx="294640" cy="2590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318000" y="5083395"/>
            <a:ext cx="294640" cy="2590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001520" y="3003750"/>
            <a:ext cx="284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0</a:t>
            </a:r>
            <a:endParaRPr lang="zh-CN" altLang="en-US" sz="2400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1991360" y="4262012"/>
            <a:ext cx="284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</a:t>
            </a:r>
            <a:endParaRPr lang="zh-CN" altLang="en-US" sz="24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1991360" y="5520274"/>
            <a:ext cx="284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2</a:t>
            </a:r>
            <a:endParaRPr lang="zh-CN" altLang="en-US" sz="24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4765040" y="3526374"/>
            <a:ext cx="284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</a:t>
            </a:r>
            <a:endParaRPr lang="zh-CN" altLang="en-US" sz="2400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4765040" y="4968478"/>
            <a:ext cx="284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</a:t>
            </a:r>
            <a:endParaRPr lang="zh-CN" altLang="en-US" sz="2400" b="1" dirty="0"/>
          </a:p>
        </p:txBody>
      </p:sp>
      <p:cxnSp>
        <p:nvCxnSpPr>
          <p:cNvPr id="16" name="直接箭头连接符 15"/>
          <p:cNvCxnSpPr>
            <a:stCxn id="6" idx="6"/>
            <a:endCxn id="9" idx="2"/>
          </p:cNvCxnSpPr>
          <p:nvPr/>
        </p:nvCxnSpPr>
        <p:spPr>
          <a:xfrm>
            <a:off x="2783840" y="3254595"/>
            <a:ext cx="1534160" cy="5600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6"/>
            <a:endCxn id="9" idx="2"/>
          </p:cNvCxnSpPr>
          <p:nvPr/>
        </p:nvCxnSpPr>
        <p:spPr>
          <a:xfrm flipV="1">
            <a:off x="2783840" y="3814665"/>
            <a:ext cx="1534160" cy="6781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8" idx="6"/>
            <a:endCxn id="10" idx="2"/>
          </p:cNvCxnSpPr>
          <p:nvPr/>
        </p:nvCxnSpPr>
        <p:spPr>
          <a:xfrm flipV="1">
            <a:off x="2783840" y="5212935"/>
            <a:ext cx="1534160" cy="5181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6"/>
            <a:endCxn id="10" idx="2"/>
          </p:cNvCxnSpPr>
          <p:nvPr/>
        </p:nvCxnSpPr>
        <p:spPr>
          <a:xfrm>
            <a:off x="2783840" y="3254595"/>
            <a:ext cx="1534160" cy="19583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7071360" y="3465415"/>
            <a:ext cx="4064000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7782560" y="2828034"/>
            <a:ext cx="20320" cy="324104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284720" y="2915475"/>
            <a:ext cx="47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R </a:t>
            </a:r>
            <a:endParaRPr lang="zh-CN" altLang="en-US" sz="2000" b="1" dirty="0"/>
          </a:p>
        </p:txBody>
      </p:sp>
      <p:sp>
        <p:nvSpPr>
          <p:cNvPr id="23" name="文本框 22"/>
          <p:cNvSpPr txBox="1"/>
          <p:nvPr/>
        </p:nvSpPr>
        <p:spPr>
          <a:xfrm>
            <a:off x="7284720" y="3757206"/>
            <a:ext cx="284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0</a:t>
            </a:r>
            <a:endParaRPr lang="zh-CN" altLang="en-US" sz="2400" b="1" dirty="0"/>
          </a:p>
        </p:txBody>
      </p:sp>
      <p:sp>
        <p:nvSpPr>
          <p:cNvPr id="24" name="文本框 23"/>
          <p:cNvSpPr txBox="1"/>
          <p:nvPr/>
        </p:nvSpPr>
        <p:spPr>
          <a:xfrm>
            <a:off x="7284720" y="4526078"/>
            <a:ext cx="284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</a:t>
            </a:r>
            <a:endParaRPr lang="zh-CN" altLang="en-US" sz="2400" b="1" dirty="0"/>
          </a:p>
        </p:txBody>
      </p:sp>
      <p:sp>
        <p:nvSpPr>
          <p:cNvPr id="25" name="文本框 24"/>
          <p:cNvSpPr txBox="1"/>
          <p:nvPr/>
        </p:nvSpPr>
        <p:spPr>
          <a:xfrm>
            <a:off x="7284720" y="5398796"/>
            <a:ext cx="284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2</a:t>
            </a:r>
            <a:endParaRPr lang="zh-CN" altLang="en-US" sz="2400" b="1" dirty="0"/>
          </a:p>
        </p:txBody>
      </p:sp>
      <p:sp>
        <p:nvSpPr>
          <p:cNvPr id="26" name="文本框 25"/>
          <p:cNvSpPr txBox="1"/>
          <p:nvPr/>
        </p:nvSpPr>
        <p:spPr>
          <a:xfrm>
            <a:off x="8473440" y="2877712"/>
            <a:ext cx="284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</a:t>
            </a:r>
            <a:endParaRPr lang="zh-CN" altLang="en-US" sz="2400" b="1" dirty="0"/>
          </a:p>
        </p:txBody>
      </p:sp>
      <p:sp>
        <p:nvSpPr>
          <p:cNvPr id="27" name="文本框 26"/>
          <p:cNvSpPr txBox="1"/>
          <p:nvPr/>
        </p:nvSpPr>
        <p:spPr>
          <a:xfrm>
            <a:off x="10088880" y="2894222"/>
            <a:ext cx="284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</a:t>
            </a:r>
            <a:endParaRPr lang="zh-CN" altLang="en-US" sz="2400" b="1" dirty="0"/>
          </a:p>
        </p:txBody>
      </p:sp>
      <p:sp>
        <p:nvSpPr>
          <p:cNvPr id="28" name="文本框 27"/>
          <p:cNvSpPr txBox="1"/>
          <p:nvPr/>
        </p:nvSpPr>
        <p:spPr>
          <a:xfrm>
            <a:off x="8473440" y="3757205"/>
            <a:ext cx="284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X</a:t>
            </a:r>
            <a:endParaRPr lang="zh-CN" altLang="en-US" sz="24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0088880" y="3757205"/>
            <a:ext cx="284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X</a:t>
            </a:r>
            <a:endParaRPr lang="zh-CN" altLang="en-US" sz="24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8509000" y="4510659"/>
            <a:ext cx="284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X</a:t>
            </a:r>
            <a:endParaRPr lang="zh-CN" altLang="en-US" sz="24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0088880" y="5374358"/>
            <a:ext cx="284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X</a:t>
            </a:r>
            <a:endParaRPr lang="zh-CN" altLang="en-US" sz="2400" b="1" dirty="0"/>
          </a:p>
        </p:txBody>
      </p:sp>
      <p:sp>
        <p:nvSpPr>
          <p:cNvPr id="32" name="等号 31"/>
          <p:cNvSpPr/>
          <p:nvPr/>
        </p:nvSpPr>
        <p:spPr>
          <a:xfrm>
            <a:off x="5815540" y="4153755"/>
            <a:ext cx="865719" cy="53804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282114" y="739754"/>
            <a:ext cx="11407862" cy="5894376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800"/>
              <a:t>Let R:A,B be any binary relation.</a:t>
            </a:r>
            <a:endParaRPr lang="en-US" altLang="zh-CN" sz="2800"/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800"/>
              <a:t>Then, </a:t>
            </a:r>
            <a:r>
              <a:rPr lang="en-US" altLang="zh-CN" sz="2800">
                <a:solidFill>
                  <a:srgbClr val="FF0000"/>
                </a:solidFill>
              </a:rPr>
              <a:t>R:A×B</a:t>
            </a:r>
            <a:r>
              <a:rPr lang="en-US" altLang="zh-CN" sz="2800"/>
              <a:t>, the complement of R, is the binary relation defined by</a:t>
            </a:r>
            <a:br>
              <a:rPr lang="en-US" altLang="zh-CN" sz="2800"/>
            </a:br>
            <a:r>
              <a:rPr lang="en-US" altLang="zh-CN" sz="2800"/>
              <a:t>	</a:t>
            </a:r>
            <a:r>
              <a:rPr lang="en-US" altLang="zh-CN" sz="2800">
                <a:solidFill>
                  <a:srgbClr val="FF0000"/>
                </a:solidFill>
              </a:rPr>
              <a:t>R :≡ {(a,b) | (a,b)</a:t>
            </a:r>
            <a:r>
              <a:rPr lang="en-US" altLang="zh-CN" sz="2800">
                <a:solidFill>
                  <a:srgbClr val="FF0000"/>
                </a:solidFill>
                <a:sym typeface="Symbol" panose="05050102010706020507" pitchFamily="18" charset="2"/>
              </a:rPr>
              <a:t>  </a:t>
            </a:r>
            <a:r>
              <a:rPr lang="en-US" altLang="zh-CN" sz="2800">
                <a:solidFill>
                  <a:srgbClr val="FF0000"/>
                </a:solidFill>
              </a:rPr>
              <a:t>R} = (A×B) − R</a:t>
            </a:r>
            <a:endParaRPr lang="en-US" altLang="zh-CN" sz="2800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800"/>
              <a:t>Note this is just </a:t>
            </a:r>
            <a:r>
              <a:rPr lang="en-US" altLang="zh-CN" sz="2800">
                <a:solidFill>
                  <a:srgbClr val="FF0000"/>
                </a:solidFill>
              </a:rPr>
              <a:t>R</a:t>
            </a:r>
            <a:r>
              <a:rPr lang="en-US" altLang="zh-CN" sz="2800"/>
              <a:t> if the universe of discourse is </a:t>
            </a:r>
            <a:r>
              <a:rPr lang="en-US" altLang="zh-CN" sz="2800">
                <a:solidFill>
                  <a:srgbClr val="FF0000"/>
                </a:solidFill>
              </a:rPr>
              <a:t>U = A×B</a:t>
            </a:r>
            <a:r>
              <a:rPr lang="en-US" altLang="zh-CN" sz="2800"/>
              <a:t>; thus the name complement.</a:t>
            </a:r>
            <a:endParaRPr lang="en-US" altLang="zh-CN" sz="2800"/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800"/>
              <a:t>Note the complement of </a:t>
            </a:r>
            <a:r>
              <a:rPr lang="en-US" altLang="zh-CN" sz="2800">
                <a:solidFill>
                  <a:srgbClr val="FF0000"/>
                </a:solidFill>
              </a:rPr>
              <a:t>R </a:t>
            </a:r>
            <a:r>
              <a:rPr lang="en-US" altLang="zh-CN" sz="2800"/>
              <a:t>is</a:t>
            </a:r>
            <a:r>
              <a:rPr lang="en-US" altLang="zh-CN" sz="2800">
                <a:solidFill>
                  <a:srgbClr val="FF0000"/>
                </a:solidFill>
              </a:rPr>
              <a:t> R</a:t>
            </a:r>
            <a:r>
              <a:rPr lang="en-US" altLang="zh-CN" sz="2800"/>
              <a:t>.</a:t>
            </a:r>
            <a:endParaRPr lang="en-US" altLang="zh-CN" sz="2800"/>
          </a:p>
        </p:txBody>
      </p:sp>
      <p:sp>
        <p:nvSpPr>
          <p:cNvPr id="4" name="文本框 3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9.1.1 Complementary Relations</a:t>
            </a:r>
            <a:r>
              <a:rPr lang="zh-CN" altLang="en-US" sz="3200"/>
              <a:t>（补关系）</a:t>
            </a:r>
            <a:endParaRPr lang="zh-CN" altLang="en-US" sz="3200"/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1779792" y="1608867"/>
            <a:ext cx="223520" cy="33528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304518" y="5632471"/>
            <a:ext cx="6867525" cy="485775"/>
          </a:xfrm>
          <a:prstGeom prst="rect">
            <a:avLst/>
          </a:prstGeom>
          <a:solidFill>
            <a:srgbClr val="FFFFCC"/>
          </a:solidFill>
          <a:ln w="28575" cmpd="sng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sz="2400" b="1">
                <a:latin typeface="Times New Roman" panose="02020603050405020304" pitchFamily="18" charset="0"/>
              </a:rPr>
              <a:t>Example:</a:t>
            </a:r>
            <a:r>
              <a:rPr lang="en-US" sz="2400">
                <a:latin typeface="Times New Roman" panose="02020603050405020304" pitchFamily="18" charset="0"/>
              </a:rPr>
              <a:t>  </a:t>
            </a:r>
            <a:r>
              <a:rPr 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&lt;</a:t>
            </a:r>
            <a:r>
              <a:rPr 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= {(</a:t>
            </a:r>
            <a:r>
              <a:rPr lang="en-US" sz="2400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,</a:t>
            </a:r>
            <a:r>
              <a:rPr lang="en-US" sz="2400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b</a:t>
            </a:r>
            <a:r>
              <a:rPr 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) | (</a:t>
            </a:r>
            <a:r>
              <a:rPr lang="en-US" sz="2400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,</a:t>
            </a:r>
            <a:r>
              <a:rPr lang="en-US" sz="2400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b</a:t>
            </a:r>
            <a:r>
              <a:rPr 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)</a:t>
            </a:r>
            <a:r>
              <a:rPr 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} = {(</a:t>
            </a:r>
            <a:r>
              <a:rPr lang="en-US" sz="2400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sz="2400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) | </a:t>
            </a:r>
            <a:r>
              <a:rPr 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¬</a:t>
            </a:r>
            <a:r>
              <a:rPr lang="en-US" sz="2400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sz="2400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 = </a:t>
            </a:r>
            <a:r>
              <a:rPr 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≥</a:t>
            </a:r>
            <a:endParaRPr lang="en-US" sz="24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1286734" y="2868761"/>
            <a:ext cx="223520" cy="33528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4881581" y="4790209"/>
            <a:ext cx="223520" cy="33528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3464461" y="3535442"/>
            <a:ext cx="239439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282114" y="739754"/>
            <a:ext cx="11909886" cy="5894376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800"/>
              <a:t>Any binary relation </a:t>
            </a:r>
            <a:r>
              <a:rPr lang="en-US" altLang="zh-CN" sz="2800">
                <a:solidFill>
                  <a:srgbClr val="FF0000"/>
                </a:solidFill>
              </a:rPr>
              <a:t>R:A×B </a:t>
            </a:r>
            <a:r>
              <a:rPr lang="en-US" altLang="zh-CN" sz="2800"/>
              <a:t>has an inverse relation </a:t>
            </a:r>
            <a:r>
              <a:rPr lang="en-US" altLang="zh-CN" sz="2800">
                <a:solidFill>
                  <a:srgbClr val="FF0000"/>
                </a:solidFill>
              </a:rPr>
              <a:t>R</a:t>
            </a:r>
            <a:r>
              <a:rPr lang="en-US" altLang="zh-CN" sz="2800" baseline="30000">
                <a:solidFill>
                  <a:srgbClr val="FF0000"/>
                </a:solidFill>
              </a:rPr>
              <a:t>−1</a:t>
            </a:r>
            <a:r>
              <a:rPr lang="en-US" altLang="zh-CN" sz="2800">
                <a:solidFill>
                  <a:srgbClr val="FF0000"/>
                </a:solidFill>
              </a:rPr>
              <a:t>:B×A</a:t>
            </a:r>
            <a:r>
              <a:rPr lang="en-US" altLang="zh-CN" sz="2800"/>
              <a:t>, defined by</a:t>
            </a:r>
            <a:br>
              <a:rPr lang="en-US" altLang="zh-CN" sz="2800"/>
            </a:br>
            <a:r>
              <a:rPr lang="en-US" altLang="zh-CN" sz="2800"/>
              <a:t>	</a:t>
            </a:r>
            <a:r>
              <a:rPr lang="en-US" altLang="zh-CN" sz="2800">
                <a:solidFill>
                  <a:srgbClr val="FF0000"/>
                </a:solidFill>
              </a:rPr>
              <a:t>R</a:t>
            </a:r>
            <a:r>
              <a:rPr lang="en-US" altLang="zh-CN" sz="2800" baseline="30000">
                <a:solidFill>
                  <a:srgbClr val="FF0000"/>
                </a:solidFill>
              </a:rPr>
              <a:t>−1 </a:t>
            </a:r>
            <a:r>
              <a:rPr lang="en-US" altLang="zh-CN" sz="2800">
                <a:solidFill>
                  <a:srgbClr val="FF0000"/>
                </a:solidFill>
              </a:rPr>
              <a:t>:≡ {(b,a) | (a,b)</a:t>
            </a:r>
            <a:r>
              <a:rPr lang="zh-CN" altLang="en-US" sz="2800">
                <a:solidFill>
                  <a:srgbClr val="FF0000"/>
                </a:solidFill>
              </a:rPr>
              <a:t>∈</a:t>
            </a:r>
            <a:r>
              <a:rPr lang="en-US" altLang="zh-CN" sz="2800">
                <a:solidFill>
                  <a:srgbClr val="FF0000"/>
                </a:solidFill>
              </a:rPr>
              <a:t>R}.</a:t>
            </a:r>
            <a:endParaRPr lang="en-US" altLang="zh-CN" sz="2800">
              <a:solidFill>
                <a:srgbClr val="FF0000"/>
              </a:solidFill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/>
              <a:t>      </a:t>
            </a:r>
            <a:r>
              <a:rPr lang="en-US" altLang="zh-CN" sz="2800">
                <a:solidFill>
                  <a:srgbClr val="0000FF"/>
                </a:solidFill>
              </a:rPr>
              <a:t>E.g., &lt;</a:t>
            </a:r>
            <a:r>
              <a:rPr lang="en-US" altLang="zh-CN" sz="2800" baseline="30000">
                <a:solidFill>
                  <a:srgbClr val="0000FF"/>
                </a:solidFill>
              </a:rPr>
              <a:t>−1 </a:t>
            </a:r>
            <a:r>
              <a:rPr lang="en-US" altLang="zh-CN" sz="2800">
                <a:solidFill>
                  <a:srgbClr val="0000FF"/>
                </a:solidFill>
              </a:rPr>
              <a:t>= {(b,a) | a&lt;b} = {(b,a) | b&gt;a} = &gt;.</a:t>
            </a:r>
            <a:endParaRPr lang="en-US" altLang="zh-CN" sz="2800">
              <a:solidFill>
                <a:srgbClr val="0000FF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800"/>
              <a:t>E.g., if R:People→Foods is defined by      </a:t>
            </a:r>
            <a:br>
              <a:rPr lang="en-US" altLang="zh-CN" sz="2800"/>
            </a:br>
            <a:r>
              <a:rPr lang="en-US" altLang="zh-CN" sz="2800"/>
              <a:t>  </a:t>
            </a:r>
            <a:r>
              <a:rPr lang="en-US" altLang="zh-CN" sz="2800">
                <a:solidFill>
                  <a:srgbClr val="FF0000"/>
                </a:solidFill>
              </a:rPr>
              <a:t>a R b </a:t>
            </a:r>
            <a:r>
              <a:rPr lang="en-US" altLang="zh-CN" sz="280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>
                <a:solidFill>
                  <a:srgbClr val="FF0000"/>
                </a:solidFill>
              </a:rPr>
              <a:t> a eats b</a:t>
            </a:r>
            <a:r>
              <a:rPr lang="en-US" altLang="zh-CN" sz="2800"/>
              <a:t>,  then:  </a:t>
            </a:r>
            <a:br>
              <a:rPr lang="en-US" altLang="zh-CN" sz="2800"/>
            </a:br>
            <a:r>
              <a:rPr lang="en-US" altLang="zh-CN" sz="2800"/>
              <a:t>  </a:t>
            </a:r>
            <a:r>
              <a:rPr lang="en-US" altLang="zh-CN" sz="2800">
                <a:solidFill>
                  <a:srgbClr val="FF0000"/>
                </a:solidFill>
              </a:rPr>
              <a:t>b R</a:t>
            </a:r>
            <a:r>
              <a:rPr lang="en-US" altLang="zh-CN" sz="2800" baseline="30000">
                <a:solidFill>
                  <a:srgbClr val="FF0000"/>
                </a:solidFill>
              </a:rPr>
              <a:t>−1 </a:t>
            </a:r>
            <a:r>
              <a:rPr lang="en-US" altLang="zh-CN" sz="2800">
                <a:solidFill>
                  <a:srgbClr val="FF0000"/>
                </a:solidFill>
              </a:rPr>
              <a:t>a </a:t>
            </a:r>
            <a:r>
              <a:rPr lang="en-US" altLang="zh-CN" sz="280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800">
                <a:solidFill>
                  <a:srgbClr val="FF0000"/>
                </a:solidFill>
              </a:rPr>
              <a:t>b is eaten by a</a:t>
            </a:r>
            <a:r>
              <a:rPr lang="en-US" altLang="zh-CN" sz="2800"/>
              <a:t>. (Passive voice.)</a:t>
            </a:r>
            <a:endParaRPr lang="en-US" altLang="zh-CN" sz="2800"/>
          </a:p>
        </p:txBody>
      </p:sp>
      <p:sp>
        <p:nvSpPr>
          <p:cNvPr id="4" name="文本框 3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9.1.1 Inverse Relations </a:t>
            </a:r>
            <a:r>
              <a:rPr lang="zh-CN" altLang="en-US" sz="3200"/>
              <a:t>（逆关系）</a:t>
            </a:r>
            <a:endParaRPr lang="zh-CN" altLang="en-US" sz="320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/>
              <a:t>本学期教学安排</a:t>
            </a:r>
            <a:r>
              <a:rPr lang="en-US" altLang="zh-CN" sz="3200" b="1"/>
              <a:t>-</a:t>
            </a:r>
            <a:r>
              <a:rPr lang="zh-CN" altLang="en-US" sz="3200" b="1"/>
              <a:t>提纲</a:t>
            </a:r>
            <a:endParaRPr lang="zh-CN" altLang="en-US" sz="3200" b="1"/>
          </a:p>
        </p:txBody>
      </p:sp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371723" y="963624"/>
            <a:ext cx="11543612" cy="493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>
                <a:solidFill>
                  <a:srgbClr val="00B0F0"/>
                </a:solidFill>
              </a:rPr>
              <a:t>9  Relations</a:t>
            </a:r>
            <a:endParaRPr lang="en-US" altLang="zh-CN">
              <a:solidFill>
                <a:srgbClr val="00B0F0"/>
              </a:solidFill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>
                <a:solidFill>
                  <a:srgbClr val="00B0F0"/>
                </a:solidFill>
              </a:rPr>
              <a:t>9 Semigroups and Groups </a:t>
            </a:r>
            <a:endParaRPr lang="en-US" altLang="zh-CN">
              <a:solidFill>
                <a:srgbClr val="00B0F0"/>
              </a:solidFill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>
                <a:solidFill>
                  <a:srgbClr val="00B0F0"/>
                </a:solidFill>
              </a:rPr>
              <a:t>11 Groups and Coding</a:t>
            </a:r>
            <a:endParaRPr lang="en-US" altLang="zh-CN">
              <a:solidFill>
                <a:srgbClr val="00B0F0"/>
              </a:solidFill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/>
              <a:t>8 Advanced Counting Techniques</a:t>
            </a:r>
            <a:endParaRPr lang="en-US" altLang="zh-CN"/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/>
              <a:t>10 Graphs</a:t>
            </a:r>
            <a:endParaRPr lang="en-US" altLang="zh-CN"/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/>
              <a:t>11 Trees</a:t>
            </a:r>
            <a:endParaRPr lang="en-US" altLang="zh-CN"/>
          </a:p>
        </p:txBody>
      </p:sp>
      <p:grpSp>
        <p:nvGrpSpPr>
          <p:cNvPr id="4" name="组合 3"/>
          <p:cNvGrpSpPr/>
          <p:nvPr/>
        </p:nvGrpSpPr>
        <p:grpSpPr>
          <a:xfrm>
            <a:off x="7745506" y="1187494"/>
            <a:ext cx="4169829" cy="4930751"/>
            <a:chOff x="7450180" y="1589103"/>
            <a:chExt cx="4299833" cy="4356182"/>
          </a:xfrm>
        </p:grpSpPr>
        <p:pic>
          <p:nvPicPr>
            <p:cNvPr id="5" name="Picture 2" descr="https://timgsa.baidu.com/timg?image&amp;quality=80&amp;size=b9999_10000&amp;sec=1533639087721&amp;di=fa8f290316e9870c9db6309adff647ef&amp;imgtype=0&amp;src=http%3A%2F%2Fimgsrc.baidu.com%2Fimgad%2Fpic%2Fitem%2F060828381f30e924ff79600d47086e061d95f729.jpg"/>
            <p:cNvPicPr>
              <a:picLocks noChangeAspect="1" noChangeArrowheads="1"/>
            </p:cNvPicPr>
            <p:nvPr/>
          </p:nvPicPr>
          <p:blipFill rotWithShape="1">
            <a:blip r:embed="rId2" cstate="print"/>
            <a:srcRect/>
            <a:stretch>
              <a:fillRect/>
            </a:stretch>
          </p:blipFill>
          <p:spPr bwMode="auto">
            <a:xfrm>
              <a:off x="7450180" y="1589103"/>
              <a:ext cx="4299833" cy="43561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文本框 5"/>
            <p:cNvSpPr txBox="1"/>
            <p:nvPr/>
          </p:nvSpPr>
          <p:spPr>
            <a:xfrm>
              <a:off x="10768613" y="2130641"/>
              <a:ext cx="6480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华文琥珀" panose="02010800040101010101" pitchFamily="2" charset="-122"/>
                  <a:ea typeface="华文琥珀" panose="02010800040101010101" pitchFamily="2" charset="-122"/>
                </a:rPr>
                <a:t>技术</a:t>
              </a:r>
              <a:endParaRPr lang="zh-CN" altLang="en-US" b="1" dirty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 rot="2692398">
              <a:off x="7689542" y="2238652"/>
              <a:ext cx="6480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华文琥珀" panose="02010800040101010101" pitchFamily="2" charset="-122"/>
                  <a:ea typeface="华文琥珀" panose="02010800040101010101" pitchFamily="2" charset="-122"/>
                </a:rPr>
                <a:t>平台</a:t>
              </a:r>
              <a:endParaRPr lang="zh-CN" altLang="en-US" b="1" dirty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282114" y="739754"/>
            <a:ext cx="11909886" cy="589437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800"/>
              <a:t>Recall that a fuction </a:t>
            </a:r>
            <a:r>
              <a:rPr lang="en-US" altLang="zh-CN" sz="2800" i="1">
                <a:solidFill>
                  <a:srgbClr val="FF0000"/>
                </a:solidFill>
              </a:rPr>
              <a:t>f</a:t>
            </a:r>
            <a:r>
              <a:rPr lang="en-US" altLang="zh-CN" sz="2800"/>
              <a:t>  from a set A to  a set B assigns exactly on element of B to each element of A. The graph of </a:t>
            </a:r>
            <a:r>
              <a:rPr lang="en-US" altLang="zh-CN" sz="2800" i="1">
                <a:solidFill>
                  <a:srgbClr val="FF0000"/>
                </a:solidFill>
              </a:rPr>
              <a:t>f</a:t>
            </a:r>
            <a:r>
              <a:rPr lang="en-US" altLang="zh-CN" sz="2800"/>
              <a:t>  is that set of ordered pairs (a, b) such that </a:t>
            </a:r>
            <a:r>
              <a:rPr lang="en-US" altLang="zh-CN" sz="2800">
                <a:solidFill>
                  <a:srgbClr val="FF0000"/>
                </a:solidFill>
              </a:rPr>
              <a:t>b=f(a)</a:t>
            </a:r>
            <a:r>
              <a:rPr lang="en-US" altLang="zh-CN" sz="2800"/>
              <a:t>. </a:t>
            </a:r>
            <a:endParaRPr lang="en-US" altLang="zh-CN" sz="280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>
                <a:solidFill>
                  <a:srgbClr val="FF0000"/>
                </a:solidFill>
              </a:rPr>
              <a:t>It satisfies the property: for each x</a:t>
            </a:r>
            <a:r>
              <a:rPr lang="zh-CN" altLang="en-US" sz="2400">
                <a:solidFill>
                  <a:srgbClr val="FF0000"/>
                </a:solidFill>
              </a:rPr>
              <a:t>∈</a:t>
            </a:r>
            <a:r>
              <a:rPr lang="en-US" altLang="zh-CN" sz="2400">
                <a:solidFill>
                  <a:srgbClr val="FF0000"/>
                </a:solidFill>
              </a:rPr>
              <a:t>A, there is exactly one pair (x, f(x)) in the relation.</a:t>
            </a:r>
            <a:endParaRPr lang="en-US" altLang="zh-CN" sz="2400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800"/>
              <a:t>Relations are a generalization of functions</a:t>
            </a:r>
            <a:endParaRPr lang="en-US" altLang="zh-CN" sz="280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/>
              <a:t>They allow unmapped elements from A</a:t>
            </a:r>
            <a:endParaRPr lang="en-US" altLang="zh-CN" sz="240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/>
              <a:t>They allow one-to-many mappings where an element from A maps to multiple elements from B</a:t>
            </a:r>
            <a:endParaRPr lang="en-US" altLang="zh-CN" sz="240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/>
              <a:t>They also allow many-to-one and many-to-many mappings</a:t>
            </a:r>
            <a:endParaRPr lang="en-US" altLang="zh-CN" sz="2400"/>
          </a:p>
        </p:txBody>
      </p:sp>
      <p:sp>
        <p:nvSpPr>
          <p:cNvPr id="4" name="文本框 3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9.1.2 Functions as Relations</a:t>
            </a:r>
            <a:r>
              <a:rPr lang="zh-CN" altLang="en-US" sz="3200"/>
              <a:t>（函数作为关系）</a:t>
            </a:r>
            <a:endParaRPr lang="zh-CN" altLang="en-US" sz="3200"/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282114" y="739754"/>
            <a:ext cx="11909886" cy="589437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800"/>
              <a:t>Definition 2</a:t>
            </a:r>
            <a:r>
              <a:rPr lang="zh-CN" altLang="en-US" sz="2800"/>
              <a:t>：</a:t>
            </a:r>
            <a:r>
              <a:rPr lang="en-US" altLang="zh-CN" sz="2800"/>
              <a:t>A relations R on a set A is a relation from A to A, that is, a subset of A</a:t>
            </a:r>
            <a:r>
              <a:rPr lang="en-US" altLang="zh-CN" sz="2800" baseline="30000"/>
              <a:t>2</a:t>
            </a:r>
            <a:r>
              <a:rPr lang="en-US" altLang="zh-CN" sz="2800"/>
              <a:t> = A × A.</a:t>
            </a:r>
            <a:endParaRPr lang="en-US" altLang="zh-CN" sz="2800"/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800"/>
              <a:t>Examples (on the set of integers</a:t>
            </a:r>
            <a:r>
              <a:rPr lang="zh-CN" altLang="en-US" sz="2800"/>
              <a:t>，</a:t>
            </a:r>
            <a:r>
              <a:rPr lang="en-US" altLang="zh-CN" sz="2800">
                <a:solidFill>
                  <a:srgbClr val="FF0000"/>
                </a:solidFill>
              </a:rPr>
              <a:t>x∈A and y ∈A</a:t>
            </a:r>
            <a:r>
              <a:rPr lang="en-US" altLang="zh-CN" sz="2800"/>
              <a:t>):</a:t>
            </a:r>
            <a:endParaRPr lang="en-US" altLang="zh-CN" sz="280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/>
              <a:t>x is equal to y</a:t>
            </a:r>
            <a:endParaRPr lang="en-US" altLang="zh-CN" sz="240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/>
              <a:t>x is greater than y</a:t>
            </a:r>
            <a:endParaRPr lang="en-US" altLang="zh-CN" sz="240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/>
              <a:t>x divides y</a:t>
            </a:r>
            <a:endParaRPr lang="en-US" altLang="zh-CN" sz="2400"/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800" i="1"/>
              <a:t>Note that in these cases both A and the relation R are infinite sets</a:t>
            </a:r>
            <a:endParaRPr lang="en-US" altLang="zh-CN" sz="2800" i="1"/>
          </a:p>
        </p:txBody>
      </p:sp>
      <p:sp>
        <p:nvSpPr>
          <p:cNvPr id="4" name="文本框 3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9.1.3 Relations on a Set</a:t>
            </a:r>
            <a:r>
              <a:rPr lang="zh-CN" altLang="en-US" sz="3200"/>
              <a:t>（集合的关系）</a:t>
            </a:r>
            <a:endParaRPr lang="en-US" altLang="zh-CN" sz="3200"/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282114" y="739754"/>
            <a:ext cx="11909886" cy="589437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800"/>
              <a:t>A (binary) relation from a set A to itself is called a relation on the set A.</a:t>
            </a:r>
            <a:endParaRPr lang="en-US" altLang="zh-CN" sz="2800"/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800"/>
              <a:t>E.g., the “&lt;” relation from earlier was defined as a relation on the set</a:t>
            </a:r>
            <a:r>
              <a:rPr lang="en-US" altLang="zh-CN" sz="2800" i="1"/>
              <a:t> N </a:t>
            </a:r>
            <a:r>
              <a:rPr lang="en-US" altLang="zh-CN" sz="2800"/>
              <a:t>of natural numbers.</a:t>
            </a:r>
            <a:endParaRPr lang="en-US" altLang="zh-CN" sz="2800"/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800"/>
              <a:t>The (binary) identity relation</a:t>
            </a:r>
            <a:r>
              <a:rPr lang="en-US" altLang="zh-CN" sz="2800" i="1"/>
              <a:t> I</a:t>
            </a:r>
            <a:r>
              <a:rPr lang="en-US" altLang="zh-CN" sz="2800" i="1" baseline="-25000"/>
              <a:t>A </a:t>
            </a:r>
            <a:r>
              <a:rPr lang="en-US" altLang="zh-CN" sz="2800"/>
              <a:t>on a set A is the set</a:t>
            </a:r>
            <a:r>
              <a:rPr lang="en-US" altLang="zh-CN" sz="2800">
                <a:solidFill>
                  <a:srgbClr val="FF0000"/>
                </a:solidFill>
              </a:rPr>
              <a:t> {(a,a)|a</a:t>
            </a:r>
            <a:r>
              <a:rPr lang="zh-CN" altLang="en-US" sz="2800">
                <a:solidFill>
                  <a:srgbClr val="FF0000"/>
                </a:solidFill>
              </a:rPr>
              <a:t>∈</a:t>
            </a:r>
            <a:r>
              <a:rPr lang="en-US" altLang="zh-CN" sz="2800">
                <a:solidFill>
                  <a:srgbClr val="FF0000"/>
                </a:solidFill>
              </a:rPr>
              <a:t>A}.</a:t>
            </a:r>
            <a:endParaRPr lang="en-US" altLang="zh-CN" sz="280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9.1.3 Relations on a Set</a:t>
            </a:r>
            <a:r>
              <a:rPr lang="zh-CN" altLang="en-US" sz="3200"/>
              <a:t>（集合的关系）</a:t>
            </a:r>
            <a:endParaRPr lang="zh-CN" altLang="en-US" sz="3200"/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0" y="918110"/>
            <a:ext cx="11994776" cy="538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/>
              <a:t>Example 4</a:t>
            </a:r>
            <a:r>
              <a:rPr lang="zh-CN" altLang="en-US" sz="2800"/>
              <a:t>：</a:t>
            </a:r>
            <a:r>
              <a:rPr lang="en-US" altLang="zh-CN" sz="2800"/>
              <a:t>Let A be the set {1,2,3,4}, Which ordered pairs are in the relation R={(a,b) | a divides b}?</a:t>
            </a:r>
            <a:endParaRPr lang="en-US" altLang="zh-CN" sz="280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/>
              <a:t>（学生思考一下）</a:t>
            </a:r>
            <a:endParaRPr lang="zh-CN" altLang="en-US" sz="24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sz="28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sz="28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/>
              <a:t>{(1,1),(2,2),(3,3),(4,4),(1,2),(1,3),(1,4),(2,4)}</a:t>
            </a:r>
            <a:endParaRPr lang="en-US" altLang="zh-CN" sz="2800"/>
          </a:p>
        </p:txBody>
      </p:sp>
      <p:sp>
        <p:nvSpPr>
          <p:cNvPr id="4" name="文本框 3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9.1.3 Relations on a Set</a:t>
            </a:r>
            <a:r>
              <a:rPr lang="zh-CN" altLang="en-US" sz="3200"/>
              <a:t>（集合的关系）</a:t>
            </a:r>
            <a:endParaRPr lang="en-US" altLang="zh-CN" sz="32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98612" y="739754"/>
            <a:ext cx="11994776" cy="5939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/>
              <a:t>Example 5</a:t>
            </a:r>
            <a:r>
              <a:rPr lang="zh-CN" altLang="en-US" sz="2800"/>
              <a:t>：</a:t>
            </a:r>
            <a:r>
              <a:rPr lang="en-US" altLang="zh-CN" sz="2800"/>
              <a:t>Consider these relations on the set of integers:</a:t>
            </a:r>
            <a:endParaRPr lang="en-US" altLang="zh-CN" sz="280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>
                <a:solidFill>
                  <a:srgbClr val="FF0000"/>
                </a:solidFill>
              </a:rPr>
              <a:t>R</a:t>
            </a:r>
            <a:r>
              <a:rPr lang="en-US" altLang="zh-CN" sz="2000">
                <a:solidFill>
                  <a:srgbClr val="FF0000"/>
                </a:solidFill>
              </a:rPr>
              <a:t>1</a:t>
            </a:r>
            <a:r>
              <a:rPr lang="en-US" altLang="zh-CN" sz="2400">
                <a:solidFill>
                  <a:srgbClr val="FF0000"/>
                </a:solidFill>
              </a:rPr>
              <a:t>={(a,b) | a≤b},</a:t>
            </a:r>
            <a:endParaRPr lang="en-US" altLang="zh-CN" sz="240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>
                <a:solidFill>
                  <a:srgbClr val="FF0000"/>
                </a:solidFill>
              </a:rPr>
              <a:t>R</a:t>
            </a:r>
            <a:r>
              <a:rPr lang="en-US" altLang="zh-CN" sz="2000">
                <a:solidFill>
                  <a:srgbClr val="FF0000"/>
                </a:solidFill>
              </a:rPr>
              <a:t>2</a:t>
            </a:r>
            <a:r>
              <a:rPr lang="en-US" altLang="zh-CN" sz="2400">
                <a:solidFill>
                  <a:srgbClr val="FF0000"/>
                </a:solidFill>
              </a:rPr>
              <a:t>={(a,b) | a&gt;b},</a:t>
            </a:r>
            <a:endParaRPr lang="en-US" altLang="zh-CN" sz="240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>
                <a:solidFill>
                  <a:srgbClr val="FF0000"/>
                </a:solidFill>
              </a:rPr>
              <a:t>R</a:t>
            </a:r>
            <a:r>
              <a:rPr lang="en-US" altLang="zh-CN" sz="2000">
                <a:solidFill>
                  <a:srgbClr val="FF0000"/>
                </a:solidFill>
              </a:rPr>
              <a:t>3</a:t>
            </a:r>
            <a:r>
              <a:rPr lang="en-US" altLang="zh-CN" sz="2400">
                <a:solidFill>
                  <a:srgbClr val="FF0000"/>
                </a:solidFill>
              </a:rPr>
              <a:t>={(a,b) | a=b or a=-b},</a:t>
            </a:r>
            <a:endParaRPr lang="en-US" altLang="zh-CN" sz="240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>
                <a:solidFill>
                  <a:srgbClr val="FF0000"/>
                </a:solidFill>
              </a:rPr>
              <a:t>R</a:t>
            </a:r>
            <a:r>
              <a:rPr lang="en-US" altLang="zh-CN" sz="2000">
                <a:solidFill>
                  <a:srgbClr val="FF0000"/>
                </a:solidFill>
              </a:rPr>
              <a:t>4</a:t>
            </a:r>
            <a:r>
              <a:rPr lang="en-US" altLang="zh-CN" sz="2400">
                <a:solidFill>
                  <a:srgbClr val="FF0000"/>
                </a:solidFill>
              </a:rPr>
              <a:t>={(a,b) | a=b},</a:t>
            </a:r>
            <a:endParaRPr lang="en-US" altLang="zh-CN" sz="240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>
                <a:solidFill>
                  <a:srgbClr val="FF0000"/>
                </a:solidFill>
              </a:rPr>
              <a:t>R</a:t>
            </a:r>
            <a:r>
              <a:rPr lang="en-US" altLang="zh-CN" sz="2000">
                <a:solidFill>
                  <a:srgbClr val="FF0000"/>
                </a:solidFill>
              </a:rPr>
              <a:t>5</a:t>
            </a:r>
            <a:r>
              <a:rPr lang="en-US" altLang="zh-CN" sz="2400">
                <a:solidFill>
                  <a:srgbClr val="FF0000"/>
                </a:solidFill>
              </a:rPr>
              <a:t>={(a,b) | a=b+1},</a:t>
            </a:r>
            <a:endParaRPr lang="en-US" altLang="zh-CN" sz="240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>
                <a:solidFill>
                  <a:srgbClr val="FF0000"/>
                </a:solidFill>
              </a:rPr>
              <a:t>R</a:t>
            </a:r>
            <a:r>
              <a:rPr lang="en-US" altLang="zh-CN" sz="2000">
                <a:solidFill>
                  <a:srgbClr val="FF0000"/>
                </a:solidFill>
              </a:rPr>
              <a:t>6</a:t>
            </a:r>
            <a:r>
              <a:rPr lang="en-US" altLang="zh-CN" sz="2400">
                <a:solidFill>
                  <a:srgbClr val="FF0000"/>
                </a:solidFill>
              </a:rPr>
              <a:t>={(a,b) | a+b ≤3},</a:t>
            </a:r>
            <a:endParaRPr lang="en-US" altLang="zh-CN" sz="24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/>
              <a:t>Which of these relations contain each of the pairs </a:t>
            </a:r>
            <a:r>
              <a:rPr lang="en-US" altLang="zh-CN" sz="2800">
                <a:solidFill>
                  <a:srgbClr val="FF0000"/>
                </a:solidFill>
              </a:rPr>
              <a:t>(1,1),(1,2),(2,1),(1,-1) and (2,2)?</a:t>
            </a:r>
            <a:endParaRPr lang="en-US" altLang="zh-CN" sz="280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9.1.3 Relations on a Set</a:t>
            </a:r>
            <a:r>
              <a:rPr lang="zh-CN" altLang="en-US" sz="3200"/>
              <a:t>（集合的关系）</a:t>
            </a:r>
            <a:endParaRPr lang="en-US" altLang="zh-CN" sz="3200"/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9.1.3 Relations on a Set</a:t>
            </a:r>
            <a:r>
              <a:rPr lang="zh-CN" altLang="en-US" sz="3200"/>
              <a:t>（集合的关系）</a:t>
            </a:r>
            <a:endParaRPr lang="en-US" altLang="zh-CN" sz="320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10046" y="739754"/>
            <a:ext cx="1073227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/>
              <a:t>Example 6</a:t>
            </a:r>
            <a:r>
              <a:rPr lang="zh-CN" altLang="en-US" sz="2800" dirty="0"/>
              <a:t>：</a:t>
            </a:r>
            <a:r>
              <a:rPr lang="en-US" altLang="zh-CN" sz="2800" dirty="0"/>
              <a:t>How many relations are there?</a:t>
            </a:r>
            <a:endParaRPr lang="en-US" altLang="zh-CN" sz="2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Relations on a set </a:t>
            </a:r>
            <a:r>
              <a:rPr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with </a:t>
            </a:r>
            <a:r>
              <a:rPr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elements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has </a:t>
            </a:r>
            <a:r>
              <a:rPr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elements. We know that the number of subsets of a set with </a:t>
            </a:r>
            <a:r>
              <a:rPr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elements is 2</a:t>
            </a:r>
            <a:r>
              <a:rPr lang="en-US" altLang="zh-CN" i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so the desired number is 2</a:t>
            </a:r>
            <a:r>
              <a:rPr lang="en-US" altLang="zh-CN" i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1400" baseline="9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number of functions from </a:t>
            </a:r>
            <a:r>
              <a:rPr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to </a:t>
            </a:r>
            <a:r>
              <a:rPr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is</a:t>
            </a:r>
            <a:endParaRPr lang="en-US" altLang="zh-CN" i="1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 this asymptotically the same?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i="1" baseline="30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(2</a:t>
            </a:r>
            <a:r>
              <a:rPr lang="en-US" altLang="zh-CN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  <a:r>
              <a:rPr lang="en-US" altLang="zh-CN" i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i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2</a:t>
            </a:r>
            <a:r>
              <a:rPr lang="en-US" altLang="zh-CN" i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  <a:r>
              <a:rPr lang="en-US" altLang="zh-CN" i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which grows slower than 2</a:t>
            </a:r>
            <a:r>
              <a:rPr lang="en-US" altLang="zh-CN" i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1400" baseline="9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9.1.4 Properties of Relations</a:t>
            </a:r>
            <a:r>
              <a:rPr lang="zh-CN" altLang="en-US" sz="3200"/>
              <a:t>（关系的性质）</a:t>
            </a:r>
            <a:endParaRPr lang="en-US" altLang="zh-CN" sz="320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10046" y="963624"/>
            <a:ext cx="11569227" cy="589437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800"/>
              <a:t>Reflexive    </a:t>
            </a:r>
            <a:r>
              <a:rPr lang="zh-CN" altLang="en-US" sz="2800"/>
              <a:t>自反</a:t>
            </a:r>
            <a:endParaRPr lang="zh-CN" altLang="en-US" sz="2800"/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800"/>
              <a:t>Symmetric</a:t>
            </a:r>
            <a:r>
              <a:rPr lang="zh-CN" altLang="en-US" sz="2800"/>
              <a:t>  对称</a:t>
            </a:r>
            <a:endParaRPr lang="zh-CN" altLang="en-US" sz="2800"/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800"/>
              <a:t>Transitive</a:t>
            </a:r>
            <a:r>
              <a:rPr lang="zh-CN" altLang="en-US" sz="2800"/>
              <a:t>   传递</a:t>
            </a:r>
            <a:endParaRPr lang="zh-CN" altLang="en-US" sz="2800"/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210046" y="829402"/>
            <a:ext cx="11909886" cy="120127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800"/>
              <a:t>Definition 3</a:t>
            </a:r>
            <a:r>
              <a:rPr lang="zh-CN" altLang="en-US" sz="2800"/>
              <a:t>：</a:t>
            </a:r>
            <a:r>
              <a:rPr lang="en-US" altLang="zh-CN" sz="2800"/>
              <a:t>A relation R on a set A is called reflexive if (a, a)∈R for every element a ∈A</a:t>
            </a:r>
            <a:r>
              <a:rPr lang="zh-CN" altLang="en-US" sz="2800"/>
              <a:t>。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9.1.4 Properties of Relations - </a:t>
            </a:r>
            <a:r>
              <a:rPr lang="en-US" altLang="zh-CN" sz="3200" b="1"/>
              <a:t>Reflexive</a:t>
            </a:r>
            <a:r>
              <a:rPr lang="zh-CN" altLang="en-US" sz="3200" b="1"/>
              <a:t>（自反）</a:t>
            </a:r>
            <a:endParaRPr lang="zh-CN" altLang="en-US" sz="3200" b="1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10046" y="2120320"/>
            <a:ext cx="11909886" cy="5284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800"/>
              <a:t>Example 7</a:t>
            </a:r>
            <a:r>
              <a:rPr lang="zh-CN" altLang="en-US" sz="2800"/>
              <a:t>：</a:t>
            </a:r>
            <a:r>
              <a:rPr lang="en-US" altLang="zh-CN" sz="2800"/>
              <a:t>Consider these relations on {1,2,3,4}</a:t>
            </a:r>
            <a:r>
              <a:rPr lang="zh-CN" altLang="en-US" sz="2800"/>
              <a:t>，</a:t>
            </a:r>
            <a:r>
              <a:rPr lang="en-US" altLang="zh-CN" sz="2800"/>
              <a:t>Which of these relations are reflexive?</a:t>
            </a:r>
            <a:endParaRPr lang="en-US" altLang="zh-CN" sz="2800"/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400"/>
              <a:t>R</a:t>
            </a:r>
            <a:r>
              <a:rPr lang="en-US" altLang="zh-CN" sz="2000"/>
              <a:t>1</a:t>
            </a:r>
            <a:r>
              <a:rPr lang="en-US" altLang="zh-CN" sz="2400"/>
              <a:t>={(1,1),(1,2),(2,1),(2,2),(3,4),(4,1),(4,4)},</a:t>
            </a:r>
            <a:endParaRPr lang="en-US" altLang="zh-CN" sz="2400"/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400"/>
              <a:t>R</a:t>
            </a:r>
            <a:r>
              <a:rPr lang="en-US" altLang="zh-CN" sz="2000"/>
              <a:t>2</a:t>
            </a:r>
            <a:r>
              <a:rPr lang="en-US" altLang="zh-CN" sz="2400"/>
              <a:t>={(1,1),(1,2),(2,1)},</a:t>
            </a:r>
            <a:endParaRPr lang="en-US" altLang="zh-CN" sz="2400"/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400"/>
              <a:t>R</a:t>
            </a:r>
            <a:r>
              <a:rPr lang="en-US" altLang="zh-CN" sz="2000"/>
              <a:t>3</a:t>
            </a:r>
            <a:r>
              <a:rPr lang="en-US" altLang="zh-CN" sz="2400"/>
              <a:t>={(1,1),(1,2),(1,4),(2,1),(2,2),(3,3),(4,1),(4,4)},</a:t>
            </a:r>
            <a:endParaRPr lang="en-US" altLang="zh-CN" sz="2400"/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400"/>
              <a:t>R</a:t>
            </a:r>
            <a:r>
              <a:rPr lang="en-US" altLang="zh-CN" sz="2000"/>
              <a:t>4</a:t>
            </a:r>
            <a:r>
              <a:rPr lang="en-US" altLang="zh-CN" sz="2400"/>
              <a:t>={(2,1),(3,1),(3,2),(4,1),(4,2),(4,3)},</a:t>
            </a:r>
            <a:endParaRPr lang="en-US" altLang="zh-CN" sz="2400"/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400"/>
              <a:t>R</a:t>
            </a:r>
            <a:r>
              <a:rPr lang="en-US" altLang="zh-CN" sz="2000"/>
              <a:t>5</a:t>
            </a:r>
            <a:r>
              <a:rPr lang="en-US" altLang="zh-CN" sz="2400"/>
              <a:t>={(1,1),(1,2),(1,3),(1,4),(2,2),(2,3),(2,4),(3,3),(3,4),(4,4)},</a:t>
            </a:r>
            <a:endParaRPr lang="en-US" altLang="zh-CN" sz="2400"/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400"/>
              <a:t>R</a:t>
            </a:r>
            <a:r>
              <a:rPr lang="en-US" altLang="zh-CN" sz="2000"/>
              <a:t>6</a:t>
            </a:r>
            <a:r>
              <a:rPr lang="en-US" altLang="zh-CN" sz="2400"/>
              <a:t>={(3,4)}</a:t>
            </a:r>
            <a:endParaRPr lang="en-US" altLang="zh-CN" sz="2400"/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9.1.4 Properties of Relations - </a:t>
            </a:r>
            <a:r>
              <a:rPr lang="en-US" altLang="zh-CN" sz="3200" b="1"/>
              <a:t>Reflexive</a:t>
            </a:r>
            <a:r>
              <a:rPr lang="zh-CN" altLang="en-US" sz="3200" b="1"/>
              <a:t>（自反）</a:t>
            </a:r>
            <a:endParaRPr lang="zh-CN" altLang="en-US" sz="3200" b="1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8612" y="900181"/>
            <a:ext cx="11994776" cy="538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/>
              <a:t>Example 8,9  Which of the relations from Example 5 are reflexive?</a:t>
            </a:r>
            <a:endParaRPr lang="en-US" altLang="zh-CN" sz="28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8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/>
              <a:t>Is the “divides” relation on the set of positive integers reflexive?</a:t>
            </a:r>
            <a:endParaRPr lang="en-US" altLang="zh-CN" sz="2800"/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210046" y="829402"/>
            <a:ext cx="11909886" cy="602859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800"/>
              <a:t>Definition 4</a:t>
            </a:r>
            <a:r>
              <a:rPr lang="zh-CN" altLang="en-US" sz="2800"/>
              <a:t>：</a:t>
            </a:r>
            <a:endParaRPr lang="zh-CN" altLang="en-US" sz="280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/>
              <a:t>A relation R on a set A is called </a:t>
            </a:r>
            <a:r>
              <a:rPr lang="en-US" altLang="zh-CN" sz="2400">
                <a:solidFill>
                  <a:srgbClr val="FF0000"/>
                </a:solidFill>
              </a:rPr>
              <a:t>symmetric</a:t>
            </a:r>
            <a:r>
              <a:rPr lang="en-US" altLang="zh-CN" sz="2400"/>
              <a:t> if (b, a) ∈ R whenever (a, b) ∈ R, for all a, b ∈ A.</a:t>
            </a:r>
            <a:endParaRPr lang="en-US" altLang="zh-CN" sz="240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/>
              <a:t>A relation R on a set A such that for all a, b ∈ A, if (a, b) ∈ R and (b, a) ∈ R, then a = b is called </a:t>
            </a:r>
            <a:r>
              <a:rPr lang="en-US" altLang="zh-CN" sz="2400">
                <a:solidFill>
                  <a:srgbClr val="FF0000"/>
                </a:solidFill>
              </a:rPr>
              <a:t>antisymmetric</a:t>
            </a:r>
            <a:r>
              <a:rPr lang="en-US" altLang="zh-CN" sz="2400"/>
              <a:t>.</a:t>
            </a:r>
            <a:endParaRPr lang="zh-CN" altLang="en-US" sz="2400"/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800" i="1"/>
              <a:t>Notes:</a:t>
            </a:r>
            <a:endParaRPr lang="en-US" altLang="zh-CN" sz="2800" i="1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/>
              <a:t>Examples: &lt; is antisymmetric, “likes” is not.</a:t>
            </a:r>
            <a:endParaRPr lang="en-US" altLang="zh-CN" sz="240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/>
              <a:t>Exercise: prove this definition of antisymmetric is equivalent to the statement that </a:t>
            </a:r>
            <a:r>
              <a:rPr lang="en-US" altLang="zh-CN" sz="2400" i="1">
                <a:solidFill>
                  <a:srgbClr val="FF0000"/>
                </a:solidFill>
                <a:sym typeface="Symbol" panose="05050102010706020507" pitchFamily="18" charset="2"/>
              </a:rPr>
              <a:t>RR</a:t>
            </a:r>
            <a:r>
              <a:rPr lang="en-US" altLang="zh-CN" sz="2400" i="1" baseline="30000">
                <a:solidFill>
                  <a:srgbClr val="FF0000"/>
                </a:solidFill>
                <a:sym typeface="Symbol" panose="05050102010706020507" pitchFamily="18" charset="2"/>
              </a:rPr>
              <a:t>−1</a:t>
            </a:r>
            <a:r>
              <a:rPr lang="en-US" altLang="zh-CN" sz="2400" i="1">
                <a:solidFill>
                  <a:srgbClr val="FF0000"/>
                </a:solidFill>
                <a:sym typeface="Symbol" panose="05050102010706020507" pitchFamily="18" charset="2"/>
              </a:rPr>
              <a:t>  I</a:t>
            </a:r>
            <a:r>
              <a:rPr lang="en-US" altLang="zh-CN" sz="2400" i="1" baseline="-2500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/>
              <a:t>. </a:t>
            </a:r>
            <a:endParaRPr lang="en-US" altLang="zh-CN" sz="2400"/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sz="2800"/>
          </a:p>
        </p:txBody>
      </p:sp>
      <p:sp>
        <p:nvSpPr>
          <p:cNvPr id="4" name="文本框 3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9.1.4 </a:t>
            </a:r>
            <a:r>
              <a:rPr lang="en-US" altLang="zh-CN" sz="3200" b="1"/>
              <a:t>Symmetry &amp; Antisymmetry</a:t>
            </a:r>
            <a:r>
              <a:rPr lang="zh-CN" altLang="en-US" sz="3200" b="1"/>
              <a:t>（对称与反对称）</a:t>
            </a:r>
            <a:endParaRPr lang="zh-CN" altLang="en-US" sz="3200" b="1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/>
              <a:t>离散数学回顾</a:t>
            </a:r>
            <a:endParaRPr lang="zh-CN" altLang="en-US" sz="3200" b="1"/>
          </a:p>
        </p:txBody>
      </p:sp>
      <p:pic>
        <p:nvPicPr>
          <p:cNvPr id="8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384" y="0"/>
            <a:ext cx="870857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" y="1745615"/>
            <a:ext cx="3272155" cy="460375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9.1.4 </a:t>
            </a:r>
            <a:r>
              <a:rPr lang="en-US" altLang="zh-CN" sz="3200" b="1"/>
              <a:t>Symmetry &amp; Antisymmetry</a:t>
            </a:r>
            <a:r>
              <a:rPr lang="zh-CN" altLang="en-US" sz="3200" b="1"/>
              <a:t>（对称与反对称）</a:t>
            </a:r>
            <a:endParaRPr lang="zh-CN" altLang="en-US" sz="3200" b="1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8612" y="900181"/>
            <a:ext cx="11994776" cy="538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/>
              <a:t>Example 10 11 12</a:t>
            </a:r>
            <a:r>
              <a:rPr lang="zh-CN" altLang="en-US" sz="2800"/>
              <a:t>：</a:t>
            </a:r>
            <a:endParaRPr lang="zh-CN" altLang="en-US" sz="280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/>
              <a:t>Relations in Example 7</a:t>
            </a:r>
            <a:endParaRPr lang="en-US" altLang="zh-CN" sz="240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/>
              <a:t>Relations in Example 5</a:t>
            </a:r>
            <a:endParaRPr lang="en-US" altLang="zh-CN" sz="240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/>
              <a:t>“divides” relation</a:t>
            </a:r>
            <a:endParaRPr lang="en-US" altLang="zh-CN" sz="24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8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80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/>
              <a:t>Symmetry &amp; Antisymmetry?</a:t>
            </a:r>
            <a:endParaRPr lang="en-US" altLang="zh-CN" sz="24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800"/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210046" y="829402"/>
            <a:ext cx="11909886" cy="602859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800"/>
              <a:t>Definition 5</a:t>
            </a:r>
            <a:r>
              <a:rPr lang="zh-CN" altLang="en-US" sz="2800"/>
              <a:t>：</a:t>
            </a:r>
            <a:r>
              <a:rPr lang="en-US" altLang="zh-CN" sz="2800"/>
              <a:t>A relation R is transitive if (for all a,b,c)</a:t>
            </a:r>
            <a:br>
              <a:rPr lang="en-US" altLang="zh-CN" sz="2800"/>
            </a:br>
            <a:r>
              <a:rPr lang="en-US" altLang="zh-CN" sz="2800"/>
              <a:t>	</a:t>
            </a:r>
            <a:r>
              <a:rPr lang="en-US" altLang="zh-CN" sz="2800">
                <a:solidFill>
                  <a:srgbClr val="FF0000"/>
                </a:solidFill>
              </a:rPr>
              <a:t>(</a:t>
            </a:r>
            <a:r>
              <a:rPr lang="en-US" altLang="zh-CN" sz="2800" i="1">
                <a:solidFill>
                  <a:srgbClr val="FF0000"/>
                </a:solidFill>
              </a:rPr>
              <a:t>a</a:t>
            </a:r>
            <a:r>
              <a:rPr lang="en-US" altLang="zh-CN" sz="2800">
                <a:solidFill>
                  <a:srgbClr val="FF0000"/>
                </a:solidFill>
              </a:rPr>
              <a:t>,</a:t>
            </a:r>
            <a:r>
              <a:rPr lang="en-US" altLang="zh-CN" sz="2800" i="1">
                <a:solidFill>
                  <a:srgbClr val="FF0000"/>
                </a:solidFill>
              </a:rPr>
              <a:t>b</a:t>
            </a:r>
            <a:r>
              <a:rPr lang="en-US" altLang="zh-CN" sz="2800">
                <a:solidFill>
                  <a:srgbClr val="FF0000"/>
                </a:solidFill>
              </a:rPr>
              <a:t>)</a:t>
            </a:r>
            <a:r>
              <a:rPr lang="en-US" altLang="zh-CN" sz="2800">
                <a:solidFill>
                  <a:srgbClr val="FF0000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800" i="1">
                <a:solidFill>
                  <a:srgbClr val="FF0000"/>
                </a:solidFill>
                <a:sym typeface="Symbol" panose="05050102010706020507" pitchFamily="18" charset="2"/>
              </a:rPr>
              <a:t>R</a:t>
            </a:r>
            <a:r>
              <a:rPr lang="en-US" altLang="zh-CN" sz="2800">
                <a:solidFill>
                  <a:srgbClr val="FF0000"/>
                </a:solidFill>
                <a:sym typeface="Symbol" panose="05050102010706020507" pitchFamily="18" charset="2"/>
              </a:rPr>
              <a:t>  (</a:t>
            </a:r>
            <a:r>
              <a:rPr lang="en-US" altLang="zh-CN" sz="2800" i="1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zh-CN" sz="2800">
                <a:solidFill>
                  <a:srgbClr val="FF0000"/>
                </a:solidFill>
                <a:sym typeface="Symbol" panose="05050102010706020507" pitchFamily="18" charset="2"/>
              </a:rPr>
              <a:t>,</a:t>
            </a:r>
            <a:r>
              <a:rPr lang="en-US" altLang="zh-CN" sz="2800" i="1">
                <a:solidFill>
                  <a:srgbClr val="FF0000"/>
                </a:solidFill>
                <a:sym typeface="Symbol" panose="05050102010706020507" pitchFamily="18" charset="2"/>
              </a:rPr>
              <a:t>c</a:t>
            </a:r>
            <a:r>
              <a:rPr lang="en-US" altLang="zh-CN" sz="2800">
                <a:solidFill>
                  <a:srgbClr val="FF0000"/>
                </a:solidFill>
                <a:sym typeface="Symbol" panose="05050102010706020507" pitchFamily="18" charset="2"/>
              </a:rPr>
              <a:t>)</a:t>
            </a:r>
            <a:r>
              <a:rPr lang="en-US" altLang="zh-CN" sz="2800" i="1">
                <a:solidFill>
                  <a:srgbClr val="FF0000"/>
                </a:solidFill>
                <a:sym typeface="Symbol" panose="05050102010706020507" pitchFamily="18" charset="2"/>
              </a:rPr>
              <a:t>R</a:t>
            </a:r>
            <a:r>
              <a:rPr lang="en-US" altLang="zh-CN" sz="280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→ (</a:t>
            </a:r>
            <a:r>
              <a:rPr lang="en-US" altLang="zh-CN" sz="2800" i="1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800" i="1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80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)</a:t>
            </a:r>
            <a:r>
              <a:rPr lang="en-US" altLang="zh-CN" sz="2800" i="1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80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sz="2800">
              <a:solidFill>
                <a:srgbClr val="FF000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800"/>
              <a:t>A relation is intransitive if it is not transitive.</a:t>
            </a:r>
            <a:endParaRPr lang="en-US" altLang="zh-CN" sz="280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/>
              <a:t>Some examples: </a:t>
            </a:r>
            <a:endParaRPr lang="en-US" altLang="zh-CN" sz="240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/>
              <a:t>“is an ancestor of” is transitive.</a:t>
            </a:r>
            <a:endParaRPr lang="en-US" altLang="zh-CN" sz="240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/>
              <a:t>“likes” between people is intransitive.</a:t>
            </a:r>
            <a:endParaRPr lang="en-US" altLang="zh-CN" sz="240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/>
              <a:t>“is located within 1 mile of” is… ? </a:t>
            </a:r>
            <a:endParaRPr lang="en-US" altLang="zh-CN" sz="2400"/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sz="2800"/>
          </a:p>
        </p:txBody>
      </p:sp>
      <p:sp>
        <p:nvSpPr>
          <p:cNvPr id="4" name="文本框 3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9.1.4 Properties of Relations - </a:t>
            </a:r>
            <a:r>
              <a:rPr lang="en-US" altLang="zh-CN" sz="3200" b="1"/>
              <a:t>Transitivity</a:t>
            </a:r>
            <a:r>
              <a:rPr lang="zh-CN" altLang="en-US" sz="3200" b="1"/>
              <a:t>（传递性）</a:t>
            </a:r>
            <a:endParaRPr lang="zh-CN" altLang="en-US" sz="3200" b="1"/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210046" y="829402"/>
            <a:ext cx="11909886" cy="602859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800"/>
              <a:t>Relations in Example 7</a:t>
            </a:r>
            <a:endParaRPr lang="en-US" altLang="zh-CN" sz="2800"/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800"/>
              <a:t>Relations in Example 5</a:t>
            </a:r>
            <a:endParaRPr lang="en-US" altLang="zh-CN" sz="2800"/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800"/>
              <a:t>“divides” relation</a:t>
            </a:r>
            <a:endParaRPr lang="en-US" altLang="zh-CN" sz="2800"/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sz="2800"/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sz="2800"/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800"/>
              <a:t>Transitivity?</a:t>
            </a:r>
            <a:endParaRPr lang="en-US" altLang="zh-CN" sz="2800"/>
          </a:p>
        </p:txBody>
      </p:sp>
      <p:sp>
        <p:nvSpPr>
          <p:cNvPr id="4" name="文本框 3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9.1.4 Properties of Relations - </a:t>
            </a:r>
            <a:r>
              <a:rPr lang="en-US" altLang="zh-CN" sz="3200" b="1"/>
              <a:t>Transitivity</a:t>
            </a:r>
            <a:r>
              <a:rPr lang="zh-CN" altLang="en-US" sz="3200" b="1"/>
              <a:t>（传递性）</a:t>
            </a:r>
            <a:endParaRPr lang="zh-CN" altLang="en-US" sz="3200" b="1"/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371723" y="1927249"/>
            <a:ext cx="11448554" cy="493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/>
              <a:t>= (equality)</a:t>
            </a:r>
            <a:endParaRPr lang="en-US" altLang="zh-CN"/>
          </a:p>
          <a:p>
            <a:pPr eaLnBrk="1" hangingPunct="1">
              <a:lnSpc>
                <a:spcPct val="150000"/>
              </a:lnSpc>
            </a:pPr>
            <a:r>
              <a:rPr lang="en-US" altLang="zh-CN" kern="0">
                <a:sym typeface="Symbol" panose="05050102010706020507" pitchFamily="18" charset="2"/>
              </a:rPr>
              <a:t></a:t>
            </a:r>
            <a:r>
              <a:rPr lang="en-US" altLang="zh-CN"/>
              <a:t> (inequality)</a:t>
            </a:r>
            <a:endParaRPr lang="en-US" altLang="zh-CN"/>
          </a:p>
          <a:p>
            <a:pPr eaLnBrk="1" hangingPunct="1">
              <a:lnSpc>
                <a:spcPct val="150000"/>
              </a:lnSpc>
            </a:pPr>
            <a:r>
              <a:rPr lang="en-US" altLang="zh-CN" kern="0">
                <a:sym typeface="Symbol" panose="05050102010706020507" pitchFamily="18" charset="2"/>
              </a:rPr>
              <a:t></a:t>
            </a:r>
            <a:r>
              <a:rPr lang="en-US" altLang="zh-CN"/>
              <a:t> (empty relation)</a:t>
            </a:r>
            <a:endParaRPr lang="en-US" altLang="zh-CN"/>
          </a:p>
          <a:p>
            <a:pPr eaLnBrk="1" hangingPunct="1">
              <a:lnSpc>
                <a:spcPct val="150000"/>
              </a:lnSpc>
            </a:pP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2175990" y="979558"/>
            <a:ext cx="71245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/>
              <a:t>Examples in Mathematics</a:t>
            </a:r>
            <a:endParaRPr lang="en-US" altLang="zh-CN" sz="4000" b="1"/>
          </a:p>
        </p:txBody>
      </p:sp>
      <p:sp>
        <p:nvSpPr>
          <p:cNvPr id="6" name="文本框 5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9.1.4 Properties of Relations</a:t>
            </a:r>
            <a:endParaRPr lang="zh-CN" altLang="en-US" sz="3200" b="1"/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9.1.4 Properties of Relations - </a:t>
            </a:r>
            <a:r>
              <a:rPr lang="zh-CN" altLang="en-US" sz="3200"/>
              <a:t>总结</a:t>
            </a:r>
            <a:endParaRPr lang="zh-CN" altLang="en-US" sz="320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10046" y="932240"/>
            <a:ext cx="11193060" cy="5495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kern="0" dirty="0"/>
              <a:t>A relation </a:t>
            </a:r>
            <a:r>
              <a:rPr lang="en-US" altLang="zh-CN" sz="2800" i="1" kern="0" dirty="0"/>
              <a:t>R</a:t>
            </a:r>
            <a:r>
              <a:rPr lang="en-US" altLang="zh-CN" sz="2800" kern="0" dirty="0"/>
              <a:t> on a set </a:t>
            </a:r>
            <a:r>
              <a:rPr lang="en-US" altLang="zh-CN" sz="2800" i="1" kern="0" dirty="0"/>
              <a:t>A</a:t>
            </a:r>
            <a:r>
              <a:rPr lang="en-US" altLang="zh-CN" sz="2800" kern="0" dirty="0"/>
              <a:t> is</a:t>
            </a:r>
            <a:endParaRPr lang="en-US" altLang="zh-CN" sz="2800" kern="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i="1" kern="0" dirty="0"/>
              <a:t>Reflexive</a:t>
            </a:r>
            <a:r>
              <a:rPr lang="zh-CN" altLang="en-US" sz="2800" i="1" kern="0" dirty="0"/>
              <a:t>（自反）</a:t>
            </a:r>
            <a:r>
              <a:rPr lang="en-US" altLang="zh-CN" sz="2800" kern="0" dirty="0"/>
              <a:t>, if</a:t>
            </a:r>
            <a:endParaRPr lang="en-US" altLang="zh-CN" sz="2800" kern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kern="0" dirty="0">
                <a:solidFill>
                  <a:srgbClr val="FF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400" i="1" kern="0" dirty="0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lang="en-US" altLang="zh-CN" sz="2400" kern="0" dirty="0">
                <a:solidFill>
                  <a:srgbClr val="FF0000"/>
                </a:solidFill>
                <a:sym typeface="Symbol" panose="05050102010706020507" pitchFamily="18" charset="2"/>
              </a:rPr>
              <a:t>  </a:t>
            </a:r>
            <a:r>
              <a:rPr lang="en-US" altLang="zh-CN" sz="2400" i="1" kern="0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kern="0" dirty="0">
                <a:solidFill>
                  <a:srgbClr val="FF0000"/>
                </a:solidFill>
                <a:sym typeface="Symbol" panose="05050102010706020507" pitchFamily="18" charset="2"/>
              </a:rPr>
              <a:t>, (</a:t>
            </a:r>
            <a:r>
              <a:rPr lang="en-US" altLang="zh-CN" sz="2400" i="1" kern="0" dirty="0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lang="en-US" altLang="zh-CN" sz="2400" kern="0" dirty="0">
                <a:solidFill>
                  <a:srgbClr val="FF0000"/>
                </a:solidFill>
                <a:sym typeface="Symbol" panose="05050102010706020507" pitchFamily="18" charset="2"/>
              </a:rPr>
              <a:t>, </a:t>
            </a:r>
            <a:r>
              <a:rPr lang="en-US" altLang="zh-CN" sz="2400" i="1" kern="0" dirty="0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lang="en-US" altLang="zh-CN" sz="2400" kern="0" dirty="0">
                <a:solidFill>
                  <a:srgbClr val="FF0000"/>
                </a:solidFill>
                <a:sym typeface="Symbol" panose="05050102010706020507" pitchFamily="18" charset="2"/>
              </a:rPr>
              <a:t>)  </a:t>
            </a:r>
            <a:r>
              <a:rPr lang="en-US" altLang="zh-CN" sz="2400" i="1" kern="0" dirty="0">
                <a:solidFill>
                  <a:srgbClr val="FF0000"/>
                </a:solidFill>
                <a:sym typeface="Symbol" panose="05050102010706020507" pitchFamily="18" charset="2"/>
              </a:rPr>
              <a:t>R</a:t>
            </a:r>
            <a:endParaRPr lang="en-US" altLang="zh-CN" sz="2400" i="1" kern="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i="1" kern="0" dirty="0">
                <a:sym typeface="Symbol" panose="05050102010706020507" pitchFamily="18" charset="2"/>
              </a:rPr>
              <a:t>Symmetric</a:t>
            </a:r>
            <a:r>
              <a:rPr lang="zh-CN" altLang="en-US" sz="2800" i="1" kern="0" dirty="0">
                <a:sym typeface="Symbol" panose="05050102010706020507" pitchFamily="18" charset="2"/>
              </a:rPr>
              <a:t>（对称）</a:t>
            </a:r>
            <a:r>
              <a:rPr lang="en-US" altLang="zh-CN" sz="2800" kern="0" dirty="0">
                <a:sym typeface="Symbol" panose="05050102010706020507" pitchFamily="18" charset="2"/>
              </a:rPr>
              <a:t>, if</a:t>
            </a:r>
            <a:endParaRPr lang="en-US" altLang="zh-CN" sz="2800" kern="0" dirty="0">
              <a:sym typeface="Symbol" panose="05050102010706020507" pitchFamily="18" charset="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kern="0" dirty="0">
                <a:solidFill>
                  <a:srgbClr val="FF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400" kern="0" dirty="0" err="1">
                <a:solidFill>
                  <a:srgbClr val="FF0000"/>
                </a:solidFill>
                <a:sym typeface="Symbol" panose="05050102010706020507" pitchFamily="18" charset="2"/>
              </a:rPr>
              <a:t>xy</a:t>
            </a:r>
            <a:r>
              <a:rPr lang="en-US" altLang="zh-CN" sz="2400" kern="0" dirty="0">
                <a:solidFill>
                  <a:srgbClr val="FF0000"/>
                </a:solidFill>
                <a:sym typeface="Symbol" panose="05050102010706020507" pitchFamily="18" charset="2"/>
              </a:rPr>
              <a:t>, (x, y)  R  (y, x)  R</a:t>
            </a:r>
            <a:endParaRPr lang="en-US" altLang="zh-CN" sz="2400" kern="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i="1" kern="0" dirty="0">
                <a:sym typeface="Symbol" panose="05050102010706020507" pitchFamily="18" charset="2"/>
              </a:rPr>
              <a:t>Antisymmetric</a:t>
            </a:r>
            <a:r>
              <a:rPr lang="zh-CN" altLang="en-US" sz="2800" i="1" kern="0" dirty="0">
                <a:sym typeface="Symbol" panose="05050102010706020507" pitchFamily="18" charset="2"/>
              </a:rPr>
              <a:t>（反对称）</a:t>
            </a:r>
            <a:r>
              <a:rPr lang="en-US" altLang="zh-CN" sz="2800" kern="0" dirty="0">
                <a:sym typeface="Symbol" panose="05050102010706020507" pitchFamily="18" charset="2"/>
              </a:rPr>
              <a:t>, if</a:t>
            </a:r>
            <a:endParaRPr lang="en-US" altLang="zh-CN" sz="2800" kern="0" dirty="0">
              <a:sym typeface="Symbol" panose="05050102010706020507" pitchFamily="18" charset="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kern="0" dirty="0">
                <a:solidFill>
                  <a:srgbClr val="FF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400" kern="0" dirty="0" err="1">
                <a:solidFill>
                  <a:srgbClr val="FF0000"/>
                </a:solidFill>
                <a:sym typeface="Symbol" panose="05050102010706020507" pitchFamily="18" charset="2"/>
              </a:rPr>
              <a:t>xy</a:t>
            </a:r>
            <a:r>
              <a:rPr lang="en-US" altLang="zh-CN" sz="2400" kern="0" dirty="0">
                <a:solidFill>
                  <a:srgbClr val="FF0000"/>
                </a:solidFill>
                <a:sym typeface="Symbol" panose="05050102010706020507" pitchFamily="18" charset="2"/>
              </a:rPr>
              <a:t>, (x, y)  R and (y, x)  R  x = y</a:t>
            </a:r>
            <a:endParaRPr lang="en-US" altLang="zh-CN" sz="2400" kern="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i="1" kern="0" dirty="0">
                <a:sym typeface="Symbol" panose="05050102010706020507" pitchFamily="18" charset="2"/>
              </a:rPr>
              <a:t>Transitive</a:t>
            </a:r>
            <a:r>
              <a:rPr lang="zh-CN" altLang="en-US" sz="2800" i="1" kern="0" dirty="0">
                <a:sym typeface="Symbol" panose="05050102010706020507" pitchFamily="18" charset="2"/>
              </a:rPr>
              <a:t>（传递）</a:t>
            </a:r>
            <a:r>
              <a:rPr lang="en-US" altLang="zh-CN" sz="2800" kern="0" dirty="0">
                <a:sym typeface="Symbol" panose="05050102010706020507" pitchFamily="18" charset="2"/>
              </a:rPr>
              <a:t>, if</a:t>
            </a:r>
            <a:endParaRPr lang="en-US" altLang="zh-CN" sz="2800" kern="0" dirty="0">
              <a:sym typeface="Symbol" panose="05050102010706020507" pitchFamily="18" charset="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kern="0" dirty="0">
                <a:solidFill>
                  <a:srgbClr val="FF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400" kern="0" dirty="0" err="1">
                <a:solidFill>
                  <a:srgbClr val="FF0000"/>
                </a:solidFill>
                <a:sym typeface="Symbol" panose="05050102010706020507" pitchFamily="18" charset="2"/>
              </a:rPr>
              <a:t>xyz</a:t>
            </a:r>
            <a:r>
              <a:rPr lang="en-US" altLang="zh-CN" sz="2400" kern="0" dirty="0">
                <a:solidFill>
                  <a:srgbClr val="FF0000"/>
                </a:solidFill>
                <a:sym typeface="Symbol" panose="05050102010706020507" pitchFamily="18" charset="2"/>
              </a:rPr>
              <a:t>, (x, y)R and (y, z)  R  (x, z)  R</a:t>
            </a:r>
            <a:endParaRPr lang="en-US" altLang="zh-CN" sz="2400" kern="0" dirty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9.1.4 Properties of Relations - </a:t>
            </a:r>
            <a:r>
              <a:rPr lang="zh-CN" altLang="en-US" sz="3200"/>
              <a:t>总结</a:t>
            </a:r>
            <a:endParaRPr lang="zh-CN" altLang="en-US" sz="320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10046" y="864108"/>
            <a:ext cx="10497312" cy="5129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kern="0" dirty="0"/>
              <a:t>Consider the “divides” relation on the set of nonnegative integers: </a:t>
            </a:r>
            <a:r>
              <a:rPr lang="en-US" altLang="zh-CN" sz="2800" i="1" kern="0" dirty="0" err="1"/>
              <a:t>x</a:t>
            </a:r>
            <a:r>
              <a:rPr lang="en-US" altLang="zh-CN" sz="2800" kern="0" dirty="0" err="1"/>
              <a:t>|</a:t>
            </a:r>
            <a:r>
              <a:rPr lang="en-US" altLang="zh-CN" sz="2800" i="1" kern="0" dirty="0" err="1"/>
              <a:t>y</a:t>
            </a:r>
            <a:r>
              <a:rPr lang="en-US" altLang="zh-CN" sz="2800" kern="0" dirty="0"/>
              <a:t> </a:t>
            </a:r>
            <a:r>
              <a:rPr lang="en-US" altLang="zh-CN" sz="2800" kern="0" dirty="0" err="1"/>
              <a:t>iff</a:t>
            </a:r>
            <a:r>
              <a:rPr lang="en-US" altLang="zh-CN" sz="2800" kern="0" dirty="0"/>
              <a:t> </a:t>
            </a:r>
            <a:r>
              <a:rPr lang="en-US" altLang="zh-CN" sz="2800" i="1" kern="0" dirty="0"/>
              <a:t>x</a:t>
            </a:r>
            <a:r>
              <a:rPr lang="en-US" altLang="zh-CN" sz="2800" kern="0" dirty="0"/>
              <a:t> divides </a:t>
            </a:r>
            <a:r>
              <a:rPr lang="en-US" altLang="zh-CN" sz="2800" i="1" kern="0" dirty="0"/>
              <a:t>y</a:t>
            </a:r>
            <a:r>
              <a:rPr lang="en-US" altLang="zh-CN" sz="2800" kern="0" dirty="0"/>
              <a:t>.</a:t>
            </a:r>
            <a:endParaRPr lang="en-US" altLang="zh-CN" sz="2800" kern="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kern="0" dirty="0"/>
              <a:t>Reflexive?</a:t>
            </a:r>
            <a:endParaRPr lang="en-US" altLang="zh-CN" sz="2800" kern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kern="0" dirty="0"/>
              <a:t>NO. 0 does not divide 0. (Would be reflexive on the set of positive integers)</a:t>
            </a:r>
            <a:endParaRPr lang="en-US" altLang="zh-CN" sz="2400" kern="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kern="0" dirty="0"/>
              <a:t>Symmetric?</a:t>
            </a:r>
            <a:endParaRPr lang="en-US" altLang="zh-CN" sz="2800" kern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kern="0" dirty="0"/>
              <a:t>NO. 2 divides 4, but not the other way around.</a:t>
            </a:r>
            <a:endParaRPr lang="en-US" altLang="zh-CN" sz="2400" kern="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kern="0" dirty="0"/>
              <a:t>Antisymmetric?  </a:t>
            </a:r>
            <a:endParaRPr lang="en-US" altLang="zh-CN" sz="2800" kern="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kern="0" dirty="0"/>
              <a:t>Transitive?</a:t>
            </a:r>
            <a:endParaRPr lang="en-US" altLang="zh-CN" sz="2800" kern="0" dirty="0"/>
          </a:p>
        </p:txBody>
      </p:sp>
      <p:sp>
        <p:nvSpPr>
          <p:cNvPr id="7" name="文本框 6"/>
          <p:cNvSpPr txBox="1"/>
          <p:nvPr/>
        </p:nvSpPr>
        <p:spPr>
          <a:xfrm>
            <a:off x="3951104" y="5185903"/>
            <a:ext cx="1024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YES</a:t>
            </a:r>
            <a:endParaRPr lang="zh-CN" altLang="en-US" sz="2800" dirty="0"/>
          </a:p>
        </p:txBody>
      </p:sp>
      <p:sp>
        <p:nvSpPr>
          <p:cNvPr id="8" name="文本框 7"/>
          <p:cNvSpPr txBox="1"/>
          <p:nvPr/>
        </p:nvSpPr>
        <p:spPr>
          <a:xfrm>
            <a:off x="3233928" y="5890619"/>
            <a:ext cx="1024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YES</a:t>
            </a:r>
            <a:endParaRPr lang="zh-CN" altLang="en-US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9.1.4 Counting the reflexive relations</a:t>
            </a:r>
            <a:endParaRPr lang="zh-CN" altLang="en-US" sz="3200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10046" y="932240"/>
            <a:ext cx="11605436" cy="5495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kern="0"/>
              <a:t>How many reflexive relations are there on a set A with n elements?</a:t>
            </a:r>
            <a:endParaRPr lang="en-US" altLang="zh-CN" sz="2800" ker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kern="0"/>
              <a:t>Consider the pairs B</a:t>
            </a:r>
            <a:r>
              <a:rPr lang="zh-CN" altLang="en-US" sz="2800" kern="0"/>
              <a:t>：</a:t>
            </a:r>
            <a:r>
              <a:rPr lang="en-US" altLang="zh-CN" sz="2800" kern="0"/>
              <a:t>{</a:t>
            </a:r>
            <a:r>
              <a:rPr lang="zh-CN" altLang="en-US" sz="2800" kern="0"/>
              <a:t>（</a:t>
            </a:r>
            <a:r>
              <a:rPr lang="en-US" altLang="zh-CN" sz="2800" kern="0"/>
              <a:t>x, x</a:t>
            </a:r>
            <a:r>
              <a:rPr lang="zh-CN" altLang="en-US" sz="2800" kern="0"/>
              <a:t>）</a:t>
            </a:r>
            <a:r>
              <a:rPr lang="en-US" altLang="zh-CN" sz="2800" kern="0"/>
              <a:t>with x ∈A}. There are n such pairs. For every configuration of ther pairs(x, y) with x≠y, one of the 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800" baseline="3000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800" kern="0"/>
              <a:t> subsets of B corresponds to a reflexive relation, and all others do not. So there is one reflexive relation for every 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800" baseline="3000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 , or  </a:t>
            </a:r>
            <a:r>
              <a:rPr lang="en-US" altLang="zh-CN" sz="2800">
                <a:sym typeface="Symbol" panose="05050102010706020507" pitchFamily="18" charset="2"/>
              </a:rPr>
              <a:t>2</a:t>
            </a:r>
            <a:r>
              <a:rPr lang="en-US" altLang="zh-CN" sz="2800" i="1" baseline="30000">
                <a:sym typeface="Symbol" panose="05050102010706020507" pitchFamily="18" charset="2"/>
              </a:rPr>
              <a:t>n</a:t>
            </a:r>
            <a:r>
              <a:rPr lang="en-US" altLang="zh-CN" sz="1600" baseline="90000">
                <a:sym typeface="Symbol" panose="05050102010706020507" pitchFamily="18" charset="2"/>
              </a:rPr>
              <a:t>2</a:t>
            </a:r>
            <a:r>
              <a:rPr lang="en-US" altLang="zh-CN" sz="2800">
                <a:sym typeface="Symbol" panose="05050102010706020507" pitchFamily="18" charset="2"/>
              </a:rPr>
              <a:t> / 2</a:t>
            </a:r>
            <a:r>
              <a:rPr lang="en-US" altLang="zh-CN" sz="2800" i="1" baseline="30000">
                <a:sym typeface="Symbol" panose="05050102010706020507" pitchFamily="18" charset="2"/>
              </a:rPr>
              <a:t>n</a:t>
            </a:r>
            <a:r>
              <a:rPr lang="en-US" altLang="zh-CN" sz="2800">
                <a:sym typeface="Symbol" panose="05050102010706020507" pitchFamily="18" charset="2"/>
              </a:rPr>
              <a:t> = 2</a:t>
            </a:r>
            <a:r>
              <a:rPr lang="en-US" altLang="zh-CN" sz="2800" i="1" baseline="30000">
                <a:sym typeface="Symbol" panose="05050102010706020507" pitchFamily="18" charset="2"/>
              </a:rPr>
              <a:t>n</a:t>
            </a:r>
            <a:r>
              <a:rPr lang="en-US" altLang="zh-CN" sz="1600" baseline="90000">
                <a:sym typeface="Symbol" panose="05050102010706020507" pitchFamily="18" charset="2"/>
              </a:rPr>
              <a:t>2</a:t>
            </a:r>
            <a:r>
              <a:rPr lang="en-US" altLang="zh-CN" sz="2800" i="1" baseline="30000">
                <a:sym typeface="Symbol" panose="05050102010706020507" pitchFamily="18" charset="2"/>
              </a:rPr>
              <a:t>-n</a:t>
            </a:r>
            <a:r>
              <a:rPr lang="en-US" altLang="zh-CN" sz="2800">
                <a:sym typeface="Symbol" panose="05050102010706020507" pitchFamily="18" charset="2"/>
              </a:rPr>
              <a:t> = 2</a:t>
            </a:r>
            <a:r>
              <a:rPr lang="en-US" altLang="zh-CN" sz="2800" i="1" baseline="30000">
                <a:sym typeface="Symbol" panose="05050102010706020507" pitchFamily="18" charset="2"/>
              </a:rPr>
              <a:t>n</a:t>
            </a:r>
            <a:r>
              <a:rPr lang="en-US" altLang="zh-CN" sz="2800" baseline="30000">
                <a:sym typeface="Symbol" panose="05050102010706020507" pitchFamily="18" charset="2"/>
              </a:rPr>
              <a:t>(</a:t>
            </a:r>
            <a:r>
              <a:rPr lang="en-US" altLang="zh-CN" sz="2800" i="1" baseline="30000">
                <a:sym typeface="Symbol" panose="05050102010706020507" pitchFamily="18" charset="2"/>
              </a:rPr>
              <a:t>n</a:t>
            </a:r>
            <a:r>
              <a:rPr lang="en-US" altLang="zh-CN" sz="2800" baseline="30000">
                <a:sym typeface="Symbol" panose="05050102010706020507" pitchFamily="18" charset="2"/>
              </a:rPr>
              <a:t>-1)</a:t>
            </a:r>
            <a:r>
              <a:rPr lang="en-US" altLang="zh-CN" sz="2800">
                <a:sym typeface="Symbol" panose="05050102010706020507" pitchFamily="18" charset="2"/>
              </a:rPr>
              <a:t> total reflexive relations</a:t>
            </a:r>
            <a:endParaRPr lang="en-US" altLang="zh-CN" sz="2800" kern="0"/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800" kern="0"/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800" kern="0" dirty="0"/>
          </a:p>
        </p:txBody>
      </p: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9.1.5 Combining Relations</a:t>
            </a:r>
            <a:r>
              <a:rPr lang="zh-CN" altLang="en-US" sz="3200"/>
              <a:t>（关系的组合）</a:t>
            </a:r>
            <a:endParaRPr lang="en-US" altLang="zh-CN" sz="320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10046" y="932240"/>
            <a:ext cx="11193060" cy="5495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kern="0"/>
              <a:t>Since relations are by definition sets, they can be combined in any way that sets can be combined, including </a:t>
            </a:r>
            <a:r>
              <a:rPr lang="en-US" altLang="zh-CN" sz="2800" kern="0">
                <a:solidFill>
                  <a:srgbClr val="FF0000"/>
                </a:solidFill>
              </a:rPr>
              <a:t>union(</a:t>
            </a:r>
            <a:r>
              <a:rPr lang="zh-CN" altLang="en-US" sz="2800" kern="0">
                <a:solidFill>
                  <a:srgbClr val="FF0000"/>
                </a:solidFill>
              </a:rPr>
              <a:t>并集）</a:t>
            </a:r>
            <a:r>
              <a:rPr lang="en-US" altLang="zh-CN" sz="2800" kern="0"/>
              <a:t>, </a:t>
            </a:r>
            <a:r>
              <a:rPr lang="en-US" altLang="zh-CN" sz="2800" kern="0">
                <a:solidFill>
                  <a:srgbClr val="FF0000"/>
                </a:solidFill>
              </a:rPr>
              <a:t>intersection</a:t>
            </a:r>
            <a:r>
              <a:rPr lang="zh-CN" altLang="en-US" sz="2800" kern="0">
                <a:solidFill>
                  <a:srgbClr val="FF0000"/>
                </a:solidFill>
              </a:rPr>
              <a:t>（交集）</a:t>
            </a:r>
            <a:r>
              <a:rPr lang="en-US" altLang="zh-CN" sz="2800" kern="0"/>
              <a:t>, and </a:t>
            </a:r>
            <a:r>
              <a:rPr lang="en-US" altLang="zh-CN" sz="2800" kern="0">
                <a:solidFill>
                  <a:srgbClr val="FF0000"/>
                </a:solidFill>
              </a:rPr>
              <a:t>set difference</a:t>
            </a:r>
            <a:r>
              <a:rPr lang="zh-CN" altLang="en-US" sz="2800" kern="0">
                <a:solidFill>
                  <a:srgbClr val="FF0000"/>
                </a:solidFill>
              </a:rPr>
              <a:t>（差集）</a:t>
            </a:r>
            <a:r>
              <a:rPr lang="en-US" altLang="zh-CN" sz="2800" kern="0"/>
              <a:t>.</a:t>
            </a:r>
            <a:endParaRPr lang="en-US" altLang="zh-CN" sz="2800" kern="0"/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800" kern="0"/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800" kern="0" dirty="0"/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8612" y="900181"/>
            <a:ext cx="11932023" cy="538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/>
              <a:t>Example 17</a:t>
            </a:r>
            <a:r>
              <a:rPr lang="zh-CN" altLang="en-US" sz="2800"/>
              <a:t>：</a:t>
            </a:r>
            <a:r>
              <a:rPr lang="en-US" altLang="zh-CN" sz="2800"/>
              <a:t>Let A={1,2,3} and B={1,2,3,4}. The relations R</a:t>
            </a:r>
            <a:r>
              <a:rPr lang="en-US" altLang="zh-CN" sz="2800" baseline="-25000"/>
              <a:t>1</a:t>
            </a:r>
            <a:r>
              <a:rPr lang="en-US" altLang="zh-CN" sz="2800"/>
              <a:t>={(1,1),(2,2),(3,3)}  and R</a:t>
            </a:r>
            <a:r>
              <a:rPr lang="en-US" altLang="zh-CN" sz="2800" baseline="-25000"/>
              <a:t>2</a:t>
            </a:r>
            <a:r>
              <a:rPr lang="en-US" altLang="zh-CN" sz="2800"/>
              <a:t>={(1,1),(1,2),(1,3),(1,4)} can be combined to obtain</a:t>
            </a:r>
            <a:endParaRPr lang="en-US" altLang="zh-CN" sz="280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/>
              <a:t>R</a:t>
            </a:r>
            <a:r>
              <a:rPr lang="en-US" altLang="zh-CN" sz="2400" baseline="-25000"/>
              <a:t>1</a:t>
            </a:r>
            <a:r>
              <a:rPr lang="en-US" altLang="zh-CN" sz="2400"/>
              <a:t>∩R</a:t>
            </a:r>
            <a:r>
              <a:rPr lang="en-US" altLang="zh-CN" sz="2400" baseline="-25000"/>
              <a:t>2 </a:t>
            </a:r>
            <a:r>
              <a:rPr lang="en-US" altLang="zh-CN" sz="2400"/>
              <a:t>={(1,1)}</a:t>
            </a:r>
            <a:endParaRPr lang="en-US" altLang="zh-CN" sz="240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/>
              <a:t>R</a:t>
            </a:r>
            <a:r>
              <a:rPr lang="en-US" altLang="zh-CN" sz="2400" baseline="-25000"/>
              <a:t>1</a:t>
            </a:r>
            <a:r>
              <a:rPr lang="en-US" altLang="zh-CN" sz="2400"/>
              <a:t>UR</a:t>
            </a:r>
            <a:r>
              <a:rPr lang="en-US" altLang="zh-CN" sz="2400" baseline="-25000"/>
              <a:t>2 </a:t>
            </a:r>
            <a:r>
              <a:rPr lang="en-US" altLang="zh-CN" sz="2400"/>
              <a:t>={(1,1),(1,2),(1,3),(1,4),(2,2),(3,3)}</a:t>
            </a:r>
            <a:endParaRPr lang="en-US" altLang="zh-CN" sz="240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/>
              <a:t>R</a:t>
            </a:r>
            <a:r>
              <a:rPr lang="en-US" altLang="zh-CN" sz="2400" baseline="-25000"/>
              <a:t>1</a:t>
            </a:r>
            <a:r>
              <a:rPr lang="en-US" altLang="zh-CN" sz="2400"/>
              <a:t>-R</a:t>
            </a:r>
            <a:r>
              <a:rPr lang="en-US" altLang="zh-CN" sz="2400" baseline="-25000"/>
              <a:t>2</a:t>
            </a:r>
            <a:r>
              <a:rPr lang="en-US" altLang="zh-CN" sz="2400"/>
              <a:t> ={(2,2),(3,3)}</a:t>
            </a:r>
            <a:endParaRPr lang="en-US" altLang="zh-CN" sz="240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/>
              <a:t>R</a:t>
            </a:r>
            <a:r>
              <a:rPr lang="en-US" altLang="zh-CN" sz="2400" baseline="-25000"/>
              <a:t>2</a:t>
            </a:r>
            <a:r>
              <a:rPr lang="en-US" altLang="zh-CN" sz="2400"/>
              <a:t>-R</a:t>
            </a:r>
            <a:r>
              <a:rPr lang="en-US" altLang="zh-CN" sz="2400" baseline="-25000"/>
              <a:t>1</a:t>
            </a:r>
            <a:r>
              <a:rPr lang="en-US" altLang="zh-CN" sz="2400"/>
              <a:t> ={(1,2),(1,3),(1,4)}</a:t>
            </a:r>
            <a:endParaRPr lang="en-US" altLang="zh-CN" sz="24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800"/>
          </a:p>
        </p:txBody>
      </p:sp>
      <p:sp>
        <p:nvSpPr>
          <p:cNvPr id="6" name="文本框 5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9.1.5 Combining Relations</a:t>
            </a:r>
            <a:endParaRPr lang="en-US" altLang="zh-CN" sz="3200"/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8612" y="900181"/>
            <a:ext cx="11932023" cy="538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/>
              <a:t>Example 18 19 </a:t>
            </a:r>
            <a:endParaRPr lang="en-US" altLang="zh-CN" sz="280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/>
              <a:t>R</a:t>
            </a:r>
            <a:r>
              <a:rPr lang="en-US" altLang="zh-CN" sz="2400" baseline="-25000"/>
              <a:t>1</a:t>
            </a:r>
            <a:r>
              <a:rPr lang="en-US" altLang="zh-CN" sz="2400"/>
              <a:t> consists of all ordered pair (a,b), where a is a student who has taken course b,</a:t>
            </a:r>
            <a:endParaRPr lang="en-US" altLang="zh-CN" sz="240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/>
              <a:t>R</a:t>
            </a:r>
            <a:r>
              <a:rPr lang="en-US" altLang="zh-CN" sz="2400" baseline="-25000"/>
              <a:t>2</a:t>
            </a:r>
            <a:r>
              <a:rPr lang="en-US" altLang="zh-CN" sz="2400"/>
              <a:t> consists of all ordered pair (a,b), where a is a student who requires course b to graduate.</a:t>
            </a:r>
            <a:endParaRPr lang="en-US" altLang="zh-CN" sz="240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/>
              <a:t>What are the relations R</a:t>
            </a:r>
            <a:r>
              <a:rPr lang="en-US" altLang="zh-CN" sz="2400" baseline="-25000"/>
              <a:t>1</a:t>
            </a:r>
            <a:r>
              <a:rPr lang="en-US" altLang="zh-CN" sz="2400"/>
              <a:t>UR</a:t>
            </a:r>
            <a:r>
              <a:rPr lang="en-US" altLang="zh-CN" sz="2400" baseline="-25000"/>
              <a:t>2</a:t>
            </a:r>
            <a:r>
              <a:rPr lang="en-US" altLang="zh-CN" sz="2400"/>
              <a:t> , R</a:t>
            </a:r>
            <a:r>
              <a:rPr lang="en-US" altLang="zh-CN" sz="2400" baseline="-25000"/>
              <a:t>1</a:t>
            </a:r>
            <a:r>
              <a:rPr lang="en-US" altLang="zh-CN" sz="2400"/>
              <a:t>∩R</a:t>
            </a:r>
            <a:r>
              <a:rPr lang="en-US" altLang="zh-CN" sz="2400" baseline="-25000"/>
              <a:t>2</a:t>
            </a:r>
            <a:r>
              <a:rPr lang="en-US" altLang="zh-CN" sz="2400"/>
              <a:t>, R</a:t>
            </a:r>
            <a:r>
              <a:rPr lang="en-US" altLang="zh-CN" sz="2400" baseline="-25000"/>
              <a:t>1</a:t>
            </a:r>
            <a:r>
              <a:rPr lang="en-US" altLang="zh-CN" sz="2400"/>
              <a:t>-R</a:t>
            </a:r>
            <a:r>
              <a:rPr lang="en-US" altLang="zh-CN" sz="2400" baseline="-25000"/>
              <a:t>2</a:t>
            </a:r>
            <a:r>
              <a:rPr lang="en-US" altLang="zh-CN" sz="2400"/>
              <a:t>, R</a:t>
            </a:r>
            <a:r>
              <a:rPr lang="en-US" altLang="zh-CN" sz="2400" baseline="-25000"/>
              <a:t>2</a:t>
            </a:r>
            <a:r>
              <a:rPr lang="en-US" altLang="zh-CN" sz="2400"/>
              <a:t>-R</a:t>
            </a:r>
            <a:r>
              <a:rPr lang="en-US" altLang="zh-CN" sz="2400" baseline="-25000"/>
              <a:t>1</a:t>
            </a:r>
            <a:r>
              <a:rPr lang="en-US" altLang="zh-CN" sz="2400"/>
              <a:t>,</a:t>
            </a:r>
            <a:endParaRPr lang="en-US" altLang="zh-CN" sz="24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8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/>
              <a:t>19:    R</a:t>
            </a:r>
            <a:r>
              <a:rPr lang="en-US" altLang="zh-CN" sz="2800" baseline="-25000"/>
              <a:t>1</a:t>
            </a:r>
            <a:r>
              <a:rPr lang="en-US" altLang="zh-CN" sz="2800"/>
              <a:t>“less than”      R</a:t>
            </a:r>
            <a:r>
              <a:rPr lang="en-US" altLang="zh-CN" sz="2800" baseline="-25000"/>
              <a:t>2</a:t>
            </a:r>
            <a:r>
              <a:rPr lang="en-US" altLang="zh-CN" sz="2800"/>
              <a:t>“greater than”</a:t>
            </a:r>
            <a:endParaRPr lang="en-US" altLang="zh-CN" sz="28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800"/>
          </a:p>
        </p:txBody>
      </p:sp>
      <p:sp>
        <p:nvSpPr>
          <p:cNvPr id="6" name="文本框 5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9.1.5 Combining Relations</a:t>
            </a:r>
            <a:endParaRPr lang="en-US" altLang="zh-CN" sz="320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8274637" y="4094763"/>
          <a:ext cx="12954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" r:id="rId2" imgW="546100" imgH="177800" progId="Equation.3">
                  <p:embed/>
                </p:oleObj>
              </mc:Choice>
              <mc:Fallback>
                <p:oleObj name="" r:id="rId2" imgW="546100" imgH="177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4637" y="4094763"/>
                        <a:ext cx="12954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371722" y="963624"/>
            <a:ext cx="11820277" cy="493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/>
              <a:t>9.1 Relations and Their Properties     </a:t>
            </a:r>
            <a:r>
              <a:rPr lang="zh-CN" altLang="en-US"/>
              <a:t>关系及关系性质</a:t>
            </a:r>
            <a:endParaRPr lang="zh-CN" altLang="en-US"/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/>
              <a:t>9.2 n-ary Relations and Their Applications    n</a:t>
            </a:r>
            <a:r>
              <a:rPr lang="zh-CN" altLang="en-US"/>
              <a:t>元关系及应用</a:t>
            </a:r>
            <a:endParaRPr lang="zh-CN" altLang="en-US"/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/>
              <a:t>9.3 Representing Relations  </a:t>
            </a:r>
            <a:r>
              <a:rPr lang="zh-CN" altLang="en-US"/>
              <a:t>关系的表示</a:t>
            </a:r>
            <a:endParaRPr lang="zh-CN" altLang="en-US"/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/>
              <a:t>9.4 Closures of Relations     </a:t>
            </a:r>
            <a:r>
              <a:rPr lang="zh-CN" altLang="en-US"/>
              <a:t>关系闭包</a:t>
            </a:r>
            <a:endParaRPr lang="zh-CN" altLang="en-US"/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/>
              <a:t>9.5 Equivalence Relations     </a:t>
            </a:r>
            <a:r>
              <a:rPr lang="zh-CN" altLang="en-US"/>
              <a:t>等价关系</a:t>
            </a:r>
            <a:endParaRPr lang="zh-CN" altLang="en-US"/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/>
              <a:t>9.6 Partial Orderings            </a:t>
            </a:r>
            <a:r>
              <a:rPr lang="zh-CN" altLang="en-US"/>
              <a:t>偏序关系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Relation</a:t>
            </a:r>
            <a:r>
              <a:rPr lang="zh-CN" altLang="en-US" sz="3200"/>
              <a:t>（关系）</a:t>
            </a:r>
            <a:endParaRPr lang="zh-CN" altLang="en-US" sz="3200"/>
          </a:p>
        </p:txBody>
      </p:sp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9.1.5 Combining Relations – Composition</a:t>
            </a:r>
            <a:r>
              <a:rPr lang="zh-CN" altLang="en-US" sz="3200"/>
              <a:t>（合成）</a:t>
            </a:r>
            <a:endParaRPr lang="en-US" altLang="zh-CN" sz="320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10046" y="739754"/>
            <a:ext cx="11659225" cy="5495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kern="0"/>
              <a:t>The </a:t>
            </a:r>
            <a:r>
              <a:rPr lang="en-US" altLang="zh-CN" sz="2800" kern="0">
                <a:solidFill>
                  <a:srgbClr val="FF0000"/>
                </a:solidFill>
              </a:rPr>
              <a:t>composition</a:t>
            </a:r>
            <a:r>
              <a:rPr lang="zh-CN" altLang="en-US" sz="2800" kern="0">
                <a:solidFill>
                  <a:srgbClr val="FF0000"/>
                </a:solidFill>
              </a:rPr>
              <a:t>（合成）</a:t>
            </a:r>
            <a:r>
              <a:rPr lang="en-US" altLang="zh-CN" sz="2800" kern="0">
                <a:solidFill>
                  <a:srgbClr val="FF0000"/>
                </a:solidFill>
              </a:rPr>
              <a:t> </a:t>
            </a:r>
            <a:r>
              <a:rPr lang="en-US" altLang="zh-CN" sz="2800" kern="0"/>
              <a:t>of two relations R: A→B and S: B→C, denoted S∘R, is the relation from A to C containing all pairs (x, z) such that there is one y</a:t>
            </a:r>
            <a:r>
              <a:rPr lang="en-US" altLang="zh-CN" sz="2800">
                <a:sym typeface="Symbol" panose="05050102010706020507" pitchFamily="18" charset="2"/>
              </a:rPr>
              <a:t> </a:t>
            </a:r>
            <a:r>
              <a:rPr lang="en-US" altLang="zh-CN" sz="2800" kern="0"/>
              <a:t>B with (x, y) </a:t>
            </a:r>
            <a:r>
              <a:rPr lang="en-US" altLang="zh-CN" sz="2800">
                <a:sym typeface="Symbol" panose="05050102010706020507" pitchFamily="18" charset="2"/>
              </a:rPr>
              <a:t> </a:t>
            </a:r>
            <a:r>
              <a:rPr lang="en-US" altLang="zh-CN" sz="2800" kern="0"/>
              <a:t>R and (y, z) </a:t>
            </a:r>
            <a:r>
              <a:rPr lang="en-US" altLang="zh-CN" sz="2800">
                <a:sym typeface="Symbol" panose="05050102010706020507" pitchFamily="18" charset="2"/>
              </a:rPr>
              <a:t> </a:t>
            </a:r>
            <a:r>
              <a:rPr lang="en-US" altLang="zh-CN" sz="2800" kern="0"/>
              <a:t>S.</a:t>
            </a:r>
            <a:endParaRPr lang="en-US" altLang="zh-CN" sz="2800" ker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kern="0"/>
              <a:t>Definition:  Suppose</a:t>
            </a:r>
            <a:endParaRPr lang="en-US" altLang="zh-CN" sz="2800" ker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kern="0"/>
              <a:t>R</a:t>
            </a:r>
            <a:r>
              <a:rPr lang="en-US" altLang="zh-CN" sz="2400" kern="0" baseline="-25000"/>
              <a:t>1</a:t>
            </a:r>
            <a:r>
              <a:rPr lang="en-US" altLang="zh-CN" sz="2400" kern="0"/>
              <a:t> is a relation from a set A to a set B.</a:t>
            </a:r>
            <a:endParaRPr lang="en-US" altLang="zh-CN" sz="2400" ker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kern="0"/>
              <a:t>R</a:t>
            </a:r>
            <a:r>
              <a:rPr lang="en-US" altLang="zh-CN" sz="2400" kern="0" baseline="-25000"/>
              <a:t>2</a:t>
            </a:r>
            <a:r>
              <a:rPr lang="en-US" altLang="zh-CN" sz="2400" kern="0"/>
              <a:t> is a relation from B to a set C.</a:t>
            </a:r>
            <a:endParaRPr lang="en-US" altLang="zh-CN" sz="2400" ker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kern="0"/>
              <a:t>    Then the composition (or composite) of R</a:t>
            </a:r>
            <a:r>
              <a:rPr lang="en-US" altLang="zh-CN" sz="2800" kern="0" baseline="-25000"/>
              <a:t>2</a:t>
            </a:r>
            <a:r>
              <a:rPr lang="en-US" altLang="zh-CN" sz="2800" kern="0"/>
              <a:t>  with R</a:t>
            </a:r>
            <a:r>
              <a:rPr lang="en-US" altLang="zh-CN" sz="2800" kern="0" baseline="-25000"/>
              <a:t>1</a:t>
            </a:r>
            <a:r>
              <a:rPr lang="en-US" altLang="zh-CN" sz="2800" kern="0"/>
              <a:t>, is a relation from A to C where</a:t>
            </a:r>
            <a:endParaRPr lang="en-US" altLang="zh-CN" sz="2800" ker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kern="0"/>
              <a:t>if (x,y) is a member of R</a:t>
            </a:r>
            <a:r>
              <a:rPr lang="en-US" altLang="zh-CN" sz="2400" kern="0" baseline="-25000"/>
              <a:t>1</a:t>
            </a:r>
            <a:r>
              <a:rPr lang="en-US" altLang="zh-CN" sz="2400" kern="0"/>
              <a:t>  and (y,z)  is a member of R</a:t>
            </a:r>
            <a:r>
              <a:rPr lang="en-US" altLang="zh-CN" sz="2400" kern="0" baseline="-25000"/>
              <a:t>2</a:t>
            </a:r>
            <a:r>
              <a:rPr lang="en-US" altLang="zh-CN" sz="2400" kern="0"/>
              <a:t>, then (x,z) is a member of R</a:t>
            </a:r>
            <a:r>
              <a:rPr lang="en-US" altLang="zh-CN" sz="2400" kern="0" baseline="-25000"/>
              <a:t>2</a:t>
            </a:r>
            <a:r>
              <a:rPr lang="en-US" altLang="zh-CN" sz="2400" kern="0"/>
              <a:t>∘ R</a:t>
            </a:r>
            <a:r>
              <a:rPr lang="en-US" altLang="zh-CN" sz="2400" kern="0" baseline="-25000"/>
              <a:t>1</a:t>
            </a:r>
            <a:r>
              <a:rPr lang="en-US" altLang="zh-CN" sz="2400" kern="0"/>
              <a:t>.</a:t>
            </a:r>
            <a:endParaRPr lang="en-US" altLang="zh-CN" sz="2400" kern="0"/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800" kern="0"/>
          </a:p>
        </p:txBody>
      </p:sp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9.1.5 Representing the Composition of a Relation</a:t>
            </a:r>
            <a:endParaRPr lang="en-US" altLang="zh-CN" sz="3200"/>
          </a:p>
        </p:txBody>
      </p:sp>
      <p:sp>
        <p:nvSpPr>
          <p:cNvPr id="6" name="Oval 3"/>
          <p:cNvSpPr/>
          <p:nvPr/>
        </p:nvSpPr>
        <p:spPr>
          <a:xfrm>
            <a:off x="3449491" y="227447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Oval 5"/>
          <p:cNvSpPr/>
          <p:nvPr/>
        </p:nvSpPr>
        <p:spPr>
          <a:xfrm>
            <a:off x="3449491" y="318887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Oval 6"/>
          <p:cNvSpPr/>
          <p:nvPr/>
        </p:nvSpPr>
        <p:spPr>
          <a:xfrm>
            <a:off x="3449491" y="425567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2611291" y="2198273"/>
            <a:ext cx="381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/>
              <a:t>a</a:t>
            </a:r>
            <a:endParaRPr lang="en-US" altLang="zh-CN" sz="2800" i="1"/>
          </a:p>
        </p:txBody>
      </p:sp>
      <p:sp>
        <p:nvSpPr>
          <p:cNvPr id="10" name="Oval 9"/>
          <p:cNvSpPr/>
          <p:nvPr/>
        </p:nvSpPr>
        <p:spPr>
          <a:xfrm>
            <a:off x="5735491" y="212207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811691" y="296027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811691" y="395087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887891" y="478907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945291" y="174107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945291" y="257927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945291" y="341747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45291" y="478907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687491" y="3112673"/>
            <a:ext cx="381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/>
              <a:t>b</a:t>
            </a:r>
            <a:endParaRPr lang="en-US" altLang="zh-CN" sz="2800" i="1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2763691" y="4179473"/>
            <a:ext cx="381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/>
              <a:t>c</a:t>
            </a:r>
            <a:endParaRPr lang="en-US" altLang="zh-CN" sz="2800" i="1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8707291" y="1741073"/>
            <a:ext cx="381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/>
              <a:t>w</a:t>
            </a:r>
            <a:endParaRPr lang="en-US" altLang="zh-CN" sz="2800" i="1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8783491" y="2579273"/>
            <a:ext cx="381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/>
              <a:t>x</a:t>
            </a:r>
            <a:endParaRPr lang="en-US" altLang="zh-CN" sz="2800" i="1"/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8783491" y="3341273"/>
            <a:ext cx="381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/>
              <a:t>y</a:t>
            </a:r>
            <a:endParaRPr lang="en-US" altLang="zh-CN" sz="2800" i="1"/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8783491" y="4712873"/>
            <a:ext cx="381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/>
              <a:t>z</a:t>
            </a:r>
            <a:endParaRPr lang="en-US" altLang="zh-CN" sz="2800" i="1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287691" y="1664873"/>
            <a:ext cx="762000" cy="5238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/>
              <a:t>R</a:t>
            </a:r>
            <a:r>
              <a:rPr lang="en-US" altLang="zh-CN" sz="2800" baseline="-25000">
                <a:latin typeface="Cambria Math" panose="02040503050406030204" pitchFamily="18" charset="0"/>
              </a:rPr>
              <a:t>1</a:t>
            </a:r>
            <a:endParaRPr lang="en-US" altLang="zh-CN" sz="2800" baseline="-25000">
              <a:latin typeface="Cambria Math" panose="02040503050406030204" pitchFamily="18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6726091" y="1664873"/>
            <a:ext cx="762000" cy="523875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/>
              <a:t>R</a:t>
            </a:r>
            <a:r>
              <a:rPr lang="en-US" altLang="zh-CN" sz="2800" baseline="-25000">
                <a:latin typeface="Cambria Math" panose="02040503050406030204" pitchFamily="18" charset="0"/>
              </a:rPr>
              <a:t>2</a:t>
            </a:r>
            <a:endParaRPr lang="en-US" altLang="zh-CN" sz="2800" baseline="-25000">
              <a:latin typeface="Cambria Math" panose="02040503050406030204" pitchFamily="18" charset="0"/>
            </a:endParaRPr>
          </a:p>
        </p:txBody>
      </p:sp>
      <p:cxnSp>
        <p:nvCxnSpPr>
          <p:cNvPr id="26" name="Straight Arrow Connector 26"/>
          <p:cNvCxnSpPr/>
          <p:nvPr/>
        </p:nvCxnSpPr>
        <p:spPr>
          <a:xfrm flipV="1">
            <a:off x="3982891" y="2503073"/>
            <a:ext cx="1676400" cy="914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8"/>
          <p:cNvCxnSpPr/>
          <p:nvPr/>
        </p:nvCxnSpPr>
        <p:spPr>
          <a:xfrm rot="16200000" flipH="1">
            <a:off x="3868591" y="2769773"/>
            <a:ext cx="2057400" cy="1981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30"/>
          <p:cNvCxnSpPr/>
          <p:nvPr/>
        </p:nvCxnSpPr>
        <p:spPr>
          <a:xfrm flipV="1">
            <a:off x="6345091" y="2122073"/>
            <a:ext cx="1371600" cy="990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32"/>
          <p:cNvCxnSpPr/>
          <p:nvPr/>
        </p:nvCxnSpPr>
        <p:spPr>
          <a:xfrm>
            <a:off x="6268891" y="2350673"/>
            <a:ext cx="16002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34"/>
          <p:cNvCxnSpPr/>
          <p:nvPr/>
        </p:nvCxnSpPr>
        <p:spPr>
          <a:xfrm rot="16200000" flipH="1">
            <a:off x="5964091" y="2884073"/>
            <a:ext cx="2209800" cy="1600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7"/>
          <p:cNvSpPr txBox="1">
            <a:spLocks noChangeArrowheads="1"/>
          </p:cNvSpPr>
          <p:nvPr/>
        </p:nvSpPr>
        <p:spPr bwMode="auto">
          <a:xfrm>
            <a:off x="3220891" y="5703473"/>
            <a:ext cx="4724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 </a:t>
            </a:r>
            <a:r>
              <a:rPr lang="en-US" altLang="zh-CN" i="1"/>
              <a:t>R</a:t>
            </a:r>
            <a:r>
              <a:rPr lang="en-US" altLang="zh-CN" baseline="-25000">
                <a:latin typeface="Cambria Math" panose="02040503050406030204" pitchFamily="18" charset="0"/>
              </a:rPr>
              <a:t>2</a:t>
            </a:r>
            <a:r>
              <a:rPr lang="en-US" altLang="zh-CN" b="1">
                <a:latin typeface="Cambria Math" panose="02040503050406030204" pitchFamily="18" charset="0"/>
              </a:rPr>
              <a:t>∘</a:t>
            </a:r>
            <a:r>
              <a:rPr lang="en-US" altLang="zh-CN"/>
              <a:t> </a:t>
            </a:r>
            <a:r>
              <a:rPr lang="en-US" altLang="zh-CN" i="1"/>
              <a:t>R</a:t>
            </a:r>
            <a:r>
              <a:rPr lang="en-US" altLang="zh-CN" baseline="-25000">
                <a:latin typeface="Cambria Math" panose="02040503050406030204" pitchFamily="18" charset="0"/>
              </a:rPr>
              <a:t>1</a:t>
            </a:r>
            <a:r>
              <a:rPr lang="en-US" altLang="zh-CN" b="1" baseline="-25000"/>
              <a:t>  </a:t>
            </a:r>
            <a:r>
              <a:rPr lang="en-US" altLang="zh-CN" b="1"/>
              <a:t>= </a:t>
            </a:r>
            <a:r>
              <a:rPr lang="en-US" altLang="zh-CN"/>
              <a:t>{(</a:t>
            </a:r>
            <a:r>
              <a:rPr lang="en-US" altLang="zh-CN" i="1"/>
              <a:t>b</a:t>
            </a:r>
            <a:r>
              <a:rPr lang="en-US" altLang="zh-CN"/>
              <a:t>,</a:t>
            </a:r>
            <a:r>
              <a:rPr lang="en-US" altLang="zh-CN" i="1"/>
              <a:t>x</a:t>
            </a:r>
            <a:r>
              <a:rPr lang="en-US" altLang="zh-CN"/>
              <a:t>),(</a:t>
            </a:r>
            <a:r>
              <a:rPr lang="en-US" altLang="zh-CN" i="1"/>
              <a:t>b</a:t>
            </a:r>
            <a:r>
              <a:rPr lang="en-US" altLang="zh-CN"/>
              <a:t>,</a:t>
            </a:r>
            <a:r>
              <a:rPr lang="en-US" altLang="zh-CN" i="1"/>
              <a:t>z</a:t>
            </a:r>
            <a:r>
              <a:rPr lang="en-US" altLang="zh-CN"/>
              <a:t>)}</a:t>
            </a:r>
            <a:endParaRPr lang="en-US" altLang="zh-CN"/>
          </a:p>
        </p:txBody>
      </p:sp>
      <p:sp>
        <p:nvSpPr>
          <p:cNvPr id="32" name="Right Brace 33"/>
          <p:cNvSpPr/>
          <p:nvPr/>
        </p:nvSpPr>
        <p:spPr>
          <a:xfrm>
            <a:off x="6345091" y="1741073"/>
            <a:ext cx="609600" cy="37338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3" name="Left Brace 35"/>
          <p:cNvSpPr/>
          <p:nvPr/>
        </p:nvSpPr>
        <p:spPr>
          <a:xfrm>
            <a:off x="2154091" y="1664873"/>
            <a:ext cx="533400" cy="38100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4" name="Right Brace 36"/>
          <p:cNvSpPr/>
          <p:nvPr/>
        </p:nvSpPr>
        <p:spPr>
          <a:xfrm>
            <a:off x="9469291" y="1817273"/>
            <a:ext cx="609600" cy="3657600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5" name="Left Brace 38"/>
          <p:cNvSpPr/>
          <p:nvPr/>
        </p:nvSpPr>
        <p:spPr>
          <a:xfrm>
            <a:off x="4973491" y="1741073"/>
            <a:ext cx="609600" cy="3733800"/>
          </a:xfrm>
          <a:prstGeom prst="leftBrac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6" name="TextBox 39"/>
          <p:cNvSpPr txBox="1">
            <a:spLocks noChangeArrowheads="1"/>
          </p:cNvSpPr>
          <p:nvPr/>
        </p:nvSpPr>
        <p:spPr bwMode="auto">
          <a:xfrm>
            <a:off x="5354491" y="2884073"/>
            <a:ext cx="381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/>
              <a:t>n</a:t>
            </a:r>
            <a:endParaRPr lang="en-US" altLang="zh-CN" sz="2800" i="1"/>
          </a:p>
        </p:txBody>
      </p:sp>
      <p:sp>
        <p:nvSpPr>
          <p:cNvPr id="37" name="TextBox 40"/>
          <p:cNvSpPr txBox="1">
            <a:spLocks noChangeArrowheads="1"/>
          </p:cNvSpPr>
          <p:nvPr/>
        </p:nvSpPr>
        <p:spPr bwMode="auto">
          <a:xfrm>
            <a:off x="5354491" y="1817273"/>
            <a:ext cx="381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/>
              <a:t>m</a:t>
            </a:r>
            <a:endParaRPr lang="en-US" altLang="zh-CN" sz="2800" i="1"/>
          </a:p>
        </p:txBody>
      </p:sp>
      <p:sp>
        <p:nvSpPr>
          <p:cNvPr id="38" name="TextBox 41"/>
          <p:cNvSpPr txBox="1">
            <a:spLocks noChangeArrowheads="1"/>
          </p:cNvSpPr>
          <p:nvPr/>
        </p:nvSpPr>
        <p:spPr bwMode="auto">
          <a:xfrm>
            <a:off x="5354491" y="3646073"/>
            <a:ext cx="381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/>
              <a:t>o</a:t>
            </a:r>
            <a:endParaRPr lang="en-US" altLang="zh-CN" sz="2800" i="1"/>
          </a:p>
        </p:txBody>
      </p:sp>
      <p:sp>
        <p:nvSpPr>
          <p:cNvPr id="39" name="TextBox 42"/>
          <p:cNvSpPr txBox="1">
            <a:spLocks noChangeArrowheads="1"/>
          </p:cNvSpPr>
          <p:nvPr/>
        </p:nvSpPr>
        <p:spPr bwMode="auto">
          <a:xfrm>
            <a:off x="5430691" y="4712873"/>
            <a:ext cx="381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/>
              <a:t>p</a:t>
            </a:r>
            <a:endParaRPr lang="en-US" altLang="zh-CN" sz="2800" i="1"/>
          </a:p>
        </p:txBody>
      </p:sp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9.1.5 Combining Relations - Powers</a:t>
            </a:r>
            <a:endParaRPr lang="en-US" altLang="zh-CN" sz="320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10046" y="739754"/>
            <a:ext cx="10601389" cy="5495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kern="0"/>
              <a:t>The n</a:t>
            </a:r>
            <a:r>
              <a:rPr lang="en-US" altLang="zh-CN" sz="2800" kern="0" baseline="30000"/>
              <a:t>th</a:t>
            </a:r>
            <a:r>
              <a:rPr lang="en-US" altLang="zh-CN" sz="2800" kern="0"/>
              <a:t> power</a:t>
            </a:r>
            <a:r>
              <a:rPr lang="en-US" altLang="zh-CN" sz="2800" kern="0">
                <a:solidFill>
                  <a:srgbClr val="FF0000"/>
                </a:solidFill>
              </a:rPr>
              <a:t> R</a:t>
            </a:r>
            <a:r>
              <a:rPr lang="en-US" altLang="zh-CN" sz="2800" kern="0" baseline="30000">
                <a:solidFill>
                  <a:srgbClr val="FF0000"/>
                </a:solidFill>
              </a:rPr>
              <a:t>n</a:t>
            </a:r>
            <a:r>
              <a:rPr lang="en-US" altLang="zh-CN" sz="2800" kern="0">
                <a:solidFill>
                  <a:srgbClr val="FF0000"/>
                </a:solidFill>
              </a:rPr>
              <a:t> </a:t>
            </a:r>
            <a:r>
              <a:rPr lang="en-US" altLang="zh-CN" sz="2800" kern="0"/>
              <a:t>of a relation R on a set A can be defined recursively by:</a:t>
            </a:r>
            <a:endParaRPr lang="en-US" altLang="zh-CN" sz="2800" ker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kern="0">
                <a:solidFill>
                  <a:srgbClr val="FF0000"/>
                </a:solidFill>
              </a:rPr>
              <a:t>R</a:t>
            </a:r>
            <a:r>
              <a:rPr lang="en-US" altLang="zh-CN" sz="2400" kern="0" baseline="30000">
                <a:solidFill>
                  <a:srgbClr val="FF0000"/>
                </a:solidFill>
              </a:rPr>
              <a:t>0</a:t>
            </a:r>
            <a:r>
              <a:rPr lang="en-US" altLang="zh-CN" sz="2400" kern="0">
                <a:solidFill>
                  <a:srgbClr val="FF0000"/>
                </a:solidFill>
              </a:rPr>
              <a:t> :≡I</a:t>
            </a:r>
            <a:r>
              <a:rPr lang="en-US" altLang="zh-CN" sz="2400" kern="0" baseline="-25000">
                <a:solidFill>
                  <a:srgbClr val="FF0000"/>
                </a:solidFill>
              </a:rPr>
              <a:t>A</a:t>
            </a:r>
            <a:r>
              <a:rPr lang="en-US" altLang="zh-CN" sz="2400" kern="0">
                <a:solidFill>
                  <a:srgbClr val="FF0000"/>
                </a:solidFill>
              </a:rPr>
              <a:t> ;	</a:t>
            </a:r>
            <a:endParaRPr lang="en-US" altLang="zh-CN" sz="2400" ker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kern="0">
                <a:solidFill>
                  <a:srgbClr val="FF0000"/>
                </a:solidFill>
              </a:rPr>
              <a:t>R</a:t>
            </a:r>
            <a:r>
              <a:rPr lang="en-US" altLang="zh-CN" sz="2400" kern="0" baseline="30000">
                <a:solidFill>
                  <a:srgbClr val="FF0000"/>
                </a:solidFill>
              </a:rPr>
              <a:t>n+1 </a:t>
            </a:r>
            <a:r>
              <a:rPr lang="en-US" altLang="zh-CN" sz="2400" kern="0">
                <a:solidFill>
                  <a:srgbClr val="FF0000"/>
                </a:solidFill>
              </a:rPr>
              <a:t>:≡ R</a:t>
            </a:r>
            <a:r>
              <a:rPr lang="en-US" altLang="zh-CN" sz="2400" kern="0" baseline="30000">
                <a:solidFill>
                  <a:srgbClr val="FF0000"/>
                </a:solidFill>
              </a:rPr>
              <a:t>n</a:t>
            </a:r>
            <a:r>
              <a:rPr lang="en-US" altLang="zh-CN" sz="2400">
                <a:solidFill>
                  <a:srgbClr val="FF0000"/>
                </a:solidFill>
                <a:cs typeface="Times New Roman" panose="02020603050405020304" pitchFamily="18" charset="0"/>
                <a:sym typeface="MT Extra" panose="05050102010205020202" pitchFamily="18" charset="2"/>
              </a:rPr>
              <a:t>  </a:t>
            </a:r>
            <a:r>
              <a:rPr lang="en-US" altLang="zh-CN" sz="2400" kern="0">
                <a:solidFill>
                  <a:srgbClr val="FF0000"/>
                </a:solidFill>
              </a:rPr>
              <a:t>R    for all n≥0.</a:t>
            </a:r>
            <a:endParaRPr lang="en-US" altLang="zh-CN" sz="2400" ker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kern="0"/>
              <a:t>Negative powers of R can also be defined if desired, by</a:t>
            </a:r>
            <a:r>
              <a:rPr lang="en-US" altLang="zh-CN" sz="2800" kern="0">
                <a:solidFill>
                  <a:srgbClr val="FF0000"/>
                </a:solidFill>
              </a:rPr>
              <a:t> R</a:t>
            </a:r>
            <a:r>
              <a:rPr lang="en-US" altLang="zh-CN" sz="2800" kern="0" baseline="30000">
                <a:solidFill>
                  <a:srgbClr val="FF0000"/>
                </a:solidFill>
              </a:rPr>
              <a:t>−n</a:t>
            </a:r>
            <a:r>
              <a:rPr lang="en-US" altLang="zh-CN" sz="2800" kern="0">
                <a:solidFill>
                  <a:srgbClr val="FF0000"/>
                </a:solidFill>
              </a:rPr>
              <a:t>:≡ (R</a:t>
            </a:r>
            <a:r>
              <a:rPr lang="en-US" altLang="zh-CN" sz="2800" kern="0" baseline="30000">
                <a:solidFill>
                  <a:srgbClr val="FF0000"/>
                </a:solidFill>
              </a:rPr>
              <a:t>−1</a:t>
            </a:r>
            <a:r>
              <a:rPr lang="en-US" altLang="zh-CN" sz="2800" kern="0">
                <a:solidFill>
                  <a:srgbClr val="FF0000"/>
                </a:solidFill>
              </a:rPr>
              <a:t>)</a:t>
            </a:r>
            <a:r>
              <a:rPr lang="en-US" altLang="zh-CN" sz="2800" kern="0" baseline="30000">
                <a:solidFill>
                  <a:srgbClr val="FF0000"/>
                </a:solidFill>
              </a:rPr>
              <a:t>n</a:t>
            </a:r>
            <a:r>
              <a:rPr lang="en-US" altLang="zh-CN" sz="2800" kern="0"/>
              <a:t>.</a:t>
            </a:r>
            <a:endParaRPr lang="en-US" altLang="zh-CN" sz="2800" kern="0"/>
          </a:p>
        </p:txBody>
      </p:sp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9.1.5 Combining Relations - Powers</a:t>
            </a:r>
            <a:endParaRPr lang="en-US" altLang="zh-CN" sz="320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8612" y="900181"/>
            <a:ext cx="12093388" cy="538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/>
              <a:t>Example 20: </a:t>
            </a:r>
            <a:endParaRPr lang="en-US" altLang="zh-CN" sz="28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/>
              <a:t>   What is the composite of the relations R and S, </a:t>
            </a:r>
            <a:endParaRPr lang="en-US" altLang="zh-CN" sz="28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/>
              <a:t>   where R is the relation from {1,2,3} to {1,2,3,4} with   </a:t>
            </a:r>
            <a:endParaRPr lang="en-US" altLang="zh-CN" sz="28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/>
              <a:t>       R={(1,1),(1,4),(2,3),(3,1),(3,4)} </a:t>
            </a:r>
            <a:endParaRPr lang="en-US" altLang="zh-CN" sz="28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/>
              <a:t>   and S is the relation from {1,2,3,4} to {0,1,2} with </a:t>
            </a:r>
            <a:endParaRPr lang="en-US" altLang="zh-CN" sz="28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/>
              <a:t>       S={(1,0),(2,0),(3,1),(3,2),(4,1)}?</a:t>
            </a:r>
            <a:endParaRPr lang="en-US" altLang="zh-CN" sz="2800"/>
          </a:p>
        </p:txBody>
      </p:sp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9.1.5 Combining Relations - Powers of a relation</a:t>
            </a:r>
            <a:endParaRPr lang="en-US" altLang="zh-CN" sz="320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10046" y="739754"/>
            <a:ext cx="11605436" cy="5495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kern="0"/>
              <a:t>Definition:  </a:t>
            </a:r>
            <a:r>
              <a:rPr lang="en-US" altLang="zh-CN" sz="2800" b="0" kern="0"/>
              <a:t>Let R be a binary relation on A. Then the powers Rn of the relation R can be defined inductively by:</a:t>
            </a:r>
            <a:endParaRPr lang="en-US" altLang="zh-CN" sz="2800" b="0" ker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kern="0"/>
              <a:t>Basis Step: R</a:t>
            </a:r>
            <a:r>
              <a:rPr lang="en-US" altLang="zh-CN" sz="2400" b="0" kern="0" baseline="30000"/>
              <a:t>1</a:t>
            </a:r>
            <a:r>
              <a:rPr lang="en-US" altLang="zh-CN" sz="2400" b="0" kern="0"/>
              <a:t> = R</a:t>
            </a:r>
            <a:endParaRPr lang="en-US" altLang="zh-CN" sz="2400" b="0" ker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kern="0"/>
              <a:t>Inductive Step:  </a:t>
            </a:r>
            <a:r>
              <a:rPr lang="en-US" altLang="zh-CN" sz="2400" b="0" kern="0" baseline="30000"/>
              <a:t>Rn+1</a:t>
            </a:r>
            <a:r>
              <a:rPr lang="en-US" altLang="zh-CN" sz="2400" b="0" kern="0"/>
              <a:t> = R</a:t>
            </a:r>
            <a:r>
              <a:rPr lang="en-US" altLang="zh-CN" sz="2400" b="0" kern="0" baseline="30000"/>
              <a:t>n</a:t>
            </a:r>
            <a:r>
              <a:rPr lang="en-US" altLang="zh-CN" sz="2400" b="0" kern="0"/>
              <a:t> ∘ R</a:t>
            </a:r>
            <a:endParaRPr lang="en-US" altLang="zh-CN" sz="2400" b="0" ker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i="1" kern="0"/>
              <a:t>(see the slides for Section 9.3 for further insights)</a:t>
            </a:r>
            <a:endParaRPr lang="en-US" altLang="zh-CN" sz="2400" b="0" i="1" ker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b="0" kern="0"/>
              <a:t>The powers of a transitive relation are subsets of the relation. This is established by the following theorem:</a:t>
            </a:r>
            <a:endParaRPr lang="en-US" altLang="zh-CN" sz="2800" b="0" ker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kern="0"/>
              <a:t>Theorem 1: </a:t>
            </a:r>
            <a:r>
              <a:rPr lang="en-US" altLang="zh-CN" sz="2400" b="0" kern="0"/>
              <a:t>The relation R on a set A is transitive iff  R</a:t>
            </a:r>
            <a:r>
              <a:rPr lang="en-US" altLang="zh-CN" sz="2400" b="0" kern="0" baseline="30000"/>
              <a:t>n</a:t>
            </a:r>
            <a:r>
              <a:rPr lang="en-US" altLang="zh-CN" sz="2400" b="0" kern="0"/>
              <a:t> ⊆ R for n = 1,2,3 ….</a:t>
            </a:r>
            <a:endParaRPr lang="en-US" altLang="zh-CN" sz="2400" b="0" ker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b="0" kern="0"/>
              <a:t>   </a:t>
            </a:r>
            <a:r>
              <a:rPr lang="en-US" altLang="zh-CN" sz="2800" b="0" i="1" kern="0"/>
              <a:t>(see the text for a proof via mathematical induction)</a:t>
            </a:r>
            <a:endParaRPr lang="en-US" altLang="zh-CN" sz="2800" b="0" i="1" kern="0"/>
          </a:p>
        </p:txBody>
      </p:sp>
    </p:spTree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9.1.5 Combining Relations - Powers of relations</a:t>
            </a:r>
            <a:endParaRPr lang="en-US" altLang="zh-CN" sz="320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10046" y="739754"/>
            <a:ext cx="11605436" cy="1985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kern="0"/>
              <a:t>The n</a:t>
            </a:r>
            <a:r>
              <a:rPr lang="en-US" altLang="zh-CN" sz="2800" kern="0" baseline="30000"/>
              <a:t>th</a:t>
            </a:r>
            <a:r>
              <a:rPr lang="en-US" altLang="zh-CN" sz="2800" kern="0"/>
              <a:t> power of a relation R for n ≥ 1 is defined recursively as</a:t>
            </a:r>
            <a:endParaRPr lang="en-US" altLang="zh-CN" sz="2800" ker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kern="0"/>
              <a:t>R</a:t>
            </a:r>
            <a:r>
              <a:rPr lang="en-US" altLang="zh-CN" sz="2400" kern="0" baseline="30000"/>
              <a:t>1</a:t>
            </a:r>
            <a:r>
              <a:rPr lang="en-US" altLang="zh-CN" sz="2400" kern="0"/>
              <a:t> = R</a:t>
            </a:r>
            <a:endParaRPr lang="en-US" altLang="zh-CN" sz="2400" ker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kern="0"/>
              <a:t>R</a:t>
            </a:r>
            <a:r>
              <a:rPr lang="en-US" altLang="zh-CN" sz="2400" kern="0" baseline="30000"/>
              <a:t>n+1 </a:t>
            </a:r>
            <a:r>
              <a:rPr lang="en-US" altLang="zh-CN" sz="2400" kern="0"/>
              <a:t>= R</a:t>
            </a:r>
            <a:r>
              <a:rPr lang="en-US" altLang="zh-CN" sz="2400" kern="0" baseline="30000"/>
              <a:t>n</a:t>
            </a:r>
            <a:r>
              <a:rPr lang="en-US" altLang="zh-CN" sz="2400" kern="0"/>
              <a:t> ∘ R</a:t>
            </a:r>
            <a:endParaRPr lang="en-US" altLang="zh-CN" sz="2400" ker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10046" y="2725271"/>
            <a:ext cx="11605436" cy="538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/>
              <a:t>Example 22: Let R={(1,1), (2,1), (3,2), (4,3)}, Find the power R</a:t>
            </a:r>
            <a:r>
              <a:rPr lang="en-US" altLang="zh-CN" sz="2800" baseline="30000"/>
              <a:t>n</a:t>
            </a:r>
            <a:r>
              <a:rPr lang="en-US" altLang="zh-CN" sz="2800"/>
              <a:t> , n=2, 3, 4, …</a:t>
            </a:r>
            <a:endParaRPr lang="en-US" altLang="zh-CN" sz="2800"/>
          </a:p>
        </p:txBody>
      </p:sp>
    </p:spTree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9.1.5 Combining Relations - Powers of relations</a:t>
            </a:r>
            <a:endParaRPr lang="en-US" altLang="zh-CN" sz="320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10046" y="739754"/>
            <a:ext cx="11605436" cy="1985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kern="0"/>
              <a:t>Theorem 1:The relation R on a set A is transitive if and only if  </a:t>
            </a:r>
            <a:endParaRPr lang="en-US" altLang="zh-CN" sz="2800" ker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800" ker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kern="0"/>
              <a:t>   for n=1,2,3,…</a:t>
            </a:r>
            <a:endParaRPr lang="en-US" altLang="zh-CN" sz="2800" kern="0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5037385" y="1479508"/>
          <a:ext cx="1459055" cy="63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" r:id="rId2" imgW="495300" imgH="215900" progId="Equation.3">
                  <p:embed/>
                </p:oleObj>
              </mc:Choice>
              <mc:Fallback>
                <p:oleObj name="" r:id="rId2" imgW="495300" imgH="215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7385" y="1479508"/>
                        <a:ext cx="1459055" cy="63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9.2 n-ary Relation and Their Applications</a:t>
            </a:r>
            <a:endParaRPr lang="en-US" altLang="zh-CN" sz="320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10046" y="739754"/>
            <a:ext cx="1068977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kern="0" dirty="0"/>
              <a:t>An </a:t>
            </a:r>
            <a:r>
              <a:rPr lang="en-US" altLang="zh-CN" sz="2800" i="1" kern="0" dirty="0"/>
              <a:t>n</a:t>
            </a:r>
            <a:r>
              <a:rPr lang="en-US" altLang="zh-CN" sz="2800" kern="0" dirty="0"/>
              <a:t>-</a:t>
            </a:r>
            <a:r>
              <a:rPr lang="en-US" altLang="zh-CN" sz="2800" kern="0" dirty="0" err="1"/>
              <a:t>ary</a:t>
            </a:r>
            <a:r>
              <a:rPr lang="en-US" altLang="zh-CN" sz="2800" kern="0" dirty="0"/>
              <a:t> relation </a:t>
            </a:r>
            <a:r>
              <a:rPr lang="en-US" altLang="zh-CN" sz="2800" i="1" kern="0" dirty="0"/>
              <a:t>R</a:t>
            </a:r>
            <a:r>
              <a:rPr lang="en-US" altLang="zh-CN" sz="2800" kern="0" dirty="0"/>
              <a:t> on sets </a:t>
            </a:r>
            <a:r>
              <a:rPr lang="en-US" altLang="zh-CN" sz="2800" i="1" kern="0" dirty="0">
                <a:solidFill>
                  <a:srgbClr val="FF0000"/>
                </a:solidFill>
              </a:rPr>
              <a:t>A</a:t>
            </a:r>
            <a:r>
              <a:rPr lang="en-US" altLang="zh-CN" sz="2800" kern="0" baseline="-25000" dirty="0">
                <a:solidFill>
                  <a:srgbClr val="FF0000"/>
                </a:solidFill>
              </a:rPr>
              <a:t>1</a:t>
            </a:r>
            <a:r>
              <a:rPr lang="en-US" altLang="zh-CN" sz="2800" kern="0" dirty="0">
                <a:solidFill>
                  <a:srgbClr val="FF0000"/>
                </a:solidFill>
              </a:rPr>
              <a:t>,</a:t>
            </a:r>
            <a:r>
              <a:rPr lang="en-US" altLang="zh-CN" sz="2800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 sz="2800" kern="0" dirty="0">
                <a:solidFill>
                  <a:srgbClr val="FF0000"/>
                </a:solidFill>
              </a:rPr>
              <a:t>,</a:t>
            </a:r>
            <a:r>
              <a:rPr lang="en-US" altLang="zh-CN" sz="2800" i="1" kern="0" dirty="0">
                <a:solidFill>
                  <a:srgbClr val="FF0000"/>
                </a:solidFill>
              </a:rPr>
              <a:t>A</a:t>
            </a:r>
            <a:r>
              <a:rPr lang="en-US" altLang="zh-CN" sz="2800" i="1" kern="0" baseline="-25000" dirty="0">
                <a:solidFill>
                  <a:srgbClr val="FF0000"/>
                </a:solidFill>
              </a:rPr>
              <a:t>n</a:t>
            </a:r>
            <a:r>
              <a:rPr lang="en-US" altLang="zh-CN" sz="2800" kern="0" dirty="0"/>
              <a:t>,</a:t>
            </a:r>
            <a:r>
              <a:rPr lang="en-US" altLang="zh-CN" sz="2800" i="1" kern="0" dirty="0"/>
              <a:t> </a:t>
            </a:r>
            <a:br>
              <a:rPr lang="en-US" altLang="zh-CN" sz="2800" i="1" kern="0" dirty="0"/>
            </a:br>
            <a:r>
              <a:rPr lang="en-US" altLang="zh-CN" sz="2800" kern="0" dirty="0"/>
              <a:t>written (with signature) </a:t>
            </a:r>
            <a:r>
              <a:rPr lang="en-US" altLang="zh-CN" sz="2800" i="1" kern="0" dirty="0">
                <a:solidFill>
                  <a:srgbClr val="FF0000"/>
                </a:solidFill>
              </a:rPr>
              <a:t>R</a:t>
            </a:r>
            <a:r>
              <a:rPr lang="en-US" altLang="zh-CN" sz="2800" kern="0" dirty="0">
                <a:solidFill>
                  <a:srgbClr val="FF0000"/>
                </a:solidFill>
              </a:rPr>
              <a:t>:</a:t>
            </a:r>
            <a:r>
              <a:rPr lang="en-US" altLang="zh-CN" sz="2800" i="1" kern="0" dirty="0">
                <a:solidFill>
                  <a:srgbClr val="FF0000"/>
                </a:solidFill>
              </a:rPr>
              <a:t>A</a:t>
            </a:r>
            <a:r>
              <a:rPr lang="en-US" altLang="zh-CN" sz="2800" kern="0" baseline="-25000" dirty="0">
                <a:solidFill>
                  <a:srgbClr val="FF0000"/>
                </a:solidFill>
              </a:rPr>
              <a:t>1</a:t>
            </a:r>
            <a:r>
              <a:rPr lang="en-US" altLang="zh-CN" sz="2800" kern="0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×</a:t>
            </a:r>
            <a:r>
              <a:rPr lang="en-US" altLang="zh-CN" sz="2800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 sz="2800" kern="0" dirty="0">
                <a:solidFill>
                  <a:srgbClr val="FF0000"/>
                </a:solidFill>
                <a:sym typeface="Symbol" panose="05050102010706020507" pitchFamily="18" charset="2"/>
              </a:rPr>
              <a:t>×</a:t>
            </a:r>
            <a:r>
              <a:rPr lang="en-US" altLang="zh-CN" sz="2800" i="1" kern="0" dirty="0">
                <a:solidFill>
                  <a:srgbClr val="FF0000"/>
                </a:solidFill>
              </a:rPr>
              <a:t>A</a:t>
            </a:r>
            <a:r>
              <a:rPr lang="en-US" altLang="zh-CN" sz="2800" i="1" kern="0" baseline="-25000" dirty="0">
                <a:solidFill>
                  <a:srgbClr val="FF0000"/>
                </a:solidFill>
              </a:rPr>
              <a:t>n</a:t>
            </a:r>
            <a:r>
              <a:rPr lang="en-US" altLang="zh-CN" sz="2800" kern="0" dirty="0"/>
              <a:t> or </a:t>
            </a:r>
            <a:r>
              <a:rPr lang="en-US" altLang="zh-CN" sz="2800" i="1" kern="0" dirty="0">
                <a:solidFill>
                  <a:srgbClr val="FF0000"/>
                </a:solidFill>
              </a:rPr>
              <a:t>R</a:t>
            </a:r>
            <a:r>
              <a:rPr lang="en-US" altLang="zh-CN" sz="2800" kern="0" dirty="0">
                <a:solidFill>
                  <a:srgbClr val="FF0000"/>
                </a:solidFill>
              </a:rPr>
              <a:t>:</a:t>
            </a:r>
            <a:r>
              <a:rPr lang="en-US" altLang="zh-CN" sz="2800" i="1" kern="0" dirty="0">
                <a:solidFill>
                  <a:srgbClr val="FF0000"/>
                </a:solidFill>
              </a:rPr>
              <a:t>A</a:t>
            </a:r>
            <a:r>
              <a:rPr lang="en-US" altLang="zh-CN" sz="2800" kern="0" baseline="-25000" dirty="0">
                <a:solidFill>
                  <a:srgbClr val="FF0000"/>
                </a:solidFill>
              </a:rPr>
              <a:t>1</a:t>
            </a:r>
            <a:r>
              <a:rPr lang="en-US" altLang="zh-CN" sz="2800" kern="0" dirty="0">
                <a:solidFill>
                  <a:srgbClr val="FF0000"/>
                </a:solidFill>
              </a:rPr>
              <a:t>,</a:t>
            </a:r>
            <a:r>
              <a:rPr lang="en-US" altLang="zh-CN" sz="2800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 sz="2800" kern="0" dirty="0">
                <a:solidFill>
                  <a:srgbClr val="FF0000"/>
                </a:solidFill>
              </a:rPr>
              <a:t>,</a:t>
            </a:r>
            <a:r>
              <a:rPr lang="en-US" altLang="zh-CN" sz="2800" i="1" kern="0" dirty="0">
                <a:solidFill>
                  <a:srgbClr val="FF0000"/>
                </a:solidFill>
              </a:rPr>
              <a:t>A</a:t>
            </a:r>
            <a:r>
              <a:rPr lang="en-US" altLang="zh-CN" sz="2800" i="1" kern="0" baseline="-25000" dirty="0">
                <a:solidFill>
                  <a:srgbClr val="FF0000"/>
                </a:solidFill>
              </a:rPr>
              <a:t>n</a:t>
            </a:r>
            <a:r>
              <a:rPr lang="en-US" altLang="zh-CN" sz="2800" kern="0" dirty="0"/>
              <a:t>, is simply a subset</a:t>
            </a:r>
            <a:br>
              <a:rPr lang="en-US" altLang="zh-CN" sz="2800" kern="0" dirty="0"/>
            </a:br>
            <a:r>
              <a:rPr lang="en-US" altLang="zh-CN" sz="2800" kern="0" dirty="0"/>
              <a:t>		   </a:t>
            </a:r>
            <a:r>
              <a:rPr lang="en-US" altLang="zh-CN" sz="2800" i="1" kern="0" dirty="0">
                <a:solidFill>
                  <a:srgbClr val="FF0000"/>
                </a:solidFill>
              </a:rPr>
              <a:t>R </a:t>
            </a:r>
            <a:r>
              <a:rPr lang="en-US" altLang="zh-CN" sz="2800" kern="0" dirty="0">
                <a:solidFill>
                  <a:srgbClr val="FF0000"/>
                </a:solidFill>
                <a:sym typeface="Symbol" panose="05050102010706020507" pitchFamily="18" charset="2"/>
              </a:rPr>
              <a:t> </a:t>
            </a:r>
            <a:r>
              <a:rPr lang="en-US" altLang="zh-CN" sz="2800" i="1" kern="0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zh-CN" sz="2800" kern="0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US" altLang="zh-CN" sz="2800" kern="0" dirty="0">
                <a:solidFill>
                  <a:srgbClr val="FF0000"/>
                </a:solidFill>
                <a:sym typeface="Symbol" panose="05050102010706020507" pitchFamily="18" charset="2"/>
              </a:rPr>
              <a:t>× </a:t>
            </a:r>
            <a:r>
              <a:rPr lang="en-US" altLang="zh-CN" sz="2800" kern="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zh-CN" sz="2800" kern="0" dirty="0">
                <a:solidFill>
                  <a:srgbClr val="FF0000"/>
                </a:solidFill>
                <a:sym typeface="Symbol" panose="05050102010706020507" pitchFamily="18" charset="2"/>
              </a:rPr>
              <a:t> × </a:t>
            </a:r>
            <a:r>
              <a:rPr lang="en-US" altLang="zh-CN" sz="2800" i="1" kern="0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zh-CN" sz="2800" i="1" kern="0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zh-CN" sz="2800" i="1" kern="0" dirty="0">
                <a:sym typeface="Symbol" panose="05050102010706020507" pitchFamily="18" charset="2"/>
              </a:rPr>
              <a:t>.</a:t>
            </a:r>
            <a:endParaRPr lang="en-US" altLang="zh-CN" sz="2800" i="1" kern="0" dirty="0"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0" dirty="0">
                <a:sym typeface="Symbol" panose="05050102010706020507" pitchFamily="18" charset="2"/>
              </a:rPr>
              <a:t>The sets </a:t>
            </a:r>
            <a:r>
              <a:rPr lang="en-US" altLang="zh-CN" sz="2800" i="1" kern="0" dirty="0">
                <a:sym typeface="Symbol" panose="05050102010706020507" pitchFamily="18" charset="2"/>
              </a:rPr>
              <a:t>A</a:t>
            </a:r>
            <a:r>
              <a:rPr lang="en-US" altLang="zh-CN" sz="2800" i="1" kern="0" baseline="-25000" dirty="0">
                <a:sym typeface="Symbol" panose="05050102010706020507" pitchFamily="18" charset="2"/>
              </a:rPr>
              <a:t>i</a:t>
            </a:r>
            <a:r>
              <a:rPr lang="en-US" altLang="zh-CN" sz="2800" kern="0" dirty="0">
                <a:sym typeface="Symbol" panose="05050102010706020507" pitchFamily="18" charset="2"/>
              </a:rPr>
              <a:t> are called the </a:t>
            </a:r>
            <a:r>
              <a:rPr lang="en-US" altLang="zh-CN" sz="2800" i="1" kern="0" dirty="0">
                <a:sym typeface="Symbol" panose="05050102010706020507" pitchFamily="18" charset="2"/>
              </a:rPr>
              <a:t>domains</a:t>
            </a:r>
            <a:r>
              <a:rPr lang="en-US" altLang="zh-CN" sz="2800" kern="0" dirty="0">
                <a:sym typeface="Symbol" panose="05050102010706020507" pitchFamily="18" charset="2"/>
              </a:rPr>
              <a:t> of </a:t>
            </a:r>
            <a:r>
              <a:rPr lang="en-US" altLang="zh-CN" sz="2800" i="1" kern="0" dirty="0">
                <a:sym typeface="Symbol" panose="05050102010706020507" pitchFamily="18" charset="2"/>
              </a:rPr>
              <a:t>R</a:t>
            </a:r>
            <a:r>
              <a:rPr lang="en-US" altLang="zh-CN" sz="2800" kern="0" dirty="0">
                <a:sym typeface="Symbol" panose="05050102010706020507" pitchFamily="18" charset="2"/>
              </a:rPr>
              <a:t>.</a:t>
            </a:r>
            <a:endParaRPr lang="en-US" altLang="zh-CN" sz="2800" kern="0" dirty="0"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0">
                <a:sym typeface="Symbol" panose="05050102010706020507" pitchFamily="18" charset="2"/>
              </a:rPr>
              <a:t>The </a:t>
            </a:r>
            <a:r>
              <a:rPr lang="en-US" altLang="zh-CN" sz="2800" i="1" kern="0">
                <a:solidFill>
                  <a:srgbClr val="FF0000"/>
                </a:solidFill>
                <a:sym typeface="Symbol" panose="05050102010706020507" pitchFamily="18" charset="2"/>
              </a:rPr>
              <a:t>degree</a:t>
            </a:r>
            <a:r>
              <a:rPr lang="zh-CN" altLang="en-US" sz="2800" i="1" kern="0">
                <a:solidFill>
                  <a:srgbClr val="FF0000"/>
                </a:solidFill>
                <a:sym typeface="Symbol" panose="05050102010706020507" pitchFamily="18" charset="2"/>
              </a:rPr>
              <a:t>（阶）</a:t>
            </a:r>
            <a:r>
              <a:rPr lang="en-US" altLang="zh-CN" sz="2800" kern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kern="0" dirty="0">
                <a:sym typeface="Symbol" panose="05050102010706020507" pitchFamily="18" charset="2"/>
              </a:rPr>
              <a:t>of </a:t>
            </a:r>
            <a:r>
              <a:rPr lang="en-US" altLang="zh-CN" sz="2800" i="1" kern="0" dirty="0">
                <a:sym typeface="Symbol" panose="05050102010706020507" pitchFamily="18" charset="2"/>
              </a:rPr>
              <a:t>R</a:t>
            </a:r>
            <a:r>
              <a:rPr lang="en-US" altLang="zh-CN" sz="2800" kern="0" dirty="0">
                <a:sym typeface="Symbol" panose="05050102010706020507" pitchFamily="18" charset="2"/>
              </a:rPr>
              <a:t> is </a:t>
            </a:r>
            <a:r>
              <a:rPr lang="en-US" altLang="zh-CN" sz="2800" i="1" kern="0" dirty="0">
                <a:sym typeface="Symbol" panose="05050102010706020507" pitchFamily="18" charset="2"/>
              </a:rPr>
              <a:t>n</a:t>
            </a:r>
            <a:r>
              <a:rPr lang="en-US" altLang="zh-CN" sz="2800" kern="0" dirty="0">
                <a:sym typeface="Symbol" panose="05050102010706020507" pitchFamily="18" charset="2"/>
              </a:rPr>
              <a:t>.</a:t>
            </a:r>
            <a:endParaRPr lang="en-US" altLang="zh-CN" sz="2800" kern="0" dirty="0"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2800" i="1" kern="0" dirty="0">
                <a:sym typeface="Symbol" panose="05050102010706020507" pitchFamily="18" charset="2"/>
              </a:rPr>
              <a:t>R</a:t>
            </a:r>
            <a:r>
              <a:rPr lang="en-US" altLang="zh-CN" sz="2800" kern="0" dirty="0">
                <a:sym typeface="Symbol" panose="05050102010706020507" pitchFamily="18" charset="2"/>
              </a:rPr>
              <a:t> is </a:t>
            </a:r>
            <a:r>
              <a:rPr lang="en-US" altLang="zh-CN" sz="2800" i="1" kern="0" dirty="0">
                <a:sym typeface="Symbol" panose="05050102010706020507" pitchFamily="18" charset="2"/>
              </a:rPr>
              <a:t>functional in the domain A</a:t>
            </a:r>
            <a:r>
              <a:rPr lang="en-US" altLang="zh-CN" sz="2800" i="1" kern="0" baseline="-25000" dirty="0">
                <a:sym typeface="Symbol" panose="05050102010706020507" pitchFamily="18" charset="2"/>
              </a:rPr>
              <a:t>i</a:t>
            </a:r>
            <a:r>
              <a:rPr lang="en-US" altLang="zh-CN" sz="2800" i="1" kern="0" dirty="0">
                <a:sym typeface="Symbol" panose="05050102010706020507" pitchFamily="18" charset="2"/>
              </a:rPr>
              <a:t> </a:t>
            </a:r>
            <a:r>
              <a:rPr lang="en-US" altLang="zh-CN" sz="2800" kern="0" dirty="0">
                <a:sym typeface="Symbol" panose="05050102010706020507" pitchFamily="18" charset="2"/>
              </a:rPr>
              <a:t>if it contains at most one </a:t>
            </a:r>
            <a:r>
              <a:rPr lang="en-US" altLang="zh-CN" sz="2800" i="1" kern="0" dirty="0">
                <a:sym typeface="Symbol" panose="05050102010706020507" pitchFamily="18" charset="2"/>
              </a:rPr>
              <a:t>n</a:t>
            </a:r>
            <a:r>
              <a:rPr lang="en-US" altLang="zh-CN" sz="2800" kern="0" dirty="0">
                <a:sym typeface="Symbol" panose="05050102010706020507" pitchFamily="18" charset="2"/>
              </a:rPr>
              <a:t>-tuple </a:t>
            </a:r>
            <a:r>
              <a:rPr lang="en-US" altLang="zh-CN" sz="2800" kern="0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kern="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zh-CN" sz="2800" kern="0" dirty="0">
                <a:solidFill>
                  <a:srgbClr val="FF0000"/>
                </a:solidFill>
                <a:sym typeface="Symbol" panose="05050102010706020507" pitchFamily="18" charset="2"/>
              </a:rPr>
              <a:t>, </a:t>
            </a:r>
            <a:r>
              <a:rPr lang="en-US" altLang="zh-CN" sz="2800" i="1" kern="0" dirty="0" err="1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zh-CN" sz="2800" i="1" kern="0" baseline="-25000" dirty="0" err="1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r>
              <a:rPr lang="en-US" altLang="zh-CN" sz="2800" i="1" kern="0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kern="0" dirty="0">
                <a:solidFill>
                  <a:srgbClr val="FF0000"/>
                </a:solidFill>
                <a:sym typeface="Symbol" panose="05050102010706020507" pitchFamily="18" charset="2"/>
              </a:rPr>
              <a:t>,</a:t>
            </a:r>
            <a:r>
              <a:rPr lang="en-US" altLang="zh-CN" sz="2800" kern="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zh-CN" sz="2800" kern="0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zh-CN" sz="2800" kern="0" dirty="0">
                <a:sym typeface="Symbol" panose="05050102010706020507" pitchFamily="18" charset="2"/>
              </a:rPr>
              <a:t> for any value </a:t>
            </a:r>
            <a:r>
              <a:rPr lang="en-US" altLang="zh-CN" sz="2800" i="1" kern="0" dirty="0" err="1">
                <a:sym typeface="Symbol" panose="05050102010706020507" pitchFamily="18" charset="2"/>
              </a:rPr>
              <a:t>a</a:t>
            </a:r>
            <a:r>
              <a:rPr lang="en-US" altLang="zh-CN" sz="2800" i="1" kern="0" baseline="-25000" dirty="0" err="1">
                <a:sym typeface="Symbol" panose="05050102010706020507" pitchFamily="18" charset="2"/>
              </a:rPr>
              <a:t>i</a:t>
            </a:r>
            <a:r>
              <a:rPr lang="en-US" altLang="zh-CN" sz="2800" kern="0" dirty="0">
                <a:sym typeface="Symbol" panose="05050102010706020507" pitchFamily="18" charset="2"/>
              </a:rPr>
              <a:t> within domain </a:t>
            </a:r>
            <a:r>
              <a:rPr lang="en-US" altLang="zh-CN" sz="2800" i="1" kern="0" dirty="0">
                <a:sym typeface="Symbol" panose="05050102010706020507" pitchFamily="18" charset="2"/>
              </a:rPr>
              <a:t>A</a:t>
            </a:r>
            <a:r>
              <a:rPr lang="en-US" altLang="zh-CN" sz="2800" i="1" kern="0" baseline="-25000" dirty="0">
                <a:sym typeface="Symbol" panose="05050102010706020507" pitchFamily="18" charset="2"/>
              </a:rPr>
              <a:t>i</a:t>
            </a:r>
            <a:r>
              <a:rPr lang="en-US" altLang="zh-CN" sz="2800" i="1" kern="0" dirty="0">
                <a:sym typeface="Symbol" panose="05050102010706020507" pitchFamily="18" charset="2"/>
              </a:rPr>
              <a:t>.</a:t>
            </a:r>
            <a:endParaRPr lang="en-US" altLang="zh-CN" sz="2800" i="1" kern="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9.2 n-ary Relation - Relation Databases</a:t>
            </a:r>
            <a:endParaRPr lang="en-US" altLang="zh-CN" sz="320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10986" y="739754"/>
            <a:ext cx="1151485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kern="0"/>
              <a:t>A </a:t>
            </a:r>
            <a:r>
              <a:rPr lang="en-US" altLang="zh-CN" sz="2800" kern="0">
                <a:solidFill>
                  <a:srgbClr val="FF0000"/>
                </a:solidFill>
              </a:rPr>
              <a:t>model for relational databases</a:t>
            </a:r>
            <a:r>
              <a:rPr lang="zh-CN" altLang="en-US" sz="2800" kern="0">
                <a:solidFill>
                  <a:srgbClr val="FF0000"/>
                </a:solidFill>
              </a:rPr>
              <a:t>（关系数据模型）</a:t>
            </a:r>
            <a:r>
              <a:rPr lang="en-US" altLang="zh-CN" sz="2800" kern="0"/>
              <a:t>, based on relations</a:t>
            </a:r>
            <a:endParaRPr lang="en-US" altLang="zh-CN" sz="2800" kern="0"/>
          </a:p>
          <a:p>
            <a:pPr>
              <a:lnSpc>
                <a:spcPct val="150000"/>
              </a:lnSpc>
            </a:pPr>
            <a:r>
              <a:rPr lang="en-US" altLang="zh-CN" sz="2800" kern="0"/>
              <a:t>A database is viewed as a collection of </a:t>
            </a:r>
            <a:r>
              <a:rPr lang="en-US" altLang="zh-CN" sz="2800" kern="0">
                <a:solidFill>
                  <a:srgbClr val="FF0000"/>
                </a:solidFill>
              </a:rPr>
              <a:t>records</a:t>
            </a:r>
            <a:r>
              <a:rPr lang="zh-CN" altLang="en-US" sz="2800" kern="0">
                <a:solidFill>
                  <a:srgbClr val="FF0000"/>
                </a:solidFill>
              </a:rPr>
              <a:t>（记录）</a:t>
            </a:r>
            <a:r>
              <a:rPr lang="en-US" altLang="zh-CN" sz="2800" kern="0"/>
              <a:t>, each being a tuple of the form (</a:t>
            </a:r>
            <a:r>
              <a:rPr lang="en-US" altLang="zh-CN" sz="2800" i="1" kern="0"/>
              <a:t>value</a:t>
            </a:r>
            <a:r>
              <a:rPr lang="en-US" altLang="zh-CN" sz="2800" kern="0" baseline="-25000"/>
              <a:t>1</a:t>
            </a:r>
            <a:r>
              <a:rPr lang="en-US" altLang="zh-CN" sz="2800" kern="0"/>
              <a:t>, </a:t>
            </a:r>
            <a:r>
              <a:rPr lang="en-US" altLang="zh-CN" sz="2800" i="1" kern="0"/>
              <a:t>value</a:t>
            </a:r>
            <a:r>
              <a:rPr lang="en-US" altLang="zh-CN" sz="2800" kern="0" baseline="-25000"/>
              <a:t>2</a:t>
            </a:r>
            <a:r>
              <a:rPr lang="en-US" altLang="zh-CN" sz="2800" kern="0"/>
              <a:t>, ..., </a:t>
            </a:r>
            <a:r>
              <a:rPr lang="en-US" altLang="zh-CN" sz="2800" i="1" kern="0"/>
              <a:t>value</a:t>
            </a:r>
            <a:r>
              <a:rPr lang="en-US" altLang="zh-CN" sz="2800" i="1" kern="0" baseline="-25000"/>
              <a:t>n</a:t>
            </a:r>
            <a:r>
              <a:rPr lang="en-US" altLang="zh-CN" sz="2800" kern="0"/>
              <a:t>)</a:t>
            </a:r>
            <a:endParaRPr lang="en-US" altLang="zh-CN" sz="2800" kern="0"/>
          </a:p>
          <a:p>
            <a:pPr>
              <a:lnSpc>
                <a:spcPct val="150000"/>
              </a:lnSpc>
            </a:pPr>
            <a:r>
              <a:rPr lang="en-US" altLang="zh-CN" sz="2800" kern="0"/>
              <a:t>Because this relation is often given as a </a:t>
            </a:r>
            <a:r>
              <a:rPr lang="en-US" altLang="zh-CN" sz="2800" kern="0">
                <a:solidFill>
                  <a:srgbClr val="FF0000"/>
                </a:solidFill>
              </a:rPr>
              <a:t>table</a:t>
            </a:r>
            <a:r>
              <a:rPr lang="zh-CN" altLang="en-US" sz="2800" kern="0">
                <a:solidFill>
                  <a:srgbClr val="FF0000"/>
                </a:solidFill>
              </a:rPr>
              <a:t>（表）</a:t>
            </a:r>
            <a:r>
              <a:rPr lang="en-US" altLang="zh-CN" sz="2800" kern="0"/>
              <a:t>, this term (table) is used as an equivalent for relation in database terminology</a:t>
            </a:r>
            <a:endParaRPr lang="en-US" altLang="zh-CN" sz="2800" kern="0" dirty="0"/>
          </a:p>
        </p:txBody>
      </p:sp>
    </p:spTree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9.2 n-ary Relation - Relation Databases</a:t>
            </a:r>
            <a:endParaRPr lang="en-US" altLang="zh-CN" sz="320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10986" y="739754"/>
            <a:ext cx="1151485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kern="0" dirty="0"/>
              <a:t>A </a:t>
            </a:r>
            <a:r>
              <a:rPr lang="en-US" altLang="zh-CN" sz="2800" i="1" kern="0" dirty="0"/>
              <a:t>relational database</a:t>
            </a:r>
            <a:r>
              <a:rPr lang="en-US" altLang="zh-CN" sz="2800" kern="0" dirty="0"/>
              <a:t> is essentially just an </a:t>
            </a:r>
            <a:r>
              <a:rPr lang="en-US" altLang="zh-CN" sz="2800" i="1" kern="0" dirty="0"/>
              <a:t>n</a:t>
            </a:r>
            <a:r>
              <a:rPr lang="en-US" altLang="zh-CN" sz="2800" kern="0" dirty="0"/>
              <a:t>-</a:t>
            </a:r>
            <a:r>
              <a:rPr lang="en-US" altLang="zh-CN" sz="2800" kern="0" dirty="0" err="1"/>
              <a:t>ary</a:t>
            </a:r>
            <a:r>
              <a:rPr lang="en-US" altLang="zh-CN" sz="2800" kern="0" dirty="0"/>
              <a:t> relation </a:t>
            </a:r>
            <a:r>
              <a:rPr lang="en-US" altLang="zh-CN" sz="2800" i="1" kern="0" dirty="0"/>
              <a:t>R</a:t>
            </a:r>
            <a:r>
              <a:rPr lang="en-US" altLang="zh-CN" sz="2800" kern="0" dirty="0"/>
              <a:t>.</a:t>
            </a:r>
            <a:endParaRPr lang="en-US" altLang="zh-CN" sz="2800" kern="0" dirty="0"/>
          </a:p>
          <a:p>
            <a:pPr>
              <a:lnSpc>
                <a:spcPct val="150000"/>
              </a:lnSpc>
            </a:pPr>
            <a:r>
              <a:rPr lang="en-US" altLang="zh-CN" sz="2800" kern="0" dirty="0"/>
              <a:t>A domain </a:t>
            </a:r>
            <a:r>
              <a:rPr lang="en-US" altLang="zh-CN" sz="2800" i="1" kern="0" dirty="0"/>
              <a:t>A</a:t>
            </a:r>
            <a:r>
              <a:rPr lang="en-US" altLang="zh-CN" sz="2800" i="1" kern="0" baseline="-25000" dirty="0"/>
              <a:t>i</a:t>
            </a:r>
            <a:r>
              <a:rPr lang="en-US" altLang="zh-CN" sz="2800" kern="0" dirty="0"/>
              <a:t> is a </a:t>
            </a:r>
            <a:r>
              <a:rPr lang="en-US" altLang="zh-CN" sz="2800" i="1" kern="0" dirty="0">
                <a:solidFill>
                  <a:srgbClr val="FF0000"/>
                </a:solidFill>
              </a:rPr>
              <a:t>primary key</a:t>
            </a:r>
            <a:r>
              <a:rPr lang="en-US" altLang="zh-CN" sz="2800" kern="0" dirty="0">
                <a:solidFill>
                  <a:srgbClr val="FF0000"/>
                </a:solidFill>
              </a:rPr>
              <a:t> </a:t>
            </a:r>
            <a:r>
              <a:rPr lang="zh-CN" altLang="en-US" sz="2800" kern="0" dirty="0">
                <a:solidFill>
                  <a:srgbClr val="FF0000"/>
                </a:solidFill>
              </a:rPr>
              <a:t>（主键）</a:t>
            </a:r>
            <a:r>
              <a:rPr lang="en-US" altLang="zh-CN" sz="2800" kern="0" dirty="0"/>
              <a:t>for the database if the relation </a:t>
            </a:r>
            <a:r>
              <a:rPr lang="en-US" altLang="zh-CN" sz="2800" i="1" kern="0" dirty="0"/>
              <a:t>R</a:t>
            </a:r>
            <a:r>
              <a:rPr lang="en-US" altLang="zh-CN" sz="2800" kern="0" dirty="0"/>
              <a:t> is functional in </a:t>
            </a:r>
            <a:r>
              <a:rPr lang="en-US" altLang="zh-CN" sz="2800" i="1" kern="0" dirty="0"/>
              <a:t>A</a:t>
            </a:r>
            <a:r>
              <a:rPr lang="en-US" altLang="zh-CN" sz="2800" i="1" kern="0" baseline="-25000" dirty="0"/>
              <a:t>i</a:t>
            </a:r>
            <a:r>
              <a:rPr lang="en-US" altLang="zh-CN" sz="2800" i="1" kern="0" dirty="0"/>
              <a:t>.</a:t>
            </a:r>
            <a:endParaRPr lang="en-US" altLang="zh-CN" sz="2800" i="1" kern="0" dirty="0"/>
          </a:p>
          <a:p>
            <a:pPr>
              <a:lnSpc>
                <a:spcPct val="150000"/>
              </a:lnSpc>
            </a:pPr>
            <a:r>
              <a:rPr lang="en-US" altLang="zh-CN" sz="2800" kern="0" dirty="0"/>
              <a:t>A </a:t>
            </a:r>
            <a:r>
              <a:rPr lang="en-US" altLang="zh-CN" sz="2800" i="1" kern="0" dirty="0">
                <a:solidFill>
                  <a:srgbClr val="FF0000"/>
                </a:solidFill>
              </a:rPr>
              <a:t>composite key</a:t>
            </a:r>
            <a:r>
              <a:rPr lang="en-US" altLang="zh-CN" sz="2800" kern="0" dirty="0">
                <a:solidFill>
                  <a:srgbClr val="FF0000"/>
                </a:solidFill>
              </a:rPr>
              <a:t> </a:t>
            </a:r>
            <a:r>
              <a:rPr lang="zh-CN" altLang="en-US" sz="2800" kern="0" dirty="0">
                <a:solidFill>
                  <a:srgbClr val="FF0000"/>
                </a:solidFill>
              </a:rPr>
              <a:t>（复合主键）</a:t>
            </a:r>
            <a:r>
              <a:rPr lang="en-US" altLang="zh-CN" sz="2800" kern="0" dirty="0"/>
              <a:t>for the database is a set of domains </a:t>
            </a:r>
            <a:r>
              <a:rPr lang="en-US" altLang="zh-CN" sz="2800" kern="0" dirty="0">
                <a:solidFill>
                  <a:srgbClr val="FF0000"/>
                </a:solidFill>
              </a:rPr>
              <a:t>{</a:t>
            </a:r>
            <a:r>
              <a:rPr lang="en-US" altLang="zh-CN" sz="2800" i="1" kern="0" dirty="0">
                <a:solidFill>
                  <a:srgbClr val="FF0000"/>
                </a:solidFill>
              </a:rPr>
              <a:t>A</a:t>
            </a:r>
            <a:r>
              <a:rPr lang="en-US" altLang="zh-CN" sz="2800" i="1" kern="0" baseline="-25000" dirty="0">
                <a:solidFill>
                  <a:srgbClr val="FF0000"/>
                </a:solidFill>
              </a:rPr>
              <a:t>i</a:t>
            </a:r>
            <a:r>
              <a:rPr lang="en-US" altLang="zh-CN" sz="2800" kern="0" dirty="0">
                <a:solidFill>
                  <a:srgbClr val="FF0000"/>
                </a:solidFill>
              </a:rPr>
              <a:t>, </a:t>
            </a:r>
            <a:r>
              <a:rPr lang="en-US" altLang="zh-CN" sz="2800" i="1" kern="0" dirty="0" err="1">
                <a:solidFill>
                  <a:srgbClr val="FF0000"/>
                </a:solidFill>
              </a:rPr>
              <a:t>A</a:t>
            </a:r>
            <a:r>
              <a:rPr lang="en-US" altLang="zh-CN" sz="2800" i="1" kern="0" baseline="-25000" dirty="0" err="1">
                <a:solidFill>
                  <a:srgbClr val="FF0000"/>
                </a:solidFill>
              </a:rPr>
              <a:t>j</a:t>
            </a:r>
            <a:r>
              <a:rPr lang="en-US" altLang="zh-CN" sz="2800" kern="0" dirty="0">
                <a:solidFill>
                  <a:srgbClr val="FF0000"/>
                </a:solidFill>
              </a:rPr>
              <a:t>,</a:t>
            </a:r>
            <a:r>
              <a:rPr lang="en-US" altLang="zh-CN" sz="2800" i="1" kern="0" dirty="0">
                <a:solidFill>
                  <a:srgbClr val="FF0000"/>
                </a:solidFill>
              </a:rPr>
              <a:t> </a:t>
            </a:r>
            <a:r>
              <a:rPr lang="en-US" altLang="zh-CN" sz="2800" i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 sz="2800" kern="0" dirty="0">
                <a:solidFill>
                  <a:srgbClr val="FF0000"/>
                </a:solidFill>
              </a:rPr>
              <a:t>}</a:t>
            </a:r>
            <a:r>
              <a:rPr lang="en-US" altLang="zh-CN" sz="2800" kern="0" dirty="0"/>
              <a:t> such that </a:t>
            </a:r>
            <a:r>
              <a:rPr lang="en-US" altLang="zh-CN" sz="2800" i="1" kern="0" dirty="0"/>
              <a:t>R</a:t>
            </a:r>
            <a:r>
              <a:rPr lang="en-US" altLang="zh-CN" sz="2800" kern="0" dirty="0"/>
              <a:t> contains at most 1 </a:t>
            </a:r>
            <a:r>
              <a:rPr lang="en-US" altLang="zh-CN" sz="2800" i="1" kern="0" dirty="0"/>
              <a:t>n</a:t>
            </a:r>
            <a:r>
              <a:rPr lang="en-US" altLang="zh-CN" sz="2800" kern="0" dirty="0"/>
              <a:t>-tuple </a:t>
            </a:r>
            <a:r>
              <a:rPr lang="en-US" altLang="zh-CN" sz="2800" kern="0" dirty="0">
                <a:solidFill>
                  <a:srgbClr val="FF0000"/>
                </a:solidFill>
              </a:rPr>
              <a:t>(</a:t>
            </a:r>
            <a:r>
              <a:rPr lang="en-US" altLang="zh-CN" sz="2800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 sz="2800" kern="0" dirty="0">
                <a:solidFill>
                  <a:srgbClr val="FF0000"/>
                </a:solidFill>
              </a:rPr>
              <a:t>,</a:t>
            </a:r>
            <a:r>
              <a:rPr lang="en-US" altLang="zh-CN" sz="2800" i="1" kern="0" dirty="0" err="1">
                <a:solidFill>
                  <a:srgbClr val="FF0000"/>
                </a:solidFill>
              </a:rPr>
              <a:t>a</a:t>
            </a:r>
            <a:r>
              <a:rPr lang="en-US" altLang="zh-CN" sz="2800" i="1" kern="0" baseline="-25000" dirty="0" err="1">
                <a:solidFill>
                  <a:srgbClr val="FF0000"/>
                </a:solidFill>
              </a:rPr>
              <a:t>i</a:t>
            </a:r>
            <a:r>
              <a:rPr lang="en-US" altLang="zh-CN" sz="2800" kern="0" dirty="0">
                <a:solidFill>
                  <a:srgbClr val="FF0000"/>
                </a:solidFill>
              </a:rPr>
              <a:t>,</a:t>
            </a:r>
            <a:r>
              <a:rPr lang="en-US" altLang="zh-CN" sz="2800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 sz="2800" kern="0" dirty="0">
                <a:solidFill>
                  <a:srgbClr val="FF0000"/>
                </a:solidFill>
              </a:rPr>
              <a:t>,</a:t>
            </a:r>
            <a:r>
              <a:rPr lang="en-US" altLang="zh-CN" sz="2800" i="1" kern="0" dirty="0" err="1">
                <a:solidFill>
                  <a:srgbClr val="FF0000"/>
                </a:solidFill>
              </a:rPr>
              <a:t>a</a:t>
            </a:r>
            <a:r>
              <a:rPr lang="en-US" altLang="zh-CN" sz="2800" i="1" kern="0" baseline="-25000" dirty="0" err="1">
                <a:solidFill>
                  <a:srgbClr val="FF0000"/>
                </a:solidFill>
              </a:rPr>
              <a:t>j</a:t>
            </a:r>
            <a:r>
              <a:rPr lang="en-US" altLang="zh-CN" sz="2800" kern="0" dirty="0">
                <a:solidFill>
                  <a:srgbClr val="FF0000"/>
                </a:solidFill>
              </a:rPr>
              <a:t>,</a:t>
            </a:r>
            <a:r>
              <a:rPr lang="en-US" altLang="zh-CN" sz="2800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 sz="2800" kern="0" dirty="0">
                <a:solidFill>
                  <a:srgbClr val="FF0000"/>
                </a:solidFill>
              </a:rPr>
              <a:t>)</a:t>
            </a:r>
            <a:r>
              <a:rPr lang="en-US" altLang="zh-CN" sz="2800" kern="0" dirty="0"/>
              <a:t> for each composite value </a:t>
            </a:r>
            <a:r>
              <a:rPr lang="en-US" altLang="zh-CN" sz="2400" kern="0" dirty="0">
                <a:solidFill>
                  <a:srgbClr val="FF0000"/>
                </a:solidFill>
              </a:rPr>
              <a:t>(</a:t>
            </a:r>
            <a:r>
              <a:rPr lang="en-US" altLang="zh-CN" sz="2400" i="1" kern="0" dirty="0" err="1">
                <a:solidFill>
                  <a:srgbClr val="FF0000"/>
                </a:solidFill>
              </a:rPr>
              <a:t>a</a:t>
            </a:r>
            <a:r>
              <a:rPr lang="en-US" altLang="zh-CN" sz="2400" i="1" kern="0" baseline="-25000" dirty="0" err="1">
                <a:solidFill>
                  <a:srgbClr val="FF0000"/>
                </a:solidFill>
              </a:rPr>
              <a:t>i</a:t>
            </a:r>
            <a:r>
              <a:rPr lang="en-US" altLang="zh-CN" sz="2400" kern="0" dirty="0">
                <a:solidFill>
                  <a:srgbClr val="FF0000"/>
                </a:solidFill>
              </a:rPr>
              <a:t>, </a:t>
            </a:r>
            <a:r>
              <a:rPr lang="en-US" altLang="zh-CN" sz="2400" i="1" kern="0" dirty="0" err="1">
                <a:solidFill>
                  <a:srgbClr val="FF0000"/>
                </a:solidFill>
              </a:rPr>
              <a:t>a</a:t>
            </a:r>
            <a:r>
              <a:rPr lang="en-US" altLang="zh-CN" sz="2400" i="1" kern="0" baseline="-25000" dirty="0" err="1">
                <a:solidFill>
                  <a:srgbClr val="FF0000"/>
                </a:solidFill>
              </a:rPr>
              <a:t>j</a:t>
            </a:r>
            <a:r>
              <a:rPr lang="en-US" altLang="zh-CN" sz="2400" kern="0" dirty="0">
                <a:solidFill>
                  <a:srgbClr val="FF0000"/>
                </a:solidFill>
              </a:rPr>
              <a:t>,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 sz="2400" kern="0" dirty="0">
                <a:solidFill>
                  <a:srgbClr val="FF0000"/>
                </a:solidFill>
              </a:rPr>
              <a:t>)</a:t>
            </a:r>
            <a:r>
              <a:rPr lang="en-US" altLang="zh-CN" sz="2400" kern="0" dirty="0">
                <a:solidFill>
                  <a:srgbClr val="FF0000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400" i="1" kern="0" dirty="0" err="1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i="1" kern="0" baseline="-25000" dirty="0" err="1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r>
              <a:rPr lang="en-US" altLang="zh-CN" sz="2400" kern="0" dirty="0" err="1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×</a:t>
            </a:r>
            <a:r>
              <a:rPr lang="en-US" altLang="zh-CN" sz="2400" i="1" kern="0" dirty="0" err="1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i="1" kern="0" baseline="-25000" dirty="0" err="1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2400" kern="0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×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zh-CN" sz="2400" kern="0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2400" kern="0" dirty="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371723" y="963624"/>
            <a:ext cx="11627772" cy="589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800"/>
              <a:t>Introduction</a:t>
            </a:r>
            <a:endParaRPr lang="en-US" altLang="zh-CN" sz="2800"/>
          </a:p>
          <a:p>
            <a:pPr eaLnBrk="1" hangingPunct="1">
              <a:lnSpc>
                <a:spcPct val="150000"/>
              </a:lnSpc>
            </a:pPr>
            <a:r>
              <a:rPr lang="en-US" altLang="zh-CN" sz="2800"/>
              <a:t>Functions as relations</a:t>
            </a:r>
            <a:endParaRPr lang="en-US" altLang="zh-CN" sz="2800"/>
          </a:p>
          <a:p>
            <a:pPr eaLnBrk="1" hangingPunct="1">
              <a:lnSpc>
                <a:spcPct val="150000"/>
              </a:lnSpc>
            </a:pPr>
            <a:r>
              <a:rPr lang="en-US" altLang="zh-CN" sz="2800"/>
              <a:t>Relations on Set</a:t>
            </a:r>
            <a:endParaRPr lang="en-US" altLang="zh-CN" sz="2800"/>
          </a:p>
          <a:p>
            <a:pPr eaLnBrk="1" hangingPunct="1">
              <a:lnSpc>
                <a:spcPct val="150000"/>
              </a:lnSpc>
            </a:pPr>
            <a:r>
              <a:rPr lang="en-US" altLang="zh-CN" sz="2800"/>
              <a:t>Properties of Relations</a:t>
            </a:r>
            <a:endParaRPr lang="en-US" altLang="zh-CN" sz="2800"/>
          </a:p>
          <a:p>
            <a:pPr eaLnBrk="1" hangingPunct="1">
              <a:lnSpc>
                <a:spcPct val="150000"/>
              </a:lnSpc>
            </a:pPr>
            <a:r>
              <a:rPr lang="en-US" altLang="zh-CN" sz="2800"/>
              <a:t>Combining Relations</a:t>
            </a:r>
            <a:endParaRPr lang="en-US" altLang="zh-CN" sz="2800"/>
          </a:p>
        </p:txBody>
      </p:sp>
      <p:sp>
        <p:nvSpPr>
          <p:cNvPr id="4" name="文本框 3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9.1 Relations and Their Properties  </a:t>
            </a:r>
            <a:endParaRPr lang="en-US" altLang="zh-CN" sz="3200"/>
          </a:p>
        </p:txBody>
      </p:sp>
    </p:spTree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9.2 n-ary Relation - Databases Example</a:t>
            </a:r>
            <a:endParaRPr lang="en-US" altLang="zh-CN" sz="3200"/>
          </a:p>
        </p:txBody>
      </p:sp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2590800" y="2154237"/>
          <a:ext cx="7010400" cy="2549525"/>
        </p:xfrm>
        <a:graphic>
          <a:graphicData uri="http://schemas.openxmlformats.org/drawingml/2006/table">
            <a:tbl>
              <a:tblPr/>
              <a:tblGrid>
                <a:gridCol w="2438400"/>
                <a:gridCol w="1066800"/>
                <a:gridCol w="2362200"/>
                <a:gridCol w="1143000"/>
              </a:tblGrid>
              <a:tr h="5181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Student name</a:t>
                      </a:r>
                      <a:endParaRPr kumimoji="0" lang="en-US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ID</a:t>
                      </a:r>
                      <a:endParaRPr kumimoji="0" lang="en-US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Major</a:t>
                      </a:r>
                      <a:endParaRPr kumimoji="0" lang="en-US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GPA</a:t>
                      </a:r>
                      <a:endParaRPr kumimoji="0" lang="en-US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58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John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T="45707" marB="4570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1022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Computer Science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3.07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T="45707" marB="457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5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Ellen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2773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Mathematics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3.65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49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Mark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4975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Biology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2.88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9.2 n-ary Relation - Databases intension and extension</a:t>
            </a:r>
            <a:endParaRPr lang="en-US" altLang="zh-CN" sz="320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10046" y="919049"/>
            <a:ext cx="1151485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kern="0"/>
              <a:t>The</a:t>
            </a:r>
            <a:r>
              <a:rPr lang="en-US" altLang="zh-CN" sz="2800" kern="0">
                <a:solidFill>
                  <a:srgbClr val="FF0000"/>
                </a:solidFill>
              </a:rPr>
              <a:t> fields</a:t>
            </a:r>
            <a:r>
              <a:rPr lang="zh-CN" altLang="en-US" sz="2800" kern="0">
                <a:solidFill>
                  <a:srgbClr val="FF0000"/>
                </a:solidFill>
              </a:rPr>
              <a:t>（域）</a:t>
            </a:r>
            <a:r>
              <a:rPr lang="en-US" altLang="zh-CN" sz="2800" kern="0">
                <a:solidFill>
                  <a:srgbClr val="FF0000"/>
                </a:solidFill>
              </a:rPr>
              <a:t> </a:t>
            </a:r>
            <a:r>
              <a:rPr lang="en-US" altLang="zh-CN" sz="2800" kern="0"/>
              <a:t>of the database (the columns) correspond to the domains of the relation</a:t>
            </a:r>
            <a:endParaRPr lang="en-US" altLang="zh-CN" sz="2800" kern="0"/>
          </a:p>
          <a:p>
            <a:pPr>
              <a:lnSpc>
                <a:spcPct val="150000"/>
              </a:lnSpc>
            </a:pPr>
            <a:r>
              <a:rPr lang="en-US" altLang="zh-CN" sz="2800" kern="0"/>
              <a:t>The number of fields is the degree n</a:t>
            </a:r>
            <a:endParaRPr lang="en-US" altLang="zh-CN" sz="2800" kern="0"/>
          </a:p>
          <a:p>
            <a:pPr>
              <a:lnSpc>
                <a:spcPct val="150000"/>
              </a:lnSpc>
            </a:pPr>
            <a:r>
              <a:rPr lang="en-US" altLang="zh-CN" sz="2800" kern="0"/>
              <a:t>The </a:t>
            </a:r>
            <a:r>
              <a:rPr lang="en-US" altLang="zh-CN" sz="2800" kern="0">
                <a:solidFill>
                  <a:srgbClr val="FF0000"/>
                </a:solidFill>
              </a:rPr>
              <a:t>intension</a:t>
            </a:r>
            <a:r>
              <a:rPr lang="zh-CN" altLang="en-US" sz="2800" kern="0">
                <a:solidFill>
                  <a:srgbClr val="FF0000"/>
                </a:solidFill>
              </a:rPr>
              <a:t>（内涵）</a:t>
            </a:r>
            <a:r>
              <a:rPr lang="en-US" altLang="zh-CN" sz="2800" kern="0"/>
              <a:t> of the database (or its schema) is the permanent part of its design, i.e., the fields and the constraints on them</a:t>
            </a:r>
            <a:endParaRPr lang="en-US" altLang="zh-CN" sz="2800" kern="0"/>
          </a:p>
          <a:p>
            <a:pPr>
              <a:lnSpc>
                <a:spcPct val="150000"/>
              </a:lnSpc>
            </a:pPr>
            <a:r>
              <a:rPr lang="en-US" altLang="zh-CN" sz="2800" kern="0"/>
              <a:t>The </a:t>
            </a:r>
            <a:r>
              <a:rPr lang="en-US" altLang="zh-CN" sz="2800" kern="0">
                <a:solidFill>
                  <a:srgbClr val="FF0000"/>
                </a:solidFill>
              </a:rPr>
              <a:t>extension</a:t>
            </a:r>
            <a:r>
              <a:rPr lang="zh-CN" altLang="en-US" sz="2800" kern="0">
                <a:solidFill>
                  <a:srgbClr val="FF0000"/>
                </a:solidFill>
              </a:rPr>
              <a:t>（外延）</a:t>
            </a:r>
            <a:r>
              <a:rPr lang="en-US" altLang="zh-CN" sz="2800" kern="0"/>
              <a:t> of the database is its current population of records</a:t>
            </a:r>
            <a:endParaRPr lang="en-US" altLang="zh-CN" sz="2800" kern="0"/>
          </a:p>
        </p:txBody>
      </p:sp>
    </p:spTree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9.2 n-ary Relation - Databases  Keys</a:t>
            </a:r>
            <a:endParaRPr lang="en-US" altLang="zh-CN" sz="320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10046" y="919049"/>
            <a:ext cx="1151485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kern="0"/>
              <a:t>In order to uniquely identify tuples in a database, we need to know where to look, that is specify a field that serves for this purpose. This is the primary key.</a:t>
            </a:r>
            <a:endParaRPr lang="en-US" altLang="zh-CN" sz="2800" kern="0"/>
          </a:p>
          <a:p>
            <a:pPr>
              <a:lnSpc>
                <a:spcPct val="150000"/>
              </a:lnSpc>
            </a:pPr>
            <a:r>
              <a:rPr lang="en-US" altLang="zh-CN" sz="2800" kern="0"/>
              <a:t>Care must be taken to maintain the key property when inserting records</a:t>
            </a:r>
            <a:endParaRPr lang="en-US" altLang="zh-CN" sz="2800" kern="0"/>
          </a:p>
          <a:p>
            <a:pPr>
              <a:lnSpc>
                <a:spcPct val="150000"/>
              </a:lnSpc>
            </a:pPr>
            <a:r>
              <a:rPr lang="en-US" altLang="zh-CN" sz="2800" kern="0"/>
              <a:t>Some databases may have no primary key; instead they use a composite key made up from multiple fields</a:t>
            </a:r>
            <a:endParaRPr lang="en-US" altLang="zh-CN" sz="2800" kern="0"/>
          </a:p>
          <a:p>
            <a:pPr lvl="1">
              <a:lnSpc>
                <a:spcPct val="150000"/>
              </a:lnSpc>
            </a:pPr>
            <a:r>
              <a:rPr lang="en-US" altLang="zh-CN" sz="2400" kern="0"/>
              <a:t>A flight database: key = airline + flight number </a:t>
            </a:r>
            <a:endParaRPr lang="en-US" altLang="zh-CN" sz="2400" kern="0"/>
          </a:p>
        </p:txBody>
      </p:sp>
    </p:spTree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9.2 Operators on n-ary Relation - Selection</a:t>
            </a:r>
            <a:r>
              <a:rPr lang="zh-CN" altLang="en-US" sz="3200"/>
              <a:t>（选择）</a:t>
            </a:r>
            <a:endParaRPr lang="en-US" altLang="zh-CN" sz="320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10046" y="919049"/>
            <a:ext cx="1151485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kern="0"/>
              <a:t>Let </a:t>
            </a:r>
            <a:r>
              <a:rPr lang="en-US" altLang="zh-CN" sz="2800" i="1" kern="0"/>
              <a:t>A</a:t>
            </a:r>
            <a:r>
              <a:rPr lang="en-US" altLang="zh-CN" sz="2800" kern="0"/>
              <a:t> be any n-ary domain </a:t>
            </a:r>
            <a:r>
              <a:rPr lang="en-US" altLang="zh-CN" sz="2800" i="1" kern="0">
                <a:solidFill>
                  <a:srgbClr val="FF0000"/>
                </a:solidFill>
              </a:rPr>
              <a:t>A</a:t>
            </a:r>
            <a:r>
              <a:rPr lang="en-US" altLang="zh-CN" sz="2800" kern="0">
                <a:solidFill>
                  <a:srgbClr val="FF0000"/>
                </a:solidFill>
              </a:rPr>
              <a:t>=</a:t>
            </a:r>
            <a:r>
              <a:rPr lang="en-US" altLang="zh-CN" sz="2800" i="1" kern="0">
                <a:solidFill>
                  <a:srgbClr val="FF0000"/>
                </a:solidFill>
              </a:rPr>
              <a:t>A</a:t>
            </a:r>
            <a:r>
              <a:rPr lang="en-US" altLang="zh-CN" sz="2800" kern="0" baseline="-25000">
                <a:solidFill>
                  <a:srgbClr val="FF0000"/>
                </a:solidFill>
              </a:rPr>
              <a:t>1</a:t>
            </a:r>
            <a:r>
              <a:rPr lang="en-US" altLang="zh-CN" sz="2800" kern="0">
                <a:solidFill>
                  <a:srgbClr val="FF0000"/>
                </a:solidFill>
                <a:cs typeface="Times New Roman" panose="02020603050405020304" pitchFamily="18" charset="0"/>
              </a:rPr>
              <a:t>×</a:t>
            </a:r>
            <a:r>
              <a:rPr lang="en-US" altLang="zh-CN" sz="2800" kern="0">
                <a:solidFill>
                  <a:srgbClr val="FF0000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 sz="2800" kern="0">
                <a:solidFill>
                  <a:srgbClr val="FF0000"/>
                </a:solidFill>
              </a:rPr>
              <a:t>×</a:t>
            </a:r>
            <a:r>
              <a:rPr lang="en-US" altLang="zh-CN" sz="2800" i="1" kern="0">
                <a:solidFill>
                  <a:srgbClr val="FF0000"/>
                </a:solidFill>
              </a:rPr>
              <a:t>A</a:t>
            </a:r>
            <a:r>
              <a:rPr lang="en-US" altLang="zh-CN" sz="2800" i="1" kern="0" baseline="-25000">
                <a:solidFill>
                  <a:srgbClr val="FF0000"/>
                </a:solidFill>
              </a:rPr>
              <a:t>n</a:t>
            </a:r>
            <a:r>
              <a:rPr lang="en-US" altLang="zh-CN" sz="2800" kern="0"/>
              <a:t>, and let </a:t>
            </a:r>
            <a:r>
              <a:rPr lang="en-US" altLang="zh-CN" sz="2800" kern="0">
                <a:solidFill>
                  <a:srgbClr val="FF0000"/>
                </a:solidFill>
              </a:rPr>
              <a:t>C:</a:t>
            </a:r>
            <a:r>
              <a:rPr lang="en-US" altLang="zh-CN" sz="2800" i="1" kern="0">
                <a:solidFill>
                  <a:srgbClr val="FF0000"/>
                </a:solidFill>
              </a:rPr>
              <a:t>A</a:t>
            </a:r>
            <a:r>
              <a:rPr lang="en-US" altLang="zh-CN" sz="2800" kern="0">
                <a:solidFill>
                  <a:srgbClr val="FF0000"/>
                </a:solidFill>
              </a:rPr>
              <a:t>→{T,F} </a:t>
            </a:r>
            <a:r>
              <a:rPr lang="en-US" altLang="zh-CN" sz="2800" kern="0"/>
              <a:t>be any condition (predicate) on elements (n-tuples) of </a:t>
            </a:r>
            <a:r>
              <a:rPr lang="en-US" altLang="zh-CN" sz="2800" i="1" kern="0"/>
              <a:t>A.</a:t>
            </a:r>
            <a:endParaRPr lang="en-US" altLang="zh-CN" sz="2800" i="1" kern="0"/>
          </a:p>
          <a:p>
            <a:pPr>
              <a:lnSpc>
                <a:spcPct val="150000"/>
              </a:lnSpc>
            </a:pPr>
            <a:r>
              <a:rPr lang="en-US" altLang="zh-CN" sz="2800" kern="0"/>
              <a:t>Then, the selection operator </a:t>
            </a:r>
            <a:r>
              <a:rPr lang="en-US" altLang="zh-CN" sz="2800" i="1" kern="0"/>
              <a:t>s</a:t>
            </a:r>
            <a:r>
              <a:rPr lang="en-US" altLang="zh-CN" sz="2800" i="1" kern="0" baseline="-25000"/>
              <a:t>C</a:t>
            </a:r>
            <a:r>
              <a:rPr lang="en-US" altLang="zh-CN" sz="2800" kern="0"/>
              <a:t> is the operator that maps any (n-ary) relation </a:t>
            </a:r>
            <a:r>
              <a:rPr lang="en-US" altLang="zh-CN" sz="2800" i="1" kern="0"/>
              <a:t>R</a:t>
            </a:r>
            <a:r>
              <a:rPr lang="en-US" altLang="zh-CN" sz="2800" kern="0"/>
              <a:t> on </a:t>
            </a:r>
            <a:r>
              <a:rPr lang="en-US" altLang="zh-CN" sz="2800" i="1" kern="0"/>
              <a:t>A</a:t>
            </a:r>
            <a:r>
              <a:rPr lang="en-US" altLang="zh-CN" sz="2800" kern="0"/>
              <a:t> to the n-ary relation of all n-tuples from </a:t>
            </a:r>
            <a:r>
              <a:rPr lang="en-US" altLang="zh-CN" sz="2800" i="1" kern="0"/>
              <a:t>R</a:t>
            </a:r>
            <a:r>
              <a:rPr lang="en-US" altLang="zh-CN" sz="2800" kern="0"/>
              <a:t> that satisfy </a:t>
            </a:r>
            <a:r>
              <a:rPr lang="en-US" altLang="zh-CN" sz="2800" i="1" kern="0"/>
              <a:t>C</a:t>
            </a:r>
            <a:r>
              <a:rPr lang="en-US" altLang="zh-CN" sz="2800" kern="0"/>
              <a:t>.  </a:t>
            </a:r>
            <a:endParaRPr lang="en-US" altLang="zh-CN" sz="2800" kern="0"/>
          </a:p>
          <a:p>
            <a:pPr lvl="1">
              <a:lnSpc>
                <a:spcPct val="150000"/>
              </a:lnSpc>
            </a:pPr>
            <a:r>
              <a:rPr lang="en-US" altLang="zh-CN" sz="2400" kern="0"/>
              <a:t>I.e., </a:t>
            </a:r>
            <a:r>
              <a:rPr lang="en-US" altLang="zh-CN" sz="2400" kern="0">
                <a:solidFill>
                  <a:srgbClr val="FF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400" i="1" kern="0">
                <a:solidFill>
                  <a:srgbClr val="FF0000"/>
                </a:solidFill>
                <a:sym typeface="Symbol" panose="05050102010706020507" pitchFamily="18" charset="2"/>
              </a:rPr>
              <a:t>R</a:t>
            </a:r>
            <a:r>
              <a:rPr lang="en-US" altLang="zh-CN" sz="2400" kern="0">
                <a:solidFill>
                  <a:srgbClr val="FF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400" i="1" kern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kern="0">
                <a:solidFill>
                  <a:srgbClr val="FF0000"/>
                </a:solidFill>
                <a:sym typeface="Symbol" panose="05050102010706020507" pitchFamily="18" charset="2"/>
              </a:rPr>
              <a:t>,</a:t>
            </a:r>
            <a:r>
              <a:rPr lang="en-US" altLang="zh-CN" sz="2400" kern="0">
                <a:solidFill>
                  <a:srgbClr val="FF0000"/>
                </a:solidFill>
              </a:rPr>
              <a:t> </a:t>
            </a:r>
            <a:r>
              <a:rPr lang="en-US" altLang="zh-CN" sz="2400" i="1" kern="0">
                <a:solidFill>
                  <a:srgbClr val="FF0000"/>
                </a:solidFill>
              </a:rPr>
              <a:t>s</a:t>
            </a:r>
            <a:r>
              <a:rPr lang="en-US" altLang="zh-CN" sz="2400" i="1" kern="0" baseline="-25000">
                <a:solidFill>
                  <a:srgbClr val="FF0000"/>
                </a:solidFill>
              </a:rPr>
              <a:t>C</a:t>
            </a:r>
            <a:r>
              <a:rPr lang="en-US" altLang="zh-CN" sz="2400" kern="0">
                <a:solidFill>
                  <a:srgbClr val="FF0000"/>
                </a:solidFill>
              </a:rPr>
              <a:t>(</a:t>
            </a:r>
            <a:r>
              <a:rPr lang="en-US" altLang="zh-CN" sz="2400" i="1" kern="0">
                <a:solidFill>
                  <a:srgbClr val="FF0000"/>
                </a:solidFill>
              </a:rPr>
              <a:t>R</a:t>
            </a:r>
            <a:r>
              <a:rPr lang="en-US" altLang="zh-CN" sz="2400" kern="0">
                <a:solidFill>
                  <a:srgbClr val="FF0000"/>
                </a:solidFill>
              </a:rPr>
              <a:t>) = </a:t>
            </a:r>
            <a:r>
              <a:rPr lang="en-US" altLang="zh-CN" sz="2400" kern="0">
                <a:solidFill>
                  <a:srgbClr val="FF0000"/>
                </a:solidFill>
                <a:sym typeface="Symbol" panose="05050102010706020507" pitchFamily="18" charset="2"/>
              </a:rPr>
              <a:t>{</a:t>
            </a:r>
            <a:r>
              <a:rPr lang="en-US" altLang="zh-CN" sz="2400" i="1" kern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kern="0">
                <a:solidFill>
                  <a:srgbClr val="FF0000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400" i="1" kern="0">
                <a:solidFill>
                  <a:srgbClr val="FF0000"/>
                </a:solidFill>
                <a:sym typeface="Symbol" panose="05050102010706020507" pitchFamily="18" charset="2"/>
              </a:rPr>
              <a:t>R</a:t>
            </a:r>
            <a:r>
              <a:rPr lang="en-US" altLang="zh-CN" sz="2400" kern="0">
                <a:solidFill>
                  <a:srgbClr val="FF0000"/>
                </a:solidFill>
                <a:sym typeface="Symbol" panose="05050102010706020507" pitchFamily="18" charset="2"/>
              </a:rPr>
              <a:t> | </a:t>
            </a:r>
            <a:r>
              <a:rPr lang="en-US" altLang="zh-CN" sz="2400" i="1" kern="0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  <a:r>
              <a:rPr lang="en-US" altLang="zh-CN" sz="2400" i="1" kern="0" baseline="-25000">
                <a:solidFill>
                  <a:srgbClr val="FF0000"/>
                </a:solidFill>
                <a:sym typeface="Symbol" panose="05050102010706020507" pitchFamily="18" charset="2"/>
              </a:rPr>
              <a:t>C</a:t>
            </a:r>
            <a:r>
              <a:rPr lang="en-US" altLang="zh-CN" sz="2400" kern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i="1" kern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kern="0">
                <a:solidFill>
                  <a:srgbClr val="FF0000"/>
                </a:solidFill>
                <a:sym typeface="Symbol" panose="05050102010706020507" pitchFamily="18" charset="2"/>
              </a:rPr>
              <a:t>) = T}</a:t>
            </a:r>
            <a:endParaRPr lang="en-US" altLang="zh-CN" sz="2400" kern="0"/>
          </a:p>
        </p:txBody>
      </p:sp>
    </p:spTree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9.2 Operators on n-ary Relation - Selection</a:t>
            </a:r>
            <a:endParaRPr lang="en-US" altLang="zh-CN" sz="320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10046" y="919049"/>
            <a:ext cx="1151485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kern="0"/>
              <a:t>Suppose we have a domain </a:t>
            </a:r>
            <a:br>
              <a:rPr lang="en-US" altLang="zh-CN" sz="2800" kern="0"/>
            </a:br>
            <a:r>
              <a:rPr lang="en-US" altLang="zh-CN" sz="2800" kern="0">
                <a:solidFill>
                  <a:srgbClr val="FF0000"/>
                </a:solidFill>
              </a:rPr>
              <a:t>A = StudentName × Standing × SocSecNos</a:t>
            </a:r>
            <a:endParaRPr lang="en-US" altLang="zh-CN" sz="2800" ker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kern="0"/>
              <a:t>Suppose we define a certain condition on A, </a:t>
            </a:r>
            <a:r>
              <a:rPr lang="en-US" altLang="zh-CN" sz="2800" kern="0">
                <a:solidFill>
                  <a:srgbClr val="FF0000"/>
                </a:solidFill>
              </a:rPr>
              <a:t>UpperLevel(name,standing,ssn) :≡ </a:t>
            </a:r>
            <a:br>
              <a:rPr lang="en-US" altLang="zh-CN" sz="2800" kern="0">
                <a:solidFill>
                  <a:srgbClr val="FF0000"/>
                </a:solidFill>
              </a:rPr>
            </a:br>
            <a:r>
              <a:rPr lang="en-US" altLang="zh-CN" sz="2800" kern="0">
                <a:solidFill>
                  <a:srgbClr val="FF0000"/>
                </a:solidFill>
              </a:rPr>
              <a:t> 	[(standing = junior) </a:t>
            </a:r>
            <a:r>
              <a:rPr lang="en-US" altLang="zh-CN" sz="280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kern="0">
                <a:solidFill>
                  <a:srgbClr val="FF0000"/>
                </a:solidFill>
              </a:rPr>
              <a:t> (standing = senior)]</a:t>
            </a:r>
            <a:endParaRPr lang="en-US" altLang="zh-CN" sz="2800" ker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kern="0"/>
              <a:t>Then, </a:t>
            </a:r>
            <a:r>
              <a:rPr lang="en-US" altLang="zh-CN" sz="2800" i="1" kern="0">
                <a:solidFill>
                  <a:srgbClr val="FF0000"/>
                </a:solidFill>
              </a:rPr>
              <a:t>s</a:t>
            </a:r>
            <a:r>
              <a:rPr lang="en-US" altLang="zh-CN" sz="2800" i="1" kern="0" baseline="-25000">
                <a:solidFill>
                  <a:srgbClr val="FF0000"/>
                </a:solidFill>
              </a:rPr>
              <a:t>UpperLevel</a:t>
            </a:r>
            <a:r>
              <a:rPr lang="en-US" altLang="zh-CN" sz="2800" i="1" kern="0">
                <a:solidFill>
                  <a:srgbClr val="FF0000"/>
                </a:solidFill>
              </a:rPr>
              <a:t> </a:t>
            </a:r>
            <a:r>
              <a:rPr lang="en-US" altLang="zh-CN" sz="2800" kern="0"/>
              <a:t>is the selection operator that takes any relation R on A (database of students) and produces a relation consisting of just the upper-level classes (juniors and seniors).</a:t>
            </a:r>
            <a:endParaRPr lang="en-US" altLang="zh-CN" sz="2800" kern="0"/>
          </a:p>
        </p:txBody>
      </p:sp>
    </p:spTree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9.2 Operators on n-ary Relation - Projection</a:t>
            </a:r>
            <a:r>
              <a:rPr lang="zh-CN" altLang="en-US" sz="3200"/>
              <a:t>（映射）</a:t>
            </a:r>
            <a:endParaRPr lang="en-US" altLang="zh-CN" sz="320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10046" y="891732"/>
            <a:ext cx="1177294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kern="0"/>
              <a:t>Let </a:t>
            </a:r>
            <a:r>
              <a:rPr lang="en-US" altLang="zh-CN" sz="2800" i="1" kern="0">
                <a:solidFill>
                  <a:srgbClr val="FF0000"/>
                </a:solidFill>
              </a:rPr>
              <a:t>A</a:t>
            </a:r>
            <a:r>
              <a:rPr lang="en-US" altLang="zh-CN" sz="2800" kern="0">
                <a:solidFill>
                  <a:srgbClr val="FF0000"/>
                </a:solidFill>
              </a:rPr>
              <a:t> = </a:t>
            </a:r>
            <a:r>
              <a:rPr lang="en-US" altLang="zh-CN" sz="2800" i="1" kern="0">
                <a:solidFill>
                  <a:srgbClr val="FF0000"/>
                </a:solidFill>
              </a:rPr>
              <a:t>A</a:t>
            </a:r>
            <a:r>
              <a:rPr lang="en-US" altLang="zh-CN" sz="2800" kern="0" baseline="-25000">
                <a:solidFill>
                  <a:srgbClr val="FF0000"/>
                </a:solidFill>
              </a:rPr>
              <a:t>1</a:t>
            </a:r>
            <a:r>
              <a:rPr lang="en-US" altLang="zh-CN" sz="2800" kern="0">
                <a:solidFill>
                  <a:srgbClr val="FF0000"/>
                </a:solidFill>
                <a:cs typeface="Times New Roman" panose="02020603050405020304" pitchFamily="18" charset="0"/>
              </a:rPr>
              <a:t>×</a:t>
            </a:r>
            <a:r>
              <a:rPr lang="en-US" altLang="zh-CN" sz="2800" ker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2800" kern="0">
                <a:solidFill>
                  <a:srgbClr val="FF0000"/>
                </a:solidFill>
                <a:cs typeface="Times New Roman" panose="02020603050405020304" pitchFamily="18" charset="0"/>
              </a:rPr>
              <a:t>×</a:t>
            </a:r>
            <a:r>
              <a:rPr lang="en-US" altLang="zh-CN" sz="2800" i="1" kern="0">
                <a:solidFill>
                  <a:srgbClr val="FF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800" i="1" kern="0" baseline="-25000">
                <a:solidFill>
                  <a:srgbClr val="FF0000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sz="2800" kern="0">
                <a:cs typeface="Times New Roman" panose="02020603050405020304" pitchFamily="18" charset="0"/>
              </a:rPr>
              <a:t> be any </a:t>
            </a:r>
            <a:r>
              <a:rPr lang="en-US" altLang="zh-CN" sz="2800" i="1" kern="0">
                <a:cs typeface="Times New Roman" panose="02020603050405020304" pitchFamily="18" charset="0"/>
              </a:rPr>
              <a:t>n</a:t>
            </a:r>
            <a:r>
              <a:rPr lang="en-US" altLang="zh-CN" sz="2800" kern="0">
                <a:cs typeface="Times New Roman" panose="02020603050405020304" pitchFamily="18" charset="0"/>
              </a:rPr>
              <a:t>-ary domain, and let </a:t>
            </a:r>
            <a:r>
              <a:rPr lang="en-US" altLang="zh-CN" sz="2800" kern="0">
                <a:solidFill>
                  <a:srgbClr val="FF0000"/>
                </a:solidFill>
                <a:cs typeface="Times New Roman" panose="02020603050405020304" pitchFamily="18" charset="0"/>
              </a:rPr>
              <a:t>{</a:t>
            </a:r>
            <a:r>
              <a:rPr lang="en-US" altLang="zh-CN" sz="2800" i="1" kern="0">
                <a:solidFill>
                  <a:srgbClr val="FF0000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2800" i="1" kern="0" baseline="-25000">
                <a:solidFill>
                  <a:srgbClr val="FF0000"/>
                </a:solidFill>
                <a:cs typeface="Times New Roman" panose="02020603050405020304" pitchFamily="18" charset="0"/>
              </a:rPr>
              <a:t>k</a:t>
            </a:r>
            <a:r>
              <a:rPr lang="en-US" altLang="zh-CN" sz="2800" kern="0">
                <a:solidFill>
                  <a:srgbClr val="FF0000"/>
                </a:solidFill>
                <a:cs typeface="Times New Roman" panose="02020603050405020304" pitchFamily="18" charset="0"/>
              </a:rPr>
              <a:t>}=(</a:t>
            </a:r>
            <a:r>
              <a:rPr lang="en-US" altLang="zh-CN" sz="2800" i="1" kern="0">
                <a:solidFill>
                  <a:srgbClr val="FF0000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2800" kern="0" baseline="-25000">
                <a:solidFill>
                  <a:srgbClr val="FF0000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800" kern="0">
                <a:solidFill>
                  <a:srgbClr val="FF0000"/>
                </a:solidFill>
                <a:cs typeface="Times New Roman" panose="02020603050405020304" pitchFamily="18" charset="0"/>
              </a:rPr>
              <a:t>,</a:t>
            </a:r>
            <a:r>
              <a:rPr lang="en-US" altLang="zh-CN" sz="2800" ker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2800" kern="0">
                <a:solidFill>
                  <a:srgbClr val="FF0000"/>
                </a:solidFill>
                <a:cs typeface="Times New Roman" panose="02020603050405020304" pitchFamily="18" charset="0"/>
              </a:rPr>
              <a:t>,</a:t>
            </a:r>
            <a:r>
              <a:rPr lang="en-US" altLang="zh-CN" sz="2800" i="1" kern="0">
                <a:solidFill>
                  <a:srgbClr val="FF0000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2800" i="1" kern="0" baseline="-25000">
                <a:solidFill>
                  <a:srgbClr val="FF0000"/>
                </a:solidFill>
                <a:cs typeface="Times New Roman" panose="02020603050405020304" pitchFamily="18" charset="0"/>
              </a:rPr>
              <a:t>m</a:t>
            </a:r>
            <a:r>
              <a:rPr lang="en-US" altLang="zh-CN" sz="2800" kern="0">
                <a:solidFill>
                  <a:srgbClr val="FF0000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sz="2800" kern="0">
                <a:cs typeface="Times New Roman" panose="02020603050405020304" pitchFamily="18" charset="0"/>
              </a:rPr>
              <a:t> be a sequence of indices all falling in the range 1 to </a:t>
            </a:r>
            <a:r>
              <a:rPr lang="en-US" altLang="zh-CN" sz="2800" i="1" kern="0">
                <a:cs typeface="Times New Roman" panose="02020603050405020304" pitchFamily="18" charset="0"/>
              </a:rPr>
              <a:t>n</a:t>
            </a:r>
            <a:r>
              <a:rPr lang="en-US" altLang="zh-CN" sz="2800" kern="0">
                <a:cs typeface="Times New Roman" panose="02020603050405020304" pitchFamily="18" charset="0"/>
              </a:rPr>
              <a:t>,</a:t>
            </a:r>
            <a:endParaRPr lang="en-US" altLang="zh-CN" sz="2800" kern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kern="0">
                <a:cs typeface="Times New Roman" panose="02020603050405020304" pitchFamily="18" charset="0"/>
              </a:rPr>
              <a:t>That is, where </a:t>
            </a:r>
            <a:r>
              <a:rPr lang="en-US" altLang="zh-CN" sz="2400" kern="0">
                <a:solidFill>
                  <a:srgbClr val="FF0000"/>
                </a:solidFill>
                <a:cs typeface="Times New Roman" panose="02020603050405020304" pitchFamily="18" charset="0"/>
              </a:rPr>
              <a:t>1 ≤ </a:t>
            </a:r>
            <a:r>
              <a:rPr lang="en-US" altLang="zh-CN" sz="2400" i="1" kern="0">
                <a:solidFill>
                  <a:srgbClr val="FF0000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2400" i="1" kern="0" baseline="-25000">
                <a:solidFill>
                  <a:srgbClr val="FF0000"/>
                </a:solidFill>
                <a:cs typeface="Times New Roman" panose="02020603050405020304" pitchFamily="18" charset="0"/>
              </a:rPr>
              <a:t>k </a:t>
            </a:r>
            <a:r>
              <a:rPr lang="en-US" altLang="zh-CN" sz="2400" i="1" kern="0">
                <a:solidFill>
                  <a:srgbClr val="FF0000"/>
                </a:solidFill>
                <a:cs typeface="Times New Roman" panose="02020603050405020304" pitchFamily="18" charset="0"/>
              </a:rPr>
              <a:t>≤ n</a:t>
            </a:r>
            <a:r>
              <a:rPr lang="en-US" altLang="zh-CN" sz="2400" kern="0">
                <a:cs typeface="Times New Roman" panose="02020603050405020304" pitchFamily="18" charset="0"/>
              </a:rPr>
              <a:t> for all </a:t>
            </a:r>
            <a:r>
              <a:rPr lang="en-US" altLang="zh-CN" sz="2400" kern="0">
                <a:solidFill>
                  <a:srgbClr val="FF0000"/>
                </a:solidFill>
                <a:cs typeface="Times New Roman" panose="02020603050405020304" pitchFamily="18" charset="0"/>
              </a:rPr>
              <a:t>1 ≤ </a:t>
            </a:r>
            <a:r>
              <a:rPr lang="en-US" altLang="zh-CN" sz="2400" i="1" kern="0">
                <a:solidFill>
                  <a:srgbClr val="FF0000"/>
                </a:solidFill>
                <a:cs typeface="Times New Roman" panose="02020603050405020304" pitchFamily="18" charset="0"/>
              </a:rPr>
              <a:t>k</a:t>
            </a:r>
            <a:r>
              <a:rPr lang="en-US" altLang="zh-CN" sz="2400" kern="0">
                <a:solidFill>
                  <a:srgbClr val="FF0000"/>
                </a:solidFill>
                <a:cs typeface="Times New Roman" panose="02020603050405020304" pitchFamily="18" charset="0"/>
              </a:rPr>
              <a:t> ≤ </a:t>
            </a:r>
            <a:r>
              <a:rPr lang="en-US" altLang="zh-CN" sz="2400" i="1" kern="0">
                <a:solidFill>
                  <a:srgbClr val="FF0000"/>
                </a:solidFill>
                <a:cs typeface="Times New Roman" panose="02020603050405020304" pitchFamily="18" charset="0"/>
              </a:rPr>
              <a:t>m</a:t>
            </a:r>
            <a:r>
              <a:rPr lang="en-US" altLang="zh-CN" sz="2400" kern="0">
                <a:cs typeface="Times New Roman" panose="02020603050405020304" pitchFamily="18" charset="0"/>
              </a:rPr>
              <a:t>.</a:t>
            </a:r>
            <a:endParaRPr lang="en-US" altLang="zh-CN" sz="2400" kern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0">
                <a:solidFill>
                  <a:srgbClr val="006600"/>
                </a:solidFill>
                <a:cs typeface="Times New Roman" panose="02020603050405020304" pitchFamily="18" charset="0"/>
              </a:rPr>
              <a:t>Then the </a:t>
            </a:r>
            <a:r>
              <a:rPr lang="en-US" altLang="zh-CN" sz="2800" i="1" kern="0">
                <a:solidFill>
                  <a:srgbClr val="006600"/>
                </a:solidFill>
                <a:cs typeface="Times New Roman" panose="02020603050405020304" pitchFamily="18" charset="0"/>
              </a:rPr>
              <a:t>projection operator</a:t>
            </a:r>
            <a:r>
              <a:rPr lang="en-US" altLang="zh-CN" sz="2800" kern="0">
                <a:solidFill>
                  <a:srgbClr val="006600"/>
                </a:solidFill>
                <a:cs typeface="Times New Roman" panose="02020603050405020304" pitchFamily="18" charset="0"/>
              </a:rPr>
              <a:t> on </a:t>
            </a:r>
            <a:r>
              <a:rPr lang="en-US" altLang="zh-CN" sz="2800" i="1" kern="0">
                <a:solidFill>
                  <a:srgbClr val="006600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sz="2800" kern="0">
                <a:solidFill>
                  <a:srgbClr val="006600"/>
                </a:solidFill>
                <a:cs typeface="Times New Roman" panose="02020603050405020304" pitchFamily="18" charset="0"/>
              </a:rPr>
              <a:t>-tuples</a:t>
            </a:r>
            <a:br>
              <a:rPr lang="en-US" altLang="zh-CN" sz="2800" i="1" kern="0">
                <a:solidFill>
                  <a:srgbClr val="006600"/>
                </a:solidFill>
                <a:cs typeface="Times New Roman" panose="02020603050405020304" pitchFamily="18" charset="0"/>
              </a:rPr>
            </a:br>
            <a:br>
              <a:rPr lang="en-US" altLang="zh-CN" sz="2800" i="1" kern="0">
                <a:cs typeface="Times New Roman" panose="02020603050405020304" pitchFamily="18" charset="0"/>
              </a:rPr>
            </a:br>
            <a:r>
              <a:rPr lang="en-US" altLang="zh-CN" sz="2800" kern="0">
                <a:solidFill>
                  <a:srgbClr val="006600"/>
                </a:solidFill>
                <a:cs typeface="Times New Roman" panose="02020603050405020304" pitchFamily="18" charset="0"/>
              </a:rPr>
              <a:t>is defined by:</a:t>
            </a:r>
            <a:br>
              <a:rPr lang="en-US" altLang="zh-CN" sz="2800" kern="0">
                <a:solidFill>
                  <a:srgbClr val="006600"/>
                </a:solidFill>
                <a:cs typeface="Times New Roman" panose="02020603050405020304" pitchFamily="18" charset="0"/>
              </a:rPr>
            </a:br>
            <a:r>
              <a:rPr lang="en-US" altLang="zh-CN" sz="2800" kern="0">
                <a:cs typeface="Times New Roman" panose="02020603050405020304" pitchFamily="18" charset="0"/>
              </a:rPr>
              <a:t>  </a:t>
            </a:r>
            <a:endParaRPr lang="en-US" altLang="zh-CN" sz="2800" kern="0" dirty="0"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3008617" y="3598514"/>
          <a:ext cx="5770651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Equation" r:id="rId2" imgW="1398270" imgH="241300" progId="Equation.DSMT4">
                  <p:embed/>
                </p:oleObj>
              </mc:Choice>
              <mc:Fallback>
                <p:oleObj name="Equation" r:id="rId2" imgW="1398270" imgH="241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8617" y="3598514"/>
                        <a:ext cx="5770651" cy="725487"/>
                      </a:xfrm>
                      <a:prstGeom prst="rect">
                        <a:avLst/>
                      </a:prstGeom>
                      <a:solidFill>
                        <a:srgbClr val="FFCCCC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2582738" y="5044632"/>
          <a:ext cx="7026524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" r:id="rId4" imgW="1651635" imgH="241300" progId="Equation.3">
                  <p:embed/>
                </p:oleObj>
              </mc:Choice>
              <mc:Fallback>
                <p:oleObj name="" r:id="rId4" imgW="1651635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2738" y="5044632"/>
                        <a:ext cx="7026524" cy="746125"/>
                      </a:xfrm>
                      <a:prstGeom prst="rect">
                        <a:avLst/>
                      </a:prstGeom>
                      <a:solidFill>
                        <a:srgbClr val="FFCCCC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0046" y="0"/>
            <a:ext cx="11056470" cy="735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9.2 Operators on n-ary Relation - Projection Example</a:t>
            </a:r>
            <a:endParaRPr lang="zh-CN" altLang="en-US" sz="3200" b="1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10046" y="735394"/>
            <a:ext cx="1091950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kern="0" dirty="0"/>
              <a:t>Suppose we have a ternary (3-ary) domain </a:t>
            </a:r>
            <a:r>
              <a:rPr lang="en-US" altLang="zh-CN" sz="2800" i="1" kern="0" dirty="0">
                <a:solidFill>
                  <a:srgbClr val="FF0000"/>
                </a:solidFill>
              </a:rPr>
              <a:t>Cars</a:t>
            </a:r>
            <a:r>
              <a:rPr lang="en-US" altLang="zh-CN" sz="2800" kern="0" dirty="0">
                <a:solidFill>
                  <a:srgbClr val="FF0000"/>
                </a:solidFill>
              </a:rPr>
              <a:t>=</a:t>
            </a:r>
            <a:r>
              <a:rPr lang="en-US" altLang="zh-CN" sz="2800" i="1" kern="0" dirty="0" err="1">
                <a:solidFill>
                  <a:srgbClr val="FF0000"/>
                </a:solidFill>
                <a:cs typeface="Times New Roman" panose="02020603050405020304" pitchFamily="18" charset="0"/>
              </a:rPr>
              <a:t>Model</a:t>
            </a:r>
            <a:r>
              <a:rPr lang="en-US" altLang="zh-CN" sz="2800" kern="0" dirty="0" err="1">
                <a:solidFill>
                  <a:srgbClr val="FF0000"/>
                </a:solidFill>
                <a:cs typeface="Times New Roman" panose="02020603050405020304" pitchFamily="18" charset="0"/>
              </a:rPr>
              <a:t>×</a:t>
            </a:r>
            <a:r>
              <a:rPr lang="en-US" altLang="zh-CN" sz="2800" i="1" kern="0" dirty="0" err="1">
                <a:solidFill>
                  <a:srgbClr val="FF0000"/>
                </a:solidFill>
                <a:cs typeface="Times New Roman" panose="02020603050405020304" pitchFamily="18" charset="0"/>
              </a:rPr>
              <a:t>Year</a:t>
            </a:r>
            <a:r>
              <a:rPr lang="en-US" altLang="zh-CN" sz="2800" kern="0" dirty="0" err="1">
                <a:solidFill>
                  <a:srgbClr val="FF0000"/>
                </a:solidFill>
                <a:cs typeface="Times New Roman" panose="02020603050405020304" pitchFamily="18" charset="0"/>
              </a:rPr>
              <a:t>×</a:t>
            </a:r>
            <a:r>
              <a:rPr lang="en-US" altLang="zh-CN" sz="2800" i="1" kern="0" dirty="0" err="1">
                <a:solidFill>
                  <a:srgbClr val="FF0000"/>
                </a:solidFill>
                <a:cs typeface="Times New Roman" panose="02020603050405020304" pitchFamily="18" charset="0"/>
              </a:rPr>
              <a:t>Color</a:t>
            </a:r>
            <a:r>
              <a:rPr lang="en-US" altLang="zh-CN" sz="2800" i="1" kern="0" dirty="0">
                <a:cs typeface="Times New Roman" panose="02020603050405020304" pitchFamily="18" charset="0"/>
              </a:rPr>
              <a:t>.  </a:t>
            </a:r>
            <a:r>
              <a:rPr lang="en-US" altLang="zh-CN" sz="2800" kern="0" dirty="0">
                <a:cs typeface="Times New Roman" panose="02020603050405020304" pitchFamily="18" charset="0"/>
              </a:rPr>
              <a:t>(note </a:t>
            </a:r>
            <a:r>
              <a:rPr lang="en-US" altLang="zh-CN" sz="2800" i="1" kern="0" dirty="0">
                <a:cs typeface="Times New Roman" panose="02020603050405020304" pitchFamily="18" charset="0"/>
              </a:rPr>
              <a:t>n</a:t>
            </a:r>
            <a:r>
              <a:rPr lang="en-US" altLang="zh-CN" sz="2800" kern="0" dirty="0">
                <a:cs typeface="Times New Roman" panose="02020603050405020304" pitchFamily="18" charset="0"/>
              </a:rPr>
              <a:t>=3).</a:t>
            </a:r>
            <a:endParaRPr lang="en-US" altLang="zh-CN" sz="2800" kern="0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0" dirty="0">
                <a:cs typeface="Times New Roman" panose="02020603050405020304" pitchFamily="18" charset="0"/>
              </a:rPr>
              <a:t>Consider the index sequence </a:t>
            </a:r>
            <a:r>
              <a:rPr lang="en-US" altLang="zh-CN" sz="2800" kern="0" dirty="0">
                <a:solidFill>
                  <a:srgbClr val="FF0000"/>
                </a:solidFill>
                <a:cs typeface="Times New Roman" panose="02020603050405020304" pitchFamily="18" charset="0"/>
              </a:rPr>
              <a:t>{</a:t>
            </a:r>
            <a:r>
              <a:rPr lang="en-US" altLang="zh-CN" sz="2800" i="1" kern="0" dirty="0" err="1">
                <a:solidFill>
                  <a:srgbClr val="FF0000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2800" i="1" kern="0" baseline="-250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k</a:t>
            </a:r>
            <a:r>
              <a:rPr lang="en-US" altLang="zh-CN" sz="2800" kern="0" dirty="0">
                <a:solidFill>
                  <a:srgbClr val="FF0000"/>
                </a:solidFill>
                <a:cs typeface="Times New Roman" panose="02020603050405020304" pitchFamily="18" charset="0"/>
              </a:rPr>
              <a:t>}= 1,3</a:t>
            </a:r>
            <a:r>
              <a:rPr lang="en-US" altLang="zh-CN" sz="2800" kern="0" dirty="0">
                <a:cs typeface="Times New Roman" panose="02020603050405020304" pitchFamily="18" charset="0"/>
              </a:rPr>
              <a:t>. (</a:t>
            </a:r>
            <a:r>
              <a:rPr lang="en-US" altLang="zh-CN" sz="2800" i="1" kern="0" dirty="0">
                <a:cs typeface="Times New Roman" panose="02020603050405020304" pitchFamily="18" charset="0"/>
              </a:rPr>
              <a:t>m</a:t>
            </a:r>
            <a:r>
              <a:rPr lang="en-US" altLang="zh-CN" sz="2800" kern="0" dirty="0">
                <a:cs typeface="Times New Roman" panose="02020603050405020304" pitchFamily="18" charset="0"/>
              </a:rPr>
              <a:t>=2)</a:t>
            </a:r>
            <a:endParaRPr lang="en-US" altLang="zh-CN" sz="2800" kern="0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0" dirty="0">
                <a:cs typeface="Times New Roman" panose="02020603050405020304" pitchFamily="18" charset="0"/>
              </a:rPr>
              <a:t>Then the projection </a:t>
            </a:r>
            <a:r>
              <a:rPr lang="en-US" altLang="zh-CN" sz="2800" i="1" kern="0" dirty="0">
                <a:cs typeface="Times New Roman" panose="02020603050405020304" pitchFamily="18" charset="0"/>
              </a:rPr>
              <a:t>P    </a:t>
            </a:r>
            <a:r>
              <a:rPr lang="en-US" altLang="zh-CN" sz="2800" kern="0" dirty="0">
                <a:cs typeface="Times New Roman" panose="02020603050405020304" pitchFamily="18" charset="0"/>
              </a:rPr>
              <a:t>simply maps each tuple </a:t>
            </a:r>
            <a:r>
              <a:rPr lang="en-US" altLang="zh-CN" sz="2800" kern="0" dirty="0">
                <a:solidFill>
                  <a:srgbClr val="FF00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800" i="1" kern="0" dirty="0">
                <a:solidFill>
                  <a:srgbClr val="FF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800" kern="0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800" kern="0" dirty="0">
                <a:solidFill>
                  <a:srgbClr val="FF0000"/>
                </a:solidFill>
                <a:cs typeface="Times New Roman" panose="02020603050405020304" pitchFamily="18" charset="0"/>
              </a:rPr>
              <a:t>,</a:t>
            </a:r>
            <a:r>
              <a:rPr lang="en-US" altLang="zh-CN" sz="2800" i="1" kern="0" dirty="0">
                <a:solidFill>
                  <a:srgbClr val="FF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800" kern="0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800" kern="0" dirty="0">
                <a:solidFill>
                  <a:srgbClr val="FF0000"/>
                </a:solidFill>
                <a:cs typeface="Times New Roman" panose="02020603050405020304" pitchFamily="18" charset="0"/>
              </a:rPr>
              <a:t>,</a:t>
            </a:r>
            <a:r>
              <a:rPr lang="en-US" altLang="zh-CN" sz="2800" i="1" kern="0" dirty="0">
                <a:solidFill>
                  <a:srgbClr val="FF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800" kern="0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3</a:t>
            </a:r>
            <a:r>
              <a:rPr lang="en-US" altLang="zh-CN" sz="2800" kern="0" dirty="0">
                <a:solidFill>
                  <a:srgbClr val="FF0000"/>
                </a:solidFill>
                <a:cs typeface="Times New Roman" panose="02020603050405020304" pitchFamily="18" charset="0"/>
              </a:rPr>
              <a:t>) = (</a:t>
            </a:r>
            <a:r>
              <a:rPr lang="en-US" altLang="zh-CN" sz="2800" i="1" kern="0" dirty="0" err="1">
                <a:solidFill>
                  <a:srgbClr val="FF0000"/>
                </a:solidFill>
                <a:cs typeface="Times New Roman" panose="02020603050405020304" pitchFamily="18" charset="0"/>
              </a:rPr>
              <a:t>model</a:t>
            </a:r>
            <a:r>
              <a:rPr lang="en-US" altLang="zh-CN" sz="2800" kern="0" dirty="0" err="1">
                <a:solidFill>
                  <a:srgbClr val="FF0000"/>
                </a:solidFill>
                <a:cs typeface="Times New Roman" panose="02020603050405020304" pitchFamily="18" charset="0"/>
              </a:rPr>
              <a:t>,</a:t>
            </a:r>
            <a:r>
              <a:rPr lang="en-US" altLang="zh-CN" sz="2800" i="1" kern="0" dirty="0" err="1">
                <a:solidFill>
                  <a:srgbClr val="FF0000"/>
                </a:solidFill>
                <a:cs typeface="Times New Roman" panose="02020603050405020304" pitchFamily="18" charset="0"/>
              </a:rPr>
              <a:t>year</a:t>
            </a:r>
            <a:r>
              <a:rPr lang="en-US" altLang="zh-CN" sz="2800" kern="0" dirty="0" err="1">
                <a:solidFill>
                  <a:srgbClr val="FF0000"/>
                </a:solidFill>
                <a:cs typeface="Times New Roman" panose="02020603050405020304" pitchFamily="18" charset="0"/>
              </a:rPr>
              <a:t>,</a:t>
            </a:r>
            <a:r>
              <a:rPr lang="en-US" altLang="zh-CN" sz="2800" i="1" kern="0" dirty="0" err="1">
                <a:solidFill>
                  <a:srgbClr val="FF0000"/>
                </a:solidFill>
                <a:cs typeface="Times New Roman" panose="02020603050405020304" pitchFamily="18" charset="0"/>
              </a:rPr>
              <a:t>color</a:t>
            </a:r>
            <a:r>
              <a:rPr lang="en-US" altLang="zh-CN" sz="2800" kern="0" dirty="0">
                <a:solidFill>
                  <a:srgbClr val="FF0000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sz="2800" kern="0" dirty="0">
                <a:cs typeface="Times New Roman" panose="02020603050405020304" pitchFamily="18" charset="0"/>
              </a:rPr>
              <a:t> to its image: </a:t>
            </a:r>
            <a:br>
              <a:rPr lang="en-US" altLang="zh-CN" sz="2800" kern="0" dirty="0">
                <a:cs typeface="Times New Roman" panose="02020603050405020304" pitchFamily="18" charset="0"/>
              </a:rPr>
            </a:br>
            <a:endParaRPr lang="en-US" altLang="zh-CN" sz="2800" kern="0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kern="0" dirty="0">
                <a:cs typeface="Times New Roman" panose="02020603050405020304" pitchFamily="18" charset="0"/>
              </a:rPr>
              <a:t>This operator can be usefully applied to a whole relation </a:t>
            </a:r>
            <a:r>
              <a:rPr lang="en-US" altLang="zh-CN" sz="2800" i="1" kern="0" dirty="0" err="1">
                <a:solidFill>
                  <a:srgbClr val="FF0000"/>
                </a:solidFill>
                <a:cs typeface="Times New Roman" panose="02020603050405020304" pitchFamily="18" charset="0"/>
              </a:rPr>
              <a:t>R</a:t>
            </a:r>
            <a:r>
              <a:rPr lang="en-US" altLang="zh-CN" sz="2800" kern="0" dirty="0" err="1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i="1" kern="0" dirty="0" err="1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Cars</a:t>
            </a:r>
            <a:r>
              <a:rPr lang="en-US" altLang="zh-CN" sz="2800" kern="0" dirty="0">
                <a:cs typeface="Times New Roman" panose="02020603050405020304" pitchFamily="18" charset="0"/>
                <a:sym typeface="Symbol" panose="05050102010706020507" pitchFamily="18" charset="2"/>
              </a:rPr>
              <a:t> (a database of cars) to obtain a list of the model/color combinations available.</a:t>
            </a:r>
            <a:endParaRPr lang="en-US" altLang="zh-CN" sz="2800" kern="0" dirty="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3078948" y="4223484"/>
          <a:ext cx="49212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" r:id="rId2" imgW="2108835" imgH="241300" progId="Equation.3">
                  <p:embed/>
                </p:oleObj>
              </mc:Choice>
              <mc:Fallback>
                <p:oleObj name="" r:id="rId2" imgW="2108835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8948" y="4223484"/>
                        <a:ext cx="4921250" cy="587375"/>
                      </a:xfrm>
                      <a:prstGeom prst="rect">
                        <a:avLst/>
                      </a:prstGeom>
                      <a:solidFill>
                        <a:srgbClr val="FFCC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9.2 Operators on n-ary Relation - Join</a:t>
            </a:r>
            <a:r>
              <a:rPr lang="zh-CN" altLang="en-US" sz="3200"/>
              <a:t>（连接）</a:t>
            </a:r>
            <a:endParaRPr lang="en-US" altLang="zh-CN" sz="320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10046" y="865260"/>
            <a:ext cx="1160654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kern="0" dirty="0"/>
              <a:t>Puts two relations together to form a sort of combined relation.</a:t>
            </a:r>
            <a:endParaRPr lang="en-US" altLang="zh-CN" sz="2800" kern="0" dirty="0"/>
          </a:p>
          <a:p>
            <a:pPr>
              <a:lnSpc>
                <a:spcPct val="150000"/>
              </a:lnSpc>
            </a:pPr>
            <a:r>
              <a:rPr lang="en-US" altLang="zh-CN" sz="2800" kern="0" dirty="0"/>
              <a:t>If the tuple </a:t>
            </a:r>
            <a:r>
              <a:rPr lang="en-US" altLang="zh-CN" sz="2800" kern="0" dirty="0">
                <a:solidFill>
                  <a:srgbClr val="FF0000"/>
                </a:solidFill>
              </a:rPr>
              <a:t>(</a:t>
            </a:r>
            <a:r>
              <a:rPr lang="en-US" altLang="zh-CN" sz="2800" i="1" kern="0" dirty="0">
                <a:solidFill>
                  <a:srgbClr val="FF0000"/>
                </a:solidFill>
              </a:rPr>
              <a:t>A</a:t>
            </a:r>
            <a:r>
              <a:rPr lang="en-US" altLang="zh-CN" sz="2800" kern="0" dirty="0">
                <a:solidFill>
                  <a:srgbClr val="FF0000"/>
                </a:solidFill>
              </a:rPr>
              <a:t>,</a:t>
            </a:r>
            <a:r>
              <a:rPr lang="en-US" altLang="zh-CN" sz="2800" i="1" kern="0" dirty="0">
                <a:solidFill>
                  <a:srgbClr val="FF0000"/>
                </a:solidFill>
              </a:rPr>
              <a:t>B</a:t>
            </a:r>
            <a:r>
              <a:rPr lang="en-US" altLang="zh-CN" sz="2800" kern="0" dirty="0">
                <a:solidFill>
                  <a:srgbClr val="FF0000"/>
                </a:solidFill>
              </a:rPr>
              <a:t>)</a:t>
            </a:r>
            <a:r>
              <a:rPr lang="en-US" altLang="zh-CN" sz="2800" kern="0" dirty="0"/>
              <a:t> appears in </a:t>
            </a:r>
            <a:r>
              <a:rPr lang="en-US" altLang="zh-CN" sz="2800" i="1" kern="0" dirty="0"/>
              <a:t>R</a:t>
            </a:r>
            <a:r>
              <a:rPr lang="en-US" altLang="zh-CN" sz="2800" kern="0" baseline="-25000" dirty="0"/>
              <a:t>1</a:t>
            </a:r>
            <a:r>
              <a:rPr lang="en-US" altLang="zh-CN" sz="2800" kern="0" dirty="0"/>
              <a:t>, and the tuple </a:t>
            </a:r>
            <a:r>
              <a:rPr lang="en-US" altLang="zh-CN" sz="2800" kern="0" dirty="0">
                <a:solidFill>
                  <a:srgbClr val="FF0000"/>
                </a:solidFill>
              </a:rPr>
              <a:t>(</a:t>
            </a:r>
            <a:r>
              <a:rPr lang="en-US" altLang="zh-CN" sz="2800" i="1" kern="0" dirty="0">
                <a:solidFill>
                  <a:srgbClr val="FF0000"/>
                </a:solidFill>
              </a:rPr>
              <a:t>B</a:t>
            </a:r>
            <a:r>
              <a:rPr lang="en-US" altLang="zh-CN" sz="2800" kern="0" dirty="0">
                <a:solidFill>
                  <a:srgbClr val="FF0000"/>
                </a:solidFill>
              </a:rPr>
              <a:t>,</a:t>
            </a:r>
            <a:r>
              <a:rPr lang="en-US" altLang="zh-CN" sz="2800" i="1" kern="0" dirty="0">
                <a:solidFill>
                  <a:srgbClr val="FF0000"/>
                </a:solidFill>
              </a:rPr>
              <a:t>C</a:t>
            </a:r>
            <a:r>
              <a:rPr lang="en-US" altLang="zh-CN" sz="2800" kern="0" dirty="0">
                <a:solidFill>
                  <a:srgbClr val="FF0000"/>
                </a:solidFill>
              </a:rPr>
              <a:t>)</a:t>
            </a:r>
            <a:r>
              <a:rPr lang="en-US" altLang="zh-CN" sz="2800" kern="0" dirty="0"/>
              <a:t> appears in </a:t>
            </a:r>
            <a:r>
              <a:rPr lang="en-US" altLang="zh-CN" sz="2800" i="1" kern="0" dirty="0"/>
              <a:t>R</a:t>
            </a:r>
            <a:r>
              <a:rPr lang="en-US" altLang="zh-CN" sz="2800" kern="0" baseline="-25000" dirty="0"/>
              <a:t>2</a:t>
            </a:r>
            <a:r>
              <a:rPr lang="en-US" altLang="zh-CN" sz="2800" kern="0" dirty="0"/>
              <a:t>, then the tuple </a:t>
            </a:r>
            <a:r>
              <a:rPr lang="en-US" altLang="zh-CN" sz="2800" kern="0" dirty="0">
                <a:solidFill>
                  <a:srgbClr val="FF0000"/>
                </a:solidFill>
              </a:rPr>
              <a:t>(</a:t>
            </a:r>
            <a:r>
              <a:rPr lang="en-US" altLang="zh-CN" sz="2800" i="1" kern="0" dirty="0">
                <a:solidFill>
                  <a:srgbClr val="FF0000"/>
                </a:solidFill>
              </a:rPr>
              <a:t>A</a:t>
            </a:r>
            <a:r>
              <a:rPr lang="en-US" altLang="zh-CN" sz="2800" kern="0" dirty="0">
                <a:solidFill>
                  <a:srgbClr val="FF0000"/>
                </a:solidFill>
              </a:rPr>
              <a:t>,</a:t>
            </a:r>
            <a:r>
              <a:rPr lang="en-US" altLang="zh-CN" sz="2800" i="1" kern="0" dirty="0">
                <a:solidFill>
                  <a:srgbClr val="FF0000"/>
                </a:solidFill>
              </a:rPr>
              <a:t>B</a:t>
            </a:r>
            <a:r>
              <a:rPr lang="en-US" altLang="zh-CN" sz="2800" kern="0" dirty="0">
                <a:solidFill>
                  <a:srgbClr val="FF0000"/>
                </a:solidFill>
              </a:rPr>
              <a:t>,</a:t>
            </a:r>
            <a:r>
              <a:rPr lang="en-US" altLang="zh-CN" sz="2800" i="1" kern="0" dirty="0">
                <a:solidFill>
                  <a:srgbClr val="FF0000"/>
                </a:solidFill>
              </a:rPr>
              <a:t>C</a:t>
            </a:r>
            <a:r>
              <a:rPr lang="en-US" altLang="zh-CN" sz="2800" kern="0" dirty="0">
                <a:solidFill>
                  <a:srgbClr val="FF0000"/>
                </a:solidFill>
              </a:rPr>
              <a:t>)</a:t>
            </a:r>
            <a:r>
              <a:rPr lang="en-US" altLang="zh-CN" sz="2800" kern="0" dirty="0"/>
              <a:t> appears in the join </a:t>
            </a:r>
            <a:r>
              <a:rPr lang="en-US" altLang="zh-CN" sz="2800" i="1" kern="0" dirty="0">
                <a:solidFill>
                  <a:srgbClr val="FF0000"/>
                </a:solidFill>
              </a:rPr>
              <a:t>J</a:t>
            </a:r>
            <a:r>
              <a:rPr lang="en-US" altLang="zh-CN" sz="2800" kern="0" dirty="0">
                <a:solidFill>
                  <a:srgbClr val="FF0000"/>
                </a:solidFill>
              </a:rPr>
              <a:t>(</a:t>
            </a:r>
            <a:r>
              <a:rPr lang="en-US" altLang="zh-CN" sz="2800" i="1" kern="0" dirty="0">
                <a:solidFill>
                  <a:srgbClr val="FF0000"/>
                </a:solidFill>
              </a:rPr>
              <a:t>R</a:t>
            </a:r>
            <a:r>
              <a:rPr lang="en-US" altLang="zh-CN" sz="2800" kern="0" baseline="-25000" dirty="0">
                <a:solidFill>
                  <a:srgbClr val="FF0000"/>
                </a:solidFill>
              </a:rPr>
              <a:t>1</a:t>
            </a:r>
            <a:r>
              <a:rPr lang="en-US" altLang="zh-CN" sz="2800" kern="0" dirty="0">
                <a:solidFill>
                  <a:srgbClr val="FF0000"/>
                </a:solidFill>
              </a:rPr>
              <a:t>,</a:t>
            </a:r>
            <a:r>
              <a:rPr lang="en-US" altLang="zh-CN" sz="2800" i="1" kern="0" dirty="0">
                <a:solidFill>
                  <a:srgbClr val="FF0000"/>
                </a:solidFill>
              </a:rPr>
              <a:t>R</a:t>
            </a:r>
            <a:r>
              <a:rPr lang="en-US" altLang="zh-CN" sz="2800" kern="0" baseline="-25000" dirty="0">
                <a:solidFill>
                  <a:srgbClr val="FF0000"/>
                </a:solidFill>
              </a:rPr>
              <a:t>2</a:t>
            </a:r>
            <a:r>
              <a:rPr lang="en-US" altLang="zh-CN" sz="2800" kern="0" dirty="0">
                <a:solidFill>
                  <a:srgbClr val="FF0000"/>
                </a:solidFill>
              </a:rPr>
              <a:t>)</a:t>
            </a:r>
            <a:r>
              <a:rPr lang="en-US" altLang="zh-CN" sz="2800" kern="0" dirty="0"/>
              <a:t>.</a:t>
            </a:r>
            <a:endParaRPr lang="en-US" altLang="zh-CN" sz="2800" kern="0" dirty="0"/>
          </a:p>
          <a:p>
            <a:pPr lvl="1">
              <a:lnSpc>
                <a:spcPct val="150000"/>
              </a:lnSpc>
            </a:pPr>
            <a:r>
              <a:rPr lang="en-US" altLang="zh-CN" sz="2400" i="1" kern="0" dirty="0"/>
              <a:t>A</a:t>
            </a:r>
            <a:r>
              <a:rPr lang="en-US" altLang="zh-CN" sz="2400" kern="0" dirty="0"/>
              <a:t>, </a:t>
            </a:r>
            <a:r>
              <a:rPr lang="en-US" altLang="zh-CN" sz="2400" i="1" kern="0" dirty="0"/>
              <a:t>B</a:t>
            </a:r>
            <a:r>
              <a:rPr lang="en-US" altLang="zh-CN" sz="2400" kern="0" dirty="0"/>
              <a:t>, and </a:t>
            </a:r>
            <a:r>
              <a:rPr lang="en-US" altLang="zh-CN" sz="2400" i="1" kern="0" dirty="0"/>
              <a:t>C</a:t>
            </a:r>
            <a:r>
              <a:rPr lang="en-US" altLang="zh-CN" sz="2400" kern="0" dirty="0"/>
              <a:t> here can also be sequences of elements (across multiple fields), not just single elements.</a:t>
            </a:r>
            <a:endParaRPr lang="en-US" altLang="zh-CN" sz="2400" i="1" kern="0" dirty="0"/>
          </a:p>
        </p:txBody>
      </p:sp>
    </p:spTree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9.2 Operators on n-ary Relation - Join Example</a:t>
            </a:r>
            <a:endParaRPr lang="en-US" altLang="zh-CN" sz="320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10046" y="936977"/>
            <a:ext cx="1151485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kern="0" dirty="0"/>
              <a:t>Suppose </a:t>
            </a:r>
            <a:r>
              <a:rPr lang="en-US" altLang="zh-CN" sz="2800" i="1" kern="0" dirty="0">
                <a:solidFill>
                  <a:srgbClr val="FF0000"/>
                </a:solidFill>
              </a:rPr>
              <a:t>R</a:t>
            </a:r>
            <a:r>
              <a:rPr lang="en-US" altLang="zh-CN" sz="2800" kern="0" baseline="-25000" dirty="0">
                <a:solidFill>
                  <a:srgbClr val="FF0000"/>
                </a:solidFill>
              </a:rPr>
              <a:t>1</a:t>
            </a:r>
            <a:r>
              <a:rPr lang="en-US" altLang="zh-CN" sz="2800" kern="0" dirty="0"/>
              <a:t> is a teaching assignment table, relating </a:t>
            </a:r>
            <a:r>
              <a:rPr lang="en-US" altLang="zh-CN" sz="2800" i="1" kern="0" dirty="0">
                <a:solidFill>
                  <a:srgbClr val="FF0000"/>
                </a:solidFill>
              </a:rPr>
              <a:t>Professors</a:t>
            </a:r>
            <a:r>
              <a:rPr lang="en-US" altLang="zh-CN" sz="2800" kern="0" dirty="0"/>
              <a:t> to </a:t>
            </a:r>
            <a:r>
              <a:rPr lang="en-US" altLang="zh-CN" sz="2800" i="1" kern="0" dirty="0">
                <a:solidFill>
                  <a:srgbClr val="FF0000"/>
                </a:solidFill>
              </a:rPr>
              <a:t>Courses</a:t>
            </a:r>
            <a:r>
              <a:rPr lang="en-US" altLang="zh-CN" sz="2800" kern="0" dirty="0"/>
              <a:t>.  </a:t>
            </a:r>
            <a:endParaRPr lang="en-US" altLang="zh-CN" sz="2800" kern="0" dirty="0"/>
          </a:p>
          <a:p>
            <a:pPr>
              <a:lnSpc>
                <a:spcPct val="150000"/>
              </a:lnSpc>
            </a:pPr>
            <a:r>
              <a:rPr lang="en-US" altLang="zh-CN" sz="2800" kern="0" dirty="0"/>
              <a:t>Suppose </a:t>
            </a:r>
            <a:r>
              <a:rPr lang="en-US" altLang="zh-CN" sz="2800" i="1" kern="0" dirty="0">
                <a:solidFill>
                  <a:srgbClr val="FF0000"/>
                </a:solidFill>
              </a:rPr>
              <a:t>R</a:t>
            </a:r>
            <a:r>
              <a:rPr lang="en-US" altLang="zh-CN" sz="2800" kern="0" baseline="-25000" dirty="0">
                <a:solidFill>
                  <a:srgbClr val="FF0000"/>
                </a:solidFill>
              </a:rPr>
              <a:t>2</a:t>
            </a:r>
            <a:r>
              <a:rPr lang="en-US" altLang="zh-CN" sz="2800" kern="0" dirty="0"/>
              <a:t> is a room assignment table relating </a:t>
            </a:r>
            <a:r>
              <a:rPr lang="en-US" altLang="zh-CN" sz="2800" i="1" kern="0" dirty="0">
                <a:solidFill>
                  <a:srgbClr val="FF0000"/>
                </a:solidFill>
              </a:rPr>
              <a:t>Courses</a:t>
            </a:r>
            <a:r>
              <a:rPr lang="en-US" altLang="zh-CN" sz="2800" kern="0" dirty="0"/>
              <a:t> to </a:t>
            </a:r>
            <a:r>
              <a:rPr lang="en-US" altLang="zh-CN" sz="2800" i="1" kern="0" dirty="0" err="1">
                <a:solidFill>
                  <a:srgbClr val="FF0000"/>
                </a:solidFill>
              </a:rPr>
              <a:t>Rooms</a:t>
            </a:r>
            <a:r>
              <a:rPr lang="en-US" altLang="zh-CN" sz="2800" kern="0" dirty="0" err="1"/>
              <a:t>,</a:t>
            </a:r>
            <a:r>
              <a:rPr lang="en-US" altLang="zh-CN" sz="2800" i="1" kern="0" dirty="0" err="1">
                <a:solidFill>
                  <a:srgbClr val="FF0000"/>
                </a:solidFill>
              </a:rPr>
              <a:t>Times</a:t>
            </a:r>
            <a:r>
              <a:rPr lang="en-US" altLang="zh-CN" sz="2800" kern="0" dirty="0"/>
              <a:t>.</a:t>
            </a:r>
            <a:endParaRPr lang="en-US" altLang="zh-CN" sz="2800" kern="0" dirty="0"/>
          </a:p>
          <a:p>
            <a:pPr>
              <a:lnSpc>
                <a:spcPct val="150000"/>
              </a:lnSpc>
            </a:pPr>
            <a:r>
              <a:rPr lang="en-US" altLang="zh-CN" sz="2800" kern="0" dirty="0"/>
              <a:t>Then </a:t>
            </a:r>
            <a:r>
              <a:rPr lang="en-US" altLang="zh-CN" sz="2800" i="1" kern="0" dirty="0">
                <a:solidFill>
                  <a:srgbClr val="FF0000"/>
                </a:solidFill>
              </a:rPr>
              <a:t>J</a:t>
            </a:r>
            <a:r>
              <a:rPr lang="en-US" altLang="zh-CN" sz="2800" kern="0" dirty="0">
                <a:solidFill>
                  <a:srgbClr val="FF0000"/>
                </a:solidFill>
              </a:rPr>
              <a:t>(</a:t>
            </a:r>
            <a:r>
              <a:rPr lang="en-US" altLang="zh-CN" sz="2800" i="1" kern="0" dirty="0">
                <a:solidFill>
                  <a:srgbClr val="FF0000"/>
                </a:solidFill>
              </a:rPr>
              <a:t>R</a:t>
            </a:r>
            <a:r>
              <a:rPr lang="en-US" altLang="zh-CN" sz="2800" kern="0" baseline="-25000" dirty="0">
                <a:solidFill>
                  <a:srgbClr val="FF0000"/>
                </a:solidFill>
              </a:rPr>
              <a:t>1</a:t>
            </a:r>
            <a:r>
              <a:rPr lang="en-US" altLang="zh-CN" sz="2800" kern="0" dirty="0">
                <a:solidFill>
                  <a:srgbClr val="FF0000"/>
                </a:solidFill>
              </a:rPr>
              <a:t>,</a:t>
            </a:r>
            <a:r>
              <a:rPr lang="en-US" altLang="zh-CN" sz="2800" i="1" kern="0" dirty="0">
                <a:solidFill>
                  <a:srgbClr val="FF0000"/>
                </a:solidFill>
              </a:rPr>
              <a:t>R</a:t>
            </a:r>
            <a:r>
              <a:rPr lang="en-US" altLang="zh-CN" sz="2800" kern="0" baseline="-25000" dirty="0">
                <a:solidFill>
                  <a:srgbClr val="FF0000"/>
                </a:solidFill>
              </a:rPr>
              <a:t>2</a:t>
            </a:r>
            <a:r>
              <a:rPr lang="en-US" altLang="zh-CN" sz="2800" kern="0" dirty="0">
                <a:solidFill>
                  <a:srgbClr val="FF0000"/>
                </a:solidFill>
              </a:rPr>
              <a:t>)</a:t>
            </a:r>
            <a:r>
              <a:rPr lang="en-US" altLang="zh-CN" sz="2800" kern="0" dirty="0"/>
              <a:t> is like your class schedule, listing </a:t>
            </a:r>
            <a:r>
              <a:rPr lang="en-US" altLang="zh-CN" sz="2800" kern="0" dirty="0">
                <a:solidFill>
                  <a:srgbClr val="FF0000"/>
                </a:solidFill>
              </a:rPr>
              <a:t>(</a:t>
            </a:r>
            <a:r>
              <a:rPr lang="en-US" altLang="zh-CN" sz="2800" i="1" kern="0" dirty="0" err="1">
                <a:solidFill>
                  <a:srgbClr val="FF0000"/>
                </a:solidFill>
              </a:rPr>
              <a:t>professor</a:t>
            </a:r>
            <a:r>
              <a:rPr lang="en-US" altLang="zh-CN" sz="2800" kern="0" dirty="0" err="1">
                <a:solidFill>
                  <a:srgbClr val="FF0000"/>
                </a:solidFill>
              </a:rPr>
              <a:t>,</a:t>
            </a:r>
            <a:r>
              <a:rPr lang="en-US" altLang="zh-CN" sz="2800" i="1" kern="0" dirty="0" err="1">
                <a:solidFill>
                  <a:srgbClr val="FF0000"/>
                </a:solidFill>
              </a:rPr>
              <a:t>course</a:t>
            </a:r>
            <a:r>
              <a:rPr lang="en-US" altLang="zh-CN" sz="2800" kern="0" dirty="0" err="1">
                <a:solidFill>
                  <a:srgbClr val="FF0000"/>
                </a:solidFill>
              </a:rPr>
              <a:t>,</a:t>
            </a:r>
            <a:r>
              <a:rPr lang="en-US" altLang="zh-CN" sz="2800" i="1" kern="0" dirty="0" err="1">
                <a:solidFill>
                  <a:srgbClr val="FF0000"/>
                </a:solidFill>
              </a:rPr>
              <a:t>room</a:t>
            </a:r>
            <a:r>
              <a:rPr lang="en-US" altLang="zh-CN" sz="2800" kern="0" dirty="0" err="1">
                <a:solidFill>
                  <a:srgbClr val="FF0000"/>
                </a:solidFill>
              </a:rPr>
              <a:t>,</a:t>
            </a:r>
            <a:r>
              <a:rPr lang="en-US" altLang="zh-CN" sz="2800" i="1" kern="0" dirty="0" err="1">
                <a:solidFill>
                  <a:srgbClr val="FF0000"/>
                </a:solidFill>
              </a:rPr>
              <a:t>time</a:t>
            </a:r>
            <a:r>
              <a:rPr lang="en-US" altLang="zh-CN" sz="2800" kern="0" dirty="0">
                <a:solidFill>
                  <a:srgbClr val="FF0000"/>
                </a:solidFill>
              </a:rPr>
              <a:t>)</a:t>
            </a:r>
            <a:r>
              <a:rPr lang="en-US" altLang="zh-CN" sz="2800" kern="0" dirty="0"/>
              <a:t>.</a:t>
            </a:r>
            <a:endParaRPr lang="en-US" altLang="zh-CN" sz="2800" kern="0" dirty="0"/>
          </a:p>
        </p:txBody>
      </p:sp>
    </p:spTree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9.3 Representing Relations</a:t>
            </a:r>
            <a:r>
              <a:rPr lang="zh-CN" altLang="en-US" sz="3200"/>
              <a:t>（关系的表示）</a:t>
            </a:r>
            <a:endParaRPr lang="en-US" altLang="zh-CN" sz="320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10046" y="936977"/>
            <a:ext cx="1151485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kern="0"/>
              <a:t>Some ways to represent n-ary relations:</a:t>
            </a:r>
            <a:endParaRPr lang="en-US" altLang="zh-CN" sz="2800" kern="0"/>
          </a:p>
          <a:p>
            <a:pPr lvl="1">
              <a:lnSpc>
                <a:spcPct val="150000"/>
              </a:lnSpc>
            </a:pPr>
            <a:r>
              <a:rPr lang="en-US" altLang="zh-CN" sz="2400" kern="0"/>
              <a:t>With an explicit list or table of its tuples.</a:t>
            </a:r>
            <a:endParaRPr lang="en-US" altLang="zh-CN" sz="2400" kern="0"/>
          </a:p>
          <a:p>
            <a:pPr lvl="1">
              <a:lnSpc>
                <a:spcPct val="150000"/>
              </a:lnSpc>
            </a:pPr>
            <a:r>
              <a:rPr lang="en-US" altLang="zh-CN" sz="2400" kern="0"/>
              <a:t>With a function from the domain to </a:t>
            </a:r>
            <a:r>
              <a:rPr lang="en-US" altLang="zh-CN" sz="2400" kern="0">
                <a:solidFill>
                  <a:srgbClr val="FF0000"/>
                </a:solidFill>
              </a:rPr>
              <a:t>{T,F}.</a:t>
            </a:r>
            <a:endParaRPr lang="en-US" altLang="zh-CN" sz="2400" kern="0">
              <a:solidFill>
                <a:srgbClr val="FF0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altLang="zh-CN" sz="2000" kern="0"/>
              <a:t>Or with an algorithm for computing this function.</a:t>
            </a:r>
            <a:endParaRPr lang="en-US" altLang="zh-CN" sz="2000" kern="0"/>
          </a:p>
          <a:p>
            <a:pPr>
              <a:lnSpc>
                <a:spcPct val="150000"/>
              </a:lnSpc>
            </a:pPr>
            <a:r>
              <a:rPr lang="en-US" altLang="zh-CN" sz="2800" kern="0"/>
              <a:t>Some special ways to represent binary relations:</a:t>
            </a:r>
            <a:endParaRPr lang="en-US" altLang="zh-CN" sz="2800" kern="0"/>
          </a:p>
          <a:p>
            <a:pPr lvl="1">
              <a:lnSpc>
                <a:spcPct val="150000"/>
              </a:lnSpc>
            </a:pPr>
            <a:r>
              <a:rPr lang="en-US" altLang="zh-CN" sz="2400" kern="0"/>
              <a:t>With a </a:t>
            </a:r>
            <a:r>
              <a:rPr lang="en-US" altLang="zh-CN" sz="2400" kern="0">
                <a:solidFill>
                  <a:srgbClr val="FF0000"/>
                </a:solidFill>
              </a:rPr>
              <a:t>zero-one matrix</a:t>
            </a:r>
            <a:r>
              <a:rPr lang="zh-CN" altLang="en-US" sz="2400" kern="0">
                <a:solidFill>
                  <a:srgbClr val="FF0000"/>
                </a:solidFill>
              </a:rPr>
              <a:t>（</a:t>
            </a:r>
            <a:r>
              <a:rPr lang="en-US" altLang="zh-CN" sz="2400" kern="0">
                <a:solidFill>
                  <a:srgbClr val="FF0000"/>
                </a:solidFill>
              </a:rPr>
              <a:t>0-1</a:t>
            </a:r>
            <a:r>
              <a:rPr lang="zh-CN" altLang="en-US" sz="2400" kern="0">
                <a:solidFill>
                  <a:srgbClr val="FF0000"/>
                </a:solidFill>
              </a:rPr>
              <a:t>矩阵）</a:t>
            </a:r>
            <a:r>
              <a:rPr lang="en-US" altLang="zh-CN" sz="2400" kern="0"/>
              <a:t>.</a:t>
            </a:r>
            <a:endParaRPr lang="en-US" altLang="zh-CN" sz="2400" kern="0"/>
          </a:p>
          <a:p>
            <a:pPr lvl="1">
              <a:lnSpc>
                <a:spcPct val="150000"/>
              </a:lnSpc>
            </a:pPr>
            <a:r>
              <a:rPr lang="en-US" altLang="zh-CN" sz="2400" kern="0"/>
              <a:t>With a </a:t>
            </a:r>
            <a:r>
              <a:rPr lang="en-US" altLang="zh-CN" sz="2400" kern="0">
                <a:solidFill>
                  <a:srgbClr val="FF0000"/>
                </a:solidFill>
              </a:rPr>
              <a:t>directed graph</a:t>
            </a:r>
            <a:r>
              <a:rPr lang="zh-CN" altLang="en-US" sz="2400" kern="0">
                <a:solidFill>
                  <a:srgbClr val="FF0000"/>
                </a:solidFill>
              </a:rPr>
              <a:t>（有向图）</a:t>
            </a:r>
            <a:r>
              <a:rPr lang="en-US" altLang="zh-CN" sz="2400" kern="0"/>
              <a:t>.</a:t>
            </a:r>
            <a:endParaRPr lang="en-US" altLang="zh-CN" sz="2400" kern="0"/>
          </a:p>
          <a:p>
            <a:pPr>
              <a:lnSpc>
                <a:spcPct val="150000"/>
              </a:lnSpc>
            </a:pPr>
            <a:endParaRPr lang="en-US" altLang="zh-CN" sz="2800" kern="0" dirty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45360" y="979805"/>
            <a:ext cx="78041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altLang="zh-CN" sz="4000" b="1">
                <a:sym typeface="+mn-ea"/>
              </a:rPr>
              <a:t>What are relations?</a:t>
            </a:r>
            <a:endParaRPr lang="en-US" altLang="zh-CN" sz="40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210046" y="0"/>
            <a:ext cx="11056470" cy="735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9.1 Relations and Their Properties </a:t>
            </a:r>
            <a:endParaRPr lang="en-US" altLang="zh-CN" sz="320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10985" y="1701837"/>
            <a:ext cx="1142520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/>
              <a:t>Relations are a formal means to specify which elements from two or more sets are related to each other</a:t>
            </a:r>
            <a:endParaRPr lang="en-US" altLang="zh-CN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/>
              <a:t>Examples</a:t>
            </a:r>
            <a:endParaRPr lang="en-US" altLang="zh-CN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/>
              <a:t>{students} who take {courses}</a:t>
            </a:r>
            <a:endParaRPr lang="en-US" altLang="zh-CN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/>
              <a:t>{businesses} and their {telephone numbers}</a:t>
            </a:r>
            <a:endParaRPr lang="en-US" altLang="zh-CN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/>
              <a:t>{integers} and their {divisors}</a:t>
            </a:r>
            <a:endParaRPr lang="en-US" altLang="zh-CN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/>
              <a:t>{program variables} and the {subroutines} they are used in</a:t>
            </a:r>
            <a:endParaRPr lang="en-US" altLang="zh-CN" dirty="0"/>
          </a:p>
        </p:txBody>
      </p:sp>
    </p:spTree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9.3 Representing Relations - Using Zero-One Matrices</a:t>
            </a:r>
            <a:endParaRPr lang="en-US" altLang="zh-CN" sz="320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10046" y="959863"/>
            <a:ext cx="1155164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/>
              <a:t>To represent a binary relation </a:t>
            </a:r>
            <a:r>
              <a:rPr lang="en-US" altLang="zh-CN" sz="2800" i="1" dirty="0">
                <a:solidFill>
                  <a:srgbClr val="FF0000"/>
                </a:solidFill>
              </a:rPr>
              <a:t>R</a:t>
            </a:r>
            <a:r>
              <a:rPr lang="en-US" altLang="zh-CN" sz="2800" dirty="0">
                <a:solidFill>
                  <a:srgbClr val="FF0000"/>
                </a:solidFill>
              </a:rPr>
              <a:t>:</a:t>
            </a:r>
            <a:r>
              <a:rPr lang="en-US" altLang="zh-CN" sz="2800" i="1" dirty="0">
                <a:solidFill>
                  <a:srgbClr val="FF0000"/>
                </a:solidFill>
              </a:rPr>
              <a:t>A</a:t>
            </a:r>
            <a:r>
              <a:rPr lang="en-US" altLang="zh-CN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×</a:t>
            </a:r>
            <a:r>
              <a:rPr lang="en-US" altLang="zh-CN" sz="2800" i="1" dirty="0">
                <a:solidFill>
                  <a:srgbClr val="FF0000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2800" dirty="0"/>
              <a:t> by an </a:t>
            </a:r>
            <a:endParaRPr lang="en-US" altLang="zh-CN" sz="2800" dirty="0"/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    |</a:t>
            </a:r>
            <a:r>
              <a:rPr lang="en-US" altLang="zh-CN" sz="2800" i="1" dirty="0">
                <a:solidFill>
                  <a:srgbClr val="FF0000"/>
                </a:solidFill>
              </a:rPr>
              <a:t>A</a:t>
            </a:r>
            <a:r>
              <a:rPr lang="en-US" altLang="zh-CN" sz="2800" dirty="0">
                <a:solidFill>
                  <a:srgbClr val="FF0000"/>
                </a:solidFill>
              </a:rPr>
              <a:t>|×|</a:t>
            </a:r>
            <a:r>
              <a:rPr lang="en-US" altLang="zh-CN" sz="2800" i="1" dirty="0">
                <a:solidFill>
                  <a:srgbClr val="FF0000"/>
                </a:solidFill>
              </a:rPr>
              <a:t>B</a:t>
            </a:r>
            <a:r>
              <a:rPr lang="en-US" altLang="zh-CN" sz="2800" dirty="0">
                <a:solidFill>
                  <a:srgbClr val="FF0000"/>
                </a:solidFill>
              </a:rPr>
              <a:t>|</a:t>
            </a:r>
            <a:r>
              <a:rPr lang="en-US" altLang="zh-CN" sz="2800" dirty="0"/>
              <a:t> 0-1 matrix </a:t>
            </a:r>
            <a:r>
              <a:rPr lang="en-US" altLang="zh-CN" sz="2800" b="1" dirty="0">
                <a:solidFill>
                  <a:srgbClr val="FF0000"/>
                </a:solidFill>
              </a:rPr>
              <a:t>M</a:t>
            </a:r>
            <a:r>
              <a:rPr lang="en-US" altLang="zh-CN" sz="2800" i="1" baseline="-25000" dirty="0">
                <a:solidFill>
                  <a:srgbClr val="FF0000"/>
                </a:solidFill>
              </a:rPr>
              <a:t>R</a:t>
            </a:r>
            <a:r>
              <a:rPr lang="en-US" altLang="zh-CN" sz="2800" dirty="0">
                <a:solidFill>
                  <a:srgbClr val="FF0000"/>
                </a:solidFill>
              </a:rPr>
              <a:t> = [</a:t>
            </a:r>
            <a:r>
              <a:rPr lang="en-US" altLang="zh-CN" sz="2800" i="1" dirty="0" err="1">
                <a:solidFill>
                  <a:srgbClr val="FF0000"/>
                </a:solidFill>
              </a:rPr>
              <a:t>m</a:t>
            </a:r>
            <a:r>
              <a:rPr lang="en-US" altLang="zh-CN" sz="2800" i="1" baseline="-25000" dirty="0" err="1">
                <a:solidFill>
                  <a:srgbClr val="FF0000"/>
                </a:solidFill>
              </a:rPr>
              <a:t>ij</a:t>
            </a:r>
            <a:r>
              <a:rPr lang="en-US" altLang="zh-CN" sz="2800" dirty="0">
                <a:solidFill>
                  <a:srgbClr val="FF0000"/>
                </a:solidFill>
              </a:rPr>
              <a:t>]</a:t>
            </a:r>
            <a:r>
              <a:rPr lang="en-US" altLang="zh-CN" sz="2800" dirty="0"/>
              <a:t>, let </a:t>
            </a:r>
            <a:r>
              <a:rPr lang="en-US" altLang="zh-CN" sz="2800" i="1" dirty="0" err="1">
                <a:solidFill>
                  <a:srgbClr val="FF0000"/>
                </a:solidFill>
              </a:rPr>
              <a:t>m</a:t>
            </a:r>
            <a:r>
              <a:rPr lang="en-US" altLang="zh-CN" sz="2800" i="1" baseline="-25000" dirty="0" err="1">
                <a:solidFill>
                  <a:srgbClr val="FF0000"/>
                </a:solidFill>
              </a:rPr>
              <a:t>ij</a:t>
            </a:r>
            <a:r>
              <a:rPr lang="en-US" altLang="zh-CN" sz="2800" dirty="0">
                <a:solidFill>
                  <a:srgbClr val="FF0000"/>
                </a:solidFill>
              </a:rPr>
              <a:t> = 1</a:t>
            </a:r>
            <a:r>
              <a:rPr lang="en-US" altLang="zh-CN" sz="2800" dirty="0"/>
              <a:t> </a:t>
            </a:r>
            <a:r>
              <a:rPr lang="en-US" altLang="zh-CN" sz="2800" dirty="0" err="1"/>
              <a:t>iff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(</a:t>
            </a:r>
            <a:r>
              <a:rPr lang="en-US" altLang="zh-CN" sz="2800" i="1" dirty="0" err="1">
                <a:solidFill>
                  <a:srgbClr val="FF0000"/>
                </a:solidFill>
              </a:rPr>
              <a:t>a</a:t>
            </a:r>
            <a:r>
              <a:rPr lang="en-US" altLang="zh-CN" sz="2800" i="1" baseline="-25000" dirty="0" err="1">
                <a:solidFill>
                  <a:srgbClr val="FF0000"/>
                </a:solidFill>
              </a:rPr>
              <a:t>i</a:t>
            </a:r>
            <a:r>
              <a:rPr lang="en-US" altLang="zh-CN" sz="2800" dirty="0" err="1">
                <a:solidFill>
                  <a:srgbClr val="FF0000"/>
                </a:solidFill>
              </a:rPr>
              <a:t>,</a:t>
            </a:r>
            <a:r>
              <a:rPr lang="en-US" altLang="zh-CN" sz="2800" i="1" dirty="0" err="1">
                <a:solidFill>
                  <a:srgbClr val="FF0000"/>
                </a:solidFill>
              </a:rPr>
              <a:t>b</a:t>
            </a:r>
            <a:r>
              <a:rPr lang="en-US" altLang="zh-CN" sz="2800" i="1" baseline="-25000" dirty="0" err="1">
                <a:solidFill>
                  <a:srgbClr val="FF0000"/>
                </a:solidFill>
              </a:rPr>
              <a:t>j</a:t>
            </a:r>
            <a:r>
              <a:rPr lang="en-US" altLang="zh-CN" sz="2800" dirty="0">
                <a:solidFill>
                  <a:srgbClr val="FF0000"/>
                </a:solidFill>
              </a:rPr>
              <a:t>)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800" i="1" dirty="0">
                <a:solidFill>
                  <a:srgbClr val="FF0000"/>
                </a:solidFill>
                <a:sym typeface="Symbol" panose="05050102010706020507" pitchFamily="18" charset="2"/>
              </a:rPr>
              <a:t>R</a:t>
            </a:r>
            <a:r>
              <a:rPr lang="en-US" altLang="zh-CN" sz="2800" dirty="0">
                <a:sym typeface="Symbol" panose="05050102010706020507" pitchFamily="18" charset="2"/>
              </a:rPr>
              <a:t>.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800" i="1" dirty="0">
                <a:solidFill>
                  <a:schemeClr val="accent2"/>
                </a:solidFill>
                <a:sym typeface="Symbol" panose="05050102010706020507" pitchFamily="18" charset="2"/>
              </a:rPr>
              <a:t>E.g.</a:t>
            </a:r>
            <a:r>
              <a:rPr lang="en-US" altLang="zh-CN" sz="2800" dirty="0">
                <a:solidFill>
                  <a:schemeClr val="accent2"/>
                </a:solidFill>
                <a:sym typeface="Symbol" panose="05050102010706020507" pitchFamily="18" charset="2"/>
              </a:rPr>
              <a:t>, Suppose Joe likes Susan and Mary, Fred likes Mary, and Mark likes Sally.</a:t>
            </a:r>
            <a:endParaRPr lang="en-US" altLang="zh-CN" sz="2800" kern="0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Then the 0-1 </a:t>
            </a:r>
            <a:r>
              <a:rPr lang="en-US" altLang="zh-CN" sz="2800">
                <a:sym typeface="Symbol" panose="05050102010706020507" pitchFamily="18" charset="2"/>
              </a:rPr>
              <a:t>matrix representation</a:t>
            </a:r>
            <a:br>
              <a:rPr lang="en-US" altLang="zh-CN" sz="2800" dirty="0">
                <a:sym typeface="Symbol" panose="05050102010706020507" pitchFamily="18" charset="2"/>
              </a:rPr>
            </a:br>
            <a:r>
              <a:rPr lang="en-US" altLang="zh-CN" sz="2800" dirty="0">
                <a:sym typeface="Symbol" panose="05050102010706020507" pitchFamily="18" charset="2"/>
              </a:rPr>
              <a:t>of </a:t>
            </a:r>
            <a:r>
              <a:rPr lang="en-US" altLang="zh-CN" sz="2800">
                <a:sym typeface="Symbol" panose="05050102010706020507" pitchFamily="18" charset="2"/>
              </a:rPr>
              <a:t>the relation </a:t>
            </a:r>
            <a:r>
              <a:rPr lang="en-US" altLang="zh-CN" sz="2800">
                <a:solidFill>
                  <a:srgbClr val="FF0000"/>
                </a:solidFill>
                <a:sym typeface="Symbol" panose="05050102010706020507" pitchFamily="18" charset="2"/>
              </a:rPr>
              <a:t>Likes</a:t>
            </a:r>
            <a:r>
              <a:rPr lang="en-US" altLang="zh-CN" sz="2800" dirty="0" err="1">
                <a:solidFill>
                  <a:srgbClr val="FF0000"/>
                </a:solidFill>
                <a:sym typeface="Symbol" panose="05050102010706020507" pitchFamily="18" charset="2"/>
              </a:rPr>
              <a:t>:Boys×Girls</a:t>
            </a:r>
            <a:br>
              <a:rPr lang="en-US" altLang="zh-CN" sz="2800" dirty="0">
                <a:sym typeface="Symbol" panose="05050102010706020507" pitchFamily="18" charset="2"/>
              </a:rPr>
            </a:br>
            <a:r>
              <a:rPr lang="en-US" altLang="zh-CN" sz="2800" dirty="0">
                <a:sym typeface="Symbol" panose="05050102010706020507" pitchFamily="18" charset="2"/>
              </a:rPr>
              <a:t>relation is:</a:t>
            </a:r>
            <a:endParaRPr lang="en-US" altLang="zh-CN" sz="2800" i="1" dirty="0"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sz="2800" dirty="0">
              <a:solidFill>
                <a:schemeClr val="accent2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6623651" y="3282371"/>
          <a:ext cx="5138043" cy="2615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2" imgW="1816735" imgH="889635" progId="Equation.3">
                  <p:embed/>
                </p:oleObj>
              </mc:Choice>
              <mc:Fallback>
                <p:oleObj name="" r:id="rId2" imgW="1816735" imgH="88963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3651" y="3282371"/>
                        <a:ext cx="5138043" cy="2615766"/>
                      </a:xfrm>
                      <a:prstGeom prst="rect">
                        <a:avLst/>
                      </a:prstGeom>
                      <a:solidFill>
                        <a:srgbClr val="FFCCCC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0046" y="0"/>
            <a:ext cx="11771908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9.3 Representing Relations - Zero-One Reflexive, Symmetric</a:t>
            </a:r>
            <a:endParaRPr lang="en-US" altLang="zh-CN" sz="320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10046" y="959863"/>
            <a:ext cx="1130063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800"/>
              <a:t>Terms: Reflexive, non-reflexive, irreflexive, symmetric, asymmetric, and antisymmetric.</a:t>
            </a:r>
            <a:endParaRPr lang="en-US" altLang="zh-CN" sz="280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/>
              <a:t>These relation characteristics are very easy to recognize by inspection of the zero-one matrix.</a:t>
            </a:r>
            <a:endParaRPr lang="en-US" altLang="zh-CN" sz="2400"/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sz="2800" dirty="0"/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2097457" y="5583371"/>
            <a:ext cx="1908175" cy="669925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i="1" dirty="0">
                <a:latin typeface="Times New Roman" panose="02020603050405020304" pitchFamily="18" charset="0"/>
              </a:rPr>
              <a:t>Reflexive</a:t>
            </a:r>
            <a:r>
              <a:rPr lang="en-US" altLang="zh-CN" sz="1800" dirty="0">
                <a:latin typeface="Times New Roman" panose="02020603050405020304" pitchFamily="18" charset="0"/>
              </a:rPr>
              <a:t>:</a:t>
            </a:r>
            <a:br>
              <a:rPr lang="en-US" altLang="zh-CN" sz="1800" dirty="0">
                <a:latin typeface="Times New Roman" panose="02020603050405020304" pitchFamily="18" charset="0"/>
              </a:rPr>
            </a:br>
            <a:r>
              <a:rPr lang="en-US" altLang="zh-CN" sz="1800" dirty="0">
                <a:latin typeface="Times New Roman" panose="02020603050405020304" pitchFamily="18" charset="0"/>
              </a:rPr>
              <a:t>all 1’s on diagonal</a:t>
            </a:r>
            <a:endParaRPr lang="en-US" altLang="zh-CN" sz="1800" dirty="0">
              <a:latin typeface="Times New Roman" panose="02020603050405020304" pitchFamily="18" charset="0"/>
            </a:endParaRP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4100089" y="5583371"/>
            <a:ext cx="1908175" cy="669925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i="1" dirty="0">
                <a:latin typeface="Times New Roman" panose="02020603050405020304" pitchFamily="18" charset="0"/>
              </a:rPr>
              <a:t>Irreflexive</a:t>
            </a:r>
            <a:r>
              <a:rPr lang="en-US" altLang="zh-CN" sz="1800" dirty="0">
                <a:latin typeface="Times New Roman" panose="02020603050405020304" pitchFamily="18" charset="0"/>
              </a:rPr>
              <a:t>:</a:t>
            </a:r>
            <a:br>
              <a:rPr lang="en-US" altLang="zh-CN" sz="1800" dirty="0">
                <a:latin typeface="Times New Roman" panose="02020603050405020304" pitchFamily="18" charset="0"/>
              </a:rPr>
            </a:br>
            <a:r>
              <a:rPr lang="en-US" altLang="zh-CN" sz="1800" dirty="0">
                <a:latin typeface="Times New Roman" panose="02020603050405020304" pitchFamily="18" charset="0"/>
              </a:rPr>
              <a:t>all 0’s on diagonal</a:t>
            </a:r>
            <a:endParaRPr lang="en-US" altLang="zh-CN" sz="1800" dirty="0">
              <a:latin typeface="Times New Roman" panose="02020603050405020304" pitchFamily="18" charset="0"/>
            </a:endParaRP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6197177" y="5542215"/>
            <a:ext cx="1628775" cy="944563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i="1" dirty="0">
                <a:latin typeface="Times New Roman" panose="02020603050405020304" pitchFamily="18" charset="0"/>
              </a:rPr>
              <a:t>Symmetric</a:t>
            </a:r>
            <a:r>
              <a:rPr lang="en-US" altLang="zh-CN" sz="1800" dirty="0">
                <a:latin typeface="Times New Roman" panose="02020603050405020304" pitchFamily="18" charset="0"/>
              </a:rPr>
              <a:t>:</a:t>
            </a:r>
            <a:br>
              <a:rPr lang="en-US" altLang="zh-CN" sz="1800" dirty="0">
                <a:latin typeface="Times New Roman" panose="02020603050405020304" pitchFamily="18" charset="0"/>
              </a:rPr>
            </a:br>
            <a:r>
              <a:rPr lang="en-US" altLang="zh-CN" sz="1800" dirty="0">
                <a:latin typeface="Times New Roman" panose="02020603050405020304" pitchFamily="18" charset="0"/>
              </a:rPr>
              <a:t>all identical</a:t>
            </a:r>
            <a:br>
              <a:rPr lang="en-US" altLang="zh-CN" sz="1800" dirty="0">
                <a:latin typeface="Times New Roman" panose="02020603050405020304" pitchFamily="18" charset="0"/>
              </a:rPr>
            </a:br>
            <a:r>
              <a:rPr lang="en-US" altLang="zh-CN" sz="1800" dirty="0">
                <a:latin typeface="Times New Roman" panose="02020603050405020304" pitchFamily="18" charset="0"/>
              </a:rPr>
              <a:t>across diagonal</a:t>
            </a:r>
            <a:endParaRPr lang="en-US" altLang="zh-CN" sz="1800" dirty="0">
              <a:latin typeface="Times New Roman" panose="02020603050405020304" pitchFamily="18" charset="0"/>
            </a:endParaRP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8105351" y="5554849"/>
            <a:ext cx="1743075" cy="944563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i="1" dirty="0">
                <a:latin typeface="Times New Roman" panose="02020603050405020304" pitchFamily="18" charset="0"/>
              </a:rPr>
              <a:t>Antisymmetric</a:t>
            </a:r>
            <a:r>
              <a:rPr lang="en-US" altLang="zh-CN" sz="1800" dirty="0">
                <a:latin typeface="Times New Roman" panose="02020603050405020304" pitchFamily="18" charset="0"/>
              </a:rPr>
              <a:t>:</a:t>
            </a:r>
            <a:br>
              <a:rPr lang="en-US" altLang="zh-CN" sz="1800" dirty="0">
                <a:latin typeface="Times New Roman" panose="02020603050405020304" pitchFamily="18" charset="0"/>
              </a:rPr>
            </a:br>
            <a:r>
              <a:rPr lang="en-US" altLang="zh-CN" sz="1800" dirty="0">
                <a:latin typeface="Times New Roman" panose="02020603050405020304" pitchFamily="18" charset="0"/>
              </a:rPr>
              <a:t>all 1’s are across</a:t>
            </a:r>
            <a:br>
              <a:rPr lang="en-US" altLang="zh-CN" sz="1800" dirty="0">
                <a:latin typeface="Times New Roman" panose="02020603050405020304" pitchFamily="18" charset="0"/>
              </a:rPr>
            </a:br>
            <a:r>
              <a:rPr lang="en-US" altLang="zh-CN" sz="1800" dirty="0">
                <a:latin typeface="Times New Roman" panose="02020603050405020304" pitchFamily="18" charset="0"/>
              </a:rPr>
              <a:t>from 0’s</a:t>
            </a:r>
            <a:endParaRPr lang="en-US" altLang="zh-CN" sz="1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/>
        </p:nvGraphicFramePr>
        <p:xfrm>
          <a:off x="2095076" y="3521136"/>
          <a:ext cx="7826375" cy="199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" r:id="rId2" imgW="3733800" imgH="914400" progId="Equation.3">
                  <p:embed/>
                </p:oleObj>
              </mc:Choice>
              <mc:Fallback>
                <p:oleObj name="" r:id="rId2" imgW="373380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076" y="3521136"/>
                        <a:ext cx="7826375" cy="199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Line 5"/>
          <p:cNvSpPr>
            <a:spLocks noChangeShapeType="1"/>
          </p:cNvSpPr>
          <p:nvPr/>
        </p:nvSpPr>
        <p:spPr bwMode="auto">
          <a:xfrm>
            <a:off x="6200351" y="3848161"/>
            <a:ext cx="1447800" cy="14478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>
            <a:off x="8105351" y="3924361"/>
            <a:ext cx="1447800" cy="14478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 flipV="1">
            <a:off x="6352751" y="3924361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 flipV="1">
            <a:off x="8657801" y="4438711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2466551" y="4778436"/>
            <a:ext cx="5492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Times New Roman" panose="02020603050405020304" pitchFamily="18" charset="0"/>
              </a:rPr>
              <a:t>any-</a:t>
            </a:r>
            <a:br>
              <a:rPr lang="en-US" altLang="zh-CN" sz="1400">
                <a:latin typeface="Times New Roman" panose="02020603050405020304" pitchFamily="18" charset="0"/>
              </a:rPr>
            </a:br>
            <a:r>
              <a:rPr lang="en-US" altLang="zh-CN" sz="1400">
                <a:latin typeface="Times New Roman" panose="02020603050405020304" pitchFamily="18" charset="0"/>
              </a:rPr>
              <a:t>thing</a:t>
            </a:r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3441276" y="3787836"/>
            <a:ext cx="5492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Times New Roman" panose="02020603050405020304" pitchFamily="18" charset="0"/>
              </a:rPr>
              <a:t>any-</a:t>
            </a:r>
            <a:br>
              <a:rPr lang="en-US" altLang="zh-CN" sz="1400" dirty="0">
                <a:latin typeface="Times New Roman" panose="02020603050405020304" pitchFamily="18" charset="0"/>
              </a:rPr>
            </a:br>
            <a:r>
              <a:rPr lang="en-US" altLang="zh-CN" sz="1400" dirty="0">
                <a:latin typeface="Times New Roman" panose="02020603050405020304" pitchFamily="18" charset="0"/>
              </a:rPr>
              <a:t>thing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4203276" y="4854636"/>
            <a:ext cx="5492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Times New Roman" panose="02020603050405020304" pitchFamily="18" charset="0"/>
              </a:rPr>
              <a:t>any-</a:t>
            </a:r>
            <a:br>
              <a:rPr lang="en-US" altLang="zh-CN" sz="1400">
                <a:latin typeface="Times New Roman" panose="02020603050405020304" pitchFamily="18" charset="0"/>
              </a:rPr>
            </a:br>
            <a:r>
              <a:rPr lang="en-US" altLang="zh-CN" sz="1400">
                <a:latin typeface="Times New Roman" panose="02020603050405020304" pitchFamily="18" charset="0"/>
              </a:rPr>
              <a:t>thing</a:t>
            </a:r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5270076" y="3771961"/>
            <a:ext cx="5492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>
                <a:latin typeface="Times New Roman" panose="02020603050405020304" pitchFamily="18" charset="0"/>
              </a:rPr>
              <a:t>any-</a:t>
            </a:r>
            <a:br>
              <a:rPr lang="en-US" altLang="zh-CN" sz="1400">
                <a:latin typeface="Times New Roman" panose="02020603050405020304" pitchFamily="18" charset="0"/>
              </a:rPr>
            </a:br>
            <a:r>
              <a:rPr lang="en-US" altLang="zh-CN" sz="1400">
                <a:latin typeface="Times New Roman" panose="02020603050405020304" pitchFamily="18" charset="0"/>
              </a:rPr>
              <a:t>thing</a:t>
            </a:r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 rot="2750863">
            <a:off x="6536901" y="4340286"/>
            <a:ext cx="806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Times New Roman" panose="02020603050405020304" pitchFamily="18" charset="0"/>
              </a:rPr>
              <a:t>anything</a:t>
            </a:r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 rot="2750863">
            <a:off x="8311726" y="4251386"/>
            <a:ext cx="806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latin typeface="Times New Roman" panose="02020603050405020304" pitchFamily="18" charset="0"/>
              </a:rPr>
              <a:t>anything</a:t>
            </a:r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 flipV="1">
            <a:off x="8324731" y="3924361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11"/>
          <p:cNvSpPr>
            <a:spLocks noChangeShapeType="1"/>
          </p:cNvSpPr>
          <p:nvPr/>
        </p:nvSpPr>
        <p:spPr bwMode="auto">
          <a:xfrm flipV="1">
            <a:off x="8876571" y="4457075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 flipV="1">
            <a:off x="6880896" y="441325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9.3 Representing Relations - Using Directed Graphs</a:t>
            </a:r>
            <a:endParaRPr lang="en-US" altLang="zh-CN" sz="320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10046" y="906074"/>
            <a:ext cx="1176586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/>
              <a:t>A </a:t>
            </a:r>
            <a:r>
              <a:rPr lang="en-US" altLang="zh-CN" sz="2800" i="1" dirty="0"/>
              <a:t>directed graph</a:t>
            </a:r>
            <a:r>
              <a:rPr lang="en-US" altLang="zh-CN" sz="2800" dirty="0"/>
              <a:t> or </a:t>
            </a:r>
            <a:r>
              <a:rPr lang="en-US" altLang="zh-CN" sz="2800" i="1" dirty="0"/>
              <a:t>digraph</a:t>
            </a:r>
            <a:r>
              <a:rPr lang="en-US" altLang="zh-CN" sz="2800" dirty="0"/>
              <a:t> </a:t>
            </a:r>
            <a:r>
              <a:rPr lang="en-US" altLang="zh-CN" sz="2800" i="1" dirty="0">
                <a:solidFill>
                  <a:srgbClr val="FF0000"/>
                </a:solidFill>
              </a:rPr>
              <a:t>G</a:t>
            </a:r>
            <a:r>
              <a:rPr lang="en-US" altLang="zh-CN" sz="2800" dirty="0">
                <a:solidFill>
                  <a:srgbClr val="FF0000"/>
                </a:solidFill>
              </a:rPr>
              <a:t>=(</a:t>
            </a:r>
            <a:r>
              <a:rPr lang="en-US" altLang="zh-CN" sz="2800" i="1" dirty="0">
                <a:solidFill>
                  <a:srgbClr val="FF0000"/>
                </a:solidFill>
              </a:rPr>
              <a:t>V</a:t>
            </a:r>
            <a:r>
              <a:rPr lang="en-US" altLang="zh-CN" sz="2800" i="1" baseline="-25000" dirty="0">
                <a:solidFill>
                  <a:srgbClr val="FF0000"/>
                </a:solidFill>
              </a:rPr>
              <a:t>G</a:t>
            </a:r>
            <a:r>
              <a:rPr lang="en-US" altLang="zh-CN" sz="2800" dirty="0">
                <a:solidFill>
                  <a:srgbClr val="FF0000"/>
                </a:solidFill>
              </a:rPr>
              <a:t>,</a:t>
            </a:r>
            <a:r>
              <a:rPr lang="en-US" altLang="zh-CN" sz="2800" i="1" dirty="0">
                <a:solidFill>
                  <a:srgbClr val="FF0000"/>
                </a:solidFill>
              </a:rPr>
              <a:t>E</a:t>
            </a:r>
            <a:r>
              <a:rPr lang="en-US" altLang="zh-CN" sz="2800" i="1" baseline="-25000" dirty="0">
                <a:solidFill>
                  <a:srgbClr val="FF0000"/>
                </a:solidFill>
              </a:rPr>
              <a:t>G</a:t>
            </a:r>
            <a:r>
              <a:rPr lang="en-US" altLang="zh-CN" sz="2800" dirty="0">
                <a:solidFill>
                  <a:srgbClr val="FF0000"/>
                </a:solidFill>
              </a:rPr>
              <a:t>)</a:t>
            </a:r>
            <a:r>
              <a:rPr lang="en-US" altLang="zh-CN" sz="2800" dirty="0"/>
              <a:t> is a set </a:t>
            </a:r>
            <a:r>
              <a:rPr lang="en-US" altLang="zh-CN" sz="2800" i="1" dirty="0"/>
              <a:t>V</a:t>
            </a:r>
            <a:r>
              <a:rPr lang="en-US" altLang="zh-CN" sz="2800" i="1" baseline="-25000" dirty="0"/>
              <a:t>G</a:t>
            </a:r>
            <a:r>
              <a:rPr lang="en-US" altLang="zh-CN" sz="2800" i="1" dirty="0"/>
              <a:t> </a:t>
            </a:r>
            <a:r>
              <a:rPr lang="en-US" altLang="zh-CN" sz="2800" dirty="0"/>
              <a:t>of </a:t>
            </a:r>
            <a:r>
              <a:rPr lang="en-US" altLang="zh-CN" sz="2800" i="1" dirty="0"/>
              <a:t>vertices (nodes)</a:t>
            </a:r>
            <a:r>
              <a:rPr lang="en-US" altLang="zh-CN" sz="2800" dirty="0"/>
              <a:t> with a set </a:t>
            </a:r>
            <a:r>
              <a:rPr lang="en-US" altLang="zh-CN" sz="2800" i="1" dirty="0">
                <a:solidFill>
                  <a:srgbClr val="FF0000"/>
                </a:solidFill>
              </a:rPr>
              <a:t>E</a:t>
            </a:r>
            <a:r>
              <a:rPr lang="en-US" altLang="zh-CN" sz="2800" i="1" baseline="-25000" dirty="0">
                <a:solidFill>
                  <a:srgbClr val="FF0000"/>
                </a:solidFill>
              </a:rPr>
              <a:t>G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800" i="1" dirty="0">
                <a:solidFill>
                  <a:srgbClr val="FF0000"/>
                </a:solidFill>
                <a:sym typeface="Symbol" panose="05050102010706020507" pitchFamily="18" charset="2"/>
              </a:rPr>
              <a:t>V</a:t>
            </a:r>
            <a:r>
              <a:rPr lang="en-US" altLang="zh-CN" sz="2800" i="1" baseline="-25000" dirty="0">
                <a:solidFill>
                  <a:srgbClr val="FF0000"/>
                </a:solidFill>
              </a:rPr>
              <a:t>G</a:t>
            </a:r>
            <a:r>
              <a:rPr lang="en-US" altLang="zh-CN" sz="2800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×</a:t>
            </a:r>
            <a:r>
              <a:rPr lang="en-US" altLang="zh-CN" sz="2800" i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800" i="1" baseline="-25000" dirty="0">
                <a:solidFill>
                  <a:srgbClr val="FF0000"/>
                </a:solidFill>
              </a:rPr>
              <a:t>G</a:t>
            </a:r>
            <a:r>
              <a:rPr lang="en-US" altLang="zh-CN" sz="2800" dirty="0"/>
              <a:t> of </a:t>
            </a:r>
            <a:r>
              <a:rPr lang="en-US" altLang="zh-CN" sz="2800" i="1" dirty="0"/>
              <a:t>edges (</a:t>
            </a:r>
            <a:r>
              <a:rPr lang="en-US" altLang="zh-CN" sz="2800" i="1" dirty="0" err="1"/>
              <a:t>arcs,links</a:t>
            </a:r>
            <a:r>
              <a:rPr lang="en-US" altLang="zh-CN" sz="2800" i="1" dirty="0"/>
              <a:t>)</a:t>
            </a:r>
            <a:r>
              <a:rPr lang="en-US" altLang="zh-CN" sz="2800" dirty="0"/>
              <a:t>.  Visually represented using dots for nodes, and arrows for edges.  Notice that a relation </a:t>
            </a:r>
            <a:r>
              <a:rPr lang="en-US" altLang="zh-CN" sz="2800" i="1" dirty="0">
                <a:solidFill>
                  <a:srgbClr val="FF0000"/>
                </a:solidFill>
              </a:rPr>
              <a:t>R</a:t>
            </a:r>
            <a:r>
              <a:rPr lang="en-US" altLang="zh-CN" sz="2800" dirty="0">
                <a:solidFill>
                  <a:srgbClr val="FF0000"/>
                </a:solidFill>
              </a:rPr>
              <a:t>:</a:t>
            </a:r>
            <a:r>
              <a:rPr lang="en-US" altLang="zh-CN" sz="2800" i="1" dirty="0">
                <a:solidFill>
                  <a:srgbClr val="FF0000"/>
                </a:solidFill>
              </a:rPr>
              <a:t>A</a:t>
            </a:r>
            <a:r>
              <a:rPr lang="en-US" altLang="zh-CN" sz="2800" dirty="0">
                <a:solidFill>
                  <a:srgbClr val="FF0000"/>
                </a:solidFill>
              </a:rPr>
              <a:t>×</a:t>
            </a:r>
            <a:r>
              <a:rPr lang="en-US" altLang="zh-CN" sz="2800" i="1" dirty="0">
                <a:solidFill>
                  <a:srgbClr val="FF0000"/>
                </a:solidFill>
              </a:rPr>
              <a:t>B</a:t>
            </a:r>
            <a:r>
              <a:rPr lang="en-US" altLang="zh-CN" sz="2800" dirty="0"/>
              <a:t> can be represented as a graph </a:t>
            </a:r>
            <a:r>
              <a:rPr lang="en-US" altLang="zh-CN" sz="2800" i="1" dirty="0">
                <a:solidFill>
                  <a:srgbClr val="FF0000"/>
                </a:solidFill>
              </a:rPr>
              <a:t>G</a:t>
            </a:r>
            <a:r>
              <a:rPr lang="en-US" altLang="zh-CN" sz="2800" i="1" baseline="-25000" dirty="0">
                <a:solidFill>
                  <a:srgbClr val="FF0000"/>
                </a:solidFill>
              </a:rPr>
              <a:t>R</a:t>
            </a:r>
            <a:r>
              <a:rPr lang="en-US" altLang="zh-CN" sz="2800" dirty="0">
                <a:solidFill>
                  <a:srgbClr val="FF0000"/>
                </a:solidFill>
              </a:rPr>
              <a:t>=(</a:t>
            </a:r>
            <a:r>
              <a:rPr lang="en-US" altLang="zh-CN" sz="2800" i="1" dirty="0">
                <a:solidFill>
                  <a:srgbClr val="FF0000"/>
                </a:solidFill>
                <a:sym typeface="Symbol" panose="05050102010706020507" pitchFamily="18" charset="2"/>
              </a:rPr>
              <a:t>V</a:t>
            </a:r>
            <a:r>
              <a:rPr lang="en-US" altLang="zh-CN" sz="2800" i="1" baseline="-25000" dirty="0">
                <a:solidFill>
                  <a:srgbClr val="FF0000"/>
                </a:solidFill>
              </a:rPr>
              <a:t>G</a:t>
            </a:r>
            <a:r>
              <a:rPr lang="en-US" altLang="zh-CN" sz="2800" dirty="0">
                <a:solidFill>
                  <a:srgbClr val="FF0000"/>
                </a:solidFill>
              </a:rPr>
              <a:t>=</a:t>
            </a:r>
            <a:r>
              <a:rPr lang="en-US" altLang="zh-CN" sz="2800" i="1" dirty="0">
                <a:solidFill>
                  <a:srgbClr val="FF0000"/>
                </a:solidFill>
              </a:rPr>
              <a:t>A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</a:t>
            </a:r>
            <a:r>
              <a:rPr lang="en-US" altLang="zh-CN" sz="2800" i="1" dirty="0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, </a:t>
            </a:r>
            <a:r>
              <a:rPr lang="en-US" altLang="zh-CN" sz="2800" i="1" dirty="0">
                <a:solidFill>
                  <a:srgbClr val="FF0000"/>
                </a:solidFill>
              </a:rPr>
              <a:t>E</a:t>
            </a:r>
            <a:r>
              <a:rPr lang="en-US" altLang="zh-CN" sz="2800" i="1" baseline="-25000" dirty="0">
                <a:solidFill>
                  <a:srgbClr val="FF0000"/>
                </a:solidFill>
              </a:rPr>
              <a:t>G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=</a:t>
            </a:r>
            <a:r>
              <a:rPr lang="en-US" altLang="zh-CN" sz="2800" i="1" dirty="0">
                <a:solidFill>
                  <a:srgbClr val="FF0000"/>
                </a:solidFill>
                <a:sym typeface="Symbol" panose="05050102010706020507" pitchFamily="18" charset="2"/>
              </a:rPr>
              <a:t>R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sym typeface="Symbol" panose="05050102010706020507" pitchFamily="18" charset="2"/>
              </a:rPr>
              <a:t>.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800" dirty="0">
              <a:solidFill>
                <a:schemeClr val="accent2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1897927" y="4490282"/>
          <a:ext cx="3352800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" r:id="rId2" imgW="1816735" imgH="889635" progId="Equation.3">
                  <p:embed/>
                </p:oleObj>
              </mc:Choice>
              <mc:Fallback>
                <p:oleObj name="" r:id="rId2" imgW="1816735" imgH="88963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927" y="4490282"/>
                        <a:ext cx="3352800" cy="1641475"/>
                      </a:xfrm>
                      <a:prstGeom prst="rect">
                        <a:avLst/>
                      </a:prstGeom>
                      <a:solidFill>
                        <a:srgbClr val="FFCC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866177" y="4033082"/>
            <a:ext cx="338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</a:rPr>
              <a:t>Matrix representation </a:t>
            </a:r>
            <a:r>
              <a:rPr lang="en-US" altLang="zh-CN" sz="2400" b="1" dirty="0">
                <a:solidFill>
                  <a:srgbClr val="0066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400" i="1" baseline="-25000" dirty="0">
                <a:solidFill>
                  <a:srgbClr val="0066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</a:rPr>
              <a:t>:</a:t>
            </a:r>
            <a:endParaRPr lang="en-US" altLang="zh-CN" sz="2400" dirty="0">
              <a:solidFill>
                <a:srgbClr val="00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6246281" y="3934657"/>
            <a:ext cx="1154113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6600"/>
                </a:solidFill>
                <a:latin typeface="Times New Roman" panose="02020603050405020304" pitchFamily="18" charset="0"/>
              </a:rPr>
              <a:t>Graph </a:t>
            </a:r>
            <a:br>
              <a:rPr lang="en-US" altLang="zh-CN" sz="2400">
                <a:solidFill>
                  <a:srgbClr val="006600"/>
                </a:solidFill>
                <a:latin typeface="Times New Roman" panose="02020603050405020304" pitchFamily="18" charset="0"/>
              </a:rPr>
            </a:br>
            <a:r>
              <a:rPr lang="en-US" altLang="zh-CN" sz="2400">
                <a:solidFill>
                  <a:srgbClr val="006600"/>
                </a:solidFill>
                <a:latin typeface="Times New Roman" panose="02020603050405020304" pitchFamily="18" charset="0"/>
              </a:rPr>
              <a:t>rep. </a:t>
            </a:r>
            <a:r>
              <a:rPr lang="en-US" altLang="zh-CN" sz="2400" i="1">
                <a:solidFill>
                  <a:srgbClr val="0066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400" i="1" baseline="-25000">
                <a:solidFill>
                  <a:srgbClr val="0066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400">
                <a:solidFill>
                  <a:srgbClr val="006600"/>
                </a:solidFill>
                <a:latin typeface="Times New Roman" panose="02020603050405020304" pitchFamily="18" charset="0"/>
              </a:rPr>
              <a:t>:</a:t>
            </a:r>
            <a:endParaRPr lang="en-US" altLang="zh-CN" sz="2400">
              <a:solidFill>
                <a:srgbClr val="00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057619" y="4572832"/>
            <a:ext cx="76200" cy="76200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8057619" y="5030032"/>
            <a:ext cx="76200" cy="76200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3" name="AutoShape 9"/>
          <p:cNvSpPr>
            <a:spLocks noChangeArrowheads="1"/>
          </p:cNvSpPr>
          <p:nvPr/>
        </p:nvSpPr>
        <p:spPr bwMode="auto">
          <a:xfrm>
            <a:off x="8057619" y="5487232"/>
            <a:ext cx="76200" cy="76200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4" name="AutoShape 10"/>
          <p:cNvSpPr>
            <a:spLocks noChangeArrowheads="1"/>
          </p:cNvSpPr>
          <p:nvPr/>
        </p:nvSpPr>
        <p:spPr bwMode="auto">
          <a:xfrm>
            <a:off x="8895819" y="4572832"/>
            <a:ext cx="76200" cy="76200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5" name="AutoShape 11"/>
          <p:cNvSpPr>
            <a:spLocks noChangeArrowheads="1"/>
          </p:cNvSpPr>
          <p:nvPr/>
        </p:nvSpPr>
        <p:spPr bwMode="auto">
          <a:xfrm>
            <a:off x="8895819" y="5030032"/>
            <a:ext cx="76200" cy="76200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6" name="AutoShape 12"/>
          <p:cNvSpPr>
            <a:spLocks noChangeArrowheads="1"/>
          </p:cNvSpPr>
          <p:nvPr/>
        </p:nvSpPr>
        <p:spPr bwMode="auto">
          <a:xfrm>
            <a:off x="8895819" y="5487232"/>
            <a:ext cx="76200" cy="76200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7432144" y="4344232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Joe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7295619" y="4801432"/>
            <a:ext cx="74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Fred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7213069" y="5258632"/>
            <a:ext cx="84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Mark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8991069" y="4344232"/>
            <a:ext cx="912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Susan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8972019" y="4801432"/>
            <a:ext cx="84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Mary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8972019" y="5258632"/>
            <a:ext cx="809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Sally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8143344" y="4610932"/>
            <a:ext cx="762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8133819" y="5068132"/>
            <a:ext cx="762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8133819" y="5515807"/>
            <a:ext cx="762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8133819" y="4649032"/>
            <a:ext cx="7620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7829019" y="3734632"/>
            <a:ext cx="1409700" cy="641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accent2"/>
                </a:solidFill>
                <a:latin typeface="Times New Roman" panose="02020603050405020304" pitchFamily="18" charset="0"/>
              </a:rPr>
              <a:t>Edge set </a:t>
            </a:r>
            <a:r>
              <a:rPr lang="en-US" altLang="zh-CN" sz="1800" i="1">
                <a:solidFill>
                  <a:schemeClr val="accent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1800" i="1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G</a:t>
            </a:r>
            <a:br>
              <a:rPr lang="en-US" altLang="zh-CN" sz="1800" i="1" baseline="-25000">
                <a:solidFill>
                  <a:schemeClr val="accent2"/>
                </a:solidFill>
                <a:latin typeface="Times New Roman" panose="02020603050405020304" pitchFamily="18" charset="0"/>
              </a:rPr>
            </a:br>
            <a:r>
              <a:rPr lang="en-US" altLang="zh-CN" sz="1800">
                <a:solidFill>
                  <a:schemeClr val="accent2"/>
                </a:solidFill>
                <a:latin typeface="Times New Roman" panose="02020603050405020304" pitchFamily="18" charset="0"/>
              </a:rPr>
              <a:t>(blue arrows)</a:t>
            </a:r>
            <a:endParaRPr lang="en-US" altLang="zh-CN" sz="18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" name="AutoShape 26"/>
          <p:cNvSpPr/>
          <p:nvPr/>
        </p:nvSpPr>
        <p:spPr bwMode="auto">
          <a:xfrm rot="5400000" flipV="1">
            <a:off x="8400519" y="4077532"/>
            <a:ext cx="228600" cy="609600"/>
          </a:xfrm>
          <a:prstGeom prst="leftBrace">
            <a:avLst>
              <a:gd name="adj1" fmla="val 22222"/>
              <a:gd name="adj2" fmla="val 50000"/>
            </a:avLst>
          </a:prstGeom>
          <a:noFill/>
          <a:ln w="952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9" name="Text Box 23"/>
          <p:cNvSpPr txBox="1">
            <a:spLocks noChangeArrowheads="1"/>
          </p:cNvSpPr>
          <p:nvPr/>
        </p:nvSpPr>
        <p:spPr bwMode="auto">
          <a:xfrm>
            <a:off x="7941731" y="5891681"/>
            <a:ext cx="1296988" cy="641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Node set </a:t>
            </a:r>
            <a:r>
              <a:rPr lang="en-US" altLang="zh-CN" sz="1800" i="1" dirty="0">
                <a:latin typeface="Times New Roman" panose="02020603050405020304" pitchFamily="18" charset="0"/>
              </a:rPr>
              <a:t>V</a:t>
            </a:r>
            <a:r>
              <a:rPr lang="en-US" altLang="zh-CN" sz="1800" i="1" baseline="-25000" dirty="0">
                <a:latin typeface="Times New Roman" panose="02020603050405020304" pitchFamily="18" charset="0"/>
              </a:rPr>
              <a:t>G</a:t>
            </a:r>
            <a:br>
              <a:rPr lang="en-US" altLang="zh-CN" sz="1800" i="1" baseline="-25000" dirty="0">
                <a:latin typeface="Times New Roman" panose="02020603050405020304" pitchFamily="18" charset="0"/>
              </a:rPr>
            </a:br>
            <a:r>
              <a:rPr lang="en-US" altLang="zh-CN" sz="1800" dirty="0">
                <a:latin typeface="Times New Roman" panose="02020603050405020304" pitchFamily="18" charset="0"/>
              </a:rPr>
              <a:t>(black dots)</a:t>
            </a:r>
            <a:endParaRPr lang="en-US" altLang="zh-CN" sz="1800" dirty="0">
              <a:latin typeface="Times New Roman" panose="02020603050405020304" pitchFamily="18" charset="0"/>
            </a:endParaRPr>
          </a:p>
        </p:txBody>
      </p:sp>
      <p:sp>
        <p:nvSpPr>
          <p:cNvPr id="30" name="AutoShape 24"/>
          <p:cNvSpPr/>
          <p:nvPr/>
        </p:nvSpPr>
        <p:spPr bwMode="auto">
          <a:xfrm rot="16200000">
            <a:off x="8295744" y="5325307"/>
            <a:ext cx="381000" cy="1009650"/>
          </a:xfrm>
          <a:prstGeom prst="leftBrace">
            <a:avLst>
              <a:gd name="adj1" fmla="val 23333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9.3 Representing Relations - Digraph Reflexive, Symmetric</a:t>
            </a:r>
            <a:endParaRPr lang="en-US" altLang="zh-CN" sz="320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10985" y="932330"/>
            <a:ext cx="11765862" cy="4616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>
                <a:sym typeface="Wingdings 3" panose="05040102010807070707" pitchFamily="82" charset="2"/>
              </a:rPr>
              <a:t>It is extremely easy to recognize the reflexive/ </a:t>
            </a:r>
            <a:r>
              <a:rPr lang="en-US" altLang="zh-CN" sz="2800" err="1">
                <a:sym typeface="Wingdings 3" panose="05040102010807070707" pitchFamily="82" charset="2"/>
              </a:rPr>
              <a:t>irreflexive</a:t>
            </a:r>
            <a:r>
              <a:rPr lang="en-US" altLang="zh-CN" sz="2800">
                <a:sym typeface="Wingdings 3" panose="05040102010807070707" pitchFamily="82" charset="2"/>
              </a:rPr>
              <a:t>/ symmetric</a:t>
            </a:r>
            <a:r>
              <a:rPr lang="en-US" altLang="zh-CN" sz="2800" dirty="0">
                <a:sym typeface="Wingdings 3" panose="05040102010807070707" pitchFamily="82" charset="2"/>
              </a:rPr>
              <a:t>/ antisymmetric properties by graph inspection.</a:t>
            </a:r>
            <a:endParaRPr lang="en-US" altLang="zh-CN" sz="2800" dirty="0">
              <a:sym typeface="Wingdings 3" panose="05040102010807070707" pitchFamily="82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800" dirty="0">
              <a:solidFill>
                <a:schemeClr val="accent2"/>
              </a:solidFill>
              <a:sym typeface="Symbol" panose="05050102010706020507" pitchFamily="18" charset="2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1587460" y="318257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2120860" y="348737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1282660" y="371597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1663660" y="402077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2501860" y="402077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1054060" y="2725378"/>
            <a:ext cx="19050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2216110" y="3896953"/>
            <a:ext cx="6365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sz="4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Wingdings 3" panose="05040102010807070707" pitchFamily="82" charset="2"/>
              </a:rPr>
              <a:t></a:t>
            </a:r>
            <a:endParaRPr lang="en-US" sz="40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sym typeface="Wingdings 3" panose="05040102010807070707" pitchFamily="82" charset="2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1825585" y="3373078"/>
            <a:ext cx="6365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sz="4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Wingdings 3" panose="05040102010807070707" pitchFamily="82" charset="2"/>
              </a:rPr>
              <a:t></a:t>
            </a:r>
            <a:endParaRPr lang="en-US" sz="40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sym typeface="Wingdings 3" panose="05040102010807070707" pitchFamily="82" charset="2"/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1292185" y="3068278"/>
            <a:ext cx="6365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sz="4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Wingdings 3" panose="05040102010807070707" pitchFamily="82" charset="2"/>
              </a:rPr>
              <a:t></a:t>
            </a:r>
            <a:endParaRPr lang="en-US" sz="40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sym typeface="Wingdings 3" panose="05040102010807070707" pitchFamily="82" charset="2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977860" y="3595328"/>
            <a:ext cx="6365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sz="4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Wingdings 3" panose="05040102010807070707" pitchFamily="82" charset="2"/>
              </a:rPr>
              <a:t></a:t>
            </a:r>
            <a:endParaRPr lang="en-US" sz="40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sym typeface="Wingdings 3" panose="05040102010807070707" pitchFamily="82" charset="2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1369973" y="3890603"/>
            <a:ext cx="6365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sz="4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Wingdings 3" panose="05040102010807070707" pitchFamily="82" charset="2"/>
              </a:rPr>
              <a:t></a:t>
            </a:r>
            <a:endParaRPr lang="en-US" sz="40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sym typeface="Wingdings 3" panose="05040102010807070707" pitchFamily="82" charset="2"/>
            </a:endParaRPr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1739860" y="3258778"/>
            <a:ext cx="38100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 flipH="1">
            <a:off x="1816060" y="4020778"/>
            <a:ext cx="685800" cy="76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Oval 17"/>
          <p:cNvSpPr>
            <a:spLocks noChangeArrowheads="1"/>
          </p:cNvSpPr>
          <p:nvPr/>
        </p:nvSpPr>
        <p:spPr bwMode="auto">
          <a:xfrm>
            <a:off x="2425660" y="295397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2130385" y="2858728"/>
            <a:ext cx="6365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sz="4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Wingdings 3" panose="05040102010807070707" pitchFamily="82" charset="2"/>
              </a:rPr>
              <a:t></a:t>
            </a:r>
            <a:endParaRPr lang="en-US" sz="40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sym typeface="Wingdings 3" panose="05040102010807070707" pitchFamily="82" charset="2"/>
            </a:endParaRPr>
          </a:p>
        </p:txBody>
      </p:sp>
      <p:sp>
        <p:nvSpPr>
          <p:cNvPr id="23" name="Freeform 19"/>
          <p:cNvSpPr/>
          <p:nvPr/>
        </p:nvSpPr>
        <p:spPr bwMode="auto">
          <a:xfrm>
            <a:off x="1692235" y="2877778"/>
            <a:ext cx="733425" cy="304800"/>
          </a:xfrm>
          <a:custGeom>
            <a:avLst/>
            <a:gdLst>
              <a:gd name="T0" fmla="*/ 0 w 432"/>
              <a:gd name="T1" fmla="*/ 2147483646 h 216"/>
              <a:gd name="T2" fmla="*/ 2147483646 w 432"/>
              <a:gd name="T3" fmla="*/ 2147483646 h 216"/>
              <a:gd name="T4" fmla="*/ 2147483646 w 432"/>
              <a:gd name="T5" fmla="*/ 2147483646 h 2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" h="216">
                <a:moveTo>
                  <a:pt x="0" y="216"/>
                </a:moveTo>
                <a:cubicBezTo>
                  <a:pt x="36" y="132"/>
                  <a:pt x="72" y="48"/>
                  <a:pt x="144" y="24"/>
                </a:cubicBezTo>
                <a:cubicBezTo>
                  <a:pt x="216" y="0"/>
                  <a:pt x="324" y="36"/>
                  <a:pt x="432" y="72"/>
                </a:cubicBezTo>
              </a:path>
            </a:pathLst>
          </a:custGeom>
          <a:noFill/>
          <a:ln w="28575" cmpd="sng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1030248" y="4554178"/>
            <a:ext cx="196056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Reflexive:</a:t>
            </a:r>
            <a:br>
              <a:rPr lang="en-US" altLang="zh-CN" sz="2400">
                <a:latin typeface="Times New Roman" panose="02020603050405020304" pitchFamily="18" charset="0"/>
              </a:rPr>
            </a:br>
            <a:r>
              <a:rPr lang="en-US" altLang="zh-CN" sz="2400">
                <a:latin typeface="Times New Roman" panose="02020603050405020304" pitchFamily="18" charset="0"/>
              </a:rPr>
              <a:t>Every node</a:t>
            </a:r>
            <a:br>
              <a:rPr lang="en-US" altLang="zh-CN" sz="2400">
                <a:latin typeface="Times New Roman" panose="02020603050405020304" pitchFamily="18" charset="0"/>
              </a:rPr>
            </a:br>
            <a:r>
              <a:rPr lang="en-US" altLang="zh-CN" sz="2400">
                <a:latin typeface="Times New Roman" panose="02020603050405020304" pitchFamily="18" charset="0"/>
              </a:rPr>
              <a:t>has a self-loop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5" name="Oval 21"/>
          <p:cNvSpPr>
            <a:spLocks noChangeArrowheads="1"/>
          </p:cNvSpPr>
          <p:nvPr/>
        </p:nvSpPr>
        <p:spPr bwMode="auto">
          <a:xfrm>
            <a:off x="3651210" y="318257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6" name="Oval 22"/>
          <p:cNvSpPr>
            <a:spLocks noChangeArrowheads="1"/>
          </p:cNvSpPr>
          <p:nvPr/>
        </p:nvSpPr>
        <p:spPr bwMode="auto">
          <a:xfrm>
            <a:off x="4184610" y="348737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7" name="Oval 23"/>
          <p:cNvSpPr>
            <a:spLocks noChangeArrowheads="1"/>
          </p:cNvSpPr>
          <p:nvPr/>
        </p:nvSpPr>
        <p:spPr bwMode="auto">
          <a:xfrm>
            <a:off x="3346410" y="371597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8" name="Oval 24"/>
          <p:cNvSpPr>
            <a:spLocks noChangeArrowheads="1"/>
          </p:cNvSpPr>
          <p:nvPr/>
        </p:nvSpPr>
        <p:spPr bwMode="auto">
          <a:xfrm>
            <a:off x="3727410" y="402077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9" name="Oval 25"/>
          <p:cNvSpPr>
            <a:spLocks noChangeArrowheads="1"/>
          </p:cNvSpPr>
          <p:nvPr/>
        </p:nvSpPr>
        <p:spPr bwMode="auto">
          <a:xfrm>
            <a:off x="4565610" y="402077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3117810" y="2725378"/>
            <a:ext cx="19050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1" name="Line 27"/>
          <p:cNvSpPr>
            <a:spLocks noChangeShapeType="1"/>
          </p:cNvSpPr>
          <p:nvPr/>
        </p:nvSpPr>
        <p:spPr bwMode="auto">
          <a:xfrm>
            <a:off x="3803610" y="3258778"/>
            <a:ext cx="38100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28"/>
          <p:cNvSpPr>
            <a:spLocks noChangeShapeType="1"/>
          </p:cNvSpPr>
          <p:nvPr/>
        </p:nvSpPr>
        <p:spPr bwMode="auto">
          <a:xfrm flipH="1">
            <a:off x="3879810" y="4020778"/>
            <a:ext cx="685800" cy="76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Oval 29"/>
          <p:cNvSpPr>
            <a:spLocks noChangeArrowheads="1"/>
          </p:cNvSpPr>
          <p:nvPr/>
        </p:nvSpPr>
        <p:spPr bwMode="auto">
          <a:xfrm>
            <a:off x="4489410" y="295397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4" name="Freeform 30"/>
          <p:cNvSpPr/>
          <p:nvPr/>
        </p:nvSpPr>
        <p:spPr bwMode="auto">
          <a:xfrm>
            <a:off x="3755985" y="2877778"/>
            <a:ext cx="733425" cy="304800"/>
          </a:xfrm>
          <a:custGeom>
            <a:avLst/>
            <a:gdLst>
              <a:gd name="T0" fmla="*/ 0 w 432"/>
              <a:gd name="T1" fmla="*/ 2147483646 h 216"/>
              <a:gd name="T2" fmla="*/ 2147483646 w 432"/>
              <a:gd name="T3" fmla="*/ 2147483646 h 216"/>
              <a:gd name="T4" fmla="*/ 2147483646 w 432"/>
              <a:gd name="T5" fmla="*/ 2147483646 h 2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" h="216">
                <a:moveTo>
                  <a:pt x="0" y="216"/>
                </a:moveTo>
                <a:cubicBezTo>
                  <a:pt x="36" y="132"/>
                  <a:pt x="72" y="48"/>
                  <a:pt x="144" y="24"/>
                </a:cubicBezTo>
                <a:cubicBezTo>
                  <a:pt x="216" y="0"/>
                  <a:pt x="324" y="36"/>
                  <a:pt x="432" y="72"/>
                </a:cubicBezTo>
              </a:path>
            </a:pathLst>
          </a:custGeom>
          <a:noFill/>
          <a:ln w="28575" cmpd="sng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3187660" y="4554178"/>
            <a:ext cx="17732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Irreflexive:</a:t>
            </a:r>
            <a:br>
              <a:rPr lang="en-US" altLang="zh-CN" sz="2400">
                <a:latin typeface="Times New Roman" panose="02020603050405020304" pitchFamily="18" charset="0"/>
              </a:rPr>
            </a:br>
            <a:r>
              <a:rPr lang="en-US" altLang="zh-CN" sz="2400">
                <a:latin typeface="Times New Roman" panose="02020603050405020304" pitchFamily="18" charset="0"/>
              </a:rPr>
              <a:t>No node</a:t>
            </a:r>
            <a:br>
              <a:rPr lang="en-US" altLang="zh-CN" sz="2400">
                <a:latin typeface="Times New Roman" panose="02020603050405020304" pitchFamily="18" charset="0"/>
              </a:rPr>
            </a:br>
            <a:r>
              <a:rPr lang="en-US" altLang="zh-CN" sz="2400">
                <a:latin typeface="Times New Roman" panose="02020603050405020304" pitchFamily="18" charset="0"/>
              </a:rPr>
              <a:t>links to itself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6" name="Line 32"/>
          <p:cNvSpPr>
            <a:spLocks noChangeShapeType="1"/>
          </p:cNvSpPr>
          <p:nvPr/>
        </p:nvSpPr>
        <p:spPr bwMode="auto">
          <a:xfrm flipV="1">
            <a:off x="3498810" y="3563578"/>
            <a:ext cx="685800" cy="152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Line 33"/>
          <p:cNvSpPr>
            <a:spLocks noChangeShapeType="1"/>
          </p:cNvSpPr>
          <p:nvPr/>
        </p:nvSpPr>
        <p:spPr bwMode="auto">
          <a:xfrm flipH="1" flipV="1">
            <a:off x="3498810" y="3868378"/>
            <a:ext cx="228600" cy="152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Line 34"/>
          <p:cNvSpPr>
            <a:spLocks noChangeShapeType="1"/>
          </p:cNvSpPr>
          <p:nvPr/>
        </p:nvSpPr>
        <p:spPr bwMode="auto">
          <a:xfrm flipH="1">
            <a:off x="3575010" y="3639778"/>
            <a:ext cx="685800" cy="152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Oval 35"/>
          <p:cNvSpPr>
            <a:spLocks noChangeArrowheads="1"/>
          </p:cNvSpPr>
          <p:nvPr/>
        </p:nvSpPr>
        <p:spPr bwMode="auto">
          <a:xfrm>
            <a:off x="7421586" y="318257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0" name="Oval 36"/>
          <p:cNvSpPr>
            <a:spLocks noChangeArrowheads="1"/>
          </p:cNvSpPr>
          <p:nvPr/>
        </p:nvSpPr>
        <p:spPr bwMode="auto">
          <a:xfrm>
            <a:off x="7954986" y="348737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1" name="Oval 37"/>
          <p:cNvSpPr>
            <a:spLocks noChangeArrowheads="1"/>
          </p:cNvSpPr>
          <p:nvPr/>
        </p:nvSpPr>
        <p:spPr bwMode="auto">
          <a:xfrm>
            <a:off x="7116786" y="371597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2" name="Oval 38"/>
          <p:cNvSpPr>
            <a:spLocks noChangeArrowheads="1"/>
          </p:cNvSpPr>
          <p:nvPr/>
        </p:nvSpPr>
        <p:spPr bwMode="auto">
          <a:xfrm>
            <a:off x="7497786" y="402077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3" name="Oval 39"/>
          <p:cNvSpPr>
            <a:spLocks noChangeArrowheads="1"/>
          </p:cNvSpPr>
          <p:nvPr/>
        </p:nvSpPr>
        <p:spPr bwMode="auto">
          <a:xfrm>
            <a:off x="8335986" y="402077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4" name="Rectangle 40"/>
          <p:cNvSpPr>
            <a:spLocks noChangeArrowheads="1"/>
          </p:cNvSpPr>
          <p:nvPr/>
        </p:nvSpPr>
        <p:spPr bwMode="auto">
          <a:xfrm>
            <a:off x="6888186" y="2725378"/>
            <a:ext cx="19050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5" name="Line 41"/>
          <p:cNvSpPr>
            <a:spLocks noChangeShapeType="1"/>
          </p:cNvSpPr>
          <p:nvPr/>
        </p:nvSpPr>
        <p:spPr bwMode="auto">
          <a:xfrm>
            <a:off x="7573986" y="3258778"/>
            <a:ext cx="38100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Line 42"/>
          <p:cNvSpPr>
            <a:spLocks noChangeShapeType="1"/>
          </p:cNvSpPr>
          <p:nvPr/>
        </p:nvSpPr>
        <p:spPr bwMode="auto">
          <a:xfrm flipH="1">
            <a:off x="7650186" y="4020778"/>
            <a:ext cx="685800" cy="76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Oval 43"/>
          <p:cNvSpPr>
            <a:spLocks noChangeArrowheads="1"/>
          </p:cNvSpPr>
          <p:nvPr/>
        </p:nvSpPr>
        <p:spPr bwMode="auto">
          <a:xfrm>
            <a:off x="8259786" y="295397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8" name="Text Box 44"/>
          <p:cNvSpPr txBox="1">
            <a:spLocks noChangeArrowheads="1"/>
          </p:cNvSpPr>
          <p:nvPr/>
        </p:nvSpPr>
        <p:spPr bwMode="auto">
          <a:xfrm>
            <a:off x="6977086" y="4554178"/>
            <a:ext cx="17399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Symmetric:</a:t>
            </a:r>
            <a:br>
              <a:rPr lang="en-US" altLang="zh-CN" sz="2400">
                <a:latin typeface="Times New Roman" panose="02020603050405020304" pitchFamily="18" charset="0"/>
              </a:rPr>
            </a:br>
            <a:r>
              <a:rPr lang="en-US" altLang="zh-CN" sz="2400">
                <a:latin typeface="Times New Roman" panose="02020603050405020304" pitchFamily="18" charset="0"/>
              </a:rPr>
              <a:t>Every link is</a:t>
            </a:r>
            <a:br>
              <a:rPr lang="en-US" altLang="zh-CN" sz="2400">
                <a:latin typeface="Times New Roman" panose="02020603050405020304" pitchFamily="18" charset="0"/>
              </a:rPr>
            </a:br>
            <a:r>
              <a:rPr lang="en-US" altLang="zh-CN" sz="2400">
                <a:latin typeface="Times New Roman" panose="02020603050405020304" pitchFamily="18" charset="0"/>
              </a:rPr>
              <a:t>bidirectional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9" name="Line 45"/>
          <p:cNvSpPr>
            <a:spLocks noChangeShapeType="1"/>
          </p:cNvSpPr>
          <p:nvPr/>
        </p:nvSpPr>
        <p:spPr bwMode="auto">
          <a:xfrm flipV="1">
            <a:off x="7269186" y="3563578"/>
            <a:ext cx="685800" cy="152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Line 46"/>
          <p:cNvSpPr>
            <a:spLocks noChangeShapeType="1"/>
          </p:cNvSpPr>
          <p:nvPr/>
        </p:nvSpPr>
        <p:spPr bwMode="auto">
          <a:xfrm flipH="1" flipV="1">
            <a:off x="7269186" y="3792178"/>
            <a:ext cx="22860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Line 47"/>
          <p:cNvSpPr>
            <a:spLocks noChangeShapeType="1"/>
          </p:cNvSpPr>
          <p:nvPr/>
        </p:nvSpPr>
        <p:spPr bwMode="auto">
          <a:xfrm flipH="1">
            <a:off x="7345386" y="3639778"/>
            <a:ext cx="685800" cy="152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Line 48"/>
          <p:cNvSpPr>
            <a:spLocks noChangeShapeType="1"/>
          </p:cNvSpPr>
          <p:nvPr/>
        </p:nvSpPr>
        <p:spPr bwMode="auto">
          <a:xfrm>
            <a:off x="7192986" y="3868378"/>
            <a:ext cx="22860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Line 49"/>
          <p:cNvSpPr>
            <a:spLocks noChangeShapeType="1"/>
          </p:cNvSpPr>
          <p:nvPr/>
        </p:nvSpPr>
        <p:spPr bwMode="auto">
          <a:xfrm flipV="1">
            <a:off x="7726386" y="4096978"/>
            <a:ext cx="533400" cy="76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Line 50"/>
          <p:cNvSpPr>
            <a:spLocks noChangeShapeType="1"/>
          </p:cNvSpPr>
          <p:nvPr/>
        </p:nvSpPr>
        <p:spPr bwMode="auto">
          <a:xfrm flipH="1" flipV="1">
            <a:off x="7573986" y="3334978"/>
            <a:ext cx="304800" cy="152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" name="Line 51"/>
          <p:cNvSpPr>
            <a:spLocks noChangeShapeType="1"/>
          </p:cNvSpPr>
          <p:nvPr/>
        </p:nvSpPr>
        <p:spPr bwMode="auto">
          <a:xfrm flipH="1">
            <a:off x="7573986" y="3030178"/>
            <a:ext cx="685800" cy="152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Line 52"/>
          <p:cNvSpPr>
            <a:spLocks noChangeShapeType="1"/>
          </p:cNvSpPr>
          <p:nvPr/>
        </p:nvSpPr>
        <p:spPr bwMode="auto">
          <a:xfrm flipV="1">
            <a:off x="7650186" y="3106378"/>
            <a:ext cx="609600" cy="152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" name="Line 53"/>
          <p:cNvSpPr>
            <a:spLocks noChangeShapeType="1"/>
          </p:cNvSpPr>
          <p:nvPr/>
        </p:nvSpPr>
        <p:spPr bwMode="auto">
          <a:xfrm flipH="1">
            <a:off x="7269186" y="3411178"/>
            <a:ext cx="22860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" name="Line 54"/>
          <p:cNvSpPr>
            <a:spLocks noChangeShapeType="1"/>
          </p:cNvSpPr>
          <p:nvPr/>
        </p:nvSpPr>
        <p:spPr bwMode="auto">
          <a:xfrm flipV="1">
            <a:off x="7116786" y="3334978"/>
            <a:ext cx="30480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" name="Text Box 55"/>
          <p:cNvSpPr txBox="1">
            <a:spLocks noChangeArrowheads="1"/>
          </p:cNvSpPr>
          <p:nvPr/>
        </p:nvSpPr>
        <p:spPr bwMode="auto">
          <a:xfrm>
            <a:off x="7202511" y="3925528"/>
            <a:ext cx="6365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sz="4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Wingdings 3" panose="05040102010807070707" pitchFamily="82" charset="2"/>
              </a:rPr>
              <a:t></a:t>
            </a:r>
            <a:endParaRPr lang="en-US" sz="40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sym typeface="Wingdings 3" panose="05040102010807070707" pitchFamily="82" charset="2"/>
            </a:endParaRPr>
          </a:p>
        </p:txBody>
      </p:sp>
      <p:sp>
        <p:nvSpPr>
          <p:cNvPr id="60" name="Text Box 56"/>
          <p:cNvSpPr txBox="1">
            <a:spLocks noChangeArrowheads="1"/>
          </p:cNvSpPr>
          <p:nvPr/>
        </p:nvSpPr>
        <p:spPr bwMode="auto">
          <a:xfrm>
            <a:off x="8050236" y="3944578"/>
            <a:ext cx="6365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sz="4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Wingdings 3" panose="05040102010807070707" pitchFamily="82" charset="2"/>
              </a:rPr>
              <a:t></a:t>
            </a:r>
            <a:endParaRPr lang="en-US" sz="40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sym typeface="Wingdings 3" panose="05040102010807070707" pitchFamily="82" charset="2"/>
            </a:endParaRPr>
          </a:p>
        </p:txBody>
      </p:sp>
      <p:sp>
        <p:nvSpPr>
          <p:cNvPr id="61" name="Oval 57"/>
          <p:cNvSpPr>
            <a:spLocks noChangeArrowheads="1"/>
          </p:cNvSpPr>
          <p:nvPr/>
        </p:nvSpPr>
        <p:spPr bwMode="auto">
          <a:xfrm>
            <a:off x="9472636" y="318257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2" name="Oval 58"/>
          <p:cNvSpPr>
            <a:spLocks noChangeArrowheads="1"/>
          </p:cNvSpPr>
          <p:nvPr/>
        </p:nvSpPr>
        <p:spPr bwMode="auto">
          <a:xfrm>
            <a:off x="10006036" y="348737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3" name="Oval 59"/>
          <p:cNvSpPr>
            <a:spLocks noChangeArrowheads="1"/>
          </p:cNvSpPr>
          <p:nvPr/>
        </p:nvSpPr>
        <p:spPr bwMode="auto">
          <a:xfrm>
            <a:off x="9167836" y="371597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4" name="Oval 60"/>
          <p:cNvSpPr>
            <a:spLocks noChangeArrowheads="1"/>
          </p:cNvSpPr>
          <p:nvPr/>
        </p:nvSpPr>
        <p:spPr bwMode="auto">
          <a:xfrm>
            <a:off x="9548836" y="402077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5" name="Oval 61"/>
          <p:cNvSpPr>
            <a:spLocks noChangeArrowheads="1"/>
          </p:cNvSpPr>
          <p:nvPr/>
        </p:nvSpPr>
        <p:spPr bwMode="auto">
          <a:xfrm>
            <a:off x="10387036" y="402077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6" name="Rectangle 62"/>
          <p:cNvSpPr>
            <a:spLocks noChangeArrowheads="1"/>
          </p:cNvSpPr>
          <p:nvPr/>
        </p:nvSpPr>
        <p:spPr bwMode="auto">
          <a:xfrm>
            <a:off x="8939236" y="2725378"/>
            <a:ext cx="19050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7" name="Line 63"/>
          <p:cNvSpPr>
            <a:spLocks noChangeShapeType="1"/>
          </p:cNvSpPr>
          <p:nvPr/>
        </p:nvSpPr>
        <p:spPr bwMode="auto">
          <a:xfrm>
            <a:off x="9625036" y="3258778"/>
            <a:ext cx="38100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" name="Line 64"/>
          <p:cNvSpPr>
            <a:spLocks noChangeShapeType="1"/>
          </p:cNvSpPr>
          <p:nvPr/>
        </p:nvSpPr>
        <p:spPr bwMode="auto">
          <a:xfrm flipH="1">
            <a:off x="9701236" y="4020778"/>
            <a:ext cx="685800" cy="76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" name="Oval 65"/>
          <p:cNvSpPr>
            <a:spLocks noChangeArrowheads="1"/>
          </p:cNvSpPr>
          <p:nvPr/>
        </p:nvSpPr>
        <p:spPr bwMode="auto">
          <a:xfrm>
            <a:off x="10310836" y="295397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0" name="Text Box 66"/>
          <p:cNvSpPr txBox="1">
            <a:spLocks noChangeArrowheads="1"/>
          </p:cNvSpPr>
          <p:nvPr/>
        </p:nvSpPr>
        <p:spPr bwMode="auto">
          <a:xfrm>
            <a:off x="8853511" y="4554178"/>
            <a:ext cx="20939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Antisymmetric:</a:t>
            </a:r>
            <a:br>
              <a:rPr lang="en-US" altLang="zh-CN" sz="2400" dirty="0">
                <a:latin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</a:rPr>
              <a:t>No link is</a:t>
            </a:r>
            <a:br>
              <a:rPr lang="en-US" altLang="zh-CN" sz="2400" dirty="0">
                <a:latin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</a:rPr>
              <a:t>bidirectional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71" name="Line 67"/>
          <p:cNvSpPr>
            <a:spLocks noChangeShapeType="1"/>
          </p:cNvSpPr>
          <p:nvPr/>
        </p:nvSpPr>
        <p:spPr bwMode="auto">
          <a:xfrm flipH="1">
            <a:off x="9396436" y="3639778"/>
            <a:ext cx="685800" cy="152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" name="Line 68"/>
          <p:cNvSpPr>
            <a:spLocks noChangeShapeType="1"/>
          </p:cNvSpPr>
          <p:nvPr/>
        </p:nvSpPr>
        <p:spPr bwMode="auto">
          <a:xfrm>
            <a:off x="9244036" y="3868378"/>
            <a:ext cx="22860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" name="Line 69"/>
          <p:cNvSpPr>
            <a:spLocks noChangeShapeType="1"/>
          </p:cNvSpPr>
          <p:nvPr/>
        </p:nvSpPr>
        <p:spPr bwMode="auto">
          <a:xfrm flipH="1">
            <a:off x="9625036" y="3030178"/>
            <a:ext cx="685800" cy="152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" name="Line 70"/>
          <p:cNvSpPr>
            <a:spLocks noChangeShapeType="1"/>
          </p:cNvSpPr>
          <p:nvPr/>
        </p:nvSpPr>
        <p:spPr bwMode="auto">
          <a:xfrm flipH="1">
            <a:off x="9320236" y="3411178"/>
            <a:ext cx="22860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" name="Text Box 71"/>
          <p:cNvSpPr txBox="1">
            <a:spLocks noChangeArrowheads="1"/>
          </p:cNvSpPr>
          <p:nvPr/>
        </p:nvSpPr>
        <p:spPr bwMode="auto">
          <a:xfrm>
            <a:off x="9253561" y="3925528"/>
            <a:ext cx="6365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sz="4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Wingdings 3" panose="05040102010807070707" pitchFamily="82" charset="2"/>
              </a:rPr>
              <a:t></a:t>
            </a:r>
            <a:endParaRPr lang="en-US" sz="40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sym typeface="Wingdings 3" panose="05040102010807070707" pitchFamily="82" charset="2"/>
            </a:endParaRPr>
          </a:p>
        </p:txBody>
      </p:sp>
      <p:sp>
        <p:nvSpPr>
          <p:cNvPr id="76" name="Text Box 72"/>
          <p:cNvSpPr txBox="1">
            <a:spLocks noChangeArrowheads="1"/>
          </p:cNvSpPr>
          <p:nvPr/>
        </p:nvSpPr>
        <p:spPr bwMode="auto">
          <a:xfrm>
            <a:off x="10101286" y="3944578"/>
            <a:ext cx="6365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sz="4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Wingdings 3" panose="05040102010807070707" pitchFamily="82" charset="2"/>
              </a:rPr>
              <a:t></a:t>
            </a:r>
            <a:endParaRPr lang="en-US" sz="40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sym typeface="Wingdings 3" panose="05040102010807070707" pitchFamily="82" charset="2"/>
            </a:endParaRPr>
          </a:p>
        </p:txBody>
      </p:sp>
      <p:sp>
        <p:nvSpPr>
          <p:cNvPr id="77" name="Oval 73"/>
          <p:cNvSpPr>
            <a:spLocks noChangeArrowheads="1"/>
          </p:cNvSpPr>
          <p:nvPr/>
        </p:nvSpPr>
        <p:spPr bwMode="auto">
          <a:xfrm>
            <a:off x="9167836" y="287777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8" name="Oval 74"/>
          <p:cNvSpPr>
            <a:spLocks noChangeArrowheads="1"/>
          </p:cNvSpPr>
          <p:nvPr/>
        </p:nvSpPr>
        <p:spPr bwMode="auto">
          <a:xfrm>
            <a:off x="7110436" y="295397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9" name="Oval 75"/>
          <p:cNvSpPr>
            <a:spLocks noChangeArrowheads="1"/>
          </p:cNvSpPr>
          <p:nvPr/>
        </p:nvSpPr>
        <p:spPr bwMode="auto">
          <a:xfrm>
            <a:off x="3263860" y="295397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0" name="Oval 76"/>
          <p:cNvSpPr>
            <a:spLocks noChangeArrowheads="1"/>
          </p:cNvSpPr>
          <p:nvPr/>
        </p:nvSpPr>
        <p:spPr bwMode="auto">
          <a:xfrm>
            <a:off x="1206460" y="287777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1" name="Text Box 77"/>
          <p:cNvSpPr txBox="1">
            <a:spLocks noChangeArrowheads="1"/>
          </p:cNvSpPr>
          <p:nvPr/>
        </p:nvSpPr>
        <p:spPr bwMode="auto">
          <a:xfrm>
            <a:off x="930235" y="2773003"/>
            <a:ext cx="6365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sz="4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Wingdings 3" panose="05040102010807070707" pitchFamily="82" charset="2"/>
              </a:rPr>
              <a:t></a:t>
            </a:r>
            <a:endParaRPr lang="en-US" sz="40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sym typeface="Wingdings 3" panose="05040102010807070707" pitchFamily="82" charset="2"/>
            </a:endParaRPr>
          </a:p>
        </p:txBody>
      </p:sp>
      <p:sp>
        <p:nvSpPr>
          <p:cNvPr id="82" name="Line 78"/>
          <p:cNvSpPr>
            <a:spLocks noChangeShapeType="1"/>
          </p:cNvSpPr>
          <p:nvPr/>
        </p:nvSpPr>
        <p:spPr bwMode="auto">
          <a:xfrm flipV="1">
            <a:off x="3416260" y="3334978"/>
            <a:ext cx="30480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" name="Text Box 79"/>
          <p:cNvSpPr txBox="1">
            <a:spLocks noChangeArrowheads="1"/>
          </p:cNvSpPr>
          <p:nvPr/>
        </p:nvSpPr>
        <p:spPr bwMode="auto">
          <a:xfrm>
            <a:off x="939760" y="5768616"/>
            <a:ext cx="4229100" cy="385762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These are asymmetric &amp; non-antisymmetric</a:t>
            </a:r>
            <a:endParaRPr lang="en-US" altLang="zh-CN" sz="1800">
              <a:latin typeface="Times New Roman" panose="02020603050405020304" pitchFamily="18" charset="0"/>
            </a:endParaRPr>
          </a:p>
        </p:txBody>
      </p:sp>
      <p:sp>
        <p:nvSpPr>
          <p:cNvPr id="84" name="Text Box 80"/>
          <p:cNvSpPr txBox="1">
            <a:spLocks noChangeArrowheads="1"/>
          </p:cNvSpPr>
          <p:nvPr/>
        </p:nvSpPr>
        <p:spPr bwMode="auto">
          <a:xfrm>
            <a:off x="6881836" y="5768616"/>
            <a:ext cx="4038600" cy="385762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These are non-reflexive &amp; non-</a:t>
            </a:r>
            <a:r>
              <a:rPr lang="en-US" altLang="zh-CN" sz="1800" dirty="0" err="1">
                <a:latin typeface="Times New Roman" panose="02020603050405020304" pitchFamily="18" charset="0"/>
              </a:rPr>
              <a:t>irreflexive</a:t>
            </a:r>
            <a:endParaRPr lang="en-US" altLang="zh-CN" sz="1800" dirty="0">
              <a:latin typeface="Times New Roman" panose="02020603050405020304" pitchFamily="18" charset="0"/>
            </a:endParaRPr>
          </a:p>
        </p:txBody>
      </p:sp>
      <p:sp>
        <p:nvSpPr>
          <p:cNvPr id="85" name="Line 81"/>
          <p:cNvSpPr>
            <a:spLocks noChangeShapeType="1"/>
          </p:cNvSpPr>
          <p:nvPr/>
        </p:nvSpPr>
        <p:spPr bwMode="auto">
          <a:xfrm flipH="1" flipV="1">
            <a:off x="1739860" y="3334978"/>
            <a:ext cx="304800" cy="152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0046" y="0"/>
            <a:ext cx="11056470" cy="735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9.3 Representing Relations - </a:t>
            </a:r>
            <a:r>
              <a:rPr lang="zh-CN" altLang="en-US" sz="3200"/>
              <a:t>关系特征、关系图、关系矩阵</a:t>
            </a:r>
            <a:endParaRPr lang="zh-CN" altLang="en-US" sz="3200"/>
          </a:p>
        </p:txBody>
      </p:sp>
      <p:graphicFrame>
        <p:nvGraphicFramePr>
          <p:cNvPr id="86" name="Group 3"/>
          <p:cNvGraphicFramePr/>
          <p:nvPr/>
        </p:nvGraphicFramePr>
        <p:xfrm>
          <a:off x="2021769" y="1088851"/>
          <a:ext cx="7772400" cy="5461001"/>
        </p:xfrm>
        <a:graphic>
          <a:graphicData uri="http://schemas.openxmlformats.org/drawingml/2006/table">
            <a:tbl>
              <a:tblPr/>
              <a:tblGrid>
                <a:gridCol w="1636713"/>
                <a:gridCol w="3124200"/>
                <a:gridCol w="3011487"/>
              </a:tblGrid>
              <a:tr h="6857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关系特征</a:t>
                      </a:r>
                      <a:endParaRPr kumimoji="0" 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关系图特征</a:t>
                      </a:r>
                      <a:endParaRPr kumimoji="0" 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关系矩阵特征</a:t>
                      </a:r>
                      <a:endParaRPr kumimoji="0" 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7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自反</a:t>
                      </a:r>
                      <a:endParaRPr kumimoji="0" 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每一结点处有一环</a:t>
                      </a:r>
                      <a:endParaRPr kumimoji="0" 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对角线元素均为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7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反自反</a:t>
                      </a:r>
                      <a:endParaRPr kumimoji="0" 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每一结点处有无环</a:t>
                      </a:r>
                      <a:endParaRPr kumimoji="0" 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对角线元素均为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8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对称</a:t>
                      </a:r>
                      <a:endParaRPr kumimoji="0" 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两结点间有相反的两边同时出现</a:t>
                      </a:r>
                      <a:endParaRPr kumimoji="0" 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矩阵为对称矩阵</a:t>
                      </a:r>
                      <a:endParaRPr kumimoji="0" 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59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反对称</a:t>
                      </a:r>
                      <a:endParaRPr kumimoji="0" 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两结点间没有相反的边成对出现</a:t>
                      </a:r>
                      <a:endParaRPr kumimoji="0" 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当分量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C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ij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=1(i=j)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时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C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ji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=0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29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传递</a:t>
                      </a:r>
                      <a:endParaRPr kumimoji="0" 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如果结点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,v</a:t>
                      </a:r>
                      <a:r>
                        <a:rPr kumimoji="0" lang="en-US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2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间有边，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,v</a:t>
                      </a:r>
                      <a:r>
                        <a:rPr kumimoji="0" lang="en-US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3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间有边，则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,v</a:t>
                      </a:r>
                      <a:r>
                        <a:rPr kumimoji="0" lang="en-US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3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间必有边。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sz="2800" b="0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  <a:ea typeface="宋体" pitchFamily="2" charset="-122"/>
                        </a:rPr>
                        <a:t>Í </a:t>
                      </a:r>
                      <a:r>
                        <a:rPr kumimoji="0" 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itchFamily="2" charset="-122"/>
                        </a:rPr>
                        <a:t>R</a:t>
                      </a:r>
                      <a:endParaRPr kumimoji="0" lang="en-US" sz="2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8" name="Line 34"/>
          <p:cNvSpPr>
            <a:spLocks noChangeShapeType="1"/>
          </p:cNvSpPr>
          <p:nvPr/>
        </p:nvSpPr>
        <p:spPr bwMode="auto">
          <a:xfrm>
            <a:off x="8942524" y="4213051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0046" y="0"/>
            <a:ext cx="11056470" cy="735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9.3 Representing Relations - Example</a:t>
            </a:r>
            <a:endParaRPr lang="zh-CN" altLang="en-US" sz="3200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1882589" y="1188347"/>
          <a:ext cx="5296036" cy="5345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" r:id="rId1" imgW="2768600" imgH="2794000" progId="Equation.DSMT4">
                  <p:embed/>
                </p:oleObj>
              </mc:Choice>
              <mc:Fallback>
                <p:oleObj name="" r:id="rId1" imgW="2768600" imgH="2794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2589" y="1188347"/>
                        <a:ext cx="5296036" cy="53451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7568653" y="1188347"/>
          <a:ext cx="2508545" cy="5256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" r:id="rId3" imgW="1333500" imgH="2794000" progId="Equation.DSMT4">
                  <p:embed/>
                </p:oleObj>
              </mc:Choice>
              <mc:Fallback>
                <p:oleObj name="" r:id="rId3" imgW="1333500" imgH="2794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8653" y="1188347"/>
                        <a:ext cx="2508545" cy="52567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9.3 Representing Relations - </a:t>
            </a:r>
            <a:r>
              <a:rPr lang="zh-CN" altLang="en-US" sz="3200"/>
              <a:t>二元关系的运算</a:t>
            </a:r>
            <a:r>
              <a:rPr lang="en-US" altLang="zh-CN" sz="3200"/>
              <a:t> </a:t>
            </a:r>
            <a:endParaRPr lang="en-US" altLang="zh-CN" sz="320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10046" y="959863"/>
            <a:ext cx="1155164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800"/>
              <a:t>Relation Operation and Closures</a:t>
            </a:r>
            <a:endParaRPr lang="en-US" altLang="zh-CN" sz="2800"/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800">
                <a:sym typeface="Symbol" panose="05050102010706020507" pitchFamily="18" charset="2"/>
              </a:rPr>
              <a:t>二元关系</a:t>
            </a:r>
            <a:endParaRPr lang="en-US" altLang="zh-CN" sz="2800">
              <a:sym typeface="Symbol" panose="05050102010706020507" pitchFamily="18" charset="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>
                <a:sym typeface="Symbol" panose="05050102010706020507" pitchFamily="18" charset="2"/>
              </a:rPr>
              <a:t>作为集合，存在并，交，差，非和对称差的运算；</a:t>
            </a:r>
            <a:endParaRPr lang="en-US" altLang="zh-CN" sz="2400">
              <a:sym typeface="Symbol" panose="05050102010706020507" pitchFamily="18" charset="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>
                <a:sym typeface="Symbol" panose="05050102010706020507" pitchFamily="18" charset="2"/>
              </a:rPr>
              <a:t>作为函数  也存在复合运算和逆运算；</a:t>
            </a:r>
            <a:endParaRPr lang="en-US" altLang="zh-CN" sz="2400">
              <a:sym typeface="Symbol" panose="05050102010706020507" pitchFamily="18" charset="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>
                <a:sym typeface="Symbol" panose="05050102010706020507" pitchFamily="18" charset="2"/>
              </a:rPr>
              <a:t>作为特殊的集合和函数的推广  还存在闭包运算。</a:t>
            </a:r>
            <a:endParaRPr lang="en-US" altLang="zh-CN" sz="24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10046" y="0"/>
            <a:ext cx="11056470" cy="735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9.1 – 9.3</a:t>
            </a:r>
            <a:endParaRPr lang="en-US" altLang="zh-CN" sz="32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10046" y="1586240"/>
            <a:ext cx="5204636" cy="538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/>
              <a:t>relation</a:t>
            </a:r>
            <a:r>
              <a:rPr lang="zh-CN" altLang="en-US" sz="2800"/>
              <a:t>（关系）</a:t>
            </a:r>
            <a:endParaRPr lang="en-US" altLang="zh-CN" sz="28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/>
              <a:t>binary relation </a:t>
            </a:r>
            <a:r>
              <a:rPr lang="zh-CN" altLang="en-US" sz="2800"/>
              <a:t>（二元关系）</a:t>
            </a:r>
            <a:endParaRPr lang="en-US" altLang="zh-CN" sz="28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/>
              <a:t>degree</a:t>
            </a:r>
            <a:r>
              <a:rPr lang="zh-CN" altLang="en-US" sz="2800"/>
              <a:t>（阶）</a:t>
            </a:r>
            <a:endParaRPr lang="en-US" altLang="zh-CN" sz="28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/>
              <a:t>property</a:t>
            </a:r>
            <a:r>
              <a:rPr lang="zh-CN" altLang="en-US" sz="2800"/>
              <a:t>（性质）</a:t>
            </a:r>
            <a:endParaRPr lang="en-US" altLang="zh-CN" sz="28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/>
              <a:t>reflexive</a:t>
            </a:r>
            <a:r>
              <a:rPr lang="zh-CN" altLang="en-US" sz="2800"/>
              <a:t>（自反）</a:t>
            </a:r>
            <a:endParaRPr lang="en-US" altLang="zh-CN" sz="28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/>
              <a:t>symmetric</a:t>
            </a:r>
            <a:r>
              <a:rPr lang="zh-CN" altLang="en-US" sz="2800"/>
              <a:t>（对称）</a:t>
            </a:r>
            <a:endParaRPr lang="en-US" altLang="zh-CN" sz="28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b="1"/>
              <a:t>antisymmetry</a:t>
            </a:r>
            <a:r>
              <a:rPr lang="zh-CN" altLang="en-US" sz="2800" b="1"/>
              <a:t>（反对称）</a:t>
            </a:r>
            <a:endParaRPr lang="en-US" altLang="zh-CN" sz="28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sz="28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sz="2800"/>
          </a:p>
        </p:txBody>
      </p:sp>
      <p:sp>
        <p:nvSpPr>
          <p:cNvPr id="8" name="文本框 7"/>
          <p:cNvSpPr txBox="1"/>
          <p:nvPr/>
        </p:nvSpPr>
        <p:spPr>
          <a:xfrm>
            <a:off x="2193925" y="879485"/>
            <a:ext cx="78041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zh-CN" altLang="en-US" sz="4000" b="1">
                <a:sym typeface="+mn-ea"/>
              </a:rPr>
              <a:t>单词表</a:t>
            </a:r>
            <a:endParaRPr lang="en-US" altLang="zh-CN" sz="4000" b="1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777318" y="1586240"/>
            <a:ext cx="5204636" cy="538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/>
              <a:t>transitive</a:t>
            </a:r>
            <a:r>
              <a:rPr lang="zh-CN" altLang="en-US" sz="2800"/>
              <a:t>（传递）</a:t>
            </a:r>
            <a:endParaRPr lang="en-US" altLang="zh-CN" sz="28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/>
              <a:t>combining relations</a:t>
            </a:r>
            <a:r>
              <a:rPr lang="zh-CN" altLang="en-US" sz="2800"/>
              <a:t>（关系的组合）</a:t>
            </a:r>
            <a:endParaRPr lang="en-US" altLang="zh-CN" sz="28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/>
              <a:t>union(</a:t>
            </a:r>
            <a:r>
              <a:rPr lang="zh-CN" altLang="en-US" sz="2800"/>
              <a:t>并集）</a:t>
            </a:r>
            <a:endParaRPr lang="en-US" altLang="zh-CN" sz="28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/>
              <a:t>intersection</a:t>
            </a:r>
            <a:r>
              <a:rPr lang="zh-CN" altLang="en-US" sz="2800"/>
              <a:t>（交集）</a:t>
            </a:r>
            <a:endParaRPr lang="en-US" altLang="zh-CN" sz="28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/>
              <a:t>set difference</a:t>
            </a:r>
            <a:r>
              <a:rPr lang="zh-CN" altLang="en-US" sz="2800"/>
              <a:t>（差集）</a:t>
            </a:r>
            <a:endParaRPr lang="en-US" altLang="zh-CN" sz="28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/>
              <a:t>composition</a:t>
            </a:r>
            <a:r>
              <a:rPr lang="zh-CN" altLang="en-US" sz="2800"/>
              <a:t>（合成）</a:t>
            </a:r>
            <a:endParaRPr lang="zh-CN" altLang="en-US" sz="28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sz="28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sz="2800"/>
          </a:p>
        </p:txBody>
      </p:sp>
    </p:spTree>
  </p:cSld>
  <p:clrMapOvr>
    <a:masterClrMapping/>
  </p:clrMapOvr>
  <p:transition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10046" y="0"/>
            <a:ext cx="11056470" cy="735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9.1 – 9.3</a:t>
            </a:r>
            <a:endParaRPr lang="en-US" altLang="zh-CN" sz="32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10046" y="1586240"/>
            <a:ext cx="5204636" cy="538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/>
              <a:t>model for relational databases</a:t>
            </a:r>
            <a:r>
              <a:rPr lang="zh-CN" altLang="en-US" sz="2800"/>
              <a:t>（关系数据模型）</a:t>
            </a:r>
            <a:endParaRPr lang="en-US" altLang="zh-CN" sz="28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/>
              <a:t>records</a:t>
            </a:r>
            <a:r>
              <a:rPr lang="zh-CN" altLang="en-US" sz="2800"/>
              <a:t>（记录）</a:t>
            </a:r>
            <a:endParaRPr lang="en-US" altLang="zh-CN" sz="28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/>
              <a:t>table</a:t>
            </a:r>
            <a:r>
              <a:rPr lang="zh-CN" altLang="en-US" sz="2800"/>
              <a:t>（表）</a:t>
            </a:r>
            <a:endParaRPr lang="en-US" altLang="zh-CN" sz="28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/>
              <a:t>primary key </a:t>
            </a:r>
            <a:r>
              <a:rPr lang="zh-CN" altLang="en-US" sz="2800"/>
              <a:t>（主键）</a:t>
            </a:r>
            <a:endParaRPr lang="en-US" altLang="zh-CN" sz="28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/>
              <a:t>composite key </a:t>
            </a:r>
            <a:r>
              <a:rPr lang="zh-CN" altLang="en-US" sz="2800"/>
              <a:t>（复合主键）</a:t>
            </a:r>
            <a:endParaRPr lang="en-US" altLang="zh-CN" sz="28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/>
              <a:t>fields</a:t>
            </a:r>
            <a:r>
              <a:rPr lang="zh-CN" altLang="en-US" sz="2800"/>
              <a:t>（域）</a:t>
            </a:r>
            <a:endParaRPr lang="zh-CN" altLang="en-US" sz="2800"/>
          </a:p>
        </p:txBody>
      </p:sp>
      <p:sp>
        <p:nvSpPr>
          <p:cNvPr id="8" name="文本框 7"/>
          <p:cNvSpPr txBox="1"/>
          <p:nvPr/>
        </p:nvSpPr>
        <p:spPr>
          <a:xfrm>
            <a:off x="2193925" y="879485"/>
            <a:ext cx="78041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zh-CN" altLang="en-US" sz="4000" b="1">
                <a:sym typeface="+mn-ea"/>
              </a:rPr>
              <a:t>单词表</a:t>
            </a:r>
            <a:endParaRPr lang="en-US" altLang="zh-CN" sz="4000" b="1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777318" y="1586240"/>
            <a:ext cx="5204636" cy="538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/>
              <a:t>intension</a:t>
            </a:r>
            <a:r>
              <a:rPr lang="zh-CN" altLang="en-US" sz="2800"/>
              <a:t>（内涵）</a:t>
            </a:r>
            <a:endParaRPr lang="en-US" altLang="zh-CN" sz="28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/>
              <a:t>extension</a:t>
            </a:r>
            <a:r>
              <a:rPr lang="zh-CN" altLang="en-US" sz="2800"/>
              <a:t>（外延）</a:t>
            </a:r>
            <a:endParaRPr lang="en-US" altLang="zh-CN" sz="28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/>
              <a:t>operators</a:t>
            </a:r>
            <a:r>
              <a:rPr lang="zh-CN" altLang="en-US" sz="2800"/>
              <a:t>（运算）</a:t>
            </a:r>
            <a:endParaRPr lang="en-US" altLang="zh-CN" sz="28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/>
              <a:t>zero-one matrix</a:t>
            </a:r>
            <a:r>
              <a:rPr lang="zh-CN" altLang="en-US" sz="2800"/>
              <a:t>（</a:t>
            </a:r>
            <a:r>
              <a:rPr lang="en-US" altLang="zh-CN" sz="2800"/>
              <a:t>0-1</a:t>
            </a:r>
            <a:r>
              <a:rPr lang="zh-CN" altLang="en-US" sz="2800"/>
              <a:t>矩阵）</a:t>
            </a:r>
            <a:endParaRPr lang="en-US" altLang="zh-CN" sz="28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/>
              <a:t>directed graph</a:t>
            </a:r>
            <a:r>
              <a:rPr lang="zh-CN" altLang="en-US" sz="2800"/>
              <a:t>（有向图）</a:t>
            </a:r>
            <a:endParaRPr lang="zh-CN" altLang="en-US" sz="2800"/>
          </a:p>
        </p:txBody>
      </p:sp>
    </p:spTree>
  </p:cSld>
  <p:clrMapOvr>
    <a:masterClrMapping/>
  </p:clrMapOvr>
  <p:transition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10046" y="0"/>
            <a:ext cx="11056470" cy="735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9.1 – 9.3</a:t>
            </a:r>
            <a:endParaRPr lang="en-US" altLang="zh-CN" sz="32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24330" y="1881665"/>
            <a:ext cx="1105553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§9.1 – 40, 47, 48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§9.2 – 8, 20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§9.3 – 14, 32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2245360" y="979805"/>
            <a:ext cx="78041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altLang="zh-CN" sz="4000" b="1" dirty="0">
                <a:sym typeface="+mn-ea"/>
              </a:rPr>
              <a:t>Homework</a:t>
            </a:r>
            <a:endParaRPr lang="en-US" altLang="zh-CN" sz="4000" b="1"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10046" y="0"/>
            <a:ext cx="11056470" cy="735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9.1 Relations and Their Properties </a:t>
            </a:r>
            <a:endParaRPr lang="en-US" altLang="zh-CN" sz="3200"/>
          </a:p>
        </p:txBody>
      </p:sp>
      <p:pic>
        <p:nvPicPr>
          <p:cNvPr id="7" name="Picture 2" descr="语文图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991" y="1075765"/>
            <a:ext cx="7591352" cy="558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68234" y="1166018"/>
            <a:ext cx="1105553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lnSpc>
                <a:spcPct val="90000"/>
              </a:lnSpc>
              <a:buNone/>
            </a:pPr>
            <a:r>
              <a:rPr lang="en-US" altLang="zh-CN" sz="4400" dirty="0"/>
              <a:t>Thank you</a:t>
            </a:r>
            <a:r>
              <a:rPr lang="zh-CN" altLang="en-US" sz="4400" dirty="0"/>
              <a:t>！！！</a:t>
            </a:r>
            <a:endParaRPr lang="en-US" altLang="zh-CN" sz="4400"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10046" y="0"/>
            <a:ext cx="11056470" cy="735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9.1 Relations and Their Properties </a:t>
            </a:r>
            <a:endParaRPr lang="en-US" altLang="zh-CN" sz="320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561" y="975047"/>
            <a:ext cx="6904878" cy="5608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10046" y="0"/>
            <a:ext cx="11056470" cy="735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9.1 Relations and Their Properties </a:t>
            </a:r>
            <a:endParaRPr lang="en-US" altLang="zh-CN" sz="320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670" y="913892"/>
            <a:ext cx="7512424" cy="571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嘉迪">
  <a:themeElements>
    <a:clrScheme name="我的培训模板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我的培训模板2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tailEnd type="triangle"/>
        </a:ln>
      </a:spPr>
      <a:bodyPr/>
      <a:lstStyle/>
      <a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a:style>
    </a:lnDef>
  </a:objectDefaults>
  <a:extraClrSchemeLst>
    <a:extraClrScheme>
      <a:clrScheme name="我的培训模板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培训模板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培训模板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培训模板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培训模板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培训模板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嘉迪</Template>
  <TotalTime>0</TotalTime>
  <Words>17503</Words>
  <Application>WPS 演示</Application>
  <PresentationFormat>宽屏</PresentationFormat>
  <Paragraphs>709</Paragraphs>
  <Slides>70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28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10</vt:i4>
      </vt:variant>
      <vt:variant>
        <vt:lpstr>幻灯片标题</vt:lpstr>
      </vt:variant>
      <vt:variant>
        <vt:i4>70</vt:i4>
      </vt:variant>
    </vt:vector>
  </HeadingPairs>
  <TitlesOfParts>
    <vt:vector size="110" baseType="lpstr">
      <vt:lpstr>Arial</vt:lpstr>
      <vt:lpstr>宋体</vt:lpstr>
      <vt:lpstr>Wingdings</vt:lpstr>
      <vt:lpstr>汉仪书宋二KW</vt:lpstr>
      <vt:lpstr>黑体</vt:lpstr>
      <vt:lpstr>汉仪中黑KW</vt:lpstr>
      <vt:lpstr>Wingdings 2</vt:lpstr>
      <vt:lpstr>Microsoft JhengHei</vt:lpstr>
      <vt:lpstr>汉仪中简黑简</vt:lpstr>
      <vt:lpstr>Times New Roman</vt:lpstr>
      <vt:lpstr>华文琥珀</vt:lpstr>
      <vt:lpstr>宋体-简</vt:lpstr>
      <vt:lpstr>Symbol</vt:lpstr>
      <vt:lpstr>Kingsoft Sign</vt:lpstr>
      <vt:lpstr>微软雅黑</vt:lpstr>
      <vt:lpstr>汉仪旗黑</vt:lpstr>
      <vt:lpstr>Cambria Math</vt:lpstr>
      <vt:lpstr>Kingsoft Math</vt:lpstr>
      <vt:lpstr>MT Extra</vt:lpstr>
      <vt:lpstr>Kingsoft Extra</vt:lpstr>
      <vt:lpstr>Wingdings 3</vt:lpstr>
      <vt:lpstr>宋体</vt:lpstr>
      <vt:lpstr>Arial Unicode MS</vt:lpstr>
      <vt:lpstr>Calibri</vt:lpstr>
      <vt:lpstr>Helvetica Neue</vt:lpstr>
      <vt:lpstr>等线 Light</vt:lpstr>
      <vt:lpstr>汉仪中等线KW</vt:lpstr>
      <vt:lpstr>等线</vt:lpstr>
      <vt:lpstr>嘉迪</vt:lpstr>
      <vt:lpstr>自定义设计方案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离散数据及其应用 Discrete Mathematics and Its Applications （Eighth  Edition/Kenneth H.Rosen）  郭少勇 (syguo@bupt.edu.cn) 北京邮电大学 2023.9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metarnet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跨界数据创新</dc:title>
  <dc:creator>张龙</dc:creator>
  <cp:lastModifiedBy>杨国铭</cp:lastModifiedBy>
  <cp:revision>2041</cp:revision>
  <dcterms:created xsi:type="dcterms:W3CDTF">2023-09-14T08:09:36Z</dcterms:created>
  <dcterms:modified xsi:type="dcterms:W3CDTF">2023-09-14T08:09:36Z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CEE855D6EC0646A5AC487CE6141A24AE</vt:lpwstr>
  </property>
  <property fmtid="{D5CDD505-2E9C-101B-9397-08002B2CF9AE}" pid="3" name="KSOProductBuildVer">
    <vt:lpwstr>2052-5.4.1.7920</vt:lpwstr>
  </property>
</Properties>
</file>